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71" r:id="rId3"/>
    <p:sldId id="272" r:id="rId4"/>
    <p:sldId id="302" r:id="rId5"/>
    <p:sldId id="294" r:id="rId6"/>
    <p:sldId id="295" r:id="rId7"/>
    <p:sldId id="296" r:id="rId8"/>
    <p:sldId id="297" r:id="rId9"/>
    <p:sldId id="274" r:id="rId10"/>
    <p:sldId id="281" r:id="rId11"/>
    <p:sldId id="282" r:id="rId12"/>
    <p:sldId id="284" r:id="rId13"/>
    <p:sldId id="286" r:id="rId14"/>
    <p:sldId id="285" r:id="rId15"/>
    <p:sldId id="289" r:id="rId16"/>
    <p:sldId id="290" r:id="rId17"/>
    <p:sldId id="291" r:id="rId18"/>
    <p:sldId id="292" r:id="rId19"/>
    <p:sldId id="293" r:id="rId20"/>
    <p:sldId id="287" r:id="rId21"/>
    <p:sldId id="288" r:id="rId22"/>
    <p:sldId id="300" r:id="rId23"/>
    <p:sldId id="298" r:id="rId24"/>
    <p:sldId id="299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B9CA"/>
    <a:srgbClr val="FFE699"/>
    <a:srgbClr val="C5E0B4"/>
    <a:srgbClr val="CB6824"/>
    <a:srgbClr val="F8CBAD"/>
    <a:srgbClr val="B0D597"/>
    <a:srgbClr val="E2F0D9"/>
    <a:srgbClr val="FFD967"/>
    <a:srgbClr val="FFF2CC"/>
    <a:srgbClr val="00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4660"/>
  </p:normalViewPr>
  <p:slideViewPr>
    <p:cSldViewPr snapToGrid="0">
      <p:cViewPr>
        <p:scale>
          <a:sx n="55" d="100"/>
          <a:sy n="55" d="100"/>
        </p:scale>
        <p:origin x="1164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2E781-97E1-410E-8FF2-C353C6152B0C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1DC48790-0CC5-4CEC-8196-F2811FAE511D}">
      <dgm:prSet phldrT="[Text]"/>
      <dgm:spPr/>
      <dgm:t>
        <a:bodyPr/>
        <a:lstStyle/>
        <a:p>
          <a:r>
            <a:rPr lang="en-US" dirty="0" smtClean="0"/>
            <a:t>Oligodendrocytes</a:t>
          </a:r>
          <a:endParaRPr lang="en-GB" dirty="0"/>
        </a:p>
      </dgm:t>
    </dgm:pt>
    <dgm:pt modelId="{631F5E04-CE13-40CC-A0C7-174D63FAB017}" type="parTrans" cxnId="{76DAFA12-8B53-46AE-AA5B-FF897E1F3C01}">
      <dgm:prSet/>
      <dgm:spPr/>
      <dgm:t>
        <a:bodyPr/>
        <a:lstStyle/>
        <a:p>
          <a:endParaRPr lang="en-GB"/>
        </a:p>
      </dgm:t>
    </dgm:pt>
    <dgm:pt modelId="{F666A3B7-B810-4B52-A591-AE147407AA16}" type="sibTrans" cxnId="{76DAFA12-8B53-46AE-AA5B-FF897E1F3C01}">
      <dgm:prSet/>
      <dgm:spPr/>
      <dgm:t>
        <a:bodyPr/>
        <a:lstStyle/>
        <a:p>
          <a:endParaRPr lang="en-GB"/>
        </a:p>
      </dgm:t>
    </dgm:pt>
    <dgm:pt modelId="{42EBA170-A881-43DA-B235-171081200717}">
      <dgm:prSet phldrT="[Text]"/>
      <dgm:spPr/>
      <dgm:t>
        <a:bodyPr/>
        <a:lstStyle/>
        <a:p>
          <a:r>
            <a:rPr lang="en-GB" i="1" dirty="0" smtClean="0">
              <a:solidFill>
                <a:srgbClr val="6D9EEB"/>
              </a:solidFill>
            </a:rPr>
            <a:t>They form the </a:t>
          </a:r>
          <a:r>
            <a:rPr lang="en-GB" i="1" u="sng" dirty="0" smtClean="0">
              <a:solidFill>
                <a:srgbClr val="6D9EEB"/>
              </a:solidFill>
            </a:rPr>
            <a:t>myelin sheath</a:t>
          </a:r>
          <a:r>
            <a:rPr lang="en-GB" i="1" dirty="0" smtClean="0">
              <a:solidFill>
                <a:srgbClr val="6D9EEB"/>
              </a:solidFill>
            </a:rPr>
            <a:t> that surrounds many </a:t>
          </a:r>
          <a:r>
            <a:rPr lang="en-GB" i="1" u="sng" dirty="0" smtClean="0">
              <a:solidFill>
                <a:srgbClr val="6D9EEB"/>
              </a:solidFill>
            </a:rPr>
            <a:t>axons</a:t>
          </a:r>
          <a:r>
            <a:rPr lang="en-GB" i="1" dirty="0" smtClean="0">
              <a:solidFill>
                <a:srgbClr val="6D9EEB"/>
              </a:solidFill>
            </a:rPr>
            <a:t>, which increases the rate of conduction (transmission).</a:t>
          </a:r>
          <a:endParaRPr lang="en-GB" dirty="0"/>
        </a:p>
      </dgm:t>
    </dgm:pt>
    <dgm:pt modelId="{8488A8B4-3B0D-4AB0-9402-E5F31889F9E6}" type="parTrans" cxnId="{835ADFA7-4AA9-46C2-903F-0C3D6F3F2FFD}">
      <dgm:prSet/>
      <dgm:spPr/>
      <dgm:t>
        <a:bodyPr/>
        <a:lstStyle/>
        <a:p>
          <a:endParaRPr lang="en-GB"/>
        </a:p>
      </dgm:t>
    </dgm:pt>
    <dgm:pt modelId="{29C12FBB-B81D-450B-9756-63189F4AA702}" type="sibTrans" cxnId="{835ADFA7-4AA9-46C2-903F-0C3D6F3F2FFD}">
      <dgm:prSet/>
      <dgm:spPr/>
      <dgm:t>
        <a:bodyPr/>
        <a:lstStyle/>
        <a:p>
          <a:endParaRPr lang="en-GB"/>
        </a:p>
      </dgm:t>
    </dgm:pt>
    <dgm:pt modelId="{2C56FC69-46F6-46F6-888A-719616DFF95C}">
      <dgm:prSet phldrT="[Text]"/>
      <dgm:spPr/>
      <dgm:t>
        <a:bodyPr/>
        <a:lstStyle/>
        <a:p>
          <a:r>
            <a:rPr lang="en-US" dirty="0" smtClean="0"/>
            <a:t>Microglia</a:t>
          </a:r>
          <a:endParaRPr lang="en-GB" dirty="0"/>
        </a:p>
      </dgm:t>
    </dgm:pt>
    <dgm:pt modelId="{68510DB6-1095-4EA4-913C-9E4290F5DFC5}" type="parTrans" cxnId="{54F6D9C3-3275-49D0-8B0F-F7D2C16423F6}">
      <dgm:prSet/>
      <dgm:spPr/>
      <dgm:t>
        <a:bodyPr/>
        <a:lstStyle/>
        <a:p>
          <a:endParaRPr lang="en-GB"/>
        </a:p>
      </dgm:t>
    </dgm:pt>
    <dgm:pt modelId="{6AE55D11-AF8B-417D-A7FF-BBD6692FDC19}" type="sibTrans" cxnId="{54F6D9C3-3275-49D0-8B0F-F7D2C16423F6}">
      <dgm:prSet/>
      <dgm:spPr/>
      <dgm:t>
        <a:bodyPr/>
        <a:lstStyle/>
        <a:p>
          <a:endParaRPr lang="en-GB"/>
        </a:p>
      </dgm:t>
    </dgm:pt>
    <dgm:pt modelId="{73E8C9FF-26EF-4A33-BC2A-D1680DBFA806}">
      <dgm:prSet phldrT="[Text]"/>
      <dgm:spPr/>
      <dgm:t>
        <a:bodyPr/>
        <a:lstStyle/>
        <a:p>
          <a:r>
            <a:rPr lang="en-GB" i="1" dirty="0" smtClean="0">
              <a:solidFill>
                <a:srgbClr val="6D9EEB"/>
              </a:solidFill>
            </a:rPr>
            <a:t>They have a </a:t>
          </a:r>
          <a:r>
            <a:rPr lang="en-GB" i="1" u="sng" dirty="0" smtClean="0">
              <a:solidFill>
                <a:srgbClr val="6D9EEB"/>
              </a:solidFill>
            </a:rPr>
            <a:t>phagocytic</a:t>
          </a:r>
          <a:r>
            <a:rPr lang="en-GB" i="1" dirty="0" smtClean="0">
              <a:solidFill>
                <a:srgbClr val="6D9EEB"/>
              </a:solidFill>
            </a:rPr>
            <a:t> role in response to nervous system damage.</a:t>
          </a:r>
          <a:endParaRPr lang="en-GB" dirty="0"/>
        </a:p>
      </dgm:t>
    </dgm:pt>
    <dgm:pt modelId="{46F61D69-561D-43F0-8C23-0F48FED4AC15}" type="parTrans" cxnId="{7AEFEA08-D05D-4635-9DF5-2F6A48E09A5A}">
      <dgm:prSet/>
      <dgm:spPr/>
      <dgm:t>
        <a:bodyPr/>
        <a:lstStyle/>
        <a:p>
          <a:endParaRPr lang="en-GB"/>
        </a:p>
      </dgm:t>
    </dgm:pt>
    <dgm:pt modelId="{1D601C20-BC3B-44B4-9DD1-F4BB2F5DFF9F}" type="sibTrans" cxnId="{7AEFEA08-D05D-4635-9DF5-2F6A48E09A5A}">
      <dgm:prSet/>
      <dgm:spPr/>
      <dgm:t>
        <a:bodyPr/>
        <a:lstStyle/>
        <a:p>
          <a:endParaRPr lang="en-GB"/>
        </a:p>
      </dgm:t>
    </dgm:pt>
    <dgm:pt modelId="{B366CE97-FED2-4B0A-93D7-A99839617A1C}">
      <dgm:prSet phldrT="[Text]"/>
      <dgm:spPr/>
      <dgm:t>
        <a:bodyPr/>
        <a:lstStyle/>
        <a:p>
          <a:r>
            <a:rPr lang="en-US" dirty="0" smtClean="0"/>
            <a:t>Astrocytes</a:t>
          </a:r>
          <a:endParaRPr lang="en-GB" dirty="0"/>
        </a:p>
      </dgm:t>
    </dgm:pt>
    <dgm:pt modelId="{9CDD8167-168F-498E-A340-1F519F425629}" type="parTrans" cxnId="{20A719EA-52D9-49DD-AF24-6B38C368CC47}">
      <dgm:prSet/>
      <dgm:spPr/>
      <dgm:t>
        <a:bodyPr/>
        <a:lstStyle/>
        <a:p>
          <a:endParaRPr lang="en-GB"/>
        </a:p>
      </dgm:t>
    </dgm:pt>
    <dgm:pt modelId="{7B45681E-59AB-49F0-A73B-CE072B74BFA8}" type="sibTrans" cxnId="{20A719EA-52D9-49DD-AF24-6B38C368CC47}">
      <dgm:prSet/>
      <dgm:spPr/>
      <dgm:t>
        <a:bodyPr/>
        <a:lstStyle/>
        <a:p>
          <a:endParaRPr lang="en-GB"/>
        </a:p>
      </dgm:t>
    </dgm:pt>
    <dgm:pt modelId="{E5308657-6956-4B0A-AEF7-315E4E9670F0}">
      <dgm:prSet phldrT="[Text]"/>
      <dgm:spPr/>
      <dgm:t>
        <a:bodyPr/>
        <a:lstStyle/>
        <a:p>
          <a:r>
            <a:rPr lang="en-GB" i="1" dirty="0" smtClean="0">
              <a:solidFill>
                <a:srgbClr val="6D9EEB"/>
              </a:solidFill>
            </a:rPr>
            <a:t>They provide biochemical </a:t>
          </a:r>
          <a:r>
            <a:rPr lang="en-GB" i="1" u="sng" dirty="0" smtClean="0">
              <a:solidFill>
                <a:srgbClr val="6D9EEB"/>
              </a:solidFill>
            </a:rPr>
            <a:t>support</a:t>
          </a:r>
          <a:r>
            <a:rPr lang="en-GB" i="1" dirty="0" smtClean="0">
              <a:solidFill>
                <a:srgbClr val="6D9EEB"/>
              </a:solidFill>
            </a:rPr>
            <a:t> for endothelial cells that form the </a:t>
          </a:r>
          <a:r>
            <a:rPr lang="en-GB" i="1" u="sng" dirty="0" smtClean="0">
              <a:solidFill>
                <a:srgbClr val="6D9EEB"/>
              </a:solidFill>
            </a:rPr>
            <a:t>blood–brain barrier</a:t>
          </a:r>
          <a:r>
            <a:rPr lang="en-GB" i="1" dirty="0" smtClean="0">
              <a:solidFill>
                <a:srgbClr val="6D9EEB"/>
              </a:solidFill>
            </a:rPr>
            <a:t>.</a:t>
          </a:r>
          <a:endParaRPr lang="en-GB" dirty="0"/>
        </a:p>
      </dgm:t>
    </dgm:pt>
    <dgm:pt modelId="{2EB48E72-D468-4D16-B014-5B399766B3C6}" type="parTrans" cxnId="{1D2EDDCD-5421-409B-8307-955807F19CA2}">
      <dgm:prSet/>
      <dgm:spPr/>
      <dgm:t>
        <a:bodyPr/>
        <a:lstStyle/>
        <a:p>
          <a:endParaRPr lang="en-GB"/>
        </a:p>
      </dgm:t>
    </dgm:pt>
    <dgm:pt modelId="{EA201010-1340-4E74-A02B-1572490E7939}" type="sibTrans" cxnId="{1D2EDDCD-5421-409B-8307-955807F19CA2}">
      <dgm:prSet/>
      <dgm:spPr/>
      <dgm:t>
        <a:bodyPr/>
        <a:lstStyle/>
        <a:p>
          <a:endParaRPr lang="en-GB"/>
        </a:p>
      </dgm:t>
    </dgm:pt>
    <dgm:pt modelId="{8F210E63-52FE-456E-A366-43D7EFE3C50C}" type="pres">
      <dgm:prSet presAssocID="{32F2E781-97E1-410E-8FF2-C353C6152B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81E5A63-BD1C-4F4E-BDCB-92B1FE24FEAF}" type="pres">
      <dgm:prSet presAssocID="{1DC48790-0CC5-4CEC-8196-F2811FAE511D}" presName="composite" presStyleCnt="0"/>
      <dgm:spPr/>
    </dgm:pt>
    <dgm:pt modelId="{AF084593-B78A-49A1-A206-DBB92B36DF1E}" type="pres">
      <dgm:prSet presAssocID="{1DC48790-0CC5-4CEC-8196-F2811FAE511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3085C2-9F6E-43B4-815B-707D37634EF4}" type="pres">
      <dgm:prSet presAssocID="{1DC48790-0CC5-4CEC-8196-F2811FAE511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CDC6BB-05A8-499F-88D6-AF581DA24A09}" type="pres">
      <dgm:prSet presAssocID="{F666A3B7-B810-4B52-A591-AE147407AA16}" presName="space" presStyleCnt="0"/>
      <dgm:spPr/>
    </dgm:pt>
    <dgm:pt modelId="{4D53337B-DC6C-407E-AF77-5B5CA5CAE05A}" type="pres">
      <dgm:prSet presAssocID="{2C56FC69-46F6-46F6-888A-719616DFF95C}" presName="composite" presStyleCnt="0"/>
      <dgm:spPr/>
    </dgm:pt>
    <dgm:pt modelId="{8F06943C-DCF7-4C33-9716-44AC0ED05A42}" type="pres">
      <dgm:prSet presAssocID="{2C56FC69-46F6-46F6-888A-719616DFF95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49CB5A-B626-4EE6-A847-5CC39621BDDA}" type="pres">
      <dgm:prSet presAssocID="{2C56FC69-46F6-46F6-888A-719616DFF95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EBE73D-B2BA-4985-A48F-0B1462BEE32D}" type="pres">
      <dgm:prSet presAssocID="{6AE55D11-AF8B-417D-A7FF-BBD6692FDC19}" presName="space" presStyleCnt="0"/>
      <dgm:spPr/>
    </dgm:pt>
    <dgm:pt modelId="{A623FF05-45E7-4429-A6C2-2E4A5C837375}" type="pres">
      <dgm:prSet presAssocID="{B366CE97-FED2-4B0A-93D7-A99839617A1C}" presName="composite" presStyleCnt="0"/>
      <dgm:spPr/>
    </dgm:pt>
    <dgm:pt modelId="{93001BA1-C6D6-4534-B438-421D1308547B}" type="pres">
      <dgm:prSet presAssocID="{B366CE97-FED2-4B0A-93D7-A99839617A1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AEDE53-15A3-4CC1-82E0-47A582E86653}" type="pres">
      <dgm:prSet presAssocID="{B366CE97-FED2-4B0A-93D7-A99839617A1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6DAFA12-8B53-46AE-AA5B-FF897E1F3C01}" srcId="{32F2E781-97E1-410E-8FF2-C353C6152B0C}" destId="{1DC48790-0CC5-4CEC-8196-F2811FAE511D}" srcOrd="0" destOrd="0" parTransId="{631F5E04-CE13-40CC-A0C7-174D63FAB017}" sibTransId="{F666A3B7-B810-4B52-A591-AE147407AA16}"/>
    <dgm:cxn modelId="{65E2791B-7449-434C-82AF-5E7E1969B780}" type="presOf" srcId="{32F2E781-97E1-410E-8FF2-C353C6152B0C}" destId="{8F210E63-52FE-456E-A366-43D7EFE3C50C}" srcOrd="0" destOrd="0" presId="urn:microsoft.com/office/officeart/2005/8/layout/hList1"/>
    <dgm:cxn modelId="{EA822034-4485-43E3-AF4D-E31EF3AF2C4D}" type="presOf" srcId="{E5308657-6956-4B0A-AEF7-315E4E9670F0}" destId="{F5AEDE53-15A3-4CC1-82E0-47A582E86653}" srcOrd="0" destOrd="0" presId="urn:microsoft.com/office/officeart/2005/8/layout/hList1"/>
    <dgm:cxn modelId="{C83D1C5E-F40C-4ECA-AF58-2C6F42059CA4}" type="presOf" srcId="{1DC48790-0CC5-4CEC-8196-F2811FAE511D}" destId="{AF084593-B78A-49A1-A206-DBB92B36DF1E}" srcOrd="0" destOrd="0" presId="urn:microsoft.com/office/officeart/2005/8/layout/hList1"/>
    <dgm:cxn modelId="{1D2EDDCD-5421-409B-8307-955807F19CA2}" srcId="{B366CE97-FED2-4B0A-93D7-A99839617A1C}" destId="{E5308657-6956-4B0A-AEF7-315E4E9670F0}" srcOrd="0" destOrd="0" parTransId="{2EB48E72-D468-4D16-B014-5B399766B3C6}" sibTransId="{EA201010-1340-4E74-A02B-1572490E7939}"/>
    <dgm:cxn modelId="{835ADFA7-4AA9-46C2-903F-0C3D6F3F2FFD}" srcId="{1DC48790-0CC5-4CEC-8196-F2811FAE511D}" destId="{42EBA170-A881-43DA-B235-171081200717}" srcOrd="0" destOrd="0" parTransId="{8488A8B4-3B0D-4AB0-9402-E5F31889F9E6}" sibTransId="{29C12FBB-B81D-450B-9756-63189F4AA702}"/>
    <dgm:cxn modelId="{E8EFB931-14B3-4F94-A69B-96350F3D1BC9}" type="presOf" srcId="{73E8C9FF-26EF-4A33-BC2A-D1680DBFA806}" destId="{B349CB5A-B626-4EE6-A847-5CC39621BDDA}" srcOrd="0" destOrd="0" presId="urn:microsoft.com/office/officeart/2005/8/layout/hList1"/>
    <dgm:cxn modelId="{54F6D9C3-3275-49D0-8B0F-F7D2C16423F6}" srcId="{32F2E781-97E1-410E-8FF2-C353C6152B0C}" destId="{2C56FC69-46F6-46F6-888A-719616DFF95C}" srcOrd="1" destOrd="0" parTransId="{68510DB6-1095-4EA4-913C-9E4290F5DFC5}" sibTransId="{6AE55D11-AF8B-417D-A7FF-BBD6692FDC19}"/>
    <dgm:cxn modelId="{7AEFEA08-D05D-4635-9DF5-2F6A48E09A5A}" srcId="{2C56FC69-46F6-46F6-888A-719616DFF95C}" destId="{73E8C9FF-26EF-4A33-BC2A-D1680DBFA806}" srcOrd="0" destOrd="0" parTransId="{46F61D69-561D-43F0-8C23-0F48FED4AC15}" sibTransId="{1D601C20-BC3B-44B4-9DD1-F4BB2F5DFF9F}"/>
    <dgm:cxn modelId="{20A719EA-52D9-49DD-AF24-6B38C368CC47}" srcId="{32F2E781-97E1-410E-8FF2-C353C6152B0C}" destId="{B366CE97-FED2-4B0A-93D7-A99839617A1C}" srcOrd="2" destOrd="0" parTransId="{9CDD8167-168F-498E-A340-1F519F425629}" sibTransId="{7B45681E-59AB-49F0-A73B-CE072B74BFA8}"/>
    <dgm:cxn modelId="{FA09B122-6078-42A0-A662-37B8CFF0DA21}" type="presOf" srcId="{B366CE97-FED2-4B0A-93D7-A99839617A1C}" destId="{93001BA1-C6D6-4534-B438-421D1308547B}" srcOrd="0" destOrd="0" presId="urn:microsoft.com/office/officeart/2005/8/layout/hList1"/>
    <dgm:cxn modelId="{94A166E0-78D0-4940-8A5A-72EC07113C7B}" type="presOf" srcId="{2C56FC69-46F6-46F6-888A-719616DFF95C}" destId="{8F06943C-DCF7-4C33-9716-44AC0ED05A42}" srcOrd="0" destOrd="0" presId="urn:microsoft.com/office/officeart/2005/8/layout/hList1"/>
    <dgm:cxn modelId="{16581274-F2DC-423A-852D-FC36A276ED59}" type="presOf" srcId="{42EBA170-A881-43DA-B235-171081200717}" destId="{283085C2-9F6E-43B4-815B-707D37634EF4}" srcOrd="0" destOrd="0" presId="urn:microsoft.com/office/officeart/2005/8/layout/hList1"/>
    <dgm:cxn modelId="{F35B4FED-96F4-4BC4-A4E3-A62A98CDFF9F}" type="presParOf" srcId="{8F210E63-52FE-456E-A366-43D7EFE3C50C}" destId="{781E5A63-BD1C-4F4E-BDCB-92B1FE24FEAF}" srcOrd="0" destOrd="0" presId="urn:microsoft.com/office/officeart/2005/8/layout/hList1"/>
    <dgm:cxn modelId="{3E245B19-77AD-4EA1-B5F3-1F3614D9719F}" type="presParOf" srcId="{781E5A63-BD1C-4F4E-BDCB-92B1FE24FEAF}" destId="{AF084593-B78A-49A1-A206-DBB92B36DF1E}" srcOrd="0" destOrd="0" presId="urn:microsoft.com/office/officeart/2005/8/layout/hList1"/>
    <dgm:cxn modelId="{A25B95D0-A319-47AA-87C2-3787B5B5FD28}" type="presParOf" srcId="{781E5A63-BD1C-4F4E-BDCB-92B1FE24FEAF}" destId="{283085C2-9F6E-43B4-815B-707D37634EF4}" srcOrd="1" destOrd="0" presId="urn:microsoft.com/office/officeart/2005/8/layout/hList1"/>
    <dgm:cxn modelId="{F5D32216-F7BC-46CA-B694-A0D44D719AC7}" type="presParOf" srcId="{8F210E63-52FE-456E-A366-43D7EFE3C50C}" destId="{C5CDC6BB-05A8-499F-88D6-AF581DA24A09}" srcOrd="1" destOrd="0" presId="urn:microsoft.com/office/officeart/2005/8/layout/hList1"/>
    <dgm:cxn modelId="{59B6DD28-31B1-48E5-B495-AAE2F4BE9919}" type="presParOf" srcId="{8F210E63-52FE-456E-A366-43D7EFE3C50C}" destId="{4D53337B-DC6C-407E-AF77-5B5CA5CAE05A}" srcOrd="2" destOrd="0" presId="urn:microsoft.com/office/officeart/2005/8/layout/hList1"/>
    <dgm:cxn modelId="{E955948C-567E-4952-AA9A-06DF339030B7}" type="presParOf" srcId="{4D53337B-DC6C-407E-AF77-5B5CA5CAE05A}" destId="{8F06943C-DCF7-4C33-9716-44AC0ED05A42}" srcOrd="0" destOrd="0" presId="urn:microsoft.com/office/officeart/2005/8/layout/hList1"/>
    <dgm:cxn modelId="{1703327A-F073-4F76-A478-19292457C839}" type="presParOf" srcId="{4D53337B-DC6C-407E-AF77-5B5CA5CAE05A}" destId="{B349CB5A-B626-4EE6-A847-5CC39621BDDA}" srcOrd="1" destOrd="0" presId="urn:microsoft.com/office/officeart/2005/8/layout/hList1"/>
    <dgm:cxn modelId="{5657F8E0-333E-4E25-B64A-47C1D69522F4}" type="presParOf" srcId="{8F210E63-52FE-456E-A366-43D7EFE3C50C}" destId="{FCEBE73D-B2BA-4985-A48F-0B1462BEE32D}" srcOrd="3" destOrd="0" presId="urn:microsoft.com/office/officeart/2005/8/layout/hList1"/>
    <dgm:cxn modelId="{8FF94F35-9E84-4F42-AC12-E2A217F5D069}" type="presParOf" srcId="{8F210E63-52FE-456E-A366-43D7EFE3C50C}" destId="{A623FF05-45E7-4429-A6C2-2E4A5C837375}" srcOrd="4" destOrd="0" presId="urn:microsoft.com/office/officeart/2005/8/layout/hList1"/>
    <dgm:cxn modelId="{7A015367-9D18-4380-A289-2CD4E1C454C5}" type="presParOf" srcId="{A623FF05-45E7-4429-A6C2-2E4A5C837375}" destId="{93001BA1-C6D6-4534-B438-421D1308547B}" srcOrd="0" destOrd="0" presId="urn:microsoft.com/office/officeart/2005/8/layout/hList1"/>
    <dgm:cxn modelId="{60525CA8-3D3C-4FC7-A3F6-3760ECE1C2AB}" type="presParOf" srcId="{A623FF05-45E7-4429-A6C2-2E4A5C837375}" destId="{F5AEDE53-15A3-4CC1-82E0-47A582E8665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84593-B78A-49A1-A206-DBB92B36DF1E}">
      <dsp:nvSpPr>
        <dsp:cNvPr id="0" name=""/>
        <dsp:cNvSpPr/>
      </dsp:nvSpPr>
      <dsp:spPr>
        <a:xfrm>
          <a:off x="1868" y="215301"/>
          <a:ext cx="1821411" cy="460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Oligodendrocytes</a:t>
          </a:r>
          <a:endParaRPr lang="en-GB" sz="1600" kern="1200" dirty="0"/>
        </a:p>
      </dsp:txBody>
      <dsp:txXfrm>
        <a:off x="1868" y="215301"/>
        <a:ext cx="1821411" cy="460800"/>
      </dsp:txXfrm>
    </dsp:sp>
    <dsp:sp modelId="{283085C2-9F6E-43B4-815B-707D37634EF4}">
      <dsp:nvSpPr>
        <dsp:cNvPr id="0" name=""/>
        <dsp:cNvSpPr/>
      </dsp:nvSpPr>
      <dsp:spPr>
        <a:xfrm>
          <a:off x="1868" y="676101"/>
          <a:ext cx="1821411" cy="193248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i="1" kern="1200" dirty="0" smtClean="0">
              <a:solidFill>
                <a:srgbClr val="6D9EEB"/>
              </a:solidFill>
            </a:rPr>
            <a:t>They form the </a:t>
          </a:r>
          <a:r>
            <a:rPr lang="en-GB" sz="1600" i="1" u="sng" kern="1200" dirty="0" smtClean="0">
              <a:solidFill>
                <a:srgbClr val="6D9EEB"/>
              </a:solidFill>
            </a:rPr>
            <a:t>myelin sheath</a:t>
          </a:r>
          <a:r>
            <a:rPr lang="en-GB" sz="1600" i="1" kern="1200" dirty="0" smtClean="0">
              <a:solidFill>
                <a:srgbClr val="6D9EEB"/>
              </a:solidFill>
            </a:rPr>
            <a:t> that surrounds many </a:t>
          </a:r>
          <a:r>
            <a:rPr lang="en-GB" sz="1600" i="1" u="sng" kern="1200" dirty="0" smtClean="0">
              <a:solidFill>
                <a:srgbClr val="6D9EEB"/>
              </a:solidFill>
            </a:rPr>
            <a:t>axons</a:t>
          </a:r>
          <a:r>
            <a:rPr lang="en-GB" sz="1600" i="1" kern="1200" dirty="0" smtClean="0">
              <a:solidFill>
                <a:srgbClr val="6D9EEB"/>
              </a:solidFill>
            </a:rPr>
            <a:t>, which increases the rate of conduction (transmission).</a:t>
          </a:r>
          <a:endParaRPr lang="en-GB" sz="1600" kern="1200" dirty="0"/>
        </a:p>
      </dsp:txBody>
      <dsp:txXfrm>
        <a:off x="1868" y="676101"/>
        <a:ext cx="1821411" cy="1932480"/>
      </dsp:txXfrm>
    </dsp:sp>
    <dsp:sp modelId="{8F06943C-DCF7-4C33-9716-44AC0ED05A42}">
      <dsp:nvSpPr>
        <dsp:cNvPr id="0" name=""/>
        <dsp:cNvSpPr/>
      </dsp:nvSpPr>
      <dsp:spPr>
        <a:xfrm>
          <a:off x="2078276" y="215301"/>
          <a:ext cx="1821411" cy="460800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254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Microglia</a:t>
          </a:r>
          <a:endParaRPr lang="en-GB" sz="1600" kern="1200" dirty="0"/>
        </a:p>
      </dsp:txBody>
      <dsp:txXfrm>
        <a:off x="2078276" y="215301"/>
        <a:ext cx="1821411" cy="460800"/>
      </dsp:txXfrm>
    </dsp:sp>
    <dsp:sp modelId="{B349CB5A-B626-4EE6-A847-5CC39621BDDA}">
      <dsp:nvSpPr>
        <dsp:cNvPr id="0" name=""/>
        <dsp:cNvSpPr/>
      </dsp:nvSpPr>
      <dsp:spPr>
        <a:xfrm>
          <a:off x="2078276" y="676101"/>
          <a:ext cx="1821411" cy="1932480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i="1" kern="1200" dirty="0" smtClean="0">
              <a:solidFill>
                <a:srgbClr val="6D9EEB"/>
              </a:solidFill>
            </a:rPr>
            <a:t>They have a </a:t>
          </a:r>
          <a:r>
            <a:rPr lang="en-GB" sz="1600" i="1" u="sng" kern="1200" dirty="0" smtClean="0">
              <a:solidFill>
                <a:srgbClr val="6D9EEB"/>
              </a:solidFill>
            </a:rPr>
            <a:t>phagocytic</a:t>
          </a:r>
          <a:r>
            <a:rPr lang="en-GB" sz="1600" i="1" kern="1200" dirty="0" smtClean="0">
              <a:solidFill>
                <a:srgbClr val="6D9EEB"/>
              </a:solidFill>
            </a:rPr>
            <a:t> role in response to nervous system damage.</a:t>
          </a:r>
          <a:endParaRPr lang="en-GB" sz="1600" kern="1200" dirty="0"/>
        </a:p>
      </dsp:txBody>
      <dsp:txXfrm>
        <a:off x="2078276" y="676101"/>
        <a:ext cx="1821411" cy="1932480"/>
      </dsp:txXfrm>
    </dsp:sp>
    <dsp:sp modelId="{93001BA1-C6D6-4534-B438-421D1308547B}">
      <dsp:nvSpPr>
        <dsp:cNvPr id="0" name=""/>
        <dsp:cNvSpPr/>
      </dsp:nvSpPr>
      <dsp:spPr>
        <a:xfrm>
          <a:off x="4154685" y="215301"/>
          <a:ext cx="1821411" cy="4608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254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Astrocytes</a:t>
          </a:r>
          <a:endParaRPr lang="en-GB" sz="1600" kern="1200" dirty="0"/>
        </a:p>
      </dsp:txBody>
      <dsp:txXfrm>
        <a:off x="4154685" y="215301"/>
        <a:ext cx="1821411" cy="460800"/>
      </dsp:txXfrm>
    </dsp:sp>
    <dsp:sp modelId="{F5AEDE53-15A3-4CC1-82E0-47A582E86653}">
      <dsp:nvSpPr>
        <dsp:cNvPr id="0" name=""/>
        <dsp:cNvSpPr/>
      </dsp:nvSpPr>
      <dsp:spPr>
        <a:xfrm>
          <a:off x="4154685" y="676101"/>
          <a:ext cx="1821411" cy="1932480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i="1" kern="1200" dirty="0" smtClean="0">
              <a:solidFill>
                <a:srgbClr val="6D9EEB"/>
              </a:solidFill>
            </a:rPr>
            <a:t>They provide biochemical </a:t>
          </a:r>
          <a:r>
            <a:rPr lang="en-GB" sz="1600" i="1" u="sng" kern="1200" dirty="0" smtClean="0">
              <a:solidFill>
                <a:srgbClr val="6D9EEB"/>
              </a:solidFill>
            </a:rPr>
            <a:t>support</a:t>
          </a:r>
          <a:r>
            <a:rPr lang="en-GB" sz="1600" i="1" kern="1200" dirty="0" smtClean="0">
              <a:solidFill>
                <a:srgbClr val="6D9EEB"/>
              </a:solidFill>
            </a:rPr>
            <a:t> for endothelial cells that form the </a:t>
          </a:r>
          <a:r>
            <a:rPr lang="en-GB" sz="1600" i="1" u="sng" kern="1200" dirty="0" smtClean="0">
              <a:solidFill>
                <a:srgbClr val="6D9EEB"/>
              </a:solidFill>
            </a:rPr>
            <a:t>blood–brain barrier</a:t>
          </a:r>
          <a:r>
            <a:rPr lang="en-GB" sz="1600" i="1" kern="1200" dirty="0" smtClean="0">
              <a:solidFill>
                <a:srgbClr val="6D9EEB"/>
              </a:solidFill>
            </a:rPr>
            <a:t>.</a:t>
          </a:r>
          <a:endParaRPr lang="en-GB" sz="1600" kern="1200" dirty="0"/>
        </a:p>
      </dsp:txBody>
      <dsp:txXfrm>
        <a:off x="4154685" y="676101"/>
        <a:ext cx="1821411" cy="193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706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594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6981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9675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640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8281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094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334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07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1509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025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57267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2022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741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783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8818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958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0607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0553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988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079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141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exambuilder.com/nervous-system/exam-36516" TargetMode="External"/><Relationship Id="rId7" Type="http://schemas.openxmlformats.org/officeDocument/2006/relationships/hyperlink" Target="http://www.innerbody.com/" TargetMode="External"/><Relationship Id="rId2" Type="http://schemas.openxmlformats.org/officeDocument/2006/relationships/hyperlink" Target="https://www.onlineexambuilder.com/anatomy-nervous-system/exam-36310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getbodysmart.com/index.htm" TargetMode="External"/><Relationship Id="rId5" Type="http://schemas.openxmlformats.org/officeDocument/2006/relationships/hyperlink" Target="https://www.youtube.com/watch?v=KnD16gwpCz8" TargetMode="External"/><Relationship Id="rId4" Type="http://schemas.openxmlformats.org/officeDocument/2006/relationships/hyperlink" Target="https://www.youtube.com/watch?v=qPix_X-9t7E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24200" y="2473036"/>
            <a:ext cx="5943599" cy="1706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GB" sz="4800" b="1" kern="12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Nervous System</a:t>
            </a:r>
            <a:r>
              <a:rPr lang="en-GB" sz="4800" b="1" kern="12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GB" sz="4800" b="1" kern="12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GB" sz="1200" b="1" kern="1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b="1" kern="1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GB" b="1" kern="1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GB" sz="2400" kern="1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THIRD </a:t>
            </a:r>
            <a:r>
              <a:rPr lang="en-GB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LECTURE</a:t>
            </a:r>
            <a:endParaRPr lang="en-GB" b="1" kern="12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5" name="Shape 85" descr="Image result for ‫بسم الله الرحمن الرحيم‬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2084" y="583133"/>
            <a:ext cx="4259179" cy="52136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3526550" y="6009781"/>
            <a:ext cx="4890246" cy="471701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b="1" i="0" u="none" strike="noStrike" cap="none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هذا العمل لا يغني عن المصدر الأساسي للمذاكرة</a:t>
            </a:r>
          </a:p>
        </p:txBody>
      </p:sp>
      <p:pic>
        <p:nvPicPr>
          <p:cNvPr id="1026" name="Picture 2" descr="#Med436 - KS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8"/>
          <a:stretch/>
        </p:blipFill>
        <p:spPr bwMode="auto">
          <a:xfrm>
            <a:off x="155576" y="188976"/>
            <a:ext cx="2249424" cy="205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4" t="11343" r="9894" b="25826"/>
          <a:stretch/>
        </p:blipFill>
        <p:spPr>
          <a:xfrm>
            <a:off x="9689431" y="86467"/>
            <a:ext cx="2229852" cy="2261937"/>
          </a:xfrm>
          <a:prstGeom prst="rect">
            <a:avLst/>
          </a:prstGeom>
          <a:ln>
            <a:noFill/>
          </a:ln>
        </p:spPr>
      </p:pic>
      <p:grpSp>
        <p:nvGrpSpPr>
          <p:cNvPr id="11" name="Group 10"/>
          <p:cNvGrpSpPr/>
          <p:nvPr/>
        </p:nvGrpSpPr>
        <p:grpSpPr>
          <a:xfrm>
            <a:off x="461211" y="4229737"/>
            <a:ext cx="2779294" cy="2154436"/>
            <a:chOff x="689811" y="4051260"/>
            <a:chExt cx="2779294" cy="2154436"/>
          </a:xfrm>
        </p:grpSpPr>
        <p:sp>
          <p:nvSpPr>
            <p:cNvPr id="9" name="TextBox 8"/>
            <p:cNvSpPr txBox="1"/>
            <p:nvPr/>
          </p:nvSpPr>
          <p:spPr>
            <a:xfrm>
              <a:off x="689811" y="4051260"/>
              <a:ext cx="2779294" cy="215443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b="1" dirty="0" smtClean="0"/>
                <a:t>KEY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 smtClean="0"/>
                <a:t>    </a:t>
              </a:r>
              <a:r>
                <a:rPr lang="en-US" sz="1600" smtClean="0"/>
                <a:t>Doctor’s slides</a:t>
              </a:r>
              <a:endParaRPr lang="en-US" sz="1600" dirty="0" smtClean="0"/>
            </a:p>
            <a:p>
              <a:pPr>
                <a:lnSpc>
                  <a:spcPct val="150000"/>
                </a:lnSpc>
              </a:pPr>
              <a:r>
                <a:rPr lang="en-US" sz="1600" dirty="0" smtClean="0"/>
                <a:t>    Notes/extra explanation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 smtClean="0"/>
                <a:t>    Important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/>
                <a:t> </a:t>
              </a:r>
              <a:r>
                <a:rPr lang="en-US" sz="1600" dirty="0" smtClean="0"/>
                <a:t>   Only on boys’/girls’ slides </a:t>
              </a:r>
            </a:p>
            <a:p>
              <a:endParaRPr lang="en-GB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798099" y="4596063"/>
              <a:ext cx="128334" cy="1363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98099" y="4957009"/>
              <a:ext cx="128334" cy="136361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802108" y="5333997"/>
              <a:ext cx="128334" cy="13636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794091" y="5694943"/>
              <a:ext cx="128334" cy="13636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2068300" y="93300"/>
            <a:ext cx="7635600" cy="115640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ct val="61111"/>
            </a:pPr>
            <a:r>
              <a:rPr lang="en" sz="2400" b="1" dirty="0">
                <a:solidFill>
                  <a:schemeClr val="tx1"/>
                </a:solidFill>
              </a:rPr>
              <a:t>The Brain </a:t>
            </a:r>
          </a:p>
          <a:p>
            <a:pPr algn="ctr">
              <a:lnSpc>
                <a:spcPct val="115000"/>
              </a:lnSpc>
              <a:buClr>
                <a:schemeClr val="dk1"/>
              </a:buClr>
              <a:buSzPct val="68750"/>
            </a:pPr>
            <a:r>
              <a:rPr lang="en" sz="2133" dirty="0"/>
              <a:t>Large mass of </a:t>
            </a:r>
            <a:r>
              <a:rPr lang="en" sz="2133" b="1" dirty="0">
                <a:solidFill>
                  <a:srgbClr val="FF0000"/>
                </a:solidFill>
              </a:rPr>
              <a:t>nervous tissue</a:t>
            </a:r>
            <a:r>
              <a:rPr lang="en" sz="2133" dirty="0"/>
              <a:t> located in the </a:t>
            </a:r>
            <a:r>
              <a:rPr lang="en" sz="2133" b="1" dirty="0">
                <a:solidFill>
                  <a:srgbClr val="FF0000"/>
                </a:solidFill>
              </a:rPr>
              <a:t>cranial cavity</a:t>
            </a:r>
            <a:r>
              <a:rPr lang="en" sz="2133" dirty="0"/>
              <a:t>. It has four major regions.</a:t>
            </a:r>
          </a:p>
        </p:txBody>
      </p:sp>
      <p:cxnSp>
        <p:nvCxnSpPr>
          <p:cNvPr id="151" name="Shape 151"/>
          <p:cNvCxnSpPr>
            <a:stCxn id="150" idx="2"/>
            <a:endCxn id="150" idx="2"/>
          </p:cNvCxnSpPr>
          <p:nvPr/>
        </p:nvCxnSpPr>
        <p:spPr>
          <a:xfrm>
            <a:off x="5886100" y="1249700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70AD4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2" name="Shape 152"/>
          <p:cNvCxnSpPr/>
          <p:nvPr/>
        </p:nvCxnSpPr>
        <p:spPr>
          <a:xfrm>
            <a:off x="1091467" y="1438500"/>
            <a:ext cx="10246000" cy="16400"/>
          </a:xfrm>
          <a:prstGeom prst="straightConnector1">
            <a:avLst/>
          </a:prstGeom>
          <a:noFill/>
          <a:ln w="19050" cap="flat" cmpd="sng">
            <a:solidFill>
              <a:srgbClr val="20124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3" name="Shape 153"/>
          <p:cNvCxnSpPr/>
          <p:nvPr/>
        </p:nvCxnSpPr>
        <p:spPr>
          <a:xfrm>
            <a:off x="1098267" y="1438500"/>
            <a:ext cx="4400" cy="159200"/>
          </a:xfrm>
          <a:prstGeom prst="straightConnector1">
            <a:avLst/>
          </a:prstGeom>
          <a:noFill/>
          <a:ln w="19050" cap="flat" cmpd="sng">
            <a:solidFill>
              <a:srgbClr val="351C75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4" name="Shape 154"/>
          <p:cNvCxnSpPr/>
          <p:nvPr/>
        </p:nvCxnSpPr>
        <p:spPr>
          <a:xfrm flipH="1">
            <a:off x="6587833" y="1440900"/>
            <a:ext cx="3600" cy="134000"/>
          </a:xfrm>
          <a:prstGeom prst="straightConnector1">
            <a:avLst/>
          </a:prstGeom>
          <a:noFill/>
          <a:ln w="19050" cap="flat" cmpd="sng">
            <a:solidFill>
              <a:srgbClr val="20124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5" name="Shape 155"/>
          <p:cNvCxnSpPr/>
          <p:nvPr/>
        </p:nvCxnSpPr>
        <p:spPr>
          <a:xfrm>
            <a:off x="9308716" y="1440900"/>
            <a:ext cx="400" cy="128000"/>
          </a:xfrm>
          <a:prstGeom prst="straightConnector1">
            <a:avLst/>
          </a:prstGeom>
          <a:noFill/>
          <a:ln w="19050" cap="flat" cmpd="sng">
            <a:solidFill>
              <a:srgbClr val="20124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6" name="Shape 156"/>
          <p:cNvCxnSpPr/>
          <p:nvPr/>
        </p:nvCxnSpPr>
        <p:spPr>
          <a:xfrm>
            <a:off x="11354167" y="1883967"/>
            <a:ext cx="0" cy="27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7" name="Shape 157"/>
          <p:cNvSpPr/>
          <p:nvPr/>
        </p:nvSpPr>
        <p:spPr>
          <a:xfrm>
            <a:off x="97267" y="1572900"/>
            <a:ext cx="4875786" cy="5163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endParaRPr sz="1867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</a:pPr>
            <a:r>
              <a:rPr lang="en" sz="1867" b="1" dirty="0"/>
              <a:t>         </a:t>
            </a:r>
            <a:r>
              <a:rPr lang="en" sz="1800" b="1" dirty="0"/>
              <a:t>1- Cerebrum</a:t>
            </a:r>
            <a:r>
              <a:rPr lang="en" sz="1800" b="1" dirty="0">
                <a:solidFill>
                  <a:srgbClr val="FFFF00"/>
                </a:solidFill>
              </a:rPr>
              <a:t> </a:t>
            </a:r>
          </a:p>
          <a:p>
            <a:pPr marL="609585" indent="-304792">
              <a:lnSpc>
                <a:spcPct val="115000"/>
              </a:lnSpc>
              <a:spcBef>
                <a:spcPts val="667"/>
              </a:spcBef>
              <a:buChar char="❖"/>
            </a:pPr>
            <a:r>
              <a:rPr lang="en" sz="1800" dirty="0"/>
              <a:t>The </a:t>
            </a:r>
            <a:r>
              <a:rPr lang="en" sz="1800" b="1" u="sng" dirty="0"/>
              <a:t>largest </a:t>
            </a:r>
            <a:r>
              <a:rPr lang="en" sz="1800" dirty="0"/>
              <a:t>part of the brain &amp; has </a:t>
            </a:r>
            <a:r>
              <a:rPr lang="en" sz="1800" b="1" u="sng" dirty="0"/>
              <a:t>two </a:t>
            </a:r>
            <a:r>
              <a:rPr lang="en" sz="1800" b="1" u="sng" dirty="0" smtClean="0"/>
              <a:t>hemispheres.</a:t>
            </a:r>
            <a:endParaRPr lang="en" sz="1800" b="1" u="sng" dirty="0"/>
          </a:p>
          <a:p>
            <a:pPr marL="609585" indent="-304792">
              <a:lnSpc>
                <a:spcPct val="115000"/>
              </a:lnSpc>
              <a:spcBef>
                <a:spcPts val="667"/>
              </a:spcBef>
              <a:buChar char="❖"/>
            </a:pPr>
            <a:r>
              <a:rPr lang="en" sz="1800" dirty="0"/>
              <a:t>The cerebral hemispheres are connected by a</a:t>
            </a:r>
            <a:r>
              <a:rPr lang="en" sz="1800" b="1" dirty="0"/>
              <a:t> </a:t>
            </a:r>
            <a:r>
              <a:rPr lang="en" sz="1800" b="1" u="sng" dirty="0"/>
              <a:t>thick bundle of nerve fibers</a:t>
            </a:r>
            <a:r>
              <a:rPr lang="en" sz="1800" b="1" dirty="0"/>
              <a:t> </a:t>
            </a:r>
            <a:r>
              <a:rPr lang="en" sz="1800" dirty="0"/>
              <a:t>called </a:t>
            </a:r>
            <a:r>
              <a:rPr lang="en" sz="1800" b="1" dirty="0">
                <a:solidFill>
                  <a:srgbClr val="FF0000"/>
                </a:solidFill>
              </a:rPr>
              <a:t>corpus callosum.</a:t>
            </a:r>
          </a:p>
          <a:p>
            <a:pPr>
              <a:lnSpc>
                <a:spcPct val="115000"/>
              </a:lnSpc>
              <a:spcBef>
                <a:spcPts val="667"/>
              </a:spcBef>
            </a:pPr>
            <a:r>
              <a:rPr lang="en" sz="1800" b="1" dirty="0">
                <a:solidFill>
                  <a:srgbClr val="FFFFFF"/>
                </a:solidFill>
              </a:rPr>
              <a:t> </a:t>
            </a:r>
            <a:r>
              <a:rPr lang="en" sz="1800" b="1" dirty="0"/>
              <a:t>The surface shows:</a:t>
            </a:r>
          </a:p>
          <a:p>
            <a:pPr marL="609585" indent="-304792">
              <a:lnSpc>
                <a:spcPct val="115000"/>
              </a:lnSpc>
              <a:spcBef>
                <a:spcPts val="667"/>
              </a:spcBef>
              <a:buChar char="❖"/>
            </a:pPr>
            <a:r>
              <a:rPr lang="en" sz="1800" dirty="0"/>
              <a:t>ridges of tissue, called</a:t>
            </a:r>
            <a:r>
              <a:rPr lang="en" sz="1800" dirty="0">
                <a:solidFill>
                  <a:srgbClr val="FFFFFF"/>
                </a:solidFill>
              </a:rPr>
              <a:t> </a:t>
            </a:r>
            <a:r>
              <a:rPr lang="en" sz="1800" b="1" dirty="0" smtClean="0">
                <a:solidFill>
                  <a:srgbClr val="FF0000"/>
                </a:solidFill>
              </a:rPr>
              <a:t>gyri </a:t>
            </a:r>
            <a:r>
              <a:rPr lang="en" sz="1800" b="1" dirty="0" smtClean="0">
                <a:solidFill>
                  <a:schemeClr val="accent6">
                    <a:lumMod val="75000"/>
                  </a:schemeClr>
                </a:solidFill>
              </a:rPr>
              <a:t>(elevation)</a:t>
            </a:r>
            <a:r>
              <a:rPr lang="en" sz="1800" b="1" dirty="0" smtClean="0">
                <a:solidFill>
                  <a:srgbClr val="FF0000"/>
                </a:solidFill>
              </a:rPr>
              <a:t>,</a:t>
            </a:r>
            <a:r>
              <a:rPr lang="en" sz="1800" b="1" dirty="0" smtClean="0">
                <a:solidFill>
                  <a:srgbClr val="FF6600"/>
                </a:solidFill>
              </a:rPr>
              <a:t> </a:t>
            </a:r>
            <a:r>
              <a:rPr lang="en" sz="1800" dirty="0"/>
              <a:t>separated by grooves called</a:t>
            </a:r>
            <a:r>
              <a:rPr lang="en" sz="1800" dirty="0">
                <a:solidFill>
                  <a:srgbClr val="FFFFFF"/>
                </a:solidFill>
              </a:rPr>
              <a:t> </a:t>
            </a:r>
            <a:r>
              <a:rPr lang="en" sz="1800" b="1" dirty="0" smtClean="0">
                <a:solidFill>
                  <a:srgbClr val="FF0000"/>
                </a:solidFill>
              </a:rPr>
              <a:t>sulci.</a:t>
            </a:r>
            <a:endParaRPr lang="en" sz="1800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  <a:spcBef>
                <a:spcPts val="667"/>
              </a:spcBef>
              <a:buClr>
                <a:srgbClr val="000000"/>
              </a:buClr>
            </a:pPr>
            <a:r>
              <a:rPr lang="en" sz="1800" dirty="0"/>
              <a:t>Divided by deeper sulci, into</a:t>
            </a:r>
            <a:r>
              <a:rPr lang="en" sz="1800" dirty="0">
                <a:solidFill>
                  <a:srgbClr val="FF0000"/>
                </a:solidFill>
              </a:rPr>
              <a:t> </a:t>
            </a:r>
            <a:r>
              <a:rPr lang="en" sz="1800" b="1" dirty="0">
                <a:solidFill>
                  <a:srgbClr val="FF0000"/>
                </a:solidFill>
              </a:rPr>
              <a:t>4 lobes:</a:t>
            </a:r>
          </a:p>
          <a:p>
            <a:pPr marL="609585" indent="-304792">
              <a:lnSpc>
                <a:spcPct val="115000"/>
              </a:lnSpc>
              <a:spcBef>
                <a:spcPts val="667"/>
              </a:spcBef>
              <a:buChar char="❖"/>
            </a:pPr>
            <a:r>
              <a:rPr lang="en" sz="1800" dirty="0"/>
              <a:t>Frontal</a:t>
            </a:r>
          </a:p>
          <a:p>
            <a:pPr marL="609585" indent="-304792">
              <a:lnSpc>
                <a:spcPct val="115000"/>
              </a:lnSpc>
              <a:spcBef>
                <a:spcPts val="667"/>
              </a:spcBef>
              <a:buChar char="❖"/>
            </a:pPr>
            <a:r>
              <a:rPr lang="en" sz="1800" dirty="0"/>
              <a:t>Parietal</a:t>
            </a:r>
          </a:p>
          <a:p>
            <a:pPr marL="609585" indent="-304792">
              <a:lnSpc>
                <a:spcPct val="115000"/>
              </a:lnSpc>
              <a:spcBef>
                <a:spcPts val="667"/>
              </a:spcBef>
              <a:buChar char="❖"/>
            </a:pPr>
            <a:r>
              <a:rPr lang="en" sz="1800" dirty="0"/>
              <a:t>Temporal</a:t>
            </a:r>
          </a:p>
          <a:p>
            <a:pPr marL="609585" indent="-304792">
              <a:lnSpc>
                <a:spcPct val="115000"/>
              </a:lnSpc>
              <a:spcBef>
                <a:spcPts val="667"/>
              </a:spcBef>
              <a:buChar char="❖"/>
            </a:pPr>
            <a:r>
              <a:rPr lang="en" sz="1800" dirty="0"/>
              <a:t>Occipital </a:t>
            </a:r>
          </a:p>
          <a:p>
            <a:pPr>
              <a:lnSpc>
                <a:spcPct val="115000"/>
              </a:lnSpc>
              <a:buClr>
                <a:schemeClr val="dk1"/>
              </a:buClr>
            </a:pPr>
            <a:endParaRPr sz="1867" dirty="0"/>
          </a:p>
        </p:txBody>
      </p:sp>
      <p:sp>
        <p:nvSpPr>
          <p:cNvPr id="158" name="Shape 158"/>
          <p:cNvSpPr/>
          <p:nvPr/>
        </p:nvSpPr>
        <p:spPr>
          <a:xfrm>
            <a:off x="4987278" y="1572900"/>
            <a:ext cx="2515200" cy="5163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flat" cmpd="sng">
            <a:solidFill>
              <a:srgbClr val="20124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867" b="1" dirty="0">
                <a:solidFill>
                  <a:schemeClr val="bg1"/>
                </a:solidFill>
              </a:rPr>
              <a:t>2- Diencephalon</a:t>
            </a:r>
            <a:r>
              <a:rPr lang="en" sz="1867" b="1" dirty="0" smtClean="0">
                <a:solidFill>
                  <a:schemeClr val="bg1"/>
                </a:solidFill>
              </a:rPr>
              <a:t>:</a:t>
            </a:r>
            <a:endParaRPr lang="en" sz="700" b="1" dirty="0">
              <a:solidFill>
                <a:schemeClr val="bg1"/>
              </a:solidFill>
            </a:endParaRPr>
          </a:p>
          <a:p>
            <a:pPr>
              <a:lnSpc>
                <a:spcPct val="115000"/>
              </a:lnSpc>
            </a:pPr>
            <a:r>
              <a:rPr lang="en" sz="1867" b="1" dirty="0">
                <a:solidFill>
                  <a:schemeClr val="bg1"/>
                </a:solidFill>
              </a:rPr>
              <a:t>It has four parts: </a:t>
            </a:r>
          </a:p>
          <a:p>
            <a:pPr marL="609585" indent="-304792">
              <a:lnSpc>
                <a:spcPct val="115000"/>
              </a:lnSpc>
              <a:buChar char="❖"/>
            </a:pPr>
            <a:r>
              <a:rPr lang="en" sz="1867" dirty="0">
                <a:solidFill>
                  <a:schemeClr val="bg1"/>
                </a:solidFill>
              </a:rPr>
              <a:t>Thalamus.</a:t>
            </a:r>
          </a:p>
          <a:p>
            <a:pPr marL="609585" indent="-304792">
              <a:lnSpc>
                <a:spcPct val="115000"/>
              </a:lnSpc>
              <a:buChar char="❖"/>
            </a:pPr>
            <a:r>
              <a:rPr lang="en" sz="1867" dirty="0">
                <a:solidFill>
                  <a:schemeClr val="bg1"/>
                </a:solidFill>
              </a:rPr>
              <a:t>Hypothalamus.</a:t>
            </a:r>
          </a:p>
          <a:p>
            <a:pPr marL="609585" indent="-304792">
              <a:lnSpc>
                <a:spcPct val="115000"/>
              </a:lnSpc>
              <a:buChar char="❖"/>
            </a:pPr>
            <a:r>
              <a:rPr lang="en" sz="1867" dirty="0">
                <a:solidFill>
                  <a:schemeClr val="bg1"/>
                </a:solidFill>
              </a:rPr>
              <a:t>Subthalamus.</a:t>
            </a:r>
          </a:p>
          <a:p>
            <a:pPr marL="609585" indent="-304792">
              <a:lnSpc>
                <a:spcPct val="115000"/>
              </a:lnSpc>
              <a:buChar char="❖"/>
            </a:pPr>
            <a:r>
              <a:rPr lang="en" sz="1867" dirty="0">
                <a:solidFill>
                  <a:schemeClr val="bg1"/>
                </a:solidFill>
              </a:rPr>
              <a:t>Epithalamus.</a:t>
            </a:r>
          </a:p>
          <a:p>
            <a:pPr>
              <a:lnSpc>
                <a:spcPct val="115000"/>
              </a:lnSpc>
            </a:pPr>
            <a:r>
              <a:rPr lang="en" sz="1867" dirty="0">
                <a:solidFill>
                  <a:srgbClr val="4A86E8"/>
                </a:solidFill>
              </a:rPr>
              <a:t>Located between the </a:t>
            </a:r>
            <a:r>
              <a:rPr lang="en" sz="1867" u="sng" dirty="0">
                <a:solidFill>
                  <a:srgbClr val="4A86E8"/>
                </a:solidFill>
              </a:rPr>
              <a:t>cerebrum</a:t>
            </a:r>
            <a:r>
              <a:rPr lang="en" sz="1867" dirty="0">
                <a:solidFill>
                  <a:srgbClr val="4A86E8"/>
                </a:solidFill>
              </a:rPr>
              <a:t> and </a:t>
            </a:r>
            <a:r>
              <a:rPr lang="en" sz="1867" u="sng" dirty="0">
                <a:solidFill>
                  <a:srgbClr val="4A86E8"/>
                </a:solidFill>
              </a:rPr>
              <a:t>brainstem.</a:t>
            </a:r>
            <a:r>
              <a:rPr lang="en" sz="1867" dirty="0">
                <a:solidFill>
                  <a:srgbClr val="4A86E8"/>
                </a:solidFill>
              </a:rPr>
              <a:t>  </a:t>
            </a:r>
          </a:p>
          <a:p>
            <a:pPr>
              <a:lnSpc>
                <a:spcPct val="115000"/>
              </a:lnSpc>
            </a:pPr>
            <a:r>
              <a:rPr lang="en" sz="1867" b="1" dirty="0">
                <a:solidFill>
                  <a:srgbClr val="4A86E8"/>
                </a:solidFill>
              </a:rPr>
              <a:t>Function:</a:t>
            </a:r>
            <a:r>
              <a:rPr lang="en" sz="1867" dirty="0">
                <a:solidFill>
                  <a:srgbClr val="4A86E8"/>
                </a:solidFill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n" sz="1867" dirty="0">
                <a:solidFill>
                  <a:srgbClr val="4A86E8"/>
                </a:solidFill>
              </a:rPr>
              <a:t>Regulates </a:t>
            </a:r>
            <a:r>
              <a:rPr lang="en" sz="1867" u="sng" dirty="0">
                <a:solidFill>
                  <a:srgbClr val="4A86E8"/>
                </a:solidFill>
              </a:rPr>
              <a:t>visceral</a:t>
            </a:r>
            <a:r>
              <a:rPr lang="en" sz="1867" dirty="0">
                <a:solidFill>
                  <a:srgbClr val="4A86E8"/>
                </a:solidFill>
              </a:rPr>
              <a:t> activities and the </a:t>
            </a:r>
            <a:r>
              <a:rPr lang="en" sz="1867" u="sng" dirty="0">
                <a:solidFill>
                  <a:srgbClr val="4A86E8"/>
                </a:solidFill>
              </a:rPr>
              <a:t>autonomic</a:t>
            </a:r>
            <a:r>
              <a:rPr lang="en" sz="1867" dirty="0">
                <a:solidFill>
                  <a:srgbClr val="4A86E8"/>
                </a:solidFill>
              </a:rPr>
              <a:t> nervous system</a:t>
            </a:r>
            <a:r>
              <a:rPr lang="en" sz="1867" dirty="0" smtClean="0">
                <a:solidFill>
                  <a:srgbClr val="4A86E8"/>
                </a:solidFill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" dirty="0">
                <a:solidFill>
                  <a:srgbClr val="4A86E8"/>
                </a:solidFill>
              </a:rPr>
              <a:t> </a:t>
            </a:r>
            <a:endParaRPr lang="en" dirty="0" smtClean="0">
              <a:solidFill>
                <a:srgbClr val="4A86E8"/>
              </a:solidFill>
            </a:endParaRPr>
          </a:p>
          <a:p>
            <a:pPr>
              <a:lnSpc>
                <a:spcPct val="115000"/>
              </a:lnSpc>
            </a:pPr>
            <a:endParaRPr lang="en" sz="1867" dirty="0">
              <a:solidFill>
                <a:srgbClr val="4A86E8"/>
              </a:solidFill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9620313" y="1568900"/>
            <a:ext cx="2406086" cy="5163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>
            <a:solidFill>
              <a:srgbClr val="20124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b="1" dirty="0">
              <a:solidFill>
                <a:srgbClr val="FF0000"/>
              </a:solidFill>
            </a:endParaRPr>
          </a:p>
          <a:p>
            <a:endParaRPr sz="1867" b="1" dirty="0">
              <a:solidFill>
                <a:srgbClr val="FF0000"/>
              </a:solidFill>
            </a:endParaRPr>
          </a:p>
          <a:p>
            <a:endParaRPr sz="1867" b="1" dirty="0">
              <a:solidFill>
                <a:srgbClr val="FF0000"/>
              </a:solidFill>
            </a:endParaRPr>
          </a:p>
          <a:p>
            <a:endParaRPr sz="1867" b="1" dirty="0">
              <a:solidFill>
                <a:srgbClr val="FF0000"/>
              </a:solidFill>
            </a:endParaRPr>
          </a:p>
          <a:p>
            <a:endParaRPr sz="1867" b="1" dirty="0">
              <a:solidFill>
                <a:srgbClr val="FF0000"/>
              </a:solidFill>
            </a:endParaRPr>
          </a:p>
          <a:p>
            <a:endParaRPr sz="1867" b="1" dirty="0">
              <a:solidFill>
                <a:srgbClr val="FF0000"/>
              </a:solidFill>
            </a:endParaRPr>
          </a:p>
          <a:p>
            <a:r>
              <a:rPr lang="en" sz="1733" b="1" dirty="0" smtClean="0"/>
              <a:t>4-Cerebellum</a:t>
            </a:r>
          </a:p>
          <a:p>
            <a:pPr marL="223838" indent="-223838">
              <a:buFont typeface="Wingdings" panose="05000000000000000000" pitchFamily="2" charset="2"/>
              <a:buChar char="v"/>
            </a:pPr>
            <a:r>
              <a:rPr lang="en" sz="1867" dirty="0" smtClean="0"/>
              <a:t>Has 2 hemispheres and a convoluted surface.</a:t>
            </a:r>
          </a:p>
          <a:p>
            <a:pPr marL="223838" indent="-223838">
              <a:buFont typeface="Wingdings" panose="05000000000000000000" pitchFamily="2" charset="2"/>
              <a:buChar char="v"/>
            </a:pPr>
            <a:r>
              <a:rPr lang="en" sz="1867" dirty="0" smtClean="0"/>
              <a:t>It has an outer cortex of gray matter and an inner region of white matter.</a:t>
            </a:r>
          </a:p>
          <a:p>
            <a:pPr marL="223838" indent="-223838">
              <a:buFont typeface="Wingdings" panose="05000000000000000000" pitchFamily="2" charset="2"/>
              <a:buChar char="v"/>
            </a:pPr>
            <a:r>
              <a:rPr lang="en" sz="1867" dirty="0" smtClean="0"/>
              <a:t>It provides </a:t>
            </a:r>
            <a:r>
              <a:rPr lang="en" sz="1867" b="1" dirty="0" smtClean="0"/>
              <a:t>precise coordination for body movements and helps to maintain equilibrium</a:t>
            </a:r>
            <a:r>
              <a:rPr lang="en" sz="1867" dirty="0" smtClean="0"/>
              <a:t>.  </a:t>
            </a:r>
            <a:endParaRPr lang="en" sz="1867" dirty="0"/>
          </a:p>
          <a:p>
            <a:endParaRPr sz="1867" b="1" dirty="0">
              <a:solidFill>
                <a:srgbClr val="FF0000"/>
              </a:solidFill>
            </a:endParaRPr>
          </a:p>
          <a:p>
            <a:endParaRPr sz="1867" b="1" dirty="0">
              <a:solidFill>
                <a:srgbClr val="FF0000"/>
              </a:solidFill>
            </a:endParaRPr>
          </a:p>
          <a:p>
            <a:endParaRPr sz="1867" b="1" dirty="0">
              <a:solidFill>
                <a:srgbClr val="FF0000"/>
              </a:solidFill>
            </a:endParaRPr>
          </a:p>
          <a:p>
            <a:endParaRPr sz="1867" b="1" dirty="0">
              <a:solidFill>
                <a:srgbClr val="FF0000"/>
              </a:solidFill>
            </a:endParaRPr>
          </a:p>
          <a:p>
            <a:endParaRPr sz="1867" b="1" dirty="0">
              <a:solidFill>
                <a:srgbClr val="FF0000"/>
              </a:solidFill>
            </a:endParaRPr>
          </a:p>
          <a:p>
            <a:endParaRPr sz="1867" b="1" dirty="0">
              <a:solidFill>
                <a:srgbClr val="FF0000"/>
              </a:solidFill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7523471" y="1572900"/>
            <a:ext cx="2080800" cy="5163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>
            <a:solidFill>
              <a:srgbClr val="20124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endParaRPr sz="1867" b="1" dirty="0"/>
          </a:p>
          <a:p>
            <a:pPr>
              <a:lnSpc>
                <a:spcPct val="115000"/>
              </a:lnSpc>
            </a:pPr>
            <a:r>
              <a:rPr lang="en" sz="1867" b="1" dirty="0">
                <a:solidFill>
                  <a:schemeClr val="bg1"/>
                </a:solidFill>
              </a:rPr>
              <a:t>3- Brainstem:</a:t>
            </a:r>
          </a:p>
          <a:p>
            <a:pPr>
              <a:lnSpc>
                <a:spcPct val="115000"/>
              </a:lnSpc>
              <a:buClr>
                <a:schemeClr val="dk1"/>
              </a:buClr>
            </a:pPr>
            <a:r>
              <a:rPr lang="en" sz="1867" b="1" dirty="0">
                <a:solidFill>
                  <a:schemeClr val="bg1"/>
                </a:solidFill>
              </a:rPr>
              <a:t>It has three parts:</a:t>
            </a:r>
          </a:p>
          <a:p>
            <a:pPr marL="609585" indent="-304792">
              <a:lnSpc>
                <a:spcPct val="115000"/>
              </a:lnSpc>
              <a:buChar char="❖"/>
            </a:pPr>
            <a:r>
              <a:rPr lang="en" sz="1867" dirty="0">
                <a:solidFill>
                  <a:schemeClr val="bg1"/>
                </a:solidFill>
              </a:rPr>
              <a:t>Midbrain</a:t>
            </a:r>
          </a:p>
          <a:p>
            <a:pPr marL="609585" indent="-304792">
              <a:lnSpc>
                <a:spcPct val="115000"/>
              </a:lnSpc>
              <a:buChar char="❖"/>
            </a:pPr>
            <a:r>
              <a:rPr lang="en" sz="1867" dirty="0">
                <a:solidFill>
                  <a:schemeClr val="bg1"/>
                </a:solidFill>
              </a:rPr>
              <a:t>Pons</a:t>
            </a:r>
          </a:p>
          <a:p>
            <a:pPr marL="609585" indent="-304792">
              <a:lnSpc>
                <a:spcPct val="115000"/>
              </a:lnSpc>
              <a:buChar char="❖"/>
            </a:pPr>
            <a:r>
              <a:rPr lang="en" sz="1867" dirty="0">
                <a:solidFill>
                  <a:schemeClr val="bg1"/>
                </a:solidFill>
              </a:rPr>
              <a:t>Medulla oblongata</a:t>
            </a:r>
          </a:p>
          <a:p>
            <a:pPr>
              <a:lnSpc>
                <a:spcPct val="115000"/>
              </a:lnSpc>
            </a:pPr>
            <a:r>
              <a:rPr lang="en" sz="1600" b="1" dirty="0">
                <a:solidFill>
                  <a:srgbClr val="4A86E8"/>
                </a:solidFill>
              </a:rPr>
              <a:t>Function:</a:t>
            </a:r>
          </a:p>
          <a:p>
            <a:pPr>
              <a:lnSpc>
                <a:spcPct val="115000"/>
              </a:lnSpc>
            </a:pPr>
            <a:r>
              <a:rPr lang="en" sz="1600" dirty="0">
                <a:solidFill>
                  <a:srgbClr val="4A86E8"/>
                </a:solidFill>
              </a:rPr>
              <a:t>1-Produces rigidly programmed autonomic behaviors</a:t>
            </a:r>
            <a:r>
              <a:rPr lang="en" sz="1600" dirty="0" smtClean="0">
                <a:solidFill>
                  <a:srgbClr val="4A86E8"/>
                </a:solidFill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" sz="1600" dirty="0" smtClean="0">
                <a:solidFill>
                  <a:srgbClr val="4A86E8"/>
                </a:solidFill>
              </a:rPr>
              <a:t> </a:t>
            </a:r>
            <a:r>
              <a:rPr lang="en" sz="1600" dirty="0">
                <a:solidFill>
                  <a:srgbClr val="4A86E8"/>
                </a:solidFill>
              </a:rPr>
              <a:t>2-Provides pathway for tracts running between higher and lower neuronal centers.</a:t>
            </a:r>
          </a:p>
          <a:p>
            <a:pPr>
              <a:lnSpc>
                <a:spcPct val="115000"/>
              </a:lnSpc>
              <a:buClr>
                <a:schemeClr val="dk1"/>
              </a:buClr>
            </a:pPr>
            <a:endParaRPr sz="1600" dirty="0"/>
          </a:p>
        </p:txBody>
      </p:sp>
      <p:cxnSp>
        <p:nvCxnSpPr>
          <p:cNvPr id="161" name="Shape 161"/>
          <p:cNvCxnSpPr/>
          <p:nvPr/>
        </p:nvCxnSpPr>
        <p:spPr>
          <a:xfrm flipV="1">
            <a:off x="11337467" y="1454900"/>
            <a:ext cx="0" cy="111946"/>
          </a:xfrm>
          <a:prstGeom prst="straightConnector1">
            <a:avLst/>
          </a:prstGeom>
          <a:noFill/>
          <a:ln w="19050" cap="flat" cmpd="sng">
            <a:solidFill>
              <a:srgbClr val="351C75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2" name="Shape 162"/>
          <p:cNvCxnSpPr>
            <a:stCxn id="150" idx="2"/>
          </p:cNvCxnSpPr>
          <p:nvPr/>
        </p:nvCxnSpPr>
        <p:spPr>
          <a:xfrm>
            <a:off x="5886100" y="1249700"/>
            <a:ext cx="0" cy="184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3" name="Shape 163"/>
          <p:cNvSpPr/>
          <p:nvPr/>
        </p:nvSpPr>
        <p:spPr>
          <a:xfrm>
            <a:off x="97267" y="134900"/>
            <a:ext cx="1835200" cy="1073200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00" tIns="121900" rIns="121900" bIns="121900" anchor="ctr" anchorCtr="0">
            <a:noAutofit/>
          </a:bodyPr>
          <a:lstStyle/>
          <a:p>
            <a:r>
              <a:rPr lang="en" sz="1867" dirty="0"/>
              <a:t>Objective </a:t>
            </a:r>
            <a:r>
              <a:rPr lang="en" sz="1867" dirty="0" smtClean="0"/>
              <a:t>4: </a:t>
            </a:r>
            <a:r>
              <a:rPr lang="en" sz="1867" dirty="0"/>
              <a:t>List the parts of the brain.</a:t>
            </a:r>
          </a:p>
        </p:txBody>
      </p:sp>
    </p:spTree>
    <p:extLst>
      <p:ext uri="{BB962C8B-B14F-4D97-AF65-F5344CB8AC3E}">
        <p14:creationId xmlns:p14="http://schemas.microsoft.com/office/powerpoint/2010/main" val="135688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2828102" y="1100419"/>
            <a:ext cx="3985912" cy="58753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800" b="1" dirty="0" smtClean="0">
                <a:solidFill>
                  <a:schemeClr val="tx1"/>
                </a:solidFill>
              </a:rPr>
              <a:t>Diagrams</a:t>
            </a:r>
            <a:endParaRPr lang="en" sz="2400" b="1" dirty="0">
              <a:solidFill>
                <a:schemeClr val="tx1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483777" y="499054"/>
            <a:ext cx="2449923" cy="753348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00" tIns="121900" rIns="121900" bIns="121900" anchor="ctr" anchorCtr="0">
            <a:noAutofit/>
          </a:bodyPr>
          <a:lstStyle/>
          <a:p>
            <a:r>
              <a:rPr lang="en" sz="1867" dirty="0"/>
              <a:t>Objective </a:t>
            </a:r>
            <a:r>
              <a:rPr lang="en" sz="1867" dirty="0" smtClean="0"/>
              <a:t>4: </a:t>
            </a:r>
            <a:r>
              <a:rPr lang="en" sz="1867" dirty="0"/>
              <a:t>List the parts of the brain.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91446" y="2249665"/>
            <a:ext cx="7349438" cy="4076764"/>
            <a:chOff x="443434" y="869201"/>
            <a:chExt cx="11157332" cy="5732399"/>
          </a:xfrm>
        </p:grpSpPr>
        <p:pic>
          <p:nvPicPr>
            <p:cNvPr id="168" name="Shape 168" descr="cbdf37e9ff7e491d1c0a26e08f86fff0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3434" y="869201"/>
              <a:ext cx="11157332" cy="5732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Shape 171"/>
            <p:cNvSpPr/>
            <p:nvPr/>
          </p:nvSpPr>
          <p:spPr>
            <a:xfrm>
              <a:off x="9409532" y="3141896"/>
              <a:ext cx="2191233" cy="4728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/>
              <a:r>
                <a:rPr lang="en" sz="1200" dirty="0" smtClean="0">
                  <a:solidFill>
                    <a:schemeClr val="bg1"/>
                  </a:solidFill>
                </a:rPr>
                <a:t>(2) Diencephalon</a:t>
              </a:r>
              <a:endParaRPr lang="en" sz="1200" dirty="0">
                <a:solidFill>
                  <a:schemeClr val="bg1"/>
                </a:solidFill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8652682" y="1931794"/>
              <a:ext cx="1801504" cy="45656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/>
              <a:r>
                <a:rPr lang="en" sz="1200" dirty="0" smtClean="0"/>
                <a:t>(1) Cerebrum</a:t>
              </a:r>
              <a:endParaRPr lang="en" sz="1200" dirty="0"/>
            </a:p>
          </p:txBody>
        </p:sp>
        <p:sp>
          <p:nvSpPr>
            <p:cNvPr id="172" name="Shape 172"/>
            <p:cNvSpPr/>
            <p:nvPr/>
          </p:nvSpPr>
          <p:spPr>
            <a:xfrm>
              <a:off x="8405623" y="4868648"/>
              <a:ext cx="2239632" cy="127700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r>
                <a:rPr lang="en" sz="1200" dirty="0" smtClean="0">
                  <a:solidFill>
                    <a:schemeClr val="bg1"/>
                  </a:solidFill>
                </a:rPr>
                <a:t>(3) Brain Stem</a:t>
              </a:r>
            </a:p>
            <a:p>
              <a:r>
                <a:rPr lang="en" sz="1200" dirty="0" smtClean="0">
                  <a:solidFill>
                    <a:schemeClr val="bg1"/>
                  </a:solidFill>
                </a:rPr>
                <a:t>Midbrain</a:t>
              </a:r>
            </a:p>
            <a:p>
              <a:r>
                <a:rPr lang="en" sz="1200" dirty="0" smtClean="0">
                  <a:solidFill>
                    <a:schemeClr val="bg1"/>
                  </a:solidFill>
                </a:rPr>
                <a:t>Pons</a:t>
              </a:r>
            </a:p>
            <a:p>
              <a:r>
                <a:rPr lang="en" sz="1200" dirty="0" smtClean="0">
                  <a:solidFill>
                    <a:schemeClr val="bg1"/>
                  </a:solidFill>
                </a:rPr>
                <a:t>Medulla Oblongata</a:t>
              </a:r>
              <a:endParaRPr lang="en" sz="1200" dirty="0">
                <a:solidFill>
                  <a:schemeClr val="bg1"/>
                </a:solidFill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9533840" y="3880382"/>
              <a:ext cx="1902983" cy="53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/>
              <a:r>
                <a:rPr lang="en" sz="1200" dirty="0" smtClean="0"/>
                <a:t>(4) Cerebellum</a:t>
              </a:r>
              <a:endParaRPr lang="en" sz="1200" dirty="0"/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V="1">
              <a:off x="7547213" y="2144340"/>
              <a:ext cx="1078173" cy="1364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640753" y="3411940"/>
              <a:ext cx="4626077" cy="227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983940" y="4121624"/>
              <a:ext cx="1549901" cy="22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010485" y="3735401"/>
              <a:ext cx="3334321" cy="15303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186149" y="4840591"/>
              <a:ext cx="3158658" cy="66684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753279" y="5507434"/>
              <a:ext cx="2591527" cy="3504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974997" y="200651"/>
            <a:ext cx="4388398" cy="3441873"/>
            <a:chOff x="5427561" y="75833"/>
            <a:chExt cx="6157624" cy="6961686"/>
          </a:xfrm>
        </p:grpSpPr>
        <p:sp>
          <p:nvSpPr>
            <p:cNvPr id="32" name="Shape 179"/>
            <p:cNvSpPr txBox="1"/>
            <p:nvPr/>
          </p:nvSpPr>
          <p:spPr>
            <a:xfrm>
              <a:off x="7178500" y="75833"/>
              <a:ext cx="3902000" cy="7636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>
                <a:lnSpc>
                  <a:spcPct val="115000"/>
                </a:lnSpc>
                <a:buClr>
                  <a:schemeClr val="dk1"/>
                </a:buClr>
              </a:pPr>
              <a:r>
                <a:rPr lang="en" sz="1867" b="1" dirty="0">
                  <a:latin typeface="Calibri"/>
                  <a:ea typeface="Calibri"/>
                  <a:cs typeface="Calibri"/>
                  <a:sym typeface="Calibri"/>
                </a:rPr>
                <a:t>Corpus callosum</a:t>
              </a:r>
            </a:p>
            <a:p>
              <a:endParaRPr sz="1867" dirty="0"/>
            </a:p>
          </p:txBody>
        </p:sp>
        <p:pic>
          <p:nvPicPr>
            <p:cNvPr id="33" name="Shape 18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22685" y="992320"/>
              <a:ext cx="4762500" cy="6045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Shape 181"/>
            <p:cNvSpPr txBox="1"/>
            <p:nvPr/>
          </p:nvSpPr>
          <p:spPr>
            <a:xfrm>
              <a:off x="7326334" y="4377011"/>
              <a:ext cx="1847205" cy="137175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chemeClr val="dk1"/>
                </a:buClr>
              </a:pPr>
              <a:r>
                <a:rPr lang="en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Left hemisphere</a:t>
              </a:r>
            </a:p>
            <a:p>
              <a:endParaRPr sz="1200" dirty="0"/>
            </a:p>
          </p:txBody>
        </p:sp>
        <p:sp>
          <p:nvSpPr>
            <p:cNvPr id="35" name="Shape 182"/>
            <p:cNvSpPr txBox="1"/>
            <p:nvPr/>
          </p:nvSpPr>
          <p:spPr>
            <a:xfrm>
              <a:off x="9249168" y="4377011"/>
              <a:ext cx="2303185" cy="1638306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" sz="16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Right </a:t>
              </a:r>
            </a:p>
            <a:p>
              <a:pPr algn="ctr">
                <a:lnSpc>
                  <a:spcPct val="115000"/>
                </a:lnSpc>
              </a:pPr>
              <a:r>
                <a:rPr lang="en" sz="16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hemisphere</a:t>
              </a:r>
              <a:endParaRPr lang="en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sz="1867" dirty="0"/>
            </a:p>
          </p:txBody>
        </p:sp>
        <p:sp>
          <p:nvSpPr>
            <p:cNvPr id="37" name="Shape 184"/>
            <p:cNvSpPr txBox="1"/>
            <p:nvPr/>
          </p:nvSpPr>
          <p:spPr>
            <a:xfrm>
              <a:off x="5427561" y="2384783"/>
              <a:ext cx="1169238" cy="1835477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r>
                <a:rPr lang="en" b="1" dirty="0" smtClean="0">
                  <a:solidFill>
                    <a:schemeClr val="dk1"/>
                  </a:solidFill>
                </a:rPr>
                <a:t>Gyrus</a:t>
              </a:r>
            </a:p>
            <a:p>
              <a:endParaRPr lang="en" b="1" dirty="0">
                <a:solidFill>
                  <a:schemeClr val="dk1"/>
                </a:solidFill>
              </a:endParaRPr>
            </a:p>
            <a:p>
              <a:r>
                <a:rPr lang="en" b="1" dirty="0" smtClean="0">
                  <a:solidFill>
                    <a:schemeClr val="dk1"/>
                  </a:solidFill>
                </a:rPr>
                <a:t>Sulci</a:t>
              </a:r>
              <a:endParaRPr lang="en" b="1" dirty="0">
                <a:solidFill>
                  <a:schemeClr val="dk1"/>
                </a:solidFill>
              </a:endParaRPr>
            </a:p>
          </p:txBody>
        </p:sp>
        <p:cxnSp>
          <p:nvCxnSpPr>
            <p:cNvPr id="38" name="Shape 185"/>
            <p:cNvCxnSpPr/>
            <p:nvPr/>
          </p:nvCxnSpPr>
          <p:spPr>
            <a:xfrm>
              <a:off x="9173539" y="839434"/>
              <a:ext cx="38800" cy="2138799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pic>
        <p:nvPicPr>
          <p:cNvPr id="39" name="Shape 186" descr="lobes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507" y="3557786"/>
            <a:ext cx="3394125" cy="28946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traight Arrow Connector 24"/>
          <p:cNvCxnSpPr/>
          <p:nvPr/>
        </p:nvCxnSpPr>
        <p:spPr>
          <a:xfrm>
            <a:off x="7728428" y="1536671"/>
            <a:ext cx="1103067" cy="989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7585138" y="1943100"/>
            <a:ext cx="1422805" cy="380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8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476300" y="404345"/>
            <a:ext cx="5680400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" dirty="0"/>
              <a:t>Cerebral Hemisphere  </a:t>
            </a:r>
          </a:p>
        </p:txBody>
      </p:sp>
      <p:sp>
        <p:nvSpPr>
          <p:cNvPr id="194" name="Shape 194"/>
          <p:cNvSpPr/>
          <p:nvPr/>
        </p:nvSpPr>
        <p:spPr>
          <a:xfrm>
            <a:off x="667790" y="1167945"/>
            <a:ext cx="5665401" cy="5264826"/>
          </a:xfrm>
          <a:prstGeom prst="flowChartTerminator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endParaRPr sz="1800" dirty="0">
              <a:solidFill>
                <a:schemeClr val="dk1"/>
              </a:solidFill>
            </a:endParaRPr>
          </a:p>
          <a:p>
            <a:pPr algn="ctr">
              <a:lnSpc>
                <a:spcPct val="115000"/>
              </a:lnSpc>
              <a:spcAft>
                <a:spcPts val="2133"/>
              </a:spcAft>
              <a:buClr>
                <a:schemeClr val="dk1"/>
              </a:buClr>
            </a:pPr>
            <a:r>
              <a:rPr lang="en" sz="1800" dirty="0">
                <a:solidFill>
                  <a:schemeClr val="dk1"/>
                </a:solidFill>
              </a:rPr>
              <a:t>TISSUE OF THE CEREBRAL HEMISPHERES</a:t>
            </a:r>
          </a:p>
          <a:p>
            <a:pPr marL="609585" indent="-423323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Font typeface="Courier New" panose="02070309020205020404" pitchFamily="49" charset="0"/>
              <a:buChar char="o"/>
            </a:pPr>
            <a:r>
              <a:rPr lang="en" sz="1800" dirty="0">
                <a:solidFill>
                  <a:schemeClr val="dk1"/>
                </a:solidFill>
              </a:rPr>
              <a:t>The </a:t>
            </a:r>
            <a:r>
              <a:rPr lang="en" sz="1800" u="sng" dirty="0">
                <a:solidFill>
                  <a:schemeClr val="dk1"/>
                </a:solidFill>
              </a:rPr>
              <a:t>outermost</a:t>
            </a:r>
            <a:r>
              <a:rPr lang="en" sz="1800" dirty="0">
                <a:solidFill>
                  <a:schemeClr val="dk1"/>
                </a:solidFill>
              </a:rPr>
              <a:t> (lateral) layer is called</a:t>
            </a:r>
            <a:r>
              <a:rPr lang="en" sz="1800" dirty="0">
                <a:solidFill>
                  <a:srgbClr val="666666"/>
                </a:solidFill>
              </a:rPr>
              <a:t> </a:t>
            </a:r>
            <a:r>
              <a:rPr lang="en" sz="1800" b="1" dirty="0">
                <a:solidFill>
                  <a:srgbClr val="FF0000"/>
                </a:solidFill>
              </a:rPr>
              <a:t>gray matter</a:t>
            </a:r>
            <a:r>
              <a:rPr lang="en" sz="1800" dirty="0">
                <a:solidFill>
                  <a:schemeClr val="dk1"/>
                </a:solidFill>
              </a:rPr>
              <a:t> or </a:t>
            </a:r>
            <a:r>
              <a:rPr lang="en" sz="1800" b="1" dirty="0">
                <a:solidFill>
                  <a:srgbClr val="FF0000"/>
                </a:solidFill>
              </a:rPr>
              <a:t>cortex.</a:t>
            </a:r>
          </a:p>
          <a:p>
            <a:pPr marL="171450" indent="-171450">
              <a:lnSpc>
                <a:spcPct val="115000"/>
              </a:lnSpc>
              <a:spcBef>
                <a:spcPts val="800"/>
              </a:spcBef>
              <a:buFont typeface="Courier New" panose="02070309020205020404" pitchFamily="49" charset="0"/>
              <a:buChar char="o"/>
            </a:pPr>
            <a:endParaRPr sz="800" b="1" dirty="0">
              <a:solidFill>
                <a:srgbClr val="FF0000"/>
              </a:solidFill>
            </a:endParaRPr>
          </a:p>
          <a:p>
            <a:pPr marL="609585" indent="-423323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Font typeface="Courier New" panose="02070309020205020404" pitchFamily="49" charset="0"/>
              <a:buChar char="o"/>
            </a:pPr>
            <a:r>
              <a:rPr lang="en" sz="1800" dirty="0">
                <a:solidFill>
                  <a:schemeClr val="dk1"/>
                </a:solidFill>
              </a:rPr>
              <a:t>The </a:t>
            </a:r>
            <a:r>
              <a:rPr lang="en" sz="1800" u="sng" dirty="0">
                <a:solidFill>
                  <a:schemeClr val="dk1"/>
                </a:solidFill>
              </a:rPr>
              <a:t>deeper</a:t>
            </a:r>
            <a:r>
              <a:rPr lang="en" sz="1800" dirty="0">
                <a:solidFill>
                  <a:schemeClr val="dk1"/>
                </a:solidFill>
              </a:rPr>
              <a:t> layer is called </a:t>
            </a:r>
            <a:r>
              <a:rPr lang="en" sz="1800" b="1" dirty="0">
                <a:solidFill>
                  <a:srgbClr val="FF0000"/>
                </a:solidFill>
              </a:rPr>
              <a:t>white </a:t>
            </a:r>
            <a:r>
              <a:rPr lang="en" sz="1800" b="1" dirty="0" smtClean="0">
                <a:solidFill>
                  <a:srgbClr val="FF0000"/>
                </a:solidFill>
              </a:rPr>
              <a:t>matter </a:t>
            </a:r>
            <a:r>
              <a:rPr lang="en" sz="1800" b="1" dirty="0" smtClean="0">
                <a:solidFill>
                  <a:srgbClr val="92D050"/>
                </a:solidFill>
              </a:rPr>
              <a:t>(or medulla)</a:t>
            </a:r>
            <a:r>
              <a:rPr lang="en" sz="1800" dirty="0" smtClean="0">
                <a:solidFill>
                  <a:schemeClr val="tx1"/>
                </a:solidFill>
              </a:rPr>
              <a:t>,</a:t>
            </a:r>
            <a:r>
              <a:rPr lang="en" sz="1800" dirty="0" smtClean="0">
                <a:solidFill>
                  <a:srgbClr val="92D050"/>
                </a:solidFill>
              </a:rPr>
              <a:t> </a:t>
            </a:r>
            <a:r>
              <a:rPr lang="en" sz="1800" dirty="0">
                <a:solidFill>
                  <a:schemeClr val="dk1"/>
                </a:solidFill>
              </a:rPr>
              <a:t>composed of </a:t>
            </a:r>
            <a:r>
              <a:rPr lang="en" sz="1800" u="sng" dirty="0">
                <a:solidFill>
                  <a:srgbClr val="FF0000"/>
                </a:solidFill>
              </a:rPr>
              <a:t>fiber tracts</a:t>
            </a:r>
            <a:r>
              <a:rPr lang="en" sz="1800" dirty="0">
                <a:solidFill>
                  <a:schemeClr val="dk1"/>
                </a:solidFill>
              </a:rPr>
              <a:t> (bundles of nerve fibers), carrying impulses to and from the </a:t>
            </a:r>
            <a:r>
              <a:rPr lang="en" sz="1800" u="sng" dirty="0">
                <a:solidFill>
                  <a:schemeClr val="dk1"/>
                </a:solidFill>
              </a:rPr>
              <a:t>cortex.</a:t>
            </a:r>
          </a:p>
          <a:p>
            <a:pPr marL="171450" indent="-171450">
              <a:lnSpc>
                <a:spcPct val="115000"/>
              </a:lnSpc>
              <a:spcBef>
                <a:spcPts val="800"/>
              </a:spcBef>
              <a:buFont typeface="Courier New" panose="02070309020205020404" pitchFamily="49" charset="0"/>
              <a:buChar char="o"/>
            </a:pPr>
            <a:endParaRPr sz="800" dirty="0">
              <a:solidFill>
                <a:schemeClr val="dk1"/>
              </a:solidFill>
            </a:endParaRPr>
          </a:p>
          <a:p>
            <a:pPr marL="609585" indent="-423323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Font typeface="Courier New" panose="02070309020205020404" pitchFamily="49" charset="0"/>
              <a:buChar char="o"/>
            </a:pPr>
            <a:r>
              <a:rPr lang="en" sz="1800" dirty="0">
                <a:solidFill>
                  <a:schemeClr val="dk1"/>
                </a:solidFill>
              </a:rPr>
              <a:t>Located </a:t>
            </a:r>
            <a:r>
              <a:rPr lang="en" sz="1800" u="sng" dirty="0">
                <a:solidFill>
                  <a:schemeClr val="dk1"/>
                </a:solidFill>
              </a:rPr>
              <a:t>deep within the white matter </a:t>
            </a:r>
            <a:r>
              <a:rPr lang="en" sz="1800" dirty="0">
                <a:solidFill>
                  <a:schemeClr val="dk1"/>
                </a:solidFill>
              </a:rPr>
              <a:t>are masses of </a:t>
            </a:r>
            <a:r>
              <a:rPr lang="en" sz="1800" u="sng" dirty="0">
                <a:solidFill>
                  <a:schemeClr val="dk1"/>
                </a:solidFill>
              </a:rPr>
              <a:t>grey matter </a:t>
            </a:r>
            <a:r>
              <a:rPr lang="en" sz="1800" dirty="0">
                <a:solidFill>
                  <a:schemeClr val="dk1"/>
                </a:solidFill>
              </a:rPr>
              <a:t>called the</a:t>
            </a:r>
            <a:r>
              <a:rPr lang="en" sz="1800" dirty="0">
                <a:solidFill>
                  <a:srgbClr val="FF0000"/>
                </a:solidFill>
              </a:rPr>
              <a:t> </a:t>
            </a:r>
            <a:r>
              <a:rPr lang="en" sz="1800" b="1" dirty="0">
                <a:solidFill>
                  <a:srgbClr val="FF0000"/>
                </a:solidFill>
              </a:rPr>
              <a:t>basal nuclei</a:t>
            </a:r>
            <a:r>
              <a:rPr lang="en" sz="1800" dirty="0">
                <a:solidFill>
                  <a:schemeClr val="dk1"/>
                </a:solidFill>
              </a:rPr>
              <a:t>. They help the motor cortex in the regulation of </a:t>
            </a:r>
            <a:r>
              <a:rPr lang="en" sz="1800" u="sng" dirty="0">
                <a:solidFill>
                  <a:schemeClr val="dk1"/>
                </a:solidFill>
              </a:rPr>
              <a:t>voluntary</a:t>
            </a:r>
            <a:r>
              <a:rPr lang="en" sz="1800" dirty="0">
                <a:solidFill>
                  <a:schemeClr val="dk1"/>
                </a:solidFill>
              </a:rPr>
              <a:t> motor activities. </a:t>
            </a:r>
          </a:p>
          <a:p>
            <a:pPr algn="ctr">
              <a:lnSpc>
                <a:spcPct val="115000"/>
              </a:lnSpc>
              <a:spcAft>
                <a:spcPts val="2133"/>
              </a:spcAft>
              <a:buClr>
                <a:schemeClr val="dk1"/>
              </a:buClr>
            </a:pPr>
            <a:endParaRPr sz="1800" dirty="0">
              <a:solidFill>
                <a:schemeClr val="dk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689558" y="1671044"/>
            <a:ext cx="4950009" cy="4902407"/>
            <a:chOff x="6689558" y="1876926"/>
            <a:chExt cx="5190309" cy="4902407"/>
          </a:xfrm>
        </p:grpSpPr>
        <p:pic>
          <p:nvPicPr>
            <p:cNvPr id="195" name="Shape 195" descr="slide_26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89558" y="1876926"/>
              <a:ext cx="5190309" cy="49024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Shape 196"/>
            <p:cNvSpPr/>
            <p:nvPr/>
          </p:nvSpPr>
          <p:spPr>
            <a:xfrm>
              <a:off x="10740333" y="3341912"/>
              <a:ext cx="899234" cy="487600"/>
            </a:xfrm>
            <a:prstGeom prst="rect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7" name="Shape 197"/>
            <p:cNvSpPr/>
            <p:nvPr/>
          </p:nvSpPr>
          <p:spPr>
            <a:xfrm>
              <a:off x="10740333" y="4090114"/>
              <a:ext cx="765867" cy="237850"/>
            </a:xfrm>
            <a:prstGeom prst="rect">
              <a:avLst/>
            </a:prstGeom>
            <a:noFill/>
            <a:ln w="2857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8" name="Shape 198"/>
            <p:cNvSpPr/>
            <p:nvPr/>
          </p:nvSpPr>
          <p:spPr>
            <a:xfrm>
              <a:off x="11384667" y="4588566"/>
              <a:ext cx="495200" cy="663100"/>
            </a:xfrm>
            <a:prstGeom prst="rect">
              <a:avLst/>
            </a:pr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99" name="Shape 199"/>
          <p:cNvSpPr/>
          <p:nvPr/>
        </p:nvSpPr>
        <p:spPr>
          <a:xfrm>
            <a:off x="9156700" y="475104"/>
            <a:ext cx="2482867" cy="710426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00" tIns="121900" rIns="121900" bIns="121900" anchor="ctr" anchorCtr="0">
            <a:noAutofit/>
          </a:bodyPr>
          <a:lstStyle/>
          <a:p>
            <a:r>
              <a:rPr lang="en" sz="1867" dirty="0"/>
              <a:t>Objective </a:t>
            </a:r>
            <a:r>
              <a:rPr lang="en" sz="1867" dirty="0" smtClean="0"/>
              <a:t>4: </a:t>
            </a:r>
            <a:r>
              <a:rPr lang="en" sz="1867" dirty="0"/>
              <a:t>List the parts of the brain.</a:t>
            </a:r>
          </a:p>
        </p:txBody>
      </p:sp>
    </p:spTree>
    <p:extLst>
      <p:ext uri="{BB962C8B-B14F-4D97-AF65-F5344CB8AC3E}">
        <p14:creationId xmlns:p14="http://schemas.microsoft.com/office/powerpoint/2010/main" val="6315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164336" y="464167"/>
            <a:ext cx="11360800" cy="7636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dirty="0"/>
              <a:t>Spinal Cord  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15600" y="1330567"/>
            <a:ext cx="7784000" cy="5054192"/>
          </a:xfrm>
          <a:prstGeom prst="rect">
            <a:avLst/>
          </a:prstGeom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t" anchorCtr="0">
            <a:noAutofit/>
          </a:bodyPr>
          <a:lstStyle/>
          <a:p>
            <a:pPr marL="609585" indent="-406390">
              <a:lnSpc>
                <a:spcPct val="100000"/>
              </a:lnSpc>
              <a:spcBef>
                <a:spcPts val="667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" sz="1800" dirty="0">
                <a:solidFill>
                  <a:srgbClr val="000000"/>
                </a:solidFill>
              </a:rPr>
              <a:t>It is a two-way conduction pathway to the brain &amp; a major reflex </a:t>
            </a:r>
            <a:r>
              <a:rPr lang="en" sz="1800" dirty="0" smtClean="0">
                <a:solidFill>
                  <a:srgbClr val="000000"/>
                </a:solidFill>
              </a:rPr>
              <a:t>center.</a:t>
            </a:r>
            <a:endParaRPr lang="en" sz="1800" dirty="0">
              <a:solidFill>
                <a:srgbClr val="000000"/>
              </a:solidFill>
            </a:endParaRPr>
          </a:p>
          <a:p>
            <a:pPr marL="609585" indent="-406390">
              <a:lnSpc>
                <a:spcPct val="100000"/>
              </a:lnSpc>
              <a:spcBef>
                <a:spcPts val="667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" sz="1800" dirty="0">
                <a:solidFill>
                  <a:srgbClr val="000000"/>
                </a:solidFill>
              </a:rPr>
              <a:t>42-45 cm long, cylindrical shape, lies within the vertebral canal.</a:t>
            </a:r>
          </a:p>
          <a:p>
            <a:pPr marL="609585" indent="-406390">
              <a:lnSpc>
                <a:spcPct val="100000"/>
              </a:lnSpc>
              <a:spcBef>
                <a:spcPts val="667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" sz="1800" dirty="0">
                <a:solidFill>
                  <a:srgbClr val="000000"/>
                </a:solidFill>
              </a:rPr>
              <a:t>Extends from </a:t>
            </a:r>
            <a:r>
              <a:rPr lang="en" sz="1800" b="1" dirty="0">
                <a:solidFill>
                  <a:srgbClr val="FF0000"/>
                </a:solidFill>
              </a:rPr>
              <a:t>foramen magnum</a:t>
            </a:r>
            <a:r>
              <a:rPr lang="en" sz="1800" b="1" dirty="0">
                <a:solidFill>
                  <a:srgbClr val="000000"/>
                </a:solidFill>
              </a:rPr>
              <a:t> </a:t>
            </a:r>
            <a:r>
              <a:rPr lang="en" sz="1800" dirty="0">
                <a:solidFill>
                  <a:srgbClr val="000000"/>
                </a:solidFill>
              </a:rPr>
              <a:t>to </a:t>
            </a:r>
            <a:r>
              <a:rPr lang="en" sz="1800" b="1" dirty="0">
                <a:solidFill>
                  <a:srgbClr val="FF0000"/>
                </a:solidFill>
              </a:rPr>
              <a:t>L2 </a:t>
            </a:r>
            <a:r>
              <a:rPr lang="en" sz="1800" b="1" dirty="0" smtClean="0">
                <a:solidFill>
                  <a:srgbClr val="FF0000"/>
                </a:solidFill>
              </a:rPr>
              <a:t>vertebra.</a:t>
            </a:r>
            <a:endParaRPr lang="en" sz="1800" b="1" dirty="0">
              <a:solidFill>
                <a:srgbClr val="FF0000"/>
              </a:solidFill>
            </a:endParaRPr>
          </a:p>
          <a:p>
            <a:pPr marL="609585" indent="-406390">
              <a:lnSpc>
                <a:spcPct val="100000"/>
              </a:lnSpc>
              <a:spcBef>
                <a:spcPts val="667"/>
              </a:spcBef>
              <a:buClr>
                <a:srgbClr val="6AA84F"/>
              </a:buClr>
              <a:buFont typeface="Courier New" panose="02070309020205020404" pitchFamily="49" charset="0"/>
              <a:buChar char="o"/>
            </a:pPr>
            <a:r>
              <a:rPr lang="en" sz="1800" b="1" dirty="0">
                <a:solidFill>
                  <a:srgbClr val="6AA84F"/>
                </a:solidFill>
              </a:rPr>
              <a:t>The spinal cord is extended to L2 vertebra but in children it </a:t>
            </a:r>
            <a:r>
              <a:rPr lang="en" sz="1800" b="1" dirty="0" smtClean="0">
                <a:solidFill>
                  <a:srgbClr val="6AA84F"/>
                </a:solidFill>
              </a:rPr>
              <a:t>extends to </a:t>
            </a:r>
            <a:r>
              <a:rPr lang="en" sz="1800" b="1" dirty="0">
                <a:solidFill>
                  <a:srgbClr val="6AA84F"/>
                </a:solidFill>
              </a:rPr>
              <a:t>L3 </a:t>
            </a:r>
            <a:r>
              <a:rPr lang="en" sz="1800" b="1" dirty="0" smtClean="0">
                <a:solidFill>
                  <a:srgbClr val="6AA84F"/>
                </a:solidFill>
              </a:rPr>
              <a:t>vertebra</a:t>
            </a:r>
            <a:r>
              <a:rPr lang="en" sz="1800" b="1" dirty="0">
                <a:solidFill>
                  <a:srgbClr val="6AA84F"/>
                </a:solidFill>
              </a:rPr>
              <a:t> </a:t>
            </a:r>
            <a:r>
              <a:rPr lang="en" sz="1800" b="1" dirty="0" smtClean="0">
                <a:solidFill>
                  <a:srgbClr val="6AA84F"/>
                </a:solidFill>
              </a:rPr>
              <a:t>because their vertebral column is smaller/shorter.</a:t>
            </a:r>
            <a:endParaRPr lang="en" sz="1800" b="1" dirty="0">
              <a:solidFill>
                <a:srgbClr val="6AA84F"/>
              </a:solidFill>
            </a:endParaRPr>
          </a:p>
          <a:p>
            <a:pPr marL="609585" indent="-406390">
              <a:lnSpc>
                <a:spcPct val="100000"/>
              </a:lnSpc>
              <a:spcBef>
                <a:spcPts val="667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" sz="1800" dirty="0">
                <a:solidFill>
                  <a:srgbClr val="000000"/>
                </a:solidFill>
              </a:rPr>
              <a:t>Continuous above with medulla </a:t>
            </a:r>
            <a:r>
              <a:rPr lang="en" sz="1800" dirty="0" smtClean="0">
                <a:solidFill>
                  <a:srgbClr val="000000"/>
                </a:solidFill>
              </a:rPr>
              <a:t>oblongata.</a:t>
            </a:r>
            <a:endParaRPr lang="en" sz="1800" dirty="0">
              <a:solidFill>
                <a:srgbClr val="000000"/>
              </a:solidFill>
            </a:endParaRPr>
          </a:p>
          <a:p>
            <a:pPr marL="609585" indent="-406390">
              <a:lnSpc>
                <a:spcPct val="100000"/>
              </a:lnSpc>
              <a:spcBef>
                <a:spcPts val="667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" sz="1800" dirty="0">
                <a:solidFill>
                  <a:srgbClr val="000000"/>
                </a:solidFill>
              </a:rPr>
              <a:t>Caudal tapering end is called </a:t>
            </a:r>
            <a:r>
              <a:rPr lang="en" sz="1800" b="1" dirty="0">
                <a:solidFill>
                  <a:srgbClr val="FF0000"/>
                </a:solidFill>
              </a:rPr>
              <a:t>conus </a:t>
            </a:r>
            <a:r>
              <a:rPr lang="en" sz="1800" b="1" dirty="0" smtClean="0">
                <a:solidFill>
                  <a:srgbClr val="FF0000"/>
                </a:solidFill>
              </a:rPr>
              <a:t>medullaris.</a:t>
            </a:r>
            <a:endParaRPr lang="en" sz="1800" b="1" dirty="0">
              <a:solidFill>
                <a:srgbClr val="FF0000"/>
              </a:solidFill>
            </a:endParaRPr>
          </a:p>
          <a:p>
            <a:pPr marL="609585" indent="-406390">
              <a:lnSpc>
                <a:spcPct val="100000"/>
              </a:lnSpc>
              <a:spcBef>
                <a:spcPts val="667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" sz="1800" dirty="0">
                <a:solidFill>
                  <a:srgbClr val="000000"/>
                </a:solidFill>
              </a:rPr>
              <a:t>Has 2 enlargements:</a:t>
            </a:r>
            <a:r>
              <a:rPr lang="en" sz="1800" dirty="0">
                <a:solidFill>
                  <a:srgbClr val="FF0000"/>
                </a:solidFill>
              </a:rPr>
              <a:t> </a:t>
            </a:r>
            <a:r>
              <a:rPr lang="en" sz="1800" b="1" dirty="0">
                <a:solidFill>
                  <a:srgbClr val="FF0000"/>
                </a:solidFill>
              </a:rPr>
              <a:t>cervical</a:t>
            </a:r>
            <a:r>
              <a:rPr lang="en" sz="1800" dirty="0">
                <a:solidFill>
                  <a:srgbClr val="000000"/>
                </a:solidFill>
              </a:rPr>
              <a:t> and </a:t>
            </a:r>
            <a:r>
              <a:rPr lang="en" sz="1800" b="1" dirty="0" smtClean="0">
                <a:solidFill>
                  <a:srgbClr val="FF0000"/>
                </a:solidFill>
              </a:rPr>
              <a:t>lumbosacral.</a:t>
            </a:r>
            <a:endParaRPr lang="en" sz="1800" b="1" dirty="0">
              <a:solidFill>
                <a:srgbClr val="FF0000"/>
              </a:solidFill>
            </a:endParaRPr>
          </a:p>
          <a:p>
            <a:pPr marL="609585" indent="-406390">
              <a:lnSpc>
                <a:spcPct val="100000"/>
              </a:lnSpc>
              <a:buClr>
                <a:srgbClr val="6AA84F"/>
              </a:buClr>
              <a:buFont typeface="Courier New" panose="02070309020205020404" pitchFamily="49" charset="0"/>
              <a:buChar char="o"/>
            </a:pPr>
            <a:r>
              <a:rPr lang="en" sz="1800" b="1" dirty="0">
                <a:solidFill>
                  <a:srgbClr val="6AA84F"/>
                </a:solidFill>
              </a:rPr>
              <a:t>cervical enlargement and lumbosacral enlargement</a:t>
            </a:r>
          </a:p>
          <a:p>
            <a:pPr rt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" sz="1800" dirty="0">
                <a:solidFill>
                  <a:srgbClr val="6AA84F"/>
                </a:solidFill>
              </a:rPr>
              <a:t>وهم أكثر سماكة لأنه يتفرع منهم nerves تغذي الأطراف العلوية والسفلية</a:t>
            </a:r>
            <a:r>
              <a:rPr lang="en" sz="1800" dirty="0" smtClean="0">
                <a:solidFill>
                  <a:srgbClr val="6AA84F"/>
                </a:solidFill>
              </a:rPr>
              <a:t>.</a:t>
            </a:r>
            <a:endParaRPr sz="1800" b="1" dirty="0">
              <a:solidFill>
                <a:srgbClr val="1C4587"/>
              </a:solidFill>
            </a:endParaRPr>
          </a:p>
          <a:p>
            <a:pPr marL="609585" indent="-406390">
              <a:lnSpc>
                <a:spcPct val="100000"/>
              </a:lnSpc>
              <a:spcBef>
                <a:spcPts val="667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" sz="1800" dirty="0">
                <a:solidFill>
                  <a:srgbClr val="000000"/>
                </a:solidFill>
              </a:rPr>
              <a:t>Gives rise to 31 pairs of </a:t>
            </a:r>
            <a:r>
              <a:rPr lang="en" sz="1800" b="1" dirty="0">
                <a:solidFill>
                  <a:srgbClr val="FF0000"/>
                </a:solidFill>
              </a:rPr>
              <a:t>spinal </a:t>
            </a:r>
            <a:r>
              <a:rPr lang="en" sz="1800" b="1" dirty="0" smtClean="0">
                <a:solidFill>
                  <a:srgbClr val="FF0000"/>
                </a:solidFill>
              </a:rPr>
              <a:t>nerves.</a:t>
            </a:r>
            <a:endParaRPr lang="en" sz="1800" b="1" dirty="0">
              <a:solidFill>
                <a:srgbClr val="FF0000"/>
              </a:solidFill>
            </a:endParaRPr>
          </a:p>
          <a:p>
            <a:pPr marL="609585" indent="-406390">
              <a:lnSpc>
                <a:spcPct val="100000"/>
              </a:lnSpc>
              <a:spcBef>
                <a:spcPts val="667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" sz="1800" dirty="0">
                <a:solidFill>
                  <a:srgbClr val="000000"/>
                </a:solidFill>
              </a:rPr>
              <a:t>Group of spinal nerves at the end of the spinal cord is called </a:t>
            </a:r>
            <a:r>
              <a:rPr lang="en" sz="1800" b="1" dirty="0">
                <a:solidFill>
                  <a:srgbClr val="FF0000"/>
                </a:solidFill>
              </a:rPr>
              <a:t>cauda </a:t>
            </a:r>
            <a:r>
              <a:rPr lang="en" sz="1800" b="1" dirty="0" smtClean="0">
                <a:solidFill>
                  <a:srgbClr val="FF0000"/>
                </a:solidFill>
              </a:rPr>
              <a:t>equina.</a:t>
            </a:r>
            <a:endParaRPr lang="en" sz="1800" b="1" dirty="0">
              <a:solidFill>
                <a:srgbClr val="FF0000"/>
              </a:solidFill>
            </a:endParaRPr>
          </a:p>
          <a:p>
            <a:pPr marL="609585" indent="-406390">
              <a:lnSpc>
                <a:spcPct val="100000"/>
              </a:lnSpc>
              <a:buClr>
                <a:srgbClr val="6AA84F"/>
              </a:buClr>
              <a:buFont typeface="Courier New" panose="02070309020205020404" pitchFamily="49" charset="0"/>
              <a:buChar char="o"/>
            </a:pPr>
            <a:r>
              <a:rPr lang="en" sz="1800" b="1" dirty="0">
                <a:solidFill>
                  <a:srgbClr val="6AA84F"/>
                </a:solidFill>
              </a:rPr>
              <a:t> End of spinal cord: conus </a:t>
            </a:r>
            <a:r>
              <a:rPr lang="en" sz="1800" b="1" dirty="0" smtClean="0">
                <a:solidFill>
                  <a:srgbClr val="6AA84F"/>
                </a:solidFill>
              </a:rPr>
              <a:t>medullaris.</a:t>
            </a:r>
            <a:endParaRPr lang="en" sz="1800" b="1" dirty="0">
              <a:solidFill>
                <a:srgbClr val="6AA84F"/>
              </a:solidFill>
            </a:endParaRPr>
          </a:p>
          <a:p>
            <a:pPr marL="609585" indent="-406390">
              <a:lnSpc>
                <a:spcPct val="100000"/>
              </a:lnSpc>
              <a:buClr>
                <a:srgbClr val="6AA84F"/>
              </a:buClr>
              <a:buFont typeface="Courier New" panose="02070309020205020404" pitchFamily="49" charset="0"/>
              <a:buChar char="o"/>
            </a:pPr>
            <a:r>
              <a:rPr lang="en" sz="1800" b="1" dirty="0">
                <a:solidFill>
                  <a:srgbClr val="6AA84F"/>
                </a:solidFill>
              </a:rPr>
              <a:t>End of spinal nerves: cauda equina</a:t>
            </a:r>
            <a:r>
              <a:rPr lang="en" sz="1800" b="1" dirty="0" smtClean="0">
                <a:solidFill>
                  <a:srgbClr val="6AA84F"/>
                </a:solidFill>
              </a:rPr>
              <a:t>.</a:t>
            </a:r>
            <a:endParaRPr lang="en" sz="1800" b="1" dirty="0">
              <a:solidFill>
                <a:srgbClr val="6AA84F"/>
              </a:solidFill>
            </a:endParaRPr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7501" y="1682565"/>
            <a:ext cx="3398899" cy="484657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/>
          <p:nvPr/>
        </p:nvSpPr>
        <p:spPr>
          <a:xfrm>
            <a:off x="8628764" y="464167"/>
            <a:ext cx="2896372" cy="1032400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00" tIns="121900" rIns="121900" bIns="121900" anchor="ctr" anchorCtr="0">
            <a:noAutofit/>
          </a:bodyPr>
          <a:lstStyle/>
          <a:p>
            <a:r>
              <a:rPr lang="en" sz="1867" dirty="0"/>
              <a:t>Objective </a:t>
            </a:r>
            <a:r>
              <a:rPr lang="en" sz="1867" dirty="0" smtClean="0"/>
              <a:t>5: </a:t>
            </a:r>
            <a:r>
              <a:rPr lang="en" sz="1867" dirty="0"/>
              <a:t>Identify the external and internal features of spinal nerve.</a:t>
            </a:r>
          </a:p>
        </p:txBody>
      </p:sp>
    </p:spTree>
    <p:extLst>
      <p:ext uri="{BB962C8B-B14F-4D97-AF65-F5344CB8AC3E}">
        <p14:creationId xmlns:p14="http://schemas.microsoft.com/office/powerpoint/2010/main" val="170464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33770" y="1804165"/>
            <a:ext cx="11360800" cy="2945151"/>
          </a:xfrm>
        </p:spPr>
        <p:txBody>
          <a:bodyPr/>
          <a:lstStyle/>
          <a:p>
            <a:pPr lvl="0">
              <a:buFont typeface="Courier New" panose="02070309020205020404" pitchFamily="49" charset="0"/>
              <a:buChar char="o"/>
            </a:pPr>
            <a:r>
              <a:rPr lang="en" dirty="0"/>
              <a:t>It is incompletely divided into two equal </a:t>
            </a:r>
            <a:r>
              <a:rPr lang="en" dirty="0" smtClean="0"/>
              <a:t>parts: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" sz="2400" dirty="0" smtClean="0"/>
              <a:t> </a:t>
            </a:r>
            <a:r>
              <a:rPr lang="en" sz="2400" dirty="0">
                <a:solidFill>
                  <a:srgbClr val="FF0000"/>
                </a:solidFill>
              </a:rPr>
              <a:t>anteriorly</a:t>
            </a:r>
            <a:r>
              <a:rPr lang="en" sz="2400" dirty="0"/>
              <a:t> by a short, shallow </a:t>
            </a:r>
            <a:r>
              <a:rPr lang="en" sz="2400" b="1" dirty="0">
                <a:solidFill>
                  <a:srgbClr val="FF0000"/>
                </a:solidFill>
              </a:rPr>
              <a:t>median </a:t>
            </a:r>
            <a:r>
              <a:rPr lang="en" sz="2400" b="1" dirty="0" smtClean="0">
                <a:solidFill>
                  <a:srgbClr val="FF0000"/>
                </a:solidFill>
              </a:rPr>
              <a:t>fissure</a:t>
            </a:r>
            <a:endParaRPr lang="en" sz="2400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" sz="2400" dirty="0" smtClean="0">
                <a:solidFill>
                  <a:srgbClr val="FF0000"/>
                </a:solidFill>
              </a:rPr>
              <a:t> posteriorly </a:t>
            </a:r>
            <a:r>
              <a:rPr lang="en" sz="2400" dirty="0"/>
              <a:t>by a </a:t>
            </a:r>
            <a:r>
              <a:rPr lang="en" sz="2400" dirty="0" smtClean="0"/>
              <a:t>deep, </a:t>
            </a:r>
            <a:r>
              <a:rPr lang="en" sz="2400" dirty="0"/>
              <a:t>narrow </a:t>
            </a:r>
            <a:r>
              <a:rPr lang="en" sz="2400" b="1" dirty="0">
                <a:solidFill>
                  <a:srgbClr val="FF0000"/>
                </a:solidFill>
              </a:rPr>
              <a:t>median septum</a:t>
            </a:r>
            <a:r>
              <a:rPr lang="en" sz="2400" b="1" dirty="0" smtClean="0"/>
              <a:t>.</a:t>
            </a:r>
          </a:p>
          <a:p>
            <a:pPr marL="1041400" lvl="2" indent="0">
              <a:buNone/>
            </a:pPr>
            <a:endParaRPr lang="en" sz="2400" b="1" dirty="0"/>
          </a:p>
          <a:p>
            <a:pPr lvl="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" dirty="0"/>
              <a:t> </a:t>
            </a:r>
            <a:r>
              <a:rPr lang="en" dirty="0" smtClean="0"/>
              <a:t>It is composed of grey matter in the center surrounded by white matter.</a:t>
            </a:r>
          </a:p>
          <a:p>
            <a:pPr lvl="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" dirty="0" smtClean="0"/>
              <a:t>The </a:t>
            </a:r>
            <a:r>
              <a:rPr lang="en" dirty="0"/>
              <a:t>grey </a:t>
            </a:r>
            <a:r>
              <a:rPr lang="en" dirty="0" smtClean="0"/>
              <a:t>matter </a:t>
            </a:r>
            <a:r>
              <a:rPr lang="en" dirty="0"/>
              <a:t>resembles the letter H, having two </a:t>
            </a:r>
            <a:r>
              <a:rPr lang="en" b="1" dirty="0">
                <a:solidFill>
                  <a:srgbClr val="FF0000"/>
                </a:solidFill>
              </a:rPr>
              <a:t>posterior</a:t>
            </a:r>
            <a:r>
              <a:rPr lang="en" b="1" dirty="0"/>
              <a:t>,</a:t>
            </a:r>
            <a:r>
              <a:rPr lang="en" dirty="0"/>
              <a:t> two </a:t>
            </a:r>
            <a:r>
              <a:rPr lang="en" b="1" dirty="0">
                <a:solidFill>
                  <a:srgbClr val="FF0000"/>
                </a:solidFill>
              </a:rPr>
              <a:t>anterior </a:t>
            </a:r>
            <a:r>
              <a:rPr lang="en" dirty="0"/>
              <a:t>and two </a:t>
            </a:r>
            <a:r>
              <a:rPr lang="en" b="1" dirty="0">
                <a:solidFill>
                  <a:srgbClr val="FF0000"/>
                </a:solidFill>
              </a:rPr>
              <a:t>lateral</a:t>
            </a:r>
            <a:r>
              <a:rPr lang="en" dirty="0"/>
              <a:t> horns/columns.</a:t>
            </a:r>
          </a:p>
          <a:p>
            <a:pPr marL="609600" lvl="1" indent="0">
              <a:buNone/>
            </a:pPr>
            <a:r>
              <a:rPr lang="en-US" dirty="0" smtClean="0"/>
              <a:t>				</a:t>
            </a:r>
          </a:p>
          <a:p>
            <a:pPr marL="6096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endParaRPr lang="en-GB" dirty="0"/>
          </a:p>
        </p:txBody>
      </p:sp>
      <p:graphicFrame>
        <p:nvGraphicFramePr>
          <p:cNvPr id="205" name="Shape 205"/>
          <p:cNvGraphicFramePr/>
          <p:nvPr>
            <p:extLst>
              <p:ext uri="{D42A27DB-BD31-4B8C-83A1-F6EECF244321}">
                <p14:modId xmlns:p14="http://schemas.microsoft.com/office/powerpoint/2010/main" val="1506510238"/>
              </p:ext>
            </p:extLst>
          </p:nvPr>
        </p:nvGraphicFramePr>
        <p:xfrm>
          <a:off x="522170" y="4619351"/>
          <a:ext cx="11272400" cy="179816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514200"/>
                <a:gridCol w="2869200"/>
                <a:gridCol w="3070900"/>
                <a:gridCol w="2818100"/>
              </a:tblGrid>
              <a:tr h="350399">
                <a:tc rowSpan="2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300" b="1" dirty="0"/>
                    </a:p>
                  </a:txBody>
                  <a:tcPr marL="121900" marR="121900" marT="121900" marB="121900"/>
                </a:tc>
                <a:tc gridSpan="2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500"/>
                        <a:t>The brain</a:t>
                      </a:r>
                      <a:endParaRPr lang="en" sz="1500" b="1"/>
                    </a:p>
                  </a:txBody>
                  <a:tcPr marL="121900" marR="121900" marT="121900" marB="1219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300"/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500"/>
                        <a:t>Spinal cord</a:t>
                      </a:r>
                      <a:endParaRPr lang="en" sz="1500" b="1"/>
                    </a:p>
                  </a:txBody>
                  <a:tcPr marL="121900" marR="121900" marT="121900" marB="121900"/>
                </a:tc>
              </a:tr>
              <a:tr h="3277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dirty="0"/>
                        <a:t>Cerebrum</a:t>
                      </a:r>
                      <a:endParaRPr lang="en"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300" dirty="0"/>
                        <a:t>Cerebellum</a:t>
                      </a:r>
                      <a:endParaRPr lang="en" sz="1300" b="1" dirty="0"/>
                    </a:p>
                  </a:txBody>
                  <a:tcPr marL="121900" marR="121900" marT="121900" marB="12190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791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Cortex “outer layer”</a:t>
                      </a:r>
                      <a:endParaRPr lang="en" sz="1300" b="1"/>
                    </a:p>
                  </a:txBody>
                  <a:tcPr marL="121900" marR="121900" marT="121900" marB="121900"/>
                </a:tc>
                <a:tc gridSpan="2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300" smtClean="0"/>
                        <a:t>Gray </a:t>
                      </a:r>
                      <a:r>
                        <a:rPr lang="en" sz="1300" dirty="0"/>
                        <a:t>matter</a:t>
                      </a:r>
                      <a:endParaRPr lang="en" sz="1300" b="1" dirty="0"/>
                    </a:p>
                  </a:txBody>
                  <a:tcPr marL="121900" marR="121900" marT="121900" marB="121900"/>
                </a:tc>
                <a:tc hMerge="1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"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White matter</a:t>
                      </a:r>
                      <a:endParaRPr lang="en" sz="1300" b="1"/>
                    </a:p>
                  </a:txBody>
                  <a:tcPr marL="121900" marR="121900" marT="121900" marB="121900"/>
                </a:tc>
              </a:tr>
              <a:tr h="327791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Medulla “inner layer”</a:t>
                      </a:r>
                      <a:endParaRPr lang="en" sz="1300" b="1"/>
                    </a:p>
                  </a:txBody>
                  <a:tcPr marL="121900" marR="121900" marT="121900" marB="121900"/>
                </a:tc>
                <a:tc gridSpan="2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300" dirty="0"/>
                        <a:t>White matter</a:t>
                      </a:r>
                      <a:endParaRPr lang="en" sz="1300" b="1" dirty="0"/>
                    </a:p>
                  </a:txBody>
                  <a:tcPr marL="121900" marR="121900" marT="121900" marB="121900"/>
                </a:tc>
                <a:tc hMerge="1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"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300" dirty="0"/>
                        <a:t>Gray matter</a:t>
                      </a:r>
                      <a:endParaRPr lang="en" sz="1300" b="1" dirty="0"/>
                    </a:p>
                  </a:txBody>
                  <a:tcPr marL="121900" marR="121900" marT="121900" marB="121900"/>
                </a:tc>
              </a:tr>
            </a:tbl>
          </a:graphicData>
        </a:graphic>
      </p:graphicFrame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9822" y="1400171"/>
            <a:ext cx="3853542" cy="19356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0222" y="746995"/>
            <a:ext cx="6899600" cy="763600"/>
          </a:xfrm>
        </p:spPr>
        <p:txBody>
          <a:bodyPr/>
          <a:lstStyle/>
          <a:p>
            <a:r>
              <a:rPr lang="en-US" dirty="0" smtClean="0"/>
              <a:t>Cross Section of Spinal Cord</a:t>
            </a:r>
            <a:endParaRPr lang="en-GB" dirty="0"/>
          </a:p>
        </p:txBody>
      </p:sp>
      <p:sp>
        <p:nvSpPr>
          <p:cNvPr id="11" name="Shape 216"/>
          <p:cNvSpPr/>
          <p:nvPr/>
        </p:nvSpPr>
        <p:spPr>
          <a:xfrm>
            <a:off x="7415297" y="476754"/>
            <a:ext cx="4242593" cy="629847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00" tIns="121900" rIns="121900" bIns="121900" anchor="ctr" anchorCtr="0">
            <a:noAutofit/>
          </a:bodyPr>
          <a:lstStyle/>
          <a:p>
            <a:r>
              <a:rPr lang="en" sz="1867" dirty="0"/>
              <a:t>Objective </a:t>
            </a:r>
            <a:r>
              <a:rPr lang="en" sz="1867" dirty="0" smtClean="0"/>
              <a:t>5: </a:t>
            </a:r>
            <a:r>
              <a:rPr lang="en" sz="1867" dirty="0"/>
              <a:t>Identify the external and internal features of spinal nerve.</a:t>
            </a:r>
          </a:p>
        </p:txBody>
      </p:sp>
    </p:spTree>
    <p:extLst>
      <p:ext uri="{BB962C8B-B14F-4D97-AF65-F5344CB8AC3E}">
        <p14:creationId xmlns:p14="http://schemas.microsoft.com/office/powerpoint/2010/main" val="37055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4999" y="449179"/>
            <a:ext cx="8930999" cy="6081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482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298194" y="361066"/>
            <a:ext cx="8926488" cy="113512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3200" dirty="0"/>
              <a:t>Cranial Nerves </a:t>
            </a:r>
            <a:r>
              <a:rPr lang="en" sz="3200" dirty="0" smtClean="0"/>
              <a:t/>
            </a:r>
            <a:br>
              <a:rPr lang="en" sz="3200" dirty="0" smtClean="0"/>
            </a:br>
            <a:r>
              <a:rPr lang="en" sz="300" dirty="0"/>
              <a:t> </a:t>
            </a:r>
            <a:r>
              <a:rPr lang="en" sz="500" dirty="0" smtClean="0"/>
              <a:t> </a:t>
            </a:r>
            <a:r>
              <a:rPr lang="en" sz="700" dirty="0" smtClean="0"/>
              <a:t> </a:t>
            </a:r>
            <a:endParaRPr lang="en" sz="3200" dirty="0"/>
          </a:p>
          <a:p>
            <a:r>
              <a:rPr lang="en" sz="2400" dirty="0"/>
              <a:t>• 12 </a:t>
            </a:r>
            <a:r>
              <a:rPr lang="en" sz="2400" dirty="0" smtClean="0"/>
              <a:t>pair: </a:t>
            </a:r>
            <a:r>
              <a:rPr lang="en" sz="2400" dirty="0" smtClean="0">
                <a:solidFill>
                  <a:srgbClr val="C5E0B4"/>
                </a:solidFill>
              </a:rPr>
              <a:t>3 pairs are sensory</a:t>
            </a:r>
            <a:r>
              <a:rPr lang="en" sz="2400" dirty="0" smtClean="0"/>
              <a:t>, </a:t>
            </a:r>
            <a:r>
              <a:rPr lang="en" sz="2400" dirty="0" smtClean="0">
                <a:solidFill>
                  <a:srgbClr val="FFE699"/>
                </a:solidFill>
              </a:rPr>
              <a:t>5 pairs are motor</a:t>
            </a:r>
            <a:r>
              <a:rPr lang="en" sz="2400" dirty="0" smtClean="0"/>
              <a:t>, and </a:t>
            </a:r>
            <a:r>
              <a:rPr lang="en" sz="2400" dirty="0" smtClean="0">
                <a:solidFill>
                  <a:srgbClr val="ADB9CA"/>
                </a:solidFill>
              </a:rPr>
              <a:t>4 pairs are both</a:t>
            </a:r>
            <a:r>
              <a:rPr lang="en" sz="2400" dirty="0" smtClean="0"/>
              <a:t>.</a:t>
            </a:r>
            <a:endParaRPr lang="en" sz="2400" dirty="0"/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9334" y="1496186"/>
            <a:ext cx="4508736" cy="49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765" y="1496186"/>
            <a:ext cx="6319961" cy="509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4815" y="6171268"/>
            <a:ext cx="4065968" cy="57143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/>
          <p:nvPr/>
        </p:nvSpPr>
        <p:spPr>
          <a:xfrm>
            <a:off x="9672687" y="454565"/>
            <a:ext cx="1955383" cy="948121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00" tIns="121900" rIns="121900" bIns="121900" anchor="ctr" anchorCtr="0">
            <a:noAutofit/>
          </a:bodyPr>
          <a:lstStyle/>
          <a:p>
            <a:r>
              <a:rPr lang="en" sz="1867" dirty="0"/>
              <a:t>Objective </a:t>
            </a:r>
            <a:r>
              <a:rPr lang="en" sz="1867" dirty="0" smtClean="0"/>
              <a:t>6: </a:t>
            </a:r>
            <a:r>
              <a:rPr lang="en" sz="1867" dirty="0" smtClean="0"/>
              <a:t>Enumerate the </a:t>
            </a:r>
            <a:r>
              <a:rPr lang="en" sz="1867" dirty="0"/>
              <a:t>cranial nerves.</a:t>
            </a:r>
          </a:p>
        </p:txBody>
      </p:sp>
    </p:spTree>
    <p:extLst>
      <p:ext uri="{BB962C8B-B14F-4D97-AF65-F5344CB8AC3E}">
        <p14:creationId xmlns:p14="http://schemas.microsoft.com/office/powerpoint/2010/main" val="358199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15600" y="483552"/>
            <a:ext cx="11360800" cy="774108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400" dirty="0" smtClean="0">
                <a:solidFill>
                  <a:srgbClr val="00B050"/>
                </a:solidFill>
              </a:rPr>
              <a:t>(EXTRA) More </a:t>
            </a:r>
            <a:r>
              <a:rPr lang="en" sz="2400" dirty="0">
                <a:solidFill>
                  <a:srgbClr val="00B050"/>
                </a:solidFill>
              </a:rPr>
              <a:t>Mnemonics to memorize </a:t>
            </a:r>
            <a:r>
              <a:rPr lang="en" sz="2400" dirty="0" smtClean="0">
                <a:solidFill>
                  <a:srgbClr val="00B050"/>
                </a:solidFill>
              </a:rPr>
              <a:t>the name, number and type of cranial nerve: </a:t>
            </a:r>
            <a:br>
              <a:rPr lang="en" sz="2400" dirty="0" smtClean="0">
                <a:solidFill>
                  <a:srgbClr val="00B050"/>
                </a:solidFill>
              </a:rPr>
            </a:br>
            <a:endParaRPr lang="en" sz="2400" dirty="0">
              <a:solidFill>
                <a:srgbClr val="00B05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430040"/>
              </p:ext>
            </p:extLst>
          </p:nvPr>
        </p:nvGraphicFramePr>
        <p:xfrm>
          <a:off x="3599139" y="1134565"/>
          <a:ext cx="8045175" cy="496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4274"/>
                <a:gridCol w="1600200"/>
                <a:gridCol w="2382631"/>
                <a:gridCol w="1609035"/>
                <a:gridCol w="16090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dirty="0" smtClean="0"/>
                        <a:t>Olfactory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Sensory</a:t>
                      </a:r>
                      <a:endParaRPr lang="en-GB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Old</a:t>
                      </a:r>
                      <a:r>
                        <a:rPr lang="en-US" baseline="0" dirty="0" smtClean="0"/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dirty="0" smtClean="0"/>
                        <a:t>Optic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Say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Sensory</a:t>
                      </a:r>
                      <a:endParaRPr lang="en-GB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Olympus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Occulomotor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Marry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Motor</a:t>
                      </a:r>
                      <a:endParaRPr lang="en-GB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Towering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Trochlear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Money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Motor</a:t>
                      </a:r>
                      <a:endParaRPr lang="en-GB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Trigeminal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But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Both</a:t>
                      </a:r>
                      <a:endParaRPr lang="en-GB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Abducent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Motor</a:t>
                      </a:r>
                      <a:endParaRPr lang="en-GB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Facial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Brother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Both </a:t>
                      </a:r>
                      <a:endParaRPr lang="en-GB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And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Acoustic (Vestibulocochlear)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Says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Sensory</a:t>
                      </a:r>
                      <a:endParaRPr lang="en-GB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German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Glossopharyngeal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Big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Both</a:t>
                      </a:r>
                      <a:endParaRPr lang="en-GB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Viewed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Vagus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Brains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Both</a:t>
                      </a:r>
                      <a:endParaRPr lang="en-GB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Accessory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Matter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Motor</a:t>
                      </a:r>
                      <a:endParaRPr lang="en-GB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Hop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Hypoglossal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Motor</a:t>
                      </a:r>
                      <a:endParaRPr lang="en-GB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500" y="2163700"/>
            <a:ext cx="28955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u="sng" dirty="0">
                <a:solidFill>
                  <a:schemeClr val="accent6">
                    <a:lumMod val="50000"/>
                  </a:schemeClr>
                </a:solidFill>
              </a:rPr>
              <a:t>These two should be memorized together</a:t>
            </a:r>
            <a:r>
              <a:rPr lang="en" u="sng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en" dirty="0">
              <a:solidFill>
                <a:srgbClr val="980000"/>
              </a:solidFill>
            </a:endParaRPr>
          </a:p>
          <a:p>
            <a:r>
              <a:rPr lang="en" dirty="0" smtClean="0">
                <a:solidFill>
                  <a:schemeClr val="accent6">
                    <a:lumMod val="50000"/>
                  </a:schemeClr>
                </a:solidFill>
              </a:rPr>
              <a:t>On Old Olympus Towering Top,</a:t>
            </a:r>
          </a:p>
          <a:p>
            <a:r>
              <a:rPr lang="en" dirty="0" smtClean="0">
                <a:solidFill>
                  <a:schemeClr val="accent6">
                    <a:lumMod val="50000"/>
                  </a:schemeClr>
                </a:solidFill>
              </a:rPr>
              <a:t>A Fin And German Viewed A Hop</a:t>
            </a:r>
          </a:p>
          <a:p>
            <a:endParaRPr lang="en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" dirty="0" smtClean="0">
                <a:solidFill>
                  <a:schemeClr val="accent6">
                    <a:lumMod val="50000"/>
                  </a:schemeClr>
                </a:solidFill>
              </a:rPr>
              <a:t>Some Say Marry Money But My Brother Says Big Brains Matter More</a:t>
            </a:r>
          </a:p>
          <a:p>
            <a:endParaRPr lang="en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5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449473" y="1188432"/>
            <a:ext cx="8376799" cy="147962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buSzPct val="39285"/>
            </a:pPr>
            <a:r>
              <a:rPr lang="en" dirty="0"/>
              <a:t>Spinal Nerves and Nerve Plexus:</a:t>
            </a:r>
          </a:p>
          <a:p>
            <a:pPr algn="ctr"/>
            <a:r>
              <a:rPr lang="en" sz="1800" b="1" dirty="0"/>
              <a:t>31 pairs, Each spinal nerve is attached to two roots: </a:t>
            </a:r>
            <a:r>
              <a:rPr lang="en" sz="1800" b="1" dirty="0" smtClean="0"/>
              <a:t/>
            </a:r>
            <a:br>
              <a:rPr lang="en" sz="1800" b="1" dirty="0" smtClean="0"/>
            </a:br>
            <a:r>
              <a:rPr lang="en" sz="1800" b="1" dirty="0" smtClean="0">
                <a:solidFill>
                  <a:srgbClr val="FF0000"/>
                </a:solidFill>
              </a:rPr>
              <a:t>dorsal </a:t>
            </a:r>
            <a:r>
              <a:rPr lang="en" sz="1800" b="1" dirty="0">
                <a:solidFill>
                  <a:srgbClr val="FF0000"/>
                </a:solidFill>
              </a:rPr>
              <a:t>(sensory</a:t>
            </a:r>
            <a:r>
              <a:rPr lang="en" sz="1800" b="1" dirty="0">
                <a:solidFill>
                  <a:srgbClr val="990000"/>
                </a:solidFill>
              </a:rPr>
              <a:t>)</a:t>
            </a:r>
            <a:r>
              <a:rPr lang="en" sz="1800" b="1" dirty="0">
                <a:solidFill>
                  <a:srgbClr val="00B0F0"/>
                </a:solidFill>
              </a:rPr>
              <a:t> </a:t>
            </a:r>
            <a:r>
              <a:rPr lang="en" sz="1800" b="1" dirty="0"/>
              <a:t>and </a:t>
            </a:r>
            <a:r>
              <a:rPr lang="en" sz="1800" b="1" dirty="0">
                <a:solidFill>
                  <a:srgbClr val="FF0000"/>
                </a:solidFill>
              </a:rPr>
              <a:t>ventral (motor)</a:t>
            </a:r>
          </a:p>
          <a:p>
            <a:pPr>
              <a:buSzPct val="137500"/>
            </a:pPr>
            <a:endParaRPr sz="1067" dirty="0"/>
          </a:p>
        </p:txBody>
      </p:sp>
      <p:sp>
        <p:nvSpPr>
          <p:cNvPr id="264" name="Shape 264"/>
          <p:cNvSpPr txBox="1"/>
          <p:nvPr/>
        </p:nvSpPr>
        <p:spPr>
          <a:xfrm>
            <a:off x="591046" y="2668052"/>
            <a:ext cx="7495679" cy="4702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ct val="68750"/>
              <a:buFont typeface="Courier New" panose="02070309020205020404" pitchFamily="49" charset="0"/>
              <a:buChar char="o"/>
            </a:pPr>
            <a:r>
              <a:rPr lang="en" sz="2200" dirty="0" smtClean="0">
                <a:solidFill>
                  <a:schemeClr val="dk1"/>
                </a:solidFill>
              </a:rPr>
              <a:t>Dorsal </a:t>
            </a:r>
            <a:r>
              <a:rPr lang="en" sz="2200" dirty="0">
                <a:solidFill>
                  <a:schemeClr val="dk1"/>
                </a:solidFill>
              </a:rPr>
              <a:t>roots bear a </a:t>
            </a:r>
            <a:r>
              <a:rPr lang="en" sz="2200" u="sng" dirty="0">
                <a:solidFill>
                  <a:schemeClr val="dk1"/>
                </a:solidFill>
              </a:rPr>
              <a:t>sensory ganglion </a:t>
            </a:r>
            <a:r>
              <a:rPr lang="en" sz="2200" u="sng" dirty="0"/>
              <a:t>(DRG</a:t>
            </a:r>
            <a:r>
              <a:rPr lang="en" sz="2200" u="sng" dirty="0" smtClean="0"/>
              <a:t>).</a:t>
            </a:r>
            <a:endParaRPr lang="en" sz="2200" u="sng" dirty="0"/>
          </a:p>
          <a:p>
            <a:pPr marL="342900" indent="-342900">
              <a:buClr>
                <a:schemeClr val="dk1"/>
              </a:buClr>
              <a:buSzPct val="68750"/>
              <a:buFont typeface="Courier New" panose="02070309020205020404" pitchFamily="49" charset="0"/>
              <a:buChar char="o"/>
            </a:pPr>
            <a:r>
              <a:rPr lang="en" sz="2200" dirty="0" smtClean="0">
                <a:solidFill>
                  <a:schemeClr val="dk1"/>
                </a:solidFill>
              </a:rPr>
              <a:t>Each </a:t>
            </a:r>
            <a:r>
              <a:rPr lang="en" sz="2200" dirty="0">
                <a:solidFill>
                  <a:schemeClr val="dk1"/>
                </a:solidFill>
              </a:rPr>
              <a:t>spinal nerve exits from the </a:t>
            </a:r>
            <a:r>
              <a:rPr lang="en" sz="2200" u="sng" dirty="0">
                <a:solidFill>
                  <a:schemeClr val="dk1"/>
                </a:solidFill>
              </a:rPr>
              <a:t>intervertebral foramen</a:t>
            </a:r>
            <a:r>
              <a:rPr lang="en" sz="2200" dirty="0">
                <a:solidFill>
                  <a:schemeClr val="dk1"/>
                </a:solidFill>
              </a:rPr>
              <a:t> and divides into dorsal and ventral </a:t>
            </a:r>
            <a:r>
              <a:rPr lang="en" sz="2200" u="sng" dirty="0">
                <a:solidFill>
                  <a:schemeClr val="dk1"/>
                </a:solidFill>
              </a:rPr>
              <a:t>ramus.</a:t>
            </a:r>
          </a:p>
          <a:p>
            <a:pPr marL="342900" indent="-342900">
              <a:buClr>
                <a:schemeClr val="dk1"/>
              </a:buClr>
              <a:buSzPct val="68750"/>
              <a:buFont typeface="Courier New" panose="02070309020205020404" pitchFamily="49" charset="0"/>
              <a:buChar char="o"/>
            </a:pPr>
            <a:r>
              <a:rPr lang="en" sz="2200" dirty="0" smtClean="0">
                <a:solidFill>
                  <a:schemeClr val="dk1"/>
                </a:solidFill>
              </a:rPr>
              <a:t>The </a:t>
            </a:r>
            <a:r>
              <a:rPr lang="en" sz="2200" dirty="0">
                <a:solidFill>
                  <a:schemeClr val="dk1"/>
                </a:solidFill>
              </a:rPr>
              <a:t>rami </a:t>
            </a:r>
            <a:r>
              <a:rPr lang="en" sz="2200" dirty="0">
                <a:solidFill>
                  <a:srgbClr val="00B050"/>
                </a:solidFill>
              </a:rPr>
              <a:t>(one = ramus) </a:t>
            </a:r>
            <a:r>
              <a:rPr lang="en" sz="2200" dirty="0">
                <a:solidFill>
                  <a:schemeClr val="dk1"/>
                </a:solidFill>
              </a:rPr>
              <a:t>contain both sensory and motor </a:t>
            </a:r>
            <a:r>
              <a:rPr lang="en" sz="2200" dirty="0" smtClean="0">
                <a:solidFill>
                  <a:schemeClr val="dk1"/>
                </a:solidFill>
              </a:rPr>
              <a:t>fibers,</a:t>
            </a:r>
            <a:endParaRPr lang="en" sz="2200" dirty="0">
              <a:solidFill>
                <a:schemeClr val="dk1"/>
              </a:solidFill>
            </a:endParaRPr>
          </a:p>
          <a:p>
            <a:pPr marL="342900" indent="-342900">
              <a:buClr>
                <a:schemeClr val="dk1"/>
              </a:buClr>
              <a:buSzPct val="68750"/>
              <a:buFont typeface="Courier New" panose="02070309020205020404" pitchFamily="49" charset="0"/>
              <a:buChar char="o"/>
            </a:pPr>
            <a:r>
              <a:rPr lang="en" sz="2200" dirty="0" smtClean="0">
                <a:solidFill>
                  <a:srgbClr val="00B050"/>
                </a:solidFill>
              </a:rPr>
              <a:t>Roots </a:t>
            </a:r>
            <a:r>
              <a:rPr lang="en" sz="2200" dirty="0">
                <a:solidFill>
                  <a:srgbClr val="00B050"/>
                </a:solidFill>
              </a:rPr>
              <a:t>have pure nerves, but trunks have mixed nerves.</a:t>
            </a:r>
          </a:p>
          <a:p>
            <a:pPr marL="342900" indent="-342900">
              <a:buClr>
                <a:schemeClr val="dk1"/>
              </a:buClr>
              <a:buSzPct val="68750"/>
              <a:buFont typeface="Courier New" panose="02070309020205020404" pitchFamily="49" charset="0"/>
              <a:buChar char="o"/>
            </a:pPr>
            <a:r>
              <a:rPr lang="en" sz="2200" dirty="0" smtClean="0">
                <a:solidFill>
                  <a:schemeClr val="dk1"/>
                </a:solidFill>
              </a:rPr>
              <a:t>The </a:t>
            </a:r>
            <a:r>
              <a:rPr lang="en" sz="2200" u="sng" dirty="0"/>
              <a:t>dorsal rami</a:t>
            </a:r>
            <a:r>
              <a:rPr lang="en" sz="2200" dirty="0">
                <a:solidFill>
                  <a:srgbClr val="00B0F0"/>
                </a:solidFill>
              </a:rPr>
              <a:t> </a:t>
            </a:r>
            <a:r>
              <a:rPr lang="en" sz="2200" dirty="0">
                <a:solidFill>
                  <a:schemeClr val="dk1"/>
                </a:solidFill>
              </a:rPr>
              <a:t>are distributed individually supply the skin and muscles of the </a:t>
            </a:r>
            <a:r>
              <a:rPr lang="en" sz="2200" u="sng" dirty="0">
                <a:solidFill>
                  <a:schemeClr val="dk1"/>
                </a:solidFill>
              </a:rPr>
              <a:t>back.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" sz="2200" dirty="0" smtClean="0">
                <a:solidFill>
                  <a:schemeClr val="dk1"/>
                </a:solidFill>
              </a:rPr>
              <a:t>The </a:t>
            </a:r>
            <a:r>
              <a:rPr lang="en" sz="2200" dirty="0">
                <a:solidFill>
                  <a:schemeClr val="dk1"/>
                </a:solidFill>
              </a:rPr>
              <a:t>ventral rami form </a:t>
            </a:r>
            <a:r>
              <a:rPr lang="en" sz="2200" b="1" dirty="0">
                <a:solidFill>
                  <a:schemeClr val="dk1"/>
                </a:solidFill>
              </a:rPr>
              <a:t>plexuses </a:t>
            </a:r>
            <a:r>
              <a:rPr lang="en" sz="2200" dirty="0">
                <a:solidFill>
                  <a:srgbClr val="00B050"/>
                </a:solidFill>
              </a:rPr>
              <a:t>ضفائر </a:t>
            </a:r>
            <a:r>
              <a:rPr lang="en" sz="2200" dirty="0">
                <a:solidFill>
                  <a:schemeClr val="dk1"/>
                </a:solidFill>
              </a:rPr>
              <a:t>(except in thoracic region where they form </a:t>
            </a:r>
            <a:r>
              <a:rPr lang="en" sz="2200" u="sng" dirty="0"/>
              <a:t>intercostal nerves</a:t>
            </a:r>
            <a:r>
              <a:rPr lang="en" sz="2200" dirty="0">
                <a:solidFill>
                  <a:schemeClr val="dk1"/>
                </a:solidFill>
              </a:rPr>
              <a:t>), which supply the </a:t>
            </a:r>
            <a:r>
              <a:rPr lang="en" sz="2200" u="sng" dirty="0">
                <a:solidFill>
                  <a:schemeClr val="dk1"/>
                </a:solidFill>
              </a:rPr>
              <a:t>anterior</a:t>
            </a:r>
            <a:r>
              <a:rPr lang="en" sz="2200" dirty="0">
                <a:solidFill>
                  <a:schemeClr val="dk1"/>
                </a:solidFill>
              </a:rPr>
              <a:t> part of the body.</a:t>
            </a:r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8873" y="360699"/>
            <a:ext cx="3408549" cy="361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0022" y="3979364"/>
            <a:ext cx="3327400" cy="2762668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/>
          <p:nvPr/>
        </p:nvSpPr>
        <p:spPr>
          <a:xfrm>
            <a:off x="449473" y="476284"/>
            <a:ext cx="3094090" cy="596564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00" tIns="121900" rIns="121900" bIns="121900" anchor="ctr" anchorCtr="0">
            <a:noAutofit/>
          </a:bodyPr>
          <a:lstStyle/>
          <a:p>
            <a:r>
              <a:rPr lang="en" dirty="0"/>
              <a:t>Objective </a:t>
            </a:r>
            <a:r>
              <a:rPr lang="en" dirty="0" smtClean="0"/>
              <a:t>7: </a:t>
            </a:r>
            <a:r>
              <a:rPr lang="en" dirty="0"/>
              <a:t>Describe the parts and distribution of the spinal nerve.</a:t>
            </a:r>
          </a:p>
        </p:txBody>
      </p:sp>
    </p:spTree>
    <p:extLst>
      <p:ext uri="{BB962C8B-B14F-4D97-AF65-F5344CB8AC3E}">
        <p14:creationId xmlns:p14="http://schemas.microsoft.com/office/powerpoint/2010/main" val="124356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5756" y="1352934"/>
            <a:ext cx="7160533" cy="5254833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/>
          <p:nvPr/>
        </p:nvSpPr>
        <p:spPr>
          <a:xfrm>
            <a:off x="101433" y="1504700"/>
            <a:ext cx="4774400" cy="4000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2667" b="1" u="sng">
                <a:solidFill>
                  <a:srgbClr val="FF0000"/>
                </a:solidFill>
              </a:rPr>
              <a:t>The segment of skin supplied by a segmental spinal nerve is called “Dermatome”</a:t>
            </a:r>
          </a:p>
          <a:p>
            <a:pPr algn="ctr">
              <a:lnSpc>
                <a:spcPct val="115000"/>
              </a:lnSpc>
            </a:pPr>
            <a:r>
              <a:rPr lang="en" sz="2133">
                <a:solidFill>
                  <a:srgbClr val="00B050"/>
                </a:solidFill>
              </a:rPr>
              <a:t>إذا أصيب جزء من الحبل الشوكي بضرر يحدث تضرر لمنطقة الجلد المرتبطة بذلك الجزء 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704890" y="1459955"/>
            <a:ext cx="3367409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" dirty="0"/>
              <a:t>Dermatomes:</a:t>
            </a:r>
          </a:p>
        </p:txBody>
      </p:sp>
      <p:sp>
        <p:nvSpPr>
          <p:cNvPr id="276" name="Shape 276"/>
          <p:cNvSpPr/>
          <p:nvPr/>
        </p:nvSpPr>
        <p:spPr>
          <a:xfrm>
            <a:off x="8958263" y="384134"/>
            <a:ext cx="2703608" cy="730291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00" tIns="121900" rIns="121900" bIns="121900" anchor="ctr" anchorCtr="0">
            <a:noAutofit/>
          </a:bodyPr>
          <a:lstStyle/>
          <a:p>
            <a:r>
              <a:rPr lang="en" sz="1867" dirty="0"/>
              <a:t>Objective </a:t>
            </a:r>
            <a:r>
              <a:rPr lang="en" sz="1867" dirty="0" smtClean="0"/>
              <a:t>8: </a:t>
            </a:r>
            <a:r>
              <a:rPr lang="en" sz="1867" dirty="0" smtClean="0"/>
              <a:t>Define </a:t>
            </a:r>
            <a:r>
              <a:rPr lang="en" sz="1867" dirty="0"/>
              <a:t>the term dermatome.</a:t>
            </a:r>
          </a:p>
        </p:txBody>
      </p:sp>
    </p:spTree>
    <p:extLst>
      <p:ext uri="{BB962C8B-B14F-4D97-AF65-F5344CB8AC3E}">
        <p14:creationId xmlns:p14="http://schemas.microsoft.com/office/powerpoint/2010/main" val="37935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926588" y="1068196"/>
            <a:ext cx="10436177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" dirty="0"/>
              <a:t>Objectives 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17306" y="2007447"/>
            <a:ext cx="11108529" cy="4312671"/>
          </a:xfrm>
          <a:prstGeom prst="rect">
            <a:avLst/>
          </a:prstGeom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t" anchorCtr="0">
            <a:noAutofit/>
          </a:bodyPr>
          <a:lstStyle/>
          <a:p>
            <a:pPr marL="609585" indent="-304792">
              <a:buClr>
                <a:srgbClr val="000000"/>
              </a:buClr>
              <a:buChar char="●"/>
            </a:pPr>
            <a:r>
              <a:rPr lang="en" dirty="0">
                <a:solidFill>
                  <a:srgbClr val="000000"/>
                </a:solidFill>
              </a:rPr>
              <a:t>List the </a:t>
            </a:r>
            <a:r>
              <a:rPr lang="en" dirty="0">
                <a:solidFill>
                  <a:srgbClr val="999999"/>
                </a:solidFill>
              </a:rPr>
              <a:t>subdivisions</a:t>
            </a:r>
            <a:r>
              <a:rPr lang="en" dirty="0">
                <a:solidFill>
                  <a:srgbClr val="000000"/>
                </a:solidFill>
              </a:rPr>
              <a:t> of the nervous system.</a:t>
            </a:r>
          </a:p>
          <a:p>
            <a:pPr marL="609585" indent="-304792">
              <a:buClr>
                <a:srgbClr val="000000"/>
              </a:buClr>
              <a:buChar char="●"/>
            </a:pPr>
            <a:r>
              <a:rPr lang="en" dirty="0">
                <a:solidFill>
                  <a:srgbClr val="000000"/>
                </a:solidFill>
              </a:rPr>
              <a:t>Define the terms: </a:t>
            </a:r>
            <a:r>
              <a:rPr lang="en" dirty="0">
                <a:solidFill>
                  <a:srgbClr val="999999"/>
                </a:solidFill>
              </a:rPr>
              <a:t>grey matter, white matter, nucleus, ganglion, tract and nerve</a:t>
            </a:r>
            <a:r>
              <a:rPr lang="en" dirty="0">
                <a:solidFill>
                  <a:srgbClr val="000000"/>
                </a:solidFill>
              </a:rPr>
              <a:t>.</a:t>
            </a:r>
          </a:p>
          <a:p>
            <a:pPr marL="609585" indent="-304792">
              <a:buClr>
                <a:srgbClr val="4A86E8"/>
              </a:buClr>
              <a:buChar char="●"/>
            </a:pPr>
            <a:r>
              <a:rPr lang="en" dirty="0">
                <a:solidFill>
                  <a:srgbClr val="4A86E8"/>
                </a:solidFill>
              </a:rPr>
              <a:t>Define the terms neurons, neuroglia</a:t>
            </a:r>
          </a:p>
          <a:p>
            <a:pPr marL="609585" indent="-304792">
              <a:buClr>
                <a:srgbClr val="000000"/>
              </a:buClr>
              <a:buChar char="●"/>
            </a:pPr>
            <a:r>
              <a:rPr lang="en" dirty="0">
                <a:solidFill>
                  <a:srgbClr val="000000"/>
                </a:solidFill>
              </a:rPr>
              <a:t>List the </a:t>
            </a:r>
            <a:r>
              <a:rPr lang="en" dirty="0">
                <a:solidFill>
                  <a:srgbClr val="999999"/>
                </a:solidFill>
              </a:rPr>
              <a:t>parts</a:t>
            </a:r>
            <a:r>
              <a:rPr lang="en" dirty="0">
                <a:solidFill>
                  <a:srgbClr val="000000"/>
                </a:solidFill>
              </a:rPr>
              <a:t> of the brain.</a:t>
            </a:r>
          </a:p>
          <a:p>
            <a:pPr marL="609585" indent="-304792">
              <a:buClr>
                <a:srgbClr val="000000"/>
              </a:buClr>
              <a:buChar char="●"/>
            </a:pPr>
            <a:r>
              <a:rPr lang="en" dirty="0">
                <a:solidFill>
                  <a:srgbClr val="000000"/>
                </a:solidFill>
              </a:rPr>
              <a:t>Identify </a:t>
            </a:r>
            <a:r>
              <a:rPr lang="en" dirty="0">
                <a:solidFill>
                  <a:srgbClr val="999999"/>
                </a:solidFill>
              </a:rPr>
              <a:t>the external and internal features</a:t>
            </a:r>
            <a:r>
              <a:rPr lang="en" dirty="0">
                <a:solidFill>
                  <a:srgbClr val="000000"/>
                </a:solidFill>
              </a:rPr>
              <a:t> of spinal cord.</a:t>
            </a:r>
          </a:p>
          <a:p>
            <a:pPr marL="609585" indent="-304792">
              <a:buClr>
                <a:srgbClr val="000000"/>
              </a:buClr>
              <a:buChar char="●"/>
            </a:pPr>
            <a:r>
              <a:rPr lang="en" dirty="0" smtClean="0">
                <a:solidFill>
                  <a:srgbClr val="000000"/>
                </a:solidFill>
              </a:rPr>
              <a:t>Enumerate</a:t>
            </a:r>
            <a:r>
              <a:rPr lang="en" dirty="0" smtClean="0">
                <a:solidFill>
                  <a:srgbClr val="000000"/>
                </a:solidFill>
              </a:rPr>
              <a:t> </a:t>
            </a:r>
            <a:r>
              <a:rPr lang="en" dirty="0">
                <a:solidFill>
                  <a:srgbClr val="000000"/>
                </a:solidFill>
              </a:rPr>
              <a:t>the </a:t>
            </a:r>
            <a:r>
              <a:rPr lang="en" dirty="0">
                <a:solidFill>
                  <a:srgbClr val="999999"/>
                </a:solidFill>
              </a:rPr>
              <a:t>cranial nerves</a:t>
            </a:r>
            <a:r>
              <a:rPr lang="en" dirty="0">
                <a:solidFill>
                  <a:srgbClr val="000000"/>
                </a:solidFill>
              </a:rPr>
              <a:t>.</a:t>
            </a:r>
          </a:p>
          <a:p>
            <a:pPr marL="609585" indent="-304792">
              <a:buClr>
                <a:srgbClr val="000000"/>
              </a:buClr>
              <a:buChar char="●"/>
            </a:pPr>
            <a:r>
              <a:rPr lang="en" dirty="0">
                <a:solidFill>
                  <a:srgbClr val="000000"/>
                </a:solidFill>
              </a:rPr>
              <a:t>Describe </a:t>
            </a:r>
            <a:r>
              <a:rPr lang="en" dirty="0">
                <a:solidFill>
                  <a:srgbClr val="999999"/>
                </a:solidFill>
              </a:rPr>
              <a:t>the parts and distribution</a:t>
            </a:r>
            <a:r>
              <a:rPr lang="en" dirty="0">
                <a:solidFill>
                  <a:srgbClr val="000000"/>
                </a:solidFill>
              </a:rPr>
              <a:t> of the spinal nerve.</a:t>
            </a:r>
          </a:p>
          <a:p>
            <a:pPr marL="609585" indent="-304792">
              <a:buClr>
                <a:srgbClr val="000000"/>
              </a:buClr>
              <a:buChar char="●"/>
            </a:pPr>
            <a:r>
              <a:rPr lang="en" dirty="0" smtClean="0">
                <a:solidFill>
                  <a:srgbClr val="000000"/>
                </a:solidFill>
              </a:rPr>
              <a:t>Define </a:t>
            </a:r>
            <a:r>
              <a:rPr lang="en" dirty="0">
                <a:solidFill>
                  <a:srgbClr val="000000"/>
                </a:solidFill>
              </a:rPr>
              <a:t>the term “</a:t>
            </a:r>
            <a:r>
              <a:rPr lang="en" dirty="0">
                <a:solidFill>
                  <a:srgbClr val="999999"/>
                </a:solidFill>
              </a:rPr>
              <a:t>dermatome</a:t>
            </a:r>
            <a:r>
              <a:rPr lang="en" dirty="0">
                <a:solidFill>
                  <a:srgbClr val="000000"/>
                </a:solidFill>
              </a:rPr>
              <a:t>”.</a:t>
            </a:r>
          </a:p>
          <a:p>
            <a:pPr marL="609585" indent="-304792">
              <a:buClr>
                <a:srgbClr val="000000"/>
              </a:buClr>
              <a:buChar char="●"/>
            </a:pPr>
            <a:r>
              <a:rPr lang="en" dirty="0">
                <a:solidFill>
                  <a:srgbClr val="000000"/>
                </a:solidFill>
              </a:rPr>
              <a:t>List the </a:t>
            </a:r>
            <a:r>
              <a:rPr lang="en" dirty="0">
                <a:solidFill>
                  <a:srgbClr val="999999"/>
                </a:solidFill>
              </a:rPr>
              <a:t>structures protecting</a:t>
            </a:r>
            <a:r>
              <a:rPr lang="en" dirty="0">
                <a:solidFill>
                  <a:srgbClr val="000000"/>
                </a:solidFill>
              </a:rPr>
              <a:t> the central nervous system.</a:t>
            </a:r>
          </a:p>
        </p:txBody>
      </p:sp>
    </p:spTree>
    <p:extLst>
      <p:ext uri="{BB962C8B-B14F-4D97-AF65-F5344CB8AC3E}">
        <p14:creationId xmlns:p14="http://schemas.microsoft.com/office/powerpoint/2010/main" val="344270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3213099" y="1046302"/>
            <a:ext cx="4592000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" dirty="0"/>
              <a:t>Protection of CNS: </a:t>
            </a: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 t="8285" r="7791" b="15068"/>
          <a:stretch/>
        </p:blipFill>
        <p:spPr>
          <a:xfrm>
            <a:off x="6498236" y="2303450"/>
            <a:ext cx="5180418" cy="398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/>
          <p:nvPr/>
        </p:nvSpPr>
        <p:spPr>
          <a:xfrm>
            <a:off x="8683054" y="694367"/>
            <a:ext cx="2995600" cy="1121600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00" tIns="121900" rIns="121900" bIns="121900" anchor="ctr" anchorCtr="0">
            <a:noAutofit/>
          </a:bodyPr>
          <a:lstStyle/>
          <a:p>
            <a:r>
              <a:rPr lang="en" sz="1867" dirty="0"/>
              <a:t>Objective </a:t>
            </a:r>
            <a:r>
              <a:rPr lang="en" sz="1867" dirty="0" smtClean="0"/>
              <a:t>9: </a:t>
            </a:r>
            <a:r>
              <a:rPr lang="en" sz="1867" dirty="0"/>
              <a:t>List the structures protecting the central nervous system.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38845" y="4191704"/>
            <a:ext cx="890546" cy="44527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1290852" y="3655704"/>
            <a:ext cx="445273" cy="5028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498236" y="5186961"/>
            <a:ext cx="860507" cy="50282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 38"/>
          <p:cNvGrpSpPr/>
          <p:nvPr/>
        </p:nvGrpSpPr>
        <p:grpSpPr>
          <a:xfrm>
            <a:off x="556496" y="2551106"/>
            <a:ext cx="5313205" cy="3138682"/>
            <a:chOff x="449124" y="1913378"/>
            <a:chExt cx="5313205" cy="3138682"/>
          </a:xfrm>
        </p:grpSpPr>
        <p:sp>
          <p:nvSpPr>
            <p:cNvPr id="8" name="Rounded Rectangle 7"/>
            <p:cNvSpPr/>
            <p:nvPr/>
          </p:nvSpPr>
          <p:spPr>
            <a:xfrm>
              <a:off x="1979442" y="1913378"/>
              <a:ext cx="2411126" cy="56312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 CNS is protected by:</a:t>
              </a:r>
              <a:endParaRPr lang="en-GB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2990684" y="2476500"/>
              <a:ext cx="2007" cy="59302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ed Rectangle 47"/>
            <p:cNvSpPr/>
            <p:nvPr/>
          </p:nvSpPr>
          <p:spPr>
            <a:xfrm>
              <a:off x="1097339" y="4494546"/>
              <a:ext cx="1178421" cy="468977"/>
            </a:xfrm>
            <a:prstGeom prst="roundRect">
              <a:avLst/>
            </a:prstGeom>
            <a:solidFill>
              <a:srgbClr val="008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Dura mater</a:t>
              </a:r>
            </a:p>
            <a:p>
              <a:pPr algn="ctr"/>
              <a:r>
                <a:rPr lang="en-US" sz="1200" dirty="0" smtClean="0"/>
                <a:t>(outermost)</a:t>
              </a:r>
              <a:endParaRPr lang="en-GB" sz="1200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449124" y="3179961"/>
              <a:ext cx="1697430" cy="563122"/>
            </a:xfrm>
            <a:prstGeom prst="roundRect">
              <a:avLst/>
            </a:prstGeom>
            <a:solidFill>
              <a:srgbClr val="C80094"/>
            </a:solidFill>
            <a:ln>
              <a:solidFill>
                <a:srgbClr val="7E20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Bones:</a:t>
              </a:r>
            </a:p>
            <a:p>
              <a:pPr algn="ctr"/>
              <a:r>
                <a:rPr lang="en-US" sz="1200" dirty="0" smtClean="0"/>
                <a:t>Skull and vertebral column</a:t>
              </a:r>
              <a:endParaRPr lang="en-GB" sz="1200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2275760" y="3083805"/>
              <a:ext cx="1697430" cy="675526"/>
            </a:xfrm>
            <a:prstGeom prst="roundRect">
              <a:avLst/>
            </a:prstGeom>
            <a:solidFill>
              <a:srgbClr val="00CC6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Meninges </a:t>
              </a:r>
              <a:r>
                <a:rPr lang="en-US" dirty="0" smtClean="0"/>
                <a:t>(membrane):</a:t>
              </a:r>
            </a:p>
            <a:p>
              <a:pPr algn="ctr"/>
              <a:r>
                <a:rPr lang="en-US" sz="1200" dirty="0" smtClean="0"/>
                <a:t>3 layers</a:t>
              </a:r>
              <a:endParaRPr lang="en-GB" sz="1200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139892" y="3069522"/>
              <a:ext cx="1622437" cy="87565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Cerebrospinal Fluid:</a:t>
              </a:r>
            </a:p>
            <a:p>
              <a:pPr algn="ctr"/>
              <a:r>
                <a:rPr lang="en-US" sz="1200" dirty="0" smtClean="0"/>
                <a:t>In the subarachnoid space</a:t>
              </a:r>
              <a:endParaRPr lang="en-GB" sz="1200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738766" y="4494545"/>
              <a:ext cx="1178421" cy="468977"/>
            </a:xfrm>
            <a:prstGeom prst="roundRect">
              <a:avLst/>
            </a:prstGeom>
            <a:solidFill>
              <a:srgbClr val="66FF66"/>
            </a:solidFill>
            <a:ln>
              <a:solidFill>
                <a:srgbClr val="00D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Pia mater</a:t>
              </a:r>
            </a:p>
            <a:p>
              <a:pPr algn="ctr"/>
              <a:r>
                <a:rPr lang="en-US" sz="1200" dirty="0" smtClean="0"/>
                <a:t>(innermost)</a:t>
              </a:r>
              <a:endParaRPr lang="en-GB" sz="1200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2411082" y="4494545"/>
              <a:ext cx="1178421" cy="557515"/>
            </a:xfrm>
            <a:prstGeom prst="roundRect">
              <a:avLst/>
            </a:prstGeom>
            <a:solidFill>
              <a:srgbClr val="00DA00"/>
            </a:solidFill>
            <a:ln>
              <a:solidFill>
                <a:srgbClr val="00B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Arachnoid mater</a:t>
              </a:r>
            </a:p>
            <a:p>
              <a:pPr algn="ctr"/>
              <a:r>
                <a:rPr lang="en-US" sz="1200" dirty="0" smtClean="0"/>
                <a:t>(middle)</a:t>
              </a:r>
              <a:endParaRPr lang="en-GB" sz="1200" dirty="0"/>
            </a:p>
          </p:txBody>
        </p:sp>
        <p:cxnSp>
          <p:nvCxnSpPr>
            <p:cNvPr id="240" name="Curved Connector 239"/>
            <p:cNvCxnSpPr/>
            <p:nvPr/>
          </p:nvCxnSpPr>
          <p:spPr>
            <a:xfrm rot="10800000" flipV="1">
              <a:off x="1297840" y="2705101"/>
              <a:ext cx="1692847" cy="378703"/>
            </a:xfrm>
            <a:prstGeom prst="curvedConnector3">
              <a:avLst>
                <a:gd name="adj1" fmla="val 100415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urved Connector 64"/>
            <p:cNvCxnSpPr/>
            <p:nvPr/>
          </p:nvCxnSpPr>
          <p:spPr>
            <a:xfrm>
              <a:off x="2990684" y="2705101"/>
              <a:ext cx="1746968" cy="316535"/>
            </a:xfrm>
            <a:prstGeom prst="curvedConnector3">
              <a:avLst>
                <a:gd name="adj1" fmla="val 99725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2984273" y="3787102"/>
              <a:ext cx="2" cy="6272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urved Connector 73"/>
            <p:cNvCxnSpPr/>
            <p:nvPr/>
          </p:nvCxnSpPr>
          <p:spPr>
            <a:xfrm rot="10800000" flipV="1">
              <a:off x="1776308" y="4015702"/>
              <a:ext cx="1207969" cy="398638"/>
            </a:xfrm>
            <a:prstGeom prst="curvedConnector3">
              <a:avLst>
                <a:gd name="adj1" fmla="val 100465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urved Connector 74"/>
            <p:cNvCxnSpPr/>
            <p:nvPr/>
          </p:nvCxnSpPr>
          <p:spPr>
            <a:xfrm>
              <a:off x="2990684" y="4015702"/>
              <a:ext cx="1215556" cy="398638"/>
            </a:xfrm>
            <a:prstGeom prst="curvedConnector3">
              <a:avLst>
                <a:gd name="adj1" fmla="val 98896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07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1047898" y="616941"/>
            <a:ext cx="5659527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" dirty="0"/>
              <a:t>Cerebrospinal Fluid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b="2257"/>
          <a:stretch/>
        </p:blipFill>
        <p:spPr>
          <a:xfrm>
            <a:off x="414012" y="1429995"/>
            <a:ext cx="6432533" cy="467066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/>
          <p:nvPr/>
        </p:nvSpPr>
        <p:spPr>
          <a:xfrm>
            <a:off x="432054" y="5306794"/>
            <a:ext cx="3115148" cy="1064869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00" tIns="121900" rIns="121900" bIns="121900" anchor="ctr" anchorCtr="0">
            <a:noAutofit/>
          </a:bodyPr>
          <a:lstStyle/>
          <a:p>
            <a:r>
              <a:rPr lang="en" sz="1867" dirty="0" smtClean="0"/>
              <a:t>Objective 9: </a:t>
            </a:r>
            <a:r>
              <a:rPr lang="en" sz="1867" dirty="0"/>
              <a:t>List the structures protecting the central nervous system.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99965" y="5384774"/>
            <a:ext cx="3687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92D050"/>
                </a:solidFill>
              </a:rPr>
              <a:t>Notes: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92D050"/>
                </a:solidFill>
              </a:rPr>
              <a:t>Cerebrospinal fluid </a:t>
            </a:r>
            <a:r>
              <a:rPr lang="ar-SA" sz="1600" b="1" dirty="0" smtClean="0">
                <a:solidFill>
                  <a:srgbClr val="92D050"/>
                </a:solidFill>
              </a:rPr>
              <a:t>يمتص الصدمات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92D050"/>
                </a:solidFill>
              </a:rPr>
              <a:t>Central canal</a:t>
            </a:r>
            <a:r>
              <a:rPr lang="ar-SA" sz="1600" b="1" dirty="0" smtClean="0">
                <a:solidFill>
                  <a:srgbClr val="92D050"/>
                </a:solidFill>
              </a:rPr>
              <a:t>الزائد من السائل ينزل الى ال</a:t>
            </a:r>
            <a:endParaRPr lang="en-GB" sz="1600" b="1" dirty="0">
              <a:solidFill>
                <a:srgbClr val="92D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95294" y="1851697"/>
            <a:ext cx="1005468" cy="320946"/>
          </a:xfrm>
          <a:prstGeom prst="rect">
            <a:avLst/>
          </a:prstGeom>
          <a:noFill/>
          <a:ln>
            <a:solidFill>
              <a:srgbClr val="CC6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829818" y="4179986"/>
            <a:ext cx="1070922" cy="220565"/>
          </a:xfrm>
          <a:prstGeom prst="rect">
            <a:avLst/>
          </a:prstGeom>
          <a:noFill/>
          <a:ln>
            <a:solidFill>
              <a:srgbClr val="FFD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474110" y="4569448"/>
            <a:ext cx="876642" cy="353185"/>
          </a:xfrm>
          <a:prstGeom prst="rect">
            <a:avLst/>
          </a:prstGeom>
          <a:noFill/>
          <a:ln>
            <a:solidFill>
              <a:srgbClr val="B1D5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985667" y="356809"/>
            <a:ext cx="4790733" cy="1701966"/>
          </a:xfrm>
          <a:prstGeom prst="rect">
            <a:avLst/>
          </a:prstGeom>
          <a:solidFill>
            <a:srgbClr val="FFF2CC"/>
          </a:solidFill>
          <a:ln>
            <a:solidFill>
              <a:srgbClr val="FFD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Cerebrospinal Fluid (CSF) is constantly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produced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by the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choroid plexuses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inside the ventricles of brain.</a:t>
            </a:r>
          </a:p>
        </p:txBody>
      </p:sp>
      <p:sp>
        <p:nvSpPr>
          <p:cNvPr id="4" name="Rectangle 3"/>
          <p:cNvSpPr/>
          <p:nvPr/>
        </p:nvSpPr>
        <p:spPr>
          <a:xfrm>
            <a:off x="6985667" y="2172642"/>
            <a:ext cx="4790732" cy="1808199"/>
          </a:xfrm>
          <a:prstGeom prst="rect">
            <a:avLst/>
          </a:prstGeom>
          <a:solidFill>
            <a:srgbClr val="E2F0D9"/>
          </a:solidFill>
          <a:ln>
            <a:solidFill>
              <a:srgbClr val="B0D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Most of the CSF drains from the ventricles into the 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subarachoid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space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around the brain and spinal cord. A little amount flows down in the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central canal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of the spinal cord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5667" y="4094708"/>
            <a:ext cx="4790732" cy="1176199"/>
          </a:xfrm>
          <a:prstGeom prst="rect">
            <a:avLst/>
          </a:prstGeom>
          <a:solidFill>
            <a:srgbClr val="F8CBAD"/>
          </a:solidFill>
          <a:ln>
            <a:solidFill>
              <a:srgbClr val="CB6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CSF is constantly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drained</a:t>
            </a: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 into the 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dural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sinuses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through the arachnoid villi. </a:t>
            </a:r>
          </a:p>
        </p:txBody>
      </p:sp>
    </p:spTree>
    <p:extLst>
      <p:ext uri="{BB962C8B-B14F-4D97-AF65-F5344CB8AC3E}">
        <p14:creationId xmlns:p14="http://schemas.microsoft.com/office/powerpoint/2010/main" val="1822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Test Yourself: (True or False)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0" y="1491130"/>
            <a:ext cx="11360800" cy="5109882"/>
          </a:xfrm>
        </p:spPr>
        <p:txBody>
          <a:bodyPr/>
          <a:lstStyle/>
          <a:p>
            <a:pPr marL="177800" indent="0">
              <a:buNone/>
            </a:pPr>
            <a:r>
              <a:rPr lang="en-GB" sz="2200" dirty="0" smtClean="0">
                <a:latin typeface="+mn-lt"/>
              </a:rPr>
              <a:t>1. Nucleus </a:t>
            </a:r>
            <a:r>
              <a:rPr lang="en-GB" sz="2200" dirty="0">
                <a:latin typeface="+mn-lt"/>
              </a:rPr>
              <a:t>is a group of neurons within the </a:t>
            </a:r>
            <a:r>
              <a:rPr lang="en-GB" sz="2200" dirty="0" smtClean="0">
                <a:latin typeface="+mn-lt"/>
              </a:rPr>
              <a:t>PNS.</a:t>
            </a:r>
          </a:p>
          <a:p>
            <a:pPr marL="177800" indent="0">
              <a:buNone/>
            </a:pPr>
            <a:r>
              <a:rPr lang="en-GB" sz="2200" dirty="0" smtClean="0">
                <a:latin typeface="+mn-lt"/>
              </a:rPr>
              <a:t>2</a:t>
            </a:r>
            <a:r>
              <a:rPr lang="en-GB" sz="2200" dirty="0">
                <a:latin typeface="+mn-lt"/>
              </a:rPr>
              <a:t>. In the Brain, grey matter </a:t>
            </a:r>
            <a:r>
              <a:rPr lang="en-GB" sz="2200" dirty="0" smtClean="0">
                <a:latin typeface="+mn-lt"/>
              </a:rPr>
              <a:t>is located </a:t>
            </a:r>
            <a:r>
              <a:rPr lang="en-GB" sz="2200" dirty="0">
                <a:latin typeface="+mn-lt"/>
              </a:rPr>
              <a:t>in the centre and surrounded by white matter</a:t>
            </a:r>
            <a:r>
              <a:rPr lang="en-GB" sz="2200" dirty="0" smtClean="0">
                <a:latin typeface="+mn-lt"/>
              </a:rPr>
              <a:t>.</a:t>
            </a:r>
          </a:p>
          <a:p>
            <a:pPr marL="177800" indent="0">
              <a:buNone/>
            </a:pPr>
            <a:r>
              <a:rPr lang="en-GB" sz="2200" dirty="0" smtClean="0">
                <a:latin typeface="+mn-lt"/>
              </a:rPr>
              <a:t>3</a:t>
            </a:r>
            <a:r>
              <a:rPr lang="en-GB" sz="2200" dirty="0">
                <a:latin typeface="+mn-lt"/>
              </a:rPr>
              <a:t>. </a:t>
            </a:r>
            <a:r>
              <a:rPr lang="en-GB" sz="2200" dirty="0" smtClean="0">
                <a:latin typeface="+mn-lt"/>
              </a:rPr>
              <a:t>Oligodendrocytes </a:t>
            </a:r>
            <a:r>
              <a:rPr lang="en-GB" sz="2200" dirty="0">
                <a:latin typeface="+mn-lt"/>
              </a:rPr>
              <a:t>form the myelin sheath that surrounds many neuronal axons, which increase the rate of conduction. </a:t>
            </a:r>
            <a:endParaRPr lang="en-GB" sz="2200" dirty="0" smtClean="0">
              <a:latin typeface="+mn-lt"/>
            </a:endParaRPr>
          </a:p>
          <a:p>
            <a:pPr marL="177800" indent="0">
              <a:buNone/>
            </a:pPr>
            <a:r>
              <a:rPr lang="en-GB" sz="2200" dirty="0" smtClean="0">
                <a:latin typeface="+mn-lt"/>
              </a:rPr>
              <a:t>4</a:t>
            </a:r>
            <a:r>
              <a:rPr lang="en-GB" sz="2200" dirty="0">
                <a:latin typeface="+mn-lt"/>
              </a:rPr>
              <a:t>. Diencephalon provides the pathway for </a:t>
            </a:r>
            <a:r>
              <a:rPr lang="en-GB" sz="2200" dirty="0" smtClean="0">
                <a:latin typeface="+mn-lt"/>
              </a:rPr>
              <a:t>fibre </a:t>
            </a:r>
            <a:r>
              <a:rPr lang="en-GB" sz="2200" dirty="0">
                <a:latin typeface="+mn-lt"/>
              </a:rPr>
              <a:t>tracts running between higher and lower neuronal </a:t>
            </a:r>
            <a:r>
              <a:rPr lang="en-GB" sz="2200" dirty="0" smtClean="0">
                <a:latin typeface="+mn-lt"/>
              </a:rPr>
              <a:t>centres.</a:t>
            </a:r>
          </a:p>
          <a:p>
            <a:pPr marL="177800" indent="0">
              <a:buNone/>
            </a:pPr>
            <a:r>
              <a:rPr lang="en-GB" sz="2200" dirty="0" smtClean="0">
                <a:latin typeface="+mn-lt"/>
              </a:rPr>
              <a:t>5</a:t>
            </a:r>
            <a:r>
              <a:rPr lang="en-GB" sz="2200" dirty="0">
                <a:latin typeface="+mn-lt"/>
              </a:rPr>
              <a:t>. Information is passed between neurons at specialized regions called </a:t>
            </a:r>
            <a:r>
              <a:rPr lang="en-GB" sz="2200" dirty="0" smtClean="0">
                <a:latin typeface="+mn-lt"/>
              </a:rPr>
              <a:t>synapses.</a:t>
            </a:r>
          </a:p>
          <a:p>
            <a:pPr marL="177800" indent="0">
              <a:buNone/>
            </a:pPr>
            <a:r>
              <a:rPr lang="en-GB" sz="2200" dirty="0" smtClean="0">
                <a:latin typeface="+mn-lt"/>
              </a:rPr>
              <a:t>6</a:t>
            </a:r>
            <a:r>
              <a:rPr lang="en-GB" sz="2200" dirty="0">
                <a:latin typeface="+mn-lt"/>
              </a:rPr>
              <a:t>. Cerebrum provides precise coordination for body movements and helps maintain equilibrium</a:t>
            </a:r>
            <a:r>
              <a:rPr lang="en-GB" sz="2200" dirty="0" smtClean="0">
                <a:latin typeface="+mn-lt"/>
              </a:rPr>
              <a:t>.</a:t>
            </a:r>
          </a:p>
          <a:p>
            <a:pPr marL="177800" indent="0">
              <a:buNone/>
            </a:pPr>
            <a:r>
              <a:rPr lang="en-GB" sz="2200" dirty="0">
                <a:latin typeface="+mn-lt"/>
              </a:rPr>
              <a:t>7</a:t>
            </a:r>
            <a:r>
              <a:rPr lang="en-GB" sz="2200" dirty="0" smtClean="0">
                <a:latin typeface="+mn-lt"/>
              </a:rPr>
              <a:t>. </a:t>
            </a:r>
            <a:r>
              <a:rPr lang="en-GB" sz="2200" dirty="0">
                <a:latin typeface="+mn-lt"/>
              </a:rPr>
              <a:t>Each spinal nerve exits from the intervertebral foramen and divides into a dorsal and ventral ramus. </a:t>
            </a:r>
            <a:endParaRPr lang="en-GB" sz="2200" dirty="0" smtClean="0">
              <a:latin typeface="+mn-lt"/>
            </a:endParaRPr>
          </a:p>
          <a:p>
            <a:pPr marL="177800" indent="0">
              <a:buNone/>
            </a:pPr>
            <a:r>
              <a:rPr lang="en-GB" sz="2200" dirty="0" smtClean="0">
                <a:latin typeface="+mn-lt"/>
              </a:rPr>
              <a:t>8. </a:t>
            </a:r>
            <a:r>
              <a:rPr lang="en-GB" sz="2200" dirty="0">
                <a:latin typeface="+mn-lt"/>
              </a:rPr>
              <a:t>The dorsal rami form plexuses . </a:t>
            </a:r>
            <a:endParaRPr lang="en-GB" sz="2200" dirty="0" smtClean="0">
              <a:latin typeface="+mn-lt"/>
            </a:endParaRPr>
          </a:p>
          <a:p>
            <a:pPr marL="177800" indent="0">
              <a:buNone/>
            </a:pPr>
            <a:r>
              <a:rPr lang="en-GB" sz="2200" dirty="0" smtClean="0">
                <a:latin typeface="+mn-lt"/>
              </a:rPr>
              <a:t>9. </a:t>
            </a:r>
            <a:r>
              <a:rPr lang="en-GB" sz="2200" dirty="0">
                <a:latin typeface="+mn-lt"/>
              </a:rPr>
              <a:t>Dermatome is a segment of skin supplied by one spinal nerve</a:t>
            </a:r>
            <a:r>
              <a:rPr lang="en-GB" sz="2200" dirty="0" smtClean="0">
                <a:latin typeface="+mn-lt"/>
              </a:rPr>
              <a:t>.</a:t>
            </a:r>
          </a:p>
          <a:p>
            <a:pPr marL="177800" indent="0">
              <a:buNone/>
            </a:pPr>
            <a:r>
              <a:rPr lang="en-GB" sz="2200" dirty="0" smtClean="0">
                <a:latin typeface="+mn-lt"/>
              </a:rPr>
              <a:t>10. </a:t>
            </a:r>
            <a:r>
              <a:rPr lang="en-GB" sz="2200" dirty="0">
                <a:latin typeface="+mn-lt"/>
              </a:rPr>
              <a:t>CSF is produced by the choroid plexuses inside the ventricles of brain</a:t>
            </a:r>
            <a:r>
              <a:rPr lang="en-GB" sz="2200" dirty="0" smtClean="0">
                <a:latin typeface="+mn-lt"/>
              </a:rPr>
              <a:t>.</a:t>
            </a:r>
          </a:p>
          <a:p>
            <a:pPr marL="177800" indent="0">
              <a:buNone/>
            </a:pPr>
            <a:r>
              <a:rPr lang="en-GB" sz="2200" dirty="0" smtClean="0">
                <a:latin typeface="+mn-lt"/>
              </a:rPr>
              <a:t>11. </a:t>
            </a:r>
            <a:r>
              <a:rPr lang="en-GB" sz="2200" dirty="0">
                <a:latin typeface="+mn-lt"/>
              </a:rPr>
              <a:t>The rami contain only sensory </a:t>
            </a:r>
            <a:r>
              <a:rPr lang="en-GB" sz="2200" dirty="0" smtClean="0">
                <a:latin typeface="+mn-lt"/>
              </a:rPr>
              <a:t>fibres. </a:t>
            </a:r>
          </a:p>
          <a:p>
            <a:pPr marL="177800" indent="0">
              <a:buNone/>
            </a:pPr>
            <a:r>
              <a:rPr lang="en-GB" sz="2200" dirty="0" smtClean="0">
                <a:latin typeface="+mn-lt"/>
              </a:rPr>
              <a:t>12. </a:t>
            </a:r>
            <a:r>
              <a:rPr lang="en-GB" sz="2200" dirty="0">
                <a:latin typeface="+mn-lt"/>
              </a:rPr>
              <a:t>CSF is drained into the </a:t>
            </a:r>
            <a:r>
              <a:rPr lang="en-GB" sz="2200" dirty="0" err="1">
                <a:latin typeface="+mn-lt"/>
              </a:rPr>
              <a:t>dural</a:t>
            </a:r>
            <a:r>
              <a:rPr lang="en-GB" sz="2200" dirty="0">
                <a:latin typeface="+mn-lt"/>
              </a:rPr>
              <a:t> sinuses through the arachnoid villi.</a:t>
            </a:r>
          </a:p>
        </p:txBody>
      </p:sp>
      <p:pic>
        <p:nvPicPr>
          <p:cNvPr id="1028" name="Picture 4" descr="Image result for qu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4631407"/>
            <a:ext cx="1894558" cy="196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0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Links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0" y="1536632"/>
            <a:ext cx="11360800" cy="5067367"/>
          </a:xfrm>
        </p:spPr>
        <p:txBody>
          <a:bodyPr/>
          <a:lstStyle/>
          <a:p>
            <a:pPr marL="177800" indent="0">
              <a:buNone/>
            </a:pPr>
            <a:r>
              <a:rPr lang="en-US" dirty="0" smtClean="0"/>
              <a:t>Online Tests</a:t>
            </a:r>
            <a:endParaRPr lang="en-GB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>
                <a:hlinkClick r:id="rId2"/>
              </a:rPr>
              <a:t> 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www.onlineexambuilder.com/anatomy-nervous-system/exam-36310</a:t>
            </a:r>
            <a:r>
              <a:rPr lang="en-GB" dirty="0" smtClean="0"/>
              <a:t>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>
                <a:hlinkClick r:id="rId3"/>
              </a:rPr>
              <a:t> https://www.onlineexambuilder.com/nervous-system/exam-36516</a:t>
            </a:r>
            <a:r>
              <a:rPr lang="en-GB" dirty="0" smtClean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 marL="177800" indent="0">
              <a:buNone/>
            </a:pPr>
            <a:r>
              <a:rPr lang="en-GB" dirty="0" smtClean="0"/>
              <a:t>Videos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</a:t>
            </a:r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www.youtube.com/watch?v=qPix_X-9t7E</a:t>
            </a:r>
            <a:r>
              <a:rPr lang="en-GB" dirty="0" smtClean="0"/>
              <a:t> (General Review)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 </a:t>
            </a:r>
            <a:r>
              <a:rPr lang="en-GB" dirty="0" smtClean="0">
                <a:hlinkClick r:id="rId5"/>
              </a:rPr>
              <a:t>https</a:t>
            </a:r>
            <a:r>
              <a:rPr lang="en-GB" dirty="0">
                <a:hlinkClick r:id="rId5"/>
              </a:rPr>
              <a:t>://</a:t>
            </a:r>
            <a:r>
              <a:rPr lang="en-GB" dirty="0" smtClean="0">
                <a:hlinkClick r:id="rId5"/>
              </a:rPr>
              <a:t>www.youtube.com/watch?v=KnD16gwpCz8</a:t>
            </a:r>
            <a:r>
              <a:rPr lang="en-GB" dirty="0" smtClean="0"/>
              <a:t> (Spinal Cord)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dirty="0" smtClean="0"/>
          </a:p>
          <a:p>
            <a:pPr marL="177800" indent="0">
              <a:buNone/>
            </a:pPr>
            <a:r>
              <a:rPr lang="en-GB" dirty="0" smtClean="0"/>
              <a:t>Websites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</a:t>
            </a:r>
            <a:r>
              <a:rPr lang="en-GB" dirty="0">
                <a:hlinkClick r:id="rId6"/>
              </a:rPr>
              <a:t>http://</a:t>
            </a:r>
            <a:r>
              <a:rPr lang="en-GB" dirty="0" smtClean="0">
                <a:hlinkClick r:id="rId6"/>
              </a:rPr>
              <a:t>www.getbodysmart.com/index.htm</a:t>
            </a:r>
            <a:r>
              <a:rPr lang="en-GB" dirty="0" smtClean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</a:t>
            </a:r>
            <a:r>
              <a:rPr lang="en-GB" dirty="0">
                <a:hlinkClick r:id="rId7"/>
              </a:rPr>
              <a:t>http://www.innerbody.com</a:t>
            </a:r>
            <a:r>
              <a:rPr lang="en-GB" dirty="0" smtClean="0">
                <a:hlinkClick r:id="rId7"/>
              </a:rPr>
              <a:t>/</a:t>
            </a:r>
            <a:r>
              <a:rPr lang="en-GB" dirty="0" smtClean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6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3843" y="333594"/>
            <a:ext cx="5071378" cy="1325562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	Team Members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5999" y="1510148"/>
            <a:ext cx="5181600" cy="4351338"/>
          </a:xfrm>
        </p:spPr>
        <p:txBody>
          <a:bodyPr/>
          <a:lstStyle/>
          <a:p>
            <a:pPr marL="177800" indent="0">
              <a:buNone/>
            </a:pPr>
            <a:r>
              <a:rPr lang="en-GB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Nawaf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AlKhudairy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Leader)</a:t>
            </a:r>
            <a:br>
              <a:rPr lang="en-GB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Mohammed </a:t>
            </a:r>
            <a:r>
              <a:rPr lang="en-GB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Ghandour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GB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Khalid </a:t>
            </a:r>
            <a:r>
              <a:rPr lang="en-GB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Aleedan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GB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Abdullah </a:t>
            </a:r>
            <a:r>
              <a:rPr lang="en-GB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J</a:t>
            </a:r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ammah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         </a:t>
            </a:r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Abdulmalik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Alhadlaq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GB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Majed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 Al Zain</a:t>
            </a:r>
            <a:br>
              <a:rPr lang="en-GB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Rakan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Bahammam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GB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Mosaed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Alnowaiser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br>
              <a:rPr lang="en-GB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M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ohammed </a:t>
            </a:r>
            <a:r>
              <a:rPr lang="en-GB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A</a:t>
            </a:r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lyousef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Mohammed Nasr</a:t>
            </a:r>
            <a:br>
              <a:rPr lang="en-GB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Yazeed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Suhaibani</a:t>
            </a:r>
            <a:endParaRPr lang="en-GB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914399" y="1510148"/>
            <a:ext cx="5181600" cy="4775200"/>
          </a:xfrm>
        </p:spPr>
        <p:txBody>
          <a:bodyPr/>
          <a:lstStyle/>
          <a:p>
            <a:pPr marL="177800" indent="0">
              <a:buNone/>
            </a:pP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Jawaher Abanumy  </a:t>
            </a:r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(Leader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)</a:t>
            </a:r>
            <a:b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Dania </a:t>
            </a:r>
            <a:r>
              <a:rPr lang="en-GB" dirty="0" err="1">
                <a:solidFill>
                  <a:srgbClr val="0070C0"/>
                </a:solidFill>
                <a:latin typeface="Calibri" panose="020F0502020204030204" pitchFamily="34" charset="0"/>
              </a:rPr>
              <a:t>Alkelabi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/>
            </a:r>
            <a:b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0070C0"/>
                </a:solidFill>
                <a:latin typeface="Calibri" panose="020F0502020204030204" pitchFamily="34" charset="0"/>
              </a:rPr>
              <a:t>Heba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alibri" panose="020F0502020204030204" pitchFamily="34" charset="0"/>
              </a:rPr>
              <a:t>Alnasser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/>
            </a:r>
            <a:b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Deena </a:t>
            </a:r>
            <a:r>
              <a:rPr lang="en-GB" dirty="0" err="1">
                <a:solidFill>
                  <a:srgbClr val="0070C0"/>
                </a:solidFill>
                <a:latin typeface="Calibri" panose="020F0502020204030204" pitchFamily="34" charset="0"/>
              </a:rPr>
              <a:t>Alnowiser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/>
            </a:r>
            <a:b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Jawaher </a:t>
            </a:r>
            <a:r>
              <a:rPr lang="en-GB" dirty="0" err="1">
                <a:solidFill>
                  <a:srgbClr val="0070C0"/>
                </a:solidFill>
                <a:latin typeface="Calibri" panose="020F0502020204030204" pitchFamily="34" charset="0"/>
              </a:rPr>
              <a:t>Alkhayyal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/>
            </a:r>
            <a:b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Rana Barasain</a:t>
            </a:r>
            <a:b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0070C0"/>
                </a:solidFill>
                <a:latin typeface="Calibri" panose="020F0502020204030204" pitchFamily="34" charset="0"/>
              </a:rPr>
              <a:t>Wejdan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alibri" panose="020F0502020204030204" pitchFamily="34" charset="0"/>
              </a:rPr>
              <a:t>Alzaid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/>
            </a:r>
            <a:b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0070C0"/>
                </a:solidFill>
                <a:latin typeface="Calibri" panose="020F0502020204030204" pitchFamily="34" charset="0"/>
              </a:rPr>
              <a:t>Shouq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alibri" panose="020F0502020204030204" pitchFamily="34" charset="0"/>
              </a:rPr>
              <a:t>Albogami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/>
            </a:r>
            <a:b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Lara </a:t>
            </a:r>
            <a:r>
              <a:rPr lang="en-GB" dirty="0" err="1">
                <a:solidFill>
                  <a:srgbClr val="0070C0"/>
                </a:solidFill>
                <a:latin typeface="Calibri" panose="020F0502020204030204" pitchFamily="34" charset="0"/>
              </a:rPr>
              <a:t>AlSaleem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/>
            </a:r>
            <a:b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0070C0"/>
                </a:solidFill>
                <a:latin typeface="Calibri" panose="020F0502020204030204" pitchFamily="34" charset="0"/>
              </a:rPr>
              <a:t>Ghadah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alibri" panose="020F0502020204030204" pitchFamily="34" charset="0"/>
              </a:rPr>
              <a:t>Almazrou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/>
            </a:r>
            <a:b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0070C0"/>
                </a:solidFill>
                <a:latin typeface="Calibri" panose="020F0502020204030204" pitchFamily="34" charset="0"/>
              </a:rPr>
              <a:t>Ameera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alibri" panose="020F0502020204030204" pitchFamily="34" charset="0"/>
              </a:rPr>
              <a:t>Niazi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/>
            </a:r>
            <a:b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Lama </a:t>
            </a:r>
            <a:r>
              <a:rPr lang="en-GB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Alfawzan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27142" y="5904140"/>
            <a:ext cx="298524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anatomyteam436@gmail.com</a:t>
            </a:r>
            <a:endParaRPr lang="en-GB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s://d30y9cdsu7xlg0.cloudfront.net/png/12462-20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858" y="5908831"/>
            <a:ext cx="376517" cy="37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4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"/>
              <a:t>Functions of The Nervous System: 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50572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1333"/>
              </a:spcBef>
              <a:buSzPct val="64705"/>
              <a:buNone/>
            </a:pPr>
            <a:r>
              <a:rPr lang="en" sz="2267" b="1" dirty="0">
                <a:solidFill>
                  <a:srgbClr val="000000"/>
                </a:solidFill>
              </a:rPr>
              <a:t>1- Collection of sensory input </a:t>
            </a:r>
            <a:r>
              <a:rPr lang="en" sz="2267" dirty="0" smtClean="0">
                <a:solidFill>
                  <a:srgbClr val="000000"/>
                </a:solidFill>
              </a:rPr>
              <a:t>: </a:t>
            </a:r>
            <a:r>
              <a:rPr lang="en" sz="2267" dirty="0">
                <a:solidFill>
                  <a:srgbClr val="92D050"/>
                </a:solidFill>
              </a:rPr>
              <a:t>(PNS)</a:t>
            </a:r>
            <a:r>
              <a:rPr lang="en" sz="2267" dirty="0" smtClean="0">
                <a:solidFill>
                  <a:srgbClr val="000000"/>
                </a:solidFill>
              </a:rPr>
              <a:t> Identifies </a:t>
            </a:r>
            <a:r>
              <a:rPr lang="en" sz="2267" dirty="0">
                <a:solidFill>
                  <a:srgbClr val="000000"/>
                </a:solidFill>
              </a:rPr>
              <a:t>changes (Also called stimuli) </a:t>
            </a:r>
          </a:p>
          <a:p>
            <a:pPr>
              <a:spcBef>
                <a:spcPts val="1333"/>
              </a:spcBef>
              <a:buSzPct val="64705"/>
              <a:buNone/>
            </a:pPr>
            <a:r>
              <a:rPr lang="en" sz="2267" dirty="0">
                <a:solidFill>
                  <a:srgbClr val="000000"/>
                </a:solidFill>
              </a:rPr>
              <a:t>occurring inside and outside the body using </a:t>
            </a:r>
          </a:p>
          <a:p>
            <a:pPr>
              <a:spcBef>
                <a:spcPts val="1333"/>
              </a:spcBef>
              <a:buSzPct val="64705"/>
              <a:buNone/>
            </a:pPr>
            <a:r>
              <a:rPr lang="en" sz="2267" dirty="0">
                <a:solidFill>
                  <a:srgbClr val="000000"/>
                </a:solidFill>
              </a:rPr>
              <a:t>sensory receptors. </a:t>
            </a:r>
          </a:p>
          <a:p>
            <a:pPr>
              <a:spcBef>
                <a:spcPts val="1333"/>
              </a:spcBef>
              <a:buSzPct val="64705"/>
              <a:buNone/>
            </a:pPr>
            <a:endParaRPr sz="2267" b="1" dirty="0">
              <a:solidFill>
                <a:srgbClr val="000000"/>
              </a:solidFill>
            </a:endParaRPr>
          </a:p>
          <a:p>
            <a:pPr>
              <a:spcBef>
                <a:spcPts val="1333"/>
              </a:spcBef>
              <a:buSzPct val="64705"/>
              <a:buNone/>
            </a:pPr>
            <a:r>
              <a:rPr lang="en" sz="2267" b="1" dirty="0">
                <a:solidFill>
                  <a:srgbClr val="000000"/>
                </a:solidFill>
              </a:rPr>
              <a:t>2- Integration</a:t>
            </a:r>
            <a:r>
              <a:rPr lang="en" sz="2267" dirty="0">
                <a:solidFill>
                  <a:srgbClr val="000000"/>
                </a:solidFill>
              </a:rPr>
              <a:t>: </a:t>
            </a:r>
            <a:r>
              <a:rPr lang="en" sz="2267" dirty="0" smtClean="0">
                <a:solidFill>
                  <a:srgbClr val="92D050"/>
                </a:solidFill>
              </a:rPr>
              <a:t>(</a:t>
            </a:r>
            <a:r>
              <a:rPr lang="en" sz="2267" dirty="0" smtClean="0">
                <a:solidFill>
                  <a:srgbClr val="70AD47"/>
                </a:solidFill>
              </a:rPr>
              <a:t>CNS) </a:t>
            </a:r>
            <a:r>
              <a:rPr lang="en" sz="2267" dirty="0" smtClean="0">
                <a:solidFill>
                  <a:srgbClr val="000000"/>
                </a:solidFill>
              </a:rPr>
              <a:t>Processes</a:t>
            </a:r>
            <a:r>
              <a:rPr lang="en" sz="2267" dirty="0">
                <a:solidFill>
                  <a:srgbClr val="000000"/>
                </a:solidFill>
              </a:rPr>
              <a:t>, analyses</a:t>
            </a:r>
          </a:p>
          <a:p>
            <a:pPr>
              <a:spcBef>
                <a:spcPts val="1333"/>
              </a:spcBef>
              <a:buSzPct val="64705"/>
              <a:buNone/>
            </a:pPr>
            <a:r>
              <a:rPr lang="en" sz="2267" dirty="0">
                <a:solidFill>
                  <a:srgbClr val="000000"/>
                </a:solidFill>
              </a:rPr>
              <a:t> and interprets changes, then makes decisions.</a:t>
            </a:r>
          </a:p>
          <a:p>
            <a:pPr>
              <a:spcBef>
                <a:spcPts val="1333"/>
              </a:spcBef>
              <a:buSzPct val="64705"/>
              <a:buNone/>
            </a:pPr>
            <a:endParaRPr sz="2267" dirty="0">
              <a:solidFill>
                <a:srgbClr val="000000"/>
              </a:solidFill>
            </a:endParaRPr>
          </a:p>
          <a:p>
            <a:pPr>
              <a:spcBef>
                <a:spcPts val="1333"/>
              </a:spcBef>
              <a:buSzPct val="64705"/>
              <a:buNone/>
            </a:pPr>
            <a:r>
              <a:rPr lang="en" sz="2267" b="1" dirty="0">
                <a:solidFill>
                  <a:srgbClr val="000000"/>
                </a:solidFill>
              </a:rPr>
              <a:t>3- Effects a </a:t>
            </a:r>
            <a:r>
              <a:rPr lang="en" sz="2267" b="1" dirty="0" smtClean="0">
                <a:solidFill>
                  <a:srgbClr val="000000"/>
                </a:solidFill>
              </a:rPr>
              <a:t>response: </a:t>
            </a:r>
            <a:r>
              <a:rPr lang="en" sz="2267" dirty="0">
                <a:solidFill>
                  <a:srgbClr val="92D050"/>
                </a:solidFill>
              </a:rPr>
              <a:t>(PNS)</a:t>
            </a:r>
            <a:r>
              <a:rPr lang="en" sz="2267" b="1" dirty="0" smtClean="0">
                <a:solidFill>
                  <a:srgbClr val="000000"/>
                </a:solidFill>
              </a:rPr>
              <a:t> </a:t>
            </a:r>
            <a:r>
              <a:rPr lang="en" sz="2267" dirty="0">
                <a:solidFill>
                  <a:srgbClr val="000000"/>
                </a:solidFill>
              </a:rPr>
              <a:t>by activating </a:t>
            </a:r>
            <a:r>
              <a:rPr lang="en" sz="2267" u="sng" dirty="0">
                <a:solidFill>
                  <a:srgbClr val="000000"/>
                </a:solidFill>
              </a:rPr>
              <a:t>muscles</a:t>
            </a:r>
          </a:p>
          <a:p>
            <a:pPr>
              <a:spcBef>
                <a:spcPts val="1333"/>
              </a:spcBef>
              <a:buSzPct val="64705"/>
              <a:buNone/>
            </a:pPr>
            <a:r>
              <a:rPr lang="en" sz="2267" dirty="0">
                <a:solidFill>
                  <a:srgbClr val="000000"/>
                </a:solidFill>
              </a:rPr>
              <a:t> or </a:t>
            </a:r>
            <a:r>
              <a:rPr lang="en" sz="2267" u="sng" dirty="0">
                <a:solidFill>
                  <a:srgbClr val="000000"/>
                </a:solidFill>
              </a:rPr>
              <a:t>glands</a:t>
            </a:r>
            <a:r>
              <a:rPr lang="en" sz="2267" dirty="0">
                <a:solidFill>
                  <a:srgbClr val="000000"/>
                </a:solidFill>
              </a:rPr>
              <a:t> (effectors) via </a:t>
            </a:r>
            <a:r>
              <a:rPr lang="en" sz="2267" b="1" dirty="0">
                <a:solidFill>
                  <a:srgbClr val="FF0000"/>
                </a:solidFill>
              </a:rPr>
              <a:t>motor </a:t>
            </a:r>
            <a:r>
              <a:rPr lang="en" sz="2267" b="1" dirty="0" smtClean="0">
                <a:solidFill>
                  <a:srgbClr val="FF0000"/>
                </a:solidFill>
              </a:rPr>
              <a:t>output</a:t>
            </a:r>
            <a:r>
              <a:rPr lang="en" sz="2267" dirty="0" smtClean="0">
                <a:solidFill>
                  <a:srgbClr val="000000"/>
                </a:solidFill>
              </a:rPr>
              <a:t>.</a:t>
            </a:r>
            <a:r>
              <a:rPr lang="en" sz="2267" b="1" dirty="0" smtClean="0">
                <a:solidFill>
                  <a:srgbClr val="000000"/>
                </a:solidFill>
              </a:rPr>
              <a:t> </a:t>
            </a:r>
            <a:endParaRPr lang="en" sz="2267" dirty="0">
              <a:solidFill>
                <a:srgbClr val="70AD47"/>
              </a:solidFill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3515" y="2328811"/>
            <a:ext cx="5115977" cy="347285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9546460" y="403636"/>
            <a:ext cx="2229940" cy="1034238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00" tIns="121900" rIns="121900" bIns="121900" anchor="ctr" anchorCtr="0">
            <a:noAutofit/>
          </a:bodyPr>
          <a:lstStyle/>
          <a:p>
            <a:r>
              <a:rPr lang="en" sz="1600" dirty="0"/>
              <a:t>Objective 1: List the subdivision of the nervous system.</a:t>
            </a:r>
          </a:p>
        </p:txBody>
      </p:sp>
    </p:spTree>
    <p:extLst>
      <p:ext uri="{BB962C8B-B14F-4D97-AF65-F5344CB8AC3E}">
        <p14:creationId xmlns:p14="http://schemas.microsoft.com/office/powerpoint/2010/main" val="25402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r="22970"/>
          <a:stretch/>
        </p:blipFill>
        <p:spPr>
          <a:xfrm>
            <a:off x="101601" y="2525881"/>
            <a:ext cx="9118233" cy="3764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l="76842"/>
          <a:stretch/>
        </p:blipFill>
        <p:spPr>
          <a:xfrm>
            <a:off x="9219833" y="1490467"/>
            <a:ext cx="2936400" cy="403233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359283" y="1622600"/>
            <a:ext cx="3863600" cy="347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ct val="61111"/>
            </a:pPr>
            <a:r>
              <a:rPr lang="en" sz="2400" b="1" dirty="0">
                <a:solidFill>
                  <a:srgbClr val="3C78D8"/>
                </a:solidFill>
              </a:rPr>
              <a:t>Structural organisation:</a:t>
            </a:r>
          </a:p>
          <a:p>
            <a:endParaRPr sz="2400" b="1" dirty="0">
              <a:solidFill>
                <a:srgbClr val="3C78D8"/>
              </a:solidFill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4574933" y="1622600"/>
            <a:ext cx="3940800" cy="695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ct val="61111"/>
            </a:pPr>
            <a:r>
              <a:rPr lang="en" sz="2400" b="1">
                <a:solidFill>
                  <a:srgbClr val="990000"/>
                </a:solidFill>
              </a:rPr>
              <a:t>Functional Organisation:</a:t>
            </a:r>
          </a:p>
        </p:txBody>
      </p:sp>
      <p:sp>
        <p:nvSpPr>
          <p:cNvPr id="78" name="Shape 78"/>
          <p:cNvSpPr/>
          <p:nvPr/>
        </p:nvSpPr>
        <p:spPr>
          <a:xfrm>
            <a:off x="101600" y="2318200"/>
            <a:ext cx="4032400" cy="2916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A86E8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79" name="Shape 79"/>
          <p:cNvSpPr/>
          <p:nvPr/>
        </p:nvSpPr>
        <p:spPr>
          <a:xfrm>
            <a:off x="4574933" y="5421200"/>
            <a:ext cx="1336400" cy="876400"/>
          </a:xfrm>
          <a:prstGeom prst="wedgeRoundRectCallout">
            <a:avLst>
              <a:gd name="adj1" fmla="val -21430"/>
              <a:gd name="adj2" fmla="val -7963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sz="2667" b="1">
                <a:solidFill>
                  <a:srgbClr val="8E7CC3"/>
                </a:solidFill>
              </a:rPr>
              <a:t>SA</a:t>
            </a:r>
            <a:r>
              <a:rPr lang="en" sz="2667" b="1">
                <a:solidFill>
                  <a:srgbClr val="D5A6BD"/>
                </a:solidFill>
              </a:rPr>
              <a:t>ME </a:t>
            </a:r>
            <a:r>
              <a:rPr lang="en" sz="2667" b="1"/>
              <a:t>للربط 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1970567" y="2885983"/>
            <a:ext cx="2163600" cy="347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1600" b="1"/>
              <a:t>(CNS)</a:t>
            </a:r>
          </a:p>
          <a:p>
            <a:pPr algn="ctr"/>
            <a:r>
              <a:rPr lang="en" sz="1600" b="1"/>
              <a:t>(Brain , spinal cord)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1970567" y="3916133"/>
            <a:ext cx="2163600" cy="232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1600" b="1"/>
              <a:t>(PNS)</a:t>
            </a:r>
          </a:p>
          <a:p>
            <a:pPr algn="ctr"/>
            <a:r>
              <a:rPr lang="en" sz="1600" b="1"/>
              <a:t>(Nerves , ganglia)  </a:t>
            </a:r>
          </a:p>
        </p:txBody>
      </p:sp>
      <p:cxnSp>
        <p:nvCxnSpPr>
          <p:cNvPr id="82" name="Shape 82"/>
          <p:cNvCxnSpPr/>
          <p:nvPr/>
        </p:nvCxnSpPr>
        <p:spPr>
          <a:xfrm>
            <a:off x="6722767" y="2989333"/>
            <a:ext cx="463600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3" name="Shape 83"/>
          <p:cNvCxnSpPr/>
          <p:nvPr/>
        </p:nvCxnSpPr>
        <p:spPr>
          <a:xfrm flipV="1">
            <a:off x="7180697" y="2503699"/>
            <a:ext cx="5703" cy="625868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4" name="Shape 84"/>
          <p:cNvCxnSpPr/>
          <p:nvPr/>
        </p:nvCxnSpPr>
        <p:spPr>
          <a:xfrm>
            <a:off x="7180697" y="3129567"/>
            <a:ext cx="386400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5" name="Shape 85"/>
          <p:cNvCxnSpPr/>
          <p:nvPr/>
        </p:nvCxnSpPr>
        <p:spPr>
          <a:xfrm>
            <a:off x="7186400" y="2511367"/>
            <a:ext cx="347600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6" name="Shape 86"/>
          <p:cNvSpPr/>
          <p:nvPr/>
        </p:nvSpPr>
        <p:spPr>
          <a:xfrm>
            <a:off x="7534133" y="2208233"/>
            <a:ext cx="2163600" cy="457600"/>
          </a:xfrm>
          <a:prstGeom prst="rect">
            <a:avLst/>
          </a:prstGeom>
          <a:solidFill>
            <a:srgbClr val="FFE599"/>
          </a:solidFill>
          <a:ln w="28575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sz="1467" b="1"/>
              <a:t>Autonomic (Visceral) Sensory</a:t>
            </a:r>
          </a:p>
        </p:txBody>
      </p:sp>
      <p:sp>
        <p:nvSpPr>
          <p:cNvPr id="87" name="Shape 87"/>
          <p:cNvSpPr/>
          <p:nvPr/>
        </p:nvSpPr>
        <p:spPr>
          <a:xfrm>
            <a:off x="7572767" y="2820767"/>
            <a:ext cx="1878800" cy="347600"/>
          </a:xfrm>
          <a:prstGeom prst="rect">
            <a:avLst/>
          </a:prstGeom>
          <a:solidFill>
            <a:srgbClr val="B4A7D6"/>
          </a:solidFill>
          <a:ln w="28575" cap="flat" cmpd="sng">
            <a:solidFill>
              <a:srgbClr val="674EA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1467" b="1"/>
              <a:t>Somatic Sensory</a:t>
            </a:r>
          </a:p>
        </p:txBody>
      </p:sp>
      <p:sp>
        <p:nvSpPr>
          <p:cNvPr id="88" name="Shape 88"/>
          <p:cNvSpPr/>
          <p:nvPr/>
        </p:nvSpPr>
        <p:spPr>
          <a:xfrm>
            <a:off x="9219833" y="443661"/>
            <a:ext cx="2489852" cy="969339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00" tIns="121900" rIns="121900" bIns="121900" anchor="ctr" anchorCtr="0">
            <a:noAutofit/>
          </a:bodyPr>
          <a:lstStyle/>
          <a:p>
            <a:r>
              <a:rPr lang="en" sz="1867"/>
              <a:t>Objective 1: List the subdivision of the nervous system.</a:t>
            </a:r>
          </a:p>
        </p:txBody>
      </p:sp>
    </p:spTree>
    <p:extLst>
      <p:ext uri="{BB962C8B-B14F-4D97-AF65-F5344CB8AC3E}">
        <p14:creationId xmlns:p14="http://schemas.microsoft.com/office/powerpoint/2010/main" val="27759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15600" y="369341"/>
            <a:ext cx="11360800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4800" dirty="0">
                <a:solidFill>
                  <a:srgbClr val="4A86E8"/>
                </a:solidFill>
              </a:rPr>
              <a:t>NEURONS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15600" y="1465728"/>
            <a:ext cx="6363200" cy="5114471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609585" indent="-304792">
              <a:buClr>
                <a:srgbClr val="4A86E8"/>
              </a:buClr>
              <a:buChar char="●"/>
            </a:pPr>
            <a:r>
              <a:rPr lang="en" i="1" dirty="0">
                <a:solidFill>
                  <a:srgbClr val="4A86E8"/>
                </a:solidFill>
              </a:rPr>
              <a:t>They are the basic structural (anatomical), functional, and embryological units of the nervous system.</a:t>
            </a:r>
          </a:p>
          <a:p>
            <a:pPr marL="609585" indent="-304792">
              <a:buClr>
                <a:srgbClr val="4A86E8"/>
              </a:buClr>
              <a:buChar char="●"/>
            </a:pPr>
            <a:r>
              <a:rPr lang="en" i="1" dirty="0">
                <a:solidFill>
                  <a:srgbClr val="4A86E8"/>
                </a:solidFill>
              </a:rPr>
              <a:t>A human’s nervous system contains about 10^10 neurons</a:t>
            </a:r>
            <a:r>
              <a:rPr lang="en" i="1" dirty="0" smtClean="0">
                <a:solidFill>
                  <a:srgbClr val="4A86E8"/>
                </a:solidFill>
              </a:rPr>
              <a:t>.</a:t>
            </a:r>
          </a:p>
          <a:p>
            <a:pPr marL="304793" indent="0">
              <a:buClr>
                <a:srgbClr val="4A86E8"/>
              </a:buClr>
              <a:buNone/>
            </a:pPr>
            <a:endParaRPr lang="en" i="1" dirty="0">
              <a:solidFill>
                <a:srgbClr val="4A86E8"/>
              </a:solidFill>
            </a:endParaRPr>
          </a:p>
          <a:p>
            <a:pPr>
              <a:buNone/>
            </a:pPr>
            <a:r>
              <a:rPr lang="en" i="1" dirty="0">
                <a:solidFill>
                  <a:srgbClr val="4A86E8"/>
                </a:solidFill>
              </a:rPr>
              <a:t>Functions: </a:t>
            </a:r>
          </a:p>
          <a:p>
            <a:pPr>
              <a:buNone/>
            </a:pPr>
            <a:r>
              <a:rPr lang="en" i="1" dirty="0">
                <a:solidFill>
                  <a:srgbClr val="4A86E8"/>
                </a:solidFill>
              </a:rPr>
              <a:t>1- Receive information from sensory receptors or other neurons. </a:t>
            </a:r>
          </a:p>
          <a:p>
            <a:pPr>
              <a:buNone/>
            </a:pPr>
            <a:r>
              <a:rPr lang="en" i="1" dirty="0">
                <a:solidFill>
                  <a:srgbClr val="4A86E8"/>
                </a:solidFill>
              </a:rPr>
              <a:t>2- Transmit information to other neurons or effector organs. </a:t>
            </a:r>
          </a:p>
          <a:p>
            <a:pPr>
              <a:buNone/>
            </a:pPr>
            <a:r>
              <a:rPr lang="en" sz="1467" dirty="0"/>
              <a:t>					</a:t>
            </a:r>
          </a:p>
          <a:p>
            <a:pPr>
              <a:buNone/>
            </a:pPr>
            <a:r>
              <a:rPr lang="en" sz="1467" dirty="0"/>
              <a:t>				</a:t>
            </a:r>
          </a:p>
          <a:p>
            <a:pPr>
              <a:buNone/>
            </a:pPr>
            <a:r>
              <a:rPr lang="en" sz="1467" dirty="0"/>
              <a:t>			</a:t>
            </a:r>
          </a:p>
          <a:p>
            <a:pPr>
              <a:buNone/>
            </a:pPr>
            <a:r>
              <a:rPr lang="en" sz="1467" dirty="0"/>
              <a:t>		</a:t>
            </a:r>
          </a:p>
          <a:p>
            <a:pPr>
              <a:buNone/>
            </a:pPr>
            <a:endParaRPr dirty="0"/>
          </a:p>
        </p:txBody>
      </p:sp>
      <p:pic>
        <p:nvPicPr>
          <p:cNvPr id="117" name="Shape 117" descr="hg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8800" y="1666930"/>
            <a:ext cx="4893048" cy="46893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10"/>
          <p:cNvSpPr/>
          <p:nvPr/>
        </p:nvSpPr>
        <p:spPr>
          <a:xfrm>
            <a:off x="9338000" y="430962"/>
            <a:ext cx="2438400" cy="1034766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00" tIns="121900" rIns="121900" bIns="121900" anchor="ctr" anchorCtr="0">
            <a:noAutofit/>
          </a:bodyPr>
          <a:lstStyle/>
          <a:p>
            <a:pPr marL="63500">
              <a:buClr>
                <a:srgbClr val="4A86E8"/>
              </a:buClr>
            </a:pPr>
            <a:r>
              <a:rPr lang="en" sz="1800" dirty="0">
                <a:solidFill>
                  <a:srgbClr val="4A86E8"/>
                </a:solidFill>
              </a:rPr>
              <a:t>Objective </a:t>
            </a:r>
            <a:r>
              <a:rPr lang="en" sz="1800" dirty="0" smtClean="0">
                <a:solidFill>
                  <a:srgbClr val="4A86E8"/>
                </a:solidFill>
              </a:rPr>
              <a:t>3: Define </a:t>
            </a:r>
            <a:r>
              <a:rPr lang="en" sz="1800" dirty="0">
                <a:solidFill>
                  <a:srgbClr val="4A86E8"/>
                </a:solidFill>
              </a:rPr>
              <a:t>the terms neurons, neuroglia</a:t>
            </a:r>
          </a:p>
        </p:txBody>
      </p:sp>
    </p:spTree>
    <p:extLst>
      <p:ext uri="{BB962C8B-B14F-4D97-AF65-F5344CB8AC3E}">
        <p14:creationId xmlns:p14="http://schemas.microsoft.com/office/powerpoint/2010/main" val="123495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15600" y="345367"/>
            <a:ext cx="11360800" cy="10408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4800" dirty="0">
                <a:solidFill>
                  <a:srgbClr val="4A86E8"/>
                </a:solidFill>
              </a:rPr>
              <a:t>NEURONS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15601" y="1304364"/>
            <a:ext cx="8038399" cy="5269851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609585" indent="-304792">
              <a:spcBef>
                <a:spcPts val="800"/>
              </a:spcBef>
              <a:buClr>
                <a:srgbClr val="4A86E8"/>
              </a:buClr>
            </a:pPr>
            <a:r>
              <a:rPr lang="en" i="1" dirty="0">
                <a:solidFill>
                  <a:srgbClr val="4A86E8"/>
                </a:solidFill>
              </a:rPr>
              <a:t>Information is passed between neurons at specialized regions called </a:t>
            </a:r>
            <a:r>
              <a:rPr lang="en" i="1" u="sng" dirty="0">
                <a:solidFill>
                  <a:srgbClr val="4A86E8"/>
                </a:solidFill>
              </a:rPr>
              <a:t>synapses</a:t>
            </a:r>
          </a:p>
          <a:p>
            <a:pPr>
              <a:spcBef>
                <a:spcPts val="800"/>
              </a:spcBef>
              <a:buNone/>
            </a:pPr>
            <a:endParaRPr sz="1000" i="1" dirty="0">
              <a:solidFill>
                <a:srgbClr val="4A86E8"/>
              </a:solidFill>
            </a:endParaRPr>
          </a:p>
          <a:p>
            <a:pPr marL="609585" indent="-304792">
              <a:spcBef>
                <a:spcPts val="800"/>
              </a:spcBef>
              <a:buClr>
                <a:srgbClr val="4A86E8"/>
              </a:buClr>
            </a:pPr>
            <a:r>
              <a:rPr lang="en" i="1" u="sng" dirty="0">
                <a:solidFill>
                  <a:srgbClr val="4A86E8"/>
                </a:solidFill>
              </a:rPr>
              <a:t>Processes</a:t>
            </a:r>
            <a:r>
              <a:rPr lang="en" i="1" dirty="0">
                <a:solidFill>
                  <a:srgbClr val="4A86E8"/>
                </a:solidFill>
              </a:rPr>
              <a:t> branch out of a single cell (neuron) body, they are </a:t>
            </a:r>
            <a:r>
              <a:rPr lang="en" i="1" u="sng" dirty="0">
                <a:solidFill>
                  <a:srgbClr val="4A86E8"/>
                </a:solidFill>
              </a:rPr>
              <a:t>receptors</a:t>
            </a:r>
            <a:r>
              <a:rPr lang="en" i="1" dirty="0">
                <a:solidFill>
                  <a:srgbClr val="4A86E8"/>
                </a:solidFill>
              </a:rPr>
              <a:t>, also known as </a:t>
            </a:r>
            <a:r>
              <a:rPr lang="en" i="1" u="sng" dirty="0">
                <a:solidFill>
                  <a:srgbClr val="4A86E8"/>
                </a:solidFill>
              </a:rPr>
              <a:t>Dendrites</a:t>
            </a:r>
            <a:r>
              <a:rPr lang="en" i="1" dirty="0">
                <a:solidFill>
                  <a:srgbClr val="4A86E8"/>
                </a:solidFill>
              </a:rPr>
              <a:t>.</a:t>
            </a:r>
          </a:p>
          <a:p>
            <a:pPr>
              <a:spcBef>
                <a:spcPts val="800"/>
              </a:spcBef>
              <a:buNone/>
            </a:pPr>
            <a:endParaRPr sz="1000" i="1" dirty="0">
              <a:solidFill>
                <a:srgbClr val="4A86E8"/>
              </a:solidFill>
            </a:endParaRPr>
          </a:p>
          <a:p>
            <a:pPr marL="609585" indent="-304792">
              <a:spcBef>
                <a:spcPts val="800"/>
              </a:spcBef>
              <a:buClr>
                <a:srgbClr val="4A86E8"/>
              </a:buClr>
            </a:pPr>
            <a:r>
              <a:rPr lang="en" i="1" dirty="0">
                <a:solidFill>
                  <a:srgbClr val="4A86E8"/>
                </a:solidFill>
              </a:rPr>
              <a:t>The branched </a:t>
            </a:r>
            <a:r>
              <a:rPr lang="en" i="1" u="sng" dirty="0">
                <a:solidFill>
                  <a:srgbClr val="4A86E8"/>
                </a:solidFill>
              </a:rPr>
              <a:t>process</a:t>
            </a:r>
            <a:r>
              <a:rPr lang="en" i="1" dirty="0">
                <a:solidFill>
                  <a:srgbClr val="4A86E8"/>
                </a:solidFill>
              </a:rPr>
              <a:t> that carries information away from the cell body is called an </a:t>
            </a:r>
            <a:r>
              <a:rPr lang="en" i="1" u="sng" dirty="0">
                <a:solidFill>
                  <a:srgbClr val="4A86E8"/>
                </a:solidFill>
              </a:rPr>
              <a:t>Axon.</a:t>
            </a:r>
          </a:p>
          <a:p>
            <a:pPr>
              <a:spcBef>
                <a:spcPts val="800"/>
              </a:spcBef>
              <a:buNone/>
            </a:pPr>
            <a:endParaRPr sz="1000" i="1" dirty="0">
              <a:solidFill>
                <a:srgbClr val="4A86E8"/>
              </a:solidFill>
            </a:endParaRPr>
          </a:p>
          <a:p>
            <a:pPr marL="609585" indent="-304792">
              <a:spcBef>
                <a:spcPts val="800"/>
              </a:spcBef>
              <a:buClr>
                <a:srgbClr val="4A86E8"/>
              </a:buClr>
            </a:pPr>
            <a:r>
              <a:rPr lang="en" i="1" dirty="0">
                <a:solidFill>
                  <a:srgbClr val="4A86E8"/>
                </a:solidFill>
              </a:rPr>
              <a:t>At the end of the </a:t>
            </a:r>
            <a:r>
              <a:rPr lang="en" i="1" u="sng" dirty="0">
                <a:solidFill>
                  <a:srgbClr val="4A86E8"/>
                </a:solidFill>
              </a:rPr>
              <a:t>axon</a:t>
            </a:r>
            <a:r>
              <a:rPr lang="en" i="1" dirty="0">
                <a:solidFill>
                  <a:srgbClr val="4A86E8"/>
                </a:solidFill>
              </a:rPr>
              <a:t>, specializations called </a:t>
            </a:r>
            <a:r>
              <a:rPr lang="en" i="1" u="sng" dirty="0">
                <a:solidFill>
                  <a:srgbClr val="4A86E8"/>
                </a:solidFill>
              </a:rPr>
              <a:t>terminal buttons</a:t>
            </a:r>
            <a:r>
              <a:rPr lang="en" i="1" dirty="0">
                <a:solidFill>
                  <a:srgbClr val="4A86E8"/>
                </a:solidFill>
              </a:rPr>
              <a:t> occur, which transfer information to other </a:t>
            </a:r>
            <a:r>
              <a:rPr lang="en" i="1" u="sng" dirty="0">
                <a:solidFill>
                  <a:srgbClr val="4A86E8"/>
                </a:solidFill>
              </a:rPr>
              <a:t>Dendrites</a:t>
            </a:r>
            <a:r>
              <a:rPr lang="en" i="1" dirty="0">
                <a:solidFill>
                  <a:srgbClr val="4A86E8"/>
                </a:solidFill>
              </a:rPr>
              <a:t> of other neurons.</a:t>
            </a:r>
          </a:p>
          <a:p>
            <a:pPr>
              <a:buNone/>
            </a:pPr>
            <a:endParaRPr dirty="0"/>
          </a:p>
        </p:txBody>
      </p:sp>
      <p:pic>
        <p:nvPicPr>
          <p:cNvPr id="124" name="Shape 124" descr="jkj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4533" y="1541675"/>
            <a:ext cx="3581867" cy="47856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10"/>
          <p:cNvSpPr/>
          <p:nvPr/>
        </p:nvSpPr>
        <p:spPr>
          <a:xfrm>
            <a:off x="9291369" y="429155"/>
            <a:ext cx="2438400" cy="1034766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00" tIns="121900" rIns="121900" bIns="121900" anchor="ctr" anchorCtr="0">
            <a:noAutofit/>
          </a:bodyPr>
          <a:lstStyle/>
          <a:p>
            <a:pPr marL="63500">
              <a:buClr>
                <a:srgbClr val="4A86E8"/>
              </a:buClr>
            </a:pPr>
            <a:r>
              <a:rPr lang="en" sz="1800" dirty="0">
                <a:solidFill>
                  <a:srgbClr val="4A86E8"/>
                </a:solidFill>
              </a:rPr>
              <a:t>Objective </a:t>
            </a:r>
            <a:r>
              <a:rPr lang="en" sz="1800" dirty="0" smtClean="0">
                <a:solidFill>
                  <a:srgbClr val="4A86E8"/>
                </a:solidFill>
              </a:rPr>
              <a:t>3: Define </a:t>
            </a:r>
            <a:r>
              <a:rPr lang="en" sz="1800" dirty="0">
                <a:solidFill>
                  <a:srgbClr val="4A86E8"/>
                </a:solidFill>
              </a:rPr>
              <a:t>the terms neurons, neuroglia</a:t>
            </a:r>
          </a:p>
        </p:txBody>
      </p:sp>
    </p:spTree>
    <p:extLst>
      <p:ext uri="{BB962C8B-B14F-4D97-AF65-F5344CB8AC3E}">
        <p14:creationId xmlns:p14="http://schemas.microsoft.com/office/powerpoint/2010/main" val="41688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15600" y="255493"/>
            <a:ext cx="11360800" cy="9324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4800" dirty="0">
                <a:solidFill>
                  <a:srgbClr val="4A86E8"/>
                </a:solidFill>
              </a:rPr>
              <a:t>NEURONS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135667" y="1185233"/>
            <a:ext cx="7322800" cy="54471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609585" indent="-304792">
              <a:spcBef>
                <a:spcPts val="800"/>
              </a:spcBef>
              <a:buClr>
                <a:srgbClr val="4A86E8"/>
              </a:buClr>
              <a:buChar char="●"/>
            </a:pPr>
            <a:r>
              <a:rPr lang="en" i="1" dirty="0">
                <a:solidFill>
                  <a:srgbClr val="4A86E8"/>
                </a:solidFill>
              </a:rPr>
              <a:t>Transmission of information between neurons almost always occurs by </a:t>
            </a:r>
            <a:r>
              <a:rPr lang="en" i="1" u="sng" dirty="0">
                <a:solidFill>
                  <a:srgbClr val="4A86E8"/>
                </a:solidFill>
              </a:rPr>
              <a:t>chemical</a:t>
            </a:r>
            <a:r>
              <a:rPr lang="en" i="1" dirty="0">
                <a:solidFill>
                  <a:srgbClr val="4A86E8"/>
                </a:solidFill>
              </a:rPr>
              <a:t> rather than electrical means.</a:t>
            </a:r>
          </a:p>
          <a:p>
            <a:pPr algn="just">
              <a:spcBef>
                <a:spcPts val="800"/>
              </a:spcBef>
              <a:buNone/>
            </a:pPr>
            <a:endParaRPr sz="1000" i="1" dirty="0">
              <a:solidFill>
                <a:srgbClr val="4A86E8"/>
              </a:solidFill>
            </a:endParaRPr>
          </a:p>
          <a:p>
            <a:pPr marL="609585" indent="-304792">
              <a:spcBef>
                <a:spcPts val="800"/>
              </a:spcBef>
              <a:buClr>
                <a:srgbClr val="4A86E8"/>
              </a:buClr>
              <a:buChar char="●"/>
            </a:pPr>
            <a:r>
              <a:rPr lang="en" i="1" dirty="0">
                <a:solidFill>
                  <a:srgbClr val="4A86E8"/>
                </a:solidFill>
              </a:rPr>
              <a:t>The action potential releases </a:t>
            </a:r>
            <a:r>
              <a:rPr lang="en" i="1" u="sng" dirty="0">
                <a:solidFill>
                  <a:srgbClr val="4A86E8"/>
                </a:solidFill>
              </a:rPr>
              <a:t>chemicals</a:t>
            </a:r>
            <a:r>
              <a:rPr lang="en" i="1" dirty="0">
                <a:solidFill>
                  <a:srgbClr val="4A86E8"/>
                </a:solidFill>
              </a:rPr>
              <a:t> called</a:t>
            </a:r>
            <a:r>
              <a:rPr lang="en" i="1" u="sng" dirty="0">
                <a:solidFill>
                  <a:srgbClr val="4A86E8"/>
                </a:solidFill>
              </a:rPr>
              <a:t> neurotransmitters</a:t>
            </a:r>
            <a:r>
              <a:rPr lang="en" i="1" dirty="0">
                <a:solidFill>
                  <a:srgbClr val="4A86E8"/>
                </a:solidFill>
              </a:rPr>
              <a:t> that are stored in </a:t>
            </a:r>
            <a:r>
              <a:rPr lang="en" i="1" u="sng" dirty="0">
                <a:solidFill>
                  <a:srgbClr val="4A86E8"/>
                </a:solidFill>
              </a:rPr>
              <a:t>synaptic vesicles</a:t>
            </a:r>
            <a:r>
              <a:rPr lang="en" i="1" dirty="0">
                <a:solidFill>
                  <a:srgbClr val="4A86E8"/>
                </a:solidFill>
              </a:rPr>
              <a:t> in the </a:t>
            </a:r>
            <a:r>
              <a:rPr lang="en" i="1" u="sng" dirty="0">
                <a:solidFill>
                  <a:srgbClr val="4A86E8"/>
                </a:solidFill>
              </a:rPr>
              <a:t>presynaptic</a:t>
            </a:r>
            <a:r>
              <a:rPr lang="en" i="1" dirty="0">
                <a:solidFill>
                  <a:srgbClr val="4A86E8"/>
                </a:solidFill>
              </a:rPr>
              <a:t> ending.</a:t>
            </a:r>
          </a:p>
          <a:p>
            <a:pPr algn="just">
              <a:spcBef>
                <a:spcPts val="800"/>
              </a:spcBef>
              <a:buNone/>
            </a:pPr>
            <a:endParaRPr sz="1000" i="1" dirty="0">
              <a:solidFill>
                <a:srgbClr val="4A86E8"/>
              </a:solidFill>
            </a:endParaRPr>
          </a:p>
          <a:p>
            <a:pPr>
              <a:spcBef>
                <a:spcPts val="800"/>
              </a:spcBef>
              <a:buNone/>
            </a:pPr>
            <a:r>
              <a:rPr lang="en" i="1" dirty="0">
                <a:solidFill>
                  <a:srgbClr val="4A86E8"/>
                </a:solidFill>
              </a:rPr>
              <a:t>Function: </a:t>
            </a:r>
          </a:p>
          <a:p>
            <a:pPr>
              <a:spcBef>
                <a:spcPts val="800"/>
              </a:spcBef>
              <a:buNone/>
            </a:pPr>
            <a:r>
              <a:rPr lang="en" i="1" u="sng" dirty="0">
                <a:solidFill>
                  <a:srgbClr val="4A86E8"/>
                </a:solidFill>
              </a:rPr>
              <a:t>Neurotransmitters</a:t>
            </a:r>
            <a:r>
              <a:rPr lang="en" i="1" dirty="0">
                <a:solidFill>
                  <a:srgbClr val="4A86E8"/>
                </a:solidFill>
              </a:rPr>
              <a:t> diffuse across the narrow gap between </a:t>
            </a:r>
            <a:r>
              <a:rPr lang="en" i="1" u="sng" dirty="0">
                <a:solidFill>
                  <a:srgbClr val="4A86E8"/>
                </a:solidFill>
              </a:rPr>
              <a:t>pre-</a:t>
            </a:r>
            <a:r>
              <a:rPr lang="en" i="1" dirty="0">
                <a:solidFill>
                  <a:srgbClr val="4A86E8"/>
                </a:solidFill>
              </a:rPr>
              <a:t> and </a:t>
            </a:r>
            <a:r>
              <a:rPr lang="en" i="1" u="sng" dirty="0">
                <a:solidFill>
                  <a:srgbClr val="4A86E8"/>
                </a:solidFill>
              </a:rPr>
              <a:t>post-synaptic</a:t>
            </a:r>
            <a:r>
              <a:rPr lang="en" i="1" dirty="0">
                <a:solidFill>
                  <a:srgbClr val="4A86E8"/>
                </a:solidFill>
              </a:rPr>
              <a:t> </a:t>
            </a:r>
            <a:r>
              <a:rPr lang="en" i="1" u="sng" dirty="0">
                <a:solidFill>
                  <a:srgbClr val="4A86E8"/>
                </a:solidFill>
              </a:rPr>
              <a:t>membran</a:t>
            </a:r>
            <a:r>
              <a:rPr lang="en" i="1" dirty="0">
                <a:solidFill>
                  <a:srgbClr val="4A86E8"/>
                </a:solidFill>
              </a:rPr>
              <a:t>es to bind to the receptors on the </a:t>
            </a:r>
            <a:r>
              <a:rPr lang="en" i="1" u="sng" dirty="0">
                <a:solidFill>
                  <a:srgbClr val="4A86E8"/>
                </a:solidFill>
              </a:rPr>
              <a:t>postsynaptic</a:t>
            </a:r>
            <a:r>
              <a:rPr lang="en" i="1" dirty="0">
                <a:solidFill>
                  <a:srgbClr val="4A86E8"/>
                </a:solidFill>
              </a:rPr>
              <a:t> cell.</a:t>
            </a:r>
          </a:p>
          <a:p>
            <a:pPr>
              <a:buNone/>
            </a:pPr>
            <a:endParaRPr dirty="0"/>
          </a:p>
        </p:txBody>
      </p:sp>
      <p:pic>
        <p:nvPicPr>
          <p:cNvPr id="131" name="Shape 131" descr="lll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2867" y="1443789"/>
            <a:ext cx="4733533" cy="50914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10"/>
          <p:cNvSpPr/>
          <p:nvPr/>
        </p:nvSpPr>
        <p:spPr>
          <a:xfrm>
            <a:off x="9338000" y="430962"/>
            <a:ext cx="2438400" cy="1034766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00" tIns="121900" rIns="121900" bIns="121900" anchor="ctr" anchorCtr="0">
            <a:noAutofit/>
          </a:bodyPr>
          <a:lstStyle/>
          <a:p>
            <a:pPr marL="63500">
              <a:buClr>
                <a:srgbClr val="4A86E8"/>
              </a:buClr>
            </a:pPr>
            <a:r>
              <a:rPr lang="en" sz="1800" dirty="0">
                <a:solidFill>
                  <a:srgbClr val="4A86E8"/>
                </a:solidFill>
              </a:rPr>
              <a:t>Objective </a:t>
            </a:r>
            <a:r>
              <a:rPr lang="en" sz="1800" dirty="0" smtClean="0">
                <a:solidFill>
                  <a:srgbClr val="4A86E8"/>
                </a:solidFill>
              </a:rPr>
              <a:t>3: Define </a:t>
            </a:r>
            <a:r>
              <a:rPr lang="en" sz="1800" dirty="0">
                <a:solidFill>
                  <a:srgbClr val="4A86E8"/>
                </a:solidFill>
              </a:rPr>
              <a:t>the terms neurons, neuroglia</a:t>
            </a:r>
          </a:p>
        </p:txBody>
      </p:sp>
    </p:spTree>
    <p:extLst>
      <p:ext uri="{BB962C8B-B14F-4D97-AF65-F5344CB8AC3E}">
        <p14:creationId xmlns:p14="http://schemas.microsoft.com/office/powerpoint/2010/main" val="362951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15600" y="353850"/>
            <a:ext cx="11360800" cy="9324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4800" dirty="0">
                <a:solidFill>
                  <a:srgbClr val="4A86E8"/>
                </a:solidFill>
              </a:rPr>
              <a:t>NEUROGLIA (Glia)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15600" y="1365598"/>
            <a:ext cx="11360800" cy="1853695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403225" indent="-303213">
              <a:spcBef>
                <a:spcPts val="800"/>
              </a:spcBef>
              <a:buClr>
                <a:srgbClr val="4A86E8"/>
              </a:buClr>
              <a:buChar char="●"/>
              <a:tabLst>
                <a:tab pos="403225" algn="l"/>
              </a:tabLst>
            </a:pPr>
            <a:r>
              <a:rPr lang="en" sz="2400" i="1" dirty="0">
                <a:solidFill>
                  <a:srgbClr val="4A86E8"/>
                </a:solidFill>
              </a:rPr>
              <a:t>It is the other major cellular component of the nervous system, in the form of </a:t>
            </a:r>
            <a:r>
              <a:rPr lang="en" sz="2400" i="1" u="sng" dirty="0">
                <a:solidFill>
                  <a:srgbClr val="4A86E8"/>
                </a:solidFill>
              </a:rPr>
              <a:t>connective tissue</a:t>
            </a:r>
            <a:r>
              <a:rPr lang="en" sz="2400" i="1" u="sng" dirty="0" smtClean="0">
                <a:solidFill>
                  <a:srgbClr val="4A86E8"/>
                </a:solidFill>
              </a:rPr>
              <a:t>.</a:t>
            </a:r>
            <a:endParaRPr sz="2400" i="1" dirty="0">
              <a:solidFill>
                <a:srgbClr val="4A86E8"/>
              </a:solidFill>
            </a:endParaRPr>
          </a:p>
          <a:p>
            <a:pPr marL="403225" indent="-303213">
              <a:spcBef>
                <a:spcPts val="800"/>
              </a:spcBef>
              <a:buClr>
                <a:srgbClr val="4A86E8"/>
              </a:buClr>
              <a:buChar char="●"/>
            </a:pPr>
            <a:r>
              <a:rPr lang="en" sz="2400" i="1" dirty="0">
                <a:solidFill>
                  <a:srgbClr val="4A86E8"/>
                </a:solidFill>
              </a:rPr>
              <a:t>Unlike neurons, neuroglia do </a:t>
            </a:r>
            <a:r>
              <a:rPr lang="en" sz="2400" i="1" u="sng" dirty="0">
                <a:solidFill>
                  <a:srgbClr val="4A86E8"/>
                </a:solidFill>
              </a:rPr>
              <a:t>not </a:t>
            </a:r>
            <a:r>
              <a:rPr lang="en" sz="2400" i="1" dirty="0">
                <a:solidFill>
                  <a:srgbClr val="4A86E8"/>
                </a:solidFill>
              </a:rPr>
              <a:t>have a direct role in </a:t>
            </a:r>
            <a:r>
              <a:rPr lang="en" sz="2400" i="1" u="sng" dirty="0">
                <a:solidFill>
                  <a:srgbClr val="4A86E8"/>
                </a:solidFill>
              </a:rPr>
              <a:t>information processing</a:t>
            </a:r>
            <a:r>
              <a:rPr lang="en" sz="2400" i="1" dirty="0">
                <a:solidFill>
                  <a:srgbClr val="4A86E8"/>
                </a:solidFill>
              </a:rPr>
              <a:t> but they are essential for the </a:t>
            </a:r>
            <a:r>
              <a:rPr lang="en" sz="2400" i="1" u="sng" dirty="0">
                <a:solidFill>
                  <a:srgbClr val="4A86E8"/>
                </a:solidFill>
              </a:rPr>
              <a:t>normal functions</a:t>
            </a:r>
            <a:r>
              <a:rPr lang="en" sz="2400" i="1" dirty="0">
                <a:solidFill>
                  <a:srgbClr val="4A86E8"/>
                </a:solidFill>
              </a:rPr>
              <a:t> of nerve cells. </a:t>
            </a:r>
            <a:endParaRPr lang="en" sz="2400" i="1" dirty="0" smtClean="0">
              <a:solidFill>
                <a:srgbClr val="4A86E8"/>
              </a:solidFill>
            </a:endParaRPr>
          </a:p>
          <a:p>
            <a:pPr marL="609585" indent="-304792">
              <a:spcBef>
                <a:spcPts val="800"/>
              </a:spcBef>
              <a:buClr>
                <a:srgbClr val="4A86E8"/>
              </a:buClr>
              <a:buChar char="●"/>
            </a:pPr>
            <a:endParaRPr lang="en" i="1" dirty="0">
              <a:solidFill>
                <a:srgbClr val="4A86E8"/>
              </a:solidFill>
            </a:endParaRPr>
          </a:p>
          <a:p>
            <a:pPr marL="609585" indent="-304792">
              <a:spcBef>
                <a:spcPts val="800"/>
              </a:spcBef>
              <a:buClr>
                <a:srgbClr val="4A86E8"/>
              </a:buClr>
              <a:buChar char="●"/>
            </a:pPr>
            <a:endParaRPr lang="en" i="1" dirty="0" smtClean="0">
              <a:solidFill>
                <a:srgbClr val="4A86E8"/>
              </a:solidFill>
            </a:endParaRPr>
          </a:p>
          <a:p>
            <a:pPr>
              <a:buNone/>
            </a:pPr>
            <a:endParaRPr dirty="0">
              <a:solidFill>
                <a:srgbClr val="4A86E8"/>
              </a:solidFill>
            </a:endParaRPr>
          </a:p>
        </p:txBody>
      </p:sp>
      <p:pic>
        <p:nvPicPr>
          <p:cNvPr id="138" name="Shape 138" descr="hgf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0" y="3139945"/>
            <a:ext cx="4452233" cy="30121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44"/>
          <p:cNvSpPr txBox="1">
            <a:spLocks/>
          </p:cNvSpPr>
          <p:nvPr/>
        </p:nvSpPr>
        <p:spPr>
          <a:xfrm>
            <a:off x="4589930" y="3139945"/>
            <a:ext cx="3464858" cy="596338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667"/>
              </a:spcBef>
              <a:buSzPct val="55000"/>
              <a:buFont typeface="Arial"/>
              <a:buNone/>
            </a:pPr>
            <a:r>
              <a:rPr lang="en-GB" sz="2667" i="1" dirty="0" smtClean="0">
                <a:solidFill>
                  <a:srgbClr val="4A86E8"/>
                </a:solidFill>
              </a:rPr>
              <a:t>They are three types: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4961963" y="3603811"/>
          <a:ext cx="5977965" cy="2823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Shape 110"/>
          <p:cNvSpPr/>
          <p:nvPr/>
        </p:nvSpPr>
        <p:spPr>
          <a:xfrm>
            <a:off x="9338000" y="430962"/>
            <a:ext cx="2438400" cy="1034766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00" tIns="121900" rIns="121900" bIns="121900" anchor="ctr" anchorCtr="0">
            <a:noAutofit/>
          </a:bodyPr>
          <a:lstStyle/>
          <a:p>
            <a:pPr marL="63500">
              <a:buClr>
                <a:srgbClr val="4A86E8"/>
              </a:buClr>
            </a:pPr>
            <a:r>
              <a:rPr lang="en" sz="1800" dirty="0">
                <a:solidFill>
                  <a:srgbClr val="4A86E8"/>
                </a:solidFill>
              </a:rPr>
              <a:t>Objective </a:t>
            </a:r>
            <a:r>
              <a:rPr lang="en" sz="1800" dirty="0" smtClean="0">
                <a:solidFill>
                  <a:srgbClr val="4A86E8"/>
                </a:solidFill>
              </a:rPr>
              <a:t>3: Define </a:t>
            </a:r>
            <a:r>
              <a:rPr lang="en" sz="1800" dirty="0">
                <a:solidFill>
                  <a:srgbClr val="4A86E8"/>
                </a:solidFill>
              </a:rPr>
              <a:t>the terms neurons, neuroglia</a:t>
            </a:r>
          </a:p>
        </p:txBody>
      </p:sp>
    </p:spTree>
    <p:extLst>
      <p:ext uri="{BB962C8B-B14F-4D97-AF65-F5344CB8AC3E}">
        <p14:creationId xmlns:p14="http://schemas.microsoft.com/office/powerpoint/2010/main" val="8616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16419" y="379815"/>
            <a:ext cx="11663085" cy="1842255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800" dirty="0"/>
              <a:t>Nervous </a:t>
            </a:r>
            <a:r>
              <a:rPr lang="en" sz="2800" dirty="0" smtClean="0"/>
              <a:t>Tissue consists of </a:t>
            </a:r>
            <a:r>
              <a:rPr lang="en" sz="2800" dirty="0"/>
              <a:t>Nerve cells (neurons) + Supporting cells (</a:t>
            </a:r>
            <a:r>
              <a:rPr lang="en" sz="2800" dirty="0" smtClean="0"/>
              <a:t>neuroglia).</a:t>
            </a:r>
            <a:br>
              <a:rPr lang="en" sz="2800" dirty="0" smtClean="0"/>
            </a:br>
            <a:r>
              <a:rPr lang="en" sz="900" dirty="0" smtClean="0"/>
              <a:t> </a:t>
            </a:r>
            <a:r>
              <a:rPr lang="en" sz="2800" dirty="0"/>
              <a:t/>
            </a:r>
            <a:br>
              <a:rPr lang="en" sz="2800" dirty="0"/>
            </a:br>
            <a:r>
              <a:rPr lang="en" sz="2800" dirty="0" smtClean="0"/>
              <a:t>It is organised into white matter and grey matter.</a:t>
            </a:r>
            <a:endParaRPr lang="en" sz="2800" dirty="0"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364" y="3997514"/>
            <a:ext cx="6329085" cy="251349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/>
          <p:nvPr/>
        </p:nvSpPr>
        <p:spPr>
          <a:xfrm>
            <a:off x="9394407" y="1336762"/>
            <a:ext cx="2274056" cy="1299503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00" tIns="121900" rIns="121900" bIns="121900" anchor="ctr" anchorCtr="0">
            <a:noAutofit/>
          </a:bodyPr>
          <a:lstStyle/>
          <a:p>
            <a:r>
              <a:rPr lang="en" sz="1600" dirty="0"/>
              <a:t>Objective 2: Define the terms: grey matter, white matter, nucleus, ganglion, tract and nerve.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809862"/>
              </p:ext>
            </p:extLst>
          </p:nvPr>
        </p:nvGraphicFramePr>
        <p:xfrm>
          <a:off x="528915" y="1466050"/>
          <a:ext cx="5903260" cy="2502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1630"/>
                <a:gridCol w="2951630"/>
              </a:tblGrid>
              <a:tr h="465704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/>
                        <a:t>Grey Matter</a:t>
                      </a:r>
                      <a:endParaRPr lang="en-GB" sz="2000" b="1" i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/>
                        <a:t>White Matter</a:t>
                      </a:r>
                      <a:endParaRPr lang="en-GB" sz="2000" b="1" i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657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Cell</a:t>
                      </a:r>
                      <a:r>
                        <a:rPr lang="en-US" sz="1800" baseline="0" dirty="0" smtClean="0"/>
                        <a:t> Bodies</a:t>
                      </a:r>
                      <a:endParaRPr lang="en-GB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 cell</a:t>
                      </a:r>
                      <a:r>
                        <a:rPr lang="en-US" sz="1800" baseline="0" dirty="0" smtClean="0"/>
                        <a:t> bodies</a:t>
                      </a:r>
                      <a:endParaRPr lang="en-GB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657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Short</a:t>
                      </a:r>
                      <a:r>
                        <a:rPr lang="en-US" sz="1800" baseline="0" dirty="0" smtClean="0"/>
                        <a:t> process of the neurons</a:t>
                      </a:r>
                      <a:endParaRPr lang="en-GB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Long process of the neurons</a:t>
                      </a:r>
                      <a:endParaRPr lang="en-GB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657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Neuroglia</a:t>
                      </a:r>
                      <a:endParaRPr lang="en-GB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Neuroglia</a:t>
                      </a:r>
                      <a:endParaRPr lang="en-GB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657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Blood Vessels</a:t>
                      </a:r>
                      <a:endParaRPr lang="en-GB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Blood vessels</a:t>
                      </a:r>
                      <a:endParaRPr lang="en-GB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44671" y="1608692"/>
            <a:ext cx="1653262" cy="138499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92D050"/>
                </a:solidFill>
              </a:rPr>
              <a:t>Note</a:t>
            </a:r>
            <a:r>
              <a:rPr lang="en-US" b="1" u="sng" dirty="0" smtClean="0">
                <a:solidFill>
                  <a:srgbClr val="92D050"/>
                </a:solidFill>
              </a:rPr>
              <a:t>: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Process</a:t>
            </a:r>
            <a:r>
              <a:rPr lang="en-US" dirty="0" smtClean="0">
                <a:solidFill>
                  <a:srgbClr val="92D050"/>
                </a:solidFill>
              </a:rPr>
              <a:t> refers to the projections from the cell body (dendrite and axon).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238881"/>
              </p:ext>
            </p:extLst>
          </p:nvPr>
        </p:nvGraphicFramePr>
        <p:xfrm>
          <a:off x="6849226" y="3501851"/>
          <a:ext cx="4303188" cy="263705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22587"/>
                <a:gridCol w="1629387"/>
                <a:gridCol w="1551214"/>
              </a:tblGrid>
              <a:tr h="42115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Inside CNS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Outside CNS</a:t>
                      </a:r>
                      <a:endParaRPr lang="en-GB" dirty="0"/>
                    </a:p>
                  </a:txBody>
                  <a:tcPr/>
                </a:tc>
              </a:tr>
              <a:tr h="1107948"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r>
                        <a:rPr lang="en-US" baseline="0" dirty="0" smtClean="0"/>
                        <a:t> of neurons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Ganglia</a:t>
                      </a:r>
                      <a:endParaRPr lang="en-GB" dirty="0"/>
                    </a:p>
                  </a:txBody>
                  <a:tcPr/>
                </a:tc>
              </a:tr>
              <a:tr h="1107948">
                <a:tc>
                  <a:txBody>
                    <a:bodyPr/>
                    <a:lstStyle/>
                    <a:p>
                      <a:r>
                        <a:rPr lang="en-US" dirty="0" smtClean="0"/>
                        <a:t>Group of </a:t>
                      </a:r>
                      <a:r>
                        <a:rPr lang="en-US" baseline="0" dirty="0" smtClean="0"/>
                        <a:t>nerve fibers (axons)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Tract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Nerve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1954" y="4237434"/>
            <a:ext cx="1442290" cy="745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53797" y="4219159"/>
            <a:ext cx="1465959" cy="763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53796" y="5355771"/>
            <a:ext cx="1465959" cy="75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0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1954" y="5355771"/>
            <a:ext cx="1442290" cy="7710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011955" y="3102903"/>
            <a:ext cx="276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Remember…</a:t>
            </a:r>
            <a:endParaRPr lang="en-GB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1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draft" id="{052185C9-C7E9-4510-948D-8952CF533C9C}" vid="{3EE01F35-C659-42A1-A282-C03E84013B97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437</TotalTime>
  <Words>1894</Words>
  <Application>Microsoft Office PowerPoint</Application>
  <PresentationFormat>Widescreen</PresentationFormat>
  <Paragraphs>349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Wingdings</vt:lpstr>
      <vt:lpstr>Courier New</vt:lpstr>
      <vt:lpstr>Calibri</vt:lpstr>
      <vt:lpstr>Office Theme</vt:lpstr>
      <vt:lpstr>Nervous System   THIRD LECTURE</vt:lpstr>
      <vt:lpstr>Objectives </vt:lpstr>
      <vt:lpstr>Functions of The Nervous System: </vt:lpstr>
      <vt:lpstr>PowerPoint Presentation</vt:lpstr>
      <vt:lpstr>NEURONS</vt:lpstr>
      <vt:lpstr>NEURONS</vt:lpstr>
      <vt:lpstr>NEURONS</vt:lpstr>
      <vt:lpstr>NEUROGLIA (Glia)</vt:lpstr>
      <vt:lpstr>Nervous Tissue consists of Nerve cells (neurons) + Supporting cells (neuroglia).   It is organised into white matter and grey matter.</vt:lpstr>
      <vt:lpstr>PowerPoint Presentation</vt:lpstr>
      <vt:lpstr>PowerPoint Presentation</vt:lpstr>
      <vt:lpstr>Cerebral Hemisphere  </vt:lpstr>
      <vt:lpstr>Spinal Cord  </vt:lpstr>
      <vt:lpstr>Cross Section of Spinal Cord</vt:lpstr>
      <vt:lpstr>PowerPoint Presentation</vt:lpstr>
      <vt:lpstr>Cranial Nerves      • 12 pair: 3 pairs are sensory, 5 pairs are motor, and 4 pairs are both.</vt:lpstr>
      <vt:lpstr>(EXTRA) More Mnemonics to memorize the name, number and type of cranial nerve:  </vt:lpstr>
      <vt:lpstr>Spinal Nerves and Nerve Plexus: 31 pairs, Each spinal nerve is attached to two roots:  dorsal (sensory) and ventral (motor) </vt:lpstr>
      <vt:lpstr>Dermatomes:</vt:lpstr>
      <vt:lpstr>Protection of CNS: </vt:lpstr>
      <vt:lpstr>Cerebrospinal Fluid</vt:lpstr>
      <vt:lpstr>Test Yourself: (True or False)</vt:lpstr>
      <vt:lpstr>Helpful Links</vt:lpstr>
      <vt:lpstr> Team Members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 #### LECTURE</dc:title>
  <dc:creator>Jawaher AbdulMohsen</dc:creator>
  <cp:lastModifiedBy>Jawaher AbdulMohsen</cp:lastModifiedBy>
  <cp:revision>50</cp:revision>
  <dcterms:created xsi:type="dcterms:W3CDTF">2016-09-28T20:56:56Z</dcterms:created>
  <dcterms:modified xsi:type="dcterms:W3CDTF">2016-10-02T11:16:34Z</dcterms:modified>
</cp:coreProperties>
</file>