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83" r:id="rId4"/>
    <p:sldId id="271" r:id="rId5"/>
    <p:sldId id="272" r:id="rId6"/>
    <p:sldId id="273" r:id="rId7"/>
    <p:sldId id="285" r:id="rId8"/>
    <p:sldId id="274" r:id="rId9"/>
    <p:sldId id="276" r:id="rId10"/>
    <p:sldId id="275" r:id="rId11"/>
    <p:sldId id="278" r:id="rId12"/>
    <p:sldId id="284" r:id="rId13"/>
    <p:sldId id="282" r:id="rId14"/>
    <p:sldId id="286" r:id="rId15"/>
    <p:sldId id="279" r:id="rId16"/>
    <p:sldId id="281" r:id="rId17"/>
    <p:sldId id="270"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9434F"/>
    <a:srgbClr val="535864"/>
    <a:srgbClr val="4F59A7"/>
    <a:srgbClr val="9FA5D5"/>
    <a:srgbClr val="E9E9F7"/>
    <a:srgbClr val="C2C2C2"/>
    <a:srgbClr val="F9F9F9"/>
    <a:srgbClr val="99FF33"/>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92" d="100"/>
          <a:sy n="92" d="100"/>
        </p:scale>
        <p:origin x="92" y="2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18D57-E884-44AA-9232-FA3979C760A0}" type="doc">
      <dgm:prSet loTypeId="urn:microsoft.com/office/officeart/2005/8/layout/arrow6#1" loCatId="process" qsTypeId="urn:microsoft.com/office/officeart/2005/8/quickstyle/simple1" qsCatId="simple" csTypeId="urn:microsoft.com/office/officeart/2005/8/colors/accent1_2" csCatId="accent1" phldr="1"/>
      <dgm:spPr/>
      <dgm:t>
        <a:bodyPr/>
        <a:lstStyle/>
        <a:p>
          <a:endParaRPr lang="en-GB"/>
        </a:p>
      </dgm:t>
    </dgm:pt>
    <dgm:pt modelId="{A4846043-2356-419E-9DEA-4A1D4EFE91C4}">
      <dgm:prSet phldrT="[Text]" custT="1"/>
      <dgm:spPr/>
      <dgm:t>
        <a:bodyPr/>
        <a:lstStyle/>
        <a:p>
          <a:r>
            <a:rPr lang="en-US" sz="1400">
              <a:latin typeface="+mn-lt"/>
            </a:rPr>
            <a:t>1. Ascend, descend or remain at the same level to synapse with neurons (postganglionic) of </a:t>
          </a:r>
          <a:r>
            <a:rPr lang="en-US" sz="1400" b="1">
              <a:solidFill>
                <a:srgbClr val="FF0000"/>
              </a:solidFill>
              <a:latin typeface="+mn-lt"/>
            </a:rPr>
            <a:t>paravertebral ganglia </a:t>
          </a:r>
          <a:r>
            <a:rPr lang="en-US" sz="1400">
              <a:latin typeface="+mn-lt"/>
            </a:rPr>
            <a:t>located in sympathetic chain.</a:t>
          </a:r>
          <a:endParaRPr lang="en-GB" sz="1400"/>
        </a:p>
      </dgm:t>
    </dgm:pt>
    <dgm:pt modelId="{F69C0B9B-3EC6-41E7-8AAD-8641D9F39EA9}" type="parTrans" cxnId="{058D8B76-33D3-4D10-A43A-8224F4612374}">
      <dgm:prSet/>
      <dgm:spPr/>
      <dgm:t>
        <a:bodyPr/>
        <a:lstStyle/>
        <a:p>
          <a:endParaRPr lang="en-GB"/>
        </a:p>
      </dgm:t>
    </dgm:pt>
    <dgm:pt modelId="{AA4DD215-B5E9-4ED2-AB5A-B4EE17A4E0DE}" type="sibTrans" cxnId="{058D8B76-33D3-4D10-A43A-8224F4612374}">
      <dgm:prSet/>
      <dgm:spPr/>
      <dgm:t>
        <a:bodyPr/>
        <a:lstStyle/>
        <a:p>
          <a:endParaRPr lang="en-GB"/>
        </a:p>
      </dgm:t>
    </dgm:pt>
    <dgm:pt modelId="{B34B5EFC-947E-4C49-AD25-60B68DD50A81}">
      <dgm:prSet phldrT="[Text]" custT="1"/>
      <dgm:spPr/>
      <dgm:t>
        <a:bodyPr/>
        <a:lstStyle/>
        <a:p>
          <a:r>
            <a:rPr lang="en-US" sz="1400">
              <a:solidFill>
                <a:schemeClr val="tx1"/>
              </a:solidFill>
            </a:rPr>
            <a:t>2. Leave the sympathetic chain (</a:t>
          </a:r>
          <a:r>
            <a:rPr lang="en-US" sz="1400">
              <a:solidFill>
                <a:schemeClr val="tx1"/>
              </a:solidFill>
              <a:effectLst>
                <a:outerShdw blurRad="38100" dist="38100" dir="2700000" algn="tl">
                  <a:srgbClr val="000000">
                    <a:alpha val="43137"/>
                  </a:srgbClr>
                </a:outerShdw>
              </a:effectLst>
            </a:rPr>
            <a:t>without synapse) </a:t>
          </a:r>
          <a:r>
            <a:rPr lang="en-US" sz="1400">
              <a:solidFill>
                <a:schemeClr val="tx1"/>
              </a:solidFill>
            </a:rPr>
            <a:t>to reach </a:t>
          </a:r>
          <a:r>
            <a:rPr lang="en-US" sz="1400" b="1">
              <a:solidFill>
                <a:srgbClr val="FF0000"/>
              </a:solidFill>
            </a:rPr>
            <a:t>coeliac &amp; mesenteric ganglia</a:t>
          </a:r>
          <a:r>
            <a:rPr lang="en-US" sz="1400" b="1"/>
            <a:t> </a:t>
          </a:r>
          <a:r>
            <a:rPr lang="en-US" sz="1400">
              <a:solidFill>
                <a:schemeClr val="tx1"/>
              </a:solidFill>
            </a:rPr>
            <a:t>(around branches of abdominal aorta) to synapse with their neurons </a:t>
          </a:r>
          <a:r>
            <a:rPr lang="en-US" sz="1400">
              <a:solidFill>
                <a:schemeClr val="tx1"/>
              </a:solidFill>
              <a:latin typeface="Arial" charset="0"/>
            </a:rPr>
            <a:t>(postganglionic)</a:t>
          </a:r>
          <a:r>
            <a:rPr lang="en-US" sz="1400">
              <a:solidFill>
                <a:schemeClr val="tx1"/>
              </a:solidFill>
            </a:rPr>
            <a:t>.</a:t>
          </a:r>
          <a:endParaRPr lang="en-GB" sz="1400">
            <a:solidFill>
              <a:schemeClr val="tx1"/>
            </a:solidFill>
          </a:endParaRPr>
        </a:p>
      </dgm:t>
    </dgm:pt>
    <dgm:pt modelId="{9517184C-EBF0-4786-8B30-179942A41C32}" type="parTrans" cxnId="{893FB595-850F-4F7F-BB0A-31DDE5886EDF}">
      <dgm:prSet/>
      <dgm:spPr/>
      <dgm:t>
        <a:bodyPr/>
        <a:lstStyle/>
        <a:p>
          <a:endParaRPr lang="en-GB"/>
        </a:p>
      </dgm:t>
    </dgm:pt>
    <dgm:pt modelId="{256D07BF-D165-4AFD-AE22-B6CE17F94B23}" type="sibTrans" cxnId="{893FB595-850F-4F7F-BB0A-31DDE5886EDF}">
      <dgm:prSet/>
      <dgm:spPr/>
      <dgm:t>
        <a:bodyPr/>
        <a:lstStyle/>
        <a:p>
          <a:endParaRPr lang="en-GB"/>
        </a:p>
      </dgm:t>
    </dgm:pt>
    <dgm:pt modelId="{5D048074-8726-4422-A35B-8F58796A6351}" type="pres">
      <dgm:prSet presAssocID="{FC618D57-E884-44AA-9232-FA3979C760A0}" presName="compositeShape" presStyleCnt="0">
        <dgm:presLayoutVars>
          <dgm:chMax val="2"/>
          <dgm:dir/>
          <dgm:resizeHandles val="exact"/>
        </dgm:presLayoutVars>
      </dgm:prSet>
      <dgm:spPr/>
    </dgm:pt>
    <dgm:pt modelId="{AFEA28EF-1E81-4491-B2BD-44145885F327}" type="pres">
      <dgm:prSet presAssocID="{FC618D57-E884-44AA-9232-FA3979C760A0}" presName="ribbon" presStyleLbl="node1" presStyleIdx="0" presStyleCnt="1" custScaleY="140345" custLinFactNeighborY="-657">
        <dgm:style>
          <a:lnRef idx="2">
            <a:schemeClr val="accent5">
              <a:shade val="50000"/>
            </a:schemeClr>
          </a:lnRef>
          <a:fillRef idx="1">
            <a:schemeClr val="accent5"/>
          </a:fillRef>
          <a:effectRef idx="0">
            <a:schemeClr val="accent5"/>
          </a:effectRef>
          <a:fontRef idx="minor">
            <a:schemeClr val="lt1"/>
          </a:fontRef>
        </dgm:style>
      </dgm:prSet>
      <dgm:spPr/>
    </dgm:pt>
    <dgm:pt modelId="{8B949266-9CF0-4C61-A6B2-A2612DB61EFD}" type="pres">
      <dgm:prSet presAssocID="{FC618D57-E884-44AA-9232-FA3979C760A0}" presName="leftArrowText" presStyleLbl="node1" presStyleIdx="0" presStyleCnt="1" custScaleX="117553" custLinFactNeighborX="-3184">
        <dgm:presLayoutVars>
          <dgm:chMax val="0"/>
          <dgm:bulletEnabled val="1"/>
        </dgm:presLayoutVars>
      </dgm:prSet>
      <dgm:spPr/>
    </dgm:pt>
    <dgm:pt modelId="{99523C71-CDA3-4252-AA40-216EC78CD962}" type="pres">
      <dgm:prSet presAssocID="{FC618D57-E884-44AA-9232-FA3979C760A0}" presName="rightArrowText" presStyleLbl="node1" presStyleIdx="0" presStyleCnt="1" custScaleX="113300" custScaleY="135256" custLinFactNeighborX="-2021" custLinFactNeighborY="12063">
        <dgm:presLayoutVars>
          <dgm:chMax val="0"/>
          <dgm:bulletEnabled val="1"/>
        </dgm:presLayoutVars>
      </dgm:prSet>
      <dgm:spPr/>
    </dgm:pt>
  </dgm:ptLst>
  <dgm:cxnLst>
    <dgm:cxn modelId="{A36BD471-3717-420C-BFDC-A27680195198}" type="presOf" srcId="{FC618D57-E884-44AA-9232-FA3979C760A0}" destId="{5D048074-8726-4422-A35B-8F58796A6351}" srcOrd="0" destOrd="0" presId="urn:microsoft.com/office/officeart/2005/8/layout/arrow6#1"/>
    <dgm:cxn modelId="{058D8B76-33D3-4D10-A43A-8224F4612374}" srcId="{FC618D57-E884-44AA-9232-FA3979C760A0}" destId="{A4846043-2356-419E-9DEA-4A1D4EFE91C4}" srcOrd="0" destOrd="0" parTransId="{F69C0B9B-3EC6-41E7-8AAD-8641D9F39EA9}" sibTransId="{AA4DD215-B5E9-4ED2-AB5A-B4EE17A4E0DE}"/>
    <dgm:cxn modelId="{893FB595-850F-4F7F-BB0A-31DDE5886EDF}" srcId="{FC618D57-E884-44AA-9232-FA3979C760A0}" destId="{B34B5EFC-947E-4C49-AD25-60B68DD50A81}" srcOrd="1" destOrd="0" parTransId="{9517184C-EBF0-4786-8B30-179942A41C32}" sibTransId="{256D07BF-D165-4AFD-AE22-B6CE17F94B23}"/>
    <dgm:cxn modelId="{03303F9D-F2EA-4D66-8BE0-187A40027946}" type="presOf" srcId="{A4846043-2356-419E-9DEA-4A1D4EFE91C4}" destId="{8B949266-9CF0-4C61-A6B2-A2612DB61EFD}" srcOrd="0" destOrd="0" presId="urn:microsoft.com/office/officeart/2005/8/layout/arrow6#1"/>
    <dgm:cxn modelId="{9CD07B1B-C6F1-4B97-A304-1263DA147736}" type="presOf" srcId="{B34B5EFC-947E-4C49-AD25-60B68DD50A81}" destId="{99523C71-CDA3-4252-AA40-216EC78CD962}" srcOrd="0" destOrd="0" presId="urn:microsoft.com/office/officeart/2005/8/layout/arrow6#1"/>
    <dgm:cxn modelId="{8A902F0F-8B7D-483B-A280-C25FA9A8FB59}" type="presParOf" srcId="{5D048074-8726-4422-A35B-8F58796A6351}" destId="{AFEA28EF-1E81-4491-B2BD-44145885F327}" srcOrd="0" destOrd="0" presId="urn:microsoft.com/office/officeart/2005/8/layout/arrow6#1"/>
    <dgm:cxn modelId="{3C82ABC5-990B-48B7-9461-0C4D57DB157B}" type="presParOf" srcId="{5D048074-8726-4422-A35B-8F58796A6351}" destId="{8B949266-9CF0-4C61-A6B2-A2612DB61EFD}" srcOrd="1" destOrd="0" presId="urn:microsoft.com/office/officeart/2005/8/layout/arrow6#1"/>
    <dgm:cxn modelId="{12F8565E-FB8F-426F-9FC4-CA97452C0D2B}" type="presParOf" srcId="{5D048074-8726-4422-A35B-8F58796A6351}" destId="{99523C71-CDA3-4252-AA40-216EC78CD962}" srcOrd="2" destOrd="0" presId="urn:microsoft.com/office/officeart/2005/8/layout/arrow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A28EF-1E81-4491-B2BD-44145885F327}">
      <dsp:nvSpPr>
        <dsp:cNvPr id="0" name=""/>
        <dsp:cNvSpPr/>
      </dsp:nvSpPr>
      <dsp:spPr>
        <a:xfrm>
          <a:off x="0" y="0"/>
          <a:ext cx="5524920" cy="3101579"/>
        </a:xfrm>
        <a:prstGeom prst="leftRightRibbon">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8B949266-9CF0-4C61-A6B2-A2612DB61EFD}">
      <dsp:nvSpPr>
        <dsp:cNvPr id="0" name=""/>
        <dsp:cNvSpPr/>
      </dsp:nvSpPr>
      <dsp:spPr>
        <a:xfrm>
          <a:off x="444923" y="832551"/>
          <a:ext cx="2143254" cy="10828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rPr>
            <a:t>1. Ascend, descend or remain at the same level to synapse with neurons (postganglionic) of </a:t>
          </a:r>
          <a:r>
            <a:rPr lang="en-US" sz="1400" b="1" kern="1200">
              <a:solidFill>
                <a:srgbClr val="FF0000"/>
              </a:solidFill>
              <a:latin typeface="+mn-lt"/>
            </a:rPr>
            <a:t>paravertebral ganglia </a:t>
          </a:r>
          <a:r>
            <a:rPr lang="en-US" sz="1400" kern="1200">
              <a:latin typeface="+mn-lt"/>
            </a:rPr>
            <a:t>located in sympathetic chain.</a:t>
          </a:r>
          <a:endParaRPr lang="en-GB" sz="1400" kern="1200"/>
        </a:p>
      </dsp:txBody>
      <dsp:txXfrm>
        <a:off x="444923" y="832551"/>
        <a:ext cx="2143254" cy="1082884"/>
      </dsp:txXfrm>
    </dsp:sp>
    <dsp:sp modelId="{99523C71-CDA3-4252-AA40-216EC78CD962}">
      <dsp:nvSpPr>
        <dsp:cNvPr id="0" name=""/>
        <dsp:cNvSpPr/>
      </dsp:nvSpPr>
      <dsp:spPr>
        <a:xfrm>
          <a:off x="2575624" y="1125883"/>
          <a:ext cx="2441296" cy="14646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2. Leave the sympathetic chain (</a:t>
          </a:r>
          <a:r>
            <a:rPr lang="en-US" sz="1400" kern="1200">
              <a:solidFill>
                <a:schemeClr val="tx1"/>
              </a:solidFill>
              <a:effectLst>
                <a:outerShdw blurRad="38100" dist="38100" dir="2700000" algn="tl">
                  <a:srgbClr val="000000">
                    <a:alpha val="43137"/>
                  </a:srgbClr>
                </a:outerShdw>
              </a:effectLst>
            </a:rPr>
            <a:t>without synapse) </a:t>
          </a:r>
          <a:r>
            <a:rPr lang="en-US" sz="1400" kern="1200">
              <a:solidFill>
                <a:schemeClr val="tx1"/>
              </a:solidFill>
            </a:rPr>
            <a:t>to reach </a:t>
          </a:r>
          <a:r>
            <a:rPr lang="en-US" sz="1400" b="1" kern="1200">
              <a:solidFill>
                <a:srgbClr val="FF0000"/>
              </a:solidFill>
            </a:rPr>
            <a:t>coeliac &amp; mesenteric ganglia</a:t>
          </a:r>
          <a:r>
            <a:rPr lang="en-US" sz="1400" b="1" kern="1200"/>
            <a:t> </a:t>
          </a:r>
          <a:r>
            <a:rPr lang="en-US" sz="1400" kern="1200">
              <a:solidFill>
                <a:schemeClr val="tx1"/>
              </a:solidFill>
            </a:rPr>
            <a:t>(around branches of abdominal aorta) to synapse with their neurons </a:t>
          </a:r>
          <a:r>
            <a:rPr lang="en-US" sz="1400" kern="1200">
              <a:solidFill>
                <a:schemeClr val="tx1"/>
              </a:solidFill>
              <a:latin typeface="Arial" charset="0"/>
            </a:rPr>
            <a:t>(postganglionic)</a:t>
          </a:r>
          <a:r>
            <a:rPr lang="en-US" sz="1400" kern="1200">
              <a:solidFill>
                <a:schemeClr val="tx1"/>
              </a:solidFill>
            </a:rPr>
            <a:t>.</a:t>
          </a:r>
          <a:endParaRPr lang="en-GB" sz="1400" kern="1200">
            <a:solidFill>
              <a:schemeClr val="tx1"/>
            </a:solidFill>
          </a:endParaRPr>
        </a:p>
      </dsp:txBody>
      <dsp:txXfrm>
        <a:off x="2575624" y="1125883"/>
        <a:ext cx="2441296" cy="1464666"/>
      </dsp:txXfrm>
    </dsp:sp>
  </dsp:spTree>
</dsp:drawing>
</file>

<file path=ppt/diagrams/layout1.xml><?xml version="1.0" encoding="utf-8"?>
<dgm:layoutDef xmlns:dgm="http://schemas.openxmlformats.org/drawingml/2006/diagram" xmlns:a="http://schemas.openxmlformats.org/drawingml/2006/main" uniqueId="urn:microsoft.com/office/officeart/2005/8/layout/arrow6#1">
  <dgm:title val=""/>
  <dgm:desc val=""/>
  <dgm:catLst>
    <dgm:cat type="relationship" pri="126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54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5636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13" name="Shape 1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34" name="Shape 34"/>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pPr lvl="0"/>
            <a:r>
              <a:rPr lang="en-US"/>
              <a:t>Click to edit Master text styles</a:t>
            </a:r>
          </a:p>
        </p:txBody>
      </p:sp>
      <p:sp>
        <p:nvSpPr>
          <p:cNvPr id="35" name="Shape 3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0" name="Shape 40"/>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1" name="Shape 41"/>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47" name="Shape 4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8" name="Shape 4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49" name="Shape 4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0" name="Shape 5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Shape 5"/>
        <p:cNvGrpSpPr/>
        <p:nvPr/>
      </p:nvGrpSpPr>
      <p:grpSpPr>
        <a:xfrm>
          <a:off x="0" y="0"/>
          <a:ext cx="0" cy="0"/>
          <a:chOff x="0" y="0"/>
          <a:chExt cx="0" cy="0"/>
        </a:xfrm>
      </p:grpSpPr>
      <p:sp>
        <p:nvSpPr>
          <p:cNvPr id="11" name="Rectangle 10"/>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hyperlink" Target="http://www.proprofs.com/quiz-school/quizshow.php?title=biol-231-anatomy-physiology-ii&amp;q=1" TargetMode="External"/><Relationship Id="rId3" Type="http://schemas.openxmlformats.org/officeDocument/2006/relationships/hyperlink" Target="https://www.youtube.com/watch?v=71pCilo8k4M" TargetMode="External"/><Relationship Id="rId7" Type="http://schemas.openxmlformats.org/officeDocument/2006/relationships/hyperlink" Target="https://www.cliffsnotes.com/study-guides/anatomy-and-physiology/the-nervous-system/quiz-the-autonomic-nervous-system" TargetMode="External"/><Relationship Id="rId2" Type="http://schemas.openxmlformats.org/officeDocument/2006/relationships/hyperlink" Target="https://www.youtube.com/watch?v=jA1NyCE4M2g" TargetMode="External"/><Relationship Id="rId1" Type="http://schemas.openxmlformats.org/officeDocument/2006/relationships/slideLayout" Target="../slideLayouts/slideLayout1.xml"/><Relationship Id="rId6" Type="http://schemas.openxmlformats.org/officeDocument/2006/relationships/hyperlink" Target="https://www.youtube.com/watch?v=PiM_pLLrVto&amp;feature=share" TargetMode="External"/><Relationship Id="rId5" Type="http://schemas.openxmlformats.org/officeDocument/2006/relationships/hyperlink" Target="https://www.youtube.com/watch?v=zDT4f0TKj3k&amp;feature=share" TargetMode="External"/><Relationship Id="rId4" Type="http://schemas.openxmlformats.org/officeDocument/2006/relationships/hyperlink" Target="https://www.youtube.com/watch?v=eeQ6c5nu-ck&amp;feature=shar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24200" y="2473036"/>
            <a:ext cx="5943599" cy="1706561"/>
          </a:xfrm>
          <a:prstGeom prst="rect">
            <a:avLst/>
          </a:prstGeom>
          <a:noFill/>
          <a:ln>
            <a:noFill/>
          </a:ln>
        </p:spPr>
        <p:txBody>
          <a:bodyPr lIns="91425" tIns="45700" rIns="91425" bIns="45700" anchor="ctr" anchorCtr="0">
            <a:noAutofit/>
          </a:bodyPr>
          <a:lstStyle/>
          <a:p>
            <a:pPr lvl="0" algn="ctr">
              <a:buSzPct val="25000"/>
            </a:pPr>
            <a:r>
              <a:rPr lang="en-GB" sz="4800" b="1" kern="1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t>Autonomic Nervous System</a:t>
            </a:r>
            <a:br>
              <a:rPr lang="en-GB" sz="4800" b="1" kern="12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n-lt"/>
                <a:ea typeface="+mn-ea"/>
                <a:cs typeface="+mn-cs"/>
              </a:rPr>
            </a:br>
            <a:r>
              <a:rPr lang="en-GB" sz="1200"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 </a:t>
            </a:r>
            <a:br>
              <a:rPr lang="en-GB" b="1" kern="12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en-GB" sz="2400" kern="1200">
                <a:solidFill>
                  <a:srgbClr val="000000"/>
                </a:solidFill>
                <a:latin typeface="Arial"/>
                <a:ea typeface="+mn-ea"/>
                <a:cs typeface="+mn-cs"/>
              </a:rPr>
              <a:t>FOURTH LECTURE</a:t>
            </a:r>
            <a:endParaRPr lang="en-GB"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42084" y="583133"/>
            <a:ext cx="4259179" cy="521368"/>
          </a:xfrm>
          <a:prstGeom prst="rect">
            <a:avLst/>
          </a:prstGeom>
          <a:noFill/>
          <a:ln>
            <a:noFill/>
          </a:ln>
        </p:spPr>
      </p:pic>
      <p:sp>
        <p:nvSpPr>
          <p:cNvPr id="86" name="Shape 86"/>
          <p:cNvSpPr txBox="1"/>
          <p:nvPr/>
        </p:nvSpPr>
        <p:spPr>
          <a:xfrm>
            <a:off x="3550022" y="5975887"/>
            <a:ext cx="5091953" cy="443009"/>
          </a:xfrm>
          <a:prstGeom prst="rect">
            <a:avLst/>
          </a:prstGeom>
          <a:noFill/>
          <a:ln w="127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GB" sz="2400" b="1" i="0" u="none" strike="noStrike" cap="none">
                <a:solidFill>
                  <a:srgbClr val="FF0000"/>
                </a:solidFill>
                <a:latin typeface="Calibri"/>
                <a:ea typeface="Calibri"/>
                <a:cs typeface="Calibri"/>
                <a:sym typeface="Calibri"/>
              </a:rPr>
              <a:t>هذا العمل لا يغني عن المصدر الأساسي للمذاكرة</a:t>
            </a:r>
          </a:p>
        </p:txBody>
      </p:sp>
      <p:pic>
        <p:nvPicPr>
          <p:cNvPr id="1026" name="Picture 2" descr="#Med436 - KSU"/>
          <p:cNvPicPr>
            <a:picLocks noChangeAspect="1" noChangeArrowheads="1"/>
          </p:cNvPicPr>
          <p:nvPr/>
        </p:nvPicPr>
        <p:blipFill rotWithShape="1">
          <a:blip r:embed="rId4">
            <a:extLst>
              <a:ext uri="{28A0092B-C50C-407E-A947-70E740481C1C}">
                <a14:useLocalDpi xmlns:a14="http://schemas.microsoft.com/office/drawing/2010/main" val="0"/>
              </a:ext>
            </a:extLst>
          </a:blip>
          <a:srcRect t="8558"/>
          <a:stretch/>
        </p:blipFill>
        <p:spPr bwMode="auto">
          <a:xfrm>
            <a:off x="155576" y="188976"/>
            <a:ext cx="2249424" cy="2056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8164" t="11343" r="9894" b="25826"/>
          <a:stretch/>
        </p:blipFill>
        <p:spPr>
          <a:xfrm>
            <a:off x="9689431" y="86467"/>
            <a:ext cx="2229852" cy="2261937"/>
          </a:xfrm>
          <a:prstGeom prst="rect">
            <a:avLst/>
          </a:prstGeom>
          <a:ln>
            <a:noFill/>
          </a:ln>
        </p:spPr>
      </p:pic>
      <p:grpSp>
        <p:nvGrpSpPr>
          <p:cNvPr id="11" name="Group 10"/>
          <p:cNvGrpSpPr/>
          <p:nvPr/>
        </p:nvGrpSpPr>
        <p:grpSpPr>
          <a:xfrm>
            <a:off x="461211" y="4229737"/>
            <a:ext cx="2779294" cy="2154436"/>
            <a:chOff x="689811" y="4051260"/>
            <a:chExt cx="2779294" cy="2154436"/>
          </a:xfrm>
        </p:grpSpPr>
        <p:sp>
          <p:nvSpPr>
            <p:cNvPr id="9" name="TextBox 8"/>
            <p:cNvSpPr txBox="1"/>
            <p:nvPr/>
          </p:nvSpPr>
          <p:spPr>
            <a:xfrm>
              <a:off x="689811" y="4051260"/>
              <a:ext cx="2779294" cy="21544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sz="1600" b="1" dirty="0"/>
                <a:t>KEY</a:t>
              </a:r>
            </a:p>
            <a:p>
              <a:pPr>
                <a:lnSpc>
                  <a:spcPct val="150000"/>
                </a:lnSpc>
              </a:pPr>
              <a:r>
                <a:rPr lang="en-US" sz="1600" dirty="0"/>
                <a:t>    Doctor’s slides</a:t>
              </a:r>
            </a:p>
            <a:p>
              <a:pPr>
                <a:lnSpc>
                  <a:spcPct val="150000"/>
                </a:lnSpc>
              </a:pPr>
              <a:r>
                <a:rPr lang="en-US" sz="1600" dirty="0"/>
                <a:t>    Notes/extra explanation</a:t>
              </a:r>
            </a:p>
            <a:p>
              <a:pPr>
                <a:lnSpc>
                  <a:spcPct val="150000"/>
                </a:lnSpc>
              </a:pPr>
              <a:r>
                <a:rPr lang="en-US" sz="1600" dirty="0"/>
                <a:t>    Important</a:t>
              </a:r>
            </a:p>
            <a:p>
              <a:pPr>
                <a:lnSpc>
                  <a:spcPct val="150000"/>
                </a:lnSpc>
              </a:pPr>
              <a:r>
                <a:rPr lang="en-US" sz="1600" dirty="0"/>
                <a:t>    Only on boys’/girls’ slides </a:t>
              </a:r>
            </a:p>
            <a:p>
              <a:endParaRPr lang="en-GB" dirty="0"/>
            </a:p>
          </p:txBody>
        </p:sp>
        <p:sp>
          <p:nvSpPr>
            <p:cNvPr id="15" name="Oval 14"/>
            <p:cNvSpPr/>
            <p:nvPr/>
          </p:nvSpPr>
          <p:spPr>
            <a:xfrm>
              <a:off x="798099" y="4596063"/>
              <a:ext cx="128334" cy="136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798099" y="4957009"/>
              <a:ext cx="128334" cy="13636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02108" y="5333997"/>
              <a:ext cx="128334" cy="1363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94091" y="5694943"/>
              <a:ext cx="128334" cy="13636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Scroll: Horizontal 1"/>
          <p:cNvSpPr/>
          <p:nvPr/>
        </p:nvSpPr>
        <p:spPr>
          <a:xfrm>
            <a:off x="9324109" y="4352352"/>
            <a:ext cx="2286000" cy="206654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Revised By :</a:t>
            </a:r>
          </a:p>
          <a:p>
            <a:pPr algn="ctr"/>
            <a:r>
              <a:rPr lang="en-US" dirty="0"/>
              <a:t>Trad </a:t>
            </a:r>
            <a:r>
              <a:rPr lang="en-US" dirty="0" err="1"/>
              <a:t>Alwakeel</a:t>
            </a:r>
            <a:r>
              <a:rPr lang="en-US" dirty="0"/>
              <a:t> &amp; </a:t>
            </a:r>
            <a:r>
              <a:rPr lang="en-US" dirty="0" err="1"/>
              <a:t>Shoag</a:t>
            </a:r>
            <a:r>
              <a:rPr lang="en-US" dirty="0"/>
              <a:t> </a:t>
            </a:r>
            <a:r>
              <a:rPr lang="en-US" dirty="0" err="1"/>
              <a:t>Alahmari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4879" y="419540"/>
            <a:ext cx="10515599" cy="870619"/>
          </a:xfrm>
        </p:spPr>
        <p:txBody>
          <a:bodyPr/>
          <a:lstStyle/>
          <a:p>
            <a:pPr marL="177800" indent="0">
              <a:buNone/>
            </a:pPr>
            <a:r>
              <a:rPr lang="en-US"/>
              <a:t>(iii) Fibers</a:t>
            </a:r>
            <a:endParaRPr lang="en-GB"/>
          </a:p>
        </p:txBody>
      </p:sp>
      <p:graphicFrame>
        <p:nvGraphicFramePr>
          <p:cNvPr id="4" name="Shape 99"/>
          <p:cNvGraphicFramePr/>
          <p:nvPr>
            <p:extLst>
              <p:ext uri="{D42A27DB-BD31-4B8C-83A1-F6EECF244321}">
                <p14:modId xmlns:p14="http://schemas.microsoft.com/office/powerpoint/2010/main" val="3440598951"/>
              </p:ext>
            </p:extLst>
          </p:nvPr>
        </p:nvGraphicFramePr>
        <p:xfrm>
          <a:off x="443762" y="1059068"/>
          <a:ext cx="5873911" cy="4294436"/>
        </p:xfrm>
        <a:graphic>
          <a:graphicData uri="http://schemas.openxmlformats.org/drawingml/2006/table">
            <a:tbl>
              <a:tblPr>
                <a:noFill/>
              </a:tblPr>
              <a:tblGrid>
                <a:gridCol w="2987088">
                  <a:extLst>
                    <a:ext uri="{9D8B030D-6E8A-4147-A177-3AD203B41FA5}">
                      <a16:colId xmlns:a16="http://schemas.microsoft.com/office/drawing/2014/main" val="20000"/>
                    </a:ext>
                  </a:extLst>
                </a:gridCol>
                <a:gridCol w="2886823">
                  <a:extLst>
                    <a:ext uri="{9D8B030D-6E8A-4147-A177-3AD203B41FA5}">
                      <a16:colId xmlns:a16="http://schemas.microsoft.com/office/drawing/2014/main" val="20001"/>
                    </a:ext>
                  </a:extLst>
                </a:gridCol>
              </a:tblGrid>
              <a:tr h="668132">
                <a:tc>
                  <a:txBody>
                    <a:bodyPr/>
                    <a:lstStyle/>
                    <a:p>
                      <a:pPr lvl="0" algn="ctr" rtl="0">
                        <a:lnSpc>
                          <a:spcPct val="115000"/>
                        </a:lnSpc>
                        <a:spcBef>
                          <a:spcPts val="700"/>
                        </a:spcBef>
                        <a:buClr>
                          <a:schemeClr val="dk1"/>
                        </a:buClr>
                        <a:buSzPct val="78571"/>
                        <a:buFont typeface="Arial"/>
                        <a:buNone/>
                      </a:pPr>
                      <a:r>
                        <a:rPr lang="en" sz="1800" b="1" u="sng" dirty="0">
                          <a:solidFill>
                            <a:schemeClr val="dk1"/>
                          </a:solidFill>
                        </a:rPr>
                        <a:t>Pre</a:t>
                      </a:r>
                      <a:r>
                        <a:rPr lang="en" sz="1800" b="1" dirty="0">
                          <a:solidFill>
                            <a:schemeClr val="dk1"/>
                          </a:solidFill>
                        </a:rPr>
                        <a:t>ganglionic fibers</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tc>
                  <a:txBody>
                    <a:bodyPr/>
                    <a:lstStyle/>
                    <a:p>
                      <a:pPr lvl="0" algn="ctr" rtl="0">
                        <a:lnSpc>
                          <a:spcPct val="115000"/>
                        </a:lnSpc>
                        <a:spcBef>
                          <a:spcPts val="700"/>
                        </a:spcBef>
                        <a:buNone/>
                      </a:pPr>
                      <a:r>
                        <a:rPr lang="en" sz="1800" b="1" u="sng"/>
                        <a:t>Post</a:t>
                      </a:r>
                      <a:r>
                        <a:rPr lang="en" sz="1800" b="1"/>
                        <a:t>ganglionic fibers</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extLst>
                  <a:ext uri="{0D108BD9-81ED-4DB2-BD59-A6C34878D82A}">
                    <a16:rowId xmlns:a16="http://schemas.microsoft.com/office/drawing/2014/main" val="10000"/>
                  </a:ext>
                </a:extLst>
              </a:tr>
              <a:tr h="591951">
                <a:tc>
                  <a:txBody>
                    <a:bodyPr/>
                    <a:lstStyle/>
                    <a:p>
                      <a:pPr lvl="0" rtl="0">
                        <a:spcBef>
                          <a:spcPts val="0"/>
                        </a:spcBef>
                        <a:buNone/>
                      </a:pPr>
                      <a:r>
                        <a:rPr lang="en" sz="1800">
                          <a:solidFill>
                            <a:schemeClr val="dk1"/>
                          </a:solidFill>
                        </a:rPr>
                        <a:t>Cell body </a:t>
                      </a:r>
                      <a:r>
                        <a:rPr lang="en" sz="1800"/>
                        <a:t>In</a:t>
                      </a:r>
                      <a:r>
                        <a:rPr lang="en" sz="1800">
                          <a:solidFill>
                            <a:srgbClr val="0C343D"/>
                          </a:solidFill>
                        </a:rPr>
                        <a:t> </a:t>
                      </a:r>
                      <a:r>
                        <a:rPr lang="en" sz="1800" b="1">
                          <a:solidFill>
                            <a:srgbClr val="FF0000"/>
                          </a:solidFill>
                        </a:rPr>
                        <a:t>lateral horn</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tc>
                  <a:txBody>
                    <a:bodyPr/>
                    <a:lstStyle/>
                    <a:p>
                      <a:pPr lvl="0">
                        <a:spcBef>
                          <a:spcPts val="0"/>
                        </a:spcBef>
                        <a:buNone/>
                      </a:pPr>
                      <a:r>
                        <a:rPr lang="en" sz="1800">
                          <a:solidFill>
                            <a:schemeClr val="dk1"/>
                          </a:solidFill>
                        </a:rPr>
                        <a:t>Cell body </a:t>
                      </a:r>
                      <a:r>
                        <a:rPr lang="en" sz="1800"/>
                        <a:t>In </a:t>
                      </a:r>
                      <a:r>
                        <a:rPr lang="en" sz="1800" b="1">
                          <a:solidFill>
                            <a:srgbClr val="FF0000"/>
                          </a:solidFill>
                        </a:rPr>
                        <a:t>ganglia</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extLst>
                  <a:ext uri="{0D108BD9-81ED-4DB2-BD59-A6C34878D82A}">
                    <a16:rowId xmlns:a16="http://schemas.microsoft.com/office/drawing/2014/main" val="10001"/>
                  </a:ext>
                </a:extLst>
              </a:tr>
              <a:tr h="1304322">
                <a:tc>
                  <a:txBody>
                    <a:bodyPr/>
                    <a:lstStyle/>
                    <a:p>
                      <a:pPr lvl="0" rtl="0">
                        <a:lnSpc>
                          <a:spcPct val="100000"/>
                        </a:lnSpc>
                        <a:spcBef>
                          <a:spcPts val="0"/>
                        </a:spcBef>
                        <a:spcAft>
                          <a:spcPts val="0"/>
                        </a:spcAft>
                        <a:buNone/>
                      </a:pPr>
                      <a:r>
                        <a:rPr lang="en" sz="1800" dirty="0">
                          <a:solidFill>
                            <a:schemeClr val="dk1"/>
                          </a:solidFill>
                        </a:rPr>
                        <a:t>Leave</a:t>
                      </a:r>
                      <a:r>
                        <a:rPr lang="en" sz="1800" baseline="0" dirty="0">
                          <a:solidFill>
                            <a:schemeClr val="dk1"/>
                          </a:solidFill>
                        </a:rPr>
                        <a:t> spinal chord, </a:t>
                      </a:r>
                      <a:r>
                        <a:rPr lang="en" sz="1800" dirty="0">
                          <a:solidFill>
                            <a:schemeClr val="dk1"/>
                          </a:solidFill>
                        </a:rPr>
                        <a:t>run in the </a:t>
                      </a:r>
                      <a:r>
                        <a:rPr lang="en" sz="1800" u="sng" dirty="0">
                          <a:solidFill>
                            <a:schemeClr val="dk1"/>
                          </a:solidFill>
                        </a:rPr>
                        <a:t>ventral roots</a:t>
                      </a:r>
                      <a:r>
                        <a:rPr lang="en" sz="1800" dirty="0">
                          <a:solidFill>
                            <a:schemeClr val="dk1"/>
                          </a:solidFill>
                        </a:rPr>
                        <a:t> &amp; travel through </a:t>
                      </a:r>
                      <a:r>
                        <a:rPr lang="en" sz="1800" dirty="0"/>
                        <a:t>the </a:t>
                      </a:r>
                      <a:r>
                        <a:rPr lang="en" sz="1800" u="sng" dirty="0"/>
                        <a:t>spinal nerve</a:t>
                      </a:r>
                      <a:r>
                        <a:rPr lang="en" sz="1800" dirty="0"/>
                        <a:t>, &amp; </a:t>
                      </a:r>
                      <a:r>
                        <a:rPr lang="en" sz="1800" b="0" dirty="0">
                          <a:solidFill>
                            <a:schemeClr val="tx1"/>
                          </a:solidFill>
                        </a:rPr>
                        <a:t>join</a:t>
                      </a:r>
                      <a:r>
                        <a:rPr lang="en" sz="1800" b="0" baseline="0" dirty="0">
                          <a:solidFill>
                            <a:schemeClr val="tx1"/>
                          </a:solidFill>
                        </a:rPr>
                        <a:t> the sympathetic chain ganglia</a:t>
                      </a:r>
                      <a:r>
                        <a:rPr lang="en" sz="1800" dirty="0">
                          <a:solidFill>
                            <a:schemeClr val="dk1"/>
                          </a:solidFill>
                        </a:rPr>
                        <a:t>.</a:t>
                      </a:r>
                      <a:r>
                        <a:rPr lang="en" sz="1800" dirty="0"/>
                        <a:t> </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tc>
                  <a:txBody>
                    <a:bodyPr/>
                    <a:lstStyle/>
                    <a:p>
                      <a:pPr lvl="0" rtl="0">
                        <a:spcBef>
                          <a:spcPts val="0"/>
                        </a:spcBef>
                        <a:buClr>
                          <a:schemeClr val="dk1"/>
                        </a:buClr>
                        <a:buSzPct val="91666"/>
                        <a:buFont typeface="Arial"/>
                        <a:buNone/>
                      </a:pPr>
                      <a:r>
                        <a:rPr lang="en" sz="1800" b="0" dirty="0">
                          <a:solidFill>
                            <a:schemeClr val="tx1"/>
                          </a:solidFill>
                        </a:rPr>
                        <a:t>Leave</a:t>
                      </a:r>
                      <a:r>
                        <a:rPr lang="en" sz="1800" b="0" baseline="0" dirty="0">
                          <a:solidFill>
                            <a:schemeClr val="tx1"/>
                          </a:solidFill>
                        </a:rPr>
                        <a:t> sympathetic chain</a:t>
                      </a:r>
                      <a:r>
                        <a:rPr lang="en" sz="1800" dirty="0">
                          <a:solidFill>
                            <a:schemeClr val="tx1"/>
                          </a:solidFill>
                        </a:rPr>
                        <a:t> </a:t>
                      </a:r>
                      <a:r>
                        <a:rPr lang="en" sz="1800" dirty="0">
                          <a:solidFill>
                            <a:schemeClr val="dk1"/>
                          </a:solidFill>
                        </a:rPr>
                        <a:t>ganglia &amp; enter again into the spinal nerve.</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extLst>
                  <a:ext uri="{0D108BD9-81ED-4DB2-BD59-A6C34878D82A}">
                    <a16:rowId xmlns:a16="http://schemas.microsoft.com/office/drawing/2014/main" val="10002"/>
                  </a:ext>
                </a:extLst>
              </a:tr>
              <a:tr h="887952">
                <a:tc>
                  <a:txBody>
                    <a:bodyPr/>
                    <a:lstStyle/>
                    <a:p>
                      <a:pPr lvl="0">
                        <a:spcBef>
                          <a:spcPts val="0"/>
                        </a:spcBef>
                        <a:buNone/>
                      </a:pPr>
                      <a:r>
                        <a:rPr lang="en" sz="1800"/>
                        <a:t>Via the </a:t>
                      </a:r>
                      <a:r>
                        <a:rPr lang="en" sz="1800" b="1">
                          <a:solidFill>
                            <a:srgbClr val="FFFFFF"/>
                          </a:solidFill>
                        </a:rPr>
                        <a:t>white</a:t>
                      </a:r>
                      <a:r>
                        <a:rPr lang="en" sz="1800">
                          <a:solidFill>
                            <a:srgbClr val="FFFFFF"/>
                          </a:solidFill>
                        </a:rPr>
                        <a:t> </a:t>
                      </a:r>
                      <a:r>
                        <a:rPr lang="en" sz="1800"/>
                        <a:t>rami communicantes. (WRC)</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tc>
                  <a:txBody>
                    <a:bodyPr/>
                    <a:lstStyle/>
                    <a:p>
                      <a:pPr lvl="0">
                        <a:spcBef>
                          <a:spcPts val="0"/>
                        </a:spcBef>
                        <a:buNone/>
                      </a:pPr>
                      <a:r>
                        <a:rPr lang="en" sz="1800"/>
                        <a:t>Via </a:t>
                      </a:r>
                      <a:r>
                        <a:rPr lang="en" sz="1800" b="1">
                          <a:solidFill>
                            <a:srgbClr val="CCCCCC"/>
                          </a:solidFill>
                        </a:rPr>
                        <a:t>grey</a:t>
                      </a:r>
                      <a:r>
                        <a:rPr lang="en" sz="1800">
                          <a:solidFill>
                            <a:srgbClr val="CCCCCC"/>
                          </a:solidFill>
                        </a:rPr>
                        <a:t> </a:t>
                      </a:r>
                      <a:r>
                        <a:rPr lang="en" sz="1800"/>
                        <a:t>rami communicantes (GRC)</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extLst>
                  <a:ext uri="{0D108BD9-81ED-4DB2-BD59-A6C34878D82A}">
                    <a16:rowId xmlns:a16="http://schemas.microsoft.com/office/drawing/2014/main" val="10003"/>
                  </a:ext>
                </a:extLst>
              </a:tr>
              <a:tr h="591951">
                <a:tc>
                  <a:txBody>
                    <a:bodyPr/>
                    <a:lstStyle/>
                    <a:p>
                      <a:pPr lvl="0">
                        <a:spcBef>
                          <a:spcPts val="0"/>
                        </a:spcBef>
                        <a:buNone/>
                      </a:pPr>
                      <a:r>
                        <a:rPr lang="en" sz="1800" dirty="0"/>
                        <a:t>Axon tips in </a:t>
                      </a:r>
                      <a:r>
                        <a:rPr lang="en" sz="1800" b="1" dirty="0">
                          <a:solidFill>
                            <a:srgbClr val="FF0000"/>
                          </a:solidFill>
                        </a:rPr>
                        <a:t>ganglia</a:t>
                      </a:r>
                      <a:r>
                        <a:rPr lang="en" sz="1800" dirty="0">
                          <a:solidFill>
                            <a:srgbClr val="FF0000"/>
                          </a:solidFill>
                        </a:rPr>
                        <a:t> </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tc>
                  <a:txBody>
                    <a:bodyPr/>
                    <a:lstStyle/>
                    <a:p>
                      <a:pPr lvl="0">
                        <a:spcBef>
                          <a:spcPts val="0"/>
                        </a:spcBef>
                        <a:buClr>
                          <a:schemeClr val="dk1"/>
                        </a:buClr>
                        <a:buSzPct val="91666"/>
                        <a:buFont typeface="Arial"/>
                        <a:buNone/>
                      </a:pPr>
                      <a:r>
                        <a:rPr lang="en" sz="1800" dirty="0">
                          <a:solidFill>
                            <a:schemeClr val="dk1"/>
                          </a:solidFill>
                        </a:rPr>
                        <a:t>Axon tips in </a:t>
                      </a:r>
                      <a:r>
                        <a:rPr lang="en" sz="1800" b="1" dirty="0">
                          <a:solidFill>
                            <a:srgbClr val="FF0000"/>
                          </a:solidFill>
                        </a:rPr>
                        <a:t>target organ</a:t>
                      </a:r>
                    </a:p>
                  </a:txBody>
                  <a:tcPr marL="91425" marR="91425" marT="91425" marB="91425">
                    <a:lnL w="28575" cap="flat" cmpd="sng">
                      <a:solidFill>
                        <a:srgbClr val="A64D79"/>
                      </a:solidFill>
                      <a:prstDash val="solid"/>
                      <a:round/>
                      <a:headEnd type="none" w="med" len="med"/>
                      <a:tailEnd type="none" w="med" len="med"/>
                    </a:lnL>
                    <a:lnR w="28575" cap="flat" cmpd="sng">
                      <a:solidFill>
                        <a:srgbClr val="A64D79"/>
                      </a:solidFill>
                      <a:prstDash val="solid"/>
                      <a:round/>
                      <a:headEnd type="none" w="med" len="med"/>
                      <a:tailEnd type="none" w="med" len="med"/>
                    </a:lnR>
                    <a:lnT w="28575" cap="flat" cmpd="sng">
                      <a:solidFill>
                        <a:srgbClr val="A64D79"/>
                      </a:solidFill>
                      <a:prstDash val="solid"/>
                      <a:round/>
                      <a:headEnd type="none" w="med" len="med"/>
                      <a:tailEnd type="none" w="med" len="med"/>
                    </a:lnT>
                    <a:lnB w="28575" cap="flat" cmpd="sng">
                      <a:solidFill>
                        <a:srgbClr val="A64D79"/>
                      </a:solidFill>
                      <a:prstDash val="solid"/>
                      <a:round/>
                      <a:headEnd type="none" w="med" len="med"/>
                      <a:tailEnd type="none" w="med" len="med"/>
                    </a:lnB>
                    <a:solidFill>
                      <a:srgbClr val="FCE5CD"/>
                    </a:solidFill>
                  </a:tcPr>
                </a:tc>
                <a:extLst>
                  <a:ext uri="{0D108BD9-81ED-4DB2-BD59-A6C34878D82A}">
                    <a16:rowId xmlns:a16="http://schemas.microsoft.com/office/drawing/2014/main" val="10004"/>
                  </a:ext>
                </a:extLst>
              </a:tr>
            </a:tbl>
          </a:graphicData>
        </a:graphic>
      </p:graphicFrame>
      <p:pic>
        <p:nvPicPr>
          <p:cNvPr id="5" name="Shape 101"/>
          <p:cNvPicPr preferRelativeResize="0"/>
          <p:nvPr/>
        </p:nvPicPr>
        <p:blipFill rotWithShape="1">
          <a:blip r:embed="rId2">
            <a:alphaModFix/>
          </a:blip>
          <a:srcRect r="1777"/>
          <a:stretch/>
        </p:blipFill>
        <p:spPr>
          <a:xfrm>
            <a:off x="6478393" y="3555999"/>
            <a:ext cx="5016922" cy="2902859"/>
          </a:xfrm>
          <a:prstGeom prst="rect">
            <a:avLst/>
          </a:prstGeom>
          <a:noFill/>
          <a:ln>
            <a:noFill/>
          </a:ln>
        </p:spPr>
      </p:pic>
      <p:sp>
        <p:nvSpPr>
          <p:cNvPr id="8" name="Shape 94"/>
          <p:cNvSpPr/>
          <p:nvPr/>
        </p:nvSpPr>
        <p:spPr>
          <a:xfrm>
            <a:off x="443762" y="5405190"/>
            <a:ext cx="2895475" cy="997796"/>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a:solidFill>
                  <a:schemeClr val="tx1"/>
                </a:solidFill>
              </a:rPr>
              <a:t>Objective 3: Trace the preganglionic &amp; postganglionic neurons in both sympathetic &amp; parasympathetic nervous system</a:t>
            </a:r>
          </a:p>
        </p:txBody>
      </p:sp>
      <p:graphicFrame>
        <p:nvGraphicFramePr>
          <p:cNvPr id="9" name="Diagram 8"/>
          <p:cNvGraphicFramePr/>
          <p:nvPr>
            <p:extLst>
              <p:ext uri="{D42A27DB-BD31-4B8C-83A1-F6EECF244321}">
                <p14:modId xmlns:p14="http://schemas.microsoft.com/office/powerpoint/2010/main" val="1568988749"/>
              </p:ext>
            </p:extLst>
          </p:nvPr>
        </p:nvGraphicFramePr>
        <p:xfrm>
          <a:off x="6463877" y="921908"/>
          <a:ext cx="5524920" cy="3101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8091643" y="828243"/>
            <a:ext cx="3098835" cy="584775"/>
          </a:xfrm>
          <a:prstGeom prst="rect">
            <a:avLst/>
          </a:prstGeom>
          <a:noFill/>
        </p:spPr>
        <p:txBody>
          <a:bodyPr wrap="square" rtlCol="0">
            <a:spAutoFit/>
          </a:bodyPr>
          <a:lstStyle/>
          <a:p>
            <a:pPr algn="ctr"/>
            <a:r>
              <a:rPr lang="en-US" sz="1600" b="1"/>
              <a:t>Fibers in Sympathertic Chain Can Either:</a:t>
            </a:r>
            <a:endParaRPr lang="en-GB" sz="1600" b="1"/>
          </a:p>
        </p:txBody>
      </p:sp>
    </p:spTree>
    <p:extLst>
      <p:ext uri="{BB962C8B-B14F-4D97-AF65-F5344CB8AC3E}">
        <p14:creationId xmlns:p14="http://schemas.microsoft.com/office/powerpoint/2010/main" val="118046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l="23438" t="6818" r="16302" b="7813"/>
          <a:stretch>
            <a:fillRect/>
          </a:stretch>
        </p:blipFill>
        <p:spPr>
          <a:xfrm>
            <a:off x="8722331" y="1476944"/>
            <a:ext cx="2631468" cy="39779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13505" y="374070"/>
            <a:ext cx="10515599" cy="1053378"/>
          </a:xfrm>
        </p:spPr>
        <p:txBody>
          <a:bodyPr/>
          <a:lstStyle/>
          <a:p>
            <a:r>
              <a:rPr lang="en" dirty="0"/>
              <a:t>Parasympathetic Division </a:t>
            </a:r>
            <a:endParaRPr lang="en-GB" dirty="0"/>
          </a:p>
        </p:txBody>
      </p:sp>
      <p:graphicFrame>
        <p:nvGraphicFramePr>
          <p:cNvPr id="5" name="Shape 141"/>
          <p:cNvGraphicFramePr/>
          <p:nvPr>
            <p:extLst>
              <p:ext uri="{D42A27DB-BD31-4B8C-83A1-F6EECF244321}">
                <p14:modId xmlns:p14="http://schemas.microsoft.com/office/powerpoint/2010/main" val="2160543088"/>
              </p:ext>
            </p:extLst>
          </p:nvPr>
        </p:nvGraphicFramePr>
        <p:xfrm>
          <a:off x="838200" y="1310141"/>
          <a:ext cx="7232064" cy="4175670"/>
        </p:xfrm>
        <a:graphic>
          <a:graphicData uri="http://schemas.openxmlformats.org/drawingml/2006/table">
            <a:tbl>
              <a:tblPr>
                <a:noFill/>
              </a:tblPr>
              <a:tblGrid>
                <a:gridCol w="2396828">
                  <a:extLst>
                    <a:ext uri="{9D8B030D-6E8A-4147-A177-3AD203B41FA5}">
                      <a16:colId xmlns:a16="http://schemas.microsoft.com/office/drawing/2014/main" val="20000"/>
                    </a:ext>
                  </a:extLst>
                </a:gridCol>
                <a:gridCol w="2687782">
                  <a:extLst>
                    <a:ext uri="{9D8B030D-6E8A-4147-A177-3AD203B41FA5}">
                      <a16:colId xmlns:a16="http://schemas.microsoft.com/office/drawing/2014/main" val="20001"/>
                    </a:ext>
                  </a:extLst>
                </a:gridCol>
                <a:gridCol w="2147454">
                  <a:extLst>
                    <a:ext uri="{9D8B030D-6E8A-4147-A177-3AD203B41FA5}">
                      <a16:colId xmlns:a16="http://schemas.microsoft.com/office/drawing/2014/main" val="20002"/>
                    </a:ext>
                  </a:extLst>
                </a:gridCol>
              </a:tblGrid>
              <a:tr h="379270">
                <a:tc>
                  <a:txBody>
                    <a:bodyPr/>
                    <a:lstStyle/>
                    <a:p>
                      <a:pPr lvl="0">
                        <a:spcBef>
                          <a:spcPts val="0"/>
                        </a:spcBef>
                        <a:buNone/>
                      </a:pPr>
                      <a:r>
                        <a:rPr lang="en" dirty="0"/>
                        <a:t>1- Outflow</a:t>
                      </a: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tc>
                  <a:txBody>
                    <a:bodyPr/>
                    <a:lstStyle/>
                    <a:p>
                      <a:pPr lvl="0">
                        <a:spcBef>
                          <a:spcPts val="0"/>
                        </a:spcBef>
                        <a:buNone/>
                      </a:pPr>
                      <a:r>
                        <a:rPr lang="en" dirty="0"/>
                        <a:t>2- </a:t>
                      </a:r>
                      <a:r>
                        <a:rPr lang="en" b="1" dirty="0"/>
                        <a:t>Pre</a:t>
                      </a:r>
                      <a:r>
                        <a:rPr lang="en" dirty="0"/>
                        <a:t>ganglionic fibers</a:t>
                      </a: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tc>
                  <a:txBody>
                    <a:bodyPr/>
                    <a:lstStyle/>
                    <a:p>
                      <a:pPr lvl="0">
                        <a:spcBef>
                          <a:spcPts val="0"/>
                        </a:spcBef>
                        <a:buNone/>
                      </a:pPr>
                      <a:r>
                        <a:rPr lang="en"/>
                        <a:t>3- </a:t>
                      </a:r>
                      <a:r>
                        <a:rPr lang="en" b="1"/>
                        <a:t>Post</a:t>
                      </a:r>
                      <a:r>
                        <a:rPr lang="en"/>
                        <a:t>ganglionic fibers</a:t>
                      </a: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extLst>
                  <a:ext uri="{0D108BD9-81ED-4DB2-BD59-A6C34878D82A}">
                    <a16:rowId xmlns:a16="http://schemas.microsoft.com/office/drawing/2014/main" val="10000"/>
                  </a:ext>
                </a:extLst>
              </a:tr>
              <a:tr h="2081457">
                <a:tc>
                  <a:txBody>
                    <a:bodyPr/>
                    <a:lstStyle/>
                    <a:p>
                      <a:pPr lvl="0">
                        <a:spcBef>
                          <a:spcPts val="0"/>
                        </a:spcBef>
                        <a:buNone/>
                      </a:pPr>
                      <a:r>
                        <a:rPr lang="en" b="1"/>
                        <a:t>A- Cranial outflow:</a:t>
                      </a:r>
                    </a:p>
                    <a:p>
                      <a:pPr lvl="0">
                        <a:spcBef>
                          <a:spcPts val="0"/>
                        </a:spcBef>
                        <a:buNone/>
                      </a:pPr>
                      <a:r>
                        <a:rPr lang="en">
                          <a:solidFill>
                            <a:schemeClr val="dk1"/>
                          </a:solidFill>
                        </a:rPr>
                        <a:t>Nuclei of the </a:t>
                      </a:r>
                      <a:r>
                        <a:rPr lang="en" u="sng">
                          <a:solidFill>
                            <a:schemeClr val="dk1"/>
                          </a:solidFill>
                        </a:rPr>
                        <a:t>cranial nerves</a:t>
                      </a:r>
                      <a:r>
                        <a:rPr lang="en">
                          <a:solidFill>
                            <a:schemeClr val="dk1"/>
                          </a:solidFill>
                        </a:rPr>
                        <a:t> in the Brain Stem:</a:t>
                      </a:r>
                    </a:p>
                    <a:p>
                      <a:pPr lvl="0">
                        <a:spcBef>
                          <a:spcPts val="0"/>
                        </a:spcBef>
                        <a:buNone/>
                      </a:pPr>
                      <a:r>
                        <a:rPr lang="en"/>
                        <a:t>Oculomotor (3rd) </a:t>
                      </a:r>
                    </a:p>
                    <a:p>
                      <a:pPr lvl="0">
                        <a:spcBef>
                          <a:spcPts val="0"/>
                        </a:spcBef>
                        <a:buNone/>
                      </a:pPr>
                      <a:r>
                        <a:rPr lang="en"/>
                        <a:t>Facial (7th) </a:t>
                      </a:r>
                    </a:p>
                    <a:p>
                      <a:pPr lvl="0">
                        <a:spcBef>
                          <a:spcPts val="0"/>
                        </a:spcBef>
                        <a:buNone/>
                      </a:pPr>
                      <a:r>
                        <a:rPr lang="en"/>
                        <a:t>Glossopharyngeal (9th) </a:t>
                      </a:r>
                    </a:p>
                    <a:p>
                      <a:pPr lvl="0">
                        <a:spcBef>
                          <a:spcPts val="0"/>
                        </a:spcBef>
                        <a:buNone/>
                      </a:pPr>
                      <a:r>
                        <a:rPr lang="en"/>
                        <a:t>Vagus (10th) </a:t>
                      </a:r>
                    </a:p>
                    <a:p>
                      <a:pPr lvl="0">
                        <a:spcBef>
                          <a:spcPts val="0"/>
                        </a:spcBef>
                        <a:buNone/>
                      </a:pPr>
                      <a:endParaRP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tc>
                  <a:txBody>
                    <a:bodyPr/>
                    <a:lstStyle/>
                    <a:p>
                      <a:pPr lvl="0">
                        <a:spcBef>
                          <a:spcPts val="0"/>
                        </a:spcBef>
                        <a:buNone/>
                      </a:pPr>
                      <a:r>
                        <a:rPr lang="en" b="1" dirty="0"/>
                        <a:t>From</a:t>
                      </a:r>
                      <a:r>
                        <a:rPr lang="en" dirty="0"/>
                        <a:t>: Cranial outflow</a:t>
                      </a:r>
                    </a:p>
                    <a:p>
                      <a:pPr lvl="0">
                        <a:spcBef>
                          <a:spcPts val="0"/>
                        </a:spcBef>
                        <a:buNone/>
                      </a:pPr>
                      <a:r>
                        <a:rPr lang="en" b="1" dirty="0"/>
                        <a:t>Carried by</a:t>
                      </a:r>
                      <a:r>
                        <a:rPr lang="en" dirty="0"/>
                        <a:t>: 3rd, 7th, 9th &amp; 10th cranial nerves.</a:t>
                      </a:r>
                    </a:p>
                    <a:p>
                      <a:pPr lvl="0">
                        <a:spcBef>
                          <a:spcPts val="0"/>
                        </a:spcBef>
                        <a:buNone/>
                      </a:pPr>
                      <a:r>
                        <a:rPr lang="en" b="1" dirty="0"/>
                        <a:t>Terminate in</a:t>
                      </a:r>
                      <a:r>
                        <a:rPr lang="en" dirty="0"/>
                        <a:t>:</a:t>
                      </a:r>
                    </a:p>
                    <a:p>
                      <a:pPr lvl="0">
                        <a:spcBef>
                          <a:spcPts val="0"/>
                        </a:spcBef>
                        <a:buNone/>
                      </a:pPr>
                      <a:r>
                        <a:rPr lang="en" dirty="0">
                          <a:solidFill>
                            <a:schemeClr val="dk1"/>
                          </a:solidFill>
                        </a:rPr>
                        <a:t>•</a:t>
                      </a:r>
                      <a:r>
                        <a:rPr lang="en" dirty="0"/>
                        <a:t>Ciliary</a:t>
                      </a:r>
                    </a:p>
                    <a:p>
                      <a:pPr lvl="0">
                        <a:spcBef>
                          <a:spcPts val="0"/>
                        </a:spcBef>
                        <a:buNone/>
                      </a:pPr>
                      <a:r>
                        <a:rPr lang="en" dirty="0"/>
                        <a:t>•Pterygopalatine</a:t>
                      </a:r>
                    </a:p>
                    <a:p>
                      <a:pPr lvl="0">
                        <a:spcBef>
                          <a:spcPts val="0"/>
                        </a:spcBef>
                        <a:buNone/>
                      </a:pPr>
                      <a:r>
                        <a:rPr lang="en" dirty="0"/>
                        <a:t>•Submandibular</a:t>
                      </a:r>
                    </a:p>
                    <a:p>
                      <a:pPr lvl="0">
                        <a:spcBef>
                          <a:spcPts val="0"/>
                        </a:spcBef>
                        <a:buNone/>
                      </a:pPr>
                      <a:r>
                        <a:rPr lang="en" dirty="0"/>
                        <a:t>•Anything has (otic) as a suffix</a:t>
                      </a:r>
                    </a:p>
                    <a:p>
                      <a:pPr lvl="0" rtl="0">
                        <a:spcBef>
                          <a:spcPts val="0"/>
                        </a:spcBef>
                        <a:buClr>
                          <a:schemeClr val="dk1"/>
                        </a:buClr>
                        <a:buSzPct val="78571"/>
                        <a:buFont typeface="Arial"/>
                        <a:buNone/>
                      </a:pPr>
                      <a:r>
                        <a:rPr lang="en" dirty="0"/>
                        <a:t>•Peripheral ganglia</a:t>
                      </a: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tc>
                  <a:txBody>
                    <a:bodyPr/>
                    <a:lstStyle/>
                    <a:p>
                      <a:pPr lvl="0">
                        <a:spcBef>
                          <a:spcPts val="0"/>
                        </a:spcBef>
                        <a:buClr>
                          <a:schemeClr val="dk1"/>
                        </a:buClr>
                        <a:buSzPct val="78571"/>
                        <a:buFont typeface="Arial"/>
                        <a:buNone/>
                      </a:pPr>
                      <a:r>
                        <a:rPr lang="en" b="1" dirty="0"/>
                        <a:t>Innervate (Supply)  </a:t>
                      </a:r>
                      <a:r>
                        <a:rPr lang="en" dirty="0"/>
                        <a:t>organs of:</a:t>
                      </a:r>
                    </a:p>
                    <a:p>
                      <a:pPr lvl="0">
                        <a:spcBef>
                          <a:spcPts val="0"/>
                        </a:spcBef>
                        <a:buNone/>
                      </a:pPr>
                      <a:r>
                        <a:rPr lang="en" dirty="0"/>
                        <a:t>Head</a:t>
                      </a:r>
                    </a:p>
                    <a:p>
                      <a:pPr lvl="0">
                        <a:spcBef>
                          <a:spcPts val="0"/>
                        </a:spcBef>
                        <a:buNone/>
                      </a:pPr>
                      <a:r>
                        <a:rPr lang="en" dirty="0"/>
                        <a:t>Neck</a:t>
                      </a:r>
                    </a:p>
                    <a:p>
                      <a:pPr lvl="0">
                        <a:spcBef>
                          <a:spcPts val="0"/>
                        </a:spcBef>
                        <a:buClr>
                          <a:schemeClr val="dk1"/>
                        </a:buClr>
                        <a:buSzPct val="78571"/>
                        <a:buFont typeface="Arial"/>
                        <a:buNone/>
                      </a:pPr>
                      <a:r>
                        <a:rPr lang="en" dirty="0"/>
                        <a:t>Thorax</a:t>
                      </a:r>
                    </a:p>
                    <a:p>
                      <a:pPr lvl="0">
                        <a:spcBef>
                          <a:spcPts val="0"/>
                        </a:spcBef>
                        <a:buClr>
                          <a:schemeClr val="dk1"/>
                        </a:buClr>
                        <a:buSzPct val="78571"/>
                        <a:buFont typeface="Arial"/>
                        <a:buNone/>
                      </a:pPr>
                      <a:r>
                        <a:rPr lang="en" dirty="0"/>
                        <a:t>Abdomen</a:t>
                      </a:r>
                    </a:p>
                    <a:p>
                      <a:pPr lvl="0">
                        <a:spcBef>
                          <a:spcPts val="0"/>
                        </a:spcBef>
                        <a:buNone/>
                      </a:pPr>
                      <a:endParaRPr dirty="0"/>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1604696">
                <a:tc>
                  <a:txBody>
                    <a:bodyPr/>
                    <a:lstStyle/>
                    <a:p>
                      <a:pPr lvl="0">
                        <a:spcBef>
                          <a:spcPts val="0"/>
                        </a:spcBef>
                        <a:buNone/>
                      </a:pPr>
                      <a:r>
                        <a:rPr lang="en" b="1"/>
                        <a:t>B- Sacral outflow:</a:t>
                      </a:r>
                    </a:p>
                    <a:p>
                      <a:pPr lvl="0">
                        <a:spcBef>
                          <a:spcPts val="0"/>
                        </a:spcBef>
                        <a:buNone/>
                      </a:pPr>
                      <a:r>
                        <a:rPr lang="en"/>
                        <a:t>Lateral gray horn of</a:t>
                      </a:r>
                    </a:p>
                    <a:p>
                      <a:pPr lvl="0" rtl="0">
                        <a:spcBef>
                          <a:spcPts val="0"/>
                        </a:spcBef>
                        <a:buNone/>
                      </a:pPr>
                      <a:r>
                        <a:rPr lang="en"/>
                        <a:t>S2-S4 segments of the spinal cord.</a:t>
                      </a:r>
                      <a:r>
                        <a:rPr lang="en" sz="1100">
                          <a:solidFill>
                            <a:schemeClr val="dk1"/>
                          </a:solidFill>
                        </a:rPr>
                        <a:t>	</a:t>
                      </a:r>
                    </a:p>
                    <a:p>
                      <a:pPr lvl="0">
                        <a:spcBef>
                          <a:spcPts val="0"/>
                        </a:spcBef>
                        <a:buNone/>
                      </a:pPr>
                      <a:r>
                        <a:rPr lang="en">
                          <a:solidFill>
                            <a:srgbClr val="0000FF"/>
                          </a:solidFill>
                        </a:rPr>
                        <a:t>(Cells located in 2nd, 3rd &amp; 4th sacral segments of Spinal Cord)</a:t>
                      </a: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tc>
                  <a:txBody>
                    <a:bodyPr/>
                    <a:lstStyle/>
                    <a:p>
                      <a:pPr lvl="0">
                        <a:spcBef>
                          <a:spcPts val="0"/>
                        </a:spcBef>
                        <a:buClr>
                          <a:schemeClr val="dk1"/>
                        </a:buClr>
                        <a:buSzPct val="78571"/>
                        <a:buFont typeface="Arial"/>
                        <a:buNone/>
                      </a:pPr>
                      <a:r>
                        <a:rPr lang="en" b="1" dirty="0"/>
                        <a:t>From: </a:t>
                      </a:r>
                      <a:r>
                        <a:rPr lang="en" dirty="0"/>
                        <a:t>Sacral outflow</a:t>
                      </a:r>
                    </a:p>
                    <a:p>
                      <a:pPr lvl="0">
                        <a:spcBef>
                          <a:spcPts val="0"/>
                        </a:spcBef>
                        <a:buClr>
                          <a:schemeClr val="dk1"/>
                        </a:buClr>
                        <a:buSzPct val="78571"/>
                        <a:buFont typeface="Arial"/>
                        <a:buNone/>
                      </a:pPr>
                      <a:r>
                        <a:rPr lang="en" b="1" dirty="0"/>
                        <a:t>Carried by</a:t>
                      </a:r>
                      <a:r>
                        <a:rPr lang="en" dirty="0"/>
                        <a:t>: corresponding</a:t>
                      </a:r>
                      <a:r>
                        <a:rPr lang="en" baseline="0" dirty="0"/>
                        <a:t> sacral nerves. </a:t>
                      </a:r>
                      <a:r>
                        <a:rPr lang="en" baseline="0" dirty="0">
                          <a:solidFill>
                            <a:srgbClr val="0000FF"/>
                          </a:solidFill>
                        </a:rPr>
                        <a:t>(</a:t>
                      </a:r>
                      <a:r>
                        <a:rPr lang="en" dirty="0">
                          <a:solidFill>
                            <a:srgbClr val="0000FF"/>
                          </a:solidFill>
                        </a:rPr>
                        <a:t>Pelvic splanchnic nerves) </a:t>
                      </a:r>
                    </a:p>
                    <a:p>
                      <a:pPr lvl="0" rtl="0">
                        <a:spcBef>
                          <a:spcPts val="0"/>
                        </a:spcBef>
                        <a:buNone/>
                      </a:pPr>
                      <a:r>
                        <a:rPr lang="en" b="1" dirty="0">
                          <a:solidFill>
                            <a:schemeClr val="dk1"/>
                          </a:solidFill>
                        </a:rPr>
                        <a:t>Terminate in</a:t>
                      </a:r>
                      <a:r>
                        <a:rPr lang="en" dirty="0">
                          <a:solidFill>
                            <a:schemeClr val="dk1"/>
                          </a:solidFill>
                        </a:rPr>
                        <a:t>: </a:t>
                      </a:r>
                      <a:r>
                        <a:rPr lang="en" dirty="0"/>
                        <a:t>Peripheral</a:t>
                      </a:r>
                    </a:p>
                    <a:p>
                      <a:pPr lvl="0" rtl="0">
                        <a:spcBef>
                          <a:spcPts val="0"/>
                        </a:spcBef>
                        <a:buNone/>
                      </a:pPr>
                      <a:r>
                        <a:rPr lang="en" dirty="0"/>
                        <a:t>ganglia in pelvis where</a:t>
                      </a:r>
                    </a:p>
                    <a:p>
                      <a:pPr lvl="0" rtl="0">
                        <a:spcBef>
                          <a:spcPts val="0"/>
                        </a:spcBef>
                        <a:buNone/>
                      </a:pPr>
                      <a:r>
                        <a:rPr lang="en" dirty="0"/>
                        <a:t>they synapse.</a:t>
                      </a:r>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tc>
                  <a:txBody>
                    <a:bodyPr/>
                    <a:lstStyle/>
                    <a:p>
                      <a:pPr lvl="0">
                        <a:spcBef>
                          <a:spcPts val="0"/>
                        </a:spcBef>
                        <a:buClr>
                          <a:schemeClr val="dk1"/>
                        </a:buClr>
                        <a:buSzPct val="78571"/>
                        <a:buFont typeface="Arial"/>
                        <a:buNone/>
                      </a:pPr>
                      <a:r>
                        <a:rPr lang="en" b="1" dirty="0"/>
                        <a:t>Innervate </a:t>
                      </a:r>
                      <a:r>
                        <a:rPr lang="en" dirty="0"/>
                        <a:t>organs of:</a:t>
                      </a:r>
                    </a:p>
                    <a:p>
                      <a:pPr lvl="0">
                        <a:spcBef>
                          <a:spcPts val="0"/>
                        </a:spcBef>
                        <a:buNone/>
                      </a:pPr>
                      <a:r>
                        <a:rPr lang="en" dirty="0"/>
                        <a:t>Pelvis </a:t>
                      </a:r>
                    </a:p>
                    <a:p>
                      <a:pPr lvl="0">
                        <a:spcBef>
                          <a:spcPts val="0"/>
                        </a:spcBef>
                        <a:buClr>
                          <a:schemeClr val="dk1"/>
                        </a:buClr>
                        <a:buSzPct val="78571"/>
                        <a:buFont typeface="Arial"/>
                        <a:buNone/>
                      </a:pPr>
                      <a:r>
                        <a:rPr lang="en" dirty="0"/>
                        <a:t>Lower abdomen</a:t>
                      </a:r>
                    </a:p>
                    <a:p>
                      <a:pPr lvl="0">
                        <a:spcBef>
                          <a:spcPts val="0"/>
                        </a:spcBef>
                        <a:buNone/>
                      </a:pPr>
                      <a:endParaRPr dirty="0"/>
                    </a:p>
                  </a:txBody>
                  <a:tcPr marL="91425" marR="91425" marT="91425" marB="91425">
                    <a:lnL w="38100" cap="flat" cmpd="sng">
                      <a:solidFill>
                        <a:srgbClr val="B4A7D6"/>
                      </a:solidFill>
                      <a:prstDash val="solid"/>
                      <a:round/>
                      <a:headEnd type="none" w="med" len="med"/>
                      <a:tailEnd type="none" w="med" len="med"/>
                    </a:lnL>
                    <a:lnR w="38100" cap="flat" cmpd="sng">
                      <a:solidFill>
                        <a:srgbClr val="B4A7D6"/>
                      </a:solidFill>
                      <a:prstDash val="solid"/>
                      <a:round/>
                      <a:headEnd type="none" w="med" len="med"/>
                      <a:tailEnd type="none" w="med" len="med"/>
                    </a:lnR>
                    <a:lnT w="38100" cap="flat" cmpd="sng">
                      <a:solidFill>
                        <a:srgbClr val="B4A7D6"/>
                      </a:solidFill>
                      <a:prstDash val="solid"/>
                      <a:round/>
                      <a:headEnd type="none" w="med" len="med"/>
                      <a:tailEnd type="none" w="med" len="med"/>
                    </a:lnT>
                    <a:lnB w="38100" cap="flat" cmpd="sng">
                      <a:solidFill>
                        <a:srgbClr val="B4A7D6"/>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bl>
          </a:graphicData>
        </a:graphic>
      </p:graphicFrame>
      <p:sp>
        <p:nvSpPr>
          <p:cNvPr id="6" name="Shape 94"/>
          <p:cNvSpPr/>
          <p:nvPr/>
        </p:nvSpPr>
        <p:spPr>
          <a:xfrm>
            <a:off x="8617526" y="423181"/>
            <a:ext cx="3110015" cy="886960"/>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dirty="0">
                <a:solidFill>
                  <a:schemeClr val="tx1"/>
                </a:solidFill>
              </a:rPr>
              <a:t>Objective 3: Trace the preganglionic &amp; postganglionic neurons in both sympathetic &amp; parasympathetic nervous system</a:t>
            </a:r>
          </a:p>
        </p:txBody>
      </p:sp>
      <p:sp>
        <p:nvSpPr>
          <p:cNvPr id="7" name="TextBox 6"/>
          <p:cNvSpPr txBox="1"/>
          <p:nvPr/>
        </p:nvSpPr>
        <p:spPr>
          <a:xfrm>
            <a:off x="643871" y="5557146"/>
            <a:ext cx="7426394" cy="830997"/>
          </a:xfrm>
          <a:prstGeom prst="rect">
            <a:avLst/>
          </a:prstGeom>
          <a:noFill/>
        </p:spPr>
        <p:txBody>
          <a:bodyPr wrap="square" rtlCol="0">
            <a:spAutoFit/>
          </a:bodyPr>
          <a:lstStyle/>
          <a:p>
            <a:pPr marL="285750" indent="-285750">
              <a:buFont typeface="Courier New" panose="02070309020205020404" pitchFamily="49" charset="0"/>
              <a:buChar char="o"/>
            </a:pPr>
            <a:r>
              <a:rPr lang="en-US" sz="1200" dirty="0">
                <a:solidFill>
                  <a:srgbClr val="92D050"/>
                </a:solidFill>
              </a:rPr>
              <a:t>In the sympathetic division all the neurons were from the spinal chord, whereas in the parasympathetic some are from the brain (cranial) and some are from the spinal chord (sacral region).</a:t>
            </a:r>
          </a:p>
          <a:p>
            <a:pPr marL="285750" indent="-285750">
              <a:buFont typeface="Courier New" panose="02070309020205020404" pitchFamily="49" charset="0"/>
              <a:buChar char="o"/>
            </a:pPr>
            <a:r>
              <a:rPr lang="en-US" sz="1200" dirty="0">
                <a:solidFill>
                  <a:srgbClr val="92D050"/>
                </a:solidFill>
              </a:rPr>
              <a:t>The sympathetic ganglia were divided into 2 types (prevertebral and paravertebral) whereas the parasympathetic ganglia are few, found in specific places and have specific names.</a:t>
            </a:r>
            <a:endParaRPr lang="en-GB" sz="1200" dirty="0">
              <a:solidFill>
                <a:srgbClr val="92D050"/>
              </a:solidFill>
            </a:endParaRPr>
          </a:p>
        </p:txBody>
      </p:sp>
      <p:sp>
        <p:nvSpPr>
          <p:cNvPr id="10" name="Oval 9"/>
          <p:cNvSpPr/>
          <p:nvPr/>
        </p:nvSpPr>
        <p:spPr>
          <a:xfrm>
            <a:off x="9060873" y="1581897"/>
            <a:ext cx="698477" cy="6348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9243855" y="3984630"/>
            <a:ext cx="359447" cy="2989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3789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Review</a:t>
            </a:r>
            <a:endParaRPr lang="en-US"/>
          </a:p>
        </p:txBody>
      </p:sp>
      <p:pic>
        <p:nvPicPr>
          <p:cNvPr id="4" name="Content Placeholder 3" descr="auto.jpg"/>
          <p:cNvPicPr>
            <a:picLocks noGrp="1" noChangeAspect="1"/>
          </p:cNvPicPr>
          <p:nvPr/>
        </p:nvPicPr>
        <p:blipFill>
          <a:blip r:embed="rId3" cstate="print"/>
          <a:stretch>
            <a:fillRect/>
          </a:stretch>
        </p:blipFill>
        <p:spPr>
          <a:xfrm>
            <a:off x="762743" y="1674019"/>
            <a:ext cx="1417075" cy="4525963"/>
          </a:xfrm>
          <a:prstGeom prst="rect">
            <a:avLst/>
          </a:prstGeom>
        </p:spPr>
      </p:pic>
      <p:sp>
        <p:nvSpPr>
          <p:cNvPr id="5" name="TextBox 5"/>
          <p:cNvSpPr txBox="1"/>
          <p:nvPr/>
        </p:nvSpPr>
        <p:spPr>
          <a:xfrm>
            <a:off x="2286743" y="1750219"/>
            <a:ext cx="272068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Cells of lateral horn of spinal cord (T1 – L2/L3)</a:t>
            </a:r>
          </a:p>
        </p:txBody>
      </p:sp>
      <p:sp>
        <p:nvSpPr>
          <p:cNvPr id="6" name="TextBox 7"/>
          <p:cNvSpPr txBox="1"/>
          <p:nvPr/>
        </p:nvSpPr>
        <p:spPr>
          <a:xfrm>
            <a:off x="2439144" y="3426619"/>
            <a:ext cx="391324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
            </a:pPr>
            <a:r>
              <a:rPr lang="en-US" dirty="0">
                <a:solidFill>
                  <a:srgbClr val="0070C0"/>
                </a:solidFill>
              </a:rPr>
              <a:t>Cells of </a:t>
            </a:r>
            <a:r>
              <a:rPr lang="en-US" u="sng" dirty="0">
                <a:solidFill>
                  <a:srgbClr val="0070C0"/>
                </a:solidFill>
              </a:rPr>
              <a:t>sympathetic chain </a:t>
            </a:r>
          </a:p>
          <a:p>
            <a:pPr>
              <a:buFont typeface="Wingdings" pitchFamily="2" charset="2"/>
              <a:buChar char="§"/>
            </a:pPr>
            <a:r>
              <a:rPr lang="en-US" dirty="0">
                <a:solidFill>
                  <a:srgbClr val="0070C0"/>
                </a:solidFill>
              </a:rPr>
              <a:t>Cells of </a:t>
            </a:r>
            <a:r>
              <a:rPr lang="en-US" u="sng" dirty="0">
                <a:solidFill>
                  <a:srgbClr val="0070C0"/>
                </a:solidFill>
              </a:rPr>
              <a:t>plexuses surrounding abdominal aorta</a:t>
            </a:r>
            <a:r>
              <a:rPr lang="en-US" dirty="0">
                <a:solidFill>
                  <a:srgbClr val="0070C0"/>
                </a:solidFill>
              </a:rPr>
              <a:t> (Coeliac, superior &amp; inferior mesenteric)</a:t>
            </a:r>
          </a:p>
        </p:txBody>
      </p:sp>
      <p:sp>
        <p:nvSpPr>
          <p:cNvPr id="7" name="Left Arrow 6"/>
          <p:cNvSpPr/>
          <p:nvPr/>
        </p:nvSpPr>
        <p:spPr>
          <a:xfrm>
            <a:off x="1753343" y="1826419"/>
            <a:ext cx="304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Left Arrow 7"/>
          <p:cNvSpPr/>
          <p:nvPr/>
        </p:nvSpPr>
        <p:spPr>
          <a:xfrm>
            <a:off x="2058143" y="3807619"/>
            <a:ext cx="3048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10"/>
          <p:cNvSpPr txBox="1"/>
          <p:nvPr/>
        </p:nvSpPr>
        <p:spPr>
          <a:xfrm>
            <a:off x="2637907" y="2517434"/>
            <a:ext cx="13644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Short  axon</a:t>
            </a:r>
          </a:p>
        </p:txBody>
      </p:sp>
      <p:sp>
        <p:nvSpPr>
          <p:cNvPr id="11" name="TextBox 12"/>
          <p:cNvSpPr txBox="1"/>
          <p:nvPr/>
        </p:nvSpPr>
        <p:spPr>
          <a:xfrm>
            <a:off x="2480870" y="4932498"/>
            <a:ext cx="12618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70C0"/>
                </a:solidFill>
              </a:rPr>
              <a:t>Long axon</a:t>
            </a:r>
          </a:p>
        </p:txBody>
      </p:sp>
      <p:pic>
        <p:nvPicPr>
          <p:cNvPr id="13" name="Content Placeholder 3" descr="auto.jpg"/>
          <p:cNvPicPr>
            <a:picLocks noGrp="1" noChangeAspect="1"/>
          </p:cNvPicPr>
          <p:nvPr/>
        </p:nvPicPr>
        <p:blipFill>
          <a:blip r:embed="rId3" cstate="print"/>
          <a:stretch>
            <a:fillRect/>
          </a:stretch>
        </p:blipFill>
        <p:spPr>
          <a:xfrm>
            <a:off x="6285759" y="1674019"/>
            <a:ext cx="1417075" cy="4525963"/>
          </a:xfrm>
          <a:prstGeom prst="rect">
            <a:avLst/>
          </a:prstGeom>
        </p:spPr>
      </p:pic>
      <p:sp>
        <p:nvSpPr>
          <p:cNvPr id="14" name="TextBox 4"/>
          <p:cNvSpPr txBox="1"/>
          <p:nvPr/>
        </p:nvSpPr>
        <p:spPr>
          <a:xfrm>
            <a:off x="7852683" y="1409634"/>
            <a:ext cx="369676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
            </a:pPr>
            <a:r>
              <a:rPr lang="en-US" dirty="0">
                <a:solidFill>
                  <a:srgbClr val="FF0000"/>
                </a:solidFill>
              </a:rPr>
              <a:t>Cranial: cells in brain stem: nuclei of 3</a:t>
            </a:r>
            <a:r>
              <a:rPr lang="en-US" baseline="30000" dirty="0">
                <a:solidFill>
                  <a:srgbClr val="FF0000"/>
                </a:solidFill>
              </a:rPr>
              <a:t>rd</a:t>
            </a:r>
            <a:r>
              <a:rPr lang="en-US" dirty="0">
                <a:solidFill>
                  <a:srgbClr val="FF0000"/>
                </a:solidFill>
              </a:rPr>
              <a:t>, 7</a:t>
            </a:r>
            <a:r>
              <a:rPr lang="en-US" baseline="30000" dirty="0">
                <a:solidFill>
                  <a:srgbClr val="FF0000"/>
                </a:solidFill>
              </a:rPr>
              <a:t>th</a:t>
            </a:r>
            <a:r>
              <a:rPr lang="en-US" dirty="0">
                <a:solidFill>
                  <a:srgbClr val="FF0000"/>
                </a:solidFill>
              </a:rPr>
              <a:t> 9</a:t>
            </a:r>
            <a:r>
              <a:rPr lang="en-US" baseline="30000" dirty="0">
                <a:solidFill>
                  <a:srgbClr val="FF0000"/>
                </a:solidFill>
              </a:rPr>
              <a:t>th</a:t>
            </a:r>
            <a:r>
              <a:rPr lang="en-US" dirty="0">
                <a:solidFill>
                  <a:srgbClr val="FF0000"/>
                </a:solidFill>
              </a:rPr>
              <a:t> &amp; 10</a:t>
            </a:r>
            <a:r>
              <a:rPr lang="en-US" baseline="30000" dirty="0">
                <a:solidFill>
                  <a:srgbClr val="FF0000"/>
                </a:solidFill>
              </a:rPr>
              <a:t>th</a:t>
            </a:r>
            <a:r>
              <a:rPr lang="en-US" dirty="0">
                <a:solidFill>
                  <a:srgbClr val="FF0000"/>
                </a:solidFill>
              </a:rPr>
              <a:t> </a:t>
            </a:r>
          </a:p>
          <a:p>
            <a:pPr>
              <a:buFont typeface="Wingdings" pitchFamily="2" charset="2"/>
              <a:buChar char="§"/>
            </a:pPr>
            <a:r>
              <a:rPr lang="en-US" dirty="0">
                <a:solidFill>
                  <a:srgbClr val="FF0000"/>
                </a:solidFill>
              </a:rPr>
              <a:t>Sacral: cells in S2 – S4 segments of spinal cord</a:t>
            </a:r>
          </a:p>
        </p:txBody>
      </p:sp>
      <p:sp>
        <p:nvSpPr>
          <p:cNvPr id="15" name="TextBox 5"/>
          <p:cNvSpPr txBox="1"/>
          <p:nvPr/>
        </p:nvSpPr>
        <p:spPr>
          <a:xfrm>
            <a:off x="8506561" y="2657023"/>
            <a:ext cx="12618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Long axon</a:t>
            </a:r>
          </a:p>
        </p:txBody>
      </p:sp>
      <p:sp>
        <p:nvSpPr>
          <p:cNvPr id="16" name="TextBox 6"/>
          <p:cNvSpPr txBox="1"/>
          <p:nvPr/>
        </p:nvSpPr>
        <p:spPr>
          <a:xfrm>
            <a:off x="7828499" y="3552188"/>
            <a:ext cx="403229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Wingdings" pitchFamily="2" charset="2"/>
              <a:buChar char="§"/>
            </a:pPr>
            <a:r>
              <a:rPr lang="en-US" dirty="0">
                <a:solidFill>
                  <a:srgbClr val="0070C0"/>
                </a:solidFill>
              </a:rPr>
              <a:t>Cranial: cells of </a:t>
            </a:r>
            <a:r>
              <a:rPr lang="en-US" dirty="0" err="1">
                <a:solidFill>
                  <a:srgbClr val="0070C0"/>
                </a:solidFill>
              </a:rPr>
              <a:t>ciliary</a:t>
            </a:r>
            <a:r>
              <a:rPr lang="en-US" dirty="0">
                <a:solidFill>
                  <a:srgbClr val="0070C0"/>
                </a:solidFill>
              </a:rPr>
              <a:t>, </a:t>
            </a:r>
            <a:r>
              <a:rPr lang="en-US" dirty="0" err="1">
                <a:solidFill>
                  <a:srgbClr val="0070C0"/>
                </a:solidFill>
              </a:rPr>
              <a:t>pterygopalatine</a:t>
            </a:r>
            <a:r>
              <a:rPr lang="en-US" dirty="0">
                <a:solidFill>
                  <a:srgbClr val="0070C0"/>
                </a:solidFill>
              </a:rPr>
              <a:t>, </a:t>
            </a:r>
            <a:r>
              <a:rPr lang="en-US" dirty="0" err="1">
                <a:solidFill>
                  <a:srgbClr val="0070C0"/>
                </a:solidFill>
              </a:rPr>
              <a:t>submandibular</a:t>
            </a:r>
            <a:r>
              <a:rPr lang="en-US" dirty="0">
                <a:solidFill>
                  <a:srgbClr val="0070C0"/>
                </a:solidFill>
              </a:rPr>
              <a:t>, </a:t>
            </a:r>
            <a:r>
              <a:rPr lang="en-US" dirty="0" err="1">
                <a:solidFill>
                  <a:srgbClr val="0070C0"/>
                </a:solidFill>
              </a:rPr>
              <a:t>otic</a:t>
            </a:r>
            <a:endParaRPr lang="en-US" dirty="0">
              <a:solidFill>
                <a:srgbClr val="0070C0"/>
              </a:solidFill>
            </a:endParaRPr>
          </a:p>
          <a:p>
            <a:r>
              <a:rPr lang="en-US" dirty="0">
                <a:solidFill>
                  <a:srgbClr val="0070C0"/>
                </a:solidFill>
              </a:rPr>
              <a:t>&amp; peripheral ganglia</a:t>
            </a:r>
          </a:p>
          <a:p>
            <a:pPr>
              <a:buFont typeface="Wingdings" pitchFamily="2" charset="2"/>
              <a:buChar char="§"/>
            </a:pPr>
            <a:r>
              <a:rPr lang="en-US" dirty="0">
                <a:solidFill>
                  <a:srgbClr val="0070C0"/>
                </a:solidFill>
              </a:rPr>
              <a:t>Sacral: cells of peripheral ganglia</a:t>
            </a:r>
          </a:p>
        </p:txBody>
      </p:sp>
      <p:sp>
        <p:nvSpPr>
          <p:cNvPr id="17" name="TextBox 7"/>
          <p:cNvSpPr txBox="1"/>
          <p:nvPr/>
        </p:nvSpPr>
        <p:spPr>
          <a:xfrm>
            <a:off x="8544289" y="5031304"/>
            <a:ext cx="13003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70C0"/>
                </a:solidFill>
              </a:rPr>
              <a:t>Short axon</a:t>
            </a:r>
          </a:p>
        </p:txBody>
      </p:sp>
      <p:sp>
        <p:nvSpPr>
          <p:cNvPr id="18" name="Left Arrow 17"/>
          <p:cNvSpPr/>
          <p:nvPr/>
        </p:nvSpPr>
        <p:spPr>
          <a:xfrm>
            <a:off x="7363561" y="1750684"/>
            <a:ext cx="381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 name="Straight Arrow Connector 18"/>
          <p:cNvCxnSpPr/>
          <p:nvPr/>
        </p:nvCxnSpPr>
        <p:spPr>
          <a:xfrm rot="10800000">
            <a:off x="7668361" y="2817484"/>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Left Arrow 19"/>
          <p:cNvSpPr/>
          <p:nvPr/>
        </p:nvSpPr>
        <p:spPr>
          <a:xfrm>
            <a:off x="7515961" y="3884284"/>
            <a:ext cx="30480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1" name="Straight Arrow Connector 20"/>
          <p:cNvCxnSpPr/>
          <p:nvPr/>
        </p:nvCxnSpPr>
        <p:spPr>
          <a:xfrm rot="10800000">
            <a:off x="7671991" y="5215970"/>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1600943" y="5109086"/>
            <a:ext cx="8382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1781581" y="2718311"/>
            <a:ext cx="838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80870" y="5584110"/>
            <a:ext cx="2272145"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a:t>Sympathetic</a:t>
            </a:r>
            <a:endParaRPr lang="en-GB" dirty="0"/>
          </a:p>
        </p:txBody>
      </p:sp>
      <p:sp>
        <p:nvSpPr>
          <p:cNvPr id="25" name="TextBox 24"/>
          <p:cNvSpPr txBox="1"/>
          <p:nvPr/>
        </p:nvSpPr>
        <p:spPr>
          <a:xfrm>
            <a:off x="8099505" y="5584110"/>
            <a:ext cx="298413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a:t>Parasympathetic</a:t>
            </a:r>
            <a:endParaRPr lang="en-GB" dirty="0"/>
          </a:p>
        </p:txBody>
      </p:sp>
    </p:spTree>
    <p:extLst>
      <p:ext uri="{BB962C8B-B14F-4D97-AF65-F5344CB8AC3E}">
        <p14:creationId xmlns:p14="http://schemas.microsoft.com/office/powerpoint/2010/main" val="52534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user1\Desktop\terminology\terminlology 005.jpg"/>
          <p:cNvPicPr>
            <a:picLocks noChangeAspect="1" noChangeArrowheads="1"/>
          </p:cNvPicPr>
          <p:nvPr/>
        </p:nvPicPr>
        <p:blipFill>
          <a:blip r:embed="rId2"/>
          <a:srcRect/>
          <a:stretch>
            <a:fillRect/>
          </a:stretch>
        </p:blipFill>
        <p:spPr>
          <a:xfrm>
            <a:off x="4434115" y="435510"/>
            <a:ext cx="5493657" cy="5906551"/>
          </a:xfrm>
          <a:prstGeom prst="rect">
            <a:avLst/>
          </a:prstGeom>
          <a:noFill/>
          <a:ln w="38100" cap="sq">
            <a:solidFill>
              <a:srgbClr val="000000"/>
            </a:solidFill>
          </a:ln>
          <a:effectLst>
            <a:outerShdw blurRad="50800" dist="38100" dir="2700000" algn="tl" rotWithShape="0">
              <a:srgbClr val="000000">
                <a:alpha val="43000"/>
              </a:srgbClr>
            </a:outerShdw>
          </a:effectLst>
        </p:spPr>
      </p:pic>
      <p:sp>
        <p:nvSpPr>
          <p:cNvPr id="7" name="Shape 149"/>
          <p:cNvSpPr/>
          <p:nvPr/>
        </p:nvSpPr>
        <p:spPr>
          <a:xfrm>
            <a:off x="629954" y="435510"/>
            <a:ext cx="3456900" cy="753000"/>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a:solidFill>
                  <a:schemeClr val="tx1"/>
                </a:solidFill>
              </a:rPr>
              <a:t>Objective 4: Enumerate in brief the main effects of sympathetic &amp; parasympathetic nervous system.</a:t>
            </a:r>
          </a:p>
        </p:txBody>
      </p:sp>
      <p:sp>
        <p:nvSpPr>
          <p:cNvPr id="8" name="Left Brace 7"/>
          <p:cNvSpPr/>
          <p:nvPr/>
        </p:nvSpPr>
        <p:spPr>
          <a:xfrm>
            <a:off x="3571597" y="5340575"/>
            <a:ext cx="1030514" cy="1001486"/>
          </a:xfrm>
          <a:prstGeom prst="leftBrace">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10" name="TextBox 9"/>
          <p:cNvSpPr txBox="1"/>
          <p:nvPr/>
        </p:nvSpPr>
        <p:spPr>
          <a:xfrm>
            <a:off x="1563373" y="5177597"/>
            <a:ext cx="2453997" cy="1323439"/>
          </a:xfrm>
          <a:prstGeom prst="rect">
            <a:avLst/>
          </a:prstGeom>
          <a:noFill/>
        </p:spPr>
        <p:txBody>
          <a:bodyPr wrap="square" rtlCol="0">
            <a:spAutoFit/>
          </a:bodyPr>
          <a:lstStyle/>
          <a:p>
            <a:r>
              <a:rPr lang="en-US" sz="1600" b="1">
                <a:solidFill>
                  <a:srgbClr val="92D050"/>
                </a:solidFill>
              </a:rPr>
              <a:t>Sweat glands and erector pili muscles (attached to hair follicles) only have a sympathetic effect.</a:t>
            </a:r>
            <a:endParaRPr lang="en-GB" sz="1600" b="1">
              <a:solidFill>
                <a:srgbClr val="92D050"/>
              </a:solidFill>
            </a:endParaRPr>
          </a:p>
        </p:txBody>
      </p:sp>
    </p:spTree>
    <p:extLst>
      <p:ext uri="{BB962C8B-B14F-4D97-AF65-F5344CB8AC3E}">
        <p14:creationId xmlns:p14="http://schemas.microsoft.com/office/powerpoint/2010/main" val="3549330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440170"/>
            <a:ext cx="10515599" cy="867930"/>
          </a:xfrm>
        </p:spPr>
        <p:txBody>
          <a:bodyPr/>
          <a:lstStyle/>
          <a:p>
            <a:r>
              <a:rPr lang="en-US" dirty="0"/>
              <a:t>Test Yourself</a:t>
            </a:r>
            <a:endParaRPr lang="en-GB" dirty="0"/>
          </a:p>
        </p:txBody>
      </p:sp>
      <p:sp>
        <p:nvSpPr>
          <p:cNvPr id="7" name="Text Placeholder 6"/>
          <p:cNvSpPr>
            <a:spLocks noGrp="1"/>
          </p:cNvSpPr>
          <p:nvPr>
            <p:ph type="body" idx="1"/>
          </p:nvPr>
        </p:nvSpPr>
        <p:spPr>
          <a:xfrm>
            <a:off x="533399" y="1451552"/>
            <a:ext cx="5243946" cy="4351338"/>
          </a:xfrm>
        </p:spPr>
        <p:txBody>
          <a:bodyPr/>
          <a:lstStyle/>
          <a:p>
            <a:pPr marL="457200" indent="-457200">
              <a:buFont typeface="+mj-lt"/>
              <a:buAutoNum type="arabicPeriod"/>
            </a:pPr>
            <a:r>
              <a:rPr lang="en-US" sz="2000" b="1" dirty="0">
                <a:solidFill>
                  <a:schemeClr val="tx1"/>
                </a:solidFill>
                <a:latin typeface="Arial" pitchFamily="34" charset="0"/>
                <a:cs typeface="Arial" pitchFamily="34" charset="0"/>
              </a:rPr>
              <a:t>At which one of the following sites are preganglionic neurons of the sympathetic nervous system located?</a:t>
            </a:r>
          </a:p>
          <a:p>
            <a:pPr marL="457200" indent="-457200">
              <a:buFont typeface="+mj-lt"/>
              <a:buAutoNum type="alphaLcParenR"/>
            </a:pPr>
            <a:r>
              <a:rPr lang="en-US" sz="2000" b="1" dirty="0">
                <a:solidFill>
                  <a:schemeClr val="tx1"/>
                </a:solidFill>
                <a:latin typeface="Arial" pitchFamily="34" charset="0"/>
                <a:cs typeface="Arial" pitchFamily="34" charset="0"/>
              </a:rPr>
              <a:t>Brain stem</a:t>
            </a:r>
          </a:p>
          <a:p>
            <a:pPr marL="457200" indent="-457200">
              <a:buFont typeface="+mj-lt"/>
              <a:buAutoNum type="alphaLcParenR"/>
            </a:pPr>
            <a:r>
              <a:rPr lang="en-US" sz="2000" b="1" dirty="0">
                <a:solidFill>
                  <a:schemeClr val="tx1"/>
                </a:solidFill>
                <a:latin typeface="Arial" pitchFamily="34" charset="0"/>
                <a:cs typeface="Arial" pitchFamily="34" charset="0"/>
              </a:rPr>
              <a:t>Thoracic segments of spinal cord</a:t>
            </a:r>
          </a:p>
          <a:p>
            <a:pPr marL="457200" indent="-457200">
              <a:buFont typeface="+mj-lt"/>
              <a:buAutoNum type="alphaLcParenR"/>
            </a:pPr>
            <a:r>
              <a:rPr lang="en-US" sz="2000" b="1" dirty="0">
                <a:solidFill>
                  <a:schemeClr val="tx1"/>
                </a:solidFill>
                <a:latin typeface="Arial" pitchFamily="34" charset="0"/>
                <a:cs typeface="Arial" pitchFamily="34" charset="0"/>
              </a:rPr>
              <a:t>Sacral segments of spinal cord</a:t>
            </a:r>
          </a:p>
          <a:p>
            <a:pPr marL="457200" indent="-457200">
              <a:buFont typeface="+mj-lt"/>
              <a:buAutoNum type="alphaLcParenR"/>
            </a:pPr>
            <a:r>
              <a:rPr lang="en-US" sz="2000" b="1" dirty="0">
                <a:solidFill>
                  <a:schemeClr val="tx1"/>
                </a:solidFill>
                <a:latin typeface="Arial" pitchFamily="34" charset="0"/>
                <a:cs typeface="Arial" pitchFamily="34" charset="0"/>
              </a:rPr>
              <a:t>Sympathetic chain</a:t>
            </a:r>
          </a:p>
          <a:p>
            <a:endParaRPr lang="en-GB" sz="2000" dirty="0">
              <a:solidFill>
                <a:schemeClr val="tx1"/>
              </a:solidFill>
            </a:endParaRPr>
          </a:p>
        </p:txBody>
      </p:sp>
      <p:sp>
        <p:nvSpPr>
          <p:cNvPr id="8" name="Text Placeholder 7"/>
          <p:cNvSpPr>
            <a:spLocks noGrp="1"/>
          </p:cNvSpPr>
          <p:nvPr>
            <p:ph type="body" idx="2"/>
          </p:nvPr>
        </p:nvSpPr>
        <p:spPr>
          <a:xfrm>
            <a:off x="6095999" y="1451552"/>
            <a:ext cx="5493328" cy="4741430"/>
          </a:xfrm>
        </p:spPr>
        <p:txBody>
          <a:bodyPr/>
          <a:lstStyle/>
          <a:p>
            <a:pPr marL="635000" indent="-457200">
              <a:buFont typeface="+mj-lt"/>
              <a:buAutoNum type="arabicPeriod" startAt="2"/>
            </a:pPr>
            <a:r>
              <a:rPr lang="en-US" sz="2000" b="1" dirty="0">
                <a:solidFill>
                  <a:schemeClr val="tx1"/>
                </a:solidFill>
                <a:latin typeface="Arial" pitchFamily="34" charset="0"/>
                <a:cs typeface="Arial" pitchFamily="34" charset="0"/>
              </a:rPr>
              <a:t>Regarding the parasympathetic nervous system, which one of the following statements is correct?</a:t>
            </a:r>
          </a:p>
          <a:p>
            <a:pPr marL="457200" indent="-457200">
              <a:buFont typeface="+mj-lt"/>
              <a:buAutoNum type="alphaLcParenR"/>
            </a:pPr>
            <a:r>
              <a:rPr lang="en-US" sz="2000" b="1" dirty="0">
                <a:solidFill>
                  <a:schemeClr val="tx1"/>
                </a:solidFill>
                <a:latin typeface="Arial" pitchFamily="34" charset="0"/>
                <a:cs typeface="Arial" pitchFamily="34" charset="0"/>
              </a:rPr>
              <a:t>Its preganglionic axons are short.</a:t>
            </a:r>
          </a:p>
          <a:p>
            <a:pPr marL="457200" indent="-457200">
              <a:buFont typeface="+mj-lt"/>
              <a:buAutoNum type="alphaLcParenR"/>
            </a:pPr>
            <a:r>
              <a:rPr lang="en-US" sz="2000" b="1" dirty="0">
                <a:solidFill>
                  <a:schemeClr val="tx1"/>
                </a:solidFill>
                <a:latin typeface="Arial" pitchFamily="34" charset="0"/>
                <a:cs typeface="Arial" pitchFamily="34" charset="0"/>
              </a:rPr>
              <a:t>It supplies sweat glands.</a:t>
            </a:r>
          </a:p>
          <a:p>
            <a:pPr marL="457200" indent="-457200">
              <a:buFont typeface="+mj-lt"/>
              <a:buAutoNum type="alphaLcParenR"/>
            </a:pPr>
            <a:r>
              <a:rPr lang="en-US" sz="2000" b="1" dirty="0">
                <a:solidFill>
                  <a:schemeClr val="tx1"/>
                </a:solidFill>
                <a:latin typeface="Arial" pitchFamily="34" charset="0"/>
                <a:cs typeface="Arial" pitchFamily="34" charset="0"/>
              </a:rPr>
              <a:t>Its preganglionic neurons are located in the sacral segments of spinal cord.</a:t>
            </a:r>
          </a:p>
          <a:p>
            <a:pPr marL="457200" indent="-457200">
              <a:buFont typeface="+mj-lt"/>
              <a:buAutoNum type="alphaLcParenR"/>
            </a:pPr>
            <a:r>
              <a:rPr lang="en-US" sz="2000" b="1" dirty="0">
                <a:solidFill>
                  <a:schemeClr val="tx1"/>
                </a:solidFill>
                <a:latin typeface="Arial" pitchFamily="34" charset="0"/>
                <a:cs typeface="Arial" pitchFamily="34" charset="0"/>
              </a:rPr>
              <a:t>Its postganglionic neurons are located in the coeliac &amp; mesenteric plexuses.</a:t>
            </a:r>
          </a:p>
        </p:txBody>
      </p:sp>
      <p:pic>
        <p:nvPicPr>
          <p:cNvPr id="10" name="Picture 9"/>
          <p:cNvPicPr>
            <a:picLocks noChangeAspect="1"/>
          </p:cNvPicPr>
          <p:nvPr/>
        </p:nvPicPr>
        <p:blipFill rotWithShape="1">
          <a:blip r:embed="rId2"/>
          <a:srcRect l="79176" t="35132" r="6982" b="35701"/>
          <a:stretch/>
        </p:blipFill>
        <p:spPr>
          <a:xfrm>
            <a:off x="374072" y="4355235"/>
            <a:ext cx="1801091" cy="2133600"/>
          </a:xfrm>
          <a:prstGeom prst="rect">
            <a:avLst/>
          </a:prstGeom>
        </p:spPr>
      </p:pic>
      <p:sp>
        <p:nvSpPr>
          <p:cNvPr id="11" name="TextBox 10"/>
          <p:cNvSpPr txBox="1"/>
          <p:nvPr/>
        </p:nvSpPr>
        <p:spPr>
          <a:xfrm>
            <a:off x="10044546" y="6192982"/>
            <a:ext cx="1662546" cy="307777"/>
          </a:xfrm>
          <a:prstGeom prst="rect">
            <a:avLst/>
          </a:prstGeom>
          <a:noFill/>
        </p:spPr>
        <p:txBody>
          <a:bodyPr wrap="square" rtlCol="0">
            <a:spAutoFit/>
          </a:bodyPr>
          <a:lstStyle/>
          <a:p>
            <a:r>
              <a:rPr lang="en-US" dirty="0"/>
              <a:t>Answers: 1.b  2.c </a:t>
            </a:r>
            <a:endParaRPr lang="en-GB" dirty="0"/>
          </a:p>
        </p:txBody>
      </p:sp>
    </p:spTree>
    <p:extLst>
      <p:ext uri="{BB962C8B-B14F-4D97-AF65-F5344CB8AC3E}">
        <p14:creationId xmlns:p14="http://schemas.microsoft.com/office/powerpoint/2010/main" val="111438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91" y="377249"/>
            <a:ext cx="9235280" cy="679904"/>
          </a:xfrm>
        </p:spPr>
        <p:txBody>
          <a:bodyPr/>
          <a:lstStyle/>
          <a:p>
            <a:r>
              <a:rPr lang="en-US" sz="2800" dirty="0"/>
              <a:t>(EXTRA Explanation)</a:t>
            </a:r>
            <a:endParaRPr lang="en-GB" sz="2800" dirty="0"/>
          </a:p>
        </p:txBody>
      </p:sp>
      <p:sp>
        <p:nvSpPr>
          <p:cNvPr id="3" name="Text Placeholder 2"/>
          <p:cNvSpPr>
            <a:spLocks noGrp="1"/>
          </p:cNvSpPr>
          <p:nvPr>
            <p:ph type="body" idx="1"/>
          </p:nvPr>
        </p:nvSpPr>
        <p:spPr>
          <a:xfrm>
            <a:off x="275101" y="1057153"/>
            <a:ext cx="7133243" cy="5239656"/>
          </a:xfrm>
        </p:spPr>
        <p:txBody>
          <a:bodyPr/>
          <a:lstStyle/>
          <a:p>
            <a:pPr marL="469900" lvl="0" indent="-342900" algn="l">
              <a:lnSpc>
                <a:spcPct val="100000"/>
              </a:lnSpc>
              <a:spcBef>
                <a:spcPts val="600"/>
              </a:spcBef>
              <a:spcAft>
                <a:spcPts val="600"/>
              </a:spcAft>
              <a:buFont typeface="Courier New" panose="02070309020205020404" pitchFamily="49" charset="0"/>
              <a:buChar char="o"/>
            </a:pPr>
            <a:r>
              <a:rPr lang="en" sz="1600" dirty="0">
                <a:solidFill>
                  <a:srgbClr val="92D050"/>
                </a:solidFill>
                <a:latin typeface="Arial" panose="020B0604020202020204" pitchFamily="34" charset="0"/>
                <a:cs typeface="Arial" panose="020B0604020202020204" pitchFamily="34" charset="0"/>
              </a:rPr>
              <a:t>Para- means beside and that's how the parasympathetic was named: its origin is above and under the origin of the sympathetic.</a:t>
            </a:r>
          </a:p>
          <a:p>
            <a:pPr marL="469900" lvl="0" indent="-342900" algn="l">
              <a:lnSpc>
                <a:spcPct val="100000"/>
              </a:lnSpc>
              <a:spcBef>
                <a:spcPts val="600"/>
              </a:spcBef>
              <a:spcAft>
                <a:spcPts val="600"/>
              </a:spcAft>
              <a:buFont typeface="Courier New" panose="02070309020205020404" pitchFamily="49" charset="0"/>
              <a:buChar char="o"/>
            </a:pPr>
            <a:r>
              <a:rPr lang="en" sz="1600" dirty="0">
                <a:solidFill>
                  <a:srgbClr val="92D050"/>
                </a:solidFill>
                <a:latin typeface="Arial" panose="020B0604020202020204" pitchFamily="34" charset="0"/>
                <a:cs typeface="Arial" panose="020B0604020202020204" pitchFamily="34" charset="0"/>
              </a:rPr>
              <a:t>The sympathetic &amp; parasympathetic division are made up of 2 parts: preganglia and postpanglia with the ganglion being the part that connects them.</a:t>
            </a:r>
          </a:p>
          <a:p>
            <a:pPr marL="469900" lvl="0" indent="-342900" algn="l">
              <a:lnSpc>
                <a:spcPct val="100000"/>
              </a:lnSpc>
              <a:spcBef>
                <a:spcPts val="600"/>
              </a:spcBef>
              <a:spcAft>
                <a:spcPts val="600"/>
              </a:spcAft>
              <a:buFont typeface="Courier New" panose="02070309020205020404" pitchFamily="49" charset="0"/>
              <a:buChar char="o"/>
            </a:pPr>
            <a:r>
              <a:rPr lang="en" sz="1600" dirty="0">
                <a:solidFill>
                  <a:srgbClr val="92D050"/>
                </a:solidFill>
                <a:latin typeface="Arial" panose="020B0604020202020204" pitchFamily="34" charset="0"/>
                <a:cs typeface="Arial" panose="020B0604020202020204" pitchFamily="34" charset="0"/>
              </a:rPr>
              <a:t>In anatomy nothing is random. </a:t>
            </a:r>
            <a:r>
              <a:rPr lang="en-GB" sz="1600" dirty="0">
                <a:solidFill>
                  <a:srgbClr val="92D050"/>
                </a:solidFill>
                <a:latin typeface="Arial" panose="020B0604020202020204" pitchFamily="34" charset="0"/>
                <a:cs typeface="Arial" panose="020B0604020202020204" pitchFamily="34" charset="0"/>
              </a:rPr>
              <a:t>T</a:t>
            </a:r>
            <a:r>
              <a:rPr lang="en" sz="1600" dirty="0">
                <a:solidFill>
                  <a:srgbClr val="92D050"/>
                </a:solidFill>
                <a:latin typeface="Arial" panose="020B0604020202020204" pitchFamily="34" charset="0"/>
                <a:cs typeface="Arial" panose="020B0604020202020204" pitchFamily="34" charset="0"/>
              </a:rPr>
              <a:t>he location of the ganglia is related to its function.</a:t>
            </a:r>
          </a:p>
          <a:p>
            <a:pPr marL="469900" lvl="0" indent="-342900" algn="l">
              <a:lnSpc>
                <a:spcPct val="100000"/>
              </a:lnSpc>
              <a:spcBef>
                <a:spcPts val="600"/>
              </a:spcBef>
              <a:spcAft>
                <a:spcPts val="600"/>
              </a:spcAft>
              <a:buFont typeface="Courier New" panose="02070309020205020404" pitchFamily="49" charset="0"/>
              <a:buChar char="o"/>
            </a:pPr>
            <a:r>
              <a:rPr lang="en" sz="1600" dirty="0">
                <a:solidFill>
                  <a:srgbClr val="92D050"/>
                </a:solidFill>
                <a:latin typeface="Arial" panose="020B0604020202020204" pitchFamily="34" charset="0"/>
                <a:cs typeface="Arial" panose="020B0604020202020204" pitchFamily="34" charset="0"/>
              </a:rPr>
              <a:t>In the sympathertic division the ganglia are close to the CNS so when someone, for exmple, is being chased by a lion they need a lot of things to work together at the same time and since the ganglion is close to the source it can send a single message far and wide.</a:t>
            </a:r>
          </a:p>
          <a:p>
            <a:pPr marL="469900" lvl="0" indent="-342900" algn="l">
              <a:lnSpc>
                <a:spcPct val="100000"/>
              </a:lnSpc>
              <a:spcBef>
                <a:spcPts val="600"/>
              </a:spcBef>
              <a:spcAft>
                <a:spcPts val="600"/>
              </a:spcAft>
              <a:buFont typeface="Courier New" panose="02070309020205020404" pitchFamily="49" charset="0"/>
              <a:buChar char="o"/>
            </a:pPr>
            <a:r>
              <a:rPr lang="en" sz="1600" dirty="0">
                <a:solidFill>
                  <a:srgbClr val="92D050"/>
                </a:solidFill>
                <a:latin typeface="Arial" panose="020B0604020202020204" pitchFamily="34" charset="0"/>
                <a:cs typeface="Arial" panose="020B0604020202020204" pitchFamily="34" charset="0"/>
              </a:rPr>
              <a:t>However in the parasympathetic division the ganglia are farther away from the CNS and closer to (or even inside) their target organ and their signals are more specific since they are only sent when your body has the time and energy to send them.</a:t>
            </a:r>
          </a:p>
          <a:p>
            <a:pPr marL="469900" lvl="0" indent="-342900" algn="l">
              <a:lnSpc>
                <a:spcPct val="100000"/>
              </a:lnSpc>
              <a:spcBef>
                <a:spcPts val="600"/>
              </a:spcBef>
              <a:spcAft>
                <a:spcPts val="600"/>
              </a:spcAft>
              <a:buFont typeface="Courier New" panose="02070309020205020404" pitchFamily="49" charset="0"/>
              <a:buChar char="o"/>
            </a:pPr>
            <a:r>
              <a:rPr lang="en" sz="1600" dirty="0">
                <a:solidFill>
                  <a:srgbClr val="92D050"/>
                </a:solidFill>
                <a:latin typeface="Arial" panose="020B0604020202020204" pitchFamily="34" charset="0"/>
                <a:cs typeface="Arial" panose="020B0604020202020204" pitchFamily="34" charset="0"/>
              </a:rPr>
              <a:t>And so the length of the pre/post ganglionic depends on the location of the ganglion. </a:t>
            </a:r>
            <a:r>
              <a:rPr lang="en-GB" sz="1600" dirty="0">
                <a:solidFill>
                  <a:srgbClr val="92D050"/>
                </a:solidFill>
                <a:latin typeface="Arial" panose="020B0604020202020204" pitchFamily="34" charset="0"/>
                <a:cs typeface="Arial" panose="020B0604020202020204" pitchFamily="34" charset="0"/>
              </a:rPr>
              <a:t>T</a:t>
            </a:r>
            <a:r>
              <a:rPr lang="en" sz="1600" dirty="0">
                <a:solidFill>
                  <a:srgbClr val="92D050"/>
                </a:solidFill>
                <a:latin typeface="Arial" panose="020B0604020202020204" pitchFamily="34" charset="0"/>
                <a:cs typeface="Arial" panose="020B0604020202020204" pitchFamily="34" charset="0"/>
              </a:rPr>
              <a:t>he closer the ganglion is the shorter the preganglion and the longer the postganglionic fibers are, and vice versa.</a:t>
            </a:r>
          </a:p>
        </p:txBody>
      </p:sp>
      <p:grpSp>
        <p:nvGrpSpPr>
          <p:cNvPr id="30" name="Group 29"/>
          <p:cNvGrpSpPr/>
          <p:nvPr/>
        </p:nvGrpSpPr>
        <p:grpSpPr>
          <a:xfrm>
            <a:off x="7408344" y="1206021"/>
            <a:ext cx="4252474" cy="2672510"/>
            <a:chOff x="9492324" y="549223"/>
            <a:chExt cx="4252474" cy="2672510"/>
          </a:xfrm>
        </p:grpSpPr>
        <p:pic>
          <p:nvPicPr>
            <p:cNvPr id="18" name="Shape 154"/>
            <p:cNvPicPr preferRelativeResize="0"/>
            <p:nvPr/>
          </p:nvPicPr>
          <p:blipFill rotWithShape="1">
            <a:blip r:embed="rId2">
              <a:alphaModFix/>
            </a:blip>
            <a:srcRect l="14672" t="16163" r="19620" b="16959"/>
            <a:stretch/>
          </p:blipFill>
          <p:spPr>
            <a:xfrm>
              <a:off x="9492324" y="1886536"/>
              <a:ext cx="2126223" cy="1332725"/>
            </a:xfrm>
            <a:prstGeom prst="rect">
              <a:avLst/>
            </a:prstGeom>
            <a:noFill/>
            <a:ln>
              <a:noFill/>
            </a:ln>
          </p:spPr>
        </p:pic>
        <p:pic>
          <p:nvPicPr>
            <p:cNvPr id="19" name="Shape 157"/>
            <p:cNvPicPr preferRelativeResize="0"/>
            <p:nvPr/>
          </p:nvPicPr>
          <p:blipFill rotWithShape="1">
            <a:blip r:embed="rId3">
              <a:alphaModFix/>
            </a:blip>
            <a:srcRect l="15686" t="16956" r="10561" b="17675"/>
            <a:stretch/>
          </p:blipFill>
          <p:spPr>
            <a:xfrm>
              <a:off x="11618546" y="1902010"/>
              <a:ext cx="2126252" cy="1319723"/>
            </a:xfrm>
            <a:prstGeom prst="rect">
              <a:avLst/>
            </a:prstGeom>
            <a:noFill/>
            <a:ln>
              <a:noFill/>
            </a:ln>
          </p:spPr>
        </p:pic>
        <p:pic>
          <p:nvPicPr>
            <p:cNvPr id="20" name="Shape 158"/>
            <p:cNvPicPr preferRelativeResize="0"/>
            <p:nvPr/>
          </p:nvPicPr>
          <p:blipFill rotWithShape="1">
            <a:blip r:embed="rId4">
              <a:alphaModFix/>
            </a:blip>
            <a:srcRect l="13359" t="20162" r="13556" b="18757"/>
            <a:stretch/>
          </p:blipFill>
          <p:spPr>
            <a:xfrm>
              <a:off x="9492343" y="553811"/>
              <a:ext cx="2126228" cy="1332725"/>
            </a:xfrm>
            <a:prstGeom prst="rect">
              <a:avLst/>
            </a:prstGeom>
            <a:noFill/>
            <a:ln>
              <a:noFill/>
            </a:ln>
          </p:spPr>
        </p:pic>
        <p:pic>
          <p:nvPicPr>
            <p:cNvPr id="21" name="Shape 159"/>
            <p:cNvPicPr preferRelativeResize="0"/>
            <p:nvPr/>
          </p:nvPicPr>
          <p:blipFill rotWithShape="1">
            <a:blip r:embed="rId5">
              <a:alphaModFix/>
            </a:blip>
            <a:srcRect l="12313" t="14004" r="14394" b="16872"/>
            <a:stretch/>
          </p:blipFill>
          <p:spPr>
            <a:xfrm>
              <a:off x="11618547" y="549223"/>
              <a:ext cx="2126251" cy="1352787"/>
            </a:xfrm>
            <a:prstGeom prst="rect">
              <a:avLst/>
            </a:prstGeom>
            <a:noFill/>
            <a:ln>
              <a:noFill/>
            </a:ln>
          </p:spPr>
        </p:pic>
        <p:pic>
          <p:nvPicPr>
            <p:cNvPr id="22" name="Shape 160"/>
            <p:cNvPicPr preferRelativeResize="0"/>
            <p:nvPr/>
          </p:nvPicPr>
          <p:blipFill>
            <a:blip r:embed="rId6">
              <a:alphaModFix/>
            </a:blip>
            <a:stretch>
              <a:fillRect/>
            </a:stretch>
          </p:blipFill>
          <p:spPr>
            <a:xfrm rot="2699802">
              <a:off x="13515462" y="1675275"/>
              <a:ext cx="152816" cy="151928"/>
            </a:xfrm>
            <a:prstGeom prst="rect">
              <a:avLst/>
            </a:prstGeom>
            <a:noFill/>
            <a:ln>
              <a:noFill/>
            </a:ln>
          </p:spPr>
        </p:pic>
        <p:pic>
          <p:nvPicPr>
            <p:cNvPr id="23" name="Shape 161"/>
            <p:cNvPicPr preferRelativeResize="0"/>
            <p:nvPr/>
          </p:nvPicPr>
          <p:blipFill>
            <a:blip r:embed="rId6">
              <a:alphaModFix/>
            </a:blip>
            <a:stretch>
              <a:fillRect/>
            </a:stretch>
          </p:blipFill>
          <p:spPr>
            <a:xfrm rot="2699594">
              <a:off x="11389333" y="1636507"/>
              <a:ext cx="151885" cy="151923"/>
            </a:xfrm>
            <a:prstGeom prst="rect">
              <a:avLst/>
            </a:prstGeom>
            <a:noFill/>
            <a:ln>
              <a:noFill/>
            </a:ln>
          </p:spPr>
        </p:pic>
        <p:pic>
          <p:nvPicPr>
            <p:cNvPr id="24" name="Shape 162"/>
            <p:cNvPicPr preferRelativeResize="0"/>
            <p:nvPr/>
          </p:nvPicPr>
          <p:blipFill>
            <a:blip r:embed="rId6">
              <a:alphaModFix/>
            </a:blip>
            <a:stretch>
              <a:fillRect/>
            </a:stretch>
          </p:blipFill>
          <p:spPr>
            <a:xfrm rot="2699646">
              <a:off x="11379554" y="3018108"/>
              <a:ext cx="171441" cy="170444"/>
            </a:xfrm>
            <a:prstGeom prst="rect">
              <a:avLst/>
            </a:prstGeom>
            <a:noFill/>
            <a:ln>
              <a:noFill/>
            </a:ln>
          </p:spPr>
        </p:pic>
        <p:pic>
          <p:nvPicPr>
            <p:cNvPr id="25" name="Shape 163"/>
            <p:cNvPicPr preferRelativeResize="0"/>
            <p:nvPr/>
          </p:nvPicPr>
          <p:blipFill>
            <a:blip r:embed="rId6">
              <a:alphaModFix/>
            </a:blip>
            <a:stretch>
              <a:fillRect/>
            </a:stretch>
          </p:blipFill>
          <p:spPr>
            <a:xfrm rot="2699802">
              <a:off x="13515450" y="2998992"/>
              <a:ext cx="152816" cy="151928"/>
            </a:xfrm>
            <a:prstGeom prst="rect">
              <a:avLst/>
            </a:prstGeom>
            <a:noFill/>
            <a:ln>
              <a:noFill/>
            </a:ln>
          </p:spPr>
        </p:pic>
      </p:grpSp>
      <p:grpSp>
        <p:nvGrpSpPr>
          <p:cNvPr id="26" name="Group 25"/>
          <p:cNvGrpSpPr/>
          <p:nvPr/>
        </p:nvGrpSpPr>
        <p:grpSpPr>
          <a:xfrm>
            <a:off x="7427106" y="4027681"/>
            <a:ext cx="4214919" cy="2208352"/>
            <a:chOff x="3669646" y="3117187"/>
            <a:chExt cx="5162663" cy="1616312"/>
          </a:xfrm>
        </p:grpSpPr>
        <p:pic>
          <p:nvPicPr>
            <p:cNvPr id="27" name="Shape 169"/>
            <p:cNvPicPr preferRelativeResize="0"/>
            <p:nvPr/>
          </p:nvPicPr>
          <p:blipFill rotWithShape="1">
            <a:blip r:embed="rId7">
              <a:alphaModFix/>
            </a:blip>
            <a:srcRect l="14514" t="16269" r="8768" b="15256"/>
            <a:stretch/>
          </p:blipFill>
          <p:spPr>
            <a:xfrm>
              <a:off x="6250985" y="3117187"/>
              <a:ext cx="2581324" cy="1616298"/>
            </a:xfrm>
            <a:prstGeom prst="rect">
              <a:avLst/>
            </a:prstGeom>
            <a:noFill/>
            <a:ln>
              <a:noFill/>
            </a:ln>
          </p:spPr>
        </p:pic>
        <p:pic>
          <p:nvPicPr>
            <p:cNvPr id="28" name="Shape 170"/>
            <p:cNvPicPr preferRelativeResize="0"/>
            <p:nvPr/>
          </p:nvPicPr>
          <p:blipFill rotWithShape="1">
            <a:blip r:embed="rId8">
              <a:alphaModFix/>
            </a:blip>
            <a:srcRect l="12999" t="16586" r="8451" b="16532"/>
            <a:stretch/>
          </p:blipFill>
          <p:spPr>
            <a:xfrm>
              <a:off x="3669646" y="3117205"/>
              <a:ext cx="2581319" cy="1616294"/>
            </a:xfrm>
            <a:prstGeom prst="rect">
              <a:avLst/>
            </a:prstGeom>
            <a:noFill/>
            <a:ln>
              <a:noFill/>
            </a:ln>
          </p:spPr>
        </p:pic>
        <p:pic>
          <p:nvPicPr>
            <p:cNvPr id="29" name="Shape 171"/>
            <p:cNvPicPr preferRelativeResize="0"/>
            <p:nvPr/>
          </p:nvPicPr>
          <p:blipFill>
            <a:blip r:embed="rId6">
              <a:alphaModFix/>
            </a:blip>
            <a:stretch>
              <a:fillRect/>
            </a:stretch>
          </p:blipFill>
          <p:spPr>
            <a:xfrm rot="2699802">
              <a:off x="6149057" y="3148982"/>
              <a:ext cx="152816" cy="151928"/>
            </a:xfrm>
            <a:prstGeom prst="rect">
              <a:avLst/>
            </a:prstGeom>
            <a:noFill/>
            <a:ln>
              <a:noFill/>
            </a:ln>
          </p:spPr>
        </p:pic>
      </p:grpSp>
    </p:spTree>
    <p:extLst>
      <p:ext uri="{BB962C8B-B14F-4D97-AF65-F5344CB8AC3E}">
        <p14:creationId xmlns:p14="http://schemas.microsoft.com/office/powerpoint/2010/main" val="62615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Helpful Links</a:t>
            </a:r>
            <a:endParaRPr lang="en-GB"/>
          </a:p>
        </p:txBody>
      </p:sp>
      <p:sp>
        <p:nvSpPr>
          <p:cNvPr id="3" name="Text Placeholder 2"/>
          <p:cNvSpPr>
            <a:spLocks noGrp="1"/>
          </p:cNvSpPr>
          <p:nvPr>
            <p:ph type="body" idx="1"/>
          </p:nvPr>
        </p:nvSpPr>
        <p:spPr>
          <a:xfrm>
            <a:off x="838200" y="1465943"/>
            <a:ext cx="10515599" cy="4711020"/>
          </a:xfrm>
        </p:spPr>
        <p:txBody>
          <a:bodyPr/>
          <a:lstStyle/>
          <a:p>
            <a:pPr>
              <a:buFont typeface="Courier New" panose="02070309020205020404" pitchFamily="49" charset="0"/>
              <a:buChar char="o"/>
            </a:pPr>
            <a:r>
              <a:rPr lang="en-US" sz="2000">
                <a:latin typeface="+mj-lt"/>
              </a:rPr>
              <a:t> Autonomic nervous system</a:t>
            </a:r>
            <a:endParaRPr lang="en-GB" sz="2000">
              <a:latin typeface="+mj-lt"/>
            </a:endParaRPr>
          </a:p>
          <a:p>
            <a:pPr marL="177800" indent="0">
              <a:buNone/>
            </a:pPr>
            <a:r>
              <a:rPr lang="en-US" sz="1800" u="sng">
                <a:latin typeface="+mj-lt"/>
                <a:hlinkClick r:id="rId2"/>
              </a:rPr>
              <a:t>https://www.youtube.com/watch?v=jA1NyCE4M2g</a:t>
            </a:r>
            <a:endParaRPr lang="en-GB" sz="1800">
              <a:latin typeface="+mj-lt"/>
            </a:endParaRPr>
          </a:p>
          <a:p>
            <a:pPr marL="177800" indent="0">
              <a:buNone/>
            </a:pPr>
            <a:r>
              <a:rPr lang="en-US" sz="1800" u="sng">
                <a:latin typeface="+mj-lt"/>
                <a:hlinkClick r:id="rId3"/>
              </a:rPr>
              <a:t>https://www.youtube.com/watch?v=71pCilo8k4M</a:t>
            </a:r>
            <a:endParaRPr lang="en-US" sz="1800" u="sng">
              <a:latin typeface="+mj-lt"/>
            </a:endParaRPr>
          </a:p>
          <a:p>
            <a:pPr marL="177800" indent="0">
              <a:buNone/>
            </a:pPr>
            <a:r>
              <a:rPr lang="en" sz="1800">
                <a:latin typeface="+mj-lt"/>
                <a:hlinkClick r:id="rId4"/>
              </a:rPr>
              <a:t>https://www.youtube.com/watch?v=eeQ6c5nu-ck&amp;feature=share</a:t>
            </a:r>
            <a:endParaRPr lang="en-US" sz="1800" u="sng">
              <a:latin typeface="+mj-lt"/>
            </a:endParaRPr>
          </a:p>
          <a:p>
            <a:pPr>
              <a:buFont typeface="Courier New" panose="02070309020205020404" pitchFamily="49" charset="0"/>
              <a:buChar char="o"/>
            </a:pPr>
            <a:r>
              <a:rPr lang="en" sz="2000">
                <a:latin typeface="+mj-lt"/>
              </a:rPr>
              <a:t> Sympathetic:  </a:t>
            </a:r>
            <a:br>
              <a:rPr lang="en" sz="2000">
                <a:latin typeface="+mj-lt"/>
              </a:rPr>
            </a:br>
            <a:r>
              <a:rPr lang="en" sz="1800">
                <a:latin typeface="+mj-lt"/>
                <a:hlinkClick r:id="rId5"/>
              </a:rPr>
              <a:t>https://www.youtube.com/watch?v=zDT4f0TKj3k&amp;feature=share</a:t>
            </a:r>
            <a:r>
              <a:rPr lang="ar-SA" sz="1800">
                <a:latin typeface="+mj-lt"/>
              </a:rPr>
              <a:t> </a:t>
            </a:r>
            <a:endParaRPr lang="en" sz="1800">
              <a:latin typeface="+mj-lt"/>
            </a:endParaRPr>
          </a:p>
          <a:p>
            <a:pPr>
              <a:buFont typeface="Courier New" panose="02070309020205020404" pitchFamily="49" charset="0"/>
              <a:buChar char="o"/>
            </a:pPr>
            <a:r>
              <a:rPr lang="en" sz="2000">
                <a:latin typeface="+mj-lt"/>
              </a:rPr>
              <a:t> Parasympathetic: </a:t>
            </a:r>
            <a:br>
              <a:rPr lang="en" sz="2000">
                <a:latin typeface="+mj-lt"/>
              </a:rPr>
            </a:br>
            <a:r>
              <a:rPr lang="en" sz="1800">
                <a:latin typeface="+mj-lt"/>
                <a:hlinkClick r:id="rId6"/>
              </a:rPr>
              <a:t>https://www.youtube.com/watch?v=PiM_pLLrVto&amp;feature=share</a:t>
            </a:r>
            <a:endParaRPr lang="en-GB" sz="1800">
              <a:latin typeface="+mj-lt"/>
            </a:endParaRPr>
          </a:p>
          <a:p>
            <a:pPr>
              <a:buFont typeface="Courier New" panose="02070309020205020404" pitchFamily="49" charset="0"/>
              <a:buChar char="o"/>
            </a:pPr>
            <a:r>
              <a:rPr lang="en-US" sz="2000">
                <a:latin typeface="+mj-lt"/>
              </a:rPr>
              <a:t> Quizzes</a:t>
            </a:r>
            <a:endParaRPr lang="en-GB" sz="2000">
              <a:latin typeface="+mj-lt"/>
            </a:endParaRPr>
          </a:p>
          <a:p>
            <a:pPr marL="177800" indent="0">
              <a:buNone/>
            </a:pPr>
            <a:r>
              <a:rPr lang="en-US" sz="1800" u="sng">
                <a:latin typeface="+mj-lt"/>
                <a:hlinkClick r:id="rId7"/>
              </a:rPr>
              <a:t>https://www.cliffsnotes.com/study-guides/anatomy-and-physiology/the-nervous-system/quiz-the-autonomic-nervous-system</a:t>
            </a:r>
            <a:endParaRPr lang="en-GB" sz="1800">
              <a:latin typeface="+mj-lt"/>
            </a:endParaRPr>
          </a:p>
          <a:p>
            <a:pPr marL="177800" indent="0">
              <a:buNone/>
            </a:pPr>
            <a:r>
              <a:rPr lang="en-US" sz="1800" u="sng">
                <a:latin typeface="+mj-lt"/>
                <a:hlinkClick r:id="rId8"/>
              </a:rPr>
              <a:t>http://www.proprofs.com/quiz-school/quizshow.php?title=biol-231-anatomy-physiology-ii&amp;q=1</a:t>
            </a:r>
            <a:r>
              <a:rPr lang="en-US" sz="1800">
                <a:latin typeface="+mj-lt"/>
              </a:rPr>
              <a:t> **</a:t>
            </a:r>
          </a:p>
          <a:p>
            <a:pPr marL="177800" indent="0">
              <a:buNone/>
            </a:pPr>
            <a:r>
              <a:rPr lang="ar-SA" sz="1800">
                <a:latin typeface="+mj-lt"/>
              </a:rPr>
              <a:t> </a:t>
            </a:r>
            <a:r>
              <a:rPr lang="en-US" sz="1800">
                <a:latin typeface="+mj-lt"/>
              </a:rPr>
              <a:t>(**this quiz contains some questions outside our material)</a:t>
            </a:r>
            <a:endParaRPr lang="en-GB" sz="1800">
              <a:latin typeface="+mj-lt"/>
            </a:endParaRPr>
          </a:p>
          <a:p>
            <a:endParaRPr lang="en-GB" sz="2000">
              <a:latin typeface="+mj-lt"/>
            </a:endParaRPr>
          </a:p>
        </p:txBody>
      </p:sp>
    </p:spTree>
    <p:extLst>
      <p:ext uri="{BB962C8B-B14F-4D97-AF65-F5344CB8AC3E}">
        <p14:creationId xmlns:p14="http://schemas.microsoft.com/office/powerpoint/2010/main" val="347219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3843" y="333594"/>
            <a:ext cx="5071378" cy="1325562"/>
          </a:xfrm>
        </p:spPr>
        <p:txBody>
          <a:bodyPr/>
          <a:lstStyle/>
          <a:p>
            <a:r>
              <a:rPr lang="en-US" dirty="0">
                <a:latin typeface="Calibri" panose="020F0502020204030204" pitchFamily="34" charset="0"/>
              </a:rPr>
              <a:t>	Team Members</a:t>
            </a:r>
            <a:endParaRPr lang="en-GB" dirty="0">
              <a:latin typeface="Calibri" panose="020F0502020204030204" pitchFamily="34" charset="0"/>
            </a:endParaRPr>
          </a:p>
        </p:txBody>
      </p:sp>
      <p:sp>
        <p:nvSpPr>
          <p:cNvPr id="5" name="Text Placeholder 4"/>
          <p:cNvSpPr>
            <a:spLocks noGrp="1"/>
          </p:cNvSpPr>
          <p:nvPr>
            <p:ph type="body" idx="1"/>
          </p:nvPr>
        </p:nvSpPr>
        <p:spPr>
          <a:xfrm>
            <a:off x="6095999" y="1510148"/>
            <a:ext cx="5181600" cy="4351338"/>
          </a:xfrm>
        </p:spPr>
        <p:txBody>
          <a:bodyPr/>
          <a:lstStyle/>
          <a:p>
            <a:pPr marL="177800" indent="0">
              <a:buNone/>
            </a:pPr>
            <a:r>
              <a:rPr lang="en-GB" dirty="0" err="1">
                <a:solidFill>
                  <a:schemeClr val="accent3">
                    <a:lumMod val="75000"/>
                  </a:schemeClr>
                </a:solidFill>
                <a:latin typeface="Calibri" panose="020F0502020204030204" pitchFamily="34" charset="0"/>
              </a:rPr>
              <a:t>Nawaf</a:t>
            </a:r>
            <a:r>
              <a:rPr lang="en-GB" dirty="0">
                <a:solidFill>
                  <a:schemeClr val="accent3">
                    <a:lumMod val="75000"/>
                  </a:schemeClr>
                </a:solidFill>
                <a:latin typeface="Calibri" panose="020F0502020204030204" pitchFamily="34" charset="0"/>
              </a:rPr>
              <a:t> </a:t>
            </a:r>
            <a:r>
              <a:rPr lang="en-GB" dirty="0" err="1">
                <a:solidFill>
                  <a:schemeClr val="accent3">
                    <a:lumMod val="75000"/>
                  </a:schemeClr>
                </a:solidFill>
                <a:latin typeface="Calibri" panose="020F0502020204030204" pitchFamily="34" charset="0"/>
              </a:rPr>
              <a:t>AlKhudairy</a:t>
            </a:r>
            <a:r>
              <a:rPr lang="en-GB" dirty="0">
                <a:solidFill>
                  <a:schemeClr val="accent3">
                    <a:lumMod val="75000"/>
                  </a:schemeClr>
                </a:solidFill>
                <a:latin typeface="Calibri" panose="020F0502020204030204" pitchFamily="34" charset="0"/>
              </a:rPr>
              <a:t> (Leader)</a:t>
            </a:r>
            <a:br>
              <a:rPr lang="en-GB" dirty="0">
                <a:solidFill>
                  <a:schemeClr val="accent3">
                    <a:lumMod val="75000"/>
                  </a:schemeClr>
                </a:solidFill>
                <a:latin typeface="Calibri" panose="020F0502020204030204" pitchFamily="34" charset="0"/>
              </a:rPr>
            </a:br>
            <a:r>
              <a:rPr lang="en-GB" dirty="0">
                <a:solidFill>
                  <a:schemeClr val="accent3">
                    <a:lumMod val="75000"/>
                  </a:schemeClr>
                </a:solidFill>
                <a:latin typeface="Calibri" panose="020F0502020204030204" pitchFamily="34" charset="0"/>
              </a:rPr>
              <a:t>Mohammed </a:t>
            </a:r>
            <a:r>
              <a:rPr lang="en-GB" dirty="0" err="1">
                <a:solidFill>
                  <a:schemeClr val="accent3">
                    <a:lumMod val="75000"/>
                  </a:schemeClr>
                </a:solidFill>
                <a:latin typeface="Calibri" panose="020F0502020204030204" pitchFamily="34" charset="0"/>
              </a:rPr>
              <a:t>Ghandour</a:t>
            </a:r>
            <a:br>
              <a:rPr lang="en-GB" dirty="0">
                <a:solidFill>
                  <a:schemeClr val="accent3">
                    <a:lumMod val="75000"/>
                  </a:schemeClr>
                </a:solidFill>
                <a:latin typeface="Calibri" panose="020F0502020204030204" pitchFamily="34" charset="0"/>
              </a:rPr>
            </a:br>
            <a:r>
              <a:rPr lang="en-GB" dirty="0">
                <a:solidFill>
                  <a:schemeClr val="accent3">
                    <a:lumMod val="75000"/>
                  </a:schemeClr>
                </a:solidFill>
                <a:latin typeface="Calibri" panose="020F0502020204030204" pitchFamily="34" charset="0"/>
              </a:rPr>
              <a:t>Khalid </a:t>
            </a:r>
            <a:r>
              <a:rPr lang="en-GB" dirty="0" err="1">
                <a:solidFill>
                  <a:schemeClr val="accent3">
                    <a:lumMod val="75000"/>
                  </a:schemeClr>
                </a:solidFill>
                <a:latin typeface="Calibri" panose="020F0502020204030204" pitchFamily="34" charset="0"/>
              </a:rPr>
              <a:t>Aleedan</a:t>
            </a:r>
            <a:br>
              <a:rPr lang="en-GB" dirty="0">
                <a:solidFill>
                  <a:schemeClr val="accent3">
                    <a:lumMod val="75000"/>
                  </a:schemeClr>
                </a:solidFill>
                <a:latin typeface="Calibri" panose="020F0502020204030204" pitchFamily="34" charset="0"/>
              </a:rPr>
            </a:br>
            <a:r>
              <a:rPr lang="en-GB" dirty="0">
                <a:solidFill>
                  <a:schemeClr val="accent3">
                    <a:lumMod val="75000"/>
                  </a:schemeClr>
                </a:solidFill>
                <a:latin typeface="Calibri" panose="020F0502020204030204" pitchFamily="34" charset="0"/>
              </a:rPr>
              <a:t>Abdullah </a:t>
            </a:r>
            <a:r>
              <a:rPr lang="en-GB" dirty="0" err="1">
                <a:solidFill>
                  <a:schemeClr val="accent3">
                    <a:lumMod val="75000"/>
                  </a:schemeClr>
                </a:solidFill>
                <a:latin typeface="Calibri" panose="020F0502020204030204" pitchFamily="34" charset="0"/>
              </a:rPr>
              <a:t>Jammah</a:t>
            </a:r>
            <a:r>
              <a:rPr lang="en-GB" dirty="0">
                <a:solidFill>
                  <a:schemeClr val="accent3">
                    <a:lumMod val="75000"/>
                  </a:schemeClr>
                </a:solidFill>
                <a:latin typeface="Calibri" panose="020F0502020204030204" pitchFamily="34" charset="0"/>
              </a:rPr>
              <a:t>         </a:t>
            </a:r>
            <a:r>
              <a:rPr lang="en-GB" dirty="0" err="1">
                <a:solidFill>
                  <a:schemeClr val="accent3">
                    <a:lumMod val="75000"/>
                  </a:schemeClr>
                </a:solidFill>
                <a:latin typeface="Calibri" panose="020F0502020204030204" pitchFamily="34" charset="0"/>
              </a:rPr>
              <a:t>Abdulmalik</a:t>
            </a:r>
            <a:r>
              <a:rPr lang="en-GB" dirty="0">
                <a:solidFill>
                  <a:schemeClr val="accent3">
                    <a:lumMod val="75000"/>
                  </a:schemeClr>
                </a:solidFill>
                <a:latin typeface="Calibri" panose="020F0502020204030204" pitchFamily="34" charset="0"/>
              </a:rPr>
              <a:t> </a:t>
            </a:r>
            <a:r>
              <a:rPr lang="en-GB" dirty="0" err="1">
                <a:solidFill>
                  <a:schemeClr val="accent3">
                    <a:lumMod val="75000"/>
                  </a:schemeClr>
                </a:solidFill>
                <a:latin typeface="Calibri" panose="020F0502020204030204" pitchFamily="34" charset="0"/>
              </a:rPr>
              <a:t>Alhadlaq</a:t>
            </a:r>
            <a:br>
              <a:rPr lang="en-GB" dirty="0">
                <a:solidFill>
                  <a:schemeClr val="accent3">
                    <a:lumMod val="75000"/>
                  </a:schemeClr>
                </a:solidFill>
                <a:latin typeface="Calibri" panose="020F0502020204030204" pitchFamily="34" charset="0"/>
              </a:rPr>
            </a:br>
            <a:r>
              <a:rPr lang="en-GB" dirty="0" err="1">
                <a:solidFill>
                  <a:schemeClr val="accent3">
                    <a:lumMod val="75000"/>
                  </a:schemeClr>
                </a:solidFill>
                <a:latin typeface="Calibri" panose="020F0502020204030204" pitchFamily="34" charset="0"/>
              </a:rPr>
              <a:t>Majed</a:t>
            </a:r>
            <a:r>
              <a:rPr lang="en-GB" dirty="0">
                <a:solidFill>
                  <a:schemeClr val="accent3">
                    <a:lumMod val="75000"/>
                  </a:schemeClr>
                </a:solidFill>
                <a:latin typeface="Calibri" panose="020F0502020204030204" pitchFamily="34" charset="0"/>
              </a:rPr>
              <a:t> Al Zain</a:t>
            </a:r>
            <a:br>
              <a:rPr lang="en-GB" dirty="0">
                <a:solidFill>
                  <a:schemeClr val="accent3">
                    <a:lumMod val="75000"/>
                  </a:schemeClr>
                </a:solidFill>
                <a:latin typeface="Calibri" panose="020F0502020204030204" pitchFamily="34" charset="0"/>
              </a:rPr>
            </a:br>
            <a:r>
              <a:rPr lang="en-GB" dirty="0" err="1">
                <a:solidFill>
                  <a:schemeClr val="accent3">
                    <a:lumMod val="75000"/>
                  </a:schemeClr>
                </a:solidFill>
                <a:latin typeface="Calibri" panose="020F0502020204030204" pitchFamily="34" charset="0"/>
              </a:rPr>
              <a:t>Rakan</a:t>
            </a:r>
            <a:r>
              <a:rPr lang="en-GB" dirty="0">
                <a:solidFill>
                  <a:schemeClr val="accent3">
                    <a:lumMod val="75000"/>
                  </a:schemeClr>
                </a:solidFill>
                <a:latin typeface="Calibri" panose="020F0502020204030204" pitchFamily="34" charset="0"/>
              </a:rPr>
              <a:t> </a:t>
            </a:r>
            <a:r>
              <a:rPr lang="en-GB" dirty="0" err="1">
                <a:solidFill>
                  <a:schemeClr val="accent3">
                    <a:lumMod val="75000"/>
                  </a:schemeClr>
                </a:solidFill>
                <a:latin typeface="Calibri" panose="020F0502020204030204" pitchFamily="34" charset="0"/>
              </a:rPr>
              <a:t>Bahammam</a:t>
            </a:r>
            <a:br>
              <a:rPr lang="en-GB" dirty="0">
                <a:solidFill>
                  <a:schemeClr val="accent3">
                    <a:lumMod val="75000"/>
                  </a:schemeClr>
                </a:solidFill>
                <a:latin typeface="Calibri" panose="020F0502020204030204" pitchFamily="34" charset="0"/>
              </a:rPr>
            </a:br>
            <a:r>
              <a:rPr lang="en-GB" dirty="0" err="1">
                <a:solidFill>
                  <a:schemeClr val="accent3">
                    <a:lumMod val="75000"/>
                  </a:schemeClr>
                </a:solidFill>
                <a:latin typeface="Calibri" panose="020F0502020204030204" pitchFamily="34" charset="0"/>
              </a:rPr>
              <a:t>Mosaed</a:t>
            </a:r>
            <a:r>
              <a:rPr lang="en-GB" dirty="0">
                <a:solidFill>
                  <a:schemeClr val="accent3">
                    <a:lumMod val="75000"/>
                  </a:schemeClr>
                </a:solidFill>
                <a:latin typeface="Calibri" panose="020F0502020204030204" pitchFamily="34" charset="0"/>
              </a:rPr>
              <a:t> </a:t>
            </a:r>
            <a:r>
              <a:rPr lang="en-GB" dirty="0" err="1">
                <a:solidFill>
                  <a:schemeClr val="accent3">
                    <a:lumMod val="75000"/>
                  </a:schemeClr>
                </a:solidFill>
                <a:latin typeface="Calibri" panose="020F0502020204030204" pitchFamily="34" charset="0"/>
              </a:rPr>
              <a:t>Alnowaiser</a:t>
            </a:r>
            <a:r>
              <a:rPr lang="en-GB" dirty="0">
                <a:solidFill>
                  <a:schemeClr val="accent3">
                    <a:lumMod val="75000"/>
                  </a:schemeClr>
                </a:solidFill>
                <a:latin typeface="Calibri" panose="020F0502020204030204" pitchFamily="34" charset="0"/>
              </a:rPr>
              <a:t> </a:t>
            </a:r>
            <a:br>
              <a:rPr lang="en-GB" dirty="0">
                <a:solidFill>
                  <a:schemeClr val="accent3">
                    <a:lumMod val="75000"/>
                  </a:schemeClr>
                </a:solidFill>
                <a:latin typeface="Calibri" panose="020F0502020204030204" pitchFamily="34" charset="0"/>
              </a:rPr>
            </a:br>
            <a:r>
              <a:rPr lang="en-GB" dirty="0">
                <a:solidFill>
                  <a:schemeClr val="accent3">
                    <a:lumMod val="75000"/>
                  </a:schemeClr>
                </a:solidFill>
                <a:latin typeface="Calibri" panose="020F0502020204030204" pitchFamily="34" charset="0"/>
              </a:rPr>
              <a:t>Mohammed </a:t>
            </a:r>
            <a:r>
              <a:rPr lang="en-GB" dirty="0" err="1">
                <a:solidFill>
                  <a:schemeClr val="accent3">
                    <a:lumMod val="75000"/>
                  </a:schemeClr>
                </a:solidFill>
                <a:latin typeface="Calibri" panose="020F0502020204030204" pitchFamily="34" charset="0"/>
              </a:rPr>
              <a:t>Alyousef</a:t>
            </a:r>
            <a:r>
              <a:rPr lang="en-GB" dirty="0">
                <a:solidFill>
                  <a:schemeClr val="accent3">
                    <a:lumMod val="75000"/>
                  </a:schemeClr>
                </a:solidFill>
                <a:latin typeface="Calibri" panose="020F0502020204030204" pitchFamily="34" charset="0"/>
              </a:rPr>
              <a:t> Mohammed Nasr</a:t>
            </a:r>
            <a:br>
              <a:rPr lang="en-GB" dirty="0">
                <a:solidFill>
                  <a:schemeClr val="accent3">
                    <a:lumMod val="75000"/>
                  </a:schemeClr>
                </a:solidFill>
                <a:latin typeface="Calibri" panose="020F0502020204030204" pitchFamily="34" charset="0"/>
              </a:rPr>
            </a:br>
            <a:r>
              <a:rPr lang="en-GB" dirty="0" err="1">
                <a:solidFill>
                  <a:schemeClr val="accent3">
                    <a:lumMod val="75000"/>
                  </a:schemeClr>
                </a:solidFill>
                <a:latin typeface="Calibri" panose="020F0502020204030204" pitchFamily="34" charset="0"/>
              </a:rPr>
              <a:t>Yazeed</a:t>
            </a:r>
            <a:r>
              <a:rPr lang="en-GB" dirty="0">
                <a:solidFill>
                  <a:schemeClr val="accent3">
                    <a:lumMod val="75000"/>
                  </a:schemeClr>
                </a:solidFill>
                <a:latin typeface="Calibri" panose="020F0502020204030204" pitchFamily="34" charset="0"/>
              </a:rPr>
              <a:t> </a:t>
            </a:r>
            <a:r>
              <a:rPr lang="en-GB" dirty="0" err="1">
                <a:solidFill>
                  <a:schemeClr val="accent3">
                    <a:lumMod val="75000"/>
                  </a:schemeClr>
                </a:solidFill>
                <a:latin typeface="Calibri" panose="020F0502020204030204" pitchFamily="34" charset="0"/>
              </a:rPr>
              <a:t>Suhaibani</a:t>
            </a:r>
            <a:endParaRPr lang="en-GB" dirty="0">
              <a:solidFill>
                <a:schemeClr val="accent3">
                  <a:lumMod val="75000"/>
                </a:schemeClr>
              </a:solidFill>
              <a:latin typeface="Calibri" panose="020F0502020204030204" pitchFamily="34" charset="0"/>
            </a:endParaRPr>
          </a:p>
        </p:txBody>
      </p:sp>
      <p:sp>
        <p:nvSpPr>
          <p:cNvPr id="6" name="Text Placeholder 5"/>
          <p:cNvSpPr>
            <a:spLocks noGrp="1"/>
          </p:cNvSpPr>
          <p:nvPr>
            <p:ph type="body" idx="2"/>
          </p:nvPr>
        </p:nvSpPr>
        <p:spPr>
          <a:xfrm>
            <a:off x="914399" y="1510148"/>
            <a:ext cx="5181600" cy="4775200"/>
          </a:xfrm>
        </p:spPr>
        <p:txBody>
          <a:bodyPr/>
          <a:lstStyle/>
          <a:p>
            <a:pPr marL="177800" indent="0">
              <a:buNone/>
            </a:pPr>
            <a:r>
              <a:rPr lang="en-GB" dirty="0">
                <a:solidFill>
                  <a:srgbClr val="0070C0"/>
                </a:solidFill>
                <a:latin typeface="Calibri" panose="020F0502020204030204" pitchFamily="34" charset="0"/>
              </a:rPr>
              <a:t>Jawaher Abanumy  (Leader)</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Dania </a:t>
            </a:r>
            <a:r>
              <a:rPr lang="en-GB" dirty="0" err="1">
                <a:solidFill>
                  <a:srgbClr val="0070C0"/>
                </a:solidFill>
                <a:latin typeface="Calibri" panose="020F0502020204030204" pitchFamily="34" charset="0"/>
              </a:rPr>
              <a:t>Alkelabi</a:t>
            </a:r>
            <a:br>
              <a:rPr lang="en-GB" dirty="0">
                <a:solidFill>
                  <a:srgbClr val="0070C0"/>
                </a:solidFill>
                <a:latin typeface="Calibri" panose="020F0502020204030204" pitchFamily="34" charset="0"/>
              </a:rPr>
            </a:br>
            <a:r>
              <a:rPr lang="en-GB" dirty="0" err="1">
                <a:solidFill>
                  <a:srgbClr val="0070C0"/>
                </a:solidFill>
                <a:latin typeface="Calibri" panose="020F0502020204030204" pitchFamily="34" charset="0"/>
              </a:rPr>
              <a:t>Heba</a:t>
            </a:r>
            <a:r>
              <a:rPr lang="en-GB" dirty="0">
                <a:solidFill>
                  <a:srgbClr val="0070C0"/>
                </a:solidFill>
                <a:latin typeface="Calibri" panose="020F0502020204030204" pitchFamily="34" charset="0"/>
              </a:rPr>
              <a:t> </a:t>
            </a:r>
            <a:r>
              <a:rPr lang="en-GB" dirty="0" err="1">
                <a:solidFill>
                  <a:srgbClr val="0070C0"/>
                </a:solidFill>
                <a:latin typeface="Calibri" panose="020F0502020204030204" pitchFamily="34" charset="0"/>
              </a:rPr>
              <a:t>Alnasser</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Deena </a:t>
            </a:r>
            <a:r>
              <a:rPr lang="en-GB" dirty="0" err="1">
                <a:solidFill>
                  <a:srgbClr val="0070C0"/>
                </a:solidFill>
                <a:latin typeface="Calibri" panose="020F0502020204030204" pitchFamily="34" charset="0"/>
              </a:rPr>
              <a:t>Alnowiser</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Jawaher </a:t>
            </a:r>
            <a:r>
              <a:rPr lang="en-GB" dirty="0" err="1">
                <a:solidFill>
                  <a:srgbClr val="0070C0"/>
                </a:solidFill>
                <a:latin typeface="Calibri" panose="020F0502020204030204" pitchFamily="34" charset="0"/>
              </a:rPr>
              <a:t>Alkhayyal</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Rana Barasain</a:t>
            </a:r>
            <a:br>
              <a:rPr lang="en-GB" dirty="0">
                <a:solidFill>
                  <a:srgbClr val="0070C0"/>
                </a:solidFill>
                <a:latin typeface="Calibri" panose="020F0502020204030204" pitchFamily="34" charset="0"/>
              </a:rPr>
            </a:br>
            <a:r>
              <a:rPr lang="en-GB" dirty="0" err="1">
                <a:solidFill>
                  <a:srgbClr val="0070C0"/>
                </a:solidFill>
                <a:latin typeface="Calibri" panose="020F0502020204030204" pitchFamily="34" charset="0"/>
              </a:rPr>
              <a:t>Wejdan</a:t>
            </a:r>
            <a:r>
              <a:rPr lang="en-GB" dirty="0">
                <a:solidFill>
                  <a:srgbClr val="0070C0"/>
                </a:solidFill>
                <a:latin typeface="Calibri" panose="020F0502020204030204" pitchFamily="34" charset="0"/>
              </a:rPr>
              <a:t> </a:t>
            </a:r>
            <a:r>
              <a:rPr lang="en-GB" dirty="0" err="1">
                <a:solidFill>
                  <a:srgbClr val="0070C0"/>
                </a:solidFill>
                <a:latin typeface="Calibri" panose="020F0502020204030204" pitchFamily="34" charset="0"/>
              </a:rPr>
              <a:t>Alzaid</a:t>
            </a:r>
            <a:br>
              <a:rPr lang="en-GB" dirty="0">
                <a:solidFill>
                  <a:srgbClr val="0070C0"/>
                </a:solidFill>
                <a:latin typeface="Calibri" panose="020F0502020204030204" pitchFamily="34" charset="0"/>
              </a:rPr>
            </a:br>
            <a:r>
              <a:rPr lang="en-GB" dirty="0" err="1">
                <a:solidFill>
                  <a:srgbClr val="0070C0"/>
                </a:solidFill>
                <a:latin typeface="Calibri" panose="020F0502020204030204" pitchFamily="34" charset="0"/>
              </a:rPr>
              <a:t>Shouq</a:t>
            </a:r>
            <a:r>
              <a:rPr lang="en-GB" dirty="0">
                <a:solidFill>
                  <a:srgbClr val="0070C0"/>
                </a:solidFill>
                <a:latin typeface="Calibri" panose="020F0502020204030204" pitchFamily="34" charset="0"/>
              </a:rPr>
              <a:t> </a:t>
            </a:r>
            <a:r>
              <a:rPr lang="en-GB" dirty="0" err="1">
                <a:solidFill>
                  <a:srgbClr val="0070C0"/>
                </a:solidFill>
                <a:latin typeface="Calibri" panose="020F0502020204030204" pitchFamily="34" charset="0"/>
              </a:rPr>
              <a:t>Albogami</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Lara </a:t>
            </a:r>
            <a:r>
              <a:rPr lang="en-GB" dirty="0" err="1">
                <a:solidFill>
                  <a:srgbClr val="0070C0"/>
                </a:solidFill>
                <a:latin typeface="Calibri" panose="020F0502020204030204" pitchFamily="34" charset="0"/>
              </a:rPr>
              <a:t>AlSaleem</a:t>
            </a:r>
            <a:br>
              <a:rPr lang="en-GB" dirty="0">
                <a:solidFill>
                  <a:srgbClr val="0070C0"/>
                </a:solidFill>
                <a:latin typeface="Calibri" panose="020F0502020204030204" pitchFamily="34" charset="0"/>
              </a:rPr>
            </a:br>
            <a:r>
              <a:rPr lang="en-GB" dirty="0" err="1">
                <a:solidFill>
                  <a:srgbClr val="0070C0"/>
                </a:solidFill>
                <a:latin typeface="Calibri" panose="020F0502020204030204" pitchFamily="34" charset="0"/>
              </a:rPr>
              <a:t>Ghadah</a:t>
            </a:r>
            <a:r>
              <a:rPr lang="en-GB" dirty="0">
                <a:solidFill>
                  <a:srgbClr val="0070C0"/>
                </a:solidFill>
                <a:latin typeface="Calibri" panose="020F0502020204030204" pitchFamily="34" charset="0"/>
              </a:rPr>
              <a:t> </a:t>
            </a:r>
            <a:r>
              <a:rPr lang="en-GB" dirty="0" err="1">
                <a:solidFill>
                  <a:srgbClr val="0070C0"/>
                </a:solidFill>
                <a:latin typeface="Calibri" panose="020F0502020204030204" pitchFamily="34" charset="0"/>
              </a:rPr>
              <a:t>Almazrou</a:t>
            </a:r>
            <a:br>
              <a:rPr lang="en-GB" dirty="0">
                <a:solidFill>
                  <a:srgbClr val="0070C0"/>
                </a:solidFill>
                <a:latin typeface="Calibri" panose="020F0502020204030204" pitchFamily="34" charset="0"/>
              </a:rPr>
            </a:br>
            <a:r>
              <a:rPr lang="en-GB" dirty="0" err="1">
                <a:solidFill>
                  <a:srgbClr val="0070C0"/>
                </a:solidFill>
                <a:latin typeface="Calibri" panose="020F0502020204030204" pitchFamily="34" charset="0"/>
              </a:rPr>
              <a:t>Ameera</a:t>
            </a:r>
            <a:r>
              <a:rPr lang="en-GB" dirty="0">
                <a:solidFill>
                  <a:srgbClr val="0070C0"/>
                </a:solidFill>
                <a:latin typeface="Calibri" panose="020F0502020204030204" pitchFamily="34" charset="0"/>
              </a:rPr>
              <a:t> </a:t>
            </a:r>
            <a:r>
              <a:rPr lang="en-GB" dirty="0" err="1">
                <a:solidFill>
                  <a:srgbClr val="0070C0"/>
                </a:solidFill>
                <a:latin typeface="Calibri" panose="020F0502020204030204" pitchFamily="34" charset="0"/>
              </a:rPr>
              <a:t>Niazi</a:t>
            </a:r>
            <a:br>
              <a:rPr lang="en-GB" dirty="0">
                <a:solidFill>
                  <a:srgbClr val="0070C0"/>
                </a:solidFill>
                <a:latin typeface="Calibri" panose="020F0502020204030204" pitchFamily="34" charset="0"/>
              </a:rPr>
            </a:br>
            <a:r>
              <a:rPr lang="en-GB" dirty="0">
                <a:solidFill>
                  <a:srgbClr val="0070C0"/>
                </a:solidFill>
                <a:latin typeface="Calibri" panose="020F0502020204030204" pitchFamily="34" charset="0"/>
              </a:rPr>
              <a:t>Lama </a:t>
            </a:r>
            <a:r>
              <a:rPr lang="en-GB" dirty="0" err="1">
                <a:solidFill>
                  <a:srgbClr val="0070C0"/>
                </a:solidFill>
                <a:latin typeface="Calibri" panose="020F0502020204030204" pitchFamily="34" charset="0"/>
              </a:rPr>
              <a:t>Alfawzan</a:t>
            </a:r>
            <a:endParaRPr lang="en-GB" dirty="0">
              <a:solidFill>
                <a:srgbClr val="0070C0"/>
              </a:solidFill>
              <a:latin typeface="Calibri" panose="020F0502020204030204" pitchFamily="34" charset="0"/>
            </a:endParaRPr>
          </a:p>
        </p:txBody>
      </p:sp>
      <p:sp>
        <p:nvSpPr>
          <p:cNvPr id="2" name="TextBox 1"/>
          <p:cNvSpPr txBox="1"/>
          <p:nvPr/>
        </p:nvSpPr>
        <p:spPr>
          <a:xfrm>
            <a:off x="8727142" y="5904140"/>
            <a:ext cx="2985248" cy="338554"/>
          </a:xfrm>
          <a:prstGeom prst="rect">
            <a:avLst/>
          </a:prstGeom>
          <a:noFill/>
          <a:ln>
            <a:noFill/>
          </a:ln>
        </p:spPr>
        <p:txBody>
          <a:bodyPr wrap="square" rtlCol="0">
            <a:spAutoFit/>
          </a:bodyPr>
          <a:lstStyle/>
          <a:p>
            <a:r>
              <a:rPr lang="en-US" dirty="0">
                <a:solidFill>
                  <a:schemeClr val="accent6">
                    <a:lumMod val="60000"/>
                    <a:lumOff val="40000"/>
                  </a:schemeClr>
                </a:solidFill>
              </a:rPr>
              <a:t>: </a:t>
            </a:r>
            <a:r>
              <a:rPr lang="en-US" sz="1600" i="1" dirty="0">
                <a:solidFill>
                  <a:schemeClr val="accent6">
                    <a:lumMod val="75000"/>
                  </a:schemeClr>
                </a:solidFill>
              </a:rPr>
              <a:t>anatomyteam436@gmail.com</a:t>
            </a:r>
            <a:endParaRPr lang="en-GB" i="1" dirty="0">
              <a:solidFill>
                <a:schemeClr val="accent6">
                  <a:lumMod val="75000"/>
                </a:schemeClr>
              </a:solidFill>
            </a:endParaRPr>
          </a:p>
        </p:txBody>
      </p:sp>
      <p:pic>
        <p:nvPicPr>
          <p:cNvPr id="1026" name="Picture 2" descr="https://d30y9cdsu7xlg0.cloudfront.net/png/12462-200.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7858" y="5908831"/>
            <a:ext cx="376517" cy="37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9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489091" y="1079727"/>
            <a:ext cx="3256330" cy="94522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GB" sz="4050" kern="1200" dirty="0">
                <a:ln w="0"/>
                <a:solidFill>
                  <a:schemeClr val="accent1"/>
                </a:solidFill>
                <a:effectLst>
                  <a:outerShdw blurRad="38100" dist="25400" dir="5400000" algn="ctr" rotWithShape="0">
                    <a:srgbClr val="6E747A">
                      <a:alpha val="43000"/>
                    </a:srgbClr>
                  </a:outerShdw>
                </a:effectLst>
                <a:latin typeface="+mn-lt"/>
                <a:ea typeface="+mn-ea"/>
                <a:cs typeface="+mn-cs"/>
              </a:rPr>
              <a:t>Objectives:</a:t>
            </a:r>
          </a:p>
        </p:txBody>
      </p:sp>
      <p:sp>
        <p:nvSpPr>
          <p:cNvPr id="92" name="Shape 92"/>
          <p:cNvSpPr txBox="1">
            <a:spLocks noGrp="1"/>
          </p:cNvSpPr>
          <p:nvPr>
            <p:ph type="body" idx="1"/>
          </p:nvPr>
        </p:nvSpPr>
        <p:spPr>
          <a:xfrm>
            <a:off x="1344010" y="2230582"/>
            <a:ext cx="9503979" cy="4228275"/>
          </a:xfrm>
          <a:prstGeom prst="rect">
            <a:avLst/>
          </a:prstGeom>
          <a:noFill/>
          <a:ln>
            <a:noFill/>
          </a:ln>
        </p:spPr>
        <p:txBody>
          <a:bodyPr lIns="91425" tIns="45700" rIns="91425" bIns="45700" anchor="t" anchorCtr="0">
            <a:noAutofit/>
          </a:bodyPr>
          <a:lstStyle/>
          <a:p>
            <a:pPr fontAlgn="base">
              <a:lnSpc>
                <a:spcPct val="100000"/>
              </a:lnSpc>
              <a:buFont typeface="Courier New" panose="02070309020205020404" pitchFamily="49" charset="0"/>
              <a:buChar char="o"/>
            </a:pPr>
            <a:r>
              <a:rPr lang="en-GB"/>
              <a:t> Define the </a:t>
            </a:r>
            <a:r>
              <a:rPr lang="en-GB">
                <a:solidFill>
                  <a:srgbClr val="C2C2C2"/>
                </a:solidFill>
              </a:rPr>
              <a:t>autonomic</a:t>
            </a:r>
            <a:r>
              <a:rPr lang="en-GB"/>
              <a:t> nervous system.</a:t>
            </a:r>
          </a:p>
          <a:p>
            <a:pPr fontAlgn="base">
              <a:lnSpc>
                <a:spcPct val="100000"/>
              </a:lnSpc>
              <a:buFont typeface="Courier New" panose="02070309020205020404" pitchFamily="49" charset="0"/>
              <a:buChar char="o"/>
            </a:pPr>
            <a:r>
              <a:rPr lang="en-GB"/>
              <a:t> Describe the </a:t>
            </a:r>
            <a:r>
              <a:rPr lang="en-GB">
                <a:solidFill>
                  <a:srgbClr val="C2C2C2"/>
                </a:solidFill>
              </a:rPr>
              <a:t>structure</a:t>
            </a:r>
            <a:r>
              <a:rPr lang="en-GB"/>
              <a:t> of autonomic nervous system.</a:t>
            </a:r>
          </a:p>
          <a:p>
            <a:pPr fontAlgn="base">
              <a:lnSpc>
                <a:spcPct val="100000"/>
              </a:lnSpc>
              <a:buFont typeface="Courier New" panose="02070309020205020404" pitchFamily="49" charset="0"/>
              <a:buChar char="o"/>
            </a:pPr>
            <a:r>
              <a:rPr lang="en-GB"/>
              <a:t> Trace the </a:t>
            </a:r>
            <a:r>
              <a:rPr lang="en-GB">
                <a:solidFill>
                  <a:srgbClr val="C2C2C2"/>
                </a:solidFill>
              </a:rPr>
              <a:t>preganglionic</a:t>
            </a:r>
            <a:r>
              <a:rPr lang="en-GB"/>
              <a:t> &amp; </a:t>
            </a:r>
            <a:r>
              <a:rPr lang="en-GB">
                <a:solidFill>
                  <a:srgbClr val="C2C2C2"/>
                </a:solidFill>
              </a:rPr>
              <a:t>postganglionic</a:t>
            </a:r>
            <a:r>
              <a:rPr lang="en-GB"/>
              <a:t> </a:t>
            </a:r>
            <a:r>
              <a:rPr lang="en-GB">
                <a:solidFill>
                  <a:srgbClr val="C2C2C2"/>
                </a:solidFill>
              </a:rPr>
              <a:t>neurons </a:t>
            </a:r>
            <a:r>
              <a:rPr lang="en-GB"/>
              <a:t>in both </a:t>
            </a:r>
            <a:r>
              <a:rPr lang="en-GB">
                <a:solidFill>
                  <a:srgbClr val="C2C2C2"/>
                </a:solidFill>
              </a:rPr>
              <a:t>sympathetic</a:t>
            </a:r>
            <a:r>
              <a:rPr lang="en-GB"/>
              <a:t> &amp; </a:t>
            </a:r>
            <a:r>
              <a:rPr lang="en-GB">
                <a:solidFill>
                  <a:srgbClr val="C2C2C2"/>
                </a:solidFill>
              </a:rPr>
              <a:t>parasympathetic</a:t>
            </a:r>
            <a:r>
              <a:rPr lang="en-GB"/>
              <a:t> nervous system.</a:t>
            </a:r>
          </a:p>
          <a:p>
            <a:pPr fontAlgn="base">
              <a:lnSpc>
                <a:spcPct val="100000"/>
              </a:lnSpc>
              <a:buFont typeface="Courier New" panose="02070309020205020404" pitchFamily="49" charset="0"/>
              <a:buChar char="o"/>
            </a:pPr>
            <a:r>
              <a:rPr lang="en-GB"/>
              <a:t> Enumerate in brief the </a:t>
            </a:r>
            <a:r>
              <a:rPr lang="en-GB">
                <a:solidFill>
                  <a:srgbClr val="C2C2C2"/>
                </a:solidFill>
              </a:rPr>
              <a:t>main effects </a:t>
            </a:r>
            <a:r>
              <a:rPr lang="en-GB"/>
              <a:t>of sympathetic &amp; parasympathetic nervous system.</a:t>
            </a:r>
          </a:p>
          <a:p>
            <a:pPr marL="228600" marR="0" lvl="0" indent="-228600" algn="l" rtl="0">
              <a:lnSpc>
                <a:spcPct val="100000"/>
              </a:lnSpc>
              <a:spcBef>
                <a:spcPts val="1000"/>
              </a:spcBef>
              <a:buClr>
                <a:schemeClr val="dk1"/>
              </a:buClr>
              <a:buSzPct val="100000"/>
              <a:buFont typeface="Courier New"/>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Recall that..</a:t>
            </a:r>
            <a:endParaRPr lang="en-US"/>
          </a:p>
        </p:txBody>
      </p:sp>
      <p:sp>
        <p:nvSpPr>
          <p:cNvPr id="3" name="Text Placeholder 2"/>
          <p:cNvSpPr>
            <a:spLocks noGrp="1"/>
          </p:cNvSpPr>
          <p:nvPr>
            <p:ph type="body" idx="1"/>
          </p:nvPr>
        </p:nvSpPr>
        <p:spPr>
          <a:xfrm>
            <a:off x="476529" y="1446252"/>
            <a:ext cx="10515599" cy="1222696"/>
          </a:xfrm>
        </p:spPr>
        <p:txBody>
          <a:bodyPr/>
          <a:lstStyle/>
          <a:p>
            <a:pPr>
              <a:buFont typeface="Courier New" panose="02070309020205020404" pitchFamily="49" charset="0"/>
              <a:buChar char="o"/>
            </a:pPr>
            <a:r>
              <a:rPr lang="en-US" dirty="0">
                <a:solidFill>
                  <a:srgbClr val="92D050"/>
                </a:solidFill>
              </a:rPr>
              <a:t> Group of neurons inside CNS -&gt; Nucleus</a:t>
            </a:r>
          </a:p>
          <a:p>
            <a:pPr>
              <a:buFont typeface="Courier New" panose="02070309020205020404" pitchFamily="49" charset="0"/>
              <a:buChar char="o"/>
            </a:pPr>
            <a:r>
              <a:rPr lang="en-US" dirty="0">
                <a:solidFill>
                  <a:srgbClr val="92D050"/>
                </a:solidFill>
              </a:rPr>
              <a:t> Group of neurons outside CNS -&gt; Ganglion</a:t>
            </a:r>
          </a:p>
          <a:p>
            <a:pPr>
              <a:buFont typeface="Courier New" panose="02070309020205020404" pitchFamily="49" charset="0"/>
              <a:buChar char="o"/>
            </a:pPr>
            <a:endParaRPr lang="en-US" dirty="0">
              <a:solidFill>
                <a:srgbClr val="92D050"/>
              </a:solidFill>
            </a:endParaRPr>
          </a:p>
        </p:txBody>
      </p:sp>
      <p:grpSp>
        <p:nvGrpSpPr>
          <p:cNvPr id="7" name="Group 6"/>
          <p:cNvGrpSpPr/>
          <p:nvPr/>
        </p:nvGrpSpPr>
        <p:grpSpPr>
          <a:xfrm>
            <a:off x="765258" y="1520822"/>
            <a:ext cx="10380723" cy="4804538"/>
            <a:chOff x="385434" y="1493113"/>
            <a:chExt cx="10380723" cy="4804538"/>
          </a:xfrm>
        </p:grpSpPr>
        <p:pic>
          <p:nvPicPr>
            <p:cNvPr id="4" name="Shape 74"/>
            <p:cNvPicPr preferRelativeResize="0"/>
            <p:nvPr/>
          </p:nvPicPr>
          <p:blipFill rotWithShape="1">
            <a:blip r:embed="rId2">
              <a:alphaModFix/>
            </a:blip>
            <a:srcRect l="15449" r="22970"/>
            <a:stretch/>
          </p:blipFill>
          <p:spPr>
            <a:xfrm>
              <a:off x="540327" y="2533467"/>
              <a:ext cx="7289430" cy="3764184"/>
            </a:xfrm>
            <a:prstGeom prst="rect">
              <a:avLst/>
            </a:prstGeom>
            <a:noFill/>
            <a:ln>
              <a:noFill/>
            </a:ln>
          </p:spPr>
        </p:pic>
        <p:pic>
          <p:nvPicPr>
            <p:cNvPr id="5" name="Shape 75"/>
            <p:cNvPicPr preferRelativeResize="0"/>
            <p:nvPr/>
          </p:nvPicPr>
          <p:blipFill rotWithShape="1">
            <a:blip r:embed="rId2">
              <a:alphaModFix/>
            </a:blip>
            <a:srcRect l="76842"/>
            <a:stretch/>
          </p:blipFill>
          <p:spPr>
            <a:xfrm>
              <a:off x="7829757" y="1493113"/>
              <a:ext cx="2936400" cy="4032332"/>
            </a:xfrm>
            <a:prstGeom prst="rect">
              <a:avLst/>
            </a:prstGeom>
            <a:noFill/>
            <a:ln>
              <a:noFill/>
            </a:ln>
          </p:spPr>
        </p:pic>
        <p:sp>
          <p:nvSpPr>
            <p:cNvPr id="6" name="Rectangle 5"/>
            <p:cNvSpPr/>
            <p:nvPr/>
          </p:nvSpPr>
          <p:spPr>
            <a:xfrm>
              <a:off x="385434" y="2641239"/>
              <a:ext cx="2493818" cy="356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ounded Rectangle 9"/>
          <p:cNvSpPr/>
          <p:nvPr/>
        </p:nvSpPr>
        <p:spPr>
          <a:xfrm>
            <a:off x="5985164" y="2687810"/>
            <a:ext cx="5680363" cy="3186518"/>
          </a:xfrm>
          <a:custGeom>
            <a:avLst/>
            <a:gdLst>
              <a:gd name="connsiteX0" fmla="*/ 0 w 5680363"/>
              <a:gd name="connsiteY0" fmla="*/ 510315 h 3061827"/>
              <a:gd name="connsiteX1" fmla="*/ 510315 w 5680363"/>
              <a:gd name="connsiteY1" fmla="*/ 0 h 3061827"/>
              <a:gd name="connsiteX2" fmla="*/ 5170048 w 5680363"/>
              <a:gd name="connsiteY2" fmla="*/ 0 h 3061827"/>
              <a:gd name="connsiteX3" fmla="*/ 5680363 w 5680363"/>
              <a:gd name="connsiteY3" fmla="*/ 510315 h 3061827"/>
              <a:gd name="connsiteX4" fmla="*/ 5680363 w 5680363"/>
              <a:gd name="connsiteY4" fmla="*/ 2551512 h 3061827"/>
              <a:gd name="connsiteX5" fmla="*/ 5170048 w 5680363"/>
              <a:gd name="connsiteY5" fmla="*/ 3061827 h 3061827"/>
              <a:gd name="connsiteX6" fmla="*/ 510315 w 5680363"/>
              <a:gd name="connsiteY6" fmla="*/ 3061827 h 3061827"/>
              <a:gd name="connsiteX7" fmla="*/ 0 w 5680363"/>
              <a:gd name="connsiteY7" fmla="*/ 2551512 h 3061827"/>
              <a:gd name="connsiteX8" fmla="*/ 0 w 5680363"/>
              <a:gd name="connsiteY8" fmla="*/ 510315 h 3061827"/>
              <a:gd name="connsiteX0" fmla="*/ 0 w 5680363"/>
              <a:gd name="connsiteY0" fmla="*/ 510315 h 3061827"/>
              <a:gd name="connsiteX1" fmla="*/ 510315 w 5680363"/>
              <a:gd name="connsiteY1" fmla="*/ 0 h 3061827"/>
              <a:gd name="connsiteX2" fmla="*/ 5170048 w 5680363"/>
              <a:gd name="connsiteY2" fmla="*/ 0 h 3061827"/>
              <a:gd name="connsiteX3" fmla="*/ 5680363 w 5680363"/>
              <a:gd name="connsiteY3" fmla="*/ 510315 h 3061827"/>
              <a:gd name="connsiteX4" fmla="*/ 5680363 w 5680363"/>
              <a:gd name="connsiteY4" fmla="*/ 2551512 h 3061827"/>
              <a:gd name="connsiteX5" fmla="*/ 5170048 w 5680363"/>
              <a:gd name="connsiteY5" fmla="*/ 3061827 h 3061827"/>
              <a:gd name="connsiteX6" fmla="*/ 2339115 w 5680363"/>
              <a:gd name="connsiteY6" fmla="*/ 2604627 h 3061827"/>
              <a:gd name="connsiteX7" fmla="*/ 0 w 5680363"/>
              <a:gd name="connsiteY7" fmla="*/ 2551512 h 3061827"/>
              <a:gd name="connsiteX8" fmla="*/ 0 w 5680363"/>
              <a:gd name="connsiteY8" fmla="*/ 510315 h 3061827"/>
              <a:gd name="connsiteX0" fmla="*/ 0 w 5680363"/>
              <a:gd name="connsiteY0" fmla="*/ 510315 h 3061827"/>
              <a:gd name="connsiteX1" fmla="*/ 510315 w 5680363"/>
              <a:gd name="connsiteY1" fmla="*/ 0 h 3061827"/>
              <a:gd name="connsiteX2" fmla="*/ 5170048 w 5680363"/>
              <a:gd name="connsiteY2" fmla="*/ 0 h 3061827"/>
              <a:gd name="connsiteX3" fmla="*/ 5680363 w 5680363"/>
              <a:gd name="connsiteY3" fmla="*/ 510315 h 3061827"/>
              <a:gd name="connsiteX4" fmla="*/ 5680363 w 5680363"/>
              <a:gd name="connsiteY4" fmla="*/ 2551512 h 3061827"/>
              <a:gd name="connsiteX5" fmla="*/ 5170048 w 5680363"/>
              <a:gd name="connsiteY5" fmla="*/ 3061827 h 3061827"/>
              <a:gd name="connsiteX6" fmla="*/ 2339115 w 5680363"/>
              <a:gd name="connsiteY6" fmla="*/ 2604627 h 3061827"/>
              <a:gd name="connsiteX7" fmla="*/ 0 w 5680363"/>
              <a:gd name="connsiteY7" fmla="*/ 1720239 h 3061827"/>
              <a:gd name="connsiteX8" fmla="*/ 0 w 5680363"/>
              <a:gd name="connsiteY8" fmla="*/ 510315 h 3061827"/>
              <a:gd name="connsiteX0" fmla="*/ 0 w 5680363"/>
              <a:gd name="connsiteY0" fmla="*/ 510315 h 3061827"/>
              <a:gd name="connsiteX1" fmla="*/ 510315 w 5680363"/>
              <a:gd name="connsiteY1" fmla="*/ 0 h 3061827"/>
              <a:gd name="connsiteX2" fmla="*/ 5170048 w 5680363"/>
              <a:gd name="connsiteY2" fmla="*/ 0 h 3061827"/>
              <a:gd name="connsiteX3" fmla="*/ 5680363 w 5680363"/>
              <a:gd name="connsiteY3" fmla="*/ 510315 h 3061827"/>
              <a:gd name="connsiteX4" fmla="*/ 5680363 w 5680363"/>
              <a:gd name="connsiteY4" fmla="*/ 2551512 h 3061827"/>
              <a:gd name="connsiteX5" fmla="*/ 5170048 w 5680363"/>
              <a:gd name="connsiteY5" fmla="*/ 3061827 h 3061827"/>
              <a:gd name="connsiteX6" fmla="*/ 2117442 w 5680363"/>
              <a:gd name="connsiteY6" fmla="*/ 1884191 h 3061827"/>
              <a:gd name="connsiteX7" fmla="*/ 0 w 5680363"/>
              <a:gd name="connsiteY7" fmla="*/ 1720239 h 3061827"/>
              <a:gd name="connsiteX8" fmla="*/ 0 w 5680363"/>
              <a:gd name="connsiteY8" fmla="*/ 510315 h 3061827"/>
              <a:gd name="connsiteX0" fmla="*/ 0 w 5680363"/>
              <a:gd name="connsiteY0" fmla="*/ 510315 h 3124115"/>
              <a:gd name="connsiteX1" fmla="*/ 510315 w 5680363"/>
              <a:gd name="connsiteY1" fmla="*/ 0 h 3124115"/>
              <a:gd name="connsiteX2" fmla="*/ 5170048 w 5680363"/>
              <a:gd name="connsiteY2" fmla="*/ 0 h 3124115"/>
              <a:gd name="connsiteX3" fmla="*/ 5680363 w 5680363"/>
              <a:gd name="connsiteY3" fmla="*/ 510315 h 3124115"/>
              <a:gd name="connsiteX4" fmla="*/ 5680363 w 5680363"/>
              <a:gd name="connsiteY4" fmla="*/ 2551512 h 3124115"/>
              <a:gd name="connsiteX5" fmla="*/ 5170048 w 5680363"/>
              <a:gd name="connsiteY5" fmla="*/ 3061827 h 3124115"/>
              <a:gd name="connsiteX6" fmla="*/ 2117442 w 5680363"/>
              <a:gd name="connsiteY6" fmla="*/ 1884191 h 3124115"/>
              <a:gd name="connsiteX7" fmla="*/ 0 w 5680363"/>
              <a:gd name="connsiteY7" fmla="*/ 1720239 h 3124115"/>
              <a:gd name="connsiteX8" fmla="*/ 0 w 5680363"/>
              <a:gd name="connsiteY8" fmla="*/ 510315 h 3124115"/>
              <a:gd name="connsiteX0" fmla="*/ 0 w 5680363"/>
              <a:gd name="connsiteY0" fmla="*/ 510315 h 3124115"/>
              <a:gd name="connsiteX1" fmla="*/ 510315 w 5680363"/>
              <a:gd name="connsiteY1" fmla="*/ 0 h 3124115"/>
              <a:gd name="connsiteX2" fmla="*/ 5170048 w 5680363"/>
              <a:gd name="connsiteY2" fmla="*/ 0 h 3124115"/>
              <a:gd name="connsiteX3" fmla="*/ 5680363 w 5680363"/>
              <a:gd name="connsiteY3" fmla="*/ 510315 h 3124115"/>
              <a:gd name="connsiteX4" fmla="*/ 5680363 w 5680363"/>
              <a:gd name="connsiteY4" fmla="*/ 2551512 h 3124115"/>
              <a:gd name="connsiteX5" fmla="*/ 5170048 w 5680363"/>
              <a:gd name="connsiteY5" fmla="*/ 3061827 h 3124115"/>
              <a:gd name="connsiteX6" fmla="*/ 2117442 w 5680363"/>
              <a:gd name="connsiteY6" fmla="*/ 1884191 h 3124115"/>
              <a:gd name="connsiteX7" fmla="*/ 0 w 5680363"/>
              <a:gd name="connsiteY7" fmla="*/ 1720239 h 3124115"/>
              <a:gd name="connsiteX8" fmla="*/ 0 w 5680363"/>
              <a:gd name="connsiteY8" fmla="*/ 510315 h 3124115"/>
              <a:gd name="connsiteX0" fmla="*/ 0 w 5680363"/>
              <a:gd name="connsiteY0" fmla="*/ 510315 h 3141798"/>
              <a:gd name="connsiteX1" fmla="*/ 510315 w 5680363"/>
              <a:gd name="connsiteY1" fmla="*/ 0 h 3141798"/>
              <a:gd name="connsiteX2" fmla="*/ 5170048 w 5680363"/>
              <a:gd name="connsiteY2" fmla="*/ 0 h 3141798"/>
              <a:gd name="connsiteX3" fmla="*/ 5680363 w 5680363"/>
              <a:gd name="connsiteY3" fmla="*/ 510315 h 3141798"/>
              <a:gd name="connsiteX4" fmla="*/ 5680363 w 5680363"/>
              <a:gd name="connsiteY4" fmla="*/ 2551512 h 3141798"/>
              <a:gd name="connsiteX5" fmla="*/ 5170048 w 5680363"/>
              <a:gd name="connsiteY5" fmla="*/ 3061827 h 3141798"/>
              <a:gd name="connsiteX6" fmla="*/ 2228278 w 5680363"/>
              <a:gd name="connsiteY6" fmla="*/ 1939609 h 3141798"/>
              <a:gd name="connsiteX7" fmla="*/ 0 w 5680363"/>
              <a:gd name="connsiteY7" fmla="*/ 1720239 h 3141798"/>
              <a:gd name="connsiteX8" fmla="*/ 0 w 5680363"/>
              <a:gd name="connsiteY8" fmla="*/ 510315 h 3141798"/>
              <a:gd name="connsiteX0" fmla="*/ 0 w 5680363"/>
              <a:gd name="connsiteY0" fmla="*/ 510315 h 3171998"/>
              <a:gd name="connsiteX1" fmla="*/ 510315 w 5680363"/>
              <a:gd name="connsiteY1" fmla="*/ 0 h 3171998"/>
              <a:gd name="connsiteX2" fmla="*/ 5170048 w 5680363"/>
              <a:gd name="connsiteY2" fmla="*/ 0 h 3171998"/>
              <a:gd name="connsiteX3" fmla="*/ 5680363 w 5680363"/>
              <a:gd name="connsiteY3" fmla="*/ 510315 h 3171998"/>
              <a:gd name="connsiteX4" fmla="*/ 5680363 w 5680363"/>
              <a:gd name="connsiteY4" fmla="*/ 2551512 h 3171998"/>
              <a:gd name="connsiteX5" fmla="*/ 5170048 w 5680363"/>
              <a:gd name="connsiteY5" fmla="*/ 3061827 h 3171998"/>
              <a:gd name="connsiteX6" fmla="*/ 2339115 w 5680363"/>
              <a:gd name="connsiteY6" fmla="*/ 2022736 h 3171998"/>
              <a:gd name="connsiteX7" fmla="*/ 0 w 5680363"/>
              <a:gd name="connsiteY7" fmla="*/ 1720239 h 3171998"/>
              <a:gd name="connsiteX8" fmla="*/ 0 w 5680363"/>
              <a:gd name="connsiteY8" fmla="*/ 510315 h 3171998"/>
              <a:gd name="connsiteX0" fmla="*/ 0 w 5680363"/>
              <a:gd name="connsiteY0" fmla="*/ 510315 h 3224799"/>
              <a:gd name="connsiteX1" fmla="*/ 510315 w 5680363"/>
              <a:gd name="connsiteY1" fmla="*/ 0 h 3224799"/>
              <a:gd name="connsiteX2" fmla="*/ 5170048 w 5680363"/>
              <a:gd name="connsiteY2" fmla="*/ 0 h 3224799"/>
              <a:gd name="connsiteX3" fmla="*/ 5680363 w 5680363"/>
              <a:gd name="connsiteY3" fmla="*/ 510315 h 3224799"/>
              <a:gd name="connsiteX4" fmla="*/ 5680363 w 5680363"/>
              <a:gd name="connsiteY4" fmla="*/ 2551512 h 3224799"/>
              <a:gd name="connsiteX5" fmla="*/ 5170048 w 5680363"/>
              <a:gd name="connsiteY5" fmla="*/ 3061827 h 3224799"/>
              <a:gd name="connsiteX6" fmla="*/ 2325260 w 5680363"/>
              <a:gd name="connsiteY6" fmla="*/ 2147427 h 3224799"/>
              <a:gd name="connsiteX7" fmla="*/ 0 w 5680363"/>
              <a:gd name="connsiteY7" fmla="*/ 1720239 h 3224799"/>
              <a:gd name="connsiteX8" fmla="*/ 0 w 5680363"/>
              <a:gd name="connsiteY8" fmla="*/ 510315 h 3224799"/>
              <a:gd name="connsiteX0" fmla="*/ 0 w 5680363"/>
              <a:gd name="connsiteY0" fmla="*/ 510315 h 3224799"/>
              <a:gd name="connsiteX1" fmla="*/ 510315 w 5680363"/>
              <a:gd name="connsiteY1" fmla="*/ 0 h 3224799"/>
              <a:gd name="connsiteX2" fmla="*/ 5170048 w 5680363"/>
              <a:gd name="connsiteY2" fmla="*/ 0 h 3224799"/>
              <a:gd name="connsiteX3" fmla="*/ 5680363 w 5680363"/>
              <a:gd name="connsiteY3" fmla="*/ 510315 h 3224799"/>
              <a:gd name="connsiteX4" fmla="*/ 5680363 w 5680363"/>
              <a:gd name="connsiteY4" fmla="*/ 2551512 h 3224799"/>
              <a:gd name="connsiteX5" fmla="*/ 5170048 w 5680363"/>
              <a:gd name="connsiteY5" fmla="*/ 3061827 h 3224799"/>
              <a:gd name="connsiteX6" fmla="*/ 2325260 w 5680363"/>
              <a:gd name="connsiteY6" fmla="*/ 2147427 h 3224799"/>
              <a:gd name="connsiteX7" fmla="*/ 0 w 5680363"/>
              <a:gd name="connsiteY7" fmla="*/ 1720239 h 3224799"/>
              <a:gd name="connsiteX8" fmla="*/ 0 w 5680363"/>
              <a:gd name="connsiteY8" fmla="*/ 510315 h 3224799"/>
              <a:gd name="connsiteX0" fmla="*/ 0 w 5680363"/>
              <a:gd name="connsiteY0" fmla="*/ 510315 h 3219935"/>
              <a:gd name="connsiteX1" fmla="*/ 510315 w 5680363"/>
              <a:gd name="connsiteY1" fmla="*/ 0 h 3219935"/>
              <a:gd name="connsiteX2" fmla="*/ 5170048 w 5680363"/>
              <a:gd name="connsiteY2" fmla="*/ 0 h 3219935"/>
              <a:gd name="connsiteX3" fmla="*/ 5680363 w 5680363"/>
              <a:gd name="connsiteY3" fmla="*/ 510315 h 3219935"/>
              <a:gd name="connsiteX4" fmla="*/ 5680363 w 5680363"/>
              <a:gd name="connsiteY4" fmla="*/ 2551512 h 3219935"/>
              <a:gd name="connsiteX5" fmla="*/ 5170048 w 5680363"/>
              <a:gd name="connsiteY5" fmla="*/ 3061827 h 3219935"/>
              <a:gd name="connsiteX6" fmla="*/ 2325260 w 5680363"/>
              <a:gd name="connsiteY6" fmla="*/ 2147427 h 3219935"/>
              <a:gd name="connsiteX7" fmla="*/ 0 w 5680363"/>
              <a:gd name="connsiteY7" fmla="*/ 1720239 h 3219935"/>
              <a:gd name="connsiteX8" fmla="*/ 0 w 5680363"/>
              <a:gd name="connsiteY8" fmla="*/ 510315 h 3219935"/>
              <a:gd name="connsiteX0" fmla="*/ 0 w 5680363"/>
              <a:gd name="connsiteY0" fmla="*/ 510315 h 3327509"/>
              <a:gd name="connsiteX1" fmla="*/ 510315 w 5680363"/>
              <a:gd name="connsiteY1" fmla="*/ 0 h 3327509"/>
              <a:gd name="connsiteX2" fmla="*/ 5170048 w 5680363"/>
              <a:gd name="connsiteY2" fmla="*/ 0 h 3327509"/>
              <a:gd name="connsiteX3" fmla="*/ 5680363 w 5680363"/>
              <a:gd name="connsiteY3" fmla="*/ 510315 h 3327509"/>
              <a:gd name="connsiteX4" fmla="*/ 5680363 w 5680363"/>
              <a:gd name="connsiteY4" fmla="*/ 2551512 h 3327509"/>
              <a:gd name="connsiteX5" fmla="*/ 5267029 w 5680363"/>
              <a:gd name="connsiteY5" fmla="*/ 3241937 h 3327509"/>
              <a:gd name="connsiteX6" fmla="*/ 2325260 w 5680363"/>
              <a:gd name="connsiteY6" fmla="*/ 2147427 h 3327509"/>
              <a:gd name="connsiteX7" fmla="*/ 0 w 5680363"/>
              <a:gd name="connsiteY7" fmla="*/ 1720239 h 3327509"/>
              <a:gd name="connsiteX8" fmla="*/ 0 w 5680363"/>
              <a:gd name="connsiteY8" fmla="*/ 510315 h 332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0363" h="3327509">
                <a:moveTo>
                  <a:pt x="0" y="510315"/>
                </a:moveTo>
                <a:cubicBezTo>
                  <a:pt x="0" y="228476"/>
                  <a:pt x="228476" y="0"/>
                  <a:pt x="510315" y="0"/>
                </a:cubicBezTo>
                <a:lnTo>
                  <a:pt x="5170048" y="0"/>
                </a:lnTo>
                <a:cubicBezTo>
                  <a:pt x="5451887" y="0"/>
                  <a:pt x="5680363" y="228476"/>
                  <a:pt x="5680363" y="510315"/>
                </a:cubicBezTo>
                <a:lnTo>
                  <a:pt x="5680363" y="2551512"/>
                </a:lnTo>
                <a:cubicBezTo>
                  <a:pt x="5680363" y="2833351"/>
                  <a:pt x="5548868" y="3241937"/>
                  <a:pt x="5267029" y="3241937"/>
                </a:cubicBezTo>
                <a:cubicBezTo>
                  <a:pt x="3713785" y="3241937"/>
                  <a:pt x="2326795" y="3782263"/>
                  <a:pt x="2325260" y="2147427"/>
                </a:cubicBezTo>
                <a:cubicBezTo>
                  <a:pt x="2334366" y="1551682"/>
                  <a:pt x="0" y="2002078"/>
                  <a:pt x="0" y="1720239"/>
                </a:cubicBezTo>
                <a:lnTo>
                  <a:pt x="0" y="510315"/>
                </a:ln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593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35506" y="605118"/>
            <a:ext cx="9526306" cy="5809129"/>
            <a:chOff x="935506" y="605118"/>
            <a:chExt cx="9526306" cy="5809129"/>
          </a:xfrm>
        </p:grpSpPr>
        <p:pic>
          <p:nvPicPr>
            <p:cNvPr id="1028" name="Picture 4" descr="https://lh6.googleusercontent.com/I9Tl0E9gJtsR1_c9J7UhpEFBtzr7gfhsBeHwWKiVegAlOAFAgqYfoHZNuFalbDDXzN_v0Ene2DzvDkojCzkQouDlH4K15Va6SJG3Vf_Lp9LJMpAGiypaDrckYjYHONUXL4hjFIehb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06" y="605118"/>
              <a:ext cx="9526306" cy="580912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17334" y="4194629"/>
              <a:ext cx="3207657" cy="464456"/>
            </a:xfrm>
            <a:prstGeom prst="roundRect">
              <a:avLst/>
            </a:prstGeom>
            <a:solidFill>
              <a:srgbClr val="E9E9F7"/>
            </a:solidFill>
            <a:ln>
              <a:solidFill>
                <a:srgbClr val="4F5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solidFill>
                    <a:srgbClr val="535864"/>
                  </a:solidFill>
                </a:rPr>
                <a:t>Autonomic Nervous System</a:t>
              </a:r>
              <a:endParaRPr lang="en-GB" sz="1700" b="1">
                <a:solidFill>
                  <a:srgbClr val="535864"/>
                </a:solidFill>
              </a:endParaRPr>
            </a:p>
          </p:txBody>
        </p:sp>
      </p:grpSp>
      <p:sp>
        <p:nvSpPr>
          <p:cNvPr id="11" name="Rounded Rectangle 10"/>
          <p:cNvSpPr/>
          <p:nvPr/>
        </p:nvSpPr>
        <p:spPr>
          <a:xfrm>
            <a:off x="5907822" y="2261474"/>
            <a:ext cx="4252177" cy="698062"/>
          </a:xfrm>
          <a:prstGeom prst="roundRect">
            <a:avLst/>
          </a:prstGeom>
          <a:solidFill>
            <a:srgbClr val="E9E9F7"/>
          </a:solidFill>
          <a:ln>
            <a:solidFill>
              <a:srgbClr val="4F59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535864"/>
                </a:solidFill>
                <a:latin typeface="+mj-lt"/>
              </a:rPr>
              <a:t>Function: maintain </a:t>
            </a:r>
            <a:r>
              <a:rPr lang="en-US" b="1">
                <a:solidFill>
                  <a:srgbClr val="FF0000"/>
                </a:solidFill>
                <a:latin typeface="+mj-lt"/>
              </a:rPr>
              <a:t>homeostasis of the internal environment</a:t>
            </a:r>
            <a:r>
              <a:rPr lang="en-US" b="1">
                <a:solidFill>
                  <a:srgbClr val="535864"/>
                </a:solidFill>
                <a:latin typeface="+mj-lt"/>
              </a:rPr>
              <a:t> along with the Endocrine system.</a:t>
            </a:r>
            <a:endParaRPr lang="en-GB" b="1">
              <a:solidFill>
                <a:srgbClr val="535864"/>
              </a:solidFill>
              <a:latin typeface="+mj-lt"/>
            </a:endParaRPr>
          </a:p>
        </p:txBody>
      </p:sp>
      <p:sp>
        <p:nvSpPr>
          <p:cNvPr id="9" name="Rounded Rectangle 8"/>
          <p:cNvSpPr/>
          <p:nvPr/>
        </p:nvSpPr>
        <p:spPr>
          <a:xfrm>
            <a:off x="9855198" y="459974"/>
            <a:ext cx="1785259" cy="81728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olidFill>
                  <a:schemeClr val="tx1"/>
                </a:solidFill>
                <a:latin typeface="Arial" panose="020B0604020202020204" pitchFamily="34" charset="0"/>
              </a:rPr>
              <a:t>Objective 1: Define the autonomic nervous system.</a:t>
            </a:r>
            <a:endParaRPr lang="en-GB">
              <a:solidFill>
                <a:schemeClr val="tx1"/>
              </a:solidFill>
            </a:endParaRPr>
          </a:p>
        </p:txBody>
      </p:sp>
      <p:cxnSp>
        <p:nvCxnSpPr>
          <p:cNvPr id="12" name="Straight Connector 11"/>
          <p:cNvCxnSpPr/>
          <p:nvPr/>
        </p:nvCxnSpPr>
        <p:spPr>
          <a:xfrm>
            <a:off x="2235199" y="2852076"/>
            <a:ext cx="1920240" cy="0"/>
          </a:xfrm>
          <a:prstGeom prst="line">
            <a:avLst/>
          </a:prstGeom>
          <a:ln>
            <a:solidFill>
              <a:srgbClr val="39434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094612" y="6139562"/>
            <a:ext cx="1280160" cy="0"/>
          </a:xfrm>
          <a:prstGeom prst="line">
            <a:avLst/>
          </a:prstGeom>
          <a:ln>
            <a:solidFill>
              <a:srgbClr val="394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2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29258" y="3382717"/>
            <a:ext cx="6024204" cy="2845811"/>
            <a:chOff x="5723287" y="3280229"/>
            <a:chExt cx="6024204" cy="2845811"/>
          </a:xfrm>
        </p:grpSpPr>
        <p:pic>
          <p:nvPicPr>
            <p:cNvPr id="9" name="Shape 75"/>
            <p:cNvPicPr preferRelativeResize="0"/>
            <p:nvPr/>
          </p:nvPicPr>
          <p:blipFill rotWithShape="1">
            <a:blip r:embed="rId2">
              <a:alphaModFix/>
            </a:blip>
            <a:srcRect t="3947"/>
            <a:stretch/>
          </p:blipFill>
          <p:spPr>
            <a:xfrm>
              <a:off x="5723287" y="3280229"/>
              <a:ext cx="6024204" cy="2845811"/>
            </a:xfrm>
            <a:prstGeom prst="rect">
              <a:avLst/>
            </a:prstGeom>
            <a:noFill/>
            <a:ln>
              <a:noFill/>
            </a:ln>
          </p:spPr>
        </p:pic>
        <p:sp>
          <p:nvSpPr>
            <p:cNvPr id="7" name="TextBox 6"/>
            <p:cNvSpPr txBox="1"/>
            <p:nvPr/>
          </p:nvSpPr>
          <p:spPr>
            <a:xfrm>
              <a:off x="7286171" y="5646058"/>
              <a:ext cx="275772" cy="307777"/>
            </a:xfrm>
            <a:prstGeom prst="rect">
              <a:avLst/>
            </a:prstGeom>
            <a:noFill/>
          </p:spPr>
          <p:txBody>
            <a:bodyPr wrap="square" rtlCol="0">
              <a:spAutoFit/>
            </a:bodyPr>
            <a:lstStyle/>
            <a:p>
              <a:r>
                <a:rPr lang="en-US" b="1"/>
                <a:t>”</a:t>
              </a:r>
              <a:endParaRPr lang="en-GB" b="1"/>
            </a:p>
          </p:txBody>
        </p:sp>
      </p:grpSp>
      <p:sp>
        <p:nvSpPr>
          <p:cNvPr id="8" name="Shape 74"/>
          <p:cNvSpPr txBox="1">
            <a:spLocks noGrp="1"/>
          </p:cNvSpPr>
          <p:nvPr>
            <p:ph type="title"/>
          </p:nvPr>
        </p:nvSpPr>
        <p:spPr>
          <a:xfrm>
            <a:off x="459277" y="721473"/>
            <a:ext cx="9468494" cy="2222421"/>
          </a:xfrm>
          <a:prstGeom prst="rect">
            <a:avLst/>
          </a:prstGeom>
        </p:spPr>
        <p:txBody>
          <a:bodyPr lIns="91425" tIns="91425" rIns="91425" bIns="91425" anchor="t" anchorCtr="0">
            <a:noAutofit/>
          </a:bodyPr>
          <a:lstStyle/>
          <a:p>
            <a:pPr lvl="0">
              <a:spcBef>
                <a:spcPts val="0"/>
              </a:spcBef>
              <a:buNone/>
            </a:pPr>
            <a:r>
              <a:rPr lang="en" sz="3200" dirty="0">
                <a:solidFill>
                  <a:srgbClr val="0070C0"/>
                </a:solidFill>
              </a:rPr>
              <a:t>The autonomic nervous system is divided according      to its </a:t>
            </a:r>
            <a:r>
              <a:rPr lang="en" sz="3200" b="1" u="sng" dirty="0">
                <a:solidFill>
                  <a:srgbClr val="0070C0"/>
                </a:solidFill>
              </a:rPr>
              <a:t>anatomical</a:t>
            </a:r>
            <a:r>
              <a:rPr lang="en" sz="3200" dirty="0">
                <a:solidFill>
                  <a:srgbClr val="0070C0"/>
                </a:solidFill>
              </a:rPr>
              <a:t>, </a:t>
            </a:r>
            <a:r>
              <a:rPr lang="en" sz="3200" b="1" u="sng" dirty="0">
                <a:solidFill>
                  <a:srgbClr val="0070C0"/>
                </a:solidFill>
              </a:rPr>
              <a:t>physiological</a:t>
            </a:r>
            <a:r>
              <a:rPr lang="en" sz="3200" dirty="0">
                <a:solidFill>
                  <a:srgbClr val="0070C0"/>
                </a:solidFill>
              </a:rPr>
              <a:t>, and </a:t>
            </a:r>
            <a:r>
              <a:rPr lang="en" sz="3200" b="1" u="sng" dirty="0">
                <a:solidFill>
                  <a:srgbClr val="0070C0"/>
                </a:solidFill>
              </a:rPr>
              <a:t>pharmacological</a:t>
            </a:r>
            <a:r>
              <a:rPr lang="en" sz="3200" dirty="0">
                <a:solidFill>
                  <a:srgbClr val="0070C0"/>
                </a:solidFill>
              </a:rPr>
              <a:t> characteristics into two subdivisions: </a:t>
            </a:r>
          </a:p>
          <a:p>
            <a:pPr lvl="0">
              <a:spcBef>
                <a:spcPts val="0"/>
              </a:spcBef>
              <a:buNone/>
            </a:pPr>
            <a:endParaRPr sz="4000" dirty="0">
              <a:solidFill>
                <a:srgbClr val="0070C0"/>
              </a:solidFill>
            </a:endParaRPr>
          </a:p>
          <a:p>
            <a:pPr lvl="0">
              <a:spcBef>
                <a:spcPts val="0"/>
              </a:spcBef>
              <a:buNone/>
            </a:pPr>
            <a:endParaRPr sz="4000" dirty="0">
              <a:solidFill>
                <a:srgbClr val="0070C0"/>
              </a:solidFill>
            </a:endParaRPr>
          </a:p>
        </p:txBody>
      </p:sp>
      <p:sp>
        <p:nvSpPr>
          <p:cNvPr id="10" name="Shape 76"/>
          <p:cNvSpPr/>
          <p:nvPr/>
        </p:nvSpPr>
        <p:spPr>
          <a:xfrm>
            <a:off x="9487296" y="468382"/>
            <a:ext cx="2284177" cy="1003481"/>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sz="1600" dirty="0">
                <a:solidFill>
                  <a:schemeClr val="tx1"/>
                </a:solidFill>
              </a:rPr>
              <a:t>Objective 2: Describe the structure of autonomic nervous system.</a:t>
            </a:r>
          </a:p>
        </p:txBody>
      </p:sp>
      <p:sp>
        <p:nvSpPr>
          <p:cNvPr id="11" name="Shape 77"/>
          <p:cNvSpPr txBox="1"/>
          <p:nvPr/>
        </p:nvSpPr>
        <p:spPr>
          <a:xfrm>
            <a:off x="508650" y="2061212"/>
            <a:ext cx="6464037" cy="1149300"/>
          </a:xfrm>
          <a:prstGeom prst="rect">
            <a:avLst/>
          </a:prstGeom>
          <a:noFill/>
          <a:ln>
            <a:noFill/>
          </a:ln>
        </p:spPr>
        <p:txBody>
          <a:bodyPr lIns="91425" tIns="91425" rIns="91425" bIns="91425" anchor="ctr" anchorCtr="0">
            <a:noAutofit/>
          </a:bodyPr>
          <a:lstStyle/>
          <a:p>
            <a:pPr marL="228600" lvl="0" rtl="0">
              <a:spcBef>
                <a:spcPts val="0"/>
              </a:spcBef>
            </a:pPr>
            <a:r>
              <a:rPr lang="en" sz="1800" dirty="0">
                <a:solidFill>
                  <a:srgbClr val="0070C0"/>
                </a:solidFill>
              </a:rPr>
              <a:t>Both divisions operate in conjunction with one another (i.e. have </a:t>
            </a:r>
            <a:r>
              <a:rPr lang="en" sz="1800" dirty="0">
                <a:solidFill>
                  <a:srgbClr val="FF0000"/>
                </a:solidFill>
              </a:rPr>
              <a:t>antagonistic</a:t>
            </a:r>
            <a:r>
              <a:rPr lang="en" sz="1800" dirty="0">
                <a:solidFill>
                  <a:srgbClr val="0070C0"/>
                </a:solidFill>
              </a:rPr>
              <a:t> control over the viscera) to maintain a stable internal environment.</a:t>
            </a:r>
            <a:r>
              <a:rPr lang="en" dirty="0">
                <a:solidFill>
                  <a:srgbClr val="0070C0"/>
                </a:solidFill>
              </a:rPr>
              <a:t> </a:t>
            </a:r>
          </a:p>
        </p:txBody>
      </p:sp>
      <p:pic>
        <p:nvPicPr>
          <p:cNvPr id="2054" name="Picture 6" descr="Image result for sympathetic vs parasympathetic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060" y="2195964"/>
            <a:ext cx="4308938" cy="430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60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3"/>
          <p:cNvSpPr txBox="1"/>
          <p:nvPr/>
        </p:nvSpPr>
        <p:spPr>
          <a:xfrm>
            <a:off x="593671" y="687211"/>
            <a:ext cx="5175234" cy="5735782"/>
          </a:xfrm>
          <a:prstGeom prst="rect">
            <a:avLst/>
          </a:prstGeom>
          <a:noFill/>
          <a:ln>
            <a:noFill/>
          </a:ln>
        </p:spPr>
        <p:txBody>
          <a:bodyPr lIns="91425" tIns="91425" rIns="91425" bIns="91425" anchor="ctr" anchorCtr="0">
            <a:noAutofit/>
          </a:bodyPr>
          <a:lstStyle/>
          <a:p>
            <a:pPr marL="514350" lvl="0" indent="-285750">
              <a:spcBef>
                <a:spcPts val="0"/>
              </a:spcBef>
              <a:buFont typeface="Courier New" panose="02070309020205020404" pitchFamily="49" charset="0"/>
              <a:buChar char="o"/>
            </a:pPr>
            <a:r>
              <a:rPr lang="en" sz="2000" dirty="0">
                <a:solidFill>
                  <a:srgbClr val="92D050"/>
                </a:solidFill>
              </a:rPr>
              <a:t>The efferent pathway of te somatic nervous system consists of one neuron.</a:t>
            </a:r>
          </a:p>
          <a:p>
            <a:pPr marL="514350" lvl="0" indent="-285750">
              <a:spcBef>
                <a:spcPts val="0"/>
              </a:spcBef>
              <a:buFont typeface="Courier New" panose="02070309020205020404" pitchFamily="49" charset="0"/>
              <a:buChar char="o"/>
            </a:pPr>
            <a:endParaRPr lang="en" sz="2000" dirty="0"/>
          </a:p>
          <a:p>
            <a:pPr marL="514350" lvl="0" indent="-285750">
              <a:spcBef>
                <a:spcPts val="0"/>
              </a:spcBef>
              <a:buFont typeface="Courier New" panose="02070309020205020404" pitchFamily="49" charset="0"/>
              <a:buChar char="o"/>
            </a:pPr>
            <a:r>
              <a:rPr lang="en" sz="2000" dirty="0">
                <a:solidFill>
                  <a:srgbClr val="0070C0"/>
                </a:solidFill>
              </a:rPr>
              <a:t>While, the efferent pathway of the </a:t>
            </a:r>
            <a:r>
              <a:rPr lang="en" sz="2000" u="sng" dirty="0">
                <a:solidFill>
                  <a:srgbClr val="0070C0"/>
                </a:solidFill>
              </a:rPr>
              <a:t>autonomic</a:t>
            </a:r>
            <a:r>
              <a:rPr lang="en" sz="2000" dirty="0">
                <a:solidFill>
                  <a:srgbClr val="0070C0"/>
                </a:solidFill>
              </a:rPr>
              <a:t> nervous system is made up of two </a:t>
            </a:r>
            <a:r>
              <a:rPr lang="en" sz="2000" u="sng" dirty="0">
                <a:solidFill>
                  <a:srgbClr val="0070C0"/>
                </a:solidFill>
              </a:rPr>
              <a:t>neurons:</a:t>
            </a:r>
            <a:r>
              <a:rPr lang="en" sz="2000" dirty="0">
                <a:solidFill>
                  <a:srgbClr val="0070C0"/>
                </a:solidFill>
              </a:rPr>
              <a:t> </a:t>
            </a:r>
            <a:r>
              <a:rPr lang="en" sz="2000" dirty="0">
                <a:solidFill>
                  <a:srgbClr val="FF0000"/>
                </a:solidFill>
              </a:rPr>
              <a:t>preganglionic </a:t>
            </a:r>
            <a:r>
              <a:rPr lang="en" sz="2000" dirty="0">
                <a:solidFill>
                  <a:srgbClr val="0070C0"/>
                </a:solidFill>
              </a:rPr>
              <a:t>and</a:t>
            </a:r>
            <a:r>
              <a:rPr lang="en" sz="2000" dirty="0"/>
              <a:t> </a:t>
            </a:r>
            <a:r>
              <a:rPr lang="en" sz="2000" dirty="0">
                <a:solidFill>
                  <a:srgbClr val="FF0000"/>
                </a:solidFill>
              </a:rPr>
              <a:t>postganglionic </a:t>
            </a:r>
            <a:r>
              <a:rPr lang="en" sz="2000" dirty="0">
                <a:solidFill>
                  <a:srgbClr val="0070C0"/>
                </a:solidFill>
              </a:rPr>
              <a:t>neurons.</a:t>
            </a:r>
          </a:p>
          <a:p>
            <a:pPr marL="514350" lvl="0" indent="-285750">
              <a:spcBef>
                <a:spcPts val="0"/>
              </a:spcBef>
              <a:buFont typeface="Courier New" panose="02070309020205020404" pitchFamily="49" charset="0"/>
              <a:buChar char="o"/>
            </a:pPr>
            <a:endParaRPr sz="2000" dirty="0"/>
          </a:p>
          <a:p>
            <a:pPr marL="514350" lvl="0" indent="-285750" rtl="0">
              <a:spcBef>
                <a:spcPts val="0"/>
              </a:spcBef>
              <a:buFont typeface="Courier New" panose="02070309020205020404" pitchFamily="49" charset="0"/>
              <a:buChar char="o"/>
            </a:pPr>
            <a:r>
              <a:rPr lang="en" sz="2000" dirty="0"/>
              <a:t>The cell </a:t>
            </a:r>
            <a:r>
              <a:rPr lang="en" sz="2000" u="sng" dirty="0"/>
              <a:t>bodies</a:t>
            </a:r>
            <a:r>
              <a:rPr lang="en" sz="2000" dirty="0"/>
              <a:t> of the </a:t>
            </a:r>
            <a:r>
              <a:rPr lang="en" sz="2000" b="1" dirty="0"/>
              <a:t>preganglionic</a:t>
            </a:r>
            <a:r>
              <a:rPr lang="en" sz="2000" dirty="0"/>
              <a:t> neurons are located in the </a:t>
            </a:r>
            <a:r>
              <a:rPr lang="en" sz="2000" dirty="0">
                <a:solidFill>
                  <a:srgbClr val="FF0000"/>
                </a:solidFill>
              </a:rPr>
              <a:t>brain and spinal cord.</a:t>
            </a:r>
            <a:r>
              <a:rPr lang="en" sz="2000" dirty="0"/>
              <a:t> Their axons synapse with the </a:t>
            </a:r>
            <a:r>
              <a:rPr lang="en" sz="2000" b="1" dirty="0"/>
              <a:t>postganglionic</a:t>
            </a:r>
            <a:r>
              <a:rPr lang="en" sz="2000" dirty="0"/>
              <a:t> neurons whose cell </a:t>
            </a:r>
            <a:r>
              <a:rPr lang="en" sz="2000" u="sng" dirty="0"/>
              <a:t>bodies</a:t>
            </a:r>
            <a:r>
              <a:rPr lang="en" sz="2000" dirty="0"/>
              <a:t> are located in the </a:t>
            </a:r>
            <a:r>
              <a:rPr lang="en" sz="2000" dirty="0">
                <a:solidFill>
                  <a:srgbClr val="FF0000"/>
                </a:solidFill>
              </a:rPr>
              <a:t>autonomic ganglia.</a:t>
            </a:r>
          </a:p>
        </p:txBody>
      </p:sp>
      <p:sp>
        <p:nvSpPr>
          <p:cNvPr id="45" name="Shape 94"/>
          <p:cNvSpPr/>
          <p:nvPr/>
        </p:nvSpPr>
        <p:spPr>
          <a:xfrm>
            <a:off x="8807273" y="471784"/>
            <a:ext cx="2913672" cy="997796"/>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a:solidFill>
                  <a:schemeClr val="tx1"/>
                </a:solidFill>
              </a:rPr>
              <a:t>Objective 3: Trace the preganglionic &amp; postganglionic neurons in both sympathetic &amp; parasympathetic nervous system</a:t>
            </a:r>
          </a:p>
        </p:txBody>
      </p:sp>
      <p:pic>
        <p:nvPicPr>
          <p:cNvPr id="46" name="Content Placeholder 7"/>
          <p:cNvPicPr>
            <a:picLocks noChangeAspect="1" noChangeArrowheads="1"/>
          </p:cNvPicPr>
          <p:nvPr/>
        </p:nvPicPr>
        <p:blipFill>
          <a:blip r:embed="rId2">
            <a:extLst>
              <a:ext uri="{28A0092B-C50C-407E-A947-70E740481C1C}">
                <a14:useLocalDpi xmlns:a14="http://schemas.microsoft.com/office/drawing/2010/main" val="0"/>
              </a:ext>
            </a:extLst>
          </a:blip>
          <a:srcRect t="26469" b="21568"/>
          <a:stretch>
            <a:fillRect/>
          </a:stretch>
        </p:blipFill>
        <p:spPr bwMode="auto">
          <a:xfrm>
            <a:off x="5822693" y="2249510"/>
            <a:ext cx="5700503" cy="236913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7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5593" y="2073050"/>
            <a:ext cx="4805633" cy="3573396"/>
          </a:xfrm>
        </p:spPr>
        <p:txBody>
          <a:bodyPr/>
          <a:lstStyle/>
          <a:p>
            <a:pPr>
              <a:buFont typeface="Courier New" panose="02070309020205020404" pitchFamily="49" charset="0"/>
              <a:buChar char="o"/>
            </a:pPr>
            <a:r>
              <a:rPr lang="en-US" dirty="0">
                <a:solidFill>
                  <a:srgbClr val="92D050"/>
                </a:solidFill>
              </a:rPr>
              <a:t> </a:t>
            </a:r>
            <a:r>
              <a:rPr lang="en-GB" dirty="0">
                <a:solidFill>
                  <a:srgbClr val="92D050"/>
                </a:solidFill>
              </a:rPr>
              <a:t>In the sympathetic, the preganglionic is shorter than the postganglionic.</a:t>
            </a:r>
          </a:p>
          <a:p>
            <a:pPr>
              <a:buFont typeface="Courier New" panose="02070309020205020404" pitchFamily="49" charset="0"/>
              <a:buChar char="o"/>
            </a:pPr>
            <a:r>
              <a:rPr lang="en-GB" dirty="0">
                <a:solidFill>
                  <a:srgbClr val="92D050"/>
                </a:solidFill>
              </a:rPr>
              <a:t> In the parasympathetic, the preganglionic is longer than the postganglionic</a:t>
            </a:r>
            <a:endParaRPr lang="en-US" dirty="0">
              <a:solidFill>
                <a:srgbClr val="92D050"/>
              </a:solidFill>
            </a:endParaRPr>
          </a:p>
          <a:p>
            <a:pPr>
              <a:buFont typeface="Courier New" panose="02070309020205020404" pitchFamily="49" charset="0"/>
              <a:buChar char="o"/>
            </a:pPr>
            <a:endParaRPr lang="en-US" dirty="0">
              <a:solidFill>
                <a:srgbClr val="92D050"/>
              </a:solidFill>
            </a:endParaRPr>
          </a:p>
        </p:txBody>
      </p:sp>
      <p:grpSp>
        <p:nvGrpSpPr>
          <p:cNvPr id="44" name="Group 43"/>
          <p:cNvGrpSpPr/>
          <p:nvPr/>
        </p:nvGrpSpPr>
        <p:grpSpPr>
          <a:xfrm>
            <a:off x="5296103" y="577917"/>
            <a:ext cx="6297613" cy="5986462"/>
            <a:chOff x="611188" y="404813"/>
            <a:chExt cx="7273925" cy="5986462"/>
          </a:xfrm>
        </p:grpSpPr>
        <p:sp>
          <p:nvSpPr>
            <p:cNvPr id="5" name="Oval 4"/>
            <p:cNvSpPr/>
            <p:nvPr/>
          </p:nvSpPr>
          <p:spPr>
            <a:xfrm>
              <a:off x="6227763" y="2565400"/>
              <a:ext cx="865187" cy="86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6" name="Oval 5"/>
            <p:cNvSpPr/>
            <p:nvPr/>
          </p:nvSpPr>
          <p:spPr>
            <a:xfrm>
              <a:off x="2051050" y="1196975"/>
              <a:ext cx="288925" cy="287338"/>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7" name="Oval 6"/>
            <p:cNvSpPr/>
            <p:nvPr/>
          </p:nvSpPr>
          <p:spPr>
            <a:xfrm>
              <a:off x="6516688" y="1196975"/>
              <a:ext cx="287337" cy="287338"/>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8" name="Oval 7"/>
            <p:cNvSpPr/>
            <p:nvPr/>
          </p:nvSpPr>
          <p:spPr>
            <a:xfrm>
              <a:off x="2051050" y="4365625"/>
              <a:ext cx="288925" cy="287338"/>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9" name="Oval 8"/>
            <p:cNvSpPr/>
            <p:nvPr/>
          </p:nvSpPr>
          <p:spPr>
            <a:xfrm>
              <a:off x="6516688" y="2924175"/>
              <a:ext cx="287337" cy="288925"/>
            </a:xfrm>
            <a:prstGeom prst="ellips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0" name="Oval 9"/>
            <p:cNvSpPr/>
            <p:nvPr/>
          </p:nvSpPr>
          <p:spPr>
            <a:xfrm>
              <a:off x="1692275" y="3933825"/>
              <a:ext cx="935038" cy="86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1" name="TextBox 9"/>
            <p:cNvSpPr txBox="1">
              <a:spLocks noChangeArrowheads="1"/>
            </p:cNvSpPr>
            <p:nvPr/>
          </p:nvSpPr>
          <p:spPr bwMode="auto">
            <a:xfrm>
              <a:off x="5940425" y="6021388"/>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Target organ</a:t>
              </a:r>
            </a:p>
          </p:txBody>
        </p:sp>
        <p:sp>
          <p:nvSpPr>
            <p:cNvPr id="12" name="TextBox 10"/>
            <p:cNvSpPr txBox="1">
              <a:spLocks noChangeArrowheads="1"/>
            </p:cNvSpPr>
            <p:nvPr/>
          </p:nvSpPr>
          <p:spPr bwMode="auto">
            <a:xfrm>
              <a:off x="1403350" y="6021388"/>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Target organ</a:t>
              </a:r>
            </a:p>
          </p:txBody>
        </p:sp>
        <p:cxnSp>
          <p:nvCxnSpPr>
            <p:cNvPr id="13" name="Straight Connector 12"/>
            <p:cNvCxnSpPr>
              <a:stCxn id="7" idx="4"/>
            </p:cNvCxnSpPr>
            <p:nvPr/>
          </p:nvCxnSpPr>
          <p:spPr>
            <a:xfrm>
              <a:off x="2195513" y="1484313"/>
              <a:ext cx="0" cy="2665412"/>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4"/>
            </p:cNvCxnSpPr>
            <p:nvPr/>
          </p:nvCxnSpPr>
          <p:spPr>
            <a:xfrm>
              <a:off x="6659563" y="1484313"/>
              <a:ext cx="0" cy="1223962"/>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95513" y="4652963"/>
              <a:ext cx="0" cy="1296987"/>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4"/>
            </p:cNvCxnSpPr>
            <p:nvPr/>
          </p:nvCxnSpPr>
          <p:spPr>
            <a:xfrm>
              <a:off x="6659563" y="3213100"/>
              <a:ext cx="0" cy="2736850"/>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88125" y="5949950"/>
              <a:ext cx="71438" cy="142875"/>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59563" y="5949950"/>
              <a:ext cx="144462" cy="142875"/>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88125" y="2708275"/>
              <a:ext cx="71438" cy="14446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59563" y="2708275"/>
              <a:ext cx="144462" cy="144463"/>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124075" y="4076700"/>
              <a:ext cx="71438" cy="215900"/>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5513" y="4149725"/>
              <a:ext cx="144462" cy="142875"/>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124075" y="5949950"/>
              <a:ext cx="71438" cy="142875"/>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3" idx="0"/>
            </p:cNvCxnSpPr>
            <p:nvPr/>
          </p:nvCxnSpPr>
          <p:spPr>
            <a:xfrm>
              <a:off x="2195513" y="5949950"/>
              <a:ext cx="36512" cy="71438"/>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sp>
          <p:nvSpPr>
            <p:cNvPr id="25" name="TextBox 59"/>
            <p:cNvSpPr txBox="1">
              <a:spLocks noChangeArrowheads="1"/>
            </p:cNvSpPr>
            <p:nvPr/>
          </p:nvSpPr>
          <p:spPr bwMode="auto">
            <a:xfrm>
              <a:off x="2992436" y="1008157"/>
              <a:ext cx="2736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rPr>
                <a:t>Preganglionic cell body</a:t>
              </a:r>
            </a:p>
          </p:txBody>
        </p:sp>
        <p:sp>
          <p:nvSpPr>
            <p:cNvPr id="26" name="TextBox 60"/>
            <p:cNvSpPr txBox="1">
              <a:spLocks noChangeArrowheads="1"/>
            </p:cNvSpPr>
            <p:nvPr/>
          </p:nvSpPr>
          <p:spPr bwMode="auto">
            <a:xfrm>
              <a:off x="3132138" y="5013325"/>
              <a:ext cx="2735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Postganglionic fiber</a:t>
              </a:r>
            </a:p>
          </p:txBody>
        </p:sp>
        <p:sp>
          <p:nvSpPr>
            <p:cNvPr id="27" name="TextBox 61"/>
            <p:cNvSpPr txBox="1">
              <a:spLocks noChangeArrowheads="1"/>
            </p:cNvSpPr>
            <p:nvPr/>
          </p:nvSpPr>
          <p:spPr bwMode="auto">
            <a:xfrm>
              <a:off x="3132138" y="2856017"/>
              <a:ext cx="2736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rPr>
                <a:t>Autonomic </a:t>
              </a:r>
            </a:p>
            <a:p>
              <a:pPr algn="ctr" eaLnBrk="1" hangingPunct="1"/>
              <a:r>
                <a:rPr lang="en-US" altLang="en-US" b="1" dirty="0">
                  <a:solidFill>
                    <a:srgbClr val="000000"/>
                  </a:solidFill>
                </a:rPr>
                <a:t>Ganglion</a:t>
              </a:r>
            </a:p>
          </p:txBody>
        </p:sp>
        <p:sp>
          <p:nvSpPr>
            <p:cNvPr id="28" name="TextBox 62"/>
            <p:cNvSpPr txBox="1">
              <a:spLocks noChangeArrowheads="1"/>
            </p:cNvSpPr>
            <p:nvPr/>
          </p:nvSpPr>
          <p:spPr bwMode="auto">
            <a:xfrm>
              <a:off x="3203057" y="3823692"/>
              <a:ext cx="2735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rPr>
                <a:t>Postganglionic cell body</a:t>
              </a:r>
            </a:p>
          </p:txBody>
        </p:sp>
        <p:sp>
          <p:nvSpPr>
            <p:cNvPr id="29" name="TextBox 63"/>
            <p:cNvSpPr txBox="1">
              <a:spLocks noChangeArrowheads="1"/>
            </p:cNvSpPr>
            <p:nvPr/>
          </p:nvSpPr>
          <p:spPr bwMode="auto">
            <a:xfrm>
              <a:off x="2987675" y="2060575"/>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Preganglionic fiber</a:t>
              </a:r>
            </a:p>
          </p:txBody>
        </p:sp>
        <p:cxnSp>
          <p:nvCxnSpPr>
            <p:cNvPr id="30" name="Straight Arrow Connector 29"/>
            <p:cNvCxnSpPr/>
            <p:nvPr/>
          </p:nvCxnSpPr>
          <p:spPr>
            <a:xfrm>
              <a:off x="2195513" y="2349500"/>
              <a:ext cx="4464050" cy="0"/>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195513" y="5300663"/>
              <a:ext cx="4464050" cy="0"/>
            </a:xfrm>
            <a:prstGeom prst="straightConnector1">
              <a:avLst/>
            </a:prstGeom>
            <a:ln w="1905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32363" y="3141663"/>
              <a:ext cx="1295400"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0" idx="3"/>
            </p:cNvCxnSpPr>
            <p:nvPr/>
          </p:nvCxnSpPr>
          <p:spPr>
            <a:xfrm flipV="1">
              <a:off x="5651500" y="3170238"/>
              <a:ext cx="906463" cy="69056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8" idx="2"/>
            </p:cNvCxnSpPr>
            <p:nvPr/>
          </p:nvCxnSpPr>
          <p:spPr>
            <a:xfrm>
              <a:off x="5508625" y="1268413"/>
              <a:ext cx="1008063" cy="7302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1" idx="7"/>
            </p:cNvCxnSpPr>
            <p:nvPr/>
          </p:nvCxnSpPr>
          <p:spPr>
            <a:xfrm flipH="1">
              <a:off x="2490788" y="3141663"/>
              <a:ext cx="1433512" cy="91757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9" idx="6"/>
            </p:cNvCxnSpPr>
            <p:nvPr/>
          </p:nvCxnSpPr>
          <p:spPr>
            <a:xfrm flipH="1">
              <a:off x="2339975" y="3860800"/>
              <a:ext cx="1008063" cy="64770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2339975" y="1268413"/>
              <a:ext cx="863600" cy="7302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83"/>
            <p:cNvSpPr txBox="1">
              <a:spLocks noChangeArrowheads="1"/>
            </p:cNvSpPr>
            <p:nvPr/>
          </p:nvSpPr>
          <p:spPr bwMode="auto">
            <a:xfrm>
              <a:off x="6804025" y="1773238"/>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Short</a:t>
              </a:r>
            </a:p>
          </p:txBody>
        </p:sp>
        <p:sp>
          <p:nvSpPr>
            <p:cNvPr id="39" name="TextBox 84"/>
            <p:cNvSpPr txBox="1">
              <a:spLocks noChangeArrowheads="1"/>
            </p:cNvSpPr>
            <p:nvPr/>
          </p:nvSpPr>
          <p:spPr bwMode="auto">
            <a:xfrm>
              <a:off x="1258888" y="4724400"/>
              <a:ext cx="865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Short</a:t>
              </a:r>
            </a:p>
          </p:txBody>
        </p:sp>
        <p:sp>
          <p:nvSpPr>
            <p:cNvPr id="40" name="TextBox 85"/>
            <p:cNvSpPr txBox="1">
              <a:spLocks noChangeArrowheads="1"/>
            </p:cNvSpPr>
            <p:nvPr/>
          </p:nvSpPr>
          <p:spPr bwMode="auto">
            <a:xfrm>
              <a:off x="1258888" y="2133600"/>
              <a:ext cx="865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Long</a:t>
              </a:r>
            </a:p>
          </p:txBody>
        </p:sp>
        <p:sp>
          <p:nvSpPr>
            <p:cNvPr id="41" name="TextBox 86"/>
            <p:cNvSpPr txBox="1">
              <a:spLocks noChangeArrowheads="1"/>
            </p:cNvSpPr>
            <p:nvPr/>
          </p:nvSpPr>
          <p:spPr bwMode="auto">
            <a:xfrm>
              <a:off x="6732588" y="4365625"/>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Long</a:t>
              </a:r>
            </a:p>
          </p:txBody>
        </p:sp>
        <p:sp>
          <p:nvSpPr>
            <p:cNvPr id="42" name="TextBox 87"/>
            <p:cNvSpPr txBox="1">
              <a:spLocks noChangeArrowheads="1"/>
            </p:cNvSpPr>
            <p:nvPr/>
          </p:nvSpPr>
          <p:spPr bwMode="auto">
            <a:xfrm>
              <a:off x="611188" y="404813"/>
              <a:ext cx="2736851" cy="41433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0000"/>
                  </a:solidFill>
                </a:rPr>
                <a:t>Para sympathetic</a:t>
              </a:r>
            </a:p>
          </p:txBody>
        </p:sp>
        <p:sp>
          <p:nvSpPr>
            <p:cNvPr id="43" name="TextBox 88"/>
            <p:cNvSpPr txBox="1">
              <a:spLocks noChangeArrowheads="1"/>
            </p:cNvSpPr>
            <p:nvPr/>
          </p:nvSpPr>
          <p:spPr bwMode="auto">
            <a:xfrm>
              <a:off x="5724525" y="404813"/>
              <a:ext cx="2016125" cy="4000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0000"/>
                  </a:solidFill>
                </a:rPr>
                <a:t>Sympathetic</a:t>
              </a:r>
            </a:p>
          </p:txBody>
        </p:sp>
      </p:grpSp>
      <p:sp>
        <p:nvSpPr>
          <p:cNvPr id="45" name="Shape 76"/>
          <p:cNvSpPr/>
          <p:nvPr/>
        </p:nvSpPr>
        <p:spPr>
          <a:xfrm>
            <a:off x="537903" y="460524"/>
            <a:ext cx="2284177" cy="1003481"/>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sz="1600" dirty="0">
                <a:solidFill>
                  <a:schemeClr val="tx1"/>
                </a:solidFill>
              </a:rPr>
              <a:t>Objective 2: Describe the structure of autonomic nervous system.</a:t>
            </a:r>
          </a:p>
        </p:txBody>
      </p:sp>
    </p:spTree>
    <p:extLst>
      <p:ext uri="{BB962C8B-B14F-4D97-AF65-F5344CB8AC3E}">
        <p14:creationId xmlns:p14="http://schemas.microsoft.com/office/powerpoint/2010/main" val="112044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Sympathetic Division</a:t>
            </a:r>
            <a:endParaRPr lang="en-GB"/>
          </a:p>
        </p:txBody>
      </p:sp>
      <p:sp>
        <p:nvSpPr>
          <p:cNvPr id="7" name="Shape 90"/>
          <p:cNvSpPr txBox="1">
            <a:spLocks noGrp="1"/>
          </p:cNvSpPr>
          <p:nvPr>
            <p:ph type="body" idx="1"/>
          </p:nvPr>
        </p:nvSpPr>
        <p:spPr>
          <a:xfrm>
            <a:off x="838199" y="1690687"/>
            <a:ext cx="7188201" cy="4486276"/>
          </a:xfrm>
          <a:prstGeom prst="rect">
            <a:avLst/>
          </a:prstGeom>
        </p:spPr>
        <p:txBody>
          <a:bodyPr lIns="91425" tIns="91425" rIns="91425" bIns="91425" anchor="t" anchorCtr="0">
            <a:noAutofit/>
          </a:bodyPr>
          <a:lstStyle/>
          <a:p>
            <a:pPr marL="577850" lvl="0" indent="-400050" rtl="0">
              <a:lnSpc>
                <a:spcPct val="100000"/>
              </a:lnSpc>
              <a:spcBef>
                <a:spcPts val="0"/>
              </a:spcBef>
              <a:spcAft>
                <a:spcPts val="0"/>
              </a:spcAft>
              <a:buAutoNum type="romanLcParenBoth"/>
            </a:pPr>
            <a:r>
              <a:rPr lang="en" sz="2400" dirty="0">
                <a:solidFill>
                  <a:srgbClr val="000000"/>
                </a:solidFill>
              </a:rPr>
              <a:t>Neurons</a:t>
            </a:r>
          </a:p>
          <a:p>
            <a:pPr lvl="0" rtl="0">
              <a:lnSpc>
                <a:spcPct val="100000"/>
              </a:lnSpc>
              <a:spcBef>
                <a:spcPts val="0"/>
              </a:spcBef>
              <a:spcAft>
                <a:spcPts val="0"/>
              </a:spcAft>
              <a:buNone/>
            </a:pPr>
            <a:endParaRPr lang="en" sz="1800" dirty="0">
              <a:solidFill>
                <a:srgbClr val="000000"/>
              </a:solidFill>
            </a:endParaRPr>
          </a:p>
          <a:p>
            <a:pPr>
              <a:lnSpc>
                <a:spcPct val="100000"/>
              </a:lnSpc>
              <a:spcBef>
                <a:spcPts val="0"/>
              </a:spcBef>
              <a:buFont typeface="Courier New" panose="02070309020205020404" pitchFamily="49" charset="0"/>
              <a:buChar char="o"/>
            </a:pPr>
            <a:r>
              <a:rPr lang="en" sz="1800" dirty="0">
                <a:solidFill>
                  <a:srgbClr val="000000"/>
                </a:solidFill>
              </a:rPr>
              <a:t> </a:t>
            </a:r>
            <a:r>
              <a:rPr lang="en" sz="2000" dirty="0">
                <a:solidFill>
                  <a:srgbClr val="000000"/>
                </a:solidFill>
                <a:latin typeface="+mn-lt"/>
              </a:rPr>
              <a:t>Preganglionic neurons are located in the </a:t>
            </a:r>
            <a:r>
              <a:rPr lang="en" sz="2000" dirty="0">
                <a:solidFill>
                  <a:srgbClr val="FF0000"/>
                </a:solidFill>
                <a:latin typeface="+mn-lt"/>
              </a:rPr>
              <a:t>lateral gray horn </a:t>
            </a:r>
            <a:r>
              <a:rPr lang="en" sz="2000" dirty="0">
                <a:solidFill>
                  <a:srgbClr val="000000"/>
                </a:solidFill>
                <a:latin typeface="+mn-lt"/>
              </a:rPr>
              <a:t>of </a:t>
            </a:r>
            <a:r>
              <a:rPr lang="en" sz="2000" dirty="0">
                <a:solidFill>
                  <a:srgbClr val="FF0000"/>
                </a:solidFill>
                <a:latin typeface="+mn-lt"/>
              </a:rPr>
              <a:t>T </a:t>
            </a:r>
            <a:r>
              <a:rPr lang="en" sz="2000" baseline="-25000" dirty="0">
                <a:solidFill>
                  <a:srgbClr val="FF0000"/>
                </a:solidFill>
                <a:latin typeface="+mn-lt"/>
              </a:rPr>
              <a:t>1</a:t>
            </a:r>
            <a:r>
              <a:rPr lang="en" sz="2000" dirty="0">
                <a:solidFill>
                  <a:srgbClr val="FF0000"/>
                </a:solidFill>
                <a:latin typeface="+mn-lt"/>
              </a:rPr>
              <a:t>- L</a:t>
            </a:r>
            <a:r>
              <a:rPr lang="en" sz="2000" baseline="-25000" dirty="0">
                <a:solidFill>
                  <a:srgbClr val="FF0000"/>
                </a:solidFill>
                <a:latin typeface="+mn-lt"/>
              </a:rPr>
              <a:t>2</a:t>
            </a:r>
            <a:r>
              <a:rPr lang="en" sz="2000" dirty="0">
                <a:solidFill>
                  <a:srgbClr val="FF0000"/>
                </a:solidFill>
                <a:latin typeface="+mn-lt"/>
              </a:rPr>
              <a:t> (OR L</a:t>
            </a:r>
            <a:r>
              <a:rPr lang="en" sz="2000" baseline="-25000" dirty="0">
                <a:solidFill>
                  <a:srgbClr val="FF0000"/>
                </a:solidFill>
              </a:rPr>
              <a:t>3</a:t>
            </a:r>
            <a:r>
              <a:rPr lang="en" sz="2000" dirty="0">
                <a:solidFill>
                  <a:srgbClr val="FF0000"/>
                </a:solidFill>
                <a:latin typeface="+mn-lt"/>
              </a:rPr>
              <a:t>)</a:t>
            </a:r>
            <a:r>
              <a:rPr lang="en" sz="2000" baseline="-25000" dirty="0">
                <a:solidFill>
                  <a:srgbClr val="FF0000"/>
                </a:solidFill>
                <a:latin typeface="+mn-lt"/>
              </a:rPr>
              <a:t> </a:t>
            </a:r>
            <a:r>
              <a:rPr lang="en" sz="2000" dirty="0">
                <a:solidFill>
                  <a:srgbClr val="FF0000"/>
                </a:solidFill>
                <a:latin typeface="+mn-lt"/>
              </a:rPr>
              <a:t> </a:t>
            </a:r>
            <a:r>
              <a:rPr lang="en" sz="2000" dirty="0">
                <a:solidFill>
                  <a:srgbClr val="000000"/>
                </a:solidFill>
                <a:latin typeface="+mn-lt"/>
              </a:rPr>
              <a:t>segments of spinal cord (</a:t>
            </a:r>
            <a:r>
              <a:rPr lang="en" sz="2000" u="sng" dirty="0">
                <a:solidFill>
                  <a:srgbClr val="FF0000"/>
                </a:solidFill>
                <a:latin typeface="+mn-lt"/>
              </a:rPr>
              <a:t>T</a:t>
            </a:r>
            <a:r>
              <a:rPr lang="en" sz="2000" dirty="0">
                <a:solidFill>
                  <a:srgbClr val="000000"/>
                </a:solidFill>
                <a:latin typeface="+mn-lt"/>
              </a:rPr>
              <a:t>horaco</a:t>
            </a:r>
            <a:r>
              <a:rPr lang="en" sz="2000" u="sng" dirty="0">
                <a:solidFill>
                  <a:srgbClr val="FF0000"/>
                </a:solidFill>
                <a:latin typeface="+mn-lt"/>
              </a:rPr>
              <a:t>l</a:t>
            </a:r>
            <a:r>
              <a:rPr lang="en" sz="2000" dirty="0">
                <a:solidFill>
                  <a:srgbClr val="000000"/>
                </a:solidFill>
                <a:latin typeface="+mn-lt"/>
              </a:rPr>
              <a:t>umbar outflow) </a:t>
            </a:r>
            <a:r>
              <a:rPr lang="en" sz="2000" dirty="0">
                <a:solidFill>
                  <a:srgbClr val="92D050"/>
                </a:solidFill>
                <a:latin typeface="+mn-lt"/>
              </a:rPr>
              <a:t>(</a:t>
            </a:r>
            <a:r>
              <a:rPr lang="en-US" sz="2000" dirty="0">
                <a:solidFill>
                  <a:srgbClr val="92D050"/>
                </a:solidFill>
              </a:rPr>
              <a:t>Outflow means the passage of impulses outwardly from the central nervous system</a:t>
            </a:r>
            <a:r>
              <a:rPr lang="en-GB" sz="2000" dirty="0">
                <a:solidFill>
                  <a:srgbClr val="92D050"/>
                </a:solidFill>
              </a:rPr>
              <a:t>.)</a:t>
            </a:r>
            <a:endParaRPr lang="en" sz="2000" dirty="0">
              <a:solidFill>
                <a:srgbClr val="000000"/>
              </a:solidFill>
              <a:latin typeface="+mn-lt"/>
            </a:endParaRPr>
          </a:p>
          <a:p>
            <a:pPr>
              <a:lnSpc>
                <a:spcPct val="100000"/>
              </a:lnSpc>
              <a:spcBef>
                <a:spcPts val="0"/>
              </a:spcBef>
              <a:buFont typeface="Courier New" panose="02070309020205020404" pitchFamily="49" charset="0"/>
              <a:buChar char="o"/>
            </a:pPr>
            <a:r>
              <a:rPr lang="en" sz="2000" dirty="0">
                <a:solidFill>
                  <a:schemeClr val="tx1"/>
                </a:solidFill>
                <a:highlight>
                  <a:srgbClr val="FFFFFF"/>
                </a:highlight>
                <a:latin typeface="+mn-lt"/>
              </a:rPr>
              <a:t> As their preganglionic neurons are </a:t>
            </a:r>
            <a:r>
              <a:rPr lang="en" sz="2000" dirty="0">
                <a:solidFill>
                  <a:srgbClr val="FF0000"/>
                </a:solidFill>
                <a:highlight>
                  <a:srgbClr val="FFFFFF"/>
                </a:highlight>
                <a:latin typeface="+mn-lt"/>
              </a:rPr>
              <a:t>short</a:t>
            </a:r>
            <a:r>
              <a:rPr lang="en" sz="2000" dirty="0">
                <a:solidFill>
                  <a:schemeClr val="tx1"/>
                </a:solidFill>
                <a:highlight>
                  <a:srgbClr val="FFFFFF"/>
                </a:highlight>
                <a:latin typeface="+mn-lt"/>
              </a:rPr>
              <a:t>, their </a:t>
            </a:r>
            <a:r>
              <a:rPr lang="en" sz="2000" u="sng" dirty="0">
                <a:solidFill>
                  <a:schemeClr val="tx1"/>
                </a:solidFill>
                <a:highlight>
                  <a:srgbClr val="FFFFFF"/>
                </a:highlight>
                <a:latin typeface="+mn-lt"/>
              </a:rPr>
              <a:t>ganglia</a:t>
            </a:r>
            <a:r>
              <a:rPr lang="en" sz="2000" dirty="0">
                <a:solidFill>
                  <a:schemeClr val="tx1"/>
                </a:solidFill>
                <a:highlight>
                  <a:srgbClr val="FFFFFF"/>
                </a:highlight>
                <a:latin typeface="+mn-lt"/>
              </a:rPr>
              <a:t> are located </a:t>
            </a:r>
            <a:r>
              <a:rPr lang="en" sz="2000" dirty="0">
                <a:solidFill>
                  <a:srgbClr val="FF0000"/>
                </a:solidFill>
                <a:highlight>
                  <a:srgbClr val="FFFFFF"/>
                </a:highlight>
                <a:latin typeface="+mn-lt"/>
              </a:rPr>
              <a:t>near</a:t>
            </a:r>
            <a:r>
              <a:rPr lang="en" sz="2000" dirty="0">
                <a:solidFill>
                  <a:schemeClr val="tx1"/>
                </a:solidFill>
                <a:highlight>
                  <a:srgbClr val="FFFFFF"/>
                </a:highlight>
                <a:latin typeface="+mn-lt"/>
              </a:rPr>
              <a:t> the CNS (spinal cord).</a:t>
            </a:r>
          </a:p>
          <a:p>
            <a:pPr lvl="0" rtl="0">
              <a:lnSpc>
                <a:spcPct val="100000"/>
              </a:lnSpc>
              <a:spcBef>
                <a:spcPts val="0"/>
              </a:spcBef>
              <a:spcAft>
                <a:spcPts val="0"/>
              </a:spcAft>
              <a:buFont typeface="Courier New" panose="02070309020205020404" pitchFamily="49" charset="0"/>
              <a:buChar char="o"/>
            </a:pPr>
            <a:endParaRPr lang="en" sz="1800" dirty="0">
              <a:solidFill>
                <a:srgbClr val="000000"/>
              </a:solidFill>
            </a:endParaRPr>
          </a:p>
          <a:p>
            <a:pPr lvl="0" rtl="0">
              <a:lnSpc>
                <a:spcPct val="100000"/>
              </a:lnSpc>
              <a:spcBef>
                <a:spcPts val="0"/>
              </a:spcBef>
              <a:spcAft>
                <a:spcPts val="0"/>
              </a:spcAft>
              <a:buNone/>
            </a:pPr>
            <a:endParaRPr sz="1200" dirty="0">
              <a:solidFill>
                <a:srgbClr val="000000"/>
              </a:solidFill>
            </a:endParaRPr>
          </a:p>
          <a:p>
            <a:pPr lvl="0" rtl="0">
              <a:lnSpc>
                <a:spcPct val="100000"/>
              </a:lnSpc>
              <a:spcBef>
                <a:spcPts val="0"/>
              </a:spcBef>
              <a:spcAft>
                <a:spcPts val="0"/>
              </a:spcAft>
              <a:buNone/>
            </a:pPr>
            <a:endParaRPr sz="1150" dirty="0">
              <a:solidFill>
                <a:schemeClr val="accent2"/>
              </a:solidFill>
              <a:highlight>
                <a:srgbClr val="FFFFFF"/>
              </a:highlight>
            </a:endParaRPr>
          </a:p>
          <a:p>
            <a:pPr lvl="0" rtl="0">
              <a:lnSpc>
                <a:spcPct val="100000"/>
              </a:lnSpc>
              <a:spcBef>
                <a:spcPts val="0"/>
              </a:spcBef>
              <a:spcAft>
                <a:spcPts val="0"/>
              </a:spcAft>
              <a:buNone/>
            </a:pPr>
            <a:endParaRPr sz="1150" dirty="0">
              <a:solidFill>
                <a:schemeClr val="accent2"/>
              </a:solidFill>
              <a:highlight>
                <a:srgbClr val="FFFFFF"/>
              </a:highlight>
            </a:endParaRPr>
          </a:p>
          <a:p>
            <a:pPr lvl="0" rtl="0">
              <a:spcBef>
                <a:spcPts val="0"/>
              </a:spcBef>
              <a:spcAft>
                <a:spcPts val="0"/>
              </a:spcAft>
              <a:buNone/>
            </a:pPr>
            <a:endParaRPr sz="1100" dirty="0">
              <a:solidFill>
                <a:schemeClr val="accent2"/>
              </a:solidFill>
              <a:highlight>
                <a:srgbClr val="FFFFFF"/>
              </a:highlight>
            </a:endParaRPr>
          </a:p>
          <a:p>
            <a:pPr lvl="0" rtl="0">
              <a:lnSpc>
                <a:spcPct val="100000"/>
              </a:lnSpc>
              <a:spcBef>
                <a:spcPts val="0"/>
              </a:spcBef>
              <a:spcAft>
                <a:spcPts val="0"/>
              </a:spcAft>
              <a:buNone/>
            </a:pPr>
            <a:endParaRPr sz="1200" dirty="0">
              <a:solidFill>
                <a:srgbClr val="000000"/>
              </a:solidFill>
            </a:endParaRPr>
          </a:p>
        </p:txBody>
      </p:sp>
      <p:pic>
        <p:nvPicPr>
          <p:cNvPr id="8" name="Shape 91"/>
          <p:cNvPicPr preferRelativeResize="0"/>
          <p:nvPr/>
        </p:nvPicPr>
        <p:blipFill>
          <a:blip r:embed="rId2">
            <a:alphaModFix/>
          </a:blip>
          <a:stretch>
            <a:fillRect/>
          </a:stretch>
        </p:blipFill>
        <p:spPr>
          <a:xfrm>
            <a:off x="8641968" y="1690687"/>
            <a:ext cx="1633942" cy="4419705"/>
          </a:xfrm>
          <a:prstGeom prst="rect">
            <a:avLst/>
          </a:prstGeom>
          <a:noFill/>
          <a:ln>
            <a:noFill/>
          </a:ln>
        </p:spPr>
      </p:pic>
      <p:pic>
        <p:nvPicPr>
          <p:cNvPr id="9" name="Shape 92"/>
          <p:cNvPicPr preferRelativeResize="0"/>
          <p:nvPr/>
        </p:nvPicPr>
        <p:blipFill>
          <a:blip r:embed="rId3">
            <a:alphaModFix/>
          </a:blip>
          <a:stretch>
            <a:fillRect/>
          </a:stretch>
        </p:blipFill>
        <p:spPr>
          <a:xfrm>
            <a:off x="1578892" y="4455887"/>
            <a:ext cx="6206474" cy="1880734"/>
          </a:xfrm>
          <a:prstGeom prst="rect">
            <a:avLst/>
          </a:prstGeom>
          <a:noFill/>
          <a:ln>
            <a:noFill/>
          </a:ln>
        </p:spPr>
      </p:pic>
      <p:sp>
        <p:nvSpPr>
          <p:cNvPr id="11" name="Shape 94"/>
          <p:cNvSpPr/>
          <p:nvPr/>
        </p:nvSpPr>
        <p:spPr>
          <a:xfrm>
            <a:off x="8868352" y="408667"/>
            <a:ext cx="2895475" cy="997796"/>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a:solidFill>
                  <a:schemeClr val="tx1"/>
                </a:solidFill>
              </a:rPr>
              <a:t>Objective 3: Trace the preganglionic &amp; postganglionic neurons in both sympathetic &amp; parasympathetic nervous system</a:t>
            </a:r>
          </a:p>
        </p:txBody>
      </p:sp>
    </p:spTree>
    <p:extLst>
      <p:ext uri="{BB962C8B-B14F-4D97-AF65-F5344CB8AC3E}">
        <p14:creationId xmlns:p14="http://schemas.microsoft.com/office/powerpoint/2010/main" val="92209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429" y="443246"/>
            <a:ext cx="9176654" cy="1402561"/>
          </a:xfrm>
        </p:spPr>
        <p:txBody>
          <a:bodyPr/>
          <a:lstStyle/>
          <a:p>
            <a:pPr marL="177800" indent="0">
              <a:buNone/>
            </a:pPr>
            <a:r>
              <a:rPr lang="en-US" dirty="0"/>
              <a:t>(ii) </a:t>
            </a:r>
            <a:r>
              <a:rPr lang="en-US" dirty="0" err="1"/>
              <a:t>Gangli</a:t>
            </a:r>
            <a:r>
              <a:rPr lang="en-GB" dirty="0"/>
              <a:t>a</a:t>
            </a:r>
          </a:p>
          <a:p>
            <a:pPr lvl="0">
              <a:lnSpc>
                <a:spcPct val="150000"/>
              </a:lnSpc>
              <a:spcBef>
                <a:spcPts val="0"/>
              </a:spcBef>
              <a:buNone/>
            </a:pPr>
            <a:r>
              <a:rPr lang="en-GB" sz="1800" dirty="0">
                <a:solidFill>
                  <a:srgbClr val="92D050"/>
                </a:solidFill>
                <a:highlight>
                  <a:srgbClr val="FFFFFF"/>
                </a:highlight>
                <a:latin typeface="+mn-lt"/>
              </a:rPr>
              <a:t>Depending on their location with respect to the vertebral column </a:t>
            </a:r>
            <a:r>
              <a:rPr lang="en-GB" sz="1800" dirty="0">
                <a:solidFill>
                  <a:schemeClr val="tx1"/>
                </a:solidFill>
                <a:highlight>
                  <a:srgbClr val="FFFFFF"/>
                </a:highlight>
                <a:latin typeface="+mn-lt"/>
              </a:rPr>
              <a:t>they are divided into:</a:t>
            </a:r>
            <a:endParaRPr lang="en-GB" sz="1800" dirty="0">
              <a:solidFill>
                <a:schemeClr val="tx1"/>
              </a:solidFill>
              <a:latin typeface="+mn-lt"/>
            </a:endParaRPr>
          </a:p>
        </p:txBody>
      </p:sp>
      <p:sp>
        <p:nvSpPr>
          <p:cNvPr id="13" name="Shape 94"/>
          <p:cNvSpPr/>
          <p:nvPr/>
        </p:nvSpPr>
        <p:spPr>
          <a:xfrm>
            <a:off x="9518073" y="416464"/>
            <a:ext cx="2226924" cy="1323355"/>
          </a:xfrm>
          <a:prstGeom prst="roundRect">
            <a:avLst>
              <a:gd name="adj"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91425" tIns="91425" rIns="91425" bIns="91425" anchor="ctr" anchorCtr="0">
            <a:noAutofit/>
          </a:bodyPr>
          <a:lstStyle/>
          <a:p>
            <a:pPr lvl="0" rtl="0">
              <a:spcBef>
                <a:spcPts val="0"/>
              </a:spcBef>
              <a:buNone/>
            </a:pPr>
            <a:r>
              <a:rPr lang="en" dirty="0">
                <a:solidFill>
                  <a:schemeClr val="tx1"/>
                </a:solidFill>
              </a:rPr>
              <a:t>Objective 3: Trace the preganglionic &amp; postganglionic neurons in both sympathetic &amp; parasympathetic nervous system</a:t>
            </a:r>
          </a:p>
        </p:txBody>
      </p:sp>
      <p:graphicFrame>
        <p:nvGraphicFramePr>
          <p:cNvPr id="2" name="Table 1"/>
          <p:cNvGraphicFramePr>
            <a:graphicFrameLocks noGrp="1"/>
          </p:cNvGraphicFramePr>
          <p:nvPr>
            <p:extLst>
              <p:ext uri="{D42A27DB-BD31-4B8C-83A1-F6EECF244321}">
                <p14:modId xmlns:p14="http://schemas.microsoft.com/office/powerpoint/2010/main" val="3430445462"/>
              </p:ext>
            </p:extLst>
          </p:nvPr>
        </p:nvGraphicFramePr>
        <p:xfrm>
          <a:off x="648153" y="1720411"/>
          <a:ext cx="5773096" cy="3677765"/>
        </p:xfrm>
        <a:graphic>
          <a:graphicData uri="http://schemas.openxmlformats.org/drawingml/2006/table">
            <a:tbl>
              <a:tblPr firstRow="1" bandRow="1">
                <a:tableStyleId>{2D5ABB26-0587-4C30-8999-92F81FD0307C}</a:tableStyleId>
              </a:tblPr>
              <a:tblGrid>
                <a:gridCol w="2510683">
                  <a:extLst>
                    <a:ext uri="{9D8B030D-6E8A-4147-A177-3AD203B41FA5}">
                      <a16:colId xmlns:a16="http://schemas.microsoft.com/office/drawing/2014/main" val="20000"/>
                    </a:ext>
                  </a:extLst>
                </a:gridCol>
                <a:gridCol w="3262413">
                  <a:extLst>
                    <a:ext uri="{9D8B030D-6E8A-4147-A177-3AD203B41FA5}">
                      <a16:colId xmlns:a16="http://schemas.microsoft.com/office/drawing/2014/main" val="20001"/>
                    </a:ext>
                  </a:extLst>
                </a:gridCol>
              </a:tblGrid>
              <a:tr h="402738">
                <a:tc>
                  <a:txBody>
                    <a:bodyPr/>
                    <a:lstStyle/>
                    <a:p>
                      <a:r>
                        <a:rPr lang="en-GB" sz="1900" u="sng" strike="noStrike" cap="none" dirty="0">
                          <a:solidFill>
                            <a:srgbClr val="FF0000"/>
                          </a:solidFill>
                          <a:sym typeface="Arial"/>
                        </a:rPr>
                        <a:t>Pre</a:t>
                      </a:r>
                      <a:r>
                        <a:rPr lang="en-GB" sz="1900" u="none" strike="noStrike" cap="none" dirty="0">
                          <a:solidFill>
                            <a:srgbClr val="FF0000"/>
                          </a:solidFill>
                          <a:sym typeface="Arial"/>
                        </a:rPr>
                        <a:t>vertebral </a:t>
                      </a:r>
                      <a:r>
                        <a:rPr lang="en-GB" sz="1900" u="none" strike="noStrike" cap="none" dirty="0">
                          <a:solidFill>
                            <a:srgbClr val="FF0000"/>
                          </a:solidFill>
                          <a:highlight>
                            <a:srgbClr val="FFFFFF"/>
                          </a:highlight>
                          <a:sym typeface="Arial"/>
                        </a:rPr>
                        <a:t>ganglia</a:t>
                      </a:r>
                      <a:r>
                        <a:rPr lang="en-GB" sz="1900" u="none" strike="noStrike" cap="none" dirty="0">
                          <a:solidFill>
                            <a:srgbClr val="FF0000"/>
                          </a:solidFill>
                          <a:sym typeface="Arial"/>
                        </a:rPr>
                        <a:t>: </a:t>
                      </a:r>
                      <a:endParaRPr lang="en-GB" sz="1900" b="0" dirty="0">
                        <a:solidFill>
                          <a:srgbClr val="FF0000"/>
                        </a:solidFill>
                      </a:endParaRPr>
                    </a:p>
                  </a:txBody>
                  <a:tcPr/>
                </a:tc>
                <a:tc>
                  <a:txBody>
                    <a:bodyPr/>
                    <a:lstStyle/>
                    <a:p>
                      <a:r>
                        <a:rPr lang="en-GB" sz="1900" u="sng" strike="noStrike" cap="none" dirty="0">
                          <a:solidFill>
                            <a:srgbClr val="FF0000"/>
                          </a:solidFill>
                          <a:sym typeface="Arial"/>
                        </a:rPr>
                        <a:t>Para</a:t>
                      </a:r>
                      <a:r>
                        <a:rPr lang="en-GB" sz="1900" u="none" strike="noStrike" cap="none" dirty="0">
                          <a:solidFill>
                            <a:srgbClr val="FF0000"/>
                          </a:solidFill>
                          <a:sym typeface="Arial"/>
                        </a:rPr>
                        <a:t>vertebral </a:t>
                      </a:r>
                      <a:r>
                        <a:rPr lang="en-GB" sz="1900" u="none" strike="noStrike" cap="none" dirty="0">
                          <a:solidFill>
                            <a:srgbClr val="FF0000"/>
                          </a:solidFill>
                          <a:highlight>
                            <a:srgbClr val="FFFFFF"/>
                          </a:highlight>
                          <a:sym typeface="Arial"/>
                        </a:rPr>
                        <a:t>ganglia</a:t>
                      </a:r>
                      <a:r>
                        <a:rPr lang="en-GB" sz="1900" u="none" strike="noStrike" cap="none" dirty="0">
                          <a:solidFill>
                            <a:srgbClr val="FF0000"/>
                          </a:solidFill>
                          <a:sym typeface="Arial"/>
                        </a:rPr>
                        <a:t>: </a:t>
                      </a:r>
                      <a:endParaRPr lang="en-GB" sz="1900" b="0" dirty="0">
                        <a:solidFill>
                          <a:srgbClr val="FF0000"/>
                        </a:solidFill>
                      </a:endParaRPr>
                    </a:p>
                  </a:txBody>
                  <a:tcPr/>
                </a:tc>
                <a:extLst>
                  <a:ext uri="{0D108BD9-81ED-4DB2-BD59-A6C34878D82A}">
                    <a16:rowId xmlns:a16="http://schemas.microsoft.com/office/drawing/2014/main" val="10000"/>
                  </a:ext>
                </a:extLst>
              </a:tr>
              <a:tr h="322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strike="noStrike" cap="none" dirty="0">
                          <a:solidFill>
                            <a:srgbClr val="92D050"/>
                          </a:solidFill>
                          <a:sym typeface="Arial"/>
                        </a:rPr>
                        <a:t>(pre means in front of)</a:t>
                      </a:r>
                      <a:endParaRPr lang="en-GB" sz="1600" b="0" i="0" u="none" strike="noStrike" cap="none" dirty="0">
                        <a:solidFill>
                          <a:srgbClr val="92D050"/>
                        </a:solidFill>
                        <a:latin typeface="Calibri"/>
                        <a:ea typeface="Calibri"/>
                        <a:cs typeface="Calibri"/>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strike="noStrike" cap="none" dirty="0">
                          <a:solidFill>
                            <a:srgbClr val="92D050"/>
                          </a:solidFill>
                          <a:sym typeface="Arial"/>
                        </a:rPr>
                        <a:t>(para means next to)</a:t>
                      </a:r>
                      <a:endParaRPr lang="en-GB" sz="1600" b="0" i="0" u="none" strike="noStrike" cap="none" dirty="0">
                        <a:solidFill>
                          <a:srgbClr val="92D050"/>
                        </a:solidFill>
                        <a:latin typeface="Calibri"/>
                        <a:ea typeface="Calibri"/>
                        <a:cs typeface="Calibri"/>
                        <a:sym typeface="Arial"/>
                      </a:endParaRPr>
                    </a:p>
                  </a:txBody>
                  <a:tcPr/>
                </a:tc>
                <a:extLst>
                  <a:ext uri="{0D108BD9-81ED-4DB2-BD59-A6C34878D82A}">
                    <a16:rowId xmlns:a16="http://schemas.microsoft.com/office/drawing/2014/main" val="10001"/>
                  </a:ext>
                </a:extLst>
              </a:tr>
              <a:tr h="1144724">
                <a:tc>
                  <a:txBody>
                    <a:bodyPr/>
                    <a:lstStyle/>
                    <a:p>
                      <a:r>
                        <a:rPr lang="en-GB" sz="1800" u="sng" strike="noStrike" cap="none" dirty="0">
                          <a:sym typeface="Arial"/>
                        </a:rPr>
                        <a:t>coeliac &amp; mesenteric</a:t>
                      </a:r>
                      <a:r>
                        <a:rPr lang="en-GB" sz="1800" u="none" strike="noStrike" cap="none" dirty="0">
                          <a:sym typeface="Arial"/>
                        </a:rPr>
                        <a:t> ganglia (</a:t>
                      </a:r>
                      <a:r>
                        <a:rPr lang="en-GB" sz="1800" dirty="0">
                          <a:highlight>
                            <a:srgbClr val="FFFFFF"/>
                          </a:highlight>
                        </a:rPr>
                        <a:t>In front of the vertebrae (on the abdominal</a:t>
                      </a:r>
                      <a:r>
                        <a:rPr lang="en-GB" sz="1800" baseline="0" dirty="0">
                          <a:highlight>
                            <a:srgbClr val="FFFFFF"/>
                          </a:highlight>
                        </a:rPr>
                        <a:t> </a:t>
                      </a:r>
                      <a:r>
                        <a:rPr lang="en-GB" sz="1800" dirty="0">
                          <a:highlight>
                            <a:srgbClr val="FFFFFF"/>
                          </a:highlight>
                        </a:rPr>
                        <a:t>aorta))</a:t>
                      </a:r>
                      <a:endParaRPr lang="en-GB"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strike="noStrike" cap="none" dirty="0">
                          <a:sym typeface="Arial"/>
                        </a:rPr>
                        <a:t>sympathetic chain</a:t>
                      </a:r>
                      <a:r>
                        <a:rPr lang="en-GB" sz="1800" u="none" strike="noStrike" cap="none" dirty="0">
                          <a:sym typeface="Arial"/>
                        </a:rPr>
                        <a:t> ganglia (</a:t>
                      </a:r>
                      <a:r>
                        <a:rPr lang="en-GB" sz="1800" dirty="0"/>
                        <a:t>Two interconnected chains, one on each side of vertebral column)</a:t>
                      </a:r>
                    </a:p>
                    <a:p>
                      <a:endParaRPr lang="en-GB" sz="1800" b="0" dirty="0"/>
                    </a:p>
                  </a:txBody>
                  <a:tcPr/>
                </a:tc>
                <a:extLst>
                  <a:ext uri="{0D108BD9-81ED-4DB2-BD59-A6C34878D82A}">
                    <a16:rowId xmlns:a16="http://schemas.microsoft.com/office/drawing/2014/main" val="10002"/>
                  </a:ext>
                </a:extLst>
              </a:tr>
              <a:tr h="1476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Postganglionic fibers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a:t>
                      </a:r>
                      <a:r>
                        <a:rPr lang="en-US" sz="1800" baseline="0" dirty="0"/>
                        <a:t> </a:t>
                      </a:r>
                      <a:r>
                        <a:rPr lang="en-US" sz="1800" dirty="0"/>
                        <a:t>abdominal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 pelvic viscera</a:t>
                      </a:r>
                      <a:endParaRPr lang="en-GB" sz="1800" dirty="0"/>
                    </a:p>
                    <a:p>
                      <a:endParaRPr lang="en-GB"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Postganglionic fibers supply: 1) structures in head &amp; thorax 2) blood vessels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sweat glands</a:t>
                      </a:r>
                    </a:p>
                    <a:p>
                      <a:endParaRPr lang="en-GB" sz="1800" b="0" dirty="0"/>
                    </a:p>
                  </a:txBody>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6421249" y="1444782"/>
            <a:ext cx="5323748" cy="5027450"/>
            <a:chOff x="3714527" y="-50025"/>
            <a:chExt cx="5323748" cy="5027450"/>
          </a:xfrm>
        </p:grpSpPr>
        <p:pic>
          <p:nvPicPr>
            <p:cNvPr id="14" name="Shape 123"/>
            <p:cNvPicPr preferRelativeResize="0"/>
            <p:nvPr/>
          </p:nvPicPr>
          <p:blipFill>
            <a:blip r:embed="rId2">
              <a:alphaModFix/>
            </a:blip>
            <a:stretch>
              <a:fillRect/>
            </a:stretch>
          </p:blipFill>
          <p:spPr>
            <a:xfrm>
              <a:off x="3714527" y="-50025"/>
              <a:ext cx="2903834" cy="4956966"/>
            </a:xfrm>
            <a:prstGeom prst="rect">
              <a:avLst/>
            </a:prstGeom>
            <a:noFill/>
            <a:ln>
              <a:noFill/>
            </a:ln>
          </p:spPr>
        </p:pic>
        <p:sp>
          <p:nvSpPr>
            <p:cNvPr id="15" name="Shape 124"/>
            <p:cNvSpPr/>
            <p:nvPr/>
          </p:nvSpPr>
          <p:spPr>
            <a:xfrm>
              <a:off x="5490455" y="4036200"/>
              <a:ext cx="440400" cy="400200"/>
            </a:xfrm>
            <a:prstGeom prst="ellipse">
              <a:avLst/>
            </a:prstGeom>
            <a:solidFill>
              <a:srgbClr val="FFFFFF">
                <a:alpha val="623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25"/>
            <p:cNvSpPr/>
            <p:nvPr/>
          </p:nvSpPr>
          <p:spPr>
            <a:xfrm>
              <a:off x="5464884" y="3234200"/>
              <a:ext cx="440400" cy="400200"/>
            </a:xfrm>
            <a:prstGeom prst="ellipse">
              <a:avLst/>
            </a:prstGeom>
            <a:solidFill>
              <a:srgbClr val="FFFFFF">
                <a:alpha val="623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26"/>
            <p:cNvSpPr/>
            <p:nvPr/>
          </p:nvSpPr>
          <p:spPr>
            <a:xfrm>
              <a:off x="5454166" y="1667137"/>
              <a:ext cx="500100" cy="400200"/>
            </a:xfrm>
            <a:prstGeom prst="ellipse">
              <a:avLst/>
            </a:prstGeom>
            <a:solidFill>
              <a:srgbClr val="FFFFFF">
                <a:alpha val="623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27"/>
            <p:cNvSpPr/>
            <p:nvPr/>
          </p:nvSpPr>
          <p:spPr>
            <a:xfrm>
              <a:off x="5316341" y="-50025"/>
              <a:ext cx="588000" cy="427806"/>
            </a:xfrm>
            <a:prstGeom prst="ellipse">
              <a:avLst/>
            </a:prstGeom>
            <a:solidFill>
              <a:srgbClr val="FFFFFF">
                <a:alpha val="623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28"/>
            <p:cNvSpPr/>
            <p:nvPr/>
          </p:nvSpPr>
          <p:spPr>
            <a:xfrm>
              <a:off x="5263944" y="4577225"/>
              <a:ext cx="830575" cy="400200"/>
            </a:xfrm>
            <a:prstGeom prst="flowChartDecision">
              <a:avLst/>
            </a:prstGeom>
            <a:solidFill>
              <a:srgbClr val="FFFFFF">
                <a:alpha val="6230"/>
              </a:srgbClr>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129"/>
            <p:cNvSpPr txBox="1"/>
            <p:nvPr/>
          </p:nvSpPr>
          <p:spPr>
            <a:xfrm>
              <a:off x="6957775" y="1407100"/>
              <a:ext cx="2080500" cy="3000000"/>
            </a:xfrm>
            <a:prstGeom prst="rect">
              <a:avLst/>
            </a:prstGeom>
            <a:noFill/>
            <a:ln>
              <a:noFill/>
            </a:ln>
          </p:spPr>
          <p:txBody>
            <a:bodyPr lIns="91425" tIns="91425" rIns="91425" bIns="91425" anchor="ctr" anchorCtr="0">
              <a:noAutofit/>
            </a:bodyPr>
            <a:lstStyle/>
            <a:p>
              <a:pPr lvl="0" rtl="0">
                <a:lnSpc>
                  <a:spcPct val="115000"/>
                </a:lnSpc>
                <a:spcBef>
                  <a:spcPts val="600"/>
                </a:spcBef>
                <a:buNone/>
              </a:pPr>
              <a:r>
                <a:rPr lang="en" sz="1800" b="1" dirty="0">
                  <a:solidFill>
                    <a:srgbClr val="C00000"/>
                  </a:solidFill>
                </a:rPr>
                <a:t>3</a:t>
              </a:r>
              <a:r>
                <a:rPr lang="en" dirty="0">
                  <a:solidFill>
                    <a:schemeClr val="dk1"/>
                  </a:solidFill>
                </a:rPr>
                <a:t> in cervical </a:t>
              </a:r>
            </a:p>
            <a:p>
              <a:pPr lvl="0" rtl="0">
                <a:lnSpc>
                  <a:spcPct val="115000"/>
                </a:lnSpc>
                <a:spcBef>
                  <a:spcPts val="600"/>
                </a:spcBef>
                <a:buNone/>
              </a:pPr>
              <a:r>
                <a:rPr lang="en" sz="1800" b="1" dirty="0">
                  <a:solidFill>
                    <a:srgbClr val="C00000"/>
                  </a:solidFill>
                </a:rPr>
                <a:t>11-12</a:t>
              </a:r>
              <a:r>
                <a:rPr lang="en" sz="1800" b="1" dirty="0">
                  <a:solidFill>
                    <a:srgbClr val="351C75"/>
                  </a:solidFill>
                </a:rPr>
                <a:t> </a:t>
              </a:r>
              <a:r>
                <a:rPr lang="en" dirty="0">
                  <a:solidFill>
                    <a:schemeClr val="dk1"/>
                  </a:solidFill>
                </a:rPr>
                <a:t>in thoracic </a:t>
              </a:r>
            </a:p>
            <a:p>
              <a:pPr lvl="0" rtl="0">
                <a:lnSpc>
                  <a:spcPct val="115000"/>
                </a:lnSpc>
                <a:spcBef>
                  <a:spcPts val="600"/>
                </a:spcBef>
                <a:buNone/>
              </a:pPr>
              <a:r>
                <a:rPr lang="en" sz="1800" b="1" dirty="0">
                  <a:solidFill>
                    <a:srgbClr val="C00000"/>
                  </a:solidFill>
                </a:rPr>
                <a:t>4</a:t>
              </a:r>
              <a:r>
                <a:rPr lang="en" dirty="0">
                  <a:solidFill>
                    <a:schemeClr val="dk1"/>
                  </a:solidFill>
                </a:rPr>
                <a:t> in lumbar </a:t>
              </a:r>
            </a:p>
            <a:p>
              <a:pPr lvl="0" rtl="0">
                <a:lnSpc>
                  <a:spcPct val="115000"/>
                </a:lnSpc>
                <a:spcBef>
                  <a:spcPts val="600"/>
                </a:spcBef>
                <a:buNone/>
              </a:pPr>
              <a:r>
                <a:rPr lang="en" sz="1800" b="1" dirty="0">
                  <a:solidFill>
                    <a:srgbClr val="C00000"/>
                  </a:solidFill>
                </a:rPr>
                <a:t>4</a:t>
              </a:r>
              <a:r>
                <a:rPr lang="en" dirty="0">
                  <a:solidFill>
                    <a:schemeClr val="dk1"/>
                  </a:solidFill>
                </a:rPr>
                <a:t> in sacral.</a:t>
              </a:r>
            </a:p>
            <a:p>
              <a:pPr lvl="0" rtl="0">
                <a:lnSpc>
                  <a:spcPct val="115000"/>
                </a:lnSpc>
                <a:spcBef>
                  <a:spcPts val="600"/>
                </a:spcBef>
                <a:buNone/>
              </a:pPr>
              <a:r>
                <a:rPr lang="en" dirty="0">
                  <a:solidFill>
                    <a:schemeClr val="dk1"/>
                  </a:solidFill>
                </a:rPr>
                <a:t>The chains end (fuse) into a common ‘</a:t>
              </a:r>
              <a:r>
                <a:rPr lang="en" sz="1800" b="1" dirty="0">
                  <a:solidFill>
                    <a:srgbClr val="C00000"/>
                  </a:solidFill>
                </a:rPr>
                <a:t>ganglion impar</a:t>
              </a:r>
              <a:r>
                <a:rPr lang="en" dirty="0">
                  <a:solidFill>
                    <a:schemeClr val="dk1"/>
                  </a:solidFill>
                </a:rPr>
                <a:t>’ in front of coccyx</a:t>
              </a:r>
            </a:p>
          </p:txBody>
        </p:sp>
        <p:cxnSp>
          <p:nvCxnSpPr>
            <p:cNvPr id="21" name="Shape 130"/>
            <p:cNvCxnSpPr>
              <a:endCxn id="18" idx="6"/>
            </p:cNvCxnSpPr>
            <p:nvPr/>
          </p:nvCxnSpPr>
          <p:spPr>
            <a:xfrm flipH="1" flipV="1">
              <a:off x="5904341" y="163878"/>
              <a:ext cx="1178743" cy="1460420"/>
            </a:xfrm>
            <a:prstGeom prst="straightConnector1">
              <a:avLst/>
            </a:prstGeom>
            <a:noFill/>
            <a:ln w="28575" cap="flat" cmpd="sng">
              <a:solidFill>
                <a:srgbClr val="CC4125"/>
              </a:solidFill>
              <a:prstDash val="solid"/>
              <a:round/>
              <a:headEnd type="none" w="lg" len="lg"/>
              <a:tailEnd type="triangle" w="lg" len="lg"/>
            </a:ln>
          </p:spPr>
        </p:cxnSp>
        <p:cxnSp>
          <p:nvCxnSpPr>
            <p:cNvPr id="22" name="Shape 131"/>
            <p:cNvCxnSpPr>
              <a:endCxn id="17" idx="6"/>
            </p:cNvCxnSpPr>
            <p:nvPr/>
          </p:nvCxnSpPr>
          <p:spPr>
            <a:xfrm flipH="1" flipV="1">
              <a:off x="5954266" y="1867237"/>
              <a:ext cx="1041259" cy="242939"/>
            </a:xfrm>
            <a:prstGeom prst="straightConnector1">
              <a:avLst/>
            </a:prstGeom>
            <a:noFill/>
            <a:ln w="28575" cap="flat" cmpd="sng">
              <a:solidFill>
                <a:srgbClr val="CC4125"/>
              </a:solidFill>
              <a:prstDash val="solid"/>
              <a:round/>
              <a:headEnd type="none" w="lg" len="lg"/>
              <a:tailEnd type="triangle" w="lg" len="lg"/>
            </a:ln>
          </p:spPr>
        </p:cxnSp>
        <p:cxnSp>
          <p:nvCxnSpPr>
            <p:cNvPr id="23" name="Shape 132"/>
            <p:cNvCxnSpPr>
              <a:endCxn id="16" idx="0"/>
            </p:cNvCxnSpPr>
            <p:nvPr/>
          </p:nvCxnSpPr>
          <p:spPr>
            <a:xfrm flipH="1">
              <a:off x="5685084" y="2592601"/>
              <a:ext cx="1310441" cy="641599"/>
            </a:xfrm>
            <a:prstGeom prst="straightConnector1">
              <a:avLst/>
            </a:prstGeom>
            <a:noFill/>
            <a:ln w="28575" cap="flat" cmpd="sng">
              <a:solidFill>
                <a:srgbClr val="CC4125"/>
              </a:solidFill>
              <a:prstDash val="solid"/>
              <a:round/>
              <a:headEnd type="none" w="lg" len="lg"/>
              <a:tailEnd type="triangle" w="lg" len="lg"/>
            </a:ln>
          </p:spPr>
        </p:cxnSp>
        <p:cxnSp>
          <p:nvCxnSpPr>
            <p:cNvPr id="24" name="Shape 133"/>
            <p:cNvCxnSpPr>
              <a:stCxn id="20" idx="1"/>
            </p:cNvCxnSpPr>
            <p:nvPr/>
          </p:nvCxnSpPr>
          <p:spPr>
            <a:xfrm flipH="1">
              <a:off x="5713975" y="2907100"/>
              <a:ext cx="1243800" cy="1187700"/>
            </a:xfrm>
            <a:prstGeom prst="straightConnector1">
              <a:avLst/>
            </a:prstGeom>
            <a:noFill/>
            <a:ln w="28575" cap="flat" cmpd="sng">
              <a:solidFill>
                <a:srgbClr val="CC4125"/>
              </a:solidFill>
              <a:prstDash val="solid"/>
              <a:round/>
              <a:headEnd type="none" w="lg" len="lg"/>
              <a:tailEnd type="triangle" w="lg" len="lg"/>
            </a:ln>
          </p:spPr>
        </p:cxnSp>
        <p:cxnSp>
          <p:nvCxnSpPr>
            <p:cNvPr id="25" name="Shape 134"/>
            <p:cNvCxnSpPr/>
            <p:nvPr/>
          </p:nvCxnSpPr>
          <p:spPr>
            <a:xfrm flipH="1">
              <a:off x="5878133" y="3328975"/>
              <a:ext cx="1117392" cy="1248250"/>
            </a:xfrm>
            <a:prstGeom prst="straightConnector1">
              <a:avLst/>
            </a:prstGeom>
            <a:noFill/>
            <a:ln w="28575" cap="flat" cmpd="sng">
              <a:solidFill>
                <a:srgbClr val="CC4125"/>
              </a:solidFill>
              <a:prstDash val="solid"/>
              <a:round/>
              <a:headEnd type="none" w="lg" len="lg"/>
              <a:tailEnd type="triangle" w="lg" len="lg"/>
            </a:ln>
          </p:spPr>
        </p:cxnSp>
      </p:grpSp>
      <p:sp>
        <p:nvSpPr>
          <p:cNvPr id="29" name="Shape 122"/>
          <p:cNvSpPr txBox="1"/>
          <p:nvPr/>
        </p:nvSpPr>
        <p:spPr>
          <a:xfrm>
            <a:off x="8973953" y="1943713"/>
            <a:ext cx="2540944" cy="1159319"/>
          </a:xfrm>
          <a:prstGeom prst="rect">
            <a:avLst/>
          </a:prstGeom>
          <a:noFill/>
          <a:ln>
            <a:noFill/>
          </a:ln>
        </p:spPr>
        <p:txBody>
          <a:bodyPr lIns="91425" tIns="91425" rIns="91425" bIns="91425" anchor="ctr" anchorCtr="0">
            <a:noAutofit/>
          </a:bodyPr>
          <a:lstStyle/>
          <a:p>
            <a:pPr algn="ctr"/>
            <a:r>
              <a:rPr lang="en-GB" sz="2000" u="sng" dirty="0"/>
              <a:t>Number of Paravertebral ganglia:</a:t>
            </a:r>
          </a:p>
        </p:txBody>
      </p:sp>
    </p:spTree>
    <p:extLst>
      <p:ext uri="{BB962C8B-B14F-4D97-AF65-F5344CB8AC3E}">
        <p14:creationId xmlns:p14="http://schemas.microsoft.com/office/powerpoint/2010/main" val="340888478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2EC1DF0A-E07D-4F24-B7F3-1ADA07EEDC32}" vid="{6BE06D1D-D319-48DD-8029-024476A6C52B}"/>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Template>
  <TotalTime>0</TotalTime>
  <Words>1381</Words>
  <Application>Microsoft Office PowerPoint</Application>
  <PresentationFormat>Widescreen</PresentationFormat>
  <Paragraphs>181</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Wingdings</vt:lpstr>
      <vt:lpstr>Office Theme</vt:lpstr>
      <vt:lpstr>Autonomic Nervous System   FOURTH LECTURE</vt:lpstr>
      <vt:lpstr>Objectives:</vt:lpstr>
      <vt:lpstr>Recall that..</vt:lpstr>
      <vt:lpstr>PowerPoint Presentation</vt:lpstr>
      <vt:lpstr>The autonomic nervous system is divided according      to its anatomical, physiological, and pharmacological characteristics into two subdivisions:   </vt:lpstr>
      <vt:lpstr>PowerPoint Presentation</vt:lpstr>
      <vt:lpstr>PowerPoint Presentation</vt:lpstr>
      <vt:lpstr>Sympathetic Division</vt:lpstr>
      <vt:lpstr>PowerPoint Presentation</vt:lpstr>
      <vt:lpstr>PowerPoint Presentation</vt:lpstr>
      <vt:lpstr>Parasympathetic Division </vt:lpstr>
      <vt:lpstr>Review</vt:lpstr>
      <vt:lpstr>PowerPoint Presentation</vt:lpstr>
      <vt:lpstr>Test Yourself</vt:lpstr>
      <vt:lpstr>(EXTRA Explanation)</vt:lpstr>
      <vt:lpstr>Helpful Links</vt:lpstr>
      <vt:lpstr> Team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Autonomic Nervous System   FOURTH LECTURE</dc:title>
  <dc:creator>Jawaher AbdulMohsen</dc:creator>
  <cp:lastModifiedBy>trad</cp:lastModifiedBy>
  <cp:revision>42</cp:revision>
  <dcterms:created xsi:type="dcterms:W3CDTF">2016-10-08T08:42:46Z</dcterms:created>
  <dcterms:modified xsi:type="dcterms:W3CDTF">2016-10-09T20:30:00Z</dcterms:modified>
</cp:coreProperties>
</file>