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sldx" ContentType="application/vnd.openxmlformats-officedocument.presentationml.slide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66" r:id="rId11"/>
    <p:sldId id="268" r:id="rId12"/>
    <p:sldId id="269" r:id="rId13"/>
    <p:sldId id="270" r:id="rId14"/>
    <p:sldId id="267" r:id="rId15"/>
    <p:sldId id="271" r:id="rId16"/>
    <p:sldId id="273" r:id="rId17"/>
    <p:sldId id="262" r:id="rId18"/>
    <p:sldId id="263" r:id="rId19"/>
    <p:sldId id="278" r:id="rId20"/>
    <p:sldId id="277" r:id="rId21"/>
    <p:sldId id="279" r:id="rId22"/>
    <p:sldId id="26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F0E8"/>
    <a:srgbClr val="33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6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4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9/29/16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Office_PowerPoint_Slide11.sldx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Office_PowerPoint_Slide22.sldx"/><Relationship Id="rId5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Office_PowerPoint_Slide33.sldx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Office_PowerPoint_Slide44.sldx"/><Relationship Id="rId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test-prep/mcat/biomolecules/amino-acids-and-proteins1/v/classification-amino-acids" TargetMode="External"/><Relationship Id="rId4" Type="http://schemas.openxmlformats.org/officeDocument/2006/relationships/hyperlink" Target="https://www.khanacademy.org/science/biology/macromolecules/proteins-and-amino-acids/v/introduction-to-amino-acids" TargetMode="External"/><Relationship Id="rId5" Type="http://schemas.openxmlformats.org/officeDocument/2006/relationships/hyperlink" Target="https://www.khanacademy.org/test-prep/mcat/biomolecules/amino-acids-and-proteins1/v/isoelectric-point-and-zwitterion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P_vXUXZrFKI&amp;app=desktop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hyperlink" Target="http://www.mhhe.com/physsci/chemistry/carey5e/Ch27/ch27-1-4.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Biochemistryteam436@gmail.com" TargetMode="External"/><Relationship Id="rId3" Type="http://schemas.openxmlformats.org/officeDocument/2006/relationships/hyperlink" Target="https://twitter.com/436biochemtea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Relationship Id="rId3" Type="http://schemas.openxmlformats.org/officeDocument/2006/relationships/hyperlink" Target="https://www.khanacademy.org/test-prep/mcat/biomolecules/amino-acids-and-proteins1/v/isoelectric-point-and-zwitterion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441" y="2480010"/>
            <a:ext cx="7766936" cy="1646302"/>
          </a:xfrm>
        </p:spPr>
        <p:txBody>
          <a:bodyPr/>
          <a:lstStyle/>
          <a:p>
            <a:pPr algn="l"/>
            <a:r>
              <a:rPr lang="en-US" sz="8800" b="1" dirty="0" smtClean="0"/>
              <a:t>AMINO ACIDS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646" y="4939354"/>
            <a:ext cx="2564600" cy="1720238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– Color </a:t>
            </a:r>
            <a:r>
              <a:rPr lang="en-US" sz="2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Index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 marL="285750" indent="-28575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en-US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marL="285750" indent="-285750" algn="l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Extra Information.</a:t>
            </a:r>
          </a:p>
          <a:p>
            <a:pPr marL="285750" indent="-285750" algn="l">
              <a:buClr>
                <a:schemeClr val="tx1">
                  <a:lumMod val="95000"/>
                  <a:lumOff val="5000"/>
                </a:schemeClr>
              </a:buCl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Doctors slides.</a:t>
            </a:r>
            <a:endParaRPr lang="en-US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9741" cy="95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82219" y="6047117"/>
            <a:ext cx="2760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436 Biochemistry team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7" name="صورة 6" descr="bio logo 43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735" y="-444380"/>
            <a:ext cx="2032176" cy="19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8170"/>
              </p:ext>
            </p:extLst>
          </p:nvPr>
        </p:nvGraphicFramePr>
        <p:xfrm>
          <a:off x="0" y="0"/>
          <a:ext cx="100107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Slide" r:id="rId4" imgW="6256153" imgH="3517421" progId="PowerPoint.Slide.12">
                  <p:embed/>
                </p:oleObj>
              </mc:Choice>
              <mc:Fallback>
                <p:oleObj name="Slide" r:id="rId4" imgW="6256153" imgH="3517421" progId="PowerPoint.Slide.12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01077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1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880189"/>
              </p:ext>
            </p:extLst>
          </p:nvPr>
        </p:nvGraphicFramePr>
        <p:xfrm>
          <a:off x="0" y="0"/>
          <a:ext cx="96107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Slide" r:id="rId4" imgW="5664788" imgH="3186742" progId="PowerPoint.Slide.12">
                  <p:embed/>
                </p:oleObj>
              </mc:Choice>
              <mc:Fallback>
                <p:oleObj name="Slide" r:id="rId4" imgW="5664788" imgH="3186742" progId="PowerPoint.Slide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6107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195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286675"/>
              </p:ext>
            </p:extLst>
          </p:nvPr>
        </p:nvGraphicFramePr>
        <p:xfrm>
          <a:off x="0" y="0"/>
          <a:ext cx="91424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Slide" r:id="rId4" imgW="6582088" imgH="3701810" progId="PowerPoint.Slide.12">
                  <p:embed/>
                </p:oleObj>
              </mc:Choice>
              <mc:Fallback>
                <p:oleObj name="Slide" r:id="rId4" imgW="6582088" imgH="3701810" progId="PowerPoint.Slide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Uncharge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1" y="2505974"/>
            <a:ext cx="4718649" cy="229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7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65850"/>
              </p:ext>
            </p:extLst>
          </p:nvPr>
        </p:nvGraphicFramePr>
        <p:xfrm>
          <a:off x="0" y="0"/>
          <a:ext cx="958215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Slide" r:id="rId4" imgW="6094446" imgH="3427562" progId="PowerPoint.Slide.12">
                  <p:embed/>
                </p:oleObj>
              </mc:Choice>
              <mc:Fallback>
                <p:oleObj name="Slide" r:id="rId4" imgW="6094446" imgH="3427562" progId="PowerPoint.Slide.12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58215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6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Mnemonics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5425"/>
            <a:ext cx="8596668" cy="4886325"/>
          </a:xfrm>
        </p:spPr>
        <p:txBody>
          <a:bodyPr/>
          <a:lstStyle/>
          <a:p>
            <a:r>
              <a:rPr lang="en-US" u="sng" dirty="0" smtClean="0"/>
              <a:t>Non-polar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ProGAV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PIL TM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i="1" dirty="0" smtClean="0"/>
              <a:t>proline</a:t>
            </a:r>
            <a:r>
              <a:rPr lang="en-US" i="1" dirty="0"/>
              <a:t>, </a:t>
            </a:r>
            <a:r>
              <a:rPr lang="en-US" i="1" dirty="0" err="1"/>
              <a:t>glycine</a:t>
            </a:r>
            <a:r>
              <a:rPr lang="en-US" i="1" dirty="0"/>
              <a:t>, alanine, valine, phenylalanine, isoleucine, leucine</a:t>
            </a:r>
          </a:p>
          <a:p>
            <a:pPr marL="0" indent="0">
              <a:buNone/>
            </a:pPr>
            <a:r>
              <a:rPr lang="en-US" i="1" dirty="0" smtClean="0"/>
              <a:t>   , </a:t>
            </a:r>
            <a:r>
              <a:rPr lang="en-US" i="1" dirty="0"/>
              <a:t>tryptophan, </a:t>
            </a:r>
            <a:r>
              <a:rPr lang="en-US" i="1" dirty="0" smtClean="0"/>
              <a:t>methionine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Polar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 "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ome</a:t>
            </a: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</a:rPr>
              <a:t>imes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ats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ry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rowl"</a:t>
            </a:r>
            <a:br>
              <a:rPr lang="en-US" sz="20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dirty="0" smtClean="0"/>
              <a:t>     </a:t>
            </a:r>
            <a:r>
              <a:rPr lang="en-US" i="1" dirty="0" smtClean="0"/>
              <a:t>serine</a:t>
            </a:r>
            <a:r>
              <a:rPr lang="en-US" i="1" dirty="0"/>
              <a:t>, threonine, cysteine</a:t>
            </a:r>
            <a:r>
              <a:rPr lang="en-US" i="1" dirty="0" smtClean="0"/>
              <a:t>, tryrosine ,</a:t>
            </a:r>
            <a:r>
              <a:rPr lang="en-US" i="1" dirty="0"/>
              <a:t> asparagine, glutamine</a:t>
            </a:r>
            <a:endParaRPr lang="en-US" u="sng" dirty="0"/>
          </a:p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Charged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"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G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ood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awyer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ims 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H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igh"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</a:t>
            </a:r>
            <a:r>
              <a:rPr lang="en-US" i="1" dirty="0" smtClean="0"/>
              <a:t>Aspartate</a:t>
            </a:r>
            <a:r>
              <a:rPr lang="en-US" i="1" dirty="0"/>
              <a:t>, Glutamate, Lysine, Arginine, </a:t>
            </a:r>
            <a:r>
              <a:rPr lang="en-US" i="1" dirty="0" smtClean="0"/>
              <a:t>Histidine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2285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>
                <a:solidFill>
                  <a:srgbClr val="90C226"/>
                </a:solidFill>
                <a:latin typeface="Arial" charset="0"/>
                <a:ea typeface="Arial" charset="0"/>
                <a:cs typeface="Arial" charset="0"/>
              </a:rPr>
              <a:t>Optical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894" y="1158240"/>
            <a:ext cx="4646506" cy="5699759"/>
          </a:xfrm>
        </p:spPr>
        <p:txBody>
          <a:bodyPr/>
          <a:lstStyle/>
          <a:p>
            <a:pPr marL="0" lvl="0" indent="0" algn="ctr">
              <a:buClr>
                <a:srgbClr val="90C226"/>
              </a:buClr>
              <a:buNone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Asymmetric </a:t>
            </a:r>
          </a:p>
          <a:p>
            <a:pPr marL="0" lvl="0" indent="0" algn="ctr">
              <a:buClr>
                <a:srgbClr val="90C226"/>
              </a:buClr>
              <a:buNone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Clr>
                <a:srgbClr val="90C226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 α-carbon of most of the amino acids is attached to four different chemical groups. </a:t>
            </a:r>
          </a:p>
          <a:p>
            <a:pPr marL="285750" lvl="0" indent="-285750">
              <a:buClr>
                <a:srgbClr val="90C226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Asymmetric molecules are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active</a:t>
            </a:r>
          </a:p>
          <a:p>
            <a:pPr marL="285750" lvl="0" indent="-285750">
              <a:buClr>
                <a:srgbClr val="90C226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 mammalian amino acids are optically active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except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glycine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”</a:t>
            </a:r>
          </a:p>
          <a:p>
            <a:pPr marL="285750" lvl="0" indent="-285750">
              <a:buClr>
                <a:srgbClr val="90C226"/>
              </a:buCl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They rotate the plane of polarized light in a </a:t>
            </a:r>
            <a:r>
              <a:rPr lang="en-US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polarimeter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06907" y="1270000"/>
            <a:ext cx="15591" cy="39576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64181" y="1270000"/>
            <a:ext cx="4511040" cy="4750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Symmetric</a:t>
            </a:r>
          </a:p>
          <a:p>
            <a:pPr lvl="0" algn="ctr">
              <a:spcBef>
                <a:spcPts val="1000"/>
              </a:spcBef>
              <a:buClr>
                <a:srgbClr val="90C226"/>
              </a:buClr>
              <a:buSzPct val="80000"/>
            </a:pPr>
            <a:endParaRPr lang="en-US" dirty="0" smtClean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Glycine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is an example of symmetric amino acids “α-carbon  is </a:t>
            </a:r>
            <a:r>
              <a:rPr lang="en-US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not </a:t>
            </a: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Arial" charset="0"/>
                <a:ea typeface="Arial" charset="0"/>
                <a:cs typeface="Arial" charset="0"/>
              </a:rPr>
              <a:t>attached to 4 different groups”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endParaRPr lang="en-US" dirty="0">
              <a:solidFill>
                <a:prstClr val="black">
                  <a:lumMod val="50000"/>
                  <a:lumOff val="50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symmetric molecules are optically </a:t>
            </a:r>
            <a:r>
              <a:rPr lang="en-US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inactive. </a:t>
            </a:r>
          </a:p>
          <a:p>
            <a:pPr marL="285750" lvl="0" indent="-285750">
              <a:spcBef>
                <a:spcPts val="1000"/>
              </a:spcBef>
              <a:buClr>
                <a:srgbClr val="90C226"/>
              </a:buClr>
              <a:buSzPct val="80000"/>
              <a:buFont typeface="Arial" charset="0"/>
              <a:buChar char="•"/>
            </a:pPr>
            <a:endParaRPr lang="en-US" sz="2000" dirty="0">
              <a:solidFill>
                <a:srgbClr val="54A021">
                  <a:lumMod val="60000"/>
                  <a:lumOff val="40000"/>
                </a:srgbClr>
              </a:solidFill>
            </a:endParaRPr>
          </a:p>
          <a:p>
            <a:pPr lvl="0" algn="ctr"/>
            <a:r>
              <a:rPr lang="en-US" dirty="0">
                <a:solidFill>
                  <a:srgbClr val="54A021">
                    <a:lumMod val="60000"/>
                    <a:lumOff val="40000"/>
                  </a:srgbClr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06" y="3381316"/>
            <a:ext cx="1195724" cy="1020934"/>
          </a:xfrm>
          <a:prstGeom prst="rect">
            <a:avLst/>
          </a:prstGeom>
        </p:spPr>
      </p:pic>
      <p:sp>
        <p:nvSpPr>
          <p:cNvPr id="7" name="Donut 6"/>
          <p:cNvSpPr/>
          <p:nvPr/>
        </p:nvSpPr>
        <p:spPr>
          <a:xfrm>
            <a:off x="7806583" y="3301875"/>
            <a:ext cx="338667" cy="372533"/>
          </a:xfrm>
          <a:prstGeom prst="donut">
            <a:avLst>
              <a:gd name="adj" fmla="val 6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nut 7"/>
          <p:cNvSpPr/>
          <p:nvPr/>
        </p:nvSpPr>
        <p:spPr>
          <a:xfrm>
            <a:off x="7792719" y="3836584"/>
            <a:ext cx="338667" cy="372533"/>
          </a:xfrm>
          <a:prstGeom prst="donut">
            <a:avLst>
              <a:gd name="adj" fmla="val 6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Content Placeholder 3"/>
          <p:cNvPicPr>
            <a:picLocks noGrp="1"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53" y="4710023"/>
            <a:ext cx="4690771" cy="214797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5277357" y="6020018"/>
            <a:ext cx="769760" cy="8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47117" y="5751647"/>
            <a:ext cx="15527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You don't have to memorize it just for better understanding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8" y="1324598"/>
            <a:ext cx="5528633" cy="5101839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29734" y="7620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 smtClean="0"/>
              <a:t>Amino acid configuration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4" descr="L and D configuration.pn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4248"/>
          <a:stretch>
            <a:fillRect/>
          </a:stretch>
        </p:blipFill>
        <p:spPr>
          <a:xfrm>
            <a:off x="6537532" y="2171356"/>
            <a:ext cx="2999575" cy="27937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78772" y="2669775"/>
            <a:ext cx="526211" cy="2616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95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Non-standard amino acids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7742" y="1476375"/>
            <a:ext cx="4166394" cy="5181600"/>
          </a:xfrm>
        </p:spPr>
        <p:txBody>
          <a:bodyPr/>
          <a:lstStyle/>
          <a:p>
            <a:r>
              <a:rPr lang="en-US" dirty="0"/>
              <a:t>Aside from the twenty standard amino acids, there are a vast number of "non-standard" amino acids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These nonstandard amino acids are usually formed through modifications to standard amino acids.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76375"/>
            <a:ext cx="4650408" cy="4933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4575" y="518160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 Neue"/>
              </a:rPr>
              <a:t>*you don't have to memorize the </a:t>
            </a:r>
            <a:r>
              <a:rPr lang="en-US" dirty="0" smtClean="0">
                <a:solidFill>
                  <a:srgbClr val="FF0000"/>
                </a:solidFill>
                <a:latin typeface="Helvetica Neue"/>
              </a:rPr>
              <a:t>names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392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77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Amino acids </a:t>
            </a:r>
            <a:r>
              <a:rPr lang="en-US" sz="4400" b="1" dirty="0" smtClean="0"/>
              <a:t>derivatives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9451839"/>
              </p:ext>
            </p:extLst>
          </p:nvPr>
        </p:nvGraphicFramePr>
        <p:xfrm>
          <a:off x="801218" y="1543050"/>
          <a:ext cx="7797151" cy="503872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36359"/>
                <a:gridCol w="2464194"/>
                <a:gridCol w="2596598"/>
              </a:tblGrid>
              <a:tr h="100774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effectLst/>
                        </a:rPr>
                        <a:t>Name</a:t>
                      </a:r>
                      <a:endParaRPr lang="en-US" sz="1700" b="1" u="none" dirty="0">
                        <a:effectLst/>
                      </a:endParaRPr>
                    </a:p>
                  </a:txBody>
                  <a:tcPr marL="36779" marR="36779" marT="36779" marB="367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effectLst/>
                        </a:rPr>
                        <a:t>Derivative of</a:t>
                      </a:r>
                      <a:endParaRPr lang="en-US" sz="2800" b="1" dirty="0">
                        <a:effectLst/>
                      </a:endParaRPr>
                    </a:p>
                  </a:txBody>
                  <a:tcPr marL="36779" marR="36779" marT="36779" marB="367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u="none" strike="noStrike" dirty="0">
                          <a:effectLst/>
                        </a:rPr>
                        <a:t>Role</a:t>
                      </a:r>
                      <a:endParaRPr lang="en-US" sz="1700" b="1" dirty="0">
                        <a:effectLst/>
                      </a:endParaRPr>
                    </a:p>
                  </a:txBody>
                  <a:tcPr marL="36779" marR="36779" marT="36779" marB="3677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lvl="0"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it-IT" sz="1700" u="none" strike="noStrike" dirty="0">
                          <a:effectLst/>
                        </a:rPr>
                        <a:t>Gamma </a:t>
                      </a:r>
                      <a:r>
                        <a:rPr lang="it-IT" sz="1700" u="none" strike="noStrike" dirty="0" smtClean="0">
                          <a:effectLst/>
                        </a:rPr>
                        <a:t>amino</a:t>
                      </a:r>
                      <a:r>
                        <a:rPr lang="it-IT" sz="1700" u="none" strike="noStrike" baseline="0" dirty="0" smtClean="0">
                          <a:effectLst/>
                        </a:rPr>
                        <a:t> </a:t>
                      </a:r>
                      <a:r>
                        <a:rPr lang="it-IT" sz="1700" u="none" strike="noStrike" dirty="0" smtClean="0">
                          <a:effectLst/>
                        </a:rPr>
                        <a:t>butyric </a:t>
                      </a:r>
                      <a:r>
                        <a:rPr lang="it-IT" sz="1700" u="none" strike="noStrike" dirty="0">
                          <a:effectLst/>
                        </a:rPr>
                        <a:t>acid (GABA)</a:t>
                      </a:r>
                      <a:endParaRPr lang="it-IT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glutamic acid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neurotransmitters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>
                          <a:effectLst/>
                        </a:rPr>
                        <a:t>Dopamine</a:t>
                      </a:r>
                      <a:endParaRPr lang="en-US" sz="1700" b="0" i="0" u="none" strike="noStrike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tyrosine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>
                          <a:effectLst/>
                        </a:rPr>
                        <a:t>neurotransmitters</a:t>
                      </a:r>
                      <a:endParaRPr lang="en-US" sz="1700" b="0" i="0" u="none" strike="noStrike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>
                          <a:effectLst/>
                        </a:rPr>
                        <a:t>Histamine</a:t>
                      </a:r>
                      <a:endParaRPr lang="en-US" sz="1700" b="0" i="0" u="none" strike="noStrike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>
                          <a:effectLst/>
                        </a:rPr>
                        <a:t>Histidine</a:t>
                      </a:r>
                      <a:endParaRPr lang="en-US" sz="1700" b="0" i="0" u="none" strike="noStrike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>
                          <a:effectLst/>
                        </a:rPr>
                        <a:t>the mediator of allergic reactions</a:t>
                      </a:r>
                      <a:endParaRPr lang="en-US" sz="1700" b="0" i="0" u="none" strike="noStrike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1007745"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Thyroxine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Tyrosine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700" u="none" strike="noStrike" dirty="0">
                          <a:effectLst/>
                        </a:rPr>
                        <a:t>An important thyroid hormone</a:t>
                      </a:r>
                      <a:endParaRPr lang="en-US" sz="1700" b="0" i="0" u="none" strike="noStrike" dirty="0">
                        <a:solidFill>
                          <a:srgbClr val="2F2B2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779" marR="36779" marT="36779" marB="36779"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276225" y="66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0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9974" y="323708"/>
            <a:ext cx="8596668" cy="646632"/>
          </a:xfrm>
        </p:spPr>
        <p:txBody>
          <a:bodyPr/>
          <a:lstStyle/>
          <a:p>
            <a:pPr algn="ctr"/>
            <a:r>
              <a:rPr lang="en-US" b="1" u="sng" dirty="0"/>
              <a:t>Review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72785"/>
              </p:ext>
            </p:extLst>
          </p:nvPr>
        </p:nvGraphicFramePr>
        <p:xfrm>
          <a:off x="534837" y="1483743"/>
          <a:ext cx="8764440" cy="428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5555"/>
                <a:gridCol w="1095555"/>
                <a:gridCol w="2191110"/>
                <a:gridCol w="2191110"/>
                <a:gridCol w="2191110"/>
              </a:tblGrid>
              <a:tr h="458765"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ESSENTIAL</a:t>
                      </a:r>
                      <a:endParaRPr lang="en-US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NON ESSENTIAL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CONDITIONAL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79184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NON</a:t>
                      </a:r>
                      <a:r>
                        <a:rPr lang="en-US" sz="20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POLAR SIDE CHAINS</a:t>
                      </a:r>
                      <a:endParaRPr lang="en-US" sz="20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cs typeface="+mn-cs"/>
                        </a:rPr>
                        <a:t>Isoleucine, Leucine, methionine, phenylalanine, tryptophan</a:t>
                      </a:r>
                      <a:r>
                        <a:rPr lang="en-US" sz="1600" baseline="0" dirty="0" smtClean="0">
                          <a:cs typeface="+mn-cs"/>
                        </a:rPr>
                        <a:t> and valine.</a:t>
                      </a:r>
                      <a:endParaRPr lang="ar-SA" sz="1600" dirty="0" smtClean="0">
                        <a:cs typeface="+mn-cs"/>
                      </a:endParaRPr>
                    </a:p>
                    <a:p>
                      <a:pPr algn="ctr" rtl="1"/>
                      <a:endParaRPr lang="ar-SA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alanine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Glycine, proline</a:t>
                      </a:r>
                      <a:endParaRPr lang="en-US" sz="1600" dirty="0"/>
                    </a:p>
                  </a:txBody>
                  <a:tcPr/>
                </a:tc>
              </a:tr>
              <a:tr h="11312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</a:rPr>
                        <a:t>UNCHARGED</a:t>
                      </a:r>
                      <a:r>
                        <a:rPr lang="en-US" sz="2000" b="1" baseline="0" dirty="0" smtClean="0">
                          <a:solidFill>
                            <a:srgbClr val="7030A0"/>
                          </a:solidFill>
                        </a:rPr>
                        <a:t> POLAR SIDE CHAINS</a:t>
                      </a:r>
                      <a:endParaRPr lang="en-US" sz="20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600" dirty="0" smtClean="0">
                          <a:cs typeface="+mn-cs"/>
                        </a:rPr>
                        <a:t>threonine</a:t>
                      </a:r>
                      <a:endParaRPr lang="ar-SA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asparagine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Cysteine, glutamine,</a:t>
                      </a:r>
                      <a:r>
                        <a:rPr lang="en-US" sz="1600" baseline="0" dirty="0" smtClean="0"/>
                        <a:t> tyrosine and serine</a:t>
                      </a:r>
                      <a:endParaRPr lang="en-US" sz="1600" dirty="0"/>
                    </a:p>
                  </a:txBody>
                  <a:tcPr/>
                </a:tc>
              </a:tr>
              <a:tr h="598843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2060"/>
                          </a:solidFill>
                        </a:rPr>
                        <a:t>POLAR SIDE</a:t>
                      </a:r>
                      <a:r>
                        <a:rPr lang="en-US" sz="2000" b="1" baseline="0" dirty="0" smtClean="0">
                          <a:solidFill>
                            <a:srgbClr val="002060"/>
                          </a:solidFill>
                        </a:rPr>
                        <a:t> CHAINS</a:t>
                      </a:r>
                      <a:endParaRPr lang="en-US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9900"/>
                          </a:solidFill>
                        </a:rPr>
                        <a:t>ACIDIC</a:t>
                      </a:r>
                      <a:endParaRPr lang="en-US" sz="2000" b="1" dirty="0">
                        <a:solidFill>
                          <a:srgbClr val="FF99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----------------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Aspartic</a:t>
                      </a:r>
                      <a:r>
                        <a:rPr lang="en-US" sz="1600" baseline="0" dirty="0" smtClean="0"/>
                        <a:t> acid, glutamic acid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--------------</a:t>
                      </a:r>
                      <a:endParaRPr lang="en-US" sz="1600" dirty="0"/>
                    </a:p>
                  </a:txBody>
                  <a:tcPr/>
                </a:tc>
              </a:tr>
              <a:tr h="544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3399FF"/>
                          </a:solidFill>
                        </a:rPr>
                        <a:t>BASIC</a:t>
                      </a:r>
                      <a:endParaRPr lang="en-US" sz="2000" b="1" dirty="0">
                        <a:solidFill>
                          <a:srgbClr val="3399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Histidine, lysine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--------------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arginine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277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Objectives: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18580"/>
            <a:ext cx="8596668" cy="435058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cs typeface="Times New Roman"/>
              </a:rPr>
              <a:t>What are the amino acids?</a:t>
            </a:r>
          </a:p>
          <a:p>
            <a:pPr algn="just"/>
            <a:r>
              <a:rPr lang="en-US" sz="2800" dirty="0">
                <a:cs typeface="Times New Roman"/>
              </a:rPr>
              <a:t>General structure.</a:t>
            </a:r>
          </a:p>
          <a:p>
            <a:pPr algn="just"/>
            <a:r>
              <a:rPr lang="en-US" sz="2800" dirty="0">
                <a:cs typeface="Times New Roman"/>
              </a:rPr>
              <a:t>Classification of amino acids.</a:t>
            </a:r>
          </a:p>
          <a:p>
            <a:pPr algn="just"/>
            <a:r>
              <a:rPr lang="en-US" sz="2800" dirty="0">
                <a:cs typeface="Times New Roman"/>
              </a:rPr>
              <a:t>Optical properties.</a:t>
            </a:r>
          </a:p>
          <a:p>
            <a:pPr algn="just"/>
            <a:r>
              <a:rPr lang="en-US" sz="2800" dirty="0">
                <a:cs typeface="Times New Roman"/>
              </a:rPr>
              <a:t>Amino acid configuration.</a:t>
            </a:r>
          </a:p>
          <a:p>
            <a:pPr algn="just"/>
            <a:r>
              <a:rPr lang="en-US" sz="2800" dirty="0">
                <a:cs typeface="Times New Roman"/>
              </a:rPr>
              <a:t>Non-standard amino acids.</a:t>
            </a:r>
          </a:p>
          <a:p>
            <a:pPr algn="just"/>
            <a:r>
              <a:rPr lang="en-US" sz="2800" dirty="0">
                <a:cs typeface="Times New Roman"/>
              </a:rPr>
              <a:t>Derivatives of amino acids.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91876" y="720695"/>
            <a:ext cx="8596668" cy="843185"/>
          </a:xfrm>
        </p:spPr>
        <p:txBody>
          <a:bodyPr/>
          <a:lstStyle/>
          <a:p>
            <a:pPr algn="ctr"/>
            <a:r>
              <a:rPr lang="en-US" b="1" u="sng" dirty="0" smtClean="0"/>
              <a:t>MCQs + useful videos</a:t>
            </a:r>
            <a:endParaRPr lang="en-US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7334" y="1922804"/>
            <a:ext cx="7129572" cy="465694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sz="2400" dirty="0" smtClean="0"/>
              <a:t>Proline has a …………. amino group  ?</a:t>
            </a:r>
          </a:p>
          <a:p>
            <a:pPr fontAlgn="base">
              <a:buNone/>
            </a:pPr>
            <a:r>
              <a:rPr lang="en-US" sz="2400" dirty="0" smtClean="0"/>
              <a:t>A) Primary     B) secondary  C) tertiary  D) quaternary</a:t>
            </a:r>
          </a:p>
          <a:p>
            <a:pPr fontAlgn="base"/>
            <a:r>
              <a:rPr lang="en-US" sz="2400" dirty="0" smtClean="0"/>
              <a:t>Histamine derivative of ?</a:t>
            </a:r>
          </a:p>
          <a:p>
            <a:pPr fontAlgn="base">
              <a:buNone/>
            </a:pPr>
            <a:r>
              <a:rPr lang="en-US" sz="2400" dirty="0" smtClean="0"/>
              <a:t>A) Glutamic acid  B) tyrosine   C) tyrosine   D) histidine</a:t>
            </a:r>
          </a:p>
          <a:p>
            <a:pPr fontAlgn="base">
              <a:buNone/>
            </a:pPr>
            <a:endParaRPr lang="en-US" sz="2400" dirty="0" smtClean="0"/>
          </a:p>
          <a:p>
            <a:pPr fontAlgn="base"/>
            <a:r>
              <a:rPr lang="en-US" sz="2400" b="1" dirty="0" smtClean="0">
                <a:hlinkClick r:id="rId2"/>
              </a:rPr>
              <a:t>PK value</a:t>
            </a:r>
            <a:endParaRPr lang="en-US" sz="2400" b="1" dirty="0" smtClean="0"/>
          </a:p>
          <a:p>
            <a:pPr fontAlgn="base"/>
            <a:r>
              <a:rPr lang="en-US" sz="2400" b="1" dirty="0" smtClean="0">
                <a:hlinkClick r:id="rId3"/>
              </a:rPr>
              <a:t>Classification of amino acids</a:t>
            </a:r>
            <a:endParaRPr lang="en-US" sz="2400" b="1" dirty="0" smtClean="0"/>
          </a:p>
          <a:p>
            <a:pPr fontAlgn="base"/>
            <a:r>
              <a:rPr lang="en-US" sz="2400" b="1" dirty="0" smtClean="0">
                <a:hlinkClick r:id="rId4"/>
              </a:rPr>
              <a:t>Introduction to amino acids</a:t>
            </a:r>
            <a:endParaRPr lang="en-US" sz="2400" b="1" dirty="0" smtClean="0"/>
          </a:p>
          <a:p>
            <a:pPr fontAlgn="base"/>
            <a:r>
              <a:rPr lang="en-US" sz="2400" b="1" dirty="0" smtClean="0">
                <a:hlinkClick r:id="rId5"/>
              </a:rPr>
              <a:t>Isoelectric point and zwitterion</a:t>
            </a:r>
            <a:endParaRPr lang="en-US" sz="2400" b="1" dirty="0" smtClean="0"/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3389" y="1922804"/>
            <a:ext cx="18460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*Proline is </a:t>
            </a:r>
            <a:r>
              <a:rPr lang="en-US" sz="1400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an imino acid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 Calculation 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02061"/>
              </p:ext>
            </p:extLst>
          </p:nvPr>
        </p:nvGraphicFramePr>
        <p:xfrm>
          <a:off x="448049" y="1381952"/>
          <a:ext cx="8834499" cy="4289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833"/>
                <a:gridCol w="2944833"/>
                <a:gridCol w="2944833"/>
              </a:tblGrid>
              <a:tr h="9562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Formula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Example </a:t>
                      </a:r>
                      <a:endParaRPr lang="en-US" dirty="0"/>
                    </a:p>
                  </a:txBody>
                  <a:tcPr anchor="ctr"/>
                </a:tc>
              </a:tr>
              <a:tr h="956217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neutral side chains:</a:t>
                      </a: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/>
                        <a:t>pI</a:t>
                      </a:r>
                      <a:r>
                        <a:rPr lang="en-US" b="1" dirty="0" smtClean="0"/>
                        <a:t> = 1/2 (pKa</a:t>
                      </a:r>
                      <a:r>
                        <a:rPr lang="en-US" b="1" baseline="-25000" dirty="0" smtClean="0"/>
                        <a:t>1</a:t>
                      </a:r>
                      <a:r>
                        <a:rPr lang="en-US" b="1" dirty="0" smtClean="0"/>
                        <a:t> + pKa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dirty="0" smtClean="0"/>
                        <a:t>)      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200414" t="-100637" r="-828" b="-250318"/>
                      </a:stretch>
                    </a:blip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algn="ctr"/>
                      <a:endParaRPr lang="en-US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acidic side chains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dirty="0" smtClean="0"/>
                        <a:t/>
                      </a:r>
                      <a:br>
                        <a:rPr lang="en-US" dirty="0" smtClean="0"/>
                      </a:b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1/2 (pKa</a:t>
                      </a:r>
                      <a:r>
                        <a:rPr lang="en-US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pKa</a:t>
                      </a:r>
                      <a:r>
                        <a:rPr lang="en-US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blipFill rotWithShape="0">
                      <a:blip r:embed="rId2"/>
                      <a:stretch>
                        <a:fillRect l="-200414" t="-160714" r="-828" b="-100510"/>
                      </a:stretch>
                    </a:blipFill>
                  </a:tcPr>
                </a:tc>
              </a:tr>
              <a:tr h="11887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side chains</a:t>
                      </a: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1/2 (pKa</a:t>
                      </a:r>
                      <a:r>
                        <a:rPr lang="en-US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+ pKa</a:t>
                      </a:r>
                      <a:r>
                        <a:rPr lang="en-US" sz="1800" b="1" i="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blipFill rotWithShape="0">
                      <a:blip r:embed="rId2"/>
                      <a:stretch>
                        <a:fillRect l="-200414" t="-262051" r="-828" b="-1026"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53418" y="5817105"/>
            <a:ext cx="6490010" cy="92333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More details about </a:t>
            </a:r>
            <a:r>
              <a:rPr lang="en-US" dirty="0" err="1" smtClean="0"/>
              <a:t>pI</a:t>
            </a:r>
            <a:r>
              <a:rPr lang="en-US" dirty="0" smtClean="0"/>
              <a:t> calculation: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www.mhhe.com/physsci/chemistry/carey5e/Ch27/ch27-1-4.html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84526" y="3866606"/>
            <a:ext cx="1841863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Lowest two </a:t>
            </a:r>
            <a:r>
              <a:rPr lang="en-US" dirty="0" err="1" smtClean="0">
                <a:solidFill>
                  <a:srgbClr val="FF0000"/>
                </a:solidFill>
              </a:rPr>
              <a:t>pKa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274002" y="4051272"/>
            <a:ext cx="810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269646" y="5222575"/>
            <a:ext cx="8105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084526" y="4907279"/>
            <a:ext cx="1841863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Highest two </a:t>
            </a:r>
            <a:r>
              <a:rPr lang="en-US" dirty="0" err="1" smtClean="0">
                <a:solidFill>
                  <a:srgbClr val="FF0000"/>
                </a:solidFill>
              </a:rPr>
              <a:t>pKa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5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67809" y="636590"/>
            <a:ext cx="4184035" cy="3880772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Girls team</a:t>
            </a:r>
            <a:r>
              <a:rPr lang="ar-SA" sz="2800" b="1" dirty="0" smtClean="0"/>
              <a:t> </a:t>
            </a:r>
            <a:r>
              <a:rPr lang="en-US" sz="2800" b="1" dirty="0" smtClean="0"/>
              <a:t>members:</a:t>
            </a:r>
            <a:endParaRPr lang="ar-SA" sz="2800" b="1" dirty="0" smtClean="0"/>
          </a:p>
          <a:p>
            <a:pPr marL="0" indent="0">
              <a:buNone/>
            </a:pPr>
            <a:endParaRPr lang="en-US" sz="900" b="1" dirty="0" smtClean="0"/>
          </a:p>
          <a:p>
            <a:pPr marL="0" indent="0" algn="ctr">
              <a:buNone/>
            </a:pPr>
            <a:r>
              <a:rPr lang="ar-SA" b="1" dirty="0" smtClean="0"/>
              <a:t>1- أسيل السليماني.</a:t>
            </a:r>
          </a:p>
          <a:p>
            <a:pPr marL="0" indent="0" algn="ctr">
              <a:buNone/>
            </a:pPr>
            <a:r>
              <a:rPr lang="ar-SA" b="1" dirty="0" smtClean="0"/>
              <a:t>2- روان الوادعي.</a:t>
            </a:r>
          </a:p>
          <a:p>
            <a:pPr marL="0" indent="0" algn="ctr">
              <a:buNone/>
            </a:pPr>
            <a:r>
              <a:rPr lang="ar-SA" b="1" dirty="0" smtClean="0"/>
              <a:t>3- ريم السرجاني.</a:t>
            </a:r>
          </a:p>
          <a:p>
            <a:pPr marL="0" indent="0" algn="ctr">
              <a:buNone/>
            </a:pPr>
            <a:r>
              <a:rPr lang="ar-SA" b="1" dirty="0" smtClean="0"/>
              <a:t>4- ربا آل سالم.</a:t>
            </a:r>
          </a:p>
          <a:p>
            <a:pPr marL="0" indent="0" algn="ctr">
              <a:buNone/>
            </a:pPr>
            <a:r>
              <a:rPr lang="ar-SA" b="1" dirty="0" smtClean="0"/>
              <a:t>5- سارة الشمراني.</a:t>
            </a:r>
          </a:p>
          <a:p>
            <a:pPr marL="0" indent="0" algn="ctr">
              <a:buNone/>
            </a:pPr>
            <a:r>
              <a:rPr lang="ar-SA" b="1" dirty="0" smtClean="0"/>
              <a:t>6- سمية الغامدي.</a:t>
            </a:r>
          </a:p>
          <a:p>
            <a:pPr marL="0" indent="0" algn="ctr">
              <a:buNone/>
            </a:pPr>
            <a:r>
              <a:rPr lang="ar-SA" b="1" dirty="0" smtClean="0"/>
              <a:t>7- شهد السويدان.</a:t>
            </a:r>
          </a:p>
          <a:p>
            <a:pPr marL="0" indent="0" algn="ctr">
              <a:buNone/>
            </a:pPr>
            <a:r>
              <a:rPr lang="ar-SA" b="1" dirty="0" smtClean="0"/>
              <a:t>8- لجين الزيد.</a:t>
            </a:r>
          </a:p>
          <a:p>
            <a:pPr marL="0" indent="0" algn="ctr">
              <a:buNone/>
            </a:pPr>
            <a:r>
              <a:rPr lang="ar-SA" b="1" dirty="0" smtClean="0"/>
              <a:t>9- منيرة الضفيّان.</a:t>
            </a:r>
            <a:endParaRPr lang="en-US" b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9020" y="636589"/>
            <a:ext cx="4184034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Boys team members:</a:t>
            </a:r>
            <a:endParaRPr lang="ar-SA" sz="2800" b="1" dirty="0" smtClean="0"/>
          </a:p>
          <a:p>
            <a:pPr>
              <a:buNone/>
            </a:pPr>
            <a:endParaRPr lang="en-US" sz="1000" b="1" dirty="0" smtClean="0"/>
          </a:p>
          <a:p>
            <a:pPr marL="0" indent="0" algn="ctr">
              <a:buNone/>
            </a:pPr>
            <a:r>
              <a:rPr lang="ar-SA" b="1" dirty="0" smtClean="0"/>
              <a:t>1- عبدالعزيز الشديد.</a:t>
            </a:r>
          </a:p>
          <a:p>
            <a:pPr marL="0" indent="0" algn="ctr">
              <a:buNone/>
            </a:pPr>
            <a:r>
              <a:rPr lang="ar-SA" b="1" dirty="0" smtClean="0"/>
              <a:t>2- فهد العتيبي.</a:t>
            </a:r>
          </a:p>
          <a:p>
            <a:pPr marL="0" indent="0" algn="ctr">
              <a:buNone/>
            </a:pPr>
            <a:r>
              <a:rPr lang="ar-SA" b="1" dirty="0" smtClean="0"/>
              <a:t>3- محمـد حبيب.</a:t>
            </a:r>
          </a:p>
          <a:p>
            <a:pPr marL="0" indent="0" algn="ctr">
              <a:buNone/>
            </a:pPr>
            <a:r>
              <a:rPr lang="ar-SA" b="1" dirty="0" smtClean="0"/>
              <a:t>4- محمـد العسيري.</a:t>
            </a:r>
          </a:p>
          <a:p>
            <a:pPr marL="0" indent="0" algn="ctr">
              <a:buNone/>
            </a:pPr>
            <a:r>
              <a:rPr lang="ar-SA" b="1" dirty="0" smtClean="0"/>
              <a:t>5- محمـد المهوس.</a:t>
            </a:r>
          </a:p>
          <a:p>
            <a:pPr marL="0" indent="0" algn="ctr">
              <a:buNone/>
            </a:pPr>
            <a:r>
              <a:rPr lang="ar-SA" b="1" dirty="0" smtClean="0"/>
              <a:t>6- هشام القوسي.</a:t>
            </a:r>
          </a:p>
          <a:p>
            <a:pPr algn="ctr">
              <a:buNone/>
            </a:pPr>
            <a:r>
              <a:rPr lang="ar-SA" b="1" dirty="0" smtClean="0"/>
              <a:t>7- حاتم النداح.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85472" y="4701600"/>
            <a:ext cx="2607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-Team 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leaders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ar-SA" sz="2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8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ar-SA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نوره السهلي.</a:t>
            </a:r>
          </a:p>
          <a:p>
            <a:pPr algn="ctr"/>
            <a:r>
              <a:rPr lang="ar-SA" sz="1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عبدالله المانع.</a:t>
            </a:r>
            <a:endParaRPr lang="en-US" sz="1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761" y="4701600"/>
            <a:ext cx="3881887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-Contact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us</a:t>
            </a:r>
            <a:r>
              <a:rPr lang="en-US" sz="2800" b="1" u="sng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en-US" sz="800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700" b="1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smtClean="0">
                <a:hlinkClick r:id="rId2"/>
              </a:rPr>
              <a:t>Biochemistryteam436@gmail.com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>
                <a:hlinkClick r:id="rId3"/>
              </a:rPr>
              <a:t>twitter.com/436biochemteam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87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are the amino acids ?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8249"/>
            <a:ext cx="8596668" cy="484804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41872" y="1291806"/>
            <a:ext cx="6081622" cy="1242204"/>
          </a:xfrm>
          <a:prstGeom prst="rightArrow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1- the chemical units that combine to form proteins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802256" y="2656936"/>
            <a:ext cx="6021238" cy="1242204"/>
          </a:xfrm>
          <a:prstGeom prst="rightArrow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2- Type of organic acid that contain both a carboxyl group ( COOH ) and an amino group ( NH2 ).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48416" y="1641273"/>
            <a:ext cx="2596551" cy="203132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There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are 20 amino acids </a:t>
            </a:r>
            <a:endParaRPr lang="en-US" dirty="0"/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A)  Humans can produce about half of amino acids.</a:t>
            </a:r>
            <a:endParaRPr lang="en-US" dirty="0"/>
          </a:p>
          <a:p>
            <a:pPr algn="ctr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B) The others must be supplied in the food.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02256" y="3781425"/>
            <a:ext cx="52651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u="sng" dirty="0" smtClean="0"/>
              <a:t>Amino </a:t>
            </a:r>
            <a:r>
              <a:rPr lang="en-US" sz="2400" b="1" u="sng" dirty="0"/>
              <a:t>acids play central </a:t>
            </a:r>
            <a:r>
              <a:rPr lang="en-US" sz="2400" b="1" u="sng" dirty="0" smtClean="0"/>
              <a:t>roles: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. The </a:t>
            </a:r>
            <a:r>
              <a:rPr lang="en-US" dirty="0"/>
              <a:t>building blocks of </a:t>
            </a:r>
            <a:r>
              <a:rPr lang="en-US" dirty="0" smtClean="0"/>
              <a:t>proteins. </a:t>
            </a:r>
            <a:endParaRPr lang="en-US" dirty="0"/>
          </a:p>
          <a:p>
            <a:endParaRPr lang="en-US" dirty="0"/>
          </a:p>
          <a:p>
            <a:r>
              <a:rPr lang="en-US" dirty="0"/>
              <a:t>B</a:t>
            </a:r>
            <a:r>
              <a:rPr lang="en-US" dirty="0" smtClean="0"/>
              <a:t>. They </a:t>
            </a:r>
            <a:r>
              <a:rPr lang="en-US" dirty="0"/>
              <a:t>play intermediates role in </a:t>
            </a:r>
            <a:r>
              <a:rPr lang="en-US" dirty="0" smtClean="0"/>
              <a:t>metabolism.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12" name="Flowchart: Terminator 11"/>
          <p:cNvSpPr/>
          <p:nvPr/>
        </p:nvSpPr>
        <p:spPr>
          <a:xfrm>
            <a:off x="2029922" y="5628084"/>
            <a:ext cx="4918494" cy="923924"/>
          </a:xfrm>
          <a:prstGeom prst="flowChartTermina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When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proteins are digested or broken down amino acids are left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General structure of amino </a:t>
            </a:r>
            <a:r>
              <a:rPr lang="en-US" b="1" dirty="0" smtClean="0"/>
              <a:t>acids: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7800"/>
            <a:ext cx="5732991" cy="478154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Alpha carbon that is attached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to: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/>
          </a:p>
          <a:p>
            <a:pPr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A) hydrogen atom ( H )</a:t>
            </a:r>
          </a:p>
          <a:p>
            <a:pPr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B) side chain ( R )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which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is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distinctive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for each amino acid and gives the amino acid a unique set of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characteristics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).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C) carboxylic acid group ( COOH ) </a:t>
            </a:r>
          </a:p>
          <a:p>
            <a:pPr fontAlgn="base">
              <a:spcBef>
                <a:spcPts val="32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D) Primary  Amino acid group ( NH2 ) ( except for proline which has a secondary amino 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group).</a:t>
            </a:r>
          </a:p>
          <a:p>
            <a:pPr marL="0" indent="0" fontAlgn="base">
              <a:spcBef>
                <a:spcPts val="320"/>
              </a:spcBef>
              <a:buNone/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ALPHA CARBON: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is between the carboxyl and the amino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group. </a:t>
            </a:r>
            <a:endParaRPr lang="en-US" sz="2000" dirty="0"/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25" y="3075953"/>
            <a:ext cx="2863677" cy="27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8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0100"/>
          </a:xfrm>
        </p:spPr>
        <p:txBody>
          <a:bodyPr/>
          <a:lstStyle/>
          <a:p>
            <a:r>
              <a:rPr lang="en-US" dirty="0" smtClean="0"/>
              <a:t>Isoelectric point (PI) and Zwitterion: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775"/>
            <a:ext cx="5999691" cy="4924425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Zwitterions are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800" dirty="0">
                <a:solidFill>
                  <a:srgbClr val="FF0000"/>
                </a:solidFill>
                <a:latin typeface="Calibri" panose="020F0502020204030204" pitchFamily="34" charset="0"/>
              </a:rPr>
              <a:t>neutral </a:t>
            </a:r>
            <a:r>
              <a:rPr lang="en-US" altLang="en-US" sz="2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amino acid. 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Zwitterions can have more than one charge. However, the sum of those charges </a:t>
            </a:r>
            <a:r>
              <a:rPr lang="en-US" altLang="en-US" sz="2800" u="sng" dirty="0">
                <a:solidFill>
                  <a:srgbClr val="000000"/>
                </a:solidFill>
                <a:latin typeface="Calibri" panose="020F0502020204030204" pitchFamily="34" charset="0"/>
              </a:rPr>
              <a:t>MUST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equal zero. </a:t>
            </a:r>
            <a:r>
              <a:rPr lang="en-US" altLang="en-US" sz="1200" dirty="0">
                <a:solidFill>
                  <a:schemeClr val="tx1"/>
                </a:solidFill>
              </a:rPr>
              <a:t>  </a:t>
            </a:r>
            <a:endParaRPr lang="en-US" altLang="en-US" sz="24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Unlike </a:t>
            </a: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other compounds, zwitterions 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Simultaneously have both cationic and 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Anionic states. </a:t>
            </a:r>
            <a:endParaRPr lang="en-US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isoelectric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point </a:t>
            </a:r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(PI):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is the pH at which the molecule carries no net charge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Grp="1"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77025" y="1743075"/>
            <a:ext cx="3238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31257" y="200025"/>
            <a:ext cx="6130751" cy="5191125"/>
          </a:xfrm>
        </p:spPr>
        <p:txBody>
          <a:bodyPr>
            <a:normAutofit/>
          </a:bodyPr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molecule in its </a:t>
            </a:r>
            <a:r>
              <a:rPr lang="en-US" altLang="en-US" sz="1800" b="1" dirty="0" err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isoelectric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point. If we put it in an acidic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or 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 basic solution, what will happen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?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an acidic solution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</a:t>
            </a: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Acidic solutions have </a:t>
            </a:r>
            <a:r>
              <a:rPr lang="en-US" alt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low </a:t>
            </a: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pH</a:t>
            </a:r>
            <a:r>
              <a:rPr lang="en-US" altLang="en-US" sz="18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,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The carboxylic acid will gain a proton (Hydrogen atom) and</a:t>
            </a:r>
            <a:b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lose its negative charge. Due to that, the overall charge on</a:t>
            </a:r>
            <a:r>
              <a:rPr lang="en-US" altLang="en-US" sz="10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10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 the molecule is now positive. 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It becomes cationic.</a:t>
            </a: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2000" b="1" dirty="0" smtClean="0">
                <a:solidFill>
                  <a:prstClr val="black"/>
                </a:solidFill>
                <a:ea typeface="+mn-ea"/>
                <a:cs typeface="+mn-cs"/>
              </a:rPr>
              <a:t>- 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In 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a basic solution</a:t>
            </a:r>
            <a:r>
              <a:rPr lang="en-US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Basic solutions have high pH,</a:t>
            </a:r>
            <a:r>
              <a:rPr lang="en-US" altLang="en-US" sz="800" dirty="0">
                <a:solidFill>
                  <a:prstClr val="black"/>
                </a:solidFill>
                <a:ea typeface="+mn-ea"/>
                <a:cs typeface="+mn-cs"/>
              </a:rPr>
              <a:t>  </a:t>
            </a:r>
            <a:r>
              <a:rPr lang="en-US" altLang="en-US" sz="49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en-US" altLang="en-US" sz="49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r>
              <a:rPr lang="en-US" altLang="en-US" sz="13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en-US" altLang="en-US" sz="1300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amino group will lose a proton and lose its positive </a:t>
            </a:r>
            <a:b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Charge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. Due to that, the overall charge on the molecule is</a:t>
            </a:r>
            <a:b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 </a:t>
            </a:r>
            <a:r>
              <a:rPr lang="en-US" altLang="en-US" sz="16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now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negative. </a:t>
            </a:r>
            <a:r>
              <a:rPr lang="en-US" altLang="en-US" sz="1800" b="1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It becomes anionic</a:t>
            </a:r>
            <a:r>
              <a:rPr lang="en-US" alt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.</a:t>
            </a:r>
            <a:endParaRPr lang="en-US" sz="5400" b="1" dirty="0"/>
          </a:p>
        </p:txBody>
      </p:sp>
      <p:pic>
        <p:nvPicPr>
          <p:cNvPr id="13" name="Picture 12" descr="http://www.esu.edu/~jfreeman/317/chem317l/Lab%20folders/317lamacion/img1.gif"/>
          <p:cNvPicPr>
            <a:picLocks noChangeAspect="1" noChangeArrowheads="1"/>
          </p:cNvPicPr>
          <p:nvPr/>
        </p:nvPicPr>
        <p:blipFill rotWithShape="1">
          <a:blip r:embed="rId2" cstate="print"/>
          <a:srcRect t="24537" r="71822"/>
          <a:stretch/>
        </p:blipFill>
        <p:spPr bwMode="auto">
          <a:xfrm>
            <a:off x="345958" y="1615155"/>
            <a:ext cx="2115553" cy="1343025"/>
          </a:xfrm>
          <a:prstGeom prst="rect">
            <a:avLst/>
          </a:prstGeom>
          <a:noFill/>
        </p:spPr>
      </p:pic>
      <p:pic>
        <p:nvPicPr>
          <p:cNvPr id="14" name="Picture 13" descr="http://www.esu.edu/~jfreeman/317/chem317l/Lab%20folders/317lamacion/img1.gif"/>
          <p:cNvPicPr>
            <a:picLocks noChangeAspect="1" noChangeArrowheads="1"/>
          </p:cNvPicPr>
          <p:nvPr/>
        </p:nvPicPr>
        <p:blipFill rotWithShape="1">
          <a:blip r:embed="rId2" cstate="print"/>
          <a:srcRect l="37186" t="28009" r="34649"/>
          <a:stretch/>
        </p:blipFill>
        <p:spPr bwMode="auto">
          <a:xfrm>
            <a:off x="287141" y="-8546"/>
            <a:ext cx="2114550" cy="1428750"/>
          </a:xfrm>
          <a:prstGeom prst="rect">
            <a:avLst/>
          </a:prstGeom>
          <a:noFill/>
        </p:spPr>
      </p:pic>
      <p:pic>
        <p:nvPicPr>
          <p:cNvPr id="15" name="Picture 14" descr="http://www.esu.edu/~jfreeman/317/chem317l/Lab%20folders/317lamacion/img1.gif"/>
          <p:cNvPicPr>
            <a:picLocks noChangeAspect="1" noChangeArrowheads="1"/>
          </p:cNvPicPr>
          <p:nvPr/>
        </p:nvPicPr>
        <p:blipFill rotWithShape="1">
          <a:blip r:embed="rId2" cstate="print"/>
          <a:srcRect l="71060" t="31481"/>
          <a:stretch/>
        </p:blipFill>
        <p:spPr bwMode="auto">
          <a:xfrm>
            <a:off x="237534" y="3171829"/>
            <a:ext cx="2172703" cy="1352550"/>
          </a:xfrm>
          <a:prstGeom prst="rect">
            <a:avLst/>
          </a:prstGeom>
          <a:noFill/>
        </p:spPr>
      </p:pic>
      <p:pic>
        <p:nvPicPr>
          <p:cNvPr id="16" name="Picture 15" descr="http://www.esu.edu/~jfreeman/317/chem317l/Lab%20folders/317lamacion/img1.gif"/>
          <p:cNvPicPr>
            <a:picLocks noChangeAspect="1" noChangeArrowheads="1"/>
          </p:cNvPicPr>
          <p:nvPr/>
        </p:nvPicPr>
        <p:blipFill rotWithShape="1">
          <a:blip r:embed="rId2" cstate="print"/>
          <a:srcRect l="5087" r="84663" b="68519"/>
          <a:stretch/>
        </p:blipFill>
        <p:spPr bwMode="auto">
          <a:xfrm rot="5400000">
            <a:off x="2427498" y="2062839"/>
            <a:ext cx="500730" cy="5181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5438775"/>
            <a:ext cx="7905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* Zwitterion is used to describe the 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</a:rPr>
              <a:t>molecule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. Isoelectric point is used to describe the </a:t>
            </a:r>
            <a:r>
              <a:rPr lang="en-US" u="sng" dirty="0">
                <a:solidFill>
                  <a:srgbClr val="FF0000"/>
                </a:solidFill>
                <a:latin typeface="Calibri" panose="020F0502020204030204" pitchFamily="34" charset="0"/>
              </a:rPr>
              <a:t>pH level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endParaRPr lang="en-US" dirty="0"/>
          </a:p>
          <a:p>
            <a:pPr algn="ctr"/>
            <a:r>
              <a:rPr lang="en-US" u="sng" dirty="0" smtClean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PI and Zwitterion video</a:t>
            </a:r>
            <a:endParaRPr lang="en-US" dirty="0"/>
          </a:p>
        </p:txBody>
      </p:sp>
      <p:pic>
        <p:nvPicPr>
          <p:cNvPr id="10" name="Picture 15" descr="http://www.esu.edu/~jfreeman/317/chem317l/Lab%20folders/317lamacion/img1.gif"/>
          <p:cNvPicPr>
            <a:picLocks noChangeAspect="1" noChangeArrowheads="1"/>
          </p:cNvPicPr>
          <p:nvPr/>
        </p:nvPicPr>
        <p:blipFill rotWithShape="1">
          <a:blip r:embed="rId2" cstate="print"/>
          <a:srcRect l="74987" r="14097" b="68519"/>
          <a:stretch/>
        </p:blipFill>
        <p:spPr bwMode="auto">
          <a:xfrm rot="5400000">
            <a:off x="2402684" y="3690790"/>
            <a:ext cx="533267" cy="518160"/>
          </a:xfrm>
          <a:prstGeom prst="rect">
            <a:avLst/>
          </a:prstGeom>
          <a:noFill/>
        </p:spPr>
      </p:pic>
      <p:sp>
        <p:nvSpPr>
          <p:cNvPr id="12" name="مربع نص 11"/>
          <p:cNvSpPr txBox="1"/>
          <p:nvPr/>
        </p:nvSpPr>
        <p:spPr>
          <a:xfrm rot="5400000">
            <a:off x="2016806" y="769122"/>
            <a:ext cx="1341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Zwitterion</a:t>
            </a:r>
          </a:p>
          <a:p>
            <a:r>
              <a:rPr lang="en-US" sz="1100" b="1" dirty="0" smtClean="0"/>
              <a:t>Isoelectric point</a:t>
            </a:r>
            <a:endParaRPr lang="en-US" sz="1100" b="1" dirty="0"/>
          </a:p>
        </p:txBody>
      </p:sp>
      <p:sp>
        <p:nvSpPr>
          <p:cNvPr id="17" name="مربع نص 16"/>
          <p:cNvSpPr txBox="1"/>
          <p:nvPr/>
        </p:nvSpPr>
        <p:spPr>
          <a:xfrm rot="5400000">
            <a:off x="2555193" y="2230453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cationic</a:t>
            </a:r>
          </a:p>
        </p:txBody>
      </p:sp>
      <p:sp>
        <p:nvSpPr>
          <p:cNvPr id="18" name="مربع نص 17"/>
          <p:cNvSpPr txBox="1"/>
          <p:nvPr/>
        </p:nvSpPr>
        <p:spPr>
          <a:xfrm rot="5400000">
            <a:off x="2507843" y="3827094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anionic</a:t>
            </a:r>
          </a:p>
        </p:txBody>
      </p:sp>
    </p:spTree>
    <p:extLst>
      <p:ext uri="{BB962C8B-B14F-4D97-AF65-F5344CB8AC3E}">
        <p14:creationId xmlns:p14="http://schemas.microsoft.com/office/powerpoint/2010/main" val="32973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757647"/>
            <a:ext cx="8596668" cy="5283716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PK Value</a:t>
            </a:r>
          </a:p>
          <a:p>
            <a:pPr marL="0" indent="0" algn="ctr">
              <a:buNone/>
            </a:pPr>
            <a:endParaRPr lang="en-US" sz="2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chemeClr val="tx1"/>
                </a:solidFill>
              </a:rPr>
              <a:t>It is the ability of an acid to donate a proton (dissociate).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chemeClr val="tx1"/>
                </a:solidFill>
              </a:rPr>
              <a:t>Also known as </a:t>
            </a:r>
            <a:r>
              <a:rPr lang="en-US" dirty="0" err="1">
                <a:solidFill>
                  <a:schemeClr val="tx1"/>
                </a:solidFill>
              </a:rPr>
              <a:t>pKa</a:t>
            </a:r>
            <a:r>
              <a:rPr lang="en-US" dirty="0">
                <a:solidFill>
                  <a:schemeClr val="tx1"/>
                </a:solidFill>
              </a:rPr>
              <a:t> or acid dissociation constant.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pK</a:t>
            </a:r>
            <a:r>
              <a:rPr lang="en-US" dirty="0">
                <a:solidFill>
                  <a:schemeClr val="tx1"/>
                </a:solidFill>
              </a:rPr>
              <a:t> values of α-carboxylic group is in the range of 2.2.</a:t>
            </a: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err="1">
                <a:solidFill>
                  <a:schemeClr val="tx1"/>
                </a:solidFill>
              </a:rPr>
              <a:t>pK</a:t>
            </a:r>
            <a:r>
              <a:rPr lang="en-US" dirty="0">
                <a:solidFill>
                  <a:schemeClr val="tx1"/>
                </a:solidFill>
              </a:rPr>
              <a:t> values of α-amino group is in the range of 9.4.</a:t>
            </a:r>
          </a:p>
          <a:p>
            <a:pPr marL="0" indent="0">
              <a:buNone/>
            </a:pPr>
            <a:endParaRPr lang="ar-SA" dirty="0">
              <a:solidFill>
                <a:schemeClr val="tx1"/>
              </a:solidFill>
            </a:endParaRPr>
          </a:p>
          <a:p>
            <a:pPr marL="0" indent="0" algn="r" rtl="1">
              <a:buNone/>
            </a:pP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كلما قلت قيمة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ar-SA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زادت حامضية المجموعة وقدرتها على منح المزيد من أيونات الهيدروجين</a:t>
            </a:r>
            <a:r>
              <a:rPr lang="ar-S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and acidity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 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Inverse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relationship.</a:t>
            </a:r>
            <a:endParaRPr lang="ar-SA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notes: carboxylic group  is a stronger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acids</a:t>
            </a:r>
            <a:r>
              <a:rPr lang="ar-S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(with low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value)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than the amino group, so it will give off it's proton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first (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first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value = 2.2 )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then the amino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group ( higher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value)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will donate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afterward</a:t>
            </a:r>
            <a:r>
              <a:rPr lang="ar-SA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(second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group = 9.4) .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1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37827" y="236071"/>
            <a:ext cx="6798734" cy="1303867"/>
          </a:xfrm>
        </p:spPr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Titration curve of </a:t>
            </a:r>
            <a:r>
              <a:rPr lang="en-US" b="1" dirty="0" err="1" smtClean="0">
                <a:latin typeface="Times New Roman"/>
                <a:cs typeface="Times New Roman"/>
              </a:rPr>
              <a:t>glycine</a:t>
            </a:r>
            <a:endParaRPr lang="en-US" b="1" dirty="0">
              <a:latin typeface="Times New Roman"/>
              <a:cs typeface="Times New Roman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9340" y="1437309"/>
            <a:ext cx="8994775" cy="4962525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When pK1</a:t>
            </a:r>
            <a:r>
              <a:rPr lang="ar-SA" dirty="0" smtClean="0">
                <a:solidFill>
                  <a:schemeClr val="tx1"/>
                </a:solidFill>
              </a:rPr>
              <a:t>=</a:t>
            </a:r>
            <a:r>
              <a:rPr lang="en-US" dirty="0" smtClean="0">
                <a:solidFill>
                  <a:schemeClr val="tx1"/>
                </a:solidFill>
              </a:rPr>
              <a:t> pH (2.3) 50</a:t>
            </a:r>
            <a:r>
              <a:rPr lang="en-US" dirty="0">
                <a:solidFill>
                  <a:schemeClr val="tx1"/>
                </a:solidFill>
              </a:rPr>
              <a:t>% of molecules are in cation form and 50% are in zwitterion </a:t>
            </a:r>
            <a:r>
              <a:rPr lang="en-US" dirty="0" smtClean="0">
                <a:solidFill>
                  <a:schemeClr val="tx1"/>
                </a:solidFill>
              </a:rPr>
              <a:t>form. </a:t>
            </a:r>
            <a:r>
              <a:rPr lang="ar-SA" dirty="0" smtClean="0">
                <a:solidFill>
                  <a:schemeClr val="tx1"/>
                </a:solidFill>
              </a:rPr>
              <a:t>(لما ترتفع قيمة البي كي أكثر من 2.3 تبدأ تقل كمية </a:t>
            </a:r>
            <a:r>
              <a:rPr lang="ar-SA" dirty="0" err="1" smtClean="0">
                <a:solidFill>
                  <a:schemeClr val="tx1"/>
                </a:solidFill>
              </a:rPr>
              <a:t>الكاتيون</a:t>
            </a:r>
            <a:r>
              <a:rPr lang="ar-SA" dirty="0" smtClean="0">
                <a:solidFill>
                  <a:schemeClr val="tx1"/>
                </a:solidFill>
              </a:rPr>
              <a:t> بالمحلول حتى تصل عند قيمة 5.9 ، هنا يصير كل المركب </a:t>
            </a:r>
            <a:r>
              <a:rPr lang="ar-SA" dirty="0" err="1" smtClean="0">
                <a:solidFill>
                  <a:schemeClr val="tx1"/>
                </a:solidFill>
              </a:rPr>
              <a:t>زويترأيون</a:t>
            </a:r>
            <a:r>
              <a:rPr lang="ar-SA" dirty="0" smtClean="0">
                <a:solidFill>
                  <a:schemeClr val="tx1"/>
                </a:solidFill>
              </a:rPr>
              <a:t> )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ar-SA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When pK2 = pH (9.6) </a:t>
            </a:r>
            <a:r>
              <a:rPr lang="en-US" dirty="0">
                <a:solidFill>
                  <a:schemeClr val="tx1"/>
                </a:solidFill>
              </a:rPr>
              <a:t>50% of molecules are in anion form and 50% are in </a:t>
            </a:r>
            <a:r>
              <a:rPr lang="en-US" dirty="0" smtClean="0">
                <a:solidFill>
                  <a:schemeClr val="tx1"/>
                </a:solidFill>
              </a:rPr>
              <a:t>zwitterion form. </a:t>
            </a:r>
            <a:r>
              <a:rPr lang="ar-SA" dirty="0" smtClean="0">
                <a:solidFill>
                  <a:schemeClr val="tx1"/>
                </a:solidFill>
              </a:rPr>
              <a:t>نفس الفكرة اللي فوق لما ترتفع قيمة البي كي أكثر من 9.6 تبدأ ترتفع نسبة </a:t>
            </a:r>
            <a:r>
              <a:rPr lang="ar-SA" dirty="0" err="1" smtClean="0">
                <a:solidFill>
                  <a:schemeClr val="tx1"/>
                </a:solidFill>
              </a:rPr>
              <a:t>الأنيون</a:t>
            </a:r>
            <a:r>
              <a:rPr lang="ar-SA" dirty="0" smtClean="0">
                <a:solidFill>
                  <a:schemeClr val="tx1"/>
                </a:solidFill>
              </a:rPr>
              <a:t> بالمحلول)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Buffering action </a:t>
            </a:r>
            <a:r>
              <a:rPr lang="en-US" dirty="0">
                <a:solidFill>
                  <a:schemeClr val="tx1"/>
                </a:solidFill>
              </a:rPr>
              <a:t>is maximum around </a:t>
            </a:r>
            <a:r>
              <a:rPr lang="en-US" dirty="0" err="1">
                <a:solidFill>
                  <a:schemeClr val="tx1"/>
                </a:solidFill>
              </a:rPr>
              <a:t>pK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values </a:t>
            </a:r>
            <a:r>
              <a:rPr lang="en-US" dirty="0">
                <a:solidFill>
                  <a:schemeClr val="tx1"/>
                </a:solidFill>
              </a:rPr>
              <a:t>and minimum at </a:t>
            </a:r>
            <a:r>
              <a:rPr lang="en-US" dirty="0" smtClean="0">
                <a:solidFill>
                  <a:schemeClr val="tx1"/>
                </a:solidFill>
              </a:rPr>
              <a:t>PI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ar-SA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dr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 notes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zwitterion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amino acid itself that has no net charge.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If the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side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chain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contains an ionized group, in this case the amino acid is not a zwitterion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- Buffer is a solution resists change in pH when an acid or base is added into it.</a:t>
            </a:r>
            <a:endParaRPr lang="ar-SA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At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physiological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pH,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a-carboxyl and a- amino groups are dissociated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- All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free amino acids and charged amino acids in peptide chains, can serve as buffers.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1694" y="3017520"/>
            <a:ext cx="2997020" cy="384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68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ochem.arizona.edu/classes/bioc462/462a/NOTES/Amino_Acids/Fig5_10GlyTit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8001" y="2096112"/>
            <a:ext cx="3237139" cy="4148190"/>
          </a:xfrm>
          <a:prstGeom prst="rect">
            <a:avLst/>
          </a:prstGeom>
          <a:noFill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1872" y="1427985"/>
            <a:ext cx="1434279" cy="34714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We are adding alkaline to the solution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which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means we are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adding (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OH-) to the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solution. This will increase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ph value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of the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medium .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Line Callout 2 (Accent Bar) 5"/>
          <p:cNvSpPr/>
          <p:nvPr/>
        </p:nvSpPr>
        <p:spPr>
          <a:xfrm>
            <a:off x="2061988" y="2654414"/>
            <a:ext cx="1866076" cy="2347827"/>
          </a:xfrm>
          <a:prstGeom prst="accentCallout2">
            <a:avLst>
              <a:gd name="adj1" fmla="val 15633"/>
              <a:gd name="adj2" fmla="val 102665"/>
              <a:gd name="adj3" fmla="val 37090"/>
              <a:gd name="adj4" fmla="val 119341"/>
              <a:gd name="adj5" fmla="val 40432"/>
              <a:gd name="adj6" fmla="val 1328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Since the COOH group in Glycine has lower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value it will start donating its H proton to the medium first. at ph 2.3 , So it becomes COO and  Zwitterion will formed. </a:t>
            </a: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At this stage (around </a:t>
            </a:r>
            <a:r>
              <a:rPr lang="en-US" sz="12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pk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value 1) the buffering will be at its max 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48753" y="3030583"/>
            <a:ext cx="1092630" cy="26971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(Accent Bar) 8"/>
          <p:cNvSpPr/>
          <p:nvPr/>
        </p:nvSpPr>
        <p:spPr>
          <a:xfrm>
            <a:off x="1891733" y="5178751"/>
            <a:ext cx="1936532" cy="1412974"/>
          </a:xfrm>
          <a:prstGeom prst="accentCallout2">
            <a:avLst>
              <a:gd name="adj1" fmla="val 70399"/>
              <a:gd name="adj2" fmla="val 109246"/>
              <a:gd name="adj3" fmla="val 79305"/>
              <a:gd name="adj4" fmla="val 198749"/>
              <a:gd name="adj5" fmla="val 27296"/>
              <a:gd name="adj6" fmla="val 197381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buffering here is at its minimum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Line Callout 2 (Accent Bar) 9"/>
          <p:cNvSpPr/>
          <p:nvPr/>
        </p:nvSpPr>
        <p:spPr>
          <a:xfrm>
            <a:off x="7501179" y="2638751"/>
            <a:ext cx="2053709" cy="2514435"/>
          </a:xfrm>
          <a:prstGeom prst="accentCallout2">
            <a:avLst>
              <a:gd name="adj1" fmla="val 43345"/>
              <a:gd name="adj2" fmla="val -9491"/>
              <a:gd name="adj3" fmla="val 59267"/>
              <a:gd name="adj4" fmla="val -30019"/>
              <a:gd name="adj5" fmla="val 59515"/>
              <a:gd name="adj6" fmla="val -30561"/>
            </a:avLst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When the ph value reaches a certain level (9.6) the ammonia group starts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donating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its H protons and  becomes NH2.</a:t>
            </a:r>
          </a:p>
          <a:p>
            <a:pPr algn="ctr" rt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At this point anionic formed.</a:t>
            </a:r>
          </a:p>
          <a:p>
            <a:pPr algn="ctr" rtl="1"/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  <a:p>
            <a:pPr algn="ctr" rt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The buffering hear is at its </a:t>
            </a:r>
          </a:p>
          <a:p>
            <a:pPr algn="ctr" rtl="1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Max.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70337" y="3030583"/>
            <a:ext cx="1118660" cy="269714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41383" y="3030583"/>
            <a:ext cx="128954" cy="276843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مستطيل 14"/>
          <p:cNvSpPr/>
          <p:nvPr/>
        </p:nvSpPr>
        <p:spPr>
          <a:xfrm>
            <a:off x="2256830" y="415675"/>
            <a:ext cx="5190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Times New Roman"/>
                <a:ea typeface="+mj-ea"/>
                <a:cs typeface="Times New Roman"/>
              </a:rPr>
              <a:t>Titration curve of </a:t>
            </a:r>
            <a:r>
              <a:rPr lang="en-US" sz="3600" b="1" dirty="0" err="1" smtClean="0">
                <a:solidFill>
                  <a:schemeClr val="accent1"/>
                </a:solidFill>
                <a:latin typeface="Times New Roman"/>
                <a:ea typeface="+mj-ea"/>
                <a:cs typeface="Times New Roman"/>
              </a:rPr>
              <a:t>glycine</a:t>
            </a:r>
            <a:endParaRPr lang="en-US" sz="3600" b="1" dirty="0" smtClean="0">
              <a:solidFill>
                <a:schemeClr val="accent1"/>
              </a:solidFill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045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1125</Words>
  <Application>Microsoft Macintosh PowerPoint</Application>
  <PresentationFormat>Widescreen</PresentationFormat>
  <Paragraphs>214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Helvetica Neue</vt:lpstr>
      <vt:lpstr>Tahoma</vt:lpstr>
      <vt:lpstr>Times New Roman</vt:lpstr>
      <vt:lpstr>Trebuchet MS</vt:lpstr>
      <vt:lpstr>Wingdings</vt:lpstr>
      <vt:lpstr>Wingdings 3</vt:lpstr>
      <vt:lpstr>Facet</vt:lpstr>
      <vt:lpstr>Slide</vt:lpstr>
      <vt:lpstr>AMINO ACIDS</vt:lpstr>
      <vt:lpstr>Objectives:</vt:lpstr>
      <vt:lpstr>What are the amino acids ? </vt:lpstr>
      <vt:lpstr>General structure of amino acids:  </vt:lpstr>
      <vt:lpstr>Isoelectric point (PI) and Zwitterion:</vt:lpstr>
      <vt:lpstr>The molecule in its isoelectric point. If we put it in an acidic or a basic solution, what will happen?       - In an acidic solution: Acidic solutions have low pH,  The carboxylic acid will gain a proton (Hydrogen atom) and lose its negative charge. Due to that, the overall charge on  the molecule is now positive. It becomes cationic.     - In a basic solution:  Basic solutions have high pH,    The amino group will lose a proton and lose its positive  Charge. Due to that, the overall charge on the molecule is  now negative. It becomes anionic.</vt:lpstr>
      <vt:lpstr>PowerPoint Presentation</vt:lpstr>
      <vt:lpstr>Titration curve of glycine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Mnemonics</vt:lpstr>
      <vt:lpstr>Optical properties</vt:lpstr>
      <vt:lpstr>PowerPoint Presentation</vt:lpstr>
      <vt:lpstr>Non-standard amino acids  </vt:lpstr>
      <vt:lpstr>Amino acids derivatives</vt:lpstr>
      <vt:lpstr>Review</vt:lpstr>
      <vt:lpstr>MCQs + useful videos</vt:lpstr>
      <vt:lpstr>PI Calculation  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user</dc:creator>
  <cp:lastModifiedBy>شوق</cp:lastModifiedBy>
  <cp:revision>78</cp:revision>
  <cp:lastPrinted>2016-09-29T17:51:15Z</cp:lastPrinted>
  <dcterms:created xsi:type="dcterms:W3CDTF">2016-09-22T07:48:23Z</dcterms:created>
  <dcterms:modified xsi:type="dcterms:W3CDTF">2016-09-29T17:51:19Z</dcterms:modified>
</cp:coreProperties>
</file>