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8" r:id="rId3"/>
    <p:sldId id="262" r:id="rId4"/>
    <p:sldId id="264" r:id="rId5"/>
    <p:sldId id="282"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4" r:id="rId20"/>
    <p:sldId id="280" r:id="rId21"/>
    <p:sldId id="281" r:id="rId22"/>
    <p:sldId id="283" r:id="rId23"/>
    <p:sldId id="261" r:id="rId24"/>
    <p:sldId id="26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4" autoAdjust="0"/>
    <p:restoredTop sz="94660"/>
  </p:normalViewPr>
  <p:slideViewPr>
    <p:cSldViewPr snapToGrid="0">
      <p:cViewPr varScale="1">
        <p:scale>
          <a:sx n="93" d="100"/>
          <a:sy n="93" d="100"/>
        </p:scale>
        <p:origin x="76"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C65B4C-7FFF-1441-A5B7-8073E20133BA}" type="doc">
      <dgm:prSet loTypeId="urn:microsoft.com/office/officeart/2009/3/layout/DescendingProcess" loCatId="" qsTypeId="urn:microsoft.com/office/officeart/2005/8/quickstyle/simple4" qsCatId="simple" csTypeId="urn:microsoft.com/office/officeart/2005/8/colors/accent1_2" csCatId="accent1" phldr="1"/>
      <dgm:spPr/>
      <dgm:t>
        <a:bodyPr/>
        <a:lstStyle/>
        <a:p>
          <a:endParaRPr lang="en-US"/>
        </a:p>
      </dgm:t>
    </dgm:pt>
    <dgm:pt modelId="{ECC84257-9062-9142-8B17-5EFC44AF2793}">
      <dgm:prSet phldrT="[Text]" custT="1"/>
      <dgm:spPr/>
      <dgm:t>
        <a:bodyPr/>
        <a:lstStyle/>
        <a:p>
          <a:pPr algn="ctr"/>
          <a:r>
            <a:rPr lang="en-US" sz="2000" b="1" kern="1200" dirty="0">
              <a:solidFill>
                <a:srgbClr val="FF0000"/>
              </a:solidFill>
            </a:rPr>
            <a:t>Recognition of signal*</a:t>
          </a:r>
          <a:r>
            <a:rPr lang="en-US" sz="2000" kern="1200" dirty="0"/>
            <a:t> </a:t>
          </a:r>
        </a:p>
        <a:p>
          <a:pPr algn="ctr"/>
          <a:r>
            <a:rPr lang="en-US" sz="1600" kern="1200" dirty="0">
              <a:solidFill>
                <a:prstClr val="black">
                  <a:hueOff val="0"/>
                  <a:satOff val="0"/>
                  <a:lumOff val="0"/>
                  <a:alphaOff val="0"/>
                </a:prstClr>
              </a:solidFill>
              <a:latin typeface="Trebuchet MS" panose="020B0603020202020204"/>
              <a:ea typeface="+mn-ea"/>
              <a:cs typeface="+mn-cs"/>
            </a:rPr>
            <a:t>By receptors</a:t>
          </a:r>
        </a:p>
      </dgm:t>
    </dgm:pt>
    <dgm:pt modelId="{99B8A405-B3CF-984A-8974-AEE2CA683D70}" type="parTrans" cxnId="{0C70F29D-94A9-FB4B-96A7-4F0F6985EF05}">
      <dgm:prSet/>
      <dgm:spPr/>
      <dgm:t>
        <a:bodyPr/>
        <a:lstStyle/>
        <a:p>
          <a:endParaRPr lang="en-US"/>
        </a:p>
      </dgm:t>
    </dgm:pt>
    <dgm:pt modelId="{FBE50B53-2A0D-354E-B489-2F657103EFDF}" type="sibTrans" cxnId="{0C70F29D-94A9-FB4B-96A7-4F0F6985EF05}">
      <dgm:prSet/>
      <dgm:spPr/>
      <dgm:t>
        <a:bodyPr/>
        <a:lstStyle/>
        <a:p>
          <a:endParaRPr lang="en-US"/>
        </a:p>
      </dgm:t>
    </dgm:pt>
    <dgm:pt modelId="{61C62BFF-5B31-A341-895A-9FC5C1E6BAC6}">
      <dgm:prSet phldrT="[Text]" custT="1"/>
      <dgm:spPr/>
      <dgm:t>
        <a:bodyPr/>
        <a:lstStyle/>
        <a:p>
          <a:pPr algn="ctr"/>
          <a:r>
            <a:rPr lang="en-US" sz="2000" b="1" dirty="0">
              <a:solidFill>
                <a:srgbClr val="FF0000"/>
              </a:solidFill>
            </a:rPr>
            <a:t>Transduction</a:t>
          </a:r>
        </a:p>
        <a:p>
          <a:pPr algn="ctr"/>
          <a:r>
            <a:rPr lang="en-US" sz="1600" b="1" dirty="0"/>
            <a:t>Change</a:t>
          </a:r>
          <a:r>
            <a:rPr lang="en-US" sz="1600" dirty="0"/>
            <a:t> of external signal into intracellular message with amplification &amp; formation of </a:t>
          </a:r>
          <a:r>
            <a:rPr lang="en-US" sz="1600" b="1" dirty="0"/>
            <a:t>second messenger</a:t>
          </a:r>
          <a:r>
            <a:rPr lang="en-US" sz="1600" dirty="0"/>
            <a:t>**</a:t>
          </a:r>
        </a:p>
        <a:p>
          <a:pPr algn="ctr"/>
          <a:endParaRPr lang="en-US" sz="2000" dirty="0"/>
        </a:p>
      </dgm:t>
    </dgm:pt>
    <dgm:pt modelId="{B0954F66-E59D-504B-9B96-103E608BDCD2}" type="parTrans" cxnId="{A0618CCA-7069-8346-A527-4F6AAF8E0AF8}">
      <dgm:prSet/>
      <dgm:spPr/>
      <dgm:t>
        <a:bodyPr/>
        <a:lstStyle/>
        <a:p>
          <a:endParaRPr lang="en-US"/>
        </a:p>
      </dgm:t>
    </dgm:pt>
    <dgm:pt modelId="{713927B3-B1BE-A641-94CA-806CBE9BB909}" type="sibTrans" cxnId="{A0618CCA-7069-8346-A527-4F6AAF8E0AF8}">
      <dgm:prSet/>
      <dgm:spPr/>
      <dgm:t>
        <a:bodyPr/>
        <a:lstStyle/>
        <a:p>
          <a:endParaRPr lang="en-US"/>
        </a:p>
      </dgm:t>
    </dgm:pt>
    <dgm:pt modelId="{7C5C4C5E-275C-6E44-A53D-A6DFAEE7A76A}">
      <dgm:prSet phldrT="[Text]" custT="1"/>
      <dgm:spPr/>
      <dgm:t>
        <a:bodyPr/>
        <a:lstStyle/>
        <a:p>
          <a:endParaRPr lang="en-US" sz="1000" b="1" kern="1200" dirty="0">
            <a:solidFill>
              <a:srgbClr val="FF0000"/>
            </a:solidFill>
          </a:endParaRPr>
        </a:p>
        <a:p>
          <a:r>
            <a:rPr lang="en-US" sz="2000" b="1" kern="1200" dirty="0">
              <a:solidFill>
                <a:srgbClr val="FF0000"/>
              </a:solidFill>
              <a:latin typeface="Trebuchet MS" panose="020B0603020202020204"/>
              <a:ea typeface="+mn-ea"/>
              <a:cs typeface="+mn-cs"/>
            </a:rPr>
            <a:t>Effect </a:t>
          </a:r>
        </a:p>
        <a:p>
          <a:r>
            <a:rPr lang="en-US" sz="1600" kern="1200" dirty="0">
              <a:solidFill>
                <a:prstClr val="black">
                  <a:hueOff val="0"/>
                  <a:satOff val="0"/>
                  <a:lumOff val="0"/>
                  <a:alphaOff val="0"/>
                </a:prstClr>
              </a:solidFill>
              <a:latin typeface="Trebuchet MS" panose="020B0603020202020204"/>
              <a:ea typeface="+mn-ea"/>
              <a:cs typeface="+mn-cs"/>
            </a:rPr>
            <a:t>Modification of cell </a:t>
          </a:r>
          <a:r>
            <a:rPr lang="en-US" sz="1600" b="1" kern="1200" dirty="0">
              <a:solidFill>
                <a:prstClr val="black">
                  <a:hueOff val="0"/>
                  <a:satOff val="0"/>
                  <a:lumOff val="0"/>
                  <a:alphaOff val="0"/>
                </a:prstClr>
              </a:solidFill>
              <a:latin typeface="Trebuchet MS" panose="020B0603020202020204"/>
              <a:ea typeface="+mn-ea"/>
              <a:cs typeface="+mn-cs"/>
            </a:rPr>
            <a:t>metabolism</a:t>
          </a:r>
          <a:r>
            <a:rPr lang="en-US" sz="1600" kern="1200" dirty="0">
              <a:solidFill>
                <a:prstClr val="black">
                  <a:hueOff val="0"/>
                  <a:satOff val="0"/>
                  <a:lumOff val="0"/>
                  <a:alphaOff val="0"/>
                </a:prstClr>
              </a:solidFill>
              <a:latin typeface="Trebuchet MS" panose="020B0603020202020204"/>
              <a:ea typeface="+mn-ea"/>
              <a:cs typeface="+mn-cs"/>
            </a:rPr>
            <a:t> &amp; </a:t>
          </a:r>
          <a:r>
            <a:rPr lang="en-US" sz="1600" b="1" kern="1200" dirty="0">
              <a:solidFill>
                <a:prstClr val="black">
                  <a:hueOff val="0"/>
                  <a:satOff val="0"/>
                  <a:lumOff val="0"/>
                  <a:alphaOff val="0"/>
                </a:prstClr>
              </a:solidFill>
              <a:latin typeface="Trebuchet MS" panose="020B0603020202020204"/>
              <a:ea typeface="+mn-ea"/>
              <a:cs typeface="+mn-cs"/>
            </a:rPr>
            <a:t>function***</a:t>
          </a:r>
          <a:endParaRPr lang="en-US" sz="1600" kern="1200" dirty="0">
            <a:solidFill>
              <a:prstClr val="black">
                <a:hueOff val="0"/>
                <a:satOff val="0"/>
                <a:lumOff val="0"/>
                <a:alphaOff val="0"/>
              </a:prstClr>
            </a:solidFill>
            <a:latin typeface="Trebuchet MS" panose="020B0603020202020204"/>
            <a:ea typeface="+mn-ea"/>
            <a:cs typeface="+mn-cs"/>
          </a:endParaRPr>
        </a:p>
      </dgm:t>
    </dgm:pt>
    <dgm:pt modelId="{AAB4CFFD-B840-074C-9EEE-3F1D31741A21}" type="parTrans" cxnId="{CD4B2486-DE3D-7E4D-AAC0-519288EE64DB}">
      <dgm:prSet/>
      <dgm:spPr/>
      <dgm:t>
        <a:bodyPr/>
        <a:lstStyle/>
        <a:p>
          <a:endParaRPr lang="en-US"/>
        </a:p>
      </dgm:t>
    </dgm:pt>
    <dgm:pt modelId="{0D8BB72A-28F6-294E-BBD0-1E13A70577CB}" type="sibTrans" cxnId="{CD4B2486-DE3D-7E4D-AAC0-519288EE64DB}">
      <dgm:prSet/>
      <dgm:spPr/>
      <dgm:t>
        <a:bodyPr/>
        <a:lstStyle/>
        <a:p>
          <a:endParaRPr lang="en-US"/>
        </a:p>
      </dgm:t>
    </dgm:pt>
    <dgm:pt modelId="{ECF4BE00-D695-EB40-A2A8-6EAB3180D633}" type="pres">
      <dgm:prSet presAssocID="{B7C65B4C-7FFF-1441-A5B7-8073E20133BA}" presName="Name0" presStyleCnt="0">
        <dgm:presLayoutVars>
          <dgm:chMax val="7"/>
          <dgm:chPref val="5"/>
        </dgm:presLayoutVars>
      </dgm:prSet>
      <dgm:spPr/>
    </dgm:pt>
    <dgm:pt modelId="{4B8CEE2B-870C-A940-8A63-86220C1EB9C0}" type="pres">
      <dgm:prSet presAssocID="{B7C65B4C-7FFF-1441-A5B7-8073E20133BA}" presName="arrowNode" presStyleLbl="node1" presStyleIdx="0" presStyleCnt="1" custLinFactNeighborX="-16649" custLinFactNeighborY="949"/>
      <dgm:spPr>
        <a:gradFill flip="none" rotWithShape="1">
          <a:gsLst>
            <a:gs pos="59000">
              <a:schemeClr val="accent5">
                <a:lumMod val="60000"/>
                <a:lumOff val="40000"/>
              </a:schemeClr>
            </a:gs>
            <a:gs pos="100000">
              <a:schemeClr val="accent5">
                <a:lumMod val="50000"/>
              </a:schemeClr>
            </a:gs>
          </a:gsLst>
          <a:path path="circle">
            <a:fillToRect l="100000" t="100000"/>
          </a:path>
          <a:tileRect r="-100000" b="-100000"/>
        </a:gradFill>
      </dgm:spPr>
    </dgm:pt>
    <dgm:pt modelId="{BA76F817-4FB8-7B43-AEFE-F5F0D082ADE8}" type="pres">
      <dgm:prSet presAssocID="{ECC84257-9062-9142-8B17-5EFC44AF2793}" presName="txNode1" presStyleLbl="revTx" presStyleIdx="0" presStyleCnt="3" custScaleX="118557" custScaleY="86283" custLinFactNeighborX="-76016" custLinFactNeighborY="-5683">
        <dgm:presLayoutVars>
          <dgm:bulletEnabled val="1"/>
        </dgm:presLayoutVars>
      </dgm:prSet>
      <dgm:spPr/>
    </dgm:pt>
    <dgm:pt modelId="{7F1F449F-073A-ED40-87F6-522298830843}" type="pres">
      <dgm:prSet presAssocID="{61C62BFF-5B31-A341-895A-9FC5C1E6BAC6}" presName="txNode2" presStyleLbl="revTx" presStyleIdx="1" presStyleCnt="3" custScaleX="191733" custScaleY="297408" custLinFactNeighborX="846" custLinFactNeighborY="-46048">
        <dgm:presLayoutVars>
          <dgm:bulletEnabled val="1"/>
        </dgm:presLayoutVars>
      </dgm:prSet>
      <dgm:spPr/>
    </dgm:pt>
    <dgm:pt modelId="{8955718B-7548-0F4A-BBD0-3EBE188A21F1}" type="pres">
      <dgm:prSet presAssocID="{713927B3-B1BE-A641-94CA-806CBE9BB909}" presName="dotNode2" presStyleCnt="0"/>
      <dgm:spPr/>
    </dgm:pt>
    <dgm:pt modelId="{190F9190-2E50-764E-99D8-69931F4AFF7E}" type="pres">
      <dgm:prSet presAssocID="{713927B3-B1BE-A641-94CA-806CBE9BB909}" presName="dotRepeatNode" presStyleLbl="fgShp" presStyleIdx="0" presStyleCnt="1"/>
      <dgm:spPr/>
    </dgm:pt>
    <dgm:pt modelId="{AB70B24C-1170-344F-8459-0539637774E0}" type="pres">
      <dgm:prSet presAssocID="{7C5C4C5E-275C-6E44-A53D-A6DFAEE7A76A}" presName="txNode3" presStyleLbl="revTx" presStyleIdx="2" presStyleCnt="3" custScaleX="100701" custScaleY="104703" custLinFactNeighborX="-426" custLinFactNeighborY="14422">
        <dgm:presLayoutVars>
          <dgm:bulletEnabled val="1"/>
        </dgm:presLayoutVars>
      </dgm:prSet>
      <dgm:spPr/>
    </dgm:pt>
  </dgm:ptLst>
  <dgm:cxnLst>
    <dgm:cxn modelId="{E9995750-E5FA-4811-83D9-29CB8F80273B}" type="presOf" srcId="{B7C65B4C-7FFF-1441-A5B7-8073E20133BA}" destId="{ECF4BE00-D695-EB40-A2A8-6EAB3180D633}" srcOrd="0" destOrd="0" presId="urn:microsoft.com/office/officeart/2009/3/layout/DescendingProcess"/>
    <dgm:cxn modelId="{BBA36509-FC59-41AF-B238-34883E4F0787}" type="presOf" srcId="{61C62BFF-5B31-A341-895A-9FC5C1E6BAC6}" destId="{7F1F449F-073A-ED40-87F6-522298830843}" srcOrd="0" destOrd="0" presId="urn:microsoft.com/office/officeart/2009/3/layout/DescendingProcess"/>
    <dgm:cxn modelId="{CD4B2486-DE3D-7E4D-AAC0-519288EE64DB}" srcId="{B7C65B4C-7FFF-1441-A5B7-8073E20133BA}" destId="{7C5C4C5E-275C-6E44-A53D-A6DFAEE7A76A}" srcOrd="2" destOrd="0" parTransId="{AAB4CFFD-B840-074C-9EEE-3F1D31741A21}" sibTransId="{0D8BB72A-28F6-294E-BBD0-1E13A70577CB}"/>
    <dgm:cxn modelId="{50A65E81-FD96-437B-8FF5-74AA614D1139}" type="presOf" srcId="{7C5C4C5E-275C-6E44-A53D-A6DFAEE7A76A}" destId="{AB70B24C-1170-344F-8459-0539637774E0}" srcOrd="0" destOrd="0" presId="urn:microsoft.com/office/officeart/2009/3/layout/DescendingProcess"/>
    <dgm:cxn modelId="{0C70F29D-94A9-FB4B-96A7-4F0F6985EF05}" srcId="{B7C65B4C-7FFF-1441-A5B7-8073E20133BA}" destId="{ECC84257-9062-9142-8B17-5EFC44AF2793}" srcOrd="0" destOrd="0" parTransId="{99B8A405-B3CF-984A-8974-AEE2CA683D70}" sibTransId="{FBE50B53-2A0D-354E-B489-2F657103EFDF}"/>
    <dgm:cxn modelId="{1628B5B1-9431-492C-BDD2-721E537C6B46}" type="presOf" srcId="{713927B3-B1BE-A641-94CA-806CBE9BB909}" destId="{190F9190-2E50-764E-99D8-69931F4AFF7E}" srcOrd="0" destOrd="0" presId="urn:microsoft.com/office/officeart/2009/3/layout/DescendingProcess"/>
    <dgm:cxn modelId="{07D76796-075C-497A-9732-9F396AFE060A}" type="presOf" srcId="{ECC84257-9062-9142-8B17-5EFC44AF2793}" destId="{BA76F817-4FB8-7B43-AEFE-F5F0D082ADE8}" srcOrd="0" destOrd="0" presId="urn:microsoft.com/office/officeart/2009/3/layout/DescendingProcess"/>
    <dgm:cxn modelId="{A0618CCA-7069-8346-A527-4F6AAF8E0AF8}" srcId="{B7C65B4C-7FFF-1441-A5B7-8073E20133BA}" destId="{61C62BFF-5B31-A341-895A-9FC5C1E6BAC6}" srcOrd="1" destOrd="0" parTransId="{B0954F66-E59D-504B-9B96-103E608BDCD2}" sibTransId="{713927B3-B1BE-A641-94CA-806CBE9BB909}"/>
    <dgm:cxn modelId="{86B4FA22-AB6F-4B89-AA1F-DDFE3DFB635C}" type="presParOf" srcId="{ECF4BE00-D695-EB40-A2A8-6EAB3180D633}" destId="{4B8CEE2B-870C-A940-8A63-86220C1EB9C0}" srcOrd="0" destOrd="0" presId="urn:microsoft.com/office/officeart/2009/3/layout/DescendingProcess"/>
    <dgm:cxn modelId="{D919D9B5-A093-4D2E-9F9D-3FA3D81D0AB2}" type="presParOf" srcId="{ECF4BE00-D695-EB40-A2A8-6EAB3180D633}" destId="{BA76F817-4FB8-7B43-AEFE-F5F0D082ADE8}" srcOrd="1" destOrd="0" presId="urn:microsoft.com/office/officeart/2009/3/layout/DescendingProcess"/>
    <dgm:cxn modelId="{503084F1-E4DA-4B82-8D0D-65615A281FD5}" type="presParOf" srcId="{ECF4BE00-D695-EB40-A2A8-6EAB3180D633}" destId="{7F1F449F-073A-ED40-87F6-522298830843}" srcOrd="2" destOrd="0" presId="urn:microsoft.com/office/officeart/2009/3/layout/DescendingProcess"/>
    <dgm:cxn modelId="{0B0D9705-845B-4172-831A-FE10F6D4604E}" type="presParOf" srcId="{ECF4BE00-D695-EB40-A2A8-6EAB3180D633}" destId="{8955718B-7548-0F4A-BBD0-3EBE188A21F1}" srcOrd="3" destOrd="0" presId="urn:microsoft.com/office/officeart/2009/3/layout/DescendingProcess"/>
    <dgm:cxn modelId="{0A4F2F87-4942-4A6A-BD7A-AEE225D3DE09}" type="presParOf" srcId="{8955718B-7548-0F4A-BBD0-3EBE188A21F1}" destId="{190F9190-2E50-764E-99D8-69931F4AFF7E}" srcOrd="0" destOrd="0" presId="urn:microsoft.com/office/officeart/2009/3/layout/DescendingProcess"/>
    <dgm:cxn modelId="{F757EE5F-D56A-4E46-BDAB-9856992B670A}" type="presParOf" srcId="{ECF4BE00-D695-EB40-A2A8-6EAB3180D633}" destId="{AB70B24C-1170-344F-8459-0539637774E0}" srcOrd="4" destOrd="0" presId="urn:microsoft.com/office/officeart/2009/3/layout/DescendingProcess"/>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E7A48-6D62-4BA5-96DC-08DA98EAB930}"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E83A570F-C294-417F-9164-E4B2FAAB7714}">
      <dgm:prSet phldrT="[Text]"/>
      <dgm:spPr/>
      <dgm:t>
        <a:bodyPr/>
        <a:lstStyle/>
        <a:p>
          <a:endParaRPr lang="en-US" dirty="0"/>
        </a:p>
      </dgm:t>
    </dgm:pt>
    <dgm:pt modelId="{7E806773-AF88-4BEB-90CB-9577C8F0710B}" type="parTrans" cxnId="{778F9FCB-895B-43BC-A1F4-A2FD1E9AD502}">
      <dgm:prSet/>
      <dgm:spPr/>
      <dgm:t>
        <a:bodyPr/>
        <a:lstStyle/>
        <a:p>
          <a:endParaRPr lang="en-US"/>
        </a:p>
      </dgm:t>
    </dgm:pt>
    <dgm:pt modelId="{97114343-8730-457E-A8DD-9B2BFE0D25BF}" type="sibTrans" cxnId="{778F9FCB-895B-43BC-A1F4-A2FD1E9AD502}">
      <dgm:prSet/>
      <dgm:spPr/>
      <dgm:t>
        <a:bodyPr/>
        <a:lstStyle/>
        <a:p>
          <a:endParaRPr lang="en-US"/>
        </a:p>
      </dgm:t>
    </dgm:pt>
    <dgm:pt modelId="{A5B3EB15-C9DE-4083-B155-3BF9C3C9F77E}">
      <dgm:prSet phldrT="[Text]" custT="1"/>
      <dgm:spPr/>
      <dgm:t>
        <a:bodyPr/>
        <a:lstStyle/>
        <a:p>
          <a:r>
            <a:rPr lang="en-US" sz="2800" dirty="0"/>
            <a:t>Calcium phosphatidylinositol system.</a:t>
          </a:r>
        </a:p>
      </dgm:t>
    </dgm:pt>
    <dgm:pt modelId="{090408EA-6526-47AF-8AED-4D8541A32FB5}" type="parTrans" cxnId="{A63D9C18-9C6A-4FE9-938A-4F6249266F30}">
      <dgm:prSet/>
      <dgm:spPr/>
      <dgm:t>
        <a:bodyPr/>
        <a:lstStyle/>
        <a:p>
          <a:endParaRPr lang="en-US"/>
        </a:p>
      </dgm:t>
    </dgm:pt>
    <dgm:pt modelId="{687332B3-E5F6-4736-B148-9C042A1EFE95}" type="sibTrans" cxnId="{A63D9C18-9C6A-4FE9-938A-4F6249266F30}">
      <dgm:prSet/>
      <dgm:spPr/>
      <dgm:t>
        <a:bodyPr/>
        <a:lstStyle/>
        <a:p>
          <a:endParaRPr lang="en-US"/>
        </a:p>
      </dgm:t>
    </dgm:pt>
    <dgm:pt modelId="{83356D84-569A-4C02-B961-3BE556034148}">
      <dgm:prSet phldrT="[Text]" custT="1"/>
      <dgm:spPr/>
      <dgm:t>
        <a:bodyPr/>
        <a:lstStyle/>
        <a:p>
          <a:r>
            <a:rPr lang="en-US" sz="2800" dirty="0"/>
            <a:t>Adenylyl cyclase system.</a:t>
          </a:r>
        </a:p>
      </dgm:t>
    </dgm:pt>
    <dgm:pt modelId="{20E25896-A9A7-487F-ABE4-7A4D58A7061E}" type="sibTrans" cxnId="{D6C8C5E3-7F33-4C3B-9E46-0395FE215FC6}">
      <dgm:prSet/>
      <dgm:spPr/>
      <dgm:t>
        <a:bodyPr/>
        <a:lstStyle/>
        <a:p>
          <a:endParaRPr lang="en-US"/>
        </a:p>
      </dgm:t>
    </dgm:pt>
    <dgm:pt modelId="{2B77AD69-55EE-4C85-94C0-F70CCBFAE344}" type="parTrans" cxnId="{D6C8C5E3-7F33-4C3B-9E46-0395FE215FC6}">
      <dgm:prSet/>
      <dgm:spPr/>
      <dgm:t>
        <a:bodyPr/>
        <a:lstStyle/>
        <a:p>
          <a:endParaRPr lang="en-US"/>
        </a:p>
      </dgm:t>
    </dgm:pt>
    <dgm:pt modelId="{3B25DE98-3B32-45BC-813A-8036D010A2B2}" type="pres">
      <dgm:prSet presAssocID="{A86E7A48-6D62-4BA5-96DC-08DA98EAB930}" presName="hierChild1" presStyleCnt="0">
        <dgm:presLayoutVars>
          <dgm:orgChart val="1"/>
          <dgm:chPref val="1"/>
          <dgm:dir/>
          <dgm:animOne val="branch"/>
          <dgm:animLvl val="lvl"/>
          <dgm:resizeHandles/>
        </dgm:presLayoutVars>
      </dgm:prSet>
      <dgm:spPr/>
    </dgm:pt>
    <dgm:pt modelId="{D4E9BB5A-5B06-4A22-9C06-59F1C6E785C8}" type="pres">
      <dgm:prSet presAssocID="{E83A570F-C294-417F-9164-E4B2FAAB7714}" presName="hierRoot1" presStyleCnt="0">
        <dgm:presLayoutVars>
          <dgm:hierBranch val="init"/>
        </dgm:presLayoutVars>
      </dgm:prSet>
      <dgm:spPr/>
    </dgm:pt>
    <dgm:pt modelId="{0A05EF61-2CCD-4BB9-9765-D3DAB4B87462}" type="pres">
      <dgm:prSet presAssocID="{E83A570F-C294-417F-9164-E4B2FAAB7714}" presName="rootComposite1" presStyleCnt="0"/>
      <dgm:spPr/>
    </dgm:pt>
    <dgm:pt modelId="{82C65588-7C20-465C-999B-7C5DC663390E}" type="pres">
      <dgm:prSet presAssocID="{E83A570F-C294-417F-9164-E4B2FAAB7714}" presName="rootText1" presStyleLbl="node0" presStyleIdx="0" presStyleCnt="1">
        <dgm:presLayoutVars>
          <dgm:chPref val="3"/>
        </dgm:presLayoutVars>
      </dgm:prSet>
      <dgm:spPr/>
    </dgm:pt>
    <dgm:pt modelId="{027AAB81-834B-4DF6-BB59-84B1E6A6B18F}" type="pres">
      <dgm:prSet presAssocID="{E83A570F-C294-417F-9164-E4B2FAAB7714}" presName="rootConnector1" presStyleLbl="node1" presStyleIdx="0" presStyleCnt="0"/>
      <dgm:spPr/>
    </dgm:pt>
    <dgm:pt modelId="{332E52A3-2A2B-4BFA-A2BC-E7DA58BB404D}" type="pres">
      <dgm:prSet presAssocID="{E83A570F-C294-417F-9164-E4B2FAAB7714}" presName="hierChild2" presStyleCnt="0"/>
      <dgm:spPr/>
    </dgm:pt>
    <dgm:pt modelId="{F1D26E75-EAD8-4A9E-9CC8-E4B8F242CF45}" type="pres">
      <dgm:prSet presAssocID="{2B77AD69-55EE-4C85-94C0-F70CCBFAE344}" presName="Name37" presStyleLbl="parChTrans1D2" presStyleIdx="0" presStyleCnt="2"/>
      <dgm:spPr/>
    </dgm:pt>
    <dgm:pt modelId="{19EC5B1A-CDD6-4F33-8F1C-32DFAB028286}" type="pres">
      <dgm:prSet presAssocID="{83356D84-569A-4C02-B961-3BE556034148}" presName="hierRoot2" presStyleCnt="0">
        <dgm:presLayoutVars>
          <dgm:hierBranch val="init"/>
        </dgm:presLayoutVars>
      </dgm:prSet>
      <dgm:spPr/>
    </dgm:pt>
    <dgm:pt modelId="{C86E7316-6FE2-4575-95F8-6301EEA084C4}" type="pres">
      <dgm:prSet presAssocID="{83356D84-569A-4C02-B961-3BE556034148}" presName="rootComposite" presStyleCnt="0"/>
      <dgm:spPr/>
    </dgm:pt>
    <dgm:pt modelId="{8E87BB4A-0B45-4CDA-91B6-561217136F5E}" type="pres">
      <dgm:prSet presAssocID="{83356D84-569A-4C02-B961-3BE556034148}" presName="rootText" presStyleLbl="node2" presStyleIdx="0" presStyleCnt="2">
        <dgm:presLayoutVars>
          <dgm:chPref val="3"/>
        </dgm:presLayoutVars>
      </dgm:prSet>
      <dgm:spPr/>
    </dgm:pt>
    <dgm:pt modelId="{5C38B187-D056-4478-B845-56A5EC3F4767}" type="pres">
      <dgm:prSet presAssocID="{83356D84-569A-4C02-B961-3BE556034148}" presName="rootConnector" presStyleLbl="node2" presStyleIdx="0" presStyleCnt="2"/>
      <dgm:spPr/>
    </dgm:pt>
    <dgm:pt modelId="{281C0847-DA9F-4567-985C-57A6440357A2}" type="pres">
      <dgm:prSet presAssocID="{83356D84-569A-4C02-B961-3BE556034148}" presName="hierChild4" presStyleCnt="0"/>
      <dgm:spPr/>
    </dgm:pt>
    <dgm:pt modelId="{5871C001-DFFF-479C-B0FE-745C1DAD8CDD}" type="pres">
      <dgm:prSet presAssocID="{83356D84-569A-4C02-B961-3BE556034148}" presName="hierChild5" presStyleCnt="0"/>
      <dgm:spPr/>
    </dgm:pt>
    <dgm:pt modelId="{B47FCA1F-BB06-4BBC-AD69-7A40413C83BD}" type="pres">
      <dgm:prSet presAssocID="{090408EA-6526-47AF-8AED-4D8541A32FB5}" presName="Name37" presStyleLbl="parChTrans1D2" presStyleIdx="1" presStyleCnt="2"/>
      <dgm:spPr/>
    </dgm:pt>
    <dgm:pt modelId="{0D5A94BE-B8F3-43B8-AD47-6298B65D858D}" type="pres">
      <dgm:prSet presAssocID="{A5B3EB15-C9DE-4083-B155-3BF9C3C9F77E}" presName="hierRoot2" presStyleCnt="0">
        <dgm:presLayoutVars>
          <dgm:hierBranch val="init"/>
        </dgm:presLayoutVars>
      </dgm:prSet>
      <dgm:spPr/>
    </dgm:pt>
    <dgm:pt modelId="{E8713FF7-3A81-452A-B959-C1810E5A65D9}" type="pres">
      <dgm:prSet presAssocID="{A5B3EB15-C9DE-4083-B155-3BF9C3C9F77E}" presName="rootComposite" presStyleCnt="0"/>
      <dgm:spPr/>
    </dgm:pt>
    <dgm:pt modelId="{A9900BBB-2E52-4B24-9F16-091E8A470168}" type="pres">
      <dgm:prSet presAssocID="{A5B3EB15-C9DE-4083-B155-3BF9C3C9F77E}" presName="rootText" presStyleLbl="node2" presStyleIdx="1" presStyleCnt="2">
        <dgm:presLayoutVars>
          <dgm:chPref val="3"/>
        </dgm:presLayoutVars>
      </dgm:prSet>
      <dgm:spPr/>
    </dgm:pt>
    <dgm:pt modelId="{A0AFB7AF-79F7-41F9-9CAB-8DAF53700CFB}" type="pres">
      <dgm:prSet presAssocID="{A5B3EB15-C9DE-4083-B155-3BF9C3C9F77E}" presName="rootConnector" presStyleLbl="node2" presStyleIdx="1" presStyleCnt="2"/>
      <dgm:spPr/>
    </dgm:pt>
    <dgm:pt modelId="{5230C16C-8E8A-4498-8FE9-F3D377B32914}" type="pres">
      <dgm:prSet presAssocID="{A5B3EB15-C9DE-4083-B155-3BF9C3C9F77E}" presName="hierChild4" presStyleCnt="0"/>
      <dgm:spPr/>
    </dgm:pt>
    <dgm:pt modelId="{2DC8202D-A292-4353-80EF-69D06B19967C}" type="pres">
      <dgm:prSet presAssocID="{A5B3EB15-C9DE-4083-B155-3BF9C3C9F77E}" presName="hierChild5" presStyleCnt="0"/>
      <dgm:spPr/>
    </dgm:pt>
    <dgm:pt modelId="{7DE52182-160A-4466-9845-8852590E9A48}" type="pres">
      <dgm:prSet presAssocID="{E83A570F-C294-417F-9164-E4B2FAAB7714}" presName="hierChild3" presStyleCnt="0"/>
      <dgm:spPr/>
    </dgm:pt>
  </dgm:ptLst>
  <dgm:cxnLst>
    <dgm:cxn modelId="{8DEFFC35-C849-4AFA-81AF-F89CA8DEFAFF}" type="presOf" srcId="{A5B3EB15-C9DE-4083-B155-3BF9C3C9F77E}" destId="{A9900BBB-2E52-4B24-9F16-091E8A470168}" srcOrd="0" destOrd="0" presId="urn:microsoft.com/office/officeart/2005/8/layout/orgChart1"/>
    <dgm:cxn modelId="{FCD815C5-7777-4853-B2DB-BA056797927C}" type="presOf" srcId="{83356D84-569A-4C02-B961-3BE556034148}" destId="{5C38B187-D056-4478-B845-56A5EC3F4767}" srcOrd="1" destOrd="0" presId="urn:microsoft.com/office/officeart/2005/8/layout/orgChart1"/>
    <dgm:cxn modelId="{4AEE76EC-4B9F-4CDF-B925-8F87E5A022D7}" type="presOf" srcId="{090408EA-6526-47AF-8AED-4D8541A32FB5}" destId="{B47FCA1F-BB06-4BBC-AD69-7A40413C83BD}" srcOrd="0" destOrd="0" presId="urn:microsoft.com/office/officeart/2005/8/layout/orgChart1"/>
    <dgm:cxn modelId="{11C5A786-8754-4F43-A75E-4B15E859DDDD}" type="presOf" srcId="{83356D84-569A-4C02-B961-3BE556034148}" destId="{8E87BB4A-0B45-4CDA-91B6-561217136F5E}" srcOrd="0" destOrd="0" presId="urn:microsoft.com/office/officeart/2005/8/layout/orgChart1"/>
    <dgm:cxn modelId="{579A1F39-926D-4A35-9412-11F2ED344189}" type="presOf" srcId="{A5B3EB15-C9DE-4083-B155-3BF9C3C9F77E}" destId="{A0AFB7AF-79F7-41F9-9CAB-8DAF53700CFB}" srcOrd="1" destOrd="0" presId="urn:microsoft.com/office/officeart/2005/8/layout/orgChart1"/>
    <dgm:cxn modelId="{623133E4-2F07-4F95-8189-00F765AA9A0F}" type="presOf" srcId="{2B77AD69-55EE-4C85-94C0-F70CCBFAE344}" destId="{F1D26E75-EAD8-4A9E-9CC8-E4B8F242CF45}" srcOrd="0" destOrd="0" presId="urn:microsoft.com/office/officeart/2005/8/layout/orgChart1"/>
    <dgm:cxn modelId="{778F9FCB-895B-43BC-A1F4-A2FD1E9AD502}" srcId="{A86E7A48-6D62-4BA5-96DC-08DA98EAB930}" destId="{E83A570F-C294-417F-9164-E4B2FAAB7714}" srcOrd="0" destOrd="0" parTransId="{7E806773-AF88-4BEB-90CB-9577C8F0710B}" sibTransId="{97114343-8730-457E-A8DD-9B2BFE0D25BF}"/>
    <dgm:cxn modelId="{53556916-E91C-4D1D-A016-18C528FE9F69}" type="presOf" srcId="{A86E7A48-6D62-4BA5-96DC-08DA98EAB930}" destId="{3B25DE98-3B32-45BC-813A-8036D010A2B2}" srcOrd="0" destOrd="0" presId="urn:microsoft.com/office/officeart/2005/8/layout/orgChart1"/>
    <dgm:cxn modelId="{A63D9C18-9C6A-4FE9-938A-4F6249266F30}" srcId="{E83A570F-C294-417F-9164-E4B2FAAB7714}" destId="{A5B3EB15-C9DE-4083-B155-3BF9C3C9F77E}" srcOrd="1" destOrd="0" parTransId="{090408EA-6526-47AF-8AED-4D8541A32FB5}" sibTransId="{687332B3-E5F6-4736-B148-9C042A1EFE95}"/>
    <dgm:cxn modelId="{72E40BE9-038D-4499-8D6A-4411DFBE2292}" type="presOf" srcId="{E83A570F-C294-417F-9164-E4B2FAAB7714}" destId="{027AAB81-834B-4DF6-BB59-84B1E6A6B18F}" srcOrd="1" destOrd="0" presId="urn:microsoft.com/office/officeart/2005/8/layout/orgChart1"/>
    <dgm:cxn modelId="{8BC6675D-2469-4EE9-93CD-E16975503A20}" type="presOf" srcId="{E83A570F-C294-417F-9164-E4B2FAAB7714}" destId="{82C65588-7C20-465C-999B-7C5DC663390E}" srcOrd="0" destOrd="0" presId="urn:microsoft.com/office/officeart/2005/8/layout/orgChart1"/>
    <dgm:cxn modelId="{D6C8C5E3-7F33-4C3B-9E46-0395FE215FC6}" srcId="{E83A570F-C294-417F-9164-E4B2FAAB7714}" destId="{83356D84-569A-4C02-B961-3BE556034148}" srcOrd="0" destOrd="0" parTransId="{2B77AD69-55EE-4C85-94C0-F70CCBFAE344}" sibTransId="{20E25896-A9A7-487F-ABE4-7A4D58A7061E}"/>
    <dgm:cxn modelId="{AB9DE48D-7357-40BA-99D7-E87F8A81BF63}" type="presParOf" srcId="{3B25DE98-3B32-45BC-813A-8036D010A2B2}" destId="{D4E9BB5A-5B06-4A22-9C06-59F1C6E785C8}" srcOrd="0" destOrd="0" presId="urn:microsoft.com/office/officeart/2005/8/layout/orgChart1"/>
    <dgm:cxn modelId="{A861A6D1-32BE-4FC1-A092-632061CD05E2}" type="presParOf" srcId="{D4E9BB5A-5B06-4A22-9C06-59F1C6E785C8}" destId="{0A05EF61-2CCD-4BB9-9765-D3DAB4B87462}" srcOrd="0" destOrd="0" presId="urn:microsoft.com/office/officeart/2005/8/layout/orgChart1"/>
    <dgm:cxn modelId="{D1224066-A5A5-4161-AD16-DEC3A3E34241}" type="presParOf" srcId="{0A05EF61-2CCD-4BB9-9765-D3DAB4B87462}" destId="{82C65588-7C20-465C-999B-7C5DC663390E}" srcOrd="0" destOrd="0" presId="urn:microsoft.com/office/officeart/2005/8/layout/orgChart1"/>
    <dgm:cxn modelId="{6FA8C813-571D-4560-B8B8-4015BE9992F3}" type="presParOf" srcId="{0A05EF61-2CCD-4BB9-9765-D3DAB4B87462}" destId="{027AAB81-834B-4DF6-BB59-84B1E6A6B18F}" srcOrd="1" destOrd="0" presId="urn:microsoft.com/office/officeart/2005/8/layout/orgChart1"/>
    <dgm:cxn modelId="{5BDB489A-36CB-4C9D-9720-0FC46D14D7AB}" type="presParOf" srcId="{D4E9BB5A-5B06-4A22-9C06-59F1C6E785C8}" destId="{332E52A3-2A2B-4BFA-A2BC-E7DA58BB404D}" srcOrd="1" destOrd="0" presId="urn:microsoft.com/office/officeart/2005/8/layout/orgChart1"/>
    <dgm:cxn modelId="{CAED9398-0E5A-4C22-B14A-095FA8361EE7}" type="presParOf" srcId="{332E52A3-2A2B-4BFA-A2BC-E7DA58BB404D}" destId="{F1D26E75-EAD8-4A9E-9CC8-E4B8F242CF45}" srcOrd="0" destOrd="0" presId="urn:microsoft.com/office/officeart/2005/8/layout/orgChart1"/>
    <dgm:cxn modelId="{8B9B41A7-AA4A-4770-8558-F954559677F6}" type="presParOf" srcId="{332E52A3-2A2B-4BFA-A2BC-E7DA58BB404D}" destId="{19EC5B1A-CDD6-4F33-8F1C-32DFAB028286}" srcOrd="1" destOrd="0" presId="urn:microsoft.com/office/officeart/2005/8/layout/orgChart1"/>
    <dgm:cxn modelId="{15BB42EB-F93C-4AF5-AB8E-2C056AC1E4EB}" type="presParOf" srcId="{19EC5B1A-CDD6-4F33-8F1C-32DFAB028286}" destId="{C86E7316-6FE2-4575-95F8-6301EEA084C4}" srcOrd="0" destOrd="0" presId="urn:microsoft.com/office/officeart/2005/8/layout/orgChart1"/>
    <dgm:cxn modelId="{50B53165-DC18-40BA-9755-A3949CFFE2FE}" type="presParOf" srcId="{C86E7316-6FE2-4575-95F8-6301EEA084C4}" destId="{8E87BB4A-0B45-4CDA-91B6-561217136F5E}" srcOrd="0" destOrd="0" presId="urn:microsoft.com/office/officeart/2005/8/layout/orgChart1"/>
    <dgm:cxn modelId="{6BEA7C01-4D96-4ABE-845A-20E9CEF3DC91}" type="presParOf" srcId="{C86E7316-6FE2-4575-95F8-6301EEA084C4}" destId="{5C38B187-D056-4478-B845-56A5EC3F4767}" srcOrd="1" destOrd="0" presId="urn:microsoft.com/office/officeart/2005/8/layout/orgChart1"/>
    <dgm:cxn modelId="{3033DACB-11CE-4307-B72C-6449C622A973}" type="presParOf" srcId="{19EC5B1A-CDD6-4F33-8F1C-32DFAB028286}" destId="{281C0847-DA9F-4567-985C-57A6440357A2}" srcOrd="1" destOrd="0" presId="urn:microsoft.com/office/officeart/2005/8/layout/orgChart1"/>
    <dgm:cxn modelId="{8AC15ECB-C68F-41F2-B010-EDFDFCD1AC19}" type="presParOf" srcId="{19EC5B1A-CDD6-4F33-8F1C-32DFAB028286}" destId="{5871C001-DFFF-479C-B0FE-745C1DAD8CDD}" srcOrd="2" destOrd="0" presId="urn:microsoft.com/office/officeart/2005/8/layout/orgChart1"/>
    <dgm:cxn modelId="{51CA5BB1-F9D1-4FD3-9785-A91AF4CAB4D1}" type="presParOf" srcId="{332E52A3-2A2B-4BFA-A2BC-E7DA58BB404D}" destId="{B47FCA1F-BB06-4BBC-AD69-7A40413C83BD}" srcOrd="2" destOrd="0" presId="urn:microsoft.com/office/officeart/2005/8/layout/orgChart1"/>
    <dgm:cxn modelId="{10E39118-385E-4A24-90E3-EC5A71BAD122}" type="presParOf" srcId="{332E52A3-2A2B-4BFA-A2BC-E7DA58BB404D}" destId="{0D5A94BE-B8F3-43B8-AD47-6298B65D858D}" srcOrd="3" destOrd="0" presId="urn:microsoft.com/office/officeart/2005/8/layout/orgChart1"/>
    <dgm:cxn modelId="{E160F9FA-2D9A-488F-B956-4CB0AC76C7B4}" type="presParOf" srcId="{0D5A94BE-B8F3-43B8-AD47-6298B65D858D}" destId="{E8713FF7-3A81-452A-B959-C1810E5A65D9}" srcOrd="0" destOrd="0" presId="urn:microsoft.com/office/officeart/2005/8/layout/orgChart1"/>
    <dgm:cxn modelId="{A91C3977-74DC-4C75-B8C8-3276BF97CC84}" type="presParOf" srcId="{E8713FF7-3A81-452A-B959-C1810E5A65D9}" destId="{A9900BBB-2E52-4B24-9F16-091E8A470168}" srcOrd="0" destOrd="0" presId="urn:microsoft.com/office/officeart/2005/8/layout/orgChart1"/>
    <dgm:cxn modelId="{7EFA53B5-9885-41E5-9D70-2234FB4EFEBE}" type="presParOf" srcId="{E8713FF7-3A81-452A-B959-C1810E5A65D9}" destId="{A0AFB7AF-79F7-41F9-9CAB-8DAF53700CFB}" srcOrd="1" destOrd="0" presId="urn:microsoft.com/office/officeart/2005/8/layout/orgChart1"/>
    <dgm:cxn modelId="{112D8AFE-72D0-4C45-AF17-8A1DD47EDFFB}" type="presParOf" srcId="{0D5A94BE-B8F3-43B8-AD47-6298B65D858D}" destId="{5230C16C-8E8A-4498-8FE9-F3D377B32914}" srcOrd="1" destOrd="0" presId="urn:microsoft.com/office/officeart/2005/8/layout/orgChart1"/>
    <dgm:cxn modelId="{377707E0-E42E-4FC7-A11D-46FD49F2C0E9}" type="presParOf" srcId="{0D5A94BE-B8F3-43B8-AD47-6298B65D858D}" destId="{2DC8202D-A292-4353-80EF-69D06B19967C}" srcOrd="2" destOrd="0" presId="urn:microsoft.com/office/officeart/2005/8/layout/orgChart1"/>
    <dgm:cxn modelId="{EBB452BF-88DF-4AEE-B49E-0C1D1A48F9E8}" type="presParOf" srcId="{D4E9BB5A-5B06-4A22-9C06-59F1C6E785C8}" destId="{7DE52182-160A-4466-9845-8852590E9A4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B66DF5-5517-4DD7-8334-9A0D317046CA}" type="doc">
      <dgm:prSet loTypeId="urn:microsoft.com/office/officeart/2008/layout/HorizontalMultiLevelHierarchy" loCatId="hierarchy" qsTypeId="urn:microsoft.com/office/officeart/2005/8/quickstyle/3d4" qsCatId="3D" csTypeId="urn:microsoft.com/office/officeart/2005/8/colors/colorful3" csCatId="colorful" phldr="1"/>
      <dgm:spPr/>
      <dgm:t>
        <a:bodyPr/>
        <a:lstStyle/>
        <a:p>
          <a:endParaRPr lang="en-US"/>
        </a:p>
      </dgm:t>
    </dgm:pt>
    <dgm:pt modelId="{CC0B2C17-BC15-470F-83F9-C95510507C35}" type="pres">
      <dgm:prSet presAssocID="{A7B66DF5-5517-4DD7-8334-9A0D317046CA}" presName="Name0" presStyleCnt="0">
        <dgm:presLayoutVars>
          <dgm:chPref val="1"/>
          <dgm:dir/>
          <dgm:animOne val="branch"/>
          <dgm:animLvl val="lvl"/>
          <dgm:resizeHandles val="exact"/>
        </dgm:presLayoutVars>
      </dgm:prSet>
      <dgm:spPr/>
    </dgm:pt>
  </dgm:ptLst>
  <dgm:cxnLst>
    <dgm:cxn modelId="{9E59D48F-7C83-4262-ADF7-7A7535E4C6FB}" type="presOf" srcId="{A7B66DF5-5517-4DD7-8334-9A0D317046CA}" destId="{CC0B2C17-BC15-470F-83F9-C95510507C35}" srcOrd="0"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62A322-52F2-4089-964F-BA2D734C279F}" type="doc">
      <dgm:prSet loTypeId="urn:microsoft.com/office/officeart/2005/8/layout/process4" loCatId="process" qsTypeId="urn:microsoft.com/office/officeart/2005/8/quickstyle/3d4" qsCatId="3D" csTypeId="urn:microsoft.com/office/officeart/2005/8/colors/colorful1" csCatId="colorful" phldr="1"/>
      <dgm:spPr/>
      <dgm:t>
        <a:bodyPr/>
        <a:lstStyle/>
        <a:p>
          <a:endParaRPr lang="en-US"/>
        </a:p>
      </dgm:t>
    </dgm:pt>
    <dgm:pt modelId="{D82EEE4A-9F1F-44F3-8EFF-2D667ED659E3}">
      <dgm:prSet phldrT="[Text]"/>
      <dgm:spPr/>
      <dgm:t>
        <a:bodyPr/>
        <a:lstStyle/>
        <a:p>
          <a:r>
            <a:rPr lang="en-US" dirty="0"/>
            <a:t>Degradation of Phosphorylated protein</a:t>
          </a:r>
        </a:p>
      </dgm:t>
    </dgm:pt>
    <dgm:pt modelId="{8A7F9163-363D-4853-8FF4-BDB28A5E48D7}" type="parTrans" cxnId="{4EEAFEAF-0881-40F6-9D38-5A7EA6EFF0EB}">
      <dgm:prSet/>
      <dgm:spPr/>
      <dgm:t>
        <a:bodyPr/>
        <a:lstStyle/>
        <a:p>
          <a:endParaRPr lang="en-US"/>
        </a:p>
      </dgm:t>
    </dgm:pt>
    <dgm:pt modelId="{3BDB8A13-E893-4CC6-9B70-4DCD12664B23}" type="sibTrans" cxnId="{4EEAFEAF-0881-40F6-9D38-5A7EA6EFF0EB}">
      <dgm:prSet/>
      <dgm:spPr/>
      <dgm:t>
        <a:bodyPr/>
        <a:lstStyle/>
        <a:p>
          <a:endParaRPr lang="en-US"/>
        </a:p>
      </dgm:t>
    </dgm:pt>
    <dgm:pt modelId="{9F77B491-77C3-4D0B-BE91-E9DA77F746F3}">
      <dgm:prSet phldrT="[Text]" custT="1"/>
      <dgm:spPr/>
      <dgm:t>
        <a:bodyPr/>
        <a:lstStyle/>
        <a:p>
          <a:r>
            <a:rPr lang="en-US" sz="1800" dirty="0"/>
            <a:t>Removing phosphate group (PO4) from protein by enzyme called </a:t>
          </a:r>
          <a:r>
            <a:rPr lang="en-US" sz="1800" b="1" dirty="0">
              <a:solidFill>
                <a:srgbClr val="C00000"/>
              </a:solidFill>
            </a:rPr>
            <a:t>protein phosphatase</a:t>
          </a:r>
        </a:p>
      </dgm:t>
    </dgm:pt>
    <dgm:pt modelId="{53336EA8-A2FD-4C59-AF4D-FCCFD78F09AB}" type="parTrans" cxnId="{33EAFB2F-333A-4A21-861E-A4AB01483102}">
      <dgm:prSet/>
      <dgm:spPr/>
      <dgm:t>
        <a:bodyPr/>
        <a:lstStyle/>
        <a:p>
          <a:endParaRPr lang="en-US"/>
        </a:p>
      </dgm:t>
    </dgm:pt>
    <dgm:pt modelId="{3D0AD651-3B25-4F8C-A553-1786759E8FE2}" type="sibTrans" cxnId="{33EAFB2F-333A-4A21-861E-A4AB01483102}">
      <dgm:prSet/>
      <dgm:spPr/>
      <dgm:t>
        <a:bodyPr/>
        <a:lstStyle/>
        <a:p>
          <a:endParaRPr lang="en-US"/>
        </a:p>
      </dgm:t>
    </dgm:pt>
    <dgm:pt modelId="{5363FFC2-AB6D-43DE-B915-8CB27BEA2228}">
      <dgm:prSet phldrT="[Text]"/>
      <dgm:spPr/>
      <dgm:t>
        <a:bodyPr/>
        <a:lstStyle/>
        <a:p>
          <a:r>
            <a:rPr lang="en-US" dirty="0"/>
            <a:t>Inhibition of protein kinase A</a:t>
          </a:r>
        </a:p>
      </dgm:t>
    </dgm:pt>
    <dgm:pt modelId="{678A1F81-DE63-4AA9-A2F5-02A46089EC7D}" type="parTrans" cxnId="{C395EA8A-2196-456D-8485-6A1F8197B46D}">
      <dgm:prSet/>
      <dgm:spPr/>
      <dgm:t>
        <a:bodyPr/>
        <a:lstStyle/>
        <a:p>
          <a:endParaRPr lang="en-US"/>
        </a:p>
      </dgm:t>
    </dgm:pt>
    <dgm:pt modelId="{B6AAAE26-DB5F-4D36-ADC4-2D0D57F1D0C4}" type="sibTrans" cxnId="{C395EA8A-2196-456D-8485-6A1F8197B46D}">
      <dgm:prSet/>
      <dgm:spPr/>
      <dgm:t>
        <a:bodyPr/>
        <a:lstStyle/>
        <a:p>
          <a:endParaRPr lang="en-US"/>
        </a:p>
      </dgm:t>
    </dgm:pt>
    <dgm:pt modelId="{6CC3BB19-E303-49EF-952C-6F356EFB2085}">
      <dgm:prSet phldrT="[Text]" custT="1"/>
      <dgm:spPr/>
      <dgm:t>
        <a:bodyPr/>
        <a:lstStyle/>
        <a:p>
          <a:r>
            <a:rPr lang="en-US" sz="1800" dirty="0"/>
            <a:t>Decreasing the amount of cAMP by enzyme called </a:t>
          </a:r>
          <a:r>
            <a:rPr lang="en-US" sz="1800" b="1" dirty="0">
              <a:solidFill>
                <a:srgbClr val="C00000"/>
              </a:solidFill>
            </a:rPr>
            <a:t>phosphodiesterase</a:t>
          </a:r>
          <a:r>
            <a:rPr lang="en-US" sz="1800" dirty="0">
              <a:solidFill>
                <a:srgbClr val="C00000"/>
              </a:solidFill>
            </a:rPr>
            <a:t> </a:t>
          </a:r>
          <a:r>
            <a:rPr lang="en-US" sz="1800" dirty="0"/>
            <a:t>which converts </a:t>
          </a:r>
          <a:r>
            <a:rPr lang="en-US" sz="1800" b="1" dirty="0">
              <a:solidFill>
                <a:srgbClr val="C00000"/>
              </a:solidFill>
            </a:rPr>
            <a:t>cAMP to AMP</a:t>
          </a:r>
        </a:p>
      </dgm:t>
    </dgm:pt>
    <dgm:pt modelId="{33942F0C-C24D-4B3F-B70A-96C941E3A28C}" type="parTrans" cxnId="{8E1993C2-BCB9-4981-A51A-4441F0DF3A1A}">
      <dgm:prSet/>
      <dgm:spPr/>
      <dgm:t>
        <a:bodyPr/>
        <a:lstStyle/>
        <a:p>
          <a:endParaRPr lang="en-US"/>
        </a:p>
      </dgm:t>
    </dgm:pt>
    <dgm:pt modelId="{0747D86F-DC16-4CFB-948B-2B4A8E5353C1}" type="sibTrans" cxnId="{8E1993C2-BCB9-4981-A51A-4441F0DF3A1A}">
      <dgm:prSet/>
      <dgm:spPr/>
      <dgm:t>
        <a:bodyPr/>
        <a:lstStyle/>
        <a:p>
          <a:endParaRPr lang="en-US"/>
        </a:p>
      </dgm:t>
    </dgm:pt>
    <dgm:pt modelId="{EDD6E9A5-D16E-4BA8-9D1F-AA8110B03FC2}">
      <dgm:prSet phldrT="[Text]"/>
      <dgm:spPr/>
      <dgm:t>
        <a:bodyPr/>
        <a:lstStyle/>
        <a:p>
          <a:r>
            <a:rPr lang="en-US" dirty="0"/>
            <a:t>Inhibition of adenylyl cyclase </a:t>
          </a:r>
        </a:p>
      </dgm:t>
    </dgm:pt>
    <dgm:pt modelId="{E6F427CD-4B30-455F-AAA0-05F49070E5D9}" type="parTrans" cxnId="{76221814-F80C-4F53-A756-D8C57A0CAB8C}">
      <dgm:prSet/>
      <dgm:spPr/>
      <dgm:t>
        <a:bodyPr/>
        <a:lstStyle/>
        <a:p>
          <a:endParaRPr lang="en-US"/>
        </a:p>
      </dgm:t>
    </dgm:pt>
    <dgm:pt modelId="{B32CBB33-577A-4006-9AAC-9B2F8A0DEDDB}" type="sibTrans" cxnId="{76221814-F80C-4F53-A756-D8C57A0CAB8C}">
      <dgm:prSet/>
      <dgm:spPr/>
      <dgm:t>
        <a:bodyPr/>
        <a:lstStyle/>
        <a:p>
          <a:endParaRPr lang="en-US"/>
        </a:p>
      </dgm:t>
    </dgm:pt>
    <dgm:pt modelId="{F13BD22A-AA0F-4EAB-A752-32A248ACD589}">
      <dgm:prSet phldrT="[Text]" custT="1"/>
      <dgm:spPr/>
      <dgm:t>
        <a:bodyPr/>
        <a:lstStyle/>
        <a:p>
          <a:r>
            <a:rPr lang="en-US" sz="1800" dirty="0"/>
            <a:t>By hydrolyzing GTP to GDP in G-protein which leads to inactive form of G protein then </a:t>
          </a:r>
          <a:r>
            <a:rPr lang="en-US" sz="1800" b="1" dirty="0">
              <a:solidFill>
                <a:srgbClr val="C00000"/>
              </a:solidFill>
            </a:rPr>
            <a:t>α-subunit</a:t>
          </a:r>
          <a:r>
            <a:rPr lang="en-US" sz="1800" dirty="0"/>
            <a:t> will bind to </a:t>
          </a:r>
          <a:r>
            <a:rPr lang="en-US" sz="1800" b="1" dirty="0">
              <a:solidFill>
                <a:srgbClr val="C00000"/>
              </a:solidFill>
            </a:rPr>
            <a:t>β &amp;γ subunits</a:t>
          </a:r>
        </a:p>
      </dgm:t>
    </dgm:pt>
    <dgm:pt modelId="{FC3F50DB-8EF2-41F5-B28C-8286A61EDD36}" type="parTrans" cxnId="{792DB64F-A9E5-45FE-94AE-E6F199016AF0}">
      <dgm:prSet/>
      <dgm:spPr/>
      <dgm:t>
        <a:bodyPr/>
        <a:lstStyle/>
        <a:p>
          <a:endParaRPr lang="en-US"/>
        </a:p>
      </dgm:t>
    </dgm:pt>
    <dgm:pt modelId="{3C601E88-4136-4830-94BB-874D33940FD1}" type="sibTrans" cxnId="{792DB64F-A9E5-45FE-94AE-E6F199016AF0}">
      <dgm:prSet/>
      <dgm:spPr/>
      <dgm:t>
        <a:bodyPr/>
        <a:lstStyle/>
        <a:p>
          <a:endParaRPr lang="en-US"/>
        </a:p>
      </dgm:t>
    </dgm:pt>
    <dgm:pt modelId="{67CC833A-3BAE-48E1-8F0B-F882A3DDCAFC}" type="pres">
      <dgm:prSet presAssocID="{0962A322-52F2-4089-964F-BA2D734C279F}" presName="Name0" presStyleCnt="0">
        <dgm:presLayoutVars>
          <dgm:dir/>
          <dgm:animLvl val="lvl"/>
          <dgm:resizeHandles val="exact"/>
        </dgm:presLayoutVars>
      </dgm:prSet>
      <dgm:spPr/>
    </dgm:pt>
    <dgm:pt modelId="{4308103C-6B65-4055-A6CD-9699EA31354D}" type="pres">
      <dgm:prSet presAssocID="{EDD6E9A5-D16E-4BA8-9D1F-AA8110B03FC2}" presName="boxAndChildren" presStyleCnt="0"/>
      <dgm:spPr/>
    </dgm:pt>
    <dgm:pt modelId="{93C08EB7-1FED-4B43-BA64-DC7F7091499A}" type="pres">
      <dgm:prSet presAssocID="{EDD6E9A5-D16E-4BA8-9D1F-AA8110B03FC2}" presName="parentTextBox" presStyleLbl="node1" presStyleIdx="0" presStyleCnt="3"/>
      <dgm:spPr/>
    </dgm:pt>
    <dgm:pt modelId="{2B062CC1-0170-4232-BF83-4B120DF5A082}" type="pres">
      <dgm:prSet presAssocID="{EDD6E9A5-D16E-4BA8-9D1F-AA8110B03FC2}" presName="entireBox" presStyleLbl="node1" presStyleIdx="0" presStyleCnt="3"/>
      <dgm:spPr/>
    </dgm:pt>
    <dgm:pt modelId="{C5589AAE-3173-47DB-8881-9EBD3A328B8B}" type="pres">
      <dgm:prSet presAssocID="{EDD6E9A5-D16E-4BA8-9D1F-AA8110B03FC2}" presName="descendantBox" presStyleCnt="0"/>
      <dgm:spPr/>
    </dgm:pt>
    <dgm:pt modelId="{7DAA4214-1C6B-4E56-A219-933DF1CFAE0A}" type="pres">
      <dgm:prSet presAssocID="{F13BD22A-AA0F-4EAB-A752-32A248ACD589}" presName="childTextBox" presStyleLbl="fgAccFollowNode1" presStyleIdx="0" presStyleCnt="3">
        <dgm:presLayoutVars>
          <dgm:bulletEnabled val="1"/>
        </dgm:presLayoutVars>
      </dgm:prSet>
      <dgm:spPr/>
    </dgm:pt>
    <dgm:pt modelId="{44F95285-4983-4120-B9E8-EFF9918EB3A3}" type="pres">
      <dgm:prSet presAssocID="{B6AAAE26-DB5F-4D36-ADC4-2D0D57F1D0C4}" presName="sp" presStyleCnt="0"/>
      <dgm:spPr/>
    </dgm:pt>
    <dgm:pt modelId="{8735A5F0-4393-4A3E-BC30-0C347D92EAFF}" type="pres">
      <dgm:prSet presAssocID="{5363FFC2-AB6D-43DE-B915-8CB27BEA2228}" presName="arrowAndChildren" presStyleCnt="0"/>
      <dgm:spPr/>
    </dgm:pt>
    <dgm:pt modelId="{CC20E469-C071-4AF4-AFCC-C5EBDDF759B0}" type="pres">
      <dgm:prSet presAssocID="{5363FFC2-AB6D-43DE-B915-8CB27BEA2228}" presName="parentTextArrow" presStyleLbl="node1" presStyleIdx="0" presStyleCnt="3"/>
      <dgm:spPr/>
    </dgm:pt>
    <dgm:pt modelId="{30A0E848-95D2-4435-B35A-7606E0CA8EA6}" type="pres">
      <dgm:prSet presAssocID="{5363FFC2-AB6D-43DE-B915-8CB27BEA2228}" presName="arrow" presStyleLbl="node1" presStyleIdx="1" presStyleCnt="3"/>
      <dgm:spPr/>
    </dgm:pt>
    <dgm:pt modelId="{59935002-BDE8-4ED5-AF5D-75868B36AEEE}" type="pres">
      <dgm:prSet presAssocID="{5363FFC2-AB6D-43DE-B915-8CB27BEA2228}" presName="descendantArrow" presStyleCnt="0"/>
      <dgm:spPr/>
    </dgm:pt>
    <dgm:pt modelId="{227E81F7-515E-45F9-9D56-1253E6BC10E8}" type="pres">
      <dgm:prSet presAssocID="{6CC3BB19-E303-49EF-952C-6F356EFB2085}" presName="childTextArrow" presStyleLbl="fgAccFollowNode1" presStyleIdx="1" presStyleCnt="3">
        <dgm:presLayoutVars>
          <dgm:bulletEnabled val="1"/>
        </dgm:presLayoutVars>
      </dgm:prSet>
      <dgm:spPr/>
    </dgm:pt>
    <dgm:pt modelId="{37F1DC0E-88EE-4ED6-A14E-653E3AD6D321}" type="pres">
      <dgm:prSet presAssocID="{3BDB8A13-E893-4CC6-9B70-4DCD12664B23}" presName="sp" presStyleCnt="0"/>
      <dgm:spPr/>
    </dgm:pt>
    <dgm:pt modelId="{23EE20DF-ADCD-42D2-A7EF-EF23411C1632}" type="pres">
      <dgm:prSet presAssocID="{D82EEE4A-9F1F-44F3-8EFF-2D667ED659E3}" presName="arrowAndChildren" presStyleCnt="0"/>
      <dgm:spPr/>
    </dgm:pt>
    <dgm:pt modelId="{BE8B6CA5-1470-47D2-A9AF-13E13D0A4EB9}" type="pres">
      <dgm:prSet presAssocID="{D82EEE4A-9F1F-44F3-8EFF-2D667ED659E3}" presName="parentTextArrow" presStyleLbl="node1" presStyleIdx="1" presStyleCnt="3"/>
      <dgm:spPr/>
    </dgm:pt>
    <dgm:pt modelId="{9C62F8F9-14C5-4B16-95D8-23EE3C5E56CB}" type="pres">
      <dgm:prSet presAssocID="{D82EEE4A-9F1F-44F3-8EFF-2D667ED659E3}" presName="arrow" presStyleLbl="node1" presStyleIdx="2" presStyleCnt="3"/>
      <dgm:spPr/>
    </dgm:pt>
    <dgm:pt modelId="{8D76F958-B63A-4751-9F4B-BC129F17E2AB}" type="pres">
      <dgm:prSet presAssocID="{D82EEE4A-9F1F-44F3-8EFF-2D667ED659E3}" presName="descendantArrow" presStyleCnt="0"/>
      <dgm:spPr/>
    </dgm:pt>
    <dgm:pt modelId="{D8F988E2-38BA-40A0-94BE-4B7C06F4084B}" type="pres">
      <dgm:prSet presAssocID="{9F77B491-77C3-4D0B-BE91-E9DA77F746F3}" presName="childTextArrow" presStyleLbl="fgAccFollowNode1" presStyleIdx="2" presStyleCnt="3">
        <dgm:presLayoutVars>
          <dgm:bulletEnabled val="1"/>
        </dgm:presLayoutVars>
      </dgm:prSet>
      <dgm:spPr/>
    </dgm:pt>
  </dgm:ptLst>
  <dgm:cxnLst>
    <dgm:cxn modelId="{37B14BFB-7C56-4AD5-BD99-04D3FC478552}" type="presOf" srcId="{5363FFC2-AB6D-43DE-B915-8CB27BEA2228}" destId="{CC20E469-C071-4AF4-AFCC-C5EBDDF759B0}" srcOrd="0" destOrd="0" presId="urn:microsoft.com/office/officeart/2005/8/layout/process4"/>
    <dgm:cxn modelId="{792DB64F-A9E5-45FE-94AE-E6F199016AF0}" srcId="{EDD6E9A5-D16E-4BA8-9D1F-AA8110B03FC2}" destId="{F13BD22A-AA0F-4EAB-A752-32A248ACD589}" srcOrd="0" destOrd="0" parTransId="{FC3F50DB-8EF2-41F5-B28C-8286A61EDD36}" sibTransId="{3C601E88-4136-4830-94BB-874D33940FD1}"/>
    <dgm:cxn modelId="{77841ABB-F4CE-4EC8-9B36-5B91F307BAF9}" type="presOf" srcId="{EDD6E9A5-D16E-4BA8-9D1F-AA8110B03FC2}" destId="{93C08EB7-1FED-4B43-BA64-DC7F7091499A}" srcOrd="0" destOrd="0" presId="urn:microsoft.com/office/officeart/2005/8/layout/process4"/>
    <dgm:cxn modelId="{4612A29A-EA33-42DE-961D-02DD956BC58D}" type="presOf" srcId="{D82EEE4A-9F1F-44F3-8EFF-2D667ED659E3}" destId="{9C62F8F9-14C5-4B16-95D8-23EE3C5E56CB}" srcOrd="1" destOrd="0" presId="urn:microsoft.com/office/officeart/2005/8/layout/process4"/>
    <dgm:cxn modelId="{002A32E8-8776-4536-B928-8BE2CF60FB28}" type="presOf" srcId="{D82EEE4A-9F1F-44F3-8EFF-2D667ED659E3}" destId="{BE8B6CA5-1470-47D2-A9AF-13E13D0A4EB9}" srcOrd="0" destOrd="0" presId="urn:microsoft.com/office/officeart/2005/8/layout/process4"/>
    <dgm:cxn modelId="{C076F8CA-D5E3-4285-A82D-7B63B7908C84}" type="presOf" srcId="{9F77B491-77C3-4D0B-BE91-E9DA77F746F3}" destId="{D8F988E2-38BA-40A0-94BE-4B7C06F4084B}" srcOrd="0" destOrd="0" presId="urn:microsoft.com/office/officeart/2005/8/layout/process4"/>
    <dgm:cxn modelId="{76221814-F80C-4F53-A756-D8C57A0CAB8C}" srcId="{0962A322-52F2-4089-964F-BA2D734C279F}" destId="{EDD6E9A5-D16E-4BA8-9D1F-AA8110B03FC2}" srcOrd="2" destOrd="0" parTransId="{E6F427CD-4B30-455F-AAA0-05F49070E5D9}" sibTransId="{B32CBB33-577A-4006-9AAC-9B2F8A0DEDDB}"/>
    <dgm:cxn modelId="{83E82383-3555-4F2F-8614-8080F4C2BF83}" type="presOf" srcId="{F13BD22A-AA0F-4EAB-A752-32A248ACD589}" destId="{7DAA4214-1C6B-4E56-A219-933DF1CFAE0A}" srcOrd="0" destOrd="0" presId="urn:microsoft.com/office/officeart/2005/8/layout/process4"/>
    <dgm:cxn modelId="{33EAFB2F-333A-4A21-861E-A4AB01483102}" srcId="{D82EEE4A-9F1F-44F3-8EFF-2D667ED659E3}" destId="{9F77B491-77C3-4D0B-BE91-E9DA77F746F3}" srcOrd="0" destOrd="0" parTransId="{53336EA8-A2FD-4C59-AF4D-FCCFD78F09AB}" sibTransId="{3D0AD651-3B25-4F8C-A553-1786759E8FE2}"/>
    <dgm:cxn modelId="{C395EA8A-2196-456D-8485-6A1F8197B46D}" srcId="{0962A322-52F2-4089-964F-BA2D734C279F}" destId="{5363FFC2-AB6D-43DE-B915-8CB27BEA2228}" srcOrd="1" destOrd="0" parTransId="{678A1F81-DE63-4AA9-A2F5-02A46089EC7D}" sibTransId="{B6AAAE26-DB5F-4D36-ADC4-2D0D57F1D0C4}"/>
    <dgm:cxn modelId="{C180C819-A089-42FB-9838-6E57122F6911}" type="presOf" srcId="{0962A322-52F2-4089-964F-BA2D734C279F}" destId="{67CC833A-3BAE-48E1-8F0B-F882A3DDCAFC}" srcOrd="0" destOrd="0" presId="urn:microsoft.com/office/officeart/2005/8/layout/process4"/>
    <dgm:cxn modelId="{9338F1C9-A640-4794-B140-5F32C537C556}" type="presOf" srcId="{6CC3BB19-E303-49EF-952C-6F356EFB2085}" destId="{227E81F7-515E-45F9-9D56-1253E6BC10E8}" srcOrd="0" destOrd="0" presId="urn:microsoft.com/office/officeart/2005/8/layout/process4"/>
    <dgm:cxn modelId="{B5042CF5-8295-4EAF-BDAB-DBA13D50027E}" type="presOf" srcId="{5363FFC2-AB6D-43DE-B915-8CB27BEA2228}" destId="{30A0E848-95D2-4435-B35A-7606E0CA8EA6}" srcOrd="1" destOrd="0" presId="urn:microsoft.com/office/officeart/2005/8/layout/process4"/>
    <dgm:cxn modelId="{8E1993C2-BCB9-4981-A51A-4441F0DF3A1A}" srcId="{5363FFC2-AB6D-43DE-B915-8CB27BEA2228}" destId="{6CC3BB19-E303-49EF-952C-6F356EFB2085}" srcOrd="0" destOrd="0" parTransId="{33942F0C-C24D-4B3F-B70A-96C941E3A28C}" sibTransId="{0747D86F-DC16-4CFB-948B-2B4A8E5353C1}"/>
    <dgm:cxn modelId="{1BBA86C3-8ABE-48E6-8831-AD2847536BC8}" type="presOf" srcId="{EDD6E9A5-D16E-4BA8-9D1F-AA8110B03FC2}" destId="{2B062CC1-0170-4232-BF83-4B120DF5A082}" srcOrd="1" destOrd="0" presId="urn:microsoft.com/office/officeart/2005/8/layout/process4"/>
    <dgm:cxn modelId="{4EEAFEAF-0881-40F6-9D38-5A7EA6EFF0EB}" srcId="{0962A322-52F2-4089-964F-BA2D734C279F}" destId="{D82EEE4A-9F1F-44F3-8EFF-2D667ED659E3}" srcOrd="0" destOrd="0" parTransId="{8A7F9163-363D-4853-8FF4-BDB28A5E48D7}" sibTransId="{3BDB8A13-E893-4CC6-9B70-4DCD12664B23}"/>
    <dgm:cxn modelId="{83804398-E580-4D50-936A-93D30475AD06}" type="presParOf" srcId="{67CC833A-3BAE-48E1-8F0B-F882A3DDCAFC}" destId="{4308103C-6B65-4055-A6CD-9699EA31354D}" srcOrd="0" destOrd="0" presId="urn:microsoft.com/office/officeart/2005/8/layout/process4"/>
    <dgm:cxn modelId="{8F0D1F07-85EC-45E9-AA42-3FA21608190B}" type="presParOf" srcId="{4308103C-6B65-4055-A6CD-9699EA31354D}" destId="{93C08EB7-1FED-4B43-BA64-DC7F7091499A}" srcOrd="0" destOrd="0" presId="urn:microsoft.com/office/officeart/2005/8/layout/process4"/>
    <dgm:cxn modelId="{D7212DCD-2882-4A5A-85A6-A928577CC2CC}" type="presParOf" srcId="{4308103C-6B65-4055-A6CD-9699EA31354D}" destId="{2B062CC1-0170-4232-BF83-4B120DF5A082}" srcOrd="1" destOrd="0" presId="urn:microsoft.com/office/officeart/2005/8/layout/process4"/>
    <dgm:cxn modelId="{2FAD4016-9B7C-4B1C-9E8E-3CECCD37985A}" type="presParOf" srcId="{4308103C-6B65-4055-A6CD-9699EA31354D}" destId="{C5589AAE-3173-47DB-8881-9EBD3A328B8B}" srcOrd="2" destOrd="0" presId="urn:microsoft.com/office/officeart/2005/8/layout/process4"/>
    <dgm:cxn modelId="{F191FE64-9762-45B2-9DF2-9DAC6221C081}" type="presParOf" srcId="{C5589AAE-3173-47DB-8881-9EBD3A328B8B}" destId="{7DAA4214-1C6B-4E56-A219-933DF1CFAE0A}" srcOrd="0" destOrd="0" presId="urn:microsoft.com/office/officeart/2005/8/layout/process4"/>
    <dgm:cxn modelId="{DF9BAAC5-3828-4BF8-B4F4-08E73CCD89CC}" type="presParOf" srcId="{67CC833A-3BAE-48E1-8F0B-F882A3DDCAFC}" destId="{44F95285-4983-4120-B9E8-EFF9918EB3A3}" srcOrd="1" destOrd="0" presId="urn:microsoft.com/office/officeart/2005/8/layout/process4"/>
    <dgm:cxn modelId="{FDA17D63-50F8-49D3-AC90-D8AC0A48DDDB}" type="presParOf" srcId="{67CC833A-3BAE-48E1-8F0B-F882A3DDCAFC}" destId="{8735A5F0-4393-4A3E-BC30-0C347D92EAFF}" srcOrd="2" destOrd="0" presId="urn:microsoft.com/office/officeart/2005/8/layout/process4"/>
    <dgm:cxn modelId="{ED9174D5-AEE6-47F2-9186-7DA8D15D45CC}" type="presParOf" srcId="{8735A5F0-4393-4A3E-BC30-0C347D92EAFF}" destId="{CC20E469-C071-4AF4-AFCC-C5EBDDF759B0}" srcOrd="0" destOrd="0" presId="urn:microsoft.com/office/officeart/2005/8/layout/process4"/>
    <dgm:cxn modelId="{E2CF8FC6-CE4D-4329-BBD3-AD1F67E53816}" type="presParOf" srcId="{8735A5F0-4393-4A3E-BC30-0C347D92EAFF}" destId="{30A0E848-95D2-4435-B35A-7606E0CA8EA6}" srcOrd="1" destOrd="0" presId="urn:microsoft.com/office/officeart/2005/8/layout/process4"/>
    <dgm:cxn modelId="{A430C311-F72B-4A0A-8ADD-C87BA37B6DBF}" type="presParOf" srcId="{8735A5F0-4393-4A3E-BC30-0C347D92EAFF}" destId="{59935002-BDE8-4ED5-AF5D-75868B36AEEE}" srcOrd="2" destOrd="0" presId="urn:microsoft.com/office/officeart/2005/8/layout/process4"/>
    <dgm:cxn modelId="{3A6D77CE-1AB5-459F-9D77-6A264722FB73}" type="presParOf" srcId="{59935002-BDE8-4ED5-AF5D-75868B36AEEE}" destId="{227E81F7-515E-45F9-9D56-1253E6BC10E8}" srcOrd="0" destOrd="0" presId="urn:microsoft.com/office/officeart/2005/8/layout/process4"/>
    <dgm:cxn modelId="{AA4A5C4C-B9D7-489A-A65F-1BE061130F8C}" type="presParOf" srcId="{67CC833A-3BAE-48E1-8F0B-F882A3DDCAFC}" destId="{37F1DC0E-88EE-4ED6-A14E-653E3AD6D321}" srcOrd="3" destOrd="0" presId="urn:microsoft.com/office/officeart/2005/8/layout/process4"/>
    <dgm:cxn modelId="{F953006A-3451-45A2-98A0-4C3B977E9051}" type="presParOf" srcId="{67CC833A-3BAE-48E1-8F0B-F882A3DDCAFC}" destId="{23EE20DF-ADCD-42D2-A7EF-EF23411C1632}" srcOrd="4" destOrd="0" presId="urn:microsoft.com/office/officeart/2005/8/layout/process4"/>
    <dgm:cxn modelId="{0582EC3C-F254-4D93-B8FC-E93CE0D302A1}" type="presParOf" srcId="{23EE20DF-ADCD-42D2-A7EF-EF23411C1632}" destId="{BE8B6CA5-1470-47D2-A9AF-13E13D0A4EB9}" srcOrd="0" destOrd="0" presId="urn:microsoft.com/office/officeart/2005/8/layout/process4"/>
    <dgm:cxn modelId="{741455F0-1D7E-4DC3-8674-A532C1BD1F2D}" type="presParOf" srcId="{23EE20DF-ADCD-42D2-A7EF-EF23411C1632}" destId="{9C62F8F9-14C5-4B16-95D8-23EE3C5E56CB}" srcOrd="1" destOrd="0" presId="urn:microsoft.com/office/officeart/2005/8/layout/process4"/>
    <dgm:cxn modelId="{A395019D-9B99-43C7-9BD2-57671F386C15}" type="presParOf" srcId="{23EE20DF-ADCD-42D2-A7EF-EF23411C1632}" destId="{8D76F958-B63A-4751-9F4B-BC129F17E2AB}" srcOrd="2" destOrd="0" presId="urn:microsoft.com/office/officeart/2005/8/layout/process4"/>
    <dgm:cxn modelId="{A30DF4D8-49FC-4A2D-BFB8-A1336A89D48E}" type="presParOf" srcId="{8D76F958-B63A-4751-9F4B-BC129F17E2AB}" destId="{D8F988E2-38BA-40A0-94BE-4B7C06F4084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119DC8-A915-5749-8335-3FF9E499B2D0}" type="doc">
      <dgm:prSet loTypeId="urn:microsoft.com/office/officeart/2005/8/layout/process4" loCatId="" qsTypeId="urn:microsoft.com/office/officeart/2005/8/quickstyle/simple4" qsCatId="simple" csTypeId="urn:microsoft.com/office/officeart/2005/8/colors/accent1_2" csCatId="accent1" phldr="1"/>
      <dgm:spPr/>
      <dgm:t>
        <a:bodyPr/>
        <a:lstStyle/>
        <a:p>
          <a:pPr rtl="1"/>
          <a:endParaRPr lang="ar-SA"/>
        </a:p>
      </dgm:t>
    </dgm:pt>
    <dgm:pt modelId="{AB99C563-F7DD-9B46-B88A-322A3DC4C863}">
      <dgm:prSet phldrT="[نص]" custT="1"/>
      <dgm:spPr/>
      <dgm:t>
        <a:bodyPr/>
        <a:lstStyle/>
        <a:p>
          <a:pPr rtl="1"/>
          <a:r>
            <a:rPr lang="en-US" sz="2000" b="1" i="0" dirty="0"/>
            <a:t>The Action (stimuli)</a:t>
          </a:r>
          <a:endParaRPr lang="ar-SA" sz="2000" b="1" i="0" dirty="0"/>
        </a:p>
      </dgm:t>
    </dgm:pt>
    <dgm:pt modelId="{E5C0BAA0-9A9B-F44C-BB6A-43ADEB6BA86E}" type="parTrans" cxnId="{EF7A5975-1C05-6A41-B188-0FB1095F411B}">
      <dgm:prSet/>
      <dgm:spPr/>
      <dgm:t>
        <a:bodyPr/>
        <a:lstStyle/>
        <a:p>
          <a:pPr rtl="1"/>
          <a:endParaRPr lang="ar-SA"/>
        </a:p>
      </dgm:t>
    </dgm:pt>
    <dgm:pt modelId="{5B74BFB0-9071-C646-9530-2DC8DF7FA5FC}" type="sibTrans" cxnId="{EF7A5975-1C05-6A41-B188-0FB1095F411B}">
      <dgm:prSet/>
      <dgm:spPr/>
      <dgm:t>
        <a:bodyPr/>
        <a:lstStyle/>
        <a:p>
          <a:pPr rtl="1"/>
          <a:endParaRPr lang="ar-SA"/>
        </a:p>
      </dgm:t>
    </dgm:pt>
    <dgm:pt modelId="{D325C74E-F750-9D48-B304-94F06318D552}">
      <dgm:prSet phldrT="[نص]"/>
      <dgm:spPr/>
      <dgm:t>
        <a:bodyPr/>
        <a:lstStyle/>
        <a:p>
          <a:pPr rtl="1"/>
          <a:r>
            <a:rPr lang="en-US" b="1" i="1" dirty="0">
              <a:solidFill>
                <a:schemeClr val="tx1"/>
              </a:solidFill>
              <a:latin typeface="+mn-lt"/>
              <a:ea typeface="Times New Roman" charset="0"/>
              <a:cs typeface="Times New Roman" charset="0"/>
            </a:rPr>
            <a:t>Hypoglycemia</a:t>
          </a:r>
          <a:endParaRPr lang="ar-SA" i="1" dirty="0">
            <a:solidFill>
              <a:schemeClr val="tx1"/>
            </a:solidFill>
            <a:latin typeface="+mn-lt"/>
          </a:endParaRPr>
        </a:p>
      </dgm:t>
    </dgm:pt>
    <dgm:pt modelId="{D40421E3-2E84-FA4C-A46F-D0D0975348D6}" type="parTrans" cxnId="{1EC3A585-E87E-0B4B-91A5-EF2DC74C8D6B}">
      <dgm:prSet/>
      <dgm:spPr/>
      <dgm:t>
        <a:bodyPr/>
        <a:lstStyle/>
        <a:p>
          <a:pPr rtl="1"/>
          <a:endParaRPr lang="ar-SA"/>
        </a:p>
      </dgm:t>
    </dgm:pt>
    <dgm:pt modelId="{FAEA7C12-05BA-1846-B9D1-09874F2DAA4A}" type="sibTrans" cxnId="{1EC3A585-E87E-0B4B-91A5-EF2DC74C8D6B}">
      <dgm:prSet/>
      <dgm:spPr/>
      <dgm:t>
        <a:bodyPr/>
        <a:lstStyle/>
        <a:p>
          <a:pPr rtl="1"/>
          <a:endParaRPr lang="ar-SA"/>
        </a:p>
      </dgm:t>
    </dgm:pt>
    <dgm:pt modelId="{1721923D-ADB6-5446-874D-0B6BB42BA2A1}">
      <dgm:prSet phldrT="[نص]" custT="1"/>
      <dgm:spPr/>
      <dgm:t>
        <a:bodyPr/>
        <a:lstStyle/>
        <a:p>
          <a:pPr rtl="1"/>
          <a:r>
            <a:rPr lang="en-US" sz="2000" b="1" i="0" dirty="0"/>
            <a:t>The Hormone</a:t>
          </a:r>
          <a:endParaRPr lang="ar-SA" sz="2000" b="1" i="0" dirty="0"/>
        </a:p>
      </dgm:t>
    </dgm:pt>
    <dgm:pt modelId="{3A407354-D812-9C44-B33F-81A0A9A5EE1F}" type="parTrans" cxnId="{3EED34DF-F4BE-5F47-88B0-ABD3632B6C67}">
      <dgm:prSet/>
      <dgm:spPr/>
      <dgm:t>
        <a:bodyPr/>
        <a:lstStyle/>
        <a:p>
          <a:pPr rtl="1"/>
          <a:endParaRPr lang="ar-SA"/>
        </a:p>
      </dgm:t>
    </dgm:pt>
    <dgm:pt modelId="{9E5C9F1E-67A8-1449-B085-415541F7AEEF}" type="sibTrans" cxnId="{3EED34DF-F4BE-5F47-88B0-ABD3632B6C67}">
      <dgm:prSet/>
      <dgm:spPr/>
      <dgm:t>
        <a:bodyPr/>
        <a:lstStyle/>
        <a:p>
          <a:pPr rtl="1"/>
          <a:endParaRPr lang="ar-SA"/>
        </a:p>
      </dgm:t>
    </dgm:pt>
    <dgm:pt modelId="{13A08D75-C462-4144-82EE-59234FE72E0E}">
      <dgm:prSet phldrT="[نص]"/>
      <dgm:spPr/>
      <dgm:t>
        <a:bodyPr/>
        <a:lstStyle/>
        <a:p>
          <a:pPr rtl="1"/>
          <a:r>
            <a:rPr lang="en-US" b="1" i="1" dirty="0">
              <a:solidFill>
                <a:schemeClr val="tx1"/>
              </a:solidFill>
              <a:latin typeface="+mn-lt"/>
              <a:ea typeface="Times New Roman" charset="0"/>
              <a:cs typeface="Times New Roman" charset="0"/>
            </a:rPr>
            <a:t>Glucagon secretion</a:t>
          </a:r>
          <a:endParaRPr lang="ar-SA" b="1" i="1" dirty="0">
            <a:solidFill>
              <a:schemeClr val="tx1"/>
            </a:solidFill>
            <a:latin typeface="+mn-lt"/>
          </a:endParaRPr>
        </a:p>
      </dgm:t>
    </dgm:pt>
    <dgm:pt modelId="{64596F50-278D-B545-9046-57B2280A37F9}" type="parTrans" cxnId="{CD7FC425-F092-B24F-9523-E404253FD937}">
      <dgm:prSet/>
      <dgm:spPr/>
      <dgm:t>
        <a:bodyPr/>
        <a:lstStyle/>
        <a:p>
          <a:pPr rtl="1"/>
          <a:endParaRPr lang="ar-SA"/>
        </a:p>
      </dgm:t>
    </dgm:pt>
    <dgm:pt modelId="{B2B99AC8-DDC9-CB4C-AF69-B785D4EB2202}" type="sibTrans" cxnId="{CD7FC425-F092-B24F-9523-E404253FD937}">
      <dgm:prSet/>
      <dgm:spPr/>
      <dgm:t>
        <a:bodyPr/>
        <a:lstStyle/>
        <a:p>
          <a:pPr rtl="1"/>
          <a:endParaRPr lang="ar-SA"/>
        </a:p>
      </dgm:t>
    </dgm:pt>
    <dgm:pt modelId="{393728A7-ADB9-0D40-A81F-A0B63C2334F9}">
      <dgm:prSet phldrT="[نص]" custT="1"/>
      <dgm:spPr/>
      <dgm:t>
        <a:bodyPr/>
        <a:lstStyle/>
        <a:p>
          <a:pPr rtl="1"/>
          <a:r>
            <a:rPr lang="en-US" sz="2000" b="1" dirty="0"/>
            <a:t>The Target </a:t>
          </a:r>
          <a:endParaRPr lang="ar-SA" sz="2000" b="1" dirty="0"/>
        </a:p>
      </dgm:t>
    </dgm:pt>
    <dgm:pt modelId="{64B8EB46-A5A2-1A45-86C0-E771B68DC56B}" type="parTrans" cxnId="{D9F1E9F9-FF26-384F-9908-0B9795125219}">
      <dgm:prSet/>
      <dgm:spPr/>
      <dgm:t>
        <a:bodyPr/>
        <a:lstStyle/>
        <a:p>
          <a:pPr rtl="1"/>
          <a:endParaRPr lang="ar-SA"/>
        </a:p>
      </dgm:t>
    </dgm:pt>
    <dgm:pt modelId="{11B1709A-10B5-774D-BFB2-FC961EBC2A25}" type="sibTrans" cxnId="{D9F1E9F9-FF26-384F-9908-0B9795125219}">
      <dgm:prSet/>
      <dgm:spPr/>
      <dgm:t>
        <a:bodyPr/>
        <a:lstStyle/>
        <a:p>
          <a:pPr rtl="1"/>
          <a:endParaRPr lang="ar-SA"/>
        </a:p>
      </dgm:t>
    </dgm:pt>
    <dgm:pt modelId="{C7A2DFF8-3DB9-6D4C-9614-B031BDC7FF01}">
      <dgm:prSet phldrT="[نص]"/>
      <dgm:spPr/>
      <dgm:t>
        <a:bodyPr/>
        <a:lstStyle/>
        <a:p>
          <a:pPr rtl="1"/>
          <a:r>
            <a:rPr lang="en-US" b="1" i="1" dirty="0">
              <a:solidFill>
                <a:schemeClr val="tx1"/>
              </a:solidFill>
              <a:latin typeface="+mn-lt"/>
              <a:ea typeface="Times New Roman" charset="0"/>
              <a:cs typeface="Times New Roman" charset="0"/>
            </a:rPr>
            <a:t>Hepatocyte: Glucagon/receptor binding</a:t>
          </a:r>
          <a:endParaRPr lang="ar-SA" b="1" i="1" dirty="0">
            <a:solidFill>
              <a:schemeClr val="tx1"/>
            </a:solidFill>
            <a:latin typeface="+mn-lt"/>
          </a:endParaRPr>
        </a:p>
      </dgm:t>
    </dgm:pt>
    <dgm:pt modelId="{3143BF5D-F5E5-0641-8495-61C82B3372F3}" type="parTrans" cxnId="{B27DCE67-8315-8740-9375-70B533E23B00}">
      <dgm:prSet/>
      <dgm:spPr/>
      <dgm:t>
        <a:bodyPr/>
        <a:lstStyle/>
        <a:p>
          <a:pPr rtl="1"/>
          <a:endParaRPr lang="ar-SA"/>
        </a:p>
      </dgm:t>
    </dgm:pt>
    <dgm:pt modelId="{0D1F4798-1F50-4D4C-A46D-8C19E39701E0}" type="sibTrans" cxnId="{B27DCE67-8315-8740-9375-70B533E23B00}">
      <dgm:prSet/>
      <dgm:spPr/>
      <dgm:t>
        <a:bodyPr/>
        <a:lstStyle/>
        <a:p>
          <a:pPr rtl="0"/>
          <a:endParaRPr lang="ar-SA"/>
        </a:p>
      </dgm:t>
    </dgm:pt>
    <dgm:pt modelId="{D9EDD3D8-9A3B-084B-9EC4-973C7A821740}">
      <dgm:prSet custT="1"/>
      <dgm:spPr/>
      <dgm:t>
        <a:bodyPr/>
        <a:lstStyle/>
        <a:p>
          <a:pPr rtl="1"/>
          <a:r>
            <a:rPr lang="en-US" sz="2000" b="1" dirty="0">
              <a:solidFill>
                <a:schemeClr val="bg1"/>
              </a:solidFill>
              <a:latin typeface="+mj-lt"/>
              <a:ea typeface="Times New Roman" charset="0"/>
              <a:cs typeface="Times New Roman" charset="0"/>
            </a:rPr>
            <a:t>Second messenger</a:t>
          </a:r>
          <a:endParaRPr lang="ar-SA" sz="2000" b="1" dirty="0">
            <a:solidFill>
              <a:schemeClr val="bg1"/>
            </a:solidFill>
            <a:latin typeface="+mj-lt"/>
          </a:endParaRPr>
        </a:p>
      </dgm:t>
    </dgm:pt>
    <dgm:pt modelId="{477225C7-1C28-7840-9890-2759B3595389}" type="parTrans" cxnId="{47536C1E-AC38-8243-975F-9287446A2001}">
      <dgm:prSet/>
      <dgm:spPr/>
      <dgm:t>
        <a:bodyPr/>
        <a:lstStyle/>
        <a:p>
          <a:pPr rtl="1"/>
          <a:endParaRPr lang="ar-SA"/>
        </a:p>
      </dgm:t>
    </dgm:pt>
    <dgm:pt modelId="{5F992122-CB79-2943-9E71-999426DAB27A}" type="sibTrans" cxnId="{47536C1E-AC38-8243-975F-9287446A2001}">
      <dgm:prSet/>
      <dgm:spPr/>
      <dgm:t>
        <a:bodyPr/>
        <a:lstStyle/>
        <a:p>
          <a:pPr rtl="1"/>
          <a:endParaRPr lang="ar-SA"/>
        </a:p>
      </dgm:t>
    </dgm:pt>
    <dgm:pt modelId="{A64198AC-22E5-2742-8954-4CF3146EAB52}">
      <dgm:prSet/>
      <dgm:spPr/>
      <dgm:t>
        <a:bodyPr/>
        <a:lstStyle/>
        <a:p>
          <a:pPr rtl="1"/>
          <a:r>
            <a:rPr lang="en-US" b="1" i="1" dirty="0">
              <a:solidFill>
                <a:schemeClr val="tx1"/>
              </a:solidFill>
              <a:latin typeface="+mn-lt"/>
              <a:ea typeface="Times New Roman" charset="0"/>
              <a:cs typeface="Times New Roman" charset="0"/>
            </a:rPr>
            <a:t> cAMP</a:t>
          </a:r>
        </a:p>
      </dgm:t>
    </dgm:pt>
    <dgm:pt modelId="{54ED408D-22CF-734B-85BC-25111CD595DF}" type="parTrans" cxnId="{9C5CFE42-FC0A-2D43-8033-776EB47B2E09}">
      <dgm:prSet/>
      <dgm:spPr/>
      <dgm:t>
        <a:bodyPr/>
        <a:lstStyle/>
        <a:p>
          <a:pPr rtl="1"/>
          <a:endParaRPr lang="ar-SA"/>
        </a:p>
      </dgm:t>
    </dgm:pt>
    <dgm:pt modelId="{7978A91C-F07A-C944-9241-9343DB400EF7}" type="sibTrans" cxnId="{9C5CFE42-FC0A-2D43-8033-776EB47B2E09}">
      <dgm:prSet/>
      <dgm:spPr/>
      <dgm:t>
        <a:bodyPr/>
        <a:lstStyle/>
        <a:p>
          <a:pPr rtl="1"/>
          <a:endParaRPr lang="ar-SA"/>
        </a:p>
      </dgm:t>
    </dgm:pt>
    <dgm:pt modelId="{9B9F9947-C5F9-2940-8443-C53AA8E7BD02}">
      <dgm:prSet custT="1"/>
      <dgm:spPr/>
      <dgm:t>
        <a:bodyPr/>
        <a:lstStyle/>
        <a:p>
          <a:pPr rtl="1"/>
          <a:r>
            <a:rPr lang="en-US" sz="2000" b="1" dirty="0">
              <a:solidFill>
                <a:schemeClr val="bg1"/>
              </a:solidFill>
              <a:latin typeface="+mj-lt"/>
              <a:ea typeface="Times New Roman" charset="0"/>
              <a:cs typeface="Times New Roman" charset="0"/>
            </a:rPr>
            <a:t>Response</a:t>
          </a:r>
          <a:endParaRPr lang="ar-SA" sz="2000" dirty="0">
            <a:solidFill>
              <a:schemeClr val="bg1"/>
            </a:solidFill>
            <a:latin typeface="+mj-lt"/>
          </a:endParaRPr>
        </a:p>
      </dgm:t>
    </dgm:pt>
    <dgm:pt modelId="{E66BB497-F084-F946-B2A3-92785F778645}" type="parTrans" cxnId="{6E7C86DD-01FB-DC47-BB97-FF9373C2EB6F}">
      <dgm:prSet/>
      <dgm:spPr/>
      <dgm:t>
        <a:bodyPr/>
        <a:lstStyle/>
        <a:p>
          <a:pPr rtl="1"/>
          <a:endParaRPr lang="ar-SA"/>
        </a:p>
      </dgm:t>
    </dgm:pt>
    <dgm:pt modelId="{7EA25F07-0DA1-C14E-A7FC-82AE93C21349}" type="sibTrans" cxnId="{6E7C86DD-01FB-DC47-BB97-FF9373C2EB6F}">
      <dgm:prSet/>
      <dgm:spPr/>
      <dgm:t>
        <a:bodyPr/>
        <a:lstStyle/>
        <a:p>
          <a:pPr rtl="1"/>
          <a:endParaRPr lang="ar-SA"/>
        </a:p>
      </dgm:t>
    </dgm:pt>
    <dgm:pt modelId="{0DCF8F8C-DAE8-9A4E-B8FB-57643675FD8D}">
      <dgm:prSet/>
      <dgm:spPr/>
      <dgm:t>
        <a:bodyPr/>
        <a:lstStyle/>
        <a:p>
          <a:pPr rtl="1"/>
          <a:r>
            <a:rPr lang="en-US" b="1" i="1" dirty="0">
              <a:solidFill>
                <a:schemeClr val="tx1"/>
              </a:solidFill>
              <a:latin typeface="+mn-lt"/>
              <a:ea typeface="Times New Roman" charset="0"/>
              <a:cs typeface="Times New Roman" charset="0"/>
            </a:rPr>
            <a:t>Enzyme phosphorylation</a:t>
          </a:r>
        </a:p>
      </dgm:t>
    </dgm:pt>
    <dgm:pt modelId="{FA0D9752-3A90-E64C-A42D-B07D721D3EE9}" type="parTrans" cxnId="{B159F1E6-0A4D-AE48-9703-74CDED6D3E33}">
      <dgm:prSet/>
      <dgm:spPr/>
      <dgm:t>
        <a:bodyPr/>
        <a:lstStyle/>
        <a:p>
          <a:pPr rtl="1"/>
          <a:endParaRPr lang="ar-SA"/>
        </a:p>
      </dgm:t>
    </dgm:pt>
    <dgm:pt modelId="{870D70E4-16CA-5645-98B0-AA2FDA10C117}" type="sibTrans" cxnId="{B159F1E6-0A4D-AE48-9703-74CDED6D3E33}">
      <dgm:prSet/>
      <dgm:spPr/>
      <dgm:t>
        <a:bodyPr/>
        <a:lstStyle/>
        <a:p>
          <a:pPr rtl="1"/>
          <a:endParaRPr lang="ar-SA"/>
        </a:p>
      </dgm:t>
    </dgm:pt>
    <dgm:pt modelId="{30D4B9D6-1920-8849-900F-17C096E7AF03}" type="pres">
      <dgm:prSet presAssocID="{88119DC8-A915-5749-8335-3FF9E499B2D0}" presName="Name0" presStyleCnt="0">
        <dgm:presLayoutVars>
          <dgm:dir val="rev"/>
          <dgm:animLvl val="lvl"/>
          <dgm:resizeHandles val="exact"/>
        </dgm:presLayoutVars>
      </dgm:prSet>
      <dgm:spPr/>
    </dgm:pt>
    <dgm:pt modelId="{9567C1D8-7310-CA48-BAEE-22E1082F7889}" type="pres">
      <dgm:prSet presAssocID="{9B9F9947-C5F9-2940-8443-C53AA8E7BD02}" presName="boxAndChildren" presStyleCnt="0"/>
      <dgm:spPr/>
    </dgm:pt>
    <dgm:pt modelId="{702A8238-079B-E44F-AF79-5DD20A682E8C}" type="pres">
      <dgm:prSet presAssocID="{9B9F9947-C5F9-2940-8443-C53AA8E7BD02}" presName="parentTextBox" presStyleLbl="node1" presStyleIdx="0" presStyleCnt="5"/>
      <dgm:spPr/>
    </dgm:pt>
    <dgm:pt modelId="{854C1D1B-8775-A344-A507-2B5CA0DE1062}" type="pres">
      <dgm:prSet presAssocID="{9B9F9947-C5F9-2940-8443-C53AA8E7BD02}" presName="entireBox" presStyleLbl="node1" presStyleIdx="0" presStyleCnt="5"/>
      <dgm:spPr/>
    </dgm:pt>
    <dgm:pt modelId="{DC17AC10-2193-854A-8DA4-532A24BFC8E3}" type="pres">
      <dgm:prSet presAssocID="{9B9F9947-C5F9-2940-8443-C53AA8E7BD02}" presName="descendantBox" presStyleCnt="0"/>
      <dgm:spPr/>
    </dgm:pt>
    <dgm:pt modelId="{F8CCAF76-66DD-AB4E-B517-ED5BCEEF6F67}" type="pres">
      <dgm:prSet presAssocID="{0DCF8F8C-DAE8-9A4E-B8FB-57643675FD8D}" presName="childTextBox" presStyleLbl="fgAccFollowNode1" presStyleIdx="0" presStyleCnt="5">
        <dgm:presLayoutVars>
          <dgm:bulletEnabled val="1"/>
        </dgm:presLayoutVars>
      </dgm:prSet>
      <dgm:spPr/>
    </dgm:pt>
    <dgm:pt modelId="{4C71F0A7-3C8A-3D48-8CD0-91B4DC3F11CB}" type="pres">
      <dgm:prSet presAssocID="{5F992122-CB79-2943-9E71-999426DAB27A}" presName="sp" presStyleCnt="0"/>
      <dgm:spPr/>
    </dgm:pt>
    <dgm:pt modelId="{8B86796A-EBF0-C847-8541-55D88D139008}" type="pres">
      <dgm:prSet presAssocID="{D9EDD3D8-9A3B-084B-9EC4-973C7A821740}" presName="arrowAndChildren" presStyleCnt="0"/>
      <dgm:spPr/>
    </dgm:pt>
    <dgm:pt modelId="{E90ADD21-72D4-EA49-AA58-82013D2175E1}" type="pres">
      <dgm:prSet presAssocID="{D9EDD3D8-9A3B-084B-9EC4-973C7A821740}" presName="parentTextArrow" presStyleLbl="node1" presStyleIdx="0" presStyleCnt="5"/>
      <dgm:spPr/>
    </dgm:pt>
    <dgm:pt modelId="{661B9A9F-571F-5649-A42D-15A399D0CDE3}" type="pres">
      <dgm:prSet presAssocID="{D9EDD3D8-9A3B-084B-9EC4-973C7A821740}" presName="arrow" presStyleLbl="node1" presStyleIdx="1" presStyleCnt="5"/>
      <dgm:spPr/>
    </dgm:pt>
    <dgm:pt modelId="{1BEB042A-B2C1-CB43-AC69-4D3B48559937}" type="pres">
      <dgm:prSet presAssocID="{D9EDD3D8-9A3B-084B-9EC4-973C7A821740}" presName="descendantArrow" presStyleCnt="0"/>
      <dgm:spPr/>
    </dgm:pt>
    <dgm:pt modelId="{FEEBB1C4-FF9E-E346-8D9E-97CAA53D5474}" type="pres">
      <dgm:prSet presAssocID="{A64198AC-22E5-2742-8954-4CF3146EAB52}" presName="childTextArrow" presStyleLbl="fgAccFollowNode1" presStyleIdx="1" presStyleCnt="5">
        <dgm:presLayoutVars>
          <dgm:bulletEnabled val="1"/>
        </dgm:presLayoutVars>
      </dgm:prSet>
      <dgm:spPr/>
    </dgm:pt>
    <dgm:pt modelId="{02D0072E-E01C-8748-B309-195E85A1EF75}" type="pres">
      <dgm:prSet presAssocID="{11B1709A-10B5-774D-BFB2-FC961EBC2A25}" presName="sp" presStyleCnt="0"/>
      <dgm:spPr/>
    </dgm:pt>
    <dgm:pt modelId="{D6CCDF5F-63E8-074B-9A64-881A8D3EEA5F}" type="pres">
      <dgm:prSet presAssocID="{393728A7-ADB9-0D40-A81F-A0B63C2334F9}" presName="arrowAndChildren" presStyleCnt="0"/>
      <dgm:spPr/>
    </dgm:pt>
    <dgm:pt modelId="{9C3EEB50-932C-CF44-9CB2-BB8FAC9D76FB}" type="pres">
      <dgm:prSet presAssocID="{393728A7-ADB9-0D40-A81F-A0B63C2334F9}" presName="parentTextArrow" presStyleLbl="node1" presStyleIdx="1" presStyleCnt="5"/>
      <dgm:spPr/>
    </dgm:pt>
    <dgm:pt modelId="{46C37F11-FF00-674B-BCF6-633B472849AA}" type="pres">
      <dgm:prSet presAssocID="{393728A7-ADB9-0D40-A81F-A0B63C2334F9}" presName="arrow" presStyleLbl="node1" presStyleIdx="2" presStyleCnt="5"/>
      <dgm:spPr/>
    </dgm:pt>
    <dgm:pt modelId="{5D4E9A97-D3C8-DF46-A754-6E38919B0D8D}" type="pres">
      <dgm:prSet presAssocID="{393728A7-ADB9-0D40-A81F-A0B63C2334F9}" presName="descendantArrow" presStyleCnt="0"/>
      <dgm:spPr/>
    </dgm:pt>
    <dgm:pt modelId="{22E89267-D63D-9948-98C5-80D4E43081A9}" type="pres">
      <dgm:prSet presAssocID="{C7A2DFF8-3DB9-6D4C-9614-B031BDC7FF01}" presName="childTextArrow" presStyleLbl="fgAccFollowNode1" presStyleIdx="2" presStyleCnt="5">
        <dgm:presLayoutVars>
          <dgm:bulletEnabled val="1"/>
        </dgm:presLayoutVars>
      </dgm:prSet>
      <dgm:spPr/>
    </dgm:pt>
    <dgm:pt modelId="{FED6552D-2AFE-114A-993A-2BC1A12A1E97}" type="pres">
      <dgm:prSet presAssocID="{9E5C9F1E-67A8-1449-B085-415541F7AEEF}" presName="sp" presStyleCnt="0"/>
      <dgm:spPr/>
    </dgm:pt>
    <dgm:pt modelId="{E7C4163F-74D0-CE40-A5C1-D66BE23D8C38}" type="pres">
      <dgm:prSet presAssocID="{1721923D-ADB6-5446-874D-0B6BB42BA2A1}" presName="arrowAndChildren" presStyleCnt="0"/>
      <dgm:spPr/>
    </dgm:pt>
    <dgm:pt modelId="{9CFD108C-49C4-914C-B4F4-B256628C3521}" type="pres">
      <dgm:prSet presAssocID="{1721923D-ADB6-5446-874D-0B6BB42BA2A1}" presName="parentTextArrow" presStyleLbl="node1" presStyleIdx="2" presStyleCnt="5"/>
      <dgm:spPr/>
    </dgm:pt>
    <dgm:pt modelId="{7A12FC24-2A74-2F41-A08B-63B59D673E04}" type="pres">
      <dgm:prSet presAssocID="{1721923D-ADB6-5446-874D-0B6BB42BA2A1}" presName="arrow" presStyleLbl="node1" presStyleIdx="3" presStyleCnt="5"/>
      <dgm:spPr/>
    </dgm:pt>
    <dgm:pt modelId="{A659D90E-0791-A64A-B588-C32683C9CCB4}" type="pres">
      <dgm:prSet presAssocID="{1721923D-ADB6-5446-874D-0B6BB42BA2A1}" presName="descendantArrow" presStyleCnt="0"/>
      <dgm:spPr/>
    </dgm:pt>
    <dgm:pt modelId="{C2ED7F77-4BC0-0348-B1C6-13565DE9550F}" type="pres">
      <dgm:prSet presAssocID="{13A08D75-C462-4144-82EE-59234FE72E0E}" presName="childTextArrow" presStyleLbl="fgAccFollowNode1" presStyleIdx="3" presStyleCnt="5">
        <dgm:presLayoutVars>
          <dgm:bulletEnabled val="1"/>
        </dgm:presLayoutVars>
      </dgm:prSet>
      <dgm:spPr/>
    </dgm:pt>
    <dgm:pt modelId="{3D638FD7-CC33-A848-A21F-FE8A9B6E0AB2}" type="pres">
      <dgm:prSet presAssocID="{5B74BFB0-9071-C646-9530-2DC8DF7FA5FC}" presName="sp" presStyleCnt="0"/>
      <dgm:spPr/>
    </dgm:pt>
    <dgm:pt modelId="{30C23BBA-360B-5C49-BC5D-790584BDBF70}" type="pres">
      <dgm:prSet presAssocID="{AB99C563-F7DD-9B46-B88A-322A3DC4C863}" presName="arrowAndChildren" presStyleCnt="0"/>
      <dgm:spPr/>
    </dgm:pt>
    <dgm:pt modelId="{6EFBB850-DA8E-5947-8A20-5747C2334A4F}" type="pres">
      <dgm:prSet presAssocID="{AB99C563-F7DD-9B46-B88A-322A3DC4C863}" presName="parentTextArrow" presStyleLbl="node1" presStyleIdx="3" presStyleCnt="5"/>
      <dgm:spPr/>
    </dgm:pt>
    <dgm:pt modelId="{BC4ADDC4-FE37-1444-B9EF-824B407FD074}" type="pres">
      <dgm:prSet presAssocID="{AB99C563-F7DD-9B46-B88A-322A3DC4C863}" presName="arrow" presStyleLbl="node1" presStyleIdx="4" presStyleCnt="5"/>
      <dgm:spPr/>
    </dgm:pt>
    <dgm:pt modelId="{C862B356-F96D-B946-953E-678C3C1610E2}" type="pres">
      <dgm:prSet presAssocID="{AB99C563-F7DD-9B46-B88A-322A3DC4C863}" presName="descendantArrow" presStyleCnt="0"/>
      <dgm:spPr/>
    </dgm:pt>
    <dgm:pt modelId="{F4FCC693-1FE7-4F47-A649-60B5EBD33B4B}" type="pres">
      <dgm:prSet presAssocID="{D325C74E-F750-9D48-B304-94F06318D552}" presName="childTextArrow" presStyleLbl="fgAccFollowNode1" presStyleIdx="4" presStyleCnt="5">
        <dgm:presLayoutVars>
          <dgm:bulletEnabled val="1"/>
        </dgm:presLayoutVars>
      </dgm:prSet>
      <dgm:spPr/>
    </dgm:pt>
  </dgm:ptLst>
  <dgm:cxnLst>
    <dgm:cxn modelId="{CD7FC425-F092-B24F-9523-E404253FD937}" srcId="{1721923D-ADB6-5446-874D-0B6BB42BA2A1}" destId="{13A08D75-C462-4144-82EE-59234FE72E0E}" srcOrd="0" destOrd="0" parTransId="{64596F50-278D-B545-9046-57B2280A37F9}" sibTransId="{B2B99AC8-DDC9-CB4C-AF69-B785D4EB2202}"/>
    <dgm:cxn modelId="{D9F1E9F9-FF26-384F-9908-0B9795125219}" srcId="{88119DC8-A915-5749-8335-3FF9E499B2D0}" destId="{393728A7-ADB9-0D40-A81F-A0B63C2334F9}" srcOrd="2" destOrd="0" parTransId="{64B8EB46-A5A2-1A45-86C0-E771B68DC56B}" sibTransId="{11B1709A-10B5-774D-BFB2-FC961EBC2A25}"/>
    <dgm:cxn modelId="{9C5CFE42-FC0A-2D43-8033-776EB47B2E09}" srcId="{D9EDD3D8-9A3B-084B-9EC4-973C7A821740}" destId="{A64198AC-22E5-2742-8954-4CF3146EAB52}" srcOrd="0" destOrd="0" parTransId="{54ED408D-22CF-734B-85BC-25111CD595DF}" sibTransId="{7978A91C-F07A-C944-9241-9343DB400EF7}"/>
    <dgm:cxn modelId="{772C8CA1-55EB-4700-B35E-7500C7CC790F}" type="presOf" srcId="{1721923D-ADB6-5446-874D-0B6BB42BA2A1}" destId="{9CFD108C-49C4-914C-B4F4-B256628C3521}" srcOrd="0" destOrd="0" presId="urn:microsoft.com/office/officeart/2005/8/layout/process4"/>
    <dgm:cxn modelId="{BACC7225-838A-41CE-8F34-435059BC6896}" type="presOf" srcId="{1721923D-ADB6-5446-874D-0B6BB42BA2A1}" destId="{7A12FC24-2A74-2F41-A08B-63B59D673E04}" srcOrd="1" destOrd="0" presId="urn:microsoft.com/office/officeart/2005/8/layout/process4"/>
    <dgm:cxn modelId="{5BAC861E-251B-4F9C-AE45-26ED5D087788}" type="presOf" srcId="{88119DC8-A915-5749-8335-3FF9E499B2D0}" destId="{30D4B9D6-1920-8849-900F-17C096E7AF03}" srcOrd="0" destOrd="0" presId="urn:microsoft.com/office/officeart/2005/8/layout/process4"/>
    <dgm:cxn modelId="{D1AAC6A7-F6B7-4AD1-8D5D-7103FF6B7A1B}" type="presOf" srcId="{AB99C563-F7DD-9B46-B88A-322A3DC4C863}" destId="{BC4ADDC4-FE37-1444-B9EF-824B407FD074}" srcOrd="1" destOrd="0" presId="urn:microsoft.com/office/officeart/2005/8/layout/process4"/>
    <dgm:cxn modelId="{3EED34DF-F4BE-5F47-88B0-ABD3632B6C67}" srcId="{88119DC8-A915-5749-8335-3FF9E499B2D0}" destId="{1721923D-ADB6-5446-874D-0B6BB42BA2A1}" srcOrd="1" destOrd="0" parTransId="{3A407354-D812-9C44-B33F-81A0A9A5EE1F}" sibTransId="{9E5C9F1E-67A8-1449-B085-415541F7AEEF}"/>
    <dgm:cxn modelId="{E2080F5A-1D8E-46C8-B700-422AE15D7FEA}" type="presOf" srcId="{393728A7-ADB9-0D40-A81F-A0B63C2334F9}" destId="{9C3EEB50-932C-CF44-9CB2-BB8FAC9D76FB}" srcOrd="0" destOrd="0" presId="urn:microsoft.com/office/officeart/2005/8/layout/process4"/>
    <dgm:cxn modelId="{47536C1E-AC38-8243-975F-9287446A2001}" srcId="{88119DC8-A915-5749-8335-3FF9E499B2D0}" destId="{D9EDD3D8-9A3B-084B-9EC4-973C7A821740}" srcOrd="3" destOrd="0" parTransId="{477225C7-1C28-7840-9890-2759B3595389}" sibTransId="{5F992122-CB79-2943-9E71-999426DAB27A}"/>
    <dgm:cxn modelId="{6E7C86DD-01FB-DC47-BB97-FF9373C2EB6F}" srcId="{88119DC8-A915-5749-8335-3FF9E499B2D0}" destId="{9B9F9947-C5F9-2940-8443-C53AA8E7BD02}" srcOrd="4" destOrd="0" parTransId="{E66BB497-F084-F946-B2A3-92785F778645}" sibTransId="{7EA25F07-0DA1-C14E-A7FC-82AE93C21349}"/>
    <dgm:cxn modelId="{D05F8732-558A-4B80-B57C-96553C0BD8C2}" type="presOf" srcId="{13A08D75-C462-4144-82EE-59234FE72E0E}" destId="{C2ED7F77-4BC0-0348-B1C6-13565DE9550F}" srcOrd="0" destOrd="0" presId="urn:microsoft.com/office/officeart/2005/8/layout/process4"/>
    <dgm:cxn modelId="{E0411810-2106-4F87-92FC-A9A06917F6C5}" type="presOf" srcId="{9B9F9947-C5F9-2940-8443-C53AA8E7BD02}" destId="{854C1D1B-8775-A344-A507-2B5CA0DE1062}" srcOrd="1" destOrd="0" presId="urn:microsoft.com/office/officeart/2005/8/layout/process4"/>
    <dgm:cxn modelId="{3E3717FF-028B-4C64-ABEE-C1DFD5514C5D}" type="presOf" srcId="{D9EDD3D8-9A3B-084B-9EC4-973C7A821740}" destId="{661B9A9F-571F-5649-A42D-15A399D0CDE3}" srcOrd="1" destOrd="0" presId="urn:microsoft.com/office/officeart/2005/8/layout/process4"/>
    <dgm:cxn modelId="{B159F1E6-0A4D-AE48-9703-74CDED6D3E33}" srcId="{9B9F9947-C5F9-2940-8443-C53AA8E7BD02}" destId="{0DCF8F8C-DAE8-9A4E-B8FB-57643675FD8D}" srcOrd="0" destOrd="0" parTransId="{FA0D9752-3A90-E64C-A42D-B07D721D3EE9}" sibTransId="{870D70E4-16CA-5645-98B0-AA2FDA10C117}"/>
    <dgm:cxn modelId="{1EC3A585-E87E-0B4B-91A5-EF2DC74C8D6B}" srcId="{AB99C563-F7DD-9B46-B88A-322A3DC4C863}" destId="{D325C74E-F750-9D48-B304-94F06318D552}" srcOrd="0" destOrd="0" parTransId="{D40421E3-2E84-FA4C-A46F-D0D0975348D6}" sibTransId="{FAEA7C12-05BA-1846-B9D1-09874F2DAA4A}"/>
    <dgm:cxn modelId="{32315BB4-C940-4249-8C33-8A5871ECB5F6}" type="presOf" srcId="{D9EDD3D8-9A3B-084B-9EC4-973C7A821740}" destId="{E90ADD21-72D4-EA49-AA58-82013D2175E1}" srcOrd="0" destOrd="0" presId="urn:microsoft.com/office/officeart/2005/8/layout/process4"/>
    <dgm:cxn modelId="{EDB53FE1-63D1-4CE1-A112-BCF40AE7C22D}" type="presOf" srcId="{9B9F9947-C5F9-2940-8443-C53AA8E7BD02}" destId="{702A8238-079B-E44F-AF79-5DD20A682E8C}" srcOrd="0" destOrd="0" presId="urn:microsoft.com/office/officeart/2005/8/layout/process4"/>
    <dgm:cxn modelId="{85E657B4-564D-4429-A5C6-7C6BEA186253}" type="presOf" srcId="{C7A2DFF8-3DB9-6D4C-9614-B031BDC7FF01}" destId="{22E89267-D63D-9948-98C5-80D4E43081A9}" srcOrd="0" destOrd="0" presId="urn:microsoft.com/office/officeart/2005/8/layout/process4"/>
    <dgm:cxn modelId="{0CC69A5A-F917-4E55-9761-69DC766FE243}" type="presOf" srcId="{A64198AC-22E5-2742-8954-4CF3146EAB52}" destId="{FEEBB1C4-FF9E-E346-8D9E-97CAA53D5474}" srcOrd="0" destOrd="0" presId="urn:microsoft.com/office/officeart/2005/8/layout/process4"/>
    <dgm:cxn modelId="{99A75201-4D96-4563-BB17-BA09A95B3783}" type="presOf" srcId="{0DCF8F8C-DAE8-9A4E-B8FB-57643675FD8D}" destId="{F8CCAF76-66DD-AB4E-B517-ED5BCEEF6F67}" srcOrd="0" destOrd="0" presId="urn:microsoft.com/office/officeart/2005/8/layout/process4"/>
    <dgm:cxn modelId="{D1FE269F-E38F-4D57-8044-CE1CD8D57EFB}" type="presOf" srcId="{D325C74E-F750-9D48-B304-94F06318D552}" destId="{F4FCC693-1FE7-4F47-A649-60B5EBD33B4B}" srcOrd="0" destOrd="0" presId="urn:microsoft.com/office/officeart/2005/8/layout/process4"/>
    <dgm:cxn modelId="{5314DA06-D662-4731-9652-D618F4532116}" type="presOf" srcId="{AB99C563-F7DD-9B46-B88A-322A3DC4C863}" destId="{6EFBB850-DA8E-5947-8A20-5747C2334A4F}" srcOrd="0" destOrd="0" presId="urn:microsoft.com/office/officeart/2005/8/layout/process4"/>
    <dgm:cxn modelId="{2EBDF27B-67BA-4FC8-9918-5CCDD662D976}" type="presOf" srcId="{393728A7-ADB9-0D40-A81F-A0B63C2334F9}" destId="{46C37F11-FF00-674B-BCF6-633B472849AA}" srcOrd="1" destOrd="0" presId="urn:microsoft.com/office/officeart/2005/8/layout/process4"/>
    <dgm:cxn modelId="{B27DCE67-8315-8740-9375-70B533E23B00}" srcId="{393728A7-ADB9-0D40-A81F-A0B63C2334F9}" destId="{C7A2DFF8-3DB9-6D4C-9614-B031BDC7FF01}" srcOrd="0" destOrd="0" parTransId="{3143BF5D-F5E5-0641-8495-61C82B3372F3}" sibTransId="{0D1F4798-1F50-4D4C-A46D-8C19E39701E0}"/>
    <dgm:cxn modelId="{EF7A5975-1C05-6A41-B188-0FB1095F411B}" srcId="{88119DC8-A915-5749-8335-3FF9E499B2D0}" destId="{AB99C563-F7DD-9B46-B88A-322A3DC4C863}" srcOrd="0" destOrd="0" parTransId="{E5C0BAA0-9A9B-F44C-BB6A-43ADEB6BA86E}" sibTransId="{5B74BFB0-9071-C646-9530-2DC8DF7FA5FC}"/>
    <dgm:cxn modelId="{458234D3-4197-4CB4-B72B-37B469F153B3}" type="presParOf" srcId="{30D4B9D6-1920-8849-900F-17C096E7AF03}" destId="{9567C1D8-7310-CA48-BAEE-22E1082F7889}" srcOrd="0" destOrd="0" presId="urn:microsoft.com/office/officeart/2005/8/layout/process4"/>
    <dgm:cxn modelId="{B277CF78-6B86-4169-9862-24E18A6080C0}" type="presParOf" srcId="{9567C1D8-7310-CA48-BAEE-22E1082F7889}" destId="{702A8238-079B-E44F-AF79-5DD20A682E8C}" srcOrd="0" destOrd="0" presId="urn:microsoft.com/office/officeart/2005/8/layout/process4"/>
    <dgm:cxn modelId="{8FCEE0B5-1736-4FFC-A20D-6BA58F220DA2}" type="presParOf" srcId="{9567C1D8-7310-CA48-BAEE-22E1082F7889}" destId="{854C1D1B-8775-A344-A507-2B5CA0DE1062}" srcOrd="1" destOrd="0" presId="urn:microsoft.com/office/officeart/2005/8/layout/process4"/>
    <dgm:cxn modelId="{4A5CC1BE-BDAF-4E2D-A426-DFC89CB5A339}" type="presParOf" srcId="{9567C1D8-7310-CA48-BAEE-22E1082F7889}" destId="{DC17AC10-2193-854A-8DA4-532A24BFC8E3}" srcOrd="2" destOrd="0" presId="urn:microsoft.com/office/officeart/2005/8/layout/process4"/>
    <dgm:cxn modelId="{A2F1A960-4001-4893-9C0C-8ABA334C4227}" type="presParOf" srcId="{DC17AC10-2193-854A-8DA4-532A24BFC8E3}" destId="{F8CCAF76-66DD-AB4E-B517-ED5BCEEF6F67}" srcOrd="0" destOrd="0" presId="urn:microsoft.com/office/officeart/2005/8/layout/process4"/>
    <dgm:cxn modelId="{C761C6C2-606D-440E-B961-F2637EF50FDD}" type="presParOf" srcId="{30D4B9D6-1920-8849-900F-17C096E7AF03}" destId="{4C71F0A7-3C8A-3D48-8CD0-91B4DC3F11CB}" srcOrd="1" destOrd="0" presId="urn:microsoft.com/office/officeart/2005/8/layout/process4"/>
    <dgm:cxn modelId="{5345A9C5-63A1-463C-80A5-7CD047151182}" type="presParOf" srcId="{30D4B9D6-1920-8849-900F-17C096E7AF03}" destId="{8B86796A-EBF0-C847-8541-55D88D139008}" srcOrd="2" destOrd="0" presId="urn:microsoft.com/office/officeart/2005/8/layout/process4"/>
    <dgm:cxn modelId="{44BB6EAA-2EFE-4142-9EFF-B83528B58800}" type="presParOf" srcId="{8B86796A-EBF0-C847-8541-55D88D139008}" destId="{E90ADD21-72D4-EA49-AA58-82013D2175E1}" srcOrd="0" destOrd="0" presId="urn:microsoft.com/office/officeart/2005/8/layout/process4"/>
    <dgm:cxn modelId="{2A19BD51-FCFB-43F1-86AA-48CB12E6026A}" type="presParOf" srcId="{8B86796A-EBF0-C847-8541-55D88D139008}" destId="{661B9A9F-571F-5649-A42D-15A399D0CDE3}" srcOrd="1" destOrd="0" presId="urn:microsoft.com/office/officeart/2005/8/layout/process4"/>
    <dgm:cxn modelId="{C84D1F2A-D207-47CD-93FA-B4CB04D0E5AC}" type="presParOf" srcId="{8B86796A-EBF0-C847-8541-55D88D139008}" destId="{1BEB042A-B2C1-CB43-AC69-4D3B48559937}" srcOrd="2" destOrd="0" presId="urn:microsoft.com/office/officeart/2005/8/layout/process4"/>
    <dgm:cxn modelId="{E41DD170-D54A-4FBD-81A3-C7B483987862}" type="presParOf" srcId="{1BEB042A-B2C1-CB43-AC69-4D3B48559937}" destId="{FEEBB1C4-FF9E-E346-8D9E-97CAA53D5474}" srcOrd="0" destOrd="0" presId="urn:microsoft.com/office/officeart/2005/8/layout/process4"/>
    <dgm:cxn modelId="{3BE2C06A-2C78-45F6-9A7E-A757F4D9FC40}" type="presParOf" srcId="{30D4B9D6-1920-8849-900F-17C096E7AF03}" destId="{02D0072E-E01C-8748-B309-195E85A1EF75}" srcOrd="3" destOrd="0" presId="urn:microsoft.com/office/officeart/2005/8/layout/process4"/>
    <dgm:cxn modelId="{BAB55FA3-BA2D-4522-8929-4FA2855556BA}" type="presParOf" srcId="{30D4B9D6-1920-8849-900F-17C096E7AF03}" destId="{D6CCDF5F-63E8-074B-9A64-881A8D3EEA5F}" srcOrd="4" destOrd="0" presId="urn:microsoft.com/office/officeart/2005/8/layout/process4"/>
    <dgm:cxn modelId="{1D4C7962-A5A1-4BA8-8BF5-5C7F6512DEAB}" type="presParOf" srcId="{D6CCDF5F-63E8-074B-9A64-881A8D3EEA5F}" destId="{9C3EEB50-932C-CF44-9CB2-BB8FAC9D76FB}" srcOrd="0" destOrd="0" presId="urn:microsoft.com/office/officeart/2005/8/layout/process4"/>
    <dgm:cxn modelId="{CEB0FBA0-4427-494C-B0F7-F7713599D819}" type="presParOf" srcId="{D6CCDF5F-63E8-074B-9A64-881A8D3EEA5F}" destId="{46C37F11-FF00-674B-BCF6-633B472849AA}" srcOrd="1" destOrd="0" presId="urn:microsoft.com/office/officeart/2005/8/layout/process4"/>
    <dgm:cxn modelId="{5CD1D56C-78FA-4C34-9DA1-5CD7946B95E1}" type="presParOf" srcId="{D6CCDF5F-63E8-074B-9A64-881A8D3EEA5F}" destId="{5D4E9A97-D3C8-DF46-A754-6E38919B0D8D}" srcOrd="2" destOrd="0" presId="urn:microsoft.com/office/officeart/2005/8/layout/process4"/>
    <dgm:cxn modelId="{14964002-884D-4D9A-B6C8-326911DA374F}" type="presParOf" srcId="{5D4E9A97-D3C8-DF46-A754-6E38919B0D8D}" destId="{22E89267-D63D-9948-98C5-80D4E43081A9}" srcOrd="0" destOrd="0" presId="urn:microsoft.com/office/officeart/2005/8/layout/process4"/>
    <dgm:cxn modelId="{8267EF40-BB33-4DF2-9A7A-CCCF7CA4A917}" type="presParOf" srcId="{30D4B9D6-1920-8849-900F-17C096E7AF03}" destId="{FED6552D-2AFE-114A-993A-2BC1A12A1E97}" srcOrd="5" destOrd="0" presId="urn:microsoft.com/office/officeart/2005/8/layout/process4"/>
    <dgm:cxn modelId="{55235F95-70CD-47E1-9D9D-C1656CC0E8DB}" type="presParOf" srcId="{30D4B9D6-1920-8849-900F-17C096E7AF03}" destId="{E7C4163F-74D0-CE40-A5C1-D66BE23D8C38}" srcOrd="6" destOrd="0" presId="urn:microsoft.com/office/officeart/2005/8/layout/process4"/>
    <dgm:cxn modelId="{90F3C79A-EFF6-43E2-A74E-97028C056457}" type="presParOf" srcId="{E7C4163F-74D0-CE40-A5C1-D66BE23D8C38}" destId="{9CFD108C-49C4-914C-B4F4-B256628C3521}" srcOrd="0" destOrd="0" presId="urn:microsoft.com/office/officeart/2005/8/layout/process4"/>
    <dgm:cxn modelId="{D79823D4-F25B-471C-86AA-F1612BEBD454}" type="presParOf" srcId="{E7C4163F-74D0-CE40-A5C1-D66BE23D8C38}" destId="{7A12FC24-2A74-2F41-A08B-63B59D673E04}" srcOrd="1" destOrd="0" presId="urn:microsoft.com/office/officeart/2005/8/layout/process4"/>
    <dgm:cxn modelId="{3440F3FE-5239-4D8C-A0AE-5776BFB6A7BA}" type="presParOf" srcId="{E7C4163F-74D0-CE40-A5C1-D66BE23D8C38}" destId="{A659D90E-0791-A64A-B588-C32683C9CCB4}" srcOrd="2" destOrd="0" presId="urn:microsoft.com/office/officeart/2005/8/layout/process4"/>
    <dgm:cxn modelId="{31BDC53C-09F9-4126-B57A-1159819D3469}" type="presParOf" srcId="{A659D90E-0791-A64A-B588-C32683C9CCB4}" destId="{C2ED7F77-4BC0-0348-B1C6-13565DE9550F}" srcOrd="0" destOrd="0" presId="urn:microsoft.com/office/officeart/2005/8/layout/process4"/>
    <dgm:cxn modelId="{34AEC8ED-5B8C-4587-A06E-5434C203FD35}" type="presParOf" srcId="{30D4B9D6-1920-8849-900F-17C096E7AF03}" destId="{3D638FD7-CC33-A848-A21F-FE8A9B6E0AB2}" srcOrd="7" destOrd="0" presId="urn:microsoft.com/office/officeart/2005/8/layout/process4"/>
    <dgm:cxn modelId="{49A37017-201D-433C-8DC5-B3D22DB6DF6C}" type="presParOf" srcId="{30D4B9D6-1920-8849-900F-17C096E7AF03}" destId="{30C23BBA-360B-5C49-BC5D-790584BDBF70}" srcOrd="8" destOrd="0" presId="urn:microsoft.com/office/officeart/2005/8/layout/process4"/>
    <dgm:cxn modelId="{CE4238F7-2FC8-486F-9698-AA710DBC3C15}" type="presParOf" srcId="{30C23BBA-360B-5C49-BC5D-790584BDBF70}" destId="{6EFBB850-DA8E-5947-8A20-5747C2334A4F}" srcOrd="0" destOrd="0" presId="urn:microsoft.com/office/officeart/2005/8/layout/process4"/>
    <dgm:cxn modelId="{3EA627AE-C492-41D2-89FF-738CBF1D697B}" type="presParOf" srcId="{30C23BBA-360B-5C49-BC5D-790584BDBF70}" destId="{BC4ADDC4-FE37-1444-B9EF-824B407FD074}" srcOrd="1" destOrd="0" presId="urn:microsoft.com/office/officeart/2005/8/layout/process4"/>
    <dgm:cxn modelId="{82713146-952B-4977-94E2-CCA39ADFDA96}" type="presParOf" srcId="{30C23BBA-360B-5C49-BC5D-790584BDBF70}" destId="{C862B356-F96D-B946-953E-678C3C1610E2}" srcOrd="2" destOrd="0" presId="urn:microsoft.com/office/officeart/2005/8/layout/process4"/>
    <dgm:cxn modelId="{8478CCE0-2D78-4135-8939-17CF2EF71EF9}" type="presParOf" srcId="{C862B356-F96D-B946-953E-678C3C1610E2}" destId="{F4FCC693-1FE7-4F47-A649-60B5EBD33B4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0F5D08-AB81-BC46-809C-386194EBC439}" type="doc">
      <dgm:prSet loTypeId="urn:microsoft.com/office/officeart/2005/8/layout/hChevron3" loCatId="" qsTypeId="urn:microsoft.com/office/officeart/2005/8/quickstyle/simple1" qsCatId="simple" csTypeId="urn:microsoft.com/office/officeart/2005/8/colors/colorful5" csCatId="colorful" phldr="1"/>
      <dgm:spPr/>
    </dgm:pt>
    <dgm:pt modelId="{AC18552A-E7F9-8C4D-9CDB-074E7B252EFC}">
      <dgm:prSet phldrT="[نص]" custT="1"/>
      <dgm:spPr/>
      <dgm:t>
        <a:bodyPr/>
        <a:lstStyle/>
        <a:p>
          <a:pPr rtl="1"/>
          <a:r>
            <a:rPr lang="en-US" sz="1400" b="1">
              <a:latin typeface="+mj-lt"/>
              <a:ea typeface="Times New Roman" charset="0"/>
              <a:cs typeface="Times New Roman" charset="0"/>
            </a:rPr>
            <a:t>Glycogen phosphorylase (the enzyme )</a:t>
          </a:r>
          <a:endParaRPr lang="ar-SA" sz="1400" dirty="0">
            <a:latin typeface="+mj-lt"/>
          </a:endParaRPr>
        </a:p>
      </dgm:t>
    </dgm:pt>
    <dgm:pt modelId="{3838164C-EE10-2341-8B49-4FF094DB61BC}" type="parTrans" cxnId="{1EEED501-AE81-3D43-84F2-134D2FCD0FD8}">
      <dgm:prSet/>
      <dgm:spPr/>
      <dgm:t>
        <a:bodyPr/>
        <a:lstStyle/>
        <a:p>
          <a:pPr rtl="1"/>
          <a:endParaRPr lang="ar-SA"/>
        </a:p>
      </dgm:t>
    </dgm:pt>
    <dgm:pt modelId="{A7C9588A-EB6F-764F-B00A-28A32AF69C8C}" type="sibTrans" cxnId="{1EEED501-AE81-3D43-84F2-134D2FCD0FD8}">
      <dgm:prSet/>
      <dgm:spPr/>
      <dgm:t>
        <a:bodyPr/>
        <a:lstStyle/>
        <a:p>
          <a:pPr rtl="1"/>
          <a:endParaRPr lang="ar-SA"/>
        </a:p>
      </dgm:t>
    </dgm:pt>
    <dgm:pt modelId="{6A89DC0C-7EFA-A84B-B4ED-0DE9BA053C8F}">
      <dgm:prSet phldrT="[نص]" custT="1"/>
      <dgm:spPr/>
      <dgm:t>
        <a:bodyPr/>
        <a:lstStyle/>
        <a:p>
          <a:pPr rtl="1"/>
          <a:r>
            <a:rPr lang="en-US" sz="1400" b="1">
              <a:latin typeface="+mj-lt"/>
              <a:ea typeface="Times New Roman" charset="0"/>
              <a:cs typeface="Times New Roman" charset="0"/>
            </a:rPr>
            <a:t>(Active form)</a:t>
          </a:r>
          <a:endParaRPr lang="ar-SA" sz="1400" dirty="0">
            <a:latin typeface="+mj-lt"/>
          </a:endParaRPr>
        </a:p>
      </dgm:t>
    </dgm:pt>
    <dgm:pt modelId="{A36B4749-2579-1746-9372-267F04151B1D}" type="parTrans" cxnId="{92BE7DC0-67C9-ED4A-9C51-78D1ACCDB37E}">
      <dgm:prSet/>
      <dgm:spPr/>
      <dgm:t>
        <a:bodyPr/>
        <a:lstStyle/>
        <a:p>
          <a:pPr rtl="1"/>
          <a:endParaRPr lang="ar-SA"/>
        </a:p>
      </dgm:t>
    </dgm:pt>
    <dgm:pt modelId="{5377436B-78E0-6E4D-8707-B2026318EFE6}" type="sibTrans" cxnId="{92BE7DC0-67C9-ED4A-9C51-78D1ACCDB37E}">
      <dgm:prSet/>
      <dgm:spPr/>
      <dgm:t>
        <a:bodyPr/>
        <a:lstStyle/>
        <a:p>
          <a:pPr rtl="1"/>
          <a:endParaRPr lang="ar-SA"/>
        </a:p>
      </dgm:t>
    </dgm:pt>
    <dgm:pt modelId="{AD303326-B731-5644-AE0A-F36DD2D2344A}">
      <dgm:prSet phldrT="[نص]" custT="1"/>
      <dgm:spPr/>
      <dgm:t>
        <a:bodyPr/>
        <a:lstStyle/>
        <a:p>
          <a:pPr rtl="1"/>
          <a:r>
            <a:rPr lang="en-US" sz="1400" b="1" i="1" u="none">
              <a:latin typeface="+mj-lt"/>
              <a:ea typeface="Times New Roman" charset="0"/>
              <a:cs typeface="Times New Roman" charset="0"/>
            </a:rPr>
            <a:t>Stimulation</a:t>
          </a:r>
          <a:r>
            <a:rPr lang="en-US" sz="1400" b="1" i="1">
              <a:latin typeface="+mj-lt"/>
              <a:ea typeface="Times New Roman" charset="0"/>
              <a:cs typeface="Times New Roman" charset="0"/>
            </a:rPr>
            <a:t> of glycogenolysis</a:t>
          </a:r>
          <a:endParaRPr lang="ar-SA" sz="1400" i="1" dirty="0">
            <a:latin typeface="+mj-lt"/>
          </a:endParaRPr>
        </a:p>
      </dgm:t>
    </dgm:pt>
    <dgm:pt modelId="{70E8C4FC-5172-E344-BB00-0E45EF062142}" type="parTrans" cxnId="{2887D3D8-2481-B24A-BC75-57A06536A79E}">
      <dgm:prSet/>
      <dgm:spPr/>
      <dgm:t>
        <a:bodyPr/>
        <a:lstStyle/>
        <a:p>
          <a:pPr rtl="1"/>
          <a:endParaRPr lang="ar-SA"/>
        </a:p>
      </dgm:t>
    </dgm:pt>
    <dgm:pt modelId="{BD6744BB-FB17-E84C-97CF-44169E544806}" type="sibTrans" cxnId="{2887D3D8-2481-B24A-BC75-57A06536A79E}">
      <dgm:prSet/>
      <dgm:spPr/>
      <dgm:t>
        <a:bodyPr/>
        <a:lstStyle/>
        <a:p>
          <a:pPr rtl="0"/>
          <a:endParaRPr lang="ar-SA"/>
        </a:p>
      </dgm:t>
    </dgm:pt>
    <dgm:pt modelId="{6FCA02CD-4E26-A743-9409-C8E1C17B3B0B}" type="pres">
      <dgm:prSet presAssocID="{1B0F5D08-AB81-BC46-809C-386194EBC439}" presName="Name0" presStyleCnt="0">
        <dgm:presLayoutVars>
          <dgm:dir/>
          <dgm:resizeHandles val="exact"/>
        </dgm:presLayoutVars>
      </dgm:prSet>
      <dgm:spPr/>
    </dgm:pt>
    <dgm:pt modelId="{6C6F6316-B9CB-414A-A944-F5AB041A349A}" type="pres">
      <dgm:prSet presAssocID="{AC18552A-E7F9-8C4D-9CDB-074E7B252EFC}" presName="parTxOnly" presStyleLbl="node1" presStyleIdx="0" presStyleCnt="3" custScaleX="146831">
        <dgm:presLayoutVars>
          <dgm:bulletEnabled val="1"/>
        </dgm:presLayoutVars>
      </dgm:prSet>
      <dgm:spPr/>
    </dgm:pt>
    <dgm:pt modelId="{0E7D70C9-47D5-9141-8BAB-A98FA2F91E7F}" type="pres">
      <dgm:prSet presAssocID="{A7C9588A-EB6F-764F-B00A-28A32AF69C8C}" presName="parSpace" presStyleCnt="0"/>
      <dgm:spPr/>
    </dgm:pt>
    <dgm:pt modelId="{F7F596D5-B553-714C-83B7-86F199FC8F4C}" type="pres">
      <dgm:prSet presAssocID="{6A89DC0C-7EFA-A84B-B4ED-0DE9BA053C8F}" presName="parTxOnly" presStyleLbl="node1" presStyleIdx="1" presStyleCnt="3" custScaleX="95184">
        <dgm:presLayoutVars>
          <dgm:bulletEnabled val="1"/>
        </dgm:presLayoutVars>
      </dgm:prSet>
      <dgm:spPr/>
    </dgm:pt>
    <dgm:pt modelId="{8F189338-CB02-5D49-B169-0E1B2D91B38F}" type="pres">
      <dgm:prSet presAssocID="{5377436B-78E0-6E4D-8707-B2026318EFE6}" presName="parSpace" presStyleCnt="0"/>
      <dgm:spPr/>
    </dgm:pt>
    <dgm:pt modelId="{628EE3EF-B0B5-6F44-9D82-149A1EB66230}" type="pres">
      <dgm:prSet presAssocID="{AD303326-B731-5644-AE0A-F36DD2D2344A}" presName="parTxOnly" presStyleLbl="node1" presStyleIdx="2" presStyleCnt="3" custScaleX="128205" custLinFactNeighborX="0" custLinFactNeighborY="2263">
        <dgm:presLayoutVars>
          <dgm:bulletEnabled val="1"/>
        </dgm:presLayoutVars>
      </dgm:prSet>
      <dgm:spPr/>
    </dgm:pt>
  </dgm:ptLst>
  <dgm:cxnLst>
    <dgm:cxn modelId="{92BE7DC0-67C9-ED4A-9C51-78D1ACCDB37E}" srcId="{1B0F5D08-AB81-BC46-809C-386194EBC439}" destId="{6A89DC0C-7EFA-A84B-B4ED-0DE9BA053C8F}" srcOrd="1" destOrd="0" parTransId="{A36B4749-2579-1746-9372-267F04151B1D}" sibTransId="{5377436B-78E0-6E4D-8707-B2026318EFE6}"/>
    <dgm:cxn modelId="{C5EAADCC-BDE0-4B48-A6E3-6CFAC63633B1}" type="presOf" srcId="{6A89DC0C-7EFA-A84B-B4ED-0DE9BA053C8F}" destId="{F7F596D5-B553-714C-83B7-86F199FC8F4C}" srcOrd="0" destOrd="0" presId="urn:microsoft.com/office/officeart/2005/8/layout/hChevron3"/>
    <dgm:cxn modelId="{1EEED501-AE81-3D43-84F2-134D2FCD0FD8}" srcId="{1B0F5D08-AB81-BC46-809C-386194EBC439}" destId="{AC18552A-E7F9-8C4D-9CDB-074E7B252EFC}" srcOrd="0" destOrd="0" parTransId="{3838164C-EE10-2341-8B49-4FF094DB61BC}" sibTransId="{A7C9588A-EB6F-764F-B00A-28A32AF69C8C}"/>
    <dgm:cxn modelId="{0E5D3A67-9F6F-44E4-874B-946436FBDF02}" type="presOf" srcId="{AD303326-B731-5644-AE0A-F36DD2D2344A}" destId="{628EE3EF-B0B5-6F44-9D82-149A1EB66230}" srcOrd="0" destOrd="0" presId="urn:microsoft.com/office/officeart/2005/8/layout/hChevron3"/>
    <dgm:cxn modelId="{60B9BE50-82FA-4FB0-9E40-9D14BA6CF373}" type="presOf" srcId="{AC18552A-E7F9-8C4D-9CDB-074E7B252EFC}" destId="{6C6F6316-B9CB-414A-A944-F5AB041A349A}" srcOrd="0" destOrd="0" presId="urn:microsoft.com/office/officeart/2005/8/layout/hChevron3"/>
    <dgm:cxn modelId="{C37233EE-1728-4AFE-9D7D-9F7AC13A7528}" type="presOf" srcId="{1B0F5D08-AB81-BC46-809C-386194EBC439}" destId="{6FCA02CD-4E26-A743-9409-C8E1C17B3B0B}" srcOrd="0" destOrd="0" presId="urn:microsoft.com/office/officeart/2005/8/layout/hChevron3"/>
    <dgm:cxn modelId="{2887D3D8-2481-B24A-BC75-57A06536A79E}" srcId="{1B0F5D08-AB81-BC46-809C-386194EBC439}" destId="{AD303326-B731-5644-AE0A-F36DD2D2344A}" srcOrd="2" destOrd="0" parTransId="{70E8C4FC-5172-E344-BB00-0E45EF062142}" sibTransId="{BD6744BB-FB17-E84C-97CF-44169E544806}"/>
    <dgm:cxn modelId="{10C63138-081A-4213-A533-CA462AA77FD1}" type="presParOf" srcId="{6FCA02CD-4E26-A743-9409-C8E1C17B3B0B}" destId="{6C6F6316-B9CB-414A-A944-F5AB041A349A}" srcOrd="0" destOrd="0" presId="urn:microsoft.com/office/officeart/2005/8/layout/hChevron3"/>
    <dgm:cxn modelId="{DC6EEEE6-33BF-47FB-8AC7-D3F3B350FF4F}" type="presParOf" srcId="{6FCA02CD-4E26-A743-9409-C8E1C17B3B0B}" destId="{0E7D70C9-47D5-9141-8BAB-A98FA2F91E7F}" srcOrd="1" destOrd="0" presId="urn:microsoft.com/office/officeart/2005/8/layout/hChevron3"/>
    <dgm:cxn modelId="{8B59AE74-75B4-4CB7-84CB-27D2B519A737}" type="presParOf" srcId="{6FCA02CD-4E26-A743-9409-C8E1C17B3B0B}" destId="{F7F596D5-B553-714C-83B7-86F199FC8F4C}" srcOrd="2" destOrd="0" presId="urn:microsoft.com/office/officeart/2005/8/layout/hChevron3"/>
    <dgm:cxn modelId="{BF5D898C-8CAE-4A97-A1D2-B8D4E7E3BC3E}" type="presParOf" srcId="{6FCA02CD-4E26-A743-9409-C8E1C17B3B0B}" destId="{8F189338-CB02-5D49-B169-0E1B2D91B38F}" srcOrd="3" destOrd="0" presId="urn:microsoft.com/office/officeart/2005/8/layout/hChevron3"/>
    <dgm:cxn modelId="{E8DD3005-56B2-45DE-A1A5-BD471EA13535}" type="presParOf" srcId="{6FCA02CD-4E26-A743-9409-C8E1C17B3B0B}" destId="{628EE3EF-B0B5-6F44-9D82-149A1EB66230}"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0F5D08-AB81-BC46-809C-386194EBC439}" type="doc">
      <dgm:prSet loTypeId="urn:microsoft.com/office/officeart/2005/8/layout/hChevron3" loCatId="" qsTypeId="urn:microsoft.com/office/officeart/2005/8/quickstyle/simple1" qsCatId="simple" csTypeId="urn:microsoft.com/office/officeart/2005/8/colors/colorful4" csCatId="colorful" phldr="1"/>
      <dgm:spPr/>
    </dgm:pt>
    <dgm:pt modelId="{AC18552A-E7F9-8C4D-9CDB-074E7B252EFC}">
      <dgm:prSet phldrT="[نص]" custT="1"/>
      <dgm:spPr/>
      <dgm:t>
        <a:bodyPr/>
        <a:lstStyle/>
        <a:p>
          <a:pPr rtl="1"/>
          <a:r>
            <a:rPr lang="en-US" sz="1400" b="1">
              <a:latin typeface="+mn-lt"/>
              <a:ea typeface="+mn-ea"/>
              <a:cs typeface="+mn-cs"/>
            </a:rPr>
            <a:t>Glycogen synthase</a:t>
          </a:r>
          <a:r>
            <a:rPr lang="en-US" sz="1400" b="1">
              <a:latin typeface="+mj-lt"/>
              <a:ea typeface="Times New Roman" charset="0"/>
              <a:cs typeface="Times New Roman" charset="0"/>
            </a:rPr>
            <a:t>(the enzyme )</a:t>
          </a:r>
          <a:endParaRPr lang="ar-SA" sz="1400" dirty="0">
            <a:latin typeface="+mj-lt"/>
          </a:endParaRPr>
        </a:p>
      </dgm:t>
    </dgm:pt>
    <dgm:pt modelId="{3838164C-EE10-2341-8B49-4FF094DB61BC}" type="parTrans" cxnId="{1EEED501-AE81-3D43-84F2-134D2FCD0FD8}">
      <dgm:prSet/>
      <dgm:spPr/>
      <dgm:t>
        <a:bodyPr/>
        <a:lstStyle/>
        <a:p>
          <a:pPr rtl="1"/>
          <a:endParaRPr lang="ar-SA"/>
        </a:p>
      </dgm:t>
    </dgm:pt>
    <dgm:pt modelId="{A7C9588A-EB6F-764F-B00A-28A32AF69C8C}" type="sibTrans" cxnId="{1EEED501-AE81-3D43-84F2-134D2FCD0FD8}">
      <dgm:prSet/>
      <dgm:spPr/>
      <dgm:t>
        <a:bodyPr/>
        <a:lstStyle/>
        <a:p>
          <a:pPr rtl="1"/>
          <a:endParaRPr lang="ar-SA"/>
        </a:p>
      </dgm:t>
    </dgm:pt>
    <dgm:pt modelId="{6A89DC0C-7EFA-A84B-B4ED-0DE9BA053C8F}">
      <dgm:prSet phldrT="[نص]" custT="1"/>
      <dgm:spPr/>
      <dgm:t>
        <a:bodyPr/>
        <a:lstStyle/>
        <a:p>
          <a:pPr rtl="1"/>
          <a:r>
            <a:rPr lang="en-US" sz="1400" b="1">
              <a:latin typeface="+mj-lt"/>
              <a:ea typeface="Times New Roman" charset="0"/>
              <a:cs typeface="Times New Roman" charset="0"/>
            </a:rPr>
            <a:t>(Inactive form)</a:t>
          </a:r>
          <a:endParaRPr lang="ar-SA" sz="1400" dirty="0">
            <a:latin typeface="+mj-lt"/>
          </a:endParaRPr>
        </a:p>
      </dgm:t>
    </dgm:pt>
    <dgm:pt modelId="{A36B4749-2579-1746-9372-267F04151B1D}" type="parTrans" cxnId="{92BE7DC0-67C9-ED4A-9C51-78D1ACCDB37E}">
      <dgm:prSet/>
      <dgm:spPr/>
      <dgm:t>
        <a:bodyPr/>
        <a:lstStyle/>
        <a:p>
          <a:pPr rtl="1"/>
          <a:endParaRPr lang="ar-SA"/>
        </a:p>
      </dgm:t>
    </dgm:pt>
    <dgm:pt modelId="{5377436B-78E0-6E4D-8707-B2026318EFE6}" type="sibTrans" cxnId="{92BE7DC0-67C9-ED4A-9C51-78D1ACCDB37E}">
      <dgm:prSet/>
      <dgm:spPr/>
      <dgm:t>
        <a:bodyPr/>
        <a:lstStyle/>
        <a:p>
          <a:pPr rtl="1"/>
          <a:endParaRPr lang="ar-SA"/>
        </a:p>
      </dgm:t>
    </dgm:pt>
    <dgm:pt modelId="{AD303326-B731-5644-AE0A-F36DD2D2344A}">
      <dgm:prSet phldrT="[نص]" custT="1"/>
      <dgm:spPr/>
      <dgm:t>
        <a:bodyPr/>
        <a:lstStyle/>
        <a:p>
          <a:pPr rtl="1"/>
          <a:r>
            <a:rPr lang="en-US" sz="1400" b="1" i="1">
              <a:latin typeface="+mn-lt"/>
              <a:ea typeface="+mn-ea"/>
              <a:cs typeface="+mn-cs"/>
            </a:rPr>
            <a:t>Inhibition of glycogenesis</a:t>
          </a:r>
          <a:endParaRPr lang="ar-SA" sz="1400" i="1" dirty="0">
            <a:latin typeface="+mj-lt"/>
          </a:endParaRPr>
        </a:p>
      </dgm:t>
    </dgm:pt>
    <dgm:pt modelId="{70E8C4FC-5172-E344-BB00-0E45EF062142}" type="parTrans" cxnId="{2887D3D8-2481-B24A-BC75-57A06536A79E}">
      <dgm:prSet/>
      <dgm:spPr/>
      <dgm:t>
        <a:bodyPr/>
        <a:lstStyle/>
        <a:p>
          <a:pPr rtl="1"/>
          <a:endParaRPr lang="ar-SA"/>
        </a:p>
      </dgm:t>
    </dgm:pt>
    <dgm:pt modelId="{BD6744BB-FB17-E84C-97CF-44169E544806}" type="sibTrans" cxnId="{2887D3D8-2481-B24A-BC75-57A06536A79E}">
      <dgm:prSet/>
      <dgm:spPr/>
      <dgm:t>
        <a:bodyPr/>
        <a:lstStyle/>
        <a:p>
          <a:pPr rtl="0"/>
          <a:endParaRPr lang="ar-SA"/>
        </a:p>
      </dgm:t>
    </dgm:pt>
    <dgm:pt modelId="{6FCA02CD-4E26-A743-9409-C8E1C17B3B0B}" type="pres">
      <dgm:prSet presAssocID="{1B0F5D08-AB81-BC46-809C-386194EBC439}" presName="Name0" presStyleCnt="0">
        <dgm:presLayoutVars>
          <dgm:dir/>
          <dgm:resizeHandles val="exact"/>
        </dgm:presLayoutVars>
      </dgm:prSet>
      <dgm:spPr/>
    </dgm:pt>
    <dgm:pt modelId="{6C6F6316-B9CB-414A-A944-F5AB041A349A}" type="pres">
      <dgm:prSet presAssocID="{AC18552A-E7F9-8C4D-9CDB-074E7B252EFC}" presName="parTxOnly" presStyleLbl="node1" presStyleIdx="0" presStyleCnt="3" custScaleX="146831">
        <dgm:presLayoutVars>
          <dgm:bulletEnabled val="1"/>
        </dgm:presLayoutVars>
      </dgm:prSet>
      <dgm:spPr/>
    </dgm:pt>
    <dgm:pt modelId="{0E7D70C9-47D5-9141-8BAB-A98FA2F91E7F}" type="pres">
      <dgm:prSet presAssocID="{A7C9588A-EB6F-764F-B00A-28A32AF69C8C}" presName="parSpace" presStyleCnt="0"/>
      <dgm:spPr/>
    </dgm:pt>
    <dgm:pt modelId="{F7F596D5-B553-714C-83B7-86F199FC8F4C}" type="pres">
      <dgm:prSet presAssocID="{6A89DC0C-7EFA-A84B-B4ED-0DE9BA053C8F}" presName="parTxOnly" presStyleLbl="node1" presStyleIdx="1" presStyleCnt="3" custScaleX="95184">
        <dgm:presLayoutVars>
          <dgm:bulletEnabled val="1"/>
        </dgm:presLayoutVars>
      </dgm:prSet>
      <dgm:spPr/>
    </dgm:pt>
    <dgm:pt modelId="{8F189338-CB02-5D49-B169-0E1B2D91B38F}" type="pres">
      <dgm:prSet presAssocID="{5377436B-78E0-6E4D-8707-B2026318EFE6}" presName="parSpace" presStyleCnt="0"/>
      <dgm:spPr/>
    </dgm:pt>
    <dgm:pt modelId="{628EE3EF-B0B5-6F44-9D82-149A1EB66230}" type="pres">
      <dgm:prSet presAssocID="{AD303326-B731-5644-AE0A-F36DD2D2344A}" presName="parTxOnly" presStyleLbl="node1" presStyleIdx="2" presStyleCnt="3" custScaleX="128205">
        <dgm:presLayoutVars>
          <dgm:bulletEnabled val="1"/>
        </dgm:presLayoutVars>
      </dgm:prSet>
      <dgm:spPr/>
    </dgm:pt>
  </dgm:ptLst>
  <dgm:cxnLst>
    <dgm:cxn modelId="{92BE7DC0-67C9-ED4A-9C51-78D1ACCDB37E}" srcId="{1B0F5D08-AB81-BC46-809C-386194EBC439}" destId="{6A89DC0C-7EFA-A84B-B4ED-0DE9BA053C8F}" srcOrd="1" destOrd="0" parTransId="{A36B4749-2579-1746-9372-267F04151B1D}" sibTransId="{5377436B-78E0-6E4D-8707-B2026318EFE6}"/>
    <dgm:cxn modelId="{C21F4A86-74CB-46C4-9135-AAAFD4500A9E}" type="presOf" srcId="{1B0F5D08-AB81-BC46-809C-386194EBC439}" destId="{6FCA02CD-4E26-A743-9409-C8E1C17B3B0B}" srcOrd="0" destOrd="0" presId="urn:microsoft.com/office/officeart/2005/8/layout/hChevron3"/>
    <dgm:cxn modelId="{1EEED501-AE81-3D43-84F2-134D2FCD0FD8}" srcId="{1B0F5D08-AB81-BC46-809C-386194EBC439}" destId="{AC18552A-E7F9-8C4D-9CDB-074E7B252EFC}" srcOrd="0" destOrd="0" parTransId="{3838164C-EE10-2341-8B49-4FF094DB61BC}" sibTransId="{A7C9588A-EB6F-764F-B00A-28A32AF69C8C}"/>
    <dgm:cxn modelId="{5527E2BD-7D21-4A1C-A22F-977D7106E771}" type="presOf" srcId="{AC18552A-E7F9-8C4D-9CDB-074E7B252EFC}" destId="{6C6F6316-B9CB-414A-A944-F5AB041A349A}" srcOrd="0" destOrd="0" presId="urn:microsoft.com/office/officeart/2005/8/layout/hChevron3"/>
    <dgm:cxn modelId="{2887D3D8-2481-B24A-BC75-57A06536A79E}" srcId="{1B0F5D08-AB81-BC46-809C-386194EBC439}" destId="{AD303326-B731-5644-AE0A-F36DD2D2344A}" srcOrd="2" destOrd="0" parTransId="{70E8C4FC-5172-E344-BB00-0E45EF062142}" sibTransId="{BD6744BB-FB17-E84C-97CF-44169E544806}"/>
    <dgm:cxn modelId="{84A07C5E-3BA7-4DA7-9880-60802E6A134A}" type="presOf" srcId="{6A89DC0C-7EFA-A84B-B4ED-0DE9BA053C8F}" destId="{F7F596D5-B553-714C-83B7-86F199FC8F4C}" srcOrd="0" destOrd="0" presId="urn:microsoft.com/office/officeart/2005/8/layout/hChevron3"/>
    <dgm:cxn modelId="{CB58D585-1C15-4D81-95F9-B05E0B2009FD}" type="presOf" srcId="{AD303326-B731-5644-AE0A-F36DD2D2344A}" destId="{628EE3EF-B0B5-6F44-9D82-149A1EB66230}" srcOrd="0" destOrd="0" presId="urn:microsoft.com/office/officeart/2005/8/layout/hChevron3"/>
    <dgm:cxn modelId="{2DE75FEC-3C75-482F-A5EC-1FA5ED83C56D}" type="presParOf" srcId="{6FCA02CD-4E26-A743-9409-C8E1C17B3B0B}" destId="{6C6F6316-B9CB-414A-A944-F5AB041A349A}" srcOrd="0" destOrd="0" presId="urn:microsoft.com/office/officeart/2005/8/layout/hChevron3"/>
    <dgm:cxn modelId="{F6F3FB90-2853-4A5D-B24D-25D5AADEE02D}" type="presParOf" srcId="{6FCA02CD-4E26-A743-9409-C8E1C17B3B0B}" destId="{0E7D70C9-47D5-9141-8BAB-A98FA2F91E7F}" srcOrd="1" destOrd="0" presId="urn:microsoft.com/office/officeart/2005/8/layout/hChevron3"/>
    <dgm:cxn modelId="{B0F10201-CA26-4463-A331-B4E382A2CFC0}" type="presParOf" srcId="{6FCA02CD-4E26-A743-9409-C8E1C17B3B0B}" destId="{F7F596D5-B553-714C-83B7-86F199FC8F4C}" srcOrd="2" destOrd="0" presId="urn:microsoft.com/office/officeart/2005/8/layout/hChevron3"/>
    <dgm:cxn modelId="{D3426505-8736-4C0F-A625-7B1DC272AF3C}" type="presParOf" srcId="{6FCA02CD-4E26-A743-9409-C8E1C17B3B0B}" destId="{8F189338-CB02-5D49-B169-0E1B2D91B38F}" srcOrd="3" destOrd="0" presId="urn:microsoft.com/office/officeart/2005/8/layout/hChevron3"/>
    <dgm:cxn modelId="{207A39D0-B198-4CBE-847B-955CA075E3A6}" type="presParOf" srcId="{6FCA02CD-4E26-A743-9409-C8E1C17B3B0B}" destId="{628EE3EF-B0B5-6F44-9D82-149A1EB66230}" srcOrd="4"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9B5E43-8E35-6840-BFE1-05BEF6A43B7A}"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85CDDAAE-55E6-5C42-9E90-DC4CF8C8986D}">
      <dgm:prSet phldrT="[Text]" custT="1"/>
      <dgm:spPr/>
      <dgm:t>
        <a:bodyPr/>
        <a:lstStyle/>
        <a:p>
          <a:r>
            <a:rPr lang="en-US" sz="1200" b="1" dirty="0"/>
            <a:t>1. Binding</a:t>
          </a:r>
        </a:p>
      </dgm:t>
    </dgm:pt>
    <dgm:pt modelId="{4AC50161-2549-2243-B8BC-DBB04B62F373}" type="parTrans" cxnId="{1C66810B-DA32-C144-BC30-5984F2A0EDFD}">
      <dgm:prSet/>
      <dgm:spPr/>
      <dgm:t>
        <a:bodyPr/>
        <a:lstStyle/>
        <a:p>
          <a:endParaRPr lang="en-US"/>
        </a:p>
      </dgm:t>
    </dgm:pt>
    <dgm:pt modelId="{FFE6380E-913E-B946-B61D-4334D8A2FEBC}" type="sibTrans" cxnId="{1C66810B-DA32-C144-BC30-5984F2A0EDFD}">
      <dgm:prSet/>
      <dgm:spPr/>
      <dgm:t>
        <a:bodyPr/>
        <a:lstStyle/>
        <a:p>
          <a:endParaRPr lang="en-US"/>
        </a:p>
      </dgm:t>
    </dgm:pt>
    <dgm:pt modelId="{F07C9A24-8D9C-5149-AB86-2A60D6412CC8}">
      <dgm:prSet phldrT="[Text]" custT="1"/>
      <dgm:spPr/>
      <dgm:t>
        <a:bodyPr/>
        <a:lstStyle/>
        <a:p>
          <a:r>
            <a:rPr lang="en-US" sz="1800" dirty="0">
              <a:solidFill>
                <a:schemeClr val="tx1"/>
              </a:solidFill>
            </a:rPr>
            <a:t>Hormone/neurotransmitter binds to</a:t>
          </a:r>
          <a:r>
            <a:rPr lang="en-US" sz="1800" dirty="0">
              <a:solidFill>
                <a:schemeClr val="accent1"/>
              </a:solidFill>
            </a:rPr>
            <a:t> </a:t>
          </a:r>
          <a:r>
            <a:rPr lang="en-US" sz="1800" dirty="0">
              <a:solidFill>
                <a:schemeClr val="tx1"/>
              </a:solidFill>
            </a:rPr>
            <a:t>G-protein coupled receptor.</a:t>
          </a:r>
          <a:r>
            <a:rPr lang="en-US" sz="2000" dirty="0"/>
            <a:t> </a:t>
          </a:r>
          <a:endParaRPr lang="en-US" sz="2500" dirty="0">
            <a:solidFill>
              <a:schemeClr val="accent1"/>
            </a:solidFill>
          </a:endParaRPr>
        </a:p>
      </dgm:t>
    </dgm:pt>
    <dgm:pt modelId="{685DF124-6817-464C-A8AE-ED75FB465A73}" type="parTrans" cxnId="{965D1486-9BD0-DC4F-8096-B42BF8A3C9C8}">
      <dgm:prSet/>
      <dgm:spPr/>
      <dgm:t>
        <a:bodyPr/>
        <a:lstStyle/>
        <a:p>
          <a:endParaRPr lang="en-US"/>
        </a:p>
      </dgm:t>
    </dgm:pt>
    <dgm:pt modelId="{D5649FEC-DD56-2E40-8BC0-23F90C67DD67}" type="sibTrans" cxnId="{965D1486-9BD0-DC4F-8096-B42BF8A3C9C8}">
      <dgm:prSet/>
      <dgm:spPr/>
      <dgm:t>
        <a:bodyPr/>
        <a:lstStyle/>
        <a:p>
          <a:endParaRPr lang="en-US"/>
        </a:p>
      </dgm:t>
    </dgm:pt>
    <dgm:pt modelId="{506EB48A-070E-9342-869A-3F9EEE25E76D}">
      <dgm:prSet phldrT="[Text]" custT="1"/>
      <dgm:spPr/>
      <dgm:t>
        <a:bodyPr/>
        <a:lstStyle/>
        <a:p>
          <a:r>
            <a:rPr lang="en-US" sz="1050" b="1" dirty="0"/>
            <a:t>2,3. Receptor Interaction </a:t>
          </a:r>
        </a:p>
      </dgm:t>
    </dgm:pt>
    <dgm:pt modelId="{328D3DDB-1F49-9C48-A181-EECFC4C68FAF}" type="parTrans" cxnId="{28D9168D-50C5-DC4B-A8BE-84412682931C}">
      <dgm:prSet/>
      <dgm:spPr/>
      <dgm:t>
        <a:bodyPr/>
        <a:lstStyle/>
        <a:p>
          <a:endParaRPr lang="en-US"/>
        </a:p>
      </dgm:t>
    </dgm:pt>
    <dgm:pt modelId="{4527B143-C374-5D4B-8B26-D68FB4832BAC}" type="sibTrans" cxnId="{28D9168D-50C5-DC4B-A8BE-84412682931C}">
      <dgm:prSet/>
      <dgm:spPr/>
      <dgm:t>
        <a:bodyPr/>
        <a:lstStyle/>
        <a:p>
          <a:endParaRPr lang="en-US"/>
        </a:p>
      </dgm:t>
    </dgm:pt>
    <dgm:pt modelId="{9FF3753B-A27E-814B-A90F-552658488FA4}">
      <dgm:prSet phldrT="[Text]" custT="1"/>
      <dgm:spPr/>
      <dgm:t>
        <a:bodyPr/>
        <a:lstStyle/>
        <a:p>
          <a:r>
            <a:rPr lang="en-US" sz="1800" dirty="0">
              <a:solidFill>
                <a:schemeClr val="tx1"/>
              </a:solidFill>
            </a:rPr>
            <a:t>Receptor will Interact with G-protein Which will lead to replacing </a:t>
          </a:r>
          <a:r>
            <a:rPr lang="en-US" sz="1800" dirty="0">
              <a:solidFill>
                <a:srgbClr val="FF0000"/>
              </a:solidFill>
            </a:rPr>
            <a:t>GDP</a:t>
          </a:r>
          <a:r>
            <a:rPr lang="en-US" sz="1800" dirty="0">
              <a:solidFill>
                <a:schemeClr val="tx1"/>
              </a:solidFill>
            </a:rPr>
            <a:t> with </a:t>
          </a:r>
          <a:r>
            <a:rPr lang="en-US" sz="1800" dirty="0">
              <a:solidFill>
                <a:srgbClr val="FF0000"/>
              </a:solidFill>
            </a:rPr>
            <a:t>GTP</a:t>
          </a:r>
          <a:r>
            <a:rPr lang="en-US" sz="1800" dirty="0">
              <a:solidFill>
                <a:schemeClr val="tx1"/>
              </a:solidFill>
            </a:rPr>
            <a:t>. </a:t>
          </a:r>
        </a:p>
      </dgm:t>
    </dgm:pt>
    <dgm:pt modelId="{4E8F8379-4A43-134D-9944-DB8757F227BB}" type="parTrans" cxnId="{75B5C148-B2D9-0E42-9FED-03E90EE40634}">
      <dgm:prSet/>
      <dgm:spPr/>
      <dgm:t>
        <a:bodyPr/>
        <a:lstStyle/>
        <a:p>
          <a:endParaRPr lang="en-US"/>
        </a:p>
      </dgm:t>
    </dgm:pt>
    <dgm:pt modelId="{09A0490D-052B-CD4C-A1A8-485A6DA2A3BE}" type="sibTrans" cxnId="{75B5C148-B2D9-0E42-9FED-03E90EE40634}">
      <dgm:prSet/>
      <dgm:spPr/>
      <dgm:t>
        <a:bodyPr/>
        <a:lstStyle/>
        <a:p>
          <a:endParaRPr lang="en-US"/>
        </a:p>
      </dgm:t>
    </dgm:pt>
    <dgm:pt modelId="{39324A05-4556-EF4C-9A5A-CD011E2BF623}">
      <dgm:prSet phldrT="[Text]" custT="1"/>
      <dgm:spPr/>
      <dgm:t>
        <a:bodyPr/>
        <a:lstStyle/>
        <a:p>
          <a:r>
            <a:rPr lang="en-US" sz="900" b="1" dirty="0"/>
            <a:t>4. Dissociation</a:t>
          </a:r>
        </a:p>
      </dgm:t>
    </dgm:pt>
    <dgm:pt modelId="{595804C4-9042-5242-8993-881328C23758}" type="parTrans" cxnId="{6102F8A5-645C-2545-982F-D1A5D68B0157}">
      <dgm:prSet/>
      <dgm:spPr/>
      <dgm:t>
        <a:bodyPr/>
        <a:lstStyle/>
        <a:p>
          <a:endParaRPr lang="en-US"/>
        </a:p>
      </dgm:t>
    </dgm:pt>
    <dgm:pt modelId="{C92D907A-3DF1-DB4B-9B18-E62D80025617}" type="sibTrans" cxnId="{6102F8A5-645C-2545-982F-D1A5D68B0157}">
      <dgm:prSet/>
      <dgm:spPr/>
      <dgm:t>
        <a:bodyPr/>
        <a:lstStyle/>
        <a:p>
          <a:endParaRPr lang="en-US"/>
        </a:p>
      </dgm:t>
    </dgm:pt>
    <dgm:pt modelId="{EED822CB-CC41-0643-BF16-FEF256BE6D20}">
      <dgm:prSet phldrT="[Text]" custT="1"/>
      <dgm:spPr/>
      <dgm:t>
        <a:bodyPr/>
        <a:lstStyle/>
        <a:p>
          <a:r>
            <a:rPr lang="en-US" sz="1800" dirty="0">
              <a:solidFill>
                <a:srgbClr val="FF0000"/>
              </a:solidFill>
            </a:rPr>
            <a:t>α-subunit</a:t>
          </a:r>
          <a:r>
            <a:rPr lang="en-US" sz="1800" dirty="0">
              <a:solidFill>
                <a:schemeClr val="tx1"/>
              </a:solidFill>
            </a:rPr>
            <a:t> dissociates from </a:t>
          </a:r>
          <a:r>
            <a:rPr lang="en-US" sz="1800" dirty="0">
              <a:solidFill>
                <a:srgbClr val="FF0000"/>
              </a:solidFill>
            </a:rPr>
            <a:t>β</a:t>
          </a:r>
          <a:r>
            <a:rPr lang="en-US" sz="1800" dirty="0">
              <a:solidFill>
                <a:schemeClr val="tx1"/>
              </a:solidFill>
            </a:rPr>
            <a:t> &amp; </a:t>
          </a:r>
          <a:r>
            <a:rPr lang="en-US" sz="1800" dirty="0" err="1">
              <a:solidFill>
                <a:srgbClr val="FF0000"/>
              </a:solidFill>
            </a:rPr>
            <a:t>γ</a:t>
          </a:r>
          <a:r>
            <a:rPr lang="en-US" sz="1800" dirty="0">
              <a:solidFill>
                <a:srgbClr val="FF0000"/>
              </a:solidFill>
            </a:rPr>
            <a:t> subunits</a:t>
          </a:r>
          <a:r>
            <a:rPr lang="en-US" sz="1800" dirty="0">
              <a:solidFill>
                <a:schemeClr val="tx1"/>
              </a:solidFill>
            </a:rPr>
            <a:t>, and activates </a:t>
          </a:r>
          <a:r>
            <a:rPr lang="en-US" sz="1800" dirty="0">
              <a:solidFill>
                <a:srgbClr val="FF0000"/>
              </a:solidFill>
            </a:rPr>
            <a:t>Phospholipase C</a:t>
          </a:r>
          <a:r>
            <a:rPr lang="en-US" sz="1800" dirty="0">
              <a:solidFill>
                <a:schemeClr val="tx1"/>
              </a:solidFill>
            </a:rPr>
            <a:t>.</a:t>
          </a:r>
          <a:r>
            <a:rPr lang="en-US" sz="2100" dirty="0"/>
            <a:t> </a:t>
          </a:r>
        </a:p>
      </dgm:t>
    </dgm:pt>
    <dgm:pt modelId="{FF045AAF-1EE0-DB4E-83A8-5D8ACF74F656}" type="parTrans" cxnId="{1A61AEA2-5FCB-AF43-9794-3EFE0B279C99}">
      <dgm:prSet/>
      <dgm:spPr/>
      <dgm:t>
        <a:bodyPr/>
        <a:lstStyle/>
        <a:p>
          <a:endParaRPr lang="en-US"/>
        </a:p>
      </dgm:t>
    </dgm:pt>
    <dgm:pt modelId="{AA834DB4-79DB-314C-B9C8-ABA36BB96829}" type="sibTrans" cxnId="{1A61AEA2-5FCB-AF43-9794-3EFE0B279C99}">
      <dgm:prSet/>
      <dgm:spPr/>
      <dgm:t>
        <a:bodyPr/>
        <a:lstStyle/>
        <a:p>
          <a:endParaRPr lang="en-US"/>
        </a:p>
      </dgm:t>
    </dgm:pt>
    <dgm:pt modelId="{4EB4F7B9-F62C-CA47-A1D5-6D9335E1EEB7}">
      <dgm:prSet phldrT="[Text]" custT="1"/>
      <dgm:spPr/>
      <dgm:t>
        <a:bodyPr/>
        <a:lstStyle/>
        <a:p>
          <a:r>
            <a:rPr lang="en-US" sz="1100" b="1" dirty="0"/>
            <a:t>5. Breaking Down</a:t>
          </a:r>
        </a:p>
      </dgm:t>
    </dgm:pt>
    <dgm:pt modelId="{1205E8FF-D874-554E-A5E8-4CF53BC1C9F5}" type="parTrans" cxnId="{83A479A3-948F-7645-9F46-90D5B37FF7A1}">
      <dgm:prSet/>
      <dgm:spPr/>
      <dgm:t>
        <a:bodyPr/>
        <a:lstStyle/>
        <a:p>
          <a:endParaRPr lang="en-US"/>
        </a:p>
      </dgm:t>
    </dgm:pt>
    <dgm:pt modelId="{E1856501-D5DE-3346-B32B-39700C4882B4}" type="sibTrans" cxnId="{83A479A3-948F-7645-9F46-90D5B37FF7A1}">
      <dgm:prSet/>
      <dgm:spPr/>
      <dgm:t>
        <a:bodyPr/>
        <a:lstStyle/>
        <a:p>
          <a:pPr rtl="0"/>
          <a:endParaRPr lang="en-US"/>
        </a:p>
      </dgm:t>
    </dgm:pt>
    <dgm:pt modelId="{784443C1-4724-C744-9327-AE53288807F7}">
      <dgm:prSet custT="1"/>
      <dgm:spPr/>
      <dgm:t>
        <a:bodyPr/>
        <a:lstStyle/>
        <a:p>
          <a:r>
            <a:rPr lang="en-US" sz="1800" dirty="0">
              <a:solidFill>
                <a:schemeClr val="tx1"/>
              </a:solidFill>
            </a:rPr>
            <a:t>Phospholipase C break phosphatidylinositol 4-5bisphosphate into </a:t>
          </a:r>
          <a:r>
            <a:rPr lang="en-US" sz="1800" dirty="0">
              <a:solidFill>
                <a:srgbClr val="FF0000"/>
              </a:solidFill>
            </a:rPr>
            <a:t>DAG</a:t>
          </a:r>
          <a:r>
            <a:rPr lang="en-US" sz="1800" dirty="0">
              <a:solidFill>
                <a:schemeClr val="tx1"/>
              </a:solidFill>
            </a:rPr>
            <a:t> + </a:t>
          </a:r>
          <a:r>
            <a:rPr lang="en-US" sz="1800" dirty="0">
              <a:solidFill>
                <a:srgbClr val="FF0000"/>
              </a:solidFill>
            </a:rPr>
            <a:t>inositol 4-5 bisphosphate </a:t>
          </a:r>
        </a:p>
      </dgm:t>
    </dgm:pt>
    <dgm:pt modelId="{5C4FAD6D-6299-F347-A13C-517F82230BE0}" type="parTrans" cxnId="{860D2B3A-3B81-DA42-A8F5-A0A6D8D28351}">
      <dgm:prSet/>
      <dgm:spPr/>
      <dgm:t>
        <a:bodyPr/>
        <a:lstStyle/>
        <a:p>
          <a:endParaRPr lang="en-US"/>
        </a:p>
      </dgm:t>
    </dgm:pt>
    <dgm:pt modelId="{41C414E5-4B3D-2442-8835-D1A3E11F4456}" type="sibTrans" cxnId="{860D2B3A-3B81-DA42-A8F5-A0A6D8D28351}">
      <dgm:prSet/>
      <dgm:spPr/>
      <dgm:t>
        <a:bodyPr/>
        <a:lstStyle/>
        <a:p>
          <a:endParaRPr lang="en-US"/>
        </a:p>
      </dgm:t>
    </dgm:pt>
    <dgm:pt modelId="{77844497-9E2C-9F43-B474-3482A88711CD}">
      <dgm:prSet custT="1"/>
      <dgm:spPr/>
      <dgm:t>
        <a:bodyPr/>
        <a:lstStyle/>
        <a:p>
          <a:r>
            <a:rPr lang="en-US" sz="1200" dirty="0">
              <a:solidFill>
                <a:schemeClr val="bg1"/>
              </a:solidFill>
            </a:rPr>
            <a:t>6. Ca </a:t>
          </a:r>
          <a:r>
            <a:rPr lang="en-US" sz="1200" b="1" dirty="0">
              <a:solidFill>
                <a:schemeClr val="bg1"/>
              </a:solidFill>
            </a:rPr>
            <a:t>Releasing</a:t>
          </a:r>
        </a:p>
      </dgm:t>
    </dgm:pt>
    <dgm:pt modelId="{DB2EDA0E-9431-5247-9151-5265B2C24F7F}" type="parTrans" cxnId="{0B312075-4E53-7C42-9A40-416090D014A9}">
      <dgm:prSet/>
      <dgm:spPr/>
      <dgm:t>
        <a:bodyPr/>
        <a:lstStyle/>
        <a:p>
          <a:endParaRPr lang="en-US"/>
        </a:p>
      </dgm:t>
    </dgm:pt>
    <dgm:pt modelId="{5EEB8B35-FB61-4C4D-A255-2802101D7F98}" type="sibTrans" cxnId="{0B312075-4E53-7C42-9A40-416090D014A9}">
      <dgm:prSet/>
      <dgm:spPr/>
      <dgm:t>
        <a:bodyPr/>
        <a:lstStyle/>
        <a:p>
          <a:endParaRPr lang="en-US"/>
        </a:p>
      </dgm:t>
    </dgm:pt>
    <dgm:pt modelId="{CA914E46-04D3-5949-A0D6-A48EAAF55F81}">
      <dgm:prSet custT="1"/>
      <dgm:spPr/>
      <dgm:t>
        <a:bodyPr/>
        <a:lstStyle/>
        <a:p>
          <a:r>
            <a:rPr lang="en-US" sz="1800" dirty="0">
              <a:solidFill>
                <a:schemeClr val="tx1"/>
              </a:solidFill>
            </a:rPr>
            <a:t>ER stores Calcium Which released to the cytoplasm when </a:t>
          </a:r>
          <a:r>
            <a:rPr lang="en-US" sz="1800" dirty="0">
              <a:solidFill>
                <a:srgbClr val="FF0000"/>
              </a:solidFill>
            </a:rPr>
            <a:t>IP3</a:t>
          </a:r>
          <a:r>
            <a:rPr lang="en-US" sz="1800" dirty="0">
              <a:solidFill>
                <a:schemeClr val="tx1"/>
              </a:solidFill>
            </a:rPr>
            <a:t> binds. (IP3: Inositol 1,4,5 triphosphate)</a:t>
          </a:r>
          <a:r>
            <a:rPr lang="en-US" sz="1600" dirty="0">
              <a:solidFill>
                <a:schemeClr val="bg1">
                  <a:lumMod val="65000"/>
                </a:schemeClr>
              </a:solidFill>
            </a:rPr>
            <a:t> </a:t>
          </a:r>
        </a:p>
      </dgm:t>
    </dgm:pt>
    <dgm:pt modelId="{B2118C1A-9E59-4645-8443-80E11B579674}" type="parTrans" cxnId="{CBB5072C-FE79-3A40-BB61-F73183359B74}">
      <dgm:prSet/>
      <dgm:spPr/>
      <dgm:t>
        <a:bodyPr/>
        <a:lstStyle/>
        <a:p>
          <a:endParaRPr lang="en-US"/>
        </a:p>
      </dgm:t>
    </dgm:pt>
    <dgm:pt modelId="{0CB589A6-DFCD-1C4A-B689-819F34FCC886}" type="sibTrans" cxnId="{CBB5072C-FE79-3A40-BB61-F73183359B74}">
      <dgm:prSet/>
      <dgm:spPr/>
      <dgm:t>
        <a:bodyPr/>
        <a:lstStyle/>
        <a:p>
          <a:endParaRPr lang="en-US"/>
        </a:p>
      </dgm:t>
    </dgm:pt>
    <dgm:pt modelId="{0695669A-C678-C34C-B888-6FC45F24DFFE}">
      <dgm:prSet custT="1"/>
      <dgm:spPr/>
      <dgm:t>
        <a:bodyPr/>
        <a:lstStyle/>
        <a:p>
          <a:r>
            <a:rPr lang="en-US" sz="1050" b="1" dirty="0">
              <a:solidFill>
                <a:schemeClr val="bg1"/>
              </a:solidFill>
            </a:rPr>
            <a:t>7. Kinase C Activation </a:t>
          </a:r>
        </a:p>
      </dgm:t>
    </dgm:pt>
    <dgm:pt modelId="{087385A8-1BBC-3441-A7AF-278BB6F2CBBD}" type="parTrans" cxnId="{68701D5F-A59B-384A-8006-BF9A67CA4D9A}">
      <dgm:prSet/>
      <dgm:spPr/>
      <dgm:t>
        <a:bodyPr/>
        <a:lstStyle/>
        <a:p>
          <a:endParaRPr lang="en-US"/>
        </a:p>
      </dgm:t>
    </dgm:pt>
    <dgm:pt modelId="{C0D59682-B833-1F4C-9865-18F2B910AC14}" type="sibTrans" cxnId="{68701D5F-A59B-384A-8006-BF9A67CA4D9A}">
      <dgm:prSet/>
      <dgm:spPr/>
      <dgm:t>
        <a:bodyPr/>
        <a:lstStyle/>
        <a:p>
          <a:endParaRPr lang="en-US"/>
        </a:p>
      </dgm:t>
    </dgm:pt>
    <dgm:pt modelId="{CC96FDCA-F5F8-D947-A175-1E06CDC2C2DB}">
      <dgm:prSet custT="1"/>
      <dgm:spPr/>
      <dgm:t>
        <a:bodyPr/>
        <a:lstStyle/>
        <a:p>
          <a:r>
            <a:rPr lang="en-US" sz="1800" dirty="0">
              <a:solidFill>
                <a:schemeClr val="tx1"/>
              </a:solidFill>
            </a:rPr>
            <a:t>Calcium and DAG </a:t>
          </a:r>
          <a:r>
            <a:rPr lang="en-US" sz="1800" dirty="0">
              <a:solidFill>
                <a:srgbClr val="FF0000"/>
              </a:solidFill>
            </a:rPr>
            <a:t>activate protein kinase C </a:t>
          </a:r>
        </a:p>
      </dgm:t>
    </dgm:pt>
    <dgm:pt modelId="{828B8804-3F86-6246-AF4E-4DD522436DF8}" type="parTrans" cxnId="{982E2A7D-5FA8-E047-85E7-C3C894FA9157}">
      <dgm:prSet/>
      <dgm:spPr/>
      <dgm:t>
        <a:bodyPr/>
        <a:lstStyle/>
        <a:p>
          <a:endParaRPr lang="en-US"/>
        </a:p>
      </dgm:t>
    </dgm:pt>
    <dgm:pt modelId="{33163295-1697-F640-B32B-4BFDD839BBA0}" type="sibTrans" cxnId="{982E2A7D-5FA8-E047-85E7-C3C894FA9157}">
      <dgm:prSet/>
      <dgm:spPr/>
      <dgm:t>
        <a:bodyPr/>
        <a:lstStyle/>
        <a:p>
          <a:endParaRPr lang="en-US"/>
        </a:p>
      </dgm:t>
    </dgm:pt>
    <dgm:pt modelId="{7555F21A-CB06-2B49-9604-8FE11AE5208E}">
      <dgm:prSet custT="1"/>
      <dgm:spPr/>
      <dgm:t>
        <a:bodyPr/>
        <a:lstStyle/>
        <a:p>
          <a:r>
            <a:rPr lang="en-US" sz="1000" b="1" dirty="0">
              <a:solidFill>
                <a:schemeClr val="bg1"/>
              </a:solidFill>
            </a:rPr>
            <a:t>8. Responding to Action</a:t>
          </a:r>
        </a:p>
      </dgm:t>
    </dgm:pt>
    <dgm:pt modelId="{2694DF7F-D89F-6E45-BE32-569EE92308DD}" type="parTrans" cxnId="{7ADAF275-6459-BA44-9769-00A5BBB9E78C}">
      <dgm:prSet/>
      <dgm:spPr/>
      <dgm:t>
        <a:bodyPr/>
        <a:lstStyle/>
        <a:p>
          <a:endParaRPr lang="en-US"/>
        </a:p>
      </dgm:t>
    </dgm:pt>
    <dgm:pt modelId="{C2141AF2-C8F7-4742-A10A-08F984CCF443}" type="sibTrans" cxnId="{7ADAF275-6459-BA44-9769-00A5BBB9E78C}">
      <dgm:prSet/>
      <dgm:spPr/>
      <dgm:t>
        <a:bodyPr/>
        <a:lstStyle/>
        <a:p>
          <a:endParaRPr lang="en-US"/>
        </a:p>
      </dgm:t>
    </dgm:pt>
    <dgm:pt modelId="{FAACC543-9BFF-E745-9E2A-3A1154E94012}">
      <dgm:prSet custT="1"/>
      <dgm:spPr/>
      <dgm:t>
        <a:bodyPr/>
        <a:lstStyle/>
        <a:p>
          <a:r>
            <a:rPr lang="en-US" sz="1800" dirty="0">
              <a:solidFill>
                <a:schemeClr val="tx1"/>
              </a:solidFill>
            </a:rPr>
            <a:t>Protein kinase C catalyze protein phosphorylation. These proteins will give the response of the hormone or neurotransmitter.</a:t>
          </a:r>
        </a:p>
      </dgm:t>
    </dgm:pt>
    <dgm:pt modelId="{57B2E824-F514-6344-A2E3-02FB90943F15}" type="parTrans" cxnId="{F56F557A-9066-2D4E-9936-96D23D630C64}">
      <dgm:prSet/>
      <dgm:spPr/>
      <dgm:t>
        <a:bodyPr/>
        <a:lstStyle/>
        <a:p>
          <a:endParaRPr lang="en-US"/>
        </a:p>
      </dgm:t>
    </dgm:pt>
    <dgm:pt modelId="{A05F8C4E-B88F-3045-B5E1-AE73C915F350}" type="sibTrans" cxnId="{F56F557A-9066-2D4E-9936-96D23D630C64}">
      <dgm:prSet/>
      <dgm:spPr/>
      <dgm:t>
        <a:bodyPr/>
        <a:lstStyle/>
        <a:p>
          <a:endParaRPr lang="en-US"/>
        </a:p>
      </dgm:t>
    </dgm:pt>
    <dgm:pt modelId="{790D1380-E446-7246-A5CF-9BF77BEEFE06}">
      <dgm:prSet phldrT="[Text]" custT="1"/>
      <dgm:spPr/>
      <dgm:t>
        <a:bodyPr/>
        <a:lstStyle/>
        <a:p>
          <a:r>
            <a:rPr lang="en-US" sz="1800" dirty="0">
              <a:solidFill>
                <a:schemeClr val="accent1"/>
              </a:solidFill>
            </a:rPr>
            <a:t>e.g. “Antidiuretic hormone (ADH), </a:t>
          </a:r>
          <a:r>
            <a:rPr lang="en-US" sz="1800" dirty="0" err="1">
              <a:solidFill>
                <a:schemeClr val="accent1"/>
              </a:solidFill>
            </a:rPr>
            <a:t>Acetylecholine</a:t>
          </a:r>
          <a:r>
            <a:rPr lang="en-US" sz="1800" dirty="0">
              <a:solidFill>
                <a:schemeClr val="accent1"/>
              </a:solidFill>
            </a:rPr>
            <a:t>”   </a:t>
          </a:r>
          <a:endParaRPr lang="en-US" sz="2500" dirty="0">
            <a:solidFill>
              <a:schemeClr val="accent1"/>
            </a:solidFill>
          </a:endParaRPr>
        </a:p>
      </dgm:t>
    </dgm:pt>
    <dgm:pt modelId="{AD9B16CB-C87B-1947-9AA7-F06D2CEAA01E}" type="parTrans" cxnId="{A90C08D3-2449-3F45-B84E-C9972AF86941}">
      <dgm:prSet/>
      <dgm:spPr/>
      <dgm:t>
        <a:bodyPr/>
        <a:lstStyle/>
        <a:p>
          <a:endParaRPr lang="en-US"/>
        </a:p>
      </dgm:t>
    </dgm:pt>
    <dgm:pt modelId="{22EF2CBF-38D5-BC45-84BF-0A18D19AA161}" type="sibTrans" cxnId="{A90C08D3-2449-3F45-B84E-C9972AF86941}">
      <dgm:prSet/>
      <dgm:spPr/>
      <dgm:t>
        <a:bodyPr/>
        <a:lstStyle/>
        <a:p>
          <a:endParaRPr lang="en-US"/>
        </a:p>
      </dgm:t>
    </dgm:pt>
    <dgm:pt modelId="{029F4B2E-2F84-3547-8D21-846C5AD4A786}" type="pres">
      <dgm:prSet presAssocID="{169B5E43-8E35-6840-BFE1-05BEF6A43B7A}" presName="linearFlow" presStyleCnt="0">
        <dgm:presLayoutVars>
          <dgm:dir/>
          <dgm:animLvl val="lvl"/>
          <dgm:resizeHandles val="exact"/>
        </dgm:presLayoutVars>
      </dgm:prSet>
      <dgm:spPr/>
    </dgm:pt>
    <dgm:pt modelId="{4AE14E2D-B13E-134F-8549-B308C9FC444A}" type="pres">
      <dgm:prSet presAssocID="{85CDDAAE-55E6-5C42-9E90-DC4CF8C8986D}" presName="composite" presStyleCnt="0"/>
      <dgm:spPr/>
    </dgm:pt>
    <dgm:pt modelId="{B83EE2B8-9AE3-954B-AFA5-8AB92C5FE456}" type="pres">
      <dgm:prSet presAssocID="{85CDDAAE-55E6-5C42-9E90-DC4CF8C8986D}" presName="parentText" presStyleLbl="alignNode1" presStyleIdx="0" presStyleCnt="7">
        <dgm:presLayoutVars>
          <dgm:chMax val="1"/>
          <dgm:bulletEnabled val="1"/>
        </dgm:presLayoutVars>
      </dgm:prSet>
      <dgm:spPr/>
    </dgm:pt>
    <dgm:pt modelId="{A44EB9C5-33C0-4643-9A0F-B82AF2B65280}" type="pres">
      <dgm:prSet presAssocID="{85CDDAAE-55E6-5C42-9E90-DC4CF8C8986D}" presName="descendantText" presStyleLbl="alignAcc1" presStyleIdx="0" presStyleCnt="7" custScaleY="100000">
        <dgm:presLayoutVars>
          <dgm:bulletEnabled val="1"/>
        </dgm:presLayoutVars>
      </dgm:prSet>
      <dgm:spPr/>
    </dgm:pt>
    <dgm:pt modelId="{4C562A33-BB27-8D40-9769-6712D53ADF27}" type="pres">
      <dgm:prSet presAssocID="{FFE6380E-913E-B946-B61D-4334D8A2FEBC}" presName="sp" presStyleCnt="0"/>
      <dgm:spPr/>
    </dgm:pt>
    <dgm:pt modelId="{C9B821AD-FA06-E94F-BAB1-97739CD424C2}" type="pres">
      <dgm:prSet presAssocID="{506EB48A-070E-9342-869A-3F9EEE25E76D}" presName="composite" presStyleCnt="0"/>
      <dgm:spPr/>
    </dgm:pt>
    <dgm:pt modelId="{1DFE47C7-21E5-C242-ABFD-CA5BEDF9B6E7}" type="pres">
      <dgm:prSet presAssocID="{506EB48A-070E-9342-869A-3F9EEE25E76D}" presName="parentText" presStyleLbl="alignNode1" presStyleIdx="1" presStyleCnt="7" custScaleY="109186">
        <dgm:presLayoutVars>
          <dgm:chMax val="1"/>
          <dgm:bulletEnabled val="1"/>
        </dgm:presLayoutVars>
      </dgm:prSet>
      <dgm:spPr/>
    </dgm:pt>
    <dgm:pt modelId="{52207713-44B3-564B-858C-18CA0332FD74}" type="pres">
      <dgm:prSet presAssocID="{506EB48A-070E-9342-869A-3F9EEE25E76D}" presName="descendantText" presStyleLbl="alignAcc1" presStyleIdx="1" presStyleCnt="7">
        <dgm:presLayoutVars>
          <dgm:bulletEnabled val="1"/>
        </dgm:presLayoutVars>
      </dgm:prSet>
      <dgm:spPr/>
    </dgm:pt>
    <dgm:pt modelId="{6679EA89-5FBF-EF4E-94D5-82AE34F290BA}" type="pres">
      <dgm:prSet presAssocID="{4527B143-C374-5D4B-8B26-D68FB4832BAC}" presName="sp" presStyleCnt="0"/>
      <dgm:spPr/>
    </dgm:pt>
    <dgm:pt modelId="{00DE281E-2F8F-5D4D-A9D9-169FAE4C47FD}" type="pres">
      <dgm:prSet presAssocID="{39324A05-4556-EF4C-9A5A-CD011E2BF623}" presName="composite" presStyleCnt="0"/>
      <dgm:spPr/>
    </dgm:pt>
    <dgm:pt modelId="{8198EC24-3C0B-1F48-BA05-DE174CAF09D0}" type="pres">
      <dgm:prSet presAssocID="{39324A05-4556-EF4C-9A5A-CD011E2BF623}" presName="parentText" presStyleLbl="alignNode1" presStyleIdx="2" presStyleCnt="7">
        <dgm:presLayoutVars>
          <dgm:chMax val="1"/>
          <dgm:bulletEnabled val="1"/>
        </dgm:presLayoutVars>
      </dgm:prSet>
      <dgm:spPr/>
    </dgm:pt>
    <dgm:pt modelId="{6AC3A760-F664-4D4C-BE30-9535584F1C23}" type="pres">
      <dgm:prSet presAssocID="{39324A05-4556-EF4C-9A5A-CD011E2BF623}" presName="descendantText" presStyleLbl="alignAcc1" presStyleIdx="2" presStyleCnt="7">
        <dgm:presLayoutVars>
          <dgm:bulletEnabled val="1"/>
        </dgm:presLayoutVars>
      </dgm:prSet>
      <dgm:spPr/>
    </dgm:pt>
    <dgm:pt modelId="{7A242180-8D30-DD46-9F0D-BD9171ABB197}" type="pres">
      <dgm:prSet presAssocID="{C92D907A-3DF1-DB4B-9B18-E62D80025617}" presName="sp" presStyleCnt="0"/>
      <dgm:spPr/>
    </dgm:pt>
    <dgm:pt modelId="{9096E741-A399-1646-9C7E-E430E4D9A943}" type="pres">
      <dgm:prSet presAssocID="{4EB4F7B9-F62C-CA47-A1D5-6D9335E1EEB7}" presName="composite" presStyleCnt="0"/>
      <dgm:spPr/>
    </dgm:pt>
    <dgm:pt modelId="{B6B03734-1EC5-E64D-A464-471C9EE68AEE}" type="pres">
      <dgm:prSet presAssocID="{4EB4F7B9-F62C-CA47-A1D5-6D9335E1EEB7}" presName="parentText" presStyleLbl="alignNode1" presStyleIdx="3" presStyleCnt="7">
        <dgm:presLayoutVars>
          <dgm:chMax val="1"/>
          <dgm:bulletEnabled val="1"/>
        </dgm:presLayoutVars>
      </dgm:prSet>
      <dgm:spPr/>
    </dgm:pt>
    <dgm:pt modelId="{E915F60F-7831-BB48-B028-5A68563EC1C5}" type="pres">
      <dgm:prSet presAssocID="{4EB4F7B9-F62C-CA47-A1D5-6D9335E1EEB7}" presName="descendantText" presStyleLbl="alignAcc1" presStyleIdx="3" presStyleCnt="7">
        <dgm:presLayoutVars>
          <dgm:bulletEnabled val="1"/>
        </dgm:presLayoutVars>
      </dgm:prSet>
      <dgm:spPr/>
    </dgm:pt>
    <dgm:pt modelId="{047B85D6-062D-D84A-A889-01DD19FA8CCB}" type="pres">
      <dgm:prSet presAssocID="{E1856501-D5DE-3346-B32B-39700C4882B4}" presName="sp" presStyleCnt="0"/>
      <dgm:spPr/>
    </dgm:pt>
    <dgm:pt modelId="{E46D981E-6FFD-F349-910F-C4CB286B4264}" type="pres">
      <dgm:prSet presAssocID="{77844497-9E2C-9F43-B474-3482A88711CD}" presName="composite" presStyleCnt="0"/>
      <dgm:spPr/>
    </dgm:pt>
    <dgm:pt modelId="{64FE8B02-3FD9-8341-A5C4-F72BDF2CE19A}" type="pres">
      <dgm:prSet presAssocID="{77844497-9E2C-9F43-B474-3482A88711CD}" presName="parentText" presStyleLbl="alignNode1" presStyleIdx="4" presStyleCnt="7">
        <dgm:presLayoutVars>
          <dgm:chMax val="1"/>
          <dgm:bulletEnabled val="1"/>
        </dgm:presLayoutVars>
      </dgm:prSet>
      <dgm:spPr/>
    </dgm:pt>
    <dgm:pt modelId="{CF77C34D-C5F1-5445-B29F-D47891CABD4B}" type="pres">
      <dgm:prSet presAssocID="{77844497-9E2C-9F43-B474-3482A88711CD}" presName="descendantText" presStyleLbl="alignAcc1" presStyleIdx="4" presStyleCnt="7">
        <dgm:presLayoutVars>
          <dgm:bulletEnabled val="1"/>
        </dgm:presLayoutVars>
      </dgm:prSet>
      <dgm:spPr/>
    </dgm:pt>
    <dgm:pt modelId="{1724C842-D136-3B4D-B6CA-5BEF9BA5F622}" type="pres">
      <dgm:prSet presAssocID="{5EEB8B35-FB61-4C4D-A255-2802101D7F98}" presName="sp" presStyleCnt="0"/>
      <dgm:spPr/>
    </dgm:pt>
    <dgm:pt modelId="{7F7D2A43-27E5-3B4C-8CB1-80AD90BFBAE6}" type="pres">
      <dgm:prSet presAssocID="{0695669A-C678-C34C-B888-6FC45F24DFFE}" presName="composite" presStyleCnt="0"/>
      <dgm:spPr/>
    </dgm:pt>
    <dgm:pt modelId="{28795ABD-1A55-B247-A44A-7A1411188257}" type="pres">
      <dgm:prSet presAssocID="{0695669A-C678-C34C-B888-6FC45F24DFFE}" presName="parentText" presStyleLbl="alignNode1" presStyleIdx="5" presStyleCnt="7">
        <dgm:presLayoutVars>
          <dgm:chMax val="1"/>
          <dgm:bulletEnabled val="1"/>
        </dgm:presLayoutVars>
      </dgm:prSet>
      <dgm:spPr/>
    </dgm:pt>
    <dgm:pt modelId="{B385B959-7030-604F-B318-03216F8C5E4C}" type="pres">
      <dgm:prSet presAssocID="{0695669A-C678-C34C-B888-6FC45F24DFFE}" presName="descendantText" presStyleLbl="alignAcc1" presStyleIdx="5" presStyleCnt="7">
        <dgm:presLayoutVars>
          <dgm:bulletEnabled val="1"/>
        </dgm:presLayoutVars>
      </dgm:prSet>
      <dgm:spPr/>
    </dgm:pt>
    <dgm:pt modelId="{7F29C928-4E9C-DD4F-84E4-2CF5078B8083}" type="pres">
      <dgm:prSet presAssocID="{C0D59682-B833-1F4C-9865-18F2B910AC14}" presName="sp" presStyleCnt="0"/>
      <dgm:spPr/>
    </dgm:pt>
    <dgm:pt modelId="{0DABA447-4AEC-6342-8688-3BB87731C413}" type="pres">
      <dgm:prSet presAssocID="{7555F21A-CB06-2B49-9604-8FE11AE5208E}" presName="composite" presStyleCnt="0"/>
      <dgm:spPr/>
    </dgm:pt>
    <dgm:pt modelId="{E010B3D6-B451-2B46-AAFA-D916B70736D4}" type="pres">
      <dgm:prSet presAssocID="{7555F21A-CB06-2B49-9604-8FE11AE5208E}" presName="parentText" presStyleLbl="alignNode1" presStyleIdx="6" presStyleCnt="7">
        <dgm:presLayoutVars>
          <dgm:chMax val="1"/>
          <dgm:bulletEnabled val="1"/>
        </dgm:presLayoutVars>
      </dgm:prSet>
      <dgm:spPr/>
    </dgm:pt>
    <dgm:pt modelId="{8BD0C8CA-C1B2-5743-BD1A-0D998EEA1B33}" type="pres">
      <dgm:prSet presAssocID="{7555F21A-CB06-2B49-9604-8FE11AE5208E}" presName="descendantText" presStyleLbl="alignAcc1" presStyleIdx="6" presStyleCnt="7">
        <dgm:presLayoutVars>
          <dgm:bulletEnabled val="1"/>
        </dgm:presLayoutVars>
      </dgm:prSet>
      <dgm:spPr/>
    </dgm:pt>
  </dgm:ptLst>
  <dgm:cxnLst>
    <dgm:cxn modelId="{1A61AEA2-5FCB-AF43-9794-3EFE0B279C99}" srcId="{39324A05-4556-EF4C-9A5A-CD011E2BF623}" destId="{EED822CB-CC41-0643-BF16-FEF256BE6D20}" srcOrd="0" destOrd="0" parTransId="{FF045AAF-1EE0-DB4E-83A8-5D8ACF74F656}" sibTransId="{AA834DB4-79DB-314C-B9C8-ABA36BB96829}"/>
    <dgm:cxn modelId="{F56F557A-9066-2D4E-9936-96D23D630C64}" srcId="{7555F21A-CB06-2B49-9604-8FE11AE5208E}" destId="{FAACC543-9BFF-E745-9E2A-3A1154E94012}" srcOrd="0" destOrd="0" parTransId="{57B2E824-F514-6344-A2E3-02FB90943F15}" sibTransId="{A05F8C4E-B88F-3045-B5E1-AE73C915F350}"/>
    <dgm:cxn modelId="{4841E41E-F896-1248-B922-C501157CE955}" type="presOf" srcId="{85CDDAAE-55E6-5C42-9E90-DC4CF8C8986D}" destId="{B83EE2B8-9AE3-954B-AFA5-8AB92C5FE456}" srcOrd="0" destOrd="0" presId="urn:microsoft.com/office/officeart/2005/8/layout/chevron2"/>
    <dgm:cxn modelId="{7ADAF275-6459-BA44-9769-00A5BBB9E78C}" srcId="{169B5E43-8E35-6840-BFE1-05BEF6A43B7A}" destId="{7555F21A-CB06-2B49-9604-8FE11AE5208E}" srcOrd="6" destOrd="0" parTransId="{2694DF7F-D89F-6E45-BE32-569EE92308DD}" sibTransId="{C2141AF2-C8F7-4742-A10A-08F984CCF443}"/>
    <dgm:cxn modelId="{0B312075-4E53-7C42-9A40-416090D014A9}" srcId="{169B5E43-8E35-6840-BFE1-05BEF6A43B7A}" destId="{77844497-9E2C-9F43-B474-3482A88711CD}" srcOrd="4" destOrd="0" parTransId="{DB2EDA0E-9431-5247-9151-5265B2C24F7F}" sibTransId="{5EEB8B35-FB61-4C4D-A255-2802101D7F98}"/>
    <dgm:cxn modelId="{ED3227C5-3CB8-3A40-A04E-B323E9CFF7FF}" type="presOf" srcId="{0695669A-C678-C34C-B888-6FC45F24DFFE}" destId="{28795ABD-1A55-B247-A44A-7A1411188257}" srcOrd="0" destOrd="0" presId="urn:microsoft.com/office/officeart/2005/8/layout/chevron2"/>
    <dgm:cxn modelId="{75B5C148-B2D9-0E42-9FED-03E90EE40634}" srcId="{506EB48A-070E-9342-869A-3F9EEE25E76D}" destId="{9FF3753B-A27E-814B-A90F-552658488FA4}" srcOrd="0" destOrd="0" parTransId="{4E8F8379-4A43-134D-9944-DB8757F227BB}" sibTransId="{09A0490D-052B-CD4C-A1A8-485A6DA2A3BE}"/>
    <dgm:cxn modelId="{28D9168D-50C5-DC4B-A8BE-84412682931C}" srcId="{169B5E43-8E35-6840-BFE1-05BEF6A43B7A}" destId="{506EB48A-070E-9342-869A-3F9EEE25E76D}" srcOrd="1" destOrd="0" parTransId="{328D3DDB-1F49-9C48-A181-EECFC4C68FAF}" sibTransId="{4527B143-C374-5D4B-8B26-D68FB4832BAC}"/>
    <dgm:cxn modelId="{55A7BA95-2168-3241-B1FF-EEC4FD1DC54C}" type="presOf" srcId="{77844497-9E2C-9F43-B474-3482A88711CD}" destId="{64FE8B02-3FD9-8341-A5C4-F72BDF2CE19A}" srcOrd="0" destOrd="0" presId="urn:microsoft.com/office/officeart/2005/8/layout/chevron2"/>
    <dgm:cxn modelId="{B55169F0-49D6-324B-8616-0BB9366C98D3}" type="presOf" srcId="{FAACC543-9BFF-E745-9E2A-3A1154E94012}" destId="{8BD0C8CA-C1B2-5743-BD1A-0D998EEA1B33}" srcOrd="0" destOrd="0" presId="urn:microsoft.com/office/officeart/2005/8/layout/chevron2"/>
    <dgm:cxn modelId="{982E2A7D-5FA8-E047-85E7-C3C894FA9157}" srcId="{0695669A-C678-C34C-B888-6FC45F24DFFE}" destId="{CC96FDCA-F5F8-D947-A175-1E06CDC2C2DB}" srcOrd="0" destOrd="0" parTransId="{828B8804-3F86-6246-AF4E-4DD522436DF8}" sibTransId="{33163295-1697-F640-B32B-4BFDD839BBA0}"/>
    <dgm:cxn modelId="{CBB5072C-FE79-3A40-BB61-F73183359B74}" srcId="{77844497-9E2C-9F43-B474-3482A88711CD}" destId="{CA914E46-04D3-5949-A0D6-A48EAAF55F81}" srcOrd="0" destOrd="0" parTransId="{B2118C1A-9E59-4645-8443-80E11B579674}" sibTransId="{0CB589A6-DFCD-1C4A-B689-819F34FCC886}"/>
    <dgm:cxn modelId="{4050CDB4-BC21-3C40-9B54-6F913002261E}" type="presOf" srcId="{4EB4F7B9-F62C-CA47-A1D5-6D9335E1EEB7}" destId="{B6B03734-1EC5-E64D-A464-471C9EE68AEE}" srcOrd="0" destOrd="0" presId="urn:microsoft.com/office/officeart/2005/8/layout/chevron2"/>
    <dgm:cxn modelId="{F41E10DB-E484-2045-9F37-0B5778B28B1D}" type="presOf" srcId="{9FF3753B-A27E-814B-A90F-552658488FA4}" destId="{52207713-44B3-564B-858C-18CA0332FD74}" srcOrd="0" destOrd="0" presId="urn:microsoft.com/office/officeart/2005/8/layout/chevron2"/>
    <dgm:cxn modelId="{A90C08D3-2449-3F45-B84E-C9972AF86941}" srcId="{85CDDAAE-55E6-5C42-9E90-DC4CF8C8986D}" destId="{790D1380-E446-7246-A5CF-9BF77BEEFE06}" srcOrd="1" destOrd="0" parTransId="{AD9B16CB-C87B-1947-9AA7-F06D2CEAA01E}" sibTransId="{22EF2CBF-38D5-BC45-84BF-0A18D19AA161}"/>
    <dgm:cxn modelId="{0F7AB370-84D8-1F42-B578-18446187FDC9}" type="presOf" srcId="{CC96FDCA-F5F8-D947-A175-1E06CDC2C2DB}" destId="{B385B959-7030-604F-B318-03216F8C5E4C}" srcOrd="0" destOrd="0" presId="urn:microsoft.com/office/officeart/2005/8/layout/chevron2"/>
    <dgm:cxn modelId="{73110E5D-416D-164F-B26C-6597D6D29B26}" type="presOf" srcId="{7555F21A-CB06-2B49-9604-8FE11AE5208E}" destId="{E010B3D6-B451-2B46-AAFA-D916B70736D4}" srcOrd="0" destOrd="0" presId="urn:microsoft.com/office/officeart/2005/8/layout/chevron2"/>
    <dgm:cxn modelId="{C4E7CD65-2BC4-A14D-801F-F3DC9379CA3D}" type="presOf" srcId="{39324A05-4556-EF4C-9A5A-CD011E2BF623}" destId="{8198EC24-3C0B-1F48-BA05-DE174CAF09D0}" srcOrd="0" destOrd="0" presId="urn:microsoft.com/office/officeart/2005/8/layout/chevron2"/>
    <dgm:cxn modelId="{1C66810B-DA32-C144-BC30-5984F2A0EDFD}" srcId="{169B5E43-8E35-6840-BFE1-05BEF6A43B7A}" destId="{85CDDAAE-55E6-5C42-9E90-DC4CF8C8986D}" srcOrd="0" destOrd="0" parTransId="{4AC50161-2549-2243-B8BC-DBB04B62F373}" sibTransId="{FFE6380E-913E-B946-B61D-4334D8A2FEBC}"/>
    <dgm:cxn modelId="{965D1486-9BD0-DC4F-8096-B42BF8A3C9C8}" srcId="{85CDDAAE-55E6-5C42-9E90-DC4CF8C8986D}" destId="{F07C9A24-8D9C-5149-AB86-2A60D6412CC8}" srcOrd="0" destOrd="0" parTransId="{685DF124-6817-464C-A8AE-ED75FB465A73}" sibTransId="{D5649FEC-DD56-2E40-8BC0-23F90C67DD67}"/>
    <dgm:cxn modelId="{83A479A3-948F-7645-9F46-90D5B37FF7A1}" srcId="{169B5E43-8E35-6840-BFE1-05BEF6A43B7A}" destId="{4EB4F7B9-F62C-CA47-A1D5-6D9335E1EEB7}" srcOrd="3" destOrd="0" parTransId="{1205E8FF-D874-554E-A5E8-4CF53BC1C9F5}" sibTransId="{E1856501-D5DE-3346-B32B-39700C4882B4}"/>
    <dgm:cxn modelId="{5D114B22-281D-864A-A368-B05D11C98A2F}" type="presOf" srcId="{CA914E46-04D3-5949-A0D6-A48EAAF55F81}" destId="{CF77C34D-C5F1-5445-B29F-D47891CABD4B}" srcOrd="0" destOrd="0" presId="urn:microsoft.com/office/officeart/2005/8/layout/chevron2"/>
    <dgm:cxn modelId="{68701D5F-A59B-384A-8006-BF9A67CA4D9A}" srcId="{169B5E43-8E35-6840-BFE1-05BEF6A43B7A}" destId="{0695669A-C678-C34C-B888-6FC45F24DFFE}" srcOrd="5" destOrd="0" parTransId="{087385A8-1BBC-3441-A7AF-278BB6F2CBBD}" sibTransId="{C0D59682-B833-1F4C-9865-18F2B910AC14}"/>
    <dgm:cxn modelId="{D9A29559-FFF8-6347-AF6E-F400A20B830F}" type="presOf" srcId="{169B5E43-8E35-6840-BFE1-05BEF6A43B7A}" destId="{029F4B2E-2F84-3547-8D21-846C5AD4A786}" srcOrd="0" destOrd="0" presId="urn:microsoft.com/office/officeart/2005/8/layout/chevron2"/>
    <dgm:cxn modelId="{2077580C-3E63-794E-9B4C-01990499AB80}" type="presOf" srcId="{EED822CB-CC41-0643-BF16-FEF256BE6D20}" destId="{6AC3A760-F664-4D4C-BE30-9535584F1C23}" srcOrd="0" destOrd="0" presId="urn:microsoft.com/office/officeart/2005/8/layout/chevron2"/>
    <dgm:cxn modelId="{AC15A6C4-6B65-6146-8D82-9B93BED1E1B4}" type="presOf" srcId="{784443C1-4724-C744-9327-AE53288807F7}" destId="{E915F60F-7831-BB48-B028-5A68563EC1C5}" srcOrd="0" destOrd="0" presId="urn:microsoft.com/office/officeart/2005/8/layout/chevron2"/>
    <dgm:cxn modelId="{6102F8A5-645C-2545-982F-D1A5D68B0157}" srcId="{169B5E43-8E35-6840-BFE1-05BEF6A43B7A}" destId="{39324A05-4556-EF4C-9A5A-CD011E2BF623}" srcOrd="2" destOrd="0" parTransId="{595804C4-9042-5242-8993-881328C23758}" sibTransId="{C92D907A-3DF1-DB4B-9B18-E62D80025617}"/>
    <dgm:cxn modelId="{860D2B3A-3B81-DA42-A8F5-A0A6D8D28351}" srcId="{4EB4F7B9-F62C-CA47-A1D5-6D9335E1EEB7}" destId="{784443C1-4724-C744-9327-AE53288807F7}" srcOrd="0" destOrd="0" parTransId="{5C4FAD6D-6299-F347-A13C-517F82230BE0}" sibTransId="{41C414E5-4B3D-2442-8835-D1A3E11F4456}"/>
    <dgm:cxn modelId="{3527C9E7-A85D-174A-8294-3FFE6401E6B2}" type="presOf" srcId="{790D1380-E446-7246-A5CF-9BF77BEEFE06}" destId="{A44EB9C5-33C0-4643-9A0F-B82AF2B65280}" srcOrd="0" destOrd="1" presId="urn:microsoft.com/office/officeart/2005/8/layout/chevron2"/>
    <dgm:cxn modelId="{D1D9922C-7D6A-374C-829F-D8C07F77CBE4}" type="presOf" srcId="{506EB48A-070E-9342-869A-3F9EEE25E76D}" destId="{1DFE47C7-21E5-C242-ABFD-CA5BEDF9B6E7}" srcOrd="0" destOrd="0" presId="urn:microsoft.com/office/officeart/2005/8/layout/chevron2"/>
    <dgm:cxn modelId="{A759D69B-F60C-CA4C-8243-6FE6A39FA87C}" type="presOf" srcId="{F07C9A24-8D9C-5149-AB86-2A60D6412CC8}" destId="{A44EB9C5-33C0-4643-9A0F-B82AF2B65280}" srcOrd="0" destOrd="0" presId="urn:microsoft.com/office/officeart/2005/8/layout/chevron2"/>
    <dgm:cxn modelId="{45AB47B2-41D4-E643-A204-0FC8CCDD9272}" type="presParOf" srcId="{029F4B2E-2F84-3547-8D21-846C5AD4A786}" destId="{4AE14E2D-B13E-134F-8549-B308C9FC444A}" srcOrd="0" destOrd="0" presId="urn:microsoft.com/office/officeart/2005/8/layout/chevron2"/>
    <dgm:cxn modelId="{66E93287-34BD-0544-92A6-C045C4CEF37E}" type="presParOf" srcId="{4AE14E2D-B13E-134F-8549-B308C9FC444A}" destId="{B83EE2B8-9AE3-954B-AFA5-8AB92C5FE456}" srcOrd="0" destOrd="0" presId="urn:microsoft.com/office/officeart/2005/8/layout/chevron2"/>
    <dgm:cxn modelId="{001323B2-8C80-6B41-BAB7-B12C83E243C3}" type="presParOf" srcId="{4AE14E2D-B13E-134F-8549-B308C9FC444A}" destId="{A44EB9C5-33C0-4643-9A0F-B82AF2B65280}" srcOrd="1" destOrd="0" presId="urn:microsoft.com/office/officeart/2005/8/layout/chevron2"/>
    <dgm:cxn modelId="{80B40AD1-8984-CA4D-ABC4-DA7BDB4FEB7C}" type="presParOf" srcId="{029F4B2E-2F84-3547-8D21-846C5AD4A786}" destId="{4C562A33-BB27-8D40-9769-6712D53ADF27}" srcOrd="1" destOrd="0" presId="urn:microsoft.com/office/officeart/2005/8/layout/chevron2"/>
    <dgm:cxn modelId="{F44BE67E-8DAB-564E-BFED-85687E56D611}" type="presParOf" srcId="{029F4B2E-2F84-3547-8D21-846C5AD4A786}" destId="{C9B821AD-FA06-E94F-BAB1-97739CD424C2}" srcOrd="2" destOrd="0" presId="urn:microsoft.com/office/officeart/2005/8/layout/chevron2"/>
    <dgm:cxn modelId="{07941A74-7A58-A747-B573-D292CE2FD3F4}" type="presParOf" srcId="{C9B821AD-FA06-E94F-BAB1-97739CD424C2}" destId="{1DFE47C7-21E5-C242-ABFD-CA5BEDF9B6E7}" srcOrd="0" destOrd="0" presId="urn:microsoft.com/office/officeart/2005/8/layout/chevron2"/>
    <dgm:cxn modelId="{8E7CD6CF-0029-5646-9C94-50B7D5250E55}" type="presParOf" srcId="{C9B821AD-FA06-E94F-BAB1-97739CD424C2}" destId="{52207713-44B3-564B-858C-18CA0332FD74}" srcOrd="1" destOrd="0" presId="urn:microsoft.com/office/officeart/2005/8/layout/chevron2"/>
    <dgm:cxn modelId="{EB3016B2-F380-D748-B99C-139C8E9A9D8A}" type="presParOf" srcId="{029F4B2E-2F84-3547-8D21-846C5AD4A786}" destId="{6679EA89-5FBF-EF4E-94D5-82AE34F290BA}" srcOrd="3" destOrd="0" presId="urn:microsoft.com/office/officeart/2005/8/layout/chevron2"/>
    <dgm:cxn modelId="{DFE44901-9548-2948-9B95-A37DCFCE521A}" type="presParOf" srcId="{029F4B2E-2F84-3547-8D21-846C5AD4A786}" destId="{00DE281E-2F8F-5D4D-A9D9-169FAE4C47FD}" srcOrd="4" destOrd="0" presId="urn:microsoft.com/office/officeart/2005/8/layout/chevron2"/>
    <dgm:cxn modelId="{C14E501C-AC7B-9941-959B-9A325C8E4738}" type="presParOf" srcId="{00DE281E-2F8F-5D4D-A9D9-169FAE4C47FD}" destId="{8198EC24-3C0B-1F48-BA05-DE174CAF09D0}" srcOrd="0" destOrd="0" presId="urn:microsoft.com/office/officeart/2005/8/layout/chevron2"/>
    <dgm:cxn modelId="{BDD9323B-C084-7849-AB62-8334FD497B5E}" type="presParOf" srcId="{00DE281E-2F8F-5D4D-A9D9-169FAE4C47FD}" destId="{6AC3A760-F664-4D4C-BE30-9535584F1C23}" srcOrd="1" destOrd="0" presId="urn:microsoft.com/office/officeart/2005/8/layout/chevron2"/>
    <dgm:cxn modelId="{38275270-F80B-2443-9C93-204F0659ABB9}" type="presParOf" srcId="{029F4B2E-2F84-3547-8D21-846C5AD4A786}" destId="{7A242180-8D30-DD46-9F0D-BD9171ABB197}" srcOrd="5" destOrd="0" presId="urn:microsoft.com/office/officeart/2005/8/layout/chevron2"/>
    <dgm:cxn modelId="{4CB296F6-7BDE-CF41-95D4-B8F575A4D2B0}" type="presParOf" srcId="{029F4B2E-2F84-3547-8D21-846C5AD4A786}" destId="{9096E741-A399-1646-9C7E-E430E4D9A943}" srcOrd="6" destOrd="0" presId="urn:microsoft.com/office/officeart/2005/8/layout/chevron2"/>
    <dgm:cxn modelId="{63AEF9E1-AB7B-4F4E-8380-45F24D53DDB0}" type="presParOf" srcId="{9096E741-A399-1646-9C7E-E430E4D9A943}" destId="{B6B03734-1EC5-E64D-A464-471C9EE68AEE}" srcOrd="0" destOrd="0" presId="urn:microsoft.com/office/officeart/2005/8/layout/chevron2"/>
    <dgm:cxn modelId="{437744FA-4621-3747-98CD-C4AB5B0D0369}" type="presParOf" srcId="{9096E741-A399-1646-9C7E-E430E4D9A943}" destId="{E915F60F-7831-BB48-B028-5A68563EC1C5}" srcOrd="1" destOrd="0" presId="urn:microsoft.com/office/officeart/2005/8/layout/chevron2"/>
    <dgm:cxn modelId="{02C4309E-437A-AC49-BD36-C57D794F423D}" type="presParOf" srcId="{029F4B2E-2F84-3547-8D21-846C5AD4A786}" destId="{047B85D6-062D-D84A-A889-01DD19FA8CCB}" srcOrd="7" destOrd="0" presId="urn:microsoft.com/office/officeart/2005/8/layout/chevron2"/>
    <dgm:cxn modelId="{53CF08E1-74ED-B64D-85F7-F566943B5264}" type="presParOf" srcId="{029F4B2E-2F84-3547-8D21-846C5AD4A786}" destId="{E46D981E-6FFD-F349-910F-C4CB286B4264}" srcOrd="8" destOrd="0" presId="urn:microsoft.com/office/officeart/2005/8/layout/chevron2"/>
    <dgm:cxn modelId="{7CFB7755-4429-1445-9ED9-134254592CBA}" type="presParOf" srcId="{E46D981E-6FFD-F349-910F-C4CB286B4264}" destId="{64FE8B02-3FD9-8341-A5C4-F72BDF2CE19A}" srcOrd="0" destOrd="0" presId="urn:microsoft.com/office/officeart/2005/8/layout/chevron2"/>
    <dgm:cxn modelId="{FEA40782-7F12-1B4C-BEF5-D4E21CA9E0DC}" type="presParOf" srcId="{E46D981E-6FFD-F349-910F-C4CB286B4264}" destId="{CF77C34D-C5F1-5445-B29F-D47891CABD4B}" srcOrd="1" destOrd="0" presId="urn:microsoft.com/office/officeart/2005/8/layout/chevron2"/>
    <dgm:cxn modelId="{8120735C-1D62-8048-9AD1-3527D29EACE9}" type="presParOf" srcId="{029F4B2E-2F84-3547-8D21-846C5AD4A786}" destId="{1724C842-D136-3B4D-B6CA-5BEF9BA5F622}" srcOrd="9" destOrd="0" presId="urn:microsoft.com/office/officeart/2005/8/layout/chevron2"/>
    <dgm:cxn modelId="{15BB5326-6C38-B04A-BFF3-10773D296B7A}" type="presParOf" srcId="{029F4B2E-2F84-3547-8D21-846C5AD4A786}" destId="{7F7D2A43-27E5-3B4C-8CB1-80AD90BFBAE6}" srcOrd="10" destOrd="0" presId="urn:microsoft.com/office/officeart/2005/8/layout/chevron2"/>
    <dgm:cxn modelId="{7F2FFEB2-7A91-D24E-A921-B909166E9583}" type="presParOf" srcId="{7F7D2A43-27E5-3B4C-8CB1-80AD90BFBAE6}" destId="{28795ABD-1A55-B247-A44A-7A1411188257}" srcOrd="0" destOrd="0" presId="urn:microsoft.com/office/officeart/2005/8/layout/chevron2"/>
    <dgm:cxn modelId="{E8145079-8DF4-FA47-A3F1-C337BC301CED}" type="presParOf" srcId="{7F7D2A43-27E5-3B4C-8CB1-80AD90BFBAE6}" destId="{B385B959-7030-604F-B318-03216F8C5E4C}" srcOrd="1" destOrd="0" presId="urn:microsoft.com/office/officeart/2005/8/layout/chevron2"/>
    <dgm:cxn modelId="{F8E82239-8461-FA43-B741-CC5A4F3835E6}" type="presParOf" srcId="{029F4B2E-2F84-3547-8D21-846C5AD4A786}" destId="{7F29C928-4E9C-DD4F-84E4-2CF5078B8083}" srcOrd="11" destOrd="0" presId="urn:microsoft.com/office/officeart/2005/8/layout/chevron2"/>
    <dgm:cxn modelId="{91BF7E97-541E-B947-987E-2A7FD63D2A35}" type="presParOf" srcId="{029F4B2E-2F84-3547-8D21-846C5AD4A786}" destId="{0DABA447-4AEC-6342-8688-3BB87731C413}" srcOrd="12" destOrd="0" presId="urn:microsoft.com/office/officeart/2005/8/layout/chevron2"/>
    <dgm:cxn modelId="{09B583CE-7746-434B-B4EF-B22F1DD33CB9}" type="presParOf" srcId="{0DABA447-4AEC-6342-8688-3BB87731C413}" destId="{E010B3D6-B451-2B46-AAFA-D916B70736D4}" srcOrd="0" destOrd="0" presId="urn:microsoft.com/office/officeart/2005/8/layout/chevron2"/>
    <dgm:cxn modelId="{148ED70C-DD19-A740-9BE5-CA89694DE225}" type="presParOf" srcId="{0DABA447-4AEC-6342-8688-3BB87731C413}" destId="{8BD0C8CA-C1B2-5743-BD1A-0D998EEA1B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CEE2B-870C-A940-8A63-86220C1EB9C0}">
      <dsp:nvSpPr>
        <dsp:cNvPr id="0" name=""/>
        <dsp:cNvSpPr/>
      </dsp:nvSpPr>
      <dsp:spPr>
        <a:xfrm rot="4396374">
          <a:off x="1214962" y="656585"/>
          <a:ext cx="2848371" cy="1986383"/>
        </a:xfrm>
        <a:prstGeom prst="swooshArrow">
          <a:avLst>
            <a:gd name="adj1" fmla="val 16310"/>
            <a:gd name="adj2" fmla="val 31370"/>
          </a:avLst>
        </a:prstGeom>
        <a:gradFill flip="none" rotWithShape="1">
          <a:gsLst>
            <a:gs pos="59000">
              <a:schemeClr val="accent5">
                <a:lumMod val="60000"/>
                <a:lumOff val="40000"/>
              </a:schemeClr>
            </a:gs>
            <a:gs pos="100000">
              <a:schemeClr val="accent5">
                <a:lumMod val="50000"/>
              </a:schemeClr>
            </a:gs>
          </a:gsLst>
          <a:path path="circle">
            <a:fillToRect l="100000" t="100000"/>
          </a:path>
          <a:tileRect r="-100000" b="-10000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0F9190-2E50-764E-99D8-69931F4AFF7E}">
      <dsp:nvSpPr>
        <dsp:cNvPr id="0" name=""/>
        <dsp:cNvSpPr/>
      </dsp:nvSpPr>
      <dsp:spPr>
        <a:xfrm>
          <a:off x="3176890" y="1275010"/>
          <a:ext cx="71930" cy="71930"/>
        </a:xfrm>
        <a:prstGeom prst="ellipse">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BA76F817-4FB8-7B43-AEFE-F5F0D082ADE8}">
      <dsp:nvSpPr>
        <dsp:cNvPr id="0" name=""/>
        <dsp:cNvSpPr/>
      </dsp:nvSpPr>
      <dsp:spPr>
        <a:xfrm>
          <a:off x="331788" y="0"/>
          <a:ext cx="1592124" cy="45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Recognition of signal*</a:t>
          </a:r>
          <a:r>
            <a:rPr lang="en-US" sz="2000" kern="1200" dirty="0"/>
            <a:t> </a:t>
          </a:r>
        </a:p>
        <a:p>
          <a:pPr marL="0" lvl="0" indent="0" algn="ctr" defTabSz="889000">
            <a:lnSpc>
              <a:spcPct val="90000"/>
            </a:lnSpc>
            <a:spcBef>
              <a:spcPct val="0"/>
            </a:spcBef>
            <a:spcAft>
              <a:spcPct val="35000"/>
            </a:spcAft>
            <a:buNone/>
          </a:pPr>
          <a:r>
            <a:rPr lang="en-US" sz="1600" kern="1200" dirty="0">
              <a:solidFill>
                <a:prstClr val="black">
                  <a:hueOff val="0"/>
                  <a:satOff val="0"/>
                  <a:lumOff val="0"/>
                  <a:alphaOff val="0"/>
                </a:prstClr>
              </a:solidFill>
              <a:latin typeface="Trebuchet MS" panose="020B0603020202020204"/>
              <a:ea typeface="+mn-ea"/>
              <a:cs typeface="+mn-cs"/>
            </a:rPr>
            <a:t>By receptors</a:t>
          </a:r>
        </a:p>
      </dsp:txBody>
      <dsp:txXfrm>
        <a:off x="331788" y="0"/>
        <a:ext cx="1592124" cy="455512"/>
      </dsp:txXfrm>
    </dsp:sp>
    <dsp:sp modelId="{7F1F449F-073A-ED40-87F6-522298830843}">
      <dsp:nvSpPr>
        <dsp:cNvPr id="0" name=""/>
        <dsp:cNvSpPr/>
      </dsp:nvSpPr>
      <dsp:spPr>
        <a:xfrm>
          <a:off x="2790779" y="282823"/>
          <a:ext cx="3061946" cy="157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Transduction</a:t>
          </a:r>
        </a:p>
        <a:p>
          <a:pPr marL="0" lvl="0" indent="0" algn="ctr" defTabSz="889000">
            <a:lnSpc>
              <a:spcPct val="90000"/>
            </a:lnSpc>
            <a:spcBef>
              <a:spcPct val="0"/>
            </a:spcBef>
            <a:spcAft>
              <a:spcPct val="35000"/>
            </a:spcAft>
            <a:buNone/>
          </a:pPr>
          <a:r>
            <a:rPr lang="en-US" sz="1600" b="1" kern="1200" dirty="0"/>
            <a:t>Change</a:t>
          </a:r>
          <a:r>
            <a:rPr lang="en-US" sz="1600" kern="1200" dirty="0"/>
            <a:t> of external signal into intracellular message with amplification &amp; formation of </a:t>
          </a:r>
          <a:r>
            <a:rPr lang="en-US" sz="1600" b="1" kern="1200" dirty="0"/>
            <a:t>second messenger</a:t>
          </a:r>
          <a:r>
            <a:rPr lang="en-US" sz="1600" kern="1200" dirty="0"/>
            <a:t>**</a:t>
          </a:r>
        </a:p>
        <a:p>
          <a:pPr marL="0" lvl="0" indent="0" algn="ctr" defTabSz="889000">
            <a:lnSpc>
              <a:spcPct val="90000"/>
            </a:lnSpc>
            <a:spcBef>
              <a:spcPct val="0"/>
            </a:spcBef>
            <a:spcAft>
              <a:spcPct val="35000"/>
            </a:spcAft>
            <a:buNone/>
          </a:pPr>
          <a:endParaRPr lang="en-US" sz="2000" kern="1200" dirty="0"/>
        </a:p>
      </dsp:txBody>
      <dsp:txXfrm>
        <a:off x="2790779" y="282823"/>
        <a:ext cx="3061946" cy="1570102"/>
      </dsp:txXfrm>
    </dsp:sp>
    <dsp:sp modelId="{AB70B24C-1170-344F-8459-0539637774E0}">
      <dsp:nvSpPr>
        <dsp:cNvPr id="0" name=""/>
        <dsp:cNvSpPr/>
      </dsp:nvSpPr>
      <dsp:spPr>
        <a:xfrm>
          <a:off x="3277887" y="2753004"/>
          <a:ext cx="1827476" cy="552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t" anchorCtr="0">
          <a:noAutofit/>
        </a:bodyPr>
        <a:lstStyle/>
        <a:p>
          <a:pPr marL="0" lvl="0" indent="0" algn="ctr" defTabSz="444500">
            <a:lnSpc>
              <a:spcPct val="90000"/>
            </a:lnSpc>
            <a:spcBef>
              <a:spcPct val="0"/>
            </a:spcBef>
            <a:spcAft>
              <a:spcPct val="35000"/>
            </a:spcAft>
            <a:buNone/>
          </a:pPr>
          <a:endParaRPr lang="en-US" sz="1000" b="1" kern="1200" dirty="0">
            <a:solidFill>
              <a:srgbClr val="FF0000"/>
            </a:solidFill>
          </a:endParaRPr>
        </a:p>
        <a:p>
          <a:pPr marL="0" lvl="0" indent="0" algn="ctr" defTabSz="444500">
            <a:lnSpc>
              <a:spcPct val="90000"/>
            </a:lnSpc>
            <a:spcBef>
              <a:spcPct val="0"/>
            </a:spcBef>
            <a:spcAft>
              <a:spcPct val="35000"/>
            </a:spcAft>
            <a:buNone/>
          </a:pPr>
          <a:r>
            <a:rPr lang="en-US" sz="2000" b="1" kern="1200" dirty="0">
              <a:solidFill>
                <a:srgbClr val="FF0000"/>
              </a:solidFill>
              <a:latin typeface="Trebuchet MS" panose="020B0603020202020204"/>
              <a:ea typeface="+mn-ea"/>
              <a:cs typeface="+mn-cs"/>
            </a:rPr>
            <a:t>Effect </a:t>
          </a:r>
        </a:p>
        <a:p>
          <a:pPr marL="0" lvl="0" indent="0" algn="ctr" defTabSz="444500">
            <a:lnSpc>
              <a:spcPct val="90000"/>
            </a:lnSpc>
            <a:spcBef>
              <a:spcPct val="0"/>
            </a:spcBef>
            <a:spcAft>
              <a:spcPct val="35000"/>
            </a:spcAft>
            <a:buNone/>
          </a:pPr>
          <a:r>
            <a:rPr lang="en-US" sz="1600" kern="1200" dirty="0">
              <a:solidFill>
                <a:prstClr val="black">
                  <a:hueOff val="0"/>
                  <a:satOff val="0"/>
                  <a:lumOff val="0"/>
                  <a:alphaOff val="0"/>
                </a:prstClr>
              </a:solidFill>
              <a:latin typeface="Trebuchet MS" panose="020B0603020202020204"/>
              <a:ea typeface="+mn-ea"/>
              <a:cs typeface="+mn-cs"/>
            </a:rPr>
            <a:t>Modification of cell </a:t>
          </a:r>
          <a:r>
            <a:rPr lang="en-US" sz="1600" b="1" kern="1200" dirty="0">
              <a:solidFill>
                <a:prstClr val="black">
                  <a:hueOff val="0"/>
                  <a:satOff val="0"/>
                  <a:lumOff val="0"/>
                  <a:alphaOff val="0"/>
                </a:prstClr>
              </a:solidFill>
              <a:latin typeface="Trebuchet MS" panose="020B0603020202020204"/>
              <a:ea typeface="+mn-ea"/>
              <a:cs typeface="+mn-cs"/>
            </a:rPr>
            <a:t>metabolism</a:t>
          </a:r>
          <a:r>
            <a:rPr lang="en-US" sz="1600" kern="1200" dirty="0">
              <a:solidFill>
                <a:prstClr val="black">
                  <a:hueOff val="0"/>
                  <a:satOff val="0"/>
                  <a:lumOff val="0"/>
                  <a:alphaOff val="0"/>
                </a:prstClr>
              </a:solidFill>
              <a:latin typeface="Trebuchet MS" panose="020B0603020202020204"/>
              <a:ea typeface="+mn-ea"/>
              <a:cs typeface="+mn-cs"/>
            </a:rPr>
            <a:t> &amp; </a:t>
          </a:r>
          <a:r>
            <a:rPr lang="en-US" sz="1600" b="1" kern="1200" dirty="0">
              <a:solidFill>
                <a:prstClr val="black">
                  <a:hueOff val="0"/>
                  <a:satOff val="0"/>
                  <a:lumOff val="0"/>
                  <a:alphaOff val="0"/>
                </a:prstClr>
              </a:solidFill>
              <a:latin typeface="Trebuchet MS" panose="020B0603020202020204"/>
              <a:ea typeface="+mn-ea"/>
              <a:cs typeface="+mn-cs"/>
            </a:rPr>
            <a:t>function***</a:t>
          </a:r>
          <a:endParaRPr lang="en-US" sz="1600" kern="1200" dirty="0">
            <a:solidFill>
              <a:prstClr val="black">
                <a:hueOff val="0"/>
                <a:satOff val="0"/>
                <a:lumOff val="0"/>
                <a:alphaOff val="0"/>
              </a:prstClr>
            </a:solidFill>
            <a:latin typeface="Trebuchet MS" panose="020B0603020202020204"/>
            <a:ea typeface="+mn-ea"/>
            <a:cs typeface="+mn-cs"/>
          </a:endParaRPr>
        </a:p>
      </dsp:txBody>
      <dsp:txXfrm>
        <a:off x="3277887" y="2753004"/>
        <a:ext cx="1827476" cy="552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FCA1F-BB06-4BBC-AD69-7A40413C83BD}">
      <dsp:nvSpPr>
        <dsp:cNvPr id="0" name=""/>
        <dsp:cNvSpPr/>
      </dsp:nvSpPr>
      <dsp:spPr>
        <a:xfrm>
          <a:off x="3822700" y="2158411"/>
          <a:ext cx="2091962" cy="726135"/>
        </a:xfrm>
        <a:custGeom>
          <a:avLst/>
          <a:gdLst/>
          <a:ahLst/>
          <a:cxnLst/>
          <a:rect l="0" t="0" r="0" b="0"/>
          <a:pathLst>
            <a:path>
              <a:moveTo>
                <a:pt x="0" y="0"/>
              </a:moveTo>
              <a:lnTo>
                <a:pt x="0" y="363067"/>
              </a:lnTo>
              <a:lnTo>
                <a:pt x="2091962" y="363067"/>
              </a:lnTo>
              <a:lnTo>
                <a:pt x="2091962" y="72613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D26E75-EAD8-4A9E-9CC8-E4B8F242CF45}">
      <dsp:nvSpPr>
        <dsp:cNvPr id="0" name=""/>
        <dsp:cNvSpPr/>
      </dsp:nvSpPr>
      <dsp:spPr>
        <a:xfrm>
          <a:off x="1730737" y="2158411"/>
          <a:ext cx="2091962" cy="726135"/>
        </a:xfrm>
        <a:custGeom>
          <a:avLst/>
          <a:gdLst/>
          <a:ahLst/>
          <a:cxnLst/>
          <a:rect l="0" t="0" r="0" b="0"/>
          <a:pathLst>
            <a:path>
              <a:moveTo>
                <a:pt x="2091962" y="0"/>
              </a:moveTo>
              <a:lnTo>
                <a:pt x="2091962" y="363067"/>
              </a:lnTo>
              <a:lnTo>
                <a:pt x="0" y="363067"/>
              </a:lnTo>
              <a:lnTo>
                <a:pt x="0" y="72613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C65588-7C20-465C-999B-7C5DC663390E}">
      <dsp:nvSpPr>
        <dsp:cNvPr id="0" name=""/>
        <dsp:cNvSpPr/>
      </dsp:nvSpPr>
      <dsp:spPr>
        <a:xfrm>
          <a:off x="2093805" y="429516"/>
          <a:ext cx="3457788" cy="172889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093805" y="429516"/>
        <a:ext cx="3457788" cy="1728894"/>
      </dsp:txXfrm>
    </dsp:sp>
    <dsp:sp modelId="{8E87BB4A-0B45-4CDA-91B6-561217136F5E}">
      <dsp:nvSpPr>
        <dsp:cNvPr id="0" name=""/>
        <dsp:cNvSpPr/>
      </dsp:nvSpPr>
      <dsp:spPr>
        <a:xfrm>
          <a:off x="1843" y="2884546"/>
          <a:ext cx="3457788" cy="172889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Adenylyl cyclase system.</a:t>
          </a:r>
        </a:p>
      </dsp:txBody>
      <dsp:txXfrm>
        <a:off x="1843" y="2884546"/>
        <a:ext cx="3457788" cy="1728894"/>
      </dsp:txXfrm>
    </dsp:sp>
    <dsp:sp modelId="{A9900BBB-2E52-4B24-9F16-091E8A470168}">
      <dsp:nvSpPr>
        <dsp:cNvPr id="0" name=""/>
        <dsp:cNvSpPr/>
      </dsp:nvSpPr>
      <dsp:spPr>
        <a:xfrm>
          <a:off x="4185767" y="2884546"/>
          <a:ext cx="3457788" cy="172889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Calcium phosphatidylinositol system.</a:t>
          </a:r>
        </a:p>
      </dsp:txBody>
      <dsp:txXfrm>
        <a:off x="4185767" y="2884546"/>
        <a:ext cx="3457788" cy="1728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62CC1-0170-4232-BF83-4B120DF5A082}">
      <dsp:nvSpPr>
        <dsp:cNvPr id="0" name=""/>
        <dsp:cNvSpPr/>
      </dsp:nvSpPr>
      <dsp:spPr>
        <a:xfrm>
          <a:off x="0" y="3810441"/>
          <a:ext cx="6781153" cy="1250671"/>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Inhibition of adenylyl cyclase </a:t>
          </a:r>
        </a:p>
      </dsp:txBody>
      <dsp:txXfrm>
        <a:off x="0" y="3810441"/>
        <a:ext cx="6781153" cy="675362"/>
      </dsp:txXfrm>
    </dsp:sp>
    <dsp:sp modelId="{7DAA4214-1C6B-4E56-A219-933DF1CFAE0A}">
      <dsp:nvSpPr>
        <dsp:cNvPr id="0" name=""/>
        <dsp:cNvSpPr/>
      </dsp:nvSpPr>
      <dsp:spPr>
        <a:xfrm>
          <a:off x="0" y="4460790"/>
          <a:ext cx="6781153" cy="575309"/>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By hydrolyzing GTP to GDP in G-protein which leads to inactive form of G protein then </a:t>
          </a:r>
          <a:r>
            <a:rPr lang="en-US" sz="1800" b="1" kern="1200" dirty="0">
              <a:solidFill>
                <a:srgbClr val="C00000"/>
              </a:solidFill>
            </a:rPr>
            <a:t>α-subunit</a:t>
          </a:r>
          <a:r>
            <a:rPr lang="en-US" sz="1800" kern="1200" dirty="0"/>
            <a:t> will bind to </a:t>
          </a:r>
          <a:r>
            <a:rPr lang="en-US" sz="1800" b="1" kern="1200" dirty="0">
              <a:solidFill>
                <a:srgbClr val="C00000"/>
              </a:solidFill>
            </a:rPr>
            <a:t>β &amp;γ subunits</a:t>
          </a:r>
        </a:p>
      </dsp:txBody>
      <dsp:txXfrm>
        <a:off x="0" y="4460790"/>
        <a:ext cx="6781153" cy="575309"/>
      </dsp:txXfrm>
    </dsp:sp>
    <dsp:sp modelId="{30A0E848-95D2-4435-B35A-7606E0CA8EA6}">
      <dsp:nvSpPr>
        <dsp:cNvPr id="0" name=""/>
        <dsp:cNvSpPr/>
      </dsp:nvSpPr>
      <dsp:spPr>
        <a:xfrm rot="10800000">
          <a:off x="0" y="1905668"/>
          <a:ext cx="6781153" cy="1923533"/>
        </a:xfrm>
        <a:prstGeom prst="upArrowCallou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Inhibition of protein kinase A</a:t>
          </a:r>
        </a:p>
      </dsp:txBody>
      <dsp:txXfrm rot="-10800000">
        <a:off x="0" y="1905668"/>
        <a:ext cx="6781153" cy="675160"/>
      </dsp:txXfrm>
    </dsp:sp>
    <dsp:sp modelId="{227E81F7-515E-45F9-9D56-1253E6BC10E8}">
      <dsp:nvSpPr>
        <dsp:cNvPr id="0" name=""/>
        <dsp:cNvSpPr/>
      </dsp:nvSpPr>
      <dsp:spPr>
        <a:xfrm>
          <a:off x="0" y="2580828"/>
          <a:ext cx="6781153" cy="575136"/>
        </a:xfrm>
        <a:prstGeom prst="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Decreasing the amount of cAMP by enzyme called </a:t>
          </a:r>
          <a:r>
            <a:rPr lang="en-US" sz="1800" b="1" kern="1200" dirty="0">
              <a:solidFill>
                <a:srgbClr val="C00000"/>
              </a:solidFill>
            </a:rPr>
            <a:t>phosphodiesterase</a:t>
          </a:r>
          <a:r>
            <a:rPr lang="en-US" sz="1800" kern="1200" dirty="0">
              <a:solidFill>
                <a:srgbClr val="C00000"/>
              </a:solidFill>
            </a:rPr>
            <a:t> </a:t>
          </a:r>
          <a:r>
            <a:rPr lang="en-US" sz="1800" kern="1200" dirty="0"/>
            <a:t>which converts </a:t>
          </a:r>
          <a:r>
            <a:rPr lang="en-US" sz="1800" b="1" kern="1200" dirty="0">
              <a:solidFill>
                <a:srgbClr val="C00000"/>
              </a:solidFill>
            </a:rPr>
            <a:t>cAMP to AMP</a:t>
          </a:r>
        </a:p>
      </dsp:txBody>
      <dsp:txXfrm>
        <a:off x="0" y="2580828"/>
        <a:ext cx="6781153" cy="575136"/>
      </dsp:txXfrm>
    </dsp:sp>
    <dsp:sp modelId="{9C62F8F9-14C5-4B16-95D8-23EE3C5E56CB}">
      <dsp:nvSpPr>
        <dsp:cNvPr id="0" name=""/>
        <dsp:cNvSpPr/>
      </dsp:nvSpPr>
      <dsp:spPr>
        <a:xfrm rot="10800000">
          <a:off x="0" y="894"/>
          <a:ext cx="6781153" cy="1923533"/>
        </a:xfrm>
        <a:prstGeom prst="upArrowCallou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Degradation of Phosphorylated protein</a:t>
          </a:r>
        </a:p>
      </dsp:txBody>
      <dsp:txXfrm rot="-10800000">
        <a:off x="0" y="894"/>
        <a:ext cx="6781153" cy="675160"/>
      </dsp:txXfrm>
    </dsp:sp>
    <dsp:sp modelId="{D8F988E2-38BA-40A0-94BE-4B7C06F4084B}">
      <dsp:nvSpPr>
        <dsp:cNvPr id="0" name=""/>
        <dsp:cNvSpPr/>
      </dsp:nvSpPr>
      <dsp:spPr>
        <a:xfrm>
          <a:off x="0" y="676054"/>
          <a:ext cx="6781153" cy="575136"/>
        </a:xfrm>
        <a:prstGeom prst="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Removing phosphate group (PO4) from protein by enzyme called </a:t>
          </a:r>
          <a:r>
            <a:rPr lang="en-US" sz="1800" b="1" kern="1200" dirty="0">
              <a:solidFill>
                <a:srgbClr val="C00000"/>
              </a:solidFill>
            </a:rPr>
            <a:t>protein phosphatase</a:t>
          </a:r>
        </a:p>
      </dsp:txBody>
      <dsp:txXfrm>
        <a:off x="0" y="676054"/>
        <a:ext cx="6781153" cy="575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C1D1B-8775-A344-A507-2B5CA0DE1062}">
      <dsp:nvSpPr>
        <dsp:cNvPr id="0" name=""/>
        <dsp:cNvSpPr/>
      </dsp:nvSpPr>
      <dsp:spPr>
        <a:xfrm>
          <a:off x="0" y="3510871"/>
          <a:ext cx="5470999" cy="57598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en-US" sz="2000" b="1" kern="1200" dirty="0">
              <a:solidFill>
                <a:schemeClr val="bg1"/>
              </a:solidFill>
              <a:latin typeface="+mj-lt"/>
              <a:ea typeface="Times New Roman" charset="0"/>
              <a:cs typeface="Times New Roman" charset="0"/>
            </a:rPr>
            <a:t>Response</a:t>
          </a:r>
          <a:endParaRPr lang="ar-SA" sz="2000" kern="1200" dirty="0">
            <a:solidFill>
              <a:schemeClr val="bg1"/>
            </a:solidFill>
            <a:latin typeface="+mj-lt"/>
          </a:endParaRPr>
        </a:p>
      </dsp:txBody>
      <dsp:txXfrm>
        <a:off x="0" y="3510871"/>
        <a:ext cx="5470999" cy="311033"/>
      </dsp:txXfrm>
    </dsp:sp>
    <dsp:sp modelId="{F8CCAF76-66DD-AB4E-B517-ED5BCEEF6F67}">
      <dsp:nvSpPr>
        <dsp:cNvPr id="0" name=""/>
        <dsp:cNvSpPr/>
      </dsp:nvSpPr>
      <dsp:spPr>
        <a:xfrm>
          <a:off x="0" y="3810385"/>
          <a:ext cx="5470999" cy="264954"/>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1">
            <a:lnSpc>
              <a:spcPct val="90000"/>
            </a:lnSpc>
            <a:spcBef>
              <a:spcPct val="0"/>
            </a:spcBef>
            <a:spcAft>
              <a:spcPct val="35000"/>
            </a:spcAft>
            <a:buNone/>
          </a:pPr>
          <a:r>
            <a:rPr lang="en-US" sz="1600" b="1" i="1" kern="1200" dirty="0">
              <a:solidFill>
                <a:schemeClr val="tx1"/>
              </a:solidFill>
              <a:latin typeface="+mn-lt"/>
              <a:ea typeface="Times New Roman" charset="0"/>
              <a:cs typeface="Times New Roman" charset="0"/>
            </a:rPr>
            <a:t>Enzyme phosphorylation</a:t>
          </a:r>
        </a:p>
      </dsp:txBody>
      <dsp:txXfrm>
        <a:off x="0" y="3810385"/>
        <a:ext cx="5470999" cy="264954"/>
      </dsp:txXfrm>
    </dsp:sp>
    <dsp:sp modelId="{661B9A9F-571F-5649-A42D-15A399D0CDE3}">
      <dsp:nvSpPr>
        <dsp:cNvPr id="0" name=""/>
        <dsp:cNvSpPr/>
      </dsp:nvSpPr>
      <dsp:spPr>
        <a:xfrm rot="10800000">
          <a:off x="0" y="2633642"/>
          <a:ext cx="5470999" cy="885869"/>
        </a:xfrm>
        <a:prstGeom prst="upArrowCallou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en-US" sz="2000" b="1" kern="1200" dirty="0">
              <a:solidFill>
                <a:schemeClr val="bg1"/>
              </a:solidFill>
              <a:latin typeface="+mj-lt"/>
              <a:ea typeface="Times New Roman" charset="0"/>
              <a:cs typeface="Times New Roman" charset="0"/>
            </a:rPr>
            <a:t>Second messenger</a:t>
          </a:r>
          <a:endParaRPr lang="ar-SA" sz="2000" b="1" kern="1200" dirty="0">
            <a:solidFill>
              <a:schemeClr val="bg1"/>
            </a:solidFill>
            <a:latin typeface="+mj-lt"/>
          </a:endParaRPr>
        </a:p>
      </dsp:txBody>
      <dsp:txXfrm rot="-10800000">
        <a:off x="0" y="2633642"/>
        <a:ext cx="5470999" cy="310940"/>
      </dsp:txXfrm>
    </dsp:sp>
    <dsp:sp modelId="{FEEBB1C4-FF9E-E346-8D9E-97CAA53D5474}">
      <dsp:nvSpPr>
        <dsp:cNvPr id="0" name=""/>
        <dsp:cNvSpPr/>
      </dsp:nvSpPr>
      <dsp:spPr>
        <a:xfrm>
          <a:off x="0" y="2944582"/>
          <a:ext cx="5470999" cy="264874"/>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1">
            <a:lnSpc>
              <a:spcPct val="90000"/>
            </a:lnSpc>
            <a:spcBef>
              <a:spcPct val="0"/>
            </a:spcBef>
            <a:spcAft>
              <a:spcPct val="35000"/>
            </a:spcAft>
            <a:buNone/>
          </a:pPr>
          <a:r>
            <a:rPr lang="en-US" sz="1600" b="1" i="1" kern="1200" dirty="0">
              <a:solidFill>
                <a:schemeClr val="tx1"/>
              </a:solidFill>
              <a:latin typeface="+mn-lt"/>
              <a:ea typeface="Times New Roman" charset="0"/>
              <a:cs typeface="Times New Roman" charset="0"/>
            </a:rPr>
            <a:t> cAMP</a:t>
          </a:r>
        </a:p>
      </dsp:txBody>
      <dsp:txXfrm>
        <a:off x="0" y="2944582"/>
        <a:ext cx="5470999" cy="264874"/>
      </dsp:txXfrm>
    </dsp:sp>
    <dsp:sp modelId="{46C37F11-FF00-674B-BCF6-633B472849AA}">
      <dsp:nvSpPr>
        <dsp:cNvPr id="0" name=""/>
        <dsp:cNvSpPr/>
      </dsp:nvSpPr>
      <dsp:spPr>
        <a:xfrm rot="10800000">
          <a:off x="0" y="1756413"/>
          <a:ext cx="5470999" cy="885869"/>
        </a:xfrm>
        <a:prstGeom prst="upArrowCallou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en-US" sz="2000" b="1" kern="1200" dirty="0"/>
            <a:t>The Target </a:t>
          </a:r>
          <a:endParaRPr lang="ar-SA" sz="2000" b="1" kern="1200" dirty="0"/>
        </a:p>
      </dsp:txBody>
      <dsp:txXfrm rot="-10800000">
        <a:off x="0" y="1756413"/>
        <a:ext cx="5470999" cy="310940"/>
      </dsp:txXfrm>
    </dsp:sp>
    <dsp:sp modelId="{22E89267-D63D-9948-98C5-80D4E43081A9}">
      <dsp:nvSpPr>
        <dsp:cNvPr id="0" name=""/>
        <dsp:cNvSpPr/>
      </dsp:nvSpPr>
      <dsp:spPr>
        <a:xfrm>
          <a:off x="0" y="2067353"/>
          <a:ext cx="5470999" cy="264874"/>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1">
            <a:lnSpc>
              <a:spcPct val="90000"/>
            </a:lnSpc>
            <a:spcBef>
              <a:spcPct val="0"/>
            </a:spcBef>
            <a:spcAft>
              <a:spcPct val="35000"/>
            </a:spcAft>
            <a:buNone/>
          </a:pPr>
          <a:r>
            <a:rPr lang="en-US" sz="1600" b="1" i="1" kern="1200" dirty="0">
              <a:solidFill>
                <a:schemeClr val="tx1"/>
              </a:solidFill>
              <a:latin typeface="+mn-lt"/>
              <a:ea typeface="Times New Roman" charset="0"/>
              <a:cs typeface="Times New Roman" charset="0"/>
            </a:rPr>
            <a:t>Hepatocyte: Glucagon/receptor binding</a:t>
          </a:r>
          <a:endParaRPr lang="ar-SA" sz="1600" b="1" i="1" kern="1200" dirty="0">
            <a:solidFill>
              <a:schemeClr val="tx1"/>
            </a:solidFill>
            <a:latin typeface="+mn-lt"/>
          </a:endParaRPr>
        </a:p>
      </dsp:txBody>
      <dsp:txXfrm>
        <a:off x="0" y="2067353"/>
        <a:ext cx="5470999" cy="264874"/>
      </dsp:txXfrm>
    </dsp:sp>
    <dsp:sp modelId="{7A12FC24-2A74-2F41-A08B-63B59D673E04}">
      <dsp:nvSpPr>
        <dsp:cNvPr id="0" name=""/>
        <dsp:cNvSpPr/>
      </dsp:nvSpPr>
      <dsp:spPr>
        <a:xfrm rot="10800000">
          <a:off x="0" y="879183"/>
          <a:ext cx="5470999" cy="885869"/>
        </a:xfrm>
        <a:prstGeom prst="upArrowCallou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en-US" sz="2000" b="1" i="0" kern="1200" dirty="0"/>
            <a:t>The Hormone</a:t>
          </a:r>
          <a:endParaRPr lang="ar-SA" sz="2000" b="1" i="0" kern="1200" dirty="0"/>
        </a:p>
      </dsp:txBody>
      <dsp:txXfrm rot="-10800000">
        <a:off x="0" y="879183"/>
        <a:ext cx="5470999" cy="310940"/>
      </dsp:txXfrm>
    </dsp:sp>
    <dsp:sp modelId="{C2ED7F77-4BC0-0348-B1C6-13565DE9550F}">
      <dsp:nvSpPr>
        <dsp:cNvPr id="0" name=""/>
        <dsp:cNvSpPr/>
      </dsp:nvSpPr>
      <dsp:spPr>
        <a:xfrm>
          <a:off x="0" y="1190123"/>
          <a:ext cx="5470999" cy="264874"/>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1">
            <a:lnSpc>
              <a:spcPct val="90000"/>
            </a:lnSpc>
            <a:spcBef>
              <a:spcPct val="0"/>
            </a:spcBef>
            <a:spcAft>
              <a:spcPct val="35000"/>
            </a:spcAft>
            <a:buNone/>
          </a:pPr>
          <a:r>
            <a:rPr lang="en-US" sz="1600" b="1" i="1" kern="1200" dirty="0">
              <a:solidFill>
                <a:schemeClr val="tx1"/>
              </a:solidFill>
              <a:latin typeface="+mn-lt"/>
              <a:ea typeface="Times New Roman" charset="0"/>
              <a:cs typeface="Times New Roman" charset="0"/>
            </a:rPr>
            <a:t>Glucagon secretion</a:t>
          </a:r>
          <a:endParaRPr lang="ar-SA" sz="1600" b="1" i="1" kern="1200" dirty="0">
            <a:solidFill>
              <a:schemeClr val="tx1"/>
            </a:solidFill>
            <a:latin typeface="+mn-lt"/>
          </a:endParaRPr>
        </a:p>
      </dsp:txBody>
      <dsp:txXfrm>
        <a:off x="0" y="1190123"/>
        <a:ext cx="5470999" cy="264874"/>
      </dsp:txXfrm>
    </dsp:sp>
    <dsp:sp modelId="{BC4ADDC4-FE37-1444-B9EF-824B407FD074}">
      <dsp:nvSpPr>
        <dsp:cNvPr id="0" name=""/>
        <dsp:cNvSpPr/>
      </dsp:nvSpPr>
      <dsp:spPr>
        <a:xfrm rot="10800000">
          <a:off x="0" y="1954"/>
          <a:ext cx="5470999" cy="885869"/>
        </a:xfrm>
        <a:prstGeom prst="upArrowCallou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en-US" sz="2000" b="1" i="0" kern="1200" dirty="0"/>
            <a:t>The Action (stimuli)</a:t>
          </a:r>
          <a:endParaRPr lang="ar-SA" sz="2000" b="1" i="0" kern="1200" dirty="0"/>
        </a:p>
      </dsp:txBody>
      <dsp:txXfrm rot="-10800000">
        <a:off x="0" y="1954"/>
        <a:ext cx="5470999" cy="310940"/>
      </dsp:txXfrm>
    </dsp:sp>
    <dsp:sp modelId="{F4FCC693-1FE7-4F47-A649-60B5EBD33B4B}">
      <dsp:nvSpPr>
        <dsp:cNvPr id="0" name=""/>
        <dsp:cNvSpPr/>
      </dsp:nvSpPr>
      <dsp:spPr>
        <a:xfrm>
          <a:off x="0" y="312894"/>
          <a:ext cx="5470999" cy="264874"/>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1">
            <a:lnSpc>
              <a:spcPct val="90000"/>
            </a:lnSpc>
            <a:spcBef>
              <a:spcPct val="0"/>
            </a:spcBef>
            <a:spcAft>
              <a:spcPct val="35000"/>
            </a:spcAft>
            <a:buNone/>
          </a:pPr>
          <a:r>
            <a:rPr lang="en-US" sz="1600" b="1" i="1" kern="1200" dirty="0">
              <a:solidFill>
                <a:schemeClr val="tx1"/>
              </a:solidFill>
              <a:latin typeface="+mn-lt"/>
              <a:ea typeface="Times New Roman" charset="0"/>
              <a:cs typeface="Times New Roman" charset="0"/>
            </a:rPr>
            <a:t>Hypoglycemia</a:t>
          </a:r>
          <a:endParaRPr lang="ar-SA" sz="1600" i="1" kern="1200" dirty="0">
            <a:solidFill>
              <a:schemeClr val="tx1"/>
            </a:solidFill>
            <a:latin typeface="+mn-lt"/>
          </a:endParaRPr>
        </a:p>
      </dsp:txBody>
      <dsp:txXfrm>
        <a:off x="0" y="312894"/>
        <a:ext cx="5470999" cy="2648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F6316-B9CB-414A-A944-F5AB041A349A}">
      <dsp:nvSpPr>
        <dsp:cNvPr id="0" name=""/>
        <dsp:cNvSpPr/>
      </dsp:nvSpPr>
      <dsp:spPr>
        <a:xfrm>
          <a:off x="809" y="741527"/>
          <a:ext cx="2318081" cy="631496"/>
        </a:xfrm>
        <a:prstGeom prst="homePlat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rtl="1">
            <a:lnSpc>
              <a:spcPct val="90000"/>
            </a:lnSpc>
            <a:spcBef>
              <a:spcPct val="0"/>
            </a:spcBef>
            <a:spcAft>
              <a:spcPct val="35000"/>
            </a:spcAft>
            <a:buNone/>
          </a:pPr>
          <a:r>
            <a:rPr lang="en-US" sz="1400" b="1" kern="1200">
              <a:latin typeface="+mj-lt"/>
              <a:ea typeface="Times New Roman" charset="0"/>
              <a:cs typeface="Times New Roman" charset="0"/>
            </a:rPr>
            <a:t>Glycogen phosphorylase (the enzyme )</a:t>
          </a:r>
          <a:endParaRPr lang="ar-SA" sz="1400" kern="1200" dirty="0">
            <a:latin typeface="+mj-lt"/>
          </a:endParaRPr>
        </a:p>
      </dsp:txBody>
      <dsp:txXfrm>
        <a:off x="809" y="741527"/>
        <a:ext cx="2160207" cy="631496"/>
      </dsp:txXfrm>
    </dsp:sp>
    <dsp:sp modelId="{F7F596D5-B553-714C-83B7-86F199FC8F4C}">
      <dsp:nvSpPr>
        <dsp:cNvPr id="0" name=""/>
        <dsp:cNvSpPr/>
      </dsp:nvSpPr>
      <dsp:spPr>
        <a:xfrm>
          <a:off x="2003143" y="741527"/>
          <a:ext cx="1502709" cy="631496"/>
        </a:xfrm>
        <a:prstGeom prst="chevron">
          <a:avLst/>
        </a:prstGeom>
        <a:solidFill>
          <a:schemeClr val="accent5">
            <a:hueOff val="207253"/>
            <a:satOff val="19748"/>
            <a:lumOff val="-82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1">
            <a:lnSpc>
              <a:spcPct val="90000"/>
            </a:lnSpc>
            <a:spcBef>
              <a:spcPct val="0"/>
            </a:spcBef>
            <a:spcAft>
              <a:spcPct val="35000"/>
            </a:spcAft>
            <a:buNone/>
          </a:pPr>
          <a:r>
            <a:rPr lang="en-US" sz="1400" b="1" kern="1200">
              <a:latin typeface="+mj-lt"/>
              <a:ea typeface="Times New Roman" charset="0"/>
              <a:cs typeface="Times New Roman" charset="0"/>
            </a:rPr>
            <a:t>(Active form)</a:t>
          </a:r>
          <a:endParaRPr lang="ar-SA" sz="1400" kern="1200" dirty="0">
            <a:latin typeface="+mj-lt"/>
          </a:endParaRPr>
        </a:p>
      </dsp:txBody>
      <dsp:txXfrm>
        <a:off x="2318891" y="741527"/>
        <a:ext cx="871213" cy="631496"/>
      </dsp:txXfrm>
    </dsp:sp>
    <dsp:sp modelId="{628EE3EF-B0B5-6F44-9D82-149A1EB66230}">
      <dsp:nvSpPr>
        <dsp:cNvPr id="0" name=""/>
        <dsp:cNvSpPr/>
      </dsp:nvSpPr>
      <dsp:spPr>
        <a:xfrm>
          <a:off x="3190103" y="755818"/>
          <a:ext cx="2024025" cy="631496"/>
        </a:xfrm>
        <a:prstGeom prst="chevron">
          <a:avLst/>
        </a:prstGeom>
        <a:solidFill>
          <a:schemeClr val="accent5">
            <a:hueOff val="414507"/>
            <a:satOff val="39495"/>
            <a:lumOff val="-1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1">
            <a:lnSpc>
              <a:spcPct val="90000"/>
            </a:lnSpc>
            <a:spcBef>
              <a:spcPct val="0"/>
            </a:spcBef>
            <a:spcAft>
              <a:spcPct val="35000"/>
            </a:spcAft>
            <a:buNone/>
          </a:pPr>
          <a:r>
            <a:rPr lang="en-US" sz="1400" b="1" i="1" u="none" kern="1200">
              <a:latin typeface="+mj-lt"/>
              <a:ea typeface="Times New Roman" charset="0"/>
              <a:cs typeface="Times New Roman" charset="0"/>
            </a:rPr>
            <a:t>Stimulation</a:t>
          </a:r>
          <a:r>
            <a:rPr lang="en-US" sz="1400" b="1" i="1" kern="1200">
              <a:latin typeface="+mj-lt"/>
              <a:ea typeface="Times New Roman" charset="0"/>
              <a:cs typeface="Times New Roman" charset="0"/>
            </a:rPr>
            <a:t> of glycogenolysis</a:t>
          </a:r>
          <a:endParaRPr lang="ar-SA" sz="1400" i="1" kern="1200" dirty="0">
            <a:latin typeface="+mj-lt"/>
          </a:endParaRPr>
        </a:p>
      </dsp:txBody>
      <dsp:txXfrm>
        <a:off x="3505851" y="755818"/>
        <a:ext cx="1392529" cy="6314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F6316-B9CB-414A-A944-F5AB041A349A}">
      <dsp:nvSpPr>
        <dsp:cNvPr id="0" name=""/>
        <dsp:cNvSpPr/>
      </dsp:nvSpPr>
      <dsp:spPr>
        <a:xfrm>
          <a:off x="809" y="741527"/>
          <a:ext cx="2318081" cy="631496"/>
        </a:xfrm>
        <a:prstGeom prst="homePlat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rtl="1">
            <a:lnSpc>
              <a:spcPct val="90000"/>
            </a:lnSpc>
            <a:spcBef>
              <a:spcPct val="0"/>
            </a:spcBef>
            <a:spcAft>
              <a:spcPct val="35000"/>
            </a:spcAft>
            <a:buNone/>
          </a:pPr>
          <a:r>
            <a:rPr lang="en-US" sz="1400" b="1" kern="1200">
              <a:latin typeface="+mn-lt"/>
              <a:ea typeface="+mn-ea"/>
              <a:cs typeface="+mn-cs"/>
            </a:rPr>
            <a:t>Glycogen synthase</a:t>
          </a:r>
          <a:r>
            <a:rPr lang="en-US" sz="1400" b="1" kern="1200">
              <a:latin typeface="+mj-lt"/>
              <a:ea typeface="Times New Roman" charset="0"/>
              <a:cs typeface="Times New Roman" charset="0"/>
            </a:rPr>
            <a:t>(the enzyme )</a:t>
          </a:r>
          <a:endParaRPr lang="ar-SA" sz="1400" kern="1200" dirty="0">
            <a:latin typeface="+mj-lt"/>
          </a:endParaRPr>
        </a:p>
      </dsp:txBody>
      <dsp:txXfrm>
        <a:off x="809" y="741527"/>
        <a:ext cx="2160207" cy="631496"/>
      </dsp:txXfrm>
    </dsp:sp>
    <dsp:sp modelId="{F7F596D5-B553-714C-83B7-86F199FC8F4C}">
      <dsp:nvSpPr>
        <dsp:cNvPr id="0" name=""/>
        <dsp:cNvSpPr/>
      </dsp:nvSpPr>
      <dsp:spPr>
        <a:xfrm>
          <a:off x="2003143" y="741527"/>
          <a:ext cx="1502709" cy="631496"/>
        </a:xfrm>
        <a:prstGeom prst="chevron">
          <a:avLst/>
        </a:prstGeom>
        <a:solidFill>
          <a:schemeClr val="accent4">
            <a:hueOff val="610539"/>
            <a:satOff val="-23261"/>
            <a:lumOff val="1156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1">
            <a:lnSpc>
              <a:spcPct val="90000"/>
            </a:lnSpc>
            <a:spcBef>
              <a:spcPct val="0"/>
            </a:spcBef>
            <a:spcAft>
              <a:spcPct val="35000"/>
            </a:spcAft>
            <a:buNone/>
          </a:pPr>
          <a:r>
            <a:rPr lang="en-US" sz="1400" b="1" kern="1200">
              <a:latin typeface="+mj-lt"/>
              <a:ea typeface="Times New Roman" charset="0"/>
              <a:cs typeface="Times New Roman" charset="0"/>
            </a:rPr>
            <a:t>(Inactive form)</a:t>
          </a:r>
          <a:endParaRPr lang="ar-SA" sz="1400" kern="1200" dirty="0">
            <a:latin typeface="+mj-lt"/>
          </a:endParaRPr>
        </a:p>
      </dsp:txBody>
      <dsp:txXfrm>
        <a:off x="2318891" y="741527"/>
        <a:ext cx="871213" cy="631496"/>
      </dsp:txXfrm>
    </dsp:sp>
    <dsp:sp modelId="{628EE3EF-B0B5-6F44-9D82-149A1EB66230}">
      <dsp:nvSpPr>
        <dsp:cNvPr id="0" name=""/>
        <dsp:cNvSpPr/>
      </dsp:nvSpPr>
      <dsp:spPr>
        <a:xfrm>
          <a:off x="3190103" y="741527"/>
          <a:ext cx="2024025" cy="631496"/>
        </a:xfrm>
        <a:prstGeom prst="chevron">
          <a:avLst/>
        </a:prstGeom>
        <a:solidFill>
          <a:schemeClr val="accent4">
            <a:hueOff val="1221077"/>
            <a:satOff val="-46523"/>
            <a:lumOff val="231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1">
            <a:lnSpc>
              <a:spcPct val="90000"/>
            </a:lnSpc>
            <a:spcBef>
              <a:spcPct val="0"/>
            </a:spcBef>
            <a:spcAft>
              <a:spcPct val="35000"/>
            </a:spcAft>
            <a:buNone/>
          </a:pPr>
          <a:r>
            <a:rPr lang="en-US" sz="1400" b="1" i="1" kern="1200">
              <a:latin typeface="+mn-lt"/>
              <a:ea typeface="+mn-ea"/>
              <a:cs typeface="+mn-cs"/>
            </a:rPr>
            <a:t>Inhibition of glycogenesis</a:t>
          </a:r>
          <a:endParaRPr lang="ar-SA" sz="1400" i="1" kern="1200" dirty="0">
            <a:latin typeface="+mj-lt"/>
          </a:endParaRPr>
        </a:p>
      </dsp:txBody>
      <dsp:txXfrm>
        <a:off x="3505851" y="741527"/>
        <a:ext cx="1392529" cy="6314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EE2B8-9AE3-954B-AFA5-8AB92C5FE456}">
      <dsp:nvSpPr>
        <dsp:cNvPr id="0" name=""/>
        <dsp:cNvSpPr/>
      </dsp:nvSpPr>
      <dsp:spPr>
        <a:xfrm rot="5400000">
          <a:off x="-152783" y="156928"/>
          <a:ext cx="1018554" cy="712987"/>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1. Binding</a:t>
          </a:r>
        </a:p>
      </dsp:txBody>
      <dsp:txXfrm rot="-5400000">
        <a:off x="1" y="360639"/>
        <a:ext cx="712987" cy="305567"/>
      </dsp:txXfrm>
    </dsp:sp>
    <dsp:sp modelId="{A44EB9C5-33C0-4643-9A0F-B82AF2B65280}">
      <dsp:nvSpPr>
        <dsp:cNvPr id="0" name=""/>
        <dsp:cNvSpPr/>
      </dsp:nvSpPr>
      <dsp:spPr>
        <a:xfrm rot="5400000">
          <a:off x="4679213" y="-3962079"/>
          <a:ext cx="662060" cy="8594511"/>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Hormone/neurotransmitter binds to</a:t>
          </a:r>
          <a:r>
            <a:rPr lang="en-US" sz="1800" kern="1200" dirty="0">
              <a:solidFill>
                <a:schemeClr val="accent1"/>
              </a:solidFill>
            </a:rPr>
            <a:t> </a:t>
          </a:r>
          <a:r>
            <a:rPr lang="en-US" sz="1800" kern="1200" dirty="0">
              <a:solidFill>
                <a:schemeClr val="tx1"/>
              </a:solidFill>
            </a:rPr>
            <a:t>G-protein coupled receptor.</a:t>
          </a:r>
          <a:r>
            <a:rPr lang="en-US" sz="2000" kern="1200" dirty="0"/>
            <a:t> </a:t>
          </a:r>
          <a:endParaRPr lang="en-US" sz="2500" kern="1200" dirty="0">
            <a:solidFill>
              <a:schemeClr val="accent1"/>
            </a:solidFill>
          </a:endParaRPr>
        </a:p>
        <a:p>
          <a:pPr marL="171450" lvl="1" indent="-171450" algn="l" defTabSz="800100">
            <a:lnSpc>
              <a:spcPct val="90000"/>
            </a:lnSpc>
            <a:spcBef>
              <a:spcPct val="0"/>
            </a:spcBef>
            <a:spcAft>
              <a:spcPct val="15000"/>
            </a:spcAft>
            <a:buChar char="•"/>
          </a:pPr>
          <a:r>
            <a:rPr lang="en-US" sz="1800" kern="1200" dirty="0">
              <a:solidFill>
                <a:schemeClr val="accent1"/>
              </a:solidFill>
            </a:rPr>
            <a:t>e.g. “Antidiuretic hormone (ADH), </a:t>
          </a:r>
          <a:r>
            <a:rPr lang="en-US" sz="1800" kern="1200" dirty="0" err="1">
              <a:solidFill>
                <a:schemeClr val="accent1"/>
              </a:solidFill>
            </a:rPr>
            <a:t>Acetylecholine</a:t>
          </a:r>
          <a:r>
            <a:rPr lang="en-US" sz="1800" kern="1200" dirty="0">
              <a:solidFill>
                <a:schemeClr val="accent1"/>
              </a:solidFill>
            </a:rPr>
            <a:t>”   </a:t>
          </a:r>
          <a:endParaRPr lang="en-US" sz="2500" kern="1200" dirty="0">
            <a:solidFill>
              <a:schemeClr val="accent1"/>
            </a:solidFill>
          </a:endParaRPr>
        </a:p>
      </dsp:txBody>
      <dsp:txXfrm rot="-5400000">
        <a:off x="712988" y="36465"/>
        <a:ext cx="8562192" cy="597422"/>
      </dsp:txXfrm>
    </dsp:sp>
    <dsp:sp modelId="{1DFE47C7-21E5-C242-ABFD-CA5BEDF9B6E7}">
      <dsp:nvSpPr>
        <dsp:cNvPr id="0" name=""/>
        <dsp:cNvSpPr/>
      </dsp:nvSpPr>
      <dsp:spPr>
        <a:xfrm rot="5400000">
          <a:off x="-199565" y="1141390"/>
          <a:ext cx="1112118" cy="712987"/>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2,3. Receptor Interaction </a:t>
          </a:r>
        </a:p>
      </dsp:txBody>
      <dsp:txXfrm rot="-5400000">
        <a:off x="1" y="1298319"/>
        <a:ext cx="712987" cy="399131"/>
      </dsp:txXfrm>
    </dsp:sp>
    <dsp:sp modelId="{52207713-44B3-564B-858C-18CA0332FD74}">
      <dsp:nvSpPr>
        <dsp:cNvPr id="0" name=""/>
        <dsp:cNvSpPr/>
      </dsp:nvSpPr>
      <dsp:spPr>
        <a:xfrm rot="5400000">
          <a:off x="5035707" y="-3334111"/>
          <a:ext cx="662060" cy="9307499"/>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Receptor will Interact with G-protein Which will lead to replacing </a:t>
          </a:r>
          <a:r>
            <a:rPr lang="en-US" sz="1800" kern="1200" dirty="0">
              <a:solidFill>
                <a:srgbClr val="FF0000"/>
              </a:solidFill>
            </a:rPr>
            <a:t>GDP</a:t>
          </a:r>
          <a:r>
            <a:rPr lang="en-US" sz="1800" kern="1200" dirty="0">
              <a:solidFill>
                <a:schemeClr val="tx1"/>
              </a:solidFill>
            </a:rPr>
            <a:t> with </a:t>
          </a:r>
          <a:r>
            <a:rPr lang="en-US" sz="1800" kern="1200" dirty="0">
              <a:solidFill>
                <a:srgbClr val="FF0000"/>
              </a:solidFill>
            </a:rPr>
            <a:t>GTP</a:t>
          </a:r>
          <a:r>
            <a:rPr lang="en-US" sz="1800" kern="1200" dirty="0">
              <a:solidFill>
                <a:schemeClr val="tx1"/>
              </a:solidFill>
            </a:rPr>
            <a:t>. </a:t>
          </a:r>
        </a:p>
      </dsp:txBody>
      <dsp:txXfrm rot="-5400000">
        <a:off x="712988" y="1020927"/>
        <a:ext cx="9275180" cy="597422"/>
      </dsp:txXfrm>
    </dsp:sp>
    <dsp:sp modelId="{8198EC24-3C0B-1F48-BA05-DE174CAF09D0}">
      <dsp:nvSpPr>
        <dsp:cNvPr id="0" name=""/>
        <dsp:cNvSpPr/>
      </dsp:nvSpPr>
      <dsp:spPr>
        <a:xfrm rot="5400000">
          <a:off x="-152783" y="2125852"/>
          <a:ext cx="1018554" cy="712987"/>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4. Dissociation</a:t>
          </a:r>
        </a:p>
      </dsp:txBody>
      <dsp:txXfrm rot="-5400000">
        <a:off x="1" y="2329563"/>
        <a:ext cx="712987" cy="305567"/>
      </dsp:txXfrm>
    </dsp:sp>
    <dsp:sp modelId="{6AC3A760-F664-4D4C-BE30-9535584F1C23}">
      <dsp:nvSpPr>
        <dsp:cNvPr id="0" name=""/>
        <dsp:cNvSpPr/>
      </dsp:nvSpPr>
      <dsp:spPr>
        <a:xfrm rot="5400000">
          <a:off x="5035707" y="-2349649"/>
          <a:ext cx="662060" cy="9307499"/>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FF0000"/>
              </a:solidFill>
            </a:rPr>
            <a:t>α-subunit</a:t>
          </a:r>
          <a:r>
            <a:rPr lang="en-US" sz="1800" kern="1200" dirty="0">
              <a:solidFill>
                <a:schemeClr val="tx1"/>
              </a:solidFill>
            </a:rPr>
            <a:t> dissociates from </a:t>
          </a:r>
          <a:r>
            <a:rPr lang="en-US" sz="1800" kern="1200" dirty="0">
              <a:solidFill>
                <a:srgbClr val="FF0000"/>
              </a:solidFill>
            </a:rPr>
            <a:t>β</a:t>
          </a:r>
          <a:r>
            <a:rPr lang="en-US" sz="1800" kern="1200" dirty="0">
              <a:solidFill>
                <a:schemeClr val="tx1"/>
              </a:solidFill>
            </a:rPr>
            <a:t> &amp; </a:t>
          </a:r>
          <a:r>
            <a:rPr lang="en-US" sz="1800" kern="1200" dirty="0" err="1">
              <a:solidFill>
                <a:srgbClr val="FF0000"/>
              </a:solidFill>
            </a:rPr>
            <a:t>γ</a:t>
          </a:r>
          <a:r>
            <a:rPr lang="en-US" sz="1800" kern="1200" dirty="0">
              <a:solidFill>
                <a:srgbClr val="FF0000"/>
              </a:solidFill>
            </a:rPr>
            <a:t> subunits</a:t>
          </a:r>
          <a:r>
            <a:rPr lang="en-US" sz="1800" kern="1200" dirty="0">
              <a:solidFill>
                <a:schemeClr val="tx1"/>
              </a:solidFill>
            </a:rPr>
            <a:t>, and activates </a:t>
          </a:r>
          <a:r>
            <a:rPr lang="en-US" sz="1800" kern="1200" dirty="0">
              <a:solidFill>
                <a:srgbClr val="FF0000"/>
              </a:solidFill>
            </a:rPr>
            <a:t>Phospholipase C</a:t>
          </a:r>
          <a:r>
            <a:rPr lang="en-US" sz="1800" kern="1200" dirty="0">
              <a:solidFill>
                <a:schemeClr val="tx1"/>
              </a:solidFill>
            </a:rPr>
            <a:t>.</a:t>
          </a:r>
          <a:r>
            <a:rPr lang="en-US" sz="2100" kern="1200" dirty="0"/>
            <a:t> </a:t>
          </a:r>
        </a:p>
      </dsp:txBody>
      <dsp:txXfrm rot="-5400000">
        <a:off x="712988" y="2005389"/>
        <a:ext cx="9275180" cy="597422"/>
      </dsp:txXfrm>
    </dsp:sp>
    <dsp:sp modelId="{B6B03734-1EC5-E64D-A464-471C9EE68AEE}">
      <dsp:nvSpPr>
        <dsp:cNvPr id="0" name=""/>
        <dsp:cNvSpPr/>
      </dsp:nvSpPr>
      <dsp:spPr>
        <a:xfrm rot="5400000">
          <a:off x="-152783" y="3063532"/>
          <a:ext cx="1018554" cy="712987"/>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5. Breaking Down</a:t>
          </a:r>
        </a:p>
      </dsp:txBody>
      <dsp:txXfrm rot="-5400000">
        <a:off x="1" y="3267243"/>
        <a:ext cx="712987" cy="305567"/>
      </dsp:txXfrm>
    </dsp:sp>
    <dsp:sp modelId="{E915F60F-7831-BB48-B028-5A68563EC1C5}">
      <dsp:nvSpPr>
        <dsp:cNvPr id="0" name=""/>
        <dsp:cNvSpPr/>
      </dsp:nvSpPr>
      <dsp:spPr>
        <a:xfrm rot="5400000">
          <a:off x="5035707" y="-1411970"/>
          <a:ext cx="662060" cy="9307499"/>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Phospholipase C break phosphatidylinositol 4-5bisphosphate into </a:t>
          </a:r>
          <a:r>
            <a:rPr lang="en-US" sz="1800" kern="1200" dirty="0">
              <a:solidFill>
                <a:srgbClr val="FF0000"/>
              </a:solidFill>
            </a:rPr>
            <a:t>DAG</a:t>
          </a:r>
          <a:r>
            <a:rPr lang="en-US" sz="1800" kern="1200" dirty="0">
              <a:solidFill>
                <a:schemeClr val="tx1"/>
              </a:solidFill>
            </a:rPr>
            <a:t> + </a:t>
          </a:r>
          <a:r>
            <a:rPr lang="en-US" sz="1800" kern="1200" dirty="0">
              <a:solidFill>
                <a:srgbClr val="FF0000"/>
              </a:solidFill>
            </a:rPr>
            <a:t>inositol 4-5 bisphosphate </a:t>
          </a:r>
        </a:p>
      </dsp:txBody>
      <dsp:txXfrm rot="-5400000">
        <a:off x="712988" y="2943068"/>
        <a:ext cx="9275180" cy="597422"/>
      </dsp:txXfrm>
    </dsp:sp>
    <dsp:sp modelId="{64FE8B02-3FD9-8341-A5C4-F72BDF2CE19A}">
      <dsp:nvSpPr>
        <dsp:cNvPr id="0" name=""/>
        <dsp:cNvSpPr/>
      </dsp:nvSpPr>
      <dsp:spPr>
        <a:xfrm rot="5400000">
          <a:off x="-152783" y="4001211"/>
          <a:ext cx="1018554" cy="712987"/>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6. Ca </a:t>
          </a:r>
          <a:r>
            <a:rPr lang="en-US" sz="1200" b="1" kern="1200" dirty="0">
              <a:solidFill>
                <a:schemeClr val="bg1"/>
              </a:solidFill>
            </a:rPr>
            <a:t>Releasing</a:t>
          </a:r>
        </a:p>
      </dsp:txBody>
      <dsp:txXfrm rot="-5400000">
        <a:off x="1" y="4204922"/>
        <a:ext cx="712987" cy="305567"/>
      </dsp:txXfrm>
    </dsp:sp>
    <dsp:sp modelId="{CF77C34D-C5F1-5445-B29F-D47891CABD4B}">
      <dsp:nvSpPr>
        <dsp:cNvPr id="0" name=""/>
        <dsp:cNvSpPr/>
      </dsp:nvSpPr>
      <dsp:spPr>
        <a:xfrm rot="5400000">
          <a:off x="5035707" y="-474290"/>
          <a:ext cx="662060" cy="9307499"/>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ER stores Calcium Which released to the cytoplasm when </a:t>
          </a:r>
          <a:r>
            <a:rPr lang="en-US" sz="1800" kern="1200" dirty="0">
              <a:solidFill>
                <a:srgbClr val="FF0000"/>
              </a:solidFill>
            </a:rPr>
            <a:t>IP3</a:t>
          </a:r>
          <a:r>
            <a:rPr lang="en-US" sz="1800" kern="1200" dirty="0">
              <a:solidFill>
                <a:schemeClr val="tx1"/>
              </a:solidFill>
            </a:rPr>
            <a:t> binds. (IP3: Inositol 1,4,5 triphosphate)</a:t>
          </a:r>
          <a:r>
            <a:rPr lang="en-US" sz="1600" kern="1200" dirty="0">
              <a:solidFill>
                <a:schemeClr val="bg1">
                  <a:lumMod val="65000"/>
                </a:schemeClr>
              </a:solidFill>
            </a:rPr>
            <a:t> </a:t>
          </a:r>
        </a:p>
      </dsp:txBody>
      <dsp:txXfrm rot="-5400000">
        <a:off x="712988" y="3880748"/>
        <a:ext cx="9275180" cy="597422"/>
      </dsp:txXfrm>
    </dsp:sp>
    <dsp:sp modelId="{28795ABD-1A55-B247-A44A-7A1411188257}">
      <dsp:nvSpPr>
        <dsp:cNvPr id="0" name=""/>
        <dsp:cNvSpPr/>
      </dsp:nvSpPr>
      <dsp:spPr>
        <a:xfrm rot="5400000">
          <a:off x="-152783" y="4938891"/>
          <a:ext cx="1018554" cy="712987"/>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bg1"/>
              </a:solidFill>
            </a:rPr>
            <a:t>7. Kinase C Activation </a:t>
          </a:r>
        </a:p>
      </dsp:txBody>
      <dsp:txXfrm rot="-5400000">
        <a:off x="1" y="5142602"/>
        <a:ext cx="712987" cy="305567"/>
      </dsp:txXfrm>
    </dsp:sp>
    <dsp:sp modelId="{B385B959-7030-604F-B318-03216F8C5E4C}">
      <dsp:nvSpPr>
        <dsp:cNvPr id="0" name=""/>
        <dsp:cNvSpPr/>
      </dsp:nvSpPr>
      <dsp:spPr>
        <a:xfrm rot="5400000">
          <a:off x="5035707" y="463388"/>
          <a:ext cx="662060" cy="9307499"/>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Calcium and DAG </a:t>
          </a:r>
          <a:r>
            <a:rPr lang="en-US" sz="1800" kern="1200" dirty="0">
              <a:solidFill>
                <a:srgbClr val="FF0000"/>
              </a:solidFill>
            </a:rPr>
            <a:t>activate protein kinase C </a:t>
          </a:r>
        </a:p>
      </dsp:txBody>
      <dsp:txXfrm rot="-5400000">
        <a:off x="712988" y="4818427"/>
        <a:ext cx="9275180" cy="597422"/>
      </dsp:txXfrm>
    </dsp:sp>
    <dsp:sp modelId="{E010B3D6-B451-2B46-AAFA-D916B70736D4}">
      <dsp:nvSpPr>
        <dsp:cNvPr id="0" name=""/>
        <dsp:cNvSpPr/>
      </dsp:nvSpPr>
      <dsp:spPr>
        <a:xfrm rot="5400000">
          <a:off x="-152783" y="5876571"/>
          <a:ext cx="1018554" cy="712987"/>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8. Responding to Action</a:t>
          </a:r>
        </a:p>
      </dsp:txBody>
      <dsp:txXfrm rot="-5400000">
        <a:off x="1" y="6080282"/>
        <a:ext cx="712987" cy="305567"/>
      </dsp:txXfrm>
    </dsp:sp>
    <dsp:sp modelId="{8BD0C8CA-C1B2-5743-BD1A-0D998EEA1B33}">
      <dsp:nvSpPr>
        <dsp:cNvPr id="0" name=""/>
        <dsp:cNvSpPr/>
      </dsp:nvSpPr>
      <dsp:spPr>
        <a:xfrm rot="5400000">
          <a:off x="5035707" y="1401068"/>
          <a:ext cx="662060" cy="9307499"/>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Protein kinase C catalyze protein phosphorylation. These proteins will give the response of the hormone or neurotransmitter.</a:t>
          </a:r>
        </a:p>
      </dsp:txBody>
      <dsp:txXfrm rot="-5400000">
        <a:off x="712988" y="5756107"/>
        <a:ext cx="9275180" cy="597422"/>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7F3F8-6ADB-4AD5-9315-36525DDA28FD}" type="datetimeFigureOut">
              <a:rPr lang="en-US" smtClean="0"/>
              <a:t>11/14/2016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CD1AA-2300-4693-A2A3-F6252B104E01}" type="slidenum">
              <a:rPr lang="en-US" smtClean="0"/>
              <a:t>‹#›</a:t>
            </a:fld>
            <a:endParaRPr lang="en-US"/>
          </a:p>
        </p:txBody>
      </p:sp>
    </p:spTree>
    <p:extLst>
      <p:ext uri="{BB962C8B-B14F-4D97-AF65-F5344CB8AC3E}">
        <p14:creationId xmlns:p14="http://schemas.microsoft.com/office/powerpoint/2010/main" val="2152437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567659-991D-4B34-B5DC-0264534E05B0}" type="slidenum">
              <a:rPr lang="en-US"/>
              <a:pPr/>
              <a:t>2</a:t>
            </a:fld>
            <a:endParaRPr lang="en-US"/>
          </a:p>
        </p:txBody>
      </p:sp>
    </p:spTree>
    <p:extLst>
      <p:ext uri="{BB962C8B-B14F-4D97-AF65-F5344CB8AC3E}">
        <p14:creationId xmlns:p14="http://schemas.microsoft.com/office/powerpoint/2010/main" val="400267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11/14/2016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www.onlineexambuilder.com/cell-signaling/exam-106862" TargetMode="External"/><Relationship Id="rId3" Type="http://schemas.openxmlformats.org/officeDocument/2006/relationships/hyperlink" Target="https://www.youtube.com/watch?v=qOVkedxDqQo" TargetMode="External"/><Relationship Id="rId7" Type="http://schemas.openxmlformats.org/officeDocument/2006/relationships/hyperlink" Target="https://m.youtube.com/watch?v=FvPKbogo2pk" TargetMode="External"/><Relationship Id="rId2" Type="http://schemas.openxmlformats.org/officeDocument/2006/relationships/hyperlink" Target="https://www.youtube.com/watch?v=ZBSo_GFN3qI" TargetMode="External"/><Relationship Id="rId1" Type="http://schemas.openxmlformats.org/officeDocument/2006/relationships/slideLayout" Target="../slideLayouts/slideLayout2.xml"/><Relationship Id="rId6" Type="http://schemas.openxmlformats.org/officeDocument/2006/relationships/hyperlink" Target="https://youtu.be/V_0EcUr_txk" TargetMode="External"/><Relationship Id="rId5" Type="http://schemas.openxmlformats.org/officeDocument/2006/relationships/hyperlink" Target="https://www.youtube.com/watch?v=2PCexQiCjfI" TargetMode="External"/><Relationship Id="rId4" Type="http://schemas.openxmlformats.org/officeDocument/2006/relationships/hyperlink" Target="https://www.youtube.com/watch?v=Bc5nI7cytp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twitter.com/436biochemteam" TargetMode="External"/><Relationship Id="rId2" Type="http://schemas.openxmlformats.org/officeDocument/2006/relationships/hyperlink" Target="mailto:Biochemistryteam436@gmail.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210" y="2574900"/>
            <a:ext cx="7766936" cy="1646302"/>
          </a:xfrm>
        </p:spPr>
        <p:txBody>
          <a:bodyPr/>
          <a:lstStyle/>
          <a:p>
            <a:pPr algn="l"/>
            <a:r>
              <a:rPr lang="en-US" sz="8800" b="1" dirty="0"/>
              <a:t>Cell signaling</a:t>
            </a:r>
          </a:p>
        </p:txBody>
      </p:sp>
      <p:sp>
        <p:nvSpPr>
          <p:cNvPr id="3" name="Subtitle 2"/>
          <p:cNvSpPr>
            <a:spLocks noGrp="1"/>
          </p:cNvSpPr>
          <p:nvPr>
            <p:ph type="subTitle" idx="1"/>
          </p:nvPr>
        </p:nvSpPr>
        <p:spPr>
          <a:xfrm>
            <a:off x="454646" y="4939354"/>
            <a:ext cx="2564600" cy="1720238"/>
          </a:xfrm>
        </p:spPr>
        <p:txBody>
          <a:bodyPr>
            <a:noAutofit/>
          </a:bodyPr>
          <a:lstStyle/>
          <a:p>
            <a:pPr algn="l"/>
            <a:r>
              <a:rPr lang="en-US" sz="2400" b="1" dirty="0">
                <a:solidFill>
                  <a:schemeClr val="accent1"/>
                </a:solidFill>
                <a:latin typeface="+mj-lt"/>
                <a:ea typeface="+mj-ea"/>
                <a:cs typeface="+mj-cs"/>
              </a:rPr>
              <a:t>– Color Index:</a:t>
            </a:r>
          </a:p>
          <a:p>
            <a:pPr marL="285750" indent="-285750" algn="l">
              <a:buClr>
                <a:srgbClr val="FF0000"/>
              </a:buClr>
              <a:buFont typeface="Wingdings" panose="05000000000000000000" pitchFamily="2" charset="2"/>
              <a:buChar char="§"/>
            </a:pPr>
            <a:r>
              <a:rPr lang="en-US" dirty="0">
                <a:solidFill>
                  <a:srgbClr val="FF0000"/>
                </a:solidFill>
                <a:latin typeface="+mj-lt"/>
                <a:ea typeface="+mj-ea"/>
                <a:cs typeface="+mj-cs"/>
              </a:rPr>
              <a:t>Important</a:t>
            </a:r>
            <a:r>
              <a:rPr lang="en-US" b="1" dirty="0">
                <a:solidFill>
                  <a:srgbClr val="FF0000"/>
                </a:solidFill>
                <a:latin typeface="+mj-lt"/>
                <a:ea typeface="+mj-ea"/>
                <a:cs typeface="+mj-cs"/>
              </a:rPr>
              <a:t>.</a:t>
            </a:r>
          </a:p>
          <a:p>
            <a:pPr marL="285750" indent="-285750" algn="l">
              <a:buClr>
                <a:schemeClr val="tx1">
                  <a:lumMod val="50000"/>
                  <a:lumOff val="50000"/>
                </a:schemeClr>
              </a:buClr>
              <a:buFont typeface="Wingdings" panose="05000000000000000000" pitchFamily="2" charset="2"/>
              <a:buChar char="§"/>
            </a:pPr>
            <a:r>
              <a:rPr lang="en-US" dirty="0">
                <a:solidFill>
                  <a:schemeClr val="bg1">
                    <a:lumMod val="50000"/>
                  </a:schemeClr>
                </a:solidFill>
                <a:latin typeface="+mj-lt"/>
                <a:ea typeface="+mj-ea"/>
                <a:cs typeface="+mj-cs"/>
              </a:rPr>
              <a:t>Extra Information.</a:t>
            </a:r>
          </a:p>
          <a:p>
            <a:pPr marL="285750" indent="-285750" algn="l">
              <a:buClr>
                <a:schemeClr val="tx1">
                  <a:lumMod val="95000"/>
                  <a:lumOff val="5000"/>
                </a:schemeClr>
              </a:buClr>
              <a:buFont typeface="Wingdings" panose="05000000000000000000" pitchFamily="2" charset="2"/>
              <a:buChar char="§"/>
            </a:pPr>
            <a:r>
              <a:rPr lang="en-US" b="1" dirty="0">
                <a:solidFill>
                  <a:schemeClr val="tx1"/>
                </a:solidFill>
                <a:latin typeface="+mj-lt"/>
                <a:ea typeface="+mj-ea"/>
                <a:cs typeface="+mj-cs"/>
              </a:rPr>
              <a:t>Doctors slides.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59741" cy="950978"/>
          </a:xfrm>
          <a:prstGeom prst="rect">
            <a:avLst/>
          </a:prstGeom>
        </p:spPr>
      </p:pic>
      <p:sp>
        <p:nvSpPr>
          <p:cNvPr id="5" name="TextBox 4"/>
          <p:cNvSpPr txBox="1"/>
          <p:nvPr/>
        </p:nvSpPr>
        <p:spPr>
          <a:xfrm>
            <a:off x="4382219" y="6047117"/>
            <a:ext cx="2760453" cy="369332"/>
          </a:xfrm>
          <a:prstGeom prst="rect">
            <a:avLst/>
          </a:prstGeom>
          <a:noFill/>
        </p:spPr>
        <p:txBody>
          <a:bodyPr wrap="square" rtlCol="0">
            <a:spAutoFit/>
          </a:bodyPr>
          <a:lstStyle/>
          <a:p>
            <a:r>
              <a:rPr lang="en-US" dirty="0">
                <a:solidFill>
                  <a:srgbClr val="92D050"/>
                </a:solidFill>
              </a:rPr>
              <a:t>436 Biochemistry team</a:t>
            </a:r>
          </a:p>
        </p:txBody>
      </p:sp>
      <p:pic>
        <p:nvPicPr>
          <p:cNvPr id="7" name="صورة 6" descr="bio logo 436.png"/>
          <p:cNvPicPr>
            <a:picLocks noChangeAspect="1"/>
          </p:cNvPicPr>
          <p:nvPr/>
        </p:nvPicPr>
        <p:blipFill>
          <a:blip r:embed="rId3"/>
          <a:stretch>
            <a:fillRect/>
          </a:stretch>
        </p:blipFill>
        <p:spPr>
          <a:xfrm>
            <a:off x="7472735" y="-444380"/>
            <a:ext cx="2032176" cy="1992444"/>
          </a:xfrm>
          <a:prstGeom prst="rect">
            <a:avLst/>
          </a:prstGeom>
        </p:spPr>
      </p:pic>
    </p:spTree>
    <p:extLst>
      <p:ext uri="{BB962C8B-B14F-4D97-AF65-F5344CB8AC3E}">
        <p14:creationId xmlns:p14="http://schemas.microsoft.com/office/powerpoint/2010/main" val="1220582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59" y="676275"/>
            <a:ext cx="8596668" cy="723900"/>
          </a:xfrm>
        </p:spPr>
        <p:txBody>
          <a:bodyPr/>
          <a:lstStyle/>
          <a:p>
            <a:r>
              <a:rPr lang="en-US" dirty="0"/>
              <a:t>What is AMP &amp; CAMP ?</a:t>
            </a:r>
          </a:p>
        </p:txBody>
      </p:sp>
      <p:sp>
        <p:nvSpPr>
          <p:cNvPr id="4" name="Content Placeholder 3"/>
          <p:cNvSpPr>
            <a:spLocks noGrp="1"/>
          </p:cNvSpPr>
          <p:nvPr>
            <p:ph sz="half" idx="2"/>
          </p:nvPr>
        </p:nvSpPr>
        <p:spPr>
          <a:xfrm>
            <a:off x="153459" y="1492913"/>
            <a:ext cx="4184034" cy="5279362"/>
          </a:xfrm>
        </p:spPr>
        <p:txBody>
          <a:bodyPr/>
          <a:lstStyle/>
          <a:p>
            <a:r>
              <a:rPr lang="en-US" dirty="0">
                <a:solidFill>
                  <a:schemeClr val="bg1">
                    <a:lumMod val="50000"/>
                  </a:schemeClr>
                </a:solidFill>
              </a:rPr>
              <a:t>We know that When the third phosphate is removed from </a:t>
            </a:r>
            <a:r>
              <a:rPr lang="en-US" b="1" dirty="0">
                <a:solidFill>
                  <a:schemeClr val="bg1">
                    <a:lumMod val="50000"/>
                  </a:schemeClr>
                </a:solidFill>
              </a:rPr>
              <a:t>ATP</a:t>
            </a:r>
            <a:r>
              <a:rPr lang="en-US" dirty="0">
                <a:solidFill>
                  <a:schemeClr val="bg1">
                    <a:lumMod val="50000"/>
                  </a:schemeClr>
                </a:solidFill>
              </a:rPr>
              <a:t>, we get </a:t>
            </a:r>
            <a:r>
              <a:rPr lang="en-US" b="1" dirty="0">
                <a:solidFill>
                  <a:schemeClr val="bg1">
                    <a:lumMod val="50000"/>
                  </a:schemeClr>
                </a:solidFill>
              </a:rPr>
              <a:t>ADP</a:t>
            </a:r>
            <a:r>
              <a:rPr lang="en-US" dirty="0">
                <a:solidFill>
                  <a:schemeClr val="bg1">
                    <a:lumMod val="50000"/>
                  </a:schemeClr>
                </a:solidFill>
              </a:rPr>
              <a:t>, which stands for Adenosine Di Phosphate. </a:t>
            </a:r>
          </a:p>
          <a:p>
            <a:endParaRPr lang="en-US" dirty="0">
              <a:solidFill>
                <a:schemeClr val="bg1">
                  <a:lumMod val="50000"/>
                </a:schemeClr>
              </a:solidFill>
            </a:endParaRPr>
          </a:p>
          <a:p>
            <a:r>
              <a:rPr lang="en-US" dirty="0">
                <a:solidFill>
                  <a:schemeClr val="bg1">
                    <a:lumMod val="50000"/>
                  </a:schemeClr>
                </a:solidFill>
              </a:rPr>
              <a:t>BUT when </a:t>
            </a:r>
            <a:r>
              <a:rPr lang="en-US" b="1" dirty="0">
                <a:solidFill>
                  <a:schemeClr val="bg1">
                    <a:lumMod val="50000"/>
                  </a:schemeClr>
                </a:solidFill>
              </a:rPr>
              <a:t>two</a:t>
            </a:r>
            <a:r>
              <a:rPr lang="en-US" dirty="0">
                <a:solidFill>
                  <a:schemeClr val="bg1">
                    <a:lumMod val="50000"/>
                  </a:schemeClr>
                </a:solidFill>
              </a:rPr>
              <a:t> phosphates are removed from </a:t>
            </a:r>
            <a:r>
              <a:rPr lang="en-US" b="1" dirty="0">
                <a:solidFill>
                  <a:schemeClr val="bg1">
                    <a:lumMod val="50000"/>
                  </a:schemeClr>
                </a:solidFill>
              </a:rPr>
              <a:t>ATP</a:t>
            </a:r>
            <a:r>
              <a:rPr lang="en-US" dirty="0">
                <a:solidFill>
                  <a:schemeClr val="bg1">
                    <a:lumMod val="50000"/>
                  </a:schemeClr>
                </a:solidFill>
              </a:rPr>
              <a:t>, we get </a:t>
            </a:r>
            <a:r>
              <a:rPr lang="en-US" b="1" dirty="0">
                <a:solidFill>
                  <a:schemeClr val="bg1">
                    <a:lumMod val="50000"/>
                  </a:schemeClr>
                </a:solidFill>
              </a:rPr>
              <a:t>AMP</a:t>
            </a:r>
            <a:r>
              <a:rPr lang="en-US" dirty="0">
                <a:solidFill>
                  <a:schemeClr val="bg1">
                    <a:lumMod val="50000"/>
                  </a:schemeClr>
                </a:solidFill>
              </a:rPr>
              <a:t>.</a:t>
            </a:r>
          </a:p>
          <a:p>
            <a:endParaRPr lang="en-US" dirty="0">
              <a:solidFill>
                <a:schemeClr val="bg1">
                  <a:lumMod val="50000"/>
                </a:schemeClr>
              </a:solidFill>
            </a:endParaRPr>
          </a:p>
          <a:p>
            <a:r>
              <a:rPr lang="en-US" b="1" dirty="0">
                <a:solidFill>
                  <a:schemeClr val="bg1">
                    <a:lumMod val="50000"/>
                  </a:schemeClr>
                </a:solidFill>
              </a:rPr>
              <a:t>cAMP</a:t>
            </a:r>
            <a:r>
              <a:rPr lang="en-US" dirty="0">
                <a:solidFill>
                  <a:schemeClr val="bg1">
                    <a:lumMod val="50000"/>
                  </a:schemeClr>
                </a:solidFill>
              </a:rPr>
              <a:t> is the </a:t>
            </a:r>
            <a:r>
              <a:rPr lang="en-US" b="1" dirty="0">
                <a:solidFill>
                  <a:schemeClr val="bg1">
                    <a:lumMod val="50000"/>
                  </a:schemeClr>
                </a:solidFill>
              </a:rPr>
              <a:t>cyclic</a:t>
            </a:r>
            <a:r>
              <a:rPr lang="en-US" dirty="0">
                <a:solidFill>
                  <a:schemeClr val="bg1">
                    <a:lumMod val="50000"/>
                  </a:schemeClr>
                </a:solidFill>
              </a:rPr>
              <a:t> structure of </a:t>
            </a:r>
            <a:r>
              <a:rPr lang="en-US" b="1" dirty="0">
                <a:solidFill>
                  <a:schemeClr val="bg1">
                    <a:lumMod val="50000"/>
                  </a:schemeClr>
                </a:solidFill>
              </a:rPr>
              <a:t>AMP</a:t>
            </a:r>
            <a:r>
              <a:rPr lang="en-US" dirty="0">
                <a:solidFill>
                  <a:schemeClr val="bg1">
                    <a:lumMod val="50000"/>
                  </a:schemeClr>
                </a:solidFill>
              </a:rPr>
              <a:t>, AMP is converted to cAMP by a specific Enzyme. </a:t>
            </a:r>
            <a:endParaRPr lang="en-US" dirty="0"/>
          </a:p>
          <a:p>
            <a:endParaRPr lang="en-US" dirty="0"/>
          </a:p>
          <a:p>
            <a:endParaRPr lang="en-US" dirty="0"/>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5574"/>
          <a:stretch/>
        </p:blipFill>
        <p:spPr>
          <a:xfrm>
            <a:off x="5048249" y="764310"/>
            <a:ext cx="4457701" cy="1716674"/>
          </a:xfrm>
          <a:prstGeom prst="rect">
            <a:avLst/>
          </a:prstGeom>
        </p:spPr>
      </p:pic>
      <p:cxnSp>
        <p:nvCxnSpPr>
          <p:cNvPr id="7" name="Straight Arrow Connector 6"/>
          <p:cNvCxnSpPr/>
          <p:nvPr/>
        </p:nvCxnSpPr>
        <p:spPr>
          <a:xfrm>
            <a:off x="4127943" y="1943100"/>
            <a:ext cx="11906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449" y="2596744"/>
            <a:ext cx="3800476" cy="1694268"/>
          </a:xfrm>
          <a:prstGeom prst="rect">
            <a:avLst/>
          </a:prstGeom>
        </p:spPr>
      </p:pic>
      <p:cxnSp>
        <p:nvCxnSpPr>
          <p:cNvPr id="9" name="Straight Arrow Connector 8"/>
          <p:cNvCxnSpPr/>
          <p:nvPr/>
        </p:nvCxnSpPr>
        <p:spPr>
          <a:xfrm>
            <a:off x="4127942" y="3443878"/>
            <a:ext cx="11906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8249" y="4580990"/>
            <a:ext cx="3892377" cy="1419760"/>
          </a:xfrm>
          <a:prstGeom prst="rect">
            <a:avLst/>
          </a:prstGeom>
        </p:spPr>
      </p:pic>
      <p:cxnSp>
        <p:nvCxnSpPr>
          <p:cNvPr id="11" name="Straight Arrow Connector 10"/>
          <p:cNvCxnSpPr/>
          <p:nvPr/>
        </p:nvCxnSpPr>
        <p:spPr>
          <a:xfrm>
            <a:off x="4127941" y="4897031"/>
            <a:ext cx="11906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3459" y="148099"/>
            <a:ext cx="6200775" cy="369332"/>
          </a:xfrm>
          <a:prstGeom prst="rect">
            <a:avLst/>
          </a:prstGeom>
          <a:noFill/>
        </p:spPr>
        <p:txBody>
          <a:bodyPr wrap="square" rtlCol="0">
            <a:spAutoFit/>
          </a:bodyPr>
          <a:lstStyle/>
          <a:p>
            <a:r>
              <a:rPr lang="en-US" b="1" u="sng" dirty="0"/>
              <a:t>Extra information that might help you:</a:t>
            </a:r>
          </a:p>
        </p:txBody>
      </p:sp>
    </p:spTree>
    <p:extLst>
      <p:ext uri="{BB962C8B-B14F-4D97-AF65-F5344CB8AC3E}">
        <p14:creationId xmlns:p14="http://schemas.microsoft.com/office/powerpoint/2010/main" val="98518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45771"/>
            <a:ext cx="12132945" cy="3728804"/>
          </a:xfrm>
          <a:prstGeom prst="rect">
            <a:avLst/>
          </a:prstGeom>
        </p:spPr>
      </p:pic>
      <p:sp>
        <p:nvSpPr>
          <p:cNvPr id="11" name="TextBox 10"/>
          <p:cNvSpPr txBox="1"/>
          <p:nvPr/>
        </p:nvSpPr>
        <p:spPr>
          <a:xfrm>
            <a:off x="549033" y="5520654"/>
            <a:ext cx="2708276"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t>Binding of ligand (primary messenger) to the receptor activates G-protein. </a:t>
            </a:r>
          </a:p>
        </p:txBody>
      </p:sp>
      <p:sp>
        <p:nvSpPr>
          <p:cNvPr id="12" name="TextBox 11"/>
          <p:cNvSpPr txBox="1"/>
          <p:nvPr/>
        </p:nvSpPr>
        <p:spPr>
          <a:xfrm>
            <a:off x="3787140" y="5241068"/>
            <a:ext cx="2448634"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solidFill>
                  <a:srgbClr val="C00000"/>
                </a:solidFill>
              </a:rPr>
              <a:t>GDP is replaced by GTP</a:t>
            </a:r>
            <a:r>
              <a:rPr lang="en-US" dirty="0">
                <a:solidFill>
                  <a:srgbClr val="C00000"/>
                </a:solidFill>
              </a:rPr>
              <a:t> </a:t>
            </a:r>
            <a:r>
              <a:rPr lang="en-US" dirty="0"/>
              <a:t>which is bound to α- subunit, then α- subunit dissociates from </a:t>
            </a:r>
            <a:r>
              <a:rPr lang="en-US" b="1" dirty="0"/>
              <a:t>β&amp;γ</a:t>
            </a:r>
            <a:r>
              <a:rPr lang="en-US" dirty="0"/>
              <a:t> subunits. </a:t>
            </a:r>
          </a:p>
        </p:txBody>
      </p:sp>
      <p:sp>
        <p:nvSpPr>
          <p:cNvPr id="13" name="TextBox 12"/>
          <p:cNvSpPr txBox="1"/>
          <p:nvPr/>
        </p:nvSpPr>
        <p:spPr>
          <a:xfrm>
            <a:off x="6753310" y="5241067"/>
            <a:ext cx="2171388"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α- subunit binds to adenylyl cyclase and makes it active. </a:t>
            </a:r>
          </a:p>
          <a:p>
            <a:endParaRPr lang="en-US" dirty="0"/>
          </a:p>
        </p:txBody>
      </p:sp>
      <p:sp>
        <p:nvSpPr>
          <p:cNvPr id="14" name="TextBox 13"/>
          <p:cNvSpPr txBox="1"/>
          <p:nvPr/>
        </p:nvSpPr>
        <p:spPr>
          <a:xfrm>
            <a:off x="9452609" y="5518066"/>
            <a:ext cx="2680335"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Adenylyl cyclase converts ATP to cAMP . </a:t>
            </a:r>
          </a:p>
          <a:p>
            <a:r>
              <a:rPr lang="en-US" b="1" dirty="0">
                <a:solidFill>
                  <a:srgbClr val="C00000"/>
                </a:solidFill>
              </a:rPr>
              <a:t> cAMP is the second messenger. </a:t>
            </a:r>
            <a:endParaRPr lang="en-US" dirty="0"/>
          </a:p>
        </p:txBody>
      </p:sp>
      <p:sp>
        <p:nvSpPr>
          <p:cNvPr id="17" name="TextBox 16"/>
          <p:cNvSpPr txBox="1"/>
          <p:nvPr/>
        </p:nvSpPr>
        <p:spPr>
          <a:xfrm>
            <a:off x="600076" y="971043"/>
            <a:ext cx="272390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rgbClr val="C00000"/>
                </a:solidFill>
              </a:rPr>
              <a:t>Resting state: No Signal </a:t>
            </a:r>
          </a:p>
        </p:txBody>
      </p:sp>
      <p:sp>
        <p:nvSpPr>
          <p:cNvPr id="18" name="TextBox 17"/>
          <p:cNvSpPr txBox="1"/>
          <p:nvPr/>
        </p:nvSpPr>
        <p:spPr>
          <a:xfrm>
            <a:off x="4346215" y="694044"/>
            <a:ext cx="322044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C00000"/>
                </a:solidFill>
              </a:rPr>
              <a:t>Ligand/Receptor Binding Activation of </a:t>
            </a:r>
            <a:r>
              <a:rPr lang="en-US" b="1" dirty="0" err="1">
                <a:solidFill>
                  <a:srgbClr val="C00000"/>
                </a:solidFill>
              </a:rPr>
              <a:t>Gs</a:t>
            </a:r>
            <a:r>
              <a:rPr lang="en-US" b="1" dirty="0">
                <a:solidFill>
                  <a:srgbClr val="C00000"/>
                </a:solidFill>
              </a:rPr>
              <a:t>-protein</a:t>
            </a:r>
          </a:p>
        </p:txBody>
      </p:sp>
      <p:sp>
        <p:nvSpPr>
          <p:cNvPr id="19" name="TextBox 18"/>
          <p:cNvSpPr txBox="1"/>
          <p:nvPr/>
        </p:nvSpPr>
        <p:spPr>
          <a:xfrm>
            <a:off x="9119391" y="632489"/>
            <a:ext cx="2409825"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solidFill>
                  <a:srgbClr val="C00000"/>
                </a:solidFill>
              </a:rPr>
              <a:t>Activation of adenylyl cyclase </a:t>
            </a:r>
          </a:p>
        </p:txBody>
      </p:sp>
      <p:cxnSp>
        <p:nvCxnSpPr>
          <p:cNvPr id="4" name="Straight Arrow Connector 3"/>
          <p:cNvCxnSpPr/>
          <p:nvPr/>
        </p:nvCxnSpPr>
        <p:spPr>
          <a:xfrm>
            <a:off x="3323984" y="6183738"/>
            <a:ext cx="3964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35774" y="6118230"/>
            <a:ext cx="3964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018749" y="6118230"/>
            <a:ext cx="3964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2393" y="93879"/>
            <a:ext cx="6650917" cy="461665"/>
          </a:xfrm>
          <a:prstGeom prst="rect">
            <a:avLst/>
          </a:prstGeom>
          <a:noFill/>
        </p:spPr>
        <p:txBody>
          <a:bodyPr wrap="square" rtlCol="0">
            <a:spAutoFit/>
          </a:bodyPr>
          <a:lstStyle/>
          <a:p>
            <a:r>
              <a:rPr lang="en-US" sz="2400" b="1" dirty="0">
                <a:solidFill>
                  <a:schemeClr val="accent1">
                    <a:lumMod val="75000"/>
                  </a:schemeClr>
                </a:solidFill>
              </a:rPr>
              <a:t>Signal Transduction: Adenylyl Cyclase System</a:t>
            </a:r>
          </a:p>
        </p:txBody>
      </p:sp>
    </p:spTree>
    <p:extLst>
      <p:ext uri="{BB962C8B-B14F-4D97-AF65-F5344CB8AC3E}">
        <p14:creationId xmlns:p14="http://schemas.microsoft.com/office/powerpoint/2010/main" val="160291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49231562"/>
              </p:ext>
            </p:extLst>
          </p:nvPr>
        </p:nvGraphicFramePr>
        <p:xfrm>
          <a:off x="108585" y="524616"/>
          <a:ext cx="8463915" cy="5272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2335" y="40004"/>
            <a:ext cx="3469666" cy="6555105"/>
          </a:xfrm>
          <a:prstGeom prst="rect">
            <a:avLst/>
          </a:prstGeom>
        </p:spPr>
      </p:pic>
      <p:sp>
        <p:nvSpPr>
          <p:cNvPr id="4" name="TextBox 3"/>
          <p:cNvSpPr txBox="1"/>
          <p:nvPr/>
        </p:nvSpPr>
        <p:spPr>
          <a:xfrm>
            <a:off x="504825" y="6105525"/>
            <a:ext cx="8172450"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a:solidFill>
                  <a:srgbClr val="C00000"/>
                </a:solidFill>
              </a:rPr>
              <a:t>e.g. </a:t>
            </a:r>
            <a:r>
              <a:rPr lang="en-US" sz="1600" dirty="0"/>
              <a:t>phosphorylated form of </a:t>
            </a:r>
            <a:r>
              <a:rPr lang="en-US" sz="1600" b="1" dirty="0">
                <a:solidFill>
                  <a:srgbClr val="C00000"/>
                </a:solidFill>
              </a:rPr>
              <a:t>glycogen </a:t>
            </a:r>
            <a:r>
              <a:rPr lang="en-US" sz="1600" b="1" u="sng" dirty="0">
                <a:solidFill>
                  <a:srgbClr val="C00000"/>
                </a:solidFill>
              </a:rPr>
              <a:t>synthase</a:t>
            </a:r>
            <a:r>
              <a:rPr lang="en-US" sz="1600" dirty="0"/>
              <a:t> is </a:t>
            </a:r>
            <a:r>
              <a:rPr lang="en-US" sz="1600" b="1" dirty="0">
                <a:solidFill>
                  <a:srgbClr val="C00000"/>
                </a:solidFill>
              </a:rPr>
              <a:t>inactive</a:t>
            </a:r>
            <a:r>
              <a:rPr lang="en-US" sz="1600" dirty="0"/>
              <a:t> while The Phosphorylated form of </a:t>
            </a:r>
            <a:r>
              <a:rPr lang="en-US" sz="1600" b="1" dirty="0">
                <a:solidFill>
                  <a:srgbClr val="C00000"/>
                </a:solidFill>
              </a:rPr>
              <a:t>glycogen </a:t>
            </a:r>
            <a:r>
              <a:rPr lang="en-US" sz="1600" b="1" u="sng" dirty="0">
                <a:solidFill>
                  <a:srgbClr val="C00000"/>
                </a:solidFill>
              </a:rPr>
              <a:t>phosphorylase</a:t>
            </a:r>
            <a:r>
              <a:rPr lang="en-US" sz="1600" b="1" dirty="0">
                <a:solidFill>
                  <a:srgbClr val="C00000"/>
                </a:solidFill>
              </a:rPr>
              <a:t> </a:t>
            </a:r>
            <a:r>
              <a:rPr lang="en-US" sz="1600" dirty="0"/>
              <a:t>is </a:t>
            </a:r>
            <a:r>
              <a:rPr lang="en-US" sz="1600" b="1" dirty="0">
                <a:solidFill>
                  <a:srgbClr val="C00000"/>
                </a:solidFill>
              </a:rPr>
              <a:t>active </a:t>
            </a:r>
          </a:p>
        </p:txBody>
      </p:sp>
      <p:sp>
        <p:nvSpPr>
          <p:cNvPr id="5" name="TextBox 4"/>
          <p:cNvSpPr txBox="1"/>
          <p:nvPr/>
        </p:nvSpPr>
        <p:spPr>
          <a:xfrm>
            <a:off x="742950" y="114955"/>
            <a:ext cx="7553325" cy="461665"/>
          </a:xfrm>
          <a:prstGeom prst="rect">
            <a:avLst/>
          </a:prstGeom>
          <a:noFill/>
        </p:spPr>
        <p:txBody>
          <a:bodyPr wrap="square" rtlCol="0">
            <a:spAutoFit/>
          </a:bodyPr>
          <a:lstStyle/>
          <a:p>
            <a:r>
              <a:rPr lang="en-US" sz="1200" b="1" u="sng" dirty="0">
                <a:solidFill>
                  <a:schemeClr val="accent5">
                    <a:lumMod val="75000"/>
                  </a:schemeClr>
                </a:solidFill>
              </a:rPr>
              <a:t>#NOTE:</a:t>
            </a:r>
            <a:r>
              <a:rPr lang="en-US" sz="1200" b="1" dirty="0">
                <a:solidFill>
                  <a:schemeClr val="accent5">
                    <a:lumMod val="75000"/>
                  </a:schemeClr>
                </a:solidFill>
              </a:rPr>
              <a:t> </a:t>
            </a:r>
            <a:r>
              <a:rPr lang="en-US" sz="1200" b="1" dirty="0">
                <a:solidFill>
                  <a:schemeClr val="bg1">
                    <a:lumMod val="50000"/>
                  </a:schemeClr>
                </a:solidFill>
              </a:rPr>
              <a:t>This information isn’t mentioned on the slides, but it’s already mentioned on the objective, so you should know it .</a:t>
            </a:r>
          </a:p>
        </p:txBody>
      </p:sp>
      <p:sp>
        <p:nvSpPr>
          <p:cNvPr id="6" name="TextBox 5"/>
          <p:cNvSpPr txBox="1"/>
          <p:nvPr/>
        </p:nvSpPr>
        <p:spPr>
          <a:xfrm>
            <a:off x="582930" y="708660"/>
            <a:ext cx="7909560" cy="50783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endParaRPr lang="en-US" b="1" dirty="0"/>
          </a:p>
          <a:p>
            <a:pPr lvl="0"/>
            <a:endParaRPr lang="en-US" b="1" dirty="0"/>
          </a:p>
          <a:p>
            <a:pPr lvl="0"/>
            <a:endParaRPr lang="en-US" b="1" dirty="0"/>
          </a:p>
          <a:p>
            <a:pPr lvl="1"/>
            <a:r>
              <a:rPr lang="en-US" dirty="0"/>
              <a:t>1-cAMP binds to cAMP-dependent protein kinase at its </a:t>
            </a:r>
            <a:r>
              <a:rPr lang="en-US" b="1" dirty="0">
                <a:solidFill>
                  <a:srgbClr val="C00000"/>
                </a:solidFill>
              </a:rPr>
              <a:t>regulatory subunits</a:t>
            </a:r>
            <a:r>
              <a:rPr lang="en-US" dirty="0"/>
              <a:t>.</a:t>
            </a:r>
          </a:p>
          <a:p>
            <a:pPr lvl="1"/>
            <a:endParaRPr lang="en-US" dirty="0"/>
          </a:p>
          <a:p>
            <a:pPr lvl="1"/>
            <a:r>
              <a:rPr lang="en-US" dirty="0"/>
              <a:t>2- then the catalytic subunits of cAMP-dependent protein kinase will be </a:t>
            </a:r>
            <a:r>
              <a:rPr lang="en-US" b="1" dirty="0">
                <a:solidFill>
                  <a:srgbClr val="C00000"/>
                </a:solidFill>
              </a:rPr>
              <a:t>released.</a:t>
            </a:r>
            <a:r>
              <a:rPr lang="en-US" dirty="0"/>
              <a:t> </a:t>
            </a:r>
          </a:p>
          <a:p>
            <a:pPr lvl="1"/>
            <a:endParaRPr lang="en-US" dirty="0"/>
          </a:p>
          <a:p>
            <a:pPr lvl="1"/>
            <a:r>
              <a:rPr lang="en-US" dirty="0"/>
              <a:t>3-Catalytic subunits catalyze the </a:t>
            </a:r>
            <a:r>
              <a:rPr lang="en-US" b="1" dirty="0">
                <a:solidFill>
                  <a:srgbClr val="C00000"/>
                </a:solidFill>
              </a:rPr>
              <a:t>transferring of phosphate </a:t>
            </a:r>
            <a:r>
              <a:rPr lang="en-US" dirty="0"/>
              <a:t>group from ATP to the specific amino acids of protein such as : </a:t>
            </a:r>
            <a:r>
              <a:rPr lang="en-US" b="1" dirty="0">
                <a:solidFill>
                  <a:srgbClr val="C00000"/>
                </a:solidFill>
              </a:rPr>
              <a:t>serine &amp; threonine</a:t>
            </a:r>
            <a:r>
              <a:rPr lang="en-US" dirty="0"/>
              <a:t>.</a:t>
            </a:r>
          </a:p>
          <a:p>
            <a:pPr lvl="1"/>
            <a:endParaRPr lang="en-US" dirty="0"/>
          </a:p>
          <a:p>
            <a:pPr lvl="1"/>
            <a:r>
              <a:rPr lang="en-US" dirty="0"/>
              <a:t>4-When the </a:t>
            </a:r>
            <a:r>
              <a:rPr lang="en-US" b="1" dirty="0">
                <a:solidFill>
                  <a:srgbClr val="C00000"/>
                </a:solidFill>
              </a:rPr>
              <a:t>phosphate group </a:t>
            </a:r>
            <a:r>
              <a:rPr lang="en-US" dirty="0"/>
              <a:t>is bounded to the protein, it becomes </a:t>
            </a:r>
            <a:r>
              <a:rPr lang="en-US" b="1" dirty="0">
                <a:solidFill>
                  <a:srgbClr val="C00000"/>
                </a:solidFill>
              </a:rPr>
              <a:t>phosphorylated </a:t>
            </a:r>
          </a:p>
          <a:p>
            <a:pPr lvl="1"/>
            <a:endParaRPr lang="en-US" b="1" dirty="0">
              <a:solidFill>
                <a:srgbClr val="C00000"/>
              </a:solidFill>
            </a:endParaRPr>
          </a:p>
          <a:p>
            <a:pPr lvl="1"/>
            <a:r>
              <a:rPr lang="en-US" dirty="0"/>
              <a:t>  5-The </a:t>
            </a:r>
            <a:r>
              <a:rPr lang="en-US" b="1" dirty="0">
                <a:solidFill>
                  <a:srgbClr val="C00000"/>
                </a:solidFill>
              </a:rPr>
              <a:t>resulting protein </a:t>
            </a:r>
            <a:r>
              <a:rPr lang="en-US" dirty="0"/>
              <a:t>could be either </a:t>
            </a:r>
            <a:r>
              <a:rPr lang="en-US" b="1" dirty="0">
                <a:solidFill>
                  <a:srgbClr val="C00000"/>
                </a:solidFill>
              </a:rPr>
              <a:t>active or inactive</a:t>
            </a:r>
          </a:p>
          <a:p>
            <a:endParaRPr lang="en-US" dirty="0"/>
          </a:p>
        </p:txBody>
      </p:sp>
      <p:sp>
        <p:nvSpPr>
          <p:cNvPr id="7" name="Rectangle 6"/>
          <p:cNvSpPr/>
          <p:nvPr/>
        </p:nvSpPr>
        <p:spPr>
          <a:xfrm>
            <a:off x="3463290" y="920379"/>
            <a:ext cx="1937385" cy="4572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n-US" b="1" dirty="0">
                <a:solidFill>
                  <a:schemeClr val="tx1"/>
                </a:solidFill>
              </a:rPr>
              <a:t>Actions of cAMP </a:t>
            </a:r>
          </a:p>
        </p:txBody>
      </p:sp>
      <p:sp>
        <p:nvSpPr>
          <p:cNvPr id="8" name="TextBox 7"/>
          <p:cNvSpPr txBox="1"/>
          <p:nvPr/>
        </p:nvSpPr>
        <p:spPr>
          <a:xfrm>
            <a:off x="8722335" y="2035834"/>
            <a:ext cx="1785668" cy="307777"/>
          </a:xfrm>
          <a:prstGeom prst="rect">
            <a:avLst/>
          </a:prstGeom>
          <a:noFill/>
        </p:spPr>
        <p:txBody>
          <a:bodyPr wrap="square" rtlCol="0">
            <a:spAutoFit/>
          </a:bodyPr>
          <a:lstStyle/>
          <a:p>
            <a:r>
              <a:rPr lang="en-US" sz="1400" dirty="0">
                <a:solidFill>
                  <a:srgbClr val="C00000"/>
                </a:solidFill>
              </a:rPr>
              <a:t>*phosphodiesterase</a:t>
            </a:r>
          </a:p>
        </p:txBody>
      </p:sp>
    </p:spTree>
    <p:extLst>
      <p:ext uri="{BB962C8B-B14F-4D97-AF65-F5344CB8AC3E}">
        <p14:creationId xmlns:p14="http://schemas.microsoft.com/office/powerpoint/2010/main" val="92467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40" y="103517"/>
            <a:ext cx="8596668" cy="646981"/>
          </a:xfrm>
        </p:spPr>
        <p:txBody>
          <a:bodyPr/>
          <a:lstStyle/>
          <a:p>
            <a:r>
              <a:rPr lang="en-US" dirty="0"/>
              <a:t>Termination of signal: </a:t>
            </a:r>
            <a:r>
              <a:rPr lang="en-US" sz="1800" dirty="0">
                <a:solidFill>
                  <a:schemeClr val="tx1">
                    <a:lumMod val="50000"/>
                    <a:lumOff val="50000"/>
                  </a:schemeClr>
                </a:solidFill>
              </a:rPr>
              <a:t>*3 ways*</a:t>
            </a:r>
          </a:p>
        </p:txBody>
      </p:sp>
      <p:graphicFrame>
        <p:nvGraphicFramePr>
          <p:cNvPr id="6" name="Diagram 5"/>
          <p:cNvGraphicFramePr/>
          <p:nvPr>
            <p:extLst>
              <p:ext uri="{D42A27DB-BD31-4B8C-83A1-F6EECF244321}">
                <p14:modId xmlns:p14="http://schemas.microsoft.com/office/powerpoint/2010/main" val="4201586150"/>
              </p:ext>
            </p:extLst>
          </p:nvPr>
        </p:nvGraphicFramePr>
        <p:xfrm>
          <a:off x="361519" y="1027909"/>
          <a:ext cx="6781153" cy="5062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24.png"/>
          <p:cNvPicPr>
            <a:picLocks noChangeAspect="1"/>
          </p:cNvPicPr>
          <p:nvPr/>
        </p:nvPicPr>
        <p:blipFill>
          <a:blip r:embed="rId7"/>
          <a:srcRect/>
          <a:stretch>
            <a:fillRect/>
          </a:stretch>
        </p:blipFill>
        <p:spPr bwMode="auto">
          <a:xfrm>
            <a:off x="7765027" y="-1"/>
            <a:ext cx="4426974" cy="2302417"/>
          </a:xfrm>
          <a:prstGeom prst="rect">
            <a:avLst/>
          </a:prstGeom>
          <a:noFill/>
          <a:ln w="9525">
            <a:noFill/>
            <a:miter lim="800000"/>
            <a:headEnd/>
            <a:tailEnd/>
          </a:ln>
        </p:spPr>
      </p:pic>
      <p:grpSp>
        <p:nvGrpSpPr>
          <p:cNvPr id="5" name="Group 4"/>
          <p:cNvGrpSpPr>
            <a:grpSpLocks/>
          </p:cNvGrpSpPr>
          <p:nvPr/>
        </p:nvGrpSpPr>
        <p:grpSpPr bwMode="auto">
          <a:xfrm>
            <a:off x="7724385" y="2416206"/>
            <a:ext cx="4545251" cy="4441794"/>
            <a:chOff x="7284366" y="5798682"/>
            <a:chExt cx="2930048" cy="5413611"/>
          </a:xfrm>
        </p:grpSpPr>
        <p:grpSp>
          <p:nvGrpSpPr>
            <p:cNvPr id="7" name="Group 6"/>
            <p:cNvGrpSpPr>
              <a:grpSpLocks/>
            </p:cNvGrpSpPr>
            <p:nvPr/>
          </p:nvGrpSpPr>
          <p:grpSpPr bwMode="auto">
            <a:xfrm>
              <a:off x="7284366" y="5798682"/>
              <a:ext cx="2880000" cy="5413611"/>
              <a:chOff x="6125767" y="5798682"/>
              <a:chExt cx="2880000" cy="5413611"/>
            </a:xfrm>
          </p:grpSpPr>
          <p:pic>
            <p:nvPicPr>
              <p:cNvPr id="9" name="Picture 8" descr="3.tiff"/>
              <p:cNvPicPr>
                <a:picLocks noChangeAspect="1"/>
              </p:cNvPicPr>
              <p:nvPr/>
            </p:nvPicPr>
            <p:blipFill>
              <a:blip r:embed="rId8"/>
              <a:srcRect/>
              <a:stretch>
                <a:fillRect/>
              </a:stretch>
            </p:blipFill>
            <p:spPr bwMode="auto">
              <a:xfrm rot="5400000">
                <a:off x="4858961" y="7065488"/>
                <a:ext cx="5413611" cy="2880000"/>
              </a:xfrm>
              <a:prstGeom prst="rect">
                <a:avLst/>
              </a:prstGeom>
              <a:noFill/>
              <a:ln w="9525">
                <a:noFill/>
                <a:miter lim="800000"/>
                <a:headEnd/>
                <a:tailEnd/>
              </a:ln>
            </p:spPr>
          </p:pic>
          <p:grpSp>
            <p:nvGrpSpPr>
              <p:cNvPr id="10" name="Group 9"/>
              <p:cNvGrpSpPr>
                <a:grpSpLocks/>
              </p:cNvGrpSpPr>
              <p:nvPr/>
            </p:nvGrpSpPr>
            <p:grpSpPr bwMode="auto">
              <a:xfrm>
                <a:off x="7849106" y="6968036"/>
                <a:ext cx="1156661" cy="375115"/>
                <a:chOff x="7849106" y="6968036"/>
                <a:chExt cx="1156661" cy="375115"/>
              </a:xfrm>
            </p:grpSpPr>
            <p:sp>
              <p:nvSpPr>
                <p:cNvPr id="11" name="Text Box 17"/>
                <p:cNvSpPr txBox="1">
                  <a:spLocks noChangeArrowheads="1"/>
                </p:cNvSpPr>
                <p:nvPr/>
              </p:nvSpPr>
              <p:spPr bwMode="auto">
                <a:xfrm>
                  <a:off x="8623217" y="6968036"/>
                  <a:ext cx="382550" cy="375115"/>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ltLang="en-US" sz="1400" b="1" dirty="0">
                      <a:latin typeface="Times New Roman" pitchFamily="18" charset="0"/>
                      <a:cs typeface="Times New Roman" pitchFamily="18" charset="0"/>
                    </a:rPr>
                    <a:t>AMP</a:t>
                  </a:r>
                </a:p>
              </p:txBody>
            </p:sp>
            <p:cxnSp>
              <p:nvCxnSpPr>
                <p:cNvPr id="13" name="Straight Arrow Connector 12"/>
                <p:cNvCxnSpPr/>
                <p:nvPr/>
              </p:nvCxnSpPr>
              <p:spPr bwMode="auto">
                <a:xfrm flipV="1">
                  <a:off x="7849106" y="7178989"/>
                  <a:ext cx="815591" cy="4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8" name="Text Box 16"/>
            <p:cNvSpPr txBox="1">
              <a:spLocks noChangeArrowheads="1"/>
            </p:cNvSpPr>
            <p:nvPr/>
          </p:nvSpPr>
          <p:spPr bwMode="auto">
            <a:xfrm>
              <a:off x="8963637" y="6829350"/>
              <a:ext cx="1250777" cy="337603"/>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ltLang="en-US" sz="1200" dirty="0">
                  <a:latin typeface="Times New Roman" pitchFamily="18" charset="0"/>
                  <a:cs typeface="Times New Roman" pitchFamily="18" charset="0"/>
                </a:rPr>
                <a:t>Phosphodiesterase</a:t>
              </a:r>
              <a:endParaRPr lang="en-US" altLang="en-US" sz="16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66580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G-PROTEIN COUPLED RECEPTOR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7584" y="1794294"/>
            <a:ext cx="4917058" cy="4247731"/>
          </a:xfrm>
        </p:spPr>
      </p:pic>
      <p:sp>
        <p:nvSpPr>
          <p:cNvPr id="4" name="Content Placeholder 3"/>
          <p:cNvSpPr>
            <a:spLocks noGrp="1"/>
          </p:cNvSpPr>
          <p:nvPr>
            <p:ph sz="half" idx="2"/>
          </p:nvPr>
        </p:nvSpPr>
        <p:spPr>
          <a:xfrm>
            <a:off x="5624807" y="2045826"/>
            <a:ext cx="4184034" cy="3880773"/>
          </a:xfrm>
        </p:spPr>
        <p:txBody>
          <a:bodyPr/>
          <a:lstStyle/>
          <a:p>
            <a:pPr marL="0" indent="0">
              <a:buNone/>
            </a:pPr>
            <a:r>
              <a:rPr lang="ar-SA" dirty="0">
                <a:solidFill>
                  <a:schemeClr val="tx1">
                    <a:lumMod val="50000"/>
                    <a:lumOff val="50000"/>
                  </a:schemeClr>
                </a:solidFill>
              </a:rPr>
              <a:t>- </a:t>
            </a:r>
            <a:r>
              <a:rPr lang="en-US" dirty="0">
                <a:solidFill>
                  <a:schemeClr val="tx1">
                    <a:lumMod val="50000"/>
                    <a:lumOff val="50000"/>
                  </a:schemeClr>
                </a:solidFill>
              </a:rPr>
              <a:t>This is called seven pass receptor because it crosses cell membrane seven times. </a:t>
            </a:r>
          </a:p>
          <a:p>
            <a:endParaRPr lang="en-US" dirty="0">
              <a:solidFill>
                <a:schemeClr val="tx1">
                  <a:lumMod val="50000"/>
                  <a:lumOff val="50000"/>
                </a:schemeClr>
              </a:solidFill>
            </a:endParaRPr>
          </a:p>
          <a:p>
            <a:pPr marL="0" indent="0">
              <a:buNone/>
            </a:pPr>
            <a:r>
              <a:rPr lang="ar-SA" dirty="0">
                <a:solidFill>
                  <a:schemeClr val="tx1">
                    <a:lumMod val="50000"/>
                    <a:lumOff val="50000"/>
                  </a:schemeClr>
                </a:solidFill>
              </a:rPr>
              <a:t>- </a:t>
            </a:r>
            <a:r>
              <a:rPr lang="en-US" dirty="0">
                <a:solidFill>
                  <a:schemeClr val="tx1">
                    <a:lumMod val="50000"/>
                    <a:lumOff val="50000"/>
                  </a:schemeClr>
                </a:solidFill>
              </a:rPr>
              <a:t>It has an extracellular domain receives signals and intracellular domain which holds G-PROTEIN</a:t>
            </a:r>
          </a:p>
        </p:txBody>
      </p:sp>
    </p:spTree>
    <p:extLst>
      <p:ext uri="{BB962C8B-B14F-4D97-AF65-F5344CB8AC3E}">
        <p14:creationId xmlns:p14="http://schemas.microsoft.com/office/powerpoint/2010/main" val="313667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548765" y="135312"/>
            <a:ext cx="11782426" cy="830997"/>
          </a:xfrm>
          <a:prstGeom prst="rect">
            <a:avLst/>
          </a:prstGeom>
        </p:spPr>
        <p:txBody>
          <a:bodyPr wrap="square">
            <a:spAutoFit/>
          </a:bodyPr>
          <a:lstStyle/>
          <a:p>
            <a:r>
              <a:rPr lang="en-US" altLang="en-US" sz="2400" b="1" dirty="0">
                <a:latin typeface="+mj-lt"/>
                <a:ea typeface="Arial" charset="0"/>
                <a:cs typeface="Arial" charset="0"/>
              </a:rPr>
              <a:t>Regulation of Glycogen Metabolism by Glucagon:</a:t>
            </a:r>
          </a:p>
          <a:p>
            <a:r>
              <a:rPr lang="en-US" altLang="en-US" sz="2400" dirty="0">
                <a:latin typeface="+mj-lt"/>
                <a:ea typeface="Arial" charset="0"/>
                <a:cs typeface="Arial" charset="0"/>
              </a:rPr>
              <a:t>Effects on Glycogen Synthase and Phosphorylase</a:t>
            </a:r>
            <a:endParaRPr lang="ar-SA" sz="2400" dirty="0">
              <a:latin typeface="+mj-lt"/>
            </a:endParaRPr>
          </a:p>
        </p:txBody>
      </p:sp>
      <p:graphicFrame>
        <p:nvGraphicFramePr>
          <p:cNvPr id="8" name="رسم تخطيطي 7"/>
          <p:cNvGraphicFramePr/>
          <p:nvPr>
            <p:extLst>
              <p:ext uri="{D42A27DB-BD31-4B8C-83A1-F6EECF244321}">
                <p14:modId xmlns:p14="http://schemas.microsoft.com/office/powerpoint/2010/main" val="2277854359"/>
              </p:ext>
            </p:extLst>
          </p:nvPr>
        </p:nvGraphicFramePr>
        <p:xfrm>
          <a:off x="3432970" y="1243069"/>
          <a:ext cx="5470999" cy="4088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رسم تخطيطي 8"/>
          <p:cNvGraphicFramePr/>
          <p:nvPr>
            <p:extLst>
              <p:ext uri="{D42A27DB-BD31-4B8C-83A1-F6EECF244321}">
                <p14:modId xmlns:p14="http://schemas.microsoft.com/office/powerpoint/2010/main" val="1922217819"/>
              </p:ext>
            </p:extLst>
          </p:nvPr>
        </p:nvGraphicFramePr>
        <p:xfrm>
          <a:off x="6858000" y="4743449"/>
          <a:ext cx="5214939" cy="21145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رسم تخطيطي 10"/>
          <p:cNvGraphicFramePr/>
          <p:nvPr>
            <p:extLst>
              <p:ext uri="{D42A27DB-BD31-4B8C-83A1-F6EECF244321}">
                <p14:modId xmlns:p14="http://schemas.microsoft.com/office/powerpoint/2010/main" val="3679309419"/>
              </p:ext>
            </p:extLst>
          </p:nvPr>
        </p:nvGraphicFramePr>
        <p:xfrm>
          <a:off x="6857999" y="5435706"/>
          <a:ext cx="5214939" cy="211455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زاوية مطوية 11"/>
          <p:cNvSpPr/>
          <p:nvPr/>
        </p:nvSpPr>
        <p:spPr>
          <a:xfrm>
            <a:off x="9540874" y="119747"/>
            <a:ext cx="2532065" cy="1826506"/>
          </a:xfrm>
          <a:prstGeom prst="foldedCorner">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endParaRPr lang="en-US" sz="1400" i="1" dirty="0">
              <a:solidFill>
                <a:schemeClr val="tx1">
                  <a:lumMod val="50000"/>
                  <a:lumOff val="50000"/>
                </a:schemeClr>
              </a:solidFill>
            </a:endParaRPr>
          </a:p>
          <a:p>
            <a:pPr marL="285750" indent="-285750" algn="ctr">
              <a:buFont typeface="Wingdings" charset="2"/>
              <a:buChar char="ü"/>
            </a:pPr>
            <a:r>
              <a:rPr lang="en-US" sz="1400" b="1" i="1" u="sng" dirty="0">
                <a:solidFill>
                  <a:schemeClr val="tx1">
                    <a:lumMod val="50000"/>
                    <a:lumOff val="50000"/>
                  </a:schemeClr>
                </a:solidFill>
              </a:rPr>
              <a:t>Glycogen</a:t>
            </a:r>
            <a:r>
              <a:rPr lang="en-US" sz="1400" i="1" dirty="0">
                <a:solidFill>
                  <a:schemeClr val="tx1">
                    <a:lumMod val="50000"/>
                    <a:lumOff val="50000"/>
                  </a:schemeClr>
                </a:solidFill>
              </a:rPr>
              <a:t> : polysaccharide form with glucose is stored in animal tissues like liver .</a:t>
            </a:r>
          </a:p>
          <a:p>
            <a:pPr marL="285750" indent="-285750" algn="ctr">
              <a:buFont typeface="Wingdings" charset="2"/>
              <a:buChar char="ü"/>
            </a:pPr>
            <a:endParaRPr lang="en-US" sz="1400" i="1" dirty="0">
              <a:solidFill>
                <a:schemeClr val="tx1">
                  <a:lumMod val="50000"/>
                  <a:lumOff val="50000"/>
                </a:schemeClr>
              </a:solidFill>
            </a:endParaRPr>
          </a:p>
          <a:p>
            <a:pPr marL="285750" indent="-285750" algn="ctr">
              <a:buFont typeface="Wingdings" charset="2"/>
              <a:buChar char="ü"/>
            </a:pPr>
            <a:r>
              <a:rPr lang="en-US" sz="1400" b="1" i="1" u="sng" dirty="0">
                <a:solidFill>
                  <a:schemeClr val="tx1">
                    <a:lumMod val="50000"/>
                    <a:lumOff val="50000"/>
                  </a:schemeClr>
                </a:solidFill>
              </a:rPr>
              <a:t>Glucagon</a:t>
            </a:r>
            <a:r>
              <a:rPr lang="en-US" sz="1400" i="1" dirty="0">
                <a:solidFill>
                  <a:schemeClr val="tx1">
                    <a:lumMod val="50000"/>
                    <a:lumOff val="50000"/>
                  </a:schemeClr>
                </a:solidFill>
              </a:rPr>
              <a:t> :</a:t>
            </a:r>
          </a:p>
          <a:p>
            <a:pPr algn="ctr"/>
            <a:r>
              <a:rPr lang="en-US" sz="1400" i="1" dirty="0">
                <a:solidFill>
                  <a:schemeClr val="tx1">
                    <a:lumMod val="50000"/>
                    <a:lumOff val="50000"/>
                  </a:schemeClr>
                </a:solidFill>
              </a:rPr>
              <a:t> protein hormone produced by pancreas . </a:t>
            </a:r>
            <a:endParaRPr lang="ar-SA" sz="1400" i="1" dirty="0">
              <a:solidFill>
                <a:schemeClr val="tx1">
                  <a:lumMod val="50000"/>
                  <a:lumOff val="50000"/>
                </a:schemeClr>
              </a:solidFill>
            </a:endParaRPr>
          </a:p>
        </p:txBody>
      </p:sp>
      <p:sp>
        <p:nvSpPr>
          <p:cNvPr id="13" name="زاوية مطوية 12"/>
          <p:cNvSpPr/>
          <p:nvPr/>
        </p:nvSpPr>
        <p:spPr>
          <a:xfrm>
            <a:off x="9555161" y="2121517"/>
            <a:ext cx="2532065" cy="1574269"/>
          </a:xfrm>
          <a:prstGeom prst="foldedCorner">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endParaRPr lang="en-US" sz="1400" i="1" dirty="0">
              <a:solidFill>
                <a:schemeClr val="tx1">
                  <a:lumMod val="50000"/>
                  <a:lumOff val="50000"/>
                </a:schemeClr>
              </a:solidFill>
            </a:endParaRPr>
          </a:p>
          <a:p>
            <a:pPr marL="285750" indent="-285750" algn="ctr">
              <a:buFont typeface="Wingdings" charset="2"/>
              <a:buChar char="ü"/>
            </a:pPr>
            <a:r>
              <a:rPr lang="en-US" sz="1400" b="1" i="1" u="sng" dirty="0">
                <a:solidFill>
                  <a:schemeClr val="tx1">
                    <a:lumMod val="50000"/>
                    <a:lumOff val="50000"/>
                  </a:schemeClr>
                </a:solidFill>
              </a:rPr>
              <a:t>Insulin</a:t>
            </a:r>
            <a:r>
              <a:rPr lang="en-US" sz="1400" i="1" dirty="0">
                <a:solidFill>
                  <a:schemeClr val="tx1">
                    <a:lumMod val="50000"/>
                    <a:lumOff val="50000"/>
                  </a:schemeClr>
                </a:solidFill>
              </a:rPr>
              <a:t> :</a:t>
            </a:r>
          </a:p>
          <a:p>
            <a:pPr algn="ctr"/>
            <a:r>
              <a:rPr lang="en-US" sz="1400" i="1" dirty="0">
                <a:solidFill>
                  <a:schemeClr val="tx1">
                    <a:lumMod val="50000"/>
                    <a:lumOff val="50000"/>
                  </a:schemeClr>
                </a:solidFill>
              </a:rPr>
              <a:t> Decreased the level of glucose in the blood .</a:t>
            </a:r>
          </a:p>
          <a:p>
            <a:pPr algn="ctr"/>
            <a:endParaRPr lang="en-US" sz="1400" i="1" dirty="0">
              <a:solidFill>
                <a:schemeClr val="tx1">
                  <a:lumMod val="50000"/>
                  <a:lumOff val="50000"/>
                </a:schemeClr>
              </a:solidFill>
            </a:endParaRPr>
          </a:p>
          <a:p>
            <a:pPr marL="285750" indent="-285750" algn="ctr">
              <a:buFont typeface="Wingdings" charset="2"/>
              <a:buChar char="ü"/>
            </a:pPr>
            <a:r>
              <a:rPr lang="en-US" sz="1400" b="1" i="1" u="sng" dirty="0">
                <a:solidFill>
                  <a:schemeClr val="tx1">
                    <a:lumMod val="50000"/>
                    <a:lumOff val="50000"/>
                  </a:schemeClr>
                </a:solidFill>
              </a:rPr>
              <a:t>Glucagon</a:t>
            </a:r>
            <a:r>
              <a:rPr lang="en-US" sz="1400" i="1" dirty="0">
                <a:solidFill>
                  <a:schemeClr val="tx1">
                    <a:lumMod val="50000"/>
                    <a:lumOff val="50000"/>
                  </a:schemeClr>
                </a:solidFill>
              </a:rPr>
              <a:t> :</a:t>
            </a:r>
          </a:p>
          <a:p>
            <a:pPr algn="ctr"/>
            <a:r>
              <a:rPr lang="en-US" sz="1400" i="1" dirty="0">
                <a:solidFill>
                  <a:schemeClr val="tx1">
                    <a:lumMod val="50000"/>
                    <a:lumOff val="50000"/>
                  </a:schemeClr>
                </a:solidFill>
              </a:rPr>
              <a:t> Increased the level of glucose in the blood. </a:t>
            </a:r>
            <a:endParaRPr lang="ar-SA" sz="1400" i="1" dirty="0">
              <a:solidFill>
                <a:schemeClr val="tx1">
                  <a:lumMod val="50000"/>
                  <a:lumOff val="50000"/>
                </a:schemeClr>
              </a:solidFill>
            </a:endParaRPr>
          </a:p>
        </p:txBody>
      </p:sp>
      <p:sp>
        <p:nvSpPr>
          <p:cNvPr id="14" name="زاوية مطوية 13"/>
          <p:cNvSpPr/>
          <p:nvPr/>
        </p:nvSpPr>
        <p:spPr>
          <a:xfrm>
            <a:off x="9555161" y="3903133"/>
            <a:ext cx="2532065" cy="1428749"/>
          </a:xfrm>
          <a:prstGeom prst="foldedCorner">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endParaRPr lang="en-US" sz="1400" i="1" dirty="0">
              <a:solidFill>
                <a:schemeClr val="tx1">
                  <a:lumMod val="50000"/>
                  <a:lumOff val="50000"/>
                </a:schemeClr>
              </a:solidFill>
            </a:endParaRPr>
          </a:p>
          <a:p>
            <a:pPr marL="285750" indent="-285750" algn="ctr">
              <a:buFont typeface="Wingdings" charset="2"/>
              <a:buChar char="ü"/>
            </a:pPr>
            <a:r>
              <a:rPr lang="en-US" sz="1400" b="1" i="1" u="sng" dirty="0">
                <a:solidFill>
                  <a:schemeClr val="tx1">
                    <a:lumMod val="50000"/>
                    <a:lumOff val="50000"/>
                  </a:schemeClr>
                </a:solidFill>
              </a:rPr>
              <a:t>Glycogenesis </a:t>
            </a:r>
            <a:r>
              <a:rPr lang="en-US" sz="1400" i="1" dirty="0">
                <a:solidFill>
                  <a:schemeClr val="tx1">
                    <a:lumMod val="50000"/>
                    <a:lumOff val="50000"/>
                  </a:schemeClr>
                </a:solidFill>
              </a:rPr>
              <a:t> :</a:t>
            </a:r>
          </a:p>
          <a:p>
            <a:pPr algn="ctr"/>
            <a:r>
              <a:rPr lang="en-US" sz="1400" i="1" dirty="0">
                <a:solidFill>
                  <a:schemeClr val="tx1">
                    <a:lumMod val="50000"/>
                    <a:lumOff val="50000"/>
                  </a:schemeClr>
                </a:solidFill>
              </a:rPr>
              <a:t>The formation and storage of glycogen .</a:t>
            </a:r>
          </a:p>
          <a:p>
            <a:pPr algn="ctr"/>
            <a:endParaRPr lang="en-US" sz="1400" i="1" dirty="0">
              <a:solidFill>
                <a:schemeClr val="tx1">
                  <a:lumMod val="50000"/>
                  <a:lumOff val="50000"/>
                </a:schemeClr>
              </a:solidFill>
            </a:endParaRPr>
          </a:p>
          <a:p>
            <a:pPr marL="285750" indent="-285750" algn="ctr">
              <a:buFont typeface="Wingdings" charset="2"/>
              <a:buChar char="ü"/>
            </a:pPr>
            <a:r>
              <a:rPr lang="en-US" sz="1400" b="1" i="1" u="sng" dirty="0" err="1">
                <a:solidFill>
                  <a:schemeClr val="tx1">
                    <a:lumMod val="50000"/>
                    <a:lumOff val="50000"/>
                  </a:schemeClr>
                </a:solidFill>
              </a:rPr>
              <a:t>Glycogenolysis</a:t>
            </a:r>
            <a:r>
              <a:rPr lang="en-US" sz="1400" i="1" dirty="0">
                <a:solidFill>
                  <a:schemeClr val="tx1">
                    <a:lumMod val="50000"/>
                    <a:lumOff val="50000"/>
                  </a:schemeClr>
                </a:solidFill>
              </a:rPr>
              <a:t> :</a:t>
            </a:r>
          </a:p>
          <a:p>
            <a:pPr algn="ctr"/>
            <a:r>
              <a:rPr lang="en-US" sz="1400" i="1" dirty="0">
                <a:solidFill>
                  <a:schemeClr val="tx1">
                    <a:lumMod val="50000"/>
                    <a:lumOff val="50000"/>
                  </a:schemeClr>
                </a:solidFill>
              </a:rPr>
              <a:t> the breakdown of glycogen .</a:t>
            </a:r>
            <a:endParaRPr lang="ar-SA" sz="1400" i="1" dirty="0">
              <a:solidFill>
                <a:schemeClr val="tx1">
                  <a:lumMod val="50000"/>
                  <a:lumOff val="50000"/>
                </a:schemeClr>
              </a:solidFill>
            </a:endParaRPr>
          </a:p>
        </p:txBody>
      </p:sp>
      <p:sp>
        <p:nvSpPr>
          <p:cNvPr id="16" name="مربع نص 15"/>
          <p:cNvSpPr txBox="1"/>
          <p:nvPr/>
        </p:nvSpPr>
        <p:spPr>
          <a:xfrm>
            <a:off x="234159" y="1243068"/>
            <a:ext cx="3069111" cy="5262979"/>
          </a:xfrm>
          <a:prstGeom prst="rect">
            <a:avLst/>
          </a:prstGeom>
          <a:noFill/>
          <a:ln>
            <a:solidFill>
              <a:schemeClr val="tx1"/>
            </a:solidFill>
            <a:prstDash val="sysDot"/>
          </a:ln>
        </p:spPr>
        <p:txBody>
          <a:bodyPr wrap="square" rtlCol="1">
            <a:spAutoFit/>
          </a:bodyPr>
          <a:lstStyle/>
          <a:p>
            <a:pPr marL="0" algn="r" defTabSz="457200" rtl="1" eaLnBrk="1" latinLnBrk="0" hangingPunct="1"/>
            <a:r>
              <a:rPr lang="ar-SA" sz="1600" dirty="0">
                <a:solidFill>
                  <a:schemeClr val="tx1">
                    <a:lumMod val="50000"/>
                    <a:lumOff val="50000"/>
                  </a:schemeClr>
                </a:solidFill>
              </a:rPr>
              <a:t>لما يقل مستوى السكر أو الجلكوز بالدم ، يبدأ البنكرياس يفرز هرمون الجلوكاجون اللي بدوره يزيد مستوى الجلوكوز ، كيف؟ يروح هالهرمون للهدف اللي هي خلايا الكبد ويسوي شيئين، ليش الكبد بالذات؟ عشان فيه يتخزن الجلايكوجين وش هو هالجلايكوجين؟ هذا بوليمر (بولي سكرايت) متكون أساسا من مونومر ( الجلكوز ) ، طيب وش الفايدة؟ عشان احنا نبغى نزيد كمية الجلكوز بالدم، من وين نجيب هالجلوكوز ؟ من تكسير الجلايكوجين اللي متخزن من قبل بالكبد إلى جلوكوز وننزله على الدم، بالمقابل نبغى نقتصد أو نقلل استهلاك الجلوكوز إلا للضرورة فنروح نثبط عملية تكوين الجلايكوجين، وهالشيئين طبعًا نحتاج فيها إنزيمات.</a:t>
            </a:r>
          </a:p>
        </p:txBody>
      </p:sp>
    </p:spTree>
    <p:extLst>
      <p:ext uri="{BB962C8B-B14F-4D97-AF65-F5344CB8AC3E}">
        <p14:creationId xmlns:p14="http://schemas.microsoft.com/office/powerpoint/2010/main" val="858326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95" y="58192"/>
            <a:ext cx="9944894" cy="461665"/>
          </a:xfrm>
          <a:prstGeom prst="rect">
            <a:avLst/>
          </a:prstGeom>
        </p:spPr>
        <p:txBody>
          <a:bodyPr wrap="square">
            <a:spAutoFit/>
          </a:bodyPr>
          <a:lstStyle/>
          <a:p>
            <a:r>
              <a:rPr lang="en-US" altLang="ar-SA" sz="2400" b="1" dirty="0">
                <a:solidFill>
                  <a:schemeClr val="accent1">
                    <a:lumMod val="75000"/>
                  </a:schemeClr>
                </a:solidFill>
                <a:latin typeface="+mj-lt"/>
                <a:ea typeface="Arial" charset="0"/>
                <a:cs typeface="Arial" charset="0"/>
              </a:rPr>
              <a:t>Pyruvate Kinase Regulation:</a:t>
            </a:r>
            <a:r>
              <a:rPr lang="ar-SA" altLang="ar-SA" sz="2400" b="1" dirty="0">
                <a:solidFill>
                  <a:schemeClr val="accent1">
                    <a:lumMod val="75000"/>
                  </a:schemeClr>
                </a:solidFill>
                <a:latin typeface="+mj-lt"/>
                <a:ea typeface="Arial" charset="0"/>
                <a:cs typeface="Arial" charset="0"/>
              </a:rPr>
              <a:t> </a:t>
            </a:r>
            <a:r>
              <a:rPr lang="en-US" altLang="ar-SA" sz="2400" b="1" dirty="0">
                <a:solidFill>
                  <a:schemeClr val="accent1">
                    <a:lumMod val="75000"/>
                  </a:schemeClr>
                </a:solidFill>
                <a:latin typeface="+mj-lt"/>
                <a:ea typeface="Arial" charset="0"/>
                <a:cs typeface="Arial" charset="0"/>
              </a:rPr>
              <a:t>Covalent Modification </a:t>
            </a:r>
            <a:endParaRPr lang="ar-SA" sz="2400" b="1" dirty="0">
              <a:solidFill>
                <a:schemeClr val="accent1">
                  <a:lumMod val="75000"/>
                </a:schemeClr>
              </a:solidFill>
              <a:latin typeface="+mj-lt"/>
              <a:ea typeface="Arial" charset="0"/>
              <a:cs typeface="Arial" charset="0"/>
            </a:endParaRPr>
          </a:p>
        </p:txBody>
      </p:sp>
      <p:pic>
        <p:nvPicPr>
          <p:cNvPr id="3" name="Picture 2" descr="D:\Arun-Backup\project\Ferrier\Image_Bank\image_bank\images\jpg\figure_8.19.jpg"/>
          <p:cNvPicPr>
            <a:picLocks noChangeAspect="1" noChangeArrowheads="1"/>
          </p:cNvPicPr>
          <p:nvPr/>
        </p:nvPicPr>
        <p:blipFill rotWithShape="1">
          <a:blip r:embed="rId2">
            <a:extLst>
              <a:ext uri="{28A0092B-C50C-407E-A947-70E740481C1C}">
                <a14:useLocalDpi xmlns:a14="http://schemas.microsoft.com/office/drawing/2010/main" val="0"/>
              </a:ext>
            </a:extLst>
          </a:blip>
          <a:srcRect b="3480"/>
          <a:stretch/>
        </p:blipFill>
        <p:spPr bwMode="auto">
          <a:xfrm>
            <a:off x="8191501" y="0"/>
            <a:ext cx="40004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ربع نص 6"/>
          <p:cNvSpPr txBox="1"/>
          <p:nvPr/>
        </p:nvSpPr>
        <p:spPr>
          <a:xfrm>
            <a:off x="4251961" y="553381"/>
            <a:ext cx="3849054" cy="5078313"/>
          </a:xfrm>
          <a:prstGeom prst="rect">
            <a:avLst/>
          </a:prstGeom>
          <a:noFill/>
          <a:ln>
            <a:solidFill>
              <a:schemeClr val="tx1"/>
            </a:solidFill>
            <a:prstDash val="sysDash"/>
          </a:ln>
        </p:spPr>
        <p:txBody>
          <a:bodyPr wrap="square" rtlCol="1">
            <a:spAutoFit/>
          </a:bodyPr>
          <a:lstStyle/>
          <a:p>
            <a:pPr marL="285750" indent="-285750">
              <a:buFont typeface="Wingdings" charset="2"/>
              <a:buChar char="§"/>
            </a:pPr>
            <a:r>
              <a:rPr lang="en-US" dirty="0">
                <a:solidFill>
                  <a:schemeClr val="tx1">
                    <a:lumMod val="50000"/>
                    <a:lumOff val="50000"/>
                  </a:schemeClr>
                </a:solidFill>
              </a:rPr>
              <a:t>It is the last step in Glycolysis.</a:t>
            </a:r>
          </a:p>
          <a:p>
            <a:pPr marL="285750" indent="-285750">
              <a:buFont typeface="Wingdings" charset="2"/>
              <a:buChar char="§"/>
            </a:pPr>
            <a:endParaRPr lang="en-US" dirty="0">
              <a:solidFill>
                <a:schemeClr val="tx1">
                  <a:lumMod val="50000"/>
                  <a:lumOff val="50000"/>
                </a:schemeClr>
              </a:solidFill>
            </a:endParaRPr>
          </a:p>
          <a:p>
            <a:pPr marL="285750" indent="-285750">
              <a:buFont typeface="Wingdings" charset="2"/>
              <a:buChar char="§"/>
            </a:pPr>
            <a:r>
              <a:rPr lang="en-US" dirty="0">
                <a:solidFill>
                  <a:schemeClr val="tx1">
                    <a:lumMod val="50000"/>
                    <a:lumOff val="50000"/>
                  </a:schemeClr>
                </a:solidFill>
              </a:rPr>
              <a:t>Glucagon is released then binds with the receptor .</a:t>
            </a:r>
          </a:p>
          <a:p>
            <a:pPr marL="285750" indent="-285750">
              <a:buFont typeface="Wingdings" charset="2"/>
              <a:buChar char="§"/>
            </a:pPr>
            <a:endParaRPr lang="en-US" dirty="0">
              <a:solidFill>
                <a:schemeClr val="tx1">
                  <a:lumMod val="50000"/>
                  <a:lumOff val="50000"/>
                </a:schemeClr>
              </a:solidFill>
            </a:endParaRPr>
          </a:p>
          <a:p>
            <a:pPr marL="285750" indent="-285750">
              <a:buFont typeface="Wingdings" charset="2"/>
              <a:buChar char="§"/>
            </a:pPr>
            <a:r>
              <a:rPr lang="en-US" dirty="0">
                <a:solidFill>
                  <a:schemeClr val="tx1">
                    <a:lumMod val="50000"/>
                    <a:lumOff val="50000"/>
                  </a:schemeClr>
                </a:solidFill>
              </a:rPr>
              <a:t>It activates the Adenylyl Cyclase which will convert ATP to </a:t>
            </a:r>
            <a:r>
              <a:rPr lang="en-US" dirty="0" err="1">
                <a:solidFill>
                  <a:schemeClr val="tx1">
                    <a:lumMod val="50000"/>
                    <a:lumOff val="50000"/>
                  </a:schemeClr>
                </a:solidFill>
              </a:rPr>
              <a:t>cAMP</a:t>
            </a:r>
            <a:r>
              <a:rPr lang="en-US" dirty="0">
                <a:solidFill>
                  <a:schemeClr val="tx1">
                    <a:lumMod val="50000"/>
                    <a:lumOff val="50000"/>
                  </a:schemeClr>
                </a:solidFill>
              </a:rPr>
              <a:t> .</a:t>
            </a:r>
          </a:p>
          <a:p>
            <a:pPr marL="285750" indent="-285750">
              <a:buFont typeface="Wingdings" charset="2"/>
              <a:buChar char="§"/>
            </a:pPr>
            <a:endParaRPr lang="en-US" dirty="0">
              <a:solidFill>
                <a:schemeClr val="tx1">
                  <a:lumMod val="50000"/>
                  <a:lumOff val="50000"/>
                </a:schemeClr>
              </a:solidFill>
            </a:endParaRPr>
          </a:p>
          <a:p>
            <a:pPr marL="285750" indent="-285750">
              <a:buFont typeface="Wingdings" charset="2"/>
              <a:buChar char="§"/>
            </a:pPr>
            <a:r>
              <a:rPr lang="en-US" dirty="0" err="1">
                <a:solidFill>
                  <a:schemeClr val="tx1">
                    <a:lumMod val="50000"/>
                    <a:lumOff val="50000"/>
                  </a:schemeClr>
                </a:solidFill>
              </a:rPr>
              <a:t>cAMP</a:t>
            </a:r>
            <a:r>
              <a:rPr lang="en-US" dirty="0">
                <a:solidFill>
                  <a:schemeClr val="tx1">
                    <a:lumMod val="50000"/>
                    <a:lumOff val="50000"/>
                  </a:schemeClr>
                </a:solidFill>
              </a:rPr>
              <a:t> activates the Protein Kinase A .</a:t>
            </a:r>
          </a:p>
          <a:p>
            <a:pPr marL="285750" indent="-285750">
              <a:buFont typeface="Wingdings" charset="2"/>
              <a:buChar char="§"/>
            </a:pPr>
            <a:endParaRPr lang="en-US" dirty="0">
              <a:solidFill>
                <a:schemeClr val="tx1">
                  <a:lumMod val="50000"/>
                  <a:lumOff val="50000"/>
                </a:schemeClr>
              </a:solidFill>
            </a:endParaRPr>
          </a:p>
          <a:p>
            <a:pPr marL="285750" indent="-285750">
              <a:buFont typeface="Wingdings" charset="2"/>
              <a:buChar char="§"/>
            </a:pPr>
            <a:r>
              <a:rPr lang="en-US" dirty="0">
                <a:solidFill>
                  <a:schemeClr val="tx1">
                    <a:lumMod val="50000"/>
                    <a:lumOff val="50000"/>
                  </a:schemeClr>
                </a:solidFill>
              </a:rPr>
              <a:t>This protein Kinase A can phosphorylate (Add phosphate group) the pyruvate kinase .</a:t>
            </a:r>
          </a:p>
          <a:p>
            <a:pPr marL="285750" indent="-285750">
              <a:buFont typeface="Wingdings" charset="2"/>
              <a:buChar char="§"/>
            </a:pPr>
            <a:endParaRPr lang="en-US" dirty="0">
              <a:solidFill>
                <a:schemeClr val="tx1">
                  <a:lumMod val="50000"/>
                  <a:lumOff val="50000"/>
                </a:schemeClr>
              </a:solidFill>
            </a:endParaRPr>
          </a:p>
          <a:p>
            <a:pPr marL="285750" indent="-285750">
              <a:buFont typeface="Wingdings" charset="2"/>
              <a:buChar char="§"/>
            </a:pPr>
            <a:r>
              <a:rPr lang="en-US" dirty="0">
                <a:solidFill>
                  <a:schemeClr val="tx1">
                    <a:lumMod val="50000"/>
                    <a:lumOff val="50000"/>
                  </a:schemeClr>
                </a:solidFill>
              </a:rPr>
              <a:t>After that it becomes Inactive </a:t>
            </a:r>
          </a:p>
          <a:p>
            <a:pPr marL="285750" indent="-285750">
              <a:buFont typeface="Wingdings" charset="2"/>
              <a:buChar char="§"/>
            </a:pPr>
            <a:endParaRPr lang="en-US" dirty="0">
              <a:solidFill>
                <a:schemeClr val="tx1">
                  <a:lumMod val="50000"/>
                  <a:lumOff val="50000"/>
                </a:schemeClr>
              </a:solidFill>
            </a:endParaRPr>
          </a:p>
          <a:p>
            <a:pPr marL="285750" indent="-285750">
              <a:buFont typeface="Wingdings" charset="2"/>
              <a:buChar char="§"/>
            </a:pPr>
            <a:r>
              <a:rPr lang="en-US" b="1" dirty="0">
                <a:solidFill>
                  <a:schemeClr val="tx1">
                    <a:lumMod val="50000"/>
                    <a:lumOff val="50000"/>
                  </a:schemeClr>
                </a:solidFill>
              </a:rPr>
              <a:t> So the Glycolysis is stopped .</a:t>
            </a:r>
            <a:endParaRPr lang="ar-SA" b="1" dirty="0">
              <a:solidFill>
                <a:schemeClr val="tx1">
                  <a:lumMod val="50000"/>
                  <a:lumOff val="50000"/>
                </a:schemeClr>
              </a:solidFill>
            </a:endParaRPr>
          </a:p>
        </p:txBody>
      </p:sp>
      <p:sp>
        <p:nvSpPr>
          <p:cNvPr id="8" name="زاوية مطوية 7"/>
          <p:cNvSpPr/>
          <p:nvPr/>
        </p:nvSpPr>
        <p:spPr>
          <a:xfrm>
            <a:off x="807880" y="699269"/>
            <a:ext cx="2532065" cy="1103826"/>
          </a:xfrm>
          <a:prstGeom prst="foldedCorner">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endParaRPr lang="en-US" sz="1400" i="1" dirty="0">
              <a:solidFill>
                <a:schemeClr val="tx1">
                  <a:lumMod val="50000"/>
                  <a:lumOff val="50000"/>
                </a:schemeClr>
              </a:solidFill>
            </a:endParaRPr>
          </a:p>
          <a:p>
            <a:pPr marL="285750" indent="-285750" algn="ctr">
              <a:buFont typeface="Wingdings" charset="2"/>
              <a:buChar char="Ø"/>
            </a:pPr>
            <a:r>
              <a:rPr lang="en-US" sz="1600" b="1" u="sng" dirty="0">
                <a:solidFill>
                  <a:schemeClr val="tx1">
                    <a:lumMod val="50000"/>
                    <a:lumOff val="50000"/>
                  </a:schemeClr>
                </a:solidFill>
              </a:rPr>
              <a:t>In Hypoglycemia :</a:t>
            </a:r>
          </a:p>
          <a:p>
            <a:pPr marL="285750" indent="-285750">
              <a:buFont typeface="Wingdings" charset="2"/>
              <a:buChar char="ü"/>
            </a:pPr>
            <a:r>
              <a:rPr lang="en-US" sz="1400" b="1" i="1" dirty="0">
                <a:solidFill>
                  <a:schemeClr val="tx1">
                    <a:lumMod val="50000"/>
                    <a:lumOff val="50000"/>
                  </a:schemeClr>
                </a:solidFill>
              </a:rPr>
              <a:t>Stop Glycolysis .</a:t>
            </a:r>
          </a:p>
          <a:p>
            <a:pPr marL="285750" indent="-285750">
              <a:buFont typeface="Wingdings" charset="2"/>
              <a:buChar char="ü"/>
            </a:pPr>
            <a:r>
              <a:rPr lang="en-US" sz="1400" b="1" i="1" dirty="0">
                <a:solidFill>
                  <a:schemeClr val="tx1">
                    <a:lumMod val="50000"/>
                    <a:lumOff val="50000"/>
                  </a:schemeClr>
                </a:solidFill>
              </a:rPr>
              <a:t>Stop Glycogenesis.</a:t>
            </a:r>
          </a:p>
          <a:p>
            <a:pPr marL="285750" indent="-285750">
              <a:buFont typeface="Wingdings" charset="2"/>
              <a:buChar char="ü"/>
            </a:pPr>
            <a:r>
              <a:rPr lang="en-US" sz="1400" b="1" i="1" dirty="0">
                <a:solidFill>
                  <a:schemeClr val="tx1">
                    <a:lumMod val="50000"/>
                    <a:lumOff val="50000"/>
                  </a:schemeClr>
                </a:solidFill>
              </a:rPr>
              <a:t>Start </a:t>
            </a:r>
            <a:r>
              <a:rPr lang="en-US" sz="1400" b="1" i="1" dirty="0" err="1">
                <a:solidFill>
                  <a:schemeClr val="tx1">
                    <a:lumMod val="50000"/>
                    <a:lumOff val="50000"/>
                  </a:schemeClr>
                </a:solidFill>
              </a:rPr>
              <a:t>Glycogenolysis</a:t>
            </a:r>
            <a:r>
              <a:rPr lang="en-US" sz="1400" b="1" i="1" dirty="0">
                <a:solidFill>
                  <a:schemeClr val="tx1">
                    <a:lumMod val="50000"/>
                    <a:lumOff val="50000"/>
                  </a:schemeClr>
                </a:solidFill>
              </a:rPr>
              <a:t> . </a:t>
            </a:r>
            <a:endParaRPr lang="ar-SA" sz="1400" i="1" dirty="0">
              <a:solidFill>
                <a:schemeClr val="tx1">
                  <a:lumMod val="50000"/>
                  <a:lumOff val="50000"/>
                </a:schemeClr>
              </a:solidFill>
            </a:endParaRPr>
          </a:p>
        </p:txBody>
      </p:sp>
      <p:sp>
        <p:nvSpPr>
          <p:cNvPr id="12" name="مستطيل 11"/>
          <p:cNvSpPr/>
          <p:nvPr/>
        </p:nvSpPr>
        <p:spPr>
          <a:xfrm>
            <a:off x="135698" y="1982507"/>
            <a:ext cx="3727642" cy="1815882"/>
          </a:xfrm>
          <a:prstGeom prst="rect">
            <a:avLst/>
          </a:prstGeom>
          <a:ln>
            <a:solidFill>
              <a:schemeClr val="tx1"/>
            </a:solidFill>
            <a:prstDash val="sysDot"/>
          </a:ln>
        </p:spPr>
        <p:txBody>
          <a:bodyPr wrap="square">
            <a:spAutoFit/>
          </a:bodyPr>
          <a:lstStyle/>
          <a:p>
            <a:pPr algn="r" rtl="1"/>
            <a:r>
              <a:rPr lang="ar-SA" sz="1400" dirty="0">
                <a:solidFill>
                  <a:schemeClr val="tx1">
                    <a:lumMod val="50000"/>
                    <a:lumOff val="50000"/>
                  </a:schemeClr>
                </a:solidFill>
              </a:rPr>
              <a:t>تكمله لأحداث </a:t>
            </a:r>
            <a:r>
              <a:rPr lang="ar-SA" sz="1400" dirty="0" err="1">
                <a:solidFill>
                  <a:schemeClr val="tx1">
                    <a:lumMod val="50000"/>
                    <a:lumOff val="50000"/>
                  </a:schemeClr>
                </a:solidFill>
              </a:rPr>
              <a:t>السلايد</a:t>
            </a:r>
            <a:r>
              <a:rPr lang="ar-SA" sz="1400" dirty="0">
                <a:solidFill>
                  <a:schemeClr val="tx1">
                    <a:lumMod val="50000"/>
                    <a:lumOff val="50000"/>
                  </a:schemeClr>
                </a:solidFill>
              </a:rPr>
              <a:t> اللي قبل ، هرمون الجلوكاجون ممكن يستهدف شيء ثاني غير خلايا الكبد مثلا خلايا الجسم العادية ،</a:t>
            </a:r>
            <a:r>
              <a:rPr lang="ar-SA" sz="1400" dirty="0" err="1">
                <a:solidFill>
                  <a:schemeClr val="tx1">
                    <a:lumMod val="50000"/>
                    <a:lumOff val="50000"/>
                  </a:schemeClr>
                </a:solidFill>
              </a:rPr>
              <a:t>ايش</a:t>
            </a:r>
            <a:r>
              <a:rPr lang="ar-SA" sz="1400" dirty="0">
                <a:solidFill>
                  <a:schemeClr val="tx1">
                    <a:lumMod val="50000"/>
                    <a:lumOff val="50000"/>
                  </a:schemeClr>
                </a:solidFill>
              </a:rPr>
              <a:t> يبغى منها</a:t>
            </a:r>
            <a:r>
              <a:rPr lang="en-US" sz="1400" dirty="0">
                <a:solidFill>
                  <a:schemeClr val="tx1">
                    <a:lumMod val="50000"/>
                    <a:lumOff val="50000"/>
                  </a:schemeClr>
                </a:solidFill>
              </a:rPr>
              <a:t> </a:t>
            </a:r>
            <a:r>
              <a:rPr lang="ar-SA" sz="1400" dirty="0">
                <a:solidFill>
                  <a:schemeClr val="tx1">
                    <a:lumMod val="50000"/>
                    <a:lumOff val="50000"/>
                  </a:schemeClr>
                </a:solidFill>
              </a:rPr>
              <a:t> ؟ طبعا إنها توفر أو تقلل من استهلاك الجلوكوز ، ليش ؟ لأنها بشكل طبيعي تستخدم الجلوكوز في عملية التنفس الخلوي عشان تنتج طاقة، فيروح للخلايا هذي ويثبط شوي عملية تكسير الجلوكوز إلا للضرورة .</a:t>
            </a:r>
          </a:p>
        </p:txBody>
      </p:sp>
      <p:sp>
        <p:nvSpPr>
          <p:cNvPr id="4" name="مستطيل 3"/>
          <p:cNvSpPr/>
          <p:nvPr/>
        </p:nvSpPr>
        <p:spPr>
          <a:xfrm>
            <a:off x="0" y="3995678"/>
            <a:ext cx="4011930" cy="2862322"/>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b="1" dirty="0">
                <a:solidFill>
                  <a:schemeClr val="tx1">
                    <a:lumMod val="50000"/>
                    <a:lumOff val="50000"/>
                  </a:schemeClr>
                </a:solidFill>
              </a:rPr>
              <a:t>Pyruvate kinase </a:t>
            </a:r>
            <a:r>
              <a:rPr lang="en-US" dirty="0">
                <a:solidFill>
                  <a:schemeClr val="tx1">
                    <a:lumMod val="50000"/>
                    <a:lumOff val="50000"/>
                  </a:schemeClr>
                </a:solidFill>
              </a:rPr>
              <a:t>is regulated by covalent modification </a:t>
            </a:r>
          </a:p>
          <a:p>
            <a:pPr marL="285750" indent="-285750">
              <a:buFont typeface="Arial" charset="0"/>
              <a:buChar char="•"/>
            </a:pPr>
            <a:r>
              <a:rPr lang="en-US" b="1" dirty="0">
                <a:solidFill>
                  <a:schemeClr val="tx1">
                    <a:lumMod val="50000"/>
                    <a:lumOff val="50000"/>
                  </a:schemeClr>
                </a:solidFill>
              </a:rPr>
              <a:t>Covalent modification </a:t>
            </a:r>
            <a:r>
              <a:rPr lang="en-US" dirty="0">
                <a:solidFill>
                  <a:schemeClr val="tx1">
                    <a:lumMod val="50000"/>
                    <a:lumOff val="50000"/>
                  </a:schemeClr>
                </a:solidFill>
              </a:rPr>
              <a:t>are alterations of proteins by enzymes. It includes addition and removal of chemical groups (phosphate in this case). </a:t>
            </a:r>
          </a:p>
          <a:p>
            <a:pPr marL="285750" indent="-285750">
              <a:buFont typeface="Arial" charset="0"/>
              <a:buChar char="•"/>
            </a:pPr>
            <a:r>
              <a:rPr lang="en-US" b="1" dirty="0">
                <a:solidFill>
                  <a:schemeClr val="tx1">
                    <a:lumMod val="50000"/>
                    <a:lumOff val="50000"/>
                  </a:schemeClr>
                </a:solidFill>
              </a:rPr>
              <a:t>This is an example of pathways with adenylyl Cyclase.</a:t>
            </a:r>
          </a:p>
          <a:p>
            <a:pPr marL="285750" indent="-285750">
              <a:buFont typeface="Arial" charset="0"/>
              <a:buChar char="•"/>
            </a:pPr>
            <a:endParaRPr lang="ar-SA" b="1" dirty="0">
              <a:solidFill>
                <a:schemeClr val="tx1">
                  <a:lumMod val="50000"/>
                  <a:lumOff val="50000"/>
                </a:schemeClr>
              </a:solidFill>
            </a:endParaRPr>
          </a:p>
        </p:txBody>
      </p:sp>
      <p:sp>
        <p:nvSpPr>
          <p:cNvPr id="11" name="Rectangle 10"/>
          <p:cNvSpPr/>
          <p:nvPr/>
        </p:nvSpPr>
        <p:spPr>
          <a:xfrm>
            <a:off x="6223635" y="1947842"/>
            <a:ext cx="1811655" cy="31432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p:cNvSpPr/>
          <p:nvPr/>
        </p:nvSpPr>
        <p:spPr>
          <a:xfrm>
            <a:off x="9285922" y="1604009"/>
            <a:ext cx="686753" cy="41910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زاوية مطوية 7"/>
          <p:cNvSpPr/>
          <p:nvPr/>
        </p:nvSpPr>
        <p:spPr>
          <a:xfrm>
            <a:off x="4457978" y="5687520"/>
            <a:ext cx="3271830" cy="1103826"/>
          </a:xfrm>
          <a:prstGeom prst="foldedCorner">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1400" i="1" dirty="0">
                <a:solidFill>
                  <a:schemeClr val="tx1">
                    <a:lumMod val="50000"/>
                    <a:lumOff val="50000"/>
                  </a:schemeClr>
                </a:solidFill>
              </a:rPr>
              <a:t>Remember:</a:t>
            </a:r>
          </a:p>
          <a:p>
            <a:pPr algn="ctr"/>
            <a:r>
              <a:rPr lang="en-US" sz="1400" dirty="0">
                <a:solidFill>
                  <a:schemeClr val="tx1">
                    <a:lumMod val="50000"/>
                    <a:lumOff val="50000"/>
                  </a:schemeClr>
                </a:solidFill>
              </a:rPr>
              <a:t>Protein Kinase A has several functions in the cell, including regulation of glycogen, sugar &amp; lipid metabolism</a:t>
            </a:r>
            <a:endParaRPr lang="ar-SA" sz="1400" i="1" dirty="0">
              <a:solidFill>
                <a:schemeClr val="tx1">
                  <a:lumMod val="50000"/>
                  <a:lumOff val="50000"/>
                </a:schemeClr>
              </a:solidFill>
            </a:endParaRPr>
          </a:p>
        </p:txBody>
      </p:sp>
    </p:spTree>
    <p:extLst>
      <p:ext uri="{BB962C8B-B14F-4D97-AF65-F5344CB8AC3E}">
        <p14:creationId xmlns:p14="http://schemas.microsoft.com/office/powerpoint/2010/main" val="732556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7655" y="179916"/>
            <a:ext cx="8858515" cy="584775"/>
          </a:xfrm>
          <a:prstGeom prst="rect">
            <a:avLst/>
          </a:prstGeom>
        </p:spPr>
        <p:txBody>
          <a:bodyPr wrap="none">
            <a:spAutoFit/>
          </a:bodyPr>
          <a:lstStyle/>
          <a:p>
            <a:r>
              <a:rPr lang="en-US" altLang="en-US" sz="3200" b="1" dirty="0">
                <a:solidFill>
                  <a:schemeClr val="accent1">
                    <a:lumMod val="75000"/>
                  </a:schemeClr>
                </a:solidFill>
                <a:latin typeface="+mj-lt"/>
                <a:ea typeface="Arial" charset="0"/>
                <a:cs typeface="Arial" charset="0"/>
              </a:rPr>
              <a:t>Second: Calcium/Phosphatidylinositol System</a:t>
            </a:r>
            <a:endParaRPr lang="ar-SA" sz="3200" b="1" dirty="0">
              <a:solidFill>
                <a:schemeClr val="accent1">
                  <a:lumMod val="75000"/>
                </a:schemeClr>
              </a:solidFill>
              <a:latin typeface="+mj-lt"/>
              <a:ea typeface="Arial" charset="0"/>
              <a:cs typeface="Arial" charset="0"/>
            </a:endParaRPr>
          </a:p>
        </p:txBody>
      </p:sp>
      <p:pic>
        <p:nvPicPr>
          <p:cNvPr id="3" name="Picture 8" descr="C:\My Documents\My Pictures\17_007.jpg"/>
          <p:cNvPicPr>
            <a:picLocks noChangeAspect="1" noChangeArrowheads="1"/>
          </p:cNvPicPr>
          <p:nvPr/>
        </p:nvPicPr>
        <p:blipFill>
          <a:blip r:embed="rId2">
            <a:extLst>
              <a:ext uri="{28A0092B-C50C-407E-A947-70E740481C1C}">
                <a14:useLocalDpi xmlns:a14="http://schemas.microsoft.com/office/drawing/2010/main" val="0"/>
              </a:ext>
            </a:extLst>
          </a:blip>
          <a:srcRect l="4167" t="1904" r="3333" b="21906"/>
          <a:stretch>
            <a:fillRect/>
          </a:stretch>
        </p:blipFill>
        <p:spPr bwMode="auto">
          <a:xfrm>
            <a:off x="5510537" y="1200148"/>
            <a:ext cx="6567161"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9186170" y="2216254"/>
            <a:ext cx="1819729" cy="369332"/>
          </a:xfrm>
          <a:prstGeom prst="rect">
            <a:avLst/>
          </a:prstGeom>
        </p:spPr>
        <p:txBody>
          <a:bodyPr wrap="none">
            <a:spAutoFit/>
          </a:bodyPr>
          <a:lstStyle/>
          <a:p>
            <a:r>
              <a:rPr lang="en-US" altLang="ar-SA" b="1" dirty="0">
                <a:solidFill>
                  <a:srgbClr val="C00000"/>
                </a:solidFill>
                <a:latin typeface="Times New Roman" charset="0"/>
                <a:ea typeface="Times New Roman" charset="0"/>
                <a:cs typeface="Times New Roman" charset="0"/>
              </a:rPr>
              <a:t>Phospholipase C</a:t>
            </a:r>
          </a:p>
        </p:txBody>
      </p:sp>
      <p:sp>
        <p:nvSpPr>
          <p:cNvPr id="7" name="مستطيل 6"/>
          <p:cNvSpPr/>
          <p:nvPr/>
        </p:nvSpPr>
        <p:spPr>
          <a:xfrm>
            <a:off x="537211" y="1255960"/>
            <a:ext cx="4862770" cy="5355312"/>
          </a:xfrm>
          <a:prstGeom prst="rect">
            <a:avLst/>
          </a:prstGeom>
        </p:spPr>
        <p:txBody>
          <a:bodyPr wrap="square">
            <a:spAutoFit/>
          </a:bodyPr>
          <a:lstStyle/>
          <a:p>
            <a:pPr algn="ctr" rtl="1"/>
            <a:r>
              <a:rPr lang="en-US" dirty="0">
                <a:solidFill>
                  <a:schemeClr val="bg1">
                    <a:lumMod val="50000"/>
                  </a:schemeClr>
                </a:solidFill>
              </a:rPr>
              <a:t>We can find it </a:t>
            </a:r>
            <a:r>
              <a:rPr lang="en-US" dirty="0">
                <a:solidFill>
                  <a:schemeClr val="tx1">
                    <a:lumMod val="50000"/>
                    <a:lumOff val="50000"/>
                  </a:schemeClr>
                </a:solidFill>
              </a:rPr>
              <a:t>in</a:t>
            </a:r>
            <a:r>
              <a:rPr lang="en-US" dirty="0">
                <a:solidFill>
                  <a:schemeClr val="bg1">
                    <a:lumMod val="50000"/>
                  </a:schemeClr>
                </a:solidFill>
              </a:rPr>
              <a:t> the cell membrane , it plays an important role in </a:t>
            </a:r>
            <a:r>
              <a:rPr lang="en-US" dirty="0">
                <a:solidFill>
                  <a:schemeClr val="tx1">
                    <a:lumMod val="50000"/>
                    <a:lumOff val="50000"/>
                  </a:schemeClr>
                </a:solidFill>
              </a:rPr>
              <a:t>cell</a:t>
            </a:r>
            <a:r>
              <a:rPr lang="en-US" dirty="0">
                <a:solidFill>
                  <a:schemeClr val="bg1">
                    <a:lumMod val="50000"/>
                  </a:schemeClr>
                </a:solidFill>
              </a:rPr>
              <a:t> signaling by </a:t>
            </a:r>
            <a:r>
              <a:rPr lang="en-US" altLang="en-US" dirty="0">
                <a:solidFill>
                  <a:schemeClr val="bg1">
                    <a:lumMod val="50000"/>
                  </a:schemeClr>
                </a:solidFill>
              </a:rPr>
              <a:t>Calcium/Phosphatidylinositol System .</a:t>
            </a:r>
            <a:endParaRPr lang="ar-SA" dirty="0">
              <a:solidFill>
                <a:schemeClr val="bg1">
                  <a:lumMod val="50000"/>
                </a:schemeClr>
              </a:solidFill>
            </a:endParaRPr>
          </a:p>
          <a:p>
            <a:pPr algn="ctr" rtl="1"/>
            <a:r>
              <a:rPr lang="en-US" dirty="0">
                <a:solidFill>
                  <a:schemeClr val="bg1">
                    <a:lumMod val="50000"/>
                  </a:schemeClr>
                </a:solidFill>
              </a:rPr>
              <a:t> </a:t>
            </a:r>
          </a:p>
          <a:p>
            <a:pPr algn="ctr" rtl="1"/>
            <a:endParaRPr lang="en-US" dirty="0">
              <a:solidFill>
                <a:schemeClr val="bg1">
                  <a:lumMod val="50000"/>
                </a:schemeClr>
              </a:solidFill>
            </a:endParaRPr>
          </a:p>
          <a:p>
            <a:pPr algn="ctr" rtl="1"/>
            <a:r>
              <a:rPr lang="en-US" dirty="0">
                <a:solidFill>
                  <a:schemeClr val="bg1">
                    <a:lumMod val="50000"/>
                  </a:schemeClr>
                </a:solidFill>
              </a:rPr>
              <a:t>Structure of Phosphatidylinositol :</a:t>
            </a:r>
          </a:p>
          <a:p>
            <a:pPr algn="ctr" rtl="1"/>
            <a:endParaRPr lang="en-US" dirty="0">
              <a:solidFill>
                <a:schemeClr val="bg1">
                  <a:lumMod val="85000"/>
                </a:schemeClr>
              </a:solidFill>
            </a:endParaRPr>
          </a:p>
          <a:p>
            <a:pPr algn="ctr" rtl="1"/>
            <a:r>
              <a:rPr lang="en-US" dirty="0">
                <a:solidFill>
                  <a:schemeClr val="bg1">
                    <a:lumMod val="85000"/>
                  </a:schemeClr>
                </a:solidFill>
              </a:rPr>
              <a:t> </a:t>
            </a:r>
            <a:r>
              <a:rPr lang="en-US" b="1" dirty="0">
                <a:solidFill>
                  <a:srgbClr val="C00000"/>
                </a:solidFill>
              </a:rPr>
              <a:t>Di-acyl-glycerol (DAG) </a:t>
            </a:r>
          </a:p>
          <a:p>
            <a:pPr algn="ctr" rtl="1"/>
            <a:r>
              <a:rPr lang="en-US" b="1" dirty="0">
                <a:solidFill>
                  <a:schemeClr val="bg1">
                    <a:lumMod val="85000"/>
                  </a:schemeClr>
                </a:solidFill>
              </a:rPr>
              <a:t>+</a:t>
            </a:r>
          </a:p>
          <a:p>
            <a:pPr algn="ctr" rtl="1"/>
            <a:r>
              <a:rPr lang="en-US" b="1" dirty="0">
                <a:solidFill>
                  <a:schemeClr val="bg1">
                    <a:lumMod val="85000"/>
                  </a:schemeClr>
                </a:solidFill>
              </a:rPr>
              <a:t> </a:t>
            </a:r>
            <a:r>
              <a:rPr lang="en-US" b="1" dirty="0">
                <a:solidFill>
                  <a:srgbClr val="C00000"/>
                </a:solidFill>
              </a:rPr>
              <a:t>inositol 4-5 bisphosphate </a:t>
            </a:r>
          </a:p>
          <a:p>
            <a:pPr rtl="1"/>
            <a:endParaRPr lang="en-US" dirty="0">
              <a:solidFill>
                <a:schemeClr val="bg1">
                  <a:lumMod val="85000"/>
                </a:schemeClr>
              </a:solidFill>
            </a:endParaRPr>
          </a:p>
          <a:p>
            <a:pPr rtl="1"/>
            <a:endParaRPr lang="en-US" dirty="0">
              <a:solidFill>
                <a:schemeClr val="bg1">
                  <a:lumMod val="50000"/>
                </a:schemeClr>
              </a:solidFill>
            </a:endParaRPr>
          </a:p>
          <a:p>
            <a:pPr rtl="1"/>
            <a:endParaRPr lang="en-US" dirty="0">
              <a:solidFill>
                <a:schemeClr val="bg1">
                  <a:lumMod val="50000"/>
                </a:schemeClr>
              </a:solidFill>
            </a:endParaRPr>
          </a:p>
          <a:p>
            <a:pPr rtl="1"/>
            <a:r>
              <a:rPr lang="en-US" u="sng" dirty="0">
                <a:solidFill>
                  <a:schemeClr val="tx1">
                    <a:lumMod val="50000"/>
                    <a:lumOff val="50000"/>
                  </a:schemeClr>
                </a:solidFill>
              </a:rPr>
              <a:t>Phospholipase C </a:t>
            </a:r>
            <a:r>
              <a:rPr lang="en-US" dirty="0">
                <a:solidFill>
                  <a:schemeClr val="tx1">
                    <a:lumMod val="50000"/>
                    <a:lumOff val="50000"/>
                  </a:schemeClr>
                </a:solidFill>
              </a:rPr>
              <a:t>breaks the bond with red arrow. </a:t>
            </a:r>
          </a:p>
          <a:p>
            <a:pPr rtl="1"/>
            <a:endParaRPr lang="en-US" dirty="0">
              <a:solidFill>
                <a:schemeClr val="bg1">
                  <a:lumMod val="50000"/>
                </a:schemeClr>
              </a:solidFill>
            </a:endParaRPr>
          </a:p>
          <a:p>
            <a:pPr rtl="1"/>
            <a:r>
              <a:rPr lang="en-US" dirty="0">
                <a:solidFill>
                  <a:schemeClr val="bg1">
                    <a:lumMod val="50000"/>
                  </a:schemeClr>
                </a:solidFill>
              </a:rPr>
              <a:t>After breakdown, inositol 4-5bisphosphate Takes the phosphate group (PO4) with red arrow becoming Inositol 1,4,5 triphosphate. </a:t>
            </a:r>
            <a:endParaRPr lang="ar-SA" dirty="0">
              <a:solidFill>
                <a:schemeClr val="bg1">
                  <a:lumMod val="50000"/>
                </a:schemeClr>
              </a:solidFill>
            </a:endParaRPr>
          </a:p>
        </p:txBody>
      </p:sp>
      <p:sp>
        <p:nvSpPr>
          <p:cNvPr id="9" name="قوس كبير أيسر 8"/>
          <p:cNvSpPr/>
          <p:nvPr/>
        </p:nvSpPr>
        <p:spPr>
          <a:xfrm>
            <a:off x="6272213" y="1401871"/>
            <a:ext cx="471488" cy="1741825"/>
          </a:xfrm>
          <a:prstGeom prst="leftBrace">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ar-SA"/>
          </a:p>
        </p:txBody>
      </p:sp>
      <p:sp>
        <p:nvSpPr>
          <p:cNvPr id="10" name="قوس كبير أيسر 9"/>
          <p:cNvSpPr/>
          <p:nvPr/>
        </p:nvSpPr>
        <p:spPr>
          <a:xfrm>
            <a:off x="6272213" y="3259022"/>
            <a:ext cx="471488" cy="3070341"/>
          </a:xfrm>
          <a:prstGeom prst="leftBrace">
            <a:avLst/>
          </a:pr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ar-SA"/>
          </a:p>
        </p:txBody>
      </p:sp>
      <p:cxnSp>
        <p:nvCxnSpPr>
          <p:cNvPr id="12" name="رابط كسهم مستقيم 11"/>
          <p:cNvCxnSpPr/>
          <p:nvPr/>
        </p:nvCxnSpPr>
        <p:spPr>
          <a:xfrm flipH="1">
            <a:off x="4243388" y="2272784"/>
            <a:ext cx="2028826" cy="108692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رابط كسهم مستقيم 14"/>
          <p:cNvCxnSpPr/>
          <p:nvPr/>
        </p:nvCxnSpPr>
        <p:spPr>
          <a:xfrm flipH="1" flipV="1">
            <a:off x="4414838" y="4014609"/>
            <a:ext cx="1857376" cy="77958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0" name="رابط كسهم مستقيم 19"/>
          <p:cNvCxnSpPr/>
          <p:nvPr/>
        </p:nvCxnSpPr>
        <p:spPr>
          <a:xfrm>
            <a:off x="9323068" y="2538707"/>
            <a:ext cx="0" cy="526497"/>
          </a:xfrm>
          <a:prstGeom prst="straightConnector1">
            <a:avLst/>
          </a:prstGeom>
          <a:ln>
            <a:solidFill>
              <a:srgbClr val="C0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3733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4330" y="292537"/>
            <a:ext cx="8071440" cy="523220"/>
          </a:xfrm>
          <a:prstGeom prst="rect">
            <a:avLst/>
          </a:prstGeom>
        </p:spPr>
        <p:txBody>
          <a:bodyPr wrap="none">
            <a:spAutoFit/>
          </a:bodyPr>
          <a:lstStyle/>
          <a:p>
            <a:r>
              <a:rPr lang="en-US" altLang="en-US" sz="2800" b="1" dirty="0">
                <a:solidFill>
                  <a:schemeClr val="accent1">
                    <a:lumMod val="75000"/>
                  </a:schemeClr>
                </a:solidFill>
                <a:latin typeface="+mj-lt"/>
                <a:ea typeface="Arial" charset="0"/>
                <a:cs typeface="Arial" charset="0"/>
              </a:rPr>
              <a:t>Intracellular Signaling by Inositol trisphosphate</a:t>
            </a:r>
            <a:endParaRPr lang="ar-SA" sz="2800" b="1" dirty="0">
              <a:solidFill>
                <a:schemeClr val="accent1">
                  <a:lumMod val="75000"/>
                </a:schemeClr>
              </a:solidFill>
              <a:latin typeface="+mj-lt"/>
              <a:ea typeface="Arial" charset="0"/>
              <a:cs typeface="Arial" charset="0"/>
            </a:endParaRPr>
          </a:p>
        </p:txBody>
      </p:sp>
      <p:pic>
        <p:nvPicPr>
          <p:cNvPr id="3" name="Picture 4" descr="5.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957263"/>
            <a:ext cx="11915775" cy="588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6911" y="6400800"/>
            <a:ext cx="5304599" cy="338554"/>
          </a:xfrm>
          <a:prstGeom prst="rect">
            <a:avLst/>
          </a:prstGeom>
          <a:noFill/>
        </p:spPr>
        <p:txBody>
          <a:bodyPr wrap="square" rtlCol="0">
            <a:spAutoFit/>
          </a:bodyPr>
          <a:lstStyle/>
          <a:p>
            <a:r>
              <a:rPr lang="en-US" sz="1600" dirty="0">
                <a:solidFill>
                  <a:srgbClr val="C00000"/>
                </a:solidFill>
              </a:rPr>
              <a:t>e.g., Antidiuretic hormone (ADH), </a:t>
            </a:r>
            <a:r>
              <a:rPr lang="en-US" sz="1600" dirty="0" err="1">
                <a:solidFill>
                  <a:srgbClr val="C00000"/>
                </a:solidFill>
              </a:rPr>
              <a:t>Acetylecholine</a:t>
            </a:r>
            <a:endParaRPr lang="en-US" sz="1600" dirty="0">
              <a:solidFill>
                <a:srgbClr val="C00000"/>
              </a:solidFill>
            </a:endParaRPr>
          </a:p>
        </p:txBody>
      </p:sp>
    </p:spTree>
    <p:extLst>
      <p:ext uri="{BB962C8B-B14F-4D97-AF65-F5344CB8AC3E}">
        <p14:creationId xmlns:p14="http://schemas.microsoft.com/office/powerpoint/2010/main" val="1835749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44895094"/>
              </p:ext>
            </p:extLst>
          </p:nvPr>
        </p:nvGraphicFramePr>
        <p:xfrm>
          <a:off x="1085757" y="55756"/>
          <a:ext cx="10020487" cy="6746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0872439" y="569827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72876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atin typeface="Trebuchet MS" charset="0"/>
              </a:rPr>
              <a:t>Objectives:</a:t>
            </a:r>
          </a:p>
        </p:txBody>
      </p:sp>
      <p:sp>
        <p:nvSpPr>
          <p:cNvPr id="3" name="Content Placeholder 2"/>
          <p:cNvSpPr>
            <a:spLocks noGrp="1"/>
          </p:cNvSpPr>
          <p:nvPr>
            <p:ph idx="1"/>
          </p:nvPr>
        </p:nvSpPr>
        <p:spPr/>
        <p:txBody>
          <a:bodyPr vert="horz" lIns="91440" tIns="45720" rIns="91440" bIns="45720" rtlCol="0" anchor="t">
            <a:normAutofit/>
          </a:bodyPr>
          <a:lstStyle/>
          <a:p>
            <a:pPr marL="342900" lvl="1" indent="-342900">
              <a:spcBef>
                <a:spcPts val="0"/>
              </a:spcBef>
              <a:buFont typeface="Arial" charset="0"/>
              <a:buChar char="•"/>
              <a:defRPr/>
            </a:pPr>
            <a:r>
              <a:rPr lang="en-US" sz="2400" dirty="0">
                <a:solidFill>
                  <a:schemeClr val="tx1">
                    <a:lumMod val="85000"/>
                    <a:lumOff val="15000"/>
                  </a:schemeClr>
                </a:solidFill>
                <a:latin typeface="+mj-lt"/>
                <a:cs typeface="Times New Roman" pitchFamily="18" charset="0"/>
              </a:rPr>
              <a:t>Differentiate different steps in signaling pathways</a:t>
            </a:r>
          </a:p>
          <a:p>
            <a:pPr marL="342900" lvl="1" indent="-342900">
              <a:spcBef>
                <a:spcPts val="0"/>
              </a:spcBef>
              <a:buFont typeface="Arial" charset="0"/>
              <a:buChar char="•"/>
              <a:defRPr/>
            </a:pPr>
            <a:r>
              <a:rPr lang="en-US" sz="2400" dirty="0">
                <a:solidFill>
                  <a:schemeClr val="tx1">
                    <a:lumMod val="85000"/>
                    <a:lumOff val="15000"/>
                  </a:schemeClr>
                </a:solidFill>
                <a:latin typeface="+mj-lt"/>
                <a:cs typeface="Times New Roman" pitchFamily="18" charset="0"/>
              </a:rPr>
              <a:t>Describe the second messenger systems</a:t>
            </a:r>
          </a:p>
          <a:p>
            <a:pPr marL="342900" lvl="1" indent="-342900">
              <a:spcBef>
                <a:spcPts val="0"/>
              </a:spcBef>
              <a:buFont typeface="Arial" charset="0"/>
              <a:buChar char="•"/>
              <a:defRPr/>
            </a:pPr>
            <a:r>
              <a:rPr lang="en-US" sz="2400" dirty="0">
                <a:solidFill>
                  <a:schemeClr val="tx1">
                    <a:lumMod val="85000"/>
                    <a:lumOff val="15000"/>
                  </a:schemeClr>
                </a:solidFill>
                <a:latin typeface="+mj-lt"/>
                <a:cs typeface="Times New Roman" pitchFamily="18" charset="0"/>
              </a:rPr>
              <a:t>Recognize the function of signaling pathways for </a:t>
            </a:r>
          </a:p>
          <a:p>
            <a:pPr marL="800100" lvl="6" indent="-342900">
              <a:buFont typeface="Arial" charset="0"/>
              <a:buChar char="•"/>
              <a:defRPr/>
            </a:pPr>
            <a:r>
              <a:rPr lang="en-US" sz="2400" dirty="0">
                <a:solidFill>
                  <a:schemeClr val="tx1">
                    <a:lumMod val="85000"/>
                    <a:lumOff val="15000"/>
                  </a:schemeClr>
                </a:solidFill>
                <a:latin typeface="+mj-lt"/>
                <a:cs typeface="Times New Roman" pitchFamily="18" charset="0"/>
              </a:rPr>
              <a:t>Signal transmission</a:t>
            </a:r>
          </a:p>
          <a:p>
            <a:pPr marL="800100" lvl="6" indent="-342900">
              <a:buFont typeface="Arial" charset="0"/>
              <a:buChar char="•"/>
              <a:defRPr/>
            </a:pPr>
            <a:r>
              <a:rPr lang="en-US" sz="2400" dirty="0">
                <a:solidFill>
                  <a:schemeClr val="tx1">
                    <a:lumMod val="85000"/>
                    <a:lumOff val="15000"/>
                  </a:schemeClr>
                </a:solidFill>
                <a:latin typeface="+mj-lt"/>
                <a:cs typeface="Times New Roman" pitchFamily="18" charset="0"/>
              </a:rPr>
              <a:t>Amplification</a:t>
            </a:r>
          </a:p>
          <a:p>
            <a:pPr marL="342900" lvl="1" indent="-342900">
              <a:spcBef>
                <a:spcPts val="0"/>
              </a:spcBef>
              <a:buFont typeface="Arial" charset="0"/>
              <a:buChar char="•"/>
              <a:defRPr/>
            </a:pPr>
            <a:r>
              <a:rPr lang="en-US" sz="2400" dirty="0">
                <a:solidFill>
                  <a:schemeClr val="tx1">
                    <a:lumMod val="85000"/>
                    <a:lumOff val="15000"/>
                  </a:schemeClr>
                </a:solidFill>
                <a:latin typeface="+mj-lt"/>
                <a:cs typeface="Times New Roman" pitchFamily="18" charset="0"/>
              </a:rPr>
              <a:t>Discuss the role of signaling pathways in regulation and integration of metabolism</a:t>
            </a:r>
          </a:p>
        </p:txBody>
      </p:sp>
    </p:spTree>
    <p:extLst>
      <p:ext uri="{BB962C8B-B14F-4D97-AF65-F5344CB8AC3E}">
        <p14:creationId xmlns:p14="http://schemas.microsoft.com/office/powerpoint/2010/main" val="1165896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val="2981799632"/>
              </p:ext>
            </p:extLst>
          </p:nvPr>
        </p:nvGraphicFramePr>
        <p:xfrm>
          <a:off x="1" y="0"/>
          <a:ext cx="12191999" cy="6857999"/>
        </p:xfrm>
        <a:graphic>
          <a:graphicData uri="http://schemas.openxmlformats.org/drawingml/2006/table">
            <a:tbl>
              <a:tblPr rtl="1" firstRow="1" bandRow="1">
                <a:tableStyleId>{5C22544A-7EE6-4342-B048-85BDC9FD1C3A}</a:tableStyleId>
              </a:tblPr>
              <a:tblGrid>
                <a:gridCol w="4853468">
                  <a:extLst>
                    <a:ext uri="{9D8B030D-6E8A-4147-A177-3AD203B41FA5}">
                      <a16:colId xmlns:a16="http://schemas.microsoft.com/office/drawing/2014/main" val="20000"/>
                    </a:ext>
                  </a:extLst>
                </a:gridCol>
                <a:gridCol w="4920114">
                  <a:extLst>
                    <a:ext uri="{9D8B030D-6E8A-4147-A177-3AD203B41FA5}">
                      <a16:colId xmlns:a16="http://schemas.microsoft.com/office/drawing/2014/main" val="20001"/>
                    </a:ext>
                  </a:extLst>
                </a:gridCol>
                <a:gridCol w="2418417">
                  <a:extLst>
                    <a:ext uri="{9D8B030D-6E8A-4147-A177-3AD203B41FA5}">
                      <a16:colId xmlns:a16="http://schemas.microsoft.com/office/drawing/2014/main" val="20002"/>
                    </a:ext>
                  </a:extLst>
                </a:gridCol>
              </a:tblGrid>
              <a:tr h="869835">
                <a:tc>
                  <a:txBody>
                    <a:bodyPr/>
                    <a:lstStyle/>
                    <a:p>
                      <a:pPr marL="0" algn="ctr" defTabSz="457200" rtl="0" eaLnBrk="1" latinLnBrk="0" hangingPunct="1"/>
                      <a:r>
                        <a:rPr lang="en-US" sz="2400" dirty="0"/>
                        <a:t>Calcium/Phosphatidylinositol</a:t>
                      </a:r>
                      <a:endParaRPr lang="ar-SA" sz="2400" i="1" dirty="0">
                        <a:latin typeface="+mn-lt"/>
                      </a:endParaRPr>
                    </a:p>
                  </a:txBody>
                  <a:tcPr anchor="ctr"/>
                </a:tc>
                <a:tc>
                  <a:txBody>
                    <a:bodyPr/>
                    <a:lstStyle/>
                    <a:p>
                      <a:pPr marL="0" algn="ctr" defTabSz="457200" rtl="0" eaLnBrk="1" latinLnBrk="0" hangingPunct="1"/>
                      <a:r>
                        <a:rPr lang="en-US" sz="2400" dirty="0" err="1"/>
                        <a:t>Adenylyle</a:t>
                      </a:r>
                      <a:r>
                        <a:rPr lang="en-US" sz="2400" dirty="0"/>
                        <a:t> cyclase</a:t>
                      </a:r>
                      <a:endParaRPr lang="ar-SA" sz="2400" i="1" dirty="0">
                        <a:latin typeface="+mn-lt"/>
                      </a:endParaRPr>
                    </a:p>
                  </a:txBody>
                  <a:tcPr anchor="ctr"/>
                </a:tc>
                <a:tc>
                  <a:txBody>
                    <a:bodyPr/>
                    <a:lstStyle/>
                    <a:p>
                      <a:pPr marL="0" algn="ctr" defTabSz="457200" rtl="0" eaLnBrk="1" latinLnBrk="0" hangingPunct="1"/>
                      <a:r>
                        <a:rPr lang="en-US" sz="2400" dirty="0"/>
                        <a:t>The system </a:t>
                      </a:r>
                      <a:endParaRPr lang="ar-SA" sz="2400" b="1" i="1" dirty="0">
                        <a:latin typeface="+mn-lt"/>
                      </a:endParaRPr>
                    </a:p>
                  </a:txBody>
                  <a:tcPr anchor="ctr"/>
                </a:tc>
                <a:extLst>
                  <a:ext uri="{0D108BD9-81ED-4DB2-BD59-A6C34878D82A}">
                    <a16:rowId xmlns:a16="http://schemas.microsoft.com/office/drawing/2014/main" val="10000"/>
                  </a:ext>
                </a:extLst>
              </a:tr>
              <a:tr h="869835">
                <a:tc>
                  <a:txBody>
                    <a:bodyPr/>
                    <a:lstStyle/>
                    <a:p>
                      <a:pPr marL="0" algn="ctr" defTabSz="457200" rtl="0" eaLnBrk="1" latinLnBrk="0" hangingPunct="1"/>
                      <a:r>
                        <a:rPr lang="en-US" sz="2400" dirty="0"/>
                        <a:t>Phospholipase C </a:t>
                      </a:r>
                      <a:endParaRPr lang="ar-SA" sz="2400" b="1" i="1" dirty="0">
                        <a:latin typeface="+mn-lt"/>
                      </a:endParaRPr>
                    </a:p>
                  </a:txBody>
                  <a:tcPr anchor="ctr"/>
                </a:tc>
                <a:tc>
                  <a:txBody>
                    <a:bodyPr/>
                    <a:lstStyle/>
                    <a:p>
                      <a:pPr marL="0" algn="ctr" defTabSz="457200" rtl="0" eaLnBrk="1" latinLnBrk="0" hangingPunct="1"/>
                      <a:r>
                        <a:rPr lang="en-US" sz="2000" dirty="0" err="1"/>
                        <a:t>Adenylyle</a:t>
                      </a:r>
                      <a:r>
                        <a:rPr lang="en-US" sz="2000" dirty="0"/>
                        <a:t> cyclase </a:t>
                      </a:r>
                      <a:endParaRPr lang="ar-SA" sz="2000" b="1" i="1" dirty="0">
                        <a:latin typeface="+mn-lt"/>
                      </a:endParaRPr>
                    </a:p>
                  </a:txBody>
                  <a:tcPr anchor="ctr"/>
                </a:tc>
                <a:tc>
                  <a:txBody>
                    <a:bodyPr/>
                    <a:lstStyle/>
                    <a:p>
                      <a:pPr marL="0" algn="ctr" defTabSz="457200" rtl="0" eaLnBrk="1" latinLnBrk="0" hangingPunct="1"/>
                      <a:r>
                        <a:rPr lang="en-US" sz="2400" dirty="0"/>
                        <a:t>Enzyme</a:t>
                      </a:r>
                      <a:endParaRPr lang="ar-SA" sz="2400" b="1" i="1" dirty="0">
                        <a:solidFill>
                          <a:schemeClr val="bg1"/>
                        </a:solidFill>
                        <a:latin typeface="+mn-lt"/>
                      </a:endParaRPr>
                    </a:p>
                  </a:txBody>
                  <a:tcPr anchor="ctr"/>
                </a:tc>
                <a:extLst>
                  <a:ext uri="{0D108BD9-81ED-4DB2-BD59-A6C34878D82A}">
                    <a16:rowId xmlns:a16="http://schemas.microsoft.com/office/drawing/2014/main" val="10001"/>
                  </a:ext>
                </a:extLst>
              </a:tr>
              <a:tr h="1580333">
                <a:tc>
                  <a:txBody>
                    <a:bodyPr/>
                    <a:lstStyle/>
                    <a:p>
                      <a:pPr marL="0" algn="ctr" defTabSz="457200" rtl="0" eaLnBrk="1" latinLnBrk="0" hangingPunct="1"/>
                      <a:r>
                        <a:rPr lang="en-US" sz="2400" dirty="0"/>
                        <a:t>Diacylglycerol (DAG) &amp; Inositol 1,4,5 triphosphate (IP3) </a:t>
                      </a:r>
                      <a:endParaRPr lang="ar-SA" sz="2400" b="1" i="1" dirty="0">
                        <a:latin typeface="+mn-lt"/>
                      </a:endParaRPr>
                    </a:p>
                  </a:txBody>
                  <a:tcPr anchor="ctr"/>
                </a:tc>
                <a:tc>
                  <a:txBody>
                    <a:bodyPr/>
                    <a:lstStyle/>
                    <a:p>
                      <a:pPr marL="0" algn="ctr" defTabSz="457200" rtl="0" eaLnBrk="1" latinLnBrk="0" hangingPunct="1"/>
                      <a:r>
                        <a:rPr lang="en-US" sz="2400" dirty="0"/>
                        <a:t>cAMP</a:t>
                      </a:r>
                      <a:endParaRPr lang="ar-SA" sz="2400" b="1" i="1" dirty="0">
                        <a:latin typeface="+mn-lt"/>
                      </a:endParaRPr>
                    </a:p>
                  </a:txBody>
                  <a:tcPr anchor="ctr"/>
                </a:tc>
                <a:tc>
                  <a:txBody>
                    <a:bodyPr/>
                    <a:lstStyle/>
                    <a:p>
                      <a:pPr marL="0" algn="ctr" defTabSz="457200" rtl="0" eaLnBrk="1" latinLnBrk="0" hangingPunct="1"/>
                      <a:r>
                        <a:rPr lang="en-US" sz="2400" dirty="0"/>
                        <a:t>Secondary messenger </a:t>
                      </a:r>
                      <a:endParaRPr lang="ar-SA" sz="2400" b="1" i="1" dirty="0">
                        <a:solidFill>
                          <a:schemeClr val="bg1"/>
                        </a:solidFill>
                        <a:latin typeface="+mn-lt"/>
                      </a:endParaRPr>
                    </a:p>
                  </a:txBody>
                  <a:tcPr anchor="ctr"/>
                </a:tc>
                <a:extLst>
                  <a:ext uri="{0D108BD9-81ED-4DB2-BD59-A6C34878D82A}">
                    <a16:rowId xmlns:a16="http://schemas.microsoft.com/office/drawing/2014/main" val="10002"/>
                  </a:ext>
                </a:extLst>
              </a:tr>
              <a:tr h="1094076">
                <a:tc>
                  <a:txBody>
                    <a:bodyPr/>
                    <a:lstStyle/>
                    <a:p>
                      <a:pPr marL="0" algn="ctr" defTabSz="457200" rtl="0" eaLnBrk="1" latinLnBrk="0" hangingPunct="1"/>
                      <a:r>
                        <a:rPr lang="en-US" sz="2400" dirty="0"/>
                        <a:t>Protein kinase C </a:t>
                      </a:r>
                    </a:p>
                    <a:p>
                      <a:pPr marL="0" algn="ctr" defTabSz="457200" rtl="0" eaLnBrk="1" latinLnBrk="0" hangingPunct="1"/>
                      <a:r>
                        <a:rPr lang="en-US" sz="2400" dirty="0"/>
                        <a:t>(C</a:t>
                      </a:r>
                      <a:r>
                        <a:rPr lang="en-US" sz="2400" baseline="0" dirty="0"/>
                        <a:t> stand for </a:t>
                      </a:r>
                      <a:r>
                        <a:rPr lang="en-US" sz="2400" u="sng" baseline="0" dirty="0"/>
                        <a:t>C</a:t>
                      </a:r>
                      <a:r>
                        <a:rPr lang="en-US" sz="2400" baseline="0" dirty="0"/>
                        <a:t>a++ )</a:t>
                      </a:r>
                      <a:endParaRPr lang="ar-SA" sz="2400" b="1" i="1" dirty="0">
                        <a:latin typeface="+mn-lt"/>
                      </a:endParaRPr>
                    </a:p>
                  </a:txBody>
                  <a:tcPr anchor="ctr"/>
                </a:tc>
                <a:tc>
                  <a:txBody>
                    <a:bodyPr/>
                    <a:lstStyle/>
                    <a:p>
                      <a:pPr marL="0" algn="ctr" defTabSz="457200" rtl="0" eaLnBrk="1" latinLnBrk="0" hangingPunct="1"/>
                      <a:r>
                        <a:rPr lang="en-US" sz="2400" dirty="0"/>
                        <a:t>Protein kinase A </a:t>
                      </a:r>
                    </a:p>
                    <a:p>
                      <a:pPr marL="0" algn="ctr" defTabSz="457200" rtl="0" eaLnBrk="1" latinLnBrk="0" hangingPunct="1"/>
                      <a:r>
                        <a:rPr lang="en-US" sz="2400" dirty="0"/>
                        <a:t>(A stand for c</a:t>
                      </a:r>
                      <a:r>
                        <a:rPr lang="en-US" sz="2400" u="sng" dirty="0"/>
                        <a:t>A</a:t>
                      </a:r>
                      <a:r>
                        <a:rPr lang="en-US" sz="2400" dirty="0"/>
                        <a:t>MP )</a:t>
                      </a:r>
                      <a:endParaRPr lang="ar-SA" sz="2400" b="1" i="1" dirty="0">
                        <a:latin typeface="+mn-lt"/>
                      </a:endParaRPr>
                    </a:p>
                  </a:txBody>
                  <a:tcPr anchor="ctr"/>
                </a:tc>
                <a:tc>
                  <a:txBody>
                    <a:bodyPr/>
                    <a:lstStyle/>
                    <a:p>
                      <a:pPr marL="0" algn="ctr" defTabSz="457200" rtl="0" eaLnBrk="1" latinLnBrk="0" hangingPunct="1"/>
                      <a:r>
                        <a:rPr lang="en-US" sz="2400" dirty="0"/>
                        <a:t>Protein</a:t>
                      </a:r>
                      <a:endParaRPr lang="ar-SA" sz="2400" b="1" i="1" dirty="0">
                        <a:solidFill>
                          <a:schemeClr val="bg1"/>
                        </a:solidFill>
                        <a:latin typeface="+mn-lt"/>
                      </a:endParaRPr>
                    </a:p>
                  </a:txBody>
                  <a:tcPr anchor="ctr"/>
                </a:tc>
                <a:extLst>
                  <a:ext uri="{0D108BD9-81ED-4DB2-BD59-A6C34878D82A}">
                    <a16:rowId xmlns:a16="http://schemas.microsoft.com/office/drawing/2014/main" val="10003"/>
                  </a:ext>
                </a:extLst>
              </a:tr>
              <a:tr h="244392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Acetylcholine &amp; Anti-diuretic Hormone</a:t>
                      </a:r>
                      <a:endParaRPr lang="ar-SA" sz="2000" dirty="0"/>
                    </a:p>
                    <a:p>
                      <a:pPr marL="0" algn="ctr" defTabSz="457200" rtl="0" eaLnBrk="1" latinLnBrk="0" hangingPunct="1"/>
                      <a:endParaRPr lang="ar-SA" dirty="0">
                        <a:latin typeface="+mn-lt"/>
                      </a:endParaRPr>
                    </a:p>
                  </a:txBody>
                  <a:tcPr anchor="ctr"/>
                </a:tc>
                <a:tc>
                  <a:txBody>
                    <a:bodyPr/>
                    <a:lstStyle/>
                    <a:p>
                      <a:pPr marL="0" algn="l" defTabSz="457200" rtl="0" eaLnBrk="1" latinLnBrk="0" hangingPunct="1"/>
                      <a:r>
                        <a:rPr lang="en-US" sz="2000" dirty="0"/>
                        <a:t>-hormones or neurotransmitters </a:t>
                      </a:r>
                    </a:p>
                    <a:p>
                      <a:pPr marL="0" algn="l" defTabSz="457200" rtl="0" eaLnBrk="1" latinLnBrk="0" hangingPunct="1"/>
                      <a:r>
                        <a:rPr lang="en-US" sz="2000" dirty="0"/>
                        <a:t>( e.g. Glucagon &amp; Epinephrine) </a:t>
                      </a:r>
                    </a:p>
                    <a:p>
                      <a:pPr marL="285750" indent="-285750" algn="l" defTabSz="457200" rtl="0" eaLnBrk="1" latinLnBrk="0" hangingPunct="1">
                        <a:buFontTx/>
                        <a:buChar char="-"/>
                      </a:pPr>
                      <a:r>
                        <a:rPr lang="en-US" sz="2000" dirty="0"/>
                        <a:t>Toxins </a:t>
                      </a:r>
                    </a:p>
                    <a:p>
                      <a:pPr marL="0" indent="0" algn="l" defTabSz="457200" rtl="0" eaLnBrk="1" latinLnBrk="0" hangingPunct="1">
                        <a:buFontTx/>
                        <a:buNone/>
                      </a:pPr>
                      <a:r>
                        <a:rPr lang="en-US" sz="2000" dirty="0"/>
                        <a:t>( e.g. cholera and pertussis toxins) </a:t>
                      </a:r>
                      <a:endParaRPr lang="ar-SA" sz="2000" b="1" i="1" dirty="0">
                        <a:latin typeface="+mn-lt"/>
                      </a:endParaRPr>
                    </a:p>
                  </a:txBody>
                  <a:tcPr anchor="ctr"/>
                </a:tc>
                <a:tc>
                  <a:txBody>
                    <a:bodyPr/>
                    <a:lstStyle/>
                    <a:p>
                      <a:pPr marL="0" algn="ctr" defTabSz="457200" rtl="0" eaLnBrk="1" latinLnBrk="0" hangingPunct="1"/>
                      <a:r>
                        <a:rPr lang="en-US" sz="2400" dirty="0"/>
                        <a:t>signal</a:t>
                      </a:r>
                      <a:endParaRPr lang="ar-SA" sz="2400" b="1" i="1" dirty="0">
                        <a:solidFill>
                          <a:schemeClr val="bg1"/>
                        </a:solidFill>
                        <a:latin typeface="+mn-lt"/>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59444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84152" y="101084"/>
            <a:ext cx="4434484" cy="646331"/>
          </a:xfrm>
          <a:prstGeom prst="rect">
            <a:avLst/>
          </a:prstGeom>
        </p:spPr>
        <p:txBody>
          <a:bodyPr wrap="none">
            <a:spAutoFit/>
          </a:bodyPr>
          <a:lstStyle/>
          <a:p>
            <a:r>
              <a:rPr lang="en-US" altLang="en-US" sz="3600" b="1" dirty="0">
                <a:solidFill>
                  <a:schemeClr val="accent1">
                    <a:lumMod val="75000"/>
                  </a:schemeClr>
                </a:solidFill>
                <a:latin typeface="+mj-lt"/>
                <a:ea typeface="Arial" charset="0"/>
                <a:cs typeface="Arial" charset="0"/>
              </a:rPr>
              <a:t>Signal Amplification</a:t>
            </a:r>
            <a:endParaRPr lang="ar-SA" sz="3600" b="1" dirty="0">
              <a:solidFill>
                <a:schemeClr val="accent1">
                  <a:lumMod val="75000"/>
                </a:schemeClr>
              </a:solidFill>
              <a:latin typeface="+mj-lt"/>
              <a:ea typeface="Arial" charset="0"/>
              <a:cs typeface="Arial" charset="0"/>
            </a:endParaRPr>
          </a:p>
        </p:txBody>
      </p:sp>
      <p:pic>
        <p:nvPicPr>
          <p:cNvPr id="3" name="Picture 2" descr="http://www.utm.utoronto.ca/~w3bio315/picts/lectures/lecture10/SignalTransAmplific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050" y="976312"/>
            <a:ext cx="6203950"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ستطيل 3"/>
          <p:cNvSpPr/>
          <p:nvPr/>
        </p:nvSpPr>
        <p:spPr>
          <a:xfrm>
            <a:off x="114300" y="976312"/>
            <a:ext cx="5815013" cy="2554545"/>
          </a:xfrm>
          <a:prstGeom prst="rect">
            <a:avLst/>
          </a:prstGeom>
        </p:spPr>
        <p:txBody>
          <a:bodyPr wrap="square">
            <a:spAutoFit/>
          </a:bodyPr>
          <a:lstStyle/>
          <a:p>
            <a:pPr marL="342900" indent="-342900">
              <a:buFont typeface="Arial" charset="0"/>
              <a:buChar char="•"/>
            </a:pPr>
            <a:r>
              <a:rPr lang="en-US" sz="2000" b="1" i="1" dirty="0">
                <a:solidFill>
                  <a:schemeClr val="tx1">
                    <a:lumMod val="50000"/>
                    <a:lumOff val="50000"/>
                  </a:schemeClr>
                </a:solidFill>
              </a:rPr>
              <a:t>Signal amplification means that the process </a:t>
            </a:r>
          </a:p>
          <a:p>
            <a:r>
              <a:rPr lang="en-US" sz="2000" b="1" i="1" dirty="0">
                <a:solidFill>
                  <a:schemeClr val="tx1">
                    <a:lumMod val="50000"/>
                    <a:lumOff val="50000"/>
                  </a:schemeClr>
                </a:solidFill>
              </a:rPr>
              <a:t>doesn’t occur in 1:1 ratio for example: </a:t>
            </a:r>
          </a:p>
          <a:p>
            <a:pPr marL="342900" indent="-342900">
              <a:buFont typeface="Arial" charset="0"/>
              <a:buChar char="•"/>
            </a:pPr>
            <a:r>
              <a:rPr lang="en-US" sz="2000" b="1" i="1" dirty="0">
                <a:solidFill>
                  <a:schemeClr val="tx1">
                    <a:lumMod val="50000"/>
                    <a:lumOff val="50000"/>
                  </a:schemeClr>
                </a:solidFill>
              </a:rPr>
              <a:t>1 adenylyl cyclase generates 10 or 100 cAMP </a:t>
            </a:r>
          </a:p>
          <a:p>
            <a:pPr marL="342900" indent="-342900">
              <a:buFont typeface="Arial" charset="0"/>
              <a:buChar char="•"/>
            </a:pPr>
            <a:r>
              <a:rPr lang="en-US" sz="2000" b="1" i="1" dirty="0">
                <a:solidFill>
                  <a:schemeClr val="tx1">
                    <a:lumMod val="50000"/>
                    <a:lumOff val="50000"/>
                  </a:schemeClr>
                </a:solidFill>
              </a:rPr>
              <a:t>cAMP activates 1000 protein kinases </a:t>
            </a:r>
          </a:p>
          <a:p>
            <a:pPr marL="342900" indent="-342900">
              <a:buFont typeface="Arial" charset="0"/>
              <a:buChar char="•"/>
            </a:pPr>
            <a:r>
              <a:rPr lang="en-US" sz="2000" b="1" i="1" dirty="0">
                <a:solidFill>
                  <a:schemeClr val="tx1">
                    <a:lumMod val="50000"/>
                    <a:lumOff val="50000"/>
                  </a:schemeClr>
                </a:solidFill>
              </a:rPr>
              <a:t>Protein Kinase phosphorylates a lot of targets. </a:t>
            </a:r>
            <a:endParaRPr lang="ar-SA" sz="2000" b="1" i="1" dirty="0">
              <a:solidFill>
                <a:schemeClr val="tx1">
                  <a:lumMod val="50000"/>
                  <a:lumOff val="50000"/>
                </a:schemeClr>
              </a:solidFill>
            </a:endParaRPr>
          </a:p>
        </p:txBody>
      </p:sp>
      <p:sp>
        <p:nvSpPr>
          <p:cNvPr id="5" name="مربع نص 4"/>
          <p:cNvSpPr txBox="1"/>
          <p:nvPr/>
        </p:nvSpPr>
        <p:spPr>
          <a:xfrm>
            <a:off x="519533" y="4507498"/>
            <a:ext cx="5329237" cy="2031325"/>
          </a:xfrm>
          <a:prstGeom prst="rect">
            <a:avLst/>
          </a:prstGeom>
          <a:solidFill>
            <a:schemeClr val="bg1"/>
          </a:solidFill>
          <a:ln>
            <a:solidFill>
              <a:schemeClr val="tx1"/>
            </a:solidFill>
            <a:prstDash val="sysDot"/>
          </a:ln>
        </p:spPr>
        <p:txBody>
          <a:bodyPr wrap="square" rtlCol="1">
            <a:spAutoFit/>
          </a:bodyPr>
          <a:lstStyle/>
          <a:p>
            <a:pPr marL="0" algn="r" defTabSz="457200" rtl="1" eaLnBrk="1" latinLnBrk="0" hangingPunct="1"/>
            <a:r>
              <a:rPr lang="ar-SA" dirty="0">
                <a:solidFill>
                  <a:schemeClr val="tx1">
                    <a:lumMod val="50000"/>
                    <a:lumOff val="50000"/>
                  </a:schemeClr>
                </a:solidFill>
              </a:rPr>
              <a:t>كل </a:t>
            </a:r>
            <a:r>
              <a:rPr lang="ar-SA" dirty="0" err="1">
                <a:solidFill>
                  <a:schemeClr val="tx1">
                    <a:lumMod val="50000"/>
                    <a:lumOff val="50000"/>
                  </a:schemeClr>
                </a:solidFill>
              </a:rPr>
              <a:t>شي</a:t>
            </a:r>
            <a:r>
              <a:rPr lang="ar-SA" dirty="0">
                <a:solidFill>
                  <a:schemeClr val="tx1">
                    <a:lumMod val="50000"/>
                    <a:lumOff val="50000"/>
                  </a:schemeClr>
                </a:solidFill>
              </a:rPr>
              <a:t> أخذناه إلى الآن أكيد ما يصير بشكل بسيط أو حبة حبة ، كل خطوة فيها تتضاعف مرات ومرات وتعطي انتشار للإشارة ، بمعنى إذا وصل الهرمون للمستقبل بعد ما ينشط البروتين ، البروتين بدل ما ينتج </a:t>
            </a:r>
            <a:r>
              <a:rPr lang="en-US" dirty="0">
                <a:solidFill>
                  <a:schemeClr val="tx1">
                    <a:lumMod val="50000"/>
                    <a:lumOff val="50000"/>
                  </a:schemeClr>
                </a:solidFill>
              </a:rPr>
              <a:t>cAMP</a:t>
            </a:r>
            <a:r>
              <a:rPr lang="ar-SA" dirty="0">
                <a:solidFill>
                  <a:schemeClr val="tx1">
                    <a:lumMod val="50000"/>
                    <a:lumOff val="50000"/>
                  </a:schemeClr>
                </a:solidFill>
              </a:rPr>
              <a:t> واحد لا ينتج عشر ، و هالعشر كل واحد فيها يستهدف ميه        وكل واحد من هالمية يستهدف ألف ، وبكذا يكون الإشارة تضاعفت عشر آضعافها أو حتى ألف ضعف </a:t>
            </a:r>
            <a:r>
              <a:rPr lang="en-US" dirty="0">
                <a:solidFill>
                  <a:schemeClr val="tx1">
                    <a:lumMod val="50000"/>
                    <a:lumOff val="50000"/>
                  </a:schemeClr>
                </a:solidFill>
              </a:rPr>
              <a:t>.</a:t>
            </a:r>
            <a:endParaRPr lang="ar-SA" dirty="0">
              <a:solidFill>
                <a:schemeClr val="tx1">
                  <a:lumMod val="50000"/>
                  <a:lumOff val="50000"/>
                </a:schemeClr>
              </a:solidFill>
            </a:endParaRPr>
          </a:p>
        </p:txBody>
      </p:sp>
    </p:spTree>
    <p:extLst>
      <p:ext uri="{BB962C8B-B14F-4D97-AF65-F5344CB8AC3E}">
        <p14:creationId xmlns:p14="http://schemas.microsoft.com/office/powerpoint/2010/main" val="51089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471" y="4974429"/>
            <a:ext cx="8614914" cy="1477328"/>
          </a:xfrm>
          <a:prstGeom prst="rect">
            <a:avLst/>
          </a:prstGeom>
        </p:spPr>
        <p:txBody>
          <a:bodyPr wrap="square">
            <a:spAutoFit/>
          </a:bodyPr>
          <a:lstStyle/>
          <a:p>
            <a:r>
              <a:rPr lang="en-US" b="1" dirty="0">
                <a:solidFill>
                  <a:schemeClr val="accent6">
                    <a:lumMod val="75000"/>
                  </a:schemeClr>
                </a:solidFill>
                <a:latin typeface="Century Gothic" panose="020B0502020202020204" pitchFamily="34" charset="0"/>
              </a:rPr>
              <a:t>#NOTES:</a:t>
            </a:r>
          </a:p>
          <a:p>
            <a:r>
              <a:rPr lang="en-US" dirty="0">
                <a:solidFill>
                  <a:schemeClr val="tx1">
                    <a:lumMod val="50000"/>
                    <a:lumOff val="50000"/>
                  </a:schemeClr>
                </a:solidFill>
                <a:latin typeface="Century Gothic" panose="020B0502020202020204" pitchFamily="34" charset="0"/>
              </a:rPr>
              <a:t>- Phosphorylation doesn’t mean activation, certain enzymes are activated by </a:t>
            </a:r>
            <a:r>
              <a:rPr lang="en-US" dirty="0" err="1">
                <a:solidFill>
                  <a:schemeClr val="tx1">
                    <a:lumMod val="50000"/>
                    <a:lumOff val="50000"/>
                  </a:schemeClr>
                </a:solidFill>
                <a:latin typeface="Century Gothic" panose="020B0502020202020204" pitchFamily="34" charset="0"/>
              </a:rPr>
              <a:t>dephosphorylation</a:t>
            </a:r>
            <a:r>
              <a:rPr lang="en-US" dirty="0">
                <a:solidFill>
                  <a:schemeClr val="tx1">
                    <a:lumMod val="50000"/>
                    <a:lumOff val="50000"/>
                  </a:schemeClr>
                </a:solidFill>
                <a:latin typeface="Century Gothic" panose="020B0502020202020204" pitchFamily="34" charset="0"/>
              </a:rPr>
              <a:t>.</a:t>
            </a:r>
            <a:br>
              <a:rPr lang="en-US" dirty="0">
                <a:solidFill>
                  <a:schemeClr val="tx1">
                    <a:lumMod val="50000"/>
                    <a:lumOff val="50000"/>
                  </a:schemeClr>
                </a:solidFill>
                <a:latin typeface="Century Gothic" panose="020B0502020202020204" pitchFamily="34" charset="0"/>
              </a:rPr>
            </a:br>
            <a:r>
              <a:rPr lang="en-US" dirty="0">
                <a:solidFill>
                  <a:schemeClr val="tx1">
                    <a:lumMod val="50000"/>
                    <a:lumOff val="50000"/>
                  </a:schemeClr>
                </a:solidFill>
                <a:latin typeface="Century Gothic" panose="020B0502020202020204" pitchFamily="34" charset="0"/>
              </a:rPr>
              <a:t>- Enzymes stimulated by insulin activated by </a:t>
            </a:r>
            <a:r>
              <a:rPr lang="en-US" dirty="0" err="1">
                <a:solidFill>
                  <a:schemeClr val="tx1">
                    <a:lumMod val="50000"/>
                    <a:lumOff val="50000"/>
                  </a:schemeClr>
                </a:solidFill>
                <a:latin typeface="Century Gothic" panose="020B0502020202020204" pitchFamily="34" charset="0"/>
              </a:rPr>
              <a:t>dephosphorylation</a:t>
            </a:r>
            <a:r>
              <a:rPr lang="en-US" dirty="0">
                <a:solidFill>
                  <a:schemeClr val="tx1">
                    <a:lumMod val="50000"/>
                    <a:lumOff val="50000"/>
                  </a:schemeClr>
                </a:solidFill>
                <a:latin typeface="Century Gothic" panose="020B0502020202020204" pitchFamily="34" charset="0"/>
              </a:rPr>
              <a:t> while enzymes stimulated by glucagon are activated by Phosphorylation.</a:t>
            </a:r>
            <a:endParaRPr lang="en-US" dirty="0">
              <a:solidFill>
                <a:schemeClr val="tx1">
                  <a:lumMod val="50000"/>
                  <a:lumOff val="50000"/>
                </a:schemeClr>
              </a:solidFill>
            </a:endParaRPr>
          </a:p>
        </p:txBody>
      </p:sp>
      <p:sp>
        <p:nvSpPr>
          <p:cNvPr id="3" name="Rectangle 2"/>
          <p:cNvSpPr/>
          <p:nvPr/>
        </p:nvSpPr>
        <p:spPr>
          <a:xfrm>
            <a:off x="589471" y="1301874"/>
            <a:ext cx="8468264" cy="2677656"/>
          </a:xfrm>
          <a:prstGeom prst="rect">
            <a:avLst/>
          </a:prstGeom>
        </p:spPr>
        <p:txBody>
          <a:bodyPr wrap="square">
            <a:spAutoFit/>
          </a:bodyPr>
          <a:lstStyle/>
          <a:p>
            <a:r>
              <a:rPr lang="en-US" sz="2400" b="1" dirty="0">
                <a:solidFill>
                  <a:srgbClr val="000000"/>
                </a:solidFill>
                <a:latin typeface="+mj-lt"/>
              </a:rPr>
              <a:t>Cell signaling allows:</a:t>
            </a:r>
          </a:p>
          <a:p>
            <a:endParaRPr lang="en-US" sz="2400" b="1" dirty="0">
              <a:solidFill>
                <a:srgbClr val="000000"/>
              </a:solidFill>
              <a:latin typeface="+mj-lt"/>
            </a:endParaRPr>
          </a:p>
          <a:p>
            <a:pPr marL="342900" indent="-342900">
              <a:buClr>
                <a:schemeClr val="accent1">
                  <a:lumMod val="75000"/>
                </a:schemeClr>
              </a:buClr>
              <a:buFont typeface="Wingdings 3" panose="05040102010807070707" pitchFamily="18" charset="2"/>
              <a:buChar char=""/>
            </a:pPr>
            <a:r>
              <a:rPr lang="en-US" sz="2400" dirty="0">
                <a:solidFill>
                  <a:srgbClr val="000000"/>
                </a:solidFill>
                <a:latin typeface="+mj-lt"/>
              </a:rPr>
              <a:t>Signal transmission and amplification.</a:t>
            </a:r>
          </a:p>
          <a:p>
            <a:pPr marL="342900" indent="-342900">
              <a:buClr>
                <a:schemeClr val="accent1">
                  <a:lumMod val="75000"/>
                </a:schemeClr>
              </a:buClr>
              <a:buFont typeface="Wingdings 3" panose="05040102010807070707" pitchFamily="18" charset="2"/>
              <a:buChar char=""/>
            </a:pPr>
            <a:r>
              <a:rPr lang="en-US" sz="2400" dirty="0">
                <a:solidFill>
                  <a:srgbClr val="002060"/>
                </a:solidFill>
                <a:latin typeface="+mj-lt"/>
              </a:rPr>
              <a:t> </a:t>
            </a:r>
            <a:r>
              <a:rPr lang="en-US" sz="2400" dirty="0">
                <a:solidFill>
                  <a:srgbClr val="000000"/>
                </a:solidFill>
                <a:latin typeface="+mj-lt"/>
              </a:rPr>
              <a:t>Regulation of metabolism.</a:t>
            </a:r>
          </a:p>
          <a:p>
            <a:pPr marL="342900" indent="-342900">
              <a:buClr>
                <a:schemeClr val="accent1">
                  <a:lumMod val="75000"/>
                </a:schemeClr>
              </a:buClr>
              <a:buFont typeface="Wingdings 3" panose="05040102010807070707" pitchFamily="18" charset="2"/>
              <a:buChar char=""/>
            </a:pPr>
            <a:r>
              <a:rPr lang="en-US" sz="2400" dirty="0">
                <a:solidFill>
                  <a:srgbClr val="000000"/>
                </a:solidFill>
                <a:latin typeface="+mj-lt"/>
              </a:rPr>
              <a:t>Intercellular communications &amp; coordination of complex biologic functions.</a:t>
            </a:r>
            <a:br>
              <a:rPr lang="en-US" sz="2400" dirty="0">
                <a:solidFill>
                  <a:srgbClr val="000000"/>
                </a:solidFill>
                <a:latin typeface="+mj-lt"/>
              </a:rPr>
            </a:br>
            <a:endParaRPr lang="en-US" sz="2400" dirty="0">
              <a:latin typeface="+mj-lt"/>
            </a:endParaRPr>
          </a:p>
        </p:txBody>
      </p:sp>
      <p:sp>
        <p:nvSpPr>
          <p:cNvPr id="4" name="Rectangle 3"/>
          <p:cNvSpPr/>
          <p:nvPr/>
        </p:nvSpPr>
        <p:spPr>
          <a:xfrm>
            <a:off x="2507680" y="199210"/>
            <a:ext cx="4987134" cy="707886"/>
          </a:xfrm>
          <a:prstGeom prst="rect">
            <a:avLst/>
          </a:prstGeom>
        </p:spPr>
        <p:txBody>
          <a:bodyPr wrap="none">
            <a:spAutoFit/>
          </a:bodyPr>
          <a:lstStyle/>
          <a:p>
            <a:r>
              <a:rPr lang="en-US" sz="4000" dirty="0">
                <a:solidFill>
                  <a:schemeClr val="accent1">
                    <a:lumMod val="75000"/>
                  </a:schemeClr>
                </a:solidFill>
                <a:latin typeface="+mj-lt"/>
              </a:rPr>
              <a:t>TAKE HOME MESSAGE</a:t>
            </a:r>
          </a:p>
        </p:txBody>
      </p:sp>
    </p:spTree>
    <p:extLst>
      <p:ext uri="{BB962C8B-B14F-4D97-AF65-F5344CB8AC3E}">
        <p14:creationId xmlns:p14="http://schemas.microsoft.com/office/powerpoint/2010/main" val="208761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0781"/>
            <a:ext cx="8596668" cy="848264"/>
          </a:xfrm>
        </p:spPr>
        <p:txBody>
          <a:bodyPr>
            <a:normAutofit/>
          </a:bodyPr>
          <a:lstStyle/>
          <a:p>
            <a:pPr algn="ctr"/>
            <a:r>
              <a:rPr lang="en-US" sz="4800" b="1" u="sng" dirty="0">
                <a:solidFill>
                  <a:schemeClr val="accent1">
                    <a:lumMod val="75000"/>
                  </a:schemeClr>
                </a:solidFill>
              </a:rPr>
              <a:t>videos</a:t>
            </a:r>
          </a:p>
        </p:txBody>
      </p:sp>
      <p:sp>
        <p:nvSpPr>
          <p:cNvPr id="3" name="Content Placeholder 2"/>
          <p:cNvSpPr>
            <a:spLocks noGrp="1"/>
          </p:cNvSpPr>
          <p:nvPr>
            <p:ph idx="1"/>
          </p:nvPr>
        </p:nvSpPr>
        <p:spPr>
          <a:xfrm>
            <a:off x="573817" y="1366957"/>
            <a:ext cx="8596668" cy="3854989"/>
          </a:xfrm>
        </p:spPr>
        <p:txBody>
          <a:bodyPr>
            <a:normAutofit/>
          </a:bodyPr>
          <a:lstStyle/>
          <a:p>
            <a:r>
              <a:rPr lang="en-US" sz="2800" dirty="0"/>
              <a:t> </a:t>
            </a:r>
            <a:r>
              <a:rPr lang="en-US" sz="2800" dirty="0">
                <a:hlinkClick r:id="rId2"/>
              </a:rPr>
              <a:t>G-Protein Coupled Receptors| Khan Academy</a:t>
            </a:r>
            <a:endParaRPr lang="en-US" sz="2800" dirty="0"/>
          </a:p>
          <a:p>
            <a:r>
              <a:rPr lang="en-US" sz="2800" dirty="0">
                <a:hlinkClick r:id="rId3"/>
              </a:rPr>
              <a:t>Signal Transduction Pathways</a:t>
            </a:r>
            <a:endParaRPr lang="en-US" sz="2800" dirty="0"/>
          </a:p>
          <a:p>
            <a:r>
              <a:rPr lang="en-US" sz="2800" dirty="0">
                <a:hlinkClick r:id="rId4"/>
              </a:rPr>
              <a:t>Signal Amplification</a:t>
            </a:r>
            <a:endParaRPr lang="en-US" sz="2800" dirty="0"/>
          </a:p>
          <a:p>
            <a:r>
              <a:rPr lang="en-US" sz="2800" dirty="0">
                <a:hlinkClick r:id="rId5"/>
              </a:rPr>
              <a:t>Calcium/phosphatidylinositol system</a:t>
            </a:r>
            <a:endParaRPr lang="en-US" sz="2800" dirty="0"/>
          </a:p>
          <a:p>
            <a:pPr lvl="0">
              <a:buClr>
                <a:srgbClr val="549E39"/>
              </a:buClr>
            </a:pPr>
            <a:r>
              <a:rPr lang="en-US" sz="2800" dirty="0">
                <a:hlinkClick r:id="rId6"/>
              </a:rPr>
              <a:t>cAMP+G-Protein </a:t>
            </a:r>
            <a:r>
              <a:rPr lang="en-US" sz="1600" dirty="0">
                <a:solidFill>
                  <a:prstClr val="black">
                    <a:lumMod val="75000"/>
                    <a:lumOff val="25000"/>
                  </a:prstClr>
                </a:solidFill>
              </a:rPr>
              <a:t>(highly recommended)</a:t>
            </a:r>
            <a:endParaRPr lang="en-US" sz="2800" dirty="0"/>
          </a:p>
          <a:p>
            <a:r>
              <a:rPr lang="en-US" sz="2800" dirty="0">
                <a:hlinkClick r:id="rId7"/>
              </a:rPr>
              <a:t>Calcium/Phosphatidylinositol System</a:t>
            </a:r>
            <a:r>
              <a:rPr lang="en-US" sz="2800" dirty="0"/>
              <a:t> </a:t>
            </a:r>
            <a:r>
              <a:rPr lang="en-US" sz="1600" dirty="0"/>
              <a:t>(highly recommended)</a:t>
            </a:r>
          </a:p>
          <a:p>
            <a:pPr marL="0" indent="0">
              <a:buNone/>
            </a:pPr>
            <a:endParaRPr lang="en-US" sz="2800" dirty="0"/>
          </a:p>
        </p:txBody>
      </p:sp>
      <p:sp>
        <p:nvSpPr>
          <p:cNvPr id="5" name="Title 1"/>
          <p:cNvSpPr txBox="1">
            <a:spLocks/>
          </p:cNvSpPr>
          <p:nvPr/>
        </p:nvSpPr>
        <p:spPr>
          <a:xfrm>
            <a:off x="2807655" y="5221946"/>
            <a:ext cx="4336026" cy="68825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u="sng" dirty="0">
                <a:hlinkClick r:id="rId8"/>
              </a:rPr>
              <a:t>MCQs</a:t>
            </a:r>
            <a:endParaRPr lang="ar-SA" sz="2000" b="1" u="sng" dirty="0"/>
          </a:p>
        </p:txBody>
      </p:sp>
    </p:spTree>
    <p:extLst>
      <p:ext uri="{BB962C8B-B14F-4D97-AF65-F5344CB8AC3E}">
        <p14:creationId xmlns:p14="http://schemas.microsoft.com/office/powerpoint/2010/main" val="4068390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667807" y="1371880"/>
            <a:ext cx="4184035" cy="4418490"/>
          </a:xfrm>
        </p:spPr>
        <p:txBody>
          <a:bodyPr>
            <a:normAutofit/>
          </a:bodyPr>
          <a:lstStyle/>
          <a:p>
            <a:r>
              <a:rPr lang="en-US" sz="2800" b="1" dirty="0"/>
              <a:t>Girls team</a:t>
            </a:r>
            <a:r>
              <a:rPr lang="ar-SA" sz="2800" b="1" dirty="0"/>
              <a:t> </a:t>
            </a:r>
            <a:r>
              <a:rPr lang="en-US" sz="2800" b="1" dirty="0"/>
              <a:t>members:</a:t>
            </a:r>
            <a:endParaRPr lang="ar-SA" sz="2800" b="1" dirty="0"/>
          </a:p>
          <a:p>
            <a:pPr marL="0" indent="0">
              <a:buNone/>
            </a:pPr>
            <a:endParaRPr lang="en-US" sz="900" b="1" dirty="0"/>
          </a:p>
          <a:p>
            <a:pPr marL="0" indent="0" algn="ctr">
              <a:buNone/>
            </a:pPr>
            <a:r>
              <a:rPr lang="ar-SA" b="1" dirty="0"/>
              <a:t>1- مها الغامدي.</a:t>
            </a:r>
          </a:p>
          <a:p>
            <a:pPr marL="0" indent="0" algn="ctr">
              <a:buNone/>
            </a:pPr>
            <a:r>
              <a:rPr lang="ar-SA" b="1" dirty="0"/>
              <a:t>2- لمى الفوزان.</a:t>
            </a:r>
          </a:p>
          <a:p>
            <a:pPr marL="0" indent="0" algn="ctr">
              <a:buNone/>
            </a:pPr>
            <a:r>
              <a:rPr lang="ar-SA" b="1" dirty="0"/>
              <a:t>3- ريم السرجاني.</a:t>
            </a:r>
          </a:p>
          <a:p>
            <a:pPr marL="0" indent="0" algn="ctr">
              <a:buNone/>
            </a:pPr>
            <a:r>
              <a:rPr lang="ar-SA" b="1" dirty="0"/>
              <a:t>4- بثينة الماجد.</a:t>
            </a:r>
          </a:p>
          <a:p>
            <a:pPr marL="0" indent="0" algn="ctr">
              <a:buNone/>
            </a:pPr>
            <a:r>
              <a:rPr lang="ar-SA" b="1" dirty="0"/>
              <a:t>5- سارة الشمراني.</a:t>
            </a:r>
          </a:p>
          <a:p>
            <a:pPr marL="0" indent="0" algn="ctr">
              <a:buNone/>
            </a:pPr>
            <a:r>
              <a:rPr lang="ar-SA" b="1" dirty="0"/>
              <a:t>6- روان سعد.</a:t>
            </a:r>
          </a:p>
          <a:p>
            <a:pPr marL="0" indent="0" algn="ctr">
              <a:buNone/>
            </a:pPr>
            <a:r>
              <a:rPr lang="ar-SA" b="1" dirty="0"/>
              <a:t>7- نوره الشبيب.</a:t>
            </a:r>
            <a:endParaRPr lang="en-US" b="1" dirty="0"/>
          </a:p>
        </p:txBody>
      </p:sp>
      <p:sp>
        <p:nvSpPr>
          <p:cNvPr id="10" name="TextBox 9"/>
          <p:cNvSpPr txBox="1"/>
          <p:nvPr/>
        </p:nvSpPr>
        <p:spPr>
          <a:xfrm>
            <a:off x="6685472" y="4701600"/>
            <a:ext cx="2607582" cy="1138773"/>
          </a:xfrm>
          <a:prstGeom prst="rect">
            <a:avLst/>
          </a:prstGeom>
          <a:noFill/>
        </p:spPr>
        <p:txBody>
          <a:bodyPr wrap="square" rtlCol="0">
            <a:spAutoFit/>
          </a:bodyPr>
          <a:lstStyle/>
          <a:p>
            <a:r>
              <a:rPr lang="en-US" sz="2600" b="1" dirty="0">
                <a:solidFill>
                  <a:srgbClr val="549E39">
                    <a:lumMod val="75000"/>
                  </a:srgbClr>
                </a:solidFill>
              </a:rPr>
              <a:t>-Team leaders:</a:t>
            </a:r>
            <a:endParaRPr lang="ar-SA" sz="2600" b="1" dirty="0">
              <a:solidFill>
                <a:srgbClr val="549E39">
                  <a:lumMod val="75000"/>
                </a:srgbClr>
              </a:solidFill>
            </a:endParaRPr>
          </a:p>
          <a:p>
            <a:endParaRPr lang="en-US" sz="800" b="1" dirty="0">
              <a:solidFill>
                <a:srgbClr val="549E39">
                  <a:lumMod val="75000"/>
                </a:srgbClr>
              </a:solidFill>
            </a:endParaRPr>
          </a:p>
          <a:p>
            <a:pPr algn="ctr"/>
            <a:r>
              <a:rPr lang="ar-SA" sz="1700" b="1" dirty="0">
                <a:solidFill>
                  <a:prstClr val="black">
                    <a:lumMod val="75000"/>
                    <a:lumOff val="25000"/>
                  </a:prstClr>
                </a:solidFill>
              </a:rPr>
              <a:t>نوره السهلي.</a:t>
            </a:r>
          </a:p>
          <a:p>
            <a:pPr algn="ctr"/>
            <a:r>
              <a:rPr lang="ar-SA" sz="1700" b="1" dirty="0">
                <a:solidFill>
                  <a:prstClr val="black">
                    <a:lumMod val="75000"/>
                    <a:lumOff val="25000"/>
                  </a:prstClr>
                </a:solidFill>
              </a:rPr>
              <a:t>عبدالله المانع.</a:t>
            </a:r>
            <a:endParaRPr lang="en-US" sz="1700" b="1" dirty="0">
              <a:solidFill>
                <a:prstClr val="black">
                  <a:lumMod val="75000"/>
                  <a:lumOff val="25000"/>
                </a:prstClr>
              </a:solidFill>
            </a:endParaRPr>
          </a:p>
        </p:txBody>
      </p:sp>
      <p:sp>
        <p:nvSpPr>
          <p:cNvPr id="2" name="TextBox 1"/>
          <p:cNvSpPr txBox="1"/>
          <p:nvPr/>
        </p:nvSpPr>
        <p:spPr>
          <a:xfrm>
            <a:off x="818882" y="5184679"/>
            <a:ext cx="3881887" cy="1461939"/>
          </a:xfrm>
          <a:prstGeom prst="rect">
            <a:avLst/>
          </a:prstGeom>
          <a:noFill/>
        </p:spPr>
        <p:txBody>
          <a:bodyPr wrap="square" rtlCol="0">
            <a:spAutoFit/>
          </a:bodyPr>
          <a:lstStyle/>
          <a:p>
            <a:pPr algn="ctr"/>
            <a:r>
              <a:rPr lang="en-US" sz="2800" b="1" u="sng" dirty="0">
                <a:solidFill>
                  <a:srgbClr val="549E39">
                    <a:lumMod val="75000"/>
                  </a:srgbClr>
                </a:solidFill>
              </a:rPr>
              <a:t>-Contact us:</a:t>
            </a:r>
            <a:endParaRPr lang="en-US" sz="800" b="1" u="sng" dirty="0">
              <a:solidFill>
                <a:srgbClr val="549E39">
                  <a:lumMod val="75000"/>
                </a:srgbClr>
              </a:solidFill>
            </a:endParaRPr>
          </a:p>
          <a:p>
            <a:pPr algn="ctr"/>
            <a:endParaRPr lang="en-US" sz="700" b="1" u="sng" dirty="0">
              <a:solidFill>
                <a:srgbClr val="549E39">
                  <a:lumMod val="75000"/>
                </a:srgbClr>
              </a:solidFill>
            </a:endParaRPr>
          </a:p>
          <a:p>
            <a:pPr algn="ctr"/>
            <a:r>
              <a:rPr lang="en-US" dirty="0">
                <a:solidFill>
                  <a:prstClr val="black"/>
                </a:solidFill>
                <a:hlinkClick r:id="rId2"/>
              </a:rPr>
              <a:t>Biochemistryteam436@gmail.com</a:t>
            </a:r>
            <a:endParaRPr lang="en-US" dirty="0">
              <a:solidFill>
                <a:prstClr val="black"/>
              </a:solidFill>
            </a:endParaRPr>
          </a:p>
          <a:p>
            <a:pPr algn="ctr"/>
            <a:endParaRPr lang="en-US" dirty="0">
              <a:solidFill>
                <a:prstClr val="black"/>
              </a:solidFill>
            </a:endParaRPr>
          </a:p>
          <a:p>
            <a:pPr algn="ctr"/>
            <a:r>
              <a:rPr lang="en-US" dirty="0">
                <a:solidFill>
                  <a:prstClr val="black"/>
                </a:solidFill>
                <a:hlinkClick r:id="rId3"/>
              </a:rPr>
              <a:t>twitter.com/436biochemteam</a:t>
            </a:r>
            <a:endParaRPr lang="en-US" dirty="0">
              <a:solidFill>
                <a:prstClr val="black"/>
              </a:solidFill>
            </a:endParaRPr>
          </a:p>
        </p:txBody>
      </p:sp>
      <p:sp>
        <p:nvSpPr>
          <p:cNvPr id="5" name="Content Placeholder 7"/>
          <p:cNvSpPr>
            <a:spLocks noGrp="1"/>
          </p:cNvSpPr>
          <p:nvPr>
            <p:ph sz="half" idx="1"/>
          </p:nvPr>
        </p:nvSpPr>
        <p:spPr>
          <a:xfrm>
            <a:off x="6216886" y="1371880"/>
            <a:ext cx="4184035" cy="4366867"/>
          </a:xfrm>
        </p:spPr>
        <p:txBody>
          <a:bodyPr>
            <a:normAutofit/>
          </a:bodyPr>
          <a:lstStyle/>
          <a:p>
            <a:r>
              <a:rPr lang="en-US" sz="2800" b="1" dirty="0"/>
              <a:t> Boys team members:</a:t>
            </a:r>
            <a:endParaRPr lang="ar-SA" sz="2800" b="1" dirty="0"/>
          </a:p>
          <a:p>
            <a:endParaRPr lang="en-US" sz="600" b="1" dirty="0"/>
          </a:p>
          <a:p>
            <a:pPr marL="0" indent="0" algn="ctr">
              <a:buNone/>
            </a:pPr>
            <a:r>
              <a:rPr lang="ar-SA" b="1" dirty="0"/>
              <a:t>1- محمد المهوس.</a:t>
            </a:r>
          </a:p>
        </p:txBody>
      </p:sp>
      <p:sp>
        <p:nvSpPr>
          <p:cNvPr id="3" name="Rectangle 2"/>
          <p:cNvSpPr/>
          <p:nvPr/>
        </p:nvSpPr>
        <p:spPr>
          <a:xfrm>
            <a:off x="3128211" y="-38366"/>
            <a:ext cx="4973525" cy="1107996"/>
          </a:xfrm>
          <a:prstGeom prst="rect">
            <a:avLst/>
          </a:prstGeom>
          <a:noFill/>
        </p:spPr>
        <p:txBody>
          <a:bodyPr wrap="square" lIns="91440" tIns="45720" rIns="91440" bIns="45720">
            <a:spAutoFit/>
          </a:bodyPr>
          <a:lstStyle/>
          <a:p>
            <a:pPr algn="ctr"/>
            <a:r>
              <a:rPr lang="en-US" sz="6600" b="1" cap="none" spc="50" dirty="0">
                <a:ln w="9525" cmpd="sng">
                  <a:solidFill>
                    <a:schemeClr val="accent1"/>
                  </a:solidFill>
                  <a:prstDash val="solid"/>
                </a:ln>
                <a:solidFill>
                  <a:srgbClr val="70AD47">
                    <a:tint val="1000"/>
                  </a:srgbClr>
                </a:solidFill>
                <a:effectLst>
                  <a:glow rad="38100">
                    <a:schemeClr val="accent1">
                      <a:alpha val="40000"/>
                    </a:schemeClr>
                  </a:glow>
                </a:effectLst>
              </a:rPr>
              <a:t>TEAM 436</a:t>
            </a:r>
          </a:p>
        </p:txBody>
      </p:sp>
    </p:spTree>
    <p:extLst>
      <p:ext uri="{BB962C8B-B14F-4D97-AF65-F5344CB8AC3E}">
        <p14:creationId xmlns:p14="http://schemas.microsoft.com/office/powerpoint/2010/main" val="199170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29305" y="0"/>
            <a:ext cx="5062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8130" y="521918"/>
            <a:ext cx="4579716" cy="3077766"/>
          </a:xfrm>
          <a:prstGeom prst="rect">
            <a:avLst/>
          </a:prstGeom>
        </p:spPr>
        <p:txBody>
          <a:bodyPr wrap="square">
            <a:spAutoFit/>
          </a:bodyPr>
          <a:lstStyle/>
          <a:p>
            <a:pPr marL="285750" lvl="0" indent="-285750">
              <a:buFont typeface="Arial" panose="020B0604020202020204" pitchFamily="34" charset="0"/>
              <a:buChar char="•"/>
            </a:pPr>
            <a:r>
              <a:rPr lang="en-US" sz="1600" b="1" dirty="0"/>
              <a:t>Cells communicate with each other.</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r>
              <a:rPr lang="en-US" sz="1600" b="1" dirty="0"/>
              <a:t>Cells send &amp; receive information (signals)**</a:t>
            </a:r>
          </a:p>
          <a:p>
            <a:pPr marL="285750" lvl="0" indent="-285750">
              <a:buFont typeface="Arial" panose="020B0604020202020204" pitchFamily="34" charset="0"/>
              <a:buChar char="•"/>
            </a:pPr>
            <a:endParaRPr lang="en-US" sz="1600" dirty="0">
              <a:solidFill>
                <a:schemeClr val="bg1">
                  <a:lumMod val="50000"/>
                </a:schemeClr>
              </a:solidFill>
            </a:endParaRPr>
          </a:p>
          <a:p>
            <a:pPr marL="285750" indent="-285750">
              <a:buFont typeface="Arial" panose="020B0604020202020204" pitchFamily="34" charset="0"/>
              <a:buChar char="•"/>
            </a:pPr>
            <a:r>
              <a:rPr lang="en-US" sz="1600" b="1" dirty="0"/>
              <a:t>Information is relayed </a:t>
            </a:r>
            <a:r>
              <a:rPr lang="en-US" dirty="0">
                <a:solidFill>
                  <a:schemeClr val="bg1">
                    <a:lumMod val="50000"/>
                  </a:schemeClr>
                </a:solidFill>
              </a:rPr>
              <a:t>(received) </a:t>
            </a:r>
            <a:r>
              <a:rPr lang="en-US" sz="1600" b="1" dirty="0"/>
              <a:t>within cell to produce a response.</a:t>
            </a:r>
          </a:p>
          <a:p>
            <a:pPr marL="285750" lvl="0" indent="-285750">
              <a:buFont typeface="Arial" panose="020B0604020202020204" pitchFamily="34" charset="0"/>
              <a:buChar char="•"/>
            </a:pPr>
            <a:endParaRPr lang="en-US" sz="1600" dirty="0">
              <a:solidFill>
                <a:schemeClr val="bg1">
                  <a:lumMod val="50000"/>
                </a:schemeClr>
              </a:solidFill>
            </a:endParaRPr>
          </a:p>
          <a:p>
            <a:pPr marL="285750" lvl="0" indent="-285750">
              <a:buFont typeface="Arial" panose="020B0604020202020204" pitchFamily="34" charset="0"/>
              <a:buChar char="•"/>
            </a:pPr>
            <a:endParaRPr lang="en-US" sz="1600" dirty="0">
              <a:solidFill>
                <a:schemeClr val="bg1">
                  <a:lumMod val="50000"/>
                </a:schemeClr>
              </a:solidFill>
            </a:endParaRPr>
          </a:p>
          <a:p>
            <a:pPr lvl="0"/>
            <a:endParaRPr lang="en-US" sz="1600" dirty="0">
              <a:solidFill>
                <a:srgbClr val="FFFFFF"/>
              </a:solidFill>
            </a:endParaRPr>
          </a:p>
          <a:p>
            <a:pPr lvl="0"/>
            <a:r>
              <a:rPr lang="en-US" sz="1600" dirty="0">
                <a:solidFill>
                  <a:srgbClr val="FFFFFF"/>
                </a:solidFill>
              </a:rPr>
              <a:t> </a:t>
            </a:r>
          </a:p>
          <a:p>
            <a:pPr lvl="0"/>
            <a:endParaRPr lang="en-US" sz="1600" dirty="0"/>
          </a:p>
        </p:txBody>
      </p:sp>
      <p:pic>
        <p:nvPicPr>
          <p:cNvPr id="9" name="Picture 8" descr="Screen Shot 1438-02-01 at 7.55.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04" y="2672861"/>
            <a:ext cx="2477368" cy="2192827"/>
          </a:xfrm>
          <a:prstGeom prst="rect">
            <a:avLst/>
          </a:prstGeom>
        </p:spPr>
      </p:pic>
      <p:sp>
        <p:nvSpPr>
          <p:cNvPr id="2" name="Rectangle 1"/>
          <p:cNvSpPr/>
          <p:nvPr/>
        </p:nvSpPr>
        <p:spPr>
          <a:xfrm>
            <a:off x="408342" y="68318"/>
            <a:ext cx="345525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US" b="1" dirty="0"/>
              <a:t>NO CELL LIVES IN ISOLATION*</a:t>
            </a:r>
          </a:p>
        </p:txBody>
      </p:sp>
      <p:sp>
        <p:nvSpPr>
          <p:cNvPr id="8" name="TextBox 7"/>
          <p:cNvSpPr txBox="1"/>
          <p:nvPr/>
        </p:nvSpPr>
        <p:spPr>
          <a:xfrm>
            <a:off x="90435" y="5034224"/>
            <a:ext cx="4536831" cy="1600438"/>
          </a:xfrm>
          <a:prstGeom prst="rect">
            <a:avLst/>
          </a:prstGeom>
          <a:solidFill>
            <a:schemeClr val="bg1"/>
          </a:solidFill>
          <a:ln>
            <a:solidFill>
              <a:schemeClr val="tx1"/>
            </a:solidFill>
            <a:prstDash val="sysDash"/>
          </a:ln>
        </p:spPr>
        <p:txBody>
          <a:bodyPr wrap="square" rtlCol="0">
            <a:spAutoFit/>
          </a:bodyPr>
          <a:lstStyle/>
          <a:p>
            <a:r>
              <a:rPr lang="en-US" sz="1400" dirty="0">
                <a:solidFill>
                  <a:schemeClr val="tx1">
                    <a:lumMod val="50000"/>
                    <a:lumOff val="50000"/>
                  </a:schemeClr>
                </a:solidFill>
              </a:rPr>
              <a:t>Notes:</a:t>
            </a:r>
          </a:p>
          <a:p>
            <a:r>
              <a:rPr lang="en-US" sz="1400" dirty="0">
                <a:solidFill>
                  <a:schemeClr val="tx1">
                    <a:lumMod val="50000"/>
                    <a:lumOff val="50000"/>
                  </a:schemeClr>
                </a:solidFill>
              </a:rPr>
              <a:t>*Because cell survival depends on communication. </a:t>
            </a:r>
          </a:p>
          <a:p>
            <a:r>
              <a:rPr lang="en-US" sz="1400" dirty="0">
                <a:solidFill>
                  <a:schemeClr val="tx1">
                    <a:lumMod val="50000"/>
                    <a:lumOff val="50000"/>
                  </a:schemeClr>
                </a:solidFill>
              </a:rPr>
              <a:t>**</a:t>
            </a:r>
            <a:r>
              <a:rPr lang="en-US" sz="1400" dirty="0" err="1">
                <a:solidFill>
                  <a:schemeClr val="tx1">
                    <a:lumMod val="50000"/>
                    <a:lumOff val="50000"/>
                  </a:schemeClr>
                </a:solidFill>
              </a:rPr>
              <a:t>Dr’s</a:t>
            </a:r>
            <a:r>
              <a:rPr lang="en-US" sz="1400" dirty="0">
                <a:solidFill>
                  <a:schemeClr val="tx1">
                    <a:lumMod val="50000"/>
                    <a:lumOff val="50000"/>
                  </a:schemeClr>
                </a:solidFill>
              </a:rPr>
              <a:t> note: </a:t>
            </a:r>
          </a:p>
          <a:p>
            <a:r>
              <a:rPr lang="en-US" sz="1400" dirty="0">
                <a:solidFill>
                  <a:schemeClr val="tx1">
                    <a:lumMod val="50000"/>
                    <a:lumOff val="50000"/>
                  </a:schemeClr>
                </a:solidFill>
              </a:rPr>
              <a:t>If cells are adjacent to each other, they can communicate without signals</a:t>
            </a:r>
          </a:p>
          <a:p>
            <a:endParaRPr lang="en-US" sz="1400" dirty="0">
              <a:solidFill>
                <a:schemeClr val="tx1">
                  <a:lumMod val="50000"/>
                  <a:lumOff val="50000"/>
                </a:schemeClr>
              </a:solidFill>
            </a:endParaRPr>
          </a:p>
          <a:p>
            <a:endParaRPr lang="en-US" sz="1400" dirty="0">
              <a:solidFill>
                <a:schemeClr val="tx1">
                  <a:lumMod val="50000"/>
                  <a:lumOff val="50000"/>
                </a:schemeClr>
              </a:solidFill>
            </a:endParaRPr>
          </a:p>
        </p:txBody>
      </p:sp>
      <p:graphicFrame>
        <p:nvGraphicFramePr>
          <p:cNvPr id="10" name="Diagram 9"/>
          <p:cNvGraphicFramePr/>
          <p:nvPr>
            <p:extLst>
              <p:ext uri="{D42A27DB-BD31-4B8C-83A1-F6EECF244321}">
                <p14:modId xmlns:p14="http://schemas.microsoft.com/office/powerpoint/2010/main" val="1951341602"/>
              </p:ext>
            </p:extLst>
          </p:nvPr>
        </p:nvGraphicFramePr>
        <p:xfrm>
          <a:off x="4968910" y="522510"/>
          <a:ext cx="7191837" cy="3299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7237801" y="131855"/>
            <a:ext cx="2087431"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r>
              <a:rPr lang="fi-FI" b="1" dirty="0">
                <a:solidFill>
                  <a:schemeClr val="accent5">
                    <a:lumMod val="50000"/>
                  </a:schemeClr>
                </a:solidFill>
              </a:rPr>
              <a:t>Signalling Process</a:t>
            </a:r>
            <a:endParaRPr lang="en-US" b="1" dirty="0">
              <a:solidFill>
                <a:schemeClr val="accent5">
                  <a:lumMod val="50000"/>
                </a:schemeClr>
              </a:solidFill>
            </a:endParaRPr>
          </a:p>
        </p:txBody>
      </p:sp>
      <p:sp>
        <p:nvSpPr>
          <p:cNvPr id="14" name="Rectangle 13"/>
          <p:cNvSpPr/>
          <p:nvPr/>
        </p:nvSpPr>
        <p:spPr>
          <a:xfrm>
            <a:off x="4667459" y="5034224"/>
            <a:ext cx="7355393" cy="1600438"/>
          </a:xfrm>
          <a:prstGeom prst="rect">
            <a:avLst/>
          </a:prstGeom>
          <a:ln>
            <a:solidFill>
              <a:schemeClr val="tx1"/>
            </a:solidFill>
            <a:prstDash val="sysDot"/>
          </a:ln>
        </p:spPr>
        <p:txBody>
          <a:bodyPr wrap="square">
            <a:spAutoFit/>
          </a:bodyPr>
          <a:lstStyle/>
          <a:p>
            <a:r>
              <a:rPr lang="en-US" sz="1400" dirty="0" err="1">
                <a:solidFill>
                  <a:schemeClr val="tx1">
                    <a:lumMod val="50000"/>
                    <a:lumOff val="50000"/>
                  </a:schemeClr>
                </a:solidFill>
              </a:rPr>
              <a:t>Dr’s</a:t>
            </a:r>
            <a:r>
              <a:rPr lang="en-US" sz="1400" dirty="0">
                <a:solidFill>
                  <a:schemeClr val="tx1">
                    <a:lumMod val="50000"/>
                    <a:lumOff val="50000"/>
                  </a:schemeClr>
                </a:solidFill>
              </a:rPr>
              <a:t> notes :</a:t>
            </a:r>
          </a:p>
          <a:p>
            <a:r>
              <a:rPr lang="en-US" sz="1400" dirty="0">
                <a:solidFill>
                  <a:schemeClr val="tx1">
                    <a:lumMod val="50000"/>
                    <a:lumOff val="50000"/>
                  </a:schemeClr>
                </a:solidFill>
              </a:rPr>
              <a:t>*Signals which are lipid soluble can go directly to  the cell without the recognition by a receptors. (No recognition step) </a:t>
            </a:r>
          </a:p>
          <a:p>
            <a:r>
              <a:rPr lang="en-US" sz="1400" dirty="0">
                <a:solidFill>
                  <a:schemeClr val="tx1">
                    <a:lumMod val="50000"/>
                    <a:lumOff val="50000"/>
                  </a:schemeClr>
                </a:solidFill>
              </a:rPr>
              <a:t>**The first messenger is called (Signals) while the second messenger is called (intracellular signals)   </a:t>
            </a:r>
          </a:p>
          <a:p>
            <a:r>
              <a:rPr lang="en-US" sz="1400" dirty="0">
                <a:solidFill>
                  <a:schemeClr val="tx1">
                    <a:lumMod val="50000"/>
                    <a:lumOff val="50000"/>
                  </a:schemeClr>
                </a:solidFill>
              </a:rPr>
              <a:t>***The modification of cell metabolism &amp; function is done by the second messenger (Intracellular signals)  </a:t>
            </a:r>
          </a:p>
        </p:txBody>
      </p:sp>
      <p:cxnSp>
        <p:nvCxnSpPr>
          <p:cNvPr id="16" name="Straight Connector 15"/>
          <p:cNvCxnSpPr/>
          <p:nvPr/>
        </p:nvCxnSpPr>
        <p:spPr>
          <a:xfrm>
            <a:off x="4627266" y="131855"/>
            <a:ext cx="0" cy="453058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p:cNvSpPr txBox="1"/>
          <p:nvPr/>
        </p:nvSpPr>
        <p:spPr>
          <a:xfrm>
            <a:off x="10184004" y="2049864"/>
            <a:ext cx="1497205" cy="769441"/>
          </a:xfrm>
          <a:prstGeom prst="rect">
            <a:avLst/>
          </a:prstGeom>
          <a:noFill/>
          <a:ln>
            <a:solidFill>
              <a:schemeClr val="tx1"/>
            </a:solidFill>
            <a:prstDash val="sysDot"/>
          </a:ln>
        </p:spPr>
        <p:txBody>
          <a:bodyPr wrap="square" rtlCol="0">
            <a:spAutoFit/>
          </a:bodyPr>
          <a:lstStyle/>
          <a:p>
            <a:r>
              <a:rPr lang="en-US" sz="1100" b="1" dirty="0">
                <a:solidFill>
                  <a:schemeClr val="tx1">
                    <a:lumMod val="50000"/>
                    <a:lumOff val="50000"/>
                  </a:schemeClr>
                </a:solidFill>
              </a:rPr>
              <a:t>#</a:t>
            </a:r>
            <a:r>
              <a:rPr lang="ar-SA" sz="1100" b="1" dirty="0">
                <a:solidFill>
                  <a:schemeClr val="tx1">
                    <a:lumMod val="50000"/>
                    <a:lumOff val="50000"/>
                  </a:schemeClr>
                </a:solidFill>
              </a:rPr>
              <a:t>للربط</a:t>
            </a:r>
          </a:p>
          <a:p>
            <a:r>
              <a:rPr lang="en-US" sz="1100" dirty="0">
                <a:solidFill>
                  <a:schemeClr val="tx1">
                    <a:lumMod val="50000"/>
                    <a:lumOff val="50000"/>
                  </a:schemeClr>
                </a:solidFill>
              </a:rPr>
              <a:t>Transduction= transformation= change </a:t>
            </a:r>
          </a:p>
        </p:txBody>
      </p:sp>
      <p:sp>
        <p:nvSpPr>
          <p:cNvPr id="18" name="TextBox 17"/>
          <p:cNvSpPr txBox="1"/>
          <p:nvPr/>
        </p:nvSpPr>
        <p:spPr>
          <a:xfrm>
            <a:off x="4840793" y="2172287"/>
            <a:ext cx="2167933" cy="2492990"/>
          </a:xfrm>
          <a:prstGeom prst="rect">
            <a:avLst/>
          </a:prstGeom>
          <a:noFill/>
          <a:ln>
            <a:solidFill>
              <a:schemeClr val="tx1"/>
            </a:solidFill>
            <a:prstDash val="sysDot"/>
          </a:ln>
        </p:spPr>
        <p:txBody>
          <a:bodyPr wrap="square" rtlCol="0">
            <a:spAutoFit/>
          </a:bodyPr>
          <a:lstStyle/>
          <a:p>
            <a:r>
              <a:rPr lang="en-US" sz="1200" b="1" dirty="0">
                <a:solidFill>
                  <a:schemeClr val="tx1">
                    <a:lumMod val="50000"/>
                    <a:lumOff val="50000"/>
                  </a:schemeClr>
                </a:solidFill>
              </a:rPr>
              <a:t>General concept </a:t>
            </a:r>
            <a:r>
              <a:rPr lang="en-US" sz="1200" b="1" dirty="0">
                <a:solidFill>
                  <a:schemeClr val="tx1">
                    <a:lumMod val="50000"/>
                    <a:lumOff val="50000"/>
                  </a:schemeClr>
                </a:solidFill>
                <a:sym typeface="Wingdings" panose="05000000000000000000" pitchFamily="2" charset="2"/>
              </a:rPr>
              <a:t></a:t>
            </a:r>
          </a:p>
          <a:p>
            <a:r>
              <a:rPr lang="en-US" sz="1200" dirty="0">
                <a:solidFill>
                  <a:schemeClr val="tx1">
                    <a:lumMod val="50000"/>
                    <a:lumOff val="50000"/>
                  </a:schemeClr>
                </a:solidFill>
              </a:rPr>
              <a:t>Cell signaling is part of a complex system of communication that governs basic activities of cells and coordinates cell actions. The ability of cells to understand correctly respond to their microenvironment is the basis of development, tissue repair, and immunity as well as normal tissue homeostasis. </a:t>
            </a:r>
          </a:p>
        </p:txBody>
      </p:sp>
    </p:spTree>
    <p:extLst>
      <p:ext uri="{BB962C8B-B14F-4D97-AF65-F5344CB8AC3E}">
        <p14:creationId xmlns:p14="http://schemas.microsoft.com/office/powerpoint/2010/main" val="373344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1438-02-01 at 8.59.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886" y="0"/>
            <a:ext cx="4942115" cy="3352800"/>
          </a:xfrm>
          <a:prstGeom prst="rect">
            <a:avLst/>
          </a:prstGeom>
        </p:spPr>
      </p:pic>
      <p:pic>
        <p:nvPicPr>
          <p:cNvPr id="3" name="Picture 2" descr="Screen Shot 1438-02-01 at 8.59.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733" y="3352800"/>
            <a:ext cx="4504267" cy="3505200"/>
          </a:xfrm>
          <a:prstGeom prst="rect">
            <a:avLst/>
          </a:prstGeom>
        </p:spPr>
      </p:pic>
      <p:sp>
        <p:nvSpPr>
          <p:cNvPr id="4" name="Rectangle 3"/>
          <p:cNvSpPr/>
          <p:nvPr/>
        </p:nvSpPr>
        <p:spPr>
          <a:xfrm>
            <a:off x="406082" y="530363"/>
            <a:ext cx="4402666" cy="338554"/>
          </a:xfrm>
          <a:prstGeom prst="rect">
            <a:avLst/>
          </a:prstGeom>
        </p:spPr>
        <p:txBody>
          <a:bodyPr wrap="square">
            <a:spAutoFit/>
          </a:bodyPr>
          <a:lstStyle/>
          <a:p>
            <a:r>
              <a:rPr lang="en-US" sz="1600" b="1" dirty="0">
                <a:solidFill>
                  <a:srgbClr val="FF0000"/>
                </a:solidFill>
              </a:rPr>
              <a:t>General signaling pathway (cascade)</a:t>
            </a:r>
          </a:p>
        </p:txBody>
      </p:sp>
      <p:sp>
        <p:nvSpPr>
          <p:cNvPr id="8" name="Rectangle 7"/>
          <p:cNvSpPr/>
          <p:nvPr/>
        </p:nvSpPr>
        <p:spPr>
          <a:xfrm>
            <a:off x="287548" y="1092270"/>
            <a:ext cx="6630742" cy="2062103"/>
          </a:xfrm>
          <a:prstGeom prst="rect">
            <a:avLst/>
          </a:prstGeom>
          <a:ln>
            <a:solidFill>
              <a:schemeClr val="accent3"/>
            </a:solidFill>
          </a:ln>
        </p:spPr>
        <p:txBody>
          <a:bodyPr wrap="square">
            <a:spAutoFit/>
          </a:bodyPr>
          <a:lstStyle/>
          <a:p>
            <a:r>
              <a:rPr lang="en-US" sz="1600" dirty="0">
                <a:solidFill>
                  <a:srgbClr val="7F7F7F"/>
                </a:solidFill>
              </a:rPr>
              <a:t>1- The </a:t>
            </a:r>
            <a:r>
              <a:rPr lang="en-US" sz="1600" b="1" dirty="0">
                <a:solidFill>
                  <a:srgbClr val="7F7F7F"/>
                </a:solidFill>
              </a:rPr>
              <a:t>ligand</a:t>
            </a:r>
            <a:r>
              <a:rPr lang="en-US" sz="1600" dirty="0">
                <a:solidFill>
                  <a:srgbClr val="7F7F7F"/>
                </a:solidFill>
              </a:rPr>
              <a:t> ( signal or primary messenger ) will bind to the receptor </a:t>
            </a:r>
          </a:p>
          <a:p>
            <a:endParaRPr lang="en-US" sz="1600" dirty="0">
              <a:solidFill>
                <a:srgbClr val="7F7F7F"/>
              </a:solidFill>
            </a:endParaRPr>
          </a:p>
          <a:p>
            <a:r>
              <a:rPr lang="en-US" sz="1600" dirty="0">
                <a:solidFill>
                  <a:srgbClr val="7F7F7F"/>
                </a:solidFill>
              </a:rPr>
              <a:t>2- the receptor will recognize this signal.</a:t>
            </a:r>
          </a:p>
          <a:p>
            <a:endParaRPr lang="en-US" sz="1600" dirty="0">
              <a:solidFill>
                <a:srgbClr val="7F7F7F"/>
              </a:solidFill>
            </a:endParaRPr>
          </a:p>
          <a:p>
            <a:r>
              <a:rPr lang="en-US" sz="1600" dirty="0">
                <a:solidFill>
                  <a:srgbClr val="7F7F7F"/>
                </a:solidFill>
              </a:rPr>
              <a:t>3- This binding will stimulates the transduction by the second messenger, and this transduction includes:</a:t>
            </a:r>
          </a:p>
          <a:p>
            <a:pPr marL="285750" indent="-285750">
              <a:buFont typeface="Arial" panose="020B0604020202020204" pitchFamily="34" charset="0"/>
              <a:buChar char="•"/>
            </a:pPr>
            <a:r>
              <a:rPr lang="en-US" sz="1600" dirty="0">
                <a:solidFill>
                  <a:srgbClr val="7F7F7F"/>
                </a:solidFill>
              </a:rPr>
              <a:t>Cellular responses </a:t>
            </a:r>
          </a:p>
          <a:p>
            <a:pPr marL="285750" indent="-285750">
              <a:buFont typeface="Arial" panose="020B0604020202020204" pitchFamily="34" charset="0"/>
              <a:buChar char="•"/>
            </a:pPr>
            <a:r>
              <a:rPr lang="en-US" sz="1600" dirty="0">
                <a:solidFill>
                  <a:srgbClr val="7F7F7F"/>
                </a:solidFill>
              </a:rPr>
              <a:t>Changes in gene expression.  </a:t>
            </a:r>
          </a:p>
        </p:txBody>
      </p:sp>
      <p:sp>
        <p:nvSpPr>
          <p:cNvPr id="7" name="TextBox 6"/>
          <p:cNvSpPr txBox="1"/>
          <p:nvPr/>
        </p:nvSpPr>
        <p:spPr>
          <a:xfrm>
            <a:off x="8350181" y="3315956"/>
            <a:ext cx="301450" cy="2539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050" dirty="0"/>
              <a:t>1</a:t>
            </a:r>
          </a:p>
        </p:txBody>
      </p:sp>
      <p:sp>
        <p:nvSpPr>
          <p:cNvPr id="11" name="TextBox 10"/>
          <p:cNvSpPr txBox="1"/>
          <p:nvPr/>
        </p:nvSpPr>
        <p:spPr>
          <a:xfrm>
            <a:off x="9833988" y="3685288"/>
            <a:ext cx="264605" cy="2539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050" dirty="0"/>
              <a:t>2</a:t>
            </a:r>
            <a:endParaRPr lang="en-US" dirty="0"/>
          </a:p>
        </p:txBody>
      </p:sp>
      <p:sp>
        <p:nvSpPr>
          <p:cNvPr id="12" name="TextBox 11"/>
          <p:cNvSpPr txBox="1"/>
          <p:nvPr/>
        </p:nvSpPr>
        <p:spPr>
          <a:xfrm>
            <a:off x="10785232" y="4346536"/>
            <a:ext cx="212689" cy="2539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050" dirty="0"/>
              <a:t>3</a:t>
            </a:r>
            <a:endParaRPr lang="en-US" dirty="0"/>
          </a:p>
        </p:txBody>
      </p:sp>
      <p:sp>
        <p:nvSpPr>
          <p:cNvPr id="13" name="TextBox 12"/>
          <p:cNvSpPr txBox="1"/>
          <p:nvPr/>
        </p:nvSpPr>
        <p:spPr>
          <a:xfrm>
            <a:off x="10982849" y="5475310"/>
            <a:ext cx="212689" cy="2539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050" dirty="0"/>
              <a:t>4</a:t>
            </a:r>
            <a:endParaRPr lang="en-US" dirty="0"/>
          </a:p>
        </p:txBody>
      </p:sp>
      <p:sp>
        <p:nvSpPr>
          <p:cNvPr id="14" name="TextBox 13"/>
          <p:cNvSpPr txBox="1"/>
          <p:nvPr/>
        </p:nvSpPr>
        <p:spPr>
          <a:xfrm>
            <a:off x="225211" y="3315956"/>
            <a:ext cx="5581860" cy="461665"/>
          </a:xfrm>
          <a:prstGeom prst="rect">
            <a:avLst/>
          </a:prstGeom>
          <a:noFill/>
          <a:ln>
            <a:solidFill>
              <a:schemeClr val="tx1"/>
            </a:solidFill>
            <a:prstDash val="sysDot"/>
          </a:ln>
        </p:spPr>
        <p:txBody>
          <a:bodyPr wrap="square" rtlCol="0">
            <a:spAutoFit/>
          </a:bodyPr>
          <a:lstStyle/>
          <a:p>
            <a:r>
              <a:rPr lang="en-US" sz="1200" dirty="0">
                <a:solidFill>
                  <a:schemeClr val="bg1">
                    <a:lumMod val="50000"/>
                  </a:schemeClr>
                </a:solidFill>
              </a:rPr>
              <a:t>Biochemical cascade: a series of biochemical reactions, in which a product of the previous step is the substrate of the next.</a:t>
            </a:r>
          </a:p>
        </p:txBody>
      </p:sp>
      <p:sp>
        <p:nvSpPr>
          <p:cNvPr id="16" name="Rectangle 15"/>
          <p:cNvSpPr/>
          <p:nvPr/>
        </p:nvSpPr>
        <p:spPr>
          <a:xfrm>
            <a:off x="7249886" y="3352800"/>
            <a:ext cx="4942114" cy="35052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http://static.fastbleep.com/assets/notes/image/13026_1.jpg"/>
          <p:cNvPicPr>
            <a:picLocks noChangeAspect="1" noChangeArrowheads="1"/>
          </p:cNvPicPr>
          <p:nvPr/>
        </p:nvPicPr>
        <p:blipFill rotWithShape="1">
          <a:blip r:embed="rId4">
            <a:extLst>
              <a:ext uri="{28A0092B-C50C-407E-A947-70E740481C1C}">
                <a14:useLocalDpi xmlns:a14="http://schemas.microsoft.com/office/drawing/2010/main" val="0"/>
              </a:ext>
            </a:extLst>
          </a:blip>
          <a:srcRect b="20608"/>
          <a:stretch/>
        </p:blipFill>
        <p:spPr bwMode="auto">
          <a:xfrm>
            <a:off x="0" y="3939204"/>
            <a:ext cx="3838575" cy="291879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80057" y="5067506"/>
            <a:ext cx="4053634" cy="1569660"/>
          </a:xfrm>
          <a:prstGeom prst="rect">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t>Performed by </a:t>
            </a:r>
            <a:r>
              <a:rPr lang="en-US" sz="1600" b="1" u="sng" dirty="0"/>
              <a:t>receptors</a:t>
            </a:r>
          </a:p>
          <a:p>
            <a:r>
              <a:rPr lang="en-US" sz="1600" u="sng" dirty="0"/>
              <a:t>Ligand</a:t>
            </a:r>
            <a:r>
              <a:rPr lang="en-US" sz="1600" dirty="0"/>
              <a:t> (</a:t>
            </a:r>
            <a:r>
              <a:rPr lang="en-US" sz="1600" u="sng" dirty="0"/>
              <a:t>hormone</a:t>
            </a:r>
            <a:r>
              <a:rPr lang="en-US" sz="1600" dirty="0"/>
              <a:t> or </a:t>
            </a:r>
            <a:r>
              <a:rPr lang="en-US" sz="1600" u="sng" dirty="0"/>
              <a:t>neurotransmitter</a:t>
            </a:r>
            <a:r>
              <a:rPr lang="en-US" sz="1600" dirty="0"/>
              <a:t>) will produce response only in cells that have receptors for this particular ligand.</a:t>
            </a:r>
          </a:p>
          <a:p>
            <a:endParaRPr lang="en-US" sz="1600" dirty="0"/>
          </a:p>
          <a:p>
            <a:r>
              <a:rPr lang="en-US" sz="1600" b="1" dirty="0"/>
              <a:t>Each cell has a specific set of receptors</a:t>
            </a:r>
          </a:p>
        </p:txBody>
      </p:sp>
      <p:sp>
        <p:nvSpPr>
          <p:cNvPr id="24" name="TextBox 23"/>
          <p:cNvSpPr txBox="1"/>
          <p:nvPr/>
        </p:nvSpPr>
        <p:spPr>
          <a:xfrm>
            <a:off x="3567164" y="4617383"/>
            <a:ext cx="2014695" cy="369332"/>
          </a:xfrm>
          <a:prstGeom prst="rect">
            <a:avLst/>
          </a:prstGeom>
          <a:noFill/>
        </p:spPr>
        <p:txBody>
          <a:bodyPr wrap="square" rtlCol="0">
            <a:spAutoFit/>
          </a:bodyPr>
          <a:lstStyle/>
          <a:p>
            <a:r>
              <a:rPr lang="en-US" b="1" dirty="0">
                <a:solidFill>
                  <a:schemeClr val="accent1"/>
                </a:solidFill>
              </a:rPr>
              <a:t>Recognition</a:t>
            </a:r>
          </a:p>
        </p:txBody>
      </p:sp>
      <p:cxnSp>
        <p:nvCxnSpPr>
          <p:cNvPr id="28" name="Straight Arrow Connector 27"/>
          <p:cNvCxnSpPr/>
          <p:nvPr/>
        </p:nvCxnSpPr>
        <p:spPr>
          <a:xfrm>
            <a:off x="6511332" y="3154373"/>
            <a:ext cx="1100294" cy="1030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918290" y="1979525"/>
            <a:ext cx="769443" cy="5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64369" y="4617383"/>
            <a:ext cx="1411794" cy="27699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dirty="0"/>
              <a:t>More in Next slide</a:t>
            </a:r>
          </a:p>
        </p:txBody>
      </p:sp>
    </p:spTree>
    <p:extLst>
      <p:ext uri="{BB962C8B-B14F-4D97-AF65-F5344CB8AC3E}">
        <p14:creationId xmlns:p14="http://schemas.microsoft.com/office/powerpoint/2010/main" val="220810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rotWithShape="1">
          <a:blip r:embed="rId2"/>
          <a:srcRect l="24582" t="27137" r="22984" b="15740"/>
          <a:stretch/>
        </p:blipFill>
        <p:spPr>
          <a:xfrm>
            <a:off x="0" y="1"/>
            <a:ext cx="12243915" cy="6858000"/>
          </a:xfrm>
          <a:prstGeom prst="rect">
            <a:avLst/>
          </a:prstGeom>
        </p:spPr>
      </p:pic>
      <p:sp>
        <p:nvSpPr>
          <p:cNvPr id="6" name="Rectangle 5"/>
          <p:cNvSpPr/>
          <p:nvPr/>
        </p:nvSpPr>
        <p:spPr>
          <a:xfrm>
            <a:off x="8777235" y="1343950"/>
            <a:ext cx="1803679" cy="30145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More in next slide</a:t>
            </a:r>
          </a:p>
        </p:txBody>
      </p:sp>
    </p:spTree>
    <p:extLst>
      <p:ext uri="{BB962C8B-B14F-4D97-AF65-F5344CB8AC3E}">
        <p14:creationId xmlns:p14="http://schemas.microsoft.com/office/powerpoint/2010/main" val="335887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91382" y="116158"/>
            <a:ext cx="8229600" cy="917575"/>
          </a:xfrm>
        </p:spPr>
        <p:txBody>
          <a:bodyPr>
            <a:normAutofit/>
          </a:bodyPr>
          <a:lstStyle/>
          <a:p>
            <a:pPr algn="ctr"/>
            <a:r>
              <a:rPr lang="en-US" altLang="en-US" sz="1800" b="1" dirty="0">
                <a:solidFill>
                  <a:schemeClr val="tx1"/>
                </a:solidFill>
                <a:latin typeface="Arial" panose="020B0604020202020204" pitchFamily="34" charset="0"/>
                <a:cs typeface="Arial" panose="020B0604020202020204" pitchFamily="34" charset="0"/>
              </a:rPr>
              <a:t>Different Responses to the Same Signaling Molecule:</a:t>
            </a:r>
            <a:br>
              <a:rPr lang="en-US" altLang="en-US" sz="1800" b="1" dirty="0">
                <a:solidFill>
                  <a:schemeClr val="tx1"/>
                </a:solidFill>
                <a:latin typeface="Arial" panose="020B0604020202020204" pitchFamily="34" charset="0"/>
                <a:cs typeface="Arial" panose="020B0604020202020204" pitchFamily="34" charset="0"/>
              </a:rPr>
            </a:br>
            <a:r>
              <a:rPr lang="en-US" altLang="en-US" sz="1800" b="1" dirty="0">
                <a:solidFill>
                  <a:schemeClr val="tx1"/>
                </a:solidFill>
                <a:latin typeface="Arial" panose="020B0604020202020204" pitchFamily="34" charset="0"/>
                <a:cs typeface="Arial" panose="020B0604020202020204" pitchFamily="34" charset="0"/>
              </a:rPr>
              <a:t>(B) Same Cell but, Different Pathways (continued)</a:t>
            </a:r>
          </a:p>
        </p:txBody>
      </p:sp>
      <p:grpSp>
        <p:nvGrpSpPr>
          <p:cNvPr id="10243" name="Group 3"/>
          <p:cNvGrpSpPr>
            <a:grpSpLocks/>
          </p:cNvGrpSpPr>
          <p:nvPr/>
        </p:nvGrpSpPr>
        <p:grpSpPr bwMode="auto">
          <a:xfrm>
            <a:off x="675579" y="805250"/>
            <a:ext cx="9244171" cy="3695691"/>
            <a:chOff x="656013" y="2057288"/>
            <a:chExt cx="7579956" cy="3744991"/>
          </a:xfrm>
        </p:grpSpPr>
        <p:grpSp>
          <p:nvGrpSpPr>
            <p:cNvPr id="10244" name="Group 5"/>
            <p:cNvGrpSpPr>
              <a:grpSpLocks/>
            </p:cNvGrpSpPr>
            <p:nvPr/>
          </p:nvGrpSpPr>
          <p:grpSpPr bwMode="auto">
            <a:xfrm>
              <a:off x="656013" y="2057288"/>
              <a:ext cx="7579956" cy="3744991"/>
              <a:chOff x="695492" y="2057288"/>
              <a:chExt cx="7579956" cy="3744991"/>
            </a:xfrm>
          </p:grpSpPr>
          <p:grpSp>
            <p:nvGrpSpPr>
              <p:cNvPr id="10246" name="Group 29"/>
              <p:cNvGrpSpPr>
                <a:grpSpLocks/>
              </p:cNvGrpSpPr>
              <p:nvPr/>
            </p:nvGrpSpPr>
            <p:grpSpPr bwMode="auto">
              <a:xfrm>
                <a:off x="695492" y="2057288"/>
                <a:ext cx="7579956" cy="3744991"/>
                <a:chOff x="701542" y="2057330"/>
                <a:chExt cx="7579845" cy="3745354"/>
              </a:xfrm>
            </p:grpSpPr>
            <p:sp>
              <p:nvSpPr>
                <p:cNvPr id="11" name="TextBox 10"/>
                <p:cNvSpPr txBox="1"/>
                <p:nvPr/>
              </p:nvSpPr>
              <p:spPr>
                <a:xfrm>
                  <a:off x="1755273" y="2057330"/>
                  <a:ext cx="5588082" cy="1653136"/>
                </a:xfrm>
                <a:prstGeom prst="rect">
                  <a:avLst/>
                </a:prstGeom>
                <a:noFill/>
              </p:spPr>
              <p:txBody>
                <a:bodyPr wrap="none">
                  <a:spAutoFit/>
                </a:bodyPr>
                <a:lstStyle/>
                <a:p>
                  <a:pPr algn="ctr">
                    <a:defRPr/>
                  </a:pPr>
                  <a:r>
                    <a:rPr lang="en-US" sz="2000" dirty="0">
                      <a:solidFill>
                        <a:schemeClr val="accent2">
                          <a:lumMod val="75000"/>
                        </a:schemeClr>
                      </a:solidFill>
                      <a:latin typeface="Times New Roman" charset="0"/>
                      <a:ea typeface="Times New Roman" charset="0"/>
                      <a:cs typeface="Times New Roman" charset="0"/>
                    </a:rPr>
                    <a:t>Glucagon </a:t>
                  </a:r>
                  <a:r>
                    <a:rPr lang="en-US" sz="1400" dirty="0">
                      <a:solidFill>
                        <a:schemeClr val="tx1">
                          <a:lumMod val="50000"/>
                          <a:lumOff val="50000"/>
                        </a:schemeClr>
                      </a:solidFill>
                    </a:rPr>
                    <a:t>(hormone) </a:t>
                  </a:r>
                  <a:r>
                    <a:rPr lang="en-US" sz="2000" dirty="0">
                      <a:solidFill>
                        <a:schemeClr val="accent2">
                          <a:lumMod val="75000"/>
                        </a:schemeClr>
                      </a:solidFill>
                      <a:latin typeface="Times New Roman" charset="0"/>
                      <a:ea typeface="Times New Roman" charset="0"/>
                      <a:cs typeface="Times New Roman" charset="0"/>
                    </a:rPr>
                    <a:t>secretion</a:t>
                  </a:r>
                  <a:r>
                    <a:rPr lang="en-US" sz="2000" baseline="30000" dirty="0">
                      <a:solidFill>
                        <a:schemeClr val="accent2">
                          <a:lumMod val="75000"/>
                        </a:schemeClr>
                      </a:solidFill>
                      <a:latin typeface="Times New Roman" charset="0"/>
                      <a:ea typeface="Times New Roman" charset="0"/>
                      <a:cs typeface="Times New Roman" charset="0"/>
                    </a:rPr>
                    <a:t>1</a:t>
                  </a:r>
                </a:p>
                <a:p>
                  <a:pPr algn="ctr">
                    <a:defRPr/>
                  </a:pPr>
                  <a:r>
                    <a:rPr lang="en-US" sz="2000" b="1" dirty="0">
                      <a:solidFill>
                        <a:schemeClr val="accent1">
                          <a:lumMod val="75000"/>
                        </a:schemeClr>
                      </a:solidFill>
                      <a:latin typeface="Times New Roman" charset="0"/>
                      <a:ea typeface="Times New Roman" charset="0"/>
                      <a:cs typeface="Times New Roman" charset="0"/>
                    </a:rPr>
                    <a:t>Hepatocyte </a:t>
                  </a:r>
                  <a:r>
                    <a:rPr lang="en-US" sz="1400" dirty="0">
                      <a:solidFill>
                        <a:schemeClr val="tx1">
                          <a:lumMod val="50000"/>
                          <a:lumOff val="50000"/>
                        </a:schemeClr>
                      </a:solidFill>
                    </a:rPr>
                    <a:t>(liver cells) </a:t>
                  </a:r>
                  <a:r>
                    <a:rPr lang="en-US" sz="2000" b="1" dirty="0">
                      <a:solidFill>
                        <a:schemeClr val="accent1">
                          <a:lumMod val="75000"/>
                        </a:schemeClr>
                      </a:solidFill>
                      <a:latin typeface="Times New Roman" charset="0"/>
                      <a:ea typeface="Times New Roman" charset="0"/>
                      <a:cs typeface="Times New Roman" charset="0"/>
                    </a:rPr>
                    <a:t>:</a:t>
                  </a:r>
                  <a:r>
                    <a:rPr lang="en-US" sz="2000" dirty="0">
                      <a:solidFill>
                        <a:schemeClr val="accent1">
                          <a:lumMod val="75000"/>
                        </a:schemeClr>
                      </a:solidFill>
                      <a:latin typeface="Times New Roman" charset="0"/>
                      <a:ea typeface="Times New Roman" charset="0"/>
                      <a:cs typeface="Times New Roman" charset="0"/>
                    </a:rPr>
                    <a:t> </a:t>
                  </a:r>
                  <a:r>
                    <a:rPr lang="en-US" sz="2000" dirty="0">
                      <a:solidFill>
                        <a:schemeClr val="accent2">
                          <a:lumMod val="75000"/>
                        </a:schemeClr>
                      </a:solidFill>
                      <a:latin typeface="Times New Roman" charset="0"/>
                      <a:ea typeface="Times New Roman" charset="0"/>
                      <a:cs typeface="Times New Roman" charset="0"/>
                    </a:rPr>
                    <a:t>They have glucagon receptor </a:t>
                  </a:r>
                  <a:r>
                    <a:rPr lang="en-US" sz="2000" baseline="30000" dirty="0">
                      <a:solidFill>
                        <a:schemeClr val="accent2">
                          <a:lumMod val="75000"/>
                        </a:schemeClr>
                      </a:solidFill>
                      <a:latin typeface="Times New Roman" charset="0"/>
                      <a:ea typeface="Times New Roman" charset="0"/>
                      <a:cs typeface="Times New Roman" charset="0"/>
                    </a:rPr>
                    <a:t>2</a:t>
                  </a:r>
                </a:p>
                <a:p>
                  <a:pPr algn="ctr">
                    <a:defRPr/>
                  </a:pPr>
                  <a:r>
                    <a:rPr lang="en-US" sz="2000" b="1" dirty="0">
                      <a:solidFill>
                        <a:schemeClr val="accent1">
                          <a:lumMod val="75000"/>
                        </a:schemeClr>
                      </a:solidFill>
                      <a:latin typeface="Times New Roman" charset="0"/>
                      <a:ea typeface="Times New Roman" charset="0"/>
                      <a:cs typeface="Times New Roman" charset="0"/>
                    </a:rPr>
                    <a:t>Second messenger:</a:t>
                  </a:r>
                  <a:r>
                    <a:rPr lang="en-US" sz="2000" dirty="0">
                      <a:solidFill>
                        <a:schemeClr val="accent1">
                          <a:lumMod val="75000"/>
                        </a:schemeClr>
                      </a:solidFill>
                      <a:latin typeface="Times New Roman" charset="0"/>
                      <a:ea typeface="Times New Roman" charset="0"/>
                      <a:cs typeface="Times New Roman" charset="0"/>
                    </a:rPr>
                    <a:t> </a:t>
                  </a:r>
                  <a:r>
                    <a:rPr lang="en-US" sz="2000" dirty="0">
                      <a:solidFill>
                        <a:schemeClr val="accent2">
                          <a:lumMod val="75000"/>
                        </a:schemeClr>
                      </a:solidFill>
                      <a:latin typeface="Times New Roman" charset="0"/>
                      <a:ea typeface="Times New Roman" charset="0"/>
                      <a:cs typeface="Times New Roman" charset="0"/>
                    </a:rPr>
                    <a:t>cAMP ( </a:t>
                  </a:r>
                  <a:r>
                    <a:rPr lang="en-US" sz="2000" dirty="0">
                      <a:solidFill>
                        <a:schemeClr val="tx1">
                          <a:lumMod val="50000"/>
                          <a:lumOff val="50000"/>
                        </a:schemeClr>
                      </a:solidFill>
                      <a:latin typeface="Times New Roman" charset="0"/>
                      <a:ea typeface="Times New Roman" charset="0"/>
                      <a:cs typeface="Times New Roman" charset="0"/>
                    </a:rPr>
                    <a:t>cyclic Adenosine Monophosphate </a:t>
                  </a:r>
                  <a:r>
                    <a:rPr lang="en-US" sz="2000" dirty="0">
                      <a:solidFill>
                        <a:schemeClr val="accent2">
                          <a:lumMod val="75000"/>
                        </a:schemeClr>
                      </a:solidFill>
                      <a:latin typeface="Times New Roman" charset="0"/>
                      <a:ea typeface="Times New Roman" charset="0"/>
                      <a:cs typeface="Times New Roman" charset="0"/>
                    </a:rPr>
                    <a:t>)</a:t>
                  </a:r>
                </a:p>
                <a:p>
                  <a:pPr algn="ctr">
                    <a:defRPr/>
                  </a:pPr>
                  <a:r>
                    <a:rPr lang="en-US" sz="2000" b="1" dirty="0">
                      <a:solidFill>
                        <a:schemeClr val="accent1">
                          <a:lumMod val="75000"/>
                        </a:schemeClr>
                      </a:solidFill>
                      <a:latin typeface="Times New Roman" charset="0"/>
                      <a:ea typeface="Times New Roman" charset="0"/>
                      <a:cs typeface="Times New Roman" charset="0"/>
                    </a:rPr>
                    <a:t>Response:</a:t>
                  </a:r>
                  <a:r>
                    <a:rPr lang="en-US" sz="2000" dirty="0">
                      <a:solidFill>
                        <a:schemeClr val="accent1">
                          <a:lumMod val="75000"/>
                        </a:schemeClr>
                      </a:solidFill>
                      <a:latin typeface="Times New Roman" charset="0"/>
                      <a:ea typeface="Times New Roman" charset="0"/>
                      <a:cs typeface="Times New Roman" charset="0"/>
                    </a:rPr>
                    <a:t> </a:t>
                  </a:r>
                  <a:r>
                    <a:rPr lang="en-US" sz="2000" dirty="0">
                      <a:solidFill>
                        <a:schemeClr val="accent2">
                          <a:lumMod val="75000"/>
                        </a:schemeClr>
                      </a:solidFill>
                      <a:latin typeface="Times New Roman" charset="0"/>
                      <a:ea typeface="Times New Roman" charset="0"/>
                      <a:cs typeface="Times New Roman" charset="0"/>
                    </a:rPr>
                    <a:t>Enzyme phosphorylation </a:t>
                  </a:r>
                  <a:r>
                    <a:rPr lang="en-US" sz="2000" dirty="0">
                      <a:solidFill>
                        <a:schemeClr val="tx1">
                          <a:lumMod val="50000"/>
                          <a:lumOff val="50000"/>
                        </a:schemeClr>
                      </a:solidFill>
                      <a:latin typeface="Times New Roman" charset="0"/>
                      <a:ea typeface="Times New Roman" charset="0"/>
                      <a:cs typeface="Times New Roman" charset="0"/>
                    </a:rPr>
                    <a:t>(add P group)</a:t>
                  </a:r>
                </a:p>
                <a:p>
                  <a:pPr algn="ctr">
                    <a:defRPr/>
                  </a:pPr>
                  <a:endParaRPr lang="en-US" sz="2000" dirty="0">
                    <a:solidFill>
                      <a:schemeClr val="accent2">
                        <a:lumMod val="75000"/>
                      </a:schemeClr>
                    </a:solidFill>
                    <a:latin typeface="Times New Roman" charset="0"/>
                    <a:ea typeface="Times New Roman" charset="0"/>
                    <a:cs typeface="Times New Roman" charset="0"/>
                  </a:endParaRPr>
                </a:p>
              </p:txBody>
            </p:sp>
            <p:sp>
              <p:nvSpPr>
                <p:cNvPr id="12" name="TextBox 11"/>
                <p:cNvSpPr txBox="1"/>
                <p:nvPr/>
              </p:nvSpPr>
              <p:spPr>
                <a:xfrm>
                  <a:off x="701542" y="4144786"/>
                  <a:ext cx="2640887" cy="1653137"/>
                </a:xfrm>
                <a:prstGeom prst="rect">
                  <a:avLst/>
                </a:prstGeom>
                <a:noFill/>
              </p:spPr>
              <p:txBody>
                <a:bodyPr wrap="none">
                  <a:spAutoFit/>
                </a:bodyPr>
                <a:lstStyle/>
                <a:p>
                  <a:pPr algn="ctr">
                    <a:defRPr/>
                  </a:pPr>
                  <a:r>
                    <a:rPr lang="en-US" sz="2000" b="1" dirty="0">
                      <a:solidFill>
                        <a:schemeClr val="accent2">
                          <a:lumMod val="75000"/>
                        </a:schemeClr>
                      </a:solidFill>
                    </a:rPr>
                    <a:t>Glycogen synthase</a:t>
                  </a:r>
                  <a:r>
                    <a:rPr lang="en-US" sz="2000" b="1" baseline="30000" dirty="0">
                      <a:solidFill>
                        <a:schemeClr val="accent2">
                          <a:lumMod val="75000"/>
                        </a:schemeClr>
                      </a:solidFill>
                    </a:rPr>
                    <a:t>3</a:t>
                  </a:r>
                </a:p>
                <a:p>
                  <a:pPr algn="ctr">
                    <a:defRPr/>
                  </a:pPr>
                  <a:r>
                    <a:rPr lang="en-US" sz="2000" b="1" dirty="0">
                      <a:solidFill>
                        <a:schemeClr val="accent1">
                          <a:lumMod val="75000"/>
                        </a:schemeClr>
                      </a:solidFill>
                    </a:rPr>
                    <a:t>(Inactive form)</a:t>
                  </a:r>
                </a:p>
                <a:p>
                  <a:pPr algn="ctr">
                    <a:defRPr/>
                  </a:pPr>
                  <a:endParaRPr lang="en-US" sz="2000" b="1" dirty="0">
                    <a:solidFill>
                      <a:schemeClr val="accent6"/>
                    </a:solidFill>
                  </a:endParaRPr>
                </a:p>
                <a:p>
                  <a:pPr algn="ctr">
                    <a:defRPr/>
                  </a:pPr>
                  <a:endParaRPr lang="en-US" sz="2000" dirty="0">
                    <a:solidFill>
                      <a:srgbClr val="C00000"/>
                    </a:solidFill>
                  </a:endParaRPr>
                </a:p>
                <a:p>
                  <a:pPr algn="ctr">
                    <a:defRPr/>
                  </a:pPr>
                  <a:r>
                    <a:rPr lang="en-US" sz="2000" b="1" dirty="0">
                      <a:solidFill>
                        <a:srgbClr val="C00000"/>
                      </a:solidFill>
                    </a:rPr>
                    <a:t>Inhibition</a:t>
                  </a:r>
                  <a:r>
                    <a:rPr lang="en-US" sz="2000" b="1" dirty="0">
                      <a:solidFill>
                        <a:schemeClr val="accent6"/>
                      </a:solidFill>
                    </a:rPr>
                    <a:t> </a:t>
                  </a:r>
                  <a:r>
                    <a:rPr lang="en-US" sz="2000" b="1" dirty="0">
                      <a:solidFill>
                        <a:schemeClr val="accent1">
                          <a:lumMod val="75000"/>
                        </a:schemeClr>
                      </a:solidFill>
                    </a:rPr>
                    <a:t>of glycogenesis</a:t>
                  </a:r>
                </a:p>
              </p:txBody>
            </p:sp>
            <p:sp>
              <p:nvSpPr>
                <p:cNvPr id="13" name="TextBox 12"/>
                <p:cNvSpPr txBox="1"/>
                <p:nvPr/>
              </p:nvSpPr>
              <p:spPr>
                <a:xfrm>
                  <a:off x="5290870" y="4149548"/>
                  <a:ext cx="2990517" cy="1653136"/>
                </a:xfrm>
                <a:prstGeom prst="rect">
                  <a:avLst/>
                </a:prstGeom>
                <a:noFill/>
              </p:spPr>
              <p:txBody>
                <a:bodyPr wrap="none">
                  <a:spAutoFit/>
                </a:bodyPr>
                <a:lstStyle/>
                <a:p>
                  <a:pPr algn="ctr">
                    <a:defRPr/>
                  </a:pPr>
                  <a:r>
                    <a:rPr lang="en-US" sz="2000" b="1" dirty="0">
                      <a:solidFill>
                        <a:schemeClr val="accent2">
                          <a:lumMod val="75000"/>
                        </a:schemeClr>
                      </a:solidFill>
                      <a:latin typeface="Times New Roman" charset="0"/>
                      <a:ea typeface="Times New Roman" charset="0"/>
                      <a:cs typeface="Times New Roman" charset="0"/>
                    </a:rPr>
                    <a:t>Glycogen phosphorylase</a:t>
                  </a:r>
                  <a:r>
                    <a:rPr lang="en-US" b="1" baseline="30000" dirty="0">
                      <a:solidFill>
                        <a:schemeClr val="accent2">
                          <a:lumMod val="75000"/>
                        </a:schemeClr>
                      </a:solidFill>
                      <a:latin typeface="Times New Roman" charset="0"/>
                      <a:ea typeface="Times New Roman" charset="0"/>
                      <a:cs typeface="Times New Roman" charset="0"/>
                    </a:rPr>
                    <a:t>4</a:t>
                  </a:r>
                </a:p>
                <a:p>
                  <a:pPr algn="ctr">
                    <a:defRPr/>
                  </a:pPr>
                  <a:r>
                    <a:rPr lang="en-US" sz="2000" b="1" dirty="0">
                      <a:solidFill>
                        <a:schemeClr val="accent1">
                          <a:lumMod val="75000"/>
                        </a:schemeClr>
                      </a:solidFill>
                      <a:latin typeface="Times New Roman" charset="0"/>
                      <a:ea typeface="Times New Roman" charset="0"/>
                      <a:cs typeface="Times New Roman" charset="0"/>
                    </a:rPr>
                    <a:t>(Active form)</a:t>
                  </a:r>
                </a:p>
                <a:p>
                  <a:pPr algn="ctr">
                    <a:defRPr/>
                  </a:pPr>
                  <a:endParaRPr lang="en-US" sz="2000" b="1" dirty="0">
                    <a:solidFill>
                      <a:schemeClr val="accent6"/>
                    </a:solidFill>
                    <a:latin typeface="Times New Roman" charset="0"/>
                    <a:ea typeface="Times New Roman" charset="0"/>
                    <a:cs typeface="Times New Roman" charset="0"/>
                  </a:endParaRPr>
                </a:p>
                <a:p>
                  <a:pPr algn="ctr">
                    <a:defRPr/>
                  </a:pPr>
                  <a:endParaRPr lang="en-US" sz="2000" b="1" dirty="0">
                    <a:solidFill>
                      <a:srgbClr val="C00000"/>
                    </a:solidFill>
                    <a:latin typeface="Times New Roman" charset="0"/>
                    <a:ea typeface="Times New Roman" charset="0"/>
                    <a:cs typeface="Times New Roman" charset="0"/>
                  </a:endParaRPr>
                </a:p>
                <a:p>
                  <a:pPr algn="ctr">
                    <a:defRPr/>
                  </a:pPr>
                  <a:r>
                    <a:rPr lang="en-US" sz="2000" b="1" dirty="0">
                      <a:solidFill>
                        <a:srgbClr val="C00000"/>
                      </a:solidFill>
                      <a:latin typeface="+mj-lt"/>
                      <a:ea typeface="Times New Roman" charset="0"/>
                      <a:cs typeface="Times New Roman" charset="0"/>
                    </a:rPr>
                    <a:t>Stimulation</a:t>
                  </a:r>
                  <a:r>
                    <a:rPr lang="en-US" sz="2000" b="1" dirty="0">
                      <a:solidFill>
                        <a:schemeClr val="accent6"/>
                      </a:solidFill>
                      <a:latin typeface="+mj-lt"/>
                      <a:ea typeface="Times New Roman" charset="0"/>
                      <a:cs typeface="Times New Roman" charset="0"/>
                    </a:rPr>
                    <a:t> </a:t>
                  </a:r>
                  <a:r>
                    <a:rPr lang="en-US" sz="2000" b="1" dirty="0">
                      <a:solidFill>
                        <a:schemeClr val="accent1">
                          <a:lumMod val="75000"/>
                        </a:schemeClr>
                      </a:solidFill>
                      <a:latin typeface="+mj-lt"/>
                      <a:ea typeface="Times New Roman" charset="0"/>
                      <a:cs typeface="Times New Roman" charset="0"/>
                    </a:rPr>
                    <a:t>of </a:t>
                  </a:r>
                  <a:r>
                    <a:rPr lang="en-US" sz="2000" b="1" dirty="0" err="1">
                      <a:solidFill>
                        <a:schemeClr val="accent1">
                          <a:lumMod val="75000"/>
                        </a:schemeClr>
                      </a:solidFill>
                      <a:latin typeface="+mj-lt"/>
                      <a:ea typeface="Times New Roman" charset="0"/>
                      <a:cs typeface="Times New Roman" charset="0"/>
                    </a:rPr>
                    <a:t>glycogenolysis</a:t>
                  </a:r>
                  <a:endParaRPr lang="en-US" sz="2000" b="1" dirty="0">
                    <a:solidFill>
                      <a:schemeClr val="accent1">
                        <a:lumMod val="75000"/>
                      </a:schemeClr>
                    </a:solidFill>
                    <a:latin typeface="+mj-lt"/>
                    <a:ea typeface="Times New Roman" charset="0"/>
                    <a:cs typeface="Times New Roman" charset="0"/>
                  </a:endParaRPr>
                </a:p>
              </p:txBody>
            </p:sp>
            <p:sp>
              <p:nvSpPr>
                <p:cNvPr id="14" name="Rounded Rectangular Callout 13"/>
                <p:cNvSpPr>
                  <a:spLocks noChangeAspect="1"/>
                </p:cNvSpPr>
                <p:nvPr/>
              </p:nvSpPr>
              <p:spPr>
                <a:xfrm flipV="1">
                  <a:off x="971049" y="4114626"/>
                  <a:ext cx="2152675" cy="828594"/>
                </a:xfrm>
                <a:prstGeom prst="wedgeRoundRectCallou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ular Callout 14"/>
                <p:cNvSpPr>
                  <a:spLocks noChangeAspect="1"/>
                </p:cNvSpPr>
                <p:nvPr/>
              </p:nvSpPr>
              <p:spPr>
                <a:xfrm flipH="1" flipV="1">
                  <a:off x="5311324" y="4114626"/>
                  <a:ext cx="2917859" cy="828594"/>
                </a:xfrm>
                <a:prstGeom prst="wedgeRoundRectCallou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54" name="Group 17"/>
                <p:cNvGrpSpPr>
                  <a:grpSpLocks/>
                </p:cNvGrpSpPr>
                <p:nvPr/>
              </p:nvGrpSpPr>
              <p:grpSpPr bwMode="auto">
                <a:xfrm>
                  <a:off x="1371573" y="3494578"/>
                  <a:ext cx="420172" cy="468045"/>
                  <a:chOff x="1231282" y="3657294"/>
                  <a:chExt cx="309657" cy="309547"/>
                </a:xfrm>
              </p:grpSpPr>
              <p:sp>
                <p:nvSpPr>
                  <p:cNvPr id="20" name="Diamond 19"/>
                  <p:cNvSpPr>
                    <a:spLocks noChangeAspect="1"/>
                  </p:cNvSpPr>
                  <p:nvPr/>
                </p:nvSpPr>
                <p:spPr>
                  <a:xfrm>
                    <a:off x="1230936" y="3656895"/>
                    <a:ext cx="310040" cy="309693"/>
                  </a:xfrm>
                  <a:prstGeom prst="diamond">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9" name="TextBox 10"/>
                  <p:cNvSpPr txBox="1">
                    <a:spLocks noChangeArrowheads="1"/>
                  </p:cNvSpPr>
                  <p:nvPr/>
                </p:nvSpPr>
                <p:spPr bwMode="auto">
                  <a:xfrm>
                    <a:off x="1285030" y="3714730"/>
                    <a:ext cx="240052" cy="24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C00000"/>
                        </a:solidFill>
                        <a:latin typeface="Times New Roman" panose="02020603050405020304" pitchFamily="18" charset="0"/>
                        <a:cs typeface="Times New Roman" panose="02020603050405020304" pitchFamily="18" charset="0"/>
                      </a:rPr>
                      <a:t>P</a:t>
                    </a:r>
                  </a:p>
                </p:txBody>
              </p:sp>
            </p:grpSp>
            <p:cxnSp>
              <p:nvCxnSpPr>
                <p:cNvPr id="17" name="Straight Arrow Connector 16"/>
                <p:cNvCxnSpPr/>
                <p:nvPr/>
              </p:nvCxnSpPr>
              <p:spPr>
                <a:xfrm rot="10800000" flipV="1">
                  <a:off x="2915758" y="3608264"/>
                  <a:ext cx="1223977" cy="43175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49315" y="3608264"/>
                  <a:ext cx="1144600" cy="43810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6642482" y="5193226"/>
                  <a:ext cx="431758" cy="1587"/>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Diamond 8"/>
              <p:cNvSpPr>
                <a:spLocks noChangeAspect="1"/>
              </p:cNvSpPr>
              <p:nvPr/>
            </p:nvSpPr>
            <p:spPr bwMode="auto">
              <a:xfrm>
                <a:off x="7162766" y="3493795"/>
                <a:ext cx="420698" cy="468221"/>
              </a:xfrm>
              <a:prstGeom prst="diamond">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8" name="TextBox 10"/>
              <p:cNvSpPr txBox="1">
                <a:spLocks noChangeArrowheads="1"/>
              </p:cNvSpPr>
              <p:nvPr/>
            </p:nvSpPr>
            <p:spPr bwMode="auto">
              <a:xfrm>
                <a:off x="7235731" y="3581237"/>
                <a:ext cx="325730"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C00000"/>
                    </a:solidFill>
                    <a:latin typeface="Times New Roman" panose="02020603050405020304" pitchFamily="18" charset="0"/>
                    <a:cs typeface="Times New Roman" panose="02020603050405020304" pitchFamily="18" charset="0"/>
                  </a:rPr>
                  <a:t>P</a:t>
                </a:r>
              </a:p>
            </p:txBody>
          </p:sp>
        </p:grpSp>
        <p:cxnSp>
          <p:nvCxnSpPr>
            <p:cNvPr id="7" name="Straight Arrow Connector 6"/>
            <p:cNvCxnSpPr/>
            <p:nvPr/>
          </p:nvCxnSpPr>
          <p:spPr bwMode="auto">
            <a:xfrm rot="5400000">
              <a:off x="1689972" y="5192882"/>
              <a:ext cx="431716"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Flowchart: Connector 2"/>
          <p:cNvSpPr/>
          <p:nvPr/>
        </p:nvSpPr>
        <p:spPr>
          <a:xfrm>
            <a:off x="4208160" y="2940755"/>
            <a:ext cx="1596044" cy="1142828"/>
          </a:xfrm>
          <a:prstGeom prst="flowChartConnector">
            <a:avLst/>
          </a:prstGeom>
          <a:ln>
            <a:solidFill>
              <a:schemeClr val="accent3">
                <a:lumMod val="7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Both provide more glucose to blood</a:t>
            </a:r>
          </a:p>
        </p:txBody>
      </p:sp>
      <p:sp>
        <p:nvSpPr>
          <p:cNvPr id="2" name="TextBox 1"/>
          <p:cNvSpPr txBox="1"/>
          <p:nvPr/>
        </p:nvSpPr>
        <p:spPr>
          <a:xfrm>
            <a:off x="0" y="5682287"/>
            <a:ext cx="12192000" cy="1169551"/>
          </a:xfrm>
          <a:prstGeom prst="rect">
            <a:avLst/>
          </a:prstGeom>
          <a:solidFill>
            <a:schemeClr val="bg1"/>
          </a:solidFill>
          <a:ln>
            <a:solidFill>
              <a:schemeClr val="tx1"/>
            </a:solidFill>
            <a:prstDash val="sysDot"/>
          </a:ln>
        </p:spPr>
        <p:txBody>
          <a:bodyPr wrap="square" rtlCol="0">
            <a:spAutoFit/>
          </a:bodyPr>
          <a:lstStyle/>
          <a:p>
            <a:pPr marL="342900" indent="-342900">
              <a:buFont typeface="+mj-lt"/>
              <a:buAutoNum type="arabicPeriod"/>
            </a:pPr>
            <a:r>
              <a:rPr lang="en-US" sz="1400" dirty="0">
                <a:solidFill>
                  <a:schemeClr val="tx1">
                    <a:lumMod val="50000"/>
                    <a:lumOff val="50000"/>
                  </a:schemeClr>
                </a:solidFill>
              </a:rPr>
              <a:t>Glucagon is a peptide hormone, produced by alpha cells of the pancreas. The effect of glucagon is to make the liver release the glucose it has stored in its cells into the bloodstream, with the net effect of increasing blood glucose. </a:t>
            </a:r>
          </a:p>
          <a:p>
            <a:pPr marL="342900" indent="-342900">
              <a:buFont typeface="+mj-lt"/>
              <a:buAutoNum type="arabicPeriod"/>
            </a:pPr>
            <a:r>
              <a:rPr lang="en-US" sz="1400" dirty="0">
                <a:solidFill>
                  <a:schemeClr val="tx1">
                    <a:lumMod val="50000"/>
                    <a:lumOff val="50000"/>
                  </a:schemeClr>
                </a:solidFill>
              </a:rPr>
              <a:t>A receptor coupled with G-protein *more in next slide*</a:t>
            </a:r>
          </a:p>
          <a:p>
            <a:pPr marL="342900" indent="-342900">
              <a:buFont typeface="+mj-lt"/>
              <a:buAutoNum type="arabicPeriod"/>
            </a:pPr>
            <a:r>
              <a:rPr lang="en-US" sz="1400" dirty="0">
                <a:solidFill>
                  <a:schemeClr val="tx1">
                    <a:lumMod val="50000"/>
                    <a:lumOff val="50000"/>
                  </a:schemeClr>
                </a:solidFill>
              </a:rPr>
              <a:t>Is an enzyme involved in converting glucose to glycogen </a:t>
            </a:r>
            <a:r>
              <a:rPr lang="en-US" sz="1400" dirty="0">
                <a:solidFill>
                  <a:schemeClr val="tx1">
                    <a:lumMod val="50000"/>
                    <a:lumOff val="50000"/>
                  </a:schemeClr>
                </a:solidFill>
                <a:sym typeface="Wingdings" panose="05000000000000000000" pitchFamily="2" charset="2"/>
              </a:rPr>
              <a:t> therefore glucagon makes it INACTIVE.</a:t>
            </a:r>
          </a:p>
          <a:p>
            <a:pPr marL="342900" indent="-342900">
              <a:buFont typeface="+mj-lt"/>
              <a:buAutoNum type="arabicPeriod"/>
            </a:pPr>
            <a:r>
              <a:rPr lang="en-US" sz="1400" dirty="0">
                <a:solidFill>
                  <a:schemeClr val="tx1">
                    <a:lumMod val="50000"/>
                    <a:lumOff val="50000"/>
                  </a:schemeClr>
                </a:solidFill>
              </a:rPr>
              <a:t>Glycogen phosphorylase is one of the phosphorylase enzymes. It breaks up glycogen into glucose subunits.</a:t>
            </a:r>
          </a:p>
        </p:txBody>
      </p:sp>
      <p:sp>
        <p:nvSpPr>
          <p:cNvPr id="5" name="TextBox 4"/>
          <p:cNvSpPr txBox="1"/>
          <p:nvPr/>
        </p:nvSpPr>
        <p:spPr>
          <a:xfrm>
            <a:off x="9637726" y="448875"/>
            <a:ext cx="2478074" cy="1477328"/>
          </a:xfrm>
          <a:prstGeom prst="rect">
            <a:avLst/>
          </a:prstGeom>
          <a:solidFill>
            <a:schemeClr val="bg1"/>
          </a:solidFill>
          <a:ln>
            <a:solidFill>
              <a:schemeClr val="tx1"/>
            </a:solidFill>
          </a:ln>
        </p:spPr>
        <p:txBody>
          <a:bodyPr wrap="square" rtlCol="0">
            <a:spAutoFit/>
          </a:bodyPr>
          <a:lstStyle/>
          <a:p>
            <a:pPr algn="ctr">
              <a:defRPr/>
            </a:pPr>
            <a:r>
              <a:rPr lang="en-US" b="1" dirty="0">
                <a:solidFill>
                  <a:schemeClr val="accent2">
                    <a:lumMod val="75000"/>
                  </a:schemeClr>
                </a:solidFill>
                <a:latin typeface="Times New Roman" charset="0"/>
                <a:ea typeface="Times New Roman" charset="0"/>
                <a:cs typeface="Times New Roman" charset="0"/>
              </a:rPr>
              <a:t>Its secretion is stimulated by:</a:t>
            </a:r>
          </a:p>
          <a:p>
            <a:pPr algn="ctr">
              <a:defRPr/>
            </a:pPr>
            <a:r>
              <a:rPr lang="en-US" b="1" dirty="0">
                <a:latin typeface="Times New Roman" charset="0"/>
                <a:ea typeface="Times New Roman" charset="0"/>
                <a:cs typeface="Times New Roman" charset="0"/>
              </a:rPr>
              <a:t>Hypoglycemia</a:t>
            </a:r>
            <a:r>
              <a:rPr lang="en-US" b="1" dirty="0">
                <a:solidFill>
                  <a:schemeClr val="accent2">
                    <a:lumMod val="75000"/>
                  </a:schemeClr>
                </a:solidFill>
                <a:latin typeface="Times New Roman" charset="0"/>
                <a:ea typeface="Times New Roman" charset="0"/>
                <a:cs typeface="Times New Roman" charset="0"/>
              </a:rPr>
              <a:t> </a:t>
            </a:r>
            <a:r>
              <a:rPr lang="en-US" b="1" dirty="0">
                <a:solidFill>
                  <a:schemeClr val="tx1">
                    <a:lumMod val="50000"/>
                    <a:lumOff val="50000"/>
                  </a:schemeClr>
                </a:solidFill>
                <a:latin typeface="Times New Roman" charset="0"/>
                <a:ea typeface="Times New Roman" charset="0"/>
                <a:cs typeface="Times New Roman" charset="0"/>
              </a:rPr>
              <a:t>(</a:t>
            </a:r>
            <a:r>
              <a:rPr lang="en-US" dirty="0">
                <a:solidFill>
                  <a:schemeClr val="tx1">
                    <a:lumMod val="50000"/>
                    <a:lumOff val="50000"/>
                  </a:schemeClr>
                </a:solidFill>
              </a:rPr>
              <a:t>deficiency of glucose in the bloodstream)</a:t>
            </a:r>
            <a:endParaRPr lang="en-US" sz="2400" b="1" dirty="0">
              <a:solidFill>
                <a:schemeClr val="tx1">
                  <a:lumMod val="50000"/>
                  <a:lumOff val="50000"/>
                </a:schemeClr>
              </a:solidFill>
              <a:latin typeface="Times New Roman" charset="0"/>
              <a:ea typeface="Times New Roman" charset="0"/>
              <a:cs typeface="Times New Roman" charset="0"/>
            </a:endParaRPr>
          </a:p>
        </p:txBody>
      </p:sp>
      <p:cxnSp>
        <p:nvCxnSpPr>
          <p:cNvPr id="8" name="Straight Arrow Connector 7"/>
          <p:cNvCxnSpPr/>
          <p:nvPr/>
        </p:nvCxnSpPr>
        <p:spPr>
          <a:xfrm flipV="1">
            <a:off x="6846849" y="701087"/>
            <a:ext cx="2932151" cy="332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16933" y="4531995"/>
            <a:ext cx="1391920" cy="646331"/>
          </a:xfrm>
          <a:prstGeom prst="rect">
            <a:avLst/>
          </a:prstGeom>
          <a:noFill/>
          <a:ln>
            <a:solidFill>
              <a:schemeClr val="tx1"/>
            </a:solidFill>
            <a:prstDash val="sysDash"/>
          </a:ln>
        </p:spPr>
        <p:txBody>
          <a:bodyPr wrap="square" rtlCol="0">
            <a:spAutoFit/>
          </a:bodyPr>
          <a:lstStyle/>
          <a:p>
            <a:pPr algn="ctr"/>
            <a:r>
              <a:rPr lang="en-US" dirty="0">
                <a:solidFill>
                  <a:schemeClr val="tx1">
                    <a:lumMod val="50000"/>
                    <a:lumOff val="50000"/>
                  </a:schemeClr>
                </a:solidFill>
              </a:rPr>
              <a:t>Formation of glycogen</a:t>
            </a:r>
          </a:p>
        </p:txBody>
      </p:sp>
      <p:sp>
        <p:nvSpPr>
          <p:cNvPr id="27" name="TextBox 26"/>
          <p:cNvSpPr txBox="1"/>
          <p:nvPr/>
        </p:nvSpPr>
        <p:spPr>
          <a:xfrm>
            <a:off x="8194924" y="4496244"/>
            <a:ext cx="1661160" cy="830997"/>
          </a:xfrm>
          <a:prstGeom prst="rect">
            <a:avLst/>
          </a:prstGeom>
          <a:noFill/>
          <a:ln>
            <a:solidFill>
              <a:schemeClr val="tx1"/>
            </a:solidFill>
            <a:prstDash val="sysDash"/>
          </a:ln>
        </p:spPr>
        <p:txBody>
          <a:bodyPr wrap="square" rtlCol="0">
            <a:spAutoFit/>
          </a:bodyPr>
          <a:lstStyle/>
          <a:p>
            <a:pPr algn="ctr"/>
            <a:r>
              <a:rPr lang="en-US" sz="1600" dirty="0">
                <a:solidFill>
                  <a:schemeClr val="tx1">
                    <a:lumMod val="50000"/>
                    <a:lumOff val="50000"/>
                  </a:schemeClr>
                </a:solidFill>
              </a:rPr>
              <a:t> breakdown of glycogen to glucose</a:t>
            </a:r>
          </a:p>
        </p:txBody>
      </p:sp>
    </p:spTree>
    <p:extLst>
      <p:ext uri="{BB962C8B-B14F-4D97-AF65-F5344CB8AC3E}">
        <p14:creationId xmlns:p14="http://schemas.microsoft.com/office/powerpoint/2010/main" val="56965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27661" y="51272"/>
            <a:ext cx="8229600" cy="917575"/>
          </a:xfrm>
        </p:spPr>
        <p:txBody>
          <a:bodyPr>
            <a:normAutofit fontScale="90000"/>
          </a:bodyPr>
          <a:lstStyle/>
          <a:p>
            <a:pPr algn="ctr"/>
            <a:r>
              <a:rPr lang="en-US" altLang="en-US" sz="2800" b="1" dirty="0">
                <a:latin typeface="Arial" panose="020B0604020202020204" pitchFamily="34" charset="0"/>
                <a:cs typeface="Arial" panose="020B0604020202020204" pitchFamily="34" charset="0"/>
              </a:rPr>
              <a:t>(G-Proteins)</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GTP-</a:t>
            </a:r>
            <a:r>
              <a:rPr lang="en-US" altLang="en-US" sz="2800" b="1" dirty="0" err="1">
                <a:latin typeface="Arial" panose="020B0604020202020204" pitchFamily="34" charset="0"/>
                <a:cs typeface="Arial" panose="020B0604020202020204" pitchFamily="34" charset="0"/>
              </a:rPr>
              <a:t>Dependant</a:t>
            </a:r>
            <a:r>
              <a:rPr lang="en-US" altLang="en-US" sz="2800" b="1" dirty="0">
                <a:latin typeface="Arial" panose="020B0604020202020204" pitchFamily="34" charset="0"/>
                <a:cs typeface="Arial" panose="020B0604020202020204" pitchFamily="34" charset="0"/>
              </a:rPr>
              <a:t> Regulatory Proteins</a:t>
            </a:r>
            <a:br>
              <a:rPr lang="en-US" altLang="en-US" sz="2800" b="1" dirty="0">
                <a:latin typeface="Arial" panose="020B0604020202020204" pitchFamily="34" charset="0"/>
                <a:cs typeface="Arial" panose="020B0604020202020204" pitchFamily="34" charset="0"/>
              </a:rPr>
            </a:br>
            <a:endParaRPr lang="en-US" altLang="en-US" sz="2800" b="1" dirty="0">
              <a:latin typeface="Arial" panose="020B0604020202020204" pitchFamily="34" charset="0"/>
              <a:cs typeface="Arial" panose="020B0604020202020204" pitchFamily="34" charset="0"/>
            </a:endParaRPr>
          </a:p>
        </p:txBody>
      </p:sp>
      <p:grpSp>
        <p:nvGrpSpPr>
          <p:cNvPr id="11267" name="Group 21"/>
          <p:cNvGrpSpPr>
            <a:grpSpLocks/>
          </p:cNvGrpSpPr>
          <p:nvPr/>
        </p:nvGrpSpPr>
        <p:grpSpPr bwMode="auto">
          <a:xfrm>
            <a:off x="1012494" y="1322037"/>
            <a:ext cx="8440151" cy="4111118"/>
            <a:chOff x="-210551" y="1789311"/>
            <a:chExt cx="8440151" cy="4110749"/>
          </a:xfrm>
        </p:grpSpPr>
        <p:sp>
          <p:nvSpPr>
            <p:cNvPr id="11268" name="TextBox 22"/>
            <p:cNvSpPr txBox="1">
              <a:spLocks noChangeArrowheads="1"/>
            </p:cNvSpPr>
            <p:nvPr/>
          </p:nvSpPr>
          <p:spPr bwMode="auto">
            <a:xfrm>
              <a:off x="982663" y="1789311"/>
              <a:ext cx="7246937" cy="101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953735"/>
                  </a:solidFill>
                  <a:latin typeface="Times New Roman" panose="02020603050405020304" pitchFamily="18" charset="0"/>
                  <a:cs typeface="Times New Roman" panose="02020603050405020304" pitchFamily="18" charset="0"/>
                </a:rPr>
                <a:t>G-Proteins : </a:t>
              </a:r>
              <a:r>
                <a:rPr lang="en-US" altLang="en-US" sz="2000" b="1" dirty="0">
                  <a:solidFill>
                    <a:srgbClr val="376092"/>
                  </a:solidFill>
                  <a:latin typeface="Times New Roman" panose="02020603050405020304" pitchFamily="18" charset="0"/>
                  <a:cs typeface="Times New Roman" panose="02020603050405020304" pitchFamily="18" charset="0"/>
                </a:rPr>
                <a:t>Trimeric</a:t>
              </a:r>
              <a:r>
                <a:rPr lang="en-US" altLang="en-US" sz="2000" dirty="0">
                  <a:solidFill>
                    <a:srgbClr val="376092"/>
                  </a:solidFill>
                  <a:latin typeface="Times New Roman" panose="02020603050405020304" pitchFamily="18" charset="0"/>
                  <a:cs typeface="Times New Roman" panose="02020603050405020304" pitchFamily="18" charset="0"/>
                </a:rPr>
                <a:t> </a:t>
              </a:r>
              <a:r>
                <a:rPr lang="en-US" altLang="en-US" sz="2000" b="1" dirty="0">
                  <a:solidFill>
                    <a:srgbClr val="376092"/>
                  </a:solidFill>
                  <a:latin typeface="Times New Roman" panose="02020603050405020304" pitchFamily="18" charset="0"/>
                  <a:cs typeface="Times New Roman" panose="02020603050405020304" pitchFamily="18" charset="0"/>
                </a:rPr>
                <a:t>( 3 subunits </a:t>
              </a:r>
              <a:r>
                <a:rPr lang="el-GR" altLang="en-US" sz="2000" dirty="0">
                  <a:solidFill>
                    <a:srgbClr val="376092"/>
                  </a:solidFill>
                  <a:latin typeface="Times New Roman" panose="02020603050405020304" pitchFamily="18" charset="0"/>
                  <a:cs typeface="Times New Roman" panose="02020603050405020304" pitchFamily="18" charset="0"/>
                </a:rPr>
                <a:t>α</a:t>
              </a:r>
              <a:r>
                <a:rPr lang="en-US" altLang="en-US" sz="2000" dirty="0">
                  <a:solidFill>
                    <a:srgbClr val="376092"/>
                  </a:solidFill>
                  <a:latin typeface="Times New Roman" panose="02020603050405020304" pitchFamily="18" charset="0"/>
                  <a:cs typeface="Times New Roman" panose="02020603050405020304" pitchFamily="18" charset="0"/>
                </a:rPr>
                <a:t>,</a:t>
              </a:r>
              <a:r>
                <a:rPr lang="el-GR" altLang="en-US" sz="2000" dirty="0">
                  <a:solidFill>
                    <a:srgbClr val="376092"/>
                  </a:solidFill>
                  <a:latin typeface="Times New Roman" panose="02020603050405020304" pitchFamily="18" charset="0"/>
                  <a:cs typeface="Times New Roman" panose="02020603050405020304" pitchFamily="18" charset="0"/>
                </a:rPr>
                <a:t>β</a:t>
              </a:r>
              <a:r>
                <a:rPr lang="en-US" altLang="en-US" sz="2000" dirty="0">
                  <a:solidFill>
                    <a:srgbClr val="376092"/>
                  </a:solidFill>
                  <a:latin typeface="Times New Roman" panose="02020603050405020304" pitchFamily="18" charset="0"/>
                  <a:cs typeface="Times New Roman" panose="02020603050405020304" pitchFamily="18" charset="0"/>
                </a:rPr>
                <a:t>,</a:t>
              </a:r>
              <a:r>
                <a:rPr lang="el-GR" altLang="en-US" sz="2000" dirty="0">
                  <a:solidFill>
                    <a:srgbClr val="376092"/>
                  </a:solidFill>
                  <a:latin typeface="Times New Roman" panose="02020603050405020304" pitchFamily="18" charset="0"/>
                  <a:cs typeface="Times New Roman" panose="02020603050405020304" pitchFamily="18" charset="0"/>
                </a:rPr>
                <a:t>γ</a:t>
              </a:r>
              <a:r>
                <a:rPr lang="en-US" altLang="en-US" sz="2000" b="1" dirty="0">
                  <a:solidFill>
                    <a:srgbClr val="376092"/>
                  </a:solidFill>
                  <a:latin typeface="Times New Roman" panose="02020603050405020304" pitchFamily="18" charset="0"/>
                  <a:cs typeface="Times New Roman" panose="02020603050405020304" pitchFamily="18" charset="0"/>
                </a:rPr>
                <a:t> ) </a:t>
              </a:r>
              <a:r>
                <a:rPr lang="en-US" altLang="en-US" sz="2000" dirty="0">
                  <a:solidFill>
                    <a:srgbClr val="376092"/>
                  </a:solidFill>
                  <a:latin typeface="Times New Roman" panose="02020603050405020304" pitchFamily="18" charset="0"/>
                  <a:cs typeface="Times New Roman" panose="02020603050405020304" pitchFamily="18" charset="0"/>
                </a:rPr>
                <a:t>membrane proteins. </a:t>
              </a:r>
            </a:p>
            <a:p>
              <a:pPr eaLnBrk="1" hangingPunct="1"/>
              <a:r>
                <a:rPr lang="en-US" altLang="en-US" sz="2000" dirty="0">
                  <a:solidFill>
                    <a:srgbClr val="376092"/>
                  </a:solidFill>
                  <a:latin typeface="Times New Roman" panose="02020603050405020304" pitchFamily="18" charset="0"/>
                  <a:cs typeface="Times New Roman" panose="02020603050405020304" pitchFamily="18" charset="0"/>
                </a:rPr>
                <a:t>Types according to its function :</a:t>
              </a:r>
            </a:p>
            <a:p>
              <a:pPr eaLnBrk="1" hangingPunct="1"/>
              <a:r>
                <a:rPr lang="en-US" altLang="en-US" sz="2000" dirty="0">
                  <a:solidFill>
                    <a:srgbClr val="376092"/>
                  </a:solidFill>
                  <a:latin typeface="Times New Roman" panose="02020603050405020304" pitchFamily="18" charset="0"/>
                  <a:cs typeface="Times New Roman" panose="02020603050405020304" pitchFamily="18" charset="0"/>
                </a:rPr>
                <a:t>G-stimulatory (</a:t>
              </a:r>
              <a:r>
                <a:rPr lang="en-US" altLang="en-US" sz="2000" dirty="0" err="1">
                  <a:solidFill>
                    <a:srgbClr val="376092"/>
                  </a:solidFill>
                  <a:latin typeface="Times New Roman" panose="02020603050405020304" pitchFamily="18" charset="0"/>
                  <a:cs typeface="Times New Roman" panose="02020603050405020304" pitchFamily="18" charset="0"/>
                </a:rPr>
                <a:t>G</a:t>
              </a:r>
              <a:r>
                <a:rPr lang="en-US" altLang="en-US" sz="2000" baseline="-25000" dirty="0" err="1">
                  <a:solidFill>
                    <a:srgbClr val="376092"/>
                  </a:solidFill>
                  <a:latin typeface="Times New Roman" panose="02020603050405020304" pitchFamily="18" charset="0"/>
                  <a:cs typeface="Times New Roman" panose="02020603050405020304" pitchFamily="18" charset="0"/>
                </a:rPr>
                <a:t>s</a:t>
              </a:r>
              <a:r>
                <a:rPr lang="en-US" altLang="en-US" sz="2000" dirty="0">
                  <a:solidFill>
                    <a:srgbClr val="376092"/>
                  </a:solidFill>
                  <a:latin typeface="Times New Roman" panose="02020603050405020304" pitchFamily="18" charset="0"/>
                  <a:cs typeface="Times New Roman" panose="02020603050405020304" pitchFamily="18" charset="0"/>
                </a:rPr>
                <a:t>) and G-inhibitory (</a:t>
              </a:r>
              <a:r>
                <a:rPr lang="en-US" altLang="en-US" sz="2000" dirty="0" err="1">
                  <a:solidFill>
                    <a:srgbClr val="376092"/>
                  </a:solidFill>
                  <a:latin typeface="Times New Roman" panose="02020603050405020304" pitchFamily="18" charset="0"/>
                  <a:cs typeface="Times New Roman" panose="02020603050405020304" pitchFamily="18" charset="0"/>
                </a:rPr>
                <a:t>G</a:t>
              </a:r>
              <a:r>
                <a:rPr lang="en-US" altLang="en-US" sz="2000" baseline="-25000" dirty="0" err="1">
                  <a:solidFill>
                    <a:srgbClr val="376092"/>
                  </a:solidFill>
                  <a:latin typeface="Times New Roman" panose="02020603050405020304" pitchFamily="18" charset="0"/>
                  <a:cs typeface="Times New Roman" panose="02020603050405020304" pitchFamily="18" charset="0"/>
                </a:rPr>
                <a:t>i</a:t>
              </a:r>
              <a:r>
                <a:rPr lang="en-US" altLang="en-US" sz="2000" dirty="0">
                  <a:solidFill>
                    <a:srgbClr val="376092"/>
                  </a:solidFill>
                  <a:latin typeface="Times New Roman" panose="02020603050405020304" pitchFamily="18" charset="0"/>
                  <a:cs typeface="Times New Roman" panose="02020603050405020304" pitchFamily="18" charset="0"/>
                </a:rPr>
                <a:t>) binds to GTP/GDP</a:t>
              </a:r>
            </a:p>
          </p:txBody>
        </p:sp>
        <p:cxnSp>
          <p:nvCxnSpPr>
            <p:cNvPr id="24" name="Straight Arrow Connector 23"/>
            <p:cNvCxnSpPr/>
            <p:nvPr/>
          </p:nvCxnSpPr>
          <p:spPr>
            <a:xfrm rot="10800000" flipV="1">
              <a:off x="3538538" y="3270316"/>
              <a:ext cx="719137" cy="25238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37075" y="3262379"/>
              <a:ext cx="720725" cy="25239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271" name="Rectangle 25"/>
            <p:cNvSpPr>
              <a:spLocks noChangeArrowheads="1"/>
            </p:cNvSpPr>
            <p:nvPr/>
          </p:nvSpPr>
          <p:spPr bwMode="auto">
            <a:xfrm>
              <a:off x="1631950" y="3532049"/>
              <a:ext cx="31686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376092"/>
                  </a:solidFill>
                  <a:latin typeface="Times New Roman" panose="02020603050405020304" pitchFamily="18" charset="0"/>
                  <a:cs typeface="Times New Roman" panose="02020603050405020304" pitchFamily="18" charset="0"/>
                </a:rPr>
                <a:t>Inactive form </a:t>
              </a:r>
            </a:p>
            <a:p>
              <a:pPr algn="ctr" eaLnBrk="1" hangingPunct="1"/>
              <a:r>
                <a:rPr lang="en-US" altLang="en-US" sz="2000" dirty="0">
                  <a:solidFill>
                    <a:srgbClr val="376092"/>
                  </a:solidFill>
                  <a:latin typeface="Times New Roman" panose="02020603050405020304" pitchFamily="18" charset="0"/>
                  <a:cs typeface="Times New Roman" panose="02020603050405020304" pitchFamily="18" charset="0"/>
                </a:rPr>
                <a:t>Trimeric –bound GDP </a:t>
              </a:r>
            </a:p>
            <a:p>
              <a:pPr algn="ctr" eaLnBrk="1" hangingPunct="1"/>
              <a:r>
                <a:rPr lang="en-US" altLang="en-US" sz="2000" dirty="0">
                  <a:solidFill>
                    <a:srgbClr val="953735"/>
                  </a:solidFill>
                  <a:latin typeface="Times New Roman" panose="02020603050405020304" pitchFamily="18" charset="0"/>
                  <a:cs typeface="Times New Roman" panose="02020603050405020304" pitchFamily="18" charset="0"/>
                </a:rPr>
                <a:t>(</a:t>
              </a:r>
              <a:r>
                <a:rPr lang="el-GR" altLang="en-US" sz="2000" dirty="0">
                  <a:solidFill>
                    <a:srgbClr val="953735"/>
                  </a:solidFill>
                  <a:latin typeface="Times New Roman" panose="02020603050405020304" pitchFamily="18" charset="0"/>
                  <a:cs typeface="Times New Roman" panose="02020603050405020304" pitchFamily="18" charset="0"/>
                </a:rPr>
                <a:t>αβγ</a:t>
              </a:r>
              <a:r>
                <a:rPr lang="en-US" altLang="en-US" sz="2000" dirty="0">
                  <a:solidFill>
                    <a:srgbClr val="953735"/>
                  </a:solidFill>
                  <a:latin typeface="Times New Roman" panose="02020603050405020304" pitchFamily="18" charset="0"/>
                  <a:cs typeface="Times New Roman" panose="02020603050405020304" pitchFamily="18" charset="0"/>
                </a:rPr>
                <a:t>/GDP)</a:t>
              </a:r>
            </a:p>
          </p:txBody>
        </p:sp>
        <p:sp>
          <p:nvSpPr>
            <p:cNvPr id="11272" name="Rectangle 26"/>
            <p:cNvSpPr>
              <a:spLocks noChangeArrowheads="1"/>
            </p:cNvSpPr>
            <p:nvPr/>
          </p:nvSpPr>
          <p:spPr bwMode="auto">
            <a:xfrm>
              <a:off x="4500563" y="3490774"/>
              <a:ext cx="2447925" cy="101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376092"/>
                  </a:solidFill>
                  <a:latin typeface="Times New Roman" panose="02020603050405020304" pitchFamily="18" charset="0"/>
                  <a:cs typeface="Times New Roman" panose="02020603050405020304" pitchFamily="18" charset="0"/>
                </a:rPr>
                <a:t>Active form </a:t>
              </a:r>
            </a:p>
            <a:p>
              <a:pPr algn="ctr" eaLnBrk="1" hangingPunct="1"/>
              <a:r>
                <a:rPr lang="en-US" altLang="en-US" sz="2000" u="sng" dirty="0">
                  <a:solidFill>
                    <a:srgbClr val="376092"/>
                  </a:solidFill>
                  <a:latin typeface="Times New Roman" panose="02020603050405020304" pitchFamily="18" charset="0"/>
                  <a:cs typeface="Times New Roman" panose="02020603050405020304" pitchFamily="18" charset="0"/>
                </a:rPr>
                <a:t>ONLY </a:t>
              </a:r>
              <a:r>
                <a:rPr lang="el-GR" altLang="en-US" sz="2000" u="sng" dirty="0">
                  <a:solidFill>
                    <a:srgbClr val="376092"/>
                  </a:solidFill>
                  <a:latin typeface="Times New Roman" panose="02020603050405020304" pitchFamily="18" charset="0"/>
                  <a:cs typeface="Times New Roman" panose="02020603050405020304" pitchFamily="18" charset="0"/>
                </a:rPr>
                <a:t>α</a:t>
              </a:r>
              <a:r>
                <a:rPr lang="en-US" altLang="en-US" sz="2000" u="sng" dirty="0">
                  <a:solidFill>
                    <a:srgbClr val="376092"/>
                  </a:solidFill>
                  <a:latin typeface="Times New Roman" panose="02020603050405020304" pitchFamily="18" charset="0"/>
                  <a:cs typeface="Times New Roman" panose="02020603050405020304" pitchFamily="18" charset="0"/>
                </a:rPr>
                <a:t>-bound </a:t>
              </a:r>
              <a:r>
                <a:rPr lang="en-US" altLang="en-US" sz="2000" dirty="0">
                  <a:solidFill>
                    <a:srgbClr val="376092"/>
                  </a:solidFill>
                  <a:latin typeface="Times New Roman" panose="02020603050405020304" pitchFamily="18" charset="0"/>
                  <a:cs typeface="Times New Roman" panose="02020603050405020304" pitchFamily="18" charset="0"/>
                </a:rPr>
                <a:t>GTP </a:t>
              </a:r>
            </a:p>
            <a:p>
              <a:pPr algn="ctr" eaLnBrk="1" hangingPunct="1"/>
              <a:r>
                <a:rPr lang="en-US" altLang="en-US" sz="2000" dirty="0">
                  <a:solidFill>
                    <a:srgbClr val="C00000"/>
                  </a:solidFill>
                  <a:latin typeface="Times New Roman" panose="02020603050405020304" pitchFamily="18" charset="0"/>
                  <a:cs typeface="Times New Roman" panose="02020603050405020304" pitchFamily="18" charset="0"/>
                </a:rPr>
                <a:t>(</a:t>
              </a:r>
              <a:r>
                <a:rPr lang="el-GR" altLang="en-US" sz="2000" dirty="0">
                  <a:solidFill>
                    <a:srgbClr val="C00000"/>
                  </a:solidFill>
                  <a:latin typeface="Times New Roman" panose="02020603050405020304" pitchFamily="18" charset="0"/>
                  <a:cs typeface="Times New Roman" panose="02020603050405020304" pitchFamily="18" charset="0"/>
                </a:rPr>
                <a:t>α</a:t>
              </a:r>
              <a:r>
                <a:rPr lang="en-US" altLang="en-US" sz="2000" dirty="0">
                  <a:solidFill>
                    <a:srgbClr val="C00000"/>
                  </a:solidFill>
                  <a:latin typeface="Times New Roman" panose="02020603050405020304" pitchFamily="18" charset="0"/>
                  <a:cs typeface="Times New Roman" panose="02020603050405020304" pitchFamily="18" charset="0"/>
                </a:rPr>
                <a:t>/GTP) </a:t>
              </a:r>
            </a:p>
          </p:txBody>
        </p:sp>
        <p:sp>
          <p:nvSpPr>
            <p:cNvPr id="28" name="Rectangle 27"/>
            <p:cNvSpPr/>
            <p:nvPr/>
          </p:nvSpPr>
          <p:spPr>
            <a:xfrm>
              <a:off x="3162300" y="2852841"/>
              <a:ext cx="2428875" cy="400014"/>
            </a:xfrm>
            <a:prstGeom prst="rect">
              <a:avLst/>
            </a:prstGeom>
          </p:spPr>
          <p:txBody>
            <a:bodyPr wrap="none">
              <a:spAutoFit/>
            </a:bodyPr>
            <a:lstStyle/>
            <a:p>
              <a:pPr algn="ctr">
                <a:defRPr/>
              </a:pPr>
              <a:r>
                <a:rPr lang="en-US" sz="2000" b="1" dirty="0">
                  <a:solidFill>
                    <a:schemeClr val="accent1">
                      <a:lumMod val="75000"/>
                    </a:schemeClr>
                  </a:solidFill>
                  <a:latin typeface="Times New Roman" charset="0"/>
                  <a:ea typeface="Times New Roman" charset="0"/>
                  <a:cs typeface="Times New Roman" charset="0"/>
                </a:rPr>
                <a:t>Forms of G-Proteins</a:t>
              </a:r>
            </a:p>
          </p:txBody>
        </p:sp>
        <p:sp>
          <p:nvSpPr>
            <p:cNvPr id="11274" name="TextBox 28"/>
            <p:cNvSpPr txBox="1">
              <a:spLocks noChangeArrowheads="1"/>
            </p:cNvSpPr>
            <p:nvPr/>
          </p:nvSpPr>
          <p:spPr bwMode="auto">
            <a:xfrm>
              <a:off x="-210551" y="5192238"/>
              <a:ext cx="8217314" cy="70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dirty="0">
                  <a:solidFill>
                    <a:schemeClr val="tx2"/>
                  </a:solidFill>
                  <a:latin typeface="Times New Roman" panose="02020603050405020304" pitchFamily="18" charset="0"/>
                  <a:cs typeface="Times New Roman" panose="02020603050405020304" pitchFamily="18" charset="0"/>
                </a:rPr>
                <a:t>- The </a:t>
              </a:r>
              <a:r>
                <a:rPr lang="el-GR" altLang="en-US" sz="2000" dirty="0">
                  <a:solidFill>
                    <a:srgbClr val="C00000"/>
                  </a:solidFill>
                  <a:latin typeface="Times New Roman" panose="02020603050405020304" pitchFamily="18" charset="0"/>
                  <a:cs typeface="Times New Roman" panose="02020603050405020304" pitchFamily="18" charset="0"/>
                </a:rPr>
                <a:t>α</a:t>
              </a:r>
              <a:r>
                <a:rPr lang="en-US" altLang="en-US" sz="2000" dirty="0">
                  <a:solidFill>
                    <a:srgbClr val="C00000"/>
                  </a:solidFill>
                  <a:latin typeface="Times New Roman" panose="02020603050405020304" pitchFamily="18" charset="0"/>
                  <a:cs typeface="Times New Roman" panose="02020603050405020304" pitchFamily="18" charset="0"/>
                </a:rPr>
                <a:t>-subunit </a:t>
              </a:r>
              <a:r>
                <a:rPr lang="en-US" altLang="en-US" sz="2000" dirty="0">
                  <a:solidFill>
                    <a:schemeClr val="tx2"/>
                  </a:solidFill>
                  <a:latin typeface="Times New Roman" panose="02020603050405020304" pitchFamily="18" charset="0"/>
                  <a:cs typeface="Times New Roman" panose="02020603050405020304" pitchFamily="18" charset="0"/>
                </a:rPr>
                <a:t>has </a:t>
              </a:r>
              <a:r>
                <a:rPr lang="en-US" altLang="en-US" sz="2000" dirty="0">
                  <a:solidFill>
                    <a:srgbClr val="C00000"/>
                  </a:solidFill>
                  <a:latin typeface="Times New Roman" panose="02020603050405020304" pitchFamily="18" charset="0"/>
                  <a:cs typeface="Times New Roman" panose="02020603050405020304" pitchFamily="18" charset="0"/>
                </a:rPr>
                <a:t>intrinsic </a:t>
              </a:r>
              <a:r>
                <a:rPr lang="en-US" altLang="en-US" sz="2000" dirty="0" err="1">
                  <a:solidFill>
                    <a:srgbClr val="C00000"/>
                  </a:solidFill>
                  <a:latin typeface="Times New Roman" panose="02020603050405020304" pitchFamily="18" charset="0"/>
                  <a:cs typeface="Times New Roman" panose="02020603050405020304" pitchFamily="18" charset="0"/>
                </a:rPr>
                <a:t>GTPase</a:t>
              </a:r>
              <a:r>
                <a:rPr lang="en-US" altLang="en-US" sz="2000" dirty="0">
                  <a:solidFill>
                    <a:srgbClr val="C00000"/>
                  </a:solidFill>
                  <a:latin typeface="Times New Roman" panose="02020603050405020304" pitchFamily="18" charset="0"/>
                  <a:cs typeface="Times New Roman" panose="02020603050405020304" pitchFamily="18" charset="0"/>
                </a:rPr>
                <a:t> activity ( act as an Enzyme )</a:t>
              </a:r>
              <a:r>
                <a:rPr lang="en-US" altLang="en-US" sz="2000" dirty="0">
                  <a:solidFill>
                    <a:schemeClr val="tx2"/>
                  </a:solidFill>
                  <a:latin typeface="Times New Roman" panose="02020603050405020304" pitchFamily="18" charset="0"/>
                  <a:cs typeface="Times New Roman" panose="02020603050405020304" pitchFamily="18" charset="0"/>
                </a:rPr>
                <a:t>, resulting in </a:t>
              </a:r>
              <a:br>
                <a:rPr lang="en-US" altLang="en-US" sz="2000" dirty="0">
                  <a:solidFill>
                    <a:schemeClr val="tx2"/>
                  </a:solidFill>
                  <a:latin typeface="Times New Roman" panose="02020603050405020304" pitchFamily="18" charset="0"/>
                  <a:cs typeface="Times New Roman" panose="02020603050405020304" pitchFamily="18" charset="0"/>
                </a:rPr>
              </a:br>
              <a:r>
                <a:rPr lang="en-US" altLang="en-US" sz="2000" u="sng" dirty="0">
                  <a:solidFill>
                    <a:schemeClr val="tx2"/>
                  </a:solidFill>
                  <a:latin typeface="Times New Roman" panose="02020603050405020304" pitchFamily="18" charset="0"/>
                  <a:cs typeface="Times New Roman" panose="02020603050405020304" pitchFamily="18" charset="0"/>
                </a:rPr>
                <a:t>hydrolysis</a:t>
              </a:r>
              <a:r>
                <a:rPr lang="en-US" altLang="en-US" sz="2000" dirty="0">
                  <a:solidFill>
                    <a:schemeClr val="tx2"/>
                  </a:solidFill>
                  <a:latin typeface="Times New Roman" panose="02020603050405020304" pitchFamily="18" charset="0"/>
                  <a:cs typeface="Times New Roman" panose="02020603050405020304" pitchFamily="18" charset="0"/>
                </a:rPr>
                <a:t> of GTP into GDP and inactivation of G-proteins</a:t>
              </a:r>
            </a:p>
          </p:txBody>
        </p:sp>
      </p:grpSp>
      <p:sp>
        <p:nvSpPr>
          <p:cNvPr id="2" name="Speech Bubble: Rectangle with Corners Rounded 1"/>
          <p:cNvSpPr/>
          <p:nvPr/>
        </p:nvSpPr>
        <p:spPr>
          <a:xfrm>
            <a:off x="76971" y="1496211"/>
            <a:ext cx="2007293" cy="2543105"/>
          </a:xfrm>
          <a:prstGeom prst="wedgeRoundRectCallout">
            <a:avLst>
              <a:gd name="adj1" fmla="val 60473"/>
              <a:gd name="adj2" fmla="val -43545"/>
              <a:gd name="adj3" fmla="val 16667"/>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Tx/>
              <a:buChar char="-"/>
            </a:pPr>
            <a:r>
              <a:rPr lang="en-US" sz="1600" dirty="0">
                <a:solidFill>
                  <a:schemeClr val="tx1">
                    <a:lumMod val="50000"/>
                    <a:lumOff val="50000"/>
                  </a:schemeClr>
                </a:solidFill>
              </a:rPr>
              <a:t>come in between the </a:t>
            </a:r>
            <a:r>
              <a:rPr lang="en-US" sz="1600" b="1" dirty="0">
                <a:solidFill>
                  <a:schemeClr val="tx1">
                    <a:lumMod val="50000"/>
                    <a:lumOff val="50000"/>
                  </a:schemeClr>
                </a:solidFill>
              </a:rPr>
              <a:t>receptor</a:t>
            </a:r>
            <a:r>
              <a:rPr lang="en-US" sz="1600" dirty="0">
                <a:solidFill>
                  <a:schemeClr val="tx1">
                    <a:lumMod val="50000"/>
                    <a:lumOff val="50000"/>
                  </a:schemeClr>
                </a:solidFill>
              </a:rPr>
              <a:t> </a:t>
            </a:r>
            <a:r>
              <a:rPr lang="en-US" sz="1600" b="1" dirty="0">
                <a:solidFill>
                  <a:schemeClr val="tx1">
                    <a:lumMod val="50000"/>
                    <a:lumOff val="50000"/>
                  </a:schemeClr>
                </a:solidFill>
              </a:rPr>
              <a:t>&amp; 2</a:t>
            </a:r>
            <a:r>
              <a:rPr lang="en-US" sz="1600" b="1" baseline="30000" dirty="0">
                <a:solidFill>
                  <a:schemeClr val="tx1">
                    <a:lumMod val="50000"/>
                    <a:lumOff val="50000"/>
                  </a:schemeClr>
                </a:solidFill>
              </a:rPr>
              <a:t>nd</a:t>
            </a:r>
            <a:r>
              <a:rPr lang="en-US" sz="1600" b="1" dirty="0">
                <a:solidFill>
                  <a:schemeClr val="tx1">
                    <a:lumMod val="50000"/>
                    <a:lumOff val="50000"/>
                  </a:schemeClr>
                </a:solidFill>
              </a:rPr>
              <a:t> messenger .</a:t>
            </a:r>
          </a:p>
          <a:p>
            <a:pPr marL="285750" indent="-285750">
              <a:buFontTx/>
              <a:buChar char="-"/>
            </a:pPr>
            <a:r>
              <a:rPr lang="en-US" sz="1600" b="1" u="sng" dirty="0">
                <a:solidFill>
                  <a:schemeClr val="tx1">
                    <a:lumMod val="50000"/>
                    <a:lumOff val="50000"/>
                  </a:schemeClr>
                </a:solidFill>
              </a:rPr>
              <a:t>Regulate</a:t>
            </a:r>
            <a:r>
              <a:rPr lang="en-US" sz="1600" dirty="0">
                <a:solidFill>
                  <a:schemeClr val="tx1">
                    <a:lumMod val="50000"/>
                    <a:lumOff val="50000"/>
                  </a:schemeClr>
                </a:solidFill>
              </a:rPr>
              <a:t> the formation of synthesis of 2</a:t>
            </a:r>
            <a:r>
              <a:rPr lang="en-US" sz="1600" baseline="30000" dirty="0">
                <a:solidFill>
                  <a:schemeClr val="tx1">
                    <a:lumMod val="50000"/>
                    <a:lumOff val="50000"/>
                  </a:schemeClr>
                </a:solidFill>
              </a:rPr>
              <a:t>nd</a:t>
            </a:r>
            <a:r>
              <a:rPr lang="en-US" sz="1600" dirty="0">
                <a:solidFill>
                  <a:schemeClr val="tx1">
                    <a:lumMod val="50000"/>
                    <a:lumOff val="50000"/>
                  </a:schemeClr>
                </a:solidFill>
              </a:rPr>
              <a:t> messenger </a:t>
            </a:r>
          </a:p>
        </p:txBody>
      </p:sp>
      <p:sp>
        <p:nvSpPr>
          <p:cNvPr id="3" name="Speech Bubble: Oval 2"/>
          <p:cNvSpPr/>
          <p:nvPr/>
        </p:nvSpPr>
        <p:spPr>
          <a:xfrm>
            <a:off x="8056120" y="2869275"/>
            <a:ext cx="3542173" cy="507877"/>
          </a:xfrm>
          <a:prstGeom prst="wedgeEllipseCallout">
            <a:avLst>
              <a:gd name="adj1" fmla="val -48300"/>
              <a:gd name="adj2" fmla="val 71383"/>
            </a:avLst>
          </a:prstGeom>
          <a:solidFill>
            <a:schemeClr val="bg1"/>
          </a:solidFill>
          <a:ln>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chemeClr val="tx1">
                    <a:lumMod val="50000"/>
                    <a:lumOff val="50000"/>
                  </a:schemeClr>
                </a:solidFill>
                <a:latin typeface="Times New Roman" panose="02020603050405020304" pitchFamily="18" charset="0"/>
                <a:cs typeface="Times New Roman" panose="02020603050405020304" pitchFamily="18" charset="0"/>
              </a:rPr>
              <a:t> ( </a:t>
            </a:r>
            <a:r>
              <a:rPr lang="el-GR" altLang="en-US" dirty="0">
                <a:solidFill>
                  <a:schemeClr val="tx1">
                    <a:lumMod val="50000"/>
                    <a:lumOff val="50000"/>
                  </a:schemeClr>
                </a:solidFill>
                <a:latin typeface="Times New Roman" panose="02020603050405020304" pitchFamily="18" charset="0"/>
                <a:cs typeface="Times New Roman" panose="02020603050405020304" pitchFamily="18" charset="0"/>
              </a:rPr>
              <a:t>β</a:t>
            </a:r>
            <a:r>
              <a:rPr lang="en-US" altLang="en-US" dirty="0">
                <a:solidFill>
                  <a:schemeClr val="tx1">
                    <a:lumMod val="50000"/>
                    <a:lumOff val="50000"/>
                  </a:schemeClr>
                </a:solidFill>
                <a:latin typeface="Times New Roman" panose="02020603050405020304" pitchFamily="18" charset="0"/>
                <a:cs typeface="Times New Roman" panose="02020603050405020304" pitchFamily="18" charset="0"/>
              </a:rPr>
              <a:t> , </a:t>
            </a:r>
            <a:r>
              <a:rPr lang="el-GR" altLang="en-US" dirty="0">
                <a:solidFill>
                  <a:schemeClr val="tx1">
                    <a:lumMod val="50000"/>
                    <a:lumOff val="50000"/>
                  </a:schemeClr>
                </a:solidFill>
                <a:latin typeface="Times New Roman" panose="02020603050405020304" pitchFamily="18" charset="0"/>
                <a:cs typeface="Times New Roman" panose="02020603050405020304" pitchFamily="18" charset="0"/>
              </a:rPr>
              <a:t>γ</a:t>
            </a:r>
            <a:r>
              <a:rPr lang="en-US" altLang="en-US" dirty="0">
                <a:solidFill>
                  <a:schemeClr val="tx1">
                    <a:lumMod val="50000"/>
                    <a:lumOff val="50000"/>
                  </a:schemeClr>
                </a:solidFill>
                <a:latin typeface="Times New Roman" panose="02020603050405020304" pitchFamily="18" charset="0"/>
                <a:cs typeface="Times New Roman" panose="02020603050405020304" pitchFamily="18" charset="0"/>
              </a:rPr>
              <a:t> separate from  </a:t>
            </a:r>
            <a:r>
              <a:rPr lang="el-GR" altLang="en-US" dirty="0">
                <a:solidFill>
                  <a:schemeClr val="tx1">
                    <a:lumMod val="50000"/>
                    <a:lumOff val="50000"/>
                  </a:schemeClr>
                </a:solidFill>
                <a:latin typeface="Times New Roman" panose="02020603050405020304" pitchFamily="18" charset="0"/>
                <a:cs typeface="Times New Roman" panose="02020603050405020304" pitchFamily="18" charset="0"/>
              </a:rPr>
              <a:t>α</a:t>
            </a:r>
            <a:r>
              <a:rPr lang="en-US" altLang="en-US" dirty="0">
                <a:solidFill>
                  <a:schemeClr val="tx1">
                    <a:lumMod val="50000"/>
                    <a:lumOff val="50000"/>
                  </a:schemeClr>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741680" y="5801360"/>
            <a:ext cx="7975600" cy="923330"/>
          </a:xfrm>
          <a:prstGeom prst="rect">
            <a:avLst/>
          </a:prstGeom>
          <a:noFill/>
          <a:ln>
            <a:solidFill>
              <a:schemeClr val="tx1"/>
            </a:solidFill>
            <a:prstDash val="sysDash"/>
          </a:ln>
        </p:spPr>
        <p:txBody>
          <a:bodyPr wrap="square" rtlCol="0">
            <a:spAutoFit/>
          </a:bodyPr>
          <a:lstStyle/>
          <a:p>
            <a:r>
              <a:rPr lang="en-US" dirty="0">
                <a:solidFill>
                  <a:schemeClr val="tx1">
                    <a:lumMod val="50000"/>
                    <a:lumOff val="50000"/>
                  </a:schemeClr>
                </a:solidFill>
              </a:rPr>
              <a:t>Note: GTP: Guanosine triphosphate. GTP is essential to signal transduction, in particular with G-proteins, in second-messenger mechanisms where it is converted to guanosine diphosphate (GDP) through the action of </a:t>
            </a:r>
            <a:r>
              <a:rPr lang="en-US" dirty="0" err="1">
                <a:solidFill>
                  <a:schemeClr val="tx1">
                    <a:lumMod val="50000"/>
                    <a:lumOff val="50000"/>
                  </a:schemeClr>
                </a:solidFill>
              </a:rPr>
              <a:t>GTPases</a:t>
            </a:r>
            <a:r>
              <a:rPr lang="en-US" dirty="0">
                <a:solidFill>
                  <a:schemeClr val="tx1">
                    <a:lumMod val="50000"/>
                    <a:lumOff val="50000"/>
                  </a:schemeClr>
                </a:solidFill>
              </a:rPr>
              <a:t>.</a:t>
            </a:r>
          </a:p>
        </p:txBody>
      </p:sp>
    </p:spTree>
    <p:extLst>
      <p:ext uri="{BB962C8B-B14F-4D97-AF65-F5344CB8AC3E}">
        <p14:creationId xmlns:p14="http://schemas.microsoft.com/office/powerpoint/2010/main" val="287918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931823446"/>
              </p:ext>
            </p:extLst>
          </p:nvPr>
        </p:nvGraphicFramePr>
        <p:xfrm>
          <a:off x="939800" y="432578"/>
          <a:ext cx="7645400" cy="5042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3076575" y="1066800"/>
            <a:ext cx="3371850" cy="1384995"/>
          </a:xfrm>
          <a:prstGeom prst="rect">
            <a:avLst/>
          </a:prstGeom>
          <a:noFill/>
        </p:spPr>
        <p:txBody>
          <a:bodyPr wrap="square" rtlCol="0">
            <a:spAutoFit/>
          </a:bodyPr>
          <a:lstStyle/>
          <a:p>
            <a:pPr algn="ctr"/>
            <a:r>
              <a:rPr lang="en-US" sz="2800" b="1" dirty="0">
                <a:solidFill>
                  <a:schemeClr val="bg1"/>
                </a:solidFill>
              </a:rPr>
              <a:t>Two important second messenger systems: </a:t>
            </a:r>
          </a:p>
        </p:txBody>
      </p:sp>
      <p:sp>
        <p:nvSpPr>
          <p:cNvPr id="2" name="TextBox 1"/>
          <p:cNvSpPr txBox="1"/>
          <p:nvPr/>
        </p:nvSpPr>
        <p:spPr>
          <a:xfrm>
            <a:off x="7249160" y="645733"/>
            <a:ext cx="4282440" cy="2308324"/>
          </a:xfrm>
          <a:prstGeom prst="rect">
            <a:avLst/>
          </a:prstGeom>
          <a:solidFill>
            <a:schemeClr val="bg1"/>
          </a:solidFill>
          <a:ln>
            <a:solidFill>
              <a:schemeClr val="tx1"/>
            </a:solidFill>
            <a:prstDash val="dash"/>
          </a:ln>
        </p:spPr>
        <p:txBody>
          <a:bodyPr wrap="square" rtlCol="0">
            <a:spAutoFit/>
          </a:bodyPr>
          <a:lstStyle/>
          <a:p>
            <a:r>
              <a:rPr lang="en-US" dirty="0">
                <a:solidFill>
                  <a:schemeClr val="tx1">
                    <a:lumMod val="50000"/>
                    <a:lumOff val="50000"/>
                  </a:schemeClr>
                </a:solidFill>
              </a:rPr>
              <a:t>Remember </a:t>
            </a:r>
            <a:r>
              <a:rPr lang="en-US" dirty="0">
                <a:solidFill>
                  <a:schemeClr val="tx1">
                    <a:lumMod val="50000"/>
                    <a:lumOff val="50000"/>
                  </a:schemeClr>
                </a:solidFill>
                <a:sym typeface="Wingdings" panose="05000000000000000000" pitchFamily="2" charset="2"/>
              </a:rPr>
              <a:t></a:t>
            </a:r>
          </a:p>
          <a:p>
            <a:r>
              <a:rPr lang="en-US" b="1" dirty="0">
                <a:solidFill>
                  <a:schemeClr val="tx1">
                    <a:lumMod val="50000"/>
                    <a:lumOff val="50000"/>
                  </a:schemeClr>
                </a:solidFill>
                <a:sym typeface="Wingdings" panose="05000000000000000000" pitchFamily="2" charset="2"/>
              </a:rPr>
              <a:t>Second messenger:</a:t>
            </a:r>
          </a:p>
          <a:p>
            <a:r>
              <a:rPr lang="en-US" b="1" dirty="0">
                <a:solidFill>
                  <a:schemeClr val="tx1">
                    <a:lumMod val="50000"/>
                    <a:lumOff val="50000"/>
                  </a:schemeClr>
                </a:solidFill>
                <a:sym typeface="Wingdings" panose="05000000000000000000" pitchFamily="2" charset="2"/>
              </a:rPr>
              <a:t>(</a:t>
            </a:r>
            <a:r>
              <a:rPr lang="en-US" dirty="0">
                <a:solidFill>
                  <a:schemeClr val="tx1">
                    <a:lumMod val="50000"/>
                    <a:lumOff val="50000"/>
                  </a:schemeClr>
                </a:solidFill>
                <a:sym typeface="Wingdings" panose="05000000000000000000" pitchFamily="2" charset="2"/>
              </a:rPr>
              <a:t>intracellular signal</a:t>
            </a:r>
          </a:p>
          <a:p>
            <a:r>
              <a:rPr lang="en-US" dirty="0">
                <a:solidFill>
                  <a:schemeClr val="tx1">
                    <a:lumMod val="50000"/>
                    <a:lumOff val="50000"/>
                  </a:schemeClr>
                </a:solidFill>
                <a:sym typeface="Wingdings" panose="05000000000000000000" pitchFamily="2" charset="2"/>
              </a:rPr>
              <a:t>Formed during transduction)</a:t>
            </a:r>
          </a:p>
          <a:p>
            <a:r>
              <a:rPr lang="en-US" dirty="0">
                <a:solidFill>
                  <a:schemeClr val="tx1">
                    <a:lumMod val="50000"/>
                    <a:lumOff val="50000"/>
                  </a:schemeClr>
                </a:solidFill>
              </a:rPr>
              <a:t>intracellular signaling molecules released </a:t>
            </a:r>
            <a:r>
              <a:rPr lang="en-US" b="1" dirty="0">
                <a:solidFill>
                  <a:schemeClr val="tx1">
                    <a:lumMod val="50000"/>
                    <a:lumOff val="50000"/>
                  </a:schemeClr>
                </a:solidFill>
              </a:rPr>
              <a:t>within the cell </a:t>
            </a:r>
            <a:r>
              <a:rPr lang="en-US" dirty="0">
                <a:solidFill>
                  <a:schemeClr val="tx1">
                    <a:lumMod val="50000"/>
                    <a:lumOff val="50000"/>
                  </a:schemeClr>
                </a:solidFill>
              </a:rPr>
              <a:t>in response to a hormone to trigger physiological changes.</a:t>
            </a:r>
          </a:p>
        </p:txBody>
      </p:sp>
    </p:spTree>
    <p:extLst>
      <p:ext uri="{BB962C8B-B14F-4D97-AF65-F5344CB8AC3E}">
        <p14:creationId xmlns:p14="http://schemas.microsoft.com/office/powerpoint/2010/main" val="397370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01000" y="-16587"/>
            <a:ext cx="419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99060" y="920929"/>
            <a:ext cx="6536055" cy="3554411"/>
          </a:xfrm>
        </p:spPr>
        <p:txBody>
          <a:bodyPr>
            <a:normAutofit lnSpcReduction="10000"/>
          </a:bodyPr>
          <a:lstStyle/>
          <a:p>
            <a:r>
              <a:rPr lang="en-US" b="1" dirty="0">
                <a:solidFill>
                  <a:srgbClr val="00B050"/>
                </a:solidFill>
              </a:rPr>
              <a:t>Signal</a:t>
            </a:r>
            <a:r>
              <a:rPr lang="en-US" b="1" dirty="0">
                <a:solidFill>
                  <a:schemeClr val="tx1"/>
                </a:solidFill>
              </a:rPr>
              <a:t>: </a:t>
            </a:r>
            <a:r>
              <a:rPr lang="en-US" dirty="0">
                <a:solidFill>
                  <a:schemeClr val="tx1"/>
                </a:solidFill>
              </a:rPr>
              <a:t>Hormones or neurotransmitters are </a:t>
            </a:r>
            <a:r>
              <a:rPr lang="en-US" b="1" dirty="0">
                <a:solidFill>
                  <a:srgbClr val="C00000"/>
                </a:solidFill>
              </a:rPr>
              <a:t>primary messengers</a:t>
            </a:r>
            <a:r>
              <a:rPr lang="en-US" dirty="0">
                <a:solidFill>
                  <a:schemeClr val="tx1"/>
                </a:solidFill>
              </a:rPr>
              <a:t> </a:t>
            </a:r>
          </a:p>
          <a:p>
            <a:pPr>
              <a:buFont typeface="Wingdings" panose="05000000000000000000" pitchFamily="2" charset="2"/>
              <a:buChar char="§"/>
            </a:pPr>
            <a:r>
              <a:rPr lang="en-US" dirty="0">
                <a:solidFill>
                  <a:schemeClr val="tx1"/>
                </a:solidFill>
              </a:rPr>
              <a:t>Hormones or neurotransmitters such as : </a:t>
            </a:r>
            <a:r>
              <a:rPr lang="en-US" dirty="0">
                <a:solidFill>
                  <a:srgbClr val="C00000"/>
                </a:solidFill>
              </a:rPr>
              <a:t>Glucagon &amp; Epinephrine </a:t>
            </a:r>
          </a:p>
          <a:p>
            <a:pPr>
              <a:buFont typeface="Wingdings" panose="05000000000000000000" pitchFamily="2" charset="2"/>
              <a:buChar char="§"/>
            </a:pPr>
            <a:r>
              <a:rPr lang="en-US" dirty="0">
                <a:solidFill>
                  <a:schemeClr val="tx1"/>
                </a:solidFill>
              </a:rPr>
              <a:t>Or toxins such as : </a:t>
            </a:r>
            <a:r>
              <a:rPr lang="en-US" dirty="0">
                <a:solidFill>
                  <a:srgbClr val="C00000"/>
                </a:solidFill>
              </a:rPr>
              <a:t>Cholera &amp; pertussis toxins</a:t>
            </a:r>
            <a:endParaRPr lang="en-US" b="1" dirty="0">
              <a:solidFill>
                <a:schemeClr val="tx1"/>
              </a:solidFill>
            </a:endParaRPr>
          </a:p>
          <a:p>
            <a:r>
              <a:rPr lang="en-US" b="1" dirty="0">
                <a:solidFill>
                  <a:srgbClr val="00B050"/>
                </a:solidFill>
              </a:rPr>
              <a:t>Receptor</a:t>
            </a:r>
            <a:r>
              <a:rPr lang="en-US" b="1" dirty="0">
                <a:solidFill>
                  <a:schemeClr val="tx1"/>
                </a:solidFill>
              </a:rPr>
              <a:t>:</a:t>
            </a:r>
            <a:r>
              <a:rPr lang="en-US" dirty="0">
                <a:solidFill>
                  <a:schemeClr val="tx1"/>
                </a:solidFill>
              </a:rPr>
              <a:t> G-protein-coupled receptor</a:t>
            </a:r>
            <a:endParaRPr lang="en-US" b="1" dirty="0">
              <a:solidFill>
                <a:schemeClr val="tx1"/>
              </a:solidFill>
            </a:endParaRPr>
          </a:p>
          <a:p>
            <a:pPr>
              <a:buFont typeface="Wingdings" panose="05000000000000000000" pitchFamily="2" charset="2"/>
              <a:buChar char="§"/>
            </a:pPr>
            <a:r>
              <a:rPr lang="en-US" b="1" dirty="0" err="1">
                <a:solidFill>
                  <a:schemeClr val="tx1"/>
                </a:solidFill>
              </a:rPr>
              <a:t>Adenylyle</a:t>
            </a:r>
            <a:r>
              <a:rPr lang="en-US" b="1" dirty="0">
                <a:solidFill>
                  <a:schemeClr val="tx1"/>
                </a:solidFill>
              </a:rPr>
              <a:t> cyclase : </a:t>
            </a:r>
            <a:r>
              <a:rPr lang="en-US" dirty="0">
                <a:solidFill>
                  <a:schemeClr val="tx1"/>
                </a:solidFill>
              </a:rPr>
              <a:t>a membrane bound enzyme</a:t>
            </a:r>
          </a:p>
          <a:p>
            <a:pPr>
              <a:buFont typeface="Wingdings" panose="05000000000000000000" pitchFamily="2" charset="2"/>
              <a:buChar char="§"/>
            </a:pPr>
            <a:r>
              <a:rPr lang="en-US" b="1" dirty="0">
                <a:solidFill>
                  <a:schemeClr val="tx1"/>
                </a:solidFill>
              </a:rPr>
              <a:t>Function : </a:t>
            </a:r>
            <a:r>
              <a:rPr lang="en-US" dirty="0">
                <a:solidFill>
                  <a:schemeClr val="tx1"/>
                </a:solidFill>
              </a:rPr>
              <a:t>It converts </a:t>
            </a:r>
            <a:r>
              <a:rPr lang="en-US" dirty="0">
                <a:solidFill>
                  <a:srgbClr val="C00000"/>
                </a:solidFill>
              </a:rPr>
              <a:t>ATP</a:t>
            </a:r>
            <a:r>
              <a:rPr lang="en-US" dirty="0">
                <a:solidFill>
                  <a:schemeClr val="tx1"/>
                </a:solidFill>
              </a:rPr>
              <a:t> to </a:t>
            </a:r>
            <a:r>
              <a:rPr lang="en-US" dirty="0">
                <a:solidFill>
                  <a:srgbClr val="C00000"/>
                </a:solidFill>
              </a:rPr>
              <a:t>cAMP </a:t>
            </a:r>
            <a:r>
              <a:rPr lang="en-US" dirty="0">
                <a:solidFill>
                  <a:schemeClr val="tx1"/>
                </a:solidFill>
              </a:rPr>
              <a:t>(</a:t>
            </a:r>
            <a:r>
              <a:rPr lang="en-US" dirty="0">
                <a:solidFill>
                  <a:srgbClr val="C00000"/>
                </a:solidFill>
              </a:rPr>
              <a:t>cyclic AMP)</a:t>
            </a:r>
          </a:p>
          <a:p>
            <a:r>
              <a:rPr lang="en-US" b="1" dirty="0">
                <a:solidFill>
                  <a:srgbClr val="00B050"/>
                </a:solidFill>
              </a:rPr>
              <a:t>Second messenger </a:t>
            </a:r>
            <a:r>
              <a:rPr lang="en-US" b="1" dirty="0">
                <a:solidFill>
                  <a:schemeClr val="tx1"/>
                </a:solidFill>
              </a:rPr>
              <a:t>: </a:t>
            </a:r>
            <a:r>
              <a:rPr lang="en-US" dirty="0">
                <a:solidFill>
                  <a:srgbClr val="C00000"/>
                </a:solidFill>
              </a:rPr>
              <a:t>cAMP</a:t>
            </a:r>
          </a:p>
          <a:p>
            <a:r>
              <a:rPr lang="en-US" b="1" dirty="0">
                <a:solidFill>
                  <a:srgbClr val="00B050"/>
                </a:solidFill>
              </a:rPr>
              <a:t>Response</a:t>
            </a:r>
            <a:r>
              <a:rPr lang="en-US" b="1" dirty="0">
                <a:solidFill>
                  <a:schemeClr val="tx1"/>
                </a:solidFill>
              </a:rPr>
              <a:t>:</a:t>
            </a:r>
            <a:r>
              <a:rPr lang="en-US" dirty="0">
                <a:solidFill>
                  <a:srgbClr val="C00000"/>
                </a:solidFill>
              </a:rPr>
              <a:t> </a:t>
            </a:r>
            <a:r>
              <a:rPr lang="en-US" dirty="0"/>
              <a:t>Activation/inhibition of protein kinase A</a:t>
            </a:r>
            <a:endParaRPr lang="en-US" dirty="0">
              <a:solidFill>
                <a:srgbClr val="C00000"/>
              </a:solidFill>
            </a:endParaRPr>
          </a:p>
        </p:txBody>
      </p:sp>
      <p:sp>
        <p:nvSpPr>
          <p:cNvPr id="6" name="TextBox 5"/>
          <p:cNvSpPr txBox="1"/>
          <p:nvPr/>
        </p:nvSpPr>
        <p:spPr>
          <a:xfrm>
            <a:off x="7206123" y="1900482"/>
            <a:ext cx="3315191" cy="1021556"/>
          </a:xfrm>
          <a:prstGeom prst="flowChartAlternateProcess">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b="1" dirty="0"/>
              <a:t>According to G-protein’s function: The resulting response will be:</a:t>
            </a:r>
          </a:p>
        </p:txBody>
      </p:sp>
      <p:sp>
        <p:nvSpPr>
          <p:cNvPr id="7" name="TextBox 6"/>
          <p:cNvSpPr txBox="1"/>
          <p:nvPr/>
        </p:nvSpPr>
        <p:spPr>
          <a:xfrm>
            <a:off x="6913245" y="547399"/>
            <a:ext cx="365759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srgbClr val="C00000"/>
                </a:solidFill>
              </a:rPr>
              <a:t>Inhibition</a:t>
            </a:r>
            <a:r>
              <a:rPr lang="en-US" dirty="0"/>
              <a:t> of protein kinase A </a:t>
            </a:r>
            <a:r>
              <a:rPr lang="en-US" dirty="0">
                <a:solidFill>
                  <a:srgbClr val="C00000"/>
                </a:solidFill>
              </a:rPr>
              <a:t>(</a:t>
            </a:r>
            <a:r>
              <a:rPr lang="en-US" dirty="0" err="1">
                <a:solidFill>
                  <a:srgbClr val="C00000"/>
                </a:solidFill>
              </a:rPr>
              <a:t>cAMP</a:t>
            </a:r>
            <a:r>
              <a:rPr lang="en-US" dirty="0">
                <a:solidFill>
                  <a:srgbClr val="C00000"/>
                </a:solidFill>
              </a:rPr>
              <a:t>-dependent protein kinase)</a:t>
            </a:r>
          </a:p>
        </p:txBody>
      </p:sp>
      <p:sp>
        <p:nvSpPr>
          <p:cNvPr id="8" name="TextBox 7"/>
          <p:cNvSpPr txBox="1"/>
          <p:nvPr/>
        </p:nvSpPr>
        <p:spPr>
          <a:xfrm>
            <a:off x="6913244" y="3545566"/>
            <a:ext cx="365759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srgbClr val="C00000"/>
                </a:solidFill>
              </a:rPr>
              <a:t>Activation</a:t>
            </a:r>
            <a:r>
              <a:rPr lang="en-US" dirty="0"/>
              <a:t> of protein kinase A </a:t>
            </a:r>
            <a:r>
              <a:rPr lang="en-US" dirty="0">
                <a:solidFill>
                  <a:srgbClr val="C00000"/>
                </a:solidFill>
              </a:rPr>
              <a:t>(cAMP-dependent protein kinase)</a:t>
            </a:r>
          </a:p>
        </p:txBody>
      </p:sp>
      <p:sp>
        <p:nvSpPr>
          <p:cNvPr id="9" name="Title 1"/>
          <p:cNvSpPr>
            <a:spLocks noGrp="1"/>
          </p:cNvSpPr>
          <p:nvPr>
            <p:ph type="title"/>
          </p:nvPr>
        </p:nvSpPr>
        <p:spPr>
          <a:xfrm>
            <a:off x="99060" y="117646"/>
            <a:ext cx="8216727" cy="702273"/>
          </a:xfrm>
        </p:spPr>
        <p:txBody>
          <a:bodyPr/>
          <a:lstStyle/>
          <a:p>
            <a:r>
              <a:rPr lang="en-US" dirty="0"/>
              <a:t>First: Adenylyl cyclase system</a:t>
            </a:r>
          </a:p>
        </p:txBody>
      </p:sp>
      <p:sp>
        <p:nvSpPr>
          <p:cNvPr id="2" name="TextBox 1"/>
          <p:cNvSpPr txBox="1"/>
          <p:nvPr/>
        </p:nvSpPr>
        <p:spPr>
          <a:xfrm>
            <a:off x="0" y="4736370"/>
            <a:ext cx="5587365" cy="2127345"/>
          </a:xfrm>
          <a:prstGeom prst="rect">
            <a:avLst/>
          </a:prstGeom>
          <a:solidFill>
            <a:schemeClr val="bg1"/>
          </a:solidFill>
          <a:ln>
            <a:solidFill>
              <a:schemeClr val="tx1"/>
            </a:solidFill>
            <a:prstDash val="sysDash"/>
          </a:ln>
        </p:spPr>
        <p:txBody>
          <a:bodyPr wrap="square" rtlCol="0">
            <a:spAutoFit/>
          </a:bodyPr>
          <a:lstStyle/>
          <a:p>
            <a:r>
              <a:rPr lang="en-US" sz="1600" dirty="0">
                <a:solidFill>
                  <a:schemeClr val="bg1">
                    <a:lumMod val="50000"/>
                  </a:schemeClr>
                </a:solidFill>
              </a:rPr>
              <a:t>Note: For example: The effect of adrenaline is via a G protein signaling cascade, which transmits chemical signals from outside the cell across the membrane to the inside of the cell (cytoplasm). The outside signal (in this case, adrenaline) binds to a receptor, which transmits a signal to the G protein, which transmits a signal to adenylyl cyclase, which transmits a signal by converting ATP to cAMP</a:t>
            </a:r>
            <a:r>
              <a:rPr lang="en-US" sz="1200" dirty="0">
                <a:solidFill>
                  <a:schemeClr val="bg1">
                    <a:lumMod val="50000"/>
                  </a:schemeClr>
                </a:solidFill>
              </a:rPr>
              <a:t> (2nd messenger)</a:t>
            </a:r>
            <a:endParaRPr lang="en-US" sz="1600" dirty="0">
              <a:solidFill>
                <a:schemeClr val="bg1">
                  <a:lumMod val="50000"/>
                </a:schemeClr>
              </a:solidFill>
            </a:endParaRPr>
          </a:p>
        </p:txBody>
      </p:sp>
      <p:sp>
        <p:nvSpPr>
          <p:cNvPr id="3" name="TextBox 2"/>
          <p:cNvSpPr txBox="1"/>
          <p:nvPr/>
        </p:nvSpPr>
        <p:spPr>
          <a:xfrm>
            <a:off x="7363530" y="4706602"/>
            <a:ext cx="3157784" cy="1323439"/>
          </a:xfrm>
          <a:prstGeom prst="rect">
            <a:avLst/>
          </a:prstGeom>
          <a:solidFill>
            <a:schemeClr val="bg1"/>
          </a:solidFill>
          <a:ln>
            <a:solidFill>
              <a:schemeClr val="tx1"/>
            </a:solidFill>
            <a:prstDash val="sysDot"/>
          </a:ln>
        </p:spPr>
        <p:txBody>
          <a:bodyPr wrap="square" rtlCol="0">
            <a:spAutoFit/>
          </a:bodyPr>
          <a:lstStyle/>
          <a:p>
            <a:r>
              <a:rPr lang="en-US" sz="1600" dirty="0">
                <a:solidFill>
                  <a:schemeClr val="bg1">
                    <a:lumMod val="50000"/>
                  </a:schemeClr>
                </a:solidFill>
              </a:rPr>
              <a:t>Note: protein kinase A is a family of enzymes whose activity is dependent on cellular levels of cyclic AMP (cAMP).</a:t>
            </a:r>
          </a:p>
          <a:p>
            <a:r>
              <a:rPr lang="en-US" sz="1600" dirty="0">
                <a:solidFill>
                  <a:schemeClr val="bg1">
                    <a:lumMod val="50000"/>
                  </a:schemeClr>
                </a:solidFill>
              </a:rPr>
              <a:t>It is activated by cAMP.</a:t>
            </a:r>
          </a:p>
        </p:txBody>
      </p:sp>
      <p:cxnSp>
        <p:nvCxnSpPr>
          <p:cNvPr id="13" name="Straight Arrow Connector 12"/>
          <p:cNvCxnSpPr/>
          <p:nvPr/>
        </p:nvCxnSpPr>
        <p:spPr>
          <a:xfrm flipV="1">
            <a:off x="8780143" y="1308295"/>
            <a:ext cx="0" cy="548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780143" y="2798445"/>
            <a:ext cx="0" cy="662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111909"/>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2163</Words>
  <Application>Microsoft Office PowerPoint</Application>
  <PresentationFormat>Widescreen</PresentationFormat>
  <Paragraphs>334</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Century Gothic</vt:lpstr>
      <vt:lpstr>Tahoma</vt:lpstr>
      <vt:lpstr>Times New Roman</vt:lpstr>
      <vt:lpstr>Trebuchet MS</vt:lpstr>
      <vt:lpstr>Wingdings</vt:lpstr>
      <vt:lpstr>Wingdings 3</vt:lpstr>
      <vt:lpstr>Facet</vt:lpstr>
      <vt:lpstr>Cell signaling</vt:lpstr>
      <vt:lpstr>Objectives:</vt:lpstr>
      <vt:lpstr>PowerPoint Presentation</vt:lpstr>
      <vt:lpstr>PowerPoint Presentation</vt:lpstr>
      <vt:lpstr>PowerPoint Presentation</vt:lpstr>
      <vt:lpstr>Different Responses to the Same Signaling Molecule: (B) Same Cell but, Different Pathways (continued)</vt:lpstr>
      <vt:lpstr>(G-Proteins) GTP-Dependant Regulatory Proteins </vt:lpstr>
      <vt:lpstr>PowerPoint Presentation</vt:lpstr>
      <vt:lpstr>First: Adenylyl cyclase system</vt:lpstr>
      <vt:lpstr>What is AMP &amp; CAMP ?</vt:lpstr>
      <vt:lpstr>PowerPoint Presentation</vt:lpstr>
      <vt:lpstr>PowerPoint Presentation</vt:lpstr>
      <vt:lpstr>Termination of signal: *3 ways*</vt:lpstr>
      <vt:lpstr>G-PROTEIN COUPLED RECEPTOR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signalling</dc:title>
  <dc:creator>user</dc:creator>
  <cp:lastModifiedBy>trad</cp:lastModifiedBy>
  <cp:revision>43</cp:revision>
  <dcterms:created xsi:type="dcterms:W3CDTF">2016-11-06T20:50:38Z</dcterms:created>
  <dcterms:modified xsi:type="dcterms:W3CDTF">2016-11-14T10:54:38Z</dcterms:modified>
</cp:coreProperties>
</file>