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48" r:id="rId1"/>
    <p:sldMasterId id="2147483668" r:id="rId2"/>
  </p:sldMasterIdLst>
  <p:notesMasterIdLst>
    <p:notesMasterId r:id="rId24"/>
  </p:notesMasterIdLst>
  <p:handoutMasterIdLst>
    <p:handoutMasterId r:id="rId25"/>
  </p:handoutMasterIdLst>
  <p:sldIdLst>
    <p:sldId id="298" r:id="rId3"/>
    <p:sldId id="299" r:id="rId4"/>
    <p:sldId id="300" r:id="rId5"/>
    <p:sldId id="301" r:id="rId6"/>
    <p:sldId id="293" r:id="rId7"/>
    <p:sldId id="294" r:id="rId8"/>
    <p:sldId id="295" r:id="rId9"/>
    <p:sldId id="296" r:id="rId10"/>
    <p:sldId id="302" r:id="rId11"/>
    <p:sldId id="303" r:id="rId12"/>
    <p:sldId id="305" r:id="rId13"/>
    <p:sldId id="306" r:id="rId14"/>
    <p:sldId id="308" r:id="rId15"/>
    <p:sldId id="304" r:id="rId16"/>
    <p:sldId id="315" r:id="rId17"/>
    <p:sldId id="310" r:id="rId18"/>
    <p:sldId id="311" r:id="rId19"/>
    <p:sldId id="316" r:id="rId20"/>
    <p:sldId id="318" r:id="rId21"/>
    <p:sldId id="317" r:id="rId22"/>
    <p:sldId id="314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00"/>
    <a:srgbClr val="FF33CC"/>
    <a:srgbClr val="6600CC"/>
    <a:srgbClr val="D60093"/>
    <a:srgbClr val="9B90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992"/>
    <p:restoredTop sz="94592"/>
  </p:normalViewPr>
  <p:slideViewPr>
    <p:cSldViewPr snapToObjects="1">
      <p:cViewPr varScale="1">
        <p:scale>
          <a:sx n="84" d="100"/>
          <a:sy n="84" d="100"/>
        </p:scale>
        <p:origin x="968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210EDBE-9CAB-BA47-A2B6-215CBE071208}" type="datetimeFigureOut">
              <a:rPr lang="ar-SA" smtClean="0"/>
              <a:pPr/>
              <a:t>11 صفر، 1438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1BA3022-D146-6F46-9418-90115D49A709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18994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1T20:48:58.333"/>
    </inkml:context>
    <inkml:brush xml:id="br0">
      <inkml:brushProperty name="width" value="0.02016" units="cm"/>
      <inkml:brushProperty name="height" value="0.02016" units="cm"/>
    </inkml:brush>
  </inkml:definitions>
  <inkml:trace contextRef="#ctx0" brushRef="#br0">-4124-2234 18095,'14'0'-1813,"0"14"0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1T20:44:30.351"/>
    </inkml:context>
    <inkml:brush xml:id="br0">
      <inkml:brushProperty name="width" value="0.01512" units="cm"/>
      <inkml:brushProperty name="height" value="0.01512" units="cm"/>
    </inkml:brush>
  </inkml:definitions>
  <inkml:trace contextRef="#ctx0" brushRef="#br0">201 138 8355,'-37'-21'-95,"4"-3"1,4-1 0,5 1 0,5 6 0,5 6 0,3 4 0,1 3-1,1 6 1,1 7 0,3 5 0,3 1-303,2 1 1,0 5 0,0 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1T20:25:39.860"/>
    </inkml:context>
    <inkml:brush xml:id="br0">
      <inkml:brushProperty name="width" value="0.02016" units="cm"/>
      <inkml:brushProperty name="height" value="0.02016" units="cm"/>
    </inkml:brush>
  </inkml:definitions>
  <inkml:trace contextRef="#ctx0" brushRef="#br0">83 0 25209,'-27'10'0,"4"-1"0,5 2 0,7 2 0,8 1 0,4 1 0,6-1 0,1-1 0,4-4-1540,6-4 1,-2-16 0,4-5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1T20:39:08.040"/>
    </inkml:context>
    <inkml:brush xml:id="br0">
      <inkml:brushProperty name="width" value="0.01512" units="cm"/>
      <inkml:brushProperty name="height" value="0.01512" units="cm"/>
    </inkml:brush>
  </inkml:definitions>
  <inkml:trace contextRef="#ctx0" brushRef="#br0">0 18 8355,'0'-9'-477,"0"2"0,2 6 1,3 7 178,4 5 0,-2-3 0,-1-1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A7AF91A-B37D-1749-801A-6532CE1B67AE}" type="datetimeFigureOut">
              <a:rPr lang="ar-SA" smtClean="0"/>
              <a:pPr/>
              <a:t>11 صفر، 1438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737A689-F740-8E41-955A-C3C4AD6C738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82141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67659-991D-4B34-B5DC-0264534E05B0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163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11/11/16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11/11/16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3009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11/11/16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5459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11/11/16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596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11/11/16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3292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11/11/16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179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11/11/16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7045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11/11/16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3548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11/11/16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035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11/11/16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4898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11/11/16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0114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11/11/16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20790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11/11/16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4550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11/11/16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40451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11/11/16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8997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11/11/16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44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11/11/16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824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11/11/16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ال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11/11/16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32.xml"/><Relationship Id="rId17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r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11/11/16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418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hyperlink" Target="https://www.youtube.com/watch?v=dWwXvo2vpBc" TargetMode="External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2" Type="http://schemas.openxmlformats.org/officeDocument/2006/relationships/hyperlink" Target="https://www.youtube.com/watch?v=nMWmmJLEI9I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3.emf"/><Relationship Id="rId3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customXml" Target="../ink/ink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hyperlink" Target="https://www.onlineexambuilder.com/biochem-lct-11/exam-106211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hyperlink" Target="mailto:Biochemistryteam436@gmail.com" TargetMode="External"/><Relationship Id="rId3" Type="http://schemas.openxmlformats.org/officeDocument/2006/relationships/hyperlink" Target="https://twitter.com/436biochemtea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ustomXml" Target="../ink/ink2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hyperlink" Target="https://www.youtube.com/watch?v=EP_E-7jPnNs&amp;feature=youtu.be" TargetMode="External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210" y="2574900"/>
            <a:ext cx="7766936" cy="1646302"/>
          </a:xfrm>
        </p:spPr>
        <p:txBody>
          <a:bodyPr/>
          <a:lstStyle/>
          <a:p>
            <a:pPr algn="ctr"/>
            <a:r>
              <a:rPr lang="en-US" sz="4400" b="1" dirty="0">
                <a:solidFill>
                  <a:schemeClr val="accent2">
                    <a:lumMod val="75000"/>
                  </a:schemeClr>
                </a:solidFill>
              </a:rPr>
              <a:t>Major Metabolic Pathways of Glucose </a:t>
            </a:r>
            <a:br>
              <a:rPr lang="en-US" sz="44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</a:rPr>
              <a:t>&amp; Glucose Transport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646" y="4939354"/>
            <a:ext cx="2564600" cy="1720238"/>
          </a:xfrm>
        </p:spPr>
        <p:txBody>
          <a:bodyPr>
            <a:noAutofit/>
          </a:bodyPr>
          <a:lstStyle/>
          <a:p>
            <a:pPr algn="l"/>
            <a:r>
              <a:rPr lang="en-US" sz="24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– Color Index:</a:t>
            </a:r>
          </a:p>
          <a:p>
            <a:pPr marL="285750" indent="-285750" algn="l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Important</a:t>
            </a:r>
            <a:r>
              <a:rPr lang="en-US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.</a:t>
            </a:r>
          </a:p>
          <a:p>
            <a:pPr marL="285750" indent="-285750" algn="l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Extra Information.</a:t>
            </a:r>
          </a:p>
          <a:p>
            <a:pPr marL="285750" indent="-285750" algn="l"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Doctors slides.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59741" cy="9509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82219" y="6047117"/>
            <a:ext cx="2760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436 Biochemistry team</a:t>
            </a:r>
          </a:p>
        </p:txBody>
      </p:sp>
      <p:pic>
        <p:nvPicPr>
          <p:cNvPr id="7" name="صورة 6" descr="bio logo 43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2735" y="-444380"/>
            <a:ext cx="2032176" cy="1992444"/>
          </a:xfrm>
          <a:prstGeom prst="rect">
            <a:avLst/>
          </a:prstGeom>
        </p:spPr>
      </p:pic>
    </p:spTree>
    <p:extLst/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338" y="206637"/>
            <a:ext cx="8596668" cy="92590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Tissue Distribution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295327"/>
              </p:ext>
            </p:extLst>
          </p:nvPr>
        </p:nvGraphicFramePr>
        <p:xfrm>
          <a:off x="843998" y="888014"/>
          <a:ext cx="8305799" cy="2231366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0868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68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68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4515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58483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Location</a:t>
                      </a:r>
                      <a:r>
                        <a:rPr lang="en-US" baseline="0" dirty="0"/>
                        <a:t> of HMP: in the</a:t>
                      </a:r>
                      <a:r>
                        <a:rPr lang="en-US" dirty="0"/>
                        <a:t> Cytosol of the following locations: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848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Lactating mammary glands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Adrenal cortex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Gonads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176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Adipose Tissue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Erythrocytes(RBC)</a:t>
                      </a:r>
                      <a:r>
                        <a:rPr lang="en-US" baseline="0" dirty="0"/>
                        <a:t> to reduce glutathione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Cornea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80709" y="3505058"/>
            <a:ext cx="5589917" cy="646331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600" b="1" dirty="0"/>
              <a:t>Phases of HMP Shunt </a:t>
            </a:r>
          </a:p>
        </p:txBody>
      </p:sp>
      <p:cxnSp>
        <p:nvCxnSpPr>
          <p:cNvPr id="7" name="Straight Connector 6"/>
          <p:cNvCxnSpPr>
            <a:stCxn id="5" idx="2"/>
          </p:cNvCxnSpPr>
          <p:nvPr/>
        </p:nvCxnSpPr>
        <p:spPr>
          <a:xfrm flipH="1">
            <a:off x="4975667" y="4151389"/>
            <a:ext cx="1" cy="3888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2180709" y="4540227"/>
            <a:ext cx="279495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996898" y="4540227"/>
            <a:ext cx="279495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180709" y="4540227"/>
            <a:ext cx="0" cy="3395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789653" y="4534333"/>
            <a:ext cx="2203" cy="3395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40894" y="4879819"/>
            <a:ext cx="3079630" cy="1371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Oxidative phase</a:t>
            </a:r>
          </a:p>
          <a:p>
            <a:pPr algn="ctr"/>
            <a:r>
              <a:rPr lang="en-US" sz="2000" dirty="0">
                <a:solidFill>
                  <a:prstClr val="black"/>
                </a:solidFill>
              </a:rPr>
              <a:t>-which provides NADPH-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94372" y="4879819"/>
            <a:ext cx="3079630" cy="1371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prstClr val="black"/>
              </a:solidFill>
            </a:endParaRPr>
          </a:p>
          <a:p>
            <a:pPr algn="ctr"/>
            <a:r>
              <a:rPr lang="en-US" sz="2000" dirty="0">
                <a:solidFill>
                  <a:prstClr val="black"/>
                </a:solidFill>
              </a:rPr>
              <a:t>Non-Oxidative phase</a:t>
            </a:r>
          </a:p>
          <a:p>
            <a:pPr algn="ctr"/>
            <a:r>
              <a:rPr lang="en-US" sz="2000" dirty="0">
                <a:solidFill>
                  <a:prstClr val="black"/>
                </a:solidFill>
              </a:rPr>
              <a:t>-which provides </a:t>
            </a:r>
            <a:r>
              <a:rPr lang="en-US" sz="2000" dirty="0" err="1">
                <a:solidFill>
                  <a:prstClr val="black"/>
                </a:solidFill>
              </a:rPr>
              <a:t>pentoses</a:t>
            </a:r>
            <a:r>
              <a:rPr lang="en-US" sz="2000" dirty="0">
                <a:solidFill>
                  <a:prstClr val="black"/>
                </a:solidFill>
              </a:rPr>
              <a:t>-</a:t>
            </a:r>
          </a:p>
          <a:p>
            <a:pPr algn="ctr"/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48085" y="6406344"/>
            <a:ext cx="2760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436 Biochemistry team</a:t>
            </a:r>
          </a:p>
        </p:txBody>
      </p:sp>
      <p:pic>
        <p:nvPicPr>
          <p:cNvPr id="19" name="Picture 18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49" y="6172520"/>
            <a:ext cx="689754" cy="68975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84358" y="6356373"/>
            <a:ext cx="22173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hlinkClick r:id="rId2"/>
              </a:rPr>
              <a:t>Oxidative phase</a:t>
            </a:r>
            <a:endParaRPr lang="en-US" sz="1600" dirty="0">
              <a:solidFill>
                <a:prstClr val="black"/>
              </a:solidFill>
            </a:endParaRPr>
          </a:p>
        </p:txBody>
      </p:sp>
      <p:pic>
        <p:nvPicPr>
          <p:cNvPr id="21" name="Picture 20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918" y="6182419"/>
            <a:ext cx="689754" cy="68975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093217" y="6348120"/>
            <a:ext cx="2232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hlinkClick r:id="rId4"/>
              </a:rPr>
              <a:t>Non-Oxidative phase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81947" y="2996488"/>
            <a:ext cx="2590800" cy="37548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Glutathione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antioxidant capable of preventing damage caused by reactive oxygen species. (Free Radicals)</a:t>
            </a: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Cornea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the transparent layer forming the front of the eye.</a:t>
            </a:r>
          </a:p>
          <a:p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</a:t>
            </a: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adrenal cortex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the outer part of the adrenal gland.</a:t>
            </a:r>
          </a:p>
          <a:p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Gonads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an organ that produces gametes; a testis or ovary.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134600" y="3135726"/>
            <a:ext cx="1109853" cy="369332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Notes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34600" y="152400"/>
            <a:ext cx="1815264" cy="25908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210800" y="57456"/>
            <a:ext cx="1366409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/>
              <a:t>From Lippincott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304800" y="3352800"/>
            <a:ext cx="9020658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616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1" dirty="0"/>
              <a:t>Phase1: oxidative pathway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71600"/>
            <a:ext cx="3200400" cy="5379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52992" y="1357299"/>
            <a:ext cx="6553208" cy="295465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purpose of this phase is to :</a:t>
            </a:r>
          </a:p>
          <a:p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1- provide 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NADPH</a:t>
            </a:r>
          </a:p>
          <a:p>
            <a:endParaRPr lang="ar-SA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2- convert 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Glucose6-phosphat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 to</a:t>
            </a:r>
            <a:endParaRPr lang="ar-SA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Ribulose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5-phospate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which is an important molecule to start the next phase. </a:t>
            </a:r>
          </a:p>
          <a:p>
            <a:pPr>
              <a:buFont typeface="Arial" pitchFamily="34" charset="0"/>
              <a:buChar char="•"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18366" y="2453625"/>
            <a:ext cx="944034" cy="381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94566" y="4724400"/>
            <a:ext cx="791634" cy="3048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90600" y="1752600"/>
            <a:ext cx="2286000" cy="304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35331" y="5425402"/>
            <a:ext cx="2321746" cy="304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410200" y="4519578"/>
            <a:ext cx="4648200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Note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</a:t>
            </a: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We start with Glucose-6-Phosphate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r>
              <a:rPr lang="en-US" sz="1400" baseline="-2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6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</a:t>
            </a:r>
            <a:r>
              <a:rPr lang="en-US" sz="1400" baseline="-2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13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</a:t>
            </a:r>
            <a:r>
              <a:rPr lang="en-US" sz="1400" baseline="-2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9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sym typeface="Wingdings" panose="05000000000000000000" pitchFamily="2" charset="2"/>
            </a:endParaRP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We end with Ribulose 5-phosphate </a:t>
            </a: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r>
              <a:rPr lang="en-US" sz="1400" baseline="-2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</a:t>
            </a:r>
            <a:r>
              <a:rPr lang="en-US" sz="1400" baseline="-2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11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</a:t>
            </a:r>
            <a:r>
              <a:rPr lang="en-US" sz="1400" baseline="-2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8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</a:t>
            </a:r>
          </a:p>
          <a:p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Ribose: aldose sugar</a:t>
            </a: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Ribulose: Ketone sugar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0770" y="152400"/>
            <a:ext cx="4222630" cy="369332"/>
          </a:xfrm>
          <a:prstGeom prst="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Colors are for your understanding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125535" y="5074852"/>
            <a:ext cx="532064" cy="274448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685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8921760" y="0"/>
            <a:ext cx="3276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746"/>
            <a:ext cx="11057466" cy="13208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/>
              <a:t>Phase2: non oxidative</a:t>
            </a:r>
            <a:br>
              <a:rPr lang="en-US" sz="2400" b="1" dirty="0"/>
            </a:br>
            <a:r>
              <a:rPr lang="en-US" sz="2400" b="1" dirty="0" smtClean="0"/>
              <a:t>A) Interconversion </a:t>
            </a:r>
            <a:r>
              <a:rPr lang="en-US" sz="2400" b="1" dirty="0"/>
              <a:t>of pentose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8609"/>
            <a:ext cx="2819400" cy="114159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l"/>
            <a:r>
              <a:rPr lang="en-US" b="1" dirty="0"/>
              <a:t>Ribulose</a:t>
            </a:r>
            <a:r>
              <a:rPr lang="en-US" dirty="0"/>
              <a:t> 5 phosphate </a:t>
            </a:r>
          </a:p>
          <a:p>
            <a:pPr algn="l"/>
            <a:r>
              <a:rPr lang="ar-SA" dirty="0"/>
              <a:t>يتحول الى </a:t>
            </a:r>
            <a:r>
              <a:rPr lang="en-US" dirty="0"/>
              <a:t>:</a:t>
            </a:r>
            <a:endParaRPr lang="ar-SA" dirty="0"/>
          </a:p>
          <a:p>
            <a:pPr algn="l"/>
            <a:r>
              <a:rPr lang="en-US" b="1" dirty="0"/>
              <a:t>Ribose</a:t>
            </a:r>
            <a:r>
              <a:rPr lang="en-US" dirty="0"/>
              <a:t> 5 phosphate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60167" y="866365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>
                <a:solidFill>
                  <a:srgbClr val="FF0000"/>
                </a:solidFill>
              </a:rPr>
              <a:t>الهدف منه سكر خماسي وسداسي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700" y="1731665"/>
            <a:ext cx="4191000" cy="2483746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838200" y="4501018"/>
            <a:ext cx="9982200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 that 2 important enzymes are needed in non-oxidative reactions :</a:t>
            </a:r>
          </a:p>
          <a:p>
            <a:pPr>
              <a:buFont typeface="Arial" pitchFamily="34" charset="0"/>
              <a:buChar char="•"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</a:t>
            </a:r>
            <a:r>
              <a:rPr lang="en-US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Transketolase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enzyme always associated with TPP (Thiamine pyrophosphate)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TPP: a prosthetic group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 Coenzyme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associated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permanently)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</a:t>
            </a:r>
            <a:r>
              <a:rPr lang="en-US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Transketolase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enzyme.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It is important to activate the enzyme.</a:t>
            </a:r>
          </a:p>
          <a:p>
            <a:pPr>
              <a:buFont typeface="Arial" pitchFamily="34" charset="0"/>
              <a:buChar char="•"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</a:t>
            </a:r>
            <a:r>
              <a:rPr lang="en-US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Transaldolase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ar-SA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4454972"/>
            <a:ext cx="10972800" cy="4604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93561" y="2702759"/>
            <a:ext cx="2863946" cy="1569660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These non-oxidative </a:t>
            </a:r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reversible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reactions permit ribulose</a:t>
            </a:r>
          </a:p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5-phosphate to be converted either to ribose 5-phosphate (needed for nucleotide synthesis) </a:t>
            </a:r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to intermediates of glycolysis—fructose 6-phosphate</a:t>
            </a:r>
          </a:p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and glyceraldehyde 3-phosphate.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3479" y="1917694"/>
            <a:ext cx="4016775" cy="2362200"/>
          </a:xfrm>
          <a:prstGeom prst="rect">
            <a:avLst/>
          </a:prstGeom>
        </p:spPr>
      </p:pic>
      <p:sp>
        <p:nvSpPr>
          <p:cNvPr id="21" name="Rounded Rectangle 14"/>
          <p:cNvSpPr/>
          <p:nvPr/>
        </p:nvSpPr>
        <p:spPr>
          <a:xfrm>
            <a:off x="8128506" y="3852221"/>
            <a:ext cx="1986242" cy="32452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1400" dirty="0">
                <a:latin typeface="Arial" panose="020B0604020202020204" pitchFamily="34" charset="0"/>
                <a:cs typeface="Arial" panose="020B0604020202020204" pitchFamily="34" charset="0"/>
              </a:rPr>
              <a:t>#للرّبط: تنطق "زي اللوز"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114747" y="1315821"/>
            <a:ext cx="1942087" cy="1600438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Xylulose-5P: an intermediate in the pentose phosphate pathway. It is a ketose sugar formed from ribulose-5-phosphate.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495800" y="1789695"/>
            <a:ext cx="2362200" cy="26770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886700" y="2075947"/>
            <a:ext cx="2053922" cy="26770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869635" y="4551018"/>
            <a:ext cx="2362200" cy="26770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292568" y="3852221"/>
            <a:ext cx="3220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343400" y="3837979"/>
            <a:ext cx="3170079" cy="267705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68324" y="3871079"/>
            <a:ext cx="5084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***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77460" y="309176"/>
            <a:ext cx="22637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***girls doctor said skip it </a:t>
            </a:r>
            <a:endParaRPr lang="en-US" sz="1400" dirty="0"/>
          </a:p>
        </p:txBody>
      </p:sp>
      <p:sp>
        <p:nvSpPr>
          <p:cNvPr id="20" name="Rectangle 19"/>
          <p:cNvSpPr/>
          <p:nvPr/>
        </p:nvSpPr>
        <p:spPr>
          <a:xfrm>
            <a:off x="5568324" y="311990"/>
            <a:ext cx="2051676" cy="304963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669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39000" y="0"/>
            <a:ext cx="4953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99166"/>
            <a:ext cx="7236352" cy="53369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90404" y="90276"/>
            <a:ext cx="4533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1600" b="1" dirty="0"/>
              <a:t>التفاعل الاول</a:t>
            </a:r>
            <a:endParaRPr lang="en-US" sz="1600" b="1" dirty="0"/>
          </a:p>
          <a:p>
            <a:pPr algn="ctr" rtl="1"/>
            <a:r>
              <a:rPr lang="ar-SA" sz="1600" dirty="0">
                <a:solidFill>
                  <a:prstClr val="black"/>
                </a:solidFill>
              </a:rPr>
              <a:t> تحويل </a:t>
            </a:r>
            <a:r>
              <a:rPr lang="en-US" sz="1600" dirty="0">
                <a:solidFill>
                  <a:prstClr val="black"/>
                </a:solidFill>
              </a:rPr>
              <a:t> ribulose </a:t>
            </a:r>
            <a:r>
              <a:rPr lang="ar-SA" sz="1600" dirty="0">
                <a:solidFill>
                  <a:prstClr val="black"/>
                </a:solidFill>
              </a:rPr>
              <a:t>الى </a:t>
            </a:r>
            <a:r>
              <a:rPr lang="en-US" sz="1600" dirty="0">
                <a:solidFill>
                  <a:prstClr val="black"/>
                </a:solidFill>
              </a:rPr>
              <a:t>ribose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23315" y="858050"/>
            <a:ext cx="40229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00" b="1" dirty="0"/>
              <a:t>التفاعل الثاني </a:t>
            </a:r>
          </a:p>
          <a:p>
            <a:pPr algn="ctr"/>
            <a:r>
              <a:rPr lang="en-US" sz="1600" dirty="0">
                <a:solidFill>
                  <a:prstClr val="black"/>
                </a:solidFill>
              </a:rPr>
              <a:t>Ribose + </a:t>
            </a:r>
            <a:r>
              <a:rPr lang="en-US" sz="1600" dirty="0" err="1">
                <a:solidFill>
                  <a:prstClr val="black"/>
                </a:solidFill>
              </a:rPr>
              <a:t>xylulose</a:t>
            </a:r>
            <a:r>
              <a:rPr lang="en-US" sz="1600" dirty="0">
                <a:solidFill>
                  <a:prstClr val="black"/>
                </a:solidFill>
              </a:rPr>
              <a:t> ( this reaction is catalyzed by </a:t>
            </a:r>
            <a:r>
              <a:rPr lang="en-US" sz="1600" dirty="0" err="1">
                <a:solidFill>
                  <a:srgbClr val="FF0000"/>
                </a:solidFill>
              </a:rPr>
              <a:t>Transketolase</a:t>
            </a:r>
            <a:r>
              <a:rPr lang="en-US" sz="1600" dirty="0">
                <a:solidFill>
                  <a:prstClr val="black"/>
                </a:solidFill>
              </a:rPr>
              <a:t> with </a:t>
            </a:r>
            <a:r>
              <a:rPr lang="en-US" sz="1600" dirty="0">
                <a:solidFill>
                  <a:srgbClr val="FF0000"/>
                </a:solidFill>
              </a:rPr>
              <a:t>TPP</a:t>
            </a:r>
            <a:r>
              <a:rPr lang="en-US" sz="1600" dirty="0">
                <a:solidFill>
                  <a:prstClr val="black"/>
                </a:solidFill>
              </a:rPr>
              <a:t>). And will give us 2 new sugar molecules : </a:t>
            </a:r>
            <a:endParaRPr lang="ar-SA" sz="1600" dirty="0">
              <a:solidFill>
                <a:prstClr val="black"/>
              </a:solidFill>
            </a:endParaRPr>
          </a:p>
          <a:p>
            <a:pPr algn="ctr"/>
            <a:r>
              <a:rPr lang="en-US" sz="1600" dirty="0" err="1">
                <a:solidFill>
                  <a:prstClr val="black"/>
                </a:solidFill>
              </a:rPr>
              <a:t>Sedoheptolose</a:t>
            </a:r>
            <a:r>
              <a:rPr lang="en-US" sz="1600" dirty="0">
                <a:solidFill>
                  <a:prstClr val="black"/>
                </a:solidFill>
              </a:rPr>
              <a:t> (7C) AND glyceraldehyde (3C) </a:t>
            </a:r>
            <a:endParaRPr lang="ar-SA" sz="16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85569" y="2664762"/>
            <a:ext cx="43430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00" b="1" dirty="0"/>
              <a:t>التفاعل الثالث</a:t>
            </a:r>
          </a:p>
          <a:p>
            <a:pPr algn="ctr"/>
            <a:endParaRPr lang="en-US" sz="1600" dirty="0">
              <a:solidFill>
                <a:prstClr val="black"/>
              </a:solidFill>
            </a:endParaRPr>
          </a:p>
          <a:p>
            <a:pPr algn="ctr"/>
            <a:r>
              <a:rPr lang="en-US" sz="1600" dirty="0" err="1">
                <a:solidFill>
                  <a:prstClr val="black"/>
                </a:solidFill>
              </a:rPr>
              <a:t>Sedoheptolose</a:t>
            </a:r>
            <a:r>
              <a:rPr lang="en-US" sz="1600" dirty="0">
                <a:solidFill>
                  <a:prstClr val="black"/>
                </a:solidFill>
              </a:rPr>
              <a:t> +glyceraldehyde (this reaction is catalyzed by </a:t>
            </a:r>
            <a:r>
              <a:rPr lang="en-US" sz="1600" dirty="0" err="1">
                <a:solidFill>
                  <a:srgbClr val="FF0000"/>
                </a:solidFill>
              </a:rPr>
              <a:t>Transaldolase</a:t>
            </a:r>
            <a:r>
              <a:rPr lang="en-US" sz="1600" dirty="0">
                <a:solidFill>
                  <a:prstClr val="black"/>
                </a:solidFill>
              </a:rPr>
              <a:t>) And will give us 2 new sugar molecules : fructose (6C). And </a:t>
            </a:r>
            <a:r>
              <a:rPr lang="en-US" sz="1600" dirty="0" err="1">
                <a:solidFill>
                  <a:prstClr val="black"/>
                </a:solidFill>
              </a:rPr>
              <a:t>erythrose</a:t>
            </a:r>
            <a:r>
              <a:rPr lang="en-US" sz="1600" dirty="0">
                <a:solidFill>
                  <a:prstClr val="black"/>
                </a:solidFill>
              </a:rPr>
              <a:t> (4C).</a:t>
            </a:r>
            <a:endParaRPr lang="ar-SA" sz="1600" dirty="0">
              <a:solidFill>
                <a:prstClr val="black"/>
              </a:solidFill>
            </a:endParaRPr>
          </a:p>
          <a:p>
            <a:pPr algn="ctr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29600" y="4675695"/>
            <a:ext cx="361665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b="1" dirty="0"/>
              <a:t>التفاعل الأخير</a:t>
            </a:r>
            <a:endParaRPr lang="en-US" sz="1600" b="1" dirty="0"/>
          </a:p>
          <a:p>
            <a:pPr algn="ctr"/>
            <a:endParaRPr lang="en-US" sz="1600" dirty="0">
              <a:solidFill>
                <a:prstClr val="black"/>
              </a:solidFill>
            </a:endParaRPr>
          </a:p>
          <a:p>
            <a:pPr algn="ctr"/>
            <a:r>
              <a:rPr lang="en-US" sz="1600" dirty="0">
                <a:solidFill>
                  <a:prstClr val="black"/>
                </a:solidFill>
              </a:rPr>
              <a:t>Xylulose5-P+Erythrose4-P ( this reaction is catalyzed by </a:t>
            </a:r>
            <a:r>
              <a:rPr lang="en-US" sz="1600" dirty="0" err="1">
                <a:solidFill>
                  <a:srgbClr val="FF0000"/>
                </a:solidFill>
              </a:rPr>
              <a:t>Transketolase</a:t>
            </a:r>
            <a:r>
              <a:rPr lang="en-US" sz="1600" dirty="0">
                <a:solidFill>
                  <a:prstClr val="black"/>
                </a:solidFill>
              </a:rPr>
              <a:t> with </a:t>
            </a:r>
            <a:r>
              <a:rPr lang="en-US" sz="1600" dirty="0">
                <a:solidFill>
                  <a:srgbClr val="FF0000"/>
                </a:solidFill>
              </a:rPr>
              <a:t>TPP</a:t>
            </a:r>
            <a:r>
              <a:rPr lang="en-US" sz="1600" dirty="0">
                <a:solidFill>
                  <a:prstClr val="black"/>
                </a:solidFill>
              </a:rPr>
              <a:t>. And will give us 2 sugar molecules : </a:t>
            </a:r>
            <a:endParaRPr lang="en-US" sz="1600" dirty="0">
              <a:solidFill>
                <a:srgbClr val="FF0000"/>
              </a:solidFill>
            </a:endParaRPr>
          </a:p>
          <a:p>
            <a:pPr algn="ctr"/>
            <a:r>
              <a:rPr lang="en-US" sz="1600" dirty="0">
                <a:solidFill>
                  <a:prstClr val="black"/>
                </a:solidFill>
              </a:rPr>
              <a:t>Fructose 6-P AND</a:t>
            </a:r>
          </a:p>
          <a:p>
            <a:pPr algn="ctr"/>
            <a:r>
              <a:rPr lang="en-US" sz="1600" dirty="0">
                <a:solidFill>
                  <a:prstClr val="black"/>
                </a:solidFill>
              </a:rPr>
              <a:t>Glyceraldehyde 3-P .</a:t>
            </a: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peech Bubble: Rectangle 5"/>
          <p:cNvSpPr/>
          <p:nvPr/>
        </p:nvSpPr>
        <p:spPr>
          <a:xfrm rot="5400000">
            <a:off x="6160201" y="4515953"/>
            <a:ext cx="1884881" cy="1935818"/>
          </a:xfrm>
          <a:prstGeom prst="wedgeRectCallout">
            <a:avLst>
              <a:gd name="adj1" fmla="val -27597"/>
              <a:gd name="adj2" fmla="val -94791"/>
            </a:avLst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vert="vert270" rtlCol="0" anchor="ctr"/>
          <a:lstStyle/>
          <a:p>
            <a:pPr algn="ctr" rtl="1"/>
            <a:r>
              <a:rPr lang="ar-SA" sz="1600" dirty="0">
                <a:solidFill>
                  <a:srgbClr val="FF0000"/>
                </a:solidFill>
              </a:rPr>
              <a:t>تفاعلات </a:t>
            </a:r>
            <a:r>
              <a:rPr lang="en-US" sz="1600" dirty="0" err="1">
                <a:solidFill>
                  <a:srgbClr val="FF0000"/>
                </a:solidFill>
              </a:rPr>
              <a:t>Xylulose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ar-SA" sz="1600" dirty="0">
                <a:solidFill>
                  <a:srgbClr val="FF0000"/>
                </a:solidFill>
              </a:rPr>
              <a:t>تكون مصحوبة بإنزيم </a:t>
            </a:r>
            <a:r>
              <a:rPr lang="en-US" sz="1600" dirty="0" err="1">
                <a:solidFill>
                  <a:srgbClr val="FF0000"/>
                </a:solidFill>
              </a:rPr>
              <a:t>transketolase</a:t>
            </a:r>
            <a:r>
              <a:rPr lang="en-US" sz="1600" dirty="0">
                <a:solidFill>
                  <a:srgbClr val="FF0000"/>
                </a:solidFill>
              </a:rPr>
              <a:t> .</a:t>
            </a:r>
          </a:p>
          <a:p>
            <a:pPr algn="ctr" rtl="1"/>
            <a:r>
              <a:rPr lang="ar-SA" sz="1600" dirty="0" err="1">
                <a:solidFill>
                  <a:srgbClr val="FF0000"/>
                </a:solidFill>
              </a:rPr>
              <a:t>وزي</a:t>
            </a:r>
            <a:r>
              <a:rPr lang="ar-SA" sz="1600" dirty="0">
                <a:solidFill>
                  <a:srgbClr val="FF0000"/>
                </a:solidFill>
              </a:rPr>
              <a:t> </a:t>
            </a:r>
            <a:r>
              <a:rPr lang="ar-SA" sz="1600" dirty="0" err="1">
                <a:solidFill>
                  <a:srgbClr val="FF0000"/>
                </a:solidFill>
              </a:rPr>
              <a:t>ماقلنا</a:t>
            </a:r>
            <a:r>
              <a:rPr lang="ar-SA" sz="1600" dirty="0">
                <a:solidFill>
                  <a:srgbClr val="FF0000"/>
                </a:solidFill>
              </a:rPr>
              <a:t> </a:t>
            </a:r>
            <a:r>
              <a:rPr lang="ar-SA" sz="1600" dirty="0" err="1">
                <a:solidFill>
                  <a:srgbClr val="FF0000"/>
                </a:solidFill>
              </a:rPr>
              <a:t>هالإنزيم</a:t>
            </a:r>
            <a:r>
              <a:rPr lang="ar-SA" sz="1600" dirty="0">
                <a:solidFill>
                  <a:srgbClr val="FF0000"/>
                </a:solidFill>
              </a:rPr>
              <a:t> </a:t>
            </a:r>
            <a:r>
              <a:rPr lang="ar-SA" sz="1600" dirty="0" err="1">
                <a:solidFill>
                  <a:srgbClr val="FF0000"/>
                </a:solidFill>
              </a:rPr>
              <a:t>دايما</a:t>
            </a:r>
            <a:r>
              <a:rPr lang="ar-SA" sz="1600" dirty="0">
                <a:solidFill>
                  <a:srgbClr val="FF0000"/>
                </a:solidFill>
              </a:rPr>
              <a:t> يكون </a:t>
            </a:r>
            <a:r>
              <a:rPr lang="ar-SA" sz="1600" dirty="0" err="1">
                <a:solidFill>
                  <a:srgbClr val="FF0000"/>
                </a:solidFill>
              </a:rPr>
              <a:t>معاه</a:t>
            </a:r>
            <a:r>
              <a:rPr lang="ar-SA" sz="1600" dirty="0">
                <a:solidFill>
                  <a:srgbClr val="FF0000"/>
                </a:solidFill>
              </a:rPr>
              <a:t> </a:t>
            </a:r>
            <a:r>
              <a:rPr lang="en-US" sz="1600" dirty="0">
                <a:solidFill>
                  <a:srgbClr val="FF0000"/>
                </a:solidFill>
              </a:rPr>
              <a:t>TPP</a:t>
            </a:r>
            <a:r>
              <a:rPr lang="ar-SA" sz="1600" dirty="0">
                <a:solidFill>
                  <a:srgbClr val="FF0000"/>
                </a:solidFill>
              </a:rPr>
              <a:t> 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94617" y="862891"/>
            <a:ext cx="1676400" cy="3048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170376" y="1676400"/>
            <a:ext cx="2477824" cy="3048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876800" y="1652766"/>
            <a:ext cx="2286000" cy="3048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711862" y="2804421"/>
            <a:ext cx="3241138" cy="3048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542231" y="2664762"/>
            <a:ext cx="1772969" cy="611838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562703" y="2231241"/>
            <a:ext cx="1752498" cy="28218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894831" y="2635951"/>
            <a:ext cx="1711657" cy="343006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633290" y="3400883"/>
            <a:ext cx="1711657" cy="343006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094945" y="3932442"/>
            <a:ext cx="2553255" cy="343006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999715" y="3940508"/>
            <a:ext cx="2484390" cy="343006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9220200" y="4656140"/>
            <a:ext cx="1676399" cy="35350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000710" y="4367939"/>
            <a:ext cx="1647489" cy="35350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28600" y="4953000"/>
            <a:ext cx="1941776" cy="58309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281384" y="5094577"/>
            <a:ext cx="2479792" cy="31562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09600" y="5735382"/>
            <a:ext cx="3352799" cy="92333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Note: both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Glyceraldehyde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and fructose are intermediates of glycolysis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7918688" y="751405"/>
            <a:ext cx="392757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001000" y="2497936"/>
            <a:ext cx="392757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074143" y="4480644"/>
            <a:ext cx="392757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20770" y="152400"/>
            <a:ext cx="2160614" cy="646331"/>
          </a:xfrm>
          <a:prstGeom prst="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Colors are for your understanding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0957316" y="120580"/>
            <a:ext cx="1142618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Non Oxidative</a:t>
            </a:r>
            <a:endParaRPr lang="en-US" sz="1200" dirty="0"/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10515600" y="259079"/>
            <a:ext cx="3809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459676" y="111045"/>
            <a:ext cx="21269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(Conversion of pentose phosphate to hexose phosphate)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304800" y="106680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مهم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441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953000"/>
            <a:ext cx="12191999" cy="190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  <a:latin typeface="Perpetua" charset="0"/>
            </a:endParaRPr>
          </a:p>
        </p:txBody>
      </p:sp>
      <p:pic>
        <p:nvPicPr>
          <p:cNvPr id="27650" name="Picture 2" descr="D:\Arun-Backup\project\Ferrier\Image_Bank\image_bank\images\jpg\figure_13.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5"/>
          <p:cNvSpPr txBox="1">
            <a:spLocks noChangeArrowheads="1"/>
          </p:cNvSpPr>
          <p:nvPr/>
        </p:nvSpPr>
        <p:spPr bwMode="auto">
          <a:xfrm>
            <a:off x="120770" y="5715001"/>
            <a:ext cx="1176642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altLang="en-US" sz="1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Enzymes numbered above are: </a:t>
            </a:r>
            <a:r>
              <a:rPr lang="en-US" altLang="en-US" sz="1800" b="1" dirty="0">
                <a:solidFill>
                  <a:srgbClr val="FF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1, 2) glucose 6-phosphate dehydrogenase </a:t>
            </a: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altLang="en-US" sz="1800" dirty="0">
                <a:solidFill>
                  <a:srgbClr val="FF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b="1" dirty="0">
                <a:solidFill>
                  <a:srgbClr val="FF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6-phosphogluconolactone hydrolase</a:t>
            </a:r>
          </a:p>
          <a:p>
            <a:r>
              <a:rPr lang="en-US" altLang="en-US" sz="18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3) 6-phosphogluconate dehydrogenase, </a:t>
            </a:r>
            <a:r>
              <a:rPr lang="en-US" altLang="en-US" sz="1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4) ribose 5-phosphate isomerase</a:t>
            </a:r>
            <a:r>
              <a:rPr lang="en-US" altLang="en-US" sz="1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b="1" dirty="0">
                <a:solidFill>
                  <a:srgbClr val="66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5) </a:t>
            </a:r>
            <a:r>
              <a:rPr lang="en-US" altLang="en-US" sz="1800" b="1" dirty="0" err="1">
                <a:solidFill>
                  <a:srgbClr val="66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phosphopentose</a:t>
            </a:r>
            <a:r>
              <a:rPr lang="en-US" altLang="en-US" sz="1800" b="1" dirty="0">
                <a:solidFill>
                  <a:srgbClr val="66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epimerase</a:t>
            </a:r>
          </a:p>
          <a:p>
            <a:r>
              <a:rPr lang="en-US" altLang="en-US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and 8) </a:t>
            </a:r>
            <a:r>
              <a:rPr lang="en-US" altLang="en-US" sz="1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transketolase</a:t>
            </a:r>
            <a:r>
              <a:rPr lang="en-US" altLang="en-US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(coenzyme: thiamine pyrophosphate) </a:t>
            </a:r>
            <a:r>
              <a:rPr lang="en-US" altLang="en-US" sz="1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altLang="en-US" sz="1800" b="1" dirty="0">
                <a:solidFill>
                  <a:srgbClr val="99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7) </a:t>
            </a:r>
            <a:r>
              <a:rPr lang="en-US" altLang="en-US" sz="1800" b="1" dirty="0" err="1">
                <a:solidFill>
                  <a:srgbClr val="99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transaldolase</a:t>
            </a:r>
            <a:r>
              <a:rPr lang="en-US" altLang="en-US" sz="1800" b="1" dirty="0">
                <a:solidFill>
                  <a:srgbClr val="99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4724400"/>
            <a:ext cx="2819400" cy="5334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257800" y="4800600"/>
            <a:ext cx="3276600" cy="4572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0770" y="152400"/>
            <a:ext cx="4222630" cy="369332"/>
          </a:xfrm>
          <a:prstGeom prst="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Colors are for your understanding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219200" y="3505200"/>
            <a:ext cx="381000" cy="304800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6009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086100" y="3581400"/>
            <a:ext cx="342900" cy="2286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930996" y="2590800"/>
            <a:ext cx="304800" cy="22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235796" y="3581400"/>
            <a:ext cx="326804" cy="228600"/>
          </a:xfrm>
          <a:prstGeom prst="rect">
            <a:avLst/>
          </a:prstGeom>
          <a:noFill/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305800" y="2895600"/>
            <a:ext cx="304800" cy="228600"/>
          </a:xfrm>
          <a:prstGeom prst="rect">
            <a:avLst/>
          </a:prstGeom>
          <a:noFill/>
          <a:ln>
            <a:solidFill>
              <a:srgbClr val="99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858000" y="2895600"/>
            <a:ext cx="3048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0744200" y="2743200"/>
            <a:ext cx="3048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066800" y="5257800"/>
            <a:ext cx="17526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Phase One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248400" y="5233472"/>
            <a:ext cx="15240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Phase One</a:t>
            </a:r>
          </a:p>
        </p:txBody>
      </p:sp>
    </p:spTree>
    <p:extLst>
      <p:ext uri="{BB962C8B-B14F-4D97-AF65-F5344CB8AC3E}">
        <p14:creationId xmlns:p14="http://schemas.microsoft.com/office/powerpoint/2010/main" val="27802241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85800"/>
            <a:ext cx="7024602" cy="47244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3810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Extra explanation: From Lippincott</a:t>
            </a:r>
          </a:p>
        </p:txBody>
      </p:sp>
    </p:spTree>
    <p:extLst>
      <p:ext uri="{BB962C8B-B14F-4D97-AF65-F5344CB8AC3E}">
        <p14:creationId xmlns:p14="http://schemas.microsoft.com/office/powerpoint/2010/main" val="2959172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304800" y="506876"/>
            <a:ext cx="826945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>
                <a:latin typeface="Arial Rounded MT Bold" charset="0"/>
                <a:ea typeface="Arial Rounded MT Bold" charset="0"/>
                <a:cs typeface="Arial Rounded MT Bold" charset="0"/>
              </a:rPr>
              <a:t>G-6-PD deficiency results in :</a:t>
            </a:r>
            <a:endParaRPr lang="ar-SA" sz="3600" dirty="0"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304800" y="1295400"/>
            <a:ext cx="6659346" cy="12864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 err="1">
                <a:solidFill>
                  <a:srgbClr val="90C226">
                    <a:lumMod val="20000"/>
                    <a:lumOff val="80000"/>
                  </a:srgb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Heamolytic</a:t>
            </a:r>
            <a:r>
              <a:rPr lang="en-US" sz="3600" dirty="0">
                <a:solidFill>
                  <a:srgbClr val="90C226">
                    <a:lumMod val="20000"/>
                    <a:lumOff val="80000"/>
                  </a:srgb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 </a:t>
            </a:r>
            <a:r>
              <a:rPr lang="en-US" sz="3600" dirty="0" err="1">
                <a:solidFill>
                  <a:srgbClr val="90C226">
                    <a:lumMod val="20000"/>
                    <a:lumOff val="80000"/>
                  </a:srgb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Aneamia</a:t>
            </a:r>
            <a:endParaRPr lang="ar-SA" sz="3600" dirty="0">
              <a:solidFill>
                <a:srgbClr val="90C226">
                  <a:lumMod val="20000"/>
                  <a:lumOff val="80000"/>
                </a:srgbClr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2667000" y="2830683"/>
            <a:ext cx="4282884" cy="12864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solidFill>
                  <a:srgbClr val="90C226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Neonatal Jaundice</a:t>
            </a:r>
            <a:endParaRPr lang="ar-SA" sz="3600" dirty="0">
              <a:solidFill>
                <a:srgbClr val="90C226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304800" y="4473323"/>
            <a:ext cx="3567138" cy="12864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solidFill>
                  <a:srgbClr val="90C226">
                    <a:lumMod val="20000"/>
                    <a:lumOff val="80000"/>
                  </a:srgb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Kidney failure</a:t>
            </a:r>
            <a:endParaRPr lang="ar-SA" sz="3600" dirty="0">
              <a:solidFill>
                <a:srgbClr val="90C226">
                  <a:lumMod val="20000"/>
                  <a:lumOff val="80000"/>
                </a:srgbClr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152400"/>
            <a:ext cx="571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Clinical Correlations</a:t>
            </a:r>
          </a:p>
          <a:p>
            <a:pPr algn="ctr"/>
            <a:endParaRPr lang="ar-SA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96200" y="1289649"/>
            <a:ext cx="3810000" cy="37856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Notes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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Glucose-6-phosphate dehydrogenase deficiency</a:t>
            </a:r>
          </a:p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condition is characterized by abnormally low levels of glucose-6-phosphate dehydrogenase, an enzyme involved in the pentose phosphate pathway that is especially important in the red blood cell. G6PD deficiency is the most common human enzyme defect</a:t>
            </a:r>
          </a:p>
          <a:p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Hemolytic anemia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relating to or involving the rupture or destruction of red blood cells.</a:t>
            </a:r>
          </a:p>
          <a:p>
            <a:r>
              <a:rPr lang="en-US" sz="1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Neonata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relating to newborn children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809874"/>
            <a:ext cx="2151486" cy="1381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4267200"/>
            <a:ext cx="2376304" cy="155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206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162800" y="0"/>
            <a:ext cx="5029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مستطيل 1"/>
          <p:cNvSpPr/>
          <p:nvPr/>
        </p:nvSpPr>
        <p:spPr>
          <a:xfrm>
            <a:off x="133590" y="2251420"/>
            <a:ext cx="2609610" cy="23967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Against</a:t>
            </a:r>
            <a:r>
              <a:rPr lang="en-US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 concentration gradient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Energy dependent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Carrier-mediated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Coupled to Na+ transport 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2897293" y="2245715"/>
            <a:ext cx="2418442" cy="24024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Down</a:t>
            </a:r>
            <a:r>
              <a:rPr lang="en-US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 the concentration gradient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Energy-Independent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Glucose Transporters </a:t>
            </a:r>
            <a:r>
              <a:rPr lang="en-US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(GLUT 1-14)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116882" y="76200"/>
            <a:ext cx="5064718" cy="777837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Glucose Transport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133589" y="978376"/>
            <a:ext cx="2609611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90C226">
                    <a:lumMod val="20000"/>
                    <a:lumOff val="80000"/>
                  </a:srgb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Na+</a:t>
            </a:r>
          </a:p>
          <a:p>
            <a:pPr algn="ctr"/>
            <a:r>
              <a:rPr lang="en-US" dirty="0">
                <a:solidFill>
                  <a:srgbClr val="90C226">
                    <a:lumMod val="20000"/>
                    <a:lumOff val="80000"/>
                  </a:srgb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Monosaccharide Co-transporter:</a:t>
            </a:r>
          </a:p>
        </p:txBody>
      </p:sp>
      <p:sp>
        <p:nvSpPr>
          <p:cNvPr id="6" name="مستطيل 5"/>
          <p:cNvSpPr/>
          <p:nvPr/>
        </p:nvSpPr>
        <p:spPr>
          <a:xfrm flipH="1">
            <a:off x="2877335" y="986322"/>
            <a:ext cx="2438400" cy="11588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90C226">
                    <a:lumMod val="20000"/>
                    <a:lumOff val="80000"/>
                  </a:srgb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Na-Independent </a:t>
            </a:r>
          </a:p>
          <a:p>
            <a:pPr algn="ctr"/>
            <a:r>
              <a:rPr lang="en-US" dirty="0">
                <a:solidFill>
                  <a:srgbClr val="90C226">
                    <a:lumMod val="20000"/>
                    <a:lumOff val="80000"/>
                  </a:srgb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Facilitated Diffusion</a:t>
            </a:r>
            <a:endParaRPr lang="ar-SA" dirty="0">
              <a:solidFill>
                <a:srgbClr val="90C226">
                  <a:lumMod val="20000"/>
                  <a:lumOff val="80000"/>
                </a:srgbClr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7" name="مستطيل 6"/>
          <p:cNvSpPr/>
          <p:nvPr/>
        </p:nvSpPr>
        <p:spPr>
          <a:xfrm rot="10800000" flipV="1">
            <a:off x="6230135" y="228600"/>
            <a:ext cx="1639868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 (GLUT 1-14)</a:t>
            </a:r>
            <a:endParaRPr lang="ar-SA" b="1" dirty="0">
              <a:solidFill>
                <a:prstClr val="white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algn="ctr"/>
            <a:endParaRPr lang="ar-SA" sz="1400" dirty="0">
              <a:solidFill>
                <a:srgbClr val="90C226">
                  <a:lumMod val="20000"/>
                  <a:lumOff val="80000"/>
                </a:srgbClr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9" name="مستطيل 9"/>
          <p:cNvSpPr/>
          <p:nvPr/>
        </p:nvSpPr>
        <p:spPr>
          <a:xfrm>
            <a:off x="6230135" y="1074543"/>
            <a:ext cx="1639868" cy="37260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514350" indent="-514350" algn="ctr">
              <a:buFont typeface="+mj-lt"/>
              <a:buAutoNum type="arabicPeriod"/>
            </a:pPr>
            <a:endParaRPr lang="en-US" sz="2000" dirty="0">
              <a:solidFill>
                <a:srgbClr val="90C226"/>
              </a:solidFill>
            </a:endParaRPr>
          </a:p>
          <a:p>
            <a:pPr marL="342900" indent="-342900" algn="ctr">
              <a:buFont typeface="+mj-lt"/>
              <a:buAutoNum type="arabicPeriod"/>
            </a:pPr>
            <a:r>
              <a:rPr lang="en-US" sz="2000" dirty="0">
                <a:solidFill>
                  <a:srgbClr val="90C226"/>
                </a:solidFill>
              </a:rPr>
              <a:t>GLUT-1</a:t>
            </a:r>
          </a:p>
          <a:p>
            <a:pPr marL="342900" indent="-342900" algn="ctr">
              <a:buFont typeface="+mj-lt"/>
              <a:buAutoNum type="arabicPeriod"/>
            </a:pPr>
            <a:endParaRPr lang="en-US" sz="2000" dirty="0">
              <a:solidFill>
                <a:srgbClr val="90C226"/>
              </a:solidFill>
            </a:endParaRPr>
          </a:p>
          <a:p>
            <a:pPr marL="342900" indent="-342900" algn="ctr">
              <a:buFont typeface="+mj-lt"/>
              <a:buAutoNum type="arabicPeriod"/>
            </a:pPr>
            <a:r>
              <a:rPr lang="en-US" sz="2000" dirty="0">
                <a:solidFill>
                  <a:srgbClr val="90C226"/>
                </a:solidFill>
              </a:rPr>
              <a:t>GLUT-2 </a:t>
            </a:r>
          </a:p>
          <a:p>
            <a:pPr marL="342900" indent="-342900" algn="ctr">
              <a:buFont typeface="+mj-lt"/>
              <a:buAutoNum type="arabicPeriod"/>
            </a:pPr>
            <a:endParaRPr lang="en-US" sz="2000" dirty="0">
              <a:solidFill>
                <a:srgbClr val="90C226"/>
              </a:solidFill>
            </a:endParaRPr>
          </a:p>
          <a:p>
            <a:pPr marL="342900" indent="-342900" algn="ctr">
              <a:buFont typeface="+mj-lt"/>
              <a:buAutoNum type="arabicPeriod"/>
            </a:pPr>
            <a:r>
              <a:rPr lang="en-US" sz="2000" dirty="0">
                <a:solidFill>
                  <a:srgbClr val="90C226"/>
                </a:solidFill>
              </a:rPr>
              <a:t>GLUT-3</a:t>
            </a:r>
          </a:p>
          <a:p>
            <a:pPr marL="342900" indent="-342900" algn="ctr">
              <a:buFont typeface="+mj-lt"/>
              <a:buAutoNum type="arabicPeriod"/>
            </a:pPr>
            <a:endParaRPr lang="en-US" sz="2000" dirty="0">
              <a:solidFill>
                <a:srgbClr val="90C226"/>
              </a:solidFill>
            </a:endParaRPr>
          </a:p>
          <a:p>
            <a:pPr marL="342900" indent="-342900" algn="ctr">
              <a:buFont typeface="+mj-lt"/>
              <a:buAutoNum type="arabicPeriod"/>
            </a:pPr>
            <a:r>
              <a:rPr lang="en-US" sz="2000" dirty="0">
                <a:solidFill>
                  <a:srgbClr val="FF0000"/>
                </a:solidFill>
              </a:rPr>
              <a:t>GLUT-4</a:t>
            </a:r>
          </a:p>
          <a:p>
            <a:pPr marL="342900" indent="-342900" algn="ctr">
              <a:buFont typeface="+mj-lt"/>
              <a:buAutoNum type="arabicPeriod"/>
            </a:pPr>
            <a:endParaRPr lang="en-US" sz="2000" dirty="0">
              <a:solidFill>
                <a:srgbClr val="90C226"/>
              </a:solidFill>
            </a:endParaRPr>
          </a:p>
          <a:p>
            <a:pPr marL="342900" indent="-342900" algn="ctr">
              <a:buFont typeface="+mj-lt"/>
              <a:buAutoNum type="arabicPeriod"/>
            </a:pPr>
            <a:r>
              <a:rPr lang="en-US" sz="2000" dirty="0">
                <a:solidFill>
                  <a:srgbClr val="90C226"/>
                </a:solidFill>
              </a:rPr>
              <a:t>GLUT-5</a:t>
            </a:r>
          </a:p>
          <a:p>
            <a:pPr marL="342900" indent="-342900" algn="ctr">
              <a:buFont typeface="+mj-lt"/>
              <a:buAutoNum type="arabicPeriod"/>
            </a:pPr>
            <a:endParaRPr lang="en-US" sz="2000" dirty="0">
              <a:solidFill>
                <a:srgbClr val="90C226"/>
              </a:solidFill>
            </a:endParaRPr>
          </a:p>
          <a:p>
            <a:pPr marL="342900" indent="-342900" algn="ctr">
              <a:buFont typeface="+mj-lt"/>
              <a:buAutoNum type="arabicPeriod"/>
            </a:pPr>
            <a:r>
              <a:rPr lang="en-US" sz="2000" dirty="0">
                <a:solidFill>
                  <a:srgbClr val="90C226"/>
                </a:solidFill>
              </a:rPr>
              <a:t>GLUT-7</a:t>
            </a:r>
          </a:p>
          <a:p>
            <a:pPr marL="342900" indent="-342900" algn="ctr">
              <a:buFont typeface="+mj-lt"/>
              <a:buAutoNum type="arabicPeriod"/>
            </a:pPr>
            <a:endParaRPr lang="en-US" sz="2600" dirty="0">
              <a:solidFill>
                <a:srgbClr val="90C226"/>
              </a:solidFill>
            </a:endParaRPr>
          </a:p>
        </p:txBody>
      </p:sp>
      <p:sp>
        <p:nvSpPr>
          <p:cNvPr id="10" name="مستطيل 10"/>
          <p:cNvSpPr/>
          <p:nvPr/>
        </p:nvSpPr>
        <p:spPr>
          <a:xfrm>
            <a:off x="7870004" y="228600"/>
            <a:ext cx="4096536" cy="8382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• Tissue-specific expression pattern</a:t>
            </a:r>
          </a:p>
          <a:p>
            <a:pPr algn="ctr"/>
            <a:endParaRPr lang="ar-SA" dirty="0">
              <a:solidFill>
                <a:srgbClr val="90C226">
                  <a:lumMod val="20000"/>
                  <a:lumOff val="80000"/>
                </a:srgbClr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1" name="مستطيل 11"/>
          <p:cNvSpPr/>
          <p:nvPr/>
        </p:nvSpPr>
        <p:spPr>
          <a:xfrm>
            <a:off x="7870004" y="1074543"/>
            <a:ext cx="4112427" cy="37260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solidFill>
                  <a:srgbClr val="90C226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RBCs and brain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(blood-brain barrier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)</a:t>
            </a:r>
          </a:p>
          <a:p>
            <a:pPr algn="ctr"/>
            <a:endParaRPr lang="en-US" sz="2000" dirty="0" smtClean="0">
              <a:solidFill>
                <a:schemeClr val="bg1">
                  <a:lumMod val="65000"/>
                </a:schemeClr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algn="ctr"/>
            <a:endParaRPr lang="en-US" sz="2000" dirty="0">
              <a:solidFill>
                <a:schemeClr val="bg1">
                  <a:lumMod val="65000"/>
                </a:schemeClr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algn="ctr"/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  </a:t>
            </a:r>
            <a:endParaRPr lang="en-US" sz="2000" dirty="0">
              <a:solidFill>
                <a:srgbClr val="90C226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algn="ctr"/>
            <a:endParaRPr lang="en-US" sz="2000" dirty="0" smtClean="0">
              <a:solidFill>
                <a:srgbClr val="90C226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algn="ctr"/>
            <a:endParaRPr lang="en-US" sz="1200" dirty="0">
              <a:solidFill>
                <a:srgbClr val="90C226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Adipose </a:t>
            </a:r>
            <a:r>
              <a:rPr lang="en-US" sz="2000" dirty="0">
                <a:solidFill>
                  <a:srgbClr val="FF00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tissue &amp; skeletal muscle </a:t>
            </a:r>
          </a:p>
          <a:p>
            <a:pPr algn="ctr"/>
            <a:endParaRPr lang="en-US" sz="600" dirty="0">
              <a:solidFill>
                <a:srgbClr val="90C226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algn="ctr"/>
            <a:r>
              <a:rPr lang="en-US" sz="2000" dirty="0">
                <a:solidFill>
                  <a:srgbClr val="90C226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Small intestine &amp; testes </a:t>
            </a:r>
          </a:p>
          <a:p>
            <a:pPr algn="ctr"/>
            <a:endParaRPr lang="en-US" sz="2000" dirty="0">
              <a:solidFill>
                <a:srgbClr val="90C226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algn="ctr"/>
            <a:r>
              <a:rPr lang="en-US" sz="2000" dirty="0">
                <a:solidFill>
                  <a:srgbClr val="90C226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Liver (ER-membrane</a:t>
            </a:r>
          </a:p>
        </p:txBody>
      </p:sp>
      <p:sp>
        <p:nvSpPr>
          <p:cNvPr id="12" name="مستطيل 17"/>
          <p:cNvSpPr/>
          <p:nvPr/>
        </p:nvSpPr>
        <p:spPr>
          <a:xfrm>
            <a:off x="6230135" y="4944487"/>
            <a:ext cx="5736404" cy="1749703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16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GLUT-1, 3 &amp; 4: </a:t>
            </a:r>
            <a:r>
              <a:rPr lang="en-US" sz="1600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Uptake of glucose from the blood.</a:t>
            </a:r>
          </a:p>
          <a:p>
            <a:pPr algn="ctr"/>
            <a:endParaRPr lang="en-US" sz="1600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GLUT-2</a:t>
            </a:r>
            <a:r>
              <a:rPr lang="en-US" sz="1600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: Blood, cells </a:t>
            </a:r>
            <a:r>
              <a:rPr lang="en-US" sz="1600" dirty="0">
                <a:solidFill>
                  <a:schemeClr val="tx1"/>
                </a:solidFill>
              </a:rPr>
              <a:t>it’s a </a:t>
            </a:r>
            <a:r>
              <a:rPr lang="en-US" sz="1600" u="sng" dirty="0">
                <a:solidFill>
                  <a:schemeClr val="tx1"/>
                </a:solidFill>
              </a:rPr>
              <a:t>bidirectional</a:t>
            </a:r>
            <a:r>
              <a:rPr lang="en-US" sz="1600" dirty="0">
                <a:solidFill>
                  <a:schemeClr val="tx1"/>
                </a:solidFill>
              </a:rPr>
              <a:t> transporter, allowing glucose to flow in 2 directions. </a:t>
            </a:r>
            <a:endParaRPr lang="en-US" sz="1400" dirty="0">
              <a:solidFill>
                <a:schemeClr val="tx1"/>
              </a:solidFill>
              <a:latin typeface="Arial Rounded MT Bold" charset="0"/>
            </a:endParaRPr>
          </a:p>
          <a:p>
            <a:pPr algn="ctr"/>
            <a:endParaRPr lang="en-US" sz="1600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GLUT-5: </a:t>
            </a:r>
            <a:r>
              <a:rPr lang="en-US" sz="1600" dirty="0">
                <a:solidFill>
                  <a:srgbClr val="FF00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Fructose transport .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6230135" y="1676400"/>
            <a:ext cx="5736405" cy="0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226995" y="2286000"/>
            <a:ext cx="5736405" cy="0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248400" y="2971800"/>
            <a:ext cx="5736405" cy="0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248400" y="3657600"/>
            <a:ext cx="5736405" cy="0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248400" y="4191000"/>
            <a:ext cx="5736405" cy="0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382000" y="1803947"/>
            <a:ext cx="3274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90C226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Liver, kidney &amp; pancreas  </a:t>
            </a:r>
            <a:endParaRPr lang="en-US" dirty="0">
              <a:solidFill>
                <a:srgbClr val="90C226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52095" y="2444594"/>
            <a:ext cx="1348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90C226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Neurons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36353" y="5955526"/>
            <a:ext cx="27838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Note : GLUT-4 is insulin</a:t>
            </a:r>
            <a:b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</a:b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sensitive, because it</a:t>
            </a:r>
            <a:b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</a:b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needs insulin to work.</a:t>
            </a:r>
            <a:b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</a:b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</a:b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551442" y="4648201"/>
            <a:ext cx="0" cy="53339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048000" y="5187351"/>
            <a:ext cx="2993043" cy="584775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Boys doctor mentioned that now it 20 Glucose transporters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7905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228600" y="152400"/>
            <a:ext cx="8610600" cy="1143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smtClean="0">
                <a:solidFill>
                  <a:schemeClr val="accent2">
                    <a:lumMod val="75000"/>
                  </a:schemeClr>
                </a:solidFill>
              </a:rPr>
              <a:t>Glucose Transport: Facilitated Diffusion</a:t>
            </a:r>
            <a:endParaRPr lang="en-US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Picture 1026" descr="C:\My Documents\My Pictures\08_0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3" t="2702" r="5241" b="14865"/>
          <a:stretch>
            <a:fillRect/>
          </a:stretch>
        </p:blipFill>
        <p:spPr bwMode="auto">
          <a:xfrm>
            <a:off x="238664" y="990600"/>
            <a:ext cx="5857336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248400" y="2676659"/>
            <a:ext cx="3719423" cy="2031325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435 Teamwork:</a:t>
            </a:r>
            <a:endParaRPr lang="ar-SA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  <a:p>
            <a:pPr algn="r"/>
            <a:r>
              <a:rPr lang="ar-SA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- الجلوكوز </a:t>
            </a:r>
            <a:r>
              <a:rPr lang="ar-SA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لا يستطيع أن ينتشر خلال الخلية , </a:t>
            </a:r>
            <a:r>
              <a:rPr lang="ar-SA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لأنه مركب هايدروفيلك </a:t>
            </a:r>
            <a:r>
              <a:rPr lang="ar-SA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\ محب للماء .</a:t>
            </a:r>
            <a:br>
              <a:rPr lang="ar-SA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</a:br>
            <a:r>
              <a:rPr lang="ar-SA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- لذلك فهو يحتاج إلى طريقة أخرى , فإما أن يدخل مع </a:t>
            </a:r>
            <a:r>
              <a:rPr lang="ar-SA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الصوديوم </a:t>
            </a:r>
            <a:r>
              <a:rPr lang="ar-SA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عن طريق الكو ترانسبورت الذي سبق أن </a:t>
            </a:r>
            <a:r>
              <a:rPr lang="ar-SA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تعرفنا عليه بالفسيولوجي.</a:t>
            </a:r>
            <a:r>
              <a:rPr lang="ar-SA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Wingdings" panose="05000000000000000000" pitchFamily="2" charset="2"/>
              </a:rPr>
              <a:t/>
            </a:r>
            <a:br>
              <a:rPr lang="ar-SA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Wingdings" panose="05000000000000000000" pitchFamily="2" charset="2"/>
              </a:rPr>
            </a:br>
            <a:r>
              <a:rPr lang="ar-SA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- أو أنه يدخل عن </a:t>
            </a:r>
            <a:r>
              <a:rPr lang="ar-SA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طريق كارير </a:t>
            </a:r>
            <a:r>
              <a:rPr lang="ar-SA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بروتينز خاصة به بطريقة الفاسيليتد </a:t>
            </a:r>
            <a:r>
              <a:rPr lang="ar-SA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دفيوجن </a:t>
            </a:r>
            <a:r>
              <a:rPr lang="ar-SA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والتي أيضا سبق التعرف عليها </a:t>
            </a:r>
            <a:r>
              <a:rPr lang="ar-SA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بالفسيولوجي. (مثل الصورة)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7572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9167" t="9259" r="8750" b="1148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677400" y="762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chemeClr val="accent2">
                    <a:lumMod val="75000"/>
                  </a:schemeClr>
                </a:solidFill>
              </a:rPr>
              <a:t>Revision</a:t>
            </a:r>
            <a:endParaRPr lang="en-US" sz="32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956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736537" y="527098"/>
            <a:ext cx="8596668" cy="13208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Trebuchet MS" charset="0"/>
              </a:rPr>
              <a:t>Objectives: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numCol="1" rtlCol="0" anchor="t">
            <a:normAutofit/>
          </a:bodyPr>
          <a:lstStyle/>
          <a:p>
            <a:pPr algn="l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/>
              </a:rPr>
              <a:t>Define a metabolic pathway.</a:t>
            </a:r>
            <a:endParaRPr lang="ar-SA" sz="2800" dirty="0">
              <a:solidFill>
                <a:schemeClr val="tx1">
                  <a:lumMod val="65000"/>
                  <a:lumOff val="35000"/>
                </a:schemeClr>
              </a:solidFill>
              <a:cs typeface="Times New Roman"/>
            </a:endParaRP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/>
              </a:rPr>
              <a:t>Describe the general metabolic pathways for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/>
              </a:rPr>
              <a:t>glucose (production and utilization).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/>
              </a:rPr>
              <a:t>Briefly describe the HMP. 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/>
              </a:rPr>
              <a:t>Recognize the mechanisms of glucose transport</a:t>
            </a:r>
          </a:p>
          <a:p>
            <a:pPr algn="l">
              <a:buFont typeface="Wingdings" panose="05000000000000000000" pitchFamily="2" charset="2"/>
              <a:buChar char="Ø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/>
              <p14:cNvContentPartPr/>
              <p14:nvPr/>
            </p14:nvContentPartPr>
            <p14:xfrm>
              <a:off x="6058570" y="-15759"/>
              <a:ext cx="10800" cy="54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/>
            <p:spPr/>
          </p:pic>
        </mc:Fallback>
      </mc:AlternateContent>
    </p:spTree>
    <p:extLst/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15240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Take home messages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347932" y="914400"/>
            <a:ext cx="7772400" cy="45720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 smtClean="0"/>
              <a:t>There</a:t>
            </a:r>
            <a:r>
              <a:rPr lang="en-US" altLang="en-US" sz="2000" dirty="0" smtClean="0"/>
              <a:t> are multiple pathways for glucose that can be grouped in to catabolic (utilizing glucose) or anabolic (producing glucose)</a:t>
            </a:r>
          </a:p>
          <a:p>
            <a:r>
              <a:rPr lang="en-US" altLang="en-US" sz="2000" dirty="0" smtClean="0"/>
              <a:t>Glycolysis is the major metabolic pathway of glucose breakdown to provide energy</a:t>
            </a:r>
          </a:p>
          <a:p>
            <a:endParaRPr lang="en-US" altLang="en-US" sz="2000" dirty="0" smtClean="0"/>
          </a:p>
          <a:p>
            <a:endParaRPr lang="en-US" altLang="en-US" sz="2000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347932" y="2971800"/>
            <a:ext cx="7772400" cy="45720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000" dirty="0" smtClean="0"/>
              <a:t>Alternative pathway for glucose oxidation but not meant for producing energy</a:t>
            </a:r>
          </a:p>
          <a:p>
            <a:r>
              <a:rPr lang="en-US" altLang="en-US" sz="2000" dirty="0" smtClean="0"/>
              <a:t>Has two phases- oxidative and non-oxidative</a:t>
            </a:r>
          </a:p>
          <a:p>
            <a:r>
              <a:rPr lang="en-US" altLang="en-US" sz="2000" dirty="0" smtClean="0"/>
              <a:t>During oxidative phase, glucose-6-P is oxidized with generation of 2 moles of NADPH, and one mole of pentose phosphate, with liberation of CO2</a:t>
            </a:r>
          </a:p>
          <a:p>
            <a:r>
              <a:rPr lang="en-US" altLang="en-US" sz="2000" dirty="0" smtClean="0"/>
              <a:t>During non-oxidative phase, pentose phosphate is converted to intermediates of glycolysis</a:t>
            </a:r>
            <a:endParaRPr lang="en-US" altLang="en-US" sz="2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48000" y="5867400"/>
            <a:ext cx="3319471" cy="86674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US" sz="4400" b="1" u="sng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  <a:hlinkClick r:id="rId2"/>
              </a:rPr>
              <a:t>QUIZ</a:t>
            </a:r>
            <a:endParaRPr lang="en-US" sz="4400" b="1" u="sng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13248062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990600" y="386634"/>
            <a:ext cx="4184035" cy="4418490"/>
          </a:xfrm>
        </p:spPr>
        <p:txBody>
          <a:bodyPr>
            <a:normAutofit/>
          </a:bodyPr>
          <a:lstStyle/>
          <a:p>
            <a:r>
              <a:rPr lang="en-US" sz="2800" b="1" dirty="0"/>
              <a:t>Boys team</a:t>
            </a:r>
            <a:r>
              <a:rPr lang="ar-SA" sz="2800" b="1" dirty="0"/>
              <a:t> </a:t>
            </a:r>
            <a:r>
              <a:rPr lang="en-US" sz="2800" b="1" dirty="0"/>
              <a:t>members:</a:t>
            </a:r>
            <a:endParaRPr lang="ar-SA" sz="2800" b="1" dirty="0"/>
          </a:p>
          <a:p>
            <a:pPr marL="0" indent="0">
              <a:buNone/>
            </a:pPr>
            <a:endParaRPr lang="en-US" sz="900" b="1" dirty="0"/>
          </a:p>
          <a:p>
            <a:pPr marL="0" indent="0" algn="ctr">
              <a:buNone/>
            </a:pPr>
            <a:r>
              <a:rPr lang="ar-SA" b="1" dirty="0"/>
              <a:t>1- حمد الحسون.</a:t>
            </a:r>
          </a:p>
          <a:p>
            <a:pPr marL="0" indent="0" algn="ctr">
              <a:buNone/>
            </a:pPr>
            <a:r>
              <a:rPr lang="ar-SA" b="1" dirty="0"/>
              <a:t>2- محمد حكمي.</a:t>
            </a:r>
          </a:p>
          <a:p>
            <a:pPr marL="0" indent="0" algn="ctr">
              <a:buNone/>
            </a:pPr>
            <a:r>
              <a:rPr lang="ar-SA" b="1" dirty="0"/>
              <a:t>3- خالد القحطاني.</a:t>
            </a:r>
          </a:p>
          <a:p>
            <a:pPr marL="0" indent="0" algn="ctr">
              <a:buNone/>
            </a:pPr>
            <a:r>
              <a:rPr lang="ar-SA" b="1" dirty="0"/>
              <a:t>4- حمد الحميدان.</a:t>
            </a:r>
          </a:p>
          <a:p>
            <a:pPr marL="0" indent="0" algn="ctr">
              <a:buNone/>
            </a:pPr>
            <a:r>
              <a:rPr lang="ar-SA" b="1" dirty="0"/>
              <a:t>5- محمد حبيب.</a:t>
            </a:r>
          </a:p>
          <a:p>
            <a:pPr marL="0" indent="0" algn="ctr">
              <a:buNone/>
            </a:pPr>
            <a:r>
              <a:rPr lang="ar-SA" b="1" dirty="0"/>
              <a:t>6- خالد الراجح.</a:t>
            </a:r>
          </a:p>
          <a:p>
            <a:pPr marL="0" indent="0" algn="ctr">
              <a:buNone/>
            </a:pPr>
            <a:r>
              <a:rPr lang="ar-SA" b="1" dirty="0"/>
              <a:t>7- فهد العتيبي.</a:t>
            </a:r>
          </a:p>
          <a:p>
            <a:pPr marL="0" indent="0" algn="ctr">
              <a:buNone/>
            </a:pPr>
            <a:r>
              <a:rPr lang="ar-SA" b="1" dirty="0"/>
              <a:t>8- طلال </a:t>
            </a:r>
            <a:r>
              <a:rPr lang="ar-SA" b="1" dirty="0" err="1"/>
              <a:t>الطخيم</a:t>
            </a:r>
            <a:r>
              <a:rPr lang="ar-SA" b="1" dirty="0"/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85472" y="4701600"/>
            <a:ext cx="260758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549E39">
                    <a:lumMod val="75000"/>
                  </a:srgbClr>
                </a:solidFill>
              </a:rPr>
              <a:t>-Team leaders:</a:t>
            </a:r>
            <a:endParaRPr lang="ar-SA" sz="2600" b="1" dirty="0">
              <a:solidFill>
                <a:srgbClr val="549E39">
                  <a:lumMod val="75000"/>
                </a:srgbClr>
              </a:solidFill>
            </a:endParaRPr>
          </a:p>
          <a:p>
            <a:endParaRPr lang="en-US" sz="800" b="1" dirty="0">
              <a:solidFill>
                <a:srgbClr val="549E39">
                  <a:lumMod val="75000"/>
                </a:srgbClr>
              </a:solidFill>
            </a:endParaRPr>
          </a:p>
          <a:p>
            <a:pPr algn="ctr"/>
            <a:r>
              <a:rPr lang="ar-SA" sz="17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عبدالله المانع.</a:t>
            </a:r>
          </a:p>
          <a:p>
            <a:pPr algn="ctr"/>
            <a:r>
              <a:rPr lang="ar-SA" sz="17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نوره السهلي.</a:t>
            </a:r>
            <a:endParaRPr lang="en-US" sz="17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8882" y="5184679"/>
            <a:ext cx="3881887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549E39">
                    <a:lumMod val="75000"/>
                  </a:srgbClr>
                </a:solidFill>
              </a:rPr>
              <a:t>-Contact us:</a:t>
            </a:r>
            <a:endParaRPr lang="en-US" sz="800" b="1" u="sng" dirty="0">
              <a:solidFill>
                <a:srgbClr val="549E39">
                  <a:lumMod val="75000"/>
                </a:srgbClr>
              </a:solidFill>
            </a:endParaRPr>
          </a:p>
          <a:p>
            <a:pPr algn="ctr"/>
            <a:endParaRPr lang="en-US" sz="700" b="1" u="sng" dirty="0">
              <a:solidFill>
                <a:srgbClr val="549E39">
                  <a:lumMod val="75000"/>
                </a:srgbClr>
              </a:solidFill>
            </a:endParaRPr>
          </a:p>
          <a:p>
            <a:pPr algn="ctr"/>
            <a:r>
              <a:rPr lang="en-US" dirty="0">
                <a:solidFill>
                  <a:prstClr val="black"/>
                </a:solidFill>
                <a:hlinkClick r:id="rId2"/>
              </a:rPr>
              <a:t>Biochemistryteam436@gmail.com</a:t>
            </a:r>
            <a:endParaRPr lang="en-US" dirty="0">
              <a:solidFill>
                <a:prstClr val="black"/>
              </a:solidFill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  <a:p>
            <a:pPr algn="ctr"/>
            <a:r>
              <a:rPr lang="en-US" dirty="0">
                <a:solidFill>
                  <a:prstClr val="black"/>
                </a:solidFill>
                <a:hlinkClick r:id="rId3"/>
              </a:rPr>
              <a:t>twitter.com/436biochemteam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10200" y="2356167"/>
            <a:ext cx="4035079" cy="11490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Girls team</a:t>
            </a:r>
            <a:r>
              <a:rPr lang="ar-SA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members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endParaRPr lang="ar-SA" sz="2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endParaRPr lang="en-US" sz="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ar-SA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نورة الشبيب</a:t>
            </a:r>
          </a:p>
        </p:txBody>
      </p:sp>
    </p:spTree>
    <p:extLst>
      <p:ext uri="{BB962C8B-B14F-4D97-AF65-F5344CB8AC3E}">
        <p14:creationId xmlns:p14="http://schemas.microsoft.com/office/powerpoint/2010/main" val="2213270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33800" y="641975"/>
            <a:ext cx="5649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 charset="0"/>
                <a:cs typeface="Times New Roman" charset="0"/>
              </a:rPr>
              <a:t>Metabolic pathways 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983292" y="1676400"/>
            <a:ext cx="99018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70766" y="1701310"/>
            <a:ext cx="12526" cy="8162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9723074" y="3806861"/>
            <a:ext cx="2279737" cy="14530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- Cellular tissue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(tissue)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/>
              <a:t>- Subcellular</a:t>
            </a:r>
          </a:p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Inside the cell (Mitochondrial)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0185441" y="3208924"/>
            <a:ext cx="1390389" cy="460332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Site</a:t>
            </a:r>
            <a:r>
              <a:rPr lang="en-US" sz="2800" dirty="0"/>
              <a:t> 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271375" y="1676400"/>
            <a:ext cx="12525" cy="15302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165952" y="3925224"/>
            <a:ext cx="2768253" cy="16358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B0F0"/>
                </a:solidFill>
              </a:rPr>
              <a:t>1- Rapid short-term </a:t>
            </a:r>
          </a:p>
          <a:p>
            <a:r>
              <a:rPr lang="en-US" sz="1600" dirty="0"/>
              <a:t>-Covalent modification </a:t>
            </a:r>
          </a:p>
          <a:p>
            <a:r>
              <a:rPr lang="en-US" sz="1600" dirty="0"/>
              <a:t>-Allosteric</a:t>
            </a:r>
          </a:p>
          <a:p>
            <a:r>
              <a:rPr lang="en-US" dirty="0">
                <a:solidFill>
                  <a:srgbClr val="00B0F0"/>
                </a:solidFill>
              </a:rPr>
              <a:t> 2- Slow long-term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(hormone)</a:t>
            </a:r>
          </a:p>
          <a:p>
            <a:r>
              <a:rPr lang="en-US" dirty="0"/>
              <a:t> </a:t>
            </a:r>
            <a:r>
              <a:rPr lang="en-US" sz="1600" dirty="0"/>
              <a:t>-Induction\repression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889886" y="3208924"/>
            <a:ext cx="3244242" cy="71398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Regulatory mechanism(s)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10885118" y="1676400"/>
            <a:ext cx="0" cy="15302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22524" y="3180402"/>
            <a:ext cx="2417523" cy="16943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Pathway for glucose happens in almost every cell, starting by oxidation of glucose and ending with pyruvate (or lactate).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68530" y="2512996"/>
            <a:ext cx="1628383" cy="502843"/>
          </a:xfrm>
          <a:prstGeom prst="round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Definition 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7628589" y="1676400"/>
            <a:ext cx="56129" cy="220291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814157" y="3945699"/>
            <a:ext cx="2254685" cy="13121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Few are </a:t>
            </a:r>
            <a:r>
              <a:rPr lang="en-US" sz="1600" dirty="0"/>
              <a:t>rate-limiting enzymes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(They are found only in irreversible pathways).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906132" y="3409340"/>
            <a:ext cx="1878904" cy="51983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Reaction</a:t>
            </a:r>
            <a:r>
              <a:rPr lang="en-US" dirty="0"/>
              <a:t> </a:t>
            </a:r>
          </a:p>
        </p:txBody>
      </p:sp>
      <p:sp>
        <p:nvSpPr>
          <p:cNvPr id="31" name="Round Single Corner Rectangle 30"/>
          <p:cNvSpPr/>
          <p:nvPr/>
        </p:nvSpPr>
        <p:spPr>
          <a:xfrm>
            <a:off x="9469675" y="37578"/>
            <a:ext cx="2517733" cy="1515649"/>
          </a:xfrm>
          <a:prstGeom prst="round1Rect">
            <a:avLst/>
          </a:prstGeom>
          <a:ln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FF0000"/>
                </a:solidFill>
              </a:rPr>
              <a:t>Pathway</a:t>
            </a:r>
            <a:r>
              <a:rPr lang="en-US" sz="1400" dirty="0">
                <a:solidFill>
                  <a:srgbClr val="FF0000"/>
                </a:solidFill>
              </a:rPr>
              <a:t>: </a:t>
            </a:r>
            <a:r>
              <a:rPr lang="en-US" sz="1400" dirty="0"/>
              <a:t>Series of chemical reactions that have one goal.</a:t>
            </a:r>
          </a:p>
          <a:p>
            <a:r>
              <a:rPr lang="en-US" sz="1600" dirty="0">
                <a:solidFill>
                  <a:srgbClr val="00B050"/>
                </a:solidFill>
              </a:rPr>
              <a:t>Reaction</a:t>
            </a:r>
            <a:r>
              <a:rPr lang="en-US" sz="1400" dirty="0">
                <a:solidFill>
                  <a:srgbClr val="00B050"/>
                </a:solidFill>
              </a:rPr>
              <a:t>: </a:t>
            </a:r>
            <a:r>
              <a:rPr lang="en-US" sz="1400" dirty="0" err="1"/>
              <a:t>Substrate+Substrate</a:t>
            </a:r>
            <a:r>
              <a:rPr lang="en-US" sz="1400" dirty="0"/>
              <a:t> Product</a:t>
            </a:r>
            <a:r>
              <a:rPr lang="en-US" dirty="0"/>
              <a:t>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2753410" y="2755521"/>
              <a:ext cx="72720" cy="496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50890" y="2753001"/>
                <a:ext cx="77760" cy="54720"/>
              </a:xfrm>
              <a:prstGeom prst="rect">
                <a:avLst/>
              </a:prstGeom>
            </p:spPr>
          </p:pic>
        </mc:Fallback>
      </mc:AlternateContent>
    </p:spTree>
    <p:extLst/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39148"/>
            <a:ext cx="12192000" cy="699714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38100" y="3581400"/>
            <a:ext cx="121158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20792" y="605904"/>
            <a:ext cx="2383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Production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0792" y="3804632"/>
            <a:ext cx="2530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Utilization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88663" y="1337908"/>
            <a:ext cx="1918913" cy="112582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2060"/>
                </a:solidFill>
              </a:rPr>
              <a:t>Glycogeno</a:t>
            </a:r>
            <a:r>
              <a:rPr lang="en-US" sz="1600" b="1" dirty="0" err="1">
                <a:solidFill>
                  <a:srgbClr val="002060"/>
                </a:solidFill>
              </a:rPr>
              <a:t>lysis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335881" y="1371600"/>
            <a:ext cx="1855119" cy="112582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2060"/>
                </a:solidFill>
              </a:rPr>
              <a:t>Gluco</a:t>
            </a:r>
            <a:r>
              <a:rPr lang="en-US" sz="1600" dirty="0">
                <a:solidFill>
                  <a:srgbClr val="002060"/>
                </a:solidFill>
              </a:rPr>
              <a:t>-</a:t>
            </a:r>
            <a:r>
              <a:rPr lang="en-US" sz="1600" b="1" dirty="0">
                <a:solidFill>
                  <a:srgbClr val="002060"/>
                </a:solidFill>
              </a:rPr>
              <a:t>neo</a:t>
            </a:r>
            <a:r>
              <a:rPr lang="en-US" sz="1600" dirty="0">
                <a:solidFill>
                  <a:srgbClr val="002060"/>
                </a:solidFill>
              </a:rPr>
              <a:t>-</a:t>
            </a:r>
            <a:r>
              <a:rPr lang="en-US" sz="1600" b="1" dirty="0">
                <a:solidFill>
                  <a:srgbClr val="002060"/>
                </a:solidFill>
              </a:rPr>
              <a:t>genesis</a:t>
            </a:r>
          </a:p>
        </p:txBody>
      </p:sp>
      <p:sp>
        <p:nvSpPr>
          <p:cNvPr id="8" name="Rectangle 7"/>
          <p:cNvSpPr/>
          <p:nvPr/>
        </p:nvSpPr>
        <p:spPr>
          <a:xfrm>
            <a:off x="3984873" y="140173"/>
            <a:ext cx="4246200" cy="86958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</a:rPr>
              <a:t>Metabolic pathways of glucose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319305" y="1371601"/>
            <a:ext cx="1776695" cy="112582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2060"/>
                </a:solidFill>
              </a:rPr>
              <a:t>Hexose interconversion 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237233" y="4500144"/>
            <a:ext cx="2114250" cy="83275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Glyco</a:t>
            </a:r>
            <a:r>
              <a:rPr lang="en-US" b="1" dirty="0">
                <a:solidFill>
                  <a:srgbClr val="FF0000"/>
                </a:solidFill>
              </a:rPr>
              <a:t>genesis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564711" y="4526892"/>
            <a:ext cx="2114250" cy="73769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Glyco</a:t>
            </a:r>
            <a:r>
              <a:rPr lang="en-US" dirty="0">
                <a:solidFill>
                  <a:srgbClr val="FF0000"/>
                </a:solidFill>
              </a:rPr>
              <a:t>-</a:t>
            </a:r>
            <a:r>
              <a:rPr lang="en-US" b="1" dirty="0">
                <a:solidFill>
                  <a:srgbClr val="FF0000"/>
                </a:solidFill>
              </a:rPr>
              <a:t>lysis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592037" y="6033270"/>
            <a:ext cx="2114250" cy="67043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Krebs cycle 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930819" y="4500145"/>
            <a:ext cx="2114250" cy="7644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Hexose interconversion 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47022" y="4514083"/>
            <a:ext cx="2114250" cy="83275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HMP / PPP</a:t>
            </a:r>
          </a:p>
        </p:txBody>
      </p:sp>
      <p:sp>
        <p:nvSpPr>
          <p:cNvPr id="29" name="Folded Corner 28"/>
          <p:cNvSpPr/>
          <p:nvPr/>
        </p:nvSpPr>
        <p:spPr>
          <a:xfrm>
            <a:off x="2979020" y="4995802"/>
            <a:ext cx="1340285" cy="337099"/>
          </a:xfrm>
          <a:prstGeom prst="foldedCorne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2060"/>
                </a:solidFill>
              </a:rPr>
              <a:t>Catabolic </a:t>
            </a:r>
          </a:p>
        </p:txBody>
      </p:sp>
      <p:sp>
        <p:nvSpPr>
          <p:cNvPr id="30" name="Folded Corner 29"/>
          <p:cNvSpPr/>
          <p:nvPr/>
        </p:nvSpPr>
        <p:spPr>
          <a:xfrm>
            <a:off x="457200" y="5051151"/>
            <a:ext cx="1340285" cy="337099"/>
          </a:xfrm>
          <a:prstGeom prst="foldedCorne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2060"/>
                </a:solidFill>
              </a:rPr>
              <a:t>Catabolic </a:t>
            </a:r>
          </a:p>
        </p:txBody>
      </p:sp>
      <p:sp>
        <p:nvSpPr>
          <p:cNvPr id="31" name="Folded Corner 30"/>
          <p:cNvSpPr/>
          <p:nvPr/>
        </p:nvSpPr>
        <p:spPr>
          <a:xfrm>
            <a:off x="2895600" y="6471463"/>
            <a:ext cx="1340285" cy="337099"/>
          </a:xfrm>
          <a:prstGeom prst="foldedCorne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2060"/>
                </a:solidFill>
              </a:rPr>
              <a:t>Catabolic </a:t>
            </a:r>
          </a:p>
        </p:txBody>
      </p:sp>
      <p:sp>
        <p:nvSpPr>
          <p:cNvPr id="32" name="Folded Corner 31"/>
          <p:cNvSpPr/>
          <p:nvPr/>
        </p:nvSpPr>
        <p:spPr>
          <a:xfrm>
            <a:off x="534005" y="2547320"/>
            <a:ext cx="1340285" cy="337099"/>
          </a:xfrm>
          <a:prstGeom prst="foldedCorne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C00000"/>
                </a:solidFill>
              </a:rPr>
              <a:t>Catabolic </a:t>
            </a:r>
          </a:p>
        </p:txBody>
      </p:sp>
      <p:sp>
        <p:nvSpPr>
          <p:cNvPr id="33" name="Folded Corner 32"/>
          <p:cNvSpPr/>
          <p:nvPr/>
        </p:nvSpPr>
        <p:spPr>
          <a:xfrm>
            <a:off x="7684382" y="5051151"/>
            <a:ext cx="1340285" cy="337099"/>
          </a:xfrm>
          <a:prstGeom prst="foldedCorne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C00000"/>
                </a:solidFill>
              </a:rPr>
              <a:t>Anabolic </a:t>
            </a:r>
          </a:p>
        </p:txBody>
      </p:sp>
      <p:sp>
        <p:nvSpPr>
          <p:cNvPr id="34" name="Folded Corner 33"/>
          <p:cNvSpPr/>
          <p:nvPr/>
        </p:nvSpPr>
        <p:spPr>
          <a:xfrm>
            <a:off x="2667000" y="2595142"/>
            <a:ext cx="1340285" cy="337099"/>
          </a:xfrm>
          <a:prstGeom prst="foldedCorner">
            <a:avLst/>
          </a:prstGeom>
          <a:noFill/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C00000"/>
                </a:solidFill>
              </a:rPr>
              <a:t>Anabolic </a:t>
            </a:r>
          </a:p>
        </p:txBody>
      </p:sp>
      <p:sp>
        <p:nvSpPr>
          <p:cNvPr id="35" name="Right Arrow 27"/>
          <p:cNvSpPr/>
          <p:nvPr/>
        </p:nvSpPr>
        <p:spPr>
          <a:xfrm rot="5400000">
            <a:off x="3324470" y="5439462"/>
            <a:ext cx="594730" cy="473529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452988"/>
              </p:ext>
            </p:extLst>
          </p:nvPr>
        </p:nvGraphicFramePr>
        <p:xfrm>
          <a:off x="8686799" y="433169"/>
          <a:ext cx="3276600" cy="1618345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638300">
                  <a:extLst>
                    <a:ext uri="{9D8B030D-6E8A-4147-A177-3AD203B41FA5}">
                      <a16:colId xmlns:a16="http://schemas.microsoft.com/office/drawing/2014/main" xmlns="" val="1571991041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xmlns="" val="3604940369"/>
                    </a:ext>
                  </a:extLst>
                </a:gridCol>
              </a:tblGrid>
              <a:tr h="5003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Catabolic</a:t>
                      </a:r>
                      <a:r>
                        <a:rPr lang="en-US" sz="1400" baseline="0" dirty="0">
                          <a:effectLst/>
                        </a:rPr>
                        <a:t> Cycles</a:t>
                      </a:r>
                      <a:endParaRPr lang="en-US" sz="14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Anabolic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Cycles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24562851"/>
                  </a:ext>
                </a:extLst>
              </a:tr>
              <a:tr h="1100185">
                <a:tc>
                  <a:txBody>
                    <a:bodyPr/>
                    <a:lstStyle/>
                    <a:p>
                      <a:pPr marL="171450" indent="-171450" algn="ctr" rtl="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Glycolysis</a:t>
                      </a:r>
                      <a:r>
                        <a:rPr lang="en-US" sz="1400" baseline="0" dirty="0">
                          <a:effectLst/>
                        </a:rPr>
                        <a:t> &amp; </a:t>
                      </a:r>
                      <a:r>
                        <a:rPr lang="en-US" sz="1400" baseline="0" dirty="0" err="1">
                          <a:effectLst/>
                        </a:rPr>
                        <a:t>Kreb</a:t>
                      </a:r>
                      <a:r>
                        <a:rPr lang="en-US" sz="1400" baseline="0" dirty="0">
                          <a:effectLst/>
                        </a:rPr>
                        <a:t> (mainly)</a:t>
                      </a:r>
                    </a:p>
                    <a:p>
                      <a:pPr marL="171450" indent="-171450" algn="ctr" rtl="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err="1">
                          <a:effectLst/>
                        </a:rPr>
                        <a:t>Glycogenolysis</a:t>
                      </a:r>
                      <a:endParaRPr lang="en-US" sz="1400" baseline="0" dirty="0">
                        <a:effectLst/>
                      </a:endParaRPr>
                    </a:p>
                    <a:p>
                      <a:pPr marL="171450" indent="-171450" algn="ctr" rtl="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>
                          <a:effectLst/>
                        </a:rPr>
                        <a:t>HMP</a:t>
                      </a:r>
                      <a:endParaRPr lang="en-US" sz="14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baseline="0" dirty="0">
                          <a:effectLst/>
                        </a:rPr>
                        <a:t>Gluconeogenesis</a:t>
                      </a:r>
                    </a:p>
                    <a:p>
                      <a:pPr algn="ctr"/>
                      <a:r>
                        <a:rPr lang="en-US" sz="1400" kern="1200" baseline="0" dirty="0">
                          <a:effectLst/>
                        </a:rPr>
                        <a:t>Glycogenesis</a:t>
                      </a:r>
                      <a:endParaRPr lang="en-US" sz="140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71395615"/>
                  </a:ext>
                </a:extLst>
              </a:tr>
            </a:tbl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9688080" y="2183296"/>
            <a:ext cx="2388272" cy="332398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 understand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 </a:t>
            </a: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*You DON’T have to know this*</a:t>
            </a:r>
          </a:p>
          <a:p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sym typeface="Wingdings" panose="05000000000000000000" pitchFamily="2" charset="2"/>
            </a:endParaRPr>
          </a:p>
          <a:p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Prefix: </a:t>
            </a:r>
          </a:p>
          <a:p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Glyco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-: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glucose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sym typeface="Wingdings" panose="05000000000000000000" pitchFamily="2" charset="2"/>
            </a:endParaRPr>
          </a:p>
          <a:p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Glycogeno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-: g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lycogen 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 </a:t>
            </a: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*except in synthesis of glycogen: we say </a:t>
            </a:r>
            <a:r>
              <a:rPr lang="en-US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glycogensis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 instead of saying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glycogeno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-genesis.</a:t>
            </a:r>
          </a:p>
          <a:p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sym typeface="Wingdings" panose="05000000000000000000" pitchFamily="2" charset="2"/>
            </a:endParaRPr>
          </a:p>
          <a:p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To differentiate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: the synthesis of glucose is </a:t>
            </a:r>
            <a:r>
              <a:rPr lang="en-US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glucoNEOgenesis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*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698019" y="5583656"/>
            <a:ext cx="2388272" cy="113877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Suffix:</a:t>
            </a: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-genesis: process of producing</a:t>
            </a: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-lysis: breaking down.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/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579" y="133866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GLYCOLYSIS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92" y="1295401"/>
            <a:ext cx="8750808" cy="2430980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sz="2200" dirty="0">
                <a:solidFill>
                  <a:schemeClr val="tx1"/>
                </a:solidFill>
              </a:rPr>
              <a:t>Oxidation 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(breaking down) </a:t>
            </a:r>
            <a:r>
              <a:rPr lang="en-US" sz="2200" dirty="0">
                <a:solidFill>
                  <a:schemeClr val="tx1"/>
                </a:solidFill>
              </a:rPr>
              <a:t>of glucose to</a:t>
            </a:r>
            <a:r>
              <a:rPr lang="en-US" sz="2200" dirty="0"/>
              <a:t> </a:t>
            </a:r>
            <a:r>
              <a:rPr lang="en-US" sz="2200" dirty="0">
                <a:solidFill>
                  <a:srgbClr val="FF0000"/>
                </a:solidFill>
              </a:rPr>
              <a:t>provide energy</a:t>
            </a:r>
          </a:p>
          <a:p>
            <a:pPr algn="l" rtl="0"/>
            <a:endParaRPr lang="en-US" dirty="0">
              <a:solidFill>
                <a:srgbClr val="FF0000"/>
              </a:solidFill>
            </a:endParaRPr>
          </a:p>
          <a:p>
            <a:pPr algn="l" rtl="0"/>
            <a:endParaRPr lang="en-US" dirty="0">
              <a:solidFill>
                <a:srgbClr val="FF0000"/>
              </a:solidFill>
            </a:endParaRPr>
          </a:p>
          <a:p>
            <a:pPr marL="0" indent="0" algn="l" rtl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indent="0" algn="l" rtl="0">
              <a:buNone/>
            </a:pPr>
            <a:endParaRPr lang="ar-SA" dirty="0">
              <a:solidFill>
                <a:schemeClr val="tx1"/>
              </a:solidFill>
            </a:endParaRPr>
          </a:p>
          <a:p>
            <a:pPr marL="0" indent="0" algn="l" rtl="0">
              <a:buNone/>
            </a:pPr>
            <a:r>
              <a:rPr lang="ar-SA" dirty="0">
                <a:solidFill>
                  <a:schemeClr val="tx1"/>
                </a:solidFill>
              </a:rPr>
              <a:t>  </a:t>
            </a:r>
            <a:r>
              <a:rPr lang="en-US" dirty="0">
                <a:solidFill>
                  <a:schemeClr val="tx1"/>
                </a:solidFill>
              </a:rPr>
              <a:t>                                  </a:t>
            </a:r>
          </a:p>
          <a:p>
            <a:pPr algn="l" rtl="0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1098" y="2022822"/>
            <a:ext cx="4648200" cy="353977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924800" y="1588532"/>
            <a:ext cx="3254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Aerobic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glyclolysis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-7411" y="0"/>
            <a:ext cx="304129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*Aerobic: with oxygen</a:t>
            </a:r>
          </a:p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*Anaerobic: without oxygen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2" name="Ink 41"/>
              <p14:cNvContentPartPr/>
              <p14:nvPr/>
            </p14:nvContentPartPr>
            <p14:xfrm>
              <a:off x="6936250" y="2557521"/>
              <a:ext cx="30240" cy="4104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33010" y="2553921"/>
                <a:ext cx="37080" cy="4788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3429119"/>
              </p:ext>
            </p:extLst>
          </p:nvPr>
        </p:nvGraphicFramePr>
        <p:xfrm>
          <a:off x="469834" y="2022822"/>
          <a:ext cx="6113568" cy="353977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0378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78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78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73484"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0" dirty="0">
                          <a:ln>
                            <a:noFill/>
                          </a:ln>
                          <a:effectLst/>
                        </a:rPr>
                        <a:t>Anaerobic glycolysis</a:t>
                      </a:r>
                      <a:endParaRPr lang="en-US" sz="18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cap="none" spc="0" dirty="0">
                          <a:ln>
                            <a:noFill/>
                          </a:ln>
                          <a:effectLst/>
                        </a:rPr>
                        <a:t>Aerobic glycolysis</a:t>
                      </a:r>
                      <a:endParaRPr lang="en-US" sz="1800" b="0" kern="120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96535">
                <a:tc>
                  <a:txBody>
                    <a:bodyPr/>
                    <a:lstStyle/>
                    <a:p>
                      <a:pPr marL="0" marR="0" lvl="0" indent="0" algn="l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When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In absence of oxygen , cells that lack mitochondria</a:t>
                      </a:r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If there is enough(adequate supply) oxygen, Cells that has mitochondria</a:t>
                      </a:r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9759">
                <a:tc>
                  <a:txBody>
                    <a:bodyPr/>
                    <a:lstStyle/>
                    <a:p>
                      <a:pPr marL="0" marR="0" lvl="0" indent="0" algn="l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End</a:t>
                      </a:r>
                      <a:r>
                        <a:rPr lang="en-US" baseline="0" dirty="0"/>
                        <a:t> product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Lactate + </a:t>
                      </a:r>
                      <a:r>
                        <a:rPr lang="en-US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 ATP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Pyruvate(s) + </a:t>
                      </a:r>
                      <a:r>
                        <a:rPr lang="en-US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8 ATP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3663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77334" y="35107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Glycogenesis and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Glycogenolysis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554015" y="1182183"/>
            <a:ext cx="4185623" cy="576262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Glycogenesis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69548" y="2133600"/>
            <a:ext cx="4598016" cy="3304117"/>
          </a:xfrm>
        </p:spPr>
        <p:txBody>
          <a:bodyPr/>
          <a:lstStyle/>
          <a:p>
            <a:pPr algn="l" rtl="0"/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Occurs when glucose and ATP are present in relatively high amounts (This process is: storage)</a:t>
            </a:r>
            <a:endParaRPr lang="ar-SA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 rtl="0"/>
            <a:r>
              <a:rPr lang="en-US" dirty="0">
                <a:solidFill>
                  <a:schemeClr val="tx1"/>
                </a:solidFill>
              </a:rPr>
              <a:t>Synthesis of glycogen</a:t>
            </a:r>
            <a:r>
              <a:rPr lang="en-US" dirty="0"/>
              <a:t> </a:t>
            </a:r>
            <a:r>
              <a:rPr lang="en-US" dirty="0">
                <a:solidFill>
                  <a:schemeClr val="accent5"/>
                </a:solidFill>
              </a:rPr>
              <a:t>from glucose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>
          <a:xfrm>
            <a:off x="4914011" y="1182183"/>
            <a:ext cx="4185618" cy="576262"/>
          </a:xfrm>
        </p:spPr>
        <p:txBody>
          <a:bodyPr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Glycogenolysis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149250" y="2133600"/>
            <a:ext cx="4528150" cy="3304117"/>
          </a:xfrm>
        </p:spPr>
        <p:txBody>
          <a:bodyPr/>
          <a:lstStyle/>
          <a:p>
            <a:pPr algn="l" rtl="0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Occurs in response to hormonal and neural signals</a:t>
            </a:r>
            <a:endParaRPr lang="ar-SA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 rtl="0"/>
            <a:r>
              <a:rPr lang="en-US" dirty="0">
                <a:solidFill>
                  <a:schemeClr val="tx1"/>
                </a:solidFill>
              </a:rPr>
              <a:t>Degradation</a:t>
            </a:r>
            <a:r>
              <a:rPr lang="en-US" dirty="0"/>
              <a:t> </a:t>
            </a:r>
            <a:r>
              <a:rPr lang="ar-S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(تكسير)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of glycogen into glucose</a:t>
            </a:r>
          </a:p>
          <a:p>
            <a:pPr algn="l" rtl="0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95267" y="3581400"/>
            <a:ext cx="3636985" cy="1111781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(اذا زاد الجلوكوز في الجسم و كانت الطاقة موجودة يتم تخزين الجلوكوز على شكل جلايكوجين عشان يحرقه و يستخدمه بعدين)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431921" y="3581400"/>
            <a:ext cx="3777131" cy="1111781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(اذا احتاج الجسم يرسل اشارت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ar-S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كهربائية او هرمونات لتكسير الجلايكوجين و تحويله لجلوكوز)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3333" t="65926" r="4395" b="24074"/>
          <a:stretch/>
        </p:blipFill>
        <p:spPr>
          <a:xfrm>
            <a:off x="1963018" y="5812872"/>
            <a:ext cx="5901985" cy="85214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4800600" y="838200"/>
            <a:ext cx="0" cy="480060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592551" y="4935790"/>
            <a:ext cx="4820774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Both the same location</a:t>
            </a:r>
            <a:r>
              <a:rPr lang="en-US" dirty="0"/>
              <a:t>: Mainly in </a:t>
            </a:r>
            <a:r>
              <a:rPr lang="en-US" b="1" dirty="0"/>
              <a:t>liver</a:t>
            </a:r>
            <a:r>
              <a:rPr lang="en-US" dirty="0"/>
              <a:t> and </a:t>
            </a:r>
            <a:r>
              <a:rPr lang="en-US" b="1" dirty="0"/>
              <a:t>muscle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Cytosol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435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77334" y="361351"/>
            <a:ext cx="8596668" cy="13208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Gluco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neo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genesis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91157" y="1355935"/>
            <a:ext cx="8432228" cy="2313098"/>
          </a:xfrm>
        </p:spPr>
        <p:txBody>
          <a:bodyPr/>
          <a:lstStyle/>
          <a:p>
            <a:pPr algn="l" rtl="0"/>
            <a:r>
              <a:rPr lang="en-US" dirty="0">
                <a:solidFill>
                  <a:schemeClr val="tx1"/>
                </a:solidFill>
              </a:rPr>
              <a:t>Synthesis of glucose </a:t>
            </a:r>
            <a:r>
              <a:rPr lang="en-US" dirty="0">
                <a:solidFill>
                  <a:schemeClr val="accent5"/>
                </a:solidFill>
              </a:rPr>
              <a:t>from non-carbohydrate precursors</a:t>
            </a:r>
            <a:endParaRPr lang="ar-SA" dirty="0">
              <a:solidFill>
                <a:schemeClr val="accent5"/>
              </a:solidFill>
            </a:endParaRPr>
          </a:p>
          <a:p>
            <a:pPr marL="0" indent="0" algn="l" rtl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Precursor: is a chemical that is transformed into another compound</a:t>
            </a:r>
          </a:p>
          <a:p>
            <a:pPr algn="l" rtl="0"/>
            <a:r>
              <a:rPr lang="en-US" dirty="0">
                <a:solidFill>
                  <a:schemeClr val="tx1"/>
                </a:solidFill>
              </a:rPr>
              <a:t> The precursors could be </a:t>
            </a:r>
            <a:r>
              <a:rPr lang="en-US" b="1" dirty="0">
                <a:solidFill>
                  <a:schemeClr val="tx1"/>
                </a:solidFill>
              </a:rPr>
              <a:t>lactate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(anaerobic)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b="1" dirty="0">
                <a:solidFill>
                  <a:schemeClr val="tx1"/>
                </a:solidFill>
              </a:rPr>
              <a:t>pyruvate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(aerobic)</a:t>
            </a:r>
            <a:r>
              <a:rPr lang="en-US" dirty="0">
                <a:solidFill>
                  <a:schemeClr val="tx1"/>
                </a:solidFill>
              </a:rPr>
              <a:t>,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glycerol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b="1" dirty="0">
                <a:solidFill>
                  <a:schemeClr val="tx1"/>
                </a:solidFill>
              </a:rPr>
              <a:t>alpha-keto</a:t>
            </a:r>
            <a:r>
              <a:rPr lang="ar-SA" b="1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acids</a:t>
            </a:r>
          </a:p>
          <a:p>
            <a:pPr algn="l" rtl="0"/>
            <a:r>
              <a:rPr lang="en-US" dirty="0">
                <a:solidFill>
                  <a:schemeClr val="tx1"/>
                </a:solidFill>
              </a:rPr>
              <a:t>It requires </a:t>
            </a:r>
            <a:r>
              <a:rPr lang="en-US" b="1" dirty="0">
                <a:solidFill>
                  <a:schemeClr val="tx1"/>
                </a:solidFill>
              </a:rPr>
              <a:t>mitochondria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b="1" dirty="0">
                <a:solidFill>
                  <a:schemeClr val="tx1"/>
                </a:solidFill>
              </a:rPr>
              <a:t>cytosolic enzymes</a:t>
            </a:r>
          </a:p>
          <a:p>
            <a:pPr algn="l" rtl="0"/>
            <a:r>
              <a:rPr lang="en-US" dirty="0">
                <a:solidFill>
                  <a:schemeClr val="tx1"/>
                </a:solidFill>
              </a:rPr>
              <a:t>Occurs in </a:t>
            </a:r>
            <a:r>
              <a:rPr lang="en-US" b="1" dirty="0">
                <a:solidFill>
                  <a:schemeClr val="tx1"/>
                </a:solidFill>
              </a:rPr>
              <a:t>Liver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b="1" dirty="0">
                <a:solidFill>
                  <a:schemeClr val="tx1"/>
                </a:solidFill>
              </a:rPr>
              <a:t>kidney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6618201" y="1183537"/>
            <a:ext cx="4114800" cy="517735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1" eaLnBrk="1" latinLnBrk="0" hangingPunct="1"/>
            <a:r>
              <a:rPr lang="ar-SA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صناعة الجلوكوز من مواد غير الكربوهيدرات</a:t>
            </a:r>
            <a:endParaRPr lang="en-GB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3810000"/>
            <a:ext cx="5791199" cy="2743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48600" y="3048000"/>
            <a:ext cx="3505200" cy="2677656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Glycerol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is a part of the triacylglycerol molecule which is the main constituent of body fat.</a:t>
            </a:r>
          </a:p>
          <a:p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Keto acids: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are organic compounds that contain a carboxylic acid group and a ketone group. The alpha-keto acids are especially important in biology as they are involved in the Krebs citric acid cycle and in glycolysis.</a:t>
            </a:r>
          </a:p>
          <a:p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cytosolic enzymes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present in cytosol.</a:t>
            </a:r>
          </a:p>
        </p:txBody>
      </p:sp>
    </p:spTree>
    <p:extLst>
      <p:ext uri="{BB962C8B-B14F-4D97-AF65-F5344CB8AC3E}">
        <p14:creationId xmlns:p14="http://schemas.microsoft.com/office/powerpoint/2010/main" val="1004215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001000" y="0"/>
            <a:ext cx="4191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76400" y="306684"/>
            <a:ext cx="10439400" cy="1320800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H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exose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</a:rPr>
              <a:t>M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ono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hosphate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shunt (HMP) </a:t>
            </a:r>
            <a:br>
              <a:rPr lang="en-US" sz="2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Also known as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Pe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ntose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hosphate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athway (PPP)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29529"/>
            <a:ext cx="8443540" cy="3624826"/>
          </a:xfrm>
        </p:spPr>
        <p:txBody>
          <a:bodyPr>
            <a:normAutofit/>
          </a:bodyPr>
          <a:lstStyle/>
          <a:p>
            <a:pPr algn="l" rtl="0"/>
            <a:r>
              <a:rPr lang="en-US" dirty="0">
                <a:solidFill>
                  <a:schemeClr val="tx1"/>
                </a:solidFill>
              </a:rPr>
              <a:t>HMP shunt is an </a:t>
            </a:r>
            <a:r>
              <a:rPr lang="en-US" b="1" dirty="0">
                <a:solidFill>
                  <a:schemeClr val="tx1"/>
                </a:solidFill>
              </a:rPr>
              <a:t>alternative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(another) </a:t>
            </a:r>
            <a:r>
              <a:rPr lang="en-US" dirty="0">
                <a:solidFill>
                  <a:schemeClr val="tx1"/>
                </a:solidFill>
              </a:rPr>
              <a:t>pathway of glucose oxidation.</a:t>
            </a:r>
          </a:p>
          <a:p>
            <a:pPr algn="l" rtl="0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Has the same regulatory mechanism's as glucose (rapid short-term and slow long-term)</a:t>
            </a:r>
          </a:p>
          <a:p>
            <a:pPr algn="l" rtl="0"/>
            <a:r>
              <a:rPr lang="en-US" dirty="0">
                <a:solidFill>
                  <a:srgbClr val="FF0000"/>
                </a:solidFill>
              </a:rPr>
              <a:t>it is </a:t>
            </a:r>
            <a:r>
              <a:rPr lang="en-US" b="1" dirty="0">
                <a:solidFill>
                  <a:srgbClr val="FF0000"/>
                </a:solidFill>
              </a:rPr>
              <a:t>not</a:t>
            </a:r>
            <a:r>
              <a:rPr lang="en-US" dirty="0">
                <a:solidFill>
                  <a:srgbClr val="FF0000"/>
                </a:solidFill>
              </a:rPr>
              <a:t> involved in the generation of energy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unlike glycolysis</a:t>
            </a:r>
          </a:p>
          <a:p>
            <a:pPr algn="l" rtl="0"/>
            <a:r>
              <a:rPr lang="en-US" dirty="0">
                <a:solidFill>
                  <a:schemeClr val="tx1"/>
                </a:solidFill>
              </a:rPr>
              <a:t>Around 10% of glucose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(that all the body makes) </a:t>
            </a:r>
            <a:r>
              <a:rPr lang="en-US" dirty="0">
                <a:solidFill>
                  <a:schemeClr val="tx1"/>
                </a:solidFill>
              </a:rPr>
              <a:t>is entered in this pathway.</a:t>
            </a:r>
          </a:p>
          <a:p>
            <a:pPr algn="l" rtl="0"/>
            <a:r>
              <a:rPr lang="en-US" dirty="0">
                <a:solidFill>
                  <a:schemeClr val="tx1"/>
                </a:solidFill>
              </a:rPr>
              <a:t>In liver and kidney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dirty="0">
                <a:solidFill>
                  <a:schemeClr val="tx1"/>
                </a:solidFill>
              </a:rPr>
              <a:t> this percentage is up to 30% </a:t>
            </a:r>
          </a:p>
          <a:p>
            <a:pPr algn="l" rtl="0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Occurs in many places such as the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cytosol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of the liver, adipose tissue (to produce fatty acids from glucose)</a:t>
            </a:r>
          </a:p>
          <a:p>
            <a:pPr algn="l" rtl="0"/>
            <a:r>
              <a:rPr lang="en-US" dirty="0">
                <a:solidFill>
                  <a:schemeClr val="tx1"/>
                </a:solidFill>
              </a:rPr>
              <a:t>Has two main functions and two phases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679523" y="4177484"/>
            <a:ext cx="2321477" cy="776872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tx1"/>
                </a:solidFill>
              </a:rPr>
              <a:t> 1- Oxidative phase</a:t>
            </a:r>
          </a:p>
          <a:p>
            <a:r>
              <a:rPr lang="en-GB" sz="1600" dirty="0">
                <a:solidFill>
                  <a:schemeClr val="tx1"/>
                </a:solidFill>
              </a:rPr>
              <a:t>2- Non-oxidative phase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324356" y="5444446"/>
            <a:ext cx="2285620" cy="762001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tx1"/>
                </a:solidFill>
              </a:rPr>
              <a:t>1-Provides NADPH</a:t>
            </a:r>
          </a:p>
          <a:p>
            <a:r>
              <a:rPr lang="en-GB" sz="1600" dirty="0">
                <a:solidFill>
                  <a:schemeClr val="tx1"/>
                </a:solidFill>
              </a:rPr>
              <a:t>2- Provides Pentoses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4" name="Ink 53"/>
              <p14:cNvContentPartPr/>
              <p14:nvPr/>
            </p14:nvContentPartPr>
            <p14:xfrm>
              <a:off x="5779908" y="967084"/>
              <a:ext cx="10800" cy="1188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77388" y="964564"/>
                <a:ext cx="15840" cy="1692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Right Arrow 4"/>
          <p:cNvSpPr/>
          <p:nvPr/>
        </p:nvSpPr>
        <p:spPr>
          <a:xfrm>
            <a:off x="4781932" y="4376868"/>
            <a:ext cx="800557" cy="237864"/>
          </a:xfrm>
          <a:prstGeom prst="rightArrow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5400000">
            <a:off x="2066888" y="4893607"/>
            <a:ext cx="800557" cy="237864"/>
          </a:xfrm>
          <a:prstGeom prst="rightArrow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763000" y="436398"/>
            <a:ext cx="3200400" cy="1169551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Note: Oxidation of glucose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also known as glycolysis, is the process which releases energy stored in </a:t>
            </a: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glucose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by combining it with oxygen. </a:t>
            </a:r>
          </a:p>
        </p:txBody>
      </p:sp>
      <p:pic>
        <p:nvPicPr>
          <p:cNvPr id="7" name="Picture 6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1683" y="1954420"/>
            <a:ext cx="1781175" cy="1028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53500" y="2988319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فيديو يلخّص لك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834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838091" y="172529"/>
            <a:ext cx="3942272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black"/>
                </a:solidFill>
              </a:rPr>
              <a:t>Biomedical Importance of (HMP</a:t>
            </a:r>
            <a:r>
              <a:rPr lang="en-US" sz="2400" dirty="0" smtClean="0">
                <a:solidFill>
                  <a:prstClr val="black"/>
                </a:solidFill>
              </a:rPr>
              <a:t>) </a:t>
            </a:r>
            <a:r>
              <a:rPr lang="ar-SA" sz="2400" dirty="0" smtClean="0">
                <a:solidFill>
                  <a:prstClr val="black"/>
                </a:solidFill>
              </a:rPr>
              <a:t>&amp;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ar-SA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>
                <a:solidFill>
                  <a:prstClr val="black"/>
                </a:solidFill>
              </a:rPr>
              <a:t>(PPP)</a:t>
            </a:r>
          </a:p>
        </p:txBody>
      </p:sp>
      <p:cxnSp>
        <p:nvCxnSpPr>
          <p:cNvPr id="6" name="Straight Connector 5"/>
          <p:cNvCxnSpPr>
            <a:stCxn id="4" idx="2"/>
          </p:cNvCxnSpPr>
          <p:nvPr/>
        </p:nvCxnSpPr>
        <p:spPr>
          <a:xfrm flipH="1">
            <a:off x="4804913" y="1086929"/>
            <a:ext cx="4314" cy="3364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1863306" y="1423358"/>
            <a:ext cx="294160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804913" y="1423358"/>
            <a:ext cx="294160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340743" y="1854679"/>
            <a:ext cx="5221857" cy="401272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solidFill>
                  <a:prstClr val="black"/>
                </a:solidFill>
              </a:rPr>
              <a:t>A source of </a:t>
            </a:r>
            <a:r>
              <a:rPr lang="en-US" b="1" dirty="0">
                <a:solidFill>
                  <a:srgbClr val="FF0000"/>
                </a:solidFill>
              </a:rPr>
              <a:t>NADPH </a:t>
            </a:r>
          </a:p>
          <a:p>
            <a:r>
              <a:rPr lang="en-US" b="1" dirty="0">
                <a:solidFill>
                  <a:schemeClr val="tx2"/>
                </a:solidFill>
              </a:rPr>
              <a:t>NADPH is required for: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</a:rPr>
              <a:t>Synthesis of </a:t>
            </a:r>
            <a:r>
              <a:rPr lang="en-US" dirty="0" err="1">
                <a:solidFill>
                  <a:prstClr val="black"/>
                </a:solidFill>
              </a:rPr>
              <a:t>fattyacids</a:t>
            </a:r>
            <a:r>
              <a:rPr lang="en-US" dirty="0">
                <a:solidFill>
                  <a:prstClr val="black"/>
                </a:solidFill>
              </a:rPr>
              <a:t>, steroid and some amino acids.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</a:rPr>
              <a:t>Detoxification of drugs by (</a:t>
            </a:r>
            <a:r>
              <a:rPr lang="en-US" dirty="0">
                <a:solidFill>
                  <a:srgbClr val="FF0000"/>
                </a:solidFill>
              </a:rPr>
              <a:t>cytochrome P450 </a:t>
            </a:r>
            <a:r>
              <a:rPr lang="en-US" dirty="0">
                <a:solidFill>
                  <a:prstClr val="black"/>
                </a:solidFill>
              </a:rPr>
              <a:t>) 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</a:rPr>
              <a:t>In scavenging </a:t>
            </a:r>
            <a:r>
              <a:rPr lang="en-US" dirty="0">
                <a:solidFill>
                  <a:schemeClr val="bg1"/>
                </a:solidFill>
              </a:rPr>
              <a:t>(remove) </a:t>
            </a:r>
            <a:r>
              <a:rPr lang="en-US" dirty="0">
                <a:solidFill>
                  <a:prstClr val="black"/>
                </a:solidFill>
              </a:rPr>
              <a:t>the free radicals 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841520" y="1854679"/>
            <a:ext cx="5740880" cy="408892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00050"/>
            <a:r>
              <a:rPr lang="en-US" b="1" dirty="0">
                <a:solidFill>
                  <a:prstClr val="black"/>
                </a:solidFill>
              </a:rPr>
              <a:t> Provides </a:t>
            </a:r>
            <a:r>
              <a:rPr lang="en-US" b="1" dirty="0">
                <a:solidFill>
                  <a:srgbClr val="FF0000"/>
                </a:solidFill>
              </a:rPr>
              <a:t>Pentoses</a:t>
            </a:r>
            <a:r>
              <a:rPr lang="en-US" b="1" dirty="0">
                <a:solidFill>
                  <a:prstClr val="black"/>
                </a:solidFill>
              </a:rPr>
              <a:t> for</a:t>
            </a:r>
            <a:r>
              <a:rPr lang="en-US" b="1" dirty="0" smtClean="0">
                <a:solidFill>
                  <a:prstClr val="black"/>
                </a:solidFill>
              </a:rPr>
              <a:t>: </a:t>
            </a:r>
            <a:r>
              <a:rPr lang="en-US" dirty="0" smtClean="0">
                <a:solidFill>
                  <a:prstClr val="black"/>
                </a:solidFill>
              </a:rPr>
              <a:t>(Pentose and its derivatives are useful in the synthesis of: ) </a:t>
            </a:r>
            <a:endParaRPr lang="en-US" dirty="0">
              <a:solidFill>
                <a:prstClr val="black"/>
              </a:solidFill>
            </a:endParaRPr>
          </a:p>
          <a:p>
            <a:pPr marL="742950" indent="-3429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Nucleic acids </a:t>
            </a:r>
            <a:r>
              <a:rPr lang="en-US" dirty="0">
                <a:solidFill>
                  <a:prstClr val="black"/>
                </a:solidFill>
              </a:rPr>
              <a:t>(DNA and RNA )</a:t>
            </a:r>
          </a:p>
          <a:p>
            <a:pPr marL="742950" indent="-3429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Nucleotides</a:t>
            </a:r>
            <a:r>
              <a:rPr lang="en-US" dirty="0">
                <a:solidFill>
                  <a:prstClr val="black"/>
                </a:solidFill>
              </a:rPr>
              <a:t> ( ATP , NAD ,FAD and CoA )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863306" y="1423358"/>
            <a:ext cx="0" cy="4313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746520" y="1423357"/>
            <a:ext cx="0" cy="4313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640347" y="6400800"/>
            <a:ext cx="2760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436 Biochemistry team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5015805"/>
            <a:ext cx="2743200" cy="1384995"/>
          </a:xfrm>
          <a:prstGeom prst="rect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Note: </a:t>
            </a: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Cytochrome P450: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enzymes also function to metabolize potentially toxic compounds, including drugs and products of endogenous metabolism such as bilirubin</a:t>
            </a:r>
          </a:p>
        </p:txBody>
      </p:sp>
    </p:spTree>
    <p:extLst>
      <p:ext uri="{BB962C8B-B14F-4D97-AF65-F5344CB8AC3E}">
        <p14:creationId xmlns:p14="http://schemas.microsoft.com/office/powerpoint/2010/main" val="1333016922"/>
      </p:ext>
    </p:extLst>
  </p:cSld>
  <p:clrMapOvr>
    <a:masterClrMapping/>
  </p:clrMapOvr>
</p:sld>
</file>

<file path=ppt/theme/theme1.xml><?xml version="1.0" encoding="utf-8"?>
<a:theme xmlns:a="http://schemas.openxmlformats.org/drawingml/2006/main" name="واجهة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نسق Office">
  <a:themeElements>
    <a:clrScheme name="مكتب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مكتب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مكتب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نسق Office">
  <a:themeElements>
    <a:clrScheme name="مكتب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مكتب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مكتب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{31FF818E-2DF9-424E-90CF-FBCC483D0283}tf16392406</Template>
  <TotalTime>7867</TotalTime>
  <Words>1527</Words>
  <Application>Microsoft Macintosh PowerPoint</Application>
  <PresentationFormat>Widescreen</PresentationFormat>
  <Paragraphs>311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Arial</vt:lpstr>
      <vt:lpstr>Arial Rounded MT Bold</vt:lpstr>
      <vt:lpstr>Calibri</vt:lpstr>
      <vt:lpstr>Century Gothic</vt:lpstr>
      <vt:lpstr>Perpetua</vt:lpstr>
      <vt:lpstr>Tahoma</vt:lpstr>
      <vt:lpstr>Times New Roman</vt:lpstr>
      <vt:lpstr>Trebuchet MS</vt:lpstr>
      <vt:lpstr>Wingdings</vt:lpstr>
      <vt:lpstr>Wingdings 3</vt:lpstr>
      <vt:lpstr>واجهة</vt:lpstr>
      <vt:lpstr>Facet</vt:lpstr>
      <vt:lpstr>Major Metabolic Pathways of Glucose  &amp; Glucose Transport</vt:lpstr>
      <vt:lpstr>Objectives:</vt:lpstr>
      <vt:lpstr>PowerPoint Presentation</vt:lpstr>
      <vt:lpstr>PowerPoint Presentation</vt:lpstr>
      <vt:lpstr>GLYCOLYSIS</vt:lpstr>
      <vt:lpstr>Glycogenesis and Glycogenolysis</vt:lpstr>
      <vt:lpstr>Gluconeogenesis</vt:lpstr>
      <vt:lpstr>Hexose MonoPhosphate shunt (HMP)  Also known as Pentose Phosphate Pathway (PPP)</vt:lpstr>
      <vt:lpstr>PowerPoint Presentation</vt:lpstr>
      <vt:lpstr>Tissue Distribution </vt:lpstr>
      <vt:lpstr>Phase1: oxidative pathway</vt:lpstr>
      <vt:lpstr>Phase2: non oxidative A) Interconversion of pentose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GREENMAN NO</dc:creator>
  <cp:lastModifiedBy>شوق</cp:lastModifiedBy>
  <cp:revision>314</cp:revision>
  <dcterms:created xsi:type="dcterms:W3CDTF">2016-10-12T14:58:23Z</dcterms:created>
  <dcterms:modified xsi:type="dcterms:W3CDTF">2016-11-11T12:49:16Z</dcterms:modified>
</cp:coreProperties>
</file>