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6"/>
  </p:notesMasterIdLst>
  <p:handoutMasterIdLst>
    <p:handoutMasterId r:id="rId27"/>
  </p:handoutMasterIdLst>
  <p:sldIdLst>
    <p:sldId id="280" r:id="rId3"/>
    <p:sldId id="277" r:id="rId4"/>
    <p:sldId id="278" r:id="rId5"/>
    <p:sldId id="273" r:id="rId6"/>
    <p:sldId id="274" r:id="rId7"/>
    <p:sldId id="275" r:id="rId8"/>
    <p:sldId id="283" r:id="rId9"/>
    <p:sldId id="282" r:id="rId10"/>
    <p:sldId id="272" r:id="rId11"/>
    <p:sldId id="268" r:id="rId12"/>
    <p:sldId id="269" r:id="rId13"/>
    <p:sldId id="270" r:id="rId14"/>
    <p:sldId id="271" r:id="rId15"/>
    <p:sldId id="259" r:id="rId16"/>
    <p:sldId id="258" r:id="rId17"/>
    <p:sldId id="261" r:id="rId18"/>
    <p:sldId id="262" r:id="rId19"/>
    <p:sldId id="263" r:id="rId20"/>
    <p:sldId id="264" r:id="rId21"/>
    <p:sldId id="257" r:id="rId22"/>
    <p:sldId id="265" r:id="rId23"/>
    <p:sldId id="266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 autoAdjust="0"/>
    <p:restoredTop sz="91489"/>
  </p:normalViewPr>
  <p:slideViewPr>
    <p:cSldViewPr snapToObjects="1">
      <p:cViewPr varScale="1">
        <p:scale>
          <a:sx n="82" d="100"/>
          <a:sy n="82" d="100"/>
        </p:scale>
        <p:origin x="5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A1CC8-732B-AE43-BFCD-2C7F4D5B3755}" type="doc">
      <dgm:prSet loTypeId="urn:microsoft.com/office/officeart/2008/layout/Lin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04AF450-18F6-8D4B-9A37-62E8E2108CFD}">
      <dgm:prSet phldrT="[Text]"/>
      <dgm:spPr/>
      <dgm:t>
        <a:bodyPr/>
        <a:lstStyle/>
        <a:p>
          <a:r>
            <a:rPr lang="en-US" dirty="0">
              <a:latin typeface="+mj-lt"/>
              <a:ea typeface="Arial Rounded MT Bold" charset="0"/>
              <a:cs typeface="Arial Rounded MT Bold" charset="0"/>
            </a:rPr>
            <a:t>It is the </a:t>
          </a:r>
          <a:r>
            <a:rPr lang="en-US" b="1" dirty="0">
              <a:latin typeface="+mj-lt"/>
              <a:ea typeface="Arial Rounded MT Bold" charset="0"/>
              <a:cs typeface="Arial Rounded MT Bold" charset="0"/>
            </a:rPr>
            <a:t>major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 pathway for </a:t>
          </a:r>
          <a:r>
            <a:rPr lang="en-US" b="1" dirty="0">
              <a:latin typeface="+mj-lt"/>
              <a:ea typeface="Arial Rounded MT Bold" charset="0"/>
              <a:cs typeface="Arial Rounded MT Bold" charset="0"/>
            </a:rPr>
            <a:t>glucose oxidation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, in the cytosol of all cells .</a:t>
          </a:r>
          <a:endParaRPr lang="en-US" dirty="0"/>
        </a:p>
      </dgm:t>
    </dgm:pt>
    <dgm:pt modelId="{F7A894D6-0BE8-0446-BBD4-2E812FEB6367}" type="parTrans" cxnId="{A321A8EE-5F93-2749-A605-A8B8EA150C9A}">
      <dgm:prSet/>
      <dgm:spPr/>
      <dgm:t>
        <a:bodyPr/>
        <a:lstStyle/>
        <a:p>
          <a:endParaRPr lang="en-US"/>
        </a:p>
      </dgm:t>
    </dgm:pt>
    <dgm:pt modelId="{3A89C330-D160-7142-9774-9223F13E0B8D}" type="sibTrans" cxnId="{A321A8EE-5F93-2749-A605-A8B8EA150C9A}">
      <dgm:prSet/>
      <dgm:spPr/>
      <dgm:t>
        <a:bodyPr/>
        <a:lstStyle/>
        <a:p>
          <a:endParaRPr lang="en-US"/>
        </a:p>
      </dgm:t>
    </dgm:pt>
    <dgm:pt modelId="{4130F934-4850-D448-AE23-E3BBFD6E38E0}">
      <dgm:prSet phldrT="[Text]"/>
      <dgm:spPr/>
      <dgm:t>
        <a:bodyPr/>
        <a:lstStyle/>
        <a:p>
          <a:r>
            <a:rPr lang="en-US" dirty="0">
              <a:latin typeface="+mj-lt"/>
              <a:ea typeface="Arial Rounded MT Bold" charset="0"/>
              <a:cs typeface="Arial Rounded MT Bold" charset="0"/>
            </a:rPr>
            <a:t>It works </a:t>
          </a:r>
          <a:r>
            <a:rPr lang="en-US" b="1" dirty="0">
              <a:latin typeface="+mj-lt"/>
              <a:ea typeface="Arial Rounded MT Bold" charset="0"/>
              <a:cs typeface="Arial Rounded MT Bold" charset="0"/>
            </a:rPr>
            <a:t>aerobically or anaerobically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, depending on the availability of </a:t>
          </a:r>
          <a:r>
            <a:rPr lang="en-US" u="sng" dirty="0">
              <a:latin typeface="+mj-lt"/>
              <a:ea typeface="Arial Rounded MT Bold" charset="0"/>
              <a:cs typeface="Arial Rounded MT Bold" charset="0"/>
            </a:rPr>
            <a:t>oxygen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 and </a:t>
          </a:r>
          <a:r>
            <a:rPr lang="en-US" u="sng" dirty="0">
              <a:latin typeface="+mj-lt"/>
              <a:ea typeface="Arial Rounded MT Bold" charset="0"/>
              <a:cs typeface="Arial Rounded MT Bold" charset="0"/>
            </a:rPr>
            <a:t>intact mitochondria 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.</a:t>
          </a:r>
        </a:p>
      </dgm:t>
    </dgm:pt>
    <dgm:pt modelId="{8336E449-0142-A047-99C3-269F44E9D376}" type="parTrans" cxnId="{B5F4358E-DB74-E746-AC01-27AC177F0FF1}">
      <dgm:prSet/>
      <dgm:spPr/>
      <dgm:t>
        <a:bodyPr/>
        <a:lstStyle/>
        <a:p>
          <a:endParaRPr lang="en-US"/>
        </a:p>
      </dgm:t>
    </dgm:pt>
    <dgm:pt modelId="{C751AB41-3ACC-1D40-9862-A127A6D819AC}" type="sibTrans" cxnId="{B5F4358E-DB74-E746-AC01-27AC177F0FF1}">
      <dgm:prSet/>
      <dgm:spPr/>
      <dgm:t>
        <a:bodyPr/>
        <a:lstStyle/>
        <a:p>
          <a:endParaRPr lang="en-US"/>
        </a:p>
      </dgm:t>
    </dgm:pt>
    <dgm:pt modelId="{99CC8BAA-4F6B-3149-B733-6DE6DA7E687C}">
      <dgm:prSet phldrT="[Text]"/>
      <dgm:spPr/>
      <dgm:t>
        <a:bodyPr/>
        <a:lstStyle/>
        <a:p>
          <a:r>
            <a:rPr lang="en-US" dirty="0">
              <a:latin typeface="+mj-lt"/>
              <a:ea typeface="Arial Rounded MT Bold" charset="0"/>
              <a:cs typeface="Arial Rounded MT Bold" charset="0"/>
            </a:rPr>
            <a:t>It allows tissues to </a:t>
          </a:r>
          <a:r>
            <a:rPr lang="en-US" b="1" dirty="0">
              <a:latin typeface="+mj-lt"/>
              <a:ea typeface="Arial Rounded MT Bold" charset="0"/>
              <a:cs typeface="Arial Rounded MT Bold" charset="0"/>
            </a:rPr>
            <a:t>survive</a:t>
          </a:r>
          <a:r>
            <a:rPr lang="en-US" dirty="0">
              <a:latin typeface="+mj-lt"/>
              <a:ea typeface="Arial Rounded MT Bold" charset="0"/>
              <a:cs typeface="Arial Rounded MT Bold" charset="0"/>
            </a:rPr>
            <a:t> in presence or absence of oxygen, e.g. Skeletal muscle.</a:t>
          </a:r>
        </a:p>
      </dgm:t>
    </dgm:pt>
    <dgm:pt modelId="{7A8886A3-F490-7A42-8450-B5574C272954}" type="parTrans" cxnId="{BEA94BBB-20C3-2E49-B0EB-A7C983CCBE91}">
      <dgm:prSet/>
      <dgm:spPr/>
      <dgm:t>
        <a:bodyPr/>
        <a:lstStyle/>
        <a:p>
          <a:endParaRPr lang="en-US"/>
        </a:p>
      </dgm:t>
    </dgm:pt>
    <dgm:pt modelId="{514782B1-EB53-3340-906A-E4A52B5FD907}" type="sibTrans" cxnId="{BEA94BBB-20C3-2E49-B0EB-A7C983CCBE91}">
      <dgm:prSet/>
      <dgm:spPr/>
      <dgm:t>
        <a:bodyPr/>
        <a:lstStyle/>
        <a:p>
          <a:pPr rtl="0"/>
          <a:endParaRPr lang="en-US"/>
        </a:p>
      </dgm:t>
    </dgm:pt>
    <dgm:pt modelId="{330D0362-DD8A-D243-A846-145B621E4009}">
      <dgm:prSet/>
      <dgm:spPr/>
      <dgm:t>
        <a:bodyPr/>
        <a:lstStyle/>
        <a:p>
          <a:r>
            <a:rPr lang="en-US" dirty="0">
              <a:latin typeface="+mj-lt"/>
              <a:ea typeface="Arial Rounded MT Bold" charset="0"/>
              <a:cs typeface="Arial Rounded MT Bold" charset="0"/>
            </a:rPr>
            <a:t>RBCs rely completely on glucose as their metabolic fuel "metabolized by anaerobic glycolysis.</a:t>
          </a:r>
        </a:p>
      </dgm:t>
    </dgm:pt>
    <dgm:pt modelId="{E8D84A95-6F0B-594B-91AA-EF48A7502C78}" type="parTrans" cxnId="{EBAB02FE-A052-0E41-BC40-86736E980697}">
      <dgm:prSet/>
      <dgm:spPr/>
      <dgm:t>
        <a:bodyPr/>
        <a:lstStyle/>
        <a:p>
          <a:endParaRPr lang="en-US"/>
        </a:p>
      </dgm:t>
    </dgm:pt>
    <dgm:pt modelId="{E0CE8534-DBD4-9040-B65C-C36A2139DCC3}" type="sibTrans" cxnId="{EBAB02FE-A052-0E41-BC40-86736E980697}">
      <dgm:prSet/>
      <dgm:spPr/>
      <dgm:t>
        <a:bodyPr/>
        <a:lstStyle/>
        <a:p>
          <a:endParaRPr lang="en-US"/>
        </a:p>
      </dgm:t>
    </dgm:pt>
    <dgm:pt modelId="{2423C544-0542-43E1-A716-B3A09C08A9F7}" type="pres">
      <dgm:prSet presAssocID="{470A1CC8-732B-AE43-BFCD-2C7F4D5B37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B72D19-F47D-4FBF-910C-81134427A5A6}" type="pres">
      <dgm:prSet presAssocID="{B04AF450-18F6-8D4B-9A37-62E8E2108CFD}" presName="thickLine" presStyleLbl="alignNode1" presStyleIdx="0" presStyleCnt="4"/>
      <dgm:spPr/>
    </dgm:pt>
    <dgm:pt modelId="{EF485878-7AA0-4969-B395-CED15AC4B339}" type="pres">
      <dgm:prSet presAssocID="{B04AF450-18F6-8D4B-9A37-62E8E2108CFD}" presName="horz1" presStyleCnt="0"/>
      <dgm:spPr/>
    </dgm:pt>
    <dgm:pt modelId="{B0C6A2DB-3714-4671-BDD7-1C40A5988EAC}" type="pres">
      <dgm:prSet presAssocID="{B04AF450-18F6-8D4B-9A37-62E8E2108CFD}" presName="tx1" presStyleLbl="revTx" presStyleIdx="0" presStyleCnt="4"/>
      <dgm:spPr/>
      <dgm:t>
        <a:bodyPr/>
        <a:lstStyle/>
        <a:p>
          <a:endParaRPr lang="en-US"/>
        </a:p>
      </dgm:t>
    </dgm:pt>
    <dgm:pt modelId="{F7446CE8-BDF5-4335-A3F0-9F297A1B7D68}" type="pres">
      <dgm:prSet presAssocID="{B04AF450-18F6-8D4B-9A37-62E8E2108CFD}" presName="vert1" presStyleCnt="0"/>
      <dgm:spPr/>
    </dgm:pt>
    <dgm:pt modelId="{C77FA80E-68EB-4420-AFE9-3916423CF72E}" type="pres">
      <dgm:prSet presAssocID="{4130F934-4850-D448-AE23-E3BBFD6E38E0}" presName="thickLine" presStyleLbl="alignNode1" presStyleIdx="1" presStyleCnt="4"/>
      <dgm:spPr/>
    </dgm:pt>
    <dgm:pt modelId="{68EA96C4-C832-4BF8-A7D8-E507E54AA51E}" type="pres">
      <dgm:prSet presAssocID="{4130F934-4850-D448-AE23-E3BBFD6E38E0}" presName="horz1" presStyleCnt="0"/>
      <dgm:spPr/>
    </dgm:pt>
    <dgm:pt modelId="{49B1A9AD-7C5B-4D6D-8DB9-91D3585C76BC}" type="pres">
      <dgm:prSet presAssocID="{4130F934-4850-D448-AE23-E3BBFD6E38E0}" presName="tx1" presStyleLbl="revTx" presStyleIdx="1" presStyleCnt="4"/>
      <dgm:spPr/>
      <dgm:t>
        <a:bodyPr/>
        <a:lstStyle/>
        <a:p>
          <a:endParaRPr lang="en-US"/>
        </a:p>
      </dgm:t>
    </dgm:pt>
    <dgm:pt modelId="{EB76C2A8-1874-4C56-B33A-9ED16F407651}" type="pres">
      <dgm:prSet presAssocID="{4130F934-4850-D448-AE23-E3BBFD6E38E0}" presName="vert1" presStyleCnt="0"/>
      <dgm:spPr/>
    </dgm:pt>
    <dgm:pt modelId="{41F63C29-F60D-41FD-AAE6-163320760D11}" type="pres">
      <dgm:prSet presAssocID="{99CC8BAA-4F6B-3149-B733-6DE6DA7E687C}" presName="thickLine" presStyleLbl="alignNode1" presStyleIdx="2" presStyleCnt="4"/>
      <dgm:spPr/>
    </dgm:pt>
    <dgm:pt modelId="{49A11B6E-B0C6-4CE6-A1A5-F6E44837DCFC}" type="pres">
      <dgm:prSet presAssocID="{99CC8BAA-4F6B-3149-B733-6DE6DA7E687C}" presName="horz1" presStyleCnt="0"/>
      <dgm:spPr/>
    </dgm:pt>
    <dgm:pt modelId="{ABE104EE-6520-48E2-84B2-00C838851A21}" type="pres">
      <dgm:prSet presAssocID="{99CC8BAA-4F6B-3149-B733-6DE6DA7E687C}" presName="tx1" presStyleLbl="revTx" presStyleIdx="2" presStyleCnt="4"/>
      <dgm:spPr/>
      <dgm:t>
        <a:bodyPr/>
        <a:lstStyle/>
        <a:p>
          <a:endParaRPr lang="en-US"/>
        </a:p>
      </dgm:t>
    </dgm:pt>
    <dgm:pt modelId="{35710B8C-5F02-46F9-B806-63B47650D268}" type="pres">
      <dgm:prSet presAssocID="{99CC8BAA-4F6B-3149-B733-6DE6DA7E687C}" presName="vert1" presStyleCnt="0"/>
      <dgm:spPr/>
    </dgm:pt>
    <dgm:pt modelId="{0F2801DD-8B2C-49EB-9000-91D4DADAE386}" type="pres">
      <dgm:prSet presAssocID="{330D0362-DD8A-D243-A846-145B621E4009}" presName="thickLine" presStyleLbl="alignNode1" presStyleIdx="3" presStyleCnt="4"/>
      <dgm:spPr/>
    </dgm:pt>
    <dgm:pt modelId="{2030E031-DD02-4780-80BA-FE2501493FE3}" type="pres">
      <dgm:prSet presAssocID="{330D0362-DD8A-D243-A846-145B621E4009}" presName="horz1" presStyleCnt="0"/>
      <dgm:spPr/>
    </dgm:pt>
    <dgm:pt modelId="{FDB240EC-11AF-4C4B-AF7B-C383DE4B2767}" type="pres">
      <dgm:prSet presAssocID="{330D0362-DD8A-D243-A846-145B621E4009}" presName="tx1" presStyleLbl="revTx" presStyleIdx="3" presStyleCnt="4"/>
      <dgm:spPr/>
      <dgm:t>
        <a:bodyPr/>
        <a:lstStyle/>
        <a:p>
          <a:endParaRPr lang="en-US"/>
        </a:p>
      </dgm:t>
    </dgm:pt>
    <dgm:pt modelId="{2224464E-5102-48C0-8430-4A5C99CEF789}" type="pres">
      <dgm:prSet presAssocID="{330D0362-DD8A-D243-A846-145B621E4009}" presName="vert1" presStyleCnt="0"/>
      <dgm:spPr/>
    </dgm:pt>
  </dgm:ptLst>
  <dgm:cxnLst>
    <dgm:cxn modelId="{EBAB02FE-A052-0E41-BC40-86736E980697}" srcId="{470A1CC8-732B-AE43-BFCD-2C7F4D5B3755}" destId="{330D0362-DD8A-D243-A846-145B621E4009}" srcOrd="3" destOrd="0" parTransId="{E8D84A95-6F0B-594B-91AA-EF48A7502C78}" sibTransId="{E0CE8534-DBD4-9040-B65C-C36A2139DCC3}"/>
    <dgm:cxn modelId="{BEA94BBB-20C3-2E49-B0EB-A7C983CCBE91}" srcId="{470A1CC8-732B-AE43-BFCD-2C7F4D5B3755}" destId="{99CC8BAA-4F6B-3149-B733-6DE6DA7E687C}" srcOrd="2" destOrd="0" parTransId="{7A8886A3-F490-7A42-8450-B5574C272954}" sibTransId="{514782B1-EB53-3340-906A-E4A52B5FD907}"/>
    <dgm:cxn modelId="{652D4E96-FBBA-4187-A06F-C813FF8BFEB7}" type="presOf" srcId="{4130F934-4850-D448-AE23-E3BBFD6E38E0}" destId="{49B1A9AD-7C5B-4D6D-8DB9-91D3585C76BC}" srcOrd="0" destOrd="0" presId="urn:microsoft.com/office/officeart/2008/layout/LinedList"/>
    <dgm:cxn modelId="{7E4CC4A3-ED06-459C-90CC-5F5DCDA3EC5A}" type="presOf" srcId="{B04AF450-18F6-8D4B-9A37-62E8E2108CFD}" destId="{B0C6A2DB-3714-4671-BDD7-1C40A5988EAC}" srcOrd="0" destOrd="0" presId="urn:microsoft.com/office/officeart/2008/layout/LinedList"/>
    <dgm:cxn modelId="{A321A8EE-5F93-2749-A605-A8B8EA150C9A}" srcId="{470A1CC8-732B-AE43-BFCD-2C7F4D5B3755}" destId="{B04AF450-18F6-8D4B-9A37-62E8E2108CFD}" srcOrd="0" destOrd="0" parTransId="{F7A894D6-0BE8-0446-BBD4-2E812FEB6367}" sibTransId="{3A89C330-D160-7142-9774-9223F13E0B8D}"/>
    <dgm:cxn modelId="{E6302E00-6F60-4A8D-853C-E9D79A629C3A}" type="presOf" srcId="{99CC8BAA-4F6B-3149-B733-6DE6DA7E687C}" destId="{ABE104EE-6520-48E2-84B2-00C838851A21}" srcOrd="0" destOrd="0" presId="urn:microsoft.com/office/officeart/2008/layout/LinedList"/>
    <dgm:cxn modelId="{C21D0F72-7D3E-4241-B9AA-DB3C7F857303}" type="presOf" srcId="{470A1CC8-732B-AE43-BFCD-2C7F4D5B3755}" destId="{2423C544-0542-43E1-A716-B3A09C08A9F7}" srcOrd="0" destOrd="0" presId="urn:microsoft.com/office/officeart/2008/layout/LinedList"/>
    <dgm:cxn modelId="{ABB77B31-E6FC-4A70-9287-64E3FD87CBB5}" type="presOf" srcId="{330D0362-DD8A-D243-A846-145B621E4009}" destId="{FDB240EC-11AF-4C4B-AF7B-C383DE4B2767}" srcOrd="0" destOrd="0" presId="urn:microsoft.com/office/officeart/2008/layout/LinedList"/>
    <dgm:cxn modelId="{B5F4358E-DB74-E746-AC01-27AC177F0FF1}" srcId="{470A1CC8-732B-AE43-BFCD-2C7F4D5B3755}" destId="{4130F934-4850-D448-AE23-E3BBFD6E38E0}" srcOrd="1" destOrd="0" parTransId="{8336E449-0142-A047-99C3-269F44E9D376}" sibTransId="{C751AB41-3ACC-1D40-9862-A127A6D819AC}"/>
    <dgm:cxn modelId="{4D65C2FC-E7F7-48B5-97C6-208286E615DA}" type="presParOf" srcId="{2423C544-0542-43E1-A716-B3A09C08A9F7}" destId="{42B72D19-F47D-4FBF-910C-81134427A5A6}" srcOrd="0" destOrd="0" presId="urn:microsoft.com/office/officeart/2008/layout/LinedList"/>
    <dgm:cxn modelId="{8A9DF4A8-9B17-412E-9A86-19AFDD0363CC}" type="presParOf" srcId="{2423C544-0542-43E1-A716-B3A09C08A9F7}" destId="{EF485878-7AA0-4969-B395-CED15AC4B339}" srcOrd="1" destOrd="0" presId="urn:microsoft.com/office/officeart/2008/layout/LinedList"/>
    <dgm:cxn modelId="{A877056A-A662-41D3-9FA7-026CE466018C}" type="presParOf" srcId="{EF485878-7AA0-4969-B395-CED15AC4B339}" destId="{B0C6A2DB-3714-4671-BDD7-1C40A5988EAC}" srcOrd="0" destOrd="0" presId="urn:microsoft.com/office/officeart/2008/layout/LinedList"/>
    <dgm:cxn modelId="{C60DFD16-CB71-40B5-9430-C71472B4DABB}" type="presParOf" srcId="{EF485878-7AA0-4969-B395-CED15AC4B339}" destId="{F7446CE8-BDF5-4335-A3F0-9F297A1B7D68}" srcOrd="1" destOrd="0" presId="urn:microsoft.com/office/officeart/2008/layout/LinedList"/>
    <dgm:cxn modelId="{83457151-24D4-4E8D-9838-9C51D201CDEF}" type="presParOf" srcId="{2423C544-0542-43E1-A716-B3A09C08A9F7}" destId="{C77FA80E-68EB-4420-AFE9-3916423CF72E}" srcOrd="2" destOrd="0" presId="urn:microsoft.com/office/officeart/2008/layout/LinedList"/>
    <dgm:cxn modelId="{6B6B6878-2C8E-41F3-A32E-1EF6F7943884}" type="presParOf" srcId="{2423C544-0542-43E1-A716-B3A09C08A9F7}" destId="{68EA96C4-C832-4BF8-A7D8-E507E54AA51E}" srcOrd="3" destOrd="0" presId="urn:microsoft.com/office/officeart/2008/layout/LinedList"/>
    <dgm:cxn modelId="{D03A22A8-68AD-4362-9036-044AE4DDDD67}" type="presParOf" srcId="{68EA96C4-C832-4BF8-A7D8-E507E54AA51E}" destId="{49B1A9AD-7C5B-4D6D-8DB9-91D3585C76BC}" srcOrd="0" destOrd="0" presId="urn:microsoft.com/office/officeart/2008/layout/LinedList"/>
    <dgm:cxn modelId="{E0FD487A-C94F-4350-94FC-7D104620FE82}" type="presParOf" srcId="{68EA96C4-C832-4BF8-A7D8-E507E54AA51E}" destId="{EB76C2A8-1874-4C56-B33A-9ED16F407651}" srcOrd="1" destOrd="0" presId="urn:microsoft.com/office/officeart/2008/layout/LinedList"/>
    <dgm:cxn modelId="{BB7BA54B-314A-4583-831E-DFBB98FF67A6}" type="presParOf" srcId="{2423C544-0542-43E1-A716-B3A09C08A9F7}" destId="{41F63C29-F60D-41FD-AAE6-163320760D11}" srcOrd="4" destOrd="0" presId="urn:microsoft.com/office/officeart/2008/layout/LinedList"/>
    <dgm:cxn modelId="{80420221-552C-4E99-8834-B607D4AF988E}" type="presParOf" srcId="{2423C544-0542-43E1-A716-B3A09C08A9F7}" destId="{49A11B6E-B0C6-4CE6-A1A5-F6E44837DCFC}" srcOrd="5" destOrd="0" presId="urn:microsoft.com/office/officeart/2008/layout/LinedList"/>
    <dgm:cxn modelId="{1CAF6B7B-7C30-4EDA-B7E4-A49C9F61B5A2}" type="presParOf" srcId="{49A11B6E-B0C6-4CE6-A1A5-F6E44837DCFC}" destId="{ABE104EE-6520-48E2-84B2-00C838851A21}" srcOrd="0" destOrd="0" presId="urn:microsoft.com/office/officeart/2008/layout/LinedList"/>
    <dgm:cxn modelId="{3E8CBE12-FC4B-4CD5-9C2D-43D536C7202B}" type="presParOf" srcId="{49A11B6E-B0C6-4CE6-A1A5-F6E44837DCFC}" destId="{35710B8C-5F02-46F9-B806-63B47650D268}" srcOrd="1" destOrd="0" presId="urn:microsoft.com/office/officeart/2008/layout/LinedList"/>
    <dgm:cxn modelId="{1B6C8171-F83D-433C-9D02-988BF7F4C312}" type="presParOf" srcId="{2423C544-0542-43E1-A716-B3A09C08A9F7}" destId="{0F2801DD-8B2C-49EB-9000-91D4DADAE386}" srcOrd="6" destOrd="0" presId="urn:microsoft.com/office/officeart/2008/layout/LinedList"/>
    <dgm:cxn modelId="{98C356D3-06B1-4475-B040-A0119AF6A560}" type="presParOf" srcId="{2423C544-0542-43E1-A716-B3A09C08A9F7}" destId="{2030E031-DD02-4780-80BA-FE2501493FE3}" srcOrd="7" destOrd="0" presId="urn:microsoft.com/office/officeart/2008/layout/LinedList"/>
    <dgm:cxn modelId="{F783610A-3939-4525-9643-8472B9A4AFF8}" type="presParOf" srcId="{2030E031-DD02-4780-80BA-FE2501493FE3}" destId="{FDB240EC-11AF-4C4B-AF7B-C383DE4B2767}" srcOrd="0" destOrd="0" presId="urn:microsoft.com/office/officeart/2008/layout/LinedList"/>
    <dgm:cxn modelId="{0CDE392C-FD5D-4B11-B324-7A1377903131}" type="presParOf" srcId="{2030E031-DD02-4780-80BA-FE2501493FE3}" destId="{2224464E-5102-48C0-8430-4A5C99CEF7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558FE-4AD0-C24F-BC29-E71178BB65D7}" type="doc">
      <dgm:prSet loTypeId="urn:microsoft.com/office/officeart/2008/layout/RadialCluster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DCA03B-4D4A-0642-ABC5-AD1FF0166EAF}">
      <dgm:prSet phldrT="[Text]"/>
      <dgm:spPr/>
      <dgm:t>
        <a:bodyPr/>
        <a:lstStyle/>
        <a:p>
          <a:r>
            <a:rPr lang="en-US" dirty="0"/>
            <a:t>Glycolysis</a:t>
          </a:r>
        </a:p>
      </dgm:t>
    </dgm:pt>
    <dgm:pt modelId="{83C7DD53-598C-8F4F-A1EF-1645547CDD70}" type="parTrans" cxnId="{624A6012-4907-1647-B200-F024E1BDC93C}">
      <dgm:prSet/>
      <dgm:spPr/>
      <dgm:t>
        <a:bodyPr/>
        <a:lstStyle/>
        <a:p>
          <a:endParaRPr lang="en-US"/>
        </a:p>
      </dgm:t>
    </dgm:pt>
    <dgm:pt modelId="{713A81E3-31AC-5A44-B035-08C0E4F09BAF}" type="sibTrans" cxnId="{624A6012-4907-1647-B200-F024E1BDC93C}">
      <dgm:prSet/>
      <dgm:spPr/>
      <dgm:t>
        <a:bodyPr/>
        <a:lstStyle/>
        <a:p>
          <a:endParaRPr lang="en-US"/>
        </a:p>
      </dgm:t>
    </dgm:pt>
    <dgm:pt modelId="{BD7180B5-2086-A24C-A34B-7E689F8A795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1-Aerobic </a:t>
          </a:r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(Available both : O2 &amp;</a:t>
          </a:r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mitochondria)</a:t>
          </a:r>
        </a:p>
      </dgm:t>
    </dgm:pt>
    <dgm:pt modelId="{21D60FBA-4E8E-3D4E-B520-CE069C21BC3D}" type="parTrans" cxnId="{E8953B02-8A69-2145-A3F1-5FF18B6D4391}">
      <dgm:prSet/>
      <dgm:spPr/>
      <dgm:t>
        <a:bodyPr/>
        <a:lstStyle/>
        <a:p>
          <a:endParaRPr lang="en-US"/>
        </a:p>
      </dgm:t>
    </dgm:pt>
    <dgm:pt modelId="{661243F8-58B8-F549-9E25-3A7A67607442}" type="sibTrans" cxnId="{E8953B02-8A69-2145-A3F1-5FF18B6D4391}">
      <dgm:prSet/>
      <dgm:spPr/>
      <dgm:t>
        <a:bodyPr/>
        <a:lstStyle/>
        <a:p>
          <a:endParaRPr lang="en-US"/>
        </a:p>
      </dgm:t>
    </dgm:pt>
    <dgm:pt modelId="{017F5619-6D14-6144-8884-EFE6AF277CC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2- Anaerobic</a:t>
          </a:r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(Absence of O2 or mitochondria or both of them)</a:t>
          </a:r>
        </a:p>
      </dgm:t>
    </dgm:pt>
    <dgm:pt modelId="{2C8932B9-D185-6B4B-9E93-8491388E2156}" type="parTrans" cxnId="{7D031846-CCFD-DE47-9C1E-ACF5BDCA25E4}">
      <dgm:prSet/>
      <dgm:spPr/>
      <dgm:t>
        <a:bodyPr/>
        <a:lstStyle/>
        <a:p>
          <a:endParaRPr lang="en-US"/>
        </a:p>
      </dgm:t>
    </dgm:pt>
    <dgm:pt modelId="{A2A3FE81-0C9D-B943-A0CD-A7899E92E4C3}" type="sibTrans" cxnId="{7D031846-CCFD-DE47-9C1E-ACF5BDCA25E4}">
      <dgm:prSet/>
      <dgm:spPr/>
      <dgm:t>
        <a:bodyPr/>
        <a:lstStyle/>
        <a:p>
          <a:endParaRPr lang="en-US"/>
        </a:p>
      </dgm:t>
    </dgm:pt>
    <dgm:pt modelId="{C92997EE-70F2-624E-A46E-3B8A0FF613C8}" type="pres">
      <dgm:prSet presAssocID="{21E558FE-4AD0-C24F-BC29-E71178BB65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63458D-44D6-2C49-9BD4-A1CE3108BA78}" type="pres">
      <dgm:prSet presAssocID="{B5DCA03B-4D4A-0642-ABC5-AD1FF0166EAF}" presName="singleCycle" presStyleCnt="0"/>
      <dgm:spPr/>
    </dgm:pt>
    <dgm:pt modelId="{C86A96C1-B4B5-C243-948E-4CF51EC6B588}" type="pres">
      <dgm:prSet presAssocID="{B5DCA03B-4D4A-0642-ABC5-AD1FF0166EAF}" presName="singleCenter" presStyleLbl="node1" presStyleIdx="0" presStyleCnt="3" custLinFactNeighborX="19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D0F8F9E-74FA-244B-BC1C-018E8D06A782}" type="pres">
      <dgm:prSet presAssocID="{21D60FBA-4E8E-3D4E-B520-CE069C21BC3D}" presName="Name56" presStyleLbl="parChTrans1D2" presStyleIdx="0" presStyleCnt="2"/>
      <dgm:spPr/>
      <dgm:t>
        <a:bodyPr/>
        <a:lstStyle/>
        <a:p>
          <a:endParaRPr lang="en-US"/>
        </a:p>
      </dgm:t>
    </dgm:pt>
    <dgm:pt modelId="{8A9E1E7D-EAB1-4142-B2EF-2C64EAF19AB5}" type="pres">
      <dgm:prSet presAssocID="{BD7180B5-2086-A24C-A34B-7E689F8A7955}" presName="text0" presStyleLbl="node1" presStyleIdx="1" presStyleCnt="3" custScaleX="293843" custRadScaleRad="101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689C5-D8C4-9645-87C6-89D501C585A5}" type="pres">
      <dgm:prSet presAssocID="{2C8932B9-D185-6B4B-9E93-8491388E215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0F958C8B-EB6D-0A4A-B1B0-7241F1C4606E}" type="pres">
      <dgm:prSet presAssocID="{017F5619-6D14-6144-8884-EFE6AF277CC5}" presName="text0" presStyleLbl="node1" presStyleIdx="2" presStyleCnt="3" custScaleX="293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53B02-8A69-2145-A3F1-5FF18B6D4391}" srcId="{B5DCA03B-4D4A-0642-ABC5-AD1FF0166EAF}" destId="{BD7180B5-2086-A24C-A34B-7E689F8A7955}" srcOrd="0" destOrd="0" parTransId="{21D60FBA-4E8E-3D4E-B520-CE069C21BC3D}" sibTransId="{661243F8-58B8-F549-9E25-3A7A67607442}"/>
    <dgm:cxn modelId="{9E00DBA8-E589-3844-AFC8-AEEDFC1D16CB}" type="presOf" srcId="{2C8932B9-D185-6B4B-9E93-8491388E2156}" destId="{C91689C5-D8C4-9645-87C6-89D501C585A5}" srcOrd="0" destOrd="0" presId="urn:microsoft.com/office/officeart/2008/layout/RadialCluster"/>
    <dgm:cxn modelId="{7D031846-CCFD-DE47-9C1E-ACF5BDCA25E4}" srcId="{B5DCA03B-4D4A-0642-ABC5-AD1FF0166EAF}" destId="{017F5619-6D14-6144-8884-EFE6AF277CC5}" srcOrd="1" destOrd="0" parTransId="{2C8932B9-D185-6B4B-9E93-8491388E2156}" sibTransId="{A2A3FE81-0C9D-B943-A0CD-A7899E92E4C3}"/>
    <dgm:cxn modelId="{624A6012-4907-1647-B200-F024E1BDC93C}" srcId="{21E558FE-4AD0-C24F-BC29-E71178BB65D7}" destId="{B5DCA03B-4D4A-0642-ABC5-AD1FF0166EAF}" srcOrd="0" destOrd="0" parTransId="{83C7DD53-598C-8F4F-A1EF-1645547CDD70}" sibTransId="{713A81E3-31AC-5A44-B035-08C0E4F09BAF}"/>
    <dgm:cxn modelId="{B7D387BB-6C47-8047-8123-68F8A6E81E10}" type="presOf" srcId="{BD7180B5-2086-A24C-A34B-7E689F8A7955}" destId="{8A9E1E7D-EAB1-4142-B2EF-2C64EAF19AB5}" srcOrd="0" destOrd="0" presId="urn:microsoft.com/office/officeart/2008/layout/RadialCluster"/>
    <dgm:cxn modelId="{B770C9F7-2513-D445-BB9E-38F88D14F0F6}" type="presOf" srcId="{21E558FE-4AD0-C24F-BC29-E71178BB65D7}" destId="{C92997EE-70F2-624E-A46E-3B8A0FF613C8}" srcOrd="0" destOrd="0" presId="urn:microsoft.com/office/officeart/2008/layout/RadialCluster"/>
    <dgm:cxn modelId="{F361957F-11CF-EA4B-9673-0DB21282AB2A}" type="presOf" srcId="{B5DCA03B-4D4A-0642-ABC5-AD1FF0166EAF}" destId="{C86A96C1-B4B5-C243-948E-4CF51EC6B588}" srcOrd="0" destOrd="0" presId="urn:microsoft.com/office/officeart/2008/layout/RadialCluster"/>
    <dgm:cxn modelId="{AF13765C-C0A6-B040-ABA1-3EA19C667F27}" type="presOf" srcId="{21D60FBA-4E8E-3D4E-B520-CE069C21BC3D}" destId="{DD0F8F9E-74FA-244B-BC1C-018E8D06A782}" srcOrd="0" destOrd="0" presId="urn:microsoft.com/office/officeart/2008/layout/RadialCluster"/>
    <dgm:cxn modelId="{F98556FE-CA02-B44E-B408-0E895FFAA87F}" type="presOf" srcId="{017F5619-6D14-6144-8884-EFE6AF277CC5}" destId="{0F958C8B-EB6D-0A4A-B1B0-7241F1C4606E}" srcOrd="0" destOrd="0" presId="urn:microsoft.com/office/officeart/2008/layout/RadialCluster"/>
    <dgm:cxn modelId="{198A0CEC-AAD7-704C-8D1B-CEAB9ED16C5F}" type="presParOf" srcId="{C92997EE-70F2-624E-A46E-3B8A0FF613C8}" destId="{8363458D-44D6-2C49-9BD4-A1CE3108BA78}" srcOrd="0" destOrd="0" presId="urn:microsoft.com/office/officeart/2008/layout/RadialCluster"/>
    <dgm:cxn modelId="{1532E19A-8850-AF4D-A04A-B711BB63138D}" type="presParOf" srcId="{8363458D-44D6-2C49-9BD4-A1CE3108BA78}" destId="{C86A96C1-B4B5-C243-948E-4CF51EC6B588}" srcOrd="0" destOrd="0" presId="urn:microsoft.com/office/officeart/2008/layout/RadialCluster"/>
    <dgm:cxn modelId="{8D55B48C-04B4-F94C-99D1-D90DB1262D97}" type="presParOf" srcId="{8363458D-44D6-2C49-9BD4-A1CE3108BA78}" destId="{DD0F8F9E-74FA-244B-BC1C-018E8D06A782}" srcOrd="1" destOrd="0" presId="urn:microsoft.com/office/officeart/2008/layout/RadialCluster"/>
    <dgm:cxn modelId="{65C0AA1D-46A6-0444-8692-9ECC49776E58}" type="presParOf" srcId="{8363458D-44D6-2C49-9BD4-A1CE3108BA78}" destId="{8A9E1E7D-EAB1-4142-B2EF-2C64EAF19AB5}" srcOrd="2" destOrd="0" presId="urn:microsoft.com/office/officeart/2008/layout/RadialCluster"/>
    <dgm:cxn modelId="{CB1B6F3C-0FF4-9647-A03C-883A0E7F20DE}" type="presParOf" srcId="{8363458D-44D6-2C49-9BD4-A1CE3108BA78}" destId="{C91689C5-D8C4-9645-87C6-89D501C585A5}" srcOrd="3" destOrd="0" presId="urn:microsoft.com/office/officeart/2008/layout/RadialCluster"/>
    <dgm:cxn modelId="{978C828F-2D83-B74E-AD93-41CCD62FAF41}" type="presParOf" srcId="{8363458D-44D6-2C49-9BD4-A1CE3108BA78}" destId="{0F958C8B-EB6D-0A4A-B1B0-7241F1C4606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3314C-60A3-C74E-AB01-E3B17231E42F}" type="doc">
      <dgm:prSet loTypeId="urn:microsoft.com/office/officeart/2009/layout/CircleArrowProcess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2F326-FD2D-BF4B-9A0C-B3BA87E4D173}">
      <dgm:prSet phldrT="[Text]"/>
      <dgm:spPr/>
      <dgm:t>
        <a:bodyPr/>
        <a:lstStyle/>
        <a:p>
          <a:r>
            <a:rPr lang="en-US" dirty="0"/>
            <a:t>1,3-bisphosphoglycerate </a:t>
          </a:r>
        </a:p>
      </dgm:t>
    </dgm:pt>
    <dgm:pt modelId="{70C3C772-30CA-E949-8FC7-942EA5B78154}" type="parTrans" cxnId="{371C3007-14F6-874F-BB9E-B7095645758C}">
      <dgm:prSet/>
      <dgm:spPr/>
      <dgm:t>
        <a:bodyPr/>
        <a:lstStyle/>
        <a:p>
          <a:endParaRPr lang="en-US"/>
        </a:p>
      </dgm:t>
    </dgm:pt>
    <dgm:pt modelId="{714CFE53-F709-2A42-A376-71A064DECBEC}" type="sibTrans" cxnId="{371C3007-14F6-874F-BB9E-B7095645758C}">
      <dgm:prSet/>
      <dgm:spPr/>
      <dgm:t>
        <a:bodyPr/>
        <a:lstStyle/>
        <a:p>
          <a:endParaRPr lang="en-US"/>
        </a:p>
      </dgm:t>
    </dgm:pt>
    <dgm:pt modelId="{81DF14BD-5E17-5D4D-AFFF-7FB80B0B79B1}">
      <dgm:prSet phldrT="[Text]"/>
      <dgm:spPr/>
      <dgm:t>
        <a:bodyPr/>
        <a:lstStyle/>
        <a:p>
          <a:r>
            <a:rPr lang="en-US" dirty="0"/>
            <a:t>2,3-bisphospoglycerate</a:t>
          </a:r>
        </a:p>
      </dgm:t>
    </dgm:pt>
    <dgm:pt modelId="{F2497E33-61B6-014B-8AF0-C577FCA84344}" type="parTrans" cxnId="{629B7AEF-7027-3345-9D81-24F87E2128DD}">
      <dgm:prSet/>
      <dgm:spPr/>
      <dgm:t>
        <a:bodyPr/>
        <a:lstStyle/>
        <a:p>
          <a:endParaRPr lang="en-US"/>
        </a:p>
      </dgm:t>
    </dgm:pt>
    <dgm:pt modelId="{06067F98-78B2-A841-82D1-9BB372283AC1}" type="sibTrans" cxnId="{629B7AEF-7027-3345-9D81-24F87E2128DD}">
      <dgm:prSet/>
      <dgm:spPr/>
      <dgm:t>
        <a:bodyPr/>
        <a:lstStyle/>
        <a:p>
          <a:endParaRPr lang="en-US"/>
        </a:p>
      </dgm:t>
    </dgm:pt>
    <dgm:pt modelId="{EDE1BD21-2E82-E54A-A3E5-54C64052092A}">
      <dgm:prSet phldrT="[Text]"/>
      <dgm:spPr/>
      <dgm:t>
        <a:bodyPr/>
        <a:lstStyle/>
        <a:p>
          <a:r>
            <a:rPr lang="en-US" dirty="0"/>
            <a:t>3-phospoglycerate </a:t>
          </a:r>
        </a:p>
      </dgm:t>
    </dgm:pt>
    <dgm:pt modelId="{735A764C-F172-9541-8C5E-BE5598F05832}" type="parTrans" cxnId="{4285C0C5-884A-3843-928A-EF2E4AE2DE92}">
      <dgm:prSet/>
      <dgm:spPr/>
      <dgm:t>
        <a:bodyPr/>
        <a:lstStyle/>
        <a:p>
          <a:endParaRPr lang="en-US"/>
        </a:p>
      </dgm:t>
    </dgm:pt>
    <dgm:pt modelId="{6EEAB989-A4F0-5248-8F83-10E5B95C5FCD}" type="sibTrans" cxnId="{4285C0C5-884A-3843-928A-EF2E4AE2DE92}">
      <dgm:prSet/>
      <dgm:spPr/>
      <dgm:t>
        <a:bodyPr/>
        <a:lstStyle/>
        <a:p>
          <a:pPr rtl="0"/>
          <a:endParaRPr lang="en-US"/>
        </a:p>
      </dgm:t>
    </dgm:pt>
    <dgm:pt modelId="{D29799D6-AA13-8644-B86F-63B952797BD8}" type="pres">
      <dgm:prSet presAssocID="{B2F3314C-60A3-C74E-AB01-E3B17231E42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4FF73F-0D56-724C-A0E8-6389A31D7C39}" type="pres">
      <dgm:prSet presAssocID="{C5A2F326-FD2D-BF4B-9A0C-B3BA87E4D173}" presName="Accent1" presStyleCnt="0"/>
      <dgm:spPr/>
    </dgm:pt>
    <dgm:pt modelId="{FAE3F866-29FF-4749-B60B-7CA3A97072FC}" type="pres">
      <dgm:prSet presAssocID="{C5A2F326-FD2D-BF4B-9A0C-B3BA87E4D173}" presName="Accent" presStyleLbl="node1" presStyleIdx="0" presStyleCnt="3"/>
      <dgm:spPr/>
    </dgm:pt>
    <dgm:pt modelId="{A391839E-53BC-0B4D-8BB6-22FE9B976E24}" type="pres">
      <dgm:prSet presAssocID="{C5A2F326-FD2D-BF4B-9A0C-B3BA87E4D173}" presName="Parent1" presStyleLbl="revTx" presStyleIdx="0" presStyleCnt="3" custScaleX="182492" custScaleY="176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3F9B4-6E7D-324E-8169-F28DC12F1681}" type="pres">
      <dgm:prSet presAssocID="{81DF14BD-5E17-5D4D-AFFF-7FB80B0B79B1}" presName="Accent2" presStyleCnt="0"/>
      <dgm:spPr/>
    </dgm:pt>
    <dgm:pt modelId="{0E3FC780-7DBF-BA42-8D68-18187645814F}" type="pres">
      <dgm:prSet presAssocID="{81DF14BD-5E17-5D4D-AFFF-7FB80B0B79B1}" presName="Accent" presStyleLbl="node1" presStyleIdx="1" presStyleCnt="3"/>
      <dgm:spPr/>
    </dgm:pt>
    <dgm:pt modelId="{CC693BBF-0BA8-384F-9C7B-78E5C46C4E6D}" type="pres">
      <dgm:prSet presAssocID="{81DF14BD-5E17-5D4D-AFFF-7FB80B0B79B1}" presName="Parent2" presStyleLbl="revTx" presStyleIdx="1" presStyleCnt="3" custScaleX="151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8E714-74CE-2142-9294-0B21F8BA6DA8}" type="pres">
      <dgm:prSet presAssocID="{EDE1BD21-2E82-E54A-A3E5-54C64052092A}" presName="Accent3" presStyleCnt="0"/>
      <dgm:spPr/>
    </dgm:pt>
    <dgm:pt modelId="{1193B168-0DF1-D14E-BE90-14DAD38F1B01}" type="pres">
      <dgm:prSet presAssocID="{EDE1BD21-2E82-E54A-A3E5-54C64052092A}" presName="Accent" presStyleLbl="node1" presStyleIdx="2" presStyleCnt="3"/>
      <dgm:spPr/>
    </dgm:pt>
    <dgm:pt modelId="{691073D9-2BBA-114F-B430-409EEFAD0831}" type="pres">
      <dgm:prSet presAssocID="{EDE1BD21-2E82-E54A-A3E5-54C64052092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B7AEF-7027-3345-9D81-24F87E2128DD}" srcId="{B2F3314C-60A3-C74E-AB01-E3B17231E42F}" destId="{81DF14BD-5E17-5D4D-AFFF-7FB80B0B79B1}" srcOrd="1" destOrd="0" parTransId="{F2497E33-61B6-014B-8AF0-C577FCA84344}" sibTransId="{06067F98-78B2-A841-82D1-9BB372283AC1}"/>
    <dgm:cxn modelId="{59387F90-C3D1-0341-A692-52D2BFB27251}" type="presOf" srcId="{EDE1BD21-2E82-E54A-A3E5-54C64052092A}" destId="{691073D9-2BBA-114F-B430-409EEFAD0831}" srcOrd="0" destOrd="0" presId="urn:microsoft.com/office/officeart/2009/layout/CircleArrowProcess"/>
    <dgm:cxn modelId="{371C3007-14F6-874F-BB9E-B7095645758C}" srcId="{B2F3314C-60A3-C74E-AB01-E3B17231E42F}" destId="{C5A2F326-FD2D-BF4B-9A0C-B3BA87E4D173}" srcOrd="0" destOrd="0" parTransId="{70C3C772-30CA-E949-8FC7-942EA5B78154}" sibTransId="{714CFE53-F709-2A42-A376-71A064DECBEC}"/>
    <dgm:cxn modelId="{EF950F9B-35E8-EB43-9C7E-0EC379694F70}" type="presOf" srcId="{C5A2F326-FD2D-BF4B-9A0C-B3BA87E4D173}" destId="{A391839E-53BC-0B4D-8BB6-22FE9B976E24}" srcOrd="0" destOrd="0" presId="urn:microsoft.com/office/officeart/2009/layout/CircleArrowProcess"/>
    <dgm:cxn modelId="{4FC4E3F1-C763-A54D-BA2B-C56094E5D4F0}" type="presOf" srcId="{81DF14BD-5E17-5D4D-AFFF-7FB80B0B79B1}" destId="{CC693BBF-0BA8-384F-9C7B-78E5C46C4E6D}" srcOrd="0" destOrd="0" presId="urn:microsoft.com/office/officeart/2009/layout/CircleArrowProcess"/>
    <dgm:cxn modelId="{386027A8-1193-BF4F-ABFF-C0452C80AC51}" type="presOf" srcId="{B2F3314C-60A3-C74E-AB01-E3B17231E42F}" destId="{D29799D6-AA13-8644-B86F-63B952797BD8}" srcOrd="0" destOrd="0" presId="urn:microsoft.com/office/officeart/2009/layout/CircleArrowProcess"/>
    <dgm:cxn modelId="{4285C0C5-884A-3843-928A-EF2E4AE2DE92}" srcId="{B2F3314C-60A3-C74E-AB01-E3B17231E42F}" destId="{EDE1BD21-2E82-E54A-A3E5-54C64052092A}" srcOrd="2" destOrd="0" parTransId="{735A764C-F172-9541-8C5E-BE5598F05832}" sibTransId="{6EEAB989-A4F0-5248-8F83-10E5B95C5FCD}"/>
    <dgm:cxn modelId="{4C6626F8-7423-2542-BDF5-17F29E8C4E86}" type="presParOf" srcId="{D29799D6-AA13-8644-B86F-63B952797BD8}" destId="{254FF73F-0D56-724C-A0E8-6389A31D7C39}" srcOrd="0" destOrd="0" presId="urn:microsoft.com/office/officeart/2009/layout/CircleArrowProcess"/>
    <dgm:cxn modelId="{2660862F-58CF-AF4F-9E95-EE8D42560950}" type="presParOf" srcId="{254FF73F-0D56-724C-A0E8-6389A31D7C39}" destId="{FAE3F866-29FF-4749-B60B-7CA3A97072FC}" srcOrd="0" destOrd="0" presId="urn:microsoft.com/office/officeart/2009/layout/CircleArrowProcess"/>
    <dgm:cxn modelId="{8A80BCC5-59F0-BB4D-8AB6-92B506590804}" type="presParOf" srcId="{D29799D6-AA13-8644-B86F-63B952797BD8}" destId="{A391839E-53BC-0B4D-8BB6-22FE9B976E24}" srcOrd="1" destOrd="0" presId="urn:microsoft.com/office/officeart/2009/layout/CircleArrowProcess"/>
    <dgm:cxn modelId="{FE3ADDDB-DE9A-314B-81E0-CA1F2C024792}" type="presParOf" srcId="{D29799D6-AA13-8644-B86F-63B952797BD8}" destId="{AFE3F9B4-6E7D-324E-8169-F28DC12F1681}" srcOrd="2" destOrd="0" presId="urn:microsoft.com/office/officeart/2009/layout/CircleArrowProcess"/>
    <dgm:cxn modelId="{9247B60D-50A7-2C40-854C-560F552F3DC9}" type="presParOf" srcId="{AFE3F9B4-6E7D-324E-8169-F28DC12F1681}" destId="{0E3FC780-7DBF-BA42-8D68-18187645814F}" srcOrd="0" destOrd="0" presId="urn:microsoft.com/office/officeart/2009/layout/CircleArrowProcess"/>
    <dgm:cxn modelId="{21108776-486A-8240-8465-007E99622CC7}" type="presParOf" srcId="{D29799D6-AA13-8644-B86F-63B952797BD8}" destId="{CC693BBF-0BA8-384F-9C7B-78E5C46C4E6D}" srcOrd="3" destOrd="0" presId="urn:microsoft.com/office/officeart/2009/layout/CircleArrowProcess"/>
    <dgm:cxn modelId="{E2E2E46F-DAD2-8C40-B9DC-F3CD3DD9B7F6}" type="presParOf" srcId="{D29799D6-AA13-8644-B86F-63B952797BD8}" destId="{E5F8E714-74CE-2142-9294-0B21F8BA6DA8}" srcOrd="4" destOrd="0" presId="urn:microsoft.com/office/officeart/2009/layout/CircleArrowProcess"/>
    <dgm:cxn modelId="{DFC097C0-04F2-DA4E-A633-F1827E00B655}" type="presParOf" srcId="{E5F8E714-74CE-2142-9294-0B21F8BA6DA8}" destId="{1193B168-0DF1-D14E-BE90-14DAD38F1B01}" srcOrd="0" destOrd="0" presId="urn:microsoft.com/office/officeart/2009/layout/CircleArrowProcess"/>
    <dgm:cxn modelId="{F2A5FE6F-2317-594B-9250-C2CA8E6C797F}" type="presParOf" srcId="{D29799D6-AA13-8644-B86F-63B952797BD8}" destId="{691073D9-2BBA-114F-B430-409EEFAD08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72D19-F47D-4FBF-910C-81134427A5A6}">
      <dsp:nvSpPr>
        <dsp:cNvPr id="0" name=""/>
        <dsp:cNvSpPr/>
      </dsp:nvSpPr>
      <dsp:spPr>
        <a:xfrm>
          <a:off x="0" y="0"/>
          <a:ext cx="4408190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A2DB-3714-4671-BDD7-1C40A5988EAC}">
      <dsp:nvSpPr>
        <dsp:cNvPr id="0" name=""/>
        <dsp:cNvSpPr/>
      </dsp:nvSpPr>
      <dsp:spPr>
        <a:xfrm>
          <a:off x="0" y="0"/>
          <a:ext cx="4408190" cy="104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It is the </a:t>
          </a:r>
          <a:r>
            <a:rPr lang="en-US" sz="1900" b="1" kern="1200" dirty="0">
              <a:latin typeface="+mj-lt"/>
              <a:ea typeface="Arial Rounded MT Bold" charset="0"/>
              <a:cs typeface="Arial Rounded MT Bold" charset="0"/>
            </a:rPr>
            <a:t>major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 pathway for </a:t>
          </a:r>
          <a:r>
            <a:rPr lang="en-US" sz="1900" b="1" kern="1200" dirty="0">
              <a:latin typeface="+mj-lt"/>
              <a:ea typeface="Arial Rounded MT Bold" charset="0"/>
              <a:cs typeface="Arial Rounded MT Bold" charset="0"/>
            </a:rPr>
            <a:t>glucose oxidation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, in the cytosol of all cells .</a:t>
          </a:r>
          <a:endParaRPr lang="en-US" sz="1900" kern="1200" dirty="0"/>
        </a:p>
      </dsp:txBody>
      <dsp:txXfrm>
        <a:off x="0" y="0"/>
        <a:ext cx="4408190" cy="1047750"/>
      </dsp:txXfrm>
    </dsp:sp>
    <dsp:sp modelId="{C77FA80E-68EB-4420-AFE9-3916423CF72E}">
      <dsp:nvSpPr>
        <dsp:cNvPr id="0" name=""/>
        <dsp:cNvSpPr/>
      </dsp:nvSpPr>
      <dsp:spPr>
        <a:xfrm>
          <a:off x="0" y="1047749"/>
          <a:ext cx="4408190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9050" cap="rnd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1A9AD-7C5B-4D6D-8DB9-91D3585C76BC}">
      <dsp:nvSpPr>
        <dsp:cNvPr id="0" name=""/>
        <dsp:cNvSpPr/>
      </dsp:nvSpPr>
      <dsp:spPr>
        <a:xfrm>
          <a:off x="0" y="1047750"/>
          <a:ext cx="4408190" cy="104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It works </a:t>
          </a:r>
          <a:r>
            <a:rPr lang="en-US" sz="1900" b="1" kern="1200" dirty="0">
              <a:latin typeface="+mj-lt"/>
              <a:ea typeface="Arial Rounded MT Bold" charset="0"/>
              <a:cs typeface="Arial Rounded MT Bold" charset="0"/>
            </a:rPr>
            <a:t>aerobically or anaerobically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, depending on the availability of </a:t>
          </a:r>
          <a:r>
            <a:rPr lang="en-US" sz="1900" u="sng" kern="1200" dirty="0">
              <a:latin typeface="+mj-lt"/>
              <a:ea typeface="Arial Rounded MT Bold" charset="0"/>
              <a:cs typeface="Arial Rounded MT Bold" charset="0"/>
            </a:rPr>
            <a:t>oxygen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 and </a:t>
          </a:r>
          <a:r>
            <a:rPr lang="en-US" sz="1900" u="sng" kern="1200" dirty="0">
              <a:latin typeface="+mj-lt"/>
              <a:ea typeface="Arial Rounded MT Bold" charset="0"/>
              <a:cs typeface="Arial Rounded MT Bold" charset="0"/>
            </a:rPr>
            <a:t>intact mitochondria 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.</a:t>
          </a:r>
        </a:p>
      </dsp:txBody>
      <dsp:txXfrm>
        <a:off x="0" y="1047750"/>
        <a:ext cx="4408190" cy="1047750"/>
      </dsp:txXfrm>
    </dsp:sp>
    <dsp:sp modelId="{41F63C29-F60D-41FD-AAE6-163320760D11}">
      <dsp:nvSpPr>
        <dsp:cNvPr id="0" name=""/>
        <dsp:cNvSpPr/>
      </dsp:nvSpPr>
      <dsp:spPr>
        <a:xfrm>
          <a:off x="0" y="2095499"/>
          <a:ext cx="4408190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9050" cap="rnd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104EE-6520-48E2-84B2-00C838851A21}">
      <dsp:nvSpPr>
        <dsp:cNvPr id="0" name=""/>
        <dsp:cNvSpPr/>
      </dsp:nvSpPr>
      <dsp:spPr>
        <a:xfrm>
          <a:off x="0" y="2095500"/>
          <a:ext cx="4408190" cy="104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It allows tissues to </a:t>
          </a:r>
          <a:r>
            <a:rPr lang="en-US" sz="1900" b="1" kern="1200" dirty="0">
              <a:latin typeface="+mj-lt"/>
              <a:ea typeface="Arial Rounded MT Bold" charset="0"/>
              <a:cs typeface="Arial Rounded MT Bold" charset="0"/>
            </a:rPr>
            <a:t>survive</a:t>
          </a: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 in presence or absence of oxygen, e.g. Skeletal muscle.</a:t>
          </a:r>
        </a:p>
      </dsp:txBody>
      <dsp:txXfrm>
        <a:off x="0" y="2095500"/>
        <a:ext cx="4408190" cy="1047750"/>
      </dsp:txXfrm>
    </dsp:sp>
    <dsp:sp modelId="{0F2801DD-8B2C-49EB-9000-91D4DADAE386}">
      <dsp:nvSpPr>
        <dsp:cNvPr id="0" name=""/>
        <dsp:cNvSpPr/>
      </dsp:nvSpPr>
      <dsp:spPr>
        <a:xfrm>
          <a:off x="0" y="3143250"/>
          <a:ext cx="4408190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240EC-11AF-4C4B-AF7B-C383DE4B2767}">
      <dsp:nvSpPr>
        <dsp:cNvPr id="0" name=""/>
        <dsp:cNvSpPr/>
      </dsp:nvSpPr>
      <dsp:spPr>
        <a:xfrm>
          <a:off x="0" y="3143250"/>
          <a:ext cx="4408190" cy="104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j-lt"/>
              <a:ea typeface="Arial Rounded MT Bold" charset="0"/>
              <a:cs typeface="Arial Rounded MT Bold" charset="0"/>
            </a:rPr>
            <a:t>RBCs rely completely on glucose as their metabolic fuel "metabolized by anaerobic glycolysis.</a:t>
          </a:r>
        </a:p>
      </dsp:txBody>
      <dsp:txXfrm>
        <a:off x="0" y="3143250"/>
        <a:ext cx="4408190" cy="104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96C1-B4B5-C243-948E-4CF51EC6B588}">
      <dsp:nvSpPr>
        <dsp:cNvPr id="0" name=""/>
        <dsp:cNvSpPr/>
      </dsp:nvSpPr>
      <dsp:spPr>
        <a:xfrm>
          <a:off x="1781677" y="1977813"/>
          <a:ext cx="1463040" cy="1463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Glycolysis</a:t>
          </a:r>
        </a:p>
      </dsp:txBody>
      <dsp:txXfrm>
        <a:off x="1853097" y="2049233"/>
        <a:ext cx="1320200" cy="1320200"/>
      </dsp:txXfrm>
    </dsp:sp>
    <dsp:sp modelId="{DD0F8F9E-74FA-244B-BC1C-018E8D06A782}">
      <dsp:nvSpPr>
        <dsp:cNvPr id="0" name=""/>
        <dsp:cNvSpPr/>
      </dsp:nvSpPr>
      <dsp:spPr>
        <a:xfrm rot="16070113">
          <a:off x="2092407" y="1599254"/>
          <a:ext cx="757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657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E1E7D-EAB1-4142-B2EF-2C64EAF19AB5}">
      <dsp:nvSpPr>
        <dsp:cNvPr id="0" name=""/>
        <dsp:cNvSpPr/>
      </dsp:nvSpPr>
      <dsp:spPr>
        <a:xfrm>
          <a:off x="998221" y="240459"/>
          <a:ext cx="2880357" cy="980236"/>
        </a:xfrm>
        <a:prstGeom prst="roundRect">
          <a:avLst/>
        </a:prstGeom>
        <a:gradFill rotWithShape="0">
          <a:gsLst>
            <a:gs pos="0">
              <a:schemeClr val="accent4">
                <a:hueOff val="610539"/>
                <a:satOff val="-23261"/>
                <a:lumOff val="11568"/>
                <a:alphaOff val="0"/>
                <a:tint val="96000"/>
                <a:lumMod val="100000"/>
              </a:schemeClr>
            </a:gs>
            <a:gs pos="78000">
              <a:schemeClr val="accent4">
                <a:hueOff val="610539"/>
                <a:satOff val="-23261"/>
                <a:lumOff val="1156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1-Aerobic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(Available both : O2 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mitochondria)</a:t>
          </a:r>
        </a:p>
      </dsp:txBody>
      <dsp:txXfrm>
        <a:off x="1046072" y="288310"/>
        <a:ext cx="2784655" cy="884534"/>
      </dsp:txXfrm>
    </dsp:sp>
    <dsp:sp modelId="{C91689C5-D8C4-9645-87C6-89D501C585A5}">
      <dsp:nvSpPr>
        <dsp:cNvPr id="0" name=""/>
        <dsp:cNvSpPr/>
      </dsp:nvSpPr>
      <dsp:spPr>
        <a:xfrm rot="5531945">
          <a:off x="2107784" y="3803965"/>
          <a:ext cx="7267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9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58C8B-EB6D-0A4A-B1B0-7241F1C4606E}">
      <dsp:nvSpPr>
        <dsp:cNvPr id="0" name=""/>
        <dsp:cNvSpPr/>
      </dsp:nvSpPr>
      <dsp:spPr>
        <a:xfrm>
          <a:off x="998221" y="4167077"/>
          <a:ext cx="2880357" cy="980236"/>
        </a:xfrm>
        <a:prstGeom prst="roundRect">
          <a:avLst/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96000"/>
                <a:lumMod val="100000"/>
              </a:schemeClr>
            </a:gs>
            <a:gs pos="78000">
              <a:schemeClr val="accent4">
                <a:hueOff val="1221077"/>
                <a:satOff val="-46523"/>
                <a:lumOff val="231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2- Anaerobic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rPr>
            <a:t>(Absence of O2 or mitochondria or both of them)</a:t>
          </a:r>
        </a:p>
      </dsp:txBody>
      <dsp:txXfrm>
        <a:off x="1046072" y="4214928"/>
        <a:ext cx="2784655" cy="884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3F866-29FF-4749-B60B-7CA3A97072FC}">
      <dsp:nvSpPr>
        <dsp:cNvPr id="0" name=""/>
        <dsp:cNvSpPr/>
      </dsp:nvSpPr>
      <dsp:spPr>
        <a:xfrm>
          <a:off x="2344552" y="0"/>
          <a:ext cx="2841853" cy="28422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91839E-53BC-0B4D-8BB6-22FE9B976E24}">
      <dsp:nvSpPr>
        <dsp:cNvPr id="0" name=""/>
        <dsp:cNvSpPr/>
      </dsp:nvSpPr>
      <dsp:spPr>
        <a:xfrm>
          <a:off x="2321353" y="723529"/>
          <a:ext cx="2881846" cy="139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1,3-bisphosphoglycerate </a:t>
          </a:r>
        </a:p>
      </dsp:txBody>
      <dsp:txXfrm>
        <a:off x="2321353" y="723529"/>
        <a:ext cx="2881846" cy="1394635"/>
      </dsp:txXfrm>
    </dsp:sp>
    <dsp:sp modelId="{0E3FC780-7DBF-BA42-8D68-18187645814F}">
      <dsp:nvSpPr>
        <dsp:cNvPr id="0" name=""/>
        <dsp:cNvSpPr/>
      </dsp:nvSpPr>
      <dsp:spPr>
        <a:xfrm>
          <a:off x="1555237" y="1633104"/>
          <a:ext cx="2841853" cy="28422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93BBF-0BA8-384F-9C7B-78E5C46C4E6D}">
      <dsp:nvSpPr>
        <dsp:cNvPr id="0" name=""/>
        <dsp:cNvSpPr/>
      </dsp:nvSpPr>
      <dsp:spPr>
        <a:xfrm>
          <a:off x="1780184" y="2668702"/>
          <a:ext cx="2391958" cy="78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2,3-bisphospoglycerate</a:t>
          </a:r>
        </a:p>
      </dsp:txBody>
      <dsp:txXfrm>
        <a:off x="1780184" y="2668702"/>
        <a:ext cx="2391958" cy="789392"/>
      </dsp:txXfrm>
    </dsp:sp>
    <dsp:sp modelId="{1193B168-0DF1-D14E-BE90-14DAD38F1B01}">
      <dsp:nvSpPr>
        <dsp:cNvPr id="0" name=""/>
        <dsp:cNvSpPr/>
      </dsp:nvSpPr>
      <dsp:spPr>
        <a:xfrm>
          <a:off x="2546817" y="3461637"/>
          <a:ext cx="2441592" cy="24425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1073D9-2BBA-114F-B430-409EEFAD0831}">
      <dsp:nvSpPr>
        <dsp:cNvPr id="0" name=""/>
        <dsp:cNvSpPr/>
      </dsp:nvSpPr>
      <dsp:spPr>
        <a:xfrm>
          <a:off x="2976431" y="4313615"/>
          <a:ext cx="1579163" cy="78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3-phospoglycerate </a:t>
          </a:r>
        </a:p>
      </dsp:txBody>
      <dsp:txXfrm>
        <a:off x="2976431" y="4313615"/>
        <a:ext cx="1579163" cy="789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F33E-5CC0-A540-9963-3E013122E62B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4A68-ED2B-674B-B8DB-9AC33E6E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5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DC41-870F-0B4D-9EE4-7FE44631AD4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826CE-99B5-FF4E-8528-0E42BBEB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826CE-99B5-FF4E-8528-0E42BBEB38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6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8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3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45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2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13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56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48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6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36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0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3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2jfTXAJHg" TargetMode="External"/><Relationship Id="rId2" Type="http://schemas.openxmlformats.org/officeDocument/2006/relationships/hyperlink" Target="https://www.youtube.com/watch?v=hDq1rhUkV-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436biochemteam" TargetMode="External"/><Relationship Id="rId2" Type="http://schemas.openxmlformats.org/officeDocument/2006/relationships/hyperlink" Target="mailto:Biochemistryteam436@gmail.com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youtu.be/QQmlyMGeN9U?t=15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90800"/>
            <a:ext cx="5825202" cy="1234727"/>
          </a:xfrm>
        </p:spPr>
        <p:txBody>
          <a:bodyPr/>
          <a:lstStyle/>
          <a:p>
            <a:r>
              <a:rPr lang="en-US" sz="8000" b="1" dirty="0"/>
              <a:t>Glycolysis</a:t>
            </a:r>
            <a:endParaRPr lang="ar-SA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2580737" cy="129017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14313" indent="-214313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14313" indent="-214313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14313" indent="-214313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34566"/>
            <a:ext cx="1844806" cy="713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665" y="5392588"/>
            <a:ext cx="2070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51" y="523966"/>
            <a:ext cx="1524132" cy="14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29200" y="3114028"/>
            <a:ext cx="4495800" cy="228700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1" y="1236592"/>
            <a:ext cx="4078700" cy="17070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7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6553200" cy="914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accent2"/>
                </a:solidFill>
              </a:rPr>
              <a:t>Regulation of PFK-1 </a:t>
            </a:r>
            <a:r>
              <a:rPr lang="en-US" sz="2000" dirty="0"/>
              <a:t>(phosphofructokinase-1)</a:t>
            </a:r>
            <a:br>
              <a:rPr lang="en-US" sz="2000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Regulation by: allosteric effectors.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2770" name="Group 1"/>
          <p:cNvGrpSpPr>
            <a:grpSpLocks noChangeAspect="1"/>
          </p:cNvGrpSpPr>
          <p:nvPr/>
        </p:nvGrpSpPr>
        <p:grpSpPr bwMode="auto">
          <a:xfrm>
            <a:off x="1703853" y="1404038"/>
            <a:ext cx="2940050" cy="5199518"/>
            <a:chOff x="3105150" y="1741488"/>
            <a:chExt cx="3500438" cy="4672012"/>
          </a:xfrm>
        </p:grpSpPr>
        <p:pic>
          <p:nvPicPr>
            <p:cNvPr id="32771" name="Picture 2" descr="D:\Arun-Backup\project\Ferrier\Image_Bank\image_bank\images\jpg\figure_8.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1741488"/>
              <a:ext cx="3500438" cy="467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277148" y="1828427"/>
              <a:ext cx="3199914" cy="1296423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Garamond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580580" y="1895396"/>
            <a:ext cx="524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79201" y="1300435"/>
            <a:ext cx="39048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Citrate</a:t>
            </a:r>
            <a:r>
              <a:rPr lang="en-US" dirty="0"/>
              <a:t> are abundant </a:t>
            </a:r>
            <a:r>
              <a:rPr lang="en-US" sz="1400" dirty="0"/>
              <a:t>(more than enough) </a:t>
            </a: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inhibit</a:t>
            </a:r>
            <a:r>
              <a:rPr lang="en-US" dirty="0"/>
              <a:t> the reaction</a:t>
            </a:r>
          </a:p>
          <a:p>
            <a:endParaRPr lang="en-US" sz="1400" dirty="0"/>
          </a:p>
          <a:p>
            <a:r>
              <a:rPr lang="en-US" sz="1400" dirty="0"/>
              <a:t>N.B they are not involved in the chemical reaction they have </a:t>
            </a:r>
            <a:r>
              <a:rPr lang="en-US" sz="1400" b="1" dirty="0"/>
              <a:t>allosteric </a:t>
            </a:r>
            <a:r>
              <a:rPr lang="en-US" sz="1400" dirty="0"/>
              <a:t>effect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239426"/>
            <a:ext cx="434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contrast, </a:t>
            </a:r>
            <a:r>
              <a:rPr lang="en-US" dirty="0">
                <a:solidFill>
                  <a:srgbClr val="FF0000"/>
                </a:solidFill>
              </a:rPr>
              <a:t>AMP</a:t>
            </a:r>
            <a:r>
              <a:rPr lang="en-US" dirty="0"/>
              <a:t>  and </a:t>
            </a:r>
            <a:r>
              <a:rPr lang="en-US" dirty="0">
                <a:solidFill>
                  <a:srgbClr val="FF0000"/>
                </a:solidFill>
              </a:rPr>
              <a:t>Fructose 2,6-bisphosphate </a:t>
            </a:r>
            <a:r>
              <a:rPr lang="en-US" dirty="0"/>
              <a:t>indicate low level of energy so when they’re abundant they will </a:t>
            </a:r>
            <a:r>
              <a:rPr lang="en-US" dirty="0">
                <a:solidFill>
                  <a:srgbClr val="FF0000"/>
                </a:solidFill>
              </a:rPr>
              <a:t>activate</a:t>
            </a:r>
            <a:r>
              <a:rPr lang="en-US" dirty="0"/>
              <a:t> the reaction</a:t>
            </a:r>
          </a:p>
          <a:p>
            <a:endParaRPr lang="en-US" sz="1600" dirty="0"/>
          </a:p>
          <a:p>
            <a:r>
              <a:rPr lang="en-US" sz="1400" dirty="0"/>
              <a:t>N.B they are not involved in the chemical reaction, they have an </a:t>
            </a:r>
            <a:r>
              <a:rPr lang="en-US" sz="1400" b="1" dirty="0"/>
              <a:t>allosteric </a:t>
            </a:r>
            <a:r>
              <a:rPr lang="en-US" sz="1400" dirty="0"/>
              <a:t>effect </a:t>
            </a:r>
          </a:p>
        </p:txBody>
      </p:sp>
      <p:sp>
        <p:nvSpPr>
          <p:cNvPr id="31" name="Rectangle 30"/>
          <p:cNvSpPr txBox="1"/>
          <p:nvPr/>
        </p:nvSpPr>
        <p:spPr>
          <a:xfrm>
            <a:off x="4901143" y="5571467"/>
            <a:ext cx="44872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PFK-1 (phosphofructokinase-1)</a:t>
            </a:r>
          </a:p>
          <a:p>
            <a:r>
              <a:rPr lang="en-US" dirty="0"/>
              <a:t>N.B it's a rate-limiting enzyme</a:t>
            </a:r>
          </a:p>
          <a:p>
            <a:r>
              <a:rPr lang="en-US" dirty="0"/>
              <a:t>(because it can be inhibited which</a:t>
            </a:r>
          </a:p>
          <a:p>
            <a:r>
              <a:rPr lang="en-US" dirty="0"/>
              <a:t>will stop the glycolysis)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2498056"/>
            <a:ext cx="762000" cy="615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94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Arun-Backup\project\Ferrier\Image_Bank\image_bank\images\jpg\figure_8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1" y="1188494"/>
            <a:ext cx="3525838" cy="4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7"/>
          <p:cNvSpPr txBox="1">
            <a:spLocks noChangeArrowheads="1"/>
          </p:cNvSpPr>
          <p:nvPr/>
        </p:nvSpPr>
        <p:spPr bwMode="auto">
          <a:xfrm>
            <a:off x="2608834" y="152400"/>
            <a:ext cx="6858000" cy="1371600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400" b="1" dirty="0"/>
              <a:t>Pyruvate Kinase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1800" dirty="0">
                <a:solidFill>
                  <a:srgbClr val="FF0000"/>
                </a:solidFill>
              </a:rPr>
              <a:t>Regulation by: Covalent Modification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521" y="5126208"/>
            <a:ext cx="3545880" cy="15327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Active Protein Kinase A </a:t>
            </a:r>
            <a:r>
              <a:rPr lang="en-US" dirty="0">
                <a:solidFill>
                  <a:schemeClr val="bg1"/>
                </a:solidFill>
              </a:rPr>
              <a:t>inhibits the transformation to </a:t>
            </a:r>
          </a:p>
          <a:p>
            <a:r>
              <a:rPr lang="en-US" dirty="0">
                <a:solidFill>
                  <a:schemeClr val="bg1"/>
                </a:solidFill>
              </a:rPr>
              <a:t>pyruvate by phosphorylation of pyruvate kinase which leads to the inhibition of glycolysis.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516" y="3473144"/>
            <a:ext cx="263847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*Remember:</a:t>
            </a:r>
          </a:p>
          <a:p>
            <a:r>
              <a:rPr lang="en-US" dirty="0"/>
              <a:t>Converting </a:t>
            </a:r>
            <a:r>
              <a:rPr lang="en-US" dirty="0">
                <a:solidFill>
                  <a:schemeClr val="accent1"/>
                </a:solidFill>
              </a:rPr>
              <a:t>PEP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/>
              <a:t>hospho</a:t>
            </a:r>
            <a:r>
              <a:rPr lang="en-US" dirty="0">
                <a:solidFill>
                  <a:schemeClr val="accent2"/>
                </a:solidFill>
              </a:rPr>
              <a:t>e</a:t>
            </a:r>
            <a:r>
              <a:rPr lang="en-US" dirty="0"/>
              <a:t>nol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/>
              <a:t>yruvate) to Pyruvate is the last step in glycolysis</a:t>
            </a:r>
          </a:p>
        </p:txBody>
      </p:sp>
      <p:sp>
        <p:nvSpPr>
          <p:cNvPr id="4" name="Arrow: Curved Right 3"/>
          <p:cNvSpPr/>
          <p:nvPr/>
        </p:nvSpPr>
        <p:spPr>
          <a:xfrm>
            <a:off x="2204641" y="685800"/>
            <a:ext cx="1219200" cy="2611609"/>
          </a:xfrm>
          <a:prstGeom prst="curv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1600" y="1021842"/>
            <a:ext cx="2895600" cy="4616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Pyruvate kinase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 the enzyme that catalyzes the final step of glycolysis. It catalyzes the transfer of a phosphate group from phosphoenolpyruvate (PEP) to adenosine diphosphate (ADP), yielding one molecule of pyruvate and one molecule of ATP.</a:t>
            </a:r>
          </a:p>
          <a:p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dirty="0"/>
              <a:t>Covalent modifiers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serve as regulators by controlling the phosphorylation and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dephosphorylation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of enzymes, resulting in the activation and inhibition of enzymatic activity.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dirty="0"/>
              <a:t>Example: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covalent modifiers activate protein kinase A which in turn phosphorylates, and deactivates pyruvate kinase.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41" y="5410200"/>
            <a:ext cx="3329318" cy="7953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681512" y="3200400"/>
            <a:ext cx="15240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3116"/>
            <a:ext cx="4114800" cy="652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0" y="304801"/>
            <a:ext cx="7162800" cy="1676400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Pyruvate kinase deficiency:</a:t>
            </a:r>
          </a:p>
          <a:p>
            <a:r>
              <a:rPr lang="en-US" sz="2800" dirty="0"/>
              <a:t> hemolytic anemia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47801"/>
            <a:ext cx="6934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v"/>
            </a:pPr>
            <a:r>
              <a:rPr lang="en-US" sz="2000" dirty="0"/>
              <a:t>Pyruvate kinase deficiency is due to </a:t>
            </a:r>
            <a:r>
              <a:rPr lang="en-US" sz="2000" b="1" dirty="0"/>
              <a:t>genetic mutation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v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(it affects the survival of red blood cells) 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v"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v"/>
            </a:pPr>
            <a:r>
              <a:rPr lang="en-US" altLang="en-US" sz="2000" b="1" dirty="0"/>
              <a:t>PK Mutation may lead to: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v"/>
            </a:pPr>
            <a:endParaRPr lang="en-US" altLang="en-US" sz="2000" b="1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Altered enzyme </a:t>
            </a:r>
            <a:r>
              <a:rPr lang="en-US" altLang="en-US" sz="2000" b="1" dirty="0"/>
              <a:t>Kinetics</a:t>
            </a:r>
            <a:r>
              <a:rPr lang="en-US" altLang="en-US" sz="2000" dirty="0"/>
              <a:t> .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(inhibiting enzyme activity)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(mutation in other than the active site)</a:t>
            </a:r>
          </a:p>
          <a:p>
            <a:pPr lvl="1" eaLnBrk="1" hangingPunct="1"/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Altered </a:t>
            </a:r>
            <a:r>
              <a:rPr lang="en-US" altLang="en-US" sz="2000" b="1" dirty="0"/>
              <a:t>response to activator.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(stopping enzyme activity)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(mutation in the active site)</a:t>
            </a:r>
          </a:p>
          <a:p>
            <a:pPr lvl="1" eaLnBrk="1" hangingPunct="1"/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Altered enzyme </a:t>
            </a:r>
            <a:r>
              <a:rPr lang="en-US" sz="2000" b="1" dirty="0"/>
              <a:t>stability</a:t>
            </a:r>
            <a:r>
              <a:rPr lang="en-US" sz="2000" dirty="0"/>
              <a:t>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Decreased </a:t>
            </a:r>
            <a:r>
              <a:rPr lang="en-US" altLang="en-US" sz="2000" b="1" dirty="0"/>
              <a:t>amount</a:t>
            </a:r>
            <a:r>
              <a:rPr lang="en-US" altLang="en-US" sz="2000" dirty="0"/>
              <a:t> of the enzyme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383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4764"/>
            <a:ext cx="3048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44" y="-4764"/>
            <a:ext cx="5138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Long term Regulation (</a:t>
            </a:r>
            <a:r>
              <a:rPr lang="en-US" sz="2800" b="1" dirty="0" smtClean="0">
                <a:solidFill>
                  <a:srgbClr val="00B050"/>
                </a:solidFill>
              </a:rPr>
              <a:t>Hormonal)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0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19854" r="34338" b="26813"/>
          <a:stretch/>
        </p:blipFill>
        <p:spPr>
          <a:xfrm>
            <a:off x="-6680" y="1688211"/>
            <a:ext cx="4648200" cy="3734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4120" y="4294616"/>
            <a:ext cx="2057400" cy="1132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73247" y="236308"/>
            <a:ext cx="3657600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Effect of insulin and glucagon </a:t>
            </a:r>
          </a:p>
          <a:p>
            <a:r>
              <a:rPr lang="en-US" b="1" dirty="0"/>
              <a:t>on the synthesis of key enzymes</a:t>
            </a:r>
          </a:p>
          <a:p>
            <a:r>
              <a:rPr lang="en-US" b="1" dirty="0"/>
              <a:t>of glycolysis in liver.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86800" y="3048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20200" y="533400"/>
            <a:ext cx="762000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0200" y="1981200"/>
            <a:ext cx="8382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19385" y="5410200"/>
            <a:ext cx="610415" cy="457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73247" y="1371600"/>
            <a:ext cx="2980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Insulin: (+)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Glucokinase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Phosphofructokinase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Pyruvate Kinase</a:t>
            </a:r>
          </a:p>
          <a:p>
            <a:endParaRPr lang="en-US" dirty="0"/>
          </a:p>
          <a:p>
            <a:r>
              <a:rPr lang="en-US" b="1" dirty="0"/>
              <a:t>Glucagon: (-)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Glucokinase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Phosphofructokinase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Pyruvate Kinase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002268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slow</a:t>
            </a:r>
          </a:p>
        </p:txBody>
      </p:sp>
    </p:spTree>
    <p:extLst>
      <p:ext uri="{BB962C8B-B14F-4D97-AF65-F5344CB8AC3E}">
        <p14:creationId xmlns:p14="http://schemas.microsoft.com/office/powerpoint/2010/main" val="93499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05" y="-304800"/>
            <a:ext cx="9530295" cy="164630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Substrate-level phosphorylation Vs. Oxidative</a:t>
            </a:r>
            <a:r>
              <a:rPr lang="ar-SA" sz="3600" dirty="0">
                <a:solidFill>
                  <a:schemeClr val="accent2"/>
                </a:solidFill>
              </a:rPr>
              <a:t> </a:t>
            </a:r>
            <a:r>
              <a:rPr lang="en-US" sz="3600" dirty="0">
                <a:solidFill>
                  <a:schemeClr val="accent2"/>
                </a:solidFill>
              </a:rPr>
              <a:t>phosphorylation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96237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Phosphorylation is the metabolic reaction of introducing a </a:t>
            </a:r>
            <a:r>
              <a:rPr lang="en-US" dirty="0">
                <a:solidFill>
                  <a:srgbClr val="FF0000"/>
                </a:solidFill>
              </a:rPr>
              <a:t>phosphate group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into an </a:t>
            </a:r>
            <a:r>
              <a:rPr lang="en-US" dirty="0">
                <a:solidFill>
                  <a:srgbClr val="FF0000"/>
                </a:solidFill>
              </a:rPr>
              <a:t>organic molecule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753"/>
              </p:ext>
            </p:extLst>
          </p:nvPr>
        </p:nvGraphicFramePr>
        <p:xfrm>
          <a:off x="1049360" y="2768168"/>
          <a:ext cx="7840034" cy="38612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20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0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Oxidative phosphorylation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Substrate-level phosphorylation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6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formation of high-energy phosphate bonds by phosphorylation of ADP to ATP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formation of high-energy phosphate bonds by phosphorylation of ADP to ATP</a:t>
                      </a:r>
                    </a:p>
                    <a:p>
                      <a:pPr algn="ctr"/>
                      <a:r>
                        <a:rPr lang="en-US" dirty="0"/>
                        <a:t>(or GDP to GTP)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transfer of electrons from reduced coenzymes to molecular oxygen by ETC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cleavage of a high-energy metabolic intermediate (substrate).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9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mitochondria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cytosol or mitochondria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0" y="4114800"/>
            <a:ext cx="2819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Substrate-level phosphorylation </a:t>
            </a:r>
            <a:r>
              <a:rPr lang="en-US" sz="1600" dirty="0"/>
              <a:t>is really important for: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RBCs (they don’t have mitochondria)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Muscle cells in oxygen-depleted condition.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7800" y="304800"/>
            <a:ext cx="28956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Simple explanation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Substrate-level: production of ATP molecules via transfer of a phosphate group from an intermediate high-energy substrate directly to ADP. 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Oxidative: production of ATP molecules from the redox reactions of an electron transport chain 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Gylcolysis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and Krebs cycle use substrate-level phosphorylation. Electron transport chain uses oxidative phosphorylation. </a:t>
            </a:r>
          </a:p>
        </p:txBody>
      </p:sp>
    </p:spTree>
    <p:extLst>
      <p:ext uri="{BB962C8B-B14F-4D97-AF65-F5344CB8AC3E}">
        <p14:creationId xmlns:p14="http://schemas.microsoft.com/office/powerpoint/2010/main" val="83480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00573" y="-663113"/>
            <a:ext cx="11828277" cy="1646302"/>
          </a:xfrm>
        </p:spPr>
        <p:txBody>
          <a:bodyPr/>
          <a:lstStyle/>
          <a:p>
            <a:r>
              <a:rPr lang="en-US" sz="4300" dirty="0">
                <a:solidFill>
                  <a:schemeClr val="accent2"/>
                </a:solidFill>
              </a:rPr>
              <a:t>Aerobic Glycolysis: ATP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225" y="2286000"/>
            <a:ext cx="7324131" cy="1128585"/>
          </a:xfrm>
        </p:spPr>
        <p:txBody>
          <a:bodyPr>
            <a:noAutofit/>
          </a:bodyPr>
          <a:lstStyle/>
          <a:p>
            <a:pPr marL="342900" indent="-342900" algn="l">
              <a:buFont typeface="Wingdings" charset="2"/>
              <a:buChar char="v"/>
            </a:pPr>
            <a:r>
              <a:rPr lang="en-US" sz="2200" dirty="0">
                <a:solidFill>
                  <a:schemeClr val="accent2"/>
                </a:solidFill>
              </a:rPr>
              <a:t>ATP Consumed: </a:t>
            </a:r>
            <a:r>
              <a:rPr lang="en-US" sz="2200" dirty="0">
                <a:solidFill>
                  <a:schemeClr val="tx1"/>
                </a:solidFill>
              </a:rPr>
              <a:t>2 ATP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ATP Produced:</a:t>
            </a:r>
          </a:p>
          <a:p>
            <a:pPr algn="l"/>
            <a:r>
              <a:rPr lang="en-US" sz="2200" dirty="0">
                <a:solidFill>
                  <a:schemeClr val="accent1"/>
                </a:solidFill>
              </a:rPr>
              <a:t>• Substrate-level:            2 X 2 =  </a:t>
            </a:r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n-US" sz="2200" dirty="0">
                <a:solidFill>
                  <a:schemeClr val="accent1"/>
                </a:solidFill>
              </a:rPr>
              <a:t>      </a:t>
            </a:r>
            <a:r>
              <a:rPr lang="en-US" sz="2200" dirty="0">
                <a:solidFill>
                  <a:schemeClr val="accent2"/>
                </a:solidFill>
              </a:rPr>
              <a:t>ATP</a:t>
            </a:r>
          </a:p>
          <a:p>
            <a:pPr algn="l"/>
            <a:r>
              <a:rPr lang="en-US" sz="2200" dirty="0">
                <a:solidFill>
                  <a:schemeClr val="accent1"/>
                </a:solidFill>
              </a:rPr>
              <a:t>• Oxidative-level:            2 X 3 =  </a:t>
            </a:r>
            <a:r>
              <a:rPr lang="en-US" sz="2200" dirty="0">
                <a:solidFill>
                  <a:schemeClr val="tx1"/>
                </a:solidFill>
              </a:rPr>
              <a:t>6</a:t>
            </a:r>
            <a:r>
              <a:rPr lang="en-US" sz="2200" dirty="0">
                <a:solidFill>
                  <a:schemeClr val="accent1"/>
                </a:solidFill>
              </a:rPr>
              <a:t>      </a:t>
            </a:r>
            <a:r>
              <a:rPr lang="en-US" sz="2200" dirty="0">
                <a:solidFill>
                  <a:schemeClr val="accent2"/>
                </a:solidFill>
              </a:rPr>
              <a:t>ATP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Total:                                </a:t>
            </a:r>
            <a:r>
              <a:rPr lang="en-US" sz="2200" dirty="0">
                <a:solidFill>
                  <a:schemeClr val="accent1"/>
                </a:solidFill>
              </a:rPr>
              <a:t>= </a:t>
            </a:r>
            <a:r>
              <a:rPr lang="en-US" sz="2200" dirty="0">
                <a:solidFill>
                  <a:schemeClr val="tx1"/>
                </a:solidFill>
              </a:rPr>
              <a:t>10</a:t>
            </a:r>
            <a:r>
              <a:rPr lang="en-US" sz="2200" dirty="0">
                <a:solidFill>
                  <a:schemeClr val="accent2"/>
                </a:solidFill>
              </a:rPr>
              <a:t>      ATP</a:t>
            </a:r>
          </a:p>
          <a:p>
            <a:pPr algn="l"/>
            <a:r>
              <a:rPr lang="en-US" sz="2200" dirty="0">
                <a:solidFill>
                  <a:schemeClr val="accent1"/>
                </a:solidFill>
              </a:rPr>
              <a:t> 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200" dirty="0">
                <a:solidFill>
                  <a:schemeClr val="accent2"/>
                </a:solidFill>
              </a:rPr>
              <a:t>Net:                            </a:t>
            </a:r>
            <a:r>
              <a:rPr lang="en-US" sz="2200" dirty="0">
                <a:solidFill>
                  <a:schemeClr val="accent1"/>
                </a:solidFill>
              </a:rPr>
              <a:t>10 – 2 =  </a:t>
            </a:r>
            <a:r>
              <a:rPr lang="en-US" sz="2200" b="1" dirty="0">
                <a:solidFill>
                  <a:srgbClr val="FF0000"/>
                </a:solidFill>
              </a:rPr>
              <a:t>8</a:t>
            </a:r>
            <a:r>
              <a:rPr lang="en-US" sz="2200" dirty="0">
                <a:solidFill>
                  <a:schemeClr val="accent2"/>
                </a:solidFill>
              </a:rPr>
              <a:t>    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05225" y="4859341"/>
            <a:ext cx="5665553" cy="29098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5225" y="1371600"/>
            <a:ext cx="555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000" dirty="0"/>
              <a:t>Each NADH = 3 ATP will be produced by ETC in the mitochondria.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7934" t="25874" r="19012" b="11452"/>
          <a:stretch/>
        </p:blipFill>
        <p:spPr>
          <a:xfrm>
            <a:off x="7543800" y="1143000"/>
            <a:ext cx="2690369" cy="54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1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0571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Anaerobic Glycolysis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76599" y="2289020"/>
            <a:ext cx="6172805" cy="458190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Anaerobic glycolysis less ATP production than aerobic.</a:t>
            </a:r>
          </a:p>
          <a:p>
            <a:pPr>
              <a:buFont typeface="Wingdings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accent1"/>
                </a:solidFill>
              </a:rPr>
              <a:t>The end product of anaerobic glycolysis is </a:t>
            </a:r>
            <a:r>
              <a:rPr lang="en-US" dirty="0">
                <a:solidFill>
                  <a:srgbClr val="FF0000"/>
                </a:solidFill>
              </a:rPr>
              <a:t>lactate “obligatory output”. </a:t>
            </a:r>
            <a:r>
              <a:rPr lang="en-US" dirty="0">
                <a:solidFill>
                  <a:schemeClr val="accent1"/>
                </a:solidFill>
              </a:rPr>
              <a:t>(why?)                               Because if is not formed, All cellular NAD+ will be converted to NADH, with no means to replenish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(fill again)</a:t>
            </a:r>
            <a:r>
              <a:rPr lang="en-US" dirty="0">
                <a:solidFill>
                  <a:schemeClr val="accent1"/>
                </a:solidFill>
              </a:rPr>
              <a:t> the cellular NAD </a:t>
            </a:r>
            <a:r>
              <a:rPr lang="en-US" dirty="0">
                <a:solidFill>
                  <a:schemeClr val="accent1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chemeClr val="accent1"/>
                </a:solidFill>
              </a:rPr>
              <a:t>Glycolysis stops </a:t>
            </a:r>
            <a:r>
              <a:rPr lang="en-US" dirty="0">
                <a:solidFill>
                  <a:schemeClr val="accent1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chemeClr val="accent1"/>
                </a:solidFill>
              </a:rPr>
              <a:t>death of the cell </a:t>
            </a:r>
          </a:p>
          <a:p>
            <a:pPr>
              <a:buFont typeface="Wingdings" charset="2"/>
              <a:buChar char="v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2925"/>
            <a:ext cx="22195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754372"/>
            <a:ext cx="2912809" cy="1438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7933405" y="274722"/>
            <a:ext cx="1820195" cy="47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81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From Lippincott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1" y="1295400"/>
            <a:ext cx="2531809" cy="35394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Overview:</a:t>
            </a:r>
          </a:p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Anaerobic glycolysis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 is the transformation of glucose to lactate when limited amounts of oxygen (O</a:t>
            </a:r>
            <a:r>
              <a:rPr lang="en-US" sz="16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 are available. 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Anaerobic glycolysis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 is only an effective means of energy production during short, intense exercise, providing energy for a period ranging from 10 seconds to 2 minutes.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39200" y="4834830"/>
            <a:ext cx="1371600" cy="80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9605" y="5029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 Anaerobic Glycolysis is important in RBCs because they don’t have mitochondria *Will learn more in the next slides*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534400" y="0"/>
            <a:ext cx="365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4953000" y="339725"/>
            <a:ext cx="3643313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/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739900"/>
            <a:ext cx="4267200" cy="14906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An enzyme that catalyzes the conversion of lactate to pyruvic acid and back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(reversible reaction) 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charset="2"/>
              <a:buChar char="v"/>
            </a:pPr>
            <a:endParaRPr lang="en-US" sz="2800" dirty="0"/>
          </a:p>
          <a:p>
            <a:pPr>
              <a:buFont typeface="Wingdings" charset="2"/>
              <a:buChar char="v"/>
            </a:pP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0" y="3381146"/>
            <a:ext cx="3859310" cy="29434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95800" y="676835"/>
            <a:ext cx="17929" cy="58001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عنوان 1"/>
          <p:cNvSpPr txBox="1">
            <a:spLocks/>
          </p:cNvSpPr>
          <p:nvPr/>
        </p:nvSpPr>
        <p:spPr>
          <a:xfrm>
            <a:off x="4891876" y="284858"/>
            <a:ext cx="40997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Anaerobic Glycolysis: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ATP production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21447" y="3780902"/>
            <a:ext cx="5665553" cy="29098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4602397" y="1739900"/>
            <a:ext cx="7324131" cy="2881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200" dirty="0">
                <a:solidFill>
                  <a:schemeClr val="accent2"/>
                </a:solidFill>
              </a:rPr>
              <a:t>ATP Consumed: </a:t>
            </a:r>
            <a:r>
              <a:rPr lang="en-US" sz="2200" dirty="0">
                <a:solidFill>
                  <a:schemeClr val="tx1"/>
                </a:solidFill>
              </a:rPr>
              <a:t>2 ATP</a:t>
            </a:r>
          </a:p>
          <a:p>
            <a:pPr>
              <a:buFont typeface="Wingdings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ATP Produced:                                                         </a:t>
            </a:r>
            <a:r>
              <a:rPr lang="en-US" sz="2200" dirty="0">
                <a:solidFill>
                  <a:schemeClr val="accent1"/>
                </a:solidFill>
              </a:rPr>
              <a:t>• Substrate-level:    2 X 2 =  </a:t>
            </a:r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n-US" sz="2200" dirty="0">
                <a:solidFill>
                  <a:schemeClr val="accent1"/>
                </a:solidFill>
              </a:rPr>
              <a:t>      </a:t>
            </a:r>
            <a:r>
              <a:rPr lang="en-US" sz="2200" dirty="0">
                <a:solidFill>
                  <a:schemeClr val="accent2"/>
                </a:solidFill>
              </a:rPr>
              <a:t>ATP                        </a:t>
            </a:r>
            <a:r>
              <a:rPr lang="en-US" sz="2200" strike="sngStrike" dirty="0">
                <a:solidFill>
                  <a:schemeClr val="accent1"/>
                </a:solidFill>
              </a:rPr>
              <a:t>• Oxidative-level:    2 X 3 =  6      </a:t>
            </a:r>
            <a:r>
              <a:rPr lang="en-US" sz="2200" strike="sngStrike" dirty="0">
                <a:solidFill>
                  <a:schemeClr val="accent2"/>
                </a:solidFill>
              </a:rPr>
              <a:t>ATP</a:t>
            </a:r>
          </a:p>
          <a:p>
            <a:pPr>
              <a:buFont typeface="Wingdings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Total:                             </a:t>
            </a:r>
            <a:r>
              <a:rPr lang="en-US" sz="2200" dirty="0">
                <a:solidFill>
                  <a:schemeClr val="accent1"/>
                </a:solidFill>
              </a:rPr>
              <a:t>=  </a:t>
            </a:r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n-US" sz="2200" dirty="0">
                <a:solidFill>
                  <a:schemeClr val="accent2"/>
                </a:solidFill>
              </a:rPr>
              <a:t>      ATP</a:t>
            </a:r>
          </a:p>
          <a:p>
            <a:pPr>
              <a:buFont typeface="Wingdings" charset="2"/>
              <a:buChar char="v"/>
            </a:pPr>
            <a:r>
              <a:rPr lang="en-US" sz="2200" dirty="0">
                <a:solidFill>
                  <a:schemeClr val="accent2"/>
                </a:solidFill>
              </a:rPr>
              <a:t>Net:                         </a:t>
            </a:r>
            <a:r>
              <a:rPr lang="en-US" sz="2200" dirty="0">
                <a:solidFill>
                  <a:schemeClr val="accent1"/>
                </a:solidFill>
              </a:rPr>
              <a:t>4 – 2 =  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accent2"/>
                </a:solidFill>
              </a:rPr>
              <a:t>     ATP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18529" y="4419600"/>
            <a:ext cx="4846403" cy="2209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ysClr val="windowText" lastClr="000000"/>
              </a:solidFill>
            </a:endParaRPr>
          </a:p>
          <a:p>
            <a:endParaRPr lang="en-US" sz="1200" dirty="0">
              <a:solidFill>
                <a:sysClr val="windowText" lastClr="000000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In Anaerobic glycolysis: </a:t>
            </a:r>
            <a:r>
              <a:rPr lang="en-US" sz="1400" dirty="0">
                <a:solidFill>
                  <a:sysClr val="windowText" lastClr="000000"/>
                </a:solidFill>
              </a:rPr>
              <a:t>Oxidative phosphorylation is cancelled, because the NADH molecules don't reach the ETC to produce ATP in anaerobic glycolysis. </a:t>
            </a:r>
          </a:p>
          <a:p>
            <a:endParaRPr lang="en-US" sz="1400" dirty="0">
              <a:solidFill>
                <a:sysClr val="windowText" lastClr="000000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NADH</a:t>
            </a:r>
            <a:r>
              <a:rPr lang="en-US" sz="1400" dirty="0">
                <a:solidFill>
                  <a:schemeClr val="tx1"/>
                </a:solidFill>
              </a:rPr>
              <a:t> can NOT be used by ETC (oxidative-level) because:</a:t>
            </a:r>
          </a:p>
          <a:p>
            <a:pPr>
              <a:buFont typeface="Wingdings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there is no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O2 and/or no mitochondria.</a:t>
            </a:r>
          </a:p>
          <a:p>
            <a:pPr>
              <a:buFont typeface="Wingdings" charset="2"/>
              <a:buChar char="v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ysClr val="windowText" lastClr="000000"/>
                </a:solidFill>
              </a:rPr>
              <a:t>However, </a:t>
            </a:r>
            <a:r>
              <a:rPr lang="en-US" sz="1400" b="1" dirty="0">
                <a:solidFill>
                  <a:sysClr val="windowText" lastClr="000000"/>
                </a:solidFill>
              </a:rPr>
              <a:t>NAHD</a:t>
            </a:r>
            <a:r>
              <a:rPr lang="en-US" sz="1400" dirty="0">
                <a:solidFill>
                  <a:sysClr val="windowText" lastClr="000000"/>
                </a:solidFill>
              </a:rPr>
              <a:t> help in lactate production.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65458"/>
            <a:ext cx="17526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How? it converts NAD+ to NADH and back.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3090411"/>
            <a:ext cx="304800" cy="41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131031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Lactate Dehydrogenase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870" y="89790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Anaerobic Enzymes:</a:t>
            </a:r>
            <a:endParaRPr lang="en-US" b="1" dirty="0"/>
          </a:p>
        </p:txBody>
      </p:sp>
      <p:sp>
        <p:nvSpPr>
          <p:cNvPr id="18" name="Arrow: Curved Left 17"/>
          <p:cNvSpPr/>
          <p:nvPr/>
        </p:nvSpPr>
        <p:spPr>
          <a:xfrm>
            <a:off x="9753600" y="2971800"/>
            <a:ext cx="1143000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5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728" y="137786"/>
            <a:ext cx="571527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Anaerobic Glycolysis in RBCs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(2,3-BPG Shunt)</a:t>
            </a:r>
          </a:p>
        </p:txBody>
      </p:sp>
      <p:pic>
        <p:nvPicPr>
          <p:cNvPr id="6" name="Picture 7" descr="D:\Arun-Backup\project\Ferrier\Image_Bank\image_bank\images\jpg\figure_8.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63" y="698907"/>
            <a:ext cx="2747834" cy="53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nut 12"/>
          <p:cNvSpPr/>
          <p:nvPr/>
        </p:nvSpPr>
        <p:spPr>
          <a:xfrm>
            <a:off x="9656074" y="1828800"/>
            <a:ext cx="2464825" cy="1936321"/>
          </a:xfrm>
          <a:prstGeom prst="donut">
            <a:avLst>
              <a:gd name="adj" fmla="val 4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8935440" y="1275784"/>
            <a:ext cx="2113560" cy="553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057936" y="3705041"/>
            <a:ext cx="2171355" cy="8386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13" y="1304756"/>
            <a:ext cx="3948887" cy="32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267687" y="4847360"/>
            <a:ext cx="38037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All the steps are the same with other anaerobic glycolysis </a:t>
            </a:r>
            <a:r>
              <a:rPr lang="en-US" dirty="0">
                <a:solidFill>
                  <a:srgbClr val="FF0000"/>
                </a:solidFill>
              </a:rPr>
              <a:t>except </a:t>
            </a:r>
            <a:r>
              <a:rPr lang="en-US" b="1" dirty="0">
                <a:solidFill>
                  <a:srgbClr val="FF0000"/>
                </a:solidFill>
              </a:rPr>
              <a:t>2,3-BPG</a:t>
            </a:r>
            <a:r>
              <a:rPr lang="en-US" dirty="0">
                <a:solidFill>
                  <a:srgbClr val="FF0000"/>
                </a:solidFill>
              </a:rPr>
              <a:t> Shunt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only </a:t>
            </a:r>
            <a:r>
              <a:rPr lang="en-US" dirty="0">
                <a:solidFill>
                  <a:srgbClr val="FF0000"/>
                </a:solidFill>
              </a:rPr>
              <a:t>present in RBCs.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2,3-BPG: 2,3bisphospoglycerate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013353"/>
              </p:ext>
            </p:extLst>
          </p:nvPr>
        </p:nvGraphicFramePr>
        <p:xfrm>
          <a:off x="-1449714" y="657898"/>
          <a:ext cx="6758438" cy="590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654502" y="2891516"/>
            <a:ext cx="193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Calibri" charset="0"/>
                <a:ea typeface="Times New Roman" charset="0"/>
                <a:cs typeface="Times New Roman" charset="0"/>
              </a:rPr>
              <a:t>Enzyme: Mutase </a:t>
            </a:r>
            <a:r>
              <a:rPr lang="en-US" sz="1800" b="1" kern="120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Calibri" charset="0"/>
                <a:ea typeface="Times New Roman" charset="0"/>
                <a:cs typeface="Times New Roman" charset="0"/>
              </a:rPr>
              <a:t>*Next slide*</a:t>
            </a:r>
            <a:endParaRPr lang="en-US" sz="1200" b="1" dirty="0">
              <a:solidFill>
                <a:schemeClr val="accent2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4861" y="4234538"/>
            <a:ext cx="263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kern="120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Calibri" charset="0"/>
                <a:ea typeface="Times New Roman" charset="0"/>
                <a:cs typeface="Times New Roman" charset="0"/>
              </a:rPr>
              <a:t>Enzyme: phosphatase</a:t>
            </a:r>
          </a:p>
          <a:p>
            <a:pPr algn="ctr"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charset="0"/>
                <a:ea typeface="Times New Roman" charset="0"/>
                <a:cs typeface="Times New Roman" charset="0"/>
              </a:rPr>
              <a:t> </a:t>
            </a:r>
            <a:endParaRPr lang="en-US" sz="1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5395436"/>
            <a:ext cx="1641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**by adding water molecule and removing phosphate group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43800" y="3765121"/>
            <a:ext cx="1143000" cy="19727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556354" y="2353214"/>
            <a:ext cx="597046" cy="19727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70459" y="2108528"/>
            <a:ext cx="2290177" cy="1972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23562" y="3166664"/>
            <a:ext cx="1500389" cy="2623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53000" y="1219200"/>
            <a:ext cx="457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6471" y="4321212"/>
            <a:ext cx="2009883" cy="1972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1887" y="2209800"/>
            <a:ext cx="1628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43200" y="3124200"/>
            <a:ext cx="4724400" cy="58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95600" y="4490391"/>
            <a:ext cx="2413124" cy="84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86800" y="0"/>
            <a:ext cx="350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5469"/>
            <a:ext cx="82264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dirty="0"/>
              <a:t>Anaerobic Glycolysis in RBCs</a:t>
            </a:r>
          </a:p>
          <a:p>
            <a:pPr algn="ctr"/>
            <a:r>
              <a:rPr lang="en-US" altLang="en-US" sz="1800" dirty="0"/>
              <a:t>(2,3-BPG Shunt) Continued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405" y="968894"/>
            <a:ext cx="3817195" cy="37240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Mutase enzyme :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It is important for association and dissociation between O</a:t>
            </a:r>
            <a:r>
              <a:rPr lang="en-US" baseline="-25000" dirty="0"/>
              <a:t>2</a:t>
            </a:r>
            <a:r>
              <a:rPr lang="en-US" dirty="0"/>
              <a:t> and hemoglobin.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 Increase in “2,3-BPG” will help with loss of association between O</a:t>
            </a:r>
            <a:r>
              <a:rPr lang="en-US" baseline="-25000" dirty="0"/>
              <a:t>2</a:t>
            </a:r>
            <a:r>
              <a:rPr lang="en-US" dirty="0"/>
              <a:t> and hemoglobin and will release more 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It usually occurs with people who live in high altitude.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405" y="4953000"/>
            <a:ext cx="5562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Remember:</a:t>
            </a:r>
          </a:p>
          <a:p>
            <a:r>
              <a:rPr lang="en-US" dirty="0"/>
              <a:t> 1- </a:t>
            </a:r>
            <a:r>
              <a:rPr lang="en-US" dirty="0">
                <a:solidFill>
                  <a:srgbClr val="C00000"/>
                </a:solidFill>
              </a:rPr>
              <a:t>NO</a:t>
            </a:r>
            <a:r>
              <a:rPr lang="en-US" dirty="0"/>
              <a:t> production of ATP in formation of “2,3-BPG”.</a:t>
            </a:r>
          </a:p>
          <a:p>
            <a:r>
              <a:rPr lang="en-US" dirty="0"/>
              <a:t> 2- “2,3-BPG” comes back to “3-Phosphoglycerate” by </a:t>
            </a:r>
            <a:r>
              <a:rPr lang="en-US" dirty="0">
                <a:solidFill>
                  <a:srgbClr val="C00000"/>
                </a:solidFill>
              </a:rPr>
              <a:t>Phosphatase enzyme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72200" y="816400"/>
            <a:ext cx="0" cy="604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30383" y="914400"/>
            <a:ext cx="37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Glycolysis in RBC : ATP Production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0383" y="1600200"/>
            <a:ext cx="560921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ATP consumed :                           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ATP</a:t>
            </a:r>
          </a:p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ATP produced :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Substrate-level                  2X2=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ATP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Without Shunt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Or 1X2=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ATP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With Shunt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Total                                  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ATP </a:t>
            </a:r>
          </a:p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Net :                                 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4 – 2 =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ATP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Without Shunt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                                 Or 2 – 2 = 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ATP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With Shunt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37373" y="2853278"/>
            <a:ext cx="5665553" cy="29098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3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sz="4800" dirty="0">
                <a:ea typeface="Arial Rounded MT Bold" charset="0"/>
                <a:cs typeface="Arial Rounded MT Bold" charset="0"/>
              </a:rPr>
              <a:t>Objectives</a:t>
            </a:r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 :</a:t>
            </a:r>
            <a:endParaRPr lang="ar-SA" sz="4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677334" y="2286000"/>
            <a:ext cx="8596668" cy="3880773"/>
          </a:xfrm>
        </p:spPr>
        <p:txBody>
          <a:bodyPr>
            <a:noAutofit/>
          </a:bodyPr>
          <a:lstStyle/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Recognize glycolysis as the major oxidative pathway of glucose</a:t>
            </a:r>
          </a:p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List the main reactions of glycolytic pathway</a:t>
            </a:r>
          </a:p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Discuss the rate-limiting enzymes/Regulation</a:t>
            </a:r>
          </a:p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Assess the ATP production (aerobic/anaerobic)</a:t>
            </a:r>
          </a:p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Define pyruvate kinase deficiency hemolytic anemia</a:t>
            </a:r>
          </a:p>
          <a:p>
            <a:pPr algn="l" rtl="0">
              <a:buFont typeface="Wingdings" charset="2"/>
              <a:buChar char="v"/>
            </a:pPr>
            <a:r>
              <a:rPr lang="en-US" sz="2600" dirty="0">
                <a:latin typeface="+mj-lt"/>
                <a:ea typeface="Arial Rounded MT Bold" charset="0"/>
                <a:cs typeface="Arial Rounded MT Bold" charset="0"/>
              </a:rPr>
              <a:t>Discuss the unique nature of glycolysis in RBCs.</a:t>
            </a:r>
          </a:p>
          <a:p>
            <a:pPr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v"/>
            </a:pPr>
            <a:endParaRPr lang="ar-SA" sz="2600" dirty="0">
              <a:latin typeface="+mj-lt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09" t="33761" r="61654" b="6249"/>
          <a:stretch/>
        </p:blipFill>
        <p:spPr>
          <a:xfrm>
            <a:off x="3745532" y="1099739"/>
            <a:ext cx="2533016" cy="40077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39810" y="1099739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Phosphorylation of glucose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39810" y="2586868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Isomerization of glucose        6- phosphate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39810" y="4073997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Phosphorylation of fructose     6- phosphate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39810" y="5525294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Cleavage of fructose        1,6- </a:t>
            </a:r>
            <a:r>
              <a:rPr lang="en-US" sz="1500" dirty="0" err="1">
                <a:solidFill>
                  <a:schemeClr val="accent1"/>
                </a:solidFill>
              </a:rPr>
              <a:t>bisphosphate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69037" y="5525294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Isomerization</a:t>
            </a:r>
            <a:r>
              <a:rPr lang="en-US" dirty="0">
                <a:solidFill>
                  <a:schemeClr val="accent1"/>
                </a:solidFill>
              </a:rPr>
              <a:t> of </a:t>
            </a:r>
            <a:r>
              <a:rPr lang="en-US" sz="1600" dirty="0">
                <a:solidFill>
                  <a:schemeClr val="accent1"/>
                </a:solidFill>
              </a:rPr>
              <a:t>dihydroxyacetone</a:t>
            </a:r>
            <a:r>
              <a:rPr lang="en-US" dirty="0">
                <a:solidFill>
                  <a:schemeClr val="accent1"/>
                </a:solidFill>
              </a:rPr>
              <a:t> phosphate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8264" y="5525294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Oxidation of </a:t>
            </a:r>
            <a:r>
              <a:rPr lang="en-US" dirty="0" err="1">
                <a:solidFill>
                  <a:schemeClr val="accent1"/>
                </a:solidFill>
              </a:rPr>
              <a:t>glyceraldehyde</a:t>
            </a:r>
            <a:r>
              <a:rPr lang="en-US" dirty="0">
                <a:solidFill>
                  <a:schemeClr val="accent1"/>
                </a:solidFill>
              </a:rPr>
              <a:t> 3- phosphate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27491" y="5525293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Synthesis of 3- </a:t>
            </a:r>
            <a:r>
              <a:rPr lang="en-US" sz="1600" dirty="0" err="1">
                <a:solidFill>
                  <a:schemeClr val="accent1"/>
                </a:solidFill>
              </a:rPr>
              <a:t>phosphoglycerate</a:t>
            </a:r>
            <a:r>
              <a:rPr lang="en-US" dirty="0">
                <a:solidFill>
                  <a:schemeClr val="accent1"/>
                </a:solidFill>
              </a:rPr>
              <a:t>, producing ATP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27491" y="4073996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Shift of the phosphate group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27491" y="2586868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Dehydration of 2- </a:t>
            </a:r>
            <a:r>
              <a:rPr lang="en-US" sz="1600" dirty="0" err="1">
                <a:solidFill>
                  <a:schemeClr val="accent1"/>
                </a:solidFill>
              </a:rPr>
              <a:t>phosphoglycerate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27490" y="1099739"/>
            <a:ext cx="1943003" cy="1141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Formation of pyruvate, producing ATP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49317" y="1752415"/>
            <a:ext cx="3065" cy="3462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21549" y="1752415"/>
            <a:ext cx="21795" cy="3462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7770" y="160923"/>
            <a:ext cx="818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Summary: Aerobic glycolysis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73646" y="5417474"/>
            <a:ext cx="219611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62504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Glycolysis in RBC : Summary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5438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 eaLnBrk="1" hangingPunct="1">
              <a:buFont typeface="Wingdings" charset="2"/>
              <a:buChar char="v"/>
            </a:pPr>
            <a:r>
              <a:rPr lang="en-US" altLang="en-US" sz="2100" dirty="0">
                <a:solidFill>
                  <a:srgbClr val="C00000"/>
                </a:solidFill>
              </a:rPr>
              <a:t>End product: </a:t>
            </a:r>
            <a:r>
              <a:rPr lang="en-US" altLang="en-US" sz="2100" dirty="0"/>
              <a:t>Lactate</a:t>
            </a:r>
          </a:p>
          <a:p>
            <a:pPr eaLnBrk="1" hangingPunct="1"/>
            <a:r>
              <a:rPr lang="en-US" altLang="en-US" sz="2100" dirty="0"/>
              <a:t>                        No net production or consumption of NADH</a:t>
            </a:r>
          </a:p>
          <a:p>
            <a:pPr eaLnBrk="1" hangingPunct="1"/>
            <a:endParaRPr lang="en-US" altLang="en-US" sz="2100" dirty="0"/>
          </a:p>
          <a:p>
            <a:pPr marL="342900" indent="-342900" eaLnBrk="1" hangingPunct="1">
              <a:buFont typeface="Wingdings" charset="2"/>
              <a:buChar char="v"/>
            </a:pPr>
            <a:r>
              <a:rPr lang="en-US" altLang="en-US" sz="2100" dirty="0">
                <a:solidFill>
                  <a:srgbClr val="C00000"/>
                </a:solidFill>
              </a:rPr>
              <a:t>Energy yield: </a:t>
            </a:r>
            <a:r>
              <a:rPr lang="en-US" altLang="en-US" sz="2100" dirty="0"/>
              <a:t>If no 2,3-BPG </a:t>
            </a:r>
            <a:r>
              <a:rPr lang="en-US" altLang="en-US" sz="2100" dirty="0" err="1"/>
              <a:t>shunnt</a:t>
            </a:r>
            <a:r>
              <a:rPr lang="en-US" altLang="en-US" sz="2100" dirty="0"/>
              <a:t> is formed: 		        </a:t>
            </a:r>
            <a:r>
              <a:rPr lang="en-US" altLang="en-US" sz="2100" dirty="0">
                <a:solidFill>
                  <a:srgbClr val="0070C0"/>
                </a:solidFill>
              </a:rPr>
              <a:t>2</a:t>
            </a:r>
            <a:r>
              <a:rPr lang="en-US" altLang="en-US" sz="2100" dirty="0"/>
              <a:t> ATP</a:t>
            </a:r>
          </a:p>
          <a:p>
            <a:pPr eaLnBrk="1" hangingPunct="1"/>
            <a:r>
              <a:rPr lang="en-US" altLang="en-US" sz="2100" dirty="0"/>
              <a:t>		               If 2,3-BPG shunt occurs:		        </a:t>
            </a:r>
            <a:r>
              <a:rPr lang="en-US" altLang="en-US" sz="2100" dirty="0">
                <a:solidFill>
                  <a:srgbClr val="0070C0"/>
                </a:solidFill>
              </a:rPr>
              <a:t>0</a:t>
            </a:r>
            <a:r>
              <a:rPr lang="en-US" altLang="en-US" sz="2100" dirty="0"/>
              <a:t> ATP</a:t>
            </a:r>
          </a:p>
          <a:p>
            <a:pPr eaLnBrk="1" hangingPunct="1"/>
            <a:endParaRPr lang="en-US" altLang="en-US" sz="2100" dirty="0"/>
          </a:p>
          <a:p>
            <a:pPr marL="342900" indent="-342900" eaLnBrk="1" hangingPunct="1">
              <a:buFont typeface="Wingdings" charset="2"/>
              <a:buChar char="v"/>
            </a:pPr>
            <a:r>
              <a:rPr lang="en-US" altLang="en-US" sz="2100" dirty="0">
                <a:solidFill>
                  <a:srgbClr val="C00000"/>
                </a:solidFill>
              </a:rPr>
              <a:t>PK Deficiency hemolytic anemia depends on:</a:t>
            </a:r>
          </a:p>
          <a:p>
            <a:pPr eaLnBrk="1" hangingPunct="1"/>
            <a:r>
              <a:rPr lang="en-US" altLang="en-US" sz="2100" b="1" dirty="0"/>
              <a:t>		    </a:t>
            </a:r>
            <a:r>
              <a:rPr lang="en-US" altLang="en-US" sz="2100" dirty="0"/>
              <a:t>Degree of PK Deficiency</a:t>
            </a:r>
          </a:p>
          <a:p>
            <a:pPr eaLnBrk="1" hangingPunct="1"/>
            <a:r>
              <a:rPr lang="en-US" altLang="en-US" sz="2100" dirty="0"/>
              <a:t>		    Compensation by 2,3-BPG</a:t>
            </a:r>
          </a:p>
        </p:txBody>
      </p:sp>
    </p:spTree>
    <p:extLst>
      <p:ext uri="{BB962C8B-B14F-4D97-AF65-F5344CB8AC3E}">
        <p14:creationId xmlns:p14="http://schemas.microsoft.com/office/powerpoint/2010/main" val="17230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0"/>
            <a:ext cx="62504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MCQs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1783"/>
            <a:ext cx="87932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1-Where does glycolysis occur ?</a:t>
            </a:r>
          </a:p>
          <a:p>
            <a:r>
              <a:rPr lang="en-US" sz="2000" dirty="0"/>
              <a:t>A-inner of mitochondria     B-matrix of mitochondria        C- cytosol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2-What is the final molecule product of glycolysis ?</a:t>
            </a:r>
          </a:p>
          <a:p>
            <a:r>
              <a:rPr lang="en-US" sz="2000" dirty="0"/>
              <a:t>A-lactate                     B-phosphoenolpyruvate                    C-pyruvate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3-Which of the following is the 3</a:t>
            </a:r>
            <a:r>
              <a:rPr lang="en-US" sz="2000" baseline="30000" dirty="0">
                <a:solidFill>
                  <a:srgbClr val="0070C0"/>
                </a:solidFill>
              </a:rPr>
              <a:t>rd</a:t>
            </a:r>
            <a:r>
              <a:rPr lang="en-US" sz="2000" dirty="0">
                <a:solidFill>
                  <a:srgbClr val="0070C0"/>
                </a:solidFill>
              </a:rPr>
              <a:t> molecule in the glycolysis pathway ?</a:t>
            </a:r>
          </a:p>
          <a:p>
            <a:r>
              <a:rPr lang="en-US" sz="2000" dirty="0"/>
              <a:t>A- fructose-1,6-biphosphate B- 3-phosphoglycerate </a:t>
            </a:r>
          </a:p>
          <a:p>
            <a:r>
              <a:rPr lang="en-US" sz="2000" dirty="0"/>
              <a:t>C- fructose-6-phosphate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4-How many ATP are used up in glycolysis per glucose(the net) ?</a:t>
            </a:r>
          </a:p>
          <a:p>
            <a:r>
              <a:rPr lang="en-US" sz="2000" dirty="0"/>
              <a:t>A- 4     B- 2      C- 6      D-0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5-How many NADH are produced by glycolysis per glucose ?</a:t>
            </a:r>
          </a:p>
          <a:p>
            <a:r>
              <a:rPr lang="en-US" sz="2000" dirty="0"/>
              <a:t>A- 4     B-6        C-0      D-2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hlinkClick r:id="rId2"/>
              </a:rPr>
              <a:t>https://www.youtube.com/watch?v=hDq1rhUkV-g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hlinkClick r:id="rId3"/>
              </a:rPr>
              <a:t>https://www.youtube.com/watch?v=FE2jfTXAJHg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2400" y="4379436"/>
            <a:ext cx="481222" cy="2478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1-c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2-c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3-a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4-b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5-d</a:t>
            </a:r>
          </a:p>
        </p:txBody>
      </p:sp>
    </p:spTree>
    <p:extLst>
      <p:ext uri="{BB962C8B-B14F-4D97-AF65-F5344CB8AC3E}">
        <p14:creationId xmlns:p14="http://schemas.microsoft.com/office/powerpoint/2010/main" val="40576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544576"/>
            <a:ext cx="4700015" cy="4136562"/>
          </a:xfrm>
        </p:spPr>
        <p:txBody>
          <a:bodyPr>
            <a:normAutofit/>
          </a:bodyPr>
          <a:lstStyle/>
          <a:p>
            <a:r>
              <a:rPr lang="en-US" sz="2100" b="1" dirty="0"/>
              <a:t>Girls team</a:t>
            </a:r>
            <a:r>
              <a:rPr lang="ar-SA" sz="2100" b="1" dirty="0"/>
              <a:t> </a:t>
            </a:r>
            <a:r>
              <a:rPr lang="en-US" sz="2100" b="1" dirty="0"/>
              <a:t>members:</a:t>
            </a:r>
            <a:endParaRPr lang="ar-SA" sz="2100" b="1" dirty="0"/>
          </a:p>
          <a:p>
            <a:pPr marL="0" lvl="0" indent="0" algn="ctr">
              <a:buClr>
                <a:srgbClr val="90C226"/>
              </a:buClr>
              <a:buNone/>
            </a:pPr>
            <a:r>
              <a:rPr lang="ar-S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1- روان سعد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ar-S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2- نوره الشبيب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8708" y="5390166"/>
            <a:ext cx="2291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0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47" y="5390166"/>
            <a:ext cx="3317758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</a:p>
          <a:p>
            <a:pPr algn="ctr"/>
            <a:endParaRPr lang="en-US" sz="525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sz="1350" dirty="0">
              <a:solidFill>
                <a:prstClr val="black"/>
              </a:solidFill>
            </a:endParaRPr>
          </a:p>
          <a:p>
            <a:pPr algn="ctr"/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867400" y="544576"/>
            <a:ext cx="4184035" cy="4366867"/>
          </a:xfrm>
        </p:spPr>
        <p:txBody>
          <a:bodyPr>
            <a:normAutofit/>
          </a:bodyPr>
          <a:lstStyle/>
          <a:p>
            <a:r>
              <a:rPr lang="en-US" sz="2100" b="1" dirty="0"/>
              <a:t> Boys team members:</a:t>
            </a:r>
            <a:endParaRPr lang="ar-SA" sz="2100" b="1" dirty="0"/>
          </a:p>
          <a:p>
            <a:pPr marL="0" indent="0" algn="ctr">
              <a:buNone/>
            </a:pPr>
            <a:r>
              <a:rPr lang="ar-SA" sz="2000" b="1" dirty="0"/>
              <a:t>1- محمد المهوس</a:t>
            </a:r>
          </a:p>
          <a:p>
            <a:pPr marL="0" indent="0" algn="ctr">
              <a:buNone/>
            </a:pPr>
            <a:r>
              <a:rPr lang="ar-SA" sz="2000" b="1" dirty="0"/>
              <a:t>2- طلال الطخيم</a:t>
            </a:r>
          </a:p>
          <a:p>
            <a:pPr marL="0" indent="0" algn="ctr">
              <a:buNone/>
            </a:pPr>
            <a:r>
              <a:rPr lang="ar-SA" sz="2000" b="1" dirty="0"/>
              <a:t>3- خالد القحطاني</a:t>
            </a:r>
          </a:p>
          <a:p>
            <a:pPr marL="0" indent="0" algn="ctr">
              <a:buNone/>
            </a:pPr>
            <a:r>
              <a:rPr lang="ar-SA" sz="2000" b="1" dirty="0"/>
              <a:t>4- فهد العتيبي</a:t>
            </a:r>
          </a:p>
          <a:p>
            <a:pPr marL="0" indent="0" algn="ctr">
              <a:buNone/>
            </a:pPr>
            <a:r>
              <a:rPr lang="ar-SA" sz="2000" b="1" dirty="0"/>
              <a:t>5- عبدالعزيز الصومالي</a:t>
            </a:r>
          </a:p>
          <a:p>
            <a:pPr marL="0" indent="0" algn="ctr">
              <a:buNone/>
            </a:pPr>
            <a:r>
              <a:rPr lang="ar-SA" sz="2000" b="1" dirty="0"/>
              <a:t>6- هشام القوسي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53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 txBox="1"/>
          <p:nvPr/>
        </p:nvSpPr>
        <p:spPr>
          <a:xfrm>
            <a:off x="4336025" y="104446"/>
            <a:ext cx="3207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chemeClr val="accent1"/>
                </a:solidFill>
                <a:latin typeface="+mj-lt"/>
                <a:ea typeface="Arial Rounded MT Bold" charset="0"/>
                <a:cs typeface="Arial Rounded MT Bold" charset="0"/>
              </a:rPr>
              <a:t>Glycolysis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0768445"/>
              </p:ext>
            </p:extLst>
          </p:nvPr>
        </p:nvGraphicFramePr>
        <p:xfrm>
          <a:off x="240010" y="1209971"/>
          <a:ext cx="440819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19229101"/>
              </p:ext>
            </p:extLst>
          </p:nvPr>
        </p:nvGraphicFramePr>
        <p:xfrm>
          <a:off x="3733800" y="761185"/>
          <a:ext cx="4876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5400971"/>
            <a:ext cx="4114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We highly recommend you watch this video:</a:t>
            </a:r>
          </a:p>
          <a:p>
            <a:endParaRPr lang="en-US" dirty="0"/>
          </a:p>
        </p:txBody>
      </p:sp>
      <p:pic>
        <p:nvPicPr>
          <p:cNvPr id="3" name="Picture 2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0"/>
            <a:ext cx="602836" cy="424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1204655"/>
            <a:ext cx="31242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general concept: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Glycolysis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breaks down glucose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forms pyruvate with the production of two molecules of ATP. The pyruvate is the end product of 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glycolysis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94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39" y="94760"/>
            <a:ext cx="8596668" cy="2074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Aerobic glycolysis reactions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(1st and 2nd)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270" y="1999830"/>
            <a:ext cx="3316227" cy="4858170"/>
            <a:chOff x="1662455" y="2438400"/>
            <a:chExt cx="2985745" cy="3852000"/>
          </a:xfrm>
        </p:grpSpPr>
        <p:pic>
          <p:nvPicPr>
            <p:cNvPr id="5" name="Picture 2" descr="D:\Arun-Backup\project\Ferrier\Image_Bank\image_bank\images\jpg\figure_8.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79" y="2438400"/>
              <a:ext cx="2931421" cy="38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662455" y="3657830"/>
              <a:ext cx="949216" cy="156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2060"/>
                  </a:solidFill>
                </a:rPr>
                <a:t>Most tissues</a:t>
              </a: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rgbClr val="002060"/>
                  </a:solidFill>
                </a:rPr>
                <a:t>Hepatocytes</a:t>
              </a:r>
            </a:p>
            <a:p>
              <a:pPr eaLnBrk="1" hangingPunct="1"/>
              <a:endParaRPr lang="en-US" altLang="en-US" sz="1200">
                <a:solidFill>
                  <a:srgbClr val="00206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2133889" y="3886473"/>
              <a:ext cx="76191" cy="304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133889" y="4496187"/>
              <a:ext cx="76191" cy="304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D:\Arun-Backup\project\Ferrier\Image_Bank\image_bank\images\jpg\figure_8.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58" y="1934062"/>
            <a:ext cx="3285026" cy="45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464074" y="2157045"/>
            <a:ext cx="3370479" cy="1834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Reaction 1 :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Glucose</a:t>
            </a:r>
            <a:r>
              <a:rPr lang="en-US" dirty="0">
                <a:solidFill>
                  <a:schemeClr val="tx1"/>
                </a:solidFill>
              </a:rPr>
              <a:t> to 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FF0000"/>
                </a:solidFill>
              </a:rPr>
              <a:t>Glucose 6-phosphate </a:t>
            </a:r>
            <a:r>
              <a:rPr lang="en-US" dirty="0">
                <a:solidFill>
                  <a:schemeClr val="tx1"/>
                </a:solidFill>
              </a:rPr>
              <a:t>by hexokinase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(in most tissues) </a:t>
            </a:r>
            <a:r>
              <a:rPr lang="en-US" dirty="0">
                <a:solidFill>
                  <a:schemeClr val="tx1"/>
                </a:solidFill>
              </a:rPr>
              <a:t>or glucokinase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(in liver)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consuming 1 ATP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67200" y="4286553"/>
            <a:ext cx="3209558" cy="19501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Reaction 2 :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Glucose 6-phosphate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rgbClr val="FF0000"/>
                </a:solidFill>
              </a:rPr>
              <a:t> Fructose 6-phosphate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err="1">
                <a:solidFill>
                  <a:schemeClr val="tx1"/>
                </a:solidFill>
              </a:rPr>
              <a:t>phosphoglucose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isomerase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</a:rPr>
              <a:t>(isomerization)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</a:rPr>
              <a:t>No consumption of ATP.</a:t>
            </a:r>
          </a:p>
        </p:txBody>
      </p:sp>
      <p:sp>
        <p:nvSpPr>
          <p:cNvPr id="12" name="مستطيل ذو زوايا قطرية مخدوشة 11"/>
          <p:cNvSpPr/>
          <p:nvPr/>
        </p:nvSpPr>
        <p:spPr>
          <a:xfrm>
            <a:off x="208185" y="947252"/>
            <a:ext cx="3678015" cy="88154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300942" y="940620"/>
            <a:ext cx="3492499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100" dirty="0">
                <a:solidFill>
                  <a:schemeClr val="bg1">
                    <a:lumMod val="65000"/>
                  </a:schemeClr>
                </a:solidFill>
              </a:rPr>
              <a:t>ايش الحكمة من إضافة مجموعة الفوسفات ؟ ببساطة عشان تسجن الجلكوز جوا الخلية ،كيف؟ لأن البروتينات اللي موجودة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Cell membrane</a:t>
            </a:r>
            <a:r>
              <a:rPr lang="en-US" sz="1100" dirty="0"/>
              <a:t> </a:t>
            </a:r>
            <a:r>
              <a:rPr lang="ar-SA" sz="1100" dirty="0">
                <a:solidFill>
                  <a:schemeClr val="bg1">
                    <a:lumMod val="65000"/>
                  </a:schemeClr>
                </a:solidFill>
              </a:rPr>
              <a:t>وتنقل الجلكوز من برا لجوا الخلية ما راح تتعرف على الجلكوز إذا كان معه بالتركيب أي شيء ثاني مثل الفوسفات  </a:t>
            </a:r>
          </a:p>
        </p:txBody>
      </p:sp>
      <p:sp>
        <p:nvSpPr>
          <p:cNvPr id="15" name="مستطيل ذو زوايا قطرية مخدوشة 14"/>
          <p:cNvSpPr/>
          <p:nvPr/>
        </p:nvSpPr>
        <p:spPr>
          <a:xfrm>
            <a:off x="3524412" y="6118999"/>
            <a:ext cx="3932468" cy="24923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3527062" y="6096000"/>
            <a:ext cx="42202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Is reversible and is not a rate-limiting or regulated step 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مستطيل ذو زوايا قطرية مخدوشة 16"/>
          <p:cNvSpPr/>
          <p:nvPr/>
        </p:nvSpPr>
        <p:spPr>
          <a:xfrm>
            <a:off x="3603219" y="3920745"/>
            <a:ext cx="3169451" cy="2569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3776882" y="3890085"/>
            <a:ext cx="2901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Is irreversible and regulated step </a:t>
            </a:r>
            <a:endParaRPr lang="ar-S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826150"/>
            <a:ext cx="914400" cy="165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6463525"/>
            <a:ext cx="1676400" cy="165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01000" y="3581400"/>
            <a:ext cx="2286000" cy="165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20936" y="6118999"/>
            <a:ext cx="2286000" cy="165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91600" y="2057400"/>
            <a:ext cx="152400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9108345" y="4852175"/>
            <a:ext cx="152400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2010947" y="5974265"/>
            <a:ext cx="152400" cy="2453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4280391"/>
            <a:ext cx="914400" cy="31473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20936" y="3875596"/>
            <a:ext cx="994464" cy="4678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peech Bubble: Rectangle 25"/>
          <p:cNvSpPr/>
          <p:nvPr/>
        </p:nvSpPr>
        <p:spPr>
          <a:xfrm rot="10800000">
            <a:off x="228600" y="5105400"/>
            <a:ext cx="762000" cy="7620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942" y="5181600"/>
            <a:ext cx="61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*We will learn their regulation later </a:t>
            </a:r>
            <a:r>
              <a:rPr lang="en-US" sz="700" dirty="0">
                <a:sym typeface="Wingdings" panose="05000000000000000000" pitchFamily="2" charset="2"/>
              </a:rPr>
              <a:t>*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598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73" y="188576"/>
            <a:ext cx="702003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Aerobic glycolysis reactions (3rd – 5th)</a:t>
            </a:r>
          </a:p>
        </p:txBody>
      </p:sp>
      <p:pic>
        <p:nvPicPr>
          <p:cNvPr id="4" name="Picture 2" descr="D:\Arun-Backup\project\Ferrier\Image_Bank\image_bank\images\jpg\figure_8.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547"/>
            <a:ext cx="3542656" cy="54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22578" y="1219200"/>
            <a:ext cx="5216622" cy="55139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sz="1600" b="1" dirty="0">
                <a:solidFill>
                  <a:schemeClr val="tx1"/>
                </a:solidFill>
              </a:rPr>
              <a:t>Reaction 3 :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>
                <a:solidFill>
                  <a:srgbClr val="FF0000"/>
                </a:solidFill>
              </a:rPr>
              <a:t>Fructose 6-phosphate </a:t>
            </a:r>
            <a:r>
              <a:rPr lang="en-US" sz="1600" dirty="0">
                <a:solidFill>
                  <a:schemeClr val="tx1"/>
                </a:solidFill>
              </a:rPr>
              <a:t>to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Fructose 1,6-biphosphate </a:t>
            </a:r>
            <a:r>
              <a:rPr lang="en-US" sz="1600" dirty="0">
                <a:solidFill>
                  <a:schemeClr val="tx1"/>
                </a:solidFill>
              </a:rPr>
              <a:t>by phosphofructo-kinase-1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rgbClr val="FF0000"/>
                </a:solidFill>
              </a:rPr>
              <a:t>consuming 1 ATP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sz="1600" b="1" dirty="0">
                <a:solidFill>
                  <a:schemeClr val="tx1"/>
                </a:solidFill>
              </a:rPr>
              <a:t>Reaction 4 :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rgbClr val="FF0000"/>
                </a:solidFill>
              </a:rPr>
              <a:t>Fructose 1,6-biphosphate </a:t>
            </a:r>
            <a:r>
              <a:rPr lang="en-US" sz="1600" dirty="0">
                <a:solidFill>
                  <a:schemeClr val="tx1"/>
                </a:solidFill>
              </a:rPr>
              <a:t>cleavage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(split) </a:t>
            </a:r>
            <a:r>
              <a:rPr lang="en-US" sz="1600" dirty="0">
                <a:solidFill>
                  <a:schemeClr val="tx1"/>
                </a:solidFill>
              </a:rPr>
              <a:t>into both </a:t>
            </a:r>
            <a:r>
              <a:rPr lang="en-US" sz="1600" dirty="0">
                <a:solidFill>
                  <a:srgbClr val="FF0000"/>
                </a:solidFill>
              </a:rPr>
              <a:t>Glyceraldehyde 3-phosphate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Dihydroxyacetone phosphate </a:t>
            </a:r>
            <a:r>
              <a:rPr lang="en-US" sz="1600" dirty="0">
                <a:solidFill>
                  <a:schemeClr val="tx1"/>
                </a:solidFill>
              </a:rPr>
              <a:t>by aldolase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No consumption of ATP.</a:t>
            </a: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Reaction 5 :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 err="1">
                <a:solidFill>
                  <a:srgbClr val="FF0000"/>
                </a:solidFill>
              </a:rPr>
              <a:t>Dihydroxyacetone</a:t>
            </a:r>
            <a:r>
              <a:rPr lang="en-US" sz="1600" dirty="0">
                <a:solidFill>
                  <a:srgbClr val="FF0000"/>
                </a:solidFill>
              </a:rPr>
              <a:t> phosphate </a:t>
            </a:r>
            <a:r>
              <a:rPr lang="en-US" sz="1600" dirty="0">
                <a:solidFill>
                  <a:schemeClr val="tx1"/>
                </a:solidFill>
              </a:rPr>
              <a:t>to</a:t>
            </a:r>
            <a:r>
              <a:rPr lang="en-US" sz="1600" dirty="0">
                <a:solidFill>
                  <a:srgbClr val="FF0000"/>
                </a:solidFill>
              </a:rPr>
              <a:t> Glyceraldehyde 3-phosphate 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(total of 2 G3P in the reaction)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No consumption of ATP.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*reversible* </a:t>
            </a:r>
          </a:p>
          <a:p>
            <a:pPr>
              <a:buClr>
                <a:schemeClr val="accent2"/>
              </a:buClr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67800" y="304800"/>
            <a:ext cx="2447500" cy="21563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Reactions 1-5 :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FF0000"/>
                </a:solidFill>
              </a:rPr>
              <a:t>Energy consuming reactions</a:t>
            </a:r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4572000" y="2743200"/>
            <a:ext cx="2834753" cy="25107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0" y="2740223"/>
            <a:ext cx="2901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Is irreversible and regulated step </a:t>
            </a:r>
            <a:endParaRPr lang="ar-S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4056644" y="4500409"/>
            <a:ext cx="3932468" cy="20079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4038600" y="4459624"/>
            <a:ext cx="42202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Is reversible and is not a rate-limiting or regulated step 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1981200" cy="228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848" y="4634548"/>
            <a:ext cx="2317752" cy="2041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4273" y="6324600"/>
            <a:ext cx="1359727" cy="381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53464" y="6324600"/>
            <a:ext cx="1499336" cy="381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7848" y="2362200"/>
            <a:ext cx="869952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01257" y="4925197"/>
            <a:ext cx="508543" cy="1905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1748" y="5714999"/>
            <a:ext cx="755652" cy="52137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991600" y="2890216"/>
            <a:ext cx="3024352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Notes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enzyme is called “aldolase” because it splits fructose 1,6-bisphosphate the “aldol” into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two 3C phosphates: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Di-hydroxy-acetone phosphate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Glycer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-aldehyde 3-phosphate.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(isomers of each other)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Understand the molecules: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Acetone= the simplest ketone (3C)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Glyceraldehyde= 3C monosaccharide, the simplest aldose. </a:t>
            </a:r>
          </a:p>
        </p:txBody>
      </p:sp>
      <p:pic>
        <p:nvPicPr>
          <p:cNvPr id="1026" name="Picture 2" descr="http://res.freestockphotos.biz/pictures/16/16538-illustration-of-a-pair-of-scissors-p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03" y="3581400"/>
            <a:ext cx="775597" cy="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44822" y="1855492"/>
            <a:ext cx="1184178" cy="11163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990528" y="1143000"/>
            <a:ext cx="403450" cy="7124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4591" y="838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*Will be explained later*</a:t>
            </a:r>
          </a:p>
        </p:txBody>
      </p:sp>
    </p:spTree>
    <p:extLst>
      <p:ext uri="{BB962C8B-B14F-4D97-AF65-F5344CB8AC3E}">
        <p14:creationId xmlns:p14="http://schemas.microsoft.com/office/powerpoint/2010/main" val="161022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550" y="505468"/>
            <a:ext cx="4762500" cy="843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Aerobic glycolysis reaction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(6th – 10th)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89093" y="1219200"/>
            <a:ext cx="3109913" cy="23944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Reactions 6-10 :</a:t>
            </a: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Every reaction is multiplied by 2, due to having </a:t>
            </a:r>
            <a:r>
              <a:rPr lang="en-US" sz="1600" dirty="0">
                <a:solidFill>
                  <a:srgbClr val="FF0000"/>
                </a:solidFill>
              </a:rPr>
              <a:t>2 G3P </a:t>
            </a:r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en-US" sz="1400" b="1" dirty="0">
                <a:solidFill>
                  <a:schemeClr val="tx1"/>
                </a:solidFill>
              </a:rPr>
              <a:t>glyceraldehyde 3-phosphate)</a:t>
            </a:r>
            <a:endParaRPr lang="en-US" sz="1200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1600" dirty="0">
                <a:solidFill>
                  <a:srgbClr val="FF0000"/>
                </a:solidFill>
              </a:rPr>
              <a:t>*They’re Energy </a:t>
            </a:r>
            <a:r>
              <a:rPr lang="en-US" sz="1600" b="1" dirty="0">
                <a:solidFill>
                  <a:srgbClr val="FF0000"/>
                </a:solidFill>
              </a:rPr>
              <a:t>producing </a:t>
            </a:r>
            <a:r>
              <a:rPr lang="en-US" sz="1600" dirty="0">
                <a:solidFill>
                  <a:srgbClr val="FF0000"/>
                </a:solidFill>
              </a:rPr>
              <a:t>reactions*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736338" y="1428648"/>
            <a:ext cx="454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Reaction 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(Oxidative level)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Oxidation to the molecule NAD+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NADH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reaction adds Phosphate group to the molecule by </a:t>
            </a:r>
            <a:r>
              <a:rPr lang="en-US" sz="1200" b="1" dirty="0">
                <a:solidFill>
                  <a:srgbClr val="C00000"/>
                </a:solidFill>
              </a:rPr>
              <a:t>Glyceraldehyde 3-Phosphate Dehydrogenase</a:t>
            </a:r>
            <a:endParaRPr lang="ar-SA" sz="12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14800" y="48768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Reaction 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(Substrate-level)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Phosphate group add to ADP to become ATP.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200" b="1" dirty="0">
                <a:solidFill>
                  <a:srgbClr val="C00000"/>
                </a:solidFill>
              </a:rPr>
              <a:t>Phosphoglycerate kinase</a:t>
            </a:r>
            <a:endParaRPr lang="ar-SA" sz="12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0207" y="4953000"/>
            <a:ext cx="457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000" y="3800156"/>
            <a:ext cx="24384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Understand the molecules involved: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Glyceraldehyde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when it’s oxidized it becomes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Glycerate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(an acid)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" y="229042"/>
            <a:ext cx="3320758" cy="400545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249052" y="537706"/>
            <a:ext cx="1339755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The first oxidation-reduction reaction of glycolysis</a:t>
            </a:r>
            <a:endParaRPr lang="ar-SA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6513" y="1196475"/>
            <a:ext cx="457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784" y="1981200"/>
            <a:ext cx="1111216" cy="685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22293"/>
            <a:ext cx="3033698" cy="239582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381000" y="4749166"/>
            <a:ext cx="685800" cy="5731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828800" y="4267200"/>
            <a:ext cx="1357298" cy="2286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3186098" y="4038600"/>
            <a:ext cx="1081102" cy="4572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343400" y="3733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*We’ll learn about this later in glycolysis in RBCs *</a:t>
            </a:r>
          </a:p>
        </p:txBody>
      </p:sp>
    </p:spTree>
    <p:extLst>
      <p:ext uri="{BB962C8B-B14F-4D97-AF65-F5344CB8AC3E}">
        <p14:creationId xmlns:p14="http://schemas.microsoft.com/office/powerpoint/2010/main" val="52574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7"/>
          <p:cNvSpPr/>
          <p:nvPr/>
        </p:nvSpPr>
        <p:spPr>
          <a:xfrm>
            <a:off x="3714241" y="990600"/>
            <a:ext cx="4716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Reaction :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It is isomer and what changes is : The P group change position from O in carbon-3 to O in carbon-2 </a:t>
            </a:r>
            <a:r>
              <a:rPr lang="en-US" sz="1200" dirty="0">
                <a:solidFill>
                  <a:srgbClr val="C00000"/>
                </a:solidFill>
              </a:rPr>
              <a:t>by phosphoglycerate mutase</a:t>
            </a:r>
            <a:endParaRPr lang="ar-SA" sz="1200" dirty="0">
              <a:solidFill>
                <a:srgbClr val="C00000"/>
              </a:solidFill>
            </a:endParaRPr>
          </a:p>
        </p:txBody>
      </p:sp>
      <p:sp>
        <p:nvSpPr>
          <p:cNvPr id="5" name="مستطيل 8"/>
          <p:cNvSpPr/>
          <p:nvPr/>
        </p:nvSpPr>
        <p:spPr>
          <a:xfrm>
            <a:off x="3886200" y="2574168"/>
            <a:ext cx="4395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Reaction :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Phosphoglycerate change to phosphoenolpyruvate by remove water by </a:t>
            </a:r>
            <a:r>
              <a:rPr lang="en-US" sz="1200" dirty="0">
                <a:solidFill>
                  <a:srgbClr val="C00000"/>
                </a:solidFill>
              </a:rPr>
              <a:t>Enolase</a:t>
            </a:r>
            <a:endParaRPr lang="ar-SA" sz="1200" dirty="0">
              <a:solidFill>
                <a:srgbClr val="C00000"/>
              </a:solidFill>
            </a:endParaRPr>
          </a:p>
        </p:txBody>
      </p:sp>
      <p:sp>
        <p:nvSpPr>
          <p:cNvPr id="6" name="مستطيل 9"/>
          <p:cNvSpPr/>
          <p:nvPr/>
        </p:nvSpPr>
        <p:spPr>
          <a:xfrm>
            <a:off x="4038600" y="3962400"/>
            <a:ext cx="4444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Reaction 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(Substrate-level)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Phosphoenolpyruvate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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pyruvate by </a:t>
            </a:r>
            <a:r>
              <a:rPr lang="en-US" sz="1200" dirty="0">
                <a:solidFill>
                  <a:srgbClr val="C00000"/>
                </a:solidFill>
              </a:rPr>
              <a:t>Pyruvate kinase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Fructose 1,6-bisphosphate formed in 3rd step , it will go to the last step (it is Allosteric)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ذو زوايا قطرية مخدوشة 31"/>
          <p:cNvSpPr/>
          <p:nvPr/>
        </p:nvSpPr>
        <p:spPr>
          <a:xfrm>
            <a:off x="4114800" y="4900736"/>
            <a:ext cx="3169451" cy="2569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32"/>
          <p:cNvSpPr/>
          <p:nvPr/>
        </p:nvSpPr>
        <p:spPr>
          <a:xfrm>
            <a:off x="4248647" y="4850736"/>
            <a:ext cx="2901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Is irreversible and regulated step </a:t>
            </a:r>
            <a:endParaRPr lang="ar-S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8557"/>
            <a:ext cx="2590800" cy="3934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533400"/>
            <a:ext cx="457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590800"/>
            <a:ext cx="457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1" y="4038600"/>
            <a:ext cx="3322809" cy="211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3913" y="5227398"/>
            <a:ext cx="63519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4168" y="304800"/>
            <a:ext cx="698432" cy="533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5400" y="2394466"/>
            <a:ext cx="609600" cy="19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152400"/>
            <a:ext cx="228600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3784" y="4396930"/>
            <a:ext cx="609600" cy="40367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6153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*End product of Glycolysis*</a:t>
            </a:r>
          </a:p>
        </p:txBody>
      </p:sp>
    </p:spTree>
    <p:extLst>
      <p:ext uri="{BB962C8B-B14F-4D97-AF65-F5344CB8AC3E}">
        <p14:creationId xmlns:p14="http://schemas.microsoft.com/office/powerpoint/2010/main" val="37636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3999"/>
            <a:ext cx="3513666" cy="451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1447800"/>
            <a:ext cx="4114800" cy="39703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Regulation of glycolysis: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Regulatory enzymes</a:t>
            </a:r>
            <a:endParaRPr lang="en-US" dirty="0"/>
          </a:p>
          <a:p>
            <a:r>
              <a:rPr lang="en-US" dirty="0"/>
              <a:t>The four regulatory enzymes are hexokinase, glucokinase, phosphofructokinase, and pyruvate kinase.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Mechanism of regulation: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Either short-term and rapid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(we will learn this first- the next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long-term and slow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(slide #13)</a:t>
            </a:r>
          </a:p>
          <a:p>
            <a:endParaRPr lang="en-US" dirty="0"/>
          </a:p>
        </p:txBody>
      </p:sp>
      <p:pic>
        <p:nvPicPr>
          <p:cNvPr id="5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19854" r="34338" b="26813"/>
          <a:stretch/>
        </p:blipFill>
        <p:spPr>
          <a:xfrm>
            <a:off x="0" y="674762"/>
            <a:ext cx="7696200" cy="61832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936645"/>
            <a:ext cx="3400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Regulation of glycolysis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4826" y="324433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2,3-BPG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04558" y="1219201"/>
            <a:ext cx="6445876" cy="849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920" y="1289878"/>
            <a:ext cx="656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</a:rPr>
              <a:t>Regulation (</a:t>
            </a:r>
            <a:r>
              <a:rPr lang="ar-SA" sz="2000" dirty="0">
                <a:solidFill>
                  <a:schemeClr val="bg1"/>
                </a:solidFill>
              </a:rPr>
              <a:t>تنشيط او تثبيط</a:t>
            </a:r>
            <a:r>
              <a:rPr lang="en-US" sz="2000" dirty="0">
                <a:solidFill>
                  <a:schemeClr val="bg1"/>
                </a:solidFill>
              </a:rPr>
              <a:t>) of </a:t>
            </a:r>
            <a:r>
              <a:rPr lang="en-US" sz="2000" dirty="0" smtClean="0">
                <a:solidFill>
                  <a:schemeClr val="bg1"/>
                </a:solidFill>
              </a:rPr>
              <a:t>hexokinase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in most </a:t>
            </a:r>
            <a:r>
              <a:rPr lang="en-US" sz="2000" dirty="0" smtClean="0">
                <a:solidFill>
                  <a:schemeClr val="bg1"/>
                </a:solidFill>
              </a:rPr>
              <a:t>cells) and </a:t>
            </a:r>
            <a:r>
              <a:rPr lang="en-US" sz="2000" dirty="0">
                <a:solidFill>
                  <a:schemeClr val="bg1"/>
                </a:solidFill>
              </a:rPr>
              <a:t>glucokinase (</a:t>
            </a:r>
            <a:r>
              <a:rPr lang="en-US" sz="2000" dirty="0">
                <a:solidFill>
                  <a:schemeClr val="bg1"/>
                </a:solidFill>
              </a:rPr>
              <a:t>in liver)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288" y="2186152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 3" pitchFamily="18" charset="2"/>
              <a:buChar char="u"/>
            </a:pPr>
            <a:r>
              <a:rPr lang="en-US" b="1" dirty="0"/>
              <a:t>Hexokinase</a:t>
            </a:r>
            <a:r>
              <a:rPr lang="en-US" dirty="0"/>
              <a:t> : when Glucose 6-P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(Fructose 6-phosphate is in equilibrium with it) </a:t>
            </a:r>
            <a:r>
              <a:rPr lang="en-US" dirty="0"/>
              <a:t>is abundant it will indicate to the cell that it doesn’t need hexokinase anymore and it will be </a:t>
            </a:r>
            <a:r>
              <a:rPr lang="en-US" dirty="0">
                <a:solidFill>
                  <a:srgbClr val="FF0000"/>
                </a:solidFill>
              </a:rPr>
              <a:t>inhibited directly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560" y="0"/>
            <a:ext cx="9226639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Regulation of </a:t>
            </a:r>
          </a:p>
          <a:p>
            <a:r>
              <a:rPr lang="en-US" sz="2400" dirty="0"/>
              <a:t>Hexokinase and Glucokinase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Regulation by: allosteric effectors.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34290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Glucokinase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(hexokinase type 4)</a:t>
            </a:r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733800" y="3810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7620000" y="3810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517561" y="3515932"/>
            <a:ext cx="2209800" cy="6858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Inhibited indirectly</a:t>
            </a:r>
            <a:r>
              <a:rPr lang="en-US" sz="1600" dirty="0"/>
              <a:t> by Fructose 6-P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3515932"/>
            <a:ext cx="2286000" cy="685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Stimulated indirectly </a:t>
            </a:r>
            <a:r>
              <a:rPr lang="en-US" sz="1600" dirty="0"/>
              <a:t>by Glucose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00" y="4343400"/>
            <a:ext cx="3429000" cy="22098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 the presence of high Fructose 6-P, Glucokinase will translocate and tightly bind to </a:t>
            </a:r>
            <a:r>
              <a:rPr lang="en-US" sz="1600" dirty="0">
                <a:solidFill>
                  <a:srgbClr val="FF0000"/>
                </a:solidFill>
              </a:rPr>
              <a:t>GKRP</a:t>
            </a:r>
            <a:r>
              <a:rPr lang="en-US" sz="1600" dirty="0"/>
              <a:t> </a:t>
            </a:r>
            <a:r>
              <a:rPr lang="en-US" sz="1600" b="1" dirty="0"/>
              <a:t>(Glucokinase regulatory protein) </a:t>
            </a:r>
            <a:r>
              <a:rPr lang="en-US" sz="1600" dirty="0"/>
              <a:t>in the nucleus making it </a:t>
            </a:r>
            <a:r>
              <a:rPr lang="en-US" sz="1600" dirty="0">
                <a:solidFill>
                  <a:srgbClr val="FF0000"/>
                </a:solidFill>
              </a:rPr>
              <a:t>inactive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82000" y="4343400"/>
            <a:ext cx="3429000" cy="21336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when glucose levels is high in blood and hepatocytes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(GLUT-2), </a:t>
            </a:r>
            <a:r>
              <a:rPr lang="en-US" sz="1600" dirty="0"/>
              <a:t>glucokinase is released from </a:t>
            </a:r>
            <a:r>
              <a:rPr lang="en-US" sz="1600" dirty="0">
                <a:solidFill>
                  <a:srgbClr val="FF0000"/>
                </a:solidFill>
              </a:rPr>
              <a:t>GKRP</a:t>
            </a:r>
            <a:r>
              <a:rPr lang="en-US" sz="1600" dirty="0"/>
              <a:t> to the cytosol. 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GLUT-2 is glucose transporter in liver</a:t>
            </a:r>
          </a:p>
        </p:txBody>
      </p:sp>
      <p:pic>
        <p:nvPicPr>
          <p:cNvPr id="21" name="Picture 2" descr="It is not product inhibited. &#10;In the presence of high fructose-6-phosphate, glucokinase translocates and binds tightly to GKRP (glucokinase regulatory protein) in the nucleus, making it inactive. When glucose levels are high in blood and hepatocytes (G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6899" y="755945"/>
            <a:ext cx="2202701" cy="20621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Glucokinase: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is an enzyme that facilitates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phosphorylation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of glucose to glucose-6-phosphate.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 isozyme of hexokinase.</a:t>
            </a:r>
          </a:p>
        </p:txBody>
      </p:sp>
    </p:spTree>
    <p:extLst>
      <p:ext uri="{BB962C8B-B14F-4D97-AF65-F5344CB8AC3E}">
        <p14:creationId xmlns:p14="http://schemas.microsoft.com/office/powerpoint/2010/main" val="10901524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{A8636FFB-0AA5-F748-A5F6-35305A0EAC3F}tf16392406</Template>
  <TotalTime>1021</TotalTime>
  <Words>1994</Words>
  <Application>Microsoft Office PowerPoint</Application>
  <PresentationFormat>Widescreen</PresentationFormat>
  <Paragraphs>352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Calibri</vt:lpstr>
      <vt:lpstr>Garamond</vt:lpstr>
      <vt:lpstr>Tahoma</vt:lpstr>
      <vt:lpstr>Times New Roman</vt:lpstr>
      <vt:lpstr>Trebuchet MS</vt:lpstr>
      <vt:lpstr>Wingdings</vt:lpstr>
      <vt:lpstr>Wingdings 3</vt:lpstr>
      <vt:lpstr>Facet</vt:lpstr>
      <vt:lpstr>1_Facet</vt:lpstr>
      <vt:lpstr>Glycolysis</vt:lpstr>
      <vt:lpstr>Objectives :</vt:lpstr>
      <vt:lpstr>PowerPoint Presentation</vt:lpstr>
      <vt:lpstr>Aerobic glycolysis reactions (1st and 2nd) </vt:lpstr>
      <vt:lpstr>Aerobic glycolysis reactions (3rd – 5th)</vt:lpstr>
      <vt:lpstr>Aerobic glycolysis reaction (6th – 10th)</vt:lpstr>
      <vt:lpstr>PowerPoint Presentation</vt:lpstr>
      <vt:lpstr>PowerPoint Presentation</vt:lpstr>
      <vt:lpstr>PowerPoint Presentation</vt:lpstr>
      <vt:lpstr>Regulation of PFK-1 (phosphofructokinase-1) Regulation by: allosteric effectors. </vt:lpstr>
      <vt:lpstr>PowerPoint Presentation</vt:lpstr>
      <vt:lpstr>PowerPoint Presentation</vt:lpstr>
      <vt:lpstr>PowerPoint Presentation</vt:lpstr>
      <vt:lpstr>Substrate-level phosphorylation Vs. Oxidative phosphorylation</vt:lpstr>
      <vt:lpstr>Aerobic Glycolysis: ATP Production</vt:lpstr>
      <vt:lpstr>Anaerobic Glycolysis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طلال</dc:creator>
  <cp:lastModifiedBy>user</cp:lastModifiedBy>
  <cp:revision>155</cp:revision>
  <dcterms:created xsi:type="dcterms:W3CDTF">2016-11-08T19:03:27Z</dcterms:created>
  <dcterms:modified xsi:type="dcterms:W3CDTF">2016-11-15T20:52:58Z</dcterms:modified>
</cp:coreProperties>
</file>