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 id="2147483680" r:id="rId3"/>
  </p:sldMasterIdLst>
  <p:notesMasterIdLst>
    <p:notesMasterId r:id="rId20"/>
  </p:notesMasterIdLst>
  <p:handoutMasterIdLst>
    <p:handoutMasterId r:id="rId21"/>
  </p:handoutMasterIdLst>
  <p:sldIdLst>
    <p:sldId id="257" r:id="rId4"/>
    <p:sldId id="258" r:id="rId5"/>
    <p:sldId id="279" r:id="rId6"/>
    <p:sldId id="260" r:id="rId7"/>
    <p:sldId id="280" r:id="rId8"/>
    <p:sldId id="261" r:id="rId9"/>
    <p:sldId id="262" r:id="rId10"/>
    <p:sldId id="268" r:id="rId11"/>
    <p:sldId id="270" r:id="rId12"/>
    <p:sldId id="271" r:id="rId13"/>
    <p:sldId id="281" r:id="rId14"/>
    <p:sldId id="272" r:id="rId15"/>
    <p:sldId id="263" r:id="rId16"/>
    <p:sldId id="264" r:id="rId17"/>
    <p:sldId id="269" r:id="rId18"/>
    <p:sldId id="25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0FFD1A-9237-45EA-B2F5-F2258F6D352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03EF895C-3B17-43FF-A345-9AD3AA34CB07}">
      <dgm:prSet phldrT="[Text]" custT="1"/>
      <dgm:spPr/>
      <dgm:t>
        <a:bodyPr/>
        <a:lstStyle/>
        <a:p>
          <a:r>
            <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Final common pathway for oxidation.</a:t>
          </a:r>
        </a:p>
      </dgm:t>
    </dgm:pt>
    <dgm:pt modelId="{CA1ECF3B-F285-41FA-8236-4B424A56DEF6}" type="parTrans" cxnId="{D6F23122-FB19-42AF-9C4A-252261DEA19E}">
      <dgm:prSet/>
      <dgm:spPr/>
      <dgm:t>
        <a:bodyPr/>
        <a:lstStyle/>
        <a:p>
          <a:endParaRPr lang="en-US"/>
        </a:p>
      </dgm:t>
    </dgm:pt>
    <dgm:pt modelId="{A34B5725-5199-43F0-83D0-46EECEE52326}" type="sibTrans" cxnId="{D6F23122-FB19-42AF-9C4A-252261DEA19E}">
      <dgm:prSet/>
      <dgm:spPr/>
      <dgm:t>
        <a:bodyPr/>
        <a:lstStyle/>
        <a:p>
          <a:endParaRPr lang="en-US"/>
        </a:p>
      </dgm:t>
    </dgm:pt>
    <dgm:pt modelId="{CEF5F132-F3F2-47C5-85A3-B117D1534F98}">
      <dgm:prSet phldrT="[Text]" custT="1"/>
      <dgm:spPr/>
      <dgm:t>
        <a:bodyPr/>
        <a:lstStyle/>
        <a:p>
          <a:r>
            <a:rPr lang="en-US" sz="18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Exclusively in mitochondria</a:t>
          </a:r>
        </a:p>
      </dgm:t>
    </dgm:pt>
    <dgm:pt modelId="{C574350A-67BF-4117-8C8D-0D11FFBF1A18}" type="parTrans" cxnId="{02AC2D90-CA1F-4BE6-BDE8-E793C3BE2862}">
      <dgm:prSet/>
      <dgm:spPr/>
      <dgm:t>
        <a:bodyPr/>
        <a:lstStyle/>
        <a:p>
          <a:endParaRPr lang="en-US"/>
        </a:p>
      </dgm:t>
    </dgm:pt>
    <dgm:pt modelId="{E0148194-D7CE-4201-A013-194FF9566F07}" type="sibTrans" cxnId="{02AC2D90-CA1F-4BE6-BDE8-E793C3BE2862}">
      <dgm:prSet/>
      <dgm:spPr/>
      <dgm:t>
        <a:bodyPr/>
        <a:lstStyle/>
        <a:p>
          <a:endParaRPr lang="en-US"/>
        </a:p>
      </dgm:t>
    </dgm:pt>
    <dgm:pt modelId="{5FDF5C73-669D-436A-A96B-70CBEF1F1CC4}">
      <dgm:prSet phldrT="[Text]" custT="1"/>
      <dgm:spPr/>
      <dgm:t>
        <a:bodyPr/>
        <a:lstStyle/>
        <a:p>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Major source for ATP</a:t>
          </a:r>
        </a:p>
        <a:p>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(24 ATP)</a:t>
          </a:r>
          <a:endPar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339BBFE5-807B-45FE-BB6A-B835366CB3E3}" type="parTrans" cxnId="{5C9A9095-124B-483F-9524-029FC385C880}">
      <dgm:prSet/>
      <dgm:spPr/>
      <dgm:t>
        <a:bodyPr/>
        <a:lstStyle/>
        <a:p>
          <a:endParaRPr lang="en-US"/>
        </a:p>
      </dgm:t>
    </dgm:pt>
    <dgm:pt modelId="{A3437DC5-8D10-4E52-8B5E-838D5491C2C9}" type="sibTrans" cxnId="{5C9A9095-124B-483F-9524-029FC385C880}">
      <dgm:prSet/>
      <dgm:spPr/>
      <dgm:t>
        <a:bodyPr/>
        <a:lstStyle/>
        <a:p>
          <a:endParaRPr lang="en-US"/>
        </a:p>
      </dgm:t>
    </dgm:pt>
    <dgm:pt modelId="{BCF8D220-6040-4641-BCD7-F7DADF49844A}">
      <dgm:prSet phldrT="[Text]" custT="1"/>
      <dgm:spPr/>
      <dgm:t>
        <a:bodyPr/>
        <a:lstStyle/>
        <a:p>
          <a:r>
            <a:rPr lang="en-US" sz="18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Mainly catabolic with some anabolic features</a:t>
          </a:r>
        </a:p>
      </dgm:t>
    </dgm:pt>
    <dgm:pt modelId="{A54B7DFB-48B8-40C4-848A-EC8F0DE3B77C}" type="parTrans" cxnId="{A44BA93E-4AF8-4974-8500-0AF2437D81B7}">
      <dgm:prSet/>
      <dgm:spPr/>
      <dgm:t>
        <a:bodyPr/>
        <a:lstStyle/>
        <a:p>
          <a:endParaRPr lang="en-US"/>
        </a:p>
      </dgm:t>
    </dgm:pt>
    <dgm:pt modelId="{87F29734-39AF-4E18-909D-D99FD364EE55}" type="sibTrans" cxnId="{A44BA93E-4AF8-4974-8500-0AF2437D81B7}">
      <dgm:prSet/>
      <dgm:spPr/>
      <dgm:t>
        <a:bodyPr/>
        <a:lstStyle/>
        <a:p>
          <a:endParaRPr lang="en-US"/>
        </a:p>
      </dgm:t>
    </dgm:pt>
    <dgm:pt modelId="{E5C3A77E-26A5-48B6-998F-0BC26F141EEE}">
      <dgm:prSet phldrT="[Text]" custT="1"/>
      <dgm:spPr/>
      <dgm:t>
        <a:bodyPr/>
        <a:lstStyle/>
        <a:p>
          <a:pPr algn="l"/>
          <a:r>
            <a:rPr lang="en-US" sz="20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Synthetic reactions (anabolic features):  </a:t>
          </a:r>
        </a:p>
        <a:p>
          <a:pPr algn="l"/>
          <a:r>
            <a:rPr lang="en-US" sz="20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1-Glucose from amino acids  </a:t>
          </a:r>
        </a:p>
        <a:p>
          <a:pPr algn="l"/>
          <a:r>
            <a:rPr lang="en-US" sz="20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2-Nonessential amino acids</a:t>
          </a:r>
        </a:p>
        <a:p>
          <a:pPr algn="l"/>
          <a:r>
            <a:rPr lang="en-US" sz="20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3-Fatty acids</a:t>
          </a:r>
        </a:p>
        <a:p>
          <a:pPr algn="l"/>
          <a:r>
            <a:rPr lang="en-US" sz="20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4-Heme</a:t>
          </a:r>
        </a:p>
      </dgm:t>
    </dgm:pt>
    <dgm:pt modelId="{DB2D10A8-7F06-4897-AC36-4A983CA49275}" type="sibTrans" cxnId="{6B022EB8-9C93-426E-AD4F-193DEC049E84}">
      <dgm:prSet/>
      <dgm:spPr/>
      <dgm:t>
        <a:bodyPr/>
        <a:lstStyle/>
        <a:p>
          <a:endParaRPr lang="en-US"/>
        </a:p>
      </dgm:t>
    </dgm:pt>
    <dgm:pt modelId="{0E62FD20-1062-4230-99DA-F0EB700608A0}" type="parTrans" cxnId="{6B022EB8-9C93-426E-AD4F-193DEC049E84}">
      <dgm:prSet/>
      <dgm:spPr/>
      <dgm:t>
        <a:bodyPr/>
        <a:lstStyle/>
        <a:p>
          <a:endParaRPr lang="en-US"/>
        </a:p>
      </dgm:t>
    </dgm:pt>
    <dgm:pt modelId="{538B93A1-31F8-4BFC-B98A-2A9DB3D6D34B}" type="pres">
      <dgm:prSet presAssocID="{7F0FFD1A-9237-45EA-B2F5-F2258F6D352C}" presName="diagram" presStyleCnt="0">
        <dgm:presLayoutVars>
          <dgm:dir/>
          <dgm:resizeHandles val="exact"/>
        </dgm:presLayoutVars>
      </dgm:prSet>
      <dgm:spPr/>
      <dgm:t>
        <a:bodyPr/>
        <a:lstStyle/>
        <a:p>
          <a:endParaRPr lang="en-US"/>
        </a:p>
      </dgm:t>
    </dgm:pt>
    <dgm:pt modelId="{A8C68B1B-9C7E-4D93-8D60-3A57BFDAAD8B}" type="pres">
      <dgm:prSet presAssocID="{03EF895C-3B17-43FF-A345-9AD3AA34CB07}" presName="node" presStyleLbl="node1" presStyleIdx="0" presStyleCnt="5">
        <dgm:presLayoutVars>
          <dgm:bulletEnabled val="1"/>
        </dgm:presLayoutVars>
      </dgm:prSet>
      <dgm:spPr/>
      <dgm:t>
        <a:bodyPr/>
        <a:lstStyle/>
        <a:p>
          <a:endParaRPr lang="en-US"/>
        </a:p>
      </dgm:t>
    </dgm:pt>
    <dgm:pt modelId="{2190188B-8CAD-4BDA-8333-DBAC67EC6B50}" type="pres">
      <dgm:prSet presAssocID="{A34B5725-5199-43F0-83D0-46EECEE52326}" presName="sibTrans" presStyleCnt="0"/>
      <dgm:spPr/>
    </dgm:pt>
    <dgm:pt modelId="{7297D652-FBD0-4AD0-B17B-C9746AC5AF68}" type="pres">
      <dgm:prSet presAssocID="{CEF5F132-F3F2-47C5-85A3-B117D1534F98}" presName="node" presStyleLbl="node1" presStyleIdx="1" presStyleCnt="5" custLinFactNeighborX="-1816" custLinFactNeighborY="-933">
        <dgm:presLayoutVars>
          <dgm:bulletEnabled val="1"/>
        </dgm:presLayoutVars>
      </dgm:prSet>
      <dgm:spPr/>
      <dgm:t>
        <a:bodyPr/>
        <a:lstStyle/>
        <a:p>
          <a:endParaRPr lang="en-US"/>
        </a:p>
      </dgm:t>
    </dgm:pt>
    <dgm:pt modelId="{6482F01C-BF8D-4574-A894-423EE4519151}" type="pres">
      <dgm:prSet presAssocID="{E0148194-D7CE-4201-A013-194FF9566F07}" presName="sibTrans" presStyleCnt="0"/>
      <dgm:spPr/>
    </dgm:pt>
    <dgm:pt modelId="{437E4CC7-99A2-4507-83D3-FE8165D67CEB}" type="pres">
      <dgm:prSet presAssocID="{5FDF5C73-669D-436A-A96B-70CBEF1F1CC4}" presName="node" presStyleLbl="node1" presStyleIdx="2" presStyleCnt="5">
        <dgm:presLayoutVars>
          <dgm:bulletEnabled val="1"/>
        </dgm:presLayoutVars>
      </dgm:prSet>
      <dgm:spPr/>
      <dgm:t>
        <a:bodyPr/>
        <a:lstStyle/>
        <a:p>
          <a:endParaRPr lang="en-US"/>
        </a:p>
      </dgm:t>
    </dgm:pt>
    <dgm:pt modelId="{E670313A-949B-4CD5-9FC8-9D432949DADF}" type="pres">
      <dgm:prSet presAssocID="{A3437DC5-8D10-4E52-8B5E-838D5491C2C9}" presName="sibTrans" presStyleCnt="0"/>
      <dgm:spPr/>
    </dgm:pt>
    <dgm:pt modelId="{8CD6C7B7-CCCC-4359-8B5F-7EE4564BC720}" type="pres">
      <dgm:prSet presAssocID="{BCF8D220-6040-4641-BCD7-F7DADF49844A}" presName="node" presStyleLbl="node1" presStyleIdx="3" presStyleCnt="5">
        <dgm:presLayoutVars>
          <dgm:bulletEnabled val="1"/>
        </dgm:presLayoutVars>
      </dgm:prSet>
      <dgm:spPr/>
      <dgm:t>
        <a:bodyPr/>
        <a:lstStyle/>
        <a:p>
          <a:endParaRPr lang="en-US"/>
        </a:p>
      </dgm:t>
    </dgm:pt>
    <dgm:pt modelId="{86AD351F-2CF7-459F-8915-62EF790F2810}" type="pres">
      <dgm:prSet presAssocID="{87F29734-39AF-4E18-909D-D99FD364EE55}" presName="sibTrans" presStyleCnt="0"/>
      <dgm:spPr/>
    </dgm:pt>
    <dgm:pt modelId="{5DBC0908-C170-4B33-A0BA-320A17859235}" type="pres">
      <dgm:prSet presAssocID="{E5C3A77E-26A5-48B6-998F-0BC26F141EEE}" presName="node" presStyleLbl="node1" presStyleIdx="4" presStyleCnt="5" custScaleX="167978" custScaleY="213307">
        <dgm:presLayoutVars>
          <dgm:bulletEnabled val="1"/>
        </dgm:presLayoutVars>
      </dgm:prSet>
      <dgm:spPr/>
      <dgm:t>
        <a:bodyPr/>
        <a:lstStyle/>
        <a:p>
          <a:endParaRPr lang="en-US"/>
        </a:p>
      </dgm:t>
    </dgm:pt>
  </dgm:ptLst>
  <dgm:cxnLst>
    <dgm:cxn modelId="{A44BA93E-4AF8-4974-8500-0AF2437D81B7}" srcId="{7F0FFD1A-9237-45EA-B2F5-F2258F6D352C}" destId="{BCF8D220-6040-4641-BCD7-F7DADF49844A}" srcOrd="3" destOrd="0" parTransId="{A54B7DFB-48B8-40C4-848A-EC8F0DE3B77C}" sibTransId="{87F29734-39AF-4E18-909D-D99FD364EE55}"/>
    <dgm:cxn modelId="{C2EE98B6-8DA1-CA40-8589-7FA0B00053E3}" type="presOf" srcId="{5FDF5C73-669D-436A-A96B-70CBEF1F1CC4}" destId="{437E4CC7-99A2-4507-83D3-FE8165D67CEB}" srcOrd="0" destOrd="0" presId="urn:microsoft.com/office/officeart/2005/8/layout/default"/>
    <dgm:cxn modelId="{D6F23122-FB19-42AF-9C4A-252261DEA19E}" srcId="{7F0FFD1A-9237-45EA-B2F5-F2258F6D352C}" destId="{03EF895C-3B17-43FF-A345-9AD3AA34CB07}" srcOrd="0" destOrd="0" parTransId="{CA1ECF3B-F285-41FA-8236-4B424A56DEF6}" sibTransId="{A34B5725-5199-43F0-83D0-46EECEE52326}"/>
    <dgm:cxn modelId="{19BB8950-AB81-4D49-81BC-F24AE8B090C2}" type="presOf" srcId="{BCF8D220-6040-4641-BCD7-F7DADF49844A}" destId="{8CD6C7B7-CCCC-4359-8B5F-7EE4564BC720}" srcOrd="0" destOrd="0" presId="urn:microsoft.com/office/officeart/2005/8/layout/default"/>
    <dgm:cxn modelId="{9677F974-3EC2-DC40-8D41-4B55B24E714C}" type="presOf" srcId="{03EF895C-3B17-43FF-A345-9AD3AA34CB07}" destId="{A8C68B1B-9C7E-4D93-8D60-3A57BFDAAD8B}" srcOrd="0" destOrd="0" presId="urn:microsoft.com/office/officeart/2005/8/layout/default"/>
    <dgm:cxn modelId="{6B022EB8-9C93-426E-AD4F-193DEC049E84}" srcId="{7F0FFD1A-9237-45EA-B2F5-F2258F6D352C}" destId="{E5C3A77E-26A5-48B6-998F-0BC26F141EEE}" srcOrd="4" destOrd="0" parTransId="{0E62FD20-1062-4230-99DA-F0EB700608A0}" sibTransId="{DB2D10A8-7F06-4897-AC36-4A983CA49275}"/>
    <dgm:cxn modelId="{EA99DCDB-C279-0F48-AC6A-A5333086F98E}" type="presOf" srcId="{E5C3A77E-26A5-48B6-998F-0BC26F141EEE}" destId="{5DBC0908-C170-4B33-A0BA-320A17859235}" srcOrd="0" destOrd="0" presId="urn:microsoft.com/office/officeart/2005/8/layout/default"/>
    <dgm:cxn modelId="{F59C9BAA-0C7F-D54E-8BCB-E86D31DEFBD1}" type="presOf" srcId="{CEF5F132-F3F2-47C5-85A3-B117D1534F98}" destId="{7297D652-FBD0-4AD0-B17B-C9746AC5AF68}" srcOrd="0" destOrd="0" presId="urn:microsoft.com/office/officeart/2005/8/layout/default"/>
    <dgm:cxn modelId="{62B3922E-E0ED-FF43-8434-DB4782638F83}" type="presOf" srcId="{7F0FFD1A-9237-45EA-B2F5-F2258F6D352C}" destId="{538B93A1-31F8-4BFC-B98A-2A9DB3D6D34B}" srcOrd="0" destOrd="0" presId="urn:microsoft.com/office/officeart/2005/8/layout/default"/>
    <dgm:cxn modelId="{02AC2D90-CA1F-4BE6-BDE8-E793C3BE2862}" srcId="{7F0FFD1A-9237-45EA-B2F5-F2258F6D352C}" destId="{CEF5F132-F3F2-47C5-85A3-B117D1534F98}" srcOrd="1" destOrd="0" parTransId="{C574350A-67BF-4117-8C8D-0D11FFBF1A18}" sibTransId="{E0148194-D7CE-4201-A013-194FF9566F07}"/>
    <dgm:cxn modelId="{5C9A9095-124B-483F-9524-029FC385C880}" srcId="{7F0FFD1A-9237-45EA-B2F5-F2258F6D352C}" destId="{5FDF5C73-669D-436A-A96B-70CBEF1F1CC4}" srcOrd="2" destOrd="0" parTransId="{339BBFE5-807B-45FE-BB6A-B835366CB3E3}" sibTransId="{A3437DC5-8D10-4E52-8B5E-838D5491C2C9}"/>
    <dgm:cxn modelId="{B48DCD0C-47C0-E148-88C5-59859ACBACB8}" type="presParOf" srcId="{538B93A1-31F8-4BFC-B98A-2A9DB3D6D34B}" destId="{A8C68B1B-9C7E-4D93-8D60-3A57BFDAAD8B}" srcOrd="0" destOrd="0" presId="urn:microsoft.com/office/officeart/2005/8/layout/default"/>
    <dgm:cxn modelId="{09518B37-13D2-3C4C-9D74-5C753C20DC41}" type="presParOf" srcId="{538B93A1-31F8-4BFC-B98A-2A9DB3D6D34B}" destId="{2190188B-8CAD-4BDA-8333-DBAC67EC6B50}" srcOrd="1" destOrd="0" presId="urn:microsoft.com/office/officeart/2005/8/layout/default"/>
    <dgm:cxn modelId="{ADC32841-3D80-1C4B-B879-9F8FFC7D59B3}" type="presParOf" srcId="{538B93A1-31F8-4BFC-B98A-2A9DB3D6D34B}" destId="{7297D652-FBD0-4AD0-B17B-C9746AC5AF68}" srcOrd="2" destOrd="0" presId="urn:microsoft.com/office/officeart/2005/8/layout/default"/>
    <dgm:cxn modelId="{821CCEB2-8B10-CB49-B6A4-0967E7637884}" type="presParOf" srcId="{538B93A1-31F8-4BFC-B98A-2A9DB3D6D34B}" destId="{6482F01C-BF8D-4574-A894-423EE4519151}" srcOrd="3" destOrd="0" presId="urn:microsoft.com/office/officeart/2005/8/layout/default"/>
    <dgm:cxn modelId="{12B81108-5C92-254F-8F63-34CA29F2C412}" type="presParOf" srcId="{538B93A1-31F8-4BFC-B98A-2A9DB3D6D34B}" destId="{437E4CC7-99A2-4507-83D3-FE8165D67CEB}" srcOrd="4" destOrd="0" presId="urn:microsoft.com/office/officeart/2005/8/layout/default"/>
    <dgm:cxn modelId="{0C1998E1-12FD-514A-9C1A-77CF2BEC287A}" type="presParOf" srcId="{538B93A1-31F8-4BFC-B98A-2A9DB3D6D34B}" destId="{E670313A-949B-4CD5-9FC8-9D432949DADF}" srcOrd="5" destOrd="0" presId="urn:microsoft.com/office/officeart/2005/8/layout/default"/>
    <dgm:cxn modelId="{6302E9A3-5DF7-5E42-9306-4ECDB4FB671A}" type="presParOf" srcId="{538B93A1-31F8-4BFC-B98A-2A9DB3D6D34B}" destId="{8CD6C7B7-CCCC-4359-8B5F-7EE4564BC720}" srcOrd="6" destOrd="0" presId="urn:microsoft.com/office/officeart/2005/8/layout/default"/>
    <dgm:cxn modelId="{26B80DA4-D56F-D94E-B4C9-5F7BD479A81C}" type="presParOf" srcId="{538B93A1-31F8-4BFC-B98A-2A9DB3D6D34B}" destId="{86AD351F-2CF7-459F-8915-62EF790F2810}" srcOrd="7" destOrd="0" presId="urn:microsoft.com/office/officeart/2005/8/layout/default"/>
    <dgm:cxn modelId="{1ED9D8FE-85B0-8843-A3B0-D39DCA4A31B9}" type="presParOf" srcId="{538B93A1-31F8-4BFC-B98A-2A9DB3D6D34B}" destId="{5DBC0908-C170-4B33-A0BA-320A1785923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81C0E5-AAFC-4A65-9150-C9982453705C}" type="doc">
      <dgm:prSet loTypeId="urn:microsoft.com/office/officeart/2005/8/layout/orgChart1" loCatId="hierarchy" qsTypeId="urn:microsoft.com/office/officeart/2005/8/quickstyle/3d4" qsCatId="3D" csTypeId="urn:microsoft.com/office/officeart/2005/8/colors/colorful4" csCatId="colorful" phldr="1"/>
      <dgm:spPr/>
      <dgm:t>
        <a:bodyPr/>
        <a:lstStyle/>
        <a:p>
          <a:pPr rtl="1"/>
          <a:endParaRPr lang="ar-SA"/>
        </a:p>
      </dgm:t>
    </dgm:pt>
    <dgm:pt modelId="{69B96CCB-E3C7-40A0-9FB6-00C43A5D0ECC}">
      <dgm:prSet phldrT="[Text]"/>
      <dgm:spPr/>
      <dgm:t>
        <a:bodyPr/>
        <a:lstStyle/>
        <a:p>
          <a:pPr rtl="1"/>
          <a:r>
            <a:rPr lang="en-US" dirty="0"/>
            <a:t>TCA CYCLE</a:t>
          </a:r>
          <a:endParaRPr lang="ar-SA" dirty="0"/>
        </a:p>
      </dgm:t>
    </dgm:pt>
    <dgm:pt modelId="{AD42281B-69AA-4F26-A915-8E41EF0715DE}" type="parTrans" cxnId="{7E0B1DF5-DB70-4D2A-847C-6AE067D069D8}">
      <dgm:prSet/>
      <dgm:spPr/>
      <dgm:t>
        <a:bodyPr/>
        <a:lstStyle/>
        <a:p>
          <a:pPr rtl="1"/>
          <a:endParaRPr lang="ar-SA">
            <a:solidFill>
              <a:schemeClr val="tx1"/>
            </a:solidFill>
          </a:endParaRPr>
        </a:p>
      </dgm:t>
    </dgm:pt>
    <dgm:pt modelId="{2349008B-1B0E-411E-94AE-1C6A400CF629}" type="sibTrans" cxnId="{7E0B1DF5-DB70-4D2A-847C-6AE067D069D8}">
      <dgm:prSet/>
      <dgm:spPr/>
      <dgm:t>
        <a:bodyPr/>
        <a:lstStyle/>
        <a:p>
          <a:pPr rtl="1"/>
          <a:endParaRPr lang="ar-SA">
            <a:solidFill>
              <a:schemeClr val="tx1"/>
            </a:solidFill>
          </a:endParaRPr>
        </a:p>
      </dgm:t>
    </dgm:pt>
    <dgm:pt modelId="{2AA666A2-B2A8-465B-9BBD-FE87D4C38F98}">
      <dgm:prSet phldrT="[Text]" custT="1"/>
      <dgm:spPr/>
      <dgm:t>
        <a:bodyPr/>
        <a:lstStyle/>
        <a:p>
          <a:pPr rtl="1"/>
          <a:r>
            <a:rPr lang="en-US" sz="2800" dirty="0"/>
            <a:t>Activators</a:t>
          </a:r>
          <a:endParaRPr lang="ar-SA" sz="3000" dirty="0"/>
        </a:p>
      </dgm:t>
    </dgm:pt>
    <dgm:pt modelId="{67AA6A32-297D-4077-9E40-23F3CAC6A287}" type="parTrans" cxnId="{31C56C92-C8FC-4760-9348-01846690D2A5}">
      <dgm:prSet/>
      <dgm:spPr/>
      <dgm:t>
        <a:bodyPr/>
        <a:lstStyle/>
        <a:p>
          <a:pPr rtl="1"/>
          <a:endParaRPr lang="ar-SA">
            <a:solidFill>
              <a:schemeClr val="tx1"/>
            </a:solidFill>
          </a:endParaRPr>
        </a:p>
      </dgm:t>
    </dgm:pt>
    <dgm:pt modelId="{8D0A35C9-6C01-4F9E-8EE6-34CFF5C7F464}" type="sibTrans" cxnId="{31C56C92-C8FC-4760-9348-01846690D2A5}">
      <dgm:prSet/>
      <dgm:spPr/>
      <dgm:t>
        <a:bodyPr/>
        <a:lstStyle/>
        <a:p>
          <a:pPr rtl="1"/>
          <a:endParaRPr lang="ar-SA">
            <a:solidFill>
              <a:schemeClr val="tx1"/>
            </a:solidFill>
          </a:endParaRPr>
        </a:p>
      </dgm:t>
    </dgm:pt>
    <dgm:pt modelId="{4BA2A26F-1CD3-42DB-AADA-FF246547831F}">
      <dgm:prSet phldrT="[Text]" custT="1"/>
      <dgm:spPr/>
      <dgm:t>
        <a:bodyPr/>
        <a:lstStyle/>
        <a:p>
          <a:pPr rtl="1"/>
          <a:r>
            <a:rPr lang="en-US" sz="2800" dirty="0"/>
            <a:t>Inhibitors</a:t>
          </a:r>
          <a:endParaRPr lang="ar-SA" sz="2800" dirty="0"/>
        </a:p>
      </dgm:t>
    </dgm:pt>
    <dgm:pt modelId="{0C297B63-9479-471A-9551-7C17E9042C6D}" type="parTrans" cxnId="{FFED3C2B-F929-4BD1-8DE9-8C943C582BCA}">
      <dgm:prSet/>
      <dgm:spPr/>
      <dgm:t>
        <a:bodyPr/>
        <a:lstStyle/>
        <a:p>
          <a:pPr rtl="1"/>
          <a:endParaRPr lang="ar-SA">
            <a:solidFill>
              <a:schemeClr val="tx1"/>
            </a:solidFill>
          </a:endParaRPr>
        </a:p>
      </dgm:t>
    </dgm:pt>
    <dgm:pt modelId="{06EF1DA7-F4F9-44C8-9CAA-BC9883D05F49}" type="sibTrans" cxnId="{FFED3C2B-F929-4BD1-8DE9-8C943C582BCA}">
      <dgm:prSet/>
      <dgm:spPr/>
      <dgm:t>
        <a:bodyPr/>
        <a:lstStyle/>
        <a:p>
          <a:pPr rtl="1"/>
          <a:endParaRPr lang="ar-SA">
            <a:solidFill>
              <a:schemeClr val="tx1"/>
            </a:solidFill>
          </a:endParaRPr>
        </a:p>
      </dgm:t>
    </dgm:pt>
    <dgm:pt modelId="{28413E7E-71B7-4A67-8966-B6DECFBEA181}">
      <dgm:prSet phldrT="[Text]"/>
      <dgm:spPr/>
      <dgm:t>
        <a:bodyPr/>
        <a:lstStyle/>
        <a:p>
          <a:pPr rtl="1"/>
          <a:r>
            <a:rPr lang="en-US" altLang="en-US"/>
            <a:t>ADP</a:t>
          </a:r>
          <a:endParaRPr lang="ar-SA" dirty="0"/>
        </a:p>
      </dgm:t>
    </dgm:pt>
    <dgm:pt modelId="{F5F9830E-5ED3-4657-A7A7-A53A85988BBB}" type="parTrans" cxnId="{DC0C3772-730B-40E3-8DC9-B533078C0D35}">
      <dgm:prSet/>
      <dgm:spPr/>
      <dgm:t>
        <a:bodyPr/>
        <a:lstStyle/>
        <a:p>
          <a:pPr rtl="1"/>
          <a:endParaRPr lang="ar-SA">
            <a:solidFill>
              <a:schemeClr val="tx1"/>
            </a:solidFill>
          </a:endParaRPr>
        </a:p>
      </dgm:t>
    </dgm:pt>
    <dgm:pt modelId="{0B4ADCAB-F2C9-499C-A73A-CC6C4A75EA72}" type="sibTrans" cxnId="{DC0C3772-730B-40E3-8DC9-B533078C0D35}">
      <dgm:prSet/>
      <dgm:spPr/>
      <dgm:t>
        <a:bodyPr/>
        <a:lstStyle/>
        <a:p>
          <a:pPr rtl="1"/>
          <a:endParaRPr lang="ar-SA">
            <a:solidFill>
              <a:schemeClr val="tx1"/>
            </a:solidFill>
          </a:endParaRPr>
        </a:p>
      </dgm:t>
    </dgm:pt>
    <dgm:pt modelId="{EFB14CF2-CA7F-4067-8A9F-2250945EACE2}">
      <dgm:prSet phldrT="[Text]"/>
      <dgm:spPr/>
      <dgm:t>
        <a:bodyPr/>
        <a:lstStyle/>
        <a:p>
          <a:pPr rtl="1"/>
          <a:r>
            <a:rPr lang="en-US" altLang="en-US"/>
            <a:t>Ca</a:t>
          </a:r>
          <a:r>
            <a:rPr lang="en-US" altLang="en-US" baseline="30000"/>
            <a:t>2+</a:t>
          </a:r>
          <a:endParaRPr lang="ar-SA" dirty="0"/>
        </a:p>
      </dgm:t>
    </dgm:pt>
    <dgm:pt modelId="{1015D5AE-1F8D-462D-A708-A9043C609A42}" type="parTrans" cxnId="{F9C9AE24-FDCF-4786-9C46-E54D62342744}">
      <dgm:prSet/>
      <dgm:spPr/>
      <dgm:t>
        <a:bodyPr/>
        <a:lstStyle/>
        <a:p>
          <a:pPr rtl="1"/>
          <a:endParaRPr lang="ar-SA">
            <a:solidFill>
              <a:schemeClr val="tx1"/>
            </a:solidFill>
          </a:endParaRPr>
        </a:p>
      </dgm:t>
    </dgm:pt>
    <dgm:pt modelId="{EA58552C-CE1C-4B62-A4E8-5078BD83D495}" type="sibTrans" cxnId="{F9C9AE24-FDCF-4786-9C46-E54D62342744}">
      <dgm:prSet/>
      <dgm:spPr/>
      <dgm:t>
        <a:bodyPr/>
        <a:lstStyle/>
        <a:p>
          <a:pPr rtl="1"/>
          <a:endParaRPr lang="ar-SA">
            <a:solidFill>
              <a:schemeClr val="tx1"/>
            </a:solidFill>
          </a:endParaRPr>
        </a:p>
      </dgm:t>
    </dgm:pt>
    <dgm:pt modelId="{9E05029A-2DAC-4CBA-A1DC-A844F738E822}">
      <dgm:prSet phldrT="[Text]"/>
      <dgm:spPr/>
      <dgm:t>
        <a:bodyPr/>
        <a:lstStyle/>
        <a:p>
          <a:pPr rtl="1"/>
          <a:r>
            <a:rPr lang="en-US"/>
            <a:t>ATP</a:t>
          </a:r>
          <a:endParaRPr lang="ar-SA" dirty="0"/>
        </a:p>
      </dgm:t>
    </dgm:pt>
    <dgm:pt modelId="{97E3806B-D185-41E2-B0E2-D89D13BD9C71}" type="parTrans" cxnId="{DF172F8F-94D4-4742-B7CA-002E89F1CAF3}">
      <dgm:prSet/>
      <dgm:spPr/>
      <dgm:t>
        <a:bodyPr/>
        <a:lstStyle/>
        <a:p>
          <a:pPr rtl="1"/>
          <a:endParaRPr lang="ar-SA">
            <a:solidFill>
              <a:schemeClr val="tx1"/>
            </a:solidFill>
          </a:endParaRPr>
        </a:p>
      </dgm:t>
    </dgm:pt>
    <dgm:pt modelId="{2CE44A4D-AA0D-4F70-BD33-45B0A8240B7B}" type="sibTrans" cxnId="{DF172F8F-94D4-4742-B7CA-002E89F1CAF3}">
      <dgm:prSet/>
      <dgm:spPr/>
      <dgm:t>
        <a:bodyPr/>
        <a:lstStyle/>
        <a:p>
          <a:pPr rtl="1"/>
          <a:endParaRPr lang="ar-SA">
            <a:solidFill>
              <a:schemeClr val="tx1"/>
            </a:solidFill>
          </a:endParaRPr>
        </a:p>
      </dgm:t>
    </dgm:pt>
    <dgm:pt modelId="{C4C2FC30-25FD-453C-A531-F02FB0AE1619}">
      <dgm:prSet phldrT="[Text]"/>
      <dgm:spPr/>
      <dgm:t>
        <a:bodyPr/>
        <a:lstStyle/>
        <a:p>
          <a:pPr rtl="1"/>
          <a:r>
            <a:rPr lang="en-US"/>
            <a:t>NADH</a:t>
          </a:r>
          <a:endParaRPr lang="ar-SA" dirty="0"/>
        </a:p>
      </dgm:t>
    </dgm:pt>
    <dgm:pt modelId="{1A4BB1D1-508A-4C9A-8925-790A21668B6E}" type="parTrans" cxnId="{BCA4E15D-9055-4DF4-926F-E081DF93FA93}">
      <dgm:prSet/>
      <dgm:spPr/>
      <dgm:t>
        <a:bodyPr/>
        <a:lstStyle/>
        <a:p>
          <a:pPr rtl="1"/>
          <a:endParaRPr lang="ar-SA">
            <a:solidFill>
              <a:schemeClr val="tx1"/>
            </a:solidFill>
          </a:endParaRPr>
        </a:p>
      </dgm:t>
    </dgm:pt>
    <dgm:pt modelId="{63DB4205-2045-4EBB-8245-FC0EEDE1D221}" type="sibTrans" cxnId="{BCA4E15D-9055-4DF4-926F-E081DF93FA93}">
      <dgm:prSet/>
      <dgm:spPr/>
      <dgm:t>
        <a:bodyPr/>
        <a:lstStyle/>
        <a:p>
          <a:pPr rtl="1"/>
          <a:endParaRPr lang="ar-SA">
            <a:solidFill>
              <a:schemeClr val="tx1"/>
            </a:solidFill>
          </a:endParaRPr>
        </a:p>
      </dgm:t>
    </dgm:pt>
    <dgm:pt modelId="{14707C81-FD2F-49F1-AF02-E9185A818953}" type="pres">
      <dgm:prSet presAssocID="{CE81C0E5-AAFC-4A65-9150-C9982453705C}" presName="hierChild1" presStyleCnt="0">
        <dgm:presLayoutVars>
          <dgm:orgChart val="1"/>
          <dgm:chPref val="1"/>
          <dgm:dir/>
          <dgm:animOne val="branch"/>
          <dgm:animLvl val="lvl"/>
          <dgm:resizeHandles/>
        </dgm:presLayoutVars>
      </dgm:prSet>
      <dgm:spPr/>
      <dgm:t>
        <a:bodyPr/>
        <a:lstStyle/>
        <a:p>
          <a:endParaRPr lang="en-US"/>
        </a:p>
      </dgm:t>
    </dgm:pt>
    <dgm:pt modelId="{D2CDD266-F0F3-4864-8B0D-C3F44228F816}" type="pres">
      <dgm:prSet presAssocID="{69B96CCB-E3C7-40A0-9FB6-00C43A5D0ECC}" presName="hierRoot1" presStyleCnt="0">
        <dgm:presLayoutVars>
          <dgm:hierBranch val="init"/>
        </dgm:presLayoutVars>
      </dgm:prSet>
      <dgm:spPr/>
    </dgm:pt>
    <dgm:pt modelId="{B9DBC1DF-6930-42E5-A2F2-2A2D5C35388E}" type="pres">
      <dgm:prSet presAssocID="{69B96CCB-E3C7-40A0-9FB6-00C43A5D0ECC}" presName="rootComposite1" presStyleCnt="0"/>
      <dgm:spPr/>
    </dgm:pt>
    <dgm:pt modelId="{120BB8A1-C2CA-4CDF-9B64-77CE1485079A}" type="pres">
      <dgm:prSet presAssocID="{69B96CCB-E3C7-40A0-9FB6-00C43A5D0ECC}" presName="rootText1" presStyleLbl="node0" presStyleIdx="0" presStyleCnt="1" custScaleX="137421">
        <dgm:presLayoutVars>
          <dgm:chPref val="3"/>
        </dgm:presLayoutVars>
      </dgm:prSet>
      <dgm:spPr/>
      <dgm:t>
        <a:bodyPr/>
        <a:lstStyle/>
        <a:p>
          <a:endParaRPr lang="en-US"/>
        </a:p>
      </dgm:t>
    </dgm:pt>
    <dgm:pt modelId="{CEF9E79C-3148-4E45-AE48-C0E0643EE7DB}" type="pres">
      <dgm:prSet presAssocID="{69B96CCB-E3C7-40A0-9FB6-00C43A5D0ECC}" presName="rootConnector1" presStyleLbl="node1" presStyleIdx="0" presStyleCnt="0"/>
      <dgm:spPr/>
      <dgm:t>
        <a:bodyPr/>
        <a:lstStyle/>
        <a:p>
          <a:endParaRPr lang="en-US"/>
        </a:p>
      </dgm:t>
    </dgm:pt>
    <dgm:pt modelId="{3399EBAD-4AFE-40FC-AAB8-25EAAE4F8C8B}" type="pres">
      <dgm:prSet presAssocID="{69B96CCB-E3C7-40A0-9FB6-00C43A5D0ECC}" presName="hierChild2" presStyleCnt="0"/>
      <dgm:spPr/>
    </dgm:pt>
    <dgm:pt modelId="{6EFC92AC-F381-4081-B6A0-594D0DE9B9F8}" type="pres">
      <dgm:prSet presAssocID="{67AA6A32-297D-4077-9E40-23F3CAC6A287}" presName="Name37" presStyleLbl="parChTrans1D2" presStyleIdx="0" presStyleCnt="2"/>
      <dgm:spPr/>
      <dgm:t>
        <a:bodyPr/>
        <a:lstStyle/>
        <a:p>
          <a:endParaRPr lang="en-US"/>
        </a:p>
      </dgm:t>
    </dgm:pt>
    <dgm:pt modelId="{AF7EE85F-0BA5-42AA-97A6-4C5162E63983}" type="pres">
      <dgm:prSet presAssocID="{2AA666A2-B2A8-465B-9BBD-FE87D4C38F98}" presName="hierRoot2" presStyleCnt="0">
        <dgm:presLayoutVars>
          <dgm:hierBranch val="init"/>
        </dgm:presLayoutVars>
      </dgm:prSet>
      <dgm:spPr/>
    </dgm:pt>
    <dgm:pt modelId="{98752C60-A715-470C-BD56-A36AB744BBB8}" type="pres">
      <dgm:prSet presAssocID="{2AA666A2-B2A8-465B-9BBD-FE87D4C38F98}" presName="rootComposite" presStyleCnt="0"/>
      <dgm:spPr/>
    </dgm:pt>
    <dgm:pt modelId="{CDDC3570-7003-41FC-9E7A-3E16EC338C18}" type="pres">
      <dgm:prSet presAssocID="{2AA666A2-B2A8-465B-9BBD-FE87D4C38F98}" presName="rootText" presStyleLbl="node2" presStyleIdx="0" presStyleCnt="2">
        <dgm:presLayoutVars>
          <dgm:chPref val="3"/>
        </dgm:presLayoutVars>
      </dgm:prSet>
      <dgm:spPr/>
      <dgm:t>
        <a:bodyPr/>
        <a:lstStyle/>
        <a:p>
          <a:endParaRPr lang="en-US"/>
        </a:p>
      </dgm:t>
    </dgm:pt>
    <dgm:pt modelId="{19DBBA16-9910-490C-BDE1-1D32173491D5}" type="pres">
      <dgm:prSet presAssocID="{2AA666A2-B2A8-465B-9BBD-FE87D4C38F98}" presName="rootConnector" presStyleLbl="node2" presStyleIdx="0" presStyleCnt="2"/>
      <dgm:spPr/>
      <dgm:t>
        <a:bodyPr/>
        <a:lstStyle/>
        <a:p>
          <a:endParaRPr lang="en-US"/>
        </a:p>
      </dgm:t>
    </dgm:pt>
    <dgm:pt modelId="{D6480637-9521-42D9-AAAD-E4DCFE70B3A5}" type="pres">
      <dgm:prSet presAssocID="{2AA666A2-B2A8-465B-9BBD-FE87D4C38F98}" presName="hierChild4" presStyleCnt="0"/>
      <dgm:spPr/>
    </dgm:pt>
    <dgm:pt modelId="{1E9AEC52-547E-4A43-A94E-2E9FA5BCA975}" type="pres">
      <dgm:prSet presAssocID="{F5F9830E-5ED3-4657-A7A7-A53A85988BBB}" presName="Name37" presStyleLbl="parChTrans1D3" presStyleIdx="0" presStyleCnt="4"/>
      <dgm:spPr/>
      <dgm:t>
        <a:bodyPr/>
        <a:lstStyle/>
        <a:p>
          <a:endParaRPr lang="en-US"/>
        </a:p>
      </dgm:t>
    </dgm:pt>
    <dgm:pt modelId="{6F043F0E-CEF8-4DB0-9C0F-ED5030BF5468}" type="pres">
      <dgm:prSet presAssocID="{28413E7E-71B7-4A67-8966-B6DECFBEA181}" presName="hierRoot2" presStyleCnt="0">
        <dgm:presLayoutVars>
          <dgm:hierBranch val="init"/>
        </dgm:presLayoutVars>
      </dgm:prSet>
      <dgm:spPr/>
    </dgm:pt>
    <dgm:pt modelId="{BC2334CE-E295-43F7-9B34-849D6850D974}" type="pres">
      <dgm:prSet presAssocID="{28413E7E-71B7-4A67-8966-B6DECFBEA181}" presName="rootComposite" presStyleCnt="0"/>
      <dgm:spPr/>
    </dgm:pt>
    <dgm:pt modelId="{5E0013DB-DE7F-40B6-BACA-FDD01D449222}" type="pres">
      <dgm:prSet presAssocID="{28413E7E-71B7-4A67-8966-B6DECFBEA181}" presName="rootText" presStyleLbl="node3" presStyleIdx="0" presStyleCnt="4">
        <dgm:presLayoutVars>
          <dgm:chPref val="3"/>
        </dgm:presLayoutVars>
      </dgm:prSet>
      <dgm:spPr/>
      <dgm:t>
        <a:bodyPr/>
        <a:lstStyle/>
        <a:p>
          <a:endParaRPr lang="en-US"/>
        </a:p>
      </dgm:t>
    </dgm:pt>
    <dgm:pt modelId="{53A74F48-E053-49C3-8534-B3A4A7CF955A}" type="pres">
      <dgm:prSet presAssocID="{28413E7E-71B7-4A67-8966-B6DECFBEA181}" presName="rootConnector" presStyleLbl="node3" presStyleIdx="0" presStyleCnt="4"/>
      <dgm:spPr/>
      <dgm:t>
        <a:bodyPr/>
        <a:lstStyle/>
        <a:p>
          <a:endParaRPr lang="en-US"/>
        </a:p>
      </dgm:t>
    </dgm:pt>
    <dgm:pt modelId="{C855343C-027D-4B55-BBB6-41890CC767EA}" type="pres">
      <dgm:prSet presAssocID="{28413E7E-71B7-4A67-8966-B6DECFBEA181}" presName="hierChild4" presStyleCnt="0"/>
      <dgm:spPr/>
    </dgm:pt>
    <dgm:pt modelId="{17136022-F37B-4EB7-A391-F92D1D68D62B}" type="pres">
      <dgm:prSet presAssocID="{28413E7E-71B7-4A67-8966-B6DECFBEA181}" presName="hierChild5" presStyleCnt="0"/>
      <dgm:spPr/>
    </dgm:pt>
    <dgm:pt modelId="{306DC064-A7BF-4D77-9E7E-C290B56F5F9E}" type="pres">
      <dgm:prSet presAssocID="{1015D5AE-1F8D-462D-A708-A9043C609A42}" presName="Name37" presStyleLbl="parChTrans1D3" presStyleIdx="1" presStyleCnt="4"/>
      <dgm:spPr/>
      <dgm:t>
        <a:bodyPr/>
        <a:lstStyle/>
        <a:p>
          <a:endParaRPr lang="en-US"/>
        </a:p>
      </dgm:t>
    </dgm:pt>
    <dgm:pt modelId="{63775FBC-3DF9-492C-BCEF-64C73B6E2C25}" type="pres">
      <dgm:prSet presAssocID="{EFB14CF2-CA7F-4067-8A9F-2250945EACE2}" presName="hierRoot2" presStyleCnt="0">
        <dgm:presLayoutVars>
          <dgm:hierBranch val="init"/>
        </dgm:presLayoutVars>
      </dgm:prSet>
      <dgm:spPr/>
    </dgm:pt>
    <dgm:pt modelId="{BB554734-D16C-4D73-8E41-515D9007E641}" type="pres">
      <dgm:prSet presAssocID="{EFB14CF2-CA7F-4067-8A9F-2250945EACE2}" presName="rootComposite" presStyleCnt="0"/>
      <dgm:spPr/>
    </dgm:pt>
    <dgm:pt modelId="{8F825A28-6DE8-4219-8491-775FC8EDF2BA}" type="pres">
      <dgm:prSet presAssocID="{EFB14CF2-CA7F-4067-8A9F-2250945EACE2}" presName="rootText" presStyleLbl="node3" presStyleIdx="1" presStyleCnt="4">
        <dgm:presLayoutVars>
          <dgm:chPref val="3"/>
        </dgm:presLayoutVars>
      </dgm:prSet>
      <dgm:spPr/>
      <dgm:t>
        <a:bodyPr/>
        <a:lstStyle/>
        <a:p>
          <a:endParaRPr lang="en-US"/>
        </a:p>
      </dgm:t>
    </dgm:pt>
    <dgm:pt modelId="{9B1331DE-1F9B-4D2E-8F3A-787D1298C412}" type="pres">
      <dgm:prSet presAssocID="{EFB14CF2-CA7F-4067-8A9F-2250945EACE2}" presName="rootConnector" presStyleLbl="node3" presStyleIdx="1" presStyleCnt="4"/>
      <dgm:spPr/>
      <dgm:t>
        <a:bodyPr/>
        <a:lstStyle/>
        <a:p>
          <a:endParaRPr lang="en-US"/>
        </a:p>
      </dgm:t>
    </dgm:pt>
    <dgm:pt modelId="{500C53E3-3E1A-4535-8A8E-FDDB5D134AB1}" type="pres">
      <dgm:prSet presAssocID="{EFB14CF2-CA7F-4067-8A9F-2250945EACE2}" presName="hierChild4" presStyleCnt="0"/>
      <dgm:spPr/>
    </dgm:pt>
    <dgm:pt modelId="{E9655CA2-A56F-46A7-B769-B464178ABA4F}" type="pres">
      <dgm:prSet presAssocID="{EFB14CF2-CA7F-4067-8A9F-2250945EACE2}" presName="hierChild5" presStyleCnt="0"/>
      <dgm:spPr/>
    </dgm:pt>
    <dgm:pt modelId="{7B4C41A8-7D27-405F-8BA4-3CA1FEFD7766}" type="pres">
      <dgm:prSet presAssocID="{2AA666A2-B2A8-465B-9BBD-FE87D4C38F98}" presName="hierChild5" presStyleCnt="0"/>
      <dgm:spPr/>
    </dgm:pt>
    <dgm:pt modelId="{14F26E0E-101B-4A4B-A9B0-2F5F7F5DAC38}" type="pres">
      <dgm:prSet presAssocID="{0C297B63-9479-471A-9551-7C17E9042C6D}" presName="Name37" presStyleLbl="parChTrans1D2" presStyleIdx="1" presStyleCnt="2"/>
      <dgm:spPr/>
      <dgm:t>
        <a:bodyPr/>
        <a:lstStyle/>
        <a:p>
          <a:endParaRPr lang="en-US"/>
        </a:p>
      </dgm:t>
    </dgm:pt>
    <dgm:pt modelId="{3AD81403-3060-4A9B-83BF-2B6B78ED27BD}" type="pres">
      <dgm:prSet presAssocID="{4BA2A26F-1CD3-42DB-AADA-FF246547831F}" presName="hierRoot2" presStyleCnt="0">
        <dgm:presLayoutVars>
          <dgm:hierBranch val="init"/>
        </dgm:presLayoutVars>
      </dgm:prSet>
      <dgm:spPr/>
    </dgm:pt>
    <dgm:pt modelId="{7F3D9847-21F5-40E0-A0F5-CCDA28627622}" type="pres">
      <dgm:prSet presAssocID="{4BA2A26F-1CD3-42DB-AADA-FF246547831F}" presName="rootComposite" presStyleCnt="0"/>
      <dgm:spPr/>
    </dgm:pt>
    <dgm:pt modelId="{87539978-EC05-45A1-A942-8B45D7EA1629}" type="pres">
      <dgm:prSet presAssocID="{4BA2A26F-1CD3-42DB-AADA-FF246547831F}" presName="rootText" presStyleLbl="node2" presStyleIdx="1" presStyleCnt="2">
        <dgm:presLayoutVars>
          <dgm:chPref val="3"/>
        </dgm:presLayoutVars>
      </dgm:prSet>
      <dgm:spPr/>
      <dgm:t>
        <a:bodyPr/>
        <a:lstStyle/>
        <a:p>
          <a:endParaRPr lang="en-US"/>
        </a:p>
      </dgm:t>
    </dgm:pt>
    <dgm:pt modelId="{96AE2207-033C-47BF-9942-13F792F95CC4}" type="pres">
      <dgm:prSet presAssocID="{4BA2A26F-1CD3-42DB-AADA-FF246547831F}" presName="rootConnector" presStyleLbl="node2" presStyleIdx="1" presStyleCnt="2"/>
      <dgm:spPr/>
      <dgm:t>
        <a:bodyPr/>
        <a:lstStyle/>
        <a:p>
          <a:endParaRPr lang="en-US"/>
        </a:p>
      </dgm:t>
    </dgm:pt>
    <dgm:pt modelId="{D67AA03A-7828-4B09-A98E-33C9C568AA01}" type="pres">
      <dgm:prSet presAssocID="{4BA2A26F-1CD3-42DB-AADA-FF246547831F}" presName="hierChild4" presStyleCnt="0"/>
      <dgm:spPr/>
    </dgm:pt>
    <dgm:pt modelId="{36739275-A5A8-4B63-97CD-93E04CEA8CAF}" type="pres">
      <dgm:prSet presAssocID="{97E3806B-D185-41E2-B0E2-D89D13BD9C71}" presName="Name37" presStyleLbl="parChTrans1D3" presStyleIdx="2" presStyleCnt="4"/>
      <dgm:spPr/>
      <dgm:t>
        <a:bodyPr/>
        <a:lstStyle/>
        <a:p>
          <a:endParaRPr lang="en-US"/>
        </a:p>
      </dgm:t>
    </dgm:pt>
    <dgm:pt modelId="{C4CD831F-0ACE-4745-9F60-116DB1D57BA0}" type="pres">
      <dgm:prSet presAssocID="{9E05029A-2DAC-4CBA-A1DC-A844F738E822}" presName="hierRoot2" presStyleCnt="0">
        <dgm:presLayoutVars>
          <dgm:hierBranch val="init"/>
        </dgm:presLayoutVars>
      </dgm:prSet>
      <dgm:spPr/>
    </dgm:pt>
    <dgm:pt modelId="{B2F94A4E-DEC7-474D-80F0-FA7447635111}" type="pres">
      <dgm:prSet presAssocID="{9E05029A-2DAC-4CBA-A1DC-A844F738E822}" presName="rootComposite" presStyleCnt="0"/>
      <dgm:spPr/>
    </dgm:pt>
    <dgm:pt modelId="{C843C7BB-153C-4C6D-83DD-49ED54A12213}" type="pres">
      <dgm:prSet presAssocID="{9E05029A-2DAC-4CBA-A1DC-A844F738E822}" presName="rootText" presStyleLbl="node3" presStyleIdx="2" presStyleCnt="4">
        <dgm:presLayoutVars>
          <dgm:chPref val="3"/>
        </dgm:presLayoutVars>
      </dgm:prSet>
      <dgm:spPr/>
      <dgm:t>
        <a:bodyPr/>
        <a:lstStyle/>
        <a:p>
          <a:endParaRPr lang="en-US"/>
        </a:p>
      </dgm:t>
    </dgm:pt>
    <dgm:pt modelId="{2B2829F0-9C2F-4D0C-BD8C-6134EC0301BD}" type="pres">
      <dgm:prSet presAssocID="{9E05029A-2DAC-4CBA-A1DC-A844F738E822}" presName="rootConnector" presStyleLbl="node3" presStyleIdx="2" presStyleCnt="4"/>
      <dgm:spPr/>
      <dgm:t>
        <a:bodyPr/>
        <a:lstStyle/>
        <a:p>
          <a:endParaRPr lang="en-US"/>
        </a:p>
      </dgm:t>
    </dgm:pt>
    <dgm:pt modelId="{C82369EB-4EC1-4E84-AA13-C9B775D2EFA8}" type="pres">
      <dgm:prSet presAssocID="{9E05029A-2DAC-4CBA-A1DC-A844F738E822}" presName="hierChild4" presStyleCnt="0"/>
      <dgm:spPr/>
    </dgm:pt>
    <dgm:pt modelId="{2B04954D-C686-4541-B8B0-52D11A5AD38D}" type="pres">
      <dgm:prSet presAssocID="{9E05029A-2DAC-4CBA-A1DC-A844F738E822}" presName="hierChild5" presStyleCnt="0"/>
      <dgm:spPr/>
    </dgm:pt>
    <dgm:pt modelId="{B8520BE1-FFDE-46BF-90F6-F8832097E0AB}" type="pres">
      <dgm:prSet presAssocID="{1A4BB1D1-508A-4C9A-8925-790A21668B6E}" presName="Name37" presStyleLbl="parChTrans1D3" presStyleIdx="3" presStyleCnt="4"/>
      <dgm:spPr/>
      <dgm:t>
        <a:bodyPr/>
        <a:lstStyle/>
        <a:p>
          <a:endParaRPr lang="en-US"/>
        </a:p>
      </dgm:t>
    </dgm:pt>
    <dgm:pt modelId="{972F8EBF-E495-4916-905E-45D0263B3867}" type="pres">
      <dgm:prSet presAssocID="{C4C2FC30-25FD-453C-A531-F02FB0AE1619}" presName="hierRoot2" presStyleCnt="0">
        <dgm:presLayoutVars>
          <dgm:hierBranch val="init"/>
        </dgm:presLayoutVars>
      </dgm:prSet>
      <dgm:spPr/>
    </dgm:pt>
    <dgm:pt modelId="{393A4409-BBEB-4590-B4B2-1722B842A820}" type="pres">
      <dgm:prSet presAssocID="{C4C2FC30-25FD-453C-A531-F02FB0AE1619}" presName="rootComposite" presStyleCnt="0"/>
      <dgm:spPr/>
    </dgm:pt>
    <dgm:pt modelId="{A0FAE5C7-FE5F-4800-8EF8-759EE710AC88}" type="pres">
      <dgm:prSet presAssocID="{C4C2FC30-25FD-453C-A531-F02FB0AE1619}" presName="rootText" presStyleLbl="node3" presStyleIdx="3" presStyleCnt="4">
        <dgm:presLayoutVars>
          <dgm:chPref val="3"/>
        </dgm:presLayoutVars>
      </dgm:prSet>
      <dgm:spPr/>
      <dgm:t>
        <a:bodyPr/>
        <a:lstStyle/>
        <a:p>
          <a:endParaRPr lang="en-US"/>
        </a:p>
      </dgm:t>
    </dgm:pt>
    <dgm:pt modelId="{07FE07FE-FDCF-418C-8C62-7293D20A45E5}" type="pres">
      <dgm:prSet presAssocID="{C4C2FC30-25FD-453C-A531-F02FB0AE1619}" presName="rootConnector" presStyleLbl="node3" presStyleIdx="3" presStyleCnt="4"/>
      <dgm:spPr/>
      <dgm:t>
        <a:bodyPr/>
        <a:lstStyle/>
        <a:p>
          <a:endParaRPr lang="en-US"/>
        </a:p>
      </dgm:t>
    </dgm:pt>
    <dgm:pt modelId="{1E0F6E24-8DAD-48B5-A0F5-BDCB89C96E81}" type="pres">
      <dgm:prSet presAssocID="{C4C2FC30-25FD-453C-A531-F02FB0AE1619}" presName="hierChild4" presStyleCnt="0"/>
      <dgm:spPr/>
    </dgm:pt>
    <dgm:pt modelId="{E40476F6-B806-4075-B7C4-6DC3810A05B8}" type="pres">
      <dgm:prSet presAssocID="{C4C2FC30-25FD-453C-A531-F02FB0AE1619}" presName="hierChild5" presStyleCnt="0"/>
      <dgm:spPr/>
    </dgm:pt>
    <dgm:pt modelId="{6CFABEFF-7719-4A7A-8CC9-51F2E9342E53}" type="pres">
      <dgm:prSet presAssocID="{4BA2A26F-1CD3-42DB-AADA-FF246547831F}" presName="hierChild5" presStyleCnt="0"/>
      <dgm:spPr/>
    </dgm:pt>
    <dgm:pt modelId="{D17F908B-FB04-4F77-980E-C54CE1F739CA}" type="pres">
      <dgm:prSet presAssocID="{69B96CCB-E3C7-40A0-9FB6-00C43A5D0ECC}" presName="hierChild3" presStyleCnt="0"/>
      <dgm:spPr/>
    </dgm:pt>
  </dgm:ptLst>
  <dgm:cxnLst>
    <dgm:cxn modelId="{E6BFEB91-4F75-D244-9696-0DB6F8265D45}" type="presOf" srcId="{F5F9830E-5ED3-4657-A7A7-A53A85988BBB}" destId="{1E9AEC52-547E-4A43-A94E-2E9FA5BCA975}" srcOrd="0" destOrd="0" presId="urn:microsoft.com/office/officeart/2005/8/layout/orgChart1"/>
    <dgm:cxn modelId="{FA4E12EF-0B8B-6D4D-ABEE-E6653F2418EF}" type="presOf" srcId="{9E05029A-2DAC-4CBA-A1DC-A844F738E822}" destId="{2B2829F0-9C2F-4D0C-BD8C-6134EC0301BD}" srcOrd="1" destOrd="0" presId="urn:microsoft.com/office/officeart/2005/8/layout/orgChart1"/>
    <dgm:cxn modelId="{CE26B47F-7436-274A-AA59-E2F7F422A357}" type="presOf" srcId="{2AA666A2-B2A8-465B-9BBD-FE87D4C38F98}" destId="{19DBBA16-9910-490C-BDE1-1D32173491D5}" srcOrd="1" destOrd="0" presId="urn:microsoft.com/office/officeart/2005/8/layout/orgChart1"/>
    <dgm:cxn modelId="{478D35A2-E3B4-B241-9C46-C92C53B8B950}" type="presOf" srcId="{28413E7E-71B7-4A67-8966-B6DECFBEA181}" destId="{5E0013DB-DE7F-40B6-BACA-FDD01D449222}" srcOrd="0" destOrd="0" presId="urn:microsoft.com/office/officeart/2005/8/layout/orgChart1"/>
    <dgm:cxn modelId="{3D21E2F5-7207-7C47-97DA-85435D286CD9}" type="presOf" srcId="{28413E7E-71B7-4A67-8966-B6DECFBEA181}" destId="{53A74F48-E053-49C3-8534-B3A4A7CF955A}" srcOrd="1" destOrd="0" presId="urn:microsoft.com/office/officeart/2005/8/layout/orgChart1"/>
    <dgm:cxn modelId="{33200B8B-0A1C-C84D-AE50-BD09A26870DE}" type="presOf" srcId="{97E3806B-D185-41E2-B0E2-D89D13BD9C71}" destId="{36739275-A5A8-4B63-97CD-93E04CEA8CAF}" srcOrd="0" destOrd="0" presId="urn:microsoft.com/office/officeart/2005/8/layout/orgChart1"/>
    <dgm:cxn modelId="{B16342FE-2670-6D40-BAF8-F38D3E9ACE69}" type="presOf" srcId="{EFB14CF2-CA7F-4067-8A9F-2250945EACE2}" destId="{8F825A28-6DE8-4219-8491-775FC8EDF2BA}" srcOrd="0" destOrd="0" presId="urn:microsoft.com/office/officeart/2005/8/layout/orgChart1"/>
    <dgm:cxn modelId="{BCA4E15D-9055-4DF4-926F-E081DF93FA93}" srcId="{4BA2A26F-1CD3-42DB-AADA-FF246547831F}" destId="{C4C2FC30-25FD-453C-A531-F02FB0AE1619}" srcOrd="1" destOrd="0" parTransId="{1A4BB1D1-508A-4C9A-8925-790A21668B6E}" sibTransId="{63DB4205-2045-4EBB-8245-FC0EEDE1D221}"/>
    <dgm:cxn modelId="{A6AA9EF7-950C-C947-8569-7CA1B3D1DFA2}" type="presOf" srcId="{CE81C0E5-AAFC-4A65-9150-C9982453705C}" destId="{14707C81-FD2F-49F1-AF02-E9185A818953}" srcOrd="0" destOrd="0" presId="urn:microsoft.com/office/officeart/2005/8/layout/orgChart1"/>
    <dgm:cxn modelId="{B87E3B16-FD96-6946-9080-92A09D1CC0B9}" type="presOf" srcId="{9E05029A-2DAC-4CBA-A1DC-A844F738E822}" destId="{C843C7BB-153C-4C6D-83DD-49ED54A12213}" srcOrd="0" destOrd="0" presId="urn:microsoft.com/office/officeart/2005/8/layout/orgChart1"/>
    <dgm:cxn modelId="{DD1AB190-6100-C940-839A-061135109554}" type="presOf" srcId="{EFB14CF2-CA7F-4067-8A9F-2250945EACE2}" destId="{9B1331DE-1F9B-4D2E-8F3A-787D1298C412}" srcOrd="1" destOrd="0" presId="urn:microsoft.com/office/officeart/2005/8/layout/orgChart1"/>
    <dgm:cxn modelId="{7084B43D-A1BF-3047-AE6E-9B577DA00F06}" type="presOf" srcId="{4BA2A26F-1CD3-42DB-AADA-FF246547831F}" destId="{87539978-EC05-45A1-A942-8B45D7EA1629}" srcOrd="0" destOrd="0" presId="urn:microsoft.com/office/officeart/2005/8/layout/orgChart1"/>
    <dgm:cxn modelId="{036C664A-0D1D-3941-A186-26DF021ECCC9}" type="presOf" srcId="{C4C2FC30-25FD-453C-A531-F02FB0AE1619}" destId="{07FE07FE-FDCF-418C-8C62-7293D20A45E5}" srcOrd="1" destOrd="0" presId="urn:microsoft.com/office/officeart/2005/8/layout/orgChart1"/>
    <dgm:cxn modelId="{0461D43D-24C0-244E-BA12-59B765D67E13}" type="presOf" srcId="{0C297B63-9479-471A-9551-7C17E9042C6D}" destId="{14F26E0E-101B-4A4B-A9B0-2F5F7F5DAC38}" srcOrd="0" destOrd="0" presId="urn:microsoft.com/office/officeart/2005/8/layout/orgChart1"/>
    <dgm:cxn modelId="{B4906C14-5099-9E45-AA04-DF1F844193DB}" type="presOf" srcId="{C4C2FC30-25FD-453C-A531-F02FB0AE1619}" destId="{A0FAE5C7-FE5F-4800-8EF8-759EE710AC88}" srcOrd="0" destOrd="0" presId="urn:microsoft.com/office/officeart/2005/8/layout/orgChart1"/>
    <dgm:cxn modelId="{B0FD3749-282A-D74D-BC52-AA2E917D6CDF}" type="presOf" srcId="{2AA666A2-B2A8-465B-9BBD-FE87D4C38F98}" destId="{CDDC3570-7003-41FC-9E7A-3E16EC338C18}" srcOrd="0" destOrd="0" presId="urn:microsoft.com/office/officeart/2005/8/layout/orgChart1"/>
    <dgm:cxn modelId="{FE7CA93D-BBCD-3447-A6AB-D8A67A3745CE}" type="presOf" srcId="{67AA6A32-297D-4077-9E40-23F3CAC6A287}" destId="{6EFC92AC-F381-4081-B6A0-594D0DE9B9F8}" srcOrd="0" destOrd="0" presId="urn:microsoft.com/office/officeart/2005/8/layout/orgChart1"/>
    <dgm:cxn modelId="{31C56C92-C8FC-4760-9348-01846690D2A5}" srcId="{69B96CCB-E3C7-40A0-9FB6-00C43A5D0ECC}" destId="{2AA666A2-B2A8-465B-9BBD-FE87D4C38F98}" srcOrd="0" destOrd="0" parTransId="{67AA6A32-297D-4077-9E40-23F3CAC6A287}" sibTransId="{8D0A35C9-6C01-4F9E-8EE6-34CFF5C7F464}"/>
    <dgm:cxn modelId="{DF172F8F-94D4-4742-B7CA-002E89F1CAF3}" srcId="{4BA2A26F-1CD3-42DB-AADA-FF246547831F}" destId="{9E05029A-2DAC-4CBA-A1DC-A844F738E822}" srcOrd="0" destOrd="0" parTransId="{97E3806B-D185-41E2-B0E2-D89D13BD9C71}" sibTransId="{2CE44A4D-AA0D-4F70-BD33-45B0A8240B7B}"/>
    <dgm:cxn modelId="{F9C9AE24-FDCF-4786-9C46-E54D62342744}" srcId="{2AA666A2-B2A8-465B-9BBD-FE87D4C38F98}" destId="{EFB14CF2-CA7F-4067-8A9F-2250945EACE2}" srcOrd="1" destOrd="0" parTransId="{1015D5AE-1F8D-462D-A708-A9043C609A42}" sibTransId="{EA58552C-CE1C-4B62-A4E8-5078BD83D495}"/>
    <dgm:cxn modelId="{CC97B168-0518-7F4D-BBBC-C4349FC313FA}" type="presOf" srcId="{69B96CCB-E3C7-40A0-9FB6-00C43A5D0ECC}" destId="{120BB8A1-C2CA-4CDF-9B64-77CE1485079A}" srcOrd="0" destOrd="0" presId="urn:microsoft.com/office/officeart/2005/8/layout/orgChart1"/>
    <dgm:cxn modelId="{06D8135C-4FF0-2646-861D-F586BEF4D569}" type="presOf" srcId="{69B96CCB-E3C7-40A0-9FB6-00C43A5D0ECC}" destId="{CEF9E79C-3148-4E45-AE48-C0E0643EE7DB}" srcOrd="1" destOrd="0" presId="urn:microsoft.com/office/officeart/2005/8/layout/orgChart1"/>
    <dgm:cxn modelId="{7E0B1DF5-DB70-4D2A-847C-6AE067D069D8}" srcId="{CE81C0E5-AAFC-4A65-9150-C9982453705C}" destId="{69B96CCB-E3C7-40A0-9FB6-00C43A5D0ECC}" srcOrd="0" destOrd="0" parTransId="{AD42281B-69AA-4F26-A915-8E41EF0715DE}" sibTransId="{2349008B-1B0E-411E-94AE-1C6A400CF629}"/>
    <dgm:cxn modelId="{DC0C3772-730B-40E3-8DC9-B533078C0D35}" srcId="{2AA666A2-B2A8-465B-9BBD-FE87D4C38F98}" destId="{28413E7E-71B7-4A67-8966-B6DECFBEA181}" srcOrd="0" destOrd="0" parTransId="{F5F9830E-5ED3-4657-A7A7-A53A85988BBB}" sibTransId="{0B4ADCAB-F2C9-499C-A73A-CC6C4A75EA72}"/>
    <dgm:cxn modelId="{685E81CA-BF8D-324E-83DD-E393ACAC96A4}" type="presOf" srcId="{1A4BB1D1-508A-4C9A-8925-790A21668B6E}" destId="{B8520BE1-FFDE-46BF-90F6-F8832097E0AB}" srcOrd="0" destOrd="0" presId="urn:microsoft.com/office/officeart/2005/8/layout/orgChart1"/>
    <dgm:cxn modelId="{FFED3C2B-F929-4BD1-8DE9-8C943C582BCA}" srcId="{69B96CCB-E3C7-40A0-9FB6-00C43A5D0ECC}" destId="{4BA2A26F-1CD3-42DB-AADA-FF246547831F}" srcOrd="1" destOrd="0" parTransId="{0C297B63-9479-471A-9551-7C17E9042C6D}" sibTransId="{06EF1DA7-F4F9-44C8-9CAA-BC9883D05F49}"/>
    <dgm:cxn modelId="{382B826F-7FCA-2C43-8BEC-3A9FC901108E}" type="presOf" srcId="{4BA2A26F-1CD3-42DB-AADA-FF246547831F}" destId="{96AE2207-033C-47BF-9942-13F792F95CC4}" srcOrd="1" destOrd="0" presId="urn:microsoft.com/office/officeart/2005/8/layout/orgChart1"/>
    <dgm:cxn modelId="{371914FE-E9A0-5443-BC34-E4F5930A43FF}" type="presOf" srcId="{1015D5AE-1F8D-462D-A708-A9043C609A42}" destId="{306DC064-A7BF-4D77-9E7E-C290B56F5F9E}" srcOrd="0" destOrd="0" presId="urn:microsoft.com/office/officeart/2005/8/layout/orgChart1"/>
    <dgm:cxn modelId="{02A70B11-D8CE-2F4E-945F-4EAFD9110580}" type="presParOf" srcId="{14707C81-FD2F-49F1-AF02-E9185A818953}" destId="{D2CDD266-F0F3-4864-8B0D-C3F44228F816}" srcOrd="0" destOrd="0" presId="urn:microsoft.com/office/officeart/2005/8/layout/orgChart1"/>
    <dgm:cxn modelId="{C8DC4921-813A-354C-8AB5-8B559F61DD08}" type="presParOf" srcId="{D2CDD266-F0F3-4864-8B0D-C3F44228F816}" destId="{B9DBC1DF-6930-42E5-A2F2-2A2D5C35388E}" srcOrd="0" destOrd="0" presId="urn:microsoft.com/office/officeart/2005/8/layout/orgChart1"/>
    <dgm:cxn modelId="{F901F721-5C99-BD4A-98CE-E5A9B4E0F502}" type="presParOf" srcId="{B9DBC1DF-6930-42E5-A2F2-2A2D5C35388E}" destId="{120BB8A1-C2CA-4CDF-9B64-77CE1485079A}" srcOrd="0" destOrd="0" presId="urn:microsoft.com/office/officeart/2005/8/layout/orgChart1"/>
    <dgm:cxn modelId="{51498A49-D987-464F-B3F7-F57116D139EC}" type="presParOf" srcId="{B9DBC1DF-6930-42E5-A2F2-2A2D5C35388E}" destId="{CEF9E79C-3148-4E45-AE48-C0E0643EE7DB}" srcOrd="1" destOrd="0" presId="urn:microsoft.com/office/officeart/2005/8/layout/orgChart1"/>
    <dgm:cxn modelId="{1FAD6CBC-A438-EC43-A04E-8B4061B8B07D}" type="presParOf" srcId="{D2CDD266-F0F3-4864-8B0D-C3F44228F816}" destId="{3399EBAD-4AFE-40FC-AAB8-25EAAE4F8C8B}" srcOrd="1" destOrd="0" presId="urn:microsoft.com/office/officeart/2005/8/layout/orgChart1"/>
    <dgm:cxn modelId="{09804830-E04D-FC40-80F1-2D5C0822A1B9}" type="presParOf" srcId="{3399EBAD-4AFE-40FC-AAB8-25EAAE4F8C8B}" destId="{6EFC92AC-F381-4081-B6A0-594D0DE9B9F8}" srcOrd="0" destOrd="0" presId="urn:microsoft.com/office/officeart/2005/8/layout/orgChart1"/>
    <dgm:cxn modelId="{9EF61087-5FE2-2E4C-BFEA-36CD09E79607}" type="presParOf" srcId="{3399EBAD-4AFE-40FC-AAB8-25EAAE4F8C8B}" destId="{AF7EE85F-0BA5-42AA-97A6-4C5162E63983}" srcOrd="1" destOrd="0" presId="urn:microsoft.com/office/officeart/2005/8/layout/orgChart1"/>
    <dgm:cxn modelId="{DD5CF630-D6B4-9F48-95FB-C340B7759749}" type="presParOf" srcId="{AF7EE85F-0BA5-42AA-97A6-4C5162E63983}" destId="{98752C60-A715-470C-BD56-A36AB744BBB8}" srcOrd="0" destOrd="0" presId="urn:microsoft.com/office/officeart/2005/8/layout/orgChart1"/>
    <dgm:cxn modelId="{9B0E4412-68AA-C945-9B3B-95565A0AEE2B}" type="presParOf" srcId="{98752C60-A715-470C-BD56-A36AB744BBB8}" destId="{CDDC3570-7003-41FC-9E7A-3E16EC338C18}" srcOrd="0" destOrd="0" presId="urn:microsoft.com/office/officeart/2005/8/layout/orgChart1"/>
    <dgm:cxn modelId="{6F5EF048-3E6A-8248-86DD-D002FEDD74A0}" type="presParOf" srcId="{98752C60-A715-470C-BD56-A36AB744BBB8}" destId="{19DBBA16-9910-490C-BDE1-1D32173491D5}" srcOrd="1" destOrd="0" presId="urn:microsoft.com/office/officeart/2005/8/layout/orgChart1"/>
    <dgm:cxn modelId="{7C938A83-7A9B-5340-93A6-7662713F83C4}" type="presParOf" srcId="{AF7EE85F-0BA5-42AA-97A6-4C5162E63983}" destId="{D6480637-9521-42D9-AAAD-E4DCFE70B3A5}" srcOrd="1" destOrd="0" presId="urn:microsoft.com/office/officeart/2005/8/layout/orgChart1"/>
    <dgm:cxn modelId="{297043A3-C60E-0747-A5FB-AFAE5AB8C88A}" type="presParOf" srcId="{D6480637-9521-42D9-AAAD-E4DCFE70B3A5}" destId="{1E9AEC52-547E-4A43-A94E-2E9FA5BCA975}" srcOrd="0" destOrd="0" presId="urn:microsoft.com/office/officeart/2005/8/layout/orgChart1"/>
    <dgm:cxn modelId="{67354567-B1B8-1348-AD9D-D05D59245825}" type="presParOf" srcId="{D6480637-9521-42D9-AAAD-E4DCFE70B3A5}" destId="{6F043F0E-CEF8-4DB0-9C0F-ED5030BF5468}" srcOrd="1" destOrd="0" presId="urn:microsoft.com/office/officeart/2005/8/layout/orgChart1"/>
    <dgm:cxn modelId="{A149E1DE-C392-024E-9604-D9EC3EF07524}" type="presParOf" srcId="{6F043F0E-CEF8-4DB0-9C0F-ED5030BF5468}" destId="{BC2334CE-E295-43F7-9B34-849D6850D974}" srcOrd="0" destOrd="0" presId="urn:microsoft.com/office/officeart/2005/8/layout/orgChart1"/>
    <dgm:cxn modelId="{EE2893C7-233F-AF4B-A752-8874BC605FCA}" type="presParOf" srcId="{BC2334CE-E295-43F7-9B34-849D6850D974}" destId="{5E0013DB-DE7F-40B6-BACA-FDD01D449222}" srcOrd="0" destOrd="0" presId="urn:microsoft.com/office/officeart/2005/8/layout/orgChart1"/>
    <dgm:cxn modelId="{02C9EFD8-C2FE-BE41-96B1-C87DF1A79310}" type="presParOf" srcId="{BC2334CE-E295-43F7-9B34-849D6850D974}" destId="{53A74F48-E053-49C3-8534-B3A4A7CF955A}" srcOrd="1" destOrd="0" presId="urn:microsoft.com/office/officeart/2005/8/layout/orgChart1"/>
    <dgm:cxn modelId="{046FF828-03C6-9F43-8A3B-8F7CA1CEC069}" type="presParOf" srcId="{6F043F0E-CEF8-4DB0-9C0F-ED5030BF5468}" destId="{C855343C-027D-4B55-BBB6-41890CC767EA}" srcOrd="1" destOrd="0" presId="urn:microsoft.com/office/officeart/2005/8/layout/orgChart1"/>
    <dgm:cxn modelId="{A8150F46-673C-164E-94C4-169721EFB3C2}" type="presParOf" srcId="{6F043F0E-CEF8-4DB0-9C0F-ED5030BF5468}" destId="{17136022-F37B-4EB7-A391-F92D1D68D62B}" srcOrd="2" destOrd="0" presId="urn:microsoft.com/office/officeart/2005/8/layout/orgChart1"/>
    <dgm:cxn modelId="{4C9B55D9-6BDC-8149-A22C-5CAD2F0F2998}" type="presParOf" srcId="{D6480637-9521-42D9-AAAD-E4DCFE70B3A5}" destId="{306DC064-A7BF-4D77-9E7E-C290B56F5F9E}" srcOrd="2" destOrd="0" presId="urn:microsoft.com/office/officeart/2005/8/layout/orgChart1"/>
    <dgm:cxn modelId="{E11B52F7-7727-384E-8351-2120B09A1BFD}" type="presParOf" srcId="{D6480637-9521-42D9-AAAD-E4DCFE70B3A5}" destId="{63775FBC-3DF9-492C-BCEF-64C73B6E2C25}" srcOrd="3" destOrd="0" presId="urn:microsoft.com/office/officeart/2005/8/layout/orgChart1"/>
    <dgm:cxn modelId="{A71E429A-0F09-3946-870C-B7A72F798B03}" type="presParOf" srcId="{63775FBC-3DF9-492C-BCEF-64C73B6E2C25}" destId="{BB554734-D16C-4D73-8E41-515D9007E641}" srcOrd="0" destOrd="0" presId="urn:microsoft.com/office/officeart/2005/8/layout/orgChart1"/>
    <dgm:cxn modelId="{DDD5FE84-184C-8541-9EE5-0332D83A4925}" type="presParOf" srcId="{BB554734-D16C-4D73-8E41-515D9007E641}" destId="{8F825A28-6DE8-4219-8491-775FC8EDF2BA}" srcOrd="0" destOrd="0" presId="urn:microsoft.com/office/officeart/2005/8/layout/orgChart1"/>
    <dgm:cxn modelId="{037EB86D-073D-CC4A-A6C2-17C5F3511090}" type="presParOf" srcId="{BB554734-D16C-4D73-8E41-515D9007E641}" destId="{9B1331DE-1F9B-4D2E-8F3A-787D1298C412}" srcOrd="1" destOrd="0" presId="urn:microsoft.com/office/officeart/2005/8/layout/orgChart1"/>
    <dgm:cxn modelId="{DD15350E-2337-CF42-B60E-51D173EC6440}" type="presParOf" srcId="{63775FBC-3DF9-492C-BCEF-64C73B6E2C25}" destId="{500C53E3-3E1A-4535-8A8E-FDDB5D134AB1}" srcOrd="1" destOrd="0" presId="urn:microsoft.com/office/officeart/2005/8/layout/orgChart1"/>
    <dgm:cxn modelId="{00110ECE-E142-3F40-A156-DDE5F24C9CDB}" type="presParOf" srcId="{63775FBC-3DF9-492C-BCEF-64C73B6E2C25}" destId="{E9655CA2-A56F-46A7-B769-B464178ABA4F}" srcOrd="2" destOrd="0" presId="urn:microsoft.com/office/officeart/2005/8/layout/orgChart1"/>
    <dgm:cxn modelId="{760FADE1-A7F3-C349-BFDC-7E6F6E67E945}" type="presParOf" srcId="{AF7EE85F-0BA5-42AA-97A6-4C5162E63983}" destId="{7B4C41A8-7D27-405F-8BA4-3CA1FEFD7766}" srcOrd="2" destOrd="0" presId="urn:microsoft.com/office/officeart/2005/8/layout/orgChart1"/>
    <dgm:cxn modelId="{AEC38E21-C97B-534F-A1C2-3C1C459E3D4A}" type="presParOf" srcId="{3399EBAD-4AFE-40FC-AAB8-25EAAE4F8C8B}" destId="{14F26E0E-101B-4A4B-A9B0-2F5F7F5DAC38}" srcOrd="2" destOrd="0" presId="urn:microsoft.com/office/officeart/2005/8/layout/orgChart1"/>
    <dgm:cxn modelId="{208F9752-AA3F-2649-A29E-73089A5702D0}" type="presParOf" srcId="{3399EBAD-4AFE-40FC-AAB8-25EAAE4F8C8B}" destId="{3AD81403-3060-4A9B-83BF-2B6B78ED27BD}" srcOrd="3" destOrd="0" presId="urn:microsoft.com/office/officeart/2005/8/layout/orgChart1"/>
    <dgm:cxn modelId="{399999AB-8D9E-7F47-AF29-C6F896C077A0}" type="presParOf" srcId="{3AD81403-3060-4A9B-83BF-2B6B78ED27BD}" destId="{7F3D9847-21F5-40E0-A0F5-CCDA28627622}" srcOrd="0" destOrd="0" presId="urn:microsoft.com/office/officeart/2005/8/layout/orgChart1"/>
    <dgm:cxn modelId="{79BCA050-BB67-1C45-9338-627B0198D87E}" type="presParOf" srcId="{7F3D9847-21F5-40E0-A0F5-CCDA28627622}" destId="{87539978-EC05-45A1-A942-8B45D7EA1629}" srcOrd="0" destOrd="0" presId="urn:microsoft.com/office/officeart/2005/8/layout/orgChart1"/>
    <dgm:cxn modelId="{FC813367-E16A-1240-8FE3-9CCEF558C548}" type="presParOf" srcId="{7F3D9847-21F5-40E0-A0F5-CCDA28627622}" destId="{96AE2207-033C-47BF-9942-13F792F95CC4}" srcOrd="1" destOrd="0" presId="urn:microsoft.com/office/officeart/2005/8/layout/orgChart1"/>
    <dgm:cxn modelId="{97DE9977-96DC-F245-8D7A-2A275E55F9D3}" type="presParOf" srcId="{3AD81403-3060-4A9B-83BF-2B6B78ED27BD}" destId="{D67AA03A-7828-4B09-A98E-33C9C568AA01}" srcOrd="1" destOrd="0" presId="urn:microsoft.com/office/officeart/2005/8/layout/orgChart1"/>
    <dgm:cxn modelId="{1B03C4A5-48A2-0843-8F82-554D3FFE3DC6}" type="presParOf" srcId="{D67AA03A-7828-4B09-A98E-33C9C568AA01}" destId="{36739275-A5A8-4B63-97CD-93E04CEA8CAF}" srcOrd="0" destOrd="0" presId="urn:microsoft.com/office/officeart/2005/8/layout/orgChart1"/>
    <dgm:cxn modelId="{4F8E0F80-7DBB-BC4A-9B0E-E77D90DFF32E}" type="presParOf" srcId="{D67AA03A-7828-4B09-A98E-33C9C568AA01}" destId="{C4CD831F-0ACE-4745-9F60-116DB1D57BA0}" srcOrd="1" destOrd="0" presId="urn:microsoft.com/office/officeart/2005/8/layout/orgChart1"/>
    <dgm:cxn modelId="{BD53868D-ECAA-AF47-8FF7-11813731766B}" type="presParOf" srcId="{C4CD831F-0ACE-4745-9F60-116DB1D57BA0}" destId="{B2F94A4E-DEC7-474D-80F0-FA7447635111}" srcOrd="0" destOrd="0" presId="urn:microsoft.com/office/officeart/2005/8/layout/orgChart1"/>
    <dgm:cxn modelId="{7381CF3B-8435-FD41-94C2-10DFE8DB8DD8}" type="presParOf" srcId="{B2F94A4E-DEC7-474D-80F0-FA7447635111}" destId="{C843C7BB-153C-4C6D-83DD-49ED54A12213}" srcOrd="0" destOrd="0" presId="urn:microsoft.com/office/officeart/2005/8/layout/orgChart1"/>
    <dgm:cxn modelId="{E501983A-0AE6-A642-B089-8533071284EB}" type="presParOf" srcId="{B2F94A4E-DEC7-474D-80F0-FA7447635111}" destId="{2B2829F0-9C2F-4D0C-BD8C-6134EC0301BD}" srcOrd="1" destOrd="0" presId="urn:microsoft.com/office/officeart/2005/8/layout/orgChart1"/>
    <dgm:cxn modelId="{1389A880-DA7E-D14E-8A41-77DBB3D3E68C}" type="presParOf" srcId="{C4CD831F-0ACE-4745-9F60-116DB1D57BA0}" destId="{C82369EB-4EC1-4E84-AA13-C9B775D2EFA8}" srcOrd="1" destOrd="0" presId="urn:microsoft.com/office/officeart/2005/8/layout/orgChart1"/>
    <dgm:cxn modelId="{1EF1250F-5E02-FC46-AB4B-C86085D6DE46}" type="presParOf" srcId="{C4CD831F-0ACE-4745-9F60-116DB1D57BA0}" destId="{2B04954D-C686-4541-B8B0-52D11A5AD38D}" srcOrd="2" destOrd="0" presId="urn:microsoft.com/office/officeart/2005/8/layout/orgChart1"/>
    <dgm:cxn modelId="{4E2EA191-91BF-7249-BD18-853229DF1B82}" type="presParOf" srcId="{D67AA03A-7828-4B09-A98E-33C9C568AA01}" destId="{B8520BE1-FFDE-46BF-90F6-F8832097E0AB}" srcOrd="2" destOrd="0" presId="urn:microsoft.com/office/officeart/2005/8/layout/orgChart1"/>
    <dgm:cxn modelId="{0B7A53AC-6D75-9049-BE0F-D4653F415930}" type="presParOf" srcId="{D67AA03A-7828-4B09-A98E-33C9C568AA01}" destId="{972F8EBF-E495-4916-905E-45D0263B3867}" srcOrd="3" destOrd="0" presId="urn:microsoft.com/office/officeart/2005/8/layout/orgChart1"/>
    <dgm:cxn modelId="{4A04FF72-E411-9D41-8DD5-E6153A9775A7}" type="presParOf" srcId="{972F8EBF-E495-4916-905E-45D0263B3867}" destId="{393A4409-BBEB-4590-B4B2-1722B842A820}" srcOrd="0" destOrd="0" presId="urn:microsoft.com/office/officeart/2005/8/layout/orgChart1"/>
    <dgm:cxn modelId="{9524D9E6-9303-A640-91B8-68686CCBC994}" type="presParOf" srcId="{393A4409-BBEB-4590-B4B2-1722B842A820}" destId="{A0FAE5C7-FE5F-4800-8EF8-759EE710AC88}" srcOrd="0" destOrd="0" presId="urn:microsoft.com/office/officeart/2005/8/layout/orgChart1"/>
    <dgm:cxn modelId="{51DD924C-2C95-D14B-9A5B-600D4749AA4D}" type="presParOf" srcId="{393A4409-BBEB-4590-B4B2-1722B842A820}" destId="{07FE07FE-FDCF-418C-8C62-7293D20A45E5}" srcOrd="1" destOrd="0" presId="urn:microsoft.com/office/officeart/2005/8/layout/orgChart1"/>
    <dgm:cxn modelId="{1817CC6D-C5CC-7944-92E9-F7CD826C89EF}" type="presParOf" srcId="{972F8EBF-E495-4916-905E-45D0263B3867}" destId="{1E0F6E24-8DAD-48B5-A0F5-BDCB89C96E81}" srcOrd="1" destOrd="0" presId="urn:microsoft.com/office/officeart/2005/8/layout/orgChart1"/>
    <dgm:cxn modelId="{2FAA429B-DE80-654B-89E1-B04CABB08238}" type="presParOf" srcId="{972F8EBF-E495-4916-905E-45D0263B3867}" destId="{E40476F6-B806-4075-B7C4-6DC3810A05B8}" srcOrd="2" destOrd="0" presId="urn:microsoft.com/office/officeart/2005/8/layout/orgChart1"/>
    <dgm:cxn modelId="{00AA79B4-FE29-3046-9FCF-999E6B0F07C7}" type="presParOf" srcId="{3AD81403-3060-4A9B-83BF-2B6B78ED27BD}" destId="{6CFABEFF-7719-4A7A-8CC9-51F2E9342E53}" srcOrd="2" destOrd="0" presId="urn:microsoft.com/office/officeart/2005/8/layout/orgChart1"/>
    <dgm:cxn modelId="{57C8416B-C888-8E45-A5BD-E4BBB1A97B91}" type="presParOf" srcId="{D2CDD266-F0F3-4864-8B0D-C3F44228F816}" destId="{D17F908B-FB04-4F77-980E-C54CE1F739C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68B1B-9C7E-4D93-8D60-3A57BFDAAD8B}">
      <dsp:nvSpPr>
        <dsp:cNvPr id="0" name=""/>
        <dsp:cNvSpPr/>
      </dsp:nvSpPr>
      <dsp:spPr>
        <a:xfrm>
          <a:off x="449133" y="437"/>
          <a:ext cx="2285767" cy="1371460"/>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Final common pathway for oxidation.</a:t>
          </a:r>
        </a:p>
      </dsp:txBody>
      <dsp:txXfrm>
        <a:off x="449133" y="437"/>
        <a:ext cx="2285767" cy="1371460"/>
      </dsp:txXfrm>
    </dsp:sp>
    <dsp:sp modelId="{7297D652-FBD0-4AD0-B17B-C9746AC5AF68}">
      <dsp:nvSpPr>
        <dsp:cNvPr id="0" name=""/>
        <dsp:cNvSpPr/>
      </dsp:nvSpPr>
      <dsp:spPr>
        <a:xfrm>
          <a:off x="2921967" y="0"/>
          <a:ext cx="2285767" cy="1371460"/>
        </a:xfrm>
        <a:prstGeom prst="rect">
          <a:avLst/>
        </a:prstGeom>
        <a:solidFill>
          <a:schemeClr val="accent5">
            <a:hueOff val="103627"/>
            <a:satOff val="9874"/>
            <a:lumOff val="-411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Exclusively in mitochondria</a:t>
          </a:r>
        </a:p>
      </dsp:txBody>
      <dsp:txXfrm>
        <a:off x="2921967" y="0"/>
        <a:ext cx="2285767" cy="1371460"/>
      </dsp:txXfrm>
    </dsp:sp>
    <dsp:sp modelId="{437E4CC7-99A2-4507-83D3-FE8165D67CEB}">
      <dsp:nvSpPr>
        <dsp:cNvPr id="0" name=""/>
        <dsp:cNvSpPr/>
      </dsp:nvSpPr>
      <dsp:spPr>
        <a:xfrm>
          <a:off x="5477821" y="437"/>
          <a:ext cx="2285767" cy="1371460"/>
        </a:xfrm>
        <a:prstGeom prst="rect">
          <a:avLst/>
        </a:prstGeom>
        <a:solidFill>
          <a:schemeClr val="accent5">
            <a:hueOff val="207253"/>
            <a:satOff val="19748"/>
            <a:lumOff val="-823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Major source for ATP</a:t>
          </a:r>
        </a:p>
        <a:p>
          <a:pPr lvl="0" algn="ctr" defTabSz="800100">
            <a:lnSpc>
              <a:spcPct val="90000"/>
            </a:lnSpc>
            <a:spcBef>
              <a:spcPct val="0"/>
            </a:spcBef>
            <a:spcAft>
              <a:spcPct val="35000"/>
            </a:spcAft>
          </a:pPr>
          <a:r>
            <a:rPr lang="en-US" sz="1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(24 ATP)</a:t>
          </a:r>
          <a:endParaRPr lang="en-US" sz="18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5477821" y="437"/>
        <a:ext cx="2285767" cy="1371460"/>
      </dsp:txXfrm>
    </dsp:sp>
    <dsp:sp modelId="{8CD6C7B7-CCCC-4359-8B5F-7EE4564BC720}">
      <dsp:nvSpPr>
        <dsp:cNvPr id="0" name=""/>
        <dsp:cNvSpPr/>
      </dsp:nvSpPr>
      <dsp:spPr>
        <a:xfrm>
          <a:off x="929395" y="2377455"/>
          <a:ext cx="2285767" cy="1371460"/>
        </a:xfrm>
        <a:prstGeom prst="rect">
          <a:avLst/>
        </a:prstGeom>
        <a:solidFill>
          <a:schemeClr val="accent5">
            <a:hueOff val="310880"/>
            <a:satOff val="29621"/>
            <a:lumOff val="-123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Mainly catabolic with some anabolic features</a:t>
          </a:r>
        </a:p>
      </dsp:txBody>
      <dsp:txXfrm>
        <a:off x="929395" y="2377455"/>
        <a:ext cx="2285767" cy="1371460"/>
      </dsp:txXfrm>
    </dsp:sp>
    <dsp:sp modelId="{5DBC0908-C170-4B33-A0BA-320A17859235}">
      <dsp:nvSpPr>
        <dsp:cNvPr id="0" name=""/>
        <dsp:cNvSpPr/>
      </dsp:nvSpPr>
      <dsp:spPr>
        <a:xfrm>
          <a:off x="3443739" y="1600475"/>
          <a:ext cx="3839586" cy="2925421"/>
        </a:xfrm>
        <a:prstGeom prst="rect">
          <a:avLst/>
        </a:prstGeom>
        <a:solidFill>
          <a:schemeClr val="accent5">
            <a:hueOff val="414507"/>
            <a:satOff val="39495"/>
            <a:lumOff val="-1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Synthetic reactions (anabolic features):  </a:t>
          </a:r>
        </a:p>
        <a:p>
          <a:pPr lvl="0" algn="l" defTabSz="889000">
            <a:lnSpc>
              <a:spcPct val="90000"/>
            </a:lnSpc>
            <a:spcBef>
              <a:spcPct val="0"/>
            </a:spcBef>
            <a:spcAft>
              <a:spcPct val="35000"/>
            </a:spcAft>
          </a:pPr>
          <a:r>
            <a:rPr lang="en-US" sz="2000" b="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1-Glucose from amino acids  </a:t>
          </a:r>
        </a:p>
        <a:p>
          <a:pPr lvl="0" algn="l" defTabSz="889000">
            <a:lnSpc>
              <a:spcPct val="90000"/>
            </a:lnSpc>
            <a:spcBef>
              <a:spcPct val="0"/>
            </a:spcBef>
            <a:spcAft>
              <a:spcPct val="35000"/>
            </a:spcAft>
          </a:pPr>
          <a:r>
            <a:rPr lang="en-US" sz="2000" b="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2-Nonessential amino acids</a:t>
          </a:r>
        </a:p>
        <a:p>
          <a:pPr lvl="0" algn="l" defTabSz="889000">
            <a:lnSpc>
              <a:spcPct val="90000"/>
            </a:lnSpc>
            <a:spcBef>
              <a:spcPct val="0"/>
            </a:spcBef>
            <a:spcAft>
              <a:spcPct val="35000"/>
            </a:spcAft>
          </a:pPr>
          <a:r>
            <a:rPr lang="en-US" sz="2000" b="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3-Fatty acids</a:t>
          </a:r>
        </a:p>
        <a:p>
          <a:pPr lvl="0" algn="l" defTabSz="889000">
            <a:lnSpc>
              <a:spcPct val="90000"/>
            </a:lnSpc>
            <a:spcBef>
              <a:spcPct val="0"/>
            </a:spcBef>
            <a:spcAft>
              <a:spcPct val="35000"/>
            </a:spcAft>
          </a:pPr>
          <a:r>
            <a:rPr lang="en-US" sz="2000" b="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4-Heme</a:t>
          </a:r>
        </a:p>
      </dsp:txBody>
      <dsp:txXfrm>
        <a:off x="3443739" y="1600475"/>
        <a:ext cx="3839586" cy="29254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20BE1-FFDE-46BF-90F6-F8832097E0AB}">
      <dsp:nvSpPr>
        <dsp:cNvPr id="0" name=""/>
        <dsp:cNvSpPr/>
      </dsp:nvSpPr>
      <dsp:spPr>
        <a:xfrm>
          <a:off x="2582941" y="2189254"/>
          <a:ext cx="271016" cy="2113924"/>
        </a:xfrm>
        <a:custGeom>
          <a:avLst/>
          <a:gdLst/>
          <a:ahLst/>
          <a:cxnLst/>
          <a:rect l="0" t="0" r="0" b="0"/>
          <a:pathLst>
            <a:path>
              <a:moveTo>
                <a:pt x="0" y="0"/>
              </a:moveTo>
              <a:lnTo>
                <a:pt x="0" y="2113924"/>
              </a:lnTo>
              <a:lnTo>
                <a:pt x="271016" y="2113924"/>
              </a:lnTo>
            </a:path>
          </a:pathLst>
        </a:custGeom>
        <a:noFill/>
        <a:ln w="19050" cap="rnd" cmpd="sng" algn="ctr">
          <a:solidFill>
            <a:schemeClr val="accent6">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36739275-A5A8-4B63-97CD-93E04CEA8CAF}">
      <dsp:nvSpPr>
        <dsp:cNvPr id="0" name=""/>
        <dsp:cNvSpPr/>
      </dsp:nvSpPr>
      <dsp:spPr>
        <a:xfrm>
          <a:off x="2582941" y="2189254"/>
          <a:ext cx="271016" cy="831115"/>
        </a:xfrm>
        <a:custGeom>
          <a:avLst/>
          <a:gdLst/>
          <a:ahLst/>
          <a:cxnLst/>
          <a:rect l="0" t="0" r="0" b="0"/>
          <a:pathLst>
            <a:path>
              <a:moveTo>
                <a:pt x="0" y="0"/>
              </a:moveTo>
              <a:lnTo>
                <a:pt x="0" y="831115"/>
              </a:lnTo>
              <a:lnTo>
                <a:pt x="271016" y="831115"/>
              </a:lnTo>
            </a:path>
          </a:pathLst>
        </a:custGeom>
        <a:noFill/>
        <a:ln w="19050" cap="rnd" cmpd="sng" algn="ctr">
          <a:solidFill>
            <a:schemeClr val="accent6">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4F26E0E-101B-4A4B-A9B0-2F5F7F5DAC38}">
      <dsp:nvSpPr>
        <dsp:cNvPr id="0" name=""/>
        <dsp:cNvSpPr/>
      </dsp:nvSpPr>
      <dsp:spPr>
        <a:xfrm>
          <a:off x="2212553" y="906445"/>
          <a:ext cx="1093097" cy="379422"/>
        </a:xfrm>
        <a:custGeom>
          <a:avLst/>
          <a:gdLst/>
          <a:ahLst/>
          <a:cxnLst/>
          <a:rect l="0" t="0" r="0" b="0"/>
          <a:pathLst>
            <a:path>
              <a:moveTo>
                <a:pt x="0" y="0"/>
              </a:moveTo>
              <a:lnTo>
                <a:pt x="0" y="189711"/>
              </a:lnTo>
              <a:lnTo>
                <a:pt x="1093097" y="189711"/>
              </a:lnTo>
              <a:lnTo>
                <a:pt x="1093097" y="379422"/>
              </a:lnTo>
            </a:path>
          </a:pathLst>
        </a:custGeom>
        <a:noFill/>
        <a:ln w="19050" cap="rnd"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06DC064-A7BF-4D77-9E7E-C290B56F5F9E}">
      <dsp:nvSpPr>
        <dsp:cNvPr id="0" name=""/>
        <dsp:cNvSpPr/>
      </dsp:nvSpPr>
      <dsp:spPr>
        <a:xfrm>
          <a:off x="396746" y="2189254"/>
          <a:ext cx="271016" cy="2113924"/>
        </a:xfrm>
        <a:custGeom>
          <a:avLst/>
          <a:gdLst/>
          <a:ahLst/>
          <a:cxnLst/>
          <a:rect l="0" t="0" r="0" b="0"/>
          <a:pathLst>
            <a:path>
              <a:moveTo>
                <a:pt x="0" y="0"/>
              </a:moveTo>
              <a:lnTo>
                <a:pt x="0" y="2113924"/>
              </a:lnTo>
              <a:lnTo>
                <a:pt x="271016" y="2113924"/>
              </a:lnTo>
            </a:path>
          </a:pathLst>
        </a:custGeom>
        <a:noFill/>
        <a:ln w="19050" cap="rnd" cmpd="sng" algn="ctr">
          <a:solidFill>
            <a:schemeClr val="accent6">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E9AEC52-547E-4A43-A94E-2E9FA5BCA975}">
      <dsp:nvSpPr>
        <dsp:cNvPr id="0" name=""/>
        <dsp:cNvSpPr/>
      </dsp:nvSpPr>
      <dsp:spPr>
        <a:xfrm>
          <a:off x="396746" y="2189254"/>
          <a:ext cx="271016" cy="831115"/>
        </a:xfrm>
        <a:custGeom>
          <a:avLst/>
          <a:gdLst/>
          <a:ahLst/>
          <a:cxnLst/>
          <a:rect l="0" t="0" r="0" b="0"/>
          <a:pathLst>
            <a:path>
              <a:moveTo>
                <a:pt x="0" y="0"/>
              </a:moveTo>
              <a:lnTo>
                <a:pt x="0" y="831115"/>
              </a:lnTo>
              <a:lnTo>
                <a:pt x="271016" y="831115"/>
              </a:lnTo>
            </a:path>
          </a:pathLst>
        </a:custGeom>
        <a:noFill/>
        <a:ln w="19050" cap="rnd" cmpd="sng" algn="ctr">
          <a:solidFill>
            <a:schemeClr val="accent6">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6EFC92AC-F381-4081-B6A0-594D0DE9B9F8}">
      <dsp:nvSpPr>
        <dsp:cNvPr id="0" name=""/>
        <dsp:cNvSpPr/>
      </dsp:nvSpPr>
      <dsp:spPr>
        <a:xfrm>
          <a:off x="1119455" y="906445"/>
          <a:ext cx="1093097" cy="379422"/>
        </a:xfrm>
        <a:custGeom>
          <a:avLst/>
          <a:gdLst/>
          <a:ahLst/>
          <a:cxnLst/>
          <a:rect l="0" t="0" r="0" b="0"/>
          <a:pathLst>
            <a:path>
              <a:moveTo>
                <a:pt x="1093097" y="0"/>
              </a:moveTo>
              <a:lnTo>
                <a:pt x="1093097" y="189711"/>
              </a:lnTo>
              <a:lnTo>
                <a:pt x="0" y="189711"/>
              </a:lnTo>
              <a:lnTo>
                <a:pt x="0" y="379422"/>
              </a:lnTo>
            </a:path>
          </a:pathLst>
        </a:custGeom>
        <a:noFill/>
        <a:ln w="19050" cap="rnd"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20BB8A1-C2CA-4CDF-9B64-77CE1485079A}">
      <dsp:nvSpPr>
        <dsp:cNvPr id="0" name=""/>
        <dsp:cNvSpPr/>
      </dsp:nvSpPr>
      <dsp:spPr>
        <a:xfrm>
          <a:off x="971110" y="3058"/>
          <a:ext cx="2482886" cy="903386"/>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rtl="1">
            <a:lnSpc>
              <a:spcPct val="90000"/>
            </a:lnSpc>
            <a:spcBef>
              <a:spcPct val="0"/>
            </a:spcBef>
            <a:spcAft>
              <a:spcPct val="35000"/>
            </a:spcAft>
          </a:pPr>
          <a:r>
            <a:rPr lang="en-US" sz="3900" kern="1200" dirty="0"/>
            <a:t>TCA CYCLE</a:t>
          </a:r>
          <a:endParaRPr lang="ar-SA" sz="3900" kern="1200" dirty="0"/>
        </a:p>
      </dsp:txBody>
      <dsp:txXfrm>
        <a:off x="971110" y="3058"/>
        <a:ext cx="2482886" cy="903386"/>
      </dsp:txXfrm>
    </dsp:sp>
    <dsp:sp modelId="{CDDC3570-7003-41FC-9E7A-3E16EC338C18}">
      <dsp:nvSpPr>
        <dsp:cNvPr id="0" name=""/>
        <dsp:cNvSpPr/>
      </dsp:nvSpPr>
      <dsp:spPr>
        <a:xfrm>
          <a:off x="216068" y="1285867"/>
          <a:ext cx="1806773" cy="903386"/>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en-US" sz="2800" kern="1200" dirty="0"/>
            <a:t>Activators</a:t>
          </a:r>
          <a:endParaRPr lang="ar-SA" sz="3000" kern="1200" dirty="0"/>
        </a:p>
      </dsp:txBody>
      <dsp:txXfrm>
        <a:off x="216068" y="1285867"/>
        <a:ext cx="1806773" cy="903386"/>
      </dsp:txXfrm>
    </dsp:sp>
    <dsp:sp modelId="{5E0013DB-DE7F-40B6-BACA-FDD01D449222}">
      <dsp:nvSpPr>
        <dsp:cNvPr id="0" name=""/>
        <dsp:cNvSpPr/>
      </dsp:nvSpPr>
      <dsp:spPr>
        <a:xfrm>
          <a:off x="667762" y="2568676"/>
          <a:ext cx="1806773" cy="903386"/>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rtl="1">
            <a:lnSpc>
              <a:spcPct val="90000"/>
            </a:lnSpc>
            <a:spcBef>
              <a:spcPct val="0"/>
            </a:spcBef>
            <a:spcAft>
              <a:spcPct val="35000"/>
            </a:spcAft>
          </a:pPr>
          <a:r>
            <a:rPr lang="en-US" altLang="en-US" sz="3900" kern="1200"/>
            <a:t>ADP</a:t>
          </a:r>
          <a:endParaRPr lang="ar-SA" sz="3900" kern="1200" dirty="0"/>
        </a:p>
      </dsp:txBody>
      <dsp:txXfrm>
        <a:off x="667762" y="2568676"/>
        <a:ext cx="1806773" cy="903386"/>
      </dsp:txXfrm>
    </dsp:sp>
    <dsp:sp modelId="{8F825A28-6DE8-4219-8491-775FC8EDF2BA}">
      <dsp:nvSpPr>
        <dsp:cNvPr id="0" name=""/>
        <dsp:cNvSpPr/>
      </dsp:nvSpPr>
      <dsp:spPr>
        <a:xfrm>
          <a:off x="667762" y="3851485"/>
          <a:ext cx="1806773" cy="903386"/>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rtl="1">
            <a:lnSpc>
              <a:spcPct val="90000"/>
            </a:lnSpc>
            <a:spcBef>
              <a:spcPct val="0"/>
            </a:spcBef>
            <a:spcAft>
              <a:spcPct val="35000"/>
            </a:spcAft>
          </a:pPr>
          <a:r>
            <a:rPr lang="en-US" altLang="en-US" sz="3900" kern="1200"/>
            <a:t>Ca</a:t>
          </a:r>
          <a:r>
            <a:rPr lang="en-US" altLang="en-US" sz="3900" kern="1200" baseline="30000"/>
            <a:t>2+</a:t>
          </a:r>
          <a:endParaRPr lang="ar-SA" sz="3900" kern="1200" dirty="0"/>
        </a:p>
      </dsp:txBody>
      <dsp:txXfrm>
        <a:off x="667762" y="3851485"/>
        <a:ext cx="1806773" cy="903386"/>
      </dsp:txXfrm>
    </dsp:sp>
    <dsp:sp modelId="{87539978-EC05-45A1-A942-8B45D7EA1629}">
      <dsp:nvSpPr>
        <dsp:cNvPr id="0" name=""/>
        <dsp:cNvSpPr/>
      </dsp:nvSpPr>
      <dsp:spPr>
        <a:xfrm>
          <a:off x="2402264" y="1285867"/>
          <a:ext cx="1806773" cy="903386"/>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en-US" sz="2800" kern="1200" dirty="0"/>
            <a:t>Inhibitors</a:t>
          </a:r>
          <a:endParaRPr lang="ar-SA" sz="2800" kern="1200" dirty="0"/>
        </a:p>
      </dsp:txBody>
      <dsp:txXfrm>
        <a:off x="2402264" y="1285867"/>
        <a:ext cx="1806773" cy="903386"/>
      </dsp:txXfrm>
    </dsp:sp>
    <dsp:sp modelId="{C843C7BB-153C-4C6D-83DD-49ED54A12213}">
      <dsp:nvSpPr>
        <dsp:cNvPr id="0" name=""/>
        <dsp:cNvSpPr/>
      </dsp:nvSpPr>
      <dsp:spPr>
        <a:xfrm>
          <a:off x="2853957" y="2568676"/>
          <a:ext cx="1806773" cy="903386"/>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rtl="1">
            <a:lnSpc>
              <a:spcPct val="90000"/>
            </a:lnSpc>
            <a:spcBef>
              <a:spcPct val="0"/>
            </a:spcBef>
            <a:spcAft>
              <a:spcPct val="35000"/>
            </a:spcAft>
          </a:pPr>
          <a:r>
            <a:rPr lang="en-US" sz="3900" kern="1200"/>
            <a:t>ATP</a:t>
          </a:r>
          <a:endParaRPr lang="ar-SA" sz="3900" kern="1200" dirty="0"/>
        </a:p>
      </dsp:txBody>
      <dsp:txXfrm>
        <a:off x="2853957" y="2568676"/>
        <a:ext cx="1806773" cy="903386"/>
      </dsp:txXfrm>
    </dsp:sp>
    <dsp:sp modelId="{A0FAE5C7-FE5F-4800-8EF8-759EE710AC88}">
      <dsp:nvSpPr>
        <dsp:cNvPr id="0" name=""/>
        <dsp:cNvSpPr/>
      </dsp:nvSpPr>
      <dsp:spPr>
        <a:xfrm>
          <a:off x="2853957" y="3851485"/>
          <a:ext cx="1806773" cy="903386"/>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rtl="1">
            <a:lnSpc>
              <a:spcPct val="90000"/>
            </a:lnSpc>
            <a:spcBef>
              <a:spcPct val="0"/>
            </a:spcBef>
            <a:spcAft>
              <a:spcPct val="35000"/>
            </a:spcAft>
          </a:pPr>
          <a:r>
            <a:rPr lang="en-US" sz="3900" kern="1200"/>
            <a:t>NADH</a:t>
          </a:r>
          <a:endParaRPr lang="ar-SA" sz="3900" kern="1200" dirty="0"/>
        </a:p>
      </dsp:txBody>
      <dsp:txXfrm>
        <a:off x="2853957" y="3851485"/>
        <a:ext cx="1806773" cy="90338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A7EDCF-F696-4A43-8E37-E79C632192A6}" type="datetimeFigureOut">
              <a:rPr lang="en-US" smtClean="0"/>
              <a:t>11/16/2016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446392-A8D6-8E48-8754-713E30D1B9C5}" type="slidenum">
              <a:rPr lang="en-US" smtClean="0"/>
              <a:t>‹#›</a:t>
            </a:fld>
            <a:endParaRPr lang="en-US"/>
          </a:p>
        </p:txBody>
      </p:sp>
    </p:spTree>
    <p:extLst>
      <p:ext uri="{BB962C8B-B14F-4D97-AF65-F5344CB8AC3E}">
        <p14:creationId xmlns:p14="http://schemas.microsoft.com/office/powerpoint/2010/main" val="717791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541B1-C20F-4CF0-849A-B381AAF9136C}" type="datetimeFigureOut">
              <a:rPr lang="en-US" smtClean="0"/>
              <a:t>11/16/2016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BCF4B9-8CAD-4FEC-A14E-89610046325D}" type="slidenum">
              <a:rPr lang="en-US" smtClean="0"/>
              <a:t>‹#›</a:t>
            </a:fld>
            <a:endParaRPr lang="en-US"/>
          </a:p>
        </p:txBody>
      </p:sp>
    </p:spTree>
    <p:extLst>
      <p:ext uri="{BB962C8B-B14F-4D97-AF65-F5344CB8AC3E}">
        <p14:creationId xmlns:p14="http://schemas.microsoft.com/office/powerpoint/2010/main" val="1912571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567659-991D-4B34-B5DC-0264534E05B0}" type="slidenum">
              <a:rPr lang="en-US">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29118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B85BF8FF-AE65-4EC4-B38C-46DFAB139CF3}" type="slidenum">
              <a:rPr lang="ar-SA" smtClean="0">
                <a:solidFill>
                  <a:prstClr val="black"/>
                </a:solidFill>
              </a:rPr>
              <a:pPr/>
              <a:t>4</a:t>
            </a:fld>
            <a:endParaRPr lang="ar-SA">
              <a:solidFill>
                <a:prstClr val="black"/>
              </a:solidFill>
            </a:endParaRPr>
          </a:p>
        </p:txBody>
      </p:sp>
    </p:spTree>
    <p:extLst>
      <p:ext uri="{BB962C8B-B14F-4D97-AF65-F5344CB8AC3E}">
        <p14:creationId xmlns:p14="http://schemas.microsoft.com/office/powerpoint/2010/main" val="1483305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A"/>
          </a:p>
        </p:txBody>
      </p:sp>
      <p:sp>
        <p:nvSpPr>
          <p:cNvPr id="4" name="Date Placeholder 3"/>
          <p:cNvSpPr>
            <a:spLocks noGrp="1"/>
          </p:cNvSpPr>
          <p:nvPr>
            <p:ph type="dt" sz="half" idx="10"/>
          </p:nvPr>
        </p:nvSpPr>
        <p:spPr/>
        <p:txBody>
          <a:bodyPr/>
          <a:lstStyle/>
          <a:p>
            <a:fld id="{FFCAF310-6CAD-4BC6-85C9-A27E561CDD06}" type="datetimeFigureOut">
              <a:rPr lang="ar-SA" smtClean="0">
                <a:solidFill>
                  <a:prstClr val="black">
                    <a:tint val="75000"/>
                  </a:prstClr>
                </a:solidFill>
              </a:rPr>
              <a:pPr/>
              <a:t>16/02/1438</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90EBEB32-BF27-4D09-9B87-EABE7A532BD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67401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FFCAF310-6CAD-4BC6-85C9-A27E561CDD06}" type="datetimeFigureOut">
              <a:rPr lang="ar-SA" smtClean="0">
                <a:solidFill>
                  <a:prstClr val="black">
                    <a:tint val="75000"/>
                  </a:prstClr>
                </a:solidFill>
              </a:rPr>
              <a:pPr/>
              <a:t>16/02/1438</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90EBEB32-BF27-4D09-9B87-EABE7A532BD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45439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CAF310-6CAD-4BC6-85C9-A27E561CDD06}" type="datetimeFigureOut">
              <a:rPr lang="ar-SA" smtClean="0">
                <a:solidFill>
                  <a:prstClr val="black">
                    <a:tint val="75000"/>
                  </a:prstClr>
                </a:solidFill>
              </a:rPr>
              <a:pPr/>
              <a:t>16/02/1438</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90EBEB32-BF27-4D09-9B87-EABE7A532BD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8712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p>
            <a:fld id="{FFCAF310-6CAD-4BC6-85C9-A27E561CDD06}" type="datetimeFigureOut">
              <a:rPr lang="ar-SA" smtClean="0">
                <a:solidFill>
                  <a:prstClr val="black">
                    <a:tint val="75000"/>
                  </a:prstClr>
                </a:solidFill>
              </a:rPr>
              <a:pPr/>
              <a:t>16/02/1438</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7" name="Slide Number Placeholder 6"/>
          <p:cNvSpPr>
            <a:spLocks noGrp="1"/>
          </p:cNvSpPr>
          <p:nvPr>
            <p:ph type="sldNum" sz="quarter" idx="12"/>
          </p:nvPr>
        </p:nvSpPr>
        <p:spPr/>
        <p:txBody>
          <a:bodyPr/>
          <a:lstStyle/>
          <a:p>
            <a:fld id="{90EBEB32-BF27-4D09-9B87-EABE7A532BD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63547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ar-S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p>
            <a:fld id="{FFCAF310-6CAD-4BC6-85C9-A27E561CDD06}" type="datetimeFigureOut">
              <a:rPr lang="ar-SA" smtClean="0">
                <a:solidFill>
                  <a:prstClr val="black">
                    <a:tint val="75000"/>
                  </a:prstClr>
                </a:solidFill>
              </a:rPr>
              <a:pPr/>
              <a:t>16/02/1438</a:t>
            </a:fld>
            <a:endParaRPr lang="ar-SA">
              <a:solidFill>
                <a:prstClr val="black">
                  <a:tint val="75000"/>
                </a:prstClr>
              </a:solidFill>
            </a:endParaRPr>
          </a:p>
        </p:txBody>
      </p:sp>
      <p:sp>
        <p:nvSpPr>
          <p:cNvPr id="8" name="Footer Placeholder 7"/>
          <p:cNvSpPr>
            <a:spLocks noGrp="1"/>
          </p:cNvSpPr>
          <p:nvPr>
            <p:ph type="ftr" sz="quarter" idx="11"/>
          </p:nvPr>
        </p:nvSpPr>
        <p:spPr/>
        <p:txBody>
          <a:bodyPr/>
          <a:lstStyle/>
          <a:p>
            <a:endParaRPr lang="ar-SA">
              <a:solidFill>
                <a:prstClr val="black">
                  <a:tint val="75000"/>
                </a:prstClr>
              </a:solidFill>
            </a:endParaRPr>
          </a:p>
        </p:txBody>
      </p:sp>
      <p:sp>
        <p:nvSpPr>
          <p:cNvPr id="9" name="Slide Number Placeholder 8"/>
          <p:cNvSpPr>
            <a:spLocks noGrp="1"/>
          </p:cNvSpPr>
          <p:nvPr>
            <p:ph type="sldNum" sz="quarter" idx="12"/>
          </p:nvPr>
        </p:nvSpPr>
        <p:spPr/>
        <p:txBody>
          <a:bodyPr/>
          <a:lstStyle/>
          <a:p>
            <a:fld id="{90EBEB32-BF27-4D09-9B87-EABE7A532BD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85427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p>
            <a:fld id="{FFCAF310-6CAD-4BC6-85C9-A27E561CDD06}" type="datetimeFigureOut">
              <a:rPr lang="ar-SA" smtClean="0">
                <a:solidFill>
                  <a:prstClr val="black">
                    <a:tint val="75000"/>
                  </a:prstClr>
                </a:solidFill>
              </a:rPr>
              <a:pPr/>
              <a:t>16/02/1438</a:t>
            </a:fld>
            <a:endParaRPr lang="ar-SA">
              <a:solidFill>
                <a:prstClr val="black">
                  <a:tint val="75000"/>
                </a:prstClr>
              </a:solidFill>
            </a:endParaRPr>
          </a:p>
        </p:txBody>
      </p:sp>
      <p:sp>
        <p:nvSpPr>
          <p:cNvPr id="4" name="Footer Placeholder 3"/>
          <p:cNvSpPr>
            <a:spLocks noGrp="1"/>
          </p:cNvSpPr>
          <p:nvPr>
            <p:ph type="ftr" sz="quarter" idx="11"/>
          </p:nvPr>
        </p:nvSpPr>
        <p:spPr/>
        <p:txBody>
          <a:bodyPr/>
          <a:lstStyle/>
          <a:p>
            <a:endParaRPr lang="ar-SA">
              <a:solidFill>
                <a:prstClr val="black">
                  <a:tint val="75000"/>
                </a:prstClr>
              </a:solidFill>
            </a:endParaRPr>
          </a:p>
        </p:txBody>
      </p:sp>
      <p:sp>
        <p:nvSpPr>
          <p:cNvPr id="5" name="Slide Number Placeholder 4"/>
          <p:cNvSpPr>
            <a:spLocks noGrp="1"/>
          </p:cNvSpPr>
          <p:nvPr>
            <p:ph type="sldNum" sz="quarter" idx="12"/>
          </p:nvPr>
        </p:nvSpPr>
        <p:spPr/>
        <p:txBody>
          <a:bodyPr/>
          <a:lstStyle/>
          <a:p>
            <a:fld id="{90EBEB32-BF27-4D09-9B87-EABE7A532BD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488068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AF310-6CAD-4BC6-85C9-A27E561CDD06}" type="datetimeFigureOut">
              <a:rPr lang="ar-SA" smtClean="0">
                <a:solidFill>
                  <a:prstClr val="black">
                    <a:tint val="75000"/>
                  </a:prstClr>
                </a:solidFill>
              </a:rPr>
              <a:pPr/>
              <a:t>16/02/1438</a:t>
            </a:fld>
            <a:endParaRPr lang="ar-SA">
              <a:solidFill>
                <a:prstClr val="black">
                  <a:tint val="75000"/>
                </a:prstClr>
              </a:solidFill>
            </a:endParaRPr>
          </a:p>
        </p:txBody>
      </p:sp>
      <p:sp>
        <p:nvSpPr>
          <p:cNvPr id="3" name="Footer Placeholder 2"/>
          <p:cNvSpPr>
            <a:spLocks noGrp="1"/>
          </p:cNvSpPr>
          <p:nvPr>
            <p:ph type="ftr" sz="quarter" idx="11"/>
          </p:nvPr>
        </p:nvSpPr>
        <p:spPr/>
        <p:txBody>
          <a:bodyPr/>
          <a:lstStyle/>
          <a:p>
            <a:endParaRPr lang="ar-SA">
              <a:solidFill>
                <a:prstClr val="black">
                  <a:tint val="75000"/>
                </a:prstClr>
              </a:solidFill>
            </a:endParaRPr>
          </a:p>
        </p:txBody>
      </p:sp>
      <p:sp>
        <p:nvSpPr>
          <p:cNvPr id="4" name="Slide Number Placeholder 3"/>
          <p:cNvSpPr>
            <a:spLocks noGrp="1"/>
          </p:cNvSpPr>
          <p:nvPr>
            <p:ph type="sldNum" sz="quarter" idx="12"/>
          </p:nvPr>
        </p:nvSpPr>
        <p:spPr/>
        <p:txBody>
          <a:bodyPr/>
          <a:lstStyle/>
          <a:p>
            <a:fld id="{90EBEB32-BF27-4D09-9B87-EABE7A532BD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17928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CAF310-6CAD-4BC6-85C9-A27E561CDD06}" type="datetimeFigureOut">
              <a:rPr lang="ar-SA" smtClean="0">
                <a:solidFill>
                  <a:prstClr val="black">
                    <a:tint val="75000"/>
                  </a:prstClr>
                </a:solidFill>
              </a:rPr>
              <a:pPr/>
              <a:t>16/02/1438</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7" name="Slide Number Placeholder 6"/>
          <p:cNvSpPr>
            <a:spLocks noGrp="1"/>
          </p:cNvSpPr>
          <p:nvPr>
            <p:ph type="sldNum" sz="quarter" idx="12"/>
          </p:nvPr>
        </p:nvSpPr>
        <p:spPr/>
        <p:txBody>
          <a:bodyPr/>
          <a:lstStyle/>
          <a:p>
            <a:fld id="{90EBEB32-BF27-4D09-9B87-EABE7A532BD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477314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CAF310-6CAD-4BC6-85C9-A27E561CDD06}" type="datetimeFigureOut">
              <a:rPr lang="ar-SA" smtClean="0">
                <a:solidFill>
                  <a:prstClr val="black">
                    <a:tint val="75000"/>
                  </a:prstClr>
                </a:solidFill>
              </a:rPr>
              <a:pPr/>
              <a:t>16/02/1438</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7" name="Slide Number Placeholder 6"/>
          <p:cNvSpPr>
            <a:spLocks noGrp="1"/>
          </p:cNvSpPr>
          <p:nvPr>
            <p:ph type="sldNum" sz="quarter" idx="12"/>
          </p:nvPr>
        </p:nvSpPr>
        <p:spPr/>
        <p:txBody>
          <a:bodyPr/>
          <a:lstStyle/>
          <a:p>
            <a:fld id="{90EBEB32-BF27-4D09-9B87-EABE7A532BD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69513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FFCAF310-6CAD-4BC6-85C9-A27E561CDD06}" type="datetimeFigureOut">
              <a:rPr lang="ar-SA" smtClean="0">
                <a:solidFill>
                  <a:prstClr val="black">
                    <a:tint val="75000"/>
                  </a:prstClr>
                </a:solidFill>
              </a:rPr>
              <a:pPr/>
              <a:t>16/02/1438</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90EBEB32-BF27-4D09-9B87-EABE7A532BD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81451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FFCAF310-6CAD-4BC6-85C9-A27E561CDD06}" type="datetimeFigureOut">
              <a:rPr lang="ar-SA" smtClean="0">
                <a:solidFill>
                  <a:prstClr val="black">
                    <a:tint val="75000"/>
                  </a:prstClr>
                </a:solidFill>
              </a:rPr>
              <a:pPr/>
              <a:t>16/02/1438</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90EBEB32-BF27-4D09-9B87-EABE7A532BD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853567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D81832-F6F9-2843-B79F-0B4422FBB120}" type="slidenum">
              <a:rPr lang="ar-SA" altLang="en-US" smtClean="0">
                <a:solidFill>
                  <a:srgbClr val="90C226"/>
                </a:solidFill>
              </a:rPr>
              <a:pPr/>
              <a:t>‹#›</a:t>
            </a:fld>
            <a:endParaRPr lang="en-US" altLang="en-US">
              <a:solidFill>
                <a:srgbClr val="90C226"/>
              </a:solidFill>
            </a:endParaRPr>
          </a:p>
        </p:txBody>
      </p:sp>
    </p:spTree>
    <p:extLst>
      <p:ext uri="{BB962C8B-B14F-4D97-AF65-F5344CB8AC3E}">
        <p14:creationId xmlns:p14="http://schemas.microsoft.com/office/powerpoint/2010/main" val="2826037510"/>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992B7C-C63E-3C47-823E-91031409F888}" type="slidenum">
              <a:rPr lang="ar-SA" altLang="en-US" smtClean="0">
                <a:solidFill>
                  <a:srgbClr val="90C226"/>
                </a:solidFill>
              </a:rPr>
              <a:pPr/>
              <a:t>‹#›</a:t>
            </a:fld>
            <a:endParaRPr lang="en-US" altLang="en-US">
              <a:solidFill>
                <a:srgbClr val="90C226"/>
              </a:solidFill>
            </a:endParaRPr>
          </a:p>
        </p:txBody>
      </p:sp>
    </p:spTree>
    <p:extLst>
      <p:ext uri="{BB962C8B-B14F-4D97-AF65-F5344CB8AC3E}">
        <p14:creationId xmlns:p14="http://schemas.microsoft.com/office/powerpoint/2010/main" val="66040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1B6AB4-DECB-3142-812F-16C5178EC6C5}" type="slidenum">
              <a:rPr lang="ar-SA" altLang="en-US" smtClean="0">
                <a:solidFill>
                  <a:srgbClr val="90C226"/>
                </a:solidFill>
              </a:rPr>
              <a:pPr/>
              <a:t>‹#›</a:t>
            </a:fld>
            <a:endParaRPr lang="en-US" altLang="en-US">
              <a:solidFill>
                <a:srgbClr val="90C226"/>
              </a:solidFill>
            </a:endParaRPr>
          </a:p>
        </p:txBody>
      </p:sp>
    </p:spTree>
    <p:extLst>
      <p:ext uri="{BB962C8B-B14F-4D97-AF65-F5344CB8AC3E}">
        <p14:creationId xmlns:p14="http://schemas.microsoft.com/office/powerpoint/2010/main" val="147983491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30CAC3-05B8-C94A-B338-99891B4994FD}" type="slidenum">
              <a:rPr lang="ar-SA" altLang="en-US" smtClean="0">
                <a:solidFill>
                  <a:srgbClr val="90C226"/>
                </a:solidFill>
              </a:rPr>
              <a:pPr/>
              <a:t>‹#›</a:t>
            </a:fld>
            <a:endParaRPr lang="en-US" altLang="en-US">
              <a:solidFill>
                <a:srgbClr val="90C226"/>
              </a:solidFill>
            </a:endParaRPr>
          </a:p>
        </p:txBody>
      </p:sp>
    </p:spTree>
    <p:extLst>
      <p:ext uri="{BB962C8B-B14F-4D97-AF65-F5344CB8AC3E}">
        <p14:creationId xmlns:p14="http://schemas.microsoft.com/office/powerpoint/2010/main" val="960267970"/>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DD7BF62-4D0F-CE4A-9E6F-D2F7C190A9FC}" type="slidenum">
              <a:rPr lang="ar-SA" altLang="en-US" smtClean="0">
                <a:solidFill>
                  <a:srgbClr val="90C226"/>
                </a:solidFill>
              </a:rPr>
              <a:pPr/>
              <a:t>‹#›</a:t>
            </a:fld>
            <a:endParaRPr lang="en-US" altLang="en-US">
              <a:solidFill>
                <a:srgbClr val="90C226"/>
              </a:solidFill>
            </a:endParaRPr>
          </a:p>
        </p:txBody>
      </p:sp>
    </p:spTree>
    <p:extLst>
      <p:ext uri="{BB962C8B-B14F-4D97-AF65-F5344CB8AC3E}">
        <p14:creationId xmlns:p14="http://schemas.microsoft.com/office/powerpoint/2010/main" val="355869797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EC17FA2-29D9-4644-8182-AAD913CED467}" type="slidenum">
              <a:rPr lang="ar-SA" altLang="en-US" smtClean="0">
                <a:solidFill>
                  <a:srgbClr val="90C226"/>
                </a:solidFill>
              </a:rPr>
              <a:pPr/>
              <a:t>‹#›</a:t>
            </a:fld>
            <a:endParaRPr lang="en-US" altLang="en-US">
              <a:solidFill>
                <a:srgbClr val="90C226"/>
              </a:solidFill>
            </a:endParaRPr>
          </a:p>
        </p:txBody>
      </p:sp>
    </p:spTree>
    <p:extLst>
      <p:ext uri="{BB962C8B-B14F-4D97-AF65-F5344CB8AC3E}">
        <p14:creationId xmlns:p14="http://schemas.microsoft.com/office/powerpoint/2010/main" val="22769725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CEF933-DC3B-3744-B0CB-40C41C0FBA29}" type="slidenum">
              <a:rPr lang="ar-SA" altLang="en-US" smtClean="0">
                <a:solidFill>
                  <a:srgbClr val="90C226"/>
                </a:solidFill>
              </a:rPr>
              <a:pPr/>
              <a:t>‹#›</a:t>
            </a:fld>
            <a:endParaRPr lang="en-US" altLang="en-US">
              <a:solidFill>
                <a:srgbClr val="90C226"/>
              </a:solidFill>
            </a:endParaRPr>
          </a:p>
        </p:txBody>
      </p:sp>
    </p:spTree>
    <p:extLst>
      <p:ext uri="{BB962C8B-B14F-4D97-AF65-F5344CB8AC3E}">
        <p14:creationId xmlns:p14="http://schemas.microsoft.com/office/powerpoint/2010/main" val="187830618"/>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CB9C6F-D035-A942-A446-397E8410A5E3}" type="slidenum">
              <a:rPr lang="ar-SA" altLang="en-US" smtClean="0">
                <a:solidFill>
                  <a:srgbClr val="90C226"/>
                </a:solidFill>
              </a:rPr>
              <a:pPr/>
              <a:t>‹#›</a:t>
            </a:fld>
            <a:endParaRPr lang="en-US" altLang="en-US">
              <a:solidFill>
                <a:srgbClr val="90C226"/>
              </a:solidFill>
            </a:endParaRPr>
          </a:p>
        </p:txBody>
      </p:sp>
    </p:spTree>
    <p:extLst>
      <p:ext uri="{BB962C8B-B14F-4D97-AF65-F5344CB8AC3E}">
        <p14:creationId xmlns:p14="http://schemas.microsoft.com/office/powerpoint/2010/main" val="4087482066"/>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16B0DF8-C6B4-7840-AA48-E8BAE1EB7C90}" type="slidenum">
              <a:rPr lang="ar-SA" altLang="en-US" smtClean="0">
                <a:solidFill>
                  <a:srgbClr val="90C226"/>
                </a:solidFill>
              </a:rPr>
              <a:pPr/>
              <a:t>‹#›</a:t>
            </a:fld>
            <a:endParaRPr lang="en-US" altLang="en-US">
              <a:solidFill>
                <a:srgbClr val="90C226"/>
              </a:solidFill>
            </a:endParaRPr>
          </a:p>
        </p:txBody>
      </p:sp>
    </p:spTree>
    <p:extLst>
      <p:ext uri="{BB962C8B-B14F-4D97-AF65-F5344CB8AC3E}">
        <p14:creationId xmlns:p14="http://schemas.microsoft.com/office/powerpoint/2010/main" val="22225730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439D0C-39D1-854C-9DDE-1B2F4B8BD434}" type="slidenum">
              <a:rPr lang="ar-SA" altLang="en-US" smtClean="0">
                <a:solidFill>
                  <a:srgbClr val="90C226"/>
                </a:solidFill>
              </a:rPr>
              <a:pPr/>
              <a:t>‹#›</a:t>
            </a:fld>
            <a:endParaRPr lang="en-US" altLang="en-US">
              <a:solidFill>
                <a:srgbClr val="90C226"/>
              </a:solidFill>
            </a:endParaRPr>
          </a:p>
        </p:txBody>
      </p:sp>
    </p:spTree>
    <p:extLst>
      <p:ext uri="{BB962C8B-B14F-4D97-AF65-F5344CB8AC3E}">
        <p14:creationId xmlns:p14="http://schemas.microsoft.com/office/powerpoint/2010/main" val="12020531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439D0C-39D1-854C-9DDE-1B2F4B8BD434}" type="slidenum">
              <a:rPr lang="ar-SA" altLang="en-US" smtClean="0">
                <a:solidFill>
                  <a:srgbClr val="90C226"/>
                </a:solidFill>
              </a:rPr>
              <a:pPr/>
              <a:t>‹#›</a:t>
            </a:fld>
            <a:endParaRPr lang="en-US" altLang="en-US">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914400" eaLnBrk="0" fontAlgn="base" hangingPunct="0">
              <a:spcBef>
                <a:spcPct val="0"/>
              </a:spcBef>
              <a:spcAft>
                <a:spcPct val="0"/>
              </a:spcAft>
            </a:pPr>
            <a:r>
              <a:rPr lang="en-US" sz="8000" dirty="0">
                <a:ln w="3175" cmpd="sng">
                  <a:noFill/>
                </a:ln>
                <a:solidFill>
                  <a:srgbClr val="90C226">
                    <a:lumMod val="60000"/>
                    <a:lumOff val="40000"/>
                  </a:srgbClr>
                </a:solidFill>
                <a:latin typeface="Arial"/>
                <a:cs typeface="Times New Roman" charset="0"/>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914400" eaLnBrk="0" fontAlgn="base" hangingPunct="0">
              <a:spcBef>
                <a:spcPct val="0"/>
              </a:spcBef>
              <a:spcAft>
                <a:spcPct val="0"/>
              </a:spcAft>
            </a:pPr>
            <a:r>
              <a:rPr lang="en-US" sz="8000" dirty="0">
                <a:ln w="3175" cmpd="sng">
                  <a:noFill/>
                </a:ln>
                <a:solidFill>
                  <a:srgbClr val="90C226">
                    <a:lumMod val="60000"/>
                    <a:lumOff val="40000"/>
                  </a:srgbClr>
                </a:solidFill>
                <a:latin typeface="Arial"/>
                <a:cs typeface="Times New Roman" charset="0"/>
              </a:rPr>
              <a:t>”</a:t>
            </a:r>
            <a:endParaRPr lang="en-US" sz="2400" dirty="0">
              <a:solidFill>
                <a:srgbClr val="90C226">
                  <a:lumMod val="60000"/>
                  <a:lumOff val="40000"/>
                </a:srgbClr>
              </a:solidFill>
              <a:latin typeface="Arial"/>
              <a:cs typeface="Times New Roman" charset="0"/>
            </a:endParaRPr>
          </a:p>
        </p:txBody>
      </p:sp>
    </p:spTree>
    <p:extLst>
      <p:ext uri="{BB962C8B-B14F-4D97-AF65-F5344CB8AC3E}">
        <p14:creationId xmlns:p14="http://schemas.microsoft.com/office/powerpoint/2010/main" val="27054340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439D0C-39D1-854C-9DDE-1B2F4B8BD434}" type="slidenum">
              <a:rPr lang="ar-SA" altLang="en-US" smtClean="0">
                <a:solidFill>
                  <a:srgbClr val="90C226"/>
                </a:solidFill>
              </a:rPr>
              <a:pPr/>
              <a:t>‹#›</a:t>
            </a:fld>
            <a:endParaRPr lang="en-US" altLang="en-US">
              <a:solidFill>
                <a:srgbClr val="90C226"/>
              </a:solidFill>
            </a:endParaRPr>
          </a:p>
        </p:txBody>
      </p:sp>
    </p:spTree>
    <p:extLst>
      <p:ext uri="{BB962C8B-B14F-4D97-AF65-F5344CB8AC3E}">
        <p14:creationId xmlns:p14="http://schemas.microsoft.com/office/powerpoint/2010/main" val="1901253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439D0C-39D1-854C-9DDE-1B2F4B8BD434}" type="slidenum">
              <a:rPr lang="ar-SA" altLang="en-US" smtClean="0">
                <a:solidFill>
                  <a:srgbClr val="90C226"/>
                </a:solidFill>
              </a:rPr>
              <a:pPr/>
              <a:t>‹#›</a:t>
            </a:fld>
            <a:endParaRPr lang="en-US" altLang="en-US">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914400" eaLnBrk="0" fontAlgn="base" hangingPunct="0">
              <a:spcBef>
                <a:spcPct val="0"/>
              </a:spcBef>
              <a:spcAft>
                <a:spcPct val="0"/>
              </a:spcAft>
            </a:pPr>
            <a:r>
              <a:rPr lang="en-US" sz="8000" dirty="0">
                <a:ln w="3175" cmpd="sng">
                  <a:noFill/>
                </a:ln>
                <a:solidFill>
                  <a:srgbClr val="90C226">
                    <a:lumMod val="60000"/>
                    <a:lumOff val="40000"/>
                  </a:srgbClr>
                </a:solidFill>
                <a:latin typeface="Arial"/>
                <a:cs typeface="Times New Roman" charset="0"/>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914400" eaLnBrk="0" fontAlgn="base" hangingPunct="0">
              <a:spcBef>
                <a:spcPct val="0"/>
              </a:spcBef>
              <a:spcAft>
                <a:spcPct val="0"/>
              </a:spcAft>
            </a:pPr>
            <a:r>
              <a:rPr lang="en-US" sz="8000" dirty="0">
                <a:ln w="3175" cmpd="sng">
                  <a:noFill/>
                </a:ln>
                <a:solidFill>
                  <a:srgbClr val="90C226">
                    <a:lumMod val="60000"/>
                    <a:lumOff val="40000"/>
                  </a:srgbClr>
                </a:solidFill>
                <a:latin typeface="Arial"/>
                <a:cs typeface="Times New Roman" charset="0"/>
              </a:rPr>
              <a:t>”</a:t>
            </a:r>
          </a:p>
        </p:txBody>
      </p:sp>
    </p:spTree>
    <p:extLst>
      <p:ext uri="{BB962C8B-B14F-4D97-AF65-F5344CB8AC3E}">
        <p14:creationId xmlns:p14="http://schemas.microsoft.com/office/powerpoint/2010/main" val="27422004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439D0C-39D1-854C-9DDE-1B2F4B8BD434}" type="slidenum">
              <a:rPr lang="ar-SA" altLang="en-US" smtClean="0">
                <a:solidFill>
                  <a:srgbClr val="90C226"/>
                </a:solidFill>
              </a:rPr>
              <a:pPr/>
              <a:t>‹#›</a:t>
            </a:fld>
            <a:endParaRPr lang="en-US" altLang="en-US">
              <a:solidFill>
                <a:srgbClr val="90C226"/>
              </a:solidFill>
            </a:endParaRPr>
          </a:p>
        </p:txBody>
      </p:sp>
    </p:spTree>
    <p:extLst>
      <p:ext uri="{BB962C8B-B14F-4D97-AF65-F5344CB8AC3E}">
        <p14:creationId xmlns:p14="http://schemas.microsoft.com/office/powerpoint/2010/main" val="24848079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C945E-C2D6-174A-A28E-1188F7F54F1F}" type="slidenum">
              <a:rPr lang="ar-SA" altLang="en-US" smtClean="0">
                <a:solidFill>
                  <a:srgbClr val="90C226"/>
                </a:solidFill>
              </a:rPr>
              <a:pPr/>
              <a:t>‹#›</a:t>
            </a:fld>
            <a:endParaRPr lang="en-US" altLang="en-US">
              <a:solidFill>
                <a:srgbClr val="90C226"/>
              </a:solidFill>
            </a:endParaRPr>
          </a:p>
        </p:txBody>
      </p:sp>
    </p:spTree>
    <p:extLst>
      <p:ext uri="{BB962C8B-B14F-4D97-AF65-F5344CB8AC3E}">
        <p14:creationId xmlns:p14="http://schemas.microsoft.com/office/powerpoint/2010/main" val="11469046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4324F8-5EBC-7343-A6A6-E8132A030BE2}" type="slidenum">
              <a:rPr lang="ar-SA" altLang="en-US" smtClean="0">
                <a:solidFill>
                  <a:srgbClr val="90C226"/>
                </a:solidFill>
              </a:rPr>
              <a:pPr/>
              <a:t>‹#›</a:t>
            </a:fld>
            <a:endParaRPr lang="en-US" altLang="en-US">
              <a:solidFill>
                <a:srgbClr val="90C226"/>
              </a:solidFill>
            </a:endParaRPr>
          </a:p>
        </p:txBody>
      </p:sp>
    </p:spTree>
    <p:extLst>
      <p:ext uri="{BB962C8B-B14F-4D97-AF65-F5344CB8AC3E}">
        <p14:creationId xmlns:p14="http://schemas.microsoft.com/office/powerpoint/2010/main" val="87410981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11/16/2016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a:t>Click to edit Master title style</a:t>
            </a:r>
            <a:endParaRPr lang="ar-S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defTabSz="914400" rtl="1"/>
            <a:fld id="{FFCAF310-6CAD-4BC6-85C9-A27E561CDD06}" type="datetimeFigureOut">
              <a:rPr lang="ar-SA" smtClean="0">
                <a:solidFill>
                  <a:prstClr val="black">
                    <a:tint val="75000"/>
                  </a:prstClr>
                </a:solidFill>
              </a:rPr>
              <a:pPr defTabSz="914400" rtl="1"/>
              <a:t>16/02/1438</a:t>
            </a:fld>
            <a:endParaRPr lang="ar-SA">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defTabSz="914400" rtl="1"/>
            <a:endParaRPr lang="ar-SA">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defTabSz="914400" rtl="1"/>
            <a:fld id="{90EBEB32-BF27-4D09-9B87-EABE7A532BD1}" type="slidenum">
              <a:rPr lang="ar-SA" smtClean="0">
                <a:solidFill>
                  <a:prstClr val="black">
                    <a:tint val="75000"/>
                  </a:prstClr>
                </a:solidFill>
              </a:rPr>
              <a:pPr defTabSz="914400" rtl="1"/>
              <a:t>‹#›</a:t>
            </a:fld>
            <a:endParaRPr lang="ar-SA">
              <a:solidFill>
                <a:prstClr val="black">
                  <a:tint val="75000"/>
                </a:prstClr>
              </a:solidFill>
            </a:endParaRPr>
          </a:p>
        </p:txBody>
      </p:sp>
    </p:spTree>
    <p:extLst>
      <p:ext uri="{BB962C8B-B14F-4D97-AF65-F5344CB8AC3E}">
        <p14:creationId xmlns:p14="http://schemas.microsoft.com/office/powerpoint/2010/main" val="265224364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eaLnBrk="0" fontAlgn="base" hangingPunct="0">
              <a:spcBef>
                <a:spcPct val="0"/>
              </a:spcBef>
              <a:spcAft>
                <a:spcPct val="0"/>
              </a:spcAft>
              <a:defRPr/>
            </a:pPr>
            <a:endParaRPr lang="en-US">
              <a:solidFill>
                <a:prstClr val="black">
                  <a:tint val="75000"/>
                </a:prstClr>
              </a:solidFill>
              <a:latin typeface="Times New Roman" charset="0"/>
              <a:cs typeface="Times New Roman" charset="0"/>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eaLnBrk="0" fontAlgn="base" hangingPunct="0">
              <a:spcBef>
                <a:spcPct val="0"/>
              </a:spcBef>
              <a:spcAft>
                <a:spcPct val="0"/>
              </a:spcAft>
              <a:defRPr/>
            </a:pPr>
            <a:endParaRPr lang="en-US">
              <a:solidFill>
                <a:prstClr val="black">
                  <a:tint val="75000"/>
                </a:prstClr>
              </a:solidFill>
              <a:latin typeface="Times New Roman" charset="0"/>
              <a:cs typeface="Times New Roman" charset="0"/>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914400" eaLnBrk="0" fontAlgn="base" hangingPunct="0">
              <a:spcBef>
                <a:spcPct val="0"/>
              </a:spcBef>
              <a:spcAft>
                <a:spcPct val="0"/>
              </a:spcAft>
            </a:pPr>
            <a:fld id="{8E439D0C-39D1-854C-9DDE-1B2F4B8BD434}" type="slidenum">
              <a:rPr lang="ar-SA" altLang="en-US" smtClean="0">
                <a:solidFill>
                  <a:srgbClr val="90C226"/>
                </a:solidFill>
                <a:latin typeface="Times New Roman" charset="0"/>
                <a:cs typeface="Times New Roman" charset="0"/>
              </a:rPr>
              <a:pPr defTabSz="914400" eaLnBrk="0" fontAlgn="base" hangingPunct="0">
                <a:spcBef>
                  <a:spcPct val="0"/>
                </a:spcBef>
                <a:spcAft>
                  <a:spcPct val="0"/>
                </a:spcAft>
              </a:pPr>
              <a:t>‹#›</a:t>
            </a:fld>
            <a:endParaRPr lang="en-US" altLang="en-US">
              <a:solidFill>
                <a:srgbClr val="90C226"/>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330630553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9.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i3sJitSTEos" TargetMode="External"/><Relationship Id="rId2" Type="http://schemas.openxmlformats.org/officeDocument/2006/relationships/hyperlink" Target="https://www.youtube.com/watch?v=ubzw64PQPqM" TargetMode="Externa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hyperlink" Target="https://twitter.com/436biochemteam" TargetMode="External"/><Relationship Id="rId2" Type="http://schemas.openxmlformats.org/officeDocument/2006/relationships/hyperlink" Target="mailto:Biochemistryteam436@gmail.com"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g"/><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9238" y="2390591"/>
            <a:ext cx="7893170" cy="1717397"/>
          </a:xfrm>
        </p:spPr>
        <p:txBody>
          <a:bodyPr/>
          <a:lstStyle/>
          <a:p>
            <a:pPr algn="l"/>
            <a:r>
              <a:rPr lang="en-US" altLang="en-US" sz="4800" b="1" dirty="0">
                <a:solidFill>
                  <a:schemeClr val="accent1">
                    <a:lumMod val="75000"/>
                  </a:schemeClr>
                </a:solidFill>
                <a:ea typeface="Arial" charset="0"/>
                <a:cs typeface="Arial" charset="0"/>
              </a:rPr>
              <a:t>Oxidative Decarboxylation and Krebs Cycle</a:t>
            </a:r>
            <a:endParaRPr lang="en-US" sz="4800" b="1" dirty="0">
              <a:solidFill>
                <a:schemeClr val="accent1">
                  <a:lumMod val="75000"/>
                </a:schemeClr>
              </a:solidFill>
            </a:endParaRPr>
          </a:p>
        </p:txBody>
      </p:sp>
      <p:sp>
        <p:nvSpPr>
          <p:cNvPr id="3" name="Subtitle 2"/>
          <p:cNvSpPr>
            <a:spLocks noGrp="1"/>
          </p:cNvSpPr>
          <p:nvPr>
            <p:ph type="subTitle" idx="1"/>
          </p:nvPr>
        </p:nvSpPr>
        <p:spPr>
          <a:xfrm>
            <a:off x="409811" y="5046306"/>
            <a:ext cx="2493655" cy="1290179"/>
          </a:xfrm>
        </p:spPr>
        <p:txBody>
          <a:bodyPr>
            <a:noAutofit/>
          </a:bodyPr>
          <a:lstStyle/>
          <a:p>
            <a:pPr algn="l"/>
            <a:r>
              <a:rPr lang="en-US" b="1" dirty="0">
                <a:solidFill>
                  <a:schemeClr val="accent1"/>
                </a:solidFill>
                <a:latin typeface="+mj-lt"/>
                <a:ea typeface="+mj-ea"/>
                <a:cs typeface="+mj-cs"/>
              </a:rPr>
              <a:t>– Color Index:</a:t>
            </a:r>
          </a:p>
          <a:p>
            <a:pPr marL="214313" indent="-214313" algn="l">
              <a:buClr>
                <a:srgbClr val="FF0000"/>
              </a:buClr>
              <a:buFont typeface="Wingdings" panose="05000000000000000000" pitchFamily="2" charset="2"/>
              <a:buChar char="§"/>
            </a:pPr>
            <a:r>
              <a:rPr lang="en-US" dirty="0">
                <a:solidFill>
                  <a:srgbClr val="FF0000"/>
                </a:solidFill>
                <a:latin typeface="+mj-lt"/>
                <a:ea typeface="+mj-ea"/>
                <a:cs typeface="+mj-cs"/>
              </a:rPr>
              <a:t>Important</a:t>
            </a:r>
            <a:r>
              <a:rPr lang="en-US" b="1" dirty="0">
                <a:solidFill>
                  <a:srgbClr val="FF0000"/>
                </a:solidFill>
                <a:latin typeface="+mj-lt"/>
                <a:ea typeface="+mj-ea"/>
                <a:cs typeface="+mj-cs"/>
              </a:rPr>
              <a:t>.</a:t>
            </a:r>
          </a:p>
          <a:p>
            <a:pPr marL="214313" indent="-214313" algn="l">
              <a:buClr>
                <a:schemeClr val="tx1">
                  <a:lumMod val="50000"/>
                  <a:lumOff val="50000"/>
                </a:schemeClr>
              </a:buClr>
              <a:buFont typeface="Wingdings" panose="05000000000000000000" pitchFamily="2" charset="2"/>
              <a:buChar char="§"/>
            </a:pPr>
            <a:r>
              <a:rPr lang="en-US" dirty="0">
                <a:latin typeface="+mj-lt"/>
                <a:ea typeface="+mj-ea"/>
                <a:cs typeface="+mj-cs"/>
              </a:rPr>
              <a:t>Extra Information.</a:t>
            </a:r>
          </a:p>
          <a:p>
            <a:pPr marL="214313" indent="-214313" algn="l">
              <a:buClr>
                <a:schemeClr val="tx1">
                  <a:lumMod val="95000"/>
                  <a:lumOff val="5000"/>
                </a:schemeClr>
              </a:buClr>
              <a:buFont typeface="Wingdings" panose="05000000000000000000" pitchFamily="2" charset="2"/>
              <a:buChar char="§"/>
            </a:pPr>
            <a:r>
              <a:rPr lang="en-US" b="1" dirty="0">
                <a:solidFill>
                  <a:schemeClr val="tx1"/>
                </a:solidFill>
                <a:latin typeface="+mj-lt"/>
                <a:ea typeface="+mj-ea"/>
                <a:cs typeface="+mj-cs"/>
              </a:rPr>
              <a:t>Doctors slides.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844806" cy="713234"/>
          </a:xfrm>
          <a:prstGeom prst="rect">
            <a:avLst/>
          </a:prstGeom>
        </p:spPr>
      </p:pic>
      <p:sp>
        <p:nvSpPr>
          <p:cNvPr id="5" name="TextBox 4"/>
          <p:cNvSpPr txBox="1"/>
          <p:nvPr/>
        </p:nvSpPr>
        <p:spPr>
          <a:xfrm>
            <a:off x="4702510" y="6336485"/>
            <a:ext cx="2070340" cy="300082"/>
          </a:xfrm>
          <a:prstGeom prst="rect">
            <a:avLst/>
          </a:prstGeom>
          <a:noFill/>
        </p:spPr>
        <p:txBody>
          <a:bodyPr wrap="square" rtlCol="0">
            <a:spAutoFit/>
          </a:bodyPr>
          <a:lstStyle/>
          <a:p>
            <a:r>
              <a:rPr lang="en-US" sz="1350" dirty="0">
                <a:solidFill>
                  <a:srgbClr val="92D050"/>
                </a:solidFill>
              </a:rPr>
              <a:t>436 Biochemistry team</a:t>
            </a:r>
          </a:p>
        </p:txBody>
      </p:sp>
      <p:pic>
        <p:nvPicPr>
          <p:cNvPr id="7" name="صورة 6" descr="bio logo 436.png"/>
          <p:cNvPicPr>
            <a:picLocks noChangeAspect="1"/>
          </p:cNvPicPr>
          <p:nvPr/>
        </p:nvPicPr>
        <p:blipFill>
          <a:blip r:embed="rId3"/>
          <a:stretch>
            <a:fillRect/>
          </a:stretch>
        </p:blipFill>
        <p:spPr>
          <a:xfrm>
            <a:off x="7964924" y="-390552"/>
            <a:ext cx="1524132" cy="1494333"/>
          </a:xfrm>
          <a:prstGeom prst="rect">
            <a:avLst/>
          </a:prstGeom>
        </p:spPr>
      </p:pic>
    </p:spTree>
    <p:extLst>
      <p:ext uri="{BB962C8B-B14F-4D97-AF65-F5344CB8AC3E}">
        <p14:creationId xmlns:p14="http://schemas.microsoft.com/office/powerpoint/2010/main" val="1045392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a:blip r:embed="rId2"/>
          <a:stretch>
            <a:fillRect/>
          </a:stretch>
        </p:blipFill>
        <p:spPr>
          <a:xfrm>
            <a:off x="8375892" y="0"/>
            <a:ext cx="3248038" cy="6858000"/>
          </a:xfrm>
          <a:prstGeom prst="rect">
            <a:avLst/>
          </a:prstGeom>
        </p:spPr>
      </p:pic>
      <p:sp>
        <p:nvSpPr>
          <p:cNvPr id="2" name="Title 1"/>
          <p:cNvSpPr>
            <a:spLocks noGrp="1"/>
          </p:cNvSpPr>
          <p:nvPr>
            <p:ph type="title"/>
          </p:nvPr>
        </p:nvSpPr>
        <p:spPr>
          <a:xfrm>
            <a:off x="88053" y="60960"/>
            <a:ext cx="7700311" cy="604520"/>
          </a:xfrm>
        </p:spPr>
        <p:txBody>
          <a:bodyPr>
            <a:normAutofit fontScale="90000"/>
          </a:bodyPr>
          <a:lstStyle/>
          <a:p>
            <a:r>
              <a:rPr lang="en-US" altLang="en-US" b="1" dirty="0">
                <a:solidFill>
                  <a:schemeClr val="accent2">
                    <a:lumMod val="75000"/>
                  </a:schemeClr>
                </a:solidFill>
                <a:latin typeface="Arial" charset="0"/>
                <a:ea typeface="Arial" charset="0"/>
                <a:cs typeface="Arial" charset="0"/>
              </a:rPr>
              <a:t>Krebs Cycle Reactions (2) (4</a:t>
            </a:r>
            <a:r>
              <a:rPr lang="en-US" altLang="en-US" b="1" baseline="30000" dirty="0">
                <a:solidFill>
                  <a:schemeClr val="accent2">
                    <a:lumMod val="75000"/>
                  </a:schemeClr>
                </a:solidFill>
                <a:latin typeface="Arial" charset="0"/>
                <a:ea typeface="Arial" charset="0"/>
                <a:cs typeface="Arial" charset="0"/>
              </a:rPr>
              <a:t>th</a:t>
            </a:r>
            <a:r>
              <a:rPr lang="en-US" altLang="en-US" b="1" dirty="0">
                <a:solidFill>
                  <a:schemeClr val="accent2">
                    <a:lumMod val="75000"/>
                  </a:schemeClr>
                </a:solidFill>
                <a:latin typeface="Arial" charset="0"/>
                <a:ea typeface="Arial" charset="0"/>
                <a:cs typeface="Arial" charset="0"/>
              </a:rPr>
              <a:t>  </a:t>
            </a:r>
            <a:r>
              <a:rPr lang="en-US" altLang="en-US" b="1" dirty="0">
                <a:solidFill>
                  <a:schemeClr val="accent2">
                    <a:lumMod val="75000"/>
                  </a:schemeClr>
                </a:solidFill>
                <a:latin typeface="Arial" charset="0"/>
                <a:ea typeface="Arial" charset="0"/>
                <a:cs typeface="Arial" charset="0"/>
                <a:sym typeface="Wingdings" panose="05000000000000000000" pitchFamily="2" charset="2"/>
              </a:rPr>
              <a:t> 7</a:t>
            </a:r>
            <a:r>
              <a:rPr lang="en-US" altLang="en-US" b="1" baseline="30000" dirty="0">
                <a:solidFill>
                  <a:schemeClr val="accent2">
                    <a:lumMod val="75000"/>
                  </a:schemeClr>
                </a:solidFill>
                <a:latin typeface="Arial" charset="0"/>
                <a:ea typeface="Arial" charset="0"/>
                <a:cs typeface="Arial" charset="0"/>
                <a:sym typeface="Wingdings" panose="05000000000000000000" pitchFamily="2" charset="2"/>
              </a:rPr>
              <a:t>th</a:t>
            </a:r>
            <a:r>
              <a:rPr lang="en-US" altLang="en-US" b="1" dirty="0">
                <a:solidFill>
                  <a:schemeClr val="accent2">
                    <a:lumMod val="75000"/>
                  </a:schemeClr>
                </a:solidFill>
                <a:latin typeface="Arial" charset="0"/>
                <a:ea typeface="Arial" charset="0"/>
                <a:cs typeface="Arial" charset="0"/>
                <a:sym typeface="Wingdings" panose="05000000000000000000" pitchFamily="2" charset="2"/>
              </a:rPr>
              <a:t> )</a:t>
            </a:r>
            <a:endParaRPr lang="en-US" dirty="0"/>
          </a:p>
        </p:txBody>
      </p:sp>
      <p:cxnSp>
        <p:nvCxnSpPr>
          <p:cNvPr id="8" name="Straight Arrow Connector 7"/>
          <p:cNvCxnSpPr>
            <a:stCxn id="6" idx="3"/>
          </p:cNvCxnSpPr>
          <p:nvPr/>
        </p:nvCxnSpPr>
        <p:spPr>
          <a:xfrm>
            <a:off x="8506402" y="5058487"/>
            <a:ext cx="38881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229176" y="4873821"/>
            <a:ext cx="2277226" cy="369332"/>
          </a:xfrm>
          <a:prstGeom prst="rect">
            <a:avLst/>
          </a:prstGeom>
          <a:solidFill>
            <a:schemeClr val="bg1"/>
          </a:solidFill>
          <a:ln>
            <a:solidFill>
              <a:srgbClr val="FF0000"/>
            </a:solidFill>
          </a:ln>
        </p:spPr>
        <p:txBody>
          <a:bodyPr wrap="none" rtlCol="0">
            <a:spAutoFit/>
          </a:bodyPr>
          <a:lstStyle/>
          <a:p>
            <a:pPr algn="ctr">
              <a:spcBef>
                <a:spcPct val="0"/>
              </a:spcBef>
            </a:pPr>
            <a:r>
              <a:rPr lang="en-US" altLang="en-US" b="1" dirty="0">
                <a:solidFill>
                  <a:srgbClr val="FF0000"/>
                </a:solidFill>
                <a:latin typeface="Times New Roman" charset="0"/>
              </a:rPr>
              <a:t>Succinate </a:t>
            </a:r>
            <a:r>
              <a:rPr lang="en-US" altLang="en-US" b="1" dirty="0" err="1">
                <a:solidFill>
                  <a:srgbClr val="FF0000"/>
                </a:solidFill>
                <a:latin typeface="Times New Roman" charset="0"/>
              </a:rPr>
              <a:t>Thiokinase</a:t>
            </a:r>
            <a:endParaRPr lang="en-US" altLang="en-US" b="1" baseline="30000" dirty="0">
              <a:solidFill>
                <a:srgbClr val="FF0000"/>
              </a:solidFill>
              <a:latin typeface="Times New Roman" charset="0"/>
            </a:endParaRPr>
          </a:p>
        </p:txBody>
      </p:sp>
      <p:sp>
        <p:nvSpPr>
          <p:cNvPr id="18" name="TextBox 17"/>
          <p:cNvSpPr txBox="1"/>
          <p:nvPr/>
        </p:nvSpPr>
        <p:spPr>
          <a:xfrm>
            <a:off x="8152669" y="647195"/>
            <a:ext cx="346165" cy="369332"/>
          </a:xfrm>
          <a:prstGeom prst="rect">
            <a:avLst/>
          </a:prstGeom>
          <a:solidFill>
            <a:schemeClr val="bg1"/>
          </a:solidFill>
          <a:ln>
            <a:solidFill>
              <a:srgbClr val="00B0F0"/>
            </a:solidFill>
          </a:ln>
        </p:spPr>
        <p:txBody>
          <a:bodyPr wrap="square" rtlCol="0">
            <a:spAutoFit/>
          </a:bodyPr>
          <a:lstStyle/>
          <a:p>
            <a:r>
              <a:rPr lang="en-US" dirty="0"/>
              <a:t>4</a:t>
            </a:r>
          </a:p>
        </p:txBody>
      </p:sp>
      <p:sp>
        <p:nvSpPr>
          <p:cNvPr id="22" name="TextBox 21"/>
          <p:cNvSpPr txBox="1"/>
          <p:nvPr/>
        </p:nvSpPr>
        <p:spPr>
          <a:xfrm>
            <a:off x="10504450" y="982974"/>
            <a:ext cx="456738" cy="338554"/>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600" b="1" dirty="0">
                <a:solidFill>
                  <a:schemeClr val="tx1"/>
                </a:solidFill>
              </a:rPr>
              <a:t>5C</a:t>
            </a:r>
            <a:endParaRPr lang="en-US" b="1" dirty="0">
              <a:solidFill>
                <a:schemeClr val="tx1"/>
              </a:solidFill>
            </a:endParaRPr>
          </a:p>
        </p:txBody>
      </p:sp>
      <p:sp>
        <p:nvSpPr>
          <p:cNvPr id="25" name="TextBox 24"/>
          <p:cNvSpPr txBox="1"/>
          <p:nvPr/>
        </p:nvSpPr>
        <p:spPr>
          <a:xfrm>
            <a:off x="8275610" y="5870985"/>
            <a:ext cx="346165" cy="369332"/>
          </a:xfrm>
          <a:prstGeom prst="rect">
            <a:avLst/>
          </a:prstGeom>
          <a:solidFill>
            <a:schemeClr val="bg1"/>
          </a:solidFill>
          <a:ln>
            <a:solidFill>
              <a:srgbClr val="00B0F0"/>
            </a:solidFill>
          </a:ln>
        </p:spPr>
        <p:txBody>
          <a:bodyPr wrap="square" rtlCol="0">
            <a:spAutoFit/>
          </a:bodyPr>
          <a:lstStyle/>
          <a:p>
            <a:r>
              <a:rPr lang="en-US" dirty="0"/>
              <a:t>5</a:t>
            </a:r>
          </a:p>
        </p:txBody>
      </p:sp>
      <p:sp>
        <p:nvSpPr>
          <p:cNvPr id="34" name="TextBox 33"/>
          <p:cNvSpPr txBox="1"/>
          <p:nvPr/>
        </p:nvSpPr>
        <p:spPr>
          <a:xfrm>
            <a:off x="6465752" y="2032024"/>
            <a:ext cx="1539240" cy="307777"/>
          </a:xfrm>
          <a:prstGeom prst="rect">
            <a:avLst/>
          </a:prstGeom>
          <a:solidFill>
            <a:schemeClr val="bg1"/>
          </a:solidFill>
          <a:ln>
            <a:solidFill>
              <a:srgbClr val="002060"/>
            </a:solidFill>
          </a:ln>
        </p:spPr>
        <p:txBody>
          <a:bodyPr wrap="square" rtlCol="0">
            <a:spAutoFit/>
          </a:bodyPr>
          <a:lstStyle/>
          <a:p>
            <a:pPr algn="ctr"/>
            <a:r>
              <a:rPr lang="en-US" sz="1400" b="1" dirty="0">
                <a:solidFill>
                  <a:srgbClr val="FFC000"/>
                </a:solidFill>
              </a:rPr>
              <a:t>It is regulated</a:t>
            </a:r>
          </a:p>
        </p:txBody>
      </p:sp>
      <p:sp>
        <p:nvSpPr>
          <p:cNvPr id="50" name="TextBox 49"/>
          <p:cNvSpPr txBox="1"/>
          <p:nvPr/>
        </p:nvSpPr>
        <p:spPr>
          <a:xfrm>
            <a:off x="239487" y="733889"/>
            <a:ext cx="6334601" cy="2585323"/>
          </a:xfrm>
          <a:prstGeom prst="rect">
            <a:avLst/>
          </a:prstGeom>
          <a:noFill/>
        </p:spPr>
        <p:txBody>
          <a:bodyPr wrap="square" rtlCol="0">
            <a:spAutoFit/>
          </a:bodyPr>
          <a:lstStyle/>
          <a:p>
            <a:pPr algn="ctr"/>
            <a:r>
              <a:rPr lang="en-US" b="1" dirty="0"/>
              <a:t>4</a:t>
            </a:r>
            <a:r>
              <a:rPr lang="en-US" b="1" baseline="30000" dirty="0"/>
              <a:t>th</a:t>
            </a:r>
            <a:r>
              <a:rPr lang="en-US" b="1" dirty="0"/>
              <a:t> Step </a:t>
            </a:r>
            <a:r>
              <a:rPr lang="en-US" dirty="0">
                <a:solidFill>
                  <a:srgbClr val="00B0F0"/>
                </a:solidFill>
              </a:rPr>
              <a:t>*oxidation and decarboxylation*</a:t>
            </a:r>
          </a:p>
          <a:p>
            <a:pPr algn="ctr"/>
            <a:r>
              <a:rPr lang="el-GR" dirty="0"/>
              <a:t>α-</a:t>
            </a:r>
            <a:r>
              <a:rPr lang="en-US" dirty="0"/>
              <a:t>Ketoglutarate oxidized by co-enzyme NAD+ </a:t>
            </a:r>
          </a:p>
          <a:p>
            <a:pPr algn="ctr"/>
            <a:endParaRPr lang="en-US" dirty="0"/>
          </a:p>
          <a:p>
            <a:pPr algn="ctr"/>
            <a:r>
              <a:rPr lang="el-GR" dirty="0">
                <a:solidFill>
                  <a:srgbClr val="00B050"/>
                </a:solidFill>
              </a:rPr>
              <a:t>α-</a:t>
            </a:r>
            <a:r>
              <a:rPr lang="en-US" dirty="0">
                <a:solidFill>
                  <a:srgbClr val="00B050"/>
                </a:solidFill>
              </a:rPr>
              <a:t>Ketoglutarate Dehydrogenase complex </a:t>
            </a:r>
          </a:p>
          <a:p>
            <a:pPr marL="285750" indent="-285750" algn="ctr">
              <a:buFont typeface="Arial" panose="020B0604020202020204" pitchFamily="34" charset="0"/>
              <a:buChar char="•"/>
            </a:pPr>
            <a:r>
              <a:rPr lang="en-US" dirty="0"/>
              <a:t>NAD+ is reduced to NADH + H</a:t>
            </a:r>
            <a:r>
              <a:rPr lang="en-US" baseline="30000" dirty="0"/>
              <a:t>+    </a:t>
            </a:r>
          </a:p>
          <a:p>
            <a:pPr marL="285750" indent="-285750" algn="ctr">
              <a:buFont typeface="Arial" panose="020B0604020202020204" pitchFamily="34" charset="0"/>
              <a:buChar char="•"/>
            </a:pPr>
            <a:r>
              <a:rPr lang="en-US" dirty="0"/>
              <a:t>CO</a:t>
            </a:r>
            <a:r>
              <a:rPr lang="en-US" baseline="-25000" dirty="0"/>
              <a:t>2</a:t>
            </a:r>
            <a:r>
              <a:rPr lang="en-US" dirty="0"/>
              <a:t> is out</a:t>
            </a:r>
          </a:p>
          <a:p>
            <a:pPr marL="285750" indent="-285750" algn="ctr">
              <a:buFont typeface="Arial" panose="020B0604020202020204" pitchFamily="34" charset="0"/>
              <a:buChar char="•"/>
            </a:pPr>
            <a:r>
              <a:rPr lang="en-US" dirty="0"/>
              <a:t>CoA is in</a:t>
            </a:r>
          </a:p>
          <a:p>
            <a:pPr marL="285750" indent="-285750" algn="ctr">
              <a:buFont typeface="Arial" panose="020B0604020202020204" pitchFamily="34" charset="0"/>
              <a:buChar char="•"/>
            </a:pPr>
            <a:endParaRPr lang="en-US" dirty="0"/>
          </a:p>
          <a:p>
            <a:pPr algn="ctr"/>
            <a:r>
              <a:rPr lang="en-US" dirty="0" err="1"/>
              <a:t>Succyinyl</a:t>
            </a:r>
            <a:r>
              <a:rPr lang="en-US" dirty="0"/>
              <a:t> CoA</a:t>
            </a:r>
          </a:p>
        </p:txBody>
      </p:sp>
      <p:sp>
        <p:nvSpPr>
          <p:cNvPr id="51" name="TextBox 50"/>
          <p:cNvSpPr txBox="1"/>
          <p:nvPr/>
        </p:nvSpPr>
        <p:spPr>
          <a:xfrm>
            <a:off x="10395593" y="4026617"/>
            <a:ext cx="456738" cy="338554"/>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600" b="1" dirty="0">
                <a:solidFill>
                  <a:schemeClr val="tx1"/>
                </a:solidFill>
              </a:rPr>
              <a:t>4C</a:t>
            </a:r>
            <a:endParaRPr lang="en-US" b="1" dirty="0">
              <a:solidFill>
                <a:schemeClr val="tx1"/>
              </a:solidFill>
            </a:endParaRPr>
          </a:p>
        </p:txBody>
      </p:sp>
      <p:sp>
        <p:nvSpPr>
          <p:cNvPr id="52" name="TextBox 51"/>
          <p:cNvSpPr txBox="1"/>
          <p:nvPr/>
        </p:nvSpPr>
        <p:spPr>
          <a:xfrm>
            <a:off x="10276081" y="6519446"/>
            <a:ext cx="456738" cy="338554"/>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600" b="1" dirty="0">
                <a:solidFill>
                  <a:schemeClr val="tx1"/>
                </a:solidFill>
              </a:rPr>
              <a:t>4C</a:t>
            </a:r>
            <a:endParaRPr lang="en-US" b="1" dirty="0">
              <a:solidFill>
                <a:schemeClr val="tx1"/>
              </a:solidFill>
            </a:endParaRPr>
          </a:p>
        </p:txBody>
      </p:sp>
      <p:cxnSp>
        <p:nvCxnSpPr>
          <p:cNvPr id="54" name="Straight Arrow Connector 53"/>
          <p:cNvCxnSpPr/>
          <p:nvPr/>
        </p:nvCxnSpPr>
        <p:spPr>
          <a:xfrm>
            <a:off x="3575957" y="1377043"/>
            <a:ext cx="0" cy="2558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575957" y="2709133"/>
            <a:ext cx="0" cy="2558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128657" y="2339801"/>
            <a:ext cx="1926772" cy="369332"/>
          </a:xfrm>
          <a:prstGeom prst="rect">
            <a:avLst/>
          </a:prstGeom>
          <a:noFill/>
        </p:spPr>
        <p:txBody>
          <a:bodyPr wrap="square" rtlCol="0">
            <a:spAutoFit/>
          </a:bodyPr>
          <a:lstStyle/>
          <a:p>
            <a:endParaRPr lang="en-US" dirty="0"/>
          </a:p>
        </p:txBody>
      </p:sp>
      <p:cxnSp>
        <p:nvCxnSpPr>
          <p:cNvPr id="63" name="Straight Arrow Connector 62"/>
          <p:cNvCxnSpPr/>
          <p:nvPr/>
        </p:nvCxnSpPr>
        <p:spPr>
          <a:xfrm>
            <a:off x="5535386" y="1845129"/>
            <a:ext cx="849085" cy="288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5979233" y="2494485"/>
            <a:ext cx="2076196" cy="738664"/>
          </a:xfrm>
          <a:prstGeom prst="rect">
            <a:avLst/>
          </a:prstGeom>
          <a:noFill/>
          <a:ln>
            <a:solidFill>
              <a:srgbClr val="00B0F0"/>
            </a:solidFill>
          </a:ln>
        </p:spPr>
        <p:txBody>
          <a:bodyPr wrap="square" rtlCol="0">
            <a:spAutoFit/>
          </a:bodyPr>
          <a:lstStyle/>
          <a:p>
            <a:r>
              <a:rPr lang="en-US" sz="1400" b="1" dirty="0"/>
              <a:t>It is activated by</a:t>
            </a:r>
            <a:r>
              <a:rPr lang="en-US" sz="1400" dirty="0"/>
              <a:t>: Ca2+</a:t>
            </a:r>
          </a:p>
          <a:p>
            <a:r>
              <a:rPr lang="en-US" sz="1400" b="1" dirty="0"/>
              <a:t>Inhibited by: </a:t>
            </a:r>
            <a:r>
              <a:rPr lang="en-US" sz="1400" dirty="0"/>
              <a:t>NADH and </a:t>
            </a:r>
            <a:r>
              <a:rPr lang="en-US" sz="1400" dirty="0" err="1"/>
              <a:t>Succinyl</a:t>
            </a:r>
            <a:r>
              <a:rPr lang="en-US" sz="1400" dirty="0"/>
              <a:t> CoA</a:t>
            </a:r>
          </a:p>
        </p:txBody>
      </p:sp>
      <p:sp>
        <p:nvSpPr>
          <p:cNvPr id="65" name="Rectangle 64"/>
          <p:cNvSpPr/>
          <p:nvPr/>
        </p:nvSpPr>
        <p:spPr>
          <a:xfrm>
            <a:off x="1778630" y="6006979"/>
            <a:ext cx="2863447" cy="523220"/>
          </a:xfrm>
          <a:prstGeom prst="rect">
            <a:avLst/>
          </a:prstGeom>
          <a:solidFill>
            <a:schemeClr val="bg1"/>
          </a:solidFill>
          <a:ln>
            <a:solidFill>
              <a:schemeClr val="tx1"/>
            </a:solidFill>
            <a:prstDash val="sysDot"/>
          </a:ln>
        </p:spPr>
        <p:txBody>
          <a:bodyPr wrap="square">
            <a:spAutoFit/>
          </a:bodyPr>
          <a:lstStyle/>
          <a:p>
            <a:r>
              <a:rPr lang="en-US" altLang="en-US" sz="1400" dirty="0">
                <a:solidFill>
                  <a:srgbClr val="FFC000"/>
                </a:solidFill>
              </a:rPr>
              <a:t>Understanding the molecules </a:t>
            </a:r>
            <a:r>
              <a:rPr lang="en-US" altLang="en-US" sz="1400" dirty="0">
                <a:solidFill>
                  <a:srgbClr val="FFC000"/>
                </a:solidFill>
                <a:sym typeface="Wingdings" panose="05000000000000000000" pitchFamily="2" charset="2"/>
              </a:rPr>
              <a:t></a:t>
            </a:r>
          </a:p>
          <a:p>
            <a:r>
              <a:rPr lang="en-US" altLang="en-US" sz="1400" b="1" dirty="0">
                <a:solidFill>
                  <a:schemeClr val="tx1">
                    <a:lumMod val="95000"/>
                  </a:schemeClr>
                </a:solidFill>
              </a:rPr>
              <a:t>GDP</a:t>
            </a:r>
            <a:r>
              <a:rPr lang="en-US" altLang="en-US" sz="1400" dirty="0">
                <a:solidFill>
                  <a:schemeClr val="tx1">
                    <a:lumMod val="95000"/>
                  </a:schemeClr>
                </a:solidFill>
              </a:rPr>
              <a:t> = guanosine diphosphate.</a:t>
            </a:r>
          </a:p>
        </p:txBody>
      </p:sp>
      <p:sp>
        <p:nvSpPr>
          <p:cNvPr id="66" name="Left Brace 65"/>
          <p:cNvSpPr/>
          <p:nvPr/>
        </p:nvSpPr>
        <p:spPr>
          <a:xfrm>
            <a:off x="8152669" y="1632857"/>
            <a:ext cx="296023" cy="1600292"/>
          </a:xfrm>
          <a:prstGeom prst="leftBrace">
            <a:avLst>
              <a:gd name="adj1" fmla="val 0"/>
              <a:gd name="adj2" fmla="val 50000"/>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sp>
        <p:nvSpPr>
          <p:cNvPr id="68" name="Rectangle 67"/>
          <p:cNvSpPr/>
          <p:nvPr/>
        </p:nvSpPr>
        <p:spPr>
          <a:xfrm>
            <a:off x="968828" y="3629757"/>
            <a:ext cx="4784271" cy="2031325"/>
          </a:xfrm>
          <a:prstGeom prst="rect">
            <a:avLst/>
          </a:prstGeom>
          <a:ln>
            <a:solidFill>
              <a:srgbClr val="00B0F0"/>
            </a:solidFill>
          </a:ln>
        </p:spPr>
        <p:txBody>
          <a:bodyPr wrap="square">
            <a:spAutoFit/>
          </a:bodyPr>
          <a:lstStyle/>
          <a:p>
            <a:pPr algn="ctr"/>
            <a:r>
              <a:rPr lang="en-US" b="1" dirty="0"/>
              <a:t>5</a:t>
            </a:r>
            <a:r>
              <a:rPr lang="en-US" b="1" baseline="30000" dirty="0"/>
              <a:t>th</a:t>
            </a:r>
            <a:r>
              <a:rPr lang="en-US" b="1" dirty="0"/>
              <a:t> Step </a:t>
            </a:r>
            <a:r>
              <a:rPr lang="en-US" dirty="0">
                <a:solidFill>
                  <a:srgbClr val="00B0F0"/>
                </a:solidFill>
              </a:rPr>
              <a:t>*oxidation and decarboxylation*</a:t>
            </a:r>
          </a:p>
          <a:p>
            <a:pPr algn="ctr"/>
            <a:r>
              <a:rPr lang="en-US" dirty="0" err="1"/>
              <a:t>Succinyl</a:t>
            </a:r>
            <a:r>
              <a:rPr lang="en-US" dirty="0"/>
              <a:t> Co-A</a:t>
            </a:r>
          </a:p>
          <a:p>
            <a:pPr algn="ctr"/>
            <a:endParaRPr lang="en-US" dirty="0"/>
          </a:p>
          <a:p>
            <a:pPr algn="ctr"/>
            <a:r>
              <a:rPr lang="en-US" dirty="0">
                <a:solidFill>
                  <a:srgbClr val="00B050"/>
                </a:solidFill>
              </a:rPr>
              <a:t>Succinate </a:t>
            </a:r>
            <a:r>
              <a:rPr lang="en-US" dirty="0" err="1">
                <a:solidFill>
                  <a:srgbClr val="00B050"/>
                </a:solidFill>
              </a:rPr>
              <a:t>Thiokinase</a:t>
            </a:r>
            <a:endParaRPr lang="en-US" dirty="0">
              <a:solidFill>
                <a:srgbClr val="00B050"/>
              </a:solidFill>
            </a:endParaRPr>
          </a:p>
          <a:p>
            <a:pPr marL="285750" indent="-285750" algn="ctr">
              <a:buFont typeface="Arial" panose="020B0604020202020204" pitchFamily="34" charset="0"/>
              <a:buChar char="•"/>
            </a:pPr>
            <a:r>
              <a:rPr lang="en-US" dirty="0"/>
              <a:t>Co-A is out</a:t>
            </a:r>
          </a:p>
          <a:p>
            <a:pPr marL="285750" indent="-285750" algn="ctr">
              <a:buFont typeface="Arial" panose="020B0604020202020204" pitchFamily="34" charset="0"/>
              <a:buChar char="•"/>
            </a:pPr>
            <a:r>
              <a:rPr lang="en-US" dirty="0" err="1"/>
              <a:t>GPD+Pi</a:t>
            </a:r>
            <a:r>
              <a:rPr lang="en-US" dirty="0"/>
              <a:t> </a:t>
            </a:r>
            <a:r>
              <a:rPr lang="en-US" dirty="0">
                <a:sym typeface="Wingdings" panose="05000000000000000000" pitchFamily="2" charset="2"/>
              </a:rPr>
              <a:t> </a:t>
            </a:r>
            <a:r>
              <a:rPr lang="en-US" dirty="0"/>
              <a:t>GTP</a:t>
            </a:r>
          </a:p>
          <a:p>
            <a:pPr algn="ctr"/>
            <a:endParaRPr lang="en-US" dirty="0"/>
          </a:p>
        </p:txBody>
      </p:sp>
      <p:cxnSp>
        <p:nvCxnSpPr>
          <p:cNvPr id="69" name="Straight Arrow Connector 68"/>
          <p:cNvCxnSpPr/>
          <p:nvPr/>
        </p:nvCxnSpPr>
        <p:spPr>
          <a:xfrm>
            <a:off x="3341914" y="4237264"/>
            <a:ext cx="0" cy="2558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628516" y="5185421"/>
            <a:ext cx="1700947" cy="1200329"/>
          </a:xfrm>
          <a:prstGeom prst="rect">
            <a:avLst/>
          </a:prstGeom>
          <a:noFill/>
        </p:spPr>
        <p:txBody>
          <a:bodyPr wrap="square" rtlCol="0">
            <a:spAutoFit/>
          </a:bodyPr>
          <a:lstStyle/>
          <a:p>
            <a:pPr algn="ctr">
              <a:spcBef>
                <a:spcPct val="0"/>
              </a:spcBef>
            </a:pPr>
            <a:r>
              <a:rPr lang="en-US" altLang="en-US" dirty="0">
                <a:latin typeface="Times New Roman" charset="0"/>
              </a:rPr>
              <a:t>The ONLY Substrate-Level</a:t>
            </a:r>
          </a:p>
          <a:p>
            <a:pPr algn="ctr">
              <a:spcBef>
                <a:spcPct val="0"/>
              </a:spcBef>
            </a:pPr>
            <a:r>
              <a:rPr lang="en-US" altLang="en-US" dirty="0">
                <a:latin typeface="Times New Roman" charset="0"/>
              </a:rPr>
              <a:t>Phosphorylation</a:t>
            </a:r>
          </a:p>
          <a:p>
            <a:pPr algn="ctr">
              <a:spcBef>
                <a:spcPct val="0"/>
              </a:spcBef>
            </a:pPr>
            <a:r>
              <a:rPr lang="en-US" altLang="en-US" dirty="0">
                <a:latin typeface="Times New Roman" charset="0"/>
              </a:rPr>
              <a:t>in Krebs</a:t>
            </a:r>
          </a:p>
        </p:txBody>
      </p:sp>
      <p:sp>
        <p:nvSpPr>
          <p:cNvPr id="74" name="Rectangle 73"/>
          <p:cNvSpPr/>
          <p:nvPr/>
        </p:nvSpPr>
        <p:spPr>
          <a:xfrm>
            <a:off x="968829" y="733889"/>
            <a:ext cx="4784271" cy="269511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a:endCxn id="6" idx="1"/>
          </p:cNvCxnSpPr>
          <p:nvPr/>
        </p:nvCxnSpPr>
        <p:spPr>
          <a:xfrm>
            <a:off x="4523173" y="4686300"/>
            <a:ext cx="1706003" cy="3721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7932721" y="4092100"/>
            <a:ext cx="1191929" cy="30777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400" dirty="0"/>
              <a:t>High energy </a:t>
            </a:r>
          </a:p>
        </p:txBody>
      </p:sp>
      <p:sp>
        <p:nvSpPr>
          <p:cNvPr id="26" name="Rectangle 25"/>
          <p:cNvSpPr/>
          <p:nvPr/>
        </p:nvSpPr>
        <p:spPr>
          <a:xfrm>
            <a:off x="1281557" y="761342"/>
            <a:ext cx="892300" cy="32558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Rectangle 26"/>
          <p:cNvSpPr/>
          <p:nvPr/>
        </p:nvSpPr>
        <p:spPr>
          <a:xfrm>
            <a:off x="1281557" y="3687074"/>
            <a:ext cx="823288" cy="272451"/>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5751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4158" y="5594720"/>
            <a:ext cx="6420081" cy="1169551"/>
          </a:xfrm>
          <a:prstGeom prst="rect">
            <a:avLst/>
          </a:prstGeom>
          <a:solidFill>
            <a:schemeClr val="bg1"/>
          </a:solidFill>
          <a:ln>
            <a:solidFill>
              <a:schemeClr val="tx1"/>
            </a:solidFill>
            <a:prstDash val="sysDot"/>
          </a:ln>
        </p:spPr>
        <p:txBody>
          <a:bodyPr wrap="square" rtlCol="0">
            <a:spAutoFit/>
          </a:bodyPr>
          <a:lstStyle/>
          <a:p>
            <a:r>
              <a:rPr lang="en-US" altLang="en-US" sz="1400" dirty="0">
                <a:solidFill>
                  <a:srgbClr val="FFC000"/>
                </a:solidFill>
              </a:rPr>
              <a:t>Understanding the molecules </a:t>
            </a:r>
            <a:r>
              <a:rPr lang="en-US" altLang="en-US" sz="1400" dirty="0">
                <a:solidFill>
                  <a:srgbClr val="FFC000"/>
                </a:solidFill>
                <a:sym typeface="Wingdings" panose="05000000000000000000" pitchFamily="2" charset="2"/>
              </a:rPr>
              <a:t></a:t>
            </a:r>
          </a:p>
          <a:p>
            <a:r>
              <a:rPr lang="en-US" altLang="en-US" sz="1200" b="1" dirty="0">
                <a:solidFill>
                  <a:schemeClr val="tx1">
                    <a:lumMod val="95000"/>
                  </a:schemeClr>
                </a:solidFill>
              </a:rPr>
              <a:t>FAD(H</a:t>
            </a:r>
            <a:r>
              <a:rPr lang="en-US" altLang="en-US" sz="1200" b="1" baseline="-25000" dirty="0">
                <a:solidFill>
                  <a:schemeClr val="tx1">
                    <a:lumMod val="95000"/>
                  </a:schemeClr>
                </a:solidFill>
              </a:rPr>
              <a:t>2</a:t>
            </a:r>
            <a:r>
              <a:rPr lang="en-US" altLang="en-US" sz="1200" b="1" dirty="0">
                <a:solidFill>
                  <a:schemeClr val="tx1">
                    <a:lumMod val="95000"/>
                  </a:schemeClr>
                </a:solidFill>
              </a:rPr>
              <a:t>) </a:t>
            </a:r>
            <a:r>
              <a:rPr lang="en-US" altLang="en-US" sz="1200" dirty="0">
                <a:solidFill>
                  <a:schemeClr val="tx1">
                    <a:lumMod val="95000"/>
                  </a:schemeClr>
                </a:solidFill>
              </a:rPr>
              <a:t>= </a:t>
            </a:r>
            <a:r>
              <a:rPr lang="en-US" altLang="en-US" sz="1600" dirty="0" err="1">
                <a:solidFill>
                  <a:schemeClr val="tx1">
                    <a:lumMod val="95000"/>
                  </a:schemeClr>
                </a:solidFill>
              </a:rPr>
              <a:t>flavin</a:t>
            </a:r>
            <a:r>
              <a:rPr lang="en-US" altLang="en-US" sz="1600" dirty="0">
                <a:solidFill>
                  <a:schemeClr val="tx1">
                    <a:lumMod val="95000"/>
                  </a:schemeClr>
                </a:solidFill>
              </a:rPr>
              <a:t> adenine dinucleotide.</a:t>
            </a:r>
          </a:p>
          <a:p>
            <a:r>
              <a:rPr lang="en-US" sz="1600" dirty="0"/>
              <a:t>Malate: </a:t>
            </a:r>
            <a:r>
              <a:rPr lang="en-US" sz="1200" dirty="0">
                <a:solidFill>
                  <a:schemeClr val="bg1">
                    <a:lumMod val="75000"/>
                  </a:schemeClr>
                </a:solidFill>
              </a:rPr>
              <a:t>is an organic compound with the molecular formula C4H6O5. It is a dicarboxylic acid that is made by all living organisms, contributes to the pleasantly sour taste of fruits, and is used as a food additive. The malate anion is an intermediate in the citric acid cycle.</a:t>
            </a:r>
            <a:endParaRPr lang="en-US" sz="1600" dirty="0">
              <a:solidFill>
                <a:schemeClr val="bg1">
                  <a:lumMod val="75000"/>
                </a:schemeClr>
              </a:solidFill>
            </a:endParaRPr>
          </a:p>
        </p:txBody>
      </p:sp>
      <p:pic>
        <p:nvPicPr>
          <p:cNvPr id="5" name="Picture 4"/>
          <p:cNvPicPr>
            <a:picLocks noChangeAspect="1"/>
          </p:cNvPicPr>
          <p:nvPr/>
        </p:nvPicPr>
        <p:blipFill>
          <a:blip r:embed="rId2"/>
          <a:stretch>
            <a:fillRect/>
          </a:stretch>
        </p:blipFill>
        <p:spPr>
          <a:xfrm>
            <a:off x="7765299" y="0"/>
            <a:ext cx="3732054" cy="6858000"/>
          </a:xfrm>
          <a:prstGeom prst="rect">
            <a:avLst/>
          </a:prstGeom>
        </p:spPr>
      </p:pic>
      <p:sp>
        <p:nvSpPr>
          <p:cNvPr id="6" name="TextBox 5"/>
          <p:cNvSpPr txBox="1"/>
          <p:nvPr/>
        </p:nvSpPr>
        <p:spPr>
          <a:xfrm>
            <a:off x="754912" y="558209"/>
            <a:ext cx="5442084" cy="646331"/>
          </a:xfrm>
          <a:prstGeom prst="rect">
            <a:avLst/>
          </a:prstGeom>
          <a:noFill/>
        </p:spPr>
        <p:txBody>
          <a:bodyPr wrap="square" rtlCol="0">
            <a:spAutoFit/>
          </a:bodyPr>
          <a:lstStyle/>
          <a:p>
            <a:r>
              <a:rPr lang="en-US" b="1" dirty="0" smtClean="0"/>
              <a:t>6</a:t>
            </a:r>
            <a:r>
              <a:rPr lang="en-US" b="1" baseline="30000" dirty="0" smtClean="0"/>
              <a:t>th</a:t>
            </a:r>
            <a:r>
              <a:rPr lang="en-US" b="1" dirty="0" smtClean="0"/>
              <a:t> step </a:t>
            </a:r>
            <a:r>
              <a:rPr lang="en-US" dirty="0">
                <a:solidFill>
                  <a:srgbClr val="00B0F0"/>
                </a:solidFill>
              </a:rPr>
              <a:t>*oxidation of succinate to fumarate* </a:t>
            </a:r>
          </a:p>
          <a:p>
            <a:r>
              <a:rPr lang="en-US" dirty="0"/>
              <a:t>Succinate                       Fumarate (4C)</a:t>
            </a:r>
          </a:p>
        </p:txBody>
      </p:sp>
      <p:cxnSp>
        <p:nvCxnSpPr>
          <p:cNvPr id="8" name="Straight Arrow Connector 7"/>
          <p:cNvCxnSpPr/>
          <p:nvPr/>
        </p:nvCxnSpPr>
        <p:spPr>
          <a:xfrm>
            <a:off x="1897912" y="1057940"/>
            <a:ext cx="14460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1884" y="1275907"/>
            <a:ext cx="1323753" cy="830997"/>
          </a:xfrm>
          <a:prstGeom prst="rect">
            <a:avLst/>
          </a:prstGeom>
          <a:noFill/>
        </p:spPr>
        <p:txBody>
          <a:bodyPr wrap="square" rtlCol="0">
            <a:spAutoFit/>
          </a:bodyPr>
          <a:lstStyle/>
          <a:p>
            <a:r>
              <a:rPr lang="en-US" sz="1600" dirty="0"/>
              <a:t>Oxidized by  co-enzyme FAD</a:t>
            </a:r>
          </a:p>
        </p:txBody>
      </p:sp>
      <p:sp>
        <p:nvSpPr>
          <p:cNvPr id="12" name="TextBox 11"/>
          <p:cNvSpPr txBox="1"/>
          <p:nvPr/>
        </p:nvSpPr>
        <p:spPr>
          <a:xfrm>
            <a:off x="1775637" y="1204540"/>
            <a:ext cx="1706526" cy="1077218"/>
          </a:xfrm>
          <a:prstGeom prst="rect">
            <a:avLst/>
          </a:prstGeom>
          <a:noFill/>
          <a:ln>
            <a:solidFill>
              <a:srgbClr val="00B0F0"/>
            </a:solidFill>
          </a:ln>
        </p:spPr>
        <p:txBody>
          <a:bodyPr wrap="square" rtlCol="0">
            <a:spAutoFit/>
          </a:bodyPr>
          <a:lstStyle/>
          <a:p>
            <a:r>
              <a:rPr lang="en-US" sz="1600" b="1" dirty="0"/>
              <a:t>Succinate Dehydrogenase: </a:t>
            </a:r>
          </a:p>
          <a:p>
            <a:pPr marL="285750" indent="-285750">
              <a:buFont typeface="Arial" panose="020B0604020202020204" pitchFamily="34" charset="0"/>
              <a:buChar char="•"/>
            </a:pPr>
            <a:r>
              <a:rPr lang="en-US" sz="1600" dirty="0"/>
              <a:t>FAD is reduced</a:t>
            </a:r>
          </a:p>
        </p:txBody>
      </p:sp>
      <p:sp>
        <p:nvSpPr>
          <p:cNvPr id="14" name="TextBox 13"/>
          <p:cNvSpPr txBox="1"/>
          <p:nvPr/>
        </p:nvSpPr>
        <p:spPr>
          <a:xfrm>
            <a:off x="712381" y="2684721"/>
            <a:ext cx="5172740" cy="923330"/>
          </a:xfrm>
          <a:prstGeom prst="rect">
            <a:avLst/>
          </a:prstGeom>
          <a:noFill/>
        </p:spPr>
        <p:txBody>
          <a:bodyPr wrap="square" rtlCol="0">
            <a:spAutoFit/>
          </a:bodyPr>
          <a:lstStyle/>
          <a:p>
            <a:r>
              <a:rPr lang="en-US" b="1" dirty="0" smtClean="0"/>
              <a:t>7</a:t>
            </a:r>
            <a:r>
              <a:rPr lang="en-US" b="1" baseline="30000" dirty="0" smtClean="0"/>
              <a:t>th </a:t>
            </a:r>
            <a:r>
              <a:rPr lang="en-US" b="1" dirty="0" smtClean="0"/>
              <a:t>step</a:t>
            </a:r>
            <a:r>
              <a:rPr lang="en-US" dirty="0" smtClean="0">
                <a:solidFill>
                  <a:srgbClr val="00B0F0"/>
                </a:solidFill>
              </a:rPr>
              <a:t> </a:t>
            </a:r>
            <a:r>
              <a:rPr lang="en-US" dirty="0">
                <a:solidFill>
                  <a:srgbClr val="00B0F0"/>
                </a:solidFill>
              </a:rPr>
              <a:t>*hydration of fumarate to L-malate*</a:t>
            </a:r>
          </a:p>
          <a:p>
            <a:endParaRPr lang="en-US" dirty="0"/>
          </a:p>
          <a:p>
            <a:r>
              <a:rPr lang="en-US" dirty="0"/>
              <a:t>Fumarate                       L-Malate (4C)</a:t>
            </a:r>
          </a:p>
        </p:txBody>
      </p:sp>
      <p:cxnSp>
        <p:nvCxnSpPr>
          <p:cNvPr id="15" name="Straight Arrow Connector 14"/>
          <p:cNvCxnSpPr/>
          <p:nvPr/>
        </p:nvCxnSpPr>
        <p:spPr>
          <a:xfrm>
            <a:off x="1852723" y="3469758"/>
            <a:ext cx="14460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52723" y="3586977"/>
            <a:ext cx="1706526" cy="584775"/>
          </a:xfrm>
          <a:prstGeom prst="rect">
            <a:avLst/>
          </a:prstGeom>
          <a:noFill/>
          <a:ln>
            <a:solidFill>
              <a:srgbClr val="00B0F0"/>
            </a:solidFill>
          </a:ln>
        </p:spPr>
        <p:txBody>
          <a:bodyPr wrap="square" rtlCol="0">
            <a:spAutoFit/>
          </a:bodyPr>
          <a:lstStyle/>
          <a:p>
            <a:r>
              <a:rPr lang="en-US" sz="1600" b="1" dirty="0" err="1"/>
              <a:t>Fumarase</a:t>
            </a:r>
            <a:r>
              <a:rPr lang="en-US" sz="1600" b="1" dirty="0"/>
              <a:t>:</a:t>
            </a:r>
          </a:p>
          <a:p>
            <a:pPr marL="285750" indent="-285750">
              <a:buFont typeface="Arial" panose="020B0604020202020204" pitchFamily="34" charset="0"/>
              <a:buChar char="•"/>
            </a:pPr>
            <a:r>
              <a:rPr lang="en-US" sz="1600" dirty="0"/>
              <a:t>H2O is in</a:t>
            </a:r>
          </a:p>
        </p:txBody>
      </p:sp>
      <p:sp>
        <p:nvSpPr>
          <p:cNvPr id="18" name="TextBox 17"/>
          <p:cNvSpPr txBox="1"/>
          <p:nvPr/>
        </p:nvSpPr>
        <p:spPr>
          <a:xfrm>
            <a:off x="7592216" y="2444097"/>
            <a:ext cx="346165" cy="369332"/>
          </a:xfrm>
          <a:prstGeom prst="rect">
            <a:avLst/>
          </a:prstGeom>
          <a:solidFill>
            <a:schemeClr val="bg1"/>
          </a:solidFill>
          <a:ln>
            <a:solidFill>
              <a:srgbClr val="00B0F0"/>
            </a:solidFill>
          </a:ln>
        </p:spPr>
        <p:txBody>
          <a:bodyPr wrap="square" rtlCol="0">
            <a:spAutoFit/>
          </a:bodyPr>
          <a:lstStyle/>
          <a:p>
            <a:r>
              <a:rPr lang="en-US" dirty="0"/>
              <a:t>6</a:t>
            </a:r>
          </a:p>
        </p:txBody>
      </p:sp>
      <p:sp>
        <p:nvSpPr>
          <p:cNvPr id="19" name="TextBox 18"/>
          <p:cNvSpPr txBox="1"/>
          <p:nvPr/>
        </p:nvSpPr>
        <p:spPr>
          <a:xfrm>
            <a:off x="7592215" y="5155400"/>
            <a:ext cx="346165" cy="369332"/>
          </a:xfrm>
          <a:prstGeom prst="rect">
            <a:avLst/>
          </a:prstGeom>
          <a:solidFill>
            <a:schemeClr val="bg1"/>
          </a:solidFill>
          <a:ln>
            <a:solidFill>
              <a:srgbClr val="00B0F0"/>
            </a:solidFill>
          </a:ln>
        </p:spPr>
        <p:txBody>
          <a:bodyPr wrap="square" rtlCol="0">
            <a:spAutoFit/>
          </a:bodyPr>
          <a:lstStyle/>
          <a:p>
            <a:r>
              <a:rPr lang="en-US" dirty="0"/>
              <a:t>7</a:t>
            </a:r>
          </a:p>
        </p:txBody>
      </p:sp>
      <p:sp>
        <p:nvSpPr>
          <p:cNvPr id="13" name="Rectangle 12"/>
          <p:cNvSpPr/>
          <p:nvPr/>
        </p:nvSpPr>
        <p:spPr>
          <a:xfrm>
            <a:off x="794868" y="625694"/>
            <a:ext cx="861404" cy="25568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ectangle 16"/>
          <p:cNvSpPr/>
          <p:nvPr/>
        </p:nvSpPr>
        <p:spPr>
          <a:xfrm>
            <a:off x="794868" y="2722654"/>
            <a:ext cx="842646" cy="29077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6692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chemeClr val="accent2">
                    <a:lumMod val="75000"/>
                  </a:schemeClr>
                </a:solidFill>
                <a:latin typeface="Arial" charset="0"/>
                <a:ea typeface="Arial" charset="0"/>
                <a:cs typeface="Arial" charset="0"/>
              </a:rPr>
              <a:t>Krebs Cycle Reactions (3)</a:t>
            </a:r>
            <a:endParaRPr lang="en-US" dirty="0"/>
          </a:p>
        </p:txBody>
      </p:sp>
      <p:pic>
        <p:nvPicPr>
          <p:cNvPr id="4" name="Picture 2" descr="D:\Arun-Backup\project\Ferrier\Image_Bank\image_bank\images\jpg\figure_9.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36747" y="1405940"/>
            <a:ext cx="3836758"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31169" y="5575990"/>
            <a:ext cx="4715692" cy="892552"/>
          </a:xfrm>
          <a:prstGeom prst="rect">
            <a:avLst/>
          </a:prstGeom>
          <a:noFill/>
        </p:spPr>
        <p:txBody>
          <a:bodyPr wrap="square" rtlCol="0">
            <a:spAutoFit/>
          </a:bodyPr>
          <a:lstStyle/>
          <a:p>
            <a:r>
              <a:rPr lang="en-US" altLang="en-US" b="1" dirty="0">
                <a:solidFill>
                  <a:schemeClr val="tx1">
                    <a:lumMod val="95000"/>
                  </a:schemeClr>
                </a:solidFill>
              </a:rPr>
              <a:t>Formation (regeneration) of oxaloacetate from malate.</a:t>
            </a:r>
          </a:p>
          <a:p>
            <a:endParaRPr lang="ar-SA" altLang="en-US" sz="1600" dirty="0">
              <a:solidFill>
                <a:schemeClr val="tx1">
                  <a:lumMod val="95000"/>
                </a:schemeClr>
              </a:solidFill>
            </a:endParaRPr>
          </a:p>
        </p:txBody>
      </p:sp>
      <p:sp>
        <p:nvSpPr>
          <p:cNvPr id="6" name="TextBox 5"/>
          <p:cNvSpPr txBox="1"/>
          <p:nvPr/>
        </p:nvSpPr>
        <p:spPr>
          <a:xfrm>
            <a:off x="4486440" y="1745734"/>
            <a:ext cx="346165" cy="369332"/>
          </a:xfrm>
          <a:prstGeom prst="rect">
            <a:avLst/>
          </a:prstGeom>
          <a:solidFill>
            <a:schemeClr val="bg1"/>
          </a:solidFill>
          <a:ln>
            <a:solidFill>
              <a:srgbClr val="00B0F0"/>
            </a:solidFill>
          </a:ln>
        </p:spPr>
        <p:txBody>
          <a:bodyPr wrap="square" rtlCol="0">
            <a:spAutoFit/>
          </a:bodyPr>
          <a:lstStyle/>
          <a:p>
            <a:r>
              <a:rPr lang="en-US" dirty="0"/>
              <a:t>8</a:t>
            </a:r>
          </a:p>
        </p:txBody>
      </p:sp>
      <p:sp>
        <p:nvSpPr>
          <p:cNvPr id="3" name="TextBox 2"/>
          <p:cNvSpPr txBox="1"/>
          <p:nvPr/>
        </p:nvSpPr>
        <p:spPr>
          <a:xfrm>
            <a:off x="5135525" y="1547037"/>
            <a:ext cx="5279066" cy="923330"/>
          </a:xfrm>
          <a:prstGeom prst="rect">
            <a:avLst/>
          </a:prstGeom>
          <a:noFill/>
        </p:spPr>
        <p:txBody>
          <a:bodyPr wrap="square" rtlCol="0">
            <a:spAutoFit/>
          </a:bodyPr>
          <a:lstStyle/>
          <a:p>
            <a:r>
              <a:rPr lang="en-US" b="1" dirty="0">
                <a:solidFill>
                  <a:srgbClr val="00B0F0"/>
                </a:solidFill>
              </a:rPr>
              <a:t>8</a:t>
            </a:r>
            <a:r>
              <a:rPr lang="en-US" b="1" baseline="30000" dirty="0">
                <a:solidFill>
                  <a:srgbClr val="00B0F0"/>
                </a:solidFill>
              </a:rPr>
              <a:t>th</a:t>
            </a:r>
            <a:r>
              <a:rPr lang="en-US" b="1" dirty="0">
                <a:solidFill>
                  <a:srgbClr val="00B0F0"/>
                </a:solidFill>
              </a:rPr>
              <a:t> step: </a:t>
            </a:r>
          </a:p>
          <a:p>
            <a:endParaRPr lang="en-US" dirty="0"/>
          </a:p>
          <a:p>
            <a:r>
              <a:rPr lang="en-US" dirty="0"/>
              <a:t>L-Malate                          Oxalo-acetate (4C)</a:t>
            </a:r>
          </a:p>
        </p:txBody>
      </p:sp>
      <p:cxnSp>
        <p:nvCxnSpPr>
          <p:cNvPr id="9" name="Straight Arrow Connector 8"/>
          <p:cNvCxnSpPr/>
          <p:nvPr/>
        </p:nvCxnSpPr>
        <p:spPr>
          <a:xfrm>
            <a:off x="6220047" y="2299733"/>
            <a:ext cx="1632097" cy="7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75668" y="2470367"/>
            <a:ext cx="1244379" cy="738664"/>
          </a:xfrm>
          <a:prstGeom prst="rect">
            <a:avLst/>
          </a:prstGeom>
          <a:noFill/>
        </p:spPr>
        <p:txBody>
          <a:bodyPr wrap="square" rtlCol="0">
            <a:spAutoFit/>
          </a:bodyPr>
          <a:lstStyle/>
          <a:p>
            <a:r>
              <a:rPr lang="en-US" sz="1400" dirty="0"/>
              <a:t>Oxidized by co-enzyme NAD+</a:t>
            </a:r>
          </a:p>
        </p:txBody>
      </p:sp>
      <p:sp>
        <p:nvSpPr>
          <p:cNvPr id="15" name="TextBox 14"/>
          <p:cNvSpPr txBox="1"/>
          <p:nvPr/>
        </p:nvSpPr>
        <p:spPr>
          <a:xfrm>
            <a:off x="6220046" y="2470367"/>
            <a:ext cx="1818167" cy="1077218"/>
          </a:xfrm>
          <a:prstGeom prst="rect">
            <a:avLst/>
          </a:prstGeom>
          <a:noFill/>
        </p:spPr>
        <p:txBody>
          <a:bodyPr wrap="square" rtlCol="0">
            <a:spAutoFit/>
          </a:bodyPr>
          <a:lstStyle/>
          <a:p>
            <a:r>
              <a:rPr lang="en-US" sz="1600" b="1" dirty="0"/>
              <a:t>Malate dehydrogenase: </a:t>
            </a:r>
          </a:p>
          <a:p>
            <a:pPr marL="285750" indent="-285750">
              <a:buFont typeface="Arial" panose="020B0604020202020204" pitchFamily="34" charset="0"/>
              <a:buChar char="•"/>
            </a:pPr>
            <a:r>
              <a:rPr lang="en-US" sz="1600" dirty="0"/>
              <a:t>NAD+ is reduced</a:t>
            </a:r>
          </a:p>
        </p:txBody>
      </p:sp>
      <p:pic>
        <p:nvPicPr>
          <p:cNvPr id="17" name="Picture 16"/>
          <p:cNvPicPr>
            <a:picLocks noChangeAspect="1"/>
          </p:cNvPicPr>
          <p:nvPr/>
        </p:nvPicPr>
        <p:blipFill>
          <a:blip r:embed="rId3"/>
          <a:stretch>
            <a:fillRect/>
          </a:stretch>
        </p:blipFill>
        <p:spPr>
          <a:xfrm>
            <a:off x="5377044" y="3880884"/>
            <a:ext cx="6336073" cy="2314132"/>
          </a:xfrm>
          <a:prstGeom prst="rect">
            <a:avLst/>
          </a:prstGeom>
        </p:spPr>
      </p:pic>
      <p:pic>
        <p:nvPicPr>
          <p:cNvPr id="21" name="Picture 20"/>
          <p:cNvPicPr>
            <a:picLocks noChangeAspect="1"/>
          </p:cNvPicPr>
          <p:nvPr/>
        </p:nvPicPr>
        <p:blipFill>
          <a:blip r:embed="rId4"/>
          <a:stretch>
            <a:fillRect/>
          </a:stretch>
        </p:blipFill>
        <p:spPr>
          <a:xfrm>
            <a:off x="8934146" y="161414"/>
            <a:ext cx="3067464" cy="1502333"/>
          </a:xfrm>
          <a:prstGeom prst="rect">
            <a:avLst/>
          </a:prstGeom>
          <a:ln>
            <a:solidFill>
              <a:srgbClr val="00B0F0"/>
            </a:solidFill>
          </a:ln>
        </p:spPr>
      </p:pic>
    </p:spTree>
    <p:extLst>
      <p:ext uri="{BB962C8B-B14F-4D97-AF65-F5344CB8AC3E}">
        <p14:creationId xmlns:p14="http://schemas.microsoft.com/office/powerpoint/2010/main" val="3494315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8551639" y="0"/>
            <a:ext cx="3643423" cy="68467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126858" y="4301805"/>
            <a:ext cx="5245742" cy="2338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914400" eaLnBrk="0" fontAlgn="base" hangingPunct="0">
              <a:spcBef>
                <a:spcPct val="0"/>
              </a:spcBef>
              <a:spcAft>
                <a:spcPct val="0"/>
              </a:spcAft>
            </a:pPr>
            <a:endParaRPr lang="ar-SA" sz="2400">
              <a:solidFill>
                <a:prstClr val="white"/>
              </a:solidFill>
            </a:endParaRPr>
          </a:p>
        </p:txBody>
      </p:sp>
      <p:sp>
        <p:nvSpPr>
          <p:cNvPr id="22530" name="Rectangle 7"/>
          <p:cNvSpPr>
            <a:spLocks noGrp="1" noChangeArrowheads="1"/>
          </p:cNvSpPr>
          <p:nvPr>
            <p:ph type="title"/>
          </p:nvPr>
        </p:nvSpPr>
        <p:spPr>
          <a:xfrm>
            <a:off x="3157870" y="23980"/>
            <a:ext cx="5986130" cy="838200"/>
          </a:xfrm>
          <a:noFill/>
          <a:ln>
            <a:noFill/>
            <a:miter lim="800000"/>
            <a:headEnd/>
            <a:tailEnd/>
          </a:ln>
        </p:spPr>
        <p:txBody>
          <a:bodyPr>
            <a:normAutofit/>
          </a:bodyPr>
          <a:lstStyle/>
          <a:p>
            <a:pPr algn="ctr" eaLnBrk="1" hangingPunct="1"/>
            <a:r>
              <a:rPr lang="en-US" altLang="en-US" sz="2400" b="1" dirty="0">
                <a:solidFill>
                  <a:schemeClr val="accent2">
                    <a:lumMod val="75000"/>
                  </a:schemeClr>
                </a:solidFill>
                <a:latin typeface="Arial" charset="0"/>
                <a:ea typeface="Arial" charset="0"/>
                <a:cs typeface="Arial" charset="0"/>
              </a:rPr>
              <a:t>Krebs Cycle: Energy Yield</a:t>
            </a:r>
            <a:endParaRPr lang="en-US" altLang="en-US" sz="2400" b="1" baseline="30000" dirty="0">
              <a:solidFill>
                <a:schemeClr val="accent2">
                  <a:lumMod val="75000"/>
                </a:schemeClr>
              </a:solidFill>
              <a:latin typeface="Arial" charset="0"/>
              <a:ea typeface="Arial" charset="0"/>
              <a:cs typeface="Arial" charset="0"/>
            </a:endParaRPr>
          </a:p>
        </p:txBody>
      </p:sp>
      <p:sp>
        <p:nvSpPr>
          <p:cNvPr id="22532" name="Rectangle 2"/>
          <p:cNvSpPr>
            <a:spLocks noChangeArrowheads="1"/>
          </p:cNvSpPr>
          <p:nvPr/>
        </p:nvSpPr>
        <p:spPr bwMode="auto">
          <a:xfrm>
            <a:off x="4047749" y="548647"/>
            <a:ext cx="536656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Times New Roman" charset="0"/>
                <a:cs typeface="Times New Roman" charset="0"/>
              </a:defRPr>
            </a:lvl1pPr>
            <a:lvl2pPr marL="742950" indent="-285750">
              <a:defRPr sz="2400">
                <a:solidFill>
                  <a:schemeClr val="tx1"/>
                </a:solidFill>
                <a:latin typeface="Times New Roman" charset="0"/>
                <a:ea typeface="Times New Roman" charset="0"/>
                <a:cs typeface="Times New Roman" charset="0"/>
              </a:defRPr>
            </a:lvl2pPr>
            <a:lvl3pPr marL="1143000" indent="-228600">
              <a:defRPr sz="2400">
                <a:solidFill>
                  <a:schemeClr val="tx1"/>
                </a:solidFill>
                <a:latin typeface="Times New Roman" charset="0"/>
                <a:ea typeface="Times New Roman" charset="0"/>
                <a:cs typeface="Times New Roman" charset="0"/>
              </a:defRPr>
            </a:lvl3pPr>
            <a:lvl4pPr marL="1600200" indent="-228600">
              <a:defRPr sz="2400">
                <a:solidFill>
                  <a:schemeClr val="tx1"/>
                </a:solidFill>
                <a:latin typeface="Times New Roman" charset="0"/>
                <a:ea typeface="Times New Roman" charset="0"/>
                <a:cs typeface="Times New Roman" charset="0"/>
              </a:defRPr>
            </a:lvl4pPr>
            <a:lvl5pPr marL="2057400" indent="-22860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defTabSz="914400" fontAlgn="base">
              <a:spcBef>
                <a:spcPct val="0"/>
              </a:spcBef>
              <a:spcAft>
                <a:spcPct val="0"/>
              </a:spcAft>
            </a:pPr>
            <a:r>
              <a:rPr lang="en-US" altLang="en-US" sz="1400" dirty="0">
                <a:solidFill>
                  <a:prstClr val="black"/>
                </a:solidFill>
                <a:latin typeface="Arial" panose="020B0604020202020204" pitchFamily="34" charset="0"/>
                <a:cs typeface="Arial" panose="020B0604020202020204" pitchFamily="34" charset="0"/>
              </a:rPr>
              <a:t>Number of ATP molecules produced from the oxidation of one molecule of acetyl coenzyme A (CoA) using both substrate-level and oxidative phosphorylation</a:t>
            </a:r>
            <a:r>
              <a:rPr lang="en-US" altLang="en-US" sz="1400" dirty="0">
                <a:solidFill>
                  <a:prstClr val="black"/>
                </a:solidFill>
              </a:rPr>
              <a:t>.</a:t>
            </a:r>
          </a:p>
        </p:txBody>
      </p:sp>
      <p:sp>
        <p:nvSpPr>
          <p:cNvPr id="14" name="Rectangle 13"/>
          <p:cNvSpPr/>
          <p:nvPr/>
        </p:nvSpPr>
        <p:spPr>
          <a:xfrm>
            <a:off x="4126859" y="2596302"/>
            <a:ext cx="2530634" cy="756346"/>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defTabSz="914400" eaLnBrk="0" fontAlgn="base" hangingPunct="0">
              <a:spcBef>
                <a:spcPct val="0"/>
              </a:spcBef>
              <a:spcAft>
                <a:spcPct val="0"/>
              </a:spcAft>
            </a:pPr>
            <a:endParaRPr lang="ar-SA" sz="2400">
              <a:solidFill>
                <a:prstClr val="black"/>
              </a:solidFill>
            </a:endParaRPr>
          </a:p>
        </p:txBody>
      </p:sp>
      <p:sp>
        <p:nvSpPr>
          <p:cNvPr id="8" name="Rectangle 2"/>
          <p:cNvSpPr>
            <a:spLocks noChangeArrowheads="1"/>
          </p:cNvSpPr>
          <p:nvPr/>
        </p:nvSpPr>
        <p:spPr bwMode="auto">
          <a:xfrm>
            <a:off x="9710334" y="3534081"/>
            <a:ext cx="2481665" cy="715089"/>
          </a:xfrm>
          <a:prstGeom prst="round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lvl1pPr>
              <a:defRPr sz="2400">
                <a:solidFill>
                  <a:schemeClr val="tx1"/>
                </a:solidFill>
                <a:latin typeface="Times New Roman" charset="0"/>
                <a:ea typeface="Times New Roman" charset="0"/>
                <a:cs typeface="Times New Roman" charset="0"/>
              </a:defRPr>
            </a:lvl1pPr>
            <a:lvl2pPr marL="742950" indent="-285750">
              <a:defRPr sz="2400">
                <a:solidFill>
                  <a:schemeClr val="tx1"/>
                </a:solidFill>
                <a:latin typeface="Times New Roman" charset="0"/>
                <a:ea typeface="Times New Roman" charset="0"/>
                <a:cs typeface="Times New Roman" charset="0"/>
              </a:defRPr>
            </a:lvl2pPr>
            <a:lvl3pPr marL="1143000" indent="-228600">
              <a:defRPr sz="2400">
                <a:solidFill>
                  <a:schemeClr val="tx1"/>
                </a:solidFill>
                <a:latin typeface="Times New Roman" charset="0"/>
                <a:ea typeface="Times New Roman" charset="0"/>
                <a:cs typeface="Times New Roman" charset="0"/>
              </a:defRPr>
            </a:lvl3pPr>
            <a:lvl4pPr marL="1600200" indent="-228600">
              <a:defRPr sz="2400">
                <a:solidFill>
                  <a:schemeClr val="tx1"/>
                </a:solidFill>
                <a:latin typeface="Times New Roman" charset="0"/>
                <a:ea typeface="Times New Roman" charset="0"/>
                <a:cs typeface="Times New Roman" charset="0"/>
              </a:defRPr>
            </a:lvl4pPr>
            <a:lvl5pPr marL="2057400" indent="-22860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defTabSz="914400">
              <a:defRPr/>
            </a:pPr>
            <a:r>
              <a:rPr lang="en-US" altLang="en-US" sz="1400" b="1" kern="0" dirty="0">
                <a:solidFill>
                  <a:srgbClr val="C00000"/>
                </a:solidFill>
                <a:latin typeface="Arial" panose="020B0604020202020204" pitchFamily="34" charset="0"/>
                <a:cs typeface="Arial" panose="020B0604020202020204" pitchFamily="34" charset="0"/>
              </a:rPr>
              <a:t>We get 2 CO</a:t>
            </a:r>
            <a:r>
              <a:rPr lang="en-US" altLang="en-US" sz="1000" b="1" kern="0" dirty="0">
                <a:solidFill>
                  <a:srgbClr val="C00000"/>
                </a:solidFill>
                <a:latin typeface="Arial" panose="020B0604020202020204" pitchFamily="34" charset="0"/>
                <a:cs typeface="Arial" panose="020B0604020202020204" pitchFamily="34" charset="0"/>
              </a:rPr>
              <a:t>2</a:t>
            </a:r>
            <a:r>
              <a:rPr lang="en-US" altLang="en-US" sz="1400" b="1" kern="0" dirty="0">
                <a:solidFill>
                  <a:srgbClr val="C00000"/>
                </a:solidFill>
                <a:latin typeface="Arial" panose="020B0604020202020204" pitchFamily="34" charset="0"/>
                <a:cs typeface="Arial" panose="020B0604020202020204" pitchFamily="34" charset="0"/>
              </a:rPr>
              <a:t> from:</a:t>
            </a:r>
          </a:p>
          <a:p>
            <a:pPr defTabSz="914400">
              <a:defRPr/>
            </a:pPr>
            <a:r>
              <a:rPr lang="en-US" altLang="en-US" sz="1100" dirty="0" err="1">
                <a:latin typeface="Arial" panose="020B0604020202020204" pitchFamily="34" charset="0"/>
                <a:cs typeface="Arial" panose="020B0604020202020204" pitchFamily="34" charset="0"/>
              </a:rPr>
              <a:t>Isocitrate</a:t>
            </a:r>
            <a:r>
              <a:rPr lang="en-US" altLang="en-US" sz="1100" dirty="0">
                <a:latin typeface="Arial" panose="020B0604020202020204" pitchFamily="34" charset="0"/>
                <a:cs typeface="Arial" panose="020B0604020202020204" pitchFamily="34" charset="0"/>
              </a:rPr>
              <a:t> </a:t>
            </a:r>
            <a:r>
              <a:rPr lang="en-US" altLang="en-US" sz="1100" dirty="0">
                <a:latin typeface="Arial" panose="020B0604020202020204" pitchFamily="34" charset="0"/>
                <a:cs typeface="Arial" panose="020B0604020202020204" pitchFamily="34" charset="0"/>
                <a:sym typeface="Wingdings" panose="05000000000000000000" pitchFamily="2" charset="2"/>
              </a:rPr>
              <a:t></a:t>
            </a:r>
            <a:r>
              <a:rPr lang="en-US" altLang="en-US" sz="1100" dirty="0">
                <a:latin typeface="Arial" panose="020B0604020202020204" pitchFamily="34" charset="0"/>
                <a:cs typeface="Arial" panose="020B0604020202020204" pitchFamily="34" charset="0"/>
              </a:rPr>
              <a:t> </a:t>
            </a:r>
            <a:r>
              <a:rPr lang="el-GR" altLang="en-US" sz="1100" dirty="0">
                <a:latin typeface="Arial" panose="020B0604020202020204" pitchFamily="34" charset="0"/>
                <a:cs typeface="Arial" panose="020B0604020202020204" pitchFamily="34" charset="0"/>
              </a:rPr>
              <a:t>α</a:t>
            </a:r>
            <a:r>
              <a:rPr lang="en-US" altLang="en-US" sz="1100" dirty="0">
                <a:latin typeface="Arial" panose="020B0604020202020204" pitchFamily="34" charset="0"/>
                <a:cs typeface="Arial" panose="020B0604020202020204" pitchFamily="34" charset="0"/>
              </a:rPr>
              <a:t>-Ketoglutarate</a:t>
            </a:r>
          </a:p>
          <a:p>
            <a:pPr defTabSz="914400">
              <a:defRPr/>
            </a:pPr>
            <a:r>
              <a:rPr lang="el-GR" altLang="en-US" sz="1100" dirty="0">
                <a:latin typeface="Arial" panose="020B0604020202020204" pitchFamily="34" charset="0"/>
                <a:cs typeface="Arial" panose="020B0604020202020204" pitchFamily="34" charset="0"/>
              </a:rPr>
              <a:t>α-</a:t>
            </a:r>
            <a:r>
              <a:rPr lang="en-US" altLang="en-US" sz="1100" dirty="0">
                <a:latin typeface="Arial" panose="020B0604020202020204" pitchFamily="34" charset="0"/>
                <a:cs typeface="Arial" panose="020B0604020202020204" pitchFamily="34" charset="0"/>
              </a:rPr>
              <a:t>Ketoglutarate </a:t>
            </a:r>
            <a:r>
              <a:rPr lang="en-US" altLang="en-US" sz="1100" dirty="0">
                <a:latin typeface="Arial" panose="020B0604020202020204" pitchFamily="34" charset="0"/>
                <a:cs typeface="Arial" panose="020B0604020202020204" pitchFamily="34" charset="0"/>
                <a:sym typeface="Wingdings" panose="05000000000000000000" pitchFamily="2" charset="2"/>
              </a:rPr>
              <a:t> </a:t>
            </a:r>
            <a:r>
              <a:rPr lang="en-US" altLang="en-US" sz="1100" dirty="0" err="1">
                <a:latin typeface="Arial" panose="020B0604020202020204" pitchFamily="34" charset="0"/>
                <a:cs typeface="Arial" panose="020B0604020202020204" pitchFamily="34" charset="0"/>
              </a:rPr>
              <a:t>Succinyl</a:t>
            </a:r>
            <a:r>
              <a:rPr lang="en-US" altLang="en-US" sz="1100" dirty="0">
                <a:latin typeface="Arial" panose="020B0604020202020204" pitchFamily="34" charset="0"/>
                <a:cs typeface="Arial" panose="020B0604020202020204" pitchFamily="34" charset="0"/>
              </a:rPr>
              <a:t> CoA</a:t>
            </a:r>
          </a:p>
        </p:txBody>
      </p:sp>
      <p:grpSp>
        <p:nvGrpSpPr>
          <p:cNvPr id="6" name="Group 5"/>
          <p:cNvGrpSpPr/>
          <p:nvPr/>
        </p:nvGrpSpPr>
        <p:grpSpPr>
          <a:xfrm>
            <a:off x="4131449" y="1378592"/>
            <a:ext cx="2759234" cy="1536304"/>
            <a:chOff x="4403566" y="1892696"/>
            <a:chExt cx="2759234" cy="1536304"/>
          </a:xfrm>
        </p:grpSpPr>
        <p:sp>
          <p:nvSpPr>
            <p:cNvPr id="13" name="Rectangle 12"/>
            <p:cNvSpPr/>
            <p:nvPr/>
          </p:nvSpPr>
          <p:spPr>
            <a:xfrm>
              <a:off x="4403566" y="1892696"/>
              <a:ext cx="2530634" cy="106104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defTabSz="914400" eaLnBrk="0" fontAlgn="base" hangingPunct="0">
                <a:spcBef>
                  <a:spcPct val="0"/>
                </a:spcBef>
                <a:spcAft>
                  <a:spcPct val="0"/>
                </a:spcAft>
              </a:pPr>
              <a:endParaRPr lang="ar-SA" sz="2400">
                <a:solidFill>
                  <a:prstClr val="black"/>
                </a:solidFill>
              </a:endParaRPr>
            </a:p>
          </p:txBody>
        </p:sp>
        <p:sp>
          <p:nvSpPr>
            <p:cNvPr id="9" name="Rectangle 8"/>
            <p:cNvSpPr/>
            <p:nvPr/>
          </p:nvSpPr>
          <p:spPr>
            <a:xfrm>
              <a:off x="4403566" y="1920895"/>
              <a:ext cx="2759234" cy="1508105"/>
            </a:xfrm>
            <a:prstGeom prst="rect">
              <a:avLst/>
            </a:prstGeom>
          </p:spPr>
          <p:txBody>
            <a:bodyPr wrap="square">
              <a:spAutoFit/>
            </a:bodyPr>
            <a:lstStyle/>
            <a:p>
              <a:pPr defTabSz="914400">
                <a:defRPr/>
              </a:pPr>
              <a:r>
                <a:rPr lang="en-US" altLang="en-US" b="1" kern="0" dirty="0">
                  <a:solidFill>
                    <a:srgbClr val="C00000"/>
                  </a:solidFill>
                  <a:latin typeface="Times New Roman" charset="0"/>
                  <a:cs typeface="Times New Roman" charset="0"/>
                </a:rPr>
                <a:t>We get 3 NADH from:</a:t>
              </a:r>
            </a:p>
            <a:p>
              <a:pPr defTabSz="914400">
                <a:defRPr/>
              </a:pPr>
              <a:r>
                <a:rPr lang="en-US" altLang="en-US" sz="1400" kern="0" dirty="0">
                  <a:solidFill>
                    <a:prstClr val="black"/>
                  </a:solidFill>
                  <a:latin typeface="Times New Roman" charset="0"/>
                  <a:cs typeface="Times New Roman" charset="0"/>
                </a:rPr>
                <a:t>Isocitrate → </a:t>
              </a:r>
              <a:r>
                <a:rPr lang="el-GR" altLang="en-US" sz="1400" kern="0" dirty="0">
                  <a:solidFill>
                    <a:prstClr val="black"/>
                  </a:solidFill>
                  <a:latin typeface="Times New Roman" charset="0"/>
                  <a:cs typeface="Times New Roman" charset="0"/>
                </a:rPr>
                <a:t>α-</a:t>
              </a:r>
              <a:r>
                <a:rPr lang="en-US" altLang="en-US" sz="1400" kern="0" dirty="0">
                  <a:solidFill>
                    <a:prstClr val="black"/>
                  </a:solidFill>
                  <a:latin typeface="Times New Roman" charset="0"/>
                  <a:cs typeface="Times New Roman" charset="0"/>
                </a:rPr>
                <a:t>Ketoglutarate</a:t>
              </a:r>
            </a:p>
            <a:p>
              <a:pPr defTabSz="914400">
                <a:defRPr/>
              </a:pPr>
              <a:r>
                <a:rPr lang="el-GR" altLang="en-US" sz="1400" kern="0" dirty="0">
                  <a:solidFill>
                    <a:prstClr val="black"/>
                  </a:solidFill>
                  <a:latin typeface="Times New Roman" charset="0"/>
                  <a:cs typeface="Times New Roman" charset="0"/>
                </a:rPr>
                <a:t>α-</a:t>
              </a:r>
              <a:r>
                <a:rPr lang="en-US" altLang="en-US" sz="1400" kern="0" dirty="0">
                  <a:solidFill>
                    <a:prstClr val="black"/>
                  </a:solidFill>
                  <a:latin typeface="Times New Roman" charset="0"/>
                  <a:cs typeface="Times New Roman" charset="0"/>
                </a:rPr>
                <a:t>Ketoglutarate → Succinyl CoA</a:t>
              </a:r>
            </a:p>
            <a:p>
              <a:pPr defTabSz="914400">
                <a:defRPr/>
              </a:pPr>
              <a:r>
                <a:rPr lang="en-US" altLang="en-US" sz="1400" kern="0" dirty="0">
                  <a:solidFill>
                    <a:prstClr val="black"/>
                  </a:solidFill>
                  <a:latin typeface="Times New Roman" charset="0"/>
                  <a:cs typeface="Times New Roman" charset="0"/>
                </a:rPr>
                <a:t>Malate → Oxaloacetate</a:t>
              </a:r>
            </a:p>
            <a:p>
              <a:pPr defTabSz="914400">
                <a:defRPr/>
              </a:pPr>
              <a:endParaRPr lang="en-US" altLang="en-US" sz="1600" b="1" kern="0" dirty="0">
                <a:solidFill>
                  <a:prstClr val="black"/>
                </a:solidFill>
                <a:latin typeface="Times New Roman" charset="0"/>
                <a:cs typeface="Times New Roman" charset="0"/>
              </a:endParaRPr>
            </a:p>
            <a:p>
              <a:pPr defTabSz="914400">
                <a:defRPr/>
              </a:pPr>
              <a:endParaRPr lang="ar-SA" sz="1600" kern="0" dirty="0">
                <a:solidFill>
                  <a:prstClr val="white"/>
                </a:solidFill>
                <a:latin typeface="Times New Roman" charset="0"/>
                <a:cs typeface="Times New Roman" charset="0"/>
              </a:endParaRPr>
            </a:p>
          </p:txBody>
        </p:sp>
      </p:grpSp>
      <p:sp>
        <p:nvSpPr>
          <p:cNvPr id="10" name="Rectangle 9"/>
          <p:cNvSpPr/>
          <p:nvPr/>
        </p:nvSpPr>
        <p:spPr>
          <a:xfrm>
            <a:off x="4126859" y="2635114"/>
            <a:ext cx="2359572" cy="584775"/>
          </a:xfrm>
          <a:prstGeom prst="rect">
            <a:avLst/>
          </a:prstGeom>
        </p:spPr>
        <p:txBody>
          <a:bodyPr wrap="square">
            <a:spAutoFit/>
          </a:bodyPr>
          <a:lstStyle/>
          <a:p>
            <a:pPr defTabSz="914400">
              <a:defRPr/>
            </a:pPr>
            <a:r>
              <a:rPr lang="en-US" altLang="en-US" b="1" kern="0" dirty="0">
                <a:solidFill>
                  <a:srgbClr val="C00000"/>
                </a:solidFill>
                <a:latin typeface="Times New Roman" charset="0"/>
                <a:cs typeface="Times New Roman" charset="0"/>
              </a:rPr>
              <a:t>We get 1 FADH from:</a:t>
            </a:r>
          </a:p>
          <a:p>
            <a:pPr defTabSz="914400">
              <a:defRPr/>
            </a:pPr>
            <a:r>
              <a:rPr lang="en-US" altLang="en-US" sz="1400" kern="0" dirty="0">
                <a:solidFill>
                  <a:prstClr val="black"/>
                </a:solidFill>
                <a:latin typeface="Times New Roman" charset="0"/>
                <a:cs typeface="Times New Roman" charset="0"/>
              </a:rPr>
              <a:t>Succinate → Fumarate</a:t>
            </a:r>
          </a:p>
        </p:txBody>
      </p:sp>
      <p:pic>
        <p:nvPicPr>
          <p:cNvPr id="11" name="Picture 2" descr="D:\Arun-Backup\project\Ferrier\Image_Bank\image_bank\images\jpg\figure_9.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42" t="5268" r="2325" b="9075"/>
          <a:stretch/>
        </p:blipFill>
        <p:spPr bwMode="auto">
          <a:xfrm>
            <a:off x="6819232" y="1378847"/>
            <a:ext cx="2819401" cy="197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9835258" y="2014408"/>
            <a:ext cx="2088929" cy="1040261"/>
          </a:xfrm>
          <a:prstGeom prst="rect">
            <a:avLst/>
          </a:prstGeom>
          <a:solidFill>
            <a:schemeClr val="bg1"/>
          </a:solidFill>
          <a:ln>
            <a:solidFill>
              <a:srgbClr val="00B0F0"/>
            </a:solidFill>
          </a:ln>
        </p:spPr>
        <p:style>
          <a:lnRef idx="0">
            <a:schemeClr val="accent5"/>
          </a:lnRef>
          <a:fillRef idx="3">
            <a:schemeClr val="accent5"/>
          </a:fillRef>
          <a:effectRef idx="3">
            <a:schemeClr val="accent5"/>
          </a:effectRef>
          <a:fontRef idx="minor">
            <a:schemeClr val="lt1"/>
          </a:fontRef>
        </p:style>
        <p:txBody>
          <a:bodyPr rtlCol="1" anchor="ctr"/>
          <a:lstStyle/>
          <a:p>
            <a:pPr algn="ctr" defTabSz="914400" eaLnBrk="0" fontAlgn="base" hangingPunct="0">
              <a:spcBef>
                <a:spcPct val="0"/>
              </a:spcBef>
              <a:spcAft>
                <a:spcPct val="0"/>
              </a:spcAft>
            </a:pPr>
            <a:r>
              <a:rPr lang="en-US" dirty="0">
                <a:solidFill>
                  <a:prstClr val="black"/>
                </a:solidFill>
              </a:rPr>
              <a:t>So, we get 24 ATP from 2 Acetyl CoA</a:t>
            </a:r>
            <a:endParaRPr lang="ar-SA" dirty="0">
              <a:solidFill>
                <a:prstClr val="black"/>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5378" y="4330272"/>
            <a:ext cx="5393422" cy="2527727"/>
          </a:xfrm>
          <a:prstGeom prst="rect">
            <a:avLst/>
          </a:prstGeom>
        </p:spPr>
      </p:pic>
      <p:sp>
        <p:nvSpPr>
          <p:cNvPr id="22" name="Rectangle 21"/>
          <p:cNvSpPr/>
          <p:nvPr/>
        </p:nvSpPr>
        <p:spPr>
          <a:xfrm>
            <a:off x="4126858" y="3459507"/>
            <a:ext cx="4026541" cy="73866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defTabSz="914400">
              <a:defRPr/>
            </a:pPr>
            <a:r>
              <a:rPr lang="en-US" altLang="en-US" sz="1400" kern="0" dirty="0">
                <a:solidFill>
                  <a:prstClr val="black"/>
                </a:solidFill>
                <a:latin typeface="Times New Roman" panose="02020603050405020304" pitchFamily="18" charset="0"/>
                <a:cs typeface="Times New Roman" panose="02020603050405020304" pitchFamily="18" charset="0"/>
              </a:rPr>
              <a:t>Succinyl CoA “high energy compound” breaks down which leads to a substrate level phosphorylation of </a:t>
            </a:r>
            <a:r>
              <a:rPr lang="en-US" altLang="en-US" sz="1400" b="1" kern="0" dirty="0">
                <a:solidFill>
                  <a:srgbClr val="C42F1A"/>
                </a:solidFill>
                <a:latin typeface="Times New Roman" panose="02020603050405020304" pitchFamily="18" charset="0"/>
                <a:cs typeface="Times New Roman" panose="02020603050405020304" pitchFamily="18" charset="0"/>
              </a:rPr>
              <a:t>GDP to GTP</a:t>
            </a:r>
            <a:r>
              <a:rPr lang="en-US" altLang="en-US" sz="1400" kern="0" dirty="0">
                <a:solidFill>
                  <a:prstClr val="black"/>
                </a:solidFill>
                <a:latin typeface="Times New Roman" panose="02020603050405020304" pitchFamily="18" charset="0"/>
                <a:cs typeface="Times New Roman" panose="02020603050405020304" pitchFamily="18" charset="0"/>
              </a:rPr>
              <a:t>, which means </a:t>
            </a:r>
            <a:r>
              <a:rPr lang="en-US" altLang="en-US" sz="1400" b="1" kern="0" dirty="0">
                <a:solidFill>
                  <a:srgbClr val="C42F1A"/>
                </a:solidFill>
                <a:latin typeface="Times New Roman" panose="02020603050405020304" pitchFamily="18" charset="0"/>
                <a:cs typeface="Times New Roman" panose="02020603050405020304" pitchFamily="18" charset="0"/>
              </a:rPr>
              <a:t>1 ATP</a:t>
            </a:r>
            <a:r>
              <a:rPr lang="en-US" altLang="en-US" sz="1400" kern="0" dirty="0">
                <a:solidFill>
                  <a:prstClr val="black"/>
                </a:solidFill>
                <a:latin typeface="Times New Roman" panose="02020603050405020304" pitchFamily="18" charset="0"/>
                <a:cs typeface="Times New Roman" panose="02020603050405020304" pitchFamily="18" charset="0"/>
              </a:rPr>
              <a:t>.</a:t>
            </a:r>
            <a:endParaRPr lang="ar-SA" sz="1400" kern="0" dirty="0">
              <a:solidFill>
                <a:prstClr val="black"/>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8213904" y="3443661"/>
            <a:ext cx="1414097" cy="738664"/>
          </a:xfrm>
          <a:prstGeom prst="rect">
            <a:avLst/>
          </a:prstGeom>
          <a:ln>
            <a:solidFill>
              <a:schemeClr val="tx1"/>
            </a:solidFill>
            <a:prstDash val="sysDot"/>
          </a:ln>
        </p:spPr>
        <p:txBody>
          <a:bodyPr wrap="square">
            <a:spAutoFit/>
          </a:bodyPr>
          <a:lstStyle/>
          <a:p>
            <a:pPr defTabSz="914400" eaLnBrk="0" fontAlgn="base" hangingPunct="0">
              <a:spcBef>
                <a:spcPct val="0"/>
              </a:spcBef>
              <a:spcAft>
                <a:spcPct val="0"/>
              </a:spcAft>
            </a:pPr>
            <a:r>
              <a:rPr lang="en-US" sz="1400" b="1" dirty="0">
                <a:solidFill>
                  <a:srgbClr val="C42F1A"/>
                </a:solidFill>
                <a:latin typeface="Times New Roman" charset="0"/>
                <a:cs typeface="Times New Roman" charset="0"/>
              </a:rPr>
              <a:t>NADH = 3 ATP</a:t>
            </a:r>
          </a:p>
          <a:p>
            <a:pPr defTabSz="914400" eaLnBrk="0" fontAlgn="base" hangingPunct="0">
              <a:spcBef>
                <a:spcPct val="0"/>
              </a:spcBef>
              <a:spcAft>
                <a:spcPct val="0"/>
              </a:spcAft>
            </a:pPr>
            <a:r>
              <a:rPr lang="en-US" sz="1400" b="1" dirty="0">
                <a:solidFill>
                  <a:srgbClr val="C42F1A"/>
                </a:solidFill>
                <a:latin typeface="Times New Roman" charset="0"/>
                <a:cs typeface="Times New Roman" charset="0"/>
              </a:rPr>
              <a:t>FADH =  2 ATP</a:t>
            </a:r>
          </a:p>
          <a:p>
            <a:pPr defTabSz="914400" eaLnBrk="0" fontAlgn="base" hangingPunct="0">
              <a:spcBef>
                <a:spcPct val="0"/>
              </a:spcBef>
              <a:spcAft>
                <a:spcPct val="0"/>
              </a:spcAft>
            </a:pPr>
            <a:r>
              <a:rPr lang="en-US" sz="1400" b="1" dirty="0">
                <a:solidFill>
                  <a:srgbClr val="C42F1A"/>
                </a:solidFill>
                <a:latin typeface="Times New Roman" charset="0"/>
                <a:cs typeface="Times New Roman" charset="0"/>
              </a:rPr>
              <a:t>GTP =     1 ATP</a:t>
            </a:r>
            <a:endParaRPr lang="ar-SA" sz="1400" b="1" dirty="0">
              <a:solidFill>
                <a:srgbClr val="C42F1A"/>
              </a:solidFill>
              <a:latin typeface="Times New Roman" charset="0"/>
              <a:cs typeface="Times New Roman" charset="0"/>
            </a:endParaRPr>
          </a:p>
        </p:txBody>
      </p:sp>
      <p:pic>
        <p:nvPicPr>
          <p:cNvPr id="4" name="Picture 3"/>
          <p:cNvPicPr>
            <a:picLocks noChangeAspect="1"/>
          </p:cNvPicPr>
          <p:nvPr/>
        </p:nvPicPr>
        <p:blipFill>
          <a:blip r:embed="rId4"/>
          <a:stretch>
            <a:fillRect/>
          </a:stretch>
        </p:blipFill>
        <p:spPr>
          <a:xfrm>
            <a:off x="-49411" y="16740"/>
            <a:ext cx="3676218" cy="6858000"/>
          </a:xfrm>
          <a:prstGeom prst="rect">
            <a:avLst/>
          </a:prstGeom>
        </p:spPr>
      </p:pic>
      <p:sp>
        <p:nvSpPr>
          <p:cNvPr id="20" name="Rectangle 19"/>
          <p:cNvSpPr/>
          <p:nvPr/>
        </p:nvSpPr>
        <p:spPr>
          <a:xfrm>
            <a:off x="9922905" y="3145204"/>
            <a:ext cx="1738282" cy="307724"/>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Other outcome </a:t>
            </a:r>
          </a:p>
        </p:txBody>
      </p:sp>
      <p:sp>
        <p:nvSpPr>
          <p:cNvPr id="21" name="Rectangle 20"/>
          <p:cNvSpPr/>
          <p:nvPr/>
        </p:nvSpPr>
        <p:spPr>
          <a:xfrm>
            <a:off x="10159409" y="1041991"/>
            <a:ext cx="1265275" cy="86123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Krebs </a:t>
            </a:r>
            <a:r>
              <a:rPr lang="en-US" b="1" dirty="0"/>
              <a:t>energy</a:t>
            </a:r>
            <a:r>
              <a:rPr lang="en-US" dirty="0"/>
              <a:t> outcome</a:t>
            </a:r>
          </a:p>
        </p:txBody>
      </p:sp>
    </p:spTree>
    <p:extLst>
      <p:ext uri="{BB962C8B-B14F-4D97-AF65-F5344CB8AC3E}">
        <p14:creationId xmlns:p14="http://schemas.microsoft.com/office/powerpoint/2010/main" val="975615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60663" y="457200"/>
            <a:ext cx="8382000" cy="1325563"/>
          </a:xfrm>
        </p:spPr>
        <p:txBody>
          <a:bodyPr>
            <a:normAutofit/>
          </a:bodyPr>
          <a:lstStyle/>
          <a:p>
            <a:pPr algn="ctr"/>
            <a:r>
              <a:rPr lang="en-US" altLang="en-US" sz="2000" b="1" dirty="0">
                <a:solidFill>
                  <a:schemeClr val="accent2">
                    <a:lumMod val="75000"/>
                  </a:schemeClr>
                </a:solidFill>
                <a:latin typeface="Arial" charset="0"/>
                <a:ea typeface="Arial" charset="0"/>
                <a:cs typeface="Arial" charset="0"/>
              </a:rPr>
              <a:t>Regulation of Oxidative Decarboxylation and Krebs Cycle</a:t>
            </a:r>
          </a:p>
        </p:txBody>
      </p:sp>
      <p:sp>
        <p:nvSpPr>
          <p:cNvPr id="25603" name="Text Box 8"/>
          <p:cNvSpPr txBox="1">
            <a:spLocks noChangeArrowheads="1"/>
          </p:cNvSpPr>
          <p:nvPr/>
        </p:nvSpPr>
        <p:spPr bwMode="auto">
          <a:xfrm>
            <a:off x="685800" y="1172956"/>
            <a:ext cx="6553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0838" indent="-350838">
              <a:defRPr sz="2400">
                <a:solidFill>
                  <a:schemeClr val="tx1"/>
                </a:solidFill>
                <a:latin typeface="Times New Roman" charset="0"/>
                <a:ea typeface="Times New Roman" charset="0"/>
                <a:cs typeface="Times New Roman" charset="0"/>
              </a:defRPr>
            </a:lvl1pPr>
            <a:lvl2pPr marL="808038" indent="-350838">
              <a:defRPr sz="2400">
                <a:solidFill>
                  <a:schemeClr val="tx1"/>
                </a:solidFill>
                <a:latin typeface="Times New Roman" charset="0"/>
                <a:ea typeface="Times New Roman" charset="0"/>
                <a:cs typeface="Times New Roman" charset="0"/>
              </a:defRPr>
            </a:lvl2pPr>
            <a:lvl3pPr marL="1143000" indent="-228600">
              <a:defRPr sz="2400">
                <a:solidFill>
                  <a:schemeClr val="tx1"/>
                </a:solidFill>
                <a:latin typeface="Times New Roman" charset="0"/>
                <a:ea typeface="Times New Roman" charset="0"/>
                <a:cs typeface="Times New Roman" charset="0"/>
              </a:defRPr>
            </a:lvl3pPr>
            <a:lvl4pPr marL="1600200" indent="-228600">
              <a:defRPr sz="2400">
                <a:solidFill>
                  <a:schemeClr val="tx1"/>
                </a:solidFill>
                <a:latin typeface="Times New Roman" charset="0"/>
                <a:ea typeface="Times New Roman" charset="0"/>
                <a:cs typeface="Times New Roman" charset="0"/>
              </a:defRPr>
            </a:lvl4pPr>
            <a:lvl5pPr marL="2057400" indent="-22860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marL="0" indent="0" defTabSz="914400" fontAlgn="base">
              <a:spcBef>
                <a:spcPct val="0"/>
              </a:spcBef>
              <a:spcAft>
                <a:spcPct val="0"/>
              </a:spcAft>
              <a:buClr>
                <a:srgbClr val="C00000"/>
              </a:buClr>
            </a:pPr>
            <a:r>
              <a:rPr lang="en-US" altLang="en-US" sz="1800" dirty="0">
                <a:solidFill>
                  <a:prstClr val="black"/>
                </a:solidFill>
                <a:latin typeface="Arial" panose="020B0604020202020204" pitchFamily="34" charset="0"/>
                <a:cs typeface="Arial" panose="020B0604020202020204" pitchFamily="34" charset="0"/>
              </a:rPr>
              <a:t>PDH complex and the TCA cycle are both </a:t>
            </a:r>
            <a:r>
              <a:rPr lang="en-US" altLang="en-US" sz="1800" b="1" dirty="0">
                <a:solidFill>
                  <a:prstClr val="black"/>
                </a:solidFill>
                <a:latin typeface="Arial" panose="020B0604020202020204" pitchFamily="34" charset="0"/>
                <a:cs typeface="Arial" panose="020B0604020202020204" pitchFamily="34" charset="0"/>
              </a:rPr>
              <a:t>up-regulated</a:t>
            </a:r>
            <a:r>
              <a:rPr lang="en-US" altLang="en-US" sz="1800" dirty="0">
                <a:solidFill>
                  <a:prstClr val="black"/>
                </a:solidFill>
                <a:latin typeface="Arial" panose="020B0604020202020204" pitchFamily="34" charset="0"/>
                <a:cs typeface="Arial" panose="020B0604020202020204" pitchFamily="34" charset="0"/>
              </a:rPr>
              <a:t> in response to a </a:t>
            </a:r>
            <a:r>
              <a:rPr lang="en-US" altLang="en-US" sz="1800" b="1" dirty="0">
                <a:solidFill>
                  <a:prstClr val="black"/>
                </a:solidFill>
                <a:latin typeface="Arial" panose="020B0604020202020204" pitchFamily="34" charset="0"/>
                <a:cs typeface="Arial" panose="020B0604020202020204" pitchFamily="34" charset="0"/>
              </a:rPr>
              <a:t>decrease in the ratio</a:t>
            </a:r>
            <a:r>
              <a:rPr lang="en-US" altLang="en-US" sz="1800" dirty="0">
                <a:solidFill>
                  <a:prstClr val="black"/>
                </a:solidFill>
                <a:latin typeface="Arial" panose="020B0604020202020204" pitchFamily="34" charset="0"/>
                <a:cs typeface="Arial" panose="020B0604020202020204" pitchFamily="34" charset="0"/>
              </a:rPr>
              <a:t> of </a:t>
            </a:r>
          </a:p>
          <a:p>
            <a:pPr marL="0" indent="0" defTabSz="914400" fontAlgn="base">
              <a:spcBef>
                <a:spcPct val="0"/>
              </a:spcBef>
              <a:spcAft>
                <a:spcPct val="0"/>
              </a:spcAft>
              <a:buClr>
                <a:srgbClr val="C00000"/>
              </a:buClr>
            </a:pPr>
            <a:endParaRPr lang="en-US" altLang="en-US" sz="1800" dirty="0">
              <a:solidFill>
                <a:prstClr val="black"/>
              </a:solidFill>
              <a:latin typeface="Arial" panose="020B0604020202020204" pitchFamily="34" charset="0"/>
              <a:cs typeface="Arial" panose="020B0604020202020204" pitchFamily="34" charset="0"/>
            </a:endParaRPr>
          </a:p>
          <a:p>
            <a:pPr marL="800100" lvl="1" indent="-342900" defTabSz="914400" fontAlgn="base">
              <a:spcBef>
                <a:spcPct val="0"/>
              </a:spcBef>
              <a:spcAft>
                <a:spcPct val="0"/>
              </a:spcAft>
              <a:buClr>
                <a:srgbClr val="C00000"/>
              </a:buClr>
              <a:buFont typeface="Arial" charset="0"/>
              <a:buChar char="•"/>
            </a:pPr>
            <a:r>
              <a:rPr lang="en-US" altLang="en-US" sz="1800" b="1" dirty="0">
                <a:solidFill>
                  <a:srgbClr val="00B0F0"/>
                </a:solidFill>
                <a:latin typeface="Arial" panose="020B0604020202020204" pitchFamily="34" charset="0"/>
                <a:cs typeface="Arial" panose="020B0604020202020204" pitchFamily="34" charset="0"/>
              </a:rPr>
              <a:t>ATP : ADP</a:t>
            </a:r>
          </a:p>
          <a:p>
            <a:pPr marL="800100" lvl="1" indent="-342900" defTabSz="914400" fontAlgn="base">
              <a:spcBef>
                <a:spcPct val="0"/>
              </a:spcBef>
              <a:spcAft>
                <a:spcPct val="0"/>
              </a:spcAft>
              <a:buClr>
                <a:srgbClr val="C00000"/>
              </a:buClr>
              <a:buFont typeface="Arial" charset="0"/>
              <a:buChar char="•"/>
            </a:pPr>
            <a:r>
              <a:rPr lang="en-US" altLang="en-US" sz="1800" b="1" dirty="0">
                <a:solidFill>
                  <a:schemeClr val="accent1"/>
                </a:solidFill>
                <a:latin typeface="Arial" panose="020B0604020202020204" pitchFamily="34" charset="0"/>
                <a:cs typeface="Arial" panose="020B0604020202020204" pitchFamily="34" charset="0"/>
              </a:rPr>
              <a:t>NADH : NAD</a:t>
            </a:r>
            <a:r>
              <a:rPr lang="en-US" altLang="en-US" sz="1800" b="1" baseline="30000" dirty="0">
                <a:solidFill>
                  <a:schemeClr val="accent1"/>
                </a:solidFill>
                <a:latin typeface="Arial" panose="020B0604020202020204" pitchFamily="34" charset="0"/>
                <a:cs typeface="Arial" panose="020B0604020202020204" pitchFamily="34" charset="0"/>
              </a:rPr>
              <a:t>+</a:t>
            </a:r>
          </a:p>
        </p:txBody>
      </p:sp>
      <p:sp>
        <p:nvSpPr>
          <p:cNvPr id="4" name="Rectangle 3"/>
          <p:cNvSpPr/>
          <p:nvPr/>
        </p:nvSpPr>
        <p:spPr>
          <a:xfrm>
            <a:off x="3522133" y="1930400"/>
            <a:ext cx="2770569" cy="674633"/>
          </a:xfrm>
          <a:prstGeom prst="rect">
            <a:avLst/>
          </a:prstGeom>
          <a:noFill/>
          <a:ln>
            <a:solidFill>
              <a:schemeClr val="tx1"/>
            </a:solidFill>
            <a:prstDash val="sysDash"/>
          </a:ln>
        </p:spPr>
        <p:style>
          <a:lnRef idx="1">
            <a:schemeClr val="accent1"/>
          </a:lnRef>
          <a:fillRef idx="2">
            <a:schemeClr val="accent1"/>
          </a:fillRef>
          <a:effectRef idx="1">
            <a:schemeClr val="accent1"/>
          </a:effectRef>
          <a:fontRef idx="minor">
            <a:schemeClr val="dk1"/>
          </a:fontRef>
        </p:style>
        <p:txBody>
          <a:bodyPr rtlCol="1" anchor="ctr"/>
          <a:lstStyle/>
          <a:p>
            <a:pPr algn="ctr" defTabSz="914400" eaLnBrk="0" fontAlgn="base" hangingPunct="0">
              <a:spcBef>
                <a:spcPct val="0"/>
              </a:spcBef>
              <a:spcAft>
                <a:spcPct val="0"/>
              </a:spcAft>
            </a:pPr>
            <a:r>
              <a:rPr lang="en-US" sz="1400" dirty="0">
                <a:solidFill>
                  <a:prstClr val="black">
                    <a:lumMod val="50000"/>
                    <a:lumOff val="50000"/>
                  </a:prstClr>
                </a:solidFill>
              </a:rPr>
              <a:t>PDH complex &amp; TCA: make ATP &amp; NADH IN LOW ENERGY CONDITIONS</a:t>
            </a:r>
            <a:endParaRPr lang="ar-SA" sz="1400" dirty="0">
              <a:solidFill>
                <a:prstClr val="black">
                  <a:lumMod val="50000"/>
                  <a:lumOff val="50000"/>
                </a:prstClr>
              </a:solidFill>
            </a:endParaRPr>
          </a:p>
        </p:txBody>
      </p:sp>
      <p:graphicFrame>
        <p:nvGraphicFramePr>
          <p:cNvPr id="2" name="Diagram 1"/>
          <p:cNvGraphicFramePr/>
          <p:nvPr>
            <p:extLst>
              <p:ext uri="{D42A27DB-BD31-4B8C-83A1-F6EECF244321}">
                <p14:modId xmlns:p14="http://schemas.microsoft.com/office/powerpoint/2010/main" val="713086671"/>
              </p:ext>
            </p:extLst>
          </p:nvPr>
        </p:nvGraphicFramePr>
        <p:xfrm>
          <a:off x="7453423" y="1172956"/>
          <a:ext cx="4876800" cy="4757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42777" y="2723931"/>
            <a:ext cx="7210646" cy="338554"/>
          </a:xfrm>
          <a:prstGeom prst="rect">
            <a:avLst/>
          </a:prstGeom>
          <a:ln>
            <a:solidFill>
              <a:schemeClr val="tx1"/>
            </a:solidFill>
            <a:prstDash val="sysDash"/>
          </a:ln>
        </p:spPr>
        <p:txBody>
          <a:bodyPr wrap="square">
            <a:spAutoFit/>
          </a:bodyPr>
          <a:lstStyle/>
          <a:p>
            <a:pPr defTabSz="914400" eaLnBrk="0" fontAlgn="base" hangingPunct="0">
              <a:spcBef>
                <a:spcPct val="0"/>
              </a:spcBef>
              <a:spcAft>
                <a:spcPct val="0"/>
              </a:spcAft>
            </a:pPr>
            <a:r>
              <a:rPr lang="en-US" sz="1600" dirty="0">
                <a:solidFill>
                  <a:prstClr val="black">
                    <a:lumMod val="50000"/>
                    <a:lumOff val="50000"/>
                  </a:prstClr>
                </a:solidFill>
                <a:latin typeface="Arial" panose="020B0604020202020204" pitchFamily="34" charset="0"/>
                <a:cs typeface="Arial" panose="020B0604020202020204" pitchFamily="34" charset="0"/>
              </a:rPr>
              <a:t>PDH: The Pyruvate Dehydrogenase	TCA: Tricarboxylic Acid</a:t>
            </a:r>
            <a:endParaRPr lang="ar-SA" sz="1600" dirty="0">
              <a:solidFill>
                <a:prstClr val="black">
                  <a:lumMod val="50000"/>
                  <a:lumOff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3612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848264"/>
          </a:xfrm>
        </p:spPr>
        <p:txBody>
          <a:bodyPr>
            <a:normAutofit/>
          </a:bodyPr>
          <a:lstStyle/>
          <a:p>
            <a:pPr algn="ctr"/>
            <a:r>
              <a:rPr lang="en-US" sz="3200" b="1" u="sng" dirty="0">
                <a:solidFill>
                  <a:schemeClr val="accent1">
                    <a:lumMod val="75000"/>
                  </a:schemeClr>
                </a:solidFill>
              </a:rPr>
              <a:t>videos</a:t>
            </a:r>
          </a:p>
        </p:txBody>
      </p:sp>
      <p:sp>
        <p:nvSpPr>
          <p:cNvPr id="7" name="TextBox 6"/>
          <p:cNvSpPr txBox="1"/>
          <p:nvPr/>
        </p:nvSpPr>
        <p:spPr>
          <a:xfrm>
            <a:off x="438650" y="605704"/>
            <a:ext cx="3310522" cy="1184940"/>
          </a:xfrm>
          <a:prstGeom prst="rect">
            <a:avLst/>
          </a:prstGeom>
          <a:noFill/>
        </p:spPr>
        <p:txBody>
          <a:bodyPr wrap="none" rtlCol="1">
            <a:spAutoFit/>
          </a:bodyPr>
          <a:lstStyle/>
          <a:p>
            <a:pPr marL="285750" indent="-285750">
              <a:buClr>
                <a:schemeClr val="accent1">
                  <a:lumMod val="75000"/>
                </a:schemeClr>
              </a:buClr>
              <a:buFont typeface="Wingdings 3" panose="05040102010807070707" pitchFamily="18" charset="2"/>
              <a:buChar char=""/>
            </a:pPr>
            <a:r>
              <a:rPr lang="en-US" sz="2000" dirty="0">
                <a:hlinkClick r:id="rId2"/>
              </a:rPr>
              <a:t>Krebs cycle made simple</a:t>
            </a:r>
            <a:endParaRPr lang="en-US" sz="2000" dirty="0"/>
          </a:p>
          <a:p>
            <a:pPr>
              <a:buClr>
                <a:schemeClr val="accent1">
                  <a:lumMod val="75000"/>
                </a:schemeClr>
              </a:buClr>
            </a:pPr>
            <a:endParaRPr lang="en-US" sz="1100" dirty="0">
              <a:hlinkClick r:id="rId3"/>
            </a:endParaRPr>
          </a:p>
          <a:p>
            <a:pPr marL="285750" indent="-285750">
              <a:buClr>
                <a:schemeClr val="accent1">
                  <a:lumMod val="75000"/>
                </a:schemeClr>
              </a:buClr>
              <a:buFont typeface="Wingdings 3" panose="05040102010807070707" pitchFamily="18" charset="2"/>
              <a:buChar char=""/>
            </a:pPr>
            <a:r>
              <a:rPr lang="en-US" sz="2000" dirty="0">
                <a:hlinkClick r:id="rId3"/>
              </a:rPr>
              <a:t>Krebs cycle </a:t>
            </a:r>
            <a:r>
              <a:rPr lang="ar-SA" sz="2000" dirty="0">
                <a:hlinkClick r:id="rId3"/>
              </a:rPr>
              <a:t>حلقة كربس</a:t>
            </a:r>
            <a:endParaRPr lang="ar-SA" sz="2000" dirty="0"/>
          </a:p>
          <a:p>
            <a:endParaRPr lang="ar-SA" sz="2000" dirty="0"/>
          </a:p>
        </p:txBody>
      </p:sp>
      <p:sp>
        <p:nvSpPr>
          <p:cNvPr id="8" name="TextBox 7"/>
          <p:cNvSpPr txBox="1"/>
          <p:nvPr/>
        </p:nvSpPr>
        <p:spPr>
          <a:xfrm>
            <a:off x="438650" y="2106537"/>
            <a:ext cx="5149723" cy="4508927"/>
          </a:xfrm>
          <a:prstGeom prst="rect">
            <a:avLst/>
          </a:prstGeom>
          <a:noFill/>
        </p:spPr>
        <p:txBody>
          <a:bodyPr wrap="square" rtlCol="1">
            <a:spAutoFit/>
          </a:bodyPr>
          <a:lstStyle/>
          <a:p>
            <a:r>
              <a:rPr lang="en-US" sz="1600" dirty="0">
                <a:solidFill>
                  <a:schemeClr val="accent6">
                    <a:lumMod val="50000"/>
                  </a:schemeClr>
                </a:solidFill>
                <a:latin typeface="Arial" panose="020B0604020202020204" pitchFamily="34" charset="0"/>
                <a:cs typeface="Arial" panose="020B0604020202020204" pitchFamily="34" charset="0"/>
              </a:rPr>
              <a:t>1\ Allosteric regulation in oxidative decarboxylation of pyruvate is done by:</a:t>
            </a:r>
          </a:p>
          <a:p>
            <a:r>
              <a:rPr lang="en-US" sz="1600" dirty="0">
                <a:latin typeface="Arial" panose="020B0604020202020204" pitchFamily="34" charset="0"/>
                <a:cs typeface="Arial" panose="020B0604020202020204" pitchFamily="34" charset="0"/>
              </a:rPr>
              <a:t>A- Acetyl CoA</a:t>
            </a:r>
          </a:p>
          <a:p>
            <a:r>
              <a:rPr lang="en-US" sz="1600" dirty="0">
                <a:latin typeface="Arial" panose="020B0604020202020204" pitchFamily="34" charset="0"/>
                <a:cs typeface="Arial" panose="020B0604020202020204" pitchFamily="34" charset="0"/>
              </a:rPr>
              <a:t>B- NADH</a:t>
            </a:r>
          </a:p>
          <a:p>
            <a:r>
              <a:rPr lang="en-US" sz="1600" dirty="0">
                <a:latin typeface="Arial" panose="020B0604020202020204" pitchFamily="34" charset="0"/>
                <a:cs typeface="Arial" panose="020B0604020202020204" pitchFamily="34" charset="0"/>
              </a:rPr>
              <a:t>C- ATP</a:t>
            </a:r>
          </a:p>
          <a:p>
            <a:r>
              <a:rPr lang="en-US" sz="1600" dirty="0">
                <a:latin typeface="Arial" panose="020B0604020202020204" pitchFamily="34" charset="0"/>
                <a:cs typeface="Arial" panose="020B0604020202020204" pitchFamily="34" charset="0"/>
              </a:rPr>
              <a:t>D- A &amp; B</a:t>
            </a:r>
          </a:p>
          <a:p>
            <a:endParaRPr lang="en-US" sz="700" dirty="0">
              <a:latin typeface="Arial" panose="020B0604020202020204" pitchFamily="34" charset="0"/>
              <a:cs typeface="Arial" panose="020B0604020202020204" pitchFamily="34" charset="0"/>
            </a:endParaRPr>
          </a:p>
          <a:p>
            <a:r>
              <a:rPr lang="en-US" sz="1600" dirty="0">
                <a:solidFill>
                  <a:schemeClr val="accent6">
                    <a:lumMod val="50000"/>
                  </a:schemeClr>
                </a:solidFill>
                <a:latin typeface="Arial" panose="020B0604020202020204" pitchFamily="34" charset="0"/>
                <a:cs typeface="Arial" panose="020B0604020202020204" pitchFamily="34" charset="0"/>
              </a:rPr>
              <a:t>2\ PDH kinase is inhibited by:</a:t>
            </a:r>
          </a:p>
          <a:p>
            <a:r>
              <a:rPr lang="en-US" sz="1600" dirty="0">
                <a:latin typeface="Arial" panose="020B0604020202020204" pitchFamily="34" charset="0"/>
                <a:cs typeface="Arial" panose="020B0604020202020204" pitchFamily="34" charset="0"/>
              </a:rPr>
              <a:t>A- Acetyl CoA</a:t>
            </a:r>
          </a:p>
          <a:p>
            <a:r>
              <a:rPr lang="en-US" sz="1600" dirty="0">
                <a:latin typeface="Arial" panose="020B0604020202020204" pitchFamily="34" charset="0"/>
                <a:cs typeface="Arial" panose="020B0604020202020204" pitchFamily="34" charset="0"/>
              </a:rPr>
              <a:t>B- Pyruvate</a:t>
            </a:r>
          </a:p>
          <a:p>
            <a:r>
              <a:rPr lang="en-US" sz="1600" dirty="0">
                <a:latin typeface="Arial" panose="020B0604020202020204" pitchFamily="34" charset="0"/>
                <a:cs typeface="Arial" panose="020B0604020202020204" pitchFamily="34" charset="0"/>
              </a:rPr>
              <a:t>C- ATP</a:t>
            </a:r>
          </a:p>
          <a:p>
            <a:r>
              <a:rPr lang="en-US" sz="1600" dirty="0">
                <a:latin typeface="Arial" panose="020B0604020202020204" pitchFamily="34" charset="0"/>
                <a:cs typeface="Arial" panose="020B0604020202020204" pitchFamily="34" charset="0"/>
              </a:rPr>
              <a:t>D- ADP</a:t>
            </a:r>
          </a:p>
          <a:p>
            <a:endParaRPr lang="en-US" sz="700" dirty="0">
              <a:latin typeface="Arial" panose="020B0604020202020204" pitchFamily="34" charset="0"/>
              <a:cs typeface="Arial" panose="020B0604020202020204" pitchFamily="34" charset="0"/>
            </a:endParaRPr>
          </a:p>
          <a:p>
            <a:r>
              <a:rPr lang="en-US" sz="1600" dirty="0">
                <a:solidFill>
                  <a:schemeClr val="accent6">
                    <a:lumMod val="50000"/>
                  </a:schemeClr>
                </a:solidFill>
                <a:latin typeface="Arial" panose="020B0604020202020204" pitchFamily="34" charset="0"/>
                <a:cs typeface="Arial" panose="020B0604020202020204" pitchFamily="34" charset="0"/>
              </a:rPr>
              <a:t>3\ deficiencies of thiamine or niacin can cause serious problems in:</a:t>
            </a:r>
          </a:p>
          <a:p>
            <a:r>
              <a:rPr lang="en-US" sz="1600" dirty="0">
                <a:latin typeface="Arial" panose="020B0604020202020204" pitchFamily="34" charset="0"/>
                <a:cs typeface="Arial" panose="020B0604020202020204" pitchFamily="34" charset="0"/>
              </a:rPr>
              <a:t>A- liver</a:t>
            </a:r>
          </a:p>
          <a:p>
            <a:r>
              <a:rPr lang="en-US" sz="1600" dirty="0">
                <a:latin typeface="Arial" panose="020B0604020202020204" pitchFamily="34" charset="0"/>
                <a:cs typeface="Arial" panose="020B0604020202020204" pitchFamily="34" charset="0"/>
              </a:rPr>
              <a:t>B- kidney</a:t>
            </a:r>
          </a:p>
          <a:p>
            <a:r>
              <a:rPr lang="en-US" sz="1600" dirty="0">
                <a:latin typeface="Arial" panose="020B0604020202020204" pitchFamily="34" charset="0"/>
                <a:cs typeface="Arial" panose="020B0604020202020204" pitchFamily="34" charset="0"/>
              </a:rPr>
              <a:t>C- CNS</a:t>
            </a:r>
          </a:p>
          <a:p>
            <a:r>
              <a:rPr lang="en-US" sz="1600" dirty="0">
                <a:latin typeface="Arial" panose="020B0604020202020204" pitchFamily="34" charset="0"/>
                <a:cs typeface="Arial" panose="020B0604020202020204" pitchFamily="34" charset="0"/>
              </a:rPr>
              <a:t>D- GIT</a:t>
            </a:r>
          </a:p>
        </p:txBody>
      </p:sp>
      <p:sp>
        <p:nvSpPr>
          <p:cNvPr id="9" name="Title 1"/>
          <p:cNvSpPr txBox="1">
            <a:spLocks/>
          </p:cNvSpPr>
          <p:nvPr/>
        </p:nvSpPr>
        <p:spPr>
          <a:xfrm>
            <a:off x="677334" y="1453968"/>
            <a:ext cx="8596668" cy="848264"/>
          </a:xfrm>
          <a:prstGeom prst="rect">
            <a:avLst/>
          </a:prstGeom>
        </p:spPr>
        <p:txBody>
          <a:bodyPr vert="horz" lIns="91440" tIns="45720" rIns="91440" bIns="45720" rtlCol="0" anchor="t">
            <a:normAutofit/>
          </a:bodyPr>
          <a:lst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en-US" sz="3200" b="1" u="sng" dirty="0">
                <a:solidFill>
                  <a:schemeClr val="accent1">
                    <a:lumMod val="75000"/>
                  </a:schemeClr>
                </a:solidFill>
              </a:rPr>
              <a:t>MCQs</a:t>
            </a:r>
          </a:p>
        </p:txBody>
      </p:sp>
      <p:sp>
        <p:nvSpPr>
          <p:cNvPr id="10" name="TextBox 9"/>
          <p:cNvSpPr txBox="1"/>
          <p:nvPr/>
        </p:nvSpPr>
        <p:spPr>
          <a:xfrm>
            <a:off x="5674637" y="2106537"/>
            <a:ext cx="4702940" cy="4054956"/>
          </a:xfrm>
          <a:prstGeom prst="rect">
            <a:avLst/>
          </a:prstGeom>
          <a:noFill/>
        </p:spPr>
        <p:txBody>
          <a:bodyPr wrap="square" rtlCol="1">
            <a:spAutoFit/>
          </a:bodyPr>
          <a:lstStyle/>
          <a:p>
            <a:r>
              <a:rPr lang="en-US" sz="1600" dirty="0">
                <a:solidFill>
                  <a:schemeClr val="accent6">
                    <a:lumMod val="50000"/>
                  </a:schemeClr>
                </a:solidFill>
                <a:latin typeface="Arial" panose="020B0604020202020204" pitchFamily="34" charset="0"/>
                <a:cs typeface="Arial" panose="020B0604020202020204" pitchFamily="34" charset="0"/>
              </a:rPr>
              <a:t>4\ ADP AND Ca 2+ are:</a:t>
            </a:r>
          </a:p>
          <a:p>
            <a:r>
              <a:rPr lang="en-US" sz="1600" dirty="0">
                <a:latin typeface="Arial" panose="020B0604020202020204" pitchFamily="34" charset="0"/>
                <a:cs typeface="Arial" panose="020B0604020202020204" pitchFamily="34" charset="0"/>
              </a:rPr>
              <a:t>A- TCA inhibitors</a:t>
            </a:r>
          </a:p>
          <a:p>
            <a:r>
              <a:rPr lang="en-US" sz="1600" dirty="0">
                <a:latin typeface="Arial" panose="020B0604020202020204" pitchFamily="34" charset="0"/>
                <a:cs typeface="Arial" panose="020B0604020202020204" pitchFamily="34" charset="0"/>
              </a:rPr>
              <a:t>B- TCA activators</a:t>
            </a:r>
          </a:p>
          <a:p>
            <a:endParaRPr lang="en-US" sz="700" dirty="0">
              <a:latin typeface="Arial" panose="020B0604020202020204" pitchFamily="34" charset="0"/>
              <a:cs typeface="Arial" panose="020B0604020202020204" pitchFamily="34" charset="0"/>
            </a:endParaRPr>
          </a:p>
          <a:p>
            <a:r>
              <a:rPr lang="en-US" sz="1600" dirty="0">
                <a:solidFill>
                  <a:schemeClr val="accent6">
                    <a:lumMod val="50000"/>
                  </a:schemeClr>
                </a:solidFill>
                <a:latin typeface="Arial" panose="020B0604020202020204" pitchFamily="34" charset="0"/>
                <a:cs typeface="Arial" panose="020B0604020202020204" pitchFamily="34" charset="0"/>
              </a:rPr>
              <a:t>5\ net ATP production by oxidative decarboxylation is:</a:t>
            </a:r>
          </a:p>
          <a:p>
            <a:r>
              <a:rPr lang="en-US" sz="1600" dirty="0">
                <a:latin typeface="Arial" panose="020B0604020202020204" pitchFamily="34" charset="0"/>
                <a:cs typeface="Arial" panose="020B0604020202020204" pitchFamily="34" charset="0"/>
              </a:rPr>
              <a:t>A- 8 ATP</a:t>
            </a:r>
          </a:p>
          <a:p>
            <a:r>
              <a:rPr lang="en-US" sz="1600" dirty="0">
                <a:latin typeface="Arial" panose="020B0604020202020204" pitchFamily="34" charset="0"/>
                <a:cs typeface="Arial" panose="020B0604020202020204" pitchFamily="34" charset="0"/>
              </a:rPr>
              <a:t>B- 24 ATP</a:t>
            </a:r>
          </a:p>
          <a:p>
            <a:r>
              <a:rPr lang="en-US" sz="1600" dirty="0">
                <a:latin typeface="Arial" panose="020B0604020202020204" pitchFamily="34" charset="0"/>
                <a:cs typeface="Arial" panose="020B0604020202020204" pitchFamily="34" charset="0"/>
              </a:rPr>
              <a:t>C- 6 ATP</a:t>
            </a:r>
          </a:p>
          <a:p>
            <a:r>
              <a:rPr lang="en-US" sz="1600" dirty="0">
                <a:latin typeface="Arial" panose="020B0604020202020204" pitchFamily="34" charset="0"/>
                <a:cs typeface="Arial" panose="020B0604020202020204" pitchFamily="34" charset="0"/>
              </a:rPr>
              <a:t>D- 38 ATP</a:t>
            </a:r>
          </a:p>
          <a:p>
            <a:endParaRPr lang="en-US" sz="700" dirty="0">
              <a:latin typeface="Arial" panose="020B0604020202020204" pitchFamily="34" charset="0"/>
              <a:cs typeface="Arial" panose="020B0604020202020204" pitchFamily="34" charset="0"/>
            </a:endParaRPr>
          </a:p>
          <a:p>
            <a:r>
              <a:rPr lang="en-US" sz="1600" dirty="0">
                <a:solidFill>
                  <a:schemeClr val="accent6">
                    <a:lumMod val="50000"/>
                  </a:schemeClr>
                </a:solidFill>
                <a:latin typeface="Arial" panose="020B0604020202020204" pitchFamily="34" charset="0"/>
                <a:cs typeface="Arial" panose="020B0604020202020204" pitchFamily="34" charset="0"/>
              </a:rPr>
              <a:t>6\ net ATP production by complete glucose oxidation is:</a:t>
            </a:r>
          </a:p>
          <a:p>
            <a:r>
              <a:rPr lang="en-US" sz="1600" dirty="0">
                <a:latin typeface="Arial" panose="020B0604020202020204" pitchFamily="34" charset="0"/>
                <a:cs typeface="Arial" panose="020B0604020202020204" pitchFamily="34" charset="0"/>
              </a:rPr>
              <a:t>A- 38 ATP</a:t>
            </a:r>
          </a:p>
          <a:p>
            <a:r>
              <a:rPr lang="en-US" sz="1600" dirty="0">
                <a:latin typeface="Arial" panose="020B0604020202020204" pitchFamily="34" charset="0"/>
                <a:cs typeface="Arial" panose="020B0604020202020204" pitchFamily="34" charset="0"/>
              </a:rPr>
              <a:t>B- 24 ATP</a:t>
            </a:r>
          </a:p>
          <a:p>
            <a:r>
              <a:rPr lang="en-US" sz="1600" dirty="0">
                <a:latin typeface="Arial" panose="020B0604020202020204" pitchFamily="34" charset="0"/>
                <a:cs typeface="Arial" panose="020B0604020202020204" pitchFamily="34" charset="0"/>
              </a:rPr>
              <a:t>C- 6 ATP</a:t>
            </a:r>
          </a:p>
          <a:p>
            <a:r>
              <a:rPr lang="en-US" sz="1600" dirty="0">
                <a:latin typeface="Arial" panose="020B0604020202020204" pitchFamily="34" charset="0"/>
                <a:cs typeface="Arial" panose="020B0604020202020204" pitchFamily="34" charset="0"/>
              </a:rPr>
              <a:t>D- 8 ATP</a:t>
            </a:r>
          </a:p>
        </p:txBody>
      </p:sp>
      <p:sp>
        <p:nvSpPr>
          <p:cNvPr id="11" name="TextBox 10"/>
          <p:cNvSpPr txBox="1"/>
          <p:nvPr/>
        </p:nvSpPr>
        <p:spPr>
          <a:xfrm rot="10800000">
            <a:off x="11120284" y="5103674"/>
            <a:ext cx="1071716" cy="1754326"/>
          </a:xfrm>
          <a:prstGeom prst="rect">
            <a:avLst/>
          </a:prstGeom>
          <a:noFill/>
        </p:spPr>
        <p:txBody>
          <a:bodyPr wrap="square" rtlCol="1">
            <a:spAutoFit/>
          </a:bodyPr>
          <a:lstStyle/>
          <a:p>
            <a:r>
              <a:rPr lang="en-US" dirty="0"/>
              <a:t>1- D</a:t>
            </a:r>
          </a:p>
          <a:p>
            <a:r>
              <a:rPr lang="en-US" dirty="0"/>
              <a:t>2- B</a:t>
            </a:r>
          </a:p>
          <a:p>
            <a:r>
              <a:rPr lang="en-US" dirty="0"/>
              <a:t>3- C</a:t>
            </a:r>
          </a:p>
          <a:p>
            <a:r>
              <a:rPr lang="en-US" dirty="0"/>
              <a:t>4- B</a:t>
            </a:r>
          </a:p>
          <a:p>
            <a:r>
              <a:rPr lang="en-US" dirty="0"/>
              <a:t>5- C</a:t>
            </a:r>
          </a:p>
          <a:p>
            <a:r>
              <a:rPr lang="en-US" dirty="0"/>
              <a:t>6- A</a:t>
            </a:r>
          </a:p>
        </p:txBody>
      </p:sp>
    </p:spTree>
    <p:extLst>
      <p:ext uri="{BB962C8B-B14F-4D97-AF65-F5344CB8AC3E}">
        <p14:creationId xmlns:p14="http://schemas.microsoft.com/office/powerpoint/2010/main" val="2559981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2804162" y="429768"/>
            <a:ext cx="4700015" cy="4136562"/>
          </a:xfrm>
        </p:spPr>
        <p:txBody>
          <a:bodyPr>
            <a:normAutofit/>
          </a:bodyPr>
          <a:lstStyle/>
          <a:p>
            <a:r>
              <a:rPr lang="en-US" sz="2100" b="1" dirty="0"/>
              <a:t>Girls team</a:t>
            </a:r>
            <a:r>
              <a:rPr lang="ar-SA" sz="2100" b="1" dirty="0"/>
              <a:t> </a:t>
            </a:r>
            <a:r>
              <a:rPr lang="en-US" sz="2100" b="1" dirty="0"/>
              <a:t>members:</a:t>
            </a:r>
            <a:endParaRPr lang="ar-SA" sz="2100" b="1" dirty="0"/>
          </a:p>
          <a:p>
            <a:pPr marL="0" indent="0">
              <a:buNone/>
            </a:pPr>
            <a:endParaRPr lang="en-US" sz="675" b="1" dirty="0"/>
          </a:p>
          <a:p>
            <a:pPr marL="0" indent="0" algn="ctr">
              <a:buNone/>
            </a:pPr>
            <a:r>
              <a:rPr lang="ar-SA" b="1" dirty="0"/>
              <a:t>1- هيفاء الوعيل.</a:t>
            </a:r>
          </a:p>
          <a:p>
            <a:pPr marL="0" indent="0" algn="ctr">
              <a:buNone/>
            </a:pPr>
            <a:r>
              <a:rPr lang="ar-SA" b="1" dirty="0"/>
              <a:t>2- روان الوادعي.</a:t>
            </a:r>
          </a:p>
          <a:p>
            <a:pPr marL="0" indent="0" algn="ctr">
              <a:buNone/>
            </a:pPr>
            <a:r>
              <a:rPr lang="ar-SA" b="1" dirty="0"/>
              <a:t>3- زينة الكاف.</a:t>
            </a:r>
          </a:p>
          <a:p>
            <a:pPr marL="0" indent="0" algn="ctr">
              <a:buNone/>
            </a:pPr>
            <a:r>
              <a:rPr lang="ar-SA" b="1" dirty="0"/>
              <a:t>4- نجود العنزي.</a:t>
            </a:r>
          </a:p>
          <a:p>
            <a:pPr marL="0" indent="0" algn="ctr">
              <a:buNone/>
            </a:pPr>
            <a:r>
              <a:rPr lang="ar-SA" b="1" dirty="0"/>
              <a:t>5- نورة الشبيب.</a:t>
            </a:r>
          </a:p>
        </p:txBody>
      </p:sp>
      <p:sp>
        <p:nvSpPr>
          <p:cNvPr id="10" name="TextBox 9"/>
          <p:cNvSpPr txBox="1"/>
          <p:nvPr/>
        </p:nvSpPr>
        <p:spPr>
          <a:xfrm>
            <a:off x="6538104" y="4866946"/>
            <a:ext cx="2291952" cy="1046440"/>
          </a:xfrm>
          <a:prstGeom prst="rect">
            <a:avLst/>
          </a:prstGeom>
          <a:noFill/>
        </p:spPr>
        <p:txBody>
          <a:bodyPr wrap="square" rtlCol="0">
            <a:spAutoFit/>
          </a:bodyPr>
          <a:lstStyle/>
          <a:p>
            <a:r>
              <a:rPr lang="en-US" sz="2000" b="1" dirty="0">
                <a:solidFill>
                  <a:srgbClr val="549E39">
                    <a:lumMod val="75000"/>
                  </a:srgbClr>
                </a:solidFill>
              </a:rPr>
              <a:t>-Team leaders:</a:t>
            </a:r>
            <a:endParaRPr lang="ar-SA" sz="2000" b="1" dirty="0">
              <a:solidFill>
                <a:srgbClr val="549E39">
                  <a:lumMod val="75000"/>
                </a:srgbClr>
              </a:solidFill>
            </a:endParaRPr>
          </a:p>
          <a:p>
            <a:endParaRPr lang="en-US" sz="800" b="1" dirty="0">
              <a:solidFill>
                <a:srgbClr val="549E39">
                  <a:lumMod val="75000"/>
                </a:srgbClr>
              </a:solidFill>
            </a:endParaRPr>
          </a:p>
          <a:p>
            <a:pPr algn="ctr"/>
            <a:r>
              <a:rPr lang="ar-SA" sz="1700" b="1" dirty="0">
                <a:solidFill>
                  <a:prstClr val="black">
                    <a:lumMod val="75000"/>
                    <a:lumOff val="25000"/>
                  </a:prstClr>
                </a:solidFill>
              </a:rPr>
              <a:t>نوره السهلي.</a:t>
            </a:r>
          </a:p>
          <a:p>
            <a:pPr algn="ctr"/>
            <a:r>
              <a:rPr lang="ar-SA" sz="1700" b="1" dirty="0">
                <a:solidFill>
                  <a:prstClr val="black">
                    <a:lumMod val="75000"/>
                    <a:lumOff val="25000"/>
                  </a:prstClr>
                </a:solidFill>
              </a:rPr>
              <a:t>عبدالله المانع.</a:t>
            </a:r>
            <a:endParaRPr lang="en-US" sz="1700" b="1" dirty="0">
              <a:solidFill>
                <a:prstClr val="black">
                  <a:lumMod val="75000"/>
                  <a:lumOff val="25000"/>
                </a:prstClr>
              </a:solidFill>
            </a:endParaRPr>
          </a:p>
        </p:txBody>
      </p:sp>
      <p:sp>
        <p:nvSpPr>
          <p:cNvPr id="2" name="TextBox 1"/>
          <p:cNvSpPr txBox="1"/>
          <p:nvPr/>
        </p:nvSpPr>
        <p:spPr>
          <a:xfrm>
            <a:off x="2138162" y="4793850"/>
            <a:ext cx="3317758" cy="1119537"/>
          </a:xfrm>
          <a:prstGeom prst="rect">
            <a:avLst/>
          </a:prstGeom>
          <a:noFill/>
        </p:spPr>
        <p:txBody>
          <a:bodyPr wrap="square" rtlCol="0">
            <a:spAutoFit/>
          </a:bodyPr>
          <a:lstStyle/>
          <a:p>
            <a:pPr algn="ctr"/>
            <a:r>
              <a:rPr lang="en-US" sz="2100" b="1" u="sng" dirty="0">
                <a:solidFill>
                  <a:srgbClr val="549E39">
                    <a:lumMod val="75000"/>
                  </a:srgbClr>
                </a:solidFill>
              </a:rPr>
              <a:t>-Contact us:</a:t>
            </a:r>
          </a:p>
          <a:p>
            <a:pPr algn="ctr"/>
            <a:endParaRPr lang="en-US" sz="525" b="1" u="sng" dirty="0">
              <a:solidFill>
                <a:srgbClr val="549E39">
                  <a:lumMod val="75000"/>
                </a:srgbClr>
              </a:solidFill>
            </a:endParaRPr>
          </a:p>
          <a:p>
            <a:pPr algn="ctr"/>
            <a:r>
              <a:rPr lang="en-US" sz="1350" dirty="0">
                <a:solidFill>
                  <a:prstClr val="black"/>
                </a:solidFill>
                <a:hlinkClick r:id="rId2"/>
              </a:rPr>
              <a:t>Biochemistryteam436@gmail.com</a:t>
            </a:r>
            <a:endParaRPr lang="en-US" sz="1350" dirty="0">
              <a:solidFill>
                <a:prstClr val="black"/>
              </a:solidFill>
            </a:endParaRPr>
          </a:p>
          <a:p>
            <a:pPr algn="ctr"/>
            <a:endParaRPr lang="en-US" sz="1350" dirty="0">
              <a:solidFill>
                <a:prstClr val="black"/>
              </a:solidFill>
            </a:endParaRPr>
          </a:p>
          <a:p>
            <a:pPr algn="ctr"/>
            <a:r>
              <a:rPr lang="en-US" sz="1350" dirty="0">
                <a:solidFill>
                  <a:prstClr val="black"/>
                </a:solidFill>
                <a:hlinkClick r:id="rId3"/>
              </a:rPr>
              <a:t>twitter.com/436biochemteam</a:t>
            </a:r>
            <a:endParaRPr lang="en-US" sz="1350" dirty="0">
              <a:solidFill>
                <a:prstClr val="black"/>
              </a:solidFill>
            </a:endParaRPr>
          </a:p>
        </p:txBody>
      </p:sp>
    </p:spTree>
    <p:extLst>
      <p:ext uri="{BB962C8B-B14F-4D97-AF65-F5344CB8AC3E}">
        <p14:creationId xmlns:p14="http://schemas.microsoft.com/office/powerpoint/2010/main" val="2600142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320800"/>
          </a:xfrm>
        </p:spPr>
        <p:txBody>
          <a:bodyPr>
            <a:normAutofit/>
          </a:bodyPr>
          <a:lstStyle/>
          <a:p>
            <a:r>
              <a:rPr lang="en-US" sz="4500" b="1" dirty="0">
                <a:latin typeface="Trebuchet MS" charset="0"/>
              </a:rPr>
              <a:t>Objectives:</a:t>
            </a:r>
          </a:p>
        </p:txBody>
      </p:sp>
      <p:sp>
        <p:nvSpPr>
          <p:cNvPr id="5" name="Content Placeholder 4"/>
          <p:cNvSpPr>
            <a:spLocks noGrp="1"/>
          </p:cNvSpPr>
          <p:nvPr>
            <p:ph idx="1"/>
          </p:nvPr>
        </p:nvSpPr>
        <p:spPr>
          <a:xfrm>
            <a:off x="573817" y="1320800"/>
            <a:ext cx="8463619" cy="2554545"/>
          </a:xfrm>
          <a:prstGeom prst="rect">
            <a:avLst/>
          </a:prstGeom>
        </p:spPr>
        <p:txBody>
          <a:bodyPr wrap="square">
            <a:spAutoFit/>
          </a:bodyPr>
          <a:lstStyle/>
          <a:p>
            <a:pPr algn="just">
              <a:spcAft>
                <a:spcPts val="1800"/>
              </a:spcAft>
              <a:buClr>
                <a:schemeClr val="accent1">
                  <a:lumMod val="75000"/>
                </a:schemeClr>
              </a:buClr>
              <a:buFont typeface="Wingdings 3" panose="05040102010807070707" pitchFamily="18" charset="2"/>
              <a:buChar char=""/>
              <a:defRPr/>
            </a:pPr>
            <a:r>
              <a:rPr lang="en-US" dirty="0">
                <a:solidFill>
                  <a:schemeClr val="tx1">
                    <a:lumMod val="95000"/>
                  </a:schemeClr>
                </a:solidFill>
                <a:latin typeface="+mj-lt"/>
                <a:cs typeface="Times New Roman" pitchFamily="26" charset="0"/>
              </a:rPr>
              <a:t>Recognize the various fates of pyruvate</a:t>
            </a:r>
          </a:p>
          <a:p>
            <a:pPr algn="just">
              <a:spcAft>
                <a:spcPts val="1800"/>
              </a:spcAft>
              <a:buClr>
                <a:schemeClr val="accent1">
                  <a:lumMod val="75000"/>
                </a:schemeClr>
              </a:buClr>
              <a:buFont typeface="Wingdings 3" panose="05040102010807070707" pitchFamily="18" charset="2"/>
              <a:buChar char=""/>
              <a:defRPr/>
            </a:pPr>
            <a:r>
              <a:rPr lang="en-US" dirty="0">
                <a:solidFill>
                  <a:schemeClr val="tx1">
                    <a:lumMod val="95000"/>
                  </a:schemeClr>
                </a:solidFill>
                <a:latin typeface="+mj-lt"/>
                <a:cs typeface="Times New Roman" pitchFamily="26" charset="0"/>
              </a:rPr>
              <a:t>Define the conversion of  pyruvate to acetyl CoA</a:t>
            </a:r>
          </a:p>
          <a:p>
            <a:pPr algn="just">
              <a:spcAft>
                <a:spcPts val="1800"/>
              </a:spcAft>
              <a:buClr>
                <a:schemeClr val="accent1">
                  <a:lumMod val="75000"/>
                </a:schemeClr>
              </a:buClr>
              <a:buFont typeface="Wingdings 3" panose="05040102010807070707" pitchFamily="18" charset="2"/>
              <a:buChar char=""/>
              <a:defRPr/>
            </a:pPr>
            <a:r>
              <a:rPr lang="en-US" dirty="0">
                <a:solidFill>
                  <a:schemeClr val="tx1">
                    <a:lumMod val="95000"/>
                  </a:schemeClr>
                </a:solidFill>
                <a:latin typeface="+mj-lt"/>
                <a:cs typeface="Times New Roman" pitchFamily="26" charset="0"/>
              </a:rPr>
              <a:t>Discuss the major regulatory mechanisms for PDH complex</a:t>
            </a:r>
          </a:p>
          <a:p>
            <a:pPr algn="just">
              <a:spcAft>
                <a:spcPts val="1800"/>
              </a:spcAft>
              <a:buClr>
                <a:schemeClr val="accent1">
                  <a:lumMod val="75000"/>
                </a:schemeClr>
              </a:buClr>
              <a:buFont typeface="Wingdings 3" panose="05040102010807070707" pitchFamily="18" charset="2"/>
              <a:buChar char=""/>
              <a:defRPr/>
            </a:pPr>
            <a:r>
              <a:rPr lang="en-US" dirty="0">
                <a:solidFill>
                  <a:schemeClr val="tx1">
                    <a:lumMod val="95000"/>
                  </a:schemeClr>
                </a:solidFill>
                <a:latin typeface="+mj-lt"/>
                <a:cs typeface="Times New Roman" pitchFamily="26" charset="0"/>
              </a:rPr>
              <a:t>Recognize the clinical consequence of abnormal oxidative decarboxylation reactions</a:t>
            </a:r>
            <a:endParaRPr lang="ar-SA" sz="100" dirty="0">
              <a:solidFill>
                <a:schemeClr val="tx1">
                  <a:lumMod val="95000"/>
                </a:schemeClr>
              </a:solidFill>
              <a:latin typeface="+mj-lt"/>
              <a:cs typeface="Times New Roman" pitchFamily="26" charset="0"/>
            </a:endParaRPr>
          </a:p>
        </p:txBody>
      </p:sp>
      <p:sp>
        <p:nvSpPr>
          <p:cNvPr id="3" name="Rectangle 2"/>
          <p:cNvSpPr/>
          <p:nvPr/>
        </p:nvSpPr>
        <p:spPr>
          <a:xfrm>
            <a:off x="573817" y="850509"/>
            <a:ext cx="6096000" cy="369332"/>
          </a:xfrm>
          <a:prstGeom prst="rect">
            <a:avLst/>
          </a:prstGeom>
        </p:spPr>
        <p:txBody>
          <a:bodyPr>
            <a:spAutoFit/>
          </a:bodyPr>
          <a:lstStyle/>
          <a:p>
            <a:pPr algn="ctr"/>
            <a:r>
              <a:rPr lang="en-US" b="1" u="sng" dirty="0">
                <a:solidFill>
                  <a:schemeClr val="accent1">
                    <a:lumMod val="75000"/>
                  </a:schemeClr>
                </a:solidFill>
                <a:latin typeface="Century Gothic" panose="020B0502020202020204" pitchFamily="34" charset="0"/>
              </a:rPr>
              <a:t>Of Oxidative Decarboxylation:</a:t>
            </a:r>
            <a:endParaRPr lang="en-US" u="sng" dirty="0">
              <a:solidFill>
                <a:schemeClr val="accent1">
                  <a:lumMod val="75000"/>
                </a:schemeClr>
              </a:solidFill>
            </a:endParaRPr>
          </a:p>
        </p:txBody>
      </p:sp>
      <p:sp>
        <p:nvSpPr>
          <p:cNvPr id="4" name="Rectangle 3"/>
          <p:cNvSpPr/>
          <p:nvPr/>
        </p:nvSpPr>
        <p:spPr>
          <a:xfrm>
            <a:off x="573817" y="3938654"/>
            <a:ext cx="6096000" cy="369332"/>
          </a:xfrm>
          <a:prstGeom prst="rect">
            <a:avLst/>
          </a:prstGeom>
        </p:spPr>
        <p:txBody>
          <a:bodyPr>
            <a:spAutoFit/>
          </a:bodyPr>
          <a:lstStyle/>
          <a:p>
            <a:pPr algn="ctr"/>
            <a:r>
              <a:rPr lang="en-US" b="1" u="sng" dirty="0">
                <a:solidFill>
                  <a:schemeClr val="accent1">
                    <a:lumMod val="75000"/>
                  </a:schemeClr>
                </a:solidFill>
                <a:latin typeface="Century Gothic" panose="020B0502020202020204" pitchFamily="34" charset="0"/>
              </a:rPr>
              <a:t>Of Krebs Cycle:</a:t>
            </a:r>
            <a:endParaRPr lang="en-US" u="sng" dirty="0">
              <a:solidFill>
                <a:schemeClr val="accent1">
                  <a:lumMod val="75000"/>
                </a:schemeClr>
              </a:solidFill>
            </a:endParaRPr>
          </a:p>
        </p:txBody>
      </p:sp>
      <p:sp>
        <p:nvSpPr>
          <p:cNvPr id="6" name="Rectangle 5"/>
          <p:cNvSpPr/>
          <p:nvPr/>
        </p:nvSpPr>
        <p:spPr>
          <a:xfrm>
            <a:off x="573817" y="4371295"/>
            <a:ext cx="6096000" cy="2169825"/>
          </a:xfrm>
          <a:prstGeom prst="rect">
            <a:avLst/>
          </a:prstGeom>
        </p:spPr>
        <p:txBody>
          <a:bodyPr>
            <a:spAutoFit/>
          </a:bodyPr>
          <a:lstStyle/>
          <a:p>
            <a:pPr marL="285750" indent="-285750" algn="just">
              <a:spcAft>
                <a:spcPts val="1800"/>
              </a:spcAft>
              <a:buClr>
                <a:schemeClr val="accent1">
                  <a:lumMod val="75000"/>
                </a:schemeClr>
              </a:buClr>
              <a:buFont typeface="Wingdings 3" panose="05040102010807070707" pitchFamily="18" charset="2"/>
              <a:buChar char=""/>
              <a:defRPr/>
            </a:pPr>
            <a:r>
              <a:rPr lang="en-US" dirty="0">
                <a:solidFill>
                  <a:schemeClr val="tx1">
                    <a:lumMod val="95000"/>
                  </a:schemeClr>
                </a:solidFill>
                <a:cs typeface="Times New Roman" pitchFamily="26" charset="0"/>
              </a:rPr>
              <a:t> Recognize the importance of Krebs cycle.</a:t>
            </a:r>
          </a:p>
          <a:p>
            <a:pPr marL="342900" indent="-342900" algn="just">
              <a:spcAft>
                <a:spcPts val="1800"/>
              </a:spcAft>
              <a:buClr>
                <a:schemeClr val="accent1">
                  <a:lumMod val="75000"/>
                </a:schemeClr>
              </a:buClr>
              <a:buFont typeface="Wingdings 3" panose="05040102010807070707" pitchFamily="18" charset="2"/>
              <a:buChar char=""/>
              <a:defRPr/>
            </a:pPr>
            <a:r>
              <a:rPr lang="en-US" dirty="0">
                <a:solidFill>
                  <a:schemeClr val="tx1">
                    <a:lumMod val="95000"/>
                  </a:schemeClr>
                </a:solidFill>
                <a:cs typeface="Times New Roman" pitchFamily="26" charset="0"/>
              </a:rPr>
              <a:t>Identify various reactions of Krebs cycle</a:t>
            </a:r>
          </a:p>
          <a:p>
            <a:pPr marL="342900" indent="-342900" algn="just">
              <a:spcAft>
                <a:spcPts val="1800"/>
              </a:spcAft>
              <a:buClr>
                <a:schemeClr val="accent1">
                  <a:lumMod val="75000"/>
                </a:schemeClr>
              </a:buClr>
              <a:buFont typeface="Wingdings 3" panose="05040102010807070707" pitchFamily="18" charset="2"/>
              <a:buChar char=""/>
              <a:defRPr/>
            </a:pPr>
            <a:r>
              <a:rPr lang="en-US" dirty="0">
                <a:solidFill>
                  <a:schemeClr val="tx1">
                    <a:lumMod val="95000"/>
                  </a:schemeClr>
                </a:solidFill>
                <a:cs typeface="Times New Roman" pitchFamily="26" charset="0"/>
              </a:rPr>
              <a:t>Define the regulatory mechanisms of Krebs cycle</a:t>
            </a:r>
          </a:p>
          <a:p>
            <a:pPr marL="342900" indent="-342900" algn="just">
              <a:spcAft>
                <a:spcPts val="1800"/>
              </a:spcAft>
              <a:buClr>
                <a:schemeClr val="accent1">
                  <a:lumMod val="75000"/>
                </a:schemeClr>
              </a:buClr>
              <a:buFont typeface="Wingdings 3" panose="05040102010807070707" pitchFamily="18" charset="2"/>
              <a:buChar char=""/>
              <a:defRPr/>
            </a:pPr>
            <a:r>
              <a:rPr lang="en-US" dirty="0">
                <a:solidFill>
                  <a:schemeClr val="tx1">
                    <a:lumMod val="95000"/>
                  </a:schemeClr>
                </a:solidFill>
                <a:cs typeface="Times New Roman" pitchFamily="26" charset="0"/>
              </a:rPr>
              <a:t>Assess the energy yield of PDH reaction and Krebs cycle’s reactions</a:t>
            </a:r>
          </a:p>
        </p:txBody>
      </p:sp>
    </p:spTree>
    <p:extLst>
      <p:ext uri="{BB962C8B-B14F-4D97-AF65-F5344CB8AC3E}">
        <p14:creationId xmlns:p14="http://schemas.microsoft.com/office/powerpoint/2010/main" val="4031645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5952424" cy="6858000"/>
          </a:xfrm>
          <a:prstGeom prst="rect">
            <a:avLst/>
          </a:prstGeom>
        </p:spPr>
      </p:pic>
      <p:sp>
        <p:nvSpPr>
          <p:cNvPr id="6" name="TextBox 5"/>
          <p:cNvSpPr txBox="1"/>
          <p:nvPr/>
        </p:nvSpPr>
        <p:spPr>
          <a:xfrm>
            <a:off x="6172200" y="710738"/>
            <a:ext cx="5693230" cy="646331"/>
          </a:xfrm>
          <a:prstGeom prst="rect">
            <a:avLst/>
          </a:prstGeom>
          <a:solidFill>
            <a:schemeClr val="bg1"/>
          </a:solidFill>
          <a:ln>
            <a:solidFill>
              <a:srgbClr val="FFC000"/>
            </a:solidFill>
          </a:ln>
        </p:spPr>
        <p:txBody>
          <a:bodyPr wrap="square" rtlCol="0">
            <a:spAutoFit/>
          </a:bodyPr>
          <a:lstStyle/>
          <a:p>
            <a:r>
              <a:rPr lang="en-US" dirty="0"/>
              <a:t>From Lippincott.</a:t>
            </a:r>
          </a:p>
          <a:p>
            <a:r>
              <a:rPr lang="en-US" dirty="0"/>
              <a:t>(Extra slide </a:t>
            </a:r>
            <a:r>
              <a:rPr lang="en-US" dirty="0">
                <a:sym typeface="Wingdings" panose="05000000000000000000" pitchFamily="2" charset="2"/>
              </a:rPr>
              <a:t> to understand general concept</a:t>
            </a:r>
            <a:r>
              <a:rPr lang="en-US" dirty="0"/>
              <a:t>) </a:t>
            </a:r>
            <a:r>
              <a:rPr lang="en-US" dirty="0">
                <a:sym typeface="Wingdings" panose="05000000000000000000" pitchFamily="2" charset="2"/>
              </a:rPr>
              <a:t></a:t>
            </a:r>
            <a:r>
              <a:rPr lang="en-US" dirty="0"/>
              <a:t> </a:t>
            </a:r>
          </a:p>
        </p:txBody>
      </p:sp>
      <p:sp>
        <p:nvSpPr>
          <p:cNvPr id="7" name="TextBox 6"/>
          <p:cNvSpPr txBox="1"/>
          <p:nvPr/>
        </p:nvSpPr>
        <p:spPr>
          <a:xfrm>
            <a:off x="6275614" y="1491343"/>
            <a:ext cx="5589815" cy="5016758"/>
          </a:xfrm>
          <a:prstGeom prst="rect">
            <a:avLst/>
          </a:prstGeom>
          <a:solidFill>
            <a:schemeClr val="bg1"/>
          </a:solidFill>
          <a:ln>
            <a:solidFill>
              <a:srgbClr val="FFC000"/>
            </a:solidFill>
          </a:ln>
        </p:spPr>
        <p:txBody>
          <a:bodyPr wrap="square" rtlCol="0">
            <a:spAutoFit/>
          </a:bodyPr>
          <a:lstStyle/>
          <a:p>
            <a:r>
              <a:rPr lang="en-US" sz="1600" b="1" dirty="0">
                <a:solidFill>
                  <a:schemeClr val="bg1">
                    <a:lumMod val="50000"/>
                  </a:schemeClr>
                </a:solidFill>
              </a:rPr>
              <a:t>Overview of Krebs cycle:</a:t>
            </a:r>
          </a:p>
          <a:p>
            <a:r>
              <a:rPr lang="en-US" sz="1600" dirty="0">
                <a:solidFill>
                  <a:schemeClr val="bg1">
                    <a:lumMod val="50000"/>
                  </a:schemeClr>
                </a:solidFill>
              </a:rPr>
              <a:t>The citric acid cycle – also known as the tricarboxylic acid (TCA) cycle or the Krebs cycle– is a series of chemical reactions used by all aerobic organisms to generate energy through the oxidation of acetyl-CoA derived from carbohydrates, fats and proteins into carbon dioxide and chemical energy in the form of adenosine triphosphate. In addition, the cycle provides precursors of certain amino acids as well as the reducing agent NADH that is used in numerous other biochemical reactions. The name of this metabolic pathway is derived from citric acid (a type of tricarboxylic acid) that is consumed and then regenerated by this sequence of reactions to complete the cycle. In addition, the cycle consumes acetate (in the form of acetyl-CoA) and water, reduces NAD+ to NADH, and produces carbon dioxide as a waste byproduct. The NADH generated by the TCA cycle is fed into the oxidative phosphorylation (electron transport) pathway. In eukaryotic cells, the citric acid cycle occurs in the matrix of the mitochondrion. </a:t>
            </a:r>
          </a:p>
        </p:txBody>
      </p:sp>
    </p:spTree>
    <p:extLst>
      <p:ext uri="{BB962C8B-B14F-4D97-AF65-F5344CB8AC3E}">
        <p14:creationId xmlns:p14="http://schemas.microsoft.com/office/powerpoint/2010/main" val="3650880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5448" y="5294376"/>
            <a:ext cx="2715768" cy="369332"/>
          </a:xfrm>
          <a:prstGeom prst="rect">
            <a:avLst/>
          </a:prstGeom>
          <a:noFill/>
        </p:spPr>
        <p:txBody>
          <a:bodyPr wrap="square" rtlCol="1">
            <a:spAutoFit/>
          </a:bodyPr>
          <a:lstStyle/>
          <a:p>
            <a:pPr algn="r" defTabSz="914400" rtl="1"/>
            <a:r>
              <a:rPr lang="ar-SA" dirty="0">
                <a:solidFill>
                  <a:prstClr val="black"/>
                </a:solidFill>
              </a:rPr>
              <a:t>  </a:t>
            </a:r>
          </a:p>
        </p:txBody>
      </p:sp>
      <p:sp>
        <p:nvSpPr>
          <p:cNvPr id="17" name="TextBox 16"/>
          <p:cNvSpPr txBox="1"/>
          <p:nvPr/>
        </p:nvSpPr>
        <p:spPr>
          <a:xfrm>
            <a:off x="4614514" y="3759295"/>
            <a:ext cx="2559408" cy="1015663"/>
          </a:xfrm>
          <a:prstGeom prst="rect">
            <a:avLst/>
          </a:prstGeom>
          <a:solidFill>
            <a:schemeClr val="bg1"/>
          </a:solidFill>
          <a:ln>
            <a:solidFill>
              <a:schemeClr val="tx1"/>
            </a:solidFill>
            <a:prstDash val="sysDot"/>
          </a:ln>
        </p:spPr>
        <p:txBody>
          <a:bodyPr wrap="square" rtlCol="1">
            <a:spAutoFit/>
          </a:bodyPr>
          <a:lstStyle/>
          <a:p>
            <a:pPr algn="ctr" defTabSz="914400" rtl="1"/>
            <a:r>
              <a:rPr lang="en-GB" sz="1200" dirty="0">
                <a:solidFill>
                  <a:schemeClr val="bg1">
                    <a:lumMod val="50000"/>
                  </a:schemeClr>
                </a:solidFill>
              </a:rPr>
              <a:t>1-Glutamine ‘donating group ‘ will give NH2 to pyruvate (pyruvic acid) </a:t>
            </a:r>
          </a:p>
          <a:p>
            <a:pPr algn="ctr" defTabSz="914400" rtl="1"/>
            <a:r>
              <a:rPr lang="en-GB" sz="1200" dirty="0">
                <a:solidFill>
                  <a:schemeClr val="bg1">
                    <a:lumMod val="50000"/>
                  </a:schemeClr>
                </a:solidFill>
              </a:rPr>
              <a:t>2-Glutamine will transfer into alpha-keto glutamic acid , while pyruvate will transfer into alanine </a:t>
            </a:r>
          </a:p>
        </p:txBody>
      </p:sp>
      <p:sp>
        <p:nvSpPr>
          <p:cNvPr id="6" name="Rectangle 5"/>
          <p:cNvSpPr/>
          <p:nvPr/>
        </p:nvSpPr>
        <p:spPr>
          <a:xfrm>
            <a:off x="282680" y="2510471"/>
            <a:ext cx="3594556" cy="2123658"/>
          </a:xfrm>
          <a:prstGeom prst="rect">
            <a:avLst/>
          </a:prstGeom>
          <a:ln>
            <a:solidFill>
              <a:srgbClr val="FFC000"/>
            </a:solidFill>
          </a:ln>
        </p:spPr>
        <p:txBody>
          <a:bodyPr wrap="square">
            <a:spAutoFit/>
          </a:bodyPr>
          <a:lstStyle/>
          <a:p>
            <a:pPr lvl="0" rtl="1"/>
            <a:r>
              <a:rPr lang="en-US" sz="2400" b="1" dirty="0">
                <a:solidFill>
                  <a:srgbClr val="FF0000"/>
                </a:solidFill>
              </a:rPr>
              <a:t>Alanine</a:t>
            </a:r>
            <a:r>
              <a:rPr lang="en-US" sz="2400" b="1" dirty="0"/>
              <a:t> </a:t>
            </a:r>
            <a:endParaRPr lang="en-US" b="1" dirty="0"/>
          </a:p>
          <a:p>
            <a:pPr lvl="0" rtl="1"/>
            <a:r>
              <a:rPr lang="en-US" dirty="0"/>
              <a:t>Synthesis of  non-essential amino acid using pyruvate + glutamine "essential” </a:t>
            </a:r>
          </a:p>
          <a:p>
            <a:pPr lvl="0" rtl="1"/>
            <a:r>
              <a:rPr lang="en-US" dirty="0"/>
              <a:t>*Done by  Alanine transaminase  enzyme “ALT” </a:t>
            </a:r>
            <a:endParaRPr lang="ar-SA" dirty="0"/>
          </a:p>
          <a:p>
            <a:pPr lvl="0" rtl="1"/>
            <a:r>
              <a:rPr lang="en-US" dirty="0"/>
              <a:t>• PLP = pyridoxal phosphate</a:t>
            </a:r>
            <a:r>
              <a:rPr lang="ar-SA" sz="1400" dirty="0"/>
              <a:t>*</a:t>
            </a:r>
            <a:endParaRPr lang="en-US" sz="1400" dirty="0"/>
          </a:p>
        </p:txBody>
      </p:sp>
      <p:sp>
        <p:nvSpPr>
          <p:cNvPr id="7" name="Rectangle 6"/>
          <p:cNvSpPr/>
          <p:nvPr/>
        </p:nvSpPr>
        <p:spPr>
          <a:xfrm>
            <a:off x="3753895" y="312611"/>
            <a:ext cx="4280646" cy="677108"/>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0" rtl="1"/>
            <a:r>
              <a:rPr lang="en-US" sz="2000" dirty="0">
                <a:effectLst>
                  <a:outerShdw blurRad="38100" dist="38100" dir="2700000" algn="tl">
                    <a:srgbClr val="000000">
                      <a:alpha val="43137"/>
                    </a:srgbClr>
                  </a:outerShdw>
                </a:effectLst>
              </a:rPr>
              <a:t> Fates of Pyruvates </a:t>
            </a:r>
            <a:r>
              <a:rPr lang="en-US" dirty="0">
                <a:solidFill>
                  <a:schemeClr val="tx1"/>
                </a:solidFill>
              </a:rPr>
              <a:t>(Remember: Pyruvate is the end product of glycolysis)</a:t>
            </a:r>
            <a:endParaRPr lang="ar-SA" sz="2000" dirty="0">
              <a:solidFill>
                <a:schemeClr val="tx1"/>
              </a:solidFill>
              <a:effectLst>
                <a:outerShdw blurRad="38100" dist="38100" dir="2700000" algn="tl">
                  <a:srgbClr val="000000">
                    <a:alpha val="43137"/>
                  </a:srgbClr>
                </a:outerShdw>
              </a:effectLst>
            </a:endParaRPr>
          </a:p>
        </p:txBody>
      </p:sp>
      <p:sp>
        <p:nvSpPr>
          <p:cNvPr id="8" name="Rectangle 7"/>
          <p:cNvSpPr/>
          <p:nvPr/>
        </p:nvSpPr>
        <p:spPr>
          <a:xfrm>
            <a:off x="283534" y="4817094"/>
            <a:ext cx="3593702" cy="1446550"/>
          </a:xfrm>
          <a:prstGeom prst="rect">
            <a:avLst/>
          </a:prstGeom>
          <a:ln>
            <a:solidFill>
              <a:srgbClr val="FFC000"/>
            </a:solidFill>
          </a:ln>
        </p:spPr>
        <p:txBody>
          <a:bodyPr wrap="square">
            <a:spAutoFit/>
          </a:bodyPr>
          <a:lstStyle/>
          <a:p>
            <a:pPr lvl="0" rtl="1"/>
            <a:r>
              <a:rPr lang="en-US" sz="2400" b="1" dirty="0">
                <a:solidFill>
                  <a:srgbClr val="FF0000"/>
                </a:solidFill>
              </a:rPr>
              <a:t>Ethanol</a:t>
            </a:r>
            <a:r>
              <a:rPr lang="en-US" sz="2400" b="1" dirty="0"/>
              <a:t> </a:t>
            </a:r>
            <a:endParaRPr lang="en-US" sz="1600" b="1" dirty="0"/>
          </a:p>
          <a:p>
            <a:pPr lvl="0" rtl="1"/>
            <a:r>
              <a:rPr lang="en-US" sz="1600" dirty="0" smtClean="0"/>
              <a:t>*</a:t>
            </a:r>
            <a:r>
              <a:rPr lang="en-US" sz="1600" dirty="0"/>
              <a:t>It occurs in yeast and some Bactria (including intestinal flora</a:t>
            </a:r>
            <a:r>
              <a:rPr lang="en-US" sz="1600" dirty="0" smtClean="0"/>
              <a:t>)(Anaerobic)</a:t>
            </a:r>
            <a:endParaRPr lang="ar-SA" sz="1600" dirty="0"/>
          </a:p>
          <a:p>
            <a:pPr lvl="0" rtl="1"/>
            <a:r>
              <a:rPr lang="en-US" sz="1600" dirty="0"/>
              <a:t>* Thiamine pyrophosphate-dependent pathway </a:t>
            </a:r>
            <a:endParaRPr lang="ar-SA" sz="1600" dirty="0"/>
          </a:p>
        </p:txBody>
      </p:sp>
      <p:sp>
        <p:nvSpPr>
          <p:cNvPr id="9" name="Rectangle 8"/>
          <p:cNvSpPr/>
          <p:nvPr/>
        </p:nvSpPr>
        <p:spPr>
          <a:xfrm>
            <a:off x="8282982" y="3033247"/>
            <a:ext cx="2949794" cy="2954655"/>
          </a:xfrm>
          <a:prstGeom prst="rect">
            <a:avLst/>
          </a:prstGeom>
          <a:ln>
            <a:solidFill>
              <a:srgbClr val="FFC000"/>
            </a:solidFill>
          </a:ln>
        </p:spPr>
        <p:txBody>
          <a:bodyPr wrap="square">
            <a:spAutoFit/>
          </a:bodyPr>
          <a:lstStyle/>
          <a:p>
            <a:pPr lvl="0" rtl="1"/>
            <a:r>
              <a:rPr lang="en-US" sz="2400" b="1" dirty="0">
                <a:solidFill>
                  <a:srgbClr val="FF0000"/>
                </a:solidFill>
              </a:rPr>
              <a:t>Oxaloacetate </a:t>
            </a:r>
          </a:p>
          <a:p>
            <a:pPr lvl="0" rtl="1"/>
            <a:r>
              <a:rPr lang="en-US" dirty="0"/>
              <a:t>*In Krebs cycle (it’s an intermediate)</a:t>
            </a:r>
          </a:p>
          <a:p>
            <a:pPr lvl="0" rtl="1"/>
            <a:r>
              <a:rPr lang="en-US" dirty="0"/>
              <a:t>* Activated by acetyl CoA</a:t>
            </a:r>
            <a:endParaRPr lang="ar-SA" dirty="0"/>
          </a:p>
          <a:p>
            <a:pPr lvl="0" rtl="1"/>
            <a:r>
              <a:rPr lang="en-US" dirty="0"/>
              <a:t>*</a:t>
            </a:r>
            <a:r>
              <a:rPr lang="en-US" b="1" dirty="0"/>
              <a:t>Importance</a:t>
            </a:r>
            <a:r>
              <a:rPr lang="en-US" dirty="0"/>
              <a:t>:</a:t>
            </a:r>
            <a:endParaRPr lang="ar-SA" dirty="0"/>
          </a:p>
          <a:p>
            <a:pPr lvl="0" rtl="1"/>
            <a:r>
              <a:rPr lang="en-US" dirty="0"/>
              <a:t>1. Replenishes intermediates of the TCA cycle.</a:t>
            </a:r>
            <a:endParaRPr lang="ar-SA" dirty="0"/>
          </a:p>
          <a:p>
            <a:pPr lvl="0" rtl="1"/>
            <a:r>
              <a:rPr lang="en-US" dirty="0"/>
              <a:t>2. Provide substrates for gluconeogenesis</a:t>
            </a:r>
            <a:endParaRPr lang="ar-SA" dirty="0"/>
          </a:p>
          <a:p>
            <a:pPr lvl="0" rtl="1"/>
            <a:r>
              <a:rPr lang="en-US" dirty="0"/>
              <a:t>3. An irreversible reaction</a:t>
            </a:r>
            <a:endParaRPr lang="ar-SA" dirty="0"/>
          </a:p>
        </p:txBody>
      </p:sp>
      <p:sp>
        <p:nvSpPr>
          <p:cNvPr id="12" name="Rectangle 11"/>
          <p:cNvSpPr/>
          <p:nvPr/>
        </p:nvSpPr>
        <p:spPr>
          <a:xfrm>
            <a:off x="8238159" y="1685109"/>
            <a:ext cx="2994617" cy="830997"/>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a:spAutoFit/>
          </a:bodyPr>
          <a:lstStyle/>
          <a:p>
            <a:pPr lvl="0" rtl="1"/>
            <a:r>
              <a:rPr lang="en-US" sz="2400" b="1" dirty="0">
                <a:solidFill>
                  <a:srgbClr val="FF0000"/>
                </a:solidFill>
              </a:rPr>
              <a:t>Acetyl C</a:t>
            </a:r>
            <a:r>
              <a:rPr lang="en-US" sz="2400" b="1" dirty="0" smtClean="0">
                <a:solidFill>
                  <a:srgbClr val="FF0000"/>
                </a:solidFill>
              </a:rPr>
              <a:t>oA</a:t>
            </a:r>
          </a:p>
          <a:p>
            <a:pPr lvl="0" rtl="1"/>
            <a:r>
              <a:rPr lang="en-US" sz="2400" b="1" dirty="0" smtClean="0">
                <a:solidFill>
                  <a:srgbClr val="FF0000"/>
                </a:solidFill>
              </a:rPr>
              <a:t> </a:t>
            </a:r>
            <a:r>
              <a:rPr lang="en-US" b="1" dirty="0">
                <a:solidFill>
                  <a:schemeClr val="tx1"/>
                </a:solidFill>
              </a:rPr>
              <a:t>*in Krebs </a:t>
            </a:r>
            <a:r>
              <a:rPr lang="en-US" b="1" dirty="0" smtClean="0">
                <a:solidFill>
                  <a:schemeClr val="tx1"/>
                </a:solidFill>
              </a:rPr>
              <a:t>cycle</a:t>
            </a:r>
            <a:endParaRPr lang="en-US" b="1" dirty="0">
              <a:solidFill>
                <a:schemeClr val="tx1"/>
              </a:solidFill>
            </a:endParaRPr>
          </a:p>
        </p:txBody>
      </p:sp>
      <p:sp>
        <p:nvSpPr>
          <p:cNvPr id="15" name="Rectangle 14"/>
          <p:cNvSpPr/>
          <p:nvPr/>
        </p:nvSpPr>
        <p:spPr>
          <a:xfrm>
            <a:off x="258813" y="1350940"/>
            <a:ext cx="3618423" cy="1015663"/>
          </a:xfrm>
          <a:prstGeom prst="rect">
            <a:avLst/>
          </a:prstGeom>
          <a:ln>
            <a:solidFill>
              <a:srgbClr val="FFC000"/>
            </a:solidFill>
          </a:ln>
        </p:spPr>
        <p:txBody>
          <a:bodyPr wrap="square">
            <a:spAutoFit/>
          </a:bodyPr>
          <a:lstStyle/>
          <a:p>
            <a:pPr lvl="0" rtl="1"/>
            <a:r>
              <a:rPr lang="en-US" sz="2400" b="1" dirty="0">
                <a:solidFill>
                  <a:srgbClr val="FF0000"/>
                </a:solidFill>
              </a:rPr>
              <a:t>Lactate </a:t>
            </a:r>
          </a:p>
          <a:p>
            <a:pPr lvl="0" rtl="1"/>
            <a:r>
              <a:rPr lang="en-US" dirty="0"/>
              <a:t>*in humans and some microorganisms “anaerobic”</a:t>
            </a:r>
          </a:p>
        </p:txBody>
      </p:sp>
      <p:pic>
        <p:nvPicPr>
          <p:cNvPr id="24" name="Picture 23"/>
          <p:cNvPicPr>
            <a:picLocks noChangeAspect="1"/>
          </p:cNvPicPr>
          <p:nvPr/>
        </p:nvPicPr>
        <p:blipFill>
          <a:blip r:embed="rId3"/>
          <a:stretch>
            <a:fillRect/>
          </a:stretch>
        </p:blipFill>
        <p:spPr>
          <a:xfrm>
            <a:off x="4028218" y="2510471"/>
            <a:ext cx="3886200" cy="1107733"/>
          </a:xfrm>
          <a:prstGeom prst="rect">
            <a:avLst/>
          </a:prstGeom>
          <a:ln>
            <a:solidFill>
              <a:srgbClr val="FFC000"/>
            </a:solidFill>
          </a:ln>
        </p:spPr>
      </p:pic>
      <p:cxnSp>
        <p:nvCxnSpPr>
          <p:cNvPr id="28" name="Straight Arrow Connector 27"/>
          <p:cNvCxnSpPr/>
          <p:nvPr/>
        </p:nvCxnSpPr>
        <p:spPr>
          <a:xfrm flipH="1">
            <a:off x="1680882" y="2644377"/>
            <a:ext cx="2347336" cy="1795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1618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700" y="70214"/>
            <a:ext cx="4471416"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defTabSz="914400" rtl="1"/>
            <a:r>
              <a:rPr lang="en-US" sz="2000" b="1" dirty="0">
                <a:ln>
                  <a:solidFill>
                    <a:srgbClr val="92D050"/>
                  </a:solidFill>
                </a:ln>
                <a:solidFill>
                  <a:srgbClr val="A5A5A5"/>
                </a:solidFill>
              </a:rPr>
              <a:t>oxidative decarboxylation of pyruvate </a:t>
            </a:r>
          </a:p>
          <a:p>
            <a:pPr algn="ctr" defTabSz="914400" rtl="1"/>
            <a:r>
              <a:rPr lang="en-US" sz="2000" b="1" dirty="0">
                <a:ln>
                  <a:solidFill>
                    <a:srgbClr val="92D050"/>
                  </a:solidFill>
                </a:ln>
                <a:solidFill>
                  <a:srgbClr val="A5A5A5"/>
                </a:solidFill>
              </a:rPr>
              <a:t>‘pre Krebs cycle’</a:t>
            </a:r>
          </a:p>
        </p:txBody>
      </p:sp>
      <p:pic>
        <p:nvPicPr>
          <p:cNvPr id="5" name="Picture 4"/>
          <p:cNvPicPr>
            <a:picLocks noChangeAspect="1"/>
          </p:cNvPicPr>
          <p:nvPr/>
        </p:nvPicPr>
        <p:blipFill>
          <a:blip r:embed="rId2"/>
          <a:stretch>
            <a:fillRect/>
          </a:stretch>
        </p:blipFill>
        <p:spPr>
          <a:xfrm>
            <a:off x="87948" y="1032430"/>
            <a:ext cx="3127597" cy="4733862"/>
          </a:xfrm>
          <a:prstGeom prst="rect">
            <a:avLst/>
          </a:prstGeom>
        </p:spPr>
      </p:pic>
      <p:sp>
        <p:nvSpPr>
          <p:cNvPr id="7" name="Rectangle 6"/>
          <p:cNvSpPr/>
          <p:nvPr/>
        </p:nvSpPr>
        <p:spPr>
          <a:xfrm>
            <a:off x="3368502" y="976107"/>
            <a:ext cx="3953018" cy="2554545"/>
          </a:xfrm>
          <a:prstGeom prst="rect">
            <a:avLst/>
          </a:prstGeom>
        </p:spPr>
        <p:txBody>
          <a:bodyPr wrap="square">
            <a:spAutoFit/>
          </a:bodyPr>
          <a:lstStyle/>
          <a:p>
            <a:pPr marL="285750" indent="-285750">
              <a:buFont typeface="Arial" panose="020B0604020202020204" pitchFamily="34" charset="0"/>
              <a:buChar char="•"/>
            </a:pPr>
            <a:r>
              <a:rPr lang="en-US" sz="1600" dirty="0"/>
              <a:t>It’s the process of making acetyl Co-A “mainly” &amp; oxaloacetate from pyruvates by the enzyme: pyruvate dehydrogenase</a:t>
            </a:r>
          </a:p>
          <a:p>
            <a:pPr marL="285750" indent="-285750">
              <a:buFont typeface="Arial" panose="020B0604020202020204" pitchFamily="34" charset="0"/>
              <a:buChar char="•"/>
            </a:pPr>
            <a:r>
              <a:rPr lang="en-US" sz="1600" b="1" dirty="0"/>
              <a:t>Produces</a:t>
            </a:r>
            <a:r>
              <a:rPr lang="en-US" sz="1600" dirty="0"/>
              <a:t> 2 NADH 6 ATP</a:t>
            </a:r>
          </a:p>
          <a:p>
            <a:pPr marL="285750" indent="-285750">
              <a:buFont typeface="Arial" panose="020B0604020202020204" pitchFamily="34" charset="0"/>
              <a:buChar char="•"/>
            </a:pPr>
            <a:r>
              <a:rPr lang="en-US" sz="1600" b="1" dirty="0"/>
              <a:t>Regulated by </a:t>
            </a:r>
            <a:r>
              <a:rPr lang="en-US" sz="1600" dirty="0"/>
              <a:t>allosteric regulation of Acetyl </a:t>
            </a:r>
            <a:r>
              <a:rPr lang="en-US" sz="1600" dirty="0" err="1"/>
              <a:t>coA</a:t>
            </a:r>
            <a:r>
              <a:rPr lang="en-US" sz="1600" dirty="0"/>
              <a:t> and NADH</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solidFill>
                  <a:srgbClr val="FF0000"/>
                </a:solidFill>
              </a:rPr>
              <a:t>Increased</a:t>
            </a:r>
            <a:r>
              <a:rPr lang="en-US" sz="1600" dirty="0"/>
              <a:t> amount of Acetyl CoA and NADH </a:t>
            </a:r>
            <a:r>
              <a:rPr lang="en-US" sz="1600" b="1" dirty="0"/>
              <a:t>act as </a:t>
            </a:r>
            <a:r>
              <a:rPr lang="en-US" sz="1600" dirty="0"/>
              <a:t>“Negative Feedback” inhibitors of their respective reactions. </a:t>
            </a:r>
          </a:p>
        </p:txBody>
      </p:sp>
      <p:sp>
        <p:nvSpPr>
          <p:cNvPr id="8" name="Rectangle 7"/>
          <p:cNvSpPr/>
          <p:nvPr/>
        </p:nvSpPr>
        <p:spPr>
          <a:xfrm>
            <a:off x="700443" y="3141077"/>
            <a:ext cx="987512" cy="38957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p:cNvSpPr/>
          <p:nvPr/>
        </p:nvSpPr>
        <p:spPr>
          <a:xfrm>
            <a:off x="87948" y="3752277"/>
            <a:ext cx="1606524" cy="48409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474477" y="479987"/>
            <a:ext cx="4032217" cy="3539430"/>
          </a:xfrm>
          <a:prstGeom prst="rect">
            <a:avLst/>
          </a:prstGeom>
          <a:noFill/>
          <a:ln>
            <a:solidFill>
              <a:schemeClr val="tx1"/>
            </a:solidFill>
            <a:prstDash val="sysDash"/>
          </a:ln>
        </p:spPr>
        <p:txBody>
          <a:bodyPr wrap="square" rtlCol="0">
            <a:spAutoFit/>
          </a:bodyPr>
          <a:lstStyle/>
          <a:p>
            <a:r>
              <a:rPr lang="en-US" sz="1600" dirty="0">
                <a:solidFill>
                  <a:schemeClr val="bg1">
                    <a:lumMod val="50000"/>
                  </a:schemeClr>
                </a:solidFill>
              </a:rPr>
              <a:t>Understanding the </a:t>
            </a:r>
            <a:r>
              <a:rPr lang="en-US" sz="1600" b="1" dirty="0">
                <a:solidFill>
                  <a:schemeClr val="bg1">
                    <a:lumMod val="50000"/>
                  </a:schemeClr>
                </a:solidFill>
              </a:rPr>
              <a:t>pyruvate dehydrogenase complex (PDC). </a:t>
            </a:r>
          </a:p>
          <a:p>
            <a:r>
              <a:rPr lang="en-US" sz="1600" dirty="0">
                <a:solidFill>
                  <a:schemeClr val="bg1">
                    <a:lumMod val="50000"/>
                  </a:schemeClr>
                </a:solidFill>
              </a:rPr>
              <a:t>It is made of three enzymes</a:t>
            </a:r>
          </a:p>
          <a:p>
            <a:r>
              <a:rPr lang="en-US" sz="1600" dirty="0">
                <a:solidFill>
                  <a:schemeClr val="bg1">
                    <a:lumMod val="50000"/>
                  </a:schemeClr>
                </a:solidFill>
              </a:rPr>
              <a:t>One of them is </a:t>
            </a:r>
            <a:r>
              <a:rPr lang="en-US" sz="1600" b="1" dirty="0">
                <a:solidFill>
                  <a:schemeClr val="bg1">
                    <a:lumMod val="50000"/>
                  </a:schemeClr>
                </a:solidFill>
              </a:rPr>
              <a:t>Pyruvate Dehydrogenase</a:t>
            </a:r>
          </a:p>
          <a:p>
            <a:r>
              <a:rPr lang="en-US" sz="1600" dirty="0">
                <a:solidFill>
                  <a:schemeClr val="bg1">
                    <a:lumMod val="50000"/>
                  </a:schemeClr>
                </a:solidFill>
              </a:rPr>
              <a:t>The pyruvate dehydrogenase complex contributes to transforming pyruvate into acetyl-CoA by a process called pyruvate decarboxylation. Acetyl-CoA may then be used in the citric acid cycle to carry out cellular respiration, so pyruvate dehydrogenase contributes to linking the glycolysis to Krebs cycle and releasing energy via NADH.</a:t>
            </a:r>
          </a:p>
          <a:p>
            <a:endParaRPr lang="en-US" sz="1600" dirty="0">
              <a:solidFill>
                <a:schemeClr val="bg1">
                  <a:lumMod val="50000"/>
                </a:schemeClr>
              </a:solidFill>
            </a:endParaRPr>
          </a:p>
          <a:p>
            <a:r>
              <a:rPr lang="en-US" sz="1600" dirty="0"/>
              <a:t>*More in the next slide*</a:t>
            </a:r>
          </a:p>
        </p:txBody>
      </p:sp>
      <p:sp>
        <p:nvSpPr>
          <p:cNvPr id="15" name="TextBox 14"/>
          <p:cNvSpPr txBox="1"/>
          <p:nvPr/>
        </p:nvSpPr>
        <p:spPr>
          <a:xfrm>
            <a:off x="7789503" y="0"/>
            <a:ext cx="3908612" cy="646331"/>
          </a:xfrm>
          <a:prstGeom prst="rect">
            <a:avLst/>
          </a:prstGeom>
          <a:noFill/>
        </p:spPr>
        <p:txBody>
          <a:bodyPr wrap="square" rtlCol="0">
            <a:spAutoFit/>
          </a:bodyPr>
          <a:lstStyle/>
          <a:p>
            <a:endParaRPr lang="en-US" dirty="0"/>
          </a:p>
          <a:p>
            <a:endParaRPr lang="en-US" dirty="0"/>
          </a:p>
        </p:txBody>
      </p:sp>
      <p:sp>
        <p:nvSpPr>
          <p:cNvPr id="16" name="TextBox 15"/>
          <p:cNvSpPr txBox="1"/>
          <p:nvPr/>
        </p:nvSpPr>
        <p:spPr>
          <a:xfrm>
            <a:off x="4593947" y="4573533"/>
            <a:ext cx="2228883" cy="1815882"/>
          </a:xfrm>
          <a:prstGeom prst="rect">
            <a:avLst/>
          </a:prstGeom>
          <a:noFill/>
          <a:ln>
            <a:solidFill>
              <a:srgbClr val="FFC000"/>
            </a:solidFill>
          </a:ln>
        </p:spPr>
        <p:txBody>
          <a:bodyPr wrap="square" rtlCol="0">
            <a:spAutoFit/>
          </a:bodyPr>
          <a:lstStyle/>
          <a:p>
            <a:r>
              <a:rPr lang="en-US" sz="1600" dirty="0">
                <a:solidFill>
                  <a:schemeClr val="bg1">
                    <a:lumMod val="50000"/>
                  </a:schemeClr>
                </a:solidFill>
              </a:rPr>
              <a:t>How?</a:t>
            </a:r>
          </a:p>
          <a:p>
            <a:r>
              <a:rPr lang="en-US" sz="1600" dirty="0">
                <a:solidFill>
                  <a:schemeClr val="bg1">
                    <a:lumMod val="50000"/>
                  </a:schemeClr>
                </a:solidFill>
              </a:rPr>
              <a:t>They activate “Pyruvate dehydrogenase </a:t>
            </a:r>
            <a:r>
              <a:rPr lang="en-US" sz="1600" b="1" dirty="0">
                <a:solidFill>
                  <a:schemeClr val="bg1">
                    <a:lumMod val="50000"/>
                  </a:schemeClr>
                </a:solidFill>
              </a:rPr>
              <a:t>kinase</a:t>
            </a:r>
            <a:r>
              <a:rPr lang="en-US" sz="1600" dirty="0">
                <a:solidFill>
                  <a:schemeClr val="bg1">
                    <a:lumMod val="50000"/>
                  </a:schemeClr>
                </a:solidFill>
              </a:rPr>
              <a:t> which phosphorylates and</a:t>
            </a:r>
            <a:r>
              <a:rPr lang="en-US" sz="1600" dirty="0"/>
              <a:t> </a:t>
            </a:r>
            <a:r>
              <a:rPr lang="en-US" sz="1600" b="1" dirty="0"/>
              <a:t>inactivates</a:t>
            </a:r>
            <a:r>
              <a:rPr lang="en-US" sz="1600" dirty="0"/>
              <a:t> “Pyruvate dehydrogenase”</a:t>
            </a:r>
          </a:p>
        </p:txBody>
      </p:sp>
      <p:sp>
        <p:nvSpPr>
          <p:cNvPr id="17" name="TextBox 16"/>
          <p:cNvSpPr txBox="1"/>
          <p:nvPr/>
        </p:nvSpPr>
        <p:spPr>
          <a:xfrm>
            <a:off x="8278937" y="4234979"/>
            <a:ext cx="2423296" cy="2492990"/>
          </a:xfrm>
          <a:prstGeom prst="rect">
            <a:avLst/>
          </a:prstGeom>
          <a:noFill/>
          <a:ln>
            <a:solidFill>
              <a:srgbClr val="FFC000"/>
            </a:solidFill>
          </a:ln>
        </p:spPr>
        <p:txBody>
          <a:bodyPr wrap="square" rtlCol="0">
            <a:spAutoFit/>
          </a:bodyPr>
          <a:lstStyle/>
          <a:p>
            <a:r>
              <a:rPr lang="en-US" sz="1600" b="1" dirty="0">
                <a:solidFill>
                  <a:schemeClr val="bg1">
                    <a:lumMod val="50000"/>
                  </a:schemeClr>
                </a:solidFill>
              </a:rPr>
              <a:t>NOTE</a:t>
            </a:r>
            <a:r>
              <a:rPr lang="en-US" sz="1600" b="1" dirty="0">
                <a:solidFill>
                  <a:schemeClr val="bg1">
                    <a:lumMod val="50000"/>
                  </a:schemeClr>
                </a:solidFill>
                <a:sym typeface="Wingdings" panose="05000000000000000000" pitchFamily="2" charset="2"/>
              </a:rPr>
              <a:t></a:t>
            </a:r>
          </a:p>
          <a:p>
            <a:r>
              <a:rPr lang="en-US" sz="1600" b="1" dirty="0">
                <a:solidFill>
                  <a:schemeClr val="bg1">
                    <a:lumMod val="50000"/>
                  </a:schemeClr>
                </a:solidFill>
              </a:rPr>
              <a:t>Kinase</a:t>
            </a:r>
            <a:r>
              <a:rPr lang="en-US" sz="1600" dirty="0">
                <a:solidFill>
                  <a:schemeClr val="bg1">
                    <a:lumMod val="50000"/>
                  </a:schemeClr>
                </a:solidFill>
              </a:rPr>
              <a:t>= enzyme adds P group “phosphorylates”</a:t>
            </a:r>
          </a:p>
          <a:p>
            <a:endParaRPr lang="en-US" sz="1600" dirty="0">
              <a:solidFill>
                <a:schemeClr val="bg1">
                  <a:lumMod val="50000"/>
                </a:schemeClr>
              </a:solidFill>
            </a:endParaRPr>
          </a:p>
          <a:p>
            <a:r>
              <a:rPr lang="en-US" sz="1600" b="1" dirty="0">
                <a:solidFill>
                  <a:schemeClr val="bg1">
                    <a:lumMod val="50000"/>
                  </a:schemeClr>
                </a:solidFill>
              </a:rPr>
              <a:t>Phosphatase</a:t>
            </a:r>
            <a:r>
              <a:rPr lang="en-US" sz="1600" dirty="0">
                <a:solidFill>
                  <a:schemeClr val="bg1">
                    <a:lumMod val="50000"/>
                  </a:schemeClr>
                </a:solidFill>
              </a:rPr>
              <a:t>= enzyme that removes P group</a:t>
            </a:r>
          </a:p>
          <a:p>
            <a:endParaRPr lang="en-US" dirty="0">
              <a:solidFill>
                <a:schemeClr val="bg1">
                  <a:lumMod val="50000"/>
                </a:schemeClr>
              </a:solidFill>
            </a:endParaRPr>
          </a:p>
          <a:p>
            <a:r>
              <a:rPr lang="en-US" sz="1400" dirty="0">
                <a:solidFill>
                  <a:schemeClr val="bg1">
                    <a:lumMod val="50000"/>
                  </a:schemeClr>
                </a:solidFill>
              </a:rPr>
              <a:t>Note: phosphorylation can either activate or inactivate, according to the enzyme.</a:t>
            </a:r>
          </a:p>
        </p:txBody>
      </p:sp>
      <p:sp>
        <p:nvSpPr>
          <p:cNvPr id="18" name="Rectangle 17"/>
          <p:cNvSpPr/>
          <p:nvPr/>
        </p:nvSpPr>
        <p:spPr>
          <a:xfrm>
            <a:off x="3380884" y="2625679"/>
            <a:ext cx="3800020" cy="8052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a:off x="4848164" y="3430890"/>
            <a:ext cx="299053" cy="1042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7474477" y="3752277"/>
            <a:ext cx="2195040" cy="236964"/>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0097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169365" y="3940226"/>
            <a:ext cx="3104883" cy="2984188"/>
          </a:xfrm>
          <a:prstGeom prst="rect">
            <a:avLst/>
          </a:prstGeom>
        </p:spPr>
      </p:pic>
      <p:sp>
        <p:nvSpPr>
          <p:cNvPr id="18" name="Rectangle 17"/>
          <p:cNvSpPr/>
          <p:nvPr/>
        </p:nvSpPr>
        <p:spPr>
          <a:xfrm>
            <a:off x="110048" y="4737885"/>
            <a:ext cx="946593" cy="425098"/>
          </a:xfrm>
          <a:prstGeom prst="rect">
            <a:avLst/>
          </a:prstGeom>
          <a:noFill/>
          <a:ln w="38100">
            <a:solidFill>
              <a:schemeClr val="accent6"/>
            </a:solidFill>
          </a:ln>
        </p:spPr>
        <p:style>
          <a:lnRef idx="2">
            <a:schemeClr val="accent5"/>
          </a:lnRef>
          <a:fillRef idx="1">
            <a:schemeClr val="lt1"/>
          </a:fillRef>
          <a:effectRef idx="0">
            <a:schemeClr val="accent5"/>
          </a:effectRef>
          <a:fontRef idx="minor">
            <a:schemeClr val="dk1"/>
          </a:fontRef>
        </p:style>
        <p:txBody>
          <a:bodyPr rtlCol="1" anchor="ctr"/>
          <a:lstStyle/>
          <a:p>
            <a:pPr algn="ctr" defTabSz="914400" rtl="1"/>
            <a:endParaRPr lang="ar-SA" b="1">
              <a:ln w="12700">
                <a:solidFill>
                  <a:srgbClr val="4472C4"/>
                </a:solidFill>
                <a:prstDash val="solid"/>
              </a:ln>
              <a:pattFill prst="ltDnDiag">
                <a:fgClr>
                  <a:srgbClr val="4472C4">
                    <a:lumMod val="60000"/>
                    <a:lumOff val="40000"/>
                  </a:srgbClr>
                </a:fgClr>
                <a:bgClr>
                  <a:prstClr val="white"/>
                </a:bgClr>
              </a:pattFill>
            </a:endParaRPr>
          </a:p>
        </p:txBody>
      </p:sp>
      <p:sp>
        <p:nvSpPr>
          <p:cNvPr id="20" name="TextBox 19"/>
          <p:cNvSpPr txBox="1"/>
          <p:nvPr/>
        </p:nvSpPr>
        <p:spPr>
          <a:xfrm>
            <a:off x="94070" y="61925"/>
            <a:ext cx="3702602" cy="4411464"/>
          </a:xfrm>
          <a:prstGeom prst="rect">
            <a:avLst/>
          </a:prstGeom>
          <a:noFill/>
        </p:spPr>
        <p:txBody>
          <a:bodyPr wrap="square" rtlCol="1">
            <a:spAutoFit/>
          </a:bodyPr>
          <a:lstStyle/>
          <a:p>
            <a:pPr algn="ctr" defTabSz="914400" rtl="1"/>
            <a:r>
              <a:rPr lang="en-US" altLang="en-US" sz="1600" b="1" dirty="0">
                <a:solidFill>
                  <a:srgbClr val="FFC000"/>
                </a:solidFill>
                <a:effectLst>
                  <a:outerShdw blurRad="38100" dist="38100" dir="2700000" algn="tl">
                    <a:srgbClr val="000000">
                      <a:alpha val="43137"/>
                    </a:srgbClr>
                  </a:outerShdw>
                </a:effectLst>
                <a:latin typeface="Arial" charset="0"/>
                <a:ea typeface="Arial" charset="0"/>
                <a:cs typeface="Arial" charset="0"/>
              </a:rPr>
              <a:t>PDH Complex: Covalent Regulation</a:t>
            </a:r>
          </a:p>
          <a:p>
            <a:pPr algn="ctr" defTabSz="914400" rtl="1"/>
            <a:endParaRPr lang="en-US" altLang="en-US" sz="1600" b="1" baseline="30000" dirty="0">
              <a:solidFill>
                <a:srgbClr val="FFC000"/>
              </a:solidFill>
              <a:effectLst>
                <a:outerShdw blurRad="38100" dist="38100" dir="2700000" algn="tl">
                  <a:srgbClr val="000000">
                    <a:alpha val="43137"/>
                  </a:srgbClr>
                </a:outerShdw>
              </a:effectLst>
              <a:latin typeface="Arial" charset="0"/>
              <a:ea typeface="Arial" charset="0"/>
              <a:cs typeface="Arial" charset="0"/>
            </a:endParaRPr>
          </a:p>
          <a:p>
            <a:pPr algn="ctr" defTabSz="914400" rtl="1"/>
            <a:r>
              <a:rPr lang="en-US" sz="1600" b="1" dirty="0">
                <a:solidFill>
                  <a:prstClr val="black"/>
                </a:solidFill>
              </a:rPr>
              <a:t>PDH</a:t>
            </a:r>
            <a:r>
              <a:rPr lang="en-US" sz="1600" dirty="0">
                <a:solidFill>
                  <a:prstClr val="black"/>
                </a:solidFill>
              </a:rPr>
              <a:t> : enzyme complex “3 enzymes joint together” that </a:t>
            </a:r>
            <a:r>
              <a:rPr lang="en-US" sz="1600" dirty="0">
                <a:solidFill>
                  <a:schemeClr val="accent1">
                    <a:lumMod val="75000"/>
                  </a:schemeClr>
                </a:solidFill>
              </a:rPr>
              <a:t>convert pyruvate into acetyl CoA .</a:t>
            </a:r>
          </a:p>
          <a:p>
            <a:pPr algn="ctr" defTabSz="914400" rtl="1"/>
            <a:r>
              <a:rPr lang="en-US" sz="1600" dirty="0">
                <a:solidFill>
                  <a:prstClr val="black"/>
                </a:solidFill>
              </a:rPr>
              <a:t>*Pyruvate  dehydrogenase complex (PHD) has two forms active and inactive. Regulated by </a:t>
            </a:r>
            <a:r>
              <a:rPr lang="en-US" sz="1600" dirty="0">
                <a:solidFill>
                  <a:schemeClr val="accent1">
                    <a:lumMod val="75000"/>
                  </a:schemeClr>
                </a:solidFill>
              </a:rPr>
              <a:t>co-enzymes.</a:t>
            </a:r>
          </a:p>
          <a:p>
            <a:pPr algn="ctr" defTabSz="914400" rtl="1"/>
            <a:endParaRPr lang="en-US" dirty="0">
              <a:solidFill>
                <a:prstClr val="black"/>
              </a:solidFill>
            </a:endParaRPr>
          </a:p>
          <a:p>
            <a:pPr algn="ctr" defTabSz="914400" rtl="1"/>
            <a:r>
              <a:rPr lang="en-US" b="1" dirty="0">
                <a:solidFill>
                  <a:prstClr val="black"/>
                </a:solidFill>
              </a:rPr>
              <a:t>*inactive form: </a:t>
            </a:r>
            <a:r>
              <a:rPr lang="en-US" dirty="0">
                <a:solidFill>
                  <a:prstClr val="black"/>
                </a:solidFill>
              </a:rPr>
              <a:t>regulated by PDH kinase </a:t>
            </a:r>
          </a:p>
          <a:p>
            <a:pPr algn="ctr" defTabSz="914400" rtl="1"/>
            <a:r>
              <a:rPr lang="en-US" b="1" dirty="0">
                <a:solidFill>
                  <a:prstClr val="black"/>
                </a:solidFill>
              </a:rPr>
              <a:t>*active form: </a:t>
            </a:r>
            <a:r>
              <a:rPr lang="en-US" dirty="0">
                <a:solidFill>
                  <a:prstClr val="black"/>
                </a:solidFill>
              </a:rPr>
              <a:t>regulated by PDH phosphatase </a:t>
            </a:r>
            <a:endParaRPr lang="en-US" i="1" dirty="0">
              <a:solidFill>
                <a:prstClr val="black"/>
              </a:solidFill>
            </a:endParaRPr>
          </a:p>
          <a:p>
            <a:pPr algn="ctr" defTabSz="914400" rtl="1"/>
            <a:r>
              <a:rPr lang="en-US" i="1" dirty="0">
                <a:solidFill>
                  <a:prstClr val="black"/>
                </a:solidFill>
              </a:rPr>
              <a:t>*</a:t>
            </a:r>
            <a:r>
              <a:rPr lang="en-US" sz="1400" i="1" dirty="0">
                <a:solidFill>
                  <a:prstClr val="black"/>
                </a:solidFill>
              </a:rPr>
              <a:t>Those two enzymes are controlled by many factors</a:t>
            </a:r>
          </a:p>
          <a:p>
            <a:pPr algn="r" defTabSz="914400" rtl="1"/>
            <a:endParaRPr lang="en-US" dirty="0">
              <a:solidFill>
                <a:prstClr val="black"/>
              </a:solidFill>
            </a:endParaRPr>
          </a:p>
          <a:p>
            <a:pPr algn="r" defTabSz="914400" rtl="1"/>
            <a:endParaRPr lang="en-US" dirty="0">
              <a:solidFill>
                <a:prstClr val="black"/>
              </a:solidFill>
            </a:endParaRPr>
          </a:p>
        </p:txBody>
      </p:sp>
      <p:sp>
        <p:nvSpPr>
          <p:cNvPr id="33" name="Rectangle 32"/>
          <p:cNvSpPr/>
          <p:nvPr/>
        </p:nvSpPr>
        <p:spPr>
          <a:xfrm>
            <a:off x="68465" y="5203465"/>
            <a:ext cx="988176" cy="551278"/>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1" anchor="ctr"/>
          <a:lstStyle/>
          <a:p>
            <a:pPr algn="ctr" defTabSz="914400" rtl="1"/>
            <a:endParaRPr lang="ar-SA">
              <a:solidFill>
                <a:prstClr val="black"/>
              </a:solidFill>
            </a:endParaRPr>
          </a:p>
        </p:txBody>
      </p:sp>
      <p:sp>
        <p:nvSpPr>
          <p:cNvPr id="34" name="Rectangle 33"/>
          <p:cNvSpPr/>
          <p:nvPr/>
        </p:nvSpPr>
        <p:spPr>
          <a:xfrm>
            <a:off x="4326929" y="3677862"/>
            <a:ext cx="3131837" cy="2970241"/>
          </a:xfrm>
          <a:prstGeom prst="rect">
            <a:avLst/>
          </a:prstGeom>
          <a:ln w="38100"/>
        </p:spPr>
        <p:style>
          <a:lnRef idx="2">
            <a:schemeClr val="accent2"/>
          </a:lnRef>
          <a:fillRef idx="1">
            <a:schemeClr val="lt1"/>
          </a:fillRef>
          <a:effectRef idx="0">
            <a:schemeClr val="accent2"/>
          </a:effectRef>
          <a:fontRef idx="minor">
            <a:schemeClr val="dk1"/>
          </a:fontRef>
        </p:style>
        <p:txBody>
          <a:bodyPr rtlCol="1" anchor="ctr"/>
          <a:lstStyle/>
          <a:p>
            <a:pPr algn="ctr" defTabSz="914400" rtl="1"/>
            <a:r>
              <a:rPr lang="en-US" b="1" dirty="0"/>
              <a:t>↑</a:t>
            </a:r>
            <a:r>
              <a:rPr lang="en-US" dirty="0"/>
              <a:t> </a:t>
            </a:r>
            <a:r>
              <a:rPr lang="en-GB" b="1" dirty="0">
                <a:solidFill>
                  <a:prstClr val="black"/>
                </a:solidFill>
              </a:rPr>
              <a:t>ATP, acetyl co-A, NADH</a:t>
            </a:r>
          </a:p>
          <a:p>
            <a:pPr algn="ctr" defTabSz="914400" rtl="1"/>
            <a:endParaRPr lang="en-GB" dirty="0">
              <a:solidFill>
                <a:prstClr val="black"/>
              </a:solidFill>
            </a:endParaRPr>
          </a:p>
          <a:p>
            <a:pPr algn="ctr" defTabSz="914400" rtl="1"/>
            <a:endParaRPr lang="en-GB" dirty="0">
              <a:solidFill>
                <a:prstClr val="black"/>
              </a:solidFill>
            </a:endParaRPr>
          </a:p>
          <a:p>
            <a:pPr algn="ctr" defTabSz="914400" rtl="1"/>
            <a:r>
              <a:rPr lang="en-GB" b="1" dirty="0">
                <a:solidFill>
                  <a:prstClr val="black"/>
                </a:solidFill>
              </a:rPr>
              <a:t>Activation</a:t>
            </a:r>
            <a:r>
              <a:rPr lang="en-GB" dirty="0">
                <a:solidFill>
                  <a:prstClr val="black"/>
                </a:solidFill>
              </a:rPr>
              <a:t> of PDH kinase  </a:t>
            </a:r>
          </a:p>
          <a:p>
            <a:pPr algn="ctr" defTabSz="914400" rtl="1"/>
            <a:endParaRPr lang="en-GB" dirty="0">
              <a:solidFill>
                <a:prstClr val="black"/>
              </a:solidFill>
            </a:endParaRPr>
          </a:p>
          <a:p>
            <a:pPr algn="ctr" defTabSz="914400" rtl="1"/>
            <a:endParaRPr lang="en-US" dirty="0">
              <a:solidFill>
                <a:prstClr val="black"/>
              </a:solidFill>
            </a:endParaRPr>
          </a:p>
          <a:p>
            <a:pPr algn="ctr" defTabSz="914400" rtl="1"/>
            <a:r>
              <a:rPr lang="en-US" b="1" dirty="0">
                <a:solidFill>
                  <a:prstClr val="black"/>
                </a:solidFill>
              </a:rPr>
              <a:t>Inactive</a:t>
            </a:r>
            <a:r>
              <a:rPr lang="en-US" dirty="0">
                <a:solidFill>
                  <a:prstClr val="black"/>
                </a:solidFill>
              </a:rPr>
              <a:t> form of the complex </a:t>
            </a:r>
          </a:p>
          <a:p>
            <a:pPr algn="ctr" defTabSz="914400" rtl="1"/>
            <a:endParaRPr lang="en-US" dirty="0">
              <a:solidFill>
                <a:prstClr val="black"/>
              </a:solidFill>
            </a:endParaRPr>
          </a:p>
        </p:txBody>
      </p:sp>
      <p:sp>
        <p:nvSpPr>
          <p:cNvPr id="43" name="Rectangle 42"/>
          <p:cNvSpPr/>
          <p:nvPr/>
        </p:nvSpPr>
        <p:spPr>
          <a:xfrm>
            <a:off x="1945371" y="5073001"/>
            <a:ext cx="1374385" cy="417267"/>
          </a:xfrm>
          <a:prstGeom prst="rect">
            <a:avLst/>
          </a:prstGeom>
          <a:noFill/>
          <a:ln w="38100"/>
        </p:spPr>
        <p:style>
          <a:lnRef idx="2">
            <a:schemeClr val="accent5"/>
          </a:lnRef>
          <a:fillRef idx="1">
            <a:schemeClr val="lt1"/>
          </a:fillRef>
          <a:effectRef idx="0">
            <a:schemeClr val="accent5"/>
          </a:effectRef>
          <a:fontRef idx="minor">
            <a:schemeClr val="dk1"/>
          </a:fontRef>
        </p:style>
        <p:txBody>
          <a:bodyPr rtlCol="1" anchor="ctr"/>
          <a:lstStyle/>
          <a:p>
            <a:pPr algn="ctr" defTabSz="914400" rtl="1"/>
            <a:endParaRPr lang="ar-SA">
              <a:solidFill>
                <a:prstClr val="black"/>
              </a:solidFill>
            </a:endParaRPr>
          </a:p>
        </p:txBody>
      </p:sp>
      <p:sp>
        <p:nvSpPr>
          <p:cNvPr id="44" name="Rectangle 43"/>
          <p:cNvSpPr/>
          <p:nvPr/>
        </p:nvSpPr>
        <p:spPr>
          <a:xfrm>
            <a:off x="8392204" y="623890"/>
            <a:ext cx="3131614" cy="2893568"/>
          </a:xfrm>
          <a:prstGeom prst="rect">
            <a:avLst/>
          </a:prstGeom>
          <a:noFill/>
          <a:ln w="38100"/>
        </p:spPr>
        <p:style>
          <a:lnRef idx="2">
            <a:schemeClr val="accent5"/>
          </a:lnRef>
          <a:fillRef idx="1">
            <a:schemeClr val="lt1"/>
          </a:fillRef>
          <a:effectRef idx="0">
            <a:schemeClr val="accent5"/>
          </a:effectRef>
          <a:fontRef idx="minor">
            <a:schemeClr val="dk1"/>
          </a:fontRef>
        </p:style>
        <p:txBody>
          <a:bodyPr rtlCol="1" anchor="ctr"/>
          <a:lstStyle/>
          <a:p>
            <a:pPr algn="ctr" defTabSz="914400" rtl="1"/>
            <a:endParaRPr lang="en-US" dirty="0">
              <a:solidFill>
                <a:prstClr val="black"/>
              </a:solidFill>
            </a:endParaRPr>
          </a:p>
          <a:p>
            <a:pPr algn="ctr" defTabSz="914400" rtl="1"/>
            <a:endParaRPr lang="en-US" dirty="0">
              <a:solidFill>
                <a:prstClr val="black"/>
              </a:solidFill>
            </a:endParaRPr>
          </a:p>
          <a:p>
            <a:pPr algn="ctr" defTabSz="914400" rtl="1"/>
            <a:endParaRPr lang="en-US" dirty="0">
              <a:solidFill>
                <a:prstClr val="black"/>
              </a:solidFill>
            </a:endParaRPr>
          </a:p>
          <a:p>
            <a:pPr algn="ctr" defTabSz="914400" rtl="1"/>
            <a:r>
              <a:rPr lang="en-US" dirty="0">
                <a:solidFill>
                  <a:prstClr val="black"/>
                </a:solidFill>
              </a:rPr>
              <a:t>PDH phosphatase +Ca  </a:t>
            </a:r>
          </a:p>
          <a:p>
            <a:pPr algn="ctr" defTabSz="914400" rtl="1"/>
            <a:r>
              <a:rPr lang="en-US" dirty="0">
                <a:solidFill>
                  <a:prstClr val="black"/>
                </a:solidFill>
              </a:rPr>
              <a:t>remove phosphates </a:t>
            </a:r>
          </a:p>
          <a:p>
            <a:pPr algn="ctr" defTabSz="914400" rtl="1"/>
            <a:endParaRPr lang="en-US" dirty="0">
              <a:solidFill>
                <a:prstClr val="black"/>
              </a:solidFill>
            </a:endParaRPr>
          </a:p>
          <a:p>
            <a:pPr algn="ctr" defTabSz="914400" rtl="1"/>
            <a:endParaRPr lang="en-US" dirty="0">
              <a:solidFill>
                <a:prstClr val="black"/>
              </a:solidFill>
            </a:endParaRPr>
          </a:p>
          <a:p>
            <a:pPr algn="ctr" defTabSz="914400" rtl="1"/>
            <a:r>
              <a:rPr lang="en-US" dirty="0">
                <a:solidFill>
                  <a:prstClr val="black"/>
                </a:solidFill>
              </a:rPr>
              <a:t> active complex </a:t>
            </a:r>
          </a:p>
          <a:p>
            <a:pPr algn="ctr" defTabSz="914400" rtl="1"/>
            <a:endParaRPr lang="en-US" dirty="0">
              <a:solidFill>
                <a:prstClr val="black"/>
              </a:solidFill>
            </a:endParaRPr>
          </a:p>
          <a:p>
            <a:pPr algn="ctr" defTabSz="914400" rtl="1"/>
            <a:endParaRPr lang="en-US" dirty="0">
              <a:solidFill>
                <a:prstClr val="black"/>
              </a:solidFill>
            </a:endParaRPr>
          </a:p>
          <a:p>
            <a:pPr algn="ctr" defTabSz="914400" rtl="1"/>
            <a:r>
              <a:rPr lang="en-US" b="1" dirty="0"/>
              <a:t>↑</a:t>
            </a:r>
            <a:r>
              <a:rPr lang="en-US" dirty="0">
                <a:solidFill>
                  <a:prstClr val="black"/>
                </a:solidFill>
              </a:rPr>
              <a:t> acetyl Co-A ,NADH ,CO</a:t>
            </a:r>
            <a:r>
              <a:rPr lang="en-US" baseline="-25000" dirty="0">
                <a:solidFill>
                  <a:prstClr val="black"/>
                </a:solidFill>
              </a:rPr>
              <a:t>2</a:t>
            </a:r>
            <a:r>
              <a:rPr lang="en-US" dirty="0">
                <a:solidFill>
                  <a:prstClr val="black"/>
                </a:solidFill>
              </a:rPr>
              <a:t> </a:t>
            </a:r>
            <a:endParaRPr lang="ar-SA" dirty="0">
              <a:solidFill>
                <a:prstClr val="black"/>
              </a:solidFill>
            </a:endParaRPr>
          </a:p>
          <a:p>
            <a:pPr algn="ctr" defTabSz="914400" rtl="1"/>
            <a:endParaRPr lang="ar-SA" dirty="0">
              <a:solidFill>
                <a:prstClr val="black"/>
              </a:solidFill>
            </a:endParaRPr>
          </a:p>
          <a:p>
            <a:pPr algn="ctr" defTabSz="914400" rtl="1"/>
            <a:endParaRPr lang="ar-SA" dirty="0">
              <a:solidFill>
                <a:prstClr val="black"/>
              </a:solidFill>
            </a:endParaRPr>
          </a:p>
          <a:p>
            <a:pPr algn="ctr" defTabSz="914400" rtl="1"/>
            <a:endParaRPr lang="en-US" dirty="0">
              <a:solidFill>
                <a:prstClr val="black"/>
              </a:solidFill>
            </a:endParaRPr>
          </a:p>
          <a:p>
            <a:pPr algn="ctr" defTabSz="914400" rtl="1"/>
            <a:endParaRPr lang="ar-SA" dirty="0">
              <a:solidFill>
                <a:prstClr val="black"/>
              </a:solidFill>
            </a:endParaRPr>
          </a:p>
        </p:txBody>
      </p:sp>
      <p:sp>
        <p:nvSpPr>
          <p:cNvPr id="47" name="Rectangle 46"/>
          <p:cNvSpPr/>
          <p:nvPr/>
        </p:nvSpPr>
        <p:spPr>
          <a:xfrm>
            <a:off x="1222046" y="5989320"/>
            <a:ext cx="1912313" cy="831279"/>
          </a:xfrm>
          <a:prstGeom prst="rect">
            <a:avLst/>
          </a:prstGeom>
          <a:noFill/>
          <a:ln w="38100">
            <a:solidFill>
              <a:srgbClr val="FFFF00"/>
            </a:solidFill>
          </a:ln>
        </p:spPr>
        <p:style>
          <a:lnRef idx="2">
            <a:schemeClr val="accent4"/>
          </a:lnRef>
          <a:fillRef idx="1">
            <a:schemeClr val="lt1"/>
          </a:fillRef>
          <a:effectRef idx="0">
            <a:schemeClr val="accent4"/>
          </a:effectRef>
          <a:fontRef idx="minor">
            <a:schemeClr val="dk1"/>
          </a:fontRef>
        </p:style>
        <p:txBody>
          <a:bodyPr rtlCol="1" anchor="ctr"/>
          <a:lstStyle/>
          <a:p>
            <a:pPr algn="ctr" defTabSz="914400" rtl="1"/>
            <a:endParaRPr lang="ar-SA">
              <a:solidFill>
                <a:prstClr val="black"/>
              </a:solidFill>
            </a:endParaRPr>
          </a:p>
        </p:txBody>
      </p:sp>
      <p:sp>
        <p:nvSpPr>
          <p:cNvPr id="48" name="Rectangle 47"/>
          <p:cNvSpPr/>
          <p:nvPr/>
        </p:nvSpPr>
        <p:spPr>
          <a:xfrm>
            <a:off x="8392204" y="4473389"/>
            <a:ext cx="3131614" cy="1826826"/>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914400" rtl="1"/>
            <a:r>
              <a:rPr lang="en-US" b="1" dirty="0">
                <a:solidFill>
                  <a:schemeClr val="tx1"/>
                </a:solidFill>
              </a:rPr>
              <a:t>↑</a:t>
            </a:r>
            <a:r>
              <a:rPr lang="en-US" dirty="0">
                <a:solidFill>
                  <a:schemeClr val="tx1"/>
                </a:solidFill>
              </a:rPr>
              <a:t> NADH, Co-2 </a:t>
            </a:r>
            <a:r>
              <a:rPr lang="en-US" dirty="0">
                <a:solidFill>
                  <a:prstClr val="black"/>
                </a:solidFill>
              </a:rPr>
              <a:t>and acetyl Co-A can </a:t>
            </a:r>
            <a:r>
              <a:rPr lang="en-US" dirty="0">
                <a:solidFill>
                  <a:srgbClr val="C00000"/>
                </a:solidFill>
              </a:rPr>
              <a:t>directly</a:t>
            </a:r>
            <a:r>
              <a:rPr lang="en-US" dirty="0">
                <a:solidFill>
                  <a:prstClr val="black"/>
                </a:solidFill>
              </a:rPr>
              <a:t> inhibit the active form </a:t>
            </a:r>
            <a:endParaRPr lang="ar-SA" dirty="0">
              <a:solidFill>
                <a:prstClr val="black"/>
              </a:solidFill>
            </a:endParaRPr>
          </a:p>
        </p:txBody>
      </p:sp>
      <p:sp>
        <p:nvSpPr>
          <p:cNvPr id="50" name="Rectangle 49"/>
          <p:cNvSpPr/>
          <p:nvPr/>
        </p:nvSpPr>
        <p:spPr>
          <a:xfrm>
            <a:off x="4327153" y="636016"/>
            <a:ext cx="3131613" cy="2893568"/>
          </a:xfrm>
          <a:prstGeom prst="rect">
            <a:avLst/>
          </a:prstGeom>
          <a:noFill/>
          <a:ln w="38100">
            <a:solidFill>
              <a:srgbClr val="00B050"/>
            </a:solidFill>
          </a:ln>
        </p:spPr>
        <p:style>
          <a:lnRef idx="2">
            <a:schemeClr val="accent6"/>
          </a:lnRef>
          <a:fillRef idx="1">
            <a:schemeClr val="lt1"/>
          </a:fillRef>
          <a:effectRef idx="0">
            <a:schemeClr val="accent6"/>
          </a:effectRef>
          <a:fontRef idx="minor">
            <a:schemeClr val="dk1"/>
          </a:fontRef>
        </p:style>
        <p:txBody>
          <a:bodyPr rtlCol="1" anchor="ctr"/>
          <a:lstStyle/>
          <a:p>
            <a:pPr algn="ctr" defTabSz="914400" rtl="1"/>
            <a:endParaRPr lang="ar-SA" dirty="0">
              <a:solidFill>
                <a:prstClr val="black"/>
              </a:solidFill>
            </a:endParaRPr>
          </a:p>
          <a:p>
            <a:pPr algn="ctr" defTabSz="914400" rtl="1"/>
            <a:r>
              <a:rPr lang="en-US" b="1" dirty="0"/>
              <a:t>↑</a:t>
            </a:r>
            <a:r>
              <a:rPr lang="en-US" dirty="0">
                <a:solidFill>
                  <a:prstClr val="black"/>
                </a:solidFill>
              </a:rPr>
              <a:t> </a:t>
            </a:r>
            <a:r>
              <a:rPr lang="en-US" b="1" dirty="0">
                <a:solidFill>
                  <a:prstClr val="black"/>
                </a:solidFill>
              </a:rPr>
              <a:t>pyruvates</a:t>
            </a:r>
          </a:p>
          <a:p>
            <a:pPr algn="ctr" defTabSz="914400" rtl="1"/>
            <a:endParaRPr lang="en-US" dirty="0">
              <a:solidFill>
                <a:prstClr val="black"/>
              </a:solidFill>
            </a:endParaRPr>
          </a:p>
          <a:p>
            <a:pPr algn="ctr" defTabSz="914400" rtl="1"/>
            <a:r>
              <a:rPr lang="en-US" dirty="0">
                <a:solidFill>
                  <a:prstClr val="black"/>
                </a:solidFill>
              </a:rPr>
              <a:t>  </a:t>
            </a:r>
          </a:p>
          <a:p>
            <a:pPr algn="ctr" defTabSz="914400" rtl="1"/>
            <a:r>
              <a:rPr lang="en-US" b="1" dirty="0">
                <a:solidFill>
                  <a:prstClr val="black"/>
                </a:solidFill>
              </a:rPr>
              <a:t>Inactivation</a:t>
            </a:r>
            <a:r>
              <a:rPr lang="en-US" dirty="0">
                <a:solidFill>
                  <a:prstClr val="black"/>
                </a:solidFill>
              </a:rPr>
              <a:t> of PDH kinase</a:t>
            </a:r>
          </a:p>
          <a:p>
            <a:pPr algn="ctr" defTabSz="914400" rtl="1"/>
            <a:r>
              <a:rPr lang="en-US" dirty="0">
                <a:solidFill>
                  <a:prstClr val="black"/>
                </a:solidFill>
              </a:rPr>
              <a:t> </a:t>
            </a:r>
          </a:p>
          <a:p>
            <a:pPr algn="ctr" defTabSz="914400" rtl="1"/>
            <a:endParaRPr lang="en-US" dirty="0">
              <a:solidFill>
                <a:prstClr val="black"/>
              </a:solidFill>
            </a:endParaRPr>
          </a:p>
          <a:p>
            <a:pPr algn="ctr" defTabSz="914400" rtl="1"/>
            <a:r>
              <a:rPr lang="en-US" b="1" dirty="0">
                <a:solidFill>
                  <a:prstClr val="black"/>
                </a:solidFill>
              </a:rPr>
              <a:t>Active</a:t>
            </a:r>
            <a:r>
              <a:rPr lang="en-US" dirty="0">
                <a:solidFill>
                  <a:prstClr val="black"/>
                </a:solidFill>
              </a:rPr>
              <a:t> form of pyruvate complex  </a:t>
            </a:r>
          </a:p>
          <a:p>
            <a:pPr algn="ctr" defTabSz="914400" rtl="1"/>
            <a:endParaRPr lang="ar-SA" dirty="0">
              <a:solidFill>
                <a:prstClr val="black"/>
              </a:solidFill>
            </a:endParaRPr>
          </a:p>
        </p:txBody>
      </p:sp>
      <p:sp>
        <p:nvSpPr>
          <p:cNvPr id="65" name="Rectangle 64"/>
          <p:cNvSpPr/>
          <p:nvPr/>
        </p:nvSpPr>
        <p:spPr>
          <a:xfrm>
            <a:off x="4219543" y="61925"/>
            <a:ext cx="3466654" cy="461665"/>
          </a:xfrm>
          <a:prstGeom prst="rect">
            <a:avLst/>
          </a:prstGeom>
          <a:noFill/>
        </p:spPr>
        <p:txBody>
          <a:bodyPr wrap="none" lIns="91440" tIns="45720" rIns="91440" bIns="45720">
            <a:spAutoFit/>
          </a:bodyPr>
          <a:lstStyle/>
          <a:p>
            <a:pPr algn="ctr" defTabSz="914400" rtl="1"/>
            <a:r>
              <a:rPr lang="en-US" sz="2400" dirty="0" err="1">
                <a:ln w="0"/>
                <a:effectLst>
                  <a:outerShdw blurRad="38100" dist="19050" dir="2700000" algn="tl" rotWithShape="0">
                    <a:schemeClr val="dk1">
                      <a:alpha val="40000"/>
                    </a:schemeClr>
                  </a:outerShdw>
                </a:effectLst>
              </a:rPr>
              <a:t>Regluation</a:t>
            </a:r>
            <a:r>
              <a:rPr lang="en-US" sz="2400" dirty="0">
                <a:ln w="0"/>
                <a:effectLst>
                  <a:outerShdw blurRad="38100" dist="19050" dir="2700000" algn="tl" rotWithShape="0">
                    <a:schemeClr val="dk1">
                      <a:alpha val="40000"/>
                    </a:schemeClr>
                  </a:outerShdw>
                </a:effectLst>
              </a:rPr>
              <a:t> of PDH kinase </a:t>
            </a:r>
          </a:p>
        </p:txBody>
      </p:sp>
      <p:sp>
        <p:nvSpPr>
          <p:cNvPr id="68" name="Rectangle 67"/>
          <p:cNvSpPr/>
          <p:nvPr/>
        </p:nvSpPr>
        <p:spPr>
          <a:xfrm>
            <a:off x="7871342" y="-32337"/>
            <a:ext cx="4173338" cy="461665"/>
          </a:xfrm>
          <a:prstGeom prst="rect">
            <a:avLst/>
          </a:prstGeom>
          <a:noFill/>
        </p:spPr>
        <p:txBody>
          <a:bodyPr wrap="square" lIns="91440" tIns="45720" rIns="91440" bIns="45720">
            <a:spAutoFit/>
          </a:bodyPr>
          <a:lstStyle/>
          <a:p>
            <a:pPr algn="ctr" defTabSz="914400" rtl="1"/>
            <a:r>
              <a:rPr lang="en-US" sz="2400" dirty="0">
                <a:ln w="0"/>
                <a:effectLst>
                  <a:outerShdw blurRad="38100" dist="19050" dir="2700000" algn="tl" rotWithShape="0">
                    <a:schemeClr val="dk1">
                      <a:alpha val="40000"/>
                    </a:schemeClr>
                  </a:outerShdw>
                </a:effectLst>
              </a:rPr>
              <a:t>Regulation PDH phosphatase </a:t>
            </a:r>
            <a:endParaRPr lang="ar-SA" sz="2400" dirty="0">
              <a:ln w="0"/>
              <a:effectLst>
                <a:outerShdw blurRad="38100" dist="19050" dir="2700000" algn="tl" rotWithShape="0">
                  <a:schemeClr val="dk1">
                    <a:alpha val="40000"/>
                  </a:schemeClr>
                </a:outerShdw>
              </a:effectLst>
            </a:endParaRPr>
          </a:p>
        </p:txBody>
      </p:sp>
      <p:sp>
        <p:nvSpPr>
          <p:cNvPr id="69" name="Rectangle 68"/>
          <p:cNvSpPr/>
          <p:nvPr/>
        </p:nvSpPr>
        <p:spPr>
          <a:xfrm>
            <a:off x="7602168" y="3817162"/>
            <a:ext cx="4301114" cy="461665"/>
          </a:xfrm>
          <a:prstGeom prst="rect">
            <a:avLst/>
          </a:prstGeom>
          <a:noFill/>
        </p:spPr>
        <p:txBody>
          <a:bodyPr wrap="none" lIns="91440" tIns="45720" rIns="91440" bIns="45720">
            <a:spAutoFit/>
          </a:bodyPr>
          <a:lstStyle/>
          <a:p>
            <a:pPr algn="ctr" defTabSz="914400" rtl="1"/>
            <a:r>
              <a:rPr lang="en-US" sz="2400" dirty="0">
                <a:ln w="0"/>
                <a:effectLst>
                  <a:outerShdw blurRad="38100" dist="19050" dir="2700000" algn="tl" rotWithShape="0">
                    <a:schemeClr val="dk1">
                      <a:alpha val="40000"/>
                    </a:schemeClr>
                  </a:outerShdw>
                </a:effectLst>
              </a:rPr>
              <a:t>Direct regulation of the complex</a:t>
            </a:r>
          </a:p>
        </p:txBody>
      </p:sp>
      <p:cxnSp>
        <p:nvCxnSpPr>
          <p:cNvPr id="3" name="Straight Arrow Connector 2"/>
          <p:cNvCxnSpPr/>
          <p:nvPr/>
        </p:nvCxnSpPr>
        <p:spPr>
          <a:xfrm>
            <a:off x="5892847" y="1300480"/>
            <a:ext cx="0" cy="47244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913167" y="2103120"/>
            <a:ext cx="0" cy="47244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867494" y="4394200"/>
            <a:ext cx="0" cy="47244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867494" y="5203465"/>
            <a:ext cx="0" cy="47244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9947898" y="1300480"/>
            <a:ext cx="0" cy="47244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9937738" y="2103120"/>
            <a:ext cx="0" cy="47244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2583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725863" y="1159263"/>
            <a:ext cx="6910137" cy="2523768"/>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defTabSz="914400" rtl="1"/>
            <a:r>
              <a:rPr lang="en-US" dirty="0">
                <a:solidFill>
                  <a:prstClr val="black"/>
                </a:solidFill>
              </a:rPr>
              <a:t>PDH complex plays a important role in CNS</a:t>
            </a:r>
          </a:p>
          <a:p>
            <a:pPr algn="ctr" defTabSz="914400" rtl="1"/>
            <a:r>
              <a:rPr lang="en-US" sz="3200" dirty="0">
                <a:solidFill>
                  <a:srgbClr val="4472C4">
                    <a:lumMod val="75000"/>
                  </a:srgbClr>
                </a:solidFill>
              </a:rPr>
              <a:t>How?</a:t>
            </a:r>
          </a:p>
          <a:p>
            <a:pPr algn="ctr" defTabSz="914400" rtl="1"/>
            <a:r>
              <a:rPr lang="en-US" dirty="0">
                <a:solidFill>
                  <a:prstClr val="black"/>
                </a:solidFill>
              </a:rPr>
              <a:t>Brain cells are unable to produce sufficient ATP if the PDH complex is inactive </a:t>
            </a:r>
            <a:r>
              <a:rPr lang="en-US" dirty="0">
                <a:solidFill>
                  <a:prstClr val="white">
                    <a:lumMod val="85000"/>
                  </a:prstClr>
                </a:solidFill>
              </a:rPr>
              <a:t>‘no production of acetyl </a:t>
            </a:r>
            <a:r>
              <a:rPr lang="en-US" dirty="0" err="1">
                <a:solidFill>
                  <a:prstClr val="white">
                    <a:lumMod val="85000"/>
                  </a:prstClr>
                </a:solidFill>
              </a:rPr>
              <a:t>coA</a:t>
            </a:r>
            <a:r>
              <a:rPr lang="en-US" dirty="0">
                <a:solidFill>
                  <a:prstClr val="white">
                    <a:lumMod val="85000"/>
                  </a:prstClr>
                </a:solidFill>
              </a:rPr>
              <a:t> thus, no </a:t>
            </a:r>
            <a:r>
              <a:rPr lang="en-US" dirty="0" err="1">
                <a:solidFill>
                  <a:prstClr val="white">
                    <a:lumMod val="85000"/>
                  </a:prstClr>
                </a:solidFill>
              </a:rPr>
              <a:t>krebs</a:t>
            </a:r>
            <a:r>
              <a:rPr lang="en-US" dirty="0">
                <a:solidFill>
                  <a:prstClr val="white">
                    <a:lumMod val="85000"/>
                  </a:prstClr>
                </a:solidFill>
              </a:rPr>
              <a:t> cycle thus, no ATP’</a:t>
            </a:r>
          </a:p>
          <a:p>
            <a:pPr algn="ctr" defTabSz="914400" rtl="1"/>
            <a:endParaRPr lang="en-US" dirty="0">
              <a:solidFill>
                <a:prstClr val="black"/>
              </a:solidFill>
            </a:endParaRPr>
          </a:p>
          <a:p>
            <a:pPr algn="ctr" defTabSz="914400" rtl="1"/>
            <a:r>
              <a:rPr lang="en-US" dirty="0">
                <a:solidFill>
                  <a:srgbClr val="FF0000"/>
                </a:solidFill>
              </a:rPr>
              <a:t>*Thiamine and niacin </a:t>
            </a:r>
            <a:r>
              <a:rPr lang="en-US" dirty="0">
                <a:solidFill>
                  <a:prstClr val="black"/>
                </a:solidFill>
              </a:rPr>
              <a:t>are co-factors that helps PDH complex</a:t>
            </a:r>
          </a:p>
          <a:p>
            <a:pPr algn="ctr" defTabSz="914400" rtl="1"/>
            <a:r>
              <a:rPr lang="en-US" dirty="0">
                <a:solidFill>
                  <a:prstClr val="black"/>
                </a:solidFill>
              </a:rPr>
              <a:t> </a:t>
            </a:r>
          </a:p>
          <a:p>
            <a:pPr algn="ctr" defTabSz="914400" rtl="1"/>
            <a:r>
              <a:rPr lang="en-US" dirty="0">
                <a:solidFill>
                  <a:prstClr val="black"/>
                </a:solidFill>
              </a:rPr>
              <a:t>*Deficiencies of them can cause serious CNS problems</a:t>
            </a:r>
            <a:endParaRPr lang="ar-SA" dirty="0">
              <a:solidFill>
                <a:prstClr val="black"/>
              </a:solidFill>
            </a:endParaRPr>
          </a:p>
        </p:txBody>
      </p:sp>
      <p:sp>
        <p:nvSpPr>
          <p:cNvPr id="14" name="TextBox 13"/>
          <p:cNvSpPr txBox="1"/>
          <p:nvPr/>
        </p:nvSpPr>
        <p:spPr>
          <a:xfrm>
            <a:off x="6017661" y="4075446"/>
            <a:ext cx="2694539"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defTabSz="914400" rtl="1"/>
            <a:r>
              <a:rPr lang="en-US" b="1" u="sng" dirty="0">
                <a:solidFill>
                  <a:srgbClr val="00B050"/>
                </a:solidFill>
              </a:rPr>
              <a:t>Wernicke-</a:t>
            </a:r>
            <a:r>
              <a:rPr lang="en-US" b="1" u="sng" dirty="0" err="1">
                <a:solidFill>
                  <a:srgbClr val="00B050"/>
                </a:solidFill>
              </a:rPr>
              <a:t>Korsakoff</a:t>
            </a:r>
            <a:r>
              <a:rPr lang="en-US" b="1" u="sng" dirty="0">
                <a:solidFill>
                  <a:srgbClr val="00B050"/>
                </a:solidFill>
              </a:rPr>
              <a:t> (encephalopathy-psychosis syndrome):</a:t>
            </a:r>
          </a:p>
          <a:p>
            <a:pPr algn="ctr" defTabSz="914400" rtl="1"/>
            <a:r>
              <a:rPr lang="en-US" dirty="0">
                <a:solidFill>
                  <a:prstClr val="black"/>
                </a:solidFill>
              </a:rPr>
              <a:t> due to </a:t>
            </a:r>
            <a:r>
              <a:rPr lang="en-US" dirty="0">
                <a:solidFill>
                  <a:srgbClr val="FF0000"/>
                </a:solidFill>
              </a:rPr>
              <a:t>thiamine</a:t>
            </a:r>
            <a:r>
              <a:rPr lang="en-US" dirty="0">
                <a:solidFill>
                  <a:prstClr val="black"/>
                </a:solidFill>
              </a:rPr>
              <a:t> deficiency, may be seen especially with alcohol abuse. </a:t>
            </a:r>
          </a:p>
          <a:p>
            <a:pPr algn="ctr" defTabSz="914400" rtl="1"/>
            <a:endParaRPr lang="en-US" dirty="0">
              <a:solidFill>
                <a:prstClr val="black"/>
              </a:solidFill>
            </a:endParaRPr>
          </a:p>
        </p:txBody>
      </p:sp>
      <p:sp>
        <p:nvSpPr>
          <p:cNvPr id="15" name="Rectangle 14"/>
          <p:cNvSpPr/>
          <p:nvPr/>
        </p:nvSpPr>
        <p:spPr>
          <a:xfrm>
            <a:off x="1725863" y="4075446"/>
            <a:ext cx="3719897"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defTabSz="914400" rtl="1"/>
            <a:r>
              <a:rPr lang="en-US" b="1" u="sng" dirty="0">
                <a:solidFill>
                  <a:srgbClr val="00B050"/>
                </a:solidFill>
              </a:rPr>
              <a:t>congenital lactic acidosis </a:t>
            </a:r>
          </a:p>
          <a:p>
            <a:pPr algn="ctr" defTabSz="914400" rtl="1"/>
            <a:r>
              <a:rPr lang="en-US" b="1" dirty="0">
                <a:solidFill>
                  <a:prstClr val="black"/>
                </a:solidFill>
              </a:rPr>
              <a:t>PDH complex deficiency is the most common biochemical cause. </a:t>
            </a:r>
          </a:p>
          <a:p>
            <a:pPr algn="ctr" defTabSz="914400" rtl="1"/>
            <a:endParaRPr lang="ar-SA" b="1" dirty="0">
              <a:solidFill>
                <a:prstClr val="black"/>
              </a:solidFill>
            </a:endParaRPr>
          </a:p>
          <a:p>
            <a:pPr algn="ctr" defTabSz="914400" rtl="1"/>
            <a:r>
              <a:rPr lang="en-US" b="1" dirty="0">
                <a:solidFill>
                  <a:prstClr val="white">
                    <a:lumMod val="75000"/>
                  </a:prstClr>
                </a:solidFill>
              </a:rPr>
              <a:t>‘too many pyruvates leads to the use of </a:t>
            </a:r>
            <a:r>
              <a:rPr lang="en-US" b="1" dirty="0" smtClean="0">
                <a:solidFill>
                  <a:prstClr val="white">
                    <a:lumMod val="75000"/>
                  </a:prstClr>
                </a:solidFill>
              </a:rPr>
              <a:t>anaerobic </a:t>
            </a:r>
            <a:r>
              <a:rPr lang="en-US" b="1" dirty="0">
                <a:solidFill>
                  <a:prstClr val="white">
                    <a:lumMod val="75000"/>
                  </a:prstClr>
                </a:solidFill>
              </a:rPr>
              <a:t>respiration </a:t>
            </a:r>
            <a:r>
              <a:rPr lang="en-US" b="1" dirty="0" smtClean="0">
                <a:solidFill>
                  <a:prstClr val="white">
                    <a:lumMod val="75000"/>
                  </a:prstClr>
                </a:solidFill>
              </a:rPr>
              <a:t>which </a:t>
            </a:r>
            <a:r>
              <a:rPr lang="en-US" b="1" dirty="0">
                <a:solidFill>
                  <a:prstClr val="white">
                    <a:lumMod val="75000"/>
                  </a:prstClr>
                </a:solidFill>
              </a:rPr>
              <a:t>make lactate accumulate’</a:t>
            </a:r>
          </a:p>
          <a:p>
            <a:pPr algn="ctr" defTabSz="914400" rtl="1"/>
            <a:endParaRPr lang="ar-SA" b="1" dirty="0">
              <a:solidFill>
                <a:prstClr val="white">
                  <a:lumMod val="75000"/>
                </a:prstClr>
              </a:solidFill>
            </a:endParaRPr>
          </a:p>
        </p:txBody>
      </p:sp>
      <p:sp>
        <p:nvSpPr>
          <p:cNvPr id="16" name="TextBox 15"/>
          <p:cNvSpPr txBox="1"/>
          <p:nvPr/>
        </p:nvSpPr>
        <p:spPr>
          <a:xfrm>
            <a:off x="9187869" y="4767943"/>
            <a:ext cx="184731" cy="369332"/>
          </a:xfrm>
          <a:prstGeom prst="rect">
            <a:avLst/>
          </a:prstGeom>
          <a:noFill/>
        </p:spPr>
        <p:txBody>
          <a:bodyPr wrap="none" rtlCol="1">
            <a:spAutoFit/>
          </a:bodyPr>
          <a:lstStyle/>
          <a:p>
            <a:pPr algn="r" defTabSz="914400" rtl="1"/>
            <a:endParaRPr lang="ar-SA" dirty="0">
              <a:solidFill>
                <a:prstClr val="black"/>
              </a:solidFill>
            </a:endParaRPr>
          </a:p>
        </p:txBody>
      </p:sp>
      <p:sp>
        <p:nvSpPr>
          <p:cNvPr id="18" name="Title 1"/>
          <p:cNvSpPr txBox="1">
            <a:spLocks/>
          </p:cNvSpPr>
          <p:nvPr/>
        </p:nvSpPr>
        <p:spPr>
          <a:xfrm>
            <a:off x="1861458" y="116290"/>
            <a:ext cx="83820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defRPr/>
            </a:pPr>
            <a:r>
              <a:rPr lang="en-US" altLang="en-US" sz="3600" b="1" dirty="0">
                <a:solidFill>
                  <a:srgbClr val="97E9D5">
                    <a:lumMod val="75000"/>
                  </a:srgbClr>
                </a:solidFill>
                <a:latin typeface="Arial" charset="0"/>
                <a:ea typeface="Arial" charset="0"/>
                <a:cs typeface="Arial" charset="0"/>
              </a:rPr>
              <a:t>PDH Reaction: Clinical application</a:t>
            </a:r>
          </a:p>
        </p:txBody>
      </p:sp>
      <p:pic>
        <p:nvPicPr>
          <p:cNvPr id="3" name="Picture 2"/>
          <p:cNvPicPr>
            <a:picLocks noChangeAspect="1"/>
          </p:cNvPicPr>
          <p:nvPr/>
        </p:nvPicPr>
        <p:blipFill>
          <a:blip r:embed="rId2"/>
          <a:stretch>
            <a:fillRect/>
          </a:stretch>
        </p:blipFill>
        <p:spPr>
          <a:xfrm>
            <a:off x="8925561" y="4075446"/>
            <a:ext cx="2921000" cy="2308324"/>
          </a:xfrm>
          <a:prstGeom prst="rect">
            <a:avLst/>
          </a:prstGeom>
        </p:spPr>
      </p:pic>
      <p:sp>
        <p:nvSpPr>
          <p:cNvPr id="4" name="TextBox 3"/>
          <p:cNvSpPr txBox="1"/>
          <p:nvPr/>
        </p:nvSpPr>
        <p:spPr>
          <a:xfrm>
            <a:off x="8834120" y="1159262"/>
            <a:ext cx="2951480" cy="2308324"/>
          </a:xfrm>
          <a:prstGeom prst="rect">
            <a:avLst/>
          </a:prstGeom>
          <a:noFill/>
          <a:ln>
            <a:solidFill>
              <a:schemeClr val="tx1"/>
            </a:solidFill>
            <a:prstDash val="sysDot"/>
          </a:ln>
        </p:spPr>
        <p:txBody>
          <a:bodyPr wrap="square" rtlCol="0">
            <a:spAutoFit/>
          </a:bodyPr>
          <a:lstStyle/>
          <a:p>
            <a:r>
              <a:rPr lang="en-US" sz="1600" dirty="0">
                <a:solidFill>
                  <a:schemeClr val="bg1">
                    <a:lumMod val="75000"/>
                  </a:schemeClr>
                </a:solidFill>
              </a:rPr>
              <a:t>Extra info:</a:t>
            </a:r>
          </a:p>
          <a:p>
            <a:r>
              <a:rPr lang="en-US" sz="1600" b="1" dirty="0">
                <a:solidFill>
                  <a:schemeClr val="bg1">
                    <a:lumMod val="75000"/>
                  </a:schemeClr>
                </a:solidFill>
              </a:rPr>
              <a:t>Thiamine</a:t>
            </a:r>
            <a:r>
              <a:rPr lang="en-US" sz="1600" dirty="0">
                <a:solidFill>
                  <a:schemeClr val="bg1">
                    <a:lumMod val="75000"/>
                  </a:schemeClr>
                </a:solidFill>
              </a:rPr>
              <a:t>: vitamin B</a:t>
            </a:r>
            <a:r>
              <a:rPr lang="en-US" sz="1600" baseline="-25000" dirty="0">
                <a:solidFill>
                  <a:schemeClr val="bg1">
                    <a:lumMod val="75000"/>
                  </a:schemeClr>
                </a:solidFill>
              </a:rPr>
              <a:t>1</a:t>
            </a:r>
            <a:r>
              <a:rPr lang="en-US" sz="1600" dirty="0">
                <a:solidFill>
                  <a:schemeClr val="bg1">
                    <a:lumMod val="75000"/>
                  </a:schemeClr>
                </a:solidFill>
              </a:rPr>
              <a:t>, a coenzyme in the catabolism of sugars and amino acids.</a:t>
            </a:r>
          </a:p>
          <a:p>
            <a:r>
              <a:rPr lang="en-US" sz="1600" b="1" dirty="0">
                <a:solidFill>
                  <a:schemeClr val="bg1">
                    <a:lumMod val="75000"/>
                  </a:schemeClr>
                </a:solidFill>
              </a:rPr>
              <a:t>Niacin</a:t>
            </a:r>
            <a:r>
              <a:rPr lang="en-US" sz="1600" dirty="0">
                <a:solidFill>
                  <a:schemeClr val="bg1">
                    <a:lumMod val="75000"/>
                  </a:schemeClr>
                </a:solidFill>
              </a:rPr>
              <a:t>,: also known as vitamin B</a:t>
            </a:r>
            <a:r>
              <a:rPr lang="en-US" sz="1600" baseline="-25000" dirty="0">
                <a:solidFill>
                  <a:schemeClr val="bg1">
                    <a:lumMod val="75000"/>
                  </a:schemeClr>
                </a:solidFill>
              </a:rPr>
              <a:t>3</a:t>
            </a:r>
            <a:r>
              <a:rPr lang="en-US" sz="1600" dirty="0">
                <a:solidFill>
                  <a:schemeClr val="bg1">
                    <a:lumMod val="75000"/>
                  </a:schemeClr>
                </a:solidFill>
              </a:rPr>
              <a:t>  A precursor of coenzymes called NAD and NADP, which are needed in many metabolic processes. </a:t>
            </a:r>
          </a:p>
        </p:txBody>
      </p:sp>
    </p:spTree>
    <p:extLst>
      <p:ext uri="{BB962C8B-B14F-4D97-AF65-F5344CB8AC3E}">
        <p14:creationId xmlns:p14="http://schemas.microsoft.com/office/powerpoint/2010/main" val="2360397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0809" y="245496"/>
            <a:ext cx="5686621" cy="461665"/>
          </a:xfrm>
          <a:prstGeom prst="rect">
            <a:avLst/>
          </a:prstGeom>
        </p:spPr>
        <p:txBody>
          <a:bodyPr wrap="none">
            <a:spAutoFit/>
          </a:bodyPr>
          <a:lstStyle/>
          <a:p>
            <a:r>
              <a:rPr lang="en-US" sz="2400" b="1" spc="5" dirty="0">
                <a:solidFill>
                  <a:prstClr val="black"/>
                </a:solidFill>
                <a:latin typeface="Arial" panose="020B0604020202020204" pitchFamily="34" charset="0"/>
                <a:cs typeface="Arial" panose="020B0604020202020204" pitchFamily="34" charset="0"/>
              </a:rPr>
              <a:t>Tricarboxylic </a:t>
            </a:r>
            <a:r>
              <a:rPr lang="en-US" sz="2400" b="1" dirty="0">
                <a:solidFill>
                  <a:prstClr val="black"/>
                </a:solidFill>
                <a:latin typeface="Arial" panose="020B0604020202020204" pitchFamily="34" charset="0"/>
                <a:cs typeface="Arial" panose="020B0604020202020204" pitchFamily="34" charset="0"/>
              </a:rPr>
              <a:t>Acid Cycle: Krebs</a:t>
            </a:r>
            <a:r>
              <a:rPr lang="en-US" sz="2400" b="1" spc="-145" dirty="0">
                <a:solidFill>
                  <a:prstClr val="black"/>
                </a:solidFill>
                <a:latin typeface="Arial" panose="020B0604020202020204" pitchFamily="34" charset="0"/>
                <a:cs typeface="Arial" panose="020B0604020202020204" pitchFamily="34" charset="0"/>
              </a:rPr>
              <a:t> </a:t>
            </a:r>
            <a:r>
              <a:rPr lang="en-US" sz="2400" b="1" spc="-5" dirty="0">
                <a:solidFill>
                  <a:prstClr val="black"/>
                </a:solidFill>
                <a:latin typeface="Arial" panose="020B0604020202020204" pitchFamily="34" charset="0"/>
                <a:cs typeface="Arial" panose="020B0604020202020204" pitchFamily="34" charset="0"/>
              </a:rPr>
              <a:t>Cycle</a:t>
            </a:r>
            <a:endParaRPr lang="ar-SA" sz="2400" dirty="0">
              <a:solidFill>
                <a:prstClr val="black"/>
              </a:solidFill>
              <a:latin typeface="Arial" panose="020B0604020202020204" pitchFamily="34" charset="0"/>
              <a:cs typeface="Arial" panose="020B0604020202020204" pitchFamily="34" charset="0"/>
            </a:endParaRPr>
          </a:p>
        </p:txBody>
      </p:sp>
      <p:sp>
        <p:nvSpPr>
          <p:cNvPr id="5" name="Rectangle 4"/>
          <p:cNvSpPr/>
          <p:nvPr/>
        </p:nvSpPr>
        <p:spPr>
          <a:xfrm>
            <a:off x="950808" y="707161"/>
            <a:ext cx="6181511" cy="1107996"/>
          </a:xfrm>
          <a:prstGeom prst="rect">
            <a:avLst/>
          </a:prstGeom>
        </p:spPr>
        <p:txBody>
          <a:bodyPr wrap="square">
            <a:spAutoFit/>
          </a:bodyPr>
          <a:lstStyle/>
          <a:p>
            <a:pPr marL="12700" marR="5080" algn="just"/>
            <a:r>
              <a:rPr lang="en-US" dirty="0">
                <a:solidFill>
                  <a:prstClr val="black"/>
                </a:solidFill>
                <a:latin typeface="Times New Roman"/>
                <a:cs typeface="Times New Roman"/>
              </a:rPr>
              <a:t>The tricarboxylic acid cycle (Krebs) </a:t>
            </a:r>
            <a:r>
              <a:rPr lang="en-US" spc="-5" dirty="0">
                <a:solidFill>
                  <a:prstClr val="black"/>
                </a:solidFill>
                <a:latin typeface="Times New Roman"/>
                <a:cs typeface="Times New Roman"/>
              </a:rPr>
              <a:t>shown  as </a:t>
            </a:r>
            <a:r>
              <a:rPr lang="en-US" dirty="0">
                <a:solidFill>
                  <a:prstClr val="black"/>
                </a:solidFill>
                <a:latin typeface="Times New Roman"/>
                <a:cs typeface="Times New Roman"/>
              </a:rPr>
              <a:t>a part of the essential pathways of</a:t>
            </a:r>
            <a:r>
              <a:rPr lang="en-US" spc="-130" dirty="0">
                <a:solidFill>
                  <a:prstClr val="black"/>
                </a:solidFill>
                <a:latin typeface="Times New Roman"/>
                <a:cs typeface="Times New Roman"/>
              </a:rPr>
              <a:t> </a:t>
            </a:r>
            <a:r>
              <a:rPr lang="en-US" spc="-10" dirty="0">
                <a:solidFill>
                  <a:prstClr val="black"/>
                </a:solidFill>
                <a:latin typeface="Times New Roman"/>
                <a:cs typeface="Times New Roman"/>
              </a:rPr>
              <a:t>energy  </a:t>
            </a:r>
            <a:r>
              <a:rPr lang="en-US" spc="-5" dirty="0">
                <a:solidFill>
                  <a:prstClr val="black"/>
                </a:solidFill>
                <a:latin typeface="Times New Roman"/>
                <a:cs typeface="Times New Roman"/>
              </a:rPr>
              <a:t>metabolism.</a:t>
            </a:r>
          </a:p>
          <a:p>
            <a:pPr marL="12700" marR="5080" algn="just"/>
            <a:r>
              <a:rPr lang="en-US" baseline="-25000" dirty="0">
                <a:solidFill>
                  <a:prstClr val="black"/>
                </a:solidFill>
                <a:latin typeface="Times New Roman"/>
                <a:cs typeface="Times New Roman"/>
              </a:rPr>
              <a:t> </a:t>
            </a:r>
            <a:r>
              <a:rPr lang="en-US" dirty="0">
                <a:solidFill>
                  <a:prstClr val="black"/>
                </a:solidFill>
                <a:latin typeface="Times New Roman"/>
                <a:cs typeface="Times New Roman"/>
              </a:rPr>
              <a:t>   *</a:t>
            </a:r>
            <a:r>
              <a:rPr lang="en-US" dirty="0">
                <a:solidFill>
                  <a:srgbClr val="EBEBEB">
                    <a:lumMod val="50000"/>
                  </a:srgbClr>
                </a:solidFill>
                <a:latin typeface="Times New Roman"/>
                <a:cs typeface="Times New Roman"/>
              </a:rPr>
              <a:t>has 8 reactions.</a:t>
            </a:r>
          </a:p>
          <a:p>
            <a:pPr marL="12700" marR="5080" algn="just"/>
            <a:r>
              <a:rPr lang="en-US" spc="-5" baseline="-25000" dirty="0">
                <a:solidFill>
                  <a:srgbClr val="EBEBEB">
                    <a:lumMod val="50000"/>
                  </a:srgbClr>
                </a:solidFill>
                <a:latin typeface="Times New Roman"/>
                <a:cs typeface="Times New Roman"/>
              </a:rPr>
              <a:t>         </a:t>
            </a:r>
          </a:p>
        </p:txBody>
      </p:sp>
      <p:sp>
        <p:nvSpPr>
          <p:cNvPr id="6" name="object 4"/>
          <p:cNvSpPr/>
          <p:nvPr/>
        </p:nvSpPr>
        <p:spPr>
          <a:xfrm>
            <a:off x="9069324" y="0"/>
            <a:ext cx="3122676" cy="6135329"/>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7" name="Rectangle 6"/>
          <p:cNvSpPr/>
          <p:nvPr/>
        </p:nvSpPr>
        <p:spPr>
          <a:xfrm>
            <a:off x="9128973" y="6135329"/>
            <a:ext cx="2029851" cy="369332"/>
          </a:xfrm>
          <a:prstGeom prst="rect">
            <a:avLst/>
          </a:prstGeom>
        </p:spPr>
        <p:txBody>
          <a:bodyPr wrap="none">
            <a:spAutoFit/>
          </a:bodyPr>
          <a:lstStyle/>
          <a:p>
            <a:pPr marL="12700" algn="just">
              <a:spcBef>
                <a:spcPts val="25"/>
              </a:spcBef>
            </a:pPr>
            <a:r>
              <a:rPr lang="en-US" spc="-5" dirty="0">
                <a:solidFill>
                  <a:prstClr val="black"/>
                </a:solidFill>
                <a:latin typeface="Times New Roman"/>
                <a:cs typeface="Times New Roman"/>
              </a:rPr>
              <a:t>CoA </a:t>
            </a:r>
            <a:r>
              <a:rPr lang="en-US" dirty="0">
                <a:solidFill>
                  <a:prstClr val="black"/>
                </a:solidFill>
                <a:latin typeface="Times New Roman"/>
                <a:cs typeface="Times New Roman"/>
              </a:rPr>
              <a:t>= coenzyme</a:t>
            </a:r>
            <a:r>
              <a:rPr lang="en-US" spc="-305" dirty="0">
                <a:solidFill>
                  <a:prstClr val="black"/>
                </a:solidFill>
                <a:latin typeface="Times New Roman"/>
                <a:cs typeface="Times New Roman"/>
              </a:rPr>
              <a:t> </a:t>
            </a:r>
            <a:r>
              <a:rPr lang="en-US" dirty="0">
                <a:solidFill>
                  <a:prstClr val="black"/>
                </a:solidFill>
                <a:latin typeface="Times New Roman"/>
                <a:cs typeface="Times New Roman"/>
              </a:rPr>
              <a:t>A.</a:t>
            </a:r>
          </a:p>
        </p:txBody>
      </p:sp>
      <p:graphicFrame>
        <p:nvGraphicFramePr>
          <p:cNvPr id="8" name="Diagram 7"/>
          <p:cNvGraphicFramePr/>
          <p:nvPr>
            <p:extLst>
              <p:ext uri="{D42A27DB-BD31-4B8C-83A1-F6EECF244321}">
                <p14:modId xmlns:p14="http://schemas.microsoft.com/office/powerpoint/2010/main" val="3169564395"/>
              </p:ext>
            </p:extLst>
          </p:nvPr>
        </p:nvGraphicFramePr>
        <p:xfrm>
          <a:off x="389505" y="2235899"/>
          <a:ext cx="8212722" cy="4526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403600" y="1656196"/>
            <a:ext cx="2540000" cy="369332"/>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i="1" dirty="0"/>
              <a:t>Properties of the cycle</a:t>
            </a:r>
          </a:p>
        </p:txBody>
      </p:sp>
    </p:spTree>
    <p:extLst>
      <p:ext uri="{BB962C8B-B14F-4D97-AF65-F5344CB8AC3E}">
        <p14:creationId xmlns:p14="http://schemas.microsoft.com/office/powerpoint/2010/main" val="2255916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0" y="2697479"/>
            <a:ext cx="4290237" cy="41605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9360" y="136513"/>
            <a:ext cx="5698752" cy="668442"/>
          </a:xfrm>
        </p:spPr>
        <p:txBody>
          <a:bodyPr>
            <a:normAutofit/>
          </a:bodyPr>
          <a:lstStyle/>
          <a:p>
            <a:r>
              <a:rPr lang="en-US" altLang="en-US" sz="2000" b="1" dirty="0">
                <a:solidFill>
                  <a:schemeClr val="accent2">
                    <a:lumMod val="75000"/>
                  </a:schemeClr>
                </a:solidFill>
                <a:latin typeface="Arial" charset="0"/>
                <a:ea typeface="Arial" charset="0"/>
                <a:cs typeface="Arial" charset="0"/>
              </a:rPr>
              <a:t>Krebs Cycle Reactions (1) (1</a:t>
            </a:r>
            <a:r>
              <a:rPr lang="en-US" altLang="en-US" sz="2000" b="1" baseline="30000" dirty="0">
                <a:solidFill>
                  <a:schemeClr val="accent2">
                    <a:lumMod val="75000"/>
                  </a:schemeClr>
                </a:solidFill>
                <a:latin typeface="Arial" charset="0"/>
                <a:ea typeface="Arial" charset="0"/>
                <a:cs typeface="Arial" charset="0"/>
              </a:rPr>
              <a:t>st</a:t>
            </a:r>
            <a:r>
              <a:rPr lang="en-US" altLang="en-US" sz="2000" b="1" dirty="0">
                <a:solidFill>
                  <a:schemeClr val="accent2">
                    <a:lumMod val="75000"/>
                  </a:schemeClr>
                </a:solidFill>
                <a:latin typeface="Arial" charset="0"/>
                <a:ea typeface="Arial" charset="0"/>
                <a:cs typeface="Arial" charset="0"/>
              </a:rPr>
              <a:t> </a:t>
            </a:r>
            <a:r>
              <a:rPr lang="en-US" altLang="en-US" sz="2000" b="1" dirty="0">
                <a:solidFill>
                  <a:schemeClr val="accent2">
                    <a:lumMod val="75000"/>
                  </a:schemeClr>
                </a:solidFill>
                <a:latin typeface="Arial" charset="0"/>
                <a:ea typeface="Arial" charset="0"/>
                <a:cs typeface="Arial" charset="0"/>
                <a:sym typeface="Wingdings" panose="05000000000000000000" pitchFamily="2" charset="2"/>
              </a:rPr>
              <a:t> 3</a:t>
            </a:r>
            <a:r>
              <a:rPr lang="en-US" altLang="en-US" sz="2000" b="1" baseline="30000" dirty="0">
                <a:solidFill>
                  <a:schemeClr val="accent2">
                    <a:lumMod val="75000"/>
                  </a:schemeClr>
                </a:solidFill>
                <a:latin typeface="Arial" charset="0"/>
                <a:ea typeface="Arial" charset="0"/>
                <a:cs typeface="Arial" charset="0"/>
                <a:sym typeface="Wingdings" panose="05000000000000000000" pitchFamily="2" charset="2"/>
              </a:rPr>
              <a:t>rd</a:t>
            </a:r>
            <a:r>
              <a:rPr lang="en-US" altLang="en-US" sz="2000" b="1" dirty="0">
                <a:solidFill>
                  <a:schemeClr val="accent2">
                    <a:lumMod val="75000"/>
                  </a:schemeClr>
                </a:solidFill>
                <a:latin typeface="Arial" charset="0"/>
                <a:ea typeface="Arial" charset="0"/>
                <a:cs typeface="Arial" charset="0"/>
                <a:sym typeface="Wingdings" panose="05000000000000000000" pitchFamily="2" charset="2"/>
              </a:rPr>
              <a:t> )</a:t>
            </a:r>
            <a:endParaRPr lang="en-US" sz="2000" dirty="0"/>
          </a:p>
        </p:txBody>
      </p:sp>
      <p:pic>
        <p:nvPicPr>
          <p:cNvPr id="4" name="Picture 2" descr="D:\Arun-Backup\project\Ferrier\Image_Bank\image_bank\images\jpg\figure_9.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78325" y="1"/>
            <a:ext cx="3495793" cy="6905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112" y="732400"/>
            <a:ext cx="6708660" cy="5078313"/>
          </a:xfrm>
          <a:prstGeom prst="rect">
            <a:avLst/>
          </a:prstGeom>
        </p:spPr>
        <p:txBody>
          <a:bodyPr wrap="square">
            <a:spAutoFit/>
          </a:bodyPr>
          <a:lstStyle/>
          <a:p>
            <a:pPr algn="just"/>
            <a:r>
              <a:rPr lang="en-US" altLang="en-US" b="1" dirty="0">
                <a:solidFill>
                  <a:srgbClr val="7030A0"/>
                </a:solidFill>
              </a:rPr>
              <a:t>1</a:t>
            </a:r>
            <a:r>
              <a:rPr lang="en-US" altLang="en-US" b="1" baseline="30000" dirty="0">
                <a:solidFill>
                  <a:srgbClr val="7030A0"/>
                </a:solidFill>
              </a:rPr>
              <a:t>st</a:t>
            </a:r>
            <a:r>
              <a:rPr lang="en-US" altLang="en-US" b="1" dirty="0">
                <a:solidFill>
                  <a:srgbClr val="7030A0"/>
                </a:solidFill>
              </a:rPr>
              <a:t> step: </a:t>
            </a:r>
          </a:p>
          <a:p>
            <a:pPr algn="just"/>
            <a:r>
              <a:rPr lang="en-US" altLang="en-US" dirty="0">
                <a:solidFill>
                  <a:schemeClr val="tx1">
                    <a:lumMod val="95000"/>
                  </a:schemeClr>
                </a:solidFill>
              </a:rPr>
              <a:t>Acetyl Co-A + Oxaloacetate </a:t>
            </a:r>
            <a:r>
              <a:rPr lang="en-US" altLang="en-US" dirty="0">
                <a:solidFill>
                  <a:schemeClr val="tx1">
                    <a:lumMod val="95000"/>
                  </a:schemeClr>
                </a:solidFill>
                <a:sym typeface="Wingdings" panose="05000000000000000000" pitchFamily="2" charset="2"/>
              </a:rPr>
              <a:t>                       citrate (6C) </a:t>
            </a:r>
            <a:endParaRPr lang="en-US" altLang="en-US" dirty="0">
              <a:solidFill>
                <a:schemeClr val="tx1">
                  <a:lumMod val="95000"/>
                </a:schemeClr>
              </a:solidFill>
            </a:endParaRPr>
          </a:p>
          <a:p>
            <a:pPr algn="just"/>
            <a:endParaRPr lang="en-US" altLang="en-US" dirty="0">
              <a:solidFill>
                <a:schemeClr val="tx1">
                  <a:lumMod val="95000"/>
                </a:schemeClr>
              </a:solidFill>
            </a:endParaRPr>
          </a:p>
          <a:p>
            <a:pPr algn="just"/>
            <a:endParaRPr lang="en-US" altLang="en-US" dirty="0">
              <a:solidFill>
                <a:schemeClr val="tx1">
                  <a:lumMod val="95000"/>
                </a:schemeClr>
              </a:solidFill>
            </a:endParaRPr>
          </a:p>
          <a:p>
            <a:pPr algn="just"/>
            <a:endParaRPr lang="en-US" altLang="en-US" dirty="0">
              <a:solidFill>
                <a:schemeClr val="tx1">
                  <a:lumMod val="95000"/>
                </a:schemeClr>
              </a:solidFill>
            </a:endParaRPr>
          </a:p>
          <a:p>
            <a:pPr algn="just"/>
            <a:endParaRPr lang="en-US" altLang="en-US" dirty="0">
              <a:solidFill>
                <a:schemeClr val="tx1">
                  <a:lumMod val="95000"/>
                </a:schemeClr>
              </a:solidFill>
            </a:endParaRPr>
          </a:p>
          <a:p>
            <a:pPr algn="just"/>
            <a:r>
              <a:rPr lang="en-US" altLang="en-US" b="1" dirty="0">
                <a:solidFill>
                  <a:srgbClr val="7030A0"/>
                </a:solidFill>
              </a:rPr>
              <a:t>2</a:t>
            </a:r>
            <a:r>
              <a:rPr lang="en-US" altLang="en-US" b="1" baseline="30000" dirty="0">
                <a:solidFill>
                  <a:srgbClr val="7030A0"/>
                </a:solidFill>
              </a:rPr>
              <a:t>nd</a:t>
            </a:r>
            <a:r>
              <a:rPr lang="en-US" altLang="en-US" b="1" dirty="0">
                <a:solidFill>
                  <a:srgbClr val="7030A0"/>
                </a:solidFill>
              </a:rPr>
              <a:t> step: </a:t>
            </a:r>
          </a:p>
          <a:p>
            <a:pPr algn="just"/>
            <a:r>
              <a:rPr lang="en-US" altLang="en-US" dirty="0">
                <a:solidFill>
                  <a:schemeClr val="tx1">
                    <a:lumMod val="95000"/>
                  </a:schemeClr>
                </a:solidFill>
              </a:rPr>
              <a:t>Citrate </a:t>
            </a:r>
            <a:r>
              <a:rPr lang="en-US" altLang="en-US" dirty="0">
                <a:solidFill>
                  <a:schemeClr val="tx1">
                    <a:lumMod val="95000"/>
                  </a:schemeClr>
                </a:solidFill>
                <a:sym typeface="Wingdings" panose="05000000000000000000" pitchFamily="2" charset="2"/>
              </a:rPr>
              <a:t>              </a:t>
            </a:r>
            <a:r>
              <a:rPr lang="en-US" altLang="en-US" dirty="0" err="1">
                <a:solidFill>
                  <a:schemeClr val="tx1">
                    <a:lumMod val="95000"/>
                  </a:schemeClr>
                </a:solidFill>
                <a:sym typeface="Wingdings" panose="05000000000000000000" pitchFamily="2" charset="2"/>
              </a:rPr>
              <a:t>iso</a:t>
            </a:r>
            <a:r>
              <a:rPr lang="en-US" altLang="en-US" dirty="0">
                <a:solidFill>
                  <a:schemeClr val="tx1">
                    <a:lumMod val="95000"/>
                  </a:schemeClr>
                </a:solidFill>
                <a:sym typeface="Wingdings" panose="05000000000000000000" pitchFamily="2" charset="2"/>
              </a:rPr>
              <a:t>-citrate </a:t>
            </a:r>
            <a:endParaRPr lang="en-US" altLang="en-US" dirty="0">
              <a:solidFill>
                <a:schemeClr val="tx1">
                  <a:lumMod val="95000"/>
                </a:schemeClr>
              </a:solidFill>
            </a:endParaRPr>
          </a:p>
          <a:p>
            <a:pPr algn="just"/>
            <a:endParaRPr lang="en-US" altLang="en-US" dirty="0">
              <a:solidFill>
                <a:schemeClr val="tx1">
                  <a:lumMod val="95000"/>
                </a:schemeClr>
              </a:solidFill>
            </a:endParaRPr>
          </a:p>
          <a:p>
            <a:pPr algn="just"/>
            <a:endParaRPr lang="en-US" altLang="en-US" dirty="0">
              <a:solidFill>
                <a:schemeClr val="tx1">
                  <a:lumMod val="95000"/>
                </a:schemeClr>
              </a:solidFill>
            </a:endParaRPr>
          </a:p>
          <a:p>
            <a:pPr algn="just"/>
            <a:endParaRPr lang="en-US" altLang="en-US" dirty="0">
              <a:solidFill>
                <a:schemeClr val="tx1">
                  <a:lumMod val="95000"/>
                </a:schemeClr>
              </a:solidFill>
            </a:endParaRPr>
          </a:p>
          <a:p>
            <a:pPr algn="just"/>
            <a:r>
              <a:rPr lang="en-US" altLang="en-US" b="1" dirty="0">
                <a:solidFill>
                  <a:srgbClr val="7030A0"/>
                </a:solidFill>
              </a:rPr>
              <a:t>3rd step: </a:t>
            </a:r>
          </a:p>
          <a:p>
            <a:pPr algn="just"/>
            <a:r>
              <a:rPr lang="en-US" altLang="en-US" dirty="0" err="1">
                <a:solidFill>
                  <a:schemeClr val="tx1">
                    <a:lumMod val="95000"/>
                  </a:schemeClr>
                </a:solidFill>
              </a:rPr>
              <a:t>Iso</a:t>
            </a:r>
            <a:r>
              <a:rPr lang="en-US" altLang="en-US" dirty="0">
                <a:solidFill>
                  <a:schemeClr val="tx1">
                    <a:lumMod val="95000"/>
                  </a:schemeClr>
                </a:solidFill>
              </a:rPr>
              <a:t>-citrate                        </a:t>
            </a:r>
            <a:r>
              <a:rPr lang="el-GR" dirty="0">
                <a:solidFill>
                  <a:schemeClr val="tx1">
                    <a:lumMod val="95000"/>
                  </a:schemeClr>
                </a:solidFill>
              </a:rPr>
              <a:t>α-</a:t>
            </a:r>
            <a:r>
              <a:rPr lang="en-US" dirty="0">
                <a:solidFill>
                  <a:schemeClr val="tx1">
                    <a:lumMod val="95000"/>
                  </a:schemeClr>
                </a:solidFill>
              </a:rPr>
              <a:t>Ketoglutarate (5C)</a:t>
            </a:r>
            <a:endParaRPr lang="en-US" altLang="en-US" dirty="0">
              <a:solidFill>
                <a:schemeClr val="tx1">
                  <a:lumMod val="95000"/>
                </a:schemeClr>
              </a:solidFill>
            </a:endParaRPr>
          </a:p>
          <a:p>
            <a:pPr algn="just"/>
            <a:endParaRPr lang="en-US" altLang="en-US" dirty="0">
              <a:solidFill>
                <a:schemeClr val="tx1">
                  <a:lumMod val="95000"/>
                </a:schemeClr>
              </a:solidFill>
            </a:endParaRPr>
          </a:p>
          <a:p>
            <a:pPr algn="just"/>
            <a:endParaRPr lang="en-US" altLang="en-US" dirty="0">
              <a:solidFill>
                <a:schemeClr val="tx1">
                  <a:lumMod val="95000"/>
                </a:schemeClr>
              </a:solidFill>
            </a:endParaRPr>
          </a:p>
          <a:p>
            <a:pPr algn="just"/>
            <a:endParaRPr lang="en-US" altLang="en-US" dirty="0">
              <a:solidFill>
                <a:schemeClr val="tx1">
                  <a:lumMod val="95000"/>
                </a:schemeClr>
              </a:solidFill>
            </a:endParaRPr>
          </a:p>
          <a:p>
            <a:pPr algn="just"/>
            <a:endParaRPr lang="en-US" altLang="en-US" dirty="0">
              <a:solidFill>
                <a:schemeClr val="tx1">
                  <a:lumMod val="95000"/>
                </a:schemeClr>
              </a:solidFill>
            </a:endParaRPr>
          </a:p>
          <a:p>
            <a:pPr algn="just"/>
            <a:endParaRPr lang="ar-SA" altLang="en-US" dirty="0">
              <a:solidFill>
                <a:schemeClr val="tx1">
                  <a:lumMod val="95000"/>
                </a:schemeClr>
              </a:solidFill>
            </a:endParaRPr>
          </a:p>
        </p:txBody>
      </p:sp>
      <p:sp>
        <p:nvSpPr>
          <p:cNvPr id="11" name="TextBox 10"/>
          <p:cNvSpPr txBox="1"/>
          <p:nvPr/>
        </p:nvSpPr>
        <p:spPr>
          <a:xfrm>
            <a:off x="5278139" y="4419600"/>
            <a:ext cx="1539240" cy="1877437"/>
          </a:xfrm>
          <a:prstGeom prst="rect">
            <a:avLst/>
          </a:prstGeom>
          <a:solidFill>
            <a:schemeClr val="bg1"/>
          </a:solidFill>
          <a:ln>
            <a:solidFill>
              <a:srgbClr val="002060"/>
            </a:solidFill>
          </a:ln>
        </p:spPr>
        <p:txBody>
          <a:bodyPr wrap="square" rtlCol="0">
            <a:spAutoFit/>
          </a:bodyPr>
          <a:lstStyle/>
          <a:p>
            <a:pPr algn="ctr"/>
            <a:r>
              <a:rPr lang="en-US" b="1" dirty="0">
                <a:solidFill>
                  <a:srgbClr val="FFC000"/>
                </a:solidFill>
              </a:rPr>
              <a:t>It is regulated </a:t>
            </a:r>
            <a:r>
              <a:rPr lang="en-US" sz="1600" dirty="0">
                <a:solidFill>
                  <a:schemeClr val="bg1">
                    <a:lumMod val="65000"/>
                  </a:schemeClr>
                </a:solidFill>
              </a:rPr>
              <a:t>“can be inhibited or activated”</a:t>
            </a:r>
          </a:p>
          <a:p>
            <a:pPr algn="ctr"/>
            <a:r>
              <a:rPr lang="en-US" sz="1600" b="1" dirty="0">
                <a:solidFill>
                  <a:schemeClr val="bg2">
                    <a:lumMod val="10000"/>
                  </a:schemeClr>
                </a:solidFill>
              </a:rPr>
              <a:t>(+)ADP, Ca2+</a:t>
            </a:r>
          </a:p>
          <a:p>
            <a:pPr algn="ctr"/>
            <a:r>
              <a:rPr lang="en-US" sz="1600" b="1" dirty="0">
                <a:solidFill>
                  <a:schemeClr val="bg2">
                    <a:lumMod val="10000"/>
                  </a:schemeClr>
                </a:solidFill>
              </a:rPr>
              <a:t>(-)ATP, NADH</a:t>
            </a:r>
          </a:p>
        </p:txBody>
      </p:sp>
      <p:sp>
        <p:nvSpPr>
          <p:cNvPr id="12" name="TextBox 11"/>
          <p:cNvSpPr txBox="1"/>
          <p:nvPr/>
        </p:nvSpPr>
        <p:spPr>
          <a:xfrm>
            <a:off x="9017462" y="2697479"/>
            <a:ext cx="456738" cy="338554"/>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600" b="1" dirty="0">
                <a:solidFill>
                  <a:schemeClr val="tx1"/>
                </a:solidFill>
              </a:rPr>
              <a:t>6C</a:t>
            </a:r>
            <a:endParaRPr lang="en-US" b="1" dirty="0">
              <a:solidFill>
                <a:schemeClr val="tx1"/>
              </a:solidFill>
            </a:endParaRPr>
          </a:p>
        </p:txBody>
      </p:sp>
      <p:sp>
        <p:nvSpPr>
          <p:cNvPr id="22" name="TextBox 21"/>
          <p:cNvSpPr txBox="1"/>
          <p:nvPr/>
        </p:nvSpPr>
        <p:spPr>
          <a:xfrm>
            <a:off x="9474200" y="6402436"/>
            <a:ext cx="456738" cy="338554"/>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600" b="1" dirty="0">
                <a:solidFill>
                  <a:schemeClr val="tx1"/>
                </a:solidFill>
              </a:rPr>
              <a:t>5C</a:t>
            </a:r>
            <a:endParaRPr lang="en-US" b="1" dirty="0">
              <a:solidFill>
                <a:schemeClr val="tx1"/>
              </a:solidFill>
            </a:endParaRPr>
          </a:p>
        </p:txBody>
      </p:sp>
      <p:sp>
        <p:nvSpPr>
          <p:cNvPr id="23" name="TextBox 22"/>
          <p:cNvSpPr txBox="1"/>
          <p:nvPr/>
        </p:nvSpPr>
        <p:spPr>
          <a:xfrm>
            <a:off x="6771245" y="1446405"/>
            <a:ext cx="346165" cy="369332"/>
          </a:xfrm>
          <a:prstGeom prst="rect">
            <a:avLst/>
          </a:prstGeom>
          <a:solidFill>
            <a:schemeClr val="bg1"/>
          </a:solidFill>
          <a:ln>
            <a:solidFill>
              <a:srgbClr val="00B0F0"/>
            </a:solidFill>
          </a:ln>
        </p:spPr>
        <p:txBody>
          <a:bodyPr wrap="square" rtlCol="0">
            <a:spAutoFit/>
          </a:bodyPr>
          <a:lstStyle/>
          <a:p>
            <a:r>
              <a:rPr lang="en-US" dirty="0"/>
              <a:t>1</a:t>
            </a:r>
          </a:p>
        </p:txBody>
      </p:sp>
      <p:sp>
        <p:nvSpPr>
          <p:cNvPr id="39" name="TextBox 38"/>
          <p:cNvSpPr txBox="1"/>
          <p:nvPr/>
        </p:nvSpPr>
        <p:spPr>
          <a:xfrm>
            <a:off x="6781721" y="3588069"/>
            <a:ext cx="346165" cy="369332"/>
          </a:xfrm>
          <a:prstGeom prst="rect">
            <a:avLst/>
          </a:prstGeom>
          <a:solidFill>
            <a:schemeClr val="bg1"/>
          </a:solidFill>
          <a:ln>
            <a:solidFill>
              <a:srgbClr val="00B0F0"/>
            </a:solidFill>
          </a:ln>
        </p:spPr>
        <p:txBody>
          <a:bodyPr wrap="square" rtlCol="0">
            <a:spAutoFit/>
          </a:bodyPr>
          <a:lstStyle/>
          <a:p>
            <a:r>
              <a:rPr lang="en-US" dirty="0"/>
              <a:t>2</a:t>
            </a:r>
          </a:p>
        </p:txBody>
      </p:sp>
      <p:sp>
        <p:nvSpPr>
          <p:cNvPr id="40" name="TextBox 39"/>
          <p:cNvSpPr txBox="1"/>
          <p:nvPr/>
        </p:nvSpPr>
        <p:spPr>
          <a:xfrm>
            <a:off x="6796961" y="6009341"/>
            <a:ext cx="346165" cy="369332"/>
          </a:xfrm>
          <a:prstGeom prst="rect">
            <a:avLst/>
          </a:prstGeom>
          <a:solidFill>
            <a:schemeClr val="bg1"/>
          </a:solidFill>
          <a:ln>
            <a:solidFill>
              <a:srgbClr val="00B0F0"/>
            </a:solidFill>
          </a:ln>
        </p:spPr>
        <p:txBody>
          <a:bodyPr wrap="square" rtlCol="0">
            <a:spAutoFit/>
          </a:bodyPr>
          <a:lstStyle/>
          <a:p>
            <a:r>
              <a:rPr lang="en-US" dirty="0"/>
              <a:t>3</a:t>
            </a:r>
          </a:p>
        </p:txBody>
      </p:sp>
      <p:sp>
        <p:nvSpPr>
          <p:cNvPr id="41" name="TextBox 40"/>
          <p:cNvSpPr txBox="1"/>
          <p:nvPr/>
        </p:nvSpPr>
        <p:spPr>
          <a:xfrm>
            <a:off x="328244" y="1382220"/>
            <a:ext cx="2198914" cy="307777"/>
          </a:xfrm>
          <a:prstGeom prst="rect">
            <a:avLst/>
          </a:prstGeom>
          <a:noFill/>
          <a:ln>
            <a:solidFill>
              <a:srgbClr val="FFC000"/>
            </a:solidFill>
          </a:ln>
        </p:spPr>
        <p:txBody>
          <a:bodyPr wrap="square" rtlCol="0">
            <a:spAutoFit/>
          </a:bodyPr>
          <a:lstStyle/>
          <a:p>
            <a:r>
              <a:rPr lang="en-US" sz="1400" dirty="0">
                <a:solidFill>
                  <a:schemeClr val="bg1">
                    <a:lumMod val="75000"/>
                  </a:schemeClr>
                </a:solidFill>
              </a:rPr>
              <a:t>Joined by condensation </a:t>
            </a:r>
          </a:p>
        </p:txBody>
      </p:sp>
      <p:sp>
        <p:nvSpPr>
          <p:cNvPr id="42" name="Rectangle 41"/>
          <p:cNvSpPr/>
          <p:nvPr/>
        </p:nvSpPr>
        <p:spPr>
          <a:xfrm>
            <a:off x="3030642" y="1323158"/>
            <a:ext cx="1509460" cy="89734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Citrate synthase:</a:t>
            </a:r>
          </a:p>
          <a:p>
            <a:pPr algn="ctr"/>
            <a:r>
              <a:rPr lang="en-US" sz="1400" dirty="0">
                <a:solidFill>
                  <a:schemeClr val="tx1"/>
                </a:solidFill>
              </a:rPr>
              <a:t>H2O in</a:t>
            </a:r>
          </a:p>
          <a:p>
            <a:pPr algn="ctr"/>
            <a:r>
              <a:rPr lang="en-US" sz="1400" dirty="0">
                <a:solidFill>
                  <a:schemeClr val="tx1"/>
                </a:solidFill>
              </a:rPr>
              <a:t>CoA out</a:t>
            </a:r>
          </a:p>
        </p:txBody>
      </p:sp>
      <p:cxnSp>
        <p:nvCxnSpPr>
          <p:cNvPr id="44" name="Straight Arrow Connector 43"/>
          <p:cNvCxnSpPr/>
          <p:nvPr/>
        </p:nvCxnSpPr>
        <p:spPr>
          <a:xfrm flipV="1">
            <a:off x="3030642" y="1201479"/>
            <a:ext cx="1456298" cy="11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945733" y="2866756"/>
            <a:ext cx="8490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54528" y="2956785"/>
            <a:ext cx="996042" cy="307777"/>
          </a:xfrm>
          <a:prstGeom prst="rect">
            <a:avLst/>
          </a:prstGeom>
          <a:noFill/>
          <a:ln>
            <a:solidFill>
              <a:srgbClr val="FFC000"/>
            </a:solidFill>
          </a:ln>
        </p:spPr>
        <p:txBody>
          <a:bodyPr wrap="square" rtlCol="0">
            <a:spAutoFit/>
          </a:bodyPr>
          <a:lstStyle/>
          <a:p>
            <a:r>
              <a:rPr lang="en-US" sz="1400" b="1" dirty="0" err="1"/>
              <a:t>Aconitase</a:t>
            </a:r>
            <a:endParaRPr lang="en-US" sz="1400" b="1" dirty="0"/>
          </a:p>
        </p:txBody>
      </p:sp>
      <p:cxnSp>
        <p:nvCxnSpPr>
          <p:cNvPr id="50" name="Straight Arrow Connector 49"/>
          <p:cNvCxnSpPr/>
          <p:nvPr/>
        </p:nvCxnSpPr>
        <p:spPr>
          <a:xfrm flipV="1">
            <a:off x="1235676" y="4233072"/>
            <a:ext cx="1539299" cy="8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2112" y="4448127"/>
            <a:ext cx="1146347" cy="738664"/>
          </a:xfrm>
          <a:prstGeom prst="rect">
            <a:avLst/>
          </a:prstGeom>
          <a:noFill/>
          <a:ln>
            <a:solidFill>
              <a:srgbClr val="FFC000"/>
            </a:solidFill>
          </a:ln>
        </p:spPr>
        <p:txBody>
          <a:bodyPr wrap="square" rtlCol="0">
            <a:spAutoFit/>
          </a:bodyPr>
          <a:lstStyle/>
          <a:p>
            <a:pPr algn="ctr"/>
            <a:r>
              <a:rPr lang="en-US" sz="1400" dirty="0"/>
              <a:t>Oxidized by coenzyme NAD+</a:t>
            </a:r>
          </a:p>
        </p:txBody>
      </p:sp>
      <p:sp>
        <p:nvSpPr>
          <p:cNvPr id="53" name="Rectangle 52"/>
          <p:cNvSpPr/>
          <p:nvPr/>
        </p:nvSpPr>
        <p:spPr>
          <a:xfrm>
            <a:off x="1285539" y="4433205"/>
            <a:ext cx="1524486" cy="98515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chemeClr val="tx1"/>
                </a:solidFill>
              </a:rPr>
              <a:t>IsoCitrate</a:t>
            </a:r>
            <a:r>
              <a:rPr lang="en-US" sz="1400" b="1" dirty="0">
                <a:solidFill>
                  <a:schemeClr val="tx1"/>
                </a:solidFill>
              </a:rPr>
              <a:t> Dehydrogenase:</a:t>
            </a:r>
          </a:p>
          <a:p>
            <a:pPr algn="ctr"/>
            <a:r>
              <a:rPr lang="en-US" sz="1400" dirty="0">
                <a:solidFill>
                  <a:schemeClr val="tx1"/>
                </a:solidFill>
              </a:rPr>
              <a:t>NAD+ is reduced</a:t>
            </a:r>
          </a:p>
          <a:p>
            <a:pPr algn="ctr"/>
            <a:r>
              <a:rPr lang="en-US" sz="1400" dirty="0">
                <a:solidFill>
                  <a:schemeClr val="tx1"/>
                </a:solidFill>
              </a:rPr>
              <a:t>Co2 is out</a:t>
            </a:r>
          </a:p>
        </p:txBody>
      </p:sp>
      <p:sp>
        <p:nvSpPr>
          <p:cNvPr id="55" name="Rectangle 54"/>
          <p:cNvSpPr/>
          <p:nvPr/>
        </p:nvSpPr>
        <p:spPr>
          <a:xfrm>
            <a:off x="174897" y="5655019"/>
            <a:ext cx="4365205" cy="954107"/>
          </a:xfrm>
          <a:prstGeom prst="rect">
            <a:avLst/>
          </a:prstGeom>
          <a:solidFill>
            <a:schemeClr val="bg1"/>
          </a:solidFill>
          <a:ln>
            <a:solidFill>
              <a:schemeClr val="tx1"/>
            </a:solidFill>
            <a:prstDash val="sysDot"/>
          </a:ln>
        </p:spPr>
        <p:txBody>
          <a:bodyPr wrap="square">
            <a:spAutoFit/>
          </a:bodyPr>
          <a:lstStyle/>
          <a:p>
            <a:r>
              <a:rPr lang="en-US" altLang="en-US" sz="1400" dirty="0">
                <a:solidFill>
                  <a:srgbClr val="FFC000"/>
                </a:solidFill>
              </a:rPr>
              <a:t>Understanding the molecules </a:t>
            </a:r>
            <a:r>
              <a:rPr lang="en-US" altLang="en-US" sz="1400" dirty="0">
                <a:solidFill>
                  <a:srgbClr val="FFC000"/>
                </a:solidFill>
                <a:sym typeface="Wingdings" panose="05000000000000000000" pitchFamily="2" charset="2"/>
              </a:rPr>
              <a:t></a:t>
            </a:r>
          </a:p>
          <a:p>
            <a:r>
              <a:rPr lang="en-US" altLang="en-US" sz="1400" b="1" dirty="0">
                <a:solidFill>
                  <a:schemeClr val="tx1">
                    <a:lumMod val="95000"/>
                  </a:schemeClr>
                </a:solidFill>
              </a:rPr>
              <a:t>NAD(H) </a:t>
            </a:r>
            <a:r>
              <a:rPr lang="en-US" altLang="en-US" sz="1400" dirty="0">
                <a:solidFill>
                  <a:schemeClr val="tx1">
                    <a:lumMod val="95000"/>
                  </a:schemeClr>
                </a:solidFill>
              </a:rPr>
              <a:t>= nicotinamide adenine dinucleotide</a:t>
            </a:r>
            <a:endParaRPr lang="ar-SA" altLang="en-US" sz="1400" dirty="0">
              <a:solidFill>
                <a:schemeClr val="tx1">
                  <a:lumMod val="95000"/>
                </a:schemeClr>
              </a:solidFill>
            </a:endParaRPr>
          </a:p>
          <a:p>
            <a:r>
              <a:rPr lang="el-GR" sz="1400" dirty="0"/>
              <a:t>α-</a:t>
            </a:r>
            <a:r>
              <a:rPr lang="en-US" sz="1400" dirty="0"/>
              <a:t>Ketoglutarate: </a:t>
            </a:r>
            <a:r>
              <a:rPr lang="en-US" sz="1400" dirty="0">
                <a:solidFill>
                  <a:schemeClr val="bg1">
                    <a:lumMod val="75000"/>
                  </a:schemeClr>
                </a:solidFill>
              </a:rPr>
              <a:t>It is the keto acid derivative of glutamate, and is an intermediate.</a:t>
            </a:r>
            <a:endParaRPr lang="en-US" sz="1100" dirty="0">
              <a:solidFill>
                <a:schemeClr val="bg1">
                  <a:lumMod val="75000"/>
                </a:schemeClr>
              </a:solidFill>
            </a:endParaRPr>
          </a:p>
        </p:txBody>
      </p:sp>
      <p:cxnSp>
        <p:nvCxnSpPr>
          <p:cNvPr id="59" name="Straight Arrow Connector 58"/>
          <p:cNvCxnSpPr/>
          <p:nvPr/>
        </p:nvCxnSpPr>
        <p:spPr>
          <a:xfrm>
            <a:off x="2527158" y="4587949"/>
            <a:ext cx="2900763" cy="101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95693" y="804955"/>
            <a:ext cx="994144" cy="21045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8" name="Rectangle 77"/>
          <p:cNvSpPr/>
          <p:nvPr/>
        </p:nvSpPr>
        <p:spPr>
          <a:xfrm>
            <a:off x="95693" y="2440435"/>
            <a:ext cx="994144" cy="21045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9" name="Rectangle 78"/>
          <p:cNvSpPr/>
          <p:nvPr/>
        </p:nvSpPr>
        <p:spPr>
          <a:xfrm>
            <a:off x="116898" y="3818737"/>
            <a:ext cx="994144" cy="21045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9649917"/>
      </p:ext>
    </p:extLst>
  </p:cSld>
  <p:clrMapOvr>
    <a:masterClrMapping/>
  </p:clrMapOvr>
</p:sld>
</file>

<file path=ppt/theme/theme1.xml><?xml version="1.0" encoding="utf-8"?>
<a:theme xmlns:a="http://schemas.openxmlformats.org/drawingml/2006/main" name="Fac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Fac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4179</TotalTime>
  <Words>1717</Words>
  <Application>Microsoft Office PowerPoint</Application>
  <PresentationFormat>Widescreen</PresentationFormat>
  <Paragraphs>322</Paragraphs>
  <Slides>16</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16</vt:i4>
      </vt:variant>
    </vt:vector>
  </HeadingPairs>
  <TitlesOfParts>
    <vt:vector size="28" baseType="lpstr">
      <vt:lpstr>Arial</vt:lpstr>
      <vt:lpstr>Calibri</vt:lpstr>
      <vt:lpstr>Calibri Light</vt:lpstr>
      <vt:lpstr>Century Gothic</vt:lpstr>
      <vt:lpstr>Tahoma</vt:lpstr>
      <vt:lpstr>Times New Roman</vt:lpstr>
      <vt:lpstr>Trebuchet MS</vt:lpstr>
      <vt:lpstr>Wingdings</vt:lpstr>
      <vt:lpstr>Wingdings 3</vt:lpstr>
      <vt:lpstr>Facet</vt:lpstr>
      <vt:lpstr>Office Theme</vt:lpstr>
      <vt:lpstr>1_Facet</vt:lpstr>
      <vt:lpstr>Oxidative Decarboxylation and Krebs Cycle</vt:lpstr>
      <vt:lpstr>Objectives:</vt:lpstr>
      <vt:lpstr>PowerPoint Presentation</vt:lpstr>
      <vt:lpstr>PowerPoint Presentation</vt:lpstr>
      <vt:lpstr>PowerPoint Presentation</vt:lpstr>
      <vt:lpstr>PowerPoint Presentation</vt:lpstr>
      <vt:lpstr>PowerPoint Presentation</vt:lpstr>
      <vt:lpstr>PowerPoint Presentation</vt:lpstr>
      <vt:lpstr>Krebs Cycle Reactions (1) (1st  3rd )</vt:lpstr>
      <vt:lpstr>Krebs Cycle Reactions (2) (4th   7th )</vt:lpstr>
      <vt:lpstr>PowerPoint Presentation</vt:lpstr>
      <vt:lpstr>Krebs Cycle Reactions (3)</vt:lpstr>
      <vt:lpstr>Krebs Cycle: Energy Yield</vt:lpstr>
      <vt:lpstr>Regulation of Oxidative Decarboxylation and Krebs Cycle</vt:lpstr>
      <vt:lpstr>videos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Oxidative Decarboxylation and Krebs Cycle</dc:title>
  <dc:creator>user</dc:creator>
  <cp:lastModifiedBy>user</cp:lastModifiedBy>
  <cp:revision>58</cp:revision>
  <dcterms:created xsi:type="dcterms:W3CDTF">2016-11-10T22:19:39Z</dcterms:created>
  <dcterms:modified xsi:type="dcterms:W3CDTF">2016-11-15T21:19:35Z</dcterms:modified>
</cp:coreProperties>
</file>