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4" r:id="rId2"/>
    <p:sldMasterId id="2147483711" r:id="rId3"/>
  </p:sldMasterIdLst>
  <p:notesMasterIdLst>
    <p:notesMasterId r:id="rId24"/>
  </p:notesMasterIdLst>
  <p:handoutMasterIdLst>
    <p:handoutMasterId r:id="rId25"/>
  </p:handoutMasterIdLst>
  <p:sldIdLst>
    <p:sldId id="280" r:id="rId4"/>
    <p:sldId id="281" r:id="rId5"/>
    <p:sldId id="287" r:id="rId6"/>
    <p:sldId id="288" r:id="rId7"/>
    <p:sldId id="270" r:id="rId8"/>
    <p:sldId id="298" r:id="rId9"/>
    <p:sldId id="279" r:id="rId10"/>
    <p:sldId id="283" r:id="rId11"/>
    <p:sldId id="284" r:id="rId12"/>
    <p:sldId id="285" r:id="rId13"/>
    <p:sldId id="299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99"/>
    <a:srgbClr val="FFCC66"/>
    <a:srgbClr val="FF33CC"/>
    <a:srgbClr val="FFFF99"/>
    <a:srgbClr val="FFCCCC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7" autoAdjust="0"/>
    <p:restoredTop sz="94556" autoAdjust="0"/>
  </p:normalViewPr>
  <p:slideViewPr>
    <p:cSldViewPr snapToGrid="0" snapToObjects="1">
      <p:cViewPr varScale="1">
        <p:scale>
          <a:sx n="79" d="100"/>
          <a:sy n="79" d="100"/>
        </p:scale>
        <p:origin x="110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source=images&amp;cd=&amp;cad=rja&amp;uact=8&amp;ved=0ahUKEwj1xrbnwonQAhVBvRoKHbl6BwcQjRwIBw&amp;url=http://www.slideshare.net/namarta28/gluconeogenesis-steps-regulation-and-clinical-significance&amp;psig=AFQjCNHEbmQEl-CxNgplT1sRb4OkVjmBsQ&amp;ust=1478157194382774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20F5E-B3C5-C945-81C6-75303BC77301}" type="doc">
      <dgm:prSet loTypeId="urn:microsoft.com/office/officeart/2005/8/layout/orgChart1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D2EA48-07C5-1044-80D7-C7D6640E6008}">
      <dgm:prSet phldrT="[Text]"/>
      <dgm:spPr/>
      <dgm:t>
        <a:bodyPr/>
        <a:lstStyle/>
        <a:p>
          <a:r>
            <a:rPr lang="en-US" b="1" dirty="0" err="1"/>
            <a:t>Gluconeogenic</a:t>
          </a:r>
          <a:r>
            <a:rPr lang="en-US" b="1" dirty="0"/>
            <a:t> substrates </a:t>
          </a:r>
        </a:p>
      </dgm:t>
    </dgm:pt>
    <dgm:pt modelId="{0797C576-F048-8C43-8C83-AE51CF3F42EF}" type="parTrans" cxnId="{2E04866E-C121-6445-8B0A-3AE547D45C9F}">
      <dgm:prSet/>
      <dgm:spPr/>
      <dgm:t>
        <a:bodyPr/>
        <a:lstStyle/>
        <a:p>
          <a:endParaRPr lang="en-US"/>
        </a:p>
      </dgm:t>
    </dgm:pt>
    <dgm:pt modelId="{DF6E615D-E2FB-7F49-94E1-4C7FE0196146}" type="sibTrans" cxnId="{2E04866E-C121-6445-8B0A-3AE547D45C9F}">
      <dgm:prSet/>
      <dgm:spPr/>
      <dgm:t>
        <a:bodyPr/>
        <a:lstStyle/>
        <a:p>
          <a:endParaRPr lang="en-US"/>
        </a:p>
      </dgm:t>
    </dgm:pt>
    <dgm:pt modelId="{921AD687-C17D-8B4E-8B28-0CB716F548C5}">
      <dgm:prSet/>
      <dgm:spPr/>
      <dgm:t>
        <a:bodyPr/>
        <a:lstStyle/>
        <a:p>
          <a:r>
            <a:rPr lang="en-US" dirty="0" err="1"/>
            <a:t>Glucogenic</a:t>
          </a:r>
          <a:r>
            <a:rPr lang="en-US" dirty="0"/>
            <a:t> amino acids </a:t>
          </a:r>
        </a:p>
      </dgm:t>
    </dgm:pt>
    <dgm:pt modelId="{A5D8EB83-DA0E-4748-B73E-0EC37E419ADC}" type="parTrans" cxnId="{8FD2F033-73F8-F54B-AB93-720797300693}">
      <dgm:prSet/>
      <dgm:spPr/>
      <dgm:t>
        <a:bodyPr/>
        <a:lstStyle/>
        <a:p>
          <a:endParaRPr lang="en-US"/>
        </a:p>
      </dgm:t>
    </dgm:pt>
    <dgm:pt modelId="{1A45ABD7-13FC-8A4D-87DE-9612394FBB77}" type="sibTrans" cxnId="{8FD2F033-73F8-F54B-AB93-720797300693}">
      <dgm:prSet/>
      <dgm:spPr/>
      <dgm:t>
        <a:bodyPr/>
        <a:lstStyle/>
        <a:p>
          <a:endParaRPr lang="en-US"/>
        </a:p>
      </dgm:t>
    </dgm:pt>
    <dgm:pt modelId="{5C40FB09-7972-604E-AA54-652C932B8C0F}">
      <dgm:prSet/>
      <dgm:spPr/>
      <dgm:t>
        <a:bodyPr/>
        <a:lstStyle/>
        <a:p>
          <a:r>
            <a:rPr lang="en-US"/>
            <a:t>pyruvate </a:t>
          </a:r>
        </a:p>
      </dgm:t>
    </dgm:pt>
    <dgm:pt modelId="{A574ECC5-4261-2A45-9A1C-0C7E63DFC6B4}" type="parTrans" cxnId="{CBBB89AC-E8A7-4644-B469-DB417F686403}">
      <dgm:prSet/>
      <dgm:spPr/>
      <dgm:t>
        <a:bodyPr/>
        <a:lstStyle/>
        <a:p>
          <a:endParaRPr lang="en-US"/>
        </a:p>
      </dgm:t>
    </dgm:pt>
    <dgm:pt modelId="{B26E2929-F42B-5D4F-9E97-DB8F6981CA3B}" type="sibTrans" cxnId="{CBBB89AC-E8A7-4644-B469-DB417F686403}">
      <dgm:prSet/>
      <dgm:spPr/>
      <dgm:t>
        <a:bodyPr/>
        <a:lstStyle/>
        <a:p>
          <a:endParaRPr lang="en-US"/>
        </a:p>
      </dgm:t>
    </dgm:pt>
    <dgm:pt modelId="{1420AC7A-1783-4248-A900-AE023B50975B}">
      <dgm:prSet/>
      <dgm:spPr/>
      <dgm:t>
        <a:bodyPr/>
        <a:lstStyle/>
        <a:p>
          <a:r>
            <a:rPr lang="en-US" dirty="0"/>
            <a:t>Lactate </a:t>
          </a:r>
        </a:p>
      </dgm:t>
    </dgm:pt>
    <dgm:pt modelId="{6C37F4CC-3AD1-BA40-BC2C-2F88AC42A46C}" type="parTrans" cxnId="{CDEB4425-44B0-824B-9357-9536C9A28DDC}">
      <dgm:prSet/>
      <dgm:spPr/>
      <dgm:t>
        <a:bodyPr/>
        <a:lstStyle/>
        <a:p>
          <a:endParaRPr lang="en-US"/>
        </a:p>
      </dgm:t>
    </dgm:pt>
    <dgm:pt modelId="{604DB3E2-9CC4-8645-A02F-F8EF29021639}" type="sibTrans" cxnId="{CDEB4425-44B0-824B-9357-9536C9A28DDC}">
      <dgm:prSet/>
      <dgm:spPr/>
      <dgm:t>
        <a:bodyPr/>
        <a:lstStyle/>
        <a:p>
          <a:endParaRPr lang="en-US"/>
        </a:p>
      </dgm:t>
    </dgm:pt>
    <dgm:pt modelId="{A6B3ED4D-9818-E443-A08E-2551875B1957}">
      <dgm:prSet/>
      <dgm:spPr/>
      <dgm:t>
        <a:bodyPr/>
        <a:lstStyle/>
        <a:p>
          <a:r>
            <a:rPr lang="en-US" dirty="0"/>
            <a:t>Glycerol </a:t>
          </a:r>
        </a:p>
      </dgm:t>
    </dgm:pt>
    <dgm:pt modelId="{EC032841-B3D0-884A-91F9-017DC70E5876}" type="parTrans" cxnId="{95541299-6159-DF42-8A3D-E034D4F5E0D2}">
      <dgm:prSet/>
      <dgm:spPr/>
      <dgm:t>
        <a:bodyPr/>
        <a:lstStyle/>
        <a:p>
          <a:endParaRPr lang="en-US"/>
        </a:p>
      </dgm:t>
    </dgm:pt>
    <dgm:pt modelId="{A545B1E7-9287-6444-8217-7DBACC7392DF}" type="sibTrans" cxnId="{95541299-6159-DF42-8A3D-E034D4F5E0D2}">
      <dgm:prSet/>
      <dgm:spPr/>
      <dgm:t>
        <a:bodyPr/>
        <a:lstStyle/>
        <a:p>
          <a:endParaRPr lang="en-US"/>
        </a:p>
      </dgm:t>
    </dgm:pt>
    <dgm:pt modelId="{F00CB282-D1DE-7F45-A4EB-CFF915EC9DCB}" type="pres">
      <dgm:prSet presAssocID="{A6820F5E-B3C5-C945-81C6-75303BC773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6249AB-FD77-A04B-99D1-624B3012520B}" type="pres">
      <dgm:prSet presAssocID="{40D2EA48-07C5-1044-80D7-C7D6640E6008}" presName="hierRoot1" presStyleCnt="0">
        <dgm:presLayoutVars>
          <dgm:hierBranch val="init"/>
        </dgm:presLayoutVars>
      </dgm:prSet>
      <dgm:spPr/>
    </dgm:pt>
    <dgm:pt modelId="{F4C79CDF-0862-9448-8D03-20BA28380F1F}" type="pres">
      <dgm:prSet presAssocID="{40D2EA48-07C5-1044-80D7-C7D6640E6008}" presName="rootComposite1" presStyleCnt="0"/>
      <dgm:spPr/>
    </dgm:pt>
    <dgm:pt modelId="{757B4EA4-19BA-B142-84D9-35F0535E67EC}" type="pres">
      <dgm:prSet presAssocID="{40D2EA48-07C5-1044-80D7-C7D6640E60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2CB58-98C1-A240-BB02-DC361F913267}" type="pres">
      <dgm:prSet presAssocID="{40D2EA48-07C5-1044-80D7-C7D6640E60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072538-7A31-CB49-BD6D-A2C372578132}" type="pres">
      <dgm:prSet presAssocID="{40D2EA48-07C5-1044-80D7-C7D6640E6008}" presName="hierChild2" presStyleCnt="0"/>
      <dgm:spPr/>
    </dgm:pt>
    <dgm:pt modelId="{E97AB093-FB98-E04B-86D6-89FE6F872B7D}" type="pres">
      <dgm:prSet presAssocID="{EC032841-B3D0-884A-91F9-017DC70E587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3A11ABA-BE40-AF41-9E3F-6C6D92967C8E}" type="pres">
      <dgm:prSet presAssocID="{A6B3ED4D-9818-E443-A08E-2551875B1957}" presName="hierRoot2" presStyleCnt="0">
        <dgm:presLayoutVars>
          <dgm:hierBranch val="init"/>
        </dgm:presLayoutVars>
      </dgm:prSet>
      <dgm:spPr/>
    </dgm:pt>
    <dgm:pt modelId="{DDCABAA2-D712-6243-8CC1-27CFE0A54CFB}" type="pres">
      <dgm:prSet presAssocID="{A6B3ED4D-9818-E443-A08E-2551875B1957}" presName="rootComposite" presStyleCnt="0"/>
      <dgm:spPr/>
    </dgm:pt>
    <dgm:pt modelId="{84DBC19D-B8C4-F34E-92C0-499C6CCAFF01}" type="pres">
      <dgm:prSet presAssocID="{A6B3ED4D-9818-E443-A08E-2551875B195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5F70D-52F2-B245-A980-AE51D92DF24E}" type="pres">
      <dgm:prSet presAssocID="{A6B3ED4D-9818-E443-A08E-2551875B1957}" presName="rootConnector" presStyleLbl="node2" presStyleIdx="0" presStyleCnt="4"/>
      <dgm:spPr/>
      <dgm:t>
        <a:bodyPr/>
        <a:lstStyle/>
        <a:p>
          <a:endParaRPr lang="en-US"/>
        </a:p>
      </dgm:t>
    </dgm:pt>
    <dgm:pt modelId="{F953BB63-8F1D-9B4F-9E10-C7120A82EA0E}" type="pres">
      <dgm:prSet presAssocID="{A6B3ED4D-9818-E443-A08E-2551875B1957}" presName="hierChild4" presStyleCnt="0"/>
      <dgm:spPr/>
    </dgm:pt>
    <dgm:pt modelId="{B2082826-E2D6-D74D-B977-E77348E6CF66}" type="pres">
      <dgm:prSet presAssocID="{A6B3ED4D-9818-E443-A08E-2551875B1957}" presName="hierChild5" presStyleCnt="0"/>
      <dgm:spPr/>
    </dgm:pt>
    <dgm:pt modelId="{D9922A00-EAEE-B347-BBEF-2A17FAADC222}" type="pres">
      <dgm:prSet presAssocID="{6C37F4CC-3AD1-BA40-BC2C-2F88AC42A46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6F0FCFC-8290-724D-B415-F5C1FF90D73B}" type="pres">
      <dgm:prSet presAssocID="{1420AC7A-1783-4248-A900-AE023B50975B}" presName="hierRoot2" presStyleCnt="0">
        <dgm:presLayoutVars>
          <dgm:hierBranch val="init"/>
        </dgm:presLayoutVars>
      </dgm:prSet>
      <dgm:spPr/>
    </dgm:pt>
    <dgm:pt modelId="{D0D19FE6-C1C4-9A4B-94BE-42A0CF1A9252}" type="pres">
      <dgm:prSet presAssocID="{1420AC7A-1783-4248-A900-AE023B50975B}" presName="rootComposite" presStyleCnt="0"/>
      <dgm:spPr/>
    </dgm:pt>
    <dgm:pt modelId="{1C35C564-0794-2D4F-A205-049032FF36E0}" type="pres">
      <dgm:prSet presAssocID="{1420AC7A-1783-4248-A900-AE023B50975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A9935-E434-BB41-B729-CE57FAAA92DA}" type="pres">
      <dgm:prSet presAssocID="{1420AC7A-1783-4248-A900-AE023B50975B}" presName="rootConnector" presStyleLbl="node2" presStyleIdx="1" presStyleCnt="4"/>
      <dgm:spPr/>
      <dgm:t>
        <a:bodyPr/>
        <a:lstStyle/>
        <a:p>
          <a:endParaRPr lang="en-US"/>
        </a:p>
      </dgm:t>
    </dgm:pt>
    <dgm:pt modelId="{5FF436CF-6F36-1348-AD9E-CC78ACDFD549}" type="pres">
      <dgm:prSet presAssocID="{1420AC7A-1783-4248-A900-AE023B50975B}" presName="hierChild4" presStyleCnt="0"/>
      <dgm:spPr/>
    </dgm:pt>
    <dgm:pt modelId="{C90D48BC-0B7D-B945-B27A-8FF0EE2935EA}" type="pres">
      <dgm:prSet presAssocID="{1420AC7A-1783-4248-A900-AE023B50975B}" presName="hierChild5" presStyleCnt="0"/>
      <dgm:spPr/>
    </dgm:pt>
    <dgm:pt modelId="{146923DC-60C2-C740-96EC-9F9B492760B7}" type="pres">
      <dgm:prSet presAssocID="{A574ECC5-4261-2A45-9A1C-0C7E63DFC6B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31A6C25-FEBC-6841-9FE3-35FF608432EB}" type="pres">
      <dgm:prSet presAssocID="{5C40FB09-7972-604E-AA54-652C932B8C0F}" presName="hierRoot2" presStyleCnt="0">
        <dgm:presLayoutVars>
          <dgm:hierBranch val="init"/>
        </dgm:presLayoutVars>
      </dgm:prSet>
      <dgm:spPr/>
    </dgm:pt>
    <dgm:pt modelId="{A8E56DBC-DDF8-BC46-9A33-2209D7E6B020}" type="pres">
      <dgm:prSet presAssocID="{5C40FB09-7972-604E-AA54-652C932B8C0F}" presName="rootComposite" presStyleCnt="0"/>
      <dgm:spPr/>
    </dgm:pt>
    <dgm:pt modelId="{9D4DAAAF-80FA-F44C-AA4D-6E4CA0FF86FA}" type="pres">
      <dgm:prSet presAssocID="{5C40FB09-7972-604E-AA54-652C932B8C0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116D3-B974-D245-8925-7ADE5D4409C3}" type="pres">
      <dgm:prSet presAssocID="{5C40FB09-7972-604E-AA54-652C932B8C0F}" presName="rootConnector" presStyleLbl="node2" presStyleIdx="2" presStyleCnt="4"/>
      <dgm:spPr/>
      <dgm:t>
        <a:bodyPr/>
        <a:lstStyle/>
        <a:p>
          <a:endParaRPr lang="en-US"/>
        </a:p>
      </dgm:t>
    </dgm:pt>
    <dgm:pt modelId="{6C7F7256-0808-6142-AF24-E42E723D403F}" type="pres">
      <dgm:prSet presAssocID="{5C40FB09-7972-604E-AA54-652C932B8C0F}" presName="hierChild4" presStyleCnt="0"/>
      <dgm:spPr/>
    </dgm:pt>
    <dgm:pt modelId="{E5E93A6F-13E6-A248-B9C8-06768C5932EC}" type="pres">
      <dgm:prSet presAssocID="{5C40FB09-7972-604E-AA54-652C932B8C0F}" presName="hierChild5" presStyleCnt="0"/>
      <dgm:spPr/>
    </dgm:pt>
    <dgm:pt modelId="{1706C3C9-CEFA-1D43-BA6A-F09925284A4F}" type="pres">
      <dgm:prSet presAssocID="{A5D8EB83-DA0E-4748-B73E-0EC37E419AD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6817127-806B-7C42-B1BC-26065C21A935}" type="pres">
      <dgm:prSet presAssocID="{921AD687-C17D-8B4E-8B28-0CB716F548C5}" presName="hierRoot2" presStyleCnt="0">
        <dgm:presLayoutVars>
          <dgm:hierBranch val="init"/>
        </dgm:presLayoutVars>
      </dgm:prSet>
      <dgm:spPr/>
    </dgm:pt>
    <dgm:pt modelId="{9C184793-D899-F14F-B7E5-B5B1F28803DF}" type="pres">
      <dgm:prSet presAssocID="{921AD687-C17D-8B4E-8B28-0CB716F548C5}" presName="rootComposite" presStyleCnt="0"/>
      <dgm:spPr/>
    </dgm:pt>
    <dgm:pt modelId="{38C38881-5627-DD49-A8F1-3F8FFEF647F2}" type="pres">
      <dgm:prSet presAssocID="{921AD687-C17D-8B4E-8B28-0CB716F548C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D8E36-7369-F347-AA9B-488004FE2F12}" type="pres">
      <dgm:prSet presAssocID="{921AD687-C17D-8B4E-8B28-0CB716F548C5}" presName="rootConnector" presStyleLbl="node2" presStyleIdx="3" presStyleCnt="4"/>
      <dgm:spPr/>
      <dgm:t>
        <a:bodyPr/>
        <a:lstStyle/>
        <a:p>
          <a:endParaRPr lang="en-US"/>
        </a:p>
      </dgm:t>
    </dgm:pt>
    <dgm:pt modelId="{94E14552-B4AD-CE4D-9AF0-177D269433D6}" type="pres">
      <dgm:prSet presAssocID="{921AD687-C17D-8B4E-8B28-0CB716F548C5}" presName="hierChild4" presStyleCnt="0"/>
      <dgm:spPr/>
    </dgm:pt>
    <dgm:pt modelId="{D22BDF3A-5367-334A-9F86-E603EF86726D}" type="pres">
      <dgm:prSet presAssocID="{921AD687-C17D-8B4E-8B28-0CB716F548C5}" presName="hierChild5" presStyleCnt="0"/>
      <dgm:spPr/>
    </dgm:pt>
    <dgm:pt modelId="{2EE77E92-1320-2840-BCE2-DCED9D221931}" type="pres">
      <dgm:prSet presAssocID="{40D2EA48-07C5-1044-80D7-C7D6640E6008}" presName="hierChild3" presStyleCnt="0"/>
      <dgm:spPr/>
    </dgm:pt>
  </dgm:ptLst>
  <dgm:cxnLst>
    <dgm:cxn modelId="{5C8AA14E-C2D6-A945-9586-EF372407AB5D}" type="presOf" srcId="{5C40FB09-7972-604E-AA54-652C932B8C0F}" destId="{9D4DAAAF-80FA-F44C-AA4D-6E4CA0FF86FA}" srcOrd="0" destOrd="0" presId="urn:microsoft.com/office/officeart/2005/8/layout/orgChart1"/>
    <dgm:cxn modelId="{F67099A7-55D7-564D-B221-431314806CA2}" type="presOf" srcId="{1420AC7A-1783-4248-A900-AE023B50975B}" destId="{1C35C564-0794-2D4F-A205-049032FF36E0}" srcOrd="0" destOrd="0" presId="urn:microsoft.com/office/officeart/2005/8/layout/orgChart1"/>
    <dgm:cxn modelId="{603CA8CD-3E0B-DA48-9ABC-1ECDE71D632E}" type="presOf" srcId="{1420AC7A-1783-4248-A900-AE023B50975B}" destId="{31EA9935-E434-BB41-B729-CE57FAAA92DA}" srcOrd="1" destOrd="0" presId="urn:microsoft.com/office/officeart/2005/8/layout/orgChart1"/>
    <dgm:cxn modelId="{E965FEE1-5155-694D-AFF5-2A2BDC9FC861}" type="presOf" srcId="{A574ECC5-4261-2A45-9A1C-0C7E63DFC6B4}" destId="{146923DC-60C2-C740-96EC-9F9B492760B7}" srcOrd="0" destOrd="0" presId="urn:microsoft.com/office/officeart/2005/8/layout/orgChart1"/>
    <dgm:cxn modelId="{BE4A6B4E-6FC4-4D41-AF6C-8FA7CD82C2BA}" type="presOf" srcId="{A6820F5E-B3C5-C945-81C6-75303BC77301}" destId="{F00CB282-D1DE-7F45-A4EB-CFF915EC9DCB}" srcOrd="0" destOrd="0" presId="urn:microsoft.com/office/officeart/2005/8/layout/orgChart1"/>
    <dgm:cxn modelId="{9DD2B006-EBB1-2940-A6A2-C3696FB8A0BA}" type="presOf" srcId="{921AD687-C17D-8B4E-8B28-0CB716F548C5}" destId="{38C38881-5627-DD49-A8F1-3F8FFEF647F2}" srcOrd="0" destOrd="0" presId="urn:microsoft.com/office/officeart/2005/8/layout/orgChart1"/>
    <dgm:cxn modelId="{CDEB4425-44B0-824B-9357-9536C9A28DDC}" srcId="{40D2EA48-07C5-1044-80D7-C7D6640E6008}" destId="{1420AC7A-1783-4248-A900-AE023B50975B}" srcOrd="1" destOrd="0" parTransId="{6C37F4CC-3AD1-BA40-BC2C-2F88AC42A46C}" sibTransId="{604DB3E2-9CC4-8645-A02F-F8EF29021639}"/>
    <dgm:cxn modelId="{FEB5FAAD-8BFE-D64C-AC55-34BF5C1C07B7}" type="presOf" srcId="{40D2EA48-07C5-1044-80D7-C7D6640E6008}" destId="{757B4EA4-19BA-B142-84D9-35F0535E67EC}" srcOrd="0" destOrd="0" presId="urn:microsoft.com/office/officeart/2005/8/layout/orgChart1"/>
    <dgm:cxn modelId="{0354636B-53F1-4B4E-8BE6-3568E3A9D1C0}" type="presOf" srcId="{40D2EA48-07C5-1044-80D7-C7D6640E6008}" destId="{C8C2CB58-98C1-A240-BB02-DC361F913267}" srcOrd="1" destOrd="0" presId="urn:microsoft.com/office/officeart/2005/8/layout/orgChart1"/>
    <dgm:cxn modelId="{FD2AF8DA-046A-9145-9814-48AD81889BBE}" type="presOf" srcId="{A6B3ED4D-9818-E443-A08E-2551875B1957}" destId="{7145F70D-52F2-B245-A980-AE51D92DF24E}" srcOrd="1" destOrd="0" presId="urn:microsoft.com/office/officeart/2005/8/layout/orgChart1"/>
    <dgm:cxn modelId="{3C679222-256D-014F-A5F9-8E16D2437D1A}" type="presOf" srcId="{EC032841-B3D0-884A-91F9-017DC70E5876}" destId="{E97AB093-FB98-E04B-86D6-89FE6F872B7D}" srcOrd="0" destOrd="0" presId="urn:microsoft.com/office/officeart/2005/8/layout/orgChart1"/>
    <dgm:cxn modelId="{8FD2F033-73F8-F54B-AB93-720797300693}" srcId="{40D2EA48-07C5-1044-80D7-C7D6640E6008}" destId="{921AD687-C17D-8B4E-8B28-0CB716F548C5}" srcOrd="3" destOrd="0" parTransId="{A5D8EB83-DA0E-4748-B73E-0EC37E419ADC}" sibTransId="{1A45ABD7-13FC-8A4D-87DE-9612394FBB77}"/>
    <dgm:cxn modelId="{CBBB89AC-E8A7-4644-B469-DB417F686403}" srcId="{40D2EA48-07C5-1044-80D7-C7D6640E6008}" destId="{5C40FB09-7972-604E-AA54-652C932B8C0F}" srcOrd="2" destOrd="0" parTransId="{A574ECC5-4261-2A45-9A1C-0C7E63DFC6B4}" sibTransId="{B26E2929-F42B-5D4F-9E97-DB8F6981CA3B}"/>
    <dgm:cxn modelId="{CF29391A-DED6-1C40-95F9-934CEA4C930F}" type="presOf" srcId="{5C40FB09-7972-604E-AA54-652C932B8C0F}" destId="{0AA116D3-B974-D245-8925-7ADE5D4409C3}" srcOrd="1" destOrd="0" presId="urn:microsoft.com/office/officeart/2005/8/layout/orgChart1"/>
    <dgm:cxn modelId="{95541299-6159-DF42-8A3D-E034D4F5E0D2}" srcId="{40D2EA48-07C5-1044-80D7-C7D6640E6008}" destId="{A6B3ED4D-9818-E443-A08E-2551875B1957}" srcOrd="0" destOrd="0" parTransId="{EC032841-B3D0-884A-91F9-017DC70E5876}" sibTransId="{A545B1E7-9287-6444-8217-7DBACC7392DF}"/>
    <dgm:cxn modelId="{2E04866E-C121-6445-8B0A-3AE547D45C9F}" srcId="{A6820F5E-B3C5-C945-81C6-75303BC77301}" destId="{40D2EA48-07C5-1044-80D7-C7D6640E6008}" srcOrd="0" destOrd="0" parTransId="{0797C576-F048-8C43-8C83-AE51CF3F42EF}" sibTransId="{DF6E615D-E2FB-7F49-94E1-4C7FE0196146}"/>
    <dgm:cxn modelId="{C1C13BE6-A0EB-D840-9093-4E8813BAD93D}" type="presOf" srcId="{A5D8EB83-DA0E-4748-B73E-0EC37E419ADC}" destId="{1706C3C9-CEFA-1D43-BA6A-F09925284A4F}" srcOrd="0" destOrd="0" presId="urn:microsoft.com/office/officeart/2005/8/layout/orgChart1"/>
    <dgm:cxn modelId="{0CC0D16C-12B4-8F46-83A7-D982E169A172}" type="presOf" srcId="{921AD687-C17D-8B4E-8B28-0CB716F548C5}" destId="{AAFD8E36-7369-F347-AA9B-488004FE2F12}" srcOrd="1" destOrd="0" presId="urn:microsoft.com/office/officeart/2005/8/layout/orgChart1"/>
    <dgm:cxn modelId="{9FD3EF6F-47C9-2A43-A1C0-6B59C82C827A}" type="presOf" srcId="{6C37F4CC-3AD1-BA40-BC2C-2F88AC42A46C}" destId="{D9922A00-EAEE-B347-BBEF-2A17FAADC222}" srcOrd="0" destOrd="0" presId="urn:microsoft.com/office/officeart/2005/8/layout/orgChart1"/>
    <dgm:cxn modelId="{6660851C-ADC0-0145-A799-3126B3C32A1B}" type="presOf" srcId="{A6B3ED4D-9818-E443-A08E-2551875B1957}" destId="{84DBC19D-B8C4-F34E-92C0-499C6CCAFF01}" srcOrd="0" destOrd="0" presId="urn:microsoft.com/office/officeart/2005/8/layout/orgChart1"/>
    <dgm:cxn modelId="{15F926A2-349A-5140-AAB3-A53F246B4063}" type="presParOf" srcId="{F00CB282-D1DE-7F45-A4EB-CFF915EC9DCB}" destId="{A26249AB-FD77-A04B-99D1-624B3012520B}" srcOrd="0" destOrd="0" presId="urn:microsoft.com/office/officeart/2005/8/layout/orgChart1"/>
    <dgm:cxn modelId="{A23D05E2-35AA-A348-8E06-4CEA1BE36818}" type="presParOf" srcId="{A26249AB-FD77-A04B-99D1-624B3012520B}" destId="{F4C79CDF-0862-9448-8D03-20BA28380F1F}" srcOrd="0" destOrd="0" presId="urn:microsoft.com/office/officeart/2005/8/layout/orgChart1"/>
    <dgm:cxn modelId="{032BAE1A-A7AC-9249-9B05-3F816BD0C32B}" type="presParOf" srcId="{F4C79CDF-0862-9448-8D03-20BA28380F1F}" destId="{757B4EA4-19BA-B142-84D9-35F0535E67EC}" srcOrd="0" destOrd="0" presId="urn:microsoft.com/office/officeart/2005/8/layout/orgChart1"/>
    <dgm:cxn modelId="{53E0B4FE-E9D0-724A-B14C-49B170AB7A13}" type="presParOf" srcId="{F4C79CDF-0862-9448-8D03-20BA28380F1F}" destId="{C8C2CB58-98C1-A240-BB02-DC361F913267}" srcOrd="1" destOrd="0" presId="urn:microsoft.com/office/officeart/2005/8/layout/orgChart1"/>
    <dgm:cxn modelId="{89E87C53-7196-504F-A72E-5800655E8B85}" type="presParOf" srcId="{A26249AB-FD77-A04B-99D1-624B3012520B}" destId="{A3072538-7A31-CB49-BD6D-A2C372578132}" srcOrd="1" destOrd="0" presId="urn:microsoft.com/office/officeart/2005/8/layout/orgChart1"/>
    <dgm:cxn modelId="{7B1FB4B8-610D-2447-90A6-8E44AF062038}" type="presParOf" srcId="{A3072538-7A31-CB49-BD6D-A2C372578132}" destId="{E97AB093-FB98-E04B-86D6-89FE6F872B7D}" srcOrd="0" destOrd="0" presId="urn:microsoft.com/office/officeart/2005/8/layout/orgChart1"/>
    <dgm:cxn modelId="{937155D4-1C8A-9B46-8918-3317C3E3AADD}" type="presParOf" srcId="{A3072538-7A31-CB49-BD6D-A2C372578132}" destId="{23A11ABA-BE40-AF41-9E3F-6C6D92967C8E}" srcOrd="1" destOrd="0" presId="urn:microsoft.com/office/officeart/2005/8/layout/orgChart1"/>
    <dgm:cxn modelId="{020ED251-348F-A54F-BC55-36775AC9AB5F}" type="presParOf" srcId="{23A11ABA-BE40-AF41-9E3F-6C6D92967C8E}" destId="{DDCABAA2-D712-6243-8CC1-27CFE0A54CFB}" srcOrd="0" destOrd="0" presId="urn:microsoft.com/office/officeart/2005/8/layout/orgChart1"/>
    <dgm:cxn modelId="{EB5A83AC-C736-E64D-8FDD-E7DD0BE92441}" type="presParOf" srcId="{DDCABAA2-D712-6243-8CC1-27CFE0A54CFB}" destId="{84DBC19D-B8C4-F34E-92C0-499C6CCAFF01}" srcOrd="0" destOrd="0" presId="urn:microsoft.com/office/officeart/2005/8/layout/orgChart1"/>
    <dgm:cxn modelId="{BB107D82-F58D-0840-82B2-41A669A037BE}" type="presParOf" srcId="{DDCABAA2-D712-6243-8CC1-27CFE0A54CFB}" destId="{7145F70D-52F2-B245-A980-AE51D92DF24E}" srcOrd="1" destOrd="0" presId="urn:microsoft.com/office/officeart/2005/8/layout/orgChart1"/>
    <dgm:cxn modelId="{B8BD85E3-3462-4A46-BDD2-B7069C3DCD52}" type="presParOf" srcId="{23A11ABA-BE40-AF41-9E3F-6C6D92967C8E}" destId="{F953BB63-8F1D-9B4F-9E10-C7120A82EA0E}" srcOrd="1" destOrd="0" presId="urn:microsoft.com/office/officeart/2005/8/layout/orgChart1"/>
    <dgm:cxn modelId="{25B8FD95-502D-0A48-B07B-42F3E6966F80}" type="presParOf" srcId="{23A11ABA-BE40-AF41-9E3F-6C6D92967C8E}" destId="{B2082826-E2D6-D74D-B977-E77348E6CF66}" srcOrd="2" destOrd="0" presId="urn:microsoft.com/office/officeart/2005/8/layout/orgChart1"/>
    <dgm:cxn modelId="{7132FBBD-C707-034A-92F9-27732AB46C80}" type="presParOf" srcId="{A3072538-7A31-CB49-BD6D-A2C372578132}" destId="{D9922A00-EAEE-B347-BBEF-2A17FAADC222}" srcOrd="2" destOrd="0" presId="urn:microsoft.com/office/officeart/2005/8/layout/orgChart1"/>
    <dgm:cxn modelId="{4C31080D-6AA5-7543-82EB-2E93974D5AB6}" type="presParOf" srcId="{A3072538-7A31-CB49-BD6D-A2C372578132}" destId="{16F0FCFC-8290-724D-B415-F5C1FF90D73B}" srcOrd="3" destOrd="0" presId="urn:microsoft.com/office/officeart/2005/8/layout/orgChart1"/>
    <dgm:cxn modelId="{E0B58E84-1AFB-C44E-B3D6-1DFBC01F9FC8}" type="presParOf" srcId="{16F0FCFC-8290-724D-B415-F5C1FF90D73B}" destId="{D0D19FE6-C1C4-9A4B-94BE-42A0CF1A9252}" srcOrd="0" destOrd="0" presId="urn:microsoft.com/office/officeart/2005/8/layout/orgChart1"/>
    <dgm:cxn modelId="{A5A6DA79-60A2-C34F-A235-DDB293C29455}" type="presParOf" srcId="{D0D19FE6-C1C4-9A4B-94BE-42A0CF1A9252}" destId="{1C35C564-0794-2D4F-A205-049032FF36E0}" srcOrd="0" destOrd="0" presId="urn:microsoft.com/office/officeart/2005/8/layout/orgChart1"/>
    <dgm:cxn modelId="{78D0A970-2923-9E46-AE73-11BC0C80478F}" type="presParOf" srcId="{D0D19FE6-C1C4-9A4B-94BE-42A0CF1A9252}" destId="{31EA9935-E434-BB41-B729-CE57FAAA92DA}" srcOrd="1" destOrd="0" presId="urn:microsoft.com/office/officeart/2005/8/layout/orgChart1"/>
    <dgm:cxn modelId="{378D8825-1FC7-9A4A-924F-B2911AEEB4E4}" type="presParOf" srcId="{16F0FCFC-8290-724D-B415-F5C1FF90D73B}" destId="{5FF436CF-6F36-1348-AD9E-CC78ACDFD549}" srcOrd="1" destOrd="0" presId="urn:microsoft.com/office/officeart/2005/8/layout/orgChart1"/>
    <dgm:cxn modelId="{CC8EBC1E-3152-C144-92C4-125CA16960DF}" type="presParOf" srcId="{16F0FCFC-8290-724D-B415-F5C1FF90D73B}" destId="{C90D48BC-0B7D-B945-B27A-8FF0EE2935EA}" srcOrd="2" destOrd="0" presId="urn:microsoft.com/office/officeart/2005/8/layout/orgChart1"/>
    <dgm:cxn modelId="{6DD4C0FA-249D-F444-B2DF-717291999960}" type="presParOf" srcId="{A3072538-7A31-CB49-BD6D-A2C372578132}" destId="{146923DC-60C2-C740-96EC-9F9B492760B7}" srcOrd="4" destOrd="0" presId="urn:microsoft.com/office/officeart/2005/8/layout/orgChart1"/>
    <dgm:cxn modelId="{33EF583D-E26D-0943-BC15-90B58B4A1EBF}" type="presParOf" srcId="{A3072538-7A31-CB49-BD6D-A2C372578132}" destId="{431A6C25-FEBC-6841-9FE3-35FF608432EB}" srcOrd="5" destOrd="0" presId="urn:microsoft.com/office/officeart/2005/8/layout/orgChart1"/>
    <dgm:cxn modelId="{DD73E785-EA80-9846-9AE5-5B6ACD8988C7}" type="presParOf" srcId="{431A6C25-FEBC-6841-9FE3-35FF608432EB}" destId="{A8E56DBC-DDF8-BC46-9A33-2209D7E6B020}" srcOrd="0" destOrd="0" presId="urn:microsoft.com/office/officeart/2005/8/layout/orgChart1"/>
    <dgm:cxn modelId="{64E72B7E-2DFA-5640-A02A-D586A8C9BF12}" type="presParOf" srcId="{A8E56DBC-DDF8-BC46-9A33-2209D7E6B020}" destId="{9D4DAAAF-80FA-F44C-AA4D-6E4CA0FF86FA}" srcOrd="0" destOrd="0" presId="urn:microsoft.com/office/officeart/2005/8/layout/orgChart1"/>
    <dgm:cxn modelId="{4BDC5480-4109-3749-8FB6-A0326027EA7D}" type="presParOf" srcId="{A8E56DBC-DDF8-BC46-9A33-2209D7E6B020}" destId="{0AA116D3-B974-D245-8925-7ADE5D4409C3}" srcOrd="1" destOrd="0" presId="urn:microsoft.com/office/officeart/2005/8/layout/orgChart1"/>
    <dgm:cxn modelId="{E6624CB2-77CC-E349-8C5A-1E12276F8556}" type="presParOf" srcId="{431A6C25-FEBC-6841-9FE3-35FF608432EB}" destId="{6C7F7256-0808-6142-AF24-E42E723D403F}" srcOrd="1" destOrd="0" presId="urn:microsoft.com/office/officeart/2005/8/layout/orgChart1"/>
    <dgm:cxn modelId="{EE3F7F28-30A3-0947-AB92-1E034A10B6B5}" type="presParOf" srcId="{431A6C25-FEBC-6841-9FE3-35FF608432EB}" destId="{E5E93A6F-13E6-A248-B9C8-06768C5932EC}" srcOrd="2" destOrd="0" presId="urn:microsoft.com/office/officeart/2005/8/layout/orgChart1"/>
    <dgm:cxn modelId="{F315CAD0-4D10-E94E-8848-557D23B7262D}" type="presParOf" srcId="{A3072538-7A31-CB49-BD6D-A2C372578132}" destId="{1706C3C9-CEFA-1D43-BA6A-F09925284A4F}" srcOrd="6" destOrd="0" presId="urn:microsoft.com/office/officeart/2005/8/layout/orgChart1"/>
    <dgm:cxn modelId="{356736DA-70E1-9241-9FF6-B2795D766058}" type="presParOf" srcId="{A3072538-7A31-CB49-BD6D-A2C372578132}" destId="{36817127-806B-7C42-B1BC-26065C21A935}" srcOrd="7" destOrd="0" presId="urn:microsoft.com/office/officeart/2005/8/layout/orgChart1"/>
    <dgm:cxn modelId="{D4131204-DD6B-6343-AA6D-1310293DBF6C}" type="presParOf" srcId="{36817127-806B-7C42-B1BC-26065C21A935}" destId="{9C184793-D899-F14F-B7E5-B5B1F28803DF}" srcOrd="0" destOrd="0" presId="urn:microsoft.com/office/officeart/2005/8/layout/orgChart1"/>
    <dgm:cxn modelId="{5D48803C-37D1-2949-926E-5F4512935899}" type="presParOf" srcId="{9C184793-D899-F14F-B7E5-B5B1F28803DF}" destId="{38C38881-5627-DD49-A8F1-3F8FFEF647F2}" srcOrd="0" destOrd="0" presId="urn:microsoft.com/office/officeart/2005/8/layout/orgChart1"/>
    <dgm:cxn modelId="{E8FA7FD1-91FC-C04E-800C-20E80E2418F6}" type="presParOf" srcId="{9C184793-D899-F14F-B7E5-B5B1F28803DF}" destId="{AAFD8E36-7369-F347-AA9B-488004FE2F12}" srcOrd="1" destOrd="0" presId="urn:microsoft.com/office/officeart/2005/8/layout/orgChart1"/>
    <dgm:cxn modelId="{521E4F5F-B04F-DE4B-9443-0AFA260CDC65}" type="presParOf" srcId="{36817127-806B-7C42-B1BC-26065C21A935}" destId="{94E14552-B4AD-CE4D-9AF0-177D269433D6}" srcOrd="1" destOrd="0" presId="urn:microsoft.com/office/officeart/2005/8/layout/orgChart1"/>
    <dgm:cxn modelId="{D8FA0793-9DB3-144C-8221-CEEAD138BE2A}" type="presParOf" srcId="{36817127-806B-7C42-B1BC-26065C21A935}" destId="{D22BDF3A-5367-334A-9F86-E603EF86726D}" srcOrd="2" destOrd="0" presId="urn:microsoft.com/office/officeart/2005/8/layout/orgChart1"/>
    <dgm:cxn modelId="{311F1922-11C7-FC44-862B-3A5318C150EF}" type="presParOf" srcId="{A26249AB-FD77-A04B-99D1-624B3012520B}" destId="{2EE77E92-1320-2840-BCE2-DCED9D2219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37D57-508A-4A8E-B5F7-C6902976E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7CB920B-4F1A-463B-97D3-CA5EAAC3F0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 rtl="1"/>
          <a:r>
            <a:rPr lang="en-US" sz="1400" b="1" dirty="0" err="1"/>
            <a:t>Gluconeogenic</a:t>
          </a:r>
          <a:r>
            <a:rPr lang="en-US" sz="1400" b="1" dirty="0"/>
            <a:t> Substrates:</a:t>
          </a:r>
          <a:endParaRPr lang="ar-SA" sz="1400" b="1" dirty="0"/>
        </a:p>
      </dgm:t>
    </dgm:pt>
    <dgm:pt modelId="{7DD4893D-A4AA-4314-A68A-44F9776EFF22}" type="par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EE1C76F1-F109-41D2-A5AE-9C34301E32C8}" type="sib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8F98E46E-E911-4C49-BFA8-A62506D1C615}">
      <dgm:prSet phldrT="[Text]" custT="1"/>
      <dgm:spPr/>
      <dgm:t>
        <a:bodyPr/>
        <a:lstStyle/>
        <a:p>
          <a:pPr rtl="1"/>
          <a:r>
            <a:rPr lang="en-US" sz="1600" dirty="0"/>
            <a:t>Lactate</a:t>
          </a:r>
          <a:endParaRPr lang="ar-SA" sz="1600" dirty="0"/>
        </a:p>
      </dgm:t>
    </dgm:pt>
    <dgm:pt modelId="{3FE7233C-817F-4C50-A30A-E9E8655CA551}" type="par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F6E62F98-108C-426E-A84C-5CAD263F3191}" type="sib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DADC5DD3-F1C0-4030-97DD-96592A03A62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1800" dirty="0"/>
            <a:t>Glycerol</a:t>
          </a:r>
          <a:endParaRPr lang="ar-SA" sz="2200" dirty="0"/>
        </a:p>
      </dgm:t>
    </dgm:pt>
    <dgm:pt modelId="{6BCD6FE4-96A0-4BD4-8AA3-7701CBD77003}" type="par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5FFF0043-D241-4068-AF7E-015BE386C7E4}" type="sib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402366B5-D9B9-4A0B-9237-F88943CFF0B6}">
      <dgm:prSet custT="1"/>
      <dgm:spPr/>
      <dgm:t>
        <a:bodyPr/>
        <a:lstStyle/>
        <a:p>
          <a:pPr rtl="1"/>
          <a:r>
            <a:rPr lang="en-US" sz="1400" dirty="0" err="1"/>
            <a:t>Glucogenic</a:t>
          </a:r>
          <a:r>
            <a:rPr lang="en-US" sz="1400" dirty="0"/>
            <a:t> amino acids</a:t>
          </a:r>
        </a:p>
      </dgm:t>
    </dgm:pt>
    <dgm:pt modelId="{5D206E25-152D-44C9-A83F-33A94A54F9FA}" type="par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7474367B-3122-4261-8121-67C787A4CC81}" type="sib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2EAA76EF-79C2-964D-8077-AEF571C246B8}">
      <dgm:prSet custT="1"/>
      <dgm:spPr/>
      <dgm:t>
        <a:bodyPr/>
        <a:lstStyle/>
        <a:p>
          <a:r>
            <a:rPr lang="en-US" sz="1600" dirty="0"/>
            <a:t>Pyruvate</a:t>
          </a:r>
        </a:p>
      </dgm:t>
    </dgm:pt>
    <dgm:pt modelId="{A60825DB-DB20-504E-9552-08E70390A987}" type="parTrans" cxnId="{054C9ECD-5061-FD47-A460-70DA4A3382EF}">
      <dgm:prSet/>
      <dgm:spPr/>
      <dgm:t>
        <a:bodyPr/>
        <a:lstStyle/>
        <a:p>
          <a:endParaRPr lang="en-US"/>
        </a:p>
      </dgm:t>
    </dgm:pt>
    <dgm:pt modelId="{D470B341-84FC-7843-940F-165738CA96D0}" type="sibTrans" cxnId="{054C9ECD-5061-FD47-A460-70DA4A3382EF}">
      <dgm:prSet/>
      <dgm:spPr/>
      <dgm:t>
        <a:bodyPr/>
        <a:lstStyle/>
        <a:p>
          <a:endParaRPr lang="en-US"/>
        </a:p>
      </dgm:t>
    </dgm:pt>
    <dgm:pt modelId="{0012BBA2-4216-4558-B0AA-F46354830B59}" type="pres">
      <dgm:prSet presAssocID="{1C137D57-508A-4A8E-B5F7-C6902976E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E4F68A-FF83-43D3-BC91-410EF9014CC3}" type="pres">
      <dgm:prSet presAssocID="{17CB920B-4F1A-463B-97D3-CA5EAAC3F048}" presName="hierRoot1" presStyleCnt="0">
        <dgm:presLayoutVars>
          <dgm:hierBranch val="init"/>
        </dgm:presLayoutVars>
      </dgm:prSet>
      <dgm:spPr/>
    </dgm:pt>
    <dgm:pt modelId="{30081C19-BD76-4C1E-BD30-DA05F76393AF}" type="pres">
      <dgm:prSet presAssocID="{17CB920B-4F1A-463B-97D3-CA5EAAC3F048}" presName="rootComposite1" presStyleCnt="0"/>
      <dgm:spPr/>
    </dgm:pt>
    <dgm:pt modelId="{BAC40F3D-CF13-459B-9C0E-019BAF03EF0B}" type="pres">
      <dgm:prSet presAssocID="{17CB920B-4F1A-463B-97D3-CA5EAAC3F048}" presName="rootText1" presStyleLbl="node0" presStyleIdx="0" presStyleCnt="1" custScaleX="13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094C2-F80F-473F-932A-45B9992BA65E}" type="pres">
      <dgm:prSet presAssocID="{17CB920B-4F1A-463B-97D3-CA5EAAC3F04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5BC99E-47F5-4CE8-A09C-2E2E1A460FD9}" type="pres">
      <dgm:prSet presAssocID="{17CB920B-4F1A-463B-97D3-CA5EAAC3F048}" presName="hierChild2" presStyleCnt="0"/>
      <dgm:spPr/>
    </dgm:pt>
    <dgm:pt modelId="{EA2137AC-FE72-4F4A-AC6E-F8DDF91A7C12}" type="pres">
      <dgm:prSet presAssocID="{6BCD6FE4-96A0-4BD4-8AA3-7701CBD770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CDE3F85-DE53-42D7-9AFD-4FDD6C294CAD}" type="pres">
      <dgm:prSet presAssocID="{DADC5DD3-F1C0-4030-97DD-96592A03A626}" presName="hierRoot2" presStyleCnt="0">
        <dgm:presLayoutVars>
          <dgm:hierBranch val="init"/>
        </dgm:presLayoutVars>
      </dgm:prSet>
      <dgm:spPr/>
    </dgm:pt>
    <dgm:pt modelId="{41338FF7-F1B2-4ECF-A8F4-1A28258AD721}" type="pres">
      <dgm:prSet presAssocID="{DADC5DD3-F1C0-4030-97DD-96592A03A626}" presName="rootComposite" presStyleCnt="0"/>
      <dgm:spPr/>
    </dgm:pt>
    <dgm:pt modelId="{8E7F6EF9-0D77-41A6-83A9-3944127F20F0}" type="pres">
      <dgm:prSet presAssocID="{DADC5DD3-F1C0-4030-97DD-96592A03A62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F8285-57D3-4AC2-806C-821E1A0CDE35}" type="pres">
      <dgm:prSet presAssocID="{DADC5DD3-F1C0-4030-97DD-96592A03A6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46E56BC5-C14B-46B9-B985-2B4D22C2F2E6}" type="pres">
      <dgm:prSet presAssocID="{DADC5DD3-F1C0-4030-97DD-96592A03A626}" presName="hierChild4" presStyleCnt="0"/>
      <dgm:spPr/>
    </dgm:pt>
    <dgm:pt modelId="{60654997-F761-4013-B094-254A0DCC3724}" type="pres">
      <dgm:prSet presAssocID="{DADC5DD3-F1C0-4030-97DD-96592A03A626}" presName="hierChild5" presStyleCnt="0"/>
      <dgm:spPr/>
    </dgm:pt>
    <dgm:pt modelId="{A380E2D6-9C45-43C9-BB96-E362233293C1}" type="pres">
      <dgm:prSet presAssocID="{3FE7233C-817F-4C50-A30A-E9E8655CA55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803C4CA-C2A4-4A0A-9FD6-B3EE605317F3}" type="pres">
      <dgm:prSet presAssocID="{8F98E46E-E911-4C49-BFA8-A62506D1C615}" presName="hierRoot2" presStyleCnt="0">
        <dgm:presLayoutVars>
          <dgm:hierBranch val="init"/>
        </dgm:presLayoutVars>
      </dgm:prSet>
      <dgm:spPr/>
    </dgm:pt>
    <dgm:pt modelId="{75D8BFF3-EB0B-41CB-AA76-289DBF05BCA0}" type="pres">
      <dgm:prSet presAssocID="{8F98E46E-E911-4C49-BFA8-A62506D1C615}" presName="rootComposite" presStyleCnt="0"/>
      <dgm:spPr/>
    </dgm:pt>
    <dgm:pt modelId="{B7193DD2-3F1F-4931-A437-89479ACBE97D}" type="pres">
      <dgm:prSet presAssocID="{8F98E46E-E911-4C49-BFA8-A62506D1C615}" presName="rootText" presStyleLbl="node2" presStyleIdx="1" presStyleCnt="4" custLinFactNeighborX="4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2CB8-E8B5-4494-9EA1-678A75BD83A2}" type="pres">
      <dgm:prSet presAssocID="{8F98E46E-E911-4C49-BFA8-A62506D1C6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8C48274D-DCE6-448A-87D5-C6D045C04355}" type="pres">
      <dgm:prSet presAssocID="{8F98E46E-E911-4C49-BFA8-A62506D1C615}" presName="hierChild4" presStyleCnt="0"/>
      <dgm:spPr/>
    </dgm:pt>
    <dgm:pt modelId="{7A3ED139-4D17-4E8A-8605-42D9FDA8F1F0}" type="pres">
      <dgm:prSet presAssocID="{8F98E46E-E911-4C49-BFA8-A62506D1C615}" presName="hierChild5" presStyleCnt="0"/>
      <dgm:spPr/>
    </dgm:pt>
    <dgm:pt modelId="{1992E7BD-46F4-4C15-B087-CA2687E77912}" type="pres">
      <dgm:prSet presAssocID="{5D206E25-152D-44C9-A83F-33A94A54F9F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BB98D39-872F-4E00-A388-E92C182BD6C9}" type="pres">
      <dgm:prSet presAssocID="{402366B5-D9B9-4A0B-9237-F88943CFF0B6}" presName="hierRoot2" presStyleCnt="0">
        <dgm:presLayoutVars>
          <dgm:hierBranch val="init"/>
        </dgm:presLayoutVars>
      </dgm:prSet>
      <dgm:spPr/>
    </dgm:pt>
    <dgm:pt modelId="{DBEC84B4-94A0-45F6-BC86-6AB86D57DB4A}" type="pres">
      <dgm:prSet presAssocID="{402366B5-D9B9-4A0B-9237-F88943CFF0B6}" presName="rootComposite" presStyleCnt="0"/>
      <dgm:spPr/>
    </dgm:pt>
    <dgm:pt modelId="{C2CE309A-1344-4728-85E9-C86992E9AF4F}" type="pres">
      <dgm:prSet presAssocID="{402366B5-D9B9-4A0B-9237-F88943CFF0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9A88B-FD5E-454D-B90D-00B904452FE7}" type="pres">
      <dgm:prSet presAssocID="{402366B5-D9B9-4A0B-9237-F88943CFF0B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D44A290-21F4-47D9-AB4A-11616315329B}" type="pres">
      <dgm:prSet presAssocID="{402366B5-D9B9-4A0B-9237-F88943CFF0B6}" presName="hierChild4" presStyleCnt="0"/>
      <dgm:spPr/>
    </dgm:pt>
    <dgm:pt modelId="{6A2220E9-368B-4042-A82B-E82037F9514F}" type="pres">
      <dgm:prSet presAssocID="{402366B5-D9B9-4A0B-9237-F88943CFF0B6}" presName="hierChild5" presStyleCnt="0"/>
      <dgm:spPr/>
    </dgm:pt>
    <dgm:pt modelId="{D40ACE08-111E-0741-80C5-F43C3F7FA05B}" type="pres">
      <dgm:prSet presAssocID="{A60825DB-DB20-504E-9552-08E70390A98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37C24CB-2D90-DB42-927D-A070E28906B1}" type="pres">
      <dgm:prSet presAssocID="{2EAA76EF-79C2-964D-8077-AEF571C246B8}" presName="hierRoot2" presStyleCnt="0">
        <dgm:presLayoutVars>
          <dgm:hierBranch val="init"/>
        </dgm:presLayoutVars>
      </dgm:prSet>
      <dgm:spPr/>
    </dgm:pt>
    <dgm:pt modelId="{460425B2-D72C-7E45-9AFF-0C4AA3DE9A69}" type="pres">
      <dgm:prSet presAssocID="{2EAA76EF-79C2-964D-8077-AEF571C246B8}" presName="rootComposite" presStyleCnt="0"/>
      <dgm:spPr/>
    </dgm:pt>
    <dgm:pt modelId="{6EFEA54A-8AA8-3B43-B16E-CEAD21D03133}" type="pres">
      <dgm:prSet presAssocID="{2EAA76EF-79C2-964D-8077-AEF571C246B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3F9DE-7942-EE47-9C72-EA81233F6D44}" type="pres">
      <dgm:prSet presAssocID="{2EAA76EF-79C2-964D-8077-AEF571C246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C3883C61-3CF9-CD42-A4EC-11FD889DCC5E}" type="pres">
      <dgm:prSet presAssocID="{2EAA76EF-79C2-964D-8077-AEF571C246B8}" presName="hierChild4" presStyleCnt="0"/>
      <dgm:spPr/>
    </dgm:pt>
    <dgm:pt modelId="{F25A1436-D2E0-B945-936D-1BFE8232D280}" type="pres">
      <dgm:prSet presAssocID="{2EAA76EF-79C2-964D-8077-AEF571C246B8}" presName="hierChild5" presStyleCnt="0"/>
      <dgm:spPr/>
    </dgm:pt>
    <dgm:pt modelId="{1C09860F-748A-4FDE-B80A-49364775CD12}" type="pres">
      <dgm:prSet presAssocID="{17CB920B-4F1A-463B-97D3-CA5EAAC3F048}" presName="hierChild3" presStyleCnt="0"/>
      <dgm:spPr/>
    </dgm:pt>
  </dgm:ptLst>
  <dgm:cxnLst>
    <dgm:cxn modelId="{6CA094F2-52F0-A545-BE52-CC871EBF96A3}" type="presOf" srcId="{A60825DB-DB20-504E-9552-08E70390A987}" destId="{D40ACE08-111E-0741-80C5-F43C3F7FA05B}" srcOrd="0" destOrd="0" presId="urn:microsoft.com/office/officeart/2005/8/layout/orgChart1"/>
    <dgm:cxn modelId="{D3B62839-0817-44F9-B8CC-C12C9753060E}" srcId="{17CB920B-4F1A-463B-97D3-CA5EAAC3F048}" destId="{DADC5DD3-F1C0-4030-97DD-96592A03A626}" srcOrd="0" destOrd="0" parTransId="{6BCD6FE4-96A0-4BD4-8AA3-7701CBD77003}" sibTransId="{5FFF0043-D241-4068-AF7E-015BE386C7E4}"/>
    <dgm:cxn modelId="{9A081FE6-2379-264F-9130-2CEE5F1C59DD}" type="presOf" srcId="{DADC5DD3-F1C0-4030-97DD-96592A03A626}" destId="{8E7F6EF9-0D77-41A6-83A9-3944127F20F0}" srcOrd="0" destOrd="0" presId="urn:microsoft.com/office/officeart/2005/8/layout/orgChart1"/>
    <dgm:cxn modelId="{A3534A78-16F1-4FB9-8CBC-CBFB203E4738}" srcId="{1C137D57-508A-4A8E-B5F7-C6902976E11E}" destId="{17CB920B-4F1A-463B-97D3-CA5EAAC3F048}" srcOrd="0" destOrd="0" parTransId="{7DD4893D-A4AA-4314-A68A-44F9776EFF22}" sibTransId="{EE1C76F1-F109-41D2-A5AE-9C34301E32C8}"/>
    <dgm:cxn modelId="{4BBF1555-3225-D84A-BDE7-A8B6502ECD7D}" type="presOf" srcId="{8F98E46E-E911-4C49-BFA8-A62506D1C615}" destId="{B7193DD2-3F1F-4931-A437-89479ACBE97D}" srcOrd="0" destOrd="0" presId="urn:microsoft.com/office/officeart/2005/8/layout/orgChart1"/>
    <dgm:cxn modelId="{DA823380-0040-2349-A865-C8686CE3CC59}" type="presOf" srcId="{5D206E25-152D-44C9-A83F-33A94A54F9FA}" destId="{1992E7BD-46F4-4C15-B087-CA2687E77912}" srcOrd="0" destOrd="0" presId="urn:microsoft.com/office/officeart/2005/8/layout/orgChart1"/>
    <dgm:cxn modelId="{26BBC47A-4743-664F-AF8B-BAAC67A8EFF5}" type="presOf" srcId="{DADC5DD3-F1C0-4030-97DD-96592A03A626}" destId="{8A9F8285-57D3-4AC2-806C-821E1A0CDE35}" srcOrd="1" destOrd="0" presId="urn:microsoft.com/office/officeart/2005/8/layout/orgChart1"/>
    <dgm:cxn modelId="{6322F45B-8E4D-4540-99C7-D2C269BD206F}" type="presOf" srcId="{402366B5-D9B9-4A0B-9237-F88943CFF0B6}" destId="{1959A88B-FD5E-454D-B90D-00B904452FE7}" srcOrd="1" destOrd="0" presId="urn:microsoft.com/office/officeart/2005/8/layout/orgChart1"/>
    <dgm:cxn modelId="{85DAC5E7-3068-DE4E-9D47-1462E8376B0A}" type="presOf" srcId="{1C137D57-508A-4A8E-B5F7-C6902976E11E}" destId="{0012BBA2-4216-4558-B0AA-F46354830B59}" srcOrd="0" destOrd="0" presId="urn:microsoft.com/office/officeart/2005/8/layout/orgChart1"/>
    <dgm:cxn modelId="{AD3F1A33-F5BE-DC46-B018-E8C03C41E07A}" type="presOf" srcId="{17CB920B-4F1A-463B-97D3-CA5EAAC3F048}" destId="{7BD094C2-F80F-473F-932A-45B9992BA65E}" srcOrd="1" destOrd="0" presId="urn:microsoft.com/office/officeart/2005/8/layout/orgChart1"/>
    <dgm:cxn modelId="{CC556CCC-40FA-5C4C-A3CB-75D9A5EF9665}" type="presOf" srcId="{2EAA76EF-79C2-964D-8077-AEF571C246B8}" destId="{1403F9DE-7942-EE47-9C72-EA81233F6D44}" srcOrd="1" destOrd="0" presId="urn:microsoft.com/office/officeart/2005/8/layout/orgChart1"/>
    <dgm:cxn modelId="{9CA270F3-3F27-6E40-B9E3-D65F54CCC848}" type="presOf" srcId="{3FE7233C-817F-4C50-A30A-E9E8655CA551}" destId="{A380E2D6-9C45-43C9-BB96-E362233293C1}" srcOrd="0" destOrd="0" presId="urn:microsoft.com/office/officeart/2005/8/layout/orgChart1"/>
    <dgm:cxn modelId="{D1B9D6F3-5CDB-F34C-B1ED-76470BBDBD6C}" type="presOf" srcId="{6BCD6FE4-96A0-4BD4-8AA3-7701CBD77003}" destId="{EA2137AC-FE72-4F4A-AC6E-F8DDF91A7C12}" srcOrd="0" destOrd="0" presId="urn:microsoft.com/office/officeart/2005/8/layout/orgChart1"/>
    <dgm:cxn modelId="{8BD293DF-4DEC-F644-807E-23EEBE44C965}" type="presOf" srcId="{402366B5-D9B9-4A0B-9237-F88943CFF0B6}" destId="{C2CE309A-1344-4728-85E9-C86992E9AF4F}" srcOrd="0" destOrd="0" presId="urn:microsoft.com/office/officeart/2005/8/layout/orgChart1"/>
    <dgm:cxn modelId="{88CF1665-978C-41F8-BB95-D53D7B6E2D03}" srcId="{17CB920B-4F1A-463B-97D3-CA5EAAC3F048}" destId="{402366B5-D9B9-4A0B-9237-F88943CFF0B6}" srcOrd="2" destOrd="0" parTransId="{5D206E25-152D-44C9-A83F-33A94A54F9FA}" sibTransId="{7474367B-3122-4261-8121-67C787A4CC81}"/>
    <dgm:cxn modelId="{850012DC-9A54-2345-960A-F9B6A4AA2716}" type="presOf" srcId="{8F98E46E-E911-4C49-BFA8-A62506D1C615}" destId="{EFD82CB8-E8B5-4494-9EA1-678A75BD83A2}" srcOrd="1" destOrd="0" presId="urn:microsoft.com/office/officeart/2005/8/layout/orgChart1"/>
    <dgm:cxn modelId="{C15C4B7F-4479-DA45-85E5-DF4B0B15D558}" type="presOf" srcId="{17CB920B-4F1A-463B-97D3-CA5EAAC3F048}" destId="{BAC40F3D-CF13-459B-9C0E-019BAF03EF0B}" srcOrd="0" destOrd="0" presId="urn:microsoft.com/office/officeart/2005/8/layout/orgChart1"/>
    <dgm:cxn modelId="{74332405-471C-43CA-82A5-DA8295C4991C}" srcId="{17CB920B-4F1A-463B-97D3-CA5EAAC3F048}" destId="{8F98E46E-E911-4C49-BFA8-A62506D1C615}" srcOrd="1" destOrd="0" parTransId="{3FE7233C-817F-4C50-A30A-E9E8655CA551}" sibTransId="{F6E62F98-108C-426E-A84C-5CAD263F3191}"/>
    <dgm:cxn modelId="{C8095A27-6E35-BF41-B868-DCE1EC111742}" type="presOf" srcId="{2EAA76EF-79C2-964D-8077-AEF571C246B8}" destId="{6EFEA54A-8AA8-3B43-B16E-CEAD21D03133}" srcOrd="0" destOrd="0" presId="urn:microsoft.com/office/officeart/2005/8/layout/orgChart1"/>
    <dgm:cxn modelId="{054C9ECD-5061-FD47-A460-70DA4A3382EF}" srcId="{17CB920B-4F1A-463B-97D3-CA5EAAC3F048}" destId="{2EAA76EF-79C2-964D-8077-AEF571C246B8}" srcOrd="3" destOrd="0" parTransId="{A60825DB-DB20-504E-9552-08E70390A987}" sibTransId="{D470B341-84FC-7843-940F-165738CA96D0}"/>
    <dgm:cxn modelId="{018DB115-10D8-3B49-900E-AB811B0AD2AD}" type="presParOf" srcId="{0012BBA2-4216-4558-B0AA-F46354830B59}" destId="{7AE4F68A-FF83-43D3-BC91-410EF9014CC3}" srcOrd="0" destOrd="0" presId="urn:microsoft.com/office/officeart/2005/8/layout/orgChart1"/>
    <dgm:cxn modelId="{7783C918-15ED-B649-ACF0-E65759281ECA}" type="presParOf" srcId="{7AE4F68A-FF83-43D3-BC91-410EF9014CC3}" destId="{30081C19-BD76-4C1E-BD30-DA05F76393AF}" srcOrd="0" destOrd="0" presId="urn:microsoft.com/office/officeart/2005/8/layout/orgChart1"/>
    <dgm:cxn modelId="{19B908D4-63C1-214E-9300-FA0BAF56BB3D}" type="presParOf" srcId="{30081C19-BD76-4C1E-BD30-DA05F76393AF}" destId="{BAC40F3D-CF13-459B-9C0E-019BAF03EF0B}" srcOrd="0" destOrd="0" presId="urn:microsoft.com/office/officeart/2005/8/layout/orgChart1"/>
    <dgm:cxn modelId="{DD7B44C3-0ED6-824A-86BE-15DB56120633}" type="presParOf" srcId="{30081C19-BD76-4C1E-BD30-DA05F76393AF}" destId="{7BD094C2-F80F-473F-932A-45B9992BA65E}" srcOrd="1" destOrd="0" presId="urn:microsoft.com/office/officeart/2005/8/layout/orgChart1"/>
    <dgm:cxn modelId="{2C0795B6-D14D-A94C-8B19-89ED4F1063C1}" type="presParOf" srcId="{7AE4F68A-FF83-43D3-BC91-410EF9014CC3}" destId="{A35BC99E-47F5-4CE8-A09C-2E2E1A460FD9}" srcOrd="1" destOrd="0" presId="urn:microsoft.com/office/officeart/2005/8/layout/orgChart1"/>
    <dgm:cxn modelId="{6EBA5257-AC77-A04D-9CDE-39CB7E5F5183}" type="presParOf" srcId="{A35BC99E-47F5-4CE8-A09C-2E2E1A460FD9}" destId="{EA2137AC-FE72-4F4A-AC6E-F8DDF91A7C12}" srcOrd="0" destOrd="0" presId="urn:microsoft.com/office/officeart/2005/8/layout/orgChart1"/>
    <dgm:cxn modelId="{DFA4509E-3468-7146-B68F-DF11EC2AE74A}" type="presParOf" srcId="{A35BC99E-47F5-4CE8-A09C-2E2E1A460FD9}" destId="{BCDE3F85-DE53-42D7-9AFD-4FDD6C294CAD}" srcOrd="1" destOrd="0" presId="urn:microsoft.com/office/officeart/2005/8/layout/orgChart1"/>
    <dgm:cxn modelId="{42C8191E-EC79-C040-A4ED-AC2133058D7C}" type="presParOf" srcId="{BCDE3F85-DE53-42D7-9AFD-4FDD6C294CAD}" destId="{41338FF7-F1B2-4ECF-A8F4-1A28258AD721}" srcOrd="0" destOrd="0" presId="urn:microsoft.com/office/officeart/2005/8/layout/orgChart1"/>
    <dgm:cxn modelId="{923734DA-2636-9B49-B7D8-6848080149FF}" type="presParOf" srcId="{41338FF7-F1B2-4ECF-A8F4-1A28258AD721}" destId="{8E7F6EF9-0D77-41A6-83A9-3944127F20F0}" srcOrd="0" destOrd="0" presId="urn:microsoft.com/office/officeart/2005/8/layout/orgChart1"/>
    <dgm:cxn modelId="{069297D0-FDF0-6D4E-AB5B-8D8B54E45A5D}" type="presParOf" srcId="{41338FF7-F1B2-4ECF-A8F4-1A28258AD721}" destId="{8A9F8285-57D3-4AC2-806C-821E1A0CDE35}" srcOrd="1" destOrd="0" presId="urn:microsoft.com/office/officeart/2005/8/layout/orgChart1"/>
    <dgm:cxn modelId="{3BF3C452-CAA6-2646-89BD-2D317168DFA4}" type="presParOf" srcId="{BCDE3F85-DE53-42D7-9AFD-4FDD6C294CAD}" destId="{46E56BC5-C14B-46B9-B985-2B4D22C2F2E6}" srcOrd="1" destOrd="0" presId="urn:microsoft.com/office/officeart/2005/8/layout/orgChart1"/>
    <dgm:cxn modelId="{2AA14F0A-A907-4344-8054-75838C6C1ED3}" type="presParOf" srcId="{BCDE3F85-DE53-42D7-9AFD-4FDD6C294CAD}" destId="{60654997-F761-4013-B094-254A0DCC3724}" srcOrd="2" destOrd="0" presId="urn:microsoft.com/office/officeart/2005/8/layout/orgChart1"/>
    <dgm:cxn modelId="{C094176E-C2D9-E540-9C2A-2DD61722DED0}" type="presParOf" srcId="{A35BC99E-47F5-4CE8-A09C-2E2E1A460FD9}" destId="{A380E2D6-9C45-43C9-BB96-E362233293C1}" srcOrd="2" destOrd="0" presId="urn:microsoft.com/office/officeart/2005/8/layout/orgChart1"/>
    <dgm:cxn modelId="{2E012C02-8D68-884A-B556-840BDBFD89FA}" type="presParOf" srcId="{A35BC99E-47F5-4CE8-A09C-2E2E1A460FD9}" destId="{4803C4CA-C2A4-4A0A-9FD6-B3EE605317F3}" srcOrd="3" destOrd="0" presId="urn:microsoft.com/office/officeart/2005/8/layout/orgChart1"/>
    <dgm:cxn modelId="{C2C05B98-2291-9B40-A446-A0A25838E28E}" type="presParOf" srcId="{4803C4CA-C2A4-4A0A-9FD6-B3EE605317F3}" destId="{75D8BFF3-EB0B-41CB-AA76-289DBF05BCA0}" srcOrd="0" destOrd="0" presId="urn:microsoft.com/office/officeart/2005/8/layout/orgChart1"/>
    <dgm:cxn modelId="{F9A61868-0A85-E948-9535-E0773C7E0F79}" type="presParOf" srcId="{75D8BFF3-EB0B-41CB-AA76-289DBF05BCA0}" destId="{B7193DD2-3F1F-4931-A437-89479ACBE97D}" srcOrd="0" destOrd="0" presId="urn:microsoft.com/office/officeart/2005/8/layout/orgChart1"/>
    <dgm:cxn modelId="{78387C50-AE98-A044-87C4-67190EF224D5}" type="presParOf" srcId="{75D8BFF3-EB0B-41CB-AA76-289DBF05BCA0}" destId="{EFD82CB8-E8B5-4494-9EA1-678A75BD83A2}" srcOrd="1" destOrd="0" presId="urn:microsoft.com/office/officeart/2005/8/layout/orgChart1"/>
    <dgm:cxn modelId="{D647D727-D153-9E48-9B21-0C12D76C8521}" type="presParOf" srcId="{4803C4CA-C2A4-4A0A-9FD6-B3EE605317F3}" destId="{8C48274D-DCE6-448A-87D5-C6D045C04355}" srcOrd="1" destOrd="0" presId="urn:microsoft.com/office/officeart/2005/8/layout/orgChart1"/>
    <dgm:cxn modelId="{D1F209F1-FDCA-2648-B727-3C4A9E20008B}" type="presParOf" srcId="{4803C4CA-C2A4-4A0A-9FD6-B3EE605317F3}" destId="{7A3ED139-4D17-4E8A-8605-42D9FDA8F1F0}" srcOrd="2" destOrd="0" presId="urn:microsoft.com/office/officeart/2005/8/layout/orgChart1"/>
    <dgm:cxn modelId="{A1DC1CFB-BC5C-1745-B048-1EAD9DC9E9A9}" type="presParOf" srcId="{A35BC99E-47F5-4CE8-A09C-2E2E1A460FD9}" destId="{1992E7BD-46F4-4C15-B087-CA2687E77912}" srcOrd="4" destOrd="0" presId="urn:microsoft.com/office/officeart/2005/8/layout/orgChart1"/>
    <dgm:cxn modelId="{A85AB5A2-A09D-FC48-925D-55BA091A1A21}" type="presParOf" srcId="{A35BC99E-47F5-4CE8-A09C-2E2E1A460FD9}" destId="{5BB98D39-872F-4E00-A388-E92C182BD6C9}" srcOrd="5" destOrd="0" presId="urn:microsoft.com/office/officeart/2005/8/layout/orgChart1"/>
    <dgm:cxn modelId="{A3C0E94C-D6C0-7E4B-8A34-825E35E2A009}" type="presParOf" srcId="{5BB98D39-872F-4E00-A388-E92C182BD6C9}" destId="{DBEC84B4-94A0-45F6-BC86-6AB86D57DB4A}" srcOrd="0" destOrd="0" presId="urn:microsoft.com/office/officeart/2005/8/layout/orgChart1"/>
    <dgm:cxn modelId="{29361389-492A-D240-9415-8D540D86E03C}" type="presParOf" srcId="{DBEC84B4-94A0-45F6-BC86-6AB86D57DB4A}" destId="{C2CE309A-1344-4728-85E9-C86992E9AF4F}" srcOrd="0" destOrd="0" presId="urn:microsoft.com/office/officeart/2005/8/layout/orgChart1"/>
    <dgm:cxn modelId="{5F7A82DA-0F02-9245-96BB-247A48AA727A}" type="presParOf" srcId="{DBEC84B4-94A0-45F6-BC86-6AB86D57DB4A}" destId="{1959A88B-FD5E-454D-B90D-00B904452FE7}" srcOrd="1" destOrd="0" presId="urn:microsoft.com/office/officeart/2005/8/layout/orgChart1"/>
    <dgm:cxn modelId="{05339BB2-B491-8747-9296-97D696661994}" type="presParOf" srcId="{5BB98D39-872F-4E00-A388-E92C182BD6C9}" destId="{9D44A290-21F4-47D9-AB4A-11616315329B}" srcOrd="1" destOrd="0" presId="urn:microsoft.com/office/officeart/2005/8/layout/orgChart1"/>
    <dgm:cxn modelId="{00B40E2C-68F6-7B43-A835-558779BC390D}" type="presParOf" srcId="{5BB98D39-872F-4E00-A388-E92C182BD6C9}" destId="{6A2220E9-368B-4042-A82B-E82037F9514F}" srcOrd="2" destOrd="0" presId="urn:microsoft.com/office/officeart/2005/8/layout/orgChart1"/>
    <dgm:cxn modelId="{38D9F19D-F02F-F740-B58D-7530AB63D09B}" type="presParOf" srcId="{A35BC99E-47F5-4CE8-A09C-2E2E1A460FD9}" destId="{D40ACE08-111E-0741-80C5-F43C3F7FA05B}" srcOrd="6" destOrd="0" presId="urn:microsoft.com/office/officeart/2005/8/layout/orgChart1"/>
    <dgm:cxn modelId="{19BDD8EE-DF46-4C4D-9C48-6DB1F7462947}" type="presParOf" srcId="{A35BC99E-47F5-4CE8-A09C-2E2E1A460FD9}" destId="{937C24CB-2D90-DB42-927D-A070E28906B1}" srcOrd="7" destOrd="0" presId="urn:microsoft.com/office/officeart/2005/8/layout/orgChart1"/>
    <dgm:cxn modelId="{15E4B0EA-0871-7E40-B088-2E2F067E74EA}" type="presParOf" srcId="{937C24CB-2D90-DB42-927D-A070E28906B1}" destId="{460425B2-D72C-7E45-9AFF-0C4AA3DE9A69}" srcOrd="0" destOrd="0" presId="urn:microsoft.com/office/officeart/2005/8/layout/orgChart1"/>
    <dgm:cxn modelId="{C42AC58B-D1EB-DE4F-901C-454562383DBE}" type="presParOf" srcId="{460425B2-D72C-7E45-9AFF-0C4AA3DE9A69}" destId="{6EFEA54A-8AA8-3B43-B16E-CEAD21D03133}" srcOrd="0" destOrd="0" presId="urn:microsoft.com/office/officeart/2005/8/layout/orgChart1"/>
    <dgm:cxn modelId="{C0A6450F-8D51-524F-AA35-4DAB0C206E03}" type="presParOf" srcId="{460425B2-D72C-7E45-9AFF-0C4AA3DE9A69}" destId="{1403F9DE-7942-EE47-9C72-EA81233F6D44}" srcOrd="1" destOrd="0" presId="urn:microsoft.com/office/officeart/2005/8/layout/orgChart1"/>
    <dgm:cxn modelId="{A4DD5D68-1801-1B4A-9C58-BD815BFFB845}" type="presParOf" srcId="{937C24CB-2D90-DB42-927D-A070E28906B1}" destId="{C3883C61-3CF9-CD42-A4EC-11FD889DCC5E}" srcOrd="1" destOrd="0" presId="urn:microsoft.com/office/officeart/2005/8/layout/orgChart1"/>
    <dgm:cxn modelId="{1098C46B-DC19-3C44-B67B-A1B7D18FFBB7}" type="presParOf" srcId="{937C24CB-2D90-DB42-927D-A070E28906B1}" destId="{F25A1436-D2E0-B945-936D-1BFE8232D280}" srcOrd="2" destOrd="0" presId="urn:microsoft.com/office/officeart/2005/8/layout/orgChart1"/>
    <dgm:cxn modelId="{21A6104C-0B98-B24F-B175-CCFDED7B7FCC}" type="presParOf" srcId="{7AE4F68A-FF83-43D3-BC91-410EF9014CC3}" destId="{1C09860F-748A-4FDE-B80A-49364775CD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37D57-508A-4A8E-B5F7-C6902976E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7CB920B-4F1A-463B-97D3-CA5EAAC3F0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 rtl="1"/>
          <a:r>
            <a:rPr lang="en-US" sz="1400" b="1" dirty="0" err="1"/>
            <a:t>Gluconeogenic</a:t>
          </a:r>
          <a:r>
            <a:rPr lang="en-US" sz="1400" b="1" dirty="0"/>
            <a:t> Substrates:</a:t>
          </a:r>
          <a:endParaRPr lang="ar-SA" sz="1400" b="1" dirty="0"/>
        </a:p>
      </dgm:t>
    </dgm:pt>
    <dgm:pt modelId="{7DD4893D-A4AA-4314-A68A-44F9776EFF22}" type="par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EE1C76F1-F109-41D2-A5AE-9C34301E32C8}" type="sib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8F98E46E-E911-4C49-BFA8-A62506D1C61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1600" dirty="0"/>
            <a:t>Lactate</a:t>
          </a:r>
          <a:endParaRPr lang="ar-SA" sz="1600" dirty="0"/>
        </a:p>
      </dgm:t>
    </dgm:pt>
    <dgm:pt modelId="{3FE7233C-817F-4C50-A30A-E9E8655CA551}" type="par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F6E62F98-108C-426E-A84C-5CAD263F3191}" type="sib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DADC5DD3-F1C0-4030-97DD-96592A03A62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800" dirty="0"/>
            <a:t>Glycerol</a:t>
          </a:r>
          <a:endParaRPr lang="ar-SA" sz="2200" dirty="0"/>
        </a:p>
      </dgm:t>
    </dgm:pt>
    <dgm:pt modelId="{6BCD6FE4-96A0-4BD4-8AA3-7701CBD77003}" type="par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5FFF0043-D241-4068-AF7E-015BE386C7E4}" type="sib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402366B5-D9B9-4A0B-9237-F88943CFF0B6}">
      <dgm:prSet custT="1"/>
      <dgm:spPr/>
      <dgm:t>
        <a:bodyPr/>
        <a:lstStyle/>
        <a:p>
          <a:pPr rtl="1"/>
          <a:r>
            <a:rPr lang="en-US" sz="1400" dirty="0" err="1"/>
            <a:t>Glucogenic</a:t>
          </a:r>
          <a:r>
            <a:rPr lang="en-US" sz="1400" dirty="0"/>
            <a:t> amino acids</a:t>
          </a:r>
        </a:p>
      </dgm:t>
    </dgm:pt>
    <dgm:pt modelId="{5D206E25-152D-44C9-A83F-33A94A54F9FA}" type="par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7474367B-3122-4261-8121-67C787A4CC81}" type="sib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2EAA76EF-79C2-964D-8077-AEF571C246B8}">
      <dgm:prSet custT="1"/>
      <dgm:spPr/>
      <dgm:t>
        <a:bodyPr/>
        <a:lstStyle/>
        <a:p>
          <a:r>
            <a:rPr lang="en-US" sz="1600" dirty="0"/>
            <a:t>Pyruvate</a:t>
          </a:r>
        </a:p>
      </dgm:t>
    </dgm:pt>
    <dgm:pt modelId="{A60825DB-DB20-504E-9552-08E70390A987}" type="parTrans" cxnId="{054C9ECD-5061-FD47-A460-70DA4A3382EF}">
      <dgm:prSet/>
      <dgm:spPr/>
      <dgm:t>
        <a:bodyPr/>
        <a:lstStyle/>
        <a:p>
          <a:endParaRPr lang="en-US"/>
        </a:p>
      </dgm:t>
    </dgm:pt>
    <dgm:pt modelId="{D470B341-84FC-7843-940F-165738CA96D0}" type="sibTrans" cxnId="{054C9ECD-5061-FD47-A460-70DA4A3382EF}">
      <dgm:prSet/>
      <dgm:spPr/>
      <dgm:t>
        <a:bodyPr/>
        <a:lstStyle/>
        <a:p>
          <a:endParaRPr lang="en-US"/>
        </a:p>
      </dgm:t>
    </dgm:pt>
    <dgm:pt modelId="{0012BBA2-4216-4558-B0AA-F46354830B59}" type="pres">
      <dgm:prSet presAssocID="{1C137D57-508A-4A8E-B5F7-C6902976E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E4F68A-FF83-43D3-BC91-410EF9014CC3}" type="pres">
      <dgm:prSet presAssocID="{17CB920B-4F1A-463B-97D3-CA5EAAC3F048}" presName="hierRoot1" presStyleCnt="0">
        <dgm:presLayoutVars>
          <dgm:hierBranch val="init"/>
        </dgm:presLayoutVars>
      </dgm:prSet>
      <dgm:spPr/>
    </dgm:pt>
    <dgm:pt modelId="{30081C19-BD76-4C1E-BD30-DA05F76393AF}" type="pres">
      <dgm:prSet presAssocID="{17CB920B-4F1A-463B-97D3-CA5EAAC3F048}" presName="rootComposite1" presStyleCnt="0"/>
      <dgm:spPr/>
    </dgm:pt>
    <dgm:pt modelId="{BAC40F3D-CF13-459B-9C0E-019BAF03EF0B}" type="pres">
      <dgm:prSet presAssocID="{17CB920B-4F1A-463B-97D3-CA5EAAC3F048}" presName="rootText1" presStyleLbl="node0" presStyleIdx="0" presStyleCnt="1" custScaleX="13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094C2-F80F-473F-932A-45B9992BA65E}" type="pres">
      <dgm:prSet presAssocID="{17CB920B-4F1A-463B-97D3-CA5EAAC3F04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5BC99E-47F5-4CE8-A09C-2E2E1A460FD9}" type="pres">
      <dgm:prSet presAssocID="{17CB920B-4F1A-463B-97D3-CA5EAAC3F048}" presName="hierChild2" presStyleCnt="0"/>
      <dgm:spPr/>
    </dgm:pt>
    <dgm:pt modelId="{EA2137AC-FE72-4F4A-AC6E-F8DDF91A7C12}" type="pres">
      <dgm:prSet presAssocID="{6BCD6FE4-96A0-4BD4-8AA3-7701CBD770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CDE3F85-DE53-42D7-9AFD-4FDD6C294CAD}" type="pres">
      <dgm:prSet presAssocID="{DADC5DD3-F1C0-4030-97DD-96592A03A626}" presName="hierRoot2" presStyleCnt="0">
        <dgm:presLayoutVars>
          <dgm:hierBranch val="init"/>
        </dgm:presLayoutVars>
      </dgm:prSet>
      <dgm:spPr/>
    </dgm:pt>
    <dgm:pt modelId="{41338FF7-F1B2-4ECF-A8F4-1A28258AD721}" type="pres">
      <dgm:prSet presAssocID="{DADC5DD3-F1C0-4030-97DD-96592A03A626}" presName="rootComposite" presStyleCnt="0"/>
      <dgm:spPr/>
    </dgm:pt>
    <dgm:pt modelId="{8E7F6EF9-0D77-41A6-83A9-3944127F20F0}" type="pres">
      <dgm:prSet presAssocID="{DADC5DD3-F1C0-4030-97DD-96592A03A62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F8285-57D3-4AC2-806C-821E1A0CDE35}" type="pres">
      <dgm:prSet presAssocID="{DADC5DD3-F1C0-4030-97DD-96592A03A6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46E56BC5-C14B-46B9-B985-2B4D22C2F2E6}" type="pres">
      <dgm:prSet presAssocID="{DADC5DD3-F1C0-4030-97DD-96592A03A626}" presName="hierChild4" presStyleCnt="0"/>
      <dgm:spPr/>
    </dgm:pt>
    <dgm:pt modelId="{60654997-F761-4013-B094-254A0DCC3724}" type="pres">
      <dgm:prSet presAssocID="{DADC5DD3-F1C0-4030-97DD-96592A03A626}" presName="hierChild5" presStyleCnt="0"/>
      <dgm:spPr/>
    </dgm:pt>
    <dgm:pt modelId="{A380E2D6-9C45-43C9-BB96-E362233293C1}" type="pres">
      <dgm:prSet presAssocID="{3FE7233C-817F-4C50-A30A-E9E8655CA55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803C4CA-C2A4-4A0A-9FD6-B3EE605317F3}" type="pres">
      <dgm:prSet presAssocID="{8F98E46E-E911-4C49-BFA8-A62506D1C615}" presName="hierRoot2" presStyleCnt="0">
        <dgm:presLayoutVars>
          <dgm:hierBranch val="init"/>
        </dgm:presLayoutVars>
      </dgm:prSet>
      <dgm:spPr/>
    </dgm:pt>
    <dgm:pt modelId="{75D8BFF3-EB0B-41CB-AA76-289DBF05BCA0}" type="pres">
      <dgm:prSet presAssocID="{8F98E46E-E911-4C49-BFA8-A62506D1C615}" presName="rootComposite" presStyleCnt="0"/>
      <dgm:spPr/>
    </dgm:pt>
    <dgm:pt modelId="{B7193DD2-3F1F-4931-A437-89479ACBE97D}" type="pres">
      <dgm:prSet presAssocID="{8F98E46E-E911-4C49-BFA8-A62506D1C615}" presName="rootText" presStyleLbl="node2" presStyleIdx="1" presStyleCnt="4" custLinFactNeighborX="4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2CB8-E8B5-4494-9EA1-678A75BD83A2}" type="pres">
      <dgm:prSet presAssocID="{8F98E46E-E911-4C49-BFA8-A62506D1C6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8C48274D-DCE6-448A-87D5-C6D045C04355}" type="pres">
      <dgm:prSet presAssocID="{8F98E46E-E911-4C49-BFA8-A62506D1C615}" presName="hierChild4" presStyleCnt="0"/>
      <dgm:spPr/>
    </dgm:pt>
    <dgm:pt modelId="{7A3ED139-4D17-4E8A-8605-42D9FDA8F1F0}" type="pres">
      <dgm:prSet presAssocID="{8F98E46E-E911-4C49-BFA8-A62506D1C615}" presName="hierChild5" presStyleCnt="0"/>
      <dgm:spPr/>
    </dgm:pt>
    <dgm:pt modelId="{1992E7BD-46F4-4C15-B087-CA2687E77912}" type="pres">
      <dgm:prSet presAssocID="{5D206E25-152D-44C9-A83F-33A94A54F9F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BB98D39-872F-4E00-A388-E92C182BD6C9}" type="pres">
      <dgm:prSet presAssocID="{402366B5-D9B9-4A0B-9237-F88943CFF0B6}" presName="hierRoot2" presStyleCnt="0">
        <dgm:presLayoutVars>
          <dgm:hierBranch val="init"/>
        </dgm:presLayoutVars>
      </dgm:prSet>
      <dgm:spPr/>
    </dgm:pt>
    <dgm:pt modelId="{DBEC84B4-94A0-45F6-BC86-6AB86D57DB4A}" type="pres">
      <dgm:prSet presAssocID="{402366B5-D9B9-4A0B-9237-F88943CFF0B6}" presName="rootComposite" presStyleCnt="0"/>
      <dgm:spPr/>
    </dgm:pt>
    <dgm:pt modelId="{C2CE309A-1344-4728-85E9-C86992E9AF4F}" type="pres">
      <dgm:prSet presAssocID="{402366B5-D9B9-4A0B-9237-F88943CFF0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9A88B-FD5E-454D-B90D-00B904452FE7}" type="pres">
      <dgm:prSet presAssocID="{402366B5-D9B9-4A0B-9237-F88943CFF0B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D44A290-21F4-47D9-AB4A-11616315329B}" type="pres">
      <dgm:prSet presAssocID="{402366B5-D9B9-4A0B-9237-F88943CFF0B6}" presName="hierChild4" presStyleCnt="0"/>
      <dgm:spPr/>
    </dgm:pt>
    <dgm:pt modelId="{6A2220E9-368B-4042-A82B-E82037F9514F}" type="pres">
      <dgm:prSet presAssocID="{402366B5-D9B9-4A0B-9237-F88943CFF0B6}" presName="hierChild5" presStyleCnt="0"/>
      <dgm:spPr/>
    </dgm:pt>
    <dgm:pt modelId="{D40ACE08-111E-0741-80C5-F43C3F7FA05B}" type="pres">
      <dgm:prSet presAssocID="{A60825DB-DB20-504E-9552-08E70390A98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37C24CB-2D90-DB42-927D-A070E28906B1}" type="pres">
      <dgm:prSet presAssocID="{2EAA76EF-79C2-964D-8077-AEF571C246B8}" presName="hierRoot2" presStyleCnt="0">
        <dgm:presLayoutVars>
          <dgm:hierBranch val="init"/>
        </dgm:presLayoutVars>
      </dgm:prSet>
      <dgm:spPr/>
    </dgm:pt>
    <dgm:pt modelId="{460425B2-D72C-7E45-9AFF-0C4AA3DE9A69}" type="pres">
      <dgm:prSet presAssocID="{2EAA76EF-79C2-964D-8077-AEF571C246B8}" presName="rootComposite" presStyleCnt="0"/>
      <dgm:spPr/>
    </dgm:pt>
    <dgm:pt modelId="{6EFEA54A-8AA8-3B43-B16E-CEAD21D03133}" type="pres">
      <dgm:prSet presAssocID="{2EAA76EF-79C2-964D-8077-AEF571C246B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3F9DE-7942-EE47-9C72-EA81233F6D44}" type="pres">
      <dgm:prSet presAssocID="{2EAA76EF-79C2-964D-8077-AEF571C246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C3883C61-3CF9-CD42-A4EC-11FD889DCC5E}" type="pres">
      <dgm:prSet presAssocID="{2EAA76EF-79C2-964D-8077-AEF571C246B8}" presName="hierChild4" presStyleCnt="0"/>
      <dgm:spPr/>
    </dgm:pt>
    <dgm:pt modelId="{F25A1436-D2E0-B945-936D-1BFE8232D280}" type="pres">
      <dgm:prSet presAssocID="{2EAA76EF-79C2-964D-8077-AEF571C246B8}" presName="hierChild5" presStyleCnt="0"/>
      <dgm:spPr/>
    </dgm:pt>
    <dgm:pt modelId="{1C09860F-748A-4FDE-B80A-49364775CD12}" type="pres">
      <dgm:prSet presAssocID="{17CB920B-4F1A-463B-97D3-CA5EAAC3F048}" presName="hierChild3" presStyleCnt="0"/>
      <dgm:spPr/>
    </dgm:pt>
  </dgm:ptLst>
  <dgm:cxnLst>
    <dgm:cxn modelId="{24339A10-477F-1A48-A202-23EF2A72515D}" type="presOf" srcId="{402366B5-D9B9-4A0B-9237-F88943CFF0B6}" destId="{1959A88B-FD5E-454D-B90D-00B904452FE7}" srcOrd="1" destOrd="0" presId="urn:microsoft.com/office/officeart/2005/8/layout/orgChart1"/>
    <dgm:cxn modelId="{D3B62839-0817-44F9-B8CC-C12C9753060E}" srcId="{17CB920B-4F1A-463B-97D3-CA5EAAC3F048}" destId="{DADC5DD3-F1C0-4030-97DD-96592A03A626}" srcOrd="0" destOrd="0" parTransId="{6BCD6FE4-96A0-4BD4-8AA3-7701CBD77003}" sibTransId="{5FFF0043-D241-4068-AF7E-015BE386C7E4}"/>
    <dgm:cxn modelId="{C891FE3A-67C1-E140-9C89-BF8CED597EC7}" type="presOf" srcId="{DADC5DD3-F1C0-4030-97DD-96592A03A626}" destId="{8E7F6EF9-0D77-41A6-83A9-3944127F20F0}" srcOrd="0" destOrd="0" presId="urn:microsoft.com/office/officeart/2005/8/layout/orgChart1"/>
    <dgm:cxn modelId="{A3534A78-16F1-4FB9-8CBC-CBFB203E4738}" srcId="{1C137D57-508A-4A8E-B5F7-C6902976E11E}" destId="{17CB920B-4F1A-463B-97D3-CA5EAAC3F048}" srcOrd="0" destOrd="0" parTransId="{7DD4893D-A4AA-4314-A68A-44F9776EFF22}" sibTransId="{EE1C76F1-F109-41D2-A5AE-9C34301E32C8}"/>
    <dgm:cxn modelId="{6B10F389-8745-4E4D-833A-A4588BB7515D}" type="presOf" srcId="{17CB920B-4F1A-463B-97D3-CA5EAAC3F048}" destId="{7BD094C2-F80F-473F-932A-45B9992BA65E}" srcOrd="1" destOrd="0" presId="urn:microsoft.com/office/officeart/2005/8/layout/orgChart1"/>
    <dgm:cxn modelId="{9B3B514A-C2B0-364B-98A6-51437AFF960A}" type="presOf" srcId="{17CB920B-4F1A-463B-97D3-CA5EAAC3F048}" destId="{BAC40F3D-CF13-459B-9C0E-019BAF03EF0B}" srcOrd="0" destOrd="0" presId="urn:microsoft.com/office/officeart/2005/8/layout/orgChart1"/>
    <dgm:cxn modelId="{D3B6D8A8-10C6-B542-8839-44C75D3E8D03}" type="presOf" srcId="{3FE7233C-817F-4C50-A30A-E9E8655CA551}" destId="{A380E2D6-9C45-43C9-BB96-E362233293C1}" srcOrd="0" destOrd="0" presId="urn:microsoft.com/office/officeart/2005/8/layout/orgChart1"/>
    <dgm:cxn modelId="{09A90652-523F-9042-9F1A-D75CFD347EFF}" type="presOf" srcId="{8F98E46E-E911-4C49-BFA8-A62506D1C615}" destId="{EFD82CB8-E8B5-4494-9EA1-678A75BD83A2}" srcOrd="1" destOrd="0" presId="urn:microsoft.com/office/officeart/2005/8/layout/orgChart1"/>
    <dgm:cxn modelId="{2866572C-7853-6444-8B95-5136E5DF94C7}" type="presOf" srcId="{A60825DB-DB20-504E-9552-08E70390A987}" destId="{D40ACE08-111E-0741-80C5-F43C3F7FA05B}" srcOrd="0" destOrd="0" presId="urn:microsoft.com/office/officeart/2005/8/layout/orgChart1"/>
    <dgm:cxn modelId="{D3325563-4E77-BA43-8D9E-C6BFEABB703D}" type="presOf" srcId="{2EAA76EF-79C2-964D-8077-AEF571C246B8}" destId="{1403F9DE-7942-EE47-9C72-EA81233F6D44}" srcOrd="1" destOrd="0" presId="urn:microsoft.com/office/officeart/2005/8/layout/orgChart1"/>
    <dgm:cxn modelId="{10E98AD0-F64A-DF44-A604-498246F3FA1D}" type="presOf" srcId="{5D206E25-152D-44C9-A83F-33A94A54F9FA}" destId="{1992E7BD-46F4-4C15-B087-CA2687E77912}" srcOrd="0" destOrd="0" presId="urn:microsoft.com/office/officeart/2005/8/layout/orgChart1"/>
    <dgm:cxn modelId="{BD4AB021-39D8-2649-817D-B6134D237FCA}" type="presOf" srcId="{8F98E46E-E911-4C49-BFA8-A62506D1C615}" destId="{B7193DD2-3F1F-4931-A437-89479ACBE97D}" srcOrd="0" destOrd="0" presId="urn:microsoft.com/office/officeart/2005/8/layout/orgChart1"/>
    <dgm:cxn modelId="{88CF1665-978C-41F8-BB95-D53D7B6E2D03}" srcId="{17CB920B-4F1A-463B-97D3-CA5EAAC3F048}" destId="{402366B5-D9B9-4A0B-9237-F88943CFF0B6}" srcOrd="2" destOrd="0" parTransId="{5D206E25-152D-44C9-A83F-33A94A54F9FA}" sibTransId="{7474367B-3122-4261-8121-67C787A4CC81}"/>
    <dgm:cxn modelId="{90A297C6-E21C-EC42-8E88-B48E89FDA543}" type="presOf" srcId="{DADC5DD3-F1C0-4030-97DD-96592A03A626}" destId="{8A9F8285-57D3-4AC2-806C-821E1A0CDE35}" srcOrd="1" destOrd="0" presId="urn:microsoft.com/office/officeart/2005/8/layout/orgChart1"/>
    <dgm:cxn modelId="{74332405-471C-43CA-82A5-DA8295C4991C}" srcId="{17CB920B-4F1A-463B-97D3-CA5EAAC3F048}" destId="{8F98E46E-E911-4C49-BFA8-A62506D1C615}" srcOrd="1" destOrd="0" parTransId="{3FE7233C-817F-4C50-A30A-E9E8655CA551}" sibTransId="{F6E62F98-108C-426E-A84C-5CAD263F3191}"/>
    <dgm:cxn modelId="{A9C608B6-65C8-934D-8C44-2A7AD9184DF9}" type="presOf" srcId="{2EAA76EF-79C2-964D-8077-AEF571C246B8}" destId="{6EFEA54A-8AA8-3B43-B16E-CEAD21D03133}" srcOrd="0" destOrd="0" presId="urn:microsoft.com/office/officeart/2005/8/layout/orgChart1"/>
    <dgm:cxn modelId="{494DC0BE-838F-3E44-B35A-59A1B221216B}" type="presOf" srcId="{1C137D57-508A-4A8E-B5F7-C6902976E11E}" destId="{0012BBA2-4216-4558-B0AA-F46354830B59}" srcOrd="0" destOrd="0" presId="urn:microsoft.com/office/officeart/2005/8/layout/orgChart1"/>
    <dgm:cxn modelId="{054C9ECD-5061-FD47-A460-70DA4A3382EF}" srcId="{17CB920B-4F1A-463B-97D3-CA5EAAC3F048}" destId="{2EAA76EF-79C2-964D-8077-AEF571C246B8}" srcOrd="3" destOrd="0" parTransId="{A60825DB-DB20-504E-9552-08E70390A987}" sibTransId="{D470B341-84FC-7843-940F-165738CA96D0}"/>
    <dgm:cxn modelId="{056B89EC-D3C3-A447-A0F8-FAAE2FCF68CE}" type="presOf" srcId="{402366B5-D9B9-4A0B-9237-F88943CFF0B6}" destId="{C2CE309A-1344-4728-85E9-C86992E9AF4F}" srcOrd="0" destOrd="0" presId="urn:microsoft.com/office/officeart/2005/8/layout/orgChart1"/>
    <dgm:cxn modelId="{330FA7B3-5109-6F4D-AB37-5FBD8EA90BC0}" type="presOf" srcId="{6BCD6FE4-96A0-4BD4-8AA3-7701CBD77003}" destId="{EA2137AC-FE72-4F4A-AC6E-F8DDF91A7C12}" srcOrd="0" destOrd="0" presId="urn:microsoft.com/office/officeart/2005/8/layout/orgChart1"/>
    <dgm:cxn modelId="{5ADFAFA4-94AC-354A-831A-E1D0D3429727}" type="presParOf" srcId="{0012BBA2-4216-4558-B0AA-F46354830B59}" destId="{7AE4F68A-FF83-43D3-BC91-410EF9014CC3}" srcOrd="0" destOrd="0" presId="urn:microsoft.com/office/officeart/2005/8/layout/orgChart1"/>
    <dgm:cxn modelId="{49E5EE7F-50D9-BF4C-A680-A98A13B00730}" type="presParOf" srcId="{7AE4F68A-FF83-43D3-BC91-410EF9014CC3}" destId="{30081C19-BD76-4C1E-BD30-DA05F76393AF}" srcOrd="0" destOrd="0" presId="urn:microsoft.com/office/officeart/2005/8/layout/orgChart1"/>
    <dgm:cxn modelId="{673B03D3-47C1-584B-AC03-23BD3306F29D}" type="presParOf" srcId="{30081C19-BD76-4C1E-BD30-DA05F76393AF}" destId="{BAC40F3D-CF13-459B-9C0E-019BAF03EF0B}" srcOrd="0" destOrd="0" presId="urn:microsoft.com/office/officeart/2005/8/layout/orgChart1"/>
    <dgm:cxn modelId="{8923FB38-90B0-D94D-B4BC-96AF97ECA143}" type="presParOf" srcId="{30081C19-BD76-4C1E-BD30-DA05F76393AF}" destId="{7BD094C2-F80F-473F-932A-45B9992BA65E}" srcOrd="1" destOrd="0" presId="urn:microsoft.com/office/officeart/2005/8/layout/orgChart1"/>
    <dgm:cxn modelId="{5352942D-A8CA-394A-AB15-EB01541EBFF5}" type="presParOf" srcId="{7AE4F68A-FF83-43D3-BC91-410EF9014CC3}" destId="{A35BC99E-47F5-4CE8-A09C-2E2E1A460FD9}" srcOrd="1" destOrd="0" presId="urn:microsoft.com/office/officeart/2005/8/layout/orgChart1"/>
    <dgm:cxn modelId="{D1AD717C-8825-9C43-866A-CFFC28330E0A}" type="presParOf" srcId="{A35BC99E-47F5-4CE8-A09C-2E2E1A460FD9}" destId="{EA2137AC-FE72-4F4A-AC6E-F8DDF91A7C12}" srcOrd="0" destOrd="0" presId="urn:microsoft.com/office/officeart/2005/8/layout/orgChart1"/>
    <dgm:cxn modelId="{ED976855-DCAA-A941-AA65-5F265FF8C248}" type="presParOf" srcId="{A35BC99E-47F5-4CE8-A09C-2E2E1A460FD9}" destId="{BCDE3F85-DE53-42D7-9AFD-4FDD6C294CAD}" srcOrd="1" destOrd="0" presId="urn:microsoft.com/office/officeart/2005/8/layout/orgChart1"/>
    <dgm:cxn modelId="{A3C8D8FD-E97D-D642-AE79-4D336DF32C9F}" type="presParOf" srcId="{BCDE3F85-DE53-42D7-9AFD-4FDD6C294CAD}" destId="{41338FF7-F1B2-4ECF-A8F4-1A28258AD721}" srcOrd="0" destOrd="0" presId="urn:microsoft.com/office/officeart/2005/8/layout/orgChart1"/>
    <dgm:cxn modelId="{1DF6F1A9-75C7-4A42-84C2-358B1591EB02}" type="presParOf" srcId="{41338FF7-F1B2-4ECF-A8F4-1A28258AD721}" destId="{8E7F6EF9-0D77-41A6-83A9-3944127F20F0}" srcOrd="0" destOrd="0" presId="urn:microsoft.com/office/officeart/2005/8/layout/orgChart1"/>
    <dgm:cxn modelId="{06982523-9242-7349-B0DF-9A247A331E70}" type="presParOf" srcId="{41338FF7-F1B2-4ECF-A8F4-1A28258AD721}" destId="{8A9F8285-57D3-4AC2-806C-821E1A0CDE35}" srcOrd="1" destOrd="0" presId="urn:microsoft.com/office/officeart/2005/8/layout/orgChart1"/>
    <dgm:cxn modelId="{40CCC2F5-3BB2-9945-89C0-6BD2384ECC81}" type="presParOf" srcId="{BCDE3F85-DE53-42D7-9AFD-4FDD6C294CAD}" destId="{46E56BC5-C14B-46B9-B985-2B4D22C2F2E6}" srcOrd="1" destOrd="0" presId="urn:microsoft.com/office/officeart/2005/8/layout/orgChart1"/>
    <dgm:cxn modelId="{A1219DD5-EDCD-E04F-8190-EEE4B6F3A67C}" type="presParOf" srcId="{BCDE3F85-DE53-42D7-9AFD-4FDD6C294CAD}" destId="{60654997-F761-4013-B094-254A0DCC3724}" srcOrd="2" destOrd="0" presId="urn:microsoft.com/office/officeart/2005/8/layout/orgChart1"/>
    <dgm:cxn modelId="{1AE04ED0-A411-9C48-9103-B7D32C60F06C}" type="presParOf" srcId="{A35BC99E-47F5-4CE8-A09C-2E2E1A460FD9}" destId="{A380E2D6-9C45-43C9-BB96-E362233293C1}" srcOrd="2" destOrd="0" presId="urn:microsoft.com/office/officeart/2005/8/layout/orgChart1"/>
    <dgm:cxn modelId="{A1EBEBDF-89DE-824D-AC7D-98920C7A84CF}" type="presParOf" srcId="{A35BC99E-47F5-4CE8-A09C-2E2E1A460FD9}" destId="{4803C4CA-C2A4-4A0A-9FD6-B3EE605317F3}" srcOrd="3" destOrd="0" presId="urn:microsoft.com/office/officeart/2005/8/layout/orgChart1"/>
    <dgm:cxn modelId="{96D7FACF-745E-8D48-8A47-202A1FE3F65E}" type="presParOf" srcId="{4803C4CA-C2A4-4A0A-9FD6-B3EE605317F3}" destId="{75D8BFF3-EB0B-41CB-AA76-289DBF05BCA0}" srcOrd="0" destOrd="0" presId="urn:microsoft.com/office/officeart/2005/8/layout/orgChart1"/>
    <dgm:cxn modelId="{AB459CE0-C28B-FB49-8AA8-FE378348B60F}" type="presParOf" srcId="{75D8BFF3-EB0B-41CB-AA76-289DBF05BCA0}" destId="{B7193DD2-3F1F-4931-A437-89479ACBE97D}" srcOrd="0" destOrd="0" presId="urn:microsoft.com/office/officeart/2005/8/layout/orgChart1"/>
    <dgm:cxn modelId="{38AAFEEA-A4DC-7040-BE18-13E9F9812999}" type="presParOf" srcId="{75D8BFF3-EB0B-41CB-AA76-289DBF05BCA0}" destId="{EFD82CB8-E8B5-4494-9EA1-678A75BD83A2}" srcOrd="1" destOrd="0" presId="urn:microsoft.com/office/officeart/2005/8/layout/orgChart1"/>
    <dgm:cxn modelId="{360257BA-82F7-D943-931A-3D80858177C2}" type="presParOf" srcId="{4803C4CA-C2A4-4A0A-9FD6-B3EE605317F3}" destId="{8C48274D-DCE6-448A-87D5-C6D045C04355}" srcOrd="1" destOrd="0" presId="urn:microsoft.com/office/officeart/2005/8/layout/orgChart1"/>
    <dgm:cxn modelId="{F0ED91C6-FA63-984D-A35B-AE63E4C356AA}" type="presParOf" srcId="{4803C4CA-C2A4-4A0A-9FD6-B3EE605317F3}" destId="{7A3ED139-4D17-4E8A-8605-42D9FDA8F1F0}" srcOrd="2" destOrd="0" presId="urn:microsoft.com/office/officeart/2005/8/layout/orgChart1"/>
    <dgm:cxn modelId="{DF058D12-910E-5743-8852-72BEB4F66351}" type="presParOf" srcId="{A35BC99E-47F5-4CE8-A09C-2E2E1A460FD9}" destId="{1992E7BD-46F4-4C15-B087-CA2687E77912}" srcOrd="4" destOrd="0" presId="urn:microsoft.com/office/officeart/2005/8/layout/orgChart1"/>
    <dgm:cxn modelId="{5C1E4359-CDD4-C943-908B-F8749A54C0C0}" type="presParOf" srcId="{A35BC99E-47F5-4CE8-A09C-2E2E1A460FD9}" destId="{5BB98D39-872F-4E00-A388-E92C182BD6C9}" srcOrd="5" destOrd="0" presId="urn:microsoft.com/office/officeart/2005/8/layout/orgChart1"/>
    <dgm:cxn modelId="{B9A3F905-D536-C54B-842E-CDA1A719FD36}" type="presParOf" srcId="{5BB98D39-872F-4E00-A388-E92C182BD6C9}" destId="{DBEC84B4-94A0-45F6-BC86-6AB86D57DB4A}" srcOrd="0" destOrd="0" presId="urn:microsoft.com/office/officeart/2005/8/layout/orgChart1"/>
    <dgm:cxn modelId="{CF76DDBC-D85C-6D44-A00C-060F8F470A65}" type="presParOf" srcId="{DBEC84B4-94A0-45F6-BC86-6AB86D57DB4A}" destId="{C2CE309A-1344-4728-85E9-C86992E9AF4F}" srcOrd="0" destOrd="0" presId="urn:microsoft.com/office/officeart/2005/8/layout/orgChart1"/>
    <dgm:cxn modelId="{183FC48E-1A55-D140-8DEA-C7F767DF3DFB}" type="presParOf" srcId="{DBEC84B4-94A0-45F6-BC86-6AB86D57DB4A}" destId="{1959A88B-FD5E-454D-B90D-00B904452FE7}" srcOrd="1" destOrd="0" presId="urn:microsoft.com/office/officeart/2005/8/layout/orgChart1"/>
    <dgm:cxn modelId="{07253859-598B-0B45-BF4F-5CF6A33128AB}" type="presParOf" srcId="{5BB98D39-872F-4E00-A388-E92C182BD6C9}" destId="{9D44A290-21F4-47D9-AB4A-11616315329B}" srcOrd="1" destOrd="0" presId="urn:microsoft.com/office/officeart/2005/8/layout/orgChart1"/>
    <dgm:cxn modelId="{713E5460-7CB0-FF42-A80B-AC5DC9289778}" type="presParOf" srcId="{5BB98D39-872F-4E00-A388-E92C182BD6C9}" destId="{6A2220E9-368B-4042-A82B-E82037F9514F}" srcOrd="2" destOrd="0" presId="urn:microsoft.com/office/officeart/2005/8/layout/orgChart1"/>
    <dgm:cxn modelId="{901027C1-CE1A-8E47-9CDE-AD7F2F6A4E68}" type="presParOf" srcId="{A35BC99E-47F5-4CE8-A09C-2E2E1A460FD9}" destId="{D40ACE08-111E-0741-80C5-F43C3F7FA05B}" srcOrd="6" destOrd="0" presId="urn:microsoft.com/office/officeart/2005/8/layout/orgChart1"/>
    <dgm:cxn modelId="{0DE2C2F6-9D09-E342-82D1-0C9F20105F32}" type="presParOf" srcId="{A35BC99E-47F5-4CE8-A09C-2E2E1A460FD9}" destId="{937C24CB-2D90-DB42-927D-A070E28906B1}" srcOrd="7" destOrd="0" presId="urn:microsoft.com/office/officeart/2005/8/layout/orgChart1"/>
    <dgm:cxn modelId="{AFBC33CB-E003-FE46-9D78-43F4857BCBD2}" type="presParOf" srcId="{937C24CB-2D90-DB42-927D-A070E28906B1}" destId="{460425B2-D72C-7E45-9AFF-0C4AA3DE9A69}" srcOrd="0" destOrd="0" presId="urn:microsoft.com/office/officeart/2005/8/layout/orgChart1"/>
    <dgm:cxn modelId="{8832EC09-A70C-4A4B-BCF7-51ABE1ACAC37}" type="presParOf" srcId="{460425B2-D72C-7E45-9AFF-0C4AA3DE9A69}" destId="{6EFEA54A-8AA8-3B43-B16E-CEAD21D03133}" srcOrd="0" destOrd="0" presId="urn:microsoft.com/office/officeart/2005/8/layout/orgChart1"/>
    <dgm:cxn modelId="{E2F49EEE-9281-0540-94FD-F807DFF1A37C}" type="presParOf" srcId="{460425B2-D72C-7E45-9AFF-0C4AA3DE9A69}" destId="{1403F9DE-7942-EE47-9C72-EA81233F6D44}" srcOrd="1" destOrd="0" presId="urn:microsoft.com/office/officeart/2005/8/layout/orgChart1"/>
    <dgm:cxn modelId="{29018EB1-5A40-B444-977C-E5898A599A22}" type="presParOf" srcId="{937C24CB-2D90-DB42-927D-A070E28906B1}" destId="{C3883C61-3CF9-CD42-A4EC-11FD889DCC5E}" srcOrd="1" destOrd="0" presId="urn:microsoft.com/office/officeart/2005/8/layout/orgChart1"/>
    <dgm:cxn modelId="{559CE6C1-B2D2-5C49-ADD7-3C6AA5B52D30}" type="presParOf" srcId="{937C24CB-2D90-DB42-927D-A070E28906B1}" destId="{F25A1436-D2E0-B945-936D-1BFE8232D280}" srcOrd="2" destOrd="0" presId="urn:microsoft.com/office/officeart/2005/8/layout/orgChart1"/>
    <dgm:cxn modelId="{51D2412F-9995-8F40-9858-D50F1C03C091}" type="presParOf" srcId="{7AE4F68A-FF83-43D3-BC91-410EF9014CC3}" destId="{1C09860F-748A-4FDE-B80A-49364775CD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37D57-508A-4A8E-B5F7-C6902976E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7CB920B-4F1A-463B-97D3-CA5EAAC3F0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 rtl="1"/>
          <a:r>
            <a:rPr lang="en-US" sz="1400" b="1" dirty="0" err="1"/>
            <a:t>Gluconeogenic</a:t>
          </a:r>
          <a:r>
            <a:rPr lang="en-US" sz="1400" b="1" dirty="0"/>
            <a:t> Substrates:</a:t>
          </a:r>
          <a:endParaRPr lang="ar-SA" sz="1400" b="1" dirty="0"/>
        </a:p>
      </dgm:t>
    </dgm:pt>
    <dgm:pt modelId="{7DD4893D-A4AA-4314-A68A-44F9776EFF22}" type="par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EE1C76F1-F109-41D2-A5AE-9C34301E32C8}" type="sib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8F98E46E-E911-4C49-BFA8-A62506D1C61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600" dirty="0"/>
            <a:t>Lactate</a:t>
          </a:r>
          <a:endParaRPr lang="ar-SA" sz="1600" dirty="0"/>
        </a:p>
      </dgm:t>
    </dgm:pt>
    <dgm:pt modelId="{3FE7233C-817F-4C50-A30A-E9E8655CA551}" type="par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F6E62F98-108C-426E-A84C-5CAD263F3191}" type="sib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DADC5DD3-F1C0-4030-97DD-96592A03A62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800" dirty="0"/>
            <a:t>Glycerol</a:t>
          </a:r>
          <a:endParaRPr lang="ar-SA" sz="2200" dirty="0"/>
        </a:p>
      </dgm:t>
    </dgm:pt>
    <dgm:pt modelId="{6BCD6FE4-96A0-4BD4-8AA3-7701CBD77003}" type="par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5FFF0043-D241-4068-AF7E-015BE386C7E4}" type="sib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402366B5-D9B9-4A0B-9237-F88943CFF0B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1400" dirty="0" err="1"/>
            <a:t>Glucogenic</a:t>
          </a:r>
          <a:r>
            <a:rPr lang="en-US" sz="1400" dirty="0"/>
            <a:t> amino acids</a:t>
          </a:r>
        </a:p>
      </dgm:t>
    </dgm:pt>
    <dgm:pt modelId="{5D206E25-152D-44C9-A83F-33A94A54F9FA}" type="par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7474367B-3122-4261-8121-67C787A4CC81}" type="sib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2EAA76EF-79C2-964D-8077-AEF571C246B8}">
      <dgm:prSet custT="1"/>
      <dgm:spPr/>
      <dgm:t>
        <a:bodyPr/>
        <a:lstStyle/>
        <a:p>
          <a:r>
            <a:rPr lang="en-US" sz="1600" dirty="0"/>
            <a:t>Pyruvate</a:t>
          </a:r>
        </a:p>
      </dgm:t>
    </dgm:pt>
    <dgm:pt modelId="{A60825DB-DB20-504E-9552-08E70390A987}" type="parTrans" cxnId="{054C9ECD-5061-FD47-A460-70DA4A3382EF}">
      <dgm:prSet/>
      <dgm:spPr/>
      <dgm:t>
        <a:bodyPr/>
        <a:lstStyle/>
        <a:p>
          <a:endParaRPr lang="en-US"/>
        </a:p>
      </dgm:t>
    </dgm:pt>
    <dgm:pt modelId="{D470B341-84FC-7843-940F-165738CA96D0}" type="sibTrans" cxnId="{054C9ECD-5061-FD47-A460-70DA4A3382EF}">
      <dgm:prSet/>
      <dgm:spPr/>
      <dgm:t>
        <a:bodyPr/>
        <a:lstStyle/>
        <a:p>
          <a:endParaRPr lang="en-US"/>
        </a:p>
      </dgm:t>
    </dgm:pt>
    <dgm:pt modelId="{0012BBA2-4216-4558-B0AA-F46354830B59}" type="pres">
      <dgm:prSet presAssocID="{1C137D57-508A-4A8E-B5F7-C6902976E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E4F68A-FF83-43D3-BC91-410EF9014CC3}" type="pres">
      <dgm:prSet presAssocID="{17CB920B-4F1A-463B-97D3-CA5EAAC3F048}" presName="hierRoot1" presStyleCnt="0">
        <dgm:presLayoutVars>
          <dgm:hierBranch val="init"/>
        </dgm:presLayoutVars>
      </dgm:prSet>
      <dgm:spPr/>
    </dgm:pt>
    <dgm:pt modelId="{30081C19-BD76-4C1E-BD30-DA05F76393AF}" type="pres">
      <dgm:prSet presAssocID="{17CB920B-4F1A-463B-97D3-CA5EAAC3F048}" presName="rootComposite1" presStyleCnt="0"/>
      <dgm:spPr/>
    </dgm:pt>
    <dgm:pt modelId="{BAC40F3D-CF13-459B-9C0E-019BAF03EF0B}" type="pres">
      <dgm:prSet presAssocID="{17CB920B-4F1A-463B-97D3-CA5EAAC3F048}" presName="rootText1" presStyleLbl="node0" presStyleIdx="0" presStyleCnt="1" custScaleX="13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094C2-F80F-473F-932A-45B9992BA65E}" type="pres">
      <dgm:prSet presAssocID="{17CB920B-4F1A-463B-97D3-CA5EAAC3F04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5BC99E-47F5-4CE8-A09C-2E2E1A460FD9}" type="pres">
      <dgm:prSet presAssocID="{17CB920B-4F1A-463B-97D3-CA5EAAC3F048}" presName="hierChild2" presStyleCnt="0"/>
      <dgm:spPr/>
    </dgm:pt>
    <dgm:pt modelId="{EA2137AC-FE72-4F4A-AC6E-F8DDF91A7C12}" type="pres">
      <dgm:prSet presAssocID="{6BCD6FE4-96A0-4BD4-8AA3-7701CBD770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CDE3F85-DE53-42D7-9AFD-4FDD6C294CAD}" type="pres">
      <dgm:prSet presAssocID="{DADC5DD3-F1C0-4030-97DD-96592A03A626}" presName="hierRoot2" presStyleCnt="0">
        <dgm:presLayoutVars>
          <dgm:hierBranch val="init"/>
        </dgm:presLayoutVars>
      </dgm:prSet>
      <dgm:spPr/>
    </dgm:pt>
    <dgm:pt modelId="{41338FF7-F1B2-4ECF-A8F4-1A28258AD721}" type="pres">
      <dgm:prSet presAssocID="{DADC5DD3-F1C0-4030-97DD-96592A03A626}" presName="rootComposite" presStyleCnt="0"/>
      <dgm:spPr/>
    </dgm:pt>
    <dgm:pt modelId="{8E7F6EF9-0D77-41A6-83A9-3944127F20F0}" type="pres">
      <dgm:prSet presAssocID="{DADC5DD3-F1C0-4030-97DD-96592A03A62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F8285-57D3-4AC2-806C-821E1A0CDE35}" type="pres">
      <dgm:prSet presAssocID="{DADC5DD3-F1C0-4030-97DD-96592A03A6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46E56BC5-C14B-46B9-B985-2B4D22C2F2E6}" type="pres">
      <dgm:prSet presAssocID="{DADC5DD3-F1C0-4030-97DD-96592A03A626}" presName="hierChild4" presStyleCnt="0"/>
      <dgm:spPr/>
    </dgm:pt>
    <dgm:pt modelId="{60654997-F761-4013-B094-254A0DCC3724}" type="pres">
      <dgm:prSet presAssocID="{DADC5DD3-F1C0-4030-97DD-96592A03A626}" presName="hierChild5" presStyleCnt="0"/>
      <dgm:spPr/>
    </dgm:pt>
    <dgm:pt modelId="{A380E2D6-9C45-43C9-BB96-E362233293C1}" type="pres">
      <dgm:prSet presAssocID="{3FE7233C-817F-4C50-A30A-E9E8655CA55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803C4CA-C2A4-4A0A-9FD6-B3EE605317F3}" type="pres">
      <dgm:prSet presAssocID="{8F98E46E-E911-4C49-BFA8-A62506D1C615}" presName="hierRoot2" presStyleCnt="0">
        <dgm:presLayoutVars>
          <dgm:hierBranch val="init"/>
        </dgm:presLayoutVars>
      </dgm:prSet>
      <dgm:spPr/>
    </dgm:pt>
    <dgm:pt modelId="{75D8BFF3-EB0B-41CB-AA76-289DBF05BCA0}" type="pres">
      <dgm:prSet presAssocID="{8F98E46E-E911-4C49-BFA8-A62506D1C615}" presName="rootComposite" presStyleCnt="0"/>
      <dgm:spPr/>
    </dgm:pt>
    <dgm:pt modelId="{B7193DD2-3F1F-4931-A437-89479ACBE97D}" type="pres">
      <dgm:prSet presAssocID="{8F98E46E-E911-4C49-BFA8-A62506D1C615}" presName="rootText" presStyleLbl="node2" presStyleIdx="1" presStyleCnt="4" custLinFactNeighborX="4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2CB8-E8B5-4494-9EA1-678A75BD83A2}" type="pres">
      <dgm:prSet presAssocID="{8F98E46E-E911-4C49-BFA8-A62506D1C6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8C48274D-DCE6-448A-87D5-C6D045C04355}" type="pres">
      <dgm:prSet presAssocID="{8F98E46E-E911-4C49-BFA8-A62506D1C615}" presName="hierChild4" presStyleCnt="0"/>
      <dgm:spPr/>
    </dgm:pt>
    <dgm:pt modelId="{7A3ED139-4D17-4E8A-8605-42D9FDA8F1F0}" type="pres">
      <dgm:prSet presAssocID="{8F98E46E-E911-4C49-BFA8-A62506D1C615}" presName="hierChild5" presStyleCnt="0"/>
      <dgm:spPr/>
    </dgm:pt>
    <dgm:pt modelId="{1992E7BD-46F4-4C15-B087-CA2687E77912}" type="pres">
      <dgm:prSet presAssocID="{5D206E25-152D-44C9-A83F-33A94A54F9F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BB98D39-872F-4E00-A388-E92C182BD6C9}" type="pres">
      <dgm:prSet presAssocID="{402366B5-D9B9-4A0B-9237-F88943CFF0B6}" presName="hierRoot2" presStyleCnt="0">
        <dgm:presLayoutVars>
          <dgm:hierBranch val="init"/>
        </dgm:presLayoutVars>
      </dgm:prSet>
      <dgm:spPr/>
    </dgm:pt>
    <dgm:pt modelId="{DBEC84B4-94A0-45F6-BC86-6AB86D57DB4A}" type="pres">
      <dgm:prSet presAssocID="{402366B5-D9B9-4A0B-9237-F88943CFF0B6}" presName="rootComposite" presStyleCnt="0"/>
      <dgm:spPr/>
    </dgm:pt>
    <dgm:pt modelId="{C2CE309A-1344-4728-85E9-C86992E9AF4F}" type="pres">
      <dgm:prSet presAssocID="{402366B5-D9B9-4A0B-9237-F88943CFF0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9A88B-FD5E-454D-B90D-00B904452FE7}" type="pres">
      <dgm:prSet presAssocID="{402366B5-D9B9-4A0B-9237-F88943CFF0B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D44A290-21F4-47D9-AB4A-11616315329B}" type="pres">
      <dgm:prSet presAssocID="{402366B5-D9B9-4A0B-9237-F88943CFF0B6}" presName="hierChild4" presStyleCnt="0"/>
      <dgm:spPr/>
    </dgm:pt>
    <dgm:pt modelId="{6A2220E9-368B-4042-A82B-E82037F9514F}" type="pres">
      <dgm:prSet presAssocID="{402366B5-D9B9-4A0B-9237-F88943CFF0B6}" presName="hierChild5" presStyleCnt="0"/>
      <dgm:spPr/>
    </dgm:pt>
    <dgm:pt modelId="{D40ACE08-111E-0741-80C5-F43C3F7FA05B}" type="pres">
      <dgm:prSet presAssocID="{A60825DB-DB20-504E-9552-08E70390A98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37C24CB-2D90-DB42-927D-A070E28906B1}" type="pres">
      <dgm:prSet presAssocID="{2EAA76EF-79C2-964D-8077-AEF571C246B8}" presName="hierRoot2" presStyleCnt="0">
        <dgm:presLayoutVars>
          <dgm:hierBranch val="init"/>
        </dgm:presLayoutVars>
      </dgm:prSet>
      <dgm:spPr/>
    </dgm:pt>
    <dgm:pt modelId="{460425B2-D72C-7E45-9AFF-0C4AA3DE9A69}" type="pres">
      <dgm:prSet presAssocID="{2EAA76EF-79C2-964D-8077-AEF571C246B8}" presName="rootComposite" presStyleCnt="0"/>
      <dgm:spPr/>
    </dgm:pt>
    <dgm:pt modelId="{6EFEA54A-8AA8-3B43-B16E-CEAD21D03133}" type="pres">
      <dgm:prSet presAssocID="{2EAA76EF-79C2-964D-8077-AEF571C246B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3F9DE-7942-EE47-9C72-EA81233F6D44}" type="pres">
      <dgm:prSet presAssocID="{2EAA76EF-79C2-964D-8077-AEF571C246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C3883C61-3CF9-CD42-A4EC-11FD889DCC5E}" type="pres">
      <dgm:prSet presAssocID="{2EAA76EF-79C2-964D-8077-AEF571C246B8}" presName="hierChild4" presStyleCnt="0"/>
      <dgm:spPr/>
    </dgm:pt>
    <dgm:pt modelId="{F25A1436-D2E0-B945-936D-1BFE8232D280}" type="pres">
      <dgm:prSet presAssocID="{2EAA76EF-79C2-964D-8077-AEF571C246B8}" presName="hierChild5" presStyleCnt="0"/>
      <dgm:spPr/>
    </dgm:pt>
    <dgm:pt modelId="{1C09860F-748A-4FDE-B80A-49364775CD12}" type="pres">
      <dgm:prSet presAssocID="{17CB920B-4F1A-463B-97D3-CA5EAAC3F048}" presName="hierChild3" presStyleCnt="0"/>
      <dgm:spPr/>
    </dgm:pt>
  </dgm:ptLst>
  <dgm:cxnLst>
    <dgm:cxn modelId="{9862BCCE-E083-F348-8020-B323D5CE4C34}" type="presOf" srcId="{DADC5DD3-F1C0-4030-97DD-96592A03A626}" destId="{8A9F8285-57D3-4AC2-806C-821E1A0CDE35}" srcOrd="1" destOrd="0" presId="urn:microsoft.com/office/officeart/2005/8/layout/orgChart1"/>
    <dgm:cxn modelId="{D3B62839-0817-44F9-B8CC-C12C9753060E}" srcId="{17CB920B-4F1A-463B-97D3-CA5EAAC3F048}" destId="{DADC5DD3-F1C0-4030-97DD-96592A03A626}" srcOrd="0" destOrd="0" parTransId="{6BCD6FE4-96A0-4BD4-8AA3-7701CBD77003}" sibTransId="{5FFF0043-D241-4068-AF7E-015BE386C7E4}"/>
    <dgm:cxn modelId="{FF5B8A62-957C-084D-B7E4-93E38AA20F58}" type="presOf" srcId="{8F98E46E-E911-4C49-BFA8-A62506D1C615}" destId="{B7193DD2-3F1F-4931-A437-89479ACBE97D}" srcOrd="0" destOrd="0" presId="urn:microsoft.com/office/officeart/2005/8/layout/orgChart1"/>
    <dgm:cxn modelId="{255BB873-3FC2-A443-A5FA-804A0ADACD4A}" type="presOf" srcId="{6BCD6FE4-96A0-4BD4-8AA3-7701CBD77003}" destId="{EA2137AC-FE72-4F4A-AC6E-F8DDF91A7C12}" srcOrd="0" destOrd="0" presId="urn:microsoft.com/office/officeart/2005/8/layout/orgChart1"/>
    <dgm:cxn modelId="{25A30F43-8EA8-6244-AA03-09648E6B2C14}" type="presOf" srcId="{A60825DB-DB20-504E-9552-08E70390A987}" destId="{D40ACE08-111E-0741-80C5-F43C3F7FA05B}" srcOrd="0" destOrd="0" presId="urn:microsoft.com/office/officeart/2005/8/layout/orgChart1"/>
    <dgm:cxn modelId="{268B689F-82B1-664D-AD68-6473A6169F29}" type="presOf" srcId="{3FE7233C-817F-4C50-A30A-E9E8655CA551}" destId="{A380E2D6-9C45-43C9-BB96-E362233293C1}" srcOrd="0" destOrd="0" presId="urn:microsoft.com/office/officeart/2005/8/layout/orgChart1"/>
    <dgm:cxn modelId="{A3534A78-16F1-4FB9-8CBC-CBFB203E4738}" srcId="{1C137D57-508A-4A8E-B5F7-C6902976E11E}" destId="{17CB920B-4F1A-463B-97D3-CA5EAAC3F048}" srcOrd="0" destOrd="0" parTransId="{7DD4893D-A4AA-4314-A68A-44F9776EFF22}" sibTransId="{EE1C76F1-F109-41D2-A5AE-9C34301E32C8}"/>
    <dgm:cxn modelId="{50B9CFC0-B024-FA4D-A409-FB7FED16F5F2}" type="presOf" srcId="{2EAA76EF-79C2-964D-8077-AEF571C246B8}" destId="{1403F9DE-7942-EE47-9C72-EA81233F6D44}" srcOrd="1" destOrd="0" presId="urn:microsoft.com/office/officeart/2005/8/layout/orgChart1"/>
    <dgm:cxn modelId="{D9B7D296-F4EB-3249-990D-946C1333B38D}" type="presOf" srcId="{5D206E25-152D-44C9-A83F-33A94A54F9FA}" destId="{1992E7BD-46F4-4C15-B087-CA2687E77912}" srcOrd="0" destOrd="0" presId="urn:microsoft.com/office/officeart/2005/8/layout/orgChart1"/>
    <dgm:cxn modelId="{79DAD79B-C69B-4A4D-9A5D-E4A31A87E309}" type="presOf" srcId="{2EAA76EF-79C2-964D-8077-AEF571C246B8}" destId="{6EFEA54A-8AA8-3B43-B16E-CEAD21D03133}" srcOrd="0" destOrd="0" presId="urn:microsoft.com/office/officeart/2005/8/layout/orgChart1"/>
    <dgm:cxn modelId="{7F7B36CF-A9C2-1C46-9617-86D60B3B2E03}" type="presOf" srcId="{402366B5-D9B9-4A0B-9237-F88943CFF0B6}" destId="{1959A88B-FD5E-454D-B90D-00B904452FE7}" srcOrd="1" destOrd="0" presId="urn:microsoft.com/office/officeart/2005/8/layout/orgChart1"/>
    <dgm:cxn modelId="{74D66E52-9A2A-CD46-A88F-A92CD733602B}" type="presOf" srcId="{8F98E46E-E911-4C49-BFA8-A62506D1C615}" destId="{EFD82CB8-E8B5-4494-9EA1-678A75BD83A2}" srcOrd="1" destOrd="0" presId="urn:microsoft.com/office/officeart/2005/8/layout/orgChart1"/>
    <dgm:cxn modelId="{88CF1665-978C-41F8-BB95-D53D7B6E2D03}" srcId="{17CB920B-4F1A-463B-97D3-CA5EAAC3F048}" destId="{402366B5-D9B9-4A0B-9237-F88943CFF0B6}" srcOrd="2" destOrd="0" parTransId="{5D206E25-152D-44C9-A83F-33A94A54F9FA}" sibTransId="{7474367B-3122-4261-8121-67C787A4CC81}"/>
    <dgm:cxn modelId="{6214FF13-8C93-674B-8039-3EE183DE5DC4}" type="presOf" srcId="{402366B5-D9B9-4A0B-9237-F88943CFF0B6}" destId="{C2CE309A-1344-4728-85E9-C86992E9AF4F}" srcOrd="0" destOrd="0" presId="urn:microsoft.com/office/officeart/2005/8/layout/orgChart1"/>
    <dgm:cxn modelId="{6AABDAC5-6AD7-254B-B59D-AA574304DAA3}" type="presOf" srcId="{17CB920B-4F1A-463B-97D3-CA5EAAC3F048}" destId="{BAC40F3D-CF13-459B-9C0E-019BAF03EF0B}" srcOrd="0" destOrd="0" presId="urn:microsoft.com/office/officeart/2005/8/layout/orgChart1"/>
    <dgm:cxn modelId="{74332405-471C-43CA-82A5-DA8295C4991C}" srcId="{17CB920B-4F1A-463B-97D3-CA5EAAC3F048}" destId="{8F98E46E-E911-4C49-BFA8-A62506D1C615}" srcOrd="1" destOrd="0" parTransId="{3FE7233C-817F-4C50-A30A-E9E8655CA551}" sibTransId="{F6E62F98-108C-426E-A84C-5CAD263F3191}"/>
    <dgm:cxn modelId="{054C9ECD-5061-FD47-A460-70DA4A3382EF}" srcId="{17CB920B-4F1A-463B-97D3-CA5EAAC3F048}" destId="{2EAA76EF-79C2-964D-8077-AEF571C246B8}" srcOrd="3" destOrd="0" parTransId="{A60825DB-DB20-504E-9552-08E70390A987}" sibTransId="{D470B341-84FC-7843-940F-165738CA96D0}"/>
    <dgm:cxn modelId="{92AC1B04-BD66-8949-9696-2D2D6A2B84E6}" type="presOf" srcId="{DADC5DD3-F1C0-4030-97DD-96592A03A626}" destId="{8E7F6EF9-0D77-41A6-83A9-3944127F20F0}" srcOrd="0" destOrd="0" presId="urn:microsoft.com/office/officeart/2005/8/layout/orgChart1"/>
    <dgm:cxn modelId="{DF67C434-47EB-3E40-9E9B-57DA681F58A4}" type="presOf" srcId="{1C137D57-508A-4A8E-B5F7-C6902976E11E}" destId="{0012BBA2-4216-4558-B0AA-F46354830B59}" srcOrd="0" destOrd="0" presId="urn:microsoft.com/office/officeart/2005/8/layout/orgChart1"/>
    <dgm:cxn modelId="{ED6B940E-66BE-D74F-BB8B-4A3E4E3E2735}" type="presOf" srcId="{17CB920B-4F1A-463B-97D3-CA5EAAC3F048}" destId="{7BD094C2-F80F-473F-932A-45B9992BA65E}" srcOrd="1" destOrd="0" presId="urn:microsoft.com/office/officeart/2005/8/layout/orgChart1"/>
    <dgm:cxn modelId="{AFC05E13-C8A4-8B4A-A7F9-CA753F51519E}" type="presParOf" srcId="{0012BBA2-4216-4558-B0AA-F46354830B59}" destId="{7AE4F68A-FF83-43D3-BC91-410EF9014CC3}" srcOrd="0" destOrd="0" presId="urn:microsoft.com/office/officeart/2005/8/layout/orgChart1"/>
    <dgm:cxn modelId="{9DE52FA3-AC4F-7D4F-A1B1-E11113BA9079}" type="presParOf" srcId="{7AE4F68A-FF83-43D3-BC91-410EF9014CC3}" destId="{30081C19-BD76-4C1E-BD30-DA05F76393AF}" srcOrd="0" destOrd="0" presId="urn:microsoft.com/office/officeart/2005/8/layout/orgChart1"/>
    <dgm:cxn modelId="{45E5EF9F-4FC9-294D-8BA4-8D517368E6D1}" type="presParOf" srcId="{30081C19-BD76-4C1E-BD30-DA05F76393AF}" destId="{BAC40F3D-CF13-459B-9C0E-019BAF03EF0B}" srcOrd="0" destOrd="0" presId="urn:microsoft.com/office/officeart/2005/8/layout/orgChart1"/>
    <dgm:cxn modelId="{8E10A900-B3EC-EA42-9C32-183867C53743}" type="presParOf" srcId="{30081C19-BD76-4C1E-BD30-DA05F76393AF}" destId="{7BD094C2-F80F-473F-932A-45B9992BA65E}" srcOrd="1" destOrd="0" presId="urn:microsoft.com/office/officeart/2005/8/layout/orgChart1"/>
    <dgm:cxn modelId="{8C1FC2FF-99D4-424D-B778-36B61543E5A3}" type="presParOf" srcId="{7AE4F68A-FF83-43D3-BC91-410EF9014CC3}" destId="{A35BC99E-47F5-4CE8-A09C-2E2E1A460FD9}" srcOrd="1" destOrd="0" presId="urn:microsoft.com/office/officeart/2005/8/layout/orgChart1"/>
    <dgm:cxn modelId="{0A751759-ADF2-464A-8638-EB3BEA594616}" type="presParOf" srcId="{A35BC99E-47F5-4CE8-A09C-2E2E1A460FD9}" destId="{EA2137AC-FE72-4F4A-AC6E-F8DDF91A7C12}" srcOrd="0" destOrd="0" presId="urn:microsoft.com/office/officeart/2005/8/layout/orgChart1"/>
    <dgm:cxn modelId="{49752C89-17A6-0B43-A6B9-8086FA3A7CC0}" type="presParOf" srcId="{A35BC99E-47F5-4CE8-A09C-2E2E1A460FD9}" destId="{BCDE3F85-DE53-42D7-9AFD-4FDD6C294CAD}" srcOrd="1" destOrd="0" presId="urn:microsoft.com/office/officeart/2005/8/layout/orgChart1"/>
    <dgm:cxn modelId="{EFFF7B50-0EDE-994D-B1B5-C02469A17C83}" type="presParOf" srcId="{BCDE3F85-DE53-42D7-9AFD-4FDD6C294CAD}" destId="{41338FF7-F1B2-4ECF-A8F4-1A28258AD721}" srcOrd="0" destOrd="0" presId="urn:microsoft.com/office/officeart/2005/8/layout/orgChart1"/>
    <dgm:cxn modelId="{18D3E00F-47F8-BD4B-9D54-BACC8A786A1E}" type="presParOf" srcId="{41338FF7-F1B2-4ECF-A8F4-1A28258AD721}" destId="{8E7F6EF9-0D77-41A6-83A9-3944127F20F0}" srcOrd="0" destOrd="0" presId="urn:microsoft.com/office/officeart/2005/8/layout/orgChart1"/>
    <dgm:cxn modelId="{48CD230F-621C-BA4D-94EF-4F6DABE25A25}" type="presParOf" srcId="{41338FF7-F1B2-4ECF-A8F4-1A28258AD721}" destId="{8A9F8285-57D3-4AC2-806C-821E1A0CDE35}" srcOrd="1" destOrd="0" presId="urn:microsoft.com/office/officeart/2005/8/layout/orgChart1"/>
    <dgm:cxn modelId="{40A0039B-FE86-B641-9AED-8BFD686D06D3}" type="presParOf" srcId="{BCDE3F85-DE53-42D7-9AFD-4FDD6C294CAD}" destId="{46E56BC5-C14B-46B9-B985-2B4D22C2F2E6}" srcOrd="1" destOrd="0" presId="urn:microsoft.com/office/officeart/2005/8/layout/orgChart1"/>
    <dgm:cxn modelId="{063739C2-4EBB-E84F-A290-89A8C86F261C}" type="presParOf" srcId="{BCDE3F85-DE53-42D7-9AFD-4FDD6C294CAD}" destId="{60654997-F761-4013-B094-254A0DCC3724}" srcOrd="2" destOrd="0" presId="urn:microsoft.com/office/officeart/2005/8/layout/orgChart1"/>
    <dgm:cxn modelId="{B0B5A364-B79A-FC43-98DC-275AFA37884A}" type="presParOf" srcId="{A35BC99E-47F5-4CE8-A09C-2E2E1A460FD9}" destId="{A380E2D6-9C45-43C9-BB96-E362233293C1}" srcOrd="2" destOrd="0" presId="urn:microsoft.com/office/officeart/2005/8/layout/orgChart1"/>
    <dgm:cxn modelId="{4AC7F030-8AE2-6949-A5E1-2310769F06FB}" type="presParOf" srcId="{A35BC99E-47F5-4CE8-A09C-2E2E1A460FD9}" destId="{4803C4CA-C2A4-4A0A-9FD6-B3EE605317F3}" srcOrd="3" destOrd="0" presId="urn:microsoft.com/office/officeart/2005/8/layout/orgChart1"/>
    <dgm:cxn modelId="{44A0D525-6339-1B49-BD8E-8EA1B2C02904}" type="presParOf" srcId="{4803C4CA-C2A4-4A0A-9FD6-B3EE605317F3}" destId="{75D8BFF3-EB0B-41CB-AA76-289DBF05BCA0}" srcOrd="0" destOrd="0" presId="urn:microsoft.com/office/officeart/2005/8/layout/orgChart1"/>
    <dgm:cxn modelId="{24E353A7-58BC-2B44-84D8-28D7959E124C}" type="presParOf" srcId="{75D8BFF3-EB0B-41CB-AA76-289DBF05BCA0}" destId="{B7193DD2-3F1F-4931-A437-89479ACBE97D}" srcOrd="0" destOrd="0" presId="urn:microsoft.com/office/officeart/2005/8/layout/orgChart1"/>
    <dgm:cxn modelId="{30DAA967-40F1-7F4E-A65C-5F87BB3FFFEB}" type="presParOf" srcId="{75D8BFF3-EB0B-41CB-AA76-289DBF05BCA0}" destId="{EFD82CB8-E8B5-4494-9EA1-678A75BD83A2}" srcOrd="1" destOrd="0" presId="urn:microsoft.com/office/officeart/2005/8/layout/orgChart1"/>
    <dgm:cxn modelId="{85AEB4AB-B954-3A49-ADEB-CDDAAA14EB59}" type="presParOf" srcId="{4803C4CA-C2A4-4A0A-9FD6-B3EE605317F3}" destId="{8C48274D-DCE6-448A-87D5-C6D045C04355}" srcOrd="1" destOrd="0" presId="urn:microsoft.com/office/officeart/2005/8/layout/orgChart1"/>
    <dgm:cxn modelId="{0347BF18-696B-CD41-9CB0-46D4FC04F767}" type="presParOf" srcId="{4803C4CA-C2A4-4A0A-9FD6-B3EE605317F3}" destId="{7A3ED139-4D17-4E8A-8605-42D9FDA8F1F0}" srcOrd="2" destOrd="0" presId="urn:microsoft.com/office/officeart/2005/8/layout/orgChart1"/>
    <dgm:cxn modelId="{DE0FDD7D-5CF8-144B-9F47-8A8DDBF030A4}" type="presParOf" srcId="{A35BC99E-47F5-4CE8-A09C-2E2E1A460FD9}" destId="{1992E7BD-46F4-4C15-B087-CA2687E77912}" srcOrd="4" destOrd="0" presId="urn:microsoft.com/office/officeart/2005/8/layout/orgChart1"/>
    <dgm:cxn modelId="{A42DE5EC-187D-594E-B5D9-7FBB91DCB0A1}" type="presParOf" srcId="{A35BC99E-47F5-4CE8-A09C-2E2E1A460FD9}" destId="{5BB98D39-872F-4E00-A388-E92C182BD6C9}" srcOrd="5" destOrd="0" presId="urn:microsoft.com/office/officeart/2005/8/layout/orgChart1"/>
    <dgm:cxn modelId="{AC4361CB-27D0-A840-8461-77104409AAD9}" type="presParOf" srcId="{5BB98D39-872F-4E00-A388-E92C182BD6C9}" destId="{DBEC84B4-94A0-45F6-BC86-6AB86D57DB4A}" srcOrd="0" destOrd="0" presId="urn:microsoft.com/office/officeart/2005/8/layout/orgChart1"/>
    <dgm:cxn modelId="{2509C91D-F2AE-D54B-8FC7-0E4D292947AB}" type="presParOf" srcId="{DBEC84B4-94A0-45F6-BC86-6AB86D57DB4A}" destId="{C2CE309A-1344-4728-85E9-C86992E9AF4F}" srcOrd="0" destOrd="0" presId="urn:microsoft.com/office/officeart/2005/8/layout/orgChart1"/>
    <dgm:cxn modelId="{1D9A5DA3-8419-C140-991F-AA75AB9C6732}" type="presParOf" srcId="{DBEC84B4-94A0-45F6-BC86-6AB86D57DB4A}" destId="{1959A88B-FD5E-454D-B90D-00B904452FE7}" srcOrd="1" destOrd="0" presId="urn:microsoft.com/office/officeart/2005/8/layout/orgChart1"/>
    <dgm:cxn modelId="{5BDD9493-7B22-8F4E-AB77-443FAC644A5C}" type="presParOf" srcId="{5BB98D39-872F-4E00-A388-E92C182BD6C9}" destId="{9D44A290-21F4-47D9-AB4A-11616315329B}" srcOrd="1" destOrd="0" presId="urn:microsoft.com/office/officeart/2005/8/layout/orgChart1"/>
    <dgm:cxn modelId="{148B5CE8-F231-3A49-A1DB-8FDE34FE184A}" type="presParOf" srcId="{5BB98D39-872F-4E00-A388-E92C182BD6C9}" destId="{6A2220E9-368B-4042-A82B-E82037F9514F}" srcOrd="2" destOrd="0" presId="urn:microsoft.com/office/officeart/2005/8/layout/orgChart1"/>
    <dgm:cxn modelId="{45313674-6386-7E45-9AD9-8AD9047BD326}" type="presParOf" srcId="{A35BC99E-47F5-4CE8-A09C-2E2E1A460FD9}" destId="{D40ACE08-111E-0741-80C5-F43C3F7FA05B}" srcOrd="6" destOrd="0" presId="urn:microsoft.com/office/officeart/2005/8/layout/orgChart1"/>
    <dgm:cxn modelId="{7A6F01C0-DBDE-6748-B670-B14813713B88}" type="presParOf" srcId="{A35BC99E-47F5-4CE8-A09C-2E2E1A460FD9}" destId="{937C24CB-2D90-DB42-927D-A070E28906B1}" srcOrd="7" destOrd="0" presId="urn:microsoft.com/office/officeart/2005/8/layout/orgChart1"/>
    <dgm:cxn modelId="{944376D1-ACB1-A94F-AA9F-8D7F87C6802B}" type="presParOf" srcId="{937C24CB-2D90-DB42-927D-A070E28906B1}" destId="{460425B2-D72C-7E45-9AFF-0C4AA3DE9A69}" srcOrd="0" destOrd="0" presId="urn:microsoft.com/office/officeart/2005/8/layout/orgChart1"/>
    <dgm:cxn modelId="{E31FD8AB-04AC-9344-A071-352D24ABACAD}" type="presParOf" srcId="{460425B2-D72C-7E45-9AFF-0C4AA3DE9A69}" destId="{6EFEA54A-8AA8-3B43-B16E-CEAD21D03133}" srcOrd="0" destOrd="0" presId="urn:microsoft.com/office/officeart/2005/8/layout/orgChart1"/>
    <dgm:cxn modelId="{04730973-6567-0344-BB24-6FAB8F3FF94B}" type="presParOf" srcId="{460425B2-D72C-7E45-9AFF-0C4AA3DE9A69}" destId="{1403F9DE-7942-EE47-9C72-EA81233F6D44}" srcOrd="1" destOrd="0" presId="urn:microsoft.com/office/officeart/2005/8/layout/orgChart1"/>
    <dgm:cxn modelId="{A98C5650-2CBF-224B-8BFA-75B1EB1780BC}" type="presParOf" srcId="{937C24CB-2D90-DB42-927D-A070E28906B1}" destId="{C3883C61-3CF9-CD42-A4EC-11FD889DCC5E}" srcOrd="1" destOrd="0" presId="urn:microsoft.com/office/officeart/2005/8/layout/orgChart1"/>
    <dgm:cxn modelId="{06E1B84A-3206-634D-8D4C-8288425B0766}" type="presParOf" srcId="{937C24CB-2D90-DB42-927D-A070E28906B1}" destId="{F25A1436-D2E0-B945-936D-1BFE8232D280}" srcOrd="2" destOrd="0" presId="urn:microsoft.com/office/officeart/2005/8/layout/orgChart1"/>
    <dgm:cxn modelId="{5B3AC592-8590-AF4C-B9EC-54CDBA3BB7D4}" type="presParOf" srcId="{7AE4F68A-FF83-43D3-BC91-410EF9014CC3}" destId="{1C09860F-748A-4FDE-B80A-49364775CD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37D57-508A-4A8E-B5F7-C6902976E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7CB920B-4F1A-463B-97D3-CA5EAAC3F0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 rtl="1"/>
          <a:r>
            <a:rPr lang="en-US" sz="1400" b="1" dirty="0" err="1"/>
            <a:t>Gluconeogenic</a:t>
          </a:r>
          <a:r>
            <a:rPr lang="en-US" sz="1400" b="1" dirty="0"/>
            <a:t> Substrates:</a:t>
          </a:r>
          <a:endParaRPr lang="ar-SA" sz="1400" b="1" dirty="0"/>
        </a:p>
      </dgm:t>
    </dgm:pt>
    <dgm:pt modelId="{7DD4893D-A4AA-4314-A68A-44F9776EFF22}" type="par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EE1C76F1-F109-41D2-A5AE-9C34301E32C8}" type="sibTrans" cxnId="{A3534A78-16F1-4FB9-8CBC-CBFB203E4738}">
      <dgm:prSet/>
      <dgm:spPr/>
      <dgm:t>
        <a:bodyPr/>
        <a:lstStyle/>
        <a:p>
          <a:pPr rtl="1"/>
          <a:endParaRPr lang="ar-SA"/>
        </a:p>
      </dgm:t>
    </dgm:pt>
    <dgm:pt modelId="{8F98E46E-E911-4C49-BFA8-A62506D1C61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600" dirty="0"/>
            <a:t>Lactate</a:t>
          </a:r>
          <a:endParaRPr lang="ar-SA" sz="1600" dirty="0"/>
        </a:p>
      </dgm:t>
    </dgm:pt>
    <dgm:pt modelId="{3FE7233C-817F-4C50-A30A-E9E8655CA551}" type="par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F6E62F98-108C-426E-A84C-5CAD263F3191}" type="sibTrans" cxnId="{74332405-471C-43CA-82A5-DA8295C4991C}">
      <dgm:prSet/>
      <dgm:spPr/>
      <dgm:t>
        <a:bodyPr/>
        <a:lstStyle/>
        <a:p>
          <a:pPr rtl="1"/>
          <a:endParaRPr lang="ar-SA"/>
        </a:p>
      </dgm:t>
    </dgm:pt>
    <dgm:pt modelId="{DADC5DD3-F1C0-4030-97DD-96592A03A62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800" dirty="0"/>
            <a:t>Glycerol</a:t>
          </a:r>
          <a:endParaRPr lang="ar-SA" sz="2200" dirty="0"/>
        </a:p>
      </dgm:t>
    </dgm:pt>
    <dgm:pt modelId="{6BCD6FE4-96A0-4BD4-8AA3-7701CBD77003}" type="par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5FFF0043-D241-4068-AF7E-015BE386C7E4}" type="sibTrans" cxnId="{D3B62839-0817-44F9-B8CC-C12C9753060E}">
      <dgm:prSet/>
      <dgm:spPr/>
      <dgm:t>
        <a:bodyPr/>
        <a:lstStyle/>
        <a:p>
          <a:pPr rtl="1"/>
          <a:endParaRPr lang="ar-SA"/>
        </a:p>
      </dgm:t>
    </dgm:pt>
    <dgm:pt modelId="{402366B5-D9B9-4A0B-9237-F88943CFF0B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en-US" sz="1400" dirty="0" err="1"/>
            <a:t>Glucogenic</a:t>
          </a:r>
          <a:r>
            <a:rPr lang="en-US" sz="1400" dirty="0"/>
            <a:t> amino acids</a:t>
          </a:r>
        </a:p>
      </dgm:t>
    </dgm:pt>
    <dgm:pt modelId="{5D206E25-152D-44C9-A83F-33A94A54F9FA}" type="par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7474367B-3122-4261-8121-67C787A4CC81}" type="sibTrans" cxnId="{88CF1665-978C-41F8-BB95-D53D7B6E2D03}">
      <dgm:prSet/>
      <dgm:spPr/>
      <dgm:t>
        <a:bodyPr/>
        <a:lstStyle/>
        <a:p>
          <a:pPr rtl="1"/>
          <a:endParaRPr lang="ar-SA"/>
        </a:p>
      </dgm:t>
    </dgm:pt>
    <dgm:pt modelId="{2EAA76EF-79C2-964D-8077-AEF571C246B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sz="1600" dirty="0"/>
            <a:t>Pyruvate</a:t>
          </a:r>
        </a:p>
      </dgm:t>
    </dgm:pt>
    <dgm:pt modelId="{A60825DB-DB20-504E-9552-08E70390A987}" type="parTrans" cxnId="{054C9ECD-5061-FD47-A460-70DA4A3382EF}">
      <dgm:prSet/>
      <dgm:spPr/>
      <dgm:t>
        <a:bodyPr/>
        <a:lstStyle/>
        <a:p>
          <a:endParaRPr lang="en-US"/>
        </a:p>
      </dgm:t>
    </dgm:pt>
    <dgm:pt modelId="{D470B341-84FC-7843-940F-165738CA96D0}" type="sibTrans" cxnId="{054C9ECD-5061-FD47-A460-70DA4A3382EF}">
      <dgm:prSet/>
      <dgm:spPr/>
      <dgm:t>
        <a:bodyPr/>
        <a:lstStyle/>
        <a:p>
          <a:endParaRPr lang="en-US"/>
        </a:p>
      </dgm:t>
    </dgm:pt>
    <dgm:pt modelId="{0012BBA2-4216-4558-B0AA-F46354830B59}" type="pres">
      <dgm:prSet presAssocID="{1C137D57-508A-4A8E-B5F7-C6902976E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E4F68A-FF83-43D3-BC91-410EF9014CC3}" type="pres">
      <dgm:prSet presAssocID="{17CB920B-4F1A-463B-97D3-CA5EAAC3F048}" presName="hierRoot1" presStyleCnt="0">
        <dgm:presLayoutVars>
          <dgm:hierBranch val="init"/>
        </dgm:presLayoutVars>
      </dgm:prSet>
      <dgm:spPr/>
    </dgm:pt>
    <dgm:pt modelId="{30081C19-BD76-4C1E-BD30-DA05F76393AF}" type="pres">
      <dgm:prSet presAssocID="{17CB920B-4F1A-463B-97D3-CA5EAAC3F048}" presName="rootComposite1" presStyleCnt="0"/>
      <dgm:spPr/>
    </dgm:pt>
    <dgm:pt modelId="{BAC40F3D-CF13-459B-9C0E-019BAF03EF0B}" type="pres">
      <dgm:prSet presAssocID="{17CB920B-4F1A-463B-97D3-CA5EAAC3F048}" presName="rootText1" presStyleLbl="node0" presStyleIdx="0" presStyleCnt="1" custScaleX="13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094C2-F80F-473F-932A-45B9992BA65E}" type="pres">
      <dgm:prSet presAssocID="{17CB920B-4F1A-463B-97D3-CA5EAAC3F04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5BC99E-47F5-4CE8-A09C-2E2E1A460FD9}" type="pres">
      <dgm:prSet presAssocID="{17CB920B-4F1A-463B-97D3-CA5EAAC3F048}" presName="hierChild2" presStyleCnt="0"/>
      <dgm:spPr/>
    </dgm:pt>
    <dgm:pt modelId="{EA2137AC-FE72-4F4A-AC6E-F8DDF91A7C12}" type="pres">
      <dgm:prSet presAssocID="{6BCD6FE4-96A0-4BD4-8AA3-7701CBD770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CDE3F85-DE53-42D7-9AFD-4FDD6C294CAD}" type="pres">
      <dgm:prSet presAssocID="{DADC5DD3-F1C0-4030-97DD-96592A03A626}" presName="hierRoot2" presStyleCnt="0">
        <dgm:presLayoutVars>
          <dgm:hierBranch val="init"/>
        </dgm:presLayoutVars>
      </dgm:prSet>
      <dgm:spPr/>
    </dgm:pt>
    <dgm:pt modelId="{41338FF7-F1B2-4ECF-A8F4-1A28258AD721}" type="pres">
      <dgm:prSet presAssocID="{DADC5DD3-F1C0-4030-97DD-96592A03A626}" presName="rootComposite" presStyleCnt="0"/>
      <dgm:spPr/>
    </dgm:pt>
    <dgm:pt modelId="{8E7F6EF9-0D77-41A6-83A9-3944127F20F0}" type="pres">
      <dgm:prSet presAssocID="{DADC5DD3-F1C0-4030-97DD-96592A03A62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F8285-57D3-4AC2-806C-821E1A0CDE35}" type="pres">
      <dgm:prSet presAssocID="{DADC5DD3-F1C0-4030-97DD-96592A03A6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46E56BC5-C14B-46B9-B985-2B4D22C2F2E6}" type="pres">
      <dgm:prSet presAssocID="{DADC5DD3-F1C0-4030-97DD-96592A03A626}" presName="hierChild4" presStyleCnt="0"/>
      <dgm:spPr/>
    </dgm:pt>
    <dgm:pt modelId="{60654997-F761-4013-B094-254A0DCC3724}" type="pres">
      <dgm:prSet presAssocID="{DADC5DD3-F1C0-4030-97DD-96592A03A626}" presName="hierChild5" presStyleCnt="0"/>
      <dgm:spPr/>
    </dgm:pt>
    <dgm:pt modelId="{A380E2D6-9C45-43C9-BB96-E362233293C1}" type="pres">
      <dgm:prSet presAssocID="{3FE7233C-817F-4C50-A30A-E9E8655CA55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803C4CA-C2A4-4A0A-9FD6-B3EE605317F3}" type="pres">
      <dgm:prSet presAssocID="{8F98E46E-E911-4C49-BFA8-A62506D1C615}" presName="hierRoot2" presStyleCnt="0">
        <dgm:presLayoutVars>
          <dgm:hierBranch val="init"/>
        </dgm:presLayoutVars>
      </dgm:prSet>
      <dgm:spPr/>
    </dgm:pt>
    <dgm:pt modelId="{75D8BFF3-EB0B-41CB-AA76-289DBF05BCA0}" type="pres">
      <dgm:prSet presAssocID="{8F98E46E-E911-4C49-BFA8-A62506D1C615}" presName="rootComposite" presStyleCnt="0"/>
      <dgm:spPr/>
    </dgm:pt>
    <dgm:pt modelId="{B7193DD2-3F1F-4931-A437-89479ACBE97D}" type="pres">
      <dgm:prSet presAssocID="{8F98E46E-E911-4C49-BFA8-A62506D1C615}" presName="rootText" presStyleLbl="node2" presStyleIdx="1" presStyleCnt="4" custLinFactNeighborX="4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2CB8-E8B5-4494-9EA1-678A75BD83A2}" type="pres">
      <dgm:prSet presAssocID="{8F98E46E-E911-4C49-BFA8-A62506D1C6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8C48274D-DCE6-448A-87D5-C6D045C04355}" type="pres">
      <dgm:prSet presAssocID="{8F98E46E-E911-4C49-BFA8-A62506D1C615}" presName="hierChild4" presStyleCnt="0"/>
      <dgm:spPr/>
    </dgm:pt>
    <dgm:pt modelId="{7A3ED139-4D17-4E8A-8605-42D9FDA8F1F0}" type="pres">
      <dgm:prSet presAssocID="{8F98E46E-E911-4C49-BFA8-A62506D1C615}" presName="hierChild5" presStyleCnt="0"/>
      <dgm:spPr/>
    </dgm:pt>
    <dgm:pt modelId="{1992E7BD-46F4-4C15-B087-CA2687E77912}" type="pres">
      <dgm:prSet presAssocID="{5D206E25-152D-44C9-A83F-33A94A54F9F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BB98D39-872F-4E00-A388-E92C182BD6C9}" type="pres">
      <dgm:prSet presAssocID="{402366B5-D9B9-4A0B-9237-F88943CFF0B6}" presName="hierRoot2" presStyleCnt="0">
        <dgm:presLayoutVars>
          <dgm:hierBranch val="init"/>
        </dgm:presLayoutVars>
      </dgm:prSet>
      <dgm:spPr/>
    </dgm:pt>
    <dgm:pt modelId="{DBEC84B4-94A0-45F6-BC86-6AB86D57DB4A}" type="pres">
      <dgm:prSet presAssocID="{402366B5-D9B9-4A0B-9237-F88943CFF0B6}" presName="rootComposite" presStyleCnt="0"/>
      <dgm:spPr/>
    </dgm:pt>
    <dgm:pt modelId="{C2CE309A-1344-4728-85E9-C86992E9AF4F}" type="pres">
      <dgm:prSet presAssocID="{402366B5-D9B9-4A0B-9237-F88943CFF0B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9A88B-FD5E-454D-B90D-00B904452FE7}" type="pres">
      <dgm:prSet presAssocID="{402366B5-D9B9-4A0B-9237-F88943CFF0B6}" presName="rootConnector" presStyleLbl="node2" presStyleIdx="2" presStyleCnt="4"/>
      <dgm:spPr/>
      <dgm:t>
        <a:bodyPr/>
        <a:lstStyle/>
        <a:p>
          <a:endParaRPr lang="en-US"/>
        </a:p>
      </dgm:t>
    </dgm:pt>
    <dgm:pt modelId="{9D44A290-21F4-47D9-AB4A-11616315329B}" type="pres">
      <dgm:prSet presAssocID="{402366B5-D9B9-4A0B-9237-F88943CFF0B6}" presName="hierChild4" presStyleCnt="0"/>
      <dgm:spPr/>
    </dgm:pt>
    <dgm:pt modelId="{6A2220E9-368B-4042-A82B-E82037F9514F}" type="pres">
      <dgm:prSet presAssocID="{402366B5-D9B9-4A0B-9237-F88943CFF0B6}" presName="hierChild5" presStyleCnt="0"/>
      <dgm:spPr/>
    </dgm:pt>
    <dgm:pt modelId="{D40ACE08-111E-0741-80C5-F43C3F7FA05B}" type="pres">
      <dgm:prSet presAssocID="{A60825DB-DB20-504E-9552-08E70390A98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37C24CB-2D90-DB42-927D-A070E28906B1}" type="pres">
      <dgm:prSet presAssocID="{2EAA76EF-79C2-964D-8077-AEF571C246B8}" presName="hierRoot2" presStyleCnt="0">
        <dgm:presLayoutVars>
          <dgm:hierBranch val="init"/>
        </dgm:presLayoutVars>
      </dgm:prSet>
      <dgm:spPr/>
    </dgm:pt>
    <dgm:pt modelId="{460425B2-D72C-7E45-9AFF-0C4AA3DE9A69}" type="pres">
      <dgm:prSet presAssocID="{2EAA76EF-79C2-964D-8077-AEF571C246B8}" presName="rootComposite" presStyleCnt="0"/>
      <dgm:spPr/>
    </dgm:pt>
    <dgm:pt modelId="{6EFEA54A-8AA8-3B43-B16E-CEAD21D03133}" type="pres">
      <dgm:prSet presAssocID="{2EAA76EF-79C2-964D-8077-AEF571C246B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3F9DE-7942-EE47-9C72-EA81233F6D44}" type="pres">
      <dgm:prSet presAssocID="{2EAA76EF-79C2-964D-8077-AEF571C246B8}" presName="rootConnector" presStyleLbl="node2" presStyleIdx="3" presStyleCnt="4"/>
      <dgm:spPr/>
      <dgm:t>
        <a:bodyPr/>
        <a:lstStyle/>
        <a:p>
          <a:endParaRPr lang="en-US"/>
        </a:p>
      </dgm:t>
    </dgm:pt>
    <dgm:pt modelId="{C3883C61-3CF9-CD42-A4EC-11FD889DCC5E}" type="pres">
      <dgm:prSet presAssocID="{2EAA76EF-79C2-964D-8077-AEF571C246B8}" presName="hierChild4" presStyleCnt="0"/>
      <dgm:spPr/>
    </dgm:pt>
    <dgm:pt modelId="{F25A1436-D2E0-B945-936D-1BFE8232D280}" type="pres">
      <dgm:prSet presAssocID="{2EAA76EF-79C2-964D-8077-AEF571C246B8}" presName="hierChild5" presStyleCnt="0"/>
      <dgm:spPr/>
    </dgm:pt>
    <dgm:pt modelId="{1C09860F-748A-4FDE-B80A-49364775CD12}" type="pres">
      <dgm:prSet presAssocID="{17CB920B-4F1A-463B-97D3-CA5EAAC3F048}" presName="hierChild3" presStyleCnt="0"/>
      <dgm:spPr/>
    </dgm:pt>
  </dgm:ptLst>
  <dgm:cxnLst>
    <dgm:cxn modelId="{9ED81241-A0EC-2743-A00E-1F7CB406BD02}" type="presOf" srcId="{8F98E46E-E911-4C49-BFA8-A62506D1C615}" destId="{B7193DD2-3F1F-4931-A437-89479ACBE97D}" srcOrd="0" destOrd="0" presId="urn:microsoft.com/office/officeart/2005/8/layout/orgChart1"/>
    <dgm:cxn modelId="{7E5FD66C-5838-1844-B620-63FE40C61058}" type="presOf" srcId="{DADC5DD3-F1C0-4030-97DD-96592A03A626}" destId="{8E7F6EF9-0D77-41A6-83A9-3944127F20F0}" srcOrd="0" destOrd="0" presId="urn:microsoft.com/office/officeart/2005/8/layout/orgChart1"/>
    <dgm:cxn modelId="{D3B62839-0817-44F9-B8CC-C12C9753060E}" srcId="{17CB920B-4F1A-463B-97D3-CA5EAAC3F048}" destId="{DADC5DD3-F1C0-4030-97DD-96592A03A626}" srcOrd="0" destOrd="0" parTransId="{6BCD6FE4-96A0-4BD4-8AA3-7701CBD77003}" sibTransId="{5FFF0043-D241-4068-AF7E-015BE386C7E4}"/>
    <dgm:cxn modelId="{17EC9DE6-A8BA-EF47-A795-391D04B27BCC}" type="presOf" srcId="{402366B5-D9B9-4A0B-9237-F88943CFF0B6}" destId="{C2CE309A-1344-4728-85E9-C86992E9AF4F}" srcOrd="0" destOrd="0" presId="urn:microsoft.com/office/officeart/2005/8/layout/orgChart1"/>
    <dgm:cxn modelId="{A3534A78-16F1-4FB9-8CBC-CBFB203E4738}" srcId="{1C137D57-508A-4A8E-B5F7-C6902976E11E}" destId="{17CB920B-4F1A-463B-97D3-CA5EAAC3F048}" srcOrd="0" destOrd="0" parTransId="{7DD4893D-A4AA-4314-A68A-44F9776EFF22}" sibTransId="{EE1C76F1-F109-41D2-A5AE-9C34301E32C8}"/>
    <dgm:cxn modelId="{DED0EC9A-9F78-9049-AAD0-CE507A2A008D}" type="presOf" srcId="{3FE7233C-817F-4C50-A30A-E9E8655CA551}" destId="{A380E2D6-9C45-43C9-BB96-E362233293C1}" srcOrd="0" destOrd="0" presId="urn:microsoft.com/office/officeart/2005/8/layout/orgChart1"/>
    <dgm:cxn modelId="{DCA24DD9-9EAA-A346-A5C2-36DF30B26F7A}" type="presOf" srcId="{6BCD6FE4-96A0-4BD4-8AA3-7701CBD77003}" destId="{EA2137AC-FE72-4F4A-AC6E-F8DDF91A7C12}" srcOrd="0" destOrd="0" presId="urn:microsoft.com/office/officeart/2005/8/layout/orgChart1"/>
    <dgm:cxn modelId="{2C899D24-3E48-6749-A3D4-112CCF9704DD}" type="presOf" srcId="{2EAA76EF-79C2-964D-8077-AEF571C246B8}" destId="{1403F9DE-7942-EE47-9C72-EA81233F6D44}" srcOrd="1" destOrd="0" presId="urn:microsoft.com/office/officeart/2005/8/layout/orgChart1"/>
    <dgm:cxn modelId="{FC2C108A-BBFB-674B-A0B7-DCDE51E4FAFF}" type="presOf" srcId="{1C137D57-508A-4A8E-B5F7-C6902976E11E}" destId="{0012BBA2-4216-4558-B0AA-F46354830B59}" srcOrd="0" destOrd="0" presId="urn:microsoft.com/office/officeart/2005/8/layout/orgChart1"/>
    <dgm:cxn modelId="{73117668-F354-9449-8529-ECC792CC2247}" type="presOf" srcId="{DADC5DD3-F1C0-4030-97DD-96592A03A626}" destId="{8A9F8285-57D3-4AC2-806C-821E1A0CDE35}" srcOrd="1" destOrd="0" presId="urn:microsoft.com/office/officeart/2005/8/layout/orgChart1"/>
    <dgm:cxn modelId="{88CF1665-978C-41F8-BB95-D53D7B6E2D03}" srcId="{17CB920B-4F1A-463B-97D3-CA5EAAC3F048}" destId="{402366B5-D9B9-4A0B-9237-F88943CFF0B6}" srcOrd="2" destOrd="0" parTransId="{5D206E25-152D-44C9-A83F-33A94A54F9FA}" sibTransId="{7474367B-3122-4261-8121-67C787A4CC81}"/>
    <dgm:cxn modelId="{71C4BA1F-A111-C940-9A39-161FD61DDF5A}" type="presOf" srcId="{5D206E25-152D-44C9-A83F-33A94A54F9FA}" destId="{1992E7BD-46F4-4C15-B087-CA2687E77912}" srcOrd="0" destOrd="0" presId="urn:microsoft.com/office/officeart/2005/8/layout/orgChart1"/>
    <dgm:cxn modelId="{72621D41-04C0-1844-9E80-0C913BF82CCA}" type="presOf" srcId="{402366B5-D9B9-4A0B-9237-F88943CFF0B6}" destId="{1959A88B-FD5E-454D-B90D-00B904452FE7}" srcOrd="1" destOrd="0" presId="urn:microsoft.com/office/officeart/2005/8/layout/orgChart1"/>
    <dgm:cxn modelId="{A3876344-01B3-C74D-B965-F1BC775DBF0B}" type="presOf" srcId="{17CB920B-4F1A-463B-97D3-CA5EAAC3F048}" destId="{7BD094C2-F80F-473F-932A-45B9992BA65E}" srcOrd="1" destOrd="0" presId="urn:microsoft.com/office/officeart/2005/8/layout/orgChart1"/>
    <dgm:cxn modelId="{DB8A5AFB-78B3-3F41-B6B6-3266E981EB40}" type="presOf" srcId="{17CB920B-4F1A-463B-97D3-CA5EAAC3F048}" destId="{BAC40F3D-CF13-459B-9C0E-019BAF03EF0B}" srcOrd="0" destOrd="0" presId="urn:microsoft.com/office/officeart/2005/8/layout/orgChart1"/>
    <dgm:cxn modelId="{021B716F-3089-C447-8AD6-5547E8066817}" type="presOf" srcId="{8F98E46E-E911-4C49-BFA8-A62506D1C615}" destId="{EFD82CB8-E8B5-4494-9EA1-678A75BD83A2}" srcOrd="1" destOrd="0" presId="urn:microsoft.com/office/officeart/2005/8/layout/orgChart1"/>
    <dgm:cxn modelId="{74332405-471C-43CA-82A5-DA8295C4991C}" srcId="{17CB920B-4F1A-463B-97D3-CA5EAAC3F048}" destId="{8F98E46E-E911-4C49-BFA8-A62506D1C615}" srcOrd="1" destOrd="0" parTransId="{3FE7233C-817F-4C50-A30A-E9E8655CA551}" sibTransId="{F6E62F98-108C-426E-A84C-5CAD263F3191}"/>
    <dgm:cxn modelId="{B1C61FDE-DD73-6B4E-8B85-106E2288C8AC}" type="presOf" srcId="{A60825DB-DB20-504E-9552-08E70390A987}" destId="{D40ACE08-111E-0741-80C5-F43C3F7FA05B}" srcOrd="0" destOrd="0" presId="urn:microsoft.com/office/officeart/2005/8/layout/orgChart1"/>
    <dgm:cxn modelId="{68C9E45E-DF31-5647-9F04-07AC395A1AD4}" type="presOf" srcId="{2EAA76EF-79C2-964D-8077-AEF571C246B8}" destId="{6EFEA54A-8AA8-3B43-B16E-CEAD21D03133}" srcOrd="0" destOrd="0" presId="urn:microsoft.com/office/officeart/2005/8/layout/orgChart1"/>
    <dgm:cxn modelId="{054C9ECD-5061-FD47-A460-70DA4A3382EF}" srcId="{17CB920B-4F1A-463B-97D3-CA5EAAC3F048}" destId="{2EAA76EF-79C2-964D-8077-AEF571C246B8}" srcOrd="3" destOrd="0" parTransId="{A60825DB-DB20-504E-9552-08E70390A987}" sibTransId="{D470B341-84FC-7843-940F-165738CA96D0}"/>
    <dgm:cxn modelId="{D924E9B2-CE21-574C-AED2-F6410D7364BA}" type="presParOf" srcId="{0012BBA2-4216-4558-B0AA-F46354830B59}" destId="{7AE4F68A-FF83-43D3-BC91-410EF9014CC3}" srcOrd="0" destOrd="0" presId="urn:microsoft.com/office/officeart/2005/8/layout/orgChart1"/>
    <dgm:cxn modelId="{4F4D538C-BBED-374B-8E48-ACBA5B2CFE6B}" type="presParOf" srcId="{7AE4F68A-FF83-43D3-BC91-410EF9014CC3}" destId="{30081C19-BD76-4C1E-BD30-DA05F76393AF}" srcOrd="0" destOrd="0" presId="urn:microsoft.com/office/officeart/2005/8/layout/orgChart1"/>
    <dgm:cxn modelId="{3F2B7C2C-2F2F-3B42-A84C-DC3BC379BFC3}" type="presParOf" srcId="{30081C19-BD76-4C1E-BD30-DA05F76393AF}" destId="{BAC40F3D-CF13-459B-9C0E-019BAF03EF0B}" srcOrd="0" destOrd="0" presId="urn:microsoft.com/office/officeart/2005/8/layout/orgChart1"/>
    <dgm:cxn modelId="{B3C67B57-CBEC-B141-B653-94CB0B6A760E}" type="presParOf" srcId="{30081C19-BD76-4C1E-BD30-DA05F76393AF}" destId="{7BD094C2-F80F-473F-932A-45B9992BA65E}" srcOrd="1" destOrd="0" presId="urn:microsoft.com/office/officeart/2005/8/layout/orgChart1"/>
    <dgm:cxn modelId="{F7F67A92-638C-E24D-BC56-D18BE6B284CB}" type="presParOf" srcId="{7AE4F68A-FF83-43D3-BC91-410EF9014CC3}" destId="{A35BC99E-47F5-4CE8-A09C-2E2E1A460FD9}" srcOrd="1" destOrd="0" presId="urn:microsoft.com/office/officeart/2005/8/layout/orgChart1"/>
    <dgm:cxn modelId="{E462398F-BEF8-9B46-B4A1-CBE586524754}" type="presParOf" srcId="{A35BC99E-47F5-4CE8-A09C-2E2E1A460FD9}" destId="{EA2137AC-FE72-4F4A-AC6E-F8DDF91A7C12}" srcOrd="0" destOrd="0" presId="urn:microsoft.com/office/officeart/2005/8/layout/orgChart1"/>
    <dgm:cxn modelId="{1A23EBB7-72F0-FC4D-806A-6965E2D3E89C}" type="presParOf" srcId="{A35BC99E-47F5-4CE8-A09C-2E2E1A460FD9}" destId="{BCDE3F85-DE53-42D7-9AFD-4FDD6C294CAD}" srcOrd="1" destOrd="0" presId="urn:microsoft.com/office/officeart/2005/8/layout/orgChart1"/>
    <dgm:cxn modelId="{A0DA1C2B-B455-A04A-BDDE-44A5065ADAF6}" type="presParOf" srcId="{BCDE3F85-DE53-42D7-9AFD-4FDD6C294CAD}" destId="{41338FF7-F1B2-4ECF-A8F4-1A28258AD721}" srcOrd="0" destOrd="0" presId="urn:microsoft.com/office/officeart/2005/8/layout/orgChart1"/>
    <dgm:cxn modelId="{686FAF7C-F30B-1143-ADF4-BCD382904932}" type="presParOf" srcId="{41338FF7-F1B2-4ECF-A8F4-1A28258AD721}" destId="{8E7F6EF9-0D77-41A6-83A9-3944127F20F0}" srcOrd="0" destOrd="0" presId="urn:microsoft.com/office/officeart/2005/8/layout/orgChart1"/>
    <dgm:cxn modelId="{690E50A0-B1F6-4149-B1D9-EEF9790A58FD}" type="presParOf" srcId="{41338FF7-F1B2-4ECF-A8F4-1A28258AD721}" destId="{8A9F8285-57D3-4AC2-806C-821E1A0CDE35}" srcOrd="1" destOrd="0" presId="urn:microsoft.com/office/officeart/2005/8/layout/orgChart1"/>
    <dgm:cxn modelId="{04164A5E-FF20-2148-A8A8-602844AF4C22}" type="presParOf" srcId="{BCDE3F85-DE53-42D7-9AFD-4FDD6C294CAD}" destId="{46E56BC5-C14B-46B9-B985-2B4D22C2F2E6}" srcOrd="1" destOrd="0" presId="urn:microsoft.com/office/officeart/2005/8/layout/orgChart1"/>
    <dgm:cxn modelId="{CF093727-1D34-6344-BCF3-D8FCE8330AC2}" type="presParOf" srcId="{BCDE3F85-DE53-42D7-9AFD-4FDD6C294CAD}" destId="{60654997-F761-4013-B094-254A0DCC3724}" srcOrd="2" destOrd="0" presId="urn:microsoft.com/office/officeart/2005/8/layout/orgChart1"/>
    <dgm:cxn modelId="{EE3130E0-6ED7-E947-ADB9-712B29F7D68C}" type="presParOf" srcId="{A35BC99E-47F5-4CE8-A09C-2E2E1A460FD9}" destId="{A380E2D6-9C45-43C9-BB96-E362233293C1}" srcOrd="2" destOrd="0" presId="urn:microsoft.com/office/officeart/2005/8/layout/orgChart1"/>
    <dgm:cxn modelId="{62611EF4-3894-174A-B560-BCF8C9019458}" type="presParOf" srcId="{A35BC99E-47F5-4CE8-A09C-2E2E1A460FD9}" destId="{4803C4CA-C2A4-4A0A-9FD6-B3EE605317F3}" srcOrd="3" destOrd="0" presId="urn:microsoft.com/office/officeart/2005/8/layout/orgChart1"/>
    <dgm:cxn modelId="{9340A769-88A6-5F47-A292-0C12A3E72065}" type="presParOf" srcId="{4803C4CA-C2A4-4A0A-9FD6-B3EE605317F3}" destId="{75D8BFF3-EB0B-41CB-AA76-289DBF05BCA0}" srcOrd="0" destOrd="0" presId="urn:microsoft.com/office/officeart/2005/8/layout/orgChart1"/>
    <dgm:cxn modelId="{D0AB5E5F-4280-F548-9B6E-A1597A19BF9E}" type="presParOf" srcId="{75D8BFF3-EB0B-41CB-AA76-289DBF05BCA0}" destId="{B7193DD2-3F1F-4931-A437-89479ACBE97D}" srcOrd="0" destOrd="0" presId="urn:microsoft.com/office/officeart/2005/8/layout/orgChart1"/>
    <dgm:cxn modelId="{F7ECE4A8-7B20-8F4D-89F5-CECF4F2AB101}" type="presParOf" srcId="{75D8BFF3-EB0B-41CB-AA76-289DBF05BCA0}" destId="{EFD82CB8-E8B5-4494-9EA1-678A75BD83A2}" srcOrd="1" destOrd="0" presId="urn:microsoft.com/office/officeart/2005/8/layout/orgChart1"/>
    <dgm:cxn modelId="{510A2909-586C-7740-9B1C-F98AECDBADDD}" type="presParOf" srcId="{4803C4CA-C2A4-4A0A-9FD6-B3EE605317F3}" destId="{8C48274D-DCE6-448A-87D5-C6D045C04355}" srcOrd="1" destOrd="0" presId="urn:microsoft.com/office/officeart/2005/8/layout/orgChart1"/>
    <dgm:cxn modelId="{6E312151-27D8-3D46-A910-2E6901320BA4}" type="presParOf" srcId="{4803C4CA-C2A4-4A0A-9FD6-B3EE605317F3}" destId="{7A3ED139-4D17-4E8A-8605-42D9FDA8F1F0}" srcOrd="2" destOrd="0" presId="urn:microsoft.com/office/officeart/2005/8/layout/orgChart1"/>
    <dgm:cxn modelId="{4F27C3B9-CC4B-9C43-BFFA-62F78820014A}" type="presParOf" srcId="{A35BC99E-47F5-4CE8-A09C-2E2E1A460FD9}" destId="{1992E7BD-46F4-4C15-B087-CA2687E77912}" srcOrd="4" destOrd="0" presId="urn:microsoft.com/office/officeart/2005/8/layout/orgChart1"/>
    <dgm:cxn modelId="{D281EDB0-A82D-7E4A-90D6-EDD17C23EE7C}" type="presParOf" srcId="{A35BC99E-47F5-4CE8-A09C-2E2E1A460FD9}" destId="{5BB98D39-872F-4E00-A388-E92C182BD6C9}" srcOrd="5" destOrd="0" presId="urn:microsoft.com/office/officeart/2005/8/layout/orgChart1"/>
    <dgm:cxn modelId="{31423E6F-95AA-1743-B9EB-DA15B2890934}" type="presParOf" srcId="{5BB98D39-872F-4E00-A388-E92C182BD6C9}" destId="{DBEC84B4-94A0-45F6-BC86-6AB86D57DB4A}" srcOrd="0" destOrd="0" presId="urn:microsoft.com/office/officeart/2005/8/layout/orgChart1"/>
    <dgm:cxn modelId="{D2F17788-859D-AC4B-B8F2-CAF9CC02AAA9}" type="presParOf" srcId="{DBEC84B4-94A0-45F6-BC86-6AB86D57DB4A}" destId="{C2CE309A-1344-4728-85E9-C86992E9AF4F}" srcOrd="0" destOrd="0" presId="urn:microsoft.com/office/officeart/2005/8/layout/orgChart1"/>
    <dgm:cxn modelId="{58ECE695-E6C5-3B42-B667-D3F4E8AD5C47}" type="presParOf" srcId="{DBEC84B4-94A0-45F6-BC86-6AB86D57DB4A}" destId="{1959A88B-FD5E-454D-B90D-00B904452FE7}" srcOrd="1" destOrd="0" presId="urn:microsoft.com/office/officeart/2005/8/layout/orgChart1"/>
    <dgm:cxn modelId="{78F3AD70-0CA6-6543-B0DC-8B6E7A8B1072}" type="presParOf" srcId="{5BB98D39-872F-4E00-A388-E92C182BD6C9}" destId="{9D44A290-21F4-47D9-AB4A-11616315329B}" srcOrd="1" destOrd="0" presId="urn:microsoft.com/office/officeart/2005/8/layout/orgChart1"/>
    <dgm:cxn modelId="{1819F773-22D8-5540-BAA4-61408C374DC3}" type="presParOf" srcId="{5BB98D39-872F-4E00-A388-E92C182BD6C9}" destId="{6A2220E9-368B-4042-A82B-E82037F9514F}" srcOrd="2" destOrd="0" presId="urn:microsoft.com/office/officeart/2005/8/layout/orgChart1"/>
    <dgm:cxn modelId="{C945DE68-D11E-B745-B55C-CE051EF15914}" type="presParOf" srcId="{A35BC99E-47F5-4CE8-A09C-2E2E1A460FD9}" destId="{D40ACE08-111E-0741-80C5-F43C3F7FA05B}" srcOrd="6" destOrd="0" presId="urn:microsoft.com/office/officeart/2005/8/layout/orgChart1"/>
    <dgm:cxn modelId="{ABF72327-0E7A-1641-A85E-23DAAD9E9521}" type="presParOf" srcId="{A35BC99E-47F5-4CE8-A09C-2E2E1A460FD9}" destId="{937C24CB-2D90-DB42-927D-A070E28906B1}" srcOrd="7" destOrd="0" presId="urn:microsoft.com/office/officeart/2005/8/layout/orgChart1"/>
    <dgm:cxn modelId="{7CF4D7FE-0F2B-DE46-B3C5-0F9DDC673A5C}" type="presParOf" srcId="{937C24CB-2D90-DB42-927D-A070E28906B1}" destId="{460425B2-D72C-7E45-9AFF-0C4AA3DE9A69}" srcOrd="0" destOrd="0" presId="urn:microsoft.com/office/officeart/2005/8/layout/orgChart1"/>
    <dgm:cxn modelId="{CD96164A-D9D2-344D-8AC6-E7B617D9C1F9}" type="presParOf" srcId="{460425B2-D72C-7E45-9AFF-0C4AA3DE9A69}" destId="{6EFEA54A-8AA8-3B43-B16E-CEAD21D03133}" srcOrd="0" destOrd="0" presId="urn:microsoft.com/office/officeart/2005/8/layout/orgChart1"/>
    <dgm:cxn modelId="{117F2EEF-274E-E241-BBD5-F427CBA2EC8F}" type="presParOf" srcId="{460425B2-D72C-7E45-9AFF-0C4AA3DE9A69}" destId="{1403F9DE-7942-EE47-9C72-EA81233F6D44}" srcOrd="1" destOrd="0" presId="urn:microsoft.com/office/officeart/2005/8/layout/orgChart1"/>
    <dgm:cxn modelId="{1C8446A8-516B-D847-9A0C-8F6E942EEFAD}" type="presParOf" srcId="{937C24CB-2D90-DB42-927D-A070E28906B1}" destId="{C3883C61-3CF9-CD42-A4EC-11FD889DCC5E}" srcOrd="1" destOrd="0" presId="urn:microsoft.com/office/officeart/2005/8/layout/orgChart1"/>
    <dgm:cxn modelId="{93A2FBFA-26FB-3841-BCB5-E38BCDC11E94}" type="presParOf" srcId="{937C24CB-2D90-DB42-927D-A070E28906B1}" destId="{F25A1436-D2E0-B945-936D-1BFE8232D280}" srcOrd="2" destOrd="0" presId="urn:microsoft.com/office/officeart/2005/8/layout/orgChart1"/>
    <dgm:cxn modelId="{6EAABB99-243F-8A42-9053-347400973606}" type="presParOf" srcId="{7AE4F68A-FF83-43D3-BC91-410EF9014CC3}" destId="{1C09860F-748A-4FDE-B80A-49364775CD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E5E6E-12B6-465C-A546-ED81BEB32EC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0120A82-8212-481E-98FE-6A8493C0BBAA}">
      <dgm:prSet phldrT="[نص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1"/>
          <a:r>
            <a:rPr lang="en-US" b="1" dirty="0">
              <a:solidFill>
                <a:prstClr val="black"/>
              </a:solidFill>
              <a:latin typeface="Times New Roman" pitchFamily="26" charset="0"/>
              <a:cs typeface="Times New Roman" pitchFamily="26" charset="0"/>
            </a:rPr>
            <a:t>Reciprocal control </a:t>
          </a:r>
          <a:endParaRPr lang="ar-SA" dirty="0"/>
        </a:p>
      </dgm:t>
    </dgm:pt>
    <dgm:pt modelId="{D7210797-7C9E-4E33-974F-EFBBB385B4A8}" type="parTrans" cxnId="{9F75A21E-3ACD-4FE2-9DE9-7C8C4C3500F0}">
      <dgm:prSet/>
      <dgm:spPr/>
      <dgm:t>
        <a:bodyPr/>
        <a:lstStyle/>
        <a:p>
          <a:pPr rtl="1"/>
          <a:endParaRPr lang="ar-SA"/>
        </a:p>
      </dgm:t>
    </dgm:pt>
    <dgm:pt modelId="{0C29B3C5-CC8C-455A-8175-D1FD2EBB48D4}" type="sibTrans" cxnId="{9F75A21E-3ACD-4FE2-9DE9-7C8C4C3500F0}">
      <dgm:prSet/>
      <dgm:spPr/>
      <dgm:t>
        <a:bodyPr/>
        <a:lstStyle/>
        <a:p>
          <a:pPr rtl="1"/>
          <a:endParaRPr lang="ar-SA"/>
        </a:p>
      </dgm:t>
    </dgm:pt>
    <dgm:pt modelId="{B2B9253B-33C4-4201-A917-48C018CECFBD}" type="pres">
      <dgm:prSet presAssocID="{D5FE5E6E-12B6-465C-A546-ED81BEB32EC4}" presName="diagram" presStyleCnt="0">
        <dgm:presLayoutVars>
          <dgm:dir/>
        </dgm:presLayoutVars>
      </dgm:prSet>
      <dgm:spPr/>
    </dgm:pt>
    <dgm:pt modelId="{FE7F604D-845B-44B5-9CC2-7C6E483D59AD}" type="pres">
      <dgm:prSet presAssocID="{40120A82-8212-481E-98FE-6A8493C0BBAA}" presName="composite" presStyleCnt="0"/>
      <dgm:spPr/>
    </dgm:pt>
    <dgm:pt modelId="{A82D73F1-569F-4D32-ADD1-71F1E55726D7}" type="pres">
      <dgm:prSet presAssocID="{40120A82-8212-481E-98FE-6A8493C0BBAA}" presName="Image" presStyleLbl="bgShp" presStyleIdx="0" presStyleCnt="1" custScaleX="126619" custLinFactNeighborX="-7823" custLinFactNeighborY="-25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Image result for gluconeogenesis regulation">
            <a:hlinkClick xmlns:r="http://schemas.openxmlformats.org/officeDocument/2006/relationships" r:id="rId2"/>
          </dgm14:cNvPr>
        </a:ext>
      </dgm:extLst>
    </dgm:pt>
    <dgm:pt modelId="{9A0FEE51-6885-4EB7-B08B-4EAB06091FA8}" type="pres">
      <dgm:prSet presAssocID="{40120A82-8212-481E-98FE-6A8493C0BBAA}" presName="Parent" presStyleLbl="node0" presStyleIdx="0" presStyleCnt="1" custScaleX="69986" custScaleY="39622" custLinFactNeighborX="20950" custLinFactNeighborY="-1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5A21E-3ACD-4FE2-9DE9-7C8C4C3500F0}" srcId="{D5FE5E6E-12B6-465C-A546-ED81BEB32EC4}" destId="{40120A82-8212-481E-98FE-6A8493C0BBAA}" srcOrd="0" destOrd="0" parTransId="{D7210797-7C9E-4E33-974F-EFBBB385B4A8}" sibTransId="{0C29B3C5-CC8C-455A-8175-D1FD2EBB48D4}"/>
    <dgm:cxn modelId="{D8884ED1-C493-CE45-AF51-206782F728F8}" type="presOf" srcId="{40120A82-8212-481E-98FE-6A8493C0BBAA}" destId="{9A0FEE51-6885-4EB7-B08B-4EAB06091FA8}" srcOrd="0" destOrd="0" presId="urn:microsoft.com/office/officeart/2008/layout/BendingPictureCaption"/>
    <dgm:cxn modelId="{30AA7FC3-D43F-FE4E-929E-5CE91CBDA86C}" type="presOf" srcId="{D5FE5E6E-12B6-465C-A546-ED81BEB32EC4}" destId="{B2B9253B-33C4-4201-A917-48C018CECFBD}" srcOrd="0" destOrd="0" presId="urn:microsoft.com/office/officeart/2008/layout/BendingPictureCaption"/>
    <dgm:cxn modelId="{36CFBF8A-CA97-2248-809B-1EDC11C2D572}" type="presParOf" srcId="{B2B9253B-33C4-4201-A917-48C018CECFBD}" destId="{FE7F604D-845B-44B5-9CC2-7C6E483D59AD}" srcOrd="0" destOrd="0" presId="urn:microsoft.com/office/officeart/2008/layout/BendingPictureCaption"/>
    <dgm:cxn modelId="{082C91E8-AD0E-874F-BEAF-57A78979CEFD}" type="presParOf" srcId="{FE7F604D-845B-44B5-9CC2-7C6E483D59AD}" destId="{A82D73F1-569F-4D32-ADD1-71F1E55726D7}" srcOrd="0" destOrd="0" presId="urn:microsoft.com/office/officeart/2008/layout/BendingPictureCaption"/>
    <dgm:cxn modelId="{EFC9F152-BEA5-4B47-8AC2-98F0B9F5F8F2}" type="presParOf" srcId="{FE7F604D-845B-44B5-9CC2-7C6E483D59AD}" destId="{9A0FEE51-6885-4EB7-B08B-4EAB06091FA8}" srcOrd="1" destOrd="0" presId="urn:microsoft.com/office/officeart/2008/layout/BendingPictureCaption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C3C9-CEFA-1D43-BA6A-F09925284A4F}">
      <dsp:nvSpPr>
        <dsp:cNvPr id="0" name=""/>
        <dsp:cNvSpPr/>
      </dsp:nvSpPr>
      <dsp:spPr>
        <a:xfrm>
          <a:off x="3251199" y="1620106"/>
          <a:ext cx="2546359" cy="29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10"/>
              </a:lnTo>
              <a:lnTo>
                <a:pt x="2546359" y="147310"/>
              </a:lnTo>
              <a:lnTo>
                <a:pt x="2546359" y="2946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923DC-60C2-C740-96EC-9F9B492760B7}">
      <dsp:nvSpPr>
        <dsp:cNvPr id="0" name=""/>
        <dsp:cNvSpPr/>
      </dsp:nvSpPr>
      <dsp:spPr>
        <a:xfrm>
          <a:off x="3251199" y="1620106"/>
          <a:ext cx="848786" cy="29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10"/>
              </a:lnTo>
              <a:lnTo>
                <a:pt x="848786" y="147310"/>
              </a:lnTo>
              <a:lnTo>
                <a:pt x="848786" y="2946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2A00-EAEE-B347-BBEF-2A17FAADC222}">
      <dsp:nvSpPr>
        <dsp:cNvPr id="0" name=""/>
        <dsp:cNvSpPr/>
      </dsp:nvSpPr>
      <dsp:spPr>
        <a:xfrm>
          <a:off x="2402413" y="1620106"/>
          <a:ext cx="848786" cy="294620"/>
        </a:xfrm>
        <a:custGeom>
          <a:avLst/>
          <a:gdLst/>
          <a:ahLst/>
          <a:cxnLst/>
          <a:rect l="0" t="0" r="0" b="0"/>
          <a:pathLst>
            <a:path>
              <a:moveTo>
                <a:pt x="848786" y="0"/>
              </a:moveTo>
              <a:lnTo>
                <a:pt x="848786" y="147310"/>
              </a:lnTo>
              <a:lnTo>
                <a:pt x="0" y="147310"/>
              </a:lnTo>
              <a:lnTo>
                <a:pt x="0" y="2946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AB093-FB98-E04B-86D6-89FE6F872B7D}">
      <dsp:nvSpPr>
        <dsp:cNvPr id="0" name=""/>
        <dsp:cNvSpPr/>
      </dsp:nvSpPr>
      <dsp:spPr>
        <a:xfrm>
          <a:off x="704840" y="1620106"/>
          <a:ext cx="2546359" cy="294620"/>
        </a:xfrm>
        <a:custGeom>
          <a:avLst/>
          <a:gdLst/>
          <a:ahLst/>
          <a:cxnLst/>
          <a:rect l="0" t="0" r="0" b="0"/>
          <a:pathLst>
            <a:path>
              <a:moveTo>
                <a:pt x="2546359" y="0"/>
              </a:moveTo>
              <a:lnTo>
                <a:pt x="2546359" y="147310"/>
              </a:lnTo>
              <a:lnTo>
                <a:pt x="0" y="147310"/>
              </a:lnTo>
              <a:lnTo>
                <a:pt x="0" y="2946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B4EA4-19BA-B142-84D9-35F0535E67EC}">
      <dsp:nvSpPr>
        <dsp:cNvPr id="0" name=""/>
        <dsp:cNvSpPr/>
      </dsp:nvSpPr>
      <dsp:spPr>
        <a:xfrm>
          <a:off x="2549723" y="918629"/>
          <a:ext cx="1402953" cy="7014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Gluconeogenic</a:t>
          </a:r>
          <a:r>
            <a:rPr lang="en-US" sz="1500" b="1" kern="1200" dirty="0"/>
            <a:t> substrates </a:t>
          </a:r>
        </a:p>
      </dsp:txBody>
      <dsp:txXfrm>
        <a:off x="2549723" y="918629"/>
        <a:ext cx="1402953" cy="701476"/>
      </dsp:txXfrm>
    </dsp:sp>
    <dsp:sp modelId="{84DBC19D-B8C4-F34E-92C0-499C6CCAFF01}">
      <dsp:nvSpPr>
        <dsp:cNvPr id="0" name=""/>
        <dsp:cNvSpPr/>
      </dsp:nvSpPr>
      <dsp:spPr>
        <a:xfrm>
          <a:off x="3363" y="1914726"/>
          <a:ext cx="1402953" cy="7014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Glycerol </a:t>
          </a:r>
        </a:p>
      </dsp:txBody>
      <dsp:txXfrm>
        <a:off x="3363" y="1914726"/>
        <a:ext cx="1402953" cy="701476"/>
      </dsp:txXfrm>
    </dsp:sp>
    <dsp:sp modelId="{1C35C564-0794-2D4F-A205-049032FF36E0}">
      <dsp:nvSpPr>
        <dsp:cNvPr id="0" name=""/>
        <dsp:cNvSpPr/>
      </dsp:nvSpPr>
      <dsp:spPr>
        <a:xfrm>
          <a:off x="1700936" y="1914726"/>
          <a:ext cx="1402953" cy="7014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Lactate </a:t>
          </a:r>
        </a:p>
      </dsp:txBody>
      <dsp:txXfrm>
        <a:off x="1700936" y="1914726"/>
        <a:ext cx="1402953" cy="701476"/>
      </dsp:txXfrm>
    </dsp:sp>
    <dsp:sp modelId="{9D4DAAAF-80FA-F44C-AA4D-6E4CA0FF86FA}">
      <dsp:nvSpPr>
        <dsp:cNvPr id="0" name=""/>
        <dsp:cNvSpPr/>
      </dsp:nvSpPr>
      <dsp:spPr>
        <a:xfrm>
          <a:off x="3398510" y="1914726"/>
          <a:ext cx="1402953" cy="7014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pyruvate </a:t>
          </a:r>
        </a:p>
      </dsp:txBody>
      <dsp:txXfrm>
        <a:off x="3398510" y="1914726"/>
        <a:ext cx="1402953" cy="701476"/>
      </dsp:txXfrm>
    </dsp:sp>
    <dsp:sp modelId="{38C38881-5627-DD49-A8F1-3F8FFEF647F2}">
      <dsp:nvSpPr>
        <dsp:cNvPr id="0" name=""/>
        <dsp:cNvSpPr/>
      </dsp:nvSpPr>
      <dsp:spPr>
        <a:xfrm>
          <a:off x="5096083" y="1914726"/>
          <a:ext cx="1402953" cy="7014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Glucogenic</a:t>
          </a:r>
          <a:r>
            <a:rPr lang="en-US" sz="1500" kern="1200" dirty="0"/>
            <a:t> amino acids </a:t>
          </a:r>
        </a:p>
      </dsp:txBody>
      <dsp:txXfrm>
        <a:off x="5096083" y="1914726"/>
        <a:ext cx="1402953" cy="70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CE08-111E-0741-80C5-F43C3F7FA05B}">
      <dsp:nvSpPr>
        <dsp:cNvPr id="0" name=""/>
        <dsp:cNvSpPr/>
      </dsp:nvSpPr>
      <dsp:spPr>
        <a:xfrm>
          <a:off x="2353517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1843289" y="106636"/>
              </a:lnTo>
              <a:lnTo>
                <a:pt x="184328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2E7BD-46F4-4C15-B087-CA2687E77912}">
      <dsp:nvSpPr>
        <dsp:cNvPr id="0" name=""/>
        <dsp:cNvSpPr/>
      </dsp:nvSpPr>
      <dsp:spPr>
        <a:xfrm>
          <a:off x="2353517" y="949187"/>
          <a:ext cx="61442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614429" y="106636"/>
              </a:lnTo>
              <a:lnTo>
                <a:pt x="61442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E2D6-9C45-43C9-BB96-E362233293C1}">
      <dsp:nvSpPr>
        <dsp:cNvPr id="0" name=""/>
        <dsp:cNvSpPr/>
      </dsp:nvSpPr>
      <dsp:spPr>
        <a:xfrm>
          <a:off x="1780747" y="949187"/>
          <a:ext cx="572770" cy="213273"/>
        </a:xfrm>
        <a:custGeom>
          <a:avLst/>
          <a:gdLst/>
          <a:ahLst/>
          <a:cxnLst/>
          <a:rect l="0" t="0" r="0" b="0"/>
          <a:pathLst>
            <a:path>
              <a:moveTo>
                <a:pt x="572770" y="0"/>
              </a:moveTo>
              <a:lnTo>
                <a:pt x="572770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37AC-FE72-4F4A-AC6E-F8DDF91A7C12}">
      <dsp:nvSpPr>
        <dsp:cNvPr id="0" name=""/>
        <dsp:cNvSpPr/>
      </dsp:nvSpPr>
      <dsp:spPr>
        <a:xfrm>
          <a:off x="510228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1843289" y="0"/>
              </a:moveTo>
              <a:lnTo>
                <a:pt x="1843289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0F3D-CF13-459B-9C0E-019BAF03EF0B}">
      <dsp:nvSpPr>
        <dsp:cNvPr id="0" name=""/>
        <dsp:cNvSpPr/>
      </dsp:nvSpPr>
      <dsp:spPr>
        <a:xfrm>
          <a:off x="1652321" y="441394"/>
          <a:ext cx="1402392" cy="507793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Gluconeogenic</a:t>
          </a:r>
          <a:r>
            <a:rPr lang="en-US" sz="1400" b="1" kern="1200" dirty="0"/>
            <a:t> Substrates:</a:t>
          </a:r>
          <a:endParaRPr lang="ar-SA" sz="1400" b="1" kern="1200" dirty="0"/>
        </a:p>
      </dsp:txBody>
      <dsp:txXfrm>
        <a:off x="1652321" y="441394"/>
        <a:ext cx="1402392" cy="507793"/>
      </dsp:txXfrm>
    </dsp:sp>
    <dsp:sp modelId="{8E7F6EF9-0D77-41A6-83A9-3944127F20F0}">
      <dsp:nvSpPr>
        <dsp:cNvPr id="0" name=""/>
        <dsp:cNvSpPr/>
      </dsp:nvSpPr>
      <dsp:spPr>
        <a:xfrm>
          <a:off x="2434" y="1162460"/>
          <a:ext cx="1015586" cy="507793"/>
        </a:xfrm>
        <a:prstGeom prst="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Glycerol</a:t>
          </a:r>
          <a:endParaRPr lang="ar-SA" sz="2200" kern="1200" dirty="0"/>
        </a:p>
      </dsp:txBody>
      <dsp:txXfrm>
        <a:off x="2434" y="1162460"/>
        <a:ext cx="1015586" cy="507793"/>
      </dsp:txXfrm>
    </dsp:sp>
    <dsp:sp modelId="{B7193DD2-3F1F-4931-A437-89479ACBE97D}">
      <dsp:nvSpPr>
        <dsp:cNvPr id="0" name=""/>
        <dsp:cNvSpPr/>
      </dsp:nvSpPr>
      <dsp:spPr>
        <a:xfrm>
          <a:off x="1272953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Lactate</a:t>
          </a:r>
          <a:endParaRPr lang="ar-SA" sz="1600" kern="1200" dirty="0"/>
        </a:p>
      </dsp:txBody>
      <dsp:txXfrm>
        <a:off x="1272953" y="1162460"/>
        <a:ext cx="1015586" cy="507793"/>
      </dsp:txXfrm>
    </dsp:sp>
    <dsp:sp modelId="{C2CE309A-1344-4728-85E9-C86992E9AF4F}">
      <dsp:nvSpPr>
        <dsp:cNvPr id="0" name=""/>
        <dsp:cNvSpPr/>
      </dsp:nvSpPr>
      <dsp:spPr>
        <a:xfrm>
          <a:off x="2460154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Glucogenic</a:t>
          </a:r>
          <a:r>
            <a:rPr lang="en-US" sz="1400" kern="1200" dirty="0"/>
            <a:t> amino acids</a:t>
          </a:r>
        </a:p>
      </dsp:txBody>
      <dsp:txXfrm>
        <a:off x="2460154" y="1162460"/>
        <a:ext cx="1015586" cy="507793"/>
      </dsp:txXfrm>
    </dsp:sp>
    <dsp:sp modelId="{6EFEA54A-8AA8-3B43-B16E-CEAD21D03133}">
      <dsp:nvSpPr>
        <dsp:cNvPr id="0" name=""/>
        <dsp:cNvSpPr/>
      </dsp:nvSpPr>
      <dsp:spPr>
        <a:xfrm>
          <a:off x="3689013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Pyruvate</a:t>
          </a:r>
        </a:p>
      </dsp:txBody>
      <dsp:txXfrm>
        <a:off x="3689013" y="1162460"/>
        <a:ext cx="1015586" cy="507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CE08-111E-0741-80C5-F43C3F7FA05B}">
      <dsp:nvSpPr>
        <dsp:cNvPr id="0" name=""/>
        <dsp:cNvSpPr/>
      </dsp:nvSpPr>
      <dsp:spPr>
        <a:xfrm>
          <a:off x="2353517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1843289" y="106636"/>
              </a:lnTo>
              <a:lnTo>
                <a:pt x="184328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2E7BD-46F4-4C15-B087-CA2687E77912}">
      <dsp:nvSpPr>
        <dsp:cNvPr id="0" name=""/>
        <dsp:cNvSpPr/>
      </dsp:nvSpPr>
      <dsp:spPr>
        <a:xfrm>
          <a:off x="2353517" y="949187"/>
          <a:ext cx="61442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614429" y="106636"/>
              </a:lnTo>
              <a:lnTo>
                <a:pt x="61442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E2D6-9C45-43C9-BB96-E362233293C1}">
      <dsp:nvSpPr>
        <dsp:cNvPr id="0" name=""/>
        <dsp:cNvSpPr/>
      </dsp:nvSpPr>
      <dsp:spPr>
        <a:xfrm>
          <a:off x="1780747" y="949187"/>
          <a:ext cx="572770" cy="213273"/>
        </a:xfrm>
        <a:custGeom>
          <a:avLst/>
          <a:gdLst/>
          <a:ahLst/>
          <a:cxnLst/>
          <a:rect l="0" t="0" r="0" b="0"/>
          <a:pathLst>
            <a:path>
              <a:moveTo>
                <a:pt x="572770" y="0"/>
              </a:moveTo>
              <a:lnTo>
                <a:pt x="572770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37AC-FE72-4F4A-AC6E-F8DDF91A7C12}">
      <dsp:nvSpPr>
        <dsp:cNvPr id="0" name=""/>
        <dsp:cNvSpPr/>
      </dsp:nvSpPr>
      <dsp:spPr>
        <a:xfrm>
          <a:off x="510228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1843289" y="0"/>
              </a:moveTo>
              <a:lnTo>
                <a:pt x="1843289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0F3D-CF13-459B-9C0E-019BAF03EF0B}">
      <dsp:nvSpPr>
        <dsp:cNvPr id="0" name=""/>
        <dsp:cNvSpPr/>
      </dsp:nvSpPr>
      <dsp:spPr>
        <a:xfrm>
          <a:off x="1652321" y="441394"/>
          <a:ext cx="1402392" cy="507793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Gluconeogenic</a:t>
          </a:r>
          <a:r>
            <a:rPr lang="en-US" sz="1400" b="1" kern="1200" dirty="0"/>
            <a:t> Substrates:</a:t>
          </a:r>
          <a:endParaRPr lang="ar-SA" sz="1400" b="1" kern="1200" dirty="0"/>
        </a:p>
      </dsp:txBody>
      <dsp:txXfrm>
        <a:off x="1652321" y="441394"/>
        <a:ext cx="1402392" cy="507793"/>
      </dsp:txXfrm>
    </dsp:sp>
    <dsp:sp modelId="{8E7F6EF9-0D77-41A6-83A9-3944127F20F0}">
      <dsp:nvSpPr>
        <dsp:cNvPr id="0" name=""/>
        <dsp:cNvSpPr/>
      </dsp:nvSpPr>
      <dsp:spPr>
        <a:xfrm>
          <a:off x="2434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Glycerol</a:t>
          </a:r>
          <a:endParaRPr lang="ar-SA" sz="2200" kern="1200" dirty="0"/>
        </a:p>
      </dsp:txBody>
      <dsp:txXfrm>
        <a:off x="2434" y="1162460"/>
        <a:ext cx="1015586" cy="507793"/>
      </dsp:txXfrm>
    </dsp:sp>
    <dsp:sp modelId="{B7193DD2-3F1F-4931-A437-89479ACBE97D}">
      <dsp:nvSpPr>
        <dsp:cNvPr id="0" name=""/>
        <dsp:cNvSpPr/>
      </dsp:nvSpPr>
      <dsp:spPr>
        <a:xfrm>
          <a:off x="1272953" y="1162460"/>
          <a:ext cx="1015586" cy="507793"/>
        </a:xfrm>
        <a:prstGeom prst="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Lactate</a:t>
          </a:r>
          <a:endParaRPr lang="ar-SA" sz="1600" kern="1200" dirty="0"/>
        </a:p>
      </dsp:txBody>
      <dsp:txXfrm>
        <a:off x="1272953" y="1162460"/>
        <a:ext cx="1015586" cy="507793"/>
      </dsp:txXfrm>
    </dsp:sp>
    <dsp:sp modelId="{C2CE309A-1344-4728-85E9-C86992E9AF4F}">
      <dsp:nvSpPr>
        <dsp:cNvPr id="0" name=""/>
        <dsp:cNvSpPr/>
      </dsp:nvSpPr>
      <dsp:spPr>
        <a:xfrm>
          <a:off x="2460154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Glucogenic</a:t>
          </a:r>
          <a:r>
            <a:rPr lang="en-US" sz="1400" kern="1200" dirty="0"/>
            <a:t> amino acids</a:t>
          </a:r>
        </a:p>
      </dsp:txBody>
      <dsp:txXfrm>
        <a:off x="2460154" y="1162460"/>
        <a:ext cx="1015586" cy="507793"/>
      </dsp:txXfrm>
    </dsp:sp>
    <dsp:sp modelId="{6EFEA54A-8AA8-3B43-B16E-CEAD21D03133}">
      <dsp:nvSpPr>
        <dsp:cNvPr id="0" name=""/>
        <dsp:cNvSpPr/>
      </dsp:nvSpPr>
      <dsp:spPr>
        <a:xfrm>
          <a:off x="3689013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Pyruvate</a:t>
          </a:r>
        </a:p>
      </dsp:txBody>
      <dsp:txXfrm>
        <a:off x="3689013" y="1162460"/>
        <a:ext cx="1015586" cy="507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CE08-111E-0741-80C5-F43C3F7FA05B}">
      <dsp:nvSpPr>
        <dsp:cNvPr id="0" name=""/>
        <dsp:cNvSpPr/>
      </dsp:nvSpPr>
      <dsp:spPr>
        <a:xfrm>
          <a:off x="2353517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1843289" y="106636"/>
              </a:lnTo>
              <a:lnTo>
                <a:pt x="184328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2E7BD-46F4-4C15-B087-CA2687E77912}">
      <dsp:nvSpPr>
        <dsp:cNvPr id="0" name=""/>
        <dsp:cNvSpPr/>
      </dsp:nvSpPr>
      <dsp:spPr>
        <a:xfrm>
          <a:off x="2353517" y="949187"/>
          <a:ext cx="61442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614429" y="106636"/>
              </a:lnTo>
              <a:lnTo>
                <a:pt x="61442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E2D6-9C45-43C9-BB96-E362233293C1}">
      <dsp:nvSpPr>
        <dsp:cNvPr id="0" name=""/>
        <dsp:cNvSpPr/>
      </dsp:nvSpPr>
      <dsp:spPr>
        <a:xfrm>
          <a:off x="1780747" y="949187"/>
          <a:ext cx="572770" cy="213273"/>
        </a:xfrm>
        <a:custGeom>
          <a:avLst/>
          <a:gdLst/>
          <a:ahLst/>
          <a:cxnLst/>
          <a:rect l="0" t="0" r="0" b="0"/>
          <a:pathLst>
            <a:path>
              <a:moveTo>
                <a:pt x="572770" y="0"/>
              </a:moveTo>
              <a:lnTo>
                <a:pt x="572770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37AC-FE72-4F4A-AC6E-F8DDF91A7C12}">
      <dsp:nvSpPr>
        <dsp:cNvPr id="0" name=""/>
        <dsp:cNvSpPr/>
      </dsp:nvSpPr>
      <dsp:spPr>
        <a:xfrm>
          <a:off x="510228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1843289" y="0"/>
              </a:moveTo>
              <a:lnTo>
                <a:pt x="1843289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0F3D-CF13-459B-9C0E-019BAF03EF0B}">
      <dsp:nvSpPr>
        <dsp:cNvPr id="0" name=""/>
        <dsp:cNvSpPr/>
      </dsp:nvSpPr>
      <dsp:spPr>
        <a:xfrm>
          <a:off x="1652321" y="441394"/>
          <a:ext cx="1402392" cy="507793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Gluconeogenic</a:t>
          </a:r>
          <a:r>
            <a:rPr lang="en-US" sz="1400" b="1" kern="1200" dirty="0"/>
            <a:t> Substrates:</a:t>
          </a:r>
          <a:endParaRPr lang="ar-SA" sz="1400" b="1" kern="1200" dirty="0"/>
        </a:p>
      </dsp:txBody>
      <dsp:txXfrm>
        <a:off x="1652321" y="441394"/>
        <a:ext cx="1402392" cy="507793"/>
      </dsp:txXfrm>
    </dsp:sp>
    <dsp:sp modelId="{8E7F6EF9-0D77-41A6-83A9-3944127F20F0}">
      <dsp:nvSpPr>
        <dsp:cNvPr id="0" name=""/>
        <dsp:cNvSpPr/>
      </dsp:nvSpPr>
      <dsp:spPr>
        <a:xfrm>
          <a:off x="2434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Glycerol</a:t>
          </a:r>
          <a:endParaRPr lang="ar-SA" sz="2200" kern="1200" dirty="0"/>
        </a:p>
      </dsp:txBody>
      <dsp:txXfrm>
        <a:off x="2434" y="1162460"/>
        <a:ext cx="1015586" cy="507793"/>
      </dsp:txXfrm>
    </dsp:sp>
    <dsp:sp modelId="{B7193DD2-3F1F-4931-A437-89479ACBE97D}">
      <dsp:nvSpPr>
        <dsp:cNvPr id="0" name=""/>
        <dsp:cNvSpPr/>
      </dsp:nvSpPr>
      <dsp:spPr>
        <a:xfrm>
          <a:off x="1272953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Lactate</a:t>
          </a:r>
          <a:endParaRPr lang="ar-SA" sz="1600" kern="1200" dirty="0"/>
        </a:p>
      </dsp:txBody>
      <dsp:txXfrm>
        <a:off x="1272953" y="1162460"/>
        <a:ext cx="1015586" cy="507793"/>
      </dsp:txXfrm>
    </dsp:sp>
    <dsp:sp modelId="{C2CE309A-1344-4728-85E9-C86992E9AF4F}">
      <dsp:nvSpPr>
        <dsp:cNvPr id="0" name=""/>
        <dsp:cNvSpPr/>
      </dsp:nvSpPr>
      <dsp:spPr>
        <a:xfrm>
          <a:off x="2460154" y="1162460"/>
          <a:ext cx="1015586" cy="507793"/>
        </a:xfrm>
        <a:prstGeom prst="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Glucogenic</a:t>
          </a:r>
          <a:r>
            <a:rPr lang="en-US" sz="1400" kern="1200" dirty="0"/>
            <a:t> amino acids</a:t>
          </a:r>
        </a:p>
      </dsp:txBody>
      <dsp:txXfrm>
        <a:off x="2460154" y="1162460"/>
        <a:ext cx="1015586" cy="507793"/>
      </dsp:txXfrm>
    </dsp:sp>
    <dsp:sp modelId="{6EFEA54A-8AA8-3B43-B16E-CEAD21D03133}">
      <dsp:nvSpPr>
        <dsp:cNvPr id="0" name=""/>
        <dsp:cNvSpPr/>
      </dsp:nvSpPr>
      <dsp:spPr>
        <a:xfrm>
          <a:off x="3689013" y="1162460"/>
          <a:ext cx="1015586" cy="5077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Pyruvate</a:t>
          </a:r>
        </a:p>
      </dsp:txBody>
      <dsp:txXfrm>
        <a:off x="3689013" y="1162460"/>
        <a:ext cx="1015586" cy="507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ACE08-111E-0741-80C5-F43C3F7FA05B}">
      <dsp:nvSpPr>
        <dsp:cNvPr id="0" name=""/>
        <dsp:cNvSpPr/>
      </dsp:nvSpPr>
      <dsp:spPr>
        <a:xfrm>
          <a:off x="2353517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1843289" y="106636"/>
              </a:lnTo>
              <a:lnTo>
                <a:pt x="184328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2E7BD-46F4-4C15-B087-CA2687E77912}">
      <dsp:nvSpPr>
        <dsp:cNvPr id="0" name=""/>
        <dsp:cNvSpPr/>
      </dsp:nvSpPr>
      <dsp:spPr>
        <a:xfrm>
          <a:off x="2353517" y="949187"/>
          <a:ext cx="614429" cy="21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6"/>
              </a:lnTo>
              <a:lnTo>
                <a:pt x="614429" y="106636"/>
              </a:lnTo>
              <a:lnTo>
                <a:pt x="614429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E2D6-9C45-43C9-BB96-E362233293C1}">
      <dsp:nvSpPr>
        <dsp:cNvPr id="0" name=""/>
        <dsp:cNvSpPr/>
      </dsp:nvSpPr>
      <dsp:spPr>
        <a:xfrm>
          <a:off x="1780747" y="949187"/>
          <a:ext cx="572770" cy="213273"/>
        </a:xfrm>
        <a:custGeom>
          <a:avLst/>
          <a:gdLst/>
          <a:ahLst/>
          <a:cxnLst/>
          <a:rect l="0" t="0" r="0" b="0"/>
          <a:pathLst>
            <a:path>
              <a:moveTo>
                <a:pt x="572770" y="0"/>
              </a:moveTo>
              <a:lnTo>
                <a:pt x="572770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37AC-FE72-4F4A-AC6E-F8DDF91A7C12}">
      <dsp:nvSpPr>
        <dsp:cNvPr id="0" name=""/>
        <dsp:cNvSpPr/>
      </dsp:nvSpPr>
      <dsp:spPr>
        <a:xfrm>
          <a:off x="510228" y="949187"/>
          <a:ext cx="1843289" cy="213273"/>
        </a:xfrm>
        <a:custGeom>
          <a:avLst/>
          <a:gdLst/>
          <a:ahLst/>
          <a:cxnLst/>
          <a:rect l="0" t="0" r="0" b="0"/>
          <a:pathLst>
            <a:path>
              <a:moveTo>
                <a:pt x="1843289" y="0"/>
              </a:moveTo>
              <a:lnTo>
                <a:pt x="1843289" y="106636"/>
              </a:lnTo>
              <a:lnTo>
                <a:pt x="0" y="106636"/>
              </a:lnTo>
              <a:lnTo>
                <a:pt x="0" y="2132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0F3D-CF13-459B-9C0E-019BAF03EF0B}">
      <dsp:nvSpPr>
        <dsp:cNvPr id="0" name=""/>
        <dsp:cNvSpPr/>
      </dsp:nvSpPr>
      <dsp:spPr>
        <a:xfrm>
          <a:off x="1652321" y="441394"/>
          <a:ext cx="1402392" cy="507793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Gluconeogenic</a:t>
          </a:r>
          <a:r>
            <a:rPr lang="en-US" sz="1400" b="1" kern="1200" dirty="0"/>
            <a:t> Substrates:</a:t>
          </a:r>
          <a:endParaRPr lang="ar-SA" sz="1400" b="1" kern="1200" dirty="0"/>
        </a:p>
      </dsp:txBody>
      <dsp:txXfrm>
        <a:off x="1652321" y="441394"/>
        <a:ext cx="1402392" cy="507793"/>
      </dsp:txXfrm>
    </dsp:sp>
    <dsp:sp modelId="{8E7F6EF9-0D77-41A6-83A9-3944127F20F0}">
      <dsp:nvSpPr>
        <dsp:cNvPr id="0" name=""/>
        <dsp:cNvSpPr/>
      </dsp:nvSpPr>
      <dsp:spPr>
        <a:xfrm>
          <a:off x="2434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Glycerol</a:t>
          </a:r>
          <a:endParaRPr lang="ar-SA" sz="2200" kern="1200" dirty="0"/>
        </a:p>
      </dsp:txBody>
      <dsp:txXfrm>
        <a:off x="2434" y="1162460"/>
        <a:ext cx="1015586" cy="507793"/>
      </dsp:txXfrm>
    </dsp:sp>
    <dsp:sp modelId="{B7193DD2-3F1F-4931-A437-89479ACBE97D}">
      <dsp:nvSpPr>
        <dsp:cNvPr id="0" name=""/>
        <dsp:cNvSpPr/>
      </dsp:nvSpPr>
      <dsp:spPr>
        <a:xfrm>
          <a:off x="1272953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Lactate</a:t>
          </a:r>
          <a:endParaRPr lang="ar-SA" sz="1600" kern="1200" dirty="0"/>
        </a:p>
      </dsp:txBody>
      <dsp:txXfrm>
        <a:off x="1272953" y="1162460"/>
        <a:ext cx="1015586" cy="507793"/>
      </dsp:txXfrm>
    </dsp:sp>
    <dsp:sp modelId="{C2CE309A-1344-4728-85E9-C86992E9AF4F}">
      <dsp:nvSpPr>
        <dsp:cNvPr id="0" name=""/>
        <dsp:cNvSpPr/>
      </dsp:nvSpPr>
      <dsp:spPr>
        <a:xfrm>
          <a:off x="2460154" y="1162460"/>
          <a:ext cx="1015586" cy="50779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Glucogenic</a:t>
          </a:r>
          <a:r>
            <a:rPr lang="en-US" sz="1400" kern="1200" dirty="0"/>
            <a:t> amino acids</a:t>
          </a:r>
        </a:p>
      </dsp:txBody>
      <dsp:txXfrm>
        <a:off x="2460154" y="1162460"/>
        <a:ext cx="1015586" cy="507793"/>
      </dsp:txXfrm>
    </dsp:sp>
    <dsp:sp modelId="{6EFEA54A-8AA8-3B43-B16E-CEAD21D03133}">
      <dsp:nvSpPr>
        <dsp:cNvPr id="0" name=""/>
        <dsp:cNvSpPr/>
      </dsp:nvSpPr>
      <dsp:spPr>
        <a:xfrm>
          <a:off x="3689013" y="1162460"/>
          <a:ext cx="1015586" cy="507793"/>
        </a:xfrm>
        <a:prstGeom prst="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Pyruvate</a:t>
          </a:r>
        </a:p>
      </dsp:txBody>
      <dsp:txXfrm>
        <a:off x="3689013" y="1162460"/>
        <a:ext cx="1015586" cy="507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D73F1-569F-4D32-ADD1-71F1E55726D7}">
      <dsp:nvSpPr>
        <dsp:cNvPr id="0" name=""/>
        <dsp:cNvSpPr/>
      </dsp:nvSpPr>
      <dsp:spPr>
        <a:xfrm>
          <a:off x="0" y="83038"/>
          <a:ext cx="8365468" cy="4882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FEE51-6885-4EB7-B08B-4EAB06091FA8}">
      <dsp:nvSpPr>
        <dsp:cNvPr id="0" name=""/>
        <dsp:cNvSpPr/>
      </dsp:nvSpPr>
      <dsp:spPr>
        <a:xfrm>
          <a:off x="4420826" y="4590161"/>
          <a:ext cx="3984370" cy="542086"/>
        </a:xfrm>
        <a:prstGeom prst="rect">
          <a:avLst/>
        </a:prstGeom>
        <a:solidFill>
          <a:schemeClr val="lt1"/>
        </a:solidFill>
        <a:ln w="28575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b="1" kern="1200" dirty="0">
              <a:solidFill>
                <a:prstClr val="black"/>
              </a:solidFill>
              <a:latin typeface="Times New Roman" pitchFamily="26" charset="0"/>
              <a:cs typeface="Times New Roman" pitchFamily="26" charset="0"/>
            </a:rPr>
            <a:t>Reciprocal control </a:t>
          </a:r>
          <a:endParaRPr lang="ar-SA" sz="3000" kern="1200" dirty="0"/>
        </a:p>
      </dsp:txBody>
      <dsp:txXfrm>
        <a:off x="4420826" y="4590161"/>
        <a:ext cx="3984370" cy="54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390D-981E-E44E-801B-826E96B92CE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AB908-CF85-3045-82E4-0844D4E7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3DD0-A4C9-B546-9AA1-C3746DEC950E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E2ED-F82F-414A-91E9-E74F2C1A9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7659-991D-4B34-B5DC-0264534E05B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E2ED-F82F-414A-91E9-E74F2C1A9D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8673-50D9-AE40-AFC0-A98EFDD51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E2ED-F82F-414A-91E9-E74F2C1A9D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E2ED-F82F-414A-91E9-E74F2C1A9D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3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70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2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5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59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36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3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0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812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9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8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90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5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24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2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07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0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57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4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45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8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4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64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3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86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64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60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0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44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2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173-099A-FA45-8909-F89FB764C4E2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8912D-916E-6D44-8B3F-25367DCF5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D037-2E29-3044-A966-63D407A90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AC3C8E-5E6C-2449-A110-D31834B2383A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173-099A-FA45-8909-F89FB764C4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4A8912D-916E-6D44-8B3F-25367DCF5CE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hDq1rhUkV-g" TargetMode="External"/><Relationship Id="rId3" Type="http://schemas.openxmlformats.org/officeDocument/2006/relationships/hyperlink" Target="https://youtu.be/0epBvl0HT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hyperlink" Target="mailto:Biochemistryteam436@gmail.com" TargetMode="External"/><Relationship Id="rId3" Type="http://schemas.openxmlformats.org/officeDocument/2006/relationships/hyperlink" Target="https://twitter.com/436biochem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1763" y="2788426"/>
            <a:ext cx="6946366" cy="1234727"/>
          </a:xfrm>
        </p:spPr>
        <p:txBody>
          <a:bodyPr/>
          <a:lstStyle/>
          <a:p>
            <a:pPr algn="l"/>
            <a:r>
              <a:rPr lang="en-US" sz="6600" b="1" dirty="0"/>
              <a:t>Gluconeogenesis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811" y="5046306"/>
            <a:ext cx="2493655" cy="129017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14313" indent="-214313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14313" indent="-214313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ea typeface="+mj-ea"/>
                <a:cs typeface="+mj-cs"/>
              </a:rPr>
              <a:t>Extra Information.</a:t>
            </a:r>
          </a:p>
          <a:p>
            <a:pPr marL="214313" indent="-214313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1844806" cy="713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510" y="6336485"/>
            <a:ext cx="2070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51" y="523966"/>
            <a:ext cx="1524132" cy="14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35360" y="94558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err="1">
                <a:solidFill>
                  <a:schemeClr val="accent2"/>
                </a:solidFill>
                <a:ea typeface="Arial" charset="0"/>
                <a:cs typeface="Arial" charset="0"/>
              </a:rPr>
              <a:t>Pruvate</a:t>
            </a:r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 Carboxylase and PEP-CK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428673" y="612689"/>
            <a:ext cx="4947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66"/>
                </a:solidFill>
              </a:rPr>
              <a:t>Pyruvate carboxylase + PEP-CK</a:t>
            </a:r>
            <a:r>
              <a:rPr lang="en-US" sz="1600" b="1" dirty="0">
                <a:solidFill>
                  <a:schemeClr val="accent2"/>
                </a:solidFill>
              </a:rPr>
              <a:t> = Pyruvate kinase</a:t>
            </a:r>
          </a:p>
        </p:txBody>
      </p:sp>
      <p:pic>
        <p:nvPicPr>
          <p:cNvPr id="6" name="Picture 2" descr="D:\Arun-Backup\project\Ferrier\Image_Bank\image_bank\images\jpg\figure_10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b="3836"/>
          <a:stretch/>
        </p:blipFill>
        <p:spPr bwMode="auto">
          <a:xfrm>
            <a:off x="2376827" y="1261546"/>
            <a:ext cx="9763327" cy="52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 flipH="1">
            <a:off x="3648826" y="2364462"/>
            <a:ext cx="864096" cy="99542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" y="1304679"/>
            <a:ext cx="23237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b="1" i="1" dirty="0"/>
              <a:t>Pyruvate Carboxylase is </a:t>
            </a:r>
            <a:r>
              <a:rPr lang="en-US" sz="1600" b="1" i="1" dirty="0">
                <a:solidFill>
                  <a:srgbClr val="C00000"/>
                </a:solidFill>
              </a:rPr>
              <a:t>induced by Acetyl-CoA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*meaning that Acetyl-CoA is an activator for the pyruvate carboxylation reaction*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b="1" i="1" dirty="0"/>
              <a:t>What happens during fasting?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1" dirty="0"/>
              <a:t>Acetyl-CoA is increased via fatty acid oxidation (FAO)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415750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244" y="185738"/>
            <a:ext cx="7443787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Mentioned </a:t>
            </a:r>
            <a:r>
              <a:rPr lang="en-US" dirty="0"/>
              <a:t>in Boys’ </a:t>
            </a:r>
            <a:r>
              <a:rPr lang="en-US" dirty="0" smtClean="0"/>
              <a:t>Lecture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86" y="1243014"/>
            <a:ext cx="11730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3 ways for Oxaloacetate (OAA) to transport across the mitochondrial membrane: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OAA reduction to malate “as we mentioned previously”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OAA conversion to aspartate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ar-SA" dirty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OAA  conversion to PEP (inside the mitochondria)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00737" y="2151338"/>
            <a:ext cx="1185860" cy="820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29012" y="3100391"/>
            <a:ext cx="3500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72325" y="2872859"/>
            <a:ext cx="13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50981" y="3071813"/>
            <a:ext cx="1135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6837" y="287285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PEP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72325" y="2151338"/>
            <a:ext cx="2379090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</a:t>
            </a:r>
            <a:r>
              <a:rPr lang="en-US" dirty="0"/>
              <a:t>the cytosol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3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6893" y="-59346"/>
            <a:ext cx="9571750" cy="1279570"/>
          </a:xfrm>
        </p:spPr>
        <p:txBody>
          <a:bodyPr/>
          <a:lstStyle/>
          <a:p>
            <a:pPr algn="ctr"/>
            <a:r>
              <a:rPr lang="en-US" sz="4000" dirty="0"/>
              <a:t>Gluconeogenesis Regulation:</a:t>
            </a:r>
            <a:endParaRPr lang="ar-S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5357" y="1395167"/>
            <a:ext cx="80457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Overview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:*EXTRA EXPLANATION* While most steps in gluconeogenesis are the reverse of those found in glycolysis, the 3 regulated and endergonic reactions in glycolysis are replaced.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Glycolysis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 Hexokinase/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glucokinase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phosphofructokinase, and pyruvate kinase enzymes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Gluconeogenesis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PEP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carboxykinase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/pyruvate carboxylase.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Fructose-1,6-bisphosphatase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Glucose-6-phosphatase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These enzymes are typically regulated by similar molecules, but with opposite results.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For example, acetyl CoA and citrate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activate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gluconeogenesis enzymes, while at the same time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inhibiting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the glycolytic enzyme pyruvate kinase.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This system: reciprocal control 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majority of the enzymes responsible for gluconeogenesis are found in the cytosol; the exception is mitochondrial pyruvate carboxylase. 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Global control of gluconeogenesis is mediated by glucagon (released when blood glucose is low);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Glucagon triggers phosphorylation of enzymes and regulatory proteins by Protein Kinase A (a cyclic AMP regulated kinase) resulting in inhibition of glycolysis and stimulation of gluconeogenesis. </a:t>
            </a:r>
          </a:p>
        </p:txBody>
      </p:sp>
    </p:spTree>
    <p:extLst>
      <p:ext uri="{BB962C8B-B14F-4D97-AF65-F5344CB8AC3E}">
        <p14:creationId xmlns:p14="http://schemas.microsoft.com/office/powerpoint/2010/main" val="230395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331305"/>
            <a:ext cx="8069101" cy="53596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Regulation of Pyruvate Carboxylase reaction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3756" y="2870462"/>
            <a:ext cx="5113063" cy="27108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en-US" sz="2400" b="1" dirty="0">
                <a:solidFill>
                  <a:srgbClr val="00B050"/>
                </a:solidFill>
              </a:rPr>
              <a:t>+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positive regulation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1400" dirty="0">
                <a:solidFill>
                  <a:prstClr val="black"/>
                </a:solidFill>
              </a:rPr>
              <a:t>High Acetyl </a:t>
            </a:r>
            <a:r>
              <a:rPr lang="en-US" sz="1400" dirty="0" err="1">
                <a:solidFill>
                  <a:prstClr val="black"/>
                </a:solidFill>
              </a:rPr>
              <a:t>coA</a:t>
            </a:r>
            <a:r>
              <a:rPr lang="en-US" sz="1400" dirty="0">
                <a:solidFill>
                  <a:prstClr val="black"/>
                </a:solidFill>
              </a:rPr>
              <a:t> will </a:t>
            </a:r>
            <a:r>
              <a:rPr lang="en-US" sz="1400" b="1" dirty="0">
                <a:solidFill>
                  <a:srgbClr val="FF9900"/>
                </a:solidFill>
              </a:rPr>
              <a:t>stimulate</a:t>
            </a:r>
            <a:r>
              <a:rPr lang="en-US" sz="1400" dirty="0">
                <a:solidFill>
                  <a:prstClr val="black"/>
                </a:solidFill>
              </a:rPr>
              <a:t> the enzyme pyruvate carboxylase to make more oxaloacetate 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1400" dirty="0">
                <a:solidFill>
                  <a:prstClr val="black"/>
                </a:solidFill>
              </a:rPr>
              <a:t>Then, the oxaloacetate will produce more glucose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negative regulation</a:t>
            </a:r>
            <a:endParaRPr lang="ar-SA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High level of </a:t>
            </a:r>
            <a:r>
              <a:rPr lang="en-US" sz="1400" dirty="0" err="1">
                <a:solidFill>
                  <a:schemeClr val="tx1"/>
                </a:solidFill>
              </a:rPr>
              <a:t>Avetyl-coA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rgbClr val="FF9900"/>
                </a:solidFill>
              </a:rPr>
              <a:t>inhibit</a:t>
            </a:r>
            <a:r>
              <a:rPr lang="en-US" sz="1400" dirty="0">
                <a:solidFill>
                  <a:schemeClr val="tx1"/>
                </a:solidFill>
              </a:rPr>
              <a:t> PDH complex.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PDH function: converts pyruvate carboxylase to Acetyl </a:t>
            </a:r>
            <a:r>
              <a:rPr lang="en-US" sz="1400" dirty="0" err="1">
                <a:solidFill>
                  <a:schemeClr val="tx1"/>
                </a:solidFill>
              </a:rPr>
              <a:t>coA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15" y="1925951"/>
            <a:ext cx="3829877" cy="350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4088149" y="5895781"/>
            <a:ext cx="7891680" cy="707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;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CoA diverts pyruvate away from oxidation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by PDH complex to produce acetyl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toward gluconeogenesis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45" y="1360214"/>
            <a:ext cx="54031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Acetyl CoA </a:t>
            </a:r>
            <a:r>
              <a:rPr lang="en-US" sz="1400" b="1" i="1" dirty="0">
                <a:cs typeface="Times New Roman" panose="02020603050405020304" pitchFamily="18" charset="0"/>
              </a:rPr>
              <a:t>diverts pyruvate away from oxidation in Krebs cycle and toward gluconeogenesis</a:t>
            </a:r>
          </a:p>
          <a:p>
            <a:endParaRPr lang="en-US" sz="1400" b="1" i="1" dirty="0"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How? </a:t>
            </a:r>
            <a:r>
              <a:rPr lang="en-US" sz="1400" dirty="0">
                <a:solidFill>
                  <a:srgbClr val="C00000"/>
                </a:solidFill>
              </a:rPr>
              <a:t>High level of Acetyl-CoA </a:t>
            </a:r>
            <a:r>
              <a:rPr lang="en-US" sz="1400" dirty="0"/>
              <a:t>will </a:t>
            </a:r>
            <a:r>
              <a:rPr lang="en-US" sz="1400" dirty="0">
                <a:solidFill>
                  <a:srgbClr val="FF9900"/>
                </a:solidFill>
              </a:rPr>
              <a:t>inhibit</a:t>
            </a:r>
            <a:r>
              <a:rPr lang="en-US" sz="1400" dirty="0"/>
              <a:t> PDH complex and stop or reduce the </a:t>
            </a:r>
            <a:r>
              <a:rPr lang="en-US" sz="1400" dirty="0" err="1"/>
              <a:t>Glycolysi</a:t>
            </a:r>
            <a:r>
              <a:rPr lang="en-US" sz="1400" dirty="0"/>
              <a:t>.</a:t>
            </a:r>
          </a:p>
          <a:p>
            <a:r>
              <a:rPr lang="en-US" sz="1400" dirty="0"/>
              <a:t>And </a:t>
            </a:r>
            <a:r>
              <a:rPr lang="en-US" sz="1400" dirty="0">
                <a:solidFill>
                  <a:srgbClr val="FF9900"/>
                </a:solidFill>
              </a:rPr>
              <a:t>stimulate</a:t>
            </a:r>
            <a:r>
              <a:rPr lang="en-US" sz="1400" dirty="0"/>
              <a:t> Pyruvate Carboxylase to start Gluconeogenesis.</a:t>
            </a:r>
            <a:endParaRPr lang="ar-SA" sz="1400" dirty="0"/>
          </a:p>
          <a:p>
            <a:endParaRPr lang="en-US" b="1" i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886" y="1937186"/>
            <a:ext cx="1253765" cy="938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Pyruvate dehydrogenase complex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is a complex of three enzymes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92392" y="2870462"/>
            <a:ext cx="141402" cy="2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3253" y="5895781"/>
            <a:ext cx="257351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Negative regulation: inhibition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Positive regulation: activation</a:t>
            </a:r>
          </a:p>
        </p:txBody>
      </p:sp>
    </p:spTree>
    <p:extLst>
      <p:ext uri="{BB962C8B-B14F-4D97-AF65-F5344CB8AC3E}">
        <p14:creationId xmlns:p14="http://schemas.microsoft.com/office/powerpoint/2010/main" val="262979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5417333" y="83335"/>
            <a:ext cx="6857998" cy="6691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97" y="200057"/>
            <a:ext cx="4932263" cy="469237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Fructose 1,6-Bisphosphatase</a:t>
            </a:r>
            <a:endParaRPr lang="ar-S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497" y="1524265"/>
            <a:ext cx="5243348" cy="1407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</a:rPr>
              <a:t>Fructose 1,6 </a:t>
            </a:r>
            <a:r>
              <a:rPr lang="en-US" sz="1400" b="1" dirty="0" err="1">
                <a:solidFill>
                  <a:srgbClr val="00B050"/>
                </a:solidFill>
              </a:rPr>
              <a:t>bisphosphatase</a:t>
            </a:r>
            <a:r>
              <a:rPr lang="en-US" sz="1400" b="1" dirty="0">
                <a:solidFill>
                  <a:srgbClr val="00B050"/>
                </a:solidFill>
              </a:rPr>
              <a:t> enzyme </a:t>
            </a:r>
            <a:r>
              <a:rPr lang="en-US" sz="1400" dirty="0"/>
              <a:t>dephosphorylates (removes P group) Fructose 1,6 Bi-phosphate. Which turns it into </a:t>
            </a:r>
            <a:r>
              <a:rPr lang="en-US" sz="1400" dirty="0">
                <a:solidFill>
                  <a:srgbClr val="00B050"/>
                </a:solidFill>
              </a:rPr>
              <a:t>Fructose 6-Phosphate.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( </a:t>
            </a:r>
            <a:r>
              <a:rPr lang="en-US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/>
              <a:t> negative regulation) </a:t>
            </a:r>
            <a:r>
              <a:rPr lang="en-US" sz="1400" dirty="0"/>
              <a:t>What inhibits this process?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</a:rPr>
              <a:t>AMP</a:t>
            </a:r>
            <a:r>
              <a:rPr lang="en-US" sz="1400" b="1" dirty="0"/>
              <a:t> </a:t>
            </a:r>
            <a:r>
              <a:rPr lang="en-US" sz="1400" dirty="0"/>
              <a:t>and </a:t>
            </a:r>
            <a:r>
              <a:rPr lang="en-US" sz="1400" b="1" dirty="0">
                <a:solidFill>
                  <a:srgbClr val="00B050"/>
                </a:solidFill>
              </a:rPr>
              <a:t>Fructose 2,6 bisphosphate</a:t>
            </a:r>
            <a:endParaRPr lang="ar-SA" sz="1400" b="1" dirty="0">
              <a:solidFill>
                <a:srgbClr val="00B05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b="3133"/>
          <a:stretch/>
        </p:blipFill>
        <p:spPr>
          <a:xfrm>
            <a:off x="511097" y="3269438"/>
            <a:ext cx="4000680" cy="316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رابط مستقيم 10"/>
          <p:cNvCxnSpPr/>
          <p:nvPr/>
        </p:nvCxnSpPr>
        <p:spPr>
          <a:xfrm flipH="1">
            <a:off x="10405142" y="4608189"/>
            <a:ext cx="145774" cy="10787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3497" y="854092"/>
            <a:ext cx="5243348" cy="52322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rate of gluconeogenesis is controlled by key enzyme: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fructose-1,6-bisphosphatase</a:t>
            </a:r>
          </a:p>
        </p:txBody>
      </p:sp>
      <p:pic>
        <p:nvPicPr>
          <p:cNvPr id="10" name="عنصر نائب للمحتوى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27" y="25569"/>
            <a:ext cx="6146278" cy="48213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438766" y="-12615"/>
            <a:ext cx="570321" cy="52534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63568" y="4846903"/>
            <a:ext cx="6063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We took this in glycolysis: Phosphofructokinase-1 (PFK-1) is one of the most important regulatory enzymes of glycolysis. It is an allosteric enzyme controlled by many activators and inhibitors. PFK-1 catalyzes the important "committed" step of glycolysis, the conversion of fructose 6-phosphate and ATP to fructose 1,6-bisphosphate and ADP.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*Fructose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bisphosphatase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Gluconeogensis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) catalyzes the reverse of the reaction which is catalyzed by phosphofructokinase-1 (glycolysis)*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59797" y="89257"/>
            <a:ext cx="21257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precise regulation of PFK1 prevents glycolysis and gluconeogenesis from occurring simultaneously.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55701" y="4295430"/>
            <a:ext cx="2936450" cy="57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17097" y="4189806"/>
            <a:ext cx="1437588" cy="25391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The reverse reaction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75575" y="669294"/>
            <a:ext cx="3058998" cy="28752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7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7010" y="223421"/>
            <a:ext cx="4024768" cy="47416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Glucose 6-Phosphatase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7009" y="910255"/>
            <a:ext cx="4143081" cy="4100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dirty="0"/>
              <a:t>Glucose 6- phosphate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D-Glucose</a:t>
            </a:r>
          </a:p>
          <a:p>
            <a:pPr marL="0" indent="0" algn="l">
              <a:buNone/>
            </a:pPr>
            <a:r>
              <a:rPr lang="en-US" dirty="0"/>
              <a:t>Done by Glucose 6-phosphatase enzyme</a:t>
            </a:r>
            <a:r>
              <a:rPr lang="en-US" sz="1200" dirty="0"/>
              <a:t> </a:t>
            </a:r>
            <a:r>
              <a:rPr lang="en-US" sz="1600" dirty="0"/>
              <a:t>( removal of phosphate group )</a:t>
            </a:r>
          </a:p>
          <a:p>
            <a:pPr mar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glucose 6-phosphate allows release of free glucose from the liver and kidney into blood.</a:t>
            </a:r>
            <a:endParaRPr lang="en-US" dirty="0"/>
          </a:p>
          <a:p>
            <a:pPr mar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(when glucose is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phosphylated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 they can not go outside the cell</a:t>
            </a:r>
          </a:p>
          <a:p>
            <a:pPr mar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So. They need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Dephosphorylation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26" charset="0"/>
                <a:cs typeface="Times New Roman" pitchFamily="26" charset="0"/>
              </a:rPr>
              <a:t> to go from cell to circulation in blood to maintain blood sugar level 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l="383" b="2327"/>
          <a:stretch/>
        </p:blipFill>
        <p:spPr>
          <a:xfrm>
            <a:off x="5355009" y="460502"/>
            <a:ext cx="4426430" cy="326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5355009" y="4200987"/>
            <a:ext cx="442643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Glucose 6-phosphatase = </a:t>
            </a:r>
            <a:r>
              <a:rPr lang="en-US" dirty="0" err="1"/>
              <a:t>Glucokinase</a:t>
            </a:r>
            <a:endParaRPr lang="en-US" dirty="0"/>
          </a:p>
          <a:p>
            <a:pPr algn="ctr"/>
            <a:r>
              <a:rPr lang="en-US" dirty="0"/>
              <a:t> 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Glucokinase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 is an enzyme that facilitates phosphorylation of glucose to glucose-6-phosphate.</a:t>
            </a:r>
            <a:endParaRPr lang="en-US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7988056" y="4325081"/>
            <a:ext cx="212035" cy="1722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9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063" y="647662"/>
            <a:ext cx="6096737" cy="11281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Gluconeogensis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Energy- Consumed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84007"/>
            <a:ext cx="7167953" cy="4031263"/>
          </a:xfrm>
        </p:spPr>
        <p:txBody>
          <a:bodyPr>
            <a:normAutofit/>
          </a:bodyPr>
          <a:lstStyle/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Six High-Energy Phosphate Bonds From Pyruvate to Glucose </a:t>
            </a:r>
            <a:r>
              <a:rPr lang="en-US" sz="20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( From </a:t>
            </a:r>
            <a:r>
              <a:rPr lang="en-US" sz="2000" dirty="0" err="1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purvate</a:t>
            </a:r>
            <a:r>
              <a:rPr lang="en-US" sz="20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 to Glucose )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>
              <a:solidFill>
                <a:prstClr val="black"/>
              </a:solidFill>
              <a:latin typeface="Times New Roman" pitchFamily="26" charset="0"/>
              <a:cs typeface="Times New Roman" pitchFamily="26" charset="0"/>
            </a:endParaRP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2Purvate convert to 2 Oxaloacetate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     -2 </a:t>
            </a: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ATP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2GTP convert to 2GDP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 -2ATP</a:t>
            </a:r>
            <a:endParaRPr lang="en-US" sz="2000" dirty="0">
              <a:solidFill>
                <a:srgbClr val="FF0000"/>
              </a:solidFill>
              <a:latin typeface="Times New Roman" pitchFamily="26" charset="0"/>
              <a:cs typeface="Times New Roman" pitchFamily="26" charset="0"/>
            </a:endParaRP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2 (3-Phosphoglycerate ) convert to     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-2ATP </a:t>
            </a: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2(1.3bisphosphoglycerate) 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Times New Roman" pitchFamily="26" charset="0"/>
                <a:cs typeface="Times New Roman" pitchFamily="26" charset="0"/>
              </a:rPr>
              <a:t>2 NADH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26" charset="0"/>
                <a:cs typeface="Times New Roman" pitchFamily="26" charset="0"/>
              </a:rPr>
              <a:t>converted to 2 NAD                             </a:t>
            </a:r>
            <a:r>
              <a:rPr lang="en-US" sz="2000" dirty="0">
                <a:solidFill>
                  <a:srgbClr val="0070C0"/>
                </a:solidFill>
                <a:latin typeface="Times New Roman" pitchFamily="26" charset="0"/>
                <a:cs typeface="Times New Roman" pitchFamily="26" charset="0"/>
              </a:rPr>
              <a:t>6ATP</a:t>
            </a:r>
          </a:p>
          <a:p>
            <a:pPr marL="0" indent="0" algn="l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b="1" dirty="0">
              <a:solidFill>
                <a:prstClr val="black"/>
              </a:solidFill>
              <a:latin typeface="Times New Roman" pitchFamily="26" charset="0"/>
              <a:cs typeface="Times New Roman" pitchFamily="26" charset="0"/>
            </a:endParaRPr>
          </a:p>
          <a:p>
            <a:r>
              <a:rPr lang="en-US" sz="2000" b="1" dirty="0"/>
              <a:t>NET </a:t>
            </a:r>
            <a:r>
              <a:rPr lang="en-US" sz="2000" b="1" dirty="0" smtClean="0"/>
              <a:t>:                                                        0 </a:t>
            </a:r>
            <a:r>
              <a:rPr lang="en-US" sz="2000" b="1" dirty="0"/>
              <a:t>ATP</a:t>
            </a:r>
            <a:endParaRPr lang="ar-SA" sz="20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b="912"/>
          <a:stretch/>
        </p:blipFill>
        <p:spPr>
          <a:xfrm>
            <a:off x="7304225" y="355993"/>
            <a:ext cx="3939553" cy="634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رابط مستقيم 5"/>
          <p:cNvCxnSpPr/>
          <p:nvPr/>
        </p:nvCxnSpPr>
        <p:spPr>
          <a:xfrm flipV="1">
            <a:off x="304063" y="5314122"/>
            <a:ext cx="6559826" cy="265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55127" y="66739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9606" y="117888"/>
            <a:ext cx="7366736" cy="8348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Gluconeogenesis: Regulation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2534" y="1125869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sz="3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Reciprocal control 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n-US" sz="2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Gluconeogenesis &amp; Glycolysis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sz="3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Allosteric:	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</a:pPr>
            <a:r>
              <a:rPr lang="en-US" sz="2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	 </a:t>
            </a:r>
            <a:r>
              <a:rPr lang="en-US" sz="24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Acetyl CoA </a:t>
            </a:r>
            <a:r>
              <a:rPr lang="en-US" sz="3000" b="1" dirty="0">
                <a:solidFill>
                  <a:srgbClr val="0070C0"/>
                </a:solidFill>
                <a:latin typeface="Times New Roman" pitchFamily="26" charset="0"/>
                <a:cs typeface="Times New Roman" pitchFamily="26" charset="0"/>
              </a:rPr>
              <a:t>+</a:t>
            </a:r>
            <a:r>
              <a:rPr lang="en-US" sz="3000" b="1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(Pyruvate carboxylase)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</a:pPr>
            <a:r>
              <a:rPr lang="en-US" sz="3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	  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</a:pPr>
            <a:r>
              <a:rPr lang="en-US" sz="3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AMP </a:t>
            </a:r>
            <a:r>
              <a:rPr lang="en-US" sz="38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-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 or  ATP </a:t>
            </a:r>
            <a:r>
              <a:rPr lang="en-US" sz="3300" b="1" dirty="0">
                <a:solidFill>
                  <a:srgbClr val="0070C0"/>
                </a:solidFill>
                <a:latin typeface="Times New Roman" pitchFamily="26" charset="0"/>
                <a:cs typeface="Times New Roman" pitchFamily="26" charset="0"/>
              </a:rPr>
              <a:t>+ 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None/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F 2,6-Bisphosphate </a:t>
            </a:r>
            <a:r>
              <a:rPr lang="en-US" sz="38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-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sz="3400" b="1" dirty="0">
                <a:solidFill>
                  <a:srgbClr val="2683C6"/>
                </a:solidFill>
                <a:latin typeface="Times New Roman" pitchFamily="26" charset="0"/>
                <a:cs typeface="Times New Roman" pitchFamily="26" charset="0"/>
              </a:rPr>
              <a:t>  </a:t>
            </a:r>
            <a:r>
              <a:rPr lang="en-US" sz="2400" b="1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Glucagon (  I/G ratio) stimulates gluconeogenesis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</a:pPr>
            <a:r>
              <a:rPr lang="en-US" sz="3400" b="1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-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Allosteric (   F 2,6-Bisphosphate)</a:t>
            </a:r>
          </a:p>
          <a:p>
            <a:pPr marL="0" lvl="0" indent="0" algn="l" defTabSz="914400" rtl="0" fontAlgn="base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	- Induction (PEP-CK)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	</a:t>
            </a:r>
          </a:p>
          <a:p>
            <a:endParaRPr lang="ar-SA" dirty="0"/>
          </a:p>
        </p:txBody>
      </p:sp>
      <p:sp>
        <p:nvSpPr>
          <p:cNvPr id="5" name="سهم: بشكل رتبة عسكرية 4"/>
          <p:cNvSpPr/>
          <p:nvPr/>
        </p:nvSpPr>
        <p:spPr>
          <a:xfrm>
            <a:off x="3829356" y="3086596"/>
            <a:ext cx="384836" cy="424070"/>
          </a:xfrm>
          <a:prstGeom prst="chevron">
            <a:avLst>
              <a:gd name="adj" fmla="val 7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95270" y="3080358"/>
            <a:ext cx="235888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F 1,6-bisphosphatase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029054" y="3873486"/>
            <a:ext cx="2" cy="298269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40161" y="3732805"/>
            <a:ext cx="274344" cy="438950"/>
          </a:xfrm>
          <a:prstGeom prst="rect">
            <a:avLst/>
          </a:prstGeom>
        </p:spPr>
      </p:pic>
      <p:cxnSp>
        <p:nvCxnSpPr>
          <p:cNvPr id="16" name="رابط كسهم مستقيم 15"/>
          <p:cNvCxnSpPr/>
          <p:nvPr/>
        </p:nvCxnSpPr>
        <p:spPr>
          <a:xfrm>
            <a:off x="2782955" y="4272783"/>
            <a:ext cx="13254" cy="245259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96342" y="3765240"/>
            <a:ext cx="3495554" cy="276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Important!!!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Pyruvate </a:t>
            </a:r>
            <a:r>
              <a:rPr lang="en-US" sz="2000" dirty="0">
                <a:solidFill>
                  <a:srgbClr val="FF0000"/>
                </a:solidFill>
                <a:latin typeface="Times New Roman" pitchFamily="26" charset="0"/>
                <a:cs typeface="Times New Roman" pitchFamily="26" charset="0"/>
              </a:rPr>
              <a:t>carboxylase </a:t>
            </a:r>
            <a:r>
              <a:rPr lang="en-US" sz="20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is only found in matrix of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mitochondria</a:t>
            </a:r>
          </a:p>
          <a:p>
            <a:endParaRPr lang="en-US" sz="2000" dirty="0">
              <a:solidFill>
                <a:prstClr val="black"/>
              </a:solidFill>
              <a:latin typeface="Times New Roman" pitchFamily="26" charset="0"/>
              <a:cs typeface="Times New Roman" pitchFamily="2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Gluconeogenesis </a:t>
            </a:r>
            <a:r>
              <a:rPr lang="en-US" sz="2000" dirty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rate-limiting enzymes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26" charset="0"/>
                <a:cs typeface="Times New Roman" pitchFamily="26" charset="0"/>
              </a:rPr>
              <a:t>: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26" charset="0"/>
              <a:cs typeface="Times New Roman" pitchFamily="26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Pyruvate carboxylase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26" charset="0"/>
                <a:cs typeface="Times New Roman" pitchFamily="26" charset="0"/>
              </a:rPr>
              <a:t>PEP-CK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0161" y="5205214"/>
            <a:ext cx="5219883" cy="14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(Insulin/Glucagon </a:t>
            </a: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ratio) </a:t>
            </a:r>
            <a:r>
              <a:rPr lang="ar-SA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وش تعني؟</a:t>
            </a:r>
          </a:p>
          <a:p>
            <a:pPr algn="r" rtl="1"/>
            <a:r>
              <a:rPr lang="ar-SA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الجلوكاجون يهتم برفع مستوى الجلوكوز بالدم، بينما الأنسولين يسوي العكس..</a:t>
            </a:r>
          </a:p>
          <a:p>
            <a:pPr lvl="0" algn="r" rtl="1"/>
            <a:r>
              <a:rPr lang="ar-SA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فلذلك لتحفيز عملية (</a:t>
            </a: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gluconeogenesis</a:t>
            </a:r>
            <a:r>
              <a:rPr lang="ar-SA" sz="1700" b="1" dirty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) نحتاج يكون المقام اكبر قيمة ”الجلوكاجون” من البسط “الأنسولين</a:t>
            </a:r>
            <a:r>
              <a:rPr lang="ar-SA" sz="1700" b="1" dirty="0" smtClean="0">
                <a:solidFill>
                  <a:schemeClr val="bg1">
                    <a:lumMod val="50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”..</a:t>
            </a:r>
            <a:endParaRPr lang="en-US" sz="1700" b="1" dirty="0" smtClean="0">
              <a:solidFill>
                <a:schemeClr val="bg1">
                  <a:lumMod val="50000"/>
                </a:schemeClr>
              </a:solidFill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25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/>
          </p:nvPr>
        </p:nvGraphicFramePr>
        <p:xfrm>
          <a:off x="672548" y="354496"/>
          <a:ext cx="8683487" cy="536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3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MCQs + videos </a:t>
            </a:r>
            <a:br>
              <a:rPr lang="en-GB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351621"/>
          </a:xfrm>
        </p:spPr>
        <p:txBody>
          <a:bodyPr/>
          <a:lstStyle/>
          <a:p>
            <a:r>
              <a:rPr lang="en-GB"/>
              <a:t>The main site of gluconeogenesis is :</a:t>
            </a:r>
          </a:p>
          <a:p>
            <a:pPr marL="0" indent="0">
              <a:buNone/>
            </a:pPr>
            <a:r>
              <a:rPr lang="en-GB"/>
              <a:t>A- kidneys        B- liver       C- spleen       D- lymph node </a:t>
            </a:r>
          </a:p>
          <a:p>
            <a:r>
              <a:rPr lang="en-GB"/>
              <a:t>Which one of the following is not a gluconeogenesis substrate? </a:t>
            </a:r>
          </a:p>
          <a:p>
            <a:pPr marL="0" indent="0">
              <a:buNone/>
            </a:pPr>
            <a:r>
              <a:rPr lang="en-GB"/>
              <a:t>A- lactate        B- glycerol  C- triglycerides D- glucogenic amino acid</a:t>
            </a:r>
          </a:p>
          <a:p>
            <a:r>
              <a:rPr lang="en-GB"/>
              <a:t>Gluconeogenesis and glycolysis are reciprocally uncontrolled </a:t>
            </a:r>
          </a:p>
          <a:p>
            <a:pPr marL="0" indent="0">
              <a:buNone/>
            </a:pPr>
            <a:r>
              <a:rPr lang="en-GB"/>
              <a:t>A- true            B- false</a:t>
            </a:r>
          </a:p>
          <a:p>
            <a:r>
              <a:rPr lang="en-GB"/>
              <a:t>Anabolic pathway consumes ATP for synthesis of glucose </a:t>
            </a:r>
          </a:p>
          <a:p>
            <a:pPr marL="0" indent="0">
              <a:buNone/>
            </a:pPr>
            <a:r>
              <a:rPr lang="en-GB"/>
              <a:t>A- true           B- false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825930" y="2064570"/>
            <a:ext cx="136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1- B</a:t>
            </a:r>
          </a:p>
          <a:p>
            <a:pPr algn="l"/>
            <a:r>
              <a:rPr lang="en-GB"/>
              <a:t>2- C</a:t>
            </a:r>
          </a:p>
          <a:p>
            <a:pPr algn="l"/>
            <a:r>
              <a:rPr lang="en-GB"/>
              <a:t>3- B </a:t>
            </a:r>
          </a:p>
          <a:p>
            <a:pPr algn="l"/>
            <a:r>
              <a:rPr lang="en-GB"/>
              <a:t>4-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4965686"/>
            <a:ext cx="879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Reactions of glycolysis : </a:t>
            </a:r>
            <a:r>
              <a:rPr lang="en-GB">
                <a:hlinkClick r:id="rId2"/>
              </a:rPr>
              <a:t>https://youtu.be/hDq1rhUkV-g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/>
              <a:t>Regulation of gluconeogenesis and glycolysis : </a:t>
            </a:r>
            <a:r>
              <a:rPr lang="en-GB">
                <a:hlinkClick r:id="rId3"/>
              </a:rPr>
              <a:t>https://youtu.be/0epBvl0HTeY</a:t>
            </a:r>
            <a:endParaRPr lang="en-GB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latin typeface="Trebuchet MS" charset="0"/>
              </a:rPr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799" y="2160590"/>
            <a:ext cx="846361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importance of </a:t>
            </a:r>
            <a:r>
              <a:rPr lang="en-US" sz="2400" dirty="0" err="1"/>
              <a:t>gluconeogenesis</a:t>
            </a:r>
            <a:r>
              <a:rPr lang="en-US" sz="2400" dirty="0"/>
              <a:t> as an important pathway for glucose production</a:t>
            </a:r>
          </a:p>
          <a:p>
            <a:pPr lvl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main reactions of gluconeogenesis</a:t>
            </a:r>
          </a:p>
          <a:p>
            <a:pPr lvl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rate-limiting enzymes of gluconeogenesis</a:t>
            </a:r>
          </a:p>
          <a:p>
            <a:pPr lvl="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err="1"/>
              <a:t>Gluconeogensis</a:t>
            </a:r>
            <a:r>
              <a:rPr lang="en-US" sz="2400" dirty="0"/>
              <a:t> is an energy-consuming, anabolic pathway</a:t>
            </a:r>
          </a:p>
        </p:txBody>
      </p:sp>
    </p:spTree>
    <p:extLst>
      <p:ext uri="{BB962C8B-B14F-4D97-AF65-F5344CB8AC3E}">
        <p14:creationId xmlns:p14="http://schemas.microsoft.com/office/powerpoint/2010/main" val="213560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51266" y="429768"/>
            <a:ext cx="4700015" cy="4136562"/>
          </a:xfrm>
        </p:spPr>
        <p:txBody>
          <a:bodyPr>
            <a:normAutofit/>
          </a:bodyPr>
          <a:lstStyle/>
          <a:p>
            <a:r>
              <a:rPr lang="en-US" sz="2100" b="1" dirty="0"/>
              <a:t>Girls team</a:t>
            </a:r>
            <a:r>
              <a:rPr lang="ar-SA" sz="2100" b="1" dirty="0"/>
              <a:t> </a:t>
            </a:r>
            <a:r>
              <a:rPr lang="en-US" sz="2100" b="1" dirty="0"/>
              <a:t>members:</a:t>
            </a:r>
            <a:endParaRPr lang="ar-SA" sz="2100" b="1" dirty="0"/>
          </a:p>
          <a:p>
            <a:pPr marL="0" indent="0">
              <a:buNone/>
            </a:pPr>
            <a:endParaRPr lang="en-US" sz="675" b="1" dirty="0"/>
          </a:p>
          <a:p>
            <a:pPr marL="0" indent="0" algn="ctr">
              <a:buNone/>
            </a:pPr>
            <a:r>
              <a:rPr lang="ar-SA" sz="2000" b="1" dirty="0"/>
              <a:t>1- سمية الغامدي.</a:t>
            </a:r>
          </a:p>
          <a:p>
            <a:pPr marL="0" indent="0" algn="ctr">
              <a:buNone/>
            </a:pPr>
            <a:r>
              <a:rPr lang="ar-SA" sz="2000" b="1" dirty="0"/>
              <a:t>2- شذا الغيهب.</a:t>
            </a:r>
          </a:p>
          <a:p>
            <a:pPr marL="0" indent="0" algn="ctr">
              <a:buNone/>
            </a:pPr>
            <a:r>
              <a:rPr lang="ar-SA" sz="2000" b="1" dirty="0"/>
              <a:t>3- </a:t>
            </a:r>
            <a:r>
              <a:rPr lang="ar-SA" sz="2000" b="1" dirty="0" smtClean="0"/>
              <a:t>روان سعد.</a:t>
            </a:r>
            <a:endParaRPr lang="ar-SA" sz="2000" b="1" dirty="0"/>
          </a:p>
          <a:p>
            <a:pPr marL="0" indent="0" algn="ctr">
              <a:buNone/>
            </a:pPr>
            <a:r>
              <a:rPr lang="ar-SA" sz="2000" b="1" dirty="0" smtClean="0"/>
              <a:t>4-ربا السالم.</a:t>
            </a:r>
            <a:endParaRPr lang="ar-SA" sz="2000" b="1" dirty="0"/>
          </a:p>
          <a:p>
            <a:pPr marL="0" indent="0" algn="ctr">
              <a:buNone/>
            </a:pPr>
            <a:r>
              <a:rPr lang="ar-SA" sz="2000" b="1" dirty="0"/>
              <a:t>5- </a:t>
            </a:r>
            <a:r>
              <a:rPr lang="ar-SA" sz="2000" b="1" dirty="0" smtClean="0"/>
              <a:t>نورة الشبيب.</a:t>
            </a:r>
          </a:p>
          <a:p>
            <a:pPr marL="0" indent="0" algn="ctr">
              <a:buNone/>
            </a:pPr>
            <a:r>
              <a:rPr lang="ar-SA" sz="2000" b="1" dirty="0" smtClean="0"/>
              <a:t>6- جومانا القحطاني.</a:t>
            </a:r>
            <a:endParaRPr lang="ar-S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71176" y="5625899"/>
            <a:ext cx="2291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0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266" y="5552802"/>
            <a:ext cx="3317758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</a:p>
          <a:p>
            <a:pPr algn="ctr"/>
            <a:endParaRPr lang="en-US" sz="525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sz="1350" dirty="0">
              <a:solidFill>
                <a:prstClr val="black"/>
              </a:solidFill>
            </a:endParaRPr>
          </a:p>
          <a:p>
            <a:pPr algn="ctr"/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5491413" y="464493"/>
            <a:ext cx="4700015" cy="4136562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Boys team</a:t>
            </a:r>
            <a:r>
              <a:rPr lang="ar-SA" sz="2100" b="1" dirty="0" smtClean="0"/>
              <a:t> </a:t>
            </a:r>
            <a:r>
              <a:rPr lang="en-US" sz="2100" b="1" dirty="0"/>
              <a:t>members:</a:t>
            </a:r>
            <a:endParaRPr lang="ar-SA" sz="2100" b="1" dirty="0"/>
          </a:p>
          <a:p>
            <a:pPr marL="0" indent="0">
              <a:buNone/>
            </a:pPr>
            <a:endParaRPr lang="en-US" sz="675" b="1" dirty="0"/>
          </a:p>
          <a:p>
            <a:pPr marL="0" indent="0" algn="ctr">
              <a:buNone/>
            </a:pPr>
            <a:r>
              <a:rPr lang="ar-SA" sz="2000" b="1" dirty="0" smtClean="0"/>
              <a:t>1- محمد المهوس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14113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pPr rtl="1"/>
            <a:r>
              <a:rPr lang="en-US" dirty="0"/>
              <a:t>Gluconeogenesis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64029"/>
            <a:ext cx="4629238" cy="4455886"/>
          </a:xfrm>
        </p:spPr>
        <p:txBody>
          <a:bodyPr>
            <a:noAutofit/>
          </a:bodyPr>
          <a:lstStyle/>
          <a:p>
            <a:r>
              <a:rPr lang="en-US" sz="1400" dirty="0"/>
              <a:t>Gluconeogenesis is an </a:t>
            </a:r>
            <a:r>
              <a:rPr lang="en-US" sz="1400" dirty="0">
                <a:solidFill>
                  <a:srgbClr val="FF0000"/>
                </a:solidFill>
              </a:rPr>
              <a:t>energy consuming</a:t>
            </a:r>
            <a:r>
              <a:rPr lang="en-US" sz="1400" dirty="0"/>
              <a:t>, anabolic pathway. </a:t>
            </a:r>
          </a:p>
          <a:p>
            <a:r>
              <a:rPr lang="en-US" sz="1400" dirty="0"/>
              <a:t>It is a metabolic pathway that results in the generation of </a:t>
            </a:r>
            <a:r>
              <a:rPr lang="en-US" sz="1400" dirty="0">
                <a:solidFill>
                  <a:srgbClr val="00B0F0"/>
                </a:solidFill>
              </a:rPr>
              <a:t>glucose</a:t>
            </a:r>
            <a:r>
              <a:rPr lang="en-US" sz="1400" dirty="0"/>
              <a:t> from certain non-carbohydrate carbon substrates 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Gluconeogenesis is important to provide the body with glucose when there is no external source of glucose (during prolonged fasting or starvation) .</a:t>
            </a:r>
          </a:p>
          <a:p>
            <a:r>
              <a:rPr lang="en-US" sz="1400" dirty="0"/>
              <a:t> Occurs in </a:t>
            </a:r>
            <a:r>
              <a:rPr lang="en-US" sz="1400" dirty="0">
                <a:solidFill>
                  <a:srgbClr val="FF0000"/>
                </a:solidFill>
              </a:rPr>
              <a:t>Liver</a:t>
            </a:r>
            <a:r>
              <a:rPr lang="en-US" sz="1400" dirty="0"/>
              <a:t> mainly, and in </a:t>
            </a:r>
            <a:r>
              <a:rPr lang="en-US" sz="1400" dirty="0">
                <a:solidFill>
                  <a:srgbClr val="FF0000"/>
                </a:solidFill>
              </a:rPr>
              <a:t>Kidney </a:t>
            </a:r>
          </a:p>
          <a:p>
            <a:r>
              <a:rPr lang="en-US" sz="1400" b="1" dirty="0"/>
              <a:t>During Overnight fast:</a:t>
            </a:r>
            <a:br>
              <a:rPr lang="en-US" sz="1400" b="1" dirty="0"/>
            </a:br>
            <a:r>
              <a:rPr lang="en-US" sz="1400" dirty="0"/>
              <a:t>• 90% of gluconeogenesis occurs in liver </a:t>
            </a:r>
          </a:p>
          <a:p>
            <a:pPr marL="0" indent="0">
              <a:buNone/>
            </a:pPr>
            <a:r>
              <a:rPr lang="en-US" sz="1400" dirty="0"/>
              <a:t>     • 10% of gluconeogenesis occurs in Kidneys .</a:t>
            </a:r>
          </a:p>
          <a:p>
            <a:r>
              <a:rPr lang="en-US" sz="1400" dirty="0"/>
              <a:t>Gluconeogenesis occurs in both </a:t>
            </a:r>
            <a:r>
              <a:rPr lang="en-US" sz="1400" dirty="0">
                <a:solidFill>
                  <a:srgbClr val="FF0000"/>
                </a:solidFill>
              </a:rPr>
              <a:t>mitochondria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FF0000"/>
                </a:solidFill>
              </a:rPr>
              <a:t>cytosol</a:t>
            </a:r>
            <a:r>
              <a:rPr lang="en-US" sz="1400" dirty="0"/>
              <a:t> .</a:t>
            </a:r>
          </a:p>
          <a:p>
            <a:pPr marL="0" indent="0">
              <a:buNone/>
            </a:pPr>
            <a:r>
              <a:rPr lang="en-US" sz="1400" dirty="0" smtClean="0"/>
              <a:t>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 </a:t>
            </a:r>
            <a:r>
              <a:rPr lang="en-US" sz="1400" u="sng" dirty="0" smtClean="0"/>
              <a:t>EXCEPTION</a:t>
            </a:r>
            <a:r>
              <a:rPr lang="en-US" sz="1400" dirty="0"/>
              <a:t>! if gluconeogenesis starts by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Glycerol,    …</a:t>
            </a:r>
            <a:r>
              <a:rPr lang="en-US" sz="1400" dirty="0" smtClean="0">
                <a:solidFill>
                  <a:schemeClr val="bg1"/>
                </a:solidFill>
              </a:rPr>
              <a:t>…  </a:t>
            </a:r>
            <a:r>
              <a:rPr lang="en-US" sz="1400" dirty="0" smtClean="0"/>
              <a:t>it </a:t>
            </a:r>
            <a:r>
              <a:rPr lang="en-US" sz="1400" dirty="0"/>
              <a:t>will need only the </a:t>
            </a:r>
            <a:r>
              <a:rPr lang="en-US" sz="1400" dirty="0">
                <a:solidFill>
                  <a:srgbClr val="FF0000"/>
                </a:solidFill>
              </a:rPr>
              <a:t>cytosol </a:t>
            </a:r>
          </a:p>
          <a:p>
            <a:pPr marL="342900" indent="-342900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44397565"/>
              </p:ext>
            </p:extLst>
          </p:nvPr>
        </p:nvGraphicFramePr>
        <p:xfrm>
          <a:off x="4678929" y="-591449"/>
          <a:ext cx="6502400" cy="353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77780" y="4766342"/>
            <a:ext cx="4093636" cy="54091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7961" y="2073499"/>
            <a:ext cx="1378039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The glycerol backbone is found in all lipids known as triglycerides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6507" y="2150772"/>
            <a:ext cx="1330817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Produced from pyruvate via the enzyme lactate dehydrogenase in a process of fermentation during normal metabolism and exercise.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17983" y="2150772"/>
            <a:ext cx="133511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 key intermediate in several metabolic pathways. Pyruvate can be made from glucose through glycolysis, converted back to glucose via gluconeogenesis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0823" y="2150772"/>
            <a:ext cx="1330816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glucogenic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amino acid is an amino acid that can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be converted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into glucose through gluconeogenesis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**Not all amino acids can make glucose there are certain types.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437" y="5724610"/>
            <a:ext cx="4170194" cy="81009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Our bodies will metabolize all glycogen stores within the first 18 hours of fasting, then will start looking for another source to make glucose</a:t>
            </a:r>
          </a:p>
        </p:txBody>
      </p:sp>
    </p:spTree>
    <p:extLst>
      <p:ext uri="{BB962C8B-B14F-4D97-AF65-F5344CB8AC3E}">
        <p14:creationId xmlns:p14="http://schemas.microsoft.com/office/powerpoint/2010/main" val="372775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44496" y="0"/>
            <a:ext cx="44603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Gluconeogenesis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07" y="-20368"/>
            <a:ext cx="6315164" cy="68783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4745"/>
            <a:ext cx="6220496" cy="3880773"/>
          </a:xfrm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</a:rPr>
              <a:t>Seven</a:t>
            </a:r>
            <a:r>
              <a:rPr lang="en-US" sz="1400" dirty="0"/>
              <a:t> glycolytic reactions are </a:t>
            </a:r>
            <a:r>
              <a:rPr lang="en-US" sz="1400" dirty="0">
                <a:solidFill>
                  <a:srgbClr val="FF0000"/>
                </a:solidFill>
              </a:rPr>
              <a:t>reversible</a:t>
            </a:r>
            <a:r>
              <a:rPr lang="en-US" sz="1400" dirty="0"/>
              <a:t> and are used in the synthesis of glucose from </a:t>
            </a:r>
            <a:r>
              <a:rPr lang="en-US" sz="1400" dirty="0">
                <a:solidFill>
                  <a:srgbClr val="00B0F0"/>
                </a:solidFill>
              </a:rPr>
              <a:t>lactate or pyruvate</a:t>
            </a:r>
            <a:r>
              <a:rPr lang="en-US" sz="1400" dirty="0"/>
              <a:t>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Three</a:t>
            </a:r>
            <a:r>
              <a:rPr lang="en-US" sz="1400" dirty="0"/>
              <a:t> of the reactions are irreversible and must be reversed by </a:t>
            </a:r>
            <a:r>
              <a:rPr lang="en-US" sz="1400" dirty="0">
                <a:solidFill>
                  <a:srgbClr val="FF0000"/>
                </a:solidFill>
              </a:rPr>
              <a:t>four alternate reactions </a:t>
            </a:r>
            <a:r>
              <a:rPr lang="en-US" sz="1400" dirty="0"/>
              <a:t>that energetically favor the synthesis of glucose 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6996" y="2056214"/>
            <a:ext cx="41157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entury Gothic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latin typeface="Century Gothic" charset="0"/>
              </a:rPr>
              <a:t>4 alternate reactions </a:t>
            </a:r>
            <a:r>
              <a:rPr lang="en-US" sz="1400" dirty="0">
                <a:latin typeface="Century Gothic" charset="0"/>
              </a:rPr>
              <a:t>in gluconeogenesis to the </a:t>
            </a:r>
            <a:r>
              <a:rPr lang="en-US" sz="1400" dirty="0">
                <a:solidFill>
                  <a:srgbClr val="FF0000"/>
                </a:solidFill>
                <a:latin typeface="Century Gothic" charset="0"/>
              </a:rPr>
              <a:t>3 irreversible </a:t>
            </a:r>
            <a:r>
              <a:rPr lang="en-US" sz="1400" dirty="0">
                <a:latin typeface="Century Gothic" charset="0"/>
              </a:rPr>
              <a:t>glycolytic steps</a:t>
            </a:r>
            <a:r>
              <a:rPr lang="en-US" sz="1400" dirty="0">
                <a:latin typeface="Arial" charset="0"/>
              </a:rPr>
              <a:t>: 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25867"/>
              </p:ext>
            </p:extLst>
          </p:nvPr>
        </p:nvGraphicFramePr>
        <p:xfrm>
          <a:off x="144549" y="2710245"/>
          <a:ext cx="5640658" cy="2291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20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0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Glycolysis enzymes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Gluconeogenesis enzymes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Pyruvate kinase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1) Pyruvate carboxylase 2) PEP-CK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kern="1200" dirty="0">
                          <a:effectLst/>
                        </a:rPr>
                        <a:t>PFK-1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3) Fructose 1,6 </a:t>
                      </a:r>
                      <a:r>
                        <a:rPr lang="en-US" sz="1800" kern="1200" dirty="0" err="1">
                          <a:effectLst/>
                        </a:rPr>
                        <a:t>bisphosphatase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effectLst/>
                        </a:rPr>
                        <a:t>Glucokinase</a:t>
                      </a:r>
                      <a:r>
                        <a:rPr lang="en-US" sz="1800" kern="1200" dirty="0" smtClean="0">
                          <a:effectLst/>
                        </a:rPr>
                        <a:t>/Hexokinase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4) Glucose 6-phosphatase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6561" y="5345516"/>
            <a:ext cx="1734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sz="900" dirty="0">
                <a:solidFill>
                  <a:srgbClr val="FF0000"/>
                </a:solidFill>
              </a:rPr>
              <a:t>موضحة في الصورة باللون الأحمر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1935230" y="5117632"/>
            <a:ext cx="317500" cy="1956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3471571" y="5088085"/>
            <a:ext cx="228600" cy="2083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21633" y="5273215"/>
            <a:ext cx="1688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sz="900" dirty="0">
                <a:solidFill>
                  <a:srgbClr val="00B0F0"/>
                </a:solidFill>
              </a:rPr>
              <a:t>موضحة في الصورة باللون الأزرق</a:t>
            </a:r>
            <a:endParaRPr lang="en-US" sz="900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141" y="0"/>
            <a:ext cx="5995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4"/>
          <p:cNvSpPr txBox="1">
            <a:spLocks/>
          </p:cNvSpPr>
          <p:nvPr/>
        </p:nvSpPr>
        <p:spPr>
          <a:xfrm>
            <a:off x="255111" y="305249"/>
            <a:ext cx="3933908" cy="634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Glycerol: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353" y="954817"/>
            <a:ext cx="5083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Glycerol is released during the hydrolysis of triacylglycerol in adipose tissue and is delivered by the blood to the liver.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544" y="3453242"/>
            <a:ext cx="5912593" cy="2612564"/>
            <a:chOff x="1789875" y="2969146"/>
            <a:chExt cx="5912593" cy="2612564"/>
          </a:xfrm>
        </p:grpSpPr>
        <p:grpSp>
          <p:nvGrpSpPr>
            <p:cNvPr id="20" name="Group 19"/>
            <p:cNvGrpSpPr/>
            <p:nvPr/>
          </p:nvGrpSpPr>
          <p:grpSpPr>
            <a:xfrm>
              <a:off x="1789875" y="2969146"/>
              <a:ext cx="5912593" cy="2612564"/>
              <a:chOff x="1836637" y="2287811"/>
              <a:chExt cx="5308937" cy="2612564"/>
            </a:xfrm>
          </p:grpSpPr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836637" y="2442865"/>
                <a:ext cx="1061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Glycerol </a:t>
                </a: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944813" y="2676525"/>
                <a:ext cx="1600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4539977" y="2423755"/>
                <a:ext cx="22631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Glycerol 3-phosphate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2944813" y="2287811"/>
                <a:ext cx="17246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00B0F0"/>
                    </a:solidFill>
                  </a:rPr>
                  <a:t>Glycerol Kinase </a:t>
                </a: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5634700" y="2823865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4125376" y="4500265"/>
                <a:ext cx="3020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Dihydroxyacetone phosphate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3529375" y="3472934"/>
                <a:ext cx="220248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B0F0"/>
                    </a:solidFill>
                  </a:rPr>
                  <a:t>Glycerol 3-phosphate </a:t>
                </a:r>
              </a:p>
              <a:p>
                <a:pPr algn="ctr"/>
                <a:r>
                  <a:rPr lang="en-US" sz="1800" b="1" dirty="0">
                    <a:solidFill>
                      <a:srgbClr val="00B0F0"/>
                    </a:solidFill>
                  </a:rPr>
                  <a:t>dehydrogenase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5916319" y="3126046"/>
                <a:ext cx="7314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NAD+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5908382" y="3749933"/>
                <a:ext cx="76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NADH</a:t>
                </a:r>
              </a:p>
            </p:txBody>
          </p:sp>
          <p:sp>
            <p:nvSpPr>
              <p:cNvPr id="34" name="AutoShape 33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552231" y="2440578"/>
                <a:ext cx="346337" cy="808113"/>
              </a:xfrm>
              <a:prstGeom prst="curvedRightArrow">
                <a:avLst>
                  <a:gd name="adj1" fmla="val 46667"/>
                  <a:gd name="adj2" fmla="val 93333"/>
                  <a:gd name="adj3" fmla="val 33333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3103153" y="2976265"/>
                <a:ext cx="5345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ATP</a:t>
                </a:r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3718935" y="2976265"/>
                <a:ext cx="591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ADP</a:t>
                </a:r>
              </a:p>
            </p:txBody>
          </p:sp>
        </p:grpSp>
        <p:sp>
          <p:nvSpPr>
            <p:cNvPr id="21" name="AutoShape 33"/>
            <p:cNvSpPr>
              <a:spLocks noChangeAspect="1" noChangeArrowheads="1"/>
            </p:cNvSpPr>
            <p:nvPr/>
          </p:nvSpPr>
          <p:spPr bwMode="auto">
            <a:xfrm>
              <a:off x="6019800" y="3900600"/>
              <a:ext cx="346337" cy="90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677608" y="5660986"/>
            <a:ext cx="3747128" cy="4001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59119" y="0"/>
            <a:ext cx="43112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7758722"/>
              </p:ext>
            </p:extLst>
          </p:nvPr>
        </p:nvGraphicFramePr>
        <p:xfrm>
          <a:off x="7137744" y="273334"/>
          <a:ext cx="4707035" cy="211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91" y="2673226"/>
            <a:ext cx="3814928" cy="33062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49721" y="200102"/>
            <a:ext cx="2834403" cy="95410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Gluconeogenic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precursors are (non-carbohydrates) molecules that can be used to produce a net synthesis of glucose. </a:t>
            </a: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6424736" y="5896226"/>
            <a:ext cx="1782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 flipV="1">
            <a:off x="8297254" y="2881628"/>
            <a:ext cx="15738" cy="30145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45" name="Rectangle 44"/>
          <p:cNvSpPr/>
          <p:nvPr/>
        </p:nvSpPr>
        <p:spPr>
          <a:xfrm>
            <a:off x="9630922" y="2670647"/>
            <a:ext cx="908073" cy="210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3352" y="1976488"/>
            <a:ext cx="3474949" cy="132343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Century Gothic" charset="0"/>
              </a:rPr>
              <a:t>Important notes: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Century Gothic" charset="0"/>
              </a:rPr>
              <a:t>Glycerol kinase is only present </a:t>
            </a:r>
            <a:r>
              <a:rPr lang="en-US" sz="1600" dirty="0">
                <a:solidFill>
                  <a:srgbClr val="FF0000"/>
                </a:solidFill>
                <a:latin typeface="Century Gothic" charset="0"/>
              </a:rPr>
              <a:t>in </a:t>
            </a:r>
            <a:r>
              <a:rPr lang="en-US" sz="1600" dirty="0">
                <a:solidFill>
                  <a:srgbClr val="FF0000"/>
                </a:solidFill>
                <a:latin typeface="Century Gothic,Bold" charset="0"/>
              </a:rPr>
              <a:t>liver </a:t>
            </a:r>
            <a:r>
              <a:rPr lang="en-US" sz="1600" dirty="0">
                <a:solidFill>
                  <a:srgbClr val="FF0000"/>
                </a:solidFill>
                <a:latin typeface="Century Gothic" charset="0"/>
              </a:rPr>
              <a:t>&amp; </a:t>
            </a:r>
            <a:r>
              <a:rPr lang="en-US" sz="1600" dirty="0">
                <a:solidFill>
                  <a:srgbClr val="FF0000"/>
                </a:solidFill>
                <a:latin typeface="Century Gothic,Bold" charset="0"/>
              </a:rPr>
              <a:t>kidneys</a:t>
            </a:r>
            <a:endParaRPr lang="en-US" sz="1600" dirty="0">
              <a:latin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Century Gothic" charset="0"/>
              </a:rPr>
              <a:t>Gluconeogenesis of glycerol </a:t>
            </a:r>
            <a:r>
              <a:rPr lang="en-US" sz="1600" dirty="0">
                <a:solidFill>
                  <a:srgbClr val="FF0000"/>
                </a:solidFill>
                <a:latin typeface="Century Gothic" charset="0"/>
              </a:rPr>
              <a:t>occurs </a:t>
            </a:r>
            <a:r>
              <a:rPr lang="en-US" sz="1600" dirty="0" smtClean="0">
                <a:solidFill>
                  <a:srgbClr val="FF0000"/>
                </a:solidFill>
                <a:latin typeface="Century Gothic" charset="0"/>
              </a:rPr>
              <a:t>only in the </a:t>
            </a:r>
            <a:r>
              <a:rPr lang="en-US" sz="1600" dirty="0">
                <a:solidFill>
                  <a:srgbClr val="FF0000"/>
                </a:solidFill>
                <a:latin typeface="Century Gothic" charset="0"/>
              </a:rPr>
              <a:t>cytosol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71148" y="2135602"/>
            <a:ext cx="2529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798653" y="2087995"/>
            <a:ext cx="2205039" cy="954107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Why can’t adipocytes phosphorylate glycerol?</a:t>
            </a:r>
          </a:p>
          <a:p>
            <a:r>
              <a:rPr lang="en-US" sz="1400" dirty="0"/>
              <a:t>Because they essentially </a:t>
            </a:r>
            <a:r>
              <a:rPr lang="en-US" sz="1400" b="1" dirty="0"/>
              <a:t>lack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B0F0"/>
                </a:solidFill>
              </a:rPr>
              <a:t>glycerol kinase.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484124" y="542041"/>
            <a:ext cx="273377" cy="1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444899" y="305249"/>
            <a:ext cx="1117076" cy="425328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/>
              <a:t>#Recall</a:t>
            </a:r>
          </a:p>
        </p:txBody>
      </p:sp>
    </p:spTree>
    <p:extLst>
      <p:ext uri="{BB962C8B-B14F-4D97-AF65-F5344CB8AC3E}">
        <p14:creationId xmlns:p14="http://schemas.microsoft.com/office/powerpoint/2010/main" val="248403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run-Backup\project\Ferrier\Image_Bank\image_bank\images\jpg\figure_1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13" y="2375631"/>
            <a:ext cx="2765797" cy="35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4993" y="23756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Lactate is released into the blood by exercising skeletal muscle and by cells that lack mitochondria such as RBCs. </a:t>
            </a:r>
          </a:p>
          <a:p>
            <a:r>
              <a:rPr lang="en-US" dirty="0"/>
              <a:t>In the Cori cycle, bloodborne glucose is converted by exercising muscle to lactate, which diffuses into the blood. The lactate is taken up by </a:t>
            </a:r>
            <a:r>
              <a:rPr lang="en-US" dirty="0">
                <a:solidFill>
                  <a:srgbClr val="FF0000"/>
                </a:solidFill>
              </a:rPr>
              <a:t>the liver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reconverted to glucose</a:t>
            </a:r>
            <a:r>
              <a:rPr lang="en-US" dirty="0"/>
              <a:t>, which is released back into circulation.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115" y="1874574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Lactate: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451091"/>
              </p:ext>
            </p:extLst>
          </p:nvPr>
        </p:nvGraphicFramePr>
        <p:xfrm>
          <a:off x="7137744" y="273334"/>
          <a:ext cx="4707035" cy="211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115" y="4406956"/>
            <a:ext cx="47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*Lactate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 converted to pyruvate and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then to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glucose.</a:t>
            </a:r>
          </a:p>
        </p:txBody>
      </p:sp>
    </p:spTree>
    <p:extLst>
      <p:ext uri="{BB962C8B-B14F-4D97-AF65-F5344CB8AC3E}">
        <p14:creationId xmlns:p14="http://schemas.microsoft.com/office/powerpoint/2010/main" val="305741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9894" y="0"/>
            <a:ext cx="34021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032" y="1940520"/>
            <a:ext cx="53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The catabolism of </a:t>
            </a:r>
            <a:r>
              <a:rPr lang="en-US" sz="1600" b="1" dirty="0" err="1">
                <a:solidFill>
                  <a:srgbClr val="00B0F0"/>
                </a:solidFill>
              </a:rPr>
              <a:t>glucogenic</a:t>
            </a:r>
            <a:r>
              <a:rPr lang="en-US" sz="1600" b="1" dirty="0">
                <a:solidFill>
                  <a:srgbClr val="00B0F0"/>
                </a:solidFill>
              </a:rPr>
              <a:t> amino acids produces either: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pyruvate</a:t>
            </a:r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u="sng" dirty="0"/>
              <a:t>Or</a:t>
            </a:r>
            <a:r>
              <a:rPr lang="en-US" sz="1600" dirty="0"/>
              <a:t> one of the </a:t>
            </a:r>
            <a:r>
              <a:rPr lang="en-US" sz="1600" b="1" dirty="0"/>
              <a:t>intermediates in the Krebs Cycle.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/>
          </a:p>
          <a:p>
            <a:r>
              <a:rPr lang="en-US" sz="1600" dirty="0"/>
              <a:t>For example; catabolizing asparagine produces oxaloacetate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(an intermediate) </a:t>
            </a:r>
            <a:r>
              <a:rPr lang="en-US" sz="1600" dirty="0"/>
              <a:t>which can be converted later to glucose.</a:t>
            </a:r>
          </a:p>
        </p:txBody>
      </p:sp>
      <p:sp>
        <p:nvSpPr>
          <p:cNvPr id="17" name="عنوان 4"/>
          <p:cNvSpPr txBox="1">
            <a:spLocks/>
          </p:cNvSpPr>
          <p:nvPr/>
        </p:nvSpPr>
        <p:spPr>
          <a:xfrm>
            <a:off x="223603" y="242002"/>
            <a:ext cx="3933908" cy="634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عنوان 4"/>
          <p:cNvSpPr txBox="1">
            <a:spLocks/>
          </p:cNvSpPr>
          <p:nvPr/>
        </p:nvSpPr>
        <p:spPr>
          <a:xfrm>
            <a:off x="575081" y="1425667"/>
            <a:ext cx="3933908" cy="634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Glucogenic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Amino Acids: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5451" y="5541526"/>
            <a:ext cx="1074821" cy="4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57249" y="555411"/>
            <a:ext cx="6136118" cy="5885440"/>
            <a:chOff x="5757249" y="555411"/>
            <a:chExt cx="6136118" cy="58854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919" y="869107"/>
              <a:ext cx="5870448" cy="55717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76126" y="876254"/>
              <a:ext cx="1663663" cy="22198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54971" y="4923637"/>
              <a:ext cx="1938395" cy="12983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1373" y="3416968"/>
              <a:ext cx="953084" cy="25506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0443" y="555411"/>
              <a:ext cx="1397319" cy="12983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57249" y="4692315"/>
              <a:ext cx="1397319" cy="12983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729085" y="3444250"/>
            <a:ext cx="1074821" cy="449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43253" y="1171074"/>
            <a:ext cx="1074821" cy="16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18545" y="2967144"/>
            <a:ext cx="1074821" cy="16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830899" y="2619983"/>
            <a:ext cx="1074821" cy="16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69178" y="4917226"/>
            <a:ext cx="1074821" cy="16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83404" y="5261299"/>
            <a:ext cx="1074821" cy="16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61059" y="5572832"/>
            <a:ext cx="926617" cy="449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5619" y="78962"/>
            <a:ext cx="5622536" cy="87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*The amino acids in the red boxes must be MEMORIZED along with the intermediates they produce 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65274688"/>
              </p:ext>
            </p:extLst>
          </p:nvPr>
        </p:nvGraphicFramePr>
        <p:xfrm>
          <a:off x="279744" y="-368854"/>
          <a:ext cx="4707035" cy="211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2" name="Rectangle 41"/>
          <p:cNvSpPr/>
          <p:nvPr/>
        </p:nvSpPr>
        <p:spPr>
          <a:xfrm>
            <a:off x="6387915" y="6022010"/>
            <a:ext cx="1856084" cy="48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838" y="4007454"/>
            <a:ext cx="6179270" cy="280076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C0099"/>
                </a:solidFill>
              </a:rPr>
              <a:t>Pyruvate:</a:t>
            </a:r>
            <a:endParaRPr lang="en-US" b="1" dirty="0">
              <a:solidFill>
                <a:srgbClr val="CC0099"/>
              </a:solidFill>
            </a:endParaRPr>
          </a:p>
          <a:p>
            <a:pPr algn="ctr"/>
            <a:r>
              <a:rPr lang="en-US" b="1" dirty="0"/>
              <a:t> </a:t>
            </a:r>
            <a:r>
              <a:rPr lang="en-US" sz="1400" dirty="0"/>
              <a:t>Alanine, Glycine </a:t>
            </a:r>
            <a:endParaRPr lang="en-US" dirty="0"/>
          </a:p>
          <a:p>
            <a:pPr algn="ctr"/>
            <a:endParaRPr lang="en-US" dirty="0"/>
          </a:p>
          <a:p>
            <a:r>
              <a:rPr lang="en-US" sz="1400" b="1" dirty="0">
                <a:solidFill>
                  <a:srgbClr val="CC0099"/>
                </a:solidFill>
              </a:rPr>
              <a:t>Intermediates:                </a:t>
            </a:r>
            <a:r>
              <a:rPr lang="en-US" sz="1400" b="1" dirty="0" err="1">
                <a:solidFill>
                  <a:srgbClr val="CC0099"/>
                </a:solidFill>
              </a:rPr>
              <a:t>Glucogenic</a:t>
            </a:r>
            <a:r>
              <a:rPr lang="en-US" sz="1400" b="1" dirty="0">
                <a:solidFill>
                  <a:srgbClr val="CC0099"/>
                </a:solidFill>
              </a:rPr>
              <a:t> Amino Acid:</a:t>
            </a:r>
          </a:p>
          <a:p>
            <a:endParaRPr lang="en-US" sz="1400" b="1" dirty="0">
              <a:solidFill>
                <a:srgbClr val="CC0099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Oxaloacetate                 Asparagine, Aspartate.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C00000"/>
                </a:solidFill>
              </a:rPr>
              <a:t>Fumarate</a:t>
            </a:r>
            <a:r>
              <a:rPr lang="en-US" sz="1400" dirty="0">
                <a:solidFill>
                  <a:srgbClr val="C00000"/>
                </a:solidFill>
              </a:rPr>
              <a:t>                      Phenylalanine, </a:t>
            </a:r>
            <a:r>
              <a:rPr lang="en-US" sz="1400" dirty="0" err="1">
                <a:solidFill>
                  <a:srgbClr val="C00000"/>
                </a:solidFill>
              </a:rPr>
              <a:t>Tryosine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</a:p>
          <a:p>
            <a:endParaRPr lang="en-US" sz="1400" dirty="0"/>
          </a:p>
          <a:p>
            <a:r>
              <a:rPr lang="en-US" sz="1400" dirty="0" err="1">
                <a:solidFill>
                  <a:srgbClr val="0070C0"/>
                </a:solidFill>
              </a:rPr>
              <a:t>Succinyl</a:t>
            </a:r>
            <a:r>
              <a:rPr lang="en-US" sz="1400" dirty="0">
                <a:solidFill>
                  <a:srgbClr val="0070C0"/>
                </a:solidFill>
              </a:rPr>
              <a:t>-CoA                 Methionine, Valine.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C000"/>
                </a:solidFill>
              </a:rPr>
              <a:t>a-ketoglutarate             Glutamine (after it’s converted to </a:t>
            </a:r>
            <a:r>
              <a:rPr lang="en-US" sz="1400" b="1" dirty="0">
                <a:solidFill>
                  <a:srgbClr val="FFC000"/>
                </a:solidFill>
              </a:rPr>
              <a:t>glutamate</a:t>
            </a:r>
            <a:r>
              <a:rPr lang="en-US" sz="1400" dirty="0">
                <a:solidFill>
                  <a:srgbClr val="FFC000"/>
                </a:solidFill>
              </a:rPr>
              <a:t>.)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190557" y="4640346"/>
            <a:ext cx="0" cy="221765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247695" y="1904213"/>
            <a:ext cx="1187777" cy="23567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587349" y="2662568"/>
            <a:ext cx="944917" cy="23567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298221" y="3570548"/>
            <a:ext cx="727186" cy="2796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89312" y="3587194"/>
            <a:ext cx="937872" cy="2630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23187" y="4370046"/>
            <a:ext cx="745139" cy="2703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471838" y="4640346"/>
            <a:ext cx="6179270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6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5918" y="188640"/>
            <a:ext cx="91440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Pyruvate Carboxylation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4865742" y="3706685"/>
            <a:ext cx="6992262" cy="1619310"/>
            <a:chOff x="607213" y="2500068"/>
            <a:chExt cx="6992262" cy="1619310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607213" y="2950752"/>
              <a:ext cx="1380506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Pyruvate</a:t>
              </a: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2438400" y="3244849"/>
              <a:ext cx="2930525" cy="142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5707610" y="2999580"/>
              <a:ext cx="1891865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66"/>
                  </a:solidFill>
                </a:rPr>
                <a:t>Oxaloacetate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804876" y="2500068"/>
              <a:ext cx="2159566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Pyruvate Carboxylase</a:t>
              </a:r>
            </a:p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Biotin</a:t>
              </a:r>
              <a:endParaRPr lang="en-US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AutoShape 33"/>
            <p:cNvSpPr>
              <a:spLocks noChangeAspect="1" noChangeArrowheads="1"/>
            </p:cNvSpPr>
            <p:nvPr/>
          </p:nvSpPr>
          <p:spPr bwMode="auto">
            <a:xfrm rot="16200000" flipH="1">
              <a:off x="3916958" y="2944909"/>
              <a:ext cx="462859" cy="108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303587" y="3750046"/>
              <a:ext cx="595291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ATP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4065587" y="3750046"/>
              <a:ext cx="1054584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66"/>
                  </a:solidFill>
                </a:rPr>
                <a:t>ADP + P</a:t>
              </a:r>
              <a:r>
                <a:rPr lang="en-US" sz="1800" baseline="-25000" dirty="0">
                  <a:solidFill>
                    <a:srgbClr val="006666"/>
                  </a:solidFill>
                </a:rPr>
                <a:t>i</a:t>
              </a:r>
            </a:p>
          </p:txBody>
        </p:sp>
        <p:sp>
          <p:nvSpPr>
            <p:cNvPr id="12" name="Arc 10"/>
            <p:cNvSpPr/>
            <p:nvPr/>
          </p:nvSpPr>
          <p:spPr>
            <a:xfrm rot="13823852">
              <a:off x="2850185" y="2676858"/>
              <a:ext cx="554975" cy="1579856"/>
            </a:xfrm>
            <a:prstGeom prst="arc">
              <a:avLst>
                <a:gd name="adj1" fmla="val 17161393"/>
                <a:gd name="adj2" fmla="val 0"/>
              </a:avLst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Times New Roman" pitchFamily="26" charset="0"/>
                <a:cs typeface="Times New Roman" pitchFamily="26" charset="0"/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2283613" y="3750046"/>
              <a:ext cx="582211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CO</a:t>
              </a:r>
              <a:r>
                <a:rPr lang="en-US" sz="18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871411" y="3561347"/>
            <a:ext cx="1847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19323" y="994767"/>
            <a:ext cx="36441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carboxylation occurs in the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liver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kidney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exactly in </a:t>
            </a:r>
            <a:r>
              <a:rPr lang="en-US" sz="1400" dirty="0">
                <a:solidFill>
                  <a:srgbClr val="C00000"/>
                </a:solidFill>
              </a:rPr>
              <a:t>Mitochondria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So Pyruvate has to travel from cytoplasm to mitochondria why 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Because </a:t>
            </a:r>
            <a:r>
              <a:rPr lang="en-US" sz="1400" dirty="0">
                <a:solidFill>
                  <a:srgbClr val="C00000"/>
                </a:solidFill>
              </a:rPr>
              <a:t>Pyruvate carboxylase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is only found in matrix of mitochondria 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19323" y="5015993"/>
            <a:ext cx="2855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*To compare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*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In glycolysis: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to convert from PEP into Pyruvate we need just </a:t>
            </a:r>
            <a:r>
              <a:rPr lang="en-US" sz="1400" dirty="0">
                <a:solidFill>
                  <a:srgbClr val="C00000"/>
                </a:solidFill>
              </a:rPr>
              <a:t>one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enzyme which is 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 </a:t>
            </a:r>
            <a:r>
              <a:rPr lang="en-US" sz="1400" dirty="0">
                <a:solidFill>
                  <a:srgbClr val="C00000"/>
                </a:solidFill>
              </a:rPr>
              <a:t>Pyruvate Kinase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) .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19323" y="2538059"/>
            <a:ext cx="3644117" cy="23698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Pyruvate carboxylase: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is an enzyme of the ligase class that catalyzes (depending on the species) the physiologically irreversible carboxylation of pyruvate to form oxaloacetate (OAA).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Biton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coenzyme that makes CO2 more active to bind.</a:t>
            </a:r>
            <a:endParaRPr lang="ar-S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67793658"/>
              </p:ext>
            </p:extLst>
          </p:nvPr>
        </p:nvGraphicFramePr>
        <p:xfrm>
          <a:off x="5296035" y="-100420"/>
          <a:ext cx="4707035" cy="211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43061" y="2236685"/>
            <a:ext cx="308439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General Idea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Substrate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Pyruvate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Chemical Reaction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Carboxylation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Enzyme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Pyruvate Carboxylase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Co-Enzyme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Biotin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Product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: Oxaloacetate *Intermediate*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9633" y="5085761"/>
            <a:ext cx="2425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In gluconeogenesis: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to convert Pyruvate into PEP we need </a:t>
            </a:r>
            <a:r>
              <a:rPr lang="en-US" sz="1400" dirty="0">
                <a:solidFill>
                  <a:srgbClr val="C00000"/>
                </a:solidFill>
              </a:rPr>
              <a:t>two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enzymes in two steps these enzymes are (</a:t>
            </a:r>
            <a:r>
              <a:rPr lang="en-US" sz="1400" dirty="0">
                <a:solidFill>
                  <a:srgbClr val="C00000"/>
                </a:solidFill>
              </a:rPr>
              <a:t>Pyruvate carboxylase + PEP-CK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) </a:t>
            </a: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25625" y="6249971"/>
            <a:ext cx="1701538" cy="25391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*Explained in next slide*</a:t>
            </a:r>
          </a:p>
        </p:txBody>
      </p:sp>
    </p:spTree>
    <p:extLst>
      <p:ext uri="{BB962C8B-B14F-4D97-AF65-F5344CB8AC3E}">
        <p14:creationId xmlns:p14="http://schemas.microsoft.com/office/powerpoint/2010/main" val="371150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53150" r="6205" b="12200"/>
          <a:stretch/>
        </p:blipFill>
        <p:spPr>
          <a:xfrm>
            <a:off x="4871863" y="3861048"/>
            <a:ext cx="7289214" cy="288032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5728" r="5662" b="46972"/>
          <a:stretch/>
        </p:blipFill>
        <p:spPr>
          <a:xfrm>
            <a:off x="4871863" y="1124744"/>
            <a:ext cx="7334581" cy="2736304"/>
          </a:xfrm>
          <a:prstGeom prst="rect">
            <a:avLst/>
          </a:prstGeom>
        </p:spPr>
      </p:pic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1384" y="18864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  <a:ea typeface="Arial" charset="0"/>
                <a:cs typeface="Arial" charset="0"/>
              </a:rPr>
              <a:t>Explanation for the two steps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6754" y="1124744"/>
            <a:ext cx="4429296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الحين زي ما قلنا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Pyruvate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لازم يدخل </a:t>
            </a:r>
            <a:r>
              <a:rPr lang="ar-SA" sz="1600" b="1" dirty="0" err="1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الميتوكندريا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ar-SA" sz="1600" b="1" dirty="0" err="1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ليش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؟ 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عشان هناك راح يلقى الإنزيم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Pyruvate Carboxylase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اللي راح يحوله إلى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Oxaloacetate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،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طيب المشكلة إن هذا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Oxaloacetate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ما يقدر يطلع من </a:t>
            </a:r>
            <a:r>
              <a:rPr lang="ar-SA" sz="1600" b="1" dirty="0" err="1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الميتوكندريا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بصورته هذي 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والحل طيب ؟ فيه إنزيم ثاني  اسمه 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Malate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dehydrogenase</a:t>
            </a:r>
            <a:endParaRPr lang="ar-SA" sz="1600" b="1" dirty="0">
              <a:solidFill>
                <a:schemeClr val="bg1">
                  <a:lumMod val="65000"/>
                </a:schemeClr>
              </a:solidFill>
              <a:latin typeface="Baghdad" charset="-78"/>
              <a:ea typeface="Baghdad" charset="-78"/>
              <a:cs typeface="Baghdad" charset="-78"/>
            </a:endParaRPr>
          </a:p>
          <a:p>
            <a:pPr algn="r" rtl="1"/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راح يحوله بشكل مؤقت إلى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Malate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بالاختزال نفس الإنزيم اللي كان موجود بكربس سايكل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  <a:sym typeface="Wingdings" panose="05000000000000000000" pitchFamily="2" charset="2"/>
              </a:rPr>
              <a:t>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هذي كلها الخطوة الأولى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28096" y="6173434"/>
            <a:ext cx="40135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400" dirty="0"/>
              <a:t>Phosphoenolpyruvate </a:t>
            </a:r>
            <a:r>
              <a:rPr lang="en-US" sz="1400" dirty="0" err="1"/>
              <a:t>CarboxyKinase</a:t>
            </a:r>
            <a:r>
              <a:rPr lang="ar-SA" sz="1400" dirty="0"/>
              <a:t>) </a:t>
            </a:r>
            <a:r>
              <a:rPr lang="en-US" sz="1400" dirty="0"/>
              <a:t>PEP-CK</a:t>
            </a:r>
            <a:r>
              <a:rPr lang="ar-SA" sz="1400" dirty="0"/>
              <a:t> (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86754" y="3861048"/>
            <a:ext cx="4442944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الحين هذا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Malate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يقدر يطلع من الميتوكندريا ويروح للسيتوبلازم، ليش ؟ 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لأن الهدف من هذا كله هو إني أكون جلكوز وأنزله على الدم ويروح للخلايا الثانية تستخدمه وتنتج طاقة ، طيب في السيتوبلازم يصير له أكسدة بنفس الإنزيم 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Malate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dehydrogenase</a:t>
            </a:r>
            <a:endParaRPr lang="ar-SA" sz="1600" b="1" dirty="0">
              <a:solidFill>
                <a:schemeClr val="bg1">
                  <a:lumMod val="65000"/>
                </a:schemeClr>
              </a:solidFill>
              <a:latin typeface="Baghdad" charset="-78"/>
              <a:ea typeface="Baghdad" charset="-78"/>
              <a:cs typeface="Baghdad" charset="-78"/>
            </a:endParaRPr>
          </a:p>
          <a:p>
            <a:pPr algn="r" rtl="1"/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ويرجع يتحول إلى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Oxaloacetate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وهذا اللي </a:t>
            </a:r>
            <a:r>
              <a:rPr lang="ar-SA" sz="1600" dirty="0" err="1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نبغاه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ar-SA" sz="1600" dirty="0" err="1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ليش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؟ لأن 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فيه إنزيم مهم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PEP-CK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راح يحوله أخيراً إلى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PEP</a:t>
            </a:r>
            <a:r>
              <a:rPr lang="ar-SA" sz="1600" b="1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اللي بدوره بيكمل السالفة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  <a:sym typeface="Wingdings" panose="05000000000000000000" pitchFamily="2" charset="2"/>
              </a:rPr>
              <a:t> </a:t>
            </a:r>
            <a:r>
              <a:rPr lang="ar-SA" sz="1600" dirty="0">
                <a:solidFill>
                  <a:schemeClr val="bg1">
                    <a:lumMod val="65000"/>
                  </a:schemeClr>
                </a:solidFill>
                <a:latin typeface="Baghdad" charset="-78"/>
                <a:ea typeface="Baghdad" charset="-78"/>
                <a:cs typeface="Baghdad" charset="-78"/>
              </a:rPr>
              <a:t> هذي هي الخطوة الثانية </a:t>
            </a:r>
          </a:p>
        </p:txBody>
      </p:sp>
      <p:sp>
        <p:nvSpPr>
          <p:cNvPr id="9" name="دبوس زينة 8"/>
          <p:cNvSpPr/>
          <p:nvPr/>
        </p:nvSpPr>
        <p:spPr>
          <a:xfrm>
            <a:off x="6852484" y="3203593"/>
            <a:ext cx="1651065" cy="369423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بوس زينة 9"/>
          <p:cNvSpPr/>
          <p:nvPr/>
        </p:nvSpPr>
        <p:spPr>
          <a:xfrm>
            <a:off x="7248128" y="6381329"/>
            <a:ext cx="1075001" cy="360040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بوس زينة 10"/>
          <p:cNvSpPr/>
          <p:nvPr/>
        </p:nvSpPr>
        <p:spPr>
          <a:xfrm>
            <a:off x="9606951" y="3388304"/>
            <a:ext cx="1651065" cy="369423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دبوس زينة 11"/>
          <p:cNvSpPr/>
          <p:nvPr/>
        </p:nvSpPr>
        <p:spPr>
          <a:xfrm>
            <a:off x="9845535" y="6371945"/>
            <a:ext cx="1507049" cy="369423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5156194" y="4149079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الفرق بينهم </a:t>
            </a:r>
          </a:p>
        </p:txBody>
      </p:sp>
      <p:sp>
        <p:nvSpPr>
          <p:cNvPr id="14" name="دبوس زينة 13"/>
          <p:cNvSpPr/>
          <p:nvPr/>
        </p:nvSpPr>
        <p:spPr>
          <a:xfrm>
            <a:off x="5237584" y="4149080"/>
            <a:ext cx="1651065" cy="369423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دبوس زينة 14"/>
          <p:cNvSpPr/>
          <p:nvPr/>
        </p:nvSpPr>
        <p:spPr>
          <a:xfrm>
            <a:off x="6168008" y="3203594"/>
            <a:ext cx="572362" cy="369422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دبوس زينة 15"/>
          <p:cNvSpPr/>
          <p:nvPr/>
        </p:nvSpPr>
        <p:spPr>
          <a:xfrm>
            <a:off x="8323129" y="6173434"/>
            <a:ext cx="365159" cy="369422"/>
          </a:xfrm>
          <a:prstGeom prst="plaqu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حابة 16"/>
          <p:cNvSpPr/>
          <p:nvPr/>
        </p:nvSpPr>
        <p:spPr>
          <a:xfrm>
            <a:off x="7024700" y="4334670"/>
            <a:ext cx="2023628" cy="597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1600" dirty="0">
                <a:solidFill>
                  <a:schemeClr val="accent2">
                    <a:lumMod val="50000"/>
                  </a:schemeClr>
                </a:solidFill>
              </a:rPr>
              <a:t>الإنزيم مهمة و وين موجودة</a:t>
            </a:r>
          </a:p>
        </p:txBody>
      </p:sp>
      <p:sp>
        <p:nvSpPr>
          <p:cNvPr id="18" name="سحابة 17"/>
          <p:cNvSpPr/>
          <p:nvPr/>
        </p:nvSpPr>
        <p:spPr>
          <a:xfrm>
            <a:off x="6292392" y="1590001"/>
            <a:ext cx="2211158" cy="3726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سحابة 18"/>
          <p:cNvSpPr/>
          <p:nvPr/>
        </p:nvSpPr>
        <p:spPr>
          <a:xfrm>
            <a:off x="7388283" y="5307687"/>
            <a:ext cx="1300005" cy="30827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1863" y="1051089"/>
            <a:ext cx="284331" cy="5755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88283" y="816953"/>
            <a:ext cx="1660045" cy="2994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Mitochondria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8941" y="3867732"/>
            <a:ext cx="1660045" cy="2994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Cytosol</a:t>
            </a:r>
          </a:p>
        </p:txBody>
      </p:sp>
    </p:spTree>
    <p:extLst>
      <p:ext uri="{BB962C8B-B14F-4D97-AF65-F5344CB8AC3E}">
        <p14:creationId xmlns:p14="http://schemas.microsoft.com/office/powerpoint/2010/main" val="1632996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3336</TotalTime>
  <Words>1795</Words>
  <Application>Microsoft Macintosh PowerPoint</Application>
  <PresentationFormat>Widescreen</PresentationFormat>
  <Paragraphs>299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Baghdad</vt:lpstr>
      <vt:lpstr>Calibri</vt:lpstr>
      <vt:lpstr>Century Gothic</vt:lpstr>
      <vt:lpstr>Century Gothic,Bold</vt:lpstr>
      <vt:lpstr>Tahoma</vt:lpstr>
      <vt:lpstr>Times New Roman</vt:lpstr>
      <vt:lpstr>Trebuchet MS</vt:lpstr>
      <vt:lpstr>Wingdings</vt:lpstr>
      <vt:lpstr>Wingdings 3</vt:lpstr>
      <vt:lpstr>Facet</vt:lpstr>
      <vt:lpstr>1_Facet</vt:lpstr>
      <vt:lpstr>2_Facet</vt:lpstr>
      <vt:lpstr>Gluconeogenesis</vt:lpstr>
      <vt:lpstr>Objectives:</vt:lpstr>
      <vt:lpstr>Gluconeogenesis  </vt:lpstr>
      <vt:lpstr>Gluconeogenesis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Gluconeogenesis Regulation:</vt:lpstr>
      <vt:lpstr>Regulation of Pyruvate Carboxylase reaction</vt:lpstr>
      <vt:lpstr>Fructose 1,6-Bisphosphatase</vt:lpstr>
      <vt:lpstr>Glucose 6-Phosphatase</vt:lpstr>
      <vt:lpstr>Gluconeogensis: Energy- Consumed</vt:lpstr>
      <vt:lpstr>Gluconeogenesis: Regulation.</vt:lpstr>
      <vt:lpstr>PowerPoint Presentation</vt:lpstr>
      <vt:lpstr>MCQs + videos  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</dc:creator>
  <cp:lastModifiedBy>شوق</cp:lastModifiedBy>
  <cp:revision>200</cp:revision>
  <dcterms:created xsi:type="dcterms:W3CDTF">2016-10-26T03:10:46Z</dcterms:created>
  <dcterms:modified xsi:type="dcterms:W3CDTF">2016-11-17T16:32:06Z</dcterms:modified>
</cp:coreProperties>
</file>