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8" autoAdjust="0"/>
    <p:restoredTop sz="94556"/>
  </p:normalViewPr>
  <p:slideViewPr>
    <p:cSldViewPr snapToGrid="0">
      <p:cViewPr>
        <p:scale>
          <a:sx n="63" d="100"/>
          <a:sy n="63" d="100"/>
        </p:scale>
        <p:origin x="1816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D4DBE-A368-44CF-8963-CDFCE082AD8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7000E822-B0C8-4BE1-BC71-B84A736396A9}">
      <dgm:prSet phldrT="[Text]"/>
      <dgm:spPr/>
      <dgm:t>
        <a:bodyPr/>
        <a:lstStyle/>
        <a:p>
          <a:pPr algn="ctr" rtl="1"/>
          <a:r>
            <a:rPr lang="en-US" dirty="0" smtClean="0"/>
            <a:t>Polymers of nucleotides (as DNA or RNA) store and transfer genetic information.</a:t>
          </a:r>
          <a:endParaRPr lang="ar-SA" dirty="0"/>
        </a:p>
      </dgm:t>
    </dgm:pt>
    <dgm:pt modelId="{6569D825-A998-4D13-821F-CEBFEC39F24C}" type="parTrans" cxnId="{526EB780-6826-4391-9F99-B26AFD82F181}">
      <dgm:prSet/>
      <dgm:spPr/>
      <dgm:t>
        <a:bodyPr/>
        <a:lstStyle/>
        <a:p>
          <a:pPr rtl="1"/>
          <a:endParaRPr lang="ar-SA"/>
        </a:p>
      </dgm:t>
    </dgm:pt>
    <dgm:pt modelId="{94AD28DB-9890-425B-8ACE-86C8F858F683}" type="sibTrans" cxnId="{526EB780-6826-4391-9F99-B26AFD82F181}">
      <dgm:prSet/>
      <dgm:spPr/>
      <dgm:t>
        <a:bodyPr/>
        <a:lstStyle/>
        <a:p>
          <a:pPr rtl="1"/>
          <a:endParaRPr lang="ar-SA"/>
        </a:p>
      </dgm:t>
    </dgm:pt>
    <dgm:pt modelId="{41C6184B-393E-47AA-AACE-B40EB34103B5}">
      <dgm:prSet phldrT="[Text]"/>
      <dgm:spPr/>
      <dgm:t>
        <a:bodyPr/>
        <a:lstStyle/>
        <a:p>
          <a:pPr rtl="1"/>
          <a:r>
            <a:rPr lang="en-US" dirty="0" smtClean="0"/>
            <a:t>Free nucleotides and their derivatives perform various metabolic functions not related to genetic information</a:t>
          </a:r>
          <a:endParaRPr lang="ar-SA" dirty="0"/>
        </a:p>
      </dgm:t>
    </dgm:pt>
    <dgm:pt modelId="{82652612-C90D-45EA-92C4-72875CCF581C}" type="parTrans" cxnId="{13E88829-3104-4B03-9D96-EB9D2D4ED4B0}">
      <dgm:prSet/>
      <dgm:spPr/>
      <dgm:t>
        <a:bodyPr/>
        <a:lstStyle/>
        <a:p>
          <a:pPr rtl="1"/>
          <a:endParaRPr lang="ar-SA"/>
        </a:p>
      </dgm:t>
    </dgm:pt>
    <dgm:pt modelId="{A40E123C-98CB-4728-8A11-49212778F4F9}" type="sibTrans" cxnId="{13E88829-3104-4B03-9D96-EB9D2D4ED4B0}">
      <dgm:prSet/>
      <dgm:spPr/>
      <dgm:t>
        <a:bodyPr/>
        <a:lstStyle/>
        <a:p>
          <a:pPr rtl="1"/>
          <a:endParaRPr lang="ar-SA"/>
        </a:p>
      </dgm:t>
    </dgm:pt>
    <dgm:pt modelId="{345EC903-8756-4C67-AB24-CDD2E40BF4DD}" type="pres">
      <dgm:prSet presAssocID="{422D4DBE-A368-44CF-8963-CDFCE082A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D716779-809F-4301-AF59-CC279C1B2637}" type="pres">
      <dgm:prSet presAssocID="{7000E822-B0C8-4BE1-BC71-B84A736396A9}" presName="parentText" presStyleLbl="node1" presStyleIdx="0" presStyleCnt="2" custLinFactY="-27905" custLinFactNeighborX="-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B10C13-0477-4184-B104-05FAAC22D18E}" type="pres">
      <dgm:prSet presAssocID="{94AD28DB-9890-425B-8ACE-86C8F858F683}" presName="spacer" presStyleCnt="0"/>
      <dgm:spPr/>
      <dgm:t>
        <a:bodyPr/>
        <a:lstStyle/>
        <a:p>
          <a:endParaRPr lang="en-US"/>
        </a:p>
      </dgm:t>
    </dgm:pt>
    <dgm:pt modelId="{C518CC53-53BC-4502-AD0E-18DA0AE8C983}" type="pres">
      <dgm:prSet presAssocID="{41C6184B-393E-47AA-AACE-B40EB34103B5}" presName="parentText" presStyleLbl="node1" presStyleIdx="1" presStyleCnt="2" custScaleY="14812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26EB780-6826-4391-9F99-B26AFD82F181}" srcId="{422D4DBE-A368-44CF-8963-CDFCE082AD81}" destId="{7000E822-B0C8-4BE1-BC71-B84A736396A9}" srcOrd="0" destOrd="0" parTransId="{6569D825-A998-4D13-821F-CEBFEC39F24C}" sibTransId="{94AD28DB-9890-425B-8ACE-86C8F858F683}"/>
    <dgm:cxn modelId="{31B39C4C-644B-4095-82D4-9C9F83807814}" type="presOf" srcId="{422D4DBE-A368-44CF-8963-CDFCE082AD81}" destId="{345EC903-8756-4C67-AB24-CDD2E40BF4DD}" srcOrd="0" destOrd="0" presId="urn:microsoft.com/office/officeart/2005/8/layout/vList2"/>
    <dgm:cxn modelId="{601E617B-CCE4-492D-99D9-C8063C4D257F}" type="presOf" srcId="{7000E822-B0C8-4BE1-BC71-B84A736396A9}" destId="{3D716779-809F-4301-AF59-CC279C1B2637}" srcOrd="0" destOrd="0" presId="urn:microsoft.com/office/officeart/2005/8/layout/vList2"/>
    <dgm:cxn modelId="{9AB7B305-40D3-4A8B-8D52-29D2234065CB}" type="presOf" srcId="{41C6184B-393E-47AA-AACE-B40EB34103B5}" destId="{C518CC53-53BC-4502-AD0E-18DA0AE8C983}" srcOrd="0" destOrd="0" presId="urn:microsoft.com/office/officeart/2005/8/layout/vList2"/>
    <dgm:cxn modelId="{13E88829-3104-4B03-9D96-EB9D2D4ED4B0}" srcId="{422D4DBE-A368-44CF-8963-CDFCE082AD81}" destId="{41C6184B-393E-47AA-AACE-B40EB34103B5}" srcOrd="1" destOrd="0" parTransId="{82652612-C90D-45EA-92C4-72875CCF581C}" sibTransId="{A40E123C-98CB-4728-8A11-49212778F4F9}"/>
    <dgm:cxn modelId="{48E861AE-40CB-4FD2-B855-7F92F4CEB2FA}" type="presParOf" srcId="{345EC903-8756-4C67-AB24-CDD2E40BF4DD}" destId="{3D716779-809F-4301-AF59-CC279C1B2637}" srcOrd="0" destOrd="0" presId="urn:microsoft.com/office/officeart/2005/8/layout/vList2"/>
    <dgm:cxn modelId="{491F3FE4-A596-4AD4-8B47-12357977DC85}" type="presParOf" srcId="{345EC903-8756-4C67-AB24-CDD2E40BF4DD}" destId="{FDB10C13-0477-4184-B104-05FAAC22D18E}" srcOrd="1" destOrd="0" presId="urn:microsoft.com/office/officeart/2005/8/layout/vList2"/>
    <dgm:cxn modelId="{88990B9A-6A24-4B7F-9B78-9816411B04AA}" type="presParOf" srcId="{345EC903-8756-4C67-AB24-CDD2E40BF4DD}" destId="{C518CC53-53BC-4502-AD0E-18DA0AE8C9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24A9D-F6E7-45EC-A07F-6C99A3BE6091}" type="doc">
      <dgm:prSet loTypeId="urn:microsoft.com/office/officeart/2005/8/layout/orgChart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pPr rtl="1"/>
          <a:endParaRPr lang="ar-SA"/>
        </a:p>
      </dgm:t>
    </dgm:pt>
    <dgm:pt modelId="{C1BB7026-5A6D-4D2D-AD07-F9219690AED7}">
      <dgm:prSet phldrT="[نص]" custT="1"/>
      <dgm:spPr/>
      <dgm:t>
        <a:bodyPr/>
        <a:lstStyle/>
        <a:p>
          <a:pPr rtl="1"/>
          <a:r>
            <a:rPr lang="en-US" sz="2000" dirty="0"/>
            <a:t>How DNA is organized in a chromosome</a:t>
          </a:r>
          <a:endParaRPr lang="ar-SA" sz="2000" dirty="0"/>
        </a:p>
      </dgm:t>
    </dgm:pt>
    <dgm:pt modelId="{AF71C30D-23F8-449C-AA01-F3C1DE3812AC}" type="parTrans" cxnId="{C5E135BB-BEEF-4BDA-A9DC-9FD4F843C521}">
      <dgm:prSet/>
      <dgm:spPr/>
      <dgm:t>
        <a:bodyPr/>
        <a:lstStyle/>
        <a:p>
          <a:pPr rtl="1"/>
          <a:endParaRPr lang="ar-SA"/>
        </a:p>
      </dgm:t>
    </dgm:pt>
    <dgm:pt modelId="{AF9BD2E1-27DD-4E3A-8883-8370632AB870}" type="sibTrans" cxnId="{C5E135BB-BEEF-4BDA-A9DC-9FD4F843C521}">
      <dgm:prSet/>
      <dgm:spPr/>
      <dgm:t>
        <a:bodyPr/>
        <a:lstStyle/>
        <a:p>
          <a:pPr rtl="1"/>
          <a:endParaRPr lang="ar-SA"/>
        </a:p>
      </dgm:t>
    </dgm:pt>
    <dgm:pt modelId="{3327F57D-8175-4E8E-8938-906AF67BF677}">
      <dgm:prSet phldrT="[نص]"/>
      <dgm:spPr/>
      <dgm:t>
        <a:bodyPr/>
        <a:lstStyle/>
        <a:p>
          <a:pPr rtl="1"/>
          <a:r>
            <a:rPr lang="en-US" dirty="0"/>
            <a:t>2- The DNA from single 23 human chromosomes have a length of 1 meter.</a:t>
          </a:r>
          <a:endParaRPr lang="ar-SA" dirty="0"/>
        </a:p>
      </dgm:t>
    </dgm:pt>
    <dgm:pt modelId="{F4D80D16-A28A-4D5D-AFBA-C1F5934426EF}" type="parTrans" cxnId="{3411BF3A-7E97-48BC-95DE-9AE8E0F5916F}">
      <dgm:prSet/>
      <dgm:spPr/>
      <dgm:t>
        <a:bodyPr/>
        <a:lstStyle/>
        <a:p>
          <a:pPr rtl="1"/>
          <a:endParaRPr lang="ar-SA"/>
        </a:p>
      </dgm:t>
    </dgm:pt>
    <dgm:pt modelId="{7298F451-BA8A-4929-B737-B02E618187A8}" type="sibTrans" cxnId="{3411BF3A-7E97-48BC-95DE-9AE8E0F5916F}">
      <dgm:prSet/>
      <dgm:spPr/>
      <dgm:t>
        <a:bodyPr/>
        <a:lstStyle/>
        <a:p>
          <a:pPr rtl="1"/>
          <a:endParaRPr lang="ar-SA"/>
        </a:p>
      </dgm:t>
    </dgm:pt>
    <dgm:pt modelId="{09FFA4C7-4578-4879-845E-8E5FE7145DD9}">
      <dgm:prSet phldrT="[نص]"/>
      <dgm:spPr/>
      <dgm:t>
        <a:bodyPr/>
        <a:lstStyle/>
        <a:p>
          <a:pPr rtl="1"/>
          <a:r>
            <a:rPr lang="en-US" dirty="0"/>
            <a:t>1- Each chromosome is a complex of a single linear DNA molecule and protein called chromatin.</a:t>
          </a:r>
          <a:endParaRPr lang="ar-SA" dirty="0"/>
        </a:p>
      </dgm:t>
    </dgm:pt>
    <dgm:pt modelId="{74E42003-B2E4-4AD0-A5E5-FFCA57D6C1CA}" type="sibTrans" cxnId="{92E1308A-8C45-463E-9EB8-ECBC46F630C5}">
      <dgm:prSet/>
      <dgm:spPr/>
      <dgm:t>
        <a:bodyPr/>
        <a:lstStyle/>
        <a:p>
          <a:pPr rtl="1"/>
          <a:endParaRPr lang="ar-SA"/>
        </a:p>
      </dgm:t>
    </dgm:pt>
    <dgm:pt modelId="{770BE374-9EE3-452C-983B-7A827B01841D}" type="parTrans" cxnId="{92E1308A-8C45-463E-9EB8-ECBC46F630C5}">
      <dgm:prSet/>
      <dgm:spPr/>
      <dgm:t>
        <a:bodyPr/>
        <a:lstStyle/>
        <a:p>
          <a:pPr rtl="1"/>
          <a:endParaRPr lang="ar-SA"/>
        </a:p>
      </dgm:t>
    </dgm:pt>
    <dgm:pt modelId="{52363923-A664-4C9E-8C20-20693600BD53}">
      <dgm:prSet custT="1"/>
      <dgm:spPr/>
      <dgm:t>
        <a:bodyPr/>
        <a:lstStyle/>
        <a:p>
          <a:pPr rtl="1"/>
          <a:r>
            <a:rPr lang="en-US" sz="1800" dirty="0"/>
            <a:t>3- 50% of chromatin consists of protein called </a:t>
          </a:r>
          <a:r>
            <a:rPr lang="en-US" sz="1800" dirty="0" err="1"/>
            <a:t>Histones</a:t>
          </a:r>
          <a:endParaRPr lang="ar-SA" sz="1800" dirty="0"/>
        </a:p>
      </dgm:t>
    </dgm:pt>
    <dgm:pt modelId="{E279E815-F4BF-4C8F-A8D9-22125C9DC5BC}" type="parTrans" cxnId="{DA0114AA-4E35-4128-A38B-D81D843DC372}">
      <dgm:prSet/>
      <dgm:spPr/>
      <dgm:t>
        <a:bodyPr/>
        <a:lstStyle/>
        <a:p>
          <a:pPr rtl="1"/>
          <a:endParaRPr lang="ar-SA"/>
        </a:p>
      </dgm:t>
    </dgm:pt>
    <dgm:pt modelId="{951DECEE-7646-45B2-AD19-D3FF12206089}" type="sibTrans" cxnId="{DA0114AA-4E35-4128-A38B-D81D843DC372}">
      <dgm:prSet/>
      <dgm:spPr/>
      <dgm:t>
        <a:bodyPr/>
        <a:lstStyle/>
        <a:p>
          <a:pPr rtl="1"/>
          <a:endParaRPr lang="ar-SA"/>
        </a:p>
      </dgm:t>
    </dgm:pt>
    <dgm:pt modelId="{25DE8C74-AD51-45BC-AEA5-BCF717B50835}">
      <dgm:prSet custT="1"/>
      <dgm:spPr/>
      <dgm:t>
        <a:bodyPr/>
        <a:lstStyle/>
        <a:p>
          <a:r>
            <a:rPr lang="en-US" sz="1400" i="0" dirty="0" smtClean="0"/>
            <a:t>4- The human genome contains 3.5 billion base pairs and more</a:t>
          </a:r>
          <a:br>
            <a:rPr lang="en-US" sz="1400" i="0" dirty="0" smtClean="0"/>
          </a:br>
          <a:r>
            <a:rPr lang="en-US" sz="1400" i="0" dirty="0" smtClean="0"/>
            <a:t>than 95% is non-coding or “junk” DNA.</a:t>
          </a:r>
          <a:endParaRPr lang="en-US" sz="1400" dirty="0"/>
        </a:p>
      </dgm:t>
    </dgm:pt>
    <dgm:pt modelId="{09CD003E-C476-4F9A-A30D-9EB6AA58F5C8}" type="parTrans" cxnId="{D67F1B31-5AC9-4AC6-B233-C388B0500BFF}">
      <dgm:prSet/>
      <dgm:spPr/>
      <dgm:t>
        <a:bodyPr/>
        <a:lstStyle/>
        <a:p>
          <a:endParaRPr lang="en-US"/>
        </a:p>
      </dgm:t>
    </dgm:pt>
    <dgm:pt modelId="{7D1A5D2B-9AAD-4B0B-B34D-04FB994BBF4F}" type="sibTrans" cxnId="{D67F1B31-5AC9-4AC6-B233-C388B0500BFF}">
      <dgm:prSet/>
      <dgm:spPr/>
      <dgm:t>
        <a:bodyPr/>
        <a:lstStyle/>
        <a:p>
          <a:endParaRPr lang="en-US"/>
        </a:p>
      </dgm:t>
    </dgm:pt>
    <dgm:pt modelId="{3A82B8FC-7EC7-46CE-BD75-928E64F6BEC8}" type="pres">
      <dgm:prSet presAssocID="{52424A9D-F6E7-45EC-A07F-6C99A3BE60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5783328-413C-43B1-94CF-1DA2024D127F}" type="pres">
      <dgm:prSet presAssocID="{C1BB7026-5A6D-4D2D-AD07-F9219690AED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CE0AAE-AE3A-432B-B812-D0968EC07DEA}" type="pres">
      <dgm:prSet presAssocID="{C1BB7026-5A6D-4D2D-AD07-F9219690AED7}" presName="rootComposite1" presStyleCnt="0"/>
      <dgm:spPr/>
      <dgm:t>
        <a:bodyPr/>
        <a:lstStyle/>
        <a:p>
          <a:endParaRPr lang="en-US"/>
        </a:p>
      </dgm:t>
    </dgm:pt>
    <dgm:pt modelId="{91CCE7B8-2F7E-46F7-B6B2-5468E2D51CB5}" type="pres">
      <dgm:prSet presAssocID="{C1BB7026-5A6D-4D2D-AD07-F9219690AED7}" presName="rootText1" presStyleLbl="node0" presStyleIdx="0" presStyleCnt="1" custLinFactNeighborX="4043" custLinFactNeighborY="-7538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EEB7510-3117-4133-883A-E1A12F2D7ED0}" type="pres">
      <dgm:prSet presAssocID="{C1BB7026-5A6D-4D2D-AD07-F9219690AED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F9BF6BE-8C91-4682-BCF0-B90438D6B685}" type="pres">
      <dgm:prSet presAssocID="{C1BB7026-5A6D-4D2D-AD07-F9219690AED7}" presName="hierChild2" presStyleCnt="0"/>
      <dgm:spPr/>
      <dgm:t>
        <a:bodyPr/>
        <a:lstStyle/>
        <a:p>
          <a:endParaRPr lang="en-US"/>
        </a:p>
      </dgm:t>
    </dgm:pt>
    <dgm:pt modelId="{0E4C6627-F76D-4EC9-9F43-C3A91F87DAA4}" type="pres">
      <dgm:prSet presAssocID="{770BE374-9EE3-452C-983B-7A827B01841D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AF6C443A-DF96-4A88-8FA2-628B99DF4332}" type="pres">
      <dgm:prSet presAssocID="{09FFA4C7-4578-4879-845E-8E5FE7145D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134FA4-E520-4DD6-A9BC-9213B3245915}" type="pres">
      <dgm:prSet presAssocID="{09FFA4C7-4578-4879-845E-8E5FE7145DD9}" presName="rootComposite" presStyleCnt="0"/>
      <dgm:spPr/>
      <dgm:t>
        <a:bodyPr/>
        <a:lstStyle/>
        <a:p>
          <a:endParaRPr lang="en-US"/>
        </a:p>
      </dgm:t>
    </dgm:pt>
    <dgm:pt modelId="{B891718E-E910-4B02-9B6A-BF3F2E19F24B}" type="pres">
      <dgm:prSet presAssocID="{09FFA4C7-4578-4879-845E-8E5FE7145DD9}" presName="rootText" presStyleLbl="node2" presStyleIdx="0" presStyleCnt="4" custLinFactNeighborX="4576" custLinFactNeighborY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18604EF-DD6F-4593-8E54-BFD34C1552BF}" type="pres">
      <dgm:prSet presAssocID="{09FFA4C7-4578-4879-845E-8E5FE7145DD9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A6826E8D-9506-4DE0-ADC6-38CB9BEFAFC9}" type="pres">
      <dgm:prSet presAssocID="{09FFA4C7-4578-4879-845E-8E5FE7145DD9}" presName="hierChild4" presStyleCnt="0"/>
      <dgm:spPr/>
      <dgm:t>
        <a:bodyPr/>
        <a:lstStyle/>
        <a:p>
          <a:endParaRPr lang="en-US"/>
        </a:p>
      </dgm:t>
    </dgm:pt>
    <dgm:pt modelId="{D833FEE3-E889-44EE-8B8D-246453D2AE80}" type="pres">
      <dgm:prSet presAssocID="{09FFA4C7-4578-4879-845E-8E5FE7145DD9}" presName="hierChild5" presStyleCnt="0"/>
      <dgm:spPr/>
      <dgm:t>
        <a:bodyPr/>
        <a:lstStyle/>
        <a:p>
          <a:endParaRPr lang="en-US"/>
        </a:p>
      </dgm:t>
    </dgm:pt>
    <dgm:pt modelId="{D7DE7060-F978-483B-AF3F-3B6EFDEC917A}" type="pres">
      <dgm:prSet presAssocID="{F4D80D16-A28A-4D5D-AFBA-C1F5934426EF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8086F3C0-D2B2-498B-925E-CDB52671B6D5}" type="pres">
      <dgm:prSet presAssocID="{3327F57D-8175-4E8E-8938-906AF67BF6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0657D0-76CC-4C13-B74D-01917431B1C7}" type="pres">
      <dgm:prSet presAssocID="{3327F57D-8175-4E8E-8938-906AF67BF677}" presName="rootComposite" presStyleCnt="0"/>
      <dgm:spPr/>
      <dgm:t>
        <a:bodyPr/>
        <a:lstStyle/>
        <a:p>
          <a:endParaRPr lang="en-US"/>
        </a:p>
      </dgm:t>
    </dgm:pt>
    <dgm:pt modelId="{B41956A6-0AA7-437E-A368-E7AD22B12CB8}" type="pres">
      <dgm:prSet presAssocID="{3327F57D-8175-4E8E-8938-906AF67BF677}" presName="rootText" presStyleLbl="node2" presStyleIdx="1" presStyleCnt="4" custLinFactNeighborX="4606" custLinFactNeighborY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A9E38BC-94CC-45D8-B0D8-8732A2C48C07}" type="pres">
      <dgm:prSet presAssocID="{3327F57D-8175-4E8E-8938-906AF67BF677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CD7557CD-7127-48EA-8B55-7E3B8F9D2ABE}" type="pres">
      <dgm:prSet presAssocID="{3327F57D-8175-4E8E-8938-906AF67BF677}" presName="hierChild4" presStyleCnt="0"/>
      <dgm:spPr/>
      <dgm:t>
        <a:bodyPr/>
        <a:lstStyle/>
        <a:p>
          <a:endParaRPr lang="en-US"/>
        </a:p>
      </dgm:t>
    </dgm:pt>
    <dgm:pt modelId="{A14EDA6C-80C1-430A-A44D-1176EF3E2A68}" type="pres">
      <dgm:prSet presAssocID="{3327F57D-8175-4E8E-8938-906AF67BF677}" presName="hierChild5" presStyleCnt="0"/>
      <dgm:spPr/>
      <dgm:t>
        <a:bodyPr/>
        <a:lstStyle/>
        <a:p>
          <a:endParaRPr lang="en-US"/>
        </a:p>
      </dgm:t>
    </dgm:pt>
    <dgm:pt modelId="{D65D9B63-E880-4814-81F5-9EFC292920E3}" type="pres">
      <dgm:prSet presAssocID="{E279E815-F4BF-4C8F-A8D9-22125C9DC5BC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CC12E1B0-6735-4DC1-B2CF-0231C2B775D1}" type="pres">
      <dgm:prSet presAssocID="{52363923-A664-4C9E-8C20-20693600BD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B7A8D6E-32B6-4A65-8BF5-B63DF5DE6DA6}" type="pres">
      <dgm:prSet presAssocID="{52363923-A664-4C9E-8C20-20693600BD53}" presName="rootComposite" presStyleCnt="0"/>
      <dgm:spPr/>
      <dgm:t>
        <a:bodyPr/>
        <a:lstStyle/>
        <a:p>
          <a:endParaRPr lang="en-US"/>
        </a:p>
      </dgm:t>
    </dgm:pt>
    <dgm:pt modelId="{A41C5705-5924-4FD4-A0ED-20EDFDD10029}" type="pres">
      <dgm:prSet presAssocID="{52363923-A664-4C9E-8C20-20693600BD5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A0C052F-6696-4675-AA3C-A22BA21028EA}" type="pres">
      <dgm:prSet presAssocID="{52363923-A664-4C9E-8C20-20693600BD53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C23E426C-4131-4D08-A294-7A207C67EA3E}" type="pres">
      <dgm:prSet presAssocID="{52363923-A664-4C9E-8C20-20693600BD53}" presName="hierChild4" presStyleCnt="0"/>
      <dgm:spPr/>
      <dgm:t>
        <a:bodyPr/>
        <a:lstStyle/>
        <a:p>
          <a:endParaRPr lang="en-US"/>
        </a:p>
      </dgm:t>
    </dgm:pt>
    <dgm:pt modelId="{65828252-BF72-4A63-9169-CA32D14E0044}" type="pres">
      <dgm:prSet presAssocID="{52363923-A664-4C9E-8C20-20693600BD53}" presName="hierChild5" presStyleCnt="0"/>
      <dgm:spPr/>
      <dgm:t>
        <a:bodyPr/>
        <a:lstStyle/>
        <a:p>
          <a:endParaRPr lang="en-US"/>
        </a:p>
      </dgm:t>
    </dgm:pt>
    <dgm:pt modelId="{3C40F2F2-002A-49E9-A8C9-A7A0B1D68044}" type="pres">
      <dgm:prSet presAssocID="{09CD003E-C476-4F9A-A30D-9EB6AA58F5C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0FA7DFD7-7006-41FE-AEC4-CDC341C95103}" type="pres">
      <dgm:prSet presAssocID="{25DE8C74-AD51-45BC-AEA5-BCF717B50835}" presName="hierRoot2" presStyleCnt="0">
        <dgm:presLayoutVars>
          <dgm:hierBranch val="init"/>
        </dgm:presLayoutVars>
      </dgm:prSet>
      <dgm:spPr/>
    </dgm:pt>
    <dgm:pt modelId="{BEC20754-10F2-470A-B61B-C35603EAD786}" type="pres">
      <dgm:prSet presAssocID="{25DE8C74-AD51-45BC-AEA5-BCF717B50835}" presName="rootComposite" presStyleCnt="0"/>
      <dgm:spPr/>
    </dgm:pt>
    <dgm:pt modelId="{CA23B02A-A25A-42EE-BD7D-16B62101A08E}" type="pres">
      <dgm:prSet presAssocID="{25DE8C74-AD51-45BC-AEA5-BCF717B5083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8604B-4CE3-4DF7-9F69-9DE120E090CC}" type="pres">
      <dgm:prSet presAssocID="{25DE8C74-AD51-45BC-AEA5-BCF717B50835}" presName="rootConnector" presStyleLbl="node2" presStyleIdx="3" presStyleCnt="4"/>
      <dgm:spPr/>
      <dgm:t>
        <a:bodyPr/>
        <a:lstStyle/>
        <a:p>
          <a:endParaRPr lang="en-US"/>
        </a:p>
      </dgm:t>
    </dgm:pt>
    <dgm:pt modelId="{0FFBE988-03D6-48E6-B9E7-D7C702BF1EDC}" type="pres">
      <dgm:prSet presAssocID="{25DE8C74-AD51-45BC-AEA5-BCF717B50835}" presName="hierChild4" presStyleCnt="0"/>
      <dgm:spPr/>
    </dgm:pt>
    <dgm:pt modelId="{092D887A-4BCA-441D-B93B-923882B0BB2B}" type="pres">
      <dgm:prSet presAssocID="{25DE8C74-AD51-45BC-AEA5-BCF717B50835}" presName="hierChild5" presStyleCnt="0"/>
      <dgm:spPr/>
    </dgm:pt>
    <dgm:pt modelId="{B0B26CC1-6378-445F-9730-9D1CB2F408D8}" type="pres">
      <dgm:prSet presAssocID="{C1BB7026-5A6D-4D2D-AD07-F9219690AED7}" presName="hierChild3" presStyleCnt="0"/>
      <dgm:spPr/>
      <dgm:t>
        <a:bodyPr/>
        <a:lstStyle/>
        <a:p>
          <a:endParaRPr lang="en-US"/>
        </a:p>
      </dgm:t>
    </dgm:pt>
  </dgm:ptLst>
  <dgm:cxnLst>
    <dgm:cxn modelId="{CB61C466-A54A-4742-9682-AD958C22A7AF}" type="presOf" srcId="{25DE8C74-AD51-45BC-AEA5-BCF717B50835}" destId="{CA23B02A-A25A-42EE-BD7D-16B62101A08E}" srcOrd="0" destOrd="0" presId="urn:microsoft.com/office/officeart/2005/8/layout/orgChart1"/>
    <dgm:cxn modelId="{BEA5691B-EE42-4BD5-9739-53B1ECD9406F}" type="presOf" srcId="{770BE374-9EE3-452C-983B-7A827B01841D}" destId="{0E4C6627-F76D-4EC9-9F43-C3A91F87DAA4}" srcOrd="0" destOrd="0" presId="urn:microsoft.com/office/officeart/2005/8/layout/orgChart1"/>
    <dgm:cxn modelId="{C5E135BB-BEEF-4BDA-A9DC-9FD4F843C521}" srcId="{52424A9D-F6E7-45EC-A07F-6C99A3BE6091}" destId="{C1BB7026-5A6D-4D2D-AD07-F9219690AED7}" srcOrd="0" destOrd="0" parTransId="{AF71C30D-23F8-449C-AA01-F3C1DE3812AC}" sibTransId="{AF9BD2E1-27DD-4E3A-8883-8370632AB870}"/>
    <dgm:cxn modelId="{C840C69C-48CF-4063-A898-1D571E8C6DF0}" type="presOf" srcId="{C1BB7026-5A6D-4D2D-AD07-F9219690AED7}" destId="{91CCE7B8-2F7E-46F7-B6B2-5468E2D51CB5}" srcOrd="0" destOrd="0" presId="urn:microsoft.com/office/officeart/2005/8/layout/orgChart1"/>
    <dgm:cxn modelId="{E2BA5D65-1D42-46E3-9DFA-41943FF737F5}" type="presOf" srcId="{52363923-A664-4C9E-8C20-20693600BD53}" destId="{2A0C052F-6696-4675-AA3C-A22BA21028EA}" srcOrd="1" destOrd="0" presId="urn:microsoft.com/office/officeart/2005/8/layout/orgChart1"/>
    <dgm:cxn modelId="{D67F1B31-5AC9-4AC6-B233-C388B0500BFF}" srcId="{C1BB7026-5A6D-4D2D-AD07-F9219690AED7}" destId="{25DE8C74-AD51-45BC-AEA5-BCF717B50835}" srcOrd="3" destOrd="0" parTransId="{09CD003E-C476-4F9A-A30D-9EB6AA58F5C8}" sibTransId="{7D1A5D2B-9AAD-4B0B-B34D-04FB994BBF4F}"/>
    <dgm:cxn modelId="{07DFEB36-1A33-4955-B3BF-69947DB46AFF}" type="presOf" srcId="{C1BB7026-5A6D-4D2D-AD07-F9219690AED7}" destId="{2EEB7510-3117-4133-883A-E1A12F2D7ED0}" srcOrd="1" destOrd="0" presId="urn:microsoft.com/office/officeart/2005/8/layout/orgChart1"/>
    <dgm:cxn modelId="{E3659C52-A51F-434B-B9A3-78A2248C50BC}" type="presOf" srcId="{52363923-A664-4C9E-8C20-20693600BD53}" destId="{A41C5705-5924-4FD4-A0ED-20EDFDD10029}" srcOrd="0" destOrd="0" presId="urn:microsoft.com/office/officeart/2005/8/layout/orgChart1"/>
    <dgm:cxn modelId="{AD1255C8-80C2-439C-B132-F387F8284D92}" type="presOf" srcId="{09FFA4C7-4578-4879-845E-8E5FE7145DD9}" destId="{B891718E-E910-4B02-9B6A-BF3F2E19F24B}" srcOrd="0" destOrd="0" presId="urn:microsoft.com/office/officeart/2005/8/layout/orgChart1"/>
    <dgm:cxn modelId="{E25BA6AD-1D5F-4D63-A8F8-183B1DA72410}" type="presOf" srcId="{3327F57D-8175-4E8E-8938-906AF67BF677}" destId="{7A9E38BC-94CC-45D8-B0D8-8732A2C48C07}" srcOrd="1" destOrd="0" presId="urn:microsoft.com/office/officeart/2005/8/layout/orgChart1"/>
    <dgm:cxn modelId="{1BD77715-E51B-4F54-9336-E5E474632F89}" type="presOf" srcId="{09FFA4C7-4578-4879-845E-8E5FE7145DD9}" destId="{F18604EF-DD6F-4593-8E54-BFD34C1552BF}" srcOrd="1" destOrd="0" presId="urn:microsoft.com/office/officeart/2005/8/layout/orgChart1"/>
    <dgm:cxn modelId="{4BF0927B-F36E-4FDE-B212-9D984E8E6828}" type="presOf" srcId="{52424A9D-F6E7-45EC-A07F-6C99A3BE6091}" destId="{3A82B8FC-7EC7-46CE-BD75-928E64F6BEC8}" srcOrd="0" destOrd="0" presId="urn:microsoft.com/office/officeart/2005/8/layout/orgChart1"/>
    <dgm:cxn modelId="{16824298-4107-49D3-9D92-733A4E9A8594}" type="presOf" srcId="{3327F57D-8175-4E8E-8938-906AF67BF677}" destId="{B41956A6-0AA7-437E-A368-E7AD22B12CB8}" srcOrd="0" destOrd="0" presId="urn:microsoft.com/office/officeart/2005/8/layout/orgChart1"/>
    <dgm:cxn modelId="{DA0114AA-4E35-4128-A38B-D81D843DC372}" srcId="{C1BB7026-5A6D-4D2D-AD07-F9219690AED7}" destId="{52363923-A664-4C9E-8C20-20693600BD53}" srcOrd="2" destOrd="0" parTransId="{E279E815-F4BF-4C8F-A8D9-22125C9DC5BC}" sibTransId="{951DECEE-7646-45B2-AD19-D3FF12206089}"/>
    <dgm:cxn modelId="{3411BF3A-7E97-48BC-95DE-9AE8E0F5916F}" srcId="{C1BB7026-5A6D-4D2D-AD07-F9219690AED7}" destId="{3327F57D-8175-4E8E-8938-906AF67BF677}" srcOrd="1" destOrd="0" parTransId="{F4D80D16-A28A-4D5D-AFBA-C1F5934426EF}" sibTransId="{7298F451-BA8A-4929-B737-B02E618187A8}"/>
    <dgm:cxn modelId="{92E1308A-8C45-463E-9EB8-ECBC46F630C5}" srcId="{C1BB7026-5A6D-4D2D-AD07-F9219690AED7}" destId="{09FFA4C7-4578-4879-845E-8E5FE7145DD9}" srcOrd="0" destOrd="0" parTransId="{770BE374-9EE3-452C-983B-7A827B01841D}" sibTransId="{74E42003-B2E4-4AD0-A5E5-FFCA57D6C1CA}"/>
    <dgm:cxn modelId="{60EDE0C3-8806-4BB4-B1B4-DD211ABF0767}" type="presOf" srcId="{09CD003E-C476-4F9A-A30D-9EB6AA58F5C8}" destId="{3C40F2F2-002A-49E9-A8C9-A7A0B1D68044}" srcOrd="0" destOrd="0" presId="urn:microsoft.com/office/officeart/2005/8/layout/orgChart1"/>
    <dgm:cxn modelId="{4ED8F49E-761C-41D3-B79F-3BE60F1D8C14}" type="presOf" srcId="{25DE8C74-AD51-45BC-AEA5-BCF717B50835}" destId="{0318604B-4CE3-4DF7-9F69-9DE120E090CC}" srcOrd="1" destOrd="0" presId="urn:microsoft.com/office/officeart/2005/8/layout/orgChart1"/>
    <dgm:cxn modelId="{5E35BAE2-8D9F-4C61-8AEE-54DB6AAB4515}" type="presOf" srcId="{E279E815-F4BF-4C8F-A8D9-22125C9DC5BC}" destId="{D65D9B63-E880-4814-81F5-9EFC292920E3}" srcOrd="0" destOrd="0" presId="urn:microsoft.com/office/officeart/2005/8/layout/orgChart1"/>
    <dgm:cxn modelId="{A66DEFD1-AF51-4206-92CC-15B9F73D9874}" type="presOf" srcId="{F4D80D16-A28A-4D5D-AFBA-C1F5934426EF}" destId="{D7DE7060-F978-483B-AF3F-3B6EFDEC917A}" srcOrd="0" destOrd="0" presId="urn:microsoft.com/office/officeart/2005/8/layout/orgChart1"/>
    <dgm:cxn modelId="{DC13AF76-D820-4F74-8C22-D1AA984FEDA9}" type="presParOf" srcId="{3A82B8FC-7EC7-46CE-BD75-928E64F6BEC8}" destId="{B5783328-413C-43B1-94CF-1DA2024D127F}" srcOrd="0" destOrd="0" presId="urn:microsoft.com/office/officeart/2005/8/layout/orgChart1"/>
    <dgm:cxn modelId="{E6A525C7-B784-4175-BF38-43F4AA7A1D48}" type="presParOf" srcId="{B5783328-413C-43B1-94CF-1DA2024D127F}" destId="{ADCE0AAE-AE3A-432B-B812-D0968EC07DEA}" srcOrd="0" destOrd="0" presId="urn:microsoft.com/office/officeart/2005/8/layout/orgChart1"/>
    <dgm:cxn modelId="{6CB55C3D-E976-4BA5-9033-34D8E570A2C6}" type="presParOf" srcId="{ADCE0AAE-AE3A-432B-B812-D0968EC07DEA}" destId="{91CCE7B8-2F7E-46F7-B6B2-5468E2D51CB5}" srcOrd="0" destOrd="0" presId="urn:microsoft.com/office/officeart/2005/8/layout/orgChart1"/>
    <dgm:cxn modelId="{A5D8E197-A9E1-4564-B55A-95C34953E531}" type="presParOf" srcId="{ADCE0AAE-AE3A-432B-B812-D0968EC07DEA}" destId="{2EEB7510-3117-4133-883A-E1A12F2D7ED0}" srcOrd="1" destOrd="0" presId="urn:microsoft.com/office/officeart/2005/8/layout/orgChart1"/>
    <dgm:cxn modelId="{FF4CD110-D4A3-4963-918D-C9C820F6F8E2}" type="presParOf" srcId="{B5783328-413C-43B1-94CF-1DA2024D127F}" destId="{BF9BF6BE-8C91-4682-BCF0-B90438D6B685}" srcOrd="1" destOrd="0" presId="urn:microsoft.com/office/officeart/2005/8/layout/orgChart1"/>
    <dgm:cxn modelId="{600C05A9-C426-4519-8B14-DE35045AE411}" type="presParOf" srcId="{BF9BF6BE-8C91-4682-BCF0-B90438D6B685}" destId="{0E4C6627-F76D-4EC9-9F43-C3A91F87DAA4}" srcOrd="0" destOrd="0" presId="urn:microsoft.com/office/officeart/2005/8/layout/orgChart1"/>
    <dgm:cxn modelId="{16306938-BA60-403E-9A53-E05C8DBD3BB5}" type="presParOf" srcId="{BF9BF6BE-8C91-4682-BCF0-B90438D6B685}" destId="{AF6C443A-DF96-4A88-8FA2-628B99DF4332}" srcOrd="1" destOrd="0" presId="urn:microsoft.com/office/officeart/2005/8/layout/orgChart1"/>
    <dgm:cxn modelId="{AC3DFB69-D95F-4ECB-AF0A-F3243836B4BD}" type="presParOf" srcId="{AF6C443A-DF96-4A88-8FA2-628B99DF4332}" destId="{34134FA4-E520-4DD6-A9BC-9213B3245915}" srcOrd="0" destOrd="0" presId="urn:microsoft.com/office/officeart/2005/8/layout/orgChart1"/>
    <dgm:cxn modelId="{E07C6AF5-FF67-4D16-BB57-C80A3F050B71}" type="presParOf" srcId="{34134FA4-E520-4DD6-A9BC-9213B3245915}" destId="{B891718E-E910-4B02-9B6A-BF3F2E19F24B}" srcOrd="0" destOrd="0" presId="urn:microsoft.com/office/officeart/2005/8/layout/orgChart1"/>
    <dgm:cxn modelId="{128E5B94-8260-489B-B44C-AAB59AEA2F65}" type="presParOf" srcId="{34134FA4-E520-4DD6-A9BC-9213B3245915}" destId="{F18604EF-DD6F-4593-8E54-BFD34C1552BF}" srcOrd="1" destOrd="0" presId="urn:microsoft.com/office/officeart/2005/8/layout/orgChart1"/>
    <dgm:cxn modelId="{F4E9FE67-8D63-451A-BD7A-698B1A6EF969}" type="presParOf" srcId="{AF6C443A-DF96-4A88-8FA2-628B99DF4332}" destId="{A6826E8D-9506-4DE0-ADC6-38CB9BEFAFC9}" srcOrd="1" destOrd="0" presId="urn:microsoft.com/office/officeart/2005/8/layout/orgChart1"/>
    <dgm:cxn modelId="{0BF0E3A9-6E55-4447-88C9-49C659C1445C}" type="presParOf" srcId="{AF6C443A-DF96-4A88-8FA2-628B99DF4332}" destId="{D833FEE3-E889-44EE-8B8D-246453D2AE80}" srcOrd="2" destOrd="0" presId="urn:microsoft.com/office/officeart/2005/8/layout/orgChart1"/>
    <dgm:cxn modelId="{D2285220-3B75-4405-97A0-610320F3D19F}" type="presParOf" srcId="{BF9BF6BE-8C91-4682-BCF0-B90438D6B685}" destId="{D7DE7060-F978-483B-AF3F-3B6EFDEC917A}" srcOrd="2" destOrd="0" presId="urn:microsoft.com/office/officeart/2005/8/layout/orgChart1"/>
    <dgm:cxn modelId="{612C555E-F927-4FFD-BDFD-34A2FEABE66B}" type="presParOf" srcId="{BF9BF6BE-8C91-4682-BCF0-B90438D6B685}" destId="{8086F3C0-D2B2-498B-925E-CDB52671B6D5}" srcOrd="3" destOrd="0" presId="urn:microsoft.com/office/officeart/2005/8/layout/orgChart1"/>
    <dgm:cxn modelId="{1FD5D443-80F2-4D2D-B160-1EE95248902F}" type="presParOf" srcId="{8086F3C0-D2B2-498B-925E-CDB52671B6D5}" destId="{9C0657D0-76CC-4C13-B74D-01917431B1C7}" srcOrd="0" destOrd="0" presId="urn:microsoft.com/office/officeart/2005/8/layout/orgChart1"/>
    <dgm:cxn modelId="{26D963D2-5DDC-4289-8DEB-DB80F1F40C8C}" type="presParOf" srcId="{9C0657D0-76CC-4C13-B74D-01917431B1C7}" destId="{B41956A6-0AA7-437E-A368-E7AD22B12CB8}" srcOrd="0" destOrd="0" presId="urn:microsoft.com/office/officeart/2005/8/layout/orgChart1"/>
    <dgm:cxn modelId="{DBCA28BC-2ECE-401B-AB58-83D7E1028795}" type="presParOf" srcId="{9C0657D0-76CC-4C13-B74D-01917431B1C7}" destId="{7A9E38BC-94CC-45D8-B0D8-8732A2C48C07}" srcOrd="1" destOrd="0" presId="urn:microsoft.com/office/officeart/2005/8/layout/orgChart1"/>
    <dgm:cxn modelId="{6BB9E3DE-284F-489A-A1BF-0CE3AAA664D9}" type="presParOf" srcId="{8086F3C0-D2B2-498B-925E-CDB52671B6D5}" destId="{CD7557CD-7127-48EA-8B55-7E3B8F9D2ABE}" srcOrd="1" destOrd="0" presId="urn:microsoft.com/office/officeart/2005/8/layout/orgChart1"/>
    <dgm:cxn modelId="{DB1A93CC-C5DC-45AF-8E30-82FAD66E1B7F}" type="presParOf" srcId="{8086F3C0-D2B2-498B-925E-CDB52671B6D5}" destId="{A14EDA6C-80C1-430A-A44D-1176EF3E2A68}" srcOrd="2" destOrd="0" presId="urn:microsoft.com/office/officeart/2005/8/layout/orgChart1"/>
    <dgm:cxn modelId="{ABF1D085-FC14-4B6D-8209-6E84D6080B71}" type="presParOf" srcId="{BF9BF6BE-8C91-4682-BCF0-B90438D6B685}" destId="{D65D9B63-E880-4814-81F5-9EFC292920E3}" srcOrd="4" destOrd="0" presId="urn:microsoft.com/office/officeart/2005/8/layout/orgChart1"/>
    <dgm:cxn modelId="{9A7F61DC-9C2E-4FBA-8DD7-84E15C43241D}" type="presParOf" srcId="{BF9BF6BE-8C91-4682-BCF0-B90438D6B685}" destId="{CC12E1B0-6735-4DC1-B2CF-0231C2B775D1}" srcOrd="5" destOrd="0" presId="urn:microsoft.com/office/officeart/2005/8/layout/orgChart1"/>
    <dgm:cxn modelId="{B86D0169-3971-465D-A758-BDA41315BB58}" type="presParOf" srcId="{CC12E1B0-6735-4DC1-B2CF-0231C2B775D1}" destId="{6B7A8D6E-32B6-4A65-8BF5-B63DF5DE6DA6}" srcOrd="0" destOrd="0" presId="urn:microsoft.com/office/officeart/2005/8/layout/orgChart1"/>
    <dgm:cxn modelId="{FA260CAD-CDD6-4273-902E-632A6A5BF556}" type="presParOf" srcId="{6B7A8D6E-32B6-4A65-8BF5-B63DF5DE6DA6}" destId="{A41C5705-5924-4FD4-A0ED-20EDFDD10029}" srcOrd="0" destOrd="0" presId="urn:microsoft.com/office/officeart/2005/8/layout/orgChart1"/>
    <dgm:cxn modelId="{B2A00FB0-53FF-4D57-85ED-C531896C6184}" type="presParOf" srcId="{6B7A8D6E-32B6-4A65-8BF5-B63DF5DE6DA6}" destId="{2A0C052F-6696-4675-AA3C-A22BA21028EA}" srcOrd="1" destOrd="0" presId="urn:microsoft.com/office/officeart/2005/8/layout/orgChart1"/>
    <dgm:cxn modelId="{061631D3-E5A6-43C5-9979-321D1E80A408}" type="presParOf" srcId="{CC12E1B0-6735-4DC1-B2CF-0231C2B775D1}" destId="{C23E426C-4131-4D08-A294-7A207C67EA3E}" srcOrd="1" destOrd="0" presId="urn:microsoft.com/office/officeart/2005/8/layout/orgChart1"/>
    <dgm:cxn modelId="{2BC157D2-6370-45B0-9DEA-3F1C89B80FC5}" type="presParOf" srcId="{CC12E1B0-6735-4DC1-B2CF-0231C2B775D1}" destId="{65828252-BF72-4A63-9169-CA32D14E0044}" srcOrd="2" destOrd="0" presId="urn:microsoft.com/office/officeart/2005/8/layout/orgChart1"/>
    <dgm:cxn modelId="{3FDAAEFD-34C6-446F-9701-3E1FBFDD6FC3}" type="presParOf" srcId="{BF9BF6BE-8C91-4682-BCF0-B90438D6B685}" destId="{3C40F2F2-002A-49E9-A8C9-A7A0B1D68044}" srcOrd="6" destOrd="0" presId="urn:microsoft.com/office/officeart/2005/8/layout/orgChart1"/>
    <dgm:cxn modelId="{C8FE5620-9EA8-4E7C-A4BB-3F9B5B0BB0B8}" type="presParOf" srcId="{BF9BF6BE-8C91-4682-BCF0-B90438D6B685}" destId="{0FA7DFD7-7006-41FE-AEC4-CDC341C95103}" srcOrd="7" destOrd="0" presId="urn:microsoft.com/office/officeart/2005/8/layout/orgChart1"/>
    <dgm:cxn modelId="{38DA79C2-7745-4BE9-AB02-E220611A299E}" type="presParOf" srcId="{0FA7DFD7-7006-41FE-AEC4-CDC341C95103}" destId="{BEC20754-10F2-470A-B61B-C35603EAD786}" srcOrd="0" destOrd="0" presId="urn:microsoft.com/office/officeart/2005/8/layout/orgChart1"/>
    <dgm:cxn modelId="{4D790159-8206-429D-8B34-97F76AE10E08}" type="presParOf" srcId="{BEC20754-10F2-470A-B61B-C35603EAD786}" destId="{CA23B02A-A25A-42EE-BD7D-16B62101A08E}" srcOrd="0" destOrd="0" presId="urn:microsoft.com/office/officeart/2005/8/layout/orgChart1"/>
    <dgm:cxn modelId="{C965BEB4-69DC-4B8F-B7B7-D9D683E94315}" type="presParOf" srcId="{BEC20754-10F2-470A-B61B-C35603EAD786}" destId="{0318604B-4CE3-4DF7-9F69-9DE120E090CC}" srcOrd="1" destOrd="0" presId="urn:microsoft.com/office/officeart/2005/8/layout/orgChart1"/>
    <dgm:cxn modelId="{84826BD9-8A8F-4746-8211-AFE3BB0D9B11}" type="presParOf" srcId="{0FA7DFD7-7006-41FE-AEC4-CDC341C95103}" destId="{0FFBE988-03D6-48E6-B9E7-D7C702BF1EDC}" srcOrd="1" destOrd="0" presId="urn:microsoft.com/office/officeart/2005/8/layout/orgChart1"/>
    <dgm:cxn modelId="{ED862775-C6BE-4CAB-9784-0E3301212B92}" type="presParOf" srcId="{0FA7DFD7-7006-41FE-AEC4-CDC341C95103}" destId="{092D887A-4BCA-441D-B93B-923882B0BB2B}" srcOrd="2" destOrd="0" presId="urn:microsoft.com/office/officeart/2005/8/layout/orgChart1"/>
    <dgm:cxn modelId="{D29B3470-9BD2-47E9-91D1-D30102B6648A}" type="presParOf" srcId="{B5783328-413C-43B1-94CF-1DA2024D127F}" destId="{B0B26CC1-6378-445F-9730-9D1CB2F408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6779-809F-4301-AF59-CC279C1B2637}">
      <dsp:nvSpPr>
        <dsp:cNvPr id="0" name=""/>
        <dsp:cNvSpPr/>
      </dsp:nvSpPr>
      <dsp:spPr>
        <a:xfrm>
          <a:off x="0" y="48103"/>
          <a:ext cx="8596312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Polymers of nucleotides (as DNA or RNA) store and transfer genetic information.</a:t>
          </a:r>
          <a:endParaRPr lang="ar-SA" sz="2600" kern="1200" dirty="0"/>
        </a:p>
      </dsp:txBody>
      <dsp:txXfrm>
        <a:off x="50489" y="98592"/>
        <a:ext cx="8495334" cy="933302"/>
      </dsp:txXfrm>
    </dsp:sp>
    <dsp:sp modelId="{C518CC53-53BC-4502-AD0E-18DA0AE8C983}">
      <dsp:nvSpPr>
        <dsp:cNvPr id="0" name=""/>
        <dsp:cNvSpPr/>
      </dsp:nvSpPr>
      <dsp:spPr>
        <a:xfrm>
          <a:off x="0" y="1520759"/>
          <a:ext cx="8596312" cy="1532058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Free nucleotides and their derivatives perform various metabolic functions not related to genetic information</a:t>
          </a:r>
          <a:endParaRPr lang="ar-SA" sz="2600" kern="1200" dirty="0"/>
        </a:p>
      </dsp:txBody>
      <dsp:txXfrm>
        <a:off x="74789" y="1595548"/>
        <a:ext cx="8446734" cy="138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0F2F2-002A-49E9-A8C9-A7A0B1D68044}">
      <dsp:nvSpPr>
        <dsp:cNvPr id="0" name=""/>
        <dsp:cNvSpPr/>
      </dsp:nvSpPr>
      <dsp:spPr>
        <a:xfrm>
          <a:off x="4957936" y="1478379"/>
          <a:ext cx="3731488" cy="1234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360"/>
              </a:lnTo>
              <a:lnTo>
                <a:pt x="3731488" y="1013360"/>
              </a:lnTo>
              <a:lnTo>
                <a:pt x="3731488" y="1234149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D9B63-E880-4814-81F5-9EFC292920E3}">
      <dsp:nvSpPr>
        <dsp:cNvPr id="0" name=""/>
        <dsp:cNvSpPr/>
      </dsp:nvSpPr>
      <dsp:spPr>
        <a:xfrm>
          <a:off x="4957936" y="1478379"/>
          <a:ext cx="1187153" cy="1234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360"/>
              </a:lnTo>
              <a:lnTo>
                <a:pt x="1187153" y="1013360"/>
              </a:lnTo>
              <a:lnTo>
                <a:pt x="1187153" y="1234149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E7060-F978-483B-AF3F-3B6EFDEC917A}">
      <dsp:nvSpPr>
        <dsp:cNvPr id="0" name=""/>
        <dsp:cNvSpPr/>
      </dsp:nvSpPr>
      <dsp:spPr>
        <a:xfrm>
          <a:off x="3697607" y="1478379"/>
          <a:ext cx="1260329" cy="1234149"/>
        </a:xfrm>
        <a:custGeom>
          <a:avLst/>
          <a:gdLst/>
          <a:ahLst/>
          <a:cxnLst/>
          <a:rect l="0" t="0" r="0" b="0"/>
          <a:pathLst>
            <a:path>
              <a:moveTo>
                <a:pt x="1260329" y="0"/>
              </a:moveTo>
              <a:lnTo>
                <a:pt x="1260329" y="1013360"/>
              </a:lnTo>
              <a:lnTo>
                <a:pt x="0" y="1013360"/>
              </a:lnTo>
              <a:lnTo>
                <a:pt x="0" y="1234149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C6627-F76D-4EC9-9F43-C3A91F87DAA4}">
      <dsp:nvSpPr>
        <dsp:cNvPr id="0" name=""/>
        <dsp:cNvSpPr/>
      </dsp:nvSpPr>
      <dsp:spPr>
        <a:xfrm>
          <a:off x="1152641" y="1478379"/>
          <a:ext cx="3805294" cy="1234149"/>
        </a:xfrm>
        <a:custGeom>
          <a:avLst/>
          <a:gdLst/>
          <a:ahLst/>
          <a:cxnLst/>
          <a:rect l="0" t="0" r="0" b="0"/>
          <a:pathLst>
            <a:path>
              <a:moveTo>
                <a:pt x="3805294" y="0"/>
              </a:moveTo>
              <a:lnTo>
                <a:pt x="3805294" y="1013360"/>
              </a:lnTo>
              <a:lnTo>
                <a:pt x="0" y="1013360"/>
              </a:lnTo>
              <a:lnTo>
                <a:pt x="0" y="1234149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CE7B8-2F7E-46F7-B6B2-5468E2D51CB5}">
      <dsp:nvSpPr>
        <dsp:cNvPr id="0" name=""/>
        <dsp:cNvSpPr/>
      </dsp:nvSpPr>
      <dsp:spPr>
        <a:xfrm>
          <a:off x="3906558" y="427001"/>
          <a:ext cx="2102756" cy="1051378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How DNA is organized in a chromosome</a:t>
          </a:r>
          <a:endParaRPr lang="ar-SA" sz="2000" kern="1200" dirty="0"/>
        </a:p>
      </dsp:txBody>
      <dsp:txXfrm>
        <a:off x="3906558" y="427001"/>
        <a:ext cx="2102756" cy="1051378"/>
      </dsp:txXfrm>
    </dsp:sp>
    <dsp:sp modelId="{B891718E-E910-4B02-9B6A-BF3F2E19F24B}">
      <dsp:nvSpPr>
        <dsp:cNvPr id="0" name=""/>
        <dsp:cNvSpPr/>
      </dsp:nvSpPr>
      <dsp:spPr>
        <a:xfrm>
          <a:off x="101263" y="2712529"/>
          <a:ext cx="2102756" cy="105137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1- Each chromosome is a complex of a single linear DNA molecule and protein called chromatin.</a:t>
          </a:r>
          <a:endParaRPr lang="ar-SA" sz="1500" kern="1200" dirty="0"/>
        </a:p>
      </dsp:txBody>
      <dsp:txXfrm>
        <a:off x="101263" y="2712529"/>
        <a:ext cx="2102756" cy="1051378"/>
      </dsp:txXfrm>
    </dsp:sp>
    <dsp:sp modelId="{B41956A6-0AA7-437E-A368-E7AD22B12CB8}">
      <dsp:nvSpPr>
        <dsp:cNvPr id="0" name=""/>
        <dsp:cNvSpPr/>
      </dsp:nvSpPr>
      <dsp:spPr>
        <a:xfrm>
          <a:off x="2646229" y="2712529"/>
          <a:ext cx="2102756" cy="105137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2- The DNA from single 23 human chromosomes have a length of 1 meter.</a:t>
          </a:r>
          <a:endParaRPr lang="ar-SA" sz="1500" kern="1200" dirty="0"/>
        </a:p>
      </dsp:txBody>
      <dsp:txXfrm>
        <a:off x="2646229" y="2712529"/>
        <a:ext cx="2102756" cy="1051378"/>
      </dsp:txXfrm>
    </dsp:sp>
    <dsp:sp modelId="{A41C5705-5924-4FD4-A0ED-20EDFDD10029}">
      <dsp:nvSpPr>
        <dsp:cNvPr id="0" name=""/>
        <dsp:cNvSpPr/>
      </dsp:nvSpPr>
      <dsp:spPr>
        <a:xfrm>
          <a:off x="5093711" y="2712529"/>
          <a:ext cx="2102756" cy="105137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3- 50% of chromatin consists of protein called </a:t>
          </a:r>
          <a:r>
            <a:rPr lang="en-US" sz="1800" kern="1200" dirty="0" err="1"/>
            <a:t>Histones</a:t>
          </a:r>
          <a:endParaRPr lang="ar-SA" sz="1800" kern="1200" dirty="0"/>
        </a:p>
      </dsp:txBody>
      <dsp:txXfrm>
        <a:off x="5093711" y="2712529"/>
        <a:ext cx="2102756" cy="1051378"/>
      </dsp:txXfrm>
    </dsp:sp>
    <dsp:sp modelId="{CA23B02A-A25A-42EE-BD7D-16B62101A08E}">
      <dsp:nvSpPr>
        <dsp:cNvPr id="0" name=""/>
        <dsp:cNvSpPr/>
      </dsp:nvSpPr>
      <dsp:spPr>
        <a:xfrm>
          <a:off x="7638046" y="2712529"/>
          <a:ext cx="2102756" cy="105137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4- The human genome contains 3.5 billion base pairs and more</a:t>
          </a:r>
          <a:br>
            <a:rPr lang="en-US" sz="1400" i="0" kern="1200" dirty="0" smtClean="0"/>
          </a:br>
          <a:r>
            <a:rPr lang="en-US" sz="1400" i="0" kern="1200" dirty="0" smtClean="0"/>
            <a:t>than 95% is non-coding or “junk” DNA.</a:t>
          </a:r>
          <a:endParaRPr lang="en-US" sz="1400" kern="1200" dirty="0"/>
        </a:p>
      </dsp:txBody>
      <dsp:txXfrm>
        <a:off x="7638046" y="2712529"/>
        <a:ext cx="2102756" cy="105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E0114D-5095-4549-88FC-76884C427B7A}" type="datetimeFigureOut">
              <a:rPr lang="ar-SA" smtClean="0"/>
              <a:pPr/>
              <a:t>9 محرم، 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046FCF-FE85-42E1-9571-3E33A0C828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73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08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7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86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05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69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535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07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2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FA76-05BE-45B0-9562-18C31EBBC2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66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09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FCF-FE85-42E1-9571-3E33A0C82889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18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iochemistryteam436@gmail.com" TargetMode="External"/><Relationship Id="rId4" Type="http://schemas.openxmlformats.org/officeDocument/2006/relationships/hyperlink" Target="https://twitter.com/436biochemtea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Molecular biology (1)</a:t>
            </a:r>
            <a:endParaRPr lang="ar-SA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88256" cy="1000664"/>
          </a:xfrm>
          <a:prstGeom prst="rect">
            <a:avLst/>
          </a:prstGeom>
        </p:spPr>
      </p:pic>
      <p:pic>
        <p:nvPicPr>
          <p:cNvPr id="5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74" y="-444381"/>
            <a:ext cx="2168937" cy="212653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4646" y="4939354"/>
            <a:ext cx="2564600" cy="1720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6943" y="5624423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436 Biochemistry team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164386"/>
            <a:ext cx="2593813" cy="2495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22246">
            <a:off x="9298823" y="4770463"/>
            <a:ext cx="25777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Baskerville" charset="0"/>
                <a:ea typeface="Baskerville" charset="0"/>
                <a:cs typeface="Baskerville" charset="0"/>
              </a:rPr>
              <a:t>Revised by </a:t>
            </a:r>
          </a:p>
          <a:p>
            <a:pPr algn="ctr"/>
            <a:endParaRPr lang="en-US" dirty="0"/>
          </a:p>
          <a:p>
            <a:pPr algn="ctr"/>
            <a:endParaRPr lang="ar-SA" dirty="0"/>
          </a:p>
          <a:p>
            <a:pPr algn="ctr"/>
            <a:r>
              <a:rPr lang="ar-SA" sz="2000" b="1" dirty="0" smtClean="0">
                <a:solidFill>
                  <a:srgbClr val="941100"/>
                </a:solidFill>
                <a:latin typeface="Al Bayan Plain" charset="-78"/>
                <a:ea typeface="Al Bayan Plain" charset="-78"/>
                <a:cs typeface="Al Bayan Plain" charset="-78"/>
              </a:rPr>
              <a:t>شوق الأحمري &amp; طراد الوكيل </a:t>
            </a:r>
            <a:endParaRPr lang="en-US" sz="2000" b="1" dirty="0">
              <a:solidFill>
                <a:srgbClr val="9411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35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8596668" cy="1320800"/>
          </a:xfrm>
        </p:spPr>
        <p:txBody>
          <a:bodyPr/>
          <a:lstStyle/>
          <a:p>
            <a:r>
              <a:rPr lang="en-US" dirty="0"/>
              <a:t>THE DOUBLE HELIX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726"/>
            <a:ext cx="8596668" cy="953099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1953.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Commonly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known as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Watson-Crick structure.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8390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Features of Watson-Crick DNA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structure :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115911" y="2449791"/>
            <a:ext cx="10818254" cy="3663117"/>
            <a:chOff x="309096" y="2246647"/>
            <a:chExt cx="10818254" cy="3663117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09096" y="2246647"/>
              <a:ext cx="9453093" cy="3420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90000"/>
                </a:lnSpc>
                <a:buNone/>
              </a:pPr>
              <a:r>
                <a:rPr lang="en-US" sz="2100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 1- Two polynucleotide </a:t>
              </a:r>
              <a:r>
                <a:rPr lang="en-US" sz="2100" dirty="0">
                  <a:solidFill>
                    <a:srgbClr val="2F2B20"/>
                  </a:solidFill>
                  <a:latin typeface="Times New Roman"/>
                  <a:cs typeface="Times New Roman"/>
                </a:rPr>
                <a:t>chains wind around a common axis to </a:t>
              </a:r>
              <a:r>
                <a:rPr lang="en-US" sz="21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form a double helix.</a:t>
              </a:r>
            </a:p>
            <a:p>
              <a:pPr marL="457200" indent="-457200" algn="just">
                <a:lnSpc>
                  <a:spcPct val="90000"/>
                </a:lnSpc>
                <a:buFont typeface="+mj-lt"/>
                <a:buAutoNum type="arabicPeriod"/>
              </a:pPr>
              <a:endParaRPr lang="en-US" sz="2100" dirty="0">
                <a:solidFill>
                  <a:srgbClr val="2F2B20"/>
                </a:solidFill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73491" y="2535765"/>
              <a:ext cx="10753859" cy="616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90000"/>
                </a:lnSpc>
                <a:buNone/>
              </a:pPr>
              <a:r>
                <a:rPr lang="en-US" sz="1900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2- The </a:t>
              </a:r>
              <a:r>
                <a:rPr lang="en-US" sz="1900" dirty="0">
                  <a:solidFill>
                    <a:srgbClr val="2F2B20"/>
                  </a:solidFill>
                  <a:latin typeface="Times New Roman"/>
                  <a:cs typeface="Times New Roman"/>
                </a:rPr>
                <a:t>two strands are </a:t>
              </a:r>
              <a:r>
                <a:rPr lang="en-US" sz="19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anti-parallel</a:t>
              </a:r>
              <a:r>
                <a:rPr lang="en-US" sz="1900" dirty="0">
                  <a:solidFill>
                    <a:srgbClr val="2F2B20"/>
                  </a:solidFill>
                  <a:latin typeface="Times New Roman"/>
                  <a:cs typeface="Times New Roman"/>
                </a:rPr>
                <a:t> (run in opposite direction). </a:t>
              </a:r>
              <a:r>
                <a:rPr lang="en-US" sz="2100" dirty="0">
                  <a:solidFill>
                    <a:schemeClr val="bg2">
                      <a:lumMod val="75000"/>
                    </a:schemeClr>
                  </a:solidFill>
                  <a:latin typeface="Times New Roman"/>
                  <a:cs typeface="Times New Roman"/>
                </a:rPr>
                <a:t>From 5 ----------3</a:t>
              </a:r>
            </a:p>
            <a:p>
              <a:pPr marL="457200" indent="-457200" algn="just">
                <a:lnSpc>
                  <a:spcPct val="90000"/>
                </a:lnSpc>
                <a:buFont typeface="+mj-lt"/>
                <a:buAutoNum type="arabicPeriod"/>
              </a:pPr>
              <a:endParaRPr lang="en-US" sz="2100" dirty="0">
                <a:solidFill>
                  <a:srgbClr val="2F2B20"/>
                </a:solidFill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9960" y="2794120"/>
              <a:ext cx="1627166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</a:pPr>
              <a:r>
                <a:rPr lang="en-US" sz="2100" dirty="0">
                  <a:solidFill>
                    <a:schemeClr val="bg2">
                      <a:lumMod val="75000"/>
                    </a:schemeClr>
                  </a:solidFill>
                  <a:latin typeface="Times New Roman"/>
                  <a:cs typeface="Times New Roman"/>
                </a:rPr>
                <a:t>3-</a:t>
              </a:r>
              <a:r>
                <a:rPr lang="en-US" sz="2100" dirty="0" smtClean="0">
                  <a:solidFill>
                    <a:schemeClr val="bg2">
                      <a:lumMod val="75000"/>
                    </a:schemeClr>
                  </a:solidFill>
                  <a:latin typeface="Times New Roman"/>
                  <a:cs typeface="Times New Roman"/>
                </a:rPr>
                <a:t>----------</a:t>
              </a:r>
              <a:r>
                <a:rPr lang="en-US" sz="2100" dirty="0">
                  <a:solidFill>
                    <a:schemeClr val="bg2">
                      <a:lumMod val="75000"/>
                    </a:schemeClr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491" y="2916038"/>
              <a:ext cx="5318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3- Each strand is a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right-handed helix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.</a:t>
              </a:r>
            </a:p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612" y="3277855"/>
              <a:ext cx="53189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4- The </a:t>
              </a:r>
              <a:r>
                <a:rPr 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/>
                  <a:cs typeface="Times New Roman"/>
                </a:rPr>
                <a:t>nitrogenous bases 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are in the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center</a:t>
              </a:r>
              <a:r>
                <a:rPr 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of the double helix and the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sugar-phosphate chains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 are on the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sides</a:t>
              </a: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.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854" y="3988923"/>
              <a:ext cx="77273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5-The surface of the double helix contains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 grooves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: the major and minor grooves. </a:t>
              </a:r>
              <a:r>
                <a:rPr lang="en-US" sz="1600" dirty="0" smtClean="0">
                  <a:solidFill>
                    <a:schemeClr val="bg2">
                      <a:lumMod val="75000"/>
                    </a:schemeClr>
                  </a:solidFill>
                </a:rPr>
                <a:t>Places for bonding to regulate transcription or replication.</a:t>
              </a:r>
            </a:p>
            <a:p>
              <a:pPr algn="just"/>
              <a:endParaRPr lang="en-US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4853" y="4709435"/>
              <a:ext cx="70318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6- 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complementary base pairing 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, Each base is hydrogen bonded to a base in the opposite strand to form a base pair (A-T and G-C)</a:t>
              </a:r>
            </a:p>
            <a:p>
              <a:pPr algn="just"/>
              <a:endParaRPr lang="en-US" dirty="0" smtClean="0">
                <a:solidFill>
                  <a:srgbClr val="2F2B20"/>
                </a:solidFill>
                <a:latin typeface="Times New Roman"/>
                <a:cs typeface="Times New Roman"/>
              </a:endParaRPr>
            </a:p>
            <a:p>
              <a:pPr algn="just"/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7-The helix has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10 base pairs (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bp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) per turn</a:t>
              </a:r>
              <a:r>
                <a:rPr lang="en-US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.</a:t>
              </a:r>
              <a:endParaRPr lang="en-US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842457" y="4787915"/>
            <a:ext cx="5577827" cy="279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Clr>
                <a:srgbClr val="33CC33"/>
              </a:buClr>
              <a:buFont typeface="Wingdings 3" charset="2"/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Font typeface="Wingdings 3" charset="2"/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latino" pitchFamily="18" charset="0"/>
              </a:rPr>
              <a:t>Adenine (A)	     Thymine (T)</a:t>
            </a:r>
          </a:p>
          <a:p>
            <a:pPr marL="114300" indent="0" algn="just">
              <a:buClr>
                <a:srgbClr val="33CC33"/>
              </a:buClr>
              <a:buFont typeface="Wingdings 3" charset="2"/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latino" pitchFamily="18" charset="0"/>
              </a:rPr>
              <a:t>		Guanine (G) 	     Cytosine (C)</a:t>
            </a:r>
          </a:p>
          <a:p>
            <a:endParaRPr lang="en-US" dirty="0"/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7468539" y="5432482"/>
            <a:ext cx="463637" cy="645710"/>
            <a:chOff x="3384" y="1728"/>
            <a:chExt cx="192" cy="480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6083252" y="6110217"/>
            <a:ext cx="357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 RNA, Thymine is replaced by Uracil (U)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836" y="-77274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Types of DNA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39911"/>
              </p:ext>
            </p:extLst>
          </p:nvPr>
        </p:nvGraphicFramePr>
        <p:xfrm>
          <a:off x="502768" y="741869"/>
          <a:ext cx="8692748" cy="3653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187"/>
                <a:gridCol w="2173187"/>
                <a:gridCol w="2173187"/>
                <a:gridCol w="2173187"/>
              </a:tblGrid>
              <a:tr h="401984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B-DNA</a:t>
                      </a:r>
                      <a:endParaRPr lang="ar-SA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Watson-Crick model 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per turn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 </a:t>
                      </a:r>
                      <a:r>
                        <a:rPr lang="ar-SA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وين</a:t>
                      </a:r>
                      <a:r>
                        <a:rPr lang="ar-SA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يمسك الـــ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)</a:t>
                      </a:r>
                      <a:endParaRPr lang="ar-SA" sz="1400" dirty="0" smtClean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مرة يمسك في رقم 3 ومرة في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Notes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endParaRPr lang="ar-SA" sz="1600" b="1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يوجد</a:t>
                      </a:r>
                      <a:r>
                        <a:rPr lang="ar-SA" sz="1400" b="0" baseline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 في حالتين 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1- DNA</a:t>
                      </a:r>
                      <a:r>
                        <a:rPr lang="ar-SA" sz="1400" b="0" baseline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نسخ ال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2- Non coding RNA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غالبية</a:t>
                      </a:r>
                      <a:r>
                        <a:rPr lang="ar-SA" sz="1400" b="0" baseline="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 الموجود في الجسم على هذا الشكل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tx1"/>
                          </a:solidFill>
                          <a:effectLst/>
                          <a:latin typeface="Lucida Fax" panose="02060602050505020204" pitchFamily="18" charset="0"/>
                          <a:ea typeface="ＭＳ 明朝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021" y="4265570"/>
            <a:ext cx="5640308" cy="259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8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supercoiling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673525"/>
            <a:ext cx="8596668" cy="4367837"/>
          </a:xfrm>
        </p:spPr>
        <p:txBody>
          <a:bodyPr/>
          <a:lstStyle/>
          <a:p>
            <a:pPr algn="l" rtl="0"/>
            <a:r>
              <a:rPr lang="en-US" dirty="0">
                <a:latin typeface="+mj-lt"/>
                <a:cs typeface="Times New Roman"/>
              </a:rPr>
              <a:t>The chromosomes of many bacteria and viruses contain circular DNA which is supercoiled.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end of DNA of human is not connected like bacteria</a:t>
            </a:r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،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It is separated.</a:t>
            </a:r>
          </a:p>
          <a:p>
            <a:pPr algn="l" rtl="0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89861"/>
              </p:ext>
            </p:extLst>
          </p:nvPr>
        </p:nvGraphicFramePr>
        <p:xfrm>
          <a:off x="677334" y="3823472"/>
          <a:ext cx="8128000" cy="18432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2655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DNA of bacteria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DNA of human</a:t>
                      </a:r>
                      <a:endParaRPr lang="ar-SA" dirty="0"/>
                    </a:p>
                  </a:txBody>
                  <a:tcPr/>
                </a:tc>
              </a:tr>
              <a:tr h="14166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5" y="4326334"/>
            <a:ext cx="1824341" cy="1195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6" y="4281690"/>
            <a:ext cx="1849125" cy="12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8649"/>
            <a:ext cx="8596668" cy="734351"/>
          </a:xfrm>
        </p:spPr>
        <p:txBody>
          <a:bodyPr/>
          <a:lstStyle/>
          <a:p>
            <a:r>
              <a:rPr lang="en-US" dirty="0" smtClean="0"/>
              <a:t>Melting temperature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99" y="933000"/>
            <a:ext cx="8596668" cy="3880773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strands.</a:t>
            </a:r>
          </a:p>
          <a:p>
            <a:pPr algn="l" rtl="0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MT 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algn="l" rtl="0"/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84393"/>
              </p:ext>
            </p:extLst>
          </p:nvPr>
        </p:nvGraphicFramePr>
        <p:xfrm>
          <a:off x="429936" y="1789612"/>
          <a:ext cx="8127999" cy="1874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9536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G-C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A-T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642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Triple</a:t>
                      </a:r>
                      <a:r>
                        <a:rPr lang="en-US" baseline="0" dirty="0" smtClean="0"/>
                        <a:t> bond</a:t>
                      </a:r>
                    </a:p>
                    <a:p>
                      <a:pPr rtl="1"/>
                      <a:r>
                        <a:rPr lang="en-US" baseline="0" dirty="0" smtClean="0"/>
                        <a:t>-more stable so needs higher MT-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bond</a:t>
                      </a:r>
                    </a:p>
                    <a:p>
                      <a:pPr rtl="1"/>
                      <a:r>
                        <a:rPr lang="en-US" baseline="0" dirty="0" smtClean="0"/>
                        <a:t>- Less stable so needs lower MT-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Type of hydrogen bond</a:t>
                      </a:r>
                      <a:endParaRPr lang="ar-SA" dirty="0"/>
                    </a:p>
                  </a:txBody>
                  <a:tcPr/>
                </a:tc>
              </a:tr>
              <a:tr h="4642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90-95</a:t>
                      </a:r>
                      <a:r>
                        <a:rPr lang="en-US" baseline="0" dirty="0" smtClean="0"/>
                        <a:t> c°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63-68 c°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Separated at</a:t>
                      </a:r>
                      <a:endParaRPr lang="ar-SA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15" t="46435" r="44985" b="31030"/>
          <a:stretch/>
        </p:blipFill>
        <p:spPr>
          <a:xfrm>
            <a:off x="679269" y="3783014"/>
            <a:ext cx="2643297" cy="2831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437" t="31646" r="47558" b="37016"/>
          <a:stretch/>
        </p:blipFill>
        <p:spPr>
          <a:xfrm>
            <a:off x="4531707" y="3837273"/>
            <a:ext cx="3018624" cy="2836478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7654834" y="3853542"/>
            <a:ext cx="128015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reaches the MT only the hydrogen  bonds between nitrogen bases are broken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 flipV="1">
            <a:off x="6309362" y="6230985"/>
            <a:ext cx="1240969" cy="3834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5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4" y="223234"/>
            <a:ext cx="8596668" cy="665408"/>
          </a:xfrm>
        </p:spPr>
        <p:txBody>
          <a:bodyPr/>
          <a:lstStyle/>
          <a:p>
            <a:r>
              <a:rPr lang="en-US" dirty="0" smtClean="0"/>
              <a:t>RNA (Types and function)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4" y="988611"/>
            <a:ext cx="8596668" cy="3880773"/>
          </a:xfrm>
        </p:spPr>
        <p:txBody>
          <a:bodyPr/>
          <a:lstStyle/>
          <a:p>
            <a:pPr algn="l" rtl="0"/>
            <a:endParaRPr lang="en-US" b="1" dirty="0" smtClean="0">
              <a:latin typeface="Times New Roman"/>
              <a:cs typeface="Times New Roman"/>
            </a:endParaRPr>
          </a:p>
          <a:p>
            <a:pPr algn="l" rtl="0"/>
            <a:r>
              <a:rPr lang="en-US" b="1" dirty="0" smtClean="0">
                <a:latin typeface="Times New Roman"/>
                <a:cs typeface="Times New Roman"/>
              </a:rPr>
              <a:t>RNA </a:t>
            </a:r>
            <a:r>
              <a:rPr lang="en-US" b="1" dirty="0">
                <a:latin typeface="Times New Roman"/>
                <a:cs typeface="Times New Roman"/>
              </a:rPr>
              <a:t>is a single-stranded polymer of ribonucleotides.</a:t>
            </a:r>
          </a:p>
          <a:p>
            <a:pPr algn="l" rtl="0"/>
            <a:r>
              <a:rPr lang="en-US" dirty="0" smtClean="0"/>
              <a:t>Types of RNA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65571"/>
              </p:ext>
            </p:extLst>
          </p:nvPr>
        </p:nvGraphicFramePr>
        <p:xfrm>
          <a:off x="571144" y="2613804"/>
          <a:ext cx="4731793" cy="397370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769651"/>
                <a:gridCol w="962142"/>
              </a:tblGrid>
              <a:tr h="166482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Function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Type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RNA</a:t>
                      </a:r>
                    </a:p>
                  </a:txBody>
                  <a:tcPr/>
                </a:tc>
              </a:tr>
              <a:tr h="944379"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Transcription process (from DNA to mRNA).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mRNA</a:t>
                      </a:r>
                      <a:endParaRPr lang="ar-SA" dirty="0"/>
                    </a:p>
                  </a:txBody>
                  <a:tcPr/>
                </a:tc>
              </a:tr>
              <a:tr h="1210641"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Recognition and transferring. It recognizes amino acids’ codons and transfers the selected amino acids to the growing protein chain.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tRNA</a:t>
                      </a:r>
                      <a:endParaRPr lang="en-US" dirty="0" smtClean="0"/>
                    </a:p>
                  </a:txBody>
                  <a:tcPr/>
                </a:tc>
              </a:tr>
              <a:tr h="651884"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Site of protein synthesis (factory).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rRNA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43" y="333220"/>
            <a:ext cx="3651321" cy="282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03" y="3218277"/>
            <a:ext cx="3333609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5191" y="178279"/>
            <a:ext cx="8596668" cy="1320800"/>
          </a:xfrm>
        </p:spPr>
        <p:txBody>
          <a:bodyPr/>
          <a:lstStyle/>
          <a:p>
            <a:r>
              <a:rPr lang="en-US" dirty="0"/>
              <a:t>Nucleosomes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190445"/>
            <a:ext cx="8596668" cy="534837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algn="l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/>
              <a:t>Nucleosomes are the individual units of chromatin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(particles consisting of DNA and histones connected by thin strands of naked DNA)</a:t>
            </a:r>
          </a:p>
          <a:p>
            <a:pPr marL="0" indent="0" algn="l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dirty="0"/>
              <a:t>They consist of a segment of DNA wrapped around a core called histone octamer </a:t>
            </a:r>
          </a:p>
          <a:p>
            <a:pPr marL="0" indent="0" algn="l">
              <a:buNone/>
            </a:pPr>
            <a:r>
              <a:rPr lang="en-US" dirty="0"/>
              <a:t>( 8 particles of histone protein )</a:t>
            </a:r>
          </a:p>
          <a:p>
            <a:pPr marL="0" indent="0" algn="l">
              <a:buNone/>
            </a:pPr>
            <a:r>
              <a:rPr lang="en-US" dirty="0"/>
              <a:t>Two particles of each histone ( H2A, H2B, H3 and H4 ) assemble to form the core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While the fifth type of histone H1 forms the bond between the core and the  DNA.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( H1 binds to 2 complete helical turns of DNA.)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9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0081" y="169653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HOW DNA IS ORGANIZED IN A CHROMOSOME?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26814"/>
              </p:ext>
            </p:extLst>
          </p:nvPr>
        </p:nvGraphicFramePr>
        <p:xfrm>
          <a:off x="586876" y="768096"/>
          <a:ext cx="9745844" cy="498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02" y="5023580"/>
            <a:ext cx="8182283" cy="186553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9562011" y="4624251"/>
            <a:ext cx="262998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Note ; positively charged means ( polar basic ) –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histidine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not included because it is a weak base -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3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53143" y="1110344"/>
            <a:ext cx="9733503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 The linkage between the nucleotides is called :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Phosphate bond      (b) </a:t>
            </a:r>
            <a:r>
              <a:rPr lang="en-US" dirty="0" err="1"/>
              <a:t>phosphodiester</a:t>
            </a:r>
            <a:r>
              <a:rPr lang="en-US" dirty="0"/>
              <a:t> bond      (c) ester bond      (d) </a:t>
            </a:r>
            <a:r>
              <a:rPr lang="en-US" dirty="0" err="1"/>
              <a:t>phosphoester</a:t>
            </a:r>
            <a:r>
              <a:rPr lang="en-US" dirty="0"/>
              <a:t> bond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/>
              <a:t>how many </a:t>
            </a:r>
            <a:r>
              <a:rPr lang="en-US" dirty="0" err="1"/>
              <a:t>bp</a:t>
            </a:r>
            <a:r>
              <a:rPr lang="en-US" dirty="0"/>
              <a:t> per turn in Z-DNA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10      (b) 11      (c) 12      (d) 13</a:t>
            </a:r>
          </a:p>
          <a:p>
            <a:pPr marL="342900" indent="-342900">
              <a:buAutoNum type="alphaLcParenBoth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3- </a:t>
            </a:r>
            <a:r>
              <a:rPr lang="en-US" dirty="0"/>
              <a:t>The most common DNA form in the body is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A-DNA      (b) B-DNA       (c) Z-DNA      (d) </a:t>
            </a:r>
            <a:r>
              <a:rPr lang="en-US" dirty="0" smtClean="0"/>
              <a:t>None</a:t>
            </a: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4- </a:t>
            </a:r>
            <a:r>
              <a:rPr lang="en-GB" dirty="0"/>
              <a:t>Conformation of </a:t>
            </a:r>
            <a:r>
              <a:rPr lang="en-GB" dirty="0" err="1"/>
              <a:t>deoxyribose</a:t>
            </a:r>
            <a:r>
              <a:rPr lang="en-GB" dirty="0"/>
              <a:t> in the Z-DNA form </a:t>
            </a:r>
            <a:r>
              <a:rPr lang="en-GB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) C3      (b) C4      (c) </a:t>
            </a:r>
            <a:r>
              <a:rPr lang="en-GB" dirty="0"/>
              <a:t>G (C2) ; C (C3)</a:t>
            </a:r>
            <a:r>
              <a:rPr lang="en-US" dirty="0"/>
              <a:t>      (d) None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pPr marL="342900" indent="-342900">
              <a:buAutoNum type="alphaLcParenBoth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lphaLcParenBoth"/>
            </a:pPr>
            <a:endParaRPr lang="en-US" dirty="0"/>
          </a:p>
          <a:p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2977662" y="0"/>
            <a:ext cx="4489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MSQ’s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9049369" y="2253127"/>
            <a:ext cx="3914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1-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2-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3-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4-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14990" y="350477"/>
            <a:ext cx="4184034" cy="3880773"/>
          </a:xfrm>
        </p:spPr>
        <p:txBody>
          <a:bodyPr>
            <a:normAutofit/>
          </a:bodyPr>
          <a:lstStyle/>
          <a:p>
            <a:r>
              <a:rPr lang="en-US" sz="2800" b="1" dirty="0"/>
              <a:t>Boys team members:</a:t>
            </a:r>
            <a:endParaRPr lang="ar-SA" sz="2800" b="1" dirty="0"/>
          </a:p>
          <a:p>
            <a:pPr>
              <a:buNone/>
            </a:pP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85472" y="4701600"/>
            <a:ext cx="260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6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82" y="5184679"/>
            <a:ext cx="388188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  <a:endParaRPr lang="en-US" sz="8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endParaRPr lang="en-US" sz="7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3"/>
              </a:rPr>
              <a:t>Biochemistryteam436@gmail.com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4"/>
              </a:rPr>
              <a:t>twitter.com/436biochemteam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93222" y="1254034"/>
            <a:ext cx="354003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1- </a:t>
            </a:r>
            <a:r>
              <a:rPr lang="ar-SA" b="1" dirty="0" err="1" smtClean="0"/>
              <a:t>عبدالعزيز</a:t>
            </a:r>
            <a:r>
              <a:rPr lang="ar-SA" b="1" dirty="0" smtClean="0"/>
              <a:t> الشديد.</a:t>
            </a:r>
          </a:p>
          <a:p>
            <a:pPr algn="ctr"/>
            <a:r>
              <a:rPr lang="ar-SA" b="1" dirty="0" smtClean="0"/>
              <a:t>2- فهد </a:t>
            </a:r>
            <a:r>
              <a:rPr lang="ar-SA" b="1" dirty="0" err="1" smtClean="0"/>
              <a:t>العتيبي</a:t>
            </a:r>
            <a:r>
              <a:rPr lang="ar-SA" b="1" dirty="0" smtClean="0"/>
              <a:t>.</a:t>
            </a:r>
          </a:p>
          <a:p>
            <a:pPr algn="ctr"/>
            <a:r>
              <a:rPr lang="ar-SA" b="1" dirty="0" smtClean="0"/>
              <a:t>3- محمـد حبيب.</a:t>
            </a:r>
          </a:p>
          <a:p>
            <a:pPr algn="ctr"/>
            <a:r>
              <a:rPr lang="ar-SA" b="1" dirty="0" smtClean="0"/>
              <a:t>4- محمـد </a:t>
            </a:r>
            <a:r>
              <a:rPr lang="ar-SA" b="1" dirty="0" err="1" smtClean="0"/>
              <a:t>العسيري</a:t>
            </a:r>
            <a:r>
              <a:rPr lang="ar-SA" b="1" dirty="0" smtClean="0"/>
              <a:t>.</a:t>
            </a:r>
          </a:p>
          <a:p>
            <a:pPr algn="ctr"/>
            <a:r>
              <a:rPr lang="ar-SA" b="1" dirty="0" smtClean="0"/>
              <a:t>5- محمـد </a:t>
            </a:r>
            <a:r>
              <a:rPr lang="ar-SA" b="1" dirty="0" err="1" smtClean="0"/>
              <a:t>المهوس</a:t>
            </a:r>
            <a:r>
              <a:rPr lang="ar-SA" b="1" dirty="0" smtClean="0"/>
              <a:t>.</a:t>
            </a:r>
          </a:p>
          <a:p>
            <a:pPr algn="ctr"/>
            <a:r>
              <a:rPr lang="ar-SA" b="1" dirty="0" smtClean="0"/>
              <a:t>6- هشام </a:t>
            </a:r>
            <a:r>
              <a:rPr lang="ar-SA" b="1" dirty="0" err="1" smtClean="0"/>
              <a:t>القوسي</a:t>
            </a:r>
            <a:r>
              <a:rPr lang="ar-SA" b="1" dirty="0" smtClean="0"/>
              <a:t>.</a:t>
            </a:r>
          </a:p>
          <a:p>
            <a:pPr algn="ctr">
              <a:buNone/>
            </a:pPr>
            <a:r>
              <a:rPr lang="en-US" b="1" dirty="0" smtClean="0"/>
              <a:t>.</a:t>
            </a:r>
            <a:r>
              <a:rPr lang="ar-SA" b="1" dirty="0" smtClean="0"/>
              <a:t>7- حاتم </a:t>
            </a:r>
            <a:r>
              <a:rPr lang="ar-SA" b="1" dirty="0" err="1" smtClean="0"/>
              <a:t>النداح</a:t>
            </a:r>
            <a:endParaRPr lang="ar-SA" b="1" dirty="0" smtClean="0"/>
          </a:p>
          <a:p>
            <a:pPr algn="ctr">
              <a:buNone/>
            </a:pPr>
            <a:r>
              <a:rPr lang="ar-SA" b="1" dirty="0" smtClean="0"/>
              <a:t>8- محمـد حكمي</a:t>
            </a:r>
            <a:endParaRPr lang="en-US" b="1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46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Objectives:</a:t>
            </a:r>
            <a:endParaRPr lang="ar-S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Know the central dogma of molecular biology.</a:t>
            </a:r>
            <a:endParaRPr lang="en-US" sz="32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l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sz="32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  <a:p>
            <a:pPr algn="l"/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881886" y="620686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436 Biochemistry team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3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cs typeface="Times New Roman"/>
              </a:rPr>
              <a:t>The central dogma of Molecular Biology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5159"/>
            <a:ext cx="8596668" cy="425569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What is The Central dogma ?</a:t>
            </a:r>
          </a:p>
          <a:p>
            <a:pPr marL="0" indent="0" algn="l">
              <a:buNone/>
            </a:pPr>
            <a:r>
              <a:rPr lang="en-US" sz="2400" dirty="0"/>
              <a:t>The flow of information from DNA to RNA to Protein</a:t>
            </a:r>
            <a:r>
              <a:rPr lang="en-US" sz="2400" dirty="0" smtClean="0"/>
              <a:t>.</a:t>
            </a:r>
          </a:p>
          <a:p>
            <a:pPr marL="0" indent="0" algn="l">
              <a:buNone/>
            </a:pPr>
            <a:endParaRPr lang="en-US" sz="105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/>
              <a:t>A portion of </a:t>
            </a:r>
            <a:r>
              <a:rPr lang="en-US" sz="2400" dirty="0">
                <a:solidFill>
                  <a:srgbClr val="FF0000"/>
                </a:solidFill>
              </a:rPr>
              <a:t>DNA</a:t>
            </a:r>
            <a:r>
              <a:rPr lang="en-US" sz="2400" dirty="0"/>
              <a:t>, called a </a:t>
            </a:r>
            <a:r>
              <a:rPr lang="en-US" sz="2400" dirty="0">
                <a:solidFill>
                  <a:srgbClr val="FF0000"/>
                </a:solidFill>
              </a:rPr>
              <a:t>gene</a:t>
            </a:r>
            <a:r>
              <a:rPr lang="en-US" sz="2400" dirty="0"/>
              <a:t>, is transcribed into </a:t>
            </a:r>
            <a:r>
              <a:rPr lang="en-US" sz="2400" dirty="0">
                <a:solidFill>
                  <a:srgbClr val="FF0000"/>
                </a:solidFill>
              </a:rPr>
              <a:t>RNA</a:t>
            </a:r>
            <a:r>
              <a:rPr lang="en-US" sz="2400" dirty="0"/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/>
              <a:t>RNA is translated into proteins.</a:t>
            </a:r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Gene: </a:t>
            </a:r>
            <a:r>
              <a:rPr lang="en-US" sz="2400" dirty="0"/>
              <a:t>portion of DNA that transcribed into RNA.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/>
              <a:t>Human genome contains about 35,000 genes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800" dirty="0" smtClean="0"/>
              <a:t>Which counts for 5% of total DNA</a:t>
            </a:r>
            <a:endParaRPr lang="ar-S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35237" y="5960853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436 Biochemistry team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8" y="4730153"/>
            <a:ext cx="4825042" cy="21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1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5" y="2323653"/>
            <a:ext cx="10838820" cy="3936471"/>
          </a:xfrm>
        </p:spPr>
        <p:txBody>
          <a:bodyPr>
            <a:normAutofit/>
          </a:bodyPr>
          <a:lstStyle/>
          <a:p>
            <a:pPr marL="68580" indent="0" algn="l">
              <a:buNone/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65760" lvl="1" indent="0" algn="l">
              <a:buNone/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68580" indent="0" algn="l">
              <a:buNone/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68580" lvl="0" indent="0" algn="l">
              <a:buClr>
                <a:srgbClr val="94C600"/>
              </a:buClr>
              <a:buNone/>
            </a:pPr>
            <a:endParaRPr lang="en-US" sz="1400" dirty="0" smtClean="0">
              <a:solidFill>
                <a:srgbClr val="71685A"/>
              </a:solidFill>
              <a:latin typeface="Times New Roman"/>
              <a:cs typeface="Times New Roman"/>
            </a:endParaRPr>
          </a:p>
          <a:p>
            <a:pPr marL="68580" lvl="0" indent="0" algn="l">
              <a:buClr>
                <a:srgbClr val="94C600"/>
              </a:buClr>
              <a:buNone/>
            </a:pP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Nucleic </a:t>
            </a:r>
            <a:r>
              <a:rPr lang="en-US" sz="1400" dirty="0">
                <a:solidFill>
                  <a:srgbClr val="71685A"/>
                </a:solidFill>
                <a:latin typeface="Times New Roman"/>
                <a:cs typeface="Times New Roman"/>
              </a:rPr>
              <a:t>acid (DNA and RNA) = Polymers of nucleotides (</a:t>
            </a:r>
            <a:r>
              <a:rPr lang="en-US" sz="1400" dirty="0" err="1" smtClean="0">
                <a:solidFill>
                  <a:srgbClr val="71685A"/>
                </a:solidFill>
                <a:latin typeface="Times New Roman"/>
                <a:cs typeface="Times New Roman"/>
              </a:rPr>
              <a:t>Adenylic</a:t>
            </a: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71685A"/>
                </a:solidFill>
                <a:latin typeface="Times New Roman"/>
                <a:cs typeface="Times New Roman"/>
              </a:rPr>
              <a:t>acid, </a:t>
            </a:r>
            <a:r>
              <a:rPr lang="en-US" sz="1400" dirty="0" err="1" smtClean="0">
                <a:solidFill>
                  <a:srgbClr val="71685A"/>
                </a:solidFill>
                <a:latin typeface="Times New Roman"/>
                <a:cs typeface="Times New Roman"/>
              </a:rPr>
              <a:t>Guanlyc</a:t>
            </a: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71685A"/>
                </a:solidFill>
                <a:latin typeface="Times New Roman"/>
                <a:cs typeface="Times New Roman"/>
              </a:rPr>
              <a:t>Acid, etc)</a:t>
            </a:r>
          </a:p>
          <a:p>
            <a:pPr marL="68580" lvl="0" indent="0" algn="l">
              <a:buClr>
                <a:srgbClr val="94C600"/>
              </a:buClr>
              <a:buNone/>
            </a:pPr>
            <a:r>
              <a:rPr lang="en-US" sz="1400" dirty="0">
                <a:solidFill>
                  <a:srgbClr val="71685A"/>
                </a:solidFill>
                <a:latin typeface="Times New Roman"/>
                <a:cs typeface="Times New Roman"/>
              </a:rPr>
              <a:t>Nucleotides = </a:t>
            </a: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Nucleoside </a:t>
            </a:r>
            <a:r>
              <a:rPr lang="en-US" sz="1400" dirty="0">
                <a:solidFill>
                  <a:srgbClr val="71685A"/>
                </a:solidFill>
                <a:latin typeface="Times New Roman"/>
                <a:cs typeface="Times New Roman"/>
              </a:rPr>
              <a:t>(adenosine, </a:t>
            </a: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Guanosine, </a:t>
            </a:r>
            <a:r>
              <a:rPr lang="en-US" sz="1400" dirty="0" err="1" smtClean="0">
                <a:solidFill>
                  <a:srgbClr val="71685A"/>
                </a:solidFill>
                <a:latin typeface="Times New Roman"/>
                <a:cs typeface="Times New Roman"/>
              </a:rPr>
              <a:t>etc</a:t>
            </a: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)  + phosphate   </a:t>
            </a:r>
          </a:p>
          <a:p>
            <a:pPr marL="68580" lvl="0" indent="0" algn="l">
              <a:buClr>
                <a:srgbClr val="94C600"/>
              </a:buClr>
              <a:buNone/>
            </a:pP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Nucleoside = nitrogenous base (Adenine, Guanine, </a:t>
            </a:r>
            <a:r>
              <a:rPr lang="en-US" sz="1400" dirty="0" err="1" smtClean="0">
                <a:solidFill>
                  <a:srgbClr val="71685A"/>
                </a:solidFill>
                <a:latin typeface="Times New Roman"/>
                <a:cs typeface="Times New Roman"/>
              </a:rPr>
              <a:t>etc</a:t>
            </a: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) + ribose (sugar )</a:t>
            </a:r>
          </a:p>
          <a:p>
            <a:pPr marL="68580" lvl="0" indent="0" algn="l">
              <a:buClr>
                <a:srgbClr val="94C600"/>
              </a:buClr>
              <a:buNone/>
            </a:pPr>
            <a:r>
              <a:rPr lang="en-US" sz="1400" dirty="0" smtClean="0">
                <a:solidFill>
                  <a:srgbClr val="71685A"/>
                </a:solidFill>
                <a:latin typeface="Times New Roman"/>
                <a:cs typeface="Times New Roman"/>
              </a:rPr>
              <a:t>So.. </a:t>
            </a:r>
            <a:r>
              <a:rPr lang="en-US" sz="1400" dirty="0">
                <a:solidFill>
                  <a:srgbClr val="71685A"/>
                </a:solidFill>
                <a:latin typeface="Times New Roman"/>
                <a:cs typeface="Times New Roman"/>
              </a:rPr>
              <a:t>many nucleoside with phosphate added to it  gives us nucleic acid </a:t>
            </a:r>
            <a:endParaRPr lang="en-US" sz="1400" dirty="0" smtClean="0">
              <a:solidFill>
                <a:srgbClr val="71685A"/>
              </a:solidFill>
              <a:latin typeface="Times New Roman"/>
              <a:cs typeface="Times New Roman"/>
            </a:endParaRPr>
          </a:p>
          <a:p>
            <a:pPr marL="68580" lvl="0" indent="0" algn="l">
              <a:buClr>
                <a:srgbClr val="94C600"/>
              </a:buCl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68580" indent="0" algn="l">
              <a:buNone/>
              <a:defRPr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Building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68580" indent="0" algn="l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77082" y="626679"/>
            <a:ext cx="3282461" cy="7335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Nucleic acids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0085" y="2323652"/>
            <a:ext cx="5024176" cy="5107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DNA (Deoxyribonucleic acid).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880342" y="2323653"/>
            <a:ext cx="4072932" cy="5107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RNA </a:t>
            </a:r>
            <a:r>
              <a:rPr lang="en-US" dirty="0">
                <a:solidFill>
                  <a:schemeClr val="tx1"/>
                </a:solidFill>
              </a:rPr>
              <a:t>(Ribonucleic acid).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سهم منحني 14"/>
          <p:cNvSpPr/>
          <p:nvPr/>
        </p:nvSpPr>
        <p:spPr>
          <a:xfrm>
            <a:off x="7486673" y="837852"/>
            <a:ext cx="1216325" cy="1203844"/>
          </a:xfrm>
          <a:prstGeom prst="bentArrow">
            <a:avLst>
              <a:gd name="adj1" fmla="val 22850"/>
              <a:gd name="adj2" fmla="val 32524"/>
              <a:gd name="adj3" fmla="val 30733"/>
              <a:gd name="adj4" fmla="val 41600"/>
            </a:avLst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2769" y="854506"/>
            <a:ext cx="1644830" cy="121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183757" y="3869635"/>
            <a:ext cx="2239617" cy="20408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/>
              <a:t>required for the storage and expression of genetic information .</a:t>
            </a:r>
            <a:endParaRPr lang="en-US" dirty="0">
              <a:solidFill>
                <a:srgbClr val="71685A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501662" y="660899"/>
            <a:ext cx="3282461" cy="7335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Nucleotides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Are composed </a:t>
            </a:r>
            <a:r>
              <a:rPr lang="en-US" dirty="0">
                <a:solidFill>
                  <a:schemeClr val="tx1"/>
                </a:solidFill>
              </a:rPr>
              <a:t>of: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46416" y="2063757"/>
            <a:ext cx="2677888" cy="494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Nitrogenous base: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95276" y="3278980"/>
            <a:ext cx="1166725" cy="3667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Purines: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39138" y="3282376"/>
            <a:ext cx="1638995" cy="3667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Pyrimidines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4125" y="4307307"/>
            <a:ext cx="1924259" cy="57987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Adenine (A) and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Guanine </a:t>
            </a:r>
            <a:r>
              <a:rPr lang="en-US" sz="1200" dirty="0">
                <a:solidFill>
                  <a:schemeClr val="tx1"/>
                </a:solidFill>
              </a:rPr>
              <a:t>(G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655667" y="4307306"/>
            <a:ext cx="1719381" cy="67574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Cytosine (C),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  Thymine </a:t>
            </a:r>
            <a:r>
              <a:rPr lang="en-US" sz="1200" dirty="0">
                <a:solidFill>
                  <a:schemeClr val="tx1"/>
                </a:solidFill>
              </a:rPr>
              <a:t>(T)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and </a:t>
            </a:r>
            <a:r>
              <a:rPr lang="en-US" sz="1200" dirty="0">
                <a:solidFill>
                  <a:schemeClr val="tx1"/>
                </a:solidFill>
              </a:rPr>
              <a:t>Uracil (U).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8155620" y="2050842"/>
            <a:ext cx="2400440" cy="534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Phosphate groups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9055" y="920537"/>
            <a:ext cx="1972605" cy="8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سهم منحني 14"/>
          <p:cNvSpPr/>
          <p:nvPr/>
        </p:nvSpPr>
        <p:spPr>
          <a:xfrm>
            <a:off x="8159255" y="566720"/>
            <a:ext cx="1030568" cy="1671196"/>
          </a:xfrm>
          <a:prstGeom prst="bentArrow">
            <a:avLst>
              <a:gd name="adj1" fmla="val 25000"/>
              <a:gd name="adj2" fmla="val 25505"/>
              <a:gd name="adj3" fmla="val 25000"/>
              <a:gd name="adj4" fmla="val 43750"/>
            </a:avLst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6200000">
            <a:off x="937703" y="3660040"/>
            <a:ext cx="459143" cy="657959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 rot="16200000">
            <a:off x="3230017" y="2598453"/>
            <a:ext cx="469613" cy="658723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سهم منحني 23"/>
          <p:cNvSpPr/>
          <p:nvPr/>
        </p:nvSpPr>
        <p:spPr>
          <a:xfrm rot="21600000" flipV="1">
            <a:off x="807581" y="2247453"/>
            <a:ext cx="1181679" cy="813487"/>
          </a:xfrm>
          <a:prstGeom prst="bentArrow">
            <a:avLst>
              <a:gd name="adj1" fmla="val 25000"/>
              <a:gd name="adj2" fmla="val 25505"/>
              <a:gd name="adj3" fmla="val 25000"/>
              <a:gd name="adj4" fmla="val 43750"/>
            </a:avLst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سهم للأسفل 24"/>
          <p:cNvSpPr/>
          <p:nvPr/>
        </p:nvSpPr>
        <p:spPr>
          <a:xfrm rot="16200000">
            <a:off x="3218267" y="3642673"/>
            <a:ext cx="480735" cy="671101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سهم للأسفل 26"/>
          <p:cNvSpPr/>
          <p:nvPr/>
        </p:nvSpPr>
        <p:spPr>
          <a:xfrm rot="16200000">
            <a:off x="5982259" y="1418212"/>
            <a:ext cx="491206" cy="608845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228948" y="2050842"/>
            <a:ext cx="2568579" cy="6033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pentose: </a:t>
            </a:r>
            <a:r>
              <a:rPr lang="en-US" sz="1400" dirty="0" smtClean="0">
                <a:solidFill>
                  <a:schemeClr val="tx1"/>
                </a:solidFill>
              </a:rPr>
              <a:t>(Sugar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with </a:t>
            </a:r>
            <a:r>
              <a:rPr lang="en-US" sz="1400" dirty="0">
                <a:solidFill>
                  <a:schemeClr val="tx1"/>
                </a:solidFill>
              </a:rPr>
              <a:t>5 carbon </a:t>
            </a:r>
            <a:r>
              <a:rPr lang="en-US" sz="1400" dirty="0" smtClean="0">
                <a:solidFill>
                  <a:schemeClr val="tx1"/>
                </a:solidFill>
              </a:rPr>
              <a:t>ring):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5194921" y="3316232"/>
            <a:ext cx="1233552" cy="566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Ribose </a:t>
            </a:r>
            <a:r>
              <a:rPr lang="en-US" sz="1200" dirty="0">
                <a:solidFill>
                  <a:schemeClr val="tx1"/>
                </a:solidFill>
              </a:rPr>
              <a:t>(with –OH at C2).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rot="16200000">
            <a:off x="5559086" y="2688409"/>
            <a:ext cx="539862" cy="583257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712305" y="3305879"/>
            <a:ext cx="1574775" cy="5876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Deoxyribose (with only H at C2)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سهم للأسفل 32"/>
          <p:cNvSpPr/>
          <p:nvPr/>
        </p:nvSpPr>
        <p:spPr>
          <a:xfrm rot="16200000">
            <a:off x="7222564" y="2671309"/>
            <a:ext cx="539862" cy="583257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13843" y="4548077"/>
            <a:ext cx="5771695" cy="19292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سهم للأسفل 34"/>
          <p:cNvSpPr/>
          <p:nvPr/>
        </p:nvSpPr>
        <p:spPr>
          <a:xfrm rot="16200000">
            <a:off x="6249639" y="3909651"/>
            <a:ext cx="667903" cy="707278"/>
          </a:xfrm>
          <a:prstGeom prst="downArrow">
            <a:avLst/>
          </a:prstGeom>
          <a:scene3d>
            <a:camera prst="orthographicFront">
              <a:rot lat="0" lon="2099998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0"/>
            <a:ext cx="4636009" cy="5230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582" t="700" r="75687" b="72774"/>
          <a:stretch>
            <a:fillRect/>
          </a:stretch>
        </p:blipFill>
        <p:spPr bwMode="auto">
          <a:xfrm>
            <a:off x="4131259" y="4489704"/>
            <a:ext cx="2966229" cy="227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2628" y="259013"/>
            <a:ext cx="5582411" cy="5574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- The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sugar</a:t>
            </a:r>
            <a:r>
              <a:rPr lang="en-US" sz="2800" b="1" dirty="0" smtClean="0">
                <a:solidFill>
                  <a:srgbClr val="2F2B20"/>
                </a:solidFill>
                <a:latin typeface="+mj-lt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carbon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numbers are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primed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 (1’ 2’ 3’  etc.), while </a:t>
            </a:r>
            <a:r>
              <a:rPr lang="en-US" sz="2800" b="1" dirty="0" smtClean="0">
                <a:solidFill>
                  <a:srgbClr val="2F2B20"/>
                </a:solidFill>
                <a:latin typeface="+mj-lt"/>
                <a:cs typeface="Times New Roman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nitrogenous base atoms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are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unprimed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.</a:t>
            </a:r>
          </a:p>
          <a:p>
            <a:pPr marL="114300" indent="0" algn="l">
              <a:buNone/>
            </a:pPr>
            <a:endParaRPr lang="en-US" sz="2800" dirty="0" smtClean="0">
              <a:solidFill>
                <a:srgbClr val="2F2B20"/>
              </a:solidFill>
              <a:latin typeface="+mj-lt"/>
              <a:cs typeface="Times New Roman"/>
            </a:endParaRP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-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nitrogenous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 base is bonded to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+mj-lt"/>
                <a:cs typeface="Times New Roman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’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of sugar.</a:t>
            </a:r>
          </a:p>
          <a:p>
            <a:pPr marL="0" indent="0" algn="l">
              <a:buNone/>
            </a:pPr>
            <a:endParaRPr lang="en-US" sz="2800" dirty="0" smtClean="0">
              <a:solidFill>
                <a:srgbClr val="2F2B20"/>
              </a:solidFill>
              <a:latin typeface="+mj-lt"/>
              <a:cs typeface="Times New Roman"/>
            </a:endParaRP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-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PO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group is bonded to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+mj-lt"/>
                <a:cs typeface="Times New Roman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’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+mj-lt"/>
                <a:cs typeface="Times New Roman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’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2F2B20"/>
                </a:solidFill>
                <a:latin typeface="+mj-lt"/>
                <a:cs typeface="Times New Roman"/>
              </a:rPr>
              <a:t>of sugar.</a:t>
            </a:r>
          </a:p>
        </p:txBody>
      </p:sp>
    </p:spTree>
    <p:extLst>
      <p:ext uri="{BB962C8B-B14F-4D97-AF65-F5344CB8AC3E}">
        <p14:creationId xmlns:p14="http://schemas.microsoft.com/office/powerpoint/2010/main" val="14581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/>
          </a:blip>
          <a:srcRect b="13837"/>
          <a:stretch>
            <a:fillRect/>
          </a:stretch>
        </p:blipFill>
        <p:spPr>
          <a:xfrm>
            <a:off x="187473" y="154493"/>
            <a:ext cx="6032172" cy="3822284"/>
          </a:xfrm>
        </p:spPr>
      </p:pic>
      <p:sp>
        <p:nvSpPr>
          <p:cNvPr id="2" name="مستطيل 1"/>
          <p:cNvSpPr/>
          <p:nvPr/>
        </p:nvSpPr>
        <p:spPr>
          <a:xfrm>
            <a:off x="6353276" y="154493"/>
            <a:ext cx="23529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NOTICE: 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Purines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2 rings and 4 nitrogen inside the rings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Pyrimidines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1 ring and 2 nitrogen inside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ring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068" y="3911751"/>
            <a:ext cx="8596313" cy="388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l">
              <a:buFont typeface="Wingdings 3" charset="2"/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8580" indent="0" algn="l">
              <a:buFont typeface="Wingdings 3" charset="2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an H was in X place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 would be a base and ending in "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endParaRPr lang="ar-S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8580" indent="0" algn="l">
              <a:buFont typeface="Wingdings 3" charset="2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a ribose was in X place it would be a Nucleoside and ending in “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osine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68580" indent="0" algn="l">
              <a:buFont typeface="Wingdings 3" charset="2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a ribose phosphate (ribose with a phosphate connected to it) was 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place of X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 would be a nucleotide and ending in “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ylic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acid”</a:t>
            </a:r>
            <a:endParaRPr lang="ar-S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8580" indent="0" algn="l">
              <a:buFont typeface="Wingdings 3" charset="2"/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AMP,GMP, is just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abbreviation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3276" y="1426464"/>
            <a:ext cx="331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*You don’t have to memorize the structures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72" y="154183"/>
            <a:ext cx="3854528" cy="97879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Chemical structure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</a:rPr>
              <a:t>DNA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and RNA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210614"/>
            <a:ext cx="3854528" cy="231819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-The PO4 bridges the 3’ and 5’ positions of ribose sugar.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-The PO4 and sugar bonding is the backbone of DNA structure.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-The linkage between the nucleotides is called </a:t>
            </a:r>
            <a:r>
              <a:rPr lang="en-US" dirty="0" err="1">
                <a:solidFill>
                  <a:schemeClr val="tx1"/>
                </a:solidFill>
              </a:rPr>
              <a:t>phosphodiester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bond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linkage between nitrogen bases and ribose sugar is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glycosidic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linkage.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ar-SA" dirty="0"/>
          </a:p>
        </p:txBody>
      </p:sp>
      <p:sp>
        <p:nvSpPr>
          <p:cNvPr id="5" name="Rounded Rectangle 4"/>
          <p:cNvSpPr/>
          <p:nvPr/>
        </p:nvSpPr>
        <p:spPr>
          <a:xfrm>
            <a:off x="579549" y="3528811"/>
            <a:ext cx="3451538" cy="2846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*مهم جدا معرفة اسم الرابطة التي تربط بين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النيوكليوتايدز</a:t>
            </a:r>
          </a:p>
          <a:p>
            <a:pPr algn="ctr"/>
            <a:r>
              <a:rPr lang="ar-SA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phosphodiester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ar-SA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مهم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معرفة كل كربون ايش مرتبط فيها ..- مثلا النيتروجين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بيس مرتبطه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بكاربون رقم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والفوسفات قروب يرتبط مع كربون 3 و/او 5.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4513" y="832433"/>
            <a:ext cx="4897229" cy="51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كسهم مستقيم 7"/>
          <p:cNvCxnSpPr/>
          <p:nvPr/>
        </p:nvCxnSpPr>
        <p:spPr>
          <a:xfrm flipV="1">
            <a:off x="6897189" y="2651759"/>
            <a:ext cx="79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7942215" y="2429691"/>
            <a:ext cx="12279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 smtClean="0"/>
              <a:t>Glycosidic</a:t>
            </a:r>
            <a:r>
              <a:rPr lang="en-US" sz="1400" dirty="0" smtClean="0"/>
              <a:t> bond</a:t>
            </a:r>
          </a:p>
        </p:txBody>
      </p:sp>
    </p:spTree>
    <p:extLst>
      <p:ext uri="{BB962C8B-B14F-4D97-AF65-F5344CB8AC3E}">
        <p14:creationId xmlns:p14="http://schemas.microsoft.com/office/powerpoint/2010/main" val="224662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07" y="18960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FUNCTION OF NUCLEOTIDES</a:t>
            </a:r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62325"/>
              </p:ext>
            </p:extLst>
          </p:nvPr>
        </p:nvGraphicFramePr>
        <p:xfrm>
          <a:off x="677863" y="1275008"/>
          <a:ext cx="8596312" cy="346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4250028" y="4494727"/>
            <a:ext cx="1107583" cy="66970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3580327" y="5306097"/>
            <a:ext cx="2524260" cy="1339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Other nucleotides: FAD, NAD, </a:t>
            </a:r>
            <a:r>
              <a:rPr lang="en-US" dirty="0" err="1"/>
              <a:t>CoA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70792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654</TotalTime>
  <Words>1400</Words>
  <Application>Microsoft Macintosh PowerPoint</Application>
  <PresentationFormat>Widescreen</PresentationFormat>
  <Paragraphs>268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Al Bayan Plain</vt:lpstr>
      <vt:lpstr>Arial</vt:lpstr>
      <vt:lpstr>Baskerville</vt:lpstr>
      <vt:lpstr>Calibri</vt:lpstr>
      <vt:lpstr>Lucida Fax</vt:lpstr>
      <vt:lpstr>ＭＳ 明朝</vt:lpstr>
      <vt:lpstr>Palatino</vt:lpstr>
      <vt:lpstr>Tahoma</vt:lpstr>
      <vt:lpstr>Times New Roman</vt:lpstr>
      <vt:lpstr>Trebuchet MS</vt:lpstr>
      <vt:lpstr>Wingdings</vt:lpstr>
      <vt:lpstr>Wingdings 3</vt:lpstr>
      <vt:lpstr>Facet</vt:lpstr>
      <vt:lpstr>Molecular biology (1)</vt:lpstr>
      <vt:lpstr>Objectives:</vt:lpstr>
      <vt:lpstr>The central dogma of Molecular Biology</vt:lpstr>
      <vt:lpstr>PowerPoint Presentation</vt:lpstr>
      <vt:lpstr>PowerPoint Presentation</vt:lpstr>
      <vt:lpstr>PowerPoint Presentation</vt:lpstr>
      <vt:lpstr>PowerPoint Presentation</vt:lpstr>
      <vt:lpstr>Chemical structure of DNA and RNA</vt:lpstr>
      <vt:lpstr>FUNCTION OF NUCLEOTIDES</vt:lpstr>
      <vt:lpstr>THE DOUBLE HELIX DNA</vt:lpstr>
      <vt:lpstr>Types of DNA structure</vt:lpstr>
      <vt:lpstr>DNA supercoiling</vt:lpstr>
      <vt:lpstr>Melting temperature</vt:lpstr>
      <vt:lpstr>RNA (Types and function)</vt:lpstr>
      <vt:lpstr>Nucleosomes</vt:lpstr>
      <vt:lpstr>HOW DNA IS ORGANIZED IN A CHROMOSOME?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(1)</dc:title>
  <dc:creator>Mohammed Habib</dc:creator>
  <cp:lastModifiedBy>شوق</cp:lastModifiedBy>
  <cp:revision>28</cp:revision>
  <dcterms:created xsi:type="dcterms:W3CDTF">2016-09-30T11:05:50Z</dcterms:created>
  <dcterms:modified xsi:type="dcterms:W3CDTF">2016-10-10T16:11:20Z</dcterms:modified>
</cp:coreProperties>
</file>