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9"/>
  </p:notesMasterIdLst>
  <p:sldIdLst>
    <p:sldId id="260" r:id="rId2"/>
    <p:sldId id="261" r:id="rId3"/>
    <p:sldId id="263" r:id="rId4"/>
    <p:sldId id="275" r:id="rId5"/>
    <p:sldId id="276" r:id="rId6"/>
    <p:sldId id="265" r:id="rId7"/>
    <p:sldId id="266" r:id="rId8"/>
    <p:sldId id="267" r:id="rId9"/>
    <p:sldId id="271" r:id="rId10"/>
    <p:sldId id="272" r:id="rId11"/>
    <p:sldId id="256" r:id="rId12"/>
    <p:sldId id="257" r:id="rId13"/>
    <p:sldId id="268" r:id="rId14"/>
    <p:sldId id="270" r:id="rId15"/>
    <p:sldId id="278" r:id="rId16"/>
    <p:sldId id="279" r:id="rId17"/>
    <p:sldId id="281" r:id="rId18"/>
    <p:sldId id="282" r:id="rId19"/>
    <p:sldId id="283" r:id="rId20"/>
    <p:sldId id="284" r:id="rId21"/>
    <p:sldId id="285" r:id="rId22"/>
    <p:sldId id="292" r:id="rId23"/>
    <p:sldId id="287" r:id="rId24"/>
    <p:sldId id="289" r:id="rId25"/>
    <p:sldId id="290" r:id="rId26"/>
    <p:sldId id="288"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66"/>
    <a:srgbClr val="FF33CC"/>
    <a:srgbClr val="FFFF99"/>
    <a:srgbClr val="FFCCCC"/>
    <a:srgbClr val="FF99CC"/>
    <a:srgbClr val="FF66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7" autoAdjust="0"/>
    <p:restoredTop sz="94556" autoAdjust="0"/>
  </p:normalViewPr>
  <p:slideViewPr>
    <p:cSldViewPr snapToGrid="0" snapToObjects="1">
      <p:cViewPr varScale="1">
        <p:scale>
          <a:sx n="79" d="100"/>
          <a:sy n="79" d="100"/>
        </p:scale>
        <p:origin x="1416"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5.xml.rels><?xml version="1.0" encoding="UTF-8" standalone="yes"?>
<Relationships xmlns="http://schemas.openxmlformats.org/package/2006/relationships"><Relationship Id="rId1" Type="http://schemas.openxmlformats.org/officeDocument/2006/relationships/image" Target="../media/image100.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B43C0-3E6E-44F9-9818-DA5246F58D07}" type="doc">
      <dgm:prSet loTypeId="urn:diagrams.loki3.com/BracketList" loCatId="list" qsTypeId="urn:microsoft.com/office/officeart/2005/8/quickstyle/simple1" qsCatId="simple" csTypeId="urn:microsoft.com/office/officeart/2005/8/colors/accent6_1" csCatId="accent6" phldr="1"/>
      <dgm:spPr/>
      <dgm:t>
        <a:bodyPr/>
        <a:lstStyle/>
        <a:p>
          <a:pPr rtl="1"/>
          <a:endParaRPr lang="ar-SA"/>
        </a:p>
      </dgm:t>
    </dgm:pt>
    <dgm:pt modelId="{898C502A-8D30-461F-85E0-071C8CB4C743}">
      <dgm:prSet phldrT="[Text]"/>
      <dgm:spPr/>
      <dgm:t>
        <a:bodyPr/>
        <a:lstStyle/>
        <a:p>
          <a:pPr rtl="1"/>
          <a:r>
            <a:rPr lang="en-GB" dirty="0">
              <a:latin typeface="Arial" panose="020B0604020202020204" pitchFamily="34" charset="0"/>
              <a:cs typeface="Arial" panose="020B0604020202020204" pitchFamily="34" charset="0"/>
            </a:rPr>
            <a:t>Active site </a:t>
          </a:r>
          <a:endParaRPr lang="ar-SA" dirty="0">
            <a:latin typeface="Arial" panose="020B0604020202020204" pitchFamily="34" charset="0"/>
            <a:cs typeface="Arial" panose="020B0604020202020204" pitchFamily="34" charset="0"/>
          </a:endParaRPr>
        </a:p>
      </dgm:t>
    </dgm:pt>
    <dgm:pt modelId="{60F06DC3-1BFC-438A-B39A-7AC9C3433170}" type="parTrans" cxnId="{00DFF8A7-D3BE-481D-BB21-7BB241EB61D6}">
      <dgm:prSet/>
      <dgm:spPr/>
      <dgm:t>
        <a:bodyPr/>
        <a:lstStyle/>
        <a:p>
          <a:pPr rtl="1"/>
          <a:endParaRPr lang="ar-SA"/>
        </a:p>
      </dgm:t>
    </dgm:pt>
    <dgm:pt modelId="{A92D8776-FC21-458C-985D-F1EDEC383996}" type="sibTrans" cxnId="{00DFF8A7-D3BE-481D-BB21-7BB241EB61D6}">
      <dgm:prSet/>
      <dgm:spPr/>
      <dgm:t>
        <a:bodyPr/>
        <a:lstStyle/>
        <a:p>
          <a:pPr rtl="1"/>
          <a:endParaRPr lang="ar-SA"/>
        </a:p>
      </dgm:t>
    </dgm:pt>
    <dgm:pt modelId="{E359E256-0B4D-45D2-AFAD-37AFB87B2905}">
      <dgm:prSet phldrT="[Text]"/>
      <dgm:spPr/>
      <dgm:t>
        <a:bodyPr/>
        <a:lstStyle/>
        <a:p>
          <a:pPr rtl="1"/>
          <a:r>
            <a:rPr lang="en-US" dirty="0"/>
            <a:t>Specificity </a:t>
          </a:r>
          <a:endParaRPr lang="ar-SA" dirty="0"/>
        </a:p>
      </dgm:t>
    </dgm:pt>
    <dgm:pt modelId="{83D39CF3-14D3-41C6-9B99-A94F2DE4CB95}" type="parTrans" cxnId="{1BE4EA44-90E8-4BE7-ABAB-9D4BBAF980D9}">
      <dgm:prSet/>
      <dgm:spPr/>
      <dgm:t>
        <a:bodyPr/>
        <a:lstStyle/>
        <a:p>
          <a:pPr rtl="1"/>
          <a:endParaRPr lang="ar-SA"/>
        </a:p>
      </dgm:t>
    </dgm:pt>
    <dgm:pt modelId="{6BF5BD46-50E9-44FE-8771-DF563E7939B8}" type="sibTrans" cxnId="{1BE4EA44-90E8-4BE7-ABAB-9D4BBAF980D9}">
      <dgm:prSet/>
      <dgm:spPr/>
      <dgm:t>
        <a:bodyPr/>
        <a:lstStyle/>
        <a:p>
          <a:pPr rtl="1"/>
          <a:endParaRPr lang="ar-SA"/>
        </a:p>
      </dgm:t>
    </dgm:pt>
    <dgm:pt modelId="{5FE2C507-EC94-4FC4-A498-0D3A0CC9FE61}">
      <dgm:prSet phldrT="[Text]"/>
      <dgm:spPr/>
      <dgm:t>
        <a:bodyPr/>
        <a:lstStyle/>
        <a:p>
          <a:pPr rtl="1"/>
          <a:r>
            <a:rPr lang="en-GB" dirty="0"/>
            <a:t>Regulation </a:t>
          </a:r>
          <a:endParaRPr lang="ar-SA" dirty="0"/>
        </a:p>
      </dgm:t>
    </dgm:pt>
    <dgm:pt modelId="{3FD447A7-A9CA-42C3-810E-9E76B044A1EF}" type="parTrans" cxnId="{747C3E71-109F-49D2-ADAD-93AD73591F3C}">
      <dgm:prSet/>
      <dgm:spPr/>
      <dgm:t>
        <a:bodyPr/>
        <a:lstStyle/>
        <a:p>
          <a:pPr rtl="1"/>
          <a:endParaRPr lang="ar-SA"/>
        </a:p>
      </dgm:t>
    </dgm:pt>
    <dgm:pt modelId="{6351D525-CECD-42A4-8015-F1B15F3D11F5}" type="sibTrans" cxnId="{747C3E71-109F-49D2-ADAD-93AD73591F3C}">
      <dgm:prSet/>
      <dgm:spPr/>
      <dgm:t>
        <a:bodyPr/>
        <a:lstStyle/>
        <a:p>
          <a:pPr rtl="1"/>
          <a:endParaRPr lang="ar-SA"/>
        </a:p>
      </dgm:t>
    </dgm:pt>
    <dgm:pt modelId="{821528A2-12A8-4070-9625-234C951120BC}">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rtl="0"/>
          <a:r>
            <a:rPr lang="en-US" sz="1400" b="0" kern="1200" dirty="0">
              <a:latin typeface="Arial" panose="020B0604020202020204" pitchFamily="34" charset="0"/>
              <a:cs typeface="Arial" panose="020B0604020202020204" pitchFamily="34" charset="0"/>
            </a:rPr>
            <a:t> It’s the region of enzyme that </a:t>
          </a:r>
          <a:r>
            <a:rPr lang="en-US" sz="1400" b="1" kern="1200" dirty="0">
              <a:latin typeface="Arial" panose="020B0604020202020204" pitchFamily="34" charset="0"/>
              <a:cs typeface="Arial" panose="020B0604020202020204" pitchFamily="34" charset="0"/>
            </a:rPr>
            <a:t>binds</a:t>
          </a:r>
          <a:r>
            <a:rPr lang="en-US" sz="1400" b="0" kern="1200" dirty="0">
              <a:latin typeface="Arial" panose="020B0604020202020204" pitchFamily="34" charset="0"/>
              <a:cs typeface="Arial" panose="020B0604020202020204" pitchFamily="34" charset="0"/>
            </a:rPr>
            <a:t> with the substrate and where catalysis occurs.</a:t>
          </a:r>
          <a:endParaRPr lang="ar-SA" sz="1400" b="0" kern="1200" dirty="0">
            <a:latin typeface="Arial" panose="020B0604020202020204" pitchFamily="34" charset="0"/>
            <a:cs typeface="Arial" panose="020B0604020202020204" pitchFamily="34" charset="0"/>
          </a:endParaRPr>
        </a:p>
      </dgm:t>
    </dgm:pt>
    <dgm:pt modelId="{229201A8-41DC-4F72-B31F-F8031DAD93D4}" type="parTrans" cxnId="{1E182A05-BDD0-4832-91CF-2477F17322A9}">
      <dgm:prSet/>
      <dgm:spPr/>
      <dgm:t>
        <a:bodyPr/>
        <a:lstStyle/>
        <a:p>
          <a:pPr rtl="1"/>
          <a:endParaRPr lang="ar-SA"/>
        </a:p>
      </dgm:t>
    </dgm:pt>
    <dgm:pt modelId="{6DDDC47B-E59D-49CE-90D3-EDFE9D956256}" type="sibTrans" cxnId="{1E182A05-BDD0-4832-91CF-2477F17322A9}">
      <dgm:prSet/>
      <dgm:spPr/>
      <dgm:t>
        <a:bodyPr/>
        <a:lstStyle/>
        <a:p>
          <a:pPr rtl="1"/>
          <a:endParaRPr lang="ar-SA"/>
        </a:p>
      </dgm:t>
    </dgm:pt>
    <dgm:pt modelId="{23E9C6CC-326A-49A1-A75A-8D671E7A7905}">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rtl="0"/>
          <a:r>
            <a:rPr lang="en-US" sz="1400" b="0" kern="1200" dirty="0">
              <a:latin typeface="Arial" panose="020B0604020202020204" pitchFamily="34" charset="0"/>
              <a:cs typeface="Arial" panose="020B0604020202020204" pitchFamily="34" charset="0"/>
            </a:rPr>
            <a:t>All enzymes have one or more active sites.</a:t>
          </a:r>
          <a:endParaRPr lang="ar-SA" sz="1400" b="0" kern="1200" dirty="0">
            <a:latin typeface="Arial" panose="020B0604020202020204" pitchFamily="34" charset="0"/>
            <a:cs typeface="Arial" panose="020B0604020202020204" pitchFamily="34" charset="0"/>
          </a:endParaRPr>
        </a:p>
      </dgm:t>
    </dgm:pt>
    <dgm:pt modelId="{1C9CD3F5-A1B4-479B-9F84-0B2DA2C0BC98}" type="parTrans" cxnId="{06D3A416-EA3A-4956-A42A-4FB7C5425A39}">
      <dgm:prSet/>
      <dgm:spPr/>
      <dgm:t>
        <a:bodyPr/>
        <a:lstStyle/>
        <a:p>
          <a:pPr rtl="1"/>
          <a:endParaRPr lang="ar-SA"/>
        </a:p>
      </dgm:t>
    </dgm:pt>
    <dgm:pt modelId="{8BCAF22A-40F9-45B1-ABB4-F1941F6DB7D3}" type="sibTrans" cxnId="{06D3A416-EA3A-4956-A42A-4FB7C5425A39}">
      <dgm:prSet/>
      <dgm:spPr/>
      <dgm:t>
        <a:bodyPr/>
        <a:lstStyle/>
        <a:p>
          <a:pPr rtl="1"/>
          <a:endParaRPr lang="ar-SA"/>
        </a:p>
      </dgm:t>
    </dgm:pt>
    <dgm:pt modelId="{EF30D35A-1769-4760-BB75-5C5428A1C342}">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rtl="0"/>
          <a:r>
            <a:rPr lang="en-US" sz="1400" b="0" dirty="0">
              <a:latin typeface="Arial" panose="020B0604020202020204" pitchFamily="34" charset="0"/>
              <a:cs typeface="Arial" panose="020B0604020202020204" pitchFamily="34" charset="0"/>
            </a:rPr>
            <a:t>Enzymes bind to their </a:t>
          </a:r>
          <a:r>
            <a:rPr lang="en-US" sz="1400" b="1" dirty="0">
              <a:latin typeface="Arial" panose="020B0604020202020204" pitchFamily="34" charset="0"/>
              <a:cs typeface="Arial" panose="020B0604020202020204" pitchFamily="34" charset="0"/>
            </a:rPr>
            <a:t>specific</a:t>
          </a:r>
          <a:r>
            <a:rPr lang="en-US" sz="1400" b="0" dirty="0">
              <a:latin typeface="Arial" panose="020B0604020202020204" pitchFamily="34" charset="0"/>
              <a:cs typeface="Arial" panose="020B0604020202020204" pitchFamily="34" charset="0"/>
            </a:rPr>
            <a:t> substrates in the active site to convert them to product(s).</a:t>
          </a:r>
          <a:endParaRPr lang="ar-SA" sz="1400" b="0" dirty="0">
            <a:latin typeface="Arial" panose="020B0604020202020204" pitchFamily="34" charset="0"/>
            <a:cs typeface="Arial" panose="020B0604020202020204" pitchFamily="34" charset="0"/>
          </a:endParaRPr>
        </a:p>
      </dgm:t>
    </dgm:pt>
    <dgm:pt modelId="{17FA36FD-7E06-4FE8-8564-9CC8B9224BFE}" type="parTrans" cxnId="{CB05D252-2386-4453-8AFB-CB8ABFB75915}">
      <dgm:prSet/>
      <dgm:spPr/>
      <dgm:t>
        <a:bodyPr/>
        <a:lstStyle/>
        <a:p>
          <a:pPr rtl="1"/>
          <a:endParaRPr lang="ar-SA"/>
        </a:p>
      </dgm:t>
    </dgm:pt>
    <dgm:pt modelId="{DB8774D5-49A7-4D85-8629-135322C8DC75}" type="sibTrans" cxnId="{CB05D252-2386-4453-8AFB-CB8ABFB75915}">
      <dgm:prSet/>
      <dgm:spPr/>
      <dgm:t>
        <a:bodyPr/>
        <a:lstStyle/>
        <a:p>
          <a:pPr rtl="1"/>
          <a:endParaRPr lang="ar-SA"/>
        </a:p>
      </dgm:t>
    </dgm:pt>
    <dgm:pt modelId="{3DDDF05B-2DD2-4D89-B10A-BA5959AD2D15}">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rtl="0"/>
          <a:r>
            <a:rPr lang="en-US" sz="1400" b="0" dirty="0">
              <a:latin typeface="Arial" panose="020B0604020202020204" pitchFamily="34" charset="0"/>
              <a:cs typeface="Arial" panose="020B0604020202020204" pitchFamily="34" charset="0"/>
            </a:rPr>
            <a:t>Catalyze only </a:t>
          </a:r>
          <a:r>
            <a:rPr lang="en-US" sz="1400" b="1" dirty="0">
              <a:latin typeface="Arial" panose="020B0604020202020204" pitchFamily="34" charset="0"/>
              <a:cs typeface="Arial" panose="020B0604020202020204" pitchFamily="34" charset="0"/>
            </a:rPr>
            <a:t>one type </a:t>
          </a:r>
          <a:r>
            <a:rPr lang="en-US" sz="1400" b="0" dirty="0">
              <a:latin typeface="Arial" panose="020B0604020202020204" pitchFamily="34" charset="0"/>
              <a:cs typeface="Arial" panose="020B0604020202020204" pitchFamily="34" charset="0"/>
            </a:rPr>
            <a:t>of reaction.</a:t>
          </a:r>
          <a:endParaRPr lang="ar-SA" sz="1400" b="0" dirty="0">
            <a:latin typeface="Arial" panose="020B0604020202020204" pitchFamily="34" charset="0"/>
            <a:cs typeface="Arial" panose="020B0604020202020204" pitchFamily="34" charset="0"/>
          </a:endParaRPr>
        </a:p>
      </dgm:t>
    </dgm:pt>
    <dgm:pt modelId="{19779AC1-57A4-4DB9-B189-BD0FD31D5761}" type="parTrans" cxnId="{BF10D8DD-9AA9-4165-BDC2-114BB4F837B3}">
      <dgm:prSet/>
      <dgm:spPr/>
      <dgm:t>
        <a:bodyPr/>
        <a:lstStyle/>
        <a:p>
          <a:pPr rtl="1"/>
          <a:endParaRPr lang="ar-SA"/>
        </a:p>
      </dgm:t>
    </dgm:pt>
    <dgm:pt modelId="{2A4C9BA4-7F90-47DE-89FE-263DAC33FB98}" type="sibTrans" cxnId="{BF10D8DD-9AA9-4165-BDC2-114BB4F837B3}">
      <dgm:prSet/>
      <dgm:spPr/>
      <dgm:t>
        <a:bodyPr/>
        <a:lstStyle/>
        <a:p>
          <a:pPr rtl="1"/>
          <a:endParaRPr lang="ar-SA"/>
        </a:p>
      </dgm:t>
    </dgm:pt>
    <dgm:pt modelId="{EEF5E7D4-543D-41DC-8ED6-D93CB3F8FAAD}">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rtl="0"/>
          <a:r>
            <a:rPr lang="en-US" sz="1400" b="0" dirty="0">
              <a:latin typeface="Arial" panose="020B0604020202020204" pitchFamily="34" charset="0"/>
              <a:cs typeface="Arial" panose="020B0604020202020204" pitchFamily="34" charset="0"/>
            </a:rPr>
            <a:t>Enzymes can be activated or inhibited so that </a:t>
          </a:r>
          <a:r>
            <a:rPr lang="en-US" sz="1400" b="1" dirty="0">
              <a:latin typeface="Arial" panose="020B0604020202020204" pitchFamily="34" charset="0"/>
              <a:cs typeface="Arial" panose="020B0604020202020204" pitchFamily="34" charset="0"/>
            </a:rPr>
            <a:t>the rate of product formation </a:t>
          </a:r>
          <a:r>
            <a:rPr lang="en-US" sz="1400" b="0" dirty="0">
              <a:latin typeface="Arial" panose="020B0604020202020204" pitchFamily="34" charset="0"/>
              <a:cs typeface="Arial" panose="020B0604020202020204" pitchFamily="34" charset="0"/>
            </a:rPr>
            <a:t>responds to the </a:t>
          </a:r>
          <a:r>
            <a:rPr lang="en-US" sz="1400" b="1" dirty="0">
              <a:latin typeface="Arial" panose="020B0604020202020204" pitchFamily="34" charset="0"/>
              <a:cs typeface="Arial" panose="020B0604020202020204" pitchFamily="34" charset="0"/>
            </a:rPr>
            <a:t>need of the cell</a:t>
          </a:r>
          <a:endParaRPr lang="ar-SA" sz="1400" b="1" dirty="0">
            <a:latin typeface="Arial" panose="020B0604020202020204" pitchFamily="34" charset="0"/>
            <a:cs typeface="Arial" panose="020B0604020202020204" pitchFamily="34" charset="0"/>
          </a:endParaRPr>
        </a:p>
      </dgm:t>
    </dgm:pt>
    <dgm:pt modelId="{224FD166-BB73-4E8F-9AAA-35A456A11182}" type="parTrans" cxnId="{B49A7154-5715-4731-86C7-9FC8921EF8DC}">
      <dgm:prSet/>
      <dgm:spPr/>
      <dgm:t>
        <a:bodyPr/>
        <a:lstStyle/>
        <a:p>
          <a:pPr rtl="1"/>
          <a:endParaRPr lang="ar-SA"/>
        </a:p>
      </dgm:t>
    </dgm:pt>
    <dgm:pt modelId="{DA9D1623-5E95-4404-9CE5-9729E9781A83}" type="sibTrans" cxnId="{B49A7154-5715-4731-86C7-9FC8921EF8DC}">
      <dgm:prSet/>
      <dgm:spPr/>
      <dgm:t>
        <a:bodyPr/>
        <a:lstStyle/>
        <a:p>
          <a:pPr rtl="1"/>
          <a:endParaRPr lang="ar-SA"/>
        </a:p>
      </dgm:t>
    </dgm:pt>
    <dgm:pt modelId="{4DFBACDB-B604-4F02-A062-7674D00BE5E5}">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rtl="0"/>
          <a:r>
            <a:rPr lang="en-US" sz="1400" b="1" dirty="0" smtClean="0">
              <a:latin typeface="Arial" panose="020B0604020202020204" pitchFamily="34" charset="0"/>
              <a:cs typeface="Arial" panose="020B0604020202020204" pitchFamily="34" charset="0"/>
            </a:rPr>
            <a:t>highly specific</a:t>
          </a:r>
          <a:r>
            <a:rPr lang="en-US" sz="1400" b="0" dirty="0" smtClean="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Interact with only one or a few of the </a:t>
          </a:r>
          <a:r>
            <a:rPr lang="en-US" sz="1400" b="0" dirty="0" smtClean="0">
              <a:latin typeface="Arial" panose="020B0604020202020204" pitchFamily="34" charset="0"/>
              <a:cs typeface="Arial" panose="020B0604020202020204" pitchFamily="34" charset="0"/>
            </a:rPr>
            <a:t>substrates</a:t>
          </a:r>
          <a:r>
            <a:rPr lang="en-US" sz="1400" b="0" dirty="0">
              <a:latin typeface="Arial" panose="020B0604020202020204" pitchFamily="34" charset="0"/>
              <a:cs typeface="Arial" panose="020B0604020202020204" pitchFamily="34" charset="0"/>
            </a:rPr>
            <a:t>.</a:t>
          </a:r>
          <a:endParaRPr lang="ar-SA" sz="1400" b="0" dirty="0">
            <a:latin typeface="Arial" panose="020B0604020202020204" pitchFamily="34" charset="0"/>
            <a:cs typeface="Arial" panose="020B0604020202020204" pitchFamily="34" charset="0"/>
          </a:endParaRPr>
        </a:p>
      </dgm:t>
    </dgm:pt>
    <dgm:pt modelId="{535F1EA2-D3FF-4A04-A075-884893499C12}" type="parTrans" cxnId="{FACF83C3-70EA-49A7-B7FD-ED126A0CECA1}">
      <dgm:prSet/>
      <dgm:spPr/>
      <dgm:t>
        <a:bodyPr/>
        <a:lstStyle/>
        <a:p>
          <a:pPr rtl="1"/>
          <a:endParaRPr lang="ar-SA"/>
        </a:p>
      </dgm:t>
    </dgm:pt>
    <dgm:pt modelId="{135DAB53-D52A-48EE-87C9-2C9B9B324FC8}" type="sibTrans" cxnId="{FACF83C3-70EA-49A7-B7FD-ED126A0CECA1}">
      <dgm:prSet/>
      <dgm:spPr/>
      <dgm:t>
        <a:bodyPr/>
        <a:lstStyle/>
        <a:p>
          <a:pPr rtl="1"/>
          <a:endParaRPr lang="ar-SA"/>
        </a:p>
      </dgm:t>
    </dgm:pt>
    <dgm:pt modelId="{8BE09257-791F-4DBE-AA47-36AE283FB9B2}">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rtl="0"/>
          <a:r>
            <a:rPr lang="en-US" sz="1400" kern="1200" dirty="0">
              <a:solidFill>
                <a:schemeClr val="tx1">
                  <a:lumMod val="50000"/>
                  <a:lumOff val="50000"/>
                </a:schemeClr>
              </a:solidFill>
              <a:latin typeface="Arial" panose="020B0604020202020204" pitchFamily="34" charset="0"/>
              <a:ea typeface="+mn-ea"/>
              <a:cs typeface="Arial" panose="020B0604020202020204" pitchFamily="34" charset="0"/>
            </a:rPr>
            <a:t>Consist of residues that form temporary bonds with the substrate </a:t>
          </a:r>
          <a:r>
            <a:rPr lang="en-US" sz="1400" b="1" kern="1200" dirty="0">
              <a:solidFill>
                <a:schemeClr val="tx1">
                  <a:lumMod val="50000"/>
                  <a:lumOff val="50000"/>
                </a:schemeClr>
              </a:solidFill>
              <a:latin typeface="Arial" panose="020B0604020202020204" pitchFamily="34" charset="0"/>
              <a:ea typeface="+mn-ea"/>
              <a:cs typeface="Arial" panose="020B0604020202020204" pitchFamily="34" charset="0"/>
            </a:rPr>
            <a:t>(binding site</a:t>
          </a:r>
          <a:r>
            <a:rPr lang="en-US" sz="1400" kern="1200" dirty="0">
              <a:solidFill>
                <a:schemeClr val="tx1">
                  <a:lumMod val="50000"/>
                  <a:lumOff val="50000"/>
                </a:schemeClr>
              </a:solidFill>
              <a:latin typeface="Arial" panose="020B0604020202020204" pitchFamily="34" charset="0"/>
              <a:ea typeface="+mn-ea"/>
              <a:cs typeface="Arial" panose="020B0604020202020204" pitchFamily="34" charset="0"/>
            </a:rPr>
            <a:t>) and residues that catalyze a reaction of that substrate </a:t>
          </a:r>
          <a:r>
            <a:rPr lang="en-US" sz="1400" b="1" kern="1200" dirty="0">
              <a:solidFill>
                <a:schemeClr val="tx1">
                  <a:lumMod val="50000"/>
                  <a:lumOff val="50000"/>
                </a:schemeClr>
              </a:solidFill>
              <a:latin typeface="Arial" panose="020B0604020202020204" pitchFamily="34" charset="0"/>
              <a:ea typeface="+mn-ea"/>
              <a:cs typeface="Arial" panose="020B0604020202020204" pitchFamily="34" charset="0"/>
            </a:rPr>
            <a:t>(catalytic site).</a:t>
          </a:r>
          <a:endParaRPr lang="ar-SA" sz="1400" b="1" kern="1200" dirty="0">
            <a:solidFill>
              <a:schemeClr val="tx1">
                <a:lumMod val="50000"/>
                <a:lumOff val="50000"/>
              </a:schemeClr>
            </a:solidFill>
            <a:latin typeface="Arial" panose="020B0604020202020204" pitchFamily="34" charset="0"/>
            <a:ea typeface="+mn-ea"/>
            <a:cs typeface="Arial" panose="020B0604020202020204" pitchFamily="34" charset="0"/>
          </a:endParaRPr>
        </a:p>
      </dgm:t>
    </dgm:pt>
    <dgm:pt modelId="{28DF1087-E22D-483F-BE7E-BF52139452CC}" type="parTrans" cxnId="{23442005-3251-4FB4-8E44-93ED96BB5AB4}">
      <dgm:prSet/>
      <dgm:spPr/>
      <dgm:t>
        <a:bodyPr/>
        <a:lstStyle/>
        <a:p>
          <a:pPr rtl="1"/>
          <a:endParaRPr lang="ar-SA"/>
        </a:p>
      </dgm:t>
    </dgm:pt>
    <dgm:pt modelId="{381DA232-B9BA-4B30-8A7C-0086C870178F}" type="sibTrans" cxnId="{23442005-3251-4FB4-8E44-93ED96BB5AB4}">
      <dgm:prSet/>
      <dgm:spPr/>
      <dgm:t>
        <a:bodyPr/>
        <a:lstStyle/>
        <a:p>
          <a:pPr rtl="1"/>
          <a:endParaRPr lang="ar-SA"/>
        </a:p>
      </dgm:t>
    </dgm:pt>
    <dgm:pt modelId="{B80D0BBF-85A9-204E-8B52-485F2AB0742D}">
      <dgm:prSe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l" rtl="0"/>
          <a:r>
            <a:rPr lang="en-US" sz="1400" b="0" kern="1200" dirty="0" smtClean="0">
              <a:latin typeface="Arial" panose="020B0604020202020204" pitchFamily="34" charset="0"/>
              <a:cs typeface="Arial" panose="020B0604020202020204" pitchFamily="34" charset="0"/>
            </a:rPr>
            <a:t>Once the substrate is bound, catalysis takes place </a:t>
          </a:r>
          <a:endParaRPr lang="ar-SA" sz="1400" b="0" kern="1200" dirty="0">
            <a:latin typeface="Arial" panose="020B0604020202020204" pitchFamily="34" charset="0"/>
            <a:cs typeface="Arial" panose="020B0604020202020204" pitchFamily="34" charset="0"/>
          </a:endParaRPr>
        </a:p>
      </dgm:t>
    </dgm:pt>
    <dgm:pt modelId="{5CC758D6-A9E8-CD41-BCDD-2780F975621C}" type="parTrans" cxnId="{8E83F33F-9984-684E-B43D-7CFD90FFD5F2}">
      <dgm:prSet/>
      <dgm:spPr/>
      <dgm:t>
        <a:bodyPr/>
        <a:lstStyle/>
        <a:p>
          <a:endParaRPr lang="en-US"/>
        </a:p>
      </dgm:t>
    </dgm:pt>
    <dgm:pt modelId="{4E471D51-1D54-E04E-B060-3ADD9AD01F05}" type="sibTrans" cxnId="{8E83F33F-9984-684E-B43D-7CFD90FFD5F2}">
      <dgm:prSet/>
      <dgm:spPr/>
      <dgm:t>
        <a:bodyPr/>
        <a:lstStyle/>
        <a:p>
          <a:endParaRPr lang="en-US"/>
        </a:p>
      </dgm:t>
    </dgm:pt>
    <dgm:pt modelId="{0246011B-B28A-486E-B68D-5207F24ADAAF}" type="pres">
      <dgm:prSet presAssocID="{B1EB43C0-3E6E-44F9-9818-DA5246F58D07}" presName="Name0" presStyleCnt="0">
        <dgm:presLayoutVars>
          <dgm:dir/>
          <dgm:animLvl val="lvl"/>
          <dgm:resizeHandles val="exact"/>
        </dgm:presLayoutVars>
      </dgm:prSet>
      <dgm:spPr/>
      <dgm:t>
        <a:bodyPr/>
        <a:lstStyle/>
        <a:p>
          <a:endParaRPr lang="en-US"/>
        </a:p>
      </dgm:t>
    </dgm:pt>
    <dgm:pt modelId="{F9E19C93-7DAC-49EE-95A6-5C04858E54B5}" type="pres">
      <dgm:prSet presAssocID="{898C502A-8D30-461F-85E0-071C8CB4C743}" presName="linNode" presStyleCnt="0"/>
      <dgm:spPr/>
    </dgm:pt>
    <dgm:pt modelId="{71F8640B-70D9-4C03-B78E-3F90DAD033A2}" type="pres">
      <dgm:prSet presAssocID="{898C502A-8D30-461F-85E0-071C8CB4C743}" presName="parTx" presStyleLbl="revTx" presStyleIdx="0" presStyleCnt="3">
        <dgm:presLayoutVars>
          <dgm:chMax val="1"/>
          <dgm:bulletEnabled val="1"/>
        </dgm:presLayoutVars>
      </dgm:prSet>
      <dgm:spPr/>
      <dgm:t>
        <a:bodyPr/>
        <a:lstStyle/>
        <a:p>
          <a:endParaRPr lang="en-US"/>
        </a:p>
      </dgm:t>
    </dgm:pt>
    <dgm:pt modelId="{28C3B892-F116-451C-90D6-8B2D70AAA389}" type="pres">
      <dgm:prSet presAssocID="{898C502A-8D30-461F-85E0-071C8CB4C743}" presName="bracket" presStyleLbl="parChTrans1D1" presStyleIdx="0" presStyleCnt="3"/>
      <dgm:spPr/>
    </dgm:pt>
    <dgm:pt modelId="{B637CBB5-E113-4072-8C03-3A4FFBACBF60}" type="pres">
      <dgm:prSet presAssocID="{898C502A-8D30-461F-85E0-071C8CB4C743}" presName="spH" presStyleCnt="0"/>
      <dgm:spPr/>
    </dgm:pt>
    <dgm:pt modelId="{E9CD9A85-3ACD-4C4E-AFC3-B64D3868FEF0}" type="pres">
      <dgm:prSet presAssocID="{898C502A-8D30-461F-85E0-071C8CB4C743}" presName="desTx" presStyleLbl="node1" presStyleIdx="0" presStyleCnt="3">
        <dgm:presLayoutVars>
          <dgm:bulletEnabled val="1"/>
        </dgm:presLayoutVars>
      </dgm:prSet>
      <dgm:spPr/>
      <dgm:t>
        <a:bodyPr/>
        <a:lstStyle/>
        <a:p>
          <a:endParaRPr lang="en-US"/>
        </a:p>
      </dgm:t>
    </dgm:pt>
    <dgm:pt modelId="{E9F5F922-9515-4822-A362-9B025D2E1682}" type="pres">
      <dgm:prSet presAssocID="{A92D8776-FC21-458C-985D-F1EDEC383996}" presName="spV" presStyleCnt="0"/>
      <dgm:spPr/>
    </dgm:pt>
    <dgm:pt modelId="{6D360128-BCE3-48FD-8369-91D67F8129A6}" type="pres">
      <dgm:prSet presAssocID="{E359E256-0B4D-45D2-AFAD-37AFB87B2905}" presName="linNode" presStyleCnt="0"/>
      <dgm:spPr/>
    </dgm:pt>
    <dgm:pt modelId="{A63CA6E0-198A-4956-839F-C9E1FEBF35F3}" type="pres">
      <dgm:prSet presAssocID="{E359E256-0B4D-45D2-AFAD-37AFB87B2905}" presName="parTx" presStyleLbl="revTx" presStyleIdx="1" presStyleCnt="3">
        <dgm:presLayoutVars>
          <dgm:chMax val="1"/>
          <dgm:bulletEnabled val="1"/>
        </dgm:presLayoutVars>
      </dgm:prSet>
      <dgm:spPr/>
      <dgm:t>
        <a:bodyPr/>
        <a:lstStyle/>
        <a:p>
          <a:endParaRPr lang="en-US"/>
        </a:p>
      </dgm:t>
    </dgm:pt>
    <dgm:pt modelId="{B9129C10-1F0F-4EAD-9591-F5982916CCCB}" type="pres">
      <dgm:prSet presAssocID="{E359E256-0B4D-45D2-AFAD-37AFB87B2905}" presName="bracket" presStyleLbl="parChTrans1D1" presStyleIdx="1" presStyleCnt="3"/>
      <dgm:spPr/>
    </dgm:pt>
    <dgm:pt modelId="{56B313F9-5C56-4F04-807C-A555F8AEFB33}" type="pres">
      <dgm:prSet presAssocID="{E359E256-0B4D-45D2-AFAD-37AFB87B2905}" presName="spH" presStyleCnt="0"/>
      <dgm:spPr/>
    </dgm:pt>
    <dgm:pt modelId="{23582A45-6328-4B64-8D97-B13BA2832EB0}" type="pres">
      <dgm:prSet presAssocID="{E359E256-0B4D-45D2-AFAD-37AFB87B2905}" presName="desTx" presStyleLbl="node1" presStyleIdx="1" presStyleCnt="3">
        <dgm:presLayoutVars>
          <dgm:bulletEnabled val="1"/>
        </dgm:presLayoutVars>
      </dgm:prSet>
      <dgm:spPr/>
      <dgm:t>
        <a:bodyPr/>
        <a:lstStyle/>
        <a:p>
          <a:endParaRPr lang="en-US"/>
        </a:p>
      </dgm:t>
    </dgm:pt>
    <dgm:pt modelId="{7D51FFC6-80D8-450E-A66D-EF024372DE91}" type="pres">
      <dgm:prSet presAssocID="{6BF5BD46-50E9-44FE-8771-DF563E7939B8}" presName="spV" presStyleCnt="0"/>
      <dgm:spPr/>
    </dgm:pt>
    <dgm:pt modelId="{CF617297-40B4-4AF6-A690-5D43A5B68397}" type="pres">
      <dgm:prSet presAssocID="{5FE2C507-EC94-4FC4-A498-0D3A0CC9FE61}" presName="linNode" presStyleCnt="0"/>
      <dgm:spPr/>
    </dgm:pt>
    <dgm:pt modelId="{B830C4C0-349F-4E42-8CC6-E8B998BF439D}" type="pres">
      <dgm:prSet presAssocID="{5FE2C507-EC94-4FC4-A498-0D3A0CC9FE61}" presName="parTx" presStyleLbl="revTx" presStyleIdx="2" presStyleCnt="3">
        <dgm:presLayoutVars>
          <dgm:chMax val="1"/>
          <dgm:bulletEnabled val="1"/>
        </dgm:presLayoutVars>
      </dgm:prSet>
      <dgm:spPr/>
      <dgm:t>
        <a:bodyPr/>
        <a:lstStyle/>
        <a:p>
          <a:endParaRPr lang="en-US"/>
        </a:p>
      </dgm:t>
    </dgm:pt>
    <dgm:pt modelId="{F2D9E421-4C41-4283-8BF2-630A139A2A85}" type="pres">
      <dgm:prSet presAssocID="{5FE2C507-EC94-4FC4-A498-0D3A0CC9FE61}" presName="bracket" presStyleLbl="parChTrans1D1" presStyleIdx="2" presStyleCnt="3"/>
      <dgm:spPr/>
    </dgm:pt>
    <dgm:pt modelId="{D6811309-4011-4A39-BE3C-3D5C84A39B4C}" type="pres">
      <dgm:prSet presAssocID="{5FE2C507-EC94-4FC4-A498-0D3A0CC9FE61}" presName="spH" presStyleCnt="0"/>
      <dgm:spPr/>
    </dgm:pt>
    <dgm:pt modelId="{93585889-1AE0-4D08-B9B4-2FCE32C001F8}" type="pres">
      <dgm:prSet presAssocID="{5FE2C507-EC94-4FC4-A498-0D3A0CC9FE61}" presName="desTx" presStyleLbl="node1" presStyleIdx="2" presStyleCnt="3">
        <dgm:presLayoutVars>
          <dgm:bulletEnabled val="1"/>
        </dgm:presLayoutVars>
      </dgm:prSet>
      <dgm:spPr/>
      <dgm:t>
        <a:bodyPr/>
        <a:lstStyle/>
        <a:p>
          <a:endParaRPr lang="en-US"/>
        </a:p>
      </dgm:t>
    </dgm:pt>
  </dgm:ptLst>
  <dgm:cxnLst>
    <dgm:cxn modelId="{1E182A05-BDD0-4832-91CF-2477F17322A9}" srcId="{898C502A-8D30-461F-85E0-071C8CB4C743}" destId="{821528A2-12A8-4070-9625-234C951120BC}" srcOrd="0" destOrd="0" parTransId="{229201A8-41DC-4F72-B31F-F8031DAD93D4}" sibTransId="{6DDDC47B-E59D-49CE-90D3-EDFE9D956256}"/>
    <dgm:cxn modelId="{FACF83C3-70EA-49A7-B7FD-ED126A0CECA1}" srcId="{E359E256-0B4D-45D2-AFAD-37AFB87B2905}" destId="{4DFBACDB-B604-4F02-A062-7674D00BE5E5}" srcOrd="1" destOrd="0" parTransId="{535F1EA2-D3FF-4A04-A075-884893499C12}" sibTransId="{135DAB53-D52A-48EE-87C9-2C9B9B324FC8}"/>
    <dgm:cxn modelId="{1EFD2A42-DCF8-4267-8799-709ADFC03868}" type="presOf" srcId="{EF30D35A-1769-4760-BB75-5C5428A1C342}" destId="{23582A45-6328-4B64-8D97-B13BA2832EB0}" srcOrd="0" destOrd="0" presId="urn:diagrams.loki3.com/BracketList"/>
    <dgm:cxn modelId="{23442005-3251-4FB4-8E44-93ED96BB5AB4}" srcId="{898C502A-8D30-461F-85E0-071C8CB4C743}" destId="{8BE09257-791F-4DBE-AA47-36AE283FB9B2}" srcOrd="1" destOrd="0" parTransId="{28DF1087-E22D-483F-BE7E-BF52139452CC}" sibTransId="{381DA232-B9BA-4B30-8A7C-0086C870178F}"/>
    <dgm:cxn modelId="{931B080D-4A24-4E18-B60F-68A4189E178E}" type="presOf" srcId="{5FE2C507-EC94-4FC4-A498-0D3A0CC9FE61}" destId="{B830C4C0-349F-4E42-8CC6-E8B998BF439D}" srcOrd="0" destOrd="0" presId="urn:diagrams.loki3.com/BracketList"/>
    <dgm:cxn modelId="{DFB4B891-2E12-4894-B879-EF469E687B74}" type="presOf" srcId="{898C502A-8D30-461F-85E0-071C8CB4C743}" destId="{71F8640B-70D9-4C03-B78E-3F90DAD033A2}" srcOrd="0" destOrd="0" presId="urn:diagrams.loki3.com/BracketList"/>
    <dgm:cxn modelId="{A76AFB67-D24D-442E-B10E-224F6973F28F}" type="presOf" srcId="{23E9C6CC-326A-49A1-A75A-8D671E7A7905}" destId="{E9CD9A85-3ACD-4C4E-AFC3-B64D3868FEF0}" srcOrd="0" destOrd="2" presId="urn:diagrams.loki3.com/BracketList"/>
    <dgm:cxn modelId="{CB05D252-2386-4453-8AFB-CB8ABFB75915}" srcId="{E359E256-0B4D-45D2-AFAD-37AFB87B2905}" destId="{EF30D35A-1769-4760-BB75-5C5428A1C342}" srcOrd="0" destOrd="0" parTransId="{17FA36FD-7E06-4FE8-8564-9CC8B9224BFE}" sibTransId="{DB8774D5-49A7-4D85-8629-135322C8DC75}"/>
    <dgm:cxn modelId="{77DB9B94-772E-4B19-87A0-F5DD2AA24EAD}" type="presOf" srcId="{4DFBACDB-B604-4F02-A062-7674D00BE5E5}" destId="{23582A45-6328-4B64-8D97-B13BA2832EB0}" srcOrd="0" destOrd="1" presId="urn:diagrams.loki3.com/BracketList"/>
    <dgm:cxn modelId="{251B45CA-DC2B-4EB0-9C43-AED4A8CBDE16}" type="presOf" srcId="{821528A2-12A8-4070-9625-234C951120BC}" destId="{E9CD9A85-3ACD-4C4E-AFC3-B64D3868FEF0}" srcOrd="0" destOrd="0" presId="urn:diagrams.loki3.com/BracketList"/>
    <dgm:cxn modelId="{06D3A416-EA3A-4956-A42A-4FB7C5425A39}" srcId="{898C502A-8D30-461F-85E0-071C8CB4C743}" destId="{23E9C6CC-326A-49A1-A75A-8D671E7A7905}" srcOrd="2" destOrd="0" parTransId="{1C9CD3F5-A1B4-479B-9F84-0B2DA2C0BC98}" sibTransId="{8BCAF22A-40F9-45B1-ABB4-F1941F6DB7D3}"/>
    <dgm:cxn modelId="{747C3E71-109F-49D2-ADAD-93AD73591F3C}" srcId="{B1EB43C0-3E6E-44F9-9818-DA5246F58D07}" destId="{5FE2C507-EC94-4FC4-A498-0D3A0CC9FE61}" srcOrd="2" destOrd="0" parTransId="{3FD447A7-A9CA-42C3-810E-9E76B044A1EF}" sibTransId="{6351D525-CECD-42A4-8015-F1B15F3D11F5}"/>
    <dgm:cxn modelId="{1BE4EA44-90E8-4BE7-ABAB-9D4BBAF980D9}" srcId="{B1EB43C0-3E6E-44F9-9818-DA5246F58D07}" destId="{E359E256-0B4D-45D2-AFAD-37AFB87B2905}" srcOrd="1" destOrd="0" parTransId="{83D39CF3-14D3-41C6-9B99-A94F2DE4CB95}" sibTransId="{6BF5BD46-50E9-44FE-8771-DF563E7939B8}"/>
    <dgm:cxn modelId="{6CA6B4D8-7350-4684-81C0-61B8EBDA52F2}" type="presOf" srcId="{EEF5E7D4-543D-41DC-8ED6-D93CB3F8FAAD}" destId="{93585889-1AE0-4D08-B9B4-2FCE32C001F8}" srcOrd="0" destOrd="0" presId="urn:diagrams.loki3.com/BracketList"/>
    <dgm:cxn modelId="{9B698C02-E65A-D04A-BFA3-AAEEF52D32E1}" type="presOf" srcId="{B80D0BBF-85A9-204E-8B52-485F2AB0742D}" destId="{E9CD9A85-3ACD-4C4E-AFC3-B64D3868FEF0}" srcOrd="0" destOrd="3" presId="urn:diagrams.loki3.com/BracketList"/>
    <dgm:cxn modelId="{C1D7E592-A9A8-4C41-BB93-93D870BBA9DF}" type="presOf" srcId="{3DDDF05B-2DD2-4D89-B10A-BA5959AD2D15}" destId="{23582A45-6328-4B64-8D97-B13BA2832EB0}" srcOrd="0" destOrd="2" presId="urn:diagrams.loki3.com/BracketList"/>
    <dgm:cxn modelId="{BF10D8DD-9AA9-4165-BDC2-114BB4F837B3}" srcId="{E359E256-0B4D-45D2-AFAD-37AFB87B2905}" destId="{3DDDF05B-2DD2-4D89-B10A-BA5959AD2D15}" srcOrd="2" destOrd="0" parTransId="{19779AC1-57A4-4DB9-B189-BD0FD31D5761}" sibTransId="{2A4C9BA4-7F90-47DE-89FE-263DAC33FB98}"/>
    <dgm:cxn modelId="{00DFF8A7-D3BE-481D-BB21-7BB241EB61D6}" srcId="{B1EB43C0-3E6E-44F9-9818-DA5246F58D07}" destId="{898C502A-8D30-461F-85E0-071C8CB4C743}" srcOrd="0" destOrd="0" parTransId="{60F06DC3-1BFC-438A-B39A-7AC9C3433170}" sibTransId="{A92D8776-FC21-458C-985D-F1EDEC383996}"/>
    <dgm:cxn modelId="{BCD9B247-5BE9-43DC-883E-219566BA520E}" type="presOf" srcId="{E359E256-0B4D-45D2-AFAD-37AFB87B2905}" destId="{A63CA6E0-198A-4956-839F-C9E1FEBF35F3}" srcOrd="0" destOrd="0" presId="urn:diagrams.loki3.com/BracketList"/>
    <dgm:cxn modelId="{B49A7154-5715-4731-86C7-9FC8921EF8DC}" srcId="{5FE2C507-EC94-4FC4-A498-0D3A0CC9FE61}" destId="{EEF5E7D4-543D-41DC-8ED6-D93CB3F8FAAD}" srcOrd="0" destOrd="0" parTransId="{224FD166-BB73-4E8F-9AAA-35A456A11182}" sibTransId="{DA9D1623-5E95-4404-9CE5-9729E9781A83}"/>
    <dgm:cxn modelId="{0A953981-E492-4561-A97C-6A74A8654CBC}" type="presOf" srcId="{B1EB43C0-3E6E-44F9-9818-DA5246F58D07}" destId="{0246011B-B28A-486E-B68D-5207F24ADAAF}" srcOrd="0" destOrd="0" presId="urn:diagrams.loki3.com/BracketList"/>
    <dgm:cxn modelId="{11487EDB-AF60-4016-8A2B-31C5D2EA9A4D}" type="presOf" srcId="{8BE09257-791F-4DBE-AA47-36AE283FB9B2}" destId="{E9CD9A85-3ACD-4C4E-AFC3-B64D3868FEF0}" srcOrd="0" destOrd="1" presId="urn:diagrams.loki3.com/BracketList"/>
    <dgm:cxn modelId="{8E83F33F-9984-684E-B43D-7CFD90FFD5F2}" srcId="{898C502A-8D30-461F-85E0-071C8CB4C743}" destId="{B80D0BBF-85A9-204E-8B52-485F2AB0742D}" srcOrd="3" destOrd="0" parTransId="{5CC758D6-A9E8-CD41-BCDD-2780F975621C}" sibTransId="{4E471D51-1D54-E04E-B060-3ADD9AD01F05}"/>
    <dgm:cxn modelId="{614FA4DE-21B8-45E3-932A-448DE271EEC0}" type="presParOf" srcId="{0246011B-B28A-486E-B68D-5207F24ADAAF}" destId="{F9E19C93-7DAC-49EE-95A6-5C04858E54B5}" srcOrd="0" destOrd="0" presId="urn:diagrams.loki3.com/BracketList"/>
    <dgm:cxn modelId="{75CA71F6-1432-48BA-B058-C6AABF002763}" type="presParOf" srcId="{F9E19C93-7DAC-49EE-95A6-5C04858E54B5}" destId="{71F8640B-70D9-4C03-B78E-3F90DAD033A2}" srcOrd="0" destOrd="0" presId="urn:diagrams.loki3.com/BracketList"/>
    <dgm:cxn modelId="{89E8AA48-4F45-4224-861C-6904FF62F5C0}" type="presParOf" srcId="{F9E19C93-7DAC-49EE-95A6-5C04858E54B5}" destId="{28C3B892-F116-451C-90D6-8B2D70AAA389}" srcOrd="1" destOrd="0" presId="urn:diagrams.loki3.com/BracketList"/>
    <dgm:cxn modelId="{FD529666-FB46-40BE-8A3C-22657CF46748}" type="presParOf" srcId="{F9E19C93-7DAC-49EE-95A6-5C04858E54B5}" destId="{B637CBB5-E113-4072-8C03-3A4FFBACBF60}" srcOrd="2" destOrd="0" presId="urn:diagrams.loki3.com/BracketList"/>
    <dgm:cxn modelId="{7D561412-05CD-481A-A7DC-5150FBB9A1D5}" type="presParOf" srcId="{F9E19C93-7DAC-49EE-95A6-5C04858E54B5}" destId="{E9CD9A85-3ACD-4C4E-AFC3-B64D3868FEF0}" srcOrd="3" destOrd="0" presId="urn:diagrams.loki3.com/BracketList"/>
    <dgm:cxn modelId="{41045ACD-3719-4C23-9246-1BE9ADA9C355}" type="presParOf" srcId="{0246011B-B28A-486E-B68D-5207F24ADAAF}" destId="{E9F5F922-9515-4822-A362-9B025D2E1682}" srcOrd="1" destOrd="0" presId="urn:diagrams.loki3.com/BracketList"/>
    <dgm:cxn modelId="{F0480177-42DD-4D37-9200-49547FB8A7C4}" type="presParOf" srcId="{0246011B-B28A-486E-B68D-5207F24ADAAF}" destId="{6D360128-BCE3-48FD-8369-91D67F8129A6}" srcOrd="2" destOrd="0" presId="urn:diagrams.loki3.com/BracketList"/>
    <dgm:cxn modelId="{110DB0F5-2364-4B3B-B1BB-FF178984F2BF}" type="presParOf" srcId="{6D360128-BCE3-48FD-8369-91D67F8129A6}" destId="{A63CA6E0-198A-4956-839F-C9E1FEBF35F3}" srcOrd="0" destOrd="0" presId="urn:diagrams.loki3.com/BracketList"/>
    <dgm:cxn modelId="{7C119868-BC4C-46CC-AF1F-36E35F82381E}" type="presParOf" srcId="{6D360128-BCE3-48FD-8369-91D67F8129A6}" destId="{B9129C10-1F0F-4EAD-9591-F5982916CCCB}" srcOrd="1" destOrd="0" presId="urn:diagrams.loki3.com/BracketList"/>
    <dgm:cxn modelId="{5637FE09-9780-4335-B3DE-31839EAF3854}" type="presParOf" srcId="{6D360128-BCE3-48FD-8369-91D67F8129A6}" destId="{56B313F9-5C56-4F04-807C-A555F8AEFB33}" srcOrd="2" destOrd="0" presId="urn:diagrams.loki3.com/BracketList"/>
    <dgm:cxn modelId="{838216C2-1770-4F36-B21D-993436D29C51}" type="presParOf" srcId="{6D360128-BCE3-48FD-8369-91D67F8129A6}" destId="{23582A45-6328-4B64-8D97-B13BA2832EB0}" srcOrd="3" destOrd="0" presId="urn:diagrams.loki3.com/BracketList"/>
    <dgm:cxn modelId="{E1D14A74-59B6-4CCA-80A9-11C1AE8E0D11}" type="presParOf" srcId="{0246011B-B28A-486E-B68D-5207F24ADAAF}" destId="{7D51FFC6-80D8-450E-A66D-EF024372DE91}" srcOrd="3" destOrd="0" presId="urn:diagrams.loki3.com/BracketList"/>
    <dgm:cxn modelId="{6A74BFC0-081E-4808-87CD-F19BFA2F8C21}" type="presParOf" srcId="{0246011B-B28A-486E-B68D-5207F24ADAAF}" destId="{CF617297-40B4-4AF6-A690-5D43A5B68397}" srcOrd="4" destOrd="0" presId="urn:diagrams.loki3.com/BracketList"/>
    <dgm:cxn modelId="{810240D4-1C28-4E06-A843-133A48356A64}" type="presParOf" srcId="{CF617297-40B4-4AF6-A690-5D43A5B68397}" destId="{B830C4C0-349F-4E42-8CC6-E8B998BF439D}" srcOrd="0" destOrd="0" presId="urn:diagrams.loki3.com/BracketList"/>
    <dgm:cxn modelId="{FD44D435-7244-4C09-8F36-F356FF59677A}" type="presParOf" srcId="{CF617297-40B4-4AF6-A690-5D43A5B68397}" destId="{F2D9E421-4C41-4283-8BF2-630A139A2A85}" srcOrd="1" destOrd="0" presId="urn:diagrams.loki3.com/BracketList"/>
    <dgm:cxn modelId="{0678E37B-DF92-4404-B8B2-B7A66022AC7C}" type="presParOf" srcId="{CF617297-40B4-4AF6-A690-5D43A5B68397}" destId="{D6811309-4011-4A39-BE3C-3D5C84A39B4C}" srcOrd="2" destOrd="0" presId="urn:diagrams.loki3.com/BracketList"/>
    <dgm:cxn modelId="{FE89DDDF-6F7E-4CF1-9265-5600449B6EC3}" type="presParOf" srcId="{CF617297-40B4-4AF6-A690-5D43A5B68397}" destId="{93585889-1AE0-4D08-B9B4-2FCE32C001F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959163-52E6-40E9-8A65-D735C4CF53E4}" type="doc">
      <dgm:prSet loTypeId="urn:microsoft.com/office/officeart/2005/8/layout/orgChart1" loCatId="hierarchy" qsTypeId="urn:microsoft.com/office/officeart/2005/8/quickstyle/simple4" qsCatId="simple" csTypeId="urn:microsoft.com/office/officeart/2005/8/colors/colorful3" csCatId="colorful" phldr="1"/>
      <dgm:spPr/>
      <dgm:t>
        <a:bodyPr/>
        <a:lstStyle/>
        <a:p>
          <a:endParaRPr lang="en-US"/>
        </a:p>
      </dgm:t>
    </dgm:pt>
    <dgm:pt modelId="{30B3DFBA-2530-4245-8075-5F8C458B24E2}">
      <dgm:prSet phldrT="[Text]" custT="1"/>
      <dgm:spPr/>
      <dgm:t>
        <a:bodyPr/>
        <a:lstStyle/>
        <a:p>
          <a:r>
            <a:rPr lang="en-US" sz="1100" dirty="0"/>
            <a:t>Initial rate of enzyme reaction</a:t>
          </a:r>
        </a:p>
      </dgm:t>
    </dgm:pt>
    <dgm:pt modelId="{163EDBB3-D6B9-4E1E-94DC-56176654EA85}" type="parTrans" cxnId="{833DCF45-9B38-4701-B593-7DCB2D9C7BAE}">
      <dgm:prSet/>
      <dgm:spPr/>
      <dgm:t>
        <a:bodyPr/>
        <a:lstStyle/>
        <a:p>
          <a:endParaRPr lang="en-US"/>
        </a:p>
      </dgm:t>
    </dgm:pt>
    <dgm:pt modelId="{67CA8333-D5D7-44D6-90A6-CC76EE695C19}" type="sibTrans" cxnId="{833DCF45-9B38-4701-B593-7DCB2D9C7BAE}">
      <dgm:prSet/>
      <dgm:spPr/>
      <dgm:t>
        <a:bodyPr/>
        <a:lstStyle/>
        <a:p>
          <a:endParaRPr lang="en-US"/>
        </a:p>
      </dgm:t>
    </dgm:pt>
    <dgm:pt modelId="{02FEBE6E-831F-411E-8923-98C4D55C8BB0}">
      <dgm:prSet phldrT="[Text]" custT="1"/>
      <dgm:spPr/>
      <dgm:t>
        <a:bodyPr/>
        <a:lstStyle/>
        <a:p>
          <a:r>
            <a:rPr lang="en-US" sz="1050" dirty="0"/>
            <a:t>Pre-steady state kinetics</a:t>
          </a:r>
        </a:p>
      </dgm:t>
    </dgm:pt>
    <dgm:pt modelId="{B4ECD961-FB5A-49BC-A513-3B7CA44CAD1E}" type="parTrans" cxnId="{AAFC14DB-894F-4626-B000-EB59E5275613}">
      <dgm:prSet/>
      <dgm:spPr/>
      <dgm:t>
        <a:bodyPr/>
        <a:lstStyle/>
        <a:p>
          <a:endParaRPr lang="en-US"/>
        </a:p>
      </dgm:t>
    </dgm:pt>
    <dgm:pt modelId="{D019D101-CC76-45D5-9E39-0D37FA74C3E8}" type="sibTrans" cxnId="{AAFC14DB-894F-4626-B000-EB59E5275613}">
      <dgm:prSet/>
      <dgm:spPr/>
      <dgm:t>
        <a:bodyPr/>
        <a:lstStyle/>
        <a:p>
          <a:endParaRPr lang="en-US"/>
        </a:p>
      </dgm:t>
    </dgm:pt>
    <dgm:pt modelId="{11FA94E8-6F41-4141-A7BB-F161997F0DE0}">
      <dgm:prSet phldrT="[Text]" custT="1"/>
      <dgm:spPr/>
      <dgm:t>
        <a:bodyPr/>
        <a:lstStyle/>
        <a:p>
          <a:r>
            <a:rPr lang="en-US" sz="1100" dirty="0"/>
            <a:t>Steady state kinetics</a:t>
          </a:r>
        </a:p>
      </dgm:t>
    </dgm:pt>
    <dgm:pt modelId="{D8D5A0FA-7E00-4022-A335-86E752798EAF}" type="parTrans" cxnId="{375A22A6-4AC7-4848-9258-01E752417740}">
      <dgm:prSet/>
      <dgm:spPr/>
      <dgm:t>
        <a:bodyPr/>
        <a:lstStyle/>
        <a:p>
          <a:endParaRPr lang="en-US"/>
        </a:p>
      </dgm:t>
    </dgm:pt>
    <dgm:pt modelId="{370B6713-9581-4918-9C48-12506654C85F}" type="sibTrans" cxnId="{375A22A6-4AC7-4848-9258-01E752417740}">
      <dgm:prSet/>
      <dgm:spPr/>
      <dgm:t>
        <a:bodyPr/>
        <a:lstStyle/>
        <a:p>
          <a:endParaRPr lang="en-US"/>
        </a:p>
      </dgm:t>
    </dgm:pt>
    <dgm:pt modelId="{03230A35-60DA-47A7-B6EE-4BE6D5985BBF}" type="pres">
      <dgm:prSet presAssocID="{31959163-52E6-40E9-8A65-D735C4CF53E4}" presName="hierChild1" presStyleCnt="0">
        <dgm:presLayoutVars>
          <dgm:orgChart val="1"/>
          <dgm:chPref val="1"/>
          <dgm:dir/>
          <dgm:animOne val="branch"/>
          <dgm:animLvl val="lvl"/>
          <dgm:resizeHandles/>
        </dgm:presLayoutVars>
      </dgm:prSet>
      <dgm:spPr/>
      <dgm:t>
        <a:bodyPr/>
        <a:lstStyle/>
        <a:p>
          <a:endParaRPr lang="en-US"/>
        </a:p>
      </dgm:t>
    </dgm:pt>
    <dgm:pt modelId="{EE4E6495-ADD3-4232-8199-CA313194ABB3}" type="pres">
      <dgm:prSet presAssocID="{30B3DFBA-2530-4245-8075-5F8C458B24E2}" presName="hierRoot1" presStyleCnt="0">
        <dgm:presLayoutVars>
          <dgm:hierBranch val="init"/>
        </dgm:presLayoutVars>
      </dgm:prSet>
      <dgm:spPr/>
      <dgm:t>
        <a:bodyPr/>
        <a:lstStyle/>
        <a:p>
          <a:endParaRPr lang="en-US"/>
        </a:p>
      </dgm:t>
    </dgm:pt>
    <dgm:pt modelId="{3D5C45E6-9853-4E19-8D3C-522F804A0770}" type="pres">
      <dgm:prSet presAssocID="{30B3DFBA-2530-4245-8075-5F8C458B24E2}" presName="rootComposite1" presStyleCnt="0"/>
      <dgm:spPr/>
      <dgm:t>
        <a:bodyPr/>
        <a:lstStyle/>
        <a:p>
          <a:endParaRPr lang="en-US"/>
        </a:p>
      </dgm:t>
    </dgm:pt>
    <dgm:pt modelId="{E096DB62-D0D3-48FF-8BAD-D8DF38789D19}" type="pres">
      <dgm:prSet presAssocID="{30B3DFBA-2530-4245-8075-5F8C458B24E2}" presName="rootText1" presStyleLbl="node0" presStyleIdx="0" presStyleCnt="1">
        <dgm:presLayoutVars>
          <dgm:chPref val="3"/>
        </dgm:presLayoutVars>
      </dgm:prSet>
      <dgm:spPr/>
      <dgm:t>
        <a:bodyPr/>
        <a:lstStyle/>
        <a:p>
          <a:endParaRPr lang="en-US"/>
        </a:p>
      </dgm:t>
    </dgm:pt>
    <dgm:pt modelId="{3BE4B4B9-D20F-49E8-B577-0C5DB3FDD18A}" type="pres">
      <dgm:prSet presAssocID="{30B3DFBA-2530-4245-8075-5F8C458B24E2}" presName="rootConnector1" presStyleLbl="node1" presStyleIdx="0" presStyleCnt="0"/>
      <dgm:spPr/>
      <dgm:t>
        <a:bodyPr/>
        <a:lstStyle/>
        <a:p>
          <a:endParaRPr lang="en-US"/>
        </a:p>
      </dgm:t>
    </dgm:pt>
    <dgm:pt modelId="{B3A58462-2C51-4A56-A2CA-C3F5E64B6EF4}" type="pres">
      <dgm:prSet presAssocID="{30B3DFBA-2530-4245-8075-5F8C458B24E2}" presName="hierChild2" presStyleCnt="0"/>
      <dgm:spPr/>
      <dgm:t>
        <a:bodyPr/>
        <a:lstStyle/>
        <a:p>
          <a:endParaRPr lang="en-US"/>
        </a:p>
      </dgm:t>
    </dgm:pt>
    <dgm:pt modelId="{CF018037-A581-4516-8253-671D42FB1804}" type="pres">
      <dgm:prSet presAssocID="{B4ECD961-FB5A-49BC-A513-3B7CA44CAD1E}" presName="Name37" presStyleLbl="parChTrans1D2" presStyleIdx="0" presStyleCnt="2"/>
      <dgm:spPr/>
      <dgm:t>
        <a:bodyPr/>
        <a:lstStyle/>
        <a:p>
          <a:endParaRPr lang="en-US"/>
        </a:p>
      </dgm:t>
    </dgm:pt>
    <dgm:pt modelId="{A4DFE5DB-CEAC-4FC5-82B6-0A2EBC7224FB}" type="pres">
      <dgm:prSet presAssocID="{02FEBE6E-831F-411E-8923-98C4D55C8BB0}" presName="hierRoot2" presStyleCnt="0">
        <dgm:presLayoutVars>
          <dgm:hierBranch val="init"/>
        </dgm:presLayoutVars>
      </dgm:prSet>
      <dgm:spPr/>
      <dgm:t>
        <a:bodyPr/>
        <a:lstStyle/>
        <a:p>
          <a:endParaRPr lang="en-US"/>
        </a:p>
      </dgm:t>
    </dgm:pt>
    <dgm:pt modelId="{B7A4F6B5-BFBC-4234-9830-54E04DD5BBED}" type="pres">
      <dgm:prSet presAssocID="{02FEBE6E-831F-411E-8923-98C4D55C8BB0}" presName="rootComposite" presStyleCnt="0"/>
      <dgm:spPr/>
      <dgm:t>
        <a:bodyPr/>
        <a:lstStyle/>
        <a:p>
          <a:endParaRPr lang="en-US"/>
        </a:p>
      </dgm:t>
    </dgm:pt>
    <dgm:pt modelId="{0936066C-8520-450C-9C5F-20219000F79C}" type="pres">
      <dgm:prSet presAssocID="{02FEBE6E-831F-411E-8923-98C4D55C8BB0}" presName="rootText" presStyleLbl="node2" presStyleIdx="0" presStyleCnt="2">
        <dgm:presLayoutVars>
          <dgm:chPref val="3"/>
        </dgm:presLayoutVars>
      </dgm:prSet>
      <dgm:spPr/>
      <dgm:t>
        <a:bodyPr/>
        <a:lstStyle/>
        <a:p>
          <a:endParaRPr lang="en-US"/>
        </a:p>
      </dgm:t>
    </dgm:pt>
    <dgm:pt modelId="{D700AEF7-AB32-4BBC-A22E-4D75586CB790}" type="pres">
      <dgm:prSet presAssocID="{02FEBE6E-831F-411E-8923-98C4D55C8BB0}" presName="rootConnector" presStyleLbl="node2" presStyleIdx="0" presStyleCnt="2"/>
      <dgm:spPr/>
      <dgm:t>
        <a:bodyPr/>
        <a:lstStyle/>
        <a:p>
          <a:endParaRPr lang="en-US"/>
        </a:p>
      </dgm:t>
    </dgm:pt>
    <dgm:pt modelId="{D845DDC9-5252-4351-A537-B766C82E9188}" type="pres">
      <dgm:prSet presAssocID="{02FEBE6E-831F-411E-8923-98C4D55C8BB0}" presName="hierChild4" presStyleCnt="0"/>
      <dgm:spPr/>
      <dgm:t>
        <a:bodyPr/>
        <a:lstStyle/>
        <a:p>
          <a:endParaRPr lang="en-US"/>
        </a:p>
      </dgm:t>
    </dgm:pt>
    <dgm:pt modelId="{31436046-A948-4F99-AA5C-2F625747669F}" type="pres">
      <dgm:prSet presAssocID="{02FEBE6E-831F-411E-8923-98C4D55C8BB0}" presName="hierChild5" presStyleCnt="0"/>
      <dgm:spPr/>
      <dgm:t>
        <a:bodyPr/>
        <a:lstStyle/>
        <a:p>
          <a:endParaRPr lang="en-US"/>
        </a:p>
      </dgm:t>
    </dgm:pt>
    <dgm:pt modelId="{17DCE400-878F-4B2C-8D60-D52BC641F28B}" type="pres">
      <dgm:prSet presAssocID="{D8D5A0FA-7E00-4022-A335-86E752798EAF}" presName="Name37" presStyleLbl="parChTrans1D2" presStyleIdx="1" presStyleCnt="2"/>
      <dgm:spPr/>
      <dgm:t>
        <a:bodyPr/>
        <a:lstStyle/>
        <a:p>
          <a:endParaRPr lang="en-US"/>
        </a:p>
      </dgm:t>
    </dgm:pt>
    <dgm:pt modelId="{B3DB730C-79EB-4CCB-A57F-0570E234EC4D}" type="pres">
      <dgm:prSet presAssocID="{11FA94E8-6F41-4141-A7BB-F161997F0DE0}" presName="hierRoot2" presStyleCnt="0">
        <dgm:presLayoutVars>
          <dgm:hierBranch val="init"/>
        </dgm:presLayoutVars>
      </dgm:prSet>
      <dgm:spPr/>
      <dgm:t>
        <a:bodyPr/>
        <a:lstStyle/>
        <a:p>
          <a:endParaRPr lang="en-US"/>
        </a:p>
      </dgm:t>
    </dgm:pt>
    <dgm:pt modelId="{8AAFC539-1231-4C5E-9084-31E63CEF0F4C}" type="pres">
      <dgm:prSet presAssocID="{11FA94E8-6F41-4141-A7BB-F161997F0DE0}" presName="rootComposite" presStyleCnt="0"/>
      <dgm:spPr/>
      <dgm:t>
        <a:bodyPr/>
        <a:lstStyle/>
        <a:p>
          <a:endParaRPr lang="en-US"/>
        </a:p>
      </dgm:t>
    </dgm:pt>
    <dgm:pt modelId="{C51F6043-D79A-4752-920D-0B5CFA2AF722}" type="pres">
      <dgm:prSet presAssocID="{11FA94E8-6F41-4141-A7BB-F161997F0DE0}" presName="rootText" presStyleLbl="node2" presStyleIdx="1" presStyleCnt="2">
        <dgm:presLayoutVars>
          <dgm:chPref val="3"/>
        </dgm:presLayoutVars>
      </dgm:prSet>
      <dgm:spPr/>
      <dgm:t>
        <a:bodyPr/>
        <a:lstStyle/>
        <a:p>
          <a:endParaRPr lang="en-US"/>
        </a:p>
      </dgm:t>
    </dgm:pt>
    <dgm:pt modelId="{CC126FF3-E24C-4156-885B-5BF329CEA6DC}" type="pres">
      <dgm:prSet presAssocID="{11FA94E8-6F41-4141-A7BB-F161997F0DE0}" presName="rootConnector" presStyleLbl="node2" presStyleIdx="1" presStyleCnt="2"/>
      <dgm:spPr/>
      <dgm:t>
        <a:bodyPr/>
        <a:lstStyle/>
        <a:p>
          <a:endParaRPr lang="en-US"/>
        </a:p>
      </dgm:t>
    </dgm:pt>
    <dgm:pt modelId="{497929A3-BE98-44CC-9EDC-7CB744C47B25}" type="pres">
      <dgm:prSet presAssocID="{11FA94E8-6F41-4141-A7BB-F161997F0DE0}" presName="hierChild4" presStyleCnt="0"/>
      <dgm:spPr/>
      <dgm:t>
        <a:bodyPr/>
        <a:lstStyle/>
        <a:p>
          <a:endParaRPr lang="en-US"/>
        </a:p>
      </dgm:t>
    </dgm:pt>
    <dgm:pt modelId="{60D5A4F9-0135-484B-A97A-3091BD7A0B18}" type="pres">
      <dgm:prSet presAssocID="{11FA94E8-6F41-4141-A7BB-F161997F0DE0}" presName="hierChild5" presStyleCnt="0"/>
      <dgm:spPr/>
      <dgm:t>
        <a:bodyPr/>
        <a:lstStyle/>
        <a:p>
          <a:endParaRPr lang="en-US"/>
        </a:p>
      </dgm:t>
    </dgm:pt>
    <dgm:pt modelId="{BAF31C1F-1266-45A6-823D-3535423B584F}" type="pres">
      <dgm:prSet presAssocID="{30B3DFBA-2530-4245-8075-5F8C458B24E2}" presName="hierChild3" presStyleCnt="0"/>
      <dgm:spPr/>
      <dgm:t>
        <a:bodyPr/>
        <a:lstStyle/>
        <a:p>
          <a:endParaRPr lang="en-US"/>
        </a:p>
      </dgm:t>
    </dgm:pt>
  </dgm:ptLst>
  <dgm:cxnLst>
    <dgm:cxn modelId="{B7822FF7-A6CD-4E48-85FB-7A6F3FAC7D37}" type="presOf" srcId="{D8D5A0FA-7E00-4022-A335-86E752798EAF}" destId="{17DCE400-878F-4B2C-8D60-D52BC641F28B}" srcOrd="0" destOrd="0" presId="urn:microsoft.com/office/officeart/2005/8/layout/orgChart1"/>
    <dgm:cxn modelId="{375A22A6-4AC7-4848-9258-01E752417740}" srcId="{30B3DFBA-2530-4245-8075-5F8C458B24E2}" destId="{11FA94E8-6F41-4141-A7BB-F161997F0DE0}" srcOrd="1" destOrd="0" parTransId="{D8D5A0FA-7E00-4022-A335-86E752798EAF}" sibTransId="{370B6713-9581-4918-9C48-12506654C85F}"/>
    <dgm:cxn modelId="{833DCF45-9B38-4701-B593-7DCB2D9C7BAE}" srcId="{31959163-52E6-40E9-8A65-D735C4CF53E4}" destId="{30B3DFBA-2530-4245-8075-5F8C458B24E2}" srcOrd="0" destOrd="0" parTransId="{163EDBB3-D6B9-4E1E-94DC-56176654EA85}" sibTransId="{67CA8333-D5D7-44D6-90A6-CC76EE695C19}"/>
    <dgm:cxn modelId="{2590ED56-C3DA-4D54-AF36-CD500411ABC6}" type="presOf" srcId="{B4ECD961-FB5A-49BC-A513-3B7CA44CAD1E}" destId="{CF018037-A581-4516-8253-671D42FB1804}" srcOrd="0" destOrd="0" presId="urn:microsoft.com/office/officeart/2005/8/layout/orgChart1"/>
    <dgm:cxn modelId="{EE72F9E0-3CF3-43CE-9D08-248B286A937C}" type="presOf" srcId="{11FA94E8-6F41-4141-A7BB-F161997F0DE0}" destId="{C51F6043-D79A-4752-920D-0B5CFA2AF722}" srcOrd="0" destOrd="0" presId="urn:microsoft.com/office/officeart/2005/8/layout/orgChart1"/>
    <dgm:cxn modelId="{CE650D64-98A2-4D9C-9DFA-D30D2F170EEF}" type="presOf" srcId="{30B3DFBA-2530-4245-8075-5F8C458B24E2}" destId="{E096DB62-D0D3-48FF-8BAD-D8DF38789D19}" srcOrd="0" destOrd="0" presId="urn:microsoft.com/office/officeart/2005/8/layout/orgChart1"/>
    <dgm:cxn modelId="{AAFC14DB-894F-4626-B000-EB59E5275613}" srcId="{30B3DFBA-2530-4245-8075-5F8C458B24E2}" destId="{02FEBE6E-831F-411E-8923-98C4D55C8BB0}" srcOrd="0" destOrd="0" parTransId="{B4ECD961-FB5A-49BC-A513-3B7CA44CAD1E}" sibTransId="{D019D101-CC76-45D5-9E39-0D37FA74C3E8}"/>
    <dgm:cxn modelId="{95EC33A5-41A0-4688-B141-70ABBB15F727}" type="presOf" srcId="{02FEBE6E-831F-411E-8923-98C4D55C8BB0}" destId="{D700AEF7-AB32-4BBC-A22E-4D75586CB790}" srcOrd="1" destOrd="0" presId="urn:microsoft.com/office/officeart/2005/8/layout/orgChart1"/>
    <dgm:cxn modelId="{1A0563EE-BF8C-486F-ABB8-4A3E36B92C8D}" type="presOf" srcId="{11FA94E8-6F41-4141-A7BB-F161997F0DE0}" destId="{CC126FF3-E24C-4156-885B-5BF329CEA6DC}" srcOrd="1" destOrd="0" presId="urn:microsoft.com/office/officeart/2005/8/layout/orgChart1"/>
    <dgm:cxn modelId="{F81A4D11-7C0A-445F-A03A-144E40D182DA}" type="presOf" srcId="{31959163-52E6-40E9-8A65-D735C4CF53E4}" destId="{03230A35-60DA-47A7-B6EE-4BE6D5985BBF}" srcOrd="0" destOrd="0" presId="urn:microsoft.com/office/officeart/2005/8/layout/orgChart1"/>
    <dgm:cxn modelId="{2675263F-6DE8-424D-9F14-EFE96FDA5D6D}" type="presOf" srcId="{02FEBE6E-831F-411E-8923-98C4D55C8BB0}" destId="{0936066C-8520-450C-9C5F-20219000F79C}" srcOrd="0" destOrd="0" presId="urn:microsoft.com/office/officeart/2005/8/layout/orgChart1"/>
    <dgm:cxn modelId="{CB2D6CC2-FE4D-43D6-8969-CEA4D166CD12}" type="presOf" srcId="{30B3DFBA-2530-4245-8075-5F8C458B24E2}" destId="{3BE4B4B9-D20F-49E8-B577-0C5DB3FDD18A}" srcOrd="1" destOrd="0" presId="urn:microsoft.com/office/officeart/2005/8/layout/orgChart1"/>
    <dgm:cxn modelId="{3EE3B7B8-9C55-42A0-B771-03D01201B176}" type="presParOf" srcId="{03230A35-60DA-47A7-B6EE-4BE6D5985BBF}" destId="{EE4E6495-ADD3-4232-8199-CA313194ABB3}" srcOrd="0" destOrd="0" presId="urn:microsoft.com/office/officeart/2005/8/layout/orgChart1"/>
    <dgm:cxn modelId="{AFCFBDE5-F6BB-4288-A0F2-FFF35B4AF5D7}" type="presParOf" srcId="{EE4E6495-ADD3-4232-8199-CA313194ABB3}" destId="{3D5C45E6-9853-4E19-8D3C-522F804A0770}" srcOrd="0" destOrd="0" presId="urn:microsoft.com/office/officeart/2005/8/layout/orgChart1"/>
    <dgm:cxn modelId="{31131B0D-AE6D-43B3-AD22-75C6786BFB16}" type="presParOf" srcId="{3D5C45E6-9853-4E19-8D3C-522F804A0770}" destId="{E096DB62-D0D3-48FF-8BAD-D8DF38789D19}" srcOrd="0" destOrd="0" presId="urn:microsoft.com/office/officeart/2005/8/layout/orgChart1"/>
    <dgm:cxn modelId="{9D65EF3B-23B1-40D2-B704-52A128F7899A}" type="presParOf" srcId="{3D5C45E6-9853-4E19-8D3C-522F804A0770}" destId="{3BE4B4B9-D20F-49E8-B577-0C5DB3FDD18A}" srcOrd="1" destOrd="0" presId="urn:microsoft.com/office/officeart/2005/8/layout/orgChart1"/>
    <dgm:cxn modelId="{CEC1EE21-07A8-4E2D-8E87-2118FA755D57}" type="presParOf" srcId="{EE4E6495-ADD3-4232-8199-CA313194ABB3}" destId="{B3A58462-2C51-4A56-A2CA-C3F5E64B6EF4}" srcOrd="1" destOrd="0" presId="urn:microsoft.com/office/officeart/2005/8/layout/orgChart1"/>
    <dgm:cxn modelId="{352D18F8-7158-46CE-8428-55438A221017}" type="presParOf" srcId="{B3A58462-2C51-4A56-A2CA-C3F5E64B6EF4}" destId="{CF018037-A581-4516-8253-671D42FB1804}" srcOrd="0" destOrd="0" presId="urn:microsoft.com/office/officeart/2005/8/layout/orgChart1"/>
    <dgm:cxn modelId="{B80B4436-5EA7-4069-A536-E9DF406D2BB4}" type="presParOf" srcId="{B3A58462-2C51-4A56-A2CA-C3F5E64B6EF4}" destId="{A4DFE5DB-CEAC-4FC5-82B6-0A2EBC7224FB}" srcOrd="1" destOrd="0" presId="urn:microsoft.com/office/officeart/2005/8/layout/orgChart1"/>
    <dgm:cxn modelId="{9247D724-ACA5-437D-AFED-49E261566DA3}" type="presParOf" srcId="{A4DFE5DB-CEAC-4FC5-82B6-0A2EBC7224FB}" destId="{B7A4F6B5-BFBC-4234-9830-54E04DD5BBED}" srcOrd="0" destOrd="0" presId="urn:microsoft.com/office/officeart/2005/8/layout/orgChart1"/>
    <dgm:cxn modelId="{12DDB094-5D58-423D-841D-A2C9790E9218}" type="presParOf" srcId="{B7A4F6B5-BFBC-4234-9830-54E04DD5BBED}" destId="{0936066C-8520-450C-9C5F-20219000F79C}" srcOrd="0" destOrd="0" presId="urn:microsoft.com/office/officeart/2005/8/layout/orgChart1"/>
    <dgm:cxn modelId="{F6DC5C81-AC28-4AAF-B7BF-50C7B0FF1B2A}" type="presParOf" srcId="{B7A4F6B5-BFBC-4234-9830-54E04DD5BBED}" destId="{D700AEF7-AB32-4BBC-A22E-4D75586CB790}" srcOrd="1" destOrd="0" presId="urn:microsoft.com/office/officeart/2005/8/layout/orgChart1"/>
    <dgm:cxn modelId="{22364AC8-976B-485D-AF4B-DB36FA99F498}" type="presParOf" srcId="{A4DFE5DB-CEAC-4FC5-82B6-0A2EBC7224FB}" destId="{D845DDC9-5252-4351-A537-B766C82E9188}" srcOrd="1" destOrd="0" presId="urn:microsoft.com/office/officeart/2005/8/layout/orgChart1"/>
    <dgm:cxn modelId="{F1CFFCBA-EECF-4FD9-9A11-42BF3ECC5CFA}" type="presParOf" srcId="{A4DFE5DB-CEAC-4FC5-82B6-0A2EBC7224FB}" destId="{31436046-A948-4F99-AA5C-2F625747669F}" srcOrd="2" destOrd="0" presId="urn:microsoft.com/office/officeart/2005/8/layout/orgChart1"/>
    <dgm:cxn modelId="{F0A48F9B-4631-4769-9663-6A8D2B75B5A3}" type="presParOf" srcId="{B3A58462-2C51-4A56-A2CA-C3F5E64B6EF4}" destId="{17DCE400-878F-4B2C-8D60-D52BC641F28B}" srcOrd="2" destOrd="0" presId="urn:microsoft.com/office/officeart/2005/8/layout/orgChart1"/>
    <dgm:cxn modelId="{4A0CD997-39F0-4098-BF7E-08C85EFE05DC}" type="presParOf" srcId="{B3A58462-2C51-4A56-A2CA-C3F5E64B6EF4}" destId="{B3DB730C-79EB-4CCB-A57F-0570E234EC4D}" srcOrd="3" destOrd="0" presId="urn:microsoft.com/office/officeart/2005/8/layout/orgChart1"/>
    <dgm:cxn modelId="{FD0D8001-A0C0-4452-8F17-1E9F7294EA80}" type="presParOf" srcId="{B3DB730C-79EB-4CCB-A57F-0570E234EC4D}" destId="{8AAFC539-1231-4C5E-9084-31E63CEF0F4C}" srcOrd="0" destOrd="0" presId="urn:microsoft.com/office/officeart/2005/8/layout/orgChart1"/>
    <dgm:cxn modelId="{E298B6A8-CDB4-4932-8B08-35DA65988BC6}" type="presParOf" srcId="{8AAFC539-1231-4C5E-9084-31E63CEF0F4C}" destId="{C51F6043-D79A-4752-920D-0B5CFA2AF722}" srcOrd="0" destOrd="0" presId="urn:microsoft.com/office/officeart/2005/8/layout/orgChart1"/>
    <dgm:cxn modelId="{26542BEC-29B6-4AC7-9DD9-013A2F2B7F01}" type="presParOf" srcId="{8AAFC539-1231-4C5E-9084-31E63CEF0F4C}" destId="{CC126FF3-E24C-4156-885B-5BF329CEA6DC}" srcOrd="1" destOrd="0" presId="urn:microsoft.com/office/officeart/2005/8/layout/orgChart1"/>
    <dgm:cxn modelId="{DDF1194B-92B5-4ED7-B777-AD4A7D0CF152}" type="presParOf" srcId="{B3DB730C-79EB-4CCB-A57F-0570E234EC4D}" destId="{497929A3-BE98-44CC-9EDC-7CB744C47B25}" srcOrd="1" destOrd="0" presId="urn:microsoft.com/office/officeart/2005/8/layout/orgChart1"/>
    <dgm:cxn modelId="{11656A5E-426E-427B-84ED-9363A479AA34}" type="presParOf" srcId="{B3DB730C-79EB-4CCB-A57F-0570E234EC4D}" destId="{60D5A4F9-0135-484B-A97A-3091BD7A0B18}" srcOrd="2" destOrd="0" presId="urn:microsoft.com/office/officeart/2005/8/layout/orgChart1"/>
    <dgm:cxn modelId="{A3C7E353-2F7D-422A-9B79-B1EC6482C22B}" type="presParOf" srcId="{EE4E6495-ADD3-4232-8199-CA313194ABB3}" destId="{BAF31C1F-1266-45A6-823D-3535423B584F}"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1FD8F8-876B-4049-8DA1-5807C0CCCD15}" type="doc">
      <dgm:prSet loTypeId="urn:microsoft.com/office/officeart/2005/8/layout/hierarchy3" loCatId="hierarchy" qsTypeId="urn:microsoft.com/office/officeart/2005/8/quickstyle/simple5" qsCatId="simple" csTypeId="urn:microsoft.com/office/officeart/2005/8/colors/colorful4" csCatId="colorful" phldr="1"/>
      <dgm:spPr/>
      <dgm:t>
        <a:bodyPr/>
        <a:lstStyle/>
        <a:p>
          <a:pPr rtl="1"/>
          <a:endParaRPr lang="ar-SA"/>
        </a:p>
      </dgm:t>
    </dgm:pt>
    <dgm:pt modelId="{6E7558B6-9D53-4C8A-A5C3-C5EF8B61D560}">
      <dgm:prSet phldrT="[Text]"/>
      <dgm:spPr/>
      <dgm:t>
        <a:bodyPr/>
        <a:lstStyle/>
        <a:p>
          <a:pPr rtl="0"/>
          <a:r>
            <a:rPr lang="en-US" dirty="0"/>
            <a:t>3 Properties of Enzymes:</a:t>
          </a:r>
          <a:endParaRPr lang="ar-SA" dirty="0"/>
        </a:p>
      </dgm:t>
    </dgm:pt>
    <dgm:pt modelId="{B4132C56-D1AE-476D-90E9-A3D177835FF7}" type="parTrans" cxnId="{D3A859C7-ACA3-4F29-A71A-C2310B5B50AA}">
      <dgm:prSet/>
      <dgm:spPr/>
      <dgm:t>
        <a:bodyPr/>
        <a:lstStyle/>
        <a:p>
          <a:pPr rtl="1"/>
          <a:endParaRPr lang="ar-SA"/>
        </a:p>
      </dgm:t>
    </dgm:pt>
    <dgm:pt modelId="{B51770C1-C56A-490A-BE66-44BADBEE2B50}" type="sibTrans" cxnId="{D3A859C7-ACA3-4F29-A71A-C2310B5B50AA}">
      <dgm:prSet/>
      <dgm:spPr/>
      <dgm:t>
        <a:bodyPr/>
        <a:lstStyle/>
        <a:p>
          <a:pPr rtl="1"/>
          <a:endParaRPr lang="ar-SA"/>
        </a:p>
      </dgm:t>
    </dgm:pt>
    <dgm:pt modelId="{126E6982-B438-4E8E-8E40-1DED68F0FAEC}">
      <dgm:prSet phldrT="[Text]" custT="1"/>
      <dgm:spPr/>
      <dgm:t>
        <a:bodyPr/>
        <a:lstStyle/>
        <a:p>
          <a:pPr rtl="0"/>
          <a:r>
            <a:rPr lang="en-US" sz="1000" b="1"/>
            <a:t>Active site</a:t>
          </a:r>
        </a:p>
        <a:p>
          <a:pPr rtl="0"/>
          <a:r>
            <a:rPr lang="en-US" sz="900"/>
            <a:t>region of binding and catalyzing</a:t>
          </a:r>
          <a:endParaRPr lang="ar-SA" sz="900" dirty="0"/>
        </a:p>
      </dgm:t>
    </dgm:pt>
    <dgm:pt modelId="{92C81CC6-9CDA-41CB-B67A-CD1D6A31ED15}" type="parTrans" cxnId="{1B33CD61-8B6B-42A7-B7E4-C3DBAD6086A5}">
      <dgm:prSet/>
      <dgm:spPr/>
      <dgm:t>
        <a:bodyPr/>
        <a:lstStyle/>
        <a:p>
          <a:pPr rtl="1"/>
          <a:endParaRPr lang="ar-SA"/>
        </a:p>
      </dgm:t>
    </dgm:pt>
    <dgm:pt modelId="{DB3CFB73-54F0-46D7-B49B-AF84DC94512F}" type="sibTrans" cxnId="{1B33CD61-8B6B-42A7-B7E4-C3DBAD6086A5}">
      <dgm:prSet/>
      <dgm:spPr/>
      <dgm:t>
        <a:bodyPr/>
        <a:lstStyle/>
        <a:p>
          <a:pPr rtl="1"/>
          <a:endParaRPr lang="ar-SA"/>
        </a:p>
      </dgm:t>
    </dgm:pt>
    <dgm:pt modelId="{A31E2084-B2CC-4A72-BB6A-2653321CC3A5}">
      <dgm:prSet phldrT="[Text]" custT="1"/>
      <dgm:spPr/>
      <dgm:t>
        <a:bodyPr/>
        <a:lstStyle/>
        <a:p>
          <a:pPr rtl="0"/>
          <a:r>
            <a:rPr lang="en-US" sz="1000" b="1"/>
            <a:t>Specificity</a:t>
          </a:r>
        </a:p>
        <a:p>
          <a:pPr rtl="0"/>
          <a:r>
            <a:rPr lang="en-US" sz="900"/>
            <a:t>Enzymes bind to their specific substrates in the active site.</a:t>
          </a:r>
          <a:endParaRPr lang="ar-SA" sz="900" dirty="0"/>
        </a:p>
      </dgm:t>
    </dgm:pt>
    <dgm:pt modelId="{F6EAA416-9BA1-428B-932E-7ADAB1058071}" type="parTrans" cxnId="{9129E7A9-0D39-4CC2-83BF-2C7E274537AF}">
      <dgm:prSet/>
      <dgm:spPr/>
      <dgm:t>
        <a:bodyPr/>
        <a:lstStyle/>
        <a:p>
          <a:pPr rtl="1"/>
          <a:endParaRPr lang="ar-SA"/>
        </a:p>
      </dgm:t>
    </dgm:pt>
    <dgm:pt modelId="{64CCD166-EEBC-40B6-AC93-7119DE6492B8}" type="sibTrans" cxnId="{9129E7A9-0D39-4CC2-83BF-2C7E274537AF}">
      <dgm:prSet/>
      <dgm:spPr/>
      <dgm:t>
        <a:bodyPr/>
        <a:lstStyle/>
        <a:p>
          <a:pPr rtl="1"/>
          <a:endParaRPr lang="ar-SA"/>
        </a:p>
      </dgm:t>
    </dgm:pt>
    <dgm:pt modelId="{33874F61-2FCD-4D92-BA28-B0C9F0D47C62}">
      <dgm:prSet phldrT="[Text]" custT="1"/>
      <dgm:spPr/>
      <dgm:t>
        <a:bodyPr/>
        <a:lstStyle/>
        <a:p>
          <a:pPr rtl="0"/>
          <a:r>
            <a:rPr lang="en-US" sz="1000" b="1"/>
            <a:t>Regulation</a:t>
          </a:r>
        </a:p>
        <a:p>
          <a:pPr rtl="0"/>
          <a:r>
            <a:rPr lang="en-US" sz="900"/>
            <a:t>Enzymes control the rate of product formation responds to the need of the cell</a:t>
          </a:r>
          <a:endParaRPr lang="ar-SA" sz="900" dirty="0"/>
        </a:p>
      </dgm:t>
    </dgm:pt>
    <dgm:pt modelId="{0C884394-BFBA-4DFA-B698-57ADD7E2C567}" type="parTrans" cxnId="{CA8D0109-0C27-42C9-B86D-580A1FA4AB2A}">
      <dgm:prSet/>
      <dgm:spPr/>
      <dgm:t>
        <a:bodyPr/>
        <a:lstStyle/>
        <a:p>
          <a:pPr rtl="1"/>
          <a:endParaRPr lang="ar-SA"/>
        </a:p>
      </dgm:t>
    </dgm:pt>
    <dgm:pt modelId="{3D340BD2-7E26-469A-8604-F91C1DA75206}" type="sibTrans" cxnId="{CA8D0109-0C27-42C9-B86D-580A1FA4AB2A}">
      <dgm:prSet/>
      <dgm:spPr/>
      <dgm:t>
        <a:bodyPr/>
        <a:lstStyle/>
        <a:p>
          <a:pPr rtl="1"/>
          <a:endParaRPr lang="ar-SA"/>
        </a:p>
      </dgm:t>
    </dgm:pt>
    <dgm:pt modelId="{570A0670-6701-4C18-8054-FFD2D2786B21}" type="pres">
      <dgm:prSet presAssocID="{0D1FD8F8-876B-4049-8DA1-5807C0CCCD15}" presName="diagram" presStyleCnt="0">
        <dgm:presLayoutVars>
          <dgm:chPref val="1"/>
          <dgm:dir/>
          <dgm:animOne val="branch"/>
          <dgm:animLvl val="lvl"/>
          <dgm:resizeHandles/>
        </dgm:presLayoutVars>
      </dgm:prSet>
      <dgm:spPr/>
      <dgm:t>
        <a:bodyPr/>
        <a:lstStyle/>
        <a:p>
          <a:endParaRPr lang="en-US"/>
        </a:p>
      </dgm:t>
    </dgm:pt>
    <dgm:pt modelId="{0454EA3E-BA69-46BC-8201-AAB442A70D0A}" type="pres">
      <dgm:prSet presAssocID="{6E7558B6-9D53-4C8A-A5C3-C5EF8B61D560}" presName="root" presStyleCnt="0"/>
      <dgm:spPr/>
    </dgm:pt>
    <dgm:pt modelId="{2DE62CAD-688C-4015-AD00-4816434A9B8B}" type="pres">
      <dgm:prSet presAssocID="{6E7558B6-9D53-4C8A-A5C3-C5EF8B61D560}" presName="rootComposite" presStyleCnt="0"/>
      <dgm:spPr/>
    </dgm:pt>
    <dgm:pt modelId="{D5A96E0D-B48A-4D4C-B737-C17BE4AC3175}" type="pres">
      <dgm:prSet presAssocID="{6E7558B6-9D53-4C8A-A5C3-C5EF8B61D560}" presName="rootText" presStyleLbl="node1" presStyleIdx="0" presStyleCnt="1"/>
      <dgm:spPr/>
      <dgm:t>
        <a:bodyPr/>
        <a:lstStyle/>
        <a:p>
          <a:endParaRPr lang="en-US"/>
        </a:p>
      </dgm:t>
    </dgm:pt>
    <dgm:pt modelId="{D78C4E00-C159-4A26-A666-39596AC39DC0}" type="pres">
      <dgm:prSet presAssocID="{6E7558B6-9D53-4C8A-A5C3-C5EF8B61D560}" presName="rootConnector" presStyleLbl="node1" presStyleIdx="0" presStyleCnt="1"/>
      <dgm:spPr/>
      <dgm:t>
        <a:bodyPr/>
        <a:lstStyle/>
        <a:p>
          <a:endParaRPr lang="en-US"/>
        </a:p>
      </dgm:t>
    </dgm:pt>
    <dgm:pt modelId="{FE87F373-EC9F-4EAE-8945-4A8CC613D77F}" type="pres">
      <dgm:prSet presAssocID="{6E7558B6-9D53-4C8A-A5C3-C5EF8B61D560}" presName="childShape" presStyleCnt="0"/>
      <dgm:spPr/>
    </dgm:pt>
    <dgm:pt modelId="{1784696C-E635-499D-B428-64BBEEE5160C}" type="pres">
      <dgm:prSet presAssocID="{92C81CC6-9CDA-41CB-B67A-CD1D6A31ED15}" presName="Name13" presStyleLbl="parChTrans1D2" presStyleIdx="0" presStyleCnt="3"/>
      <dgm:spPr/>
      <dgm:t>
        <a:bodyPr/>
        <a:lstStyle/>
        <a:p>
          <a:endParaRPr lang="en-US"/>
        </a:p>
      </dgm:t>
    </dgm:pt>
    <dgm:pt modelId="{00904FA9-0296-41D7-96B2-3989B1F668EA}" type="pres">
      <dgm:prSet presAssocID="{126E6982-B438-4E8E-8E40-1DED68F0FAEC}" presName="childText" presStyleLbl="bgAcc1" presStyleIdx="0" presStyleCnt="3">
        <dgm:presLayoutVars>
          <dgm:bulletEnabled val="1"/>
        </dgm:presLayoutVars>
      </dgm:prSet>
      <dgm:spPr/>
      <dgm:t>
        <a:bodyPr/>
        <a:lstStyle/>
        <a:p>
          <a:endParaRPr lang="en-US"/>
        </a:p>
      </dgm:t>
    </dgm:pt>
    <dgm:pt modelId="{6BAD33CE-AC6C-463F-8933-1EF2AE5985E1}" type="pres">
      <dgm:prSet presAssocID="{F6EAA416-9BA1-428B-932E-7ADAB1058071}" presName="Name13" presStyleLbl="parChTrans1D2" presStyleIdx="1" presStyleCnt="3"/>
      <dgm:spPr/>
      <dgm:t>
        <a:bodyPr/>
        <a:lstStyle/>
        <a:p>
          <a:endParaRPr lang="en-US"/>
        </a:p>
      </dgm:t>
    </dgm:pt>
    <dgm:pt modelId="{E649942D-304C-4390-A92D-5853A9471E7B}" type="pres">
      <dgm:prSet presAssocID="{A31E2084-B2CC-4A72-BB6A-2653321CC3A5}" presName="childText" presStyleLbl="bgAcc1" presStyleIdx="1" presStyleCnt="3">
        <dgm:presLayoutVars>
          <dgm:bulletEnabled val="1"/>
        </dgm:presLayoutVars>
      </dgm:prSet>
      <dgm:spPr/>
      <dgm:t>
        <a:bodyPr/>
        <a:lstStyle/>
        <a:p>
          <a:endParaRPr lang="en-US"/>
        </a:p>
      </dgm:t>
    </dgm:pt>
    <dgm:pt modelId="{D7B040F3-9032-4B40-95D4-252177BEDD56}" type="pres">
      <dgm:prSet presAssocID="{0C884394-BFBA-4DFA-B698-57ADD7E2C567}" presName="Name13" presStyleLbl="parChTrans1D2" presStyleIdx="2" presStyleCnt="3"/>
      <dgm:spPr/>
      <dgm:t>
        <a:bodyPr/>
        <a:lstStyle/>
        <a:p>
          <a:endParaRPr lang="en-US"/>
        </a:p>
      </dgm:t>
    </dgm:pt>
    <dgm:pt modelId="{279DCE19-0947-49EC-8FBC-968FB152C35C}" type="pres">
      <dgm:prSet presAssocID="{33874F61-2FCD-4D92-BA28-B0C9F0D47C62}" presName="childText" presStyleLbl="bgAcc1" presStyleIdx="2" presStyleCnt="3">
        <dgm:presLayoutVars>
          <dgm:bulletEnabled val="1"/>
        </dgm:presLayoutVars>
      </dgm:prSet>
      <dgm:spPr/>
      <dgm:t>
        <a:bodyPr/>
        <a:lstStyle/>
        <a:p>
          <a:endParaRPr lang="en-US"/>
        </a:p>
      </dgm:t>
    </dgm:pt>
  </dgm:ptLst>
  <dgm:cxnLst>
    <dgm:cxn modelId="{80ED02FC-4B41-495E-8CC3-11140B0AEB14}" type="presOf" srcId="{6E7558B6-9D53-4C8A-A5C3-C5EF8B61D560}" destId="{D5A96E0D-B48A-4D4C-B737-C17BE4AC3175}" srcOrd="0" destOrd="0" presId="urn:microsoft.com/office/officeart/2005/8/layout/hierarchy3"/>
    <dgm:cxn modelId="{9129E7A9-0D39-4CC2-83BF-2C7E274537AF}" srcId="{6E7558B6-9D53-4C8A-A5C3-C5EF8B61D560}" destId="{A31E2084-B2CC-4A72-BB6A-2653321CC3A5}" srcOrd="1" destOrd="0" parTransId="{F6EAA416-9BA1-428B-932E-7ADAB1058071}" sibTransId="{64CCD166-EEBC-40B6-AC93-7119DE6492B8}"/>
    <dgm:cxn modelId="{D4AB7504-B2FF-403A-B2C9-04003FCA0415}" type="presOf" srcId="{6E7558B6-9D53-4C8A-A5C3-C5EF8B61D560}" destId="{D78C4E00-C159-4A26-A666-39596AC39DC0}" srcOrd="1" destOrd="0" presId="urn:microsoft.com/office/officeart/2005/8/layout/hierarchy3"/>
    <dgm:cxn modelId="{1B33CD61-8B6B-42A7-B7E4-C3DBAD6086A5}" srcId="{6E7558B6-9D53-4C8A-A5C3-C5EF8B61D560}" destId="{126E6982-B438-4E8E-8E40-1DED68F0FAEC}" srcOrd="0" destOrd="0" parTransId="{92C81CC6-9CDA-41CB-B67A-CD1D6A31ED15}" sibTransId="{DB3CFB73-54F0-46D7-B49B-AF84DC94512F}"/>
    <dgm:cxn modelId="{ED9C9889-73B8-4442-B972-022F9B302EEB}" type="presOf" srcId="{126E6982-B438-4E8E-8E40-1DED68F0FAEC}" destId="{00904FA9-0296-41D7-96B2-3989B1F668EA}" srcOrd="0" destOrd="0" presId="urn:microsoft.com/office/officeart/2005/8/layout/hierarchy3"/>
    <dgm:cxn modelId="{CA8D0109-0C27-42C9-B86D-580A1FA4AB2A}" srcId="{6E7558B6-9D53-4C8A-A5C3-C5EF8B61D560}" destId="{33874F61-2FCD-4D92-BA28-B0C9F0D47C62}" srcOrd="2" destOrd="0" parTransId="{0C884394-BFBA-4DFA-B698-57ADD7E2C567}" sibTransId="{3D340BD2-7E26-469A-8604-F91C1DA75206}"/>
    <dgm:cxn modelId="{FADF9842-8F8B-415D-B327-398636C7DEA7}" type="presOf" srcId="{F6EAA416-9BA1-428B-932E-7ADAB1058071}" destId="{6BAD33CE-AC6C-463F-8933-1EF2AE5985E1}" srcOrd="0" destOrd="0" presId="urn:microsoft.com/office/officeart/2005/8/layout/hierarchy3"/>
    <dgm:cxn modelId="{AB4F9965-7C0B-4BE7-8AB7-7EBA46599DCD}" type="presOf" srcId="{33874F61-2FCD-4D92-BA28-B0C9F0D47C62}" destId="{279DCE19-0947-49EC-8FBC-968FB152C35C}" srcOrd="0" destOrd="0" presId="urn:microsoft.com/office/officeart/2005/8/layout/hierarchy3"/>
    <dgm:cxn modelId="{E556BC86-950D-4956-9378-7680E01A0A1E}" type="presOf" srcId="{92C81CC6-9CDA-41CB-B67A-CD1D6A31ED15}" destId="{1784696C-E635-499D-B428-64BBEEE5160C}" srcOrd="0" destOrd="0" presId="urn:microsoft.com/office/officeart/2005/8/layout/hierarchy3"/>
    <dgm:cxn modelId="{7D1C4CAB-6F52-4F0E-8FF3-7331C8007524}" type="presOf" srcId="{A31E2084-B2CC-4A72-BB6A-2653321CC3A5}" destId="{E649942D-304C-4390-A92D-5853A9471E7B}" srcOrd="0" destOrd="0" presId="urn:microsoft.com/office/officeart/2005/8/layout/hierarchy3"/>
    <dgm:cxn modelId="{7DB13B10-CFE1-4D4F-9848-3ADDEB0ABF0C}" type="presOf" srcId="{0C884394-BFBA-4DFA-B698-57ADD7E2C567}" destId="{D7B040F3-9032-4B40-95D4-252177BEDD56}" srcOrd="0" destOrd="0" presId="urn:microsoft.com/office/officeart/2005/8/layout/hierarchy3"/>
    <dgm:cxn modelId="{D3A859C7-ACA3-4F29-A71A-C2310B5B50AA}" srcId="{0D1FD8F8-876B-4049-8DA1-5807C0CCCD15}" destId="{6E7558B6-9D53-4C8A-A5C3-C5EF8B61D560}" srcOrd="0" destOrd="0" parTransId="{B4132C56-D1AE-476D-90E9-A3D177835FF7}" sibTransId="{B51770C1-C56A-490A-BE66-44BADBEE2B50}"/>
    <dgm:cxn modelId="{838B6A62-0375-4810-9802-2F06FAEFF293}" type="presOf" srcId="{0D1FD8F8-876B-4049-8DA1-5807C0CCCD15}" destId="{570A0670-6701-4C18-8054-FFD2D2786B21}" srcOrd="0" destOrd="0" presId="urn:microsoft.com/office/officeart/2005/8/layout/hierarchy3"/>
    <dgm:cxn modelId="{5585250F-14ED-4AB2-ADC1-AA0D0EC17A15}" type="presParOf" srcId="{570A0670-6701-4C18-8054-FFD2D2786B21}" destId="{0454EA3E-BA69-46BC-8201-AAB442A70D0A}" srcOrd="0" destOrd="0" presId="urn:microsoft.com/office/officeart/2005/8/layout/hierarchy3"/>
    <dgm:cxn modelId="{A6308242-CE38-4442-BB5E-F836ECFDA951}" type="presParOf" srcId="{0454EA3E-BA69-46BC-8201-AAB442A70D0A}" destId="{2DE62CAD-688C-4015-AD00-4816434A9B8B}" srcOrd="0" destOrd="0" presId="urn:microsoft.com/office/officeart/2005/8/layout/hierarchy3"/>
    <dgm:cxn modelId="{41B48F0C-A1B2-4F41-B26E-D8F3E102AFDD}" type="presParOf" srcId="{2DE62CAD-688C-4015-AD00-4816434A9B8B}" destId="{D5A96E0D-B48A-4D4C-B737-C17BE4AC3175}" srcOrd="0" destOrd="0" presId="urn:microsoft.com/office/officeart/2005/8/layout/hierarchy3"/>
    <dgm:cxn modelId="{9F2ED02A-3922-4F3F-9AF7-11677778456F}" type="presParOf" srcId="{2DE62CAD-688C-4015-AD00-4816434A9B8B}" destId="{D78C4E00-C159-4A26-A666-39596AC39DC0}" srcOrd="1" destOrd="0" presId="urn:microsoft.com/office/officeart/2005/8/layout/hierarchy3"/>
    <dgm:cxn modelId="{914FE04B-F01E-45B4-938B-A763C15216E8}" type="presParOf" srcId="{0454EA3E-BA69-46BC-8201-AAB442A70D0A}" destId="{FE87F373-EC9F-4EAE-8945-4A8CC613D77F}" srcOrd="1" destOrd="0" presId="urn:microsoft.com/office/officeart/2005/8/layout/hierarchy3"/>
    <dgm:cxn modelId="{7772CB7C-DE14-46BB-9438-6D9000167CA6}" type="presParOf" srcId="{FE87F373-EC9F-4EAE-8945-4A8CC613D77F}" destId="{1784696C-E635-499D-B428-64BBEEE5160C}" srcOrd="0" destOrd="0" presId="urn:microsoft.com/office/officeart/2005/8/layout/hierarchy3"/>
    <dgm:cxn modelId="{DC661C23-BE4E-4B3A-AFB6-F29545B1D997}" type="presParOf" srcId="{FE87F373-EC9F-4EAE-8945-4A8CC613D77F}" destId="{00904FA9-0296-41D7-96B2-3989B1F668EA}" srcOrd="1" destOrd="0" presId="urn:microsoft.com/office/officeart/2005/8/layout/hierarchy3"/>
    <dgm:cxn modelId="{4715F4E9-2876-4F7F-AFB3-26F3FDD254D4}" type="presParOf" srcId="{FE87F373-EC9F-4EAE-8945-4A8CC613D77F}" destId="{6BAD33CE-AC6C-463F-8933-1EF2AE5985E1}" srcOrd="2" destOrd="0" presId="urn:microsoft.com/office/officeart/2005/8/layout/hierarchy3"/>
    <dgm:cxn modelId="{408E6A33-912B-4CDA-A783-97C7C5376F40}" type="presParOf" srcId="{FE87F373-EC9F-4EAE-8945-4A8CC613D77F}" destId="{E649942D-304C-4390-A92D-5853A9471E7B}" srcOrd="3" destOrd="0" presId="urn:microsoft.com/office/officeart/2005/8/layout/hierarchy3"/>
    <dgm:cxn modelId="{6A092786-A209-4ABF-9CD1-5AD45C880153}" type="presParOf" srcId="{FE87F373-EC9F-4EAE-8945-4A8CC613D77F}" destId="{D7B040F3-9032-4B40-95D4-252177BEDD56}" srcOrd="4" destOrd="0" presId="urn:microsoft.com/office/officeart/2005/8/layout/hierarchy3"/>
    <dgm:cxn modelId="{37F64207-1E33-40F3-8311-4A1474212692}" type="presParOf" srcId="{FE87F373-EC9F-4EAE-8945-4A8CC613D77F}" destId="{279DCE19-0947-49EC-8FBC-968FB152C35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7D459F-743E-4358-BFAB-17572CC401F2}"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pPr rtl="1"/>
          <a:endParaRPr lang="ar-SA"/>
        </a:p>
      </dgm:t>
    </dgm:pt>
    <dgm:pt modelId="{172778B4-B410-44C5-84DF-7BA81A2C2A0D}">
      <dgm:prSet phldrT="[Text]"/>
      <dgm:spPr/>
      <dgm:t>
        <a:bodyPr/>
        <a:lstStyle/>
        <a:p>
          <a:pPr rtl="1"/>
          <a:r>
            <a:rPr lang="en-US" dirty="0"/>
            <a:t>Holoenzymes</a:t>
          </a:r>
          <a:endParaRPr lang="ar-SA" dirty="0"/>
        </a:p>
      </dgm:t>
    </dgm:pt>
    <dgm:pt modelId="{24F17F28-BDEA-42E3-90BC-C771152C231D}" type="parTrans" cxnId="{23D480CC-06F1-46D1-B302-9D31CD61A50B}">
      <dgm:prSet/>
      <dgm:spPr/>
      <dgm:t>
        <a:bodyPr/>
        <a:lstStyle/>
        <a:p>
          <a:pPr rtl="1"/>
          <a:endParaRPr lang="ar-SA"/>
        </a:p>
      </dgm:t>
    </dgm:pt>
    <dgm:pt modelId="{97A49B3B-F501-4E72-B9E5-58F86A408A49}" type="sibTrans" cxnId="{23D480CC-06F1-46D1-B302-9D31CD61A50B}">
      <dgm:prSet/>
      <dgm:spPr/>
      <dgm:t>
        <a:bodyPr/>
        <a:lstStyle/>
        <a:p>
          <a:pPr rtl="1"/>
          <a:endParaRPr lang="ar-SA"/>
        </a:p>
      </dgm:t>
    </dgm:pt>
    <dgm:pt modelId="{2655C5A2-163B-4C85-810E-2AA131FD9B7A}">
      <dgm:prSet phldrT="[Text]"/>
      <dgm:spPr/>
      <dgm:t>
        <a:bodyPr/>
        <a:lstStyle/>
        <a:p>
          <a:pPr rtl="1"/>
          <a:r>
            <a:rPr lang="en-US"/>
            <a:t>Cofactor</a:t>
          </a:r>
        </a:p>
        <a:p>
          <a:pPr rtl="1"/>
          <a:r>
            <a:rPr lang="en-US"/>
            <a:t>Metal ions</a:t>
          </a:r>
          <a:endParaRPr lang="en-US" dirty="0"/>
        </a:p>
      </dgm:t>
    </dgm:pt>
    <dgm:pt modelId="{2A3C1734-4D41-4705-9F09-158575154679}" type="parTrans" cxnId="{EA51C0AE-B87D-40CF-9A56-B07E7AB9D288}">
      <dgm:prSet/>
      <dgm:spPr/>
      <dgm:t>
        <a:bodyPr/>
        <a:lstStyle/>
        <a:p>
          <a:pPr rtl="1"/>
          <a:endParaRPr lang="ar-SA"/>
        </a:p>
      </dgm:t>
    </dgm:pt>
    <dgm:pt modelId="{84527423-0D45-454E-A58C-D876EE0BE351}" type="sibTrans" cxnId="{EA51C0AE-B87D-40CF-9A56-B07E7AB9D288}">
      <dgm:prSet/>
      <dgm:spPr/>
      <dgm:t>
        <a:bodyPr/>
        <a:lstStyle/>
        <a:p>
          <a:pPr rtl="1"/>
          <a:endParaRPr lang="ar-SA"/>
        </a:p>
      </dgm:t>
    </dgm:pt>
    <dgm:pt modelId="{A79A5261-5ECC-46B5-A601-3260B0EE3191}">
      <dgm:prSet phldrT="[Text]"/>
      <dgm:spPr/>
      <dgm:t>
        <a:bodyPr/>
        <a:lstStyle/>
        <a:p>
          <a:pPr rtl="1"/>
          <a:r>
            <a:rPr lang="en-US" dirty="0"/>
            <a:t>Coenzyme</a:t>
          </a:r>
        </a:p>
        <a:p>
          <a:pPr rtl="1"/>
          <a:r>
            <a:rPr lang="en-US" dirty="0"/>
            <a:t>Organic molecules</a:t>
          </a:r>
          <a:endParaRPr lang="ar-SA" dirty="0"/>
        </a:p>
      </dgm:t>
    </dgm:pt>
    <dgm:pt modelId="{FB6E209D-B7B6-4E5E-955A-BD92F4EBAB40}" type="parTrans" cxnId="{CF943D2B-E9BB-4C4E-BCAC-99AA85F6478D}">
      <dgm:prSet/>
      <dgm:spPr/>
      <dgm:t>
        <a:bodyPr/>
        <a:lstStyle/>
        <a:p>
          <a:pPr rtl="1"/>
          <a:endParaRPr lang="ar-SA"/>
        </a:p>
      </dgm:t>
    </dgm:pt>
    <dgm:pt modelId="{4FCD90AA-3289-439B-A8BB-EAAF6AC66C17}" type="sibTrans" cxnId="{CF943D2B-E9BB-4C4E-BCAC-99AA85F6478D}">
      <dgm:prSet/>
      <dgm:spPr/>
      <dgm:t>
        <a:bodyPr/>
        <a:lstStyle/>
        <a:p>
          <a:pPr rtl="1"/>
          <a:endParaRPr lang="ar-SA"/>
        </a:p>
      </dgm:t>
    </dgm:pt>
    <dgm:pt modelId="{22EEFE56-B722-4A26-ACB5-4EA5CB20459C}" type="pres">
      <dgm:prSet presAssocID="{3A7D459F-743E-4358-BFAB-17572CC401F2}" presName="Name0" presStyleCnt="0">
        <dgm:presLayoutVars>
          <dgm:chPref val="1"/>
          <dgm:dir/>
          <dgm:animOne val="branch"/>
          <dgm:animLvl val="lvl"/>
          <dgm:resizeHandles/>
        </dgm:presLayoutVars>
      </dgm:prSet>
      <dgm:spPr/>
      <dgm:t>
        <a:bodyPr/>
        <a:lstStyle/>
        <a:p>
          <a:endParaRPr lang="en-US"/>
        </a:p>
      </dgm:t>
    </dgm:pt>
    <dgm:pt modelId="{D6DACEA5-DA9E-4BD2-8FF3-70981DAD9EF3}" type="pres">
      <dgm:prSet presAssocID="{172778B4-B410-44C5-84DF-7BA81A2C2A0D}" presName="vertOne" presStyleCnt="0"/>
      <dgm:spPr/>
    </dgm:pt>
    <dgm:pt modelId="{78FC3E6E-D08F-47FC-A15E-057DC2911826}" type="pres">
      <dgm:prSet presAssocID="{172778B4-B410-44C5-84DF-7BA81A2C2A0D}" presName="txOne" presStyleLbl="node0" presStyleIdx="0" presStyleCnt="1" custLinFactY="-4657" custLinFactNeighborX="10131" custLinFactNeighborY="-100000">
        <dgm:presLayoutVars>
          <dgm:chPref val="3"/>
        </dgm:presLayoutVars>
      </dgm:prSet>
      <dgm:spPr/>
      <dgm:t>
        <a:bodyPr/>
        <a:lstStyle/>
        <a:p>
          <a:endParaRPr lang="en-US"/>
        </a:p>
      </dgm:t>
    </dgm:pt>
    <dgm:pt modelId="{A2D2F221-65A8-4DAB-B017-3610F4D8B6D9}" type="pres">
      <dgm:prSet presAssocID="{172778B4-B410-44C5-84DF-7BA81A2C2A0D}" presName="parTransOne" presStyleCnt="0"/>
      <dgm:spPr/>
    </dgm:pt>
    <dgm:pt modelId="{442B1C20-DDB3-4F11-A1E7-9949BD9E3667}" type="pres">
      <dgm:prSet presAssocID="{172778B4-B410-44C5-84DF-7BA81A2C2A0D}" presName="horzOne" presStyleCnt="0"/>
      <dgm:spPr/>
    </dgm:pt>
    <dgm:pt modelId="{9FE4F1C5-B005-4317-880A-24912F366B30}" type="pres">
      <dgm:prSet presAssocID="{2655C5A2-163B-4C85-810E-2AA131FD9B7A}" presName="vertTwo" presStyleCnt="0"/>
      <dgm:spPr/>
    </dgm:pt>
    <dgm:pt modelId="{1BFF8B76-D99F-4EF2-B27B-000759223D2D}" type="pres">
      <dgm:prSet presAssocID="{2655C5A2-163B-4C85-810E-2AA131FD9B7A}" presName="txTwo" presStyleLbl="node2" presStyleIdx="0" presStyleCnt="2">
        <dgm:presLayoutVars>
          <dgm:chPref val="3"/>
        </dgm:presLayoutVars>
      </dgm:prSet>
      <dgm:spPr/>
      <dgm:t>
        <a:bodyPr/>
        <a:lstStyle/>
        <a:p>
          <a:endParaRPr lang="en-US"/>
        </a:p>
      </dgm:t>
    </dgm:pt>
    <dgm:pt modelId="{C2283E50-6DDA-4003-936A-145617146587}" type="pres">
      <dgm:prSet presAssocID="{2655C5A2-163B-4C85-810E-2AA131FD9B7A}" presName="horzTwo" presStyleCnt="0"/>
      <dgm:spPr/>
    </dgm:pt>
    <dgm:pt modelId="{676045CE-547D-4D1E-9AFA-5E39CC8DB3F9}" type="pres">
      <dgm:prSet presAssocID="{84527423-0D45-454E-A58C-D876EE0BE351}" presName="sibSpaceTwo" presStyleCnt="0"/>
      <dgm:spPr/>
    </dgm:pt>
    <dgm:pt modelId="{53B86E18-4B5A-472D-AC16-A5254EC756A8}" type="pres">
      <dgm:prSet presAssocID="{A79A5261-5ECC-46B5-A601-3260B0EE3191}" presName="vertTwo" presStyleCnt="0"/>
      <dgm:spPr/>
    </dgm:pt>
    <dgm:pt modelId="{AF44009B-0AC3-4200-8880-397DAB2409DE}" type="pres">
      <dgm:prSet presAssocID="{A79A5261-5ECC-46B5-A601-3260B0EE3191}" presName="txTwo" presStyleLbl="node2" presStyleIdx="1" presStyleCnt="2">
        <dgm:presLayoutVars>
          <dgm:chPref val="3"/>
        </dgm:presLayoutVars>
      </dgm:prSet>
      <dgm:spPr/>
      <dgm:t>
        <a:bodyPr/>
        <a:lstStyle/>
        <a:p>
          <a:endParaRPr lang="en-US"/>
        </a:p>
      </dgm:t>
    </dgm:pt>
    <dgm:pt modelId="{0A94359F-3F7C-4854-8366-194B1EADFEC0}" type="pres">
      <dgm:prSet presAssocID="{A79A5261-5ECC-46B5-A601-3260B0EE3191}" presName="horzTwo" presStyleCnt="0"/>
      <dgm:spPr/>
    </dgm:pt>
  </dgm:ptLst>
  <dgm:cxnLst>
    <dgm:cxn modelId="{EA51C0AE-B87D-40CF-9A56-B07E7AB9D288}" srcId="{172778B4-B410-44C5-84DF-7BA81A2C2A0D}" destId="{2655C5A2-163B-4C85-810E-2AA131FD9B7A}" srcOrd="0" destOrd="0" parTransId="{2A3C1734-4D41-4705-9F09-158575154679}" sibTransId="{84527423-0D45-454E-A58C-D876EE0BE351}"/>
    <dgm:cxn modelId="{A396C3AF-E2E3-494B-BA02-2D82FB5977A1}" type="presOf" srcId="{A79A5261-5ECC-46B5-A601-3260B0EE3191}" destId="{AF44009B-0AC3-4200-8880-397DAB2409DE}" srcOrd="0" destOrd="0" presId="urn:microsoft.com/office/officeart/2005/8/layout/hierarchy4"/>
    <dgm:cxn modelId="{6AD53CE5-8A8F-4AF5-BBB4-A7DC0004678A}" type="presOf" srcId="{2655C5A2-163B-4C85-810E-2AA131FD9B7A}" destId="{1BFF8B76-D99F-4EF2-B27B-000759223D2D}" srcOrd="0" destOrd="0" presId="urn:microsoft.com/office/officeart/2005/8/layout/hierarchy4"/>
    <dgm:cxn modelId="{CF943D2B-E9BB-4C4E-BCAC-99AA85F6478D}" srcId="{172778B4-B410-44C5-84DF-7BA81A2C2A0D}" destId="{A79A5261-5ECC-46B5-A601-3260B0EE3191}" srcOrd="1" destOrd="0" parTransId="{FB6E209D-B7B6-4E5E-955A-BD92F4EBAB40}" sibTransId="{4FCD90AA-3289-439B-A8BB-EAAF6AC66C17}"/>
    <dgm:cxn modelId="{E6D39EB8-D874-4510-9F22-B836639F0E1E}" type="presOf" srcId="{3A7D459F-743E-4358-BFAB-17572CC401F2}" destId="{22EEFE56-B722-4A26-ACB5-4EA5CB20459C}" srcOrd="0" destOrd="0" presId="urn:microsoft.com/office/officeart/2005/8/layout/hierarchy4"/>
    <dgm:cxn modelId="{23D480CC-06F1-46D1-B302-9D31CD61A50B}" srcId="{3A7D459F-743E-4358-BFAB-17572CC401F2}" destId="{172778B4-B410-44C5-84DF-7BA81A2C2A0D}" srcOrd="0" destOrd="0" parTransId="{24F17F28-BDEA-42E3-90BC-C771152C231D}" sibTransId="{97A49B3B-F501-4E72-B9E5-58F86A408A49}"/>
    <dgm:cxn modelId="{6C693C7D-3BF9-4A1E-A104-3F3EFAE0001E}" type="presOf" srcId="{172778B4-B410-44C5-84DF-7BA81A2C2A0D}" destId="{78FC3E6E-D08F-47FC-A15E-057DC2911826}" srcOrd="0" destOrd="0" presId="urn:microsoft.com/office/officeart/2005/8/layout/hierarchy4"/>
    <dgm:cxn modelId="{73BF2A67-AAC2-4D33-A84C-5212247302C6}" type="presParOf" srcId="{22EEFE56-B722-4A26-ACB5-4EA5CB20459C}" destId="{D6DACEA5-DA9E-4BD2-8FF3-70981DAD9EF3}" srcOrd="0" destOrd="0" presId="urn:microsoft.com/office/officeart/2005/8/layout/hierarchy4"/>
    <dgm:cxn modelId="{D776CBEC-AF5D-4DF4-83C8-0A4312BE2472}" type="presParOf" srcId="{D6DACEA5-DA9E-4BD2-8FF3-70981DAD9EF3}" destId="{78FC3E6E-D08F-47FC-A15E-057DC2911826}" srcOrd="0" destOrd="0" presId="urn:microsoft.com/office/officeart/2005/8/layout/hierarchy4"/>
    <dgm:cxn modelId="{DFC3A462-C670-41F2-A937-5941739604A9}" type="presParOf" srcId="{D6DACEA5-DA9E-4BD2-8FF3-70981DAD9EF3}" destId="{A2D2F221-65A8-4DAB-B017-3610F4D8B6D9}" srcOrd="1" destOrd="0" presId="urn:microsoft.com/office/officeart/2005/8/layout/hierarchy4"/>
    <dgm:cxn modelId="{8802EDF5-8F8A-48B4-9724-270645826432}" type="presParOf" srcId="{D6DACEA5-DA9E-4BD2-8FF3-70981DAD9EF3}" destId="{442B1C20-DDB3-4F11-A1E7-9949BD9E3667}" srcOrd="2" destOrd="0" presId="urn:microsoft.com/office/officeart/2005/8/layout/hierarchy4"/>
    <dgm:cxn modelId="{24291B98-338F-4B98-8E8A-0A67B4EFF820}" type="presParOf" srcId="{442B1C20-DDB3-4F11-A1E7-9949BD9E3667}" destId="{9FE4F1C5-B005-4317-880A-24912F366B30}" srcOrd="0" destOrd="0" presId="urn:microsoft.com/office/officeart/2005/8/layout/hierarchy4"/>
    <dgm:cxn modelId="{D7E2A04F-7890-4119-AADF-E18DC2B416C2}" type="presParOf" srcId="{9FE4F1C5-B005-4317-880A-24912F366B30}" destId="{1BFF8B76-D99F-4EF2-B27B-000759223D2D}" srcOrd="0" destOrd="0" presId="urn:microsoft.com/office/officeart/2005/8/layout/hierarchy4"/>
    <dgm:cxn modelId="{A97828AE-81C7-4904-81A9-8274BB3C03E0}" type="presParOf" srcId="{9FE4F1C5-B005-4317-880A-24912F366B30}" destId="{C2283E50-6DDA-4003-936A-145617146587}" srcOrd="1" destOrd="0" presId="urn:microsoft.com/office/officeart/2005/8/layout/hierarchy4"/>
    <dgm:cxn modelId="{3336986E-8ADA-4125-B403-AF016BF424D1}" type="presParOf" srcId="{442B1C20-DDB3-4F11-A1E7-9949BD9E3667}" destId="{676045CE-547D-4D1E-9AFA-5E39CC8DB3F9}" srcOrd="1" destOrd="0" presId="urn:microsoft.com/office/officeart/2005/8/layout/hierarchy4"/>
    <dgm:cxn modelId="{1A2355F0-ABB3-4375-85DD-F17FEE06ED92}" type="presParOf" srcId="{442B1C20-DDB3-4F11-A1E7-9949BD9E3667}" destId="{53B86E18-4B5A-472D-AC16-A5254EC756A8}" srcOrd="2" destOrd="0" presId="urn:microsoft.com/office/officeart/2005/8/layout/hierarchy4"/>
    <dgm:cxn modelId="{6474C44D-8955-4254-932A-7351FBDE385E}" type="presParOf" srcId="{53B86E18-4B5A-472D-AC16-A5254EC756A8}" destId="{AF44009B-0AC3-4200-8880-397DAB2409DE}" srcOrd="0" destOrd="0" presId="urn:microsoft.com/office/officeart/2005/8/layout/hierarchy4"/>
    <dgm:cxn modelId="{3B67D36B-151D-459F-90E6-50D53D5F2637}" type="presParOf" srcId="{53B86E18-4B5A-472D-AC16-A5254EC756A8}" destId="{0A94359F-3F7C-4854-8366-194B1EADFEC0}"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137D57-508A-4A8E-B5F7-C6902976E11E}"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pPr rtl="1"/>
          <a:endParaRPr lang="ar-SA"/>
        </a:p>
      </dgm:t>
    </dgm:pt>
    <dgm:pt modelId="{17CB920B-4F1A-463B-97D3-CA5EAAC3F048}">
      <dgm:prSet phldrT="[Text]" custT="1"/>
      <dgm:spPr/>
      <dgm:t>
        <a:bodyPr/>
        <a:lstStyle/>
        <a:p>
          <a:pPr rtl="1"/>
          <a:r>
            <a:rPr lang="en-US" sz="1050" b="1" dirty="0"/>
            <a:t>Factors that affect enzyme activity</a:t>
          </a:r>
          <a:endParaRPr lang="ar-SA" sz="1050" b="1" dirty="0"/>
        </a:p>
      </dgm:t>
    </dgm:pt>
    <dgm:pt modelId="{7DD4893D-A4AA-4314-A68A-44F9776EFF22}" type="parTrans" cxnId="{A3534A78-16F1-4FB9-8CBC-CBFB203E4738}">
      <dgm:prSet/>
      <dgm:spPr/>
      <dgm:t>
        <a:bodyPr/>
        <a:lstStyle/>
        <a:p>
          <a:pPr rtl="1"/>
          <a:endParaRPr lang="ar-SA"/>
        </a:p>
      </dgm:t>
    </dgm:pt>
    <dgm:pt modelId="{EE1C76F1-F109-41D2-A5AE-9C34301E32C8}" type="sibTrans" cxnId="{A3534A78-16F1-4FB9-8CBC-CBFB203E4738}">
      <dgm:prSet/>
      <dgm:spPr/>
      <dgm:t>
        <a:bodyPr/>
        <a:lstStyle/>
        <a:p>
          <a:pPr rtl="1"/>
          <a:endParaRPr lang="ar-SA"/>
        </a:p>
      </dgm:t>
    </dgm:pt>
    <dgm:pt modelId="{8F98E46E-E911-4C49-BFA8-A62506D1C615}">
      <dgm:prSet phldrT="[Text]"/>
      <dgm:spPr/>
      <dgm:t>
        <a:bodyPr/>
        <a:lstStyle/>
        <a:p>
          <a:pPr rtl="1"/>
          <a:r>
            <a:rPr lang="en-US"/>
            <a:t>pH</a:t>
          </a:r>
          <a:endParaRPr lang="ar-SA" dirty="0"/>
        </a:p>
      </dgm:t>
    </dgm:pt>
    <dgm:pt modelId="{3FE7233C-817F-4C50-A30A-E9E8655CA551}" type="parTrans" cxnId="{74332405-471C-43CA-82A5-DA8295C4991C}">
      <dgm:prSet/>
      <dgm:spPr/>
      <dgm:t>
        <a:bodyPr/>
        <a:lstStyle/>
        <a:p>
          <a:pPr rtl="1"/>
          <a:endParaRPr lang="ar-SA"/>
        </a:p>
      </dgm:t>
    </dgm:pt>
    <dgm:pt modelId="{F6E62F98-108C-426E-A84C-5CAD263F3191}" type="sibTrans" cxnId="{74332405-471C-43CA-82A5-DA8295C4991C}">
      <dgm:prSet/>
      <dgm:spPr/>
      <dgm:t>
        <a:bodyPr/>
        <a:lstStyle/>
        <a:p>
          <a:pPr rtl="1"/>
          <a:endParaRPr lang="ar-SA"/>
        </a:p>
      </dgm:t>
    </dgm:pt>
    <dgm:pt modelId="{DADC5DD3-F1C0-4030-97DD-96592A03A626}">
      <dgm:prSet/>
      <dgm:spPr/>
      <dgm:t>
        <a:bodyPr/>
        <a:lstStyle/>
        <a:p>
          <a:pPr rtl="1"/>
          <a:r>
            <a:rPr lang="en-US"/>
            <a:t>Temperature</a:t>
          </a:r>
          <a:endParaRPr lang="ar-SA" dirty="0"/>
        </a:p>
      </dgm:t>
    </dgm:pt>
    <dgm:pt modelId="{6BCD6FE4-96A0-4BD4-8AA3-7701CBD77003}" type="parTrans" cxnId="{D3B62839-0817-44F9-B8CC-C12C9753060E}">
      <dgm:prSet/>
      <dgm:spPr/>
      <dgm:t>
        <a:bodyPr/>
        <a:lstStyle/>
        <a:p>
          <a:pPr rtl="1"/>
          <a:endParaRPr lang="ar-SA"/>
        </a:p>
      </dgm:t>
    </dgm:pt>
    <dgm:pt modelId="{5FFF0043-D241-4068-AF7E-015BE386C7E4}" type="sibTrans" cxnId="{D3B62839-0817-44F9-B8CC-C12C9753060E}">
      <dgm:prSet/>
      <dgm:spPr/>
      <dgm:t>
        <a:bodyPr/>
        <a:lstStyle/>
        <a:p>
          <a:pPr rtl="1"/>
          <a:endParaRPr lang="ar-SA"/>
        </a:p>
      </dgm:t>
    </dgm:pt>
    <dgm:pt modelId="{402366B5-D9B9-4A0B-9237-F88943CFF0B6}">
      <dgm:prSet/>
      <dgm:spPr/>
      <dgm:t>
        <a:bodyPr/>
        <a:lstStyle/>
        <a:p>
          <a:pPr rtl="1"/>
          <a:r>
            <a:rPr lang="en-US" dirty="0"/>
            <a:t>[E] and [S]</a:t>
          </a:r>
        </a:p>
      </dgm:t>
    </dgm:pt>
    <dgm:pt modelId="{5D206E25-152D-44C9-A83F-33A94A54F9FA}" type="parTrans" cxnId="{88CF1665-978C-41F8-BB95-D53D7B6E2D03}">
      <dgm:prSet/>
      <dgm:spPr/>
      <dgm:t>
        <a:bodyPr/>
        <a:lstStyle/>
        <a:p>
          <a:pPr rtl="1"/>
          <a:endParaRPr lang="ar-SA"/>
        </a:p>
      </dgm:t>
    </dgm:pt>
    <dgm:pt modelId="{7474367B-3122-4261-8121-67C787A4CC81}" type="sibTrans" cxnId="{88CF1665-978C-41F8-BB95-D53D7B6E2D03}">
      <dgm:prSet/>
      <dgm:spPr/>
      <dgm:t>
        <a:bodyPr/>
        <a:lstStyle/>
        <a:p>
          <a:pPr rtl="1"/>
          <a:endParaRPr lang="ar-SA"/>
        </a:p>
      </dgm:t>
    </dgm:pt>
    <dgm:pt modelId="{0012BBA2-4216-4558-B0AA-F46354830B59}" type="pres">
      <dgm:prSet presAssocID="{1C137D57-508A-4A8E-B5F7-C6902976E11E}" presName="hierChild1" presStyleCnt="0">
        <dgm:presLayoutVars>
          <dgm:orgChart val="1"/>
          <dgm:chPref val="1"/>
          <dgm:dir/>
          <dgm:animOne val="branch"/>
          <dgm:animLvl val="lvl"/>
          <dgm:resizeHandles/>
        </dgm:presLayoutVars>
      </dgm:prSet>
      <dgm:spPr/>
      <dgm:t>
        <a:bodyPr/>
        <a:lstStyle/>
        <a:p>
          <a:endParaRPr lang="en-US"/>
        </a:p>
      </dgm:t>
    </dgm:pt>
    <dgm:pt modelId="{7AE4F68A-FF83-43D3-BC91-410EF9014CC3}" type="pres">
      <dgm:prSet presAssocID="{17CB920B-4F1A-463B-97D3-CA5EAAC3F048}" presName="hierRoot1" presStyleCnt="0">
        <dgm:presLayoutVars>
          <dgm:hierBranch val="init"/>
        </dgm:presLayoutVars>
      </dgm:prSet>
      <dgm:spPr/>
    </dgm:pt>
    <dgm:pt modelId="{30081C19-BD76-4C1E-BD30-DA05F76393AF}" type="pres">
      <dgm:prSet presAssocID="{17CB920B-4F1A-463B-97D3-CA5EAAC3F048}" presName="rootComposite1" presStyleCnt="0"/>
      <dgm:spPr/>
    </dgm:pt>
    <dgm:pt modelId="{BAC40F3D-CF13-459B-9C0E-019BAF03EF0B}" type="pres">
      <dgm:prSet presAssocID="{17CB920B-4F1A-463B-97D3-CA5EAAC3F048}" presName="rootText1" presStyleLbl="node0" presStyleIdx="0" presStyleCnt="1">
        <dgm:presLayoutVars>
          <dgm:chPref val="3"/>
        </dgm:presLayoutVars>
      </dgm:prSet>
      <dgm:spPr/>
      <dgm:t>
        <a:bodyPr/>
        <a:lstStyle/>
        <a:p>
          <a:endParaRPr lang="en-US"/>
        </a:p>
      </dgm:t>
    </dgm:pt>
    <dgm:pt modelId="{7BD094C2-F80F-473F-932A-45B9992BA65E}" type="pres">
      <dgm:prSet presAssocID="{17CB920B-4F1A-463B-97D3-CA5EAAC3F048}" presName="rootConnector1" presStyleLbl="node1" presStyleIdx="0" presStyleCnt="0"/>
      <dgm:spPr/>
      <dgm:t>
        <a:bodyPr/>
        <a:lstStyle/>
        <a:p>
          <a:endParaRPr lang="en-US"/>
        </a:p>
      </dgm:t>
    </dgm:pt>
    <dgm:pt modelId="{A35BC99E-47F5-4CE8-A09C-2E2E1A460FD9}" type="pres">
      <dgm:prSet presAssocID="{17CB920B-4F1A-463B-97D3-CA5EAAC3F048}" presName="hierChild2" presStyleCnt="0"/>
      <dgm:spPr/>
    </dgm:pt>
    <dgm:pt modelId="{EA2137AC-FE72-4F4A-AC6E-F8DDF91A7C12}" type="pres">
      <dgm:prSet presAssocID="{6BCD6FE4-96A0-4BD4-8AA3-7701CBD77003}" presName="Name37" presStyleLbl="parChTrans1D2" presStyleIdx="0" presStyleCnt="3"/>
      <dgm:spPr/>
      <dgm:t>
        <a:bodyPr/>
        <a:lstStyle/>
        <a:p>
          <a:endParaRPr lang="en-US"/>
        </a:p>
      </dgm:t>
    </dgm:pt>
    <dgm:pt modelId="{BCDE3F85-DE53-42D7-9AFD-4FDD6C294CAD}" type="pres">
      <dgm:prSet presAssocID="{DADC5DD3-F1C0-4030-97DD-96592A03A626}" presName="hierRoot2" presStyleCnt="0">
        <dgm:presLayoutVars>
          <dgm:hierBranch val="init"/>
        </dgm:presLayoutVars>
      </dgm:prSet>
      <dgm:spPr/>
    </dgm:pt>
    <dgm:pt modelId="{41338FF7-F1B2-4ECF-A8F4-1A28258AD721}" type="pres">
      <dgm:prSet presAssocID="{DADC5DD3-F1C0-4030-97DD-96592A03A626}" presName="rootComposite" presStyleCnt="0"/>
      <dgm:spPr/>
    </dgm:pt>
    <dgm:pt modelId="{8E7F6EF9-0D77-41A6-83A9-3944127F20F0}" type="pres">
      <dgm:prSet presAssocID="{DADC5DD3-F1C0-4030-97DD-96592A03A626}" presName="rootText" presStyleLbl="node2" presStyleIdx="0" presStyleCnt="3">
        <dgm:presLayoutVars>
          <dgm:chPref val="3"/>
        </dgm:presLayoutVars>
      </dgm:prSet>
      <dgm:spPr/>
      <dgm:t>
        <a:bodyPr/>
        <a:lstStyle/>
        <a:p>
          <a:endParaRPr lang="en-US"/>
        </a:p>
      </dgm:t>
    </dgm:pt>
    <dgm:pt modelId="{8A9F8285-57D3-4AC2-806C-821E1A0CDE35}" type="pres">
      <dgm:prSet presAssocID="{DADC5DD3-F1C0-4030-97DD-96592A03A626}" presName="rootConnector" presStyleLbl="node2" presStyleIdx="0" presStyleCnt="3"/>
      <dgm:spPr/>
      <dgm:t>
        <a:bodyPr/>
        <a:lstStyle/>
        <a:p>
          <a:endParaRPr lang="en-US"/>
        </a:p>
      </dgm:t>
    </dgm:pt>
    <dgm:pt modelId="{46E56BC5-C14B-46B9-B985-2B4D22C2F2E6}" type="pres">
      <dgm:prSet presAssocID="{DADC5DD3-F1C0-4030-97DD-96592A03A626}" presName="hierChild4" presStyleCnt="0"/>
      <dgm:spPr/>
    </dgm:pt>
    <dgm:pt modelId="{60654997-F761-4013-B094-254A0DCC3724}" type="pres">
      <dgm:prSet presAssocID="{DADC5DD3-F1C0-4030-97DD-96592A03A626}" presName="hierChild5" presStyleCnt="0"/>
      <dgm:spPr/>
    </dgm:pt>
    <dgm:pt modelId="{A380E2D6-9C45-43C9-BB96-E362233293C1}" type="pres">
      <dgm:prSet presAssocID="{3FE7233C-817F-4C50-A30A-E9E8655CA551}" presName="Name37" presStyleLbl="parChTrans1D2" presStyleIdx="1" presStyleCnt="3"/>
      <dgm:spPr/>
      <dgm:t>
        <a:bodyPr/>
        <a:lstStyle/>
        <a:p>
          <a:endParaRPr lang="en-US"/>
        </a:p>
      </dgm:t>
    </dgm:pt>
    <dgm:pt modelId="{4803C4CA-C2A4-4A0A-9FD6-B3EE605317F3}" type="pres">
      <dgm:prSet presAssocID="{8F98E46E-E911-4C49-BFA8-A62506D1C615}" presName="hierRoot2" presStyleCnt="0">
        <dgm:presLayoutVars>
          <dgm:hierBranch val="init"/>
        </dgm:presLayoutVars>
      </dgm:prSet>
      <dgm:spPr/>
    </dgm:pt>
    <dgm:pt modelId="{75D8BFF3-EB0B-41CB-AA76-289DBF05BCA0}" type="pres">
      <dgm:prSet presAssocID="{8F98E46E-E911-4C49-BFA8-A62506D1C615}" presName="rootComposite" presStyleCnt="0"/>
      <dgm:spPr/>
    </dgm:pt>
    <dgm:pt modelId="{B7193DD2-3F1F-4931-A437-89479ACBE97D}" type="pres">
      <dgm:prSet presAssocID="{8F98E46E-E911-4C49-BFA8-A62506D1C615}" presName="rootText" presStyleLbl="node2" presStyleIdx="1" presStyleCnt="3">
        <dgm:presLayoutVars>
          <dgm:chPref val="3"/>
        </dgm:presLayoutVars>
      </dgm:prSet>
      <dgm:spPr/>
      <dgm:t>
        <a:bodyPr/>
        <a:lstStyle/>
        <a:p>
          <a:endParaRPr lang="en-US"/>
        </a:p>
      </dgm:t>
    </dgm:pt>
    <dgm:pt modelId="{EFD82CB8-E8B5-4494-9EA1-678A75BD83A2}" type="pres">
      <dgm:prSet presAssocID="{8F98E46E-E911-4C49-BFA8-A62506D1C615}" presName="rootConnector" presStyleLbl="node2" presStyleIdx="1" presStyleCnt="3"/>
      <dgm:spPr/>
      <dgm:t>
        <a:bodyPr/>
        <a:lstStyle/>
        <a:p>
          <a:endParaRPr lang="en-US"/>
        </a:p>
      </dgm:t>
    </dgm:pt>
    <dgm:pt modelId="{8C48274D-DCE6-448A-87D5-C6D045C04355}" type="pres">
      <dgm:prSet presAssocID="{8F98E46E-E911-4C49-BFA8-A62506D1C615}" presName="hierChild4" presStyleCnt="0"/>
      <dgm:spPr/>
    </dgm:pt>
    <dgm:pt modelId="{7A3ED139-4D17-4E8A-8605-42D9FDA8F1F0}" type="pres">
      <dgm:prSet presAssocID="{8F98E46E-E911-4C49-BFA8-A62506D1C615}" presName="hierChild5" presStyleCnt="0"/>
      <dgm:spPr/>
    </dgm:pt>
    <dgm:pt modelId="{1992E7BD-46F4-4C15-B087-CA2687E77912}" type="pres">
      <dgm:prSet presAssocID="{5D206E25-152D-44C9-A83F-33A94A54F9FA}" presName="Name37" presStyleLbl="parChTrans1D2" presStyleIdx="2" presStyleCnt="3"/>
      <dgm:spPr/>
      <dgm:t>
        <a:bodyPr/>
        <a:lstStyle/>
        <a:p>
          <a:endParaRPr lang="en-US"/>
        </a:p>
      </dgm:t>
    </dgm:pt>
    <dgm:pt modelId="{5BB98D39-872F-4E00-A388-E92C182BD6C9}" type="pres">
      <dgm:prSet presAssocID="{402366B5-D9B9-4A0B-9237-F88943CFF0B6}" presName="hierRoot2" presStyleCnt="0">
        <dgm:presLayoutVars>
          <dgm:hierBranch val="init"/>
        </dgm:presLayoutVars>
      </dgm:prSet>
      <dgm:spPr/>
    </dgm:pt>
    <dgm:pt modelId="{DBEC84B4-94A0-45F6-BC86-6AB86D57DB4A}" type="pres">
      <dgm:prSet presAssocID="{402366B5-D9B9-4A0B-9237-F88943CFF0B6}" presName="rootComposite" presStyleCnt="0"/>
      <dgm:spPr/>
    </dgm:pt>
    <dgm:pt modelId="{C2CE309A-1344-4728-85E9-C86992E9AF4F}" type="pres">
      <dgm:prSet presAssocID="{402366B5-D9B9-4A0B-9237-F88943CFF0B6}" presName="rootText" presStyleLbl="node2" presStyleIdx="2" presStyleCnt="3">
        <dgm:presLayoutVars>
          <dgm:chPref val="3"/>
        </dgm:presLayoutVars>
      </dgm:prSet>
      <dgm:spPr/>
      <dgm:t>
        <a:bodyPr/>
        <a:lstStyle/>
        <a:p>
          <a:endParaRPr lang="en-US"/>
        </a:p>
      </dgm:t>
    </dgm:pt>
    <dgm:pt modelId="{1959A88B-FD5E-454D-B90D-00B904452FE7}" type="pres">
      <dgm:prSet presAssocID="{402366B5-D9B9-4A0B-9237-F88943CFF0B6}" presName="rootConnector" presStyleLbl="node2" presStyleIdx="2" presStyleCnt="3"/>
      <dgm:spPr/>
      <dgm:t>
        <a:bodyPr/>
        <a:lstStyle/>
        <a:p>
          <a:endParaRPr lang="en-US"/>
        </a:p>
      </dgm:t>
    </dgm:pt>
    <dgm:pt modelId="{9D44A290-21F4-47D9-AB4A-11616315329B}" type="pres">
      <dgm:prSet presAssocID="{402366B5-D9B9-4A0B-9237-F88943CFF0B6}" presName="hierChild4" presStyleCnt="0"/>
      <dgm:spPr/>
    </dgm:pt>
    <dgm:pt modelId="{6A2220E9-368B-4042-A82B-E82037F9514F}" type="pres">
      <dgm:prSet presAssocID="{402366B5-D9B9-4A0B-9237-F88943CFF0B6}" presName="hierChild5" presStyleCnt="0"/>
      <dgm:spPr/>
    </dgm:pt>
    <dgm:pt modelId="{1C09860F-748A-4FDE-B80A-49364775CD12}" type="pres">
      <dgm:prSet presAssocID="{17CB920B-4F1A-463B-97D3-CA5EAAC3F048}" presName="hierChild3" presStyleCnt="0"/>
      <dgm:spPr/>
    </dgm:pt>
  </dgm:ptLst>
  <dgm:cxnLst>
    <dgm:cxn modelId="{4291ECBB-F793-4B79-90CB-2360639572D9}" type="presOf" srcId="{1C137D57-508A-4A8E-B5F7-C6902976E11E}" destId="{0012BBA2-4216-4558-B0AA-F46354830B59}" srcOrd="0" destOrd="0" presId="urn:microsoft.com/office/officeart/2005/8/layout/orgChart1"/>
    <dgm:cxn modelId="{74332405-471C-43CA-82A5-DA8295C4991C}" srcId="{17CB920B-4F1A-463B-97D3-CA5EAAC3F048}" destId="{8F98E46E-E911-4C49-BFA8-A62506D1C615}" srcOrd="1" destOrd="0" parTransId="{3FE7233C-817F-4C50-A30A-E9E8655CA551}" sibTransId="{F6E62F98-108C-426E-A84C-5CAD263F3191}"/>
    <dgm:cxn modelId="{FE69A1DE-32C2-44F3-9D38-D121C689011D}" type="presOf" srcId="{6BCD6FE4-96A0-4BD4-8AA3-7701CBD77003}" destId="{EA2137AC-FE72-4F4A-AC6E-F8DDF91A7C12}" srcOrd="0" destOrd="0" presId="urn:microsoft.com/office/officeart/2005/8/layout/orgChart1"/>
    <dgm:cxn modelId="{2EDEAD71-06DF-44A1-AD7E-5DBB576C2DBD}" type="presOf" srcId="{17CB920B-4F1A-463B-97D3-CA5EAAC3F048}" destId="{7BD094C2-F80F-473F-932A-45B9992BA65E}" srcOrd="1" destOrd="0" presId="urn:microsoft.com/office/officeart/2005/8/layout/orgChart1"/>
    <dgm:cxn modelId="{5E36CCAF-D0FC-48F3-B1A3-C8D0BED343F8}" type="presOf" srcId="{402366B5-D9B9-4A0B-9237-F88943CFF0B6}" destId="{C2CE309A-1344-4728-85E9-C86992E9AF4F}" srcOrd="0" destOrd="0" presId="urn:microsoft.com/office/officeart/2005/8/layout/orgChart1"/>
    <dgm:cxn modelId="{88CF1665-978C-41F8-BB95-D53D7B6E2D03}" srcId="{17CB920B-4F1A-463B-97D3-CA5EAAC3F048}" destId="{402366B5-D9B9-4A0B-9237-F88943CFF0B6}" srcOrd="2" destOrd="0" parTransId="{5D206E25-152D-44C9-A83F-33A94A54F9FA}" sibTransId="{7474367B-3122-4261-8121-67C787A4CC81}"/>
    <dgm:cxn modelId="{65CF35D1-07DC-4BE1-A36E-180F2042041C}" type="presOf" srcId="{3FE7233C-817F-4C50-A30A-E9E8655CA551}" destId="{A380E2D6-9C45-43C9-BB96-E362233293C1}" srcOrd="0" destOrd="0" presId="urn:microsoft.com/office/officeart/2005/8/layout/orgChart1"/>
    <dgm:cxn modelId="{D95B2B3D-AC3C-4EE1-BE27-CD2F32190A0C}" type="presOf" srcId="{8F98E46E-E911-4C49-BFA8-A62506D1C615}" destId="{EFD82CB8-E8B5-4494-9EA1-678A75BD83A2}" srcOrd="1" destOrd="0" presId="urn:microsoft.com/office/officeart/2005/8/layout/orgChart1"/>
    <dgm:cxn modelId="{14952B96-1C68-494E-984E-183FAEF4CDBB}" type="presOf" srcId="{5D206E25-152D-44C9-A83F-33A94A54F9FA}" destId="{1992E7BD-46F4-4C15-B087-CA2687E77912}" srcOrd="0" destOrd="0" presId="urn:microsoft.com/office/officeart/2005/8/layout/orgChart1"/>
    <dgm:cxn modelId="{6CEB90AF-2F37-4FAC-A191-769C92EFBDD8}" type="presOf" srcId="{17CB920B-4F1A-463B-97D3-CA5EAAC3F048}" destId="{BAC40F3D-CF13-459B-9C0E-019BAF03EF0B}" srcOrd="0" destOrd="0" presId="urn:microsoft.com/office/officeart/2005/8/layout/orgChart1"/>
    <dgm:cxn modelId="{40A7A41E-ABAC-4775-B8A1-7FE4746BF27B}" type="presOf" srcId="{8F98E46E-E911-4C49-BFA8-A62506D1C615}" destId="{B7193DD2-3F1F-4931-A437-89479ACBE97D}" srcOrd="0" destOrd="0" presId="urn:microsoft.com/office/officeart/2005/8/layout/orgChart1"/>
    <dgm:cxn modelId="{D3B62839-0817-44F9-B8CC-C12C9753060E}" srcId="{17CB920B-4F1A-463B-97D3-CA5EAAC3F048}" destId="{DADC5DD3-F1C0-4030-97DD-96592A03A626}" srcOrd="0" destOrd="0" parTransId="{6BCD6FE4-96A0-4BD4-8AA3-7701CBD77003}" sibTransId="{5FFF0043-D241-4068-AF7E-015BE386C7E4}"/>
    <dgm:cxn modelId="{44DAE085-8FF8-440A-B422-E0CDCFAB3C36}" type="presOf" srcId="{DADC5DD3-F1C0-4030-97DD-96592A03A626}" destId="{8A9F8285-57D3-4AC2-806C-821E1A0CDE35}" srcOrd="1" destOrd="0" presId="urn:microsoft.com/office/officeart/2005/8/layout/orgChart1"/>
    <dgm:cxn modelId="{8E9B9850-B77F-4B01-805E-4F807CEE1B4A}" type="presOf" srcId="{DADC5DD3-F1C0-4030-97DD-96592A03A626}" destId="{8E7F6EF9-0D77-41A6-83A9-3944127F20F0}" srcOrd="0" destOrd="0" presId="urn:microsoft.com/office/officeart/2005/8/layout/orgChart1"/>
    <dgm:cxn modelId="{A3534A78-16F1-4FB9-8CBC-CBFB203E4738}" srcId="{1C137D57-508A-4A8E-B5F7-C6902976E11E}" destId="{17CB920B-4F1A-463B-97D3-CA5EAAC3F048}" srcOrd="0" destOrd="0" parTransId="{7DD4893D-A4AA-4314-A68A-44F9776EFF22}" sibTransId="{EE1C76F1-F109-41D2-A5AE-9C34301E32C8}"/>
    <dgm:cxn modelId="{41DC6A37-ABE5-4269-99A0-4F19A9D2FF6A}" type="presOf" srcId="{402366B5-D9B9-4A0B-9237-F88943CFF0B6}" destId="{1959A88B-FD5E-454D-B90D-00B904452FE7}" srcOrd="1" destOrd="0" presId="urn:microsoft.com/office/officeart/2005/8/layout/orgChart1"/>
    <dgm:cxn modelId="{BE62665B-9637-493F-8C3A-702CD32AD6C7}" type="presParOf" srcId="{0012BBA2-4216-4558-B0AA-F46354830B59}" destId="{7AE4F68A-FF83-43D3-BC91-410EF9014CC3}" srcOrd="0" destOrd="0" presId="urn:microsoft.com/office/officeart/2005/8/layout/orgChart1"/>
    <dgm:cxn modelId="{BF462A11-2EBA-45D0-AF28-CA9BBA20B9D6}" type="presParOf" srcId="{7AE4F68A-FF83-43D3-BC91-410EF9014CC3}" destId="{30081C19-BD76-4C1E-BD30-DA05F76393AF}" srcOrd="0" destOrd="0" presId="urn:microsoft.com/office/officeart/2005/8/layout/orgChart1"/>
    <dgm:cxn modelId="{C1608B4A-BAB8-4D2A-A43F-D2DE10C8FA28}" type="presParOf" srcId="{30081C19-BD76-4C1E-BD30-DA05F76393AF}" destId="{BAC40F3D-CF13-459B-9C0E-019BAF03EF0B}" srcOrd="0" destOrd="0" presId="urn:microsoft.com/office/officeart/2005/8/layout/orgChart1"/>
    <dgm:cxn modelId="{C4A6F375-51C8-43F4-A75F-91EA2762A834}" type="presParOf" srcId="{30081C19-BD76-4C1E-BD30-DA05F76393AF}" destId="{7BD094C2-F80F-473F-932A-45B9992BA65E}" srcOrd="1" destOrd="0" presId="urn:microsoft.com/office/officeart/2005/8/layout/orgChart1"/>
    <dgm:cxn modelId="{2B734290-8B2D-4E24-A915-3976438E26FC}" type="presParOf" srcId="{7AE4F68A-FF83-43D3-BC91-410EF9014CC3}" destId="{A35BC99E-47F5-4CE8-A09C-2E2E1A460FD9}" srcOrd="1" destOrd="0" presId="urn:microsoft.com/office/officeart/2005/8/layout/orgChart1"/>
    <dgm:cxn modelId="{22B60748-7AC1-4F45-BFA8-53F72677D879}" type="presParOf" srcId="{A35BC99E-47F5-4CE8-A09C-2E2E1A460FD9}" destId="{EA2137AC-FE72-4F4A-AC6E-F8DDF91A7C12}" srcOrd="0" destOrd="0" presId="urn:microsoft.com/office/officeart/2005/8/layout/orgChart1"/>
    <dgm:cxn modelId="{C7B4A320-AC48-45F8-B483-246C35D1FFC0}" type="presParOf" srcId="{A35BC99E-47F5-4CE8-A09C-2E2E1A460FD9}" destId="{BCDE3F85-DE53-42D7-9AFD-4FDD6C294CAD}" srcOrd="1" destOrd="0" presId="urn:microsoft.com/office/officeart/2005/8/layout/orgChart1"/>
    <dgm:cxn modelId="{DE4A6EAE-6CB6-4444-A53E-4513E9E566B7}" type="presParOf" srcId="{BCDE3F85-DE53-42D7-9AFD-4FDD6C294CAD}" destId="{41338FF7-F1B2-4ECF-A8F4-1A28258AD721}" srcOrd="0" destOrd="0" presId="urn:microsoft.com/office/officeart/2005/8/layout/orgChart1"/>
    <dgm:cxn modelId="{91DAE026-8622-4776-A5DE-08DA01559C55}" type="presParOf" srcId="{41338FF7-F1B2-4ECF-A8F4-1A28258AD721}" destId="{8E7F6EF9-0D77-41A6-83A9-3944127F20F0}" srcOrd="0" destOrd="0" presId="urn:microsoft.com/office/officeart/2005/8/layout/orgChart1"/>
    <dgm:cxn modelId="{C52B518D-EF9A-491B-BAEE-286425AF3AC6}" type="presParOf" srcId="{41338FF7-F1B2-4ECF-A8F4-1A28258AD721}" destId="{8A9F8285-57D3-4AC2-806C-821E1A0CDE35}" srcOrd="1" destOrd="0" presId="urn:microsoft.com/office/officeart/2005/8/layout/orgChart1"/>
    <dgm:cxn modelId="{89A614ED-5FF2-47FD-B4F1-41896BBADB25}" type="presParOf" srcId="{BCDE3F85-DE53-42D7-9AFD-4FDD6C294CAD}" destId="{46E56BC5-C14B-46B9-B985-2B4D22C2F2E6}" srcOrd="1" destOrd="0" presId="urn:microsoft.com/office/officeart/2005/8/layout/orgChart1"/>
    <dgm:cxn modelId="{C866C9FB-086B-402D-8C4D-346938856F4B}" type="presParOf" srcId="{BCDE3F85-DE53-42D7-9AFD-4FDD6C294CAD}" destId="{60654997-F761-4013-B094-254A0DCC3724}" srcOrd="2" destOrd="0" presId="urn:microsoft.com/office/officeart/2005/8/layout/orgChart1"/>
    <dgm:cxn modelId="{64FB7185-3C0A-4BD2-A149-B8F31B744C13}" type="presParOf" srcId="{A35BC99E-47F5-4CE8-A09C-2E2E1A460FD9}" destId="{A380E2D6-9C45-43C9-BB96-E362233293C1}" srcOrd="2" destOrd="0" presId="urn:microsoft.com/office/officeart/2005/8/layout/orgChart1"/>
    <dgm:cxn modelId="{D025AA41-C3E8-40E3-9DB4-38E477DDBC69}" type="presParOf" srcId="{A35BC99E-47F5-4CE8-A09C-2E2E1A460FD9}" destId="{4803C4CA-C2A4-4A0A-9FD6-B3EE605317F3}" srcOrd="3" destOrd="0" presId="urn:microsoft.com/office/officeart/2005/8/layout/orgChart1"/>
    <dgm:cxn modelId="{CF6ED7D1-3108-4B56-A35E-0FEC1BC43C1C}" type="presParOf" srcId="{4803C4CA-C2A4-4A0A-9FD6-B3EE605317F3}" destId="{75D8BFF3-EB0B-41CB-AA76-289DBF05BCA0}" srcOrd="0" destOrd="0" presId="urn:microsoft.com/office/officeart/2005/8/layout/orgChart1"/>
    <dgm:cxn modelId="{FB8B6333-5D40-4556-BC3A-EE81373518DB}" type="presParOf" srcId="{75D8BFF3-EB0B-41CB-AA76-289DBF05BCA0}" destId="{B7193DD2-3F1F-4931-A437-89479ACBE97D}" srcOrd="0" destOrd="0" presId="urn:microsoft.com/office/officeart/2005/8/layout/orgChart1"/>
    <dgm:cxn modelId="{38BF9D6C-E7EC-4FA1-A78A-8C454AB6F4F8}" type="presParOf" srcId="{75D8BFF3-EB0B-41CB-AA76-289DBF05BCA0}" destId="{EFD82CB8-E8B5-4494-9EA1-678A75BD83A2}" srcOrd="1" destOrd="0" presId="urn:microsoft.com/office/officeart/2005/8/layout/orgChart1"/>
    <dgm:cxn modelId="{CB1DEC02-D863-4A55-857F-DCD792716097}" type="presParOf" srcId="{4803C4CA-C2A4-4A0A-9FD6-B3EE605317F3}" destId="{8C48274D-DCE6-448A-87D5-C6D045C04355}" srcOrd="1" destOrd="0" presId="urn:microsoft.com/office/officeart/2005/8/layout/orgChart1"/>
    <dgm:cxn modelId="{2D8CB22F-211C-4D62-9DBA-C2E6B9BB2DF9}" type="presParOf" srcId="{4803C4CA-C2A4-4A0A-9FD6-B3EE605317F3}" destId="{7A3ED139-4D17-4E8A-8605-42D9FDA8F1F0}" srcOrd="2" destOrd="0" presId="urn:microsoft.com/office/officeart/2005/8/layout/orgChart1"/>
    <dgm:cxn modelId="{D70C73DE-AB84-47DE-A4D9-9715A87DF397}" type="presParOf" srcId="{A35BC99E-47F5-4CE8-A09C-2E2E1A460FD9}" destId="{1992E7BD-46F4-4C15-B087-CA2687E77912}" srcOrd="4" destOrd="0" presId="urn:microsoft.com/office/officeart/2005/8/layout/orgChart1"/>
    <dgm:cxn modelId="{D39F6677-3B58-4F3F-9976-98462CCCD1D5}" type="presParOf" srcId="{A35BC99E-47F5-4CE8-A09C-2E2E1A460FD9}" destId="{5BB98D39-872F-4E00-A388-E92C182BD6C9}" srcOrd="5" destOrd="0" presId="urn:microsoft.com/office/officeart/2005/8/layout/orgChart1"/>
    <dgm:cxn modelId="{E4BE1775-877D-4065-A2AF-19D2486DD3D0}" type="presParOf" srcId="{5BB98D39-872F-4E00-A388-E92C182BD6C9}" destId="{DBEC84B4-94A0-45F6-BC86-6AB86D57DB4A}" srcOrd="0" destOrd="0" presId="urn:microsoft.com/office/officeart/2005/8/layout/orgChart1"/>
    <dgm:cxn modelId="{74020D10-56EA-4692-8757-AB4B2BDD84A6}" type="presParOf" srcId="{DBEC84B4-94A0-45F6-BC86-6AB86D57DB4A}" destId="{C2CE309A-1344-4728-85E9-C86992E9AF4F}" srcOrd="0" destOrd="0" presId="urn:microsoft.com/office/officeart/2005/8/layout/orgChart1"/>
    <dgm:cxn modelId="{4BE6CF20-D682-4316-9067-8CC83F97917F}" type="presParOf" srcId="{DBEC84B4-94A0-45F6-BC86-6AB86D57DB4A}" destId="{1959A88B-FD5E-454D-B90D-00B904452FE7}" srcOrd="1" destOrd="0" presId="urn:microsoft.com/office/officeart/2005/8/layout/orgChart1"/>
    <dgm:cxn modelId="{E2FFA57A-F92B-45FF-B82F-05A83331FF6F}" type="presParOf" srcId="{5BB98D39-872F-4E00-A388-E92C182BD6C9}" destId="{9D44A290-21F4-47D9-AB4A-11616315329B}" srcOrd="1" destOrd="0" presId="urn:microsoft.com/office/officeart/2005/8/layout/orgChart1"/>
    <dgm:cxn modelId="{BE07C4FF-C59F-48C7-9F21-B85F30CC887F}" type="presParOf" srcId="{5BB98D39-872F-4E00-A388-E92C182BD6C9}" destId="{6A2220E9-368B-4042-A82B-E82037F9514F}" srcOrd="2" destOrd="0" presId="urn:microsoft.com/office/officeart/2005/8/layout/orgChart1"/>
    <dgm:cxn modelId="{F1C23AC9-6019-43E0-BF27-F7DC3FD679B7}" type="presParOf" srcId="{7AE4F68A-FF83-43D3-BC91-410EF9014CC3}" destId="{1C09860F-748A-4FDE-B80A-49364775CD12}"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0CEFC4-032A-418E-A1D1-27CF9F925012}" type="doc">
      <dgm:prSet loTypeId="urn:microsoft.com/office/officeart/2005/8/layout/hChevron3" loCatId="process" qsTypeId="urn:microsoft.com/office/officeart/2005/8/quickstyle/simple2" qsCatId="simple" csTypeId="urn:microsoft.com/office/officeart/2005/8/colors/accent1_2" csCatId="accent1" phldr="1"/>
      <dgm:spPr/>
    </dgm:pt>
    <dgm:pt modelId="{3E0DCD98-69DA-4724-8B3F-18CF252516DA}">
      <dgm:prSet phldrT="[Text]"/>
      <dgm:spPr/>
      <dgm:t>
        <a:bodyPr/>
        <a:lstStyle/>
        <a:p>
          <a:pPr rtl="1"/>
          <a:r>
            <a:rPr lang="en-US" dirty="0">
              <a:solidFill>
                <a:srgbClr val="FF0000"/>
              </a:solidFill>
            </a:rPr>
            <a:t>Enzyme</a:t>
          </a:r>
          <a:endParaRPr lang="ar-SA" dirty="0">
            <a:solidFill>
              <a:srgbClr val="FF0000"/>
            </a:solidFill>
          </a:endParaRPr>
        </a:p>
      </dgm:t>
    </dgm:pt>
    <dgm:pt modelId="{AE8AF27A-6788-4989-99AF-9E02691B3B1C}" type="parTrans" cxnId="{5EF1EAAE-7F0B-409E-A205-8CD7AD3B811D}">
      <dgm:prSet/>
      <dgm:spPr/>
      <dgm:t>
        <a:bodyPr/>
        <a:lstStyle/>
        <a:p>
          <a:pPr rtl="1"/>
          <a:endParaRPr lang="ar-SA"/>
        </a:p>
      </dgm:t>
    </dgm:pt>
    <dgm:pt modelId="{CE073B53-8173-44E6-92E2-6A332FF7471E}" type="sibTrans" cxnId="{5EF1EAAE-7F0B-409E-A205-8CD7AD3B811D}">
      <dgm:prSet/>
      <dgm:spPr/>
      <dgm:t>
        <a:bodyPr/>
        <a:lstStyle/>
        <a:p>
          <a:pPr rtl="1"/>
          <a:endParaRPr lang="ar-SA"/>
        </a:p>
      </dgm:t>
    </dgm:pt>
    <dgm:pt modelId="{FDE539D6-AD48-4F9E-B7B1-52D1F4BCDA44}">
      <dgm:prSet phldrT="[Text]"/>
      <dgm:spPr/>
      <dgm:t>
        <a:bodyPr/>
        <a:lstStyle/>
        <a:p>
          <a:pPr rtl="1"/>
          <a:r>
            <a:rPr lang="en-US" dirty="0">
              <a:solidFill>
                <a:srgbClr val="FF0000"/>
              </a:solidFill>
            </a:rPr>
            <a:t>Substrate</a:t>
          </a:r>
          <a:endParaRPr lang="ar-SA" dirty="0">
            <a:solidFill>
              <a:srgbClr val="FF0000"/>
            </a:solidFill>
          </a:endParaRPr>
        </a:p>
      </dgm:t>
    </dgm:pt>
    <dgm:pt modelId="{DE9644EA-C9B9-4EC2-9752-8F6D0280E8D8}" type="parTrans" cxnId="{95840218-D4FE-47F1-A3F7-E3563D9AC96B}">
      <dgm:prSet/>
      <dgm:spPr/>
      <dgm:t>
        <a:bodyPr/>
        <a:lstStyle/>
        <a:p>
          <a:pPr rtl="1"/>
          <a:endParaRPr lang="ar-SA"/>
        </a:p>
      </dgm:t>
    </dgm:pt>
    <dgm:pt modelId="{F77924F3-21C8-4D7E-813C-8B73CE6FEAEB}" type="sibTrans" cxnId="{95840218-D4FE-47F1-A3F7-E3563D9AC96B}">
      <dgm:prSet/>
      <dgm:spPr/>
      <dgm:t>
        <a:bodyPr/>
        <a:lstStyle/>
        <a:p>
          <a:pPr rtl="1"/>
          <a:endParaRPr lang="ar-SA"/>
        </a:p>
      </dgm:t>
    </dgm:pt>
    <dgm:pt modelId="{D9F6CACD-B05D-4E95-B228-F77927F02F33}">
      <dgm:prSet phldrT="[Text]"/>
      <dgm:spPr/>
      <dgm:t>
        <a:bodyPr/>
        <a:lstStyle/>
        <a:p>
          <a:pPr rtl="1"/>
          <a:r>
            <a:rPr lang="en-US" dirty="0">
              <a:solidFill>
                <a:srgbClr val="FF0000"/>
              </a:solidFill>
            </a:rPr>
            <a:t>Products</a:t>
          </a:r>
          <a:endParaRPr lang="ar-SA" dirty="0">
            <a:solidFill>
              <a:srgbClr val="FF0000"/>
            </a:solidFill>
          </a:endParaRPr>
        </a:p>
      </dgm:t>
    </dgm:pt>
    <dgm:pt modelId="{403B41A2-4F94-43C3-84E5-D7B3A0B85303}" type="parTrans" cxnId="{0749AAA6-2377-4AAF-9F07-CCBA2CF7FDCF}">
      <dgm:prSet/>
      <dgm:spPr/>
      <dgm:t>
        <a:bodyPr/>
        <a:lstStyle/>
        <a:p>
          <a:pPr rtl="1"/>
          <a:endParaRPr lang="ar-SA"/>
        </a:p>
      </dgm:t>
    </dgm:pt>
    <dgm:pt modelId="{C6EFA734-4EA2-44BC-89D9-4D9400BF344C}" type="sibTrans" cxnId="{0749AAA6-2377-4AAF-9F07-CCBA2CF7FDCF}">
      <dgm:prSet/>
      <dgm:spPr/>
      <dgm:t>
        <a:bodyPr/>
        <a:lstStyle/>
        <a:p>
          <a:pPr rtl="1"/>
          <a:endParaRPr lang="ar-SA"/>
        </a:p>
      </dgm:t>
    </dgm:pt>
    <dgm:pt modelId="{E4F19290-0826-4EC8-B653-9E8014F8C42F}" type="pres">
      <dgm:prSet presAssocID="{410CEFC4-032A-418E-A1D1-27CF9F925012}" presName="Name0" presStyleCnt="0">
        <dgm:presLayoutVars>
          <dgm:dir/>
          <dgm:resizeHandles val="exact"/>
        </dgm:presLayoutVars>
      </dgm:prSet>
      <dgm:spPr/>
    </dgm:pt>
    <dgm:pt modelId="{95F4F1C3-259C-4BD6-A26B-83E958648C1B}" type="pres">
      <dgm:prSet presAssocID="{3E0DCD98-69DA-4724-8B3F-18CF252516DA}" presName="parTxOnly" presStyleLbl="node1" presStyleIdx="0" presStyleCnt="3" custLinFactNeighborX="-55850">
        <dgm:presLayoutVars>
          <dgm:bulletEnabled val="1"/>
        </dgm:presLayoutVars>
      </dgm:prSet>
      <dgm:spPr/>
      <dgm:t>
        <a:bodyPr/>
        <a:lstStyle/>
        <a:p>
          <a:endParaRPr lang="en-US"/>
        </a:p>
      </dgm:t>
    </dgm:pt>
    <dgm:pt modelId="{525F6D39-3AB6-4E8B-9E08-A16540D6D2D8}" type="pres">
      <dgm:prSet presAssocID="{CE073B53-8173-44E6-92E2-6A332FF7471E}" presName="parSpace" presStyleCnt="0"/>
      <dgm:spPr/>
    </dgm:pt>
    <dgm:pt modelId="{6F3603F4-4FE1-4399-8A97-F7D754A94542}" type="pres">
      <dgm:prSet presAssocID="{FDE539D6-AD48-4F9E-B7B1-52D1F4BCDA44}" presName="parTxOnly" presStyleLbl="node1" presStyleIdx="1" presStyleCnt="3">
        <dgm:presLayoutVars>
          <dgm:bulletEnabled val="1"/>
        </dgm:presLayoutVars>
      </dgm:prSet>
      <dgm:spPr/>
      <dgm:t>
        <a:bodyPr/>
        <a:lstStyle/>
        <a:p>
          <a:endParaRPr lang="en-US"/>
        </a:p>
      </dgm:t>
    </dgm:pt>
    <dgm:pt modelId="{D83BF872-4B6F-4007-8AE5-EC8D0341CD34}" type="pres">
      <dgm:prSet presAssocID="{F77924F3-21C8-4D7E-813C-8B73CE6FEAEB}" presName="parSpace" presStyleCnt="0"/>
      <dgm:spPr/>
    </dgm:pt>
    <dgm:pt modelId="{F21C1AB2-6104-484E-83EB-8F862EC5F359}" type="pres">
      <dgm:prSet presAssocID="{D9F6CACD-B05D-4E95-B228-F77927F02F33}" presName="parTxOnly" presStyleLbl="node1" presStyleIdx="2" presStyleCnt="3">
        <dgm:presLayoutVars>
          <dgm:bulletEnabled val="1"/>
        </dgm:presLayoutVars>
      </dgm:prSet>
      <dgm:spPr/>
      <dgm:t>
        <a:bodyPr/>
        <a:lstStyle/>
        <a:p>
          <a:endParaRPr lang="en-US"/>
        </a:p>
      </dgm:t>
    </dgm:pt>
  </dgm:ptLst>
  <dgm:cxnLst>
    <dgm:cxn modelId="{D7F88BE9-F117-4A85-8058-72AF58FF4F97}" type="presOf" srcId="{3E0DCD98-69DA-4724-8B3F-18CF252516DA}" destId="{95F4F1C3-259C-4BD6-A26B-83E958648C1B}" srcOrd="0" destOrd="0" presId="urn:microsoft.com/office/officeart/2005/8/layout/hChevron3"/>
    <dgm:cxn modelId="{AD886E23-314D-4EAF-A7EA-4D960C9F9E5E}" type="presOf" srcId="{410CEFC4-032A-418E-A1D1-27CF9F925012}" destId="{E4F19290-0826-4EC8-B653-9E8014F8C42F}" srcOrd="0" destOrd="0" presId="urn:microsoft.com/office/officeart/2005/8/layout/hChevron3"/>
    <dgm:cxn modelId="{95840218-D4FE-47F1-A3F7-E3563D9AC96B}" srcId="{410CEFC4-032A-418E-A1D1-27CF9F925012}" destId="{FDE539D6-AD48-4F9E-B7B1-52D1F4BCDA44}" srcOrd="1" destOrd="0" parTransId="{DE9644EA-C9B9-4EC2-9752-8F6D0280E8D8}" sibTransId="{F77924F3-21C8-4D7E-813C-8B73CE6FEAEB}"/>
    <dgm:cxn modelId="{F686A3A1-8A84-47F0-8E39-115E0BD9E3DA}" type="presOf" srcId="{D9F6CACD-B05D-4E95-B228-F77927F02F33}" destId="{F21C1AB2-6104-484E-83EB-8F862EC5F359}" srcOrd="0" destOrd="0" presId="urn:microsoft.com/office/officeart/2005/8/layout/hChevron3"/>
    <dgm:cxn modelId="{0749AAA6-2377-4AAF-9F07-CCBA2CF7FDCF}" srcId="{410CEFC4-032A-418E-A1D1-27CF9F925012}" destId="{D9F6CACD-B05D-4E95-B228-F77927F02F33}" srcOrd="2" destOrd="0" parTransId="{403B41A2-4F94-43C3-84E5-D7B3A0B85303}" sibTransId="{C6EFA734-4EA2-44BC-89D9-4D9400BF344C}"/>
    <dgm:cxn modelId="{DF2687B5-A3DC-4087-85E7-06BE33415771}" type="presOf" srcId="{FDE539D6-AD48-4F9E-B7B1-52D1F4BCDA44}" destId="{6F3603F4-4FE1-4399-8A97-F7D754A94542}" srcOrd="0" destOrd="0" presId="urn:microsoft.com/office/officeart/2005/8/layout/hChevron3"/>
    <dgm:cxn modelId="{5EF1EAAE-7F0B-409E-A205-8CD7AD3B811D}" srcId="{410CEFC4-032A-418E-A1D1-27CF9F925012}" destId="{3E0DCD98-69DA-4724-8B3F-18CF252516DA}" srcOrd="0" destOrd="0" parTransId="{AE8AF27A-6788-4989-99AF-9E02691B3B1C}" sibTransId="{CE073B53-8173-44E6-92E2-6A332FF7471E}"/>
    <dgm:cxn modelId="{369842F0-1465-48DB-AD71-A5F1AB883A06}" type="presParOf" srcId="{E4F19290-0826-4EC8-B653-9E8014F8C42F}" destId="{95F4F1C3-259C-4BD6-A26B-83E958648C1B}" srcOrd="0" destOrd="0" presId="urn:microsoft.com/office/officeart/2005/8/layout/hChevron3"/>
    <dgm:cxn modelId="{344FB315-98B7-40AA-86FE-34E6C9AC7DCA}" type="presParOf" srcId="{E4F19290-0826-4EC8-B653-9E8014F8C42F}" destId="{525F6D39-3AB6-4E8B-9E08-A16540D6D2D8}" srcOrd="1" destOrd="0" presId="urn:microsoft.com/office/officeart/2005/8/layout/hChevron3"/>
    <dgm:cxn modelId="{2C6135EE-3989-49A9-9166-A54816B6A07C}" type="presParOf" srcId="{E4F19290-0826-4EC8-B653-9E8014F8C42F}" destId="{6F3603F4-4FE1-4399-8A97-F7D754A94542}" srcOrd="2" destOrd="0" presId="urn:microsoft.com/office/officeart/2005/8/layout/hChevron3"/>
    <dgm:cxn modelId="{44A9754A-D420-485E-8BA5-42051CFF4CA3}" type="presParOf" srcId="{E4F19290-0826-4EC8-B653-9E8014F8C42F}" destId="{D83BF872-4B6F-4007-8AE5-EC8D0341CD34}" srcOrd="3" destOrd="0" presId="urn:microsoft.com/office/officeart/2005/8/layout/hChevron3"/>
    <dgm:cxn modelId="{8B947D96-BB2B-41F4-A443-AF65BB545062}" type="presParOf" srcId="{E4F19290-0826-4EC8-B653-9E8014F8C42F}" destId="{F21C1AB2-6104-484E-83EB-8F862EC5F359}" srcOrd="4"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7AD4DB-4CDB-4EC4-ABD0-F62F03606D2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pPr rtl="1"/>
          <a:endParaRPr lang="ar-SA"/>
        </a:p>
      </dgm:t>
    </dgm:pt>
    <dgm:pt modelId="{226B3CC1-0AD4-4DCC-8E47-6D40BA3D164D}">
      <dgm:prSet phldrT="[Text]" custT="1"/>
      <dgm:spPr/>
      <dgm:t>
        <a:bodyPr/>
        <a:lstStyle/>
        <a:p>
          <a:pPr rtl="1"/>
          <a:r>
            <a:rPr lang="en-US" sz="1200" b="1" u="sng" dirty="0"/>
            <a:t>High Km</a:t>
          </a:r>
          <a:endParaRPr lang="en-US" sz="1050" b="1" u="sng" dirty="0"/>
        </a:p>
        <a:p>
          <a:pPr rtl="1"/>
          <a:r>
            <a:rPr lang="en-US" sz="1050" dirty="0">
              <a:solidFill>
                <a:schemeClr val="tx1"/>
              </a:solidFill>
            </a:rPr>
            <a:t>low affinity with enzyme (more substrate needed to saturate the enzyme)</a:t>
          </a:r>
          <a:endParaRPr lang="ar-SA" sz="1050" dirty="0">
            <a:solidFill>
              <a:schemeClr val="tx1"/>
            </a:solidFill>
          </a:endParaRPr>
        </a:p>
      </dgm:t>
    </dgm:pt>
    <dgm:pt modelId="{A6068F77-CD3E-4579-A406-4BEC958B5025}" type="parTrans" cxnId="{5DB5B1E5-D15C-49E3-8B7D-6F73E02BB5A9}">
      <dgm:prSet/>
      <dgm:spPr/>
      <dgm:t>
        <a:bodyPr/>
        <a:lstStyle/>
        <a:p>
          <a:pPr rtl="1"/>
          <a:endParaRPr lang="ar-SA"/>
        </a:p>
      </dgm:t>
    </dgm:pt>
    <dgm:pt modelId="{BAFC6609-A35F-4A09-8AC8-B5EED9B5729B}" type="sibTrans" cxnId="{5DB5B1E5-D15C-49E3-8B7D-6F73E02BB5A9}">
      <dgm:prSet/>
      <dgm:spPr/>
      <dgm:t>
        <a:bodyPr/>
        <a:lstStyle/>
        <a:p>
          <a:pPr rtl="1"/>
          <a:endParaRPr lang="ar-SA"/>
        </a:p>
      </dgm:t>
    </dgm:pt>
    <dgm:pt modelId="{7DC517AB-65F0-43BF-87B0-CA9006A628C6}">
      <dgm:prSet phldrT="[Text]" custT="1"/>
      <dgm:spPr/>
      <dgm:t>
        <a:bodyPr/>
        <a:lstStyle/>
        <a:p>
          <a:pPr rtl="1"/>
          <a:r>
            <a:rPr lang="en-US" sz="1200" b="1" u="sng" dirty="0"/>
            <a:t>Low Km</a:t>
          </a:r>
        </a:p>
        <a:p>
          <a:pPr rtl="1"/>
          <a:r>
            <a:rPr lang="en-US" sz="1050" dirty="0">
              <a:solidFill>
                <a:schemeClr val="tx1"/>
              </a:solidFill>
            </a:rPr>
            <a:t>high affinity with enzyme (less substrate needed to saturate the enzyme)</a:t>
          </a:r>
          <a:endParaRPr lang="ar-SA" sz="1050" dirty="0">
            <a:solidFill>
              <a:schemeClr val="tx1"/>
            </a:solidFill>
          </a:endParaRPr>
        </a:p>
      </dgm:t>
    </dgm:pt>
    <dgm:pt modelId="{090766C8-2D28-4436-96AA-43B0FAC81FE1}" type="parTrans" cxnId="{56272F53-3FE5-453B-8278-76094A0A451B}">
      <dgm:prSet/>
      <dgm:spPr/>
      <dgm:t>
        <a:bodyPr/>
        <a:lstStyle/>
        <a:p>
          <a:pPr rtl="1"/>
          <a:endParaRPr lang="ar-SA"/>
        </a:p>
      </dgm:t>
    </dgm:pt>
    <dgm:pt modelId="{811B17B6-1225-4E00-88AF-AB6C56D9C32A}" type="sibTrans" cxnId="{56272F53-3FE5-453B-8278-76094A0A451B}">
      <dgm:prSet/>
      <dgm:spPr/>
      <dgm:t>
        <a:bodyPr/>
        <a:lstStyle/>
        <a:p>
          <a:pPr rtl="1"/>
          <a:endParaRPr lang="ar-SA"/>
        </a:p>
      </dgm:t>
    </dgm:pt>
    <dgm:pt modelId="{F630FF2A-9226-4ED6-AC32-919365523DB6}" type="pres">
      <dgm:prSet presAssocID="{B67AD4DB-4CDB-4EC4-ABD0-F62F03606D29}" presName="Name0" presStyleCnt="0">
        <dgm:presLayoutVars>
          <dgm:chPref val="1"/>
          <dgm:dir/>
          <dgm:animOne val="branch"/>
          <dgm:animLvl val="lvl"/>
          <dgm:resizeHandles/>
        </dgm:presLayoutVars>
      </dgm:prSet>
      <dgm:spPr/>
      <dgm:t>
        <a:bodyPr/>
        <a:lstStyle/>
        <a:p>
          <a:endParaRPr lang="en-US"/>
        </a:p>
      </dgm:t>
    </dgm:pt>
    <dgm:pt modelId="{759E7D35-27AE-4E67-B972-8DA4B3BCA136}" type="pres">
      <dgm:prSet presAssocID="{226B3CC1-0AD4-4DCC-8E47-6D40BA3D164D}" presName="vertOne" presStyleCnt="0"/>
      <dgm:spPr/>
    </dgm:pt>
    <dgm:pt modelId="{3AFE3460-E5DF-4B22-8A5F-E34AF90D4A2A}" type="pres">
      <dgm:prSet presAssocID="{226B3CC1-0AD4-4DCC-8E47-6D40BA3D164D}" presName="txOne" presStyleLbl="node0" presStyleIdx="0" presStyleCnt="1" custLinFactX="-16209" custLinFactY="-29660" custLinFactNeighborX="-100000" custLinFactNeighborY="-100000">
        <dgm:presLayoutVars>
          <dgm:chPref val="3"/>
        </dgm:presLayoutVars>
      </dgm:prSet>
      <dgm:spPr/>
      <dgm:t>
        <a:bodyPr/>
        <a:lstStyle/>
        <a:p>
          <a:endParaRPr lang="en-US"/>
        </a:p>
      </dgm:t>
    </dgm:pt>
    <dgm:pt modelId="{35462BB2-1FC6-4B1C-8DF9-D3BBA939FD13}" type="pres">
      <dgm:prSet presAssocID="{226B3CC1-0AD4-4DCC-8E47-6D40BA3D164D}" presName="parTransOne" presStyleCnt="0"/>
      <dgm:spPr/>
    </dgm:pt>
    <dgm:pt modelId="{A2E4C9AB-899A-47C0-A628-F9430C0CFB53}" type="pres">
      <dgm:prSet presAssocID="{226B3CC1-0AD4-4DCC-8E47-6D40BA3D164D}" presName="horzOne" presStyleCnt="0"/>
      <dgm:spPr/>
    </dgm:pt>
    <dgm:pt modelId="{3079A06F-641A-40ED-80D5-05F4A3741111}" type="pres">
      <dgm:prSet presAssocID="{7DC517AB-65F0-43BF-87B0-CA9006A628C6}" presName="vertTwo" presStyleCnt="0"/>
      <dgm:spPr/>
    </dgm:pt>
    <dgm:pt modelId="{81A5AFDC-B1F3-4E10-A8F5-AFA584CDEB1D}" type="pres">
      <dgm:prSet presAssocID="{7DC517AB-65F0-43BF-87B0-CA9006A628C6}" presName="txTwo" presStyleLbl="node2" presStyleIdx="0" presStyleCnt="1">
        <dgm:presLayoutVars>
          <dgm:chPref val="3"/>
        </dgm:presLayoutVars>
      </dgm:prSet>
      <dgm:spPr/>
      <dgm:t>
        <a:bodyPr/>
        <a:lstStyle/>
        <a:p>
          <a:endParaRPr lang="en-US"/>
        </a:p>
      </dgm:t>
    </dgm:pt>
    <dgm:pt modelId="{2E0F4C4C-598C-4EF7-9217-4A83428DFBC2}" type="pres">
      <dgm:prSet presAssocID="{7DC517AB-65F0-43BF-87B0-CA9006A628C6}" presName="horzTwo" presStyleCnt="0"/>
      <dgm:spPr/>
    </dgm:pt>
  </dgm:ptLst>
  <dgm:cxnLst>
    <dgm:cxn modelId="{D9DFD593-19BF-496B-9D27-EB6A90100DE9}" type="presOf" srcId="{226B3CC1-0AD4-4DCC-8E47-6D40BA3D164D}" destId="{3AFE3460-E5DF-4B22-8A5F-E34AF90D4A2A}" srcOrd="0" destOrd="0" presId="urn:microsoft.com/office/officeart/2005/8/layout/hierarchy4"/>
    <dgm:cxn modelId="{7EFB7D4C-665B-4AD5-804F-6D936200A617}" type="presOf" srcId="{7DC517AB-65F0-43BF-87B0-CA9006A628C6}" destId="{81A5AFDC-B1F3-4E10-A8F5-AFA584CDEB1D}" srcOrd="0" destOrd="0" presId="urn:microsoft.com/office/officeart/2005/8/layout/hierarchy4"/>
    <dgm:cxn modelId="{5DB5B1E5-D15C-49E3-8B7D-6F73E02BB5A9}" srcId="{B67AD4DB-4CDB-4EC4-ABD0-F62F03606D29}" destId="{226B3CC1-0AD4-4DCC-8E47-6D40BA3D164D}" srcOrd="0" destOrd="0" parTransId="{A6068F77-CD3E-4579-A406-4BEC958B5025}" sibTransId="{BAFC6609-A35F-4A09-8AC8-B5EED9B5729B}"/>
    <dgm:cxn modelId="{56272F53-3FE5-453B-8278-76094A0A451B}" srcId="{226B3CC1-0AD4-4DCC-8E47-6D40BA3D164D}" destId="{7DC517AB-65F0-43BF-87B0-CA9006A628C6}" srcOrd="0" destOrd="0" parTransId="{090766C8-2D28-4436-96AA-43B0FAC81FE1}" sibTransId="{811B17B6-1225-4E00-88AF-AB6C56D9C32A}"/>
    <dgm:cxn modelId="{88170EBE-BDED-4A4A-8313-1A47B73CEB49}" type="presOf" srcId="{B67AD4DB-4CDB-4EC4-ABD0-F62F03606D29}" destId="{F630FF2A-9226-4ED6-AC32-919365523DB6}" srcOrd="0" destOrd="0" presId="urn:microsoft.com/office/officeart/2005/8/layout/hierarchy4"/>
    <dgm:cxn modelId="{1FEC41C0-F929-47F3-BAF7-56F4E40E4BB7}" type="presParOf" srcId="{F630FF2A-9226-4ED6-AC32-919365523DB6}" destId="{759E7D35-27AE-4E67-B972-8DA4B3BCA136}" srcOrd="0" destOrd="0" presId="urn:microsoft.com/office/officeart/2005/8/layout/hierarchy4"/>
    <dgm:cxn modelId="{A44817E4-AA21-49B3-85B5-EBCD02D3B3F4}" type="presParOf" srcId="{759E7D35-27AE-4E67-B972-8DA4B3BCA136}" destId="{3AFE3460-E5DF-4B22-8A5F-E34AF90D4A2A}" srcOrd="0" destOrd="0" presId="urn:microsoft.com/office/officeart/2005/8/layout/hierarchy4"/>
    <dgm:cxn modelId="{2431237D-3782-4102-9428-388A71196802}" type="presParOf" srcId="{759E7D35-27AE-4E67-B972-8DA4B3BCA136}" destId="{35462BB2-1FC6-4B1C-8DF9-D3BBA939FD13}" srcOrd="1" destOrd="0" presId="urn:microsoft.com/office/officeart/2005/8/layout/hierarchy4"/>
    <dgm:cxn modelId="{770DDD53-4D6A-4260-8AE8-CDB113D28CA1}" type="presParOf" srcId="{759E7D35-27AE-4E67-B972-8DA4B3BCA136}" destId="{A2E4C9AB-899A-47C0-A628-F9430C0CFB53}" srcOrd="2" destOrd="0" presId="urn:microsoft.com/office/officeart/2005/8/layout/hierarchy4"/>
    <dgm:cxn modelId="{CDDB05C1-4380-4D49-B3B7-C9823F193904}" type="presParOf" srcId="{A2E4C9AB-899A-47C0-A628-F9430C0CFB53}" destId="{3079A06F-641A-40ED-80D5-05F4A3741111}" srcOrd="0" destOrd="0" presId="urn:microsoft.com/office/officeart/2005/8/layout/hierarchy4"/>
    <dgm:cxn modelId="{850CC9A8-0FD9-456F-A229-B57FE66F61AE}" type="presParOf" srcId="{3079A06F-641A-40ED-80D5-05F4A3741111}" destId="{81A5AFDC-B1F3-4E10-A8F5-AFA584CDEB1D}" srcOrd="0" destOrd="0" presId="urn:microsoft.com/office/officeart/2005/8/layout/hierarchy4"/>
    <dgm:cxn modelId="{53557B20-E49E-428D-8335-134B81B3480E}" type="presParOf" srcId="{3079A06F-641A-40ED-80D5-05F4A3741111}" destId="{2E0F4C4C-598C-4EF7-9217-4A83428DFBC2}" srcOrd="1" destOrd="0" presId="urn:microsoft.com/office/officeart/2005/8/layout/hierarchy4"/>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CD08A8-43E3-458C-8116-3EDFF65B89B0}" type="doc">
      <dgm:prSet loTypeId="urn:microsoft.com/office/officeart/2005/8/layout/hierarchy3" loCatId="hierarchy" qsTypeId="urn:microsoft.com/office/officeart/2005/8/quickstyle/3d2" qsCatId="3D" csTypeId="urn:microsoft.com/office/officeart/2005/8/colors/colorful2" csCatId="colorful" phldr="1"/>
      <dgm:spPr/>
      <dgm:t>
        <a:bodyPr/>
        <a:lstStyle/>
        <a:p>
          <a:endParaRPr lang="en-US"/>
        </a:p>
      </dgm:t>
    </dgm:pt>
    <dgm:pt modelId="{341BBE79-AF31-41DF-94A5-7FD1F85B222A}">
      <dgm:prSet phldrT="[Text]" cust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r>
            <a:rPr lang="en-US" sz="1600" b="0" dirty="0">
              <a:solidFill>
                <a:schemeClr val="tx2"/>
              </a:solidFill>
            </a:rPr>
            <a:t>There are three types of enzyme inhibition: </a:t>
          </a:r>
        </a:p>
      </dgm:t>
    </dgm:pt>
    <dgm:pt modelId="{FB7EC7DC-6A69-4361-9F03-070A7B476DC5}" type="parTrans" cxnId="{C7D1D115-9D27-40DE-9355-7D1053AE1578}">
      <dgm:prSet/>
      <dgm:spPr/>
      <dgm:t>
        <a:bodyPr/>
        <a:lstStyle/>
        <a:p>
          <a:endParaRPr lang="en-US"/>
        </a:p>
      </dgm:t>
    </dgm:pt>
    <dgm:pt modelId="{1F3EEB7B-80FB-4403-9628-65F7C8AFC876}" type="sibTrans" cxnId="{C7D1D115-9D27-40DE-9355-7D1053AE1578}">
      <dgm:prSet/>
      <dgm:spPr/>
      <dgm:t>
        <a:bodyPr/>
        <a:lstStyle/>
        <a:p>
          <a:endParaRPr lang="en-US"/>
        </a:p>
      </dgm:t>
    </dgm:pt>
    <dgm:pt modelId="{3C7971E3-0085-4ECC-8362-64DBD45423F2}">
      <dgm:prSet phldrT="[Text]" custT="1"/>
      <dgm:spPr/>
      <dgm:t>
        <a:bodyPr/>
        <a:lstStyle/>
        <a:p>
          <a:r>
            <a:rPr lang="en-US" sz="1600" b="0" u="sng" dirty="0">
              <a:solidFill>
                <a:schemeClr val="tx1"/>
              </a:solidFill>
            </a:rPr>
            <a:t>Competitive </a:t>
          </a:r>
        </a:p>
        <a:p>
          <a:r>
            <a:rPr lang="en-US" sz="1300" b="0" dirty="0"/>
            <a:t>- Inhibitor has a similar structure to substrate </a:t>
          </a:r>
        </a:p>
        <a:p>
          <a:r>
            <a:rPr lang="en-US" sz="1300" b="0" dirty="0"/>
            <a:t>- It competes with substrate for binding to active site of enzyme. </a:t>
          </a:r>
        </a:p>
      </dgm:t>
    </dgm:pt>
    <dgm:pt modelId="{C3523AB0-69FD-490B-83E4-257954161A4C}" type="parTrans" cxnId="{A1671133-E5A7-4455-AF80-7D7169EB3CE9}">
      <dgm:prSet/>
      <dgm:spPr/>
      <dgm:t>
        <a:bodyPr/>
        <a:lstStyle/>
        <a:p>
          <a:endParaRPr lang="en-US"/>
        </a:p>
      </dgm:t>
    </dgm:pt>
    <dgm:pt modelId="{9A8B0568-37C3-438F-AE2E-8DCF3F56CBEB}" type="sibTrans" cxnId="{A1671133-E5A7-4455-AF80-7D7169EB3CE9}">
      <dgm:prSet/>
      <dgm:spPr/>
      <dgm:t>
        <a:bodyPr/>
        <a:lstStyle/>
        <a:p>
          <a:endParaRPr lang="en-US"/>
        </a:p>
      </dgm:t>
    </dgm:pt>
    <dgm:pt modelId="{FD732E9E-EC67-4FAF-9DA1-AB02D312DD3D}">
      <dgm:prSet phldrT="[Text]" custT="1"/>
      <dgm:spPr/>
      <dgm:t>
        <a:bodyPr/>
        <a:lstStyle/>
        <a:p>
          <a:r>
            <a:rPr lang="en-US" sz="1600" b="1" u="sng" dirty="0">
              <a:solidFill>
                <a:schemeClr val="tx1"/>
              </a:solidFill>
            </a:rPr>
            <a:t>Noncompetitive</a:t>
          </a:r>
        </a:p>
        <a:p>
          <a:r>
            <a:rPr lang="en-US" sz="1400" b="1" dirty="0"/>
            <a:t>- </a:t>
          </a:r>
          <a:r>
            <a:rPr lang="en-US" sz="1400" b="0" dirty="0"/>
            <a:t>Inhibitor does not have similar structure to substrate</a:t>
          </a:r>
        </a:p>
        <a:p>
          <a:r>
            <a:rPr lang="en-US" sz="1400" b="0" dirty="0"/>
            <a:t>-No competition exists between inhibitor and substrate </a:t>
          </a:r>
        </a:p>
      </dgm:t>
    </dgm:pt>
    <dgm:pt modelId="{D03F05F1-ABB8-4AD1-B213-C466E6FE22AD}" type="parTrans" cxnId="{064B63A1-D667-42E4-B47D-18A14954BDA3}">
      <dgm:prSet/>
      <dgm:spPr/>
      <dgm:t>
        <a:bodyPr/>
        <a:lstStyle/>
        <a:p>
          <a:endParaRPr lang="en-US"/>
        </a:p>
      </dgm:t>
    </dgm:pt>
    <dgm:pt modelId="{D8D010B0-D890-40F3-B028-7D5A5B876FFC}" type="sibTrans" cxnId="{064B63A1-D667-42E4-B47D-18A14954BDA3}">
      <dgm:prSet/>
      <dgm:spPr/>
      <dgm:t>
        <a:bodyPr/>
        <a:lstStyle/>
        <a:p>
          <a:endParaRPr lang="en-US"/>
        </a:p>
      </dgm:t>
    </dgm:pt>
    <dgm:pt modelId="{16CA7D5D-8E45-4DA2-B554-C9E1FDB67C25}">
      <dgm:prSet phldrT="[Text]" custT="1"/>
      <dgm:spPr/>
      <dgm:t>
        <a:bodyPr/>
        <a:lstStyle/>
        <a:p>
          <a:r>
            <a:rPr lang="en-US" sz="1400" b="1" dirty="0">
              <a:solidFill>
                <a:schemeClr val="tx1"/>
              </a:solidFill>
            </a:rPr>
            <a:t>Uncompetitive</a:t>
          </a:r>
          <a:r>
            <a:rPr lang="en-US" sz="1400" dirty="0"/>
            <a:t>  </a:t>
          </a:r>
          <a:r>
            <a:rPr lang="en-US" sz="1400" b="0" u="sng" dirty="0">
              <a:solidFill>
                <a:schemeClr val="tx1">
                  <a:lumMod val="50000"/>
                  <a:lumOff val="50000"/>
                </a:schemeClr>
              </a:solidFill>
            </a:rPr>
            <a:t>( this type of inhibition was only mentioned in boys slides). </a:t>
          </a:r>
          <a:endParaRPr lang="en-US" sz="1400" b="0" dirty="0">
            <a:solidFill>
              <a:schemeClr val="tx1">
                <a:lumMod val="50000"/>
                <a:lumOff val="50000"/>
              </a:schemeClr>
            </a:solidFill>
          </a:endParaRPr>
        </a:p>
      </dgm:t>
    </dgm:pt>
    <dgm:pt modelId="{D81632C7-F6B7-40EC-909E-A7F44F68C706}" type="parTrans" cxnId="{1279B1BE-C5C9-4E3D-BA29-642AC17DCBBD}">
      <dgm:prSet/>
      <dgm:spPr/>
      <dgm:t>
        <a:bodyPr/>
        <a:lstStyle/>
        <a:p>
          <a:endParaRPr lang="en-US"/>
        </a:p>
      </dgm:t>
    </dgm:pt>
    <dgm:pt modelId="{E5DDC6B8-105A-4584-AB47-86350F7C9D15}" type="sibTrans" cxnId="{1279B1BE-C5C9-4E3D-BA29-642AC17DCBBD}">
      <dgm:prSet/>
      <dgm:spPr/>
      <dgm:t>
        <a:bodyPr/>
        <a:lstStyle/>
        <a:p>
          <a:endParaRPr lang="en-US"/>
        </a:p>
      </dgm:t>
    </dgm:pt>
    <dgm:pt modelId="{951B9EC3-8789-41D7-91EE-911CF4E4194A}" type="pres">
      <dgm:prSet presAssocID="{5DCD08A8-43E3-458C-8116-3EDFF65B89B0}" presName="diagram" presStyleCnt="0">
        <dgm:presLayoutVars>
          <dgm:chPref val="1"/>
          <dgm:dir/>
          <dgm:animOne val="branch"/>
          <dgm:animLvl val="lvl"/>
          <dgm:resizeHandles/>
        </dgm:presLayoutVars>
      </dgm:prSet>
      <dgm:spPr/>
      <dgm:t>
        <a:bodyPr/>
        <a:lstStyle/>
        <a:p>
          <a:endParaRPr lang="en-US"/>
        </a:p>
      </dgm:t>
    </dgm:pt>
    <dgm:pt modelId="{7F2D3286-5F3E-4878-B478-9C6F270A99BC}" type="pres">
      <dgm:prSet presAssocID="{341BBE79-AF31-41DF-94A5-7FD1F85B222A}" presName="root" presStyleCnt="0"/>
      <dgm:spPr/>
    </dgm:pt>
    <dgm:pt modelId="{2E416BC6-6C6F-4013-B1E9-590C3B923898}" type="pres">
      <dgm:prSet presAssocID="{341BBE79-AF31-41DF-94A5-7FD1F85B222A}" presName="rootComposite" presStyleCnt="0"/>
      <dgm:spPr/>
    </dgm:pt>
    <dgm:pt modelId="{21C963F6-EA3B-45FC-A999-0702C0ECB1D8}" type="pres">
      <dgm:prSet presAssocID="{341BBE79-AF31-41DF-94A5-7FD1F85B222A}" presName="rootText" presStyleLbl="node1" presStyleIdx="0" presStyleCnt="1" custScaleX="129285" custScaleY="53150"/>
      <dgm:spPr/>
      <dgm:t>
        <a:bodyPr/>
        <a:lstStyle/>
        <a:p>
          <a:endParaRPr lang="en-US"/>
        </a:p>
      </dgm:t>
    </dgm:pt>
    <dgm:pt modelId="{FAB0F3E9-7E3F-42BF-93F2-6BFAA7548B8F}" type="pres">
      <dgm:prSet presAssocID="{341BBE79-AF31-41DF-94A5-7FD1F85B222A}" presName="rootConnector" presStyleLbl="node1" presStyleIdx="0" presStyleCnt="1"/>
      <dgm:spPr/>
      <dgm:t>
        <a:bodyPr/>
        <a:lstStyle/>
        <a:p>
          <a:endParaRPr lang="en-US"/>
        </a:p>
      </dgm:t>
    </dgm:pt>
    <dgm:pt modelId="{1ED32E9E-E670-4133-8820-90377F178541}" type="pres">
      <dgm:prSet presAssocID="{341BBE79-AF31-41DF-94A5-7FD1F85B222A}" presName="childShape" presStyleCnt="0"/>
      <dgm:spPr/>
    </dgm:pt>
    <dgm:pt modelId="{CA7511FC-4647-4396-B7DC-E73AC34EA34A}" type="pres">
      <dgm:prSet presAssocID="{C3523AB0-69FD-490B-83E4-257954161A4C}" presName="Name13" presStyleLbl="parChTrans1D2" presStyleIdx="0" presStyleCnt="3"/>
      <dgm:spPr/>
      <dgm:t>
        <a:bodyPr/>
        <a:lstStyle/>
        <a:p>
          <a:endParaRPr lang="en-US"/>
        </a:p>
      </dgm:t>
    </dgm:pt>
    <dgm:pt modelId="{71E9D112-67C3-44E4-8493-C3F85B20FB11}" type="pres">
      <dgm:prSet presAssocID="{3C7971E3-0085-4ECC-8362-64DBD45423F2}" presName="childText" presStyleLbl="bgAcc1" presStyleIdx="0" presStyleCnt="3" custScaleX="154357">
        <dgm:presLayoutVars>
          <dgm:bulletEnabled val="1"/>
        </dgm:presLayoutVars>
      </dgm:prSet>
      <dgm:spPr/>
      <dgm:t>
        <a:bodyPr/>
        <a:lstStyle/>
        <a:p>
          <a:endParaRPr lang="en-US"/>
        </a:p>
      </dgm:t>
    </dgm:pt>
    <dgm:pt modelId="{ABC2E209-050D-4A9A-855A-BC4039A0CCE3}" type="pres">
      <dgm:prSet presAssocID="{D03F05F1-ABB8-4AD1-B213-C466E6FE22AD}" presName="Name13" presStyleLbl="parChTrans1D2" presStyleIdx="1" presStyleCnt="3"/>
      <dgm:spPr/>
      <dgm:t>
        <a:bodyPr/>
        <a:lstStyle/>
        <a:p>
          <a:endParaRPr lang="en-US"/>
        </a:p>
      </dgm:t>
    </dgm:pt>
    <dgm:pt modelId="{082309AD-F4AA-482B-BBC3-69BEFAFE273B}" type="pres">
      <dgm:prSet presAssocID="{FD732E9E-EC67-4FAF-9DA1-AB02D312DD3D}" presName="childText" presStyleLbl="bgAcc1" presStyleIdx="1" presStyleCnt="3" custScaleX="161489">
        <dgm:presLayoutVars>
          <dgm:bulletEnabled val="1"/>
        </dgm:presLayoutVars>
      </dgm:prSet>
      <dgm:spPr/>
      <dgm:t>
        <a:bodyPr/>
        <a:lstStyle/>
        <a:p>
          <a:endParaRPr lang="en-US"/>
        </a:p>
      </dgm:t>
    </dgm:pt>
    <dgm:pt modelId="{F513B0C9-31DA-4F1A-BCEF-958818659FE7}" type="pres">
      <dgm:prSet presAssocID="{D81632C7-F6B7-40EC-909E-A7F44F68C706}" presName="Name13" presStyleLbl="parChTrans1D2" presStyleIdx="2" presStyleCnt="3"/>
      <dgm:spPr/>
      <dgm:t>
        <a:bodyPr/>
        <a:lstStyle/>
        <a:p>
          <a:endParaRPr lang="en-US"/>
        </a:p>
      </dgm:t>
    </dgm:pt>
    <dgm:pt modelId="{46751B9C-00D4-480F-9081-305A63DEB74D}" type="pres">
      <dgm:prSet presAssocID="{16CA7D5D-8E45-4DA2-B554-C9E1FDB67C25}" presName="childText" presStyleLbl="bgAcc1" presStyleIdx="2" presStyleCnt="3" custScaleX="163702">
        <dgm:presLayoutVars>
          <dgm:bulletEnabled val="1"/>
        </dgm:presLayoutVars>
      </dgm:prSet>
      <dgm:spPr/>
      <dgm:t>
        <a:bodyPr/>
        <a:lstStyle/>
        <a:p>
          <a:endParaRPr lang="en-US"/>
        </a:p>
      </dgm:t>
    </dgm:pt>
  </dgm:ptLst>
  <dgm:cxnLst>
    <dgm:cxn modelId="{064B63A1-D667-42E4-B47D-18A14954BDA3}" srcId="{341BBE79-AF31-41DF-94A5-7FD1F85B222A}" destId="{FD732E9E-EC67-4FAF-9DA1-AB02D312DD3D}" srcOrd="1" destOrd="0" parTransId="{D03F05F1-ABB8-4AD1-B213-C466E6FE22AD}" sibTransId="{D8D010B0-D890-40F3-B028-7D5A5B876FFC}"/>
    <dgm:cxn modelId="{A1671133-E5A7-4455-AF80-7D7169EB3CE9}" srcId="{341BBE79-AF31-41DF-94A5-7FD1F85B222A}" destId="{3C7971E3-0085-4ECC-8362-64DBD45423F2}" srcOrd="0" destOrd="0" parTransId="{C3523AB0-69FD-490B-83E4-257954161A4C}" sibTransId="{9A8B0568-37C3-438F-AE2E-8DCF3F56CBEB}"/>
    <dgm:cxn modelId="{1279B1BE-C5C9-4E3D-BA29-642AC17DCBBD}" srcId="{341BBE79-AF31-41DF-94A5-7FD1F85B222A}" destId="{16CA7D5D-8E45-4DA2-B554-C9E1FDB67C25}" srcOrd="2" destOrd="0" parTransId="{D81632C7-F6B7-40EC-909E-A7F44F68C706}" sibTransId="{E5DDC6B8-105A-4584-AB47-86350F7C9D15}"/>
    <dgm:cxn modelId="{C7D1D115-9D27-40DE-9355-7D1053AE1578}" srcId="{5DCD08A8-43E3-458C-8116-3EDFF65B89B0}" destId="{341BBE79-AF31-41DF-94A5-7FD1F85B222A}" srcOrd="0" destOrd="0" parTransId="{FB7EC7DC-6A69-4361-9F03-070A7B476DC5}" sibTransId="{1F3EEB7B-80FB-4403-9628-65F7C8AFC876}"/>
    <dgm:cxn modelId="{11E65C60-5F83-465D-99D2-2D62EA69A734}" type="presOf" srcId="{D03F05F1-ABB8-4AD1-B213-C466E6FE22AD}" destId="{ABC2E209-050D-4A9A-855A-BC4039A0CCE3}" srcOrd="0" destOrd="0" presId="urn:microsoft.com/office/officeart/2005/8/layout/hierarchy3"/>
    <dgm:cxn modelId="{95466101-5E3D-4433-B503-F74201EF1003}" type="presOf" srcId="{341BBE79-AF31-41DF-94A5-7FD1F85B222A}" destId="{FAB0F3E9-7E3F-42BF-93F2-6BFAA7548B8F}" srcOrd="1" destOrd="0" presId="urn:microsoft.com/office/officeart/2005/8/layout/hierarchy3"/>
    <dgm:cxn modelId="{E854B2AD-173A-44CC-AB13-7F605F768D4C}" type="presOf" srcId="{5DCD08A8-43E3-458C-8116-3EDFF65B89B0}" destId="{951B9EC3-8789-41D7-91EE-911CF4E4194A}" srcOrd="0" destOrd="0" presId="urn:microsoft.com/office/officeart/2005/8/layout/hierarchy3"/>
    <dgm:cxn modelId="{3F91F057-80AC-49CD-B6A0-3AFAFA24BB5B}" type="presOf" srcId="{3C7971E3-0085-4ECC-8362-64DBD45423F2}" destId="{71E9D112-67C3-44E4-8493-C3F85B20FB11}" srcOrd="0" destOrd="0" presId="urn:microsoft.com/office/officeart/2005/8/layout/hierarchy3"/>
    <dgm:cxn modelId="{68F6644B-07CA-4289-8469-588356FB0167}" type="presOf" srcId="{D81632C7-F6B7-40EC-909E-A7F44F68C706}" destId="{F513B0C9-31DA-4F1A-BCEF-958818659FE7}" srcOrd="0" destOrd="0" presId="urn:microsoft.com/office/officeart/2005/8/layout/hierarchy3"/>
    <dgm:cxn modelId="{7CF224A7-8A9D-4269-8D1B-430F7AAC39E5}" type="presOf" srcId="{C3523AB0-69FD-490B-83E4-257954161A4C}" destId="{CA7511FC-4647-4396-B7DC-E73AC34EA34A}" srcOrd="0" destOrd="0" presId="urn:microsoft.com/office/officeart/2005/8/layout/hierarchy3"/>
    <dgm:cxn modelId="{F3649DAA-364A-42D1-866A-06FE87931640}" type="presOf" srcId="{341BBE79-AF31-41DF-94A5-7FD1F85B222A}" destId="{21C963F6-EA3B-45FC-A999-0702C0ECB1D8}" srcOrd="0" destOrd="0" presId="urn:microsoft.com/office/officeart/2005/8/layout/hierarchy3"/>
    <dgm:cxn modelId="{D7B673E3-97F6-458F-ADC9-054276A34D3F}" type="presOf" srcId="{16CA7D5D-8E45-4DA2-B554-C9E1FDB67C25}" destId="{46751B9C-00D4-480F-9081-305A63DEB74D}" srcOrd="0" destOrd="0" presId="urn:microsoft.com/office/officeart/2005/8/layout/hierarchy3"/>
    <dgm:cxn modelId="{A8AC2655-594B-4C20-A5E6-DD8CFBB3D951}" type="presOf" srcId="{FD732E9E-EC67-4FAF-9DA1-AB02D312DD3D}" destId="{082309AD-F4AA-482B-BBC3-69BEFAFE273B}" srcOrd="0" destOrd="0" presId="urn:microsoft.com/office/officeart/2005/8/layout/hierarchy3"/>
    <dgm:cxn modelId="{16A7190C-1824-42EF-980E-72037BB58D12}" type="presParOf" srcId="{951B9EC3-8789-41D7-91EE-911CF4E4194A}" destId="{7F2D3286-5F3E-4878-B478-9C6F270A99BC}" srcOrd="0" destOrd="0" presId="urn:microsoft.com/office/officeart/2005/8/layout/hierarchy3"/>
    <dgm:cxn modelId="{6F373F33-C3CA-4723-A326-3C44A8422B48}" type="presParOf" srcId="{7F2D3286-5F3E-4878-B478-9C6F270A99BC}" destId="{2E416BC6-6C6F-4013-B1E9-590C3B923898}" srcOrd="0" destOrd="0" presId="urn:microsoft.com/office/officeart/2005/8/layout/hierarchy3"/>
    <dgm:cxn modelId="{AA1E0C05-567D-4DAF-8025-537A19066FE6}" type="presParOf" srcId="{2E416BC6-6C6F-4013-B1E9-590C3B923898}" destId="{21C963F6-EA3B-45FC-A999-0702C0ECB1D8}" srcOrd="0" destOrd="0" presId="urn:microsoft.com/office/officeart/2005/8/layout/hierarchy3"/>
    <dgm:cxn modelId="{BBF8F457-FE16-4014-9115-F2E1FB520111}" type="presParOf" srcId="{2E416BC6-6C6F-4013-B1E9-590C3B923898}" destId="{FAB0F3E9-7E3F-42BF-93F2-6BFAA7548B8F}" srcOrd="1" destOrd="0" presId="urn:microsoft.com/office/officeart/2005/8/layout/hierarchy3"/>
    <dgm:cxn modelId="{CF7704D7-1CAA-48A9-A1B7-F718CA3FEA73}" type="presParOf" srcId="{7F2D3286-5F3E-4878-B478-9C6F270A99BC}" destId="{1ED32E9E-E670-4133-8820-90377F178541}" srcOrd="1" destOrd="0" presId="urn:microsoft.com/office/officeart/2005/8/layout/hierarchy3"/>
    <dgm:cxn modelId="{CCB238C8-3E91-4CFA-8826-F181C09D913A}" type="presParOf" srcId="{1ED32E9E-E670-4133-8820-90377F178541}" destId="{CA7511FC-4647-4396-B7DC-E73AC34EA34A}" srcOrd="0" destOrd="0" presId="urn:microsoft.com/office/officeart/2005/8/layout/hierarchy3"/>
    <dgm:cxn modelId="{FE6EBEE6-1350-4522-8DBB-22D4A734888F}" type="presParOf" srcId="{1ED32E9E-E670-4133-8820-90377F178541}" destId="{71E9D112-67C3-44E4-8493-C3F85B20FB11}" srcOrd="1" destOrd="0" presId="urn:microsoft.com/office/officeart/2005/8/layout/hierarchy3"/>
    <dgm:cxn modelId="{0844BA52-0738-47F8-AD52-FB975C0E18B8}" type="presParOf" srcId="{1ED32E9E-E670-4133-8820-90377F178541}" destId="{ABC2E209-050D-4A9A-855A-BC4039A0CCE3}" srcOrd="2" destOrd="0" presId="urn:microsoft.com/office/officeart/2005/8/layout/hierarchy3"/>
    <dgm:cxn modelId="{306844A5-B0C2-44A3-9DDC-193DBEA80888}" type="presParOf" srcId="{1ED32E9E-E670-4133-8820-90377F178541}" destId="{082309AD-F4AA-482B-BBC3-69BEFAFE273B}" srcOrd="3" destOrd="0" presId="urn:microsoft.com/office/officeart/2005/8/layout/hierarchy3"/>
    <dgm:cxn modelId="{C948E695-F5C6-4690-8E4A-0D8A1EB25B45}" type="presParOf" srcId="{1ED32E9E-E670-4133-8820-90377F178541}" destId="{F513B0C9-31DA-4F1A-BCEF-958818659FE7}" srcOrd="4" destOrd="0" presId="urn:microsoft.com/office/officeart/2005/8/layout/hierarchy3"/>
    <dgm:cxn modelId="{B05FEFC1-178E-4FB8-9335-6651544917FD}" type="presParOf" srcId="{1ED32E9E-E670-4133-8820-90377F178541}" destId="{46751B9C-00D4-480F-9081-305A63DEB74D}"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8718AB9F-92E4-47B4-8EB2-83AE3BE1DA4F}" type="doc">
      <dgm:prSet loTypeId="urn:microsoft.com/office/officeart/2005/8/layout/orgChart1" loCatId="hierarchy" qsTypeId="urn:microsoft.com/office/officeart/2005/8/quickstyle/simple4" qsCatId="simple" csTypeId="urn:microsoft.com/office/officeart/2005/8/colors/colorful4" csCatId="colorful" phldr="1"/>
      <dgm:spPr/>
      <dgm:t>
        <a:bodyPr/>
        <a:lstStyle/>
        <a:p>
          <a:endParaRPr lang="en-US"/>
        </a:p>
      </dgm:t>
    </dgm:pt>
    <dgm:pt modelId="{4D925C53-4CA9-466C-9921-37595843D3E7}">
      <dgm:prSet phldrT="[Text]" custT="1"/>
      <dgm:spPr/>
      <dgm:t>
        <a:bodyPr/>
        <a:lstStyle/>
        <a:p>
          <a:r>
            <a:rPr lang="en-US" sz="1600" smtClean="0"/>
            <a:t>REGULATION OF ENZYME ACTIVITY</a:t>
          </a:r>
          <a:endParaRPr lang="en-US" sz="1600" dirty="0"/>
        </a:p>
      </dgm:t>
    </dgm:pt>
    <dgm:pt modelId="{85735795-62CB-4BDE-B5DD-C09D918E175C}" type="parTrans" cxnId="{5B501297-8D45-4D95-908E-1C695FFB73DB}">
      <dgm:prSet/>
      <dgm:spPr/>
      <dgm:t>
        <a:bodyPr/>
        <a:lstStyle/>
        <a:p>
          <a:endParaRPr lang="en-US"/>
        </a:p>
      </dgm:t>
    </dgm:pt>
    <dgm:pt modelId="{C9395082-9846-4622-A904-CAE76617E0F4}" type="sibTrans" cxnId="{5B501297-8D45-4D95-908E-1C695FFB73DB}">
      <dgm:prSet/>
      <dgm:spPr/>
      <dgm:t>
        <a:bodyPr/>
        <a:lstStyle/>
        <a:p>
          <a:endParaRPr lang="en-US"/>
        </a:p>
      </dgm:t>
    </dgm:pt>
    <dgm:pt modelId="{1C2A0668-A9B5-48A6-9E03-9BB1CCD86D36}">
      <dgm:prSet phldrT="[Text]"/>
      <dgm:spPr/>
      <dgm:t>
        <a:bodyPr/>
        <a:lstStyle/>
        <a:p>
          <a:r>
            <a:rPr lang="en-US" smtClean="0"/>
            <a:t>Allosteric enzyme regulation</a:t>
          </a:r>
          <a:endParaRPr lang="en-US" dirty="0"/>
        </a:p>
      </dgm:t>
    </dgm:pt>
    <dgm:pt modelId="{2FF522C8-A1BF-45E2-9846-84A48062134B}" type="parTrans" cxnId="{77E1C189-48C7-4C71-8290-BF6339739F90}">
      <dgm:prSet/>
      <dgm:spPr/>
      <dgm:t>
        <a:bodyPr/>
        <a:lstStyle/>
        <a:p>
          <a:endParaRPr lang="en-US"/>
        </a:p>
      </dgm:t>
    </dgm:pt>
    <dgm:pt modelId="{B026BA86-0D7E-4B03-AFDF-08C8B7EAF0FF}" type="sibTrans" cxnId="{77E1C189-48C7-4C71-8290-BF6339739F90}">
      <dgm:prSet/>
      <dgm:spPr/>
      <dgm:t>
        <a:bodyPr/>
        <a:lstStyle/>
        <a:p>
          <a:endParaRPr lang="en-US"/>
        </a:p>
      </dgm:t>
    </dgm:pt>
    <dgm:pt modelId="{F356C9EB-A6E9-42FD-9334-76B759BC2054}">
      <dgm:prSet phldrT="[Text]"/>
      <dgm:spPr/>
      <dgm:t>
        <a:bodyPr/>
        <a:lstStyle/>
        <a:p>
          <a:r>
            <a:rPr lang="en-US" dirty="0" smtClean="0"/>
            <a:t>Cooperative binding</a:t>
          </a:r>
          <a:endParaRPr lang="en-US" dirty="0"/>
        </a:p>
      </dgm:t>
    </dgm:pt>
    <dgm:pt modelId="{0CEB52D2-31D7-4F00-B3AC-92B33018C4D3}" type="parTrans" cxnId="{D41477F9-653B-4343-8246-BCE1126451BF}">
      <dgm:prSet/>
      <dgm:spPr/>
      <dgm:t>
        <a:bodyPr/>
        <a:lstStyle/>
        <a:p>
          <a:endParaRPr lang="en-US"/>
        </a:p>
      </dgm:t>
    </dgm:pt>
    <dgm:pt modelId="{0003A54A-A3A9-44B7-B68C-003B604006BC}" type="sibTrans" cxnId="{D41477F9-653B-4343-8246-BCE1126451BF}">
      <dgm:prSet/>
      <dgm:spPr/>
      <dgm:t>
        <a:bodyPr/>
        <a:lstStyle/>
        <a:p>
          <a:endParaRPr lang="en-US"/>
        </a:p>
      </dgm:t>
    </dgm:pt>
    <dgm:pt modelId="{7BAA45A0-036C-4A31-B62D-208D05BDF669}" type="pres">
      <dgm:prSet presAssocID="{8718AB9F-92E4-47B4-8EB2-83AE3BE1DA4F}" presName="hierChild1" presStyleCnt="0">
        <dgm:presLayoutVars>
          <dgm:orgChart val="1"/>
          <dgm:chPref val="1"/>
          <dgm:dir/>
          <dgm:animOne val="branch"/>
          <dgm:animLvl val="lvl"/>
          <dgm:resizeHandles/>
        </dgm:presLayoutVars>
      </dgm:prSet>
      <dgm:spPr/>
      <dgm:t>
        <a:bodyPr/>
        <a:lstStyle/>
        <a:p>
          <a:endParaRPr lang="en-US"/>
        </a:p>
      </dgm:t>
    </dgm:pt>
    <dgm:pt modelId="{DFD98E35-ED89-44FF-AA3E-14788DD15034}" type="pres">
      <dgm:prSet presAssocID="{4D925C53-4CA9-466C-9921-37595843D3E7}" presName="hierRoot1" presStyleCnt="0">
        <dgm:presLayoutVars>
          <dgm:hierBranch val="init"/>
        </dgm:presLayoutVars>
      </dgm:prSet>
      <dgm:spPr/>
      <dgm:t>
        <a:bodyPr/>
        <a:lstStyle/>
        <a:p>
          <a:endParaRPr lang="en-US"/>
        </a:p>
      </dgm:t>
    </dgm:pt>
    <dgm:pt modelId="{2766B872-F21B-4D62-BD8B-7EAA8ABC7882}" type="pres">
      <dgm:prSet presAssocID="{4D925C53-4CA9-466C-9921-37595843D3E7}" presName="rootComposite1" presStyleCnt="0"/>
      <dgm:spPr/>
      <dgm:t>
        <a:bodyPr/>
        <a:lstStyle/>
        <a:p>
          <a:endParaRPr lang="en-US"/>
        </a:p>
      </dgm:t>
    </dgm:pt>
    <dgm:pt modelId="{365EE2FE-C1B8-4FDD-95E3-5134BA5DEB10}" type="pres">
      <dgm:prSet presAssocID="{4D925C53-4CA9-466C-9921-37595843D3E7}" presName="rootText1" presStyleLbl="node0" presStyleIdx="0" presStyleCnt="1" custScaleX="98016" custScaleY="70052">
        <dgm:presLayoutVars>
          <dgm:chPref val="3"/>
        </dgm:presLayoutVars>
      </dgm:prSet>
      <dgm:spPr/>
      <dgm:t>
        <a:bodyPr/>
        <a:lstStyle/>
        <a:p>
          <a:endParaRPr lang="en-US"/>
        </a:p>
      </dgm:t>
    </dgm:pt>
    <dgm:pt modelId="{A42A88AA-BA4D-4E42-B91F-EF07B2937629}" type="pres">
      <dgm:prSet presAssocID="{4D925C53-4CA9-466C-9921-37595843D3E7}" presName="rootConnector1" presStyleLbl="node1" presStyleIdx="0" presStyleCnt="0"/>
      <dgm:spPr/>
      <dgm:t>
        <a:bodyPr/>
        <a:lstStyle/>
        <a:p>
          <a:endParaRPr lang="en-US"/>
        </a:p>
      </dgm:t>
    </dgm:pt>
    <dgm:pt modelId="{B7138766-68F9-4E66-87C0-BB266EDF8DD6}" type="pres">
      <dgm:prSet presAssocID="{4D925C53-4CA9-466C-9921-37595843D3E7}" presName="hierChild2" presStyleCnt="0"/>
      <dgm:spPr/>
      <dgm:t>
        <a:bodyPr/>
        <a:lstStyle/>
        <a:p>
          <a:endParaRPr lang="en-US"/>
        </a:p>
      </dgm:t>
    </dgm:pt>
    <dgm:pt modelId="{69EBCED9-CCC0-4076-B905-6D811791A0F1}" type="pres">
      <dgm:prSet presAssocID="{2FF522C8-A1BF-45E2-9846-84A48062134B}" presName="Name37" presStyleLbl="parChTrans1D2" presStyleIdx="0" presStyleCnt="2"/>
      <dgm:spPr/>
      <dgm:t>
        <a:bodyPr/>
        <a:lstStyle/>
        <a:p>
          <a:endParaRPr lang="en-US"/>
        </a:p>
      </dgm:t>
    </dgm:pt>
    <dgm:pt modelId="{BBA05A58-4226-47EB-8468-988D6F6C924F}" type="pres">
      <dgm:prSet presAssocID="{1C2A0668-A9B5-48A6-9E03-9BB1CCD86D36}" presName="hierRoot2" presStyleCnt="0">
        <dgm:presLayoutVars>
          <dgm:hierBranch val="init"/>
        </dgm:presLayoutVars>
      </dgm:prSet>
      <dgm:spPr/>
      <dgm:t>
        <a:bodyPr/>
        <a:lstStyle/>
        <a:p>
          <a:endParaRPr lang="en-US"/>
        </a:p>
      </dgm:t>
    </dgm:pt>
    <dgm:pt modelId="{59A0F999-B454-4621-B060-99AE50515AA3}" type="pres">
      <dgm:prSet presAssocID="{1C2A0668-A9B5-48A6-9E03-9BB1CCD86D36}" presName="rootComposite" presStyleCnt="0"/>
      <dgm:spPr/>
      <dgm:t>
        <a:bodyPr/>
        <a:lstStyle/>
        <a:p>
          <a:endParaRPr lang="en-US"/>
        </a:p>
      </dgm:t>
    </dgm:pt>
    <dgm:pt modelId="{F936F15B-664C-4BD5-9C22-F4F9FB3D34E9}" type="pres">
      <dgm:prSet presAssocID="{1C2A0668-A9B5-48A6-9E03-9BB1CCD86D36}" presName="rootText" presStyleLbl="node2" presStyleIdx="0" presStyleCnt="2" custScaleX="82235" custScaleY="43806">
        <dgm:presLayoutVars>
          <dgm:chPref val="3"/>
        </dgm:presLayoutVars>
      </dgm:prSet>
      <dgm:spPr/>
      <dgm:t>
        <a:bodyPr/>
        <a:lstStyle/>
        <a:p>
          <a:endParaRPr lang="en-US"/>
        </a:p>
      </dgm:t>
    </dgm:pt>
    <dgm:pt modelId="{D9393E43-9E65-45BE-98EE-2A4D315C28B1}" type="pres">
      <dgm:prSet presAssocID="{1C2A0668-A9B5-48A6-9E03-9BB1CCD86D36}" presName="rootConnector" presStyleLbl="node2" presStyleIdx="0" presStyleCnt="2"/>
      <dgm:spPr/>
      <dgm:t>
        <a:bodyPr/>
        <a:lstStyle/>
        <a:p>
          <a:endParaRPr lang="en-US"/>
        </a:p>
      </dgm:t>
    </dgm:pt>
    <dgm:pt modelId="{DD0803C6-B839-45B0-8F4D-2F640E848BFF}" type="pres">
      <dgm:prSet presAssocID="{1C2A0668-A9B5-48A6-9E03-9BB1CCD86D36}" presName="hierChild4" presStyleCnt="0"/>
      <dgm:spPr/>
      <dgm:t>
        <a:bodyPr/>
        <a:lstStyle/>
        <a:p>
          <a:endParaRPr lang="en-US"/>
        </a:p>
      </dgm:t>
    </dgm:pt>
    <dgm:pt modelId="{95DA26EA-B14C-4D57-8F8C-BE250575AE94}" type="pres">
      <dgm:prSet presAssocID="{1C2A0668-A9B5-48A6-9E03-9BB1CCD86D36}" presName="hierChild5" presStyleCnt="0"/>
      <dgm:spPr/>
      <dgm:t>
        <a:bodyPr/>
        <a:lstStyle/>
        <a:p>
          <a:endParaRPr lang="en-US"/>
        </a:p>
      </dgm:t>
    </dgm:pt>
    <dgm:pt modelId="{84F1AB16-3AD0-44EF-8AEA-12406B50CB33}" type="pres">
      <dgm:prSet presAssocID="{0CEB52D2-31D7-4F00-B3AC-92B33018C4D3}" presName="Name37" presStyleLbl="parChTrans1D2" presStyleIdx="1" presStyleCnt="2"/>
      <dgm:spPr/>
      <dgm:t>
        <a:bodyPr/>
        <a:lstStyle/>
        <a:p>
          <a:endParaRPr lang="en-US"/>
        </a:p>
      </dgm:t>
    </dgm:pt>
    <dgm:pt modelId="{7320A0EB-1102-40DA-9F6E-15838D360661}" type="pres">
      <dgm:prSet presAssocID="{F356C9EB-A6E9-42FD-9334-76B759BC2054}" presName="hierRoot2" presStyleCnt="0">
        <dgm:presLayoutVars>
          <dgm:hierBranch val="init"/>
        </dgm:presLayoutVars>
      </dgm:prSet>
      <dgm:spPr/>
      <dgm:t>
        <a:bodyPr/>
        <a:lstStyle/>
        <a:p>
          <a:endParaRPr lang="en-US"/>
        </a:p>
      </dgm:t>
    </dgm:pt>
    <dgm:pt modelId="{2DFC61C0-7978-470E-B06E-A31EDF6EAC10}" type="pres">
      <dgm:prSet presAssocID="{F356C9EB-A6E9-42FD-9334-76B759BC2054}" presName="rootComposite" presStyleCnt="0"/>
      <dgm:spPr/>
      <dgm:t>
        <a:bodyPr/>
        <a:lstStyle/>
        <a:p>
          <a:endParaRPr lang="en-US"/>
        </a:p>
      </dgm:t>
    </dgm:pt>
    <dgm:pt modelId="{B7E47DF1-017A-4D76-B9A2-14FD94F9B057}" type="pres">
      <dgm:prSet presAssocID="{F356C9EB-A6E9-42FD-9334-76B759BC2054}" presName="rootText" presStyleLbl="node2" presStyleIdx="1" presStyleCnt="2" custScaleX="78792" custScaleY="42657">
        <dgm:presLayoutVars>
          <dgm:chPref val="3"/>
        </dgm:presLayoutVars>
      </dgm:prSet>
      <dgm:spPr/>
      <dgm:t>
        <a:bodyPr/>
        <a:lstStyle/>
        <a:p>
          <a:endParaRPr lang="en-US"/>
        </a:p>
      </dgm:t>
    </dgm:pt>
    <dgm:pt modelId="{27DA0A68-75A1-4674-92C5-64F0C21D7E90}" type="pres">
      <dgm:prSet presAssocID="{F356C9EB-A6E9-42FD-9334-76B759BC2054}" presName="rootConnector" presStyleLbl="node2" presStyleIdx="1" presStyleCnt="2"/>
      <dgm:spPr/>
      <dgm:t>
        <a:bodyPr/>
        <a:lstStyle/>
        <a:p>
          <a:endParaRPr lang="en-US"/>
        </a:p>
      </dgm:t>
    </dgm:pt>
    <dgm:pt modelId="{0858B4B1-3FF1-49BA-8D2D-02E39ECB1C3B}" type="pres">
      <dgm:prSet presAssocID="{F356C9EB-A6E9-42FD-9334-76B759BC2054}" presName="hierChild4" presStyleCnt="0"/>
      <dgm:spPr/>
      <dgm:t>
        <a:bodyPr/>
        <a:lstStyle/>
        <a:p>
          <a:endParaRPr lang="en-US"/>
        </a:p>
      </dgm:t>
    </dgm:pt>
    <dgm:pt modelId="{80A8A133-D7F3-42A2-9010-8D5DAA447F0B}" type="pres">
      <dgm:prSet presAssocID="{F356C9EB-A6E9-42FD-9334-76B759BC2054}" presName="hierChild5" presStyleCnt="0"/>
      <dgm:spPr/>
      <dgm:t>
        <a:bodyPr/>
        <a:lstStyle/>
        <a:p>
          <a:endParaRPr lang="en-US"/>
        </a:p>
      </dgm:t>
    </dgm:pt>
    <dgm:pt modelId="{5B11EF6B-41DF-4920-8C7F-997DF3A89D2F}" type="pres">
      <dgm:prSet presAssocID="{4D925C53-4CA9-466C-9921-37595843D3E7}" presName="hierChild3" presStyleCnt="0"/>
      <dgm:spPr/>
      <dgm:t>
        <a:bodyPr/>
        <a:lstStyle/>
        <a:p>
          <a:endParaRPr lang="en-US"/>
        </a:p>
      </dgm:t>
    </dgm:pt>
  </dgm:ptLst>
  <dgm:cxnLst>
    <dgm:cxn modelId="{77E1C189-48C7-4C71-8290-BF6339739F90}" srcId="{4D925C53-4CA9-466C-9921-37595843D3E7}" destId="{1C2A0668-A9B5-48A6-9E03-9BB1CCD86D36}" srcOrd="0" destOrd="0" parTransId="{2FF522C8-A1BF-45E2-9846-84A48062134B}" sibTransId="{B026BA86-0D7E-4B03-AFDF-08C8B7EAF0FF}"/>
    <dgm:cxn modelId="{C8863890-A2CE-4B72-AD02-3DE537F7AC91}" type="presOf" srcId="{4D925C53-4CA9-466C-9921-37595843D3E7}" destId="{A42A88AA-BA4D-4E42-B91F-EF07B2937629}" srcOrd="1" destOrd="0" presId="urn:microsoft.com/office/officeart/2005/8/layout/orgChart1"/>
    <dgm:cxn modelId="{F9BD926E-CCE7-4EAF-A1BE-68DA27F01467}" type="presOf" srcId="{2FF522C8-A1BF-45E2-9846-84A48062134B}" destId="{69EBCED9-CCC0-4076-B905-6D811791A0F1}" srcOrd="0" destOrd="0" presId="urn:microsoft.com/office/officeart/2005/8/layout/orgChart1"/>
    <dgm:cxn modelId="{5B501297-8D45-4D95-908E-1C695FFB73DB}" srcId="{8718AB9F-92E4-47B4-8EB2-83AE3BE1DA4F}" destId="{4D925C53-4CA9-466C-9921-37595843D3E7}" srcOrd="0" destOrd="0" parTransId="{85735795-62CB-4BDE-B5DD-C09D918E175C}" sibTransId="{C9395082-9846-4622-A904-CAE76617E0F4}"/>
    <dgm:cxn modelId="{38FB7277-D013-48BE-9A7A-19EABFF94B2A}" type="presOf" srcId="{1C2A0668-A9B5-48A6-9E03-9BB1CCD86D36}" destId="{D9393E43-9E65-45BE-98EE-2A4D315C28B1}" srcOrd="1" destOrd="0" presId="urn:microsoft.com/office/officeart/2005/8/layout/orgChart1"/>
    <dgm:cxn modelId="{3327C8F4-2E64-409A-847D-DCB759A3454F}" type="presOf" srcId="{8718AB9F-92E4-47B4-8EB2-83AE3BE1DA4F}" destId="{7BAA45A0-036C-4A31-B62D-208D05BDF669}" srcOrd="0" destOrd="0" presId="urn:microsoft.com/office/officeart/2005/8/layout/orgChart1"/>
    <dgm:cxn modelId="{5A8D9B10-BB60-41FC-9A5D-B232E302F881}" type="presOf" srcId="{0CEB52D2-31D7-4F00-B3AC-92B33018C4D3}" destId="{84F1AB16-3AD0-44EF-8AEA-12406B50CB33}" srcOrd="0" destOrd="0" presId="urn:microsoft.com/office/officeart/2005/8/layout/orgChart1"/>
    <dgm:cxn modelId="{96710E1B-1495-4CED-83C8-1D31124990DD}" type="presOf" srcId="{1C2A0668-A9B5-48A6-9E03-9BB1CCD86D36}" destId="{F936F15B-664C-4BD5-9C22-F4F9FB3D34E9}" srcOrd="0" destOrd="0" presId="urn:microsoft.com/office/officeart/2005/8/layout/orgChart1"/>
    <dgm:cxn modelId="{D41477F9-653B-4343-8246-BCE1126451BF}" srcId="{4D925C53-4CA9-466C-9921-37595843D3E7}" destId="{F356C9EB-A6E9-42FD-9334-76B759BC2054}" srcOrd="1" destOrd="0" parTransId="{0CEB52D2-31D7-4F00-B3AC-92B33018C4D3}" sibTransId="{0003A54A-A3A9-44B7-B68C-003B604006BC}"/>
    <dgm:cxn modelId="{C8D520A1-6B4A-4C26-8A53-91B105395532}" type="presOf" srcId="{F356C9EB-A6E9-42FD-9334-76B759BC2054}" destId="{27DA0A68-75A1-4674-92C5-64F0C21D7E90}" srcOrd="1" destOrd="0" presId="urn:microsoft.com/office/officeart/2005/8/layout/orgChart1"/>
    <dgm:cxn modelId="{FCF2DABE-1FAD-4716-BA90-11978866AE2F}" type="presOf" srcId="{F356C9EB-A6E9-42FD-9334-76B759BC2054}" destId="{B7E47DF1-017A-4D76-B9A2-14FD94F9B057}" srcOrd="0" destOrd="0" presId="urn:microsoft.com/office/officeart/2005/8/layout/orgChart1"/>
    <dgm:cxn modelId="{6C82E9A4-005F-4B3D-B05F-FE0840A3D25F}" type="presOf" srcId="{4D925C53-4CA9-466C-9921-37595843D3E7}" destId="{365EE2FE-C1B8-4FDD-95E3-5134BA5DEB10}" srcOrd="0" destOrd="0" presId="urn:microsoft.com/office/officeart/2005/8/layout/orgChart1"/>
    <dgm:cxn modelId="{0BB60683-8EA8-4A87-9E9C-93C354A5A12B}" type="presParOf" srcId="{7BAA45A0-036C-4A31-B62D-208D05BDF669}" destId="{DFD98E35-ED89-44FF-AA3E-14788DD15034}" srcOrd="0" destOrd="0" presId="urn:microsoft.com/office/officeart/2005/8/layout/orgChart1"/>
    <dgm:cxn modelId="{6EAF8801-1281-42DA-B152-EC1897A4C412}" type="presParOf" srcId="{DFD98E35-ED89-44FF-AA3E-14788DD15034}" destId="{2766B872-F21B-4D62-BD8B-7EAA8ABC7882}" srcOrd="0" destOrd="0" presId="urn:microsoft.com/office/officeart/2005/8/layout/orgChart1"/>
    <dgm:cxn modelId="{37FEECF3-3362-44CC-89BB-A82600C141AB}" type="presParOf" srcId="{2766B872-F21B-4D62-BD8B-7EAA8ABC7882}" destId="{365EE2FE-C1B8-4FDD-95E3-5134BA5DEB10}" srcOrd="0" destOrd="0" presId="urn:microsoft.com/office/officeart/2005/8/layout/orgChart1"/>
    <dgm:cxn modelId="{16FA5057-60C6-4029-9423-59C8C0B21F55}" type="presParOf" srcId="{2766B872-F21B-4D62-BD8B-7EAA8ABC7882}" destId="{A42A88AA-BA4D-4E42-B91F-EF07B2937629}" srcOrd="1" destOrd="0" presId="urn:microsoft.com/office/officeart/2005/8/layout/orgChart1"/>
    <dgm:cxn modelId="{15A1C9CE-1FDA-4CDC-9CDC-169DE104E599}" type="presParOf" srcId="{DFD98E35-ED89-44FF-AA3E-14788DD15034}" destId="{B7138766-68F9-4E66-87C0-BB266EDF8DD6}" srcOrd="1" destOrd="0" presId="urn:microsoft.com/office/officeart/2005/8/layout/orgChart1"/>
    <dgm:cxn modelId="{58A1E6B8-B4E5-491D-B593-B7A99119D661}" type="presParOf" srcId="{B7138766-68F9-4E66-87C0-BB266EDF8DD6}" destId="{69EBCED9-CCC0-4076-B905-6D811791A0F1}" srcOrd="0" destOrd="0" presId="urn:microsoft.com/office/officeart/2005/8/layout/orgChart1"/>
    <dgm:cxn modelId="{3DE12E45-B2B6-477B-92A2-9094970709EF}" type="presParOf" srcId="{B7138766-68F9-4E66-87C0-BB266EDF8DD6}" destId="{BBA05A58-4226-47EB-8468-988D6F6C924F}" srcOrd="1" destOrd="0" presId="urn:microsoft.com/office/officeart/2005/8/layout/orgChart1"/>
    <dgm:cxn modelId="{06E4C7C6-27A4-4600-855C-6926608E9450}" type="presParOf" srcId="{BBA05A58-4226-47EB-8468-988D6F6C924F}" destId="{59A0F999-B454-4621-B060-99AE50515AA3}" srcOrd="0" destOrd="0" presId="urn:microsoft.com/office/officeart/2005/8/layout/orgChart1"/>
    <dgm:cxn modelId="{D50B232D-D8B3-4A83-9C20-801DD0A9AA47}" type="presParOf" srcId="{59A0F999-B454-4621-B060-99AE50515AA3}" destId="{F936F15B-664C-4BD5-9C22-F4F9FB3D34E9}" srcOrd="0" destOrd="0" presId="urn:microsoft.com/office/officeart/2005/8/layout/orgChart1"/>
    <dgm:cxn modelId="{E83C3CE7-0D6E-4752-8C3F-A17A9C575869}" type="presParOf" srcId="{59A0F999-B454-4621-B060-99AE50515AA3}" destId="{D9393E43-9E65-45BE-98EE-2A4D315C28B1}" srcOrd="1" destOrd="0" presId="urn:microsoft.com/office/officeart/2005/8/layout/orgChart1"/>
    <dgm:cxn modelId="{567A58C1-5B33-4BE5-B494-75BF8F91CE2E}" type="presParOf" srcId="{BBA05A58-4226-47EB-8468-988D6F6C924F}" destId="{DD0803C6-B839-45B0-8F4D-2F640E848BFF}" srcOrd="1" destOrd="0" presId="urn:microsoft.com/office/officeart/2005/8/layout/orgChart1"/>
    <dgm:cxn modelId="{26D052A1-235E-40F2-BA72-CA6AAEE06CCC}" type="presParOf" srcId="{BBA05A58-4226-47EB-8468-988D6F6C924F}" destId="{95DA26EA-B14C-4D57-8F8C-BE250575AE94}" srcOrd="2" destOrd="0" presId="urn:microsoft.com/office/officeart/2005/8/layout/orgChart1"/>
    <dgm:cxn modelId="{35C0FF6A-F1C5-4836-AB5F-21A1232414E6}" type="presParOf" srcId="{B7138766-68F9-4E66-87C0-BB266EDF8DD6}" destId="{84F1AB16-3AD0-44EF-8AEA-12406B50CB33}" srcOrd="2" destOrd="0" presId="urn:microsoft.com/office/officeart/2005/8/layout/orgChart1"/>
    <dgm:cxn modelId="{FBE22AC0-3D54-4745-BD25-0504A656508E}" type="presParOf" srcId="{B7138766-68F9-4E66-87C0-BB266EDF8DD6}" destId="{7320A0EB-1102-40DA-9F6E-15838D360661}" srcOrd="3" destOrd="0" presId="urn:microsoft.com/office/officeart/2005/8/layout/orgChart1"/>
    <dgm:cxn modelId="{B1AD84A2-8305-447B-ACE2-997C1CDEF0AD}" type="presParOf" srcId="{7320A0EB-1102-40DA-9F6E-15838D360661}" destId="{2DFC61C0-7978-470E-B06E-A31EDF6EAC10}" srcOrd="0" destOrd="0" presId="urn:microsoft.com/office/officeart/2005/8/layout/orgChart1"/>
    <dgm:cxn modelId="{56DFABEC-8DE9-4684-95EB-BE434078FAC5}" type="presParOf" srcId="{2DFC61C0-7978-470E-B06E-A31EDF6EAC10}" destId="{B7E47DF1-017A-4D76-B9A2-14FD94F9B057}" srcOrd="0" destOrd="0" presId="urn:microsoft.com/office/officeart/2005/8/layout/orgChart1"/>
    <dgm:cxn modelId="{8F3D711F-CF8A-4653-B919-52004AF9B4EA}" type="presParOf" srcId="{2DFC61C0-7978-470E-B06E-A31EDF6EAC10}" destId="{27DA0A68-75A1-4674-92C5-64F0C21D7E90}" srcOrd="1" destOrd="0" presId="urn:microsoft.com/office/officeart/2005/8/layout/orgChart1"/>
    <dgm:cxn modelId="{E5E40EA6-7C2B-434B-9658-EBEF8D32E540}" type="presParOf" srcId="{7320A0EB-1102-40DA-9F6E-15838D360661}" destId="{0858B4B1-3FF1-49BA-8D2D-02E39ECB1C3B}" srcOrd="1" destOrd="0" presId="urn:microsoft.com/office/officeart/2005/8/layout/orgChart1"/>
    <dgm:cxn modelId="{0BA0367E-37D2-4928-B10C-4F06C5DA9D08}" type="presParOf" srcId="{7320A0EB-1102-40DA-9F6E-15838D360661}" destId="{80A8A133-D7F3-42A2-9010-8D5DAA447F0B}" srcOrd="2" destOrd="0" presId="urn:microsoft.com/office/officeart/2005/8/layout/orgChart1"/>
    <dgm:cxn modelId="{848BFD30-F52C-4704-A895-CD56E99D25BB}" type="presParOf" srcId="{DFD98E35-ED89-44FF-AA3E-14788DD15034}" destId="{5B11EF6B-41DF-4920-8C7F-997DF3A89D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4FC36-6644-48C3-A780-15C9D6F5E65B}" type="doc">
      <dgm:prSet loTypeId="urn:microsoft.com/office/officeart/2005/8/layout/orgChart1" loCatId="hierarchy" qsTypeId="urn:microsoft.com/office/officeart/2005/8/quickstyle/3d1" qsCatId="3D" csTypeId="urn:microsoft.com/office/officeart/2005/8/colors/accent5_4" csCatId="accent5" phldr="1"/>
      <dgm:spPr/>
      <dgm:t>
        <a:bodyPr/>
        <a:lstStyle/>
        <a:p>
          <a:pPr rtl="1"/>
          <a:endParaRPr lang="ar-SA"/>
        </a:p>
      </dgm:t>
    </dgm:pt>
    <dgm:pt modelId="{781D7D65-5717-491C-89F6-C027DBE765B1}" type="pres">
      <dgm:prSet presAssocID="{E554FC36-6644-48C3-A780-15C9D6F5E65B}" presName="hierChild1" presStyleCnt="0">
        <dgm:presLayoutVars>
          <dgm:orgChart val="1"/>
          <dgm:chPref val="1"/>
          <dgm:dir/>
          <dgm:animOne val="branch"/>
          <dgm:animLvl val="lvl"/>
          <dgm:resizeHandles/>
        </dgm:presLayoutVars>
      </dgm:prSet>
      <dgm:spPr/>
      <dgm:t>
        <a:bodyPr/>
        <a:lstStyle/>
        <a:p>
          <a:endParaRPr lang="en-US"/>
        </a:p>
      </dgm:t>
    </dgm:pt>
  </dgm:ptLst>
  <dgm:cxnLst>
    <dgm:cxn modelId="{590F7D39-2895-4F34-B1F6-47ECAE3A54C5}" type="presOf" srcId="{E554FC36-6644-48C3-A780-15C9D6F5E65B}" destId="{781D7D65-5717-491C-89F6-C027DBE765B1}" srcOrd="0"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8FDD3E-390F-5442-A84A-25A971DFE8B2}"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6A4E34DD-55A1-B84C-8223-2C1CE1B6BF3C}">
      <dgm:prSet custT="1"/>
      <dgm:spPr/>
      <dgm:t>
        <a:bodyPr/>
        <a:lstStyle/>
        <a:p>
          <a:pPr rtl="0"/>
          <a:r>
            <a:rPr lang="en-US" sz="2400" b="1" dirty="0" smtClean="0"/>
            <a:t>Ribozymes</a:t>
          </a:r>
          <a:r>
            <a:rPr lang="en-US" sz="2400" dirty="0" smtClean="0"/>
            <a:t> </a:t>
          </a:r>
          <a:endParaRPr lang="en-US" sz="1600" dirty="0" smtClean="0"/>
        </a:p>
        <a:p>
          <a:pPr rtl="0"/>
          <a:r>
            <a:rPr lang="en-US" sz="1600" dirty="0" smtClean="0"/>
            <a:t>are RNAs (Ribonucleic acid) with enzyme activity. </a:t>
          </a:r>
          <a:endParaRPr lang="en-US" sz="1600" dirty="0"/>
        </a:p>
      </dgm:t>
    </dgm:pt>
    <dgm:pt modelId="{AC4112C4-8805-8F4C-AEA8-83AD1674A418}" type="parTrans" cxnId="{4288C3B1-84D1-D54F-B699-38EAD8B8EB60}">
      <dgm:prSet/>
      <dgm:spPr/>
      <dgm:t>
        <a:bodyPr/>
        <a:lstStyle/>
        <a:p>
          <a:endParaRPr lang="en-US"/>
        </a:p>
      </dgm:t>
    </dgm:pt>
    <dgm:pt modelId="{B5032152-3E4B-AC42-9E68-8C7C335C45FF}" type="sibTrans" cxnId="{4288C3B1-84D1-D54F-B699-38EAD8B8EB60}">
      <dgm:prSet/>
      <dgm:spPr/>
      <dgm:t>
        <a:bodyPr/>
        <a:lstStyle/>
        <a:p>
          <a:endParaRPr lang="en-US"/>
        </a:p>
      </dgm:t>
    </dgm:pt>
    <dgm:pt modelId="{7EEA7B15-D465-6E45-94E8-1EB282BF7364}">
      <dgm:prSet custT="1"/>
      <dgm:spPr/>
      <dgm:t>
        <a:bodyPr/>
        <a:lstStyle/>
        <a:p>
          <a:pPr rtl="0"/>
          <a:r>
            <a:rPr lang="en-US" sz="2400" b="1" dirty="0" smtClean="0"/>
            <a:t>Isoenzymes</a:t>
          </a:r>
          <a:r>
            <a:rPr lang="en-US" sz="2400" dirty="0" smtClean="0"/>
            <a:t> </a:t>
          </a:r>
          <a:endParaRPr lang="en-US" sz="1600" dirty="0" smtClean="0"/>
        </a:p>
        <a:p>
          <a:pPr rtl="0"/>
          <a:r>
            <a:rPr lang="en-US" sz="1600" dirty="0" smtClean="0"/>
            <a:t>are enzymes that catalyze the same chemical reaction but they have slightly different structures.</a:t>
          </a:r>
          <a:endParaRPr lang="en-US" sz="1600" dirty="0"/>
        </a:p>
      </dgm:t>
    </dgm:pt>
    <dgm:pt modelId="{40F22414-0039-1F44-9FD1-91DBC25DB4D9}" type="parTrans" cxnId="{AE20386A-C5D4-4548-A7A8-42D34F5820D3}">
      <dgm:prSet/>
      <dgm:spPr/>
      <dgm:t>
        <a:bodyPr/>
        <a:lstStyle/>
        <a:p>
          <a:endParaRPr lang="en-US"/>
        </a:p>
      </dgm:t>
    </dgm:pt>
    <dgm:pt modelId="{98DC57C9-B753-5849-8C45-CEB5B97081D0}" type="sibTrans" cxnId="{AE20386A-C5D4-4548-A7A8-42D34F5820D3}">
      <dgm:prSet/>
      <dgm:spPr/>
      <dgm:t>
        <a:bodyPr/>
        <a:lstStyle/>
        <a:p>
          <a:endParaRPr lang="en-US"/>
        </a:p>
      </dgm:t>
    </dgm:pt>
    <dgm:pt modelId="{87890DE2-AB9C-744D-8CF8-E32329219E2E}">
      <dgm:prSet custT="1"/>
      <dgm:spPr/>
      <dgm:t>
        <a:bodyPr/>
        <a:lstStyle/>
        <a:p>
          <a:pPr rtl="0"/>
          <a:r>
            <a:rPr lang="en-US" sz="2400" b="1" dirty="0" smtClean="0"/>
            <a:t>Zymogens</a:t>
          </a:r>
          <a:r>
            <a:rPr lang="en-US" sz="2400" dirty="0" smtClean="0"/>
            <a:t> </a:t>
          </a:r>
        </a:p>
        <a:p>
          <a:pPr rtl="0"/>
          <a:r>
            <a:rPr lang="en-US" sz="1600" dirty="0" smtClean="0"/>
            <a:t>are inactive enzyme precursors that require a biochemical change to become active e.g. cleavage of a peptide blocking the active site.</a:t>
          </a:r>
        </a:p>
        <a:p>
          <a:pPr rtl="0"/>
          <a:r>
            <a:rPr lang="en-US" sz="1600" dirty="0" smtClean="0">
              <a:solidFill>
                <a:schemeClr val="tx1">
                  <a:lumMod val="65000"/>
                  <a:lumOff val="35000"/>
                </a:schemeClr>
              </a:solidFill>
            </a:rPr>
            <a:t>They are activated when needed.</a:t>
          </a:r>
          <a:endParaRPr lang="en-US" sz="1600" dirty="0">
            <a:solidFill>
              <a:schemeClr val="tx1">
                <a:lumMod val="65000"/>
                <a:lumOff val="35000"/>
              </a:schemeClr>
            </a:solidFill>
          </a:endParaRPr>
        </a:p>
      </dgm:t>
    </dgm:pt>
    <dgm:pt modelId="{33DE339C-E0FF-8E49-8182-0C491DC922F4}" type="parTrans" cxnId="{1B8AEB01-20A1-C645-94BB-E134805342DC}">
      <dgm:prSet/>
      <dgm:spPr/>
      <dgm:t>
        <a:bodyPr/>
        <a:lstStyle/>
        <a:p>
          <a:endParaRPr lang="en-US"/>
        </a:p>
      </dgm:t>
    </dgm:pt>
    <dgm:pt modelId="{1E940288-B2E2-E740-A5CF-7FCCC65C26D1}" type="sibTrans" cxnId="{1B8AEB01-20A1-C645-94BB-E134805342DC}">
      <dgm:prSet/>
      <dgm:spPr/>
      <dgm:t>
        <a:bodyPr/>
        <a:lstStyle/>
        <a:p>
          <a:endParaRPr lang="en-US"/>
        </a:p>
      </dgm:t>
    </dgm:pt>
    <dgm:pt modelId="{0F77F15D-C7E1-40B5-877A-26F7CA3B57BB}" type="pres">
      <dgm:prSet presAssocID="{B98FDD3E-390F-5442-A84A-25A971DFE8B2}" presName="diagram" presStyleCnt="0">
        <dgm:presLayoutVars>
          <dgm:dir/>
          <dgm:resizeHandles val="exact"/>
        </dgm:presLayoutVars>
      </dgm:prSet>
      <dgm:spPr/>
      <dgm:t>
        <a:bodyPr/>
        <a:lstStyle/>
        <a:p>
          <a:endParaRPr lang="en-US"/>
        </a:p>
      </dgm:t>
    </dgm:pt>
    <dgm:pt modelId="{ED46AAFC-3F1A-49EC-8615-0D14AAFA0E32}" type="pres">
      <dgm:prSet presAssocID="{6A4E34DD-55A1-B84C-8223-2C1CE1B6BF3C}" presName="node" presStyleLbl="node1" presStyleIdx="0" presStyleCnt="3">
        <dgm:presLayoutVars>
          <dgm:bulletEnabled val="1"/>
        </dgm:presLayoutVars>
      </dgm:prSet>
      <dgm:spPr/>
      <dgm:t>
        <a:bodyPr/>
        <a:lstStyle/>
        <a:p>
          <a:endParaRPr lang="en-US"/>
        </a:p>
      </dgm:t>
    </dgm:pt>
    <dgm:pt modelId="{3B7E5F17-814F-41F8-82F8-FED9AEDB0A6B}" type="pres">
      <dgm:prSet presAssocID="{B5032152-3E4B-AC42-9E68-8C7C335C45FF}" presName="sibTrans" presStyleCnt="0"/>
      <dgm:spPr/>
      <dgm:t>
        <a:bodyPr/>
        <a:lstStyle/>
        <a:p>
          <a:endParaRPr lang="en-US"/>
        </a:p>
      </dgm:t>
    </dgm:pt>
    <dgm:pt modelId="{5E7DF6DB-0A30-4D07-BE87-30B64455E801}" type="pres">
      <dgm:prSet presAssocID="{7EEA7B15-D465-6E45-94E8-1EB282BF7364}" presName="node" presStyleLbl="node1" presStyleIdx="1" presStyleCnt="3">
        <dgm:presLayoutVars>
          <dgm:bulletEnabled val="1"/>
        </dgm:presLayoutVars>
      </dgm:prSet>
      <dgm:spPr/>
      <dgm:t>
        <a:bodyPr/>
        <a:lstStyle/>
        <a:p>
          <a:endParaRPr lang="en-US"/>
        </a:p>
      </dgm:t>
    </dgm:pt>
    <dgm:pt modelId="{0228A6A9-5244-4A29-969A-FBE2A242D6AC}" type="pres">
      <dgm:prSet presAssocID="{98DC57C9-B753-5849-8C45-CEB5B97081D0}" presName="sibTrans" presStyleCnt="0"/>
      <dgm:spPr/>
      <dgm:t>
        <a:bodyPr/>
        <a:lstStyle/>
        <a:p>
          <a:endParaRPr lang="en-US"/>
        </a:p>
      </dgm:t>
    </dgm:pt>
    <dgm:pt modelId="{BE9CED68-053D-4321-984C-02194F45BFC0}" type="pres">
      <dgm:prSet presAssocID="{87890DE2-AB9C-744D-8CF8-E32329219E2E}" presName="node" presStyleLbl="node1" presStyleIdx="2" presStyleCnt="3">
        <dgm:presLayoutVars>
          <dgm:bulletEnabled val="1"/>
        </dgm:presLayoutVars>
      </dgm:prSet>
      <dgm:spPr/>
      <dgm:t>
        <a:bodyPr/>
        <a:lstStyle/>
        <a:p>
          <a:endParaRPr lang="en-US"/>
        </a:p>
      </dgm:t>
    </dgm:pt>
  </dgm:ptLst>
  <dgm:cxnLst>
    <dgm:cxn modelId="{4288C3B1-84D1-D54F-B699-38EAD8B8EB60}" srcId="{B98FDD3E-390F-5442-A84A-25A971DFE8B2}" destId="{6A4E34DD-55A1-B84C-8223-2C1CE1B6BF3C}" srcOrd="0" destOrd="0" parTransId="{AC4112C4-8805-8F4C-AEA8-83AD1674A418}" sibTransId="{B5032152-3E4B-AC42-9E68-8C7C335C45FF}"/>
    <dgm:cxn modelId="{1EDF4F53-9672-40D1-A999-2668E159F4F1}" type="presOf" srcId="{6A4E34DD-55A1-B84C-8223-2C1CE1B6BF3C}" destId="{ED46AAFC-3F1A-49EC-8615-0D14AAFA0E32}" srcOrd="0" destOrd="0" presId="urn:microsoft.com/office/officeart/2005/8/layout/default"/>
    <dgm:cxn modelId="{AE20386A-C5D4-4548-A7A8-42D34F5820D3}" srcId="{B98FDD3E-390F-5442-A84A-25A971DFE8B2}" destId="{7EEA7B15-D465-6E45-94E8-1EB282BF7364}" srcOrd="1" destOrd="0" parTransId="{40F22414-0039-1F44-9FD1-91DBC25DB4D9}" sibTransId="{98DC57C9-B753-5849-8C45-CEB5B97081D0}"/>
    <dgm:cxn modelId="{52B03275-FC85-470A-87BE-4F2684A17CD4}" type="presOf" srcId="{7EEA7B15-D465-6E45-94E8-1EB282BF7364}" destId="{5E7DF6DB-0A30-4D07-BE87-30B64455E801}" srcOrd="0" destOrd="0" presId="urn:microsoft.com/office/officeart/2005/8/layout/default"/>
    <dgm:cxn modelId="{8C74057A-AE49-4BD3-B91E-CDDF08F96989}" type="presOf" srcId="{87890DE2-AB9C-744D-8CF8-E32329219E2E}" destId="{BE9CED68-053D-4321-984C-02194F45BFC0}" srcOrd="0" destOrd="0" presId="urn:microsoft.com/office/officeart/2005/8/layout/default"/>
    <dgm:cxn modelId="{F7C58FCD-9E23-4D17-B879-C573F1639BDB}" type="presOf" srcId="{B98FDD3E-390F-5442-A84A-25A971DFE8B2}" destId="{0F77F15D-C7E1-40B5-877A-26F7CA3B57BB}" srcOrd="0" destOrd="0" presId="urn:microsoft.com/office/officeart/2005/8/layout/default"/>
    <dgm:cxn modelId="{1B8AEB01-20A1-C645-94BB-E134805342DC}" srcId="{B98FDD3E-390F-5442-A84A-25A971DFE8B2}" destId="{87890DE2-AB9C-744D-8CF8-E32329219E2E}" srcOrd="2" destOrd="0" parTransId="{33DE339C-E0FF-8E49-8182-0C491DC922F4}" sibTransId="{1E940288-B2E2-E740-A5CF-7FCCC65C26D1}"/>
    <dgm:cxn modelId="{98C418C7-D057-4116-873A-7B05DF7ED839}" type="presParOf" srcId="{0F77F15D-C7E1-40B5-877A-26F7CA3B57BB}" destId="{ED46AAFC-3F1A-49EC-8615-0D14AAFA0E32}" srcOrd="0" destOrd="0" presId="urn:microsoft.com/office/officeart/2005/8/layout/default"/>
    <dgm:cxn modelId="{03051DB2-85E4-484F-BED1-E60500D71601}" type="presParOf" srcId="{0F77F15D-C7E1-40B5-877A-26F7CA3B57BB}" destId="{3B7E5F17-814F-41F8-82F8-FED9AEDB0A6B}" srcOrd="1" destOrd="0" presId="urn:microsoft.com/office/officeart/2005/8/layout/default"/>
    <dgm:cxn modelId="{20A3EACE-EEB2-4250-84ED-3135B4BF395C}" type="presParOf" srcId="{0F77F15D-C7E1-40B5-877A-26F7CA3B57BB}" destId="{5E7DF6DB-0A30-4D07-BE87-30B64455E801}" srcOrd="2" destOrd="0" presId="urn:microsoft.com/office/officeart/2005/8/layout/default"/>
    <dgm:cxn modelId="{E332291D-5141-4858-9471-04C460A17DFE}" type="presParOf" srcId="{0F77F15D-C7E1-40B5-877A-26F7CA3B57BB}" destId="{0228A6A9-5244-4A29-969A-FBE2A242D6AC}" srcOrd="3" destOrd="0" presId="urn:microsoft.com/office/officeart/2005/8/layout/default"/>
    <dgm:cxn modelId="{186C7E55-ABE4-4346-BF39-5EF14B6B19CC}" type="presParOf" srcId="{0F77F15D-C7E1-40B5-877A-26F7CA3B57BB}" destId="{BE9CED68-053D-4321-984C-02194F45BFC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D75EF-4D35-4854-9525-CF3296EE1822}" type="doc">
      <dgm:prSet loTypeId="urn:microsoft.com/office/officeart/2008/layout/VerticalCurvedList" loCatId="list" qsTypeId="urn:microsoft.com/office/officeart/2005/8/quickstyle/simple2" qsCatId="simple" csTypeId="urn:microsoft.com/office/officeart/2005/8/colors/colorful2" csCatId="colorful" phldr="1"/>
      <dgm:spPr/>
      <dgm:t>
        <a:bodyPr/>
        <a:lstStyle/>
        <a:p>
          <a:endParaRPr lang="en-US"/>
        </a:p>
      </dgm:t>
    </dgm:pt>
    <dgm:pt modelId="{EDE05D59-4693-4F61-BB0F-1553A0FAF5A3}">
      <dgm:prSet phldrT="[Text]"/>
      <dgm:spPr/>
      <dgm:t>
        <a:bodyPr/>
        <a:lstStyle/>
        <a:p>
          <a:r>
            <a:rPr lang="en-US" smtClean="0"/>
            <a:t>Velocity is the </a:t>
          </a:r>
          <a:r>
            <a:rPr lang="en-US" b="1" smtClean="0"/>
            <a:t>rate of a reaction </a:t>
          </a:r>
          <a:r>
            <a:rPr lang="en-US" smtClean="0"/>
            <a:t>catalyzed by an enzyme.</a:t>
          </a:r>
          <a:endParaRPr lang="en-US" dirty="0"/>
        </a:p>
      </dgm:t>
    </dgm:pt>
    <dgm:pt modelId="{23CCD497-17D3-47DA-AE7C-4E689379DC43}" type="parTrans" cxnId="{346E4146-2628-4B9C-AE52-B3E9F62CE321}">
      <dgm:prSet/>
      <dgm:spPr/>
      <dgm:t>
        <a:bodyPr/>
        <a:lstStyle/>
        <a:p>
          <a:endParaRPr lang="en-US"/>
        </a:p>
      </dgm:t>
    </dgm:pt>
    <dgm:pt modelId="{D105654A-38A4-4219-AA73-2D5C5C9334AC}" type="sibTrans" cxnId="{346E4146-2628-4B9C-AE52-B3E9F62CE321}">
      <dgm:prSet/>
      <dgm:spPr/>
      <dgm:t>
        <a:bodyPr/>
        <a:lstStyle/>
        <a:p>
          <a:endParaRPr lang="en-US"/>
        </a:p>
      </dgm:t>
    </dgm:pt>
    <mc:AlternateContent xmlns:mc="http://schemas.openxmlformats.org/markup-compatibility/2006" xmlns:a14="http://schemas.microsoft.com/office/drawing/2010/main">
      <mc:Choice Requires="a14">
        <dgm:pt modelId="{894EEA19-70DD-4312-83CC-72A4B9360337}">
          <dgm:prSet phldrT="[Text]"/>
          <dgm:spPr/>
          <dgm:t>
            <a:bodyPr/>
            <a:lstStyle/>
            <a:p>
              <a:r>
                <a:rPr lang="en-US" i="1" u="none" dirty="0" smtClean="0"/>
                <a:t>It is expressed as </a:t>
              </a:r>
              <a14:m>
                <m:oMath xmlns:m="http://schemas.openxmlformats.org/officeDocument/2006/math">
                  <m:r>
                    <a:rPr lang="en-US" b="1" i="1" u="none" smtClean="0">
                      <a:latin typeface="Cambria Math" charset="0"/>
                      <a:ea typeface="Cambria Math" charset="0"/>
                      <a:cs typeface="Cambria Math" charset="0"/>
                    </a:rPr>
                    <m:t>𝝁</m:t>
                  </m:r>
                </m:oMath>
              </a14:m>
              <a:r>
                <a:rPr lang="en-US" b="1" i="1" u="none" dirty="0" smtClean="0"/>
                <a:t>moles *</a:t>
              </a:r>
              <a:r>
                <a:rPr lang="en-US" b="1" i="1" u="none" dirty="0" err="1" smtClean="0"/>
                <a:t>mmoles</a:t>
              </a:r>
              <a:r>
                <a:rPr lang="en-US" b="1" i="1" u="none" dirty="0" smtClean="0"/>
                <a:t>* </a:t>
              </a:r>
              <a:r>
                <a:rPr lang="en-US" b="1" i="1" u="none" dirty="0" smtClean="0">
                  <a:solidFill>
                    <a:schemeClr val="tx1">
                      <a:lumMod val="50000"/>
                      <a:lumOff val="50000"/>
                    </a:schemeClr>
                  </a:solidFill>
                </a:rPr>
                <a:t>(*girls slides*)</a:t>
              </a:r>
              <a:r>
                <a:rPr lang="en-US" u="none" dirty="0" smtClean="0">
                  <a:solidFill>
                    <a:schemeClr val="tx1">
                      <a:lumMod val="50000"/>
                      <a:lumOff val="50000"/>
                    </a:schemeClr>
                  </a:solidFill>
                </a:rPr>
                <a:t> </a:t>
              </a:r>
              <a:r>
                <a:rPr lang="en-US" u="none" dirty="0" smtClean="0"/>
                <a:t>of product formed in </a:t>
              </a:r>
              <a:r>
                <a:rPr lang="en-US" b="1" u="none" dirty="0" smtClean="0"/>
                <a:t>min/mg enzyme</a:t>
              </a:r>
              <a:r>
                <a:rPr lang="en-US" u="none" dirty="0" smtClean="0"/>
                <a:t>. </a:t>
              </a:r>
              <a:endParaRPr lang="en-US" u="none" dirty="0"/>
            </a:p>
          </dgm:t>
        </dgm:pt>
      </mc:Choice>
      <mc:Fallback xmlns="">
        <dgm:pt modelId="{894EEA19-70DD-4312-83CC-72A4B9360337}">
          <dgm:prSet phldrT="[Text]"/>
          <dgm:spPr/>
          <dgm:t>
            <a:bodyPr/>
            <a:lstStyle/>
            <a:p>
              <a:r>
                <a:rPr lang="en-US" i="1" u="none" dirty="0" smtClean="0"/>
                <a:t>It is expressed as </a:t>
              </a:r>
              <a:r>
                <a:rPr lang="en-US" b="1" i="0" u="none" smtClean="0">
                  <a:latin typeface="Cambria Math" charset="0"/>
                  <a:ea typeface="Cambria Math" charset="0"/>
                  <a:cs typeface="Cambria Math" charset="0"/>
                </a:rPr>
                <a:t>𝝁</a:t>
              </a:r>
              <a:r>
                <a:rPr lang="en-US" b="1" i="1" u="none" dirty="0" smtClean="0"/>
                <a:t>moles *</a:t>
              </a:r>
              <a:r>
                <a:rPr lang="en-US" b="1" i="1" u="none" dirty="0" err="1" smtClean="0"/>
                <a:t>mmoles</a:t>
              </a:r>
              <a:r>
                <a:rPr lang="en-US" b="1" i="1" u="none" dirty="0" smtClean="0"/>
                <a:t>* </a:t>
              </a:r>
              <a:r>
                <a:rPr lang="en-US" b="1" i="1" u="none" dirty="0" smtClean="0">
                  <a:solidFill>
                    <a:schemeClr val="tx1">
                      <a:lumMod val="50000"/>
                      <a:lumOff val="50000"/>
                    </a:schemeClr>
                  </a:solidFill>
                </a:rPr>
                <a:t>(*girls slides*)</a:t>
              </a:r>
              <a:r>
                <a:rPr lang="en-US" u="none" dirty="0" smtClean="0">
                  <a:solidFill>
                    <a:schemeClr val="tx1">
                      <a:lumMod val="50000"/>
                      <a:lumOff val="50000"/>
                    </a:schemeClr>
                  </a:solidFill>
                </a:rPr>
                <a:t> </a:t>
              </a:r>
              <a:r>
                <a:rPr lang="en-US" u="none" dirty="0" smtClean="0"/>
                <a:t>of product formed in </a:t>
              </a:r>
              <a:r>
                <a:rPr lang="en-US" b="1" u="none" dirty="0" smtClean="0"/>
                <a:t>min/mg enzyme</a:t>
              </a:r>
              <a:r>
                <a:rPr lang="en-US" u="none" dirty="0" smtClean="0"/>
                <a:t>. </a:t>
              </a:r>
              <a:endParaRPr lang="en-US" u="none" dirty="0"/>
            </a:p>
          </dgm:t>
        </dgm:pt>
      </mc:Fallback>
    </mc:AlternateContent>
    <dgm:pt modelId="{304FD34A-0D98-47F4-93B7-1E8009BF82ED}" type="parTrans" cxnId="{EF9B3838-780F-4BF0-904B-942CE219064D}">
      <dgm:prSet/>
      <dgm:spPr/>
      <dgm:t>
        <a:bodyPr/>
        <a:lstStyle/>
        <a:p>
          <a:endParaRPr lang="en-US"/>
        </a:p>
      </dgm:t>
    </dgm:pt>
    <dgm:pt modelId="{3DD0D650-1D23-44EC-84F7-A827DF95CF46}" type="sibTrans" cxnId="{EF9B3838-780F-4BF0-904B-942CE219064D}">
      <dgm:prSet/>
      <dgm:spPr/>
      <dgm:t>
        <a:bodyPr/>
        <a:lstStyle/>
        <a:p>
          <a:endParaRPr lang="en-US"/>
        </a:p>
      </dgm:t>
    </dgm:pt>
    <dgm:pt modelId="{CDBB5C1D-8FD4-4F22-B362-357CF9DE0342}" type="pres">
      <dgm:prSet presAssocID="{53FD75EF-4D35-4854-9525-CF3296EE1822}" presName="Name0" presStyleCnt="0">
        <dgm:presLayoutVars>
          <dgm:chMax val="7"/>
          <dgm:chPref val="7"/>
          <dgm:dir/>
        </dgm:presLayoutVars>
      </dgm:prSet>
      <dgm:spPr/>
      <dgm:t>
        <a:bodyPr/>
        <a:lstStyle/>
        <a:p>
          <a:endParaRPr lang="en-US"/>
        </a:p>
      </dgm:t>
    </dgm:pt>
    <dgm:pt modelId="{FF1D5B74-3323-4BD4-BE58-953EF0DD65E9}" type="pres">
      <dgm:prSet presAssocID="{53FD75EF-4D35-4854-9525-CF3296EE1822}" presName="Name1" presStyleCnt="0"/>
      <dgm:spPr/>
      <dgm:t>
        <a:bodyPr/>
        <a:lstStyle/>
        <a:p>
          <a:endParaRPr lang="en-US"/>
        </a:p>
      </dgm:t>
    </dgm:pt>
    <dgm:pt modelId="{DB4C73D5-E17A-4F76-97FE-D9F41296065B}" type="pres">
      <dgm:prSet presAssocID="{53FD75EF-4D35-4854-9525-CF3296EE1822}" presName="cycle" presStyleCnt="0"/>
      <dgm:spPr/>
      <dgm:t>
        <a:bodyPr/>
        <a:lstStyle/>
        <a:p>
          <a:endParaRPr lang="en-US"/>
        </a:p>
      </dgm:t>
    </dgm:pt>
    <dgm:pt modelId="{9278E58D-85C7-4373-927E-95E79D8535E9}" type="pres">
      <dgm:prSet presAssocID="{53FD75EF-4D35-4854-9525-CF3296EE1822}" presName="srcNode" presStyleLbl="node1" presStyleIdx="0" presStyleCnt="2"/>
      <dgm:spPr/>
      <dgm:t>
        <a:bodyPr/>
        <a:lstStyle/>
        <a:p>
          <a:endParaRPr lang="en-US"/>
        </a:p>
      </dgm:t>
    </dgm:pt>
    <dgm:pt modelId="{6B777F62-686D-4D60-B31B-D7EFE921F684}" type="pres">
      <dgm:prSet presAssocID="{53FD75EF-4D35-4854-9525-CF3296EE1822}" presName="conn" presStyleLbl="parChTrans1D2" presStyleIdx="0" presStyleCnt="1"/>
      <dgm:spPr/>
      <dgm:t>
        <a:bodyPr/>
        <a:lstStyle/>
        <a:p>
          <a:endParaRPr lang="en-US"/>
        </a:p>
      </dgm:t>
    </dgm:pt>
    <dgm:pt modelId="{E77EAC31-83D3-4A1E-BE51-B4B05C976FF2}" type="pres">
      <dgm:prSet presAssocID="{53FD75EF-4D35-4854-9525-CF3296EE1822}" presName="extraNode" presStyleLbl="node1" presStyleIdx="0" presStyleCnt="2"/>
      <dgm:spPr/>
      <dgm:t>
        <a:bodyPr/>
        <a:lstStyle/>
        <a:p>
          <a:endParaRPr lang="en-US"/>
        </a:p>
      </dgm:t>
    </dgm:pt>
    <dgm:pt modelId="{3018F900-660C-4062-9261-86547C0BEB78}" type="pres">
      <dgm:prSet presAssocID="{53FD75EF-4D35-4854-9525-CF3296EE1822}" presName="dstNode" presStyleLbl="node1" presStyleIdx="0" presStyleCnt="2"/>
      <dgm:spPr/>
      <dgm:t>
        <a:bodyPr/>
        <a:lstStyle/>
        <a:p>
          <a:endParaRPr lang="en-US"/>
        </a:p>
      </dgm:t>
    </dgm:pt>
    <dgm:pt modelId="{2B9BD4D7-0433-4158-B1CA-74D2995DE5C2}" type="pres">
      <dgm:prSet presAssocID="{EDE05D59-4693-4F61-BB0F-1553A0FAF5A3}" presName="text_1" presStyleLbl="node1" presStyleIdx="0" presStyleCnt="2">
        <dgm:presLayoutVars>
          <dgm:bulletEnabled val="1"/>
        </dgm:presLayoutVars>
      </dgm:prSet>
      <dgm:spPr/>
      <dgm:t>
        <a:bodyPr/>
        <a:lstStyle/>
        <a:p>
          <a:endParaRPr lang="en-US"/>
        </a:p>
      </dgm:t>
    </dgm:pt>
    <dgm:pt modelId="{DB9AEBF8-2BED-4417-A8D9-12D178CB6DE3}" type="pres">
      <dgm:prSet presAssocID="{EDE05D59-4693-4F61-BB0F-1553A0FAF5A3}" presName="accent_1" presStyleCnt="0"/>
      <dgm:spPr/>
      <dgm:t>
        <a:bodyPr/>
        <a:lstStyle/>
        <a:p>
          <a:endParaRPr lang="en-US"/>
        </a:p>
      </dgm:t>
    </dgm:pt>
    <dgm:pt modelId="{F504CD55-3C44-4A7A-8F68-9B2C111AFB78}" type="pres">
      <dgm:prSet presAssocID="{EDE05D59-4693-4F61-BB0F-1553A0FAF5A3}" presName="accentRepeatNode" presStyleLbl="solidFgAcc1" presStyleIdx="0" presStyleCnt="2"/>
      <dgm:spPr/>
      <dgm:t>
        <a:bodyPr/>
        <a:lstStyle/>
        <a:p>
          <a:endParaRPr lang="en-US"/>
        </a:p>
      </dgm:t>
    </dgm:pt>
    <dgm:pt modelId="{23FEB8F6-106D-4505-8364-9BCBAC239F81}" type="pres">
      <dgm:prSet presAssocID="{894EEA19-70DD-4312-83CC-72A4B9360337}" presName="text_2" presStyleLbl="node1" presStyleIdx="1" presStyleCnt="2" custScaleY="119591">
        <dgm:presLayoutVars>
          <dgm:bulletEnabled val="1"/>
        </dgm:presLayoutVars>
      </dgm:prSet>
      <dgm:spPr/>
      <dgm:t>
        <a:bodyPr/>
        <a:lstStyle/>
        <a:p>
          <a:endParaRPr lang="en-US"/>
        </a:p>
      </dgm:t>
    </dgm:pt>
    <dgm:pt modelId="{3F6C994C-00D6-4351-90D8-C066F0F8CDAA}" type="pres">
      <dgm:prSet presAssocID="{894EEA19-70DD-4312-83CC-72A4B9360337}" presName="accent_2" presStyleCnt="0"/>
      <dgm:spPr/>
      <dgm:t>
        <a:bodyPr/>
        <a:lstStyle/>
        <a:p>
          <a:endParaRPr lang="en-US"/>
        </a:p>
      </dgm:t>
    </dgm:pt>
    <dgm:pt modelId="{02A6D5FB-8212-42E2-B7C7-582FBB217B99}" type="pres">
      <dgm:prSet presAssocID="{894EEA19-70DD-4312-83CC-72A4B9360337}" presName="accentRepeatNode" presStyleLbl="solidFgAcc1" presStyleIdx="1" presStyleCnt="2"/>
      <dgm:spPr/>
      <dgm:t>
        <a:bodyPr/>
        <a:lstStyle/>
        <a:p>
          <a:endParaRPr lang="en-US"/>
        </a:p>
      </dgm:t>
    </dgm:pt>
  </dgm:ptLst>
  <dgm:cxnLst>
    <dgm:cxn modelId="{58D1DE37-4B19-4A11-9EAC-5E69F448DFCC}" type="presOf" srcId="{894EEA19-70DD-4312-83CC-72A4B9360337}" destId="{23FEB8F6-106D-4505-8364-9BCBAC239F81}" srcOrd="0" destOrd="0" presId="urn:microsoft.com/office/officeart/2008/layout/VerticalCurvedList"/>
    <dgm:cxn modelId="{09DD28B1-4C28-442F-A950-3278C7109618}" type="presOf" srcId="{53FD75EF-4D35-4854-9525-CF3296EE1822}" destId="{CDBB5C1D-8FD4-4F22-B362-357CF9DE0342}" srcOrd="0" destOrd="0" presId="urn:microsoft.com/office/officeart/2008/layout/VerticalCurvedList"/>
    <dgm:cxn modelId="{346E4146-2628-4B9C-AE52-B3E9F62CE321}" srcId="{53FD75EF-4D35-4854-9525-CF3296EE1822}" destId="{EDE05D59-4693-4F61-BB0F-1553A0FAF5A3}" srcOrd="0" destOrd="0" parTransId="{23CCD497-17D3-47DA-AE7C-4E689379DC43}" sibTransId="{D105654A-38A4-4219-AA73-2D5C5C9334AC}"/>
    <dgm:cxn modelId="{5CA4EB0A-36BB-4C46-8458-8EA54E7B83E9}" type="presOf" srcId="{D105654A-38A4-4219-AA73-2D5C5C9334AC}" destId="{6B777F62-686D-4D60-B31B-D7EFE921F684}" srcOrd="0" destOrd="0" presId="urn:microsoft.com/office/officeart/2008/layout/VerticalCurvedList"/>
    <dgm:cxn modelId="{604E3E81-D074-408E-8BCD-ADE64C84AF16}" type="presOf" srcId="{EDE05D59-4693-4F61-BB0F-1553A0FAF5A3}" destId="{2B9BD4D7-0433-4158-B1CA-74D2995DE5C2}" srcOrd="0" destOrd="0" presId="urn:microsoft.com/office/officeart/2008/layout/VerticalCurvedList"/>
    <dgm:cxn modelId="{EF9B3838-780F-4BF0-904B-942CE219064D}" srcId="{53FD75EF-4D35-4854-9525-CF3296EE1822}" destId="{894EEA19-70DD-4312-83CC-72A4B9360337}" srcOrd="1" destOrd="0" parTransId="{304FD34A-0D98-47F4-93B7-1E8009BF82ED}" sibTransId="{3DD0D650-1D23-44EC-84F7-A827DF95CF46}"/>
    <dgm:cxn modelId="{8F56EFD1-462E-4836-B651-3993B6295DA4}" type="presParOf" srcId="{CDBB5C1D-8FD4-4F22-B362-357CF9DE0342}" destId="{FF1D5B74-3323-4BD4-BE58-953EF0DD65E9}" srcOrd="0" destOrd="0" presId="urn:microsoft.com/office/officeart/2008/layout/VerticalCurvedList"/>
    <dgm:cxn modelId="{72A1F588-B8A8-4949-8A0D-E5448E695C58}" type="presParOf" srcId="{FF1D5B74-3323-4BD4-BE58-953EF0DD65E9}" destId="{DB4C73D5-E17A-4F76-97FE-D9F41296065B}" srcOrd="0" destOrd="0" presId="urn:microsoft.com/office/officeart/2008/layout/VerticalCurvedList"/>
    <dgm:cxn modelId="{B6C3117D-ABE7-470D-8A2D-BC5DFCB7049D}" type="presParOf" srcId="{DB4C73D5-E17A-4F76-97FE-D9F41296065B}" destId="{9278E58D-85C7-4373-927E-95E79D8535E9}" srcOrd="0" destOrd="0" presId="urn:microsoft.com/office/officeart/2008/layout/VerticalCurvedList"/>
    <dgm:cxn modelId="{35D14D44-91C2-4294-85A7-5A076ADB9BD5}" type="presParOf" srcId="{DB4C73D5-E17A-4F76-97FE-D9F41296065B}" destId="{6B777F62-686D-4D60-B31B-D7EFE921F684}" srcOrd="1" destOrd="0" presId="urn:microsoft.com/office/officeart/2008/layout/VerticalCurvedList"/>
    <dgm:cxn modelId="{E92CCE99-1080-4F79-91ED-7F1ABEB114AA}" type="presParOf" srcId="{DB4C73D5-E17A-4F76-97FE-D9F41296065B}" destId="{E77EAC31-83D3-4A1E-BE51-B4B05C976FF2}" srcOrd="2" destOrd="0" presId="urn:microsoft.com/office/officeart/2008/layout/VerticalCurvedList"/>
    <dgm:cxn modelId="{18EC3686-87BE-490B-8D98-089FF9FD5B9C}" type="presParOf" srcId="{DB4C73D5-E17A-4F76-97FE-D9F41296065B}" destId="{3018F900-660C-4062-9261-86547C0BEB78}" srcOrd="3" destOrd="0" presId="urn:microsoft.com/office/officeart/2008/layout/VerticalCurvedList"/>
    <dgm:cxn modelId="{284C56B3-1005-48F3-A6BB-3F4E6C275EF7}" type="presParOf" srcId="{FF1D5B74-3323-4BD4-BE58-953EF0DD65E9}" destId="{2B9BD4D7-0433-4158-B1CA-74D2995DE5C2}" srcOrd="1" destOrd="0" presId="urn:microsoft.com/office/officeart/2008/layout/VerticalCurvedList"/>
    <dgm:cxn modelId="{0AEC6A3C-FBB1-43DE-B8B8-ECD5437637BB}" type="presParOf" srcId="{FF1D5B74-3323-4BD4-BE58-953EF0DD65E9}" destId="{DB9AEBF8-2BED-4417-A8D9-12D178CB6DE3}" srcOrd="2" destOrd="0" presId="urn:microsoft.com/office/officeart/2008/layout/VerticalCurvedList"/>
    <dgm:cxn modelId="{4AD84585-EE90-4DD4-912D-9E6E6F9F37D0}" type="presParOf" srcId="{DB9AEBF8-2BED-4417-A8D9-12D178CB6DE3}" destId="{F504CD55-3C44-4A7A-8F68-9B2C111AFB78}" srcOrd="0" destOrd="0" presId="urn:microsoft.com/office/officeart/2008/layout/VerticalCurvedList"/>
    <dgm:cxn modelId="{5A2E93CB-046A-4A25-A045-94894BCA012E}" type="presParOf" srcId="{FF1D5B74-3323-4BD4-BE58-953EF0DD65E9}" destId="{23FEB8F6-106D-4505-8364-9BCBAC239F81}" srcOrd="3" destOrd="0" presId="urn:microsoft.com/office/officeart/2008/layout/VerticalCurvedList"/>
    <dgm:cxn modelId="{7FC094D5-9651-400E-B9F4-1571C4A450AB}" type="presParOf" srcId="{FF1D5B74-3323-4BD4-BE58-953EF0DD65E9}" destId="{3F6C994C-00D6-4351-90D8-C066F0F8CDAA}" srcOrd="4" destOrd="0" presId="urn:microsoft.com/office/officeart/2008/layout/VerticalCurvedList"/>
    <dgm:cxn modelId="{0F434493-1204-42E5-A6F9-D52B8EFDF932}" type="presParOf" srcId="{3F6C994C-00D6-4351-90D8-C066F0F8CDAA}" destId="{02A6D5FB-8212-42E2-B7C7-582FBB217B9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D75EF-4D35-4854-9525-CF3296EE1822}" type="doc">
      <dgm:prSet loTypeId="urn:microsoft.com/office/officeart/2008/layout/VerticalCurvedList" loCatId="list" qsTypeId="urn:microsoft.com/office/officeart/2005/8/quickstyle/simple2" qsCatId="simple" csTypeId="urn:microsoft.com/office/officeart/2005/8/colors/colorful2" csCatId="colorful" phldr="1"/>
      <dgm:spPr/>
      <dgm:t>
        <a:bodyPr/>
        <a:lstStyle/>
        <a:p>
          <a:endParaRPr lang="en-US"/>
        </a:p>
      </dgm:t>
    </dgm:pt>
    <dgm:pt modelId="{EDE05D59-4693-4F61-BB0F-1553A0FAF5A3}">
      <dgm:prSet phldrT="[Text]"/>
      <dgm:spPr/>
      <dgm:t>
        <a:bodyPr/>
        <a:lstStyle/>
        <a:p>
          <a:r>
            <a:rPr lang="en-US" smtClean="0"/>
            <a:t>Velocity is the </a:t>
          </a:r>
          <a:r>
            <a:rPr lang="en-US" b="1" smtClean="0"/>
            <a:t>rate of a reaction </a:t>
          </a:r>
          <a:r>
            <a:rPr lang="en-US" smtClean="0"/>
            <a:t>catalyzed by an enzyme.</a:t>
          </a:r>
          <a:endParaRPr lang="en-US" dirty="0"/>
        </a:p>
      </dgm:t>
    </dgm:pt>
    <dgm:pt modelId="{23CCD497-17D3-47DA-AE7C-4E689379DC43}" type="parTrans" cxnId="{346E4146-2628-4B9C-AE52-B3E9F62CE321}">
      <dgm:prSet/>
      <dgm:spPr/>
      <dgm:t>
        <a:bodyPr/>
        <a:lstStyle/>
        <a:p>
          <a:endParaRPr lang="en-US"/>
        </a:p>
      </dgm:t>
    </dgm:pt>
    <dgm:pt modelId="{D105654A-38A4-4219-AA73-2D5C5C9334AC}" type="sibTrans" cxnId="{346E4146-2628-4B9C-AE52-B3E9F62CE321}">
      <dgm:prSet/>
      <dgm:spPr/>
      <dgm:t>
        <a:bodyPr/>
        <a:lstStyle/>
        <a:p>
          <a:endParaRPr lang="en-US"/>
        </a:p>
      </dgm:t>
    </dgm:pt>
    <dgm:pt modelId="{894EEA19-70DD-4312-83CC-72A4B9360337}">
      <dgm:prSet phldrT="[Text]"/>
      <dgm:spPr>
        <a:blipFill rotWithShape="0">
          <a:blip xmlns:r="http://schemas.openxmlformats.org/officeDocument/2006/relationships" r:embed="rId1"/>
          <a:stretch>
            <a:fillRect t="-1875" r="-1091" b="-5000"/>
          </a:stretch>
        </a:blipFill>
      </dgm:spPr>
      <dgm:t>
        <a:bodyPr/>
        <a:lstStyle/>
        <a:p>
          <a:r>
            <a:rPr lang="en-US">
              <a:noFill/>
            </a:rPr>
            <a:t> </a:t>
          </a:r>
        </a:p>
      </dgm:t>
    </dgm:pt>
    <dgm:pt modelId="{304FD34A-0D98-47F4-93B7-1E8009BF82ED}" type="parTrans" cxnId="{EF9B3838-780F-4BF0-904B-942CE219064D}">
      <dgm:prSet/>
      <dgm:spPr/>
      <dgm:t>
        <a:bodyPr/>
        <a:lstStyle/>
        <a:p>
          <a:endParaRPr lang="en-US"/>
        </a:p>
      </dgm:t>
    </dgm:pt>
    <dgm:pt modelId="{3DD0D650-1D23-44EC-84F7-A827DF95CF46}" type="sibTrans" cxnId="{EF9B3838-780F-4BF0-904B-942CE219064D}">
      <dgm:prSet/>
      <dgm:spPr/>
      <dgm:t>
        <a:bodyPr/>
        <a:lstStyle/>
        <a:p>
          <a:endParaRPr lang="en-US"/>
        </a:p>
      </dgm:t>
    </dgm:pt>
    <dgm:pt modelId="{CDBB5C1D-8FD4-4F22-B362-357CF9DE0342}" type="pres">
      <dgm:prSet presAssocID="{53FD75EF-4D35-4854-9525-CF3296EE1822}" presName="Name0" presStyleCnt="0">
        <dgm:presLayoutVars>
          <dgm:chMax val="7"/>
          <dgm:chPref val="7"/>
          <dgm:dir/>
        </dgm:presLayoutVars>
      </dgm:prSet>
      <dgm:spPr/>
      <dgm:t>
        <a:bodyPr/>
        <a:lstStyle/>
        <a:p>
          <a:endParaRPr lang="en-US"/>
        </a:p>
      </dgm:t>
    </dgm:pt>
    <dgm:pt modelId="{FF1D5B74-3323-4BD4-BE58-953EF0DD65E9}" type="pres">
      <dgm:prSet presAssocID="{53FD75EF-4D35-4854-9525-CF3296EE1822}" presName="Name1" presStyleCnt="0"/>
      <dgm:spPr/>
      <dgm:t>
        <a:bodyPr/>
        <a:lstStyle/>
        <a:p>
          <a:endParaRPr lang="en-US"/>
        </a:p>
      </dgm:t>
    </dgm:pt>
    <dgm:pt modelId="{DB4C73D5-E17A-4F76-97FE-D9F41296065B}" type="pres">
      <dgm:prSet presAssocID="{53FD75EF-4D35-4854-9525-CF3296EE1822}" presName="cycle" presStyleCnt="0"/>
      <dgm:spPr/>
      <dgm:t>
        <a:bodyPr/>
        <a:lstStyle/>
        <a:p>
          <a:endParaRPr lang="en-US"/>
        </a:p>
      </dgm:t>
    </dgm:pt>
    <dgm:pt modelId="{9278E58D-85C7-4373-927E-95E79D8535E9}" type="pres">
      <dgm:prSet presAssocID="{53FD75EF-4D35-4854-9525-CF3296EE1822}" presName="srcNode" presStyleLbl="node1" presStyleIdx="0" presStyleCnt="2"/>
      <dgm:spPr/>
      <dgm:t>
        <a:bodyPr/>
        <a:lstStyle/>
        <a:p>
          <a:endParaRPr lang="en-US"/>
        </a:p>
      </dgm:t>
    </dgm:pt>
    <dgm:pt modelId="{6B777F62-686D-4D60-B31B-D7EFE921F684}" type="pres">
      <dgm:prSet presAssocID="{53FD75EF-4D35-4854-9525-CF3296EE1822}" presName="conn" presStyleLbl="parChTrans1D2" presStyleIdx="0" presStyleCnt="1"/>
      <dgm:spPr/>
      <dgm:t>
        <a:bodyPr/>
        <a:lstStyle/>
        <a:p>
          <a:endParaRPr lang="en-US"/>
        </a:p>
      </dgm:t>
    </dgm:pt>
    <dgm:pt modelId="{E77EAC31-83D3-4A1E-BE51-B4B05C976FF2}" type="pres">
      <dgm:prSet presAssocID="{53FD75EF-4D35-4854-9525-CF3296EE1822}" presName="extraNode" presStyleLbl="node1" presStyleIdx="0" presStyleCnt="2"/>
      <dgm:spPr/>
      <dgm:t>
        <a:bodyPr/>
        <a:lstStyle/>
        <a:p>
          <a:endParaRPr lang="en-US"/>
        </a:p>
      </dgm:t>
    </dgm:pt>
    <dgm:pt modelId="{3018F900-660C-4062-9261-86547C0BEB78}" type="pres">
      <dgm:prSet presAssocID="{53FD75EF-4D35-4854-9525-CF3296EE1822}" presName="dstNode" presStyleLbl="node1" presStyleIdx="0" presStyleCnt="2"/>
      <dgm:spPr/>
      <dgm:t>
        <a:bodyPr/>
        <a:lstStyle/>
        <a:p>
          <a:endParaRPr lang="en-US"/>
        </a:p>
      </dgm:t>
    </dgm:pt>
    <dgm:pt modelId="{2B9BD4D7-0433-4158-B1CA-74D2995DE5C2}" type="pres">
      <dgm:prSet presAssocID="{EDE05D59-4693-4F61-BB0F-1553A0FAF5A3}" presName="text_1" presStyleLbl="node1" presStyleIdx="0" presStyleCnt="2">
        <dgm:presLayoutVars>
          <dgm:bulletEnabled val="1"/>
        </dgm:presLayoutVars>
      </dgm:prSet>
      <dgm:spPr/>
      <dgm:t>
        <a:bodyPr/>
        <a:lstStyle/>
        <a:p>
          <a:endParaRPr lang="en-US"/>
        </a:p>
      </dgm:t>
    </dgm:pt>
    <dgm:pt modelId="{DB9AEBF8-2BED-4417-A8D9-12D178CB6DE3}" type="pres">
      <dgm:prSet presAssocID="{EDE05D59-4693-4F61-BB0F-1553A0FAF5A3}" presName="accent_1" presStyleCnt="0"/>
      <dgm:spPr/>
      <dgm:t>
        <a:bodyPr/>
        <a:lstStyle/>
        <a:p>
          <a:endParaRPr lang="en-US"/>
        </a:p>
      </dgm:t>
    </dgm:pt>
    <dgm:pt modelId="{F504CD55-3C44-4A7A-8F68-9B2C111AFB78}" type="pres">
      <dgm:prSet presAssocID="{EDE05D59-4693-4F61-BB0F-1553A0FAF5A3}" presName="accentRepeatNode" presStyleLbl="solidFgAcc1" presStyleIdx="0" presStyleCnt="2"/>
      <dgm:spPr/>
      <dgm:t>
        <a:bodyPr/>
        <a:lstStyle/>
        <a:p>
          <a:endParaRPr lang="en-US"/>
        </a:p>
      </dgm:t>
    </dgm:pt>
    <dgm:pt modelId="{23FEB8F6-106D-4505-8364-9BCBAC239F81}" type="pres">
      <dgm:prSet presAssocID="{894EEA19-70DD-4312-83CC-72A4B9360337}" presName="text_2" presStyleLbl="node1" presStyleIdx="1" presStyleCnt="2" custScaleY="119591">
        <dgm:presLayoutVars>
          <dgm:bulletEnabled val="1"/>
        </dgm:presLayoutVars>
      </dgm:prSet>
      <dgm:spPr/>
      <dgm:t>
        <a:bodyPr/>
        <a:lstStyle/>
        <a:p>
          <a:endParaRPr lang="en-US"/>
        </a:p>
      </dgm:t>
    </dgm:pt>
    <dgm:pt modelId="{3F6C994C-00D6-4351-90D8-C066F0F8CDAA}" type="pres">
      <dgm:prSet presAssocID="{894EEA19-70DD-4312-83CC-72A4B9360337}" presName="accent_2" presStyleCnt="0"/>
      <dgm:spPr/>
      <dgm:t>
        <a:bodyPr/>
        <a:lstStyle/>
        <a:p>
          <a:endParaRPr lang="en-US"/>
        </a:p>
      </dgm:t>
    </dgm:pt>
    <dgm:pt modelId="{02A6D5FB-8212-42E2-B7C7-582FBB217B99}" type="pres">
      <dgm:prSet presAssocID="{894EEA19-70DD-4312-83CC-72A4B9360337}" presName="accentRepeatNode" presStyleLbl="solidFgAcc1" presStyleIdx="1" presStyleCnt="2"/>
      <dgm:spPr/>
      <dgm:t>
        <a:bodyPr/>
        <a:lstStyle/>
        <a:p>
          <a:endParaRPr lang="en-US"/>
        </a:p>
      </dgm:t>
    </dgm:pt>
  </dgm:ptLst>
  <dgm:cxnLst>
    <dgm:cxn modelId="{58D1DE37-4B19-4A11-9EAC-5E69F448DFCC}" type="presOf" srcId="{894EEA19-70DD-4312-83CC-72A4B9360337}" destId="{23FEB8F6-106D-4505-8364-9BCBAC239F81}" srcOrd="0" destOrd="0" presId="urn:microsoft.com/office/officeart/2008/layout/VerticalCurvedList"/>
    <dgm:cxn modelId="{09DD28B1-4C28-442F-A950-3278C7109618}" type="presOf" srcId="{53FD75EF-4D35-4854-9525-CF3296EE1822}" destId="{CDBB5C1D-8FD4-4F22-B362-357CF9DE0342}" srcOrd="0" destOrd="0" presId="urn:microsoft.com/office/officeart/2008/layout/VerticalCurvedList"/>
    <dgm:cxn modelId="{346E4146-2628-4B9C-AE52-B3E9F62CE321}" srcId="{53FD75EF-4D35-4854-9525-CF3296EE1822}" destId="{EDE05D59-4693-4F61-BB0F-1553A0FAF5A3}" srcOrd="0" destOrd="0" parTransId="{23CCD497-17D3-47DA-AE7C-4E689379DC43}" sibTransId="{D105654A-38A4-4219-AA73-2D5C5C9334AC}"/>
    <dgm:cxn modelId="{5CA4EB0A-36BB-4C46-8458-8EA54E7B83E9}" type="presOf" srcId="{D105654A-38A4-4219-AA73-2D5C5C9334AC}" destId="{6B777F62-686D-4D60-B31B-D7EFE921F684}" srcOrd="0" destOrd="0" presId="urn:microsoft.com/office/officeart/2008/layout/VerticalCurvedList"/>
    <dgm:cxn modelId="{604E3E81-D074-408E-8BCD-ADE64C84AF16}" type="presOf" srcId="{EDE05D59-4693-4F61-BB0F-1553A0FAF5A3}" destId="{2B9BD4D7-0433-4158-B1CA-74D2995DE5C2}" srcOrd="0" destOrd="0" presId="urn:microsoft.com/office/officeart/2008/layout/VerticalCurvedList"/>
    <dgm:cxn modelId="{EF9B3838-780F-4BF0-904B-942CE219064D}" srcId="{53FD75EF-4D35-4854-9525-CF3296EE1822}" destId="{894EEA19-70DD-4312-83CC-72A4B9360337}" srcOrd="1" destOrd="0" parTransId="{304FD34A-0D98-47F4-93B7-1E8009BF82ED}" sibTransId="{3DD0D650-1D23-44EC-84F7-A827DF95CF46}"/>
    <dgm:cxn modelId="{8F56EFD1-462E-4836-B651-3993B6295DA4}" type="presParOf" srcId="{CDBB5C1D-8FD4-4F22-B362-357CF9DE0342}" destId="{FF1D5B74-3323-4BD4-BE58-953EF0DD65E9}" srcOrd="0" destOrd="0" presId="urn:microsoft.com/office/officeart/2008/layout/VerticalCurvedList"/>
    <dgm:cxn modelId="{72A1F588-B8A8-4949-8A0D-E5448E695C58}" type="presParOf" srcId="{FF1D5B74-3323-4BD4-BE58-953EF0DD65E9}" destId="{DB4C73D5-E17A-4F76-97FE-D9F41296065B}" srcOrd="0" destOrd="0" presId="urn:microsoft.com/office/officeart/2008/layout/VerticalCurvedList"/>
    <dgm:cxn modelId="{B6C3117D-ABE7-470D-8A2D-BC5DFCB7049D}" type="presParOf" srcId="{DB4C73D5-E17A-4F76-97FE-D9F41296065B}" destId="{9278E58D-85C7-4373-927E-95E79D8535E9}" srcOrd="0" destOrd="0" presId="urn:microsoft.com/office/officeart/2008/layout/VerticalCurvedList"/>
    <dgm:cxn modelId="{35D14D44-91C2-4294-85A7-5A076ADB9BD5}" type="presParOf" srcId="{DB4C73D5-E17A-4F76-97FE-D9F41296065B}" destId="{6B777F62-686D-4D60-B31B-D7EFE921F684}" srcOrd="1" destOrd="0" presId="urn:microsoft.com/office/officeart/2008/layout/VerticalCurvedList"/>
    <dgm:cxn modelId="{E92CCE99-1080-4F79-91ED-7F1ABEB114AA}" type="presParOf" srcId="{DB4C73D5-E17A-4F76-97FE-D9F41296065B}" destId="{E77EAC31-83D3-4A1E-BE51-B4B05C976FF2}" srcOrd="2" destOrd="0" presId="urn:microsoft.com/office/officeart/2008/layout/VerticalCurvedList"/>
    <dgm:cxn modelId="{18EC3686-87BE-490B-8D98-089FF9FD5B9C}" type="presParOf" srcId="{DB4C73D5-E17A-4F76-97FE-D9F41296065B}" destId="{3018F900-660C-4062-9261-86547C0BEB78}" srcOrd="3" destOrd="0" presId="urn:microsoft.com/office/officeart/2008/layout/VerticalCurvedList"/>
    <dgm:cxn modelId="{284C56B3-1005-48F3-A6BB-3F4E6C275EF7}" type="presParOf" srcId="{FF1D5B74-3323-4BD4-BE58-953EF0DD65E9}" destId="{2B9BD4D7-0433-4158-B1CA-74D2995DE5C2}" srcOrd="1" destOrd="0" presId="urn:microsoft.com/office/officeart/2008/layout/VerticalCurvedList"/>
    <dgm:cxn modelId="{0AEC6A3C-FBB1-43DE-B8B8-ECD5437637BB}" type="presParOf" srcId="{FF1D5B74-3323-4BD4-BE58-953EF0DD65E9}" destId="{DB9AEBF8-2BED-4417-A8D9-12D178CB6DE3}" srcOrd="2" destOrd="0" presId="urn:microsoft.com/office/officeart/2008/layout/VerticalCurvedList"/>
    <dgm:cxn modelId="{4AD84585-EE90-4DD4-912D-9E6E6F9F37D0}" type="presParOf" srcId="{DB9AEBF8-2BED-4417-A8D9-12D178CB6DE3}" destId="{F504CD55-3C44-4A7A-8F68-9B2C111AFB78}" srcOrd="0" destOrd="0" presId="urn:microsoft.com/office/officeart/2008/layout/VerticalCurvedList"/>
    <dgm:cxn modelId="{5A2E93CB-046A-4A25-A045-94894BCA012E}" type="presParOf" srcId="{FF1D5B74-3323-4BD4-BE58-953EF0DD65E9}" destId="{23FEB8F6-106D-4505-8364-9BCBAC239F81}" srcOrd="3" destOrd="0" presId="urn:microsoft.com/office/officeart/2008/layout/VerticalCurvedList"/>
    <dgm:cxn modelId="{7FC094D5-9651-400E-B9F4-1571C4A450AB}" type="presParOf" srcId="{FF1D5B74-3323-4BD4-BE58-953EF0DD65E9}" destId="{3F6C994C-00D6-4351-90D8-C066F0F8CDAA}" srcOrd="4" destOrd="0" presId="urn:microsoft.com/office/officeart/2008/layout/VerticalCurvedList"/>
    <dgm:cxn modelId="{0F434493-1204-42E5-A6F9-D52B8EFDF932}" type="presParOf" srcId="{3F6C994C-00D6-4351-90D8-C066F0F8CDAA}" destId="{02A6D5FB-8212-42E2-B7C7-582FBB217B9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4174FA-2A24-4481-ACD0-E28F882AB8DA}" type="doc">
      <dgm:prSet loTypeId="urn:microsoft.com/office/officeart/2011/layout/CircleProcess" loCatId="officeonline" qsTypeId="urn:microsoft.com/office/officeart/2005/8/quickstyle/simple2" qsCatId="simple" csTypeId="urn:microsoft.com/office/officeart/2005/8/colors/colorful1" csCatId="colorful" phldr="1"/>
      <dgm:spPr/>
      <dgm:t>
        <a:bodyPr/>
        <a:lstStyle/>
        <a:p>
          <a:endParaRPr lang="en-US"/>
        </a:p>
      </dgm:t>
    </dgm:pt>
    <dgm:pt modelId="{EBAA1646-7650-404F-8BBE-EEE7AC96CBE3}">
      <dgm:prSet phldrT="[Text]"/>
      <dgm:spPr/>
      <dgm:t>
        <a:bodyPr/>
        <a:lstStyle/>
        <a:p>
          <a:r>
            <a:rPr lang="en-US" dirty="0"/>
            <a:t>Every enzyme has an optimal temperature for catalyzing a reaction</a:t>
          </a:r>
        </a:p>
      </dgm:t>
    </dgm:pt>
    <dgm:pt modelId="{0DDB2C3C-44B3-4332-A6B3-5DE4C7205AF8}" type="parTrans" cxnId="{F667428E-B60B-477B-853F-86DCCA3B052E}">
      <dgm:prSet/>
      <dgm:spPr/>
      <dgm:t>
        <a:bodyPr/>
        <a:lstStyle/>
        <a:p>
          <a:endParaRPr lang="en-US"/>
        </a:p>
      </dgm:t>
    </dgm:pt>
    <dgm:pt modelId="{F525A88C-9DBE-46B5-88C2-F24696838A88}" type="sibTrans" cxnId="{F667428E-B60B-477B-853F-86DCCA3B052E}">
      <dgm:prSet/>
      <dgm:spPr/>
      <dgm:t>
        <a:bodyPr/>
        <a:lstStyle/>
        <a:p>
          <a:endParaRPr lang="en-US"/>
        </a:p>
      </dgm:t>
    </dgm:pt>
    <dgm:pt modelId="{E5910786-074A-49B0-8EF6-AC3650A2C35D}">
      <dgm:prSet phldrT="[Text]"/>
      <dgm:spPr/>
      <dgm:t>
        <a:bodyPr/>
        <a:lstStyle/>
        <a:p>
          <a:r>
            <a:rPr lang="en-US" dirty="0"/>
            <a:t>In humans, most enzymes have an optimal temperature of 37c</a:t>
          </a:r>
        </a:p>
      </dgm:t>
    </dgm:pt>
    <dgm:pt modelId="{962B5B44-9CDC-4ED1-9883-551A0F23BFF7}" type="parTrans" cxnId="{9A7099B8-AB67-4C2D-A2E9-5A20B722DFF2}">
      <dgm:prSet/>
      <dgm:spPr/>
      <dgm:t>
        <a:bodyPr/>
        <a:lstStyle/>
        <a:p>
          <a:endParaRPr lang="en-US"/>
        </a:p>
      </dgm:t>
    </dgm:pt>
    <dgm:pt modelId="{6E5E32FC-C1F1-4F00-BA94-E7E454734CD5}" type="sibTrans" cxnId="{9A7099B8-AB67-4C2D-A2E9-5A20B722DFF2}">
      <dgm:prSet/>
      <dgm:spPr/>
      <dgm:t>
        <a:bodyPr/>
        <a:lstStyle/>
        <a:p>
          <a:endParaRPr lang="en-US"/>
        </a:p>
      </dgm:t>
    </dgm:pt>
    <dgm:pt modelId="{2498F9BA-1BFA-474A-A7F4-A2B7FC8B79BD}">
      <dgm:prSet phldrT="[Text]"/>
      <dgm:spPr/>
      <dgm:t>
        <a:bodyPr/>
        <a:lstStyle/>
        <a:p>
          <a:r>
            <a:rPr lang="en-US" dirty="0"/>
            <a:t>At high temperatures, enzymes are denatured and become inactive.</a:t>
          </a:r>
        </a:p>
      </dgm:t>
    </dgm:pt>
    <dgm:pt modelId="{17E1CBCA-C33E-4769-A04E-FA111B59B0B5}" type="parTrans" cxnId="{4082D50A-380F-4538-BF3D-396D77F6B44D}">
      <dgm:prSet/>
      <dgm:spPr/>
      <dgm:t>
        <a:bodyPr/>
        <a:lstStyle/>
        <a:p>
          <a:endParaRPr lang="en-US"/>
        </a:p>
      </dgm:t>
    </dgm:pt>
    <dgm:pt modelId="{2F7F0234-B688-40FB-B826-0767DB4C62D5}" type="sibTrans" cxnId="{4082D50A-380F-4538-BF3D-396D77F6B44D}">
      <dgm:prSet/>
      <dgm:spPr/>
      <dgm:t>
        <a:bodyPr/>
        <a:lstStyle/>
        <a:p>
          <a:endParaRPr lang="en-US"/>
        </a:p>
      </dgm:t>
    </dgm:pt>
    <dgm:pt modelId="{54306B12-C793-475B-8185-CA2F662E72D7}" type="pres">
      <dgm:prSet presAssocID="{254174FA-2A24-4481-ACD0-E28F882AB8DA}" presName="Name0" presStyleCnt="0">
        <dgm:presLayoutVars>
          <dgm:chMax val="11"/>
          <dgm:chPref val="11"/>
          <dgm:dir/>
          <dgm:resizeHandles/>
        </dgm:presLayoutVars>
      </dgm:prSet>
      <dgm:spPr/>
      <dgm:t>
        <a:bodyPr/>
        <a:lstStyle/>
        <a:p>
          <a:endParaRPr lang="en-US"/>
        </a:p>
      </dgm:t>
    </dgm:pt>
    <dgm:pt modelId="{3C9F3663-ECD8-47D2-A578-A2B222B8A418}" type="pres">
      <dgm:prSet presAssocID="{2498F9BA-1BFA-474A-A7F4-A2B7FC8B79BD}" presName="Accent3" presStyleCnt="0"/>
      <dgm:spPr/>
      <dgm:t>
        <a:bodyPr/>
        <a:lstStyle/>
        <a:p>
          <a:endParaRPr lang="en-US"/>
        </a:p>
      </dgm:t>
    </dgm:pt>
    <dgm:pt modelId="{0DA88657-FECD-4187-88A1-D14773CAD65F}" type="pres">
      <dgm:prSet presAssocID="{2498F9BA-1BFA-474A-A7F4-A2B7FC8B79BD}" presName="Accent" presStyleLbl="node1" presStyleIdx="0" presStyleCnt="3"/>
      <dgm:spPr/>
      <dgm:t>
        <a:bodyPr/>
        <a:lstStyle/>
        <a:p>
          <a:endParaRPr lang="en-US"/>
        </a:p>
      </dgm:t>
    </dgm:pt>
    <dgm:pt modelId="{FFDD5165-912B-4ACD-A1E2-6ADB3A3204CA}" type="pres">
      <dgm:prSet presAssocID="{2498F9BA-1BFA-474A-A7F4-A2B7FC8B79BD}" presName="ParentBackground3" presStyleCnt="0"/>
      <dgm:spPr/>
      <dgm:t>
        <a:bodyPr/>
        <a:lstStyle/>
        <a:p>
          <a:endParaRPr lang="en-US"/>
        </a:p>
      </dgm:t>
    </dgm:pt>
    <dgm:pt modelId="{EA0DC7EF-B6C7-4D35-AD9E-A17D5DBDDB5E}" type="pres">
      <dgm:prSet presAssocID="{2498F9BA-1BFA-474A-A7F4-A2B7FC8B79BD}" presName="ParentBackground" presStyleLbl="fgAcc1" presStyleIdx="0" presStyleCnt="3"/>
      <dgm:spPr/>
      <dgm:t>
        <a:bodyPr/>
        <a:lstStyle/>
        <a:p>
          <a:endParaRPr lang="en-US"/>
        </a:p>
      </dgm:t>
    </dgm:pt>
    <dgm:pt modelId="{B02C817C-1380-41CA-8D2A-1BB23A7EFDA5}" type="pres">
      <dgm:prSet presAssocID="{2498F9BA-1BFA-474A-A7F4-A2B7FC8B79BD}" presName="Parent3" presStyleLbl="revTx" presStyleIdx="0" presStyleCnt="0">
        <dgm:presLayoutVars>
          <dgm:chMax val="1"/>
          <dgm:chPref val="1"/>
          <dgm:bulletEnabled val="1"/>
        </dgm:presLayoutVars>
      </dgm:prSet>
      <dgm:spPr/>
      <dgm:t>
        <a:bodyPr/>
        <a:lstStyle/>
        <a:p>
          <a:endParaRPr lang="en-US"/>
        </a:p>
      </dgm:t>
    </dgm:pt>
    <dgm:pt modelId="{90D7EE48-8408-40C0-A115-2C1A89AF84D0}" type="pres">
      <dgm:prSet presAssocID="{E5910786-074A-49B0-8EF6-AC3650A2C35D}" presName="Accent2" presStyleCnt="0"/>
      <dgm:spPr/>
      <dgm:t>
        <a:bodyPr/>
        <a:lstStyle/>
        <a:p>
          <a:endParaRPr lang="en-US"/>
        </a:p>
      </dgm:t>
    </dgm:pt>
    <dgm:pt modelId="{5BF70FCE-FE09-4919-B5B7-F623DAA9B419}" type="pres">
      <dgm:prSet presAssocID="{E5910786-074A-49B0-8EF6-AC3650A2C35D}" presName="Accent" presStyleLbl="node1" presStyleIdx="1" presStyleCnt="3"/>
      <dgm:spPr/>
      <dgm:t>
        <a:bodyPr/>
        <a:lstStyle/>
        <a:p>
          <a:endParaRPr lang="en-US"/>
        </a:p>
      </dgm:t>
    </dgm:pt>
    <dgm:pt modelId="{CED3F314-17A3-44C8-97A6-67295F7E0DD3}" type="pres">
      <dgm:prSet presAssocID="{E5910786-074A-49B0-8EF6-AC3650A2C35D}" presName="ParentBackground2" presStyleCnt="0"/>
      <dgm:spPr/>
      <dgm:t>
        <a:bodyPr/>
        <a:lstStyle/>
        <a:p>
          <a:endParaRPr lang="en-US"/>
        </a:p>
      </dgm:t>
    </dgm:pt>
    <dgm:pt modelId="{5D2D97B5-23EE-4C8E-A367-B71306EC2A64}" type="pres">
      <dgm:prSet presAssocID="{E5910786-074A-49B0-8EF6-AC3650A2C35D}" presName="ParentBackground" presStyleLbl="fgAcc1" presStyleIdx="1" presStyleCnt="3"/>
      <dgm:spPr/>
      <dgm:t>
        <a:bodyPr/>
        <a:lstStyle/>
        <a:p>
          <a:endParaRPr lang="en-US"/>
        </a:p>
      </dgm:t>
    </dgm:pt>
    <dgm:pt modelId="{0830F540-EFA7-4AA1-9FE0-F142068C21B9}" type="pres">
      <dgm:prSet presAssocID="{E5910786-074A-49B0-8EF6-AC3650A2C35D}" presName="Parent2" presStyleLbl="revTx" presStyleIdx="0" presStyleCnt="0">
        <dgm:presLayoutVars>
          <dgm:chMax val="1"/>
          <dgm:chPref val="1"/>
          <dgm:bulletEnabled val="1"/>
        </dgm:presLayoutVars>
      </dgm:prSet>
      <dgm:spPr/>
      <dgm:t>
        <a:bodyPr/>
        <a:lstStyle/>
        <a:p>
          <a:endParaRPr lang="en-US"/>
        </a:p>
      </dgm:t>
    </dgm:pt>
    <dgm:pt modelId="{7B74C8E6-7390-4956-954D-3848A83DCB48}" type="pres">
      <dgm:prSet presAssocID="{EBAA1646-7650-404F-8BBE-EEE7AC96CBE3}" presName="Accent1" presStyleCnt="0"/>
      <dgm:spPr/>
      <dgm:t>
        <a:bodyPr/>
        <a:lstStyle/>
        <a:p>
          <a:endParaRPr lang="en-US"/>
        </a:p>
      </dgm:t>
    </dgm:pt>
    <dgm:pt modelId="{23CE71AF-7D6B-4D6C-B78D-6C164BD23B12}" type="pres">
      <dgm:prSet presAssocID="{EBAA1646-7650-404F-8BBE-EEE7AC96CBE3}" presName="Accent" presStyleLbl="node1" presStyleIdx="2" presStyleCnt="3"/>
      <dgm:spPr/>
      <dgm:t>
        <a:bodyPr/>
        <a:lstStyle/>
        <a:p>
          <a:endParaRPr lang="en-US"/>
        </a:p>
      </dgm:t>
    </dgm:pt>
    <dgm:pt modelId="{1F4BDD51-8B9D-4C87-9035-BAE0D2348F65}" type="pres">
      <dgm:prSet presAssocID="{EBAA1646-7650-404F-8BBE-EEE7AC96CBE3}" presName="ParentBackground1" presStyleCnt="0"/>
      <dgm:spPr/>
      <dgm:t>
        <a:bodyPr/>
        <a:lstStyle/>
        <a:p>
          <a:endParaRPr lang="en-US"/>
        </a:p>
      </dgm:t>
    </dgm:pt>
    <dgm:pt modelId="{6E4767FD-BF71-4B81-90A8-9615E53A1790}" type="pres">
      <dgm:prSet presAssocID="{EBAA1646-7650-404F-8BBE-EEE7AC96CBE3}" presName="ParentBackground" presStyleLbl="fgAcc1" presStyleIdx="2" presStyleCnt="3"/>
      <dgm:spPr/>
      <dgm:t>
        <a:bodyPr/>
        <a:lstStyle/>
        <a:p>
          <a:endParaRPr lang="en-US"/>
        </a:p>
      </dgm:t>
    </dgm:pt>
    <dgm:pt modelId="{11D2DD3F-2B65-4560-8404-528A5709DA4F}" type="pres">
      <dgm:prSet presAssocID="{EBAA1646-7650-404F-8BBE-EEE7AC96CBE3}" presName="Parent1" presStyleLbl="revTx" presStyleIdx="0" presStyleCnt="0">
        <dgm:presLayoutVars>
          <dgm:chMax val="1"/>
          <dgm:chPref val="1"/>
          <dgm:bulletEnabled val="1"/>
        </dgm:presLayoutVars>
      </dgm:prSet>
      <dgm:spPr/>
      <dgm:t>
        <a:bodyPr/>
        <a:lstStyle/>
        <a:p>
          <a:endParaRPr lang="en-US"/>
        </a:p>
      </dgm:t>
    </dgm:pt>
  </dgm:ptLst>
  <dgm:cxnLst>
    <dgm:cxn modelId="{F667428E-B60B-477B-853F-86DCCA3B052E}" srcId="{254174FA-2A24-4481-ACD0-E28F882AB8DA}" destId="{EBAA1646-7650-404F-8BBE-EEE7AC96CBE3}" srcOrd="0" destOrd="0" parTransId="{0DDB2C3C-44B3-4332-A6B3-5DE4C7205AF8}" sibTransId="{F525A88C-9DBE-46B5-88C2-F24696838A88}"/>
    <dgm:cxn modelId="{DBE0C917-5D60-4026-9E6C-00E112BA8EC3}" type="presOf" srcId="{E5910786-074A-49B0-8EF6-AC3650A2C35D}" destId="{0830F540-EFA7-4AA1-9FE0-F142068C21B9}" srcOrd="1" destOrd="0" presId="urn:microsoft.com/office/officeart/2011/layout/CircleProcess"/>
    <dgm:cxn modelId="{25AF4A18-BBC6-4696-B53C-0A0A5A7A60BD}" type="presOf" srcId="{E5910786-074A-49B0-8EF6-AC3650A2C35D}" destId="{5D2D97B5-23EE-4C8E-A367-B71306EC2A64}" srcOrd="0" destOrd="0" presId="urn:microsoft.com/office/officeart/2011/layout/CircleProcess"/>
    <dgm:cxn modelId="{4082D50A-380F-4538-BF3D-396D77F6B44D}" srcId="{254174FA-2A24-4481-ACD0-E28F882AB8DA}" destId="{2498F9BA-1BFA-474A-A7F4-A2B7FC8B79BD}" srcOrd="2" destOrd="0" parTransId="{17E1CBCA-C33E-4769-A04E-FA111B59B0B5}" sibTransId="{2F7F0234-B688-40FB-B826-0767DB4C62D5}"/>
    <dgm:cxn modelId="{E6E6865F-9D5F-45BB-AB17-EBA680AF5CAF}" type="presOf" srcId="{EBAA1646-7650-404F-8BBE-EEE7AC96CBE3}" destId="{11D2DD3F-2B65-4560-8404-528A5709DA4F}" srcOrd="1" destOrd="0" presId="urn:microsoft.com/office/officeart/2011/layout/CircleProcess"/>
    <dgm:cxn modelId="{6AF2D41C-6DDE-4BEA-840D-0E80F9D9A5A3}" type="presOf" srcId="{254174FA-2A24-4481-ACD0-E28F882AB8DA}" destId="{54306B12-C793-475B-8185-CA2F662E72D7}" srcOrd="0" destOrd="0" presId="urn:microsoft.com/office/officeart/2011/layout/CircleProcess"/>
    <dgm:cxn modelId="{C128177F-D187-4988-98AE-9A0A0459AFD1}" type="presOf" srcId="{2498F9BA-1BFA-474A-A7F4-A2B7FC8B79BD}" destId="{EA0DC7EF-B6C7-4D35-AD9E-A17D5DBDDB5E}" srcOrd="0" destOrd="0" presId="urn:microsoft.com/office/officeart/2011/layout/CircleProcess"/>
    <dgm:cxn modelId="{B79B061C-E310-47BC-A23A-8A08065BBB83}" type="presOf" srcId="{2498F9BA-1BFA-474A-A7F4-A2B7FC8B79BD}" destId="{B02C817C-1380-41CA-8D2A-1BB23A7EFDA5}" srcOrd="1" destOrd="0" presId="urn:microsoft.com/office/officeart/2011/layout/CircleProcess"/>
    <dgm:cxn modelId="{CB05EEE0-8F44-4AD7-A91E-AD36D6FD53E5}" type="presOf" srcId="{EBAA1646-7650-404F-8BBE-EEE7AC96CBE3}" destId="{6E4767FD-BF71-4B81-90A8-9615E53A1790}" srcOrd="0" destOrd="0" presId="urn:microsoft.com/office/officeart/2011/layout/CircleProcess"/>
    <dgm:cxn modelId="{9A7099B8-AB67-4C2D-A2E9-5A20B722DFF2}" srcId="{254174FA-2A24-4481-ACD0-E28F882AB8DA}" destId="{E5910786-074A-49B0-8EF6-AC3650A2C35D}" srcOrd="1" destOrd="0" parTransId="{962B5B44-9CDC-4ED1-9883-551A0F23BFF7}" sibTransId="{6E5E32FC-C1F1-4F00-BA94-E7E454734CD5}"/>
    <dgm:cxn modelId="{DBE9AE24-63BD-4932-A402-24D8D66EAA3B}" type="presParOf" srcId="{54306B12-C793-475B-8185-CA2F662E72D7}" destId="{3C9F3663-ECD8-47D2-A578-A2B222B8A418}" srcOrd="0" destOrd="0" presId="urn:microsoft.com/office/officeart/2011/layout/CircleProcess"/>
    <dgm:cxn modelId="{B3CEDAF6-2413-4621-8429-742F2F7E4A6D}" type="presParOf" srcId="{3C9F3663-ECD8-47D2-A578-A2B222B8A418}" destId="{0DA88657-FECD-4187-88A1-D14773CAD65F}" srcOrd="0" destOrd="0" presId="urn:microsoft.com/office/officeart/2011/layout/CircleProcess"/>
    <dgm:cxn modelId="{0C0A678E-642E-4C3D-921F-1AC0E1F54B06}" type="presParOf" srcId="{54306B12-C793-475B-8185-CA2F662E72D7}" destId="{FFDD5165-912B-4ACD-A1E2-6ADB3A3204CA}" srcOrd="1" destOrd="0" presId="urn:microsoft.com/office/officeart/2011/layout/CircleProcess"/>
    <dgm:cxn modelId="{E9819344-4B7A-44B5-BF37-7F0DDD4FA4DC}" type="presParOf" srcId="{FFDD5165-912B-4ACD-A1E2-6ADB3A3204CA}" destId="{EA0DC7EF-B6C7-4D35-AD9E-A17D5DBDDB5E}" srcOrd="0" destOrd="0" presId="urn:microsoft.com/office/officeart/2011/layout/CircleProcess"/>
    <dgm:cxn modelId="{2593D63A-2B05-4B77-8613-B23D1C14EE16}" type="presParOf" srcId="{54306B12-C793-475B-8185-CA2F662E72D7}" destId="{B02C817C-1380-41CA-8D2A-1BB23A7EFDA5}" srcOrd="2" destOrd="0" presId="urn:microsoft.com/office/officeart/2011/layout/CircleProcess"/>
    <dgm:cxn modelId="{C9F9B472-CCA8-4473-9EA8-69C7A46145F5}" type="presParOf" srcId="{54306B12-C793-475B-8185-CA2F662E72D7}" destId="{90D7EE48-8408-40C0-A115-2C1A89AF84D0}" srcOrd="3" destOrd="0" presId="urn:microsoft.com/office/officeart/2011/layout/CircleProcess"/>
    <dgm:cxn modelId="{31D4C10C-F34E-4830-852E-9DD9B30955C7}" type="presParOf" srcId="{90D7EE48-8408-40C0-A115-2C1A89AF84D0}" destId="{5BF70FCE-FE09-4919-B5B7-F623DAA9B419}" srcOrd="0" destOrd="0" presId="urn:microsoft.com/office/officeart/2011/layout/CircleProcess"/>
    <dgm:cxn modelId="{6E42C32F-CBE7-4CFE-A02D-197FAA15F4A9}" type="presParOf" srcId="{54306B12-C793-475B-8185-CA2F662E72D7}" destId="{CED3F314-17A3-44C8-97A6-67295F7E0DD3}" srcOrd="4" destOrd="0" presId="urn:microsoft.com/office/officeart/2011/layout/CircleProcess"/>
    <dgm:cxn modelId="{07AF4EC8-4D22-44BB-B2C4-3E140BCC4148}" type="presParOf" srcId="{CED3F314-17A3-44C8-97A6-67295F7E0DD3}" destId="{5D2D97B5-23EE-4C8E-A367-B71306EC2A64}" srcOrd="0" destOrd="0" presId="urn:microsoft.com/office/officeart/2011/layout/CircleProcess"/>
    <dgm:cxn modelId="{5D466741-9F8F-4C95-BE81-80A619D3B60D}" type="presParOf" srcId="{54306B12-C793-475B-8185-CA2F662E72D7}" destId="{0830F540-EFA7-4AA1-9FE0-F142068C21B9}" srcOrd="5" destOrd="0" presId="urn:microsoft.com/office/officeart/2011/layout/CircleProcess"/>
    <dgm:cxn modelId="{0532F2BB-A135-4667-A0F2-B26E3BCB4BB1}" type="presParOf" srcId="{54306B12-C793-475B-8185-CA2F662E72D7}" destId="{7B74C8E6-7390-4956-954D-3848A83DCB48}" srcOrd="6" destOrd="0" presId="urn:microsoft.com/office/officeart/2011/layout/CircleProcess"/>
    <dgm:cxn modelId="{97C37087-7FC3-46D2-8131-BED90A21CFC9}" type="presParOf" srcId="{7B74C8E6-7390-4956-954D-3848A83DCB48}" destId="{23CE71AF-7D6B-4D6C-B78D-6C164BD23B12}" srcOrd="0" destOrd="0" presId="urn:microsoft.com/office/officeart/2011/layout/CircleProcess"/>
    <dgm:cxn modelId="{D2556E35-C280-4A06-B359-99F2646CD16E}" type="presParOf" srcId="{54306B12-C793-475B-8185-CA2F662E72D7}" destId="{1F4BDD51-8B9D-4C87-9035-BAE0D2348F65}" srcOrd="7" destOrd="0" presId="urn:microsoft.com/office/officeart/2011/layout/CircleProcess"/>
    <dgm:cxn modelId="{801C9A4A-C2A1-4CDA-B0EF-8E892ACFA5AB}" type="presParOf" srcId="{1F4BDD51-8B9D-4C87-9035-BAE0D2348F65}" destId="{6E4767FD-BF71-4B81-90A8-9615E53A1790}" srcOrd="0" destOrd="0" presId="urn:microsoft.com/office/officeart/2011/layout/CircleProcess"/>
    <dgm:cxn modelId="{1168EC8F-F5C6-4A87-84B4-3E94FE18D70A}" type="presParOf" srcId="{54306B12-C793-475B-8185-CA2F662E72D7}" destId="{11D2DD3F-2B65-4560-8404-528A5709DA4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898EA1-D255-4109-B910-B103C943FB5C}" type="doc">
      <dgm:prSet loTypeId="urn:microsoft.com/office/officeart/2005/8/layout/chevron1" loCatId="process" qsTypeId="urn:microsoft.com/office/officeart/2005/8/quickstyle/simple1" qsCatId="simple" csTypeId="urn:microsoft.com/office/officeart/2005/8/colors/colorful1" csCatId="colorful" phldr="1"/>
      <dgm:spPr/>
    </dgm:pt>
    <dgm:pt modelId="{FEFB7A83-8C10-440A-8697-D246808CF6B5}">
      <dgm:prSet phldrT="[Text]" custT="1"/>
      <dgm:spPr/>
      <dgm:t>
        <a:bodyPr/>
        <a:lstStyle/>
        <a:p>
          <a:r>
            <a:rPr lang="en-US" sz="2000" dirty="0"/>
            <a:t>Temperature</a:t>
          </a:r>
        </a:p>
      </dgm:t>
    </dgm:pt>
    <dgm:pt modelId="{311C3400-E1F8-4CB3-9A12-AD9D9C20F001}" type="parTrans" cxnId="{362369C3-1B44-4C86-9B72-0F98721CF2C8}">
      <dgm:prSet/>
      <dgm:spPr/>
      <dgm:t>
        <a:bodyPr/>
        <a:lstStyle/>
        <a:p>
          <a:endParaRPr lang="en-US"/>
        </a:p>
      </dgm:t>
    </dgm:pt>
    <dgm:pt modelId="{3C00D129-76AF-4432-A79A-4E31BF922DD2}" type="sibTrans" cxnId="{362369C3-1B44-4C86-9B72-0F98721CF2C8}">
      <dgm:prSet/>
      <dgm:spPr/>
      <dgm:t>
        <a:bodyPr/>
        <a:lstStyle/>
        <a:p>
          <a:endParaRPr lang="en-US"/>
        </a:p>
      </dgm:t>
    </dgm:pt>
    <dgm:pt modelId="{A1613B30-BBD5-4DC1-8C3A-DC77263B3F3C}">
      <dgm:prSet phldrT="[Text]" custT="1"/>
      <dgm:spPr/>
      <dgm:t>
        <a:bodyPr/>
        <a:lstStyle/>
        <a:p>
          <a:r>
            <a:rPr lang="en-US" sz="2400" dirty="0" smtClean="0"/>
            <a:t>PH</a:t>
          </a:r>
          <a:endParaRPr lang="en-US" sz="2800" dirty="0"/>
        </a:p>
      </dgm:t>
    </dgm:pt>
    <dgm:pt modelId="{F17364FE-877A-4507-96A9-45FD18DD4B0C}" type="parTrans" cxnId="{D7C4D832-60C2-4AC9-A119-E7DC6E370160}">
      <dgm:prSet/>
      <dgm:spPr/>
      <dgm:t>
        <a:bodyPr/>
        <a:lstStyle/>
        <a:p>
          <a:endParaRPr lang="en-US"/>
        </a:p>
      </dgm:t>
    </dgm:pt>
    <dgm:pt modelId="{82B414C1-1C8D-488F-8902-A96571211497}" type="sibTrans" cxnId="{D7C4D832-60C2-4AC9-A119-E7DC6E370160}">
      <dgm:prSet/>
      <dgm:spPr/>
      <dgm:t>
        <a:bodyPr/>
        <a:lstStyle/>
        <a:p>
          <a:endParaRPr lang="en-US"/>
        </a:p>
      </dgm:t>
    </dgm:pt>
    <dgm:pt modelId="{738FAB04-47D8-4E36-BC17-E63050B071F2}">
      <dgm:prSet custT="1"/>
      <dgm:spPr/>
      <dgm:t>
        <a:bodyPr/>
        <a:lstStyle/>
        <a:p>
          <a:r>
            <a:rPr lang="en-US" sz="2000" b="1" dirty="0"/>
            <a:t>[E] and [S] </a:t>
          </a:r>
          <a:endParaRPr lang="en-US" sz="2000" dirty="0"/>
        </a:p>
      </dgm:t>
    </dgm:pt>
    <dgm:pt modelId="{F91191FA-5BF2-4EED-B0EC-8F24342B2B8B}" type="parTrans" cxnId="{D094F196-4133-47C4-AD81-979D7C875447}">
      <dgm:prSet/>
      <dgm:spPr/>
      <dgm:t>
        <a:bodyPr/>
        <a:lstStyle/>
        <a:p>
          <a:endParaRPr lang="en-US"/>
        </a:p>
      </dgm:t>
    </dgm:pt>
    <dgm:pt modelId="{EDE5C627-A435-4C83-BD84-4AC712D06237}" type="sibTrans" cxnId="{D094F196-4133-47C4-AD81-979D7C875447}">
      <dgm:prSet/>
      <dgm:spPr/>
      <dgm:t>
        <a:bodyPr/>
        <a:lstStyle/>
        <a:p>
          <a:endParaRPr lang="en-US"/>
        </a:p>
      </dgm:t>
    </dgm:pt>
    <dgm:pt modelId="{890D97B2-74F7-4078-B51D-3D407E1ED4AC}" type="pres">
      <dgm:prSet presAssocID="{F4898EA1-D255-4109-B910-B103C943FB5C}" presName="Name0" presStyleCnt="0">
        <dgm:presLayoutVars>
          <dgm:dir/>
          <dgm:animLvl val="lvl"/>
          <dgm:resizeHandles val="exact"/>
        </dgm:presLayoutVars>
      </dgm:prSet>
      <dgm:spPr/>
    </dgm:pt>
    <dgm:pt modelId="{641EC769-FCD6-4608-95B0-F26E0345CF31}" type="pres">
      <dgm:prSet presAssocID="{FEFB7A83-8C10-440A-8697-D246808CF6B5}" presName="parTxOnly" presStyleLbl="node1" presStyleIdx="0" presStyleCnt="3">
        <dgm:presLayoutVars>
          <dgm:chMax val="0"/>
          <dgm:chPref val="0"/>
          <dgm:bulletEnabled val="1"/>
        </dgm:presLayoutVars>
      </dgm:prSet>
      <dgm:spPr/>
      <dgm:t>
        <a:bodyPr/>
        <a:lstStyle/>
        <a:p>
          <a:endParaRPr lang="en-US"/>
        </a:p>
      </dgm:t>
    </dgm:pt>
    <dgm:pt modelId="{A5DF692E-41B1-482E-B4B7-078AB2EC5A02}" type="pres">
      <dgm:prSet presAssocID="{3C00D129-76AF-4432-A79A-4E31BF922DD2}" presName="parTxOnlySpace" presStyleCnt="0"/>
      <dgm:spPr/>
    </dgm:pt>
    <dgm:pt modelId="{E36E2D68-ACE4-4068-B942-E1C6C743E388}" type="pres">
      <dgm:prSet presAssocID="{A1613B30-BBD5-4DC1-8C3A-DC77263B3F3C}" presName="parTxOnly" presStyleLbl="node1" presStyleIdx="1" presStyleCnt="3">
        <dgm:presLayoutVars>
          <dgm:chMax val="0"/>
          <dgm:chPref val="0"/>
          <dgm:bulletEnabled val="1"/>
        </dgm:presLayoutVars>
      </dgm:prSet>
      <dgm:spPr/>
      <dgm:t>
        <a:bodyPr/>
        <a:lstStyle/>
        <a:p>
          <a:endParaRPr lang="en-US"/>
        </a:p>
      </dgm:t>
    </dgm:pt>
    <dgm:pt modelId="{AD93FD09-0F83-4189-86B3-3A8A124C37B6}" type="pres">
      <dgm:prSet presAssocID="{82B414C1-1C8D-488F-8902-A96571211497}" presName="parTxOnlySpace" presStyleCnt="0"/>
      <dgm:spPr/>
    </dgm:pt>
    <dgm:pt modelId="{14F3486B-9DAB-4729-B54C-D19359CFE8C3}" type="pres">
      <dgm:prSet presAssocID="{738FAB04-47D8-4E36-BC17-E63050B071F2}" presName="parTxOnly" presStyleLbl="node1" presStyleIdx="2" presStyleCnt="3">
        <dgm:presLayoutVars>
          <dgm:chMax val="0"/>
          <dgm:chPref val="0"/>
          <dgm:bulletEnabled val="1"/>
        </dgm:presLayoutVars>
      </dgm:prSet>
      <dgm:spPr/>
      <dgm:t>
        <a:bodyPr/>
        <a:lstStyle/>
        <a:p>
          <a:endParaRPr lang="en-US"/>
        </a:p>
      </dgm:t>
    </dgm:pt>
  </dgm:ptLst>
  <dgm:cxnLst>
    <dgm:cxn modelId="{F5325674-C142-42B5-82C5-2844ED78A41E}" type="presOf" srcId="{FEFB7A83-8C10-440A-8697-D246808CF6B5}" destId="{641EC769-FCD6-4608-95B0-F26E0345CF31}" srcOrd="0" destOrd="0" presId="urn:microsoft.com/office/officeart/2005/8/layout/chevron1"/>
    <dgm:cxn modelId="{D094F196-4133-47C4-AD81-979D7C875447}" srcId="{F4898EA1-D255-4109-B910-B103C943FB5C}" destId="{738FAB04-47D8-4E36-BC17-E63050B071F2}" srcOrd="2" destOrd="0" parTransId="{F91191FA-5BF2-4EED-B0EC-8F24342B2B8B}" sibTransId="{EDE5C627-A435-4C83-BD84-4AC712D06237}"/>
    <dgm:cxn modelId="{D7C4D832-60C2-4AC9-A119-E7DC6E370160}" srcId="{F4898EA1-D255-4109-B910-B103C943FB5C}" destId="{A1613B30-BBD5-4DC1-8C3A-DC77263B3F3C}" srcOrd="1" destOrd="0" parTransId="{F17364FE-877A-4507-96A9-45FD18DD4B0C}" sibTransId="{82B414C1-1C8D-488F-8902-A96571211497}"/>
    <dgm:cxn modelId="{46FFB19D-83CF-426B-8C85-4FCFD2D44AE6}" type="presOf" srcId="{738FAB04-47D8-4E36-BC17-E63050B071F2}" destId="{14F3486B-9DAB-4729-B54C-D19359CFE8C3}" srcOrd="0" destOrd="0" presId="urn:microsoft.com/office/officeart/2005/8/layout/chevron1"/>
    <dgm:cxn modelId="{C8D6E24A-0999-4CA1-9D9D-71E8765EB5CE}" type="presOf" srcId="{F4898EA1-D255-4109-B910-B103C943FB5C}" destId="{890D97B2-74F7-4078-B51D-3D407E1ED4AC}" srcOrd="0" destOrd="0" presId="urn:microsoft.com/office/officeart/2005/8/layout/chevron1"/>
    <dgm:cxn modelId="{362369C3-1B44-4C86-9B72-0F98721CF2C8}" srcId="{F4898EA1-D255-4109-B910-B103C943FB5C}" destId="{FEFB7A83-8C10-440A-8697-D246808CF6B5}" srcOrd="0" destOrd="0" parTransId="{311C3400-E1F8-4CB3-9A12-AD9D9C20F001}" sibTransId="{3C00D129-76AF-4432-A79A-4E31BF922DD2}"/>
    <dgm:cxn modelId="{369B4509-E785-4834-86CD-F2A020FD4A31}" type="presOf" srcId="{A1613B30-BBD5-4DC1-8C3A-DC77263B3F3C}" destId="{E36E2D68-ACE4-4068-B942-E1C6C743E388}" srcOrd="0" destOrd="0" presId="urn:microsoft.com/office/officeart/2005/8/layout/chevron1"/>
    <dgm:cxn modelId="{0A046B31-49AA-4243-A007-3C203AB1F301}" type="presParOf" srcId="{890D97B2-74F7-4078-B51D-3D407E1ED4AC}" destId="{641EC769-FCD6-4608-95B0-F26E0345CF31}" srcOrd="0" destOrd="0" presId="urn:microsoft.com/office/officeart/2005/8/layout/chevron1"/>
    <dgm:cxn modelId="{C266E96E-3B14-4D3E-AA9D-E3D02E4DA34D}" type="presParOf" srcId="{890D97B2-74F7-4078-B51D-3D407E1ED4AC}" destId="{A5DF692E-41B1-482E-B4B7-078AB2EC5A02}" srcOrd="1" destOrd="0" presId="urn:microsoft.com/office/officeart/2005/8/layout/chevron1"/>
    <dgm:cxn modelId="{485FA693-5AC7-440D-BC57-066A24A588F3}" type="presParOf" srcId="{890D97B2-74F7-4078-B51D-3D407E1ED4AC}" destId="{E36E2D68-ACE4-4068-B942-E1C6C743E388}" srcOrd="2" destOrd="0" presId="urn:microsoft.com/office/officeart/2005/8/layout/chevron1"/>
    <dgm:cxn modelId="{2F68CC38-912B-4482-8243-558EFA4C7EBF}" type="presParOf" srcId="{890D97B2-74F7-4078-B51D-3D407E1ED4AC}" destId="{AD93FD09-0F83-4189-86B3-3A8A124C37B6}" srcOrd="3" destOrd="0" presId="urn:microsoft.com/office/officeart/2005/8/layout/chevron1"/>
    <dgm:cxn modelId="{956AA983-B8BD-459E-86CD-2C74C75EA8C9}" type="presParOf" srcId="{890D97B2-74F7-4078-B51D-3D407E1ED4AC}" destId="{14F3486B-9DAB-4729-B54C-D19359CFE8C3}"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343903-BA79-44BC-902B-9A741BE062AF}" type="doc">
      <dgm:prSet loTypeId="urn:microsoft.com/office/officeart/2005/8/layout/hierarchy2" loCatId="hierarchy" qsTypeId="urn:microsoft.com/office/officeart/2005/8/quickstyle/simple2" qsCatId="simple" csTypeId="urn:microsoft.com/office/officeart/2005/8/colors/colorful4" csCatId="colorful" phldr="1"/>
      <dgm:spPr/>
      <dgm:t>
        <a:bodyPr/>
        <a:lstStyle/>
        <a:p>
          <a:endParaRPr lang="en-US"/>
        </a:p>
      </dgm:t>
    </dgm:pt>
    <dgm:pt modelId="{F8F69C62-3D6A-4EED-B609-5520AA412615}">
      <dgm:prSet phldrT="[Text]"/>
      <dgm:spPr/>
      <dgm:t>
        <a:bodyPr/>
        <a:lstStyle/>
        <a:p>
          <a:r>
            <a:rPr lang="en-US" dirty="0"/>
            <a:t>Effect of pH</a:t>
          </a:r>
        </a:p>
      </dgm:t>
    </dgm:pt>
    <dgm:pt modelId="{C2F35A88-884F-4F4C-AAE7-5C728832EF53}" type="parTrans" cxnId="{8A21A615-AFD5-4890-90C6-BAEB549F330E}">
      <dgm:prSet/>
      <dgm:spPr/>
      <dgm:t>
        <a:bodyPr/>
        <a:lstStyle/>
        <a:p>
          <a:endParaRPr lang="en-US"/>
        </a:p>
      </dgm:t>
    </dgm:pt>
    <dgm:pt modelId="{5685E42A-F3CA-4448-BE0A-D70334E259E1}" type="sibTrans" cxnId="{8A21A615-AFD5-4890-90C6-BAEB549F330E}">
      <dgm:prSet/>
      <dgm:spPr/>
      <dgm:t>
        <a:bodyPr/>
        <a:lstStyle/>
        <a:p>
          <a:endParaRPr lang="en-US"/>
        </a:p>
      </dgm:t>
    </dgm:pt>
    <dgm:pt modelId="{F7436987-CFE3-4E4E-975E-E314F4EE92F7}">
      <dgm:prSet phldrT="[Text]"/>
      <dgm:spPr/>
      <dgm:t>
        <a:bodyPr/>
        <a:lstStyle/>
        <a:p>
          <a:r>
            <a:rPr lang="en-US" altLang="en-US" dirty="0">
              <a:latin typeface="Arial" charset="0"/>
              <a:cs typeface="Arial" charset="0"/>
            </a:rPr>
            <a:t>on the </a:t>
          </a:r>
          <a:r>
            <a:rPr lang="en-US" altLang="en-US" b="1" dirty="0" err="1">
              <a:latin typeface="Arial" charset="0"/>
              <a:cs typeface="Arial" charset="0"/>
            </a:rPr>
            <a:t>ionizable</a:t>
          </a:r>
          <a:r>
            <a:rPr lang="en-US" altLang="en-US" b="1" dirty="0">
              <a:latin typeface="Arial" charset="0"/>
              <a:cs typeface="Arial" charset="0"/>
            </a:rPr>
            <a:t> groups</a:t>
          </a:r>
          <a:r>
            <a:rPr lang="en-US" altLang="en-US" dirty="0">
              <a:latin typeface="Arial" charset="0"/>
              <a:cs typeface="Arial" charset="0"/>
            </a:rPr>
            <a:t> in the active site of enzyme </a:t>
          </a:r>
          <a:endParaRPr lang="en-US" dirty="0"/>
        </a:p>
      </dgm:t>
    </dgm:pt>
    <dgm:pt modelId="{599EAA70-228F-46F2-A567-1D31E93AA615}" type="parTrans" cxnId="{CCEDDCEA-A9CF-4A17-95F8-12AABD92A169}">
      <dgm:prSet/>
      <dgm:spPr/>
      <dgm:t>
        <a:bodyPr/>
        <a:lstStyle/>
        <a:p>
          <a:endParaRPr lang="en-US"/>
        </a:p>
      </dgm:t>
    </dgm:pt>
    <dgm:pt modelId="{729A42FF-B706-4017-B469-092095A50016}" type="sibTrans" cxnId="{CCEDDCEA-A9CF-4A17-95F8-12AABD92A169}">
      <dgm:prSet/>
      <dgm:spPr/>
      <dgm:t>
        <a:bodyPr/>
        <a:lstStyle/>
        <a:p>
          <a:endParaRPr lang="en-US"/>
        </a:p>
      </dgm:t>
    </dgm:pt>
    <dgm:pt modelId="{7215B177-FA6D-443B-8ED1-BC4E7C035EA2}">
      <dgm:prSet phldrT="[Text]"/>
      <dgm:spPr/>
      <dgm:t>
        <a:bodyPr/>
        <a:lstStyle/>
        <a:p>
          <a:r>
            <a:rPr lang="en-US" dirty="0"/>
            <a:t>Affects catalysis </a:t>
          </a:r>
        </a:p>
      </dgm:t>
    </dgm:pt>
    <dgm:pt modelId="{2200130C-E046-41C1-AFB2-E96A0A4E690E}" type="parTrans" cxnId="{9CECDD1D-9F9E-49DB-8398-1E79B4518A90}">
      <dgm:prSet/>
      <dgm:spPr/>
      <dgm:t>
        <a:bodyPr/>
        <a:lstStyle/>
        <a:p>
          <a:endParaRPr lang="en-US"/>
        </a:p>
      </dgm:t>
    </dgm:pt>
    <dgm:pt modelId="{DBE0BD7A-31D5-4C30-B687-AEA57D72031E}" type="sibTrans" cxnId="{9CECDD1D-9F9E-49DB-8398-1E79B4518A90}">
      <dgm:prSet/>
      <dgm:spPr/>
      <dgm:t>
        <a:bodyPr/>
        <a:lstStyle/>
        <a:p>
          <a:endParaRPr lang="en-US"/>
        </a:p>
      </dgm:t>
    </dgm:pt>
    <dgm:pt modelId="{F4CFBBFF-DCAE-4129-84F6-C8C73DFA36A7}">
      <dgm:prSet phldrT="[Text]"/>
      <dgm:spPr/>
      <dgm:t>
        <a:bodyPr/>
        <a:lstStyle/>
        <a:p>
          <a:r>
            <a:rPr lang="en-US" altLang="en-US" dirty="0">
              <a:latin typeface="Arial" charset="0"/>
              <a:cs typeface="Arial" charset="0"/>
            </a:rPr>
            <a:t>in the </a:t>
          </a:r>
          <a:r>
            <a:rPr lang="en-US" altLang="en-US" b="1" dirty="0">
              <a:latin typeface="Arial" charset="0"/>
              <a:cs typeface="Arial" charset="0"/>
            </a:rPr>
            <a:t>substrate</a:t>
          </a:r>
          <a:endParaRPr lang="en-US" b="1" dirty="0"/>
        </a:p>
      </dgm:t>
    </dgm:pt>
    <dgm:pt modelId="{82E06D54-D846-4F89-BBF7-250168DA9ED4}" type="parTrans" cxnId="{0DC7655B-E9AF-4D8F-9516-02F4082B10B3}">
      <dgm:prSet/>
      <dgm:spPr/>
      <dgm:t>
        <a:bodyPr/>
        <a:lstStyle/>
        <a:p>
          <a:endParaRPr lang="en-US"/>
        </a:p>
      </dgm:t>
    </dgm:pt>
    <dgm:pt modelId="{8CF1369C-17B8-4BCC-92A0-6D442B1FE64E}" type="sibTrans" cxnId="{0DC7655B-E9AF-4D8F-9516-02F4082B10B3}">
      <dgm:prSet/>
      <dgm:spPr/>
      <dgm:t>
        <a:bodyPr/>
        <a:lstStyle/>
        <a:p>
          <a:endParaRPr lang="en-US"/>
        </a:p>
      </dgm:t>
    </dgm:pt>
    <dgm:pt modelId="{48E4AC01-EE45-436A-BF78-DCC7B38092D0}">
      <dgm:prSet phldrT="[Text]"/>
      <dgm:spPr/>
      <dgm:t>
        <a:bodyPr/>
        <a:lstStyle/>
        <a:p>
          <a:r>
            <a:rPr lang="en-US" dirty="0"/>
            <a:t>Affects catalysis</a:t>
          </a:r>
        </a:p>
      </dgm:t>
    </dgm:pt>
    <dgm:pt modelId="{03A0D46A-D7FC-46A6-ABF9-2331DD76C50C}" type="parTrans" cxnId="{F849BCE2-C29F-4C97-BF9A-C573D9A6C056}">
      <dgm:prSet/>
      <dgm:spPr/>
      <dgm:t>
        <a:bodyPr/>
        <a:lstStyle/>
        <a:p>
          <a:endParaRPr lang="en-US"/>
        </a:p>
      </dgm:t>
    </dgm:pt>
    <dgm:pt modelId="{29F74081-7511-4D5B-AC6D-CE6A2158E393}" type="sibTrans" cxnId="{F849BCE2-C29F-4C97-BF9A-C573D9A6C056}">
      <dgm:prSet/>
      <dgm:spPr/>
      <dgm:t>
        <a:bodyPr/>
        <a:lstStyle/>
        <a:p>
          <a:endParaRPr lang="en-US"/>
        </a:p>
      </dgm:t>
    </dgm:pt>
    <dgm:pt modelId="{957D607E-5D4D-4176-8C88-96E3BAC2A075}" type="pres">
      <dgm:prSet presAssocID="{5C343903-BA79-44BC-902B-9A741BE062AF}" presName="diagram" presStyleCnt="0">
        <dgm:presLayoutVars>
          <dgm:chPref val="1"/>
          <dgm:dir/>
          <dgm:animOne val="branch"/>
          <dgm:animLvl val="lvl"/>
          <dgm:resizeHandles val="exact"/>
        </dgm:presLayoutVars>
      </dgm:prSet>
      <dgm:spPr/>
      <dgm:t>
        <a:bodyPr/>
        <a:lstStyle/>
        <a:p>
          <a:endParaRPr lang="en-US"/>
        </a:p>
      </dgm:t>
    </dgm:pt>
    <dgm:pt modelId="{C7E31020-BE02-4BAE-B8B4-6A3C559AE86F}" type="pres">
      <dgm:prSet presAssocID="{F8F69C62-3D6A-4EED-B609-5520AA412615}" presName="root1" presStyleCnt="0"/>
      <dgm:spPr/>
      <dgm:t>
        <a:bodyPr/>
        <a:lstStyle/>
        <a:p>
          <a:endParaRPr lang="en-US"/>
        </a:p>
      </dgm:t>
    </dgm:pt>
    <dgm:pt modelId="{A01BF6F3-5845-4CB1-A141-DA80DCB3B464}" type="pres">
      <dgm:prSet presAssocID="{F8F69C62-3D6A-4EED-B609-5520AA412615}" presName="LevelOneTextNode" presStyleLbl="node0" presStyleIdx="0" presStyleCnt="1">
        <dgm:presLayoutVars>
          <dgm:chPref val="3"/>
        </dgm:presLayoutVars>
      </dgm:prSet>
      <dgm:spPr/>
      <dgm:t>
        <a:bodyPr/>
        <a:lstStyle/>
        <a:p>
          <a:endParaRPr lang="en-US"/>
        </a:p>
      </dgm:t>
    </dgm:pt>
    <dgm:pt modelId="{29F62CE6-53E5-4EE1-9DA5-062BB1B297E6}" type="pres">
      <dgm:prSet presAssocID="{F8F69C62-3D6A-4EED-B609-5520AA412615}" presName="level2hierChild" presStyleCnt="0"/>
      <dgm:spPr/>
      <dgm:t>
        <a:bodyPr/>
        <a:lstStyle/>
        <a:p>
          <a:endParaRPr lang="en-US"/>
        </a:p>
      </dgm:t>
    </dgm:pt>
    <dgm:pt modelId="{1442F13D-F612-422E-9197-B657E394D8B8}" type="pres">
      <dgm:prSet presAssocID="{599EAA70-228F-46F2-A567-1D31E93AA615}" presName="conn2-1" presStyleLbl="parChTrans1D2" presStyleIdx="0" presStyleCnt="2"/>
      <dgm:spPr/>
      <dgm:t>
        <a:bodyPr/>
        <a:lstStyle/>
        <a:p>
          <a:endParaRPr lang="en-US"/>
        </a:p>
      </dgm:t>
    </dgm:pt>
    <dgm:pt modelId="{E03C97B5-9EBC-4656-9124-E0761F06D8F0}" type="pres">
      <dgm:prSet presAssocID="{599EAA70-228F-46F2-A567-1D31E93AA615}" presName="connTx" presStyleLbl="parChTrans1D2" presStyleIdx="0" presStyleCnt="2"/>
      <dgm:spPr/>
      <dgm:t>
        <a:bodyPr/>
        <a:lstStyle/>
        <a:p>
          <a:endParaRPr lang="en-US"/>
        </a:p>
      </dgm:t>
    </dgm:pt>
    <dgm:pt modelId="{59267ED1-2954-4BCC-BD7F-F630003F316E}" type="pres">
      <dgm:prSet presAssocID="{F7436987-CFE3-4E4E-975E-E314F4EE92F7}" presName="root2" presStyleCnt="0"/>
      <dgm:spPr/>
      <dgm:t>
        <a:bodyPr/>
        <a:lstStyle/>
        <a:p>
          <a:endParaRPr lang="en-US"/>
        </a:p>
      </dgm:t>
    </dgm:pt>
    <dgm:pt modelId="{533A3B64-37D0-4B19-9EB6-C19358E82A6C}" type="pres">
      <dgm:prSet presAssocID="{F7436987-CFE3-4E4E-975E-E314F4EE92F7}" presName="LevelTwoTextNode" presStyleLbl="node2" presStyleIdx="0" presStyleCnt="2">
        <dgm:presLayoutVars>
          <dgm:chPref val="3"/>
        </dgm:presLayoutVars>
      </dgm:prSet>
      <dgm:spPr/>
      <dgm:t>
        <a:bodyPr/>
        <a:lstStyle/>
        <a:p>
          <a:endParaRPr lang="en-US"/>
        </a:p>
      </dgm:t>
    </dgm:pt>
    <dgm:pt modelId="{3DF902F5-4353-4D70-80BA-EA5FA1B491D7}" type="pres">
      <dgm:prSet presAssocID="{F7436987-CFE3-4E4E-975E-E314F4EE92F7}" presName="level3hierChild" presStyleCnt="0"/>
      <dgm:spPr/>
      <dgm:t>
        <a:bodyPr/>
        <a:lstStyle/>
        <a:p>
          <a:endParaRPr lang="en-US"/>
        </a:p>
      </dgm:t>
    </dgm:pt>
    <dgm:pt modelId="{B01FD304-12CA-4EC2-9DAE-35F696F07992}" type="pres">
      <dgm:prSet presAssocID="{2200130C-E046-41C1-AFB2-E96A0A4E690E}" presName="conn2-1" presStyleLbl="parChTrans1D3" presStyleIdx="0" presStyleCnt="2"/>
      <dgm:spPr/>
      <dgm:t>
        <a:bodyPr/>
        <a:lstStyle/>
        <a:p>
          <a:endParaRPr lang="en-US"/>
        </a:p>
      </dgm:t>
    </dgm:pt>
    <dgm:pt modelId="{A38D983C-E840-4A69-9878-5DD1462A27ED}" type="pres">
      <dgm:prSet presAssocID="{2200130C-E046-41C1-AFB2-E96A0A4E690E}" presName="connTx" presStyleLbl="parChTrans1D3" presStyleIdx="0" presStyleCnt="2"/>
      <dgm:spPr/>
      <dgm:t>
        <a:bodyPr/>
        <a:lstStyle/>
        <a:p>
          <a:endParaRPr lang="en-US"/>
        </a:p>
      </dgm:t>
    </dgm:pt>
    <dgm:pt modelId="{0F839646-4ED8-46C1-B8E3-4F749DE048E4}" type="pres">
      <dgm:prSet presAssocID="{7215B177-FA6D-443B-8ED1-BC4E7C035EA2}" presName="root2" presStyleCnt="0"/>
      <dgm:spPr/>
      <dgm:t>
        <a:bodyPr/>
        <a:lstStyle/>
        <a:p>
          <a:endParaRPr lang="en-US"/>
        </a:p>
      </dgm:t>
    </dgm:pt>
    <dgm:pt modelId="{D161405A-9D9E-4605-808A-A782468A13B7}" type="pres">
      <dgm:prSet presAssocID="{7215B177-FA6D-443B-8ED1-BC4E7C035EA2}" presName="LevelTwoTextNode" presStyleLbl="node3" presStyleIdx="0" presStyleCnt="2">
        <dgm:presLayoutVars>
          <dgm:chPref val="3"/>
        </dgm:presLayoutVars>
      </dgm:prSet>
      <dgm:spPr/>
      <dgm:t>
        <a:bodyPr/>
        <a:lstStyle/>
        <a:p>
          <a:endParaRPr lang="en-US"/>
        </a:p>
      </dgm:t>
    </dgm:pt>
    <dgm:pt modelId="{8DF921CC-7496-42D8-A560-B81A496A8138}" type="pres">
      <dgm:prSet presAssocID="{7215B177-FA6D-443B-8ED1-BC4E7C035EA2}" presName="level3hierChild" presStyleCnt="0"/>
      <dgm:spPr/>
      <dgm:t>
        <a:bodyPr/>
        <a:lstStyle/>
        <a:p>
          <a:endParaRPr lang="en-US"/>
        </a:p>
      </dgm:t>
    </dgm:pt>
    <dgm:pt modelId="{DB547CBD-028F-4DDF-8853-6383E7A5576A}" type="pres">
      <dgm:prSet presAssocID="{82E06D54-D846-4F89-BBF7-250168DA9ED4}" presName="conn2-1" presStyleLbl="parChTrans1D2" presStyleIdx="1" presStyleCnt="2"/>
      <dgm:spPr/>
      <dgm:t>
        <a:bodyPr/>
        <a:lstStyle/>
        <a:p>
          <a:endParaRPr lang="en-US"/>
        </a:p>
      </dgm:t>
    </dgm:pt>
    <dgm:pt modelId="{441E7479-3C82-4021-8F82-A8F545B231AC}" type="pres">
      <dgm:prSet presAssocID="{82E06D54-D846-4F89-BBF7-250168DA9ED4}" presName="connTx" presStyleLbl="parChTrans1D2" presStyleIdx="1" presStyleCnt="2"/>
      <dgm:spPr/>
      <dgm:t>
        <a:bodyPr/>
        <a:lstStyle/>
        <a:p>
          <a:endParaRPr lang="en-US"/>
        </a:p>
      </dgm:t>
    </dgm:pt>
    <dgm:pt modelId="{A07C50AF-0F28-4384-868B-CD13C872EA1D}" type="pres">
      <dgm:prSet presAssocID="{F4CFBBFF-DCAE-4129-84F6-C8C73DFA36A7}" presName="root2" presStyleCnt="0"/>
      <dgm:spPr/>
      <dgm:t>
        <a:bodyPr/>
        <a:lstStyle/>
        <a:p>
          <a:endParaRPr lang="en-US"/>
        </a:p>
      </dgm:t>
    </dgm:pt>
    <dgm:pt modelId="{FE75209D-A410-4528-B2FB-77A2B02992E3}" type="pres">
      <dgm:prSet presAssocID="{F4CFBBFF-DCAE-4129-84F6-C8C73DFA36A7}" presName="LevelTwoTextNode" presStyleLbl="node2" presStyleIdx="1" presStyleCnt="2">
        <dgm:presLayoutVars>
          <dgm:chPref val="3"/>
        </dgm:presLayoutVars>
      </dgm:prSet>
      <dgm:spPr/>
      <dgm:t>
        <a:bodyPr/>
        <a:lstStyle/>
        <a:p>
          <a:endParaRPr lang="en-US"/>
        </a:p>
      </dgm:t>
    </dgm:pt>
    <dgm:pt modelId="{B56479F5-802A-4BA3-A0FC-5F13FF2C33DB}" type="pres">
      <dgm:prSet presAssocID="{F4CFBBFF-DCAE-4129-84F6-C8C73DFA36A7}" presName="level3hierChild" presStyleCnt="0"/>
      <dgm:spPr/>
      <dgm:t>
        <a:bodyPr/>
        <a:lstStyle/>
        <a:p>
          <a:endParaRPr lang="en-US"/>
        </a:p>
      </dgm:t>
    </dgm:pt>
    <dgm:pt modelId="{8686AC93-22D0-4F59-9332-43F8F5B29019}" type="pres">
      <dgm:prSet presAssocID="{03A0D46A-D7FC-46A6-ABF9-2331DD76C50C}" presName="conn2-1" presStyleLbl="parChTrans1D3" presStyleIdx="1" presStyleCnt="2"/>
      <dgm:spPr/>
      <dgm:t>
        <a:bodyPr/>
        <a:lstStyle/>
        <a:p>
          <a:endParaRPr lang="en-US"/>
        </a:p>
      </dgm:t>
    </dgm:pt>
    <dgm:pt modelId="{28BB97D0-836A-4157-8D01-9EDD3313A7D8}" type="pres">
      <dgm:prSet presAssocID="{03A0D46A-D7FC-46A6-ABF9-2331DD76C50C}" presName="connTx" presStyleLbl="parChTrans1D3" presStyleIdx="1" presStyleCnt="2"/>
      <dgm:spPr/>
      <dgm:t>
        <a:bodyPr/>
        <a:lstStyle/>
        <a:p>
          <a:endParaRPr lang="en-US"/>
        </a:p>
      </dgm:t>
    </dgm:pt>
    <dgm:pt modelId="{34561F39-6888-4D86-8AF6-EBA80C9ECB92}" type="pres">
      <dgm:prSet presAssocID="{48E4AC01-EE45-436A-BF78-DCC7B38092D0}" presName="root2" presStyleCnt="0"/>
      <dgm:spPr/>
      <dgm:t>
        <a:bodyPr/>
        <a:lstStyle/>
        <a:p>
          <a:endParaRPr lang="en-US"/>
        </a:p>
      </dgm:t>
    </dgm:pt>
    <dgm:pt modelId="{C365E1CC-5351-409F-825B-99518A248AAB}" type="pres">
      <dgm:prSet presAssocID="{48E4AC01-EE45-436A-BF78-DCC7B38092D0}" presName="LevelTwoTextNode" presStyleLbl="node3" presStyleIdx="1" presStyleCnt="2">
        <dgm:presLayoutVars>
          <dgm:chPref val="3"/>
        </dgm:presLayoutVars>
      </dgm:prSet>
      <dgm:spPr/>
      <dgm:t>
        <a:bodyPr/>
        <a:lstStyle/>
        <a:p>
          <a:endParaRPr lang="en-US"/>
        </a:p>
      </dgm:t>
    </dgm:pt>
    <dgm:pt modelId="{455680B5-9D7F-4FA7-8FA6-FFC9CFC571FA}" type="pres">
      <dgm:prSet presAssocID="{48E4AC01-EE45-436A-BF78-DCC7B38092D0}" presName="level3hierChild" presStyleCnt="0"/>
      <dgm:spPr/>
      <dgm:t>
        <a:bodyPr/>
        <a:lstStyle/>
        <a:p>
          <a:endParaRPr lang="en-US"/>
        </a:p>
      </dgm:t>
    </dgm:pt>
  </dgm:ptLst>
  <dgm:cxnLst>
    <dgm:cxn modelId="{6BD802A0-2398-48AB-BB11-0EB7DBC2312B}" type="presOf" srcId="{03A0D46A-D7FC-46A6-ABF9-2331DD76C50C}" destId="{8686AC93-22D0-4F59-9332-43F8F5B29019}" srcOrd="0" destOrd="0" presId="urn:microsoft.com/office/officeart/2005/8/layout/hierarchy2"/>
    <dgm:cxn modelId="{98393E42-DE17-4C95-8F00-C3FF945055B1}" type="presOf" srcId="{F7436987-CFE3-4E4E-975E-E314F4EE92F7}" destId="{533A3B64-37D0-4B19-9EB6-C19358E82A6C}" srcOrd="0" destOrd="0" presId="urn:microsoft.com/office/officeart/2005/8/layout/hierarchy2"/>
    <dgm:cxn modelId="{49673E26-4DF2-4D3A-B69C-F044FF82DB7B}" type="presOf" srcId="{03A0D46A-D7FC-46A6-ABF9-2331DD76C50C}" destId="{28BB97D0-836A-4157-8D01-9EDD3313A7D8}" srcOrd="1" destOrd="0" presId="urn:microsoft.com/office/officeart/2005/8/layout/hierarchy2"/>
    <dgm:cxn modelId="{CCEDDCEA-A9CF-4A17-95F8-12AABD92A169}" srcId="{F8F69C62-3D6A-4EED-B609-5520AA412615}" destId="{F7436987-CFE3-4E4E-975E-E314F4EE92F7}" srcOrd="0" destOrd="0" parTransId="{599EAA70-228F-46F2-A567-1D31E93AA615}" sibTransId="{729A42FF-B706-4017-B469-092095A50016}"/>
    <dgm:cxn modelId="{BFD49853-643C-4A47-8882-1395C853EDFE}" type="presOf" srcId="{5C343903-BA79-44BC-902B-9A741BE062AF}" destId="{957D607E-5D4D-4176-8C88-96E3BAC2A075}" srcOrd="0" destOrd="0" presId="urn:microsoft.com/office/officeart/2005/8/layout/hierarchy2"/>
    <dgm:cxn modelId="{42FD7302-5156-4702-A026-385ADC86E796}" type="presOf" srcId="{599EAA70-228F-46F2-A567-1D31E93AA615}" destId="{1442F13D-F612-422E-9197-B657E394D8B8}" srcOrd="0" destOrd="0" presId="urn:microsoft.com/office/officeart/2005/8/layout/hierarchy2"/>
    <dgm:cxn modelId="{4B101B4A-698F-4BEE-B9A9-EC6505F7786A}" type="presOf" srcId="{7215B177-FA6D-443B-8ED1-BC4E7C035EA2}" destId="{D161405A-9D9E-4605-808A-A782468A13B7}" srcOrd="0" destOrd="0" presId="urn:microsoft.com/office/officeart/2005/8/layout/hierarchy2"/>
    <dgm:cxn modelId="{02DC66BB-3BE2-40E3-9A12-B3E0E86D8CCB}" type="presOf" srcId="{82E06D54-D846-4F89-BBF7-250168DA9ED4}" destId="{DB547CBD-028F-4DDF-8853-6383E7A5576A}" srcOrd="0" destOrd="0" presId="urn:microsoft.com/office/officeart/2005/8/layout/hierarchy2"/>
    <dgm:cxn modelId="{0DC7655B-E9AF-4D8F-9516-02F4082B10B3}" srcId="{F8F69C62-3D6A-4EED-B609-5520AA412615}" destId="{F4CFBBFF-DCAE-4129-84F6-C8C73DFA36A7}" srcOrd="1" destOrd="0" parTransId="{82E06D54-D846-4F89-BBF7-250168DA9ED4}" sibTransId="{8CF1369C-17B8-4BCC-92A0-6D442B1FE64E}"/>
    <dgm:cxn modelId="{C36A205F-DD09-4328-A200-DD381C851FB8}" type="presOf" srcId="{2200130C-E046-41C1-AFB2-E96A0A4E690E}" destId="{A38D983C-E840-4A69-9878-5DD1462A27ED}" srcOrd="1" destOrd="0" presId="urn:microsoft.com/office/officeart/2005/8/layout/hierarchy2"/>
    <dgm:cxn modelId="{CA3129FF-DBAA-40A4-B16D-B93F65358EA0}" type="presOf" srcId="{599EAA70-228F-46F2-A567-1D31E93AA615}" destId="{E03C97B5-9EBC-4656-9124-E0761F06D8F0}" srcOrd="1" destOrd="0" presId="urn:microsoft.com/office/officeart/2005/8/layout/hierarchy2"/>
    <dgm:cxn modelId="{9CECDD1D-9F9E-49DB-8398-1E79B4518A90}" srcId="{F7436987-CFE3-4E4E-975E-E314F4EE92F7}" destId="{7215B177-FA6D-443B-8ED1-BC4E7C035EA2}" srcOrd="0" destOrd="0" parTransId="{2200130C-E046-41C1-AFB2-E96A0A4E690E}" sibTransId="{DBE0BD7A-31D5-4C30-B687-AEA57D72031E}"/>
    <dgm:cxn modelId="{F849BCE2-C29F-4C97-BF9A-C573D9A6C056}" srcId="{F4CFBBFF-DCAE-4129-84F6-C8C73DFA36A7}" destId="{48E4AC01-EE45-436A-BF78-DCC7B38092D0}" srcOrd="0" destOrd="0" parTransId="{03A0D46A-D7FC-46A6-ABF9-2331DD76C50C}" sibTransId="{29F74081-7511-4D5B-AC6D-CE6A2158E393}"/>
    <dgm:cxn modelId="{CD4E6AC4-C11D-4012-8B12-0136164FA87E}" type="presOf" srcId="{2200130C-E046-41C1-AFB2-E96A0A4E690E}" destId="{B01FD304-12CA-4EC2-9DAE-35F696F07992}" srcOrd="0" destOrd="0" presId="urn:microsoft.com/office/officeart/2005/8/layout/hierarchy2"/>
    <dgm:cxn modelId="{10418D71-F083-44D1-A261-42A8071436F7}" type="presOf" srcId="{48E4AC01-EE45-436A-BF78-DCC7B38092D0}" destId="{C365E1CC-5351-409F-825B-99518A248AAB}" srcOrd="0" destOrd="0" presId="urn:microsoft.com/office/officeart/2005/8/layout/hierarchy2"/>
    <dgm:cxn modelId="{072FD595-47AA-4950-894D-DB99CC24B781}" type="presOf" srcId="{82E06D54-D846-4F89-BBF7-250168DA9ED4}" destId="{441E7479-3C82-4021-8F82-A8F545B231AC}" srcOrd="1" destOrd="0" presId="urn:microsoft.com/office/officeart/2005/8/layout/hierarchy2"/>
    <dgm:cxn modelId="{1A522FBD-753F-4BC7-BE67-A99B2B9350C3}" type="presOf" srcId="{F4CFBBFF-DCAE-4129-84F6-C8C73DFA36A7}" destId="{FE75209D-A410-4528-B2FB-77A2B02992E3}" srcOrd="0" destOrd="0" presId="urn:microsoft.com/office/officeart/2005/8/layout/hierarchy2"/>
    <dgm:cxn modelId="{F00D25CB-446B-4597-9665-95668A7524A4}" type="presOf" srcId="{F8F69C62-3D6A-4EED-B609-5520AA412615}" destId="{A01BF6F3-5845-4CB1-A141-DA80DCB3B464}" srcOrd="0" destOrd="0" presId="urn:microsoft.com/office/officeart/2005/8/layout/hierarchy2"/>
    <dgm:cxn modelId="{8A21A615-AFD5-4890-90C6-BAEB549F330E}" srcId="{5C343903-BA79-44BC-902B-9A741BE062AF}" destId="{F8F69C62-3D6A-4EED-B609-5520AA412615}" srcOrd="0" destOrd="0" parTransId="{C2F35A88-884F-4F4C-AAE7-5C728832EF53}" sibTransId="{5685E42A-F3CA-4448-BE0A-D70334E259E1}"/>
    <dgm:cxn modelId="{0705C1C3-A41A-4947-907E-211097CA37E4}" type="presParOf" srcId="{957D607E-5D4D-4176-8C88-96E3BAC2A075}" destId="{C7E31020-BE02-4BAE-B8B4-6A3C559AE86F}" srcOrd="0" destOrd="0" presId="urn:microsoft.com/office/officeart/2005/8/layout/hierarchy2"/>
    <dgm:cxn modelId="{C42566E4-00A2-4A06-B7D9-15CFDF280250}" type="presParOf" srcId="{C7E31020-BE02-4BAE-B8B4-6A3C559AE86F}" destId="{A01BF6F3-5845-4CB1-A141-DA80DCB3B464}" srcOrd="0" destOrd="0" presId="urn:microsoft.com/office/officeart/2005/8/layout/hierarchy2"/>
    <dgm:cxn modelId="{70A27EA1-B283-4C11-8C9B-4DA1432C580A}" type="presParOf" srcId="{C7E31020-BE02-4BAE-B8B4-6A3C559AE86F}" destId="{29F62CE6-53E5-4EE1-9DA5-062BB1B297E6}" srcOrd="1" destOrd="0" presId="urn:microsoft.com/office/officeart/2005/8/layout/hierarchy2"/>
    <dgm:cxn modelId="{73290EC4-9BB3-48D2-BF47-D914C851523F}" type="presParOf" srcId="{29F62CE6-53E5-4EE1-9DA5-062BB1B297E6}" destId="{1442F13D-F612-422E-9197-B657E394D8B8}" srcOrd="0" destOrd="0" presId="urn:microsoft.com/office/officeart/2005/8/layout/hierarchy2"/>
    <dgm:cxn modelId="{10184681-521A-4761-A86C-1D534AC5ED48}" type="presParOf" srcId="{1442F13D-F612-422E-9197-B657E394D8B8}" destId="{E03C97B5-9EBC-4656-9124-E0761F06D8F0}" srcOrd="0" destOrd="0" presId="urn:microsoft.com/office/officeart/2005/8/layout/hierarchy2"/>
    <dgm:cxn modelId="{9A9C2BDB-9FC8-4C35-A066-E5BFCA501718}" type="presParOf" srcId="{29F62CE6-53E5-4EE1-9DA5-062BB1B297E6}" destId="{59267ED1-2954-4BCC-BD7F-F630003F316E}" srcOrd="1" destOrd="0" presId="urn:microsoft.com/office/officeart/2005/8/layout/hierarchy2"/>
    <dgm:cxn modelId="{E3AE0DA8-8772-4A40-8C09-3AA51684FE61}" type="presParOf" srcId="{59267ED1-2954-4BCC-BD7F-F630003F316E}" destId="{533A3B64-37D0-4B19-9EB6-C19358E82A6C}" srcOrd="0" destOrd="0" presId="urn:microsoft.com/office/officeart/2005/8/layout/hierarchy2"/>
    <dgm:cxn modelId="{62F029EA-EDEF-46F9-9889-EF491C6B489C}" type="presParOf" srcId="{59267ED1-2954-4BCC-BD7F-F630003F316E}" destId="{3DF902F5-4353-4D70-80BA-EA5FA1B491D7}" srcOrd="1" destOrd="0" presId="urn:microsoft.com/office/officeart/2005/8/layout/hierarchy2"/>
    <dgm:cxn modelId="{F67E75F2-4D9A-458F-B2FB-1902B62C3C84}" type="presParOf" srcId="{3DF902F5-4353-4D70-80BA-EA5FA1B491D7}" destId="{B01FD304-12CA-4EC2-9DAE-35F696F07992}" srcOrd="0" destOrd="0" presId="urn:microsoft.com/office/officeart/2005/8/layout/hierarchy2"/>
    <dgm:cxn modelId="{8F9F2739-09F9-41A1-AB2B-8EDF2E6C5A22}" type="presParOf" srcId="{B01FD304-12CA-4EC2-9DAE-35F696F07992}" destId="{A38D983C-E840-4A69-9878-5DD1462A27ED}" srcOrd="0" destOrd="0" presId="urn:microsoft.com/office/officeart/2005/8/layout/hierarchy2"/>
    <dgm:cxn modelId="{87EB04A0-498F-47DA-8B64-A6DADBBCB66F}" type="presParOf" srcId="{3DF902F5-4353-4D70-80BA-EA5FA1B491D7}" destId="{0F839646-4ED8-46C1-B8E3-4F749DE048E4}" srcOrd="1" destOrd="0" presId="urn:microsoft.com/office/officeart/2005/8/layout/hierarchy2"/>
    <dgm:cxn modelId="{3818A84C-CD24-4580-B7B3-F32B6E35E6DC}" type="presParOf" srcId="{0F839646-4ED8-46C1-B8E3-4F749DE048E4}" destId="{D161405A-9D9E-4605-808A-A782468A13B7}" srcOrd="0" destOrd="0" presId="urn:microsoft.com/office/officeart/2005/8/layout/hierarchy2"/>
    <dgm:cxn modelId="{C66865E7-11DA-4983-96A2-207EBB5194CF}" type="presParOf" srcId="{0F839646-4ED8-46C1-B8E3-4F749DE048E4}" destId="{8DF921CC-7496-42D8-A560-B81A496A8138}" srcOrd="1" destOrd="0" presId="urn:microsoft.com/office/officeart/2005/8/layout/hierarchy2"/>
    <dgm:cxn modelId="{E692D81F-2985-4E0D-93CE-0BB2DA465EC4}" type="presParOf" srcId="{29F62CE6-53E5-4EE1-9DA5-062BB1B297E6}" destId="{DB547CBD-028F-4DDF-8853-6383E7A5576A}" srcOrd="2" destOrd="0" presId="urn:microsoft.com/office/officeart/2005/8/layout/hierarchy2"/>
    <dgm:cxn modelId="{3BFE450E-1C85-444E-B01B-9A1E80301D50}" type="presParOf" srcId="{DB547CBD-028F-4DDF-8853-6383E7A5576A}" destId="{441E7479-3C82-4021-8F82-A8F545B231AC}" srcOrd="0" destOrd="0" presId="urn:microsoft.com/office/officeart/2005/8/layout/hierarchy2"/>
    <dgm:cxn modelId="{AD08FCA6-DB4E-43CB-A27F-CCD9122740F7}" type="presParOf" srcId="{29F62CE6-53E5-4EE1-9DA5-062BB1B297E6}" destId="{A07C50AF-0F28-4384-868B-CD13C872EA1D}" srcOrd="3" destOrd="0" presId="urn:microsoft.com/office/officeart/2005/8/layout/hierarchy2"/>
    <dgm:cxn modelId="{A86B737D-4D03-4BB6-9DE5-19DA01C3C58D}" type="presParOf" srcId="{A07C50AF-0F28-4384-868B-CD13C872EA1D}" destId="{FE75209D-A410-4528-B2FB-77A2B02992E3}" srcOrd="0" destOrd="0" presId="urn:microsoft.com/office/officeart/2005/8/layout/hierarchy2"/>
    <dgm:cxn modelId="{0B627B40-B208-469D-B6F6-8F6554D26100}" type="presParOf" srcId="{A07C50AF-0F28-4384-868B-CD13C872EA1D}" destId="{B56479F5-802A-4BA3-A0FC-5F13FF2C33DB}" srcOrd="1" destOrd="0" presId="urn:microsoft.com/office/officeart/2005/8/layout/hierarchy2"/>
    <dgm:cxn modelId="{47B5B068-B873-41B0-918D-3E348D16A63D}" type="presParOf" srcId="{B56479F5-802A-4BA3-A0FC-5F13FF2C33DB}" destId="{8686AC93-22D0-4F59-9332-43F8F5B29019}" srcOrd="0" destOrd="0" presId="urn:microsoft.com/office/officeart/2005/8/layout/hierarchy2"/>
    <dgm:cxn modelId="{9827A23F-5387-4129-A0EB-1965698C9893}" type="presParOf" srcId="{8686AC93-22D0-4F59-9332-43F8F5B29019}" destId="{28BB97D0-836A-4157-8D01-9EDD3313A7D8}" srcOrd="0" destOrd="0" presId="urn:microsoft.com/office/officeart/2005/8/layout/hierarchy2"/>
    <dgm:cxn modelId="{F5969DC1-E1E5-46F8-ACE2-2B135460B992}" type="presParOf" srcId="{B56479F5-802A-4BA3-A0FC-5F13FF2C33DB}" destId="{34561F39-6888-4D86-8AF6-EBA80C9ECB92}" srcOrd="1" destOrd="0" presId="urn:microsoft.com/office/officeart/2005/8/layout/hierarchy2"/>
    <dgm:cxn modelId="{3561E645-653C-4714-AA91-DABE67015A41}" type="presParOf" srcId="{34561F39-6888-4D86-8AF6-EBA80C9ECB92}" destId="{C365E1CC-5351-409F-825B-99518A248AAB}" srcOrd="0" destOrd="0" presId="urn:microsoft.com/office/officeart/2005/8/layout/hierarchy2"/>
    <dgm:cxn modelId="{43E4E48B-83E6-4E8A-A952-41E25318C8AD}" type="presParOf" srcId="{34561F39-6888-4D86-8AF6-EBA80C9ECB92}" destId="{455680B5-9D7F-4FA7-8FA6-FFC9CFC571F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32A136-17FD-4AE6-ADAD-39867C4516DB}" type="doc">
      <dgm:prSet loTypeId="urn:microsoft.com/office/officeart/2005/8/layout/arrow6" loCatId="relationship" qsTypeId="urn:microsoft.com/office/officeart/2005/8/quickstyle/simple2" qsCatId="simple" csTypeId="urn:microsoft.com/office/officeart/2005/8/colors/colorful4" csCatId="colorful" phldr="1"/>
      <dgm:spPr/>
      <dgm:t>
        <a:bodyPr/>
        <a:lstStyle/>
        <a:p>
          <a:endParaRPr lang="en-US"/>
        </a:p>
      </dgm:t>
    </dgm:pt>
    <dgm:pt modelId="{262D0A19-1EFF-4C91-AA0A-87C9769AAE80}">
      <dgm:prSet phldrT="[Text]"/>
      <dgm:spPr/>
      <dgm:t>
        <a:bodyPr/>
        <a:lstStyle/>
        <a:p>
          <a:r>
            <a:rPr lang="en-US" dirty="0"/>
            <a:t>[S] substrate concentration.</a:t>
          </a:r>
        </a:p>
      </dgm:t>
    </dgm:pt>
    <dgm:pt modelId="{7D40FDFC-BB7E-4C2F-AC70-1905AD35A45F}" type="parTrans" cxnId="{8ED3C277-4AA9-4FF5-86BE-3F70314C3B1A}">
      <dgm:prSet/>
      <dgm:spPr/>
      <dgm:t>
        <a:bodyPr/>
        <a:lstStyle/>
        <a:p>
          <a:endParaRPr lang="en-US"/>
        </a:p>
      </dgm:t>
    </dgm:pt>
    <dgm:pt modelId="{642DEF5F-A249-4ECF-83C9-9BF95BC26BE9}" type="sibTrans" cxnId="{8ED3C277-4AA9-4FF5-86BE-3F70314C3B1A}">
      <dgm:prSet/>
      <dgm:spPr/>
      <dgm:t>
        <a:bodyPr/>
        <a:lstStyle/>
        <a:p>
          <a:endParaRPr lang="en-US"/>
        </a:p>
      </dgm:t>
    </dgm:pt>
    <dgm:pt modelId="{155963E4-A1B5-4036-ADD3-4102B4825698}">
      <dgm:prSet phldrT="[Text]"/>
      <dgm:spPr/>
      <dgm:t>
        <a:bodyPr/>
        <a:lstStyle/>
        <a:p>
          <a:r>
            <a:rPr lang="en-US" dirty="0"/>
            <a:t>[E] enzyme concentration.</a:t>
          </a:r>
        </a:p>
      </dgm:t>
    </dgm:pt>
    <dgm:pt modelId="{1D94A6C4-F2B7-4CCD-AAAA-BE139E67DD7D}" type="parTrans" cxnId="{E685A92D-603D-4D6A-A41E-BF3EF047BDB7}">
      <dgm:prSet/>
      <dgm:spPr/>
      <dgm:t>
        <a:bodyPr/>
        <a:lstStyle/>
        <a:p>
          <a:endParaRPr lang="en-US"/>
        </a:p>
      </dgm:t>
    </dgm:pt>
    <dgm:pt modelId="{15311660-02FA-433D-A28E-63A49C882268}" type="sibTrans" cxnId="{E685A92D-603D-4D6A-A41E-BF3EF047BDB7}">
      <dgm:prSet/>
      <dgm:spPr/>
      <dgm:t>
        <a:bodyPr/>
        <a:lstStyle/>
        <a:p>
          <a:endParaRPr lang="en-US"/>
        </a:p>
      </dgm:t>
    </dgm:pt>
    <dgm:pt modelId="{64EED1DA-9529-4E8C-8139-EABA7E04BF6F}" type="pres">
      <dgm:prSet presAssocID="{1532A136-17FD-4AE6-ADAD-39867C4516DB}" presName="compositeShape" presStyleCnt="0">
        <dgm:presLayoutVars>
          <dgm:chMax val="2"/>
          <dgm:dir/>
          <dgm:resizeHandles val="exact"/>
        </dgm:presLayoutVars>
      </dgm:prSet>
      <dgm:spPr/>
      <dgm:t>
        <a:bodyPr/>
        <a:lstStyle/>
        <a:p>
          <a:endParaRPr lang="en-US"/>
        </a:p>
      </dgm:t>
    </dgm:pt>
    <dgm:pt modelId="{3A3A6BD1-FEB6-457E-A5F5-8D8B5C8A4CD8}" type="pres">
      <dgm:prSet presAssocID="{1532A136-17FD-4AE6-ADAD-39867C4516DB}" presName="ribbon" presStyleLbl="node1" presStyleIdx="0" presStyleCnt="1" custScaleX="85883"/>
      <dgm:spPr>
        <a:solidFill>
          <a:srgbClr val="002060"/>
        </a:solidFill>
      </dgm:spPr>
      <dgm:t>
        <a:bodyPr/>
        <a:lstStyle/>
        <a:p>
          <a:endParaRPr lang="en-US"/>
        </a:p>
      </dgm:t>
    </dgm:pt>
    <dgm:pt modelId="{1D232600-CFB9-4C73-BCE9-A7BCA5F8D8F5}" type="pres">
      <dgm:prSet presAssocID="{1532A136-17FD-4AE6-ADAD-39867C4516DB}" presName="leftArrowText" presStyleLbl="node1" presStyleIdx="0" presStyleCnt="1">
        <dgm:presLayoutVars>
          <dgm:chMax val="0"/>
          <dgm:bulletEnabled val="1"/>
        </dgm:presLayoutVars>
      </dgm:prSet>
      <dgm:spPr/>
      <dgm:t>
        <a:bodyPr/>
        <a:lstStyle/>
        <a:p>
          <a:endParaRPr lang="en-US"/>
        </a:p>
      </dgm:t>
    </dgm:pt>
    <dgm:pt modelId="{F7A3C931-6DBA-4A05-915F-28579B64818D}" type="pres">
      <dgm:prSet presAssocID="{1532A136-17FD-4AE6-ADAD-39867C4516DB}" presName="rightArrowText" presStyleLbl="node1" presStyleIdx="0" presStyleCnt="1">
        <dgm:presLayoutVars>
          <dgm:chMax val="0"/>
          <dgm:bulletEnabled val="1"/>
        </dgm:presLayoutVars>
      </dgm:prSet>
      <dgm:spPr/>
      <dgm:t>
        <a:bodyPr/>
        <a:lstStyle/>
        <a:p>
          <a:endParaRPr lang="en-US"/>
        </a:p>
      </dgm:t>
    </dgm:pt>
  </dgm:ptLst>
  <dgm:cxnLst>
    <dgm:cxn modelId="{FB49DA60-16B0-4123-A47B-61503F011A2B}" type="presOf" srcId="{1532A136-17FD-4AE6-ADAD-39867C4516DB}" destId="{64EED1DA-9529-4E8C-8139-EABA7E04BF6F}" srcOrd="0" destOrd="0" presId="urn:microsoft.com/office/officeart/2005/8/layout/arrow6"/>
    <dgm:cxn modelId="{8ED3C277-4AA9-4FF5-86BE-3F70314C3B1A}" srcId="{1532A136-17FD-4AE6-ADAD-39867C4516DB}" destId="{262D0A19-1EFF-4C91-AA0A-87C9769AAE80}" srcOrd="0" destOrd="0" parTransId="{7D40FDFC-BB7E-4C2F-AC70-1905AD35A45F}" sibTransId="{642DEF5F-A249-4ECF-83C9-9BF95BC26BE9}"/>
    <dgm:cxn modelId="{2F4EEABD-A0F4-4041-8A67-8404F9FB6E64}" type="presOf" srcId="{155963E4-A1B5-4036-ADD3-4102B4825698}" destId="{F7A3C931-6DBA-4A05-915F-28579B64818D}" srcOrd="0" destOrd="0" presId="urn:microsoft.com/office/officeart/2005/8/layout/arrow6"/>
    <dgm:cxn modelId="{E685A92D-603D-4D6A-A41E-BF3EF047BDB7}" srcId="{1532A136-17FD-4AE6-ADAD-39867C4516DB}" destId="{155963E4-A1B5-4036-ADD3-4102B4825698}" srcOrd="1" destOrd="0" parTransId="{1D94A6C4-F2B7-4CCD-AAAA-BE139E67DD7D}" sibTransId="{15311660-02FA-433D-A28E-63A49C882268}"/>
    <dgm:cxn modelId="{34D14396-4C76-4F61-91C5-CDBE113EA7EE}" type="presOf" srcId="{262D0A19-1EFF-4C91-AA0A-87C9769AAE80}" destId="{1D232600-CFB9-4C73-BCE9-A7BCA5F8D8F5}" srcOrd="0" destOrd="0" presId="urn:microsoft.com/office/officeart/2005/8/layout/arrow6"/>
    <dgm:cxn modelId="{3CD3066E-85C5-42D8-930E-0FAB717B8AC8}" type="presParOf" srcId="{64EED1DA-9529-4E8C-8139-EABA7E04BF6F}" destId="{3A3A6BD1-FEB6-457E-A5F5-8D8B5C8A4CD8}" srcOrd="0" destOrd="0" presId="urn:microsoft.com/office/officeart/2005/8/layout/arrow6"/>
    <dgm:cxn modelId="{D3425E4D-FB91-4DAC-BE22-F4A5E4121923}" type="presParOf" srcId="{64EED1DA-9529-4E8C-8139-EABA7E04BF6F}" destId="{1D232600-CFB9-4C73-BCE9-A7BCA5F8D8F5}" srcOrd="1" destOrd="0" presId="urn:microsoft.com/office/officeart/2005/8/layout/arrow6"/>
    <dgm:cxn modelId="{0872BD4F-F252-4DA6-B871-B446E569BB18}" type="presParOf" srcId="{64EED1DA-9529-4E8C-8139-EABA7E04BF6F}" destId="{F7A3C931-6DBA-4A05-915F-28579B64818D}" srcOrd="2" destOrd="0" presId="urn:microsoft.com/office/officeart/2005/8/layout/arrow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8640B-70D9-4C03-B78E-3F90DAD033A2}">
      <dsp:nvSpPr>
        <dsp:cNvPr id="0" name=""/>
        <dsp:cNvSpPr/>
      </dsp:nvSpPr>
      <dsp:spPr>
        <a:xfrm>
          <a:off x="3068" y="905346"/>
          <a:ext cx="156953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1">
            <a:lnSpc>
              <a:spcPct val="90000"/>
            </a:lnSpc>
            <a:spcBef>
              <a:spcPct val="0"/>
            </a:spcBef>
            <a:spcAft>
              <a:spcPct val="35000"/>
            </a:spcAft>
          </a:pPr>
          <a:r>
            <a:rPr lang="en-GB" sz="2000" kern="1200" dirty="0">
              <a:latin typeface="Arial" panose="020B0604020202020204" pitchFamily="34" charset="0"/>
              <a:cs typeface="Arial" panose="020B0604020202020204" pitchFamily="34" charset="0"/>
            </a:rPr>
            <a:t>Active site </a:t>
          </a:r>
          <a:endParaRPr lang="ar-SA" sz="2000" kern="1200" dirty="0">
            <a:latin typeface="Arial" panose="020B0604020202020204" pitchFamily="34" charset="0"/>
            <a:cs typeface="Arial" panose="020B0604020202020204" pitchFamily="34" charset="0"/>
          </a:endParaRPr>
        </a:p>
      </dsp:txBody>
      <dsp:txXfrm>
        <a:off x="3068" y="905346"/>
        <a:ext cx="1569530" cy="396000"/>
      </dsp:txXfrm>
    </dsp:sp>
    <dsp:sp modelId="{28C3B892-F116-451C-90D6-8B2D70AAA389}">
      <dsp:nvSpPr>
        <dsp:cNvPr id="0" name=""/>
        <dsp:cNvSpPr/>
      </dsp:nvSpPr>
      <dsp:spPr>
        <a:xfrm>
          <a:off x="1572598" y="261845"/>
          <a:ext cx="313906" cy="1683000"/>
        </a:xfrm>
        <a:prstGeom prst="leftBrace">
          <a:avLst>
            <a:gd name="adj1" fmla="val 35000"/>
            <a:gd name="adj2" fmla="val 50000"/>
          </a:avLst>
        </a:pr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D9A85-3ACD-4C4E-AFC3-B64D3868FEF0}">
      <dsp:nvSpPr>
        <dsp:cNvPr id="0" name=""/>
        <dsp:cNvSpPr/>
      </dsp:nvSpPr>
      <dsp:spPr>
        <a:xfrm>
          <a:off x="2012067" y="261845"/>
          <a:ext cx="4269122" cy="1683000"/>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 It’s the region of enzyme that </a:t>
          </a:r>
          <a:r>
            <a:rPr lang="en-US" sz="1400" b="1" kern="1200" dirty="0">
              <a:latin typeface="Arial" panose="020B0604020202020204" pitchFamily="34" charset="0"/>
              <a:cs typeface="Arial" panose="020B0604020202020204" pitchFamily="34" charset="0"/>
            </a:rPr>
            <a:t>binds</a:t>
          </a:r>
          <a:r>
            <a:rPr lang="en-US" sz="1400" b="0" kern="1200" dirty="0">
              <a:latin typeface="Arial" panose="020B0604020202020204" pitchFamily="34" charset="0"/>
              <a:cs typeface="Arial" panose="020B0604020202020204" pitchFamily="34" charset="0"/>
            </a:rPr>
            <a:t> with the substrate and where catalysis occurs.</a:t>
          </a:r>
          <a:endParaRPr lang="ar-SA" sz="1400" b="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kern="1200" dirty="0">
              <a:solidFill>
                <a:schemeClr val="tx1">
                  <a:lumMod val="50000"/>
                  <a:lumOff val="50000"/>
                </a:schemeClr>
              </a:solidFill>
              <a:latin typeface="Arial" panose="020B0604020202020204" pitchFamily="34" charset="0"/>
              <a:ea typeface="+mn-ea"/>
              <a:cs typeface="Arial" panose="020B0604020202020204" pitchFamily="34" charset="0"/>
            </a:rPr>
            <a:t>Consist of residues that form temporary bonds with the substrate </a:t>
          </a:r>
          <a:r>
            <a:rPr lang="en-US" sz="1400" b="1" kern="1200" dirty="0">
              <a:solidFill>
                <a:schemeClr val="tx1">
                  <a:lumMod val="50000"/>
                  <a:lumOff val="50000"/>
                </a:schemeClr>
              </a:solidFill>
              <a:latin typeface="Arial" panose="020B0604020202020204" pitchFamily="34" charset="0"/>
              <a:ea typeface="+mn-ea"/>
              <a:cs typeface="Arial" panose="020B0604020202020204" pitchFamily="34" charset="0"/>
            </a:rPr>
            <a:t>(binding site</a:t>
          </a:r>
          <a:r>
            <a:rPr lang="en-US" sz="1400" kern="1200" dirty="0">
              <a:solidFill>
                <a:schemeClr val="tx1">
                  <a:lumMod val="50000"/>
                  <a:lumOff val="50000"/>
                </a:schemeClr>
              </a:solidFill>
              <a:latin typeface="Arial" panose="020B0604020202020204" pitchFamily="34" charset="0"/>
              <a:ea typeface="+mn-ea"/>
              <a:cs typeface="Arial" panose="020B0604020202020204" pitchFamily="34" charset="0"/>
            </a:rPr>
            <a:t>) and residues that catalyze a reaction of that substrate </a:t>
          </a:r>
          <a:r>
            <a:rPr lang="en-US" sz="1400" b="1" kern="1200" dirty="0">
              <a:solidFill>
                <a:schemeClr val="tx1">
                  <a:lumMod val="50000"/>
                  <a:lumOff val="50000"/>
                </a:schemeClr>
              </a:solidFill>
              <a:latin typeface="Arial" panose="020B0604020202020204" pitchFamily="34" charset="0"/>
              <a:ea typeface="+mn-ea"/>
              <a:cs typeface="Arial" panose="020B0604020202020204" pitchFamily="34" charset="0"/>
            </a:rPr>
            <a:t>(catalytic site).</a:t>
          </a:r>
          <a:endParaRPr lang="ar-SA" sz="1400" b="1" kern="1200" dirty="0">
            <a:solidFill>
              <a:schemeClr val="tx1">
                <a:lumMod val="50000"/>
                <a:lumOff val="50000"/>
              </a:schemeClr>
            </a:solidFill>
            <a:latin typeface="Arial" panose="020B0604020202020204" pitchFamily="34" charset="0"/>
            <a:ea typeface="+mn-ea"/>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All enzymes have one or more active sites.</a:t>
          </a:r>
          <a:endParaRPr lang="ar-SA" sz="1400" b="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b="0" kern="1200" dirty="0" smtClean="0">
              <a:latin typeface="Arial" panose="020B0604020202020204" pitchFamily="34" charset="0"/>
              <a:cs typeface="Arial" panose="020B0604020202020204" pitchFamily="34" charset="0"/>
            </a:rPr>
            <a:t>Once the substrate is bound, catalysis takes place </a:t>
          </a:r>
          <a:endParaRPr lang="ar-SA" sz="1400" b="0" kern="1200" dirty="0">
            <a:latin typeface="Arial" panose="020B0604020202020204" pitchFamily="34" charset="0"/>
            <a:cs typeface="Arial" panose="020B0604020202020204" pitchFamily="34" charset="0"/>
          </a:endParaRPr>
        </a:p>
      </dsp:txBody>
      <dsp:txXfrm>
        <a:off x="2012067" y="261845"/>
        <a:ext cx="4269122" cy="1683000"/>
      </dsp:txXfrm>
    </dsp:sp>
    <dsp:sp modelId="{A63CA6E0-198A-4956-839F-C9E1FEBF35F3}">
      <dsp:nvSpPr>
        <dsp:cNvPr id="0" name=""/>
        <dsp:cNvSpPr/>
      </dsp:nvSpPr>
      <dsp:spPr>
        <a:xfrm>
          <a:off x="3068" y="2363346"/>
          <a:ext cx="156953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1">
            <a:lnSpc>
              <a:spcPct val="90000"/>
            </a:lnSpc>
            <a:spcBef>
              <a:spcPct val="0"/>
            </a:spcBef>
            <a:spcAft>
              <a:spcPct val="35000"/>
            </a:spcAft>
          </a:pPr>
          <a:r>
            <a:rPr lang="en-US" sz="2000" kern="1200" dirty="0"/>
            <a:t>Specificity </a:t>
          </a:r>
          <a:endParaRPr lang="ar-SA" sz="2000" kern="1200" dirty="0"/>
        </a:p>
      </dsp:txBody>
      <dsp:txXfrm>
        <a:off x="3068" y="2363346"/>
        <a:ext cx="1569530" cy="396000"/>
      </dsp:txXfrm>
    </dsp:sp>
    <dsp:sp modelId="{B9129C10-1F0F-4EAD-9591-F5982916CCCB}">
      <dsp:nvSpPr>
        <dsp:cNvPr id="0" name=""/>
        <dsp:cNvSpPr/>
      </dsp:nvSpPr>
      <dsp:spPr>
        <a:xfrm>
          <a:off x="1572598" y="2016846"/>
          <a:ext cx="313906" cy="1089000"/>
        </a:xfrm>
        <a:prstGeom prst="leftBrace">
          <a:avLst>
            <a:gd name="adj1" fmla="val 35000"/>
            <a:gd name="adj2" fmla="val 50000"/>
          </a:avLst>
        </a:pr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82A45-6328-4B64-8D97-B13BA2832EB0}">
      <dsp:nvSpPr>
        <dsp:cNvPr id="0" name=""/>
        <dsp:cNvSpPr/>
      </dsp:nvSpPr>
      <dsp:spPr>
        <a:xfrm>
          <a:off x="2012067" y="2016846"/>
          <a:ext cx="4269122" cy="1089000"/>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Enzymes bind to their </a:t>
          </a:r>
          <a:r>
            <a:rPr lang="en-US" sz="1400" b="1" kern="1200" dirty="0">
              <a:latin typeface="Arial" panose="020B0604020202020204" pitchFamily="34" charset="0"/>
              <a:cs typeface="Arial" panose="020B0604020202020204" pitchFamily="34" charset="0"/>
            </a:rPr>
            <a:t>specific</a:t>
          </a:r>
          <a:r>
            <a:rPr lang="en-US" sz="1400" b="0" kern="1200" dirty="0">
              <a:latin typeface="Arial" panose="020B0604020202020204" pitchFamily="34" charset="0"/>
              <a:cs typeface="Arial" panose="020B0604020202020204" pitchFamily="34" charset="0"/>
            </a:rPr>
            <a:t> substrates in the active site to convert them to product(s).</a:t>
          </a:r>
          <a:endParaRPr lang="ar-SA" sz="1400" b="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b="1" kern="1200" dirty="0" smtClean="0">
              <a:latin typeface="Arial" panose="020B0604020202020204" pitchFamily="34" charset="0"/>
              <a:cs typeface="Arial" panose="020B0604020202020204" pitchFamily="34" charset="0"/>
            </a:rPr>
            <a:t>highly specific</a:t>
          </a:r>
          <a:r>
            <a:rPr lang="en-US" sz="1400" b="0" kern="1200" dirty="0" smtClean="0">
              <a:latin typeface="Arial" panose="020B0604020202020204" pitchFamily="34" charset="0"/>
              <a:cs typeface="Arial" panose="020B0604020202020204" pitchFamily="34" charset="0"/>
            </a:rPr>
            <a:t>, </a:t>
          </a:r>
          <a:r>
            <a:rPr lang="en-US" sz="1400" b="0" kern="1200" dirty="0">
              <a:latin typeface="Arial" panose="020B0604020202020204" pitchFamily="34" charset="0"/>
              <a:cs typeface="Arial" panose="020B0604020202020204" pitchFamily="34" charset="0"/>
            </a:rPr>
            <a:t>Interact with only one or a few of the </a:t>
          </a:r>
          <a:r>
            <a:rPr lang="en-US" sz="1400" b="0" kern="1200" dirty="0" smtClean="0">
              <a:latin typeface="Arial" panose="020B0604020202020204" pitchFamily="34" charset="0"/>
              <a:cs typeface="Arial" panose="020B0604020202020204" pitchFamily="34" charset="0"/>
            </a:rPr>
            <a:t>substrates</a:t>
          </a:r>
          <a:r>
            <a:rPr lang="en-US" sz="1400" b="0" kern="1200" dirty="0">
              <a:latin typeface="Arial" panose="020B0604020202020204" pitchFamily="34" charset="0"/>
              <a:cs typeface="Arial" panose="020B0604020202020204" pitchFamily="34" charset="0"/>
            </a:rPr>
            <a:t>.</a:t>
          </a:r>
          <a:endParaRPr lang="ar-SA" sz="1400" b="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Catalyze only </a:t>
          </a:r>
          <a:r>
            <a:rPr lang="en-US" sz="1400" b="1" kern="1200" dirty="0">
              <a:latin typeface="Arial" panose="020B0604020202020204" pitchFamily="34" charset="0"/>
              <a:cs typeface="Arial" panose="020B0604020202020204" pitchFamily="34" charset="0"/>
            </a:rPr>
            <a:t>one type </a:t>
          </a:r>
          <a:r>
            <a:rPr lang="en-US" sz="1400" b="0" kern="1200" dirty="0">
              <a:latin typeface="Arial" panose="020B0604020202020204" pitchFamily="34" charset="0"/>
              <a:cs typeface="Arial" panose="020B0604020202020204" pitchFamily="34" charset="0"/>
            </a:rPr>
            <a:t>of reaction.</a:t>
          </a:r>
          <a:endParaRPr lang="ar-SA" sz="1400" b="0" kern="1200" dirty="0">
            <a:latin typeface="Arial" panose="020B0604020202020204" pitchFamily="34" charset="0"/>
            <a:cs typeface="Arial" panose="020B0604020202020204" pitchFamily="34" charset="0"/>
          </a:endParaRPr>
        </a:p>
      </dsp:txBody>
      <dsp:txXfrm>
        <a:off x="2012067" y="2016846"/>
        <a:ext cx="4269122" cy="1089000"/>
      </dsp:txXfrm>
    </dsp:sp>
    <dsp:sp modelId="{B830C4C0-349F-4E42-8CC6-E8B998BF439D}">
      <dsp:nvSpPr>
        <dsp:cNvPr id="0" name=""/>
        <dsp:cNvSpPr/>
      </dsp:nvSpPr>
      <dsp:spPr>
        <a:xfrm>
          <a:off x="3068" y="3313971"/>
          <a:ext cx="156953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1">
            <a:lnSpc>
              <a:spcPct val="90000"/>
            </a:lnSpc>
            <a:spcBef>
              <a:spcPct val="0"/>
            </a:spcBef>
            <a:spcAft>
              <a:spcPct val="35000"/>
            </a:spcAft>
          </a:pPr>
          <a:r>
            <a:rPr lang="en-GB" sz="2000" kern="1200" dirty="0"/>
            <a:t>Regulation </a:t>
          </a:r>
          <a:endParaRPr lang="ar-SA" sz="2000" kern="1200" dirty="0"/>
        </a:p>
      </dsp:txBody>
      <dsp:txXfrm>
        <a:off x="3068" y="3313971"/>
        <a:ext cx="1569530" cy="396000"/>
      </dsp:txXfrm>
    </dsp:sp>
    <dsp:sp modelId="{F2D9E421-4C41-4283-8BF2-630A139A2A85}">
      <dsp:nvSpPr>
        <dsp:cNvPr id="0" name=""/>
        <dsp:cNvSpPr/>
      </dsp:nvSpPr>
      <dsp:spPr>
        <a:xfrm>
          <a:off x="1572598" y="3177846"/>
          <a:ext cx="313906" cy="668250"/>
        </a:xfrm>
        <a:prstGeom prst="leftBrace">
          <a:avLst>
            <a:gd name="adj1" fmla="val 35000"/>
            <a:gd name="adj2" fmla="val 50000"/>
          </a:avLst>
        </a:pr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585889-1AE0-4D08-B9B4-2FCE32C001F8}">
      <dsp:nvSpPr>
        <dsp:cNvPr id="0" name=""/>
        <dsp:cNvSpPr/>
      </dsp:nvSpPr>
      <dsp:spPr>
        <a:xfrm>
          <a:off x="2012067" y="3177846"/>
          <a:ext cx="4269122" cy="668250"/>
        </a:xfrm>
        <a:prstGeom prst="rect">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Enzymes can be activated or inhibited so that </a:t>
          </a:r>
          <a:r>
            <a:rPr lang="en-US" sz="1400" b="1" kern="1200" dirty="0">
              <a:latin typeface="Arial" panose="020B0604020202020204" pitchFamily="34" charset="0"/>
              <a:cs typeface="Arial" panose="020B0604020202020204" pitchFamily="34" charset="0"/>
            </a:rPr>
            <a:t>the rate of product formation </a:t>
          </a:r>
          <a:r>
            <a:rPr lang="en-US" sz="1400" b="0" kern="1200" dirty="0">
              <a:latin typeface="Arial" panose="020B0604020202020204" pitchFamily="34" charset="0"/>
              <a:cs typeface="Arial" panose="020B0604020202020204" pitchFamily="34" charset="0"/>
            </a:rPr>
            <a:t>responds to the </a:t>
          </a:r>
          <a:r>
            <a:rPr lang="en-US" sz="1400" b="1" kern="1200" dirty="0">
              <a:latin typeface="Arial" panose="020B0604020202020204" pitchFamily="34" charset="0"/>
              <a:cs typeface="Arial" panose="020B0604020202020204" pitchFamily="34" charset="0"/>
            </a:rPr>
            <a:t>need of the cell</a:t>
          </a:r>
          <a:endParaRPr lang="ar-SA" sz="1400" b="1" kern="1200" dirty="0">
            <a:latin typeface="Arial" panose="020B0604020202020204" pitchFamily="34" charset="0"/>
            <a:cs typeface="Arial" panose="020B0604020202020204" pitchFamily="34" charset="0"/>
          </a:endParaRPr>
        </a:p>
      </dsp:txBody>
      <dsp:txXfrm>
        <a:off x="2012067" y="3177846"/>
        <a:ext cx="4269122" cy="6682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96E0D-B48A-4D4C-B737-C17BE4AC3175}">
      <dsp:nvSpPr>
        <dsp:cNvPr id="0" name=""/>
        <dsp:cNvSpPr/>
      </dsp:nvSpPr>
      <dsp:spPr>
        <a:xfrm>
          <a:off x="675758" y="155"/>
          <a:ext cx="1866979" cy="933489"/>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a:t>3 Properties of Enzymes:</a:t>
          </a:r>
          <a:endParaRPr lang="ar-SA" sz="2500" kern="1200" dirty="0"/>
        </a:p>
      </dsp:txBody>
      <dsp:txXfrm>
        <a:off x="703099" y="27496"/>
        <a:ext cx="1812297" cy="878807"/>
      </dsp:txXfrm>
    </dsp:sp>
    <dsp:sp modelId="{1784696C-E635-499D-B428-64BBEEE5160C}">
      <dsp:nvSpPr>
        <dsp:cNvPr id="0" name=""/>
        <dsp:cNvSpPr/>
      </dsp:nvSpPr>
      <dsp:spPr>
        <a:xfrm>
          <a:off x="862456" y="933644"/>
          <a:ext cx="186697" cy="700117"/>
        </a:xfrm>
        <a:custGeom>
          <a:avLst/>
          <a:gdLst/>
          <a:ahLst/>
          <a:cxnLst/>
          <a:rect l="0" t="0" r="0" b="0"/>
          <a:pathLst>
            <a:path>
              <a:moveTo>
                <a:pt x="0" y="0"/>
              </a:moveTo>
              <a:lnTo>
                <a:pt x="0" y="700117"/>
              </a:lnTo>
              <a:lnTo>
                <a:pt x="186697" y="700117"/>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904FA9-0296-41D7-96B2-3989B1F668EA}">
      <dsp:nvSpPr>
        <dsp:cNvPr id="0" name=""/>
        <dsp:cNvSpPr/>
      </dsp:nvSpPr>
      <dsp:spPr>
        <a:xfrm>
          <a:off x="1049154" y="1167017"/>
          <a:ext cx="1493583" cy="933489"/>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a:t>Active site</a:t>
          </a:r>
        </a:p>
        <a:p>
          <a:pPr lvl="0" algn="ctr" defTabSz="444500" rtl="0">
            <a:lnSpc>
              <a:spcPct val="90000"/>
            </a:lnSpc>
            <a:spcBef>
              <a:spcPct val="0"/>
            </a:spcBef>
            <a:spcAft>
              <a:spcPct val="35000"/>
            </a:spcAft>
          </a:pPr>
          <a:r>
            <a:rPr lang="en-US" sz="900" kern="1200"/>
            <a:t>region of binding and catalyzing</a:t>
          </a:r>
          <a:endParaRPr lang="ar-SA" sz="900" kern="1200" dirty="0"/>
        </a:p>
      </dsp:txBody>
      <dsp:txXfrm>
        <a:off x="1076495" y="1194358"/>
        <a:ext cx="1438901" cy="878807"/>
      </dsp:txXfrm>
    </dsp:sp>
    <dsp:sp modelId="{6BAD33CE-AC6C-463F-8933-1EF2AE5985E1}">
      <dsp:nvSpPr>
        <dsp:cNvPr id="0" name=""/>
        <dsp:cNvSpPr/>
      </dsp:nvSpPr>
      <dsp:spPr>
        <a:xfrm>
          <a:off x="862456" y="933644"/>
          <a:ext cx="186697" cy="1866979"/>
        </a:xfrm>
        <a:custGeom>
          <a:avLst/>
          <a:gdLst/>
          <a:ahLst/>
          <a:cxnLst/>
          <a:rect l="0" t="0" r="0" b="0"/>
          <a:pathLst>
            <a:path>
              <a:moveTo>
                <a:pt x="0" y="0"/>
              </a:moveTo>
              <a:lnTo>
                <a:pt x="0" y="1866979"/>
              </a:lnTo>
              <a:lnTo>
                <a:pt x="186697" y="186697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9942D-304C-4390-A92D-5853A9471E7B}">
      <dsp:nvSpPr>
        <dsp:cNvPr id="0" name=""/>
        <dsp:cNvSpPr/>
      </dsp:nvSpPr>
      <dsp:spPr>
        <a:xfrm>
          <a:off x="1049154" y="2333879"/>
          <a:ext cx="1493583" cy="933489"/>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455918"/>
              <a:satOff val="-2303"/>
              <a:lumOff val="-3235"/>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a:t>Specificity</a:t>
          </a:r>
        </a:p>
        <a:p>
          <a:pPr lvl="0" algn="ctr" defTabSz="444500" rtl="0">
            <a:lnSpc>
              <a:spcPct val="90000"/>
            </a:lnSpc>
            <a:spcBef>
              <a:spcPct val="0"/>
            </a:spcBef>
            <a:spcAft>
              <a:spcPct val="35000"/>
            </a:spcAft>
          </a:pPr>
          <a:r>
            <a:rPr lang="en-US" sz="900" kern="1200"/>
            <a:t>Enzymes bind to their specific substrates in the active site.</a:t>
          </a:r>
          <a:endParaRPr lang="ar-SA" sz="900" kern="1200" dirty="0"/>
        </a:p>
      </dsp:txBody>
      <dsp:txXfrm>
        <a:off x="1076495" y="2361220"/>
        <a:ext cx="1438901" cy="878807"/>
      </dsp:txXfrm>
    </dsp:sp>
    <dsp:sp modelId="{D7B040F3-9032-4B40-95D4-252177BEDD56}">
      <dsp:nvSpPr>
        <dsp:cNvPr id="0" name=""/>
        <dsp:cNvSpPr/>
      </dsp:nvSpPr>
      <dsp:spPr>
        <a:xfrm>
          <a:off x="862456" y="933644"/>
          <a:ext cx="186697" cy="3033841"/>
        </a:xfrm>
        <a:custGeom>
          <a:avLst/>
          <a:gdLst/>
          <a:ahLst/>
          <a:cxnLst/>
          <a:rect l="0" t="0" r="0" b="0"/>
          <a:pathLst>
            <a:path>
              <a:moveTo>
                <a:pt x="0" y="0"/>
              </a:moveTo>
              <a:lnTo>
                <a:pt x="0" y="3033841"/>
              </a:lnTo>
              <a:lnTo>
                <a:pt x="186697" y="3033841"/>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DCE19-0947-49EC-8FBC-968FB152C35C}">
      <dsp:nvSpPr>
        <dsp:cNvPr id="0" name=""/>
        <dsp:cNvSpPr/>
      </dsp:nvSpPr>
      <dsp:spPr>
        <a:xfrm>
          <a:off x="1049154" y="3500741"/>
          <a:ext cx="1493583" cy="933489"/>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911835"/>
              <a:satOff val="-4605"/>
              <a:lumOff val="-647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b="1" kern="1200"/>
            <a:t>Regulation</a:t>
          </a:r>
        </a:p>
        <a:p>
          <a:pPr lvl="0" algn="ctr" defTabSz="444500" rtl="0">
            <a:lnSpc>
              <a:spcPct val="90000"/>
            </a:lnSpc>
            <a:spcBef>
              <a:spcPct val="0"/>
            </a:spcBef>
            <a:spcAft>
              <a:spcPct val="35000"/>
            </a:spcAft>
          </a:pPr>
          <a:r>
            <a:rPr lang="en-US" sz="900" kern="1200"/>
            <a:t>Enzymes control the rate of product formation responds to the need of the cell</a:t>
          </a:r>
          <a:endParaRPr lang="ar-SA" sz="900" kern="1200" dirty="0"/>
        </a:p>
      </dsp:txBody>
      <dsp:txXfrm>
        <a:off x="1076495" y="3528082"/>
        <a:ext cx="1438901" cy="8788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C3E6E-D08F-47FC-A15E-057DC2911826}">
      <dsp:nvSpPr>
        <dsp:cNvPr id="0" name=""/>
        <dsp:cNvSpPr/>
      </dsp:nvSpPr>
      <dsp:spPr>
        <a:xfrm>
          <a:off x="1742" y="0"/>
          <a:ext cx="2358207" cy="85220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en-US" sz="2700" kern="1200" dirty="0"/>
            <a:t>Holoenzymes</a:t>
          </a:r>
          <a:endParaRPr lang="ar-SA" sz="2700" kern="1200" dirty="0"/>
        </a:p>
      </dsp:txBody>
      <dsp:txXfrm>
        <a:off x="26702" y="24960"/>
        <a:ext cx="2308287" cy="802287"/>
      </dsp:txXfrm>
    </dsp:sp>
    <dsp:sp modelId="{1BFF8B76-D99F-4EF2-B27B-000759223D2D}">
      <dsp:nvSpPr>
        <dsp:cNvPr id="0" name=""/>
        <dsp:cNvSpPr/>
      </dsp:nvSpPr>
      <dsp:spPr>
        <a:xfrm>
          <a:off x="871" y="916000"/>
          <a:ext cx="1131577" cy="85220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en-US" sz="1500" kern="1200"/>
            <a:t>Cofactor</a:t>
          </a:r>
        </a:p>
        <a:p>
          <a:pPr lvl="0" algn="ctr" defTabSz="666750" rtl="1">
            <a:lnSpc>
              <a:spcPct val="90000"/>
            </a:lnSpc>
            <a:spcBef>
              <a:spcPct val="0"/>
            </a:spcBef>
            <a:spcAft>
              <a:spcPct val="35000"/>
            </a:spcAft>
          </a:pPr>
          <a:r>
            <a:rPr lang="en-US" sz="1500" kern="1200"/>
            <a:t>Metal ions</a:t>
          </a:r>
          <a:endParaRPr lang="en-US" sz="1500" kern="1200" dirty="0"/>
        </a:p>
      </dsp:txBody>
      <dsp:txXfrm>
        <a:off x="25831" y="940960"/>
        <a:ext cx="1081657" cy="802287"/>
      </dsp:txXfrm>
    </dsp:sp>
    <dsp:sp modelId="{AF44009B-0AC3-4200-8880-397DAB2409DE}">
      <dsp:nvSpPr>
        <dsp:cNvPr id="0" name=""/>
        <dsp:cNvSpPr/>
      </dsp:nvSpPr>
      <dsp:spPr>
        <a:xfrm>
          <a:off x="1227501" y="916000"/>
          <a:ext cx="1131577" cy="85220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en-US" sz="1500" kern="1200" dirty="0"/>
            <a:t>Coenzyme</a:t>
          </a:r>
        </a:p>
        <a:p>
          <a:pPr lvl="0" algn="ctr" defTabSz="666750" rtl="1">
            <a:lnSpc>
              <a:spcPct val="90000"/>
            </a:lnSpc>
            <a:spcBef>
              <a:spcPct val="0"/>
            </a:spcBef>
            <a:spcAft>
              <a:spcPct val="35000"/>
            </a:spcAft>
          </a:pPr>
          <a:r>
            <a:rPr lang="en-US" sz="1500" kern="1200" dirty="0"/>
            <a:t>Organic molecules</a:t>
          </a:r>
          <a:endParaRPr lang="ar-SA" sz="1500" kern="1200" dirty="0"/>
        </a:p>
      </dsp:txBody>
      <dsp:txXfrm>
        <a:off x="1252461" y="940960"/>
        <a:ext cx="1081657" cy="8022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2E7BD-46F4-4C15-B087-CA2687E77912}">
      <dsp:nvSpPr>
        <dsp:cNvPr id="0" name=""/>
        <dsp:cNvSpPr/>
      </dsp:nvSpPr>
      <dsp:spPr>
        <a:xfrm>
          <a:off x="2209925" y="1280781"/>
          <a:ext cx="1563538" cy="271357"/>
        </a:xfrm>
        <a:custGeom>
          <a:avLst/>
          <a:gdLst/>
          <a:ahLst/>
          <a:cxnLst/>
          <a:rect l="0" t="0" r="0" b="0"/>
          <a:pathLst>
            <a:path>
              <a:moveTo>
                <a:pt x="0" y="0"/>
              </a:moveTo>
              <a:lnTo>
                <a:pt x="0" y="135678"/>
              </a:lnTo>
              <a:lnTo>
                <a:pt x="1563538" y="135678"/>
              </a:lnTo>
              <a:lnTo>
                <a:pt x="1563538" y="271357"/>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0E2D6-9C45-43C9-BB96-E362233293C1}">
      <dsp:nvSpPr>
        <dsp:cNvPr id="0" name=""/>
        <dsp:cNvSpPr/>
      </dsp:nvSpPr>
      <dsp:spPr>
        <a:xfrm>
          <a:off x="2164205" y="1280781"/>
          <a:ext cx="91440" cy="271357"/>
        </a:xfrm>
        <a:custGeom>
          <a:avLst/>
          <a:gdLst/>
          <a:ahLst/>
          <a:cxnLst/>
          <a:rect l="0" t="0" r="0" b="0"/>
          <a:pathLst>
            <a:path>
              <a:moveTo>
                <a:pt x="45720" y="0"/>
              </a:moveTo>
              <a:lnTo>
                <a:pt x="45720" y="271357"/>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2137AC-FE72-4F4A-AC6E-F8DDF91A7C12}">
      <dsp:nvSpPr>
        <dsp:cNvPr id="0" name=""/>
        <dsp:cNvSpPr/>
      </dsp:nvSpPr>
      <dsp:spPr>
        <a:xfrm>
          <a:off x="646387" y="1280781"/>
          <a:ext cx="1563538" cy="271357"/>
        </a:xfrm>
        <a:custGeom>
          <a:avLst/>
          <a:gdLst/>
          <a:ahLst/>
          <a:cxnLst/>
          <a:rect l="0" t="0" r="0" b="0"/>
          <a:pathLst>
            <a:path>
              <a:moveTo>
                <a:pt x="1563538" y="0"/>
              </a:moveTo>
              <a:lnTo>
                <a:pt x="1563538" y="135678"/>
              </a:lnTo>
              <a:lnTo>
                <a:pt x="0" y="135678"/>
              </a:lnTo>
              <a:lnTo>
                <a:pt x="0" y="271357"/>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40F3D-CF13-459B-9C0E-019BAF03EF0B}">
      <dsp:nvSpPr>
        <dsp:cNvPr id="0" name=""/>
        <dsp:cNvSpPr/>
      </dsp:nvSpPr>
      <dsp:spPr>
        <a:xfrm>
          <a:off x="1563835" y="634690"/>
          <a:ext cx="1292180" cy="64609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en-US" sz="1050" b="1" kern="1200" dirty="0"/>
            <a:t>Factors that affect enzyme activity</a:t>
          </a:r>
          <a:endParaRPr lang="ar-SA" sz="1050" b="1" kern="1200" dirty="0"/>
        </a:p>
      </dsp:txBody>
      <dsp:txXfrm>
        <a:off x="1563835" y="634690"/>
        <a:ext cx="1292180" cy="646090"/>
      </dsp:txXfrm>
    </dsp:sp>
    <dsp:sp modelId="{8E7F6EF9-0D77-41A6-83A9-3944127F20F0}">
      <dsp:nvSpPr>
        <dsp:cNvPr id="0" name=""/>
        <dsp:cNvSpPr/>
      </dsp:nvSpPr>
      <dsp:spPr>
        <a:xfrm>
          <a:off x="296" y="1552138"/>
          <a:ext cx="1292180" cy="646090"/>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a:t>Temperature</a:t>
          </a:r>
          <a:endParaRPr lang="ar-SA" sz="1700" kern="1200" dirty="0"/>
        </a:p>
      </dsp:txBody>
      <dsp:txXfrm>
        <a:off x="296" y="1552138"/>
        <a:ext cx="1292180" cy="646090"/>
      </dsp:txXfrm>
    </dsp:sp>
    <dsp:sp modelId="{B7193DD2-3F1F-4931-A437-89479ACBE97D}">
      <dsp:nvSpPr>
        <dsp:cNvPr id="0" name=""/>
        <dsp:cNvSpPr/>
      </dsp:nvSpPr>
      <dsp:spPr>
        <a:xfrm>
          <a:off x="1563835" y="1552138"/>
          <a:ext cx="1292180" cy="646090"/>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a:t>pH</a:t>
          </a:r>
          <a:endParaRPr lang="ar-SA" sz="1700" kern="1200" dirty="0"/>
        </a:p>
      </dsp:txBody>
      <dsp:txXfrm>
        <a:off x="1563835" y="1552138"/>
        <a:ext cx="1292180" cy="646090"/>
      </dsp:txXfrm>
    </dsp:sp>
    <dsp:sp modelId="{C2CE309A-1344-4728-85E9-C86992E9AF4F}">
      <dsp:nvSpPr>
        <dsp:cNvPr id="0" name=""/>
        <dsp:cNvSpPr/>
      </dsp:nvSpPr>
      <dsp:spPr>
        <a:xfrm>
          <a:off x="3127373" y="1552138"/>
          <a:ext cx="1292180" cy="646090"/>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a:t>[E] and [S]</a:t>
          </a:r>
        </a:p>
      </dsp:txBody>
      <dsp:txXfrm>
        <a:off x="3127373" y="1552138"/>
        <a:ext cx="1292180" cy="6460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4F1C3-259C-4BD6-A26B-83E958648C1B}">
      <dsp:nvSpPr>
        <dsp:cNvPr id="0" name=""/>
        <dsp:cNvSpPr/>
      </dsp:nvSpPr>
      <dsp:spPr>
        <a:xfrm>
          <a:off x="0" y="0"/>
          <a:ext cx="1868997" cy="598431"/>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rtl="1">
            <a:lnSpc>
              <a:spcPct val="90000"/>
            </a:lnSpc>
            <a:spcBef>
              <a:spcPct val="0"/>
            </a:spcBef>
            <a:spcAft>
              <a:spcPct val="35000"/>
            </a:spcAft>
          </a:pPr>
          <a:r>
            <a:rPr lang="en-US" sz="2100" kern="1200" dirty="0">
              <a:solidFill>
                <a:srgbClr val="FF0000"/>
              </a:solidFill>
            </a:rPr>
            <a:t>Enzyme</a:t>
          </a:r>
          <a:endParaRPr lang="ar-SA" sz="2100" kern="1200" dirty="0">
            <a:solidFill>
              <a:srgbClr val="FF0000"/>
            </a:solidFill>
          </a:endParaRPr>
        </a:p>
      </dsp:txBody>
      <dsp:txXfrm>
        <a:off x="0" y="0"/>
        <a:ext cx="1719389" cy="598431"/>
      </dsp:txXfrm>
    </dsp:sp>
    <dsp:sp modelId="{6F3603F4-4FE1-4399-8A97-F7D754A94542}">
      <dsp:nvSpPr>
        <dsp:cNvPr id="0" name=""/>
        <dsp:cNvSpPr/>
      </dsp:nvSpPr>
      <dsp:spPr>
        <a:xfrm>
          <a:off x="1497334" y="0"/>
          <a:ext cx="1868997" cy="59843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rtl="1">
            <a:lnSpc>
              <a:spcPct val="90000"/>
            </a:lnSpc>
            <a:spcBef>
              <a:spcPct val="0"/>
            </a:spcBef>
            <a:spcAft>
              <a:spcPct val="35000"/>
            </a:spcAft>
          </a:pPr>
          <a:r>
            <a:rPr lang="en-US" sz="2100" kern="1200" dirty="0">
              <a:solidFill>
                <a:srgbClr val="FF0000"/>
              </a:solidFill>
            </a:rPr>
            <a:t>Substrate</a:t>
          </a:r>
          <a:endParaRPr lang="ar-SA" sz="2100" kern="1200" dirty="0">
            <a:solidFill>
              <a:srgbClr val="FF0000"/>
            </a:solidFill>
          </a:endParaRPr>
        </a:p>
      </dsp:txBody>
      <dsp:txXfrm>
        <a:off x="1796550" y="0"/>
        <a:ext cx="1270566" cy="598431"/>
      </dsp:txXfrm>
    </dsp:sp>
    <dsp:sp modelId="{F21C1AB2-6104-484E-83EB-8F862EC5F359}">
      <dsp:nvSpPr>
        <dsp:cNvPr id="0" name=""/>
        <dsp:cNvSpPr/>
      </dsp:nvSpPr>
      <dsp:spPr>
        <a:xfrm>
          <a:off x="2992532" y="0"/>
          <a:ext cx="1868997" cy="598431"/>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rtl="1">
            <a:lnSpc>
              <a:spcPct val="90000"/>
            </a:lnSpc>
            <a:spcBef>
              <a:spcPct val="0"/>
            </a:spcBef>
            <a:spcAft>
              <a:spcPct val="35000"/>
            </a:spcAft>
          </a:pPr>
          <a:r>
            <a:rPr lang="en-US" sz="2100" kern="1200" dirty="0">
              <a:solidFill>
                <a:srgbClr val="FF0000"/>
              </a:solidFill>
            </a:rPr>
            <a:t>Products</a:t>
          </a:r>
          <a:endParaRPr lang="ar-SA" sz="2100" kern="1200" dirty="0">
            <a:solidFill>
              <a:srgbClr val="FF0000"/>
            </a:solidFill>
          </a:endParaRPr>
        </a:p>
      </dsp:txBody>
      <dsp:txXfrm>
        <a:off x="3291748" y="0"/>
        <a:ext cx="1270566" cy="5984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E3460-E5DF-4B22-8A5F-E34AF90D4A2A}">
      <dsp:nvSpPr>
        <dsp:cNvPr id="0" name=""/>
        <dsp:cNvSpPr/>
      </dsp:nvSpPr>
      <dsp:spPr>
        <a:xfrm>
          <a:off x="0" y="0"/>
          <a:ext cx="1501854" cy="112472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US" sz="1200" b="1" u="sng" kern="1200" dirty="0"/>
            <a:t>High Km</a:t>
          </a:r>
          <a:endParaRPr lang="en-US" sz="1050" b="1" u="sng" kern="1200" dirty="0"/>
        </a:p>
        <a:p>
          <a:pPr lvl="0" algn="ctr" defTabSz="533400" rtl="1">
            <a:lnSpc>
              <a:spcPct val="90000"/>
            </a:lnSpc>
            <a:spcBef>
              <a:spcPct val="0"/>
            </a:spcBef>
            <a:spcAft>
              <a:spcPct val="35000"/>
            </a:spcAft>
          </a:pPr>
          <a:r>
            <a:rPr lang="en-US" sz="1050" kern="1200" dirty="0">
              <a:solidFill>
                <a:schemeClr val="tx1"/>
              </a:solidFill>
            </a:rPr>
            <a:t>low affinity with enzyme (more substrate needed to saturate the enzyme)</a:t>
          </a:r>
          <a:endParaRPr lang="ar-SA" sz="1050" kern="1200" dirty="0">
            <a:solidFill>
              <a:schemeClr val="tx1"/>
            </a:solidFill>
          </a:endParaRPr>
        </a:p>
      </dsp:txBody>
      <dsp:txXfrm>
        <a:off x="32942" y="32942"/>
        <a:ext cx="1435970" cy="1058842"/>
      </dsp:txXfrm>
    </dsp:sp>
    <dsp:sp modelId="{81A5AFDC-B1F3-4E10-A8F5-AFA584CDEB1D}">
      <dsp:nvSpPr>
        <dsp:cNvPr id="0" name=""/>
        <dsp:cNvSpPr/>
      </dsp:nvSpPr>
      <dsp:spPr>
        <a:xfrm>
          <a:off x="734" y="1166646"/>
          <a:ext cx="1501854" cy="112472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US" sz="1200" b="1" u="sng" kern="1200" dirty="0"/>
            <a:t>Low Km</a:t>
          </a:r>
        </a:p>
        <a:p>
          <a:pPr lvl="0" algn="ctr" defTabSz="533400" rtl="1">
            <a:lnSpc>
              <a:spcPct val="90000"/>
            </a:lnSpc>
            <a:spcBef>
              <a:spcPct val="0"/>
            </a:spcBef>
            <a:spcAft>
              <a:spcPct val="35000"/>
            </a:spcAft>
          </a:pPr>
          <a:r>
            <a:rPr lang="en-US" sz="1050" kern="1200" dirty="0">
              <a:solidFill>
                <a:schemeClr val="tx1"/>
              </a:solidFill>
            </a:rPr>
            <a:t>high affinity with enzyme (less substrate needed to saturate the enzyme)</a:t>
          </a:r>
          <a:endParaRPr lang="ar-SA" sz="1050" kern="1200" dirty="0">
            <a:solidFill>
              <a:schemeClr val="tx1"/>
            </a:solidFill>
          </a:endParaRPr>
        </a:p>
      </dsp:txBody>
      <dsp:txXfrm>
        <a:off x="33676" y="1199588"/>
        <a:ext cx="1435970" cy="10588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963F6-EA3B-45FC-A999-0702C0ECB1D8}">
      <dsp:nvSpPr>
        <dsp:cNvPr id="0" name=""/>
        <dsp:cNvSpPr/>
      </dsp:nvSpPr>
      <dsp:spPr>
        <a:xfrm>
          <a:off x="2081739" y="3325"/>
          <a:ext cx="3268446" cy="671840"/>
        </a:xfrm>
        <a:prstGeom prst="roundRect">
          <a:avLst>
            <a:gd name="adj" fmla="val 10000"/>
          </a:avLst>
        </a:prstGeom>
        <a:solidFill>
          <a:schemeClr val="accent3">
            <a:alpha val="50000"/>
          </a:schemeClr>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0" kern="1200" dirty="0">
              <a:solidFill>
                <a:schemeClr val="tx2"/>
              </a:solidFill>
            </a:rPr>
            <a:t>There are three types of enzyme inhibition: </a:t>
          </a:r>
        </a:p>
      </dsp:txBody>
      <dsp:txXfrm>
        <a:off x="2101417" y="23003"/>
        <a:ext cx="3229090" cy="632484"/>
      </dsp:txXfrm>
    </dsp:sp>
    <dsp:sp modelId="{CA7511FC-4647-4396-B7DC-E73AC34EA34A}">
      <dsp:nvSpPr>
        <dsp:cNvPr id="0" name=""/>
        <dsp:cNvSpPr/>
      </dsp:nvSpPr>
      <dsp:spPr>
        <a:xfrm>
          <a:off x="2408583" y="675166"/>
          <a:ext cx="326844" cy="948035"/>
        </a:xfrm>
        <a:custGeom>
          <a:avLst/>
          <a:gdLst/>
          <a:ahLst/>
          <a:cxnLst/>
          <a:rect l="0" t="0" r="0" b="0"/>
          <a:pathLst>
            <a:path>
              <a:moveTo>
                <a:pt x="0" y="0"/>
              </a:moveTo>
              <a:lnTo>
                <a:pt x="0" y="948035"/>
              </a:lnTo>
              <a:lnTo>
                <a:pt x="326844" y="948035"/>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1E9D112-67C3-44E4-8493-C3F85B20FB11}">
      <dsp:nvSpPr>
        <dsp:cNvPr id="0" name=""/>
        <dsp:cNvSpPr/>
      </dsp:nvSpPr>
      <dsp:spPr>
        <a:xfrm>
          <a:off x="2735428" y="991177"/>
          <a:ext cx="3121831" cy="126404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0" u="sng" kern="1200" dirty="0">
              <a:solidFill>
                <a:schemeClr val="tx1"/>
              </a:solidFill>
            </a:rPr>
            <a:t>Competitive </a:t>
          </a:r>
        </a:p>
        <a:p>
          <a:pPr lvl="0" algn="ctr" defTabSz="711200">
            <a:lnSpc>
              <a:spcPct val="90000"/>
            </a:lnSpc>
            <a:spcBef>
              <a:spcPct val="0"/>
            </a:spcBef>
            <a:spcAft>
              <a:spcPct val="35000"/>
            </a:spcAft>
          </a:pPr>
          <a:r>
            <a:rPr lang="en-US" sz="1300" b="0" kern="1200" dirty="0"/>
            <a:t>- Inhibitor has a similar structure to substrate </a:t>
          </a:r>
        </a:p>
        <a:p>
          <a:pPr lvl="0" algn="ctr" defTabSz="711200">
            <a:lnSpc>
              <a:spcPct val="90000"/>
            </a:lnSpc>
            <a:spcBef>
              <a:spcPct val="0"/>
            </a:spcBef>
            <a:spcAft>
              <a:spcPct val="35000"/>
            </a:spcAft>
          </a:pPr>
          <a:r>
            <a:rPr lang="en-US" sz="1300" b="0" kern="1200" dirty="0"/>
            <a:t>- It competes with substrate for binding to active site of enzyme. </a:t>
          </a:r>
        </a:p>
      </dsp:txBody>
      <dsp:txXfrm>
        <a:off x="2772451" y="1028200"/>
        <a:ext cx="3047785" cy="1190000"/>
      </dsp:txXfrm>
    </dsp:sp>
    <dsp:sp modelId="{ABC2E209-050D-4A9A-855A-BC4039A0CCE3}">
      <dsp:nvSpPr>
        <dsp:cNvPr id="0" name=""/>
        <dsp:cNvSpPr/>
      </dsp:nvSpPr>
      <dsp:spPr>
        <a:xfrm>
          <a:off x="2408583" y="675166"/>
          <a:ext cx="326844" cy="2528093"/>
        </a:xfrm>
        <a:custGeom>
          <a:avLst/>
          <a:gdLst/>
          <a:ahLst/>
          <a:cxnLst/>
          <a:rect l="0" t="0" r="0" b="0"/>
          <a:pathLst>
            <a:path>
              <a:moveTo>
                <a:pt x="0" y="0"/>
              </a:moveTo>
              <a:lnTo>
                <a:pt x="0" y="2528093"/>
              </a:lnTo>
              <a:lnTo>
                <a:pt x="326844" y="2528093"/>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82309AD-F4AA-482B-BBC3-69BEFAFE273B}">
      <dsp:nvSpPr>
        <dsp:cNvPr id="0" name=""/>
        <dsp:cNvSpPr/>
      </dsp:nvSpPr>
      <dsp:spPr>
        <a:xfrm>
          <a:off x="2735428" y="2571236"/>
          <a:ext cx="3266074" cy="126404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1482143"/>
              <a:satOff val="7100"/>
              <a:lumOff val="656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u="sng" kern="1200" dirty="0">
              <a:solidFill>
                <a:schemeClr val="tx1"/>
              </a:solidFill>
            </a:rPr>
            <a:t>Noncompetitive</a:t>
          </a:r>
        </a:p>
        <a:p>
          <a:pPr lvl="0" algn="ctr" defTabSz="711200">
            <a:lnSpc>
              <a:spcPct val="90000"/>
            </a:lnSpc>
            <a:spcBef>
              <a:spcPct val="0"/>
            </a:spcBef>
            <a:spcAft>
              <a:spcPct val="35000"/>
            </a:spcAft>
          </a:pPr>
          <a:r>
            <a:rPr lang="en-US" sz="1400" b="1" kern="1200" dirty="0"/>
            <a:t>- </a:t>
          </a:r>
          <a:r>
            <a:rPr lang="en-US" sz="1400" b="0" kern="1200" dirty="0"/>
            <a:t>Inhibitor does not have similar structure to substrate</a:t>
          </a:r>
        </a:p>
        <a:p>
          <a:pPr lvl="0" algn="ctr" defTabSz="711200">
            <a:lnSpc>
              <a:spcPct val="90000"/>
            </a:lnSpc>
            <a:spcBef>
              <a:spcPct val="0"/>
            </a:spcBef>
            <a:spcAft>
              <a:spcPct val="35000"/>
            </a:spcAft>
          </a:pPr>
          <a:r>
            <a:rPr lang="en-US" sz="1400" b="0" kern="1200" dirty="0"/>
            <a:t>-No competition exists between inhibitor and substrate </a:t>
          </a:r>
        </a:p>
      </dsp:txBody>
      <dsp:txXfrm>
        <a:off x="2772451" y="2608259"/>
        <a:ext cx="3192028" cy="1190000"/>
      </dsp:txXfrm>
    </dsp:sp>
    <dsp:sp modelId="{F513B0C9-31DA-4F1A-BCEF-958818659FE7}">
      <dsp:nvSpPr>
        <dsp:cNvPr id="0" name=""/>
        <dsp:cNvSpPr/>
      </dsp:nvSpPr>
      <dsp:spPr>
        <a:xfrm>
          <a:off x="2408583" y="675166"/>
          <a:ext cx="326844" cy="4108152"/>
        </a:xfrm>
        <a:custGeom>
          <a:avLst/>
          <a:gdLst/>
          <a:ahLst/>
          <a:cxnLst/>
          <a:rect l="0" t="0" r="0" b="0"/>
          <a:pathLst>
            <a:path>
              <a:moveTo>
                <a:pt x="0" y="0"/>
              </a:moveTo>
              <a:lnTo>
                <a:pt x="0" y="4108152"/>
              </a:lnTo>
              <a:lnTo>
                <a:pt x="326844" y="4108152"/>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6751B9C-00D4-480F-9081-305A63DEB74D}">
      <dsp:nvSpPr>
        <dsp:cNvPr id="0" name=""/>
        <dsp:cNvSpPr/>
      </dsp:nvSpPr>
      <dsp:spPr>
        <a:xfrm>
          <a:off x="2735428" y="4151294"/>
          <a:ext cx="3310832" cy="126404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Uncompetitive</a:t>
          </a:r>
          <a:r>
            <a:rPr lang="en-US" sz="1400" kern="1200" dirty="0"/>
            <a:t>  </a:t>
          </a:r>
          <a:r>
            <a:rPr lang="en-US" sz="1400" b="0" u="sng" kern="1200" dirty="0">
              <a:solidFill>
                <a:schemeClr val="tx1">
                  <a:lumMod val="50000"/>
                  <a:lumOff val="50000"/>
                </a:schemeClr>
              </a:solidFill>
            </a:rPr>
            <a:t>( this type of inhibition was only mentioned in boys slides). </a:t>
          </a:r>
          <a:endParaRPr lang="en-US" sz="1400" b="0" kern="1200" dirty="0">
            <a:solidFill>
              <a:schemeClr val="tx1">
                <a:lumMod val="50000"/>
                <a:lumOff val="50000"/>
              </a:schemeClr>
            </a:solidFill>
          </a:endParaRPr>
        </a:p>
      </dsp:txBody>
      <dsp:txXfrm>
        <a:off x="2772451" y="4188317"/>
        <a:ext cx="3236786" cy="119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1AB16-3AD0-44EF-8AEA-12406B50CB33}">
      <dsp:nvSpPr>
        <dsp:cNvPr id="0" name=""/>
        <dsp:cNvSpPr/>
      </dsp:nvSpPr>
      <dsp:spPr>
        <a:xfrm>
          <a:off x="2846294" y="645279"/>
          <a:ext cx="950523" cy="386709"/>
        </a:xfrm>
        <a:custGeom>
          <a:avLst/>
          <a:gdLst/>
          <a:ahLst/>
          <a:cxnLst/>
          <a:rect l="0" t="0" r="0" b="0"/>
          <a:pathLst>
            <a:path>
              <a:moveTo>
                <a:pt x="0" y="0"/>
              </a:moveTo>
              <a:lnTo>
                <a:pt x="0" y="193354"/>
              </a:lnTo>
              <a:lnTo>
                <a:pt x="950523" y="193354"/>
              </a:lnTo>
              <a:lnTo>
                <a:pt x="950523" y="386709"/>
              </a:lnTo>
            </a:path>
          </a:pathLst>
        </a:cu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EBCED9-CCC0-4076-B905-6D811791A0F1}">
      <dsp:nvSpPr>
        <dsp:cNvPr id="0" name=""/>
        <dsp:cNvSpPr/>
      </dsp:nvSpPr>
      <dsp:spPr>
        <a:xfrm>
          <a:off x="1927472" y="645279"/>
          <a:ext cx="918822" cy="386709"/>
        </a:xfrm>
        <a:custGeom>
          <a:avLst/>
          <a:gdLst/>
          <a:ahLst/>
          <a:cxnLst/>
          <a:rect l="0" t="0" r="0" b="0"/>
          <a:pathLst>
            <a:path>
              <a:moveTo>
                <a:pt x="918822" y="0"/>
              </a:moveTo>
              <a:lnTo>
                <a:pt x="918822" y="193354"/>
              </a:lnTo>
              <a:lnTo>
                <a:pt x="0" y="193354"/>
              </a:lnTo>
              <a:lnTo>
                <a:pt x="0" y="386709"/>
              </a:lnTo>
            </a:path>
          </a:pathLst>
        </a:cu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5EE2FE-C1B8-4FDD-95E3-5134BA5DEB10}">
      <dsp:nvSpPr>
        <dsp:cNvPr id="0" name=""/>
        <dsp:cNvSpPr/>
      </dsp:nvSpPr>
      <dsp:spPr>
        <a:xfrm>
          <a:off x="1943824" y="284"/>
          <a:ext cx="1804939" cy="64499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smtClean="0"/>
            <a:t>REGULATION OF ENZYME ACTIVITY</a:t>
          </a:r>
          <a:endParaRPr lang="en-US" sz="1600" kern="1200" dirty="0"/>
        </a:p>
      </dsp:txBody>
      <dsp:txXfrm>
        <a:off x="1943824" y="284"/>
        <a:ext cx="1804939" cy="644994"/>
      </dsp:txXfrm>
    </dsp:sp>
    <dsp:sp modelId="{F936F15B-664C-4BD5-9C22-F4F9FB3D34E9}">
      <dsp:nvSpPr>
        <dsp:cNvPr id="0" name=""/>
        <dsp:cNvSpPr/>
      </dsp:nvSpPr>
      <dsp:spPr>
        <a:xfrm>
          <a:off x="1170303" y="1031989"/>
          <a:ext cx="1514336" cy="403338"/>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Allosteric enzyme regulation</a:t>
          </a:r>
          <a:endParaRPr lang="en-US" sz="1400" kern="1200" dirty="0"/>
        </a:p>
      </dsp:txBody>
      <dsp:txXfrm>
        <a:off x="1170303" y="1031989"/>
        <a:ext cx="1514336" cy="403338"/>
      </dsp:txXfrm>
    </dsp:sp>
    <dsp:sp modelId="{B7E47DF1-017A-4D76-B9A2-14FD94F9B057}">
      <dsp:nvSpPr>
        <dsp:cNvPr id="0" name=""/>
        <dsp:cNvSpPr/>
      </dsp:nvSpPr>
      <dsp:spPr>
        <a:xfrm>
          <a:off x="3071350" y="1031989"/>
          <a:ext cx="1450934" cy="392758"/>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Cooperative binding</a:t>
          </a:r>
          <a:endParaRPr lang="en-US" sz="1400" kern="1200" dirty="0"/>
        </a:p>
      </dsp:txBody>
      <dsp:txXfrm>
        <a:off x="3071350" y="1031989"/>
        <a:ext cx="1450934" cy="39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6AAFC-3F1A-49EC-8615-0D14AAFA0E32}">
      <dsp:nvSpPr>
        <dsp:cNvPr id="0" name=""/>
        <dsp:cNvSpPr/>
      </dsp:nvSpPr>
      <dsp:spPr>
        <a:xfrm>
          <a:off x="408543" y="2541"/>
          <a:ext cx="3595181" cy="2157108"/>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Ribozymes</a:t>
          </a:r>
          <a:r>
            <a:rPr lang="en-US" sz="2400" kern="1200" dirty="0" smtClean="0"/>
            <a:t> </a:t>
          </a:r>
          <a:endParaRPr lang="en-US" sz="1600" kern="1200" dirty="0" smtClean="0"/>
        </a:p>
        <a:p>
          <a:pPr lvl="0" algn="ctr" defTabSz="1066800" rtl="0">
            <a:lnSpc>
              <a:spcPct val="90000"/>
            </a:lnSpc>
            <a:spcBef>
              <a:spcPct val="0"/>
            </a:spcBef>
            <a:spcAft>
              <a:spcPct val="35000"/>
            </a:spcAft>
          </a:pPr>
          <a:r>
            <a:rPr lang="en-US" sz="1600" kern="1200" dirty="0" smtClean="0"/>
            <a:t>are RNAs (Ribonucleic acid) with enzyme activity. </a:t>
          </a:r>
          <a:endParaRPr lang="en-US" sz="1600" kern="1200" dirty="0"/>
        </a:p>
      </dsp:txBody>
      <dsp:txXfrm>
        <a:off x="408543" y="2541"/>
        <a:ext cx="3595181" cy="2157108"/>
      </dsp:txXfrm>
    </dsp:sp>
    <dsp:sp modelId="{5E7DF6DB-0A30-4D07-BE87-30B64455E801}">
      <dsp:nvSpPr>
        <dsp:cNvPr id="0" name=""/>
        <dsp:cNvSpPr/>
      </dsp:nvSpPr>
      <dsp:spPr>
        <a:xfrm>
          <a:off x="4363243" y="2541"/>
          <a:ext cx="3595181" cy="2157108"/>
        </a:xfrm>
        <a:prstGeom prst="rect">
          <a:avLst/>
        </a:prstGeom>
        <a:solidFill>
          <a:schemeClr val="accent5">
            <a:hueOff val="1247628"/>
            <a:satOff val="-25244"/>
            <a:lumOff val="7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Isoenzymes</a:t>
          </a:r>
          <a:r>
            <a:rPr lang="en-US" sz="2400" kern="1200" dirty="0" smtClean="0"/>
            <a:t> </a:t>
          </a:r>
          <a:endParaRPr lang="en-US" sz="1600" kern="1200" dirty="0" smtClean="0"/>
        </a:p>
        <a:p>
          <a:pPr lvl="0" algn="ctr" defTabSz="1066800" rtl="0">
            <a:lnSpc>
              <a:spcPct val="90000"/>
            </a:lnSpc>
            <a:spcBef>
              <a:spcPct val="0"/>
            </a:spcBef>
            <a:spcAft>
              <a:spcPct val="35000"/>
            </a:spcAft>
          </a:pPr>
          <a:r>
            <a:rPr lang="en-US" sz="1600" kern="1200" dirty="0" smtClean="0"/>
            <a:t>are enzymes that catalyze the same chemical reaction but they have slightly different structures.</a:t>
          </a:r>
          <a:endParaRPr lang="en-US" sz="1600" kern="1200" dirty="0"/>
        </a:p>
      </dsp:txBody>
      <dsp:txXfrm>
        <a:off x="4363243" y="2541"/>
        <a:ext cx="3595181" cy="2157108"/>
      </dsp:txXfrm>
    </dsp:sp>
    <dsp:sp modelId="{BE9CED68-053D-4321-984C-02194F45BFC0}">
      <dsp:nvSpPr>
        <dsp:cNvPr id="0" name=""/>
        <dsp:cNvSpPr/>
      </dsp:nvSpPr>
      <dsp:spPr>
        <a:xfrm>
          <a:off x="2385893" y="2519168"/>
          <a:ext cx="3595181" cy="2157108"/>
        </a:xfrm>
        <a:prstGeom prst="rect">
          <a:avLst/>
        </a:prstGeom>
        <a:solidFill>
          <a:schemeClr val="accent5">
            <a:hueOff val="2495256"/>
            <a:satOff val="-50489"/>
            <a:lumOff val="1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Zymogens</a:t>
          </a:r>
          <a:r>
            <a:rPr lang="en-US" sz="2400" kern="1200" dirty="0" smtClean="0"/>
            <a:t> </a:t>
          </a:r>
        </a:p>
        <a:p>
          <a:pPr lvl="0" algn="ctr" defTabSz="1066800" rtl="0">
            <a:lnSpc>
              <a:spcPct val="90000"/>
            </a:lnSpc>
            <a:spcBef>
              <a:spcPct val="0"/>
            </a:spcBef>
            <a:spcAft>
              <a:spcPct val="35000"/>
            </a:spcAft>
          </a:pPr>
          <a:r>
            <a:rPr lang="en-US" sz="1600" kern="1200" dirty="0" smtClean="0"/>
            <a:t>are inactive enzyme precursors that require a biochemical change to become active e.g. cleavage of a peptide blocking the active site.</a:t>
          </a:r>
        </a:p>
        <a:p>
          <a:pPr lvl="0" algn="ctr" defTabSz="1066800" rtl="0">
            <a:lnSpc>
              <a:spcPct val="90000"/>
            </a:lnSpc>
            <a:spcBef>
              <a:spcPct val="0"/>
            </a:spcBef>
            <a:spcAft>
              <a:spcPct val="35000"/>
            </a:spcAft>
          </a:pPr>
          <a:r>
            <a:rPr lang="en-US" sz="1600" kern="1200" dirty="0" smtClean="0">
              <a:solidFill>
                <a:schemeClr val="tx1">
                  <a:lumMod val="65000"/>
                  <a:lumOff val="35000"/>
                </a:schemeClr>
              </a:solidFill>
            </a:rPr>
            <a:t>They are activated when needed.</a:t>
          </a:r>
          <a:endParaRPr lang="en-US" sz="1600" kern="1200" dirty="0">
            <a:solidFill>
              <a:schemeClr val="tx1">
                <a:lumMod val="65000"/>
                <a:lumOff val="35000"/>
              </a:schemeClr>
            </a:solidFill>
          </a:endParaRPr>
        </a:p>
      </dsp:txBody>
      <dsp:txXfrm>
        <a:off x="2385893" y="2519168"/>
        <a:ext cx="3595181" cy="2157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77F62-686D-4D60-B31B-D7EFE921F684}">
      <dsp:nvSpPr>
        <dsp:cNvPr id="0" name=""/>
        <dsp:cNvSpPr/>
      </dsp:nvSpPr>
      <dsp:spPr>
        <a:xfrm>
          <a:off x="-3119656" y="-483292"/>
          <a:ext cx="3745031" cy="3745031"/>
        </a:xfrm>
        <a:prstGeom prst="blockArc">
          <a:avLst>
            <a:gd name="adj1" fmla="val 18900000"/>
            <a:gd name="adj2" fmla="val 2700000"/>
            <a:gd name="adj3" fmla="val 577"/>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9BD4D7-0433-4158-B1CA-74D2995DE5C2}">
      <dsp:nvSpPr>
        <dsp:cNvPr id="0" name=""/>
        <dsp:cNvSpPr/>
      </dsp:nvSpPr>
      <dsp:spPr>
        <a:xfrm>
          <a:off x="510747" y="396928"/>
          <a:ext cx="3326831" cy="79374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0036" tIns="40640" rIns="40640" bIns="40640" numCol="1" spcCol="1270" anchor="ctr" anchorCtr="0">
          <a:noAutofit/>
        </a:bodyPr>
        <a:lstStyle/>
        <a:p>
          <a:pPr lvl="0" algn="l" defTabSz="711200">
            <a:lnSpc>
              <a:spcPct val="90000"/>
            </a:lnSpc>
            <a:spcBef>
              <a:spcPct val="0"/>
            </a:spcBef>
            <a:spcAft>
              <a:spcPct val="35000"/>
            </a:spcAft>
          </a:pPr>
          <a:r>
            <a:rPr lang="en-US" sz="1600" kern="1200" smtClean="0"/>
            <a:t>Velocity is the </a:t>
          </a:r>
          <a:r>
            <a:rPr lang="en-US" sz="1600" b="1" kern="1200" smtClean="0"/>
            <a:t>rate of a reaction </a:t>
          </a:r>
          <a:r>
            <a:rPr lang="en-US" sz="1600" kern="1200" smtClean="0"/>
            <a:t>catalyzed by an enzyme.</a:t>
          </a:r>
          <a:endParaRPr lang="en-US" sz="1600" kern="1200" dirty="0"/>
        </a:p>
      </dsp:txBody>
      <dsp:txXfrm>
        <a:off x="510747" y="396928"/>
        <a:ext cx="3326831" cy="793746"/>
      </dsp:txXfrm>
    </dsp:sp>
    <dsp:sp modelId="{F504CD55-3C44-4A7A-8F68-9B2C111AFB78}">
      <dsp:nvSpPr>
        <dsp:cNvPr id="0" name=""/>
        <dsp:cNvSpPr/>
      </dsp:nvSpPr>
      <dsp:spPr>
        <a:xfrm>
          <a:off x="14656" y="297710"/>
          <a:ext cx="992183" cy="992183"/>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EB8F6-106D-4505-8364-9BCBAC239F81}">
      <dsp:nvSpPr>
        <dsp:cNvPr id="0" name=""/>
        <dsp:cNvSpPr/>
      </dsp:nvSpPr>
      <dsp:spPr>
        <a:xfrm>
          <a:off x="510747" y="1510019"/>
          <a:ext cx="3326831" cy="949249"/>
        </a:xfrm>
        <a:prstGeom prst="rect">
          <a:avLst/>
        </a:prstGeom>
        <a:solidFill>
          <a:schemeClr val="accent2">
            <a:hueOff val="-2964286"/>
            <a:satOff val="14200"/>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0036" tIns="40640" rIns="40640" bIns="40640" numCol="1" spcCol="1270" anchor="ctr" anchorCtr="0">
          <a:noAutofit/>
        </a:bodyPr>
        <a:lstStyle/>
        <a:p>
          <a:pPr lvl="0" algn="l" defTabSz="711200">
            <a:lnSpc>
              <a:spcPct val="90000"/>
            </a:lnSpc>
            <a:spcBef>
              <a:spcPct val="0"/>
            </a:spcBef>
            <a:spcAft>
              <a:spcPct val="35000"/>
            </a:spcAft>
          </a:pPr>
          <a:r>
            <a:rPr lang="en-US" sz="1600" i="1" u="none" kern="1200" dirty="0" smtClean="0"/>
            <a:t>It is expressed as </a:t>
          </a:r>
          <a14:m xmlns:a14="http://schemas.microsoft.com/office/drawing/2010/main">
            <m:oMath xmlns:m="http://schemas.openxmlformats.org/officeDocument/2006/math">
              <m:r>
                <a:rPr lang="en-US" sz="1600" b="1" i="1" u="none" kern="1200" smtClean="0">
                  <a:latin typeface="Cambria Math" charset="0"/>
                  <a:ea typeface="Cambria Math" charset="0"/>
                  <a:cs typeface="Cambria Math" charset="0"/>
                </a:rPr>
                <m:t>𝝁</m:t>
              </m:r>
            </m:oMath>
          </a14:m>
          <a:r>
            <a:rPr lang="en-US" sz="1600" b="1" i="1" u="none" kern="1200" dirty="0" smtClean="0"/>
            <a:t>moles *</a:t>
          </a:r>
          <a:r>
            <a:rPr lang="en-US" sz="1600" b="1" i="1" u="none" kern="1200" dirty="0" err="1" smtClean="0"/>
            <a:t>mmoles</a:t>
          </a:r>
          <a:r>
            <a:rPr lang="en-US" sz="1600" b="1" i="1" u="none" kern="1200" dirty="0" smtClean="0"/>
            <a:t>* </a:t>
          </a:r>
          <a:r>
            <a:rPr lang="en-US" sz="1600" b="1" i="1" u="none" kern="1200" dirty="0" smtClean="0">
              <a:solidFill>
                <a:schemeClr val="tx1">
                  <a:lumMod val="50000"/>
                  <a:lumOff val="50000"/>
                </a:schemeClr>
              </a:solidFill>
            </a:rPr>
            <a:t>(*girls slides*)</a:t>
          </a:r>
          <a:r>
            <a:rPr lang="en-US" sz="1600" u="none" kern="1200" dirty="0" smtClean="0">
              <a:solidFill>
                <a:schemeClr val="tx1">
                  <a:lumMod val="50000"/>
                  <a:lumOff val="50000"/>
                </a:schemeClr>
              </a:solidFill>
            </a:rPr>
            <a:t> </a:t>
          </a:r>
          <a:r>
            <a:rPr lang="en-US" sz="1600" u="none" kern="1200" dirty="0" smtClean="0"/>
            <a:t>of product formed in </a:t>
          </a:r>
          <a:r>
            <a:rPr lang="en-US" sz="1600" b="1" u="none" kern="1200" dirty="0" smtClean="0"/>
            <a:t>min/mg enzyme</a:t>
          </a:r>
          <a:r>
            <a:rPr lang="en-US" sz="1600" u="none" kern="1200" dirty="0" smtClean="0"/>
            <a:t>. </a:t>
          </a:r>
          <a:endParaRPr lang="en-US" sz="1600" u="none" kern="1200" dirty="0"/>
        </a:p>
      </dsp:txBody>
      <dsp:txXfrm>
        <a:off x="510747" y="1510019"/>
        <a:ext cx="3326831" cy="949249"/>
      </dsp:txXfrm>
    </dsp:sp>
    <dsp:sp modelId="{02A6D5FB-8212-42E2-B7C7-582FBB217B99}">
      <dsp:nvSpPr>
        <dsp:cNvPr id="0" name=""/>
        <dsp:cNvSpPr/>
      </dsp:nvSpPr>
      <dsp:spPr>
        <a:xfrm>
          <a:off x="14656" y="1488552"/>
          <a:ext cx="992183" cy="992183"/>
        </a:xfrm>
        <a:prstGeom prst="ellipse">
          <a:avLst/>
        </a:prstGeom>
        <a:solidFill>
          <a:schemeClr val="lt1">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88657-FECD-4187-88A1-D14773CAD65F}">
      <dsp:nvSpPr>
        <dsp:cNvPr id="0" name=""/>
        <dsp:cNvSpPr/>
      </dsp:nvSpPr>
      <dsp:spPr>
        <a:xfrm>
          <a:off x="3354304" y="1001279"/>
          <a:ext cx="1463206" cy="1463477"/>
        </a:xfrm>
        <a:prstGeom prst="ellipse">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A0DC7EF-B6C7-4D35-AD9E-A17D5DBDDB5E}">
      <dsp:nvSpPr>
        <dsp:cNvPr id="0" name=""/>
        <dsp:cNvSpPr/>
      </dsp:nvSpPr>
      <dsp:spPr>
        <a:xfrm>
          <a:off x="3402887" y="1050070"/>
          <a:ext cx="1366040" cy="1365895"/>
        </a:xfrm>
        <a:prstGeom prst="ellips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At high temperatures, enzymes are denatured and become inactive.</a:t>
          </a:r>
        </a:p>
      </dsp:txBody>
      <dsp:txXfrm>
        <a:off x="3598171" y="1245234"/>
        <a:ext cx="975471" cy="975565"/>
      </dsp:txXfrm>
    </dsp:sp>
    <dsp:sp modelId="{5BF70FCE-FE09-4919-B5B7-F623DAA9B419}">
      <dsp:nvSpPr>
        <dsp:cNvPr id="0" name=""/>
        <dsp:cNvSpPr/>
      </dsp:nvSpPr>
      <dsp:spPr>
        <a:xfrm rot="2700000">
          <a:off x="1843800" y="1003048"/>
          <a:ext cx="1459682" cy="1459682"/>
        </a:xfrm>
        <a:prstGeom prst="teardrop">
          <a:avLst>
            <a:gd name="adj" fmla="val 10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D2D97B5-23EE-4C8E-A367-B71306EC2A64}">
      <dsp:nvSpPr>
        <dsp:cNvPr id="0" name=""/>
        <dsp:cNvSpPr/>
      </dsp:nvSpPr>
      <dsp:spPr>
        <a:xfrm>
          <a:off x="1890621" y="1050070"/>
          <a:ext cx="1366040" cy="1365895"/>
        </a:xfrm>
        <a:prstGeom prst="ellipse">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In humans, most enzymes have an optimal temperature of 37c</a:t>
          </a:r>
        </a:p>
      </dsp:txBody>
      <dsp:txXfrm>
        <a:off x="2085905" y="1245234"/>
        <a:ext cx="975471" cy="975565"/>
      </dsp:txXfrm>
    </dsp:sp>
    <dsp:sp modelId="{23CE71AF-7D6B-4D6C-B78D-6C164BD23B12}">
      <dsp:nvSpPr>
        <dsp:cNvPr id="0" name=""/>
        <dsp:cNvSpPr/>
      </dsp:nvSpPr>
      <dsp:spPr>
        <a:xfrm rot="2700000">
          <a:off x="331534" y="1003048"/>
          <a:ext cx="1459682" cy="1459682"/>
        </a:xfrm>
        <a:prstGeom prst="teardrop">
          <a:avLst>
            <a:gd name="adj" fmla="val 10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E4767FD-BF71-4B81-90A8-9615E53A1790}">
      <dsp:nvSpPr>
        <dsp:cNvPr id="0" name=""/>
        <dsp:cNvSpPr/>
      </dsp:nvSpPr>
      <dsp:spPr>
        <a:xfrm>
          <a:off x="378355" y="1050070"/>
          <a:ext cx="1366040" cy="1365895"/>
        </a:xfrm>
        <a:prstGeom prst="ellipse">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Every enzyme has an optimal temperature for catalyzing a reaction</a:t>
          </a:r>
        </a:p>
      </dsp:txBody>
      <dsp:txXfrm>
        <a:off x="573640" y="1245234"/>
        <a:ext cx="975471" cy="975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EC769-FCD6-4608-95B0-F26E0345CF31}">
      <dsp:nvSpPr>
        <dsp:cNvPr id="0" name=""/>
        <dsp:cNvSpPr/>
      </dsp:nvSpPr>
      <dsp:spPr>
        <a:xfrm>
          <a:off x="1863" y="0"/>
          <a:ext cx="2270794" cy="496779"/>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a:t>Temperature</a:t>
          </a:r>
        </a:p>
      </dsp:txBody>
      <dsp:txXfrm>
        <a:off x="250253" y="0"/>
        <a:ext cx="1774015" cy="496779"/>
      </dsp:txXfrm>
    </dsp:sp>
    <dsp:sp modelId="{E36E2D68-ACE4-4068-B942-E1C6C743E388}">
      <dsp:nvSpPr>
        <dsp:cNvPr id="0" name=""/>
        <dsp:cNvSpPr/>
      </dsp:nvSpPr>
      <dsp:spPr>
        <a:xfrm>
          <a:off x="2045578" y="0"/>
          <a:ext cx="2270794" cy="496779"/>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PH</a:t>
          </a:r>
          <a:endParaRPr lang="en-US" sz="2800" kern="1200" dirty="0"/>
        </a:p>
      </dsp:txBody>
      <dsp:txXfrm>
        <a:off x="2293968" y="0"/>
        <a:ext cx="1774015" cy="496779"/>
      </dsp:txXfrm>
    </dsp:sp>
    <dsp:sp modelId="{14F3486B-9DAB-4729-B54C-D19359CFE8C3}">
      <dsp:nvSpPr>
        <dsp:cNvPr id="0" name=""/>
        <dsp:cNvSpPr/>
      </dsp:nvSpPr>
      <dsp:spPr>
        <a:xfrm>
          <a:off x="4089293" y="0"/>
          <a:ext cx="2270794" cy="496779"/>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a:t>[E] and [S] </a:t>
          </a:r>
          <a:endParaRPr lang="en-US" sz="2000" kern="1200" dirty="0"/>
        </a:p>
      </dsp:txBody>
      <dsp:txXfrm>
        <a:off x="4337683" y="0"/>
        <a:ext cx="1774015" cy="4967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BF6F3-5845-4CB1-A141-DA80DCB3B464}">
      <dsp:nvSpPr>
        <dsp:cNvPr id="0" name=""/>
        <dsp:cNvSpPr/>
      </dsp:nvSpPr>
      <dsp:spPr>
        <a:xfrm>
          <a:off x="465" y="1481269"/>
          <a:ext cx="1574649" cy="787324"/>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Effect of pH</a:t>
          </a:r>
        </a:p>
      </dsp:txBody>
      <dsp:txXfrm>
        <a:off x="23525" y="1504329"/>
        <a:ext cx="1528529" cy="741204"/>
      </dsp:txXfrm>
    </dsp:sp>
    <dsp:sp modelId="{1442F13D-F612-422E-9197-B657E394D8B8}">
      <dsp:nvSpPr>
        <dsp:cNvPr id="0" name=""/>
        <dsp:cNvSpPr/>
      </dsp:nvSpPr>
      <dsp:spPr>
        <a:xfrm rot="19457599">
          <a:off x="1502207" y="1629679"/>
          <a:ext cx="775674" cy="37792"/>
        </a:xfrm>
        <a:custGeom>
          <a:avLst/>
          <a:gdLst/>
          <a:ahLst/>
          <a:cxnLst/>
          <a:rect l="0" t="0" r="0" b="0"/>
          <a:pathLst>
            <a:path>
              <a:moveTo>
                <a:pt x="0" y="18896"/>
              </a:moveTo>
              <a:lnTo>
                <a:pt x="775674" y="18896"/>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70653" y="1629184"/>
        <a:ext cx="38783" cy="38783"/>
      </dsp:txXfrm>
    </dsp:sp>
    <dsp:sp modelId="{533A3B64-37D0-4B19-9EB6-C19358E82A6C}">
      <dsp:nvSpPr>
        <dsp:cNvPr id="0" name=""/>
        <dsp:cNvSpPr/>
      </dsp:nvSpPr>
      <dsp:spPr>
        <a:xfrm>
          <a:off x="2204975" y="1028557"/>
          <a:ext cx="1574649" cy="787324"/>
        </a:xfrm>
        <a:prstGeom prst="roundRect">
          <a:avLst>
            <a:gd name="adj" fmla="val 1000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dirty="0">
              <a:latin typeface="Arial" charset="0"/>
              <a:cs typeface="Arial" charset="0"/>
            </a:rPr>
            <a:t>on the </a:t>
          </a:r>
          <a:r>
            <a:rPr lang="en-US" altLang="en-US" sz="1300" b="1" kern="1200" dirty="0" err="1">
              <a:latin typeface="Arial" charset="0"/>
              <a:cs typeface="Arial" charset="0"/>
            </a:rPr>
            <a:t>ionizable</a:t>
          </a:r>
          <a:r>
            <a:rPr lang="en-US" altLang="en-US" sz="1300" b="1" kern="1200" dirty="0">
              <a:latin typeface="Arial" charset="0"/>
              <a:cs typeface="Arial" charset="0"/>
            </a:rPr>
            <a:t> groups</a:t>
          </a:r>
          <a:r>
            <a:rPr lang="en-US" altLang="en-US" sz="1300" kern="1200" dirty="0">
              <a:latin typeface="Arial" charset="0"/>
              <a:cs typeface="Arial" charset="0"/>
            </a:rPr>
            <a:t> in the active site of enzyme </a:t>
          </a:r>
          <a:endParaRPr lang="en-US" sz="1300" kern="1200" dirty="0"/>
        </a:p>
      </dsp:txBody>
      <dsp:txXfrm>
        <a:off x="2228035" y="1051617"/>
        <a:ext cx="1528529" cy="741204"/>
      </dsp:txXfrm>
    </dsp:sp>
    <dsp:sp modelId="{B01FD304-12CA-4EC2-9DAE-35F696F07992}">
      <dsp:nvSpPr>
        <dsp:cNvPr id="0" name=""/>
        <dsp:cNvSpPr/>
      </dsp:nvSpPr>
      <dsp:spPr>
        <a:xfrm>
          <a:off x="3779624" y="1403323"/>
          <a:ext cx="629859" cy="37792"/>
        </a:xfrm>
        <a:custGeom>
          <a:avLst/>
          <a:gdLst/>
          <a:ahLst/>
          <a:cxnLst/>
          <a:rect l="0" t="0" r="0" b="0"/>
          <a:pathLst>
            <a:path>
              <a:moveTo>
                <a:pt x="0" y="18896"/>
              </a:moveTo>
              <a:lnTo>
                <a:pt x="629859" y="1889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8808" y="1406473"/>
        <a:ext cx="31492" cy="31492"/>
      </dsp:txXfrm>
    </dsp:sp>
    <dsp:sp modelId="{D161405A-9D9E-4605-808A-A782468A13B7}">
      <dsp:nvSpPr>
        <dsp:cNvPr id="0" name=""/>
        <dsp:cNvSpPr/>
      </dsp:nvSpPr>
      <dsp:spPr>
        <a:xfrm>
          <a:off x="4409484" y="1028557"/>
          <a:ext cx="1574649" cy="787324"/>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Affects catalysis </a:t>
          </a:r>
        </a:p>
      </dsp:txBody>
      <dsp:txXfrm>
        <a:off x="4432544" y="1051617"/>
        <a:ext cx="1528529" cy="741204"/>
      </dsp:txXfrm>
    </dsp:sp>
    <dsp:sp modelId="{DB547CBD-028F-4DDF-8853-6383E7A5576A}">
      <dsp:nvSpPr>
        <dsp:cNvPr id="0" name=""/>
        <dsp:cNvSpPr/>
      </dsp:nvSpPr>
      <dsp:spPr>
        <a:xfrm rot="2142401">
          <a:off x="1502207" y="2082391"/>
          <a:ext cx="775674" cy="37792"/>
        </a:xfrm>
        <a:custGeom>
          <a:avLst/>
          <a:gdLst/>
          <a:ahLst/>
          <a:cxnLst/>
          <a:rect l="0" t="0" r="0" b="0"/>
          <a:pathLst>
            <a:path>
              <a:moveTo>
                <a:pt x="0" y="18896"/>
              </a:moveTo>
              <a:lnTo>
                <a:pt x="775674" y="18896"/>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70653" y="2081896"/>
        <a:ext cx="38783" cy="38783"/>
      </dsp:txXfrm>
    </dsp:sp>
    <dsp:sp modelId="{FE75209D-A410-4528-B2FB-77A2B02992E3}">
      <dsp:nvSpPr>
        <dsp:cNvPr id="0" name=""/>
        <dsp:cNvSpPr/>
      </dsp:nvSpPr>
      <dsp:spPr>
        <a:xfrm>
          <a:off x="2204975" y="1933981"/>
          <a:ext cx="1574649" cy="787324"/>
        </a:xfrm>
        <a:prstGeom prst="roundRect">
          <a:avLst>
            <a:gd name="adj" fmla="val 1000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dirty="0">
              <a:latin typeface="Arial" charset="0"/>
              <a:cs typeface="Arial" charset="0"/>
            </a:rPr>
            <a:t>in the </a:t>
          </a:r>
          <a:r>
            <a:rPr lang="en-US" altLang="en-US" sz="1300" b="1" kern="1200" dirty="0">
              <a:latin typeface="Arial" charset="0"/>
              <a:cs typeface="Arial" charset="0"/>
            </a:rPr>
            <a:t>substrate</a:t>
          </a:r>
          <a:endParaRPr lang="en-US" sz="1300" b="1" kern="1200" dirty="0"/>
        </a:p>
      </dsp:txBody>
      <dsp:txXfrm>
        <a:off x="2228035" y="1957041"/>
        <a:ext cx="1528529" cy="741204"/>
      </dsp:txXfrm>
    </dsp:sp>
    <dsp:sp modelId="{8686AC93-22D0-4F59-9332-43F8F5B29019}">
      <dsp:nvSpPr>
        <dsp:cNvPr id="0" name=""/>
        <dsp:cNvSpPr/>
      </dsp:nvSpPr>
      <dsp:spPr>
        <a:xfrm>
          <a:off x="3779624" y="2308747"/>
          <a:ext cx="629859" cy="37792"/>
        </a:xfrm>
        <a:custGeom>
          <a:avLst/>
          <a:gdLst/>
          <a:ahLst/>
          <a:cxnLst/>
          <a:rect l="0" t="0" r="0" b="0"/>
          <a:pathLst>
            <a:path>
              <a:moveTo>
                <a:pt x="0" y="18896"/>
              </a:moveTo>
              <a:lnTo>
                <a:pt x="629859" y="1889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8808" y="2311897"/>
        <a:ext cx="31492" cy="31492"/>
      </dsp:txXfrm>
    </dsp:sp>
    <dsp:sp modelId="{C365E1CC-5351-409F-825B-99518A248AAB}">
      <dsp:nvSpPr>
        <dsp:cNvPr id="0" name=""/>
        <dsp:cNvSpPr/>
      </dsp:nvSpPr>
      <dsp:spPr>
        <a:xfrm>
          <a:off x="4409484" y="1933981"/>
          <a:ext cx="1574649" cy="787324"/>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Affects catalysis</a:t>
          </a:r>
        </a:p>
      </dsp:txBody>
      <dsp:txXfrm>
        <a:off x="4432544" y="1957041"/>
        <a:ext cx="1528529" cy="7412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6BD1-FEB6-457E-A5F5-8D8B5C8A4CD8}">
      <dsp:nvSpPr>
        <dsp:cNvPr id="0" name=""/>
        <dsp:cNvSpPr/>
      </dsp:nvSpPr>
      <dsp:spPr>
        <a:xfrm>
          <a:off x="823623" y="0"/>
          <a:ext cx="2599377" cy="1210660"/>
        </a:xfrm>
        <a:prstGeom prst="leftRightRibbon">
          <a:avLst/>
        </a:prstGeom>
        <a:solidFill>
          <a:srgbClr val="00206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D232600-CFB9-4C73-BCE9-A7BCA5F8D8F5}">
      <dsp:nvSpPr>
        <dsp:cNvPr id="0" name=""/>
        <dsp:cNvSpPr/>
      </dsp:nvSpPr>
      <dsp:spPr>
        <a:xfrm>
          <a:off x="973185" y="211865"/>
          <a:ext cx="998794" cy="593223"/>
        </a:xfrm>
        <a:prstGeom prst="rect">
          <a:avLst/>
        </a:prstGeom>
        <a:noFill/>
        <a:ln w="25400" cap="rnd"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en-US" sz="1100" kern="1200" dirty="0"/>
            <a:t>[S] substrate concentration.</a:t>
          </a:r>
        </a:p>
      </dsp:txBody>
      <dsp:txXfrm>
        <a:off x="973185" y="211865"/>
        <a:ext cx="998794" cy="593223"/>
      </dsp:txXfrm>
    </dsp:sp>
    <dsp:sp modelId="{F7A3C931-6DBA-4A05-915F-28579B64818D}">
      <dsp:nvSpPr>
        <dsp:cNvPr id="0" name=""/>
        <dsp:cNvSpPr/>
      </dsp:nvSpPr>
      <dsp:spPr>
        <a:xfrm>
          <a:off x="2123312" y="405571"/>
          <a:ext cx="1180393" cy="593223"/>
        </a:xfrm>
        <a:prstGeom prst="rect">
          <a:avLst/>
        </a:prstGeom>
        <a:noFill/>
        <a:ln w="25400" cap="rnd"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en-US" sz="1100" kern="1200" dirty="0"/>
            <a:t>[E] enzyme concentration.</a:t>
          </a:r>
        </a:p>
      </dsp:txBody>
      <dsp:txXfrm>
        <a:off x="2123312" y="405571"/>
        <a:ext cx="1180393" cy="5932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CE400-878F-4B2C-8D60-D52BC641F28B}">
      <dsp:nvSpPr>
        <dsp:cNvPr id="0" name=""/>
        <dsp:cNvSpPr/>
      </dsp:nvSpPr>
      <dsp:spPr>
        <a:xfrm>
          <a:off x="2045683" y="509498"/>
          <a:ext cx="616401" cy="213957"/>
        </a:xfrm>
        <a:custGeom>
          <a:avLst/>
          <a:gdLst/>
          <a:ahLst/>
          <a:cxnLst/>
          <a:rect l="0" t="0" r="0" b="0"/>
          <a:pathLst>
            <a:path>
              <a:moveTo>
                <a:pt x="0" y="0"/>
              </a:moveTo>
              <a:lnTo>
                <a:pt x="0" y="106978"/>
              </a:lnTo>
              <a:lnTo>
                <a:pt x="616401" y="106978"/>
              </a:lnTo>
              <a:lnTo>
                <a:pt x="616401" y="213957"/>
              </a:lnTo>
            </a:path>
          </a:pathLst>
        </a:custGeom>
        <a:noFill/>
        <a:ln w="1270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018037-A581-4516-8253-671D42FB1804}">
      <dsp:nvSpPr>
        <dsp:cNvPr id="0" name=""/>
        <dsp:cNvSpPr/>
      </dsp:nvSpPr>
      <dsp:spPr>
        <a:xfrm>
          <a:off x="1429281" y="509498"/>
          <a:ext cx="616401" cy="213957"/>
        </a:xfrm>
        <a:custGeom>
          <a:avLst/>
          <a:gdLst/>
          <a:ahLst/>
          <a:cxnLst/>
          <a:rect l="0" t="0" r="0" b="0"/>
          <a:pathLst>
            <a:path>
              <a:moveTo>
                <a:pt x="616401" y="0"/>
              </a:moveTo>
              <a:lnTo>
                <a:pt x="616401" y="106978"/>
              </a:lnTo>
              <a:lnTo>
                <a:pt x="0" y="106978"/>
              </a:lnTo>
              <a:lnTo>
                <a:pt x="0" y="213957"/>
              </a:lnTo>
            </a:path>
          </a:pathLst>
        </a:custGeom>
        <a:noFill/>
        <a:ln w="1270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96DB62-D0D3-48FF-8BAD-D8DF38789D19}">
      <dsp:nvSpPr>
        <dsp:cNvPr id="0" name=""/>
        <dsp:cNvSpPr/>
      </dsp:nvSpPr>
      <dsp:spPr>
        <a:xfrm>
          <a:off x="1536259" y="75"/>
          <a:ext cx="1018846" cy="509423"/>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Initial rate of enzyme reaction</a:t>
          </a:r>
        </a:p>
      </dsp:txBody>
      <dsp:txXfrm>
        <a:off x="1536259" y="75"/>
        <a:ext cx="1018846" cy="509423"/>
      </dsp:txXfrm>
    </dsp:sp>
    <dsp:sp modelId="{0936066C-8520-450C-9C5F-20219000F79C}">
      <dsp:nvSpPr>
        <dsp:cNvPr id="0" name=""/>
        <dsp:cNvSpPr/>
      </dsp:nvSpPr>
      <dsp:spPr>
        <a:xfrm>
          <a:off x="919858" y="723455"/>
          <a:ext cx="1018846" cy="509423"/>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t>Pre-steady state kinetics</a:t>
          </a:r>
        </a:p>
      </dsp:txBody>
      <dsp:txXfrm>
        <a:off x="919858" y="723455"/>
        <a:ext cx="1018846" cy="509423"/>
      </dsp:txXfrm>
    </dsp:sp>
    <dsp:sp modelId="{C51F6043-D79A-4752-920D-0B5CFA2AF722}">
      <dsp:nvSpPr>
        <dsp:cNvPr id="0" name=""/>
        <dsp:cNvSpPr/>
      </dsp:nvSpPr>
      <dsp:spPr>
        <a:xfrm>
          <a:off x="2152661" y="723455"/>
          <a:ext cx="1018846" cy="509423"/>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Steady state kinetics</a:t>
          </a:r>
        </a:p>
      </dsp:txBody>
      <dsp:txXfrm>
        <a:off x="2152661" y="723455"/>
        <a:ext cx="1018846" cy="509423"/>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D3DD0-A4C9-B546-9AA1-C3746DEC950E}" type="datetimeFigureOut">
              <a:rPr lang="en-US" smtClean="0"/>
              <a:pPr/>
              <a:t>11/1/16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1E2ED-F82F-414A-91E9-E74F2C1A9D4D}" type="slidenum">
              <a:rPr lang="en-US" smtClean="0"/>
              <a:pPr/>
              <a:t>‹#›</a:t>
            </a:fld>
            <a:endParaRPr lang="en-US"/>
          </a:p>
        </p:txBody>
      </p:sp>
    </p:spTree>
    <p:extLst>
      <p:ext uri="{BB962C8B-B14F-4D97-AF65-F5344CB8AC3E}">
        <p14:creationId xmlns:p14="http://schemas.microsoft.com/office/powerpoint/2010/main" val="908760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1E2ED-F82F-414A-91E9-E74F2C1A9D4D}" type="slidenum">
              <a:rPr lang="en-US" smtClean="0"/>
              <a:pPr/>
              <a:t>5</a:t>
            </a:fld>
            <a:endParaRPr lang="en-US"/>
          </a:p>
        </p:txBody>
      </p:sp>
    </p:spTree>
    <p:extLst>
      <p:ext uri="{BB962C8B-B14F-4D97-AF65-F5344CB8AC3E}">
        <p14:creationId xmlns:p14="http://schemas.microsoft.com/office/powerpoint/2010/main" val="82576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44A0F-45D7-2440-AC4F-CF9AF1DFEE7E}" type="slidenum">
              <a:rPr lang="en-US" smtClean="0"/>
              <a:pPr/>
              <a:t>8</a:t>
            </a:fld>
            <a:endParaRPr lang="en-US"/>
          </a:p>
        </p:txBody>
      </p:sp>
    </p:spTree>
    <p:extLst>
      <p:ext uri="{BB962C8B-B14F-4D97-AF65-F5344CB8AC3E}">
        <p14:creationId xmlns:p14="http://schemas.microsoft.com/office/powerpoint/2010/main" val="412197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1E2ED-F82F-414A-91E9-E74F2C1A9D4D}" type="slidenum">
              <a:rPr lang="en-US" smtClean="0"/>
              <a:pPr/>
              <a:t>12</a:t>
            </a:fld>
            <a:endParaRPr lang="en-US"/>
          </a:p>
        </p:txBody>
      </p:sp>
    </p:spTree>
    <p:extLst>
      <p:ext uri="{BB962C8B-B14F-4D97-AF65-F5344CB8AC3E}">
        <p14:creationId xmlns:p14="http://schemas.microsoft.com/office/powerpoint/2010/main" val="192145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341277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164170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193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20105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4703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3690494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152722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32950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402553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40173-099A-FA45-8909-F89FB764C4E2}"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261299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240173-099A-FA45-8909-F89FB764C4E2}"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153031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240173-099A-FA45-8909-F89FB764C4E2}"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13011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240173-099A-FA45-8909-F89FB764C4E2}"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72522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40173-099A-FA45-8909-F89FB764C4E2}" type="datetimeFigureOut">
              <a:rPr lang="en-US" smtClean="0"/>
              <a:pPr/>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127112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40173-099A-FA45-8909-F89FB764C4E2}"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101969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240173-099A-FA45-8909-F89FB764C4E2}"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8912D-916E-6D44-8B3F-25367DCF5CE0}" type="slidenum">
              <a:rPr lang="en-US" smtClean="0"/>
              <a:pPr/>
              <a:t>‹#›</a:t>
            </a:fld>
            <a:endParaRPr lang="en-US"/>
          </a:p>
        </p:txBody>
      </p:sp>
    </p:spTree>
    <p:extLst>
      <p:ext uri="{BB962C8B-B14F-4D97-AF65-F5344CB8AC3E}">
        <p14:creationId xmlns:p14="http://schemas.microsoft.com/office/powerpoint/2010/main" val="22847697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240173-099A-FA45-8909-F89FB764C4E2}" type="datetimeFigureOut">
              <a:rPr lang="en-US" smtClean="0"/>
              <a:pPr/>
              <a:t>11/1/16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A8912D-916E-6D44-8B3F-25367DCF5CE0}" type="slidenum">
              <a:rPr lang="en-US" smtClean="0"/>
              <a:pPr/>
              <a:t>‹#›</a:t>
            </a:fld>
            <a:endParaRPr lang="en-US"/>
          </a:p>
        </p:txBody>
      </p:sp>
    </p:spTree>
    <p:extLst>
      <p:ext uri="{BB962C8B-B14F-4D97-AF65-F5344CB8AC3E}">
        <p14:creationId xmlns:p14="http://schemas.microsoft.com/office/powerpoint/2010/main" val="32007754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diagramQuickStyle" Target="../diagrams/quickStyle8.xml"/><Relationship Id="rId12" Type="http://schemas.openxmlformats.org/officeDocument/2006/relationships/diagramColors" Target="../diagrams/colors8.xml"/><Relationship Id="rId13"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diagramData" Target="../diagrams/data8.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3.jpg"/><Relationship Id="rId9" Type="http://schemas.openxmlformats.org/officeDocument/2006/relationships/diagramData" Target="../diagrams/data9.xml"/><Relationship Id="rId10"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_YXTWU2maY" TargetMode="Externa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diagramData" Target="../diagrams/data10.xml"/><Relationship Id="rId7" Type="http://schemas.openxmlformats.org/officeDocument/2006/relationships/diagramLayout" Target="../diagrams/layout9.xml"/><Relationship Id="rId8" Type="http://schemas.openxmlformats.org/officeDocument/2006/relationships/diagramQuickStyle" Target="../diagrams/quickStyle9.xml"/><Relationship Id="rId9" Type="http://schemas.openxmlformats.org/officeDocument/2006/relationships/diagramColors" Target="../diagrams/colors9.xml"/><Relationship Id="rId10" Type="http://schemas.microsoft.com/office/2007/relationships/diagramDrawing" Target="../diagrams/drawing9.xml"/><Relationship Id="rId11"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9" Type="http://schemas.openxmlformats.org/officeDocument/2006/relationships/diagramQuickStyle" Target="../diagrams/quickStyle11.xml"/><Relationship Id="rId20" Type="http://schemas.openxmlformats.org/officeDocument/2006/relationships/diagramColors" Target="../diagrams/colors13.xml"/><Relationship Id="rId21" Type="http://schemas.microsoft.com/office/2007/relationships/diagramDrawing" Target="../diagrams/drawing13.xml"/><Relationship Id="rId22" Type="http://schemas.openxmlformats.org/officeDocument/2006/relationships/diagramData" Target="../diagrams/data15.xml"/><Relationship Id="rId23" Type="http://schemas.openxmlformats.org/officeDocument/2006/relationships/diagramLayout" Target="../diagrams/layout14.xml"/><Relationship Id="rId24" Type="http://schemas.openxmlformats.org/officeDocument/2006/relationships/diagramQuickStyle" Target="../diagrams/quickStyle14.xml"/><Relationship Id="rId25" Type="http://schemas.openxmlformats.org/officeDocument/2006/relationships/diagramColors" Target="../diagrams/colors14.xml"/><Relationship Id="rId26" Type="http://schemas.microsoft.com/office/2007/relationships/diagramDrawing" Target="../diagrams/drawing14.xml"/><Relationship Id="rId27" Type="http://schemas.openxmlformats.org/officeDocument/2006/relationships/image" Target="../media/image24.png"/><Relationship Id="rId10" Type="http://schemas.openxmlformats.org/officeDocument/2006/relationships/diagramColors" Target="../diagrams/colors11.xml"/><Relationship Id="rId11" Type="http://schemas.microsoft.com/office/2007/relationships/diagramDrawing" Target="../diagrams/drawing11.xml"/><Relationship Id="rId12" Type="http://schemas.openxmlformats.org/officeDocument/2006/relationships/diagramData" Target="../diagrams/data13.xml"/><Relationship Id="rId13" Type="http://schemas.openxmlformats.org/officeDocument/2006/relationships/diagramLayout" Target="../diagrams/layout12.xml"/><Relationship Id="rId14" Type="http://schemas.openxmlformats.org/officeDocument/2006/relationships/diagramQuickStyle" Target="../diagrams/quickStyle12.xml"/><Relationship Id="rId15" Type="http://schemas.openxmlformats.org/officeDocument/2006/relationships/diagramColors" Target="../diagrams/colors12.xml"/><Relationship Id="rId16" Type="http://schemas.microsoft.com/office/2007/relationships/diagramDrawing" Target="../diagrams/drawing12.xml"/><Relationship Id="rId17" Type="http://schemas.openxmlformats.org/officeDocument/2006/relationships/diagramData" Target="../diagrams/data14.xml"/><Relationship Id="rId18" Type="http://schemas.openxmlformats.org/officeDocument/2006/relationships/diagramLayout" Target="../diagrams/layout13.xml"/><Relationship Id="rId19" Type="http://schemas.openxmlformats.org/officeDocument/2006/relationships/diagramQuickStyle" Target="../diagrams/quickStyle13.xml"/><Relationship Id="rId1" Type="http://schemas.openxmlformats.org/officeDocument/2006/relationships/slideLayout" Target="../slideLayouts/slideLayout7.xml"/><Relationship Id="rId2" Type="http://schemas.openxmlformats.org/officeDocument/2006/relationships/diagramData" Target="../diagrams/data11.xml"/><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diagramData" Target="../diagrams/data12.xml"/><Relationship Id="rId8"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j00Ep0Byu0Y" TargetMode="External"/><Relationship Id="rId4" Type="http://schemas.openxmlformats.org/officeDocument/2006/relationships/hyperlink" Target="https://youtu.be/7u2MkbsE_dw" TargetMode="External"/><Relationship Id="rId5" Type="http://schemas.openxmlformats.org/officeDocument/2006/relationships/hyperlink" Target="https://youtu.be/X_YXTWU2maY" TargetMode="External"/><Relationship Id="rId1" Type="http://schemas.openxmlformats.org/officeDocument/2006/relationships/slideLayout" Target="../slideLayouts/slideLayout2.xml"/><Relationship Id="rId2" Type="http://schemas.openxmlformats.org/officeDocument/2006/relationships/hyperlink" Target="https://testmoz.com/92158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diagramData" Target="../diagrams/data16.xml"/><Relationship Id="rId5" Type="http://schemas.openxmlformats.org/officeDocument/2006/relationships/diagramLayout" Target="../diagrams/layout15.xml"/><Relationship Id="rId6" Type="http://schemas.openxmlformats.org/officeDocument/2006/relationships/diagramQuickStyle" Target="../diagrams/quickStyle15.xml"/><Relationship Id="rId7" Type="http://schemas.openxmlformats.org/officeDocument/2006/relationships/diagramColors" Target="../diagrams/colors15.xml"/><Relationship Id="rId8" Type="http://schemas.microsoft.com/office/2007/relationships/diagramDrawing" Target="../diagrams/drawing15.xml"/><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g"/><Relationship Id="rId5" Type="http://schemas.openxmlformats.org/officeDocument/2006/relationships/hyperlink" Target="https://www.youtube.com/watch?v=n3i7XMQTZ_s" TargetMode="External"/><Relationship Id="rId6" Type="http://schemas.openxmlformats.org/officeDocument/2006/relationships/hyperlink" Target="https://www.youtube.com/watch?v=bRGsmNLMn4I" TargetMode="External"/><Relationship Id="rId1" Type="http://schemas.openxmlformats.org/officeDocument/2006/relationships/slideLayout" Target="../slideLayouts/slideLayout2.xml"/><Relationship Id="rId2" Type="http://schemas.openxmlformats.org/officeDocument/2006/relationships/hyperlink" Target="http://www.google.com.sa/url?sa=i&amp;rct=j&amp;q=&amp;esrc=s&amp;source=images&amp;cd=&amp;cad=rja&amp;uact=8&amp;ved=0CAcQjRxqFQoTCKnhl7DrqsgCFYZbGgodjxsDyw&amp;url=http://www.slideshare.net/wonnietonnie/regulation-of-enzyme-activity&amp;psig=AFQjCNF6wYHxQPtkBRRRMO6KcPdkrzrfJQ&amp;ust=1444117518295786"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7" Type="http://schemas.openxmlformats.org/officeDocument/2006/relationships/hyperlink" Target="https://youtu.be/qgHr0dWKhSc?t=2m1s" TargetMode="Externa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5HeryKvHk-A" TargetMode="External"/><Relationship Id="rId4" Type="http://schemas.openxmlformats.org/officeDocument/2006/relationships/hyperlink" Target="https://www.youtube.com/watch?v=WAZXqhtduFw" TargetMode="External"/><Relationship Id="rId5" Type="http://schemas.openxmlformats.org/officeDocument/2006/relationships/hyperlink" Target="https://www.youtube.com/watch?v=5xp9lI_fXDo" TargetMode="External"/><Relationship Id="rId1" Type="http://schemas.openxmlformats.org/officeDocument/2006/relationships/slideLayout" Target="../slideLayouts/slideLayout2.xml"/><Relationship Id="rId2" Type="http://schemas.openxmlformats.org/officeDocument/2006/relationships/hyperlink" Target="https://www.youtube.com/watch?v=O23i38B2Em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Biochemistryteam436@gmail.com" TargetMode="External"/><Relationship Id="rId3" Type="http://schemas.openxmlformats.org/officeDocument/2006/relationships/hyperlink" Target="https://twitter.com/436biochemteam" TargetMode="External"/></Relationships>
</file>

<file path=ppt/slides/_rels/slide3.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3.png"/><Relationship Id="rId13"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D3-v1oKjSk"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1" Type="http://schemas.openxmlformats.org/officeDocument/2006/relationships/diagramQuickStyle" Target="../diagrams/quickStyle4.xml"/><Relationship Id="rId12" Type="http://schemas.openxmlformats.org/officeDocument/2006/relationships/diagramColors" Target="../diagrams/colors4.xml"/><Relationship Id="rId13"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diagramData" Target="../diagrams/data5.xml"/><Relationship Id="rId10"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diagramData" Target="../diagrams/data6.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7.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6736" y="2837665"/>
            <a:ext cx="5825202" cy="1234727"/>
          </a:xfrm>
        </p:spPr>
        <p:txBody>
          <a:bodyPr/>
          <a:lstStyle/>
          <a:p>
            <a:pPr algn="l"/>
            <a:r>
              <a:rPr lang="en-US" sz="6000" b="1" dirty="0"/>
              <a:t>Enzymes and Coenzymes 1+2</a:t>
            </a:r>
          </a:p>
        </p:txBody>
      </p:sp>
      <p:sp>
        <p:nvSpPr>
          <p:cNvPr id="3" name="Subtitle 2"/>
          <p:cNvSpPr>
            <a:spLocks noGrp="1"/>
          </p:cNvSpPr>
          <p:nvPr>
            <p:ph type="subTitle" idx="1"/>
          </p:nvPr>
        </p:nvSpPr>
        <p:spPr>
          <a:xfrm>
            <a:off x="1156034" y="4649879"/>
            <a:ext cx="2580737" cy="1290179"/>
          </a:xfrm>
        </p:spPr>
        <p:txBody>
          <a:bodyPr>
            <a:noAutofit/>
          </a:bodyPr>
          <a:lstStyle/>
          <a:p>
            <a:pPr algn="l"/>
            <a:r>
              <a:rPr lang="en-US" b="1" dirty="0">
                <a:solidFill>
                  <a:schemeClr val="accent1"/>
                </a:solidFill>
                <a:latin typeface="+mj-lt"/>
                <a:ea typeface="+mj-ea"/>
                <a:cs typeface="+mj-cs"/>
              </a:rPr>
              <a:t>– Color Index:</a:t>
            </a:r>
          </a:p>
          <a:p>
            <a:pPr marL="214313" indent="-214313" algn="l">
              <a:buClr>
                <a:srgbClr val="FF0000"/>
              </a:buClr>
              <a:buFont typeface="Wingdings" panose="05000000000000000000" pitchFamily="2" charset="2"/>
              <a:buChar char="§"/>
            </a:pPr>
            <a:r>
              <a:rPr lang="en-US" dirty="0">
                <a:solidFill>
                  <a:srgbClr val="FF0000"/>
                </a:solidFill>
                <a:latin typeface="+mj-lt"/>
                <a:ea typeface="+mj-ea"/>
                <a:cs typeface="+mj-cs"/>
              </a:rPr>
              <a:t>Important</a:t>
            </a:r>
            <a:r>
              <a:rPr lang="en-US" b="1" dirty="0">
                <a:solidFill>
                  <a:srgbClr val="FF0000"/>
                </a:solidFill>
                <a:latin typeface="+mj-lt"/>
                <a:ea typeface="+mj-ea"/>
                <a:cs typeface="+mj-cs"/>
              </a:rPr>
              <a:t>.</a:t>
            </a:r>
          </a:p>
          <a:p>
            <a:pPr marL="214313" indent="-214313" algn="l">
              <a:buClr>
                <a:schemeClr val="tx1">
                  <a:lumMod val="50000"/>
                  <a:lumOff val="50000"/>
                </a:schemeClr>
              </a:buClr>
              <a:buFont typeface="Wingdings" panose="05000000000000000000" pitchFamily="2" charset="2"/>
              <a:buChar char="§"/>
            </a:pPr>
            <a:r>
              <a:rPr lang="en-US" dirty="0">
                <a:latin typeface="+mj-lt"/>
                <a:ea typeface="+mj-ea"/>
                <a:cs typeface="+mj-cs"/>
              </a:rPr>
              <a:t>Extra Information.</a:t>
            </a:r>
          </a:p>
          <a:p>
            <a:pPr marL="214313" indent="-214313" algn="l">
              <a:buClr>
                <a:schemeClr val="tx1">
                  <a:lumMod val="95000"/>
                  <a:lumOff val="5000"/>
                </a:schemeClr>
              </a:buClr>
              <a:buFont typeface="Wingdings" panose="05000000000000000000" pitchFamily="2" charset="2"/>
              <a:buChar char="§"/>
            </a:pPr>
            <a:r>
              <a:rPr lang="en-US" b="1" dirty="0">
                <a:solidFill>
                  <a:schemeClr val="tx1"/>
                </a:solidFill>
                <a:latin typeface="+mj-lt"/>
                <a:ea typeface="+mj-ea"/>
                <a:cs typeface="+mj-cs"/>
              </a:rPr>
              <a:t>Doctors slides.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0"/>
            <a:ext cx="1844806" cy="713234"/>
          </a:xfrm>
          <a:prstGeom prst="rect">
            <a:avLst/>
          </a:prstGeom>
        </p:spPr>
      </p:pic>
      <p:sp>
        <p:nvSpPr>
          <p:cNvPr id="5" name="TextBox 4"/>
          <p:cNvSpPr txBox="1"/>
          <p:nvPr/>
        </p:nvSpPr>
        <p:spPr>
          <a:xfrm>
            <a:off x="4810665" y="5392588"/>
            <a:ext cx="2070340" cy="300082"/>
          </a:xfrm>
          <a:prstGeom prst="rect">
            <a:avLst/>
          </a:prstGeom>
          <a:noFill/>
        </p:spPr>
        <p:txBody>
          <a:bodyPr wrap="square" rtlCol="0">
            <a:spAutoFit/>
          </a:bodyPr>
          <a:lstStyle/>
          <a:p>
            <a:r>
              <a:rPr lang="en-US" sz="1350" dirty="0">
                <a:solidFill>
                  <a:srgbClr val="92D050"/>
                </a:solidFill>
              </a:rPr>
              <a:t>436 Biochemistry team</a:t>
            </a:r>
          </a:p>
        </p:txBody>
      </p:sp>
      <p:pic>
        <p:nvPicPr>
          <p:cNvPr id="7" name="صورة 6" descr="bio logo 436.png"/>
          <p:cNvPicPr>
            <a:picLocks noChangeAspect="1"/>
          </p:cNvPicPr>
          <p:nvPr/>
        </p:nvPicPr>
        <p:blipFill>
          <a:blip r:embed="rId3"/>
          <a:stretch>
            <a:fillRect/>
          </a:stretch>
        </p:blipFill>
        <p:spPr>
          <a:xfrm>
            <a:off x="7128551" y="523966"/>
            <a:ext cx="1524132" cy="1494333"/>
          </a:xfrm>
          <a:prstGeom prst="rect">
            <a:avLst/>
          </a:prstGeom>
        </p:spPr>
      </p:pic>
    </p:spTree>
    <p:extLst>
      <p:ext uri="{BB962C8B-B14F-4D97-AF65-F5344CB8AC3E}">
        <p14:creationId xmlns:p14="http://schemas.microsoft.com/office/powerpoint/2010/main" val="380397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14882" y="0"/>
            <a:ext cx="51771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926541"/>
            <a:ext cx="2166091" cy="293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425" y="126570"/>
            <a:ext cx="2381080" cy="416699"/>
          </a:xfrm>
        </p:spPr>
        <p:txBody>
          <a:bodyPr>
            <a:noAutofit/>
          </a:bodyPr>
          <a:lstStyle/>
          <a:p>
            <a:r>
              <a:rPr lang="en-US" sz="2000" dirty="0">
                <a:ln w="0"/>
                <a:solidFill>
                  <a:schemeClr val="accent2">
                    <a:lumMod val="75000"/>
                  </a:schemeClr>
                </a:solidFill>
                <a:effectLst>
                  <a:outerShdw blurRad="38100" dist="25400" dir="5400000" algn="ctr" rotWithShape="0">
                    <a:srgbClr val="6E747A">
                      <a:alpha val="43000"/>
                    </a:srgbClr>
                  </a:outerShdw>
                </a:effectLst>
              </a:rPr>
              <a:t>2.Effect of pH </a:t>
            </a:r>
            <a:r>
              <a:rPr lang="en-US" sz="1800" dirty="0">
                <a:solidFill>
                  <a:schemeClr val="accent2">
                    <a:lumMod val="75000"/>
                  </a:schemeClr>
                </a:solidFill>
              </a:rPr>
              <a:t/>
            </a:r>
            <a:br>
              <a:rPr lang="en-US" sz="1800" dirty="0">
                <a:solidFill>
                  <a:schemeClr val="accent2">
                    <a:lumMod val="75000"/>
                  </a:schemeClr>
                </a:solidFill>
              </a:rPr>
            </a:br>
            <a:endParaRPr lang="en-US" sz="1800"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12909" y="4687423"/>
            <a:ext cx="2153183" cy="2088900"/>
          </a:xfrm>
          <a:prstGeom prst="rect">
            <a:avLst/>
          </a:prstGeom>
        </p:spPr>
      </p:pic>
      <p:sp>
        <p:nvSpPr>
          <p:cNvPr id="5" name="TextBox 4"/>
          <p:cNvSpPr txBox="1"/>
          <p:nvPr/>
        </p:nvSpPr>
        <p:spPr>
          <a:xfrm>
            <a:off x="2714485" y="5166334"/>
            <a:ext cx="2153351" cy="113107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50" b="1" dirty="0"/>
              <a:t>(the bell-shaped curve)</a:t>
            </a:r>
            <a:endParaRPr lang="en-US" sz="1350" dirty="0"/>
          </a:p>
          <a:p>
            <a:pPr algn="ctr"/>
            <a:r>
              <a:rPr lang="en-US" sz="1350" b="1" dirty="0"/>
              <a:t>Effect of pH on the initial rate of the reaction catalyzed by most enzymes  </a:t>
            </a:r>
            <a:endParaRPr lang="en-US" sz="1350" dirty="0"/>
          </a:p>
        </p:txBody>
      </p:sp>
      <p:graphicFrame>
        <p:nvGraphicFramePr>
          <p:cNvPr id="8" name="Diagram 7"/>
          <p:cNvGraphicFramePr/>
          <p:nvPr>
            <p:extLst>
              <p:ext uri="{D42A27DB-BD31-4B8C-83A1-F6EECF244321}">
                <p14:modId xmlns:p14="http://schemas.microsoft.com/office/powerpoint/2010/main" val="3450444072"/>
              </p:ext>
            </p:extLst>
          </p:nvPr>
        </p:nvGraphicFramePr>
        <p:xfrm>
          <a:off x="169672" y="2095351"/>
          <a:ext cx="5984600" cy="374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318912" y="2501916"/>
            <a:ext cx="1881051" cy="646331"/>
          </a:xfrm>
          <a:prstGeom prst="rect">
            <a:avLst/>
          </a:prstGeom>
          <a:noFill/>
        </p:spPr>
        <p:txBody>
          <a:bodyPr wrap="square" rtlCol="0">
            <a:spAutoFit/>
          </a:bodyPr>
          <a:lstStyle/>
          <a:p>
            <a:r>
              <a:rPr lang="en-US" sz="1200" dirty="0">
                <a:solidFill>
                  <a:schemeClr val="tx1">
                    <a:lumMod val="50000"/>
                    <a:lumOff val="50000"/>
                  </a:schemeClr>
                </a:solidFill>
              </a:rPr>
              <a:t>The </a:t>
            </a:r>
            <a:r>
              <a:rPr lang="en-US" sz="1200" dirty="0" err="1">
                <a:solidFill>
                  <a:schemeClr val="tx1">
                    <a:lumMod val="50000"/>
                    <a:lumOff val="50000"/>
                  </a:schemeClr>
                </a:solidFill>
              </a:rPr>
              <a:t>ionizable</a:t>
            </a:r>
            <a:r>
              <a:rPr lang="en-US" sz="1200" dirty="0">
                <a:solidFill>
                  <a:schemeClr val="tx1">
                    <a:lumMod val="50000"/>
                    <a:lumOff val="50000"/>
                  </a:schemeClr>
                </a:solidFill>
              </a:rPr>
              <a:t> </a:t>
            </a:r>
            <a:r>
              <a:rPr lang="en-US" sz="1200" dirty="0" smtClean="0">
                <a:solidFill>
                  <a:schemeClr val="tx1">
                    <a:lumMod val="50000"/>
                    <a:lumOff val="50000"/>
                  </a:schemeClr>
                </a:solidFill>
              </a:rPr>
              <a:t>groups </a:t>
            </a:r>
            <a:r>
              <a:rPr lang="en-US" sz="1200" dirty="0">
                <a:solidFill>
                  <a:schemeClr val="tx1">
                    <a:lumMod val="50000"/>
                    <a:lumOff val="50000"/>
                  </a:schemeClr>
                </a:solidFill>
              </a:rPr>
              <a:t>w</a:t>
            </a:r>
            <a:r>
              <a:rPr lang="en-US" sz="1200" dirty="0" smtClean="0">
                <a:solidFill>
                  <a:schemeClr val="tx1">
                    <a:lumMod val="50000"/>
                    <a:lumOff val="50000"/>
                  </a:schemeClr>
                </a:solidFill>
              </a:rPr>
              <a:t>hich </a:t>
            </a:r>
            <a:r>
              <a:rPr lang="en-US" sz="1200" dirty="0">
                <a:solidFill>
                  <a:schemeClr val="tx1">
                    <a:lumMod val="50000"/>
                    <a:lumOff val="50000"/>
                  </a:schemeClr>
                </a:solidFill>
              </a:rPr>
              <a:t>on the side </a:t>
            </a:r>
            <a:r>
              <a:rPr lang="en-US" sz="1200" dirty="0" smtClean="0">
                <a:solidFill>
                  <a:schemeClr val="tx1">
                    <a:lumMod val="50000"/>
                    <a:lumOff val="50000"/>
                  </a:schemeClr>
                </a:solidFill>
              </a:rPr>
              <a:t>chain </a:t>
            </a:r>
            <a:r>
              <a:rPr lang="en-US" sz="1200" dirty="0">
                <a:solidFill>
                  <a:schemeClr val="tx1">
                    <a:lumMod val="50000"/>
                    <a:lumOff val="50000"/>
                  </a:schemeClr>
                </a:solidFill>
              </a:rPr>
              <a:t>of amino </a:t>
            </a:r>
            <a:r>
              <a:rPr lang="en-US" sz="1200" dirty="0" smtClean="0">
                <a:solidFill>
                  <a:schemeClr val="tx1">
                    <a:lumMod val="50000"/>
                    <a:lumOff val="50000"/>
                  </a:schemeClr>
                </a:solidFill>
              </a:rPr>
              <a:t>acid </a:t>
            </a:r>
            <a:endParaRPr lang="en-US" sz="1200" dirty="0">
              <a:solidFill>
                <a:schemeClr val="tx1">
                  <a:lumMod val="50000"/>
                  <a:lumOff val="50000"/>
                </a:schemeClr>
              </a:solidFill>
            </a:endParaRPr>
          </a:p>
        </p:txBody>
      </p:sp>
      <p:sp>
        <p:nvSpPr>
          <p:cNvPr id="11" name="Folded Corner 10"/>
          <p:cNvSpPr/>
          <p:nvPr/>
        </p:nvSpPr>
        <p:spPr>
          <a:xfrm>
            <a:off x="227424" y="674954"/>
            <a:ext cx="4196985" cy="1514368"/>
          </a:xfrm>
          <a:prstGeom prst="foldedCorner">
            <a:avLst/>
          </a:prstGeom>
          <a:solidFill>
            <a:srgbClr val="FFFF99"/>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1213" y="707865"/>
            <a:ext cx="3918750" cy="1651663"/>
          </a:xfrm>
        </p:spPr>
        <p:txBody>
          <a:bodyPr>
            <a:normAutofit/>
          </a:bodyPr>
          <a:lstStyle/>
          <a:p>
            <a:pPr marL="0" indent="0">
              <a:buNone/>
            </a:pPr>
            <a:r>
              <a:rPr lang="en-US" sz="1200" dirty="0">
                <a:solidFill>
                  <a:schemeClr val="tx1"/>
                </a:solidFill>
              </a:rPr>
              <a:t>Every enzyme has an </a:t>
            </a:r>
            <a:r>
              <a:rPr lang="en-US" sz="1200" u="sng" dirty="0">
                <a:solidFill>
                  <a:schemeClr val="tx1"/>
                </a:solidFill>
              </a:rPr>
              <a:t>optimal pH </a:t>
            </a:r>
            <a:r>
              <a:rPr lang="en-US" sz="1200" dirty="0">
                <a:solidFill>
                  <a:schemeClr val="tx1"/>
                </a:solidFill>
              </a:rPr>
              <a:t>for catalyzing a reaction.</a:t>
            </a:r>
            <a:endParaRPr lang="en-US" sz="1200" dirty="0">
              <a:latin typeface="Arial" panose="020B0604020202020204" pitchFamily="34" charset="0"/>
              <a:cs typeface="Arial" panose="020B0604020202020204" pitchFamily="34" charset="0"/>
            </a:endParaRPr>
          </a:p>
          <a:p>
            <a:pPr>
              <a:buClr>
                <a:schemeClr val="tx2">
                  <a:lumMod val="75000"/>
                </a:schemeClr>
              </a:buClr>
            </a:pPr>
            <a:r>
              <a:rPr lang="en-US" sz="1200" dirty="0">
                <a:solidFill>
                  <a:schemeClr val="tx1"/>
                </a:solidFill>
                <a:latin typeface="Arial" panose="020B0604020202020204" pitchFamily="34" charset="0"/>
                <a:cs typeface="Arial" panose="020B0604020202020204" pitchFamily="34" charset="0"/>
              </a:rPr>
              <a:t>Most enzymes have highest activity between </a:t>
            </a:r>
            <a:r>
              <a:rPr lang="en-US" sz="1200" b="1" dirty="0">
                <a:solidFill>
                  <a:schemeClr val="tx1"/>
                </a:solidFill>
                <a:latin typeface="Arial" panose="020B0604020202020204" pitchFamily="34" charset="0"/>
                <a:cs typeface="Arial" panose="020B0604020202020204" pitchFamily="34" charset="0"/>
              </a:rPr>
              <a:t>pH 6 </a:t>
            </a:r>
            <a:r>
              <a:rPr lang="en-US" sz="1200" dirty="0">
                <a:solidFill>
                  <a:schemeClr val="tx1"/>
                </a:solidFill>
                <a:latin typeface="Arial" panose="020B0604020202020204" pitchFamily="34" charset="0"/>
                <a:cs typeface="Arial" panose="020B0604020202020204" pitchFamily="34" charset="0"/>
              </a:rPr>
              <a:t>and </a:t>
            </a:r>
            <a:r>
              <a:rPr lang="en-US" sz="1200" b="1" dirty="0">
                <a:solidFill>
                  <a:schemeClr val="tx1"/>
                </a:solidFill>
                <a:latin typeface="Arial" panose="020B0604020202020204" pitchFamily="34" charset="0"/>
                <a:cs typeface="Arial" panose="020B0604020202020204" pitchFamily="34" charset="0"/>
              </a:rPr>
              <a:t>pH 8</a:t>
            </a:r>
            <a:endParaRPr lang="en-US" sz="1200" dirty="0">
              <a:solidFill>
                <a:schemeClr val="tx1"/>
              </a:solidFill>
              <a:latin typeface="Arial" panose="020B0604020202020204" pitchFamily="34" charset="0"/>
              <a:cs typeface="Arial" panose="020B0604020202020204" pitchFamily="34" charset="0"/>
            </a:endParaRPr>
          </a:p>
          <a:p>
            <a:pPr>
              <a:buClr>
                <a:schemeClr val="tx2">
                  <a:lumMod val="75000"/>
                </a:schemeClr>
              </a:buClr>
            </a:pPr>
            <a:r>
              <a:rPr lang="en-US" sz="1200" b="1" dirty="0">
                <a:solidFill>
                  <a:schemeClr val="tx1"/>
                </a:solidFill>
                <a:latin typeface="Arial" panose="020B0604020202020204" pitchFamily="34" charset="0"/>
                <a:cs typeface="Arial" panose="020B0604020202020204" pitchFamily="34" charset="0"/>
              </a:rPr>
              <a:t>Pepsin </a:t>
            </a:r>
            <a:r>
              <a:rPr lang="en-US" sz="1200" dirty="0">
                <a:solidFill>
                  <a:schemeClr val="tx1">
                    <a:lumMod val="50000"/>
                    <a:lumOff val="50000"/>
                  </a:schemeClr>
                </a:solidFill>
                <a:latin typeface="Arial" panose="020B0604020202020204" pitchFamily="34" charset="0"/>
                <a:cs typeface="Arial" panose="020B0604020202020204" pitchFamily="34" charset="0"/>
              </a:rPr>
              <a:t>(digestive enzyme in the stomach)</a:t>
            </a:r>
            <a:r>
              <a:rPr lang="en-US" sz="1200" b="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has</a:t>
            </a:r>
            <a:r>
              <a:rPr lang="en-US" sz="1200" b="1" dirty="0">
                <a:solidFill>
                  <a:schemeClr val="tx1"/>
                </a:solidFill>
                <a:latin typeface="Arial" panose="020B0604020202020204" pitchFamily="34" charset="0"/>
                <a:cs typeface="Arial" panose="020B0604020202020204" pitchFamily="34" charset="0"/>
              </a:rPr>
              <a:t> highest activity </a:t>
            </a:r>
            <a:r>
              <a:rPr lang="en-US" sz="1200" dirty="0">
                <a:solidFill>
                  <a:schemeClr val="tx1"/>
                </a:solidFill>
                <a:latin typeface="Arial" panose="020B0604020202020204" pitchFamily="34" charset="0"/>
                <a:cs typeface="Arial" panose="020B0604020202020204" pitchFamily="34" charset="0"/>
              </a:rPr>
              <a:t>at</a:t>
            </a:r>
            <a:r>
              <a:rPr lang="en-US" sz="1200" b="1" dirty="0">
                <a:solidFill>
                  <a:schemeClr val="tx1"/>
                </a:solidFill>
                <a:latin typeface="Arial" panose="020B0604020202020204" pitchFamily="34" charset="0"/>
                <a:cs typeface="Arial" panose="020B0604020202020204" pitchFamily="34" charset="0"/>
              </a:rPr>
              <a:t> pH 2</a:t>
            </a:r>
            <a:r>
              <a:rPr lang="en-US" sz="1200" b="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2" name="Chevron 11"/>
          <p:cNvSpPr/>
          <p:nvPr/>
        </p:nvSpPr>
        <p:spPr>
          <a:xfrm flipH="1">
            <a:off x="1916899" y="5376045"/>
            <a:ext cx="498385" cy="718903"/>
          </a:xfrm>
          <a:prstGeom prst="chevron">
            <a:avLst/>
          </a:prstGeom>
          <a:solidFill>
            <a:srgbClr val="FF33CC"/>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flipH="1">
            <a:off x="6445624" y="36156"/>
            <a:ext cx="26894" cy="678411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p:cNvSpPr txBox="1"/>
          <p:nvPr/>
        </p:nvSpPr>
        <p:spPr>
          <a:xfrm>
            <a:off x="7440706" y="117114"/>
            <a:ext cx="3433482" cy="677108"/>
          </a:xfrm>
          <a:prstGeom prst="rect">
            <a:avLst/>
          </a:prstGeom>
          <a:noFill/>
        </p:spPr>
        <p:txBody>
          <a:bodyPr wrap="square" rtlCol="0">
            <a:spAutoFit/>
          </a:bodyPr>
          <a:lstStyle/>
          <a:p>
            <a:r>
              <a:rPr lang="en-US" b="1" dirty="0">
                <a:solidFill>
                  <a:schemeClr val="accent2">
                    <a:lumMod val="75000"/>
                  </a:schemeClr>
                </a:solidFill>
              </a:rPr>
              <a:t>3. </a:t>
            </a:r>
            <a:r>
              <a:rPr lang="en-US" sz="2000" dirty="0">
                <a:ln w="0"/>
                <a:solidFill>
                  <a:schemeClr val="accent2">
                    <a:lumMod val="75000"/>
                  </a:schemeClr>
                </a:solidFill>
                <a:effectLst>
                  <a:outerShdw blurRad="38100" dist="25400" dir="5400000" algn="ctr" rotWithShape="0">
                    <a:srgbClr val="6E747A">
                      <a:alpha val="43000"/>
                    </a:srgbClr>
                  </a:outerShdw>
                </a:effectLst>
                <a:latin typeface="+mj-lt"/>
                <a:ea typeface="+mj-ea"/>
                <a:cs typeface="+mj-cs"/>
              </a:rPr>
              <a:t>Effect</a:t>
            </a:r>
            <a:r>
              <a:rPr lang="en-US" b="1" dirty="0">
                <a:solidFill>
                  <a:schemeClr val="accent2">
                    <a:lumMod val="75000"/>
                  </a:schemeClr>
                </a:solidFill>
              </a:rPr>
              <a:t> of [E] and [S] </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18" name="Rectangle 17"/>
          <p:cNvSpPr/>
          <p:nvPr/>
        </p:nvSpPr>
        <p:spPr>
          <a:xfrm>
            <a:off x="6813504" y="1262856"/>
            <a:ext cx="4952672" cy="4832092"/>
          </a:xfrm>
          <a:prstGeom prst="rect">
            <a:avLst/>
          </a:prstGeom>
        </p:spPr>
        <p:txBody>
          <a:bodyPr wrap="square">
            <a:spAutoFit/>
          </a:bodyPr>
          <a:lstStyle/>
          <a:p>
            <a:r>
              <a:rPr lang="en-US" sz="1400" b="1" dirty="0" smtClean="0"/>
              <a:t>*</a:t>
            </a:r>
            <a:r>
              <a:rPr lang="en-US" sz="1400" b="1" dirty="0"/>
              <a:t>If [S] &gt; enzyme </a:t>
            </a:r>
            <a:r>
              <a:rPr lang="en-US" sz="1400" b="1" dirty="0">
                <a:sym typeface="Wingdings" panose="05000000000000000000" pitchFamily="2" charset="2"/>
              </a:rPr>
              <a:t> the </a:t>
            </a:r>
            <a:r>
              <a:rPr lang="en-US" sz="1400" b="1" dirty="0"/>
              <a:t>rate of enzyme reaction will be directly proportional to the concentration of enzyme. </a:t>
            </a:r>
          </a:p>
          <a:p>
            <a:endParaRPr lang="en-US" sz="1400" b="1" dirty="0"/>
          </a:p>
          <a:p>
            <a:endParaRPr lang="en-US" sz="1400" b="1" dirty="0"/>
          </a:p>
          <a:p>
            <a:endParaRPr lang="en-US" sz="1400" b="1" dirty="0"/>
          </a:p>
          <a:p>
            <a:endParaRPr lang="en-US" sz="1400" b="1" dirty="0"/>
          </a:p>
          <a:p>
            <a:endParaRPr lang="en-US" sz="1400" dirty="0"/>
          </a:p>
          <a:p>
            <a:r>
              <a:rPr lang="en-US" sz="1400" dirty="0">
                <a:solidFill>
                  <a:schemeClr val="tx1">
                    <a:lumMod val="50000"/>
                    <a:lumOff val="50000"/>
                  </a:schemeClr>
                </a:solidFill>
              </a:rPr>
              <a:t>Until excess substrate causes the reaction velocity to be constant</a:t>
            </a:r>
            <a:r>
              <a:rPr lang="en-US" sz="1400" dirty="0"/>
              <a:t> *Further addition of substrate has no effect on enzyme velocity (v)* </a:t>
            </a:r>
            <a:r>
              <a:rPr lang="en-US" sz="1400" dirty="0">
                <a:solidFill>
                  <a:schemeClr val="tx1">
                    <a:lumMod val="50000"/>
                    <a:lumOff val="50000"/>
                  </a:schemeClr>
                </a:solidFill>
              </a:rPr>
              <a:t>(because enzyme is saturated). </a:t>
            </a:r>
            <a:endParaRPr lang="ar-SA" sz="1400" dirty="0">
              <a:solidFill>
                <a:schemeClr val="tx1">
                  <a:lumMod val="50000"/>
                  <a:lumOff val="50000"/>
                </a:schemeClr>
              </a:solidFill>
            </a:endParaRPr>
          </a:p>
          <a:p>
            <a:endParaRPr lang="en-US" sz="1400" b="1" dirty="0"/>
          </a:p>
          <a:p>
            <a:endParaRPr lang="en-US" sz="1400" b="1" dirty="0"/>
          </a:p>
          <a:p>
            <a:r>
              <a:rPr lang="en-US" sz="1400" b="1" dirty="0"/>
              <a:t>*At low [S] </a:t>
            </a:r>
            <a:r>
              <a:rPr lang="en-US" sz="1400" b="1" dirty="0">
                <a:sym typeface="Wingdings" panose="05000000000000000000" pitchFamily="2" charset="2"/>
              </a:rPr>
              <a:t></a:t>
            </a:r>
            <a:r>
              <a:rPr lang="en-US" sz="1400" b="1" dirty="0"/>
              <a:t> the reaction rate is proportional to [S]</a:t>
            </a:r>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dirty="0"/>
          </a:p>
        </p:txBody>
      </p:sp>
      <p:sp>
        <p:nvSpPr>
          <p:cNvPr id="20" name="Round Diagonal Corner Rectangle 5"/>
          <p:cNvSpPr/>
          <p:nvPr/>
        </p:nvSpPr>
        <p:spPr>
          <a:xfrm>
            <a:off x="6864836" y="2068270"/>
            <a:ext cx="4585222" cy="517802"/>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solidFill>
              </a:rPr>
              <a:t>The reaction velocity increases </a:t>
            </a:r>
            <a:r>
              <a:rPr lang="en-US" sz="1200" u="sng" dirty="0">
                <a:solidFill>
                  <a:schemeClr val="tx1"/>
                </a:solidFill>
              </a:rPr>
              <a:t>initially</a:t>
            </a:r>
            <a:r>
              <a:rPr lang="en-US" sz="1200" dirty="0">
                <a:solidFill>
                  <a:schemeClr val="tx1"/>
                </a:solidFill>
              </a:rPr>
              <a:t> with increasing [S]</a:t>
            </a:r>
            <a:endParaRPr lang="en-US" sz="1200" u="sng" dirty="0">
              <a:solidFill>
                <a:schemeClr val="tx1"/>
              </a:solidFill>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9694" y="4577565"/>
            <a:ext cx="2448814" cy="1978533"/>
          </a:xfrm>
          <a:prstGeom prst="rect">
            <a:avLst/>
          </a:prstGeom>
        </p:spPr>
      </p:pic>
      <p:sp>
        <p:nvSpPr>
          <p:cNvPr id="22" name="Rectangle 21"/>
          <p:cNvSpPr/>
          <p:nvPr/>
        </p:nvSpPr>
        <p:spPr>
          <a:xfrm rot="16200000">
            <a:off x="5848716" y="5253798"/>
            <a:ext cx="2199641" cy="369332"/>
          </a:xfrm>
          <a:prstGeom prst="rect">
            <a:avLst/>
          </a:prstGeom>
        </p:spPr>
        <p:txBody>
          <a:bodyPr wrap="none">
            <a:spAutoFit/>
          </a:bodyPr>
          <a:lstStyle/>
          <a:p>
            <a:r>
              <a:rPr lang="en-US" dirty="0"/>
              <a:t>( Enzyme activity ) </a:t>
            </a:r>
          </a:p>
        </p:txBody>
      </p:sp>
      <p:graphicFrame>
        <p:nvGraphicFramePr>
          <p:cNvPr id="23" name="Diagram 22"/>
          <p:cNvGraphicFramePr/>
          <p:nvPr>
            <p:extLst>
              <p:ext uri="{D42A27DB-BD31-4B8C-83A1-F6EECF244321}">
                <p14:modId xmlns:p14="http://schemas.microsoft.com/office/powerpoint/2010/main" val="1440471472"/>
              </p:ext>
            </p:extLst>
          </p:nvPr>
        </p:nvGraphicFramePr>
        <p:xfrm>
          <a:off x="8684164" y="4577565"/>
          <a:ext cx="4246624" cy="12106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4" name="Cloud Callout 23"/>
          <p:cNvSpPr/>
          <p:nvPr/>
        </p:nvSpPr>
        <p:spPr>
          <a:xfrm>
            <a:off x="7275958" y="814315"/>
            <a:ext cx="860612" cy="460687"/>
          </a:xfrm>
          <a:prstGeom prst="cloudCallout">
            <a:avLst/>
          </a:prstGeom>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900" b="1" dirty="0">
                <a:solidFill>
                  <a:schemeClr val="tx1">
                    <a:lumMod val="50000"/>
                    <a:lumOff val="50000"/>
                  </a:schemeClr>
                </a:solidFill>
              </a:rPr>
              <a:t>Higher than</a:t>
            </a:r>
          </a:p>
        </p:txBody>
      </p:sp>
    </p:spTree>
    <p:extLst>
      <p:ext uri="{BB962C8B-B14F-4D97-AF65-F5344CB8AC3E}">
        <p14:creationId xmlns:p14="http://schemas.microsoft.com/office/powerpoint/2010/main" val="2033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0" y="10283"/>
            <a:ext cx="3802104" cy="6847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76240" y="10283"/>
            <a:ext cx="5215760" cy="68477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3554" y="1456142"/>
            <a:ext cx="5481650" cy="1323439"/>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model of </a:t>
            </a:r>
            <a:r>
              <a:rPr lang="en-US" sz="1600" b="1" dirty="0">
                <a:latin typeface="Arial" panose="020B0604020202020204" pitchFamily="34" charset="0"/>
                <a:cs typeface="Arial" panose="020B0604020202020204" pitchFamily="34" charset="0"/>
              </a:rPr>
              <a:t>enzyme kinetics </a:t>
            </a:r>
            <a:r>
              <a:rPr lang="en-US" sz="1600" dirty="0">
                <a:latin typeface="Arial" panose="020B0604020202020204" pitchFamily="34" charset="0"/>
                <a:cs typeface="Arial" panose="020B0604020202020204" pitchFamily="34" charset="0"/>
              </a:rPr>
              <a:t>was first proposed by </a:t>
            </a:r>
            <a:r>
              <a:rPr lang="en-US" sz="1600" dirty="0" err="1">
                <a:latin typeface="Arial" panose="020B0604020202020204" pitchFamily="34" charset="0"/>
                <a:cs typeface="Arial" panose="020B0604020202020204" pitchFamily="34" charset="0"/>
              </a:rPr>
              <a:t>Michaelis</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Menten</a:t>
            </a:r>
            <a:r>
              <a:rPr lang="en-US" sz="1600" dirty="0">
                <a:latin typeface="Arial" panose="020B0604020202020204" pitchFamily="34" charset="0"/>
                <a:cs typeface="Arial" panose="020B0604020202020204" pitchFamily="34" charset="0"/>
              </a:rPr>
              <a:t> in 1913 and later modified by Briggs and Haldane. </a:t>
            </a:r>
          </a:p>
          <a:p>
            <a:pPr marL="285750" indent="-285750">
              <a:buFont typeface="Arial" panose="020B0604020202020204" pitchFamily="34" charset="0"/>
              <a:buChar char="•"/>
            </a:pPr>
            <a:r>
              <a:rPr lang="en-US" sz="1600" b="1" dirty="0">
                <a:solidFill>
                  <a:srgbClr val="FF0000"/>
                </a:solidFill>
                <a:latin typeface="Arial" panose="020B0604020202020204" pitchFamily="34" charset="0"/>
                <a:cs typeface="Arial" panose="020B0604020202020204" pitchFamily="34" charset="0"/>
              </a:rPr>
              <a:t>The </a:t>
            </a:r>
            <a:r>
              <a:rPr lang="en-US" sz="1600" b="1" dirty="0" smtClean="0">
                <a:solidFill>
                  <a:srgbClr val="FF0000"/>
                </a:solidFill>
                <a:latin typeface="Arial" panose="020B0604020202020204" pitchFamily="34" charset="0"/>
                <a:cs typeface="Arial" panose="020B0604020202020204" pitchFamily="34" charset="0"/>
              </a:rPr>
              <a:t>equation of </a:t>
            </a:r>
            <a:r>
              <a:rPr lang="en-US" sz="1600" dirty="0">
                <a:solidFill>
                  <a:srgbClr val="FF0000"/>
                </a:solidFill>
              </a:rPr>
              <a:t>M</a:t>
            </a:r>
            <a:r>
              <a:rPr lang="en-US" sz="1600" dirty="0" smtClean="0">
                <a:solidFill>
                  <a:srgbClr val="FF0000"/>
                </a:solidFill>
              </a:rPr>
              <a:t>ichaelis </a:t>
            </a:r>
            <a:r>
              <a:rPr lang="en-US" sz="1600" dirty="0" err="1" smtClean="0">
                <a:solidFill>
                  <a:srgbClr val="FF0000"/>
                </a:solidFill>
              </a:rPr>
              <a:t>Menten</a:t>
            </a:r>
            <a:r>
              <a:rPr lang="en-US" sz="1600" dirty="0" smtClean="0">
                <a:solidFill>
                  <a:srgbClr val="FF0000"/>
                </a:solidFill>
              </a:rPr>
              <a:t> </a:t>
            </a:r>
            <a:r>
              <a:rPr lang="en-US" sz="1600" b="1" dirty="0" smtClean="0">
                <a:solidFill>
                  <a:srgbClr val="FF0000"/>
                </a:solidFill>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describes the relationship of: Initial rate of enzyme reaction to [S]</a:t>
            </a:r>
          </a:p>
        </p:txBody>
      </p:sp>
      <p:pic>
        <p:nvPicPr>
          <p:cNvPr id="5" name="Picture 4"/>
          <p:cNvPicPr>
            <a:picLocks noChangeAspect="1"/>
          </p:cNvPicPr>
          <p:nvPr/>
        </p:nvPicPr>
        <p:blipFill>
          <a:blip r:embed="rId2"/>
          <a:stretch>
            <a:fillRect/>
          </a:stretch>
        </p:blipFill>
        <p:spPr>
          <a:xfrm>
            <a:off x="407298" y="113894"/>
            <a:ext cx="2919953" cy="1271897"/>
          </a:xfrm>
          <a:prstGeom prst="rect">
            <a:avLst/>
          </a:prstGeom>
        </p:spPr>
      </p:pic>
      <p:sp>
        <p:nvSpPr>
          <p:cNvPr id="24" name="TextBox 23"/>
          <p:cNvSpPr txBox="1"/>
          <p:nvPr/>
        </p:nvSpPr>
        <p:spPr>
          <a:xfrm>
            <a:off x="312032" y="4567570"/>
            <a:ext cx="1041400" cy="261610"/>
          </a:xfrm>
          <a:prstGeom prst="rect">
            <a:avLst/>
          </a:prstGeom>
          <a:noFill/>
        </p:spPr>
        <p:txBody>
          <a:bodyPr wrap="square" rtlCol="0">
            <a:spAutoFit/>
          </a:bodyPr>
          <a:lstStyle/>
          <a:p>
            <a:r>
              <a:rPr lang="en-US" sz="1100" dirty="0"/>
              <a:t>Enzyme</a:t>
            </a:r>
          </a:p>
        </p:txBody>
      </p:sp>
      <p:sp>
        <p:nvSpPr>
          <p:cNvPr id="25" name="TextBox 24"/>
          <p:cNvSpPr txBox="1"/>
          <p:nvPr/>
        </p:nvSpPr>
        <p:spPr>
          <a:xfrm>
            <a:off x="4431979" y="4534843"/>
            <a:ext cx="1172635" cy="261610"/>
          </a:xfrm>
          <a:prstGeom prst="rect">
            <a:avLst/>
          </a:prstGeom>
          <a:noFill/>
        </p:spPr>
        <p:txBody>
          <a:bodyPr wrap="square" rtlCol="0">
            <a:spAutoFit/>
          </a:bodyPr>
          <a:lstStyle/>
          <a:p>
            <a:pPr algn="r"/>
            <a:r>
              <a:rPr lang="en-US" sz="1100" dirty="0"/>
              <a:t>products</a:t>
            </a:r>
          </a:p>
        </p:txBody>
      </p:sp>
      <p:sp>
        <p:nvSpPr>
          <p:cNvPr id="26" name="TextBox 25"/>
          <p:cNvSpPr txBox="1"/>
          <p:nvPr/>
        </p:nvSpPr>
        <p:spPr>
          <a:xfrm>
            <a:off x="2266184" y="4550284"/>
            <a:ext cx="1405466" cy="430887"/>
          </a:xfrm>
          <a:prstGeom prst="rect">
            <a:avLst/>
          </a:prstGeom>
          <a:noFill/>
        </p:spPr>
        <p:txBody>
          <a:bodyPr wrap="square" rtlCol="0">
            <a:spAutoFit/>
          </a:bodyPr>
          <a:lstStyle/>
          <a:p>
            <a:r>
              <a:rPr lang="en-US" sz="1100" dirty="0"/>
              <a:t>Enzyme-substrate complex</a:t>
            </a:r>
          </a:p>
        </p:txBody>
      </p:sp>
      <p:sp>
        <p:nvSpPr>
          <p:cNvPr id="27" name="TextBox 26"/>
          <p:cNvSpPr txBox="1"/>
          <p:nvPr/>
        </p:nvSpPr>
        <p:spPr>
          <a:xfrm>
            <a:off x="929425" y="4567570"/>
            <a:ext cx="1193804" cy="261610"/>
          </a:xfrm>
          <a:prstGeom prst="rect">
            <a:avLst/>
          </a:prstGeom>
          <a:noFill/>
        </p:spPr>
        <p:txBody>
          <a:bodyPr wrap="square" rtlCol="0">
            <a:spAutoFit/>
          </a:bodyPr>
          <a:lstStyle/>
          <a:p>
            <a:r>
              <a:rPr lang="en-US" sz="1100" dirty="0"/>
              <a:t>substrate</a:t>
            </a:r>
          </a:p>
        </p:txBody>
      </p:sp>
      <p:sp>
        <p:nvSpPr>
          <p:cNvPr id="28" name="TextBox 27"/>
          <p:cNvSpPr txBox="1"/>
          <p:nvPr/>
        </p:nvSpPr>
        <p:spPr>
          <a:xfrm>
            <a:off x="4330636" y="4533707"/>
            <a:ext cx="1041400" cy="261610"/>
          </a:xfrm>
          <a:prstGeom prst="rect">
            <a:avLst/>
          </a:prstGeom>
          <a:noFill/>
        </p:spPr>
        <p:txBody>
          <a:bodyPr wrap="square" rtlCol="0">
            <a:spAutoFit/>
          </a:bodyPr>
          <a:lstStyle/>
          <a:p>
            <a:r>
              <a:rPr lang="en-US" sz="1100" dirty="0"/>
              <a:t>Enzyme</a:t>
            </a:r>
          </a:p>
        </p:txBody>
      </p:sp>
      <p:sp>
        <p:nvSpPr>
          <p:cNvPr id="29" name="TextBox 28"/>
          <p:cNvSpPr txBox="1"/>
          <p:nvPr/>
        </p:nvSpPr>
        <p:spPr>
          <a:xfrm>
            <a:off x="207729" y="3024037"/>
            <a:ext cx="2460425" cy="400110"/>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b="1" dirty="0">
                <a:effectLst>
                  <a:outerShdw blurRad="38100" dist="38100" dir="2700000" algn="tl">
                    <a:srgbClr val="000000">
                      <a:alpha val="43137"/>
                    </a:srgbClr>
                  </a:outerShdw>
                </a:effectLst>
              </a:rPr>
              <a:t>Rate concentration</a:t>
            </a:r>
          </a:p>
        </p:txBody>
      </p:sp>
      <p:sp>
        <p:nvSpPr>
          <p:cNvPr id="30" name="Rectangle 29"/>
          <p:cNvSpPr/>
          <p:nvPr/>
        </p:nvSpPr>
        <p:spPr>
          <a:xfrm>
            <a:off x="4388421" y="-30486"/>
            <a:ext cx="4225106" cy="707886"/>
          </a:xfrm>
          <a:prstGeom prst="rect">
            <a:avLst/>
          </a:prstGeom>
        </p:spPr>
        <p:txBody>
          <a:bodyPr wrap="square">
            <a:spAutoFit/>
          </a:bodyPr>
          <a:lstStyle/>
          <a:p>
            <a:r>
              <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Enzyme</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Kinetics</a:t>
            </a:r>
            <a:endPar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en-US" sz="1600" dirty="0"/>
          </a:p>
        </p:txBody>
      </p:sp>
      <p:pic>
        <p:nvPicPr>
          <p:cNvPr id="31" name="Picture 30">
            <a:hlinkClick r:id="rId3"/>
          </p:cNvPr>
          <p:cNvPicPr>
            <a:picLocks noChangeAspect="1"/>
          </p:cNvPicPr>
          <p:nvPr/>
        </p:nvPicPr>
        <p:blipFill>
          <a:blip r:embed="rId4"/>
          <a:stretch>
            <a:fillRect/>
          </a:stretch>
        </p:blipFill>
        <p:spPr>
          <a:xfrm>
            <a:off x="10618556" y="508798"/>
            <a:ext cx="1300021" cy="758346"/>
          </a:xfrm>
          <a:prstGeom prst="rect">
            <a:avLst/>
          </a:prstGeom>
        </p:spPr>
        <p:style>
          <a:lnRef idx="2">
            <a:schemeClr val="dk1"/>
          </a:lnRef>
          <a:fillRef idx="1">
            <a:schemeClr val="lt1"/>
          </a:fillRef>
          <a:effectRef idx="0">
            <a:schemeClr val="dk1"/>
          </a:effectRef>
          <a:fontRef idx="minor">
            <a:schemeClr val="dk1"/>
          </a:fontRef>
        </p:style>
      </p:pic>
      <p:sp>
        <p:nvSpPr>
          <p:cNvPr id="22" name="Rectangle 21"/>
          <p:cNvSpPr/>
          <p:nvPr/>
        </p:nvSpPr>
        <p:spPr>
          <a:xfrm>
            <a:off x="6322515" y="1805165"/>
            <a:ext cx="6044903" cy="1231106"/>
          </a:xfrm>
          <a:prstGeom prst="rect">
            <a:avLst/>
          </a:prstGeom>
        </p:spPr>
        <p:txBody>
          <a:bodyPr wrap="square">
            <a:spAutoFit/>
          </a:bodyPr>
          <a:lstStyle/>
          <a:p>
            <a:r>
              <a:rPr lang="en-US" altLang="en-US" sz="1400" b="1" dirty="0">
                <a:solidFill>
                  <a:schemeClr val="accent2">
                    <a:lumMod val="75000"/>
                  </a:schemeClr>
                </a:solidFill>
                <a:cs typeface="Arial" panose="020B0604020202020204" pitchFamily="34" charset="0"/>
              </a:rPr>
              <a:t>1</a:t>
            </a:r>
            <a:r>
              <a:rPr lang="en-US" altLang="en-US" sz="1400" dirty="0">
                <a:solidFill>
                  <a:schemeClr val="accent2">
                    <a:lumMod val="75000"/>
                  </a:schemeClr>
                </a:solidFill>
                <a:cs typeface="Arial" panose="020B0604020202020204" pitchFamily="34" charset="0"/>
              </a:rPr>
              <a:t>. </a:t>
            </a:r>
            <a:r>
              <a:rPr lang="en-US" altLang="en-US" sz="1400" b="1" dirty="0">
                <a:solidFill>
                  <a:schemeClr val="accent2">
                    <a:lumMod val="75000"/>
                  </a:schemeClr>
                </a:solidFill>
                <a:cs typeface="Arial" panose="020B0604020202020204" pitchFamily="34" charset="0"/>
              </a:rPr>
              <a:t>Pre-steady state: </a:t>
            </a:r>
          </a:p>
          <a:p>
            <a:r>
              <a:rPr lang="en-US" altLang="en-US" sz="1400" dirty="0">
                <a:cs typeface="Arial" panose="020B0604020202020204" pitchFamily="34" charset="0"/>
              </a:rPr>
              <a:t> Enzyme + high concentration of substrate </a:t>
            </a:r>
            <a:r>
              <a:rPr lang="en-US" altLang="en-US" sz="1400" dirty="0">
                <a:cs typeface="Arial" panose="020B0604020202020204" pitchFamily="34" charset="0"/>
                <a:sym typeface="Wingdings" panose="05000000000000000000" pitchFamily="2" charset="2"/>
              </a:rPr>
              <a:t> </a:t>
            </a:r>
            <a:r>
              <a:rPr lang="en-US" altLang="en-US" sz="1400" dirty="0">
                <a:cs typeface="Arial" panose="020B0604020202020204" pitchFamily="34" charset="0"/>
              </a:rPr>
              <a:t>an </a:t>
            </a:r>
            <a:r>
              <a:rPr lang="en-US" altLang="en-US" sz="1400" b="1" dirty="0">
                <a:cs typeface="Arial" panose="020B0604020202020204" pitchFamily="34" charset="0"/>
              </a:rPr>
              <a:t>initial</a:t>
            </a:r>
            <a:r>
              <a:rPr lang="en-US" altLang="en-US" sz="1400" dirty="0">
                <a:cs typeface="Arial" panose="020B0604020202020204" pitchFamily="34" charset="0"/>
              </a:rPr>
              <a:t> </a:t>
            </a:r>
            <a:r>
              <a:rPr lang="en-US" altLang="en-US" sz="1400" b="1" dirty="0">
                <a:cs typeface="Arial" panose="020B0604020202020204" pitchFamily="34" charset="0"/>
              </a:rPr>
              <a:t>short</a:t>
            </a:r>
            <a:r>
              <a:rPr lang="en-US" altLang="en-US" sz="1400" dirty="0">
                <a:cs typeface="Arial" panose="020B0604020202020204" pitchFamily="34" charset="0"/>
              </a:rPr>
              <a:t> period of time (a few hundred microseconds) during which intermediates of products gradually build up. </a:t>
            </a:r>
            <a:r>
              <a:rPr lang="en-US" sz="1200" u="sng" dirty="0">
                <a:solidFill>
                  <a:schemeClr val="tx1">
                    <a:lumMod val="50000"/>
                    <a:lumOff val="50000"/>
                  </a:schemeClr>
                </a:solidFill>
                <a:latin typeface="Arial" panose="020B0604020202020204" pitchFamily="34" charset="0"/>
                <a:cs typeface="Arial" panose="020B0604020202020204" pitchFamily="34" charset="0"/>
              </a:rPr>
              <a:t>NO PRODUCT DURING THIS PHASE. </a:t>
            </a:r>
          </a:p>
          <a:p>
            <a:endParaRPr lang="en-US" dirty="0">
              <a:solidFill>
                <a:schemeClr val="tx1">
                  <a:lumMod val="50000"/>
                  <a:lumOff val="50000"/>
                </a:schemeClr>
              </a:solidFill>
            </a:endParaRPr>
          </a:p>
        </p:txBody>
      </p:sp>
      <p:pic>
        <p:nvPicPr>
          <p:cNvPr id="3" name="Picture 2"/>
          <p:cNvPicPr>
            <a:picLocks noChangeAspect="1"/>
          </p:cNvPicPr>
          <p:nvPr/>
        </p:nvPicPr>
        <p:blipFill>
          <a:blip r:embed="rId5"/>
          <a:stretch>
            <a:fillRect/>
          </a:stretch>
        </p:blipFill>
        <p:spPr>
          <a:xfrm>
            <a:off x="662919" y="4145710"/>
            <a:ext cx="188992" cy="469433"/>
          </a:xfrm>
          <a:prstGeom prst="rect">
            <a:avLst/>
          </a:prstGeom>
        </p:spPr>
      </p:pic>
      <p:graphicFrame>
        <p:nvGraphicFramePr>
          <p:cNvPr id="10" name="Diagram 9"/>
          <p:cNvGraphicFramePr/>
          <p:nvPr>
            <p:extLst>
              <p:ext uri="{D42A27DB-BD31-4B8C-83A1-F6EECF244321}">
                <p14:modId xmlns:p14="http://schemas.microsoft.com/office/powerpoint/2010/main" val="1070123359"/>
              </p:ext>
            </p:extLst>
          </p:nvPr>
        </p:nvGraphicFramePr>
        <p:xfrm>
          <a:off x="7235117" y="230592"/>
          <a:ext cx="4091366" cy="12329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2" name="Rectangle 31"/>
          <p:cNvSpPr/>
          <p:nvPr/>
        </p:nvSpPr>
        <p:spPr>
          <a:xfrm>
            <a:off x="6343613" y="2747162"/>
            <a:ext cx="5120349" cy="4508927"/>
          </a:xfrm>
          <a:prstGeom prst="rect">
            <a:avLst/>
          </a:prstGeom>
        </p:spPr>
        <p:txBody>
          <a:bodyPr wrap="square">
            <a:spAutoFit/>
          </a:bodyPr>
          <a:lstStyle/>
          <a:p>
            <a:r>
              <a:rPr lang="en-US" sz="1400" b="1" dirty="0">
                <a:solidFill>
                  <a:schemeClr val="accent2">
                    <a:lumMod val="75000"/>
                  </a:schemeClr>
                </a:solidFill>
                <a:latin typeface="Arial" panose="020B0604020202020204" pitchFamily="34" charset="0"/>
                <a:cs typeface="Arial" panose="020B0604020202020204" pitchFamily="34" charset="0"/>
              </a:rPr>
              <a:t>2</a:t>
            </a:r>
            <a:r>
              <a:rPr lang="en-US" sz="1400" dirty="0">
                <a:solidFill>
                  <a:schemeClr val="accent2">
                    <a:lumMod val="75000"/>
                  </a:schemeClr>
                </a:solidFill>
                <a:latin typeface="Arial" panose="020B0604020202020204" pitchFamily="34" charset="0"/>
                <a:cs typeface="Arial" panose="020B0604020202020204" pitchFamily="34" charset="0"/>
              </a:rPr>
              <a:t>. </a:t>
            </a:r>
            <a:r>
              <a:rPr lang="en-US" sz="1400" b="1" dirty="0">
                <a:solidFill>
                  <a:schemeClr val="accent2">
                    <a:lumMod val="75000"/>
                  </a:schemeClr>
                </a:solidFill>
                <a:latin typeface="Arial" panose="020B0604020202020204" pitchFamily="34" charset="0"/>
                <a:cs typeface="Arial" panose="020B0604020202020204" pitchFamily="34" charset="0"/>
              </a:rPr>
              <a:t>Steady state reaction</a:t>
            </a:r>
            <a:r>
              <a:rPr lang="en-US" sz="1400" dirty="0">
                <a:latin typeface="Arial" panose="020B0604020202020204" pitchFamily="34" charset="0"/>
                <a:cs typeface="Arial" panose="020B0604020202020204" pitchFamily="34" charset="0"/>
              </a:rPr>
              <a:t>: occurs </a:t>
            </a:r>
            <a:r>
              <a:rPr lang="en-US" sz="1400" u="sng" dirty="0">
                <a:solidFill>
                  <a:srgbClr val="FF0000"/>
                </a:solidFill>
                <a:latin typeface="Arial" panose="020B0604020202020204" pitchFamily="34" charset="0"/>
                <a:cs typeface="Arial" panose="020B0604020202020204" pitchFamily="34" charset="0"/>
              </a:rPr>
              <a:t>after initial state</a:t>
            </a:r>
            <a:r>
              <a:rPr lang="en-US" sz="1400" dirty="0">
                <a:solidFill>
                  <a:schemeClr val="accent5">
                    <a:lumMod val="75000"/>
                  </a:schemeClr>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when</a:t>
            </a:r>
            <a:r>
              <a:rPr lang="en-US" sz="1400" dirty="0">
                <a:solidFill>
                  <a:schemeClr val="accent5">
                    <a:lumMod val="75000"/>
                  </a:schemeClr>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reaction</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rate</a:t>
            </a:r>
            <a:r>
              <a:rPr lang="en-US" sz="1400" dirty="0">
                <a:latin typeface="Arial" panose="020B0604020202020204" pitchFamily="34" charset="0"/>
                <a:cs typeface="Arial" panose="020B0604020202020204" pitchFamily="34" charset="0"/>
              </a:rPr>
              <a:t> and the </a:t>
            </a:r>
            <a:r>
              <a:rPr lang="en-US" sz="1400" b="1" dirty="0">
                <a:latin typeface="Arial" panose="020B0604020202020204" pitchFamily="34" charset="0"/>
                <a:cs typeface="Arial" panose="020B0604020202020204" pitchFamily="34" charset="0"/>
              </a:rPr>
              <a:t>concentration of intermediates </a:t>
            </a:r>
            <a:r>
              <a:rPr lang="en-US" sz="1400" dirty="0">
                <a:latin typeface="Arial" panose="020B0604020202020204" pitchFamily="34" charset="0"/>
                <a:cs typeface="Arial" panose="020B0604020202020204" pitchFamily="34" charset="0"/>
              </a:rPr>
              <a:t>change slowly with time.</a:t>
            </a:r>
            <a:endParaRPr lang="en-US" sz="1400" dirty="0">
              <a:solidFill>
                <a:schemeClr val="accent5">
                  <a:lumMod val="75000"/>
                </a:schemeClr>
              </a:solidFill>
              <a:latin typeface="Arial" panose="020B0604020202020204" pitchFamily="34" charset="0"/>
              <a:cs typeface="Arial" panose="020B0604020202020204" pitchFamily="34" charset="0"/>
            </a:endParaRPr>
          </a:p>
          <a:p>
            <a:endParaRPr lang="en-US" sz="100" dirty="0">
              <a:solidFill>
                <a:schemeClr val="accent5">
                  <a:lumMod val="75000"/>
                </a:schemeClr>
              </a:solidFill>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An </a:t>
            </a:r>
            <a:r>
              <a:rPr lang="en-US" sz="1400" dirty="0">
                <a:latin typeface="Arial" panose="020B0604020202020204" pitchFamily="34" charset="0"/>
                <a:cs typeface="Arial" panose="020B0604020202020204" pitchFamily="34" charset="0"/>
              </a:rPr>
              <a:t>intermediate changes into </a:t>
            </a:r>
            <a:r>
              <a:rPr lang="en-US" sz="1400" u="sng" dirty="0">
                <a:solidFill>
                  <a:srgbClr val="FF0000"/>
                </a:solidFill>
                <a:latin typeface="Arial" panose="020B0604020202020204" pitchFamily="34" charset="0"/>
                <a:cs typeface="Arial" panose="020B0604020202020204" pitchFamily="34" charset="0"/>
              </a:rPr>
              <a:t>steady state when the rate of its synthesis becomes equal to its rate of degradation</a:t>
            </a:r>
            <a:r>
              <a:rPr lang="ar-SA" sz="1600" u="sng" dirty="0">
                <a:solidFill>
                  <a:srgbClr val="FF0000"/>
                </a:solidFill>
                <a:latin typeface="Arial" panose="020B0604020202020204" pitchFamily="34" charset="0"/>
                <a:cs typeface="Arial" panose="020B0604020202020204" pitchFamily="34" charset="0"/>
              </a:rPr>
              <a:t>.</a:t>
            </a:r>
          </a:p>
          <a:p>
            <a:pPr algn="ctr"/>
            <a:r>
              <a:rPr lang="ar-SA" sz="1600" dirty="0">
                <a:solidFill>
                  <a:schemeClr val="tx1">
                    <a:lumMod val="50000"/>
                    <a:lumOff val="50000"/>
                  </a:schemeClr>
                </a:solidFill>
                <a:latin typeface="Arial" panose="020B0604020202020204" pitchFamily="34" charset="0"/>
                <a:cs typeface="Arial" panose="020B0604020202020204" pitchFamily="34" charset="0"/>
              </a:rPr>
              <a:t> </a:t>
            </a:r>
            <a:r>
              <a:rPr lang="en-US" sz="1600" dirty="0">
                <a:solidFill>
                  <a:schemeClr val="tx1">
                    <a:lumMod val="50000"/>
                    <a:lumOff val="50000"/>
                  </a:schemeClr>
                </a:solidFill>
                <a:latin typeface="Arial" panose="020B0604020202020204" pitchFamily="34" charset="0"/>
                <a:cs typeface="Arial" panose="020B0604020202020204" pitchFamily="34" charset="0"/>
              </a:rPr>
              <a:t>The rate of formation of ES = the breakdown of ES to (E+S) &amp; (E+P)</a:t>
            </a:r>
            <a:r>
              <a:rPr lang="ar-SA" sz="1600" dirty="0">
                <a:solidFill>
                  <a:schemeClr val="tx1">
                    <a:lumMod val="50000"/>
                    <a:lumOff val="50000"/>
                  </a:schemeClr>
                </a:solidFill>
                <a:latin typeface="Arial" panose="020B0604020202020204" pitchFamily="34" charset="0"/>
                <a:cs typeface="Arial" panose="020B0604020202020204" pitchFamily="34" charset="0"/>
              </a:rPr>
              <a:t> </a:t>
            </a:r>
            <a:endParaRPr lang="en-US" sz="1600" dirty="0">
              <a:solidFill>
                <a:schemeClr val="tx1">
                  <a:lumMod val="50000"/>
                  <a:lumOff val="50000"/>
                </a:schemeClr>
              </a:solidFill>
              <a:latin typeface="Arial" panose="020B0604020202020204" pitchFamily="34" charset="0"/>
              <a:cs typeface="Arial" panose="020B0604020202020204" pitchFamily="34" charset="0"/>
            </a:endParaRPr>
          </a:p>
          <a:p>
            <a:pPr algn="ctr"/>
            <a:endParaRPr lang="ar-SA" sz="1600" dirty="0">
              <a:solidFill>
                <a:schemeClr val="tx1">
                  <a:lumMod val="50000"/>
                  <a:lumOff val="50000"/>
                </a:schemeClr>
              </a:solidFill>
              <a:latin typeface="Arial" panose="020B0604020202020204" pitchFamily="34" charset="0"/>
              <a:cs typeface="Arial" panose="020B0604020202020204" pitchFamily="34" charset="0"/>
            </a:endParaRPr>
          </a:p>
          <a:p>
            <a:pPr algn="ctr" rtl="1"/>
            <a:r>
              <a:rPr lang="en-US" dirty="0">
                <a:solidFill>
                  <a:schemeClr val="tx1">
                    <a:lumMod val="50000"/>
                    <a:lumOff val="50000"/>
                  </a:schemeClr>
                </a:solidFill>
                <a:latin typeface="Arial" panose="020B0604020202020204" pitchFamily="34" charset="0"/>
                <a:cs typeface="Arial" panose="020B0604020202020204" pitchFamily="34" charset="0"/>
              </a:rPr>
              <a:t>*</a:t>
            </a:r>
            <a:r>
              <a:rPr lang="ar-SA" sz="1400" dirty="0">
                <a:solidFill>
                  <a:schemeClr val="tx1">
                    <a:lumMod val="50000"/>
                    <a:lumOff val="50000"/>
                  </a:schemeClr>
                </a:solidFill>
                <a:latin typeface="Arial" panose="020B0604020202020204" pitchFamily="34" charset="0"/>
                <a:cs typeface="Arial" panose="020B0604020202020204" pitchFamily="34" charset="0"/>
              </a:rPr>
              <a:t>يعني سرعة تكون</a:t>
            </a:r>
            <a:r>
              <a:rPr lang="en-US" sz="1400" dirty="0">
                <a:solidFill>
                  <a:schemeClr val="tx1">
                    <a:lumMod val="50000"/>
                    <a:lumOff val="50000"/>
                  </a:schemeClr>
                </a:solidFill>
                <a:latin typeface="Arial" panose="020B0604020202020204" pitchFamily="34" charset="0"/>
                <a:cs typeface="Arial" panose="020B0604020202020204" pitchFamily="34" charset="0"/>
              </a:rPr>
              <a:t>ES</a:t>
            </a:r>
            <a:r>
              <a:rPr lang="ar-SA" sz="1400" dirty="0">
                <a:solidFill>
                  <a:schemeClr val="tx1">
                    <a:lumMod val="50000"/>
                    <a:lumOff val="50000"/>
                  </a:schemeClr>
                </a:solidFill>
                <a:latin typeface="Arial" panose="020B0604020202020204" pitchFamily="34" charset="0"/>
                <a:cs typeface="Arial" panose="020B0604020202020204" pitchFamily="34" charset="0"/>
              </a:rPr>
              <a:t> </a:t>
            </a:r>
            <a:r>
              <a:rPr lang="en-US" sz="1400" dirty="0">
                <a:solidFill>
                  <a:schemeClr val="tx1">
                    <a:lumMod val="50000"/>
                    <a:lumOff val="50000"/>
                  </a:schemeClr>
                </a:solidFill>
                <a:latin typeface="Arial" panose="020B0604020202020204" pitchFamily="34" charset="0"/>
                <a:cs typeface="Arial" panose="020B0604020202020204" pitchFamily="34" charset="0"/>
              </a:rPr>
              <a:t> </a:t>
            </a:r>
            <a:r>
              <a:rPr lang="ar-SA" sz="1400" dirty="0">
                <a:solidFill>
                  <a:schemeClr val="tx1">
                    <a:lumMod val="50000"/>
                    <a:lumOff val="50000"/>
                  </a:schemeClr>
                </a:solidFill>
                <a:latin typeface="Arial" panose="020B0604020202020204" pitchFamily="34" charset="0"/>
                <a:cs typeface="Arial" panose="020B0604020202020204" pitchFamily="34" charset="0"/>
              </a:rPr>
              <a:t>تساوي انحلاله وتفككه.  </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gn="ctr" rtl="1"/>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algn="ctr" rtl="1"/>
            <a:r>
              <a:rPr lang="en-US" sz="1400" b="1" dirty="0">
                <a:solidFill>
                  <a:schemeClr val="tx1">
                    <a:lumMod val="50000"/>
                    <a:lumOff val="50000"/>
                  </a:schemeClr>
                </a:solidFill>
                <a:latin typeface="Arial" panose="020B0604020202020204" pitchFamily="34" charset="0"/>
                <a:cs typeface="Arial" panose="020B0604020202020204" pitchFamily="34" charset="0"/>
              </a:rPr>
              <a:t>Notes: </a:t>
            </a:r>
          </a:p>
          <a:p>
            <a:pPr marL="285750" indent="-285750">
              <a:buFont typeface="Arial" panose="020B0604020202020204" pitchFamily="34" charset="0"/>
              <a:buChar char="•"/>
            </a:pPr>
            <a:r>
              <a:rPr lang="en-US" sz="1400" dirty="0">
                <a:solidFill>
                  <a:schemeClr val="tx1">
                    <a:lumMod val="50000"/>
                    <a:lumOff val="50000"/>
                  </a:schemeClr>
                </a:solidFill>
                <a:latin typeface="Arial" panose="020B0604020202020204" pitchFamily="34" charset="0"/>
                <a:cs typeface="Arial" panose="020B0604020202020204" pitchFamily="34" charset="0"/>
              </a:rPr>
              <a:t>Pre-</a:t>
            </a:r>
            <a:r>
              <a:rPr lang="en-US" sz="1400" dirty="0">
                <a:solidFill>
                  <a:schemeClr val="tx1">
                    <a:lumMod val="50000"/>
                    <a:lumOff val="50000"/>
                  </a:schemeClr>
                </a:solidFill>
              </a:rPr>
              <a:t>steady-state kinetics is concerned with the formation and consumption of enzyme–substrate intermediates until their steady-state concentrations are reached.</a:t>
            </a:r>
          </a:p>
          <a:p>
            <a:pPr marL="285750" indent="-285750">
              <a:buFont typeface="Arial" panose="020B0604020202020204" pitchFamily="34" charset="0"/>
              <a:buChar char="•"/>
            </a:pPr>
            <a:r>
              <a:rPr lang="en-US" sz="1400" dirty="0">
                <a:solidFill>
                  <a:schemeClr val="tx1">
                    <a:lumMod val="50000"/>
                    <a:lumOff val="50000"/>
                  </a:schemeClr>
                </a:solidFill>
                <a:latin typeface="Arial" panose="020B0604020202020204" pitchFamily="34" charset="0"/>
                <a:cs typeface="Arial" panose="020B0604020202020204" pitchFamily="34" charset="0"/>
              </a:rPr>
              <a:t>reactive intermediate: a short-lived, high-energy, highly reactive molecule. When generated in a chemical reaction, it will quickly convert into a more stable molecule. </a:t>
            </a:r>
            <a:endParaRPr lang="ar-SA" sz="1400" dirty="0">
              <a:solidFill>
                <a:schemeClr val="tx1">
                  <a:lumMod val="50000"/>
                  <a:lumOff val="50000"/>
                </a:schemeClr>
              </a:solidFill>
              <a:latin typeface="Arial" panose="020B0604020202020204" pitchFamily="34" charset="0"/>
              <a:cs typeface="Arial" panose="020B0604020202020204" pitchFamily="34" charset="0"/>
            </a:endParaRPr>
          </a:p>
          <a:p>
            <a:endParaRPr lang="en-US" dirty="0">
              <a:solidFill>
                <a:schemeClr val="tx1">
                  <a:lumMod val="50000"/>
                  <a:lumOff val="50000"/>
                </a:schemeClr>
              </a:solidFill>
              <a:latin typeface="Arial" panose="020B0604020202020204" pitchFamily="34" charset="0"/>
              <a:cs typeface="Arial" panose="020B0604020202020204" pitchFamily="34" charset="0"/>
            </a:endParaRPr>
          </a:p>
          <a:p>
            <a:pPr algn="ctr" rtl="1"/>
            <a:endParaRPr lang="ar-SA"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Cloud Callout 22"/>
          <p:cNvSpPr/>
          <p:nvPr/>
        </p:nvSpPr>
        <p:spPr>
          <a:xfrm>
            <a:off x="11250596" y="2856058"/>
            <a:ext cx="845993" cy="561703"/>
          </a:xfrm>
          <a:prstGeom prst="cloud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dirty="0">
                <a:solidFill>
                  <a:srgbClr val="FF0000"/>
                </a:solidFill>
              </a:rPr>
              <a:t>*مهم</a:t>
            </a:r>
            <a:endParaRPr lang="en-US" sz="1200" dirty="0">
              <a:solidFill>
                <a:srgbClr val="FF0000"/>
              </a:solidFill>
            </a:endParaRPr>
          </a:p>
        </p:txBody>
      </p:sp>
      <p:cxnSp>
        <p:nvCxnSpPr>
          <p:cNvPr id="14" name="Straight Connector 13"/>
          <p:cNvCxnSpPr/>
          <p:nvPr/>
        </p:nvCxnSpPr>
        <p:spPr>
          <a:xfrm>
            <a:off x="6044903" y="1385791"/>
            <a:ext cx="0" cy="532877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flipV="1">
            <a:off x="73130" y="2856058"/>
            <a:ext cx="4871389" cy="947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8" name="Picture 37"/>
          <p:cNvPicPr>
            <a:picLocks noChangeAspect="1"/>
          </p:cNvPicPr>
          <p:nvPr/>
        </p:nvPicPr>
        <p:blipFill>
          <a:blip r:embed="rId5"/>
          <a:stretch>
            <a:fillRect/>
          </a:stretch>
        </p:blipFill>
        <p:spPr>
          <a:xfrm>
            <a:off x="1088142" y="4179684"/>
            <a:ext cx="188992" cy="469433"/>
          </a:xfrm>
          <a:prstGeom prst="rect">
            <a:avLst/>
          </a:prstGeom>
        </p:spPr>
      </p:pic>
      <p:pic>
        <p:nvPicPr>
          <p:cNvPr id="39" name="Picture 38"/>
          <p:cNvPicPr>
            <a:picLocks noChangeAspect="1"/>
          </p:cNvPicPr>
          <p:nvPr/>
        </p:nvPicPr>
        <p:blipFill>
          <a:blip r:embed="rId5"/>
          <a:stretch>
            <a:fillRect/>
          </a:stretch>
        </p:blipFill>
        <p:spPr>
          <a:xfrm>
            <a:off x="2645165" y="4150312"/>
            <a:ext cx="188992" cy="469433"/>
          </a:xfrm>
          <a:prstGeom prst="rect">
            <a:avLst/>
          </a:prstGeom>
        </p:spPr>
      </p:pic>
      <p:pic>
        <p:nvPicPr>
          <p:cNvPr id="40" name="Picture 39"/>
          <p:cNvPicPr>
            <a:picLocks noChangeAspect="1"/>
          </p:cNvPicPr>
          <p:nvPr/>
        </p:nvPicPr>
        <p:blipFill>
          <a:blip r:embed="rId5"/>
          <a:stretch>
            <a:fillRect/>
          </a:stretch>
        </p:blipFill>
        <p:spPr>
          <a:xfrm>
            <a:off x="4571901" y="4209370"/>
            <a:ext cx="188992" cy="469433"/>
          </a:xfrm>
          <a:prstGeom prst="rect">
            <a:avLst/>
          </a:prstGeom>
        </p:spPr>
      </p:pic>
      <p:pic>
        <p:nvPicPr>
          <p:cNvPr id="41" name="Picture 40"/>
          <p:cNvPicPr>
            <a:picLocks noChangeAspect="1"/>
          </p:cNvPicPr>
          <p:nvPr/>
        </p:nvPicPr>
        <p:blipFill>
          <a:blip r:embed="rId5"/>
          <a:stretch>
            <a:fillRect/>
          </a:stretch>
        </p:blipFill>
        <p:spPr>
          <a:xfrm>
            <a:off x="4924575" y="4196215"/>
            <a:ext cx="188992" cy="469433"/>
          </a:xfrm>
          <a:prstGeom prst="rect">
            <a:avLst/>
          </a:prstGeom>
        </p:spPr>
      </p:pic>
      <p:sp>
        <p:nvSpPr>
          <p:cNvPr id="43" name="Rectangle 42"/>
          <p:cNvSpPr/>
          <p:nvPr/>
        </p:nvSpPr>
        <p:spPr>
          <a:xfrm>
            <a:off x="312032" y="5103924"/>
            <a:ext cx="6096000" cy="1631216"/>
          </a:xfrm>
          <a:prstGeom prst="rect">
            <a:avLst/>
          </a:prstGeom>
        </p:spPr>
        <p:txBody>
          <a:bodyPr>
            <a:spAutoFit/>
          </a:bodyPr>
          <a:lstStyle/>
          <a:p>
            <a:r>
              <a:rPr lang="en-US" sz="1600" b="1" dirty="0">
                <a:solidFill>
                  <a:schemeClr val="tx2"/>
                </a:solidFill>
                <a:latin typeface="Palatino"/>
              </a:rPr>
              <a:t>Notes: </a:t>
            </a:r>
          </a:p>
          <a:p>
            <a:r>
              <a:rPr lang="en-US" sz="1400" dirty="0" err="1">
                <a:solidFill>
                  <a:schemeClr val="tx1">
                    <a:lumMod val="50000"/>
                    <a:lumOff val="50000"/>
                  </a:schemeClr>
                </a:solidFill>
                <a:latin typeface="Arial" panose="020B0604020202020204" pitchFamily="34" charset="0"/>
                <a:cs typeface="Arial" panose="020B0604020202020204" pitchFamily="34" charset="0"/>
              </a:rPr>
              <a:t>Michaelis</a:t>
            </a:r>
            <a:r>
              <a:rPr lang="en-US" sz="1400" dirty="0">
                <a:solidFill>
                  <a:schemeClr val="tx1">
                    <a:lumMod val="50000"/>
                    <a:lumOff val="50000"/>
                  </a:schemeClr>
                </a:solidFill>
                <a:latin typeface="Arial" panose="020B0604020202020204" pitchFamily="34" charset="0"/>
                <a:cs typeface="Arial" panose="020B0604020202020204" pitchFamily="34" charset="0"/>
              </a:rPr>
              <a:t>–</a:t>
            </a:r>
            <a:r>
              <a:rPr lang="en-US" sz="1400" dirty="0" err="1">
                <a:solidFill>
                  <a:schemeClr val="tx1">
                    <a:lumMod val="50000"/>
                    <a:lumOff val="50000"/>
                  </a:schemeClr>
                </a:solidFill>
                <a:latin typeface="Arial" panose="020B0604020202020204" pitchFamily="34" charset="0"/>
                <a:cs typeface="Arial" panose="020B0604020202020204" pitchFamily="34" charset="0"/>
              </a:rPr>
              <a:t>Menten</a:t>
            </a:r>
            <a:r>
              <a:rPr lang="en-US" sz="1400" dirty="0">
                <a:solidFill>
                  <a:schemeClr val="tx1">
                    <a:lumMod val="50000"/>
                    <a:lumOff val="50000"/>
                  </a:schemeClr>
                </a:solidFill>
                <a:latin typeface="Arial" panose="020B0604020202020204" pitchFamily="34" charset="0"/>
                <a:cs typeface="Arial" panose="020B0604020202020204" pitchFamily="34" charset="0"/>
              </a:rPr>
              <a:t> kinetics is one of the best-known models of </a:t>
            </a:r>
            <a:r>
              <a:rPr lang="en-US" sz="1400" b="1" dirty="0">
                <a:solidFill>
                  <a:schemeClr val="tx1">
                    <a:lumMod val="50000"/>
                    <a:lumOff val="50000"/>
                  </a:schemeClr>
                </a:solidFill>
                <a:latin typeface="Arial" panose="020B0604020202020204" pitchFamily="34" charset="0"/>
                <a:cs typeface="Arial" panose="020B0604020202020204" pitchFamily="34" charset="0"/>
              </a:rPr>
              <a:t>enzyme kinetics</a:t>
            </a:r>
            <a:r>
              <a:rPr lang="en-US" sz="1400" dirty="0">
                <a:solidFill>
                  <a:schemeClr val="tx1">
                    <a:lumMod val="50000"/>
                    <a:lumOff val="50000"/>
                  </a:schemeClr>
                </a:solidFill>
                <a:latin typeface="Arial" panose="020B0604020202020204" pitchFamily="34" charset="0"/>
                <a:cs typeface="Arial" panose="020B0604020202020204" pitchFamily="34" charset="0"/>
              </a:rPr>
              <a:t>.</a:t>
            </a:r>
          </a:p>
          <a:p>
            <a:r>
              <a:rPr lang="en-US" sz="1400" dirty="0">
                <a:solidFill>
                  <a:schemeClr val="tx1">
                    <a:lumMod val="50000"/>
                    <a:lumOff val="50000"/>
                  </a:schemeClr>
                </a:solidFill>
                <a:latin typeface="Arial" panose="020B0604020202020204" pitchFamily="34" charset="0"/>
                <a:cs typeface="Arial" panose="020B0604020202020204" pitchFamily="34" charset="0"/>
              </a:rPr>
              <a:t>What does the equation describe? the rate of enzymatic reactions.</a:t>
            </a:r>
          </a:p>
          <a:p>
            <a:r>
              <a:rPr lang="en-US" sz="1400" dirty="0">
                <a:solidFill>
                  <a:schemeClr val="tx1">
                    <a:lumMod val="50000"/>
                    <a:lumOff val="50000"/>
                  </a:schemeClr>
                </a:solidFill>
                <a:latin typeface="Arial" panose="020B0604020202020204" pitchFamily="34" charset="0"/>
                <a:cs typeface="Arial" panose="020B0604020202020204" pitchFamily="34" charset="0"/>
              </a:rPr>
              <a:t>How? by relating </a:t>
            </a:r>
            <a:r>
              <a:rPr lang="en-US" sz="1400" u="sng" dirty="0">
                <a:solidFill>
                  <a:schemeClr val="tx1">
                    <a:lumMod val="50000"/>
                    <a:lumOff val="50000"/>
                  </a:schemeClr>
                </a:solidFill>
                <a:latin typeface="Arial" panose="020B0604020202020204" pitchFamily="34" charset="0"/>
                <a:cs typeface="Arial" panose="020B0604020202020204" pitchFamily="34" charset="0"/>
              </a:rPr>
              <a:t>reaction rate </a:t>
            </a:r>
            <a:r>
              <a:rPr lang="en-US" sz="1400" dirty="0">
                <a:solidFill>
                  <a:schemeClr val="tx1">
                    <a:lumMod val="50000"/>
                    <a:lumOff val="50000"/>
                  </a:schemeClr>
                </a:solidFill>
                <a:latin typeface="Arial" panose="020B0604020202020204" pitchFamily="34" charset="0"/>
                <a:cs typeface="Arial" panose="020B0604020202020204" pitchFamily="34" charset="0"/>
              </a:rPr>
              <a:t>v </a:t>
            </a:r>
          </a:p>
          <a:p>
            <a:r>
              <a:rPr lang="en-US" sz="1400" dirty="0">
                <a:solidFill>
                  <a:schemeClr val="tx1">
                    <a:lumMod val="50000"/>
                    <a:lumOff val="50000"/>
                  </a:schemeClr>
                </a:solidFill>
                <a:latin typeface="Arial" panose="020B0604020202020204" pitchFamily="34" charset="0"/>
                <a:cs typeface="Arial" panose="020B0604020202020204" pitchFamily="34" charset="0"/>
              </a:rPr>
              <a:t>to [S] the </a:t>
            </a:r>
            <a:r>
              <a:rPr lang="en-US" sz="1400" u="sng" dirty="0">
                <a:solidFill>
                  <a:schemeClr val="tx1">
                    <a:lumMod val="50000"/>
                    <a:lumOff val="50000"/>
                  </a:schemeClr>
                </a:solidFill>
                <a:latin typeface="Arial" panose="020B0604020202020204" pitchFamily="34" charset="0"/>
                <a:cs typeface="Arial" panose="020B0604020202020204" pitchFamily="34" charset="0"/>
              </a:rPr>
              <a:t>concentration of a substrate</a:t>
            </a:r>
            <a:r>
              <a:rPr lang="en-US" sz="1400" dirty="0">
                <a:solidFill>
                  <a:schemeClr val="tx1">
                    <a:lumMod val="50000"/>
                    <a:lumOff val="50000"/>
                  </a:schemeClr>
                </a:solidFill>
                <a:latin typeface="Arial" panose="020B0604020202020204" pitchFamily="34" charset="0"/>
                <a:cs typeface="Arial" panose="020B0604020202020204" pitchFamily="34" charset="0"/>
              </a:rPr>
              <a:t>.</a:t>
            </a:r>
          </a:p>
          <a:p>
            <a:endParaRPr lang="en-US" sz="1400" dirty="0">
              <a:solidFill>
                <a:schemeClr val="tx1">
                  <a:lumMod val="50000"/>
                  <a:lumOff val="50000"/>
                </a:schemeClr>
              </a:solidFill>
            </a:endParaRPr>
          </a:p>
        </p:txBody>
      </p:sp>
      <p:sp>
        <p:nvSpPr>
          <p:cNvPr id="44" name="TextBox 43"/>
          <p:cNvSpPr txBox="1"/>
          <p:nvPr/>
        </p:nvSpPr>
        <p:spPr>
          <a:xfrm>
            <a:off x="3590365" y="591671"/>
            <a:ext cx="425375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Objective: Understand the enzyme kinetics</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967" y="3493021"/>
            <a:ext cx="4360600" cy="782531"/>
          </a:xfrm>
          <a:prstGeom prst="rect">
            <a:avLst/>
          </a:prstGeom>
        </p:spPr>
      </p:pic>
    </p:spTree>
    <p:extLst>
      <p:ext uri="{BB962C8B-B14F-4D97-AF65-F5344CB8AC3E}">
        <p14:creationId xmlns:p14="http://schemas.microsoft.com/office/powerpoint/2010/main" val="2131229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000" r="4301"/>
          <a:stretch/>
        </p:blipFill>
        <p:spPr>
          <a:xfrm>
            <a:off x="4766821" y="677973"/>
            <a:ext cx="3082565" cy="2753080"/>
          </a:xfrm>
          <a:prstGeom prst="rect">
            <a:avLst/>
          </a:prstGeom>
        </p:spPr>
      </p:pic>
      <p:cxnSp>
        <p:nvCxnSpPr>
          <p:cNvPr id="6" name="Straight Connector 5"/>
          <p:cNvCxnSpPr/>
          <p:nvPr/>
        </p:nvCxnSpPr>
        <p:spPr>
          <a:xfrm flipV="1">
            <a:off x="5677090" y="164639"/>
            <a:ext cx="33866" cy="3453312"/>
          </a:xfrm>
          <a:prstGeom prst="line">
            <a:avLst/>
          </a:prstGeom>
          <a:ln w="28575" cmpd="sng">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750896" y="3677634"/>
            <a:ext cx="3870279" cy="2677656"/>
          </a:xfrm>
          <a:prstGeom prst="rect">
            <a:avLst/>
          </a:prstGeom>
          <a:noFill/>
        </p:spPr>
        <p:txBody>
          <a:bodyPr wrap="square" rtlCol="0">
            <a:spAutoFit/>
          </a:bodyPr>
          <a:lstStyle/>
          <a:p>
            <a:pPr algn="ctr"/>
            <a:r>
              <a:rPr lang="en-US" b="1" dirty="0">
                <a:solidFill>
                  <a:srgbClr val="7F7F7F"/>
                </a:solidFill>
                <a:latin typeface="Arial" panose="020B0604020202020204" pitchFamily="34" charset="0"/>
                <a:cs typeface="Arial" panose="020B0604020202020204" pitchFamily="34" charset="0"/>
              </a:rPr>
              <a:t>Pre-steady state kinetics</a:t>
            </a:r>
          </a:p>
          <a:p>
            <a:pPr algn="ctr"/>
            <a:endParaRPr lang="ar-SA" sz="500" dirty="0">
              <a:solidFill>
                <a:srgbClr val="7F7F7F"/>
              </a:solidFill>
              <a:latin typeface="Arial" panose="020B0604020202020204" pitchFamily="34" charset="0"/>
              <a:cs typeface="Arial" panose="020B0604020202020204" pitchFamily="34" charset="0"/>
            </a:endParaRPr>
          </a:p>
          <a:p>
            <a:pPr marL="285750" indent="-285750" algn="ctr">
              <a:buFontTx/>
              <a:buChar char="-"/>
            </a:pPr>
            <a:r>
              <a:rPr lang="ar-SA" sz="1600" dirty="0">
                <a:solidFill>
                  <a:srgbClr val="7F7F7F"/>
                </a:solidFill>
                <a:latin typeface="Arial" panose="020B0604020202020204" pitchFamily="34" charset="0"/>
                <a:cs typeface="Arial" panose="020B0604020202020204" pitchFamily="34" charset="0"/>
              </a:rPr>
              <a:t>مرحلة إرتباط الإنزايم بالسبستريت عشان</a:t>
            </a:r>
            <a:endParaRPr lang="en-US" sz="1600" dirty="0">
              <a:solidFill>
                <a:srgbClr val="7F7F7F"/>
              </a:solidFill>
              <a:latin typeface="Arial" panose="020B0604020202020204" pitchFamily="34" charset="0"/>
              <a:cs typeface="Arial" panose="020B0604020202020204" pitchFamily="34" charset="0"/>
            </a:endParaRPr>
          </a:p>
          <a:p>
            <a:pPr algn="ctr"/>
            <a:r>
              <a:rPr lang="en-US" sz="1600" dirty="0">
                <a:solidFill>
                  <a:srgbClr val="7F7F7F"/>
                </a:solidFill>
                <a:latin typeface="Arial" panose="020B0604020202020204" pitchFamily="34" charset="0"/>
                <a:cs typeface="Arial" panose="020B0604020202020204" pitchFamily="34" charset="0"/>
              </a:rPr>
              <a:t>ES</a:t>
            </a:r>
            <a:r>
              <a:rPr lang="ar-SA" sz="1600" dirty="0">
                <a:solidFill>
                  <a:srgbClr val="7F7F7F"/>
                </a:solidFill>
                <a:latin typeface="Arial" panose="020B0604020202020204" pitchFamily="34" charset="0"/>
                <a:cs typeface="Arial" panose="020B0604020202020204" pitchFamily="34" charset="0"/>
              </a:rPr>
              <a:t> يتكوّن لي ال </a:t>
            </a:r>
          </a:p>
          <a:p>
            <a:pPr algn="ctr"/>
            <a:r>
              <a:rPr lang="ar-SA" sz="1600" dirty="0">
                <a:solidFill>
                  <a:srgbClr val="7F7F7F"/>
                </a:solidFill>
                <a:latin typeface="Arial" panose="020B0604020202020204" pitchFamily="34" charset="0"/>
                <a:cs typeface="Arial" panose="020B0604020202020204" pitchFamily="34" charset="0"/>
              </a:rPr>
              <a:t> وهو ليس </a:t>
            </a:r>
            <a:r>
              <a:rPr lang="ar-SA" sz="1600" u="sng" dirty="0">
                <a:solidFill>
                  <a:srgbClr val="7F7F7F"/>
                </a:solidFill>
                <a:latin typeface="Arial" panose="020B0604020202020204" pitchFamily="34" charset="0"/>
                <a:cs typeface="Arial" panose="020B0604020202020204" pitchFamily="34" charset="0"/>
              </a:rPr>
              <a:t>برودكت إنما</a:t>
            </a:r>
            <a:r>
              <a:rPr lang="ar-SA" sz="1600" dirty="0">
                <a:solidFill>
                  <a:srgbClr val="7F7F7F"/>
                </a:solidFill>
                <a:latin typeface="Arial" panose="020B0604020202020204" pitchFamily="34" charset="0"/>
                <a:cs typeface="Arial" panose="020B0604020202020204" pitchFamily="34" charset="0"/>
              </a:rPr>
              <a:t> </a:t>
            </a:r>
          </a:p>
          <a:p>
            <a:pPr algn="ctr"/>
            <a:r>
              <a:rPr lang="ar-SA" sz="1600" dirty="0">
                <a:solidFill>
                  <a:srgbClr val="7F7F7F"/>
                </a:solidFill>
                <a:latin typeface="Arial" panose="020B0604020202020204" pitchFamily="34" charset="0"/>
                <a:cs typeface="Arial" panose="020B0604020202020204" pitchFamily="34" charset="0"/>
              </a:rPr>
              <a:t>“</a:t>
            </a:r>
            <a:r>
              <a:rPr lang="ar-SA" sz="1600" u="sng" dirty="0">
                <a:solidFill>
                  <a:srgbClr val="7F7F7F"/>
                </a:solidFill>
                <a:latin typeface="Arial" panose="020B0604020202020204" pitchFamily="34" charset="0"/>
                <a:cs typeface="Arial" panose="020B0604020202020204" pitchFamily="34" charset="0"/>
              </a:rPr>
              <a:t>انزايم مرتبط مع سبستريت </a:t>
            </a:r>
            <a:r>
              <a:rPr lang="ar-SA" sz="1600" dirty="0">
                <a:solidFill>
                  <a:srgbClr val="7F7F7F"/>
                </a:solidFill>
                <a:latin typeface="Arial" panose="020B0604020202020204" pitchFamily="34" charset="0"/>
                <a:cs typeface="Arial" panose="020B0604020202020204" pitchFamily="34" charset="0"/>
              </a:rPr>
              <a:t>”</a:t>
            </a:r>
          </a:p>
          <a:p>
            <a:pPr algn="ctr"/>
            <a:r>
              <a:rPr lang="en-US" sz="1600" dirty="0">
                <a:solidFill>
                  <a:srgbClr val="7F7F7F"/>
                </a:solidFill>
                <a:latin typeface="Arial" panose="020B0604020202020204" pitchFamily="34" charset="0"/>
                <a:cs typeface="Arial" panose="020B0604020202020204" pitchFamily="34" charset="0"/>
              </a:rPr>
              <a:t> (Enzyme-substrate complex) </a:t>
            </a:r>
          </a:p>
          <a:p>
            <a:pPr lvl="0" algn="ctr"/>
            <a:endParaRPr lang="ar-SA" sz="700" dirty="0">
              <a:solidFill>
                <a:srgbClr val="7F7F7F"/>
              </a:solidFill>
              <a:latin typeface="Arial" panose="020B0604020202020204" pitchFamily="34" charset="0"/>
              <a:cs typeface="Arial" panose="020B0604020202020204" pitchFamily="34" charset="0"/>
            </a:endParaRPr>
          </a:p>
          <a:p>
            <a:pPr lvl="0" algn="ctr"/>
            <a:r>
              <a:rPr lang="ar-SA" dirty="0">
                <a:solidFill>
                  <a:srgbClr val="7F7F7F"/>
                </a:solidFill>
                <a:latin typeface="Arial" panose="020B0604020202020204" pitchFamily="34" charset="0"/>
                <a:cs typeface="Arial" panose="020B0604020202020204" pitchFamily="34" charset="0"/>
              </a:rPr>
              <a:t>- هذه الخطوة تعتبر قصيرة جداً لأن كمية السبستريتس اكبر بكثير من كمية الانزايم فبالتالي تصبح نسبة ارتباط هذه السبستريتز بالانزايم قليلة.</a:t>
            </a:r>
            <a:endParaRPr lang="en-US" dirty="0">
              <a:solidFill>
                <a:srgbClr val="7F7F7F"/>
              </a:solidFill>
              <a:latin typeface="Arial" panose="020B0604020202020204" pitchFamily="34" charset="0"/>
              <a:cs typeface="Arial" panose="020B0604020202020204" pitchFamily="34" charset="0"/>
            </a:endParaRPr>
          </a:p>
        </p:txBody>
      </p:sp>
      <p:sp>
        <p:nvSpPr>
          <p:cNvPr id="9" name="TextBox 8"/>
          <p:cNvSpPr txBox="1"/>
          <p:nvPr/>
        </p:nvSpPr>
        <p:spPr>
          <a:xfrm>
            <a:off x="5913688" y="3782467"/>
            <a:ext cx="3259246" cy="2215991"/>
          </a:xfrm>
          <a:prstGeom prst="rect">
            <a:avLst/>
          </a:prstGeom>
          <a:noFill/>
        </p:spPr>
        <p:txBody>
          <a:bodyPr wrap="square" rtlCol="0">
            <a:spAutoFit/>
          </a:bodyPr>
          <a:lstStyle/>
          <a:p>
            <a:pPr algn="ctr"/>
            <a:r>
              <a:rPr lang="en-US" b="1" dirty="0">
                <a:solidFill>
                  <a:schemeClr val="bg1">
                    <a:lumMod val="50000"/>
                  </a:schemeClr>
                </a:solidFill>
                <a:latin typeface="Arial" panose="020B0604020202020204" pitchFamily="34" charset="0"/>
                <a:cs typeface="Arial" panose="020B0604020202020204" pitchFamily="34" charset="0"/>
              </a:rPr>
              <a:t>Steady state kinetics</a:t>
            </a:r>
            <a:endParaRPr lang="ar-SA" b="1" dirty="0">
              <a:solidFill>
                <a:schemeClr val="bg1">
                  <a:lumMod val="50000"/>
                </a:schemeClr>
              </a:solidFill>
              <a:latin typeface="Arial" panose="020B0604020202020204" pitchFamily="34" charset="0"/>
              <a:cs typeface="Arial" panose="020B0604020202020204" pitchFamily="34" charset="0"/>
            </a:endParaRPr>
          </a:p>
          <a:p>
            <a:pPr algn="ctr"/>
            <a:endParaRPr lang="en-US" sz="700" dirty="0">
              <a:solidFill>
                <a:schemeClr val="bg1">
                  <a:lumMod val="50000"/>
                </a:schemeClr>
              </a:solidFill>
              <a:latin typeface="Arial" panose="020B0604020202020204" pitchFamily="34" charset="0"/>
              <a:cs typeface="Arial" panose="020B0604020202020204" pitchFamily="34" charset="0"/>
            </a:endParaRPr>
          </a:p>
          <a:p>
            <a:pPr algn="ctr"/>
            <a:r>
              <a:rPr lang="ar-SA" dirty="0">
                <a:solidFill>
                  <a:schemeClr val="bg1">
                    <a:lumMod val="50000"/>
                  </a:schemeClr>
                </a:solidFill>
                <a:latin typeface="Arial" panose="020B0604020202020204" pitchFamily="34" charset="0"/>
                <a:cs typeface="Arial" panose="020B0604020202020204" pitchFamily="34" charset="0"/>
              </a:rPr>
              <a:t>بعد ما تكوّن عندي</a:t>
            </a:r>
            <a:endParaRPr lang="en-US" dirty="0">
              <a:solidFill>
                <a:schemeClr val="bg1">
                  <a:lumMod val="50000"/>
                </a:schemeClr>
              </a:solidFill>
              <a:latin typeface="Arial" panose="020B0604020202020204" pitchFamily="34" charset="0"/>
              <a:cs typeface="Arial" panose="020B0604020202020204" pitchFamily="34" charset="0"/>
            </a:endParaRPr>
          </a:p>
          <a:p>
            <a:pPr algn="ctr"/>
            <a:r>
              <a:rPr lang="en-US" dirty="0">
                <a:solidFill>
                  <a:schemeClr val="bg1">
                    <a:lumMod val="50000"/>
                  </a:schemeClr>
                </a:solidFill>
                <a:latin typeface="Arial" panose="020B0604020202020204" pitchFamily="34" charset="0"/>
                <a:cs typeface="Arial" panose="020B0604020202020204" pitchFamily="34" charset="0"/>
              </a:rPr>
              <a:t>ES (Enzyme-substrate complex)</a:t>
            </a:r>
          </a:p>
          <a:p>
            <a:pPr algn="ctr"/>
            <a:r>
              <a:rPr lang="ar-SA" dirty="0">
                <a:solidFill>
                  <a:schemeClr val="bg1">
                    <a:lumMod val="50000"/>
                  </a:schemeClr>
                </a:solidFill>
                <a:latin typeface="Arial" panose="020B0604020202020204" pitchFamily="34" charset="0"/>
                <a:cs typeface="Arial" panose="020B0604020202020204" pitchFamily="34" charset="0"/>
              </a:rPr>
              <a:t>سيصبح تركيزه يزداد بشكل ثابت مع الوقت (نلاحظ إن الميل في الصورة يزداد بثبات)    </a:t>
            </a:r>
            <a:r>
              <a:rPr lang="en-US" dirty="0">
                <a:solidFill>
                  <a:schemeClr val="bg1">
                    <a:lumMod val="50000"/>
                  </a:schemeClr>
                </a:solidFill>
                <a:latin typeface="Arial" panose="020B0604020202020204" pitchFamily="34" charset="0"/>
                <a:cs typeface="Arial" panose="020B0604020202020204" pitchFamily="34" charset="0"/>
              </a:rPr>
              <a:t> </a:t>
            </a:r>
          </a:p>
        </p:txBody>
      </p:sp>
      <p:sp>
        <p:nvSpPr>
          <p:cNvPr id="4" name="TextBox 3"/>
          <p:cNvSpPr txBox="1"/>
          <p:nvPr/>
        </p:nvSpPr>
        <p:spPr>
          <a:xfrm>
            <a:off x="6845432" y="1310326"/>
            <a:ext cx="2087119" cy="3693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a:effectLst>
                  <a:outerShdw blurRad="38100" dist="38100" dir="2700000" algn="tl">
                    <a:srgbClr val="000000">
                      <a:alpha val="43137"/>
                    </a:srgbClr>
                  </a:outerShdw>
                </a:effectLst>
              </a:rPr>
              <a:t>Explanation</a:t>
            </a:r>
          </a:p>
        </p:txBody>
      </p:sp>
      <p:cxnSp>
        <p:nvCxnSpPr>
          <p:cNvPr id="10" name="Straight Connector 9"/>
          <p:cNvCxnSpPr/>
          <p:nvPr/>
        </p:nvCxnSpPr>
        <p:spPr>
          <a:xfrm flipH="1">
            <a:off x="5677091" y="3782466"/>
            <a:ext cx="16933" cy="27314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672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3816458" cy="6701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91035" y="0"/>
            <a:ext cx="3900965"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4858460" y="628366"/>
            <a:ext cx="1983441" cy="978671"/>
          </a:xfrm>
          <a:prstGeom prst="rect">
            <a:avLst/>
          </a:prstGeom>
        </p:spPr>
      </p:pic>
      <p:sp>
        <p:nvSpPr>
          <p:cNvPr id="2" name="Title 1"/>
          <p:cNvSpPr>
            <a:spLocks noGrp="1"/>
          </p:cNvSpPr>
          <p:nvPr>
            <p:ph type="ctrTitle"/>
          </p:nvPr>
        </p:nvSpPr>
        <p:spPr>
          <a:xfrm>
            <a:off x="1265232" y="-175745"/>
            <a:ext cx="5456144" cy="650852"/>
          </a:xfrm>
        </p:spPr>
        <p:txBody>
          <a:bodyPr>
            <a:noAutofit/>
          </a:bodyPr>
          <a:lstStyle/>
          <a:p>
            <a:pPr algn="ctr"/>
            <a:r>
              <a:rPr lang="en-US" sz="1800" b="1" dirty="0" err="1">
                <a:ln w="0"/>
                <a:solidFill>
                  <a:schemeClr val="accent2">
                    <a:lumMod val="75000"/>
                  </a:schemeClr>
                </a:solidFill>
                <a:effectLst>
                  <a:outerShdw blurRad="38100" dist="19050" dir="2700000" algn="tl" rotWithShape="0">
                    <a:schemeClr val="dk1">
                      <a:alpha val="40000"/>
                    </a:schemeClr>
                  </a:outerShdw>
                </a:effectLst>
                <a:latin typeface="+mn-lt"/>
                <a:ea typeface="+mn-ea"/>
                <a:cs typeface="+mn-cs"/>
              </a:rPr>
              <a:t>Michaelis</a:t>
            </a:r>
            <a:r>
              <a:rPr lang="en-US" sz="1800" b="1" dirty="0">
                <a:ln w="0"/>
                <a:solidFill>
                  <a:schemeClr val="accent2">
                    <a:lumMod val="75000"/>
                  </a:schemeClr>
                </a:solidFill>
                <a:effectLst>
                  <a:outerShdw blurRad="38100" dist="19050" dir="2700000" algn="tl" rotWithShape="0">
                    <a:schemeClr val="dk1">
                      <a:alpha val="40000"/>
                    </a:schemeClr>
                  </a:outerShdw>
                </a:effectLst>
                <a:latin typeface="+mn-lt"/>
                <a:ea typeface="+mn-ea"/>
                <a:cs typeface="+mn-cs"/>
              </a:rPr>
              <a:t> </a:t>
            </a:r>
            <a:r>
              <a:rPr lang="en-US" sz="1800" b="1" dirty="0" err="1">
                <a:ln w="0"/>
                <a:solidFill>
                  <a:schemeClr val="accent2">
                    <a:lumMod val="75000"/>
                  </a:schemeClr>
                </a:solidFill>
                <a:effectLst>
                  <a:outerShdw blurRad="38100" dist="19050" dir="2700000" algn="tl" rotWithShape="0">
                    <a:schemeClr val="dk1">
                      <a:alpha val="40000"/>
                    </a:schemeClr>
                  </a:outerShdw>
                </a:effectLst>
                <a:latin typeface="+mn-lt"/>
                <a:ea typeface="+mn-ea"/>
                <a:cs typeface="+mn-cs"/>
              </a:rPr>
              <a:t>Menten</a:t>
            </a:r>
            <a:r>
              <a:rPr lang="en-US" sz="1800" b="1" dirty="0">
                <a:ln w="0"/>
                <a:solidFill>
                  <a:schemeClr val="accent2">
                    <a:lumMod val="75000"/>
                  </a:schemeClr>
                </a:solidFill>
                <a:effectLst>
                  <a:outerShdw blurRad="38100" dist="19050" dir="2700000" algn="tl" rotWithShape="0">
                    <a:schemeClr val="dk1">
                      <a:alpha val="40000"/>
                    </a:schemeClr>
                  </a:outerShdw>
                </a:effectLst>
                <a:latin typeface="+mn-lt"/>
                <a:ea typeface="+mn-ea"/>
                <a:cs typeface="+mn-cs"/>
              </a:rPr>
              <a:t> Equation</a:t>
            </a:r>
          </a:p>
        </p:txBody>
      </p:sp>
      <p:sp>
        <p:nvSpPr>
          <p:cNvPr id="8" name="Rectangle 4"/>
          <p:cNvSpPr>
            <a:spLocks noChangeArrowheads="1"/>
          </p:cNvSpPr>
          <p:nvPr/>
        </p:nvSpPr>
        <p:spPr bwMode="auto">
          <a:xfrm>
            <a:off x="217985" y="734278"/>
            <a:ext cx="3598473"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defRPr>
            </a:lvl9pPr>
          </a:lstStyle>
          <a:p>
            <a:pPr algn="just" eaLnBrk="1" hangingPunct="1">
              <a:lnSpc>
                <a:spcPct val="90000"/>
              </a:lnSpc>
              <a:spcBef>
                <a:spcPct val="0"/>
              </a:spcBef>
              <a:buClr>
                <a:srgbClr val="33CC33"/>
              </a:buClr>
            </a:pPr>
            <a:r>
              <a:rPr lang="en-US" altLang="en-US" sz="1600" b="0" dirty="0"/>
              <a:t>It measures the </a:t>
            </a:r>
            <a:r>
              <a:rPr lang="en-US" altLang="en-US" sz="1600" dirty="0"/>
              <a:t>initial velocity (</a:t>
            </a:r>
            <a:r>
              <a:rPr lang="en-US" altLang="en-US" sz="1600" i="1" dirty="0" err="1"/>
              <a:t>v</a:t>
            </a:r>
            <a:r>
              <a:rPr lang="en-US" altLang="en-US" sz="1600" baseline="-25000" dirty="0" err="1"/>
              <a:t>o</a:t>
            </a:r>
            <a:r>
              <a:rPr lang="en-US" altLang="en-US" sz="1600" dirty="0"/>
              <a:t>) </a:t>
            </a:r>
            <a:r>
              <a:rPr lang="en-US" altLang="en-US" sz="1600" b="0" dirty="0"/>
              <a:t>of an enzyme reaction. </a:t>
            </a:r>
          </a:p>
          <a:p>
            <a:pPr algn="just">
              <a:lnSpc>
                <a:spcPct val="90000"/>
              </a:lnSpc>
              <a:spcBef>
                <a:spcPct val="0"/>
              </a:spcBef>
              <a:buClr>
                <a:srgbClr val="33CC33"/>
              </a:buClr>
              <a:buNone/>
            </a:pPr>
            <a:r>
              <a:rPr lang="en-US" altLang="en-US" sz="1600" b="0" dirty="0">
                <a:solidFill>
                  <a:schemeClr val="tx1">
                    <a:lumMod val="50000"/>
                    <a:lumOff val="50000"/>
                  </a:schemeClr>
                </a:solidFill>
              </a:rPr>
              <a:t> </a:t>
            </a:r>
            <a:r>
              <a:rPr lang="en-US" altLang="en-US" sz="1200" b="0" dirty="0">
                <a:solidFill>
                  <a:schemeClr val="tx1">
                    <a:lumMod val="50000"/>
                    <a:lumOff val="50000"/>
                  </a:schemeClr>
                </a:solidFill>
              </a:rPr>
              <a:t>Note: initial velocity is also described as “rate of a reaction.”</a:t>
            </a:r>
          </a:p>
          <a:p>
            <a:pPr algn="just" eaLnBrk="1" hangingPunct="1">
              <a:lnSpc>
                <a:spcPct val="90000"/>
              </a:lnSpc>
              <a:spcBef>
                <a:spcPct val="0"/>
              </a:spcBef>
              <a:buClr>
                <a:srgbClr val="33CC33"/>
              </a:buClr>
            </a:pPr>
            <a:endParaRPr lang="en-US" altLang="en-US" sz="1600" b="0" dirty="0"/>
          </a:p>
        </p:txBody>
      </p:sp>
      <p:sp>
        <p:nvSpPr>
          <p:cNvPr id="11" name="Rectangle 10"/>
          <p:cNvSpPr/>
          <p:nvPr/>
        </p:nvSpPr>
        <p:spPr>
          <a:xfrm>
            <a:off x="4470414" y="782282"/>
            <a:ext cx="505267" cy="507831"/>
          </a:xfrm>
          <a:prstGeom prst="rect">
            <a:avLst/>
          </a:prstGeom>
        </p:spPr>
        <p:txBody>
          <a:bodyPr wrap="none">
            <a:spAutoFit/>
          </a:bodyPr>
          <a:lstStyle/>
          <a:p>
            <a:r>
              <a:rPr lang="en-US" altLang="en-US" sz="2700" b="1" i="1" dirty="0" err="1">
                <a:cs typeface="Arial" panose="020B0604020202020204" pitchFamily="34" charset="0"/>
              </a:rPr>
              <a:t>v</a:t>
            </a:r>
            <a:r>
              <a:rPr lang="en-US" altLang="en-US" sz="2700" b="1" baseline="-25000" dirty="0" err="1">
                <a:cs typeface="Arial" panose="020B0604020202020204" pitchFamily="34" charset="0"/>
              </a:rPr>
              <a:t>o</a:t>
            </a:r>
            <a:endParaRPr lang="en-US" sz="2700" b="1" dirty="0"/>
          </a:p>
        </p:txBody>
      </p:sp>
      <p:sp>
        <p:nvSpPr>
          <p:cNvPr id="16" name="Rectangle 4"/>
          <p:cNvSpPr>
            <a:spLocks noChangeArrowheads="1"/>
          </p:cNvSpPr>
          <p:nvPr/>
        </p:nvSpPr>
        <p:spPr bwMode="auto">
          <a:xfrm>
            <a:off x="122092" y="1734756"/>
            <a:ext cx="3936627" cy="91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Font typeface="Arial" panose="020B0604020202020204" pitchFamily="34" charset="0"/>
              <a:buChar char="•"/>
              <a:defRPr sz="32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defRPr>
            </a:lvl9pPr>
          </a:lstStyle>
          <a:p>
            <a:pPr eaLnBrk="1" hangingPunct="1">
              <a:buClr>
                <a:srgbClr val="33CC33"/>
              </a:buClr>
              <a:buSzPct val="60000"/>
              <a:buFont typeface="Wingdings" panose="05000000000000000000" pitchFamily="2" charset="2"/>
              <a:buNone/>
            </a:pPr>
            <a:r>
              <a:rPr lang="en-US" altLang="en-US" sz="1400" dirty="0"/>
              <a:t>[S] </a:t>
            </a:r>
            <a:r>
              <a:rPr lang="en-US" altLang="en-US" sz="1400" b="0" dirty="0"/>
              <a:t>= Substrate concentration</a:t>
            </a:r>
          </a:p>
          <a:p>
            <a:pPr eaLnBrk="1" hangingPunct="1">
              <a:buClr>
                <a:srgbClr val="33CC33"/>
              </a:buClr>
              <a:buSzPct val="60000"/>
              <a:buFont typeface="Wingdings" panose="05000000000000000000" pitchFamily="2" charset="2"/>
              <a:buNone/>
            </a:pPr>
            <a:r>
              <a:rPr lang="en-US" altLang="en-US" sz="1400" dirty="0"/>
              <a:t>K</a:t>
            </a:r>
            <a:r>
              <a:rPr lang="en-US" altLang="en-US" sz="1400" baseline="-25000" dirty="0"/>
              <a:t>m</a:t>
            </a:r>
            <a:r>
              <a:rPr lang="en-US" altLang="en-US" sz="1400" dirty="0"/>
              <a:t> =</a:t>
            </a:r>
            <a:r>
              <a:rPr lang="en-US" altLang="en-US" sz="1400" b="0" dirty="0"/>
              <a:t> </a:t>
            </a:r>
            <a:r>
              <a:rPr lang="en-US" altLang="en-US" sz="1400" b="0" dirty="0" err="1"/>
              <a:t>Michaelis</a:t>
            </a:r>
            <a:r>
              <a:rPr lang="en-US" altLang="en-US" sz="1400" b="0" dirty="0"/>
              <a:t> constant</a:t>
            </a:r>
          </a:p>
          <a:p>
            <a:pPr>
              <a:buClr>
                <a:srgbClr val="33CC33"/>
              </a:buClr>
              <a:buSzPct val="60000"/>
              <a:buNone/>
            </a:pPr>
            <a:r>
              <a:rPr lang="en-US" altLang="en-US" sz="1200" b="0" dirty="0">
                <a:solidFill>
                  <a:schemeClr val="tx1">
                    <a:lumMod val="50000"/>
                    <a:lumOff val="50000"/>
                  </a:schemeClr>
                </a:solidFill>
                <a:cs typeface="Arial" panose="020B0604020202020204" pitchFamily="34" charset="0"/>
              </a:rPr>
              <a:t>The constant </a:t>
            </a:r>
            <a:r>
              <a:rPr lang="en-US" altLang="en-US" sz="1200" b="0" i="1" dirty="0">
                <a:solidFill>
                  <a:schemeClr val="tx1">
                    <a:lumMod val="50000"/>
                    <a:lumOff val="50000"/>
                  </a:schemeClr>
                </a:solidFill>
                <a:cs typeface="Arial" panose="020B0604020202020204" pitchFamily="34" charset="0"/>
              </a:rPr>
              <a:t>K</a:t>
            </a:r>
            <a:r>
              <a:rPr lang="en-US" altLang="en-US" sz="1200" b="0" baseline="-25000" dirty="0">
                <a:solidFill>
                  <a:schemeClr val="tx1">
                    <a:lumMod val="50000"/>
                    <a:lumOff val="50000"/>
                  </a:schemeClr>
                </a:solidFill>
                <a:cs typeface="Arial" panose="020B0604020202020204" pitchFamily="34" charset="0"/>
              </a:rPr>
              <a:t>m </a:t>
            </a:r>
            <a:r>
              <a:rPr lang="en-US" altLang="en-US" sz="1200" b="0" dirty="0">
                <a:solidFill>
                  <a:schemeClr val="tx1">
                    <a:lumMod val="50000"/>
                    <a:lumOff val="50000"/>
                  </a:schemeClr>
                </a:solidFill>
                <a:cs typeface="Arial" panose="020B0604020202020204" pitchFamily="34" charset="0"/>
              </a:rPr>
              <a:t> is a measure of how efficiently an enzyme converts a substrate into product. </a:t>
            </a:r>
            <a:endParaRPr lang="en-US" altLang="en-US" sz="1200" b="0" dirty="0">
              <a:solidFill>
                <a:schemeClr val="tx1">
                  <a:lumMod val="50000"/>
                  <a:lumOff val="50000"/>
                </a:schemeClr>
              </a:solidFill>
            </a:endParaRPr>
          </a:p>
          <a:p>
            <a:pPr>
              <a:buClr>
                <a:srgbClr val="33CC33"/>
              </a:buClr>
              <a:buSzPct val="60000"/>
              <a:buNone/>
            </a:pPr>
            <a:r>
              <a:rPr lang="en-US" altLang="en-US" sz="1400" dirty="0"/>
              <a:t>V</a:t>
            </a:r>
            <a:r>
              <a:rPr lang="en-US" altLang="en-US" sz="1400" baseline="-25000" dirty="0"/>
              <a:t>max</a:t>
            </a:r>
            <a:r>
              <a:rPr lang="en-US" altLang="en-US" sz="1400" b="0" dirty="0"/>
              <a:t> = Maximum velocity </a:t>
            </a:r>
            <a:r>
              <a:rPr lang="en-US" altLang="en-US" sz="1300" b="0" dirty="0">
                <a:solidFill>
                  <a:schemeClr val="tx1">
                    <a:lumMod val="50000"/>
                    <a:lumOff val="50000"/>
                  </a:schemeClr>
                </a:solidFill>
                <a:cs typeface="Arial" panose="020B0604020202020204" pitchFamily="34" charset="0"/>
              </a:rPr>
              <a:t>achieved by the system when </a:t>
            </a:r>
            <a:r>
              <a:rPr lang="en-US" altLang="en-US" sz="1300" b="0" dirty="0" smtClean="0">
                <a:solidFill>
                  <a:schemeClr val="tx1">
                    <a:lumMod val="50000"/>
                    <a:lumOff val="50000"/>
                  </a:schemeClr>
                </a:solidFill>
                <a:cs typeface="Arial" panose="020B0604020202020204" pitchFamily="34" charset="0"/>
              </a:rPr>
              <a:t>the enzymes </a:t>
            </a:r>
            <a:r>
              <a:rPr lang="en-US" altLang="en-US" sz="1300" b="0" dirty="0">
                <a:solidFill>
                  <a:schemeClr val="tx1">
                    <a:lumMod val="50000"/>
                    <a:lumOff val="50000"/>
                  </a:schemeClr>
                </a:solidFill>
                <a:cs typeface="Arial" panose="020B0604020202020204" pitchFamily="34" charset="0"/>
              </a:rPr>
              <a:t>will be saturated &amp; full up with substrate, and won’t able to react anymore quickly..</a:t>
            </a:r>
            <a:endParaRPr lang="ar-SA" altLang="en-US" sz="1300" b="0" dirty="0">
              <a:solidFill>
                <a:schemeClr val="tx1">
                  <a:lumMod val="50000"/>
                  <a:lumOff val="50000"/>
                </a:schemeClr>
              </a:solidFill>
              <a:cs typeface="Arial" panose="020B0604020202020204" pitchFamily="34" charset="0"/>
            </a:endParaRPr>
          </a:p>
        </p:txBody>
      </p:sp>
      <p:sp>
        <p:nvSpPr>
          <p:cNvPr id="18" name="Rectangle 17"/>
          <p:cNvSpPr/>
          <p:nvPr/>
        </p:nvSpPr>
        <p:spPr>
          <a:xfrm>
            <a:off x="265465" y="3546846"/>
            <a:ext cx="3608664" cy="715581"/>
          </a:xfrm>
          <a:prstGeom prst="rect">
            <a:avLst/>
          </a:prstGeom>
        </p:spPr>
        <p:txBody>
          <a:bodyPr wrap="square">
            <a:spAutoFit/>
          </a:bodyPr>
          <a:lstStyle/>
          <a:p>
            <a:r>
              <a:rPr lang="en-US" sz="1350" dirty="0" smtClean="0">
                <a:solidFill>
                  <a:schemeClr val="accent1">
                    <a:lumMod val="75000"/>
                  </a:schemeClr>
                </a:solidFill>
              </a:rPr>
              <a:t>Initial </a:t>
            </a:r>
            <a:r>
              <a:rPr lang="en-US" sz="1350" dirty="0">
                <a:solidFill>
                  <a:schemeClr val="accent1">
                    <a:lumMod val="75000"/>
                  </a:schemeClr>
                </a:solidFill>
              </a:rPr>
              <a:t>velocity </a:t>
            </a:r>
            <a:r>
              <a:rPr lang="en-US" sz="1350" i="1" dirty="0" err="1">
                <a:solidFill>
                  <a:schemeClr val="accent1">
                    <a:lumMod val="75000"/>
                  </a:schemeClr>
                </a:solidFill>
              </a:rPr>
              <a:t>v</a:t>
            </a:r>
            <a:r>
              <a:rPr lang="en-US" sz="1350" baseline="-25000" dirty="0" err="1">
                <a:solidFill>
                  <a:schemeClr val="accent1">
                    <a:lumMod val="75000"/>
                  </a:schemeClr>
                </a:solidFill>
              </a:rPr>
              <a:t>o</a:t>
            </a:r>
            <a:r>
              <a:rPr lang="en-US" sz="1350" dirty="0">
                <a:solidFill>
                  <a:schemeClr val="accent1">
                    <a:lumMod val="75000"/>
                  </a:schemeClr>
                </a:solidFill>
              </a:rPr>
              <a:t> o</a:t>
            </a:r>
            <a:r>
              <a:rPr lang="en-US" sz="1350" dirty="0" smtClean="0">
                <a:solidFill>
                  <a:schemeClr val="accent1">
                    <a:lumMod val="75000"/>
                  </a:schemeClr>
                </a:solidFill>
              </a:rPr>
              <a:t>f a </a:t>
            </a:r>
            <a:r>
              <a:rPr lang="en-US" sz="1350" dirty="0">
                <a:solidFill>
                  <a:schemeClr val="accent1">
                    <a:lumMod val="75000"/>
                  </a:schemeClr>
                </a:solidFill>
              </a:rPr>
              <a:t>Simple </a:t>
            </a:r>
            <a:r>
              <a:rPr lang="en-US" sz="1350" dirty="0" smtClean="0">
                <a:solidFill>
                  <a:schemeClr val="accent1">
                    <a:lumMod val="75000"/>
                  </a:schemeClr>
                </a:solidFill>
              </a:rPr>
              <a:t>Michaelis –</a:t>
            </a:r>
            <a:r>
              <a:rPr lang="en-US" sz="1350" dirty="0" err="1">
                <a:solidFill>
                  <a:schemeClr val="accent1">
                    <a:lumMod val="75000"/>
                  </a:schemeClr>
                </a:solidFill>
              </a:rPr>
              <a:t>Menten</a:t>
            </a:r>
            <a:r>
              <a:rPr lang="en-US" sz="1350" dirty="0">
                <a:solidFill>
                  <a:schemeClr val="accent1">
                    <a:lumMod val="75000"/>
                  </a:schemeClr>
                </a:solidFill>
              </a:rPr>
              <a:t> reaction </a:t>
            </a:r>
            <a:r>
              <a:rPr lang="en-US" sz="1350" dirty="0" smtClean="0">
                <a:solidFill>
                  <a:schemeClr val="accent1">
                    <a:lumMod val="75000"/>
                  </a:schemeClr>
                </a:solidFill>
              </a:rPr>
              <a:t>versus the substrate </a:t>
            </a:r>
            <a:r>
              <a:rPr lang="en-US" sz="1350" dirty="0">
                <a:solidFill>
                  <a:schemeClr val="accent1">
                    <a:lumMod val="75000"/>
                  </a:schemeClr>
                </a:solidFill>
              </a:rPr>
              <a:t>concentration [S]</a:t>
            </a:r>
          </a:p>
        </p:txBody>
      </p:sp>
      <p:pic>
        <p:nvPicPr>
          <p:cNvPr id="19" name="Picture 11" descr="http://ocw.mit.edu/courses/biological-engineering/20-320-biomolecular-kinetics-and-cell-dynamics-spring-2006/chp_michael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64" y="4292737"/>
            <a:ext cx="3359278" cy="21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4677791" y="4707781"/>
            <a:ext cx="672353" cy="2154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Saturation</a:t>
            </a:r>
          </a:p>
        </p:txBody>
      </p:sp>
      <p:sp>
        <p:nvSpPr>
          <p:cNvPr id="21" name="TextBox 20"/>
          <p:cNvSpPr txBox="1"/>
          <p:nvPr/>
        </p:nvSpPr>
        <p:spPr>
          <a:xfrm>
            <a:off x="4058719" y="1787588"/>
            <a:ext cx="3653837" cy="116955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buClr>
                <a:srgbClr val="33CC33"/>
              </a:buClr>
            </a:pPr>
            <a:r>
              <a:rPr lang="en-US" altLang="en-US" sz="1400" b="1" i="1" dirty="0">
                <a:cs typeface="Arial" panose="020B0604020202020204" pitchFamily="34" charset="0"/>
              </a:rPr>
              <a:t>K</a:t>
            </a:r>
            <a:r>
              <a:rPr lang="en-US" altLang="en-US" sz="1400" b="1" baseline="-25000" dirty="0">
                <a:cs typeface="Arial" panose="020B0604020202020204" pitchFamily="34" charset="0"/>
              </a:rPr>
              <a:t>m</a:t>
            </a:r>
            <a:r>
              <a:rPr lang="en-US" altLang="en-US" sz="1400" dirty="0">
                <a:cs typeface="Arial" panose="020B0604020202020204" pitchFamily="34" charset="0"/>
              </a:rPr>
              <a:t>: a </a:t>
            </a:r>
            <a:r>
              <a:rPr lang="en-US" altLang="en-US" sz="1400" b="1" dirty="0">
                <a:cs typeface="Arial" panose="020B0604020202020204" pitchFamily="34" charset="0"/>
              </a:rPr>
              <a:t>substrate concentration </a:t>
            </a:r>
            <a:r>
              <a:rPr lang="en-US" altLang="en-US" sz="1400" dirty="0">
                <a:cs typeface="Arial" panose="020B0604020202020204" pitchFamily="34" charset="0"/>
              </a:rPr>
              <a:t>where the initial </a:t>
            </a:r>
            <a:r>
              <a:rPr lang="en-US" altLang="en-US" sz="1400" b="1" dirty="0">
                <a:cs typeface="Arial" panose="020B0604020202020204" pitchFamily="34" charset="0"/>
              </a:rPr>
              <a:t>rate</a:t>
            </a:r>
            <a:r>
              <a:rPr lang="en-US" altLang="en-US" sz="1400" dirty="0">
                <a:cs typeface="Arial" panose="020B0604020202020204" pitchFamily="34" charset="0"/>
              </a:rPr>
              <a:t> is </a:t>
            </a:r>
            <a:r>
              <a:rPr lang="en-US" altLang="en-US" sz="1400" b="1" dirty="0">
                <a:cs typeface="Arial" panose="020B0604020202020204" pitchFamily="34" charset="0"/>
              </a:rPr>
              <a:t>half</a:t>
            </a:r>
            <a:r>
              <a:rPr lang="en-US" altLang="en-US" sz="1400" dirty="0">
                <a:cs typeface="Arial" panose="020B0604020202020204" pitchFamily="34" charset="0"/>
              </a:rPr>
              <a:t> of the maximum rate </a:t>
            </a:r>
            <a:r>
              <a:rPr lang="en-US" altLang="en-US" sz="1400" b="1" dirty="0">
                <a:cs typeface="Arial" panose="020B0604020202020204" pitchFamily="34" charset="0"/>
              </a:rPr>
              <a:t>(½ V</a:t>
            </a:r>
            <a:r>
              <a:rPr lang="en-US" altLang="en-US" sz="1400" b="1" baseline="-25000" dirty="0">
                <a:cs typeface="Arial" panose="020B0604020202020204" pitchFamily="34" charset="0"/>
              </a:rPr>
              <a:t>max</a:t>
            </a:r>
            <a:r>
              <a:rPr lang="en-US" altLang="en-US" sz="1400" b="1" dirty="0">
                <a:cs typeface="Arial" panose="020B0604020202020204" pitchFamily="34" charset="0"/>
              </a:rPr>
              <a:t>)</a:t>
            </a:r>
          </a:p>
          <a:p>
            <a:pPr algn="just">
              <a:buClr>
                <a:srgbClr val="33CC33"/>
              </a:buClr>
            </a:pPr>
            <a:r>
              <a:rPr lang="en-US" altLang="en-US" sz="1400" dirty="0">
                <a:cs typeface="Arial" panose="020B0604020202020204" pitchFamily="34" charset="0"/>
              </a:rPr>
              <a:t>Meaning: It is the [S] required to saturate </a:t>
            </a:r>
            <a:r>
              <a:rPr lang="en-US" altLang="en-US" sz="1400" b="1" dirty="0">
                <a:cs typeface="Arial" panose="020B0604020202020204" pitchFamily="34" charset="0"/>
              </a:rPr>
              <a:t>half</a:t>
            </a:r>
            <a:r>
              <a:rPr lang="en-US" altLang="en-US" sz="1400" dirty="0">
                <a:cs typeface="Arial" panose="020B0604020202020204" pitchFamily="34" charset="0"/>
              </a:rPr>
              <a:t> of all of the active sites of an enzyme</a:t>
            </a:r>
            <a:endParaRPr lang="en-US" altLang="en-US" sz="1400" baseline="-25000" dirty="0">
              <a:cs typeface="Arial" panose="020B0604020202020204" pitchFamily="34" charset="0"/>
            </a:endParaRPr>
          </a:p>
        </p:txBody>
      </p:sp>
      <p:sp>
        <p:nvSpPr>
          <p:cNvPr id="6" name="Rectangle: Rounded Corners 5"/>
          <p:cNvSpPr/>
          <p:nvPr/>
        </p:nvSpPr>
        <p:spPr>
          <a:xfrm>
            <a:off x="4494610" y="618016"/>
            <a:ext cx="2053366" cy="105141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p:cNvSpPr/>
          <p:nvPr/>
        </p:nvSpPr>
        <p:spPr>
          <a:xfrm>
            <a:off x="3993304" y="3353134"/>
            <a:ext cx="3713751" cy="31264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buClr>
                <a:srgbClr val="33CC33"/>
              </a:buClr>
            </a:pPr>
            <a:endParaRPr lang="en-US" altLang="en-US" sz="1050" dirty="0">
              <a:latin typeface="Arial" panose="020B0604020202020204" pitchFamily="34" charset="0"/>
              <a:cs typeface="Arial" panose="020B0604020202020204" pitchFamily="34" charset="0"/>
            </a:endParaRPr>
          </a:p>
          <a:p>
            <a:pPr algn="ctr">
              <a:buClr>
                <a:srgbClr val="33CC33"/>
              </a:buClr>
            </a:pPr>
            <a:r>
              <a:rPr lang="en-US" altLang="en-US" sz="1200" dirty="0">
                <a:latin typeface="Arial" panose="020B0604020202020204" pitchFamily="34" charset="0"/>
                <a:cs typeface="Arial" panose="020B0604020202020204" pitchFamily="34" charset="0"/>
              </a:rPr>
              <a:t>The </a:t>
            </a:r>
            <a:r>
              <a:rPr lang="en-US" altLang="en-US" sz="1200" i="1" dirty="0">
                <a:latin typeface="Arial" panose="020B0604020202020204" pitchFamily="34" charset="0"/>
                <a:cs typeface="Arial" panose="020B0604020202020204" pitchFamily="34" charset="0"/>
              </a:rPr>
              <a:t>K</a:t>
            </a:r>
            <a:r>
              <a:rPr lang="en-US" altLang="en-US" sz="1200" baseline="-25000" dirty="0">
                <a:latin typeface="Arial" panose="020B0604020202020204" pitchFamily="34" charset="0"/>
                <a:cs typeface="Arial" panose="020B0604020202020204" pitchFamily="34" charset="0"/>
              </a:rPr>
              <a:t>m</a:t>
            </a:r>
            <a:r>
              <a:rPr lang="en-US" altLang="en-US" sz="1200" dirty="0">
                <a:latin typeface="Arial" panose="020B0604020202020204" pitchFamily="34" charset="0"/>
                <a:cs typeface="Arial" panose="020B0604020202020204" pitchFamily="34" charset="0"/>
              </a:rPr>
              <a:t> value of a substrate depends on its affinity with the enzyme</a:t>
            </a:r>
          </a:p>
          <a:p>
            <a:pPr algn="just">
              <a:buClr>
                <a:srgbClr val="33CC33"/>
              </a:buClr>
            </a:pPr>
            <a:endParaRPr lang="en-US" altLang="en-US" sz="1100" dirty="0">
              <a:latin typeface="Arial" panose="020B0604020202020204" pitchFamily="34" charset="0"/>
              <a:cs typeface="Arial" panose="020B0604020202020204" pitchFamily="34" charset="0"/>
            </a:endParaRPr>
          </a:p>
          <a:p>
            <a:pPr lvl="1" algn="ctr">
              <a:buClr>
                <a:srgbClr val="33CC33"/>
              </a:buClr>
            </a:pPr>
            <a:r>
              <a:rPr lang="en-US" altLang="en-US" sz="1400" b="1" dirty="0">
                <a:solidFill>
                  <a:schemeClr val="accent1">
                    <a:lumMod val="75000"/>
                  </a:schemeClr>
                </a:solidFill>
                <a:latin typeface="Arial" panose="020B0604020202020204" pitchFamily="34" charset="0"/>
                <a:cs typeface="Arial" panose="020B0604020202020204" pitchFamily="34" charset="0"/>
              </a:rPr>
              <a:t>High </a:t>
            </a:r>
            <a:r>
              <a:rPr lang="en-US" altLang="en-US" sz="1400" b="1" i="1" dirty="0">
                <a:solidFill>
                  <a:schemeClr val="accent1">
                    <a:lumMod val="75000"/>
                  </a:schemeClr>
                </a:solidFill>
                <a:latin typeface="Arial" panose="020B0604020202020204" pitchFamily="34" charset="0"/>
                <a:cs typeface="Arial" panose="020B0604020202020204" pitchFamily="34" charset="0"/>
              </a:rPr>
              <a:t>K</a:t>
            </a:r>
            <a:r>
              <a:rPr lang="en-US" altLang="en-US" sz="1400" b="1" baseline="-25000" dirty="0">
                <a:solidFill>
                  <a:schemeClr val="accent1">
                    <a:lumMod val="75000"/>
                  </a:schemeClr>
                </a:solidFill>
                <a:latin typeface="Arial" panose="020B0604020202020204" pitchFamily="34" charset="0"/>
                <a:cs typeface="Arial" panose="020B0604020202020204" pitchFamily="34" charset="0"/>
              </a:rPr>
              <a:t>m</a:t>
            </a:r>
            <a:r>
              <a:rPr lang="en-US" altLang="en-US" sz="1400" b="1" dirty="0">
                <a:solidFill>
                  <a:schemeClr val="accent1">
                    <a:lumMod val="75000"/>
                  </a:schemeClr>
                </a:solidFill>
                <a:latin typeface="Arial" panose="020B0604020202020204" pitchFamily="34" charset="0"/>
                <a:cs typeface="Arial" panose="020B0604020202020204" pitchFamily="34" charset="0"/>
              </a:rPr>
              <a:t> </a:t>
            </a:r>
            <a:r>
              <a:rPr lang="en-US" altLang="en-US" sz="14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r>
              <a:rPr lang="en-US" altLang="en-US" sz="1400" b="1" dirty="0">
                <a:solidFill>
                  <a:schemeClr val="accent1">
                    <a:lumMod val="75000"/>
                  </a:schemeClr>
                </a:solidFill>
                <a:latin typeface="Arial" panose="020B0604020202020204" pitchFamily="34" charset="0"/>
                <a:cs typeface="Arial" panose="020B0604020202020204" pitchFamily="34" charset="0"/>
              </a:rPr>
              <a:t> </a:t>
            </a:r>
            <a:r>
              <a:rPr lang="en-US" altLang="en-US" sz="1100" b="1" dirty="0">
                <a:solidFill>
                  <a:schemeClr val="accent1">
                    <a:lumMod val="75000"/>
                  </a:schemeClr>
                </a:solidFill>
                <a:latin typeface="Arial" panose="020B0604020202020204" pitchFamily="34" charset="0"/>
                <a:cs typeface="Arial" panose="020B0604020202020204" pitchFamily="34" charset="0"/>
              </a:rPr>
              <a:t>low affinity with enzyme </a:t>
            </a:r>
          </a:p>
          <a:p>
            <a:pPr lvl="1" algn="ctr">
              <a:buClr>
                <a:srgbClr val="33CC33"/>
              </a:buClr>
            </a:pPr>
            <a:r>
              <a:rPr lang="en-US" altLang="en-US" sz="1400" dirty="0">
                <a:latin typeface="Arial" panose="020B0604020202020204" pitchFamily="34" charset="0"/>
                <a:cs typeface="Arial" panose="020B0604020202020204" pitchFamily="34" charset="0"/>
              </a:rPr>
              <a:t>(Therefore higher concentration of substrate is needed to saturate the enzyme) </a:t>
            </a:r>
          </a:p>
          <a:p>
            <a:pPr lvl="1" algn="ctr">
              <a:buClr>
                <a:srgbClr val="33CC33"/>
              </a:buClr>
            </a:pPr>
            <a:endParaRPr lang="en-US" altLang="en-US" sz="1100" dirty="0">
              <a:solidFill>
                <a:schemeClr val="accent1">
                  <a:lumMod val="75000"/>
                </a:schemeClr>
              </a:solidFill>
              <a:latin typeface="Arial" panose="020B0604020202020204" pitchFamily="34" charset="0"/>
              <a:cs typeface="Arial" panose="020B0604020202020204" pitchFamily="34" charset="0"/>
            </a:endParaRPr>
          </a:p>
          <a:p>
            <a:pPr lvl="1" algn="ctr" rtl="1">
              <a:buClr>
                <a:srgbClr val="33CC33"/>
              </a:buClr>
            </a:pPr>
            <a:r>
              <a:rPr lang="en-US" altLang="en-US" sz="1400" b="1" dirty="0">
                <a:solidFill>
                  <a:schemeClr val="accent1">
                    <a:lumMod val="75000"/>
                  </a:schemeClr>
                </a:solidFill>
                <a:latin typeface="Arial" panose="020B0604020202020204" pitchFamily="34" charset="0"/>
                <a:cs typeface="Arial" panose="020B0604020202020204" pitchFamily="34" charset="0"/>
              </a:rPr>
              <a:t>Low </a:t>
            </a:r>
            <a:r>
              <a:rPr lang="en-US" altLang="en-US" sz="1400" b="1" i="1" dirty="0">
                <a:solidFill>
                  <a:schemeClr val="accent1">
                    <a:lumMod val="75000"/>
                  </a:schemeClr>
                </a:solidFill>
                <a:latin typeface="Arial" panose="020B0604020202020204" pitchFamily="34" charset="0"/>
                <a:cs typeface="Arial" panose="020B0604020202020204" pitchFamily="34" charset="0"/>
              </a:rPr>
              <a:t>K</a:t>
            </a:r>
            <a:r>
              <a:rPr lang="en-US" altLang="en-US" sz="1400" b="1" baseline="-25000" dirty="0">
                <a:solidFill>
                  <a:schemeClr val="accent1">
                    <a:lumMod val="75000"/>
                  </a:schemeClr>
                </a:solidFill>
                <a:latin typeface="Arial" panose="020B0604020202020204" pitchFamily="34" charset="0"/>
                <a:cs typeface="Arial" panose="020B0604020202020204" pitchFamily="34" charset="0"/>
              </a:rPr>
              <a:t>m</a:t>
            </a:r>
            <a:r>
              <a:rPr lang="en-US" altLang="en-US" sz="1400" b="1" dirty="0">
                <a:solidFill>
                  <a:schemeClr val="accent1">
                    <a:lumMod val="75000"/>
                  </a:schemeClr>
                </a:solidFill>
                <a:latin typeface="Arial" panose="020B0604020202020204" pitchFamily="34" charset="0"/>
                <a:cs typeface="Arial" panose="020B0604020202020204" pitchFamily="34" charset="0"/>
              </a:rPr>
              <a:t> </a:t>
            </a:r>
            <a:r>
              <a:rPr lang="en-US" altLang="en-US" sz="14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a:t>
            </a:r>
            <a:r>
              <a:rPr lang="en-US" altLang="en-US" sz="1400" b="1" dirty="0">
                <a:solidFill>
                  <a:schemeClr val="accent1">
                    <a:lumMod val="75000"/>
                  </a:schemeClr>
                </a:solidFill>
                <a:latin typeface="Arial" panose="020B0604020202020204" pitchFamily="34" charset="0"/>
                <a:cs typeface="Arial" panose="020B0604020202020204" pitchFamily="34" charset="0"/>
              </a:rPr>
              <a:t> </a:t>
            </a:r>
            <a:r>
              <a:rPr lang="en-US" altLang="en-US" sz="1100" b="1" dirty="0">
                <a:solidFill>
                  <a:schemeClr val="accent1">
                    <a:lumMod val="75000"/>
                  </a:schemeClr>
                </a:solidFill>
                <a:latin typeface="Arial" panose="020B0604020202020204" pitchFamily="34" charset="0"/>
                <a:cs typeface="Arial" panose="020B0604020202020204" pitchFamily="34" charset="0"/>
              </a:rPr>
              <a:t>high affinity with enzyme </a:t>
            </a:r>
          </a:p>
          <a:p>
            <a:pPr lvl="1" algn="ctr">
              <a:buClr>
                <a:srgbClr val="33CC33"/>
              </a:buClr>
            </a:pPr>
            <a:r>
              <a:rPr lang="en-US" altLang="en-US" sz="1400" dirty="0">
                <a:latin typeface="Arial" panose="020B0604020202020204" pitchFamily="34" charset="0"/>
                <a:cs typeface="Arial" panose="020B0604020202020204" pitchFamily="34" charset="0"/>
              </a:rPr>
              <a:t>(less substrate needed to saturate the enzyme)</a:t>
            </a:r>
          </a:p>
          <a:p>
            <a:pPr lvl="1" algn="just">
              <a:buClr>
                <a:srgbClr val="33CC33"/>
              </a:buClr>
            </a:pPr>
            <a:endParaRPr lang="en-US" altLang="en-US" sz="1400" baseline="-25000" dirty="0">
              <a:latin typeface="Arial" panose="020B0604020202020204" pitchFamily="34" charset="0"/>
              <a:cs typeface="Arial" panose="020B0604020202020204" pitchFamily="34" charset="0"/>
            </a:endParaRPr>
          </a:p>
          <a:p>
            <a:pPr lvl="1" algn="just">
              <a:buClr>
                <a:srgbClr val="33CC33"/>
              </a:buClr>
            </a:pPr>
            <a:endParaRPr lang="en-US" altLang="en-US" sz="1400" baseline="-25000" dirty="0">
              <a:latin typeface="Arial" panose="020B0604020202020204" pitchFamily="34" charset="0"/>
              <a:cs typeface="Arial" panose="020B0604020202020204" pitchFamily="34" charset="0"/>
            </a:endParaRPr>
          </a:p>
          <a:p>
            <a:pPr lvl="1" algn="just">
              <a:buClr>
                <a:srgbClr val="33CC33"/>
              </a:buClr>
            </a:pPr>
            <a:r>
              <a:rPr lang="en-US" altLang="en-US" sz="1200" dirty="0">
                <a:solidFill>
                  <a:schemeClr val="tx1">
                    <a:lumMod val="50000"/>
                    <a:lumOff val="50000"/>
                  </a:schemeClr>
                </a:solidFill>
                <a:latin typeface="Arial" panose="020B0604020202020204" pitchFamily="34" charset="0"/>
                <a:cs typeface="Arial" panose="020B0604020202020204" pitchFamily="34" charset="0"/>
              </a:rPr>
              <a:t>Note: The meaning of affinity is “natural liking.” </a:t>
            </a:r>
          </a:p>
        </p:txBody>
      </p:sp>
      <p:sp>
        <p:nvSpPr>
          <p:cNvPr id="3" name="TextBox 2"/>
          <p:cNvSpPr txBox="1"/>
          <p:nvPr/>
        </p:nvSpPr>
        <p:spPr>
          <a:xfrm>
            <a:off x="7785847" y="43974"/>
            <a:ext cx="4285129" cy="646331"/>
          </a:xfrm>
          <a:prstGeom prst="rect">
            <a:avLst/>
          </a:prstGeom>
          <a:noFill/>
        </p:spPr>
        <p:txBody>
          <a:bodyPr wrap="square" rtlCol="0">
            <a:spAutoFit/>
          </a:bodyPr>
          <a:lstStyle/>
          <a:p>
            <a:pPr algn="ctr"/>
            <a:r>
              <a:rPr lang="en-US" b="1" dirty="0" err="1">
                <a:ln w="0"/>
                <a:solidFill>
                  <a:schemeClr val="accent2">
                    <a:lumMod val="75000"/>
                  </a:schemeClr>
                </a:solidFill>
                <a:effectLst>
                  <a:outerShdw blurRad="38100" dist="19050" dir="2700000" algn="tl" rotWithShape="0">
                    <a:schemeClr val="dk1">
                      <a:alpha val="40000"/>
                    </a:schemeClr>
                  </a:outerShdw>
                </a:effectLst>
              </a:rPr>
              <a:t>Lineweaver</a:t>
            </a:r>
            <a:r>
              <a:rPr lang="en-US" b="1" dirty="0">
                <a:ln w="0"/>
                <a:solidFill>
                  <a:schemeClr val="accent2">
                    <a:lumMod val="75000"/>
                  </a:schemeClr>
                </a:solidFill>
                <a:effectLst>
                  <a:outerShdw blurRad="38100" dist="19050" dir="2700000" algn="tl" rotWithShape="0">
                    <a:schemeClr val="dk1">
                      <a:alpha val="40000"/>
                    </a:schemeClr>
                  </a:outerShdw>
                </a:effectLst>
              </a:rPr>
              <a:t>-Burk plot (</a:t>
            </a:r>
            <a:r>
              <a:rPr lang="en-US" b="1" dirty="0">
                <a:solidFill>
                  <a:schemeClr val="accent2">
                    <a:lumMod val="75000"/>
                  </a:schemeClr>
                </a:solidFill>
                <a:cs typeface="Arial" pitchFamily="34" charset="0"/>
              </a:rPr>
              <a:t>double-reciprocal plot)</a:t>
            </a:r>
            <a:r>
              <a:rPr lang="en-US" b="1" dirty="0">
                <a:ln w="0"/>
                <a:solidFill>
                  <a:schemeClr val="accent2">
                    <a:lumMod val="75000"/>
                  </a:schemeClr>
                </a:solidFill>
                <a:effectLst>
                  <a:outerShdw blurRad="38100" dist="19050" dir="2700000" algn="tl" rotWithShape="0">
                    <a:schemeClr val="dk1">
                      <a:alpha val="40000"/>
                    </a:schemeClr>
                  </a:outerShdw>
                </a:effectLst>
              </a:rPr>
              <a:t> </a:t>
            </a:r>
          </a:p>
        </p:txBody>
      </p:sp>
      <p:pic>
        <p:nvPicPr>
          <p:cNvPr id="13" name="Picture 12"/>
          <p:cNvPicPr>
            <a:picLocks noChangeAspect="1"/>
          </p:cNvPicPr>
          <p:nvPr/>
        </p:nvPicPr>
        <p:blipFill>
          <a:blip r:embed="rId4"/>
          <a:stretch>
            <a:fillRect/>
          </a:stretch>
        </p:blipFill>
        <p:spPr>
          <a:xfrm>
            <a:off x="8487783" y="734278"/>
            <a:ext cx="3086333" cy="2039509"/>
          </a:xfrm>
          <a:prstGeom prst="rect">
            <a:avLst/>
          </a:prstGeom>
        </p:spPr>
      </p:pic>
      <p:sp>
        <p:nvSpPr>
          <p:cNvPr id="12" name="TextBox 11"/>
          <p:cNvSpPr txBox="1"/>
          <p:nvPr/>
        </p:nvSpPr>
        <p:spPr>
          <a:xfrm>
            <a:off x="8027140" y="2988914"/>
            <a:ext cx="3644282" cy="125572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90000"/>
              </a:lnSpc>
              <a:buClr>
                <a:srgbClr val="33CC33"/>
              </a:buClr>
              <a:buFont typeface="Arial" panose="020B0604020202020204" pitchFamily="34" charset="0"/>
              <a:buChar char="•"/>
              <a:defRPr/>
            </a:pPr>
            <a:r>
              <a:rPr lang="en-US" sz="1400" dirty="0">
                <a:solidFill>
                  <a:schemeClr val="tx1"/>
                </a:solidFill>
                <a:cs typeface="Arial" pitchFamily="34" charset="0"/>
              </a:rPr>
              <a:t> obtained by taking </a:t>
            </a:r>
            <a:r>
              <a:rPr lang="en-US" sz="1400" b="1" dirty="0">
                <a:solidFill>
                  <a:schemeClr val="tx1"/>
                </a:solidFill>
                <a:cs typeface="Arial" pitchFamily="34" charset="0"/>
              </a:rPr>
              <a:t>reciprocals</a:t>
            </a:r>
            <a:r>
              <a:rPr lang="en-US" sz="1400" dirty="0">
                <a:solidFill>
                  <a:schemeClr val="tx1"/>
                </a:solidFill>
                <a:cs typeface="Arial" pitchFamily="34" charset="0"/>
              </a:rPr>
              <a:t> of the </a:t>
            </a:r>
            <a:r>
              <a:rPr lang="en-US" sz="1400" b="1" dirty="0" err="1">
                <a:solidFill>
                  <a:schemeClr val="tx1"/>
                </a:solidFill>
                <a:cs typeface="Arial" pitchFamily="34" charset="0"/>
              </a:rPr>
              <a:t>Michaelis</a:t>
            </a:r>
            <a:r>
              <a:rPr lang="en-US" sz="1400" b="1" dirty="0">
                <a:solidFill>
                  <a:schemeClr val="tx1"/>
                </a:solidFill>
                <a:cs typeface="Arial" pitchFamily="34" charset="0"/>
              </a:rPr>
              <a:t> </a:t>
            </a:r>
            <a:r>
              <a:rPr lang="en-US" sz="1400" b="1" dirty="0" err="1">
                <a:solidFill>
                  <a:schemeClr val="tx1"/>
                </a:solidFill>
                <a:cs typeface="Arial" pitchFamily="34" charset="0"/>
              </a:rPr>
              <a:t>Menten</a:t>
            </a:r>
            <a:r>
              <a:rPr lang="en-US" sz="1400" b="1" dirty="0">
                <a:solidFill>
                  <a:schemeClr val="tx1"/>
                </a:solidFill>
                <a:cs typeface="Arial" pitchFamily="34" charset="0"/>
              </a:rPr>
              <a:t> equation</a:t>
            </a:r>
            <a:endParaRPr lang="en-US" sz="1600" b="1" dirty="0">
              <a:solidFill>
                <a:schemeClr val="tx1"/>
              </a:solidFill>
              <a:cs typeface="Arial" pitchFamily="34" charset="0"/>
            </a:endParaRPr>
          </a:p>
          <a:p>
            <a:pPr algn="just">
              <a:lnSpc>
                <a:spcPct val="90000"/>
              </a:lnSpc>
              <a:buClr>
                <a:srgbClr val="33CC33"/>
              </a:buClr>
              <a:buFont typeface="Arial" panose="020B0604020202020204" pitchFamily="34" charset="0"/>
              <a:buChar char="•"/>
              <a:defRPr/>
            </a:pPr>
            <a:r>
              <a:rPr lang="en-US" sz="1400" dirty="0">
                <a:solidFill>
                  <a:schemeClr val="tx1"/>
                </a:solidFill>
                <a:cs typeface="Arial" pitchFamily="34" charset="0"/>
              </a:rPr>
              <a:t> It is plotted to</a:t>
            </a:r>
            <a:r>
              <a:rPr lang="ar-SA" sz="1400" dirty="0">
                <a:solidFill>
                  <a:schemeClr val="tx1"/>
                </a:solidFill>
                <a:cs typeface="Arial" pitchFamily="34" charset="0"/>
              </a:rPr>
              <a:t>:</a:t>
            </a:r>
          </a:p>
          <a:p>
            <a:pPr algn="just">
              <a:lnSpc>
                <a:spcPct val="90000"/>
              </a:lnSpc>
              <a:buClr>
                <a:srgbClr val="33CC33"/>
              </a:buClr>
              <a:defRPr/>
            </a:pPr>
            <a:r>
              <a:rPr lang="en-US" sz="1400" dirty="0">
                <a:solidFill>
                  <a:schemeClr val="tx1"/>
                </a:solidFill>
                <a:cs typeface="Arial" pitchFamily="34" charset="0"/>
              </a:rPr>
              <a:t>*calculate the </a:t>
            </a:r>
            <a:r>
              <a:rPr lang="en-US" sz="1400" b="1" dirty="0">
                <a:solidFill>
                  <a:schemeClr val="tx1"/>
                </a:solidFill>
                <a:cs typeface="Arial" pitchFamily="34" charset="0"/>
              </a:rPr>
              <a:t>Km and Vmax values</a:t>
            </a:r>
            <a:r>
              <a:rPr lang="en-US" sz="1400" dirty="0">
                <a:solidFill>
                  <a:schemeClr val="tx1"/>
                </a:solidFill>
                <a:cs typeface="Arial" pitchFamily="34" charset="0"/>
              </a:rPr>
              <a:t> </a:t>
            </a:r>
            <a:endParaRPr lang="ar-SA" sz="1400" dirty="0">
              <a:solidFill>
                <a:schemeClr val="tx1"/>
              </a:solidFill>
              <a:cs typeface="Arial" pitchFamily="34" charset="0"/>
            </a:endParaRPr>
          </a:p>
          <a:p>
            <a:pPr algn="just">
              <a:lnSpc>
                <a:spcPct val="90000"/>
              </a:lnSpc>
              <a:buClr>
                <a:srgbClr val="33CC33"/>
              </a:buClr>
              <a:defRPr/>
            </a:pPr>
            <a:r>
              <a:rPr lang="en-US" sz="1400" dirty="0">
                <a:solidFill>
                  <a:schemeClr val="tx1"/>
                </a:solidFill>
                <a:cs typeface="Arial" pitchFamily="34" charset="0"/>
              </a:rPr>
              <a:t>*determine the </a:t>
            </a:r>
            <a:r>
              <a:rPr lang="en-US" sz="1400" b="1" dirty="0">
                <a:solidFill>
                  <a:schemeClr val="tx1"/>
                </a:solidFill>
                <a:cs typeface="Arial" pitchFamily="34" charset="0"/>
              </a:rPr>
              <a:t>mechanism of action </a:t>
            </a:r>
            <a:r>
              <a:rPr lang="en-US" sz="1400" dirty="0">
                <a:solidFill>
                  <a:schemeClr val="tx1"/>
                </a:solidFill>
                <a:cs typeface="Arial" pitchFamily="34" charset="0"/>
              </a:rPr>
              <a:t>of enzyme </a:t>
            </a:r>
            <a:r>
              <a:rPr lang="en-US" sz="1400" b="1" dirty="0">
                <a:solidFill>
                  <a:schemeClr val="tx1"/>
                </a:solidFill>
                <a:cs typeface="Arial" pitchFamily="34" charset="0"/>
              </a:rPr>
              <a:t>inhibitors</a:t>
            </a:r>
          </a:p>
        </p:txBody>
      </p:sp>
      <p:sp>
        <p:nvSpPr>
          <p:cNvPr id="4" name="TextBox 3"/>
          <p:cNvSpPr txBox="1"/>
          <p:nvPr/>
        </p:nvSpPr>
        <p:spPr>
          <a:xfrm>
            <a:off x="7970950" y="4762207"/>
            <a:ext cx="3515238" cy="1938992"/>
          </a:xfrm>
          <a:prstGeom prst="rect">
            <a:avLst/>
          </a:prstGeom>
          <a:noFill/>
          <a:ln w="19050">
            <a:solidFill>
              <a:schemeClr val="tx1">
                <a:lumMod val="95000"/>
                <a:lumOff val="5000"/>
              </a:schemeClr>
            </a:solidFill>
            <a:prstDash val="dashDot"/>
          </a:ln>
        </p:spPr>
        <p:txBody>
          <a:bodyPr wrap="square" rtlCol="0">
            <a:spAutoFit/>
          </a:bodyPr>
          <a:lstStyle/>
          <a:p>
            <a:r>
              <a:rPr lang="en-US" sz="1200" b="1" dirty="0">
                <a:solidFill>
                  <a:schemeClr val="accent5"/>
                </a:solidFill>
              </a:rPr>
              <a:t>High Km:</a:t>
            </a:r>
          </a:p>
          <a:p>
            <a:pPr algn="r"/>
            <a:r>
              <a:rPr lang="ar-SA" sz="1200" dirty="0">
                <a:solidFill>
                  <a:schemeClr val="tx1">
                    <a:lumMod val="50000"/>
                    <a:lumOff val="50000"/>
                  </a:schemeClr>
                </a:solidFill>
              </a:rPr>
              <a:t>مثل لما يكون الشخص صاحب مستوى عالي بمنصب أو غيره ومشغول طول الوقت هنا يصير إحتكاكه مع أصدقائه أقل </a:t>
            </a:r>
            <a:r>
              <a:rPr lang="en-US" sz="1200" dirty="0">
                <a:solidFill>
                  <a:schemeClr val="tx1">
                    <a:lumMod val="50000"/>
                    <a:lumOff val="50000"/>
                  </a:schemeClr>
                </a:solidFill>
              </a:rPr>
              <a:t> (Affinity)</a:t>
            </a:r>
          </a:p>
          <a:p>
            <a:pPr algn="r"/>
            <a:r>
              <a:rPr lang="ar-SA" sz="1200" dirty="0">
                <a:solidFill>
                  <a:schemeClr val="tx1">
                    <a:lumMod val="50000"/>
                    <a:lumOff val="50000"/>
                  </a:schemeClr>
                </a:solidFill>
              </a:rPr>
              <a:t>فلذلك يحتاج إنه يقوّي علاقته أكثر فيحتاج سبستريتس أكثر عشان يتشبّع.</a:t>
            </a:r>
          </a:p>
          <a:p>
            <a:r>
              <a:rPr lang="en-US" sz="1200" b="1" dirty="0">
                <a:solidFill>
                  <a:schemeClr val="accent5"/>
                </a:solidFill>
              </a:rPr>
              <a:t>Low Km:</a:t>
            </a:r>
            <a:endParaRPr lang="ar-SA" sz="1200" b="1" dirty="0">
              <a:solidFill>
                <a:schemeClr val="tx1">
                  <a:lumMod val="65000"/>
                  <a:lumOff val="35000"/>
                </a:schemeClr>
              </a:solidFill>
            </a:endParaRPr>
          </a:p>
          <a:p>
            <a:pPr algn="r"/>
            <a:r>
              <a:rPr lang="ar-SA" sz="1200" dirty="0">
                <a:solidFill>
                  <a:schemeClr val="tx1">
                    <a:lumMod val="50000"/>
                    <a:lumOff val="50000"/>
                  </a:schemeClr>
                </a:solidFill>
              </a:rPr>
              <a:t>هنا العكس اللي يكون منصبه بسيط فبكذا عنده وقت أكثر وإحتكاكه مع أصدقائه عالي فبيحتاج عدد أقل من السبستريتس عشان يتشبّع الإنزايم</a:t>
            </a:r>
            <a:endParaRPr lang="en-US" sz="1200" dirty="0">
              <a:solidFill>
                <a:schemeClr val="tx1">
                  <a:lumMod val="50000"/>
                  <a:lumOff val="50000"/>
                </a:schemeClr>
              </a:solidFill>
            </a:endParaRPr>
          </a:p>
        </p:txBody>
      </p:sp>
      <p:sp>
        <p:nvSpPr>
          <p:cNvPr id="5" name="TextBox 4"/>
          <p:cNvSpPr txBox="1"/>
          <p:nvPr/>
        </p:nvSpPr>
        <p:spPr>
          <a:xfrm>
            <a:off x="11513848" y="4839419"/>
            <a:ext cx="461665" cy="1777041"/>
          </a:xfrm>
          <a:prstGeom prst="rect">
            <a:avLst/>
          </a:prstGeom>
          <a:noFill/>
        </p:spPr>
        <p:txBody>
          <a:bodyPr vert="vert270" wrap="square" rtlCol="0">
            <a:spAutoFit/>
          </a:bodyPr>
          <a:lstStyle/>
          <a:p>
            <a:pPr algn="ctr"/>
            <a:r>
              <a:rPr lang="ar-SA" sz="900" b="1" u="sng" dirty="0"/>
              <a:t>نشكر رانيا العيسى على التشبيه</a:t>
            </a:r>
            <a:endParaRPr lang="en-US" sz="900" b="1" u="sng" dirty="0"/>
          </a:p>
        </p:txBody>
      </p:sp>
      <p:cxnSp>
        <p:nvCxnSpPr>
          <p:cNvPr id="26" name="Straight Connector 25"/>
          <p:cNvCxnSpPr/>
          <p:nvPr/>
        </p:nvCxnSpPr>
        <p:spPr>
          <a:xfrm>
            <a:off x="7831732" y="13299"/>
            <a:ext cx="20042" cy="691193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TextBox 29"/>
          <p:cNvSpPr txBox="1"/>
          <p:nvPr/>
        </p:nvSpPr>
        <p:spPr>
          <a:xfrm>
            <a:off x="9207295" y="4292283"/>
            <a:ext cx="1267964" cy="523220"/>
          </a:xfrm>
          <a:prstGeom prst="rect">
            <a:avLst/>
          </a:prstGeom>
          <a:noFill/>
        </p:spPr>
        <p:txBody>
          <a:bodyPr wrap="square" rtlCol="0">
            <a:spAutoFit/>
          </a:bodyPr>
          <a:lstStyle/>
          <a:p>
            <a:r>
              <a:rPr lang="ar-SA" sz="2800" b="1" dirty="0">
                <a:solidFill>
                  <a:schemeClr val="tx1">
                    <a:lumMod val="50000"/>
                    <a:lumOff val="50000"/>
                  </a:schemeClr>
                </a:solidFill>
                <a:latin typeface="Calibri" panose="020F0502020204030204" pitchFamily="34" charset="0"/>
                <a:cs typeface="Calibri" panose="020F0502020204030204" pitchFamily="34" charset="0"/>
              </a:rPr>
              <a:t>#</a:t>
            </a:r>
            <a:r>
              <a:rPr lang="ar-SA" sz="2000" b="1" dirty="0">
                <a:solidFill>
                  <a:schemeClr val="tx1">
                    <a:lumMod val="50000"/>
                    <a:lumOff val="50000"/>
                  </a:schemeClr>
                </a:solidFill>
                <a:latin typeface="Calibri" panose="020F0502020204030204" pitchFamily="34" charset="0"/>
                <a:cs typeface="Calibri" panose="020F0502020204030204" pitchFamily="34" charset="0"/>
              </a:rPr>
              <a:t>للرّبط</a:t>
            </a:r>
            <a:endParaRPr lang="en-US" sz="2800" b="1"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5421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978" y="1558190"/>
            <a:ext cx="7312952" cy="3516347"/>
          </a:xfrm>
          <a:prstGeom prst="rect">
            <a:avLst/>
          </a:prstGeom>
          <a:noFill/>
        </p:spPr>
        <p:txBody>
          <a:bodyPr wrap="square" lIns="68580" tIns="34290" rIns="68580" bIns="34290">
            <a:spAutoFit/>
          </a:bodyPr>
          <a:lstStyle/>
          <a:p>
            <a:pPr marL="214313" indent="-214313">
              <a:buFont typeface="Arial" panose="020B0604020202020204" pitchFamily="34" charset="0"/>
              <a:buChar char="•"/>
            </a:pPr>
            <a:r>
              <a:rPr lang="en-US" sz="1400" dirty="0"/>
              <a:t>Enzymes are biological catalysts that speed up the rate of a reaction without being changed in the reaction</a:t>
            </a:r>
          </a:p>
          <a:p>
            <a:pPr marL="214313" indent="-214313">
              <a:buFont typeface="Arial" panose="020B0604020202020204" pitchFamily="34" charset="0"/>
              <a:buChar char="•"/>
            </a:pPr>
            <a:endParaRPr lang="en-US" sz="1400" dirty="0"/>
          </a:p>
          <a:p>
            <a:pPr marL="214313" indent="-214313">
              <a:buFont typeface="Arial" panose="020B0604020202020204" pitchFamily="34" charset="0"/>
              <a:buChar char="•"/>
            </a:pPr>
            <a:r>
              <a:rPr lang="en-US" sz="1400" dirty="0"/>
              <a:t> All enzymes are protein in nature</a:t>
            </a:r>
          </a:p>
          <a:p>
            <a:pPr marL="214313" indent="-214313">
              <a:buFont typeface="Arial" panose="020B0604020202020204" pitchFamily="34" charset="0"/>
              <a:buChar char="•"/>
            </a:pPr>
            <a:endParaRPr lang="en-US" sz="1400" dirty="0"/>
          </a:p>
          <a:p>
            <a:pPr marL="214313" indent="-214313">
              <a:buFont typeface="Arial" panose="020B0604020202020204" pitchFamily="34" charset="0"/>
              <a:buChar char="•"/>
            </a:pPr>
            <a:r>
              <a:rPr lang="en-US" sz="1400" dirty="0"/>
              <a:t>Apoenzyme (inactive) + nonprotein part = Holoenzyme </a:t>
            </a:r>
            <a:r>
              <a:rPr lang="en-US" sz="1400" dirty="0" smtClean="0"/>
              <a:t>(active</a:t>
            </a:r>
            <a:r>
              <a:rPr lang="en-US" sz="1400" dirty="0"/>
              <a:t>) </a:t>
            </a:r>
          </a:p>
          <a:p>
            <a:pPr marL="214313" indent="-214313">
              <a:buFont typeface="Arial" panose="020B0604020202020204" pitchFamily="34" charset="0"/>
              <a:buChar char="•"/>
            </a:pPr>
            <a:endParaRPr lang="en-US" sz="1400" dirty="0"/>
          </a:p>
          <a:p>
            <a:pPr lvl="1"/>
            <a:r>
              <a:rPr lang="en-US" sz="1400" b="1" u="sng" dirty="0">
                <a:solidFill>
                  <a:srgbClr val="C00000"/>
                </a:solidFill>
              </a:rPr>
              <a:t>Initial rate of enzyme reaction:</a:t>
            </a:r>
          </a:p>
          <a:p>
            <a:pPr lvl="1" algn="l" rtl="0"/>
            <a:endParaRPr lang="en-US" sz="1400" dirty="0"/>
          </a:p>
          <a:p>
            <a:pPr lvl="1" algn="l" rtl="0"/>
            <a:endParaRPr lang="en-US" sz="1400" dirty="0"/>
          </a:p>
          <a:p>
            <a:pPr lvl="1" algn="l" rtl="0"/>
            <a:endParaRPr lang="en-US" sz="1400" dirty="0"/>
          </a:p>
          <a:p>
            <a:pPr marL="214313" indent="-214313">
              <a:buFont typeface="Arial" panose="020B0604020202020204" pitchFamily="34" charset="0"/>
              <a:buChar char="•"/>
            </a:pPr>
            <a:endParaRPr lang="en-US" sz="1400" dirty="0"/>
          </a:p>
          <a:p>
            <a:pPr marL="214313" indent="-214313">
              <a:buFont typeface="Arial" panose="020B0604020202020204" pitchFamily="34" charset="0"/>
              <a:buChar char="•"/>
            </a:pPr>
            <a:endParaRPr lang="en-US" sz="1400" dirty="0"/>
          </a:p>
          <a:p>
            <a:pPr marL="214313" indent="-214313">
              <a:buFont typeface="Arial" panose="020B0604020202020204" pitchFamily="34" charset="0"/>
              <a:buChar char="•"/>
            </a:pPr>
            <a:endParaRPr lang="en-US" sz="1400" dirty="0"/>
          </a:p>
          <a:p>
            <a:pPr marL="214313" indent="-214313">
              <a:buFont typeface="Arial" panose="020B0604020202020204" pitchFamily="34" charset="0"/>
              <a:buChar char="•"/>
            </a:pPr>
            <a:endParaRPr lang="en-US" sz="1400" dirty="0"/>
          </a:p>
          <a:p>
            <a:pPr marL="214313" indent="-214313">
              <a:buFont typeface="Arial" panose="020B0604020202020204" pitchFamily="34" charset="0"/>
              <a:buChar char="•"/>
            </a:pPr>
            <a:endParaRPr lang="en-US" sz="1400" dirty="0"/>
          </a:p>
        </p:txBody>
      </p:sp>
      <p:graphicFrame>
        <p:nvGraphicFramePr>
          <p:cNvPr id="4" name="Diagram 3"/>
          <p:cNvGraphicFramePr/>
          <p:nvPr>
            <p:extLst>
              <p:ext uri="{D42A27DB-BD31-4B8C-83A1-F6EECF244321}">
                <p14:modId xmlns:p14="http://schemas.microsoft.com/office/powerpoint/2010/main" val="2454883031"/>
              </p:ext>
            </p:extLst>
          </p:nvPr>
        </p:nvGraphicFramePr>
        <p:xfrm>
          <a:off x="9312580" y="158961"/>
          <a:ext cx="3218496" cy="443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04016" y="4656"/>
            <a:ext cx="3793958" cy="623248"/>
          </a:xfrm>
          <a:prstGeom prst="rect">
            <a:avLst/>
          </a:prstGeom>
          <a:noFill/>
        </p:spPr>
        <p:txBody>
          <a:bodyPr wrap="square" lIns="68580" tIns="34290" rIns="68580" bIns="3429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Summary</a:t>
            </a:r>
            <a:endParaRPr lang="en-US" sz="4800" b="1" dirty="0">
              <a:ln w="22225">
                <a:solidFill>
                  <a:schemeClr val="accent2"/>
                </a:solidFill>
                <a:prstDash val="solid"/>
              </a:ln>
              <a:solidFill>
                <a:schemeClr val="accent2">
                  <a:lumMod val="40000"/>
                  <a:lumOff val="60000"/>
                </a:schemeClr>
              </a:solidFill>
            </a:endParaRPr>
          </a:p>
        </p:txBody>
      </p:sp>
      <p:graphicFrame>
        <p:nvGraphicFramePr>
          <p:cNvPr id="6" name="Diagram 5"/>
          <p:cNvGraphicFramePr/>
          <p:nvPr>
            <p:extLst>
              <p:ext uri="{D42A27DB-BD31-4B8C-83A1-F6EECF244321}">
                <p14:modId xmlns:p14="http://schemas.microsoft.com/office/powerpoint/2010/main" val="2391464569"/>
              </p:ext>
            </p:extLst>
          </p:nvPr>
        </p:nvGraphicFramePr>
        <p:xfrm>
          <a:off x="7782286" y="4643163"/>
          <a:ext cx="2359950" cy="17683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2365038602"/>
              </p:ext>
            </p:extLst>
          </p:nvPr>
        </p:nvGraphicFramePr>
        <p:xfrm>
          <a:off x="2671593" y="4229233"/>
          <a:ext cx="4419851" cy="28329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extLst>
              <p:ext uri="{D42A27DB-BD31-4B8C-83A1-F6EECF244321}">
                <p14:modId xmlns:p14="http://schemas.microsoft.com/office/powerpoint/2010/main" val="1354475731"/>
              </p:ext>
            </p:extLst>
          </p:nvPr>
        </p:nvGraphicFramePr>
        <p:xfrm>
          <a:off x="176176" y="909943"/>
          <a:ext cx="4863667" cy="5984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Rectangle 17"/>
          <p:cNvSpPr/>
          <p:nvPr/>
        </p:nvSpPr>
        <p:spPr>
          <a:xfrm>
            <a:off x="1045074" y="657229"/>
            <a:ext cx="3125870" cy="315471"/>
          </a:xfrm>
          <a:prstGeom prst="rect">
            <a:avLst/>
          </a:prstGeom>
          <a:noFill/>
        </p:spPr>
        <p:txBody>
          <a:bodyPr wrap="square" lIns="68580" tIns="34290" rIns="68580" bIns="34290">
            <a:spAutoFit/>
          </a:bodyPr>
          <a:lstStyle/>
          <a:p>
            <a:pPr algn="l" rtl="0"/>
            <a:r>
              <a:rPr lang="en-US" sz="1600" dirty="0">
                <a:ln w="0"/>
                <a:solidFill>
                  <a:schemeClr val="accent5">
                    <a:lumMod val="75000"/>
                  </a:schemeClr>
                </a:solidFill>
                <a:effectLst>
                  <a:outerShdw blurRad="38100" dist="19050" dir="2700000" algn="tl" rotWithShape="0">
                    <a:schemeClr val="dk1">
                      <a:alpha val="40000"/>
                    </a:schemeClr>
                  </a:outerShdw>
                </a:effectLst>
              </a:rPr>
              <a:t>Reacts with		to form</a:t>
            </a:r>
            <a:endParaRPr lang="en-US" sz="1600" dirty="0">
              <a:ln w="0"/>
              <a:solidFill>
                <a:schemeClr val="accent5">
                  <a:lumMod val="75000"/>
                </a:schemeClr>
              </a:solidFill>
              <a:effectLst>
                <a:outerShdw blurRad="38100" dist="19050" dir="2700000" algn="tl" rotWithShape="0">
                  <a:schemeClr val="dk1">
                    <a:alpha val="40000"/>
                  </a:schemeClr>
                </a:outerShdw>
              </a:effectLst>
              <a:latin typeface="Agency FB" panose="020B0503020202020204" pitchFamily="34" charset="0"/>
            </a:endParaRPr>
          </a:p>
        </p:txBody>
      </p:sp>
      <p:graphicFrame>
        <p:nvGraphicFramePr>
          <p:cNvPr id="9" name="Diagram 8"/>
          <p:cNvGraphicFramePr/>
          <p:nvPr>
            <p:extLst>
              <p:ext uri="{D42A27DB-BD31-4B8C-83A1-F6EECF244321}">
                <p14:modId xmlns:p14="http://schemas.microsoft.com/office/powerpoint/2010/main" val="2374815130"/>
              </p:ext>
            </p:extLst>
          </p:nvPr>
        </p:nvGraphicFramePr>
        <p:xfrm>
          <a:off x="473382" y="4499703"/>
          <a:ext cx="1503323" cy="229198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0" name="Rectangle 9"/>
          <p:cNvSpPr/>
          <p:nvPr/>
        </p:nvSpPr>
        <p:spPr>
          <a:xfrm>
            <a:off x="1109715" y="3355179"/>
            <a:ext cx="2515596" cy="1177245"/>
          </a:xfrm>
          <a:prstGeom prst="rect">
            <a:avLst/>
          </a:prstGeom>
        </p:spPr>
        <p:txBody>
          <a:bodyPr wrap="square">
            <a:spAutoFit/>
          </a:bodyPr>
          <a:lstStyle/>
          <a:p>
            <a:pPr algn="ctr" rtl="0"/>
            <a:r>
              <a:rPr lang="en-US" sz="1350" dirty="0">
                <a:solidFill>
                  <a:srgbClr val="FF0000"/>
                </a:solidFill>
              </a:rPr>
              <a:t>Pre-steady state kinetics</a:t>
            </a:r>
          </a:p>
          <a:p>
            <a:pPr algn="ctr" rtl="0"/>
            <a:endParaRPr lang="en-US" sz="1200" dirty="0"/>
          </a:p>
          <a:p>
            <a:pPr algn="ctr" rtl="0"/>
            <a:r>
              <a:rPr lang="en-US" sz="1050" dirty="0"/>
              <a:t>initial short period of time which	intermediates gradually build up</a:t>
            </a:r>
          </a:p>
          <a:p>
            <a:endParaRPr lang="ar-SA" sz="1350" dirty="0"/>
          </a:p>
        </p:txBody>
      </p:sp>
      <p:sp>
        <p:nvSpPr>
          <p:cNvPr id="11" name="Rectangle 10"/>
          <p:cNvSpPr/>
          <p:nvPr/>
        </p:nvSpPr>
        <p:spPr>
          <a:xfrm>
            <a:off x="3775261" y="3347222"/>
            <a:ext cx="2375636" cy="1015663"/>
          </a:xfrm>
          <a:prstGeom prst="rect">
            <a:avLst/>
          </a:prstGeom>
        </p:spPr>
        <p:txBody>
          <a:bodyPr wrap="square">
            <a:spAutoFit/>
          </a:bodyPr>
          <a:lstStyle/>
          <a:p>
            <a:pPr marL="0" lvl="1" algn="ctr"/>
            <a:r>
              <a:rPr lang="en-US" sz="1350" dirty="0">
                <a:solidFill>
                  <a:srgbClr val="FF0000"/>
                </a:solidFill>
              </a:rPr>
              <a:t>Steady state kinetics</a:t>
            </a:r>
          </a:p>
          <a:p>
            <a:pPr marL="0" lvl="1" algn="ctr"/>
            <a:endParaRPr lang="en-US" sz="1200" dirty="0"/>
          </a:p>
          <a:p>
            <a:pPr algn="ctr" rtl="0"/>
            <a:r>
              <a:rPr lang="en-US" sz="1050" dirty="0"/>
              <a:t>the reaction rate and</a:t>
            </a:r>
          </a:p>
          <a:p>
            <a:pPr algn="ctr" rtl="0"/>
            <a:r>
              <a:rPr lang="en-US" sz="1050" dirty="0"/>
              <a:t>the concentration of intermediates</a:t>
            </a:r>
          </a:p>
          <a:p>
            <a:pPr algn="ctr" rtl="0"/>
            <a:r>
              <a:rPr lang="en-US" sz="1050" dirty="0"/>
              <a:t>change slowly with tim</a:t>
            </a:r>
            <a:r>
              <a:rPr lang="en-US" sz="1200" dirty="0"/>
              <a:t>e</a:t>
            </a:r>
            <a:endParaRPr lang="ar-SA" sz="1200" dirty="0"/>
          </a:p>
        </p:txBody>
      </p:sp>
      <p:sp>
        <p:nvSpPr>
          <p:cNvPr id="12" name="Rectangle 11"/>
          <p:cNvSpPr/>
          <p:nvPr/>
        </p:nvSpPr>
        <p:spPr>
          <a:xfrm>
            <a:off x="7178715" y="3089417"/>
            <a:ext cx="2464136" cy="300082"/>
          </a:xfrm>
          <a:prstGeom prst="rect">
            <a:avLst/>
          </a:prstGeom>
        </p:spPr>
        <p:txBody>
          <a:bodyPr wrap="none">
            <a:spAutoFit/>
          </a:bodyPr>
          <a:lstStyle/>
          <a:p>
            <a:r>
              <a:rPr lang="en-US" sz="1350" b="1" u="sng" dirty="0">
                <a:solidFill>
                  <a:srgbClr val="C00000"/>
                </a:solidFill>
              </a:rPr>
              <a:t>Michaelis </a:t>
            </a:r>
            <a:r>
              <a:rPr lang="en-US" sz="1350" b="1" u="sng" dirty="0" err="1">
                <a:solidFill>
                  <a:srgbClr val="C00000"/>
                </a:solidFill>
              </a:rPr>
              <a:t>Menten</a:t>
            </a:r>
            <a:r>
              <a:rPr lang="en-US" sz="1350" b="1" u="sng" dirty="0">
                <a:solidFill>
                  <a:srgbClr val="C00000"/>
                </a:solidFill>
              </a:rPr>
              <a:t> Equation: </a:t>
            </a:r>
            <a:endParaRPr lang="ar-SA" sz="1350" b="1" u="sng" dirty="0">
              <a:solidFill>
                <a:srgbClr val="C00000"/>
              </a:solidFill>
            </a:endParaRPr>
          </a:p>
        </p:txBody>
      </p:sp>
      <mc:AlternateContent xmlns:mc="http://schemas.openxmlformats.org/markup-compatibility/2006" xmlns:a14="http://schemas.microsoft.com/office/drawing/2010/main">
        <mc:Choice Requires="a14">
          <p:sp>
            <p:nvSpPr>
              <p:cNvPr id="13" name="Rectangle 12"/>
              <p:cNvSpPr/>
              <p:nvPr/>
            </p:nvSpPr>
            <p:spPr>
              <a:xfrm>
                <a:off x="7799503" y="3418081"/>
                <a:ext cx="1275029" cy="525721"/>
              </a:xfrm>
              <a:prstGeom prst="rect">
                <a:avLst/>
              </a:prstGeom>
            </p:spPr>
            <p:txBody>
              <a:bodyPr wrap="none">
                <a:spAutoFit/>
              </a:bodyPr>
              <a:lstStyle/>
              <a:p>
                <a:pPr marL="0" lvl="1" algn="ctr"/>
                <a14:m>
                  <m:oMathPara xmlns:m="http://schemas.openxmlformats.org/officeDocument/2006/math">
                    <m:oMathParaPr>
                      <m:jc m:val="centerGroup"/>
                    </m:oMathParaPr>
                    <m:oMath xmlns:m="http://schemas.openxmlformats.org/officeDocument/2006/math">
                      <m:sSub>
                        <m:sSubPr>
                          <m:ctrlPr>
                            <a:rPr lang="en-US" sz="1350" i="1">
                              <a:latin typeface="Cambria Math" charset="0"/>
                            </a:rPr>
                          </m:ctrlPr>
                        </m:sSubPr>
                        <m:e>
                          <m:r>
                            <a:rPr lang="en-US" sz="1350" i="1">
                              <a:latin typeface="Cambria Math" panose="02040503050406030204" pitchFamily="18" charset="0"/>
                            </a:rPr>
                            <m:t>𝑉</m:t>
                          </m:r>
                        </m:e>
                        <m:sub>
                          <m:r>
                            <a:rPr lang="en-US" sz="1350" i="1">
                              <a:latin typeface="Cambria Math" panose="02040503050406030204" pitchFamily="18" charset="0"/>
                            </a:rPr>
                            <m:t>𝑜</m:t>
                          </m:r>
                        </m:sub>
                      </m:sSub>
                      <m:r>
                        <a:rPr lang="en-US" sz="1350" i="1">
                          <a:latin typeface="Cambria Math" panose="02040503050406030204" pitchFamily="18" charset="0"/>
                        </a:rPr>
                        <m:t>=</m:t>
                      </m:r>
                      <m:f>
                        <m:fPr>
                          <m:ctrlPr>
                            <a:rPr lang="en-US" sz="1350" i="1">
                              <a:latin typeface="Cambria Math" charset="0"/>
                            </a:rPr>
                          </m:ctrlPr>
                        </m:fPr>
                        <m:num>
                          <m:sSub>
                            <m:sSubPr>
                              <m:ctrlPr>
                                <a:rPr lang="en-US" sz="1350" i="1">
                                  <a:latin typeface="Cambria Math" charset="0"/>
                                </a:rPr>
                              </m:ctrlPr>
                            </m:sSubPr>
                            <m:e>
                              <m:r>
                                <a:rPr lang="en-US" sz="1350" i="1">
                                  <a:latin typeface="Cambria Math" panose="02040503050406030204" pitchFamily="18" charset="0"/>
                                </a:rPr>
                                <m:t>𝑉</m:t>
                              </m:r>
                            </m:e>
                            <m:sub>
                              <m:r>
                                <a:rPr lang="en-US" sz="1350" i="1">
                                  <a:latin typeface="Cambria Math" panose="02040503050406030204" pitchFamily="18" charset="0"/>
                                </a:rPr>
                                <m:t>𝑚𝑎𝑥</m:t>
                              </m:r>
                            </m:sub>
                          </m:sSub>
                          <m:r>
                            <a:rPr lang="en-US" sz="1350" i="1">
                              <a:latin typeface="Cambria Math" panose="02040503050406030204" pitchFamily="18" charset="0"/>
                            </a:rPr>
                            <m:t> [</m:t>
                          </m:r>
                          <m:r>
                            <a:rPr lang="en-US" sz="1350" i="1">
                              <a:latin typeface="Cambria Math" panose="02040503050406030204" pitchFamily="18" charset="0"/>
                            </a:rPr>
                            <m:t>𝑆</m:t>
                          </m:r>
                          <m:r>
                            <a:rPr lang="en-US" sz="1350" i="1">
                              <a:latin typeface="Cambria Math" panose="02040503050406030204" pitchFamily="18" charset="0"/>
                            </a:rPr>
                            <m:t>]</m:t>
                          </m:r>
                        </m:num>
                        <m:den>
                          <m:sSub>
                            <m:sSubPr>
                              <m:ctrlPr>
                                <a:rPr lang="en-US" sz="1350" i="1">
                                  <a:latin typeface="Cambria Math" charset="0"/>
                                </a:rPr>
                              </m:ctrlPr>
                            </m:sSubPr>
                            <m:e>
                              <m:r>
                                <a:rPr lang="en-US" sz="1350" i="1">
                                  <a:latin typeface="Cambria Math" panose="02040503050406030204" pitchFamily="18" charset="0"/>
                                </a:rPr>
                                <m:t>𝐾</m:t>
                              </m:r>
                            </m:e>
                            <m:sub>
                              <m:r>
                                <a:rPr lang="en-US" sz="1350" i="1">
                                  <a:latin typeface="Cambria Math" panose="02040503050406030204" pitchFamily="18" charset="0"/>
                                </a:rPr>
                                <m:t>𝑚</m:t>
                              </m:r>
                            </m:sub>
                          </m:sSub>
                          <m:r>
                            <a:rPr lang="en-US" sz="1350" i="1">
                              <a:latin typeface="Cambria Math" panose="02040503050406030204" pitchFamily="18" charset="0"/>
                            </a:rPr>
                            <m:t>+[</m:t>
                          </m:r>
                          <m:r>
                            <a:rPr lang="en-US" sz="1350" i="1">
                              <a:latin typeface="Cambria Math" panose="02040503050406030204" pitchFamily="18" charset="0"/>
                            </a:rPr>
                            <m:t>𝑆</m:t>
                          </m:r>
                          <m:r>
                            <a:rPr lang="en-US" sz="1350" i="1">
                              <a:latin typeface="Cambria Math" panose="02040503050406030204" pitchFamily="18" charset="0"/>
                            </a:rPr>
                            <m:t>]</m:t>
                          </m:r>
                        </m:den>
                      </m:f>
                    </m:oMath>
                  </m:oMathPara>
                </a14:m>
                <a:endParaRPr lang="ar-SA" sz="1350" dirty="0"/>
              </a:p>
            </p:txBody>
          </p:sp>
        </mc:Choice>
        <mc:Fallback xmlns="">
          <p:sp>
            <p:nvSpPr>
              <p:cNvPr id="13" name="Rectangle 12"/>
              <p:cNvSpPr>
                <a:spLocks noRot="1" noChangeAspect="1" noMove="1" noResize="1" noEditPoints="1" noAdjustHandles="1" noChangeArrowheads="1" noChangeShapeType="1" noTextEdit="1"/>
              </p:cNvSpPr>
              <p:nvPr/>
            </p:nvSpPr>
            <p:spPr>
              <a:xfrm>
                <a:off x="7799503" y="3418081"/>
                <a:ext cx="1275029" cy="525721"/>
              </a:xfrm>
              <a:prstGeom prst="rect">
                <a:avLst/>
              </a:prstGeom>
              <a:blipFill rotWithShape="0">
                <a:blip r:embed="rId27"/>
                <a:stretch>
                  <a:fillRect b="-5814"/>
                </a:stretch>
              </a:blipFill>
            </p:spPr>
            <p:txBody>
              <a:bodyPr/>
              <a:lstStyle/>
              <a:p>
                <a:r>
                  <a:rPr lang="en-US">
                    <a:noFill/>
                  </a:rPr>
                  <a:t> </a:t>
                </a:r>
              </a:p>
            </p:txBody>
          </p:sp>
        </mc:Fallback>
      </mc:AlternateContent>
    </p:spTree>
    <p:extLst>
      <p:ext uri="{BB962C8B-B14F-4D97-AF65-F5344CB8AC3E}">
        <p14:creationId xmlns:p14="http://schemas.microsoft.com/office/powerpoint/2010/main" val="248403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MCQs + Videos </a:t>
            </a:r>
          </a:p>
        </p:txBody>
      </p:sp>
      <p:sp>
        <p:nvSpPr>
          <p:cNvPr id="3" name="Content Placeholder 2"/>
          <p:cNvSpPr>
            <a:spLocks noGrp="1"/>
          </p:cNvSpPr>
          <p:nvPr>
            <p:ph idx="1"/>
          </p:nvPr>
        </p:nvSpPr>
        <p:spPr/>
        <p:txBody>
          <a:bodyPr/>
          <a:lstStyle/>
          <a:p>
            <a:pPr algn="ctr" fontAlgn="t"/>
            <a:r>
              <a:rPr lang="en-US" sz="2800" dirty="0">
                <a:hlinkClick r:id="rId2"/>
              </a:rPr>
              <a:t>Test</a:t>
            </a:r>
            <a:r>
              <a:rPr lang="en-US" dirty="0"/>
              <a:t/>
            </a:r>
            <a:br>
              <a:rPr lang="en-US" dirty="0"/>
            </a:br>
            <a:endParaRPr lang="en-US" dirty="0"/>
          </a:p>
          <a:p>
            <a:pPr fontAlgn="t"/>
            <a:r>
              <a:rPr lang="en-US" dirty="0">
                <a:hlinkClick r:id="rId3"/>
              </a:rPr>
              <a:t>https://youtu.be/j00Ep0Byu0Y</a:t>
            </a:r>
            <a:endParaRPr lang="en-US" dirty="0"/>
          </a:p>
          <a:p>
            <a:pPr fontAlgn="t"/>
            <a:r>
              <a:rPr lang="en-US" dirty="0">
                <a:hlinkClick r:id="rId4"/>
              </a:rPr>
              <a:t>https://youtu.be/7u2MkbsE_dw</a:t>
            </a:r>
            <a:endParaRPr lang="en-US" dirty="0"/>
          </a:p>
          <a:p>
            <a:pPr fontAlgn="t"/>
            <a:r>
              <a:rPr lang="en-US" dirty="0">
                <a:hlinkClick r:id="rId5"/>
              </a:rPr>
              <a:t>https://youtu.be/X_YXTWU2maY</a:t>
            </a:r>
            <a:endParaRPr lang="en-US" dirty="0"/>
          </a:p>
          <a:p>
            <a:endParaRPr lang="en-US" dirty="0"/>
          </a:p>
        </p:txBody>
      </p:sp>
    </p:spTree>
    <p:extLst>
      <p:ext uri="{BB962C8B-B14F-4D97-AF65-F5344CB8AC3E}">
        <p14:creationId xmlns:p14="http://schemas.microsoft.com/office/powerpoint/2010/main" val="225990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89894" y="0"/>
            <a:ext cx="34021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عنوان 4"/>
          <p:cNvSpPr>
            <a:spLocks noGrp="1"/>
          </p:cNvSpPr>
          <p:nvPr>
            <p:ph type="title"/>
          </p:nvPr>
        </p:nvSpPr>
        <p:spPr>
          <a:xfrm>
            <a:off x="376518" y="147565"/>
            <a:ext cx="3933908" cy="634253"/>
          </a:xfrm>
        </p:spPr>
        <p:txBody>
          <a:bodyPr>
            <a:normAutofit/>
          </a:bodyPr>
          <a:lstStyle/>
          <a:p>
            <a:r>
              <a:rPr lang="en-US" sz="2800" dirty="0">
                <a:ln w="0"/>
                <a:solidFill>
                  <a:schemeClr val="tx1"/>
                </a:solidFill>
                <a:effectLst>
                  <a:outerShdw blurRad="38100" dist="19050" dir="2700000" algn="tl" rotWithShape="0">
                    <a:schemeClr val="dk1">
                      <a:alpha val="40000"/>
                    </a:schemeClr>
                  </a:outerShdw>
                </a:effectLst>
              </a:rPr>
              <a:t>Enzyme inhibition </a:t>
            </a:r>
          </a:p>
        </p:txBody>
      </p:sp>
      <p:sp>
        <p:nvSpPr>
          <p:cNvPr id="6" name="مربع نص 5"/>
          <p:cNvSpPr txBox="1"/>
          <p:nvPr/>
        </p:nvSpPr>
        <p:spPr>
          <a:xfrm>
            <a:off x="390763" y="1378733"/>
            <a:ext cx="5637249" cy="1169551"/>
          </a:xfrm>
          <a:prstGeom prst="rect">
            <a:avLst/>
          </a:prstGeom>
          <a:noFill/>
        </p:spPr>
        <p:txBody>
          <a:bodyPr wrap="none" rtlCol="0">
            <a:spAutoFit/>
          </a:bodyPr>
          <a:lstStyle/>
          <a:p>
            <a:r>
              <a:rPr lang="en-US" sz="1400" dirty="0" smtClean="0"/>
              <a:t>- Inhibition </a:t>
            </a:r>
            <a:r>
              <a:rPr lang="en-US" sz="1400" dirty="0"/>
              <a:t>is a </a:t>
            </a:r>
            <a:r>
              <a:rPr lang="en-US" sz="1400" dirty="0">
                <a:solidFill>
                  <a:srgbClr val="FF0000"/>
                </a:solidFill>
              </a:rPr>
              <a:t>process</a:t>
            </a:r>
            <a:r>
              <a:rPr lang="en-US" sz="1400" dirty="0"/>
              <a:t> in which the enzyme</a:t>
            </a:r>
          </a:p>
          <a:p>
            <a:r>
              <a:rPr lang="en-US" sz="1400" dirty="0"/>
              <a:t>activity is </a:t>
            </a:r>
            <a:r>
              <a:rPr lang="en-US" sz="1400" dirty="0">
                <a:solidFill>
                  <a:srgbClr val="FF0000"/>
                </a:solidFill>
              </a:rPr>
              <a:t>regulated</a:t>
            </a:r>
            <a:r>
              <a:rPr lang="en-US" sz="1400" dirty="0"/>
              <a:t> or </a:t>
            </a:r>
            <a:r>
              <a:rPr lang="en-US" sz="1400" dirty="0">
                <a:solidFill>
                  <a:srgbClr val="FF0000"/>
                </a:solidFill>
              </a:rPr>
              <a:t>controlled</a:t>
            </a:r>
            <a:r>
              <a:rPr lang="en-US" sz="1400" dirty="0"/>
              <a:t> or </a:t>
            </a:r>
            <a:r>
              <a:rPr lang="en-US" sz="1400" u="sng" dirty="0">
                <a:solidFill>
                  <a:srgbClr val="FF0000"/>
                </a:solidFill>
              </a:rPr>
              <a:t>stopped</a:t>
            </a:r>
            <a:r>
              <a:rPr lang="en-US" sz="1400" dirty="0"/>
              <a:t>.</a:t>
            </a:r>
          </a:p>
          <a:p>
            <a:r>
              <a:rPr lang="en-US" sz="1400" dirty="0" smtClean="0">
                <a:solidFill>
                  <a:srgbClr val="FF0000"/>
                </a:solidFill>
              </a:rPr>
              <a:t>- Ki ( inhibitor constant ) </a:t>
            </a:r>
            <a:r>
              <a:rPr lang="en-US" sz="1400" dirty="0" smtClean="0"/>
              <a:t>is a measure of the affinity of the inhibitor</a:t>
            </a:r>
          </a:p>
          <a:p>
            <a:r>
              <a:rPr lang="en-US" sz="1400" dirty="0" smtClean="0"/>
              <a:t> </a:t>
            </a:r>
            <a:r>
              <a:rPr lang="en-US" sz="1400" dirty="0"/>
              <a:t>for the enzyme. Also, known as </a:t>
            </a:r>
            <a:r>
              <a:rPr lang="en-US" sz="1400" u="sng" dirty="0">
                <a:solidFill>
                  <a:srgbClr val="FF0000"/>
                </a:solidFill>
              </a:rPr>
              <a:t>dissociation</a:t>
            </a:r>
            <a:r>
              <a:rPr lang="en-US" sz="1400" dirty="0"/>
              <a:t> constant. </a:t>
            </a:r>
          </a:p>
          <a:p>
            <a:endParaRPr lang="en-US" sz="1400" dirty="0"/>
          </a:p>
        </p:txBody>
      </p:sp>
      <p:sp>
        <p:nvSpPr>
          <p:cNvPr id="7" name="مخطط انسيابي: عرض 6"/>
          <p:cNvSpPr/>
          <p:nvPr/>
        </p:nvSpPr>
        <p:spPr>
          <a:xfrm>
            <a:off x="5297698" y="674896"/>
            <a:ext cx="1871825" cy="1016991"/>
          </a:xfrm>
          <a:prstGeom prst="flowChartDisplay">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To </a:t>
            </a:r>
            <a:r>
              <a:rPr lang="en-US" sz="1200" u="sng" dirty="0">
                <a:solidFill>
                  <a:srgbClr val="FF0000"/>
                </a:solidFill>
              </a:rPr>
              <a:t>inhibit</a:t>
            </a:r>
            <a:r>
              <a:rPr lang="en-US" sz="1200" dirty="0"/>
              <a:t> means to </a:t>
            </a:r>
            <a:r>
              <a:rPr lang="en-US" sz="1200" u="sng" dirty="0">
                <a:solidFill>
                  <a:srgbClr val="FF0000"/>
                </a:solidFill>
              </a:rPr>
              <a:t>stop</a:t>
            </a:r>
            <a:r>
              <a:rPr lang="en-US" sz="1200" dirty="0">
                <a:solidFill>
                  <a:srgbClr val="FF0000"/>
                </a:solidFill>
              </a:rPr>
              <a:t> </a:t>
            </a:r>
            <a:r>
              <a:rPr lang="en-US" sz="1200" dirty="0"/>
              <a:t>the enzyme activity </a:t>
            </a:r>
          </a:p>
        </p:txBody>
      </p:sp>
      <p:sp>
        <p:nvSpPr>
          <p:cNvPr id="8" name="مستطيل 7"/>
          <p:cNvSpPr/>
          <p:nvPr/>
        </p:nvSpPr>
        <p:spPr>
          <a:xfrm>
            <a:off x="530407" y="2891931"/>
            <a:ext cx="3136900" cy="2565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8"/>
          <p:cNvSpPr/>
          <p:nvPr/>
        </p:nvSpPr>
        <p:spPr>
          <a:xfrm>
            <a:off x="4237772" y="2865039"/>
            <a:ext cx="3136900" cy="2565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ربع نص 9"/>
          <p:cNvSpPr txBox="1"/>
          <p:nvPr/>
        </p:nvSpPr>
        <p:spPr>
          <a:xfrm>
            <a:off x="818042" y="2530369"/>
            <a:ext cx="2501006" cy="307777"/>
          </a:xfrm>
          <a:prstGeom prst="rect">
            <a:avLst/>
          </a:prstGeom>
          <a:noFill/>
        </p:spPr>
        <p:txBody>
          <a:bodyPr wrap="none" rtlCol="0">
            <a:spAutoFit/>
          </a:bodyPr>
          <a:lstStyle/>
          <a:p>
            <a:r>
              <a:rPr lang="en-US" sz="1400" dirty="0"/>
              <a:t>An enzyme </a:t>
            </a:r>
            <a:r>
              <a:rPr lang="en-US" sz="1400" b="1" u="sng" dirty="0"/>
              <a:t>without</a:t>
            </a:r>
            <a:r>
              <a:rPr lang="en-US" sz="1400" dirty="0"/>
              <a:t> inhibitor</a:t>
            </a:r>
          </a:p>
        </p:txBody>
      </p:sp>
      <p:sp>
        <p:nvSpPr>
          <p:cNvPr id="11" name="مربع نص 10"/>
          <p:cNvSpPr txBox="1"/>
          <p:nvPr/>
        </p:nvSpPr>
        <p:spPr>
          <a:xfrm>
            <a:off x="4781113" y="2507519"/>
            <a:ext cx="2223686" cy="307777"/>
          </a:xfrm>
          <a:prstGeom prst="rect">
            <a:avLst/>
          </a:prstGeom>
          <a:noFill/>
        </p:spPr>
        <p:txBody>
          <a:bodyPr wrap="none" rtlCol="0">
            <a:spAutoFit/>
          </a:bodyPr>
          <a:lstStyle/>
          <a:p>
            <a:r>
              <a:rPr lang="en-US" sz="1400" dirty="0"/>
              <a:t>An enzyme </a:t>
            </a:r>
            <a:r>
              <a:rPr lang="en-US" sz="1400" b="1" u="sng" dirty="0"/>
              <a:t>with</a:t>
            </a:r>
            <a:r>
              <a:rPr lang="en-US" sz="1400" dirty="0"/>
              <a:t> inhibitor</a:t>
            </a:r>
          </a:p>
        </p:txBody>
      </p:sp>
      <p:sp>
        <p:nvSpPr>
          <p:cNvPr id="13" name="TextBox 12"/>
          <p:cNvSpPr txBox="1"/>
          <p:nvPr/>
        </p:nvSpPr>
        <p:spPr>
          <a:xfrm>
            <a:off x="3735882" y="6557918"/>
            <a:ext cx="2070340" cy="300082"/>
          </a:xfrm>
          <a:prstGeom prst="rect">
            <a:avLst/>
          </a:prstGeom>
          <a:noFill/>
        </p:spPr>
        <p:txBody>
          <a:bodyPr wrap="square" rtlCol="0">
            <a:spAutoFit/>
          </a:bodyPr>
          <a:lstStyle/>
          <a:p>
            <a:r>
              <a:rPr lang="en-US" sz="1350" dirty="0">
                <a:solidFill>
                  <a:srgbClr val="92D050"/>
                </a:solidFill>
              </a:rPr>
              <a:t>436 Biochemistry team</a:t>
            </a:r>
          </a:p>
        </p:txBody>
      </p:sp>
      <p:sp>
        <p:nvSpPr>
          <p:cNvPr id="2" name="TextBox 1"/>
          <p:cNvSpPr txBox="1"/>
          <p:nvPr/>
        </p:nvSpPr>
        <p:spPr>
          <a:xfrm>
            <a:off x="320196" y="849212"/>
            <a:ext cx="391757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Objective: Understand types of inhibition</a:t>
            </a:r>
            <a:endParaRPr lang="en-US" sz="1400" b="1" u="words" dirty="0"/>
          </a:p>
        </p:txBody>
      </p:sp>
      <p:graphicFrame>
        <p:nvGraphicFramePr>
          <p:cNvPr id="14" name="Diagram 13"/>
          <p:cNvGraphicFramePr/>
          <p:nvPr>
            <p:extLst>
              <p:ext uri="{D42A27DB-BD31-4B8C-83A1-F6EECF244321}">
                <p14:modId xmlns:p14="http://schemas.microsoft.com/office/powerpoint/2010/main" val="1396406442"/>
              </p:ext>
            </p:extLst>
          </p:nvPr>
        </p:nvGraphicFramePr>
        <p:xfrm>
          <a:off x="5892956" y="8762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508723" y="5562559"/>
            <a:ext cx="7274859" cy="769441"/>
          </a:xfrm>
          <a:prstGeom prst="rect">
            <a:avLst/>
          </a:prstGeom>
        </p:spPr>
        <p:txBody>
          <a:bodyPr wrap="square">
            <a:spAutoFit/>
          </a:bodyPr>
          <a:lstStyle/>
          <a:p>
            <a:r>
              <a:rPr lang="en-US" sz="1600" b="1" dirty="0" smtClean="0">
                <a:solidFill>
                  <a:schemeClr val="tx2"/>
                </a:solidFill>
                <a:latin typeface="Palatino"/>
              </a:rPr>
              <a:t>Note:</a:t>
            </a:r>
            <a:r>
              <a:rPr lang="en-US" sz="1400" b="1" dirty="0" smtClean="0">
                <a:solidFill>
                  <a:schemeClr val="tx2">
                    <a:lumMod val="75000"/>
                  </a:schemeClr>
                </a:solidFill>
              </a:rPr>
              <a:t> </a:t>
            </a:r>
            <a:endParaRPr lang="en-US" sz="1400" b="1" dirty="0">
              <a:solidFill>
                <a:schemeClr val="tx2">
                  <a:lumMod val="75000"/>
                </a:schemeClr>
              </a:solidFill>
            </a:endParaRPr>
          </a:p>
          <a:p>
            <a:r>
              <a:rPr lang="en-US" sz="1400" dirty="0">
                <a:solidFill>
                  <a:schemeClr val="tx1">
                    <a:lumMod val="50000"/>
                    <a:lumOff val="50000"/>
                  </a:schemeClr>
                </a:solidFill>
              </a:rPr>
              <a:t>-</a:t>
            </a:r>
            <a:r>
              <a:rPr lang="en-US" sz="1400" dirty="0" smtClean="0">
                <a:solidFill>
                  <a:schemeClr val="tx1">
                    <a:lumMod val="50000"/>
                    <a:lumOff val="50000"/>
                  </a:schemeClr>
                </a:solidFill>
              </a:rPr>
              <a:t>affinity </a:t>
            </a:r>
            <a:r>
              <a:rPr lang="en-US" sz="1400" dirty="0">
                <a:solidFill>
                  <a:schemeClr val="tx1">
                    <a:lumMod val="50000"/>
                    <a:lumOff val="50000"/>
                  </a:schemeClr>
                </a:solidFill>
              </a:rPr>
              <a:t>is the tendency of a molecule to associate with another.</a:t>
            </a:r>
          </a:p>
          <a:p>
            <a:r>
              <a:rPr lang="en-US" sz="1400" dirty="0">
                <a:solidFill>
                  <a:schemeClr val="tx1">
                    <a:lumMod val="50000"/>
                    <a:lumOff val="50000"/>
                  </a:schemeClr>
                </a:solidFill>
              </a:rPr>
              <a:t>-if enzymes worked randomly, our whole system will be damaged</a:t>
            </a:r>
            <a:r>
              <a:rPr lang="en-US" sz="1400" dirty="0" smtClean="0">
                <a:solidFill>
                  <a:schemeClr val="tx1">
                    <a:lumMod val="50000"/>
                    <a:lumOff val="50000"/>
                  </a:schemeClr>
                </a:solidFill>
              </a:rPr>
              <a:t>.</a:t>
            </a:r>
            <a:endParaRPr lang="en-US" sz="1400" dirty="0">
              <a:solidFill>
                <a:schemeClr val="tx1">
                  <a:lumMod val="50000"/>
                  <a:lumOff val="50000"/>
                </a:schemeClr>
              </a:solidFill>
            </a:endParaRPr>
          </a:p>
        </p:txBody>
      </p:sp>
      <p:cxnSp>
        <p:nvCxnSpPr>
          <p:cNvPr id="16" name="Straight Connector 15"/>
          <p:cNvCxnSpPr/>
          <p:nvPr/>
        </p:nvCxnSpPr>
        <p:spPr>
          <a:xfrm flipH="1">
            <a:off x="7682753" y="228600"/>
            <a:ext cx="8965" cy="64232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6346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22776" y="-31376"/>
            <a:ext cx="4750877" cy="6889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6966"/>
            <a:ext cx="8596668" cy="820080"/>
          </a:xfrm>
        </p:spPr>
        <p:txBody>
          <a:bodyPr>
            <a:normAutofit/>
          </a:bodyPr>
          <a:lstStyle/>
          <a:p>
            <a:r>
              <a:rPr lang="en-US" sz="3200" dirty="0"/>
              <a:t>COMPETITIVE INHIBITION </a:t>
            </a:r>
          </a:p>
        </p:txBody>
      </p:sp>
      <p:sp>
        <p:nvSpPr>
          <p:cNvPr id="3" name="Content Placeholder 2"/>
          <p:cNvSpPr>
            <a:spLocks noGrp="1"/>
          </p:cNvSpPr>
          <p:nvPr>
            <p:ph idx="1"/>
          </p:nvPr>
        </p:nvSpPr>
        <p:spPr>
          <a:xfrm>
            <a:off x="75233" y="887046"/>
            <a:ext cx="6464760" cy="4211165"/>
          </a:xfrm>
        </p:spPr>
        <p:txBody>
          <a:bodyPr>
            <a:normAutofit lnSpcReduction="10000"/>
          </a:bodyPr>
          <a:lstStyle/>
          <a:p>
            <a:r>
              <a:rPr lang="en-US" sz="1400" dirty="0">
                <a:solidFill>
                  <a:schemeClr val="tx1"/>
                </a:solidFill>
              </a:rPr>
              <a:t>The inhibitor is a structural analogue </a:t>
            </a:r>
            <a:r>
              <a:rPr lang="en-US" sz="1400" dirty="0">
                <a:solidFill>
                  <a:srgbClr val="FF0000"/>
                </a:solidFill>
              </a:rPr>
              <a:t>(similar)</a:t>
            </a:r>
            <a:r>
              <a:rPr lang="en-US" sz="1400" dirty="0"/>
              <a:t> </a:t>
            </a:r>
            <a:r>
              <a:rPr lang="en-US" sz="1400" dirty="0" smtClean="0"/>
              <a:t>*</a:t>
            </a:r>
            <a:r>
              <a:rPr lang="en-US" sz="1400" dirty="0" smtClean="0">
                <a:solidFill>
                  <a:schemeClr val="tx1">
                    <a:lumMod val="50000"/>
                    <a:lumOff val="50000"/>
                  </a:schemeClr>
                </a:solidFill>
              </a:rPr>
              <a:t>to </a:t>
            </a:r>
            <a:r>
              <a:rPr lang="en-US" sz="1400" dirty="0">
                <a:solidFill>
                  <a:schemeClr val="tx1">
                    <a:lumMod val="50000"/>
                    <a:lumOff val="50000"/>
                  </a:schemeClr>
                </a:solidFill>
              </a:rPr>
              <a:t>the </a:t>
            </a:r>
            <a:r>
              <a:rPr lang="en-US" sz="1400" dirty="0" smtClean="0">
                <a:solidFill>
                  <a:schemeClr val="tx1">
                    <a:lumMod val="50000"/>
                    <a:lumOff val="50000"/>
                  </a:schemeClr>
                </a:solidFill>
              </a:rPr>
              <a:t>substrate* </a:t>
            </a:r>
            <a:r>
              <a:rPr lang="en-US" sz="1400" dirty="0" smtClean="0">
                <a:solidFill>
                  <a:schemeClr val="tx1"/>
                </a:solidFill>
              </a:rPr>
              <a:t>that competes with the substrate for binding </a:t>
            </a:r>
            <a:r>
              <a:rPr lang="en-US" sz="1400" dirty="0">
                <a:solidFill>
                  <a:schemeClr val="tx1"/>
                </a:solidFill>
              </a:rPr>
              <a:t>to the </a:t>
            </a:r>
            <a:r>
              <a:rPr lang="en-US" sz="1400" dirty="0" smtClean="0">
                <a:solidFill>
                  <a:schemeClr val="tx1"/>
                </a:solidFill>
              </a:rPr>
              <a:t>same active site of enzyme </a:t>
            </a:r>
            <a:r>
              <a:rPr lang="en-US" sz="1400" dirty="0">
                <a:solidFill>
                  <a:schemeClr val="tx1"/>
                </a:solidFill>
              </a:rPr>
              <a:t>(competitive). </a:t>
            </a:r>
            <a:r>
              <a:rPr lang="en-US" sz="1400" dirty="0">
                <a:solidFill>
                  <a:schemeClr val="tx1">
                    <a:lumMod val="50000"/>
                    <a:lumOff val="50000"/>
                  </a:schemeClr>
                </a:solidFill>
              </a:rPr>
              <a:t>Thus prevent the enzymatic reactions .</a:t>
            </a:r>
            <a:r>
              <a:rPr lang="en-US" sz="1400" dirty="0"/>
              <a:t> </a:t>
            </a:r>
          </a:p>
          <a:p>
            <a:r>
              <a:rPr lang="en-US" sz="1400" dirty="0">
                <a:solidFill>
                  <a:schemeClr val="tx1">
                    <a:lumMod val="50000"/>
                    <a:lumOff val="50000"/>
                  </a:schemeClr>
                </a:solidFill>
              </a:rPr>
              <a:t>Competitive inhibition is always </a:t>
            </a:r>
            <a:r>
              <a:rPr lang="en-US" sz="1400" dirty="0">
                <a:solidFill>
                  <a:srgbClr val="FF0000"/>
                </a:solidFill>
              </a:rPr>
              <a:t>reversible</a:t>
            </a:r>
            <a:r>
              <a:rPr lang="en-US" sz="1400" dirty="0">
                <a:solidFill>
                  <a:schemeClr val="tx1"/>
                </a:solidFill>
              </a:rPr>
              <a:t> </a:t>
            </a:r>
            <a:r>
              <a:rPr lang="en-US" sz="1400" dirty="0">
                <a:solidFill>
                  <a:schemeClr val="tx1">
                    <a:lumMod val="50000"/>
                    <a:lumOff val="50000"/>
                  </a:schemeClr>
                </a:solidFill>
              </a:rPr>
              <a:t>reaction</a:t>
            </a:r>
            <a:r>
              <a:rPr lang="en-US" sz="1400" dirty="0">
                <a:solidFill>
                  <a:schemeClr val="tx1"/>
                </a:solidFill>
              </a:rPr>
              <a:t>. </a:t>
            </a:r>
          </a:p>
          <a:p>
            <a:endParaRPr lang="en-US" sz="1400" dirty="0"/>
          </a:p>
          <a:p>
            <a:endParaRPr lang="en-US" sz="1400" dirty="0"/>
          </a:p>
          <a:p>
            <a:endParaRPr lang="en-US" sz="1400" dirty="0"/>
          </a:p>
          <a:p>
            <a:endParaRPr lang="en-US" sz="1400" dirty="0"/>
          </a:p>
          <a:p>
            <a:endParaRPr lang="en-US" sz="1400" dirty="0"/>
          </a:p>
          <a:p>
            <a:r>
              <a:rPr lang="en-US" sz="1400" b="1" dirty="0">
                <a:solidFill>
                  <a:schemeClr val="tx1"/>
                </a:solidFill>
              </a:rPr>
              <a:t>Vmax</a:t>
            </a:r>
            <a:r>
              <a:rPr lang="en-US" sz="1400" dirty="0">
                <a:solidFill>
                  <a:schemeClr val="tx1"/>
                </a:solidFill>
              </a:rPr>
              <a:t> </a:t>
            </a:r>
            <a:r>
              <a:rPr lang="en-US" sz="1400" dirty="0" smtClean="0">
                <a:solidFill>
                  <a:schemeClr val="tx1"/>
                </a:solidFill>
                <a:latin typeface="Wingdings" charset="2"/>
              </a:rPr>
              <a:t> </a:t>
            </a:r>
            <a:r>
              <a:rPr lang="en-US" sz="1400" dirty="0" smtClean="0">
                <a:solidFill>
                  <a:srgbClr val="FF0000"/>
                </a:solidFill>
              </a:rPr>
              <a:t>unchanged</a:t>
            </a:r>
            <a:r>
              <a:rPr lang="en-US" sz="1400" dirty="0" smtClean="0">
                <a:solidFill>
                  <a:schemeClr val="tx1"/>
                </a:solidFill>
              </a:rPr>
              <a:t> </a:t>
            </a:r>
            <a:r>
              <a:rPr lang="en-US" sz="1400" dirty="0">
                <a:solidFill>
                  <a:schemeClr val="tx1"/>
                </a:solidFill>
              </a:rPr>
              <a:t>in the presence and the absence of inhibitor.</a:t>
            </a:r>
          </a:p>
          <a:p>
            <a:r>
              <a:rPr lang="en-US" sz="1400" b="1" dirty="0">
                <a:solidFill>
                  <a:schemeClr val="tx1"/>
                </a:solidFill>
              </a:rPr>
              <a:t>Km</a:t>
            </a:r>
            <a:r>
              <a:rPr lang="en-US" sz="1400" dirty="0">
                <a:solidFill>
                  <a:schemeClr val="tx1"/>
                </a:solidFill>
              </a:rPr>
              <a:t> </a:t>
            </a:r>
            <a:r>
              <a:rPr lang="en-US" sz="1400" dirty="0" smtClean="0">
                <a:solidFill>
                  <a:schemeClr val="tx1"/>
                </a:solidFill>
                <a:latin typeface="Wingdings" charset="2"/>
              </a:rPr>
              <a:t> </a:t>
            </a:r>
            <a:r>
              <a:rPr lang="en-US" sz="1400" dirty="0" smtClean="0">
                <a:solidFill>
                  <a:srgbClr val="FF0000"/>
                </a:solidFill>
              </a:rPr>
              <a:t>increased</a:t>
            </a:r>
            <a:r>
              <a:rPr lang="en-US" sz="1400" dirty="0">
                <a:solidFill>
                  <a:schemeClr val="tx1"/>
                </a:solidFill>
              </a:rPr>
              <a:t>, because </a:t>
            </a:r>
            <a:r>
              <a:rPr lang="en-US" sz="1400" b="1" dirty="0">
                <a:solidFill>
                  <a:schemeClr val="tx1"/>
                </a:solidFill>
              </a:rPr>
              <a:t>Substrate</a:t>
            </a:r>
            <a:r>
              <a:rPr lang="en-US" sz="1400" dirty="0">
                <a:solidFill>
                  <a:schemeClr val="tx1"/>
                </a:solidFill>
              </a:rPr>
              <a:t> and </a:t>
            </a:r>
            <a:r>
              <a:rPr lang="en-US" sz="1400" b="1" dirty="0">
                <a:solidFill>
                  <a:schemeClr val="tx1"/>
                </a:solidFill>
              </a:rPr>
              <a:t>Inhibitor</a:t>
            </a:r>
            <a:r>
              <a:rPr lang="en-US" sz="1400" dirty="0">
                <a:solidFill>
                  <a:schemeClr val="tx1"/>
                </a:solidFill>
              </a:rPr>
              <a:t> compete for binding </a:t>
            </a:r>
            <a:r>
              <a:rPr lang="en-US" sz="1400" b="1" dirty="0">
                <a:solidFill>
                  <a:schemeClr val="tx1"/>
                </a:solidFill>
              </a:rPr>
              <a:t>at the same site. </a:t>
            </a:r>
          </a:p>
          <a:p>
            <a:pPr marL="0" indent="0" algn="ctr">
              <a:buNone/>
            </a:pPr>
            <a:r>
              <a:rPr lang="en-US" sz="1400" b="1" i="1" dirty="0">
                <a:solidFill>
                  <a:srgbClr val="FF0000"/>
                </a:solidFill>
              </a:rPr>
              <a:t>*A higher concentration of substrate is required to achieve half-maximal velocity* </a:t>
            </a:r>
          </a:p>
          <a:p>
            <a:endParaRPr lang="en-US" sz="1400" dirty="0"/>
          </a:p>
        </p:txBody>
      </p:sp>
      <p:sp>
        <p:nvSpPr>
          <p:cNvPr id="8" name="Rounded Rectangle 7"/>
          <p:cNvSpPr/>
          <p:nvPr/>
        </p:nvSpPr>
        <p:spPr>
          <a:xfrm>
            <a:off x="663797" y="5407659"/>
            <a:ext cx="3808927" cy="904233"/>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lumOff val="50000"/>
                  </a:schemeClr>
                </a:solidFill>
              </a:rPr>
              <a:t>Which means : The competitive inhibition prevents the reaction by preventing the substrate from binding to the active site.</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029" y="4635152"/>
            <a:ext cx="3240198" cy="206973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529" y="4777681"/>
            <a:ext cx="3405500" cy="2032185"/>
          </a:xfrm>
          <a:prstGeom prst="rect">
            <a:avLst/>
          </a:prstGeom>
        </p:spPr>
      </p:pic>
      <p:sp>
        <p:nvSpPr>
          <p:cNvPr id="4" name="Rectangle 3"/>
          <p:cNvSpPr/>
          <p:nvPr/>
        </p:nvSpPr>
        <p:spPr>
          <a:xfrm>
            <a:off x="7717103" y="272640"/>
            <a:ext cx="4352662" cy="286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4851" y="2176388"/>
            <a:ext cx="5399455" cy="1043353"/>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b="1" dirty="0"/>
              <a:t>Two reactions are possible:</a:t>
            </a:r>
          </a:p>
          <a:p>
            <a:pPr algn="ctr"/>
            <a:r>
              <a:rPr lang="en-US" sz="1400" dirty="0"/>
              <a:t>Enzyme + Substrate ⇿ ES complex </a:t>
            </a:r>
            <a:r>
              <a:rPr lang="en-US" sz="1400" dirty="0">
                <a:effectLst/>
                <a:latin typeface="Wingdings" charset="2"/>
              </a:rPr>
              <a:t></a:t>
            </a:r>
            <a:r>
              <a:rPr lang="en-US" sz="1400" dirty="0"/>
              <a:t>Product + Enzyme (</a:t>
            </a:r>
            <a:r>
              <a:rPr lang="en-US" sz="1400" b="1" dirty="0">
                <a:solidFill>
                  <a:srgbClr val="00B0F0"/>
                </a:solidFill>
              </a:rPr>
              <a:t>active</a:t>
            </a:r>
            <a:r>
              <a:rPr lang="en-US" sz="1400" dirty="0"/>
              <a:t>) </a:t>
            </a:r>
          </a:p>
          <a:p>
            <a:pPr algn="ctr"/>
            <a:r>
              <a:rPr lang="en-US" sz="1400" dirty="0"/>
              <a:t>OR </a:t>
            </a:r>
            <a:endParaRPr lang="en-US" sz="1400" dirty="0">
              <a:effectLst/>
            </a:endParaRPr>
          </a:p>
          <a:p>
            <a:pPr algn="ctr"/>
            <a:r>
              <a:rPr lang="en-US" sz="1400" dirty="0"/>
              <a:t>Enzyme + Inhibitor ⇿ EI (</a:t>
            </a:r>
            <a:r>
              <a:rPr lang="en-US" sz="1400" b="1" dirty="0">
                <a:solidFill>
                  <a:srgbClr val="00B0F0"/>
                </a:solidFill>
              </a:rPr>
              <a:t>inactive</a:t>
            </a:r>
            <a:r>
              <a:rPr lang="en-US" sz="1400" dirty="0"/>
              <a:t>) </a:t>
            </a:r>
            <a:endParaRPr lang="en-US" sz="1400" dirty="0">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167" y="754663"/>
            <a:ext cx="5147424" cy="3354977"/>
          </a:xfrm>
          <a:prstGeom prst="rect">
            <a:avLst/>
          </a:prstGeom>
        </p:spPr>
      </p:pic>
      <p:cxnSp>
        <p:nvCxnSpPr>
          <p:cNvPr id="11" name="Straight Connector 10"/>
          <p:cNvCxnSpPr/>
          <p:nvPr/>
        </p:nvCxnSpPr>
        <p:spPr>
          <a:xfrm>
            <a:off x="6553201" y="66966"/>
            <a:ext cx="4482" cy="443779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6049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72399" y="0"/>
            <a:ext cx="44196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66966"/>
            <a:ext cx="8596668" cy="820080"/>
          </a:xfrm>
        </p:spPr>
        <p:txBody>
          <a:bodyPr>
            <a:normAutofit/>
          </a:bodyPr>
          <a:lstStyle/>
          <a:p>
            <a:r>
              <a:rPr lang="de-DE" dirty="0"/>
              <a:t>NON-</a:t>
            </a:r>
            <a:r>
              <a:rPr lang="en-US" dirty="0"/>
              <a:t>COMPETITIVE INHIBITION </a:t>
            </a:r>
          </a:p>
        </p:txBody>
      </p:sp>
      <p:sp>
        <p:nvSpPr>
          <p:cNvPr id="3" name="Content Placeholder 2"/>
          <p:cNvSpPr>
            <a:spLocks noGrp="1"/>
          </p:cNvSpPr>
          <p:nvPr>
            <p:ph idx="1"/>
          </p:nvPr>
        </p:nvSpPr>
        <p:spPr>
          <a:xfrm>
            <a:off x="75232" y="917773"/>
            <a:ext cx="5182568" cy="5792310"/>
          </a:xfrm>
        </p:spPr>
        <p:txBody>
          <a:bodyPr>
            <a:normAutofit/>
          </a:bodyPr>
          <a:lstStyle/>
          <a:p>
            <a:r>
              <a:rPr lang="en-US" sz="1400" dirty="0">
                <a:solidFill>
                  <a:schemeClr val="tx1"/>
                </a:solidFill>
              </a:rPr>
              <a:t>Inhibitor </a:t>
            </a:r>
            <a:r>
              <a:rPr lang="en-US" sz="1400" dirty="0">
                <a:solidFill>
                  <a:srgbClr val="FF0000"/>
                </a:solidFill>
              </a:rPr>
              <a:t>doesn’t have a similar</a:t>
            </a:r>
            <a:r>
              <a:rPr lang="en-US" sz="1400" dirty="0">
                <a:solidFill>
                  <a:schemeClr val="tx1"/>
                </a:solidFill>
              </a:rPr>
              <a:t> structure to the </a:t>
            </a:r>
            <a:r>
              <a:rPr lang="en-US" sz="1400" dirty="0" smtClean="0">
                <a:solidFill>
                  <a:schemeClr val="tx1"/>
                </a:solidFill>
              </a:rPr>
              <a:t>substrate.</a:t>
            </a:r>
            <a:endParaRPr lang="en-US" sz="1400" dirty="0">
              <a:solidFill>
                <a:schemeClr val="tx1"/>
              </a:solidFill>
            </a:endParaRPr>
          </a:p>
          <a:p>
            <a:r>
              <a:rPr lang="en-US" sz="1400" dirty="0">
                <a:solidFill>
                  <a:schemeClr val="tx1"/>
                </a:solidFill>
              </a:rPr>
              <a:t>It binds somewhere other than the active site.</a:t>
            </a:r>
            <a:endParaRPr lang="en-US" sz="1400" dirty="0">
              <a:solidFill>
                <a:schemeClr val="tx1"/>
              </a:solidFill>
              <a:latin typeface="Wingdings" charset="2"/>
            </a:endParaRPr>
          </a:p>
          <a:p>
            <a:r>
              <a:rPr lang="en-US" sz="1400" dirty="0">
                <a:solidFill>
                  <a:schemeClr val="tx1">
                    <a:lumMod val="50000"/>
                    <a:lumOff val="50000"/>
                  </a:schemeClr>
                </a:solidFill>
              </a:rPr>
              <a:t>Non-competitive inhibition could be </a:t>
            </a:r>
            <a:r>
              <a:rPr lang="en-US" sz="1400" dirty="0">
                <a:solidFill>
                  <a:srgbClr val="FF0000"/>
                </a:solidFill>
              </a:rPr>
              <a:t>irreversible</a:t>
            </a:r>
            <a:r>
              <a:rPr lang="en-US" sz="1400" dirty="0">
                <a:solidFill>
                  <a:schemeClr val="tx1">
                    <a:lumMod val="50000"/>
                    <a:lumOff val="50000"/>
                  </a:schemeClr>
                </a:solidFill>
              </a:rPr>
              <a:t> or </a:t>
            </a:r>
            <a:r>
              <a:rPr lang="en-US" sz="1400" dirty="0">
                <a:solidFill>
                  <a:srgbClr val="FF0000"/>
                </a:solidFill>
              </a:rPr>
              <a:t>reversible</a:t>
            </a:r>
            <a:r>
              <a:rPr lang="en-US" sz="1400" dirty="0">
                <a:solidFill>
                  <a:schemeClr val="tx1">
                    <a:lumMod val="50000"/>
                    <a:lumOff val="50000"/>
                  </a:schemeClr>
                </a:solidFill>
              </a:rPr>
              <a:t>. </a:t>
            </a:r>
          </a:p>
          <a:p>
            <a:endParaRPr lang="en-US" sz="1400" dirty="0"/>
          </a:p>
          <a:p>
            <a:r>
              <a:rPr lang="en-US" sz="1400" dirty="0"/>
              <a:t>The inhibitor can bind to: a </a:t>
            </a:r>
            <a:r>
              <a:rPr lang="en-US" sz="1400" dirty="0">
                <a:solidFill>
                  <a:srgbClr val="00B050"/>
                </a:solidFill>
              </a:rPr>
              <a:t>free enzyme </a:t>
            </a:r>
            <a:r>
              <a:rPr lang="en-US" sz="1400" dirty="0"/>
              <a:t>or to </a:t>
            </a:r>
            <a:r>
              <a:rPr lang="en-US" sz="1400" dirty="0">
                <a:solidFill>
                  <a:srgbClr val="00B050"/>
                </a:solidFill>
              </a:rPr>
              <a:t>an enzyme-substrate complex</a:t>
            </a:r>
            <a:r>
              <a:rPr lang="en-US" sz="1400" dirty="0"/>
              <a:t>. In both cases the complex is catalytically </a:t>
            </a:r>
            <a:r>
              <a:rPr lang="en-US" sz="1400" dirty="0">
                <a:solidFill>
                  <a:srgbClr val="FF0000"/>
                </a:solidFill>
              </a:rPr>
              <a:t>inactive </a:t>
            </a:r>
          </a:p>
          <a:p>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a:p>
            <a:r>
              <a:rPr lang="en-US" sz="1400" b="1" dirty="0" smtClean="0">
                <a:solidFill>
                  <a:schemeClr val="tx1"/>
                </a:solidFill>
              </a:rPr>
              <a:t>Vmax</a:t>
            </a:r>
            <a:r>
              <a:rPr lang="en-US" sz="1400" dirty="0" smtClean="0">
                <a:solidFill>
                  <a:schemeClr val="tx1"/>
                </a:solidFill>
              </a:rPr>
              <a:t> </a:t>
            </a:r>
            <a:r>
              <a:rPr lang="en-US" sz="1400" dirty="0">
                <a:solidFill>
                  <a:schemeClr val="tx1"/>
                </a:solidFill>
                <a:latin typeface="Wingdings" charset="2"/>
              </a:rPr>
              <a:t> </a:t>
            </a:r>
            <a:r>
              <a:rPr lang="en-US" sz="1400" dirty="0">
                <a:solidFill>
                  <a:srgbClr val="FF0000"/>
                </a:solidFill>
              </a:rPr>
              <a:t>decreased</a:t>
            </a:r>
            <a:r>
              <a:rPr lang="en-US" sz="1400" dirty="0">
                <a:solidFill>
                  <a:schemeClr val="tx1"/>
                </a:solidFill>
              </a:rPr>
              <a:t> by the inhibitor.</a:t>
            </a:r>
          </a:p>
          <a:p>
            <a:r>
              <a:rPr lang="en-US" sz="1400" b="1" dirty="0">
                <a:solidFill>
                  <a:schemeClr val="tx1"/>
                </a:solidFill>
              </a:rPr>
              <a:t>Km</a:t>
            </a:r>
            <a:r>
              <a:rPr lang="en-US" sz="1400" dirty="0">
                <a:solidFill>
                  <a:schemeClr val="tx1"/>
                </a:solidFill>
              </a:rPr>
              <a:t> </a:t>
            </a:r>
            <a:r>
              <a:rPr lang="en-US" sz="1400" dirty="0">
                <a:solidFill>
                  <a:schemeClr val="tx1"/>
                </a:solidFill>
                <a:latin typeface="Wingdings" charset="2"/>
              </a:rPr>
              <a:t> </a:t>
            </a:r>
            <a:r>
              <a:rPr lang="en-US" sz="1400" dirty="0">
                <a:solidFill>
                  <a:srgbClr val="FF0000"/>
                </a:solidFill>
              </a:rPr>
              <a:t>unchanged</a:t>
            </a:r>
            <a:r>
              <a:rPr lang="en-US" sz="1400" dirty="0">
                <a:solidFill>
                  <a:schemeClr val="tx1"/>
                </a:solidFill>
              </a:rPr>
              <a:t> because the affinity of Substrate for Enzyme is unchanged </a:t>
            </a:r>
          </a:p>
        </p:txBody>
      </p:sp>
      <p:sp>
        <p:nvSpPr>
          <p:cNvPr id="6" name="Rectangle 5"/>
          <p:cNvSpPr/>
          <p:nvPr/>
        </p:nvSpPr>
        <p:spPr>
          <a:xfrm>
            <a:off x="620205" y="3612349"/>
            <a:ext cx="2505489" cy="813692"/>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a:t>Two reactions are possible:</a:t>
            </a:r>
          </a:p>
          <a:p>
            <a:pPr algn="ctr"/>
            <a:r>
              <a:rPr lang="en-US" sz="1400" dirty="0"/>
              <a:t>ES + I ⇿ ESI (</a:t>
            </a:r>
            <a:r>
              <a:rPr lang="en-US" sz="1400" dirty="0">
                <a:solidFill>
                  <a:srgbClr val="00B0F0"/>
                </a:solidFill>
              </a:rPr>
              <a:t>inactive</a:t>
            </a:r>
            <a:r>
              <a:rPr lang="en-US" sz="1400" dirty="0"/>
              <a:t>) </a:t>
            </a:r>
          </a:p>
          <a:p>
            <a:pPr algn="ctr"/>
            <a:r>
              <a:rPr lang="en-US" sz="1100" dirty="0"/>
              <a:t>Or</a:t>
            </a:r>
            <a:r>
              <a:rPr lang="en-US" sz="1400" dirty="0"/>
              <a:t/>
            </a:r>
            <a:br>
              <a:rPr lang="en-US" sz="1400" dirty="0"/>
            </a:br>
            <a:r>
              <a:rPr lang="en-US" sz="1400" dirty="0"/>
              <a:t>E + I ⇿ EI (</a:t>
            </a:r>
            <a:r>
              <a:rPr lang="en-US" sz="1400" dirty="0">
                <a:solidFill>
                  <a:srgbClr val="00B0F0"/>
                </a:solidFill>
              </a:rPr>
              <a:t>inactive</a:t>
            </a:r>
            <a:r>
              <a:rPr lang="en-US" sz="1400" dirty="0"/>
              <a:t>) </a:t>
            </a:r>
          </a:p>
        </p:txBody>
      </p:sp>
      <p:sp>
        <p:nvSpPr>
          <p:cNvPr id="4" name="Rectangle 3"/>
          <p:cNvSpPr/>
          <p:nvPr/>
        </p:nvSpPr>
        <p:spPr>
          <a:xfrm>
            <a:off x="131629" y="2344812"/>
            <a:ext cx="5414569" cy="32074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dirty="0">
                <a:solidFill>
                  <a:schemeClr val="tx1"/>
                </a:solidFill>
              </a:rPr>
              <a:t>R</a:t>
            </a:r>
            <a:r>
              <a:rPr lang="en-US" sz="1200" dirty="0" smtClean="0">
                <a:solidFill>
                  <a:schemeClr val="tx1"/>
                </a:solidFill>
              </a:rPr>
              <a:t>emember: </a:t>
            </a:r>
            <a:r>
              <a:rPr lang="en-US" sz="1200" dirty="0">
                <a:solidFill>
                  <a:schemeClr val="tx1"/>
                </a:solidFill>
              </a:rPr>
              <a:t>*No competition exists between the inhibitor and the substrate*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244" y="2088753"/>
            <a:ext cx="5091327" cy="3086630"/>
          </a:xfrm>
          <a:prstGeom prst="rect">
            <a:avLst/>
          </a:prstGeom>
        </p:spPr>
      </p:pic>
      <p:sp>
        <p:nvSpPr>
          <p:cNvPr id="9" name="Rectangle 8"/>
          <p:cNvSpPr/>
          <p:nvPr/>
        </p:nvSpPr>
        <p:spPr>
          <a:xfrm>
            <a:off x="7360024" y="650852"/>
            <a:ext cx="4575821" cy="1351540"/>
          </a:xfrm>
          <a:prstGeom prst="rect">
            <a:avLst/>
          </a:prstGeom>
          <a:noFill/>
          <a:ln>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200" b="1" dirty="0">
                <a:solidFill>
                  <a:schemeClr val="tx1">
                    <a:lumMod val="50000"/>
                    <a:lumOff val="50000"/>
                  </a:schemeClr>
                </a:solidFill>
              </a:rPr>
              <a:t>اقتباس من </a:t>
            </a:r>
            <a:r>
              <a:rPr lang="en-US" sz="1200" b="1" dirty="0">
                <a:solidFill>
                  <a:schemeClr val="tx1">
                    <a:lumMod val="50000"/>
                    <a:lumOff val="50000"/>
                  </a:schemeClr>
                </a:solidFill>
              </a:rPr>
              <a:t>TEAM435</a:t>
            </a:r>
            <a:r>
              <a:rPr lang="ar-SA" sz="1200" b="1" dirty="0">
                <a:solidFill>
                  <a:schemeClr val="tx1">
                    <a:lumMod val="50000"/>
                    <a:lumOff val="50000"/>
                  </a:schemeClr>
                </a:solidFill>
              </a:rPr>
              <a:t>:</a:t>
            </a:r>
            <a:endParaRPr lang="en-US" sz="1200" b="1" dirty="0">
              <a:solidFill>
                <a:schemeClr val="tx1">
                  <a:lumMod val="50000"/>
                  <a:lumOff val="50000"/>
                </a:schemeClr>
              </a:solidFill>
            </a:endParaRPr>
          </a:p>
          <a:p>
            <a:pPr algn="r" rtl="1"/>
            <a:r>
              <a:rPr lang="ar-SA" sz="1200" dirty="0">
                <a:solidFill>
                  <a:schemeClr val="tx1">
                    <a:lumMod val="50000"/>
                    <a:lumOff val="50000"/>
                  </a:schemeClr>
                </a:solidFill>
              </a:rPr>
              <a:t>على عكس الـ </a:t>
            </a:r>
            <a:r>
              <a:rPr lang="ar-SA" sz="1200" dirty="0" err="1">
                <a:solidFill>
                  <a:schemeClr val="tx1">
                    <a:lumMod val="50000"/>
                    <a:lumOff val="50000"/>
                  </a:schemeClr>
                </a:solidFill>
              </a:rPr>
              <a:t>competitive</a:t>
            </a:r>
            <a:r>
              <a:rPr lang="ar-SA" sz="1200" dirty="0">
                <a:solidFill>
                  <a:schemeClr val="tx1">
                    <a:lumMod val="50000"/>
                    <a:lumOff val="50000"/>
                  </a:schemeClr>
                </a:solidFill>
              </a:rPr>
              <a:t> يعمل الـ </a:t>
            </a:r>
            <a:r>
              <a:rPr lang="ar-SA" sz="1200" dirty="0" err="1">
                <a:solidFill>
                  <a:schemeClr val="tx1">
                    <a:lumMod val="50000"/>
                    <a:lumOff val="50000"/>
                  </a:schemeClr>
                </a:solidFill>
              </a:rPr>
              <a:t>inhibitor</a:t>
            </a:r>
            <a:r>
              <a:rPr lang="ar-SA" sz="1200" dirty="0">
                <a:solidFill>
                  <a:schemeClr val="tx1">
                    <a:lumMod val="50000"/>
                    <a:lumOff val="50000"/>
                  </a:schemeClr>
                </a:solidFill>
              </a:rPr>
              <a:t> هنا دون منع الـ </a:t>
            </a:r>
            <a:r>
              <a:rPr lang="ar-SA" sz="1200" dirty="0" err="1">
                <a:solidFill>
                  <a:schemeClr val="tx1">
                    <a:lumMod val="50000"/>
                    <a:lumOff val="50000"/>
                  </a:schemeClr>
                </a:solidFill>
              </a:rPr>
              <a:t>substrate</a:t>
            </a:r>
            <a:r>
              <a:rPr lang="ar-SA" sz="1200" dirty="0">
                <a:solidFill>
                  <a:schemeClr val="tx1">
                    <a:lumMod val="50000"/>
                    <a:lumOff val="50000"/>
                  </a:schemeClr>
                </a:solidFill>
              </a:rPr>
              <a:t> من الارتباط </a:t>
            </a:r>
            <a:r>
              <a:rPr lang="ar-SA" sz="1200" dirty="0" err="1">
                <a:solidFill>
                  <a:schemeClr val="tx1">
                    <a:lumMod val="50000"/>
                    <a:lumOff val="50000"/>
                  </a:schemeClr>
                </a:solidFill>
              </a:rPr>
              <a:t>بالانزيم</a:t>
            </a:r>
            <a:r>
              <a:rPr lang="ar-SA" sz="1200" dirty="0">
                <a:solidFill>
                  <a:schemeClr val="tx1">
                    <a:lumMod val="50000"/>
                    <a:lumOff val="50000"/>
                  </a:schemeClr>
                </a:solidFill>
              </a:rPr>
              <a:t> , بمعنى </a:t>
            </a:r>
            <a:r>
              <a:rPr lang="ar-SA" sz="1200" dirty="0" err="1">
                <a:solidFill>
                  <a:schemeClr val="tx1">
                    <a:lumMod val="50000"/>
                    <a:lumOff val="50000"/>
                  </a:schemeClr>
                </a:solidFill>
              </a:rPr>
              <a:t>أنه</a:t>
            </a:r>
            <a:r>
              <a:rPr lang="ar-SA" sz="1200" dirty="0">
                <a:solidFill>
                  <a:schemeClr val="tx1">
                    <a:lumMod val="50000"/>
                    <a:lumOff val="50000"/>
                  </a:schemeClr>
                </a:solidFill>
              </a:rPr>
              <a:t> ممكن </a:t>
            </a:r>
            <a:r>
              <a:rPr lang="ar-SA" sz="1200" dirty="0" err="1">
                <a:solidFill>
                  <a:schemeClr val="tx1">
                    <a:lumMod val="50000"/>
                    <a:lumOff val="50000"/>
                  </a:schemeClr>
                </a:solidFill>
              </a:rPr>
              <a:t>أن</a:t>
            </a:r>
            <a:r>
              <a:rPr lang="ar-SA" sz="1200" dirty="0">
                <a:solidFill>
                  <a:schemeClr val="tx1">
                    <a:lumMod val="50000"/>
                    <a:lumOff val="50000"/>
                  </a:schemeClr>
                </a:solidFill>
              </a:rPr>
              <a:t> نجد الـ </a:t>
            </a:r>
          </a:p>
          <a:p>
            <a:pPr algn="r" rtl="1"/>
            <a:r>
              <a:rPr lang="ar-SA" sz="1200" dirty="0" err="1">
                <a:solidFill>
                  <a:schemeClr val="tx1">
                    <a:lumMod val="50000"/>
                    <a:lumOff val="50000"/>
                  </a:schemeClr>
                </a:solidFill>
              </a:rPr>
              <a:t>enzyme-substrate</a:t>
            </a:r>
            <a:r>
              <a:rPr lang="ar-SA" sz="1200" dirty="0">
                <a:solidFill>
                  <a:schemeClr val="tx1">
                    <a:lumMod val="50000"/>
                    <a:lumOff val="50000"/>
                  </a:schemeClr>
                </a:solidFill>
              </a:rPr>
              <a:t> </a:t>
            </a:r>
            <a:r>
              <a:rPr lang="ar-SA" sz="1200" dirty="0" err="1">
                <a:solidFill>
                  <a:schemeClr val="tx1">
                    <a:lumMod val="50000"/>
                    <a:lumOff val="50000"/>
                  </a:schemeClr>
                </a:solidFill>
              </a:rPr>
              <a:t>complex</a:t>
            </a:r>
            <a:r>
              <a:rPr lang="ar-SA" sz="1200" dirty="0">
                <a:solidFill>
                  <a:schemeClr val="tx1">
                    <a:lumMod val="50000"/>
                    <a:lumOff val="50000"/>
                  </a:schemeClr>
                </a:solidFill>
              </a:rPr>
              <a:t> موجود بشكله الطبيعي ولكن غير فعال! وذلك لأن فعالية الـ </a:t>
            </a:r>
            <a:r>
              <a:rPr lang="ar-SA" sz="1200" dirty="0" err="1">
                <a:solidFill>
                  <a:schemeClr val="tx1">
                    <a:lumMod val="50000"/>
                    <a:lumOff val="50000"/>
                  </a:schemeClr>
                </a:solidFill>
              </a:rPr>
              <a:t>inhibitor</a:t>
            </a:r>
            <a:r>
              <a:rPr lang="ar-SA" sz="1200" dirty="0">
                <a:solidFill>
                  <a:schemeClr val="tx1">
                    <a:lumMod val="50000"/>
                    <a:lumOff val="50000"/>
                  </a:schemeClr>
                </a:solidFill>
              </a:rPr>
              <a:t> تكمن فقط في ارتباطه هو شخصياً وليس بالتدخل في ارتباط الـ </a:t>
            </a:r>
            <a:r>
              <a:rPr lang="ar-SA" sz="1200" dirty="0" err="1">
                <a:solidFill>
                  <a:schemeClr val="tx1">
                    <a:lumMod val="50000"/>
                    <a:lumOff val="50000"/>
                  </a:schemeClr>
                </a:solidFill>
              </a:rPr>
              <a:t>substrate</a:t>
            </a:r>
            <a:r>
              <a:rPr lang="ar-SA" sz="1200" dirty="0">
                <a:solidFill>
                  <a:schemeClr val="tx1">
                    <a:lumMod val="50000"/>
                    <a:lumOff val="50000"/>
                  </a:schemeClr>
                </a:solidFill>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668" y="4621305"/>
            <a:ext cx="3452903" cy="2088777"/>
          </a:xfrm>
          <a:prstGeom prst="rect">
            <a:avLst/>
          </a:prstGeom>
        </p:spPr>
      </p:pic>
      <p:sp>
        <p:nvSpPr>
          <p:cNvPr id="13" name="Rectangle 12"/>
          <p:cNvSpPr/>
          <p:nvPr/>
        </p:nvSpPr>
        <p:spPr>
          <a:xfrm>
            <a:off x="6071955" y="4791635"/>
            <a:ext cx="2506851" cy="1821649"/>
          </a:xfrm>
          <a:prstGeom prst="rect">
            <a:avLst/>
          </a:prstGeom>
          <a:noFill/>
          <a:ln>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200" b="1" dirty="0">
                <a:solidFill>
                  <a:schemeClr val="tx1">
                    <a:lumMod val="50000"/>
                    <a:lumOff val="50000"/>
                  </a:schemeClr>
                </a:solidFill>
              </a:rPr>
              <a:t>اقتباس من </a:t>
            </a:r>
            <a:r>
              <a:rPr lang="en-US" sz="1200" b="1" dirty="0">
                <a:solidFill>
                  <a:schemeClr val="tx1">
                    <a:lumMod val="50000"/>
                    <a:lumOff val="50000"/>
                  </a:schemeClr>
                </a:solidFill>
              </a:rPr>
              <a:t>TEAM435</a:t>
            </a:r>
            <a:r>
              <a:rPr lang="ar-SA" sz="1200" b="1" dirty="0">
                <a:solidFill>
                  <a:schemeClr val="tx1">
                    <a:lumMod val="50000"/>
                    <a:lumOff val="50000"/>
                  </a:schemeClr>
                </a:solidFill>
              </a:rPr>
              <a:t>:</a:t>
            </a:r>
          </a:p>
          <a:p>
            <a:pPr algn="r" rtl="1"/>
            <a:r>
              <a:rPr lang="ar-SA" sz="1200" dirty="0">
                <a:solidFill>
                  <a:schemeClr val="tx1">
                    <a:lumMod val="50000"/>
                    <a:lumOff val="50000"/>
                  </a:schemeClr>
                </a:solidFill>
              </a:rPr>
              <a:t>الـ </a:t>
            </a:r>
            <a:r>
              <a:rPr lang="ar-SA" sz="1200" dirty="0" err="1">
                <a:solidFill>
                  <a:schemeClr val="tx1">
                    <a:lumMod val="50000"/>
                    <a:lumOff val="50000"/>
                  </a:schemeClr>
                </a:solidFill>
              </a:rPr>
              <a:t>Km</a:t>
            </a:r>
            <a:r>
              <a:rPr lang="ar-SA" sz="1200" dirty="0">
                <a:solidFill>
                  <a:schemeClr val="tx1">
                    <a:lumMod val="50000"/>
                    <a:lumOff val="50000"/>
                  </a:schemeClr>
                </a:solidFill>
              </a:rPr>
              <a:t> (وهي قابلية الانزيم على جذب </a:t>
            </a:r>
            <a:r>
              <a:rPr lang="ar-SA" sz="1200" dirty="0" err="1">
                <a:solidFill>
                  <a:schemeClr val="tx1">
                    <a:lumMod val="50000"/>
                    <a:lumOff val="50000"/>
                  </a:schemeClr>
                </a:solidFill>
              </a:rPr>
              <a:t>الـsubstrates</a:t>
            </a:r>
            <a:r>
              <a:rPr lang="ar-SA" sz="1200" dirty="0">
                <a:solidFill>
                  <a:schemeClr val="tx1">
                    <a:lumMod val="50000"/>
                    <a:lumOff val="50000"/>
                  </a:schemeClr>
                </a:solidFill>
              </a:rPr>
              <a:t> لنفسه) لا تتغير, بينما الذي يتغير ويقل هو الـ </a:t>
            </a:r>
            <a:r>
              <a:rPr lang="ar-SA" sz="1200" dirty="0" err="1">
                <a:solidFill>
                  <a:schemeClr val="tx1">
                    <a:lumMod val="50000"/>
                    <a:lumOff val="50000"/>
                  </a:schemeClr>
                </a:solidFill>
              </a:rPr>
              <a:t>Vmax</a:t>
            </a:r>
            <a:r>
              <a:rPr lang="ar-SA" sz="1200" dirty="0">
                <a:solidFill>
                  <a:schemeClr val="tx1">
                    <a:lumMod val="50000"/>
                    <a:lumOff val="50000"/>
                  </a:schemeClr>
                </a:solidFill>
              </a:rPr>
              <a:t> (</a:t>
            </a:r>
            <a:r>
              <a:rPr lang="ar-SA" sz="1200" dirty="0" err="1">
                <a:solidFill>
                  <a:schemeClr val="tx1">
                    <a:lumMod val="50000"/>
                    <a:lumOff val="50000"/>
                  </a:schemeClr>
                </a:solidFill>
              </a:rPr>
              <a:t>أقصى</a:t>
            </a:r>
            <a:r>
              <a:rPr lang="ar-SA" sz="1200" dirty="0">
                <a:solidFill>
                  <a:schemeClr val="tx1">
                    <a:lumMod val="50000"/>
                    <a:lumOff val="50000"/>
                  </a:schemeClr>
                </a:solidFill>
              </a:rPr>
              <a:t> فعالية ممكن </a:t>
            </a:r>
            <a:r>
              <a:rPr lang="ar-SA" sz="1200" dirty="0" err="1">
                <a:solidFill>
                  <a:schemeClr val="tx1">
                    <a:lumMod val="50000"/>
                    <a:lumOff val="50000"/>
                  </a:schemeClr>
                </a:solidFill>
              </a:rPr>
              <a:t>أن</a:t>
            </a:r>
            <a:r>
              <a:rPr lang="ar-SA" sz="1200" dirty="0">
                <a:solidFill>
                  <a:schemeClr val="tx1">
                    <a:lumMod val="50000"/>
                    <a:lumOff val="50000"/>
                  </a:schemeClr>
                </a:solidFill>
              </a:rPr>
              <a:t> يصلها الانزيم), وهذا </a:t>
            </a:r>
            <a:r>
              <a:rPr lang="ar-SA" sz="1200" dirty="0" err="1">
                <a:solidFill>
                  <a:schemeClr val="tx1">
                    <a:lumMod val="50000"/>
                    <a:lumOff val="50000"/>
                  </a:schemeClr>
                </a:solidFill>
              </a:rPr>
              <a:t>يؤكد</a:t>
            </a:r>
            <a:r>
              <a:rPr lang="ar-SA" sz="1200" dirty="0">
                <a:solidFill>
                  <a:schemeClr val="tx1">
                    <a:lumMod val="50000"/>
                    <a:lumOff val="50000"/>
                  </a:schemeClr>
                </a:solidFill>
              </a:rPr>
              <a:t> </a:t>
            </a:r>
            <a:r>
              <a:rPr lang="ar-SA" sz="1200" dirty="0" err="1">
                <a:solidFill>
                  <a:schemeClr val="tx1">
                    <a:lumMod val="50000"/>
                    <a:lumOff val="50000"/>
                  </a:schemeClr>
                </a:solidFill>
              </a:rPr>
              <a:t>أن</a:t>
            </a:r>
            <a:r>
              <a:rPr lang="ar-SA" sz="1200" dirty="0">
                <a:solidFill>
                  <a:schemeClr val="tx1">
                    <a:lumMod val="50000"/>
                    <a:lumOff val="50000"/>
                  </a:schemeClr>
                </a:solidFill>
              </a:rPr>
              <a:t> الفعالٌية هي وحدها التي تتغير في الـ </a:t>
            </a:r>
            <a:r>
              <a:rPr lang="en-US" sz="1200" dirty="0">
                <a:solidFill>
                  <a:schemeClr val="tx1">
                    <a:lumMod val="50000"/>
                    <a:lumOff val="50000"/>
                  </a:schemeClr>
                </a:solidFill>
              </a:rPr>
              <a:t>non-competitive inhibition </a:t>
            </a:r>
            <a:endParaRPr lang="ar-SA" sz="1200" dirty="0">
              <a:solidFill>
                <a:schemeClr val="tx1">
                  <a:lumMod val="50000"/>
                  <a:lumOff val="50000"/>
                </a:schemeClr>
              </a:solidFill>
            </a:endParaRPr>
          </a:p>
        </p:txBody>
      </p:sp>
      <p:cxnSp>
        <p:nvCxnSpPr>
          <p:cNvPr id="11" name="Straight Connector 10"/>
          <p:cNvCxnSpPr/>
          <p:nvPr/>
        </p:nvCxnSpPr>
        <p:spPr>
          <a:xfrm flipH="1">
            <a:off x="5802353" y="743571"/>
            <a:ext cx="13447" cy="604491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4"/>
          <p:cNvSpPr/>
          <p:nvPr/>
        </p:nvSpPr>
        <p:spPr>
          <a:xfrm>
            <a:off x="6027321" y="1178500"/>
            <a:ext cx="1205267" cy="618799"/>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t>Further Explanation</a:t>
            </a:r>
          </a:p>
        </p:txBody>
      </p:sp>
      <p:sp>
        <p:nvSpPr>
          <p:cNvPr id="16" name="Smiley Face 15"/>
          <p:cNvSpPr/>
          <p:nvPr/>
        </p:nvSpPr>
        <p:spPr>
          <a:xfrm>
            <a:off x="6392389" y="700308"/>
            <a:ext cx="409635" cy="434929"/>
          </a:xfrm>
          <a:prstGeom prst="smileyFac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87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258" t="13131" r="11491" b="6667"/>
          <a:stretch/>
        </p:blipFill>
        <p:spPr>
          <a:xfrm>
            <a:off x="0" y="0"/>
            <a:ext cx="12192000" cy="6858000"/>
          </a:xfrm>
          <a:prstGeom prst="rect">
            <a:avLst/>
          </a:prstGeom>
        </p:spPr>
      </p:pic>
      <p:sp>
        <p:nvSpPr>
          <p:cNvPr id="6" name="Rectangle 5"/>
          <p:cNvSpPr/>
          <p:nvPr/>
        </p:nvSpPr>
        <p:spPr>
          <a:xfrm>
            <a:off x="576038" y="991492"/>
            <a:ext cx="1875835" cy="338554"/>
          </a:xfrm>
          <a:prstGeom prst="rect">
            <a:avLst/>
          </a:prstGeom>
          <a:noFill/>
        </p:spPr>
        <p:txBody>
          <a:bodyPr wrap="none" lIns="91440" tIns="45720" rIns="91440" bIns="45720">
            <a:spAutoFit/>
          </a:bodyPr>
          <a:lstStyle/>
          <a:p>
            <a:pPr marL="0" algn="ctr" defTabSz="914400" rtl="1" eaLnBrk="1" latinLnBrk="0" hangingPunct="1"/>
            <a:r>
              <a:rPr lang="ar-SA" sz="1600" dirty="0" smtClean="0">
                <a:solidFill>
                  <a:srgbClr val="FFC000"/>
                </a:solidFill>
              </a:rPr>
              <a:t>م</a:t>
            </a:r>
            <a:r>
              <a:rPr lang="ar-SA" sz="1600" dirty="0">
                <a:solidFill>
                  <a:srgbClr val="FFC000"/>
                </a:solidFill>
              </a:rPr>
              <a:t>ُ</a:t>
            </a:r>
            <a:r>
              <a:rPr lang="ar-SA" sz="1600" dirty="0" smtClean="0">
                <a:solidFill>
                  <a:srgbClr val="FFC000"/>
                </a:solidFill>
              </a:rPr>
              <a:t>قتبس </a:t>
            </a:r>
            <a:r>
              <a:rPr lang="ar-SA" sz="1600" dirty="0">
                <a:solidFill>
                  <a:srgbClr val="FFC000"/>
                </a:solidFill>
              </a:rPr>
              <a:t>من تيم ٤٣٥</a:t>
            </a:r>
            <a:endParaRPr lang="en-US" sz="1600" dirty="0">
              <a:solidFill>
                <a:srgbClr val="FFC000"/>
              </a:solidFill>
            </a:endParaRPr>
          </a:p>
        </p:txBody>
      </p:sp>
    </p:spTree>
    <p:extLst>
      <p:ext uri="{BB962C8B-B14F-4D97-AF65-F5344CB8AC3E}">
        <p14:creationId xmlns:p14="http://schemas.microsoft.com/office/powerpoint/2010/main" val="75984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77334" y="1781027"/>
            <a:ext cx="8596668" cy="3880773"/>
          </a:xfrm>
        </p:spPr>
        <p:txBody>
          <a:bodyPr/>
          <a:lstStyle/>
          <a:p>
            <a:pPr lvl="0"/>
            <a:r>
              <a:rPr lang="en-US" dirty="0"/>
              <a:t>Understand how enzymes are able to speed up the rate of biochemical reactions in the body.</a:t>
            </a:r>
            <a:endParaRPr lang="en-US" b="1" u="words" dirty="0"/>
          </a:p>
          <a:p>
            <a:pPr lvl="0"/>
            <a:r>
              <a:rPr lang="en-US" dirty="0"/>
              <a:t>Identify classes of enzymes based on the type of reactions they catalyze.</a:t>
            </a:r>
            <a:endParaRPr lang="en-US" b="1" u="words" dirty="0"/>
          </a:p>
          <a:p>
            <a:pPr lvl="0"/>
            <a:r>
              <a:rPr lang="en-US" dirty="0"/>
              <a:t>Comprehend the basic terms of coenzymes, isoenzymes</a:t>
            </a:r>
          </a:p>
          <a:p>
            <a:pPr lvl="0"/>
            <a:r>
              <a:rPr lang="en-US" dirty="0"/>
              <a:t>Understand enzyme activity and specificity </a:t>
            </a:r>
          </a:p>
          <a:p>
            <a:pPr lvl="0"/>
            <a:r>
              <a:rPr lang="en-US" dirty="0"/>
              <a:t>Understand factors affecting enzyme activity.</a:t>
            </a:r>
            <a:endParaRPr lang="en-US" b="1" u="words" dirty="0"/>
          </a:p>
          <a:p>
            <a:pPr lvl="0"/>
            <a:r>
              <a:rPr lang="en-US" dirty="0"/>
              <a:t>Understand the enzyme kinetics, types of inhibition and regulation of enzyme activity.</a:t>
            </a:r>
            <a:endParaRPr lang="en-US" b="1" u="words" dirty="0"/>
          </a:p>
          <a:p>
            <a:pPr lvl="0"/>
            <a:r>
              <a:rPr lang="en-US" dirty="0"/>
              <a:t>Discuss the clinical role enzymes in the diagnosis of diseases.</a:t>
            </a:r>
            <a:endParaRPr lang="en-US" b="1" u="words" dirty="0"/>
          </a:p>
          <a:p>
            <a:endParaRPr lang="en-US" dirty="0"/>
          </a:p>
        </p:txBody>
      </p:sp>
    </p:spTree>
    <p:extLst>
      <p:ext uri="{BB962C8B-B14F-4D97-AF65-F5344CB8AC3E}">
        <p14:creationId xmlns:p14="http://schemas.microsoft.com/office/powerpoint/2010/main" val="21648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71947" y="748269"/>
            <a:ext cx="3359291" cy="4159907"/>
          </a:xfrm>
          <a:prstGeom prst="rect">
            <a:avLst/>
          </a:prstGeom>
          <a:solidFill>
            <a:srgbClr val="FFCC66"/>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 name="Rectangle 15"/>
          <p:cNvSpPr/>
          <p:nvPr/>
        </p:nvSpPr>
        <p:spPr>
          <a:xfrm>
            <a:off x="8700247" y="0"/>
            <a:ext cx="3491753" cy="602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54623" y="14282"/>
            <a:ext cx="5790563" cy="586353"/>
          </a:xfrm>
        </p:spPr>
        <p:txBody>
          <a:bodyPr>
            <a:normAutofit/>
          </a:bodyPr>
          <a:lstStyle/>
          <a:p>
            <a:pPr algn="ctr"/>
            <a:r>
              <a:rPr lang="en-US" altLang="en-US" sz="2800" dirty="0">
                <a:ln w="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ea typeface="ＭＳ Ｐゴシック" pitchFamily="34" charset="-128"/>
                <a:cs typeface="Arial" panose="020B0604020202020204" pitchFamily="34" charset="0"/>
              </a:rPr>
              <a:t>Regulation of enzyme activity</a:t>
            </a:r>
            <a:endParaRPr lang="en-US" sz="2800" dirty="0">
              <a:ln w="0"/>
              <a:solidFill>
                <a:schemeClr val="accent2">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200678" y="1261154"/>
            <a:ext cx="4715636" cy="4962525"/>
          </a:xfrm>
        </p:spPr>
        <p:txBody>
          <a:bodyPr>
            <a:noAutofit/>
          </a:bodyPr>
          <a:lstStyle/>
          <a:p>
            <a:pPr algn="just">
              <a:buClr>
                <a:srgbClr val="33CC33"/>
              </a:buClr>
              <a:defRPr/>
            </a:pPr>
            <a:r>
              <a:rPr lang="en-US" sz="1600" dirty="0">
                <a:solidFill>
                  <a:schemeClr val="tx1"/>
                </a:solidFill>
                <a:latin typeface="Palatino" pitchFamily="18" charset="0"/>
              </a:rPr>
              <a:t>Regulatory enzymes usually catalyze </a:t>
            </a:r>
            <a:r>
              <a:rPr lang="en-US" sz="1600" u="sng" dirty="0">
                <a:solidFill>
                  <a:srgbClr val="FF0000"/>
                </a:solidFill>
                <a:latin typeface="Palatino" pitchFamily="18" charset="0"/>
              </a:rPr>
              <a:t>first</a:t>
            </a:r>
            <a:r>
              <a:rPr lang="en-US" sz="1600" dirty="0">
                <a:latin typeface="Palatino" pitchFamily="18" charset="0"/>
              </a:rPr>
              <a:t> </a:t>
            </a:r>
            <a:r>
              <a:rPr lang="en-US" sz="1600" dirty="0">
                <a:solidFill>
                  <a:schemeClr val="tx1"/>
                </a:solidFill>
                <a:latin typeface="Palatino" pitchFamily="18" charset="0"/>
              </a:rPr>
              <a:t>or</a:t>
            </a:r>
            <a:r>
              <a:rPr lang="en-US" sz="1600" dirty="0">
                <a:latin typeface="Palatino" pitchFamily="18" charset="0"/>
              </a:rPr>
              <a:t> </a:t>
            </a:r>
            <a:r>
              <a:rPr lang="en-US" sz="1600" u="sng" dirty="0">
                <a:solidFill>
                  <a:srgbClr val="FF0000"/>
                </a:solidFill>
                <a:latin typeface="Palatino" pitchFamily="18" charset="0"/>
              </a:rPr>
              <a:t>an early reaction in a metabolic pathway.</a:t>
            </a:r>
          </a:p>
          <a:p>
            <a:pPr algn="just">
              <a:buClr>
                <a:srgbClr val="33CC33"/>
              </a:buClr>
              <a:defRPr/>
            </a:pPr>
            <a:r>
              <a:rPr lang="en-US" sz="1600" dirty="0">
                <a:solidFill>
                  <a:schemeClr val="tx1"/>
                </a:solidFill>
                <a:latin typeface="Palatino" pitchFamily="18" charset="0"/>
              </a:rPr>
              <a:t>They catalyze a rate-limiting </a:t>
            </a:r>
            <a:r>
              <a:rPr lang="en-US" sz="1600" dirty="0">
                <a:solidFill>
                  <a:schemeClr val="tx1"/>
                </a:solidFill>
                <a:latin typeface="Palatino"/>
              </a:rPr>
              <a:t>reaction </a:t>
            </a:r>
            <a:r>
              <a:rPr lang="en-US" sz="1600" dirty="0">
                <a:solidFill>
                  <a:schemeClr val="tx1">
                    <a:lumMod val="50000"/>
                    <a:lumOff val="50000"/>
                  </a:schemeClr>
                </a:solidFill>
                <a:latin typeface="Palatino"/>
              </a:rPr>
              <a:t>(</a:t>
            </a:r>
            <a:r>
              <a:rPr lang="en-US" sz="1600" u="sng" dirty="0">
                <a:solidFill>
                  <a:schemeClr val="tx1">
                    <a:lumMod val="50000"/>
                    <a:lumOff val="50000"/>
                  </a:schemeClr>
                </a:solidFill>
                <a:latin typeface="Palatino"/>
              </a:rPr>
              <a:t>slowest step</a:t>
            </a:r>
            <a:r>
              <a:rPr lang="en-US" sz="1600" dirty="0">
                <a:solidFill>
                  <a:schemeClr val="tx1">
                    <a:lumMod val="50000"/>
                    <a:lumOff val="50000"/>
                  </a:schemeClr>
                </a:solidFill>
                <a:latin typeface="Palatino"/>
              </a:rPr>
              <a:t>) </a:t>
            </a:r>
            <a:r>
              <a:rPr lang="en-US" sz="1600" dirty="0">
                <a:solidFill>
                  <a:schemeClr val="tx1"/>
                </a:solidFill>
                <a:latin typeface="Palatino" pitchFamily="18" charset="0"/>
              </a:rPr>
              <a:t>that controls the overall pathway</a:t>
            </a:r>
            <a:r>
              <a:rPr lang="ar-SA" sz="1600" dirty="0">
                <a:solidFill>
                  <a:schemeClr val="tx1"/>
                </a:solidFill>
                <a:latin typeface="Palatino" pitchFamily="18" charset="0"/>
              </a:rPr>
              <a:t>.</a:t>
            </a:r>
            <a:endParaRPr lang="en-US" sz="1600" dirty="0">
              <a:solidFill>
                <a:schemeClr val="tx1"/>
              </a:solidFill>
              <a:latin typeface="Palatino" pitchFamily="18" charset="0"/>
            </a:endParaRPr>
          </a:p>
          <a:p>
            <a:pPr algn="just">
              <a:buClr>
                <a:srgbClr val="33CC33"/>
              </a:buClr>
              <a:defRPr/>
            </a:pPr>
            <a:r>
              <a:rPr lang="en-US" sz="1600" dirty="0">
                <a:solidFill>
                  <a:schemeClr val="tx1"/>
                </a:solidFill>
                <a:latin typeface="Palatino" pitchFamily="18" charset="0"/>
              </a:rPr>
              <a:t>They may also catalyze a reaction unique to that pathway known as </a:t>
            </a:r>
            <a:r>
              <a:rPr lang="en-US" sz="1600" u="sng" dirty="0">
                <a:solidFill>
                  <a:srgbClr val="FF0000"/>
                </a:solidFill>
                <a:latin typeface="Palatino" pitchFamily="18" charset="0"/>
              </a:rPr>
              <a:t>committed step</a:t>
            </a:r>
            <a:r>
              <a:rPr lang="ar-SA" sz="1600" dirty="0">
                <a:solidFill>
                  <a:schemeClr val="tx1">
                    <a:lumMod val="65000"/>
                    <a:lumOff val="35000"/>
                  </a:schemeClr>
                </a:solidFill>
                <a:latin typeface="Palatino" pitchFamily="18" charset="0"/>
              </a:rPr>
              <a:t>.</a:t>
            </a:r>
            <a:endParaRPr lang="en-US" sz="1600" dirty="0">
              <a:solidFill>
                <a:schemeClr val="tx1">
                  <a:lumMod val="65000"/>
                  <a:lumOff val="35000"/>
                </a:schemeClr>
              </a:solidFill>
              <a:latin typeface="Palatino" pitchFamily="18" charset="0"/>
            </a:endParaRPr>
          </a:p>
          <a:p>
            <a:pPr algn="just">
              <a:buClr>
                <a:srgbClr val="33CC33"/>
              </a:buClr>
              <a:defRPr/>
            </a:pPr>
            <a:r>
              <a:rPr lang="en-US" sz="1600" dirty="0">
                <a:solidFill>
                  <a:schemeClr val="tx1">
                    <a:lumMod val="50000"/>
                    <a:lumOff val="50000"/>
                  </a:schemeClr>
                </a:solidFill>
                <a:latin typeface="Palatino"/>
              </a:rPr>
              <a:t>After the committed step reactants in the pathway become </a:t>
            </a:r>
            <a:r>
              <a:rPr lang="en-US" sz="1600" b="1" dirty="0">
                <a:solidFill>
                  <a:schemeClr val="tx1">
                    <a:lumMod val="50000"/>
                    <a:lumOff val="50000"/>
                  </a:schemeClr>
                </a:solidFill>
                <a:latin typeface="Palatino"/>
              </a:rPr>
              <a:t>committed</a:t>
            </a:r>
            <a:r>
              <a:rPr lang="en-US" sz="1600" dirty="0">
                <a:solidFill>
                  <a:schemeClr val="tx1">
                    <a:lumMod val="50000"/>
                    <a:lumOff val="50000"/>
                  </a:schemeClr>
                </a:solidFill>
                <a:latin typeface="Palatino"/>
              </a:rPr>
              <a:t> and will end up </a:t>
            </a:r>
            <a:r>
              <a:rPr lang="en-US" sz="1600" dirty="0" smtClean="0">
                <a:solidFill>
                  <a:schemeClr val="tx1">
                    <a:lumMod val="50000"/>
                    <a:lumOff val="50000"/>
                  </a:schemeClr>
                </a:solidFill>
                <a:latin typeface="Palatino"/>
              </a:rPr>
              <a:t>as the </a:t>
            </a:r>
            <a:r>
              <a:rPr lang="en-US" sz="1600" b="1" dirty="0">
                <a:solidFill>
                  <a:schemeClr val="tx1">
                    <a:lumMod val="50000"/>
                    <a:lumOff val="50000"/>
                  </a:schemeClr>
                </a:solidFill>
                <a:latin typeface="Palatino"/>
              </a:rPr>
              <a:t>final product </a:t>
            </a:r>
            <a:r>
              <a:rPr lang="en-US" sz="1600" dirty="0">
                <a:solidFill>
                  <a:schemeClr val="tx1">
                    <a:lumMod val="50000"/>
                    <a:lumOff val="50000"/>
                  </a:schemeClr>
                </a:solidFill>
                <a:latin typeface="Palatino"/>
              </a:rPr>
              <a:t>of the pathway. </a:t>
            </a:r>
          </a:p>
          <a:p>
            <a:pPr marL="0" indent="0" algn="just">
              <a:buClr>
                <a:srgbClr val="33CC33"/>
              </a:buClr>
              <a:buNone/>
              <a:defRPr/>
            </a:pPr>
            <a:r>
              <a:rPr lang="en-US" sz="1600" b="1" dirty="0" smtClean="0">
                <a:solidFill>
                  <a:schemeClr val="tx2"/>
                </a:solidFill>
                <a:latin typeface="Palatino"/>
              </a:rPr>
              <a:t>Notes</a:t>
            </a:r>
            <a:r>
              <a:rPr lang="en-US" sz="1600" dirty="0" smtClean="0">
                <a:solidFill>
                  <a:schemeClr val="tx1">
                    <a:lumMod val="50000"/>
                    <a:lumOff val="50000"/>
                  </a:schemeClr>
                </a:solidFill>
                <a:latin typeface="Palatino"/>
              </a:rPr>
              <a:t>:</a:t>
            </a:r>
          </a:p>
          <a:p>
            <a:pPr marL="0" indent="0" algn="just">
              <a:buClr>
                <a:srgbClr val="33CC33"/>
              </a:buClr>
              <a:buNone/>
              <a:defRPr/>
            </a:pPr>
            <a:r>
              <a:rPr lang="en-US" sz="1400" dirty="0" smtClean="0">
                <a:solidFill>
                  <a:schemeClr val="tx1">
                    <a:lumMod val="50000"/>
                    <a:lumOff val="50000"/>
                  </a:schemeClr>
                </a:solidFill>
              </a:rPr>
              <a:t>-The overall rate of a reaction is often determined by the slowest step, known as the rate-limiting step. </a:t>
            </a:r>
          </a:p>
          <a:p>
            <a:pPr marL="0" indent="0" algn="just">
              <a:buClr>
                <a:srgbClr val="33CC33"/>
              </a:buClr>
              <a:buNone/>
              <a:defRPr/>
            </a:pPr>
            <a:r>
              <a:rPr lang="en-US" sz="1400" dirty="0" smtClean="0">
                <a:solidFill>
                  <a:schemeClr val="tx1">
                    <a:lumMod val="50000"/>
                    <a:lumOff val="50000"/>
                  </a:schemeClr>
                </a:solidFill>
              </a:rPr>
              <a:t>-</a:t>
            </a:r>
            <a:r>
              <a:rPr lang="en-US" sz="1400" dirty="0">
                <a:solidFill>
                  <a:schemeClr val="tx1">
                    <a:lumMod val="50000"/>
                    <a:lumOff val="50000"/>
                  </a:schemeClr>
                </a:solidFill>
              </a:rPr>
              <a:t>The committed step is an effectively irreversible enzymatic reaction.</a:t>
            </a:r>
          </a:p>
          <a:p>
            <a:pPr marL="0" indent="0">
              <a:buNone/>
            </a:pPr>
            <a:endParaRPr lang="ar-SA" sz="1600" dirty="0">
              <a:solidFill>
                <a:schemeClr val="tx1">
                  <a:lumMod val="50000"/>
                  <a:lumOff val="50000"/>
                </a:schemeClr>
              </a:solidFill>
              <a:latin typeface="Calibri" panose="020F0502020204030204" pitchFamily="34" charset="0"/>
            </a:endParaRPr>
          </a:p>
        </p:txBody>
      </p:sp>
      <p:sp>
        <p:nvSpPr>
          <p:cNvPr id="9" name="TextBox 8"/>
          <p:cNvSpPr txBox="1"/>
          <p:nvPr/>
        </p:nvSpPr>
        <p:spPr>
          <a:xfrm>
            <a:off x="5157025" y="1283197"/>
            <a:ext cx="3228223" cy="1323439"/>
          </a:xfrm>
          <a:prstGeom prst="rect">
            <a:avLst/>
          </a:prstGeom>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cs typeface="Arial" pitchFamily="34" charset="0"/>
              </a:rPr>
              <a:t>When the end product of a metabolic pathway </a:t>
            </a:r>
            <a:r>
              <a:rPr lang="en-US" sz="1600" u="sng" dirty="0">
                <a:solidFill>
                  <a:srgbClr val="FF0000"/>
                </a:solidFill>
                <a:cs typeface="Arial" pitchFamily="34" charset="0"/>
              </a:rPr>
              <a:t>exceeds</a:t>
            </a:r>
            <a:r>
              <a:rPr lang="en-US" sz="1600" dirty="0">
                <a:cs typeface="Arial" pitchFamily="34" charset="0"/>
              </a:rPr>
              <a:t> its concentration limit, it </a:t>
            </a:r>
            <a:r>
              <a:rPr lang="en-US" sz="1600" b="1" dirty="0">
                <a:cs typeface="Arial" pitchFamily="34" charset="0"/>
              </a:rPr>
              <a:t>inhibits</a:t>
            </a:r>
            <a:r>
              <a:rPr lang="en-US" sz="1600" dirty="0">
                <a:cs typeface="Arial" pitchFamily="34" charset="0"/>
              </a:rPr>
              <a:t> the regulatory enzyme to normalize the pathway</a:t>
            </a:r>
            <a:endParaRPr lang="en-US" sz="1600" dirty="0"/>
          </a:p>
        </p:txBody>
      </p:sp>
      <p:sp>
        <p:nvSpPr>
          <p:cNvPr id="12" name="Flowchart: Terminator 11"/>
          <p:cNvSpPr/>
          <p:nvPr/>
        </p:nvSpPr>
        <p:spPr>
          <a:xfrm>
            <a:off x="8907710" y="312547"/>
            <a:ext cx="3131890" cy="1243040"/>
          </a:xfrm>
          <a:prstGeom prst="flowChartTerminator">
            <a:avLst/>
          </a:prstGeom>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r"/>
            <a:r>
              <a:rPr lang="ar-SA" sz="1400" dirty="0">
                <a:solidFill>
                  <a:schemeClr val="bg1">
                    <a:lumMod val="65000"/>
                  </a:schemeClr>
                </a:solidFill>
                <a:latin typeface="Palatino"/>
              </a:rPr>
              <a:t>عمل الإنزيمات في أجسامنا دقيق جداً بحيث يحفظ لنا الإتزان الداخلي</a:t>
            </a:r>
            <a:r>
              <a:rPr lang="en-US" sz="1400" dirty="0">
                <a:solidFill>
                  <a:schemeClr val="bg1">
                    <a:lumMod val="65000"/>
                  </a:schemeClr>
                </a:solidFill>
                <a:latin typeface="Palatino"/>
              </a:rPr>
              <a:t>.</a:t>
            </a:r>
          </a:p>
          <a:p>
            <a:pPr algn="r"/>
            <a:r>
              <a:rPr lang="ar-SA" sz="1400" dirty="0">
                <a:solidFill>
                  <a:schemeClr val="bg1">
                    <a:lumMod val="65000"/>
                  </a:schemeClr>
                </a:solidFill>
                <a:latin typeface="Palatino"/>
              </a:rPr>
              <a:t>فالزيادة في المتفاعلات تؤدي لتحفيز الإنزيم للعمل وتحولها لنواتج, وزيادة النواتج تثبط الإنزيم لوقف التصنع!</a:t>
            </a:r>
            <a:endParaRPr lang="en-US" sz="1400" dirty="0">
              <a:solidFill>
                <a:schemeClr val="bg1">
                  <a:lumMod val="65000"/>
                </a:schemeClr>
              </a:solidFill>
              <a:latin typeface="Palatino"/>
            </a:endParaRPr>
          </a:p>
        </p:txBody>
      </p:sp>
      <p:pic>
        <p:nvPicPr>
          <p:cNvPr id="2" name="Picture 1"/>
          <p:cNvPicPr>
            <a:picLocks noChangeAspect="1"/>
          </p:cNvPicPr>
          <p:nvPr/>
        </p:nvPicPr>
        <p:blipFill>
          <a:blip r:embed="rId2"/>
          <a:stretch>
            <a:fillRect/>
          </a:stretch>
        </p:blipFill>
        <p:spPr>
          <a:xfrm>
            <a:off x="8480271" y="1967752"/>
            <a:ext cx="3662696" cy="4890247"/>
          </a:xfrm>
          <a:prstGeom prst="rect">
            <a:avLst/>
          </a:prstGeom>
        </p:spPr>
      </p:pic>
      <p:sp>
        <p:nvSpPr>
          <p:cNvPr id="3" name="Rectangle 2"/>
          <p:cNvSpPr/>
          <p:nvPr/>
        </p:nvSpPr>
        <p:spPr>
          <a:xfrm>
            <a:off x="9909874" y="1636269"/>
            <a:ext cx="1008646" cy="297251"/>
          </a:xfrm>
          <a:prstGeom prst="rect">
            <a:avLst/>
          </a:prstGeom>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MED435</a:t>
            </a:r>
          </a:p>
        </p:txBody>
      </p:sp>
      <p:sp>
        <p:nvSpPr>
          <p:cNvPr id="14" name="Rectangle 13"/>
          <p:cNvSpPr/>
          <p:nvPr/>
        </p:nvSpPr>
        <p:spPr>
          <a:xfrm>
            <a:off x="0" y="6213240"/>
            <a:ext cx="1008646" cy="297251"/>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MED435</a:t>
            </a:r>
          </a:p>
        </p:txBody>
      </p:sp>
      <p:sp>
        <p:nvSpPr>
          <p:cNvPr id="6" name="Rectangle 5"/>
          <p:cNvSpPr/>
          <p:nvPr/>
        </p:nvSpPr>
        <p:spPr>
          <a:xfrm>
            <a:off x="1217140" y="5720901"/>
            <a:ext cx="5553996" cy="1015663"/>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wrap="square">
            <a:spAutoFit/>
          </a:bodyPr>
          <a:lstStyle/>
          <a:p>
            <a:pPr algn="r" rtl="1"/>
            <a:r>
              <a:rPr lang="ar-SA" sz="1200" dirty="0">
                <a:solidFill>
                  <a:schemeClr val="tx1">
                    <a:lumMod val="50000"/>
                    <a:lumOff val="50000"/>
                  </a:schemeClr>
                </a:solidFill>
                <a:latin typeface="Palatino"/>
              </a:rPr>
              <a:t>أحد التطبيقات العملية على الإنزيمات هي كونها من أهم أجزاء الـ </a:t>
            </a:r>
            <a:r>
              <a:rPr lang="en-US" sz="1200" dirty="0">
                <a:solidFill>
                  <a:schemeClr val="tx1">
                    <a:lumMod val="50000"/>
                    <a:lumOff val="50000"/>
                  </a:schemeClr>
                </a:solidFill>
                <a:latin typeface="Palatino"/>
              </a:rPr>
              <a:t>pathways </a:t>
            </a:r>
            <a:r>
              <a:rPr lang="ar-SA" sz="1200" dirty="0">
                <a:solidFill>
                  <a:schemeClr val="tx1">
                    <a:lumMod val="50000"/>
                    <a:lumOff val="50000"/>
                  </a:schemeClr>
                </a:solidFill>
                <a:latin typeface="Palatino"/>
              </a:rPr>
              <a:t> </a:t>
            </a:r>
            <a:r>
              <a:rPr lang="en-US" sz="1200" dirty="0">
                <a:solidFill>
                  <a:schemeClr val="tx1">
                    <a:lumMod val="50000"/>
                    <a:lumOff val="50000"/>
                  </a:schemeClr>
                </a:solidFill>
                <a:latin typeface="Palatino"/>
              </a:rPr>
              <a:t>metabolic </a:t>
            </a:r>
            <a:r>
              <a:rPr lang="ar-SA" sz="1200" dirty="0">
                <a:solidFill>
                  <a:schemeClr val="tx1">
                    <a:lumMod val="50000"/>
                    <a:lumOff val="50000"/>
                  </a:schemeClr>
                </a:solidFill>
                <a:latin typeface="Palatino"/>
              </a:rPr>
              <a:t>التي تتم في أجسامنا على مدار الثانية. الإنزيمات تحفز أو تثبط التفاعلات بشكل عام, ولكن بشكل خاص هناك جزء من الإنزيمات  تسمى </a:t>
            </a:r>
            <a:r>
              <a:rPr lang="en-US" sz="1200" dirty="0">
                <a:solidFill>
                  <a:schemeClr val="tx1">
                    <a:lumMod val="50000"/>
                    <a:lumOff val="50000"/>
                  </a:schemeClr>
                </a:solidFill>
                <a:latin typeface="Palatino"/>
              </a:rPr>
              <a:t>enzymes Regulatory </a:t>
            </a:r>
            <a:r>
              <a:rPr lang="ar-SA" sz="1200" dirty="0">
                <a:solidFill>
                  <a:schemeClr val="tx1">
                    <a:lumMod val="50000"/>
                    <a:lumOff val="50000"/>
                  </a:schemeClr>
                </a:solidFill>
                <a:latin typeface="Palatino"/>
              </a:rPr>
              <a:t>وهو المنظم الأساسي لاتجاه سير التفاعل (كإشارة المرور في الطرقات) وعدم توفره يعني عدم وجود الـ</a:t>
            </a:r>
            <a:r>
              <a:rPr lang="en-US" sz="1200" dirty="0">
                <a:solidFill>
                  <a:schemeClr val="tx1">
                    <a:lumMod val="50000"/>
                    <a:lumOff val="50000"/>
                  </a:schemeClr>
                </a:solidFill>
                <a:latin typeface="Palatino"/>
              </a:rPr>
              <a:t> pathway </a:t>
            </a:r>
            <a:r>
              <a:rPr lang="ar-SA" sz="1200" dirty="0">
                <a:solidFill>
                  <a:schemeClr val="tx1">
                    <a:lumMod val="50000"/>
                    <a:lumOff val="50000"/>
                  </a:schemeClr>
                </a:solidFill>
                <a:latin typeface="Palatino"/>
              </a:rPr>
              <a:t>من الأساس</a:t>
            </a:r>
            <a:endParaRPr lang="en-US" sz="1200" dirty="0">
              <a:solidFill>
                <a:schemeClr val="tx1">
                  <a:lumMod val="50000"/>
                  <a:lumOff val="50000"/>
                </a:schemeClr>
              </a:solidFill>
              <a:latin typeface="Palatino"/>
            </a:endParaRPr>
          </a:p>
        </p:txBody>
      </p:sp>
      <p:sp>
        <p:nvSpPr>
          <p:cNvPr id="11" name="TextBox 10"/>
          <p:cNvSpPr txBox="1"/>
          <p:nvPr/>
        </p:nvSpPr>
        <p:spPr>
          <a:xfrm>
            <a:off x="5475463" y="823242"/>
            <a:ext cx="2810435" cy="646331"/>
          </a:xfrm>
          <a:prstGeom prst="rect">
            <a:avLst/>
          </a:prstGeom>
          <a:noFill/>
        </p:spPr>
        <p:txBody>
          <a:bodyPr wrap="square" rtlCol="0">
            <a:spAutoFit/>
          </a:bodyPr>
          <a:lstStyle/>
          <a:p>
            <a:r>
              <a:rPr lang="en-US" dirty="0">
                <a:cs typeface="Arial" pitchFamily="34" charset="0"/>
              </a:rPr>
              <a:t>Feedback inhibition</a:t>
            </a:r>
          </a:p>
          <a:p>
            <a:endParaRPr lang="en-US" dirty="0"/>
          </a:p>
        </p:txBody>
      </p:sp>
      <p:sp>
        <p:nvSpPr>
          <p:cNvPr id="13" name="Rectangle 12"/>
          <p:cNvSpPr/>
          <p:nvPr/>
        </p:nvSpPr>
        <p:spPr>
          <a:xfrm>
            <a:off x="5375867" y="2779310"/>
            <a:ext cx="2669320" cy="369332"/>
          </a:xfrm>
          <a:prstGeom prst="rect">
            <a:avLst/>
          </a:prstGeom>
        </p:spPr>
        <p:txBody>
          <a:bodyPr wrap="none">
            <a:spAutoFit/>
          </a:bodyPr>
          <a:lstStyle/>
          <a:p>
            <a:r>
              <a:rPr lang="en-US" dirty="0">
                <a:cs typeface="Arial" pitchFamily="34" charset="0"/>
              </a:rPr>
              <a:t>Feed positive activation</a:t>
            </a:r>
          </a:p>
        </p:txBody>
      </p:sp>
      <p:sp>
        <p:nvSpPr>
          <p:cNvPr id="15" name="Rectangle 14"/>
          <p:cNvSpPr/>
          <p:nvPr/>
        </p:nvSpPr>
        <p:spPr>
          <a:xfrm>
            <a:off x="5141237" y="3457584"/>
            <a:ext cx="322822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Clr>
                <a:srgbClr val="33CC33"/>
              </a:buClr>
              <a:defRPr/>
            </a:pPr>
            <a:r>
              <a:rPr lang="en-US" sz="1600" dirty="0">
                <a:cs typeface="Arial" pitchFamily="34" charset="0"/>
              </a:rPr>
              <a:t>When the end product of a metabolic pathway is</a:t>
            </a:r>
            <a:r>
              <a:rPr lang="ar-SA" sz="1600" dirty="0">
                <a:cs typeface="Arial" pitchFamily="34" charset="0"/>
              </a:rPr>
              <a:t> </a:t>
            </a:r>
            <a:r>
              <a:rPr lang="en-US" sz="1600" u="sng" dirty="0">
                <a:solidFill>
                  <a:srgbClr val="FF0000"/>
                </a:solidFill>
                <a:cs typeface="Arial" pitchFamily="34" charset="0"/>
              </a:rPr>
              <a:t>below</a:t>
            </a:r>
            <a:r>
              <a:rPr lang="en-US" sz="1600" dirty="0">
                <a:cs typeface="Arial" pitchFamily="34" charset="0"/>
              </a:rPr>
              <a:t> its concentration limit, it </a:t>
            </a:r>
            <a:r>
              <a:rPr lang="en-US" sz="1600" b="1" dirty="0">
                <a:cs typeface="Arial" pitchFamily="34" charset="0"/>
              </a:rPr>
              <a:t>activates</a:t>
            </a:r>
            <a:r>
              <a:rPr lang="en-US" sz="1600" dirty="0">
                <a:cs typeface="Arial" pitchFamily="34" charset="0"/>
              </a:rPr>
              <a:t> the regulatory enzyme to normalize the pathway.</a:t>
            </a:r>
          </a:p>
        </p:txBody>
      </p:sp>
      <p:sp>
        <p:nvSpPr>
          <p:cNvPr id="17" name="TextBox 16"/>
          <p:cNvSpPr txBox="1"/>
          <p:nvPr/>
        </p:nvSpPr>
        <p:spPr>
          <a:xfrm>
            <a:off x="273424" y="748269"/>
            <a:ext cx="392205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Objective: understand regulation of enzyme activity.</a:t>
            </a:r>
          </a:p>
        </p:txBody>
      </p:sp>
    </p:spTree>
    <p:extLst>
      <p:ext uri="{BB962C8B-B14F-4D97-AF65-F5344CB8AC3E}">
        <p14:creationId xmlns:p14="http://schemas.microsoft.com/office/powerpoint/2010/main" val="80215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lidesharecdn.com/regulationofenzymeactivity-120118235808-phpapp01/95/regulation-of-enzyme-activity-8-728.jpg?cb=132693288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 y="75502"/>
            <a:ext cx="5173055" cy="367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srcRect t="13438" b="4825"/>
          <a:stretch/>
        </p:blipFill>
        <p:spPr>
          <a:xfrm>
            <a:off x="338253" y="3749879"/>
            <a:ext cx="5545608" cy="2607789"/>
          </a:xfrm>
          <a:prstGeom prst="rect">
            <a:avLst/>
          </a:prstGeom>
        </p:spPr>
      </p:pic>
      <p:cxnSp>
        <p:nvCxnSpPr>
          <p:cNvPr id="8" name="Straight Connector 7"/>
          <p:cNvCxnSpPr/>
          <p:nvPr/>
        </p:nvCxnSpPr>
        <p:spPr>
          <a:xfrm>
            <a:off x="159388" y="3749879"/>
            <a:ext cx="54487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Flowchart: Terminator 8"/>
          <p:cNvSpPr/>
          <p:nvPr/>
        </p:nvSpPr>
        <p:spPr>
          <a:xfrm>
            <a:off x="5995022" y="1971414"/>
            <a:ext cx="3803009" cy="3246540"/>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400" dirty="0">
                <a:solidFill>
                  <a:schemeClr val="tx1">
                    <a:lumMod val="50000"/>
                    <a:lumOff val="50000"/>
                  </a:schemeClr>
                </a:solidFill>
                <a:latin typeface="Palatino"/>
              </a:rPr>
              <a:t>    Still can’t get it ? </a:t>
            </a:r>
          </a:p>
          <a:p>
            <a:endParaRPr lang="en-US" sz="1400" dirty="0">
              <a:solidFill>
                <a:schemeClr val="bg1">
                  <a:lumMod val="65000"/>
                </a:schemeClr>
              </a:solidFill>
              <a:latin typeface="Palatino"/>
            </a:endParaRPr>
          </a:p>
          <a:p>
            <a:r>
              <a:rPr lang="en-US" sz="1400" dirty="0">
                <a:solidFill>
                  <a:schemeClr val="tx1">
                    <a:lumMod val="50000"/>
                    <a:lumOff val="50000"/>
                  </a:schemeClr>
                </a:solidFill>
                <a:latin typeface="Palatino"/>
              </a:rPr>
              <a:t>-</a:t>
            </a:r>
            <a:r>
              <a:rPr lang="en-US" sz="1600" dirty="0">
                <a:solidFill>
                  <a:schemeClr val="tx1">
                    <a:lumMod val="50000"/>
                    <a:lumOff val="50000"/>
                  </a:schemeClr>
                </a:solidFill>
              </a:rPr>
              <a:t>Feedback Inhibition of biochemical pathways :</a:t>
            </a:r>
          </a:p>
          <a:p>
            <a:endParaRPr lang="en-US" sz="1400" dirty="0">
              <a:solidFill>
                <a:schemeClr val="bg1">
                  <a:lumMod val="65000"/>
                </a:schemeClr>
              </a:solidFill>
              <a:latin typeface="Palatino"/>
            </a:endParaRPr>
          </a:p>
          <a:p>
            <a:r>
              <a:rPr lang="en-US" sz="1400" dirty="0">
                <a:solidFill>
                  <a:schemeClr val="bg1">
                    <a:lumMod val="65000"/>
                  </a:schemeClr>
                </a:solidFill>
                <a:latin typeface="Palatino"/>
                <a:hlinkClick r:id="rId5"/>
              </a:rPr>
              <a:t>https://www.youtube.com/watch?v=n3i7XMQTZ_s</a:t>
            </a:r>
            <a:endParaRPr lang="en-US" sz="1400" dirty="0">
              <a:solidFill>
                <a:schemeClr val="bg1">
                  <a:lumMod val="65000"/>
                </a:schemeClr>
              </a:solidFill>
              <a:latin typeface="Palatino"/>
            </a:endParaRPr>
          </a:p>
          <a:p>
            <a:endParaRPr lang="en-US" sz="1400" dirty="0">
              <a:solidFill>
                <a:schemeClr val="bg1">
                  <a:lumMod val="65000"/>
                </a:schemeClr>
              </a:solidFill>
              <a:latin typeface="Palatino"/>
            </a:endParaRPr>
          </a:p>
          <a:p>
            <a:pPr marL="285750" indent="-285750">
              <a:buFontTx/>
              <a:buChar char="-"/>
            </a:pPr>
            <a:r>
              <a:rPr lang="en-US" sz="1600" dirty="0">
                <a:solidFill>
                  <a:schemeClr val="tx1">
                    <a:lumMod val="50000"/>
                    <a:lumOff val="50000"/>
                  </a:schemeClr>
                </a:solidFill>
              </a:rPr>
              <a:t>Feedback Inhibition or End Product Inhibition of Enzymes:</a:t>
            </a:r>
          </a:p>
          <a:p>
            <a:pPr marL="171450" indent="-171450">
              <a:buFontTx/>
              <a:buChar char="-"/>
            </a:pPr>
            <a:endParaRPr lang="en-US" sz="1200" dirty="0">
              <a:solidFill>
                <a:schemeClr val="bg1">
                  <a:lumMod val="65000"/>
                </a:schemeClr>
              </a:solidFill>
              <a:latin typeface="Palatino"/>
            </a:endParaRPr>
          </a:p>
          <a:p>
            <a:r>
              <a:rPr lang="en-US" sz="1400" dirty="0">
                <a:solidFill>
                  <a:schemeClr val="bg1">
                    <a:lumMod val="65000"/>
                  </a:schemeClr>
                </a:solidFill>
                <a:latin typeface="Palatino"/>
                <a:hlinkClick r:id="rId6"/>
              </a:rPr>
              <a:t>https://www.youtube.com/watch?v=bRGsmNLMn4I</a:t>
            </a:r>
            <a:r>
              <a:rPr lang="en-US" sz="1400" dirty="0">
                <a:solidFill>
                  <a:schemeClr val="bg1">
                    <a:lumMod val="65000"/>
                  </a:schemeClr>
                </a:solidFill>
                <a:latin typeface="Palatino"/>
              </a:rPr>
              <a:t> </a:t>
            </a:r>
          </a:p>
          <a:p>
            <a:endParaRPr lang="en-US" sz="1400" dirty="0">
              <a:solidFill>
                <a:schemeClr val="bg1">
                  <a:lumMod val="65000"/>
                </a:schemeClr>
              </a:solidFill>
              <a:latin typeface="Palatino"/>
            </a:endParaRPr>
          </a:p>
        </p:txBody>
      </p:sp>
    </p:spTree>
    <p:extLst>
      <p:ext uri="{BB962C8B-B14F-4D97-AF65-F5344CB8AC3E}">
        <p14:creationId xmlns:p14="http://schemas.microsoft.com/office/powerpoint/2010/main" val="1758010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8962" y="0"/>
            <a:ext cx="456751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605963"/>
              </p:ext>
            </p:extLst>
          </p:nvPr>
        </p:nvGraphicFramePr>
        <p:xfrm>
          <a:off x="-224118" y="73606"/>
          <a:ext cx="5692589" cy="143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20"/>
          <p:cNvSpPr/>
          <p:nvPr/>
        </p:nvSpPr>
        <p:spPr>
          <a:xfrm>
            <a:off x="3852673" y="4108705"/>
            <a:ext cx="1901951" cy="1027274"/>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26" name="Rectangle 25"/>
          <p:cNvSpPr/>
          <p:nvPr/>
        </p:nvSpPr>
        <p:spPr>
          <a:xfrm>
            <a:off x="937374" y="1664521"/>
            <a:ext cx="1501217" cy="523220"/>
          </a:xfrm>
          <a:prstGeom prst="rect">
            <a:avLst/>
          </a:prstGeom>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lvl="0" algn="ctr"/>
            <a:r>
              <a:rPr lang="en-US" sz="1400" dirty="0">
                <a:solidFill>
                  <a:schemeClr val="tx1"/>
                </a:solidFill>
              </a:rPr>
              <a:t>1.Heterotropic effectors</a:t>
            </a:r>
          </a:p>
        </p:txBody>
      </p:sp>
      <p:sp>
        <p:nvSpPr>
          <p:cNvPr id="33" name="Rectangle 32"/>
          <p:cNvSpPr/>
          <p:nvPr/>
        </p:nvSpPr>
        <p:spPr>
          <a:xfrm>
            <a:off x="937374" y="2396965"/>
            <a:ext cx="1501218" cy="523220"/>
          </a:xfrm>
          <a:prstGeom prst="rect">
            <a:avLst/>
          </a:prstGeom>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lvl="0" algn="ctr"/>
            <a:r>
              <a:rPr lang="en-US" sz="1400" dirty="0">
                <a:solidFill>
                  <a:schemeClr val="tx1"/>
                </a:solidFill>
              </a:rPr>
              <a:t>2.Homotropic effectors</a:t>
            </a:r>
          </a:p>
        </p:txBody>
      </p:sp>
      <p:sp>
        <p:nvSpPr>
          <p:cNvPr id="5" name="Rectangle 4"/>
          <p:cNvSpPr/>
          <p:nvPr/>
        </p:nvSpPr>
        <p:spPr>
          <a:xfrm>
            <a:off x="5754624" y="145917"/>
            <a:ext cx="6096000" cy="2708434"/>
          </a:xfrm>
          <a:prstGeom prst="rect">
            <a:avLst/>
          </a:prstGeom>
        </p:spPr>
        <p:txBody>
          <a:bodyPr>
            <a:spAutoFit/>
          </a:bodyPr>
          <a:lstStyle/>
          <a:p>
            <a:pPr lvl="0"/>
            <a:endParaRPr lang="en-US" sz="1400" dirty="0"/>
          </a:p>
          <a:p>
            <a:pPr lvl="0"/>
            <a:r>
              <a:rPr lang="en-US" altLang="en-US" sz="1600" b="1" dirty="0" err="1">
                <a:solidFill>
                  <a:schemeClr val="accent5"/>
                </a:solidFill>
                <a:ea typeface="ＭＳ Ｐゴシック" pitchFamily="34" charset="-128"/>
                <a:cs typeface="Arial" pitchFamily="34" charset="0"/>
              </a:rPr>
              <a:t>Homotropic</a:t>
            </a:r>
            <a:r>
              <a:rPr lang="en-US" altLang="en-US" sz="1600" b="1" dirty="0">
                <a:solidFill>
                  <a:schemeClr val="accent5"/>
                </a:solidFill>
                <a:ea typeface="ＭＳ Ｐゴシック" pitchFamily="34" charset="-128"/>
                <a:cs typeface="Arial" pitchFamily="34" charset="0"/>
              </a:rPr>
              <a:t>: </a:t>
            </a:r>
            <a:r>
              <a:rPr lang="en-US" altLang="en-US" sz="1400" dirty="0">
                <a:ea typeface="ＭＳ Ｐゴシック" pitchFamily="34" charset="-128"/>
                <a:cs typeface="Arial" pitchFamily="34" charset="0"/>
              </a:rPr>
              <a:t>Effect of one ligand on the binding of the same ligand </a:t>
            </a:r>
          </a:p>
          <a:p>
            <a:pPr lvl="0"/>
            <a:r>
              <a:rPr lang="en-US" altLang="en-US" sz="1400" dirty="0">
                <a:ea typeface="ＭＳ Ｐゴシック" pitchFamily="34" charset="-128"/>
                <a:cs typeface="Arial" pitchFamily="34" charset="0"/>
              </a:rPr>
              <a:t>(a regulatory enzyme modulated by its own substrate).</a:t>
            </a:r>
          </a:p>
          <a:p>
            <a:pPr lvl="0"/>
            <a:endParaRPr lang="en-US" sz="1400" dirty="0">
              <a:solidFill>
                <a:schemeClr val="tx1">
                  <a:lumMod val="65000"/>
                  <a:lumOff val="35000"/>
                </a:schemeClr>
              </a:solidFill>
            </a:endParaRPr>
          </a:p>
          <a:p>
            <a:pPr lvl="0"/>
            <a:r>
              <a:rPr lang="en-US" altLang="en-US" sz="1400" dirty="0">
                <a:solidFill>
                  <a:schemeClr val="tx1">
                    <a:lumMod val="50000"/>
                    <a:lumOff val="50000"/>
                  </a:schemeClr>
                </a:solidFill>
                <a:ea typeface="ＭＳ Ｐゴシック" pitchFamily="34" charset="-128"/>
                <a:cs typeface="Arial" pitchFamily="34" charset="0"/>
              </a:rPr>
              <a:t>When the substrate itself serves as an effector the effect is said to be </a:t>
            </a:r>
            <a:r>
              <a:rPr lang="en-US" altLang="en-US" sz="1400" dirty="0" err="1">
                <a:solidFill>
                  <a:schemeClr val="tx1">
                    <a:lumMod val="50000"/>
                    <a:lumOff val="50000"/>
                  </a:schemeClr>
                </a:solidFill>
                <a:ea typeface="ＭＳ Ｐゴシック" pitchFamily="34" charset="-128"/>
                <a:cs typeface="Arial" pitchFamily="34" charset="0"/>
              </a:rPr>
              <a:t>homotropic</a:t>
            </a:r>
            <a:r>
              <a:rPr lang="en-US" altLang="en-US" sz="1400" dirty="0">
                <a:solidFill>
                  <a:schemeClr val="tx1">
                    <a:lumMod val="50000"/>
                    <a:lumOff val="50000"/>
                  </a:schemeClr>
                </a:solidFill>
                <a:ea typeface="ＭＳ Ｐゴシック" pitchFamily="34" charset="-128"/>
                <a:cs typeface="Arial" pitchFamily="34" charset="0"/>
              </a:rPr>
              <a:t>.</a:t>
            </a:r>
          </a:p>
          <a:p>
            <a:pPr lvl="0"/>
            <a:endParaRPr lang="en-US" altLang="en-US" sz="1400" dirty="0">
              <a:solidFill>
                <a:schemeClr val="tx1">
                  <a:lumMod val="50000"/>
                  <a:lumOff val="50000"/>
                </a:schemeClr>
              </a:solidFill>
              <a:ea typeface="ＭＳ Ｐゴシック" pitchFamily="34" charset="-128"/>
              <a:cs typeface="Arial" pitchFamily="34" charset="0"/>
            </a:endParaRPr>
          </a:p>
          <a:p>
            <a:pPr lvl="0"/>
            <a:r>
              <a:rPr lang="en-US" altLang="en-US" sz="1400" dirty="0">
                <a:solidFill>
                  <a:schemeClr val="tx1">
                    <a:lumMod val="50000"/>
                    <a:lumOff val="50000"/>
                  </a:schemeClr>
                </a:solidFill>
                <a:ea typeface="ＭＳ Ｐゴシック" pitchFamily="34" charset="-128"/>
                <a:cs typeface="Arial" pitchFamily="34" charset="0"/>
              </a:rPr>
              <a:t>Most often, an allosteric </a:t>
            </a:r>
            <a:r>
              <a:rPr lang="en-US" altLang="en-US" sz="1400" b="1" dirty="0">
                <a:solidFill>
                  <a:schemeClr val="tx1">
                    <a:lumMod val="50000"/>
                    <a:lumOff val="50000"/>
                  </a:schemeClr>
                </a:solidFill>
                <a:ea typeface="ＭＳ Ｐゴシック" pitchFamily="34" charset="-128"/>
                <a:cs typeface="Arial" pitchFamily="34" charset="0"/>
              </a:rPr>
              <a:t>substrate</a:t>
            </a:r>
            <a:r>
              <a:rPr lang="en-US" altLang="en-US" sz="1400" dirty="0">
                <a:solidFill>
                  <a:schemeClr val="tx1">
                    <a:lumMod val="50000"/>
                    <a:lumOff val="50000"/>
                  </a:schemeClr>
                </a:solidFill>
                <a:ea typeface="ＭＳ Ｐゴシック" pitchFamily="34" charset="-128"/>
                <a:cs typeface="Arial" pitchFamily="34" charset="0"/>
              </a:rPr>
              <a:t> f</a:t>
            </a:r>
            <a:r>
              <a:rPr lang="en-US" altLang="en-US" sz="1400" u="sng" dirty="0">
                <a:solidFill>
                  <a:schemeClr val="tx1">
                    <a:lumMod val="50000"/>
                    <a:lumOff val="50000"/>
                  </a:schemeClr>
                </a:solidFill>
                <a:ea typeface="ＭＳ Ｐゴシック" pitchFamily="34" charset="-128"/>
                <a:cs typeface="Arial" pitchFamily="34" charset="0"/>
              </a:rPr>
              <a:t>unctions as a </a:t>
            </a:r>
            <a:r>
              <a:rPr lang="en-US" altLang="en-US" sz="1400" b="1" u="sng" dirty="0">
                <a:solidFill>
                  <a:schemeClr val="tx1">
                    <a:lumMod val="50000"/>
                    <a:lumOff val="50000"/>
                  </a:schemeClr>
                </a:solidFill>
                <a:ea typeface="ＭＳ Ｐゴシック" pitchFamily="34" charset="-128"/>
                <a:cs typeface="Arial" pitchFamily="34" charset="0"/>
              </a:rPr>
              <a:t>positive effector</a:t>
            </a:r>
            <a:r>
              <a:rPr lang="en-US" altLang="en-US" sz="1400" u="sng" dirty="0">
                <a:solidFill>
                  <a:schemeClr val="tx1">
                    <a:lumMod val="50000"/>
                    <a:lumOff val="50000"/>
                  </a:schemeClr>
                </a:solidFill>
                <a:ea typeface="ＭＳ Ｐゴシック" pitchFamily="34" charset="-128"/>
                <a:cs typeface="Arial" pitchFamily="34" charset="0"/>
              </a:rPr>
              <a:t>.</a:t>
            </a:r>
            <a:r>
              <a:rPr lang="en-US" altLang="en-US" sz="1400" dirty="0">
                <a:solidFill>
                  <a:schemeClr val="tx1">
                    <a:lumMod val="50000"/>
                    <a:lumOff val="50000"/>
                  </a:schemeClr>
                </a:solidFill>
                <a:ea typeface="ＭＳ Ｐゴシック" pitchFamily="34" charset="-128"/>
                <a:cs typeface="Arial" pitchFamily="34" charset="0"/>
              </a:rPr>
              <a:t> In such a case, the presence of a </a:t>
            </a:r>
            <a:r>
              <a:rPr lang="en-US" altLang="en-US" sz="1400" b="1" dirty="0">
                <a:solidFill>
                  <a:schemeClr val="tx1">
                    <a:lumMod val="50000"/>
                    <a:lumOff val="50000"/>
                  </a:schemeClr>
                </a:solidFill>
                <a:ea typeface="ＭＳ Ｐゴシック" pitchFamily="34" charset="-128"/>
                <a:cs typeface="Arial" pitchFamily="34" charset="0"/>
              </a:rPr>
              <a:t>substrate</a:t>
            </a:r>
            <a:r>
              <a:rPr lang="en-US" altLang="en-US" sz="1400" dirty="0">
                <a:solidFill>
                  <a:schemeClr val="tx1">
                    <a:lumMod val="50000"/>
                    <a:lumOff val="50000"/>
                  </a:schemeClr>
                </a:solidFill>
                <a:ea typeface="ＭＳ Ｐゴシック" pitchFamily="34" charset="-128"/>
                <a:cs typeface="Arial" pitchFamily="34" charset="0"/>
              </a:rPr>
              <a:t> molecule at one site on the enzyme </a:t>
            </a:r>
            <a:r>
              <a:rPr lang="en-US" altLang="en-US" sz="1400" b="1" dirty="0">
                <a:solidFill>
                  <a:schemeClr val="tx1">
                    <a:lumMod val="50000"/>
                    <a:lumOff val="50000"/>
                  </a:schemeClr>
                </a:solidFill>
                <a:ea typeface="ＭＳ Ｐゴシック" pitchFamily="34" charset="-128"/>
                <a:cs typeface="Arial" pitchFamily="34" charset="0"/>
              </a:rPr>
              <a:t>enhances(+)</a:t>
            </a:r>
            <a:r>
              <a:rPr lang="en-US" altLang="en-US" sz="1400" dirty="0">
                <a:solidFill>
                  <a:schemeClr val="tx1">
                    <a:lumMod val="50000"/>
                    <a:lumOff val="50000"/>
                  </a:schemeClr>
                </a:solidFill>
                <a:ea typeface="ＭＳ Ｐゴシック" pitchFamily="34" charset="-128"/>
                <a:cs typeface="Arial" pitchFamily="34" charset="0"/>
              </a:rPr>
              <a:t> the </a:t>
            </a:r>
            <a:r>
              <a:rPr lang="en-US" altLang="en-US" sz="1400" b="1" dirty="0">
                <a:solidFill>
                  <a:schemeClr val="tx1">
                    <a:lumMod val="50000"/>
                    <a:lumOff val="50000"/>
                  </a:schemeClr>
                </a:solidFill>
                <a:ea typeface="ＭＳ Ｐゴシック" pitchFamily="34" charset="-128"/>
                <a:cs typeface="Arial" pitchFamily="34" charset="0"/>
              </a:rPr>
              <a:t>catalytic</a:t>
            </a:r>
            <a:r>
              <a:rPr lang="en-US" altLang="en-US" sz="1400" dirty="0">
                <a:solidFill>
                  <a:schemeClr val="tx1">
                    <a:lumMod val="50000"/>
                    <a:lumOff val="50000"/>
                  </a:schemeClr>
                </a:solidFill>
                <a:ea typeface="ＭＳ Ｐゴシック" pitchFamily="34" charset="-128"/>
                <a:cs typeface="Arial" pitchFamily="34" charset="0"/>
              </a:rPr>
              <a:t> properties of the other substrate-binding sites—that is, their binding sites exhibit cooperativity.</a:t>
            </a:r>
          </a:p>
          <a:p>
            <a:pPr lvl="0"/>
            <a:endParaRPr lang="en-US" sz="1400" dirty="0">
              <a:solidFill>
                <a:schemeClr val="tx1">
                  <a:lumMod val="50000"/>
                  <a:lumOff val="50000"/>
                </a:schemeClr>
              </a:solidFill>
            </a:endParaRPr>
          </a:p>
        </p:txBody>
      </p:sp>
      <p:sp>
        <p:nvSpPr>
          <p:cNvPr id="7" name="Rectangle 6"/>
          <p:cNvSpPr/>
          <p:nvPr/>
        </p:nvSpPr>
        <p:spPr>
          <a:xfrm>
            <a:off x="5754624" y="2834740"/>
            <a:ext cx="6096000" cy="1631216"/>
          </a:xfrm>
          <a:prstGeom prst="rect">
            <a:avLst/>
          </a:prstGeom>
        </p:spPr>
        <p:txBody>
          <a:bodyPr>
            <a:spAutoFit/>
          </a:bodyPr>
          <a:lstStyle/>
          <a:p>
            <a:pPr lvl="0"/>
            <a:endParaRPr lang="en-US" sz="1400" dirty="0"/>
          </a:p>
          <a:p>
            <a:pPr lvl="0"/>
            <a:r>
              <a:rPr lang="en-US" altLang="en-US" sz="1600" b="1" dirty="0" err="1">
                <a:solidFill>
                  <a:schemeClr val="accent5"/>
                </a:solidFill>
                <a:ea typeface="ＭＳ Ｐゴシック" pitchFamily="34" charset="-128"/>
                <a:cs typeface="Arial" pitchFamily="34" charset="0"/>
              </a:rPr>
              <a:t>Heterotropic</a:t>
            </a:r>
            <a:r>
              <a:rPr lang="en-US" altLang="en-US" sz="1600" b="1" dirty="0">
                <a:solidFill>
                  <a:schemeClr val="accent5"/>
                </a:solidFill>
                <a:ea typeface="ＭＳ Ｐゴシック" pitchFamily="34" charset="-128"/>
                <a:cs typeface="Arial" pitchFamily="34" charset="0"/>
              </a:rPr>
              <a:t>: </a:t>
            </a:r>
            <a:r>
              <a:rPr lang="en-US" altLang="en-US" sz="1400" dirty="0">
                <a:ea typeface="ＭＳ Ｐゴシック" pitchFamily="34" charset="-128"/>
                <a:cs typeface="Arial" pitchFamily="34" charset="0"/>
              </a:rPr>
              <a:t>Effect of one ligand on the binding of a different ligand.</a:t>
            </a:r>
          </a:p>
          <a:p>
            <a:pPr lvl="0"/>
            <a:endParaRPr lang="en-US" sz="1400" dirty="0"/>
          </a:p>
          <a:p>
            <a:pPr lvl="0"/>
            <a:r>
              <a:rPr lang="en-US" altLang="en-US" sz="1400" dirty="0">
                <a:solidFill>
                  <a:schemeClr val="tx1">
                    <a:lumMod val="50000"/>
                    <a:lumOff val="50000"/>
                  </a:schemeClr>
                </a:solidFill>
                <a:ea typeface="ＭＳ Ｐゴシック" pitchFamily="34" charset="-128"/>
                <a:cs typeface="Arial" pitchFamily="34" charset="0"/>
              </a:rPr>
              <a:t>The </a:t>
            </a:r>
            <a:r>
              <a:rPr lang="en-US" altLang="en-US" sz="1400" b="1" dirty="0">
                <a:solidFill>
                  <a:schemeClr val="tx1">
                    <a:lumMod val="50000"/>
                    <a:lumOff val="50000"/>
                  </a:schemeClr>
                </a:solidFill>
                <a:ea typeface="ＭＳ Ｐゴシック" pitchFamily="34" charset="-128"/>
                <a:cs typeface="Arial" pitchFamily="34" charset="0"/>
              </a:rPr>
              <a:t>effector</a:t>
            </a:r>
            <a:r>
              <a:rPr lang="en-US" altLang="en-US" sz="1400" dirty="0">
                <a:solidFill>
                  <a:schemeClr val="tx1">
                    <a:lumMod val="50000"/>
                    <a:lumOff val="50000"/>
                  </a:schemeClr>
                </a:solidFill>
                <a:ea typeface="ＭＳ Ｐゴシック" pitchFamily="34" charset="-128"/>
                <a:cs typeface="Arial" pitchFamily="34" charset="0"/>
              </a:rPr>
              <a:t> may be </a:t>
            </a:r>
            <a:r>
              <a:rPr lang="en-US" altLang="en-US" sz="1400" b="1" dirty="0">
                <a:solidFill>
                  <a:schemeClr val="tx1">
                    <a:lumMod val="50000"/>
                    <a:lumOff val="50000"/>
                  </a:schemeClr>
                </a:solidFill>
                <a:ea typeface="ＭＳ Ｐゴシック" pitchFamily="34" charset="-128"/>
                <a:cs typeface="Arial" pitchFamily="34" charset="0"/>
              </a:rPr>
              <a:t>different</a:t>
            </a:r>
            <a:r>
              <a:rPr lang="en-US" altLang="en-US" sz="1400" dirty="0">
                <a:solidFill>
                  <a:schemeClr val="tx1">
                    <a:lumMod val="50000"/>
                    <a:lumOff val="50000"/>
                  </a:schemeClr>
                </a:solidFill>
                <a:ea typeface="ＭＳ Ｐゴシック" pitchFamily="34" charset="-128"/>
                <a:cs typeface="Arial" pitchFamily="34" charset="0"/>
              </a:rPr>
              <a:t> from the </a:t>
            </a:r>
            <a:r>
              <a:rPr lang="en-US" altLang="en-US" sz="1400" b="1" dirty="0">
                <a:solidFill>
                  <a:schemeClr val="tx1">
                    <a:lumMod val="50000"/>
                    <a:lumOff val="50000"/>
                  </a:schemeClr>
                </a:solidFill>
                <a:ea typeface="ＭＳ Ｐゴシック" pitchFamily="34" charset="-128"/>
                <a:cs typeface="Arial" pitchFamily="34" charset="0"/>
              </a:rPr>
              <a:t>substrate</a:t>
            </a:r>
            <a:r>
              <a:rPr lang="en-US" altLang="en-US" sz="1400" dirty="0">
                <a:solidFill>
                  <a:schemeClr val="tx1">
                    <a:lumMod val="50000"/>
                    <a:lumOff val="50000"/>
                  </a:schemeClr>
                </a:solidFill>
                <a:ea typeface="ＭＳ Ｐゴシック" pitchFamily="34" charset="-128"/>
                <a:cs typeface="Arial" pitchFamily="34" charset="0"/>
              </a:rPr>
              <a:t>,</a:t>
            </a:r>
            <a:r>
              <a:rPr lang="ar-SA" altLang="en-US" sz="1400" dirty="0">
                <a:solidFill>
                  <a:schemeClr val="tx1">
                    <a:lumMod val="50000"/>
                    <a:lumOff val="50000"/>
                  </a:schemeClr>
                </a:solidFill>
                <a:ea typeface="ＭＳ Ｐゴシック" pitchFamily="34" charset="-128"/>
                <a:cs typeface="Arial" pitchFamily="34" charset="0"/>
              </a:rPr>
              <a:t> </a:t>
            </a:r>
            <a:r>
              <a:rPr lang="en-US" altLang="en-US" sz="1400" dirty="0">
                <a:solidFill>
                  <a:schemeClr val="tx1">
                    <a:lumMod val="50000"/>
                    <a:lumOff val="50000"/>
                  </a:schemeClr>
                </a:solidFill>
                <a:ea typeface="ＭＳ Ｐゴシック" pitchFamily="34" charset="-128"/>
                <a:cs typeface="Arial" pitchFamily="34" charset="0"/>
              </a:rPr>
              <a:t>in which case the effect is said to be </a:t>
            </a:r>
            <a:r>
              <a:rPr lang="en-US" altLang="en-US" sz="1400" dirty="0" err="1" smtClean="0">
                <a:solidFill>
                  <a:schemeClr val="tx1">
                    <a:lumMod val="50000"/>
                    <a:lumOff val="50000"/>
                  </a:schemeClr>
                </a:solidFill>
                <a:ea typeface="ＭＳ Ｐゴシック" pitchFamily="34" charset="-128"/>
                <a:cs typeface="Arial" pitchFamily="34" charset="0"/>
              </a:rPr>
              <a:t>heterotropic</a:t>
            </a:r>
            <a:endParaRPr lang="en-US" altLang="en-US" sz="1400" dirty="0" smtClean="0">
              <a:solidFill>
                <a:schemeClr val="tx1">
                  <a:lumMod val="50000"/>
                  <a:lumOff val="50000"/>
                </a:schemeClr>
              </a:solidFill>
              <a:ea typeface="ＭＳ Ｐゴシック" pitchFamily="34" charset="-128"/>
              <a:cs typeface="Arial" pitchFamily="34" charset="0"/>
            </a:endParaRPr>
          </a:p>
          <a:p>
            <a:pPr lvl="0"/>
            <a:endParaRPr lang="en-US" altLang="en-US" sz="1400" dirty="0">
              <a:solidFill>
                <a:schemeClr val="tx1">
                  <a:lumMod val="65000"/>
                  <a:lumOff val="35000"/>
                </a:schemeClr>
              </a:solidFill>
              <a:ea typeface="ＭＳ Ｐゴシック" pitchFamily="34" charset="-128"/>
              <a:cs typeface="Arial" pitchFamily="34" charset="0"/>
            </a:endParaRPr>
          </a:p>
          <a:p>
            <a:pPr lvl="0"/>
            <a:r>
              <a:rPr lang="en-US" altLang="en-US" sz="1400" dirty="0">
                <a:solidFill>
                  <a:schemeClr val="tx1">
                    <a:lumMod val="65000"/>
                    <a:lumOff val="35000"/>
                  </a:schemeClr>
                </a:solidFill>
                <a:ea typeface="ＭＳ Ｐゴシック" pitchFamily="34" charset="-128"/>
                <a:cs typeface="Arial" pitchFamily="34" charset="0"/>
                <a:hlinkClick r:id="rId7"/>
              </a:rPr>
              <a:t>https://</a:t>
            </a:r>
            <a:r>
              <a:rPr lang="en-US" altLang="en-US" sz="1400" dirty="0" smtClean="0">
                <a:solidFill>
                  <a:schemeClr val="tx1">
                    <a:lumMod val="65000"/>
                    <a:lumOff val="35000"/>
                  </a:schemeClr>
                </a:solidFill>
                <a:ea typeface="ＭＳ Ｐゴシック" pitchFamily="34" charset="-128"/>
                <a:cs typeface="Arial" pitchFamily="34" charset="0"/>
                <a:hlinkClick r:id="rId7"/>
              </a:rPr>
              <a:t>youtu.be/qgHr0dWKhSc?t=2m1s</a:t>
            </a:r>
            <a:r>
              <a:rPr lang="en-US" altLang="en-US" sz="1400" dirty="0" smtClean="0">
                <a:solidFill>
                  <a:schemeClr val="tx1">
                    <a:lumMod val="65000"/>
                    <a:lumOff val="35000"/>
                  </a:schemeClr>
                </a:solidFill>
                <a:ea typeface="ＭＳ Ｐゴシック" pitchFamily="34" charset="-128"/>
                <a:cs typeface="Arial" pitchFamily="34" charset="0"/>
              </a:rPr>
              <a:t> (2:00-4:20)</a:t>
            </a:r>
            <a:endParaRPr lang="en-US" altLang="en-US" sz="1400" dirty="0">
              <a:solidFill>
                <a:schemeClr val="tx1">
                  <a:lumMod val="65000"/>
                  <a:lumOff val="35000"/>
                </a:schemeClr>
              </a:solidFill>
              <a:ea typeface="ＭＳ Ｐゴシック" pitchFamily="34" charset="-128"/>
              <a:cs typeface="Arial" pitchFamily="34" charset="0"/>
            </a:endParaRPr>
          </a:p>
        </p:txBody>
      </p:sp>
      <p:sp>
        <p:nvSpPr>
          <p:cNvPr id="8" name="Rectangle 7"/>
          <p:cNvSpPr/>
          <p:nvPr/>
        </p:nvSpPr>
        <p:spPr>
          <a:xfrm>
            <a:off x="2817259" y="1687274"/>
            <a:ext cx="1532965" cy="40341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dirty="0"/>
              <a:t>Next Slide</a:t>
            </a:r>
          </a:p>
        </p:txBody>
      </p:sp>
      <p:sp>
        <p:nvSpPr>
          <p:cNvPr id="9" name="Rectangle 8"/>
          <p:cNvSpPr/>
          <p:nvPr/>
        </p:nvSpPr>
        <p:spPr>
          <a:xfrm>
            <a:off x="510372" y="3179639"/>
            <a:ext cx="4086375" cy="400110"/>
          </a:xfrm>
          <a:prstGeom prst="rect">
            <a:avLst/>
          </a:prstGeom>
        </p:spPr>
        <p:txBody>
          <a:bodyPr wrap="none">
            <a:spAutoFit/>
          </a:bodyPr>
          <a:lstStyle/>
          <a:p>
            <a:pPr lvl="0"/>
            <a:r>
              <a:rPr lang="en-US" sz="2000" b="1" dirty="0">
                <a:solidFill>
                  <a:srgbClr val="C00000"/>
                </a:solidFill>
              </a:rPr>
              <a:t>Regulation of allosteric enzymes</a:t>
            </a:r>
          </a:p>
        </p:txBody>
      </p:sp>
      <p:sp>
        <p:nvSpPr>
          <p:cNvPr id="10" name="TextBox 9"/>
          <p:cNvSpPr txBox="1"/>
          <p:nvPr/>
        </p:nvSpPr>
        <p:spPr>
          <a:xfrm>
            <a:off x="372035" y="3711320"/>
            <a:ext cx="5382589" cy="1815882"/>
          </a:xfrm>
          <a:prstGeom prst="rect">
            <a:avLst/>
          </a:prstGeom>
          <a:noFill/>
        </p:spPr>
        <p:txBody>
          <a:bodyPr wrap="square" rtlCol="0">
            <a:spAutoFit/>
          </a:bodyPr>
          <a:lstStyle/>
          <a:p>
            <a:r>
              <a:rPr lang="en-US" altLang="en-US" sz="1400" dirty="0">
                <a:ea typeface="ＭＳ Ｐゴシック" pitchFamily="34" charset="-128"/>
                <a:cs typeface="Arial" panose="020B0604020202020204" pitchFamily="34" charset="0"/>
              </a:rPr>
              <a:t>The term </a:t>
            </a:r>
            <a:r>
              <a:rPr lang="ja-JP" altLang="en-US" sz="1400" dirty="0">
                <a:ea typeface="ＭＳ Ｐゴシック" pitchFamily="34" charset="-128"/>
                <a:cs typeface="Arial" panose="020B0604020202020204" pitchFamily="34" charset="0"/>
              </a:rPr>
              <a:t>“</a:t>
            </a:r>
            <a:r>
              <a:rPr lang="en-US" altLang="ja-JP" sz="1400" dirty="0">
                <a:ea typeface="ＭＳ Ｐゴシック" pitchFamily="34" charset="-128"/>
                <a:cs typeface="Arial" panose="020B0604020202020204" pitchFamily="34" charset="0"/>
              </a:rPr>
              <a:t>allosteric</a:t>
            </a:r>
            <a:r>
              <a:rPr lang="ja-JP" altLang="en-US" sz="1400" dirty="0">
                <a:ea typeface="ＭＳ Ｐゴシック" pitchFamily="34" charset="-128"/>
                <a:cs typeface="Arial" panose="020B0604020202020204" pitchFamily="34" charset="0"/>
              </a:rPr>
              <a:t>”</a:t>
            </a:r>
            <a:r>
              <a:rPr lang="en-US" altLang="ja-JP" sz="1400" dirty="0">
                <a:ea typeface="ＭＳ Ｐゴシック" pitchFamily="34" charset="-128"/>
                <a:cs typeface="Arial" panose="020B0604020202020204" pitchFamily="34" charset="0"/>
              </a:rPr>
              <a:t> came from Greek word </a:t>
            </a:r>
            <a:r>
              <a:rPr lang="ja-JP" altLang="en-US" sz="1400" dirty="0">
                <a:ea typeface="ＭＳ Ｐゴシック" pitchFamily="34" charset="-128"/>
                <a:cs typeface="Arial" panose="020B0604020202020204" pitchFamily="34" charset="0"/>
              </a:rPr>
              <a:t>“</a:t>
            </a:r>
            <a:r>
              <a:rPr lang="en-US" altLang="ja-JP" sz="1400" dirty="0" err="1">
                <a:ea typeface="ＭＳ Ｐゴシック" pitchFamily="34" charset="-128"/>
                <a:cs typeface="Arial" panose="020B0604020202020204" pitchFamily="34" charset="0"/>
              </a:rPr>
              <a:t>allos</a:t>
            </a:r>
            <a:r>
              <a:rPr lang="ja-JP" altLang="en-US" sz="1400" dirty="0">
                <a:ea typeface="ＭＳ Ｐゴシック" pitchFamily="34" charset="-128"/>
                <a:cs typeface="Arial" panose="020B0604020202020204" pitchFamily="34" charset="0"/>
              </a:rPr>
              <a:t>”</a:t>
            </a:r>
            <a:r>
              <a:rPr lang="en-US" altLang="ja-JP" sz="1400" dirty="0">
                <a:ea typeface="ＭＳ Ｐゴシック" pitchFamily="34" charset="-128"/>
                <a:cs typeface="Arial" panose="020B0604020202020204" pitchFamily="34" charset="0"/>
              </a:rPr>
              <a:t> meaning </a:t>
            </a:r>
            <a:r>
              <a:rPr lang="ja-JP" altLang="en-US" sz="1400" dirty="0">
                <a:ea typeface="ＭＳ Ｐゴシック" pitchFamily="34" charset="-128"/>
                <a:cs typeface="Arial" panose="020B0604020202020204" pitchFamily="34" charset="0"/>
              </a:rPr>
              <a:t>“</a:t>
            </a:r>
            <a:r>
              <a:rPr lang="en-US" altLang="ja-JP" sz="1400" dirty="0">
                <a:ea typeface="ＭＳ Ｐゴシック" pitchFamily="34" charset="-128"/>
                <a:cs typeface="Arial" panose="020B0604020202020204" pitchFamily="34" charset="0"/>
              </a:rPr>
              <a:t>other</a:t>
            </a:r>
            <a:r>
              <a:rPr lang="ja-JP" altLang="en-US" sz="1400" dirty="0">
                <a:ea typeface="ＭＳ Ｐゴシック" pitchFamily="34" charset="-128"/>
                <a:cs typeface="Arial" panose="020B0604020202020204" pitchFamily="34" charset="0"/>
              </a:rPr>
              <a:t>”</a:t>
            </a:r>
            <a:endParaRPr lang="en-US" altLang="ja-JP" sz="1400" dirty="0">
              <a:ea typeface="ＭＳ Ｐゴシック" pitchFamily="34" charset="-128"/>
              <a:cs typeface="Arial" panose="020B0604020202020204" pitchFamily="34" charset="0"/>
            </a:endParaRPr>
          </a:p>
          <a:p>
            <a:endParaRPr lang="en-US" altLang="en-US" sz="1400" dirty="0">
              <a:ea typeface="ＭＳ Ｐゴシック" pitchFamily="34" charset="-128"/>
              <a:cs typeface="Arial" panose="020B0604020202020204" pitchFamily="34" charset="0"/>
            </a:endParaRPr>
          </a:p>
          <a:p>
            <a:pPr lvl="0"/>
            <a:r>
              <a:rPr lang="en-US" altLang="en-US" sz="1400" b="1" dirty="0">
                <a:ea typeface="ＭＳ Ｐゴシック" pitchFamily="34" charset="-128"/>
                <a:cs typeface="Arial" panose="020B0604020202020204" pitchFamily="34" charset="0"/>
              </a:rPr>
              <a:t>Allosteric Enzymes:</a:t>
            </a:r>
          </a:p>
          <a:p>
            <a:pPr lvl="0"/>
            <a:r>
              <a:rPr lang="en-US" altLang="en-US" sz="1400" dirty="0">
                <a:ea typeface="ＭＳ Ｐゴシック" pitchFamily="34" charset="-128"/>
                <a:cs typeface="Arial" panose="020B0604020202020204" pitchFamily="34" charset="0"/>
              </a:rPr>
              <a:t>The enzymes in metabolic pathways whose activities can be regulated by certain compounds (ligand) that bind to enzyme other than the catalytic site </a:t>
            </a:r>
            <a:r>
              <a:rPr lang="en-US" altLang="en-US" sz="1400" dirty="0">
                <a:solidFill>
                  <a:schemeClr val="bg2">
                    <a:lumMod val="50000"/>
                  </a:schemeClr>
                </a:solidFill>
                <a:ea typeface="ＭＳ Ｐゴシック" pitchFamily="34" charset="-128"/>
                <a:cs typeface="Arial" panose="020B0604020202020204" pitchFamily="34" charset="0"/>
              </a:rPr>
              <a:t>(active </a:t>
            </a:r>
            <a:r>
              <a:rPr lang="en-US" altLang="en-US" sz="1400" dirty="0">
                <a:solidFill>
                  <a:schemeClr val="tx1">
                    <a:lumMod val="50000"/>
                    <a:lumOff val="50000"/>
                  </a:schemeClr>
                </a:solidFill>
                <a:ea typeface="ＭＳ Ｐゴシック" pitchFamily="34" charset="-128"/>
                <a:cs typeface="Arial" panose="020B0604020202020204" pitchFamily="34" charset="0"/>
              </a:rPr>
              <a:t>site</a:t>
            </a:r>
            <a:r>
              <a:rPr lang="en-US" altLang="en-US" sz="1400" dirty="0">
                <a:solidFill>
                  <a:schemeClr val="bg2">
                    <a:lumMod val="50000"/>
                  </a:schemeClr>
                </a:solidFill>
                <a:ea typeface="ＭＳ Ｐゴシック" pitchFamily="34" charset="-128"/>
                <a:cs typeface="Arial" panose="020B0604020202020204" pitchFamily="34" charset="0"/>
              </a:rPr>
              <a:t>)</a:t>
            </a:r>
            <a:endParaRPr lang="en-US" sz="1400" dirty="0"/>
          </a:p>
          <a:p>
            <a:endParaRPr lang="en-US" sz="1400" dirty="0"/>
          </a:p>
        </p:txBody>
      </p:sp>
      <p:sp>
        <p:nvSpPr>
          <p:cNvPr id="11" name="Rectangle 10"/>
          <p:cNvSpPr/>
          <p:nvPr/>
        </p:nvSpPr>
        <p:spPr>
          <a:xfrm>
            <a:off x="448236" y="5513294"/>
            <a:ext cx="6441140" cy="1261884"/>
          </a:xfrm>
          <a:prstGeom prst="rect">
            <a:avLst/>
          </a:prstGeom>
        </p:spPr>
        <p:txBody>
          <a:bodyPr wrap="square">
            <a:spAutoFit/>
          </a:bodyPr>
          <a:lstStyle/>
          <a:p>
            <a:pPr lvl="0"/>
            <a:r>
              <a:rPr lang="en-US" altLang="ja-JP" sz="1600" b="1" dirty="0">
                <a:solidFill>
                  <a:schemeClr val="tx2"/>
                </a:solidFill>
                <a:latin typeface="Palatino"/>
              </a:rPr>
              <a:t>-NOTE : </a:t>
            </a:r>
            <a:r>
              <a:rPr lang="en-US" altLang="ja-JP" sz="1200" dirty="0">
                <a:solidFill>
                  <a:schemeClr val="tx1">
                    <a:lumMod val="50000"/>
                    <a:lumOff val="50000"/>
                  </a:schemeClr>
                </a:solidFill>
                <a:ea typeface="ＭＳ Ｐゴシック" pitchFamily="34" charset="-128"/>
                <a:cs typeface="Arial" panose="020B0604020202020204" pitchFamily="34" charset="0"/>
              </a:rPr>
              <a:t>Allosteric enzymes are regulated by molecules called effectors (also called modifiers) that bind non-covalently at a site other than the active site. These enzymes are usually composed of multiple subunits, and the regulatory (allosteric) site that binds the effector may be located on a subunit that is not itself catalytic. The presence of an allosteric effector can alter the affinity of the enzyme for its substrate , or modify the maximal catalytic activity of the enzyme, or both.</a:t>
            </a:r>
            <a:endParaRPr lang="en-US" sz="1200" dirty="0">
              <a:solidFill>
                <a:schemeClr val="tx1">
                  <a:lumMod val="50000"/>
                  <a:lumOff val="50000"/>
                </a:schemeClr>
              </a:solidFill>
            </a:endParaRPr>
          </a:p>
        </p:txBody>
      </p:sp>
      <p:sp>
        <p:nvSpPr>
          <p:cNvPr id="19" name="Rectangle 18"/>
          <p:cNvSpPr/>
          <p:nvPr/>
        </p:nvSpPr>
        <p:spPr>
          <a:xfrm>
            <a:off x="5754624" y="145917"/>
            <a:ext cx="6096000" cy="4412636"/>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94177" y="5513294"/>
            <a:ext cx="4186517" cy="738664"/>
          </a:xfrm>
          <a:prstGeom prst="rect">
            <a:avLst/>
          </a:prstGeom>
        </p:spPr>
        <p:txBody>
          <a:bodyPr wrap="square">
            <a:spAutoFit/>
          </a:bodyPr>
          <a:lstStyle/>
          <a:p>
            <a:r>
              <a:rPr lang="en-US" sz="1400" dirty="0">
                <a:solidFill>
                  <a:schemeClr val="tx1">
                    <a:lumMod val="50000"/>
                    <a:lumOff val="50000"/>
                  </a:schemeClr>
                </a:solidFill>
              </a:rPr>
              <a:t>Definition: a ligand is an ion or molecule (functional group) that binds to a central metal atom to form a coordination complex.</a:t>
            </a:r>
          </a:p>
        </p:txBody>
      </p:sp>
      <p:cxnSp>
        <p:nvCxnSpPr>
          <p:cNvPr id="24" name="Straight Connector 23"/>
          <p:cNvCxnSpPr/>
          <p:nvPr/>
        </p:nvCxnSpPr>
        <p:spPr>
          <a:xfrm>
            <a:off x="448236" y="5446059"/>
            <a:ext cx="1151516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44575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idx="1"/>
          </p:nvPr>
        </p:nvSpPr>
        <p:spPr>
          <a:xfrm>
            <a:off x="529086" y="438508"/>
            <a:ext cx="4724400" cy="6246964"/>
          </a:xfrm>
        </p:spPr>
        <p:txBody>
          <a:bodyPr>
            <a:normAutofit/>
          </a:bodyPr>
          <a:lstStyle/>
          <a:p>
            <a:pPr marL="269875" indent="-93663" algn="just">
              <a:buClr>
                <a:srgbClr val="33CC33"/>
              </a:buClr>
              <a:defRPr/>
            </a:pPr>
            <a:r>
              <a:rPr lang="en-US" altLang="en-US" sz="2000" b="1" dirty="0">
                <a:solidFill>
                  <a:schemeClr val="tx1"/>
                </a:solidFill>
                <a:ea typeface="ＭＳ Ｐゴシック" pitchFamily="34" charset="-128"/>
                <a:cs typeface="Arial" panose="020B0604020202020204" pitchFamily="34" charset="0"/>
              </a:rPr>
              <a:t> </a:t>
            </a:r>
            <a:r>
              <a:rPr lang="en-US" altLang="en-US" sz="2000" b="1" dirty="0">
                <a:solidFill>
                  <a:srgbClr val="C00000"/>
                </a:solidFill>
              </a:rPr>
              <a:t>Cooperative</a:t>
            </a:r>
            <a:r>
              <a:rPr lang="en-US" altLang="en-US" sz="2000" b="1" dirty="0">
                <a:solidFill>
                  <a:schemeClr val="tx1"/>
                </a:solidFill>
                <a:ea typeface="ＭＳ Ｐゴシック" pitchFamily="34" charset="-128"/>
                <a:cs typeface="Arial" panose="020B0604020202020204" pitchFamily="34" charset="0"/>
              </a:rPr>
              <a:t> </a:t>
            </a:r>
            <a:r>
              <a:rPr lang="en-US" altLang="en-US" sz="2000" b="1" dirty="0">
                <a:solidFill>
                  <a:srgbClr val="C00000"/>
                </a:solidFill>
              </a:rPr>
              <a:t>binding</a:t>
            </a:r>
          </a:p>
          <a:p>
            <a:pPr marL="176212" lvl="1" indent="0" algn="just">
              <a:buClr>
                <a:srgbClr val="33CC33"/>
              </a:buClr>
              <a:buNone/>
              <a:defRPr/>
            </a:pPr>
            <a:endParaRPr lang="en-US" altLang="en-US" sz="600" dirty="0">
              <a:solidFill>
                <a:schemeClr val="tx1"/>
              </a:solidFill>
              <a:ea typeface="ＭＳ Ｐゴシック" pitchFamily="34" charset="-128"/>
              <a:cs typeface="Arial" panose="020B0604020202020204" pitchFamily="34" charset="0"/>
            </a:endParaRPr>
          </a:p>
          <a:p>
            <a:pPr marL="269875" lvl="1" indent="-93663" algn="just">
              <a:buClr>
                <a:srgbClr val="33CC33"/>
              </a:buClr>
              <a:buFont typeface="Arial" panose="020B0604020202020204" pitchFamily="34" charset="0"/>
              <a:buChar char="•"/>
              <a:defRPr/>
            </a:pPr>
            <a:r>
              <a:rPr lang="en-US" altLang="en-US" dirty="0" smtClean="0">
                <a:solidFill>
                  <a:schemeClr val="tx1"/>
                </a:solidFill>
                <a:ea typeface="ＭＳ Ｐゴシック" pitchFamily="34" charset="-128"/>
                <a:cs typeface="Arial" panose="020B0604020202020204" pitchFamily="34" charset="0"/>
              </a:rPr>
              <a:t>It is the process by which binding of a </a:t>
            </a:r>
            <a:r>
              <a:rPr lang="en-US" altLang="en-US" b="1" dirty="0" smtClean="0">
                <a:solidFill>
                  <a:schemeClr val="tx1"/>
                </a:solidFill>
                <a:ea typeface="ＭＳ Ｐゴシック" pitchFamily="34" charset="-128"/>
                <a:cs typeface="Arial" panose="020B0604020202020204" pitchFamily="34" charset="0"/>
              </a:rPr>
              <a:t>ligand</a:t>
            </a:r>
            <a:r>
              <a:rPr lang="en-US" altLang="en-US" dirty="0" smtClean="0">
                <a:solidFill>
                  <a:schemeClr val="tx1"/>
                </a:solidFill>
                <a:ea typeface="ＭＳ Ｐゴシック" pitchFamily="34" charset="-128"/>
                <a:cs typeface="Arial" panose="020B0604020202020204" pitchFamily="34" charset="0"/>
              </a:rPr>
              <a:t> to a </a:t>
            </a:r>
            <a:r>
              <a:rPr lang="en-US" altLang="en-US" b="1" dirty="0" smtClean="0">
                <a:solidFill>
                  <a:schemeClr val="tx1"/>
                </a:solidFill>
                <a:ea typeface="ＭＳ Ｐゴシック" pitchFamily="34" charset="-128"/>
                <a:cs typeface="Arial" panose="020B0604020202020204" pitchFamily="34" charset="0"/>
              </a:rPr>
              <a:t>regulatory site affects</a:t>
            </a:r>
            <a:r>
              <a:rPr lang="en-US" altLang="en-US" dirty="0" smtClean="0">
                <a:solidFill>
                  <a:schemeClr val="tx1"/>
                </a:solidFill>
                <a:ea typeface="ＭＳ Ｐゴシック" pitchFamily="34" charset="-128"/>
                <a:cs typeface="Arial" panose="020B0604020202020204" pitchFamily="34" charset="0"/>
              </a:rPr>
              <a:t> binding of the same or of another </a:t>
            </a:r>
            <a:r>
              <a:rPr lang="en-US" altLang="en-US" b="1" dirty="0" smtClean="0">
                <a:solidFill>
                  <a:schemeClr val="tx1"/>
                </a:solidFill>
                <a:ea typeface="ＭＳ Ｐゴシック" pitchFamily="34" charset="-128"/>
                <a:cs typeface="Arial" panose="020B0604020202020204" pitchFamily="34" charset="0"/>
              </a:rPr>
              <a:t>ligand </a:t>
            </a:r>
            <a:r>
              <a:rPr lang="en-US" altLang="en-US" dirty="0" smtClean="0">
                <a:solidFill>
                  <a:schemeClr val="tx1"/>
                </a:solidFill>
                <a:ea typeface="ＭＳ Ｐゴシック" pitchFamily="34" charset="-128"/>
                <a:cs typeface="Arial" panose="020B0604020202020204" pitchFamily="34" charset="0"/>
              </a:rPr>
              <a:t>to the </a:t>
            </a:r>
            <a:r>
              <a:rPr lang="en-US" altLang="en-US" b="1" dirty="0" smtClean="0">
                <a:solidFill>
                  <a:schemeClr val="tx1"/>
                </a:solidFill>
                <a:ea typeface="ＭＳ Ｐゴシック" pitchFamily="34" charset="-128"/>
                <a:cs typeface="Arial" panose="020B0604020202020204" pitchFamily="34" charset="0"/>
              </a:rPr>
              <a:t>enzyme</a:t>
            </a:r>
            <a:r>
              <a:rPr lang="en-US" altLang="en-US" dirty="0" smtClean="0">
                <a:solidFill>
                  <a:schemeClr val="tx1"/>
                </a:solidFill>
                <a:ea typeface="ＭＳ Ｐゴシック" pitchFamily="34" charset="-128"/>
                <a:cs typeface="Arial" panose="020B0604020202020204" pitchFamily="34" charset="0"/>
              </a:rPr>
              <a:t>. </a:t>
            </a:r>
            <a:r>
              <a:rPr lang="ar-SA" altLang="en-US" sz="1400" dirty="0" smtClean="0">
                <a:solidFill>
                  <a:schemeClr val="tx1">
                    <a:lumMod val="50000"/>
                    <a:lumOff val="50000"/>
                  </a:schemeClr>
                </a:solidFill>
                <a:ea typeface="ＭＳ Ｐゴシック" pitchFamily="34" charset="-128"/>
                <a:cs typeface="Arial" panose="020B0604020202020204" pitchFamily="34" charset="0"/>
              </a:rPr>
              <a:t>بمعنى ارتباط المادة مع الانزيم في منطقة وحدة يحفّز المناطق الأخرى بنفس الإنزيم.</a:t>
            </a:r>
            <a:endParaRPr lang="en-US" altLang="en-US" sz="1400" dirty="0" smtClean="0">
              <a:solidFill>
                <a:schemeClr val="tx1">
                  <a:lumMod val="50000"/>
                  <a:lumOff val="50000"/>
                </a:schemeClr>
              </a:solidFill>
              <a:ea typeface="ＭＳ Ｐゴシック" pitchFamily="34" charset="-128"/>
              <a:cs typeface="Arial" panose="020B0604020202020204" pitchFamily="34" charset="0"/>
            </a:endParaRPr>
          </a:p>
          <a:p>
            <a:pPr marL="269875" lvl="1" indent="-93663" algn="just">
              <a:buClr>
                <a:srgbClr val="33CC33"/>
              </a:buClr>
              <a:buFont typeface="Arial" panose="020B0604020202020204" pitchFamily="34" charset="0"/>
              <a:buChar char="•"/>
              <a:defRPr/>
            </a:pPr>
            <a:r>
              <a:rPr lang="en-US" altLang="en-US" dirty="0" smtClean="0">
                <a:solidFill>
                  <a:schemeClr val="tx1"/>
                </a:solidFill>
                <a:ea typeface="ＭＳ Ｐゴシック" pitchFamily="34" charset="-128"/>
                <a:cs typeface="Arial" panose="020B0604020202020204" pitchFamily="34" charset="0"/>
              </a:rPr>
              <a:t>Binding of an allosteric modulator causes a change in the </a:t>
            </a:r>
            <a:r>
              <a:rPr lang="en-US" altLang="en-US" b="1" dirty="0" smtClean="0">
                <a:solidFill>
                  <a:schemeClr val="tx1"/>
                </a:solidFill>
                <a:ea typeface="ＭＳ Ｐゴシック" pitchFamily="34" charset="-128"/>
                <a:cs typeface="Arial" panose="020B0604020202020204" pitchFamily="34" charset="0"/>
              </a:rPr>
              <a:t>conformation</a:t>
            </a:r>
            <a:r>
              <a:rPr lang="en-US" altLang="en-US" dirty="0" smtClean="0">
                <a:solidFill>
                  <a:schemeClr val="tx1"/>
                </a:solidFill>
                <a:ea typeface="ＭＳ Ｐゴシック" pitchFamily="34" charset="-128"/>
                <a:cs typeface="Arial" panose="020B0604020202020204" pitchFamily="34" charset="0"/>
              </a:rPr>
              <a:t> of the enzyme</a:t>
            </a:r>
          </a:p>
          <a:p>
            <a:pPr marL="269875" lvl="1" indent="-93663" algn="just">
              <a:buClr>
                <a:srgbClr val="33CC33"/>
              </a:buClr>
              <a:buFont typeface="Arial" panose="020B0604020202020204" pitchFamily="34" charset="0"/>
              <a:buChar char="•"/>
              <a:defRPr/>
            </a:pPr>
            <a:r>
              <a:rPr lang="en-US" altLang="en-US" dirty="0" smtClean="0">
                <a:solidFill>
                  <a:schemeClr val="tx1"/>
                </a:solidFill>
                <a:ea typeface="ＭＳ Ｐゴシック" pitchFamily="34" charset="-128"/>
                <a:cs typeface="Arial" panose="020B0604020202020204" pitchFamily="34" charset="0"/>
              </a:rPr>
              <a:t>This </a:t>
            </a:r>
            <a:r>
              <a:rPr lang="en-US" altLang="en-US" dirty="0">
                <a:solidFill>
                  <a:schemeClr val="tx1"/>
                </a:solidFill>
                <a:ea typeface="ＭＳ Ｐゴシック" pitchFamily="34" charset="-128"/>
                <a:cs typeface="Arial" panose="020B0604020202020204" pitchFamily="34" charset="0"/>
              </a:rPr>
              <a:t>causes a </a:t>
            </a:r>
            <a:r>
              <a:rPr lang="en-US" altLang="en-US" dirty="0">
                <a:solidFill>
                  <a:srgbClr val="FF0000"/>
                </a:solidFill>
                <a:ea typeface="ＭＳ Ｐゴシック" pitchFamily="34" charset="-128"/>
                <a:cs typeface="Arial" panose="020B0604020202020204" pitchFamily="34" charset="0"/>
              </a:rPr>
              <a:t>change in the binding affinity of enzyme for the substrate</a:t>
            </a:r>
          </a:p>
          <a:p>
            <a:pPr marL="269875" lvl="1" indent="-93663" algn="just">
              <a:buClr>
                <a:srgbClr val="33CC33"/>
              </a:buClr>
              <a:buFont typeface="Arial" panose="020B0604020202020204" pitchFamily="34" charset="0"/>
              <a:buChar char="•"/>
              <a:defRPr/>
            </a:pPr>
            <a:r>
              <a:rPr lang="en-US" altLang="en-US" dirty="0">
                <a:solidFill>
                  <a:schemeClr val="tx1"/>
                </a:solidFill>
                <a:ea typeface="ＭＳ Ｐゴシック" pitchFamily="34" charset="-128"/>
                <a:cs typeface="Arial" panose="020B0604020202020204" pitchFamily="34" charset="0"/>
              </a:rPr>
              <a:t>The effect of a modulator may be positive (</a:t>
            </a:r>
            <a:r>
              <a:rPr lang="en-US" altLang="en-US" b="1" dirty="0">
                <a:solidFill>
                  <a:schemeClr val="tx1"/>
                </a:solidFill>
                <a:ea typeface="ＭＳ Ｐゴシック" pitchFamily="34" charset="-128"/>
                <a:cs typeface="Arial" panose="020B0604020202020204" pitchFamily="34" charset="0"/>
              </a:rPr>
              <a:t>activation</a:t>
            </a:r>
            <a:r>
              <a:rPr lang="en-US" altLang="en-US" dirty="0">
                <a:solidFill>
                  <a:schemeClr val="tx1"/>
                </a:solidFill>
                <a:ea typeface="ＭＳ Ｐゴシック" pitchFamily="34" charset="-128"/>
                <a:cs typeface="Arial" panose="020B0604020202020204" pitchFamily="34" charset="0"/>
              </a:rPr>
              <a:t>) or negative (</a:t>
            </a:r>
            <a:r>
              <a:rPr lang="en-US" altLang="en-US" b="1" dirty="0">
                <a:solidFill>
                  <a:schemeClr val="tx1"/>
                </a:solidFill>
                <a:ea typeface="ＭＳ Ｐゴシック" pitchFamily="34" charset="-128"/>
                <a:cs typeface="Arial" panose="020B0604020202020204" pitchFamily="34" charset="0"/>
              </a:rPr>
              <a:t>inhibition</a:t>
            </a:r>
            <a:r>
              <a:rPr lang="en-US" altLang="en-US" dirty="0">
                <a:solidFill>
                  <a:schemeClr val="tx1"/>
                </a:solidFill>
                <a:ea typeface="ＭＳ Ｐゴシック" pitchFamily="34" charset="-128"/>
                <a:cs typeface="Arial" panose="020B0604020202020204" pitchFamily="34" charset="0"/>
              </a:rPr>
              <a:t>)</a:t>
            </a:r>
          </a:p>
          <a:p>
            <a:pPr marL="269875" lvl="1" indent="-93663" algn="just">
              <a:buClr>
                <a:srgbClr val="33CC33"/>
              </a:buClr>
              <a:buFont typeface="Arial" panose="020B0604020202020204" pitchFamily="34" charset="0"/>
              <a:buChar char="•"/>
              <a:defRPr/>
            </a:pPr>
            <a:r>
              <a:rPr lang="en-US" altLang="en-US" dirty="0">
                <a:solidFill>
                  <a:srgbClr val="FF0000"/>
                </a:solidFill>
                <a:ea typeface="ＭＳ Ｐゴシック" pitchFamily="34" charset="-128"/>
                <a:cs typeface="Arial" panose="020B0604020202020204" pitchFamily="34" charset="0"/>
              </a:rPr>
              <a:t>Positive</a:t>
            </a:r>
            <a:r>
              <a:rPr lang="en-US" altLang="en-US" dirty="0">
                <a:solidFill>
                  <a:schemeClr val="tx1"/>
                </a:solidFill>
                <a:ea typeface="ＭＳ Ｐゴシック" pitchFamily="34" charset="-128"/>
                <a:cs typeface="Arial" panose="020B0604020202020204" pitchFamily="34" charset="0"/>
              </a:rPr>
              <a:t>: increased E, S affinity</a:t>
            </a:r>
          </a:p>
          <a:p>
            <a:pPr marL="269875" lvl="1" indent="-93663" algn="just">
              <a:buClr>
                <a:srgbClr val="33CC33"/>
              </a:buClr>
              <a:buFont typeface="Arial" panose="020B0604020202020204" pitchFamily="34" charset="0"/>
              <a:buChar char="•"/>
              <a:defRPr/>
            </a:pPr>
            <a:r>
              <a:rPr lang="en-US" altLang="en-US" dirty="0">
                <a:solidFill>
                  <a:srgbClr val="FF0000"/>
                </a:solidFill>
                <a:ea typeface="ＭＳ Ｐゴシック" pitchFamily="34" charset="-128"/>
                <a:cs typeface="Arial" panose="020B0604020202020204" pitchFamily="34" charset="0"/>
              </a:rPr>
              <a:t>Negative</a:t>
            </a:r>
            <a:r>
              <a:rPr lang="en-US" altLang="en-US" dirty="0">
                <a:solidFill>
                  <a:schemeClr val="tx1"/>
                </a:solidFill>
                <a:ea typeface="ＭＳ Ｐゴシック" pitchFamily="34" charset="-128"/>
                <a:cs typeface="Arial" panose="020B0604020202020204" pitchFamily="34" charset="0"/>
              </a:rPr>
              <a:t> decreased E, S affinity</a:t>
            </a:r>
          </a:p>
          <a:p>
            <a:pPr marL="176212" lvl="1" indent="0" algn="just">
              <a:buClr>
                <a:srgbClr val="33CC33"/>
              </a:buClr>
              <a:buNone/>
              <a:defRPr/>
            </a:pPr>
            <a:endParaRPr lang="en-US" altLang="en-US" dirty="0">
              <a:solidFill>
                <a:schemeClr val="tx1"/>
              </a:solidFill>
              <a:ea typeface="ＭＳ Ｐゴシック" pitchFamily="34" charset="-128"/>
              <a:cs typeface="Arial" panose="020B0604020202020204" pitchFamily="34" charset="0"/>
            </a:endParaRPr>
          </a:p>
          <a:p>
            <a:pPr marL="269875" lvl="1" indent="-93663" algn="just">
              <a:buClr>
                <a:srgbClr val="33CC33"/>
              </a:buClr>
              <a:buFont typeface="Arial" panose="020B0604020202020204" pitchFamily="34" charset="0"/>
              <a:buChar char="•"/>
              <a:defRPr/>
            </a:pPr>
            <a:r>
              <a:rPr lang="en-US" altLang="en-US" dirty="0">
                <a:solidFill>
                  <a:schemeClr val="tx1"/>
                </a:solidFill>
                <a:ea typeface="ＭＳ Ｐゴシック" pitchFamily="34" charset="-128"/>
                <a:cs typeface="Arial" panose="020B0604020202020204" pitchFamily="34" charset="0"/>
              </a:rPr>
              <a:t>Most allosteric enzymes are </a:t>
            </a:r>
            <a:r>
              <a:rPr lang="en-US" altLang="en-US" dirty="0">
                <a:solidFill>
                  <a:srgbClr val="FF0000"/>
                </a:solidFill>
                <a:ea typeface="ＭＳ Ｐゴシック" pitchFamily="34" charset="-128"/>
                <a:cs typeface="Arial" panose="020B0604020202020204" pitchFamily="34" charset="0"/>
              </a:rPr>
              <a:t>oligomers</a:t>
            </a:r>
            <a:r>
              <a:rPr lang="en-US" altLang="en-US" dirty="0">
                <a:solidFill>
                  <a:schemeClr val="tx1"/>
                </a:solidFill>
                <a:ea typeface="ＭＳ Ｐゴシック" pitchFamily="34" charset="-128"/>
                <a:cs typeface="Arial" panose="020B0604020202020204" pitchFamily="34" charset="0"/>
              </a:rPr>
              <a:t> (two or more polypeptide chains or subunits)</a:t>
            </a:r>
          </a:p>
          <a:p>
            <a:pPr marL="269875" lvl="1" indent="-93663" algn="just">
              <a:buClr>
                <a:srgbClr val="33CC33"/>
              </a:buClr>
              <a:buFont typeface="Arial" panose="020B0604020202020204" pitchFamily="34" charset="0"/>
              <a:buChar char="•"/>
              <a:defRPr/>
            </a:pPr>
            <a:r>
              <a:rPr lang="en-US" altLang="en-US" dirty="0">
                <a:solidFill>
                  <a:schemeClr val="tx1"/>
                </a:solidFill>
                <a:ea typeface="ＭＳ Ｐゴシック" pitchFamily="34" charset="-128"/>
                <a:cs typeface="Arial" panose="020B0604020202020204" pitchFamily="34" charset="0"/>
              </a:rPr>
              <a:t>The subunits are known as </a:t>
            </a:r>
            <a:r>
              <a:rPr lang="en-US" altLang="en-US" dirty="0" err="1">
                <a:solidFill>
                  <a:srgbClr val="FF0000"/>
                </a:solidFill>
                <a:ea typeface="ＭＳ Ｐゴシック" pitchFamily="34" charset="-128"/>
                <a:cs typeface="Arial" panose="020B0604020202020204" pitchFamily="34" charset="0"/>
              </a:rPr>
              <a:t>protomers</a:t>
            </a:r>
            <a:endParaRPr lang="en-US" altLang="en-US" dirty="0">
              <a:solidFill>
                <a:srgbClr val="FF0000"/>
              </a:solidFill>
              <a:ea typeface="ＭＳ Ｐゴシック" pitchFamily="34" charset="-128"/>
              <a:cs typeface="Arial" panose="020B0604020202020204" pitchFamily="34" charset="0"/>
            </a:endParaRPr>
          </a:p>
          <a:p>
            <a:pPr marL="269875" lvl="1" indent="-93663" algn="just">
              <a:buClr>
                <a:srgbClr val="33CC33"/>
              </a:buClr>
              <a:buFont typeface="Arial" panose="020B0604020202020204" pitchFamily="34" charset="0"/>
              <a:buChar char="•"/>
              <a:defRPr/>
            </a:pPr>
            <a:endParaRPr lang="en-US" altLang="en-US" dirty="0">
              <a:solidFill>
                <a:schemeClr val="tx1"/>
              </a:solidFill>
              <a:ea typeface="ＭＳ Ｐゴシック" pitchFamily="34" charset="-128"/>
              <a:cs typeface="Arial" panose="020B0604020202020204" pitchFamily="34" charset="0"/>
            </a:endParaRPr>
          </a:p>
        </p:txBody>
      </p:sp>
      <p:pic>
        <p:nvPicPr>
          <p:cNvPr id="3075" name="Picture 1" descr="03_21b_enzyme_regulation-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4511" y="2614749"/>
            <a:ext cx="39814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22086" y="5670999"/>
            <a:ext cx="3505200" cy="954088"/>
          </a:xfrm>
          <a:prstGeom prst="rect">
            <a:avLst/>
          </a:prstGeom>
        </p:spPr>
        <p:txBody>
          <a:bodyPr>
            <a:spAutoFit/>
          </a:bodyPr>
          <a:lstStyle/>
          <a:p>
            <a:pPr>
              <a:defRPr/>
            </a:pPr>
            <a:r>
              <a:rPr lang="en-US" sz="1400" dirty="0">
                <a:solidFill>
                  <a:schemeClr val="tx1">
                    <a:lumMod val="50000"/>
                    <a:lumOff val="50000"/>
                  </a:schemeClr>
                </a:solidFill>
              </a:rPr>
              <a:t>Effectors that inhibit enzyme activity are termed negative effectors,</a:t>
            </a:r>
          </a:p>
          <a:p>
            <a:pPr>
              <a:defRPr/>
            </a:pPr>
            <a:r>
              <a:rPr lang="en-US" sz="1400" dirty="0">
                <a:solidFill>
                  <a:schemeClr val="tx1">
                    <a:lumMod val="50000"/>
                    <a:lumOff val="50000"/>
                  </a:schemeClr>
                </a:solidFill>
              </a:rPr>
              <a:t>whereas those that increase enzyme activity are called positive effectors.</a:t>
            </a:r>
          </a:p>
        </p:txBody>
      </p:sp>
      <p:pic>
        <p:nvPicPr>
          <p:cNvPr id="3" name="Picture 2"/>
          <p:cNvPicPr>
            <a:picLocks noChangeAspect="1"/>
          </p:cNvPicPr>
          <p:nvPr/>
        </p:nvPicPr>
        <p:blipFill rotWithShape="1">
          <a:blip r:embed="rId3"/>
          <a:srcRect l="63974" t="31111" r="5208" b="25641"/>
          <a:stretch/>
        </p:blipFill>
        <p:spPr>
          <a:xfrm>
            <a:off x="5882552" y="772295"/>
            <a:ext cx="3339086" cy="1418701"/>
          </a:xfrm>
          <a:prstGeom prst="rect">
            <a:avLst/>
          </a:prstGeom>
        </p:spPr>
      </p:pic>
    </p:spTree>
    <p:extLst>
      <p:ext uri="{BB962C8B-B14F-4D97-AF65-F5344CB8AC3E}">
        <p14:creationId xmlns:p14="http://schemas.microsoft.com/office/powerpoint/2010/main" val="34101716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3650">
                                            <p:txEl>
                                              <p:pRg st="0" end="0"/>
                                            </p:txEl>
                                          </p:spTgt>
                                        </p:tgtEl>
                                        <p:attrNameLst>
                                          <p:attrName>style.visibility</p:attrName>
                                        </p:attrNameLst>
                                      </p:cBhvr>
                                      <p:to>
                                        <p:strVal val="visible"/>
                                      </p:to>
                                    </p:set>
                                    <p:animEffect transition="in" filter="fade">
                                      <p:cBhvr>
                                        <p:cTn id="7" dur="1000"/>
                                        <p:tgtEl>
                                          <p:spTgt spid="283650">
                                            <p:txEl>
                                              <p:pRg st="0" end="0"/>
                                            </p:txEl>
                                          </p:spTgt>
                                        </p:tgtEl>
                                      </p:cBhvr>
                                    </p:animEffect>
                                    <p:anim calcmode="lin" valueType="num">
                                      <p:cBhvr>
                                        <p:cTn id="8" dur="1000" fill="hold"/>
                                        <p:tgtEl>
                                          <p:spTgt spid="2836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365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3650">
                                            <p:txEl>
                                              <p:pRg st="2" end="2"/>
                                            </p:txEl>
                                          </p:spTgt>
                                        </p:tgtEl>
                                        <p:attrNameLst>
                                          <p:attrName>style.visibility</p:attrName>
                                        </p:attrNameLst>
                                      </p:cBhvr>
                                      <p:to>
                                        <p:strVal val="visible"/>
                                      </p:to>
                                    </p:set>
                                    <p:animEffect transition="in" filter="fade">
                                      <p:cBhvr>
                                        <p:cTn id="12" dur="1000"/>
                                        <p:tgtEl>
                                          <p:spTgt spid="283650">
                                            <p:txEl>
                                              <p:pRg st="2" end="2"/>
                                            </p:txEl>
                                          </p:spTgt>
                                        </p:tgtEl>
                                      </p:cBhvr>
                                    </p:animEffect>
                                    <p:anim calcmode="lin" valueType="num">
                                      <p:cBhvr>
                                        <p:cTn id="13" dur="1000" fill="hold"/>
                                        <p:tgtEl>
                                          <p:spTgt spid="28365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83650">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3650">
                                            <p:txEl>
                                              <p:pRg st="3" end="3"/>
                                            </p:txEl>
                                          </p:spTgt>
                                        </p:tgtEl>
                                        <p:attrNameLst>
                                          <p:attrName>style.visibility</p:attrName>
                                        </p:attrNameLst>
                                      </p:cBhvr>
                                      <p:to>
                                        <p:strVal val="visible"/>
                                      </p:to>
                                    </p:set>
                                    <p:animEffect transition="in" filter="fade">
                                      <p:cBhvr>
                                        <p:cTn id="17" dur="1000"/>
                                        <p:tgtEl>
                                          <p:spTgt spid="283650">
                                            <p:txEl>
                                              <p:pRg st="3" end="3"/>
                                            </p:txEl>
                                          </p:spTgt>
                                        </p:tgtEl>
                                      </p:cBhvr>
                                    </p:animEffect>
                                    <p:anim calcmode="lin" valueType="num">
                                      <p:cBhvr>
                                        <p:cTn id="18" dur="1000" fill="hold"/>
                                        <p:tgtEl>
                                          <p:spTgt spid="28365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83650">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83650">
                                            <p:txEl>
                                              <p:pRg st="4" end="4"/>
                                            </p:txEl>
                                          </p:spTgt>
                                        </p:tgtEl>
                                        <p:attrNameLst>
                                          <p:attrName>style.visibility</p:attrName>
                                        </p:attrNameLst>
                                      </p:cBhvr>
                                      <p:to>
                                        <p:strVal val="visible"/>
                                      </p:to>
                                    </p:set>
                                    <p:animEffect transition="in" filter="fade">
                                      <p:cBhvr>
                                        <p:cTn id="22" dur="1000"/>
                                        <p:tgtEl>
                                          <p:spTgt spid="283650">
                                            <p:txEl>
                                              <p:pRg st="4" end="4"/>
                                            </p:txEl>
                                          </p:spTgt>
                                        </p:tgtEl>
                                      </p:cBhvr>
                                    </p:animEffect>
                                    <p:anim calcmode="lin" valueType="num">
                                      <p:cBhvr>
                                        <p:cTn id="23" dur="1000" fill="hold"/>
                                        <p:tgtEl>
                                          <p:spTgt spid="283650">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83650">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83650">
                                            <p:txEl>
                                              <p:pRg st="5" end="5"/>
                                            </p:txEl>
                                          </p:spTgt>
                                        </p:tgtEl>
                                        <p:attrNameLst>
                                          <p:attrName>style.visibility</p:attrName>
                                        </p:attrNameLst>
                                      </p:cBhvr>
                                      <p:to>
                                        <p:strVal val="visible"/>
                                      </p:to>
                                    </p:set>
                                    <p:animEffect transition="in" filter="fade">
                                      <p:cBhvr>
                                        <p:cTn id="27" dur="1000"/>
                                        <p:tgtEl>
                                          <p:spTgt spid="283650">
                                            <p:txEl>
                                              <p:pRg st="5" end="5"/>
                                            </p:txEl>
                                          </p:spTgt>
                                        </p:tgtEl>
                                      </p:cBhvr>
                                    </p:animEffect>
                                    <p:anim calcmode="lin" valueType="num">
                                      <p:cBhvr>
                                        <p:cTn id="28" dur="1000" fill="hold"/>
                                        <p:tgtEl>
                                          <p:spTgt spid="283650">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83650">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83650">
                                            <p:txEl>
                                              <p:pRg st="6" end="6"/>
                                            </p:txEl>
                                          </p:spTgt>
                                        </p:tgtEl>
                                        <p:attrNameLst>
                                          <p:attrName>style.visibility</p:attrName>
                                        </p:attrNameLst>
                                      </p:cBhvr>
                                      <p:to>
                                        <p:strVal val="visible"/>
                                      </p:to>
                                    </p:set>
                                    <p:animEffect transition="in" filter="fade">
                                      <p:cBhvr>
                                        <p:cTn id="32" dur="1000"/>
                                        <p:tgtEl>
                                          <p:spTgt spid="283650">
                                            <p:txEl>
                                              <p:pRg st="6" end="6"/>
                                            </p:txEl>
                                          </p:spTgt>
                                        </p:tgtEl>
                                      </p:cBhvr>
                                    </p:animEffect>
                                    <p:anim calcmode="lin" valueType="num">
                                      <p:cBhvr>
                                        <p:cTn id="33" dur="1000" fill="hold"/>
                                        <p:tgtEl>
                                          <p:spTgt spid="283650">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83650">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83650">
                                            <p:txEl>
                                              <p:pRg st="7" end="7"/>
                                            </p:txEl>
                                          </p:spTgt>
                                        </p:tgtEl>
                                        <p:attrNameLst>
                                          <p:attrName>style.visibility</p:attrName>
                                        </p:attrNameLst>
                                      </p:cBhvr>
                                      <p:to>
                                        <p:strVal val="visible"/>
                                      </p:to>
                                    </p:set>
                                    <p:animEffect transition="in" filter="fade">
                                      <p:cBhvr>
                                        <p:cTn id="37" dur="1000"/>
                                        <p:tgtEl>
                                          <p:spTgt spid="283650">
                                            <p:txEl>
                                              <p:pRg st="7" end="7"/>
                                            </p:txEl>
                                          </p:spTgt>
                                        </p:tgtEl>
                                      </p:cBhvr>
                                    </p:animEffect>
                                    <p:anim calcmode="lin" valueType="num">
                                      <p:cBhvr>
                                        <p:cTn id="38" dur="1000" fill="hold"/>
                                        <p:tgtEl>
                                          <p:spTgt spid="283650">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83650">
                                            <p:txEl>
                                              <p:pRg st="7" end="7"/>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83650">
                                            <p:txEl>
                                              <p:pRg st="9" end="9"/>
                                            </p:txEl>
                                          </p:spTgt>
                                        </p:tgtEl>
                                        <p:attrNameLst>
                                          <p:attrName>style.visibility</p:attrName>
                                        </p:attrNameLst>
                                      </p:cBhvr>
                                      <p:to>
                                        <p:strVal val="visible"/>
                                      </p:to>
                                    </p:set>
                                    <p:animEffect transition="in" filter="fade">
                                      <p:cBhvr>
                                        <p:cTn id="42" dur="1000"/>
                                        <p:tgtEl>
                                          <p:spTgt spid="283650">
                                            <p:txEl>
                                              <p:pRg st="9" end="9"/>
                                            </p:txEl>
                                          </p:spTgt>
                                        </p:tgtEl>
                                      </p:cBhvr>
                                    </p:animEffect>
                                    <p:anim calcmode="lin" valueType="num">
                                      <p:cBhvr>
                                        <p:cTn id="43" dur="1000" fill="hold"/>
                                        <p:tgtEl>
                                          <p:spTgt spid="283650">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283650">
                                            <p:txEl>
                                              <p:pRg st="9" end="9"/>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83650">
                                            <p:txEl>
                                              <p:pRg st="10" end="10"/>
                                            </p:txEl>
                                          </p:spTgt>
                                        </p:tgtEl>
                                        <p:attrNameLst>
                                          <p:attrName>style.visibility</p:attrName>
                                        </p:attrNameLst>
                                      </p:cBhvr>
                                      <p:to>
                                        <p:strVal val="visible"/>
                                      </p:to>
                                    </p:set>
                                    <p:animEffect transition="in" filter="fade">
                                      <p:cBhvr>
                                        <p:cTn id="47" dur="1000"/>
                                        <p:tgtEl>
                                          <p:spTgt spid="283650">
                                            <p:txEl>
                                              <p:pRg st="10" end="10"/>
                                            </p:txEl>
                                          </p:spTgt>
                                        </p:tgtEl>
                                      </p:cBhvr>
                                    </p:animEffect>
                                    <p:anim calcmode="lin" valueType="num">
                                      <p:cBhvr>
                                        <p:cTn id="48" dur="1000" fill="hold"/>
                                        <p:tgtEl>
                                          <p:spTgt spid="283650">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28365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ounded Rectangle 13"/>
          <p:cNvSpPr/>
          <p:nvPr/>
        </p:nvSpPr>
        <p:spPr>
          <a:xfrm>
            <a:off x="8957094" y="147485"/>
            <a:ext cx="3165987" cy="31463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1400" dirty="0">
                <a:solidFill>
                  <a:schemeClr val="accent5"/>
                </a:solidFill>
              </a:rPr>
              <a:t>Between brackets: doctor's notes</a:t>
            </a:r>
            <a:endParaRPr lang="ar-SA" sz="1400" dirty="0">
              <a:solidFill>
                <a:schemeClr val="accent5"/>
              </a:solidFill>
            </a:endParaRPr>
          </a:p>
        </p:txBody>
      </p:sp>
      <p:sp>
        <p:nvSpPr>
          <p:cNvPr id="2" name="Rectangle 1"/>
          <p:cNvSpPr/>
          <p:nvPr/>
        </p:nvSpPr>
        <p:spPr>
          <a:xfrm>
            <a:off x="9379365" y="3882689"/>
            <a:ext cx="2473754" cy="276999"/>
          </a:xfrm>
          <a:prstGeom prst="rect">
            <a:avLst/>
          </a:prstGeom>
        </p:spPr>
        <p:txBody>
          <a:bodyPr wrap="none">
            <a:spAutoFit/>
          </a:bodyPr>
          <a:lstStyle/>
          <a:p>
            <a:pPr algn="ctr"/>
            <a:r>
              <a:rPr lang="en-US" sz="1200" dirty="0">
                <a:solidFill>
                  <a:schemeClr val="tx1">
                    <a:lumMod val="50000"/>
                    <a:lumOff val="50000"/>
                  </a:schemeClr>
                </a:solidFill>
              </a:rPr>
              <a:t>Extra information from the book.</a:t>
            </a:r>
            <a:endParaRPr lang="ar-SA" sz="1200" dirty="0">
              <a:solidFill>
                <a:schemeClr val="tx1">
                  <a:lumMod val="50000"/>
                  <a:lumOff val="50000"/>
                </a:schemeClr>
              </a:solidFill>
            </a:endParaRPr>
          </a:p>
        </p:txBody>
      </p:sp>
      <p:sp>
        <p:nvSpPr>
          <p:cNvPr id="3" name="Rectangle 2"/>
          <p:cNvSpPr/>
          <p:nvPr/>
        </p:nvSpPr>
        <p:spPr>
          <a:xfrm>
            <a:off x="163902" y="4411177"/>
            <a:ext cx="4339087" cy="1938992"/>
          </a:xfrm>
          <a:prstGeom prst="rect">
            <a:avLst/>
          </a:prstGeom>
          <a:ln>
            <a:prstDash val="dashDot"/>
          </a:ln>
        </p:spPr>
        <p:style>
          <a:lnRef idx="2">
            <a:schemeClr val="accent4"/>
          </a:lnRef>
          <a:fillRef idx="1">
            <a:schemeClr val="lt1"/>
          </a:fillRef>
          <a:effectRef idx="0">
            <a:schemeClr val="accent4"/>
          </a:effectRef>
          <a:fontRef idx="minor">
            <a:schemeClr val="dk1"/>
          </a:fontRef>
        </p:style>
        <p:txBody>
          <a:bodyPr wrap="square">
            <a:spAutoFit/>
          </a:bodyPr>
          <a:lstStyle/>
          <a:p>
            <a:r>
              <a:rPr lang="ar-SA" sz="1200" dirty="0">
                <a:solidFill>
                  <a:schemeClr val="tx1">
                    <a:lumMod val="50000"/>
                    <a:lumOff val="50000"/>
                  </a:schemeClr>
                </a:solidFill>
                <a:latin typeface="Arial" panose="020B0604020202020204" pitchFamily="34" charset="0"/>
              </a:rPr>
              <a:t>بعض الإنزيمات توجد بشكل طبيعي في البلازما لكن كثرتها أو قلتها الغير طبيعية دليل على وجود مرض والبعض الآخر من الإنزيمات لا </a:t>
            </a:r>
            <a:br>
              <a:rPr lang="ar-SA" sz="1200" dirty="0">
                <a:solidFill>
                  <a:schemeClr val="tx1">
                    <a:lumMod val="50000"/>
                    <a:lumOff val="50000"/>
                  </a:schemeClr>
                </a:solidFill>
                <a:latin typeface="Arial" panose="020B0604020202020204" pitchFamily="34" charset="0"/>
              </a:rPr>
            </a:br>
            <a:r>
              <a:rPr lang="ar-SA" sz="1200" dirty="0">
                <a:solidFill>
                  <a:schemeClr val="tx1">
                    <a:lumMod val="50000"/>
                    <a:lumOff val="50000"/>
                  </a:schemeClr>
                </a:solidFill>
                <a:latin typeface="Arial" panose="020B0604020202020204" pitchFamily="34" charset="0"/>
              </a:rPr>
              <a:t>يتواجد في البلازما أو يتواجد بنسبة قليلة وغالباً ما تكون تلك النسبة ثابتة فلو وجد فهذا دليل على المرض.</a:t>
            </a:r>
          </a:p>
          <a:p>
            <a:r>
              <a:rPr lang="ar-SA" sz="1200" dirty="0">
                <a:solidFill>
                  <a:schemeClr val="tx1">
                    <a:lumMod val="50000"/>
                    <a:lumOff val="50000"/>
                  </a:schemeClr>
                </a:solidFill>
                <a:latin typeface="Arial" panose="020B0604020202020204" pitchFamily="34" charset="0"/>
              </a:rPr>
              <a:t>- أٌيضاً نسبة هذه الإنزيمات تحدد في أي مرحلة من المرض يمر بها المريض.</a:t>
            </a:r>
          </a:p>
          <a:p>
            <a:r>
              <a:rPr lang="ar-SA" sz="1200" dirty="0">
                <a:solidFill>
                  <a:schemeClr val="tx1">
                    <a:lumMod val="50000"/>
                    <a:lumOff val="50000"/>
                  </a:schemeClr>
                </a:solidFill>
                <a:latin typeface="Arial" panose="020B0604020202020204" pitchFamily="34" charset="0"/>
              </a:rPr>
              <a:t>*مثال: يوجد إنزيمات خاصة في الكبد بنسبة ثاتبة في الدم لكن في حالة شخص يعاني من مرض بالكبد ترتفع هذه النسبة ويمكن ملاحظة ذلك عن طريق أخذ عينة من المريض. وهذا المثال ينطبق على الإنزيمات الخاصة بأعضاء أخرى.</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19051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7730" y="1119553"/>
            <a:ext cx="4896983" cy="5355312"/>
          </a:xfrm>
          <a:prstGeom prst="rect">
            <a:avLst/>
          </a:prstGeom>
          <a:noFill/>
        </p:spPr>
        <p:txBody>
          <a:bodyPr wrap="square" rtlCol="0">
            <a:spAutoFit/>
          </a:bodyPr>
          <a:lstStyle/>
          <a:p>
            <a:pPr marL="285750" indent="-285750" algn="just">
              <a:buClr>
                <a:schemeClr val="accent2">
                  <a:lumMod val="75000"/>
                </a:schemeClr>
              </a:buClr>
              <a:buFont typeface="Wingdings" panose="05000000000000000000" pitchFamily="2" charset="2"/>
              <a:buChar char="ü"/>
              <a:defRPr/>
            </a:pPr>
            <a:r>
              <a:rPr lang="en-US" sz="2000" dirty="0">
                <a:latin typeface="Palatino" pitchFamily="18" charset="0"/>
              </a:rPr>
              <a:t>-Regulatory enzymes usually catalyze the </a:t>
            </a:r>
            <a:r>
              <a:rPr lang="en-US" sz="2000" dirty="0">
                <a:solidFill>
                  <a:srgbClr val="FF0000"/>
                </a:solidFill>
                <a:latin typeface="Palatino" pitchFamily="18" charset="0"/>
              </a:rPr>
              <a:t>first</a:t>
            </a:r>
            <a:r>
              <a:rPr lang="en-US" sz="2000" dirty="0">
                <a:latin typeface="Palatino" pitchFamily="18" charset="0"/>
              </a:rPr>
              <a:t> or </a:t>
            </a:r>
            <a:r>
              <a:rPr lang="en-US" sz="2000" dirty="0">
                <a:solidFill>
                  <a:srgbClr val="FF0000"/>
                </a:solidFill>
                <a:latin typeface="Palatino" pitchFamily="18" charset="0"/>
              </a:rPr>
              <a:t>an early reaction </a:t>
            </a:r>
            <a:r>
              <a:rPr lang="en-US" sz="2000" dirty="0">
                <a:latin typeface="Palatino" pitchFamily="18" charset="0"/>
              </a:rPr>
              <a:t>in a metabolic pathway.</a:t>
            </a:r>
          </a:p>
          <a:p>
            <a:pPr marL="285750" indent="-285750" algn="just">
              <a:buClr>
                <a:schemeClr val="accent2">
                  <a:lumMod val="75000"/>
                </a:schemeClr>
              </a:buClr>
              <a:buFont typeface="Wingdings" panose="05000000000000000000" pitchFamily="2" charset="2"/>
              <a:buChar char="ü"/>
              <a:defRPr/>
            </a:pPr>
            <a:r>
              <a:rPr lang="en-US" sz="2000" dirty="0">
                <a:latin typeface="Palatino" pitchFamily="18" charset="0"/>
              </a:rPr>
              <a:t>-There are two types of regulation allosteric enzyme regulation and cooperative binding  </a:t>
            </a:r>
            <a:endParaRPr lang="en-US" sz="1600" dirty="0">
              <a:latin typeface="Palatino" pitchFamily="18" charset="0"/>
            </a:endParaRPr>
          </a:p>
          <a:p>
            <a:pPr marL="285750" lvl="1" indent="-285750">
              <a:buClr>
                <a:schemeClr val="accent2">
                  <a:lumMod val="75000"/>
                </a:schemeClr>
              </a:buClr>
              <a:buFont typeface="Wingdings" panose="05000000000000000000" pitchFamily="2" charset="2"/>
              <a:buChar char="ü"/>
              <a:defRPr/>
            </a:pPr>
            <a:r>
              <a:rPr lang="en-US" sz="2000" dirty="0">
                <a:latin typeface="Palatino" pitchFamily="18" charset="0"/>
              </a:rPr>
              <a:t>-</a:t>
            </a:r>
            <a:r>
              <a:rPr lang="en-US" dirty="0">
                <a:solidFill>
                  <a:srgbClr val="FF0000"/>
                </a:solidFill>
                <a:cs typeface="Arial" pitchFamily="34" charset="0"/>
              </a:rPr>
              <a:t>Feedback inhibition</a:t>
            </a:r>
            <a:r>
              <a:rPr lang="en-US" sz="1600" dirty="0">
                <a:cs typeface="Arial" pitchFamily="34" charset="0"/>
              </a:rPr>
              <a:t> inhibits the regulatory enzyme to normalize the pathway (feedback inhibition) while </a:t>
            </a:r>
            <a:r>
              <a:rPr lang="en-US" sz="1600" b="1" dirty="0">
                <a:solidFill>
                  <a:srgbClr val="FF0000"/>
                </a:solidFill>
                <a:cs typeface="Arial" pitchFamily="34" charset="0"/>
              </a:rPr>
              <a:t>the feedback positive </a:t>
            </a:r>
            <a:r>
              <a:rPr lang="en-US" sz="1600" b="1" dirty="0" err="1">
                <a:solidFill>
                  <a:srgbClr val="FF0000"/>
                </a:solidFill>
                <a:cs typeface="Arial" pitchFamily="34" charset="0"/>
              </a:rPr>
              <a:t>activiation</a:t>
            </a:r>
            <a:r>
              <a:rPr lang="en-US" sz="1600" b="1" dirty="0">
                <a:solidFill>
                  <a:srgbClr val="FF0000"/>
                </a:solidFill>
                <a:cs typeface="Arial" pitchFamily="34" charset="0"/>
              </a:rPr>
              <a:t> </a:t>
            </a:r>
          </a:p>
          <a:p>
            <a:pPr marL="285750" lvl="1" indent="-285750" algn="just">
              <a:buClr>
                <a:schemeClr val="accent2">
                  <a:lumMod val="75000"/>
                </a:schemeClr>
              </a:buClr>
              <a:buFont typeface="Wingdings" panose="05000000000000000000" pitchFamily="2" charset="2"/>
              <a:buChar char="ü"/>
              <a:defRPr/>
            </a:pPr>
            <a:r>
              <a:rPr lang="en-US" sz="1600" dirty="0">
                <a:cs typeface="Arial" pitchFamily="34" charset="0"/>
              </a:rPr>
              <a:t>activates the regulatory enzyme to normalize the pathway.</a:t>
            </a:r>
          </a:p>
          <a:p>
            <a:pPr marL="285750" indent="-285750" algn="just">
              <a:buClr>
                <a:schemeClr val="accent2">
                  <a:lumMod val="75000"/>
                </a:schemeClr>
              </a:buClr>
              <a:buFont typeface="Wingdings" panose="05000000000000000000" pitchFamily="2" charset="2"/>
              <a:buChar char="ü"/>
            </a:pPr>
            <a:r>
              <a:rPr lang="en-US" sz="2000" dirty="0">
                <a:latin typeface="Palatino" pitchFamily="18" charset="0"/>
              </a:rPr>
              <a:t>-</a:t>
            </a:r>
            <a:r>
              <a:rPr lang="en-US" altLang="en-US" dirty="0">
                <a:ea typeface="ＭＳ Ｐゴシック" pitchFamily="34" charset="-128"/>
                <a:cs typeface="Arial" pitchFamily="34" charset="0"/>
              </a:rPr>
              <a:t>Two types of interactions occur in allosteric enzymes: </a:t>
            </a:r>
          </a:p>
          <a:p>
            <a:pPr marL="285750" indent="-285750" algn="just">
              <a:buClr>
                <a:schemeClr val="accent2">
                  <a:lumMod val="75000"/>
                </a:schemeClr>
              </a:buClr>
              <a:buFont typeface="Wingdings" panose="05000000000000000000" pitchFamily="2" charset="2"/>
              <a:buChar char="ü"/>
            </a:pPr>
            <a:r>
              <a:rPr lang="en-US" altLang="en-US" dirty="0" err="1">
                <a:solidFill>
                  <a:srgbClr val="FF0000"/>
                </a:solidFill>
                <a:ea typeface="ＭＳ Ｐゴシック" pitchFamily="34" charset="-128"/>
                <a:cs typeface="Arial" pitchFamily="34" charset="0"/>
              </a:rPr>
              <a:t>Homotropic</a:t>
            </a:r>
            <a:r>
              <a:rPr lang="en-US" altLang="en-US" dirty="0">
                <a:solidFill>
                  <a:srgbClr val="FF0000"/>
                </a:solidFill>
                <a:ea typeface="ＭＳ Ｐゴシック" pitchFamily="34" charset="-128"/>
                <a:cs typeface="Arial" pitchFamily="34" charset="0"/>
              </a:rPr>
              <a:t>:</a:t>
            </a:r>
            <a:r>
              <a:rPr lang="en-US" altLang="en-US" dirty="0">
                <a:solidFill>
                  <a:srgbClr val="FF9900"/>
                </a:solidFill>
                <a:ea typeface="ＭＳ Ｐゴシック" pitchFamily="34" charset="-128"/>
                <a:cs typeface="Arial" pitchFamily="34" charset="0"/>
              </a:rPr>
              <a:t> </a:t>
            </a:r>
            <a:r>
              <a:rPr lang="en-US" altLang="en-US" sz="1600" dirty="0">
                <a:ea typeface="ＭＳ Ｐゴシック" pitchFamily="34" charset="-128"/>
                <a:cs typeface="Arial" pitchFamily="34" charset="0"/>
              </a:rPr>
              <a:t>Effect of one ligand on the binding of </a:t>
            </a:r>
            <a:r>
              <a:rPr lang="en-US" altLang="en-US" sz="1600" b="1" dirty="0">
                <a:ea typeface="ＭＳ Ｐゴシック" pitchFamily="34" charset="-128"/>
                <a:cs typeface="Arial" pitchFamily="34" charset="0"/>
              </a:rPr>
              <a:t>the same </a:t>
            </a:r>
            <a:r>
              <a:rPr lang="en-US" altLang="en-US" sz="1600" dirty="0">
                <a:ea typeface="ＭＳ Ｐゴシック" pitchFamily="34" charset="-128"/>
                <a:cs typeface="Arial" pitchFamily="34" charset="0"/>
              </a:rPr>
              <a:t>ligand .</a:t>
            </a:r>
          </a:p>
          <a:p>
            <a:pPr marL="285750" indent="-285750" algn="just">
              <a:buClr>
                <a:schemeClr val="accent2">
                  <a:lumMod val="75000"/>
                </a:schemeClr>
              </a:buClr>
              <a:buFont typeface="Wingdings" panose="05000000000000000000" pitchFamily="2" charset="2"/>
              <a:buChar char="ü"/>
              <a:defRPr/>
            </a:pPr>
            <a:r>
              <a:rPr lang="en-US" altLang="en-US" dirty="0" err="1">
                <a:solidFill>
                  <a:srgbClr val="FF0000"/>
                </a:solidFill>
                <a:ea typeface="ＭＳ Ｐゴシック" pitchFamily="34" charset="-128"/>
                <a:cs typeface="Arial" pitchFamily="34" charset="0"/>
              </a:rPr>
              <a:t>Heterotropic</a:t>
            </a:r>
            <a:r>
              <a:rPr lang="en-US" altLang="en-US" sz="1600" dirty="0">
                <a:solidFill>
                  <a:srgbClr val="FF0000"/>
                </a:solidFill>
                <a:ea typeface="ＭＳ Ｐゴシック" pitchFamily="34" charset="-128"/>
                <a:cs typeface="Arial" pitchFamily="34" charset="0"/>
              </a:rPr>
              <a:t>: </a:t>
            </a:r>
            <a:r>
              <a:rPr lang="en-US" altLang="en-US" sz="1600" dirty="0">
                <a:ea typeface="ＭＳ Ｐゴシック" pitchFamily="34" charset="-128"/>
                <a:cs typeface="Arial" pitchFamily="34" charset="0"/>
              </a:rPr>
              <a:t>Effect of one ligand on the binding of </a:t>
            </a:r>
            <a:r>
              <a:rPr lang="en-US" altLang="en-US" sz="1600" b="1" dirty="0">
                <a:ea typeface="ＭＳ Ｐゴシック" pitchFamily="34" charset="-128"/>
                <a:cs typeface="Arial" pitchFamily="34" charset="0"/>
              </a:rPr>
              <a:t>a different </a:t>
            </a:r>
            <a:r>
              <a:rPr lang="en-US" altLang="en-US" sz="1600" dirty="0">
                <a:ea typeface="ＭＳ Ｐゴシック" pitchFamily="34" charset="-128"/>
                <a:cs typeface="Arial" pitchFamily="34" charset="0"/>
              </a:rPr>
              <a:t>ligand.</a:t>
            </a:r>
          </a:p>
          <a:p>
            <a:pPr marL="285750" indent="-285750" algn="just">
              <a:buClr>
                <a:schemeClr val="accent2">
                  <a:lumMod val="75000"/>
                </a:schemeClr>
              </a:buClr>
              <a:buFont typeface="Wingdings" panose="05000000000000000000" pitchFamily="2" charset="2"/>
              <a:buChar char="ü"/>
              <a:defRPr/>
            </a:pPr>
            <a:r>
              <a:rPr lang="en-US" altLang="en-US" sz="1600" dirty="0">
                <a:ea typeface="ＭＳ Ｐゴシック" pitchFamily="34" charset="-128"/>
                <a:cs typeface="Arial" pitchFamily="34" charset="0"/>
              </a:rPr>
              <a:t> </a:t>
            </a:r>
            <a:r>
              <a:rPr lang="en-US" sz="1600" dirty="0">
                <a:cs typeface="Arial" pitchFamily="34" charset="0"/>
              </a:rPr>
              <a:t>Enzymes are used clinically in three ways.</a:t>
            </a:r>
          </a:p>
        </p:txBody>
      </p:sp>
      <p:sp>
        <p:nvSpPr>
          <p:cNvPr id="5" name="Rectangle 4"/>
          <p:cNvSpPr/>
          <p:nvPr/>
        </p:nvSpPr>
        <p:spPr>
          <a:xfrm>
            <a:off x="-378701" y="171710"/>
            <a:ext cx="3793958" cy="623248"/>
          </a:xfrm>
          <a:prstGeom prst="rect">
            <a:avLst/>
          </a:prstGeom>
          <a:noFill/>
        </p:spPr>
        <p:txBody>
          <a:bodyPr wrap="square" lIns="68580" tIns="34290" rIns="68580" bIns="3429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Summary</a:t>
            </a:r>
            <a:endParaRPr lang="en-US" sz="4800" b="1" dirty="0">
              <a:ln w="22225">
                <a:solidFill>
                  <a:schemeClr val="accent2"/>
                </a:solidFill>
                <a:prstDash val="solid"/>
              </a:ln>
              <a:solidFill>
                <a:schemeClr val="accent2">
                  <a:lumMod val="40000"/>
                  <a:lumOff val="6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38742000"/>
              </p:ext>
            </p:extLst>
          </p:nvPr>
        </p:nvGraphicFramePr>
        <p:xfrm>
          <a:off x="5587070" y="717910"/>
          <a:ext cx="5628974" cy="5921046"/>
        </p:xfrm>
        <a:graphic>
          <a:graphicData uri="http://schemas.openxmlformats.org/drawingml/2006/table">
            <a:tbl>
              <a:tblPr firstRow="1" bandRow="1">
                <a:tableStyleId>{F5AB1C69-6EDB-4FF4-983F-18BD219EF322}</a:tableStyleId>
              </a:tblPr>
              <a:tblGrid>
                <a:gridCol w="1139843">
                  <a:extLst>
                    <a:ext uri="{9D8B030D-6E8A-4147-A177-3AD203B41FA5}">
                      <a16:colId xmlns="" xmlns:a16="http://schemas.microsoft.com/office/drawing/2014/main" val="20000"/>
                    </a:ext>
                  </a:extLst>
                </a:gridCol>
                <a:gridCol w="2115170">
                  <a:extLst>
                    <a:ext uri="{9D8B030D-6E8A-4147-A177-3AD203B41FA5}">
                      <a16:colId xmlns="" xmlns:a16="http://schemas.microsoft.com/office/drawing/2014/main" val="20001"/>
                    </a:ext>
                  </a:extLst>
                </a:gridCol>
                <a:gridCol w="2373961">
                  <a:extLst>
                    <a:ext uri="{9D8B030D-6E8A-4147-A177-3AD203B41FA5}">
                      <a16:colId xmlns="" xmlns:a16="http://schemas.microsoft.com/office/drawing/2014/main" val="20002"/>
                    </a:ext>
                  </a:extLst>
                </a:gridCol>
              </a:tblGrid>
              <a:tr h="883247">
                <a:tc>
                  <a:txBody>
                    <a:bodyPr/>
                    <a:lstStyle/>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 </a:t>
                      </a:r>
                      <a:r>
                        <a:rPr lang="en-US" altLang="en-US" sz="1600" dirty="0"/>
                        <a:t>Competitive inhibition</a:t>
                      </a:r>
                      <a:endParaRPr lang="en-US" sz="1600" dirty="0"/>
                    </a:p>
                    <a:p>
                      <a:pPr algn="ct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1800" dirty="0"/>
                        <a:t>Noncompetitive</a:t>
                      </a:r>
                      <a:endParaRPr lang="en-US" dirty="0"/>
                    </a:p>
                    <a:p>
                      <a:pPr algn="ctr"/>
                      <a:endParaRPr lang="en-US" dirty="0"/>
                    </a:p>
                  </a:txBody>
                  <a:tcPr anchor="ctr"/>
                </a:tc>
                <a:extLst>
                  <a:ext uri="{0D108BD9-81ED-4DB2-BD59-A6C34878D82A}">
                    <a16:rowId xmlns="" xmlns:a16="http://schemas.microsoft.com/office/drawing/2014/main" val="10000"/>
                  </a:ext>
                </a:extLst>
              </a:tr>
              <a:tr h="2093733">
                <a:tc>
                  <a:txBody>
                    <a:bodyPr/>
                    <a:lstStyle/>
                    <a:p>
                      <a:pPr algn="ctr"/>
                      <a:r>
                        <a:rPr lang="en-US" dirty="0"/>
                        <a:t>meaning</a:t>
                      </a:r>
                    </a:p>
                    <a:p>
                      <a:pPr algn="ct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1400" dirty="0"/>
                        <a:t>similar to the structural of the substrate and competes with it for binding at the active site</a:t>
                      </a:r>
                    </a:p>
                    <a:p>
                      <a:pPr algn="ct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The inhibitor does not have structural similarity to the </a:t>
                      </a:r>
                      <a:r>
                        <a:rPr lang="en-US" sz="1400" dirty="0" err="1"/>
                        <a:t>substrate.The</a:t>
                      </a:r>
                      <a:r>
                        <a:rPr lang="en-US" sz="1400" dirty="0"/>
                        <a:t> inhibitor binds to the enzyme at a site away from the substrate binding site</a:t>
                      </a:r>
                      <a:r>
                        <a:rPr lang="en-US" altLang="en-US" sz="1400" dirty="0"/>
                        <a:t> </a:t>
                      </a:r>
                    </a:p>
                    <a:p>
                      <a:pPr algn="ctr"/>
                      <a:endParaRPr lang="en-US" dirty="0"/>
                    </a:p>
                  </a:txBody>
                  <a:tcPr anchor="ctr"/>
                </a:tc>
                <a:extLst>
                  <a:ext uri="{0D108BD9-81ED-4DB2-BD59-A6C34878D82A}">
                    <a16:rowId xmlns="" xmlns:a16="http://schemas.microsoft.com/office/drawing/2014/main" val="10001"/>
                  </a:ext>
                </a:extLst>
              </a:tr>
              <a:tr h="1685201">
                <a:tc>
                  <a:txBody>
                    <a:bodyPr/>
                    <a:lstStyle/>
                    <a:p>
                      <a:pPr algn="ctr"/>
                      <a:endParaRPr lang="en-US" sz="1800" kern="1200" dirty="0">
                        <a:effectLst/>
                      </a:endParaRPr>
                    </a:p>
                    <a:p>
                      <a:pPr algn="ctr"/>
                      <a:r>
                        <a:rPr lang="en-US" altLang="en-US" sz="1800" dirty="0">
                          <a:sym typeface="Symbol" pitchFamily="18" charset="2"/>
                        </a:rPr>
                        <a:t> </a:t>
                      </a:r>
                      <a:r>
                        <a:rPr lang="en-US" altLang="en-US" sz="1800" dirty="0" err="1">
                          <a:sym typeface="Symbol" pitchFamily="18" charset="2"/>
                        </a:rPr>
                        <a:t>V</a:t>
                      </a:r>
                      <a:r>
                        <a:rPr lang="en-US" altLang="en-US" sz="1800" baseline="-25000" dirty="0" err="1">
                          <a:sym typeface="Symbol" pitchFamily="18" charset="2"/>
                        </a:rPr>
                        <a:t>max</a:t>
                      </a:r>
                      <a:r>
                        <a:rPr lang="en-US" altLang="en-US" sz="1800" dirty="0">
                          <a:sym typeface="Symbol" pitchFamily="18" charset="2"/>
                        </a:rPr>
                        <a:t> </a:t>
                      </a:r>
                      <a:endParaRPr lang="en-US" sz="1800" kern="1200" dirty="0">
                        <a:effectLst/>
                      </a:endParaRPr>
                    </a:p>
                    <a:p>
                      <a:pPr algn="ctr"/>
                      <a:r>
                        <a:rPr lang="en-US" dirty="0"/>
                        <a:t/>
                      </a:r>
                      <a:br>
                        <a:rPr lang="en-US" dirty="0"/>
                      </a:b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1800" u="none" dirty="0" err="1"/>
                        <a:t>V</a:t>
                      </a:r>
                      <a:r>
                        <a:rPr lang="en-US" altLang="en-US" sz="1800" u="none" baseline="-25000" dirty="0" err="1"/>
                        <a:t>max</a:t>
                      </a:r>
                      <a:r>
                        <a:rPr lang="en-US" altLang="en-US" sz="1800" u="none" dirty="0"/>
                        <a:t> is unchanged </a:t>
                      </a:r>
                      <a:r>
                        <a:rPr lang="en-US" altLang="en-US" sz="1800" dirty="0"/>
                        <a:t>in the presence and the absence of inhibitor</a:t>
                      </a:r>
                    </a:p>
                    <a:p>
                      <a:pPr algn="ctr"/>
                      <a:endParaRPr lang="en-US" dirty="0"/>
                    </a:p>
                  </a:txBody>
                  <a:tcPr anchor="ctr"/>
                </a:tc>
                <a:tc>
                  <a:txBody>
                    <a:bodyPr/>
                    <a:lstStyle/>
                    <a:p>
                      <a:pPr algn="ctr"/>
                      <a:r>
                        <a:rPr lang="en-US" altLang="en-US" sz="1400" dirty="0">
                          <a:sym typeface="Symbol" pitchFamily="18" charset="2"/>
                        </a:rPr>
                        <a:t>The value of </a:t>
                      </a:r>
                      <a:r>
                        <a:rPr lang="en-US" altLang="en-US" sz="1400" dirty="0" err="1">
                          <a:sym typeface="Symbol" pitchFamily="18" charset="2"/>
                        </a:rPr>
                        <a:t>V</a:t>
                      </a:r>
                      <a:r>
                        <a:rPr lang="en-US" altLang="en-US" sz="1400" baseline="-25000" dirty="0" err="1">
                          <a:sym typeface="Symbol" pitchFamily="18" charset="2"/>
                        </a:rPr>
                        <a:t>max</a:t>
                      </a:r>
                      <a:r>
                        <a:rPr lang="en-US" altLang="en-US" sz="1400" dirty="0">
                          <a:sym typeface="Symbol" pitchFamily="18" charset="2"/>
                        </a:rPr>
                        <a:t> is decreased by the inhibitor</a:t>
                      </a:r>
                      <a:endParaRPr lang="en-US" sz="1400" b="1" dirty="0"/>
                    </a:p>
                  </a:txBody>
                  <a:tcPr anchor="ctr"/>
                </a:tc>
                <a:extLst>
                  <a:ext uri="{0D108BD9-81ED-4DB2-BD59-A6C34878D82A}">
                    <a16:rowId xmlns="" xmlns:a16="http://schemas.microsoft.com/office/drawing/2014/main" val="10002"/>
                  </a:ext>
                </a:extLst>
              </a:tr>
              <a:tr h="125886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1800" dirty="0">
                          <a:sym typeface="Symbol" pitchFamily="18" charset="2"/>
                        </a:rPr>
                        <a:t>K</a:t>
                      </a:r>
                      <a:r>
                        <a:rPr lang="en-US" altLang="en-US" sz="1800" baseline="-25000" dirty="0">
                          <a:sym typeface="Symbol" pitchFamily="18" charset="2"/>
                        </a:rPr>
                        <a:t>m</a:t>
                      </a:r>
                      <a:endParaRPr lang="en-US" sz="1800" b="1" i="0" kern="1200" dirty="0">
                        <a:solidFill>
                          <a:schemeClr val="dk1"/>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1400" u="none" dirty="0"/>
                        <a:t>K</a:t>
                      </a:r>
                      <a:r>
                        <a:rPr lang="en-US" altLang="en-US" sz="1400" u="none" baseline="-25000" dirty="0"/>
                        <a:t>m</a:t>
                      </a:r>
                      <a:r>
                        <a:rPr lang="en-US" altLang="en-US" sz="1400" u="none" dirty="0"/>
                        <a:t> is increased because </a:t>
                      </a:r>
                      <a:r>
                        <a:rPr lang="en-US" altLang="en-US" sz="1400" dirty="0"/>
                        <a:t>substrate and inhibitor compete for binding at the same site</a:t>
                      </a:r>
                    </a:p>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1600" dirty="0">
                          <a:sym typeface="Symbol" pitchFamily="18" charset="2"/>
                        </a:rPr>
                        <a:t>K</a:t>
                      </a:r>
                      <a:r>
                        <a:rPr lang="en-US" altLang="en-US" sz="1600" baseline="-25000" dirty="0">
                          <a:sym typeface="Symbol" pitchFamily="18" charset="2"/>
                        </a:rPr>
                        <a:t>m</a:t>
                      </a:r>
                      <a:r>
                        <a:rPr lang="en-US" altLang="en-US" sz="1600" dirty="0">
                          <a:sym typeface="Symbol" pitchFamily="18" charset="2"/>
                        </a:rPr>
                        <a:t> is unchanged because the affinity of S for E is unchanged</a:t>
                      </a:r>
                    </a:p>
                    <a:p>
                      <a:pPr algn="ctr"/>
                      <a:endParaRPr lang="en-US" dirty="0"/>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462730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791" y="297694"/>
            <a:ext cx="8596668" cy="1320800"/>
          </a:xfrm>
        </p:spPr>
        <p:txBody>
          <a:bodyPr/>
          <a:lstStyle/>
          <a:p>
            <a:pPr algn="ctr"/>
            <a:r>
              <a:rPr lang="en-US" dirty="0"/>
              <a:t>MCQs + Videos</a:t>
            </a:r>
          </a:p>
        </p:txBody>
      </p:sp>
      <p:sp>
        <p:nvSpPr>
          <p:cNvPr id="5" name="Content Placeholder 4"/>
          <p:cNvSpPr>
            <a:spLocks noGrp="1"/>
          </p:cNvSpPr>
          <p:nvPr>
            <p:ph idx="1"/>
          </p:nvPr>
        </p:nvSpPr>
        <p:spPr>
          <a:xfrm>
            <a:off x="625244" y="5119023"/>
            <a:ext cx="8596668" cy="3880773"/>
          </a:xfrm>
        </p:spPr>
        <p:txBody>
          <a:bodyPr>
            <a:noAutofit/>
          </a:bodyPr>
          <a:lstStyle/>
          <a:p>
            <a:r>
              <a:rPr lang="en-US" dirty="0">
                <a:hlinkClick r:id="rId2"/>
              </a:rPr>
              <a:t>Competitive inhibition</a:t>
            </a:r>
            <a:endParaRPr lang="en-US" dirty="0"/>
          </a:p>
          <a:p>
            <a:r>
              <a:rPr lang="en-US" dirty="0">
                <a:hlinkClick r:id="rId3"/>
              </a:rPr>
              <a:t>K</a:t>
            </a:r>
            <a:r>
              <a:rPr lang="en-US" sz="1400" dirty="0">
                <a:hlinkClick r:id="rId3"/>
              </a:rPr>
              <a:t>i </a:t>
            </a:r>
            <a:r>
              <a:rPr lang="en-US" dirty="0">
                <a:hlinkClick r:id="rId3"/>
              </a:rPr>
              <a:t>( dissociation constant )</a:t>
            </a:r>
            <a:endParaRPr lang="en-US" dirty="0"/>
          </a:p>
          <a:p>
            <a:r>
              <a:rPr lang="en-US" dirty="0">
                <a:hlinkClick r:id="rId4"/>
              </a:rPr>
              <a:t>Allosteric enzyme regulation</a:t>
            </a:r>
            <a:endParaRPr lang="en-US" dirty="0"/>
          </a:p>
          <a:p>
            <a:r>
              <a:rPr lang="en-US" dirty="0">
                <a:hlinkClick r:id="rId5"/>
              </a:rPr>
              <a:t>Cooperative binding</a:t>
            </a:r>
            <a:endParaRPr lang="en-US" dirty="0"/>
          </a:p>
          <a:p>
            <a:endParaRPr lang="en-US" dirty="0"/>
          </a:p>
        </p:txBody>
      </p:sp>
      <p:sp>
        <p:nvSpPr>
          <p:cNvPr id="6" name="Content Placeholder 2"/>
          <p:cNvSpPr txBox="1">
            <a:spLocks/>
          </p:cNvSpPr>
          <p:nvPr/>
        </p:nvSpPr>
        <p:spPr>
          <a:xfrm>
            <a:off x="422791" y="1050587"/>
            <a:ext cx="9421408" cy="4226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Most commonly used body fluids for measuring enzyme activity are :</a:t>
            </a:r>
          </a:p>
          <a:p>
            <a:pPr marL="0" indent="0">
              <a:buFont typeface="Wingdings 3" charset="2"/>
              <a:buNone/>
            </a:pPr>
            <a:r>
              <a:rPr lang="en-US" sz="2000" dirty="0">
                <a:solidFill>
                  <a:schemeClr val="accent1"/>
                </a:solidFill>
              </a:rPr>
              <a:t>A- serum           B- interstitial           C-plasma            D-A&amp;B            E-A&amp;C</a:t>
            </a:r>
          </a:p>
          <a:p>
            <a:r>
              <a:rPr lang="en-US" sz="2000" dirty="0" err="1"/>
              <a:t>Heterotropic</a:t>
            </a:r>
            <a:r>
              <a:rPr lang="en-US" sz="2000" dirty="0"/>
              <a:t>: Effect of one ligand on the binding site of the same ligand </a:t>
            </a:r>
          </a:p>
          <a:p>
            <a:pPr marL="0" indent="0">
              <a:buFont typeface="Wingdings 3" charset="2"/>
              <a:buNone/>
            </a:pPr>
            <a:r>
              <a:rPr lang="en-US" sz="2000" dirty="0">
                <a:solidFill>
                  <a:schemeClr val="accent1"/>
                </a:solidFill>
              </a:rPr>
              <a:t>A- TRUE            B- FALSE </a:t>
            </a:r>
          </a:p>
          <a:p>
            <a:r>
              <a:rPr lang="en-US" sz="2000" dirty="0"/>
              <a:t>K</a:t>
            </a:r>
            <a:r>
              <a:rPr lang="en-US" sz="1600" dirty="0"/>
              <a:t>i</a:t>
            </a:r>
            <a:r>
              <a:rPr lang="en-US" sz="2000" dirty="0"/>
              <a:t> is a measure of affinity of the inhibitor for the enzyme </a:t>
            </a:r>
          </a:p>
          <a:p>
            <a:pPr marL="0" indent="0">
              <a:buFont typeface="Wingdings 3" charset="2"/>
              <a:buNone/>
            </a:pPr>
            <a:r>
              <a:rPr lang="en-US" sz="2000" dirty="0">
                <a:solidFill>
                  <a:schemeClr val="accent1"/>
                </a:solidFill>
              </a:rPr>
              <a:t>A- TRUE            B- FALSE </a:t>
            </a:r>
          </a:p>
          <a:p>
            <a:r>
              <a:rPr lang="en-US" sz="2000" dirty="0"/>
              <a:t>In competitive inhibition ..… is unchanged in the presence and the absence of inhibitors</a:t>
            </a:r>
          </a:p>
          <a:p>
            <a:pPr marL="0" indent="0">
              <a:buFont typeface="Wingdings 3" charset="2"/>
              <a:buNone/>
            </a:pPr>
            <a:r>
              <a:rPr lang="en-US" dirty="0">
                <a:solidFill>
                  <a:schemeClr val="accent1"/>
                </a:solidFill>
              </a:rPr>
              <a:t>A- </a:t>
            </a:r>
            <a:r>
              <a:rPr lang="en-US" sz="2000" dirty="0" err="1">
                <a:solidFill>
                  <a:schemeClr val="accent1"/>
                </a:solidFill>
              </a:rPr>
              <a:t>K</a:t>
            </a:r>
            <a:r>
              <a:rPr lang="en-US" sz="1400" dirty="0" err="1">
                <a:solidFill>
                  <a:schemeClr val="accent1"/>
                </a:solidFill>
              </a:rPr>
              <a:t>max</a:t>
            </a:r>
            <a:r>
              <a:rPr lang="en-US" dirty="0">
                <a:solidFill>
                  <a:schemeClr val="accent1"/>
                </a:solidFill>
              </a:rPr>
              <a:t>             B- </a:t>
            </a:r>
            <a:r>
              <a:rPr lang="en-US" sz="2000" dirty="0">
                <a:solidFill>
                  <a:schemeClr val="accent1"/>
                </a:solidFill>
              </a:rPr>
              <a:t>V</a:t>
            </a:r>
            <a:r>
              <a:rPr lang="en-US" sz="1400" dirty="0">
                <a:solidFill>
                  <a:schemeClr val="accent1"/>
                </a:solidFill>
              </a:rPr>
              <a:t>max</a:t>
            </a:r>
            <a:r>
              <a:rPr lang="en-US" dirty="0">
                <a:solidFill>
                  <a:schemeClr val="accent1"/>
                </a:solidFill>
              </a:rPr>
              <a:t>                     C- </a:t>
            </a:r>
            <a:r>
              <a:rPr lang="en-US" sz="2000" dirty="0" err="1">
                <a:solidFill>
                  <a:schemeClr val="accent1"/>
                </a:solidFill>
              </a:rPr>
              <a:t>V</a:t>
            </a:r>
            <a:r>
              <a:rPr lang="en-US" sz="1400" dirty="0" err="1">
                <a:solidFill>
                  <a:schemeClr val="accent1"/>
                </a:solidFill>
              </a:rPr>
              <a:t>avg</a:t>
            </a:r>
            <a:r>
              <a:rPr lang="en-US" dirty="0">
                <a:solidFill>
                  <a:schemeClr val="accent1"/>
                </a:solidFill>
              </a:rPr>
              <a:t>                D- </a:t>
            </a:r>
            <a:r>
              <a:rPr lang="en-US" sz="2000" dirty="0">
                <a:solidFill>
                  <a:schemeClr val="accent1"/>
                </a:solidFill>
              </a:rPr>
              <a:t>V</a:t>
            </a:r>
            <a:r>
              <a:rPr lang="en-US" dirty="0">
                <a:solidFill>
                  <a:schemeClr val="accent1"/>
                </a:solidFill>
              </a:rPr>
              <a:t> </a:t>
            </a:r>
          </a:p>
        </p:txBody>
      </p:sp>
      <p:sp>
        <p:nvSpPr>
          <p:cNvPr id="7" name="TextBox 6"/>
          <p:cNvSpPr txBox="1"/>
          <p:nvPr/>
        </p:nvSpPr>
        <p:spPr>
          <a:xfrm>
            <a:off x="11344836" y="5441197"/>
            <a:ext cx="847164" cy="1200329"/>
          </a:xfrm>
          <a:prstGeom prst="rect">
            <a:avLst/>
          </a:prstGeom>
          <a:noFill/>
        </p:spPr>
        <p:txBody>
          <a:bodyPr wrap="square" rtlCol="0">
            <a:spAutoFit/>
          </a:bodyPr>
          <a:lstStyle/>
          <a:p>
            <a:r>
              <a:rPr lang="en-US" dirty="0"/>
              <a:t>1- E</a:t>
            </a:r>
          </a:p>
          <a:p>
            <a:r>
              <a:rPr lang="en-US" dirty="0"/>
              <a:t>2- B</a:t>
            </a:r>
          </a:p>
          <a:p>
            <a:r>
              <a:rPr lang="en-US" dirty="0"/>
              <a:t>3- A</a:t>
            </a:r>
          </a:p>
          <a:p>
            <a:r>
              <a:rPr lang="en-US" dirty="0"/>
              <a:t>4- B</a:t>
            </a:r>
          </a:p>
        </p:txBody>
      </p:sp>
    </p:spTree>
    <p:extLst>
      <p:ext uri="{BB962C8B-B14F-4D97-AF65-F5344CB8AC3E}">
        <p14:creationId xmlns:p14="http://schemas.microsoft.com/office/powerpoint/2010/main" val="1486128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7298" y="440708"/>
            <a:ext cx="4700015" cy="4136562"/>
          </a:xfrm>
        </p:spPr>
        <p:txBody>
          <a:bodyPr>
            <a:normAutofit lnSpcReduction="10000"/>
          </a:bodyPr>
          <a:lstStyle/>
          <a:p>
            <a:r>
              <a:rPr lang="en-US" sz="2100" b="1" dirty="0" smtClean="0"/>
              <a:t>Girls </a:t>
            </a:r>
            <a:r>
              <a:rPr lang="en-US" sz="2100" b="1" dirty="0"/>
              <a:t>team</a:t>
            </a:r>
            <a:r>
              <a:rPr lang="ar-SA" sz="2100" b="1" dirty="0"/>
              <a:t> </a:t>
            </a:r>
            <a:r>
              <a:rPr lang="en-US" sz="2100" b="1" dirty="0"/>
              <a:t>members:</a:t>
            </a:r>
            <a:endParaRPr lang="ar-SA" sz="2100" b="1" dirty="0"/>
          </a:p>
          <a:p>
            <a:pPr marL="0" indent="0">
              <a:buNone/>
            </a:pPr>
            <a:endParaRPr lang="en-US" sz="675" b="1" dirty="0"/>
          </a:p>
          <a:p>
            <a:pPr marL="0" indent="0" algn="ctr">
              <a:buNone/>
            </a:pPr>
            <a:r>
              <a:rPr lang="ar-SA" b="1" dirty="0"/>
              <a:t>1- زينة الكاف.</a:t>
            </a:r>
          </a:p>
          <a:p>
            <a:pPr marL="0" indent="0" algn="ctr">
              <a:buNone/>
            </a:pPr>
            <a:r>
              <a:rPr lang="ar-SA" b="1" dirty="0"/>
              <a:t>2- هيفاء الوعيل.</a:t>
            </a:r>
          </a:p>
          <a:p>
            <a:pPr marL="0" indent="0" algn="ctr">
              <a:buNone/>
            </a:pPr>
            <a:r>
              <a:rPr lang="ar-SA" b="1" dirty="0"/>
              <a:t>3- ريم السرجاني.</a:t>
            </a:r>
          </a:p>
          <a:p>
            <a:pPr marL="0" indent="0" algn="ctr">
              <a:buNone/>
            </a:pPr>
            <a:r>
              <a:rPr lang="ar-SA" b="1" dirty="0"/>
              <a:t>4- سمية الغامدي</a:t>
            </a:r>
            <a:r>
              <a:rPr lang="ar-SA" b="1" dirty="0" smtClean="0"/>
              <a:t>.</a:t>
            </a:r>
            <a:endParaRPr lang="ar-SA" b="1" dirty="0"/>
          </a:p>
          <a:p>
            <a:pPr marL="0" indent="0" algn="ctr">
              <a:buNone/>
            </a:pPr>
            <a:r>
              <a:rPr lang="ar-SA" b="1" dirty="0"/>
              <a:t>5- لمى الفوزان.</a:t>
            </a:r>
          </a:p>
          <a:p>
            <a:pPr marL="0" indent="0" algn="ctr">
              <a:buNone/>
            </a:pPr>
            <a:r>
              <a:rPr lang="ar-SA" b="1" dirty="0"/>
              <a:t>6- مها الغامدي.</a:t>
            </a:r>
          </a:p>
          <a:p>
            <a:pPr marL="0" indent="0" algn="ctr">
              <a:buNone/>
            </a:pPr>
            <a:r>
              <a:rPr lang="ar-SA" b="1" dirty="0"/>
              <a:t>7- نورة الشبيب.</a:t>
            </a:r>
          </a:p>
          <a:p>
            <a:pPr marL="0" indent="0" algn="ctr">
              <a:buNone/>
            </a:pPr>
            <a:r>
              <a:rPr lang="ar-SA" b="1" dirty="0"/>
              <a:t>8- أسيل السليماني.</a:t>
            </a:r>
          </a:p>
          <a:p>
            <a:pPr marL="0" indent="0" algn="ctr">
              <a:buNone/>
            </a:pPr>
            <a:r>
              <a:rPr lang="ar-SA" b="1" dirty="0"/>
              <a:t>9- شهد السويدان.</a:t>
            </a:r>
          </a:p>
        </p:txBody>
      </p:sp>
      <p:sp>
        <p:nvSpPr>
          <p:cNvPr id="10" name="TextBox 9"/>
          <p:cNvSpPr txBox="1"/>
          <p:nvPr/>
        </p:nvSpPr>
        <p:spPr>
          <a:xfrm>
            <a:off x="6408708" y="5390166"/>
            <a:ext cx="2291952" cy="1046440"/>
          </a:xfrm>
          <a:prstGeom prst="rect">
            <a:avLst/>
          </a:prstGeom>
          <a:noFill/>
        </p:spPr>
        <p:txBody>
          <a:bodyPr wrap="square" rtlCol="0">
            <a:spAutoFit/>
          </a:bodyPr>
          <a:lstStyle/>
          <a:p>
            <a:r>
              <a:rPr lang="en-US" sz="2000" b="1" dirty="0">
                <a:solidFill>
                  <a:srgbClr val="549E39">
                    <a:lumMod val="75000"/>
                  </a:srgbClr>
                </a:solidFill>
              </a:rPr>
              <a:t>-Team leaders:</a:t>
            </a:r>
            <a:endParaRPr lang="ar-SA" sz="2000" b="1" dirty="0">
              <a:solidFill>
                <a:srgbClr val="549E39">
                  <a:lumMod val="75000"/>
                </a:srgbClr>
              </a:solidFill>
            </a:endParaRPr>
          </a:p>
          <a:p>
            <a:endParaRPr lang="en-US" sz="800" b="1" dirty="0">
              <a:solidFill>
                <a:srgbClr val="549E39">
                  <a:lumMod val="75000"/>
                </a:srgbClr>
              </a:solidFill>
            </a:endParaRPr>
          </a:p>
          <a:p>
            <a:pPr algn="ctr"/>
            <a:r>
              <a:rPr lang="ar-SA" sz="1700" b="1" dirty="0">
                <a:solidFill>
                  <a:prstClr val="black">
                    <a:lumMod val="75000"/>
                    <a:lumOff val="25000"/>
                  </a:prstClr>
                </a:solidFill>
              </a:rPr>
              <a:t>نوره السهلي.</a:t>
            </a:r>
          </a:p>
          <a:p>
            <a:pPr algn="ctr"/>
            <a:r>
              <a:rPr lang="ar-SA" sz="1700" b="1" dirty="0">
                <a:solidFill>
                  <a:prstClr val="black">
                    <a:lumMod val="75000"/>
                    <a:lumOff val="25000"/>
                  </a:prstClr>
                </a:solidFill>
              </a:rPr>
              <a:t>عبدالله المانع.</a:t>
            </a:r>
            <a:endParaRPr lang="en-US" sz="1700" b="1" dirty="0">
              <a:solidFill>
                <a:prstClr val="black">
                  <a:lumMod val="75000"/>
                  <a:lumOff val="25000"/>
                </a:prstClr>
              </a:solidFill>
            </a:endParaRPr>
          </a:p>
        </p:txBody>
      </p:sp>
      <p:sp>
        <p:nvSpPr>
          <p:cNvPr id="2" name="TextBox 1"/>
          <p:cNvSpPr txBox="1"/>
          <p:nvPr/>
        </p:nvSpPr>
        <p:spPr>
          <a:xfrm>
            <a:off x="369747" y="5390166"/>
            <a:ext cx="3317758" cy="1119537"/>
          </a:xfrm>
          <a:prstGeom prst="rect">
            <a:avLst/>
          </a:prstGeom>
          <a:noFill/>
        </p:spPr>
        <p:txBody>
          <a:bodyPr wrap="square" rtlCol="0">
            <a:spAutoFit/>
          </a:bodyPr>
          <a:lstStyle/>
          <a:p>
            <a:pPr algn="ctr"/>
            <a:r>
              <a:rPr lang="en-US" sz="2100" b="1" u="sng" dirty="0">
                <a:solidFill>
                  <a:srgbClr val="549E39">
                    <a:lumMod val="75000"/>
                  </a:srgbClr>
                </a:solidFill>
              </a:rPr>
              <a:t>-Contact us:</a:t>
            </a:r>
          </a:p>
          <a:p>
            <a:pPr algn="ctr"/>
            <a:endParaRPr lang="en-US" sz="525" b="1" u="sng" dirty="0">
              <a:solidFill>
                <a:srgbClr val="549E39">
                  <a:lumMod val="75000"/>
                </a:srgbClr>
              </a:solidFill>
            </a:endParaRPr>
          </a:p>
          <a:p>
            <a:pPr algn="ctr"/>
            <a:r>
              <a:rPr lang="en-US" sz="1350" dirty="0">
                <a:solidFill>
                  <a:prstClr val="black"/>
                </a:solidFill>
                <a:hlinkClick r:id="rId2"/>
              </a:rPr>
              <a:t>Biochemistryteam436@gmail.com</a:t>
            </a:r>
            <a:endParaRPr lang="en-US" sz="1350" dirty="0">
              <a:solidFill>
                <a:prstClr val="black"/>
              </a:solidFill>
            </a:endParaRPr>
          </a:p>
          <a:p>
            <a:pPr algn="ctr"/>
            <a:endParaRPr lang="en-US" sz="1350" dirty="0">
              <a:solidFill>
                <a:prstClr val="black"/>
              </a:solidFill>
            </a:endParaRPr>
          </a:p>
          <a:p>
            <a:pPr algn="ctr"/>
            <a:r>
              <a:rPr lang="en-US" sz="1350" dirty="0">
                <a:solidFill>
                  <a:prstClr val="black"/>
                </a:solidFill>
                <a:hlinkClick r:id="rId3"/>
              </a:rPr>
              <a:t>twitter.com/436biochemteam</a:t>
            </a:r>
            <a:endParaRPr lang="en-US" sz="1350" dirty="0">
              <a:solidFill>
                <a:prstClr val="black"/>
              </a:solidFill>
            </a:endParaRPr>
          </a:p>
        </p:txBody>
      </p:sp>
      <p:sp>
        <p:nvSpPr>
          <p:cNvPr id="3" name="Rectangle 2"/>
          <p:cNvSpPr/>
          <p:nvPr/>
        </p:nvSpPr>
        <p:spPr>
          <a:xfrm>
            <a:off x="1903554" y="1097254"/>
            <a:ext cx="6096000" cy="3206006"/>
          </a:xfrm>
          <a:prstGeom prst="rect">
            <a:avLst/>
          </a:prstGeom>
        </p:spPr>
        <p:txBody>
          <a:bodyPr>
            <a:spAutoFit/>
          </a:bodyPr>
          <a:lstStyle/>
          <a:p>
            <a:pPr algn="ctr">
              <a:spcBef>
                <a:spcPts val="1000"/>
              </a:spcBef>
              <a:buClr>
                <a:schemeClr val="accent1"/>
              </a:buClr>
              <a:buSzPct val="80000"/>
            </a:pPr>
            <a:r>
              <a:rPr lang="ar-SA" b="1" dirty="0">
                <a:solidFill>
                  <a:schemeClr val="tx1">
                    <a:lumMod val="75000"/>
                    <a:lumOff val="25000"/>
                  </a:schemeClr>
                </a:solidFill>
              </a:rPr>
              <a:t>10- جومانا القحطاني.</a:t>
            </a:r>
          </a:p>
          <a:p>
            <a:pPr algn="ctr">
              <a:spcBef>
                <a:spcPts val="1000"/>
              </a:spcBef>
              <a:buClr>
                <a:schemeClr val="accent1"/>
              </a:buClr>
              <a:buSzPct val="80000"/>
            </a:pPr>
            <a:r>
              <a:rPr lang="ar-SA" b="1" dirty="0">
                <a:solidFill>
                  <a:schemeClr val="tx1">
                    <a:lumMod val="75000"/>
                    <a:lumOff val="25000"/>
                  </a:schemeClr>
                </a:solidFill>
              </a:rPr>
              <a:t>11- نجود العنزي.</a:t>
            </a:r>
          </a:p>
          <a:p>
            <a:pPr algn="ctr">
              <a:spcBef>
                <a:spcPts val="1000"/>
              </a:spcBef>
              <a:buClr>
                <a:schemeClr val="accent1"/>
              </a:buClr>
              <a:buSzPct val="80000"/>
            </a:pPr>
            <a:r>
              <a:rPr lang="ar-SA" b="1" dirty="0">
                <a:solidFill>
                  <a:schemeClr val="tx1">
                    <a:lumMod val="75000"/>
                    <a:lumOff val="25000"/>
                  </a:schemeClr>
                </a:solidFill>
              </a:rPr>
              <a:t>12- شذا الغيهب.</a:t>
            </a:r>
          </a:p>
          <a:p>
            <a:pPr algn="ctr">
              <a:spcBef>
                <a:spcPts val="1000"/>
              </a:spcBef>
              <a:buClr>
                <a:schemeClr val="accent1"/>
              </a:buClr>
              <a:buSzPct val="80000"/>
            </a:pPr>
            <a:r>
              <a:rPr lang="ar-SA" b="1" dirty="0">
                <a:solidFill>
                  <a:schemeClr val="tx1">
                    <a:lumMod val="75000"/>
                    <a:lumOff val="25000"/>
                  </a:schemeClr>
                </a:solidFill>
              </a:rPr>
              <a:t>13- سارة الشمراني.</a:t>
            </a:r>
          </a:p>
          <a:p>
            <a:pPr algn="ctr">
              <a:spcBef>
                <a:spcPts val="1000"/>
              </a:spcBef>
              <a:buClr>
                <a:schemeClr val="accent1"/>
              </a:buClr>
              <a:buSzPct val="80000"/>
            </a:pPr>
            <a:r>
              <a:rPr lang="ar-SA" b="1" dirty="0">
                <a:solidFill>
                  <a:schemeClr val="tx1">
                    <a:lumMod val="75000"/>
                    <a:lumOff val="25000"/>
                  </a:schemeClr>
                </a:solidFill>
              </a:rPr>
              <a:t>14- لجين الزيد.</a:t>
            </a:r>
          </a:p>
          <a:p>
            <a:pPr algn="ctr">
              <a:spcBef>
                <a:spcPts val="1000"/>
              </a:spcBef>
              <a:buClr>
                <a:schemeClr val="accent1"/>
              </a:buClr>
              <a:buSzPct val="80000"/>
            </a:pPr>
            <a:r>
              <a:rPr lang="ar-SA" b="1" dirty="0">
                <a:solidFill>
                  <a:schemeClr val="tx1">
                    <a:lumMod val="75000"/>
                    <a:lumOff val="25000"/>
                  </a:schemeClr>
                </a:solidFill>
              </a:rPr>
              <a:t>15- روان الوادعي.</a:t>
            </a:r>
          </a:p>
          <a:p>
            <a:pPr algn="ctr">
              <a:spcBef>
                <a:spcPts val="1000"/>
              </a:spcBef>
              <a:buClr>
                <a:schemeClr val="accent1"/>
              </a:buClr>
              <a:buSzPct val="80000"/>
            </a:pPr>
            <a:r>
              <a:rPr lang="ar-SA" b="1" dirty="0">
                <a:solidFill>
                  <a:schemeClr val="tx1">
                    <a:lumMod val="75000"/>
                    <a:lumOff val="25000"/>
                  </a:schemeClr>
                </a:solidFill>
              </a:rPr>
              <a:t>16- منيرة الضفيّان.</a:t>
            </a:r>
          </a:p>
          <a:p>
            <a:pPr algn="ctr">
              <a:spcBef>
                <a:spcPts val="1000"/>
              </a:spcBef>
              <a:buClr>
                <a:schemeClr val="accent1"/>
              </a:buClr>
              <a:buSzPct val="80000"/>
            </a:pPr>
            <a:r>
              <a:rPr lang="ar-SA" b="1" dirty="0">
                <a:solidFill>
                  <a:schemeClr val="tx1">
                    <a:lumMod val="75000"/>
                    <a:lumOff val="25000"/>
                  </a:schemeClr>
                </a:solidFill>
              </a:rPr>
              <a:t>17- بثينة الماجد.</a:t>
            </a:r>
            <a:endParaRPr lang="en-US" b="1" dirty="0">
              <a:solidFill>
                <a:schemeClr val="tx1">
                  <a:lumMod val="75000"/>
                  <a:lumOff val="25000"/>
                </a:schemeClr>
              </a:solidFill>
            </a:endParaRPr>
          </a:p>
        </p:txBody>
      </p:sp>
      <p:sp>
        <p:nvSpPr>
          <p:cNvPr id="6" name="Content Placeholder 7"/>
          <p:cNvSpPr>
            <a:spLocks noGrp="1"/>
          </p:cNvSpPr>
          <p:nvPr>
            <p:ph sz="half" idx="1"/>
          </p:nvPr>
        </p:nvSpPr>
        <p:spPr>
          <a:xfrm>
            <a:off x="6538104" y="2432922"/>
            <a:ext cx="4184035" cy="4366867"/>
          </a:xfrm>
        </p:spPr>
        <p:txBody>
          <a:bodyPr>
            <a:normAutofit/>
          </a:bodyPr>
          <a:lstStyle/>
          <a:p>
            <a:r>
              <a:rPr lang="en-US" sz="2100" b="1" dirty="0"/>
              <a:t> Boys team members:</a:t>
            </a:r>
            <a:endParaRPr lang="ar-SA" sz="2100" b="1" dirty="0"/>
          </a:p>
          <a:p>
            <a:endParaRPr lang="en-US" sz="600" b="1" dirty="0"/>
          </a:p>
          <a:p>
            <a:pPr marL="0" indent="0" algn="ctr">
              <a:buNone/>
            </a:pPr>
            <a:r>
              <a:rPr lang="ar-SA" b="1" dirty="0"/>
              <a:t>1- محمد المهوس.</a:t>
            </a:r>
          </a:p>
        </p:txBody>
      </p:sp>
    </p:spTree>
    <p:extLst>
      <p:ext uri="{BB962C8B-B14F-4D97-AF65-F5344CB8AC3E}">
        <p14:creationId xmlns:p14="http://schemas.microsoft.com/office/powerpoint/2010/main" val="358939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763435" y="0"/>
            <a:ext cx="4428565" cy="684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ChangeArrowheads="1"/>
          </p:cNvSpPr>
          <p:nvPr/>
        </p:nvSpPr>
        <p:spPr bwMode="auto">
          <a:xfrm>
            <a:off x="0" y="1"/>
            <a:ext cx="6478429" cy="2547472"/>
          </a:xfrm>
          <a:prstGeom prst="rect">
            <a:avLst/>
          </a:prstGeom>
          <a:solidFill>
            <a:schemeClr val="bg1"/>
          </a:solidFill>
          <a:ln>
            <a:noFill/>
          </a:ln>
          <a:extLst/>
        </p:spPr>
        <p:txBody>
          <a:bodyPr vert="horz" wrap="square" lIns="68580" tIns="34290" rIns="68580" bIns="3429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b="1" i="0" kern="1200" baseline="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i="0" kern="1200" baseline="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b="1" i="0" kern="1200" baseline="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b="1" i="0" kern="1200" baseline="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b="1" i="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eaLnBrk="1" fontAlgn="auto" hangingPunct="1">
              <a:lnSpc>
                <a:spcPct val="90000"/>
              </a:lnSpc>
              <a:spcAft>
                <a:spcPts val="0"/>
              </a:spcAft>
              <a:buClr>
                <a:srgbClr val="33CC33"/>
              </a:buClr>
              <a:buNone/>
              <a:defRPr/>
            </a:pPr>
            <a:r>
              <a:rPr lang="en-US" sz="2000" b="0" dirty="0">
                <a:ln w="0"/>
                <a:solidFill>
                  <a:srgbClr val="92D050"/>
                </a:solidFill>
                <a:effectLst>
                  <a:outerShdw blurRad="38100" dist="25400" dir="5400000" algn="ctr" rotWithShape="0">
                    <a:srgbClr val="6E747A">
                      <a:alpha val="43000"/>
                    </a:srgbClr>
                  </a:outerShdw>
                </a:effectLst>
              </a:rPr>
              <a:t>What are enzymes?</a:t>
            </a:r>
          </a:p>
          <a:p>
            <a:pPr marL="257175" indent="-257175" algn="ctr" defTabSz="685800" eaLnBrk="1" fontAlgn="auto" hangingPunct="1">
              <a:lnSpc>
                <a:spcPct val="90000"/>
              </a:lnSpc>
              <a:spcAft>
                <a:spcPts val="0"/>
              </a:spcAft>
              <a:buClr>
                <a:srgbClr val="33CC33"/>
              </a:buClr>
              <a:defRPr/>
            </a:pPr>
            <a:endParaRPr lang="en-US" sz="1400" b="0" dirty="0"/>
          </a:p>
          <a:p>
            <a:pPr marL="257175" indent="-257175" algn="just" defTabSz="685800" eaLnBrk="1" fontAlgn="auto" hangingPunct="1">
              <a:lnSpc>
                <a:spcPct val="90000"/>
              </a:lnSpc>
              <a:spcAft>
                <a:spcPts val="0"/>
              </a:spcAft>
              <a:buClr>
                <a:srgbClr val="33CC33"/>
              </a:buClr>
              <a:defRPr/>
            </a:pPr>
            <a:r>
              <a:rPr lang="en-US" sz="1400" b="0" dirty="0"/>
              <a:t>Enzymes are </a:t>
            </a:r>
            <a:r>
              <a:rPr lang="en-US" sz="1400" b="0" u="sng" dirty="0"/>
              <a:t>biological catalysts </a:t>
            </a:r>
            <a:r>
              <a:rPr lang="en-US" sz="1400" b="0" dirty="0"/>
              <a:t>that speed up the rate of a reaction without being changed in the reaction.</a:t>
            </a:r>
          </a:p>
          <a:p>
            <a:pPr marL="257175" indent="-257175" algn="just" defTabSz="685800" eaLnBrk="1" fontAlgn="auto" hangingPunct="1">
              <a:lnSpc>
                <a:spcPct val="90000"/>
              </a:lnSpc>
              <a:spcAft>
                <a:spcPts val="0"/>
              </a:spcAft>
              <a:buClr>
                <a:srgbClr val="33CC33"/>
              </a:buClr>
              <a:defRPr/>
            </a:pPr>
            <a:r>
              <a:rPr lang="en-US" sz="1400" b="0" dirty="0">
                <a:solidFill>
                  <a:srgbClr val="FF0000"/>
                </a:solidFill>
              </a:rPr>
              <a:t>Enzymes are non-consumable molecules.</a:t>
            </a:r>
            <a:endParaRPr lang="en-US" sz="1400" b="0" dirty="0"/>
          </a:p>
          <a:p>
            <a:pPr marL="257175" indent="-257175" algn="just" defTabSz="685800" eaLnBrk="1" fontAlgn="auto" hangingPunct="1">
              <a:lnSpc>
                <a:spcPct val="90000"/>
              </a:lnSpc>
              <a:spcAft>
                <a:spcPts val="0"/>
              </a:spcAft>
              <a:buClr>
                <a:srgbClr val="33CC33"/>
              </a:buClr>
              <a:defRPr/>
            </a:pPr>
            <a:r>
              <a:rPr lang="en-US" sz="1400" b="0" dirty="0" smtClean="0"/>
              <a:t>All enzymes are protein in nature, but all proteins are not enzymes.</a:t>
            </a:r>
          </a:p>
          <a:p>
            <a:pPr marL="257175" indent="-257175" algn="just" defTabSz="685800" eaLnBrk="1" fontAlgn="auto" hangingPunct="1">
              <a:lnSpc>
                <a:spcPct val="90000"/>
              </a:lnSpc>
              <a:spcAft>
                <a:spcPts val="0"/>
              </a:spcAft>
              <a:buClr>
                <a:srgbClr val="33CC33"/>
              </a:buClr>
              <a:defRPr/>
            </a:pPr>
            <a:r>
              <a:rPr lang="en-US" sz="1400" b="0" dirty="0" smtClean="0"/>
              <a:t>Some </a:t>
            </a:r>
            <a:r>
              <a:rPr lang="en-US" sz="1400" b="0" dirty="0"/>
              <a:t>enzymes have both active and regulatory sites.</a:t>
            </a:r>
          </a:p>
          <a:p>
            <a:pPr marL="257175" indent="-257175" algn="just" defTabSz="685800" eaLnBrk="1" fontAlgn="auto" hangingPunct="1">
              <a:lnSpc>
                <a:spcPct val="90000"/>
              </a:lnSpc>
              <a:spcAft>
                <a:spcPts val="0"/>
              </a:spcAft>
              <a:buClr>
                <a:srgbClr val="33CC33"/>
              </a:buClr>
              <a:defRPr/>
            </a:pPr>
            <a:r>
              <a:rPr lang="en-US" sz="1400" b="0" dirty="0"/>
              <a:t>Substances upon which the enzymes act are called </a:t>
            </a:r>
            <a:r>
              <a:rPr lang="en-US" sz="1400" b="0" u="sng" dirty="0" smtClean="0">
                <a:solidFill>
                  <a:srgbClr val="FF0000"/>
                </a:solidFill>
              </a:rPr>
              <a:t>substrates.</a:t>
            </a:r>
            <a:endParaRPr lang="en-US" sz="1400" b="0" u="sng" dirty="0">
              <a:solidFill>
                <a:srgbClr val="FF0000"/>
              </a:solidFill>
            </a:endParaRPr>
          </a:p>
          <a:p>
            <a:pPr marL="257175" indent="-257175" algn="just" defTabSz="685800" eaLnBrk="1" fontAlgn="auto" hangingPunct="1">
              <a:lnSpc>
                <a:spcPct val="90000"/>
              </a:lnSpc>
              <a:spcAft>
                <a:spcPts val="0"/>
              </a:spcAft>
              <a:buClr>
                <a:srgbClr val="33CC33"/>
              </a:buClr>
              <a:defRPr/>
            </a:pPr>
            <a:r>
              <a:rPr lang="en-US" sz="1400" b="0" dirty="0"/>
              <a:t>Enzymes bind to their specific substrates to convert them to </a:t>
            </a:r>
            <a:r>
              <a:rPr lang="en-US" sz="1400" b="0" u="sng" dirty="0">
                <a:solidFill>
                  <a:srgbClr val="FF0000"/>
                </a:solidFill>
              </a:rPr>
              <a:t>product(s</a:t>
            </a:r>
            <a:r>
              <a:rPr lang="en-US" sz="1400" b="0" u="sng" dirty="0" smtClean="0">
                <a:solidFill>
                  <a:srgbClr val="FF0000"/>
                </a:solidFill>
              </a:rPr>
              <a:t>). </a:t>
            </a:r>
            <a:endParaRPr lang="en-US" sz="1400" b="0" u="sng" dirty="0">
              <a:solidFill>
                <a:srgbClr val="FF0000"/>
              </a:solidFill>
            </a:endParaRPr>
          </a:p>
        </p:txBody>
      </p:sp>
      <p:graphicFrame>
        <p:nvGraphicFramePr>
          <p:cNvPr id="13" name="Diagram 12"/>
          <p:cNvGraphicFramePr/>
          <p:nvPr>
            <p:extLst>
              <p:ext uri="{D42A27DB-BD31-4B8C-83A1-F6EECF244321}">
                <p14:modId xmlns:p14="http://schemas.microsoft.com/office/powerpoint/2010/main" val="546701523"/>
              </p:ext>
            </p:extLst>
          </p:nvPr>
        </p:nvGraphicFramePr>
        <p:xfrm>
          <a:off x="0" y="2733221"/>
          <a:ext cx="6284259" cy="410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1773594" y="2560096"/>
            <a:ext cx="2753767" cy="377026"/>
          </a:xfrm>
          <a:prstGeom prst="rect">
            <a:avLst/>
          </a:prstGeom>
          <a:noFill/>
        </p:spPr>
        <p:txBody>
          <a:bodyPr wrap="none" lIns="68580" tIns="34290" rIns="68580" bIns="34290">
            <a:spAutoFit/>
          </a:bodyPr>
          <a:lstStyle/>
          <a:p>
            <a:pPr algn="ctr"/>
            <a:r>
              <a:rPr lang="en-US" sz="2000" dirty="0">
                <a:ln w="0"/>
                <a:solidFill>
                  <a:srgbClr val="92D050"/>
                </a:solidFill>
                <a:effectLst>
                  <a:outerShdw blurRad="38100" dist="25400" dir="5400000" algn="ctr" rotWithShape="0">
                    <a:srgbClr val="6E747A">
                      <a:alpha val="43000"/>
                    </a:srgbClr>
                  </a:outerShdw>
                </a:effectLst>
              </a:rPr>
              <a:t>Properties of enzymes </a:t>
            </a:r>
            <a:endParaRPr lang="ar-SA" sz="2000" dirty="0">
              <a:ln w="0"/>
              <a:solidFill>
                <a:srgbClr val="92D050"/>
              </a:solidFill>
              <a:effectLst>
                <a:outerShdw blurRad="38100" dist="25400" dir="5400000" algn="ctr" rotWithShape="0">
                  <a:srgbClr val="6E747A">
                    <a:alpha val="43000"/>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2530190951"/>
              </p:ext>
            </p:extLst>
          </p:nvPr>
        </p:nvGraphicFramePr>
        <p:xfrm>
          <a:off x="6490252" y="-772024"/>
          <a:ext cx="5180171" cy="56109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p:cNvPicPr>
            <a:picLocks noChangeAspect="1"/>
          </p:cNvPicPr>
          <p:nvPr/>
        </p:nvPicPr>
        <p:blipFill>
          <a:blip r:embed="rId12"/>
          <a:stretch>
            <a:fillRect/>
          </a:stretch>
        </p:blipFill>
        <p:spPr>
          <a:xfrm>
            <a:off x="9919635" y="4311565"/>
            <a:ext cx="2031072" cy="1623864"/>
          </a:xfrm>
          <a:prstGeom prst="rect">
            <a:avLst/>
          </a:prstGeom>
        </p:spPr>
      </p:pic>
      <p:pic>
        <p:nvPicPr>
          <p:cNvPr id="3" name="Picture 2"/>
          <p:cNvPicPr>
            <a:picLocks noChangeAspect="1"/>
          </p:cNvPicPr>
          <p:nvPr/>
        </p:nvPicPr>
        <p:blipFill>
          <a:blip r:embed="rId13"/>
          <a:stretch>
            <a:fillRect/>
          </a:stretch>
        </p:blipFill>
        <p:spPr>
          <a:xfrm>
            <a:off x="6749799" y="4313075"/>
            <a:ext cx="2889552" cy="1526964"/>
          </a:xfrm>
          <a:prstGeom prst="rect">
            <a:avLst/>
          </a:prstGeom>
        </p:spPr>
      </p:pic>
      <p:cxnSp>
        <p:nvCxnSpPr>
          <p:cNvPr id="9" name="Straight Connector 8"/>
          <p:cNvCxnSpPr/>
          <p:nvPr/>
        </p:nvCxnSpPr>
        <p:spPr>
          <a:xfrm>
            <a:off x="0" y="2553784"/>
            <a:ext cx="6478429"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p:nvPr/>
        </p:nvCxnSpPr>
        <p:spPr>
          <a:xfrm>
            <a:off x="6484340" y="0"/>
            <a:ext cx="0" cy="684116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6699630" y="853435"/>
            <a:ext cx="4343400" cy="3416320"/>
          </a:xfrm>
          <a:prstGeom prst="rect">
            <a:avLst/>
          </a:prstGeom>
          <a:noFill/>
        </p:spPr>
        <p:txBody>
          <a:bodyPr wrap="square" rtlCol="0">
            <a:spAutoFit/>
          </a:bodyPr>
          <a:lstStyle/>
          <a:p>
            <a:pPr lvl="0" defTabSz="685800">
              <a:lnSpc>
                <a:spcPct val="90000"/>
              </a:lnSpc>
              <a:spcBef>
                <a:spcPct val="20000"/>
              </a:spcBef>
              <a:buClr>
                <a:srgbClr val="33CC33"/>
              </a:buClr>
              <a:defRPr/>
            </a:pPr>
            <a:r>
              <a:rPr lang="en-US" sz="2000" dirty="0">
                <a:ln w="0"/>
                <a:solidFill>
                  <a:srgbClr val="92D050"/>
                </a:solidFill>
                <a:effectLst>
                  <a:outerShdw blurRad="38100" dist="25400" dir="5400000" algn="ctr" rotWithShape="0">
                    <a:srgbClr val="6E747A">
                      <a:alpha val="43000"/>
                    </a:srgbClr>
                  </a:outerShdw>
                </a:effectLst>
                <a:latin typeface="Arial" pitchFamily="34" charset="0"/>
              </a:rPr>
              <a:t>Ways of Enzyme-substrate Binding</a:t>
            </a:r>
          </a:p>
          <a:p>
            <a:pPr lvl="0" defTabSz="914400" rtl="1">
              <a:defRPr/>
            </a:pPr>
            <a:r>
              <a:rPr lang="ar-SA" sz="1200" dirty="0">
                <a:solidFill>
                  <a:schemeClr val="accent1">
                    <a:lumMod val="50000"/>
                  </a:schemeClr>
                </a:solidFill>
                <a:latin typeface="Arial" panose="020B0604020202020204" pitchFamily="34" charset="0"/>
                <a:cs typeface="Arial" panose="020B0604020202020204" pitchFamily="34" charset="0"/>
              </a:rPr>
              <a:t>طريقة الارتباط بالانزيم.</a:t>
            </a:r>
            <a:endParaRPr lang="en-US" sz="1200" dirty="0">
              <a:solidFill>
                <a:schemeClr val="accent1">
                  <a:lumMod val="50000"/>
                </a:schemeClr>
              </a:solidFill>
              <a:latin typeface="Arial" panose="020B0604020202020204" pitchFamily="34" charset="0"/>
              <a:cs typeface="Arial" panose="020B0604020202020204" pitchFamily="34" charset="0"/>
            </a:endParaRPr>
          </a:p>
          <a:p>
            <a:pPr lvl="0" defTabSz="914400" rtl="1">
              <a:defRPr/>
            </a:pPr>
            <a:endParaRPr lang="en-US" sz="1400" dirty="0">
              <a:solidFill>
                <a:schemeClr val="accent1">
                  <a:lumMod val="50000"/>
                </a:schemeClr>
              </a:solidFill>
              <a:latin typeface="Arial" panose="020B0604020202020204" pitchFamily="34" charset="0"/>
              <a:cs typeface="Arial" panose="020B0604020202020204" pitchFamily="34" charset="0"/>
            </a:endParaRPr>
          </a:p>
          <a:p>
            <a:pPr lvl="0" rtl="1"/>
            <a:r>
              <a:rPr lang="en-US" sz="1400" b="1" u="sng" dirty="0">
                <a:latin typeface="Arial" panose="020B0604020202020204" pitchFamily="34" charset="0"/>
                <a:cs typeface="Arial" panose="020B0604020202020204" pitchFamily="34" charset="0"/>
              </a:rPr>
              <a:t>1. Induct fit binding </a:t>
            </a:r>
          </a:p>
          <a:p>
            <a:pPr lvl="0" rtl="1"/>
            <a:r>
              <a:rPr lang="en-US" sz="1400" dirty="0">
                <a:latin typeface="Arial" panose="020B0604020202020204" pitchFamily="34" charset="0"/>
                <a:cs typeface="Arial" panose="020B0604020202020204" pitchFamily="34" charset="0"/>
              </a:rPr>
              <a:t>After the binding of substrate the enzyme changes its shape to fit more perfectly with substrate </a:t>
            </a:r>
            <a:r>
              <a:rPr lang="en-US" sz="1400" dirty="0">
                <a:solidFill>
                  <a:schemeClr val="tx1">
                    <a:lumMod val="50000"/>
                    <a:lumOff val="50000"/>
                  </a:schemeClr>
                </a:solidFill>
                <a:latin typeface="Arial" panose="020B0604020202020204" pitchFamily="34" charset="0"/>
                <a:cs typeface="Arial" panose="020B0604020202020204" pitchFamily="34" charset="0"/>
              </a:rPr>
              <a:t>“not fully  complementary”</a:t>
            </a:r>
          </a:p>
          <a:p>
            <a:pPr lvl="0" rtl="1"/>
            <a:r>
              <a:rPr lang="ar-SA" sz="1400" dirty="0">
                <a:solidFill>
                  <a:schemeClr val="tx1">
                    <a:lumMod val="50000"/>
                    <a:lumOff val="50000"/>
                  </a:schemeClr>
                </a:solidFill>
                <a:latin typeface="Arial" panose="020B0604020202020204" pitchFamily="34" charset="0"/>
                <a:cs typeface="Arial" panose="020B0604020202020204" pitchFamily="34" charset="0"/>
              </a:rPr>
              <a:t>زي القفاز ياخذ شكل اليد بعد ماينلبس.</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lvl="0" defTabSz="914400" rtl="1">
              <a:defRPr/>
            </a:pPr>
            <a:endParaRPr lang="en-US" sz="1400" dirty="0">
              <a:solidFill>
                <a:schemeClr val="accent1">
                  <a:lumMod val="50000"/>
                </a:schemeClr>
              </a:solidFill>
              <a:latin typeface="Arial" panose="020B0604020202020204" pitchFamily="34" charset="0"/>
              <a:cs typeface="Arial" panose="020B0604020202020204" pitchFamily="34" charset="0"/>
            </a:endParaRPr>
          </a:p>
          <a:p>
            <a:pPr lvl="0" rtl="1"/>
            <a:r>
              <a:rPr lang="en-US" sz="1400" b="1" u="sng" dirty="0">
                <a:latin typeface="Arial" panose="020B0604020202020204" pitchFamily="34" charset="0"/>
                <a:cs typeface="Arial" panose="020B0604020202020204" pitchFamily="34" charset="0"/>
              </a:rPr>
              <a:t>2. Lock and key binding </a:t>
            </a:r>
          </a:p>
          <a:p>
            <a:pPr lvl="0" rtl="1"/>
            <a:r>
              <a:rPr lang="en-US" sz="1400" dirty="0">
                <a:latin typeface="Arial" panose="020B0604020202020204" pitchFamily="34" charset="0"/>
                <a:cs typeface="Arial" panose="020B0604020202020204" pitchFamily="34" charset="0"/>
              </a:rPr>
              <a:t>The enzyme has an active site that fits </a:t>
            </a:r>
            <a:r>
              <a:rPr lang="en-US" sz="1400" b="1" dirty="0">
                <a:latin typeface="Arial" panose="020B0604020202020204" pitchFamily="34" charset="0"/>
                <a:cs typeface="Arial" panose="020B0604020202020204" pitchFamily="34" charset="0"/>
              </a:rPr>
              <a:t>the exact </a:t>
            </a:r>
            <a:r>
              <a:rPr lang="en-US" sz="1400" dirty="0">
                <a:latin typeface="Arial" panose="020B0604020202020204" pitchFamily="34" charset="0"/>
                <a:cs typeface="Arial" panose="020B0604020202020204" pitchFamily="34" charset="0"/>
              </a:rPr>
              <a:t>dimensions of the substrate</a:t>
            </a:r>
            <a:endParaRPr lang="ar-SA" sz="1400" dirty="0">
              <a:latin typeface="Arial" panose="020B0604020202020204" pitchFamily="34" charset="0"/>
              <a:cs typeface="Arial" panose="020B0604020202020204" pitchFamily="34" charset="0"/>
            </a:endParaRPr>
          </a:p>
          <a:p>
            <a:pPr lvl="0" rtl="1"/>
            <a:r>
              <a:rPr lang="en-US" sz="1400" dirty="0">
                <a:solidFill>
                  <a:schemeClr val="tx1">
                    <a:lumMod val="50000"/>
                    <a:lumOff val="50000"/>
                  </a:schemeClr>
                </a:solidFill>
                <a:latin typeface="Arial" panose="020B0604020202020204" pitchFamily="34" charset="0"/>
                <a:cs typeface="Arial" panose="020B0604020202020204" pitchFamily="34" charset="0"/>
              </a:rPr>
              <a:t>Active site is </a:t>
            </a:r>
            <a:r>
              <a:rPr lang="en-US" sz="1400" b="1" dirty="0">
                <a:solidFill>
                  <a:schemeClr val="tx1">
                    <a:lumMod val="50000"/>
                    <a:lumOff val="50000"/>
                  </a:schemeClr>
                </a:solidFill>
                <a:latin typeface="Arial" panose="020B0604020202020204" pitchFamily="34" charset="0"/>
                <a:cs typeface="Arial" panose="020B0604020202020204" pitchFamily="34" charset="0"/>
              </a:rPr>
              <a:t>complementary</a:t>
            </a:r>
            <a:r>
              <a:rPr lang="en-US" sz="1400" dirty="0">
                <a:solidFill>
                  <a:schemeClr val="tx1">
                    <a:lumMod val="50000"/>
                    <a:lumOff val="50000"/>
                  </a:schemeClr>
                </a:solidFill>
                <a:latin typeface="Arial" panose="020B0604020202020204" pitchFamily="34" charset="0"/>
                <a:cs typeface="Arial" panose="020B0604020202020204" pitchFamily="34" charset="0"/>
              </a:rPr>
              <a:t> to the substrate  </a:t>
            </a:r>
            <a:endParaRPr lang="ar-SA" sz="1400" dirty="0">
              <a:solidFill>
                <a:schemeClr val="tx1">
                  <a:lumMod val="50000"/>
                  <a:lumOff val="50000"/>
                </a:schemeClr>
              </a:solidFill>
              <a:latin typeface="Arial" panose="020B0604020202020204" pitchFamily="34" charset="0"/>
              <a:cs typeface="Arial" panose="020B0604020202020204" pitchFamily="34" charset="0"/>
            </a:endParaRPr>
          </a:p>
          <a:p>
            <a:pPr lvl="0" defTabSz="914400" rtl="1">
              <a:defRPr/>
            </a:pPr>
            <a:endParaRPr lang="en-US" sz="1400" dirty="0">
              <a:solidFill>
                <a:schemeClr val="accent1">
                  <a:lumMod val="50000"/>
                </a:schemeClr>
              </a:solidFill>
              <a:latin typeface="Arial" panose="020B0604020202020204" pitchFamily="34" charset="0"/>
              <a:cs typeface="Arial" panose="020B0604020202020204" pitchFamily="34" charset="0"/>
            </a:endParaRPr>
          </a:p>
          <a:p>
            <a:endParaRPr lang="en-US" dirty="0">
              <a:solidFill>
                <a:schemeClr val="accent1">
                  <a:lumMod val="50000"/>
                </a:schemeClr>
              </a:solidFill>
            </a:endParaRPr>
          </a:p>
        </p:txBody>
      </p:sp>
      <p:sp>
        <p:nvSpPr>
          <p:cNvPr id="19" name="TextBox 18"/>
          <p:cNvSpPr txBox="1"/>
          <p:nvPr/>
        </p:nvSpPr>
        <p:spPr>
          <a:xfrm>
            <a:off x="6840258" y="225606"/>
            <a:ext cx="484198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Objective: Understand enzyme activity and specificity</a:t>
            </a:r>
          </a:p>
        </p:txBody>
      </p:sp>
      <p:sp>
        <p:nvSpPr>
          <p:cNvPr id="4" name="TextBox 3"/>
          <p:cNvSpPr txBox="1"/>
          <p:nvPr/>
        </p:nvSpPr>
        <p:spPr>
          <a:xfrm>
            <a:off x="7841359" y="3991398"/>
            <a:ext cx="259547" cy="338554"/>
          </a:xfrm>
          <a:prstGeom prst="rect">
            <a:avLst/>
          </a:prstGeom>
          <a:noFill/>
        </p:spPr>
        <p:txBody>
          <a:bodyPr wrap="square" rtlCol="0">
            <a:spAutoFit/>
          </a:bodyPr>
          <a:lstStyle/>
          <a:p>
            <a:r>
              <a:rPr lang="en-US" sz="1600" dirty="0" smtClean="0"/>
              <a:t>1</a:t>
            </a:r>
            <a:endParaRPr lang="en-US" sz="1600" dirty="0"/>
          </a:p>
        </p:txBody>
      </p:sp>
      <p:sp>
        <p:nvSpPr>
          <p:cNvPr id="16" name="TextBox 15"/>
          <p:cNvSpPr txBox="1"/>
          <p:nvPr/>
        </p:nvSpPr>
        <p:spPr>
          <a:xfrm>
            <a:off x="10807094" y="3974521"/>
            <a:ext cx="259547" cy="338554"/>
          </a:xfrm>
          <a:prstGeom prst="rect">
            <a:avLst/>
          </a:prstGeom>
          <a:noFill/>
        </p:spPr>
        <p:txBody>
          <a:bodyPr wrap="square" rtlCol="0">
            <a:spAutoFit/>
          </a:bodyPr>
          <a:lstStyle/>
          <a:p>
            <a:r>
              <a:rPr lang="en-US" sz="1600" dirty="0" smtClean="0"/>
              <a:t>2</a:t>
            </a:r>
            <a:endParaRPr lang="en-US" sz="1600" dirty="0"/>
          </a:p>
        </p:txBody>
      </p:sp>
    </p:spTree>
    <p:extLst>
      <p:ext uri="{BB962C8B-B14F-4D97-AF65-F5344CB8AC3E}">
        <p14:creationId xmlns:p14="http://schemas.microsoft.com/office/powerpoint/2010/main" val="65595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891798" y="4546895"/>
            <a:ext cx="7619765" cy="178571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249089" y="191089"/>
            <a:ext cx="6447501" cy="507696"/>
          </a:xfrm>
        </p:spPr>
        <p:txBody>
          <a:bodyPr>
            <a:normAutofit fontScale="90000"/>
          </a:bodyPr>
          <a:lstStyle/>
          <a:p>
            <a:r>
              <a:rPr lang="en-US" sz="3100" dirty="0">
                <a:ln w="0"/>
                <a:effectLst>
                  <a:outerShdw blurRad="38100" dist="25400" dir="5400000" algn="ctr" rotWithShape="0">
                    <a:srgbClr val="6E747A">
                      <a:alpha val="43000"/>
                    </a:srgbClr>
                  </a:outerShdw>
                </a:effectLst>
              </a:rPr>
              <a:t>Classification of enzymes</a:t>
            </a:r>
            <a:r>
              <a:rPr lang="en-US" sz="1800" dirty="0">
                <a:solidFill>
                  <a:schemeClr val="tx1"/>
                </a:solidFill>
              </a:rPr>
              <a:t/>
            </a:r>
            <a:br>
              <a:rPr lang="en-US" sz="1800" dirty="0">
                <a:solidFill>
                  <a:schemeClr val="tx1"/>
                </a:solidFill>
              </a:rPr>
            </a:br>
            <a:endParaRPr lang="en-US" sz="18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73980392"/>
              </p:ext>
            </p:extLst>
          </p:nvPr>
        </p:nvGraphicFramePr>
        <p:xfrm>
          <a:off x="2362390" y="1555758"/>
          <a:ext cx="7052124" cy="2186940"/>
        </p:xfrm>
        <a:graphic>
          <a:graphicData uri="http://schemas.openxmlformats.org/drawingml/2006/table">
            <a:tbl>
              <a:tblPr firstRow="1" bandRow="1">
                <a:tableStyleId>{5C22544A-7EE6-4342-B048-85BDC9FD1C3A}</a:tableStyleId>
              </a:tblPr>
              <a:tblGrid>
                <a:gridCol w="3526062">
                  <a:extLst>
                    <a:ext uri="{9D8B030D-6E8A-4147-A177-3AD203B41FA5}">
                      <a16:colId xmlns="" xmlns:a16="http://schemas.microsoft.com/office/drawing/2014/main" val="4127894462"/>
                    </a:ext>
                  </a:extLst>
                </a:gridCol>
                <a:gridCol w="3526062">
                  <a:extLst>
                    <a:ext uri="{9D8B030D-6E8A-4147-A177-3AD203B41FA5}">
                      <a16:colId xmlns="" xmlns:a16="http://schemas.microsoft.com/office/drawing/2014/main" val="297903399"/>
                    </a:ext>
                  </a:extLst>
                </a:gridCol>
              </a:tblGrid>
              <a:tr h="278130">
                <a:tc>
                  <a:txBody>
                    <a:bodyPr/>
                    <a:lstStyle/>
                    <a:p>
                      <a:r>
                        <a:rPr lang="en-US" sz="1400" dirty="0"/>
                        <a:t>Classification</a:t>
                      </a:r>
                    </a:p>
                  </a:txBody>
                  <a:tcPr marL="68580" marR="68580" marT="34290" marB="34290"/>
                </a:tc>
                <a:tc>
                  <a:txBody>
                    <a:bodyPr/>
                    <a:lstStyle/>
                    <a:p>
                      <a:r>
                        <a:rPr lang="en-US" sz="1400" dirty="0"/>
                        <a:t>Type of reaction catalyzed</a:t>
                      </a:r>
                    </a:p>
                  </a:txBody>
                  <a:tcPr marL="68580" marR="68580" marT="34290" marB="34290"/>
                </a:tc>
                <a:extLst>
                  <a:ext uri="{0D108BD9-81ED-4DB2-BD59-A6C34878D82A}">
                    <a16:rowId xmlns="" xmlns:a16="http://schemas.microsoft.com/office/drawing/2014/main" val="3797653786"/>
                  </a:ext>
                </a:extLst>
              </a:tr>
              <a:tr h="278130">
                <a:tc>
                  <a:txBody>
                    <a:bodyPr/>
                    <a:lstStyle/>
                    <a:p>
                      <a:r>
                        <a:rPr lang="en-US" sz="1400" dirty="0"/>
                        <a:t>1.</a:t>
                      </a:r>
                      <a:r>
                        <a:rPr lang="en-US" sz="1400" b="1" dirty="0"/>
                        <a:t>oxidoreduct</a:t>
                      </a:r>
                      <a:r>
                        <a:rPr lang="en-US" sz="1400" dirty="0"/>
                        <a:t>ases</a:t>
                      </a:r>
                    </a:p>
                  </a:txBody>
                  <a:tcPr marL="68580" marR="68580" marT="34290" marB="34290"/>
                </a:tc>
                <a:tc>
                  <a:txBody>
                    <a:bodyPr/>
                    <a:lstStyle/>
                    <a:p>
                      <a:r>
                        <a:rPr lang="en-US" sz="1400" dirty="0"/>
                        <a:t>Oxidation- reduction reaction</a:t>
                      </a:r>
                    </a:p>
                  </a:txBody>
                  <a:tcPr marL="68580" marR="68580" marT="34290" marB="34290"/>
                </a:tc>
                <a:extLst>
                  <a:ext uri="{0D108BD9-81ED-4DB2-BD59-A6C34878D82A}">
                    <a16:rowId xmlns="" xmlns:a16="http://schemas.microsoft.com/office/drawing/2014/main" val="3080619215"/>
                  </a:ext>
                </a:extLst>
              </a:tr>
              <a:tr h="278130">
                <a:tc>
                  <a:txBody>
                    <a:bodyPr/>
                    <a:lstStyle/>
                    <a:p>
                      <a:r>
                        <a:rPr lang="en-US" sz="1400" dirty="0"/>
                        <a:t>2.</a:t>
                      </a:r>
                      <a:r>
                        <a:rPr lang="en-US" sz="1400" b="1" dirty="0"/>
                        <a:t>transfer</a:t>
                      </a:r>
                      <a:r>
                        <a:rPr lang="en-US" sz="1400" dirty="0"/>
                        <a:t>ases</a:t>
                      </a:r>
                    </a:p>
                  </a:txBody>
                  <a:tcPr marL="68580" marR="68580" marT="34290" marB="34290"/>
                </a:tc>
                <a:tc>
                  <a:txBody>
                    <a:bodyPr/>
                    <a:lstStyle/>
                    <a:p>
                      <a:r>
                        <a:rPr lang="en-US" sz="1400" dirty="0"/>
                        <a:t>Transfer of functional group</a:t>
                      </a:r>
                    </a:p>
                  </a:txBody>
                  <a:tcPr marL="68580" marR="68580" marT="34290" marB="34290"/>
                </a:tc>
                <a:extLst>
                  <a:ext uri="{0D108BD9-81ED-4DB2-BD59-A6C34878D82A}">
                    <a16:rowId xmlns="" xmlns:a16="http://schemas.microsoft.com/office/drawing/2014/main" val="3931913754"/>
                  </a:ext>
                </a:extLst>
              </a:tr>
              <a:tr h="278130">
                <a:tc>
                  <a:txBody>
                    <a:bodyPr/>
                    <a:lstStyle/>
                    <a:p>
                      <a:r>
                        <a:rPr lang="en-US" sz="1400" dirty="0"/>
                        <a:t>3.</a:t>
                      </a:r>
                      <a:r>
                        <a:rPr lang="en-US" sz="1400" b="1" dirty="0"/>
                        <a:t>hydrol</a:t>
                      </a:r>
                      <a:r>
                        <a:rPr lang="en-US" sz="1400" dirty="0"/>
                        <a:t>ases</a:t>
                      </a:r>
                    </a:p>
                  </a:txBody>
                  <a:tcPr marL="68580" marR="68580" marT="34290" marB="34290"/>
                </a:tc>
                <a:tc>
                  <a:txBody>
                    <a:bodyPr/>
                    <a:lstStyle/>
                    <a:p>
                      <a:r>
                        <a:rPr lang="en-US" sz="1400" dirty="0"/>
                        <a:t>Hydrolysis reaction</a:t>
                      </a:r>
                    </a:p>
                  </a:txBody>
                  <a:tcPr marL="68580" marR="68580" marT="34290" marB="34290"/>
                </a:tc>
                <a:extLst>
                  <a:ext uri="{0D108BD9-81ED-4DB2-BD59-A6C34878D82A}">
                    <a16:rowId xmlns="" xmlns:a16="http://schemas.microsoft.com/office/drawing/2014/main" val="3420456523"/>
                  </a:ext>
                </a:extLst>
              </a:tr>
              <a:tr h="278130">
                <a:tc>
                  <a:txBody>
                    <a:bodyPr/>
                    <a:lstStyle/>
                    <a:p>
                      <a:r>
                        <a:rPr lang="en-US" sz="1400" dirty="0"/>
                        <a:t>4.</a:t>
                      </a:r>
                      <a:r>
                        <a:rPr lang="en-US" sz="1400" b="1" dirty="0"/>
                        <a:t>ly</a:t>
                      </a:r>
                      <a:r>
                        <a:rPr lang="en-US" sz="1400" dirty="0"/>
                        <a:t>ases</a:t>
                      </a:r>
                    </a:p>
                  </a:txBody>
                  <a:tcPr marL="68580" marR="68580" marT="34290" marB="34290"/>
                </a:tc>
                <a:tc>
                  <a:txBody>
                    <a:bodyPr/>
                    <a:lstStyle/>
                    <a:p>
                      <a:r>
                        <a:rPr lang="en-US" sz="1400" dirty="0"/>
                        <a:t>Group</a:t>
                      </a:r>
                      <a:r>
                        <a:rPr lang="en-US" sz="1400" baseline="0" dirty="0"/>
                        <a:t> elimination to form double bonds</a:t>
                      </a:r>
                      <a:endParaRPr lang="en-US" sz="1400" dirty="0"/>
                    </a:p>
                  </a:txBody>
                  <a:tcPr marL="68580" marR="68580" marT="34290" marB="34290"/>
                </a:tc>
                <a:extLst>
                  <a:ext uri="{0D108BD9-81ED-4DB2-BD59-A6C34878D82A}">
                    <a16:rowId xmlns="" xmlns:a16="http://schemas.microsoft.com/office/drawing/2014/main" val="174534841"/>
                  </a:ext>
                </a:extLst>
              </a:tr>
              <a:tr h="278130">
                <a:tc>
                  <a:txBody>
                    <a:bodyPr/>
                    <a:lstStyle/>
                    <a:p>
                      <a:r>
                        <a:rPr lang="en-US" sz="1400" dirty="0"/>
                        <a:t>5.</a:t>
                      </a:r>
                      <a:r>
                        <a:rPr lang="en-US" sz="1400" b="1" dirty="0"/>
                        <a:t>isomer</a:t>
                      </a:r>
                      <a:r>
                        <a:rPr lang="en-US" sz="1400" dirty="0"/>
                        <a:t>ases</a:t>
                      </a:r>
                    </a:p>
                  </a:txBody>
                  <a:tcPr marL="68580" marR="68580" marT="34290" marB="34290"/>
                </a:tc>
                <a:tc>
                  <a:txBody>
                    <a:bodyPr/>
                    <a:lstStyle/>
                    <a:p>
                      <a:r>
                        <a:rPr lang="en-US" sz="1400" dirty="0"/>
                        <a:t>isomerization</a:t>
                      </a:r>
                    </a:p>
                  </a:txBody>
                  <a:tcPr marL="68580" marR="68580" marT="34290" marB="34290"/>
                </a:tc>
                <a:extLst>
                  <a:ext uri="{0D108BD9-81ED-4DB2-BD59-A6C34878D82A}">
                    <a16:rowId xmlns="" xmlns:a16="http://schemas.microsoft.com/office/drawing/2014/main" val="267637614"/>
                  </a:ext>
                </a:extLst>
              </a:tr>
              <a:tr h="278130">
                <a:tc>
                  <a:txBody>
                    <a:bodyPr/>
                    <a:lstStyle/>
                    <a:p>
                      <a:r>
                        <a:rPr lang="en-US" sz="1400" dirty="0"/>
                        <a:t>6.</a:t>
                      </a:r>
                      <a:r>
                        <a:rPr lang="en-US" sz="1400" b="1" dirty="0"/>
                        <a:t>liga</a:t>
                      </a:r>
                      <a:r>
                        <a:rPr lang="en-US" sz="1400" dirty="0"/>
                        <a:t>ses</a:t>
                      </a:r>
                    </a:p>
                  </a:txBody>
                  <a:tcPr marL="68580" marR="68580" marT="34290" marB="34290"/>
                </a:tc>
                <a:tc>
                  <a:txBody>
                    <a:bodyPr/>
                    <a:lstStyle/>
                    <a:p>
                      <a:r>
                        <a:rPr lang="en-US" sz="1400" dirty="0"/>
                        <a:t>Bond</a:t>
                      </a:r>
                      <a:r>
                        <a:rPr lang="en-US" sz="1400" baseline="0" dirty="0"/>
                        <a:t> formation coupled with ATP hydrolysis</a:t>
                      </a:r>
                      <a:endParaRPr lang="en-US" sz="1400" dirty="0"/>
                    </a:p>
                  </a:txBody>
                  <a:tcPr marL="68580" marR="68580" marT="34290" marB="34290"/>
                </a:tc>
                <a:extLst>
                  <a:ext uri="{0D108BD9-81ED-4DB2-BD59-A6C34878D82A}">
                    <a16:rowId xmlns="" xmlns:a16="http://schemas.microsoft.com/office/drawing/2014/main" val="3104130647"/>
                  </a:ext>
                </a:extLst>
              </a:tr>
            </a:tbl>
          </a:graphicData>
        </a:graphic>
      </p:graphicFrame>
      <p:sp>
        <p:nvSpPr>
          <p:cNvPr id="7" name="TextBox 6"/>
          <p:cNvSpPr txBox="1"/>
          <p:nvPr/>
        </p:nvSpPr>
        <p:spPr>
          <a:xfrm>
            <a:off x="6992056" y="3742698"/>
            <a:ext cx="2422458" cy="300082"/>
          </a:xfrm>
          <a:prstGeom prst="rect">
            <a:avLst/>
          </a:prstGeom>
          <a:noFill/>
        </p:spPr>
        <p:txBody>
          <a:bodyPr wrap="none" rtlCol="0">
            <a:spAutoFit/>
          </a:bodyPr>
          <a:lstStyle/>
          <a:p>
            <a:r>
              <a:rPr lang="ar-SA" sz="1350" dirty="0">
                <a:solidFill>
                  <a:srgbClr val="FF0000"/>
                </a:solidFill>
              </a:rPr>
              <a:t>ملاحظة: لازم نحفظهم بالترتيب!</a:t>
            </a:r>
            <a:endParaRPr lang="en-US" sz="1350" dirty="0">
              <a:solidFill>
                <a:srgbClr val="FF0000"/>
              </a:solidFill>
            </a:endParaRPr>
          </a:p>
        </p:txBody>
      </p:sp>
      <p:sp>
        <p:nvSpPr>
          <p:cNvPr id="8" name="TextBox 7"/>
          <p:cNvSpPr txBox="1"/>
          <p:nvPr/>
        </p:nvSpPr>
        <p:spPr>
          <a:xfrm>
            <a:off x="1747584" y="1811070"/>
            <a:ext cx="604653" cy="300082"/>
          </a:xfrm>
          <a:prstGeom prst="rect">
            <a:avLst/>
          </a:prstGeom>
          <a:noFill/>
        </p:spPr>
        <p:txBody>
          <a:bodyPr wrap="none" rtlCol="0">
            <a:spAutoFit/>
          </a:bodyPr>
          <a:lstStyle/>
          <a:p>
            <a:r>
              <a:rPr lang="en-US" sz="1350" b="1" dirty="0">
                <a:solidFill>
                  <a:schemeClr val="bg1">
                    <a:lumMod val="50000"/>
                  </a:schemeClr>
                </a:solidFill>
              </a:rPr>
              <a:t>O</a:t>
            </a:r>
            <a:r>
              <a:rPr lang="en-US" sz="1350" dirty="0">
                <a:solidFill>
                  <a:schemeClr val="bg1">
                    <a:lumMod val="65000"/>
                  </a:schemeClr>
                </a:solidFill>
              </a:rPr>
              <a:t>mar</a:t>
            </a:r>
          </a:p>
        </p:txBody>
      </p:sp>
      <p:sp>
        <p:nvSpPr>
          <p:cNvPr id="9" name="TextBox 8"/>
          <p:cNvSpPr txBox="1"/>
          <p:nvPr/>
        </p:nvSpPr>
        <p:spPr>
          <a:xfrm>
            <a:off x="1777849" y="2107116"/>
            <a:ext cx="598241" cy="300082"/>
          </a:xfrm>
          <a:prstGeom prst="rect">
            <a:avLst/>
          </a:prstGeom>
          <a:noFill/>
        </p:spPr>
        <p:txBody>
          <a:bodyPr wrap="none" rtlCol="0">
            <a:spAutoFit/>
          </a:bodyPr>
          <a:lstStyle/>
          <a:p>
            <a:r>
              <a:rPr lang="en-US" sz="1350" b="1" dirty="0">
                <a:solidFill>
                  <a:schemeClr val="bg1">
                    <a:lumMod val="50000"/>
                  </a:schemeClr>
                </a:solidFill>
              </a:rPr>
              <a:t>T</a:t>
            </a:r>
            <a:r>
              <a:rPr lang="en-US" sz="1350" dirty="0">
                <a:solidFill>
                  <a:schemeClr val="bg1">
                    <a:lumMod val="65000"/>
                  </a:schemeClr>
                </a:solidFill>
              </a:rPr>
              <a:t>ried</a:t>
            </a:r>
          </a:p>
        </p:txBody>
      </p:sp>
      <p:sp>
        <p:nvSpPr>
          <p:cNvPr id="10" name="TextBox 9"/>
          <p:cNvSpPr txBox="1"/>
          <p:nvPr/>
        </p:nvSpPr>
        <p:spPr>
          <a:xfrm>
            <a:off x="1809033" y="2370703"/>
            <a:ext cx="553357" cy="300082"/>
          </a:xfrm>
          <a:prstGeom prst="rect">
            <a:avLst/>
          </a:prstGeom>
          <a:noFill/>
        </p:spPr>
        <p:txBody>
          <a:bodyPr wrap="none" rtlCol="0">
            <a:spAutoFit/>
          </a:bodyPr>
          <a:lstStyle/>
          <a:p>
            <a:r>
              <a:rPr lang="en-US" sz="1350" b="1" dirty="0">
                <a:solidFill>
                  <a:schemeClr val="bg1">
                    <a:lumMod val="50000"/>
                  </a:schemeClr>
                </a:solidFill>
              </a:rPr>
              <a:t>H</a:t>
            </a:r>
            <a:r>
              <a:rPr lang="en-US" sz="1350" dirty="0">
                <a:solidFill>
                  <a:schemeClr val="bg1">
                    <a:lumMod val="65000"/>
                  </a:schemeClr>
                </a:solidFill>
              </a:rPr>
              <a:t>ard</a:t>
            </a:r>
          </a:p>
        </p:txBody>
      </p:sp>
      <p:sp>
        <p:nvSpPr>
          <p:cNvPr id="11" name="TextBox 10"/>
          <p:cNvSpPr txBox="1"/>
          <p:nvPr/>
        </p:nvSpPr>
        <p:spPr>
          <a:xfrm>
            <a:off x="1522812" y="2646610"/>
            <a:ext cx="851515" cy="300082"/>
          </a:xfrm>
          <a:prstGeom prst="rect">
            <a:avLst/>
          </a:prstGeom>
          <a:noFill/>
        </p:spPr>
        <p:txBody>
          <a:bodyPr wrap="none" rtlCol="0">
            <a:spAutoFit/>
          </a:bodyPr>
          <a:lstStyle/>
          <a:p>
            <a:r>
              <a:rPr lang="en-US" sz="1350" b="1" dirty="0">
                <a:solidFill>
                  <a:schemeClr val="bg1">
                    <a:lumMod val="50000"/>
                  </a:schemeClr>
                </a:solidFill>
              </a:rPr>
              <a:t>L</a:t>
            </a:r>
            <a:r>
              <a:rPr lang="en-US" sz="1350" dirty="0">
                <a:solidFill>
                  <a:schemeClr val="bg1">
                    <a:lumMod val="65000"/>
                  </a:schemeClr>
                </a:solidFill>
              </a:rPr>
              <a:t>earning</a:t>
            </a:r>
          </a:p>
        </p:txBody>
      </p:sp>
      <p:sp>
        <p:nvSpPr>
          <p:cNvPr id="12" name="TextBox 11"/>
          <p:cNvSpPr txBox="1"/>
          <p:nvPr/>
        </p:nvSpPr>
        <p:spPr>
          <a:xfrm>
            <a:off x="1181372" y="2948696"/>
            <a:ext cx="1192955" cy="300082"/>
          </a:xfrm>
          <a:prstGeom prst="rect">
            <a:avLst/>
          </a:prstGeom>
          <a:noFill/>
        </p:spPr>
        <p:txBody>
          <a:bodyPr wrap="none" rtlCol="0">
            <a:spAutoFit/>
          </a:bodyPr>
          <a:lstStyle/>
          <a:p>
            <a:r>
              <a:rPr lang="en-US" sz="1350" b="1" dirty="0">
                <a:solidFill>
                  <a:schemeClr val="bg1">
                    <a:lumMod val="50000"/>
                  </a:schemeClr>
                </a:solidFill>
              </a:rPr>
              <a:t>I</a:t>
            </a:r>
            <a:r>
              <a:rPr lang="en-US" sz="1350" dirty="0">
                <a:solidFill>
                  <a:schemeClr val="bg1">
                    <a:lumMod val="65000"/>
                  </a:schemeClr>
                </a:solidFill>
              </a:rPr>
              <a:t>nternational</a:t>
            </a:r>
          </a:p>
        </p:txBody>
      </p:sp>
      <p:sp>
        <p:nvSpPr>
          <p:cNvPr id="13" name="TextBox 12"/>
          <p:cNvSpPr txBox="1"/>
          <p:nvPr/>
        </p:nvSpPr>
        <p:spPr>
          <a:xfrm>
            <a:off x="1391366" y="3206243"/>
            <a:ext cx="982961" cy="300082"/>
          </a:xfrm>
          <a:prstGeom prst="rect">
            <a:avLst/>
          </a:prstGeom>
          <a:noFill/>
        </p:spPr>
        <p:txBody>
          <a:bodyPr wrap="none" rtlCol="0">
            <a:spAutoFit/>
          </a:bodyPr>
          <a:lstStyle/>
          <a:p>
            <a:r>
              <a:rPr lang="en-US" sz="1350" b="1" dirty="0">
                <a:solidFill>
                  <a:schemeClr val="bg1">
                    <a:lumMod val="50000"/>
                  </a:schemeClr>
                </a:solidFill>
              </a:rPr>
              <a:t>L</a:t>
            </a:r>
            <a:r>
              <a:rPr lang="en-US" sz="1350" dirty="0">
                <a:solidFill>
                  <a:schemeClr val="bg1">
                    <a:lumMod val="65000"/>
                  </a:schemeClr>
                </a:solidFill>
              </a:rPr>
              <a:t>anguages</a:t>
            </a:r>
          </a:p>
        </p:txBody>
      </p:sp>
      <p:pic>
        <p:nvPicPr>
          <p:cNvPr id="14" name="Picture 13"/>
          <p:cNvPicPr>
            <a:picLocks noChangeAspect="1"/>
          </p:cNvPicPr>
          <p:nvPr/>
        </p:nvPicPr>
        <p:blipFill>
          <a:blip r:embed="rId2"/>
          <a:stretch>
            <a:fillRect/>
          </a:stretch>
        </p:blipFill>
        <p:spPr>
          <a:xfrm>
            <a:off x="0" y="3601777"/>
            <a:ext cx="1502032" cy="3259366"/>
          </a:xfrm>
          <a:prstGeom prst="rect">
            <a:avLst/>
          </a:prstGeom>
        </p:spPr>
      </p:pic>
      <p:sp>
        <p:nvSpPr>
          <p:cNvPr id="15" name="TextBox 14"/>
          <p:cNvSpPr txBox="1"/>
          <p:nvPr/>
        </p:nvSpPr>
        <p:spPr>
          <a:xfrm>
            <a:off x="2518484" y="4693108"/>
            <a:ext cx="2728632" cy="300082"/>
          </a:xfrm>
          <a:prstGeom prst="rect">
            <a:avLst/>
          </a:prstGeom>
          <a:noFill/>
        </p:spPr>
        <p:txBody>
          <a:bodyPr wrap="none" rtlCol="0">
            <a:spAutoFit/>
          </a:bodyPr>
          <a:lstStyle/>
          <a:p>
            <a:r>
              <a:rPr lang="en-US" sz="1350" dirty="0"/>
              <a:t>enzyme Nomenclature (naming):</a:t>
            </a:r>
          </a:p>
        </p:txBody>
      </p:sp>
      <p:sp>
        <p:nvSpPr>
          <p:cNvPr id="16" name="TextBox 15"/>
          <p:cNvSpPr txBox="1"/>
          <p:nvPr/>
        </p:nvSpPr>
        <p:spPr>
          <a:xfrm>
            <a:off x="2114416" y="5097360"/>
            <a:ext cx="3606160" cy="1131079"/>
          </a:xfrm>
          <a:prstGeom prst="rect">
            <a:avLst/>
          </a:prstGeom>
          <a:noFill/>
        </p:spPr>
        <p:txBody>
          <a:bodyPr wrap="square" rtlCol="0">
            <a:spAutoFit/>
          </a:bodyPr>
          <a:lstStyle/>
          <a:p>
            <a:r>
              <a:rPr lang="en-US" sz="1350" dirty="0"/>
              <a:t>It is based on the rules given by IUBMB (international union of biochemistry and molecular biology</a:t>
            </a:r>
          </a:p>
          <a:p>
            <a:endParaRPr lang="en-US" sz="1350" dirty="0"/>
          </a:p>
          <a:p>
            <a:r>
              <a:rPr lang="en-US" sz="1350" dirty="0" err="1" smtClean="0"/>
              <a:t>Class.Subclass.Sub-subclass.Enzyme</a:t>
            </a:r>
            <a:r>
              <a:rPr lang="en-US" sz="1350" dirty="0" smtClean="0"/>
              <a:t> </a:t>
            </a:r>
            <a:r>
              <a:rPr lang="en-US" sz="1350" dirty="0"/>
              <a:t>number</a:t>
            </a:r>
          </a:p>
        </p:txBody>
      </p:sp>
      <p:sp>
        <p:nvSpPr>
          <p:cNvPr id="17" name="Right Arrow 16"/>
          <p:cNvSpPr/>
          <p:nvPr/>
        </p:nvSpPr>
        <p:spPr>
          <a:xfrm>
            <a:off x="5619077" y="5327569"/>
            <a:ext cx="509452" cy="224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6217412" y="4933731"/>
            <a:ext cx="3237375" cy="1338828"/>
          </a:xfrm>
          <a:prstGeom prst="rect">
            <a:avLst/>
          </a:prstGeom>
          <a:noFill/>
        </p:spPr>
        <p:txBody>
          <a:bodyPr wrap="square" rtlCol="0">
            <a:spAutoFit/>
          </a:bodyPr>
          <a:lstStyle/>
          <a:p>
            <a:r>
              <a:rPr lang="en-US" sz="1350" dirty="0"/>
              <a:t>Example:</a:t>
            </a:r>
          </a:p>
          <a:p>
            <a:r>
              <a:rPr lang="en-US" sz="1350" dirty="0"/>
              <a:t>EC: 3.4.17.1 (carboxypeptidase A)</a:t>
            </a:r>
          </a:p>
          <a:p>
            <a:endParaRPr lang="en-US" sz="1350" dirty="0"/>
          </a:p>
          <a:p>
            <a:r>
              <a:rPr lang="en-US" sz="1350" dirty="0"/>
              <a:t>EC: Enzyme Commission </a:t>
            </a:r>
            <a:r>
              <a:rPr lang="en-US" sz="1350" dirty="0">
                <a:solidFill>
                  <a:schemeClr val="bg1">
                    <a:lumMod val="65000"/>
                  </a:schemeClr>
                </a:solidFill>
              </a:rPr>
              <a:t>(</a:t>
            </a:r>
            <a:r>
              <a:rPr lang="en-US" sz="1350" dirty="0">
                <a:solidFill>
                  <a:schemeClr val="tx1">
                    <a:lumMod val="50000"/>
                    <a:lumOff val="50000"/>
                  </a:schemeClr>
                </a:solidFill>
              </a:rPr>
              <a:t>classification</a:t>
            </a:r>
            <a:r>
              <a:rPr lang="en-US" sz="1350" dirty="0">
                <a:solidFill>
                  <a:schemeClr val="bg1">
                    <a:lumMod val="65000"/>
                  </a:schemeClr>
                </a:solidFill>
              </a:rPr>
              <a:t>)</a:t>
            </a:r>
          </a:p>
          <a:p>
            <a:pPr algn="r"/>
            <a:r>
              <a:rPr lang="ar-SA" sz="1350" dirty="0">
                <a:solidFill>
                  <a:srgbClr val="FF0000"/>
                </a:solidFill>
              </a:rPr>
              <a:t>ملاحظة: الأرقام ليست للحفظ</a:t>
            </a:r>
            <a:endParaRPr lang="en-US" sz="1350" dirty="0">
              <a:solidFill>
                <a:srgbClr val="FF0000"/>
              </a:solidFill>
            </a:endParaRPr>
          </a:p>
          <a:p>
            <a:r>
              <a:rPr lang="en-US" sz="1350" dirty="0"/>
              <a:t> </a:t>
            </a:r>
          </a:p>
        </p:txBody>
      </p:sp>
      <p:pic>
        <p:nvPicPr>
          <p:cNvPr id="3" name="Picture 2">
            <a:hlinkClick r:id="rId3"/>
          </p:cNvPr>
          <p:cNvPicPr>
            <a:picLocks noChangeAspect="1"/>
          </p:cNvPicPr>
          <p:nvPr/>
        </p:nvPicPr>
        <p:blipFill>
          <a:blip r:embed="rId4"/>
          <a:stretch>
            <a:fillRect/>
          </a:stretch>
        </p:blipFill>
        <p:spPr>
          <a:xfrm>
            <a:off x="7785917" y="374209"/>
            <a:ext cx="1628597" cy="92949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1374242" y="743938"/>
            <a:ext cx="5759507" cy="671639"/>
          </a:xfrm>
          <a:prstGeom prst="rect">
            <a:avLst/>
          </a:prstGeom>
          <a:noFill/>
        </p:spPr>
        <p:txBody>
          <a:bodyPr wrap="square" rtlCol="0">
            <a:spAutoFit/>
          </a:bodyPr>
          <a:lstStyle/>
          <a:p>
            <a:r>
              <a:rPr lang="en-US" dirty="0"/>
              <a:t>They are classified into 6 types, according to the type of chemical </a:t>
            </a:r>
            <a:r>
              <a:rPr lang="en-US" dirty="0">
                <a:solidFill>
                  <a:srgbClr val="FF0000"/>
                </a:solidFill>
              </a:rPr>
              <a:t>reaction catalyzed.</a:t>
            </a:r>
            <a:endParaRPr lang="en-US" dirty="0"/>
          </a:p>
        </p:txBody>
      </p:sp>
      <p:sp>
        <p:nvSpPr>
          <p:cNvPr id="21" name="Rectangle 20"/>
          <p:cNvSpPr/>
          <p:nvPr/>
        </p:nvSpPr>
        <p:spPr>
          <a:xfrm>
            <a:off x="4576482" y="91347"/>
            <a:ext cx="6096000" cy="27699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0"/>
            <a:r>
              <a:rPr lang="en-US" sz="1200" dirty="0"/>
              <a:t>Objective: Identify classes of enzymes based on the type of reactions they catalyze.</a:t>
            </a:r>
            <a:endParaRPr lang="en-US" sz="1200" b="1" u="words" dirty="0"/>
          </a:p>
        </p:txBody>
      </p:sp>
    </p:spTree>
    <p:extLst>
      <p:ext uri="{BB962C8B-B14F-4D97-AF65-F5344CB8AC3E}">
        <p14:creationId xmlns:p14="http://schemas.microsoft.com/office/powerpoint/2010/main" val="114129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816788" y="-19070"/>
            <a:ext cx="3375212" cy="6889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4966593" y="2118050"/>
            <a:ext cx="667183" cy="670353"/>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14" name="Equal 13"/>
          <p:cNvSpPr/>
          <p:nvPr/>
        </p:nvSpPr>
        <p:spPr>
          <a:xfrm>
            <a:off x="2282376" y="2188374"/>
            <a:ext cx="515081" cy="529705"/>
          </a:xfrm>
          <a:prstGeom prst="mathEqual">
            <a:avLst>
              <a:gd name="adj1" fmla="val 23520"/>
              <a:gd name="adj2" fmla="val 228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tx1"/>
              </a:solidFill>
            </a:endParaRPr>
          </a:p>
        </p:txBody>
      </p:sp>
      <p:sp>
        <p:nvSpPr>
          <p:cNvPr id="15" name="Rectangle 14"/>
          <p:cNvSpPr/>
          <p:nvPr/>
        </p:nvSpPr>
        <p:spPr>
          <a:xfrm>
            <a:off x="2757470" y="1500469"/>
            <a:ext cx="2542715" cy="507831"/>
          </a:xfrm>
          <a:prstGeom prst="rect">
            <a:avLst/>
          </a:prstGeom>
        </p:spPr>
        <p:txBody>
          <a:bodyPr wrap="square">
            <a:spAutoFit/>
          </a:bodyPr>
          <a:lstStyle/>
          <a:p>
            <a:r>
              <a:rPr lang="en-US" sz="1350" dirty="0">
                <a:cs typeface="Arial" pitchFamily="34" charset="0"/>
              </a:rPr>
              <a:t>The inactive form of enzyme without its non-protein part</a:t>
            </a:r>
            <a:endParaRPr lang="en-US" sz="1350" dirty="0"/>
          </a:p>
        </p:txBody>
      </p:sp>
      <p:sp>
        <p:nvSpPr>
          <p:cNvPr id="19" name="Rectangle 18"/>
          <p:cNvSpPr/>
          <p:nvPr/>
        </p:nvSpPr>
        <p:spPr>
          <a:xfrm>
            <a:off x="3006751" y="3959530"/>
            <a:ext cx="3454108" cy="923330"/>
          </a:xfrm>
          <a:prstGeom prst="rect">
            <a:avLst/>
          </a:prstGeom>
          <a:ln w="28575">
            <a:solidFill>
              <a:schemeClr val="accent2">
                <a:lumMod val="75000"/>
              </a:schemeClr>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
                <a:srgbClr val="33CC33"/>
              </a:buClr>
            </a:pPr>
            <a:r>
              <a:rPr lang="en-US" altLang="en-US" sz="1350" dirty="0">
                <a:solidFill>
                  <a:schemeClr val="dk1"/>
                </a:solidFill>
                <a:cs typeface="Arial" panose="020B0604020202020204" pitchFamily="34" charset="0"/>
              </a:rPr>
              <a:t>If the non-protein part is a metal ion such as Cu2+, Fe3+, Zn2+, etc.</a:t>
            </a:r>
          </a:p>
          <a:p>
            <a:pPr algn="just">
              <a:buClr>
                <a:srgbClr val="33CC33"/>
              </a:buClr>
            </a:pPr>
            <a:r>
              <a:rPr lang="en-US" sz="1350" dirty="0">
                <a:solidFill>
                  <a:schemeClr val="dk1"/>
                </a:solidFill>
                <a:cs typeface="Arial" panose="020B0604020202020204" pitchFamily="34" charset="0"/>
              </a:rPr>
              <a:t>They also help an enzyme to catalyze a reaction.</a:t>
            </a:r>
          </a:p>
        </p:txBody>
      </p:sp>
      <p:sp>
        <p:nvSpPr>
          <p:cNvPr id="21" name="Rectangle 20"/>
          <p:cNvSpPr/>
          <p:nvPr/>
        </p:nvSpPr>
        <p:spPr>
          <a:xfrm>
            <a:off x="8704561" y="3067827"/>
            <a:ext cx="2695113" cy="715581"/>
          </a:xfrm>
          <a:prstGeom prst="rect">
            <a:avLst/>
          </a:prstGeom>
          <a:ln w="28575">
            <a:solidFill>
              <a:schemeClr val="accent2">
                <a:lumMod val="75000"/>
              </a:schemeClr>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
                <a:srgbClr val="33CC33"/>
              </a:buClr>
            </a:pPr>
            <a:r>
              <a:rPr lang="en-US" altLang="en-US" sz="1350" dirty="0">
                <a:cs typeface="Arial" panose="020B0604020202020204" pitchFamily="34" charset="0"/>
              </a:rPr>
              <a:t>If the non-protein part is a </a:t>
            </a:r>
            <a:r>
              <a:rPr lang="en-US" altLang="en-US" sz="1350" b="1" dirty="0">
                <a:cs typeface="Arial" panose="020B0604020202020204" pitchFamily="34" charset="0"/>
              </a:rPr>
              <a:t>small organic molecules</a:t>
            </a:r>
            <a:r>
              <a:rPr lang="en-US" altLang="en-US" sz="1350" dirty="0">
                <a:cs typeface="Arial" panose="020B0604020202020204" pitchFamily="34" charset="0"/>
              </a:rPr>
              <a:t>, known such as NAD</a:t>
            </a:r>
            <a:r>
              <a:rPr lang="en-US" altLang="en-US" sz="1350" baseline="30000" dirty="0">
                <a:cs typeface="Arial" panose="020B0604020202020204" pitchFamily="34" charset="0"/>
              </a:rPr>
              <a:t>+</a:t>
            </a:r>
          </a:p>
        </p:txBody>
      </p:sp>
      <p:sp>
        <p:nvSpPr>
          <p:cNvPr id="26" name="Rectangle 25"/>
          <p:cNvSpPr/>
          <p:nvPr/>
        </p:nvSpPr>
        <p:spPr>
          <a:xfrm>
            <a:off x="6944413" y="3999631"/>
            <a:ext cx="4455262" cy="861774"/>
          </a:xfrm>
          <a:prstGeom prst="rect">
            <a:avLst/>
          </a:prstGeom>
          <a:ln w="28575">
            <a:solidFill>
              <a:srgbClr val="7030A0"/>
            </a:solidFill>
            <a:prstDash val="sysDot"/>
          </a:ln>
        </p:spPr>
        <p:style>
          <a:lnRef idx="2">
            <a:schemeClr val="accent3"/>
          </a:lnRef>
          <a:fillRef idx="1">
            <a:schemeClr val="lt1"/>
          </a:fillRef>
          <a:effectRef idx="0">
            <a:schemeClr val="accent3"/>
          </a:effectRef>
          <a:fontRef idx="minor">
            <a:schemeClr val="dk1"/>
          </a:fontRef>
        </p:style>
        <p:txBody>
          <a:bodyPr wrap="square">
            <a:spAutoFit/>
          </a:bodyPr>
          <a:lstStyle/>
          <a:p>
            <a:pPr algn="just">
              <a:buClr>
                <a:srgbClr val="33CC33"/>
              </a:buClr>
              <a:defRPr/>
            </a:pPr>
            <a:r>
              <a:rPr lang="en-US" b="1" dirty="0">
                <a:solidFill>
                  <a:schemeClr val="accent2">
                    <a:lumMod val="50000"/>
                  </a:schemeClr>
                </a:solidFill>
              </a:rPr>
              <a:t>1.Prosthetic Group</a:t>
            </a:r>
          </a:p>
          <a:p>
            <a:pPr algn="just">
              <a:buClr>
                <a:srgbClr val="33CC33"/>
              </a:buClr>
              <a:defRPr/>
            </a:pPr>
            <a:endParaRPr lang="en-US" sz="500" dirty="0" smtClean="0">
              <a:cs typeface="Arial" pitchFamily="34" charset="0"/>
            </a:endParaRPr>
          </a:p>
          <a:p>
            <a:pPr algn="just">
              <a:buClr>
                <a:srgbClr val="33CC33"/>
              </a:buClr>
              <a:defRPr/>
            </a:pPr>
            <a:r>
              <a:rPr lang="en-US" sz="1350" dirty="0" smtClean="0">
                <a:cs typeface="Arial" pitchFamily="34" charset="0"/>
              </a:rPr>
              <a:t>Coenzymes </a:t>
            </a:r>
            <a:r>
              <a:rPr lang="en-US" sz="1350" dirty="0">
                <a:cs typeface="Arial" pitchFamily="34" charset="0"/>
              </a:rPr>
              <a:t>that are </a:t>
            </a:r>
            <a:r>
              <a:rPr lang="en-US" sz="1350" b="1" dirty="0">
                <a:cs typeface="Arial" pitchFamily="34" charset="0"/>
              </a:rPr>
              <a:t>permanently</a:t>
            </a:r>
            <a:r>
              <a:rPr lang="en-US" sz="1350" dirty="0">
                <a:cs typeface="Arial" pitchFamily="34" charset="0"/>
              </a:rPr>
              <a:t> associated with an enzyme e.g.</a:t>
            </a:r>
            <a:r>
              <a:rPr lang="en-US" sz="1350" dirty="0">
                <a:solidFill>
                  <a:srgbClr val="FF0000"/>
                </a:solidFill>
                <a:cs typeface="Arial" pitchFamily="34" charset="0"/>
              </a:rPr>
              <a:t> FAD</a:t>
            </a:r>
          </a:p>
        </p:txBody>
      </p:sp>
      <p:sp>
        <p:nvSpPr>
          <p:cNvPr id="28" name="Rectangle 27"/>
          <p:cNvSpPr/>
          <p:nvPr/>
        </p:nvSpPr>
        <p:spPr>
          <a:xfrm>
            <a:off x="6944413" y="5115505"/>
            <a:ext cx="4455262" cy="907941"/>
          </a:xfrm>
          <a:prstGeom prst="rect">
            <a:avLst/>
          </a:prstGeom>
          <a:ln w="28575">
            <a:solidFill>
              <a:srgbClr val="FFC000"/>
            </a:solidFill>
            <a:prstDash val="sysDot"/>
          </a:ln>
        </p:spPr>
        <p:style>
          <a:lnRef idx="2">
            <a:schemeClr val="accent5"/>
          </a:lnRef>
          <a:fillRef idx="1">
            <a:schemeClr val="lt1"/>
          </a:fillRef>
          <a:effectRef idx="0">
            <a:schemeClr val="accent5"/>
          </a:effectRef>
          <a:fontRef idx="minor">
            <a:schemeClr val="dk1"/>
          </a:fontRef>
        </p:style>
        <p:txBody>
          <a:bodyPr wrap="square">
            <a:spAutoFit/>
          </a:bodyPr>
          <a:lstStyle/>
          <a:p>
            <a:pPr algn="just">
              <a:buClr>
                <a:srgbClr val="33CC33"/>
              </a:buClr>
              <a:defRPr/>
            </a:pPr>
            <a:r>
              <a:rPr lang="en-US" b="1" dirty="0">
                <a:solidFill>
                  <a:schemeClr val="accent2">
                    <a:lumMod val="50000"/>
                  </a:schemeClr>
                </a:solidFill>
              </a:rPr>
              <a:t>2. Co-substrate</a:t>
            </a:r>
          </a:p>
          <a:p>
            <a:pPr algn="just">
              <a:buClr>
                <a:srgbClr val="33CC33"/>
              </a:buClr>
              <a:defRPr/>
            </a:pPr>
            <a:endParaRPr lang="en-US" sz="800" b="1" dirty="0">
              <a:solidFill>
                <a:schemeClr val="accent2">
                  <a:lumMod val="50000"/>
                </a:schemeClr>
              </a:solidFill>
            </a:endParaRPr>
          </a:p>
          <a:p>
            <a:pPr algn="just">
              <a:buClr>
                <a:srgbClr val="33CC33"/>
              </a:buClr>
              <a:defRPr/>
            </a:pPr>
            <a:r>
              <a:rPr lang="en-US" sz="1350" dirty="0" smtClean="0">
                <a:cs typeface="Arial" pitchFamily="34" charset="0"/>
              </a:rPr>
              <a:t>Coenzymes </a:t>
            </a:r>
            <a:r>
              <a:rPr lang="en-US" sz="1350" dirty="0">
                <a:cs typeface="Arial" pitchFamily="34" charset="0"/>
              </a:rPr>
              <a:t>that only </a:t>
            </a:r>
            <a:r>
              <a:rPr lang="en-US" sz="1350" b="1" dirty="0">
                <a:cs typeface="Arial" pitchFamily="34" charset="0"/>
              </a:rPr>
              <a:t>temporarily</a:t>
            </a:r>
            <a:r>
              <a:rPr lang="en-US" sz="1350" dirty="0">
                <a:cs typeface="Arial" pitchFamily="34" charset="0"/>
              </a:rPr>
              <a:t> associate with an enzyme e.g. </a:t>
            </a:r>
            <a:r>
              <a:rPr lang="en-US" sz="1350" dirty="0">
                <a:solidFill>
                  <a:srgbClr val="FF0000"/>
                </a:solidFill>
                <a:cs typeface="Arial" pitchFamily="34" charset="0"/>
              </a:rPr>
              <a:t>NAD</a:t>
            </a:r>
          </a:p>
        </p:txBody>
      </p:sp>
      <p:sp>
        <p:nvSpPr>
          <p:cNvPr id="31" name="Rectangle 30"/>
          <p:cNvSpPr/>
          <p:nvPr/>
        </p:nvSpPr>
        <p:spPr>
          <a:xfrm>
            <a:off x="375731" y="358737"/>
            <a:ext cx="5138030" cy="923330"/>
          </a:xfrm>
          <a:prstGeom prst="rect">
            <a:avLst/>
          </a:prstGeom>
        </p:spPr>
        <p:txBody>
          <a:bodyPr wrap="square">
            <a:spAutoFit/>
          </a:bodyPr>
          <a:lstStyle/>
          <a:p>
            <a:pPr algn="just">
              <a:buClr>
                <a:srgbClr val="33CC33"/>
              </a:buClr>
              <a:defRPr/>
            </a:pPr>
            <a:r>
              <a:rPr lang="en-US" sz="1350" dirty="0">
                <a:cs typeface="Arial" pitchFamily="34" charset="0"/>
              </a:rPr>
              <a:t>Some enzymes require </a:t>
            </a:r>
            <a:r>
              <a:rPr lang="en-US" sz="1350" b="1" dirty="0">
                <a:cs typeface="Arial" pitchFamily="34" charset="0"/>
              </a:rPr>
              <a:t>non-protein </a:t>
            </a:r>
            <a:r>
              <a:rPr lang="en-US" sz="1350" dirty="0">
                <a:cs typeface="Arial" pitchFamily="34" charset="0"/>
              </a:rPr>
              <a:t>groups to become active:</a:t>
            </a:r>
          </a:p>
          <a:p>
            <a:pPr algn="just">
              <a:buClr>
                <a:srgbClr val="33CC33"/>
              </a:buClr>
              <a:defRPr/>
            </a:pPr>
            <a:r>
              <a:rPr lang="en-US" sz="1350" dirty="0" err="1" smtClean="0">
                <a:cs typeface="Arial" pitchFamily="34" charset="0"/>
              </a:rPr>
              <a:t>Apoenzyme</a:t>
            </a:r>
            <a:r>
              <a:rPr lang="en-US" sz="1350" dirty="0" smtClean="0">
                <a:cs typeface="Arial" pitchFamily="34" charset="0"/>
              </a:rPr>
              <a:t> </a:t>
            </a:r>
            <a:r>
              <a:rPr lang="en-US" sz="1350" dirty="0">
                <a:cs typeface="Arial" pitchFamily="34" charset="0"/>
              </a:rPr>
              <a:t>(inactive) + (Cofactor/coenzyme</a:t>
            </a:r>
            <a:r>
              <a:rPr lang="en-US" sz="1350" dirty="0" smtClean="0">
                <a:cs typeface="Arial" pitchFamily="34" charset="0"/>
              </a:rPr>
              <a:t>) </a:t>
            </a:r>
            <a:r>
              <a:rPr lang="en-US" sz="1200" dirty="0" smtClean="0">
                <a:solidFill>
                  <a:schemeClr val="tx1">
                    <a:lumMod val="65000"/>
                    <a:lumOff val="35000"/>
                  </a:schemeClr>
                </a:solidFill>
                <a:cs typeface="Arial" pitchFamily="34" charset="0"/>
              </a:rPr>
              <a:t>*non-protein part* </a:t>
            </a:r>
            <a:r>
              <a:rPr lang="en-US" sz="1350" dirty="0">
                <a:cs typeface="Arial" pitchFamily="34" charset="0"/>
              </a:rPr>
              <a:t>= Holoenzyme (active)</a:t>
            </a:r>
          </a:p>
          <a:p>
            <a:pPr algn="just">
              <a:buClr>
                <a:srgbClr val="33CC33"/>
              </a:buClr>
              <a:defRPr/>
            </a:pPr>
            <a:endParaRPr lang="en-US" sz="1350" dirty="0">
              <a:cs typeface="Arial" pitchFamily="34" charset="0"/>
            </a:endParaRPr>
          </a:p>
        </p:txBody>
      </p:sp>
      <p:sp>
        <p:nvSpPr>
          <p:cNvPr id="34" name="Rounded Rectangle 33"/>
          <p:cNvSpPr/>
          <p:nvPr/>
        </p:nvSpPr>
        <p:spPr>
          <a:xfrm>
            <a:off x="218060" y="246851"/>
            <a:ext cx="5453372" cy="875227"/>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ounded Rectangle 1"/>
          <p:cNvSpPr/>
          <p:nvPr/>
        </p:nvSpPr>
        <p:spPr>
          <a:xfrm>
            <a:off x="3057028" y="1997935"/>
            <a:ext cx="1742469" cy="90021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solidFill>
              </a:rPr>
              <a:t>Apoenzyme</a:t>
            </a:r>
            <a:endParaRPr lang="en-US" sz="2000" dirty="0">
              <a:solidFill>
                <a:schemeClr val="tx1"/>
              </a:solidFill>
            </a:endParaRPr>
          </a:p>
          <a:p>
            <a:pPr algn="ctr"/>
            <a:r>
              <a:rPr lang="en-US" sz="2000" dirty="0">
                <a:solidFill>
                  <a:schemeClr val="tx1"/>
                </a:solidFill>
              </a:rPr>
              <a:t>(Inactive)</a:t>
            </a:r>
          </a:p>
        </p:txBody>
      </p:sp>
      <p:sp>
        <p:nvSpPr>
          <p:cNvPr id="3" name="Rounded Rectangle 2"/>
          <p:cNvSpPr/>
          <p:nvPr/>
        </p:nvSpPr>
        <p:spPr>
          <a:xfrm>
            <a:off x="286459" y="2003695"/>
            <a:ext cx="1710699" cy="894459"/>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tx1"/>
                </a:solidFill>
              </a:rPr>
              <a:t>Holoenzymes</a:t>
            </a:r>
          </a:p>
          <a:p>
            <a:pPr algn="ctr"/>
            <a:r>
              <a:rPr lang="en-US" dirty="0">
                <a:solidFill>
                  <a:schemeClr val="tx1"/>
                </a:solidFill>
              </a:rPr>
              <a:t>(Active)</a:t>
            </a:r>
          </a:p>
        </p:txBody>
      </p:sp>
      <p:sp>
        <p:nvSpPr>
          <p:cNvPr id="22" name="Rounded Rectangle 1"/>
          <p:cNvSpPr/>
          <p:nvPr/>
        </p:nvSpPr>
        <p:spPr>
          <a:xfrm>
            <a:off x="5891337" y="2019702"/>
            <a:ext cx="1865580" cy="862447"/>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solidFill>
                  <a:schemeClr val="tx1"/>
                </a:solidFill>
              </a:rPr>
              <a:t>Non-protein part</a:t>
            </a:r>
          </a:p>
        </p:txBody>
      </p:sp>
      <p:cxnSp>
        <p:nvCxnSpPr>
          <p:cNvPr id="9" name="Straight Arrow Connector 8"/>
          <p:cNvCxnSpPr/>
          <p:nvPr/>
        </p:nvCxnSpPr>
        <p:spPr>
          <a:xfrm flipH="1">
            <a:off x="6281479" y="2890977"/>
            <a:ext cx="188260" cy="285809"/>
          </a:xfrm>
          <a:prstGeom prst="straightConnector1">
            <a:avLst/>
          </a:prstGeom>
          <a:ln w="19050">
            <a:solidFill>
              <a:srgbClr val="CC009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30459" y="2885125"/>
            <a:ext cx="135122" cy="288985"/>
          </a:xfrm>
          <a:prstGeom prst="straightConnector1">
            <a:avLst/>
          </a:prstGeom>
          <a:ln w="19050">
            <a:solidFill>
              <a:srgbClr val="CC0099"/>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31808" y="199254"/>
            <a:ext cx="500230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Objective: Comprehend the basic terms of coenzymes, isoenzymes</a:t>
            </a:r>
          </a:p>
        </p:txBody>
      </p:sp>
      <p:sp>
        <p:nvSpPr>
          <p:cNvPr id="32" name="Rectangle 31"/>
          <p:cNvSpPr/>
          <p:nvPr/>
        </p:nvSpPr>
        <p:spPr>
          <a:xfrm>
            <a:off x="7060317" y="3207036"/>
            <a:ext cx="1395257" cy="467708"/>
          </a:xfrm>
          <a:prstGeom prst="rect">
            <a:avLst/>
          </a:prstGeom>
          <a:solidFill>
            <a:srgbClr val="0070C0"/>
          </a:solidFill>
          <a:ln/>
        </p:spPr>
        <p:style>
          <a:lnRef idx="3">
            <a:schemeClr val="lt1"/>
          </a:lnRef>
          <a:fillRef idx="1">
            <a:schemeClr val="accent4"/>
          </a:fillRef>
          <a:effectRef idx="1">
            <a:schemeClr val="accent4"/>
          </a:effectRef>
          <a:fontRef idx="minor">
            <a:schemeClr val="lt1"/>
          </a:fontRef>
        </p:style>
        <p:txBody>
          <a:bodyPr rtlCol="0" anchor="ctr"/>
          <a:lstStyle/>
          <a:p>
            <a:r>
              <a:rPr lang="en-US" b="1" dirty="0" smtClean="0">
                <a:solidFill>
                  <a:schemeClr val="tx1"/>
                </a:solidFill>
              </a:rPr>
              <a:t>Coenzyme</a:t>
            </a:r>
            <a:endParaRPr lang="en-US" b="1" dirty="0">
              <a:solidFill>
                <a:schemeClr val="tx1"/>
              </a:solidFill>
            </a:endParaRPr>
          </a:p>
        </p:txBody>
      </p:sp>
      <p:sp>
        <p:nvSpPr>
          <p:cNvPr id="35" name="Rectangle 34"/>
          <p:cNvSpPr/>
          <p:nvPr/>
        </p:nvSpPr>
        <p:spPr>
          <a:xfrm>
            <a:off x="5074482" y="3205739"/>
            <a:ext cx="1395257" cy="467708"/>
          </a:xfrm>
          <a:prstGeom prst="rect">
            <a:avLst/>
          </a:prstGeom>
          <a:solidFill>
            <a:srgbClr val="0070C0"/>
          </a:solidFill>
          <a:ln/>
        </p:spPr>
        <p:style>
          <a:lnRef idx="3">
            <a:schemeClr val="lt1"/>
          </a:lnRef>
          <a:fillRef idx="1">
            <a:schemeClr val="accent4"/>
          </a:fillRef>
          <a:effectRef idx="1">
            <a:schemeClr val="accent4"/>
          </a:effectRef>
          <a:fontRef idx="minor">
            <a:schemeClr val="lt1"/>
          </a:fontRef>
        </p:style>
        <p:txBody>
          <a:bodyPr rtlCol="0" anchor="ctr"/>
          <a:lstStyle/>
          <a:p>
            <a:r>
              <a:rPr lang="en-US" sz="2000" b="1" dirty="0" smtClean="0">
                <a:solidFill>
                  <a:schemeClr val="tx1"/>
                </a:solidFill>
              </a:rPr>
              <a:t>Cofactors</a:t>
            </a:r>
            <a:endParaRPr lang="en-US" b="1" dirty="0">
              <a:solidFill>
                <a:schemeClr val="tx1"/>
              </a:solidFill>
            </a:endParaRPr>
          </a:p>
        </p:txBody>
      </p:sp>
      <p:sp>
        <p:nvSpPr>
          <p:cNvPr id="4" name="TextBox 3"/>
          <p:cNvSpPr txBox="1"/>
          <p:nvPr/>
        </p:nvSpPr>
        <p:spPr>
          <a:xfrm>
            <a:off x="6824127" y="502615"/>
            <a:ext cx="3680267" cy="523220"/>
          </a:xfrm>
          <a:prstGeom prst="rect">
            <a:avLst/>
          </a:prstGeom>
          <a:noFill/>
        </p:spPr>
        <p:txBody>
          <a:bodyPr wrap="square" rtlCol="0">
            <a:spAutoFit/>
          </a:bodyPr>
          <a:lstStyle/>
          <a:p>
            <a:r>
              <a:rPr lang="en-US" sz="2800" b="1" dirty="0" smtClean="0">
                <a:solidFill>
                  <a:schemeClr val="accent2">
                    <a:lumMod val="75000"/>
                  </a:schemeClr>
                </a:solidFill>
              </a:rPr>
              <a:t>Holoenzymes</a:t>
            </a:r>
            <a:endParaRPr lang="en-US" sz="2800" b="1" dirty="0">
              <a:solidFill>
                <a:schemeClr val="accent2">
                  <a:lumMod val="75000"/>
                </a:schemeClr>
              </a:solidFill>
            </a:endParaRPr>
          </a:p>
        </p:txBody>
      </p:sp>
    </p:spTree>
    <p:extLst>
      <p:ext uri="{BB962C8B-B14F-4D97-AF65-F5344CB8AC3E}">
        <p14:creationId xmlns:p14="http://schemas.microsoft.com/office/powerpoint/2010/main" val="82968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06" y="165100"/>
            <a:ext cx="6347713" cy="1320800"/>
          </a:xfrm>
        </p:spPr>
        <p:txBody>
          <a:bodyPr/>
          <a:lstStyle/>
          <a:p>
            <a:pPr algn="ctr"/>
            <a:r>
              <a:rPr lang="en-US" dirty="0">
                <a:ln w="0"/>
                <a:effectLst>
                  <a:outerShdw blurRad="38100" dist="25400" dir="5400000" algn="ctr" rotWithShape="0">
                    <a:srgbClr val="6E747A">
                      <a:alpha val="43000"/>
                    </a:srgbClr>
                  </a:outerShdw>
                </a:effectLst>
              </a:rPr>
              <a:t>Ribozymes, </a:t>
            </a:r>
            <a:r>
              <a:rPr lang="en-US" dirty="0" err="1">
                <a:ln w="0"/>
                <a:effectLst>
                  <a:outerShdw blurRad="38100" dist="25400" dir="5400000" algn="ctr" rotWithShape="0">
                    <a:srgbClr val="6E747A">
                      <a:alpha val="43000"/>
                    </a:srgbClr>
                  </a:outerShdw>
                </a:effectLst>
              </a:rPr>
              <a:t>Isoenzymes</a:t>
            </a:r>
            <a:r>
              <a:rPr lang="en-US" dirty="0">
                <a:ln w="0"/>
                <a:effectLst>
                  <a:outerShdw blurRad="38100" dist="25400" dir="5400000" algn="ctr" rotWithShape="0">
                    <a:srgbClr val="6E747A">
                      <a:alpha val="43000"/>
                    </a:srgbClr>
                  </a:outerShdw>
                </a:effectLst>
              </a:rPr>
              <a:t> and zymogens</a:t>
            </a:r>
          </a:p>
        </p:txBody>
      </p:sp>
      <p:sp>
        <p:nvSpPr>
          <p:cNvPr id="6" name="Rectangle 2"/>
          <p:cNvSpPr txBox="1">
            <a:spLocks noChangeArrowheads="1"/>
          </p:cNvSpPr>
          <p:nvPr/>
        </p:nvSpPr>
        <p:spPr>
          <a:xfrm>
            <a:off x="2266950" y="914400"/>
            <a:ext cx="5372100" cy="11430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sz="2700" dirty="0">
              <a:solidFill>
                <a:srgbClr val="FFFF00"/>
              </a:solidFill>
              <a:effectLst>
                <a:outerShdw blurRad="38100" dist="38100" dir="2700000" algn="tl">
                  <a:srgbClr val="000000"/>
                </a:outerShdw>
              </a:effectLst>
              <a:cs typeface="Arial" pitchFamily="34" charset="0"/>
            </a:endParaRPr>
          </a:p>
        </p:txBody>
      </p:sp>
      <p:sp>
        <p:nvSpPr>
          <p:cNvPr id="7" name="TextBox 6"/>
          <p:cNvSpPr txBox="1"/>
          <p:nvPr/>
        </p:nvSpPr>
        <p:spPr>
          <a:xfrm>
            <a:off x="8390099" y="4486092"/>
            <a:ext cx="2112737" cy="1384995"/>
          </a:xfrm>
          <a:prstGeom prst="rect">
            <a:avLst/>
          </a:prstGeom>
          <a:ln w="12700">
            <a:solidFill>
              <a:srgbClr val="CC0099"/>
            </a:solidFill>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a:ln w="0"/>
                <a:solidFill>
                  <a:schemeClr val="tx1">
                    <a:lumMod val="65000"/>
                    <a:lumOff val="35000"/>
                  </a:schemeClr>
                </a:solidFill>
              </a:rPr>
              <a:t>RNA or antibodies could act as enzymes.</a:t>
            </a:r>
          </a:p>
          <a:p>
            <a:pPr marL="171450" indent="-171450">
              <a:buFont typeface="Arial" panose="020B0604020202020204" pitchFamily="34" charset="0"/>
              <a:buChar char="•"/>
            </a:pPr>
            <a:endParaRPr lang="en-US" sz="1200" dirty="0">
              <a:ln w="0"/>
              <a:solidFill>
                <a:schemeClr val="tx1">
                  <a:lumMod val="65000"/>
                  <a:lumOff val="35000"/>
                </a:schemeClr>
              </a:solidFill>
            </a:endParaRPr>
          </a:p>
          <a:p>
            <a:pPr marL="171450" indent="-171450">
              <a:buFont typeface="Arial" panose="020B0604020202020204" pitchFamily="34" charset="0"/>
              <a:buChar char="•"/>
            </a:pPr>
            <a:r>
              <a:rPr lang="en-US" sz="1200" dirty="0">
                <a:ln w="0"/>
                <a:solidFill>
                  <a:schemeClr val="tx1">
                    <a:lumMod val="65000"/>
                    <a:lumOff val="35000"/>
                  </a:schemeClr>
                </a:solidFill>
              </a:rPr>
              <a:t>Inhibitors are structurally similar to enzymes </a:t>
            </a:r>
            <a:r>
              <a:rPr lang="en-US" sz="1200" dirty="0">
                <a:ln w="0"/>
                <a:solidFill>
                  <a:schemeClr val="tx1">
                    <a:lumMod val="65000"/>
                    <a:lumOff val="35000"/>
                  </a:schemeClr>
                </a:solidFill>
                <a:sym typeface="Symbol" panose="05050102010706020507" pitchFamily="18" charset="2"/>
              </a:rPr>
              <a:t> to control</a:t>
            </a:r>
          </a:p>
          <a:p>
            <a:r>
              <a:rPr lang="en-US" sz="1200" dirty="0">
                <a:ln w="0"/>
                <a:solidFill>
                  <a:schemeClr val="tx1">
                    <a:lumMod val="65000"/>
                    <a:lumOff val="35000"/>
                  </a:schemeClr>
                </a:solidFill>
                <a:sym typeface="Symbol" panose="05050102010706020507" pitchFamily="18" charset="2"/>
              </a:rPr>
              <a:t>    the action.</a:t>
            </a:r>
            <a:endParaRPr lang="en-US" sz="1200" dirty="0">
              <a:ln w="0"/>
              <a:solidFill>
                <a:schemeClr val="tx1">
                  <a:lumMod val="65000"/>
                  <a:lumOff val="35000"/>
                </a:schemeClr>
              </a:solidFill>
            </a:endParaRPr>
          </a:p>
        </p:txBody>
      </p:sp>
      <p:graphicFrame>
        <p:nvGraphicFramePr>
          <p:cNvPr id="13" name="Content Placeholder 7"/>
          <p:cNvGraphicFramePr>
            <a:graphicFrameLocks noGrp="1"/>
          </p:cNvGraphicFramePr>
          <p:nvPr>
            <p:ph idx="1"/>
            <p:extLst>
              <p:ext uri="{D42A27DB-BD31-4B8C-83A1-F6EECF244321}">
                <p14:modId xmlns:p14="http://schemas.microsoft.com/office/powerpoint/2010/main" val="1735142368"/>
              </p:ext>
            </p:extLst>
          </p:nvPr>
        </p:nvGraphicFramePr>
        <p:xfrm>
          <a:off x="-352294" y="1735755"/>
          <a:ext cx="8366968" cy="4678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390098" y="2180063"/>
            <a:ext cx="2112737" cy="1046440"/>
          </a:xfrm>
          <a:prstGeom prst="rect">
            <a:avLst/>
          </a:prstGeom>
          <a:ln w="12700">
            <a:solidFill>
              <a:srgbClr val="CC0099"/>
            </a:solidFill>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lvl="0" defTabSz="914400"/>
            <a:r>
              <a:rPr lang="en-US" sz="1400" dirty="0">
                <a:ln w="0"/>
                <a:solidFill>
                  <a:schemeClr val="tx1">
                    <a:lumMod val="65000"/>
                    <a:lumOff val="35000"/>
                  </a:schemeClr>
                </a:solidFill>
              </a:rPr>
              <a:t>Why </a:t>
            </a:r>
            <a:r>
              <a:rPr lang="en-US" sz="1400" dirty="0" smtClean="0">
                <a:ln w="0"/>
                <a:solidFill>
                  <a:schemeClr val="tx1">
                    <a:lumMod val="65000"/>
                    <a:lumOff val="35000"/>
                  </a:schemeClr>
                </a:solidFill>
              </a:rPr>
              <a:t>do they exist?</a:t>
            </a:r>
            <a:endParaRPr lang="en-US" sz="1400" dirty="0">
              <a:ln w="0"/>
              <a:solidFill>
                <a:schemeClr val="tx1">
                  <a:lumMod val="65000"/>
                  <a:lumOff val="35000"/>
                </a:schemeClr>
              </a:solidFill>
            </a:endParaRPr>
          </a:p>
          <a:p>
            <a:pPr lvl="0" defTabSz="914400"/>
            <a:r>
              <a:rPr lang="en-US" sz="1200" dirty="0" smtClean="0">
                <a:ln w="0"/>
                <a:solidFill>
                  <a:schemeClr val="tx1">
                    <a:lumMod val="65000"/>
                    <a:lumOff val="35000"/>
                  </a:schemeClr>
                </a:solidFill>
              </a:rPr>
              <a:t>To cover the excessive body’s demand of this chemical reaction in some situations..</a:t>
            </a:r>
          </a:p>
        </p:txBody>
      </p:sp>
      <p:cxnSp>
        <p:nvCxnSpPr>
          <p:cNvPr id="4" name="Straight Arrow Connector 3"/>
          <p:cNvCxnSpPr/>
          <p:nvPr/>
        </p:nvCxnSpPr>
        <p:spPr>
          <a:xfrm flipH="1">
            <a:off x="6700503" y="2453268"/>
            <a:ext cx="1655999" cy="0"/>
          </a:xfrm>
          <a:prstGeom prst="straightConnector1">
            <a:avLst/>
          </a:prstGeom>
          <a:ln w="22225">
            <a:solidFill>
              <a:schemeClr val="dk1">
                <a:alpha val="92000"/>
              </a:schemeClr>
            </a:solidFill>
            <a:headEnd w="lg" len="lg"/>
            <a:tailEnd type="stealt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092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571129" y="2243"/>
            <a:ext cx="5620871" cy="345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126" y="141047"/>
            <a:ext cx="7746274" cy="682392"/>
          </a:xfrm>
        </p:spPr>
        <p:txBody>
          <a:bodyPr>
            <a:normAutofit/>
          </a:bodyPr>
          <a:lstStyle/>
          <a:p>
            <a:pPr algn="ctr"/>
            <a:r>
              <a:rPr lang="en-US" sz="2800" dirty="0">
                <a:ln w="0"/>
                <a:effectLst>
                  <a:outerShdw blurRad="38100" dist="25400" dir="5400000" algn="ctr" rotWithShape="0">
                    <a:srgbClr val="6E747A">
                      <a:alpha val="43000"/>
                    </a:srgbClr>
                  </a:outerShdw>
                </a:effectLst>
              </a:rPr>
              <a:t>Understanding Activation Energy</a:t>
            </a:r>
          </a:p>
        </p:txBody>
      </p:sp>
      <p:sp>
        <p:nvSpPr>
          <p:cNvPr id="7" name="Rectangle 3"/>
          <p:cNvSpPr>
            <a:spLocks noGrp="1" noChangeArrowheads="1"/>
          </p:cNvSpPr>
          <p:nvPr>
            <p:ph idx="1"/>
          </p:nvPr>
        </p:nvSpPr>
        <p:spPr>
          <a:xfrm>
            <a:off x="370243" y="823439"/>
            <a:ext cx="4512223" cy="2068658"/>
          </a:xfrm>
        </p:spPr>
        <p:txBody>
          <a:bodyPr rtlCol="0">
            <a:noAutofit/>
          </a:bodyPr>
          <a:lstStyle/>
          <a:p>
            <a:pPr algn="just">
              <a:buClr>
                <a:srgbClr val="33CC33"/>
              </a:buClr>
              <a:buFont typeface="Arial" panose="020B0604020202020204" pitchFamily="34" charset="0"/>
              <a:buChar char="•"/>
              <a:defRPr/>
            </a:pPr>
            <a:r>
              <a:rPr lang="en-US" sz="1400" dirty="0">
                <a:solidFill>
                  <a:schemeClr val="tx1"/>
                </a:solidFill>
                <a:cs typeface="Arial" pitchFamily="34" charset="0"/>
              </a:rPr>
              <a:t>In every chemical reaction, the reactants pass through a </a:t>
            </a:r>
            <a:r>
              <a:rPr lang="en-US" sz="1400" u="sng" dirty="0">
                <a:solidFill>
                  <a:srgbClr val="FF0000"/>
                </a:solidFill>
                <a:cs typeface="Arial" pitchFamily="34" charset="0"/>
              </a:rPr>
              <a:t>transition state</a:t>
            </a:r>
            <a:r>
              <a:rPr lang="en-US" sz="1400" dirty="0">
                <a:solidFill>
                  <a:srgbClr val="FF0000"/>
                </a:solidFill>
                <a:cs typeface="Arial" pitchFamily="34" charset="0"/>
              </a:rPr>
              <a:t> </a:t>
            </a:r>
            <a:r>
              <a:rPr lang="en-US" sz="1400" dirty="0">
                <a:solidFill>
                  <a:schemeClr val="tx1"/>
                </a:solidFill>
                <a:cs typeface="Arial" pitchFamily="34" charset="0"/>
              </a:rPr>
              <a:t>that has greater energy than that of the reactants or products alone </a:t>
            </a:r>
            <a:r>
              <a:rPr lang="en-US" sz="1400" dirty="0">
                <a:solidFill>
                  <a:schemeClr val="bg1">
                    <a:lumMod val="50000"/>
                  </a:schemeClr>
                </a:solidFill>
                <a:cs typeface="Arial" pitchFamily="34" charset="0"/>
              </a:rPr>
              <a:t>(the highest point as shown in the figure, it’s also called high-energy intermediate)</a:t>
            </a:r>
            <a:endParaRPr lang="en-US" sz="100" dirty="0">
              <a:solidFill>
                <a:schemeClr val="bg1">
                  <a:lumMod val="50000"/>
                </a:schemeClr>
              </a:solidFill>
              <a:cs typeface="Arial" pitchFamily="34" charset="0"/>
            </a:endParaRPr>
          </a:p>
          <a:p>
            <a:pPr algn="just">
              <a:buClr>
                <a:srgbClr val="33CC33"/>
              </a:buClr>
              <a:buFont typeface="Arial" panose="020B0604020202020204" pitchFamily="34" charset="0"/>
              <a:buChar char="•"/>
              <a:defRPr/>
            </a:pPr>
            <a:r>
              <a:rPr lang="en-US" sz="1400" u="sng" dirty="0">
                <a:solidFill>
                  <a:srgbClr val="FF0000"/>
                </a:solidFill>
                <a:cs typeface="Arial" pitchFamily="34" charset="0"/>
              </a:rPr>
              <a:t>activation energy</a:t>
            </a:r>
            <a:r>
              <a:rPr lang="en-US" sz="1400" dirty="0">
                <a:solidFill>
                  <a:srgbClr val="FF0000"/>
                </a:solidFill>
                <a:cs typeface="Arial" pitchFamily="34" charset="0"/>
              </a:rPr>
              <a:t> </a:t>
            </a:r>
            <a:r>
              <a:rPr lang="en-US" sz="1400" dirty="0">
                <a:solidFill>
                  <a:schemeClr val="tx1"/>
                </a:solidFill>
                <a:cs typeface="Arial" pitchFamily="34" charset="0"/>
              </a:rPr>
              <a:t>(</a:t>
            </a:r>
            <a:r>
              <a:rPr lang="en-US" sz="1400" dirty="0" err="1">
                <a:solidFill>
                  <a:schemeClr val="tx1"/>
                </a:solidFill>
                <a:cs typeface="Arial" pitchFamily="34" charset="0"/>
              </a:rPr>
              <a:t>Ea</a:t>
            </a:r>
            <a:r>
              <a:rPr lang="en-US" sz="1400" dirty="0">
                <a:solidFill>
                  <a:schemeClr val="tx1"/>
                </a:solidFill>
                <a:cs typeface="Arial" pitchFamily="34" charset="0"/>
              </a:rPr>
              <a:t>): The difference in energy between the reactants and the transition state.</a:t>
            </a:r>
          </a:p>
          <a:p>
            <a:pPr algn="just">
              <a:buClr>
                <a:srgbClr val="33CC33"/>
              </a:buClr>
              <a:buFont typeface="Arial" panose="020B0604020202020204" pitchFamily="34" charset="0"/>
              <a:buChar char="•"/>
              <a:defRPr/>
            </a:pPr>
            <a:r>
              <a:rPr lang="en-US" sz="1400" dirty="0">
                <a:solidFill>
                  <a:schemeClr val="tx1"/>
                </a:solidFill>
                <a:cs typeface="Arial" pitchFamily="34" charset="0"/>
              </a:rPr>
              <a:t>If the activation energy is available then the reaction can proceed forming products</a:t>
            </a:r>
          </a:p>
          <a:p>
            <a:pPr marL="0" indent="0" algn="just">
              <a:buClr>
                <a:srgbClr val="33CC33"/>
              </a:buClr>
              <a:buNone/>
              <a:defRPr/>
            </a:pPr>
            <a:r>
              <a:rPr lang="en-US" sz="1400" dirty="0">
                <a:solidFill>
                  <a:schemeClr val="tx1"/>
                </a:solidFill>
                <a:cs typeface="Arial" pitchFamily="34" charset="0"/>
              </a:rPr>
              <a:t> </a:t>
            </a:r>
            <a:endParaRPr lang="en-US" sz="1000" dirty="0">
              <a:solidFill>
                <a:schemeClr val="bg1">
                  <a:lumMod val="65000"/>
                </a:schemeClr>
              </a:solidFill>
              <a:cs typeface="Arial"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939" y="206189"/>
            <a:ext cx="3896521" cy="2573101"/>
          </a:xfrm>
          <a:prstGeom prst="rect">
            <a:avLst/>
          </a:prstGeom>
          <a:ln>
            <a:noFill/>
          </a:ln>
        </p:spPr>
        <p:style>
          <a:lnRef idx="2">
            <a:schemeClr val="dk1"/>
          </a:lnRef>
          <a:fillRef idx="1">
            <a:schemeClr val="lt1"/>
          </a:fillRef>
          <a:effectRef idx="0">
            <a:schemeClr val="dk1"/>
          </a:effectRef>
          <a:fontRef idx="minor">
            <a:schemeClr val="dk1"/>
          </a:fontRef>
        </p:style>
      </p:pic>
      <p:sp>
        <p:nvSpPr>
          <p:cNvPr id="15" name="Rectangle 14"/>
          <p:cNvSpPr/>
          <p:nvPr/>
        </p:nvSpPr>
        <p:spPr>
          <a:xfrm>
            <a:off x="450925" y="3293631"/>
            <a:ext cx="4572000" cy="1962076"/>
          </a:xfrm>
          <a:prstGeom prst="rect">
            <a:avLst/>
          </a:prstGeom>
        </p:spPr>
        <p:txBody>
          <a:bodyPr>
            <a:spAutoFit/>
          </a:bodyPr>
          <a:lstStyle/>
          <a:p>
            <a:pPr algn="just">
              <a:buClr>
                <a:srgbClr val="33CC33"/>
              </a:buClr>
              <a:defRPr/>
            </a:pPr>
            <a:r>
              <a:rPr lang="en-US" sz="1350" dirty="0">
                <a:solidFill>
                  <a:schemeClr val="tx1">
                    <a:lumMod val="50000"/>
                    <a:lumOff val="50000"/>
                  </a:schemeClr>
                </a:solidFill>
                <a:cs typeface="Arial" pitchFamily="34" charset="0"/>
              </a:rPr>
              <a:t>For molecules to react, they must contain sufficient energy to overcome the energy barrier of the transition state. In the absence of of enzyme, only a small amount of molecules may posses enough energy to achieve the transition state between reactants and products.</a:t>
            </a:r>
          </a:p>
          <a:p>
            <a:pPr algn="just">
              <a:buClr>
                <a:srgbClr val="33CC33"/>
              </a:buClr>
              <a:defRPr/>
            </a:pPr>
            <a:r>
              <a:rPr lang="en-US" sz="1350" dirty="0">
                <a:solidFill>
                  <a:schemeClr val="tx1">
                    <a:lumMod val="50000"/>
                    <a:lumOff val="50000"/>
                  </a:schemeClr>
                </a:solidFill>
                <a:cs typeface="Arial" pitchFamily="34" charset="0"/>
              </a:rPr>
              <a:t>So, the lower activation energy, the more molecules have sufficient energy to pass through the transition state, and therefore, the faster the rate of the reaction.</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7769"/>
          <a:stretch/>
        </p:blipFill>
        <p:spPr>
          <a:xfrm>
            <a:off x="6355937" y="3320610"/>
            <a:ext cx="5836063" cy="3537390"/>
          </a:xfrm>
          <a:prstGeom prst="rect">
            <a:avLst/>
          </a:prstGeom>
        </p:spPr>
      </p:pic>
      <p:sp>
        <p:nvSpPr>
          <p:cNvPr id="8" name="Rectangle 7"/>
          <p:cNvSpPr/>
          <p:nvPr/>
        </p:nvSpPr>
        <p:spPr>
          <a:xfrm>
            <a:off x="569115" y="6072996"/>
            <a:ext cx="4373821" cy="51214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1400" dirty="0">
                <a:solidFill>
                  <a:schemeClr val="tx1">
                    <a:lumMod val="50000"/>
                    <a:lumOff val="50000"/>
                  </a:schemeClr>
                </a:solidFill>
              </a:rPr>
              <a:t>Enzyme induction </a:t>
            </a:r>
            <a:r>
              <a:rPr lang="en-US" sz="1400" dirty="0">
                <a:solidFill>
                  <a:schemeClr val="tx1">
                    <a:lumMod val="50000"/>
                    <a:lumOff val="50000"/>
                  </a:schemeClr>
                </a:solidFill>
                <a:sym typeface="Symbol" panose="05050102010706020507" pitchFamily="18" charset="2"/>
              </a:rPr>
              <a:t> increases enzyme activity.</a:t>
            </a:r>
          </a:p>
          <a:p>
            <a:pPr marL="285750" indent="-285750">
              <a:buFont typeface="Arial" panose="020B0604020202020204" pitchFamily="34" charset="0"/>
              <a:buChar char="•"/>
            </a:pPr>
            <a:r>
              <a:rPr lang="en-US" sz="1400" dirty="0">
                <a:solidFill>
                  <a:schemeClr val="tx1">
                    <a:lumMod val="50000"/>
                    <a:lumOff val="50000"/>
                  </a:schemeClr>
                </a:solidFill>
                <a:sym typeface="Symbol" panose="05050102010706020507" pitchFamily="18" charset="2"/>
              </a:rPr>
              <a:t>Enzyme inhibition  decreases enzyme activity.</a:t>
            </a:r>
            <a:endParaRPr lang="en-US" sz="1400" dirty="0">
              <a:solidFill>
                <a:schemeClr val="tx1">
                  <a:lumMod val="50000"/>
                  <a:lumOff val="50000"/>
                </a:schemeClr>
              </a:solidFill>
            </a:endParaRPr>
          </a:p>
        </p:txBody>
      </p:sp>
      <p:cxnSp>
        <p:nvCxnSpPr>
          <p:cNvPr id="5" name="Straight Connector 4"/>
          <p:cNvCxnSpPr/>
          <p:nvPr/>
        </p:nvCxnSpPr>
        <p:spPr>
          <a:xfrm flipH="1">
            <a:off x="6230471" y="950259"/>
            <a:ext cx="17929" cy="58001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6248400" y="3500718"/>
            <a:ext cx="59436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916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668871" y="0"/>
            <a:ext cx="352312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30480"/>
            <a:ext cx="5921188" cy="990600"/>
          </a:xfrm>
        </p:spPr>
        <p:txBody>
          <a:bodyPr>
            <a:normAutofit/>
          </a:bodyPr>
          <a:lstStyle/>
          <a:p>
            <a:pPr algn="ctr"/>
            <a:r>
              <a:rPr lang="en-US" sz="3200" dirty="0">
                <a:ln w="0"/>
                <a:effectLst>
                  <a:outerShdw blurRad="38100" dist="25400" dir="5400000" algn="ctr" rotWithShape="0">
                    <a:srgbClr val="6E747A">
                      <a:alpha val="43000"/>
                    </a:srgbClr>
                  </a:outerShdw>
                </a:effectLst>
              </a:rPr>
              <a:t>How do enzymes work?</a:t>
            </a:r>
          </a:p>
        </p:txBody>
      </p:sp>
      <p:sp>
        <p:nvSpPr>
          <p:cNvPr id="6" name="Rectangle 2"/>
          <p:cNvSpPr txBox="1">
            <a:spLocks noChangeArrowheads="1"/>
          </p:cNvSpPr>
          <p:nvPr/>
        </p:nvSpPr>
        <p:spPr>
          <a:xfrm>
            <a:off x="2266950" y="914400"/>
            <a:ext cx="5372100" cy="11430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sz="2700" dirty="0">
              <a:solidFill>
                <a:srgbClr val="FFFF00"/>
              </a:solidFill>
              <a:effectLst>
                <a:outerShdw blurRad="38100" dist="38100" dir="2700000" algn="tl">
                  <a:srgbClr val="000000"/>
                </a:outerShdw>
              </a:effectLst>
              <a:cs typeface="Arial" pitchFamily="34" charset="0"/>
            </a:endParaRPr>
          </a:p>
        </p:txBody>
      </p:sp>
      <p:sp>
        <p:nvSpPr>
          <p:cNvPr id="10" name="Rectangle 3"/>
          <p:cNvSpPr txBox="1">
            <a:spLocks noChangeArrowheads="1"/>
          </p:cNvSpPr>
          <p:nvPr/>
        </p:nvSpPr>
        <p:spPr>
          <a:xfrm>
            <a:off x="3172256" y="710119"/>
            <a:ext cx="8714944" cy="2243529"/>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Clr>
                <a:srgbClr val="33CC33"/>
              </a:buClr>
            </a:pPr>
            <a:r>
              <a:rPr lang="en-US" altLang="en-US" sz="1400" dirty="0">
                <a:solidFill>
                  <a:schemeClr val="tx1"/>
                </a:solidFill>
                <a:latin typeface="Arial" charset="0"/>
                <a:ea typeface="Arial" charset="0"/>
                <a:cs typeface="Arial" charset="0"/>
              </a:rPr>
              <a:t>An enzyme </a:t>
            </a:r>
            <a:r>
              <a:rPr lang="en-US" altLang="en-US" sz="1400" dirty="0">
                <a:solidFill>
                  <a:srgbClr val="FF0000"/>
                </a:solidFill>
                <a:latin typeface="Arial" charset="0"/>
                <a:ea typeface="Arial" charset="0"/>
                <a:cs typeface="Arial" charset="0"/>
              </a:rPr>
              <a:t>reduces</a:t>
            </a:r>
            <a:r>
              <a:rPr lang="en-US" altLang="en-US" sz="1400" dirty="0">
                <a:solidFill>
                  <a:schemeClr val="tx1"/>
                </a:solidFill>
                <a:latin typeface="Arial" charset="0"/>
                <a:ea typeface="Arial" charset="0"/>
                <a:cs typeface="Arial" charset="0"/>
              </a:rPr>
              <a:t> the </a:t>
            </a:r>
            <a:r>
              <a:rPr lang="en-US" altLang="en-US" sz="1400" u="sng" dirty="0">
                <a:solidFill>
                  <a:srgbClr val="FF0000"/>
                </a:solidFill>
                <a:latin typeface="Arial" charset="0"/>
                <a:ea typeface="Arial" charset="0"/>
                <a:cs typeface="Arial" charset="0"/>
              </a:rPr>
              <a:t>activation energy </a:t>
            </a:r>
            <a:r>
              <a:rPr lang="en-US" altLang="en-US" sz="1400" dirty="0">
                <a:solidFill>
                  <a:schemeClr val="tx1"/>
                </a:solidFill>
                <a:latin typeface="Arial" charset="0"/>
                <a:ea typeface="Arial" charset="0"/>
                <a:cs typeface="Arial" charset="0"/>
              </a:rPr>
              <a:t>required for a reaction </a:t>
            </a:r>
          </a:p>
          <a:p>
            <a:pPr algn="just">
              <a:buClr>
                <a:srgbClr val="33CC33"/>
              </a:buClr>
            </a:pPr>
            <a:r>
              <a:rPr lang="en-US" altLang="en-US" sz="1400" dirty="0">
                <a:solidFill>
                  <a:schemeClr val="tx1"/>
                </a:solidFill>
                <a:latin typeface="Arial" charset="0"/>
                <a:ea typeface="Arial" charset="0"/>
                <a:cs typeface="Arial" charset="0"/>
              </a:rPr>
              <a:t>It provides an alternative transition state of lower energy called the </a:t>
            </a:r>
            <a:r>
              <a:rPr lang="en-US" altLang="en-US" sz="1400" u="sng" dirty="0">
                <a:solidFill>
                  <a:srgbClr val="FF0000"/>
                </a:solidFill>
                <a:latin typeface="Arial" charset="0"/>
                <a:ea typeface="Arial" charset="0"/>
                <a:cs typeface="Arial" charset="0"/>
              </a:rPr>
              <a:t>enzyme-substrate complex </a:t>
            </a:r>
            <a:r>
              <a:rPr lang="en-US" altLang="en-US" sz="1400" dirty="0">
                <a:solidFill>
                  <a:schemeClr val="tx1"/>
                </a:solidFill>
                <a:latin typeface="Arial" charset="0"/>
                <a:ea typeface="Arial" charset="0"/>
                <a:cs typeface="Arial" charset="0"/>
              </a:rPr>
              <a:t>and thus speeds up the reaction.</a:t>
            </a:r>
          </a:p>
          <a:p>
            <a:pPr algn="just">
              <a:buClr>
                <a:srgbClr val="33CC33"/>
              </a:buClr>
            </a:pPr>
            <a:r>
              <a:rPr lang="en-US" altLang="en-US" sz="1400" dirty="0">
                <a:solidFill>
                  <a:schemeClr val="tx1"/>
                </a:solidFill>
                <a:latin typeface="Arial" charset="0"/>
                <a:ea typeface="Arial" charset="0"/>
                <a:cs typeface="Arial" charset="0"/>
              </a:rPr>
              <a:t>Enzymes decrease the activation energy but they </a:t>
            </a:r>
            <a:r>
              <a:rPr lang="en-US" altLang="en-US" sz="1400" dirty="0">
                <a:solidFill>
                  <a:srgbClr val="FF0000"/>
                </a:solidFill>
                <a:latin typeface="Arial" charset="0"/>
                <a:ea typeface="Arial" charset="0"/>
                <a:cs typeface="Arial" charset="0"/>
              </a:rPr>
              <a:t>do not alter the change in the </a:t>
            </a:r>
            <a:r>
              <a:rPr lang="en-US" altLang="en-US" sz="1400" u="sng" dirty="0">
                <a:solidFill>
                  <a:srgbClr val="FF0000"/>
                </a:solidFill>
                <a:latin typeface="Arial" charset="0"/>
                <a:ea typeface="Arial" charset="0"/>
                <a:cs typeface="Arial" charset="0"/>
              </a:rPr>
              <a:t>free energy (∆G)</a:t>
            </a:r>
            <a:r>
              <a:rPr lang="en-US" altLang="en-US" sz="1400" dirty="0">
                <a:solidFill>
                  <a:srgbClr val="FF0000"/>
                </a:solidFill>
                <a:latin typeface="Arial" charset="0"/>
                <a:ea typeface="Arial" charset="0"/>
                <a:cs typeface="Arial" charset="0"/>
              </a:rPr>
              <a:t> </a:t>
            </a:r>
          </a:p>
          <a:p>
            <a:pPr algn="just">
              <a:buClr>
                <a:srgbClr val="33CC33"/>
              </a:buClr>
            </a:pPr>
            <a:r>
              <a:rPr lang="en-US" altLang="en-US" sz="1400" dirty="0">
                <a:solidFill>
                  <a:schemeClr val="tx1">
                    <a:lumMod val="50000"/>
                    <a:lumOff val="50000"/>
                  </a:schemeClr>
                </a:solidFill>
                <a:latin typeface="Arial" charset="0"/>
                <a:ea typeface="Arial" charset="0"/>
                <a:cs typeface="Arial" charset="0"/>
              </a:rPr>
              <a:t>(it remains the same) and it does not change the equilibrium of the reaction. It does however accelerate the rate by which equilibrium is reached. </a:t>
            </a:r>
          </a:p>
          <a:p>
            <a:pPr algn="just">
              <a:buClr>
                <a:srgbClr val="33CC33"/>
              </a:buClr>
            </a:pPr>
            <a:endParaRPr lang="en-US" altLang="en-US" sz="1400" u="sng" dirty="0">
              <a:solidFill>
                <a:schemeClr val="bg1">
                  <a:lumMod val="65000"/>
                </a:schemeClr>
              </a:solidFill>
              <a:latin typeface="Arial" charset="0"/>
              <a:ea typeface="Arial" charset="0"/>
              <a:cs typeface="Arial" charset="0"/>
            </a:endParaRPr>
          </a:p>
          <a:p>
            <a:pPr algn="just">
              <a:buClr>
                <a:srgbClr val="33CC33"/>
              </a:buClr>
            </a:pPr>
            <a:endParaRPr lang="en-US" altLang="en-US" sz="1400" dirty="0">
              <a:solidFill>
                <a:schemeClr val="tx1"/>
              </a:solidFill>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5" y="640532"/>
            <a:ext cx="3207328" cy="2930652"/>
          </a:xfrm>
          <a:prstGeom prst="rect">
            <a:avLst/>
          </a:prstGeom>
        </p:spPr>
      </p:pic>
      <p:sp>
        <p:nvSpPr>
          <p:cNvPr id="8" name="Rectangle 7"/>
          <p:cNvSpPr/>
          <p:nvPr/>
        </p:nvSpPr>
        <p:spPr>
          <a:xfrm>
            <a:off x="215455" y="3762509"/>
            <a:ext cx="4204459" cy="3323987"/>
          </a:xfrm>
          <a:prstGeom prst="rect">
            <a:avLst/>
          </a:prstGeom>
        </p:spPr>
        <p:txBody>
          <a:bodyPr wrap="square">
            <a:spAutoFit/>
          </a:bodyPr>
          <a:lstStyle/>
          <a:p>
            <a:pPr>
              <a:buClr>
                <a:srgbClr val="33CC33"/>
              </a:buClr>
              <a:defRPr/>
            </a:pPr>
            <a:r>
              <a:rPr lang="en-US" sz="1600" b="1" dirty="0" smtClean="0">
                <a:solidFill>
                  <a:schemeClr val="tx2"/>
                </a:solidFill>
                <a:latin typeface="Palatino"/>
              </a:rPr>
              <a:t>Notes</a:t>
            </a:r>
            <a:r>
              <a:rPr lang="ar-SA" sz="1600" b="1" dirty="0" smtClean="0">
                <a:solidFill>
                  <a:schemeClr val="tx2"/>
                </a:solidFill>
                <a:latin typeface="Palatino"/>
              </a:rPr>
              <a:t>: </a:t>
            </a:r>
            <a:endParaRPr lang="en-US" sz="1600" b="1" dirty="0">
              <a:solidFill>
                <a:schemeClr val="tx2"/>
              </a:solidFill>
              <a:latin typeface="Palatino"/>
            </a:endParaRPr>
          </a:p>
          <a:p>
            <a:pPr algn="just">
              <a:buClr>
                <a:srgbClr val="33CC33"/>
              </a:buClr>
              <a:defRPr/>
            </a:pPr>
            <a:r>
              <a:rPr lang="en-US" sz="1400" dirty="0">
                <a:solidFill>
                  <a:schemeClr val="tx1">
                    <a:lumMod val="50000"/>
                    <a:lumOff val="50000"/>
                  </a:schemeClr>
                </a:solidFill>
              </a:rPr>
              <a:t>Enzymes operate by lowering the amount of energy needed to get a reaction going (the activation energy). When this energy is lowered, the nature of the bonds is changed, so they are more easily broken.</a:t>
            </a:r>
          </a:p>
          <a:p>
            <a:pPr algn="just">
              <a:buClr>
                <a:srgbClr val="33CC33"/>
              </a:buClr>
              <a:defRPr/>
            </a:pPr>
            <a:r>
              <a:rPr lang="en-US" sz="1400" i="1" u="sng" dirty="0">
                <a:solidFill>
                  <a:schemeClr val="bg2">
                    <a:lumMod val="50000"/>
                  </a:schemeClr>
                </a:solidFill>
                <a:cs typeface="Arial" pitchFamily="34" charset="0"/>
              </a:rPr>
              <a:t>Therefore, the lower activation energy required, the faster rate of the reaction.</a:t>
            </a:r>
          </a:p>
          <a:p>
            <a:pPr algn="just">
              <a:buClr>
                <a:srgbClr val="33CC33"/>
              </a:buClr>
              <a:defRPr/>
            </a:pPr>
            <a:endParaRPr lang="en-US" sz="1400" i="1" u="sng" dirty="0">
              <a:solidFill>
                <a:schemeClr val="bg2">
                  <a:lumMod val="50000"/>
                </a:schemeClr>
              </a:solidFill>
              <a:cs typeface="Arial" pitchFamily="34" charset="0"/>
            </a:endParaRPr>
          </a:p>
          <a:p>
            <a:pPr algn="r" rtl="1"/>
            <a:r>
              <a:rPr lang="ar-SA" sz="1400" b="1" dirty="0">
                <a:solidFill>
                  <a:schemeClr val="bg2">
                    <a:lumMod val="50000"/>
                  </a:schemeClr>
                </a:solidFill>
                <a:latin typeface="Arial" panose="020B0604020202020204" pitchFamily="34" charset="0"/>
                <a:cs typeface="Arial" panose="020B0604020202020204" pitchFamily="34" charset="0"/>
              </a:rPr>
              <a:t>عندما يعمل الأنزايم فإن الترانسيشن ستايت راح تقل طاقتها وعليه:</a:t>
            </a:r>
          </a:p>
          <a:p>
            <a:pPr algn="r" rtl="1"/>
            <a:r>
              <a:rPr lang="ar-SA" sz="1400" b="1" dirty="0">
                <a:solidFill>
                  <a:schemeClr val="tx1">
                    <a:lumMod val="50000"/>
                    <a:lumOff val="50000"/>
                  </a:schemeClr>
                </a:solidFill>
                <a:latin typeface="Arial" panose="020B0604020202020204" pitchFamily="34" charset="0"/>
                <a:cs typeface="Arial" panose="020B0604020202020204" pitchFamily="34" charset="0"/>
              </a:rPr>
              <a:t>1 - طاقة التنشيط ستقل (لأنها الفرق بين طاقة المتفاعلات وطاقة</a:t>
            </a:r>
          </a:p>
          <a:p>
            <a:pPr algn="r" rtl="1"/>
            <a:r>
              <a:rPr lang="ar-SA" sz="1400" b="1" dirty="0">
                <a:solidFill>
                  <a:schemeClr val="bg2">
                    <a:lumMod val="50000"/>
                  </a:schemeClr>
                </a:solidFill>
                <a:latin typeface="Arial" panose="020B0604020202020204" pitchFamily="34" charset="0"/>
                <a:cs typeface="Arial" panose="020B0604020202020204" pitchFamily="34" charset="0"/>
              </a:rPr>
              <a:t>الترانسيشن ستايت، وطاقة الترانسيشن ستايت قلّت!)</a:t>
            </a:r>
          </a:p>
          <a:p>
            <a:pPr algn="r" rtl="1"/>
            <a:r>
              <a:rPr lang="ar-SA" sz="1400" b="1" dirty="0">
                <a:solidFill>
                  <a:schemeClr val="bg2">
                    <a:lumMod val="50000"/>
                  </a:schemeClr>
                </a:solidFill>
                <a:latin typeface="Arial" panose="020B0604020202020204" pitchFamily="34" charset="0"/>
                <a:cs typeface="Arial" panose="020B0604020202020204" pitchFamily="34" charset="0"/>
              </a:rPr>
              <a:t>2 - لن يحدث أي تغيير في دلتا جي (لأنها الفرق بين طاقة المتفاعلات</a:t>
            </a:r>
          </a:p>
          <a:p>
            <a:pPr algn="r" rtl="1"/>
            <a:r>
              <a:rPr lang="ar-SA" sz="1400" b="1" dirty="0">
                <a:solidFill>
                  <a:schemeClr val="bg2">
                    <a:lumMod val="50000"/>
                  </a:schemeClr>
                </a:solidFill>
                <a:latin typeface="Arial" panose="020B0604020202020204" pitchFamily="34" charset="0"/>
                <a:cs typeface="Arial" panose="020B0604020202020204" pitchFamily="34" charset="0"/>
              </a:rPr>
              <a:t>وطاقة النواتج ولم يحدث أي تغيير فيهم)</a:t>
            </a:r>
            <a:endParaRPr lang="en-US" sz="1400" b="1" dirty="0">
              <a:solidFill>
                <a:schemeClr val="bg2">
                  <a:lumMod val="50000"/>
                </a:schemeClr>
              </a:solidFill>
            </a:endParaRPr>
          </a:p>
          <a:p>
            <a:pPr algn="just">
              <a:buClr>
                <a:srgbClr val="33CC33"/>
              </a:buClr>
              <a:defRPr/>
            </a:pPr>
            <a:endParaRPr lang="en-US" sz="1400" i="1" u="sng" dirty="0">
              <a:solidFill>
                <a:schemeClr val="bg2">
                  <a:lumMod val="50000"/>
                </a:schemeClr>
              </a:solidFill>
              <a:cs typeface="Arial" pitchFamily="34" charset="0"/>
            </a:endParaRPr>
          </a:p>
        </p:txBody>
      </p:sp>
      <mc:AlternateContent xmlns:mc="http://schemas.openxmlformats.org/markup-compatibility/2006" xmlns:a14="http://schemas.microsoft.com/office/drawing/2010/main">
        <mc:Choice Requires="a14">
          <p:graphicFrame>
            <p:nvGraphicFramePr>
              <p:cNvPr id="11" name="Diagram 10"/>
              <p:cNvGraphicFramePr/>
              <p:nvPr>
                <p:extLst>
                  <p:ext uri="{D42A27DB-BD31-4B8C-83A1-F6EECF244321}">
                    <p14:modId xmlns:p14="http://schemas.microsoft.com/office/powerpoint/2010/main" val="3424373467"/>
                  </p:ext>
                </p:extLst>
              </p:nvPr>
            </p:nvGraphicFramePr>
            <p:xfrm>
              <a:off x="8034964" y="3676780"/>
              <a:ext cx="3852236" cy="2778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11" name="Diagram 10"/>
              <p:cNvGraphicFramePr/>
              <p:nvPr>
                <p:extLst>
                  <p:ext uri="{D42A27DB-BD31-4B8C-83A1-F6EECF244321}">
                    <p14:modId xmlns:p14="http://schemas.microsoft.com/office/powerpoint/2010/main" val="3424373467"/>
                  </p:ext>
                </p:extLst>
              </p:nvPr>
            </p:nvGraphicFramePr>
            <p:xfrm>
              <a:off x="8034964" y="3676780"/>
              <a:ext cx="3852236" cy="27784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12" name="TextBox 11"/>
          <p:cNvSpPr txBox="1"/>
          <p:nvPr/>
        </p:nvSpPr>
        <p:spPr>
          <a:xfrm>
            <a:off x="8112034" y="4189804"/>
            <a:ext cx="953589" cy="584775"/>
          </a:xfrm>
          <a:prstGeom prst="rect">
            <a:avLst/>
          </a:prstGeom>
          <a:noFill/>
        </p:spPr>
        <p:txBody>
          <a:bodyPr wrap="square" rtlCol="0">
            <a:spAutoFit/>
          </a:bodyPr>
          <a:lstStyle/>
          <a:p>
            <a:r>
              <a:rPr lang="en-US" sz="1600" b="1" dirty="0">
                <a:ln w="0"/>
                <a:effectLst>
                  <a:outerShdw blurRad="38100" dist="25400" dir="5400000" algn="ctr" rotWithShape="0">
                    <a:srgbClr val="6E747A">
                      <a:alpha val="43000"/>
                    </a:srgbClr>
                  </a:outerShdw>
                </a:effectLst>
              </a:rPr>
              <a:t>Enzyme velocity </a:t>
            </a:r>
          </a:p>
        </p:txBody>
      </p:sp>
      <p:sp>
        <p:nvSpPr>
          <p:cNvPr id="13" name="TextBox 12"/>
          <p:cNvSpPr txBox="1"/>
          <p:nvPr/>
        </p:nvSpPr>
        <p:spPr>
          <a:xfrm>
            <a:off x="8112033" y="5417204"/>
            <a:ext cx="953589" cy="584775"/>
          </a:xfrm>
          <a:prstGeom prst="rect">
            <a:avLst/>
          </a:prstGeom>
          <a:noFill/>
        </p:spPr>
        <p:txBody>
          <a:bodyPr wrap="square" rtlCol="0">
            <a:spAutoFit/>
          </a:bodyPr>
          <a:lstStyle/>
          <a:p>
            <a:r>
              <a:rPr lang="en-US" sz="1600" b="1" dirty="0">
                <a:ln w="0"/>
                <a:effectLst>
                  <a:outerShdw blurRad="38100" dist="25400" dir="5400000" algn="ctr" rotWithShape="0">
                    <a:srgbClr val="6E747A">
                      <a:alpha val="43000"/>
                    </a:srgbClr>
                  </a:outerShdw>
                </a:effectLst>
              </a:rPr>
              <a:t>Enzyme activity </a:t>
            </a:r>
          </a:p>
        </p:txBody>
      </p:sp>
      <p:pic>
        <p:nvPicPr>
          <p:cNvPr id="14" name="Picture 13"/>
          <p:cNvPicPr>
            <a:picLocks noChangeAspect="1"/>
          </p:cNvPicPr>
          <p:nvPr/>
        </p:nvPicPr>
        <p:blipFill>
          <a:blip r:embed="rId13"/>
          <a:stretch>
            <a:fillRect/>
          </a:stretch>
        </p:blipFill>
        <p:spPr>
          <a:xfrm>
            <a:off x="4631895" y="3810847"/>
            <a:ext cx="3403069" cy="2325199"/>
          </a:xfrm>
          <a:prstGeom prst="rect">
            <a:avLst/>
          </a:prstGeom>
        </p:spPr>
      </p:pic>
      <p:sp>
        <p:nvSpPr>
          <p:cNvPr id="15" name="Rectangle 14"/>
          <p:cNvSpPr>
            <a:spLocks noGrp="1" noChangeArrowheads="1"/>
          </p:cNvSpPr>
          <p:nvPr/>
        </p:nvSpPr>
        <p:spPr bwMode="auto">
          <a:xfrm>
            <a:off x="4628691" y="6221615"/>
            <a:ext cx="3244215" cy="28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tabLst>
                <a:tab pos="1828800" algn="l"/>
                <a:tab pos="2057400" algn="l"/>
              </a:tabLst>
              <a:defRPr sz="2200">
                <a:solidFill>
                  <a:schemeClr val="tx2"/>
                </a:solidFill>
                <a:latin typeface="+mj-lt"/>
                <a:ea typeface="MS PGothic" pitchFamily="34" charset="-128"/>
                <a:cs typeface="+mj-cs"/>
              </a:defRPr>
            </a:lvl1pPr>
            <a:lvl2pPr algn="l" rtl="0" eaLnBrk="0" fontAlgn="base" hangingPunct="0">
              <a:spcBef>
                <a:spcPct val="0"/>
              </a:spcBef>
              <a:spcAft>
                <a:spcPct val="0"/>
              </a:spcAft>
              <a:tabLst>
                <a:tab pos="1828800" algn="l"/>
                <a:tab pos="2057400" algn="l"/>
              </a:tabLst>
              <a:defRPr sz="2200">
                <a:solidFill>
                  <a:schemeClr val="tx2"/>
                </a:solidFill>
                <a:latin typeface="Arial" charset="0"/>
                <a:ea typeface="MS PGothic" pitchFamily="34" charset="-128"/>
              </a:defRPr>
            </a:lvl2pPr>
            <a:lvl3pPr algn="l" rtl="0" eaLnBrk="0" fontAlgn="base" hangingPunct="0">
              <a:spcBef>
                <a:spcPct val="0"/>
              </a:spcBef>
              <a:spcAft>
                <a:spcPct val="0"/>
              </a:spcAft>
              <a:tabLst>
                <a:tab pos="1828800" algn="l"/>
                <a:tab pos="2057400" algn="l"/>
              </a:tabLst>
              <a:defRPr sz="2200">
                <a:solidFill>
                  <a:schemeClr val="tx2"/>
                </a:solidFill>
                <a:latin typeface="Arial" charset="0"/>
                <a:ea typeface="MS PGothic" pitchFamily="34" charset="-128"/>
              </a:defRPr>
            </a:lvl3pPr>
            <a:lvl4pPr algn="l" rtl="0" eaLnBrk="0" fontAlgn="base" hangingPunct="0">
              <a:spcBef>
                <a:spcPct val="0"/>
              </a:spcBef>
              <a:spcAft>
                <a:spcPct val="0"/>
              </a:spcAft>
              <a:tabLst>
                <a:tab pos="1828800" algn="l"/>
                <a:tab pos="2057400" algn="l"/>
              </a:tabLst>
              <a:defRPr sz="2200">
                <a:solidFill>
                  <a:schemeClr val="tx2"/>
                </a:solidFill>
                <a:latin typeface="Arial" charset="0"/>
                <a:ea typeface="MS PGothic" pitchFamily="34" charset="-128"/>
              </a:defRPr>
            </a:lvl4pPr>
            <a:lvl5pPr algn="l" rtl="0" eaLnBrk="0" fontAlgn="base" hangingPunct="0">
              <a:spcBef>
                <a:spcPct val="0"/>
              </a:spcBef>
              <a:spcAft>
                <a:spcPct val="0"/>
              </a:spcAft>
              <a:tabLst>
                <a:tab pos="1828800" algn="l"/>
                <a:tab pos="2057400" algn="l"/>
              </a:tabLst>
              <a:defRPr sz="2200">
                <a:solidFill>
                  <a:schemeClr val="tx2"/>
                </a:solidFill>
                <a:latin typeface="Arial" charset="0"/>
                <a:ea typeface="MS PGothic" pitchFamily="34" charset="-128"/>
              </a:defRPr>
            </a:lvl5pPr>
            <a:lvl6pPr marL="457200" algn="l" rtl="0" fontAlgn="base">
              <a:spcBef>
                <a:spcPct val="0"/>
              </a:spcBef>
              <a:spcAft>
                <a:spcPct val="0"/>
              </a:spcAft>
              <a:tabLst>
                <a:tab pos="1828800" algn="l"/>
                <a:tab pos="2057400" algn="l"/>
              </a:tabLst>
              <a:defRPr sz="2200">
                <a:solidFill>
                  <a:schemeClr val="tx2"/>
                </a:solidFill>
                <a:latin typeface="Arial" charset="0"/>
                <a:ea typeface="ＭＳ Ｐゴシック" charset="0"/>
              </a:defRPr>
            </a:lvl6pPr>
            <a:lvl7pPr marL="914400" algn="l" rtl="0" fontAlgn="base">
              <a:spcBef>
                <a:spcPct val="0"/>
              </a:spcBef>
              <a:spcAft>
                <a:spcPct val="0"/>
              </a:spcAft>
              <a:tabLst>
                <a:tab pos="1828800" algn="l"/>
                <a:tab pos="2057400" algn="l"/>
              </a:tabLst>
              <a:defRPr sz="2200">
                <a:solidFill>
                  <a:schemeClr val="tx2"/>
                </a:solidFill>
                <a:latin typeface="Arial" charset="0"/>
                <a:ea typeface="ＭＳ Ｐゴシック" charset="0"/>
              </a:defRPr>
            </a:lvl7pPr>
            <a:lvl8pPr marL="1371600" algn="l" rtl="0" fontAlgn="base">
              <a:spcBef>
                <a:spcPct val="0"/>
              </a:spcBef>
              <a:spcAft>
                <a:spcPct val="0"/>
              </a:spcAft>
              <a:tabLst>
                <a:tab pos="1828800" algn="l"/>
                <a:tab pos="2057400" algn="l"/>
              </a:tabLst>
              <a:defRPr sz="2200">
                <a:solidFill>
                  <a:schemeClr val="tx2"/>
                </a:solidFill>
                <a:latin typeface="Arial" charset="0"/>
                <a:ea typeface="ＭＳ Ｐゴシック" charset="0"/>
              </a:defRPr>
            </a:lvl8pPr>
            <a:lvl9pPr marL="1828800" algn="l" rtl="0" fontAlgn="base">
              <a:spcBef>
                <a:spcPct val="0"/>
              </a:spcBef>
              <a:spcAft>
                <a:spcPct val="0"/>
              </a:spcAft>
              <a:tabLst>
                <a:tab pos="1828800" algn="l"/>
                <a:tab pos="2057400" algn="l"/>
              </a:tabLst>
              <a:defRPr sz="2200">
                <a:solidFill>
                  <a:schemeClr val="tx2"/>
                </a:solidFill>
                <a:latin typeface="Arial" charset="0"/>
                <a:ea typeface="ＭＳ Ｐゴシック" charset="0"/>
              </a:defRPr>
            </a:lvl9pPr>
          </a:lstStyle>
          <a:p>
            <a:pPr algn="ctr" eaLnBrk="1" hangingPunct="1">
              <a:defRPr/>
            </a:pPr>
            <a:r>
              <a:rPr lang="en-US" sz="1050" b="1" dirty="0">
                <a:solidFill>
                  <a:schemeClr val="tx1"/>
                </a:solidFill>
                <a:ea typeface="+mj-ea"/>
              </a:rPr>
              <a:t>The effect of a catalyst on the transition state diagram of a reaction.</a:t>
            </a:r>
          </a:p>
        </p:txBody>
      </p:sp>
      <p:sp>
        <p:nvSpPr>
          <p:cNvPr id="16" name="TextBox 15"/>
          <p:cNvSpPr txBox="1"/>
          <p:nvPr/>
        </p:nvSpPr>
        <p:spPr>
          <a:xfrm>
            <a:off x="5531224" y="183095"/>
            <a:ext cx="6118411"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Objective: Understand how enzymes speed up the rate of biochemical reactions in the </a:t>
            </a:r>
            <a:r>
              <a:rPr lang="en-US" sz="1100" dirty="0" smtClean="0"/>
              <a:t>body</a:t>
            </a:r>
            <a:endParaRPr lang="en-US" sz="1100" b="1" u="words" dirty="0"/>
          </a:p>
        </p:txBody>
      </p:sp>
      <p:cxnSp>
        <p:nvCxnSpPr>
          <p:cNvPr id="17" name="Straight Connector 16"/>
          <p:cNvCxnSpPr/>
          <p:nvPr/>
        </p:nvCxnSpPr>
        <p:spPr>
          <a:xfrm flipV="1">
            <a:off x="0" y="3612776"/>
            <a:ext cx="12192000" cy="224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p:cNvCxnSpPr/>
          <p:nvPr/>
        </p:nvCxnSpPr>
        <p:spPr>
          <a:xfrm flipH="1">
            <a:off x="4496983" y="3695699"/>
            <a:ext cx="33000" cy="309605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p:cNvSpPr txBox="1"/>
          <p:nvPr/>
        </p:nvSpPr>
        <p:spPr>
          <a:xfrm>
            <a:off x="3550023" y="2580928"/>
            <a:ext cx="6360459" cy="738664"/>
          </a:xfrm>
          <a:prstGeom prst="rect">
            <a:avLst/>
          </a:prstGeom>
          <a:solidFill>
            <a:schemeClr val="accent3">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buClr>
                <a:srgbClr val="33CC33"/>
              </a:buClr>
            </a:pPr>
            <a:r>
              <a:rPr lang="en-US" sz="1400" dirty="0">
                <a:ln w="0"/>
                <a:solidFill>
                  <a:schemeClr val="tx1">
                    <a:lumMod val="50000"/>
                    <a:lumOff val="50000"/>
                  </a:schemeClr>
                </a:solidFill>
                <a:effectLst>
                  <a:outerShdw blurRad="38100" dist="19050" dir="2700000" algn="tl" rotWithShape="0">
                    <a:schemeClr val="dk1">
                      <a:alpha val="40000"/>
                    </a:schemeClr>
                  </a:outerShdw>
                </a:effectLst>
              </a:rPr>
              <a:t>The difference between Activation energy (EA) and free energy (∆G)</a:t>
            </a:r>
            <a:endParaRPr lang="en-US" sz="1400" dirty="0">
              <a:solidFill>
                <a:schemeClr val="tx1">
                  <a:lumMod val="50000"/>
                  <a:lumOff val="50000"/>
                </a:schemeClr>
              </a:solidFill>
            </a:endParaRPr>
          </a:p>
          <a:p>
            <a:pPr marL="171450" indent="-171450">
              <a:buFont typeface="Arial" panose="020B0604020202020204" pitchFamily="34" charset="0"/>
              <a:buChar char="•"/>
            </a:pPr>
            <a:r>
              <a:rPr lang="en-US" sz="1400" dirty="0">
                <a:solidFill>
                  <a:schemeClr val="tx1">
                    <a:lumMod val="50000"/>
                    <a:lumOff val="50000"/>
                  </a:schemeClr>
                </a:solidFill>
              </a:rPr>
              <a:t>Activation energy is reduced.</a:t>
            </a:r>
          </a:p>
          <a:p>
            <a:pPr marL="171450" indent="-171450">
              <a:buFont typeface="Arial" panose="020B0604020202020204" pitchFamily="34" charset="0"/>
              <a:buChar char="•"/>
            </a:pPr>
            <a:r>
              <a:rPr lang="en-US" sz="1400" dirty="0">
                <a:solidFill>
                  <a:schemeClr val="tx1">
                    <a:lumMod val="50000"/>
                    <a:lumOff val="50000"/>
                  </a:schemeClr>
                </a:solidFill>
              </a:rPr>
              <a:t>Free energy remains the same.</a:t>
            </a:r>
          </a:p>
        </p:txBody>
      </p:sp>
    </p:spTree>
    <p:extLst>
      <p:ext uri="{BB962C8B-B14F-4D97-AF65-F5344CB8AC3E}">
        <p14:creationId xmlns:p14="http://schemas.microsoft.com/office/powerpoint/2010/main" val="35629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090073" y="0"/>
            <a:ext cx="41019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686" y="1765905"/>
            <a:ext cx="3704231" cy="2469487"/>
          </a:xfrm>
          <a:prstGeom prst="rect">
            <a:avLst/>
          </a:prstGeom>
        </p:spPr>
      </p:pic>
      <p:sp>
        <p:nvSpPr>
          <p:cNvPr id="2" name="Title 1"/>
          <p:cNvSpPr>
            <a:spLocks noGrp="1"/>
          </p:cNvSpPr>
          <p:nvPr>
            <p:ph type="title"/>
          </p:nvPr>
        </p:nvSpPr>
        <p:spPr>
          <a:xfrm>
            <a:off x="230378" y="1727211"/>
            <a:ext cx="7886700" cy="569124"/>
          </a:xfrm>
        </p:spPr>
        <p:txBody>
          <a:bodyPr>
            <a:normAutofit/>
          </a:bodyPr>
          <a:lstStyle/>
          <a:p>
            <a:r>
              <a:rPr lang="en-US" sz="2000" dirty="0">
                <a:ln w="0"/>
                <a:solidFill>
                  <a:schemeClr val="accent2">
                    <a:lumMod val="75000"/>
                  </a:schemeClr>
                </a:solidFill>
                <a:effectLst>
                  <a:outerShdw blurRad="38100" dist="25400" dir="5400000" algn="ctr" rotWithShape="0">
                    <a:srgbClr val="6E747A">
                      <a:alpha val="43000"/>
                    </a:srgbClr>
                  </a:outerShdw>
                </a:effectLst>
              </a:rPr>
              <a:t>1. Effect</a:t>
            </a:r>
            <a:r>
              <a:rPr lang="en-US" sz="2400" b="1" dirty="0">
                <a:solidFill>
                  <a:schemeClr val="accent1">
                    <a:lumMod val="50000"/>
                  </a:schemeClr>
                </a:solidFill>
              </a:rPr>
              <a:t> </a:t>
            </a:r>
            <a:r>
              <a:rPr lang="en-US" sz="2000" dirty="0">
                <a:ln w="0"/>
                <a:solidFill>
                  <a:schemeClr val="accent2">
                    <a:lumMod val="75000"/>
                  </a:schemeClr>
                </a:solidFill>
                <a:effectLst>
                  <a:outerShdw blurRad="38100" dist="25400" dir="5400000" algn="ctr" rotWithShape="0">
                    <a:srgbClr val="6E747A">
                      <a:alpha val="43000"/>
                    </a:srgbClr>
                  </a:outerShdw>
                </a:effectLst>
              </a:rPr>
              <a:t>of temperature</a:t>
            </a:r>
          </a:p>
        </p:txBody>
      </p:sp>
      <p:sp>
        <p:nvSpPr>
          <p:cNvPr id="3" name="Content Placeholder 2"/>
          <p:cNvSpPr>
            <a:spLocks noGrp="1"/>
          </p:cNvSpPr>
          <p:nvPr>
            <p:ph idx="1"/>
          </p:nvPr>
        </p:nvSpPr>
        <p:spPr>
          <a:xfrm>
            <a:off x="230378" y="2364096"/>
            <a:ext cx="6914493" cy="3602336"/>
          </a:xfrm>
        </p:spPr>
        <p:txBody>
          <a:bodyPr>
            <a:normAutofit/>
          </a:bodyPr>
          <a:lstStyle/>
          <a:p>
            <a:pPr marL="0" indent="0">
              <a:buNone/>
            </a:pPr>
            <a:r>
              <a:rPr lang="en-US" sz="1400" dirty="0">
                <a:solidFill>
                  <a:schemeClr val="dk1"/>
                </a:solidFill>
                <a:latin typeface="Arial" panose="020B0604020202020204" pitchFamily="34" charset="0"/>
                <a:cs typeface="Arial" panose="020B0604020202020204" pitchFamily="34" charset="0"/>
              </a:rPr>
              <a:t>Every enzyme has an </a:t>
            </a:r>
            <a:r>
              <a:rPr lang="en-US" sz="1400" u="sng" dirty="0">
                <a:solidFill>
                  <a:schemeClr val="dk1"/>
                </a:solidFill>
                <a:latin typeface="Arial" panose="020B0604020202020204" pitchFamily="34" charset="0"/>
                <a:cs typeface="Arial" panose="020B0604020202020204" pitchFamily="34" charset="0"/>
              </a:rPr>
              <a:t>optimal temp</a:t>
            </a:r>
            <a:r>
              <a:rPr lang="en-US" sz="1400" dirty="0">
                <a:solidFill>
                  <a:schemeClr val="dk1"/>
                </a:solidFill>
                <a:latin typeface="Arial" panose="020B0604020202020204" pitchFamily="34" charset="0"/>
                <a:cs typeface="Arial" panose="020B0604020202020204" pitchFamily="34" charset="0"/>
              </a:rPr>
              <a:t>  for catalyzing a reaction</a:t>
            </a:r>
          </a:p>
          <a:p>
            <a:pPr marL="0" indent="0">
              <a:buNone/>
            </a:pPr>
            <a:r>
              <a:rPr lang="en-US" sz="1400" dirty="0">
                <a:solidFill>
                  <a:schemeClr val="tx1"/>
                </a:solidFill>
                <a:latin typeface="Arial" panose="020B0604020202020204" pitchFamily="34" charset="0"/>
                <a:cs typeface="Arial" panose="020B0604020202020204" pitchFamily="34" charset="0"/>
              </a:rPr>
              <a:t>(In humans: most enzyme have an optimal temperature of </a:t>
            </a:r>
            <a:r>
              <a:rPr lang="en-US" sz="1400" u="sng" dirty="0">
                <a:solidFill>
                  <a:schemeClr val="tx1"/>
                </a:solidFill>
                <a:latin typeface="Arial" panose="020B0604020202020204" pitchFamily="34" charset="0"/>
                <a:cs typeface="Arial" panose="020B0604020202020204" pitchFamily="34" charset="0"/>
              </a:rPr>
              <a:t>37 C</a:t>
            </a:r>
            <a:r>
              <a:rPr lang="en-US" sz="1400" dirty="0">
                <a:solidFill>
                  <a:schemeClr val="tx1"/>
                </a:solidFill>
                <a:latin typeface="Arial" panose="020B0604020202020204" pitchFamily="34" charset="0"/>
                <a:cs typeface="Arial" panose="020B0604020202020204" pitchFamily="34" charset="0"/>
              </a:rPr>
              <a:t>. )</a:t>
            </a:r>
          </a:p>
          <a:p>
            <a:pPr marL="0" indent="0">
              <a:buNone/>
            </a:pPr>
            <a:r>
              <a:rPr lang="en-US" sz="1400" dirty="0">
                <a:solidFill>
                  <a:schemeClr val="dk1"/>
                </a:solidFill>
                <a:latin typeface="Arial" panose="020B0604020202020204" pitchFamily="34" charset="0"/>
                <a:cs typeface="Arial" panose="020B0604020202020204" pitchFamily="34" charset="0"/>
              </a:rPr>
              <a:t>The rate of an enzyme reaction </a:t>
            </a:r>
            <a:r>
              <a:rPr lang="en-US" sz="1400" b="1" u="sng" dirty="0">
                <a:solidFill>
                  <a:schemeClr val="dk1"/>
                </a:solidFill>
                <a:latin typeface="Arial" panose="020B0604020202020204" pitchFamily="34" charset="0"/>
                <a:cs typeface="Arial" panose="020B0604020202020204" pitchFamily="34" charset="0"/>
              </a:rPr>
              <a:t>initially</a:t>
            </a:r>
            <a:r>
              <a:rPr lang="en-US" sz="1400" dirty="0">
                <a:solidFill>
                  <a:schemeClr val="dk1"/>
                </a:solidFill>
                <a:latin typeface="Arial" panose="020B0604020202020204" pitchFamily="34" charset="0"/>
                <a:cs typeface="Arial" panose="020B0604020202020204" pitchFamily="34" charset="0"/>
              </a:rPr>
              <a:t> increases </a:t>
            </a:r>
            <a:r>
              <a:rPr lang="en-US" sz="1400" dirty="0">
                <a:solidFill>
                  <a:schemeClr val="tx1">
                    <a:lumMod val="50000"/>
                    <a:lumOff val="50000"/>
                  </a:schemeClr>
                </a:solidFill>
                <a:latin typeface="Arial" panose="020B0604020202020204" pitchFamily="34" charset="0"/>
                <a:cs typeface="Arial" panose="020B0604020202020204" pitchFamily="34" charset="0"/>
              </a:rPr>
              <a:t>(in velocity) </a:t>
            </a:r>
            <a:r>
              <a:rPr lang="en-US" sz="1400" dirty="0">
                <a:solidFill>
                  <a:schemeClr val="dk1"/>
                </a:solidFill>
                <a:latin typeface="Arial" panose="020B0604020202020204" pitchFamily="34" charset="0"/>
                <a:cs typeface="Arial" panose="020B0604020202020204" pitchFamily="34" charset="0"/>
              </a:rPr>
              <a:t>with rise in temperature </a:t>
            </a:r>
            <a:r>
              <a:rPr lang="en-US" sz="1400" dirty="0">
                <a:solidFill>
                  <a:schemeClr val="tx1">
                    <a:lumMod val="50000"/>
                    <a:lumOff val="50000"/>
                  </a:schemeClr>
                </a:solidFill>
                <a:latin typeface="Arial" panose="020B0604020202020204" pitchFamily="34" charset="0"/>
                <a:cs typeface="Arial" panose="020B0604020202020204" pitchFamily="34" charset="0"/>
              </a:rPr>
              <a:t>until it reaches a specific temperature that is considered</a:t>
            </a:r>
          </a:p>
          <a:p>
            <a:pPr marL="0" indent="0" rtl="1">
              <a:buNone/>
            </a:pPr>
            <a:r>
              <a:rPr lang="en-US" sz="1400" dirty="0">
                <a:solidFill>
                  <a:schemeClr val="tx1">
                    <a:lumMod val="50000"/>
                    <a:lumOff val="50000"/>
                  </a:schemeClr>
                </a:solidFill>
                <a:latin typeface="Arial" panose="020B0604020202020204" pitchFamily="34" charset="0"/>
                <a:cs typeface="Arial" panose="020B0604020202020204" pitchFamily="34" charset="0"/>
              </a:rPr>
              <a:t> too high for the enzyme to work because it denatures the enzyme, After about 40c.</a:t>
            </a:r>
          </a:p>
          <a:p>
            <a:pPr marL="0" indent="0">
              <a:buNone/>
            </a:pPr>
            <a:r>
              <a:rPr lang="en-US" sz="1400" dirty="0">
                <a:solidFill>
                  <a:schemeClr val="tx1">
                    <a:lumMod val="50000"/>
                    <a:lumOff val="50000"/>
                  </a:schemeClr>
                </a:solidFill>
                <a:latin typeface="Arial" panose="020B0604020202020204" pitchFamily="34" charset="0"/>
                <a:cs typeface="Arial" panose="020B0604020202020204" pitchFamily="34" charset="0"/>
              </a:rPr>
              <a:t> </a:t>
            </a:r>
            <a:r>
              <a:rPr lang="ar-SA" sz="1400" dirty="0">
                <a:solidFill>
                  <a:schemeClr val="tx1">
                    <a:lumMod val="50000"/>
                    <a:lumOff val="50000"/>
                  </a:schemeClr>
                </a:solidFill>
                <a:latin typeface="Arial" panose="020B0604020202020204" pitchFamily="34" charset="0"/>
                <a:cs typeface="Arial" panose="020B0604020202020204" pitchFamily="34" charset="0"/>
              </a:rPr>
              <a:t>( الشيء اذا زاد عن حده ينقلب ضده )</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n-US" sz="1600" dirty="0">
              <a:solidFill>
                <a:schemeClr val="bg1">
                  <a:lumMod val="75000"/>
                </a:schemeClr>
              </a:solidFill>
              <a:latin typeface="Arial" panose="020B0604020202020204" pitchFamily="34" charset="0"/>
              <a:cs typeface="Arial" panose="020B0604020202020204" pitchFamily="34" charset="0"/>
            </a:endParaRPr>
          </a:p>
          <a:p>
            <a:pPr marL="0" indent="0">
              <a:buNone/>
            </a:pPr>
            <a:endParaRPr lang="en-US" sz="1600" dirty="0">
              <a:solidFill>
                <a:schemeClr val="bg1">
                  <a:lumMod val="75000"/>
                </a:schemeClr>
              </a:solidFill>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
        <p:nvSpPr>
          <p:cNvPr id="7" name="Rectangle 6"/>
          <p:cNvSpPr/>
          <p:nvPr/>
        </p:nvSpPr>
        <p:spPr>
          <a:xfrm>
            <a:off x="57854" y="98608"/>
            <a:ext cx="5210270" cy="830997"/>
          </a:xfrm>
          <a:prstGeom prst="rect">
            <a:avLst/>
          </a:prstGeom>
        </p:spPr>
        <p:txBody>
          <a:bodyPr wrap="square">
            <a:spAutoFit/>
          </a:bodyPr>
          <a:lstStyle/>
          <a:p>
            <a:r>
              <a:rPr lang="en-US" sz="2400" dirty="0">
                <a:ln w="0"/>
                <a:solidFill>
                  <a:schemeClr val="accent2">
                    <a:lumMod val="75000"/>
                  </a:schemeClr>
                </a:solidFill>
                <a:effectLst>
                  <a:outerShdw blurRad="38100" dist="25400" dir="5400000" algn="ctr" rotWithShape="0">
                    <a:srgbClr val="6E747A">
                      <a:alpha val="43000"/>
                    </a:srgbClr>
                  </a:outerShdw>
                </a:effectLst>
              </a:rPr>
              <a:t>Factors that affect enzyme </a:t>
            </a:r>
            <a:r>
              <a:rPr lang="en-US" sz="2400" dirty="0" smtClean="0">
                <a:ln w="0"/>
                <a:solidFill>
                  <a:schemeClr val="accent2">
                    <a:lumMod val="75000"/>
                  </a:schemeClr>
                </a:solidFill>
                <a:effectLst>
                  <a:outerShdw blurRad="38100" dist="25400" dir="5400000" algn="ctr" rotWithShape="0">
                    <a:srgbClr val="6E747A">
                      <a:alpha val="43000"/>
                    </a:srgbClr>
                  </a:outerShdw>
                </a:effectLst>
              </a:rPr>
              <a:t>activity</a:t>
            </a:r>
            <a:r>
              <a:rPr lang="en-US" sz="2400" dirty="0">
                <a:ln w="0"/>
                <a:solidFill>
                  <a:schemeClr val="accent2">
                    <a:lumMod val="75000"/>
                  </a:schemeClr>
                </a:solidFill>
                <a:effectLst>
                  <a:outerShdw blurRad="38100" dist="25400" dir="5400000" algn="ctr" rotWithShape="0">
                    <a:srgbClr val="6E747A">
                      <a:alpha val="43000"/>
                    </a:srgbClr>
                  </a:outerShdw>
                </a:effectLst>
              </a:rPr>
              <a:t>:</a:t>
            </a:r>
            <a:r>
              <a:rPr lang="en-US" sz="2400" dirty="0" smtClean="0">
                <a:ln w="0"/>
                <a:solidFill>
                  <a:schemeClr val="accent2">
                    <a:lumMod val="75000"/>
                  </a:schemeClr>
                </a:solidFill>
                <a:effectLst>
                  <a:outerShdw blurRad="38100" dist="25400" dir="5400000" algn="ctr" rotWithShape="0">
                    <a:srgbClr val="6E747A">
                      <a:alpha val="43000"/>
                    </a:srgbClr>
                  </a:outerShdw>
                </a:effectLst>
              </a:rPr>
              <a:t> </a:t>
            </a:r>
            <a:endParaRPr lang="en-US" sz="2400" dirty="0">
              <a:ln w="0"/>
              <a:solidFill>
                <a:schemeClr val="accent2">
                  <a:lumMod val="75000"/>
                </a:schemeClr>
              </a:solidFill>
              <a:effectLst>
                <a:outerShdw blurRad="38100" dist="25400" dir="5400000" algn="ctr" rotWithShape="0">
                  <a:srgbClr val="6E747A">
                    <a:alpha val="43000"/>
                  </a:srgbClr>
                </a:outerShdw>
              </a:effectLst>
            </a:endParaRPr>
          </a:p>
          <a:p>
            <a:r>
              <a:rPr lang="en-US" sz="2400" dirty="0">
                <a:ln w="0"/>
                <a:solidFill>
                  <a:schemeClr val="accent1"/>
                </a:solidFill>
                <a:effectLst>
                  <a:outerShdw blurRad="38100" dist="25400" dir="5400000" algn="ctr" rotWithShape="0">
                    <a:srgbClr val="6E747A">
                      <a:alpha val="43000"/>
                    </a:srgbClr>
                  </a:outerShdw>
                </a:effectLst>
              </a:rPr>
              <a:t> </a:t>
            </a:r>
          </a:p>
        </p:txBody>
      </p:sp>
      <p:sp>
        <p:nvSpPr>
          <p:cNvPr id="8" name="TextBox 7"/>
          <p:cNvSpPr txBox="1"/>
          <p:nvPr/>
        </p:nvSpPr>
        <p:spPr>
          <a:xfrm>
            <a:off x="370543" y="4446711"/>
            <a:ext cx="3114981" cy="1446550"/>
          </a:xfrm>
          <a:prstGeom prst="rect">
            <a:avLst/>
          </a:prstGeom>
          <a:noFill/>
        </p:spPr>
        <p:txBody>
          <a:bodyPr wrap="square" rtlCol="0">
            <a:spAutoFit/>
          </a:bodyPr>
          <a:lstStyle/>
          <a:p>
            <a:r>
              <a:rPr lang="en-US" sz="1600" b="1" dirty="0">
                <a:solidFill>
                  <a:schemeClr val="tx2"/>
                </a:solidFill>
                <a:latin typeface="Palatino"/>
              </a:rPr>
              <a:t>#Remember</a:t>
            </a:r>
          </a:p>
          <a:p>
            <a:r>
              <a:rPr lang="en-US" sz="1200" b="1" dirty="0">
                <a:solidFill>
                  <a:schemeClr val="tx1">
                    <a:lumMod val="50000"/>
                    <a:lumOff val="50000"/>
                  </a:schemeClr>
                </a:solidFill>
                <a:latin typeface="Arial" panose="020B0604020202020204" pitchFamily="34" charset="0"/>
                <a:cs typeface="Arial" panose="020B0604020202020204" pitchFamily="34" charset="0"/>
              </a:rPr>
              <a:t>Denaturation</a:t>
            </a:r>
            <a:r>
              <a:rPr lang="en-US" sz="1200" dirty="0">
                <a:solidFill>
                  <a:schemeClr val="tx1">
                    <a:lumMod val="50000"/>
                    <a:lumOff val="50000"/>
                  </a:schemeClr>
                </a:solidFill>
                <a:latin typeface="Arial" panose="020B0604020202020204" pitchFamily="34" charset="0"/>
                <a:cs typeface="Arial" panose="020B0604020202020204" pitchFamily="34" charset="0"/>
              </a:rPr>
              <a:t> is a process in which proteins or nucleic acids lose the quaternary structure, tertiary structure and secondary structure which is present in their native state, by application of some external stress.</a:t>
            </a:r>
          </a:p>
        </p:txBody>
      </p:sp>
      <p:graphicFrame>
        <p:nvGraphicFramePr>
          <p:cNvPr id="9" name="Diagram 8"/>
          <p:cNvGraphicFramePr/>
          <p:nvPr>
            <p:extLst>
              <p:ext uri="{D42A27DB-BD31-4B8C-83A1-F6EECF244321}">
                <p14:modId xmlns:p14="http://schemas.microsoft.com/office/powerpoint/2010/main" val="1501577586"/>
              </p:ext>
            </p:extLst>
          </p:nvPr>
        </p:nvGraphicFramePr>
        <p:xfrm>
          <a:off x="7033435" y="4235392"/>
          <a:ext cx="4846735" cy="346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7267487" y="149987"/>
            <a:ext cx="4760149"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sz="1400" dirty="0"/>
              <a:t>Objective: Understand factors affecting enzyme activity.</a:t>
            </a:r>
            <a:endParaRPr lang="en-US" sz="1400" b="1" u="words" dirty="0"/>
          </a:p>
        </p:txBody>
      </p:sp>
      <p:cxnSp>
        <p:nvCxnSpPr>
          <p:cNvPr id="18" name="Straight Connector 17"/>
          <p:cNvCxnSpPr/>
          <p:nvPr/>
        </p:nvCxnSpPr>
        <p:spPr>
          <a:xfrm flipH="1">
            <a:off x="230378" y="4341051"/>
            <a:ext cx="707566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p:cNvSpPr txBox="1"/>
          <p:nvPr/>
        </p:nvSpPr>
        <p:spPr>
          <a:xfrm>
            <a:off x="8942792" y="4731978"/>
            <a:ext cx="1409541" cy="369332"/>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In Summary</a:t>
            </a:r>
          </a:p>
        </p:txBody>
      </p:sp>
      <p:graphicFrame>
        <p:nvGraphicFramePr>
          <p:cNvPr id="12" name="Diagram 11"/>
          <p:cNvGraphicFramePr/>
          <p:nvPr>
            <p:extLst>
              <p:ext uri="{D42A27DB-BD31-4B8C-83A1-F6EECF244321}">
                <p14:modId xmlns:p14="http://schemas.microsoft.com/office/powerpoint/2010/main" val="765470696"/>
              </p:ext>
            </p:extLst>
          </p:nvPr>
        </p:nvGraphicFramePr>
        <p:xfrm>
          <a:off x="203373" y="827590"/>
          <a:ext cx="6361951" cy="4967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651576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2189</TotalTime>
  <Words>3980</Words>
  <Application>Microsoft Macintosh PowerPoint</Application>
  <PresentationFormat>Widescreen</PresentationFormat>
  <Paragraphs>539</Paragraphs>
  <Slides>27</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Agency FB</vt:lpstr>
      <vt:lpstr>Calibri</vt:lpstr>
      <vt:lpstr>Cambria Math</vt:lpstr>
      <vt:lpstr>ＭＳ Ｐゴシック</vt:lpstr>
      <vt:lpstr>Palatino</vt:lpstr>
      <vt:lpstr>Symbol</vt:lpstr>
      <vt:lpstr>Tahoma</vt:lpstr>
      <vt:lpstr>Trebuchet MS</vt:lpstr>
      <vt:lpstr>Wingdings</vt:lpstr>
      <vt:lpstr>Wingdings 3</vt:lpstr>
      <vt:lpstr>メイリオ</vt:lpstr>
      <vt:lpstr>Arial</vt:lpstr>
      <vt:lpstr>Facet</vt:lpstr>
      <vt:lpstr>Enzymes and Coenzymes 1+2</vt:lpstr>
      <vt:lpstr>Objectives:</vt:lpstr>
      <vt:lpstr>PowerPoint Presentation</vt:lpstr>
      <vt:lpstr>Classification of enzymes </vt:lpstr>
      <vt:lpstr>PowerPoint Presentation</vt:lpstr>
      <vt:lpstr>Ribozymes, Isoenzymes and zymogens</vt:lpstr>
      <vt:lpstr>Understanding Activation Energy</vt:lpstr>
      <vt:lpstr>How do enzymes work?</vt:lpstr>
      <vt:lpstr>1. Effect of temperature</vt:lpstr>
      <vt:lpstr>2.Effect of pH  </vt:lpstr>
      <vt:lpstr>PowerPoint Presentation</vt:lpstr>
      <vt:lpstr>PowerPoint Presentation</vt:lpstr>
      <vt:lpstr>Michaelis Menten Equation</vt:lpstr>
      <vt:lpstr>PowerPoint Presentation</vt:lpstr>
      <vt:lpstr>MCQs + Videos </vt:lpstr>
      <vt:lpstr>Enzyme inhibition </vt:lpstr>
      <vt:lpstr>COMPETITIVE INHIBITION </vt:lpstr>
      <vt:lpstr>NON-COMPETITIVE INHIBITION </vt:lpstr>
      <vt:lpstr>PowerPoint Presentation</vt:lpstr>
      <vt:lpstr>Regulation of enzyme activity</vt:lpstr>
      <vt:lpstr>PowerPoint Presentation</vt:lpstr>
      <vt:lpstr>PowerPoint Presentation</vt:lpstr>
      <vt:lpstr>PowerPoint Presentation</vt:lpstr>
      <vt:lpstr>PowerPoint Presentation</vt:lpstr>
      <vt:lpstr>PowerPoint Presentation</vt:lpstr>
      <vt:lpstr>MCQs + Videos</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c:creator>
  <cp:lastModifiedBy>شوق</cp:lastModifiedBy>
  <cp:revision>147</cp:revision>
  <dcterms:created xsi:type="dcterms:W3CDTF">2016-10-26T03:10:46Z</dcterms:created>
  <dcterms:modified xsi:type="dcterms:W3CDTF">2016-11-01T19:42:12Z</dcterms:modified>
</cp:coreProperties>
</file>