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6" r:id="rId4"/>
    <p:sldId id="258" r:id="rId5"/>
    <p:sldId id="263" r:id="rId6"/>
    <p:sldId id="264" r:id="rId7"/>
    <p:sldId id="265" r:id="rId8"/>
    <p:sldId id="266" r:id="rId9"/>
    <p:sldId id="268" r:id="rId10"/>
    <p:sldId id="272" r:id="rId11"/>
    <p:sldId id="269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72" d="100"/>
          <a:sy n="72" d="100"/>
        </p:scale>
        <p:origin x="144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3049E-E465-2349-9F71-D8FD86876E84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B67A9-20D2-084C-8DD7-940D5EBC0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307F-0CC2-3345-A439-F4F45EA8A31A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B918-031C-0941-99D6-C4C20F112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A3A66-EDDE-9440-B8B2-F5F1DA8991E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2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38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2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5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2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1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7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970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2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76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0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2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436biochemteam" TargetMode="External"/><Relationship Id="rId4" Type="http://schemas.openxmlformats.org/officeDocument/2006/relationships/hyperlink" Target="https://www.onlineexambuilder.com/introduction-to-metablism/exam-107069" TargetMode="External"/><Relationship Id="rId1" Type="http://schemas.openxmlformats.org/officeDocument/2006/relationships/slideLayout" Target="../slideLayouts/slideLayout20.xml"/><Relationship Id="rId2" Type="http://schemas.openxmlformats.org/officeDocument/2006/relationships/hyperlink" Target="mailto:Biochemistryteam436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02" y="2367866"/>
            <a:ext cx="8180398" cy="164630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METABOLISM: Anabolism and Catabolism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219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895600" y="284616"/>
            <a:ext cx="3361765" cy="80682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77" dirty="0">
                <a:solidFill>
                  <a:schemeClr val="tx1"/>
                </a:solidFill>
              </a:rPr>
              <a:t>METABOLIC</a:t>
            </a:r>
            <a:r>
              <a:rPr lang="en-US" sz="3177" spc="-40" dirty="0">
                <a:solidFill>
                  <a:schemeClr val="tx1"/>
                </a:solidFill>
              </a:rPr>
              <a:t> </a:t>
            </a:r>
            <a:r>
              <a:rPr lang="en-US" sz="3177" spc="4" dirty="0">
                <a:solidFill>
                  <a:schemeClr val="tx1"/>
                </a:solidFill>
              </a:rPr>
              <a:t>FUEL</a:t>
            </a:r>
            <a:endParaRPr lang="en-US" sz="3177" dirty="0">
              <a:solidFill>
                <a:schemeClr val="tx1"/>
              </a:solidFill>
            </a:endParaRPr>
          </a:p>
        </p:txBody>
      </p:sp>
      <p:sp>
        <p:nvSpPr>
          <p:cNvPr id="5" name="سهم منحني 4"/>
          <p:cNvSpPr/>
          <p:nvPr/>
        </p:nvSpPr>
        <p:spPr>
          <a:xfrm rot="16200000" flipH="1">
            <a:off x="1778565" y="372846"/>
            <a:ext cx="824612" cy="1185464"/>
          </a:xfrm>
          <a:prstGeom prst="ben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prstClr val="black"/>
              </a:solidFill>
            </a:endParaRPr>
          </a:p>
        </p:txBody>
      </p:sp>
      <p:sp>
        <p:nvSpPr>
          <p:cNvPr id="7" name="سهم إلى اليمين 6"/>
          <p:cNvSpPr/>
          <p:nvPr/>
        </p:nvSpPr>
        <p:spPr>
          <a:xfrm>
            <a:off x="4445256" y="1759407"/>
            <a:ext cx="1465022" cy="565423"/>
          </a:xfrm>
          <a:prstGeom prst="rightArrow">
            <a:avLst>
              <a:gd name="adj1" fmla="val 50000"/>
              <a:gd name="adj2" fmla="val 4307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6039674" y="1457178"/>
            <a:ext cx="2689412" cy="1169882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Glucose, fatty acids and Amino acids are major source of energy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5882" y="1457178"/>
            <a:ext cx="4249978" cy="1169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18" dirty="0">
                <a:solidFill>
                  <a:schemeClr val="tx1"/>
                </a:solidFill>
              </a:rPr>
              <a:t>Carbohydrates and lipids (</a:t>
            </a:r>
            <a:r>
              <a:rPr lang="en-US" sz="2118" dirty="0">
                <a:solidFill>
                  <a:srgbClr val="FF0000"/>
                </a:solidFill>
              </a:rPr>
              <a:t>mainly</a:t>
            </a:r>
            <a:r>
              <a:rPr lang="en-US" sz="2118" dirty="0">
                <a:solidFill>
                  <a:schemeClr val="tx1"/>
                </a:solidFill>
              </a:rPr>
              <a:t>) and proteins (</a:t>
            </a:r>
            <a:r>
              <a:rPr lang="en-US" sz="2118" dirty="0">
                <a:solidFill>
                  <a:srgbClr val="FF0000"/>
                </a:solidFill>
              </a:rPr>
              <a:t>little extent</a:t>
            </a:r>
            <a:r>
              <a:rPr lang="en-US" sz="2118" dirty="0">
                <a:solidFill>
                  <a:schemeClr val="tx1"/>
                </a:solidFill>
              </a:rPr>
              <a:t>) are used for energy production</a:t>
            </a:r>
            <a:r>
              <a:rPr lang="en-US" sz="211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950" y="599817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الكربوهيدرات و الدهون هي المصدر الأساسي المستخدم لإنتاج الطاقة. البروتينات تستخدم أيضًا لكن بشكل أقل.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561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#Glucose </a:t>
            </a:r>
            <a:r>
              <a:rPr lang="en-US" dirty="0">
                <a:solidFill>
                  <a:prstClr val="black"/>
                </a:solidFill>
              </a:rPr>
              <a:t>is the major metabolic fuel of most tissues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0950" y="4389561"/>
            <a:ext cx="641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CARBOHYDRATES </a:t>
            </a:r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LIPIDS </a:t>
            </a:r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PROTEINS (little existent)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4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85" y="316301"/>
            <a:ext cx="8596668" cy="762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Take home massage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4348"/>
            <a:ext cx="8596668" cy="495443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>
                <a:ea typeface="ＭＳ Ｐゴシック" pitchFamily="34" charset="-128"/>
              </a:rPr>
              <a:t>Metabolism is the sum of all biochemical pathways that occur inside the cells.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>
                <a:ea typeface="ＭＳ Ｐゴシック" pitchFamily="34" charset="-128"/>
              </a:rPr>
              <a:t>A metabolic pathway is a multistep sequences of enzyme-catalyzed reactions.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100000"/>
            </a:pPr>
            <a:r>
              <a:rPr lang="en-US" sz="2000" b="1" dirty="0">
                <a:ea typeface="ＭＳ Ｐゴシック" pitchFamily="34" charset="-128"/>
              </a:rPr>
              <a:t>Catabolism is a convergent process that provides energy to cells in the form of ATP.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100000"/>
            </a:pPr>
            <a:r>
              <a:rPr lang="en-US" sz="2000" b="1" dirty="0">
                <a:ea typeface="ＭＳ Ｐゴシック" pitchFamily="34" charset="-128"/>
              </a:rPr>
              <a:t>Anabolism is a divergent process that consumes energy for the synthesis of complex molecules.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100000"/>
            </a:pPr>
            <a:r>
              <a:rPr lang="en-US" sz="2000" b="1" dirty="0">
                <a:ea typeface="ＭＳ Ｐゴシック" pitchFamily="34" charset="-128"/>
              </a:rPr>
              <a:t>Metabolic pathways are tightly regulated and highly integrated.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dirty="0">
                <a:ea typeface="ＭＳ Ｐゴシック" pitchFamily="34" charset="-128"/>
              </a:rPr>
              <a:t>ATP is the energy currency of the cells</a:t>
            </a:r>
          </a:p>
        </p:txBody>
      </p:sp>
    </p:spTree>
    <p:extLst>
      <p:ext uri="{BB962C8B-B14F-4D97-AF65-F5344CB8AC3E}">
        <p14:creationId xmlns:p14="http://schemas.microsoft.com/office/powerpoint/2010/main" val="91945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9747" y="440708"/>
            <a:ext cx="4700015" cy="1482983"/>
          </a:xfrm>
        </p:spPr>
        <p:txBody>
          <a:bodyPr>
            <a:normAutofit/>
          </a:bodyPr>
          <a:lstStyle/>
          <a:p>
            <a:r>
              <a:rPr lang="en-US" sz="2100" b="1" dirty="0"/>
              <a:t>Girls team</a:t>
            </a:r>
            <a:r>
              <a:rPr lang="ar-SA" sz="2100" b="1" dirty="0"/>
              <a:t> </a:t>
            </a:r>
            <a:r>
              <a:rPr lang="en-US" sz="2100" b="1" dirty="0"/>
              <a:t>members:</a:t>
            </a:r>
            <a:endParaRPr lang="ar-SA" sz="2100" b="1" dirty="0"/>
          </a:p>
          <a:p>
            <a:pPr marL="0" indent="0">
              <a:buNone/>
            </a:pPr>
            <a:endParaRPr lang="ar-SA" sz="600" b="1" dirty="0"/>
          </a:p>
          <a:p>
            <a:pPr marL="0" indent="0" algn="ctr">
              <a:buNone/>
            </a:pPr>
            <a:r>
              <a:rPr lang="ar-SA" b="1" dirty="0"/>
              <a:t>نوره الشبيب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9864" y="5390166"/>
            <a:ext cx="2291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0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</a:t>
            </a:r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المانع.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47" y="5390166"/>
            <a:ext cx="3317758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</a:p>
          <a:p>
            <a:pPr algn="ctr"/>
            <a:endParaRPr lang="en-US" sz="525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sz="1350" dirty="0">
              <a:solidFill>
                <a:prstClr val="black"/>
              </a:solidFill>
            </a:endParaRPr>
          </a:p>
          <a:p>
            <a:pPr algn="ctr"/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615796" y="440708"/>
            <a:ext cx="4184035" cy="4366867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 Boys team members:</a:t>
            </a:r>
            <a:endParaRPr lang="ar-SA" sz="2100" b="1" dirty="0"/>
          </a:p>
          <a:p>
            <a:endParaRPr lang="en-US" sz="600" b="1" dirty="0"/>
          </a:p>
          <a:p>
            <a:pPr marL="0" indent="0" algn="ctr">
              <a:buNone/>
            </a:pPr>
            <a:r>
              <a:rPr lang="ar-SA" b="1" dirty="0"/>
              <a:t>١- محمد الحبيب</a:t>
            </a:r>
          </a:p>
          <a:p>
            <a:pPr marL="0" indent="0" algn="ctr">
              <a:buNone/>
            </a:pPr>
            <a:r>
              <a:rPr lang="ar-SA" b="1" dirty="0"/>
              <a:t>٢- خالد الراجح</a:t>
            </a:r>
          </a:p>
          <a:p>
            <a:pPr marL="0" indent="0" algn="ctr">
              <a:buNone/>
            </a:pPr>
            <a:r>
              <a:rPr lang="ar-SA" b="1" dirty="0"/>
              <a:t>٣- خالد </a:t>
            </a:r>
            <a:r>
              <a:rPr lang="ar-SA" b="1" dirty="0" err="1"/>
              <a:t>القحطاني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٤- </a:t>
            </a:r>
            <a:r>
              <a:rPr lang="ar-SA" b="1" dirty="0" err="1"/>
              <a:t>عبدالعزيز</a:t>
            </a:r>
            <a:r>
              <a:rPr lang="ar-SA" b="1" dirty="0"/>
              <a:t> الصومالي</a:t>
            </a:r>
          </a:p>
          <a:p>
            <a:pPr marL="0" indent="0" algn="ctr">
              <a:buNone/>
            </a:pPr>
            <a:r>
              <a:rPr lang="ar-SA" b="1" dirty="0"/>
              <a:t>٥- محمد </a:t>
            </a:r>
            <a:r>
              <a:rPr lang="ar-SA" b="1" dirty="0" err="1"/>
              <a:t>المهوس</a:t>
            </a:r>
            <a:r>
              <a:rPr lang="ar-SA" b="1" dirty="0"/>
              <a:t> </a:t>
            </a:r>
          </a:p>
          <a:p>
            <a:pPr marL="0" indent="0" algn="ctr">
              <a:buNone/>
            </a:pPr>
            <a:r>
              <a:rPr lang="ar-SA" b="1" dirty="0"/>
              <a:t>٦- طلال </a:t>
            </a:r>
            <a:r>
              <a:rPr lang="ar-SA" b="1" dirty="0" err="1"/>
              <a:t>الطخيم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٧-هشام </a:t>
            </a:r>
            <a:r>
              <a:rPr lang="ar-SA" b="1" dirty="0" err="1"/>
              <a:t>القوسي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٨- حمد الحميدان</a:t>
            </a:r>
          </a:p>
          <a:p>
            <a:pPr marL="0" indent="0" algn="ctr">
              <a:buNone/>
            </a:pPr>
            <a:r>
              <a:rPr lang="ar-SA" b="1" dirty="0"/>
              <a:t>٩- محمد حكمي</a:t>
            </a:r>
          </a:p>
          <a:p>
            <a:pPr marL="0" indent="0" algn="ctr">
              <a:buNone/>
            </a:pPr>
            <a:r>
              <a:rPr lang="ar-SA" b="1" dirty="0"/>
              <a:t>١٠- حمد </a:t>
            </a:r>
            <a:r>
              <a:rPr lang="ar-SA" b="1" dirty="0" err="1"/>
              <a:t>الحسون</a:t>
            </a:r>
            <a:endParaRPr lang="en-US" b="1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71343" y="3555793"/>
            <a:ext cx="2914291" cy="697029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sz="3600" b="1" dirty="0">
                <a:hlinkClick r:id="rId4"/>
              </a:rPr>
              <a:t>Online quiz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311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OBJECTIVES 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777043"/>
            <a:ext cx="8596668" cy="4264320"/>
          </a:xfrm>
        </p:spPr>
        <p:txBody>
          <a:bodyPr>
            <a:normAutofit/>
          </a:bodyPr>
          <a:lstStyle/>
          <a:p>
            <a:r>
              <a:rPr lang="en-US" sz="3200" dirty="0"/>
              <a:t>Understand the concept of metabolic pathways .</a:t>
            </a:r>
          </a:p>
          <a:p>
            <a:r>
              <a:rPr lang="en-US" sz="3200" dirty="0"/>
              <a:t>metabolic pathways (anabolic and catabolic).</a:t>
            </a:r>
          </a:p>
          <a:p>
            <a:r>
              <a:rPr lang="en-US" sz="3200" dirty="0"/>
              <a:t>Identify ATP as the energy source for cells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3645" y="6041363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</p:spTree>
    <p:extLst>
      <p:ext uri="{BB962C8B-B14F-4D97-AF65-F5344CB8AC3E}">
        <p14:creationId xmlns:p14="http://schemas.microsoft.com/office/powerpoint/2010/main" val="247667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2277" y="68138"/>
            <a:ext cx="6469811" cy="128533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accent1"/>
              </a:solidFill>
            </a:endParaRPr>
          </a:p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</a:rPr>
              <a:t>Metabolism: </a:t>
            </a:r>
            <a:r>
              <a:rPr lang="en-US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chemical reactions taking place inside a cell are collectively known as </a:t>
            </a:r>
            <a:r>
              <a:rPr lang="en-US" sz="16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consists of:</a:t>
            </a:r>
          </a:p>
          <a:p>
            <a:pPr algn="ctr"/>
            <a:endParaRPr lang="en-US" sz="1200" dirty="0">
              <a:ln w="0"/>
              <a:solidFill>
                <a:schemeClr val="tx1"/>
              </a:solidFill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urved Right Arrow 10"/>
          <p:cNvSpPr/>
          <p:nvPr/>
        </p:nvSpPr>
        <p:spPr>
          <a:xfrm rot="823461">
            <a:off x="221654" y="584769"/>
            <a:ext cx="1259456" cy="1335704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20914457">
            <a:off x="8456784" y="580839"/>
            <a:ext cx="1155939" cy="1393213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047" y="1982370"/>
            <a:ext cx="3857448" cy="107138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Anabolic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(بناء) 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energy consuming Pathways.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Endergonic function.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ar-SA" sz="1200" dirty="0">
                <a:solidFill>
                  <a:schemeClr val="bg1">
                    <a:lumMod val="65000"/>
                  </a:schemeClr>
                </a:solidFill>
              </a:rPr>
              <a:t>(مستهلك للطاقة )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8405" y="1988108"/>
            <a:ext cx="3720860" cy="106564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Catabolic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(هدم)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energy producing Pathways.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Exergonic function.</a:t>
            </a:r>
            <a:endParaRPr lang="ar-SA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(منتج للطاقة 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4510521" y="2000475"/>
            <a:ext cx="1141565" cy="103517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عنصر نائب للمحتوى 2"/>
          <p:cNvSpPr>
            <a:spLocks noGrp="1"/>
          </p:cNvSpPr>
          <p:nvPr>
            <p:ph idx="1"/>
          </p:nvPr>
        </p:nvSpPr>
        <p:spPr>
          <a:xfrm>
            <a:off x="428419" y="3258682"/>
            <a:ext cx="9247517" cy="3321169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#Metabolic Pathway: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rgbClr val="FF0000"/>
                </a:solidFill>
              </a:rPr>
              <a:t>multi-step</a:t>
            </a:r>
            <a:r>
              <a:rPr lang="en-US" sz="1600" dirty="0">
                <a:solidFill>
                  <a:schemeClr val="tx1"/>
                </a:solidFill>
              </a:rPr>
              <a:t> sequence of chemical reaction. A product of first reaction becomes a substrate for second reaction.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#Integrated pathway: Metabolism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Work together for one purpose)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1600" dirty="0">
                <a:solidFill>
                  <a:schemeClr val="tx1"/>
                </a:solidFill>
              </a:rPr>
              <a:t>A pathway has many steps for example: A is converted B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(product) </a:t>
            </a:r>
            <a:r>
              <a:rPr lang="en-US" sz="1600" dirty="0">
                <a:solidFill>
                  <a:schemeClr val="tx1"/>
                </a:solidFill>
              </a:rPr>
              <a:t>then B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(substrate) </a:t>
            </a:r>
            <a:r>
              <a:rPr lang="en-US" sz="1600" dirty="0">
                <a:solidFill>
                  <a:schemeClr val="tx1"/>
                </a:solidFill>
              </a:rPr>
              <a:t>is converted to C …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b="1" dirty="0">
                <a:solidFill>
                  <a:schemeClr val="tx1"/>
                </a:solidFill>
              </a:rPr>
              <a:t>Glycolysis</a:t>
            </a:r>
            <a:r>
              <a:rPr lang="en-US" sz="1600" dirty="0">
                <a:solidFill>
                  <a:schemeClr val="tx1"/>
                </a:solidFill>
              </a:rPr>
              <a:t> is an example of a metabolic pathway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#Metabolic Map: </a:t>
            </a:r>
            <a:r>
              <a:rPr lang="en-US" sz="1600" dirty="0">
                <a:solidFill>
                  <a:schemeClr val="tx1"/>
                </a:solidFill>
              </a:rPr>
              <a:t>Different pathways can intersect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(تقاطع)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to form an integrated and purposeful network of chemical reactions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Cycles</a:t>
            </a:r>
            <a:r>
              <a:rPr lang="en-US" sz="1600" dirty="0">
                <a:solidFill>
                  <a:schemeClr val="tx1"/>
                </a:solidFill>
              </a:rPr>
              <a:t>: Pathways that regenerate a component.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419" y="1"/>
            <a:ext cx="2294581" cy="3053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708" y="3476445"/>
            <a:ext cx="2354292" cy="3381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3865" y="218539"/>
            <a:ext cx="82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Glycolysis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7708" y="4788462"/>
            <a:ext cx="10919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Metabolic Map</a:t>
            </a:r>
          </a:p>
        </p:txBody>
      </p:sp>
    </p:spTree>
    <p:extLst>
      <p:ext uri="{BB962C8B-B14F-4D97-AF65-F5344CB8AC3E}">
        <p14:creationId xmlns:p14="http://schemas.microsoft.com/office/powerpoint/2010/main" val="324993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746" y="87228"/>
            <a:ext cx="3043451" cy="9144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Anabolism takes the energy from catabolism to build large molecules.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011" y="233726"/>
            <a:ext cx="4459267" cy="105560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Metabolic Pathways Classification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702658" y="1354347"/>
            <a:ext cx="0" cy="679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02658" y="2065492"/>
            <a:ext cx="2587597" cy="31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44525" y="2057409"/>
            <a:ext cx="32581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45080" y="2392836"/>
            <a:ext cx="4178062" cy="492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dirty="0"/>
              <a:t>Energy-yielding nutrients ➤ energy-poor products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6394" y="1763458"/>
            <a:ext cx="87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mainly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75870" y="1724403"/>
            <a:ext cx="1916482" cy="61789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Catabolic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939" y="2392836"/>
            <a:ext cx="3802456" cy="971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Precursor molecules ➤ complex molecule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Endergonic reactions (require ATP)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A divergent process (few precursors form more complex products)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8411" y="1724403"/>
            <a:ext cx="1916482" cy="61789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Anabolic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" y="3648750"/>
            <a:ext cx="3561931" cy="3148865"/>
          </a:xfrm>
          <a:prstGeom prst="rect">
            <a:avLst/>
          </a:prstGeom>
        </p:spPr>
      </p:pic>
      <p:pic>
        <p:nvPicPr>
          <p:cNvPr id="22" name="Picture 21" descr="http://thepointeedition.lww.com/FullTextService/CT%7b06b9ee1beed59419cc706ceee9ddda6cc77b987fd7479682287ccc275ac7ca3bb38b2b3d0236d7708568555d93246333%7d/DA2C8FF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0"/>
          <a:stretch/>
        </p:blipFill>
        <p:spPr bwMode="auto">
          <a:xfrm>
            <a:off x="5284383" y="3065669"/>
            <a:ext cx="6801293" cy="37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3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0167" y="0"/>
            <a:ext cx="7559701" cy="86264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CATABOLISM VS ANABOLISM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" t="2436" r="5338" b="18170"/>
          <a:stretch/>
        </p:blipFill>
        <p:spPr>
          <a:xfrm>
            <a:off x="183730" y="714394"/>
            <a:ext cx="4327886" cy="4063041"/>
          </a:xfrm>
        </p:spPr>
      </p:pic>
      <p:sp>
        <p:nvSpPr>
          <p:cNvPr id="5" name="مربع نص 4"/>
          <p:cNvSpPr txBox="1"/>
          <p:nvPr/>
        </p:nvSpPr>
        <p:spPr>
          <a:xfrm>
            <a:off x="9543390" y="1285387"/>
            <a:ext cx="251633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During catabolism process, the energy is released (broken down) as  ATP and NADH, this is why it is exergonic.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this energy is used in anabolism process, this is why it is endergonic.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ar-S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#للربط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Exergonic= Exit energy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Endergonic= Enter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261600"/>
              </p:ext>
            </p:extLst>
          </p:nvPr>
        </p:nvGraphicFramePr>
        <p:xfrm>
          <a:off x="4593457" y="779442"/>
          <a:ext cx="4868092" cy="393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046">
                  <a:extLst>
                    <a:ext uri="{9D8B030D-6E8A-4147-A177-3AD203B41FA5}">
                      <a16:colId xmlns:a16="http://schemas.microsoft.com/office/drawing/2014/main" xmlns="" val="1402219339"/>
                    </a:ext>
                  </a:extLst>
                </a:gridCol>
                <a:gridCol w="2434046">
                  <a:extLst>
                    <a:ext uri="{9D8B030D-6E8A-4147-A177-3AD203B41FA5}">
                      <a16:colId xmlns:a16="http://schemas.microsoft.com/office/drawing/2014/main" xmlns="" val="3481782589"/>
                    </a:ext>
                  </a:extLst>
                </a:gridCol>
              </a:tblGrid>
              <a:tr h="5836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Anabolic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Catabolic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9808754"/>
                  </a:ext>
                </a:extLst>
              </a:tr>
              <a:tr h="78128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Simple to complex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molecules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Complex to simple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molecules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2623096"/>
                  </a:ext>
                </a:extLst>
              </a:tr>
              <a:tr h="6560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Endergonic</a:t>
                      </a:r>
                      <a:r>
                        <a:rPr lang="en-US" sz="1600" dirty="0"/>
                        <a:t>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ar-SA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ماص</a:t>
                      </a:r>
                      <a:r>
                        <a:rPr lang="ar-SA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للطاقة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Exergonic</a:t>
                      </a:r>
                      <a:r>
                        <a:rPr lang="en-US" sz="1600" dirty="0"/>
                        <a:t> </a:t>
                      </a:r>
                      <a:r>
                        <a:rPr lang="ar-SA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(مطلق</a:t>
                      </a:r>
                      <a:r>
                        <a:rPr lang="ar-SA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للطاقة)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1123933"/>
                  </a:ext>
                </a:extLst>
              </a:tr>
              <a:tr h="56532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Involves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Involves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oxidation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0252348"/>
                  </a:ext>
                </a:extLst>
              </a:tr>
              <a:tr h="565326">
                <a:tc>
                  <a:txBody>
                    <a:bodyPr/>
                    <a:lstStyle/>
                    <a:p>
                      <a:r>
                        <a:rPr lang="en-US" sz="1600" dirty="0"/>
                        <a:t>Requires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NADPH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Requires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NAD+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44283118"/>
                  </a:ext>
                </a:extLst>
              </a:tr>
              <a:tr h="78128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Divergent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process 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ar-SA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(عملية</a:t>
                      </a:r>
                      <a:r>
                        <a:rPr lang="ar-SA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متشعبة)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Convergent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ar-SA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(عملية</a:t>
                      </a:r>
                      <a:r>
                        <a:rPr lang="ar-SA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متقاربة)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629976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5344" y="4777435"/>
            <a:ext cx="85537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+mj-lt"/>
              </a:rPr>
              <a:t>Amphi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= Dual </a:t>
            </a:r>
            <a:r>
              <a:rPr lang="ar-SA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(مزدوج)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amphibolic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dual pathway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contains Both catabolic and anabolic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ar-S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يحتوي على عمليات هدم وبناء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/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b="1" dirty="0">
                <a:solidFill>
                  <a:srgbClr val="000000"/>
                </a:solidFill>
                <a:latin typeface="+mj-lt"/>
              </a:rPr>
              <a:t>- Example: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/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dirty="0">
                <a:solidFill>
                  <a:srgbClr val="000000"/>
                </a:solidFill>
                <a:latin typeface="+mj-lt"/>
              </a:rPr>
              <a:t>Krebs cycle is mainly a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catabolic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cycle, but with some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anabolic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features.</a:t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sz="1600" dirty="0">
                <a:latin typeface="+mj-lt"/>
              </a:rPr>
              <a:t>(e.g., part of Krebs cycle is used for the synthesis of glucose from amino acids)</a:t>
            </a:r>
            <a:r>
              <a:rPr lang="en-US" sz="1600" dirty="0">
                <a:solidFill>
                  <a:srgbClr val="7F7F7F"/>
                </a:solidFill>
                <a:latin typeface="+mj-lt"/>
              </a:rPr>
              <a:t/>
            </a:r>
            <a:br>
              <a:rPr lang="en-US" sz="1600" dirty="0">
                <a:solidFill>
                  <a:srgbClr val="7F7F7F"/>
                </a:solidFill>
                <a:latin typeface="+mj-lt"/>
              </a:rPr>
            </a:br>
            <a:r>
              <a:rPr lang="en-US" dirty="0">
                <a:solidFill>
                  <a:srgbClr val="000000"/>
                </a:solidFill>
                <a:latin typeface="+mj-lt"/>
              </a:rPr>
              <a:t>Therefore,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Krebs cycle is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amphibolic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Krebs cycle is used for synthesis of glucose from amino acids</a:t>
            </a:r>
            <a:r>
              <a:rPr lang="ar-S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5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6" y="72430"/>
            <a:ext cx="4730151" cy="581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ENERGY CURRENCY: ATP</a:t>
            </a: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1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83" y="1688779"/>
            <a:ext cx="8544560" cy="1426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1- The free energy liberated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(generated) </a:t>
            </a:r>
            <a:r>
              <a:rPr lang="en-US" dirty="0">
                <a:solidFill>
                  <a:schemeClr val="tx1"/>
                </a:solidFill>
              </a:rPr>
              <a:t>by the hydrolysis of ATP is used to drive the endergonic reactions.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2- ATP is formed from ADP and Pi when fuel molecules are oxidized.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(ADP +Pi                   ATP)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199" y="2861403"/>
            <a:ext cx="1174595" cy="7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8936" y="2591837"/>
            <a:ext cx="141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oxidation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8768006" y="3721330"/>
            <a:ext cx="3438457" cy="3136670"/>
            <a:chOff x="7239000" y="1752600"/>
            <a:chExt cx="5257800" cy="4724400"/>
          </a:xfrm>
        </p:grpSpPr>
        <p:pic>
          <p:nvPicPr>
            <p:cNvPr id="15" name="Picture 8" descr="C:\My Documents\My Pictures\06_0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" t="4349" r="4732" b="28261"/>
            <a:stretch>
              <a:fillRect/>
            </a:stretch>
          </p:blipFill>
          <p:spPr bwMode="auto">
            <a:xfrm>
              <a:off x="7239000" y="1752600"/>
              <a:ext cx="52578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7375525" y="5334000"/>
              <a:ext cx="3292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A50021"/>
                  </a:solidFill>
                </a:rPr>
                <a:t>Δ Gº -7.3 kcal/mol/bond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3516" y="3180069"/>
            <a:ext cx="8267165" cy="3539430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</a:t>
            </a:r>
            <a:r>
              <a:rPr lang="ar-SA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تلخيص للكلام :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ATP is the source of energy in the anabolism reactions by breaking down the phosphate bond *they are known as high energy phosphate bonds* (endergonic).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Endergonic: the absorption of energy.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ATP                    ADP +Pi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Catabolism reactions generate energy in the form of ATP by linking the phosphate to the ADP (exergonic).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Exergonic: is the release of energy.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*ADP +Pi                    ATP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This is a point where we will have reaction coupling because endergonic and exergonic are directly linked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endergonic requires energy from ATP and exergonic produces energy in the form of ATP.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9758" y="4382806"/>
            <a:ext cx="1174595" cy="743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93247" y="5585543"/>
            <a:ext cx="1174595" cy="743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8753543" y="0"/>
            <a:ext cx="3409950" cy="26655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889466" y="165704"/>
            <a:ext cx="3776421" cy="533389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>
                <a:solidFill>
                  <a:prstClr val="black"/>
                </a:solidFill>
              </a:rPr>
              <a:t> + H2O                        </a:t>
            </a:r>
            <a:r>
              <a:rPr lang="en-US" dirty="0">
                <a:solidFill>
                  <a:srgbClr val="FF0000"/>
                </a:solidFill>
              </a:rPr>
              <a:t>ADP</a:t>
            </a:r>
            <a:r>
              <a:rPr lang="en-US" dirty="0">
                <a:solidFill>
                  <a:prstClr val="black"/>
                </a:solidFill>
              </a:rPr>
              <a:t> +Pi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2639" y="191592"/>
            <a:ext cx="1495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Hydrolysis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04983" y="468710"/>
            <a:ext cx="1143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8982" y="956836"/>
            <a:ext cx="854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This</a:t>
            </a:r>
            <a:r>
              <a:rPr lang="en-US" dirty="0">
                <a:solidFill>
                  <a:srgbClr val="FF0000"/>
                </a:solidFill>
              </a:rPr>
              <a:t> ATP-ADP cycle</a:t>
            </a:r>
            <a:r>
              <a:rPr lang="en-US" dirty="0">
                <a:solidFill>
                  <a:prstClr val="black"/>
                </a:solidFill>
              </a:rPr>
              <a:t> is the fundamental mode of energy exchange in biological systems: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50741" y="653830"/>
            <a:ext cx="113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Team434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4223" y="3180069"/>
            <a:ext cx="326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Adenosine Triphosphate (ATP)</a:t>
            </a:r>
          </a:p>
        </p:txBody>
      </p:sp>
    </p:spTree>
    <p:extLst>
      <p:ext uri="{BB962C8B-B14F-4D97-AF65-F5344CB8AC3E}">
        <p14:creationId xmlns:p14="http://schemas.microsoft.com/office/powerpoint/2010/main" val="29301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00" y="47229"/>
            <a:ext cx="7766936" cy="5661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Oxidation &amp; Reduction in metabolism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415" y="705516"/>
            <a:ext cx="5060547" cy="8558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Oxidation: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Loss of hydrogen Loss of electrons.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Reduction</a:t>
            </a:r>
            <a:r>
              <a:rPr lang="en-US" dirty="0"/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Gain of hydrogen Gain of electrons.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72" t="26850" r="6466" b="23256"/>
          <a:stretch/>
        </p:blipFill>
        <p:spPr>
          <a:xfrm>
            <a:off x="7285898" y="617668"/>
            <a:ext cx="4886609" cy="238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900" y="1556912"/>
            <a:ext cx="507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A021"/>
                </a:solidFill>
              </a:rPr>
              <a:t>- Energy rich compounds</a:t>
            </a:r>
            <a:r>
              <a:rPr lang="en-US" dirty="0">
                <a:solidFill>
                  <a:srgbClr val="54A021"/>
                </a:solidFill>
              </a:rPr>
              <a:t>: </a:t>
            </a:r>
          </a:p>
          <a:p>
            <a:r>
              <a:rPr lang="en-US" dirty="0"/>
              <a:t>carbohydrates, fatty acids, amino acids.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415" y="2226488"/>
            <a:ext cx="317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ال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rich compounds </a:t>
            </a: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نحصلها غالباً من الغذاء.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01108" y="1578535"/>
            <a:ext cx="1714438" cy="2162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3773" y="2870940"/>
            <a:ext cx="11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Team434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9" y="2870940"/>
            <a:ext cx="4698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Catabolic is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OXIDATION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pathway, and Anabolic is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REDUCTION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pathway.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In oxidation energy-rich compounds are oxidized (broken down).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0866" y="4073144"/>
            <a:ext cx="3035483" cy="1078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Energy rich compounds are oxidized and they lose their electron.</a:t>
            </a:r>
          </a:p>
          <a:p>
            <a:pPr marL="342900" indent="-342900" algn="l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When coenzymes  NAD + is reduced ( gains hydrogen ) it’ll become NADH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49" y="3965310"/>
            <a:ext cx="3551883" cy="23920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4699" y="6357410"/>
            <a:ext cx="4990380" cy="458927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NAD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Nicotin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-amide adenine di-nucleotide.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620" t="4497" r="7025" b="4122"/>
          <a:stretch/>
        </p:blipFill>
        <p:spPr>
          <a:xfrm>
            <a:off x="7285898" y="2998749"/>
            <a:ext cx="4886608" cy="213891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71660" y="5147754"/>
            <a:ext cx="5020340" cy="1710245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513766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dirty="0">
                <a:solidFill>
                  <a:prstClr val="white">
                    <a:lumMod val="50000"/>
                  </a:prstClr>
                </a:solidFill>
              </a:rPr>
              <a:t>في عمليات الأيض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(metabolism)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</a:rPr>
              <a:t> يحدث نقل للإلكترونات من الغذاء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(oxidized)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</a:rPr>
              <a:t> إلى الكوإنزايمز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.(reduced)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1660" y="6071084"/>
            <a:ext cx="502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Reducing agent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Food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</a:rPr>
              <a:t>يسبب اختزال الكوانزايمز .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Oxidizing agent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coenzymes</a:t>
            </a:r>
            <a:r>
              <a:rPr lang="ar-SA" sz="1600" dirty="0">
                <a:solidFill>
                  <a:prstClr val="white">
                    <a:lumMod val="50000"/>
                  </a:prstClr>
                </a:solidFill>
              </a:rPr>
              <a:t>         يسبب أكسدة الغذاء .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0771" y="1488558"/>
            <a:ext cx="2237727" cy="237106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16349" y="4007835"/>
            <a:ext cx="1573618" cy="3011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5057" y="3996689"/>
            <a:ext cx="1417065" cy="2606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406589" y="149288"/>
            <a:ext cx="3227294" cy="60511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88" spc="9" dirty="0">
                <a:solidFill>
                  <a:schemeClr val="tx1"/>
                </a:solidFill>
              </a:rPr>
              <a:t>REGULATION OF</a:t>
            </a:r>
            <a:r>
              <a:rPr lang="en-US" sz="1588" spc="-75" dirty="0">
                <a:solidFill>
                  <a:schemeClr val="tx1"/>
                </a:solidFill>
              </a:rPr>
              <a:t> </a:t>
            </a:r>
            <a:r>
              <a:rPr lang="en-US" sz="1588" spc="9" dirty="0">
                <a:solidFill>
                  <a:schemeClr val="tx1"/>
                </a:solidFill>
              </a:rPr>
              <a:t>METABOLISM</a:t>
            </a:r>
            <a:endParaRPr lang="en-US" sz="1588" dirty="0">
              <a:solidFill>
                <a:schemeClr val="tx1"/>
              </a:solidFill>
            </a:endParaRPr>
          </a:p>
        </p:txBody>
      </p:sp>
      <p:sp>
        <p:nvSpPr>
          <p:cNvPr id="7" name="سهم منحني 6"/>
          <p:cNvSpPr/>
          <p:nvPr/>
        </p:nvSpPr>
        <p:spPr>
          <a:xfrm rot="5400000" flipV="1">
            <a:off x="2357208" y="506440"/>
            <a:ext cx="1091944" cy="739588"/>
          </a:xfrm>
          <a:prstGeom prst="bentArrow">
            <a:avLst>
              <a:gd name="adj1" fmla="val 25000"/>
              <a:gd name="adj2" fmla="val 2574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prstClr val="black"/>
              </a:solidFill>
            </a:endParaRPr>
          </a:p>
        </p:txBody>
      </p:sp>
      <p:sp>
        <p:nvSpPr>
          <p:cNvPr id="8" name="سهم منحني 7"/>
          <p:cNvSpPr/>
          <p:nvPr/>
        </p:nvSpPr>
        <p:spPr>
          <a:xfrm rot="5400000">
            <a:off x="6573790" y="538347"/>
            <a:ext cx="1091944" cy="675774"/>
          </a:xfrm>
          <a:prstGeom prst="bentArrow">
            <a:avLst>
              <a:gd name="adj1" fmla="val 25000"/>
              <a:gd name="adj2" fmla="val 2574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17024" y="1622849"/>
            <a:ext cx="3496235" cy="8227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206" algn="ctr">
              <a:spcBef>
                <a:spcPts val="22"/>
              </a:spcBef>
              <a:buClr>
                <a:srgbClr val="FF0000"/>
              </a:buClr>
              <a:tabLst>
                <a:tab pos="406794" algn="l"/>
              </a:tabLst>
            </a:pPr>
            <a:r>
              <a:rPr lang="en-US" sz="1588" b="1" spc="9" dirty="0">
                <a:solidFill>
                  <a:schemeClr val="tx1"/>
                </a:solidFill>
                <a:latin typeface="Century Gothic"/>
                <a:cs typeface="Century Gothic"/>
              </a:rPr>
              <a:t>Inter</a:t>
            </a:r>
            <a:r>
              <a:rPr lang="en-US" sz="1588" spc="9" dirty="0">
                <a:solidFill>
                  <a:schemeClr val="tx1"/>
                </a:solidFill>
                <a:latin typeface="Century Gothic"/>
                <a:cs typeface="Century Gothic"/>
              </a:rPr>
              <a:t>cellular </a:t>
            </a:r>
            <a:r>
              <a:rPr lang="en-US" sz="1588" spc="13" dirty="0">
                <a:solidFill>
                  <a:schemeClr val="tx1"/>
                </a:solidFill>
                <a:latin typeface="Century Gothic"/>
                <a:cs typeface="Century Gothic"/>
              </a:rPr>
              <a:t>communications</a:t>
            </a:r>
          </a:p>
          <a:p>
            <a:pPr marL="11206" algn="ctr">
              <a:spcBef>
                <a:spcPts val="22"/>
              </a:spcBef>
              <a:buClr>
                <a:srgbClr val="FF0000"/>
              </a:buClr>
              <a:tabLst>
                <a:tab pos="406794" algn="l"/>
              </a:tabLst>
            </a:pPr>
            <a:r>
              <a:rPr lang="en-US" sz="1588" spc="13" dirty="0">
                <a:solidFill>
                  <a:prstClr val="white"/>
                </a:solidFill>
                <a:latin typeface="Century Gothic"/>
                <a:cs typeface="Century Gothic"/>
              </a:rPr>
              <a:t>    </a:t>
            </a:r>
            <a:r>
              <a:rPr lang="en-US" sz="1588" spc="13" dirty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“between cells”</a:t>
            </a:r>
            <a:endParaRPr lang="en-US" sz="1588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55062" y="1652396"/>
            <a:ext cx="3227294" cy="80682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88" b="1" spc="9" dirty="0">
                <a:solidFill>
                  <a:schemeClr val="tx1"/>
                </a:solidFill>
                <a:latin typeface="Century Gothic"/>
                <a:cs typeface="Century Gothic"/>
              </a:rPr>
              <a:t>Intra</a:t>
            </a:r>
            <a:r>
              <a:rPr lang="en-US" sz="1588" spc="9" dirty="0">
                <a:solidFill>
                  <a:schemeClr val="tx1"/>
                </a:solidFill>
                <a:latin typeface="Century Gothic"/>
                <a:cs typeface="Century Gothic"/>
              </a:rPr>
              <a:t>cellular</a:t>
            </a:r>
            <a:r>
              <a:rPr lang="en-US" sz="1588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588" spc="9" dirty="0">
                <a:solidFill>
                  <a:schemeClr val="tx1"/>
                </a:solidFill>
                <a:latin typeface="Century Gothic"/>
                <a:cs typeface="Century Gothic"/>
              </a:rPr>
              <a:t>signals</a:t>
            </a:r>
          </a:p>
          <a:p>
            <a:pPr algn="ctr"/>
            <a:r>
              <a:rPr lang="en-US" sz="1588" spc="9" dirty="0">
                <a:solidFill>
                  <a:prstClr val="white">
                    <a:lumMod val="50000"/>
                  </a:prstClr>
                </a:solidFill>
                <a:latin typeface="Century Gothic"/>
              </a:rPr>
              <a:t>“inside the cell”</a:t>
            </a:r>
            <a:endParaRPr lang="en-US" sz="1588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556075" y="2603406"/>
            <a:ext cx="2967488" cy="24677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13" dirty="0">
                <a:solidFill>
                  <a:schemeClr val="tx1"/>
                </a:solidFill>
                <a:latin typeface="+mj-lt"/>
                <a:cs typeface="Century Gothic"/>
              </a:rPr>
              <a:t>-Chemical </a:t>
            </a:r>
            <a:r>
              <a:rPr lang="en-US" spc="9" dirty="0">
                <a:solidFill>
                  <a:schemeClr val="tx1"/>
                </a:solidFill>
                <a:latin typeface="+mj-lt"/>
                <a:cs typeface="Century Gothic"/>
              </a:rPr>
              <a:t>signaling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(hormones: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first messenger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endParaRPr lang="en-US" sz="1765" spc="13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765" spc="13" dirty="0">
                <a:solidFill>
                  <a:schemeClr val="tx1"/>
                </a:solidFill>
                <a:latin typeface="+mj-lt"/>
              </a:rPr>
              <a:t>-Second messengers*:</a:t>
            </a:r>
          </a:p>
          <a:p>
            <a:pPr algn="ctr"/>
            <a:r>
              <a:rPr lang="en-US" sz="1765" spc="13" dirty="0">
                <a:solidFill>
                  <a:schemeClr val="tx1"/>
                </a:solidFill>
                <a:latin typeface="+mj-lt"/>
              </a:rPr>
              <a:t>(cAMP, cGMP)</a:t>
            </a:r>
          </a:p>
          <a:p>
            <a:pPr algn="ctr"/>
            <a:r>
              <a:rPr lang="en-US" sz="1765" spc="13" dirty="0">
                <a:solidFill>
                  <a:schemeClr val="tx1"/>
                </a:solidFill>
                <a:latin typeface="+mj-lt"/>
              </a:rPr>
              <a:t>(Ca++/phosphatidylinositol</a:t>
            </a:r>
            <a:endParaRPr lang="en-US" sz="1588" spc="13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10913" y="2677206"/>
            <a:ext cx="4222594" cy="32668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Substrate availability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(if the substrates needed are available in cell)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Product inhibition </a:t>
            </a:r>
          </a:p>
          <a:p>
            <a:pPr marL="171450" indent="-171450" algn="ctr">
              <a:buFontTx/>
              <a:buChar char="-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 type of enzyme inhibition: it is ability of the products to control the metabolism)     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- Allosteric activators or inhibitors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(allosteric regulation is the regulation of enzymes or other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proteins by the binding of an effector molecule at the protein's allosteric site; that is, a site other than the protein's active 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69262" y="6190679"/>
            <a:ext cx="560742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 substance whose release within a cell, promoted by a hormone and which brings about a response by the cell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4787" y="947138"/>
            <a:ext cx="39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control metabolism we should have signals these signals could 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967" y="5417288"/>
            <a:ext cx="5805377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Explanation of the concept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Metabolic regulation allows organisms to respond to signals and interact actively with their environments.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 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regulation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of an enzyme in a pathway is how its activity is increased and decreased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 response to signals.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55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05" t="10512" r="6314" b="21881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60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</TotalTime>
  <Words>1020</Words>
  <Application>Microsoft Macintosh PowerPoint</Application>
  <PresentationFormat>Widescreen</PresentationFormat>
  <Paragraphs>159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ＭＳ Ｐゴシック</vt:lpstr>
      <vt:lpstr>Tahoma</vt:lpstr>
      <vt:lpstr>Trebuchet MS</vt:lpstr>
      <vt:lpstr>Wingdings</vt:lpstr>
      <vt:lpstr>Wingdings 3</vt:lpstr>
      <vt:lpstr>Facet</vt:lpstr>
      <vt:lpstr>1_Facet</vt:lpstr>
      <vt:lpstr>METABOLISM: Anabolism and Catabolism</vt:lpstr>
      <vt:lpstr>OBJECTIVES :</vt:lpstr>
      <vt:lpstr>PowerPoint Presentation</vt:lpstr>
      <vt:lpstr>PowerPoint Presentation</vt:lpstr>
      <vt:lpstr>CATABOLISM VS ANABOLISM</vt:lpstr>
      <vt:lpstr> ENERGY CURRENCY: ATP  </vt:lpstr>
      <vt:lpstr>Oxidation &amp; Reduction in metabolism </vt:lpstr>
      <vt:lpstr>PowerPoint Presentation</vt:lpstr>
      <vt:lpstr>PowerPoint Presentation</vt:lpstr>
      <vt:lpstr>PowerPoint Presentation</vt:lpstr>
      <vt:lpstr>Take home massage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METABOLISM</dc:title>
  <dc:creator>Mohammed Habib</dc:creator>
  <cp:lastModifiedBy>شوق</cp:lastModifiedBy>
  <cp:revision>48</cp:revision>
  <dcterms:created xsi:type="dcterms:W3CDTF">2016-11-02T13:58:43Z</dcterms:created>
  <dcterms:modified xsi:type="dcterms:W3CDTF">2016-11-11T12:29:48Z</dcterms:modified>
</cp:coreProperties>
</file>