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58" r:id="rId2"/>
    <p:sldId id="259" r:id="rId3"/>
    <p:sldId id="261" r:id="rId4"/>
    <p:sldId id="266" r:id="rId5"/>
    <p:sldId id="267" r:id="rId6"/>
    <p:sldId id="264" r:id="rId7"/>
    <p:sldId id="262" r:id="rId8"/>
    <p:sldId id="279" r:id="rId9"/>
    <p:sldId id="265" r:id="rId10"/>
    <p:sldId id="270" r:id="rId11"/>
    <p:sldId id="271" r:id="rId12"/>
    <p:sldId id="272" r:id="rId13"/>
    <p:sldId id="273" r:id="rId14"/>
    <p:sldId id="27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F8C"/>
    <a:srgbClr val="52A383"/>
    <a:srgbClr val="5FB893"/>
    <a:srgbClr val="BDD2C0"/>
    <a:srgbClr val="30C1B5"/>
    <a:srgbClr val="FFFFF9"/>
    <a:srgbClr val="FA688F"/>
    <a:srgbClr val="3AE1B8"/>
    <a:srgbClr val="F368A2"/>
    <a:srgbClr val="FA5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0" autoAdjust="0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05538-92CF-400D-835E-FD705AF92E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5D96BF8-4B85-42F4-A593-50346F524DCB}">
      <dgm:prSet phldrT="[Text]" custT="1"/>
      <dgm:spPr/>
      <dgm:t>
        <a:bodyPr/>
        <a:lstStyle/>
        <a:p>
          <a:r>
            <a:rPr lang="en-US" sz="1050" dirty="0"/>
            <a:t>Sperm pass  through </a:t>
          </a:r>
          <a:r>
            <a:rPr lang="en-US" sz="1050" b="1" dirty="0">
              <a:solidFill>
                <a:srgbClr val="FF0000"/>
              </a:solidFill>
            </a:rPr>
            <a:t>corona </a:t>
          </a:r>
          <a:r>
            <a:rPr lang="en-US" sz="1050" b="1" dirty="0" err="1">
              <a:solidFill>
                <a:srgbClr val="FF0000"/>
              </a:solidFill>
            </a:rPr>
            <a:t>radiata</a:t>
          </a:r>
          <a:r>
            <a:rPr lang="en-US" sz="1050" b="1" dirty="0">
              <a:solidFill>
                <a:srgbClr val="FF0000"/>
              </a:solidFill>
            </a:rPr>
            <a:t> </a:t>
          </a:r>
          <a:r>
            <a:rPr lang="en-US" sz="1050" dirty="0"/>
            <a:t>by the effect of:</a:t>
          </a:r>
          <a:endParaRPr lang="ar-SA" sz="1050" dirty="0"/>
        </a:p>
        <a:p>
          <a:r>
            <a:rPr lang="en-US" sz="1050" dirty="0"/>
            <a:t>1-</a:t>
          </a:r>
          <a:r>
            <a:rPr lang="en-US" sz="1050" u="sng" dirty="0">
              <a:solidFill>
                <a:srgbClr val="FF0000"/>
              </a:solidFill>
            </a:rPr>
            <a:t>hyaluronidase enzyme</a:t>
          </a:r>
          <a:r>
            <a:rPr lang="en-US" sz="1050" dirty="0">
              <a:solidFill>
                <a:srgbClr val="FF0000"/>
              </a:solidFill>
            </a:rPr>
            <a:t> </a:t>
          </a:r>
          <a:r>
            <a:rPr lang="en-US" sz="1050" dirty="0"/>
            <a:t>secreted from the sperm                                                     2-By movement of its </a:t>
          </a:r>
          <a:r>
            <a:rPr lang="en-US" sz="1050" u="sng" dirty="0"/>
            <a:t>tail</a:t>
          </a:r>
          <a:endParaRPr lang="en-US" sz="1050" dirty="0"/>
        </a:p>
      </dgm:t>
    </dgm:pt>
    <dgm:pt modelId="{15C611A4-773C-4DFD-8C82-B8E9687D229B}" type="parTrans" cxnId="{D715A94F-8347-4AB6-8BEE-15459BCD9B12}">
      <dgm:prSet/>
      <dgm:spPr/>
      <dgm:t>
        <a:bodyPr/>
        <a:lstStyle/>
        <a:p>
          <a:endParaRPr lang="en-US"/>
        </a:p>
      </dgm:t>
    </dgm:pt>
    <dgm:pt modelId="{0E2D521A-7FC2-4F57-ADE7-FEF086AD3A64}" type="sibTrans" cxnId="{D715A94F-8347-4AB6-8BEE-15459BCD9B12}">
      <dgm:prSet/>
      <dgm:spPr/>
      <dgm:t>
        <a:bodyPr/>
        <a:lstStyle/>
        <a:p>
          <a:endParaRPr lang="en-US"/>
        </a:p>
      </dgm:t>
    </dgm:pt>
    <dgm:pt modelId="{4D5D29D5-29BD-48E7-A778-374519273BEC}">
      <dgm:prSet phldrT="[Text]" custT="1"/>
      <dgm:spPr/>
      <dgm:t>
        <a:bodyPr/>
        <a:lstStyle/>
        <a:p>
          <a:r>
            <a:rPr lang="en-US" sz="1600" dirty="0"/>
            <a:t>Penetration of the </a:t>
          </a:r>
          <a:r>
            <a:rPr lang="en-US" sz="1600" b="1" dirty="0">
              <a:solidFill>
                <a:srgbClr val="FF0000"/>
              </a:solidFill>
            </a:rPr>
            <a:t>zona </a:t>
          </a:r>
          <a:r>
            <a:rPr lang="en-US" sz="1600" b="1" dirty="0" err="1">
              <a:solidFill>
                <a:srgbClr val="FF0000"/>
              </a:solidFill>
            </a:rPr>
            <a:t>pellucida</a:t>
          </a:r>
          <a:r>
            <a:rPr lang="en-US" sz="1600" b="1" dirty="0">
              <a:solidFill>
                <a:srgbClr val="FF0000"/>
              </a:solidFill>
            </a:rPr>
            <a:t> </a:t>
          </a:r>
          <a:r>
            <a:rPr lang="en-US" sz="1600" dirty="0"/>
            <a:t>by </a:t>
          </a:r>
          <a:r>
            <a:rPr lang="en-US" sz="1600" u="sng" dirty="0" err="1">
              <a:solidFill>
                <a:srgbClr val="FF0000"/>
              </a:solidFill>
            </a:rPr>
            <a:t>acrosine</a:t>
          </a:r>
          <a:r>
            <a:rPr lang="en-US" sz="1600" u="sng" dirty="0">
              <a:solidFill>
                <a:srgbClr val="FF0000"/>
              </a:solidFill>
            </a:rPr>
            <a:t> </a:t>
          </a:r>
          <a:r>
            <a:rPr lang="en-US" sz="1600" dirty="0"/>
            <a:t>(substance secreted from </a:t>
          </a:r>
          <a:r>
            <a:rPr lang="en-US" sz="1600" dirty="0" err="1"/>
            <a:t>acrosomal</a:t>
          </a:r>
          <a:r>
            <a:rPr lang="en-US" sz="1600" dirty="0"/>
            <a:t> cap)</a:t>
          </a:r>
        </a:p>
      </dgm:t>
    </dgm:pt>
    <dgm:pt modelId="{7EAE8AD8-C912-4E5A-A3D8-99D161B96BEA}" type="parTrans" cxnId="{566E9C5B-45F8-48F5-AF7C-F3E0EB556788}">
      <dgm:prSet/>
      <dgm:spPr/>
      <dgm:t>
        <a:bodyPr/>
        <a:lstStyle/>
        <a:p>
          <a:endParaRPr lang="en-US"/>
        </a:p>
      </dgm:t>
    </dgm:pt>
    <dgm:pt modelId="{FA38BAD6-E357-45DF-9F6E-A05DC933A3A6}" type="sibTrans" cxnId="{566E9C5B-45F8-48F5-AF7C-F3E0EB556788}">
      <dgm:prSet/>
      <dgm:spPr/>
      <dgm:t>
        <a:bodyPr/>
        <a:lstStyle/>
        <a:p>
          <a:endParaRPr lang="en-US"/>
        </a:p>
      </dgm:t>
    </dgm:pt>
    <dgm:pt modelId="{34819189-FCCD-4ADE-9AF0-5AD471A46821}">
      <dgm:prSet phldrT="[Text]" custT="1"/>
      <dgm:spPr/>
      <dgm:t>
        <a:bodyPr/>
        <a:lstStyle/>
        <a:p>
          <a:r>
            <a:rPr lang="en-US" sz="1600" dirty="0"/>
            <a:t>Fusion of the </a:t>
          </a:r>
          <a:r>
            <a:rPr lang="en-US" sz="1600" b="1" dirty="0"/>
            <a:t>plasma membranes</a:t>
          </a:r>
          <a:r>
            <a:rPr lang="en-US" sz="1600" dirty="0"/>
            <a:t> of the </a:t>
          </a:r>
          <a:r>
            <a:rPr lang="en-US" sz="1600" u="sng" dirty="0"/>
            <a:t>oocyte</a:t>
          </a:r>
          <a:r>
            <a:rPr lang="en-US" sz="1600" dirty="0"/>
            <a:t> and the </a:t>
          </a:r>
          <a:r>
            <a:rPr lang="en-US" sz="1600" u="sng" dirty="0"/>
            <a:t>sperm</a:t>
          </a:r>
          <a:endParaRPr lang="en-US" sz="1600" dirty="0"/>
        </a:p>
      </dgm:t>
    </dgm:pt>
    <dgm:pt modelId="{4E54C4C6-4D10-4C16-99B5-0364B57C7831}" type="parTrans" cxnId="{DBC7624C-BD8A-42D4-920A-EFE090EB6236}">
      <dgm:prSet/>
      <dgm:spPr/>
      <dgm:t>
        <a:bodyPr/>
        <a:lstStyle/>
        <a:p>
          <a:endParaRPr lang="en-US"/>
        </a:p>
      </dgm:t>
    </dgm:pt>
    <dgm:pt modelId="{891C16D9-B6BE-4455-B156-93EBDD6428A4}" type="sibTrans" cxnId="{DBC7624C-BD8A-42D4-920A-EFE090EB6236}">
      <dgm:prSet/>
      <dgm:spPr/>
      <dgm:t>
        <a:bodyPr/>
        <a:lstStyle/>
        <a:p>
          <a:endParaRPr lang="en-US"/>
        </a:p>
      </dgm:t>
    </dgm:pt>
    <dgm:pt modelId="{7DB76FF9-6B74-4102-8CC6-E55765EC6026}">
      <dgm:prSet phldrT="[Text]" custT="1"/>
      <dgm:spPr/>
      <dgm:t>
        <a:bodyPr/>
        <a:lstStyle/>
        <a:p>
          <a:r>
            <a:rPr lang="en-US" sz="1600" dirty="0"/>
            <a:t>Union of the </a:t>
          </a:r>
          <a:r>
            <a:rPr lang="en-US" sz="1600" b="1" dirty="0"/>
            <a:t>2 </a:t>
          </a:r>
          <a:r>
            <a:rPr lang="en-US" sz="1600" b="1" dirty="0" err="1">
              <a:solidFill>
                <a:srgbClr val="FF0000"/>
              </a:solidFill>
            </a:rPr>
            <a:t>pronuleii</a:t>
          </a:r>
          <a:endParaRPr lang="en-US" sz="1600" dirty="0">
            <a:solidFill>
              <a:srgbClr val="FF0000"/>
            </a:solidFill>
          </a:endParaRPr>
        </a:p>
      </dgm:t>
    </dgm:pt>
    <dgm:pt modelId="{FDDE80CB-9F7A-4748-A084-CE7BC5E9B728}" type="parTrans" cxnId="{A5199C66-3739-49DF-8AC1-D9A216166231}">
      <dgm:prSet/>
      <dgm:spPr/>
      <dgm:t>
        <a:bodyPr/>
        <a:lstStyle/>
        <a:p>
          <a:endParaRPr lang="en-US"/>
        </a:p>
      </dgm:t>
    </dgm:pt>
    <dgm:pt modelId="{2716B48E-B3CA-4062-AE6C-A00A192B821D}" type="sibTrans" cxnId="{A5199C66-3739-49DF-8AC1-D9A216166231}">
      <dgm:prSet/>
      <dgm:spPr/>
      <dgm:t>
        <a:bodyPr/>
        <a:lstStyle/>
        <a:p>
          <a:endParaRPr lang="en-US"/>
        </a:p>
      </dgm:t>
    </dgm:pt>
    <dgm:pt modelId="{C4DD6EF7-59F1-4B97-AD5C-D524F8EFDE2C}">
      <dgm:prSet phldrT="[Text]" custT="1"/>
      <dgm:spPr/>
      <dgm:t>
        <a:bodyPr/>
        <a:lstStyle/>
        <a:p>
          <a:r>
            <a:rPr lang="en-US" sz="1600" dirty="0"/>
            <a:t>Formation of the </a:t>
          </a:r>
          <a:r>
            <a:rPr lang="en-US" sz="1600" b="1" dirty="0">
              <a:solidFill>
                <a:srgbClr val="FF0000"/>
              </a:solidFill>
            </a:rPr>
            <a:t>female </a:t>
          </a:r>
          <a:r>
            <a:rPr lang="en-US" sz="1600" b="1" dirty="0" err="1">
              <a:solidFill>
                <a:srgbClr val="FF0000"/>
              </a:solidFill>
            </a:rPr>
            <a:t>pronucleus</a:t>
          </a:r>
          <a:r>
            <a:rPr lang="en-US" sz="1600" b="1" dirty="0">
              <a:solidFill>
                <a:srgbClr val="FF0000"/>
              </a:solidFill>
            </a:rPr>
            <a:t> </a:t>
          </a:r>
          <a:r>
            <a:rPr lang="en-US" sz="1600" dirty="0"/>
            <a:t>and </a:t>
          </a:r>
          <a:r>
            <a:rPr lang="en-US" sz="1600" b="1" dirty="0">
              <a:solidFill>
                <a:srgbClr val="FF0000"/>
              </a:solidFill>
            </a:rPr>
            <a:t>male </a:t>
          </a:r>
          <a:r>
            <a:rPr lang="en-US" sz="1600" b="1" dirty="0" err="1">
              <a:solidFill>
                <a:srgbClr val="FF0000"/>
              </a:solidFill>
            </a:rPr>
            <a:t>pronucleus</a:t>
          </a:r>
          <a:endParaRPr lang="en-US" sz="1600" dirty="0">
            <a:solidFill>
              <a:srgbClr val="FF0000"/>
            </a:solidFill>
          </a:endParaRPr>
        </a:p>
      </dgm:t>
    </dgm:pt>
    <dgm:pt modelId="{86E191DE-3C08-4C59-8ABC-2EB350F1598A}" type="parTrans" cxnId="{165297C9-CE3E-4154-AB24-175EA567E864}">
      <dgm:prSet/>
      <dgm:spPr/>
      <dgm:t>
        <a:bodyPr/>
        <a:lstStyle/>
        <a:p>
          <a:endParaRPr lang="en-US"/>
        </a:p>
      </dgm:t>
    </dgm:pt>
    <dgm:pt modelId="{1E49A7FC-4989-418B-9D08-77E30B41C0D8}" type="sibTrans" cxnId="{165297C9-CE3E-4154-AB24-175EA567E864}">
      <dgm:prSet/>
      <dgm:spPr/>
      <dgm:t>
        <a:bodyPr/>
        <a:lstStyle/>
        <a:p>
          <a:endParaRPr lang="en-US"/>
        </a:p>
      </dgm:t>
    </dgm:pt>
    <dgm:pt modelId="{A20A6B06-3581-41E8-B5EB-F676C1FE2BC8}">
      <dgm:prSet phldrT="[Text]" custT="1"/>
      <dgm:spPr/>
      <dgm:t>
        <a:bodyPr/>
        <a:lstStyle/>
        <a:p>
          <a:r>
            <a:rPr lang="en-US" sz="1600" dirty="0"/>
            <a:t>Completion of the </a:t>
          </a:r>
          <a:r>
            <a:rPr lang="en-US" sz="1600" b="1" dirty="0"/>
            <a:t>second meiotic </a:t>
          </a:r>
          <a:r>
            <a:rPr lang="en-US" sz="1600" dirty="0"/>
            <a:t>division of the oocyte &amp; formation of the female </a:t>
          </a:r>
          <a:r>
            <a:rPr lang="en-US" sz="1600" dirty="0" err="1"/>
            <a:t>pronucleus</a:t>
          </a:r>
          <a:r>
            <a:rPr lang="en-US" sz="1600" dirty="0"/>
            <a:t>.</a:t>
          </a:r>
        </a:p>
      </dgm:t>
    </dgm:pt>
    <dgm:pt modelId="{6E0A9515-BC59-436C-BAF5-0E054082D506}" type="parTrans" cxnId="{570FCA25-B9C1-4E3D-8514-0010B028B081}">
      <dgm:prSet/>
      <dgm:spPr/>
      <dgm:t>
        <a:bodyPr/>
        <a:lstStyle/>
        <a:p>
          <a:endParaRPr lang="en-US"/>
        </a:p>
      </dgm:t>
    </dgm:pt>
    <dgm:pt modelId="{61DE757C-3D77-4B98-A63F-4CB3CD3D9459}" type="sibTrans" cxnId="{570FCA25-B9C1-4E3D-8514-0010B028B081}">
      <dgm:prSet/>
      <dgm:spPr/>
      <dgm:t>
        <a:bodyPr/>
        <a:lstStyle/>
        <a:p>
          <a:endParaRPr lang="en-US"/>
        </a:p>
      </dgm:t>
    </dgm:pt>
    <dgm:pt modelId="{D941D9E6-9E77-4047-BFAE-D26036C7F01B}" type="pres">
      <dgm:prSet presAssocID="{73D05538-92CF-400D-835E-FD705AF92EEE}" presName="Name0" presStyleCnt="0">
        <dgm:presLayoutVars>
          <dgm:chMax val="7"/>
          <dgm:chPref val="7"/>
          <dgm:dir/>
        </dgm:presLayoutVars>
      </dgm:prSet>
      <dgm:spPr/>
    </dgm:pt>
    <dgm:pt modelId="{150C3D50-5ED9-4DD9-B292-D36F1E533D6B}" type="pres">
      <dgm:prSet presAssocID="{73D05538-92CF-400D-835E-FD705AF92EEE}" presName="Name1" presStyleCnt="0"/>
      <dgm:spPr/>
    </dgm:pt>
    <dgm:pt modelId="{BF6666F9-EDB5-4B19-9F6F-4DADAEAB613B}" type="pres">
      <dgm:prSet presAssocID="{73D05538-92CF-400D-835E-FD705AF92EEE}" presName="cycle" presStyleCnt="0"/>
      <dgm:spPr/>
    </dgm:pt>
    <dgm:pt modelId="{2AEB5ECA-A1E6-4164-B4D0-FF939E2A972D}" type="pres">
      <dgm:prSet presAssocID="{73D05538-92CF-400D-835E-FD705AF92EEE}" presName="srcNode" presStyleLbl="node1" presStyleIdx="0" presStyleCnt="6"/>
      <dgm:spPr/>
    </dgm:pt>
    <dgm:pt modelId="{13D2DCA0-A7F6-42D2-AEE3-BC12C2B052E3}" type="pres">
      <dgm:prSet presAssocID="{73D05538-92CF-400D-835E-FD705AF92EEE}" presName="conn" presStyleLbl="parChTrans1D2" presStyleIdx="0" presStyleCnt="1"/>
      <dgm:spPr/>
    </dgm:pt>
    <dgm:pt modelId="{C482290E-B049-434B-97B2-D0951D23DC1F}" type="pres">
      <dgm:prSet presAssocID="{73D05538-92CF-400D-835E-FD705AF92EEE}" presName="extraNode" presStyleLbl="node1" presStyleIdx="0" presStyleCnt="6"/>
      <dgm:spPr/>
    </dgm:pt>
    <dgm:pt modelId="{2D25BFD7-AAE3-4086-9770-2A868CB214E0}" type="pres">
      <dgm:prSet presAssocID="{73D05538-92CF-400D-835E-FD705AF92EEE}" presName="dstNode" presStyleLbl="node1" presStyleIdx="0" presStyleCnt="6"/>
      <dgm:spPr/>
    </dgm:pt>
    <dgm:pt modelId="{021916BD-9577-4C31-B350-305CFC6B268A}" type="pres">
      <dgm:prSet presAssocID="{E5D96BF8-4B85-42F4-A593-50346F524DCB}" presName="text_1" presStyleLbl="node1" presStyleIdx="0" presStyleCnt="6" custLinFactNeighborX="133" custLinFactNeighborY="-9553">
        <dgm:presLayoutVars>
          <dgm:bulletEnabled val="1"/>
        </dgm:presLayoutVars>
      </dgm:prSet>
      <dgm:spPr/>
    </dgm:pt>
    <dgm:pt modelId="{A4692F04-337E-445A-989A-D8CEE22EF772}" type="pres">
      <dgm:prSet presAssocID="{E5D96BF8-4B85-42F4-A593-50346F524DCB}" presName="accent_1" presStyleCnt="0"/>
      <dgm:spPr/>
    </dgm:pt>
    <dgm:pt modelId="{833A07B1-808E-41D9-B052-1E634BB3A3A6}" type="pres">
      <dgm:prSet presAssocID="{E5D96BF8-4B85-42F4-A593-50346F524DCB}" presName="accentRepeatNode" presStyleLbl="solidFgAcc1" presStyleIdx="0" presStyleCnt="6"/>
      <dgm:spPr/>
    </dgm:pt>
    <dgm:pt modelId="{4B42E9F6-062C-41F8-99DC-2B5DFC514860}" type="pres">
      <dgm:prSet presAssocID="{4D5D29D5-29BD-48E7-A778-374519273BEC}" presName="text_2" presStyleLbl="node1" presStyleIdx="1" presStyleCnt="6">
        <dgm:presLayoutVars>
          <dgm:bulletEnabled val="1"/>
        </dgm:presLayoutVars>
      </dgm:prSet>
      <dgm:spPr/>
    </dgm:pt>
    <dgm:pt modelId="{D8E9E203-865E-4524-895D-9BAF8A037727}" type="pres">
      <dgm:prSet presAssocID="{4D5D29D5-29BD-48E7-A778-374519273BEC}" presName="accent_2" presStyleCnt="0"/>
      <dgm:spPr/>
    </dgm:pt>
    <dgm:pt modelId="{4703FA08-76A5-4D8A-943B-B4ED1EE4EF90}" type="pres">
      <dgm:prSet presAssocID="{4D5D29D5-29BD-48E7-A778-374519273BEC}" presName="accentRepeatNode" presStyleLbl="solidFgAcc1" presStyleIdx="1" presStyleCnt="6"/>
      <dgm:spPr/>
    </dgm:pt>
    <dgm:pt modelId="{995B7561-5979-40EF-AF95-DFAE2BFAEAD1}" type="pres">
      <dgm:prSet presAssocID="{34819189-FCCD-4ADE-9AF0-5AD471A46821}" presName="text_3" presStyleLbl="node1" presStyleIdx="2" presStyleCnt="6">
        <dgm:presLayoutVars>
          <dgm:bulletEnabled val="1"/>
        </dgm:presLayoutVars>
      </dgm:prSet>
      <dgm:spPr/>
    </dgm:pt>
    <dgm:pt modelId="{897FFF1E-7D25-4153-9DA0-10774EBE895B}" type="pres">
      <dgm:prSet presAssocID="{34819189-FCCD-4ADE-9AF0-5AD471A46821}" presName="accent_3" presStyleCnt="0"/>
      <dgm:spPr/>
    </dgm:pt>
    <dgm:pt modelId="{B1EDBBC6-EABA-4F77-B0B4-B27096B012A2}" type="pres">
      <dgm:prSet presAssocID="{34819189-FCCD-4ADE-9AF0-5AD471A46821}" presName="accentRepeatNode" presStyleLbl="solidFgAcc1" presStyleIdx="2" presStyleCnt="6"/>
      <dgm:spPr/>
    </dgm:pt>
    <dgm:pt modelId="{532A388A-BBA1-4EF8-94C9-086779530903}" type="pres">
      <dgm:prSet presAssocID="{A20A6B06-3581-41E8-B5EB-F676C1FE2BC8}" presName="text_4" presStyleLbl="node1" presStyleIdx="3" presStyleCnt="6">
        <dgm:presLayoutVars>
          <dgm:bulletEnabled val="1"/>
        </dgm:presLayoutVars>
      </dgm:prSet>
      <dgm:spPr/>
    </dgm:pt>
    <dgm:pt modelId="{386CF9E4-1DE5-449C-BC2A-D8CE9C84396C}" type="pres">
      <dgm:prSet presAssocID="{A20A6B06-3581-41E8-B5EB-F676C1FE2BC8}" presName="accent_4" presStyleCnt="0"/>
      <dgm:spPr/>
    </dgm:pt>
    <dgm:pt modelId="{4C9E3177-BCFB-4ED0-91C3-43C86F48A66B}" type="pres">
      <dgm:prSet presAssocID="{A20A6B06-3581-41E8-B5EB-F676C1FE2BC8}" presName="accentRepeatNode" presStyleLbl="solidFgAcc1" presStyleIdx="3" presStyleCnt="6"/>
      <dgm:spPr/>
    </dgm:pt>
    <dgm:pt modelId="{D953CAD3-DBE8-4B7B-8A20-EBA9D24310E5}" type="pres">
      <dgm:prSet presAssocID="{C4DD6EF7-59F1-4B97-AD5C-D524F8EFDE2C}" presName="text_5" presStyleLbl="node1" presStyleIdx="4" presStyleCnt="6">
        <dgm:presLayoutVars>
          <dgm:bulletEnabled val="1"/>
        </dgm:presLayoutVars>
      </dgm:prSet>
      <dgm:spPr/>
    </dgm:pt>
    <dgm:pt modelId="{C708E165-7C9F-4C06-858E-2C0D3D8AC95E}" type="pres">
      <dgm:prSet presAssocID="{C4DD6EF7-59F1-4B97-AD5C-D524F8EFDE2C}" presName="accent_5" presStyleCnt="0"/>
      <dgm:spPr/>
    </dgm:pt>
    <dgm:pt modelId="{23375C04-EF45-4F58-9D16-98A94AFF4A71}" type="pres">
      <dgm:prSet presAssocID="{C4DD6EF7-59F1-4B97-AD5C-D524F8EFDE2C}" presName="accentRepeatNode" presStyleLbl="solidFgAcc1" presStyleIdx="4" presStyleCnt="6"/>
      <dgm:spPr/>
    </dgm:pt>
    <dgm:pt modelId="{6505AFE6-D295-4308-AA40-F7090BF280E3}" type="pres">
      <dgm:prSet presAssocID="{7DB76FF9-6B74-4102-8CC6-E55765EC6026}" presName="text_6" presStyleLbl="node1" presStyleIdx="5" presStyleCnt="6">
        <dgm:presLayoutVars>
          <dgm:bulletEnabled val="1"/>
        </dgm:presLayoutVars>
      </dgm:prSet>
      <dgm:spPr/>
    </dgm:pt>
    <dgm:pt modelId="{CC4954FD-AF3E-418D-857B-27CA89A82399}" type="pres">
      <dgm:prSet presAssocID="{7DB76FF9-6B74-4102-8CC6-E55765EC6026}" presName="accent_6" presStyleCnt="0"/>
      <dgm:spPr/>
    </dgm:pt>
    <dgm:pt modelId="{7643BA99-BC3E-4F69-81FD-C2087AFDDA69}" type="pres">
      <dgm:prSet presAssocID="{7DB76FF9-6B74-4102-8CC6-E55765EC6026}" presName="accentRepeatNode" presStyleLbl="solidFgAcc1" presStyleIdx="5" presStyleCnt="6"/>
      <dgm:spPr/>
    </dgm:pt>
  </dgm:ptLst>
  <dgm:cxnLst>
    <dgm:cxn modelId="{D9B8B46B-5F6C-4437-B890-F94B602BC13A}" type="presOf" srcId="{34819189-FCCD-4ADE-9AF0-5AD471A46821}" destId="{995B7561-5979-40EF-AF95-DFAE2BFAEAD1}" srcOrd="0" destOrd="0" presId="urn:microsoft.com/office/officeart/2008/layout/VerticalCurvedList"/>
    <dgm:cxn modelId="{DBC7624C-BD8A-42D4-920A-EFE090EB6236}" srcId="{73D05538-92CF-400D-835E-FD705AF92EEE}" destId="{34819189-FCCD-4ADE-9AF0-5AD471A46821}" srcOrd="2" destOrd="0" parTransId="{4E54C4C6-4D10-4C16-99B5-0364B57C7831}" sibTransId="{891C16D9-B6BE-4455-B156-93EBDD6428A4}"/>
    <dgm:cxn modelId="{566E9C5B-45F8-48F5-AF7C-F3E0EB556788}" srcId="{73D05538-92CF-400D-835E-FD705AF92EEE}" destId="{4D5D29D5-29BD-48E7-A778-374519273BEC}" srcOrd="1" destOrd="0" parTransId="{7EAE8AD8-C912-4E5A-A3D8-99D161B96BEA}" sibTransId="{FA38BAD6-E357-45DF-9F6E-A05DC933A3A6}"/>
    <dgm:cxn modelId="{570FCA25-B9C1-4E3D-8514-0010B028B081}" srcId="{73D05538-92CF-400D-835E-FD705AF92EEE}" destId="{A20A6B06-3581-41E8-B5EB-F676C1FE2BC8}" srcOrd="3" destOrd="0" parTransId="{6E0A9515-BC59-436C-BAF5-0E054082D506}" sibTransId="{61DE757C-3D77-4B98-A63F-4CB3CD3D9459}"/>
    <dgm:cxn modelId="{DC7A9773-00D4-4708-BE81-CF38EAA03D6F}" type="presOf" srcId="{C4DD6EF7-59F1-4B97-AD5C-D524F8EFDE2C}" destId="{D953CAD3-DBE8-4B7B-8A20-EBA9D24310E5}" srcOrd="0" destOrd="0" presId="urn:microsoft.com/office/officeart/2008/layout/VerticalCurvedList"/>
    <dgm:cxn modelId="{CE23863B-36F3-49AE-89DC-37B156D45510}" type="presOf" srcId="{E5D96BF8-4B85-42F4-A593-50346F524DCB}" destId="{021916BD-9577-4C31-B350-305CFC6B268A}" srcOrd="0" destOrd="0" presId="urn:microsoft.com/office/officeart/2008/layout/VerticalCurvedList"/>
    <dgm:cxn modelId="{58B75743-A0A4-4864-8AEB-845751F12030}" type="presOf" srcId="{73D05538-92CF-400D-835E-FD705AF92EEE}" destId="{D941D9E6-9E77-4047-BFAE-D26036C7F01B}" srcOrd="0" destOrd="0" presId="urn:microsoft.com/office/officeart/2008/layout/VerticalCurvedList"/>
    <dgm:cxn modelId="{D715A94F-8347-4AB6-8BEE-15459BCD9B12}" srcId="{73D05538-92CF-400D-835E-FD705AF92EEE}" destId="{E5D96BF8-4B85-42F4-A593-50346F524DCB}" srcOrd="0" destOrd="0" parTransId="{15C611A4-773C-4DFD-8C82-B8E9687D229B}" sibTransId="{0E2D521A-7FC2-4F57-ADE7-FEF086AD3A64}"/>
    <dgm:cxn modelId="{8B3646D4-9C26-485F-A7DE-CCD53C1EC531}" type="presOf" srcId="{4D5D29D5-29BD-48E7-A778-374519273BEC}" destId="{4B42E9F6-062C-41F8-99DC-2B5DFC514860}" srcOrd="0" destOrd="0" presId="urn:microsoft.com/office/officeart/2008/layout/VerticalCurvedList"/>
    <dgm:cxn modelId="{165297C9-CE3E-4154-AB24-175EA567E864}" srcId="{73D05538-92CF-400D-835E-FD705AF92EEE}" destId="{C4DD6EF7-59F1-4B97-AD5C-D524F8EFDE2C}" srcOrd="4" destOrd="0" parTransId="{86E191DE-3C08-4C59-8ABC-2EB350F1598A}" sibTransId="{1E49A7FC-4989-418B-9D08-77E30B41C0D8}"/>
    <dgm:cxn modelId="{20C87740-7E69-466A-B76C-86A537106BC9}" type="presOf" srcId="{0E2D521A-7FC2-4F57-ADE7-FEF086AD3A64}" destId="{13D2DCA0-A7F6-42D2-AEE3-BC12C2B052E3}" srcOrd="0" destOrd="0" presId="urn:microsoft.com/office/officeart/2008/layout/VerticalCurvedList"/>
    <dgm:cxn modelId="{B76B9BE8-2F70-4731-B62C-EE1FB1FAB38E}" type="presOf" srcId="{A20A6B06-3581-41E8-B5EB-F676C1FE2BC8}" destId="{532A388A-BBA1-4EF8-94C9-086779530903}" srcOrd="0" destOrd="0" presId="urn:microsoft.com/office/officeart/2008/layout/VerticalCurvedList"/>
    <dgm:cxn modelId="{A5199C66-3739-49DF-8AC1-D9A216166231}" srcId="{73D05538-92CF-400D-835E-FD705AF92EEE}" destId="{7DB76FF9-6B74-4102-8CC6-E55765EC6026}" srcOrd="5" destOrd="0" parTransId="{FDDE80CB-9F7A-4748-A084-CE7BC5E9B728}" sibTransId="{2716B48E-B3CA-4062-AE6C-A00A192B821D}"/>
    <dgm:cxn modelId="{F78CCFAE-668A-4110-A273-409F1BAFD89F}" type="presOf" srcId="{7DB76FF9-6B74-4102-8CC6-E55765EC6026}" destId="{6505AFE6-D295-4308-AA40-F7090BF280E3}" srcOrd="0" destOrd="0" presId="urn:microsoft.com/office/officeart/2008/layout/VerticalCurvedList"/>
    <dgm:cxn modelId="{F2BE6A74-FABD-47AA-BF5C-FEDBFA1288B8}" type="presParOf" srcId="{D941D9E6-9E77-4047-BFAE-D26036C7F01B}" destId="{150C3D50-5ED9-4DD9-B292-D36F1E533D6B}" srcOrd="0" destOrd="0" presId="urn:microsoft.com/office/officeart/2008/layout/VerticalCurvedList"/>
    <dgm:cxn modelId="{8539B632-488E-4DAF-9396-26E98BBE8ADC}" type="presParOf" srcId="{150C3D50-5ED9-4DD9-B292-D36F1E533D6B}" destId="{BF6666F9-EDB5-4B19-9F6F-4DADAEAB613B}" srcOrd="0" destOrd="0" presId="urn:microsoft.com/office/officeart/2008/layout/VerticalCurvedList"/>
    <dgm:cxn modelId="{D91E5F46-2E96-468E-A76A-B23A76A7032B}" type="presParOf" srcId="{BF6666F9-EDB5-4B19-9F6F-4DADAEAB613B}" destId="{2AEB5ECA-A1E6-4164-B4D0-FF939E2A972D}" srcOrd="0" destOrd="0" presId="urn:microsoft.com/office/officeart/2008/layout/VerticalCurvedList"/>
    <dgm:cxn modelId="{B25FD9E5-C34A-445B-8AAF-B303885E6532}" type="presParOf" srcId="{BF6666F9-EDB5-4B19-9F6F-4DADAEAB613B}" destId="{13D2DCA0-A7F6-42D2-AEE3-BC12C2B052E3}" srcOrd="1" destOrd="0" presId="urn:microsoft.com/office/officeart/2008/layout/VerticalCurvedList"/>
    <dgm:cxn modelId="{DA1DB7D9-9204-423A-9C2C-B3216E40A747}" type="presParOf" srcId="{BF6666F9-EDB5-4B19-9F6F-4DADAEAB613B}" destId="{C482290E-B049-434B-97B2-D0951D23DC1F}" srcOrd="2" destOrd="0" presId="urn:microsoft.com/office/officeart/2008/layout/VerticalCurvedList"/>
    <dgm:cxn modelId="{2E36D3C8-DCF6-4D74-A3BF-72F8D7F0FA9A}" type="presParOf" srcId="{BF6666F9-EDB5-4B19-9F6F-4DADAEAB613B}" destId="{2D25BFD7-AAE3-4086-9770-2A868CB214E0}" srcOrd="3" destOrd="0" presId="urn:microsoft.com/office/officeart/2008/layout/VerticalCurvedList"/>
    <dgm:cxn modelId="{9EB34DD0-CE5F-4960-86E8-3A5220B88E67}" type="presParOf" srcId="{150C3D50-5ED9-4DD9-B292-D36F1E533D6B}" destId="{021916BD-9577-4C31-B350-305CFC6B268A}" srcOrd="1" destOrd="0" presId="urn:microsoft.com/office/officeart/2008/layout/VerticalCurvedList"/>
    <dgm:cxn modelId="{F0E1B34E-7A45-4331-B120-9B1363BD2D5B}" type="presParOf" srcId="{150C3D50-5ED9-4DD9-B292-D36F1E533D6B}" destId="{A4692F04-337E-445A-989A-D8CEE22EF772}" srcOrd="2" destOrd="0" presId="urn:microsoft.com/office/officeart/2008/layout/VerticalCurvedList"/>
    <dgm:cxn modelId="{92D0BBCB-E603-45A5-91D3-837FF786E761}" type="presParOf" srcId="{A4692F04-337E-445A-989A-D8CEE22EF772}" destId="{833A07B1-808E-41D9-B052-1E634BB3A3A6}" srcOrd="0" destOrd="0" presId="urn:microsoft.com/office/officeart/2008/layout/VerticalCurvedList"/>
    <dgm:cxn modelId="{03440316-5AF8-49E1-B776-30E32A5DFEF0}" type="presParOf" srcId="{150C3D50-5ED9-4DD9-B292-D36F1E533D6B}" destId="{4B42E9F6-062C-41F8-99DC-2B5DFC514860}" srcOrd="3" destOrd="0" presId="urn:microsoft.com/office/officeart/2008/layout/VerticalCurvedList"/>
    <dgm:cxn modelId="{0690AE28-0200-4934-AAEF-9DD7D3BCFBF8}" type="presParOf" srcId="{150C3D50-5ED9-4DD9-B292-D36F1E533D6B}" destId="{D8E9E203-865E-4524-895D-9BAF8A037727}" srcOrd="4" destOrd="0" presId="urn:microsoft.com/office/officeart/2008/layout/VerticalCurvedList"/>
    <dgm:cxn modelId="{55D76BC6-508D-4723-B72B-9346A7597D94}" type="presParOf" srcId="{D8E9E203-865E-4524-895D-9BAF8A037727}" destId="{4703FA08-76A5-4D8A-943B-B4ED1EE4EF90}" srcOrd="0" destOrd="0" presId="urn:microsoft.com/office/officeart/2008/layout/VerticalCurvedList"/>
    <dgm:cxn modelId="{18429B0A-09F5-4EFC-9011-41C223B368C3}" type="presParOf" srcId="{150C3D50-5ED9-4DD9-B292-D36F1E533D6B}" destId="{995B7561-5979-40EF-AF95-DFAE2BFAEAD1}" srcOrd="5" destOrd="0" presId="urn:microsoft.com/office/officeart/2008/layout/VerticalCurvedList"/>
    <dgm:cxn modelId="{86A1A273-C9D6-4FA3-BBB5-ED3BA56DD019}" type="presParOf" srcId="{150C3D50-5ED9-4DD9-B292-D36F1E533D6B}" destId="{897FFF1E-7D25-4153-9DA0-10774EBE895B}" srcOrd="6" destOrd="0" presId="urn:microsoft.com/office/officeart/2008/layout/VerticalCurvedList"/>
    <dgm:cxn modelId="{CCAFBD19-A657-4299-AB6C-6767AFA902FE}" type="presParOf" srcId="{897FFF1E-7D25-4153-9DA0-10774EBE895B}" destId="{B1EDBBC6-EABA-4F77-B0B4-B27096B012A2}" srcOrd="0" destOrd="0" presId="urn:microsoft.com/office/officeart/2008/layout/VerticalCurvedList"/>
    <dgm:cxn modelId="{14C0DAD9-40DF-4EE1-836C-116E73A009E9}" type="presParOf" srcId="{150C3D50-5ED9-4DD9-B292-D36F1E533D6B}" destId="{532A388A-BBA1-4EF8-94C9-086779530903}" srcOrd="7" destOrd="0" presId="urn:microsoft.com/office/officeart/2008/layout/VerticalCurvedList"/>
    <dgm:cxn modelId="{FDF6785F-7520-4054-8EDD-DB58BD79EEFF}" type="presParOf" srcId="{150C3D50-5ED9-4DD9-B292-D36F1E533D6B}" destId="{386CF9E4-1DE5-449C-BC2A-D8CE9C84396C}" srcOrd="8" destOrd="0" presId="urn:microsoft.com/office/officeart/2008/layout/VerticalCurvedList"/>
    <dgm:cxn modelId="{F81AC7DD-03F4-49FB-9EFD-ECDB20B9FAE2}" type="presParOf" srcId="{386CF9E4-1DE5-449C-BC2A-D8CE9C84396C}" destId="{4C9E3177-BCFB-4ED0-91C3-43C86F48A66B}" srcOrd="0" destOrd="0" presId="urn:microsoft.com/office/officeart/2008/layout/VerticalCurvedList"/>
    <dgm:cxn modelId="{C52E08DC-603D-4463-8FF0-4DF3FB6B0AE5}" type="presParOf" srcId="{150C3D50-5ED9-4DD9-B292-D36F1E533D6B}" destId="{D953CAD3-DBE8-4B7B-8A20-EBA9D24310E5}" srcOrd="9" destOrd="0" presId="urn:microsoft.com/office/officeart/2008/layout/VerticalCurvedList"/>
    <dgm:cxn modelId="{279CA3F4-0FD2-4BD2-A264-955A5FB96BE4}" type="presParOf" srcId="{150C3D50-5ED9-4DD9-B292-D36F1E533D6B}" destId="{C708E165-7C9F-4C06-858E-2C0D3D8AC95E}" srcOrd="10" destOrd="0" presId="urn:microsoft.com/office/officeart/2008/layout/VerticalCurvedList"/>
    <dgm:cxn modelId="{69FCAF47-F2BD-48C0-9496-EBE184422AE6}" type="presParOf" srcId="{C708E165-7C9F-4C06-858E-2C0D3D8AC95E}" destId="{23375C04-EF45-4F58-9D16-98A94AFF4A71}" srcOrd="0" destOrd="0" presId="urn:microsoft.com/office/officeart/2008/layout/VerticalCurvedList"/>
    <dgm:cxn modelId="{545CCF8C-8B20-4A9B-BA8D-E174A5A42467}" type="presParOf" srcId="{150C3D50-5ED9-4DD9-B292-D36F1E533D6B}" destId="{6505AFE6-D295-4308-AA40-F7090BF280E3}" srcOrd="11" destOrd="0" presId="urn:microsoft.com/office/officeart/2008/layout/VerticalCurvedList"/>
    <dgm:cxn modelId="{2F3CB63D-DD53-4818-B85C-0FE4A882C61C}" type="presParOf" srcId="{150C3D50-5ED9-4DD9-B292-D36F1E533D6B}" destId="{CC4954FD-AF3E-418D-857B-27CA89A82399}" srcOrd="12" destOrd="0" presId="urn:microsoft.com/office/officeart/2008/layout/VerticalCurvedList"/>
    <dgm:cxn modelId="{F0B8EF6B-BD43-467E-A1DE-294B403A5A6C}" type="presParOf" srcId="{CC4954FD-AF3E-418D-857B-27CA89A82399}" destId="{7643BA99-BC3E-4F69-81FD-C2087AFDDA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6B458-AE42-4073-8A3D-A685A71F963A}" type="doc">
      <dgm:prSet loTypeId="urn:microsoft.com/office/officeart/2005/8/layout/process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2BE5B40-C681-4D1F-83C8-9B314EAD262D}">
      <dgm:prSet phldrT="[Text]"/>
      <dgm:spPr/>
      <dgm:t>
        <a:bodyPr/>
        <a:lstStyle/>
        <a:p>
          <a:r>
            <a:rPr lang="en-US" dirty="0"/>
            <a:t>1. Stimulates the penetrated oocyte to </a:t>
          </a:r>
          <a:r>
            <a:rPr lang="en-US" dirty="0">
              <a:solidFill>
                <a:srgbClr val="FF0000"/>
              </a:solidFill>
            </a:rPr>
            <a:t>complete its 2</a:t>
          </a:r>
          <a:r>
            <a:rPr lang="en-US" baseline="30000" dirty="0">
              <a:solidFill>
                <a:srgbClr val="FF0000"/>
              </a:solidFill>
            </a:rPr>
            <a:t>nd</a:t>
          </a:r>
          <a:r>
            <a:rPr lang="en-US" dirty="0">
              <a:solidFill>
                <a:srgbClr val="FF0000"/>
              </a:solidFill>
            </a:rPr>
            <a:t> meiotic division </a:t>
          </a:r>
          <a:r>
            <a:rPr lang="en-US" dirty="0"/>
            <a:t>which was arrested at metaphase.</a:t>
          </a:r>
        </a:p>
      </dgm:t>
    </dgm:pt>
    <dgm:pt modelId="{3740B453-A46C-47DD-B8AB-E0BD5E8A9169}" type="parTrans" cxnId="{504EB0E2-C33F-4228-A73A-269E0D4433BE}">
      <dgm:prSet/>
      <dgm:spPr/>
      <dgm:t>
        <a:bodyPr/>
        <a:lstStyle/>
        <a:p>
          <a:endParaRPr lang="en-US"/>
        </a:p>
      </dgm:t>
    </dgm:pt>
    <dgm:pt modelId="{E4C6E446-F985-433B-9CDB-AAE0F93861F5}" type="sibTrans" cxnId="{504EB0E2-C33F-4228-A73A-269E0D4433BE}">
      <dgm:prSet/>
      <dgm:spPr/>
      <dgm:t>
        <a:bodyPr/>
        <a:lstStyle/>
        <a:p>
          <a:endParaRPr lang="en-US"/>
        </a:p>
      </dgm:t>
    </dgm:pt>
    <dgm:pt modelId="{A442059C-0841-4AF0-8E15-D024CBB688DD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>
              <a:solidFill>
                <a:srgbClr val="FF0000"/>
              </a:solidFill>
            </a:rPr>
            <a:t>Restores the normal diploid number of chromosomes</a:t>
          </a:r>
          <a:r>
            <a:rPr lang="en-US" dirty="0"/>
            <a:t>. </a:t>
          </a:r>
          <a:r>
            <a:rPr lang="en-US" dirty="0">
              <a:solidFill>
                <a:schemeClr val="bg1">
                  <a:lumMod val="50000"/>
                </a:schemeClr>
              </a:solidFill>
            </a:rPr>
            <a:t>(23 of the sperm and the same of the oocyte = 46)</a:t>
          </a:r>
          <a:endParaRPr lang="en-US" dirty="0"/>
        </a:p>
      </dgm:t>
    </dgm:pt>
    <dgm:pt modelId="{345E3C2E-76C9-417B-BFB2-370A18E22E45}" type="parTrans" cxnId="{0B361F7E-6F10-4422-8394-0F0DE381E400}">
      <dgm:prSet/>
      <dgm:spPr/>
      <dgm:t>
        <a:bodyPr/>
        <a:lstStyle/>
        <a:p>
          <a:endParaRPr lang="en-US"/>
        </a:p>
      </dgm:t>
    </dgm:pt>
    <dgm:pt modelId="{6211D247-4525-4B62-92D1-0273635DC71E}" type="sibTrans" cxnId="{0B361F7E-6F10-4422-8394-0F0DE381E400}">
      <dgm:prSet/>
      <dgm:spPr/>
      <dgm:t>
        <a:bodyPr/>
        <a:lstStyle/>
        <a:p>
          <a:endParaRPr lang="en-US"/>
        </a:p>
      </dgm:t>
    </dgm:pt>
    <dgm:pt modelId="{4A4F8E32-868D-4B4F-9FB1-67DABD58334A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>
              <a:solidFill>
                <a:srgbClr val="FF0000"/>
              </a:solidFill>
            </a:rPr>
            <a:t>Determines the sex of the embryo</a:t>
          </a:r>
          <a:r>
            <a:rPr lang="en-US" dirty="0"/>
            <a:t>.</a:t>
          </a:r>
        </a:p>
      </dgm:t>
    </dgm:pt>
    <dgm:pt modelId="{F6F6AB0A-F888-45D4-BA52-40194C2EF0EB}" type="parTrans" cxnId="{43094413-A047-410C-BD04-87A1087B61DE}">
      <dgm:prSet/>
      <dgm:spPr/>
      <dgm:t>
        <a:bodyPr/>
        <a:lstStyle/>
        <a:p>
          <a:endParaRPr lang="en-US"/>
        </a:p>
      </dgm:t>
    </dgm:pt>
    <dgm:pt modelId="{E2A5042F-D518-47E1-B73E-992543DBAF8A}" type="sibTrans" cxnId="{43094413-A047-410C-BD04-87A1087B61DE}">
      <dgm:prSet/>
      <dgm:spPr/>
      <dgm:t>
        <a:bodyPr/>
        <a:lstStyle/>
        <a:p>
          <a:endParaRPr lang="en-US"/>
        </a:p>
      </dgm:t>
    </dgm:pt>
    <dgm:pt modelId="{1222A648-36A1-4550-A095-594BDA83C9A3}">
      <dgm:prSet phldrT="[Text]"/>
      <dgm:spPr/>
      <dgm:t>
        <a:bodyPr/>
        <a:lstStyle/>
        <a:p>
          <a:r>
            <a:rPr lang="en-US" dirty="0"/>
            <a:t>4. Initiates </a:t>
          </a:r>
          <a:r>
            <a:rPr lang="en-US" u="sng" dirty="0">
              <a:solidFill>
                <a:srgbClr val="FF0000"/>
              </a:solidFill>
            </a:rPr>
            <a:t>cleavage of the zygote</a:t>
          </a:r>
          <a:r>
            <a:rPr lang="en-US" dirty="0"/>
            <a:t> (cell division).</a:t>
          </a:r>
        </a:p>
      </dgm:t>
    </dgm:pt>
    <dgm:pt modelId="{3D7C32E1-7F2E-456D-B413-9CFAC5FB15C5}" type="sibTrans" cxnId="{BFD97C59-D615-473C-A64C-678254DF973B}">
      <dgm:prSet/>
      <dgm:spPr/>
      <dgm:t>
        <a:bodyPr/>
        <a:lstStyle/>
        <a:p>
          <a:endParaRPr lang="en-US"/>
        </a:p>
      </dgm:t>
    </dgm:pt>
    <dgm:pt modelId="{9CDA5EDA-206A-40FE-AAF7-7ED205E64D7C}" type="parTrans" cxnId="{BFD97C59-D615-473C-A64C-678254DF973B}">
      <dgm:prSet/>
      <dgm:spPr/>
      <dgm:t>
        <a:bodyPr/>
        <a:lstStyle/>
        <a:p>
          <a:endParaRPr lang="en-US"/>
        </a:p>
      </dgm:t>
    </dgm:pt>
    <dgm:pt modelId="{58F9D678-B5DB-4C58-A8E2-EC210E542000}" type="pres">
      <dgm:prSet presAssocID="{FC66B458-AE42-4073-8A3D-A685A71F963A}" presName="Name0" presStyleCnt="0">
        <dgm:presLayoutVars>
          <dgm:dir/>
          <dgm:animLvl val="lvl"/>
          <dgm:resizeHandles val="exact"/>
        </dgm:presLayoutVars>
      </dgm:prSet>
      <dgm:spPr/>
    </dgm:pt>
    <dgm:pt modelId="{AD18FCEC-C355-47B5-881E-0D63E3A84640}" type="pres">
      <dgm:prSet presAssocID="{1222A648-36A1-4550-A095-594BDA83C9A3}" presName="boxAndChildren" presStyleCnt="0"/>
      <dgm:spPr/>
    </dgm:pt>
    <dgm:pt modelId="{7A8C99C2-255A-4162-AF71-57DA72788306}" type="pres">
      <dgm:prSet presAssocID="{1222A648-36A1-4550-A095-594BDA83C9A3}" presName="parentTextBox" presStyleLbl="node1" presStyleIdx="0" presStyleCnt="4"/>
      <dgm:spPr/>
    </dgm:pt>
    <dgm:pt modelId="{94F32C61-C3D9-4B13-9E19-888398A874E5}" type="pres">
      <dgm:prSet presAssocID="{E2A5042F-D518-47E1-B73E-992543DBAF8A}" presName="sp" presStyleCnt="0"/>
      <dgm:spPr/>
    </dgm:pt>
    <dgm:pt modelId="{0D5D86D7-F5F7-4140-847F-35280AF6953B}" type="pres">
      <dgm:prSet presAssocID="{4A4F8E32-868D-4B4F-9FB1-67DABD58334A}" presName="arrowAndChildren" presStyleCnt="0"/>
      <dgm:spPr/>
    </dgm:pt>
    <dgm:pt modelId="{A9BE47CA-0BBB-4AC2-AB4A-1F7ADB81C9DD}" type="pres">
      <dgm:prSet presAssocID="{4A4F8E32-868D-4B4F-9FB1-67DABD58334A}" presName="parentTextArrow" presStyleLbl="node1" presStyleIdx="1" presStyleCnt="4"/>
      <dgm:spPr/>
    </dgm:pt>
    <dgm:pt modelId="{B197EE36-5F36-4A50-9215-1EF86E15F589}" type="pres">
      <dgm:prSet presAssocID="{6211D247-4525-4B62-92D1-0273635DC71E}" presName="sp" presStyleCnt="0"/>
      <dgm:spPr/>
    </dgm:pt>
    <dgm:pt modelId="{65315C45-39EB-425C-9045-17A34B8DEA4F}" type="pres">
      <dgm:prSet presAssocID="{A442059C-0841-4AF0-8E15-D024CBB688DD}" presName="arrowAndChildren" presStyleCnt="0"/>
      <dgm:spPr/>
    </dgm:pt>
    <dgm:pt modelId="{FC081275-A14F-412F-B98D-414B4DB441E7}" type="pres">
      <dgm:prSet presAssocID="{A442059C-0841-4AF0-8E15-D024CBB688DD}" presName="parentTextArrow" presStyleLbl="node1" presStyleIdx="2" presStyleCnt="4"/>
      <dgm:spPr/>
    </dgm:pt>
    <dgm:pt modelId="{0273011D-B861-488B-AEA2-84425C27AAD0}" type="pres">
      <dgm:prSet presAssocID="{E4C6E446-F985-433B-9CDB-AAE0F93861F5}" presName="sp" presStyleCnt="0"/>
      <dgm:spPr/>
    </dgm:pt>
    <dgm:pt modelId="{A574DDB6-0ACF-4AF1-893B-B10E28D84425}" type="pres">
      <dgm:prSet presAssocID="{F2BE5B40-C681-4D1F-83C8-9B314EAD262D}" presName="arrowAndChildren" presStyleCnt="0"/>
      <dgm:spPr/>
    </dgm:pt>
    <dgm:pt modelId="{65D4F7E8-1176-43AA-93B5-758359E2ADD8}" type="pres">
      <dgm:prSet presAssocID="{F2BE5B40-C681-4D1F-83C8-9B314EAD262D}" presName="parentTextArrow" presStyleLbl="node1" presStyleIdx="3" presStyleCnt="4"/>
      <dgm:spPr/>
    </dgm:pt>
  </dgm:ptLst>
  <dgm:cxnLst>
    <dgm:cxn modelId="{6A2D3686-8693-4BCA-8B5E-CDF6F679E092}" type="presOf" srcId="{FC66B458-AE42-4073-8A3D-A685A71F963A}" destId="{58F9D678-B5DB-4C58-A8E2-EC210E542000}" srcOrd="0" destOrd="0" presId="urn:microsoft.com/office/officeart/2005/8/layout/process4"/>
    <dgm:cxn modelId="{AFD5BC51-8896-4B06-9FE6-9BF57DC62857}" type="presOf" srcId="{4A4F8E32-868D-4B4F-9FB1-67DABD58334A}" destId="{A9BE47CA-0BBB-4AC2-AB4A-1F7ADB81C9DD}" srcOrd="0" destOrd="0" presId="urn:microsoft.com/office/officeart/2005/8/layout/process4"/>
    <dgm:cxn modelId="{A9264770-F4C1-4887-A47A-01CFF8F64562}" type="presOf" srcId="{1222A648-36A1-4550-A095-594BDA83C9A3}" destId="{7A8C99C2-255A-4162-AF71-57DA72788306}" srcOrd="0" destOrd="0" presId="urn:microsoft.com/office/officeart/2005/8/layout/process4"/>
    <dgm:cxn modelId="{504EB0E2-C33F-4228-A73A-269E0D4433BE}" srcId="{FC66B458-AE42-4073-8A3D-A685A71F963A}" destId="{F2BE5B40-C681-4D1F-83C8-9B314EAD262D}" srcOrd="0" destOrd="0" parTransId="{3740B453-A46C-47DD-B8AB-E0BD5E8A9169}" sibTransId="{E4C6E446-F985-433B-9CDB-AAE0F93861F5}"/>
    <dgm:cxn modelId="{0B361F7E-6F10-4422-8394-0F0DE381E400}" srcId="{FC66B458-AE42-4073-8A3D-A685A71F963A}" destId="{A442059C-0841-4AF0-8E15-D024CBB688DD}" srcOrd="1" destOrd="0" parTransId="{345E3C2E-76C9-417B-BFB2-370A18E22E45}" sibTransId="{6211D247-4525-4B62-92D1-0273635DC71E}"/>
    <dgm:cxn modelId="{43094413-A047-410C-BD04-87A1087B61DE}" srcId="{FC66B458-AE42-4073-8A3D-A685A71F963A}" destId="{4A4F8E32-868D-4B4F-9FB1-67DABD58334A}" srcOrd="2" destOrd="0" parTransId="{F6F6AB0A-F888-45D4-BA52-40194C2EF0EB}" sibTransId="{E2A5042F-D518-47E1-B73E-992543DBAF8A}"/>
    <dgm:cxn modelId="{76D41A08-372B-40A2-A488-E8340537590B}" type="presOf" srcId="{F2BE5B40-C681-4D1F-83C8-9B314EAD262D}" destId="{65D4F7E8-1176-43AA-93B5-758359E2ADD8}" srcOrd="0" destOrd="0" presId="urn:microsoft.com/office/officeart/2005/8/layout/process4"/>
    <dgm:cxn modelId="{7B197A2A-0EAC-4F44-9B17-1797A507A6AB}" type="presOf" srcId="{A442059C-0841-4AF0-8E15-D024CBB688DD}" destId="{FC081275-A14F-412F-B98D-414B4DB441E7}" srcOrd="0" destOrd="0" presId="urn:microsoft.com/office/officeart/2005/8/layout/process4"/>
    <dgm:cxn modelId="{BFD97C59-D615-473C-A64C-678254DF973B}" srcId="{FC66B458-AE42-4073-8A3D-A685A71F963A}" destId="{1222A648-36A1-4550-A095-594BDA83C9A3}" srcOrd="3" destOrd="0" parTransId="{9CDA5EDA-206A-40FE-AAF7-7ED205E64D7C}" sibTransId="{3D7C32E1-7F2E-456D-B413-9CFAC5FB15C5}"/>
    <dgm:cxn modelId="{440DEF33-DBE9-4923-9D8C-5383C1AA6DB6}" type="presParOf" srcId="{58F9D678-B5DB-4C58-A8E2-EC210E542000}" destId="{AD18FCEC-C355-47B5-881E-0D63E3A84640}" srcOrd="0" destOrd="0" presId="urn:microsoft.com/office/officeart/2005/8/layout/process4"/>
    <dgm:cxn modelId="{B7F3F478-6FA7-4D4C-8B2A-7AC31EA61449}" type="presParOf" srcId="{AD18FCEC-C355-47B5-881E-0D63E3A84640}" destId="{7A8C99C2-255A-4162-AF71-57DA72788306}" srcOrd="0" destOrd="0" presId="urn:microsoft.com/office/officeart/2005/8/layout/process4"/>
    <dgm:cxn modelId="{9607AE2F-916D-4682-A740-D869A931345F}" type="presParOf" srcId="{58F9D678-B5DB-4C58-A8E2-EC210E542000}" destId="{94F32C61-C3D9-4B13-9E19-888398A874E5}" srcOrd="1" destOrd="0" presId="urn:microsoft.com/office/officeart/2005/8/layout/process4"/>
    <dgm:cxn modelId="{8650534F-8C91-4D4C-834D-F6FA2CD6840A}" type="presParOf" srcId="{58F9D678-B5DB-4C58-A8E2-EC210E542000}" destId="{0D5D86D7-F5F7-4140-847F-35280AF6953B}" srcOrd="2" destOrd="0" presId="urn:microsoft.com/office/officeart/2005/8/layout/process4"/>
    <dgm:cxn modelId="{A786D56C-37FE-46B9-B67B-04477660C32B}" type="presParOf" srcId="{0D5D86D7-F5F7-4140-847F-35280AF6953B}" destId="{A9BE47CA-0BBB-4AC2-AB4A-1F7ADB81C9DD}" srcOrd="0" destOrd="0" presId="urn:microsoft.com/office/officeart/2005/8/layout/process4"/>
    <dgm:cxn modelId="{D6F3396E-BB3A-4896-BE49-CC235ED32EC1}" type="presParOf" srcId="{58F9D678-B5DB-4C58-A8E2-EC210E542000}" destId="{B197EE36-5F36-4A50-9215-1EF86E15F589}" srcOrd="3" destOrd="0" presId="urn:microsoft.com/office/officeart/2005/8/layout/process4"/>
    <dgm:cxn modelId="{C30FEBF3-FBEB-4A8F-A4CB-0428179C5FB0}" type="presParOf" srcId="{58F9D678-B5DB-4C58-A8E2-EC210E542000}" destId="{65315C45-39EB-425C-9045-17A34B8DEA4F}" srcOrd="4" destOrd="0" presId="urn:microsoft.com/office/officeart/2005/8/layout/process4"/>
    <dgm:cxn modelId="{3EEEB6C3-E2C7-460A-A637-C4377DAC0036}" type="presParOf" srcId="{65315C45-39EB-425C-9045-17A34B8DEA4F}" destId="{FC081275-A14F-412F-B98D-414B4DB441E7}" srcOrd="0" destOrd="0" presId="urn:microsoft.com/office/officeart/2005/8/layout/process4"/>
    <dgm:cxn modelId="{645812CF-E3BC-4304-A32E-0C1F50F864C2}" type="presParOf" srcId="{58F9D678-B5DB-4C58-A8E2-EC210E542000}" destId="{0273011D-B861-488B-AEA2-84425C27AAD0}" srcOrd="5" destOrd="0" presId="urn:microsoft.com/office/officeart/2005/8/layout/process4"/>
    <dgm:cxn modelId="{E53A768C-FBFF-4C64-98CA-C393097F1667}" type="presParOf" srcId="{58F9D678-B5DB-4C58-A8E2-EC210E542000}" destId="{A574DDB6-0ACF-4AF1-893B-B10E28D84425}" srcOrd="6" destOrd="0" presId="urn:microsoft.com/office/officeart/2005/8/layout/process4"/>
    <dgm:cxn modelId="{436307CC-96B0-48C8-87DD-1EC6D265EF5D}" type="presParOf" srcId="{A574DDB6-0ACF-4AF1-893B-B10E28D84425}" destId="{65D4F7E8-1176-43AA-93B5-758359E2AD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DB7EC-BDE7-4E49-84BD-8247B91580D6}" type="doc">
      <dgm:prSet loTypeId="urn:microsoft.com/office/officeart/2008/layout/RadialCluster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0E77D42-44EC-4A8A-9208-A6EF7830C961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Definition</a:t>
          </a:r>
          <a:r>
            <a:rPr lang="en-US" sz="1600" b="1" dirty="0"/>
            <a:t>: </a:t>
          </a:r>
          <a:r>
            <a:rPr lang="en-US" sz="1600" dirty="0"/>
            <a:t>It is the process by which the </a:t>
          </a:r>
          <a:r>
            <a:rPr lang="en-US" sz="1600" dirty="0">
              <a:solidFill>
                <a:srgbClr val="FF0000"/>
              </a:solidFill>
            </a:rPr>
            <a:t>Blastocyst </a:t>
          </a:r>
          <a:r>
            <a:rPr lang="en-US" sz="1600" dirty="0"/>
            <a:t>penetrates the </a:t>
          </a:r>
          <a:r>
            <a:rPr lang="en-US" sz="1600" dirty="0">
              <a:solidFill>
                <a:srgbClr val="FF0000"/>
              </a:solidFill>
            </a:rPr>
            <a:t>superficial</a:t>
          </a:r>
          <a:r>
            <a:rPr lang="en-US" sz="1600" dirty="0"/>
            <a:t> (compact) layer of the </a:t>
          </a:r>
          <a:r>
            <a:rPr lang="en-US" sz="1600" dirty="0">
              <a:solidFill>
                <a:srgbClr val="FF0000"/>
              </a:solidFill>
            </a:rPr>
            <a:t>endometrium</a:t>
          </a:r>
          <a:r>
            <a:rPr lang="en-US" sz="1600" dirty="0"/>
            <a:t> of the uterus.</a:t>
          </a:r>
          <a:endParaRPr lang="en-US" sz="1600" b="1" dirty="0"/>
        </a:p>
      </dgm:t>
    </dgm:pt>
    <dgm:pt modelId="{D4254450-F9C7-4FCB-B2DB-CF439F6D9B33}" type="parTrans" cxnId="{D92901A3-2194-4C0C-8462-58FA83B03A6E}">
      <dgm:prSet/>
      <dgm:spPr/>
      <dgm:t>
        <a:bodyPr/>
        <a:lstStyle/>
        <a:p>
          <a:endParaRPr lang="en-US" b="1"/>
        </a:p>
      </dgm:t>
    </dgm:pt>
    <dgm:pt modelId="{FBDF62FC-06BA-4259-9062-F033631D2AEE}" type="sibTrans" cxnId="{D92901A3-2194-4C0C-8462-58FA83B03A6E}">
      <dgm:prSet/>
      <dgm:spPr/>
      <dgm:t>
        <a:bodyPr/>
        <a:lstStyle/>
        <a:p>
          <a:endParaRPr lang="en-US" b="1"/>
        </a:p>
      </dgm:t>
    </dgm:pt>
    <dgm:pt modelId="{41395F98-B7C3-4727-9278-180A969AFDE4}">
      <dgm:prSet phldrT="[Text]" custT="1"/>
      <dgm:spPr/>
      <dgm:t>
        <a:bodyPr/>
        <a:lstStyle/>
        <a:p>
          <a:r>
            <a:rPr lang="en-US" sz="4000" b="1" kern="1200" dirty="0">
              <a:solidFill>
                <a:srgbClr val="1A7F8C"/>
              </a:solidFill>
              <a:latin typeface="+mn-lt"/>
              <a:ea typeface="+mn-ea"/>
              <a:cs typeface="+mn-cs"/>
            </a:rPr>
            <a:t>IMPLANTATION</a:t>
          </a:r>
        </a:p>
      </dgm:t>
    </dgm:pt>
    <dgm:pt modelId="{EEFECEAD-AE18-48CB-B8FE-3BF8A1F0C100}" type="parTrans" cxnId="{746B0862-3631-4B4F-8681-1AF2E424F4AD}">
      <dgm:prSet/>
      <dgm:spPr/>
      <dgm:t>
        <a:bodyPr/>
        <a:lstStyle/>
        <a:p>
          <a:endParaRPr lang="en-US" b="1"/>
        </a:p>
      </dgm:t>
    </dgm:pt>
    <dgm:pt modelId="{D3746126-A201-4556-B1D7-7B5407CD1BF3}" type="sibTrans" cxnId="{746B0862-3631-4B4F-8681-1AF2E424F4AD}">
      <dgm:prSet/>
      <dgm:spPr/>
      <dgm:t>
        <a:bodyPr/>
        <a:lstStyle/>
        <a:p>
          <a:endParaRPr lang="en-US" b="1"/>
        </a:p>
      </dgm:t>
    </dgm:pt>
    <dgm:pt modelId="{4EAF0549-9B42-4BD6-A796-578B417428CF}">
      <dgm:prSet phldrT="[Text]"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FF0000"/>
              </a:solidFill>
            </a:rPr>
            <a:t>Mechanism</a:t>
          </a:r>
          <a:r>
            <a:rPr lang="en-US" sz="1600" dirty="0"/>
            <a:t>: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*The Morula reaches the uterine cavity by the 4th day after fertilization and it remains free within the uterine cavity for one or two days.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*Fluid passes from uterine cavity to the Morula.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*Now the Morula is called </a:t>
          </a:r>
          <a:r>
            <a:rPr lang="en-US" sz="1600" b="1" dirty="0"/>
            <a:t>Blastocyst</a:t>
          </a:r>
          <a:r>
            <a:rPr lang="en-US" sz="1600" dirty="0"/>
            <a:t>, its cavity is called </a:t>
          </a:r>
          <a:r>
            <a:rPr lang="en-US" sz="1600" b="1" dirty="0" err="1"/>
            <a:t>blastocystic</a:t>
          </a:r>
          <a:r>
            <a:rPr lang="en-US" sz="1600" dirty="0"/>
            <a:t> cavity or </a:t>
          </a:r>
          <a:r>
            <a:rPr lang="en-US" sz="1600" b="1" dirty="0" err="1">
              <a:solidFill>
                <a:srgbClr val="FF0000"/>
              </a:solidFill>
            </a:rPr>
            <a:t>blastocele</a:t>
          </a:r>
          <a:r>
            <a:rPr lang="en-US" sz="1600" dirty="0"/>
            <a:t>, and its cells divided into Embryoblast &amp; Trophoblast.</a:t>
          </a:r>
          <a:endParaRPr lang="en-US" sz="1200" b="0" u="sng" dirty="0"/>
        </a:p>
      </dgm:t>
    </dgm:pt>
    <dgm:pt modelId="{ED21905C-766D-497F-AB37-318567478FAA}" type="parTrans" cxnId="{ACA6B4FE-8DCF-46CA-8FE7-0A2D3EC83A22}">
      <dgm:prSet/>
      <dgm:spPr/>
      <dgm:t>
        <a:bodyPr/>
        <a:lstStyle/>
        <a:p>
          <a:endParaRPr lang="en-US" b="1"/>
        </a:p>
      </dgm:t>
    </dgm:pt>
    <dgm:pt modelId="{3B6B7F22-1E0C-4562-B988-B21A7EB92878}" type="sibTrans" cxnId="{ACA6B4FE-8DCF-46CA-8FE7-0A2D3EC83A22}">
      <dgm:prSet/>
      <dgm:spPr/>
      <dgm:t>
        <a:bodyPr/>
        <a:lstStyle/>
        <a:p>
          <a:endParaRPr lang="en-US" b="1"/>
        </a:p>
      </dgm:t>
    </dgm:pt>
    <dgm:pt modelId="{65BBCF04-3E67-44A1-83FB-65C7ED17906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FF0000"/>
              </a:solidFill>
            </a:rPr>
            <a:t>Site</a:t>
          </a:r>
          <a:r>
            <a:rPr lang="en-US" sz="1600" dirty="0"/>
            <a:t> :The normal site of implantation is the posterior wall of the body of the uterus near the </a:t>
          </a:r>
          <a:r>
            <a:rPr lang="en-US" sz="1600" dirty="0" err="1"/>
            <a:t>fundus</a:t>
          </a:r>
          <a:r>
            <a:rPr lang="en-US" sz="1600" dirty="0"/>
            <a:t>.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FF0000"/>
              </a:solidFill>
            </a:rPr>
            <a:t>Time</a:t>
          </a:r>
          <a:r>
            <a:rPr lang="en-US" sz="1600" dirty="0"/>
            <a:t>: It </a:t>
          </a:r>
          <a:r>
            <a:rPr lang="en-US" sz="1600" dirty="0">
              <a:solidFill>
                <a:srgbClr val="00B0F0"/>
              </a:solidFill>
            </a:rPr>
            <a:t>begins</a:t>
          </a:r>
          <a:r>
            <a:rPr lang="en-US" sz="1600" dirty="0"/>
            <a:t> about the 6th day after fertilization.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It is </a:t>
          </a:r>
          <a:r>
            <a:rPr lang="en-US" sz="1600" dirty="0">
              <a:solidFill>
                <a:srgbClr val="00B0F0"/>
              </a:solidFill>
            </a:rPr>
            <a:t>completed</a:t>
          </a:r>
          <a:r>
            <a:rPr lang="en-US" sz="1600" dirty="0"/>
            <a:t> by the 11th or 12th day</a:t>
          </a:r>
          <a:endParaRPr lang="en-US" sz="1600" b="0" u="sng" dirty="0"/>
        </a:p>
      </dgm:t>
    </dgm:pt>
    <dgm:pt modelId="{031DCCF9-EE64-4986-8011-A6CE3029D0CE}" type="parTrans" cxnId="{21A5622F-4130-41FE-8480-D118DBA39B79}">
      <dgm:prSet/>
      <dgm:spPr/>
      <dgm:t>
        <a:bodyPr/>
        <a:lstStyle/>
        <a:p>
          <a:endParaRPr lang="en-US" b="1"/>
        </a:p>
      </dgm:t>
    </dgm:pt>
    <dgm:pt modelId="{1DA7D898-9B74-4ECE-BD1C-DB8DF08956E3}" type="sibTrans" cxnId="{21A5622F-4130-41FE-8480-D118DBA39B79}">
      <dgm:prSet/>
      <dgm:spPr/>
      <dgm:t>
        <a:bodyPr/>
        <a:lstStyle/>
        <a:p>
          <a:endParaRPr lang="en-US" b="1"/>
        </a:p>
      </dgm:t>
    </dgm:pt>
    <dgm:pt modelId="{70A7FA09-A32B-4F77-8CC2-90DA4DA01AE0}">
      <dgm:prSet/>
      <dgm:spPr/>
      <dgm:t>
        <a:bodyPr/>
        <a:lstStyle/>
        <a:p>
          <a:endParaRPr lang="en-US" dirty="0"/>
        </a:p>
      </dgm:t>
    </dgm:pt>
    <dgm:pt modelId="{0E279D41-B3C8-481A-87AB-6504ECF3F9F3}" type="parTrans" cxnId="{A7AA0EA2-551F-4886-9592-0B0ADA99ABEC}">
      <dgm:prSet/>
      <dgm:spPr/>
      <dgm:t>
        <a:bodyPr/>
        <a:lstStyle/>
        <a:p>
          <a:endParaRPr lang="en-US"/>
        </a:p>
      </dgm:t>
    </dgm:pt>
    <dgm:pt modelId="{71A773B1-1F40-49F5-8139-63A7349829F4}" type="sibTrans" cxnId="{A7AA0EA2-551F-4886-9592-0B0ADA99ABEC}">
      <dgm:prSet/>
      <dgm:spPr/>
      <dgm:t>
        <a:bodyPr/>
        <a:lstStyle/>
        <a:p>
          <a:endParaRPr lang="en-US"/>
        </a:p>
      </dgm:t>
    </dgm:pt>
    <dgm:pt modelId="{022F310C-4C24-47D6-9A07-927FA3869954}" type="pres">
      <dgm:prSet presAssocID="{D78DB7EC-BDE7-4E49-84BD-8247B91580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2FBF426-0480-43FE-81A8-948DA01AF296}" type="pres">
      <dgm:prSet presAssocID="{30E77D42-44EC-4A8A-9208-A6EF7830C961}" presName="singleCycle" presStyleCnt="0"/>
      <dgm:spPr/>
    </dgm:pt>
    <dgm:pt modelId="{C1A097A3-6787-401E-A306-0F5F6D5C73FB}" type="pres">
      <dgm:prSet presAssocID="{30E77D42-44EC-4A8A-9208-A6EF7830C961}" presName="singleCenter" presStyleLbl="node1" presStyleIdx="0" presStyleCnt="4" custScaleX="449397" custScaleY="28891" custLinFactNeighborX="571" custLinFactNeighborY="-34084">
        <dgm:presLayoutVars>
          <dgm:chMax val="7"/>
          <dgm:chPref val="7"/>
        </dgm:presLayoutVars>
      </dgm:prSet>
      <dgm:spPr/>
    </dgm:pt>
    <dgm:pt modelId="{2C38D63F-070A-4CC0-872A-CF241A84DAD4}" type="pres">
      <dgm:prSet presAssocID="{EEFECEAD-AE18-48CB-B8FE-3BF8A1F0C100}" presName="Name56" presStyleLbl="parChTrans1D2" presStyleIdx="0" presStyleCnt="3"/>
      <dgm:spPr/>
    </dgm:pt>
    <dgm:pt modelId="{A1B54370-169B-4FC6-8C2E-49A68CF9EF2F}" type="pres">
      <dgm:prSet presAssocID="{41395F98-B7C3-4727-9278-180A969AFDE4}" presName="text0" presStyleLbl="node1" presStyleIdx="1" presStyleCnt="4" custScaleX="324553" custScaleY="66613" custRadScaleRad="121055" custRadScaleInc="47">
        <dgm:presLayoutVars>
          <dgm:bulletEnabled val="1"/>
        </dgm:presLayoutVars>
      </dgm:prSet>
      <dgm:spPr/>
    </dgm:pt>
    <dgm:pt modelId="{33DCBA98-CCC9-48A9-8797-81F2719384EF}" type="pres">
      <dgm:prSet presAssocID="{ED21905C-766D-497F-AB37-318567478FAA}" presName="Name56" presStyleLbl="parChTrans1D2" presStyleIdx="1" presStyleCnt="3"/>
      <dgm:spPr/>
    </dgm:pt>
    <dgm:pt modelId="{F726CE98-7B17-46D4-A8B1-F073819807E1}" type="pres">
      <dgm:prSet presAssocID="{4EAF0549-9B42-4BD6-A796-578B417428CF}" presName="text0" presStyleLbl="node1" presStyleIdx="2" presStyleCnt="4" custScaleX="405407" custScaleY="158833" custRadScaleRad="86418" custRadScaleInc="-65589">
        <dgm:presLayoutVars>
          <dgm:bulletEnabled val="1"/>
        </dgm:presLayoutVars>
      </dgm:prSet>
      <dgm:spPr/>
    </dgm:pt>
    <dgm:pt modelId="{4E78B6E7-EBC1-4A02-9BB6-B488DF9CD0C8}" type="pres">
      <dgm:prSet presAssocID="{031DCCF9-EE64-4986-8011-A6CE3029D0CE}" presName="Name56" presStyleLbl="parChTrans1D2" presStyleIdx="2" presStyleCnt="3"/>
      <dgm:spPr/>
    </dgm:pt>
    <dgm:pt modelId="{DF47BFCC-58D6-4238-B73D-3BC70F402926}" type="pres">
      <dgm:prSet presAssocID="{65BBCF04-3E67-44A1-83FB-65C7ED17906B}" presName="text0" presStyleLbl="node1" presStyleIdx="3" presStyleCnt="4" custScaleX="318425" custScaleY="138675" custRadScaleRad="94681" custRadScaleInc="67893">
        <dgm:presLayoutVars>
          <dgm:bulletEnabled val="1"/>
        </dgm:presLayoutVars>
      </dgm:prSet>
      <dgm:spPr/>
    </dgm:pt>
  </dgm:ptLst>
  <dgm:cxnLst>
    <dgm:cxn modelId="{F305404F-9372-4738-935E-5AD6ECE6AED2}" type="presOf" srcId="{031DCCF9-EE64-4986-8011-A6CE3029D0CE}" destId="{4E78B6E7-EBC1-4A02-9BB6-B488DF9CD0C8}" srcOrd="0" destOrd="0" presId="urn:microsoft.com/office/officeart/2008/layout/RadialCluster"/>
    <dgm:cxn modelId="{D92901A3-2194-4C0C-8462-58FA83B03A6E}" srcId="{D78DB7EC-BDE7-4E49-84BD-8247B91580D6}" destId="{30E77D42-44EC-4A8A-9208-A6EF7830C961}" srcOrd="0" destOrd="0" parTransId="{D4254450-F9C7-4FCB-B2DB-CF439F6D9B33}" sibTransId="{FBDF62FC-06BA-4259-9062-F033631D2AEE}"/>
    <dgm:cxn modelId="{746B0862-3631-4B4F-8681-1AF2E424F4AD}" srcId="{30E77D42-44EC-4A8A-9208-A6EF7830C961}" destId="{41395F98-B7C3-4727-9278-180A969AFDE4}" srcOrd="0" destOrd="0" parTransId="{EEFECEAD-AE18-48CB-B8FE-3BF8A1F0C100}" sibTransId="{D3746126-A201-4556-B1D7-7B5407CD1BF3}"/>
    <dgm:cxn modelId="{55261BCF-A389-4214-8D9A-9802EF83DCD9}" type="presOf" srcId="{30E77D42-44EC-4A8A-9208-A6EF7830C961}" destId="{C1A097A3-6787-401E-A306-0F5F6D5C73FB}" srcOrd="0" destOrd="0" presId="urn:microsoft.com/office/officeart/2008/layout/RadialCluster"/>
    <dgm:cxn modelId="{8A5AA438-ED0E-4308-9186-36D0B633CCE1}" type="presOf" srcId="{ED21905C-766D-497F-AB37-318567478FAA}" destId="{33DCBA98-CCC9-48A9-8797-81F2719384EF}" srcOrd="0" destOrd="0" presId="urn:microsoft.com/office/officeart/2008/layout/RadialCluster"/>
    <dgm:cxn modelId="{AAE0A3A3-3679-4A43-A973-251158197D72}" type="presOf" srcId="{41395F98-B7C3-4727-9278-180A969AFDE4}" destId="{A1B54370-169B-4FC6-8C2E-49A68CF9EF2F}" srcOrd="0" destOrd="0" presId="urn:microsoft.com/office/officeart/2008/layout/RadialCluster"/>
    <dgm:cxn modelId="{0C621CAA-CDFD-44A0-817D-62FC702825C3}" type="presOf" srcId="{65BBCF04-3E67-44A1-83FB-65C7ED17906B}" destId="{DF47BFCC-58D6-4238-B73D-3BC70F402926}" srcOrd="0" destOrd="0" presId="urn:microsoft.com/office/officeart/2008/layout/RadialCluster"/>
    <dgm:cxn modelId="{960ADCFF-D456-4E13-9676-FFECD4CD90CF}" type="presOf" srcId="{4EAF0549-9B42-4BD6-A796-578B417428CF}" destId="{F726CE98-7B17-46D4-A8B1-F073819807E1}" srcOrd="0" destOrd="0" presId="urn:microsoft.com/office/officeart/2008/layout/RadialCluster"/>
    <dgm:cxn modelId="{21A5622F-4130-41FE-8480-D118DBA39B79}" srcId="{30E77D42-44EC-4A8A-9208-A6EF7830C961}" destId="{65BBCF04-3E67-44A1-83FB-65C7ED17906B}" srcOrd="2" destOrd="0" parTransId="{031DCCF9-EE64-4986-8011-A6CE3029D0CE}" sibTransId="{1DA7D898-9B74-4ECE-BD1C-DB8DF08956E3}"/>
    <dgm:cxn modelId="{A7AA0EA2-551F-4886-9592-0B0ADA99ABEC}" srcId="{D78DB7EC-BDE7-4E49-84BD-8247B91580D6}" destId="{70A7FA09-A32B-4F77-8CC2-90DA4DA01AE0}" srcOrd="1" destOrd="0" parTransId="{0E279D41-B3C8-481A-87AB-6504ECF3F9F3}" sibTransId="{71A773B1-1F40-49F5-8139-63A7349829F4}"/>
    <dgm:cxn modelId="{ACD13552-354A-4EF7-BA06-D95AD654F4D6}" type="presOf" srcId="{D78DB7EC-BDE7-4E49-84BD-8247B91580D6}" destId="{022F310C-4C24-47D6-9A07-927FA3869954}" srcOrd="0" destOrd="0" presId="urn:microsoft.com/office/officeart/2008/layout/RadialCluster"/>
    <dgm:cxn modelId="{E82152A5-656B-4E3B-8CF6-011882406345}" type="presOf" srcId="{EEFECEAD-AE18-48CB-B8FE-3BF8A1F0C100}" destId="{2C38D63F-070A-4CC0-872A-CF241A84DAD4}" srcOrd="0" destOrd="0" presId="urn:microsoft.com/office/officeart/2008/layout/RadialCluster"/>
    <dgm:cxn modelId="{ACA6B4FE-8DCF-46CA-8FE7-0A2D3EC83A22}" srcId="{30E77D42-44EC-4A8A-9208-A6EF7830C961}" destId="{4EAF0549-9B42-4BD6-A796-578B417428CF}" srcOrd="1" destOrd="0" parTransId="{ED21905C-766D-497F-AB37-318567478FAA}" sibTransId="{3B6B7F22-1E0C-4562-B988-B21A7EB92878}"/>
    <dgm:cxn modelId="{1713197A-4A6C-4B61-ADE7-71FE42C59BBB}" type="presParOf" srcId="{022F310C-4C24-47D6-9A07-927FA3869954}" destId="{D2FBF426-0480-43FE-81A8-948DA01AF296}" srcOrd="0" destOrd="0" presId="urn:microsoft.com/office/officeart/2008/layout/RadialCluster"/>
    <dgm:cxn modelId="{B43E1764-8C68-4FF1-A828-D6B7975C6D2A}" type="presParOf" srcId="{D2FBF426-0480-43FE-81A8-948DA01AF296}" destId="{C1A097A3-6787-401E-A306-0F5F6D5C73FB}" srcOrd="0" destOrd="0" presId="urn:microsoft.com/office/officeart/2008/layout/RadialCluster"/>
    <dgm:cxn modelId="{3AD513F0-08E4-4EF1-B135-73CF7954A975}" type="presParOf" srcId="{D2FBF426-0480-43FE-81A8-948DA01AF296}" destId="{2C38D63F-070A-4CC0-872A-CF241A84DAD4}" srcOrd="1" destOrd="0" presId="urn:microsoft.com/office/officeart/2008/layout/RadialCluster"/>
    <dgm:cxn modelId="{D3E58CC8-68E9-45B7-A22A-802A234FBA42}" type="presParOf" srcId="{D2FBF426-0480-43FE-81A8-948DA01AF296}" destId="{A1B54370-169B-4FC6-8C2E-49A68CF9EF2F}" srcOrd="2" destOrd="0" presId="urn:microsoft.com/office/officeart/2008/layout/RadialCluster"/>
    <dgm:cxn modelId="{815A857B-9F6F-47C0-8A2A-54E5F3071BCE}" type="presParOf" srcId="{D2FBF426-0480-43FE-81A8-948DA01AF296}" destId="{33DCBA98-CCC9-48A9-8797-81F2719384EF}" srcOrd="3" destOrd="0" presId="urn:microsoft.com/office/officeart/2008/layout/RadialCluster"/>
    <dgm:cxn modelId="{291EE5E0-2CCD-4EEC-B30D-A44409904C6F}" type="presParOf" srcId="{D2FBF426-0480-43FE-81A8-948DA01AF296}" destId="{F726CE98-7B17-46D4-A8B1-F073819807E1}" srcOrd="4" destOrd="0" presId="urn:microsoft.com/office/officeart/2008/layout/RadialCluster"/>
    <dgm:cxn modelId="{FDB89BAA-819F-4C39-85FE-7D410DC9FCA4}" type="presParOf" srcId="{D2FBF426-0480-43FE-81A8-948DA01AF296}" destId="{4E78B6E7-EBC1-4A02-9BB6-B488DF9CD0C8}" srcOrd="5" destOrd="0" presId="urn:microsoft.com/office/officeart/2008/layout/RadialCluster"/>
    <dgm:cxn modelId="{3FCBCC7A-A875-4878-8A58-AFD2A61C724D}" type="presParOf" srcId="{D2FBF426-0480-43FE-81A8-948DA01AF296}" destId="{DF47BFCC-58D6-4238-B73D-3BC70F40292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2DCA0-A7F6-42D2-AEE3-BC12C2B052E3}">
      <dsp:nvSpPr>
        <dsp:cNvPr id="0" name=""/>
        <dsp:cNvSpPr/>
      </dsp:nvSpPr>
      <dsp:spPr>
        <a:xfrm>
          <a:off x="-6122599" y="-936744"/>
          <a:ext cx="7288283" cy="7288283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916BD-9577-4C31-B350-305CFC6B268A}">
      <dsp:nvSpPr>
        <dsp:cNvPr id="0" name=""/>
        <dsp:cNvSpPr/>
      </dsp:nvSpPr>
      <dsp:spPr>
        <a:xfrm>
          <a:off x="445709" y="230684"/>
          <a:ext cx="8733432" cy="57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93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Sperm pass  through </a:t>
          </a:r>
          <a:r>
            <a:rPr lang="en-US" sz="1050" b="1" kern="1200" dirty="0">
              <a:solidFill>
                <a:srgbClr val="FF0000"/>
              </a:solidFill>
            </a:rPr>
            <a:t>corona </a:t>
          </a:r>
          <a:r>
            <a:rPr lang="en-US" sz="1050" b="1" kern="1200" dirty="0" err="1">
              <a:solidFill>
                <a:srgbClr val="FF0000"/>
              </a:solidFill>
            </a:rPr>
            <a:t>radiata</a:t>
          </a:r>
          <a:r>
            <a:rPr lang="en-US" sz="1050" b="1" kern="1200" dirty="0">
              <a:solidFill>
                <a:srgbClr val="FF0000"/>
              </a:solidFill>
            </a:rPr>
            <a:t> </a:t>
          </a:r>
          <a:r>
            <a:rPr lang="en-US" sz="1050" kern="1200" dirty="0"/>
            <a:t>by the effect of:</a:t>
          </a:r>
          <a:endParaRPr lang="ar-SA" sz="105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1-</a:t>
          </a:r>
          <a:r>
            <a:rPr lang="en-US" sz="1050" u="sng" kern="1200" dirty="0">
              <a:solidFill>
                <a:srgbClr val="FF0000"/>
              </a:solidFill>
            </a:rPr>
            <a:t>hyaluronidase enzyme</a:t>
          </a:r>
          <a:r>
            <a:rPr lang="en-US" sz="1050" kern="1200" dirty="0">
              <a:solidFill>
                <a:srgbClr val="FF0000"/>
              </a:solidFill>
            </a:rPr>
            <a:t> </a:t>
          </a:r>
          <a:r>
            <a:rPr lang="en-US" sz="1050" kern="1200" dirty="0"/>
            <a:t>secreted from the sperm                                                     2-By movement of its </a:t>
          </a:r>
          <a:r>
            <a:rPr lang="en-US" sz="1050" u="sng" kern="1200" dirty="0"/>
            <a:t>tail</a:t>
          </a:r>
          <a:endParaRPr lang="en-US" sz="1050" kern="1200" dirty="0"/>
        </a:p>
      </dsp:txBody>
      <dsp:txXfrm>
        <a:off x="445709" y="230684"/>
        <a:ext cx="8733432" cy="570069"/>
      </dsp:txXfrm>
    </dsp:sp>
    <dsp:sp modelId="{833A07B1-808E-41D9-B052-1E634BB3A3A6}">
      <dsp:nvSpPr>
        <dsp:cNvPr id="0" name=""/>
        <dsp:cNvSpPr/>
      </dsp:nvSpPr>
      <dsp:spPr>
        <a:xfrm>
          <a:off x="77800" y="213884"/>
          <a:ext cx="712586" cy="71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2E9F6-062C-41F8-99DC-2B5DFC514860}">
      <dsp:nvSpPr>
        <dsp:cNvPr id="0" name=""/>
        <dsp:cNvSpPr/>
      </dsp:nvSpPr>
      <dsp:spPr>
        <a:xfrm>
          <a:off x="903015" y="1140139"/>
          <a:ext cx="8264511" cy="57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Penetration of the </a:t>
          </a:r>
          <a:r>
            <a:rPr lang="en-US" sz="1600" b="1" kern="1200" dirty="0">
              <a:solidFill>
                <a:srgbClr val="FF0000"/>
              </a:solidFill>
            </a:rPr>
            <a:t>zona </a:t>
          </a:r>
          <a:r>
            <a:rPr lang="en-US" sz="1600" b="1" kern="1200" dirty="0" err="1">
              <a:solidFill>
                <a:srgbClr val="FF0000"/>
              </a:solidFill>
            </a:rPr>
            <a:t>pellucida</a:t>
          </a:r>
          <a:r>
            <a:rPr lang="en-US" sz="1600" b="1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by </a:t>
          </a:r>
          <a:r>
            <a:rPr lang="en-US" sz="1600" u="sng" kern="1200" dirty="0" err="1">
              <a:solidFill>
                <a:srgbClr val="FF0000"/>
              </a:solidFill>
            </a:rPr>
            <a:t>acrosine</a:t>
          </a:r>
          <a:r>
            <a:rPr lang="en-US" sz="1600" u="sng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(substance secreted from </a:t>
          </a:r>
          <a:r>
            <a:rPr lang="en-US" sz="1600" kern="1200" dirty="0" err="1"/>
            <a:t>acrosomal</a:t>
          </a:r>
          <a:r>
            <a:rPr lang="en-US" sz="1600" kern="1200" dirty="0"/>
            <a:t> cap)</a:t>
          </a:r>
        </a:p>
      </dsp:txBody>
      <dsp:txXfrm>
        <a:off x="903015" y="1140139"/>
        <a:ext cx="8264511" cy="570069"/>
      </dsp:txXfrm>
    </dsp:sp>
    <dsp:sp modelId="{4703FA08-76A5-4D8A-943B-B4ED1EE4EF90}">
      <dsp:nvSpPr>
        <dsp:cNvPr id="0" name=""/>
        <dsp:cNvSpPr/>
      </dsp:nvSpPr>
      <dsp:spPr>
        <a:xfrm>
          <a:off x="546721" y="1068880"/>
          <a:ext cx="712586" cy="71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B7561-5979-40EF-AF95-DFAE2BFAEAD1}">
      <dsp:nvSpPr>
        <dsp:cNvPr id="0" name=""/>
        <dsp:cNvSpPr/>
      </dsp:nvSpPr>
      <dsp:spPr>
        <a:xfrm>
          <a:off x="1117441" y="1995134"/>
          <a:ext cx="8050085" cy="57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Fusion of the </a:t>
          </a:r>
          <a:r>
            <a:rPr lang="en-US" sz="1600" b="1" kern="1200" dirty="0"/>
            <a:t>plasma membranes</a:t>
          </a:r>
          <a:r>
            <a:rPr lang="en-US" sz="1600" kern="1200" dirty="0"/>
            <a:t> of the </a:t>
          </a:r>
          <a:r>
            <a:rPr lang="en-US" sz="1600" u="sng" kern="1200" dirty="0"/>
            <a:t>oocyte</a:t>
          </a:r>
          <a:r>
            <a:rPr lang="en-US" sz="1600" kern="1200" dirty="0"/>
            <a:t> and the </a:t>
          </a:r>
          <a:r>
            <a:rPr lang="en-US" sz="1600" u="sng" kern="1200" dirty="0"/>
            <a:t>sperm</a:t>
          </a:r>
          <a:endParaRPr lang="en-US" sz="1600" kern="1200" dirty="0"/>
        </a:p>
      </dsp:txBody>
      <dsp:txXfrm>
        <a:off x="1117441" y="1995134"/>
        <a:ext cx="8050085" cy="570069"/>
      </dsp:txXfrm>
    </dsp:sp>
    <dsp:sp modelId="{B1EDBBC6-EABA-4F77-B0B4-B27096B012A2}">
      <dsp:nvSpPr>
        <dsp:cNvPr id="0" name=""/>
        <dsp:cNvSpPr/>
      </dsp:nvSpPr>
      <dsp:spPr>
        <a:xfrm>
          <a:off x="761147" y="1923876"/>
          <a:ext cx="712586" cy="71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A388A-BBA1-4EF8-94C9-086779530903}">
      <dsp:nvSpPr>
        <dsp:cNvPr id="0" name=""/>
        <dsp:cNvSpPr/>
      </dsp:nvSpPr>
      <dsp:spPr>
        <a:xfrm>
          <a:off x="1117441" y="2849589"/>
          <a:ext cx="8050085" cy="57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Completion of the </a:t>
          </a:r>
          <a:r>
            <a:rPr lang="en-US" sz="1600" b="1" kern="1200" dirty="0"/>
            <a:t>second meiotic </a:t>
          </a:r>
          <a:r>
            <a:rPr lang="en-US" sz="1600" kern="1200" dirty="0"/>
            <a:t>division of the oocyte &amp; formation of the female </a:t>
          </a:r>
          <a:r>
            <a:rPr lang="en-US" sz="1600" kern="1200" dirty="0" err="1"/>
            <a:t>pronucleus</a:t>
          </a:r>
          <a:r>
            <a:rPr lang="en-US" sz="1600" kern="1200" dirty="0"/>
            <a:t>.</a:t>
          </a:r>
        </a:p>
      </dsp:txBody>
      <dsp:txXfrm>
        <a:off x="1117441" y="2849589"/>
        <a:ext cx="8050085" cy="570069"/>
      </dsp:txXfrm>
    </dsp:sp>
    <dsp:sp modelId="{4C9E3177-BCFB-4ED0-91C3-43C86F48A66B}">
      <dsp:nvSpPr>
        <dsp:cNvPr id="0" name=""/>
        <dsp:cNvSpPr/>
      </dsp:nvSpPr>
      <dsp:spPr>
        <a:xfrm>
          <a:off x="761147" y="2778330"/>
          <a:ext cx="712586" cy="71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3CAD3-DBE8-4B7B-8A20-EBA9D24310E5}">
      <dsp:nvSpPr>
        <dsp:cNvPr id="0" name=""/>
        <dsp:cNvSpPr/>
      </dsp:nvSpPr>
      <dsp:spPr>
        <a:xfrm>
          <a:off x="903015" y="3704585"/>
          <a:ext cx="8264511" cy="57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Formation of the </a:t>
          </a:r>
          <a:r>
            <a:rPr lang="en-US" sz="1600" b="1" kern="1200" dirty="0">
              <a:solidFill>
                <a:srgbClr val="FF0000"/>
              </a:solidFill>
            </a:rPr>
            <a:t>female </a:t>
          </a:r>
          <a:r>
            <a:rPr lang="en-US" sz="1600" b="1" kern="1200" dirty="0" err="1">
              <a:solidFill>
                <a:srgbClr val="FF0000"/>
              </a:solidFill>
            </a:rPr>
            <a:t>pronucleus</a:t>
          </a:r>
          <a:r>
            <a:rPr lang="en-US" sz="1600" b="1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and </a:t>
          </a:r>
          <a:r>
            <a:rPr lang="en-US" sz="1600" b="1" kern="1200" dirty="0">
              <a:solidFill>
                <a:srgbClr val="FF0000"/>
              </a:solidFill>
            </a:rPr>
            <a:t>male </a:t>
          </a:r>
          <a:r>
            <a:rPr lang="en-US" sz="1600" b="1" kern="1200" dirty="0" err="1">
              <a:solidFill>
                <a:srgbClr val="FF0000"/>
              </a:solidFill>
            </a:rPr>
            <a:t>pronucleus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903015" y="3704585"/>
        <a:ext cx="8264511" cy="570069"/>
      </dsp:txXfrm>
    </dsp:sp>
    <dsp:sp modelId="{23375C04-EF45-4F58-9D16-98A94AFF4A71}">
      <dsp:nvSpPr>
        <dsp:cNvPr id="0" name=""/>
        <dsp:cNvSpPr/>
      </dsp:nvSpPr>
      <dsp:spPr>
        <a:xfrm>
          <a:off x="546721" y="3633326"/>
          <a:ext cx="712586" cy="71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5AFE6-D295-4308-AA40-F7090BF280E3}">
      <dsp:nvSpPr>
        <dsp:cNvPr id="0" name=""/>
        <dsp:cNvSpPr/>
      </dsp:nvSpPr>
      <dsp:spPr>
        <a:xfrm>
          <a:off x="434094" y="4559581"/>
          <a:ext cx="8733432" cy="57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Union of the </a:t>
          </a:r>
          <a:r>
            <a:rPr lang="en-US" sz="1600" b="1" kern="1200" dirty="0"/>
            <a:t>2 </a:t>
          </a:r>
          <a:r>
            <a:rPr lang="en-US" sz="1600" b="1" kern="1200" dirty="0" err="1">
              <a:solidFill>
                <a:srgbClr val="FF0000"/>
              </a:solidFill>
            </a:rPr>
            <a:t>pronuleii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34094" y="4559581"/>
        <a:ext cx="8733432" cy="570069"/>
      </dsp:txXfrm>
    </dsp:sp>
    <dsp:sp modelId="{7643BA99-BC3E-4F69-81FD-C2087AFDDA69}">
      <dsp:nvSpPr>
        <dsp:cNvPr id="0" name=""/>
        <dsp:cNvSpPr/>
      </dsp:nvSpPr>
      <dsp:spPr>
        <a:xfrm>
          <a:off x="77800" y="4488322"/>
          <a:ext cx="712586" cy="71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99C2-255A-4162-AF71-57DA72788306}">
      <dsp:nvSpPr>
        <dsp:cNvPr id="0" name=""/>
        <dsp:cNvSpPr/>
      </dsp:nvSpPr>
      <dsp:spPr>
        <a:xfrm>
          <a:off x="0" y="3495679"/>
          <a:ext cx="6513533" cy="764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Initiates </a:t>
          </a:r>
          <a:r>
            <a:rPr lang="en-US" sz="1800" u="sng" kern="1200" dirty="0">
              <a:solidFill>
                <a:srgbClr val="FF0000"/>
              </a:solidFill>
            </a:rPr>
            <a:t>cleavage of the zygote</a:t>
          </a:r>
          <a:r>
            <a:rPr lang="en-US" sz="1800" kern="1200" dirty="0"/>
            <a:t> (cell division).</a:t>
          </a:r>
        </a:p>
      </dsp:txBody>
      <dsp:txXfrm>
        <a:off x="0" y="3495679"/>
        <a:ext cx="6513533" cy="764769"/>
      </dsp:txXfrm>
    </dsp:sp>
    <dsp:sp modelId="{A9BE47CA-0BBB-4AC2-AB4A-1F7ADB81C9DD}">
      <dsp:nvSpPr>
        <dsp:cNvPr id="0" name=""/>
        <dsp:cNvSpPr/>
      </dsp:nvSpPr>
      <dsp:spPr>
        <a:xfrm rot="10800000">
          <a:off x="0" y="2330936"/>
          <a:ext cx="6513533" cy="11762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</a:t>
          </a:r>
          <a:r>
            <a:rPr lang="en-US" sz="1800" kern="1200" dirty="0">
              <a:solidFill>
                <a:srgbClr val="FF0000"/>
              </a:solidFill>
            </a:rPr>
            <a:t>Determines the sex of the embryo</a:t>
          </a:r>
          <a:r>
            <a:rPr lang="en-US" sz="1800" kern="1200" dirty="0"/>
            <a:t>.</a:t>
          </a:r>
        </a:p>
      </dsp:txBody>
      <dsp:txXfrm rot="10800000">
        <a:off x="0" y="2330936"/>
        <a:ext cx="6513533" cy="764269"/>
      </dsp:txXfrm>
    </dsp:sp>
    <dsp:sp modelId="{FC081275-A14F-412F-B98D-414B4DB441E7}">
      <dsp:nvSpPr>
        <dsp:cNvPr id="0" name=""/>
        <dsp:cNvSpPr/>
      </dsp:nvSpPr>
      <dsp:spPr>
        <a:xfrm rot="10800000">
          <a:off x="0" y="1166192"/>
          <a:ext cx="6513533" cy="11762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</a:t>
          </a:r>
          <a:r>
            <a:rPr lang="en-US" sz="1800" kern="1200" dirty="0">
              <a:solidFill>
                <a:srgbClr val="FF0000"/>
              </a:solidFill>
            </a:rPr>
            <a:t>Restores the normal diploid number of chromosomes</a:t>
          </a:r>
          <a:r>
            <a:rPr lang="en-US" sz="1800" kern="1200" dirty="0"/>
            <a:t>. </a:t>
          </a:r>
          <a:r>
            <a:rPr lang="en-US" sz="1800" kern="1200" dirty="0">
              <a:solidFill>
                <a:schemeClr val="bg1">
                  <a:lumMod val="50000"/>
                </a:schemeClr>
              </a:solidFill>
            </a:rPr>
            <a:t>(23 of the sperm and the same of the oocyte = 46)</a:t>
          </a:r>
          <a:endParaRPr lang="en-US" sz="1800" kern="1200" dirty="0"/>
        </a:p>
      </dsp:txBody>
      <dsp:txXfrm rot="10800000">
        <a:off x="0" y="1166192"/>
        <a:ext cx="6513533" cy="764269"/>
      </dsp:txXfrm>
    </dsp:sp>
    <dsp:sp modelId="{65D4F7E8-1176-43AA-93B5-758359E2ADD8}">
      <dsp:nvSpPr>
        <dsp:cNvPr id="0" name=""/>
        <dsp:cNvSpPr/>
      </dsp:nvSpPr>
      <dsp:spPr>
        <a:xfrm rot="10800000">
          <a:off x="0" y="1448"/>
          <a:ext cx="6513533" cy="11762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Stimulates the penetrated oocyte to </a:t>
          </a:r>
          <a:r>
            <a:rPr lang="en-US" sz="1800" kern="1200" dirty="0">
              <a:solidFill>
                <a:srgbClr val="FF0000"/>
              </a:solidFill>
            </a:rPr>
            <a:t>complete its 2</a:t>
          </a:r>
          <a:r>
            <a:rPr lang="en-US" sz="1800" kern="1200" baseline="30000" dirty="0">
              <a:solidFill>
                <a:srgbClr val="FF0000"/>
              </a:solidFill>
            </a:rPr>
            <a:t>nd</a:t>
          </a:r>
          <a:r>
            <a:rPr lang="en-US" sz="1800" kern="1200" dirty="0">
              <a:solidFill>
                <a:srgbClr val="FF0000"/>
              </a:solidFill>
            </a:rPr>
            <a:t> meiotic division </a:t>
          </a:r>
          <a:r>
            <a:rPr lang="en-US" sz="1800" kern="1200" dirty="0"/>
            <a:t>which was arrested at metaphase.</a:t>
          </a:r>
        </a:p>
      </dsp:txBody>
      <dsp:txXfrm rot="10800000">
        <a:off x="0" y="1448"/>
        <a:ext cx="6513533" cy="764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097A3-6787-401E-A306-0F5F6D5C73FB}">
      <dsp:nvSpPr>
        <dsp:cNvPr id="0" name=""/>
        <dsp:cNvSpPr/>
      </dsp:nvSpPr>
      <dsp:spPr>
        <a:xfrm>
          <a:off x="1514200" y="1449407"/>
          <a:ext cx="9245893" cy="594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Definition</a:t>
          </a:r>
          <a:r>
            <a:rPr lang="en-US" sz="1600" b="1" kern="1200" dirty="0"/>
            <a:t>: </a:t>
          </a:r>
          <a:r>
            <a:rPr lang="en-US" sz="1600" kern="1200" dirty="0"/>
            <a:t>It is the process by which the </a:t>
          </a:r>
          <a:r>
            <a:rPr lang="en-US" sz="1600" kern="1200" dirty="0">
              <a:solidFill>
                <a:srgbClr val="FF0000"/>
              </a:solidFill>
            </a:rPr>
            <a:t>Blastocyst </a:t>
          </a:r>
          <a:r>
            <a:rPr lang="en-US" sz="1600" kern="1200" dirty="0"/>
            <a:t>penetrates the </a:t>
          </a:r>
          <a:r>
            <a:rPr lang="en-US" sz="1600" kern="1200" dirty="0">
              <a:solidFill>
                <a:srgbClr val="FF0000"/>
              </a:solidFill>
            </a:rPr>
            <a:t>superficial</a:t>
          </a:r>
          <a:r>
            <a:rPr lang="en-US" sz="1600" kern="1200" dirty="0"/>
            <a:t> (compact) layer of the </a:t>
          </a:r>
          <a:r>
            <a:rPr lang="en-US" sz="1600" kern="1200" dirty="0">
              <a:solidFill>
                <a:srgbClr val="FF0000"/>
              </a:solidFill>
            </a:rPr>
            <a:t>endometrium</a:t>
          </a:r>
          <a:r>
            <a:rPr lang="en-US" sz="1600" kern="1200" dirty="0"/>
            <a:t> of the uterus.</a:t>
          </a:r>
          <a:endParaRPr lang="en-US" sz="1600" b="1" kern="1200" dirty="0"/>
        </a:p>
      </dsp:txBody>
      <dsp:txXfrm>
        <a:off x="1543216" y="1478423"/>
        <a:ext cx="9187861" cy="536371"/>
      </dsp:txXfrm>
    </dsp:sp>
    <dsp:sp modelId="{2C38D63F-070A-4CC0-872A-CF241A84DAD4}">
      <dsp:nvSpPr>
        <dsp:cNvPr id="0" name=""/>
        <dsp:cNvSpPr/>
      </dsp:nvSpPr>
      <dsp:spPr>
        <a:xfrm rot="16108660">
          <a:off x="5856509" y="1183819"/>
          <a:ext cx="531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136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54370-169B-4FC6-8C2E-49A68CF9EF2F}">
      <dsp:nvSpPr>
        <dsp:cNvPr id="0" name=""/>
        <dsp:cNvSpPr/>
      </dsp:nvSpPr>
      <dsp:spPr>
        <a:xfrm>
          <a:off x="3866017" y="0"/>
          <a:ext cx="4473826" cy="9182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1A7F8C"/>
              </a:solidFill>
              <a:latin typeface="+mn-lt"/>
              <a:ea typeface="+mn-ea"/>
              <a:cs typeface="+mn-cs"/>
            </a:rPr>
            <a:t>IMPLANTATION</a:t>
          </a:r>
        </a:p>
      </dsp:txBody>
      <dsp:txXfrm>
        <a:off x="3910841" y="44824"/>
        <a:ext cx="4384178" cy="828584"/>
      </dsp:txXfrm>
    </dsp:sp>
    <dsp:sp modelId="{33DCBA98-CCC9-48A9-8797-81F2719384EF}">
      <dsp:nvSpPr>
        <dsp:cNvPr id="0" name=""/>
        <dsp:cNvSpPr/>
      </dsp:nvSpPr>
      <dsp:spPr>
        <a:xfrm rot="1965310">
          <a:off x="6552237" y="2203292"/>
          <a:ext cx="589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527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6CE98-7B17-46D4-A8B1-F073819807E1}">
      <dsp:nvSpPr>
        <dsp:cNvPr id="0" name=""/>
        <dsp:cNvSpPr/>
      </dsp:nvSpPr>
      <dsp:spPr>
        <a:xfrm>
          <a:off x="6002312" y="2362774"/>
          <a:ext cx="5588365" cy="2189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Mechanism</a:t>
          </a:r>
          <a:r>
            <a:rPr lang="en-US" sz="1600" kern="1200" dirty="0"/>
            <a:t>: 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*The Morula reaches the uterine cavity by the 4th day after fertilization and it remains free within the uterine cavity for one or two days. 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*Fluid passes from uterine cavity to the Morula. 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*Now the Morula is called </a:t>
          </a:r>
          <a:r>
            <a:rPr lang="en-US" sz="1600" b="1" kern="1200" dirty="0"/>
            <a:t>Blastocyst</a:t>
          </a:r>
          <a:r>
            <a:rPr lang="en-US" sz="1600" kern="1200" dirty="0"/>
            <a:t>, its cavity is called </a:t>
          </a:r>
          <a:r>
            <a:rPr lang="en-US" sz="1600" b="1" kern="1200" dirty="0" err="1"/>
            <a:t>blastocystic</a:t>
          </a:r>
          <a:r>
            <a:rPr lang="en-US" sz="1600" kern="1200" dirty="0"/>
            <a:t> cavity or </a:t>
          </a:r>
          <a:r>
            <a:rPr lang="en-US" sz="1600" b="1" kern="1200" dirty="0" err="1">
              <a:solidFill>
                <a:srgbClr val="FF0000"/>
              </a:solidFill>
            </a:rPr>
            <a:t>blastocele</a:t>
          </a:r>
          <a:r>
            <a:rPr lang="en-US" sz="1600" kern="1200" dirty="0"/>
            <a:t>, and its cells divided into Embryoblast &amp; Trophoblast.</a:t>
          </a:r>
          <a:endParaRPr lang="en-US" sz="1200" b="0" u="sng" kern="1200" dirty="0"/>
        </a:p>
      </dsp:txBody>
      <dsp:txXfrm>
        <a:off x="6109192" y="2469654"/>
        <a:ext cx="5374605" cy="1975686"/>
      </dsp:txXfrm>
    </dsp:sp>
    <dsp:sp modelId="{4E78B6E7-EBC1-4A02-9BB6-B488DF9CD0C8}">
      <dsp:nvSpPr>
        <dsp:cNvPr id="0" name=""/>
        <dsp:cNvSpPr/>
      </dsp:nvSpPr>
      <dsp:spPr>
        <a:xfrm rot="9106879">
          <a:off x="4898331" y="2215981"/>
          <a:ext cx="728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247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7BFCC-58D6-4238-B73D-3BC70F402926}">
      <dsp:nvSpPr>
        <dsp:cNvPr id="0" name=""/>
        <dsp:cNvSpPr/>
      </dsp:nvSpPr>
      <dsp:spPr>
        <a:xfrm>
          <a:off x="965787" y="2388153"/>
          <a:ext cx="4389354" cy="1911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Site</a:t>
          </a:r>
          <a:r>
            <a:rPr lang="en-US" sz="1600" kern="1200" dirty="0"/>
            <a:t> :The normal site of implantation is the posterior wall of the body of the uterus near the </a:t>
          </a:r>
          <a:r>
            <a:rPr lang="en-US" sz="1600" kern="1200" dirty="0" err="1"/>
            <a:t>fundus</a:t>
          </a:r>
          <a:r>
            <a:rPr lang="en-US" sz="1600" kern="1200" dirty="0"/>
            <a:t>.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Time</a:t>
          </a:r>
          <a:r>
            <a:rPr lang="en-US" sz="1600" kern="1200" dirty="0"/>
            <a:t>: It </a:t>
          </a:r>
          <a:r>
            <a:rPr lang="en-US" sz="1600" kern="1200" dirty="0">
              <a:solidFill>
                <a:srgbClr val="00B0F0"/>
              </a:solidFill>
            </a:rPr>
            <a:t>begins</a:t>
          </a:r>
          <a:r>
            <a:rPr lang="en-US" sz="1600" kern="1200" dirty="0"/>
            <a:t> about the 6th day after fertilization.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It is </a:t>
          </a:r>
          <a:r>
            <a:rPr lang="en-US" sz="1600" kern="1200" dirty="0">
              <a:solidFill>
                <a:srgbClr val="00B0F0"/>
              </a:solidFill>
            </a:rPr>
            <a:t>completed</a:t>
          </a:r>
          <a:r>
            <a:rPr lang="en-US" sz="1600" kern="1200" dirty="0"/>
            <a:t> by the 11th or 12th day</a:t>
          </a:r>
          <a:endParaRPr lang="en-US" sz="1600" b="0" u="sng" kern="1200" dirty="0"/>
        </a:p>
      </dsp:txBody>
      <dsp:txXfrm>
        <a:off x="1059102" y="2481468"/>
        <a:ext cx="4202724" cy="1724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5379-E703-7F47-B919-46888FF40BB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D53C-9012-B84E-995C-070E1E33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6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D53C-9012-B84E-995C-070E1E33B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D53C-9012-B84E-995C-070E1E33B2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C580-0D13-0143-9ABB-BD933E581B05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E5D8-DA1A-3B4D-9A37-75D988D1B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8521"/>
            <a:ext cx="4792133" cy="48146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4" y="4526271"/>
            <a:ext cx="3478828" cy="2686053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1" y="1517940"/>
            <a:ext cx="12175067" cy="0"/>
          </a:xfrm>
          <a:prstGeom prst="line">
            <a:avLst/>
          </a:prstGeom>
          <a:ln>
            <a:solidFill>
              <a:srgbClr val="30C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11938" y="645326"/>
            <a:ext cx="94672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1A7F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The Fundamentals of Embryology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25" y="6195951"/>
            <a:ext cx="431083" cy="4310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18624" y="6223181"/>
            <a:ext cx="207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@Embryology436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07" y="6187319"/>
            <a:ext cx="431269" cy="4038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43463" y="6216335"/>
            <a:ext cx="328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Embryology436@gmail.com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68" y="5061857"/>
            <a:ext cx="4510240" cy="791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8" y="56497"/>
            <a:ext cx="1627977" cy="1414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62752" y="1941627"/>
            <a:ext cx="6413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6600">
                  <a:solidFill>
                    <a:srgbClr val="F368A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FERTILIZATION &amp; IMPLANTATION AND TWINNING </a:t>
            </a:r>
          </a:p>
        </p:txBody>
      </p:sp>
    </p:spTree>
    <p:extLst>
      <p:ext uri="{BB962C8B-B14F-4D97-AF65-F5344CB8AC3E}">
        <p14:creationId xmlns:p14="http://schemas.microsoft.com/office/powerpoint/2010/main" val="40149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036477099"/>
              </p:ext>
            </p:extLst>
          </p:nvPr>
        </p:nvGraphicFramePr>
        <p:xfrm>
          <a:off x="-303430" y="278229"/>
          <a:ext cx="1280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770" y="4684734"/>
            <a:ext cx="3895595" cy="208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sp17_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1905"/>
          <a:stretch>
            <a:fillRect/>
          </a:stretch>
        </p:blipFill>
        <p:spPr bwMode="auto">
          <a:xfrm>
            <a:off x="6310313" y="4913080"/>
            <a:ext cx="4435255" cy="18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8975" y="5273458"/>
            <a:ext cx="889348" cy="4547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16428"/>
            <a:ext cx="12192000" cy="604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062" y="135523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1A7F8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sz="4000" dirty="0">
              <a:solidFill>
                <a:srgbClr val="1A7F8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975" y="2093817"/>
            <a:ext cx="1315481" cy="831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974" y="978081"/>
            <a:ext cx="1315482" cy="1115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974" y="2911036"/>
            <a:ext cx="1315482" cy="801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974" y="3700691"/>
            <a:ext cx="1315481" cy="64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975" y="4346644"/>
            <a:ext cx="1315482" cy="1050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975" y="5399820"/>
            <a:ext cx="1315482" cy="64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9543" y="978081"/>
            <a:ext cx="7868873" cy="1115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Zona pellucida </a:t>
            </a:r>
            <a:r>
              <a:rPr lang="en-US" dirty="0">
                <a:solidFill>
                  <a:srgbClr val="000000"/>
                </a:solidFill>
              </a:rPr>
              <a:t>degenerates &amp; disappears to allow the </a:t>
            </a:r>
            <a:r>
              <a:rPr lang="en-US" dirty="0">
                <a:solidFill>
                  <a:srgbClr val="FF0000"/>
                </a:solidFill>
              </a:rPr>
              <a:t>Blastocyst </a:t>
            </a:r>
            <a:r>
              <a:rPr lang="en-US" dirty="0">
                <a:solidFill>
                  <a:srgbClr val="000000"/>
                </a:solidFill>
              </a:rPr>
              <a:t>to increase in size and penetrate the endometrium.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The </a:t>
            </a:r>
            <a:r>
              <a:rPr lang="en-US" b="1" dirty="0">
                <a:solidFill>
                  <a:srgbClr val="FF0000"/>
                </a:solidFill>
              </a:rPr>
              <a:t>Embryoblast </a:t>
            </a:r>
            <a:r>
              <a:rPr lang="en-US" dirty="0">
                <a:solidFill>
                  <a:srgbClr val="000000"/>
                </a:solidFill>
              </a:rPr>
              <a:t>projects into the blastocystic cavity, while the trophoblast forms the wall of the blastocyst.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7018" y="2094380"/>
            <a:ext cx="7868873" cy="830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Blastocyst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begins implantation &amp; adheres to the endometrium.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Penetration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results from proteolytic enzymes e.g.(cox-2) produced by the trophoblast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1287" y="2924890"/>
            <a:ext cx="7868873" cy="796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Trophoblast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differentiated into 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A- </a:t>
            </a:r>
            <a:r>
              <a:rPr lang="en-US" b="1" dirty="0">
                <a:solidFill>
                  <a:srgbClr val="FF0000"/>
                </a:solidFill>
              </a:rPr>
              <a:t>Cytotrophblast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inner layer, mitotically active.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B- </a:t>
            </a:r>
            <a:r>
              <a:rPr lang="en-US" b="1" dirty="0">
                <a:solidFill>
                  <a:srgbClr val="FF0000"/>
                </a:solidFill>
              </a:rPr>
              <a:t>Syncytiotrophoblast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outer multinucleated mass with indistinct cell boundary.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7018" y="3712544"/>
            <a:ext cx="7868873" cy="64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Blastocyst </a:t>
            </a:r>
            <a:r>
              <a:rPr lang="en-US" dirty="0">
                <a:solidFill>
                  <a:srgbClr val="000000"/>
                </a:solidFill>
              </a:rPr>
              <a:t>is superficially embedded in the compact layer of the endometrium.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7018" y="4376355"/>
            <a:ext cx="7868873" cy="1050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Syncytiotrophoblast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erodes </a:t>
            </a:r>
            <a:r>
              <a:rPr lang="en-US" dirty="0">
                <a:solidFill>
                  <a:srgbClr val="000000"/>
                </a:solidFill>
              </a:rPr>
              <a:t>the endothelial lining of the maternal capillaries which is known as </a:t>
            </a:r>
            <a:r>
              <a:rPr lang="en-US" b="1" dirty="0">
                <a:solidFill>
                  <a:srgbClr val="FF0000"/>
                </a:solidFill>
              </a:rPr>
              <a:t>sinusoids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Blood Filled Lacunae </a:t>
            </a:r>
            <a:r>
              <a:rPr lang="en-US" dirty="0">
                <a:solidFill>
                  <a:srgbClr val="000000"/>
                </a:solidFill>
              </a:rPr>
              <a:t>appear in the Syncytiotrophoblast which communicate forming a network.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81286" y="5426925"/>
            <a:ext cx="7868873" cy="64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Blood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maternal capillaries reaches the lacunae so </a:t>
            </a:r>
            <a:r>
              <a:rPr lang="en-US" b="1" dirty="0">
                <a:solidFill>
                  <a:srgbClr val="FF0000"/>
                </a:solidFill>
              </a:rPr>
              <a:t>Uteroplacental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circulation </a:t>
            </a:r>
            <a:r>
              <a:rPr lang="en-US" dirty="0">
                <a:solidFill>
                  <a:srgbClr val="000000"/>
                </a:solidFill>
              </a:rPr>
              <a:t>begins.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3973" y="6033247"/>
            <a:ext cx="1315482" cy="64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Day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83374" y="6067839"/>
            <a:ext cx="7868873" cy="645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1"/>
                </a:solidFill>
              </a:rPr>
              <a:t>Proliferation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 err="1">
                <a:solidFill>
                  <a:srgbClr val="FF0000"/>
                </a:solidFill>
              </a:rPr>
              <a:t>Cytotrophblast</a:t>
            </a:r>
            <a:r>
              <a:rPr lang="en-US" b="1" dirty="0">
                <a:solidFill>
                  <a:srgbClr val="FF0000"/>
                </a:solidFill>
              </a:rPr>
              <a:t> cells </a:t>
            </a:r>
            <a:r>
              <a:rPr lang="en-US" dirty="0">
                <a:solidFill>
                  <a:schemeClr val="tx1"/>
                </a:solidFill>
              </a:rPr>
              <a:t>produce </a:t>
            </a:r>
            <a:r>
              <a:rPr lang="en-US" b="1" dirty="0">
                <a:solidFill>
                  <a:srgbClr val="FF0000"/>
                </a:solidFill>
              </a:rPr>
              <a:t>extension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inside the </a:t>
            </a:r>
            <a:r>
              <a:rPr lang="en-US" b="1" dirty="0" err="1">
                <a:solidFill>
                  <a:srgbClr val="FF0000"/>
                </a:solidFill>
              </a:rPr>
              <a:t>Syncytiotrophoblast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form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primary chorionic villi.</a:t>
            </a:r>
          </a:p>
        </p:txBody>
      </p:sp>
      <p:pic>
        <p:nvPicPr>
          <p:cNvPr id="26" name="Picture 5" descr="sp17_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2667" r="2740" b="2667"/>
          <a:stretch>
            <a:fillRect/>
          </a:stretch>
        </p:blipFill>
        <p:spPr>
          <a:xfrm>
            <a:off x="9533572" y="4000642"/>
            <a:ext cx="2606386" cy="2681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346499" y="3988789"/>
            <a:ext cx="626301" cy="1365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16429"/>
            <a:ext cx="12192000" cy="540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lasto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380" r="8949" b="1190"/>
          <a:stretch>
            <a:fillRect/>
          </a:stretch>
        </p:blipFill>
        <p:spPr bwMode="auto">
          <a:xfrm>
            <a:off x="8271353" y="992019"/>
            <a:ext cx="3920647" cy="503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74" y="954441"/>
            <a:ext cx="8856947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Endometrial cells </a:t>
            </a:r>
            <a:r>
              <a:rPr lang="en-US" b="1" dirty="0"/>
              <a:t>undergo</a:t>
            </a:r>
            <a:r>
              <a:rPr lang="en-US" dirty="0"/>
              <a:t>  a process called </a:t>
            </a:r>
            <a:r>
              <a:rPr lang="en-US" b="1" dirty="0">
                <a:solidFill>
                  <a:srgbClr val="FF0000"/>
                </a:solidFill>
              </a:rPr>
              <a:t>apoptosis</a:t>
            </a:r>
            <a:r>
              <a:rPr lang="en-US" dirty="0"/>
              <a:t> (programmed cell death) to facilitates invasion of endometrium by the </a:t>
            </a:r>
            <a:r>
              <a:rPr lang="en-US" b="1" u="sng" dirty="0" err="1">
                <a:solidFill>
                  <a:srgbClr val="FF0000"/>
                </a:solidFill>
              </a:rPr>
              <a:t>Syncytiotrophoblast</a:t>
            </a:r>
            <a:r>
              <a:rPr lang="en-US" b="1" u="sng" dirty="0"/>
              <a:t>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syncytiotrophoblast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engulf  </a:t>
            </a:r>
            <a:r>
              <a:rPr lang="en-US" dirty="0"/>
              <a:t>these degenerated cells for nutrition of the embryo.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i="1" dirty="0"/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dirty="0"/>
              <a:t>   </a:t>
            </a:r>
            <a:r>
              <a:rPr lang="en-US" b="1" dirty="0">
                <a:solidFill>
                  <a:srgbClr val="FF0000"/>
                </a:solidFill>
              </a:rPr>
              <a:t>Implantation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 be </a:t>
            </a:r>
            <a:r>
              <a:rPr lang="en-US" b="1" dirty="0"/>
              <a:t>detected</a:t>
            </a:r>
            <a:r>
              <a:rPr lang="en-US" dirty="0"/>
              <a:t> by: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/>
              <a:t>          1- Ultrasonography.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/>
              <a:t>          2- </a:t>
            </a:r>
            <a:r>
              <a:rPr lang="en-US" dirty="0" err="1"/>
              <a:t>hCG</a:t>
            </a:r>
            <a:r>
              <a:rPr lang="en-US" dirty="0"/>
              <a:t> (human chorionic gonadotrophin) a hormone which id secreted by the </a:t>
            </a:r>
            <a:r>
              <a:rPr lang="en-US" dirty="0" err="1"/>
              <a:t>Syncytiotrophoblast</a:t>
            </a:r>
            <a:r>
              <a:rPr lang="en-US" dirty="0"/>
              <a:t> about the end of 2</a:t>
            </a:r>
            <a:r>
              <a:rPr lang="en-US" baseline="30000" dirty="0"/>
              <a:t>nd</a:t>
            </a:r>
            <a:r>
              <a:rPr lang="en-US" dirty="0"/>
              <a:t> week. (excreted In the mother’s urine) </a:t>
            </a:r>
          </a:p>
          <a:p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28703" y="3167764"/>
            <a:ext cx="4137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Early </a:t>
            </a:r>
            <a:r>
              <a:rPr lang="en-US" altLang="en-US" sz="1400" b="1" dirty="0"/>
              <a:t> </a:t>
            </a:r>
            <a:r>
              <a:rPr lang="en-US" altLang="en-US" sz="32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Pregnancy Factor</a:t>
            </a:r>
            <a:endParaRPr lang="en-US" sz="3200" b="1" dirty="0">
              <a:ln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168733" y="3922023"/>
            <a:ext cx="7886700" cy="10382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The early pregnancy factor is  an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immunosuppressant protein </a:t>
            </a:r>
            <a:r>
              <a:rPr lang="en-US" sz="1600" b="1" dirty="0">
                <a:solidFill>
                  <a:schemeClr val="tx1"/>
                </a:solidFill>
              </a:rPr>
              <a:t>which is </a:t>
            </a:r>
            <a:r>
              <a:rPr lang="en-US" sz="1600" b="1" u="sng" dirty="0">
                <a:solidFill>
                  <a:schemeClr val="tx1"/>
                </a:solidFill>
              </a:rPr>
              <a:t>secreted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by </a:t>
            </a:r>
            <a:r>
              <a:rPr lang="en-US" sz="1600" b="1" dirty="0">
                <a:solidFill>
                  <a:srgbClr val="000000"/>
                </a:solidFill>
              </a:rPr>
              <a:t>trophoblast cells and it </a:t>
            </a:r>
            <a:r>
              <a:rPr lang="en-US" sz="1600" b="1" dirty="0">
                <a:solidFill>
                  <a:schemeClr val="tx1"/>
                </a:solidFill>
              </a:rPr>
              <a:t>appears in </a:t>
            </a:r>
            <a:r>
              <a:rPr lang="en-US" sz="1600" b="1" dirty="0">
                <a:solidFill>
                  <a:srgbClr val="FF0000"/>
                </a:solidFill>
              </a:rPr>
              <a:t>maternal serum </a:t>
            </a:r>
            <a:r>
              <a:rPr lang="en-US" sz="1600" dirty="0">
                <a:solidFill>
                  <a:srgbClr val="000000"/>
                </a:solidFill>
              </a:rPr>
              <a:t>within</a:t>
            </a:r>
            <a:r>
              <a:rPr lang="en-US" sz="1600" b="1" dirty="0">
                <a:solidFill>
                  <a:srgbClr val="000000"/>
                </a:solidFill>
              </a:rPr>
              <a:t> 24--48 </a:t>
            </a:r>
            <a:r>
              <a:rPr lang="en-US" sz="1600" b="1" dirty="0" err="1">
                <a:solidFill>
                  <a:srgbClr val="000000"/>
                </a:solidFill>
              </a:rPr>
              <a:t>hrs</a:t>
            </a:r>
            <a:r>
              <a:rPr lang="en-US" sz="1600" b="1" dirty="0">
                <a:solidFill>
                  <a:srgbClr val="000000"/>
                </a:solidFill>
              </a:rPr>
              <a:t> after implantation.</a:t>
            </a:r>
          </a:p>
          <a:p>
            <a:pPr marL="0" indent="0" eaLnBrk="1" hangingPunct="1"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It is the basis for </a:t>
            </a:r>
            <a:r>
              <a:rPr lang="en-US" sz="1600" b="1" dirty="0">
                <a:solidFill>
                  <a:srgbClr val="FF0000"/>
                </a:solidFill>
              </a:rPr>
              <a:t>EPT</a:t>
            </a:r>
            <a:r>
              <a:rPr lang="en-US" sz="1600" dirty="0">
                <a:solidFill>
                  <a:srgbClr val="000000"/>
                </a:solidFill>
              </a:rPr>
              <a:t> (Early pregnancy test) in the first 10 days of development.</a:t>
            </a:r>
          </a:p>
        </p:txBody>
      </p:sp>
    </p:spTree>
    <p:extLst>
      <p:ext uri="{BB962C8B-B14F-4D97-AF65-F5344CB8AC3E}">
        <p14:creationId xmlns:p14="http://schemas.microsoft.com/office/powerpoint/2010/main" val="160619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5432" y="30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16429"/>
            <a:ext cx="12192000" cy="540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3677" y="146486"/>
            <a:ext cx="7350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Ectopic Implantation (pregnancy)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964" y="932776"/>
            <a:ext cx="6248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It means implantation </a:t>
            </a:r>
            <a:r>
              <a:rPr lang="en-US" b="1" u="sng" dirty="0">
                <a:solidFill>
                  <a:srgbClr val="FF0000"/>
                </a:solidFill>
              </a:rPr>
              <a:t>outside the uterine cavity.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95 to 97% </a:t>
            </a:r>
            <a:r>
              <a:rPr lang="en-US" dirty="0">
                <a:solidFill>
                  <a:srgbClr val="FF0000"/>
                </a:solidFill>
              </a:rPr>
              <a:t>of ectopic pregnancies occurs in the </a:t>
            </a:r>
            <a:r>
              <a:rPr lang="en-US" b="1" dirty="0">
                <a:solidFill>
                  <a:srgbClr val="FF0000"/>
                </a:solidFill>
              </a:rPr>
              <a:t>uterine tube</a:t>
            </a:r>
            <a:r>
              <a:rPr lang="en-US" b="1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Most </a:t>
            </a:r>
            <a:r>
              <a:rPr lang="en-US" dirty="0"/>
              <a:t> are in the </a:t>
            </a:r>
            <a:r>
              <a:rPr lang="en-US" b="1" dirty="0">
                <a:solidFill>
                  <a:srgbClr val="FF0000"/>
                </a:solidFill>
              </a:rPr>
              <a:t>ampulla &amp; isthmus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</a:rPr>
              <a:t>Placenta </a:t>
            </a:r>
            <a:r>
              <a:rPr lang="en-US" b="1" u="sng" dirty="0" err="1">
                <a:solidFill>
                  <a:srgbClr val="FF0000"/>
                </a:solidFill>
              </a:rPr>
              <a:t>previa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en-US" dirty="0"/>
              <a:t>Implantation occurs in the </a:t>
            </a:r>
            <a:r>
              <a:rPr lang="en-US" b="1" dirty="0"/>
              <a:t>lower uterine segment.</a:t>
            </a:r>
            <a:endParaRPr lang="en-US" dirty="0"/>
          </a:p>
        </p:txBody>
      </p:sp>
      <p:pic>
        <p:nvPicPr>
          <p:cNvPr id="10" name="Picture 9" descr="oc01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/>
          <a:stretch>
            <a:fillRect/>
          </a:stretch>
        </p:blipFill>
        <p:spPr bwMode="auto">
          <a:xfrm>
            <a:off x="6626268" y="970827"/>
            <a:ext cx="5565732" cy="37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/>
          <p:cNvSpPr/>
          <p:nvPr/>
        </p:nvSpPr>
        <p:spPr>
          <a:xfrm>
            <a:off x="8839970" y="2984161"/>
            <a:ext cx="119876" cy="1661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0236017" y="2865634"/>
            <a:ext cx="119876" cy="1661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452986" y="2539979"/>
            <a:ext cx="224422" cy="1661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112700" y="5303054"/>
            <a:ext cx="278286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5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latin typeface="Arial" charset="0"/>
                <a:cs typeface="Arial" charset="0"/>
              </a:rPr>
              <a:t>The usual site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implantation </a:t>
            </a:r>
            <a:r>
              <a:rPr lang="en-US" sz="1200" dirty="0">
                <a:latin typeface="Arial" charset="0"/>
                <a:cs typeface="Arial" charset="0"/>
              </a:rPr>
              <a:t>is </a:t>
            </a:r>
            <a:r>
              <a:rPr lang="en-US" sz="1200" dirty="0">
                <a:solidFill>
                  <a:srgbClr val="FF0000"/>
                </a:solidFill>
                <a:latin typeface="Arial" charset="0"/>
                <a:cs typeface="Arial" charset="0"/>
              </a:rPr>
              <a:t>the posterior wall of the body of uterus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dirty="0">
                <a:solidFill>
                  <a:srgbClr val="0070C0"/>
                </a:solidFill>
                <a:latin typeface="Arial" charset="0"/>
                <a:cs typeface="Arial" charset="0"/>
              </a:rPr>
              <a:t>X</a:t>
            </a:r>
            <a:r>
              <a:rPr lang="en-US" sz="1200" dirty="0"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8959846" y="4949813"/>
            <a:ext cx="311929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>
                <a:latin typeface="Arial" charset="0"/>
                <a:cs typeface="Arial" charset="0"/>
              </a:rPr>
              <a:t>Tubal pregnancy is the </a:t>
            </a:r>
            <a:r>
              <a:rPr lang="en-US" sz="1200" dirty="0">
                <a:solidFill>
                  <a:srgbClr val="FF0000"/>
                </a:solidFill>
                <a:latin typeface="Arial" charset="0"/>
                <a:cs typeface="Arial" charset="0"/>
              </a:rPr>
              <a:t>most common type of ectopic pregnancy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dirty="0">
                <a:solidFill>
                  <a:srgbClr val="0070C0"/>
                </a:solidFill>
                <a:latin typeface="Arial" charset="0"/>
                <a:cs typeface="Arial" charset="0"/>
              </a:rPr>
              <a:t>A</a:t>
            </a:r>
            <a:r>
              <a:rPr lang="en-US" sz="1200" dirty="0">
                <a:latin typeface="Arial" charset="0"/>
                <a:cs typeface="Arial" charset="0"/>
              </a:rPr>
              <a:t>).</a:t>
            </a:r>
          </a:p>
          <a:p>
            <a:pPr algn="l">
              <a:defRPr/>
            </a:pP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charset="0"/>
                <a:cs typeface="Arial" charset="0"/>
              </a:rPr>
              <a:t>Ovarian pregnancy is the least common type</a:t>
            </a:r>
            <a:r>
              <a:rPr lang="en-US" sz="1200" dirty="0">
                <a:latin typeface="Arial" charset="0"/>
                <a:cs typeface="Arial" charset="0"/>
              </a:rPr>
              <a:t> of ectopic pregnancy (</a:t>
            </a:r>
            <a:r>
              <a:rPr lang="en-US" sz="1200" dirty="0">
                <a:solidFill>
                  <a:srgbClr val="0070C0"/>
                </a:solidFill>
                <a:latin typeface="Arial" charset="0"/>
                <a:cs typeface="Arial" charset="0"/>
              </a:rPr>
              <a:t>H</a:t>
            </a:r>
            <a:r>
              <a:rPr lang="en-US" sz="1200" dirty="0">
                <a:latin typeface="Arial" charset="0"/>
                <a:cs typeface="Arial" charset="0"/>
              </a:rPr>
              <a:t>).</a:t>
            </a:r>
          </a:p>
          <a:p>
            <a:pPr>
              <a:defRPr/>
            </a:pPr>
            <a:endParaRPr lang="en-US" sz="1200" dirty="0">
              <a:latin typeface="Arial" charset="0"/>
              <a:cs typeface="Arial" charset="0"/>
            </a:endParaRPr>
          </a:p>
        </p:txBody>
      </p:sp>
      <p:pic>
        <p:nvPicPr>
          <p:cNvPr id="18" name="Picture 7" descr="oc01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37" y="3312259"/>
            <a:ext cx="3334163" cy="28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224" y="4502835"/>
            <a:ext cx="2342366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Ectopic Pregnancy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algn="l">
              <a:defRPr/>
            </a:pPr>
            <a:r>
              <a:rPr lang="en-US" sz="1400" b="1" dirty="0">
                <a:latin typeface="Arial" charset="0"/>
                <a:cs typeface="Arial" charset="0"/>
              </a:rPr>
              <a:t>1- Placenta Previa.</a:t>
            </a:r>
          </a:p>
          <a:p>
            <a:pPr algn="l">
              <a:defRPr/>
            </a:pPr>
            <a:r>
              <a:rPr lang="en-US" sz="1400" b="1" dirty="0">
                <a:latin typeface="Arial" charset="0"/>
                <a:cs typeface="Arial" charset="0"/>
              </a:rPr>
              <a:t>2- Tubal.  </a:t>
            </a:r>
          </a:p>
          <a:p>
            <a:pPr algn="l">
              <a:defRPr/>
            </a:pPr>
            <a:r>
              <a:rPr lang="en-US" sz="1400" b="1" dirty="0">
                <a:latin typeface="Arial" charset="0"/>
                <a:cs typeface="Arial" charset="0"/>
              </a:rPr>
              <a:t>3- Ovarian.  </a:t>
            </a:r>
          </a:p>
          <a:p>
            <a:pPr algn="l">
              <a:defRPr/>
            </a:pPr>
            <a:r>
              <a:rPr lang="en-US" sz="1400" b="1" dirty="0">
                <a:latin typeface="Arial" charset="0"/>
                <a:cs typeface="Arial" charset="0"/>
              </a:rPr>
              <a:t>4- Abdominal. </a:t>
            </a:r>
          </a:p>
          <a:p>
            <a:pPr algn="l">
              <a:defRPr/>
            </a:pPr>
            <a:r>
              <a:rPr lang="en-US" sz="1400" b="1" dirty="0">
                <a:latin typeface="Arial" charset="0"/>
                <a:cs typeface="Arial" charset="0"/>
              </a:rPr>
              <a:t>5- Pelvic.     </a:t>
            </a:r>
          </a:p>
          <a:p>
            <a:pPr algn="l">
              <a:defRPr/>
            </a:pPr>
            <a:r>
              <a:rPr lang="ar-SA" sz="1400" b="1" dirty="0">
                <a:latin typeface="Arial" charset="0"/>
                <a:cs typeface="Arial" charset="0"/>
              </a:rPr>
              <a:t>عنقي</a:t>
            </a:r>
            <a:r>
              <a:rPr lang="en-US" sz="1400" b="1" dirty="0">
                <a:latin typeface="Arial" charset="0"/>
                <a:cs typeface="Arial" charset="0"/>
              </a:rPr>
              <a:t>6- Cervical.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1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04611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c01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b="18437"/>
          <a:stretch>
            <a:fillRect/>
          </a:stretch>
        </p:blipFill>
        <p:spPr bwMode="auto">
          <a:xfrm>
            <a:off x="6197259" y="241315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816259" y="3151340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Placenta previa centralis</a:t>
            </a:r>
          </a:p>
        </p:txBody>
      </p:sp>
      <p:pic>
        <p:nvPicPr>
          <p:cNvPr id="13" name="Picture 7" descr="oc01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4" b="7317"/>
          <a:stretch>
            <a:fillRect/>
          </a:stretch>
        </p:blipFill>
        <p:spPr bwMode="auto">
          <a:xfrm>
            <a:off x="2974928" y="1414726"/>
            <a:ext cx="274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974928" y="3014926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i="1" dirty="0">
                <a:solidFill>
                  <a:srgbClr val="000000"/>
                </a:solidFill>
              </a:rPr>
              <a:t>Placenta </a:t>
            </a:r>
            <a:r>
              <a:rPr lang="en-US" altLang="en-US" sz="1600" b="1" i="1" dirty="0" err="1">
                <a:solidFill>
                  <a:srgbClr val="000000"/>
                </a:solidFill>
              </a:rPr>
              <a:t>previa</a:t>
            </a:r>
            <a:r>
              <a:rPr lang="en-US" altLang="en-US" sz="1600" b="1" i="1" dirty="0">
                <a:solidFill>
                  <a:srgbClr val="00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00"/>
                </a:solidFill>
              </a:rPr>
              <a:t>lateralis</a:t>
            </a:r>
            <a:endParaRPr lang="en-US" altLang="en-US" sz="1600" b="1" i="1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b="1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i="1" dirty="0">
                <a:solidFill>
                  <a:srgbClr val="000000"/>
                </a:solidFill>
              </a:rPr>
              <a:t>Placenta </a:t>
            </a:r>
            <a:r>
              <a:rPr lang="en-US" altLang="en-US" sz="1600" b="1" i="1" dirty="0" err="1">
                <a:solidFill>
                  <a:srgbClr val="000000"/>
                </a:solidFill>
              </a:rPr>
              <a:t>previa</a:t>
            </a:r>
            <a:r>
              <a:rPr lang="en-US" altLang="en-US" sz="1600" b="1" i="1" dirty="0">
                <a:solidFill>
                  <a:srgbClr val="00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00"/>
                </a:solidFill>
              </a:rPr>
              <a:t>marginalis</a:t>
            </a:r>
            <a:endParaRPr lang="en-US" alt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677" y="146486"/>
            <a:ext cx="8791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Ectopic Implantation (pregnancy) </a:t>
            </a:r>
            <a:r>
              <a:rPr lang="en-US" sz="32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cont’d </a:t>
            </a:r>
            <a:endParaRPr lang="en-US" sz="4000" b="1" dirty="0">
              <a:ln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502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0" y="895168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063" y="187282"/>
            <a:ext cx="1997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Credits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862" y="1186867"/>
            <a:ext cx="4166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Team members: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2057" y="4082468"/>
            <a:ext cx="3681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>
                <a:ln w="11430">
                  <a:solidFill>
                    <a:srgbClr val="1A7F8C"/>
                  </a:solidFill>
                </a:ln>
                <a:solidFill>
                  <a:srgbClr val="1A7F8C"/>
                </a:solidFill>
                <a:latin typeface="Arial" pitchFamily="34" charset="0"/>
                <a:cs typeface="Arial" pitchFamily="34" charset="0"/>
              </a:rPr>
              <a:t>Team leaders:</a:t>
            </a:r>
            <a:endParaRPr lang="en-US" sz="4000" dirty="0">
              <a:ln w="11430">
                <a:solidFill>
                  <a:srgbClr val="1A7F8C"/>
                </a:solidFill>
              </a:ln>
              <a:solidFill>
                <a:srgbClr val="1A7F8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927" y="1958592"/>
            <a:ext cx="32530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52A383"/>
                </a:solidFill>
              </a:rPr>
              <a:t>Maha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AlGhamdi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Laila </a:t>
            </a:r>
            <a:r>
              <a:rPr lang="en-US" sz="2800" b="1" dirty="0" err="1">
                <a:solidFill>
                  <a:srgbClr val="52A383"/>
                </a:solidFill>
              </a:rPr>
              <a:t>Mathkour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Ghadah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Almazrou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Rana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Almanaa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Haneen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Alsubki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Nada </a:t>
            </a:r>
            <a:r>
              <a:rPr lang="en-US" sz="2800" b="1" dirty="0" err="1">
                <a:solidFill>
                  <a:srgbClr val="52A383"/>
                </a:solidFill>
              </a:rPr>
              <a:t>Alyousef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Ghadah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Alothaim</a:t>
            </a:r>
            <a:endParaRPr lang="en-US" sz="2800" b="1" dirty="0">
              <a:solidFill>
                <a:srgbClr val="52A3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686" y="4790355"/>
            <a:ext cx="2995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52A383"/>
                </a:solidFill>
              </a:rPr>
              <a:t>Sumaya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AlGhamdi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Saad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Alrushud</a:t>
            </a:r>
            <a:endParaRPr lang="en-US" sz="2800" b="1" dirty="0">
              <a:solidFill>
                <a:srgbClr val="52A38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7" y="6313684"/>
            <a:ext cx="431083" cy="4310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0516" y="6340912"/>
            <a:ext cx="207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@Embryology436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99" y="6305050"/>
            <a:ext cx="431269" cy="403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85354" y="6334066"/>
            <a:ext cx="328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Embryology436@gmail.com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5568" y="1545238"/>
            <a:ext cx="4073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2A383"/>
                </a:solidFill>
              </a:rPr>
              <a:t>Khalid </a:t>
            </a:r>
            <a:r>
              <a:rPr lang="en-US" sz="2800" b="1" dirty="0" err="1">
                <a:solidFill>
                  <a:srgbClr val="52A383"/>
                </a:solidFill>
              </a:rPr>
              <a:t>Alhusainan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Abdulrahman </a:t>
            </a:r>
            <a:r>
              <a:rPr lang="en-US" sz="2800" b="1" dirty="0" err="1">
                <a:solidFill>
                  <a:srgbClr val="52A383"/>
                </a:solidFill>
              </a:rPr>
              <a:t>Alrasheed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Jehad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Alsadhan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Abdulrahman </a:t>
            </a:r>
            <a:r>
              <a:rPr lang="en-US" sz="2800" b="1" dirty="0" err="1">
                <a:solidFill>
                  <a:srgbClr val="52A383"/>
                </a:solidFill>
              </a:rPr>
              <a:t>Alharbi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Abdulkarim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Alharbi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Faris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Alrajhi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Abdulrahman </a:t>
            </a:r>
            <a:r>
              <a:rPr lang="en-US" sz="2800" b="1" dirty="0" err="1">
                <a:solidFill>
                  <a:srgbClr val="52A383"/>
                </a:solidFill>
              </a:rPr>
              <a:t>Alarifi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 err="1">
                <a:solidFill>
                  <a:srgbClr val="52A383"/>
                </a:solidFill>
              </a:rPr>
              <a:t>Mosea</a:t>
            </a:r>
            <a:r>
              <a:rPr lang="en-US" sz="2800" b="1" dirty="0">
                <a:solidFill>
                  <a:srgbClr val="52A383"/>
                </a:solidFill>
              </a:rPr>
              <a:t> </a:t>
            </a:r>
            <a:r>
              <a:rPr lang="en-US" sz="2800" b="1" dirty="0" err="1">
                <a:solidFill>
                  <a:srgbClr val="52A383"/>
                </a:solidFill>
              </a:rPr>
              <a:t>Alnowaiser</a:t>
            </a:r>
            <a:endParaRPr lang="en-US" sz="2800" b="1" dirty="0">
              <a:solidFill>
                <a:srgbClr val="52A383"/>
              </a:solidFill>
            </a:endParaRPr>
          </a:p>
          <a:p>
            <a:r>
              <a:rPr lang="en-US" sz="2800" b="1" dirty="0">
                <a:solidFill>
                  <a:srgbClr val="52A383"/>
                </a:solidFill>
              </a:rPr>
              <a:t>Rayan </a:t>
            </a:r>
            <a:r>
              <a:rPr lang="en-US" sz="2800" b="1" dirty="0" err="1">
                <a:solidFill>
                  <a:srgbClr val="52A383"/>
                </a:solidFill>
              </a:rPr>
              <a:t>AlQarni</a:t>
            </a:r>
            <a:endParaRPr lang="en-US" sz="2800" b="1" dirty="0">
              <a:solidFill>
                <a:srgbClr val="52A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5"/>
            <a:ext cx="12192000" cy="480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the lecture, you should be able to:</a:t>
            </a:r>
            <a:endParaRPr lang="en-US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its sites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the phases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results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fertilization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formation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blastocysts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implantation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its sites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mechanism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implantation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the common sites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ectopic pregnancies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6511" y="282877"/>
            <a:ext cx="282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OBJECTIVES:</a:t>
            </a:r>
            <a:endParaRPr lang="en-US" sz="4000" b="1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6"/>
            <a:ext cx="12192000" cy="48849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08" y="282877"/>
            <a:ext cx="271305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Fertilization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452" y="1996307"/>
            <a:ext cx="59436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is a complex process which begins with a contact between the sperm &amp; ovum and it ends up with intermingling (mixing) of the maternal and paternal chromosomes.</a:t>
            </a:r>
          </a:p>
          <a:p>
            <a:r>
              <a:rPr lang="en-US" dirty="0"/>
              <a:t>*</a:t>
            </a:r>
            <a:r>
              <a:rPr lang="en-US" b="1" dirty="0">
                <a:solidFill>
                  <a:srgbClr val="FF0000"/>
                </a:solidFill>
              </a:rPr>
              <a:t>Chemical signals </a:t>
            </a:r>
            <a:r>
              <a:rPr lang="en-US" dirty="0"/>
              <a:t>from the oocyte attracts the sperms.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Where Does Fertilization Normally Occur?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Usually</a:t>
            </a:r>
            <a:r>
              <a:rPr lang="en-US" dirty="0"/>
              <a:t> in the </a:t>
            </a:r>
            <a:r>
              <a:rPr lang="en-US" b="1" u="sng" dirty="0">
                <a:solidFill>
                  <a:srgbClr val="FF0000"/>
                </a:solidFill>
              </a:rPr>
              <a:t>ampulla</a:t>
            </a:r>
            <a:r>
              <a:rPr lang="en-US" dirty="0"/>
              <a:t> (the widest part of the tube) of uterine tube.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/>
              <a:t>Fertilization may occur in any other part of tube.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But it never</a:t>
            </a:r>
            <a:r>
              <a:rPr lang="en-US" dirty="0"/>
              <a:t> occurs in the uterine cavity.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299" y="2056450"/>
            <a:ext cx="4424484" cy="35176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7452" y="1557898"/>
            <a:ext cx="1211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Fertilization: </a:t>
            </a:r>
            <a:r>
              <a:rPr lang="en-US" dirty="0"/>
              <a:t>a male gamete (</a:t>
            </a:r>
            <a:r>
              <a:rPr lang="en-US" dirty="0">
                <a:solidFill>
                  <a:srgbClr val="FF0000"/>
                </a:solidFill>
              </a:rPr>
              <a:t>sperm</a:t>
            </a:r>
            <a:r>
              <a:rPr lang="en-US" dirty="0"/>
              <a:t>) + a female gamete (</a:t>
            </a:r>
            <a:r>
              <a:rPr lang="en-US" dirty="0">
                <a:solidFill>
                  <a:srgbClr val="FF0000"/>
                </a:solidFill>
              </a:rPr>
              <a:t>oocyte</a:t>
            </a:r>
            <a:r>
              <a:rPr lang="en-US" dirty="0"/>
              <a:t>) =a single cell called the (</a:t>
            </a:r>
            <a:r>
              <a:rPr lang="en-US" b="1" dirty="0">
                <a:solidFill>
                  <a:srgbClr val="FF0000"/>
                </a:solidFill>
              </a:rPr>
              <a:t>ZYGOTE</a:t>
            </a:r>
            <a:r>
              <a:rPr lang="en-US" dirty="0"/>
              <a:t>).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813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9396" y="145090"/>
            <a:ext cx="485145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Phases of Fertilization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9529249"/>
              </p:ext>
            </p:extLst>
          </p:nvPr>
        </p:nvGraphicFramePr>
        <p:xfrm>
          <a:off x="177" y="746655"/>
          <a:ext cx="9244048" cy="541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6" t="22024" r="23615" b="19468"/>
          <a:stretch/>
        </p:blipFill>
        <p:spPr bwMode="auto">
          <a:xfrm>
            <a:off x="6901841" y="3976904"/>
            <a:ext cx="5215506" cy="279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613" y="2709256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A7F8C"/>
                </a:solidFill>
              </a:rPr>
              <a:t>3-</a:t>
            </a:r>
          </a:p>
          <a:p>
            <a:pPr algn="ctr"/>
            <a:r>
              <a:rPr lang="en-US" sz="1600" b="1" dirty="0">
                <a:solidFill>
                  <a:srgbClr val="1A7F8C"/>
                </a:solidFill>
              </a:rPr>
              <a:t>Fusion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27" y="5261273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A7F8C"/>
                </a:solidFill>
              </a:rPr>
              <a:t>6- </a:t>
            </a:r>
          </a:p>
          <a:p>
            <a:pPr algn="ctr"/>
            <a:r>
              <a:rPr lang="en-US" sz="1600" b="1" dirty="0">
                <a:solidFill>
                  <a:srgbClr val="1A7F8C"/>
                </a:solidFill>
              </a:rPr>
              <a:t>Union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892" y="4436643"/>
            <a:ext cx="84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A7F8C"/>
                </a:solidFill>
              </a:rPr>
              <a:t>5-</a:t>
            </a:r>
          </a:p>
          <a:p>
            <a:pPr algn="ctr"/>
            <a:r>
              <a:rPr lang="en-US" sz="1200" b="1" dirty="0">
                <a:solidFill>
                  <a:srgbClr val="1A7F8C"/>
                </a:solidFill>
              </a:rPr>
              <a:t>Formation</a:t>
            </a:r>
            <a:endParaRPr lang="en-US" b="1" dirty="0">
              <a:solidFill>
                <a:srgbClr val="1A7F8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03" y="977338"/>
            <a:ext cx="85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A7F8C"/>
                </a:solidFill>
              </a:rPr>
              <a:t>1-</a:t>
            </a:r>
          </a:p>
          <a:p>
            <a:pPr algn="ctr"/>
            <a:r>
              <a:rPr lang="en-US" sz="1600" b="1" dirty="0">
                <a:solidFill>
                  <a:srgbClr val="1A7F8C"/>
                </a:solidFill>
              </a:rPr>
              <a:t>Passage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33" y="1935215"/>
            <a:ext cx="8803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A7F8C"/>
                </a:solidFill>
              </a:rPr>
              <a:t>2-</a:t>
            </a:r>
          </a:p>
          <a:p>
            <a:pPr algn="ctr"/>
            <a:r>
              <a:rPr lang="en-US" sz="1100" b="1" dirty="0">
                <a:solidFill>
                  <a:srgbClr val="1A7F8C"/>
                </a:solidFill>
              </a:rPr>
              <a:t>Penetration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4588" y="3624769"/>
            <a:ext cx="9306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A7F8C"/>
                </a:solidFill>
              </a:rPr>
              <a:t>4-</a:t>
            </a:r>
          </a:p>
          <a:p>
            <a:pPr algn="ctr"/>
            <a:r>
              <a:rPr lang="en-US" sz="1200" b="1" dirty="0">
                <a:solidFill>
                  <a:srgbClr val="1A7F8C"/>
                </a:solidFill>
              </a:rPr>
              <a:t>Completion</a:t>
            </a:r>
          </a:p>
        </p:txBody>
      </p:sp>
    </p:spTree>
    <p:extLst>
      <p:ext uri="{BB962C8B-B14F-4D97-AF65-F5344CB8AC3E}">
        <p14:creationId xmlns:p14="http://schemas.microsoft.com/office/powerpoint/2010/main" val="79147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9"/>
            <a:ext cx="12192000" cy="5818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12" y="282877"/>
            <a:ext cx="323691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Chromosomes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143000"/>
            <a:ext cx="865339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Zygote: </a:t>
            </a:r>
            <a:r>
              <a:rPr lang="en-US" dirty="0"/>
              <a:t>is genetically a unique structure.</a:t>
            </a:r>
          </a:p>
          <a:p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/>
              <a:t> of its </a:t>
            </a:r>
            <a:r>
              <a:rPr lang="en-US" b="1" dirty="0"/>
              <a:t>chromosomes</a:t>
            </a:r>
            <a:r>
              <a:rPr lang="en-US" dirty="0"/>
              <a:t> comes </a:t>
            </a:r>
            <a:r>
              <a:rPr lang="en-US" dirty="0">
                <a:solidFill>
                  <a:srgbClr val="FF0000"/>
                </a:solidFill>
              </a:rPr>
              <a:t>from the father </a:t>
            </a:r>
            <a:r>
              <a:rPr lang="en-US" dirty="0"/>
              <a:t>and the other half comes </a:t>
            </a:r>
            <a:r>
              <a:rPr lang="en-US" dirty="0">
                <a:solidFill>
                  <a:srgbClr val="FF0000"/>
                </a:solidFill>
              </a:rPr>
              <a:t>from the mother</a:t>
            </a:r>
            <a:r>
              <a:rPr lang="en-US" dirty="0"/>
              <a:t>.</a:t>
            </a:r>
          </a:p>
          <a:p>
            <a:r>
              <a:rPr lang="en-US" dirty="0"/>
              <a:t>New combination is formed which is different from either of the parent.</a:t>
            </a:r>
          </a:p>
          <a:p>
            <a:r>
              <a:rPr lang="en-US" dirty="0"/>
              <a:t>This mechanism forms </a:t>
            </a:r>
            <a:r>
              <a:rPr lang="en-US" u="sng" dirty="0" err="1">
                <a:solidFill>
                  <a:srgbClr val="FF0000"/>
                </a:solidFill>
              </a:rPr>
              <a:t>biparental</a:t>
            </a:r>
            <a:r>
              <a:rPr lang="en-US" u="sng" dirty="0">
                <a:solidFill>
                  <a:srgbClr val="FF0000"/>
                </a:solidFill>
              </a:rPr>
              <a:t> inheritance </a:t>
            </a:r>
            <a:r>
              <a:rPr lang="en-US" dirty="0"/>
              <a:t>and leads to </a:t>
            </a:r>
            <a:r>
              <a:rPr lang="en-US" dirty="0">
                <a:solidFill>
                  <a:srgbClr val="FF0000"/>
                </a:solidFill>
              </a:rPr>
              <a:t>variation of the human species</a:t>
            </a:r>
            <a:r>
              <a:rPr lang="en-US" dirty="0"/>
              <a:t>.</a:t>
            </a:r>
          </a:p>
        </p:txBody>
      </p:sp>
      <p:pic>
        <p:nvPicPr>
          <p:cNvPr id="11" name="Picture 4" descr="Fertilization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13831" b="60092"/>
          <a:stretch>
            <a:fillRect/>
          </a:stretch>
        </p:blipFill>
        <p:spPr bwMode="auto">
          <a:xfrm>
            <a:off x="8703326" y="2357681"/>
            <a:ext cx="3457359" cy="337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8600" y="2464489"/>
            <a:ext cx="404944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1A7F8C"/>
                  </a:solidFill>
                </a:ln>
                <a:solidFill>
                  <a:srgbClr val="1A7F8C"/>
                </a:solidFill>
              </a:rPr>
              <a:t>Sex of the Embryo</a:t>
            </a:r>
            <a:endParaRPr lang="en-US" sz="4000" dirty="0">
              <a:ln w="22225">
                <a:solidFill>
                  <a:srgbClr val="1A7F8C"/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10" y="5035681"/>
            <a:ext cx="86302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u="sng" dirty="0">
                <a:solidFill>
                  <a:srgbClr val="FF0000"/>
                </a:solidFill>
                <a:latin typeface="Arial" charset="0"/>
                <a:cs typeface="Arial" charset="0"/>
              </a:rPr>
              <a:t>Zonal reaction</a:t>
            </a:r>
            <a:r>
              <a:rPr lang="en-US" dirty="0">
                <a:latin typeface="Arial" charset="0"/>
                <a:cs typeface="Arial" charset="0"/>
              </a:rPr>
              <a:t>: it is a change in properties of zona </a:t>
            </a:r>
            <a:r>
              <a:rPr lang="en-US" dirty="0" err="1">
                <a:latin typeface="Arial" charset="0"/>
                <a:cs typeface="Arial" charset="0"/>
              </a:rPr>
              <a:t>pellucida</a:t>
            </a:r>
            <a:r>
              <a:rPr lang="en-US" dirty="0">
                <a:latin typeface="Arial" charset="0"/>
                <a:cs typeface="Arial" charset="0"/>
              </a:rPr>
              <a:t> that makes it impermeable to other sperms.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(it happens when a sperm gets inside the oocyte, so there is no need to another one. Zona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pellucida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prevents the other sperms to get in).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194214"/>
            <a:ext cx="5066778" cy="1698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/>
              <a:t>Embryo's chromosomal sex is </a:t>
            </a:r>
            <a:r>
              <a:rPr lang="en-US" dirty="0">
                <a:solidFill>
                  <a:srgbClr val="FF0000"/>
                </a:solidFill>
              </a:rPr>
              <a:t>determined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at the time of fertilization</a:t>
            </a:r>
            <a:r>
              <a:rPr lang="en-US" dirty="0"/>
              <a:t> by genetic studies.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/>
              <a:t>Sex is </a:t>
            </a:r>
            <a:r>
              <a:rPr lang="en-US" dirty="0">
                <a:solidFill>
                  <a:srgbClr val="FF0000"/>
                </a:solidFill>
              </a:rPr>
              <a:t>determined by the type of sperm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 (X or Y)</a:t>
            </a:r>
            <a:r>
              <a:rPr lang="en-US" dirty="0"/>
              <a:t> that fertilizes the oocyte (X or X).</a:t>
            </a:r>
            <a:endParaRPr lang="ar-SA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dirty="0"/>
              <a:t> </a:t>
            </a:r>
            <a:r>
              <a:rPr lang="en-US" dirty="0"/>
              <a:t>So, it is the father whose gamete decides the sex.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36471" y="2815300"/>
            <a:ext cx="551145" cy="2787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5"/>
            <a:ext cx="12192000" cy="4805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247" y="332020"/>
            <a:ext cx="497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</a:rPr>
              <a:t>Results of fertilization: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513" y="1212833"/>
            <a:ext cx="71126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11" name="Picture 10" descr="Fertilization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2" b="137"/>
          <a:stretch>
            <a:fillRect/>
          </a:stretch>
        </p:blipFill>
        <p:spPr bwMode="auto">
          <a:xfrm>
            <a:off x="8473338" y="1077484"/>
            <a:ext cx="3401336" cy="470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2667090"/>
              </p:ext>
            </p:extLst>
          </p:nvPr>
        </p:nvGraphicFramePr>
        <p:xfrm>
          <a:off x="663880" y="1357622"/>
          <a:ext cx="6513533" cy="426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4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39904"/>
            <a:ext cx="12192000" cy="5818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95" y="198830"/>
            <a:ext cx="6597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Cleavage of Zygote</a:t>
            </a:r>
            <a:endParaRPr lang="en-US" sz="4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1A7F8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90" y="1158440"/>
            <a:ext cx="8686277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Now once we knew that the zygote is about a single cell formed of the union of 2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pronuclei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(the paternal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pronucleus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and the maternal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pronucleus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1600" dirty="0"/>
              <a:t>This single cell will undergo a multiple “mitotic” division to form (</a:t>
            </a:r>
            <a:r>
              <a:rPr lang="en-US" sz="1600" i="1" dirty="0" err="1"/>
              <a:t>Blastomeres</a:t>
            </a:r>
            <a:r>
              <a:rPr lang="en-US" sz="1600" i="1" dirty="0"/>
              <a:t>).</a:t>
            </a:r>
          </a:p>
          <a:p>
            <a:r>
              <a:rPr lang="en-US" sz="1600" i="1" dirty="0"/>
              <a:t>After </a:t>
            </a:r>
            <a:r>
              <a:rPr lang="en-US" sz="1600" i="1" dirty="0">
                <a:solidFill>
                  <a:srgbClr val="FF0000"/>
                </a:solidFill>
              </a:rPr>
              <a:t>30 hours </a:t>
            </a:r>
            <a:r>
              <a:rPr lang="en-US" sz="1600" i="1" dirty="0"/>
              <a:t>of </a:t>
            </a:r>
            <a:r>
              <a:rPr lang="en-US" sz="1600" i="1" dirty="0" err="1"/>
              <a:t>fertlizition</a:t>
            </a:r>
            <a:r>
              <a:rPr lang="en-US" sz="1600" i="1" dirty="0"/>
              <a:t> , the cleavage begins.</a:t>
            </a:r>
          </a:p>
          <a:p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/>
              <a:t>So, </a:t>
            </a:r>
            <a:r>
              <a:rPr lang="en-US" sz="1600" b="1" dirty="0"/>
              <a:t>Cleavage of Zygote </a:t>
            </a:r>
            <a:r>
              <a:rPr lang="en-US" sz="1600" dirty="0"/>
              <a:t>: is the repeated </a:t>
            </a:r>
            <a:r>
              <a:rPr lang="en-US" sz="1600" dirty="0">
                <a:solidFill>
                  <a:srgbClr val="FF0000"/>
                </a:solidFill>
              </a:rPr>
              <a:t>mitotic</a:t>
            </a:r>
            <a:r>
              <a:rPr lang="en-US" sz="1600" dirty="0"/>
              <a:t> divisions of the zygote which </a:t>
            </a:r>
            <a:r>
              <a:rPr lang="en-US" sz="1600" dirty="0">
                <a:solidFill>
                  <a:srgbClr val="FF0000"/>
                </a:solidFill>
              </a:rPr>
              <a:t>normally occurs in the uterine tube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Rapid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(high speed) </a:t>
            </a:r>
            <a:r>
              <a:rPr lang="en-US" sz="1600" dirty="0"/>
              <a:t>increase in the number of the cells that divided from the single cell (Zygote) to a sequence of 2 cells, then 4,8 and 16…. And so on.</a:t>
            </a:r>
          </a:p>
          <a:p>
            <a:r>
              <a:rPr lang="en-US" sz="1600" dirty="0"/>
              <a:t>These smaller embryonic cells are now called: </a:t>
            </a:r>
            <a:r>
              <a:rPr lang="en-US" sz="1600" b="1" i="1" dirty="0" err="1">
                <a:solidFill>
                  <a:srgbClr val="FF0000"/>
                </a:solidFill>
              </a:rPr>
              <a:t>Blastomeres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During cleavage, these cells will be surrounded by thick </a:t>
            </a:r>
            <a:r>
              <a:rPr lang="en-US" sz="1600" b="1" dirty="0">
                <a:solidFill>
                  <a:srgbClr val="FF0000"/>
                </a:solidFill>
              </a:rPr>
              <a:t>zona </a:t>
            </a:r>
            <a:r>
              <a:rPr lang="en-US" sz="1600" b="1" dirty="0" err="1">
                <a:solidFill>
                  <a:srgbClr val="FF0000"/>
                </a:solidFill>
              </a:rPr>
              <a:t>pellucida</a:t>
            </a:r>
            <a:r>
              <a:rPr lang="en-US" sz="1600" b="1" dirty="0">
                <a:solidFill>
                  <a:srgbClr val="000000"/>
                </a:solidFill>
              </a:rPr>
              <a:t> , which is </a:t>
            </a:r>
            <a:r>
              <a:rPr lang="en-US" sz="1600" dirty="0">
                <a:solidFill>
                  <a:srgbClr val="000000"/>
                </a:solidFill>
              </a:rPr>
              <a:t>translucent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شفاف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600" dirty="0">
                <a:solidFill>
                  <a:srgbClr val="000000"/>
                </a:solidFill>
              </a:rPr>
              <a:t>membrane under the microscope.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Zygote migrates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(travels) </a:t>
            </a:r>
            <a:r>
              <a:rPr lang="en-US" sz="1600" dirty="0">
                <a:solidFill>
                  <a:srgbClr val="000000"/>
                </a:solidFill>
              </a:rPr>
              <a:t>in the uterine tube during cleavage from its lateral end to its medial end.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(until it reaches the uterine cavity).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200" dirty="0"/>
          </a:p>
        </p:txBody>
      </p:sp>
      <p:pic>
        <p:nvPicPr>
          <p:cNvPr id="31" name="عنصر نائب للمحتوى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7" y="4972280"/>
            <a:ext cx="3544865" cy="1899035"/>
          </a:xfrm>
          <a:prstGeom prst="rect">
            <a:avLst/>
          </a:prstGeom>
        </p:spPr>
      </p:pic>
      <p:pic>
        <p:nvPicPr>
          <p:cNvPr id="32" name="Picture 4" descr="Fertilization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05" y="1058232"/>
            <a:ext cx="3106455" cy="39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9775000" y="2362620"/>
            <a:ext cx="1143000" cy="261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 dirty="0" err="1"/>
              <a:t>Blastomeres</a:t>
            </a:r>
            <a:endParaRPr lang="en-US" altLang="en-US" sz="11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786477" y="2648468"/>
            <a:ext cx="263046" cy="234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44" y="687344"/>
            <a:ext cx="7925735" cy="5765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307" y="6283241"/>
            <a:ext cx="152727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*from team 435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047" y="-50104"/>
            <a:ext cx="6597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Summary</a:t>
            </a:r>
            <a:endParaRPr lang="en-US" sz="4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1A7F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4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170213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176705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1247940"/>
            <a:ext cx="12192000" cy="50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0055" y="1293313"/>
            <a:ext cx="6005945" cy="1985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When there are </a:t>
            </a:r>
            <a:r>
              <a:rPr lang="en-US" sz="1600" dirty="0">
                <a:solidFill>
                  <a:srgbClr val="FF0000"/>
                </a:solidFill>
              </a:rPr>
              <a:t>16 - 32 </a:t>
            </a:r>
            <a:r>
              <a:rPr lang="en-US" sz="1600" dirty="0" err="1"/>
              <a:t>blastomeres</a:t>
            </a:r>
            <a:r>
              <a:rPr lang="en-US" sz="1600" dirty="0"/>
              <a:t> the developing human is called </a:t>
            </a:r>
            <a:r>
              <a:rPr lang="en-US" sz="1600" u="sng" dirty="0">
                <a:solidFill>
                  <a:srgbClr val="FF0000"/>
                </a:solidFill>
              </a:rPr>
              <a:t>MORULA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sz="1600" dirty="0"/>
              <a:t>The </a:t>
            </a:r>
            <a:r>
              <a:rPr lang="en-US" sz="1600" b="1" dirty="0">
                <a:solidFill>
                  <a:srgbClr val="FF0000"/>
                </a:solidFill>
              </a:rPr>
              <a:t>Morula</a:t>
            </a:r>
            <a:r>
              <a:rPr lang="en-US" sz="1600" dirty="0"/>
              <a:t> reaches the uterine cavity at this stage.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Spherical </a:t>
            </a:r>
            <a:r>
              <a:rPr lang="en-US" sz="1600" b="1" dirty="0">
                <a:solidFill>
                  <a:srgbClr val="000000"/>
                </a:solidFill>
              </a:rPr>
              <a:t>Morula is </a:t>
            </a:r>
            <a:r>
              <a:rPr lang="en-US" sz="1600" dirty="0"/>
              <a:t>formed about the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 day </a:t>
            </a:r>
            <a:r>
              <a:rPr lang="en-US" sz="1600" u="sng" dirty="0"/>
              <a:t>after fertilization.</a:t>
            </a:r>
          </a:p>
          <a:p>
            <a:pPr>
              <a:defRPr/>
            </a:pPr>
            <a:r>
              <a:rPr lang="en-US" sz="1600" dirty="0"/>
              <a:t>It resembles mulberry or blackberry and it reaches the uterine cavity by the </a:t>
            </a:r>
            <a:r>
              <a:rPr lang="en-US" sz="1600" b="1" u="sng" dirty="0"/>
              <a:t>4</a:t>
            </a:r>
            <a:r>
              <a:rPr lang="en-US" sz="1600" b="1" u="sng" baseline="30000" dirty="0"/>
              <a:t>th</a:t>
            </a:r>
            <a:r>
              <a:rPr lang="en-US" sz="1600" dirty="0"/>
              <a:t> day.</a:t>
            </a:r>
          </a:p>
          <a:p>
            <a:endParaRPr lang="en-US" sz="1100" dirty="0"/>
          </a:p>
        </p:txBody>
      </p:sp>
      <p:sp>
        <p:nvSpPr>
          <p:cNvPr id="26" name="Rectangle 25"/>
          <p:cNvSpPr/>
          <p:nvPr/>
        </p:nvSpPr>
        <p:spPr>
          <a:xfrm>
            <a:off x="299447" y="386720"/>
            <a:ext cx="6597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Morula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5342" r="40702" b="33667"/>
          <a:stretch/>
        </p:blipFill>
        <p:spPr>
          <a:xfrm>
            <a:off x="7713577" y="1293313"/>
            <a:ext cx="4348989" cy="28308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055" y="4139853"/>
            <a:ext cx="5334000" cy="1738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cavity</a:t>
            </a:r>
            <a:r>
              <a:rPr lang="en-US" sz="1600" dirty="0"/>
              <a:t> appears within the morula dividing its cells into </a:t>
            </a:r>
            <a:r>
              <a:rPr lang="en-US" sz="1600" u="sng" dirty="0"/>
              <a:t>2 groups</a:t>
            </a:r>
            <a:r>
              <a:rPr lang="en-US" sz="1600" dirty="0"/>
              <a:t>:</a:t>
            </a:r>
          </a:p>
          <a:p>
            <a:pPr>
              <a:defRPr/>
            </a:pPr>
            <a:r>
              <a:rPr lang="en-US" sz="1600" dirty="0"/>
              <a:t>1- Outer cell layer called </a:t>
            </a:r>
            <a:r>
              <a:rPr lang="en-US" sz="1600" b="1" dirty="0">
                <a:solidFill>
                  <a:srgbClr val="FF0000"/>
                </a:solidFill>
              </a:rPr>
              <a:t>trophoblast.</a:t>
            </a:r>
          </a:p>
          <a:p>
            <a:pPr>
              <a:defRPr/>
            </a:pPr>
            <a:r>
              <a:rPr lang="en-US" sz="1600" dirty="0"/>
              <a:t>2- Inner cell layer (mass) called </a:t>
            </a:r>
            <a:r>
              <a:rPr lang="en-US" sz="1600" b="1" dirty="0">
                <a:solidFill>
                  <a:srgbClr val="FF0000"/>
                </a:solidFill>
              </a:rPr>
              <a:t>Embryoblast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attached to one of the poles of the blastocyst.</a:t>
            </a:r>
          </a:p>
          <a:p>
            <a:pPr>
              <a:defRPr/>
            </a:pPr>
            <a:r>
              <a:rPr lang="en-US" sz="1600" dirty="0"/>
              <a:t>The cavity is called </a:t>
            </a:r>
            <a:r>
              <a:rPr lang="en-US" sz="1600" b="1" dirty="0" err="1">
                <a:solidFill>
                  <a:srgbClr val="FF0000"/>
                </a:solidFill>
              </a:rPr>
              <a:t>blastocystic</a:t>
            </a:r>
            <a:r>
              <a:rPr lang="en-US" sz="1600" dirty="0"/>
              <a:t> cavity  or </a:t>
            </a:r>
            <a:r>
              <a:rPr lang="en-US" sz="1600" b="1" dirty="0" err="1">
                <a:solidFill>
                  <a:srgbClr val="FF0000"/>
                </a:solidFill>
              </a:rPr>
              <a:t>blastocele</a:t>
            </a:r>
            <a:r>
              <a:rPr lang="en-US" sz="1600" dirty="0"/>
              <a:t>.</a:t>
            </a:r>
          </a:p>
          <a:p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90053" y="3346779"/>
            <a:ext cx="6597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1A7F8C"/>
                  </a:solidFill>
                  <a:prstDash val="solid"/>
                </a:ln>
                <a:solidFill>
                  <a:srgbClr val="1A7F8C"/>
                </a:solidFill>
                <a:cs typeface="Traditional Arabic" pitchFamily="2" charset="-78"/>
              </a:rPr>
              <a:t>Blastocyst</a:t>
            </a:r>
          </a:p>
        </p:txBody>
      </p:sp>
      <p:pic>
        <p:nvPicPr>
          <p:cNvPr id="30" name="Content Placeholder 4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41" y="3346779"/>
            <a:ext cx="2716477" cy="28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1382</Words>
  <Application>Microsoft Office PowerPoint</Application>
  <PresentationFormat>Widescreen</PresentationFormat>
  <Paragraphs>176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Traditional Arabic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سميه</dc:creator>
  <cp:lastModifiedBy>trad</cp:lastModifiedBy>
  <cp:revision>79</cp:revision>
  <cp:lastPrinted>2016-09-27T11:28:28Z</cp:lastPrinted>
  <dcterms:created xsi:type="dcterms:W3CDTF">2016-09-26T08:55:54Z</dcterms:created>
  <dcterms:modified xsi:type="dcterms:W3CDTF">2016-10-08T15:57:55Z</dcterms:modified>
</cp:coreProperties>
</file>