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8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C9ECB7"/>
    <a:srgbClr val="D3E9CA"/>
    <a:srgbClr val="CDE2C3"/>
    <a:srgbClr val="DCF1CE"/>
    <a:srgbClr val="C7E8B4"/>
    <a:srgbClr val="D4F7C0"/>
    <a:srgbClr val="E5F8DA"/>
    <a:srgbClr val="F6FFF1"/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 snapToGrid="0" snapToObjects="1">
      <p:cViewPr varScale="1">
        <p:scale>
          <a:sx n="92" d="100"/>
          <a:sy n="92" d="100"/>
        </p:scale>
        <p:origin x="64" y="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7355D-CAB3-BC42-9A19-E00AAE894A7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7164B-9B51-9E4C-9D10-164FB88B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7164B-9B51-9E4C-9D10-164FB88B3C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1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75F-9196-6C46-B29A-6E54779AB2A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7071-3367-2541-AA6B-1C2BD65F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3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75F-9196-6C46-B29A-6E54779AB2A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7071-3367-2541-AA6B-1C2BD65F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75F-9196-6C46-B29A-6E54779AB2A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7071-3367-2541-AA6B-1C2BD65F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6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75F-9196-6C46-B29A-6E54779AB2A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7071-3367-2541-AA6B-1C2BD65F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5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75F-9196-6C46-B29A-6E54779AB2A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7071-3367-2541-AA6B-1C2BD65F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8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75F-9196-6C46-B29A-6E54779AB2A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7071-3367-2541-AA6B-1C2BD65F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3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75F-9196-6C46-B29A-6E54779AB2A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7071-3367-2541-AA6B-1C2BD65F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5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75F-9196-6C46-B29A-6E54779AB2A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7071-3367-2541-AA6B-1C2BD65F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75F-9196-6C46-B29A-6E54779AB2A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7071-3367-2541-AA6B-1C2BD65F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8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75F-9196-6C46-B29A-6E54779AB2A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7071-3367-2541-AA6B-1C2BD65F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8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75F-9196-6C46-B29A-6E54779AB2A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7071-3367-2541-AA6B-1C2BD65F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6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24">
              <a:srgbClr val="E5F8DA"/>
            </a:gs>
            <a:gs pos="21978">
              <a:srgbClr val="F6FFF1"/>
            </a:gs>
            <a:gs pos="0">
              <a:schemeClr val="bg1"/>
            </a:gs>
            <a:gs pos="74000">
              <a:srgbClr val="D4F7C0"/>
            </a:gs>
            <a:gs pos="83000">
              <a:srgbClr val="C7E8B4"/>
            </a:gs>
            <a:gs pos="100000">
              <a:srgbClr val="CDE2C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8375F-9196-6C46-B29A-6E54779AB2A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F7071-3367-2541-AA6B-1C2BD65F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wpDA4drrn8&amp;feature=share" TargetMode="External"/><Relationship Id="rId2" Type="http://schemas.openxmlformats.org/officeDocument/2006/relationships/hyperlink" Target="https://youtu.be/URUJD5NEXC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hPyn-Gym5XE" TargetMode="External"/><Relationship Id="rId4" Type="http://schemas.openxmlformats.org/officeDocument/2006/relationships/hyperlink" Target="https://youtu.be/5D5Jt7NZB8I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809.JPG"/>
          <p:cNvPicPr>
            <a:picLocks noChangeAspect="1"/>
          </p:cNvPicPr>
          <p:nvPr/>
        </p:nvPicPr>
        <p:blipFill rotWithShape="1"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7"/>
          <a:stretch/>
        </p:blipFill>
        <p:spPr>
          <a:xfrm>
            <a:off x="-1" y="1609579"/>
            <a:ext cx="5928249" cy="5248419"/>
          </a:xfrm>
          <a:prstGeom prst="rect">
            <a:avLst/>
          </a:prstGeom>
        </p:spPr>
      </p:pic>
      <p:pic>
        <p:nvPicPr>
          <p:cNvPr id="3" name="Picture 2" descr="IMG_1810.JPG"/>
          <p:cNvPicPr>
            <a:picLocks noChangeAspect="1"/>
          </p:cNvPicPr>
          <p:nvPr/>
        </p:nvPicPr>
        <p:blipFill rotWithShape="1"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2" r="2425"/>
          <a:stretch/>
        </p:blipFill>
        <p:spPr>
          <a:xfrm>
            <a:off x="6551019" y="2116933"/>
            <a:ext cx="5499866" cy="4741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3776" y="709089"/>
            <a:ext cx="9144000" cy="1800980"/>
          </a:xfrm>
        </p:spPr>
        <p:txBody>
          <a:bodyPr/>
          <a:lstStyle/>
          <a:p>
            <a:r>
              <a:rPr lang="en-US" dirty="0">
                <a:latin typeface="Georgia" charset="0"/>
                <a:ea typeface="Georgia" charset="0"/>
                <a:cs typeface="Georgia" charset="0"/>
              </a:rPr>
              <a:t>Introduction To Histology And Cell Structure</a:t>
            </a:r>
          </a:p>
        </p:txBody>
      </p:sp>
    </p:spTree>
    <p:extLst>
      <p:ext uri="{BB962C8B-B14F-4D97-AF65-F5344CB8AC3E}">
        <p14:creationId xmlns:p14="http://schemas.microsoft.com/office/powerpoint/2010/main" val="139291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latin typeface="Bangla MN" charset="0"/>
                <a:ea typeface="Bangla MN" charset="0"/>
                <a:cs typeface="Bangla MN" charset="0"/>
              </a:rPr>
              <a:t>Cytoplasm </a:t>
            </a:r>
            <a:r>
              <a:rPr lang="en-US" sz="1800" dirty="0">
                <a:latin typeface="Bangla MN" charset="0"/>
                <a:ea typeface="Bangla MN" charset="0"/>
                <a:cs typeface="Bangla MN" charset="0"/>
              </a:rPr>
              <a:t>is formed of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i="1" u="sng" dirty="0">
                <a:solidFill>
                  <a:srgbClr val="0432FF"/>
                </a:solidFill>
              </a:rPr>
              <a:t>ORGANELLES</a:t>
            </a:r>
            <a:r>
              <a:rPr lang="en-GB" sz="3200" i="1" dirty="0">
                <a:solidFill>
                  <a:srgbClr val="0432FF"/>
                </a:solidFill>
              </a:rPr>
              <a:t>: </a:t>
            </a:r>
            <a:r>
              <a:rPr lang="en-GB" sz="3200" i="1" dirty="0"/>
              <a:t>They are specialized structures, </a:t>
            </a:r>
            <a:r>
              <a:rPr lang="en-GB" sz="3200" i="1" u="sng" dirty="0">
                <a:solidFill>
                  <a:srgbClr val="FF0000"/>
                </a:solidFill>
              </a:rPr>
              <a:t>ESSENTIAL</a:t>
            </a:r>
            <a:r>
              <a:rPr lang="en-GB" sz="3200" i="1" dirty="0"/>
              <a:t> for vital processes of the cell.</a:t>
            </a:r>
          </a:p>
          <a:p>
            <a:endParaRPr lang="en-US" sz="3200" i="1" dirty="0"/>
          </a:p>
          <a:p>
            <a:r>
              <a:rPr lang="en-GB" sz="3200" i="1" u="sng" dirty="0">
                <a:solidFill>
                  <a:srgbClr val="0432FF"/>
                </a:solidFill>
              </a:rPr>
              <a:t>INCLUSIONS</a:t>
            </a:r>
            <a:r>
              <a:rPr lang="en-GB" sz="3200" i="1" dirty="0">
                <a:solidFill>
                  <a:srgbClr val="0432FF"/>
                </a:solidFill>
              </a:rPr>
              <a:t>: </a:t>
            </a:r>
            <a:r>
              <a:rPr lang="en-GB" sz="3200" i="1" dirty="0"/>
              <a:t>They are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u="sng" dirty="0">
                <a:solidFill>
                  <a:srgbClr val="FF0000"/>
                </a:solidFill>
              </a:rPr>
              <a:t>not essential</a:t>
            </a:r>
            <a:r>
              <a:rPr lang="en-GB" sz="3200" i="1" dirty="0"/>
              <a:t> for vitality of cells. may be present or absent</a:t>
            </a:r>
            <a:r>
              <a:rPr lang="en-US" sz="3200" i="1" dirty="0"/>
              <a:t>. Examples are </a:t>
            </a:r>
            <a:r>
              <a:rPr lang="en-US" sz="3200" i="1" u="sng" dirty="0">
                <a:solidFill>
                  <a:srgbClr val="C00000"/>
                </a:solidFill>
              </a:rPr>
              <a:t>lipids</a:t>
            </a:r>
            <a:r>
              <a:rPr lang="en-US" sz="3200" i="1" dirty="0"/>
              <a:t>, </a:t>
            </a:r>
            <a:r>
              <a:rPr lang="en-US" sz="3200" i="1" u="sng" dirty="0">
                <a:solidFill>
                  <a:srgbClr val="C00000"/>
                </a:solidFill>
              </a:rPr>
              <a:t>glycogen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/>
              <a:t>and </a:t>
            </a:r>
            <a:r>
              <a:rPr lang="en-US" sz="3200" i="1" u="sng" dirty="0">
                <a:solidFill>
                  <a:srgbClr val="C00000"/>
                </a:solidFill>
              </a:rPr>
              <a:t>pigments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/>
              <a:t>like melanin &amp; lipofuscin.</a:t>
            </a:r>
          </a:p>
          <a:p>
            <a:endParaRPr lang="en-GB" b="1" dirty="0">
              <a:ea typeface="+mn-ea"/>
            </a:endParaRPr>
          </a:p>
        </p:txBody>
      </p:sp>
      <p:pic>
        <p:nvPicPr>
          <p:cNvPr id="7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8" t="11745" r="24339" b="11462"/>
          <a:stretch>
            <a:fillRect/>
          </a:stretch>
        </p:blipFill>
        <p:spPr>
          <a:xfrm>
            <a:off x="6936828" y="1825624"/>
            <a:ext cx="3878317" cy="4117975"/>
          </a:xfrm>
          <a:blipFill>
            <a:blip r:embed="rId3">
              <a:alphaModFix amt="13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1863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373" y="184751"/>
            <a:ext cx="10515600" cy="1325563"/>
          </a:xfrm>
        </p:spPr>
        <p:txBody>
          <a:bodyPr/>
          <a:lstStyle/>
          <a:p>
            <a:r>
              <a:rPr lang="en-US" i="1" dirty="0">
                <a:latin typeface="Bangla MN" charset="0"/>
                <a:ea typeface="Bangla MN" charset="0"/>
                <a:cs typeface="Bangla MN" charset="0"/>
              </a:rPr>
              <a:t>CYTOPLASMIC </a:t>
            </a:r>
            <a:r>
              <a:rPr lang="en-US" i="1" dirty="0">
                <a:solidFill>
                  <a:srgbClr val="C00000"/>
                </a:solidFill>
                <a:latin typeface="Bangla MN" charset="0"/>
                <a:ea typeface="Bangla MN" charset="0"/>
                <a:cs typeface="Bangla MN" charset="0"/>
              </a:rPr>
              <a:t>ORGANELLES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069" y="1510314"/>
            <a:ext cx="3308131" cy="4575175"/>
          </a:xfrm>
        </p:spPr>
        <p:txBody>
          <a:bodyPr>
            <a:normAutofit lnSpcReduction="10000"/>
          </a:bodyPr>
          <a:lstStyle/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i="1" dirty="0">
                <a:solidFill>
                  <a:schemeClr val="tx2"/>
                </a:solidFill>
              </a:rPr>
              <a:t>	</a:t>
            </a:r>
            <a:r>
              <a:rPr lang="en-GB" i="1" u="sng" dirty="0">
                <a:solidFill>
                  <a:srgbClr val="0432FF"/>
                </a:solidFill>
              </a:rPr>
              <a:t>Membranous</a:t>
            </a:r>
            <a:r>
              <a:rPr lang="en-GB" i="1" dirty="0">
                <a:solidFill>
                  <a:srgbClr val="0432FF"/>
                </a:solidFill>
              </a:rPr>
              <a:t>: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i="1" dirty="0"/>
              <a:t>	1.	Cell membrane.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i="1" dirty="0"/>
              <a:t>	2.	Mitochondria.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i="1" dirty="0"/>
              <a:t>	3.	Endoplasmic reticulum</a:t>
            </a:r>
            <a:br>
              <a:rPr lang="en-GB" i="1" dirty="0"/>
            </a:br>
            <a:r>
              <a:rPr lang="en-GB" i="1" dirty="0">
                <a:solidFill>
                  <a:srgbClr val="C00000"/>
                </a:solidFill>
              </a:rPr>
              <a:t>(rough &amp; smooth).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i="1" dirty="0"/>
              <a:t>	4.	Golgi apparatus.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i="1" dirty="0"/>
              <a:t>	5.	Lysosomes.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i="1" dirty="0"/>
              <a:t>      6.   Secretory vesicles.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0596" y="1510315"/>
            <a:ext cx="3838903" cy="4575175"/>
          </a:xfrm>
        </p:spPr>
        <p:txBody>
          <a:bodyPr>
            <a:normAutofit lnSpcReduction="10000"/>
          </a:bodyPr>
          <a:lstStyle/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i="1" u="sng" dirty="0">
                <a:solidFill>
                  <a:srgbClr val="0432FF"/>
                </a:solidFill>
              </a:rPr>
              <a:t>Non-membranous</a:t>
            </a:r>
            <a:r>
              <a:rPr lang="en-GB" i="1" dirty="0">
                <a:solidFill>
                  <a:srgbClr val="0432FF"/>
                </a:solidFill>
              </a:rPr>
              <a:t>: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dirty="0"/>
              <a:t>	</a:t>
            </a:r>
            <a:r>
              <a:rPr lang="en-GB" i="1" dirty="0"/>
              <a:t>1.  Ribosomes.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i="1" dirty="0"/>
              <a:t>	2.  Centrioles.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i="1" dirty="0"/>
              <a:t>      3.  Cilia &amp; Flagella.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i="1" dirty="0"/>
              <a:t>      4.  Filaments: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i="1" dirty="0"/>
              <a:t>           Actin, Myosin &amp; Intermediate filaments.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i="1" dirty="0"/>
              <a:t>	5.	Cytoskeleton </a:t>
            </a:r>
            <a:r>
              <a:rPr lang="en-GB" i="1" dirty="0">
                <a:solidFill>
                  <a:srgbClr val="C0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</a:rPr>
              <a:t>actin</a:t>
            </a:r>
            <a:r>
              <a:rPr lang="en-GB" i="1" dirty="0">
                <a:solidFill>
                  <a:srgbClr val="C00000"/>
                </a:solidFill>
              </a:rPr>
              <a:t>, intermediate filaments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GB" i="1" dirty="0">
                <a:solidFill>
                  <a:srgbClr val="C00000"/>
                </a:solidFill>
              </a:rPr>
              <a:t> &amp;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GB" i="1" dirty="0">
                <a:solidFill>
                  <a:srgbClr val="C00000"/>
                </a:solidFill>
              </a:rPr>
              <a:t>microtubules). </a:t>
            </a:r>
            <a:endParaRPr lang="en-US" i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9"/>
          <a:stretch>
            <a:fillRect/>
          </a:stretch>
        </p:blipFill>
        <p:spPr>
          <a:xfrm>
            <a:off x="7514895" y="1510315"/>
            <a:ext cx="4356539" cy="4922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547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148523"/>
            <a:ext cx="10515600" cy="706930"/>
          </a:xfrm>
        </p:spPr>
        <p:txBody>
          <a:bodyPr/>
          <a:lstStyle/>
          <a:p>
            <a:pPr algn="ctr"/>
            <a:r>
              <a:rPr lang="en-US" i="1" dirty="0">
                <a:latin typeface="Bangla MN" charset="0"/>
                <a:ea typeface="Bangla MN" charset="0"/>
                <a:cs typeface="Bangla MN" charset="0"/>
              </a:rPr>
              <a:t>Cell Membrane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978039"/>
              </p:ext>
            </p:extLst>
          </p:nvPr>
        </p:nvGraphicFramePr>
        <p:xfrm>
          <a:off x="183931" y="855453"/>
          <a:ext cx="11824137" cy="600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3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2261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charset="0"/>
                        <a:buNone/>
                        <a:defRPr/>
                      </a:pPr>
                      <a:r>
                        <a:rPr lang="en-GB" sz="2400" b="1" dirty="0"/>
                        <a:t>   IS:</a:t>
                      </a:r>
                    </a:p>
                    <a:p>
                      <a:pPr marL="355600" indent="-355600">
                        <a:spcAft>
                          <a:spcPts val="600"/>
                        </a:spcAft>
                        <a:buFont typeface="Arial" charset="0"/>
                        <a:buChar char="•"/>
                        <a:defRPr/>
                      </a:pPr>
                      <a:endParaRPr lang="en-GB" sz="2400" i="1" dirty="0"/>
                    </a:p>
                    <a:p>
                      <a:pPr marL="355600" indent="-355600">
                        <a:spcAft>
                          <a:spcPts val="60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en-GB" sz="2400" i="1" dirty="0"/>
                        <a:t>A very thin membrane that surrounds the cell.</a:t>
                      </a:r>
                      <a:endParaRPr lang="en-US" sz="2400" i="1" dirty="0"/>
                    </a:p>
                    <a:p>
                      <a:pPr marL="355600" indent="-355600">
                        <a:spcAft>
                          <a:spcPts val="60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en-GB" sz="2400" b="1" i="1" u="sng" dirty="0">
                          <a:solidFill>
                            <a:srgbClr val="0432FF"/>
                          </a:solidFill>
                        </a:rPr>
                        <a:t>LM</a:t>
                      </a:r>
                      <a:r>
                        <a:rPr lang="en-GB" sz="2400" b="1" i="1" dirty="0">
                          <a:solidFill>
                            <a:srgbClr val="0432FF"/>
                          </a:solidFill>
                        </a:rPr>
                        <a:t>:</a:t>
                      </a:r>
                      <a:r>
                        <a:rPr lang="en-GB" sz="2400" i="1" dirty="0">
                          <a:solidFill>
                            <a:srgbClr val="0432FF"/>
                          </a:solidFill>
                        </a:rPr>
                        <a:t> </a:t>
                      </a:r>
                      <a:r>
                        <a:rPr lang="en-GB" sz="2400" i="1" dirty="0"/>
                        <a:t>Not visible.</a:t>
                      </a:r>
                      <a:endParaRPr lang="en-GB" sz="2400" b="1" i="1" u="sng" dirty="0"/>
                    </a:p>
                    <a:p>
                      <a:pPr marL="355600" indent="-355600">
                        <a:spcAft>
                          <a:spcPts val="60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en-GB" sz="2400" b="1" i="1" u="sng" dirty="0">
                          <a:solidFill>
                            <a:srgbClr val="0432FF"/>
                          </a:solidFill>
                        </a:rPr>
                        <a:t>EM</a:t>
                      </a:r>
                      <a:r>
                        <a:rPr lang="en-GB" sz="2400" b="1" i="1" dirty="0">
                          <a:solidFill>
                            <a:srgbClr val="0432FF"/>
                          </a:solidFill>
                        </a:rPr>
                        <a:t>:</a:t>
                      </a:r>
                      <a:r>
                        <a:rPr lang="en-US" sz="2400" i="1" dirty="0">
                          <a:solidFill>
                            <a:srgbClr val="0432FF"/>
                          </a:solidFill>
                        </a:rPr>
                        <a:t> </a:t>
                      </a:r>
                      <a:r>
                        <a:rPr lang="en-GB" sz="2400" i="1" dirty="0"/>
                        <a:t>appears as 2 dark lines</a:t>
                      </a:r>
                      <a:r>
                        <a:rPr lang="en-GB" sz="2400" i="1" dirty="0">
                          <a:solidFill>
                            <a:srgbClr val="FF0000"/>
                          </a:solidFill>
                        </a:rPr>
                        <a:t> (electron dense), </a:t>
                      </a:r>
                      <a:r>
                        <a:rPr lang="en-GB" sz="2400" i="1" dirty="0"/>
                        <a:t>separated by a light one </a:t>
                      </a:r>
                      <a:r>
                        <a:rPr lang="en-GB" sz="2400" i="1" dirty="0">
                          <a:solidFill>
                            <a:srgbClr val="FF0000"/>
                          </a:solidFill>
                        </a:rPr>
                        <a:t>(electron-lucent). (trilaminar appearance).</a:t>
                      </a:r>
                    </a:p>
                    <a:p>
                      <a:pPr marL="355600" indent="-355600">
                        <a:spcAft>
                          <a:spcPts val="60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en-GB" sz="2400" b="1" i="1" u="sng" dirty="0">
                          <a:solidFill>
                            <a:srgbClr val="0432FF"/>
                          </a:solidFill>
                        </a:rPr>
                        <a:t>Function</a:t>
                      </a:r>
                      <a:r>
                        <a:rPr lang="en-GB" sz="2400" b="1" i="1" dirty="0">
                          <a:solidFill>
                            <a:srgbClr val="0432FF"/>
                          </a:solidFill>
                        </a:rPr>
                        <a:t>:</a:t>
                      </a:r>
                      <a:r>
                        <a:rPr lang="en-GB" sz="2400" i="1" dirty="0">
                          <a:solidFill>
                            <a:srgbClr val="0432FF"/>
                          </a:solidFill>
                        </a:rPr>
                        <a:t> </a:t>
                      </a:r>
                      <a:r>
                        <a:rPr lang="en-GB" sz="2400" i="1" dirty="0"/>
                        <a:t>selective barrier.</a:t>
                      </a:r>
                      <a:endParaRPr lang="en-US" sz="2400" i="1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1825" indent="-6318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tabLst>
                          <a:tab pos="347663" algn="l"/>
                        </a:tabLst>
                        <a:defRPr/>
                      </a:pPr>
                      <a:r>
                        <a:rPr lang="en-US" sz="2000" b="1" i="1" dirty="0"/>
                        <a:t>Chemical Structure:</a:t>
                      </a:r>
                      <a:endParaRPr lang="en-GB" sz="2000" b="1" i="1" dirty="0"/>
                    </a:p>
                    <a:p>
                      <a:pPr marL="631825" indent="-6318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tabLst>
                          <a:tab pos="347663" algn="l"/>
                        </a:tabLst>
                        <a:defRPr/>
                      </a:pPr>
                      <a:r>
                        <a:rPr lang="en-GB" sz="2000" b="1" i="1" dirty="0">
                          <a:solidFill>
                            <a:srgbClr val="0432FF"/>
                          </a:solidFill>
                        </a:rPr>
                        <a:t>1-	</a:t>
                      </a:r>
                      <a:r>
                        <a:rPr lang="en-GB" sz="2000" b="1" i="1" u="sng" dirty="0">
                          <a:solidFill>
                            <a:srgbClr val="0432FF"/>
                          </a:solidFill>
                        </a:rPr>
                        <a:t>Phospholipid molecules</a:t>
                      </a:r>
                      <a:r>
                        <a:rPr lang="en-GB" sz="2000" b="1" i="1" dirty="0">
                          <a:solidFill>
                            <a:srgbClr val="0432FF"/>
                          </a:solidFill>
                        </a:rPr>
                        <a:t>:</a:t>
                      </a:r>
                      <a:endParaRPr lang="en-GB" sz="2000" i="1" dirty="0">
                        <a:solidFill>
                          <a:srgbClr val="0432FF"/>
                        </a:solidFill>
                      </a:endParaRPr>
                    </a:p>
                    <a:p>
                      <a:pPr marL="631825" indent="-6318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tabLst>
                          <a:tab pos="347663" algn="l"/>
                        </a:tabLst>
                        <a:defRPr/>
                      </a:pPr>
                      <a:r>
                        <a:rPr lang="en-GB" sz="2000" i="1" dirty="0"/>
                        <a:t>	arranged in 2 layers.</a:t>
                      </a:r>
                    </a:p>
                    <a:p>
                      <a:pPr marL="631825" indent="-6318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tabLst>
                          <a:tab pos="347663" algn="l"/>
                        </a:tabLst>
                        <a:defRPr/>
                      </a:pPr>
                      <a:r>
                        <a:rPr lang="en-GB" sz="2000" b="1" i="1" dirty="0">
                          <a:solidFill>
                            <a:srgbClr val="0432FF"/>
                          </a:solidFill>
                        </a:rPr>
                        <a:t>2-	</a:t>
                      </a:r>
                      <a:r>
                        <a:rPr lang="en-GB" sz="2000" b="1" i="1" u="sng" dirty="0">
                          <a:solidFill>
                            <a:srgbClr val="0432FF"/>
                          </a:solidFill>
                        </a:rPr>
                        <a:t>Protein molecules</a:t>
                      </a:r>
                      <a:r>
                        <a:rPr lang="en-GB" sz="2000" b="1" i="1" dirty="0">
                          <a:solidFill>
                            <a:srgbClr val="0432FF"/>
                          </a:solidFill>
                        </a:rPr>
                        <a:t>:</a:t>
                      </a:r>
                      <a:endParaRPr lang="en-GB" sz="2000" i="1" dirty="0">
                        <a:solidFill>
                          <a:srgbClr val="0432FF"/>
                        </a:solidFill>
                      </a:endParaRPr>
                    </a:p>
                    <a:p>
                      <a:pPr marL="631825" indent="-6318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tabLst>
                          <a:tab pos="347663" algn="l"/>
                        </a:tabLst>
                        <a:defRPr/>
                      </a:pPr>
                      <a:r>
                        <a:rPr lang="en-GB" sz="2000" i="1" dirty="0"/>
                        <a:t>	</a:t>
                      </a:r>
                      <a:r>
                        <a:rPr lang="en-GB" sz="2000" b="1" i="1" dirty="0">
                          <a:solidFill>
                            <a:srgbClr val="C00000"/>
                          </a:solidFill>
                        </a:rPr>
                        <a:t>a)	</a:t>
                      </a:r>
                      <a:r>
                        <a:rPr lang="en-GB" sz="2000" b="1" i="1" u="sng" dirty="0">
                          <a:solidFill>
                            <a:srgbClr val="C00000"/>
                          </a:solidFill>
                        </a:rPr>
                        <a:t>Peripheral protein</a:t>
                      </a:r>
                      <a:endParaRPr lang="en-GB" sz="2000" i="1" dirty="0">
                        <a:solidFill>
                          <a:srgbClr val="C00000"/>
                        </a:solidFill>
                      </a:endParaRPr>
                    </a:p>
                    <a:p>
                      <a:pPr marL="631825" indent="-6318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tabLst>
                          <a:tab pos="347663" algn="l"/>
                        </a:tabLst>
                        <a:defRPr/>
                      </a:pPr>
                      <a:r>
                        <a:rPr lang="en-GB" sz="2000" i="1" dirty="0">
                          <a:solidFill>
                            <a:srgbClr val="C00000"/>
                          </a:solidFill>
                        </a:rPr>
                        <a:t>	</a:t>
                      </a:r>
                      <a:r>
                        <a:rPr lang="en-GB" sz="2000" b="1" i="1" dirty="0">
                          <a:solidFill>
                            <a:srgbClr val="C00000"/>
                          </a:solidFill>
                        </a:rPr>
                        <a:t>b)	</a:t>
                      </a:r>
                      <a:r>
                        <a:rPr lang="en-GB" sz="2000" b="1" i="1" u="sng" dirty="0">
                          <a:solidFill>
                            <a:srgbClr val="C00000"/>
                          </a:solidFill>
                        </a:rPr>
                        <a:t>Integral protein</a:t>
                      </a:r>
                      <a:endParaRPr lang="en-GB" sz="2000" b="1" i="1" dirty="0">
                        <a:solidFill>
                          <a:srgbClr val="C00000"/>
                        </a:solidFill>
                      </a:endParaRPr>
                    </a:p>
                    <a:p>
                      <a:pPr marL="631825" indent="-6318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tabLst>
                          <a:tab pos="347663" algn="l"/>
                        </a:tabLst>
                        <a:defRPr/>
                      </a:pPr>
                      <a:r>
                        <a:rPr lang="en-GB" sz="2000" b="1" i="1" dirty="0">
                          <a:solidFill>
                            <a:srgbClr val="0432FF"/>
                          </a:solidFill>
                        </a:rPr>
                        <a:t>3-	</a:t>
                      </a:r>
                      <a:r>
                        <a:rPr lang="en-GB" sz="2000" b="1" i="1" u="sng" dirty="0">
                          <a:solidFill>
                            <a:srgbClr val="0432FF"/>
                          </a:solidFill>
                        </a:rPr>
                        <a:t>Carbohydrate molecules</a:t>
                      </a:r>
                      <a:r>
                        <a:rPr lang="en-GB" sz="2000" b="1" i="1" dirty="0">
                          <a:solidFill>
                            <a:srgbClr val="0432FF"/>
                          </a:solidFill>
                        </a:rPr>
                        <a:t>:</a:t>
                      </a:r>
                      <a:endParaRPr lang="en-GB" sz="2000" i="1" dirty="0">
                        <a:solidFill>
                          <a:srgbClr val="0432FF"/>
                        </a:solidFill>
                      </a:endParaRPr>
                    </a:p>
                    <a:p>
                      <a:pPr marL="631825" indent="-6318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tabLst>
                          <a:tab pos="347663" algn="l"/>
                        </a:tabLst>
                        <a:defRPr/>
                      </a:pPr>
                      <a:r>
                        <a:rPr lang="en-GB" sz="2000" i="1" dirty="0"/>
                        <a:t>	attached to either proteins</a:t>
                      </a:r>
                    </a:p>
                    <a:p>
                      <a:pPr marL="631825" indent="-6318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tabLst>
                          <a:tab pos="347663" algn="l"/>
                        </a:tabLst>
                        <a:defRPr/>
                      </a:pPr>
                      <a:r>
                        <a:rPr lang="en-GB" sz="2000" i="1" dirty="0"/>
                        <a:t>	or lipids </a:t>
                      </a:r>
                      <a:r>
                        <a:rPr lang="en-GB" sz="2000" b="1" i="1" dirty="0">
                          <a:solidFill>
                            <a:srgbClr val="C00000"/>
                          </a:solidFill>
                        </a:rPr>
                        <a:t>(glycoproteins </a:t>
                      </a:r>
                      <a:r>
                        <a:rPr lang="en-GB" sz="2000" i="1" dirty="0">
                          <a:solidFill>
                            <a:srgbClr val="C00000"/>
                          </a:solidFill>
                        </a:rPr>
                        <a:t>and</a:t>
                      </a:r>
                    </a:p>
                    <a:p>
                      <a:pPr marL="631825" indent="-6318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tabLst>
                          <a:tab pos="347663" algn="l"/>
                        </a:tabLst>
                        <a:defRPr/>
                      </a:pPr>
                      <a:r>
                        <a:rPr lang="en-GB" sz="2000" b="1" i="1" dirty="0">
                          <a:solidFill>
                            <a:srgbClr val="C00000"/>
                          </a:solidFill>
                        </a:rPr>
                        <a:t>	glycolipids)</a:t>
                      </a:r>
                      <a:r>
                        <a:rPr lang="en-GB" sz="2000" i="1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GB" sz="2000" i="1" dirty="0"/>
                        <a:t>forming the</a:t>
                      </a:r>
                    </a:p>
                    <a:p>
                      <a:pPr marL="631825" indent="-6318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tabLst>
                          <a:tab pos="347663" algn="l"/>
                        </a:tabLst>
                        <a:defRPr/>
                      </a:pPr>
                      <a:r>
                        <a:rPr lang="en-GB" sz="2000" b="1" i="1" dirty="0"/>
                        <a:t>	</a:t>
                      </a:r>
                      <a:r>
                        <a:rPr lang="en-GB" sz="2000" i="1" dirty="0"/>
                        <a:t>surface or cell coat.</a:t>
                      </a:r>
                    </a:p>
                    <a:p>
                      <a:pPr marL="631825" indent="-6318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tabLst>
                          <a:tab pos="347663" algn="l"/>
                        </a:tabLst>
                        <a:defRPr/>
                      </a:pPr>
                      <a:r>
                        <a:rPr lang="en-GB" sz="2000" b="1" i="1" u="sng" dirty="0">
                          <a:solidFill>
                            <a:srgbClr val="0432FF"/>
                          </a:solidFill>
                        </a:rPr>
                        <a:t> (Glycocalyx)</a:t>
                      </a:r>
                      <a:r>
                        <a:rPr lang="en-GB" sz="2000" i="1" dirty="0">
                          <a:solidFill>
                            <a:srgbClr val="0432FF"/>
                          </a:solidFill>
                        </a:rPr>
                        <a:t>:</a:t>
                      </a:r>
                    </a:p>
                    <a:p>
                      <a:pPr marL="631825" indent="-6318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tabLst>
                          <a:tab pos="347663" algn="l"/>
                        </a:tabLst>
                        <a:defRPr/>
                      </a:pPr>
                      <a:r>
                        <a:rPr lang="en-GB" sz="2000" i="1" dirty="0"/>
                        <a:t>	</a:t>
                      </a:r>
                      <a:r>
                        <a:rPr lang="en-GB" sz="2000" i="1" dirty="0">
                          <a:solidFill>
                            <a:srgbClr val="C00000"/>
                          </a:solidFill>
                        </a:rPr>
                        <a:t>a)	Protection of the cell.</a:t>
                      </a:r>
                    </a:p>
                    <a:p>
                      <a:pPr marL="631825" indent="-6318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tabLst>
                          <a:tab pos="347663" algn="l"/>
                        </a:tabLst>
                        <a:defRPr/>
                      </a:pPr>
                      <a:r>
                        <a:rPr lang="en-GB" sz="2000" i="1" dirty="0">
                          <a:solidFill>
                            <a:srgbClr val="C00000"/>
                          </a:solidFill>
                        </a:rPr>
                        <a:t>	b)	Cell recognition and adhesion.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1825" marR="0" indent="-6318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  <a:defRPr/>
                      </a:pPr>
                      <a:r>
                        <a:rPr lang="en-US" sz="2400" b="1" i="1" dirty="0"/>
                        <a:t>Specializations:</a:t>
                      </a:r>
                      <a:endParaRPr lang="en-GB" b="1" i="1" u="sng" dirty="0">
                        <a:solidFill>
                          <a:srgbClr val="0432FF"/>
                        </a:solidFill>
                      </a:endParaRPr>
                    </a:p>
                    <a:p>
                      <a:pPr marL="631825" indent="-6318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tabLst>
                          <a:tab pos="347663" algn="l"/>
                        </a:tabLst>
                        <a:defRPr/>
                      </a:pPr>
                      <a:r>
                        <a:rPr lang="en-GB" b="1" i="1" u="sng" dirty="0">
                          <a:solidFill>
                            <a:srgbClr val="0432FF"/>
                          </a:solidFill>
                        </a:rPr>
                        <a:t>Cilia</a:t>
                      </a:r>
                      <a:r>
                        <a:rPr lang="en-GB" b="1" i="1" dirty="0">
                          <a:solidFill>
                            <a:srgbClr val="0432FF"/>
                          </a:solidFill>
                        </a:rPr>
                        <a:t>:</a:t>
                      </a:r>
                      <a:endParaRPr lang="en-GB" i="1" dirty="0">
                        <a:solidFill>
                          <a:srgbClr val="0432FF"/>
                        </a:solidFill>
                      </a:endParaRPr>
                    </a:p>
                    <a:p>
                      <a:pPr marL="285750" indent="-285750" fontAlgn="auto"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45000"/>
                        <a:buFont typeface="Arial" charset="0"/>
                        <a:buChar char="•"/>
                        <a:defRPr/>
                      </a:pPr>
                      <a:r>
                        <a:rPr lang="en-US" i="1" dirty="0">
                          <a:cs typeface="Majalla UI"/>
                        </a:rPr>
                        <a:t>Long motile hair-like structures surrounded by cell membrane.</a:t>
                      </a:r>
                    </a:p>
                    <a:p>
                      <a:pPr marL="285750" indent="-285750" fontAlgn="auto"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45000"/>
                        <a:buFont typeface="Arial" charset="0"/>
                        <a:buChar char="•"/>
                        <a:defRPr/>
                      </a:pPr>
                      <a:r>
                        <a:rPr lang="en-US" i="1" dirty="0">
                          <a:cs typeface="Majalla UI"/>
                        </a:rPr>
                        <a:t>Their core is formed of </a:t>
                      </a:r>
                      <a:r>
                        <a:rPr lang="en-US" i="1" dirty="0">
                          <a:solidFill>
                            <a:srgbClr val="C00000"/>
                          </a:solidFill>
                          <a:cs typeface="Majalla UI"/>
                        </a:rPr>
                        <a:t>microtubules</a:t>
                      </a:r>
                      <a:r>
                        <a:rPr lang="en-US" i="1" dirty="0">
                          <a:cs typeface="Majalla UI"/>
                        </a:rPr>
                        <a:t>. </a:t>
                      </a:r>
                    </a:p>
                    <a:p>
                      <a:pPr marL="274320" indent="-274320" fontAlgn="auto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 pitchFamily="18" charset="2"/>
                        <a:buNone/>
                        <a:defRPr/>
                      </a:pPr>
                      <a:r>
                        <a:rPr lang="en-GB" b="1" i="1" u="sng" dirty="0">
                          <a:solidFill>
                            <a:srgbClr val="0432FF"/>
                          </a:solidFill>
                        </a:rPr>
                        <a:t>Microvilli (Brush border)</a:t>
                      </a:r>
                      <a:r>
                        <a:rPr lang="en-GB" b="1" i="1" dirty="0">
                          <a:solidFill>
                            <a:srgbClr val="0432FF"/>
                          </a:solidFill>
                        </a:rPr>
                        <a:t>:</a:t>
                      </a:r>
                      <a:endParaRPr lang="en-GB" i="1" dirty="0">
                        <a:solidFill>
                          <a:srgbClr val="0432FF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  <a:defRPr/>
                      </a:pPr>
                      <a:r>
                        <a:rPr lang="en-US" i="1" dirty="0">
                          <a:cs typeface="Majalla UI"/>
                        </a:rPr>
                        <a:t>Cylindrical cytoplasmic projections of apical surface to increase surface area.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  <a:defRPr/>
                      </a:pPr>
                      <a:r>
                        <a:rPr lang="en-US" i="1" dirty="0">
                          <a:cs typeface="Majalla UI"/>
                        </a:rPr>
                        <a:t>Their core contains </a:t>
                      </a:r>
                      <a:r>
                        <a:rPr lang="en-US" i="1" dirty="0">
                          <a:solidFill>
                            <a:srgbClr val="C00000"/>
                          </a:solidFill>
                          <a:cs typeface="Majalla UI"/>
                        </a:rPr>
                        <a:t>actin filaments</a:t>
                      </a:r>
                      <a:r>
                        <a:rPr lang="en-US" i="1" dirty="0">
                          <a:cs typeface="Majalla UI"/>
                        </a:rPr>
                        <a:t>.</a:t>
                      </a:r>
                      <a:endParaRPr lang="en-GB" i="1" dirty="0"/>
                    </a:p>
                    <a:p>
                      <a:pPr>
                        <a:buFont typeface="Wingdings" pitchFamily="2" charset="2"/>
                        <a:buNone/>
                        <a:defRPr/>
                      </a:pPr>
                      <a:r>
                        <a:rPr lang="en-GB" b="1" i="1" u="sng" dirty="0">
                          <a:solidFill>
                            <a:srgbClr val="0432FF"/>
                          </a:solidFill>
                        </a:rPr>
                        <a:t>Intercellular Junctions</a:t>
                      </a:r>
                      <a:r>
                        <a:rPr lang="en-GB" b="1" i="1" dirty="0">
                          <a:solidFill>
                            <a:srgbClr val="0432FF"/>
                          </a:solidFill>
                        </a:rPr>
                        <a:t>:</a:t>
                      </a:r>
                      <a:endParaRPr lang="en-US" b="1" i="1" dirty="0">
                        <a:solidFill>
                          <a:srgbClr val="0432FF"/>
                        </a:solidFill>
                      </a:endParaRPr>
                    </a:p>
                    <a:p>
                      <a:pPr marL="360363" indent="-360363">
                        <a:buClr>
                          <a:schemeClr val="tx1"/>
                        </a:buClr>
                        <a:buSzPct val="100000"/>
                        <a:buFont typeface="Arial" charset="0"/>
                        <a:buChar char="•"/>
                        <a:defRPr/>
                      </a:pPr>
                      <a:r>
                        <a:rPr lang="en-US" sz="1600" i="1" dirty="0">
                          <a:solidFill>
                            <a:srgbClr val="C00000"/>
                          </a:solidFill>
                          <a:cs typeface="Majalla UI"/>
                        </a:rPr>
                        <a:t>Occluding (Tight) Junction: </a:t>
                      </a:r>
                      <a:r>
                        <a:rPr lang="en-US" sz="1600" i="1" dirty="0">
                          <a:cs typeface="Majalla UI"/>
                        </a:rPr>
                        <a:t>seals the intercellular space. </a:t>
                      </a:r>
                    </a:p>
                    <a:p>
                      <a:pPr marL="360363" indent="-360363">
                        <a:buClr>
                          <a:schemeClr val="tx1"/>
                        </a:buClr>
                        <a:buSzPct val="100000"/>
                        <a:buFont typeface="Arial" charset="0"/>
                        <a:buChar char="•"/>
                        <a:defRPr/>
                      </a:pPr>
                      <a:r>
                        <a:rPr lang="en-US" sz="1600" i="1" dirty="0">
                          <a:solidFill>
                            <a:srgbClr val="C00000"/>
                          </a:solidFill>
                          <a:cs typeface="Majalla UI"/>
                        </a:rPr>
                        <a:t>Adherening Junction: </a:t>
                      </a:r>
                      <a:r>
                        <a:rPr lang="en-US" sz="1600" i="1" dirty="0">
                          <a:cs typeface="Majalla UI"/>
                        </a:rPr>
                        <a:t>fixes adjacent cells together:</a:t>
                      </a:r>
                    </a:p>
                    <a:p>
                      <a:pPr marL="857250" lvl="1" indent="-457200">
                        <a:buFont typeface="Arial" charset="0"/>
                        <a:buChar char="•"/>
                        <a:defRPr/>
                      </a:pPr>
                      <a:r>
                        <a:rPr lang="en-US" sz="1600" i="1" dirty="0">
                          <a:cs typeface="Majalla UI"/>
                        </a:rPr>
                        <a:t>Zonula Adhering Junction.</a:t>
                      </a:r>
                    </a:p>
                    <a:p>
                      <a:pPr marL="857250" lvl="1" indent="-457200">
                        <a:buFont typeface="Arial" charset="0"/>
                        <a:buChar char="•"/>
                        <a:defRPr/>
                      </a:pPr>
                      <a:r>
                        <a:rPr lang="en-US" sz="1600" i="1" dirty="0">
                          <a:cs typeface="Majalla UI"/>
                        </a:rPr>
                        <a:t>Desmosome (Macula Adherening Junction).</a:t>
                      </a:r>
                    </a:p>
                    <a:p>
                      <a:pPr marL="360363" indent="-360363">
                        <a:buClr>
                          <a:schemeClr val="tx1"/>
                        </a:buClr>
                        <a:buSzPct val="100000"/>
                        <a:buFont typeface="Arial" charset="0"/>
                        <a:buChar char="•"/>
                        <a:defRPr/>
                      </a:pPr>
                      <a:r>
                        <a:rPr lang="en-US" sz="1600" i="1" dirty="0">
                          <a:solidFill>
                            <a:srgbClr val="C00000"/>
                          </a:solidFill>
                          <a:cs typeface="Majalla UI"/>
                        </a:rPr>
                        <a:t>Gap junction:</a:t>
                      </a:r>
                      <a:r>
                        <a:rPr lang="en-GB" sz="1600" i="1" dirty="0">
                          <a:solidFill>
                            <a:srgbClr val="C00000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GB" sz="1600" i="1" dirty="0">
                          <a:cs typeface="Times New Roman" pitchFamily="18" charset="0"/>
                        </a:rPr>
                        <a:t>Allow free communication between the cells.</a:t>
                      </a:r>
                    </a:p>
                    <a:p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470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930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latin typeface="Bangla MN" charset="0"/>
                <a:ea typeface="Bangla MN" charset="0"/>
                <a:cs typeface="Bangla MN" charset="0"/>
              </a:rPr>
              <a:t>Mitochondria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1241"/>
            <a:ext cx="6965731" cy="491572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ct val="10000"/>
              </a:spcBef>
              <a:defRPr/>
            </a:pPr>
            <a:r>
              <a:rPr lang="en-GB" sz="3600" i="1" dirty="0"/>
              <a:t>Each mitochondrion is rod-shaped .</a:t>
            </a:r>
          </a:p>
          <a:p>
            <a:pPr>
              <a:lnSpc>
                <a:spcPct val="110000"/>
              </a:lnSpc>
              <a:spcBef>
                <a:spcPct val="10000"/>
              </a:spcBef>
              <a:defRPr/>
            </a:pPr>
            <a:r>
              <a:rPr lang="en-GB" sz="3600" i="1" dirty="0"/>
              <a:t>The wall is composed of 2 membranes. </a:t>
            </a:r>
          </a:p>
          <a:p>
            <a:pPr>
              <a:lnSpc>
                <a:spcPct val="110000"/>
              </a:lnSpc>
              <a:spcBef>
                <a:spcPct val="10000"/>
              </a:spcBef>
              <a:defRPr/>
            </a:pPr>
            <a:r>
              <a:rPr lang="en-GB" sz="3600" i="1" dirty="0"/>
              <a:t>The outer  is smooth, the inner is folded to form</a:t>
            </a:r>
            <a:r>
              <a:rPr lang="en-GB" sz="3600" i="1" dirty="0">
                <a:solidFill>
                  <a:srgbClr val="FF0000"/>
                </a:solidFill>
              </a:rPr>
              <a:t> </a:t>
            </a:r>
            <a:r>
              <a:rPr lang="en-GB" sz="3600" b="1" i="1" dirty="0">
                <a:solidFill>
                  <a:srgbClr val="FF0000"/>
                </a:solidFill>
              </a:rPr>
              <a:t>cristae</a:t>
            </a:r>
            <a:r>
              <a:rPr lang="en-GB" sz="3600" i="1" dirty="0"/>
              <a:t>.</a:t>
            </a:r>
          </a:p>
          <a:p>
            <a:pPr>
              <a:lnSpc>
                <a:spcPct val="110000"/>
              </a:lnSpc>
              <a:spcBef>
                <a:spcPct val="10000"/>
              </a:spcBef>
              <a:defRPr/>
            </a:pPr>
            <a:r>
              <a:rPr lang="en-GB" sz="3600" i="1" dirty="0"/>
              <a:t>The cavity is filled with mitochondrial </a:t>
            </a:r>
            <a:r>
              <a:rPr lang="en-GB" sz="3600" i="1" dirty="0">
                <a:solidFill>
                  <a:srgbClr val="FF0000"/>
                </a:solidFill>
              </a:rPr>
              <a:t>matrix</a:t>
            </a:r>
            <a:r>
              <a:rPr lang="en-GB" sz="3600" i="1" dirty="0"/>
              <a:t>, which contains enzymes. </a:t>
            </a:r>
            <a:r>
              <a:rPr lang="en-US" sz="3600" i="1" dirty="0"/>
              <a:t>Also </a:t>
            </a:r>
            <a:r>
              <a:rPr lang="en-GB" sz="3600" i="1" dirty="0"/>
              <a:t>contains its own </a:t>
            </a:r>
            <a:r>
              <a:rPr lang="en-GB" sz="3600" b="1" i="1" dirty="0">
                <a:solidFill>
                  <a:srgbClr val="FF0000"/>
                </a:solidFill>
              </a:rPr>
              <a:t>DNA</a:t>
            </a:r>
            <a:r>
              <a:rPr lang="en-GB" sz="3600" i="1" dirty="0"/>
              <a:t>.</a:t>
            </a:r>
            <a:endParaRPr lang="en-GB" sz="3600" b="1" i="1" u="sng" dirty="0"/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GB" sz="3600" b="1" i="1" u="sng" dirty="0">
                <a:solidFill>
                  <a:srgbClr val="0432FF"/>
                </a:solidFill>
              </a:rPr>
              <a:t>Functions</a:t>
            </a:r>
            <a:r>
              <a:rPr lang="en-GB" sz="3600" b="1" i="1" dirty="0">
                <a:solidFill>
                  <a:srgbClr val="0432FF"/>
                </a:solidFill>
              </a:rPr>
              <a:t>:</a:t>
            </a:r>
          </a:p>
          <a:p>
            <a:pPr marL="457200" indent="-457200">
              <a:lnSpc>
                <a:spcPct val="110000"/>
              </a:lnSpc>
              <a:spcBef>
                <a:spcPct val="10000"/>
              </a:spcBef>
              <a:buFont typeface="+mj-lt"/>
              <a:buAutoNum type="arabicPeriod"/>
              <a:defRPr/>
            </a:pPr>
            <a:r>
              <a:rPr lang="en-GB" sz="3600" i="1" dirty="0"/>
              <a:t>Generation of </a:t>
            </a:r>
            <a:r>
              <a:rPr lang="en-GB" sz="3600" i="1" dirty="0">
                <a:solidFill>
                  <a:srgbClr val="C00000"/>
                </a:solidFill>
              </a:rPr>
              <a:t> </a:t>
            </a:r>
            <a:r>
              <a:rPr lang="en-GB" sz="3600" b="1" i="1" u="sng" dirty="0">
                <a:solidFill>
                  <a:srgbClr val="C00000"/>
                </a:solidFill>
              </a:rPr>
              <a:t>ATP</a:t>
            </a:r>
            <a:r>
              <a:rPr lang="en-GB" sz="3600" i="1" dirty="0">
                <a:solidFill>
                  <a:srgbClr val="C00000"/>
                </a:solidFill>
              </a:rPr>
              <a:t> </a:t>
            </a:r>
            <a:r>
              <a:rPr lang="en-GB" sz="3600" i="1" dirty="0"/>
              <a:t>which is the source of energy for the cell. They are called </a:t>
            </a:r>
            <a:r>
              <a:rPr lang="en-GB" sz="3600" b="1" i="1" dirty="0">
                <a:solidFill>
                  <a:srgbClr val="C00000"/>
                </a:solidFill>
              </a:rPr>
              <a:t>the power-house</a:t>
            </a:r>
            <a:r>
              <a:rPr lang="en-GB" sz="3600" i="1" dirty="0">
                <a:solidFill>
                  <a:srgbClr val="C00000"/>
                </a:solidFill>
              </a:rPr>
              <a:t> </a:t>
            </a:r>
            <a:r>
              <a:rPr lang="en-GB" sz="3600" i="1" dirty="0"/>
              <a:t>of the cell.</a:t>
            </a:r>
            <a:endParaRPr lang="en-GB" sz="3600" b="1" i="1" dirty="0"/>
          </a:p>
          <a:p>
            <a:pPr marL="457200" indent="-457200">
              <a:lnSpc>
                <a:spcPct val="110000"/>
              </a:lnSpc>
              <a:spcBef>
                <a:spcPct val="10000"/>
              </a:spcBef>
              <a:buFont typeface="+mj-lt"/>
              <a:buAutoNum type="arabicPeriod"/>
              <a:defRPr/>
            </a:pPr>
            <a:r>
              <a:rPr lang="en-GB" sz="3600" i="1" dirty="0"/>
              <a:t>They can form their </a:t>
            </a:r>
            <a:r>
              <a:rPr lang="en-GB" sz="3600" b="1" i="1" dirty="0">
                <a:solidFill>
                  <a:srgbClr val="C00000"/>
                </a:solidFill>
              </a:rPr>
              <a:t>own</a:t>
            </a:r>
            <a:r>
              <a:rPr lang="en-GB" sz="3600" i="1" dirty="0">
                <a:solidFill>
                  <a:srgbClr val="C00000"/>
                </a:solidFill>
              </a:rPr>
              <a:t> </a:t>
            </a:r>
            <a:r>
              <a:rPr lang="en-GB" sz="3600" b="1" i="1" dirty="0">
                <a:solidFill>
                  <a:srgbClr val="C00000"/>
                </a:solidFill>
              </a:rPr>
              <a:t>proteins</a:t>
            </a:r>
            <a:r>
              <a:rPr lang="en-GB" sz="3600" i="1" dirty="0">
                <a:solidFill>
                  <a:srgbClr val="C00000"/>
                </a:solidFill>
              </a:rPr>
              <a:t> </a:t>
            </a:r>
            <a:r>
              <a:rPr lang="en-GB" sz="3600" i="1" dirty="0"/>
              <a:t>and undergo</a:t>
            </a:r>
            <a:r>
              <a:rPr lang="en-GB" sz="3600" i="1" dirty="0">
                <a:solidFill>
                  <a:srgbClr val="C00000"/>
                </a:solidFill>
              </a:rPr>
              <a:t> </a:t>
            </a:r>
            <a:r>
              <a:rPr lang="en-GB" sz="3600" b="1" i="1" dirty="0">
                <a:solidFill>
                  <a:srgbClr val="C00000"/>
                </a:solidFill>
              </a:rPr>
              <a:t>self replication</a:t>
            </a:r>
            <a:r>
              <a:rPr lang="en-GB" sz="3600" i="1" dirty="0"/>
              <a:t>. </a:t>
            </a:r>
          </a:p>
          <a:p>
            <a:endParaRPr lang="en-US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5"/>
          <a:stretch>
            <a:fillRect/>
          </a:stretch>
        </p:blipFill>
        <p:spPr>
          <a:xfrm>
            <a:off x="7899400" y="1261241"/>
            <a:ext cx="3454400" cy="2582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02_12B.JPG"/>
          <p:cNvPicPr>
            <a:picLocks noChangeAspect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68" y="4033289"/>
            <a:ext cx="2682875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740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523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latin typeface="Bangla MN" charset="0"/>
                <a:ea typeface="Bangla MN" charset="0"/>
                <a:cs typeface="Bangla MN" charset="0"/>
              </a:rPr>
              <a:t>Endoplasmic Reticulum (ER)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78821" cy="4351338"/>
          </a:xfrm>
        </p:spPr>
        <p:txBody>
          <a:bodyPr/>
          <a:lstStyle/>
          <a:p>
            <a:pPr>
              <a:defRPr/>
            </a:pPr>
            <a:r>
              <a:rPr lang="en-GB" i="1" dirty="0"/>
              <a:t>It is a system of communicating membranous tubules, vesicles, and flattened</a:t>
            </a:r>
            <a:r>
              <a:rPr lang="en-US" i="1" dirty="0"/>
              <a:t> vesicles</a:t>
            </a:r>
            <a:r>
              <a:rPr lang="en-GB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(</a:t>
            </a:r>
            <a:r>
              <a:rPr lang="en-GB" i="1" dirty="0">
                <a:solidFill>
                  <a:srgbClr val="FF0000"/>
                </a:solidFill>
              </a:rPr>
              <a:t>cisternae</a:t>
            </a:r>
            <a:r>
              <a:rPr lang="en-US" i="1" dirty="0">
                <a:solidFill>
                  <a:srgbClr val="FF0000"/>
                </a:solidFill>
              </a:rPr>
              <a:t>)</a:t>
            </a:r>
            <a:r>
              <a:rPr lang="en-GB" i="1" dirty="0"/>
              <a:t>.</a:t>
            </a:r>
            <a:endParaRPr lang="en-US" i="1" dirty="0"/>
          </a:p>
          <a:p>
            <a:pPr>
              <a:defRPr/>
            </a:pPr>
            <a:endParaRPr lang="en-GB" i="1" dirty="0"/>
          </a:p>
          <a:p>
            <a:pPr>
              <a:defRPr/>
            </a:pPr>
            <a:r>
              <a:rPr lang="en-GB" i="1" dirty="0">
                <a:solidFill>
                  <a:srgbClr val="0432FF"/>
                </a:solidFill>
              </a:rPr>
              <a:t>There are 2 types:</a:t>
            </a:r>
          </a:p>
          <a:p>
            <a:pPr marL="887412" lvl="1" indent="-342900">
              <a:defRPr/>
            </a:pPr>
            <a:r>
              <a:rPr lang="en-GB" sz="2800" i="1" dirty="0">
                <a:solidFill>
                  <a:srgbClr val="C00000"/>
                </a:solidFill>
              </a:rPr>
              <a:t>Rough (rER).</a:t>
            </a:r>
          </a:p>
          <a:p>
            <a:pPr marL="887412" lvl="1" indent="-342900">
              <a:defRPr/>
            </a:pPr>
            <a:r>
              <a:rPr lang="en-GB" sz="2800" i="1" dirty="0">
                <a:solidFill>
                  <a:srgbClr val="C00000"/>
                </a:solidFill>
              </a:rPr>
              <a:t>Smooth (sER).</a:t>
            </a:r>
          </a:p>
          <a:p>
            <a:endParaRPr lang="en-US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"/>
          <a:stretch>
            <a:fillRect/>
          </a:stretch>
        </p:blipFill>
        <p:spPr>
          <a:xfrm>
            <a:off x="7596570" y="1442244"/>
            <a:ext cx="4121150" cy="2559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70" y="4001294"/>
            <a:ext cx="4095750" cy="2619375"/>
          </a:xfrm>
          <a:prstGeom prst="rect">
            <a:avLst/>
          </a:prstGeom>
          <a:blipFill>
            <a:blip r:embed="rId4">
              <a:alphaModFix amt="13000"/>
            </a:blip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792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09584"/>
              </p:ext>
            </p:extLst>
          </p:nvPr>
        </p:nvGraphicFramePr>
        <p:xfrm>
          <a:off x="504496" y="409902"/>
          <a:ext cx="11398470" cy="62273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9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50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432FF"/>
                          </a:solidFill>
                          <a:latin typeface="Bangla MN" charset="0"/>
                          <a:ea typeface="Bangla MN" charset="0"/>
                          <a:cs typeface="Bangla MN" charset="0"/>
                        </a:rPr>
                        <a:t>Rough Endoplasmic</a:t>
                      </a:r>
                      <a:r>
                        <a:rPr lang="en-US" sz="2400" baseline="0" dirty="0">
                          <a:solidFill>
                            <a:srgbClr val="0432FF"/>
                          </a:solidFill>
                          <a:latin typeface="Bangla MN" charset="0"/>
                          <a:ea typeface="Bangla MN" charset="0"/>
                          <a:cs typeface="Bangla MN" charset="0"/>
                        </a:rPr>
                        <a:t> Reticulum </a:t>
                      </a:r>
                      <a:endParaRPr lang="en-US" sz="2400" dirty="0">
                        <a:solidFill>
                          <a:srgbClr val="0432FF"/>
                        </a:solidFill>
                        <a:latin typeface="Bangla MN" charset="0"/>
                        <a:ea typeface="Bangla MN" charset="0"/>
                        <a:cs typeface="Bangla M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  <a:latin typeface="Bangla MN" charset="0"/>
                          <a:ea typeface="Bangla MN" charset="0"/>
                          <a:cs typeface="Bangla MN" charset="0"/>
                        </a:rPr>
                        <a:t>Smooth</a:t>
                      </a:r>
                      <a:r>
                        <a:rPr lang="en-US" sz="2400" baseline="0" dirty="0">
                          <a:solidFill>
                            <a:srgbClr val="0432FF"/>
                          </a:solidFill>
                          <a:latin typeface="Bangla MN" charset="0"/>
                          <a:ea typeface="Bangla MN" charset="0"/>
                          <a:cs typeface="Bangla MN" charset="0"/>
                        </a:rPr>
                        <a:t> Endoplasmic Reticulum</a:t>
                      </a:r>
                      <a:endParaRPr lang="en-US" sz="2400" dirty="0">
                        <a:solidFill>
                          <a:srgbClr val="0432FF"/>
                        </a:solidFill>
                        <a:latin typeface="Bangla MN" charset="0"/>
                        <a:ea typeface="Bangla MN" charset="0"/>
                        <a:cs typeface="Bangla M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881">
                <a:tc>
                  <a:txBody>
                    <a:bodyPr/>
                    <a:lstStyle/>
                    <a:p>
                      <a:endParaRPr lang="en-US" i="1" dirty="0"/>
                    </a:p>
                    <a:p>
                      <a:pPr marL="0" indent="0">
                        <a:lnSpc>
                          <a:spcPct val="110000"/>
                        </a:lnSpc>
                        <a:buFont typeface="Wingdings" pitchFamily="2" charset="2"/>
                        <a:buNone/>
                        <a:defRPr/>
                      </a:pPr>
                      <a:r>
                        <a:rPr lang="en-GB" sz="2000" i="1" dirty="0">
                          <a:ea typeface="+mn-ea"/>
                        </a:rPr>
                        <a:t>    Membranous sheets of flattened tubules &amp;</a:t>
                      </a:r>
                      <a:r>
                        <a:rPr lang="en-US" sz="2000" i="1" dirty="0">
                          <a:ea typeface="+mn-ea"/>
                        </a:rPr>
                        <a:t> </a:t>
                      </a:r>
                      <a:r>
                        <a:rPr lang="en-GB" sz="2000" i="1" dirty="0">
                          <a:ea typeface="+mn-ea"/>
                        </a:rPr>
                        <a:t>vesicles with ribosomes on the surface.</a:t>
                      </a:r>
                      <a:endParaRPr lang="en-GB" sz="2000" b="1" i="1" u="sng" dirty="0">
                        <a:ea typeface="+mn-ea"/>
                      </a:endParaRPr>
                    </a:p>
                    <a:p>
                      <a:pPr marL="457200" indent="-457200">
                        <a:lnSpc>
                          <a:spcPct val="110000"/>
                        </a:lnSpc>
                        <a:buFont typeface="Wingdings" charset="2"/>
                        <a:buChar char="v"/>
                        <a:defRPr/>
                      </a:pPr>
                      <a:r>
                        <a:rPr lang="en-GB" sz="2000" b="1" i="1" u="sng" dirty="0">
                          <a:solidFill>
                            <a:srgbClr val="0432FF"/>
                          </a:solidFill>
                          <a:ea typeface="+mn-ea"/>
                        </a:rPr>
                        <a:t>Functions</a:t>
                      </a:r>
                      <a:r>
                        <a:rPr lang="en-GB" sz="2000" b="1" i="1" dirty="0">
                          <a:solidFill>
                            <a:srgbClr val="0432FF"/>
                          </a:solidFill>
                          <a:ea typeface="+mn-ea"/>
                        </a:rPr>
                        <a:t>:</a:t>
                      </a:r>
                      <a:endParaRPr lang="en-GB" sz="2000" i="1" dirty="0">
                        <a:solidFill>
                          <a:srgbClr val="0432FF"/>
                        </a:solidFill>
                        <a:ea typeface="+mn-ea"/>
                      </a:endParaRPr>
                    </a:p>
                    <a:p>
                      <a:pPr marL="925513" lvl="1" indent="-381000">
                        <a:lnSpc>
                          <a:spcPct val="110000"/>
                        </a:lnSpc>
                        <a:buFontTx/>
                        <a:buAutoNum type="arabicPeriod"/>
                        <a:defRPr/>
                      </a:pPr>
                      <a:r>
                        <a:rPr lang="en-GB" sz="2000" b="1" i="1" dirty="0">
                          <a:solidFill>
                            <a:schemeClr val="tx1"/>
                          </a:solidFill>
                        </a:rPr>
                        <a:t>Synthesis of </a:t>
                      </a:r>
                      <a:r>
                        <a:rPr lang="en-GB" sz="2000" b="1" i="1" dirty="0">
                          <a:solidFill>
                            <a:srgbClr val="FF0000"/>
                          </a:solidFill>
                        </a:rPr>
                        <a:t>proteins</a:t>
                      </a:r>
                      <a:r>
                        <a:rPr lang="en-GB" sz="2000" i="1" dirty="0"/>
                        <a:t> by ribosomes on its outer surface.</a:t>
                      </a:r>
                    </a:p>
                    <a:p>
                      <a:pPr marL="925513" lvl="1" indent="-381000">
                        <a:lnSpc>
                          <a:spcPct val="110000"/>
                        </a:lnSpc>
                        <a:buFontTx/>
                        <a:buAutoNum type="arabicPeriod"/>
                        <a:defRPr/>
                      </a:pPr>
                      <a:r>
                        <a:rPr lang="en-GB" sz="2000" b="1" i="1" dirty="0">
                          <a:solidFill>
                            <a:schemeClr val="tx1"/>
                          </a:solidFill>
                        </a:rPr>
                        <a:t>Transfer vesicles</a:t>
                      </a:r>
                      <a:r>
                        <a:rPr lang="en-GB" sz="20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i="1" dirty="0"/>
                        <a:t>transfer the formed protein to Golgi.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0" indent="0" defTabSz="719138">
                        <a:spcBef>
                          <a:spcPct val="100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n-GB" sz="2000" i="1" dirty="0">
                          <a:ea typeface="+mn-ea"/>
                        </a:rPr>
                        <a:t>      Membranous tubules and vesicles, with </a:t>
                      </a:r>
                      <a:r>
                        <a:rPr lang="en-GB" sz="2000" i="1" dirty="0">
                          <a:solidFill>
                            <a:srgbClr val="FF0000"/>
                          </a:solidFill>
                          <a:ea typeface="+mn-ea"/>
                        </a:rPr>
                        <a:t>no</a:t>
                      </a:r>
                      <a:r>
                        <a:rPr lang="en-GB" sz="2000" i="1" dirty="0">
                          <a:ea typeface="+mn-ea"/>
                        </a:rPr>
                        <a:t> ribosomes on the surface.</a:t>
                      </a:r>
                      <a:endParaRPr lang="en-GB" sz="2000" b="1" i="1" u="sng" dirty="0">
                        <a:ea typeface="+mn-ea"/>
                      </a:endParaRPr>
                    </a:p>
                    <a:p>
                      <a:pPr marL="347663" indent="-347663" defTabSz="719138">
                        <a:spcBef>
                          <a:spcPct val="10000"/>
                        </a:spcBef>
                        <a:buFont typeface="Wingdings" charset="2"/>
                        <a:buChar char="v"/>
                        <a:defRPr/>
                      </a:pPr>
                      <a:r>
                        <a:rPr lang="en-GB" sz="2000" b="1" i="1" u="sng" dirty="0">
                          <a:solidFill>
                            <a:srgbClr val="0432FF"/>
                          </a:solidFill>
                          <a:ea typeface="+mn-ea"/>
                        </a:rPr>
                        <a:t>Functions</a:t>
                      </a:r>
                      <a:r>
                        <a:rPr lang="en-GB" sz="2000" b="1" i="1" dirty="0">
                          <a:solidFill>
                            <a:srgbClr val="0432FF"/>
                          </a:solidFill>
                          <a:ea typeface="+mn-ea"/>
                        </a:rPr>
                        <a:t>:</a:t>
                      </a:r>
                      <a:endParaRPr lang="en-GB" sz="2000" i="1" dirty="0">
                        <a:solidFill>
                          <a:srgbClr val="0432FF"/>
                        </a:solidFill>
                        <a:ea typeface="+mn-ea"/>
                      </a:endParaRPr>
                    </a:p>
                    <a:p>
                      <a:pPr marL="695325" lvl="1" indent="-347663" defTabSz="719138">
                        <a:spcBef>
                          <a:spcPct val="10000"/>
                        </a:spcBef>
                        <a:buFontTx/>
                        <a:buAutoNum type="arabicPeriod"/>
                        <a:defRPr/>
                      </a:pPr>
                      <a:r>
                        <a:rPr lang="en-GB" sz="2000" b="1" i="1" dirty="0"/>
                        <a:t>Synthesis</a:t>
                      </a:r>
                      <a:r>
                        <a:rPr lang="en-GB" sz="2000" i="1" dirty="0"/>
                        <a:t> of </a:t>
                      </a:r>
                      <a:r>
                        <a:rPr lang="en-GB" sz="2000" b="1" i="1" dirty="0">
                          <a:solidFill>
                            <a:srgbClr val="FF0000"/>
                          </a:solidFill>
                        </a:rPr>
                        <a:t>lipids</a:t>
                      </a:r>
                      <a:r>
                        <a:rPr lang="en-GB" sz="2000" i="1" dirty="0"/>
                        <a:t> &amp;</a:t>
                      </a:r>
                      <a:r>
                        <a:rPr lang="en-GB" sz="2000" i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000" b="1" i="1" dirty="0">
                          <a:solidFill>
                            <a:srgbClr val="FF0000"/>
                          </a:solidFill>
                        </a:rPr>
                        <a:t>cholesterol</a:t>
                      </a:r>
                      <a:r>
                        <a:rPr lang="en-GB" sz="2000" i="1" dirty="0"/>
                        <a:t>.</a:t>
                      </a:r>
                    </a:p>
                    <a:p>
                      <a:pPr marL="695325" lvl="1" indent="-347663" defTabSz="719138">
                        <a:spcBef>
                          <a:spcPct val="10000"/>
                        </a:spcBef>
                        <a:buFontTx/>
                        <a:buAutoNum type="arabicPeriod"/>
                        <a:defRPr/>
                      </a:pPr>
                      <a:r>
                        <a:rPr lang="en-GB" sz="2000" b="1" i="1" dirty="0"/>
                        <a:t>Synthesis</a:t>
                      </a:r>
                      <a:r>
                        <a:rPr lang="en-GB" sz="2000" i="1" dirty="0"/>
                        <a:t> of </a:t>
                      </a:r>
                      <a:r>
                        <a:rPr lang="en-GB" sz="2000" b="1" i="1" dirty="0">
                          <a:solidFill>
                            <a:srgbClr val="FF0000"/>
                          </a:solidFill>
                        </a:rPr>
                        <a:t>steroid</a:t>
                      </a:r>
                      <a:r>
                        <a:rPr lang="en-GB" sz="2000" i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000" i="1" dirty="0"/>
                        <a:t>hormones, e.g. cortisone.</a:t>
                      </a:r>
                    </a:p>
                    <a:p>
                      <a:pPr marL="695325" lvl="1" indent="-347663" defTabSz="719138">
                        <a:spcBef>
                          <a:spcPct val="10000"/>
                        </a:spcBef>
                        <a:buFontTx/>
                        <a:buAutoNum type="arabicPeriod"/>
                        <a:defRPr/>
                      </a:pPr>
                      <a:r>
                        <a:rPr lang="en-GB" sz="2000" i="1" dirty="0"/>
                        <a:t>Helps</a:t>
                      </a:r>
                      <a:r>
                        <a:rPr lang="en-GB" sz="2000" i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000" b="1" i="1" dirty="0">
                          <a:solidFill>
                            <a:srgbClr val="FF0000"/>
                          </a:solidFill>
                        </a:rPr>
                        <a:t>muscle</a:t>
                      </a:r>
                      <a:r>
                        <a:rPr lang="en-GB" sz="2000" i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000" b="1" i="1" dirty="0">
                          <a:solidFill>
                            <a:srgbClr val="FF0000"/>
                          </a:solidFill>
                        </a:rPr>
                        <a:t>contraction</a:t>
                      </a:r>
                      <a:r>
                        <a:rPr lang="en-GB" sz="2000" i="1" dirty="0"/>
                        <a:t>, by acting as a calcium pump.</a:t>
                      </a:r>
                    </a:p>
                    <a:p>
                      <a:pPr marL="695325" lvl="1" indent="-347663" defTabSz="719138">
                        <a:spcBef>
                          <a:spcPct val="10000"/>
                        </a:spcBef>
                        <a:buFontTx/>
                        <a:buAutoNum type="arabicPeriod"/>
                        <a:defRPr/>
                      </a:pPr>
                      <a:r>
                        <a:rPr lang="en-GB" sz="2000" b="1" i="1" dirty="0">
                          <a:solidFill>
                            <a:schemeClr val="tx1"/>
                          </a:solidFill>
                        </a:rPr>
                        <a:t>Detoxification</a:t>
                      </a:r>
                      <a:r>
                        <a:rPr lang="en-GB" sz="2000" i="1" dirty="0"/>
                        <a:t> of drugs &amp; toxins.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64" y="4470495"/>
            <a:ext cx="2361056" cy="1661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24255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2495" r="2438" b="3528"/>
          <a:stretch>
            <a:fillRect/>
          </a:stretch>
        </p:blipFill>
        <p:spPr bwMode="auto">
          <a:xfrm>
            <a:off x="9255099" y="4470495"/>
            <a:ext cx="2388087" cy="166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7"/>
          <a:stretch>
            <a:fillRect/>
          </a:stretch>
        </p:blipFill>
        <p:spPr bwMode="auto">
          <a:xfrm>
            <a:off x="700993" y="4433239"/>
            <a:ext cx="2743201" cy="181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" name="Picture 2" descr="B659C9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t="2429" r="5598" b="3395"/>
          <a:stretch>
            <a:fillRect/>
          </a:stretch>
        </p:blipFill>
        <p:spPr bwMode="auto">
          <a:xfrm>
            <a:off x="3552090" y="4433239"/>
            <a:ext cx="2594457" cy="169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445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421"/>
            <a:ext cx="10515600" cy="882869"/>
          </a:xfrm>
        </p:spPr>
        <p:txBody>
          <a:bodyPr/>
          <a:lstStyle/>
          <a:p>
            <a:pPr algn="ctr"/>
            <a:r>
              <a:rPr lang="en-US" i="1" dirty="0">
                <a:latin typeface="Bangla MN" charset="0"/>
                <a:ea typeface="Bangla MN" charset="0"/>
                <a:cs typeface="Bangla MN" charset="0"/>
              </a:rPr>
              <a:t>Golgi Apparatus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7521"/>
            <a:ext cx="6145924" cy="5120673"/>
          </a:xfrm>
        </p:spPr>
        <p:txBody>
          <a:bodyPr>
            <a:normAutofit fontScale="92500" lnSpcReduction="10000"/>
          </a:bodyPr>
          <a:lstStyle/>
          <a:p>
            <a:pPr defTabSz="719138">
              <a:spcBef>
                <a:spcPct val="10000"/>
              </a:spcBef>
              <a:defRPr/>
            </a:pPr>
            <a:r>
              <a:rPr lang="en-GB" sz="3200" i="1" u="sng" dirty="0"/>
              <a:t>The secretory apparatus</a:t>
            </a:r>
            <a:r>
              <a:rPr lang="en-GB" sz="3200" i="1" dirty="0"/>
              <a:t> of the cell.</a:t>
            </a:r>
          </a:p>
          <a:p>
            <a:pPr defTabSz="719138">
              <a:spcBef>
                <a:spcPct val="10000"/>
              </a:spcBef>
              <a:defRPr/>
            </a:pPr>
            <a:r>
              <a:rPr lang="en-GB" sz="3200" i="1" dirty="0"/>
              <a:t>Consists of stacked saucer-shaped flattened vesicles.</a:t>
            </a:r>
          </a:p>
          <a:p>
            <a:pPr defTabSz="719138">
              <a:spcBef>
                <a:spcPct val="10000"/>
              </a:spcBef>
              <a:defRPr/>
            </a:pPr>
            <a:r>
              <a:rPr lang="en-GB" sz="3200" i="1" dirty="0"/>
              <a:t>Each vesicle has two faces:</a:t>
            </a:r>
            <a:br>
              <a:rPr lang="en-GB" sz="3200" i="1" dirty="0"/>
            </a:br>
            <a:r>
              <a:rPr lang="en-GB" sz="3200" i="1" u="sng" dirty="0">
                <a:solidFill>
                  <a:srgbClr val="FF0000"/>
                </a:solidFill>
              </a:rPr>
              <a:t>Convex (forming) face</a:t>
            </a:r>
            <a:r>
              <a:rPr lang="en-GB" sz="3200" i="1" dirty="0"/>
              <a:t>, receives transfer vesicles.</a:t>
            </a:r>
            <a:br>
              <a:rPr lang="en-US" sz="3200" i="1" dirty="0"/>
            </a:br>
            <a:r>
              <a:rPr lang="en-GB" sz="3200" i="1" u="sng" dirty="0">
                <a:solidFill>
                  <a:srgbClr val="FF0000"/>
                </a:solidFill>
              </a:rPr>
              <a:t>Concave (mature) face</a:t>
            </a:r>
            <a:r>
              <a:rPr lang="en-GB" sz="3200" i="1" dirty="0"/>
              <a:t>, </a:t>
            </a:r>
            <a:r>
              <a:rPr lang="en-US" sz="3200" i="1" dirty="0"/>
              <a:t>forms </a:t>
            </a:r>
            <a:r>
              <a:rPr lang="en-GB" sz="3200" i="1" dirty="0"/>
              <a:t>secretory vesicles.</a:t>
            </a:r>
            <a:endParaRPr lang="en-GB" sz="3200" i="1" u="sng" dirty="0"/>
          </a:p>
          <a:p>
            <a:pPr marL="336550" indent="-336550" defTabSz="719138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GB" sz="3200" i="1" u="sng" dirty="0">
                <a:solidFill>
                  <a:srgbClr val="0432FF"/>
                </a:solidFill>
              </a:rPr>
              <a:t>Functions</a:t>
            </a:r>
            <a:r>
              <a:rPr lang="en-GB" sz="3200" i="1" dirty="0">
                <a:solidFill>
                  <a:srgbClr val="0432FF"/>
                </a:solidFill>
              </a:rPr>
              <a:t>:</a:t>
            </a:r>
          </a:p>
          <a:p>
            <a:pPr marL="336550" indent="-336550" defTabSz="719138">
              <a:spcBef>
                <a:spcPct val="10000"/>
              </a:spcBef>
              <a:buClr>
                <a:schemeClr val="tx1"/>
              </a:buClr>
              <a:buSzTx/>
              <a:buFontTx/>
              <a:buAutoNum type="arabicPeriod"/>
              <a:defRPr/>
            </a:pPr>
            <a:r>
              <a:rPr lang="en-GB" sz="3200" i="1" dirty="0"/>
              <a:t>Sorting, </a:t>
            </a:r>
            <a:r>
              <a:rPr lang="en-US" sz="3200" i="1" dirty="0"/>
              <a:t>m</a:t>
            </a:r>
            <a:r>
              <a:rPr lang="en-GB" sz="3200" i="1" dirty="0"/>
              <a:t>odification</a:t>
            </a:r>
            <a:r>
              <a:rPr lang="en-US" sz="3200" i="1" dirty="0"/>
              <a:t> </a:t>
            </a:r>
            <a:r>
              <a:rPr lang="en-GB" sz="3200" i="1" dirty="0"/>
              <a:t>&amp;</a:t>
            </a:r>
            <a:r>
              <a:rPr lang="en-US" sz="3200" i="1" dirty="0"/>
              <a:t> </a:t>
            </a:r>
            <a:r>
              <a:rPr lang="en-GB" sz="3200" i="1" dirty="0"/>
              <a:t>packaging </a:t>
            </a:r>
            <a:r>
              <a:rPr lang="en-US" sz="3200" i="1" dirty="0"/>
              <a:t>of proteins</a:t>
            </a:r>
            <a:r>
              <a:rPr lang="en-GB" sz="3200" i="1" dirty="0"/>
              <a:t>.</a:t>
            </a:r>
          </a:p>
          <a:p>
            <a:pPr marL="336550" indent="-336550" defTabSz="719138">
              <a:spcBef>
                <a:spcPct val="10000"/>
              </a:spcBef>
              <a:buClr>
                <a:schemeClr val="tx1"/>
              </a:buClr>
              <a:buSzTx/>
              <a:buFontTx/>
              <a:buAutoNum type="arabicPeriod"/>
              <a:defRPr/>
            </a:pPr>
            <a:r>
              <a:rPr lang="en-GB" sz="3200" i="1" dirty="0"/>
              <a:t>Secretory vesicles</a:t>
            </a:r>
            <a:r>
              <a:rPr lang="en-US" sz="3200" i="1" dirty="0"/>
              <a:t> formation</a:t>
            </a:r>
            <a:r>
              <a:rPr lang="en-GB" sz="3200" i="1" dirty="0"/>
              <a:t>.</a:t>
            </a:r>
          </a:p>
          <a:p>
            <a:pPr marL="336550" indent="-336550" defTabSz="719138">
              <a:spcBef>
                <a:spcPct val="10000"/>
              </a:spcBef>
              <a:buClr>
                <a:schemeClr val="tx1"/>
              </a:buClr>
              <a:buSzTx/>
              <a:buFontTx/>
              <a:buAutoNum type="arabicPeriod"/>
              <a:defRPr/>
            </a:pPr>
            <a:r>
              <a:rPr lang="en-GB" sz="3200" i="1" dirty="0"/>
              <a:t>Formation of lysosomes.</a:t>
            </a:r>
          </a:p>
          <a:p>
            <a:endParaRPr lang="en-US" dirty="0"/>
          </a:p>
        </p:txBody>
      </p:sp>
      <p:pic>
        <p:nvPicPr>
          <p:cNvPr id="17" name="Picture 5" descr="msoC24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99" y="4206858"/>
            <a:ext cx="4116388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46" y="1056290"/>
            <a:ext cx="3945294" cy="312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1427"/>
          </a:xfrm>
        </p:spPr>
        <p:txBody>
          <a:bodyPr/>
          <a:lstStyle/>
          <a:p>
            <a:pPr algn="ctr"/>
            <a:r>
              <a:rPr lang="en-US" i="1" dirty="0">
                <a:latin typeface="Bangla MN" charset="0"/>
                <a:ea typeface="Bangla MN" charset="0"/>
                <a:cs typeface="Bangla MN" charset="0"/>
              </a:rPr>
              <a:t>Lysosomes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93676" cy="4351338"/>
          </a:xfrm>
        </p:spPr>
        <p:txBody>
          <a:bodyPr>
            <a:normAutofit fontScale="85000" lnSpcReduction="10000"/>
          </a:bodyPr>
          <a:lstStyle/>
          <a:p>
            <a:pPr defTabSz="719138">
              <a:lnSpc>
                <a:spcPct val="105000"/>
              </a:lnSpc>
              <a:defRPr/>
            </a:pPr>
            <a:r>
              <a:rPr lang="en-GB" sz="3200" i="1" u="sng" dirty="0">
                <a:solidFill>
                  <a:srgbClr val="0432FF"/>
                </a:solidFill>
              </a:rPr>
              <a:t>The digestive apparatus</a:t>
            </a:r>
            <a:r>
              <a:rPr lang="en-GB" sz="3200" i="1" dirty="0">
                <a:solidFill>
                  <a:srgbClr val="0432FF"/>
                </a:solidFill>
              </a:rPr>
              <a:t> </a:t>
            </a:r>
            <a:r>
              <a:rPr lang="en-GB" sz="3200" i="1" dirty="0"/>
              <a:t>of the cell</a:t>
            </a:r>
            <a:r>
              <a:rPr lang="en-US" sz="3200" i="1" dirty="0"/>
              <a:t>.</a:t>
            </a:r>
          </a:p>
          <a:p>
            <a:pPr defTabSz="719138">
              <a:lnSpc>
                <a:spcPct val="105000"/>
              </a:lnSpc>
              <a:defRPr/>
            </a:pPr>
            <a:r>
              <a:rPr lang="en-US" sz="3200" i="1" dirty="0">
                <a:solidFill>
                  <a:srgbClr val="0432FF"/>
                </a:solidFill>
              </a:rPr>
              <a:t>E/M: </a:t>
            </a:r>
            <a:r>
              <a:rPr lang="en-US" sz="3200" i="1" dirty="0"/>
              <a:t>Spherical membranous vesicles.</a:t>
            </a:r>
          </a:p>
          <a:p>
            <a:pPr defTabSz="719138">
              <a:lnSpc>
                <a:spcPct val="105000"/>
              </a:lnSpc>
              <a:defRPr/>
            </a:pPr>
            <a:r>
              <a:rPr lang="en-US" sz="3200" i="1" dirty="0"/>
              <a:t>Contain </a:t>
            </a:r>
            <a:r>
              <a:rPr lang="en-US" sz="3200" i="1" dirty="0">
                <a:solidFill>
                  <a:srgbClr val="FF0000"/>
                </a:solidFill>
              </a:rPr>
              <a:t>hydrolytic enzymes</a:t>
            </a:r>
            <a:r>
              <a:rPr lang="en-US" sz="3200" i="1" dirty="0"/>
              <a:t>.</a:t>
            </a:r>
          </a:p>
          <a:p>
            <a:pPr defTabSz="719138">
              <a:lnSpc>
                <a:spcPct val="105000"/>
              </a:lnSpc>
              <a:defRPr/>
            </a:pPr>
            <a:r>
              <a:rPr lang="en-GB" sz="3200" i="1" dirty="0"/>
              <a:t>Originate from mature surface of the Golgi apparatus, while their hydrolytic enzymes are formed in the rough endoplasmic reticulum.</a:t>
            </a:r>
          </a:p>
          <a:p>
            <a:pPr defTabSz="719138">
              <a:lnSpc>
                <a:spcPct val="105000"/>
              </a:lnSpc>
              <a:defRPr/>
            </a:pPr>
            <a:r>
              <a:rPr lang="en-GB" sz="3200" i="1" u="sng" dirty="0">
                <a:solidFill>
                  <a:srgbClr val="0432FF"/>
                </a:solidFill>
              </a:rPr>
              <a:t>Function</a:t>
            </a:r>
            <a:r>
              <a:rPr lang="en-GB" sz="3200" i="1" dirty="0">
                <a:solidFill>
                  <a:srgbClr val="0432FF"/>
                </a:solidFill>
              </a:rPr>
              <a:t>: </a:t>
            </a:r>
            <a:r>
              <a:rPr lang="en-GB" sz="3200" i="1" dirty="0"/>
              <a:t>intracellular digestion of ingested material or old organelles.</a:t>
            </a:r>
            <a:endParaRPr lang="en-GB" sz="3200" i="1" u="sng" dirty="0"/>
          </a:p>
          <a:p>
            <a:endParaRPr lang="en-US" dirty="0"/>
          </a:p>
        </p:txBody>
      </p:sp>
      <p:pic>
        <p:nvPicPr>
          <p:cNvPr id="4" name="Picture 2" descr="F02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t="9792" r="7571" b="8063"/>
          <a:stretch>
            <a:fillRect/>
          </a:stretch>
        </p:blipFill>
        <p:spPr bwMode="auto">
          <a:xfrm>
            <a:off x="7817069" y="1825625"/>
            <a:ext cx="3813175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363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Bangla MN" charset="0"/>
                <a:ea typeface="Bangla MN" charset="0"/>
                <a:cs typeface="Bangla MN" charset="0"/>
              </a:rPr>
              <a:t>Ribosomes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192"/>
            <a:ext cx="6303579" cy="4871545"/>
          </a:xfrm>
        </p:spPr>
        <p:txBody>
          <a:bodyPr/>
          <a:lstStyle/>
          <a:p>
            <a:pPr marL="381000" indent="-381000" defTabSz="719138">
              <a:spcBef>
                <a:spcPts val="300"/>
              </a:spcBef>
            </a:pPr>
            <a:r>
              <a:rPr lang="x-none" altLang="en-US" i="1" dirty="0">
                <a:solidFill>
                  <a:srgbClr val="0432FF"/>
                </a:solidFill>
              </a:rPr>
              <a:t>LM:</a:t>
            </a:r>
            <a:r>
              <a:rPr lang="en-US" altLang="en-US" i="1" dirty="0">
                <a:solidFill>
                  <a:srgbClr val="0432FF"/>
                </a:solidFill>
              </a:rPr>
              <a:t> </a:t>
            </a:r>
            <a:r>
              <a:rPr lang="en-GB" altLang="en-US" i="1" dirty="0"/>
              <a:t>Basophilic cytoplasm is due to numerous ribosomes</a:t>
            </a:r>
            <a:r>
              <a:rPr lang="x-none" altLang="en-US" i="1" dirty="0"/>
              <a:t>    .</a:t>
            </a:r>
            <a:endParaRPr lang="en-GB" altLang="en-US" i="1" dirty="0"/>
          </a:p>
          <a:p>
            <a:pPr marL="381000" indent="-381000" defTabSz="719138">
              <a:spcBef>
                <a:spcPts val="300"/>
              </a:spcBef>
            </a:pPr>
            <a:r>
              <a:rPr lang="en-GB" altLang="en-US" i="1" dirty="0"/>
              <a:t>Consist of ribosomal RNA </a:t>
            </a:r>
            <a:r>
              <a:rPr lang="en-GB" altLang="en-US" i="1" dirty="0">
                <a:solidFill>
                  <a:srgbClr val="FF0000"/>
                </a:solidFill>
              </a:rPr>
              <a:t>(rRNA), </a:t>
            </a:r>
            <a:r>
              <a:rPr lang="en-GB" altLang="en-US" i="1" dirty="0"/>
              <a:t>combined with proteins.</a:t>
            </a:r>
          </a:p>
          <a:p>
            <a:pPr marL="381000" indent="-381000" defTabSz="719138">
              <a:spcBef>
                <a:spcPts val="300"/>
              </a:spcBef>
            </a:pPr>
            <a:endParaRPr lang="en-US" altLang="en-US" i="1" dirty="0">
              <a:solidFill>
                <a:srgbClr val="0432FF"/>
              </a:solidFill>
            </a:endParaRPr>
          </a:p>
          <a:p>
            <a:pPr marL="381000" indent="-381000" defTabSz="719138">
              <a:spcBef>
                <a:spcPts val="300"/>
              </a:spcBef>
            </a:pPr>
            <a:r>
              <a:rPr lang="x-none" altLang="en-US" i="1" dirty="0">
                <a:solidFill>
                  <a:srgbClr val="0432FF"/>
                </a:solidFill>
              </a:rPr>
              <a:t>EM:</a:t>
            </a:r>
            <a:r>
              <a:rPr lang="en-GB" altLang="en-US" i="1" dirty="0"/>
              <a:t>Formed of 2 subunits.</a:t>
            </a:r>
          </a:p>
          <a:p>
            <a:pPr marL="381000" indent="-381000" defTabSz="719138">
              <a:spcBef>
                <a:spcPts val="300"/>
              </a:spcBef>
            </a:pPr>
            <a:r>
              <a:rPr lang="en-GB" altLang="en-US" i="1" dirty="0"/>
              <a:t>Free in the cytoplasm </a:t>
            </a:r>
            <a:r>
              <a:rPr lang="en-GB" altLang="en-US" i="1" dirty="0">
                <a:solidFill>
                  <a:srgbClr val="FF0000"/>
                </a:solidFill>
              </a:rPr>
              <a:t>(may form polyribosomes) </a:t>
            </a:r>
            <a:r>
              <a:rPr lang="en-GB" altLang="en-US" i="1" dirty="0"/>
              <a:t>or attached to rER.</a:t>
            </a:r>
            <a:endParaRPr lang="x-none" altLang="en-US" i="1" dirty="0"/>
          </a:p>
          <a:p>
            <a:pPr marL="381000" indent="-381000" defTabSz="719138">
              <a:spcBef>
                <a:spcPts val="300"/>
              </a:spcBef>
            </a:pPr>
            <a:r>
              <a:rPr lang="en-GB" altLang="en-US" i="1" dirty="0"/>
              <a:t>Formed in the nucleolus.</a:t>
            </a:r>
          </a:p>
          <a:p>
            <a:pPr marL="381000" indent="-381000" defTabSz="719138">
              <a:spcBef>
                <a:spcPts val="300"/>
              </a:spcBef>
            </a:pPr>
            <a:r>
              <a:rPr lang="en-GB" altLang="en-US" i="1" u="sng" dirty="0">
                <a:solidFill>
                  <a:srgbClr val="0432FF"/>
                </a:solidFill>
              </a:rPr>
              <a:t>Function</a:t>
            </a:r>
            <a:r>
              <a:rPr lang="en-GB" altLang="en-US" i="1" dirty="0">
                <a:solidFill>
                  <a:srgbClr val="0432FF"/>
                </a:solidFill>
              </a:rPr>
              <a:t>:</a:t>
            </a:r>
            <a:br>
              <a:rPr lang="en-GB" altLang="en-US" i="1" dirty="0">
                <a:solidFill>
                  <a:schemeClr val="tx2"/>
                </a:solidFill>
              </a:rPr>
            </a:br>
            <a:r>
              <a:rPr lang="en-GB" altLang="en-US" i="1" u="sng" dirty="0">
                <a:solidFill>
                  <a:srgbClr val="C00000"/>
                </a:solidFill>
              </a:rPr>
              <a:t>Protein synthesis</a:t>
            </a:r>
            <a:endParaRPr lang="en-GB" altLang="en-US" i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9" descr="F02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6"/>
          <a:stretch>
            <a:fillRect/>
          </a:stretch>
        </p:blipFill>
        <p:spPr bwMode="auto">
          <a:xfrm>
            <a:off x="8743950" y="937091"/>
            <a:ext cx="26098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02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4"/>
          <a:stretch>
            <a:fillRect/>
          </a:stretch>
        </p:blipFill>
        <p:spPr bwMode="auto">
          <a:xfrm>
            <a:off x="7054850" y="3861701"/>
            <a:ext cx="29940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738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071052"/>
              </p:ext>
            </p:extLst>
          </p:nvPr>
        </p:nvGraphicFramePr>
        <p:xfrm>
          <a:off x="394138" y="141890"/>
          <a:ext cx="11508828" cy="6574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265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sz="4400" i="1" dirty="0">
                          <a:latin typeface="Bangla MN" charset="0"/>
                          <a:ea typeface="Bangla MN" charset="0"/>
                          <a:cs typeface="Bangla MN" charset="0"/>
                        </a:rPr>
                        <a:t>Centrioles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800" i="1" dirty="0">
                          <a:latin typeface="Bangla MN" charset="0"/>
                          <a:ea typeface="Bangla MN" charset="0"/>
                          <a:cs typeface="Bangla MN" charset="0"/>
                        </a:rPr>
                        <a:t> Microtubules-Containing Organelles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1566">
                <a:tc>
                  <a:txBody>
                    <a:bodyPr/>
                    <a:lstStyle/>
                    <a:p>
                      <a:pPr marL="342900" indent="-342900" defTabSz="719138">
                        <a:buFont typeface="Arial" charset="0"/>
                        <a:buChar char="•"/>
                        <a:defRPr/>
                      </a:pPr>
                      <a:r>
                        <a:rPr lang="en-GB" sz="2400" b="1" i="1" dirty="0">
                          <a:solidFill>
                            <a:srgbClr val="C00000"/>
                          </a:solidFill>
                          <a:ea typeface="+mn-ea"/>
                          <a:cs typeface="Times New Roman" pitchFamily="18" charset="0"/>
                        </a:rPr>
                        <a:t>2 cylinders</a:t>
                      </a:r>
                      <a:r>
                        <a:rPr lang="en-GB" sz="2400" i="1" dirty="0">
                          <a:ea typeface="+mn-ea"/>
                          <a:cs typeface="Times New Roman" pitchFamily="18" charset="0"/>
                        </a:rPr>
                        <a:t>, perpendicular to each other.</a:t>
                      </a:r>
                    </a:p>
                    <a:p>
                      <a:pPr marL="457200" indent="-457200" defTabSz="719138">
                        <a:buFont typeface="Arial" charset="0"/>
                        <a:buChar char="•"/>
                        <a:defRPr/>
                      </a:pPr>
                      <a:r>
                        <a:rPr lang="en-GB" sz="2400" i="1" dirty="0">
                          <a:ea typeface="+mn-ea"/>
                          <a:cs typeface="Times New Roman" pitchFamily="18" charset="0"/>
                        </a:rPr>
                        <a:t>Wall is made of 9 triplets of microtubules, i.e. </a:t>
                      </a:r>
                      <a:r>
                        <a:rPr lang="en-GB" sz="2400" i="1" dirty="0">
                          <a:solidFill>
                            <a:srgbClr val="C00000"/>
                          </a:solidFill>
                          <a:ea typeface="+mn-ea"/>
                          <a:cs typeface="Times New Roman" pitchFamily="18" charset="0"/>
                        </a:rPr>
                        <a:t>27 microtubules</a:t>
                      </a:r>
                      <a:r>
                        <a:rPr lang="en-GB" sz="2400" i="1" dirty="0"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2400" i="1" dirty="0">
                        <a:ea typeface="+mn-ea"/>
                        <a:cs typeface="Times New Roman" pitchFamily="18" charset="0"/>
                      </a:endParaRPr>
                    </a:p>
                    <a:p>
                      <a:pPr marL="457200" indent="-457200" defTabSz="719138">
                        <a:buFont typeface="Wingdings" charset="2"/>
                        <a:buChar char="v"/>
                        <a:defRPr/>
                      </a:pPr>
                      <a:r>
                        <a:rPr lang="en-GB" sz="2400" b="1" i="1" u="sng" dirty="0">
                          <a:solidFill>
                            <a:srgbClr val="0432FF"/>
                          </a:solidFill>
                          <a:ea typeface="+mn-ea"/>
                          <a:cs typeface="Times New Roman" pitchFamily="18" charset="0"/>
                        </a:rPr>
                        <a:t>Functions</a:t>
                      </a:r>
                      <a:r>
                        <a:rPr lang="en-GB" sz="2400" b="1" i="1" dirty="0">
                          <a:solidFill>
                            <a:srgbClr val="0432FF"/>
                          </a:solidFill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en-GB" sz="2400" i="1" dirty="0">
                        <a:solidFill>
                          <a:srgbClr val="0432FF"/>
                        </a:solidFill>
                        <a:ea typeface="+mn-ea"/>
                        <a:cs typeface="Times New Roman" pitchFamily="18" charset="0"/>
                      </a:endParaRPr>
                    </a:p>
                    <a:p>
                      <a:pPr marL="952500" lvl="1" indent="-381000" defTabSz="719138">
                        <a:buFontTx/>
                        <a:buNone/>
                        <a:defRPr/>
                      </a:pPr>
                      <a:r>
                        <a:rPr lang="en-GB" sz="2000" i="1" dirty="0">
                          <a:cs typeface="Times New Roman" pitchFamily="18" charset="0"/>
                        </a:rPr>
                        <a:t>1-	Essential for </a:t>
                      </a:r>
                      <a:r>
                        <a:rPr lang="en-GB" sz="2000" b="1" i="1" dirty="0">
                          <a:solidFill>
                            <a:schemeClr val="tx2"/>
                          </a:solidFill>
                          <a:cs typeface="Times New Roman" pitchFamily="18" charset="0"/>
                        </a:rPr>
                        <a:t>cell division</a:t>
                      </a:r>
                      <a:r>
                        <a:rPr lang="en-GB" sz="2000" i="1" dirty="0">
                          <a:cs typeface="Times New Roman" pitchFamily="18" charset="0"/>
                        </a:rPr>
                        <a:t>.</a:t>
                      </a:r>
                    </a:p>
                    <a:p>
                      <a:pPr marL="952500" lvl="1" indent="-381000" defTabSz="719138">
                        <a:buFontTx/>
                        <a:buNone/>
                        <a:defRPr/>
                      </a:pPr>
                      <a:r>
                        <a:rPr lang="en-GB" sz="2000" i="1" dirty="0">
                          <a:cs typeface="Times New Roman" pitchFamily="18" charset="0"/>
                        </a:rPr>
                        <a:t>2-	Formation of </a:t>
                      </a:r>
                      <a:r>
                        <a:rPr lang="en-GB" sz="2000" b="1" i="1" dirty="0">
                          <a:solidFill>
                            <a:schemeClr val="tx2"/>
                          </a:solidFill>
                          <a:cs typeface="Times New Roman" pitchFamily="18" charset="0"/>
                        </a:rPr>
                        <a:t>cilia</a:t>
                      </a:r>
                      <a:r>
                        <a:rPr lang="en-GB" sz="2000" i="1" dirty="0">
                          <a:cs typeface="Times New Roman" pitchFamily="18" charset="0"/>
                        </a:rPr>
                        <a:t> and </a:t>
                      </a:r>
                      <a:r>
                        <a:rPr lang="en-GB" sz="2000" b="1" i="1" dirty="0">
                          <a:solidFill>
                            <a:schemeClr val="tx2"/>
                          </a:solidFill>
                          <a:cs typeface="Times New Roman" pitchFamily="18" charset="0"/>
                        </a:rPr>
                        <a:t>flagella</a:t>
                      </a:r>
                      <a:r>
                        <a:rPr lang="en-GB" sz="2000" i="1" dirty="0"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defTabSz="719138">
                        <a:buFont typeface="Wingdings" charset="2"/>
                        <a:buNone/>
                      </a:pPr>
                      <a:r>
                        <a:rPr lang="en-GB" altLang="en-US" sz="2000" b="1" i="1" dirty="0">
                          <a:solidFill>
                            <a:srgbClr val="C00000"/>
                          </a:solidFill>
                          <a:cs typeface="Traditional Arabic" charset="0"/>
                        </a:rPr>
                        <a:t>1. </a:t>
                      </a:r>
                      <a:r>
                        <a:rPr lang="en-GB" altLang="en-US" sz="2000" b="1" i="1" u="sng" dirty="0">
                          <a:solidFill>
                            <a:srgbClr val="C00000"/>
                          </a:solidFill>
                          <a:cs typeface="Traditional Arabic" charset="0"/>
                        </a:rPr>
                        <a:t>Centrioles</a:t>
                      </a:r>
                      <a:r>
                        <a:rPr lang="en-GB" altLang="en-US" sz="2000" b="1" i="1" dirty="0">
                          <a:solidFill>
                            <a:srgbClr val="C00000"/>
                          </a:solidFill>
                          <a:cs typeface="Traditional Arabic" charset="0"/>
                        </a:rPr>
                        <a:t>: </a:t>
                      </a:r>
                      <a:endParaRPr lang="en-GB" altLang="en-US" sz="2000" i="1" dirty="0">
                        <a:solidFill>
                          <a:srgbClr val="C00000"/>
                        </a:solidFill>
                      </a:endParaRPr>
                    </a:p>
                    <a:p>
                      <a:pPr marL="381000" indent="-381000" defTabSz="719138">
                        <a:buFont typeface="Wingdings" charset="2"/>
                        <a:buNone/>
                      </a:pPr>
                      <a:r>
                        <a:rPr lang="en-GB" altLang="en-US" sz="2000" b="1" i="1" dirty="0">
                          <a:solidFill>
                            <a:srgbClr val="C00000"/>
                          </a:solidFill>
                          <a:cs typeface="Traditional Arabic" charset="0"/>
                        </a:rPr>
                        <a:t>2. </a:t>
                      </a:r>
                      <a:r>
                        <a:rPr lang="en-GB" altLang="en-US" sz="2000" b="1" i="1" u="sng" dirty="0">
                          <a:solidFill>
                            <a:srgbClr val="C00000"/>
                          </a:solidFill>
                          <a:cs typeface="Traditional Arabic" charset="0"/>
                        </a:rPr>
                        <a:t>Cilia</a:t>
                      </a:r>
                      <a:r>
                        <a:rPr lang="en-GB" altLang="en-US" sz="2000" b="1" i="1" dirty="0">
                          <a:solidFill>
                            <a:srgbClr val="C00000"/>
                          </a:solidFill>
                          <a:cs typeface="Traditional Arabic" charset="0"/>
                        </a:rPr>
                        <a:t>:</a:t>
                      </a:r>
                    </a:p>
                    <a:p>
                      <a:pPr marL="381000" indent="-381000" defTabSz="719138"/>
                      <a:r>
                        <a:rPr lang="en-GB" altLang="en-US" sz="2000" i="1" dirty="0"/>
                        <a:t>Hair-like striations on the free surface of some cells.</a:t>
                      </a:r>
                    </a:p>
                    <a:p>
                      <a:pPr marL="381000" indent="-381000" defTabSz="719138"/>
                      <a:r>
                        <a:rPr lang="en-GB" altLang="en-US" sz="2000" i="1" dirty="0"/>
                        <a:t>Basal body is similar to centriole.</a:t>
                      </a:r>
                    </a:p>
                    <a:p>
                      <a:pPr marL="381000" indent="-381000" defTabSz="719138"/>
                      <a:r>
                        <a:rPr lang="en-GB" altLang="en-US" sz="2000" i="1" dirty="0">
                          <a:ea typeface="Times New Roman" charset="0"/>
                          <a:cs typeface="Times New Roman" charset="0"/>
                        </a:rPr>
                        <a:t>Shaft is formed of 9 doublets and 2 central singlets of microtubules, i.e</a:t>
                      </a:r>
                      <a:r>
                        <a:rPr lang="en-GB" altLang="en-US" sz="2000" i="1" dirty="0">
                          <a:solidFill>
                            <a:srgbClr val="FF0000"/>
                          </a:solidFill>
                          <a:ea typeface="Times New Roman" charset="0"/>
                          <a:cs typeface="Times New Roman" charset="0"/>
                        </a:rPr>
                        <a:t>. 20 microtubules</a:t>
                      </a:r>
                      <a:r>
                        <a:rPr lang="en-GB" altLang="en-US" sz="2000" i="1" dirty="0">
                          <a:ea typeface="Times New Roman" charset="0"/>
                          <a:cs typeface="Times New Roman" charset="0"/>
                        </a:rPr>
                        <a:t>.</a:t>
                      </a:r>
                    </a:p>
                    <a:p>
                      <a:pPr marL="381000" indent="-381000" defTabSz="719138">
                        <a:buFont typeface="Wingdings" charset="2"/>
                        <a:buChar char="v"/>
                      </a:pPr>
                      <a:r>
                        <a:rPr lang="en-GB" altLang="en-US" sz="2000" b="1" i="1" u="sng" dirty="0">
                          <a:solidFill>
                            <a:srgbClr val="0432FF"/>
                          </a:solidFill>
                        </a:rPr>
                        <a:t>Function</a:t>
                      </a:r>
                      <a:r>
                        <a:rPr lang="en-GB" altLang="en-US" sz="2000" b="1" i="1" dirty="0">
                          <a:solidFill>
                            <a:srgbClr val="0432FF"/>
                          </a:solidFill>
                        </a:rPr>
                        <a:t>: </a:t>
                      </a:r>
                      <a:r>
                        <a:rPr lang="en-GB" altLang="en-US" sz="2000" i="1" dirty="0"/>
                        <a:t>movement of particles or fluids</a:t>
                      </a:r>
                      <a:r>
                        <a:rPr lang="x-none" altLang="en-US" sz="2000" i="1" dirty="0"/>
                        <a:t> on the </a:t>
                      </a:r>
                      <a:r>
                        <a:rPr lang="en-US" altLang="en-US" sz="2000" i="1" dirty="0"/>
                        <a:t>free</a:t>
                      </a:r>
                      <a:r>
                        <a:rPr lang="x-none" altLang="en-US" sz="2000" i="1" dirty="0"/>
                        <a:t> surface of the cell</a:t>
                      </a:r>
                      <a:r>
                        <a:rPr lang="en-GB" altLang="en-US" sz="2000" i="1" dirty="0"/>
                        <a:t> in one direction.</a:t>
                      </a:r>
                    </a:p>
                    <a:p>
                      <a:pPr marL="381000" indent="-381000" defTabSz="719138">
                        <a:buFont typeface="Wingdings" charset="2"/>
                        <a:buNone/>
                      </a:pPr>
                      <a:r>
                        <a:rPr lang="en-GB" altLang="en-US" sz="2000" b="1" i="1" dirty="0">
                          <a:solidFill>
                            <a:srgbClr val="C00000"/>
                          </a:solidFill>
                          <a:cs typeface="Traditional Arabic" charset="0"/>
                        </a:rPr>
                        <a:t>3. </a:t>
                      </a:r>
                      <a:r>
                        <a:rPr lang="en-GB" altLang="en-US" sz="2000" b="1" i="1" u="sng" dirty="0">
                          <a:solidFill>
                            <a:srgbClr val="C00000"/>
                          </a:solidFill>
                          <a:cs typeface="Traditional Arabic" charset="0"/>
                        </a:rPr>
                        <a:t>Flagella</a:t>
                      </a:r>
                      <a:r>
                        <a:rPr lang="en-GB" altLang="en-US" sz="2000" b="1" i="1" dirty="0">
                          <a:solidFill>
                            <a:srgbClr val="C00000"/>
                          </a:solidFill>
                          <a:cs typeface="Traditional Arabic" charset="0"/>
                        </a:rPr>
                        <a:t>:</a:t>
                      </a:r>
                    </a:p>
                    <a:p>
                      <a:pPr marL="381000" indent="-381000" defTabSz="719138"/>
                      <a:r>
                        <a:rPr lang="en-GB" altLang="en-US" sz="2000" i="1" dirty="0"/>
                        <a:t>Longer and larger than cilia.</a:t>
                      </a:r>
                      <a:endParaRPr lang="en-GB" altLang="en-US" sz="2000" i="1" dirty="0">
                        <a:ea typeface="Times New Roman" charset="0"/>
                        <a:cs typeface="Times New Roman" charset="0"/>
                      </a:endParaRPr>
                    </a:p>
                    <a:p>
                      <a:pPr marL="381000" indent="-381000" defTabSz="719138"/>
                      <a:r>
                        <a:rPr lang="en-GB" altLang="en-US" sz="2000" i="1" dirty="0"/>
                        <a:t>Form the tails of sperms.</a:t>
                      </a:r>
                      <a:endParaRPr lang="en-GB" altLang="en-US" sz="2000" i="1" dirty="0">
                        <a:ea typeface="Times New Roman" charset="0"/>
                        <a:cs typeface="Times New Roman" charset="0"/>
                      </a:endParaRPr>
                    </a:p>
                    <a:p>
                      <a:pPr marL="381000" indent="-381000" defTabSz="719138">
                        <a:buFont typeface="Wingdings" charset="2"/>
                        <a:buChar char="v"/>
                      </a:pPr>
                      <a:r>
                        <a:rPr lang="en-GB" altLang="en-US" sz="1600" b="1" i="1" u="sng" dirty="0">
                          <a:solidFill>
                            <a:srgbClr val="0432FF"/>
                          </a:solidFill>
                          <a:ea typeface="Times New Roman" charset="0"/>
                          <a:cs typeface="Times New Roman" charset="0"/>
                        </a:rPr>
                        <a:t>Function</a:t>
                      </a:r>
                      <a:r>
                        <a:rPr lang="en-GB" altLang="en-US" sz="1600" b="1" i="1" dirty="0">
                          <a:solidFill>
                            <a:srgbClr val="0432FF"/>
                          </a:solidFill>
                          <a:ea typeface="Times New Roman" charset="0"/>
                          <a:cs typeface="Times New Roman" charset="0"/>
                        </a:rPr>
                        <a:t>:</a:t>
                      </a:r>
                      <a:r>
                        <a:rPr lang="en-GB" altLang="en-US" sz="1600" i="1" dirty="0">
                          <a:solidFill>
                            <a:srgbClr val="0432FF"/>
                          </a:solidFill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GB" altLang="en-US" sz="1600" i="1" dirty="0">
                          <a:ea typeface="Times New Roman" charset="0"/>
                          <a:cs typeface="Times New Roman" charset="0"/>
                        </a:rPr>
                        <a:t>important for movement of the sperms.</a:t>
                      </a:r>
                      <a:endParaRPr lang="en-GB" altLang="en-US" sz="1600" i="1" dirty="0"/>
                    </a:p>
                    <a:p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10" descr="Centriol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t="4779" r="7564" b="10234"/>
          <a:stretch>
            <a:fillRect/>
          </a:stretch>
        </p:blipFill>
        <p:spPr bwMode="auto">
          <a:xfrm>
            <a:off x="1473498" y="4465128"/>
            <a:ext cx="2916950" cy="208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02_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49" y="5505650"/>
            <a:ext cx="1812702" cy="121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04_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51" y="5505650"/>
            <a:ext cx="2018918" cy="13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16_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9" t="53886" r="5962" b="32872"/>
          <a:stretch>
            <a:fillRect/>
          </a:stretch>
        </p:blipFill>
        <p:spPr bwMode="auto">
          <a:xfrm rot="5400000">
            <a:off x="9751107" y="5301913"/>
            <a:ext cx="1210458" cy="161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89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24">
              <a:srgbClr val="E5F8DA"/>
            </a:gs>
            <a:gs pos="21978">
              <a:srgbClr val="F6FFF1"/>
            </a:gs>
            <a:gs pos="0">
              <a:schemeClr val="bg1"/>
            </a:gs>
            <a:gs pos="74000">
              <a:srgbClr val="D4F7C0"/>
            </a:gs>
            <a:gs pos="83000">
              <a:srgbClr val="C9ECB7"/>
            </a:gs>
            <a:gs pos="100000">
              <a:srgbClr val="D3E9C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i="1" dirty="0">
                <a:latin typeface="Bangla MN" charset="0"/>
                <a:ea typeface="Bangla MN" charset="0"/>
                <a:cs typeface="Bangla MN" charset="0"/>
              </a:rPr>
              <a:t>Content &amp; Objectives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rgbClr val="002060"/>
                </a:solidFill>
                <a:ea typeface="Bangla MN" charset="0"/>
                <a:cs typeface="Bangla MN" charset="0"/>
              </a:rPr>
              <a:t>In this lectures you are expected to learn :</a:t>
            </a:r>
          </a:p>
          <a:p>
            <a:pPr>
              <a:buFont typeface="Arial" charset="0"/>
              <a:buChar char="•"/>
            </a:pPr>
            <a:r>
              <a:rPr lang="en-US" sz="3200" i="1" dirty="0">
                <a:solidFill>
                  <a:srgbClr val="0432FF"/>
                </a:solidFill>
                <a:ea typeface="Bangla MN" charset="0"/>
                <a:cs typeface="Bangla MN" charset="0"/>
              </a:rPr>
              <a:t>What is Histology and how it is studied ?</a:t>
            </a:r>
          </a:p>
          <a:p>
            <a:pPr>
              <a:buFont typeface="Arial" charset="0"/>
              <a:buChar char="•"/>
            </a:pPr>
            <a:r>
              <a:rPr lang="en-US" sz="3200" i="1" dirty="0">
                <a:solidFill>
                  <a:srgbClr val="0432FF"/>
                </a:solidFill>
                <a:ea typeface="Bangla MN" charset="0"/>
                <a:cs typeface="Bangla MN" charset="0"/>
              </a:rPr>
              <a:t>Composition of the cell :</a:t>
            </a:r>
          </a:p>
          <a:p>
            <a:pPr lvl="1">
              <a:buFont typeface="Arial" charset="0"/>
              <a:buChar char="•"/>
            </a:pPr>
            <a:r>
              <a:rPr lang="en-US" sz="3200" i="1" dirty="0">
                <a:solidFill>
                  <a:srgbClr val="521B93"/>
                </a:solidFill>
                <a:ea typeface="Bangla MN" charset="0"/>
                <a:cs typeface="Bangla MN" charset="0"/>
              </a:rPr>
              <a:t> </a:t>
            </a:r>
            <a:r>
              <a:rPr lang="en-US" sz="3200" i="1" dirty="0">
                <a:solidFill>
                  <a:srgbClr val="941100"/>
                </a:solidFill>
                <a:ea typeface="Bangla MN" charset="0"/>
                <a:cs typeface="Bangla MN" charset="0"/>
              </a:rPr>
              <a:t>Light microscopic (L/M) &amp; Electron microscopic (E/M)</a:t>
            </a:r>
          </a:p>
          <a:p>
            <a:pPr>
              <a:buFont typeface="Arial" charset="0"/>
              <a:buChar char="•"/>
            </a:pPr>
            <a:r>
              <a:rPr lang="en-US" sz="3200" i="1" dirty="0">
                <a:ea typeface="Bangla MN" charset="0"/>
                <a:cs typeface="Bangla MN" charset="0"/>
              </a:rPr>
              <a:t>Function of each component :</a:t>
            </a:r>
          </a:p>
          <a:p>
            <a:pPr lvl="1">
              <a:buFont typeface="Arial" charset="0"/>
              <a:buChar char="•"/>
            </a:pPr>
            <a:r>
              <a:rPr lang="en-US" sz="3200" i="1" dirty="0">
                <a:solidFill>
                  <a:srgbClr val="0432FF"/>
                </a:solidFill>
                <a:ea typeface="Bangla MN" charset="0"/>
                <a:cs typeface="Bangla MN" charset="0"/>
              </a:rPr>
              <a:t>Nucleus </a:t>
            </a:r>
          </a:p>
          <a:p>
            <a:pPr lvl="1">
              <a:buFont typeface="Arial" charset="0"/>
              <a:buChar char="•"/>
            </a:pPr>
            <a:r>
              <a:rPr lang="en-US" sz="3200" i="1" dirty="0">
                <a:solidFill>
                  <a:srgbClr val="0432FF"/>
                </a:solidFill>
                <a:ea typeface="Bangla MN" charset="0"/>
                <a:cs typeface="Bangla MN" charset="0"/>
              </a:rPr>
              <a:t>Cytoplasm </a:t>
            </a:r>
          </a:p>
          <a:p>
            <a:pPr lvl="1">
              <a:buFont typeface="Arial" charset="0"/>
              <a:buChar char="•"/>
            </a:pPr>
            <a:r>
              <a:rPr lang="en-US" sz="3200" i="1" dirty="0">
                <a:solidFill>
                  <a:srgbClr val="0432FF"/>
                </a:solidFill>
                <a:ea typeface="Bangla MN" charset="0"/>
                <a:cs typeface="Bangla MN" charset="0"/>
              </a:rPr>
              <a:t>Organelles : </a:t>
            </a:r>
          </a:p>
          <a:p>
            <a:pPr lvl="2">
              <a:buFont typeface="Arial" charset="0"/>
              <a:buChar char="•"/>
            </a:pPr>
            <a:r>
              <a:rPr lang="en-US" sz="3200" i="1" dirty="0">
                <a:solidFill>
                  <a:srgbClr val="941100"/>
                </a:solidFill>
                <a:ea typeface="Bangla MN" charset="0"/>
                <a:cs typeface="Bangla MN" charset="0"/>
              </a:rPr>
              <a:t>membranous and non-membranous.</a:t>
            </a:r>
          </a:p>
          <a:p>
            <a:pPr lvl="2">
              <a:buFont typeface="Arial" charset="0"/>
              <a:buChar char="•"/>
            </a:pPr>
            <a:r>
              <a:rPr lang="en-US" sz="3200" i="1" dirty="0">
                <a:solidFill>
                  <a:srgbClr val="941100"/>
                </a:solidFill>
                <a:ea typeface="Bangla MN" charset="0"/>
                <a:cs typeface="Bangla MN" charset="0"/>
              </a:rPr>
              <a:t>inclusions</a:t>
            </a:r>
          </a:p>
        </p:txBody>
      </p:sp>
    </p:spTree>
    <p:extLst>
      <p:ext uri="{BB962C8B-B14F-4D97-AF65-F5344CB8AC3E}">
        <p14:creationId xmlns:p14="http://schemas.microsoft.com/office/powerpoint/2010/main" val="1084399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006"/>
          </a:xfrm>
        </p:spPr>
        <p:txBody>
          <a:bodyPr/>
          <a:lstStyle/>
          <a:p>
            <a:pPr algn="ctr"/>
            <a:r>
              <a:rPr lang="en-US" altLang="en-US" i="1" dirty="0">
                <a:solidFill>
                  <a:srgbClr val="0432FF"/>
                </a:solidFill>
                <a:latin typeface="Bangla MN" charset="0"/>
                <a:ea typeface="Bangla MN" charset="0"/>
                <a:cs typeface="Bangla MN" charset="0"/>
              </a:rPr>
              <a:t>Clinical application</a:t>
            </a:r>
            <a:endParaRPr lang="en-US" i="1" dirty="0">
              <a:solidFill>
                <a:srgbClr val="0432FF"/>
              </a:solidFill>
              <a:latin typeface="Bangla MN" charset="0"/>
              <a:ea typeface="Bangla MN" charset="0"/>
              <a:cs typeface="Bangla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3035"/>
            <a:ext cx="10515600" cy="4773831"/>
          </a:xfrm>
        </p:spPr>
        <p:txBody>
          <a:bodyPr/>
          <a:lstStyle/>
          <a:p>
            <a:pPr>
              <a:buFont typeface="Wingdings" charset="2"/>
              <a:buChar char="v"/>
              <a:defRPr/>
            </a:pPr>
            <a:r>
              <a:rPr lang="en-US" sz="3600" i="1" dirty="0">
                <a:solidFill>
                  <a:srgbClr val="C00000"/>
                </a:solidFill>
              </a:rPr>
              <a:t>Immotile cilia syndrome:</a:t>
            </a:r>
          </a:p>
          <a:p>
            <a:pPr lvl="1">
              <a:defRPr/>
            </a:pPr>
            <a:endParaRPr lang="en-US" sz="3200" i="1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en-US" sz="3200" i="1" dirty="0"/>
              <a:t> Disorder that causes infertility in male and chronic respiratory tract infection in both sexes.</a:t>
            </a:r>
          </a:p>
          <a:p>
            <a:pPr lvl="1">
              <a:defRPr/>
            </a:pPr>
            <a:r>
              <a:rPr lang="en-US" sz="3200" i="1" dirty="0"/>
              <a:t> is caused by immobility of cilia and flagella induced by deficiency of dynein.</a:t>
            </a:r>
          </a:p>
          <a:p>
            <a:pPr lvl="1">
              <a:defRPr/>
            </a:pPr>
            <a:r>
              <a:rPr lang="en-US" sz="3200" i="1" dirty="0"/>
              <a:t> Dynein protein is responsible for movements of cilia and flagella.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54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1" dirty="0">
                <a:latin typeface="Bangla MN" charset="0"/>
                <a:ea typeface="Bangla MN" charset="0"/>
                <a:cs typeface="Bangla MN" charset="0"/>
              </a:rPr>
              <a:t>Cytoskeleton</a:t>
            </a:r>
            <a:endParaRPr lang="en-US" i="1" dirty="0">
              <a:latin typeface="Bangla MN" charset="0"/>
              <a:ea typeface="Bangla MN" charset="0"/>
              <a:cs typeface="Bangla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719138">
              <a:lnSpc>
                <a:spcPct val="105000"/>
              </a:lnSpc>
              <a:spcBef>
                <a:spcPct val="10000"/>
              </a:spcBef>
              <a:buNone/>
              <a:defRPr/>
            </a:pPr>
            <a:r>
              <a:rPr lang="en-GB" i="1" dirty="0">
                <a:cs typeface="Times New Roman" pitchFamily="18" charset="0"/>
              </a:rPr>
              <a:t>It is the structural skeleton of the cell.</a:t>
            </a:r>
          </a:p>
          <a:p>
            <a:pPr defTabSz="719138">
              <a:lnSpc>
                <a:spcPct val="105000"/>
              </a:lnSpc>
              <a:spcBef>
                <a:spcPct val="10000"/>
              </a:spcBef>
              <a:buFont typeface="Wingdings" charset="2"/>
              <a:buChar char="v"/>
              <a:defRPr/>
            </a:pPr>
            <a:r>
              <a:rPr lang="en-GB" b="1" u="sng" dirty="0">
                <a:solidFill>
                  <a:srgbClr val="0432FF"/>
                </a:solidFill>
                <a:cs typeface="Times New Roman" pitchFamily="18" charset="0"/>
              </a:rPr>
              <a:t>Functions</a:t>
            </a:r>
            <a:r>
              <a:rPr lang="en-GB" b="1" dirty="0">
                <a:solidFill>
                  <a:schemeClr val="tx2"/>
                </a:solidFill>
                <a:cs typeface="Times New Roman" pitchFamily="18" charset="0"/>
              </a:rPr>
              <a:t>:</a:t>
            </a:r>
            <a:endParaRPr lang="en-GB" dirty="0">
              <a:solidFill>
                <a:schemeClr val="tx2"/>
              </a:solidFill>
              <a:cs typeface="Times New Roman" pitchFamily="18" charset="0"/>
            </a:endParaRPr>
          </a:p>
          <a:p>
            <a:pPr marL="857250" lvl="1" defTabSz="719138">
              <a:lnSpc>
                <a:spcPct val="105000"/>
              </a:lnSpc>
              <a:spcBef>
                <a:spcPct val="10000"/>
              </a:spcBef>
              <a:defRPr/>
            </a:pPr>
            <a:r>
              <a:rPr lang="en-GB" sz="2800" i="1" dirty="0">
                <a:cs typeface="Times New Roman" pitchFamily="18" charset="0"/>
              </a:rPr>
              <a:t>Maintains shape of the cell.</a:t>
            </a:r>
          </a:p>
          <a:p>
            <a:pPr marL="857250" lvl="1" defTabSz="719138">
              <a:lnSpc>
                <a:spcPct val="105000"/>
              </a:lnSpc>
              <a:spcBef>
                <a:spcPct val="10000"/>
              </a:spcBef>
              <a:defRPr/>
            </a:pPr>
            <a:r>
              <a:rPr lang="en-GB" sz="2800" i="1" dirty="0">
                <a:cs typeface="Times New Roman" pitchFamily="18" charset="0"/>
              </a:rPr>
              <a:t>Helps transport of material within the cell.</a:t>
            </a:r>
          </a:p>
          <a:p>
            <a:pPr defTabSz="719138">
              <a:lnSpc>
                <a:spcPct val="105000"/>
              </a:lnSpc>
              <a:spcBef>
                <a:spcPct val="10000"/>
              </a:spcBef>
              <a:buFont typeface="Wingdings" charset="2"/>
              <a:buChar char="v"/>
              <a:defRPr/>
            </a:pPr>
            <a:r>
              <a:rPr lang="en-GB" b="1" u="sng" dirty="0">
                <a:solidFill>
                  <a:srgbClr val="0432FF"/>
                </a:solidFill>
                <a:cs typeface="Times New Roman" pitchFamily="18" charset="0"/>
              </a:rPr>
              <a:t>Consists of</a:t>
            </a:r>
            <a:r>
              <a:rPr lang="en-GB" b="1" dirty="0">
                <a:solidFill>
                  <a:srgbClr val="0432FF"/>
                </a:solidFill>
                <a:cs typeface="Times New Roman" pitchFamily="18" charset="0"/>
              </a:rPr>
              <a:t>:</a:t>
            </a:r>
          </a:p>
          <a:p>
            <a:pPr marL="857250" lvl="1" defTabSz="719138">
              <a:lnSpc>
                <a:spcPct val="105000"/>
              </a:lnSpc>
              <a:spcBef>
                <a:spcPct val="10000"/>
              </a:spcBef>
              <a:defRPr/>
            </a:pPr>
            <a:r>
              <a:rPr lang="en-GB" sz="2800" i="1" dirty="0">
                <a:cs typeface="Times New Roman" pitchFamily="18" charset="0"/>
              </a:rPr>
              <a:t>Microfilaments </a:t>
            </a:r>
            <a:r>
              <a:rPr lang="en-GB" sz="2800" i="1" dirty="0">
                <a:solidFill>
                  <a:srgbClr val="FF0000"/>
                </a:solidFill>
                <a:cs typeface="Times New Roman" pitchFamily="18" charset="0"/>
              </a:rPr>
              <a:t>(actin).</a:t>
            </a:r>
          </a:p>
          <a:p>
            <a:pPr marL="857250" lvl="1" defTabSz="719138">
              <a:lnSpc>
                <a:spcPct val="105000"/>
              </a:lnSpc>
              <a:spcBef>
                <a:spcPct val="10000"/>
              </a:spcBef>
              <a:defRPr/>
            </a:pPr>
            <a:r>
              <a:rPr lang="en-GB" sz="2800" i="1" dirty="0">
                <a:cs typeface="Times New Roman" pitchFamily="18" charset="0"/>
              </a:rPr>
              <a:t>Intermediate filaments, e.g. </a:t>
            </a:r>
            <a:r>
              <a:rPr lang="en-GB" sz="2800" i="1" dirty="0">
                <a:solidFill>
                  <a:srgbClr val="941100"/>
                </a:solidFill>
                <a:cs typeface="Times New Roman" pitchFamily="18" charset="0"/>
              </a:rPr>
              <a:t>Keratin</a:t>
            </a:r>
            <a:r>
              <a:rPr lang="en-GB" sz="2800" i="1" dirty="0">
                <a:cs typeface="Times New Roman" pitchFamily="18" charset="0"/>
              </a:rPr>
              <a:t>.</a:t>
            </a:r>
          </a:p>
          <a:p>
            <a:pPr marL="857250" lvl="1" defTabSz="719138">
              <a:lnSpc>
                <a:spcPct val="105000"/>
              </a:lnSpc>
              <a:spcBef>
                <a:spcPct val="10000"/>
              </a:spcBef>
              <a:defRPr/>
            </a:pPr>
            <a:r>
              <a:rPr lang="en-GB" sz="2800" i="1" dirty="0">
                <a:cs typeface="Times New Roman" pitchFamily="18" charset="0"/>
              </a:rPr>
              <a:t>Microtubules.</a:t>
            </a:r>
          </a:p>
        </p:txBody>
      </p:sp>
    </p:spTree>
    <p:extLst>
      <p:ext uri="{BB962C8B-B14F-4D97-AF65-F5344CB8AC3E}">
        <p14:creationId xmlns:p14="http://schemas.microsoft.com/office/powerpoint/2010/main" val="64777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9" y="930876"/>
            <a:ext cx="10058400" cy="515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37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3413"/>
          </a:xfrm>
        </p:spPr>
        <p:txBody>
          <a:bodyPr/>
          <a:lstStyle/>
          <a:p>
            <a:r>
              <a:rPr lang="en-US" i="1" dirty="0">
                <a:latin typeface="Bangla MN" charset="0"/>
                <a:ea typeface="Bangla MN" charset="0"/>
                <a:cs typeface="Bangla MN" charset="0"/>
              </a:rPr>
              <a:t>References: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8538"/>
            <a:ext cx="10515600" cy="5549461"/>
          </a:xfrm>
        </p:spPr>
        <p:txBody>
          <a:bodyPr>
            <a:normAutofit/>
          </a:bodyPr>
          <a:lstStyle/>
          <a:p>
            <a:r>
              <a:rPr lang="en-US" sz="1600" dirty="0"/>
              <a:t>Cell organelles </a:t>
            </a:r>
          </a:p>
          <a:p>
            <a:pPr lvl="1"/>
            <a:r>
              <a:rPr lang="en-US" sz="1600" u="sng" dirty="0">
                <a:hlinkClick r:id="rId2"/>
              </a:rPr>
              <a:t>https://youtu.be/URUJD5NEXC8</a:t>
            </a:r>
            <a:r>
              <a:rPr lang="en-US" sz="1600" u="sng" dirty="0"/>
              <a:t> </a:t>
            </a:r>
            <a:endParaRPr lang="en-US" sz="1600" dirty="0"/>
          </a:p>
          <a:p>
            <a:r>
              <a:rPr lang="en-US" sz="1600" dirty="0"/>
              <a:t>Cell junctions : </a:t>
            </a:r>
          </a:p>
          <a:p>
            <a:pPr lvl="1"/>
            <a:r>
              <a:rPr lang="en-US" sz="1400" dirty="0"/>
              <a:t>1. </a:t>
            </a:r>
            <a:r>
              <a:rPr lang="en-US" sz="1400" u="sng" dirty="0">
                <a:hlinkClick r:id="rId3"/>
              </a:rPr>
              <a:t>https://www.youtube.com/watch?v=YwpDA4drrn8&amp;feature=share</a:t>
            </a:r>
          </a:p>
          <a:p>
            <a:endParaRPr lang="en-US" sz="1600" dirty="0"/>
          </a:p>
          <a:p>
            <a:pPr lvl="1"/>
            <a:r>
              <a:rPr lang="en-US" sz="1400" dirty="0"/>
              <a:t>2. </a:t>
            </a:r>
            <a:r>
              <a:rPr lang="en-US" sz="1600" u="sng" dirty="0"/>
              <a:t>https://</a:t>
            </a:r>
            <a:r>
              <a:rPr lang="en-US" sz="1600" u="sng" dirty="0" err="1"/>
              <a:t>youtu.be</a:t>
            </a:r>
            <a:r>
              <a:rPr lang="en-US" sz="1600" u="sng" dirty="0"/>
              <a:t>/</a:t>
            </a:r>
            <a:r>
              <a:rPr lang="en-US" sz="1600" u="sng" dirty="0" err="1"/>
              <a:t>pVWQm</a:t>
            </a:r>
            <a:r>
              <a:rPr lang="en-US" sz="1600" u="sng" dirty="0"/>
              <a:t>-GYK_Y </a:t>
            </a:r>
            <a:endParaRPr lang="en-US" sz="1600" dirty="0"/>
          </a:p>
          <a:p>
            <a:r>
              <a:rPr lang="en-US" sz="1600" dirty="0"/>
              <a:t>Centrioles , cilia and flagella </a:t>
            </a:r>
          </a:p>
          <a:p>
            <a:pPr lvl="1"/>
            <a:r>
              <a:rPr lang="en-US" sz="1400" u="sng" dirty="0">
                <a:hlinkClick r:id="rId4"/>
              </a:rPr>
              <a:t>https://youtu.be/5D5Jt7NZB8I</a:t>
            </a:r>
          </a:p>
          <a:p>
            <a:endParaRPr lang="en-US" sz="1600" dirty="0"/>
          </a:p>
          <a:p>
            <a:r>
              <a:rPr lang="en-US" sz="1600" dirty="0"/>
              <a:t>Euchromatin and Heterochromatin </a:t>
            </a:r>
          </a:p>
          <a:p>
            <a:pPr lvl="1"/>
            <a:r>
              <a:rPr lang="en-US" sz="1400" u="sng" dirty="0">
                <a:hlinkClick r:id="rId4"/>
              </a:rPr>
              <a:t>https://youtu.be/5D5Jt7NZB8I</a:t>
            </a:r>
            <a:endParaRPr lang="en-US" sz="1400" u="sng" dirty="0"/>
          </a:p>
          <a:p>
            <a:r>
              <a:rPr lang="en-US" sz="1600" u="sng" dirty="0"/>
              <a:t>Microvilli</a:t>
            </a:r>
          </a:p>
          <a:p>
            <a:pPr lvl="1"/>
            <a:r>
              <a:rPr lang="en-US" sz="1200" u="sng" dirty="0">
                <a:hlinkClick r:id="rId5"/>
              </a:rPr>
              <a:t>https://youtu.be/hPyn-Gym5XE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10557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8910"/>
            <a:ext cx="9144000" cy="1539273"/>
          </a:xfrm>
        </p:spPr>
        <p:txBody>
          <a:bodyPr>
            <a:normAutofit/>
          </a:bodyPr>
          <a:lstStyle/>
          <a:p>
            <a:r>
              <a:rPr lang="en-US" i="1" dirty="0">
                <a:latin typeface="Bangla MN" charset="0"/>
                <a:ea typeface="Bangla MN" charset="0"/>
                <a:cs typeface="Bangla MN" charset="0"/>
              </a:rPr>
              <a:t>THANK YOU 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55864"/>
            <a:ext cx="9144000" cy="1111852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Apple Chancery" charset="0"/>
                <a:ea typeface="Apple Chancery" charset="0"/>
                <a:cs typeface="Apple Chancery" charset="0"/>
              </a:rPr>
              <a:t>“Some people dream of success while others wake up and work hard at it”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4201" y="3980952"/>
            <a:ext cx="2921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432FF"/>
                </a:solidFill>
                <a:latin typeface="Bangla MN" charset="0"/>
                <a:ea typeface="Bangla MN" charset="0"/>
                <a:cs typeface="Bangla MN" charset="0"/>
              </a:rPr>
              <a:t>Histology Team Leaders:</a:t>
            </a:r>
          </a:p>
          <a:p>
            <a:endParaRPr lang="en-US" sz="1400" i="1" dirty="0">
              <a:latin typeface="Bangla MN" charset="0"/>
              <a:ea typeface="Bangla MN" charset="0"/>
              <a:cs typeface="Bangla MN" charset="0"/>
            </a:endParaRPr>
          </a:p>
          <a:p>
            <a:r>
              <a:rPr lang="en-US" i="1" dirty="0" err="1">
                <a:ea typeface="Bangla MN" charset="0"/>
                <a:cs typeface="Bangla MN" charset="0"/>
              </a:rPr>
              <a:t>Reema</a:t>
            </a:r>
            <a:r>
              <a:rPr lang="en-US" i="1" dirty="0">
                <a:ea typeface="Bangla MN" charset="0"/>
                <a:cs typeface="Bangla MN" charset="0"/>
              </a:rPr>
              <a:t> Sultan Al-</a:t>
            </a:r>
            <a:r>
              <a:rPr lang="en-US" i="1" dirty="0" err="1">
                <a:ea typeface="Bangla MN" charset="0"/>
                <a:cs typeface="Bangla MN" charset="0"/>
              </a:rPr>
              <a:t>Otaibi</a:t>
            </a:r>
            <a:endParaRPr lang="en-US" i="1" dirty="0">
              <a:ea typeface="Bangla MN" charset="0"/>
              <a:cs typeface="Bangla MN" charset="0"/>
            </a:endParaRPr>
          </a:p>
          <a:p>
            <a:r>
              <a:rPr lang="en-US" i="1" dirty="0">
                <a:ea typeface="Bangla MN" charset="0"/>
                <a:cs typeface="Bangla MN" charset="0"/>
              </a:rPr>
              <a:t>Faisal AL-</a:t>
            </a:r>
            <a:r>
              <a:rPr lang="en-US" i="1" dirty="0" err="1">
                <a:ea typeface="Bangla MN" charset="0"/>
                <a:cs typeface="Bangla MN" charset="0"/>
              </a:rPr>
              <a:t>Rabaii</a:t>
            </a:r>
            <a:endParaRPr lang="en-US" i="1" dirty="0">
              <a:ea typeface="Bangla MN" charset="0"/>
              <a:cs typeface="Bangla M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3705" y="2567716"/>
            <a:ext cx="27904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432FF"/>
                </a:solidFill>
                <a:latin typeface="Bangla MN" charset="0"/>
                <a:ea typeface="Bangla MN" charset="0"/>
                <a:cs typeface="Bangla MN" charset="0"/>
              </a:rPr>
              <a:t>Histology Team Members:</a:t>
            </a:r>
          </a:p>
          <a:p>
            <a:r>
              <a:rPr lang="en-US" i="1" dirty="0" err="1">
                <a:ea typeface="Georgia" charset="0"/>
                <a:cs typeface="Georgia" charset="0"/>
              </a:rPr>
              <a:t>Rana</a:t>
            </a:r>
            <a:r>
              <a:rPr lang="en-US" i="1" dirty="0">
                <a:ea typeface="Georgia" charset="0"/>
                <a:cs typeface="Georgia" charset="0"/>
              </a:rPr>
              <a:t> </a:t>
            </a:r>
            <a:r>
              <a:rPr lang="en-US" i="1" dirty="0" err="1">
                <a:ea typeface="Georgia" charset="0"/>
                <a:cs typeface="Georgia" charset="0"/>
              </a:rPr>
              <a:t>Barasain</a:t>
            </a:r>
            <a:r>
              <a:rPr lang="en-US" i="1" dirty="0">
                <a:ea typeface="Georgia" charset="0"/>
                <a:cs typeface="Georgia" charset="0"/>
              </a:rPr>
              <a:t> </a:t>
            </a:r>
          </a:p>
          <a:p>
            <a:r>
              <a:rPr lang="en-US" i="1" dirty="0" err="1">
                <a:ea typeface="Georgia" charset="0"/>
                <a:cs typeface="Georgia" charset="0"/>
              </a:rPr>
              <a:t>Reema</a:t>
            </a:r>
            <a:r>
              <a:rPr lang="en-US" i="1" dirty="0">
                <a:ea typeface="Georgia" charset="0"/>
                <a:cs typeface="Georgia" charset="0"/>
              </a:rPr>
              <a:t> </a:t>
            </a:r>
            <a:r>
              <a:rPr lang="en-US" i="1" dirty="0" err="1">
                <a:ea typeface="Georgia" charset="0"/>
                <a:cs typeface="Georgia" charset="0"/>
              </a:rPr>
              <a:t>AlBarrak</a:t>
            </a:r>
            <a:endParaRPr lang="en-US" i="1" dirty="0">
              <a:ea typeface="Georgia" charset="0"/>
              <a:cs typeface="Georgia" charset="0"/>
            </a:endParaRPr>
          </a:p>
          <a:p>
            <a:r>
              <a:rPr lang="en-US" i="1" dirty="0" err="1">
                <a:ea typeface="Georgia" charset="0"/>
                <a:cs typeface="Georgia" charset="0"/>
              </a:rPr>
              <a:t>Shahad</a:t>
            </a:r>
            <a:r>
              <a:rPr lang="en-US" i="1" dirty="0">
                <a:ea typeface="Georgia" charset="0"/>
                <a:cs typeface="Georgia" charset="0"/>
              </a:rPr>
              <a:t> AL </a:t>
            </a:r>
            <a:r>
              <a:rPr lang="en-US" i="1" dirty="0" err="1">
                <a:ea typeface="Georgia" charset="0"/>
                <a:cs typeface="Georgia" charset="0"/>
              </a:rPr>
              <a:t>Anzan</a:t>
            </a:r>
            <a:endParaRPr lang="en-US" i="1" dirty="0">
              <a:ea typeface="Georgia" charset="0"/>
              <a:cs typeface="Georgia" charset="0"/>
            </a:endParaRPr>
          </a:p>
          <a:p>
            <a:r>
              <a:rPr lang="en-US" i="1" dirty="0" err="1">
                <a:ea typeface="Georgia" charset="0"/>
                <a:cs typeface="Georgia" charset="0"/>
              </a:rPr>
              <a:t>Doaa</a:t>
            </a:r>
            <a:r>
              <a:rPr lang="en-US" i="1" dirty="0">
                <a:ea typeface="Georgia" charset="0"/>
                <a:cs typeface="Georgia" charset="0"/>
              </a:rPr>
              <a:t> </a:t>
            </a:r>
            <a:r>
              <a:rPr lang="en-US" i="1" dirty="0" err="1">
                <a:ea typeface="Georgia" charset="0"/>
                <a:cs typeface="Georgia" charset="0"/>
              </a:rPr>
              <a:t>Walid</a:t>
            </a:r>
            <a:r>
              <a:rPr lang="en-US" i="1" dirty="0">
                <a:ea typeface="Georgia" charset="0"/>
                <a:cs typeface="Georgia" charset="0"/>
              </a:rPr>
              <a:t> </a:t>
            </a:r>
            <a:r>
              <a:rPr lang="en-US" i="1" dirty="0" err="1">
                <a:ea typeface="Georgia" charset="0"/>
                <a:cs typeface="Georgia" charset="0"/>
              </a:rPr>
              <a:t>Abdulatif</a:t>
            </a:r>
            <a:endParaRPr lang="en-US" i="1" dirty="0">
              <a:ea typeface="Georgia" charset="0"/>
              <a:cs typeface="Georgia" charset="0"/>
            </a:endParaRPr>
          </a:p>
          <a:p>
            <a:r>
              <a:rPr lang="en-US" i="1" dirty="0" err="1">
                <a:ea typeface="Georgia" charset="0"/>
                <a:cs typeface="Georgia" charset="0"/>
              </a:rPr>
              <a:t>Ghadah</a:t>
            </a:r>
            <a:r>
              <a:rPr lang="en-US" i="1" dirty="0">
                <a:ea typeface="Georgia" charset="0"/>
                <a:cs typeface="Georgia" charset="0"/>
              </a:rPr>
              <a:t> Al </a:t>
            </a:r>
            <a:r>
              <a:rPr lang="en-US" i="1" dirty="0" err="1">
                <a:ea typeface="Georgia" charset="0"/>
                <a:cs typeface="Georgia" charset="0"/>
              </a:rPr>
              <a:t>Muhanna</a:t>
            </a:r>
            <a:endParaRPr lang="en-US" i="1" dirty="0">
              <a:ea typeface="Georgia" charset="0"/>
              <a:cs typeface="Georgia" charset="0"/>
            </a:endParaRPr>
          </a:p>
          <a:p>
            <a:r>
              <a:rPr lang="en-US" i="1" dirty="0" err="1">
                <a:ea typeface="Georgia" charset="0"/>
                <a:cs typeface="Georgia" charset="0"/>
              </a:rPr>
              <a:t>Amal</a:t>
            </a:r>
            <a:r>
              <a:rPr lang="en-US" i="1" dirty="0">
                <a:ea typeface="Georgia" charset="0"/>
                <a:cs typeface="Georgia" charset="0"/>
              </a:rPr>
              <a:t> Al </a:t>
            </a:r>
            <a:r>
              <a:rPr lang="en-US" i="1" dirty="0" err="1">
                <a:ea typeface="Georgia" charset="0"/>
                <a:cs typeface="Georgia" charset="0"/>
              </a:rPr>
              <a:t>Qarni</a:t>
            </a:r>
            <a:endParaRPr lang="en-US" i="1" dirty="0">
              <a:ea typeface="Georgia" charset="0"/>
              <a:cs typeface="Georgia" charset="0"/>
            </a:endParaRPr>
          </a:p>
          <a:p>
            <a:r>
              <a:rPr lang="en-US" i="1" dirty="0" err="1">
                <a:ea typeface="Georgia" charset="0"/>
                <a:cs typeface="Georgia" charset="0"/>
              </a:rPr>
              <a:t>Wateen</a:t>
            </a:r>
            <a:r>
              <a:rPr lang="en-US" i="1" dirty="0">
                <a:ea typeface="Georgia" charset="0"/>
                <a:cs typeface="Georgia" charset="0"/>
              </a:rPr>
              <a:t> Al </a:t>
            </a:r>
            <a:r>
              <a:rPr lang="en-US" i="1" dirty="0" err="1">
                <a:ea typeface="Georgia" charset="0"/>
                <a:cs typeface="Georgia" charset="0"/>
              </a:rPr>
              <a:t>Hamoud</a:t>
            </a:r>
            <a:endParaRPr lang="en-US" i="1" dirty="0">
              <a:ea typeface="Georgia" charset="0"/>
              <a:cs typeface="Georgia" charset="0"/>
            </a:endParaRPr>
          </a:p>
          <a:p>
            <a:r>
              <a:rPr lang="en-US" i="1" dirty="0" err="1">
                <a:ea typeface="Georgia" charset="0"/>
                <a:cs typeface="Georgia" charset="0"/>
              </a:rPr>
              <a:t>Weam</a:t>
            </a:r>
            <a:r>
              <a:rPr lang="en-US" i="1" dirty="0">
                <a:ea typeface="Georgia" charset="0"/>
                <a:cs typeface="Georgia" charset="0"/>
              </a:rPr>
              <a:t> </a:t>
            </a:r>
            <a:r>
              <a:rPr lang="en-US" i="1" dirty="0" err="1">
                <a:ea typeface="Georgia" charset="0"/>
                <a:cs typeface="Georgia" charset="0"/>
              </a:rPr>
              <a:t>Babaier</a:t>
            </a:r>
            <a:endParaRPr lang="en-US" i="1" dirty="0">
              <a:ea typeface="Georgia" charset="0"/>
              <a:cs typeface="Georgia" charset="0"/>
            </a:endParaRPr>
          </a:p>
          <a:p>
            <a:r>
              <a:rPr lang="en-US" i="1" dirty="0">
                <a:ea typeface="Georgia" charset="0"/>
                <a:cs typeface="Georgia" charset="0"/>
              </a:rPr>
              <a:t>Ahmed </a:t>
            </a:r>
            <a:r>
              <a:rPr lang="en-US" i="1" dirty="0" err="1">
                <a:ea typeface="Georgia" charset="0"/>
                <a:cs typeface="Georgia" charset="0"/>
              </a:rPr>
              <a:t>Badahdah</a:t>
            </a:r>
            <a:endParaRPr lang="en-US" i="1" dirty="0">
              <a:ea typeface="Georgia" charset="0"/>
              <a:cs typeface="Georgia" charset="0"/>
            </a:endParaRPr>
          </a:p>
          <a:p>
            <a:r>
              <a:rPr lang="en-US" i="1" dirty="0" err="1">
                <a:ea typeface="Georgia" charset="0"/>
                <a:cs typeface="Georgia" charset="0"/>
              </a:rPr>
              <a:t>Mutasem</a:t>
            </a:r>
            <a:r>
              <a:rPr lang="en-US" i="1" dirty="0">
                <a:ea typeface="Georgia" charset="0"/>
                <a:cs typeface="Georgia" charset="0"/>
              </a:rPr>
              <a:t> </a:t>
            </a:r>
            <a:r>
              <a:rPr lang="en-US" i="1" dirty="0" err="1">
                <a:ea typeface="Georgia" charset="0"/>
                <a:cs typeface="Georgia" charset="0"/>
              </a:rPr>
              <a:t>Alhasani</a:t>
            </a:r>
            <a:endParaRPr lang="en-US" i="1" dirty="0">
              <a:ea typeface="Georgia" charset="0"/>
              <a:cs typeface="Georgia" charset="0"/>
            </a:endParaRPr>
          </a:p>
          <a:p>
            <a:r>
              <a:rPr lang="en-US" i="1" dirty="0">
                <a:ea typeface="Georgia" charset="0"/>
                <a:cs typeface="Georgia" charset="0"/>
              </a:rPr>
              <a:t>Nassir </a:t>
            </a:r>
            <a:r>
              <a:rPr lang="en-US" i="1" dirty="0" err="1">
                <a:ea typeface="Georgia" charset="0"/>
                <a:cs typeface="Georgia" charset="0"/>
              </a:rPr>
              <a:t>Abodjain</a:t>
            </a:r>
            <a:endParaRPr lang="en-US" i="1" dirty="0">
              <a:ea typeface="Georgia" charset="0"/>
              <a:cs typeface="Georgia" charset="0"/>
            </a:endParaRPr>
          </a:p>
          <a:p>
            <a:r>
              <a:rPr lang="en-US" i="1" dirty="0" err="1">
                <a:ea typeface="Georgia" charset="0"/>
                <a:cs typeface="Georgia" charset="0"/>
              </a:rPr>
              <a:t>Nawaf</a:t>
            </a:r>
            <a:r>
              <a:rPr lang="en-US" i="1" dirty="0">
                <a:ea typeface="Georgia" charset="0"/>
                <a:cs typeface="Georgia" charset="0"/>
              </a:rPr>
              <a:t> </a:t>
            </a:r>
            <a:r>
              <a:rPr lang="en-US" i="1" dirty="0" err="1">
                <a:ea typeface="Georgia" charset="0"/>
                <a:cs typeface="Georgia" charset="0"/>
              </a:rPr>
              <a:t>Aldarweesh</a:t>
            </a:r>
            <a:endParaRPr lang="en-US" i="1" dirty="0">
              <a:ea typeface="Georgia" charset="0"/>
              <a:cs typeface="Georgi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500" y="6032500"/>
            <a:ext cx="450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us at : </a:t>
            </a:r>
            <a:r>
              <a:rPr lang="en-US" dirty="0">
                <a:solidFill>
                  <a:srgbClr val="0432FF"/>
                </a:solidFill>
              </a:rPr>
              <a:t>HistologyTeam436@gmail.com</a:t>
            </a:r>
          </a:p>
        </p:txBody>
      </p:sp>
    </p:spTree>
    <p:extLst>
      <p:ext uri="{BB962C8B-B14F-4D97-AF65-F5344CB8AC3E}">
        <p14:creationId xmlns:p14="http://schemas.microsoft.com/office/powerpoint/2010/main" val="42048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>
                <a:latin typeface="Bangla MN" charset="0"/>
                <a:ea typeface="Bangla MN" charset="0"/>
                <a:cs typeface="Bangla MN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22476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sz="3200" i="1" dirty="0">
                <a:ea typeface="Bangla MN" charset="0"/>
                <a:cs typeface="Bangla MN" charset="0"/>
              </a:rPr>
              <a:t>Histology is the microscopic study of normal tissues. </a:t>
            </a:r>
          </a:p>
          <a:p>
            <a:pPr>
              <a:buFont typeface="Arial" charset="0"/>
              <a:buChar char="•"/>
            </a:pPr>
            <a:r>
              <a:rPr lang="en-US" sz="3200" i="1" dirty="0">
                <a:ea typeface="Bangla MN" charset="0"/>
                <a:cs typeface="Bangla MN" charset="0"/>
              </a:rPr>
              <a:t>Types of Microscopes :</a:t>
            </a:r>
          </a:p>
          <a:p>
            <a:pPr lvl="1">
              <a:buFont typeface="Arial" charset="0"/>
              <a:buChar char="•"/>
            </a:pPr>
            <a:r>
              <a:rPr lang="en-US" sz="3200" i="1" dirty="0">
                <a:solidFill>
                  <a:srgbClr val="0432FF"/>
                </a:solidFill>
                <a:ea typeface="Bangla MN" charset="0"/>
                <a:cs typeface="Bangla MN" charset="0"/>
              </a:rPr>
              <a:t>Light microscope (colored)</a:t>
            </a:r>
          </a:p>
          <a:p>
            <a:pPr lvl="1">
              <a:buFont typeface="Arial" charset="0"/>
              <a:buChar char="•"/>
            </a:pPr>
            <a:r>
              <a:rPr lang="en-US" sz="3200" i="1" dirty="0">
                <a:solidFill>
                  <a:srgbClr val="0432FF"/>
                </a:solidFill>
                <a:ea typeface="Bangla MN" charset="0"/>
                <a:cs typeface="Bangla MN" charset="0"/>
              </a:rPr>
              <a:t>Electron microscope ( black &amp; white)</a:t>
            </a:r>
          </a:p>
          <a:p>
            <a:pPr>
              <a:buFont typeface="Arial" charset="0"/>
              <a:buChar char="•"/>
            </a:pPr>
            <a:r>
              <a:rPr lang="en-US" sz="3200" i="1" dirty="0">
                <a:ea typeface="Bangla MN" charset="0"/>
                <a:cs typeface="Bangla MN" charset="0"/>
              </a:rPr>
              <a:t>Thin sections are cut and mounted on glass slides, sections are then stained with </a:t>
            </a:r>
            <a:r>
              <a:rPr lang="en-US" sz="3200" i="1" dirty="0">
                <a:solidFill>
                  <a:srgbClr val="D883FF"/>
                </a:solidFill>
                <a:ea typeface="Bangla MN" charset="0"/>
                <a:cs typeface="Bangla MN" charset="0"/>
              </a:rPr>
              <a:t>hematoxylin (H) </a:t>
            </a:r>
            <a:r>
              <a:rPr lang="en-US" sz="3200" i="1" dirty="0">
                <a:ea typeface="Bangla MN" charset="0"/>
                <a:cs typeface="Bangla MN" charset="0"/>
              </a:rPr>
              <a:t>and </a:t>
            </a:r>
            <a:r>
              <a:rPr lang="en-US" sz="3200" i="1" dirty="0">
                <a:solidFill>
                  <a:srgbClr val="FF40FF"/>
                </a:solidFill>
                <a:ea typeface="Bangla MN" charset="0"/>
                <a:cs typeface="Bangla MN" charset="0"/>
              </a:rPr>
              <a:t>eosin (E).</a:t>
            </a:r>
          </a:p>
          <a:p>
            <a:pPr lvl="1">
              <a:buFont typeface="Arial" charset="0"/>
              <a:buChar char="•"/>
            </a:pPr>
            <a:r>
              <a:rPr lang="en-US" sz="3200" i="1" dirty="0">
                <a:ea typeface="Bangla MN" charset="0"/>
                <a:cs typeface="Bangla MN" charset="0"/>
              </a:rPr>
              <a:t>Nucleus is always </a:t>
            </a:r>
            <a:r>
              <a:rPr lang="en-US" sz="3200" i="1" dirty="0">
                <a:solidFill>
                  <a:srgbClr val="00B0F0"/>
                </a:solidFill>
                <a:ea typeface="Bangla MN" charset="0"/>
                <a:cs typeface="Bangla MN" charset="0"/>
              </a:rPr>
              <a:t>blue (basophilic).</a:t>
            </a:r>
          </a:p>
          <a:p>
            <a:pPr lvl="1">
              <a:buFont typeface="Arial" charset="0"/>
              <a:buChar char="•"/>
            </a:pPr>
            <a:r>
              <a:rPr lang="en-US" sz="3200" i="1" dirty="0">
                <a:ea typeface="Bangla MN" charset="0"/>
                <a:cs typeface="Bangla MN" charset="0"/>
              </a:rPr>
              <a:t>Cytoplasm may be</a:t>
            </a:r>
            <a:r>
              <a:rPr lang="en-US" sz="3200" i="1" dirty="0">
                <a:solidFill>
                  <a:srgbClr val="0432FF"/>
                </a:solidFill>
                <a:ea typeface="Bangla MN" charset="0"/>
                <a:cs typeface="Bangla MN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ea typeface="Bangla MN" charset="0"/>
                <a:cs typeface="Bangla MN" charset="0"/>
              </a:rPr>
              <a:t>red (acidophilic) </a:t>
            </a:r>
            <a:r>
              <a:rPr lang="en-US" sz="3200" i="1" dirty="0">
                <a:ea typeface="Bangla MN" charset="0"/>
                <a:cs typeface="Bangla MN" charset="0"/>
              </a:rPr>
              <a:t>or</a:t>
            </a:r>
            <a:r>
              <a:rPr lang="en-US" sz="3200" i="1" dirty="0">
                <a:solidFill>
                  <a:srgbClr val="0432FF"/>
                </a:solidFill>
                <a:ea typeface="Bangla MN" charset="0"/>
                <a:cs typeface="Bangla MN" charset="0"/>
              </a:rPr>
              <a:t> </a:t>
            </a:r>
            <a:r>
              <a:rPr lang="en-US" sz="3200" i="1" dirty="0">
                <a:solidFill>
                  <a:srgbClr val="00B0F0"/>
                </a:solidFill>
                <a:ea typeface="Bangla MN" charset="0"/>
                <a:cs typeface="Bangla MN" charset="0"/>
              </a:rPr>
              <a:t>blue</a:t>
            </a:r>
            <a:r>
              <a:rPr lang="en-US" sz="3200" i="1" dirty="0">
                <a:solidFill>
                  <a:srgbClr val="0432FF"/>
                </a:solidFill>
                <a:ea typeface="Bangla MN" charset="0"/>
                <a:cs typeface="Bangla MN" charset="0"/>
              </a:rPr>
              <a:t> </a:t>
            </a:r>
            <a:r>
              <a:rPr lang="en-US" sz="3200" i="1" dirty="0">
                <a:solidFill>
                  <a:srgbClr val="00B0F0"/>
                </a:solidFill>
                <a:ea typeface="Bangla MN" charset="0"/>
                <a:cs typeface="Bangla MN" charset="0"/>
              </a:rPr>
              <a:t>(basophilic).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20" y="1825625"/>
            <a:ext cx="2673569" cy="2399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69" y="4360424"/>
            <a:ext cx="2215931" cy="20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10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583324"/>
            <a:ext cx="3932237" cy="874986"/>
          </a:xfrm>
        </p:spPr>
        <p:txBody>
          <a:bodyPr>
            <a:normAutofit/>
          </a:bodyPr>
          <a:lstStyle/>
          <a:p>
            <a:r>
              <a:rPr lang="en-US" sz="4400" i="1" dirty="0">
                <a:latin typeface="Bangla MN" charset="0"/>
                <a:ea typeface="Bangla MN" charset="0"/>
                <a:cs typeface="Bangla MN" charset="0"/>
              </a:rPr>
              <a:t>THE CELL</a:t>
            </a:r>
          </a:p>
        </p:txBody>
      </p:sp>
      <p:pic>
        <p:nvPicPr>
          <p:cNvPr id="5" name="Picture 6" descr="mso7B01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r="14171" b="16331"/>
          <a:stretch>
            <a:fillRect/>
          </a:stretch>
        </p:blipFill>
        <p:spPr bwMode="auto">
          <a:xfrm>
            <a:off x="7874431" y="289385"/>
            <a:ext cx="3622686" cy="296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51" y="1158765"/>
            <a:ext cx="3932237" cy="4942490"/>
          </a:xfrm>
        </p:spPr>
        <p:txBody>
          <a:bodyPr>
            <a:normAutofit fontScale="92500" lnSpcReduction="10000"/>
          </a:bodyPr>
          <a:lstStyle/>
          <a:p>
            <a:endParaRPr lang="en-US" sz="3200" dirty="0"/>
          </a:p>
          <a:p>
            <a:pPr marL="342900" indent="-342900">
              <a:buFont typeface="Arial" charset="0"/>
              <a:buChar char="•"/>
            </a:pPr>
            <a:r>
              <a:rPr lang="en-US" sz="3200" i="1" dirty="0"/>
              <a:t>Is the </a:t>
            </a:r>
            <a:r>
              <a:rPr lang="en-US" sz="3200" i="1" dirty="0">
                <a:solidFill>
                  <a:srgbClr val="0432FF"/>
                </a:solidFill>
              </a:rPr>
              <a:t>structural </a:t>
            </a:r>
            <a:r>
              <a:rPr lang="en-US" sz="3200" i="1" dirty="0"/>
              <a:t>&amp; </a:t>
            </a:r>
            <a:r>
              <a:rPr lang="en-US" sz="3200" i="1" dirty="0">
                <a:solidFill>
                  <a:srgbClr val="0432FF"/>
                </a:solidFill>
              </a:rPr>
              <a:t>functional</a:t>
            </a:r>
            <a:r>
              <a:rPr lang="en-US" sz="3200" i="1" dirty="0"/>
              <a:t> unit of all living tissues.</a:t>
            </a:r>
          </a:p>
          <a:p>
            <a:pPr marL="342900" indent="-342900">
              <a:buFont typeface="Arial" charset="0"/>
              <a:buChar char="•"/>
            </a:pPr>
            <a:endParaRPr lang="en-US" sz="3200" i="1" dirty="0"/>
          </a:p>
          <a:p>
            <a:pPr marL="342900" indent="-342900">
              <a:buFont typeface="Arial" charset="0"/>
              <a:buChar char="•"/>
            </a:pPr>
            <a:r>
              <a:rPr lang="en-US" sz="3200" i="1" dirty="0"/>
              <a:t>Cell have </a:t>
            </a:r>
            <a:r>
              <a:rPr lang="en-US" sz="3200" i="1" dirty="0">
                <a:solidFill>
                  <a:srgbClr val="0432FF"/>
                </a:solidFill>
              </a:rPr>
              <a:t>different</a:t>
            </a:r>
            <a:r>
              <a:rPr lang="en-US" sz="3200" i="1" dirty="0"/>
              <a:t> shapes &amp; sizes .</a:t>
            </a:r>
          </a:p>
          <a:p>
            <a:pPr marL="342900" indent="-342900">
              <a:buFont typeface="Arial" charset="0"/>
              <a:buChar char="•"/>
            </a:pPr>
            <a:endParaRPr lang="en-US" sz="3200" i="1" dirty="0"/>
          </a:p>
          <a:p>
            <a:pPr marL="342900" indent="-342900">
              <a:buFont typeface="Arial" charset="0"/>
              <a:buChar char="•"/>
            </a:pPr>
            <a:r>
              <a:rPr lang="en-US" sz="3200" i="1" u="sng" dirty="0">
                <a:solidFill>
                  <a:srgbClr val="0432FF"/>
                </a:solidFill>
              </a:rPr>
              <a:t>The cell </a:t>
            </a:r>
            <a:r>
              <a:rPr lang="en-US" sz="3200" i="1" dirty="0"/>
              <a:t>is made of 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3200" i="1" dirty="0">
                <a:solidFill>
                  <a:srgbClr val="941100"/>
                </a:solidFill>
              </a:rPr>
              <a:t>Nucleus.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3200" i="1" dirty="0">
                <a:solidFill>
                  <a:srgbClr val="941100"/>
                </a:solidFill>
              </a:rPr>
              <a:t>Cytoplasm .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i="1" dirty="0">
              <a:solidFill>
                <a:srgbClr val="941100"/>
              </a:solidFill>
            </a:endParaRPr>
          </a:p>
          <a:p>
            <a:pPr lvl="1"/>
            <a:endParaRPr lang="en-US" sz="2400" i="1" dirty="0">
              <a:solidFill>
                <a:srgbClr val="941100"/>
              </a:solidFill>
            </a:endParaRPr>
          </a:p>
        </p:txBody>
      </p:sp>
      <p:pic>
        <p:nvPicPr>
          <p:cNvPr id="6" name="Picture 7" descr="07_2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5909" y="4225569"/>
            <a:ext cx="1935163" cy="195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3685252" y="5450490"/>
            <a:ext cx="1013747" cy="438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34269" y="5433413"/>
            <a:ext cx="19661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20" y="3468624"/>
            <a:ext cx="4035413" cy="3116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440" y="6261483"/>
            <a:ext cx="665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Body         System       Organ        Tissue       Cell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33408" y="6553873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77069" y="655831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63526" y="655222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53490" y="6556771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85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latin typeface="Bangla MN" charset="0"/>
                <a:ea typeface="Bangla MN" charset="0"/>
                <a:cs typeface="Bangla MN" charset="0"/>
              </a:rPr>
              <a:t>Nucleus (E/M)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6710855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0432FF"/>
                </a:solidFill>
              </a:rPr>
              <a:t>Functions:</a:t>
            </a:r>
          </a:p>
          <a:p>
            <a:r>
              <a:rPr lang="en-US" sz="3200" i="1" dirty="0"/>
              <a:t>it is essential for </a:t>
            </a:r>
            <a:r>
              <a:rPr lang="en-US" sz="3200" i="1" dirty="0">
                <a:solidFill>
                  <a:srgbClr val="FF0000"/>
                </a:solidFill>
              </a:rPr>
              <a:t>vitality</a:t>
            </a:r>
            <a:r>
              <a:rPr lang="en-US" sz="3200" i="1" dirty="0"/>
              <a:t> and </a:t>
            </a:r>
            <a:r>
              <a:rPr lang="en-US" sz="3200" i="1" dirty="0">
                <a:solidFill>
                  <a:srgbClr val="FF0000"/>
                </a:solidFill>
              </a:rPr>
              <a:t>division</a:t>
            </a:r>
            <a:r>
              <a:rPr lang="en-US" sz="3200" i="1" dirty="0"/>
              <a:t> of the cell.</a:t>
            </a:r>
          </a:p>
          <a:p>
            <a:r>
              <a:rPr lang="en-US" sz="3200" i="1" dirty="0"/>
              <a:t>It is the site of storage of </a:t>
            </a:r>
            <a:r>
              <a:rPr lang="en-US" sz="3200" i="1" dirty="0">
                <a:solidFill>
                  <a:srgbClr val="FF0000"/>
                </a:solidFill>
              </a:rPr>
              <a:t>genetic information</a:t>
            </a:r>
            <a:r>
              <a:rPr lang="en-US" sz="3200" i="1" dirty="0"/>
              <a:t>.</a:t>
            </a:r>
          </a:p>
          <a:p>
            <a:r>
              <a:rPr lang="en-US" sz="3200" i="1" dirty="0"/>
              <a:t>It is the site of formation of the three types of </a:t>
            </a:r>
            <a:r>
              <a:rPr lang="en-US" sz="3200" i="1" dirty="0">
                <a:solidFill>
                  <a:srgbClr val="FF0000"/>
                </a:solidFill>
              </a:rPr>
              <a:t>RNA </a:t>
            </a:r>
            <a:r>
              <a:rPr lang="en-US" sz="3200" i="1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000" i="1" dirty="0">
                <a:solidFill>
                  <a:srgbClr val="0432FF"/>
                </a:solidFill>
              </a:rPr>
              <a:t>Formed of 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000" i="1" dirty="0"/>
              <a:t>Chromatin 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000" i="1" dirty="0"/>
              <a:t>Nucleolus 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000" i="1" dirty="0"/>
              <a:t>Nucleoplasm </a:t>
            </a:r>
            <a:r>
              <a:rPr lang="en-US" sz="3000" dirty="0"/>
              <a:t>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000" dirty="0"/>
              <a:t>nuclear envelope</a:t>
            </a:r>
          </a:p>
        </p:txBody>
      </p:sp>
      <p:pic>
        <p:nvPicPr>
          <p:cNvPr id="17" name="Picture 8" descr="F03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08" y="2231391"/>
            <a:ext cx="2066492" cy="18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594100" y="2654300"/>
            <a:ext cx="1346200" cy="12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594100" y="2870200"/>
            <a:ext cx="21717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102100" y="3086100"/>
            <a:ext cx="1193800" cy="596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08500" y="3581400"/>
            <a:ext cx="584200" cy="510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37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Bangla MN" charset="0"/>
                <a:ea typeface="Bangla MN" charset="0"/>
                <a:cs typeface="Bangla MN" charset="0"/>
              </a:rPr>
              <a:t>Nucleus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926" y="1582814"/>
            <a:ext cx="4313864" cy="3777622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rgbClr val="0432FF"/>
                </a:solidFill>
              </a:rPr>
              <a:t>Shapes of Nuclei 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82814"/>
            <a:ext cx="5181600" cy="5032375"/>
          </a:xfrm>
        </p:spPr>
        <p:txBody>
          <a:bodyPr/>
          <a:lstStyle/>
          <a:p>
            <a:r>
              <a:rPr lang="en-US" sz="3200" i="1" dirty="0">
                <a:solidFill>
                  <a:srgbClr val="0432FF"/>
                </a:solidFill>
              </a:rPr>
              <a:t>Appearance of Nuclei:</a:t>
            </a:r>
          </a:p>
          <a:p>
            <a:pPr lvl="1"/>
            <a:r>
              <a:rPr lang="en-US" altLang="en-US" sz="2800" i="1" dirty="0"/>
              <a:t>(1) Dark Nucleus</a:t>
            </a:r>
            <a:r>
              <a:rPr lang="en-US" altLang="en-US" sz="2800" i="1" dirty="0">
                <a:solidFill>
                  <a:srgbClr val="0432FF"/>
                </a:solidFill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</a:rPr>
              <a:t>(Deeply-stained nucleus)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/>
              <a:t>Deeply basophilic Nucleus.</a:t>
            </a:r>
          </a:p>
          <a:p>
            <a:pPr lvl="1"/>
            <a:endParaRPr lang="en-US" altLang="en-US" i="1" dirty="0">
              <a:solidFill>
                <a:srgbClr val="0432FF"/>
              </a:solidFill>
            </a:endParaRPr>
          </a:p>
          <a:p>
            <a:pPr lvl="1"/>
            <a:endParaRPr lang="en-US" altLang="en-US" i="1" dirty="0">
              <a:solidFill>
                <a:srgbClr val="0432FF"/>
              </a:solidFill>
            </a:endParaRPr>
          </a:p>
          <a:p>
            <a:pPr lvl="1"/>
            <a:endParaRPr lang="en-US" altLang="en-US" i="1" dirty="0">
              <a:solidFill>
                <a:srgbClr val="0432FF"/>
              </a:solidFill>
            </a:endParaRPr>
          </a:p>
          <a:p>
            <a:pPr marL="457200" lvl="1" indent="0">
              <a:buNone/>
            </a:pPr>
            <a:endParaRPr lang="en-US" altLang="en-US" i="1" dirty="0"/>
          </a:p>
          <a:p>
            <a:pPr lvl="1"/>
            <a:r>
              <a:rPr lang="en-US" altLang="en-US" sz="2800" i="1" dirty="0"/>
              <a:t>(2) Vesicular </a:t>
            </a:r>
            <a:r>
              <a:rPr lang="en-US" altLang="en-US" sz="2800" i="1" dirty="0">
                <a:solidFill>
                  <a:srgbClr val="FF0000"/>
                </a:solidFill>
              </a:rPr>
              <a:t>(open face) </a:t>
            </a:r>
            <a:r>
              <a:rPr lang="en-US" altLang="en-US" sz="2800" i="1" dirty="0"/>
              <a:t>Nucleus.</a:t>
            </a:r>
            <a:endParaRPr lang="en-US" sz="2800" i="1" dirty="0"/>
          </a:p>
        </p:txBody>
      </p:sp>
      <p:pic>
        <p:nvPicPr>
          <p:cNvPr id="5" name="Picture 4" descr="F12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15" y="2058443"/>
            <a:ext cx="3548063" cy="4303986"/>
          </a:xfrm>
          <a:prstGeom prst="rect">
            <a:avLst/>
          </a:prstGeom>
          <a:gradFill>
            <a:gsLst>
              <a:gs pos="3800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12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3248" y="3332338"/>
            <a:ext cx="3002956" cy="1168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03_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7646" y="5335325"/>
            <a:ext cx="3019954" cy="1394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8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443279"/>
              </p:ext>
            </p:extLst>
          </p:nvPr>
        </p:nvGraphicFramePr>
        <p:xfrm>
          <a:off x="674230" y="171571"/>
          <a:ext cx="11114689" cy="66864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0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3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3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6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4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>
                          <a:solidFill>
                            <a:srgbClr val="521B93"/>
                          </a:solidFill>
                        </a:rPr>
                        <a:t>Definition</a:t>
                      </a:r>
                      <a:r>
                        <a:rPr lang="en-US" sz="3600" i="1" baseline="0" dirty="0">
                          <a:solidFill>
                            <a:srgbClr val="521B93"/>
                          </a:solidFill>
                        </a:rPr>
                        <a:t> </a:t>
                      </a:r>
                      <a:endParaRPr lang="en-US" sz="3600" i="1" dirty="0">
                        <a:solidFill>
                          <a:srgbClr val="521B9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>
                          <a:solidFill>
                            <a:srgbClr val="521B93"/>
                          </a:solidFill>
                        </a:rPr>
                        <a:t>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55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rgbClr val="521B93"/>
                          </a:solidFill>
                        </a:rPr>
                        <a:t>Nuclear</a:t>
                      </a:r>
                      <a:r>
                        <a:rPr lang="en-US" sz="2400" i="1" baseline="0" dirty="0">
                          <a:solidFill>
                            <a:srgbClr val="521B93"/>
                          </a:solidFill>
                        </a:rPr>
                        <a:t> Envelope</a:t>
                      </a:r>
                      <a:endParaRPr lang="en-US" sz="2400" i="1" dirty="0">
                        <a:solidFill>
                          <a:srgbClr val="521B93"/>
                        </a:solidFill>
                      </a:endParaRPr>
                    </a:p>
                    <a:p>
                      <a:endParaRPr lang="en-US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719138">
                        <a:spcBef>
                          <a:spcPct val="100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n-GB" sz="1800" b="0" i="1" dirty="0">
                          <a:solidFill>
                            <a:schemeClr val="tx1"/>
                          </a:solidFill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 defTabSz="719138">
                        <a:spcBef>
                          <a:spcPct val="100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n-GB" sz="2000" b="0" i="1" dirty="0">
                          <a:solidFill>
                            <a:schemeClr val="tx1"/>
                          </a:solidFill>
                          <a:ea typeface="+mn-ea"/>
                          <a:cs typeface="Times New Roman" pitchFamily="18" charset="0"/>
                        </a:rPr>
                        <a:t>A double membrane with many pores.</a:t>
                      </a:r>
                    </a:p>
                    <a:p>
                      <a:pPr marL="1047750" lvl="1" indent="-476250" defTabSz="719138">
                        <a:spcBef>
                          <a:spcPct val="10000"/>
                        </a:spcBef>
                        <a:buFontTx/>
                        <a:buNone/>
                        <a:defRPr/>
                      </a:pPr>
                      <a:r>
                        <a:rPr lang="en-GB" sz="2000" b="0" i="1" dirty="0">
                          <a:solidFill>
                            <a:srgbClr val="0432FF"/>
                          </a:solidFill>
                          <a:cs typeface="Times New Roman" pitchFamily="18" charset="0"/>
                        </a:rPr>
                        <a:t>a)	</a:t>
                      </a:r>
                      <a:r>
                        <a:rPr lang="en-GB" sz="2000" b="0" i="1" u="sng" dirty="0">
                          <a:solidFill>
                            <a:srgbClr val="0432FF"/>
                          </a:solidFill>
                          <a:cs typeface="Times New Roman" pitchFamily="18" charset="0"/>
                        </a:rPr>
                        <a:t>Outer membrane</a:t>
                      </a:r>
                      <a:r>
                        <a:rPr lang="en-GB" sz="2000" b="0" i="1" dirty="0">
                          <a:solidFill>
                            <a:srgbClr val="0432FF"/>
                          </a:solidFill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047750" lvl="1" indent="-476250" defTabSz="719138">
                        <a:spcBef>
                          <a:spcPct val="10000"/>
                        </a:spcBef>
                        <a:buFontTx/>
                        <a:buNone/>
                        <a:defRPr/>
                      </a:pPr>
                      <a:r>
                        <a:rPr lang="en-GB" sz="2000" b="0" i="1" dirty="0">
                          <a:solidFill>
                            <a:srgbClr val="0432FF"/>
                          </a:solidFill>
                          <a:cs typeface="Times New Roman" pitchFamily="18" charset="0"/>
                        </a:rPr>
                        <a:t>b)	</a:t>
                      </a:r>
                      <a:r>
                        <a:rPr lang="en-GB" sz="2000" b="0" i="1" u="sng" dirty="0">
                          <a:solidFill>
                            <a:srgbClr val="0432FF"/>
                          </a:solidFill>
                          <a:cs typeface="Times New Roman" pitchFamily="18" charset="0"/>
                        </a:rPr>
                        <a:t>Inner membrane</a:t>
                      </a:r>
                      <a:r>
                        <a:rPr lang="en-GB" sz="2000" b="0" i="1" dirty="0">
                          <a:solidFill>
                            <a:srgbClr val="0432FF"/>
                          </a:solidFill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047750" lvl="1" indent="-476250" defTabSz="719138">
                        <a:spcBef>
                          <a:spcPct val="10000"/>
                        </a:spcBef>
                        <a:buFontTx/>
                        <a:buNone/>
                        <a:defRPr/>
                      </a:pPr>
                      <a:r>
                        <a:rPr lang="en-GB" sz="2000" b="0" i="1" dirty="0">
                          <a:solidFill>
                            <a:srgbClr val="0432FF"/>
                          </a:solidFill>
                          <a:cs typeface="Times New Roman" pitchFamily="18" charset="0"/>
                        </a:rPr>
                        <a:t>c)	</a:t>
                      </a:r>
                      <a:r>
                        <a:rPr lang="en-GB" sz="2000" b="0" i="1" u="sng" dirty="0">
                          <a:solidFill>
                            <a:srgbClr val="0432FF"/>
                          </a:solidFill>
                          <a:cs typeface="Times New Roman" pitchFamily="18" charset="0"/>
                        </a:rPr>
                        <a:t>Nuclear pores</a:t>
                      </a:r>
                      <a:r>
                        <a:rPr lang="en-GB" sz="2000" b="0" i="1" dirty="0">
                          <a:solidFill>
                            <a:srgbClr val="0432FF"/>
                          </a:solidFill>
                          <a:cs typeface="Times New Roman" pitchFamily="18" charset="0"/>
                        </a:rPr>
                        <a:t>:</a:t>
                      </a:r>
                      <a:r>
                        <a:rPr lang="en-GB" sz="2000" b="0" i="1" dirty="0">
                          <a:cs typeface="Times New Roman" pitchFamily="18" charset="0"/>
                        </a:rPr>
                        <a:t> </a:t>
                      </a:r>
                      <a:endParaRPr lang="en-GB" sz="2000" b="0" i="1" dirty="0">
                        <a:solidFill>
                          <a:srgbClr val="941100"/>
                        </a:solidFill>
                        <a:cs typeface="Traditional Arabic" pitchFamily="2" charset="-78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pPr marL="285750" indent="-285750">
                        <a:buFont typeface="Wingdings" charset="2"/>
                        <a:buChar char="v"/>
                      </a:pPr>
                      <a:r>
                        <a:rPr lang="en-US" sz="2000" b="1" i="1" u="sng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Functions</a:t>
                      </a:r>
                      <a:r>
                        <a:rPr lang="en-US" sz="2000" b="1" i="1" baseline="0" dirty="0">
                          <a:solidFill>
                            <a:srgbClr val="0432FF"/>
                          </a:solidFill>
                          <a:latin typeface="+mn-lt"/>
                          <a:ea typeface="Bangla MN" charset="0"/>
                          <a:cs typeface="Bangla MN" charset="0"/>
                        </a:rPr>
                        <a:t>: (pores)</a:t>
                      </a:r>
                    </a:p>
                    <a:p>
                      <a:endParaRPr lang="en-US" sz="2000" baseline="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1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provide communication between nucleus and cytoplasm.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cs typeface="Traditional Arabic" pitchFamily="2" charset="-78"/>
                        </a:rPr>
                        <a:t> </a:t>
                      </a:r>
                      <a:endParaRPr lang="en-GB" sz="2000" b="0" i="1" dirty="0">
                        <a:solidFill>
                          <a:schemeClr val="tx1"/>
                        </a:solidFill>
                        <a:cs typeface="Traditional Arabic" pitchFamily="2" charset="-78"/>
                      </a:endParaRPr>
                    </a:p>
                    <a:p>
                      <a:endParaRPr lang="en-US" sz="2000" baseline="0" dirty="0"/>
                    </a:p>
                    <a:p>
                      <a:pPr lvl="0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65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dirty="0">
                          <a:solidFill>
                            <a:srgbClr val="521B93"/>
                          </a:solidFill>
                        </a:rPr>
                        <a:t>Chromatin</a:t>
                      </a:r>
                    </a:p>
                    <a:p>
                      <a:endParaRPr lang="en-US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719138">
                        <a:spcBef>
                          <a:spcPct val="10000"/>
                        </a:spcBef>
                        <a:buFont typeface="Arial" charset="0"/>
                        <a:buNone/>
                        <a:defRPr/>
                      </a:pPr>
                      <a:r>
                        <a:rPr lang="en-GB" sz="1800" i="1" dirty="0"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 defTabSz="719138">
                        <a:spcBef>
                          <a:spcPct val="10000"/>
                        </a:spcBef>
                        <a:buFont typeface="Arial" charset="0"/>
                        <a:buNone/>
                        <a:defRPr/>
                      </a:pPr>
                      <a:r>
                        <a:rPr lang="en-GB" sz="2400" i="1" dirty="0"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GB" sz="2000" i="1" dirty="0">
                          <a:ea typeface="+mn-ea"/>
                          <a:cs typeface="Times New Roman" pitchFamily="18" charset="0"/>
                        </a:rPr>
                        <a:t>Formed of </a:t>
                      </a:r>
                      <a:r>
                        <a:rPr lang="en-GB" sz="2000" b="1" i="1" u="sng" dirty="0">
                          <a:solidFill>
                            <a:schemeClr val="tx2"/>
                          </a:solidFill>
                          <a:ea typeface="+mn-ea"/>
                          <a:cs typeface="Times New Roman" pitchFamily="18" charset="0"/>
                        </a:rPr>
                        <a:t>DNA</a:t>
                      </a:r>
                      <a:r>
                        <a:rPr lang="en-GB" sz="2000" i="1" dirty="0"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indent="-285750" defTabSz="719138">
                        <a:spcBef>
                          <a:spcPct val="10000"/>
                        </a:spcBef>
                        <a:buFont typeface="Arial" charset="0"/>
                        <a:buChar char="•"/>
                        <a:defRPr/>
                      </a:pPr>
                      <a:r>
                        <a:rPr lang="en-GB" sz="2000" b="1" i="1" u="sng" dirty="0">
                          <a:solidFill>
                            <a:srgbClr val="0432FF"/>
                          </a:solidFill>
                          <a:ea typeface="+mn-ea"/>
                          <a:cs typeface="Times New Roman" pitchFamily="18" charset="0"/>
                        </a:rPr>
                        <a:t>2 Forms</a:t>
                      </a:r>
                      <a:r>
                        <a:rPr lang="en-GB" sz="2000" b="1" i="1" dirty="0">
                          <a:solidFill>
                            <a:srgbClr val="0432FF"/>
                          </a:solidFill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952500" lvl="1" indent="-381000" defTabSz="719138">
                        <a:spcBef>
                          <a:spcPct val="10000"/>
                        </a:spcBef>
                        <a:buFontTx/>
                        <a:buNone/>
                        <a:defRPr/>
                      </a:pPr>
                      <a:r>
                        <a:rPr lang="en-GB" sz="2000" i="1" dirty="0">
                          <a:cs typeface="Times New Roman" pitchFamily="18" charset="0"/>
                        </a:rPr>
                        <a:t>–	</a:t>
                      </a:r>
                      <a:r>
                        <a:rPr lang="en-GB" sz="2000" b="1" i="1" u="sng" dirty="0">
                          <a:solidFill>
                            <a:srgbClr val="941100"/>
                          </a:solidFill>
                          <a:cs typeface="Times New Roman" pitchFamily="18" charset="0"/>
                        </a:rPr>
                        <a:t>Euchromatin</a:t>
                      </a:r>
                      <a:r>
                        <a:rPr lang="en-GB" sz="2000" i="1" dirty="0">
                          <a:cs typeface="Times New Roman" pitchFamily="18" charset="0"/>
                        </a:rPr>
                        <a:t>: extended active chromatin </a:t>
                      </a:r>
                      <a:r>
                        <a:rPr lang="en-GB" sz="2000" i="1" dirty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(pale= electron-lucent areas).</a:t>
                      </a:r>
                    </a:p>
                    <a:p>
                      <a:pPr marL="952500" lvl="1" indent="-381000" defTabSz="719138">
                        <a:spcBef>
                          <a:spcPct val="10000"/>
                        </a:spcBef>
                        <a:buFontTx/>
                        <a:buNone/>
                        <a:defRPr/>
                      </a:pPr>
                      <a:r>
                        <a:rPr lang="en-GB" sz="2000" i="1" dirty="0">
                          <a:cs typeface="Times New Roman" pitchFamily="18" charset="0"/>
                        </a:rPr>
                        <a:t>–	</a:t>
                      </a:r>
                      <a:r>
                        <a:rPr lang="en-GB" sz="2000" b="1" i="1" u="sng" dirty="0">
                          <a:solidFill>
                            <a:srgbClr val="941100"/>
                          </a:solidFill>
                          <a:cs typeface="Times New Roman" pitchFamily="18" charset="0"/>
                        </a:rPr>
                        <a:t>Heterochromatin</a:t>
                      </a:r>
                      <a:r>
                        <a:rPr lang="en-GB" sz="2000" b="1" i="1" dirty="0">
                          <a:cs typeface="Times New Roman" pitchFamily="18" charset="0"/>
                        </a:rPr>
                        <a:t>: </a:t>
                      </a:r>
                      <a:r>
                        <a:rPr lang="en-GB" sz="2000" i="1" dirty="0">
                          <a:cs typeface="Times New Roman" pitchFamily="18" charset="0"/>
                        </a:rPr>
                        <a:t>condensed inactive chromatin (</a:t>
                      </a:r>
                      <a:r>
                        <a:rPr lang="en-GB" sz="2000" i="1" dirty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dark = electron dense areas).</a:t>
                      </a:r>
                      <a:endParaRPr lang="en-GB" sz="2000" i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defTabSz="719138">
                        <a:spcBef>
                          <a:spcPct val="10000"/>
                        </a:spcBef>
                        <a:buFont typeface="Wingdings" charset="2"/>
                        <a:buChar char="v"/>
                        <a:defRPr/>
                      </a:pPr>
                      <a:r>
                        <a:rPr lang="en-GB" sz="2000" b="1" i="1" u="sng" dirty="0">
                          <a:solidFill>
                            <a:srgbClr val="0432FF"/>
                          </a:solidFill>
                          <a:ea typeface="+mn-ea"/>
                        </a:rPr>
                        <a:t>Functions</a:t>
                      </a:r>
                      <a:r>
                        <a:rPr lang="en-GB" sz="2000" b="1" i="1" dirty="0">
                          <a:solidFill>
                            <a:srgbClr val="0432FF"/>
                          </a:solidFill>
                          <a:ea typeface="+mn-ea"/>
                        </a:rPr>
                        <a:t>:</a:t>
                      </a:r>
                      <a:endParaRPr lang="en-GB" sz="2000" i="1" dirty="0">
                        <a:solidFill>
                          <a:srgbClr val="0432FF"/>
                        </a:solidFill>
                        <a:ea typeface="+mn-ea"/>
                        <a:cs typeface="Times New Roman" pitchFamily="18" charset="0"/>
                      </a:endParaRPr>
                    </a:p>
                    <a:p>
                      <a:pPr marL="952500" lvl="1" indent="-381000" defTabSz="719138">
                        <a:spcBef>
                          <a:spcPct val="10000"/>
                        </a:spcBef>
                        <a:buFontTx/>
                        <a:buNone/>
                        <a:defRPr/>
                      </a:pPr>
                      <a:r>
                        <a:rPr lang="en-GB" sz="2000" i="1" dirty="0"/>
                        <a:t>–	Carries genetic information.</a:t>
                      </a:r>
                      <a:endParaRPr lang="en-GB" sz="2000" i="1" dirty="0">
                        <a:cs typeface="Times New Roman" pitchFamily="18" charset="0"/>
                      </a:endParaRPr>
                    </a:p>
                    <a:p>
                      <a:pPr marL="952500" lvl="1" indent="-381000" defTabSz="719138">
                        <a:spcBef>
                          <a:spcPct val="10000"/>
                        </a:spcBef>
                        <a:buFontTx/>
                        <a:buNone/>
                        <a:defRPr/>
                      </a:pPr>
                      <a:r>
                        <a:rPr lang="en-GB" sz="2000" i="1" dirty="0">
                          <a:cs typeface="Times New Roman" pitchFamily="18" charset="0"/>
                        </a:rPr>
                        <a:t>–	Directs protein synthesis.</a:t>
                      </a:r>
                      <a:r>
                        <a:rPr lang="en-US" sz="2000" i="1" dirty="0">
                          <a:cs typeface="Traditional Arabic" pitchFamily="2" charset="-78"/>
                        </a:rPr>
                        <a:t> </a:t>
                      </a:r>
                      <a:endParaRPr lang="en-GB" sz="2000" i="1" dirty="0">
                        <a:cs typeface="Traditional Arabic" pitchFamily="2" charset="-78"/>
                      </a:endParaRPr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3" descr="F03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7"/>
          <a:stretch>
            <a:fillRect/>
          </a:stretch>
        </p:blipFill>
        <p:spPr bwMode="auto">
          <a:xfrm>
            <a:off x="5801710" y="1253276"/>
            <a:ext cx="2365957" cy="186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F03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/>
          <a:stretch>
            <a:fillRect/>
          </a:stretch>
        </p:blipFill>
        <p:spPr bwMode="auto">
          <a:xfrm>
            <a:off x="5801710" y="3920604"/>
            <a:ext cx="2365957" cy="218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5044966" y="4855779"/>
            <a:ext cx="1623848" cy="6463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076497" y="4351283"/>
            <a:ext cx="1371600" cy="2522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689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26530"/>
              </p:ext>
            </p:extLst>
          </p:nvPr>
        </p:nvGraphicFramePr>
        <p:xfrm>
          <a:off x="693685" y="394138"/>
          <a:ext cx="11114689" cy="6175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0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3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3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6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3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>
                          <a:solidFill>
                            <a:srgbClr val="521B93"/>
                          </a:solidFill>
                        </a:rPr>
                        <a:t>Definition</a:t>
                      </a:r>
                      <a:r>
                        <a:rPr lang="en-US" sz="3600" i="1" baseline="0" dirty="0">
                          <a:solidFill>
                            <a:srgbClr val="521B93"/>
                          </a:solidFill>
                        </a:rPr>
                        <a:t> </a:t>
                      </a:r>
                      <a:endParaRPr lang="en-US" sz="3600" i="1" dirty="0">
                        <a:solidFill>
                          <a:srgbClr val="521B9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521B93"/>
                          </a:solidFill>
                        </a:rPr>
                        <a:t>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7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521B93"/>
                          </a:solidFill>
                        </a:rPr>
                        <a:t>NUCLEOLUS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n"/>
                        <a:defRPr/>
                      </a:pPr>
                      <a:endParaRPr lang="en-GB" sz="1800" b="1" dirty="0">
                        <a:solidFill>
                          <a:srgbClr val="0432FF"/>
                        </a:solidFill>
                        <a:ea typeface="+mn-ea"/>
                      </a:endParaRPr>
                    </a:p>
                    <a:p>
                      <a:pPr marL="342900" indent="-342900">
                        <a:buFont typeface="Arial" charset="0"/>
                        <a:buChar char="•"/>
                        <a:defRPr/>
                      </a:pPr>
                      <a:r>
                        <a:rPr lang="en-GB" sz="2000" b="1" i="1" dirty="0">
                          <a:solidFill>
                            <a:srgbClr val="0432FF"/>
                          </a:solidFill>
                          <a:ea typeface="+mn-ea"/>
                        </a:rPr>
                        <a:t>E/M:</a:t>
                      </a:r>
                      <a:r>
                        <a:rPr lang="en-GB" sz="2000" i="1" dirty="0">
                          <a:solidFill>
                            <a:srgbClr val="0432FF"/>
                          </a:solidFill>
                          <a:ea typeface="+mn-ea"/>
                        </a:rPr>
                        <a:t> </a:t>
                      </a:r>
                      <a:r>
                        <a:rPr lang="en-GB" sz="2000" i="1" dirty="0">
                          <a:ea typeface="+mn-ea"/>
                        </a:rPr>
                        <a:t>It is mostly dark mass </a:t>
                      </a:r>
                      <a:r>
                        <a:rPr lang="en-GB" sz="2000" i="1" dirty="0">
                          <a:solidFill>
                            <a:srgbClr val="C00000"/>
                          </a:solidFill>
                          <a:ea typeface="+mn-ea"/>
                        </a:rPr>
                        <a:t>(electron-dense)</a:t>
                      </a:r>
                      <a:r>
                        <a:rPr lang="en-GB" sz="2000" i="1" dirty="0">
                          <a:solidFill>
                            <a:srgbClr val="0070C0"/>
                          </a:solidFill>
                          <a:ea typeface="+mn-ea"/>
                        </a:rPr>
                        <a:t> </a:t>
                      </a:r>
                      <a:r>
                        <a:rPr lang="en-GB" sz="2000" i="1" u="none" dirty="0">
                          <a:solidFill>
                            <a:srgbClr val="0070C0"/>
                          </a:solidFill>
                          <a:ea typeface="+mn-ea"/>
                        </a:rPr>
                        <a:t>not surrounded by a membrane.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  <a:defRPr/>
                      </a:pPr>
                      <a:r>
                        <a:rPr lang="en-GB" sz="2000" i="1" u="sng" dirty="0">
                          <a:solidFill>
                            <a:srgbClr val="0432FF"/>
                          </a:solidFill>
                          <a:ea typeface="+mn-ea"/>
                          <a:cs typeface="Times New Roman" pitchFamily="18" charset="0"/>
                        </a:rPr>
                        <a:t>Usually</a:t>
                      </a:r>
                      <a:r>
                        <a:rPr lang="en-GB" sz="2000" i="1" dirty="0">
                          <a:solidFill>
                            <a:srgbClr val="0432FF"/>
                          </a:solidFill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GB" sz="2000" i="1" dirty="0">
                          <a:ea typeface="+mn-ea"/>
                          <a:cs typeface="Times New Roman" pitchFamily="18" charset="0"/>
                        </a:rPr>
                        <a:t>one.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  <a:defRPr/>
                      </a:pPr>
                      <a:r>
                        <a:rPr lang="en-GB" sz="2000" b="1" i="1" dirty="0">
                          <a:solidFill>
                            <a:srgbClr val="0432FF"/>
                          </a:solidFill>
                          <a:ea typeface="+mn-ea"/>
                          <a:cs typeface="Times New Roman" pitchFamily="18" charset="0"/>
                        </a:rPr>
                        <a:t>L/M:</a:t>
                      </a:r>
                      <a:r>
                        <a:rPr lang="en-GB" sz="2000" i="1" dirty="0">
                          <a:solidFill>
                            <a:srgbClr val="0432FF"/>
                          </a:solidFill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GB" sz="2000" i="1" dirty="0">
                          <a:ea typeface="+mn-ea"/>
                        </a:rPr>
                        <a:t>It is a spherical dark </a:t>
                      </a:r>
                      <a:r>
                        <a:rPr lang="en-GB" sz="2000" i="1" dirty="0">
                          <a:solidFill>
                            <a:srgbClr val="0432FF"/>
                          </a:solidFill>
                          <a:ea typeface="+mn-ea"/>
                        </a:rPr>
                        <a:t>basophilic</a:t>
                      </a:r>
                      <a:r>
                        <a:rPr lang="en-GB" sz="2000" i="1" dirty="0">
                          <a:ea typeface="+mn-ea"/>
                        </a:rPr>
                        <a:t> mass. </a:t>
                      </a:r>
                      <a:endParaRPr lang="en-GB" sz="2000" i="1" dirty="0"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sng" dirty="0">
                        <a:solidFill>
                          <a:schemeClr val="tx2"/>
                        </a:solidFill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v"/>
                        <a:tabLst/>
                        <a:defRPr/>
                      </a:pPr>
                      <a:r>
                        <a:rPr lang="en-GB" sz="2000" b="1" i="1" u="sng" dirty="0">
                          <a:solidFill>
                            <a:srgbClr val="0432FF"/>
                          </a:solidFill>
                          <a:ea typeface="+mn-ea"/>
                          <a:cs typeface="Times New Roman" pitchFamily="18" charset="0"/>
                        </a:rPr>
                        <a:t>Function</a:t>
                      </a:r>
                      <a:r>
                        <a:rPr lang="en-GB" sz="2000" b="1" i="1" dirty="0">
                          <a:solidFill>
                            <a:schemeClr val="tx2"/>
                          </a:solidFill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en-GB" sz="2000" b="1" i="1" dirty="0"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GB" sz="2000" i="1" dirty="0">
                          <a:ea typeface="+mn-ea"/>
                        </a:rPr>
                        <a:t>formation of ribosomal RNA (rRNA), </a:t>
                      </a:r>
                      <a:r>
                        <a:rPr lang="en-GB" sz="1800" i="1" dirty="0">
                          <a:ea typeface="+mn-ea"/>
                        </a:rPr>
                        <a:t>which is responsible for protein synthesis in the cytoplasm.</a:t>
                      </a:r>
                      <a:endParaRPr lang="en-GB" sz="1800" i="1" dirty="0"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79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521B93"/>
                          </a:solidFill>
                        </a:rPr>
                        <a:t>NUCLEOPLASM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>
                        <a:lnSpc>
                          <a:spcPct val="110000"/>
                        </a:lnSpc>
                        <a:spcBef>
                          <a:spcPct val="300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n-GB" sz="2400" i="1" dirty="0">
                          <a:ea typeface="+mn-ea"/>
                          <a:cs typeface="Times New Roman" pitchFamily="18" charset="0"/>
                        </a:rPr>
                        <a:t>It is a clear fluid medium in which all the contents of the nucleus are embedded.</a:t>
                      </a:r>
                      <a:endParaRPr lang="en-US" sz="2400" i="1" dirty="0"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ct val="30000"/>
                        </a:spcBef>
                        <a:buFont typeface="Wingdings" pitchFamily="2" charset="2"/>
                        <a:buNone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defTabSz="719138">
                        <a:spcBef>
                          <a:spcPct val="10000"/>
                        </a:spcBef>
                        <a:buFont typeface="Wingdings" pitchFamily="2" charset="2"/>
                        <a:buNone/>
                        <a:defRPr/>
                      </a:pPr>
                      <a:endParaRPr lang="en-GB" sz="2000" b="1" u="sng" dirty="0">
                        <a:solidFill>
                          <a:srgbClr val="0432FF"/>
                        </a:solidFill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lnSpc>
                          <a:spcPct val="110000"/>
                        </a:lnSpc>
                        <a:spcBef>
                          <a:spcPct val="30000"/>
                        </a:spcBef>
                        <a:buFont typeface="Wingdings" charset="2"/>
                        <a:buChar char="v"/>
                        <a:defRPr/>
                      </a:pPr>
                      <a:r>
                        <a:rPr lang="en-GB" sz="2000" b="1" i="1" u="sng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Function</a:t>
                      </a:r>
                      <a:r>
                        <a:rPr lang="en-GB" sz="1800" b="1" dirty="0">
                          <a:solidFill>
                            <a:srgbClr val="0432FF"/>
                          </a:solidFill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ct val="300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n-GB" sz="1800" i="1" dirty="0">
                          <a:ea typeface="+mn-ea"/>
                          <a:cs typeface="Times New Roman" pitchFamily="18" charset="0"/>
                        </a:rPr>
                        <a:t>Provides a </a:t>
                      </a:r>
                      <a:r>
                        <a:rPr lang="en-GB" sz="1800" i="1" dirty="0">
                          <a:solidFill>
                            <a:srgbClr val="C00000"/>
                          </a:solidFill>
                          <a:ea typeface="+mn-ea"/>
                          <a:cs typeface="Times New Roman" pitchFamily="18" charset="0"/>
                        </a:rPr>
                        <a:t>medium for movement </a:t>
                      </a:r>
                      <a:r>
                        <a:rPr lang="en-GB" sz="1800" i="1" dirty="0">
                          <a:ea typeface="+mn-ea"/>
                          <a:cs typeface="Times New Roman" pitchFamily="18" charset="0"/>
                        </a:rPr>
                        <a:t>of 3 types of RNA (ribosomal, messenger and transfer RNA) from the nucleus to the cytoplasm.</a:t>
                      </a:r>
                    </a:p>
                    <a:p>
                      <a:pPr marL="0" indent="0" defTabSz="719138">
                        <a:spcBef>
                          <a:spcPct val="10000"/>
                        </a:spcBef>
                        <a:buFont typeface="Wingdings" pitchFamily="2" charset="2"/>
                        <a:buNone/>
                        <a:defRPr/>
                      </a:pPr>
                      <a:endParaRPr lang="en-GB" sz="1800" dirty="0">
                        <a:cs typeface="Traditional Arabic" pitchFamily="2" charset="-78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9" descr="F03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/>
          <a:stretch>
            <a:fillRect/>
          </a:stretch>
        </p:blipFill>
        <p:spPr bwMode="auto">
          <a:xfrm>
            <a:off x="5833241" y="1275690"/>
            <a:ext cx="2365957" cy="218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F03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/>
          <a:stretch>
            <a:fillRect/>
          </a:stretch>
        </p:blipFill>
        <p:spPr bwMode="auto">
          <a:xfrm>
            <a:off x="5833241" y="3901264"/>
            <a:ext cx="2365957" cy="218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6463862" y="2617076"/>
            <a:ext cx="677917" cy="2364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17931" y="4993663"/>
            <a:ext cx="1308538" cy="476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Bangla MN" charset="0"/>
                <a:ea typeface="Bangla MN" charset="0"/>
                <a:cs typeface="Bangla MN" charset="0"/>
              </a:rPr>
              <a:t>SEX CHROMATINS (Barr Body)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20238"/>
            <a:ext cx="7963940" cy="5107669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tx1"/>
              </a:buClr>
              <a:buSzPct val="75000"/>
              <a:buFont typeface="Arial" charset="0"/>
              <a:buChar char="•"/>
              <a:defRPr/>
            </a:pPr>
            <a:r>
              <a:rPr lang="en-GB" sz="4600" i="1" dirty="0"/>
              <a:t>A dark stained mass of chromatin</a:t>
            </a:r>
            <a:r>
              <a:rPr lang="en-GB" sz="46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en-GB" sz="4600" i="1" u="sng" dirty="0">
                <a:solidFill>
                  <a:srgbClr val="C00000"/>
                </a:solidFill>
                <a:cs typeface="Times New Roman" pitchFamily="18" charset="0"/>
              </a:rPr>
              <a:t>usually </a:t>
            </a:r>
            <a:r>
              <a:rPr lang="en-GB" sz="4600" i="1" dirty="0"/>
              <a:t>adherent to the inner aspect of the nuclear envelope of female somatic cells</a:t>
            </a:r>
          </a:p>
          <a:p>
            <a:pPr>
              <a:buClr>
                <a:schemeClr val="tx1"/>
              </a:buClr>
              <a:buSzPct val="75000"/>
              <a:buFont typeface="Arial" charset="0"/>
              <a:buChar char="•"/>
              <a:defRPr/>
            </a:pPr>
            <a:r>
              <a:rPr lang="en-GB" sz="4600" i="1" kern="0" dirty="0">
                <a:solidFill>
                  <a:srgbClr val="0432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</a:t>
            </a:r>
            <a:r>
              <a:rPr lang="en-GB" sz="4600" i="1" dirty="0">
                <a:solidFill>
                  <a:srgbClr val="0432FF"/>
                </a:solidFill>
              </a:rPr>
              <a:t>e.g. </a:t>
            </a:r>
            <a:r>
              <a:rPr lang="en-GB" sz="4600" i="1" dirty="0">
                <a:solidFill>
                  <a:srgbClr val="C00000"/>
                </a:solidFill>
                <a:cs typeface="Times New Roman" pitchFamily="18" charset="0"/>
              </a:rPr>
              <a:t>Buccal</a:t>
            </a:r>
            <a:r>
              <a:rPr lang="en-GB" sz="46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GB" sz="4600" i="1" dirty="0">
                <a:solidFill>
                  <a:srgbClr val="C00000"/>
                </a:solidFill>
                <a:cs typeface="Times New Roman" pitchFamily="18" charset="0"/>
              </a:rPr>
              <a:t>epithelial cells</a:t>
            </a:r>
            <a:r>
              <a:rPr lang="en-GB" sz="46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</a:p>
          <a:p>
            <a:pPr>
              <a:buClr>
                <a:schemeClr val="tx1"/>
              </a:buClr>
              <a:buSzPct val="75000"/>
              <a:buFont typeface="Arial" charset="0"/>
              <a:buChar char="•"/>
              <a:defRPr/>
            </a:pPr>
            <a:r>
              <a:rPr lang="en-GB" sz="4600" i="1" dirty="0"/>
              <a:t>A drumstick mass protruding from the nucleus of neutrophils.</a:t>
            </a:r>
          </a:p>
          <a:p>
            <a:pPr>
              <a:buClr>
                <a:schemeClr val="tx1"/>
              </a:buClr>
              <a:buSzPct val="75000"/>
              <a:buFont typeface="Arial" charset="0"/>
              <a:buChar char="•"/>
              <a:defRPr/>
            </a:pPr>
            <a:r>
              <a:rPr lang="en-GB" sz="4600" i="1" dirty="0"/>
              <a:t>Represents one of the two X chromosomes which is inactive </a:t>
            </a:r>
            <a:r>
              <a:rPr lang="en-GB" sz="4600" i="1" dirty="0">
                <a:solidFill>
                  <a:srgbClr val="C00000"/>
                </a:solidFill>
                <a:cs typeface="Times New Roman" pitchFamily="18" charset="0"/>
              </a:rPr>
              <a:t>(condensed) </a:t>
            </a:r>
            <a:r>
              <a:rPr lang="en-GB" sz="4600" i="1" dirty="0"/>
              <a:t>in normal female .</a:t>
            </a:r>
          </a:p>
          <a:p>
            <a:pPr>
              <a:buClr>
                <a:schemeClr val="tx1"/>
              </a:buClr>
              <a:buSzPct val="75000"/>
              <a:buFont typeface="Arial" charset="0"/>
              <a:buChar char="•"/>
              <a:defRPr/>
            </a:pPr>
            <a:r>
              <a:rPr lang="en-GB" sz="4600" i="1" dirty="0"/>
              <a:t>Seen in normal female cells.</a:t>
            </a:r>
          </a:p>
          <a:p>
            <a:pPr>
              <a:buClr>
                <a:schemeClr val="tx1"/>
              </a:buClr>
              <a:buSzPct val="75000"/>
              <a:buFont typeface="Arial" charset="0"/>
              <a:buChar char="•"/>
              <a:defRPr/>
            </a:pPr>
            <a:r>
              <a:rPr lang="en-GB" sz="4600" i="1" dirty="0"/>
              <a:t>Absent in females </a:t>
            </a:r>
            <a:r>
              <a:rPr lang="en-GB" sz="4600" i="1" dirty="0">
                <a:solidFill>
                  <a:srgbClr val="0432FF"/>
                </a:solidFill>
              </a:rPr>
              <a:t>with Turner’s syndrome XO.</a:t>
            </a:r>
          </a:p>
          <a:p>
            <a:pPr>
              <a:buClr>
                <a:schemeClr val="tx1"/>
              </a:buClr>
              <a:buSzPct val="75000"/>
              <a:buFont typeface="Arial" charset="0"/>
              <a:buChar char="•"/>
              <a:defRPr/>
            </a:pPr>
            <a:r>
              <a:rPr lang="en-GB" sz="4600" i="1" dirty="0"/>
              <a:t>Seen in males with </a:t>
            </a:r>
            <a:r>
              <a:rPr lang="en-GB" sz="4600" i="1" dirty="0">
                <a:solidFill>
                  <a:srgbClr val="0432FF"/>
                </a:solidFill>
              </a:rPr>
              <a:t>Klinefelter’s syndrome XXY.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 descr="F03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82" b="8476"/>
          <a:stretch>
            <a:fillRect/>
          </a:stretch>
        </p:blipFill>
        <p:spPr bwMode="auto">
          <a:xfrm>
            <a:off x="8802141" y="1825625"/>
            <a:ext cx="3033876" cy="22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 descr="F03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8" b="13184"/>
          <a:stretch>
            <a:fillRect/>
          </a:stretch>
        </p:blipFill>
        <p:spPr>
          <a:xfrm>
            <a:off x="8802141" y="4429124"/>
            <a:ext cx="1870075" cy="2098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092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1255</Words>
  <Application>Microsoft Office PowerPoint</Application>
  <PresentationFormat>Widescreen</PresentationFormat>
  <Paragraphs>267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Apple Chancery</vt:lpstr>
      <vt:lpstr>Arial</vt:lpstr>
      <vt:lpstr>Bangla MN</vt:lpstr>
      <vt:lpstr>Calibri</vt:lpstr>
      <vt:lpstr>Calibri Light</vt:lpstr>
      <vt:lpstr>Georgia</vt:lpstr>
      <vt:lpstr>Majalla UI</vt:lpstr>
      <vt:lpstr>Times New Roman</vt:lpstr>
      <vt:lpstr>Traditional Arabic</vt:lpstr>
      <vt:lpstr>Wingdings</vt:lpstr>
      <vt:lpstr>Wingdings 2</vt:lpstr>
      <vt:lpstr>Office Theme</vt:lpstr>
      <vt:lpstr>Introduction To Histology And Cell Structure</vt:lpstr>
      <vt:lpstr>Content &amp; Objectives :</vt:lpstr>
      <vt:lpstr>Introduction</vt:lpstr>
      <vt:lpstr>THE CELL</vt:lpstr>
      <vt:lpstr>Nucleus (E/M)</vt:lpstr>
      <vt:lpstr>Nucleus </vt:lpstr>
      <vt:lpstr>PowerPoint Presentation</vt:lpstr>
      <vt:lpstr>PowerPoint Presentation</vt:lpstr>
      <vt:lpstr>SEX CHROMATINS (Barr Body)</vt:lpstr>
      <vt:lpstr>Cytoplasm is formed of</vt:lpstr>
      <vt:lpstr>CYTOPLASMIC ORGANELLES</vt:lpstr>
      <vt:lpstr>Cell Membrane </vt:lpstr>
      <vt:lpstr>Mitochondria </vt:lpstr>
      <vt:lpstr>Endoplasmic Reticulum (ER)</vt:lpstr>
      <vt:lpstr>PowerPoint Presentation</vt:lpstr>
      <vt:lpstr>Golgi Apparatus</vt:lpstr>
      <vt:lpstr>Lysosomes</vt:lpstr>
      <vt:lpstr>Ribosomes</vt:lpstr>
      <vt:lpstr>PowerPoint Presentation</vt:lpstr>
      <vt:lpstr>Clinical application</vt:lpstr>
      <vt:lpstr>Cytoskeleton</vt:lpstr>
      <vt:lpstr>PowerPoint Presentation</vt:lpstr>
      <vt:lpstr>References: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Histology And Structure</dc:title>
  <dc:creator>reemasultan.alot@gmail.com</dc:creator>
  <cp:lastModifiedBy>trad</cp:lastModifiedBy>
  <cp:revision>52</cp:revision>
  <dcterms:created xsi:type="dcterms:W3CDTF">2016-09-23T22:03:45Z</dcterms:created>
  <dcterms:modified xsi:type="dcterms:W3CDTF">2016-10-03T16:13:05Z</dcterms:modified>
</cp:coreProperties>
</file>