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58" r:id="rId13"/>
  </p:sldIdLst>
  <p:sldSz cx="15516225" cy="8728075"/>
  <p:notesSz cx="6858000" cy="9144000"/>
  <p:defaultTextStyle>
    <a:defPPr>
      <a:defRPr lang="en-US"/>
    </a:defPPr>
    <a:lvl1pPr marL="0" algn="l" defTabSz="540856" rtl="0" eaLnBrk="1" latinLnBrk="0" hangingPunct="1">
      <a:defRPr sz="2129" kern="1200">
        <a:solidFill>
          <a:schemeClr val="tx1"/>
        </a:solidFill>
        <a:latin typeface="+mn-lt"/>
        <a:ea typeface="+mn-ea"/>
        <a:cs typeface="+mn-cs"/>
      </a:defRPr>
    </a:lvl1pPr>
    <a:lvl2pPr marL="540856" algn="l" defTabSz="540856" rtl="0" eaLnBrk="1" latinLnBrk="0" hangingPunct="1">
      <a:defRPr sz="2129" kern="1200">
        <a:solidFill>
          <a:schemeClr val="tx1"/>
        </a:solidFill>
        <a:latin typeface="+mn-lt"/>
        <a:ea typeface="+mn-ea"/>
        <a:cs typeface="+mn-cs"/>
      </a:defRPr>
    </a:lvl2pPr>
    <a:lvl3pPr marL="1081714" algn="l" defTabSz="540856" rtl="0" eaLnBrk="1" latinLnBrk="0" hangingPunct="1">
      <a:defRPr sz="2129" kern="1200">
        <a:solidFill>
          <a:schemeClr val="tx1"/>
        </a:solidFill>
        <a:latin typeface="+mn-lt"/>
        <a:ea typeface="+mn-ea"/>
        <a:cs typeface="+mn-cs"/>
      </a:defRPr>
    </a:lvl3pPr>
    <a:lvl4pPr marL="1622570" algn="l" defTabSz="540856" rtl="0" eaLnBrk="1" latinLnBrk="0" hangingPunct="1">
      <a:defRPr sz="2129" kern="1200">
        <a:solidFill>
          <a:schemeClr val="tx1"/>
        </a:solidFill>
        <a:latin typeface="+mn-lt"/>
        <a:ea typeface="+mn-ea"/>
        <a:cs typeface="+mn-cs"/>
      </a:defRPr>
    </a:lvl4pPr>
    <a:lvl5pPr marL="2163426" algn="l" defTabSz="540856" rtl="0" eaLnBrk="1" latinLnBrk="0" hangingPunct="1">
      <a:defRPr sz="2129" kern="1200">
        <a:solidFill>
          <a:schemeClr val="tx1"/>
        </a:solidFill>
        <a:latin typeface="+mn-lt"/>
        <a:ea typeface="+mn-ea"/>
        <a:cs typeface="+mn-cs"/>
      </a:defRPr>
    </a:lvl5pPr>
    <a:lvl6pPr marL="2704284" algn="l" defTabSz="540856" rtl="0" eaLnBrk="1" latinLnBrk="0" hangingPunct="1">
      <a:defRPr sz="2129" kern="1200">
        <a:solidFill>
          <a:schemeClr val="tx1"/>
        </a:solidFill>
        <a:latin typeface="+mn-lt"/>
        <a:ea typeface="+mn-ea"/>
        <a:cs typeface="+mn-cs"/>
      </a:defRPr>
    </a:lvl6pPr>
    <a:lvl7pPr marL="3245141" algn="l" defTabSz="540856" rtl="0" eaLnBrk="1" latinLnBrk="0" hangingPunct="1">
      <a:defRPr sz="2129" kern="1200">
        <a:solidFill>
          <a:schemeClr val="tx1"/>
        </a:solidFill>
        <a:latin typeface="+mn-lt"/>
        <a:ea typeface="+mn-ea"/>
        <a:cs typeface="+mn-cs"/>
      </a:defRPr>
    </a:lvl7pPr>
    <a:lvl8pPr marL="3785998" algn="l" defTabSz="540856" rtl="0" eaLnBrk="1" latinLnBrk="0" hangingPunct="1">
      <a:defRPr sz="2129" kern="1200">
        <a:solidFill>
          <a:schemeClr val="tx1"/>
        </a:solidFill>
        <a:latin typeface="+mn-lt"/>
        <a:ea typeface="+mn-ea"/>
        <a:cs typeface="+mn-cs"/>
      </a:defRPr>
    </a:lvl8pPr>
    <a:lvl9pPr marL="4326855" algn="l" defTabSz="540856" rtl="0" eaLnBrk="1" latinLnBrk="0" hangingPunct="1">
      <a:defRPr sz="21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8AD8"/>
    <a:srgbClr val="FF2F92"/>
    <a:srgbClr val="4598E4"/>
    <a:srgbClr val="4BA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29"/>
    <p:restoredTop sz="93005"/>
  </p:normalViewPr>
  <p:slideViewPr>
    <p:cSldViewPr snapToGrid="0" snapToObjects="1">
      <p:cViewPr varScale="1">
        <p:scale>
          <a:sx n="50" d="100"/>
          <a:sy n="50" d="100"/>
        </p:scale>
        <p:origin x="3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5074-C44A-F543-8867-6CE849E6C898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666E3-3005-F245-BF28-2489AE5F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666E3-3005-F245-BF28-2489AE5FC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528" y="1428415"/>
            <a:ext cx="11637169" cy="3038663"/>
          </a:xfrm>
        </p:spPr>
        <p:txBody>
          <a:bodyPr anchor="b"/>
          <a:lstStyle>
            <a:lvl1pPr algn="ctr">
              <a:defRPr sz="76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9528" y="4584260"/>
            <a:ext cx="11637169" cy="2107264"/>
          </a:xfrm>
        </p:spPr>
        <p:txBody>
          <a:bodyPr/>
          <a:lstStyle>
            <a:lvl1pPr marL="0" indent="0" algn="ctr">
              <a:buNone/>
              <a:defRPr sz="3054"/>
            </a:lvl1pPr>
            <a:lvl2pPr marL="581878" indent="0" algn="ctr">
              <a:buNone/>
              <a:defRPr sz="2545"/>
            </a:lvl2pPr>
            <a:lvl3pPr marL="1163757" indent="0" algn="ctr">
              <a:buNone/>
              <a:defRPr sz="2291"/>
            </a:lvl3pPr>
            <a:lvl4pPr marL="1745635" indent="0" algn="ctr">
              <a:buNone/>
              <a:defRPr sz="2036"/>
            </a:lvl4pPr>
            <a:lvl5pPr marL="2327514" indent="0" algn="ctr">
              <a:buNone/>
              <a:defRPr sz="2036"/>
            </a:lvl5pPr>
            <a:lvl6pPr marL="2909392" indent="0" algn="ctr">
              <a:buNone/>
              <a:defRPr sz="2036"/>
            </a:lvl6pPr>
            <a:lvl7pPr marL="3491271" indent="0" algn="ctr">
              <a:buNone/>
              <a:defRPr sz="2036"/>
            </a:lvl7pPr>
            <a:lvl8pPr marL="4073149" indent="0" algn="ctr">
              <a:buNone/>
              <a:defRPr sz="2036"/>
            </a:lvl8pPr>
            <a:lvl9pPr marL="4655028" indent="0" algn="ctr">
              <a:buNone/>
              <a:defRPr sz="20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0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5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03799" y="464689"/>
            <a:ext cx="3345686" cy="73966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41" y="464689"/>
            <a:ext cx="9843105" cy="73966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0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2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659" y="2175959"/>
            <a:ext cx="13382744" cy="3630636"/>
          </a:xfrm>
        </p:spPr>
        <p:txBody>
          <a:bodyPr anchor="b"/>
          <a:lstStyle>
            <a:lvl1pPr>
              <a:defRPr sz="763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659" y="5840942"/>
            <a:ext cx="13382744" cy="1909266"/>
          </a:xfrm>
        </p:spPr>
        <p:txBody>
          <a:bodyPr/>
          <a:lstStyle>
            <a:lvl1pPr marL="0" indent="0">
              <a:buNone/>
              <a:defRPr sz="3054">
                <a:solidFill>
                  <a:schemeClr val="tx1">
                    <a:tint val="75000"/>
                  </a:schemeClr>
                </a:solidFill>
              </a:defRPr>
            </a:lvl1pPr>
            <a:lvl2pPr marL="58187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2pPr>
            <a:lvl3pPr marL="1163757" indent="0">
              <a:buNone/>
              <a:defRPr sz="2291">
                <a:solidFill>
                  <a:schemeClr val="tx1">
                    <a:tint val="75000"/>
                  </a:schemeClr>
                </a:solidFill>
              </a:defRPr>
            </a:lvl3pPr>
            <a:lvl4pPr marL="1745635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4pPr>
            <a:lvl5pPr marL="2327514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5pPr>
            <a:lvl6pPr marL="2909392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6pPr>
            <a:lvl7pPr marL="3491271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7pPr>
            <a:lvl8pPr marL="4073149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8pPr>
            <a:lvl9pPr marL="4655028" indent="0">
              <a:buNone/>
              <a:defRPr sz="20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2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40" y="2323446"/>
            <a:ext cx="6594396" cy="5537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5089" y="2323446"/>
            <a:ext cx="6594396" cy="5537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8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61" y="464690"/>
            <a:ext cx="13382744" cy="1687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62" y="2139591"/>
            <a:ext cx="6564090" cy="1048581"/>
          </a:xfrm>
        </p:spPr>
        <p:txBody>
          <a:bodyPr anchor="b"/>
          <a:lstStyle>
            <a:lvl1pPr marL="0" indent="0">
              <a:buNone/>
              <a:defRPr sz="3054" b="1"/>
            </a:lvl1pPr>
            <a:lvl2pPr marL="581878" indent="0">
              <a:buNone/>
              <a:defRPr sz="2545" b="1"/>
            </a:lvl2pPr>
            <a:lvl3pPr marL="1163757" indent="0">
              <a:buNone/>
              <a:defRPr sz="2291" b="1"/>
            </a:lvl3pPr>
            <a:lvl4pPr marL="1745635" indent="0">
              <a:buNone/>
              <a:defRPr sz="2036" b="1"/>
            </a:lvl4pPr>
            <a:lvl5pPr marL="2327514" indent="0">
              <a:buNone/>
              <a:defRPr sz="2036" b="1"/>
            </a:lvl5pPr>
            <a:lvl6pPr marL="2909392" indent="0">
              <a:buNone/>
              <a:defRPr sz="2036" b="1"/>
            </a:lvl6pPr>
            <a:lvl7pPr marL="3491271" indent="0">
              <a:buNone/>
              <a:defRPr sz="2036" b="1"/>
            </a:lvl7pPr>
            <a:lvl8pPr marL="4073149" indent="0">
              <a:buNone/>
              <a:defRPr sz="2036" b="1"/>
            </a:lvl8pPr>
            <a:lvl9pPr marL="4655028" indent="0">
              <a:buNone/>
              <a:defRPr sz="20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8762" y="3188172"/>
            <a:ext cx="6564090" cy="4689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55089" y="2139591"/>
            <a:ext cx="6596417" cy="1048581"/>
          </a:xfrm>
        </p:spPr>
        <p:txBody>
          <a:bodyPr anchor="b"/>
          <a:lstStyle>
            <a:lvl1pPr marL="0" indent="0">
              <a:buNone/>
              <a:defRPr sz="3054" b="1"/>
            </a:lvl1pPr>
            <a:lvl2pPr marL="581878" indent="0">
              <a:buNone/>
              <a:defRPr sz="2545" b="1"/>
            </a:lvl2pPr>
            <a:lvl3pPr marL="1163757" indent="0">
              <a:buNone/>
              <a:defRPr sz="2291" b="1"/>
            </a:lvl3pPr>
            <a:lvl4pPr marL="1745635" indent="0">
              <a:buNone/>
              <a:defRPr sz="2036" b="1"/>
            </a:lvl4pPr>
            <a:lvl5pPr marL="2327514" indent="0">
              <a:buNone/>
              <a:defRPr sz="2036" b="1"/>
            </a:lvl5pPr>
            <a:lvl6pPr marL="2909392" indent="0">
              <a:buNone/>
              <a:defRPr sz="2036" b="1"/>
            </a:lvl6pPr>
            <a:lvl7pPr marL="3491271" indent="0">
              <a:buNone/>
              <a:defRPr sz="2036" b="1"/>
            </a:lvl7pPr>
            <a:lvl8pPr marL="4073149" indent="0">
              <a:buNone/>
              <a:defRPr sz="2036" b="1"/>
            </a:lvl8pPr>
            <a:lvl9pPr marL="4655028" indent="0">
              <a:buNone/>
              <a:defRPr sz="20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55089" y="3188172"/>
            <a:ext cx="6596417" cy="4689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9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4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62" y="581872"/>
            <a:ext cx="5004386" cy="2036551"/>
          </a:xfrm>
        </p:spPr>
        <p:txBody>
          <a:bodyPr anchor="b"/>
          <a:lstStyle>
            <a:lvl1pPr>
              <a:defRPr sz="40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6417" y="1256682"/>
            <a:ext cx="7855089" cy="6202590"/>
          </a:xfrm>
        </p:spPr>
        <p:txBody>
          <a:bodyPr/>
          <a:lstStyle>
            <a:lvl1pPr>
              <a:defRPr sz="4073"/>
            </a:lvl1pPr>
            <a:lvl2pPr>
              <a:defRPr sz="3564"/>
            </a:lvl2pPr>
            <a:lvl3pPr>
              <a:defRPr sz="3054"/>
            </a:lvl3pPr>
            <a:lvl4pPr>
              <a:defRPr sz="2545"/>
            </a:lvl4pPr>
            <a:lvl5pPr>
              <a:defRPr sz="2545"/>
            </a:lvl5pPr>
            <a:lvl6pPr>
              <a:defRPr sz="2545"/>
            </a:lvl6pPr>
            <a:lvl7pPr>
              <a:defRPr sz="2545"/>
            </a:lvl7pPr>
            <a:lvl8pPr>
              <a:defRPr sz="2545"/>
            </a:lvl8pPr>
            <a:lvl9pPr>
              <a:defRPr sz="25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8762" y="2618422"/>
            <a:ext cx="5004386" cy="4850952"/>
          </a:xfrm>
        </p:spPr>
        <p:txBody>
          <a:bodyPr/>
          <a:lstStyle>
            <a:lvl1pPr marL="0" indent="0">
              <a:buNone/>
              <a:defRPr sz="2036"/>
            </a:lvl1pPr>
            <a:lvl2pPr marL="581878" indent="0">
              <a:buNone/>
              <a:defRPr sz="1782"/>
            </a:lvl2pPr>
            <a:lvl3pPr marL="1163757" indent="0">
              <a:buNone/>
              <a:defRPr sz="1527"/>
            </a:lvl3pPr>
            <a:lvl4pPr marL="1745635" indent="0">
              <a:buNone/>
              <a:defRPr sz="1273"/>
            </a:lvl4pPr>
            <a:lvl5pPr marL="2327514" indent="0">
              <a:buNone/>
              <a:defRPr sz="1273"/>
            </a:lvl5pPr>
            <a:lvl6pPr marL="2909392" indent="0">
              <a:buNone/>
              <a:defRPr sz="1273"/>
            </a:lvl6pPr>
            <a:lvl7pPr marL="3491271" indent="0">
              <a:buNone/>
              <a:defRPr sz="1273"/>
            </a:lvl7pPr>
            <a:lvl8pPr marL="4073149" indent="0">
              <a:buNone/>
              <a:defRPr sz="1273"/>
            </a:lvl8pPr>
            <a:lvl9pPr marL="4655028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62" y="581872"/>
            <a:ext cx="5004386" cy="2036551"/>
          </a:xfrm>
        </p:spPr>
        <p:txBody>
          <a:bodyPr anchor="b"/>
          <a:lstStyle>
            <a:lvl1pPr>
              <a:defRPr sz="40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96417" y="1256682"/>
            <a:ext cx="7855089" cy="6202590"/>
          </a:xfrm>
        </p:spPr>
        <p:txBody>
          <a:bodyPr anchor="t"/>
          <a:lstStyle>
            <a:lvl1pPr marL="0" indent="0">
              <a:buNone/>
              <a:defRPr sz="4073"/>
            </a:lvl1pPr>
            <a:lvl2pPr marL="581878" indent="0">
              <a:buNone/>
              <a:defRPr sz="3564"/>
            </a:lvl2pPr>
            <a:lvl3pPr marL="1163757" indent="0">
              <a:buNone/>
              <a:defRPr sz="3054"/>
            </a:lvl3pPr>
            <a:lvl4pPr marL="1745635" indent="0">
              <a:buNone/>
              <a:defRPr sz="2545"/>
            </a:lvl4pPr>
            <a:lvl5pPr marL="2327514" indent="0">
              <a:buNone/>
              <a:defRPr sz="2545"/>
            </a:lvl5pPr>
            <a:lvl6pPr marL="2909392" indent="0">
              <a:buNone/>
              <a:defRPr sz="2545"/>
            </a:lvl6pPr>
            <a:lvl7pPr marL="3491271" indent="0">
              <a:buNone/>
              <a:defRPr sz="2545"/>
            </a:lvl7pPr>
            <a:lvl8pPr marL="4073149" indent="0">
              <a:buNone/>
              <a:defRPr sz="2545"/>
            </a:lvl8pPr>
            <a:lvl9pPr marL="4655028" indent="0">
              <a:buNone/>
              <a:defRPr sz="2545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8762" y="2618422"/>
            <a:ext cx="5004386" cy="4850952"/>
          </a:xfrm>
        </p:spPr>
        <p:txBody>
          <a:bodyPr/>
          <a:lstStyle>
            <a:lvl1pPr marL="0" indent="0">
              <a:buNone/>
              <a:defRPr sz="2036"/>
            </a:lvl1pPr>
            <a:lvl2pPr marL="581878" indent="0">
              <a:buNone/>
              <a:defRPr sz="1782"/>
            </a:lvl2pPr>
            <a:lvl3pPr marL="1163757" indent="0">
              <a:buNone/>
              <a:defRPr sz="1527"/>
            </a:lvl3pPr>
            <a:lvl4pPr marL="1745635" indent="0">
              <a:buNone/>
              <a:defRPr sz="1273"/>
            </a:lvl4pPr>
            <a:lvl5pPr marL="2327514" indent="0">
              <a:buNone/>
              <a:defRPr sz="1273"/>
            </a:lvl5pPr>
            <a:lvl6pPr marL="2909392" indent="0">
              <a:buNone/>
              <a:defRPr sz="1273"/>
            </a:lvl6pPr>
            <a:lvl7pPr marL="3491271" indent="0">
              <a:buNone/>
              <a:defRPr sz="1273"/>
            </a:lvl7pPr>
            <a:lvl8pPr marL="4073149" indent="0">
              <a:buNone/>
              <a:defRPr sz="1273"/>
            </a:lvl8pPr>
            <a:lvl9pPr marL="4655028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7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741" y="464690"/>
            <a:ext cx="13382744" cy="168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41" y="2323446"/>
            <a:ext cx="13382744" cy="5537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740" y="8089633"/>
            <a:ext cx="3491151" cy="46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9750" y="8089633"/>
            <a:ext cx="5236726" cy="46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8334" y="8089633"/>
            <a:ext cx="3491151" cy="46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2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1163757" rtl="0" eaLnBrk="1" latinLnBrk="0" hangingPunct="1">
        <a:lnSpc>
          <a:spcPct val="90000"/>
        </a:lnSpc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0939" indent="-290939" algn="l" defTabSz="1163757" rtl="0" eaLnBrk="1" latinLnBrk="0" hangingPunct="1">
        <a:lnSpc>
          <a:spcPct val="90000"/>
        </a:lnSpc>
        <a:spcBef>
          <a:spcPts val="1273"/>
        </a:spcBef>
        <a:buFont typeface="Arial" panose="020B0604020202020204" pitchFamily="34" charset="0"/>
        <a:buChar char="•"/>
        <a:defRPr sz="3564" kern="1200">
          <a:solidFill>
            <a:schemeClr val="tx1"/>
          </a:solidFill>
          <a:latin typeface="+mn-lt"/>
          <a:ea typeface="+mn-ea"/>
          <a:cs typeface="+mn-cs"/>
        </a:defRPr>
      </a:lvl1pPr>
      <a:lvl2pPr marL="872818" indent="-290939" algn="l" defTabSz="1163757" rtl="0" eaLnBrk="1" latinLnBrk="0" hangingPunct="1">
        <a:lnSpc>
          <a:spcPct val="90000"/>
        </a:lnSpc>
        <a:spcBef>
          <a:spcPts val="636"/>
        </a:spcBef>
        <a:buFont typeface="Arial" panose="020B0604020202020204" pitchFamily="34" charset="0"/>
        <a:buChar char="•"/>
        <a:defRPr sz="3054" kern="1200">
          <a:solidFill>
            <a:schemeClr val="tx1"/>
          </a:solidFill>
          <a:latin typeface="+mn-lt"/>
          <a:ea typeface="+mn-ea"/>
          <a:cs typeface="+mn-cs"/>
        </a:defRPr>
      </a:lvl2pPr>
      <a:lvl3pPr marL="1454696" indent="-290939" algn="l" defTabSz="1163757" rtl="0" eaLnBrk="1" latinLnBrk="0" hangingPunct="1">
        <a:lnSpc>
          <a:spcPct val="90000"/>
        </a:lnSpc>
        <a:spcBef>
          <a:spcPts val="636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3pPr>
      <a:lvl4pPr marL="2036575" indent="-290939" algn="l" defTabSz="1163757" rtl="0" eaLnBrk="1" latinLnBrk="0" hangingPunct="1">
        <a:lnSpc>
          <a:spcPct val="90000"/>
        </a:lnSpc>
        <a:spcBef>
          <a:spcPts val="636"/>
        </a:spcBef>
        <a:buFont typeface="Arial" panose="020B0604020202020204" pitchFamily="34" charset="0"/>
        <a:buChar char="•"/>
        <a:defRPr sz="2291" kern="1200">
          <a:solidFill>
            <a:schemeClr val="tx1"/>
          </a:solidFill>
          <a:latin typeface="+mn-lt"/>
          <a:ea typeface="+mn-ea"/>
          <a:cs typeface="+mn-cs"/>
        </a:defRPr>
      </a:lvl4pPr>
      <a:lvl5pPr marL="2618453" indent="-290939" algn="l" defTabSz="1163757" rtl="0" eaLnBrk="1" latinLnBrk="0" hangingPunct="1">
        <a:lnSpc>
          <a:spcPct val="90000"/>
        </a:lnSpc>
        <a:spcBef>
          <a:spcPts val="636"/>
        </a:spcBef>
        <a:buFont typeface="Arial" panose="020B0604020202020204" pitchFamily="34" charset="0"/>
        <a:buChar char="•"/>
        <a:defRPr sz="2291" kern="1200">
          <a:solidFill>
            <a:schemeClr val="tx1"/>
          </a:solidFill>
          <a:latin typeface="+mn-lt"/>
          <a:ea typeface="+mn-ea"/>
          <a:cs typeface="+mn-cs"/>
        </a:defRPr>
      </a:lvl5pPr>
      <a:lvl6pPr marL="3200331" indent="-290939" algn="l" defTabSz="1163757" rtl="0" eaLnBrk="1" latinLnBrk="0" hangingPunct="1">
        <a:lnSpc>
          <a:spcPct val="90000"/>
        </a:lnSpc>
        <a:spcBef>
          <a:spcPts val="636"/>
        </a:spcBef>
        <a:buFont typeface="Arial" panose="020B0604020202020204" pitchFamily="34" charset="0"/>
        <a:buChar char="•"/>
        <a:defRPr sz="2291" kern="1200">
          <a:solidFill>
            <a:schemeClr val="tx1"/>
          </a:solidFill>
          <a:latin typeface="+mn-lt"/>
          <a:ea typeface="+mn-ea"/>
          <a:cs typeface="+mn-cs"/>
        </a:defRPr>
      </a:lvl6pPr>
      <a:lvl7pPr marL="3782210" indent="-290939" algn="l" defTabSz="1163757" rtl="0" eaLnBrk="1" latinLnBrk="0" hangingPunct="1">
        <a:lnSpc>
          <a:spcPct val="90000"/>
        </a:lnSpc>
        <a:spcBef>
          <a:spcPts val="636"/>
        </a:spcBef>
        <a:buFont typeface="Arial" panose="020B0604020202020204" pitchFamily="34" charset="0"/>
        <a:buChar char="•"/>
        <a:defRPr sz="2291" kern="1200">
          <a:solidFill>
            <a:schemeClr val="tx1"/>
          </a:solidFill>
          <a:latin typeface="+mn-lt"/>
          <a:ea typeface="+mn-ea"/>
          <a:cs typeface="+mn-cs"/>
        </a:defRPr>
      </a:lvl7pPr>
      <a:lvl8pPr marL="4364088" indent="-290939" algn="l" defTabSz="1163757" rtl="0" eaLnBrk="1" latinLnBrk="0" hangingPunct="1">
        <a:lnSpc>
          <a:spcPct val="90000"/>
        </a:lnSpc>
        <a:spcBef>
          <a:spcPts val="636"/>
        </a:spcBef>
        <a:buFont typeface="Arial" panose="020B0604020202020204" pitchFamily="34" charset="0"/>
        <a:buChar char="•"/>
        <a:defRPr sz="2291" kern="1200">
          <a:solidFill>
            <a:schemeClr val="tx1"/>
          </a:solidFill>
          <a:latin typeface="+mn-lt"/>
          <a:ea typeface="+mn-ea"/>
          <a:cs typeface="+mn-cs"/>
        </a:defRPr>
      </a:lvl8pPr>
      <a:lvl9pPr marL="4945967" indent="-290939" algn="l" defTabSz="1163757" rtl="0" eaLnBrk="1" latinLnBrk="0" hangingPunct="1">
        <a:lnSpc>
          <a:spcPct val="90000"/>
        </a:lnSpc>
        <a:spcBef>
          <a:spcPts val="636"/>
        </a:spcBef>
        <a:buFont typeface="Arial" panose="020B0604020202020204" pitchFamily="34" charset="0"/>
        <a:buChar char="•"/>
        <a:defRPr sz="22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3757" rtl="0" eaLnBrk="1" latinLnBrk="0" hangingPunct="1">
        <a:defRPr sz="2291" kern="1200">
          <a:solidFill>
            <a:schemeClr val="tx1"/>
          </a:solidFill>
          <a:latin typeface="+mn-lt"/>
          <a:ea typeface="+mn-ea"/>
          <a:cs typeface="+mn-cs"/>
        </a:defRPr>
      </a:lvl1pPr>
      <a:lvl2pPr marL="581878" algn="l" defTabSz="1163757" rtl="0" eaLnBrk="1" latinLnBrk="0" hangingPunct="1">
        <a:defRPr sz="2291" kern="1200">
          <a:solidFill>
            <a:schemeClr val="tx1"/>
          </a:solidFill>
          <a:latin typeface="+mn-lt"/>
          <a:ea typeface="+mn-ea"/>
          <a:cs typeface="+mn-cs"/>
        </a:defRPr>
      </a:lvl2pPr>
      <a:lvl3pPr marL="1163757" algn="l" defTabSz="1163757" rtl="0" eaLnBrk="1" latinLnBrk="0" hangingPunct="1">
        <a:defRPr sz="2291" kern="1200">
          <a:solidFill>
            <a:schemeClr val="tx1"/>
          </a:solidFill>
          <a:latin typeface="+mn-lt"/>
          <a:ea typeface="+mn-ea"/>
          <a:cs typeface="+mn-cs"/>
        </a:defRPr>
      </a:lvl3pPr>
      <a:lvl4pPr marL="1745635" algn="l" defTabSz="1163757" rtl="0" eaLnBrk="1" latinLnBrk="0" hangingPunct="1">
        <a:defRPr sz="2291" kern="1200">
          <a:solidFill>
            <a:schemeClr val="tx1"/>
          </a:solidFill>
          <a:latin typeface="+mn-lt"/>
          <a:ea typeface="+mn-ea"/>
          <a:cs typeface="+mn-cs"/>
        </a:defRPr>
      </a:lvl4pPr>
      <a:lvl5pPr marL="2327514" algn="l" defTabSz="1163757" rtl="0" eaLnBrk="1" latinLnBrk="0" hangingPunct="1">
        <a:defRPr sz="2291" kern="1200">
          <a:solidFill>
            <a:schemeClr val="tx1"/>
          </a:solidFill>
          <a:latin typeface="+mn-lt"/>
          <a:ea typeface="+mn-ea"/>
          <a:cs typeface="+mn-cs"/>
        </a:defRPr>
      </a:lvl5pPr>
      <a:lvl6pPr marL="2909392" algn="l" defTabSz="1163757" rtl="0" eaLnBrk="1" latinLnBrk="0" hangingPunct="1">
        <a:defRPr sz="2291" kern="1200">
          <a:solidFill>
            <a:schemeClr val="tx1"/>
          </a:solidFill>
          <a:latin typeface="+mn-lt"/>
          <a:ea typeface="+mn-ea"/>
          <a:cs typeface="+mn-cs"/>
        </a:defRPr>
      </a:lvl6pPr>
      <a:lvl7pPr marL="3491271" algn="l" defTabSz="1163757" rtl="0" eaLnBrk="1" latinLnBrk="0" hangingPunct="1">
        <a:defRPr sz="2291" kern="1200">
          <a:solidFill>
            <a:schemeClr val="tx1"/>
          </a:solidFill>
          <a:latin typeface="+mn-lt"/>
          <a:ea typeface="+mn-ea"/>
          <a:cs typeface="+mn-cs"/>
        </a:defRPr>
      </a:lvl7pPr>
      <a:lvl8pPr marL="4073149" algn="l" defTabSz="1163757" rtl="0" eaLnBrk="1" latinLnBrk="0" hangingPunct="1">
        <a:defRPr sz="2291" kern="1200">
          <a:solidFill>
            <a:schemeClr val="tx1"/>
          </a:solidFill>
          <a:latin typeface="+mn-lt"/>
          <a:ea typeface="+mn-ea"/>
          <a:cs typeface="+mn-cs"/>
        </a:defRPr>
      </a:lvl8pPr>
      <a:lvl9pPr marL="4655028" algn="l" defTabSz="1163757" rtl="0" eaLnBrk="1" latinLnBrk="0" hangingPunct="1">
        <a:defRPr sz="22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qzvU6vmmg" TargetMode="External"/><Relationship Id="rId2" Type="http://schemas.openxmlformats.org/officeDocument/2006/relationships/hyperlink" Target="https://www.youtube.com/watch?v=L1YQaAfAKf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3LceGFcMtq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BA3F4"/>
            </a:gs>
            <a:gs pos="23000">
              <a:srgbClr val="4598E4"/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99989" y="462118"/>
            <a:ext cx="4823670" cy="63080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/>
            </a:glow>
            <a:outerShdw blurRad="152400" dist="6350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3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199988" y="637314"/>
            <a:ext cx="4523689" cy="4398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56" y="4896005"/>
            <a:ext cx="2295719" cy="1859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10112865" y="5470121"/>
            <a:ext cx="2348969" cy="1134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0837" y="2161846"/>
            <a:ext cx="6973059" cy="465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88" b="1" i="1" dirty="0">
                <a:solidFill>
                  <a:srgbClr val="FF8AD8"/>
                </a:solidFill>
                <a:latin typeface="+mj-lt"/>
              </a:rPr>
              <a:t>HISTOLOGY</a:t>
            </a:r>
            <a:endParaRPr lang="en-US" sz="8088" b="1" i="1" dirty="0">
              <a:solidFill>
                <a:srgbClr val="FF8AD8"/>
              </a:solidFill>
            </a:endParaRPr>
          </a:p>
          <a:p>
            <a:pPr algn="ctr"/>
            <a:r>
              <a:rPr lang="en-US" sz="10785" i="1" dirty="0">
                <a:solidFill>
                  <a:schemeClr val="bg1"/>
                </a:solidFill>
                <a:latin typeface="+mj-lt"/>
              </a:rPr>
              <a:t>EPITHELIAL TISSUE</a:t>
            </a:r>
          </a:p>
        </p:txBody>
      </p:sp>
    </p:spTree>
    <p:extLst>
      <p:ext uri="{BB962C8B-B14F-4D97-AF65-F5344CB8AC3E}">
        <p14:creationId xmlns:p14="http://schemas.microsoft.com/office/powerpoint/2010/main" val="211311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81" y="0"/>
            <a:ext cx="11486546" cy="381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81" y="3646457"/>
            <a:ext cx="11486546" cy="491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05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5" y="239510"/>
            <a:ext cx="9587957" cy="922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92" i="1" dirty="0">
                <a:solidFill>
                  <a:srgbClr val="002060"/>
                </a:solidFill>
              </a:rPr>
              <a:t>Videos for you to watch:</a:t>
            </a: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529206" y="1173093"/>
            <a:ext cx="3269108" cy="71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algn="r" rtl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algn="r" rtl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algn="r" rtl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algn="r" rtl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4044" i="1" dirty="0">
                <a:solidFill>
                  <a:srgbClr val="FF2F92"/>
                </a:solidFill>
                <a:latin typeface="Times New Roman" charset="0"/>
              </a:rPr>
              <a:t>Epithelium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20398" y="2573053"/>
            <a:ext cx="8189713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algn="r" rtl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algn="r" rtl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algn="r" rtl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algn="r" rtl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696" dirty="0">
                <a:solidFill>
                  <a:srgbClr val="FF2F92"/>
                </a:solidFill>
                <a:latin typeface="Times New Roman" charset="0"/>
                <a:hlinkClick r:id="rId2"/>
              </a:rPr>
              <a:t>https://www.youtube.com/watch?v=L1YQaAfAKfs</a:t>
            </a:r>
            <a:endParaRPr lang="en-US" altLang="en-US" sz="2696" dirty="0">
              <a:solidFill>
                <a:srgbClr val="FF2F92"/>
              </a:solidFill>
              <a:latin typeface="Times New Roman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20398" y="3506635"/>
            <a:ext cx="7524477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algn="r" rtl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algn="r" rtl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algn="r" rtl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algn="r" rtl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696" dirty="0">
                <a:solidFill>
                  <a:srgbClr val="FF0000"/>
                </a:solidFill>
                <a:latin typeface="Times New Roman" charset="0"/>
                <a:hlinkClick r:id="rId3"/>
              </a:rPr>
              <a:t>https://www.youtube.com/watch?v=rSqzvU6vmmg</a:t>
            </a:r>
            <a:endParaRPr lang="en-US" altLang="en-US" sz="2696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91862" y="4492004"/>
            <a:ext cx="7553012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algn="r" rtl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algn="r" rtl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algn="r" rtl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algn="r" rtl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696" dirty="0">
                <a:solidFill>
                  <a:srgbClr val="FFC000"/>
                </a:solidFill>
                <a:latin typeface="Times New Roman" charset="0"/>
                <a:hlinkClick r:id="rId4"/>
              </a:rPr>
              <a:t>https://www.youtube.com/watch?v=3LceGFcMtqM</a:t>
            </a:r>
            <a:endParaRPr lang="en-US" altLang="en-US" sz="2696" dirty="0">
              <a:solidFill>
                <a:srgbClr val="FFC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9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BA3F4"/>
            </a:gs>
            <a:gs pos="23000">
              <a:srgbClr val="4598E4"/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99989" y="462118"/>
            <a:ext cx="4823670" cy="63080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/>
            </a:glow>
            <a:outerShdw blurRad="152400" dist="6350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3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199988" y="637314"/>
            <a:ext cx="4523689" cy="4398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956" y="4896005"/>
            <a:ext cx="2295719" cy="1859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10112865" y="5470121"/>
            <a:ext cx="2348969" cy="1134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8380" y="362747"/>
            <a:ext cx="7793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>
                <a:solidFill>
                  <a:schemeClr val="bg1"/>
                </a:solidFill>
                <a:ea typeface="Athelas" charset="0"/>
                <a:cs typeface="Athelas" charset="0"/>
              </a:rPr>
              <a:t>THANK YOU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3096" y="2164625"/>
            <a:ext cx="4842836" cy="556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15" b="1" i="1" dirty="0">
                <a:solidFill>
                  <a:schemeClr val="bg1"/>
                </a:solidFill>
              </a:rPr>
              <a:t>Histology team members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096" y="2715826"/>
            <a:ext cx="4730210" cy="586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Rana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Barasain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</a:t>
            </a:r>
          </a:p>
          <a:p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Reema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AlBarrak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Shahad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AL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Anzan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Doaa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Walid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Abdulatif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Ghadah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Al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Muhanna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Amal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Al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Qarni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Wateen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Al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Hamoud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Weam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Babaier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Ahmed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Badahdah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Mutasem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Alhasani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Nassir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Abodjain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Nawaf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Aldarweesh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Mohammed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Georgia" charset="0"/>
                <a:cs typeface="Georgia" charset="0"/>
              </a:rPr>
              <a:t>Tawfiq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  <a:ea typeface="Georgia" charset="0"/>
              <a:cs typeface="Georgia" charset="0"/>
            </a:endParaRPr>
          </a:p>
          <a:p>
            <a:endParaRPr lang="en-US" sz="2303" dirty="0"/>
          </a:p>
        </p:txBody>
      </p:sp>
      <p:sp>
        <p:nvSpPr>
          <p:cNvPr id="5" name="TextBox 4"/>
          <p:cNvSpPr txBox="1"/>
          <p:nvPr/>
        </p:nvSpPr>
        <p:spPr>
          <a:xfrm>
            <a:off x="5510230" y="2164625"/>
            <a:ext cx="3964367" cy="556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15" b="1" i="1" dirty="0">
                <a:solidFill>
                  <a:schemeClr val="bg1"/>
                </a:solidFill>
              </a:rPr>
              <a:t>Team Leaders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3467" y="2715826"/>
            <a:ext cx="3446296" cy="86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Reema</a:t>
            </a:r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AlOtaibi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513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Faisal </a:t>
            </a:r>
            <a:r>
              <a:rPr lang="en-US" sz="2513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AlRabaii</a:t>
            </a:r>
            <a:endParaRPr lang="en-US" sz="2513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3466" y="3948085"/>
            <a:ext cx="5415151" cy="83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3" dirty="0">
                <a:solidFill>
                  <a:schemeClr val="bg1"/>
                </a:solidFill>
              </a:rPr>
              <a:t>Contact us on </a:t>
            </a:r>
            <a:r>
              <a:rPr lang="en-US" sz="2513" u="sng" dirty="0">
                <a:solidFill>
                  <a:srgbClr val="FF8AD8"/>
                </a:solidFill>
              </a:rPr>
              <a:t>HistologyTeam436@gmail.com</a:t>
            </a:r>
          </a:p>
        </p:txBody>
      </p:sp>
    </p:spTree>
    <p:extLst>
      <p:ext uri="{BB962C8B-B14F-4D97-AF65-F5344CB8AC3E}">
        <p14:creationId xmlns:p14="http://schemas.microsoft.com/office/powerpoint/2010/main" val="57861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A3F4"/>
            </a:gs>
            <a:gs pos="23000">
              <a:srgbClr val="4598E4"/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i="1" dirty="0">
                <a:solidFill>
                  <a:schemeClr val="bg1"/>
                </a:solidFill>
              </a:rPr>
              <a:t>Epithelial Tissue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Objectives:</a:t>
            </a:r>
          </a:p>
          <a:p>
            <a:pPr lvl="1">
              <a:buFont typeface="Wingdings" charset="2"/>
              <a:buChar char="ü"/>
            </a:pP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Describe the </a:t>
            </a:r>
            <a:r>
              <a:rPr lang="en-US" altLang="en-US" sz="3517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general characteristics</a:t>
            </a: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epithelial tissue.</a:t>
            </a:r>
          </a:p>
          <a:p>
            <a:pPr lvl="1">
              <a:buFont typeface="Wingdings" charset="2"/>
              <a:buChar char="ü"/>
            </a:pP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Discuss the </a:t>
            </a:r>
            <a:r>
              <a:rPr lang="en-US" altLang="en-US" sz="3517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microscopic structure</a:t>
            </a: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altLang="en-US" sz="3517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distribution</a:t>
            </a: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different types of epithelial membranes.</a:t>
            </a:r>
          </a:p>
          <a:p>
            <a:pPr lvl="1">
              <a:buFont typeface="Wingdings" charset="2"/>
              <a:buChar char="ü"/>
            </a:pPr>
            <a:r>
              <a:rPr lang="en-US" altLang="en-US" sz="3517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Classify glandular epithelium</a:t>
            </a: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according to different parameters.</a:t>
            </a:r>
          </a:p>
          <a:p>
            <a:pPr lvl="1">
              <a:buFont typeface="Wingdings" charset="2"/>
              <a:buChar char="ü"/>
            </a:pP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Mention the </a:t>
            </a:r>
            <a:r>
              <a:rPr lang="en-US" altLang="en-US" sz="3517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functions</a:t>
            </a: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of epithelial tissue.</a:t>
            </a:r>
          </a:p>
          <a:p>
            <a:pPr lvl="1">
              <a:buFont typeface="Wingdings" charset="2"/>
              <a:buChar char="ü"/>
            </a:pP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Understand the following </a:t>
            </a:r>
            <a:r>
              <a:rPr lang="en-US" altLang="en-US" sz="3517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clinical applications</a:t>
            </a: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</a:p>
          <a:p>
            <a:pPr lvl="2">
              <a:buFont typeface="Wingdings" charset="2"/>
              <a:buChar char="Ø"/>
            </a:pP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Immotile cilia syndrome (Kartagener’s syndrome).</a:t>
            </a:r>
          </a:p>
          <a:p>
            <a:pPr lvl="2">
              <a:buFont typeface="Wingdings" charset="2"/>
              <a:buChar char="Ø"/>
            </a:pPr>
            <a:r>
              <a:rPr lang="en-US" altLang="en-US" sz="3517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Metaplasia.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5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42" y="56169"/>
            <a:ext cx="13210801" cy="744757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i="1" dirty="0">
                <a:solidFill>
                  <a:schemeClr val="accent1">
                    <a:lumMod val="75000"/>
                  </a:schemeClr>
                </a:solidFill>
              </a:rPr>
              <a:t>EPITHELIAL TISSUE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842" y="800926"/>
            <a:ext cx="8868558" cy="8465882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GB" altLang="en-US" sz="3015" b="1" dirty="0">
                <a:solidFill>
                  <a:srgbClr val="FF2F92"/>
                </a:solidFill>
                <a:ea typeface="Times New Roman" charset="0"/>
                <a:cs typeface="Times New Roman" charset="0"/>
              </a:rPr>
              <a:t>General characteristics:</a:t>
            </a:r>
          </a:p>
          <a:p>
            <a:pPr lvl="1">
              <a:lnSpc>
                <a:spcPct val="95000"/>
              </a:lnSpc>
              <a:buFont typeface="Arial" charset="0"/>
              <a:buChar char="•"/>
            </a:pPr>
            <a:r>
              <a:rPr lang="en-GB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Cells are </a:t>
            </a:r>
            <a:r>
              <a:rPr lang="en-GB" altLang="en-US" sz="2247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tightly joined</a:t>
            </a:r>
            <a:r>
              <a:rPr lang="en-GB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with</a:t>
            </a:r>
            <a:r>
              <a:rPr lang="en-GB" altLang="en-US" sz="2247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little </a:t>
            </a:r>
            <a:r>
              <a:rPr lang="en-GB" altLang="en-US" sz="2247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intercellular space</a:t>
            </a:r>
            <a:r>
              <a:rPr lang="en-GB" altLang="en-US" sz="2247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.</a:t>
            </a:r>
          </a:p>
          <a:p>
            <a:pPr lvl="1">
              <a:lnSpc>
                <a:spcPct val="95000"/>
              </a:lnSpc>
              <a:buFont typeface="Arial" charset="0"/>
              <a:buChar char="•"/>
            </a:pPr>
            <a:r>
              <a:rPr lang="en-GB" altLang="en-US" sz="2247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The little might be replace with scarce or scanty .</a:t>
            </a:r>
          </a:p>
          <a:p>
            <a:pPr lvl="1">
              <a:lnSpc>
                <a:spcPct val="95000"/>
              </a:lnSpc>
              <a:buFont typeface="Arial" charset="0"/>
              <a:buChar char="•"/>
            </a:pPr>
            <a:r>
              <a:rPr lang="en-GB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Rest on a </a:t>
            </a:r>
            <a:r>
              <a:rPr lang="en-GB" altLang="en-US" sz="2247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basement membrane</a:t>
            </a:r>
            <a:r>
              <a:rPr lang="en-GB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.</a:t>
            </a:r>
          </a:p>
          <a:p>
            <a:pPr lvl="1">
              <a:lnSpc>
                <a:spcPct val="95000"/>
              </a:lnSpc>
              <a:buFont typeface="Arial" charset="0"/>
              <a:buChar char="•"/>
            </a:pPr>
            <a:r>
              <a:rPr lang="en-GB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visible</a:t>
            </a:r>
            <a:r>
              <a:rPr lang="ar-SA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 both </a:t>
            </a:r>
            <a:r>
              <a:rPr lang="en-US" altLang="en-US" sz="2247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Light microscopic (L/M) </a:t>
            </a:r>
            <a:r>
              <a:rPr lang="en-US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&amp; </a:t>
            </a:r>
            <a:r>
              <a:rPr lang="en-US" altLang="en-US" sz="2247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Electron microscopic (E/M) .</a:t>
            </a:r>
            <a:endParaRPr lang="en-GB" altLang="en-US" sz="2247" dirty="0">
              <a:solidFill>
                <a:schemeClr val="accent5">
                  <a:lumMod val="50000"/>
                </a:schemeClr>
              </a:solidFill>
              <a:ea typeface="Times New Roman" charset="0"/>
              <a:cs typeface="Times New Roman" charset="0"/>
            </a:endParaRPr>
          </a:p>
          <a:p>
            <a:pPr lvl="1">
              <a:lnSpc>
                <a:spcPct val="95000"/>
              </a:lnSpc>
              <a:buFont typeface="Arial" charset="0"/>
              <a:buChar char="•"/>
            </a:pPr>
            <a:r>
              <a:rPr lang="en-GB" altLang="en-US" sz="2247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Avascular</a:t>
            </a:r>
            <a:r>
              <a:rPr lang="en-GB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.  ( </a:t>
            </a:r>
            <a:r>
              <a:rPr lang="en-GB" altLang="en-US" sz="2247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</a:t>
            </a:r>
            <a:r>
              <a:rPr lang="en-GB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means: not )</a:t>
            </a:r>
          </a:p>
          <a:p>
            <a:pPr lvl="1">
              <a:lnSpc>
                <a:spcPct val="95000"/>
              </a:lnSpc>
              <a:buFont typeface="Arial" charset="0"/>
              <a:buChar char="•"/>
            </a:pPr>
            <a:r>
              <a:rPr lang="en-GB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High power of </a:t>
            </a:r>
            <a:r>
              <a:rPr lang="en-GB" altLang="en-US" sz="2247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regeneration</a:t>
            </a:r>
            <a:r>
              <a:rPr lang="en-GB" altLang="en-US" sz="2247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.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GB" altLang="en-US" sz="3015" b="1" dirty="0">
                <a:solidFill>
                  <a:srgbClr val="FF2F92"/>
                </a:solidFill>
                <a:ea typeface="Times New Roman" charset="0"/>
                <a:cs typeface="Times New Roman" charset="0"/>
              </a:rPr>
              <a:t>Classification:</a:t>
            </a:r>
            <a:endParaRPr lang="en-GB" altLang="en-US" sz="3015" dirty="0">
              <a:solidFill>
                <a:srgbClr val="FF2F92"/>
              </a:solidFill>
              <a:ea typeface="Times New Roman" charset="0"/>
              <a:cs typeface="Times New Roman" charset="0"/>
            </a:endParaRPr>
          </a:p>
          <a:p>
            <a:pPr marL="574349" lvl="1" indent="0">
              <a:lnSpc>
                <a:spcPct val="95000"/>
              </a:lnSpc>
              <a:buNone/>
            </a:pPr>
            <a:r>
              <a:rPr lang="en-GB" altLang="en-US" sz="2263" b="1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a. Epithelial membranes:</a:t>
            </a:r>
          </a:p>
          <a:p>
            <a:pPr marL="1148712" lvl="2" indent="0">
              <a:lnSpc>
                <a:spcPct val="95000"/>
              </a:lnSpc>
              <a:buNone/>
            </a:pPr>
            <a:r>
              <a:rPr lang="en-GB" altLang="en-US" sz="2263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1- Simple epithelium: one layer.</a:t>
            </a:r>
          </a:p>
          <a:p>
            <a:pPr marL="1148712" lvl="2" indent="0">
              <a:lnSpc>
                <a:spcPct val="95000"/>
              </a:lnSpc>
              <a:buNone/>
            </a:pPr>
            <a:r>
              <a:rPr lang="en-GB" altLang="en-US" sz="2263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2- Stratified epithelium: more than one layer.</a:t>
            </a:r>
          </a:p>
          <a:p>
            <a:pPr marL="574349" lvl="1" indent="0">
              <a:lnSpc>
                <a:spcPct val="95000"/>
              </a:lnSpc>
              <a:buNone/>
            </a:pPr>
            <a:r>
              <a:rPr lang="en-GB" altLang="en-US" sz="2263" b="1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b. Glands (Glandular Epithelium).</a:t>
            </a:r>
            <a:endParaRPr lang="en-US" altLang="en-US" sz="2263" dirty="0">
              <a:solidFill>
                <a:srgbClr val="0432FF"/>
              </a:solidFill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45844" y="4842689"/>
            <a:ext cx="601734" cy="218813"/>
          </a:xfrm>
          <a:prstGeom prst="rightArrow">
            <a:avLst/>
          </a:prstGeom>
          <a:solidFill>
            <a:srgbClr val="FF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877" tIns="57437" rIns="114877" bIns="57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3" dirty="0"/>
          </a:p>
        </p:txBody>
      </p:sp>
      <p:sp>
        <p:nvSpPr>
          <p:cNvPr id="14" name="Right Arrow 13"/>
          <p:cNvSpPr/>
          <p:nvPr/>
        </p:nvSpPr>
        <p:spPr>
          <a:xfrm>
            <a:off x="345844" y="6046156"/>
            <a:ext cx="601734" cy="218813"/>
          </a:xfrm>
          <a:prstGeom prst="rightArrow">
            <a:avLst/>
          </a:prstGeom>
          <a:solidFill>
            <a:srgbClr val="FF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877" tIns="57437" rIns="114877" bIns="574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3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t="6267" b="55899"/>
          <a:stretch>
            <a:fillRect/>
          </a:stretch>
        </p:blipFill>
        <p:spPr bwMode="auto">
          <a:xfrm>
            <a:off x="99679" y="6685074"/>
            <a:ext cx="3637758" cy="179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09" b="56027"/>
          <a:stretch>
            <a:fillRect/>
          </a:stretch>
        </p:blipFill>
        <p:spPr bwMode="auto">
          <a:xfrm>
            <a:off x="3737435" y="6554442"/>
            <a:ext cx="3667673" cy="211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7" name="Picture 9" descr="Epith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13698" r="71877" b="52383"/>
          <a:stretch>
            <a:fillRect/>
          </a:stretch>
        </p:blipFill>
        <p:spPr bwMode="auto">
          <a:xfrm>
            <a:off x="5131510" y="3494489"/>
            <a:ext cx="1751069" cy="134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580085" y="766420"/>
            <a:ext cx="5936140" cy="490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96" b="1" dirty="0">
                <a:solidFill>
                  <a:srgbClr val="FF2F92"/>
                </a:solidFill>
              </a:rPr>
              <a:t>FUNCTIONS OF EPITHELIUM</a:t>
            </a:r>
            <a:r>
              <a:rPr lang="en-US" sz="2696" b="1" dirty="0">
                <a:solidFill>
                  <a:srgbClr val="FF2F92"/>
                </a:solidFill>
              </a:rPr>
              <a:t> :</a:t>
            </a:r>
          </a:p>
          <a:p>
            <a:endParaRPr lang="en-US" sz="2696" dirty="0"/>
          </a:p>
          <a:p>
            <a:pPr marL="342900" indent="-342900">
              <a:spcBef>
                <a:spcPct val="30000"/>
              </a:spcBef>
              <a:buFont typeface="Wingdings" charset="2"/>
              <a:buChar char="Ø"/>
            </a:pPr>
            <a:r>
              <a:rPr lang="en-GB" altLang="en-US" sz="2400" b="1" u="sng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Protection</a:t>
            </a:r>
            <a:r>
              <a:rPr lang="en-GB" alt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as in epidermis of skin.</a:t>
            </a:r>
          </a:p>
          <a:p>
            <a:pPr marL="342900" indent="-342900">
              <a:spcBef>
                <a:spcPct val="30000"/>
              </a:spcBef>
              <a:buFont typeface="Wingdings" charset="2"/>
              <a:buChar char="Ø"/>
            </a:pPr>
            <a:r>
              <a:rPr lang="en-GB" altLang="en-US" sz="2400" b="1" u="sng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Secretion</a:t>
            </a:r>
            <a:r>
              <a:rPr lang="en-GB" alt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as in glands. </a:t>
            </a:r>
          </a:p>
          <a:p>
            <a:pPr marL="342900" indent="-342900">
              <a:spcBef>
                <a:spcPct val="30000"/>
              </a:spcBef>
              <a:buFont typeface="Wingdings" charset="2"/>
              <a:buChar char="Ø"/>
            </a:pPr>
            <a:r>
              <a:rPr lang="en-GB" altLang="en-US" sz="2400" b="1" u="sng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Absorption</a:t>
            </a:r>
            <a:r>
              <a:rPr lang="en-GB" alt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as in small intestine.       </a:t>
            </a:r>
          </a:p>
          <a:p>
            <a:pPr marL="342900" indent="-342900">
              <a:spcBef>
                <a:spcPct val="30000"/>
              </a:spcBef>
              <a:buFont typeface="Wingdings" charset="2"/>
              <a:buChar char="Ø"/>
            </a:pPr>
            <a:r>
              <a:rPr lang="en-GB" altLang="en-US" sz="2400" b="1" u="sng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Excretion</a:t>
            </a:r>
            <a:r>
              <a:rPr lang="en-GB" alt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as in kidney.</a:t>
            </a:r>
          </a:p>
          <a:p>
            <a:pPr marL="342900" indent="-342900">
              <a:spcBef>
                <a:spcPct val="30000"/>
              </a:spcBef>
              <a:buFont typeface="Wingdings" charset="2"/>
              <a:buChar char="Ø"/>
            </a:pPr>
            <a:r>
              <a:rPr lang="en-GB" altLang="en-US" sz="2400" b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altLang="en-US" sz="2400" b="1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altLang="en-US" sz="2400" b="1" u="sng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Reproduction</a:t>
            </a:r>
            <a:r>
              <a:rPr lang="en-GB" altLang="en-US" sz="2400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as in gonads.</a:t>
            </a:r>
          </a:p>
          <a:p>
            <a:pPr marL="342900" indent="-342900">
              <a:spcBef>
                <a:spcPct val="30000"/>
              </a:spcBef>
              <a:buFont typeface="Wingdings" charset="2"/>
              <a:buChar char="Ø"/>
            </a:pPr>
            <a:r>
              <a:rPr lang="en-GB" altLang="en-US" sz="2400" b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altLang="en-US" sz="2400" b="1" u="sng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Smooth lining</a:t>
            </a:r>
            <a:r>
              <a:rPr lang="en-GB" altLang="en-US" sz="2400" dirty="0">
                <a:solidFill>
                  <a:srgbClr val="0432FF"/>
                </a:solidFill>
                <a:ea typeface="Times New Roman" charset="0"/>
                <a:cs typeface="Times New Roman" charset="0"/>
              </a:rPr>
              <a:t> </a:t>
            </a:r>
            <a:r>
              <a:rPr lang="en-GB" altLang="en-US" sz="2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as in blood vessels.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  <a:p>
            <a:endParaRPr lang="en-US" sz="2392" dirty="0"/>
          </a:p>
          <a:p>
            <a:endParaRPr lang="en-US" sz="2392" dirty="0"/>
          </a:p>
          <a:p>
            <a:endParaRPr lang="en-US" sz="2392" dirty="0"/>
          </a:p>
        </p:txBody>
      </p:sp>
    </p:spTree>
    <p:extLst>
      <p:ext uri="{BB962C8B-B14F-4D97-AF65-F5344CB8AC3E}">
        <p14:creationId xmlns:p14="http://schemas.microsoft.com/office/powerpoint/2010/main" val="131742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6" y="906569"/>
            <a:ext cx="11818190" cy="71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18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A3F4"/>
            </a:gs>
            <a:gs pos="23000">
              <a:srgbClr val="4598E4"/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75809"/>
              </p:ext>
            </p:extLst>
          </p:nvPr>
        </p:nvGraphicFramePr>
        <p:xfrm>
          <a:off x="199355" y="493568"/>
          <a:ext cx="15316870" cy="80056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9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3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5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752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1- Simple squamous / flat</a:t>
                      </a:r>
                      <a:endParaRPr kumimoji="0" lang="ar-SA" altLang="en-US" sz="200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2- Simple cuboidal</a:t>
                      </a:r>
                      <a:endParaRPr kumimoji="0" lang="ar-SA" altLang="en-US" sz="200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3- Simple columnar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4- Pseudo-Stratified Columnar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037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Cell layers:</a:t>
                      </a:r>
                      <a:endParaRPr kumimoji="0" lang="ar-SA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4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One layer</a:t>
                      </a:r>
                      <a:endParaRPr kumimoji="0" lang="ar-SA" altLang="en-US" sz="4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endParaRPr lang="en-US" sz="2100" dirty="0"/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One layer of cells, they can be tall or short that don’t reach the surface. They rest on a basement membrane.</a:t>
                      </a:r>
                    </a:p>
                    <a:p>
                      <a:endParaRPr lang="en-US" sz="2100" dirty="0"/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204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Nuclei Characteristics: </a:t>
                      </a:r>
                      <a:endParaRPr kumimoji="0" lang="ar-SA" altLang="en-US" sz="16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Flat, provides smooth thin surface.</a:t>
                      </a:r>
                      <a:endParaRPr kumimoji="0" lang="ar-SA" altLang="en-US" sz="2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/>
                      <a:endParaRPr lang="en-US" sz="2100" dirty="0"/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Central, round</a:t>
                      </a:r>
                      <a:endParaRPr kumimoji="0" lang="ar-SA" altLang="en-US" sz="2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/>
                      <a:endParaRPr lang="en-US" sz="2100" dirty="0"/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Basal, oval.</a:t>
                      </a:r>
                    </a:p>
                    <a:p>
                      <a:pPr algn="ctr"/>
                      <a:endParaRPr lang="en-US" sz="2100" dirty="0"/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appears at different levels</a:t>
                      </a:r>
                      <a:endParaRPr kumimoji="0" lang="ar-SA" altLang="en-US" sz="2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/>
                      <a:endParaRPr lang="en-US" sz="2100" dirty="0"/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143"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Sites/ Distribution: </a:t>
                      </a:r>
                      <a:endParaRPr kumimoji="0" lang="ar-SA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 Endothelium (lining the CVS)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2- Alveoli of lung.</a:t>
                      </a:r>
                      <a:endParaRPr kumimoji="0" lang="ar-SA" altLang="en-US" sz="21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endParaRPr lang="en-US" sz="2100" dirty="0"/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 Thyroid follicles.</a:t>
                      </a:r>
                    </a:p>
                    <a:p>
                      <a:endParaRPr lang="en-US" sz="2100" dirty="0"/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Non-ciliated:</a:t>
                      </a:r>
                      <a:b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 In lining of stomach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2- intestines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(with goblet cells)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3- in gall bladder.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Ciliated with cilia on free surface: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 Fallopian tubes.</a:t>
                      </a:r>
                    </a:p>
                    <a:p>
                      <a:endParaRPr lang="en-US" sz="1900" dirty="0"/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Non-ciliated: </a:t>
                      </a: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 vas deferens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Ciliated with Goblet Cells:</a:t>
                      </a:r>
                      <a:br>
                        <a:rPr kumimoji="0" lang="en-US" altLang="en-US" sz="21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</a:br>
                      <a:r>
                        <a:rPr kumimoji="0" lang="en-US" altLang="en-US" sz="1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 trachea 2-bronchi 3-resp.system</a:t>
                      </a:r>
                    </a:p>
                    <a:p>
                      <a:endParaRPr lang="en-US" sz="1900" dirty="0"/>
                    </a:p>
                  </a:txBody>
                  <a:tcPr marL="114877" marR="114877" marT="57437" marB="57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r="3503"/>
          <a:stretch>
            <a:fillRect/>
          </a:stretch>
        </p:blipFill>
        <p:spPr bwMode="auto">
          <a:xfrm>
            <a:off x="2147092" y="6536655"/>
            <a:ext cx="2708036" cy="151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47" y="5700454"/>
            <a:ext cx="2656311" cy="22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t="3252" r="18205"/>
          <a:stretch/>
        </p:blipFill>
        <p:spPr bwMode="auto">
          <a:xfrm>
            <a:off x="9702075" y="5319329"/>
            <a:ext cx="2015619" cy="121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2916"/>
          <a:stretch>
            <a:fillRect/>
          </a:stretch>
        </p:blipFill>
        <p:spPr bwMode="auto">
          <a:xfrm>
            <a:off x="8563272" y="7294259"/>
            <a:ext cx="2946381" cy="103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7793" r="2917" b="5887"/>
          <a:stretch>
            <a:fillRect/>
          </a:stretch>
        </p:blipFill>
        <p:spPr bwMode="auto">
          <a:xfrm>
            <a:off x="12350068" y="5087099"/>
            <a:ext cx="2929712" cy="122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952" y="7387431"/>
            <a:ext cx="3006828" cy="12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03779" y="-137768"/>
            <a:ext cx="8915116" cy="83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34" b="1" i="1" dirty="0">
                <a:solidFill>
                  <a:schemeClr val="bg1"/>
                </a:solidFill>
              </a:rPr>
              <a:t>Simple Epithelium </a:t>
            </a:r>
            <a:endParaRPr lang="en-US" sz="4834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A3F4"/>
            </a:gs>
            <a:gs pos="23000">
              <a:srgbClr val="4598E4"/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49107"/>
              </p:ext>
            </p:extLst>
          </p:nvPr>
        </p:nvGraphicFramePr>
        <p:xfrm>
          <a:off x="184163" y="914399"/>
          <a:ext cx="15170911" cy="76084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72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4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48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9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1-Stratified Squamous: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9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2- Stratified Columnar Epithelium:</a:t>
                      </a:r>
                      <a:endParaRPr kumimoji="0" lang="ar-SA" altLang="en-US" sz="240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9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3-Transitional: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087">
                <a:tc>
                  <a:txBody>
                    <a:bodyPr/>
                    <a:lstStyle/>
                    <a:p>
                      <a:pPr marL="0" marR="0" lvl="0" indent="0" algn="ctr" defTabSz="9629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Cell layers and Nuclei Characteristics: </a:t>
                      </a:r>
                      <a:endParaRPr kumimoji="0" lang="ar-SA" altLang="en-US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Basal cells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: 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columnar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with basal oval nuclei.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Intermediate cells: 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polygonal with central rounded nuclei.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Surface cells: </a:t>
                      </a:r>
                      <a:r>
                        <a:rPr kumimoji="0" lang="en-US" altLang="en-US" sz="18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flat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with flat nuclei.</a:t>
                      </a:r>
                    </a:p>
                    <a:p>
                      <a:endParaRPr lang="en-US" sz="1800" dirty="0"/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Basal cells: 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columnar.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Intermediate cells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polygonal.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Surface cells: </a:t>
                      </a:r>
                      <a:r>
                        <a:rPr kumimoji="0" lang="en-US" altLang="en-US" sz="18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columnar.</a:t>
                      </a:r>
                    </a:p>
                    <a:p>
                      <a:endParaRPr lang="en-US" sz="1800" dirty="0"/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Basal cells: 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columnar.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Intermediate cells: 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polygonal.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Surface cells: </a:t>
                      </a:r>
                      <a:r>
                        <a:rPr kumimoji="0" lang="en-US" altLang="en-US" sz="18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large cuboidal </a:t>
                      </a: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with convex free surface, may be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bi-nucleated.</a:t>
                      </a:r>
                    </a:p>
                    <a:p>
                      <a:endParaRPr lang="en-US" sz="1800" dirty="0"/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929">
                <a:tc>
                  <a:txBody>
                    <a:bodyPr/>
                    <a:lstStyle/>
                    <a:p>
                      <a:pPr marL="0" marR="0" lvl="0" indent="0" algn="ctr" defTabSz="9629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Sites/ Distribution: </a:t>
                      </a:r>
                      <a:endParaRPr kumimoji="0" lang="ar-SA" altLang="en-US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Keratinized (keratin layer on the surface): </a:t>
                      </a:r>
                      <a:b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 epidermis of skin.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Non-keratinized: </a:t>
                      </a:r>
                      <a:b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 esophagus.</a:t>
                      </a:r>
                    </a:p>
                    <a:p>
                      <a:endParaRPr lang="en-US" sz="2000" dirty="0"/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58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 large ducts of glands.</a:t>
                      </a:r>
                      <a:endParaRPr kumimoji="0" lang="ar-SA" altLang="en-US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endParaRPr lang="en-US" sz="2000" dirty="0"/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58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1- Urinary bladder.</a:t>
                      </a:r>
                      <a:endParaRPr kumimoji="0" lang="ar-SA" altLang="en-US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endParaRPr lang="en-US" sz="2000" dirty="0"/>
                    </a:p>
                  </a:txBody>
                  <a:tcPr marL="110501" marR="110501" marT="55251" marB="5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39" y="6450742"/>
            <a:ext cx="3428647" cy="207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7" descr="Strat-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5342" y="5799204"/>
            <a:ext cx="4357189" cy="27046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291" y="5799204"/>
            <a:ext cx="3451022" cy="243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42208" y="111398"/>
            <a:ext cx="8054819" cy="783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94" b="1" i="1" dirty="0">
                <a:solidFill>
                  <a:schemeClr val="bg1"/>
                </a:solidFill>
              </a:rPr>
              <a:t>Stratified Epithelium</a:t>
            </a:r>
            <a:endParaRPr lang="en-US" sz="4494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7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3903687" y="1693441"/>
            <a:ext cx="2122272" cy="9662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58958" indent="-258958" algn="l" defTabSz="1035832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6874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7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4790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2707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0623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8539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6455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4371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2287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696" b="1" dirty="0">
                <a:solidFill>
                  <a:srgbClr val="FF2F92"/>
                </a:solidFill>
              </a:rPr>
              <a:t>Number </a:t>
            </a:r>
          </a:p>
          <a:p>
            <a:pPr marL="0" indent="0" algn="ctr">
              <a:buNone/>
            </a:pPr>
            <a:r>
              <a:rPr lang="en-US" altLang="en-US" sz="2696" b="1" dirty="0">
                <a:solidFill>
                  <a:srgbClr val="FF2F92"/>
                </a:solidFill>
              </a:rPr>
              <a:t>of cells:</a:t>
            </a:r>
            <a:endParaRPr lang="ar-SA" altLang="en-US" sz="2696" b="1" dirty="0">
              <a:solidFill>
                <a:srgbClr val="FF2F92"/>
              </a:solidFill>
              <a:ea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1437" y="1678355"/>
            <a:ext cx="2468810" cy="922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696" b="1" dirty="0">
                <a:solidFill>
                  <a:srgbClr val="FF2F92"/>
                </a:solidFill>
                <a:latin typeface="+mj-lt"/>
                <a:cs typeface="Times New Roman" pitchFamily="18" charset="0"/>
              </a:rPr>
              <a:t>Mode of </a:t>
            </a:r>
          </a:p>
          <a:p>
            <a:pPr algn="ctr">
              <a:defRPr/>
            </a:pPr>
            <a:r>
              <a:rPr lang="en-US" sz="2696" b="1" dirty="0">
                <a:solidFill>
                  <a:srgbClr val="FF2F92"/>
                </a:solidFill>
                <a:latin typeface="+mj-lt"/>
                <a:cs typeface="Times New Roman" pitchFamily="18" charset="0"/>
              </a:rPr>
              <a:t>Secretion: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69375" y="1673866"/>
            <a:ext cx="2378737" cy="922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altLang="en-US" sz="2696" b="1" dirty="0">
                <a:solidFill>
                  <a:srgbClr val="FF2F92"/>
                </a:solidFill>
                <a:latin typeface="Calibri" charset="0"/>
              </a:rPr>
              <a:t>Shape of secretory part:</a:t>
            </a:r>
            <a:endParaRPr lang="ar-SA" altLang="en-US" sz="2696" b="1" dirty="0">
              <a:solidFill>
                <a:srgbClr val="FF2F92"/>
              </a:solidFill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3687" y="2764991"/>
            <a:ext cx="2122271" cy="1821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247" b="1" dirty="0">
                <a:solidFill>
                  <a:srgbClr val="0432FF"/>
                </a:solidFill>
                <a:cs typeface="Times New Roman" pitchFamily="18" charset="0"/>
              </a:rPr>
              <a:t>1-Uni cellular:</a:t>
            </a:r>
          </a:p>
          <a:p>
            <a:pPr>
              <a:defRPr/>
            </a:pPr>
            <a:r>
              <a:rPr lang="en-US" sz="2247" dirty="0">
                <a:cs typeface="Times New Roman" pitchFamily="18" charset="0"/>
              </a:rPr>
              <a:t>Goblet cells</a:t>
            </a:r>
          </a:p>
          <a:p>
            <a:pPr>
              <a:defRPr/>
            </a:pPr>
            <a:endParaRPr lang="en-US" sz="2247" dirty="0">
              <a:cs typeface="Times New Roman" pitchFamily="18" charset="0"/>
            </a:endParaRPr>
          </a:p>
          <a:p>
            <a:pPr>
              <a:defRPr/>
            </a:pPr>
            <a:r>
              <a:rPr lang="en-US" sz="2247" b="1" dirty="0">
                <a:solidFill>
                  <a:srgbClr val="0432FF"/>
                </a:solidFill>
                <a:cs typeface="Times New Roman" pitchFamily="18" charset="0"/>
              </a:rPr>
              <a:t>2- multicellular:</a:t>
            </a:r>
          </a:p>
          <a:p>
            <a:pPr>
              <a:defRPr/>
            </a:pPr>
            <a:r>
              <a:rPr lang="en-US" sz="2247" dirty="0">
                <a:cs typeface="Times New Roman" pitchFamily="18" charset="0"/>
              </a:rPr>
              <a:t>Salivary glands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08045" y="2712924"/>
            <a:ext cx="2360587" cy="5452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2247" b="1" dirty="0">
                <a:solidFill>
                  <a:srgbClr val="0432FF"/>
                </a:solidFill>
                <a:latin typeface="Calibri" charset="0"/>
              </a:rPr>
              <a:t>Tubular:</a:t>
            </a:r>
          </a:p>
          <a:p>
            <a:r>
              <a:rPr lang="en-US" altLang="en-US" sz="2247" dirty="0">
                <a:latin typeface="Calibri" charset="0"/>
              </a:rPr>
              <a:t>Intestinal gland.</a:t>
            </a:r>
          </a:p>
          <a:p>
            <a:endParaRPr lang="en-US" altLang="en-US" sz="2247" dirty="0">
              <a:latin typeface="Calibri" charset="0"/>
            </a:endParaRPr>
          </a:p>
          <a:p>
            <a:endParaRPr lang="en-US" altLang="en-US" sz="2247" dirty="0">
              <a:latin typeface="Calibri" charset="0"/>
            </a:endParaRPr>
          </a:p>
          <a:p>
            <a:endParaRPr lang="en-US" altLang="en-US" sz="2247" dirty="0">
              <a:latin typeface="Calibri" charset="0"/>
            </a:endParaRPr>
          </a:p>
          <a:p>
            <a:r>
              <a:rPr lang="en-US" altLang="en-US" sz="2247" b="1" dirty="0">
                <a:solidFill>
                  <a:srgbClr val="0432FF"/>
                </a:solidFill>
                <a:latin typeface="Calibri" charset="0"/>
              </a:rPr>
              <a:t>Alveolar </a:t>
            </a:r>
            <a:r>
              <a:rPr lang="en-US" altLang="en-US" sz="2022" b="1" dirty="0">
                <a:solidFill>
                  <a:srgbClr val="0432FF"/>
                </a:solidFill>
                <a:latin typeface="Calibri" charset="0"/>
              </a:rPr>
              <a:t>(</a:t>
            </a:r>
            <a:r>
              <a:rPr lang="en-US" altLang="en-US" sz="2022" b="1" dirty="0" err="1">
                <a:solidFill>
                  <a:srgbClr val="0432FF"/>
                </a:solidFill>
                <a:latin typeface="Calibri" charset="0"/>
              </a:rPr>
              <a:t>acinar</a:t>
            </a:r>
            <a:r>
              <a:rPr lang="en-US" altLang="en-US" sz="2022" b="1" dirty="0">
                <a:solidFill>
                  <a:srgbClr val="0432FF"/>
                </a:solidFill>
                <a:latin typeface="Calibri" charset="0"/>
              </a:rPr>
              <a:t>):</a:t>
            </a:r>
          </a:p>
          <a:p>
            <a:r>
              <a:rPr lang="en-US" altLang="en-US" sz="2022" dirty="0">
                <a:latin typeface="Calibri" charset="0"/>
              </a:rPr>
              <a:t>Mammary gland</a:t>
            </a:r>
          </a:p>
          <a:p>
            <a:endParaRPr lang="en-US" altLang="en-US" sz="2247" dirty="0">
              <a:latin typeface="Calibri" charset="0"/>
            </a:endParaRPr>
          </a:p>
          <a:p>
            <a:endParaRPr lang="en-US" altLang="en-US" sz="2247" dirty="0">
              <a:latin typeface="Calibri" charset="0"/>
            </a:endParaRPr>
          </a:p>
          <a:p>
            <a:endParaRPr lang="en-US" altLang="en-US" sz="2247" dirty="0">
              <a:latin typeface="Calibri" charset="0"/>
            </a:endParaRPr>
          </a:p>
          <a:p>
            <a:r>
              <a:rPr lang="en-US" altLang="en-US" sz="2247" b="1" dirty="0" err="1">
                <a:solidFill>
                  <a:srgbClr val="0432FF"/>
                </a:solidFill>
                <a:latin typeface="Calibri" charset="0"/>
              </a:rPr>
              <a:t>Tubulo</a:t>
            </a:r>
            <a:r>
              <a:rPr lang="en-US" altLang="en-US" sz="2247" b="1" dirty="0">
                <a:solidFill>
                  <a:srgbClr val="0432FF"/>
                </a:solidFill>
                <a:latin typeface="Calibri" charset="0"/>
              </a:rPr>
              <a:t>-Alveolar:</a:t>
            </a:r>
          </a:p>
          <a:p>
            <a:r>
              <a:rPr lang="en-US" altLang="en-US" sz="2247" dirty="0">
                <a:latin typeface="Calibri" charset="0"/>
              </a:rPr>
              <a:t>Pancreas</a:t>
            </a:r>
          </a:p>
          <a:p>
            <a:endParaRPr lang="en-US" altLang="en-US" sz="2022" dirty="0">
              <a:latin typeface="Calibri" charset="0"/>
            </a:endParaRPr>
          </a:p>
          <a:p>
            <a:endParaRPr lang="en-US" altLang="en-US" sz="2022" dirty="0">
              <a:latin typeface="Calibri" charset="0"/>
            </a:endParaRPr>
          </a:p>
          <a:p>
            <a:endParaRPr lang="en-US" altLang="en-US" sz="2022" dirty="0">
              <a:latin typeface="Calibri" charset="0"/>
            </a:endParaRPr>
          </a:p>
          <a:p>
            <a:endParaRPr lang="ar-SA" altLang="en-US" sz="2022" dirty="0"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4826" y="975401"/>
            <a:ext cx="8500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50% of</a:t>
            </a:r>
            <a:r>
              <a:rPr lang="en-GB" sz="2400" b="1" u="sng" dirty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 Epithelial Tissues 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are </a:t>
            </a:r>
            <a:r>
              <a:rPr lang="en-GB" sz="2400" b="1" u="sng" dirty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Glands</a:t>
            </a:r>
            <a:endParaRPr lang="en-GB" sz="24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raditional Arabic" pitchFamily="2" charset="-7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3" t="13811" r="1636" b="22893"/>
          <a:stretch>
            <a:fillRect/>
          </a:stretch>
        </p:blipFill>
        <p:spPr bwMode="auto">
          <a:xfrm>
            <a:off x="8036853" y="6740350"/>
            <a:ext cx="727657" cy="109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t="-2" r="33034" b="-15"/>
          <a:stretch>
            <a:fillRect/>
          </a:stretch>
        </p:blipFill>
        <p:spPr bwMode="auto">
          <a:xfrm>
            <a:off x="8205565" y="5412694"/>
            <a:ext cx="558228" cy="98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r="68134" b="2393"/>
          <a:stretch>
            <a:fillRect/>
          </a:stretch>
        </p:blipFill>
        <p:spPr bwMode="auto">
          <a:xfrm>
            <a:off x="8016687" y="3448466"/>
            <a:ext cx="706256" cy="1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861" y="3431920"/>
            <a:ext cx="816831" cy="84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250" y="5181542"/>
            <a:ext cx="922057" cy="8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743" y="6837134"/>
            <a:ext cx="1680033" cy="113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26596" y="2712924"/>
            <a:ext cx="2480812" cy="5849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2247" b="1" dirty="0">
                <a:solidFill>
                  <a:srgbClr val="0432FF"/>
                </a:solidFill>
                <a:latin typeface="Calibri" charset="0"/>
              </a:rPr>
              <a:t>1- </a:t>
            </a:r>
            <a:r>
              <a:rPr lang="en-US" altLang="en-US" sz="2247" b="1" dirty="0" err="1">
                <a:solidFill>
                  <a:srgbClr val="0432FF"/>
                </a:solidFill>
                <a:latin typeface="Calibri" charset="0"/>
              </a:rPr>
              <a:t>Merocrine</a:t>
            </a:r>
            <a:r>
              <a:rPr lang="en-US" altLang="en-US" sz="2247" b="1" dirty="0">
                <a:solidFill>
                  <a:srgbClr val="0432FF"/>
                </a:solidFill>
                <a:latin typeface="Calibri" charset="0"/>
              </a:rPr>
              <a:t>:</a:t>
            </a:r>
          </a:p>
          <a:p>
            <a:r>
              <a:rPr lang="en-US" altLang="en-US" sz="2022" dirty="0">
                <a:latin typeface="Calibri" charset="0"/>
              </a:rPr>
              <a:t>No part of the cell </a:t>
            </a:r>
          </a:p>
          <a:p>
            <a:r>
              <a:rPr lang="en-US" altLang="en-US" sz="2022" dirty="0">
                <a:latin typeface="Calibri" charset="0"/>
              </a:rPr>
              <a:t>is lost with </a:t>
            </a:r>
          </a:p>
          <a:p>
            <a:r>
              <a:rPr lang="en-US" altLang="en-US" sz="2022" dirty="0">
                <a:latin typeface="Calibri" charset="0"/>
              </a:rPr>
              <a:t>the secretion.</a:t>
            </a:r>
          </a:p>
          <a:p>
            <a:r>
              <a:rPr lang="en-US" altLang="en-US" sz="2022" dirty="0">
                <a:latin typeface="Calibri" charset="0"/>
              </a:rPr>
              <a:t>salivary glands</a:t>
            </a:r>
            <a:endParaRPr lang="en-US" altLang="en-US" sz="2247" dirty="0">
              <a:latin typeface="Calibri" charset="0"/>
            </a:endParaRPr>
          </a:p>
          <a:p>
            <a:endParaRPr lang="en-US" altLang="en-US" sz="2247" dirty="0">
              <a:latin typeface="Calibri" charset="0"/>
            </a:endParaRPr>
          </a:p>
          <a:p>
            <a:r>
              <a:rPr lang="en-US" altLang="en-US" sz="2247" b="1" dirty="0">
                <a:solidFill>
                  <a:srgbClr val="0432FF"/>
                </a:solidFill>
                <a:latin typeface="Calibri" charset="0"/>
              </a:rPr>
              <a:t>2- Apocrine: </a:t>
            </a:r>
          </a:p>
          <a:p>
            <a:r>
              <a:rPr lang="en-US" altLang="en-US" sz="2022" dirty="0">
                <a:latin typeface="Calibri" charset="0"/>
              </a:rPr>
              <a:t>The </a:t>
            </a:r>
            <a:r>
              <a:rPr lang="en-US" altLang="en-US" sz="2022" b="1" dirty="0">
                <a:latin typeface="Calibri" charset="0"/>
              </a:rPr>
              <a:t>top of the </a:t>
            </a:r>
            <a:r>
              <a:rPr lang="en-US" altLang="en-US" sz="2022" dirty="0">
                <a:latin typeface="Calibri" charset="0"/>
              </a:rPr>
              <a:t>cell</a:t>
            </a:r>
          </a:p>
          <a:p>
            <a:r>
              <a:rPr lang="en-US" altLang="en-US" sz="2022" dirty="0">
                <a:latin typeface="Calibri" charset="0"/>
              </a:rPr>
              <a:t>is lost with </a:t>
            </a:r>
          </a:p>
          <a:p>
            <a:r>
              <a:rPr lang="en-US" altLang="en-US" sz="2022" dirty="0">
                <a:latin typeface="Calibri" charset="0"/>
              </a:rPr>
              <a:t>the secretion.</a:t>
            </a:r>
          </a:p>
          <a:p>
            <a:r>
              <a:rPr lang="en-US" altLang="en-US" sz="2022" dirty="0">
                <a:latin typeface="Calibri" charset="0"/>
              </a:rPr>
              <a:t>mammary gland</a:t>
            </a:r>
          </a:p>
          <a:p>
            <a:endParaRPr lang="en-US" altLang="en-US" sz="2247" dirty="0">
              <a:solidFill>
                <a:srgbClr val="0432FF"/>
              </a:solidFill>
              <a:latin typeface="Calibri" charset="0"/>
            </a:endParaRPr>
          </a:p>
          <a:p>
            <a:r>
              <a:rPr lang="en-US" altLang="en-US" sz="2247" b="1" dirty="0">
                <a:solidFill>
                  <a:srgbClr val="0432FF"/>
                </a:solidFill>
                <a:latin typeface="Calibri" charset="0"/>
              </a:rPr>
              <a:t>3- </a:t>
            </a:r>
            <a:r>
              <a:rPr lang="en-US" altLang="en-US" sz="2247" b="1" dirty="0" err="1">
                <a:solidFill>
                  <a:srgbClr val="0432FF"/>
                </a:solidFill>
                <a:latin typeface="Calibri" charset="0"/>
              </a:rPr>
              <a:t>Holocrine</a:t>
            </a:r>
            <a:r>
              <a:rPr lang="en-US" altLang="en-US" sz="2247" b="1" dirty="0">
                <a:solidFill>
                  <a:srgbClr val="0432FF"/>
                </a:solidFill>
                <a:latin typeface="Calibri" charset="0"/>
              </a:rPr>
              <a:t>:</a:t>
            </a:r>
          </a:p>
          <a:p>
            <a:r>
              <a:rPr lang="en-US" altLang="en-US" sz="2022" dirty="0">
                <a:latin typeface="Calibri" charset="0"/>
              </a:rPr>
              <a:t>The whole cell detaches with</a:t>
            </a:r>
          </a:p>
          <a:p>
            <a:r>
              <a:rPr lang="en-US" altLang="en-US" sz="2022" dirty="0">
                <a:latin typeface="Calibri" charset="0"/>
              </a:rPr>
              <a:t>the secretion.</a:t>
            </a:r>
          </a:p>
          <a:p>
            <a:r>
              <a:rPr lang="en-US" altLang="en-US" sz="2022" dirty="0">
                <a:latin typeface="Calibri" charset="0"/>
              </a:rPr>
              <a:t>sebaceous glands</a:t>
            </a:r>
            <a:r>
              <a:rPr lang="en-US" altLang="en-US" sz="1910" dirty="0">
                <a:latin typeface="Calibri" charset="0"/>
              </a:rPr>
              <a:t>.</a:t>
            </a:r>
          </a:p>
          <a:p>
            <a:endParaRPr lang="ar-SA" altLang="en-US" sz="1910" dirty="0">
              <a:latin typeface="Calibri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4465" y="2778872"/>
            <a:ext cx="2051723" cy="2858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2247" b="1" dirty="0">
                <a:solidFill>
                  <a:srgbClr val="0432FF"/>
                </a:solidFill>
                <a:latin typeface="Calibri" charset="0"/>
              </a:rPr>
              <a:t>1- Endocrine: </a:t>
            </a:r>
          </a:p>
          <a:p>
            <a:r>
              <a:rPr lang="en-US" altLang="en-US" sz="2247" dirty="0">
                <a:latin typeface="Calibri" charset="0"/>
              </a:rPr>
              <a:t>Thyroid gland</a:t>
            </a:r>
          </a:p>
          <a:p>
            <a:endParaRPr lang="en-US" altLang="en-US" sz="2247" dirty="0">
              <a:latin typeface="Calibri" charset="0"/>
            </a:endParaRPr>
          </a:p>
          <a:p>
            <a:r>
              <a:rPr lang="en-US" altLang="en-US" sz="2247" b="1" dirty="0">
                <a:solidFill>
                  <a:srgbClr val="0432FF"/>
                </a:solidFill>
                <a:latin typeface="Calibri" charset="0"/>
              </a:rPr>
              <a:t>2- Exocrine:</a:t>
            </a:r>
          </a:p>
          <a:p>
            <a:r>
              <a:rPr lang="en-US" altLang="en-US" sz="2247" dirty="0">
                <a:latin typeface="Calibri" charset="0"/>
              </a:rPr>
              <a:t>Salivary gland</a:t>
            </a:r>
          </a:p>
          <a:p>
            <a:endParaRPr lang="en-US" altLang="en-US" sz="2247" dirty="0">
              <a:latin typeface="Calibri" charset="0"/>
            </a:endParaRPr>
          </a:p>
          <a:p>
            <a:r>
              <a:rPr lang="en-US" altLang="en-US" sz="2247" b="1" dirty="0">
                <a:solidFill>
                  <a:srgbClr val="0432FF"/>
                </a:solidFill>
                <a:latin typeface="Calibri" charset="0"/>
              </a:rPr>
              <a:t>3- Mixed:</a:t>
            </a:r>
          </a:p>
          <a:p>
            <a:r>
              <a:rPr lang="en-US" altLang="en-US" sz="2247" dirty="0">
                <a:latin typeface="Calibri" charset="0"/>
              </a:rPr>
              <a:t>Pancreas</a:t>
            </a:r>
            <a:endParaRPr lang="ar-SA" altLang="en-US" sz="2247" dirty="0">
              <a:latin typeface="Calibri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597257" y="1693441"/>
            <a:ext cx="2048931" cy="917598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58958" indent="-258958" algn="l" defTabSz="1035832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sz="31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6874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7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4790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2707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0623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8539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6455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4371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2287" indent="-258958" algn="l" defTabSz="1035832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  <a:defRPr sz="2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247" b="1" dirty="0">
                <a:solidFill>
                  <a:srgbClr val="FF2F92"/>
                </a:solidFill>
              </a:rPr>
              <a:t>Presence or absence of </a:t>
            </a:r>
            <a:r>
              <a:rPr lang="en-US" altLang="en-US" sz="2247" b="1" dirty="0"/>
              <a:t>ducts</a:t>
            </a:r>
            <a:endParaRPr lang="ar-SA" altLang="en-US" sz="2247" b="1" dirty="0">
              <a:ea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5" y="5843425"/>
            <a:ext cx="2260999" cy="272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90" y="5935641"/>
            <a:ext cx="2767587" cy="27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843663" y="1684399"/>
            <a:ext cx="2540796" cy="92204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696" b="1" dirty="0">
                <a:solidFill>
                  <a:srgbClr val="FF2F92"/>
                </a:solidFill>
                <a:cs typeface="Times New Roman" pitchFamily="18" charset="0"/>
              </a:rPr>
              <a:t>Nature of secretion: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32940" y="2702534"/>
            <a:ext cx="2540796" cy="5625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en-US" sz="2247" b="1" dirty="0">
                <a:solidFill>
                  <a:srgbClr val="0432FF"/>
                </a:solidFill>
                <a:latin typeface="+mj-lt"/>
                <a:cs typeface="Times New Roman" pitchFamily="18" charset="0"/>
              </a:rPr>
              <a:t>Serous: </a:t>
            </a:r>
          </a:p>
          <a:p>
            <a:pPr>
              <a:defRPr/>
            </a:pPr>
            <a:r>
              <a:rPr lang="en-US" sz="2247" dirty="0">
                <a:latin typeface="+mj-lt"/>
                <a:cs typeface="Times New Roman" pitchFamily="18" charset="0"/>
              </a:rPr>
              <a:t>parotid gland.</a:t>
            </a:r>
          </a:p>
          <a:p>
            <a:pPr>
              <a:defRPr/>
            </a:pPr>
            <a:endParaRPr lang="en-US" sz="2247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2247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247" b="1" dirty="0">
                <a:solidFill>
                  <a:srgbClr val="0432FF"/>
                </a:solidFill>
                <a:latin typeface="+mj-lt"/>
                <a:cs typeface="Times New Roman" pitchFamily="18" charset="0"/>
              </a:rPr>
              <a:t>Mucous: </a:t>
            </a:r>
          </a:p>
          <a:p>
            <a:pPr>
              <a:defRPr/>
            </a:pPr>
            <a:r>
              <a:rPr lang="en-US" sz="2247" dirty="0">
                <a:latin typeface="+mj-lt"/>
                <a:cs typeface="Times New Roman" pitchFamily="18" charset="0"/>
              </a:rPr>
              <a:t>goblet cells.</a:t>
            </a:r>
          </a:p>
          <a:p>
            <a:pPr>
              <a:defRPr/>
            </a:pPr>
            <a:endParaRPr lang="en-US" sz="2247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2247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2247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247" b="1" dirty="0" err="1">
                <a:solidFill>
                  <a:srgbClr val="0432FF"/>
                </a:solidFill>
                <a:latin typeface="+mj-lt"/>
                <a:cs typeface="Times New Roman" pitchFamily="18" charset="0"/>
              </a:rPr>
              <a:t>Muco</a:t>
            </a:r>
            <a:r>
              <a:rPr lang="en-US" sz="2247" b="1" dirty="0">
                <a:solidFill>
                  <a:srgbClr val="0432FF"/>
                </a:solidFill>
                <a:latin typeface="+mj-lt"/>
                <a:cs typeface="Times New Roman" pitchFamily="18" charset="0"/>
              </a:rPr>
              <a:t>-serous</a:t>
            </a:r>
            <a:r>
              <a:rPr lang="en-US" sz="2247" dirty="0">
                <a:solidFill>
                  <a:srgbClr val="0432FF"/>
                </a:solidFill>
                <a:latin typeface="+mj-lt"/>
                <a:cs typeface="Times New Roman" pitchFamily="18" charset="0"/>
              </a:rPr>
              <a:t>:</a:t>
            </a:r>
            <a:br>
              <a:rPr lang="en-US" sz="2247" dirty="0">
                <a:latin typeface="+mj-lt"/>
                <a:cs typeface="Times New Roman" pitchFamily="18" charset="0"/>
              </a:rPr>
            </a:br>
            <a:r>
              <a:rPr lang="en-US" sz="2247" dirty="0">
                <a:latin typeface="+mj-lt"/>
                <a:cs typeface="Times New Roman" pitchFamily="18" charset="0"/>
              </a:rPr>
              <a:t>sublingual gland.</a:t>
            </a:r>
          </a:p>
          <a:p>
            <a:pPr>
              <a:defRPr/>
            </a:pPr>
            <a:endParaRPr lang="en-US" sz="2247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2247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2247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247" b="1" dirty="0">
                <a:solidFill>
                  <a:srgbClr val="0432FF"/>
                </a:solidFill>
                <a:latin typeface="+mj-lt"/>
                <a:cs typeface="Times New Roman" pitchFamily="18" charset="0"/>
              </a:rPr>
              <a:t>Watery: </a:t>
            </a:r>
          </a:p>
          <a:p>
            <a:pPr>
              <a:defRPr/>
            </a:pPr>
            <a:r>
              <a:rPr lang="en-US" sz="2247" dirty="0">
                <a:latin typeface="+mj-lt"/>
                <a:cs typeface="Times New Roman" pitchFamily="18" charset="0"/>
              </a:rPr>
              <a:t>sweat gland.</a:t>
            </a: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9029" r="50000" b="46692"/>
          <a:stretch>
            <a:fillRect/>
          </a:stretch>
        </p:blipFill>
        <p:spPr bwMode="auto">
          <a:xfrm>
            <a:off x="13193511" y="3494341"/>
            <a:ext cx="938107" cy="77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7085" r="3677" b="48634"/>
          <a:stretch>
            <a:fillRect/>
          </a:stretch>
        </p:blipFill>
        <p:spPr bwMode="auto">
          <a:xfrm>
            <a:off x="13211345" y="4826503"/>
            <a:ext cx="1066518" cy="9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8" t="51237" b="6331"/>
          <a:stretch>
            <a:fillRect/>
          </a:stretch>
        </p:blipFill>
        <p:spPr bwMode="auto">
          <a:xfrm>
            <a:off x="13193511" y="6496010"/>
            <a:ext cx="1102187" cy="113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817749" y="374399"/>
            <a:ext cx="9153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b="1" i="1" dirty="0">
                <a:solidFill>
                  <a:schemeClr val="accent5">
                    <a:lumMod val="50000"/>
                  </a:schemeClr>
                </a:solidFill>
              </a:rPr>
              <a:t>GLANDS (Glandular Epithelium</a:t>
            </a:r>
            <a:r>
              <a:rPr lang="en-US" altLang="en-US" sz="3600" b="1" i="1" dirty="0">
                <a:solidFill>
                  <a:schemeClr val="accent5">
                    <a:lumMod val="50000"/>
                  </a:schemeClr>
                </a:solidFill>
              </a:rPr>
              <a:t>) Classifications: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1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41" y="-165176"/>
            <a:ext cx="13382744" cy="1369708"/>
          </a:xfrm>
        </p:spPr>
        <p:txBody>
          <a:bodyPr>
            <a:normAutofit/>
          </a:bodyPr>
          <a:lstStyle/>
          <a:p>
            <a:pPr algn="ctr"/>
            <a:r>
              <a:rPr lang="en-GB" altLang="en-US" b="1" i="1" dirty="0">
                <a:solidFill>
                  <a:srgbClr val="0432FF"/>
                </a:solidFill>
              </a:rPr>
              <a:t>Clinical Applications</a:t>
            </a:r>
            <a:endParaRPr lang="en-US" b="1" i="1" dirty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2F92"/>
                </a:solidFill>
              </a:rPr>
              <a:t>Immotile cilia syndrome (</a:t>
            </a:r>
            <a:r>
              <a:rPr lang="en-US" altLang="en-US" b="1" dirty="0" err="1">
                <a:solidFill>
                  <a:srgbClr val="FF2F92"/>
                </a:solidFill>
              </a:rPr>
              <a:t>Kartegener’s</a:t>
            </a:r>
            <a:r>
              <a:rPr lang="en-US" altLang="en-US" b="1" dirty="0">
                <a:solidFill>
                  <a:srgbClr val="FF2F92"/>
                </a:solidFill>
              </a:rPr>
              <a:t> syndrome):</a:t>
            </a:r>
          </a:p>
          <a:p>
            <a:pPr marL="513618" lvl="1" indent="0">
              <a:buNone/>
            </a:pPr>
            <a:r>
              <a:rPr lang="en-US" altLang="en-US" sz="2696" dirty="0">
                <a:solidFill>
                  <a:schemeClr val="accent5">
                    <a:lumMod val="50000"/>
                  </a:schemeClr>
                </a:solidFill>
              </a:rPr>
              <a:t>Dis</a:t>
            </a:r>
            <a:r>
              <a:rPr lang="en-US" altLang="en-US" sz="3146" dirty="0">
                <a:solidFill>
                  <a:schemeClr val="accent5">
                    <a:lumMod val="50000"/>
                  </a:schemeClr>
                </a:solidFill>
              </a:rPr>
              <a:t>order that causes infertility in male and chronic respiratory tract infection in both sexes.</a:t>
            </a:r>
          </a:p>
          <a:p>
            <a:pPr marL="513618" lvl="1" indent="0">
              <a:buNone/>
            </a:pPr>
            <a:r>
              <a:rPr lang="en-US" altLang="en-US" sz="3146" dirty="0">
                <a:solidFill>
                  <a:schemeClr val="accent5">
                    <a:lumMod val="50000"/>
                  </a:schemeClr>
                </a:solidFill>
              </a:rPr>
              <a:t>It is caused by immobility of cilia and flagella induced by deficiency of dynein.</a:t>
            </a:r>
          </a:p>
          <a:p>
            <a:pPr marL="513618" lvl="1" indent="0">
              <a:buNone/>
            </a:pPr>
            <a:r>
              <a:rPr lang="en-US" altLang="en-US" sz="3146" dirty="0">
                <a:solidFill>
                  <a:schemeClr val="accent5">
                    <a:lumMod val="50000"/>
                  </a:schemeClr>
                </a:solidFill>
              </a:rPr>
              <a:t>Dynein protein is responsible for movements of cilia and flagella.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2F92"/>
                </a:solidFill>
              </a:rPr>
              <a:t>Metaplasia:</a:t>
            </a:r>
          </a:p>
          <a:p>
            <a:pPr marL="513618" lvl="1" indent="0">
              <a:buNone/>
            </a:pPr>
            <a:r>
              <a:rPr lang="en-US" altLang="en-US" sz="3146" dirty="0">
                <a:solidFill>
                  <a:schemeClr val="accent5">
                    <a:lumMod val="50000"/>
                  </a:schemeClr>
                </a:solidFill>
              </a:rPr>
              <a:t>It is the transformation of one type of tissue to another in response to injury. This condition is usually reversible if the injury is removed.</a:t>
            </a:r>
          </a:p>
          <a:p>
            <a:pPr marL="513618" lvl="1" indent="0">
              <a:buNone/>
            </a:pPr>
            <a:r>
              <a:rPr lang="en-US" altLang="en-US" sz="3146" dirty="0">
                <a:solidFill>
                  <a:schemeClr val="accent5">
                    <a:lumMod val="50000"/>
                  </a:schemeClr>
                </a:solidFill>
              </a:rPr>
              <a:t>Example: </a:t>
            </a:r>
            <a:r>
              <a:rPr lang="en-US" altLang="en-US" sz="3146" dirty="0" err="1">
                <a:solidFill>
                  <a:schemeClr val="accent5">
                    <a:lumMod val="50000"/>
                  </a:schemeClr>
                </a:solidFill>
              </a:rPr>
              <a:t>pseudostratified</a:t>
            </a:r>
            <a:r>
              <a:rPr lang="en-US" altLang="en-US" sz="3146" dirty="0">
                <a:solidFill>
                  <a:schemeClr val="accent5">
                    <a:lumMod val="50000"/>
                  </a:schemeClr>
                </a:solidFill>
              </a:rPr>
              <a:t> ciliated columnar epithelium of the respiratory passages, e.g. trachea, of heavy smokers may undergo </a:t>
            </a:r>
            <a:r>
              <a:rPr lang="en-US" altLang="en-US" sz="3146" u="sng" dirty="0">
                <a:solidFill>
                  <a:schemeClr val="accent5">
                    <a:lumMod val="50000"/>
                  </a:schemeClr>
                </a:solidFill>
              </a:rPr>
              <a:t>squamous metaplasia</a:t>
            </a:r>
            <a:r>
              <a:rPr lang="en-US" altLang="en-US" sz="3146" dirty="0">
                <a:solidFill>
                  <a:schemeClr val="accent5">
                    <a:lumMod val="50000"/>
                  </a:schemeClr>
                </a:solidFill>
              </a:rPr>
              <a:t>, transforming into stratified squamous epithelium.</a:t>
            </a:r>
          </a:p>
          <a:p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 rot="5400000">
            <a:off x="10498560" y="911114"/>
            <a:ext cx="1307449" cy="58683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2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5400000" flipV="1">
            <a:off x="3691762" y="874781"/>
            <a:ext cx="1307448" cy="65950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2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8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mous_metaplasia_(HE)_x_100_Label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88" y="1752363"/>
            <a:ext cx="10665260" cy="652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54822" y="879894"/>
            <a:ext cx="4735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4000" b="1" i="1" kern="0" dirty="0">
                <a:solidFill>
                  <a:srgbClr val="0432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Squamous Metaplasia</a:t>
            </a:r>
            <a:endParaRPr lang="en-US" sz="4000" b="1" i="1" kern="0" dirty="0">
              <a:solidFill>
                <a:srgbClr val="0432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068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2236</TotalTime>
  <Words>698</Words>
  <Application>Microsoft Office PowerPoint</Application>
  <PresentationFormat>Custom</PresentationFormat>
  <Paragraphs>185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Athelas</vt:lpstr>
      <vt:lpstr>Calibri</vt:lpstr>
      <vt:lpstr>Calibri Light</vt:lpstr>
      <vt:lpstr>Georgia</vt:lpstr>
      <vt:lpstr>Times New Roman</vt:lpstr>
      <vt:lpstr>Traditional Arabic</vt:lpstr>
      <vt:lpstr>Wingdings</vt:lpstr>
      <vt:lpstr>Office Theme</vt:lpstr>
      <vt:lpstr>PowerPoint Presentation</vt:lpstr>
      <vt:lpstr>Epithelial Tissue</vt:lpstr>
      <vt:lpstr>EPITHELIAL TISSUE</vt:lpstr>
      <vt:lpstr>PowerPoint Presentation</vt:lpstr>
      <vt:lpstr>PowerPoint Presentation</vt:lpstr>
      <vt:lpstr>PowerPoint Presentation</vt:lpstr>
      <vt:lpstr>PowerPoint Presentation</vt:lpstr>
      <vt:lpstr>Clinical Applications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ريما العتيبي</dc:creator>
  <cp:lastModifiedBy>qq.faisal.pp@gmail.com</cp:lastModifiedBy>
  <cp:revision>37</cp:revision>
  <dcterms:created xsi:type="dcterms:W3CDTF">2016-09-29T01:36:47Z</dcterms:created>
  <dcterms:modified xsi:type="dcterms:W3CDTF">2016-10-20T12:51:55Z</dcterms:modified>
</cp:coreProperties>
</file>