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12"/>
  </p:notesMasterIdLst>
  <p:sldIdLst>
    <p:sldId id="256" r:id="rId2"/>
    <p:sldId id="269" r:id="rId3"/>
    <p:sldId id="270" r:id="rId4"/>
    <p:sldId id="262" r:id="rId5"/>
    <p:sldId id="265" r:id="rId6"/>
    <p:sldId id="266" r:id="rId7"/>
    <p:sldId id="267" r:id="rId8"/>
    <p:sldId id="268" r:id="rId9"/>
    <p:sldId id="261" r:id="rId10"/>
    <p:sldId id="25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B93"/>
    <a:srgbClr val="942093"/>
    <a:srgbClr val="FF8AD8"/>
    <a:srgbClr val="3333CC"/>
    <a:srgbClr val="FF2F92"/>
    <a:srgbClr val="4598E4"/>
    <a:srgbClr val="4BA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5690" autoAdjust="0"/>
  </p:normalViewPr>
  <p:slideViewPr>
    <p:cSldViewPr snapToGrid="0" snapToObjects="1">
      <p:cViewPr varScale="1">
        <p:scale>
          <a:sx n="84" d="100"/>
          <a:sy n="84" d="100"/>
        </p:scale>
        <p:origin x="100" y="3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19697-97C6-490B-A4A7-3830E9119846}" type="datetimeFigureOut">
              <a:rPr lang="en-US" smtClean="0"/>
              <a:pPr/>
              <a:t>10/8/2016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C69AF-F048-440A-B671-22BD16C87AEF}" type="slidenum">
              <a:rPr lang="en-US" smtClean="0"/>
              <a:pPr/>
              <a:t>‹#›</a:t>
            </a:fld>
            <a:endParaRPr lang="en-US"/>
          </a:p>
        </p:txBody>
      </p:sp>
    </p:spTree>
    <p:extLst>
      <p:ext uri="{BB962C8B-B14F-4D97-AF65-F5344CB8AC3E}">
        <p14:creationId xmlns:p14="http://schemas.microsoft.com/office/powerpoint/2010/main" val="152675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99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832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604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914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828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72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844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331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34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231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10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10/8/2016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1661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39696" y="323129"/>
            <a:ext cx="3839569" cy="5021088"/>
          </a:xfrm>
          <a:prstGeom prst="rect">
            <a:avLst/>
          </a:prstGeom>
          <a:solidFill>
            <a:schemeClr val="bg1"/>
          </a:solidFill>
          <a:ln>
            <a:noFill/>
          </a:ln>
          <a:effectLst>
            <a:glow rad="228600">
              <a:schemeClr val="bg1"/>
            </a:glow>
            <a:outerShdw blurRad="152400" dist="635000" dir="5400000" sx="90000" sy="-19000" rotWithShape="0">
              <a:prstClr val="black">
                <a:alpha val="15000"/>
              </a:prstClr>
            </a:out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9758" t="37287" r="-352" b="33474"/>
          <a:stretch/>
        </p:blipFill>
        <p:spPr>
          <a:xfrm>
            <a:off x="8039696" y="462582"/>
            <a:ext cx="3600790" cy="350112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440" y="3852437"/>
            <a:ext cx="1827358" cy="148021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63" t="6425" r="55775" b="66127"/>
          <a:stretch/>
        </p:blipFill>
        <p:spPr>
          <a:xfrm>
            <a:off x="7970347" y="4309424"/>
            <a:ext cx="1869744" cy="903329"/>
          </a:xfrm>
          <a:prstGeom prst="rect">
            <a:avLst/>
          </a:prstGeom>
        </p:spPr>
      </p:pic>
      <p:sp>
        <p:nvSpPr>
          <p:cNvPr id="2" name="TextBox 1"/>
          <p:cNvSpPr txBox="1"/>
          <p:nvPr/>
        </p:nvSpPr>
        <p:spPr>
          <a:xfrm>
            <a:off x="731520" y="323129"/>
            <a:ext cx="6434051" cy="4401205"/>
          </a:xfrm>
          <a:prstGeom prst="rect">
            <a:avLst/>
          </a:prstGeom>
          <a:noFill/>
        </p:spPr>
        <p:txBody>
          <a:bodyPr wrap="square" rtlCol="0">
            <a:spAutoFit/>
          </a:bodyPr>
          <a:lstStyle/>
          <a:p>
            <a:pPr algn="ctr"/>
            <a:r>
              <a:rPr lang="en-US" sz="5400" dirty="0">
                <a:solidFill>
                  <a:srgbClr val="FF8AD8"/>
                </a:solidFill>
              </a:rPr>
              <a:t>HISTOLOGY </a:t>
            </a:r>
          </a:p>
          <a:p>
            <a:pPr algn="ctr"/>
            <a:endParaRPr lang="en-US" sz="6600" dirty="0"/>
          </a:p>
          <a:p>
            <a:pPr algn="ctr"/>
            <a:r>
              <a:rPr lang="en-US" sz="8000" dirty="0">
                <a:solidFill>
                  <a:schemeClr val="bg1"/>
                </a:solidFill>
              </a:rPr>
              <a:t>LYMPHOID TISSUE</a:t>
            </a:r>
          </a:p>
        </p:txBody>
      </p:sp>
      <p:pic>
        <p:nvPicPr>
          <p:cNvPr id="3" name="Picture 2"/>
          <p:cNvPicPr>
            <a:picLocks noChangeAspect="1"/>
          </p:cNvPicPr>
          <p:nvPr/>
        </p:nvPicPr>
        <p:blipFill rotWithShape="1">
          <a:blip r:embed="rId5"/>
          <a:srcRect l="43107" t="21072" r="35088" b="41644"/>
          <a:stretch/>
        </p:blipFill>
        <p:spPr>
          <a:xfrm>
            <a:off x="9840092" y="5212753"/>
            <a:ext cx="1966056" cy="1549997"/>
          </a:xfrm>
          <a:prstGeom prst="rect">
            <a:avLst/>
          </a:prstGeom>
        </p:spPr>
      </p:pic>
    </p:spTree>
    <p:extLst>
      <p:ext uri="{BB962C8B-B14F-4D97-AF65-F5344CB8AC3E}">
        <p14:creationId xmlns:p14="http://schemas.microsoft.com/office/powerpoint/2010/main" val="211311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39696" y="323129"/>
            <a:ext cx="3839569" cy="5021088"/>
          </a:xfrm>
          <a:prstGeom prst="rect">
            <a:avLst/>
          </a:prstGeom>
          <a:solidFill>
            <a:schemeClr val="bg1"/>
          </a:solidFill>
          <a:ln>
            <a:noFill/>
          </a:ln>
          <a:effectLst>
            <a:glow rad="228600">
              <a:schemeClr val="bg1"/>
            </a:glow>
            <a:outerShdw blurRad="152400" dist="635000" dir="5400000" sx="90000" sy="-19000" rotWithShape="0">
              <a:prstClr val="black">
                <a:alpha val="15000"/>
              </a:prstClr>
            </a:outerShdw>
          </a:effectLst>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9758" t="37287" r="-352" b="33474"/>
          <a:stretch/>
        </p:blipFill>
        <p:spPr>
          <a:xfrm>
            <a:off x="8039696" y="462582"/>
            <a:ext cx="3600790" cy="350112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440" y="3852437"/>
            <a:ext cx="1827358" cy="148021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63" t="6425" r="55775" b="66127"/>
          <a:stretch/>
        </p:blipFill>
        <p:spPr>
          <a:xfrm>
            <a:off x="7970347" y="4309424"/>
            <a:ext cx="1869744" cy="903329"/>
          </a:xfrm>
          <a:prstGeom prst="rect">
            <a:avLst/>
          </a:prstGeom>
        </p:spPr>
      </p:pic>
      <p:sp>
        <p:nvSpPr>
          <p:cNvPr id="2" name="TextBox 1"/>
          <p:cNvSpPr txBox="1"/>
          <p:nvPr/>
        </p:nvSpPr>
        <p:spPr>
          <a:xfrm>
            <a:off x="753035" y="462582"/>
            <a:ext cx="6203577" cy="1323439"/>
          </a:xfrm>
          <a:prstGeom prst="rect">
            <a:avLst/>
          </a:prstGeom>
          <a:noFill/>
        </p:spPr>
        <p:txBody>
          <a:bodyPr wrap="square" rtlCol="0">
            <a:spAutoFit/>
          </a:bodyPr>
          <a:lstStyle/>
          <a:p>
            <a:r>
              <a:rPr lang="en-US" sz="8000" b="1" i="1" dirty="0">
                <a:solidFill>
                  <a:schemeClr val="bg1"/>
                </a:solidFill>
                <a:ea typeface="Athelas" charset="0"/>
                <a:cs typeface="Athelas" charset="0"/>
              </a:rPr>
              <a:t>THANK YOU !</a:t>
            </a:r>
          </a:p>
        </p:txBody>
      </p:sp>
      <p:sp>
        <p:nvSpPr>
          <p:cNvPr id="3" name="TextBox 2"/>
          <p:cNvSpPr txBox="1"/>
          <p:nvPr/>
        </p:nvSpPr>
        <p:spPr>
          <a:xfrm>
            <a:off x="663387" y="1678298"/>
            <a:ext cx="3854825" cy="461665"/>
          </a:xfrm>
          <a:prstGeom prst="rect">
            <a:avLst/>
          </a:prstGeom>
          <a:noFill/>
        </p:spPr>
        <p:txBody>
          <a:bodyPr wrap="square" rtlCol="0">
            <a:spAutoFit/>
          </a:bodyPr>
          <a:lstStyle/>
          <a:p>
            <a:r>
              <a:rPr lang="en-US" sz="2400" b="1" i="1" dirty="0">
                <a:solidFill>
                  <a:schemeClr val="bg1"/>
                </a:solidFill>
              </a:rPr>
              <a:t>Histology team members :</a:t>
            </a:r>
          </a:p>
        </p:txBody>
      </p:sp>
      <p:sp>
        <p:nvSpPr>
          <p:cNvPr id="4" name="TextBox 3"/>
          <p:cNvSpPr txBox="1"/>
          <p:nvPr/>
        </p:nvSpPr>
        <p:spPr>
          <a:xfrm>
            <a:off x="663387" y="2117048"/>
            <a:ext cx="3765177" cy="4370427"/>
          </a:xfrm>
          <a:prstGeom prst="rect">
            <a:avLst/>
          </a:prstGeom>
          <a:noFill/>
        </p:spPr>
        <p:txBody>
          <a:bodyPr wrap="square" rtlCol="0">
            <a:spAutoFit/>
          </a:bodyPr>
          <a:lstStyle/>
          <a:p>
            <a:r>
              <a:rPr lang="en-US" sz="2000" dirty="0" err="1">
                <a:solidFill>
                  <a:schemeClr val="accent1">
                    <a:lumMod val="20000"/>
                    <a:lumOff val="80000"/>
                  </a:schemeClr>
                </a:solidFill>
                <a:ea typeface="Georgia" charset="0"/>
                <a:cs typeface="Georgia" charset="0"/>
              </a:rPr>
              <a:t>Rana</a:t>
            </a:r>
            <a:r>
              <a:rPr lang="en-US" sz="2000" dirty="0">
                <a:solidFill>
                  <a:schemeClr val="accent1">
                    <a:lumMod val="20000"/>
                    <a:lumOff val="80000"/>
                  </a:schemeClr>
                </a:solidFill>
                <a:ea typeface="Georgia" charset="0"/>
                <a:cs typeface="Georgia" charset="0"/>
              </a:rPr>
              <a:t> </a:t>
            </a:r>
            <a:r>
              <a:rPr lang="en-US" sz="2000" dirty="0" err="1">
                <a:solidFill>
                  <a:schemeClr val="accent1">
                    <a:lumMod val="20000"/>
                    <a:lumOff val="80000"/>
                  </a:schemeClr>
                </a:solidFill>
                <a:ea typeface="Georgia" charset="0"/>
                <a:cs typeface="Georgia" charset="0"/>
              </a:rPr>
              <a:t>Barasain</a:t>
            </a:r>
            <a:r>
              <a:rPr lang="en-US" sz="2000" dirty="0">
                <a:solidFill>
                  <a:schemeClr val="accent1">
                    <a:lumMod val="20000"/>
                    <a:lumOff val="80000"/>
                  </a:schemeClr>
                </a:solidFill>
                <a:ea typeface="Georgia" charset="0"/>
                <a:cs typeface="Georgia" charset="0"/>
              </a:rPr>
              <a:t> </a:t>
            </a:r>
          </a:p>
          <a:p>
            <a:r>
              <a:rPr lang="en-US" sz="2000" dirty="0" err="1">
                <a:solidFill>
                  <a:schemeClr val="accent1">
                    <a:lumMod val="20000"/>
                    <a:lumOff val="80000"/>
                  </a:schemeClr>
                </a:solidFill>
                <a:ea typeface="Georgia" charset="0"/>
                <a:cs typeface="Georgia" charset="0"/>
              </a:rPr>
              <a:t>Reema</a:t>
            </a:r>
            <a:r>
              <a:rPr lang="en-US" sz="2000" dirty="0">
                <a:solidFill>
                  <a:schemeClr val="accent1">
                    <a:lumMod val="20000"/>
                    <a:lumOff val="80000"/>
                  </a:schemeClr>
                </a:solidFill>
                <a:ea typeface="Georgia" charset="0"/>
                <a:cs typeface="Georgia" charset="0"/>
              </a:rPr>
              <a:t> </a:t>
            </a:r>
            <a:r>
              <a:rPr lang="en-US" sz="2000" dirty="0" err="1">
                <a:solidFill>
                  <a:schemeClr val="accent1">
                    <a:lumMod val="20000"/>
                    <a:lumOff val="80000"/>
                  </a:schemeClr>
                </a:solidFill>
                <a:ea typeface="Georgia" charset="0"/>
                <a:cs typeface="Georgia" charset="0"/>
              </a:rPr>
              <a:t>AlBarrak</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Shahad</a:t>
            </a:r>
            <a:r>
              <a:rPr lang="en-US" sz="2000" dirty="0">
                <a:solidFill>
                  <a:schemeClr val="accent1">
                    <a:lumMod val="20000"/>
                    <a:lumOff val="80000"/>
                  </a:schemeClr>
                </a:solidFill>
                <a:ea typeface="Georgia" charset="0"/>
                <a:cs typeface="Georgia" charset="0"/>
              </a:rPr>
              <a:t> AL </a:t>
            </a:r>
            <a:r>
              <a:rPr lang="en-US" sz="2000" dirty="0" err="1">
                <a:solidFill>
                  <a:schemeClr val="accent1">
                    <a:lumMod val="20000"/>
                    <a:lumOff val="80000"/>
                  </a:schemeClr>
                </a:solidFill>
                <a:ea typeface="Georgia" charset="0"/>
                <a:cs typeface="Georgia" charset="0"/>
              </a:rPr>
              <a:t>Anzan</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Doaa</a:t>
            </a:r>
            <a:r>
              <a:rPr lang="en-US" sz="2000" dirty="0">
                <a:solidFill>
                  <a:schemeClr val="accent1">
                    <a:lumMod val="20000"/>
                    <a:lumOff val="80000"/>
                  </a:schemeClr>
                </a:solidFill>
                <a:ea typeface="Georgia" charset="0"/>
                <a:cs typeface="Georgia" charset="0"/>
              </a:rPr>
              <a:t> </a:t>
            </a:r>
            <a:r>
              <a:rPr lang="en-US" sz="2000" dirty="0" err="1">
                <a:solidFill>
                  <a:schemeClr val="accent1">
                    <a:lumMod val="20000"/>
                    <a:lumOff val="80000"/>
                  </a:schemeClr>
                </a:solidFill>
                <a:ea typeface="Georgia" charset="0"/>
                <a:cs typeface="Georgia" charset="0"/>
              </a:rPr>
              <a:t>Abdulfattah</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Ghadah</a:t>
            </a:r>
            <a:r>
              <a:rPr lang="en-US" sz="2000" dirty="0">
                <a:solidFill>
                  <a:schemeClr val="accent1">
                    <a:lumMod val="20000"/>
                    <a:lumOff val="80000"/>
                  </a:schemeClr>
                </a:solidFill>
                <a:ea typeface="Georgia" charset="0"/>
                <a:cs typeface="Georgia" charset="0"/>
              </a:rPr>
              <a:t> Al </a:t>
            </a:r>
            <a:r>
              <a:rPr lang="en-US" sz="2000" dirty="0" err="1">
                <a:solidFill>
                  <a:schemeClr val="accent1">
                    <a:lumMod val="20000"/>
                    <a:lumOff val="80000"/>
                  </a:schemeClr>
                </a:solidFill>
                <a:ea typeface="Georgia" charset="0"/>
                <a:cs typeface="Georgia" charset="0"/>
              </a:rPr>
              <a:t>Muhanna</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Amal</a:t>
            </a:r>
            <a:r>
              <a:rPr lang="en-US" sz="2000" dirty="0">
                <a:solidFill>
                  <a:schemeClr val="accent1">
                    <a:lumMod val="20000"/>
                    <a:lumOff val="80000"/>
                  </a:schemeClr>
                </a:solidFill>
                <a:ea typeface="Georgia" charset="0"/>
                <a:cs typeface="Georgia" charset="0"/>
              </a:rPr>
              <a:t> Al </a:t>
            </a:r>
            <a:r>
              <a:rPr lang="en-US" sz="2000" dirty="0" err="1">
                <a:solidFill>
                  <a:schemeClr val="accent1">
                    <a:lumMod val="20000"/>
                    <a:lumOff val="80000"/>
                  </a:schemeClr>
                </a:solidFill>
                <a:ea typeface="Georgia" charset="0"/>
                <a:cs typeface="Georgia" charset="0"/>
              </a:rPr>
              <a:t>Qarni</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Wateen</a:t>
            </a:r>
            <a:r>
              <a:rPr lang="en-US" sz="2000" dirty="0">
                <a:solidFill>
                  <a:schemeClr val="accent1">
                    <a:lumMod val="20000"/>
                    <a:lumOff val="80000"/>
                  </a:schemeClr>
                </a:solidFill>
                <a:ea typeface="Georgia" charset="0"/>
                <a:cs typeface="Georgia" charset="0"/>
              </a:rPr>
              <a:t> Al </a:t>
            </a:r>
            <a:r>
              <a:rPr lang="en-US" sz="2000" dirty="0" err="1">
                <a:solidFill>
                  <a:schemeClr val="accent1">
                    <a:lumMod val="20000"/>
                    <a:lumOff val="80000"/>
                  </a:schemeClr>
                </a:solidFill>
                <a:ea typeface="Georgia" charset="0"/>
                <a:cs typeface="Georgia" charset="0"/>
              </a:rPr>
              <a:t>Hamoud</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Weam</a:t>
            </a:r>
            <a:r>
              <a:rPr lang="en-US" sz="2000" dirty="0">
                <a:solidFill>
                  <a:schemeClr val="accent1">
                    <a:lumMod val="20000"/>
                    <a:lumOff val="80000"/>
                  </a:schemeClr>
                </a:solidFill>
                <a:ea typeface="Georgia" charset="0"/>
                <a:cs typeface="Georgia" charset="0"/>
              </a:rPr>
              <a:t> </a:t>
            </a:r>
            <a:r>
              <a:rPr lang="en-US" sz="2000" dirty="0" err="1">
                <a:solidFill>
                  <a:schemeClr val="accent1">
                    <a:lumMod val="20000"/>
                    <a:lumOff val="80000"/>
                  </a:schemeClr>
                </a:solidFill>
                <a:ea typeface="Georgia" charset="0"/>
                <a:cs typeface="Georgia" charset="0"/>
              </a:rPr>
              <a:t>Babaier</a:t>
            </a:r>
            <a:endParaRPr lang="en-US" sz="2000" dirty="0">
              <a:solidFill>
                <a:schemeClr val="accent1">
                  <a:lumMod val="20000"/>
                  <a:lumOff val="80000"/>
                </a:schemeClr>
              </a:solidFill>
              <a:ea typeface="Georgia" charset="0"/>
              <a:cs typeface="Georgia" charset="0"/>
            </a:endParaRPr>
          </a:p>
          <a:p>
            <a:r>
              <a:rPr lang="en-US" sz="2000" dirty="0">
                <a:solidFill>
                  <a:schemeClr val="accent1">
                    <a:lumMod val="20000"/>
                    <a:lumOff val="80000"/>
                  </a:schemeClr>
                </a:solidFill>
                <a:ea typeface="Georgia" charset="0"/>
                <a:cs typeface="Georgia" charset="0"/>
              </a:rPr>
              <a:t>Ahmed </a:t>
            </a:r>
            <a:r>
              <a:rPr lang="en-US" sz="2000" dirty="0" err="1">
                <a:solidFill>
                  <a:schemeClr val="accent1">
                    <a:lumMod val="20000"/>
                    <a:lumOff val="80000"/>
                  </a:schemeClr>
                </a:solidFill>
                <a:ea typeface="Georgia" charset="0"/>
                <a:cs typeface="Georgia" charset="0"/>
              </a:rPr>
              <a:t>Badahdah</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Mutasem</a:t>
            </a:r>
            <a:r>
              <a:rPr lang="en-US" sz="2000" dirty="0">
                <a:solidFill>
                  <a:schemeClr val="accent1">
                    <a:lumMod val="20000"/>
                    <a:lumOff val="80000"/>
                  </a:schemeClr>
                </a:solidFill>
                <a:ea typeface="Georgia" charset="0"/>
                <a:cs typeface="Georgia" charset="0"/>
              </a:rPr>
              <a:t> </a:t>
            </a:r>
            <a:r>
              <a:rPr lang="en-US" sz="2000" dirty="0" err="1">
                <a:solidFill>
                  <a:schemeClr val="accent1">
                    <a:lumMod val="20000"/>
                    <a:lumOff val="80000"/>
                  </a:schemeClr>
                </a:solidFill>
                <a:ea typeface="Georgia" charset="0"/>
                <a:cs typeface="Georgia" charset="0"/>
              </a:rPr>
              <a:t>Alhasani</a:t>
            </a:r>
            <a:endParaRPr lang="en-US" sz="2000" dirty="0">
              <a:solidFill>
                <a:schemeClr val="accent1">
                  <a:lumMod val="20000"/>
                  <a:lumOff val="80000"/>
                </a:schemeClr>
              </a:solidFill>
              <a:ea typeface="Georgia" charset="0"/>
              <a:cs typeface="Georgia" charset="0"/>
            </a:endParaRPr>
          </a:p>
          <a:p>
            <a:r>
              <a:rPr lang="en-US" sz="2000" dirty="0">
                <a:solidFill>
                  <a:schemeClr val="accent1">
                    <a:lumMod val="20000"/>
                    <a:lumOff val="80000"/>
                  </a:schemeClr>
                </a:solidFill>
                <a:ea typeface="Georgia" charset="0"/>
                <a:cs typeface="Georgia" charset="0"/>
              </a:rPr>
              <a:t>Nassir </a:t>
            </a:r>
            <a:r>
              <a:rPr lang="en-US" sz="2000" dirty="0" err="1">
                <a:solidFill>
                  <a:schemeClr val="accent1">
                    <a:lumMod val="20000"/>
                    <a:lumOff val="80000"/>
                  </a:schemeClr>
                </a:solidFill>
                <a:ea typeface="Georgia" charset="0"/>
                <a:cs typeface="Georgia" charset="0"/>
              </a:rPr>
              <a:t>Abodjain</a:t>
            </a:r>
            <a:endParaRPr lang="en-US" sz="2000" dirty="0">
              <a:solidFill>
                <a:schemeClr val="accent1">
                  <a:lumMod val="20000"/>
                  <a:lumOff val="80000"/>
                </a:schemeClr>
              </a:solidFill>
              <a:ea typeface="Georgia" charset="0"/>
              <a:cs typeface="Georgia" charset="0"/>
            </a:endParaRPr>
          </a:p>
          <a:p>
            <a:r>
              <a:rPr lang="en-US" sz="2000" dirty="0" err="1">
                <a:solidFill>
                  <a:schemeClr val="accent1">
                    <a:lumMod val="20000"/>
                    <a:lumOff val="80000"/>
                  </a:schemeClr>
                </a:solidFill>
                <a:ea typeface="Georgia" charset="0"/>
                <a:cs typeface="Georgia" charset="0"/>
              </a:rPr>
              <a:t>Nawaf</a:t>
            </a:r>
            <a:r>
              <a:rPr lang="en-US" sz="2000" dirty="0">
                <a:solidFill>
                  <a:schemeClr val="accent1">
                    <a:lumMod val="20000"/>
                    <a:lumOff val="80000"/>
                  </a:schemeClr>
                </a:solidFill>
                <a:ea typeface="Georgia" charset="0"/>
                <a:cs typeface="Georgia" charset="0"/>
              </a:rPr>
              <a:t> </a:t>
            </a:r>
            <a:r>
              <a:rPr lang="en-US" sz="2000" dirty="0" err="1">
                <a:solidFill>
                  <a:schemeClr val="accent1">
                    <a:lumMod val="20000"/>
                    <a:lumOff val="80000"/>
                  </a:schemeClr>
                </a:solidFill>
                <a:ea typeface="Georgia" charset="0"/>
                <a:cs typeface="Georgia" charset="0"/>
              </a:rPr>
              <a:t>Aldarweesh</a:t>
            </a:r>
            <a:endParaRPr lang="en-US" sz="2000" dirty="0">
              <a:solidFill>
                <a:schemeClr val="accent1">
                  <a:lumMod val="20000"/>
                  <a:lumOff val="80000"/>
                </a:schemeClr>
              </a:solidFill>
              <a:ea typeface="Georgia" charset="0"/>
              <a:cs typeface="Georgia" charset="0"/>
            </a:endParaRPr>
          </a:p>
          <a:p>
            <a:r>
              <a:rPr lang="en-US" sz="2000" dirty="0">
                <a:solidFill>
                  <a:schemeClr val="accent1">
                    <a:lumMod val="20000"/>
                    <a:lumOff val="80000"/>
                  </a:schemeClr>
                </a:solidFill>
                <a:ea typeface="Georgia" charset="0"/>
                <a:cs typeface="Georgia" charset="0"/>
              </a:rPr>
              <a:t>Mohammed </a:t>
            </a:r>
            <a:r>
              <a:rPr lang="en-US" sz="2000" dirty="0" err="1">
                <a:solidFill>
                  <a:schemeClr val="accent1">
                    <a:lumMod val="20000"/>
                    <a:lumOff val="80000"/>
                  </a:schemeClr>
                </a:solidFill>
                <a:ea typeface="Georgia" charset="0"/>
                <a:cs typeface="Georgia" charset="0"/>
              </a:rPr>
              <a:t>Tawfiq</a:t>
            </a:r>
            <a:r>
              <a:rPr lang="en-US" sz="2000" dirty="0">
                <a:solidFill>
                  <a:schemeClr val="accent1">
                    <a:lumMod val="20000"/>
                    <a:lumOff val="80000"/>
                  </a:schemeClr>
                </a:solidFill>
                <a:ea typeface="Georgia" charset="0"/>
                <a:cs typeface="Georgia" charset="0"/>
              </a:rPr>
              <a:t> </a:t>
            </a:r>
          </a:p>
          <a:p>
            <a:endParaRPr lang="en-US" dirty="0"/>
          </a:p>
        </p:txBody>
      </p:sp>
      <p:sp>
        <p:nvSpPr>
          <p:cNvPr id="5" name="TextBox 4"/>
          <p:cNvSpPr txBox="1"/>
          <p:nvPr/>
        </p:nvSpPr>
        <p:spPr>
          <a:xfrm>
            <a:off x="4306717" y="1678298"/>
            <a:ext cx="3155577" cy="461665"/>
          </a:xfrm>
          <a:prstGeom prst="rect">
            <a:avLst/>
          </a:prstGeom>
          <a:noFill/>
        </p:spPr>
        <p:txBody>
          <a:bodyPr wrap="square" rtlCol="0">
            <a:spAutoFit/>
          </a:bodyPr>
          <a:lstStyle/>
          <a:p>
            <a:r>
              <a:rPr lang="en-US" sz="2400" b="1" i="1" dirty="0">
                <a:solidFill>
                  <a:schemeClr val="bg1"/>
                </a:solidFill>
              </a:rPr>
              <a:t>Team Leaders :</a:t>
            </a:r>
          </a:p>
        </p:txBody>
      </p:sp>
      <p:sp>
        <p:nvSpPr>
          <p:cNvPr id="7" name="TextBox 6"/>
          <p:cNvSpPr txBox="1"/>
          <p:nvPr/>
        </p:nvSpPr>
        <p:spPr>
          <a:xfrm>
            <a:off x="4229696" y="2117047"/>
            <a:ext cx="2743200" cy="707886"/>
          </a:xfrm>
          <a:prstGeom prst="rect">
            <a:avLst/>
          </a:prstGeom>
          <a:noFill/>
        </p:spPr>
        <p:txBody>
          <a:bodyPr wrap="square" rtlCol="0">
            <a:spAutoFit/>
          </a:bodyPr>
          <a:lstStyle/>
          <a:p>
            <a:r>
              <a:rPr lang="en-US" sz="2000" dirty="0" err="1">
                <a:solidFill>
                  <a:schemeClr val="accent1">
                    <a:lumMod val="20000"/>
                    <a:lumOff val="80000"/>
                  </a:schemeClr>
                </a:solidFill>
              </a:rPr>
              <a:t>Reema</a:t>
            </a:r>
            <a:r>
              <a:rPr lang="en-US" sz="2000" dirty="0">
                <a:solidFill>
                  <a:schemeClr val="accent1">
                    <a:lumMod val="20000"/>
                    <a:lumOff val="80000"/>
                  </a:schemeClr>
                </a:solidFill>
              </a:rPr>
              <a:t> </a:t>
            </a:r>
            <a:r>
              <a:rPr lang="en-US" sz="2000" dirty="0" err="1">
                <a:solidFill>
                  <a:schemeClr val="accent1">
                    <a:lumMod val="20000"/>
                    <a:lumOff val="80000"/>
                  </a:schemeClr>
                </a:solidFill>
              </a:rPr>
              <a:t>AlOtaibi</a:t>
            </a:r>
            <a:endParaRPr lang="en-US" sz="2000" dirty="0">
              <a:solidFill>
                <a:schemeClr val="accent1">
                  <a:lumMod val="20000"/>
                  <a:lumOff val="80000"/>
                </a:schemeClr>
              </a:solidFill>
            </a:endParaRPr>
          </a:p>
          <a:p>
            <a:r>
              <a:rPr lang="en-US" sz="2000" dirty="0">
                <a:solidFill>
                  <a:schemeClr val="accent1">
                    <a:lumMod val="20000"/>
                    <a:lumOff val="80000"/>
                  </a:schemeClr>
                </a:solidFill>
              </a:rPr>
              <a:t>Faisal </a:t>
            </a:r>
            <a:r>
              <a:rPr lang="en-US" sz="2000" dirty="0" err="1">
                <a:solidFill>
                  <a:schemeClr val="accent1">
                    <a:lumMod val="20000"/>
                    <a:lumOff val="80000"/>
                  </a:schemeClr>
                </a:solidFill>
              </a:rPr>
              <a:t>AlRabaii</a:t>
            </a:r>
            <a:endParaRPr lang="en-US" sz="2000" dirty="0">
              <a:solidFill>
                <a:schemeClr val="accent1">
                  <a:lumMod val="20000"/>
                  <a:lumOff val="80000"/>
                </a:schemeClr>
              </a:solidFill>
            </a:endParaRPr>
          </a:p>
        </p:txBody>
      </p:sp>
      <p:sp>
        <p:nvSpPr>
          <p:cNvPr id="10" name="TextBox 9"/>
          <p:cNvSpPr txBox="1"/>
          <p:nvPr/>
        </p:nvSpPr>
        <p:spPr>
          <a:xfrm>
            <a:off x="4229696" y="3097906"/>
            <a:ext cx="4310380" cy="677108"/>
          </a:xfrm>
          <a:prstGeom prst="rect">
            <a:avLst/>
          </a:prstGeom>
          <a:noFill/>
        </p:spPr>
        <p:txBody>
          <a:bodyPr wrap="square" rtlCol="0">
            <a:spAutoFit/>
          </a:bodyPr>
          <a:lstStyle/>
          <a:p>
            <a:r>
              <a:rPr lang="en-US" dirty="0">
                <a:solidFill>
                  <a:schemeClr val="bg1"/>
                </a:solidFill>
              </a:rPr>
              <a:t>Contact us on </a:t>
            </a:r>
            <a:r>
              <a:rPr lang="en-US" sz="2000" u="sng" dirty="0">
                <a:solidFill>
                  <a:srgbClr val="FF8AD8"/>
                </a:solidFill>
              </a:rPr>
              <a:t>HistologyTeam436@gmail.com</a:t>
            </a:r>
          </a:p>
        </p:txBody>
      </p:sp>
    </p:spTree>
    <p:extLst>
      <p:ext uri="{BB962C8B-B14F-4D97-AF65-F5344CB8AC3E}">
        <p14:creationId xmlns:p14="http://schemas.microsoft.com/office/powerpoint/2010/main" val="57861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30671"/>
          </a:xfrm>
        </p:spPr>
        <p:txBody>
          <a:bodyPr>
            <a:normAutofit/>
          </a:bodyPr>
          <a:lstStyle/>
          <a:p>
            <a:pPr algn="ctr"/>
            <a:r>
              <a:rPr lang="en-US" sz="5400" b="1" dirty="0">
                <a:solidFill>
                  <a:schemeClr val="bg1"/>
                </a:solidFill>
              </a:rPr>
              <a:t>LYMPHOID TISSUE</a:t>
            </a:r>
            <a:endParaRPr lang="en-US" sz="5400" dirty="0">
              <a:solidFill>
                <a:schemeClr val="bg1"/>
              </a:solidFill>
            </a:endParaRPr>
          </a:p>
        </p:txBody>
      </p:sp>
      <p:sp>
        <p:nvSpPr>
          <p:cNvPr id="3" name="TextBox 2"/>
          <p:cNvSpPr txBox="1"/>
          <p:nvPr/>
        </p:nvSpPr>
        <p:spPr>
          <a:xfrm>
            <a:off x="838201" y="1812175"/>
            <a:ext cx="8970818" cy="4139738"/>
          </a:xfrm>
          <a:prstGeom prst="rect">
            <a:avLst/>
          </a:prstGeom>
          <a:noFill/>
        </p:spPr>
        <p:txBody>
          <a:bodyPr wrap="square" rtlCol="0">
            <a:spAutoFit/>
          </a:bodyPr>
          <a:lstStyle/>
          <a:p>
            <a:pPr>
              <a:defRPr/>
            </a:pPr>
            <a:r>
              <a:rPr lang="en-US" sz="4000" b="1" dirty="0">
                <a:solidFill>
                  <a:srgbClr val="FF8AD8"/>
                </a:solidFill>
                <a:latin typeface="Times New Roman" pitchFamily="18" charset="0"/>
                <a:cs typeface="Times New Roman" pitchFamily="18" charset="0"/>
              </a:rPr>
              <a:t>Objectives:</a:t>
            </a:r>
          </a:p>
          <a:p>
            <a:pPr>
              <a:defRPr/>
            </a:pPr>
            <a:r>
              <a:rPr lang="en-US" sz="3200" dirty="0">
                <a:solidFill>
                  <a:schemeClr val="bg1"/>
                </a:solidFill>
                <a:latin typeface="Times New Roman" pitchFamily="18" charset="0"/>
                <a:cs typeface="Times New Roman" pitchFamily="18" charset="0"/>
              </a:rPr>
              <a:t>By the end of the lecture, the student should describe  the microscopic structure of the following organs in correlation with their functions:</a:t>
            </a:r>
          </a:p>
          <a:p>
            <a:pPr>
              <a:defRPr/>
            </a:pPr>
            <a:r>
              <a:rPr lang="en-US" sz="3200" dirty="0">
                <a:solidFill>
                  <a:schemeClr val="bg1"/>
                </a:solidFill>
                <a:latin typeface="Times New Roman" pitchFamily="18" charset="0"/>
                <a:cs typeface="Times New Roman" pitchFamily="18" charset="0"/>
              </a:rPr>
              <a:t>    1-  Lymph nodes.</a:t>
            </a:r>
          </a:p>
          <a:p>
            <a:pPr>
              <a:defRPr/>
            </a:pPr>
            <a:r>
              <a:rPr lang="en-US" sz="3200" dirty="0">
                <a:solidFill>
                  <a:schemeClr val="bg1"/>
                </a:solidFill>
                <a:latin typeface="Times New Roman" pitchFamily="18" charset="0"/>
                <a:cs typeface="Times New Roman" pitchFamily="18" charset="0"/>
              </a:rPr>
              <a:t>    2-  Spleen.</a:t>
            </a:r>
          </a:p>
          <a:p>
            <a:pPr>
              <a:defRPr/>
            </a:pPr>
            <a:r>
              <a:rPr lang="en-US" sz="3200" dirty="0">
                <a:solidFill>
                  <a:schemeClr val="bg1"/>
                </a:solidFill>
                <a:latin typeface="Times New Roman" pitchFamily="18" charset="0"/>
                <a:cs typeface="Times New Roman" pitchFamily="18" charset="0"/>
              </a:rPr>
              <a:t>    3-  Tonsils.</a:t>
            </a:r>
          </a:p>
          <a:p>
            <a:pPr>
              <a:defRPr/>
            </a:pPr>
            <a:r>
              <a:rPr lang="en-US" sz="3200" dirty="0">
                <a:solidFill>
                  <a:schemeClr val="bg1"/>
                </a:solidFill>
                <a:latin typeface="Times New Roman" pitchFamily="18" charset="0"/>
                <a:cs typeface="Times New Roman" pitchFamily="18" charset="0"/>
              </a:rPr>
              <a:t>    4-  Thymus.</a:t>
            </a:r>
          </a:p>
        </p:txBody>
      </p:sp>
      <p:sp>
        <p:nvSpPr>
          <p:cNvPr id="6" name="Rounded Rectangle 5"/>
          <p:cNvSpPr/>
          <p:nvPr/>
        </p:nvSpPr>
        <p:spPr>
          <a:xfrm>
            <a:off x="9975273" y="5090961"/>
            <a:ext cx="1895302" cy="1396539"/>
          </a:xfrm>
          <a:prstGeom prst="roundRect">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075026" y="5342954"/>
            <a:ext cx="1695796" cy="892552"/>
          </a:xfrm>
          <a:prstGeom prst="rect">
            <a:avLst/>
          </a:prstGeom>
          <a:noFill/>
        </p:spPr>
        <p:txBody>
          <a:bodyPr wrap="square" rtlCol="0">
            <a:spAutoFit/>
          </a:bodyPr>
          <a:lstStyle/>
          <a:p>
            <a:r>
              <a:rPr lang="en-US" sz="1600" dirty="0"/>
              <a:t>COLOR CODING:</a:t>
            </a:r>
          </a:p>
          <a:p>
            <a:endParaRPr lang="en-US" dirty="0"/>
          </a:p>
          <a:p>
            <a:r>
              <a:rPr lang="en-US" dirty="0">
                <a:solidFill>
                  <a:srgbClr val="942093"/>
                </a:solidFill>
              </a:rPr>
              <a:t>IMPORTANT</a:t>
            </a:r>
          </a:p>
        </p:txBody>
      </p:sp>
    </p:spTree>
    <p:extLst>
      <p:ext uri="{BB962C8B-B14F-4D97-AF65-F5344CB8AC3E}">
        <p14:creationId xmlns:p14="http://schemas.microsoft.com/office/powerpoint/2010/main" val="656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65125"/>
            <a:ext cx="10515600" cy="1325563"/>
          </a:xfrm>
        </p:spPr>
        <p:txBody>
          <a:bodyPr>
            <a:normAutofit fontScale="90000"/>
          </a:bodyPr>
          <a:lstStyle/>
          <a:p>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r>
              <a:rPr lang="en-GB" b="1" i="1" dirty="0">
                <a:solidFill>
                  <a:schemeClr val="bg1"/>
                </a:solidFill>
              </a:rPr>
              <a:t>Information might help you : </a:t>
            </a:r>
            <a:br>
              <a:rPr lang="en-GB" dirty="0">
                <a:solidFill>
                  <a:schemeClr val="bg1"/>
                </a:solidFill>
              </a:rPr>
            </a:br>
            <a:br>
              <a:rPr lang="en-GB" dirty="0">
                <a:solidFill>
                  <a:schemeClr val="bg1"/>
                </a:solidFill>
              </a:rPr>
            </a:br>
            <a:r>
              <a:rPr lang="en-GB" dirty="0">
                <a:solidFill>
                  <a:schemeClr val="bg1"/>
                </a:solidFill>
              </a:rPr>
              <a:t>* Lymph : </a:t>
            </a:r>
            <a:r>
              <a:rPr lang="en-GB" dirty="0"/>
              <a:t>a pale fluid that contains </a:t>
            </a:r>
            <a:r>
              <a:rPr lang="en-GB" dirty="0">
                <a:solidFill>
                  <a:srgbClr val="FF0000"/>
                </a:solidFill>
              </a:rPr>
              <a:t>white blood cells </a:t>
            </a:r>
            <a:r>
              <a:rPr lang="en-GB" dirty="0"/>
              <a:t>and that passes through channels in the body and helps to keep bodily tissues healthy</a:t>
            </a:r>
            <a:br>
              <a:rPr lang="en-GB" dirty="0"/>
            </a:br>
            <a:r>
              <a:rPr lang="en-GB" dirty="0">
                <a:solidFill>
                  <a:schemeClr val="bg1"/>
                </a:solidFill>
              </a:rPr>
              <a:t>*</a:t>
            </a:r>
            <a:r>
              <a:rPr lang="en-GB" dirty="0"/>
              <a:t> </a:t>
            </a:r>
            <a:r>
              <a:rPr lang="en-GB" dirty="0">
                <a:solidFill>
                  <a:schemeClr val="bg1"/>
                </a:solidFill>
              </a:rPr>
              <a:t>How does the Lymph form ?</a:t>
            </a:r>
            <a:br>
              <a:rPr lang="en-GB" dirty="0">
                <a:solidFill>
                  <a:schemeClr val="bg1"/>
                </a:solidFill>
              </a:rPr>
            </a:br>
            <a:r>
              <a:rPr lang="en-GB" dirty="0"/>
              <a:t>The </a:t>
            </a:r>
            <a:r>
              <a:rPr lang="en-GB" b="1" dirty="0">
                <a:solidFill>
                  <a:srgbClr val="C00000"/>
                </a:solidFill>
              </a:rPr>
              <a:t>lymph</a:t>
            </a:r>
            <a:r>
              <a:rPr lang="en-GB" dirty="0"/>
              <a:t> is formed when the interstitial </a:t>
            </a:r>
            <a:r>
              <a:rPr lang="en-GB" b="1" dirty="0"/>
              <a:t>fluid</a:t>
            </a:r>
            <a:r>
              <a:rPr lang="en-GB" dirty="0"/>
              <a:t> is collected through </a:t>
            </a:r>
            <a:r>
              <a:rPr lang="en-GB" b="1" dirty="0">
                <a:solidFill>
                  <a:srgbClr val="FF0000"/>
                </a:solidFill>
              </a:rPr>
              <a:t>lymph</a:t>
            </a:r>
            <a:r>
              <a:rPr lang="en-GB" dirty="0">
                <a:solidFill>
                  <a:srgbClr val="C00000"/>
                </a:solidFill>
              </a:rPr>
              <a:t> capillaries</a:t>
            </a:r>
            <a:r>
              <a:rPr lang="en-GB" dirty="0"/>
              <a:t>.</a:t>
            </a:r>
            <a:br>
              <a:rPr lang="en-GB" dirty="0"/>
            </a:br>
            <a:r>
              <a:rPr lang="en-GB" dirty="0">
                <a:solidFill>
                  <a:schemeClr val="bg1"/>
                </a:solidFill>
              </a:rPr>
              <a:t>*</a:t>
            </a:r>
            <a:r>
              <a:rPr lang="en-GB" dirty="0"/>
              <a:t> </a:t>
            </a:r>
            <a:r>
              <a:rPr lang="en-GB" dirty="0">
                <a:solidFill>
                  <a:schemeClr val="bg1"/>
                </a:solidFill>
              </a:rPr>
              <a:t>Lymph </a:t>
            </a:r>
            <a:r>
              <a:rPr lang="en-US" altLang="en-US" dirty="0">
                <a:solidFill>
                  <a:schemeClr val="bg1"/>
                </a:solidFill>
                <a:latin typeface="Times New Roman" pitchFamily="18" charset="0"/>
                <a:cs typeface="Times New Roman" pitchFamily="18" charset="0"/>
              </a:rPr>
              <a:t>sinuses : </a:t>
            </a:r>
            <a:r>
              <a:rPr lang="en-US" altLang="en-US" dirty="0">
                <a:solidFill>
                  <a:srgbClr val="FF0000"/>
                </a:solidFill>
                <a:latin typeface="Times New Roman" pitchFamily="18" charset="0"/>
                <a:cs typeface="Times New Roman" pitchFamily="18" charset="0"/>
              </a:rPr>
              <a:t>Channels</a:t>
            </a:r>
            <a:r>
              <a:rPr lang="en-US" altLang="en-US" dirty="0">
                <a:latin typeface="Times New Roman" pitchFamily="18" charset="0"/>
                <a:cs typeface="Times New Roman" pitchFamily="18" charset="0"/>
              </a:rPr>
              <a:t> </a:t>
            </a:r>
            <a:r>
              <a:rPr lang="en-GB" dirty="0"/>
              <a:t>which allows the free movement of </a:t>
            </a:r>
            <a:r>
              <a:rPr lang="en-GB" dirty="0">
                <a:solidFill>
                  <a:srgbClr val="FF0000"/>
                </a:solidFill>
              </a:rPr>
              <a:t>lymphatic fluid</a:t>
            </a:r>
            <a:r>
              <a:rPr lang="en-US" altLang="en-US" dirty="0">
                <a:solidFill>
                  <a:srgbClr val="FF0000"/>
                </a:solidFill>
                <a:latin typeface="Times New Roman" pitchFamily="18" charset="0"/>
                <a:cs typeface="Times New Roman" pitchFamily="18" charset="0"/>
              </a:rPr>
              <a:t> </a:t>
            </a:r>
            <a:br>
              <a:rPr lang="en-GB" dirty="0"/>
            </a:br>
            <a:br>
              <a:rPr lang="en-GB" dirty="0">
                <a:solidFill>
                  <a:schemeClr val="bg1"/>
                </a:solidFill>
              </a:rPr>
            </a:br>
            <a:endParaRPr lang="en-GB" dirty="0"/>
          </a:p>
        </p:txBody>
      </p:sp>
    </p:spTree>
    <p:extLst>
      <p:ext uri="{BB962C8B-B14F-4D97-AF65-F5344CB8AC3E}">
        <p14:creationId xmlns:p14="http://schemas.microsoft.com/office/powerpoint/2010/main" val="376661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760262" y="382825"/>
            <a:ext cx="3439236" cy="805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5746978" y="3274326"/>
            <a:ext cx="1646561" cy="8052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8803" y="1833920"/>
            <a:ext cx="2129050" cy="80521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867738" y="3274326"/>
            <a:ext cx="1677603" cy="8052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963476" y="3292675"/>
            <a:ext cx="1702625" cy="8052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2824" y="3274326"/>
            <a:ext cx="1679878" cy="8052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887941" y="1818544"/>
            <a:ext cx="2129050" cy="80521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479480" y="1276660"/>
            <a:ext cx="600502" cy="51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14901" y="1241609"/>
            <a:ext cx="600502" cy="51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452955" y="2504422"/>
            <a:ext cx="1352265" cy="635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076970" y="2457126"/>
            <a:ext cx="1473958" cy="645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887106" y="2743200"/>
            <a:ext cx="272955" cy="395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776719" y="2743200"/>
            <a:ext cx="300251" cy="395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26894" y="489380"/>
            <a:ext cx="3084394" cy="584775"/>
          </a:xfrm>
          <a:prstGeom prst="rect">
            <a:avLst/>
          </a:prstGeom>
          <a:noFill/>
        </p:spPr>
        <p:txBody>
          <a:bodyPr wrap="square" rtlCol="0">
            <a:spAutoFit/>
          </a:bodyPr>
          <a:lstStyle/>
          <a:p>
            <a:pPr algn="ctr"/>
            <a:r>
              <a:rPr lang="en-US" sz="3200" dirty="0">
                <a:solidFill>
                  <a:schemeClr val="bg1"/>
                </a:solidFill>
              </a:rPr>
              <a:t>Lymphoid Tissue</a:t>
            </a:r>
          </a:p>
        </p:txBody>
      </p:sp>
      <p:sp>
        <p:nvSpPr>
          <p:cNvPr id="38" name="TextBox 37"/>
          <p:cNvSpPr txBox="1"/>
          <p:nvPr/>
        </p:nvSpPr>
        <p:spPr>
          <a:xfrm>
            <a:off x="118817" y="1795484"/>
            <a:ext cx="1883391" cy="892552"/>
          </a:xfrm>
          <a:prstGeom prst="rect">
            <a:avLst/>
          </a:prstGeom>
          <a:noFill/>
        </p:spPr>
        <p:txBody>
          <a:bodyPr wrap="square" rtlCol="0">
            <a:spAutoFit/>
          </a:bodyPr>
          <a:lstStyle/>
          <a:p>
            <a:pPr algn="ctr"/>
            <a:r>
              <a:rPr lang="en-US" dirty="0">
                <a:solidFill>
                  <a:schemeClr val="accent5">
                    <a:lumMod val="50000"/>
                  </a:schemeClr>
                </a:solidFill>
              </a:rPr>
              <a:t>Diffuse lymphoid tissue</a:t>
            </a:r>
          </a:p>
          <a:p>
            <a:pPr algn="ctr"/>
            <a:r>
              <a:rPr lang="en-US" sz="1600" dirty="0">
                <a:solidFill>
                  <a:srgbClr val="942093"/>
                </a:solidFill>
              </a:rPr>
              <a:t>(free not in organs)</a:t>
            </a:r>
          </a:p>
        </p:txBody>
      </p:sp>
      <p:sp>
        <p:nvSpPr>
          <p:cNvPr id="39" name="TextBox 38"/>
          <p:cNvSpPr txBox="1"/>
          <p:nvPr/>
        </p:nvSpPr>
        <p:spPr>
          <a:xfrm>
            <a:off x="2948552" y="1833920"/>
            <a:ext cx="1925471" cy="707886"/>
          </a:xfrm>
          <a:prstGeom prst="rect">
            <a:avLst/>
          </a:prstGeom>
          <a:noFill/>
        </p:spPr>
        <p:txBody>
          <a:bodyPr wrap="square" rtlCol="0">
            <a:spAutoFit/>
          </a:bodyPr>
          <a:lstStyle/>
          <a:p>
            <a:pPr algn="ctr"/>
            <a:r>
              <a:rPr lang="en-US" sz="2000" dirty="0">
                <a:solidFill>
                  <a:schemeClr val="accent5">
                    <a:lumMod val="50000"/>
                  </a:schemeClr>
                </a:solidFill>
              </a:rPr>
              <a:t>Encapsulated lymphoid organs</a:t>
            </a:r>
          </a:p>
        </p:txBody>
      </p:sp>
      <p:sp>
        <p:nvSpPr>
          <p:cNvPr id="43" name="TextBox 42"/>
          <p:cNvSpPr txBox="1"/>
          <p:nvPr/>
        </p:nvSpPr>
        <p:spPr>
          <a:xfrm>
            <a:off x="-80478" y="3456337"/>
            <a:ext cx="1966481" cy="461665"/>
          </a:xfrm>
          <a:prstGeom prst="rect">
            <a:avLst/>
          </a:prstGeom>
          <a:noFill/>
        </p:spPr>
        <p:txBody>
          <a:bodyPr wrap="square" rtlCol="0">
            <a:spAutoFit/>
          </a:bodyPr>
          <a:lstStyle/>
          <a:p>
            <a:pPr algn="ctr"/>
            <a:r>
              <a:rPr lang="en-US" sz="2400" dirty="0">
                <a:solidFill>
                  <a:srgbClr val="FF2F92"/>
                </a:solidFill>
              </a:rPr>
              <a:t>Lymph nodes</a:t>
            </a:r>
          </a:p>
        </p:txBody>
      </p:sp>
      <p:sp>
        <p:nvSpPr>
          <p:cNvPr id="44" name="TextBox 43"/>
          <p:cNvSpPr txBox="1"/>
          <p:nvPr/>
        </p:nvSpPr>
        <p:spPr>
          <a:xfrm>
            <a:off x="1803247" y="3456337"/>
            <a:ext cx="2003946" cy="461665"/>
          </a:xfrm>
          <a:prstGeom prst="rect">
            <a:avLst/>
          </a:prstGeom>
          <a:noFill/>
        </p:spPr>
        <p:txBody>
          <a:bodyPr wrap="square" rtlCol="0">
            <a:spAutoFit/>
          </a:bodyPr>
          <a:lstStyle/>
          <a:p>
            <a:pPr algn="ctr"/>
            <a:r>
              <a:rPr lang="en-US" sz="2400" dirty="0">
                <a:solidFill>
                  <a:srgbClr val="FF2F92"/>
                </a:solidFill>
              </a:rPr>
              <a:t>Spleen</a:t>
            </a:r>
          </a:p>
        </p:txBody>
      </p:sp>
      <p:sp>
        <p:nvSpPr>
          <p:cNvPr id="45" name="TextBox 44"/>
          <p:cNvSpPr txBox="1"/>
          <p:nvPr/>
        </p:nvSpPr>
        <p:spPr>
          <a:xfrm>
            <a:off x="3617928" y="3464451"/>
            <a:ext cx="2129050" cy="461665"/>
          </a:xfrm>
          <a:prstGeom prst="rect">
            <a:avLst/>
          </a:prstGeom>
          <a:noFill/>
        </p:spPr>
        <p:txBody>
          <a:bodyPr wrap="square" rtlCol="0">
            <a:spAutoFit/>
          </a:bodyPr>
          <a:lstStyle/>
          <a:p>
            <a:pPr algn="ctr"/>
            <a:r>
              <a:rPr lang="en-US" sz="2400" dirty="0">
                <a:solidFill>
                  <a:srgbClr val="FF2F92"/>
                </a:solidFill>
              </a:rPr>
              <a:t>Tonsils</a:t>
            </a:r>
          </a:p>
        </p:txBody>
      </p:sp>
      <p:sp>
        <p:nvSpPr>
          <p:cNvPr id="46" name="TextBox 45"/>
          <p:cNvSpPr txBox="1"/>
          <p:nvPr/>
        </p:nvSpPr>
        <p:spPr>
          <a:xfrm>
            <a:off x="5533029" y="3432248"/>
            <a:ext cx="2074457" cy="461665"/>
          </a:xfrm>
          <a:prstGeom prst="rect">
            <a:avLst/>
          </a:prstGeom>
          <a:noFill/>
        </p:spPr>
        <p:txBody>
          <a:bodyPr wrap="square" rtlCol="0">
            <a:spAutoFit/>
          </a:bodyPr>
          <a:lstStyle/>
          <a:p>
            <a:pPr algn="ctr"/>
            <a:r>
              <a:rPr lang="en-US" sz="2400" dirty="0">
                <a:solidFill>
                  <a:srgbClr val="FF2F92"/>
                </a:solidFill>
              </a:rPr>
              <a:t>Thymus</a:t>
            </a:r>
            <a:endParaRPr lang="en-US" dirty="0">
              <a:solidFill>
                <a:srgbClr val="FF2F92"/>
              </a:solidFill>
            </a:endParaRPr>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014" y="3464451"/>
            <a:ext cx="3502980" cy="3278061"/>
          </a:xfrm>
          <a:prstGeom prst="rect">
            <a:avLst/>
          </a:prstGeom>
        </p:spPr>
      </p:pic>
      <p:grpSp>
        <p:nvGrpSpPr>
          <p:cNvPr id="48" name="Group 12"/>
          <p:cNvGrpSpPr>
            <a:grpSpLocks/>
          </p:cNvGrpSpPr>
          <p:nvPr/>
        </p:nvGrpSpPr>
        <p:grpSpPr bwMode="auto">
          <a:xfrm>
            <a:off x="7872014" y="155906"/>
            <a:ext cx="3108564" cy="3356028"/>
            <a:chOff x="971550" y="1418533"/>
            <a:chExt cx="4248150" cy="5111898"/>
          </a:xfrm>
        </p:grpSpPr>
        <p:pic>
          <p:nvPicPr>
            <p:cNvPr id="49" name="Picture 4" descr="F1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210" y="1418533"/>
              <a:ext cx="3989226" cy="511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49"/>
            <p:cNvSpPr/>
            <p:nvPr/>
          </p:nvSpPr>
          <p:spPr>
            <a:xfrm>
              <a:off x="3995794" y="2492648"/>
              <a:ext cx="1223906" cy="28780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51" name="Oval 50"/>
            <p:cNvSpPr/>
            <p:nvPr/>
          </p:nvSpPr>
          <p:spPr>
            <a:xfrm>
              <a:off x="3492022" y="5132539"/>
              <a:ext cx="1223906" cy="2860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52" name="Oval 51"/>
            <p:cNvSpPr/>
            <p:nvPr/>
          </p:nvSpPr>
          <p:spPr>
            <a:xfrm>
              <a:off x="3995794" y="3965916"/>
              <a:ext cx="1223906" cy="28951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53" name="Oval 52"/>
            <p:cNvSpPr/>
            <p:nvPr/>
          </p:nvSpPr>
          <p:spPr>
            <a:xfrm>
              <a:off x="1187913" y="1773145"/>
              <a:ext cx="1225521" cy="28780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54" name="Oval 53"/>
            <p:cNvSpPr/>
            <p:nvPr/>
          </p:nvSpPr>
          <p:spPr>
            <a:xfrm>
              <a:off x="3708386" y="2924350"/>
              <a:ext cx="1225520" cy="287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55" name="Oval 54"/>
            <p:cNvSpPr/>
            <p:nvPr/>
          </p:nvSpPr>
          <p:spPr>
            <a:xfrm>
              <a:off x="3202999" y="1557294"/>
              <a:ext cx="1223906" cy="289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56" name="Oval 55"/>
            <p:cNvSpPr/>
            <p:nvPr/>
          </p:nvSpPr>
          <p:spPr>
            <a:xfrm>
              <a:off x="971550" y="2348747"/>
              <a:ext cx="792795" cy="359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grpSp>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83" y="62817"/>
            <a:ext cx="2504233" cy="2441605"/>
          </a:xfrm>
          <a:prstGeom prst="ellipse">
            <a:avLst/>
          </a:prstGeom>
          <a:ln>
            <a:noFill/>
          </a:ln>
          <a:effectLst>
            <a:softEdge rad="112500"/>
          </a:effectLst>
        </p:spPr>
      </p:pic>
      <p:sp>
        <p:nvSpPr>
          <p:cNvPr id="58" name="TextBox 57"/>
          <p:cNvSpPr txBox="1"/>
          <p:nvPr/>
        </p:nvSpPr>
        <p:spPr>
          <a:xfrm>
            <a:off x="276533" y="4414619"/>
            <a:ext cx="4597490" cy="2308324"/>
          </a:xfrm>
          <a:prstGeom prst="rect">
            <a:avLst/>
          </a:prstGeom>
          <a:noFill/>
        </p:spPr>
        <p:txBody>
          <a:bodyPr wrap="square" rtlCol="0">
            <a:spAutoFit/>
          </a:bodyPr>
          <a:lstStyle/>
          <a:p>
            <a:r>
              <a:rPr lang="en-US" dirty="0">
                <a:solidFill>
                  <a:srgbClr val="521B93"/>
                </a:solidFill>
              </a:rPr>
              <a:t>NOTES: </a:t>
            </a:r>
          </a:p>
          <a:p>
            <a:pPr marL="285750" indent="-285750">
              <a:buFont typeface="Arial" charset="0"/>
              <a:buChar char="•"/>
            </a:pPr>
            <a:r>
              <a:rPr lang="en-US" dirty="0">
                <a:solidFill>
                  <a:srgbClr val="942093"/>
                </a:solidFill>
              </a:rPr>
              <a:t>red bone marrow and  thymus are considered  1ry lymphoid organs.</a:t>
            </a:r>
          </a:p>
          <a:p>
            <a:pPr marL="285750" indent="-285750">
              <a:buFont typeface="Arial" charset="0"/>
              <a:buChar char="•"/>
            </a:pPr>
            <a:r>
              <a:rPr lang="en-US" dirty="0">
                <a:solidFill>
                  <a:srgbClr val="942093"/>
                </a:solidFill>
              </a:rPr>
              <a:t>Bone marrow is a part of lymphoid system because it can make lymphocytes .</a:t>
            </a:r>
          </a:p>
          <a:p>
            <a:pPr marL="285750" indent="-285750">
              <a:buFont typeface="Arial" charset="0"/>
              <a:buChar char="•"/>
            </a:pPr>
            <a:r>
              <a:rPr lang="en-US" dirty="0">
                <a:solidFill>
                  <a:srgbClr val="942093"/>
                </a:solidFill>
              </a:rPr>
              <a:t>B lymphocyte is active , T lymphocytes are </a:t>
            </a:r>
            <a:r>
              <a:rPr lang="en-US" dirty="0" err="1">
                <a:solidFill>
                  <a:srgbClr val="942093"/>
                </a:solidFill>
              </a:rPr>
              <a:t>immunincompetant</a:t>
            </a:r>
            <a:r>
              <a:rPr lang="en-US" dirty="0">
                <a:solidFill>
                  <a:srgbClr val="942093"/>
                </a:solidFill>
              </a:rPr>
              <a:t> .</a:t>
            </a:r>
          </a:p>
          <a:p>
            <a:pPr marL="285750" indent="-285750">
              <a:buFont typeface="Arial" charset="0"/>
              <a:buChar char="•"/>
            </a:pPr>
            <a:r>
              <a:rPr lang="en-US" dirty="0">
                <a:solidFill>
                  <a:srgbClr val="942093"/>
                </a:solidFill>
              </a:rPr>
              <a:t>Lymph nodes work as filters .</a:t>
            </a:r>
          </a:p>
        </p:txBody>
      </p:sp>
    </p:spTree>
    <p:extLst>
      <p:ext uri="{BB962C8B-B14F-4D97-AF65-F5344CB8AC3E}">
        <p14:creationId xmlns:p14="http://schemas.microsoft.com/office/powerpoint/2010/main" val="46864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2860815"/>
              </p:ext>
            </p:extLst>
          </p:nvPr>
        </p:nvGraphicFramePr>
        <p:xfrm>
          <a:off x="731519" y="786168"/>
          <a:ext cx="11188932" cy="5964936"/>
        </p:xfrm>
        <a:graphic>
          <a:graphicData uri="http://schemas.openxmlformats.org/drawingml/2006/table">
            <a:tbl>
              <a:tblPr firstRow="1" bandRow="1">
                <a:tableStyleId>{2D5ABB26-0587-4C30-8999-92F81FD0307C}</a:tableStyleId>
              </a:tblPr>
              <a:tblGrid>
                <a:gridCol w="3973484">
                  <a:extLst>
                    <a:ext uri="{9D8B030D-6E8A-4147-A177-3AD203B41FA5}">
                      <a16:colId xmlns:a16="http://schemas.microsoft.com/office/drawing/2014/main" val="20000"/>
                    </a:ext>
                  </a:extLst>
                </a:gridCol>
                <a:gridCol w="7215448">
                  <a:extLst>
                    <a:ext uri="{9D8B030D-6E8A-4147-A177-3AD203B41FA5}">
                      <a16:colId xmlns:a16="http://schemas.microsoft.com/office/drawing/2014/main" val="20001"/>
                    </a:ext>
                  </a:extLst>
                </a:gridCol>
              </a:tblGrid>
              <a:tr h="5897265">
                <a:tc>
                  <a:txBody>
                    <a:bodyPr/>
                    <a:lstStyle/>
                    <a:p>
                      <a:pPr algn="l" rtl="1"/>
                      <a:r>
                        <a:rPr lang="en-US" sz="2400" b="1" dirty="0">
                          <a:solidFill>
                            <a:schemeClr val="accent5">
                              <a:lumMod val="50000"/>
                            </a:schemeClr>
                          </a:solidFill>
                        </a:rPr>
                        <a:t>Functions:</a:t>
                      </a:r>
                      <a:endParaRPr lang="en-US" sz="1800" dirty="0">
                        <a:solidFill>
                          <a:schemeClr val="accent5">
                            <a:lumMod val="50000"/>
                          </a:schemeClr>
                        </a:solidFill>
                      </a:endParaRPr>
                    </a:p>
                    <a:p>
                      <a:pPr marL="742950" lvl="1" indent="-285750" algn="l" rtl="0" eaLnBrk="1" hangingPunct="1">
                        <a:buFont typeface="Wingdings" charset="2"/>
                        <a:buChar char="v"/>
                        <a:defRPr/>
                      </a:pPr>
                      <a:r>
                        <a:rPr lang="en-US" sz="1800" dirty="0">
                          <a:solidFill>
                            <a:schemeClr val="accent5">
                              <a:lumMod val="75000"/>
                            </a:schemeClr>
                          </a:solidFill>
                          <a:latin typeface="Times New Roman" pitchFamily="18" charset="0"/>
                          <a:cs typeface="Times New Roman" pitchFamily="18" charset="0"/>
                        </a:rPr>
                        <a:t>Production of</a:t>
                      </a:r>
                      <a:r>
                        <a:rPr lang="en-US" sz="1800" baseline="0" dirty="0">
                          <a:solidFill>
                            <a:schemeClr val="accent5">
                              <a:lumMod val="75000"/>
                            </a:schemeClr>
                          </a:solidFill>
                          <a:latin typeface="Times New Roman" pitchFamily="18" charset="0"/>
                          <a:cs typeface="Times New Roman" pitchFamily="18" charset="0"/>
                        </a:rPr>
                        <a:t> </a:t>
                      </a:r>
                      <a:r>
                        <a:rPr lang="en-US" sz="1800" dirty="0" err="1">
                          <a:solidFill>
                            <a:schemeClr val="accent5">
                              <a:lumMod val="75000"/>
                            </a:schemeClr>
                          </a:solidFill>
                          <a:latin typeface="Times New Roman" pitchFamily="18" charset="0"/>
                          <a:cs typeface="Times New Roman" pitchFamily="18" charset="0"/>
                        </a:rPr>
                        <a:t>immunocompetent</a:t>
                      </a:r>
                      <a:r>
                        <a:rPr lang="en-US" sz="1800" dirty="0">
                          <a:solidFill>
                            <a:schemeClr val="accent5">
                              <a:lumMod val="75000"/>
                            </a:schemeClr>
                          </a:solidFill>
                          <a:latin typeface="Times New Roman" pitchFamily="18" charset="0"/>
                          <a:cs typeface="Times New Roman" pitchFamily="18" charset="0"/>
                        </a:rPr>
                        <a:t> cells.</a:t>
                      </a:r>
                    </a:p>
                    <a:p>
                      <a:pPr marL="742950" lvl="1" indent="-285750" algn="l" rtl="0" eaLnBrk="1" hangingPunct="1">
                        <a:buFont typeface="Wingdings" charset="2"/>
                        <a:buChar char="v"/>
                        <a:defRPr/>
                      </a:pPr>
                      <a:r>
                        <a:rPr lang="en-US" sz="1800" dirty="0">
                          <a:solidFill>
                            <a:schemeClr val="accent5">
                              <a:lumMod val="75000"/>
                            </a:schemeClr>
                          </a:solidFill>
                          <a:latin typeface="Times New Roman" pitchFamily="18" charset="0"/>
                          <a:cs typeface="Times New Roman" pitchFamily="18" charset="0"/>
                        </a:rPr>
                        <a:t> Filtration of lymph.</a:t>
                      </a:r>
                      <a:endParaRPr lang="en-US" sz="2400" u="sng" dirty="0">
                        <a:solidFill>
                          <a:srgbClr val="3333CC"/>
                        </a:solidFill>
                      </a:endParaRPr>
                    </a:p>
                    <a:p>
                      <a:pPr marL="342900" marR="0" indent="-342900" algn="l" defTabSz="914400" rtl="0" eaLnBrk="1" fontAlgn="auto" latinLnBrk="0" hangingPunct="1">
                        <a:lnSpc>
                          <a:spcPct val="100000"/>
                        </a:lnSpc>
                        <a:spcBef>
                          <a:spcPts val="0"/>
                        </a:spcBef>
                        <a:spcAft>
                          <a:spcPts val="0"/>
                        </a:spcAft>
                        <a:buClrTx/>
                        <a:buSzTx/>
                        <a:buFontTx/>
                        <a:buAutoNum type="alphaUcParenBoth"/>
                        <a:tabLst/>
                        <a:defRPr/>
                      </a:pPr>
                      <a:r>
                        <a:rPr lang="en-US" sz="2400" u="sng" dirty="0" err="1">
                          <a:solidFill>
                            <a:srgbClr val="3333CC"/>
                          </a:solidFill>
                        </a:rPr>
                        <a:t>Stroma</a:t>
                      </a:r>
                      <a:r>
                        <a:rPr lang="en-US" sz="2400" u="sng" dirty="0">
                          <a:solidFill>
                            <a:srgbClr val="3333CC"/>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070C0"/>
                        </a:solidFill>
                      </a:endParaRPr>
                    </a:p>
                    <a:p>
                      <a:pPr marL="742950" lvl="1" indent="-285750" algn="l" rtl="0">
                        <a:buFont typeface="Wingdings" charset="2"/>
                        <a:buChar char="Ø"/>
                      </a:pPr>
                      <a:r>
                        <a:rPr lang="en-US" sz="1800" dirty="0">
                          <a:solidFill>
                            <a:schemeClr val="accent5">
                              <a:lumMod val="75000"/>
                            </a:schemeClr>
                          </a:solidFill>
                        </a:rPr>
                        <a:t>Capsule</a:t>
                      </a:r>
                    </a:p>
                    <a:p>
                      <a:pPr marL="742950" lvl="1" indent="-285750" algn="l" rtl="0">
                        <a:buFont typeface="Wingdings" charset="2"/>
                        <a:buChar char="Ø"/>
                      </a:pPr>
                      <a:r>
                        <a:rPr lang="en-US" altLang="en-US" sz="1800" dirty="0">
                          <a:solidFill>
                            <a:schemeClr val="accent5">
                              <a:lumMod val="75000"/>
                            </a:schemeClr>
                          </a:solidFill>
                          <a:latin typeface="Times New Roman" pitchFamily="18" charset="0"/>
                          <a:cs typeface="Times New Roman" pitchFamily="18" charset="0"/>
                        </a:rPr>
                        <a:t>Trabeculae (septa)</a:t>
                      </a:r>
                      <a:r>
                        <a:rPr lang="en-US" altLang="en-US" sz="1800" dirty="0">
                          <a:solidFill>
                            <a:srgbClr val="942093"/>
                          </a:solidFill>
                          <a:latin typeface="Times New Roman" pitchFamily="18" charset="0"/>
                          <a:cs typeface="Times New Roman" pitchFamily="18" charset="0"/>
                        </a:rPr>
                        <a:t> (drape</a:t>
                      </a:r>
                      <a:r>
                        <a:rPr lang="en-US" altLang="en-US" sz="1800" baseline="0" dirty="0">
                          <a:solidFill>
                            <a:srgbClr val="942093"/>
                          </a:solidFill>
                          <a:latin typeface="Times New Roman" pitchFamily="18" charset="0"/>
                          <a:cs typeface="Times New Roman" pitchFamily="18" charset="0"/>
                        </a:rPr>
                        <a:t> like)</a:t>
                      </a:r>
                      <a:endParaRPr lang="en-US" altLang="en-US" sz="1800" dirty="0">
                        <a:solidFill>
                          <a:srgbClr val="942093"/>
                        </a:solidFill>
                        <a:latin typeface="Times New Roman" pitchFamily="18" charset="0"/>
                        <a:cs typeface="Times New Roman" pitchFamily="18" charset="0"/>
                      </a:endParaRPr>
                    </a:p>
                    <a:p>
                      <a:pPr marL="742950" lvl="1" indent="-285750" algn="l" rtl="0">
                        <a:buFont typeface="Wingdings" charset="2"/>
                        <a:buChar char="Ø"/>
                      </a:pPr>
                      <a:r>
                        <a:rPr lang="en-US" altLang="en-US" sz="1800" dirty="0">
                          <a:solidFill>
                            <a:schemeClr val="accent5">
                              <a:lumMod val="75000"/>
                            </a:schemeClr>
                          </a:solidFill>
                          <a:latin typeface="Times New Roman" pitchFamily="18" charset="0"/>
                          <a:cs typeface="Times New Roman" pitchFamily="18" charset="0"/>
                        </a:rPr>
                        <a:t>Reticular C.T</a:t>
                      </a:r>
                      <a:r>
                        <a:rPr lang="en-US" altLang="en-US" sz="1800" dirty="0">
                          <a:solidFill>
                            <a:srgbClr val="942093"/>
                          </a:solidFill>
                          <a:latin typeface="Times New Roman" pitchFamily="18" charset="0"/>
                          <a:cs typeface="Times New Roman" pitchFamily="18" charset="0"/>
                        </a:rPr>
                        <a:t>(grid</a:t>
                      </a:r>
                      <a:r>
                        <a:rPr lang="en-US" altLang="en-US" sz="1800" baseline="0" dirty="0">
                          <a:solidFill>
                            <a:srgbClr val="942093"/>
                          </a:solidFill>
                          <a:latin typeface="Times New Roman" pitchFamily="18" charset="0"/>
                          <a:cs typeface="Times New Roman" pitchFamily="18" charset="0"/>
                        </a:rPr>
                        <a:t> like)</a:t>
                      </a:r>
                      <a:endParaRPr lang="en-US" altLang="en-US" sz="1800" dirty="0">
                        <a:solidFill>
                          <a:srgbClr val="942093"/>
                        </a:solidFill>
                        <a:latin typeface="Times New Roman" pitchFamily="18" charset="0"/>
                        <a:cs typeface="Times New Roman" pitchFamily="18" charset="0"/>
                      </a:endParaRPr>
                    </a:p>
                    <a:p>
                      <a:pPr algn="l" rtl="0">
                        <a:buFont typeface="Wingdings" pitchFamily="2" charset="2"/>
                        <a:buChar char="ü"/>
                      </a:pPr>
                      <a:endParaRPr lang="en-US" altLang="en-US" sz="1800" dirty="0">
                        <a:solidFill>
                          <a:srgbClr val="00B0F0"/>
                        </a:solidFill>
                        <a:latin typeface="Times New Roman" pitchFamily="18" charset="0"/>
                        <a:cs typeface="Times New Roman" pitchFamily="18" charset="0"/>
                      </a:endParaRPr>
                    </a:p>
                    <a:p>
                      <a:pPr algn="l" rtl="1"/>
                      <a:r>
                        <a:rPr lang="en-US" sz="2400" u="sng" dirty="0">
                          <a:solidFill>
                            <a:srgbClr val="3333CC"/>
                          </a:solidFill>
                        </a:rPr>
                        <a:t>(B) Parenchyma :</a:t>
                      </a:r>
                    </a:p>
                    <a:p>
                      <a:pPr algn="l" rtl="1"/>
                      <a:endParaRPr lang="en-US" sz="2000" u="sng" dirty="0">
                        <a:solidFill>
                          <a:srgbClr val="0070C0"/>
                        </a:solidFill>
                      </a:endParaRPr>
                    </a:p>
                    <a:p>
                      <a:pPr algn="l" rtl="1"/>
                      <a:r>
                        <a:rPr lang="en-US" altLang="en-US" sz="1800" dirty="0">
                          <a:solidFill>
                            <a:schemeClr val="accent5">
                              <a:lumMod val="75000"/>
                            </a:schemeClr>
                          </a:solidFill>
                          <a:latin typeface="Times New Roman" pitchFamily="18" charset="0"/>
                          <a:cs typeface="Times New Roman" pitchFamily="18" charset="0"/>
                        </a:rPr>
                        <a:t>(lymphoid tissue + lymph sinuses)</a:t>
                      </a:r>
                      <a:endParaRPr lang="ar-SA" sz="1800" dirty="0">
                        <a:solidFill>
                          <a:schemeClr val="accent5">
                            <a:lumMod val="75000"/>
                          </a:schemeClr>
                        </a:solidFill>
                      </a:endParaRPr>
                    </a:p>
                    <a:p>
                      <a:pPr algn="l" rtl="0">
                        <a:buFont typeface="Wingdings" pitchFamily="2" charset="2"/>
                        <a:buNone/>
                      </a:pPr>
                      <a:endParaRPr lang="en-US" altLang="en-US" sz="1800" dirty="0">
                        <a:solidFill>
                          <a:srgbClr val="00B0F0"/>
                        </a:solidFill>
                        <a:latin typeface="Times New Roman" pitchFamily="18" charset="0"/>
                        <a:cs typeface="Times New Roman"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r>
                        <a:rPr lang="en-US" sz="1400" dirty="0">
                          <a:solidFill>
                            <a:srgbClr val="942093"/>
                          </a:solidFill>
                        </a:rPr>
                        <a:t>                                 B cells are the major  component </a:t>
                      </a:r>
                    </a:p>
                    <a:p>
                      <a:pPr algn="l" rtl="0">
                        <a:buFont typeface="Wingdings" pitchFamily="2" charset="2"/>
                        <a:buNone/>
                      </a:pPr>
                      <a:r>
                        <a:rPr lang="en-US" sz="2400" b="1" dirty="0">
                          <a:solidFill>
                            <a:srgbClr val="FF2F92"/>
                          </a:solidFill>
                        </a:rPr>
                        <a:t>Cortex of L.N</a:t>
                      </a:r>
                    </a:p>
                    <a:p>
                      <a:pPr marL="285750" marR="0" indent="-285750" algn="l" defTabSz="914400" rtl="0" eaLnBrk="1" fontAlgn="auto" latinLnBrk="0" hangingPunct="1">
                        <a:lnSpc>
                          <a:spcPct val="100000"/>
                        </a:lnSpc>
                        <a:spcBef>
                          <a:spcPts val="0"/>
                        </a:spcBef>
                        <a:spcAft>
                          <a:spcPts val="0"/>
                        </a:spcAft>
                        <a:buClrTx/>
                        <a:buSzTx/>
                        <a:buFont typeface="Wingdings" charset="2"/>
                        <a:buChar char="v"/>
                        <a:tabLst/>
                        <a:defRPr/>
                      </a:pPr>
                      <a:r>
                        <a:rPr lang="en-US" altLang="en-US" sz="1800" dirty="0">
                          <a:solidFill>
                            <a:srgbClr val="3333CC"/>
                          </a:solidFill>
                          <a:latin typeface="Times New Roman" pitchFamily="18" charset="0"/>
                          <a:cs typeface="Times New Roman" pitchFamily="18" charset="0"/>
                        </a:rPr>
                        <a:t> </a:t>
                      </a:r>
                      <a:r>
                        <a:rPr lang="en-US" altLang="en-US" sz="1800" dirty="0">
                          <a:solidFill>
                            <a:schemeClr val="accent5">
                              <a:lumMod val="75000"/>
                            </a:schemeClr>
                          </a:solidFill>
                          <a:latin typeface="Times New Roman" pitchFamily="18" charset="0"/>
                          <a:cs typeface="Times New Roman" pitchFamily="18" charset="0"/>
                        </a:rPr>
                        <a:t>Lymphatic nodules (follicles):</a:t>
                      </a:r>
                    </a:p>
                    <a:p>
                      <a:pPr marL="742950" lvl="1" indent="-285750" algn="l" rtl="0" eaLnBrk="1" hangingPunct="1">
                        <a:lnSpc>
                          <a:spcPct val="100000"/>
                        </a:lnSpc>
                        <a:buFont typeface="Wingdings" charset="2"/>
                        <a:buChar char="Ø"/>
                      </a:pPr>
                      <a:r>
                        <a:rPr lang="en-US" altLang="en-US" sz="1800" dirty="0">
                          <a:solidFill>
                            <a:schemeClr val="tx1">
                              <a:lumMod val="95000"/>
                              <a:lumOff val="5000"/>
                            </a:schemeClr>
                          </a:solidFill>
                          <a:latin typeface="Times New Roman" pitchFamily="18" charset="0"/>
                          <a:cs typeface="Times New Roman" pitchFamily="18" charset="0"/>
                        </a:rPr>
                        <a:t>  1ry: without germinal center </a:t>
                      </a:r>
                      <a:r>
                        <a:rPr lang="en-US" altLang="en-US" sz="1800" dirty="0">
                          <a:solidFill>
                            <a:srgbClr val="942093"/>
                          </a:solidFill>
                          <a:latin typeface="Times New Roman" pitchFamily="18" charset="0"/>
                          <a:cs typeface="Times New Roman" pitchFamily="18" charset="0"/>
                        </a:rPr>
                        <a:t>(not</a:t>
                      </a:r>
                      <a:r>
                        <a:rPr lang="en-US" altLang="en-US" sz="1800" baseline="0" dirty="0">
                          <a:solidFill>
                            <a:srgbClr val="942093"/>
                          </a:solidFill>
                          <a:latin typeface="Times New Roman" pitchFamily="18" charset="0"/>
                          <a:cs typeface="Times New Roman" pitchFamily="18" charset="0"/>
                        </a:rPr>
                        <a:t> active)</a:t>
                      </a:r>
                      <a:endParaRPr lang="en-US" altLang="en-US" sz="1800" dirty="0">
                        <a:solidFill>
                          <a:srgbClr val="942093"/>
                        </a:solidFill>
                        <a:latin typeface="Times New Roman" pitchFamily="18" charset="0"/>
                        <a:cs typeface="Times New Roman" pitchFamily="18" charset="0"/>
                      </a:endParaRPr>
                    </a:p>
                    <a:p>
                      <a:pPr marL="742950" lvl="1" indent="-285750" algn="l" rtl="0" eaLnBrk="1" hangingPunct="1">
                        <a:lnSpc>
                          <a:spcPct val="100000"/>
                        </a:lnSpc>
                        <a:buFont typeface="Wingdings" charset="2"/>
                        <a:buChar char="Ø"/>
                      </a:pPr>
                      <a:r>
                        <a:rPr lang="en-US" altLang="en-US" sz="1800" dirty="0">
                          <a:solidFill>
                            <a:schemeClr val="tx1">
                              <a:lumMod val="95000"/>
                              <a:lumOff val="5000"/>
                            </a:schemeClr>
                          </a:solidFill>
                          <a:latin typeface="Times New Roman" pitchFamily="18" charset="0"/>
                          <a:cs typeface="Times New Roman" pitchFamily="18" charset="0"/>
                        </a:rPr>
                        <a:t>  2ry: with germinal center: Lighter </a:t>
                      </a:r>
                      <a:r>
                        <a:rPr lang="en-US" altLang="en-US" sz="1800" dirty="0">
                          <a:solidFill>
                            <a:srgbClr val="942093"/>
                          </a:solidFill>
                          <a:latin typeface="Times New Roman" pitchFamily="18" charset="0"/>
                          <a:cs typeface="Times New Roman" pitchFamily="18" charset="0"/>
                        </a:rPr>
                        <a:t>(active)</a:t>
                      </a:r>
                    </a:p>
                    <a:p>
                      <a:pPr marL="285750" marR="0" indent="-285750" algn="l" defTabSz="914400" rtl="0" eaLnBrk="1" fontAlgn="auto" latinLnBrk="0" hangingPunct="1">
                        <a:lnSpc>
                          <a:spcPct val="150000"/>
                        </a:lnSpc>
                        <a:spcBef>
                          <a:spcPts val="0"/>
                        </a:spcBef>
                        <a:spcAft>
                          <a:spcPts val="0"/>
                        </a:spcAft>
                        <a:buClrTx/>
                        <a:buSzTx/>
                        <a:buFont typeface="Wingdings" charset="2"/>
                        <a:buChar char="v"/>
                        <a:tabLst/>
                        <a:defRPr/>
                      </a:pPr>
                      <a:r>
                        <a:rPr lang="en-US" altLang="en-US" sz="1800" dirty="0">
                          <a:solidFill>
                            <a:srgbClr val="3333CC"/>
                          </a:solidFill>
                          <a:latin typeface="Times New Roman" pitchFamily="18" charset="0"/>
                          <a:cs typeface="Times New Roman" pitchFamily="18" charset="0"/>
                        </a:rPr>
                        <a:t> </a:t>
                      </a:r>
                      <a:r>
                        <a:rPr lang="en-US" altLang="en-US" sz="1800" dirty="0">
                          <a:solidFill>
                            <a:schemeClr val="accent5">
                              <a:lumMod val="75000"/>
                            </a:schemeClr>
                          </a:solidFill>
                          <a:latin typeface="Times New Roman" pitchFamily="18" charset="0"/>
                          <a:cs typeface="Times New Roman" pitchFamily="18" charset="0"/>
                        </a:rPr>
                        <a:t>Cortical lymph sinuses. </a:t>
                      </a:r>
                      <a:r>
                        <a:rPr lang="en-US" altLang="en-US" sz="1600" dirty="0">
                          <a:solidFill>
                            <a:srgbClr val="942093"/>
                          </a:solidFill>
                          <a:latin typeface="Times New Roman" pitchFamily="18" charset="0"/>
                          <a:cs typeface="Times New Roman" pitchFamily="18" charset="0"/>
                        </a:rPr>
                        <a:t>(sinuses are like capillaries</a:t>
                      </a:r>
                      <a:r>
                        <a:rPr lang="ar-SA" altLang="en-US" sz="1600" dirty="0">
                          <a:solidFill>
                            <a:srgbClr val="942093"/>
                          </a:solidFill>
                          <a:latin typeface="Times New Roman" pitchFamily="18" charset="0"/>
                          <a:cs typeface="Times New Roman" pitchFamily="18" charset="0"/>
                        </a:rPr>
                        <a:t> </a:t>
                      </a:r>
                      <a:endParaRPr lang="en-US" altLang="en-US" sz="1600" dirty="0">
                        <a:solidFill>
                          <a:srgbClr val="942093"/>
                        </a:solidFill>
                        <a:latin typeface="Times New Roman" pitchFamily="18" charset="0"/>
                        <a:cs typeface="Times New Roman" pitchFamily="18" charset="0"/>
                      </a:endParaRPr>
                    </a:p>
                    <a:p>
                      <a:pPr marL="0" marR="0" indent="0" algn="ctr" defTabSz="914400" rtl="0" eaLnBrk="1" fontAlgn="auto" latinLnBrk="0" hangingPunct="1">
                        <a:lnSpc>
                          <a:spcPct val="150000"/>
                        </a:lnSpc>
                        <a:spcBef>
                          <a:spcPts val="0"/>
                        </a:spcBef>
                        <a:spcAft>
                          <a:spcPts val="0"/>
                        </a:spcAft>
                        <a:buClrTx/>
                        <a:buSzTx/>
                        <a:buFont typeface="Wingdings" charset="2"/>
                        <a:buNone/>
                        <a:tabLst/>
                        <a:defRPr/>
                      </a:pPr>
                      <a:r>
                        <a:rPr lang="en-US" altLang="en-US" sz="1600" baseline="0" dirty="0">
                          <a:solidFill>
                            <a:srgbClr val="942093"/>
                          </a:solidFill>
                          <a:latin typeface="Times New Roman" pitchFamily="18" charset="0"/>
                          <a:cs typeface="Times New Roman" pitchFamily="18" charset="0"/>
                        </a:rPr>
                        <a:t>without blood</a:t>
                      </a:r>
                      <a:r>
                        <a:rPr lang="en-US" altLang="en-US" sz="1600" dirty="0">
                          <a:solidFill>
                            <a:srgbClr val="942093"/>
                          </a:solidFill>
                          <a:latin typeface="Times New Roman" pitchFamily="18" charset="0"/>
                          <a:cs typeface="Times New Roman" pitchFamily="18" charset="0"/>
                        </a:rPr>
                        <a:t>) </a:t>
                      </a:r>
                    </a:p>
                    <a:p>
                      <a:pPr marL="0" marR="0" indent="0" algn="l" defTabSz="914400" rtl="0" eaLnBrk="1" fontAlgn="auto" latinLnBrk="0" hangingPunct="1">
                        <a:lnSpc>
                          <a:spcPct val="150000"/>
                        </a:lnSpc>
                        <a:spcBef>
                          <a:spcPts val="0"/>
                        </a:spcBef>
                        <a:spcAft>
                          <a:spcPts val="0"/>
                        </a:spcAft>
                        <a:buClrTx/>
                        <a:buSzTx/>
                        <a:buFont typeface="Wingdings" charset="2"/>
                        <a:buNone/>
                        <a:tabLst/>
                        <a:defRPr/>
                      </a:pPr>
                      <a:endParaRPr lang="en-US" altLang="en-US" sz="1800" dirty="0">
                        <a:solidFill>
                          <a:schemeClr val="tx1">
                            <a:lumMod val="95000"/>
                            <a:lumOff val="5000"/>
                          </a:schemeClr>
                        </a:solidFill>
                        <a:latin typeface="Times New Roman" pitchFamily="18" charset="0"/>
                        <a:cs typeface="Times New Roman" pitchFamily="18" charset="0"/>
                      </a:endParaRPr>
                    </a:p>
                    <a:p>
                      <a:pPr algn="l" rtl="0">
                        <a:buFont typeface="Wingdings" pitchFamily="2" charset="2"/>
                        <a:buNone/>
                      </a:pPr>
                      <a:r>
                        <a:rPr lang="en-US" sz="2400" b="1" dirty="0" err="1">
                          <a:solidFill>
                            <a:srgbClr val="FF2F92"/>
                          </a:solidFill>
                        </a:rPr>
                        <a:t>Paracortex</a:t>
                      </a:r>
                      <a:r>
                        <a:rPr lang="en-US" sz="2400" b="1" dirty="0">
                          <a:solidFill>
                            <a:srgbClr val="FF2F92"/>
                          </a:solidFill>
                        </a:rPr>
                        <a:t> of L.N</a:t>
                      </a:r>
                    </a:p>
                    <a:p>
                      <a:pPr marL="742950" lvl="1" indent="-285750" algn="l" defTabSz="914400" rtl="0" eaLnBrk="1" latinLnBrk="0" hangingPunct="1">
                        <a:buFont typeface="Wingdings" charset="2"/>
                        <a:buChar char="v"/>
                        <a:defRPr/>
                      </a:pPr>
                      <a:r>
                        <a:rPr lang="en-US" altLang="en-US" sz="1800" kern="1200" dirty="0">
                          <a:solidFill>
                            <a:schemeClr val="accent5">
                              <a:lumMod val="75000"/>
                            </a:schemeClr>
                          </a:solidFill>
                          <a:latin typeface="Times New Roman" pitchFamily="18" charset="0"/>
                          <a:ea typeface="+mn-ea"/>
                          <a:cs typeface="Times New Roman" pitchFamily="18" charset="0"/>
                        </a:rPr>
                        <a:t>It is the thymus-dependent zone of L.N.</a:t>
                      </a:r>
                    </a:p>
                    <a:p>
                      <a:pPr marL="742950" lvl="1" indent="-285750" algn="l" defTabSz="914400" rtl="0" eaLnBrk="1" latinLnBrk="0" hangingPunct="1">
                        <a:buFont typeface="Wingdings" charset="2"/>
                        <a:buChar char="v"/>
                        <a:defRPr/>
                      </a:pPr>
                      <a:r>
                        <a:rPr lang="en-US" altLang="en-US" sz="1800" kern="1200" dirty="0">
                          <a:solidFill>
                            <a:schemeClr val="accent5">
                              <a:lumMod val="75000"/>
                            </a:schemeClr>
                          </a:solidFill>
                          <a:latin typeface="Times New Roman" pitchFamily="18" charset="0"/>
                          <a:ea typeface="+mn-ea"/>
                          <a:cs typeface="Times New Roman" pitchFamily="18" charset="0"/>
                        </a:rPr>
                        <a:t>It is composed mostly of T-lymphocytes.</a:t>
                      </a:r>
                    </a:p>
                    <a:p>
                      <a:pPr marL="0" algn="l" defTabSz="914400" rtl="0" eaLnBrk="1" latinLnBrk="0" hangingPunct="1">
                        <a:buFont typeface="Arial" pitchFamily="34" charset="0"/>
                        <a:buNone/>
                        <a:defRPr/>
                      </a:pPr>
                      <a:endParaRPr lang="en-US" altLang="en-US" sz="1800" kern="1200" dirty="0">
                        <a:solidFill>
                          <a:schemeClr val="tx1">
                            <a:lumMod val="95000"/>
                            <a:lumOff val="5000"/>
                          </a:schemeClr>
                        </a:solidFill>
                        <a:latin typeface="Times New Roman" pitchFamily="18" charset="0"/>
                        <a:ea typeface="+mn-ea"/>
                        <a:cs typeface="Times New Roman" pitchFamily="18" charset="0"/>
                      </a:endParaRPr>
                    </a:p>
                    <a:p>
                      <a:pPr algn="l" rtl="0">
                        <a:buFont typeface="Wingdings" pitchFamily="2" charset="2"/>
                        <a:buNone/>
                      </a:pPr>
                      <a:r>
                        <a:rPr lang="en-US" sz="2400" b="1" dirty="0">
                          <a:solidFill>
                            <a:srgbClr val="FF2F92"/>
                          </a:solidFill>
                        </a:rPr>
                        <a:t>Medulla of L.N</a:t>
                      </a:r>
                    </a:p>
                    <a:p>
                      <a:pPr marL="285750" indent="-285750" algn="l" defTabSz="914400" rtl="0" eaLnBrk="1" latinLnBrk="0" hangingPunct="1">
                        <a:lnSpc>
                          <a:spcPct val="90000"/>
                        </a:lnSpc>
                        <a:buFont typeface="Wingdings" charset="2"/>
                        <a:buChar char="v"/>
                        <a:defRPr/>
                      </a:pPr>
                      <a:r>
                        <a:rPr lang="en-US" altLang="en-US" sz="1800" kern="1200" dirty="0">
                          <a:solidFill>
                            <a:schemeClr val="accent5">
                              <a:lumMod val="75000"/>
                            </a:schemeClr>
                          </a:solidFill>
                          <a:latin typeface="Times New Roman" pitchFamily="18" charset="0"/>
                          <a:ea typeface="+mn-ea"/>
                          <a:cs typeface="Times New Roman" pitchFamily="18" charset="0"/>
                        </a:rPr>
                        <a:t>Medullary cords:</a:t>
                      </a:r>
                    </a:p>
                    <a:p>
                      <a:pPr marL="742950" lvl="1" indent="-285750" algn="l" defTabSz="914400" rtl="0" eaLnBrk="1" latinLnBrk="0" hangingPunct="1">
                        <a:lnSpc>
                          <a:spcPct val="90000"/>
                        </a:lnSpc>
                        <a:buFont typeface="Wingdings" charset="2"/>
                        <a:buChar char="Ø"/>
                        <a:defRPr/>
                      </a:pPr>
                      <a:r>
                        <a:rPr lang="en-US" altLang="en-US" sz="1600" kern="1200" dirty="0">
                          <a:solidFill>
                            <a:schemeClr val="tx1"/>
                          </a:solidFill>
                          <a:latin typeface="Times New Roman" pitchFamily="18" charset="0"/>
                          <a:ea typeface="+mn-ea"/>
                          <a:cs typeface="Times New Roman" pitchFamily="18" charset="0"/>
                        </a:rPr>
                        <a:t> are formed of lymphoid cells </a:t>
                      </a:r>
                    </a:p>
                    <a:p>
                      <a:pPr marL="742950" lvl="1" indent="-285750" algn="l" defTabSz="914400" rtl="0" eaLnBrk="1" latinLnBrk="0" hangingPunct="1">
                        <a:lnSpc>
                          <a:spcPct val="90000"/>
                        </a:lnSpc>
                        <a:buFont typeface="Wingdings" charset="2"/>
                        <a:buChar char="Ø"/>
                        <a:defRPr/>
                      </a:pPr>
                      <a:r>
                        <a:rPr lang="en-US" altLang="en-US" sz="1600" kern="1200" dirty="0">
                          <a:solidFill>
                            <a:schemeClr val="tx1"/>
                          </a:solidFill>
                          <a:latin typeface="Times New Roman" pitchFamily="18" charset="0"/>
                          <a:ea typeface="+mn-ea"/>
                          <a:cs typeface="Times New Roman" pitchFamily="18" charset="0"/>
                        </a:rPr>
                        <a:t>(B &amp; T lymphocytes, plasma cells, macrophages).</a:t>
                      </a:r>
                    </a:p>
                    <a:p>
                      <a:pPr marL="0" indent="-534988" algn="l" defTabSz="914400" rtl="0" eaLnBrk="1" latinLnBrk="0" hangingPunct="1">
                        <a:lnSpc>
                          <a:spcPct val="90000"/>
                        </a:lnSpc>
                        <a:buFont typeface="Wingdings" charset="2"/>
                        <a:buChar char="v"/>
                        <a:defRPr/>
                      </a:pPr>
                      <a:endParaRPr lang="en-US" altLang="en-US" sz="1800" kern="1200" dirty="0">
                        <a:solidFill>
                          <a:schemeClr val="accent5">
                            <a:lumMod val="75000"/>
                          </a:schemeClr>
                        </a:solidFill>
                        <a:latin typeface="Times New Roman" pitchFamily="18" charset="0"/>
                        <a:ea typeface="+mn-ea"/>
                        <a:cs typeface="Times New Roman" pitchFamily="18" charset="0"/>
                      </a:endParaRPr>
                    </a:p>
                    <a:p>
                      <a:pPr marL="0" indent="-534988" algn="l" defTabSz="914400" rtl="0" eaLnBrk="1" latinLnBrk="0" hangingPunct="1">
                        <a:lnSpc>
                          <a:spcPct val="90000"/>
                        </a:lnSpc>
                        <a:buFont typeface="Wingdings" charset="2"/>
                        <a:buChar char="v"/>
                        <a:defRPr/>
                      </a:pPr>
                      <a:r>
                        <a:rPr lang="en-US" altLang="en-US" sz="1800" kern="1200" dirty="0">
                          <a:solidFill>
                            <a:schemeClr val="accent5">
                              <a:lumMod val="75000"/>
                            </a:schemeClr>
                          </a:solidFill>
                          <a:latin typeface="Times New Roman" pitchFamily="18" charset="0"/>
                          <a:ea typeface="+mn-ea"/>
                          <a:cs typeface="Times New Roman" pitchFamily="18" charset="0"/>
                        </a:rPr>
                        <a:t>Medullary lymph sinuses.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3" name="Picture 4" descr="13"/>
          <p:cNvPicPr>
            <a:picLocks noChangeAspect="1" noChangeArrowheads="1"/>
          </p:cNvPicPr>
          <p:nvPr/>
        </p:nvPicPr>
        <p:blipFill>
          <a:blip r:embed="rId2"/>
          <a:srcRect/>
          <a:stretch>
            <a:fillRect/>
          </a:stretch>
        </p:blipFill>
        <p:spPr bwMode="auto">
          <a:xfrm>
            <a:off x="997527" y="4896200"/>
            <a:ext cx="3591098" cy="1355645"/>
          </a:xfrm>
          <a:prstGeom prst="rect">
            <a:avLst/>
          </a:prstGeom>
          <a:noFill/>
          <a:ln w="9525">
            <a:noFill/>
            <a:miter lim="800000"/>
            <a:headEnd/>
            <a:tailEnd/>
          </a:ln>
        </p:spPr>
      </p:pic>
      <p:pic>
        <p:nvPicPr>
          <p:cNvPr id="4" name="Picture 4" descr="F14_21"/>
          <p:cNvPicPr>
            <a:picLocks noChangeAspect="1" noChangeArrowheads="1"/>
          </p:cNvPicPr>
          <p:nvPr/>
        </p:nvPicPr>
        <p:blipFill>
          <a:blip r:embed="rId3"/>
          <a:srcRect r="39449" b="3802"/>
          <a:stretch>
            <a:fillRect/>
          </a:stretch>
        </p:blipFill>
        <p:spPr bwMode="auto">
          <a:xfrm>
            <a:off x="9709531" y="5141638"/>
            <a:ext cx="2146422" cy="1541795"/>
          </a:xfrm>
          <a:prstGeom prst="rect">
            <a:avLst/>
          </a:prstGeom>
          <a:noFill/>
          <a:ln w="9525">
            <a:noFill/>
            <a:miter lim="800000"/>
            <a:headEnd/>
            <a:tailEnd/>
          </a:ln>
        </p:spPr>
      </p:pic>
      <p:pic>
        <p:nvPicPr>
          <p:cNvPr id="5" name="Picture 4" descr="F14_21"/>
          <p:cNvPicPr>
            <a:picLocks noChangeAspect="1" noChangeArrowheads="1"/>
          </p:cNvPicPr>
          <p:nvPr/>
        </p:nvPicPr>
        <p:blipFill>
          <a:blip r:embed="rId3"/>
          <a:srcRect r="39449" b="63203"/>
          <a:stretch>
            <a:fillRect/>
          </a:stretch>
        </p:blipFill>
        <p:spPr bwMode="auto">
          <a:xfrm>
            <a:off x="9757605" y="3497458"/>
            <a:ext cx="2146423" cy="1644180"/>
          </a:xfrm>
          <a:prstGeom prst="rect">
            <a:avLst/>
          </a:prstGeom>
          <a:noFill/>
          <a:ln w="9525">
            <a:noFill/>
            <a:miter lim="800000"/>
            <a:headEnd/>
            <a:tailEnd/>
          </a:ln>
        </p:spPr>
      </p:pic>
      <p:pic>
        <p:nvPicPr>
          <p:cNvPr id="6" name="Picture 4" descr="F14_22"/>
          <p:cNvPicPr>
            <a:picLocks noChangeAspect="1" noChangeArrowheads="1"/>
          </p:cNvPicPr>
          <p:nvPr/>
        </p:nvPicPr>
        <p:blipFill>
          <a:blip r:embed="rId4"/>
          <a:srcRect/>
          <a:stretch>
            <a:fillRect/>
          </a:stretch>
        </p:blipFill>
        <p:spPr bwMode="auto">
          <a:xfrm>
            <a:off x="9709531" y="2023142"/>
            <a:ext cx="2146422" cy="1592987"/>
          </a:xfrm>
          <a:prstGeom prst="rect">
            <a:avLst/>
          </a:prstGeom>
          <a:noFill/>
          <a:ln w="9525">
            <a:noFill/>
            <a:miter lim="800000"/>
            <a:headEnd/>
            <a:tailEnd/>
          </a:ln>
        </p:spPr>
      </p:pic>
      <p:pic>
        <p:nvPicPr>
          <p:cNvPr id="7" name="Picture 6" descr="F14_21"/>
          <p:cNvPicPr>
            <a:picLocks noChangeAspect="1" noChangeArrowheads="1"/>
          </p:cNvPicPr>
          <p:nvPr/>
        </p:nvPicPr>
        <p:blipFill>
          <a:blip r:embed="rId3"/>
          <a:srcRect l="64221" t="28568" b="27342"/>
          <a:stretch>
            <a:fillRect/>
          </a:stretch>
        </p:blipFill>
        <p:spPr bwMode="auto">
          <a:xfrm>
            <a:off x="9709531" y="813676"/>
            <a:ext cx="2146422" cy="1328137"/>
          </a:xfrm>
          <a:prstGeom prst="rect">
            <a:avLst/>
          </a:prstGeom>
          <a:noFill/>
          <a:ln w="9525">
            <a:noFill/>
            <a:miter lim="800000"/>
            <a:headEnd/>
            <a:tailEnd/>
          </a:ln>
        </p:spPr>
      </p:pic>
      <p:sp>
        <p:nvSpPr>
          <p:cNvPr id="8" name="TextBox 7"/>
          <p:cNvSpPr txBox="1"/>
          <p:nvPr/>
        </p:nvSpPr>
        <p:spPr>
          <a:xfrm>
            <a:off x="2626822" y="0"/>
            <a:ext cx="6751955" cy="830997"/>
          </a:xfrm>
          <a:prstGeom prst="rect">
            <a:avLst/>
          </a:prstGeom>
          <a:noFill/>
        </p:spPr>
        <p:txBody>
          <a:bodyPr wrap="square" rtlCol="0">
            <a:spAutoFit/>
          </a:bodyPr>
          <a:lstStyle/>
          <a:p>
            <a:pPr algn="ctr"/>
            <a:r>
              <a:rPr lang="en-US" sz="4800" b="1" i="1" dirty="0">
                <a:solidFill>
                  <a:schemeClr val="bg1"/>
                </a:solidFill>
              </a:rPr>
              <a:t>LYMPH NODES</a:t>
            </a:r>
          </a:p>
        </p:txBody>
      </p:sp>
      <p:sp>
        <p:nvSpPr>
          <p:cNvPr id="9" name="Left-Up Arrow 8"/>
          <p:cNvSpPr/>
          <p:nvPr/>
        </p:nvSpPr>
        <p:spPr>
          <a:xfrm>
            <a:off x="8013469" y="1326219"/>
            <a:ext cx="532015" cy="581891"/>
          </a:xfrm>
          <a:prstGeom prst="leftUpArrow">
            <a:avLst>
              <a:gd name="adj1" fmla="val 625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08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0428104"/>
              </p:ext>
            </p:extLst>
          </p:nvPr>
        </p:nvGraphicFramePr>
        <p:xfrm>
          <a:off x="731519" y="786168"/>
          <a:ext cx="11188932" cy="5897265"/>
        </p:xfrm>
        <a:graphic>
          <a:graphicData uri="http://schemas.openxmlformats.org/drawingml/2006/table">
            <a:tbl>
              <a:tblPr firstRow="1" bandRow="1">
                <a:tableStyleId>{2D5ABB26-0587-4C30-8999-92F81FD0307C}</a:tableStyleId>
              </a:tblPr>
              <a:tblGrid>
                <a:gridCol w="5569528">
                  <a:extLst>
                    <a:ext uri="{9D8B030D-6E8A-4147-A177-3AD203B41FA5}">
                      <a16:colId xmlns:a16="http://schemas.microsoft.com/office/drawing/2014/main" val="20000"/>
                    </a:ext>
                  </a:extLst>
                </a:gridCol>
                <a:gridCol w="5619404">
                  <a:extLst>
                    <a:ext uri="{9D8B030D-6E8A-4147-A177-3AD203B41FA5}">
                      <a16:colId xmlns:a16="http://schemas.microsoft.com/office/drawing/2014/main" val="20001"/>
                    </a:ext>
                  </a:extLst>
                </a:gridCol>
              </a:tblGrid>
              <a:tr h="5897265">
                <a:tc>
                  <a:txBody>
                    <a:bodyPr/>
                    <a:lstStyle/>
                    <a:p>
                      <a:pPr algn="l" rtl="1"/>
                      <a:r>
                        <a:rPr lang="en-US" sz="2400" b="1" dirty="0">
                          <a:solidFill>
                            <a:schemeClr val="accent5">
                              <a:lumMod val="50000"/>
                            </a:schemeClr>
                          </a:solidFill>
                        </a:rPr>
                        <a:t> </a:t>
                      </a:r>
                    </a:p>
                    <a:p>
                      <a:pPr algn="l" rtl="1"/>
                      <a:r>
                        <a:rPr lang="en-US" sz="2400" b="1" dirty="0">
                          <a:solidFill>
                            <a:schemeClr val="accent5">
                              <a:lumMod val="50000"/>
                            </a:schemeClr>
                          </a:solidFill>
                        </a:rPr>
                        <a:t>Functions of</a:t>
                      </a:r>
                      <a:r>
                        <a:rPr lang="en-US" sz="2400" b="1" baseline="0" dirty="0">
                          <a:solidFill>
                            <a:schemeClr val="accent5">
                              <a:lumMod val="50000"/>
                            </a:schemeClr>
                          </a:solidFill>
                        </a:rPr>
                        <a:t> spleen</a:t>
                      </a:r>
                      <a:r>
                        <a:rPr lang="en-US" sz="2400" b="1" dirty="0">
                          <a:solidFill>
                            <a:schemeClr val="accent5">
                              <a:lumMod val="50000"/>
                            </a:schemeClr>
                          </a:solidFill>
                        </a:rPr>
                        <a:t>:</a:t>
                      </a:r>
                      <a:endParaRPr lang="en-US" sz="1800" dirty="0">
                        <a:solidFill>
                          <a:schemeClr val="accent5">
                            <a:lumMod val="50000"/>
                          </a:schemeClr>
                        </a:solidFill>
                      </a:endParaRPr>
                    </a:p>
                    <a:p>
                      <a:pPr marL="742950" lvl="1" indent="-285750" defTabSz="914400">
                        <a:lnSpc>
                          <a:spcPct val="150000"/>
                        </a:lnSpc>
                        <a:buFont typeface="Wingdings" charset="2"/>
                        <a:buChar char="Ø"/>
                      </a:pPr>
                      <a:r>
                        <a:rPr lang="en-US" altLang="en-US" sz="2000" dirty="0">
                          <a:solidFill>
                            <a:schemeClr val="accent5">
                              <a:lumMod val="75000"/>
                            </a:schemeClr>
                          </a:solidFill>
                          <a:latin typeface="Times New Roman" pitchFamily="18" charset="0"/>
                          <a:cs typeface="Times New Roman" pitchFamily="18" charset="0"/>
                        </a:rPr>
                        <a:t>Filtration of blood.</a:t>
                      </a:r>
                    </a:p>
                    <a:p>
                      <a:pPr marL="742950" lvl="1" indent="-285750" defTabSz="914400">
                        <a:lnSpc>
                          <a:spcPct val="150000"/>
                        </a:lnSpc>
                        <a:buFont typeface="Wingdings" charset="2"/>
                        <a:buChar char="Ø"/>
                      </a:pPr>
                      <a:r>
                        <a:rPr lang="en-US" altLang="en-US" sz="2000" dirty="0">
                          <a:solidFill>
                            <a:schemeClr val="accent5">
                              <a:lumMod val="75000"/>
                            </a:schemeClr>
                          </a:solidFill>
                          <a:latin typeface="Times New Roman" pitchFamily="18" charset="0"/>
                          <a:cs typeface="Times New Roman" pitchFamily="18" charset="0"/>
                        </a:rPr>
                        <a:t> Phagocytosis of old RBCs &amp; old blood platelets &amp; invading microorganisms.</a:t>
                      </a:r>
                    </a:p>
                    <a:p>
                      <a:pPr marL="742950" lvl="1" indent="-285750" defTabSz="914400">
                        <a:lnSpc>
                          <a:spcPct val="150000"/>
                        </a:lnSpc>
                        <a:buFont typeface="Wingdings" charset="2"/>
                        <a:buChar char="Ø"/>
                      </a:pPr>
                      <a:r>
                        <a:rPr lang="en-US" altLang="en-US" sz="2000" dirty="0">
                          <a:solidFill>
                            <a:schemeClr val="accent5">
                              <a:lumMod val="75000"/>
                            </a:schemeClr>
                          </a:solidFill>
                          <a:latin typeface="Times New Roman" pitchFamily="18" charset="0"/>
                          <a:cs typeface="Times New Roman" pitchFamily="18" charset="0"/>
                        </a:rPr>
                        <a:t>Production &amp; proliferation of </a:t>
                      </a:r>
                      <a:r>
                        <a:rPr lang="en-US" altLang="en-US" sz="2000" dirty="0" err="1">
                          <a:solidFill>
                            <a:schemeClr val="accent5">
                              <a:lumMod val="75000"/>
                            </a:schemeClr>
                          </a:solidFill>
                          <a:latin typeface="Times New Roman" pitchFamily="18" charset="0"/>
                          <a:cs typeface="Times New Roman" pitchFamily="18" charset="0"/>
                        </a:rPr>
                        <a:t>immunocompetent</a:t>
                      </a:r>
                      <a:r>
                        <a:rPr lang="en-US" altLang="en-US" sz="2000" dirty="0">
                          <a:solidFill>
                            <a:schemeClr val="accent5">
                              <a:lumMod val="75000"/>
                            </a:schemeClr>
                          </a:solidFill>
                          <a:latin typeface="Times New Roman" pitchFamily="18" charset="0"/>
                          <a:cs typeface="Times New Roman" pitchFamily="18" charset="0"/>
                        </a:rPr>
                        <a:t> B &amp; T lymphocytes.</a:t>
                      </a:r>
                    </a:p>
                    <a:p>
                      <a:pPr marL="742950" lvl="1" indent="-285750" defTabSz="914400">
                        <a:lnSpc>
                          <a:spcPct val="150000"/>
                        </a:lnSpc>
                        <a:buFont typeface="Wingdings" charset="2"/>
                        <a:buChar char="Ø"/>
                      </a:pPr>
                      <a:r>
                        <a:rPr lang="en-US" altLang="en-US" sz="2000" dirty="0">
                          <a:solidFill>
                            <a:schemeClr val="accent5">
                              <a:lumMod val="75000"/>
                            </a:schemeClr>
                          </a:solidFill>
                          <a:latin typeface="Times New Roman" pitchFamily="18" charset="0"/>
                          <a:cs typeface="Times New Roman" pitchFamily="18" charset="0"/>
                        </a:rPr>
                        <a:t>Production of antibodies. </a:t>
                      </a:r>
                    </a:p>
                    <a:p>
                      <a:pPr algn="l" rtl="0">
                        <a:buFont typeface="Wingdings" pitchFamily="2" charset="2"/>
                        <a:buNone/>
                      </a:pPr>
                      <a:endParaRPr lang="en-US" altLang="en-US" sz="1800" dirty="0">
                        <a:solidFill>
                          <a:srgbClr val="00B0F0"/>
                        </a:solidFill>
                        <a:latin typeface="Times New Roman" pitchFamily="18" charset="0"/>
                        <a:cs typeface="Times New Roman"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p>
                      <a:pPr marL="0" indent="0">
                        <a:lnSpc>
                          <a:spcPct val="100000"/>
                        </a:lnSpc>
                        <a:buNone/>
                      </a:pPr>
                      <a:r>
                        <a:rPr lang="en-US" altLang="en-US" sz="2400" b="1" u="sng" dirty="0">
                          <a:solidFill>
                            <a:srgbClr val="3333CC"/>
                          </a:solidFill>
                        </a:rPr>
                        <a:t>A. </a:t>
                      </a:r>
                      <a:r>
                        <a:rPr lang="en-US" altLang="en-US" sz="2400" b="1" u="sng" dirty="0" err="1">
                          <a:solidFill>
                            <a:srgbClr val="3333CC"/>
                          </a:solidFill>
                        </a:rPr>
                        <a:t>Stroma</a:t>
                      </a:r>
                      <a:r>
                        <a:rPr lang="en-US" altLang="en-US" sz="2000" b="1" dirty="0">
                          <a:solidFill>
                            <a:srgbClr val="3333CC"/>
                          </a:solidFill>
                          <a:latin typeface="Times New Roman" pitchFamily="18" charset="0"/>
                          <a:cs typeface="Times New Roman" pitchFamily="18" charset="0"/>
                        </a:rPr>
                        <a:t>:</a:t>
                      </a:r>
                    </a:p>
                    <a:p>
                      <a:pPr marL="742950" lvl="1" indent="-285750">
                        <a:lnSpc>
                          <a:spcPct val="100000"/>
                        </a:lnSpc>
                        <a:buFont typeface="Wingdings" charset="2"/>
                        <a:buChar char="v"/>
                      </a:pPr>
                      <a:r>
                        <a:rPr lang="en-US" altLang="en-US" sz="2000" dirty="0">
                          <a:solidFill>
                            <a:schemeClr val="accent5">
                              <a:lumMod val="75000"/>
                            </a:schemeClr>
                          </a:solidFill>
                          <a:latin typeface="Times New Roman" pitchFamily="18" charset="0"/>
                          <a:cs typeface="Times New Roman" pitchFamily="18" charset="0"/>
                        </a:rPr>
                        <a:t> Capsule. </a:t>
                      </a:r>
                      <a:r>
                        <a:rPr lang="en-US" altLang="en-US" sz="1800" dirty="0">
                          <a:solidFill>
                            <a:srgbClr val="942093"/>
                          </a:solidFill>
                          <a:latin typeface="Times New Roman" pitchFamily="18" charset="0"/>
                          <a:cs typeface="Times New Roman" pitchFamily="18" charset="0"/>
                        </a:rPr>
                        <a:t>(made</a:t>
                      </a:r>
                      <a:r>
                        <a:rPr lang="en-US" altLang="en-US" sz="1800" baseline="0" dirty="0">
                          <a:solidFill>
                            <a:srgbClr val="942093"/>
                          </a:solidFill>
                          <a:latin typeface="Times New Roman" pitchFamily="18" charset="0"/>
                          <a:cs typeface="Times New Roman" pitchFamily="18" charset="0"/>
                        </a:rPr>
                        <a:t> of connective tissue)</a:t>
                      </a:r>
                      <a:r>
                        <a:rPr lang="en-US" altLang="en-US" sz="1800" dirty="0">
                          <a:solidFill>
                            <a:srgbClr val="942093"/>
                          </a:solidFill>
                          <a:latin typeface="Times New Roman" pitchFamily="18" charset="0"/>
                          <a:cs typeface="Times New Roman" pitchFamily="18" charset="0"/>
                        </a:rPr>
                        <a:t>                          </a:t>
                      </a:r>
                      <a:endParaRPr lang="en-US" altLang="en-US" sz="2000" dirty="0">
                        <a:solidFill>
                          <a:srgbClr val="942093"/>
                        </a:solidFill>
                        <a:latin typeface="Times New Roman" pitchFamily="18" charset="0"/>
                        <a:cs typeface="Times New Roman" pitchFamily="18" charset="0"/>
                      </a:endParaRPr>
                    </a:p>
                    <a:p>
                      <a:pPr marL="742950" lvl="1" indent="-285750">
                        <a:lnSpc>
                          <a:spcPct val="100000"/>
                        </a:lnSpc>
                        <a:buFont typeface="Wingdings" charset="2"/>
                        <a:buChar char="v"/>
                      </a:pPr>
                      <a:r>
                        <a:rPr lang="en-US" altLang="en-US" sz="2000" dirty="0">
                          <a:solidFill>
                            <a:schemeClr val="accent5">
                              <a:lumMod val="75000"/>
                            </a:schemeClr>
                          </a:solidFill>
                          <a:latin typeface="Times New Roman" pitchFamily="18" charset="0"/>
                          <a:cs typeface="Times New Roman" pitchFamily="18" charset="0"/>
                        </a:rPr>
                        <a:t>Trabeculae.</a:t>
                      </a:r>
                    </a:p>
                    <a:p>
                      <a:pPr marL="742950" lvl="1" indent="-285750">
                        <a:lnSpc>
                          <a:spcPct val="100000"/>
                        </a:lnSpc>
                        <a:buFont typeface="Wingdings" charset="2"/>
                        <a:buChar char="v"/>
                      </a:pPr>
                      <a:r>
                        <a:rPr lang="en-US" altLang="en-US" sz="2000" dirty="0">
                          <a:solidFill>
                            <a:schemeClr val="accent5">
                              <a:lumMod val="75000"/>
                            </a:schemeClr>
                          </a:solidFill>
                          <a:latin typeface="Times New Roman" pitchFamily="18" charset="0"/>
                          <a:cs typeface="Times New Roman" pitchFamily="18" charset="0"/>
                        </a:rPr>
                        <a:t> Reticular C.T.</a:t>
                      </a:r>
                    </a:p>
                    <a:p>
                      <a:pPr marL="0" indent="0">
                        <a:lnSpc>
                          <a:spcPct val="100000"/>
                        </a:lnSpc>
                        <a:buNone/>
                      </a:pPr>
                      <a:endParaRPr lang="en-US" altLang="en-US" sz="2000" u="sng" dirty="0">
                        <a:solidFill>
                          <a:srgbClr val="0070C0"/>
                        </a:solidFill>
                      </a:endParaRPr>
                    </a:p>
                    <a:p>
                      <a:pPr marL="0" indent="0">
                        <a:lnSpc>
                          <a:spcPct val="100000"/>
                        </a:lnSpc>
                        <a:buNone/>
                      </a:pPr>
                      <a:endParaRPr lang="en-US" altLang="en-US" sz="2000" u="sng" dirty="0">
                        <a:solidFill>
                          <a:srgbClr val="0070C0"/>
                        </a:solidFill>
                      </a:endParaRPr>
                    </a:p>
                    <a:p>
                      <a:pPr marL="0" indent="0">
                        <a:lnSpc>
                          <a:spcPct val="100000"/>
                        </a:lnSpc>
                        <a:buNone/>
                      </a:pPr>
                      <a:r>
                        <a:rPr lang="en-US" altLang="en-US" sz="2400" b="1" u="sng" dirty="0">
                          <a:solidFill>
                            <a:srgbClr val="3333CC"/>
                          </a:solidFill>
                        </a:rPr>
                        <a:t>B. PARENCHYMA:</a:t>
                      </a:r>
                    </a:p>
                    <a:p>
                      <a:pPr marL="742950" lvl="1" indent="-285750">
                        <a:lnSpc>
                          <a:spcPct val="100000"/>
                        </a:lnSpc>
                        <a:buFont typeface="Wingdings" charset="2"/>
                        <a:buChar char="v"/>
                      </a:pPr>
                      <a:r>
                        <a:rPr lang="en-US" altLang="en-US" sz="2000" dirty="0">
                          <a:solidFill>
                            <a:schemeClr val="accent5">
                              <a:lumMod val="75000"/>
                            </a:schemeClr>
                          </a:solidFill>
                          <a:latin typeface="Times New Roman" pitchFamily="18" charset="0"/>
                          <a:cs typeface="Times New Roman" pitchFamily="18" charset="0"/>
                        </a:rPr>
                        <a:t> White pulp.</a:t>
                      </a:r>
                    </a:p>
                    <a:p>
                      <a:pPr marL="742950" lvl="1" indent="-285750">
                        <a:lnSpc>
                          <a:spcPct val="100000"/>
                        </a:lnSpc>
                        <a:buFont typeface="Wingdings" charset="2"/>
                        <a:buChar char="v"/>
                      </a:pPr>
                      <a:r>
                        <a:rPr lang="en-US" altLang="en-US" sz="2000" dirty="0">
                          <a:solidFill>
                            <a:schemeClr val="accent5">
                              <a:lumMod val="75000"/>
                            </a:schemeClr>
                          </a:solidFill>
                          <a:latin typeface="Times New Roman" pitchFamily="18" charset="0"/>
                          <a:cs typeface="Times New Roman" pitchFamily="18" charset="0"/>
                        </a:rPr>
                        <a:t>RED PULP.</a:t>
                      </a:r>
                    </a:p>
                    <a:p>
                      <a:pPr marL="457200" lvl="1" indent="0">
                        <a:lnSpc>
                          <a:spcPct val="100000"/>
                        </a:lnSpc>
                        <a:buFont typeface="Wingdings" charset="2"/>
                        <a:buNone/>
                      </a:pPr>
                      <a:endParaRPr lang="en-US" altLang="en-US" sz="2000" dirty="0">
                        <a:solidFill>
                          <a:schemeClr val="accent5">
                            <a:lumMod val="75000"/>
                          </a:schemeClr>
                        </a:solidFill>
                        <a:latin typeface="Times New Roman" pitchFamily="18" charset="0"/>
                        <a:cs typeface="Times New Roman" pitchFamily="18" charset="0"/>
                      </a:endParaRPr>
                    </a:p>
                    <a:p>
                      <a:pPr marL="0" indent="0">
                        <a:lnSpc>
                          <a:spcPct val="100000"/>
                        </a:lnSpc>
                        <a:buNone/>
                      </a:pPr>
                      <a:endParaRPr lang="en-US" altLang="en-US" sz="1800" dirty="0">
                        <a:solidFill>
                          <a:schemeClr val="tx1">
                            <a:lumMod val="95000"/>
                            <a:lumOff val="5000"/>
                          </a:schemeClr>
                        </a:solidFill>
                        <a:latin typeface="Times New Roman" pitchFamily="18" charset="0"/>
                        <a:cs typeface="Times New Roman" pitchFamily="18" charset="0"/>
                      </a:endParaRPr>
                    </a:p>
                    <a:p>
                      <a:pPr marL="0" indent="0">
                        <a:lnSpc>
                          <a:spcPct val="100000"/>
                        </a:lnSpc>
                        <a:buNone/>
                      </a:pPr>
                      <a:endParaRPr lang="en-US" altLang="en-US" sz="1800" dirty="0">
                        <a:solidFill>
                          <a:schemeClr val="tx1">
                            <a:lumMod val="95000"/>
                            <a:lumOff val="5000"/>
                          </a:schemeClr>
                        </a:solidFill>
                        <a:latin typeface="Times New Roman" pitchFamily="18" charset="0"/>
                        <a:cs typeface="Times New Roman" pitchFamily="18" charset="0"/>
                      </a:endParaRPr>
                    </a:p>
                    <a:p>
                      <a:pPr marL="0" indent="0">
                        <a:lnSpc>
                          <a:spcPct val="100000"/>
                        </a:lnSpc>
                        <a:buNone/>
                      </a:pPr>
                      <a:endParaRPr lang="en-US" altLang="en-US" sz="1800" dirty="0">
                        <a:solidFill>
                          <a:srgbClr val="521B93"/>
                        </a:solidFill>
                        <a:latin typeface="Times New Roman" pitchFamily="18" charset="0"/>
                        <a:cs typeface="Times New Roman" pitchFamily="18" charset="0"/>
                      </a:endParaRPr>
                    </a:p>
                    <a:p>
                      <a:pPr marL="0" indent="0">
                        <a:lnSpc>
                          <a:spcPct val="100000"/>
                        </a:lnSpc>
                        <a:buNone/>
                      </a:pPr>
                      <a:endParaRPr lang="en-US" altLang="en-US" sz="1800" dirty="0">
                        <a:solidFill>
                          <a:srgbClr val="521B93"/>
                        </a:solidFill>
                        <a:latin typeface="Times New Roman" pitchFamily="18" charset="0"/>
                        <a:cs typeface="Times New Roman" pitchFamily="18" charset="0"/>
                      </a:endParaRPr>
                    </a:p>
                    <a:p>
                      <a:pPr marL="0" indent="0">
                        <a:lnSpc>
                          <a:spcPct val="100000"/>
                        </a:lnSpc>
                        <a:buNone/>
                      </a:pPr>
                      <a:r>
                        <a:rPr lang="en-US" altLang="en-US" sz="1800" dirty="0">
                          <a:solidFill>
                            <a:srgbClr val="521B93"/>
                          </a:solidFill>
                          <a:latin typeface="Times New Roman" pitchFamily="18" charset="0"/>
                          <a:cs typeface="Times New Roman" pitchFamily="18" charset="0"/>
                        </a:rPr>
                        <a:t>N.B.</a:t>
                      </a:r>
                      <a:r>
                        <a:rPr lang="en-US" altLang="en-US" sz="1800" dirty="0">
                          <a:solidFill>
                            <a:schemeClr val="tx1">
                              <a:lumMod val="95000"/>
                              <a:lumOff val="5000"/>
                            </a:schemeClr>
                          </a:solidFill>
                          <a:latin typeface="Times New Roman" pitchFamily="18" charset="0"/>
                          <a:cs typeface="Times New Roman" pitchFamily="18" charset="0"/>
                        </a:rPr>
                        <a:t> </a:t>
                      </a:r>
                      <a:r>
                        <a:rPr lang="en-US" altLang="en-US" sz="1800" dirty="0">
                          <a:solidFill>
                            <a:srgbClr val="942093"/>
                          </a:solidFill>
                          <a:latin typeface="Times New Roman" pitchFamily="18" charset="0"/>
                          <a:cs typeface="Times New Roman" pitchFamily="18" charset="0"/>
                        </a:rPr>
                        <a:t>No cortex, No medulla,</a:t>
                      </a:r>
                      <a:r>
                        <a:rPr lang="en-US" altLang="en-US" sz="1800" baseline="0" dirty="0">
                          <a:solidFill>
                            <a:srgbClr val="942093"/>
                          </a:solidFill>
                          <a:latin typeface="Times New Roman" pitchFamily="18" charset="0"/>
                          <a:cs typeface="Times New Roman" pitchFamily="18" charset="0"/>
                        </a:rPr>
                        <a:t> No lymph sinuses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2626822" y="0"/>
            <a:ext cx="6751955" cy="830997"/>
          </a:xfrm>
          <a:prstGeom prst="rect">
            <a:avLst/>
          </a:prstGeom>
          <a:noFill/>
        </p:spPr>
        <p:txBody>
          <a:bodyPr wrap="square" rtlCol="0">
            <a:spAutoFit/>
          </a:bodyPr>
          <a:lstStyle/>
          <a:p>
            <a:pPr algn="ctr"/>
            <a:r>
              <a:rPr lang="en-US" sz="4800" b="1" i="1" dirty="0">
                <a:solidFill>
                  <a:schemeClr val="bg1"/>
                </a:solidFill>
              </a:rPr>
              <a:t>SPLEEN</a:t>
            </a:r>
          </a:p>
        </p:txBody>
      </p:sp>
      <p:pic>
        <p:nvPicPr>
          <p:cNvPr id="9" name="Picture 8" descr="F14_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861" y="2277411"/>
            <a:ext cx="3125586" cy="337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61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14246871"/>
              </p:ext>
            </p:extLst>
          </p:nvPr>
        </p:nvGraphicFramePr>
        <p:xfrm>
          <a:off x="731519" y="786168"/>
          <a:ext cx="11188932" cy="5897265"/>
        </p:xfrm>
        <a:graphic>
          <a:graphicData uri="http://schemas.openxmlformats.org/drawingml/2006/table">
            <a:tbl>
              <a:tblPr firstRow="1" bandRow="1">
                <a:tableStyleId>{2D5ABB26-0587-4C30-8999-92F81FD0307C}</a:tableStyleId>
              </a:tblPr>
              <a:tblGrid>
                <a:gridCol w="3973484">
                  <a:extLst>
                    <a:ext uri="{9D8B030D-6E8A-4147-A177-3AD203B41FA5}">
                      <a16:colId xmlns:a16="http://schemas.microsoft.com/office/drawing/2014/main" val="20000"/>
                    </a:ext>
                  </a:extLst>
                </a:gridCol>
                <a:gridCol w="7215448">
                  <a:extLst>
                    <a:ext uri="{9D8B030D-6E8A-4147-A177-3AD203B41FA5}">
                      <a16:colId xmlns:a16="http://schemas.microsoft.com/office/drawing/2014/main" val="20001"/>
                    </a:ext>
                  </a:extLst>
                </a:gridCol>
              </a:tblGrid>
              <a:tr h="5897265">
                <a:tc>
                  <a:txBody>
                    <a:bodyPr/>
                    <a:lstStyle/>
                    <a:p>
                      <a:pPr algn="l" rtl="1"/>
                      <a:endParaRPr lang="en-US" sz="2400" b="1" dirty="0">
                        <a:solidFill>
                          <a:schemeClr val="accent5">
                            <a:lumMod val="50000"/>
                          </a:schemeClr>
                        </a:solidFill>
                      </a:endParaRPr>
                    </a:p>
                    <a:p>
                      <a:pPr algn="l" rtl="1"/>
                      <a:r>
                        <a:rPr lang="en-US" sz="2400" b="1" dirty="0">
                          <a:solidFill>
                            <a:schemeClr val="accent5">
                              <a:lumMod val="50000"/>
                            </a:schemeClr>
                          </a:solidFill>
                        </a:rPr>
                        <a:t>Functions:</a:t>
                      </a:r>
                      <a:endParaRPr lang="en-US" sz="1800" dirty="0">
                        <a:solidFill>
                          <a:schemeClr val="accent5">
                            <a:lumMod val="50000"/>
                          </a:schemeClr>
                        </a:solidFill>
                      </a:endParaRPr>
                    </a:p>
                    <a:p>
                      <a:pPr marL="742950" lvl="1" indent="-285750" algn="l" rtl="0" eaLnBrk="1" hangingPunct="1">
                        <a:buFont typeface="Wingdings" charset="2"/>
                        <a:buChar char="v"/>
                        <a:defRPr/>
                      </a:pPr>
                      <a:r>
                        <a:rPr lang="en-US" altLang="en-US" sz="2000" dirty="0">
                          <a:solidFill>
                            <a:schemeClr val="accent5">
                              <a:lumMod val="75000"/>
                            </a:schemeClr>
                          </a:solidFill>
                          <a:latin typeface="Times New Roman" pitchFamily="18" charset="0"/>
                          <a:cs typeface="Times New Roman" pitchFamily="18" charset="0"/>
                        </a:rPr>
                        <a:t> Production of antibodies.</a:t>
                      </a:r>
                    </a:p>
                    <a:p>
                      <a:pPr marL="742950" lvl="1" indent="-285750" algn="l" rtl="0" eaLnBrk="1" hangingPunct="1">
                        <a:buFont typeface="Wingdings" charset="2"/>
                        <a:buChar char="v"/>
                        <a:defRPr/>
                      </a:pPr>
                      <a:endParaRPr lang="en-US" sz="2000" u="sng" dirty="0">
                        <a:solidFill>
                          <a:schemeClr val="accent5">
                            <a:lumMod val="75000"/>
                          </a:schemeClr>
                        </a:solidFill>
                        <a:latin typeface="Times New Roman" pitchFamily="18" charset="0"/>
                        <a:cs typeface="Times New Roman" pitchFamily="18" charset="0"/>
                      </a:endParaRPr>
                    </a:p>
                    <a:p>
                      <a:pPr marL="742950" lvl="1" indent="-285750" algn="l" rtl="0" eaLnBrk="1" hangingPunct="1">
                        <a:buFont typeface="Wingdings" charset="2"/>
                        <a:buChar char="v"/>
                        <a:defRPr/>
                      </a:pPr>
                      <a:endParaRPr lang="en-US" sz="2000" u="sng" dirty="0">
                        <a:solidFill>
                          <a:schemeClr val="accent5">
                            <a:lumMod val="75000"/>
                          </a:schemeClr>
                        </a:solidFill>
                        <a:latin typeface="Times New Roman" pitchFamily="18" charset="0"/>
                        <a:cs typeface="Times New Roman" pitchFamily="18" charset="0"/>
                      </a:endParaRPr>
                    </a:p>
                    <a:p>
                      <a:pPr marL="0" lvl="0" indent="0" algn="l" rtl="0" eaLnBrk="1" hangingPunct="1">
                        <a:buFont typeface="Wingdings" charset="2"/>
                        <a:buNone/>
                        <a:defRPr/>
                      </a:pPr>
                      <a:r>
                        <a:rPr lang="en-US" sz="2800" u="none" dirty="0">
                          <a:solidFill>
                            <a:srgbClr val="FF2F92"/>
                          </a:solidFill>
                          <a:latin typeface="Times New Roman" pitchFamily="18" charset="0"/>
                          <a:cs typeface="Times New Roman" pitchFamily="18" charset="0"/>
                        </a:rPr>
                        <a:t>Types</a:t>
                      </a:r>
                      <a:r>
                        <a:rPr lang="en-US" sz="2800" u="none" baseline="0" dirty="0">
                          <a:solidFill>
                            <a:srgbClr val="FF2F92"/>
                          </a:solidFill>
                          <a:latin typeface="Times New Roman" pitchFamily="18" charset="0"/>
                          <a:cs typeface="Times New Roman" pitchFamily="18" charset="0"/>
                        </a:rPr>
                        <a:t> of tonsils:</a:t>
                      </a:r>
                    </a:p>
                    <a:p>
                      <a:pPr marL="800100" lvl="1" indent="-342900">
                        <a:lnSpc>
                          <a:spcPct val="150000"/>
                        </a:lnSpc>
                        <a:buFont typeface="Wingdings" charset="2"/>
                        <a:buChar char="v"/>
                      </a:pPr>
                      <a:r>
                        <a:rPr lang="en-US" altLang="en-US" sz="2000" dirty="0">
                          <a:solidFill>
                            <a:schemeClr val="accent5">
                              <a:lumMod val="75000"/>
                            </a:schemeClr>
                          </a:solidFill>
                          <a:latin typeface="Times New Roman" pitchFamily="18" charset="0"/>
                          <a:cs typeface="Times New Roman" pitchFamily="18" charset="0"/>
                        </a:rPr>
                        <a:t>Palatine Tonsils.</a:t>
                      </a:r>
                    </a:p>
                    <a:p>
                      <a:pPr marL="800100" lvl="1" indent="-342900">
                        <a:lnSpc>
                          <a:spcPct val="150000"/>
                        </a:lnSpc>
                        <a:buFont typeface="Wingdings" charset="2"/>
                        <a:buChar char="v"/>
                      </a:pPr>
                      <a:r>
                        <a:rPr lang="en-US" altLang="en-US" sz="2000" dirty="0">
                          <a:solidFill>
                            <a:schemeClr val="accent5">
                              <a:lumMod val="75000"/>
                            </a:schemeClr>
                          </a:solidFill>
                          <a:latin typeface="Times New Roman" pitchFamily="18" charset="0"/>
                          <a:cs typeface="Times New Roman" pitchFamily="18" charset="0"/>
                        </a:rPr>
                        <a:t>Pharyngeal Tonsil.</a:t>
                      </a:r>
                      <a:r>
                        <a:rPr lang="en-US" altLang="en-US" sz="2000" baseline="0" dirty="0">
                          <a:solidFill>
                            <a:schemeClr val="accent5">
                              <a:lumMod val="75000"/>
                            </a:schemeClr>
                          </a:solidFill>
                          <a:latin typeface="Times New Roman" pitchFamily="18" charset="0"/>
                          <a:cs typeface="Times New Roman" pitchFamily="18" charset="0"/>
                        </a:rPr>
                        <a:t>  </a:t>
                      </a:r>
                    </a:p>
                    <a:p>
                      <a:pPr marL="800100" lvl="1" indent="-342900">
                        <a:lnSpc>
                          <a:spcPct val="150000"/>
                        </a:lnSpc>
                        <a:buFont typeface="Wingdings" charset="2"/>
                        <a:buChar char="v"/>
                      </a:pPr>
                      <a:r>
                        <a:rPr lang="en-US" altLang="en-US" sz="2000" dirty="0">
                          <a:solidFill>
                            <a:schemeClr val="accent5">
                              <a:lumMod val="75000"/>
                            </a:schemeClr>
                          </a:solidFill>
                          <a:latin typeface="Times New Roman" pitchFamily="18" charset="0"/>
                          <a:cs typeface="Times New Roman" pitchFamily="18" charset="0"/>
                        </a:rPr>
                        <a:t>Lingual Tonsils. </a:t>
                      </a:r>
                    </a:p>
                    <a:p>
                      <a:pPr marL="0" lvl="0" indent="0" algn="l" rtl="0" eaLnBrk="1" hangingPunct="1">
                        <a:buFont typeface="Wingdings" charset="2"/>
                        <a:buNone/>
                        <a:defRPr/>
                      </a:pPr>
                      <a:r>
                        <a:rPr lang="en-US" sz="2000" u="none" dirty="0">
                          <a:solidFill>
                            <a:srgbClr val="521B93"/>
                          </a:solidFill>
                        </a:rPr>
                        <a:t>Note:</a:t>
                      </a:r>
                    </a:p>
                    <a:p>
                      <a:pPr marL="0" lvl="0" indent="0" algn="l" rtl="0" eaLnBrk="1" hangingPunct="1">
                        <a:buFont typeface="Wingdings" charset="2"/>
                        <a:buNone/>
                        <a:defRPr/>
                      </a:pPr>
                      <a:r>
                        <a:rPr lang="en-US" sz="1800" u="none" dirty="0">
                          <a:solidFill>
                            <a:srgbClr val="942093"/>
                          </a:solidFill>
                          <a:latin typeface="Times New Roman" panose="02020603050405020304" pitchFamily="18" charset="0"/>
                          <a:cs typeface="Times New Roman" panose="02020603050405020304" pitchFamily="18" charset="0"/>
                        </a:rPr>
                        <a:t>Nose lymph </a:t>
                      </a:r>
                      <a:r>
                        <a:rPr lang="en-US" sz="1800" u="none" baseline="0" dirty="0">
                          <a:solidFill>
                            <a:srgbClr val="942093"/>
                          </a:solidFill>
                          <a:latin typeface="Times New Roman" panose="02020603050405020304" pitchFamily="18" charset="0"/>
                          <a:cs typeface="Times New Roman" panose="02020603050405020304" pitchFamily="18" charset="0"/>
                        </a:rPr>
                        <a:t>infection will cause  </a:t>
                      </a:r>
                      <a:r>
                        <a:rPr lang="en-US" sz="1800" b="0" i="0" kern="1200" dirty="0">
                          <a:solidFill>
                            <a:srgbClr val="942093"/>
                          </a:solidFill>
                          <a:effectLst/>
                          <a:latin typeface="Times New Roman" panose="02020603050405020304" pitchFamily="18" charset="0"/>
                          <a:ea typeface="+mn-ea"/>
                          <a:cs typeface="Times New Roman" panose="02020603050405020304" pitchFamily="18" charset="0"/>
                        </a:rPr>
                        <a:t>adenoids</a:t>
                      </a:r>
                      <a:endParaRPr lang="en-US" sz="1800" u="none" dirty="0">
                        <a:solidFill>
                          <a:srgbClr val="942093"/>
                        </a:solidFill>
                        <a:latin typeface="Times New Roman" panose="02020603050405020304" pitchFamily="18" charset="0"/>
                        <a:cs typeface="Times New Roman" panose="02020603050405020304" pitchFamily="18" charset="0"/>
                      </a:endParaRPr>
                    </a:p>
                    <a:p>
                      <a:pPr algn="l" rtl="0">
                        <a:buFont typeface="Wingdings" pitchFamily="2" charset="2"/>
                        <a:buNone/>
                      </a:pPr>
                      <a:endParaRPr lang="en-US" altLang="en-US" sz="1800" dirty="0">
                        <a:solidFill>
                          <a:srgbClr val="521B93"/>
                        </a:solidFill>
                        <a:latin typeface="Times New Roman" pitchFamily="18" charset="0"/>
                        <a:cs typeface="Times New Roman"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b="0" i="0" dirty="0"/>
                    </a:p>
                    <a:p>
                      <a:pPr algn="ctr"/>
                      <a:r>
                        <a:rPr lang="en-US" sz="2800" b="0" i="1" dirty="0">
                          <a:solidFill>
                            <a:schemeClr val="accent5">
                              <a:lumMod val="50000"/>
                            </a:schemeClr>
                          </a:solidFill>
                        </a:rPr>
                        <a:t>Palatine Tonsils</a:t>
                      </a:r>
                    </a:p>
                    <a:p>
                      <a:endParaRPr lang="en-US" altLang="en-US" sz="2800" b="0" i="1" dirty="0">
                        <a:solidFill>
                          <a:schemeClr val="tx1"/>
                        </a:solidFill>
                        <a:latin typeface="+mn-lt"/>
                        <a:cs typeface="+mn-cs"/>
                      </a:endParaRPr>
                    </a:p>
                    <a:p>
                      <a:r>
                        <a:rPr lang="en-US" altLang="en-US" sz="2800" dirty="0">
                          <a:solidFill>
                            <a:srgbClr val="FF2F92"/>
                          </a:solidFill>
                          <a:latin typeface="Times New Roman" pitchFamily="18" charset="0"/>
                          <a:cs typeface="Times New Roman" pitchFamily="18" charset="0"/>
                        </a:rPr>
                        <a:t>Structure:</a:t>
                      </a:r>
                    </a:p>
                    <a:p>
                      <a:pPr marL="342900" indent="-342900">
                        <a:buFont typeface="Wingdings" charset="2"/>
                        <a:buChar char="Ø"/>
                      </a:pPr>
                      <a:r>
                        <a:rPr lang="en-US" altLang="en-US" sz="2000" dirty="0">
                          <a:solidFill>
                            <a:schemeClr val="accent5">
                              <a:lumMod val="75000"/>
                            </a:schemeClr>
                          </a:solidFill>
                          <a:latin typeface="Times New Roman" pitchFamily="18" charset="0"/>
                          <a:cs typeface="Times New Roman" pitchFamily="18" charset="0"/>
                        </a:rPr>
                        <a:t>Epithelium: </a:t>
                      </a:r>
                    </a:p>
                    <a:p>
                      <a:pPr marL="800100" lvl="1" indent="-342900">
                        <a:buFont typeface="Wingdings" charset="2"/>
                        <a:buChar char="Ø"/>
                      </a:pPr>
                      <a:r>
                        <a:rPr lang="en-US" altLang="en-US" sz="2000" dirty="0">
                          <a:solidFill>
                            <a:schemeClr val="accent5">
                              <a:lumMod val="75000"/>
                            </a:schemeClr>
                          </a:solidFill>
                          <a:latin typeface="Times New Roman" pitchFamily="18" charset="0"/>
                          <a:cs typeface="Times New Roman" pitchFamily="18" charset="0"/>
                        </a:rPr>
                        <a:t> </a:t>
                      </a:r>
                      <a:r>
                        <a:rPr lang="en-US" altLang="en-US" sz="2000" dirty="0">
                          <a:solidFill>
                            <a:schemeClr val="accent5">
                              <a:lumMod val="50000"/>
                            </a:schemeClr>
                          </a:solidFill>
                          <a:latin typeface="Times New Roman" pitchFamily="18" charset="0"/>
                          <a:cs typeface="Times New Roman" pitchFamily="18" charset="0"/>
                        </a:rPr>
                        <a:t>non-keratinized stratified squamous.</a:t>
                      </a:r>
                    </a:p>
                    <a:p>
                      <a:pPr marL="342900" indent="-342900">
                        <a:buFont typeface="Wingdings" charset="2"/>
                        <a:buChar char="Ø"/>
                      </a:pPr>
                      <a:r>
                        <a:rPr lang="en-US" altLang="en-US" sz="2000" dirty="0" err="1">
                          <a:solidFill>
                            <a:schemeClr val="accent5">
                              <a:lumMod val="75000"/>
                            </a:schemeClr>
                          </a:solidFill>
                          <a:latin typeface="Times New Roman" pitchFamily="18" charset="0"/>
                          <a:cs typeface="Times New Roman" pitchFamily="18" charset="0"/>
                        </a:rPr>
                        <a:t>Tonsilar</a:t>
                      </a:r>
                      <a:r>
                        <a:rPr lang="en-US" altLang="en-US" sz="2000" dirty="0">
                          <a:solidFill>
                            <a:schemeClr val="accent5">
                              <a:lumMod val="75000"/>
                            </a:schemeClr>
                          </a:solidFill>
                          <a:latin typeface="Times New Roman" pitchFamily="18" charset="0"/>
                          <a:cs typeface="Times New Roman" pitchFamily="18" charset="0"/>
                        </a:rPr>
                        <a:t> crypts.</a:t>
                      </a:r>
                    </a:p>
                    <a:p>
                      <a:pPr marL="342900" indent="-342900">
                        <a:buFont typeface="Wingdings" charset="2"/>
                        <a:buChar char="Ø"/>
                      </a:pPr>
                      <a:r>
                        <a:rPr lang="en-US" altLang="en-US" sz="2000" dirty="0">
                          <a:solidFill>
                            <a:schemeClr val="accent5">
                              <a:lumMod val="75000"/>
                            </a:schemeClr>
                          </a:solidFill>
                          <a:latin typeface="Times New Roman" pitchFamily="18" charset="0"/>
                          <a:cs typeface="Times New Roman" pitchFamily="18" charset="0"/>
                        </a:rPr>
                        <a:t>Lymphatic nodules.</a:t>
                      </a:r>
                    </a:p>
                    <a:p>
                      <a:pPr marL="342900" indent="-342900">
                        <a:buFont typeface="Wingdings" charset="2"/>
                        <a:buChar char="Ø"/>
                      </a:pPr>
                      <a:r>
                        <a:rPr lang="en-US" altLang="en-US" sz="2000" dirty="0">
                          <a:solidFill>
                            <a:schemeClr val="accent5">
                              <a:lumMod val="75000"/>
                            </a:schemeClr>
                          </a:solidFill>
                          <a:latin typeface="Times New Roman" pitchFamily="18" charset="0"/>
                          <a:cs typeface="Times New Roman" pitchFamily="18" charset="0"/>
                        </a:rPr>
                        <a:t>Capsule: partial.</a:t>
                      </a:r>
                    </a:p>
                    <a:p>
                      <a:pPr algn="ctr"/>
                      <a:endParaRPr lang="en-US" sz="2800" b="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2626822" y="0"/>
            <a:ext cx="6751955" cy="830997"/>
          </a:xfrm>
          <a:prstGeom prst="rect">
            <a:avLst/>
          </a:prstGeom>
          <a:noFill/>
        </p:spPr>
        <p:txBody>
          <a:bodyPr wrap="square" rtlCol="0">
            <a:spAutoFit/>
          </a:bodyPr>
          <a:lstStyle/>
          <a:p>
            <a:pPr algn="ctr"/>
            <a:r>
              <a:rPr lang="en-US" sz="4800" b="1" i="1" dirty="0">
                <a:solidFill>
                  <a:schemeClr val="bg1"/>
                </a:solidFill>
              </a:rPr>
              <a:t>TONSILS</a:t>
            </a:r>
          </a:p>
        </p:txBody>
      </p:sp>
      <p:pic>
        <p:nvPicPr>
          <p:cNvPr id="9" name="Picture 8" descr="F14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589" y="1617165"/>
            <a:ext cx="2612862" cy="494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5236816"/>
              </p:ext>
            </p:extLst>
          </p:nvPr>
        </p:nvGraphicFramePr>
        <p:xfrm>
          <a:off x="748144" y="583969"/>
          <a:ext cx="11188932" cy="5714385"/>
        </p:xfrm>
        <a:graphic>
          <a:graphicData uri="http://schemas.openxmlformats.org/drawingml/2006/table">
            <a:tbl>
              <a:tblPr firstRow="1" bandRow="1">
                <a:tableStyleId>{2D5ABB26-0587-4C30-8999-92F81FD0307C}</a:tableStyleId>
              </a:tblPr>
              <a:tblGrid>
                <a:gridCol w="3973484">
                  <a:extLst>
                    <a:ext uri="{9D8B030D-6E8A-4147-A177-3AD203B41FA5}">
                      <a16:colId xmlns:a16="http://schemas.microsoft.com/office/drawing/2014/main" val="20000"/>
                    </a:ext>
                  </a:extLst>
                </a:gridCol>
                <a:gridCol w="7215448">
                  <a:extLst>
                    <a:ext uri="{9D8B030D-6E8A-4147-A177-3AD203B41FA5}">
                      <a16:colId xmlns:a16="http://schemas.microsoft.com/office/drawing/2014/main" val="20001"/>
                    </a:ext>
                  </a:extLst>
                </a:gridCol>
              </a:tblGrid>
              <a:tr h="5714385">
                <a:tc>
                  <a:txBody>
                    <a:bodyPr/>
                    <a:lstStyle/>
                    <a:p>
                      <a:pPr algn="l" rtl="1"/>
                      <a:r>
                        <a:rPr lang="en-US" sz="2000" b="1" dirty="0">
                          <a:solidFill>
                            <a:schemeClr val="accent5">
                              <a:lumMod val="50000"/>
                            </a:schemeClr>
                          </a:solidFill>
                        </a:rPr>
                        <a:t>Functions:</a:t>
                      </a:r>
                      <a:endParaRPr lang="en-US" sz="1600" dirty="0">
                        <a:solidFill>
                          <a:schemeClr val="accent5">
                            <a:lumMod val="50000"/>
                          </a:schemeClr>
                        </a:solidFill>
                      </a:endParaRPr>
                    </a:p>
                    <a:p>
                      <a:pPr marL="342900" indent="-342900">
                        <a:spcBef>
                          <a:spcPts val="600"/>
                        </a:spcBef>
                        <a:buFont typeface="Wingdings" charset="2"/>
                        <a:buChar char="v"/>
                        <a:tabLst>
                          <a:tab pos="7254875" algn="l"/>
                        </a:tabLst>
                        <a:defRPr/>
                      </a:pPr>
                      <a:r>
                        <a:rPr lang="en-US" sz="1800" dirty="0">
                          <a:solidFill>
                            <a:schemeClr val="accent5">
                              <a:lumMod val="75000"/>
                            </a:schemeClr>
                          </a:solidFill>
                          <a:latin typeface="Times New Roman" pitchFamily="18" charset="0"/>
                          <a:cs typeface="Times New Roman" pitchFamily="18" charset="0"/>
                        </a:rPr>
                        <a:t>Maturation of T lymphocytes.</a:t>
                      </a:r>
                    </a:p>
                    <a:p>
                      <a:pPr marL="450850" indent="-450850">
                        <a:spcBef>
                          <a:spcPts val="600"/>
                        </a:spcBef>
                        <a:tabLst>
                          <a:tab pos="7254875" algn="l"/>
                        </a:tabLst>
                        <a:defRPr/>
                      </a:pPr>
                      <a:r>
                        <a:rPr lang="en-US" sz="1800" dirty="0">
                          <a:solidFill>
                            <a:schemeClr val="tx1">
                              <a:lumMod val="95000"/>
                              <a:lumOff val="5000"/>
                            </a:schemeClr>
                          </a:solidFill>
                          <a:latin typeface="Times New Roman" pitchFamily="18" charset="0"/>
                          <a:cs typeface="Times New Roman" pitchFamily="18" charset="0"/>
                        </a:rPr>
                        <a:t> </a:t>
                      </a:r>
                      <a:r>
                        <a:rPr lang="en-US" sz="1400" dirty="0">
                          <a:solidFill>
                            <a:schemeClr val="tx1">
                              <a:lumMod val="95000"/>
                              <a:lumOff val="5000"/>
                            </a:schemeClr>
                          </a:solidFill>
                          <a:latin typeface="Times New Roman" pitchFamily="18" charset="0"/>
                          <a:cs typeface="Times New Roman" pitchFamily="18" charset="0"/>
                        </a:rPr>
                        <a:t>(</a:t>
                      </a:r>
                      <a:r>
                        <a:rPr lang="en-US" sz="1400" dirty="0" err="1">
                          <a:solidFill>
                            <a:schemeClr val="accent5">
                              <a:lumMod val="50000"/>
                            </a:schemeClr>
                          </a:solidFill>
                          <a:latin typeface="Times New Roman" pitchFamily="18" charset="0"/>
                          <a:cs typeface="Times New Roman" pitchFamily="18" charset="0"/>
                        </a:rPr>
                        <a:t>Immunoincompetent</a:t>
                      </a:r>
                      <a:r>
                        <a:rPr lang="en-US" sz="1400" dirty="0">
                          <a:solidFill>
                            <a:schemeClr val="accent5">
                              <a:lumMod val="50000"/>
                            </a:schemeClr>
                          </a:solidFill>
                          <a:latin typeface="Times New Roman" pitchFamily="18" charset="0"/>
                          <a:cs typeface="Times New Roman" pitchFamily="18" charset="0"/>
                        </a:rPr>
                        <a:t> T cells → </a:t>
                      </a:r>
                      <a:r>
                        <a:rPr lang="en-US" sz="1400" dirty="0" err="1">
                          <a:solidFill>
                            <a:schemeClr val="accent5">
                              <a:lumMod val="50000"/>
                            </a:schemeClr>
                          </a:solidFill>
                          <a:latin typeface="Times New Roman" pitchFamily="18" charset="0"/>
                          <a:cs typeface="Times New Roman" pitchFamily="18" charset="0"/>
                        </a:rPr>
                        <a:t>Immunocompetent</a:t>
                      </a:r>
                      <a:r>
                        <a:rPr lang="en-US" sz="1400" dirty="0">
                          <a:solidFill>
                            <a:schemeClr val="accent5">
                              <a:lumMod val="50000"/>
                            </a:schemeClr>
                          </a:solidFill>
                          <a:latin typeface="Times New Roman" pitchFamily="18" charset="0"/>
                          <a:cs typeface="Times New Roman" pitchFamily="18" charset="0"/>
                        </a:rPr>
                        <a:t> T cells).</a:t>
                      </a:r>
                      <a:endParaRPr lang="en-US" sz="1800" dirty="0">
                        <a:solidFill>
                          <a:schemeClr val="accent5">
                            <a:lumMod val="50000"/>
                          </a:schemeClr>
                        </a:solidFill>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Tx/>
                        <a:buAutoNum type="alphaUcParenBoth"/>
                        <a:tabLst/>
                        <a:defRPr/>
                      </a:pPr>
                      <a:r>
                        <a:rPr lang="en-US" sz="2000" u="sng" dirty="0" err="1">
                          <a:solidFill>
                            <a:srgbClr val="3333CC"/>
                          </a:solidFill>
                        </a:rPr>
                        <a:t>Stroma</a:t>
                      </a:r>
                      <a:r>
                        <a:rPr lang="en-US" sz="2000" u="sng" dirty="0">
                          <a:solidFill>
                            <a:srgbClr val="3333CC"/>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u="sng" dirty="0">
                        <a:solidFill>
                          <a:srgbClr val="0070C0"/>
                        </a:solidFill>
                      </a:endParaRPr>
                    </a:p>
                    <a:p>
                      <a:pPr marL="742950" lvl="1" indent="-285750" algn="l" rtl="0" eaLnBrk="1" hangingPunct="1">
                        <a:buFont typeface="Wingdings" charset="2"/>
                        <a:buChar char="v"/>
                      </a:pPr>
                      <a:r>
                        <a:rPr lang="en-US" altLang="en-US" sz="1600" dirty="0">
                          <a:solidFill>
                            <a:schemeClr val="accent5">
                              <a:lumMod val="75000"/>
                            </a:schemeClr>
                          </a:solidFill>
                          <a:latin typeface="Times New Roman" pitchFamily="18" charset="0"/>
                          <a:cs typeface="Times New Roman" pitchFamily="18" charset="0"/>
                        </a:rPr>
                        <a:t> Capsule</a:t>
                      </a:r>
                    </a:p>
                    <a:p>
                      <a:pPr marL="742950" lvl="1" indent="-285750" algn="l" rtl="0" eaLnBrk="1" hangingPunct="1">
                        <a:buFont typeface="Wingdings" charset="2"/>
                        <a:buChar char="v"/>
                      </a:pPr>
                      <a:r>
                        <a:rPr lang="en-US" altLang="en-US" sz="1600" dirty="0">
                          <a:solidFill>
                            <a:schemeClr val="accent5">
                              <a:lumMod val="75000"/>
                            </a:schemeClr>
                          </a:solidFill>
                          <a:latin typeface="Times New Roman" pitchFamily="18" charset="0"/>
                          <a:cs typeface="Times New Roman" pitchFamily="18" charset="0"/>
                        </a:rPr>
                        <a:t> Interlobular trabeculae: </a:t>
                      </a:r>
                      <a:r>
                        <a:rPr lang="en-US" altLang="en-US" sz="1600" dirty="0">
                          <a:solidFill>
                            <a:srgbClr val="FF2F92"/>
                          </a:solidFill>
                          <a:latin typeface="Times New Roman" pitchFamily="18" charset="0"/>
                          <a:cs typeface="Times New Roman" pitchFamily="18" charset="0"/>
                        </a:rPr>
                        <a:t>incomplete</a:t>
                      </a:r>
                    </a:p>
                    <a:p>
                      <a:pPr marL="457200" lvl="1" indent="0" algn="l" rtl="0">
                        <a:buFont typeface="Wingdings" charset="2"/>
                        <a:buNone/>
                      </a:pPr>
                      <a:endParaRPr lang="en-US" altLang="en-US" sz="1600" dirty="0">
                        <a:solidFill>
                          <a:schemeClr val="accent5">
                            <a:lumMod val="75000"/>
                          </a:schemeClr>
                        </a:solidFill>
                        <a:latin typeface="Times New Roman" pitchFamily="18" charset="0"/>
                        <a:cs typeface="Times New Roman" pitchFamily="18" charset="0"/>
                      </a:endParaRPr>
                    </a:p>
                    <a:p>
                      <a:pPr algn="l" rtl="0">
                        <a:buFont typeface="Wingdings" pitchFamily="2" charset="2"/>
                        <a:buChar char="ü"/>
                      </a:pPr>
                      <a:endParaRPr lang="en-US" altLang="en-US" sz="1600" dirty="0">
                        <a:solidFill>
                          <a:srgbClr val="00B0F0"/>
                        </a:solidFill>
                        <a:latin typeface="Times New Roman" pitchFamily="18" charset="0"/>
                        <a:cs typeface="Times New Roman" pitchFamily="18" charset="0"/>
                      </a:endParaRPr>
                    </a:p>
                    <a:p>
                      <a:pPr algn="l" rtl="1"/>
                      <a:r>
                        <a:rPr lang="en-US" sz="2000" u="sng" dirty="0">
                          <a:solidFill>
                            <a:srgbClr val="3333CC"/>
                          </a:solidFill>
                        </a:rPr>
                        <a:t>(B) </a:t>
                      </a:r>
                      <a:r>
                        <a:rPr lang="en-US" altLang="en-US" sz="2000" u="sng" dirty="0" err="1">
                          <a:solidFill>
                            <a:srgbClr val="3333CC"/>
                          </a:solidFill>
                        </a:rPr>
                        <a:t>Thymic</a:t>
                      </a:r>
                      <a:r>
                        <a:rPr lang="en-US" altLang="en-US" sz="2000" u="sng" dirty="0">
                          <a:solidFill>
                            <a:srgbClr val="3333CC"/>
                          </a:solidFill>
                        </a:rPr>
                        <a:t> lobule </a:t>
                      </a:r>
                      <a:r>
                        <a:rPr lang="en-US" sz="2000" u="sng" dirty="0">
                          <a:solidFill>
                            <a:srgbClr val="3333CC"/>
                          </a:solidFill>
                        </a:rPr>
                        <a:t>:</a:t>
                      </a:r>
                    </a:p>
                    <a:p>
                      <a:pPr algn="l" rtl="1"/>
                      <a:endParaRPr lang="en-US" sz="1800" u="sng" dirty="0">
                        <a:solidFill>
                          <a:srgbClr val="0070C0"/>
                        </a:solidFill>
                      </a:endParaRPr>
                    </a:p>
                    <a:p>
                      <a:pPr marL="742950" lvl="1" indent="-285750" algn="l" rtl="0">
                        <a:buFont typeface="Wingdings" charset="2"/>
                        <a:buChar char="v"/>
                      </a:pPr>
                      <a:r>
                        <a:rPr lang="en-US" altLang="en-US" sz="1600" dirty="0">
                          <a:solidFill>
                            <a:schemeClr val="accent5">
                              <a:lumMod val="75000"/>
                            </a:schemeClr>
                          </a:solidFill>
                          <a:latin typeface="Times New Roman" pitchFamily="18" charset="0"/>
                          <a:cs typeface="Times New Roman" pitchFamily="18" charset="0"/>
                        </a:rPr>
                        <a:t>Cortex</a:t>
                      </a:r>
                    </a:p>
                    <a:p>
                      <a:pPr marL="742950" lvl="1" indent="-285750" algn="l" rtl="0">
                        <a:buFont typeface="Wingdings" charset="2"/>
                        <a:buChar char="v"/>
                      </a:pPr>
                      <a:r>
                        <a:rPr lang="en-US" altLang="en-US" sz="1600" dirty="0">
                          <a:solidFill>
                            <a:schemeClr val="accent5">
                              <a:lumMod val="75000"/>
                            </a:schemeClr>
                          </a:solidFill>
                          <a:latin typeface="Times New Roman" pitchFamily="18" charset="0"/>
                          <a:cs typeface="Times New Roman" pitchFamily="18" charset="0"/>
                        </a:rPr>
                        <a:t>Medulla</a:t>
                      </a:r>
                    </a:p>
                    <a:p>
                      <a:r>
                        <a:rPr lang="en-US" sz="1600" dirty="0">
                          <a:solidFill>
                            <a:srgbClr val="521B93"/>
                          </a:solidFill>
                        </a:rPr>
                        <a:t>NOTES:</a:t>
                      </a:r>
                    </a:p>
                    <a:p>
                      <a:r>
                        <a:rPr lang="en-US" sz="1600" dirty="0">
                          <a:solidFill>
                            <a:srgbClr val="942093"/>
                          </a:solidFill>
                        </a:rPr>
                        <a:t>*No</a:t>
                      </a:r>
                      <a:r>
                        <a:rPr lang="en-US" sz="1600" baseline="0" dirty="0">
                          <a:solidFill>
                            <a:srgbClr val="942093"/>
                          </a:solidFill>
                        </a:rPr>
                        <a:t> B cells </a:t>
                      </a:r>
                    </a:p>
                    <a:p>
                      <a:r>
                        <a:rPr lang="en-US" sz="1600" baseline="0" dirty="0">
                          <a:solidFill>
                            <a:srgbClr val="942093"/>
                          </a:solidFill>
                        </a:rPr>
                        <a:t>*Medulla has activated cells</a:t>
                      </a:r>
                    </a:p>
                    <a:p>
                      <a:r>
                        <a:rPr lang="en-US" sz="1600" baseline="0" dirty="0">
                          <a:solidFill>
                            <a:srgbClr val="942093"/>
                          </a:solidFill>
                        </a:rPr>
                        <a:t>*ERC are unique because:</a:t>
                      </a:r>
                    </a:p>
                    <a:p>
                      <a:r>
                        <a:rPr lang="en-US" sz="1600" baseline="0" dirty="0">
                          <a:solidFill>
                            <a:srgbClr val="942093"/>
                          </a:solidFill>
                        </a:rPr>
                        <a:t>Base for cells (like net)</a:t>
                      </a:r>
                    </a:p>
                    <a:p>
                      <a:r>
                        <a:rPr lang="en-US" sz="1600" baseline="0" dirty="0">
                          <a:solidFill>
                            <a:srgbClr val="942093"/>
                          </a:solidFill>
                        </a:rPr>
                        <a:t>Secretes factors that stimulates T cell maturation </a:t>
                      </a:r>
                      <a:endParaRPr lang="en-US" sz="1600" dirty="0">
                        <a:solidFill>
                          <a:srgbClr val="94209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0850" indent="-450850">
                        <a:spcBef>
                          <a:spcPts val="600"/>
                        </a:spcBef>
                        <a:tabLst>
                          <a:tab pos="7254875" algn="l"/>
                        </a:tabLst>
                        <a:defRPr/>
                      </a:pPr>
                      <a:r>
                        <a:rPr lang="en-US" altLang="en-US" sz="2000" b="1" u="none" dirty="0">
                          <a:solidFill>
                            <a:srgbClr val="FF2F92"/>
                          </a:solidFill>
                        </a:rPr>
                        <a:t>Cortex of </a:t>
                      </a:r>
                      <a:r>
                        <a:rPr lang="en-US" altLang="en-US" sz="2000" b="1" u="none" dirty="0" err="1">
                          <a:solidFill>
                            <a:srgbClr val="FF2F92"/>
                          </a:solidFill>
                        </a:rPr>
                        <a:t>Thymic</a:t>
                      </a:r>
                      <a:r>
                        <a:rPr lang="en-US" altLang="en-US" sz="2000" b="1" u="none" dirty="0">
                          <a:solidFill>
                            <a:srgbClr val="FF2F92"/>
                          </a:solidFill>
                        </a:rPr>
                        <a:t> Lobule:</a:t>
                      </a:r>
                    </a:p>
                    <a:p>
                      <a:pPr marL="450850" indent="-450850">
                        <a:spcBef>
                          <a:spcPts val="600"/>
                        </a:spcBef>
                        <a:buFont typeface="Wingdings" charset="2"/>
                        <a:buChar char="v"/>
                        <a:tabLst>
                          <a:tab pos="7254875" algn="l"/>
                        </a:tabLst>
                        <a:defRPr/>
                      </a:pPr>
                      <a:r>
                        <a:rPr lang="en-US" sz="1600" dirty="0">
                          <a:solidFill>
                            <a:schemeClr val="accent5">
                              <a:lumMod val="75000"/>
                            </a:schemeClr>
                          </a:solidFill>
                          <a:latin typeface="Times New Roman" pitchFamily="18" charset="0"/>
                          <a:cs typeface="Times New Roman" pitchFamily="18" charset="0"/>
                        </a:rPr>
                        <a:t>It contains developing </a:t>
                      </a:r>
                      <a:r>
                        <a:rPr lang="en-US" sz="1600" b="1" dirty="0">
                          <a:solidFill>
                            <a:schemeClr val="accent5">
                              <a:lumMod val="75000"/>
                            </a:schemeClr>
                          </a:solidFill>
                          <a:latin typeface="Times New Roman" pitchFamily="18" charset="0"/>
                          <a:cs typeface="Times New Roman" pitchFamily="18" charset="0"/>
                        </a:rPr>
                        <a:t>(immature) T-lymphocytes </a:t>
                      </a:r>
                      <a:r>
                        <a:rPr lang="en-US" sz="1600" dirty="0">
                          <a:solidFill>
                            <a:schemeClr val="accent5">
                              <a:lumMod val="75000"/>
                            </a:schemeClr>
                          </a:solidFill>
                          <a:latin typeface="Times New Roman" pitchFamily="18" charset="0"/>
                          <a:cs typeface="Times New Roman" pitchFamily="18" charset="0"/>
                        </a:rPr>
                        <a:t>(</a:t>
                      </a:r>
                      <a:r>
                        <a:rPr lang="en-US" sz="1600" dirty="0" err="1">
                          <a:solidFill>
                            <a:schemeClr val="accent5">
                              <a:lumMod val="75000"/>
                            </a:schemeClr>
                          </a:solidFill>
                          <a:latin typeface="Times New Roman" pitchFamily="18" charset="0"/>
                          <a:cs typeface="Times New Roman" pitchFamily="18" charset="0"/>
                        </a:rPr>
                        <a:t>thymocytes</a:t>
                      </a:r>
                      <a:r>
                        <a:rPr lang="en-US" sz="1600" dirty="0">
                          <a:solidFill>
                            <a:schemeClr val="accent5">
                              <a:lumMod val="75000"/>
                            </a:schemeClr>
                          </a:solidFill>
                          <a:latin typeface="Times New Roman" pitchFamily="18" charset="0"/>
                          <a:cs typeface="Times New Roman" pitchFamily="18" charset="0"/>
                        </a:rPr>
                        <a:t>).</a:t>
                      </a:r>
                    </a:p>
                    <a:p>
                      <a:pPr marL="0" indent="0">
                        <a:spcBef>
                          <a:spcPts val="600"/>
                        </a:spcBef>
                        <a:buFont typeface="Wingdings" charset="2"/>
                        <a:buNone/>
                        <a:tabLst>
                          <a:tab pos="7254875" algn="l"/>
                        </a:tabLst>
                        <a:defRPr/>
                      </a:pPr>
                      <a:r>
                        <a:rPr lang="en-US" sz="1600" baseline="0" dirty="0">
                          <a:solidFill>
                            <a:schemeClr val="accent5">
                              <a:lumMod val="75000"/>
                            </a:schemeClr>
                          </a:solidFill>
                          <a:latin typeface="Times New Roman" pitchFamily="18" charset="0"/>
                          <a:cs typeface="Times New Roman" pitchFamily="18" charset="0"/>
                        </a:rPr>
                        <a:t>         </a:t>
                      </a:r>
                      <a:r>
                        <a:rPr lang="en-US" sz="1600" dirty="0">
                          <a:solidFill>
                            <a:schemeClr val="accent5">
                              <a:lumMod val="75000"/>
                            </a:schemeClr>
                          </a:solidFill>
                          <a:latin typeface="Times New Roman" pitchFamily="18" charset="0"/>
                          <a:cs typeface="Times New Roman" pitchFamily="18" charset="0"/>
                        </a:rPr>
                        <a:t> </a:t>
                      </a:r>
                      <a:r>
                        <a:rPr lang="en-US" sz="1400" dirty="0">
                          <a:solidFill>
                            <a:schemeClr val="accent5">
                              <a:lumMod val="75000"/>
                            </a:schemeClr>
                          </a:solidFill>
                          <a:latin typeface="Times New Roman" pitchFamily="18" charset="0"/>
                          <a:cs typeface="Times New Roman" pitchFamily="18" charset="0"/>
                        </a:rPr>
                        <a:t>98% of </a:t>
                      </a:r>
                      <a:r>
                        <a:rPr lang="en-US" sz="1400" dirty="0" err="1">
                          <a:solidFill>
                            <a:schemeClr val="accent5">
                              <a:lumMod val="75000"/>
                            </a:schemeClr>
                          </a:solidFill>
                          <a:latin typeface="Times New Roman" pitchFamily="18" charset="0"/>
                          <a:cs typeface="Times New Roman" pitchFamily="18" charset="0"/>
                        </a:rPr>
                        <a:t>thymocytes</a:t>
                      </a:r>
                      <a:r>
                        <a:rPr lang="en-US" sz="1400" dirty="0">
                          <a:solidFill>
                            <a:schemeClr val="accent5">
                              <a:lumMod val="75000"/>
                            </a:schemeClr>
                          </a:solidFill>
                          <a:latin typeface="Times New Roman" pitchFamily="18" charset="0"/>
                          <a:cs typeface="Times New Roman" pitchFamily="18" charset="0"/>
                        </a:rPr>
                        <a:t> die</a:t>
                      </a:r>
                    </a:p>
                    <a:p>
                      <a:pPr marL="285750" indent="-285750">
                        <a:spcBef>
                          <a:spcPts val="600"/>
                        </a:spcBef>
                        <a:buFont typeface="Wingdings" charset="2"/>
                        <a:buChar char="v"/>
                        <a:tabLst>
                          <a:tab pos="7254875" algn="l"/>
                        </a:tabLst>
                        <a:defRPr/>
                      </a:pPr>
                      <a:r>
                        <a:rPr lang="en-US" sz="1600" dirty="0">
                          <a:solidFill>
                            <a:schemeClr val="accent5">
                              <a:lumMod val="75000"/>
                            </a:schemeClr>
                          </a:solidFill>
                          <a:latin typeface="Times New Roman" pitchFamily="18" charset="0"/>
                          <a:cs typeface="Times New Roman" pitchFamily="18" charset="0"/>
                        </a:rPr>
                        <a:t> </a:t>
                      </a:r>
                      <a:r>
                        <a:rPr lang="en-US" sz="1600" b="0" dirty="0">
                          <a:solidFill>
                            <a:schemeClr val="accent5">
                              <a:lumMod val="75000"/>
                            </a:schemeClr>
                          </a:solidFill>
                          <a:latin typeface="Times New Roman" pitchFamily="18" charset="0"/>
                          <a:cs typeface="Times New Roman" pitchFamily="18" charset="0"/>
                        </a:rPr>
                        <a:t>Epithelial reticular cells</a:t>
                      </a:r>
                    </a:p>
                    <a:p>
                      <a:pPr marL="285750" indent="-285750">
                        <a:spcBef>
                          <a:spcPts val="600"/>
                        </a:spcBef>
                        <a:buFont typeface="Wingdings" charset="2"/>
                        <a:buChar char="v"/>
                        <a:tabLst>
                          <a:tab pos="7254875" algn="l"/>
                        </a:tabLst>
                        <a:defRPr/>
                      </a:pPr>
                      <a:r>
                        <a:rPr lang="en-US" sz="1600" b="0" dirty="0">
                          <a:solidFill>
                            <a:schemeClr val="accent5">
                              <a:lumMod val="75000"/>
                            </a:schemeClr>
                          </a:solidFill>
                          <a:latin typeface="Times New Roman" pitchFamily="18" charset="0"/>
                          <a:cs typeface="Times New Roman" pitchFamily="18" charset="0"/>
                        </a:rPr>
                        <a:t>Macrophages.(</a:t>
                      </a:r>
                      <a:r>
                        <a:rPr lang="en-US" sz="1600" b="0" dirty="0">
                          <a:solidFill>
                            <a:srgbClr val="942093"/>
                          </a:solidFill>
                          <a:latin typeface="Times New Roman" pitchFamily="18" charset="0"/>
                          <a:cs typeface="Times New Roman" pitchFamily="18" charset="0"/>
                        </a:rPr>
                        <a:t>phagocytosis</a:t>
                      </a:r>
                      <a:r>
                        <a:rPr lang="en-US" sz="1600" b="0" dirty="0">
                          <a:solidFill>
                            <a:schemeClr val="accent5">
                              <a:lumMod val="75000"/>
                            </a:schemeClr>
                          </a:solidFill>
                          <a:latin typeface="Times New Roman" pitchFamily="18" charset="0"/>
                          <a:cs typeface="Times New Roman" pitchFamily="18" charset="0"/>
                        </a:rPr>
                        <a:t>)</a:t>
                      </a:r>
                    </a:p>
                    <a:p>
                      <a:pPr>
                        <a:spcBef>
                          <a:spcPts val="600"/>
                        </a:spcBef>
                        <a:tabLst>
                          <a:tab pos="7254875" algn="l"/>
                        </a:tabLst>
                        <a:defRPr/>
                      </a:pPr>
                      <a:r>
                        <a:rPr lang="en-US" sz="1400" dirty="0">
                          <a:solidFill>
                            <a:srgbClr val="942093"/>
                          </a:solidFill>
                          <a:latin typeface="Times New Roman" pitchFamily="18" charset="0"/>
                          <a:cs typeface="Times New Roman" pitchFamily="18" charset="0"/>
                        </a:rPr>
                        <a:t>*No lymphatic nodules , No plasma cells , No B-lymphocytes</a:t>
                      </a:r>
                    </a:p>
                    <a:p>
                      <a:pPr marL="450850" indent="-450850">
                        <a:lnSpc>
                          <a:spcPct val="150000"/>
                        </a:lnSpc>
                        <a:defRPr/>
                      </a:pPr>
                      <a:r>
                        <a:rPr lang="en-US" altLang="en-US" sz="2000" b="1" u="none" dirty="0">
                          <a:solidFill>
                            <a:srgbClr val="FF2F92"/>
                          </a:solidFill>
                        </a:rPr>
                        <a:t>Medulla of </a:t>
                      </a:r>
                      <a:r>
                        <a:rPr lang="en-US" altLang="en-US" sz="2000" b="1" u="none" dirty="0" err="1">
                          <a:solidFill>
                            <a:srgbClr val="FF2F92"/>
                          </a:solidFill>
                        </a:rPr>
                        <a:t>Thymic</a:t>
                      </a:r>
                      <a:r>
                        <a:rPr lang="en-US" altLang="en-US" sz="2000" b="1" u="none" dirty="0">
                          <a:solidFill>
                            <a:srgbClr val="FF2F92"/>
                          </a:solidFill>
                        </a:rPr>
                        <a:t> Lobule:</a:t>
                      </a:r>
                      <a:endParaRPr lang="en-US" sz="2000" b="1" u="none" dirty="0">
                        <a:solidFill>
                          <a:srgbClr val="FF2F92"/>
                        </a:solidFill>
                      </a:endParaRPr>
                    </a:p>
                    <a:p>
                      <a:pPr marL="450850" indent="-450850">
                        <a:lnSpc>
                          <a:spcPct val="150000"/>
                        </a:lnSpc>
                        <a:buFont typeface="+mj-lt"/>
                        <a:buAutoNum type="arabicPeriod"/>
                        <a:defRPr/>
                      </a:pPr>
                      <a:r>
                        <a:rPr lang="en-US" sz="1600" b="1" dirty="0">
                          <a:solidFill>
                            <a:schemeClr val="accent5">
                              <a:lumMod val="75000"/>
                            </a:schemeClr>
                          </a:solidFill>
                          <a:latin typeface="Times New Roman" pitchFamily="18" charset="0"/>
                          <a:cs typeface="Times New Roman" pitchFamily="18" charset="0"/>
                        </a:rPr>
                        <a:t>Hassall’s (</a:t>
                      </a:r>
                      <a:r>
                        <a:rPr lang="en-US" sz="1600" b="1" dirty="0" err="1">
                          <a:solidFill>
                            <a:schemeClr val="accent5">
                              <a:lumMod val="75000"/>
                            </a:schemeClr>
                          </a:solidFill>
                          <a:latin typeface="Times New Roman" pitchFamily="18" charset="0"/>
                          <a:cs typeface="Times New Roman" pitchFamily="18" charset="0"/>
                        </a:rPr>
                        <a:t>thymic</a:t>
                      </a:r>
                      <a:r>
                        <a:rPr lang="en-US" sz="1600" b="1" dirty="0">
                          <a:solidFill>
                            <a:schemeClr val="accent5">
                              <a:lumMod val="75000"/>
                            </a:schemeClr>
                          </a:solidFill>
                          <a:latin typeface="Times New Roman" pitchFamily="18" charset="0"/>
                          <a:cs typeface="Times New Roman" pitchFamily="18" charset="0"/>
                        </a:rPr>
                        <a:t>) corpuscles : </a:t>
                      </a:r>
                      <a:r>
                        <a:rPr lang="en-US" sz="1600" dirty="0">
                          <a:solidFill>
                            <a:schemeClr val="accent5">
                              <a:lumMod val="50000"/>
                            </a:schemeClr>
                          </a:solidFill>
                          <a:latin typeface="Times New Roman" pitchFamily="18" charset="0"/>
                          <a:cs typeface="Times New Roman" pitchFamily="18" charset="0"/>
                        </a:rPr>
                        <a:t>Concentrically arranged epithelial reticular cells in the medulla. </a:t>
                      </a:r>
                      <a:r>
                        <a:rPr lang="en-US" sz="1600" dirty="0">
                          <a:solidFill>
                            <a:srgbClr val="942093"/>
                          </a:solidFill>
                          <a:latin typeface="Times New Roman" pitchFamily="18" charset="0"/>
                          <a:cs typeface="Times New Roman" pitchFamily="18" charset="0"/>
                        </a:rPr>
                        <a:t>( in medulla only)</a:t>
                      </a:r>
                    </a:p>
                    <a:p>
                      <a:pPr marL="450850" indent="-450850">
                        <a:lnSpc>
                          <a:spcPct val="80000"/>
                        </a:lnSpc>
                        <a:buFont typeface="+mj-lt"/>
                        <a:buAutoNum type="arabicPeriod"/>
                        <a:defRPr/>
                      </a:pPr>
                      <a:r>
                        <a:rPr lang="en-US" sz="1600" b="1" dirty="0">
                          <a:solidFill>
                            <a:schemeClr val="accent5">
                              <a:lumMod val="75000"/>
                            </a:schemeClr>
                          </a:solidFill>
                          <a:latin typeface="Times New Roman" pitchFamily="18" charset="0"/>
                          <a:cs typeface="Times New Roman" pitchFamily="18" charset="0"/>
                        </a:rPr>
                        <a:t>Mature small T lymphocytes</a:t>
                      </a:r>
                      <a:endParaRPr lang="en-US" sz="1600" dirty="0">
                        <a:solidFill>
                          <a:schemeClr val="accent5">
                            <a:lumMod val="75000"/>
                          </a:schemeClr>
                        </a:solidFill>
                        <a:latin typeface="Times New Roman" pitchFamily="18" charset="0"/>
                        <a:cs typeface="Times New Roman" pitchFamily="18" charset="0"/>
                      </a:endParaRPr>
                    </a:p>
                    <a:p>
                      <a:pPr marL="450850" indent="-450850">
                        <a:lnSpc>
                          <a:spcPct val="80000"/>
                        </a:lnSpc>
                        <a:buFont typeface="+mj-lt"/>
                        <a:buAutoNum type="arabicPeriod"/>
                        <a:defRPr/>
                      </a:pPr>
                      <a:r>
                        <a:rPr lang="en-US" sz="1600" b="1" dirty="0">
                          <a:solidFill>
                            <a:schemeClr val="accent5">
                              <a:lumMod val="75000"/>
                            </a:schemeClr>
                          </a:solidFill>
                          <a:latin typeface="Times New Roman" pitchFamily="18" charset="0"/>
                          <a:cs typeface="Times New Roman" pitchFamily="18" charset="0"/>
                        </a:rPr>
                        <a:t>Macrophages.</a:t>
                      </a:r>
                      <a:endParaRPr lang="en-US" sz="1600" dirty="0">
                        <a:solidFill>
                          <a:schemeClr val="accent5">
                            <a:lumMod val="75000"/>
                          </a:schemeClr>
                        </a:solidFill>
                        <a:latin typeface="Times New Roman" pitchFamily="18" charset="0"/>
                        <a:cs typeface="Times New Roman" pitchFamily="18" charset="0"/>
                      </a:endParaRPr>
                    </a:p>
                    <a:p>
                      <a:pPr marL="450850" indent="-450850">
                        <a:lnSpc>
                          <a:spcPct val="80000"/>
                        </a:lnSpc>
                        <a:buFont typeface="+mj-lt"/>
                        <a:buAutoNum type="arabicPeriod"/>
                        <a:defRPr/>
                      </a:pPr>
                      <a:r>
                        <a:rPr lang="en-US" sz="1600" b="1" dirty="0">
                          <a:solidFill>
                            <a:schemeClr val="accent5">
                              <a:lumMod val="75000"/>
                            </a:schemeClr>
                          </a:solidFill>
                          <a:latin typeface="Times New Roman" pitchFamily="18" charset="0"/>
                          <a:cs typeface="Times New Roman" pitchFamily="18" charset="0"/>
                        </a:rPr>
                        <a:t>Epithelial reticular cells.</a:t>
                      </a:r>
                    </a:p>
                    <a:p>
                      <a:pPr marL="717550" indent="-717550">
                        <a:lnSpc>
                          <a:spcPct val="150000"/>
                        </a:lnSpc>
                        <a:defRPr/>
                      </a:pPr>
                      <a:r>
                        <a:rPr lang="en-US" sz="1600" dirty="0">
                          <a:solidFill>
                            <a:srgbClr val="521B93"/>
                          </a:solidFill>
                          <a:latin typeface="Times New Roman" pitchFamily="18" charset="0"/>
                          <a:cs typeface="Times New Roman" pitchFamily="18" charset="0"/>
                        </a:rPr>
                        <a:t>*</a:t>
                      </a:r>
                      <a:r>
                        <a:rPr lang="en-US" sz="1600" dirty="0">
                          <a:solidFill>
                            <a:srgbClr val="942093"/>
                          </a:solidFill>
                          <a:latin typeface="Times New Roman" pitchFamily="18" charset="0"/>
                          <a:cs typeface="Times New Roman" pitchFamily="18" charset="0"/>
                        </a:rPr>
                        <a:t>Medulla of adjacent </a:t>
                      </a:r>
                      <a:r>
                        <a:rPr lang="en-US" sz="1600" dirty="0" err="1">
                          <a:solidFill>
                            <a:srgbClr val="942093"/>
                          </a:solidFill>
                          <a:latin typeface="Times New Roman" pitchFamily="18" charset="0"/>
                          <a:cs typeface="Times New Roman" pitchFamily="18" charset="0"/>
                        </a:rPr>
                        <a:t>thymic</a:t>
                      </a:r>
                      <a:r>
                        <a:rPr lang="en-US" sz="1600" dirty="0">
                          <a:solidFill>
                            <a:srgbClr val="942093"/>
                          </a:solidFill>
                          <a:latin typeface="Times New Roman" pitchFamily="18" charset="0"/>
                          <a:cs typeface="Times New Roman" pitchFamily="18" charset="0"/>
                        </a:rPr>
                        <a:t> lobules are</a:t>
                      </a:r>
                    </a:p>
                    <a:p>
                      <a:pPr marL="717550" indent="-717550">
                        <a:lnSpc>
                          <a:spcPct val="150000"/>
                        </a:lnSpc>
                        <a:defRPr/>
                      </a:pPr>
                      <a:r>
                        <a:rPr lang="en-US" sz="1600" dirty="0">
                          <a:solidFill>
                            <a:srgbClr val="942093"/>
                          </a:solidFill>
                          <a:latin typeface="Times New Roman" pitchFamily="18" charset="0"/>
                          <a:cs typeface="Times New Roman" pitchFamily="18" charset="0"/>
                        </a:rPr>
                        <a:t>interconnected - Why? Incomplete trabeculae </a:t>
                      </a:r>
                    </a:p>
                    <a:p>
                      <a:endParaRPr lang="en-US" sz="1600" dirty="0"/>
                    </a:p>
                    <a:p>
                      <a:r>
                        <a:rPr lang="en-US" sz="1600" b="1" dirty="0">
                          <a:solidFill>
                            <a:srgbClr val="FF2F92"/>
                          </a:solidFill>
                        </a:rPr>
                        <a:t>General notes:</a:t>
                      </a:r>
                    </a:p>
                    <a:p>
                      <a:r>
                        <a:rPr lang="en-US" altLang="en-US" sz="16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No lymphoid nodules</a:t>
                      </a:r>
                      <a:r>
                        <a:rPr lang="en-US" altLang="en-US" sz="1600" baseline="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altLang="en-US" sz="1600" dirty="0">
                          <a:ln w="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 reticular fibers,  No sinuses or sinusoids </a:t>
                      </a:r>
                      <a:r>
                        <a:rPr lang="en-US" altLang="en-US" sz="1600" dirty="0">
                          <a:ln w="0"/>
                          <a:solidFill>
                            <a:schemeClr val="accent5">
                              <a:lumMod val="50000"/>
                            </a:schemeClr>
                          </a:solidFill>
                          <a:effectLst>
                            <a:outerShdw blurRad="38100" dist="19050" dir="2700000" algn="tl" rotWithShape="0">
                              <a:schemeClr val="dk1">
                                <a:alpha val="40000"/>
                              </a:schemeClr>
                            </a:outerShdw>
                          </a:effectLst>
                        </a:rPr>
                        <a:t> </a:t>
                      </a:r>
                    </a:p>
                    <a:p>
                      <a:endParaRPr lang="en-US" sz="1600" dirty="0">
                        <a:solidFill>
                          <a:srgbClr val="FF2F9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2593571" y="-180526"/>
            <a:ext cx="6751955" cy="830997"/>
          </a:xfrm>
          <a:prstGeom prst="rect">
            <a:avLst/>
          </a:prstGeom>
          <a:noFill/>
        </p:spPr>
        <p:txBody>
          <a:bodyPr wrap="square" rtlCol="0">
            <a:spAutoFit/>
          </a:bodyPr>
          <a:lstStyle/>
          <a:p>
            <a:pPr algn="ctr"/>
            <a:r>
              <a:rPr lang="en-US" sz="4800" b="1" i="1" dirty="0">
                <a:solidFill>
                  <a:schemeClr val="bg1"/>
                </a:solidFill>
              </a:rPr>
              <a:t>THYMUS</a:t>
            </a:r>
          </a:p>
        </p:txBody>
      </p:sp>
      <p:pic>
        <p:nvPicPr>
          <p:cNvPr id="9" name="Picture 8"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59" y="3208749"/>
            <a:ext cx="1553530" cy="16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14_14"/>
          <p:cNvPicPr>
            <a:picLocks noChangeAspect="1" noChangeArrowheads="1"/>
          </p:cNvPicPr>
          <p:nvPr/>
        </p:nvPicPr>
        <p:blipFill rotWithShape="1">
          <a:blip r:embed="rId3">
            <a:extLst>
              <a:ext uri="{28A0092B-C50C-407E-A947-70E740481C1C}">
                <a14:useLocalDpi xmlns:a14="http://schemas.microsoft.com/office/drawing/2010/main" val="0"/>
              </a:ext>
            </a:extLst>
          </a:blip>
          <a:srcRect b="9766"/>
          <a:stretch/>
        </p:blipFill>
        <p:spPr bwMode="auto">
          <a:xfrm>
            <a:off x="9824421" y="1251450"/>
            <a:ext cx="1928553" cy="170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l="4311" t="23302" r="49323"/>
          <a:stretch>
            <a:fillRect/>
          </a:stretch>
        </p:blipFill>
        <p:spPr bwMode="auto">
          <a:xfrm>
            <a:off x="9528406" y="3624349"/>
            <a:ext cx="2224568" cy="22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09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BA3F4"/>
            </a:gs>
            <a:gs pos="23000">
              <a:srgbClr val="4598E4"/>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6" name="Rectangle 15"/>
          <p:cNvSpPr>
            <a:spLocks noGrp="1" noChangeArrowheads="1"/>
          </p:cNvSpPr>
          <p:nvPr/>
        </p:nvSpPr>
        <p:spPr bwMode="auto">
          <a:xfrm>
            <a:off x="1173866" y="105433"/>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rtl="0" eaLnBrk="1" hangingPunct="1"/>
            <a:endParaRPr lang="en-US" altLang="en-US" sz="1600" u="sng" dirty="0">
              <a:solidFill>
                <a:srgbClr val="0070C0"/>
              </a:solidFill>
              <a:latin typeface="+mn-lt"/>
              <a:ea typeface="+mn-ea"/>
              <a:cs typeface="+mn-cs"/>
            </a:endParaRPr>
          </a:p>
        </p:txBody>
      </p:sp>
      <p:graphicFrame>
        <p:nvGraphicFramePr>
          <p:cNvPr id="22" name="Table 21"/>
          <p:cNvGraphicFramePr>
            <a:graphicFrameLocks noGrp="1"/>
          </p:cNvGraphicFramePr>
          <p:nvPr>
            <p:extLst>
              <p:ext uri="{D42A27DB-BD31-4B8C-83A1-F6EECF244321}">
                <p14:modId xmlns:p14="http://schemas.microsoft.com/office/powerpoint/2010/main" val="1757316968"/>
              </p:ext>
            </p:extLst>
          </p:nvPr>
        </p:nvGraphicFramePr>
        <p:xfrm>
          <a:off x="1479662" y="956333"/>
          <a:ext cx="9759144" cy="4696322"/>
        </p:xfrm>
        <a:graphic>
          <a:graphicData uri="http://schemas.openxmlformats.org/drawingml/2006/table">
            <a:tbl>
              <a:tblPr firstRow="1" bandRow="1">
                <a:tableStyleId>{5C22544A-7EE6-4342-B048-85BDC9FD1C3A}</a:tableStyleId>
              </a:tblPr>
              <a:tblGrid>
                <a:gridCol w="4879572">
                  <a:extLst>
                    <a:ext uri="{9D8B030D-6E8A-4147-A177-3AD203B41FA5}">
                      <a16:colId xmlns:a16="http://schemas.microsoft.com/office/drawing/2014/main" val="20000"/>
                    </a:ext>
                  </a:extLst>
                </a:gridCol>
                <a:gridCol w="4879572">
                  <a:extLst>
                    <a:ext uri="{9D8B030D-6E8A-4147-A177-3AD203B41FA5}">
                      <a16:colId xmlns:a16="http://schemas.microsoft.com/office/drawing/2014/main" val="20001"/>
                    </a:ext>
                  </a:extLst>
                </a:gridCol>
              </a:tblGrid>
              <a:tr h="746696">
                <a:tc gridSpan="2">
                  <a:txBody>
                    <a:bodyPr/>
                    <a:lstStyle/>
                    <a:p>
                      <a:pPr algn="ctr"/>
                      <a:r>
                        <a:rPr lang="en-US" sz="3200" b="1" i="1" dirty="0">
                          <a:solidFill>
                            <a:srgbClr val="FF2F92"/>
                          </a:solidFill>
                          <a:effectLst>
                            <a:outerShdw blurRad="38100" dist="38100" dir="2700000" algn="tl">
                              <a:srgbClr val="000000">
                                <a:alpha val="43137"/>
                              </a:srgbClr>
                            </a:outerShdw>
                          </a:effectLst>
                        </a:rPr>
                        <a:t>Clinical Applications</a:t>
                      </a:r>
                      <a:endParaRPr lang="en-US" sz="3200" i="1" dirty="0">
                        <a:solidFill>
                          <a:srgbClr val="FF2F9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dirty="0"/>
                    </a:p>
                  </a:txBody>
                  <a:tcPr/>
                </a:tc>
                <a:extLst>
                  <a:ext uri="{0D108BD9-81ED-4DB2-BD59-A6C34878D82A}">
                    <a16:rowId xmlns:a16="http://schemas.microsoft.com/office/drawing/2014/main" val="10000"/>
                  </a:ext>
                </a:extLst>
              </a:tr>
              <a:tr h="8252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a:effectLst>
                            <a:outerShdw blurRad="38100" dist="38100" dir="2700000" algn="tl">
                              <a:srgbClr val="000000">
                                <a:alpha val="43137"/>
                              </a:srgbClr>
                            </a:outerShdw>
                          </a:effectLst>
                          <a:latin typeface="Times New Roman" pitchFamily="18" charset="0"/>
                          <a:cs typeface="Times New Roman" pitchFamily="18" charset="0"/>
                        </a:rPr>
                        <a:t>Rupture of the Spleen</a:t>
                      </a:r>
                    </a:p>
                    <a:p>
                      <a:pPr algn="just"/>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a:effectLst>
                            <a:outerShdw blurRad="38100" dist="38100" dir="2700000" algn="tl">
                              <a:srgbClr val="000000">
                                <a:alpha val="43137"/>
                              </a:srgbClr>
                            </a:outerShdw>
                          </a:effectLst>
                          <a:latin typeface="Times New Roman" pitchFamily="18" charset="0"/>
                          <a:cs typeface="Times New Roman" pitchFamily="18" charset="0"/>
                        </a:rPr>
                        <a:t>Palpable lymph node</a:t>
                      </a:r>
                    </a:p>
                    <a:p>
                      <a:pPr algn="just"/>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24331">
                <a:tc>
                  <a:txBody>
                    <a:bodyPr/>
                    <a:lstStyle/>
                    <a:p>
                      <a:pPr>
                        <a:lnSpc>
                          <a:spcPct val="150000"/>
                        </a:lnSpc>
                      </a:pPr>
                      <a:r>
                        <a:rPr lang="en-US" altLang="en-US" dirty="0">
                          <a:latin typeface="Times New Roman" panose="02020603050405020304" pitchFamily="18" charset="0"/>
                          <a:cs typeface="Times New Roman" panose="02020603050405020304" pitchFamily="18" charset="0"/>
                        </a:rPr>
                        <a:t>Spleen is a fragile or friable organ, so major trauma to the upper left abdominal quadrant usually leads to rupture of the spleen.</a:t>
                      </a:r>
                    </a:p>
                    <a:p>
                      <a:pPr>
                        <a:lnSpc>
                          <a:spcPct val="150000"/>
                        </a:lnSpc>
                      </a:pPr>
                      <a:r>
                        <a:rPr lang="en-US" altLang="en-US" dirty="0">
                          <a:latin typeface="Times New Roman" panose="02020603050405020304" pitchFamily="18" charset="0"/>
                          <a:cs typeface="Times New Roman" panose="02020603050405020304" pitchFamily="18" charset="0"/>
                        </a:rPr>
                        <a:t>Surgical removal of that ruptured spleen is essential.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en-US" dirty="0">
                          <a:latin typeface="Times New Roman" panose="02020603050405020304" pitchFamily="18" charset="0"/>
                          <a:cs typeface="Times New Roman" panose="02020603050405020304" pitchFamily="18" charset="0"/>
                        </a:rPr>
                        <a:t>The presence of antigen or bacteria leads to rapid proliferation of lymphocytes of the lymph node (L.N), leading to increase of L.N. to several times of its normal size, so the L.N. becomes enlarged and palpable to the touch.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85213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684</Words>
  <Application>Microsoft Office PowerPoint</Application>
  <PresentationFormat>Widescreen</PresentationFormat>
  <Paragraphs>165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Athelas</vt:lpstr>
      <vt:lpstr>Calibri</vt:lpstr>
      <vt:lpstr>Calibri Light</vt:lpstr>
      <vt:lpstr>Georgia</vt:lpstr>
      <vt:lpstr>Times New Roman</vt:lpstr>
      <vt:lpstr>Wingdings</vt:lpstr>
      <vt:lpstr>Office Theme</vt:lpstr>
      <vt:lpstr>PowerPoint Presentation</vt:lpstr>
      <vt:lpstr>LYMPHOID TISSUE</vt:lpstr>
      <vt:lpstr>          Information might help you :   * Lymph : a pale fluid that contains white blood cells and that passes through channels in the body and helps to keep bodily tissues healthy * How does the Lymph form ? The lymph is formed when the interstitial fluid is collected through lymph capillaries. * Lymph sinuses : Channels which allows the free movement of lymphatic fluid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ريما العتيبي</dc:creator>
  <cp:lastModifiedBy>trad</cp:lastModifiedBy>
  <cp:revision>51</cp:revision>
  <dcterms:created xsi:type="dcterms:W3CDTF">2016-09-29T01:36:47Z</dcterms:created>
  <dcterms:modified xsi:type="dcterms:W3CDTF">2016-10-08T15:09:21Z</dcterms:modified>
</cp:coreProperties>
</file>