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32" r:id="rId1"/>
  </p:sldMasterIdLst>
  <p:notesMasterIdLst>
    <p:notesMasterId r:id="rId24"/>
  </p:notesMasterIdLst>
  <p:sldIdLst>
    <p:sldId id="256" r:id="rId2"/>
    <p:sldId id="258" r:id="rId3"/>
    <p:sldId id="269" r:id="rId4"/>
    <p:sldId id="270" r:id="rId5"/>
    <p:sldId id="267" r:id="rId6"/>
    <p:sldId id="275" r:id="rId7"/>
    <p:sldId id="276" r:id="rId8"/>
    <p:sldId id="265" r:id="rId9"/>
    <p:sldId id="277" r:id="rId10"/>
    <p:sldId id="263" r:id="rId11"/>
    <p:sldId id="272" r:id="rId12"/>
    <p:sldId id="273" r:id="rId13"/>
    <p:sldId id="278" r:id="rId14"/>
    <p:sldId id="261" r:id="rId15"/>
    <p:sldId id="262" r:id="rId16"/>
    <p:sldId id="259" r:id="rId17"/>
    <p:sldId id="260" r:id="rId18"/>
    <p:sldId id="268" r:id="rId19"/>
    <p:sldId id="264" r:id="rId20"/>
    <p:sldId id="266" r:id="rId21"/>
    <p:sldId id="274" r:id="rId22"/>
    <p:sldId id="257" r:id="rId23"/>
  </p:sldIdLst>
  <p:sldSz cx="9144000" cy="6858000" type="screen4x3"/>
  <p:notesSz cx="6858000" cy="9144000"/>
  <p:custDataLst>
    <p:tags r:id="rId25"/>
  </p:custDataLst>
  <p:defaultText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A5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86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103BAD-AB4C-4AC3-A9CA-28939E9B6A11}" type="datetimeFigureOut">
              <a:rPr lang="en-US" smtClean="0"/>
              <a:pPr/>
              <a:t>11/6/2016</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683667-E761-4691-B6CD-D74E6B9DEED7}" type="slidenum">
              <a:rPr smtClean="0"/>
              <a:pPr/>
              <a:t>‹#›</a:t>
            </a:fld>
            <a:endParaRPr/>
          </a:p>
        </p:txBody>
      </p:sp>
    </p:spTree>
    <p:extLst>
      <p:ext uri="{BB962C8B-B14F-4D97-AF65-F5344CB8AC3E}">
        <p14:creationId xmlns:p14="http://schemas.microsoft.com/office/powerpoint/2010/main" val="135813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3667-E761-4691-B6CD-D74E6B9DEED7}" type="slidenum">
              <a:rPr lang="en-US" smtClean="0"/>
              <a:pPr/>
              <a:t>2</a:t>
            </a:fld>
            <a:endParaRPr lang="en-US"/>
          </a:p>
        </p:txBody>
      </p:sp>
    </p:spTree>
    <p:extLst>
      <p:ext uri="{BB962C8B-B14F-4D97-AF65-F5344CB8AC3E}">
        <p14:creationId xmlns:p14="http://schemas.microsoft.com/office/powerpoint/2010/main" val="1282902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3667-E761-4691-B6CD-D74E6B9DEED7}" type="slidenum">
              <a:rPr lang="en-US" smtClean="0"/>
              <a:pPr/>
              <a:t>15</a:t>
            </a:fld>
            <a:endParaRPr lang="en-US"/>
          </a:p>
        </p:txBody>
      </p:sp>
    </p:spTree>
    <p:extLst>
      <p:ext uri="{BB962C8B-B14F-4D97-AF65-F5344CB8AC3E}">
        <p14:creationId xmlns:p14="http://schemas.microsoft.com/office/powerpoint/2010/main" val="706920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3667-E761-4691-B6CD-D74E6B9DEED7}" type="slidenum">
              <a:rPr lang="en-US" smtClean="0"/>
              <a:pPr/>
              <a:t>16</a:t>
            </a:fld>
            <a:endParaRPr lang="en-US"/>
          </a:p>
        </p:txBody>
      </p:sp>
    </p:spTree>
    <p:extLst>
      <p:ext uri="{BB962C8B-B14F-4D97-AF65-F5344CB8AC3E}">
        <p14:creationId xmlns:p14="http://schemas.microsoft.com/office/powerpoint/2010/main" val="995846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3667-E761-4691-B6CD-D74E6B9DEED7}" type="slidenum">
              <a:rPr lang="en-US" smtClean="0"/>
              <a:pPr/>
              <a:t>17</a:t>
            </a:fld>
            <a:endParaRPr lang="en-US"/>
          </a:p>
        </p:txBody>
      </p:sp>
    </p:spTree>
    <p:extLst>
      <p:ext uri="{BB962C8B-B14F-4D97-AF65-F5344CB8AC3E}">
        <p14:creationId xmlns:p14="http://schemas.microsoft.com/office/powerpoint/2010/main" val="3255215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3667-E761-4691-B6CD-D74E6B9DEED7}" type="slidenum">
              <a:rPr lang="en-US" smtClean="0"/>
              <a:pPr/>
              <a:t>18</a:t>
            </a:fld>
            <a:endParaRPr lang="en-US"/>
          </a:p>
        </p:txBody>
      </p:sp>
    </p:spTree>
    <p:extLst>
      <p:ext uri="{BB962C8B-B14F-4D97-AF65-F5344CB8AC3E}">
        <p14:creationId xmlns:p14="http://schemas.microsoft.com/office/powerpoint/2010/main" val="4132641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3667-E761-4691-B6CD-D74E6B9DEED7}" type="slidenum">
              <a:rPr lang="en-US" smtClean="0"/>
              <a:pPr/>
              <a:t>19</a:t>
            </a:fld>
            <a:endParaRPr lang="en-US"/>
          </a:p>
        </p:txBody>
      </p:sp>
    </p:spTree>
    <p:extLst>
      <p:ext uri="{BB962C8B-B14F-4D97-AF65-F5344CB8AC3E}">
        <p14:creationId xmlns:p14="http://schemas.microsoft.com/office/powerpoint/2010/main" val="349782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3667-E761-4691-B6CD-D74E6B9DEED7}" type="slidenum">
              <a:rPr lang="en-US" smtClean="0"/>
              <a:pPr/>
              <a:t>20</a:t>
            </a:fld>
            <a:endParaRPr lang="en-US"/>
          </a:p>
        </p:txBody>
      </p:sp>
    </p:spTree>
    <p:extLst>
      <p:ext uri="{BB962C8B-B14F-4D97-AF65-F5344CB8AC3E}">
        <p14:creationId xmlns:p14="http://schemas.microsoft.com/office/powerpoint/2010/main" val="98343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3667-E761-4691-B6CD-D74E6B9DEED7}" type="slidenum">
              <a:rPr lang="en-US" smtClean="0"/>
              <a:pPr/>
              <a:t>21</a:t>
            </a:fld>
            <a:endParaRPr lang="en-US"/>
          </a:p>
        </p:txBody>
      </p:sp>
    </p:spTree>
    <p:extLst>
      <p:ext uri="{BB962C8B-B14F-4D97-AF65-F5344CB8AC3E}">
        <p14:creationId xmlns:p14="http://schemas.microsoft.com/office/powerpoint/2010/main" val="2900586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3667-E761-4691-B6CD-D74E6B9DEED7}" type="slidenum">
              <a:rPr lang="en-US" smtClean="0"/>
              <a:pPr/>
              <a:t>22</a:t>
            </a:fld>
            <a:endParaRPr lang="en-US"/>
          </a:p>
        </p:txBody>
      </p:sp>
    </p:spTree>
    <p:extLst>
      <p:ext uri="{BB962C8B-B14F-4D97-AF65-F5344CB8AC3E}">
        <p14:creationId xmlns:p14="http://schemas.microsoft.com/office/powerpoint/2010/main" val="3911033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3667-E761-4691-B6CD-D74E6B9DEED7}" type="slidenum">
              <a:rPr lang="en-US" smtClean="0"/>
              <a:pPr/>
              <a:t>3</a:t>
            </a:fld>
            <a:endParaRPr lang="en-US"/>
          </a:p>
        </p:txBody>
      </p:sp>
    </p:spTree>
    <p:extLst>
      <p:ext uri="{BB962C8B-B14F-4D97-AF65-F5344CB8AC3E}">
        <p14:creationId xmlns:p14="http://schemas.microsoft.com/office/powerpoint/2010/main" val="553645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3667-E761-4691-B6CD-D74E6B9DEED7}" type="slidenum">
              <a:rPr lang="en-US" smtClean="0"/>
              <a:pPr/>
              <a:t>4</a:t>
            </a:fld>
            <a:endParaRPr lang="en-US"/>
          </a:p>
        </p:txBody>
      </p:sp>
    </p:spTree>
    <p:extLst>
      <p:ext uri="{BB962C8B-B14F-4D97-AF65-F5344CB8AC3E}">
        <p14:creationId xmlns:p14="http://schemas.microsoft.com/office/powerpoint/2010/main" val="2299996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3667-E761-4691-B6CD-D74E6B9DEED7}" type="slidenum">
              <a:rPr lang="en-US" smtClean="0"/>
              <a:pPr/>
              <a:t>5</a:t>
            </a:fld>
            <a:endParaRPr lang="en-US"/>
          </a:p>
        </p:txBody>
      </p:sp>
    </p:spTree>
    <p:extLst>
      <p:ext uri="{BB962C8B-B14F-4D97-AF65-F5344CB8AC3E}">
        <p14:creationId xmlns:p14="http://schemas.microsoft.com/office/powerpoint/2010/main" val="86348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3667-E761-4691-B6CD-D74E6B9DEED7}" type="slidenum">
              <a:rPr lang="en-US" smtClean="0"/>
              <a:pPr/>
              <a:t>8</a:t>
            </a:fld>
            <a:endParaRPr lang="en-US"/>
          </a:p>
        </p:txBody>
      </p:sp>
    </p:spTree>
    <p:extLst>
      <p:ext uri="{BB962C8B-B14F-4D97-AF65-F5344CB8AC3E}">
        <p14:creationId xmlns:p14="http://schemas.microsoft.com/office/powerpoint/2010/main" val="3543769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3667-E761-4691-B6CD-D74E6B9DEED7}" type="slidenum">
              <a:rPr lang="en-US" smtClean="0"/>
              <a:pPr/>
              <a:t>10</a:t>
            </a:fld>
            <a:endParaRPr lang="en-US"/>
          </a:p>
        </p:txBody>
      </p:sp>
    </p:spTree>
    <p:extLst>
      <p:ext uri="{BB962C8B-B14F-4D97-AF65-F5344CB8AC3E}">
        <p14:creationId xmlns:p14="http://schemas.microsoft.com/office/powerpoint/2010/main" val="607231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3667-E761-4691-B6CD-D74E6B9DEED7}" type="slidenum">
              <a:rPr lang="en-US" smtClean="0"/>
              <a:pPr/>
              <a:t>11</a:t>
            </a:fld>
            <a:endParaRPr lang="en-US"/>
          </a:p>
        </p:txBody>
      </p:sp>
    </p:spTree>
    <p:extLst>
      <p:ext uri="{BB962C8B-B14F-4D97-AF65-F5344CB8AC3E}">
        <p14:creationId xmlns:p14="http://schemas.microsoft.com/office/powerpoint/2010/main" val="3285944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3667-E761-4691-B6CD-D74E6B9DEED7}" type="slidenum">
              <a:rPr lang="en-US" smtClean="0"/>
              <a:pPr/>
              <a:t>12</a:t>
            </a:fld>
            <a:endParaRPr lang="en-US"/>
          </a:p>
        </p:txBody>
      </p:sp>
    </p:spTree>
    <p:extLst>
      <p:ext uri="{BB962C8B-B14F-4D97-AF65-F5344CB8AC3E}">
        <p14:creationId xmlns:p14="http://schemas.microsoft.com/office/powerpoint/2010/main" val="1204950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3667-E761-4691-B6CD-D74E6B9DEED7}" type="slidenum">
              <a:rPr lang="en-US" smtClean="0"/>
              <a:pPr/>
              <a:t>14</a:t>
            </a:fld>
            <a:endParaRPr lang="en-US"/>
          </a:p>
        </p:txBody>
      </p:sp>
    </p:spTree>
    <p:extLst>
      <p:ext uri="{BB962C8B-B14F-4D97-AF65-F5344CB8AC3E}">
        <p14:creationId xmlns:p14="http://schemas.microsoft.com/office/powerpoint/2010/main" val="3969433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1AB968F7-0571-463E-92B3-CC8D6D3883C7}" type="datetimeFigureOut">
              <a:rPr lang="en-US" smtClean="0"/>
              <a:pPr/>
              <a:t>11/6/2016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AB968F7-0571-463E-92B3-CC8D6D3883C7}" type="datetimeFigureOut">
              <a:rPr lang="en-US" smtClean="0"/>
              <a:pPr/>
              <a:t>11/6/2016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AB968F7-0571-463E-92B3-CC8D6D3883C7}" type="datetimeFigureOut">
              <a:rPr lang="en-US" smtClean="0"/>
              <a:pPr/>
              <a:t>11/6/2016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AB968F7-0571-463E-92B3-CC8D6D3883C7}" type="datetimeFigureOut">
              <a:rPr lang="en-US" smtClean="0"/>
              <a:pPr/>
              <a:t>11/6/2016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B968F7-0571-463E-92B3-CC8D6D3883C7}" type="datetimeFigureOut">
              <a:rPr lang="en-US" smtClean="0"/>
              <a:pPr/>
              <a:t>11/6/2016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AB968F7-0571-463E-92B3-CC8D6D3883C7}" type="datetimeFigureOut">
              <a:rPr lang="en-US" smtClean="0"/>
              <a:pPr/>
              <a:t>11/6/2016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1AB968F7-0571-463E-92B3-CC8D6D3883C7}" type="datetimeFigureOut">
              <a:rPr lang="en-US" smtClean="0"/>
              <a:pPr/>
              <a:t>11/6/2016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1AB968F7-0571-463E-92B3-CC8D6D3883C7}" type="datetimeFigureOut">
              <a:rPr lang="en-US" smtClean="0"/>
              <a:pPr/>
              <a:t>11/6/2016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968F7-0571-463E-92B3-CC8D6D3883C7}" type="datetimeFigureOut">
              <a:rPr lang="en-US" smtClean="0"/>
              <a:pPr/>
              <a:t>11/6/2016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AB968F7-0571-463E-92B3-CC8D6D3883C7}" type="datetimeFigureOut">
              <a:rPr lang="en-US" smtClean="0"/>
              <a:pPr/>
              <a:t>11/6/2016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AB968F7-0571-463E-92B3-CC8D6D3883C7}" type="datetimeFigureOut">
              <a:rPr lang="en-US" smtClean="0"/>
              <a:pPr/>
              <a:t>11/6/2016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1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chorCtr="1">
            <a:normAutofit/>
          </a:bodyPr>
          <a:lstStyle/>
          <a:p>
            <a:r>
              <a:rPr lang="en-US"/>
              <a:t>Click to edit Master title style</a:t>
            </a:r>
            <a:endParaRP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B968F7-0571-463E-92B3-CC8D6D3883C7}" type="datetimeFigureOut">
              <a:rPr lang="en-US" smtClean="0"/>
              <a:pPr/>
              <a:t>11/6/2016</a:t>
            </a:fld>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886A84-1D9B-440A-9F7C-51AFB1969C44}" type="slidenum">
              <a:rPr smtClean="0"/>
              <a:pPr/>
              <a:t>‹#›</a:t>
            </a:fld>
            <a:endParaRPr/>
          </a:p>
        </p:txBody>
      </p:sp>
    </p:spTree>
  </p:cSld>
  <p:clrMap bg1="lt1" tx1="dk1" bg2="lt2" tx2="dk2" accent1="accent1" accent2="accent2" accent3="accent3" accent4="accent4" accent5="accent5" accent6="accent6" hlink="hlink" folHlink="folHlink"/>
  <p:sldLayoutIdLst>
    <p:sldLayoutId id="2147484933" r:id="rId1"/>
    <p:sldLayoutId id="2147484934" r:id="rId2"/>
    <p:sldLayoutId id="2147484935" r:id="rId3"/>
    <p:sldLayoutId id="2147484936" r:id="rId4"/>
    <p:sldLayoutId id="2147484937" r:id="rId5"/>
    <p:sldLayoutId id="2147484938" r:id="rId6"/>
    <p:sldLayoutId id="2147484939" r:id="rId7"/>
    <p:sldLayoutId id="2147484940" r:id="rId8"/>
    <p:sldLayoutId id="2147484941" r:id="rId9"/>
    <p:sldLayoutId id="2147484942" r:id="rId10"/>
    <p:sldLayoutId id="2147484943" r:id="rId11"/>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WMVde68MLNmHaM&amp;tbnid=25aCx7Dc-70TMM:&amp;ved=0CAUQjRw&amp;url=http://www.bio.brandeis.edu/classes/heredity/Lecture%20Powerpoints/chapter6-2.pdf&amp;ei=tldJUrauJsWatQat64GoBg&amp;bvm=bv.53217764,d.bGE&amp;psig=AFQjCNG-os91Li2A1pRsQdmgPsuJ2-Ka8Q&amp;ust=1380624167927827"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hyperlink" Target="https://www.youtube.com/watch?v=vbGw4VanNj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youtube.com/watch?v=Ba9LXKH2ztU" TargetMode="External"/><Relationship Id="rId5" Type="http://schemas.openxmlformats.org/officeDocument/2006/relationships/image" Target="../media/image31.png"/><Relationship Id="rId4" Type="http://schemas.openxmlformats.org/officeDocument/2006/relationships/hyperlink" Target="https://www.qfeast.com/scored/quiz/Gaddok/Chromosomal-Anomalie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514600"/>
            <a:ext cx="9499569" cy="1261884"/>
          </a:xfrm>
          <a:prstGeom prst="rect">
            <a:avLst/>
          </a:prstGeom>
        </p:spPr>
        <p:txBody>
          <a:bodyPr rtlCol="0" anchor="t">
            <a:spAutoFit/>
          </a:bodyPr>
          <a:lstStyle/>
          <a:p>
            <a:pPr algn="ctr" defTabSz="457200"/>
            <a:r>
              <a:rPr lang="EN-US" sz="4400" b="1" dirty="0">
                <a:ln w="0"/>
                <a:solidFill>
                  <a:schemeClr val="accent5">
                    <a:lumMod val="75000"/>
                  </a:schemeClr>
                </a:solidFill>
                <a:effectLst>
                  <a:outerShdw blurRad="38100" dist="25400" dir="5400000" algn="ctr" rotWithShape="0">
                    <a:srgbClr val="6E747A">
                      <a:alpha val="43000"/>
                    </a:srgbClr>
                  </a:outerShdw>
                </a:effectLst>
                <a:latin typeface="Century Gothic" panose="020B0502020202020204"/>
              </a:rPr>
              <a:t>Human genetics:</a:t>
            </a:r>
            <a:endParaRPr lang="EN-US" sz="4400" b="1" dirty="0">
              <a:ln w="12700">
                <a:solidFill>
                  <a:schemeClr val="accent1"/>
                </a:solidFill>
                <a:prstDash val="solid"/>
              </a:ln>
              <a:solidFill>
                <a:schemeClr val="accent5">
                  <a:lumMod val="75000"/>
                </a:schemeClr>
              </a:solidFill>
              <a:effectLst>
                <a:outerShdw dist="38100" dir="2640000" algn="bl" rotWithShape="0">
                  <a:schemeClr val="accent1"/>
                </a:outerShdw>
              </a:effectLst>
              <a:latin typeface="Century Gothic" panose="020B0502020202020204"/>
            </a:endParaRPr>
          </a:p>
          <a:p>
            <a:pPr algn="ctr" defTabSz="457200"/>
            <a:r>
              <a:rPr lang="EN-US" sz="3200" dirty="0">
                <a:solidFill>
                  <a:srgbClr val="007A9B"/>
                </a:solidFill>
                <a:latin typeface="Century Gothic" panose="020B0502020202020204"/>
              </a:rPr>
              <a:t>Chromosome Anomalies</a:t>
            </a:r>
            <a:endParaRPr lang="en-US" sz="3200" dirty="0">
              <a:solidFill>
                <a:srgbClr val="007A9B"/>
              </a:solidFill>
              <a:latin typeface="Century Gothic" panose="020B0502020202020204"/>
            </a:endParaRPr>
          </a:p>
        </p:txBody>
      </p:sp>
      <p:sp>
        <p:nvSpPr>
          <p:cNvPr id="5" name="Bevel 4"/>
          <p:cNvSpPr/>
          <p:nvPr/>
        </p:nvSpPr>
        <p:spPr>
          <a:xfrm>
            <a:off x="6172200" y="4724400"/>
            <a:ext cx="2667000" cy="1295400"/>
          </a:xfrm>
          <a:prstGeom prst="bevel">
            <a:avLst/>
          </a:prstGeom>
          <a:noFill/>
          <a:ln>
            <a:solidFill>
              <a:srgbClr val="A7A5D3"/>
            </a:solid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 typeface="Arial" panose="020B0604020202020204" pitchFamily="34" charset="0"/>
              <a:buChar char="•"/>
            </a:pPr>
            <a:endParaRPr lang="en-US" sz="2400" b="1" dirty="0">
              <a:solidFill>
                <a:srgbClr val="FF0000"/>
              </a:solidFill>
            </a:endParaRPr>
          </a:p>
          <a:p>
            <a:pPr marL="342900" indent="-342900">
              <a:buFont typeface="Arial" panose="020B0604020202020204" pitchFamily="34" charset="0"/>
              <a:buChar char="•"/>
            </a:pPr>
            <a:r>
              <a:rPr lang="en-US" sz="2400" b="1" dirty="0">
                <a:solidFill>
                  <a:srgbClr val="FF0000"/>
                </a:solidFill>
              </a:rPr>
              <a:t>Important</a:t>
            </a:r>
          </a:p>
          <a:p>
            <a:pPr marL="285750" indent="-285750">
              <a:buFont typeface="Arial" panose="020B0604020202020204" pitchFamily="34" charset="0"/>
              <a:buChar char="•"/>
            </a:pPr>
            <a:r>
              <a:rPr lang="en-US" sz="2400" b="1" dirty="0">
                <a:solidFill>
                  <a:srgbClr val="00B050"/>
                </a:solidFill>
              </a:rPr>
              <a:t>Notes</a:t>
            </a:r>
          </a:p>
          <a:p>
            <a:pPr marL="285750" indent="-285750" algn="ctr">
              <a:buFont typeface="Arial" panose="020B0604020202020204" pitchFamily="34" charset="0"/>
              <a:buChar char="•"/>
            </a:pPr>
            <a:endParaRPr lang="en-US" dirty="0"/>
          </a:p>
        </p:txBody>
      </p:sp>
      <p:sp>
        <p:nvSpPr>
          <p:cNvPr id="7" name="TextBox 6"/>
          <p:cNvSpPr txBox="1"/>
          <p:nvPr/>
        </p:nvSpPr>
        <p:spPr>
          <a:xfrm>
            <a:off x="-152400" y="5496580"/>
            <a:ext cx="3619859" cy="523220"/>
          </a:xfrm>
          <a:prstGeom prst="rect">
            <a:avLst/>
          </a:prstGeom>
        </p:spPr>
        <p:txBody>
          <a:bodyPr rtlCol="0">
            <a:spAutoFit/>
          </a:bodyPr>
          <a:lstStyle/>
          <a:p>
            <a:pPr algn="ctr" defTabSz="457200"/>
            <a:r>
              <a:rPr lang="en-US" sz="2800" i="1" u="sng" dirty="0">
                <a:solidFill>
                  <a:schemeClr val="tx1">
                    <a:lumMod val="50000"/>
                    <a:lumOff val="50000"/>
                  </a:schemeClr>
                </a:solidFill>
                <a:latin typeface="Century Gothic" panose="020B0502020202020204"/>
              </a:rPr>
              <a:t>For revision only</a:t>
            </a:r>
            <a:endParaRPr lang="en-US" i="1" u="sng" dirty="0">
              <a:solidFill>
                <a:schemeClr val="tx1">
                  <a:lumMod val="50000"/>
                  <a:lumOff val="50000"/>
                </a:schemeClr>
              </a:solidFill>
              <a:latin typeface="Century Gothic" panose="020B0502020202020204"/>
            </a:endParaRPr>
          </a:p>
        </p:txBody>
      </p:sp>
      <p:pic>
        <p:nvPicPr>
          <p:cNvPr id="8" name="Picture 7" descr="human genetics.png"/>
          <p:cNvPicPr>
            <a:picLocks noChangeAspect="1"/>
          </p:cNvPicPr>
          <p:nvPr/>
        </p:nvPicPr>
        <p:blipFill>
          <a:blip r:embed="rId2"/>
          <a:srcRect l="6970" t="-48" r="15457" b="48"/>
          <a:stretch>
            <a:fillRect/>
          </a:stretch>
        </p:blipFill>
        <p:spPr>
          <a:xfrm>
            <a:off x="5038725" y="218870"/>
            <a:ext cx="3800475" cy="1909445"/>
          </a:xfrm>
          <a:prstGeom prst="rect">
            <a:avLst/>
          </a:prstGeom>
          <a:ln>
            <a:noFill/>
          </a:ln>
          <a:effectLst>
            <a:softEdge rad="112500"/>
          </a:effectLst>
        </p:spPr>
      </p:pic>
      <p:pic>
        <p:nvPicPr>
          <p:cNvPr id="9" name="Picture 8" descr="med436.jpg"/>
          <p:cNvPicPr>
            <a:picLocks noChangeAspect="1"/>
          </p:cNvPicPr>
          <p:nvPr/>
        </p:nvPicPr>
        <p:blipFill>
          <a:blip r:embed="rId3"/>
          <a:srcRect l="10000" t="25053" r="9895" b="7579"/>
          <a:stretch>
            <a:fillRect/>
          </a:stretch>
        </p:blipFill>
        <p:spPr>
          <a:xfrm>
            <a:off x="342900" y="276225"/>
            <a:ext cx="2623943" cy="1850707"/>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0400" y="3194931"/>
            <a:ext cx="2743200" cy="369332"/>
          </a:xfrm>
          <a:prstGeom prst="rect">
            <a:avLst/>
          </a:prstGeom>
        </p:spPr>
        <p:txBody>
          <a:bodyPr rtlCol="0">
            <a:spAutoFit/>
          </a:bodyPr>
          <a:lstStyle/>
          <a:p>
            <a:pPr algn="ctr"/>
            <a:endParaRPr lang="en-US"/>
          </a:p>
        </p:txBody>
      </p:sp>
      <p:sp>
        <p:nvSpPr>
          <p:cNvPr id="13" name="TextBox 12"/>
          <p:cNvSpPr txBox="1"/>
          <p:nvPr/>
        </p:nvSpPr>
        <p:spPr>
          <a:xfrm>
            <a:off x="14441" y="142875"/>
            <a:ext cx="8977159" cy="584775"/>
          </a:xfrm>
          <a:prstGeom prst="rect">
            <a:avLst/>
          </a:prstGeom>
        </p:spPr>
        <p:txBody>
          <a:bodyPr wrap="square" rtlCol="0">
            <a:spAutoFit/>
          </a:bodyPr>
          <a:lstStyle/>
          <a:p>
            <a:pPr algn="ctr"/>
            <a:r>
              <a:rPr lang="EN-US" sz="3200" b="1" dirty="0">
                <a:ln w="0"/>
                <a:solidFill>
                  <a:schemeClr val="accent5">
                    <a:lumMod val="75000"/>
                  </a:schemeClr>
                </a:solidFill>
                <a:effectLst>
                  <a:outerShdw blurRad="38100" dist="25400" dir="5400000" algn="ctr" rotWithShape="0">
                    <a:srgbClr val="6E747A">
                      <a:alpha val="43000"/>
                    </a:srgbClr>
                  </a:outerShdw>
                </a:effectLst>
                <a:latin typeface="Century Gothic" panose="020B0502020202020204"/>
              </a:rPr>
              <a:t>Down syndrome, trisomy 21</a:t>
            </a:r>
            <a:r>
              <a:rPr lang="EN-US" sz="2800" b="1" dirty="0">
                <a:solidFill>
                  <a:srgbClr val="002060"/>
                </a:solidFill>
                <a:latin typeface="Arial"/>
              </a:rPr>
              <a:t> </a:t>
            </a:r>
            <a:r>
              <a:rPr lang="EN-US" sz="2000" b="1" dirty="0">
                <a:solidFill>
                  <a:schemeClr val="bg1">
                    <a:lumMod val="50000"/>
                  </a:schemeClr>
                </a:solidFill>
                <a:latin typeface="Arial"/>
              </a:rPr>
              <a:t>Karyotype: 47, XY, +21</a:t>
            </a:r>
            <a:endParaRPr lang="EN-US" sz="2400" dirty="0">
              <a:solidFill>
                <a:schemeClr val="bg1">
                  <a:lumMod val="50000"/>
                </a:schemeClr>
              </a:solidFill>
            </a:endParaRPr>
          </a:p>
        </p:txBody>
      </p:sp>
      <p:sp>
        <p:nvSpPr>
          <p:cNvPr id="14" name="Title 13"/>
          <p:cNvSpPr>
            <a:spLocks noGrp="1"/>
          </p:cNvSpPr>
          <p:nvPr>
            <p:ph type="title"/>
          </p:nvPr>
        </p:nvSpPr>
        <p:spPr>
          <a:xfrm>
            <a:off x="14441" y="1676400"/>
            <a:ext cx="5319559" cy="4531545"/>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fontScale="90000"/>
          </a:bodyPr>
          <a:lstStyle/>
          <a:p>
            <a:pPr marL="342900" indent="-342900" algn="l">
              <a:buFont typeface="Wingdings" panose="05000000000000000000" pitchFamily="2" charset="2"/>
              <a:buChar char="Ø"/>
            </a:pPr>
            <a:r>
              <a:rPr lang="EN-US" sz="2200" dirty="0">
                <a:solidFill>
                  <a:schemeClr val="tx1"/>
                </a:solidFill>
                <a:latin typeface="Calibri"/>
              </a:rPr>
              <a:t>The incidence of trisomy 21 rises sharply with increasing maternal age</a:t>
            </a:r>
          </a:p>
          <a:p>
            <a:pPr marL="342900" indent="-342900" algn="l">
              <a:buFont typeface="Wingdings" panose="05000000000000000000" pitchFamily="2" charset="2"/>
              <a:buChar char="Ø"/>
            </a:pPr>
            <a:r>
              <a:rPr lang="EN-US" sz="2200" dirty="0">
                <a:solidFill>
                  <a:schemeClr val="tx1"/>
                </a:solidFill>
                <a:latin typeface="Calibri"/>
              </a:rPr>
              <a:t>Most cases arise from non disjunction in the first meiotic division</a:t>
            </a:r>
          </a:p>
          <a:p>
            <a:pPr marL="342900" indent="-342900" algn="l">
              <a:buFont typeface="Wingdings" panose="05000000000000000000" pitchFamily="2" charset="2"/>
              <a:buChar char="Ø"/>
            </a:pPr>
            <a:r>
              <a:rPr lang="EN-US" sz="2200" dirty="0">
                <a:solidFill>
                  <a:schemeClr val="tx1"/>
                </a:solidFill>
                <a:latin typeface="Calibri"/>
              </a:rPr>
              <a:t>The father contributing the extra chromosome in 15% of cases</a:t>
            </a:r>
            <a:br>
              <a:rPr lang="EN-US" sz="2200" dirty="0">
                <a:solidFill>
                  <a:schemeClr val="accent1">
                    <a:lumMod val="75000"/>
                  </a:schemeClr>
                </a:solidFill>
                <a:latin typeface="Calibri"/>
              </a:rPr>
            </a:br>
            <a:r>
              <a:rPr lang="EN-US" sz="2200" dirty="0">
                <a:solidFill>
                  <a:srgbClr val="FF0000"/>
                </a:solidFill>
                <a:latin typeface="Calibri"/>
              </a:rPr>
              <a:t>(i.e. Down syndrome can also be the result of nondisjunction of the father's chromosome 21)</a:t>
            </a:r>
          </a:p>
          <a:p>
            <a:pPr marL="342900" indent="-342900" algn="l">
              <a:buFont typeface="Wingdings" panose="05000000000000000000" pitchFamily="2" charset="2"/>
              <a:buChar char="Ø"/>
            </a:pPr>
            <a:r>
              <a:rPr lang="EN-US" sz="2200" dirty="0">
                <a:solidFill>
                  <a:schemeClr val="tx1"/>
                </a:solidFill>
                <a:latin typeface="Calibri"/>
              </a:rPr>
              <a:t>A small proportion of cases are mosaic and these probably arise from a non disjunction event in an early zygotic division.</a:t>
            </a:r>
          </a:p>
          <a:p>
            <a:pPr marL="342900" indent="-342900" algn="l">
              <a:buFont typeface="Wingdings" panose="05000000000000000000" pitchFamily="2" charset="2"/>
              <a:buChar char="Ø"/>
            </a:pPr>
            <a:r>
              <a:rPr lang="EN-US" sz="2200" dirty="0">
                <a:solidFill>
                  <a:schemeClr val="tx1"/>
                </a:solidFill>
                <a:latin typeface="Calibri"/>
              </a:rPr>
              <a:t>The symptoms include characteristic facial dysmorphologies, and an IQ of less than 50</a:t>
            </a:r>
            <a:r>
              <a:rPr lang="EN-US" sz="2400" dirty="0">
                <a:solidFill>
                  <a:schemeClr val="tx1"/>
                </a:solidFill>
                <a:latin typeface="Calibri"/>
              </a:rPr>
              <a:t>.</a:t>
            </a:r>
          </a:p>
        </p:txBody>
      </p:sp>
      <p:pic>
        <p:nvPicPr>
          <p:cNvPr id="15" name="Picture 14"/>
          <p:cNvPicPr>
            <a:picLocks noChangeAspect="1"/>
          </p:cNvPicPr>
          <p:nvPr/>
        </p:nvPicPr>
        <p:blipFill>
          <a:blip r:embed="rId3"/>
          <a:stretch>
            <a:fillRect/>
          </a:stretch>
        </p:blipFill>
        <p:spPr>
          <a:xfrm>
            <a:off x="5486401" y="4576958"/>
            <a:ext cx="3505199" cy="2133474"/>
          </a:xfrm>
          <a:prstGeom prst="rect">
            <a:avLst/>
          </a:prstGeom>
        </p:spPr>
      </p:pic>
      <p:pic>
        <p:nvPicPr>
          <p:cNvPr id="16" name="Picture 15"/>
          <p:cNvPicPr>
            <a:picLocks noChangeAspect="1"/>
          </p:cNvPicPr>
          <p:nvPr/>
        </p:nvPicPr>
        <p:blipFill>
          <a:blip r:embed="rId4"/>
          <a:stretch>
            <a:fillRect/>
          </a:stretch>
        </p:blipFill>
        <p:spPr>
          <a:xfrm>
            <a:off x="5486401" y="1115499"/>
            <a:ext cx="3505200" cy="3138097"/>
          </a:xfrm>
          <a:prstGeom prst="rect">
            <a:avLst/>
          </a:prstGeom>
        </p:spPr>
      </p:pic>
    </p:spTree>
    <p:extLst>
      <p:ext uri="{BB962C8B-B14F-4D97-AF65-F5344CB8AC3E}">
        <p14:creationId xmlns:p14="http://schemas.microsoft.com/office/powerpoint/2010/main" val="4129339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0400" y="3194931"/>
            <a:ext cx="2743200" cy="369332"/>
          </a:xfrm>
          <a:prstGeom prst="rect">
            <a:avLst/>
          </a:prstGeom>
        </p:spPr>
        <p:txBody>
          <a:bodyPr rtlCol="0">
            <a:spAutoFit/>
          </a:bodyPr>
          <a:lstStyle/>
          <a:p>
            <a:pPr algn="ctr"/>
            <a:endParaRPr lang="en-US"/>
          </a:p>
        </p:txBody>
      </p:sp>
      <p:sp>
        <p:nvSpPr>
          <p:cNvPr id="13" name="TextBox 12"/>
          <p:cNvSpPr txBox="1"/>
          <p:nvPr/>
        </p:nvSpPr>
        <p:spPr>
          <a:xfrm>
            <a:off x="457200" y="142875"/>
            <a:ext cx="8493125" cy="892552"/>
          </a:xfrm>
          <a:prstGeom prst="rect">
            <a:avLst/>
          </a:prstGeom>
        </p:spPr>
        <p:txBody>
          <a:bodyPr wrap="square" rtlCol="0">
            <a:spAutoFit/>
          </a:bodyPr>
          <a:lstStyle/>
          <a:p>
            <a:pPr algn="ctr"/>
            <a:r>
              <a:rPr lang="en-US" sz="2800" b="1" dirty="0">
                <a:ln w="0"/>
                <a:solidFill>
                  <a:schemeClr val="accent5">
                    <a:lumMod val="75000"/>
                  </a:schemeClr>
                </a:solidFill>
                <a:effectLst>
                  <a:outerShdw blurRad="38100" dist="25400" dir="5400000" algn="ctr" rotWithShape="0">
                    <a:srgbClr val="6E747A">
                      <a:alpha val="43000"/>
                    </a:srgbClr>
                  </a:outerShdw>
                </a:effectLst>
                <a:latin typeface="Century Gothic" panose="020B0502020202020204"/>
              </a:rPr>
              <a:t>Edward's syndrome, Trisomy 18</a:t>
            </a:r>
            <a:r>
              <a:rPr lang="en-US" sz="2400" b="1" dirty="0">
                <a:latin typeface="Arial"/>
              </a:rPr>
              <a:t> </a:t>
            </a:r>
          </a:p>
          <a:p>
            <a:pPr algn="ctr"/>
            <a:r>
              <a:rPr lang="en-US" sz="2400" dirty="0">
                <a:solidFill>
                  <a:schemeClr val="bg1">
                    <a:lumMod val="50000"/>
                  </a:schemeClr>
                </a:solidFill>
                <a:latin typeface="Arial"/>
              </a:rPr>
              <a:t> Karyotype: 47, XY, +18</a:t>
            </a:r>
          </a:p>
        </p:txBody>
      </p:sp>
      <p:sp>
        <p:nvSpPr>
          <p:cNvPr id="14" name="Title 13"/>
          <p:cNvSpPr>
            <a:spLocks noGrp="1"/>
          </p:cNvSpPr>
          <p:nvPr>
            <p:ph type="title"/>
          </p:nvPr>
        </p:nvSpPr>
        <p:spPr>
          <a:xfrm>
            <a:off x="91440" y="1116130"/>
            <a:ext cx="8961120" cy="2926080"/>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342900" indent="-342900" algn="l">
              <a:buFont typeface="Wingdings" panose="05000000000000000000" pitchFamily="2" charset="2"/>
              <a:buChar char="Ø"/>
            </a:pPr>
            <a:r>
              <a:rPr lang="EN-US" sz="20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It is the second most common autosomal trisomy, after Down syndrome, that carries to term</a:t>
            </a:r>
          </a:p>
          <a:p>
            <a:pPr marL="342900" indent="-342900" algn="l">
              <a:buFont typeface="Wingdings" panose="05000000000000000000" pitchFamily="2" charset="2"/>
              <a:buChar char="Ø"/>
            </a:pPr>
            <a:r>
              <a:rPr lang="EN-US" sz="20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It occurs in around one in 6,000 live births and around 80 percent of those affected are female</a:t>
            </a:r>
          </a:p>
          <a:p>
            <a:pPr marL="342900" indent="-342900" algn="l">
              <a:buFont typeface="Wingdings" panose="05000000000000000000" pitchFamily="2" charset="2"/>
              <a:buChar char="Ø"/>
            </a:pPr>
            <a:r>
              <a:rPr lang="EN-US" sz="20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Most babies die in the first year and many within the first month &amp; has a very low rate of survival</a:t>
            </a:r>
          </a:p>
          <a:p>
            <a:pPr marL="342900" indent="-342900" algn="l">
              <a:buFont typeface="Wingdings" panose="05000000000000000000" pitchFamily="2" charset="2"/>
              <a:buChar char="Ø"/>
            </a:pPr>
            <a:r>
              <a:rPr lang="EN-US" sz="20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Common anomalies are heart abnormalities, kidney malformations, and other internal organ disorders</a:t>
            </a:r>
          </a:p>
          <a:p>
            <a:pPr algn="l"/>
            <a:endParaRPr lang="EN-US" sz="2400" b="1" dirty="0">
              <a:solidFill>
                <a:schemeClr val="tx1"/>
              </a:solidFill>
              <a:latin typeface="Calibri"/>
            </a:endParaRPr>
          </a:p>
        </p:txBody>
      </p:sp>
      <p:pic>
        <p:nvPicPr>
          <p:cNvPr id="2" name="Picture 1"/>
          <p:cNvPicPr>
            <a:picLocks noChangeAspect="1"/>
          </p:cNvPicPr>
          <p:nvPr/>
        </p:nvPicPr>
        <p:blipFill>
          <a:blip r:embed="rId3"/>
          <a:stretch>
            <a:fillRect/>
          </a:stretch>
        </p:blipFill>
        <p:spPr>
          <a:xfrm>
            <a:off x="3657600" y="4094915"/>
            <a:ext cx="4955736" cy="2644493"/>
          </a:xfrm>
          <a:prstGeom prst="rect">
            <a:avLst/>
          </a:prstGeom>
        </p:spPr>
      </p:pic>
      <p:pic>
        <p:nvPicPr>
          <p:cNvPr id="4" name="Picture 3"/>
          <p:cNvPicPr>
            <a:picLocks noChangeAspect="1"/>
          </p:cNvPicPr>
          <p:nvPr/>
        </p:nvPicPr>
        <p:blipFill>
          <a:blip r:embed="rId4"/>
          <a:stretch>
            <a:fillRect/>
          </a:stretch>
        </p:blipFill>
        <p:spPr>
          <a:xfrm>
            <a:off x="175846" y="4343400"/>
            <a:ext cx="3024554" cy="2147524"/>
          </a:xfrm>
          <a:prstGeom prst="rect">
            <a:avLst/>
          </a:prstGeom>
        </p:spPr>
      </p:pic>
    </p:spTree>
    <p:extLst>
      <p:ext uri="{BB962C8B-B14F-4D97-AF65-F5344CB8AC3E}">
        <p14:creationId xmlns:p14="http://schemas.microsoft.com/office/powerpoint/2010/main" val="3581844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0400" y="3194931"/>
            <a:ext cx="2743200" cy="369332"/>
          </a:xfrm>
          <a:prstGeom prst="rect">
            <a:avLst/>
          </a:prstGeom>
        </p:spPr>
        <p:txBody>
          <a:bodyPr rtlCol="0">
            <a:spAutoFit/>
          </a:bodyPr>
          <a:lstStyle/>
          <a:p>
            <a:pPr algn="ctr"/>
            <a:endParaRPr lang="en-US"/>
          </a:p>
        </p:txBody>
      </p:sp>
      <p:sp>
        <p:nvSpPr>
          <p:cNvPr id="13" name="TextBox 12"/>
          <p:cNvSpPr txBox="1"/>
          <p:nvPr/>
        </p:nvSpPr>
        <p:spPr>
          <a:xfrm>
            <a:off x="1819275" y="142875"/>
            <a:ext cx="5127572" cy="892552"/>
          </a:xfrm>
          <a:prstGeom prst="rect">
            <a:avLst/>
          </a:prstGeom>
        </p:spPr>
        <p:txBody>
          <a:bodyPr rtlCol="0">
            <a:spAutoFit/>
          </a:bodyPr>
          <a:lstStyle/>
          <a:p>
            <a:pPr algn="ctr"/>
            <a:r>
              <a:rPr lang="en-US" sz="2800" b="1" dirty="0">
                <a:ln w="0"/>
                <a:solidFill>
                  <a:schemeClr val="accent5">
                    <a:lumMod val="75000"/>
                  </a:schemeClr>
                </a:solidFill>
                <a:effectLst>
                  <a:outerShdw blurRad="38100" dist="25400" dir="5400000" algn="ctr" rotWithShape="0">
                    <a:srgbClr val="6E747A">
                      <a:alpha val="43000"/>
                    </a:srgbClr>
                  </a:outerShdw>
                </a:effectLst>
                <a:latin typeface="Century Gothic" panose="020B0502020202020204"/>
              </a:rPr>
              <a:t>Patau Syndrome, Trisomy 13</a:t>
            </a:r>
            <a:br>
              <a:rPr lang="en-US" sz="2400" b="1" dirty="0">
                <a:latin typeface="Arial"/>
              </a:rPr>
            </a:br>
            <a:r>
              <a:rPr lang="en-US" sz="2400" b="1" dirty="0">
                <a:solidFill>
                  <a:srgbClr val="002060"/>
                </a:solidFill>
                <a:latin typeface="Arial"/>
              </a:rPr>
              <a:t>  </a:t>
            </a:r>
            <a:r>
              <a:rPr lang="en-US" sz="2400" dirty="0">
                <a:solidFill>
                  <a:schemeClr val="bg1">
                    <a:lumMod val="50000"/>
                  </a:schemeClr>
                </a:solidFill>
                <a:latin typeface="Arial"/>
              </a:rPr>
              <a:t>Karyotype: 47, XY, +13</a:t>
            </a:r>
          </a:p>
        </p:txBody>
      </p:sp>
      <p:pic>
        <p:nvPicPr>
          <p:cNvPr id="2" name="Picture 1"/>
          <p:cNvPicPr>
            <a:picLocks noChangeAspect="1"/>
          </p:cNvPicPr>
          <p:nvPr/>
        </p:nvPicPr>
        <p:blipFill>
          <a:blip r:embed="rId3"/>
          <a:stretch>
            <a:fillRect/>
          </a:stretch>
        </p:blipFill>
        <p:spPr>
          <a:xfrm>
            <a:off x="5562600" y="1069275"/>
            <a:ext cx="3495174" cy="3466721"/>
          </a:xfrm>
          <a:prstGeom prst="rect">
            <a:avLst/>
          </a:prstGeom>
        </p:spPr>
      </p:pic>
      <p:pic>
        <p:nvPicPr>
          <p:cNvPr id="4" name="Picture 3"/>
          <p:cNvPicPr>
            <a:picLocks noChangeAspect="1"/>
          </p:cNvPicPr>
          <p:nvPr/>
        </p:nvPicPr>
        <p:blipFill>
          <a:blip r:embed="rId4"/>
          <a:stretch>
            <a:fillRect/>
          </a:stretch>
        </p:blipFill>
        <p:spPr>
          <a:xfrm>
            <a:off x="1157538" y="4673345"/>
            <a:ext cx="1323474" cy="2023493"/>
          </a:xfrm>
          <a:prstGeom prst="rect">
            <a:avLst/>
          </a:prstGeom>
        </p:spPr>
      </p:pic>
      <p:pic>
        <p:nvPicPr>
          <p:cNvPr id="5" name="Picture 4"/>
          <p:cNvPicPr>
            <a:picLocks noChangeAspect="1"/>
          </p:cNvPicPr>
          <p:nvPr/>
        </p:nvPicPr>
        <p:blipFill>
          <a:blip r:embed="rId5"/>
          <a:stretch>
            <a:fillRect/>
          </a:stretch>
        </p:blipFill>
        <p:spPr>
          <a:xfrm>
            <a:off x="2590800" y="4660450"/>
            <a:ext cx="1498478" cy="2023493"/>
          </a:xfrm>
          <a:prstGeom prst="rect">
            <a:avLst/>
          </a:prstGeom>
        </p:spPr>
      </p:pic>
      <p:pic>
        <p:nvPicPr>
          <p:cNvPr id="6" name="Picture 5"/>
          <p:cNvPicPr>
            <a:picLocks noChangeAspect="1"/>
          </p:cNvPicPr>
          <p:nvPr/>
        </p:nvPicPr>
        <p:blipFill>
          <a:blip r:embed="rId6"/>
          <a:stretch>
            <a:fillRect/>
          </a:stretch>
        </p:blipFill>
        <p:spPr>
          <a:xfrm>
            <a:off x="4199066" y="4660450"/>
            <a:ext cx="1520354" cy="2045368"/>
          </a:xfrm>
          <a:prstGeom prst="rect">
            <a:avLst/>
          </a:prstGeom>
        </p:spPr>
      </p:pic>
      <p:sp>
        <p:nvSpPr>
          <p:cNvPr id="7" name="TextBox 6"/>
          <p:cNvSpPr txBox="1"/>
          <p:nvPr/>
        </p:nvSpPr>
        <p:spPr>
          <a:xfrm>
            <a:off x="86225" y="1035427"/>
            <a:ext cx="5323975" cy="3416320"/>
          </a:xfrm>
          <a:prstGeom prst="rect">
            <a:avLst/>
          </a:prstGeo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Wingdings" panose="05000000000000000000" pitchFamily="2" charset="2"/>
              <a:buChar char="Ø"/>
            </a:pPr>
            <a:r>
              <a:rPr lang="EN-US" sz="2400" dirty="0">
                <a:latin typeface="Arial Rounded MT Bold" panose="020F0704030504030204" pitchFamily="34" charset="0"/>
              </a:rPr>
              <a:t>50% of these babies die within the first month and very few survive beyond the first year.</a:t>
            </a:r>
            <a:endParaRPr lang="en-US" sz="2400" dirty="0">
              <a:latin typeface="Arial Rounded MT Bold" panose="020F0704030504030204" pitchFamily="34" charset="0"/>
            </a:endParaRPr>
          </a:p>
          <a:p>
            <a:pPr marL="285750" indent="-285750">
              <a:lnSpc>
                <a:spcPct val="150000"/>
              </a:lnSpc>
              <a:buFont typeface="Wingdings" panose="05000000000000000000" pitchFamily="2" charset="2"/>
              <a:buChar char="Ø"/>
            </a:pPr>
            <a:r>
              <a:rPr lang="EN-US" sz="2400" dirty="0">
                <a:latin typeface="Arial Rounded MT Bold" panose="020F0704030504030204" pitchFamily="34" charset="0"/>
              </a:rPr>
              <a:t>There are multiple dysmorphic features.</a:t>
            </a:r>
          </a:p>
          <a:p>
            <a:pPr marL="285750" indent="-285750">
              <a:buFont typeface="Wingdings" panose="05000000000000000000" pitchFamily="2" charset="2"/>
              <a:buChar char="Ø"/>
            </a:pPr>
            <a:r>
              <a:rPr lang="EN-US" sz="2400" dirty="0">
                <a:latin typeface="Arial Rounded MT Bold" panose="020F0704030504030204" pitchFamily="34" charset="0"/>
              </a:rPr>
              <a:t>Most cases, as in Down's syndrome, involve maternal non-disjunction</a:t>
            </a:r>
            <a:r>
              <a:rPr lang="EN-US" b="1" dirty="0"/>
              <a:t>.</a:t>
            </a:r>
            <a:endParaRPr lang="en-US" dirty="0"/>
          </a:p>
        </p:txBody>
      </p:sp>
    </p:spTree>
    <p:extLst>
      <p:ext uri="{BB962C8B-B14F-4D97-AF65-F5344CB8AC3E}">
        <p14:creationId xmlns:p14="http://schemas.microsoft.com/office/powerpoint/2010/main" val="4207612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304800" y="1981200"/>
            <a:ext cx="8534400" cy="2743200"/>
          </a:xfrm>
          <a:prstGeom prst="cloudCallout">
            <a:avLst>
              <a:gd name="adj1" fmla="val -27097"/>
              <a:gd name="adj2" fmla="val 7429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400" b="1" spc="50" dirty="0">
                <a:ln w="9525" cmpd="sng">
                  <a:solidFill>
                    <a:schemeClr val="accent1"/>
                  </a:solidFill>
                  <a:prstDash val="solid"/>
                </a:ln>
                <a:solidFill>
                  <a:srgbClr val="70AD47">
                    <a:tint val="1000"/>
                  </a:srgbClr>
                </a:solidFill>
                <a:effectLst>
                  <a:glow rad="38100">
                    <a:schemeClr val="accent1">
                      <a:alpha val="40000"/>
                    </a:schemeClr>
                  </a:glow>
                </a:effectLst>
              </a:rPr>
              <a:t>Numerical anomalies in </a:t>
            </a:r>
            <a:r>
              <a:rPr lang="en-US" sz="4400" b="1" u="sng"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SEX chromosomes </a:t>
            </a:r>
          </a:p>
        </p:txBody>
      </p:sp>
    </p:spTree>
    <p:extLst>
      <p:ext uri="{BB962C8B-B14F-4D97-AF65-F5344CB8AC3E}">
        <p14:creationId xmlns:p14="http://schemas.microsoft.com/office/powerpoint/2010/main" val="2191125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8987"/>
            <a:ext cx="8229600" cy="1143000"/>
          </a:xfrm>
        </p:spPr>
        <p:txBody>
          <a:bodyPr anchor="ctr">
            <a:normAutofit fontScale="90000"/>
          </a:bodyPr>
          <a:lstStyle/>
          <a:p>
            <a:r>
              <a:rPr lang="EN-US" sz="4000" b="1" dirty="0">
                <a:ln w="0"/>
                <a:solidFill>
                  <a:schemeClr val="accent5">
                    <a:lumMod val="75000"/>
                  </a:schemeClr>
                </a:solidFill>
                <a:effectLst>
                  <a:outerShdw blurRad="38100" dist="25400" dir="5400000" algn="ctr" rotWithShape="0">
                    <a:srgbClr val="6E747A">
                      <a:alpha val="43000"/>
                    </a:srgbClr>
                  </a:outerShdw>
                </a:effectLst>
                <a:latin typeface="Century Gothic" panose="020B0502020202020204"/>
                <a:ea typeface="+mn-ea"/>
                <a:cs typeface="+mn-cs"/>
              </a:rPr>
              <a:t>Monosomy X (Turner syndrome):</a:t>
            </a:r>
            <a:endParaRPr lang="EN-US" sz="3100" b="1" dirty="0">
              <a:ln w="0"/>
              <a:solidFill>
                <a:schemeClr val="accent5">
                  <a:lumMod val="75000"/>
                </a:schemeClr>
              </a:solidFill>
              <a:effectLst>
                <a:outerShdw blurRad="38100" dist="25400" dir="5400000" algn="ctr" rotWithShape="0">
                  <a:srgbClr val="6E747A">
                    <a:alpha val="43000"/>
                  </a:srgbClr>
                </a:outerShdw>
              </a:effectLst>
              <a:latin typeface="Century Gothic" panose="020B0502020202020204"/>
              <a:ea typeface="+mn-ea"/>
              <a:cs typeface="+mn-cs"/>
            </a:endParaRPr>
          </a:p>
          <a:p>
            <a:r>
              <a:rPr lang="EN-US" sz="3600" dirty="0">
                <a:solidFill>
                  <a:schemeClr val="bg1">
                    <a:lumMod val="50000"/>
                  </a:schemeClr>
                </a:solidFill>
              </a:rPr>
              <a:t> 45, XO Females </a:t>
            </a:r>
            <a:endParaRPr lang="en-US" sz="3600" dirty="0">
              <a:solidFill>
                <a:schemeClr val="bg1">
                  <a:lumMod val="50000"/>
                </a:schemeClr>
              </a:solidFill>
            </a:endParaRPr>
          </a:p>
        </p:txBody>
      </p:sp>
      <p:sp>
        <p:nvSpPr>
          <p:cNvPr id="3" name="TextBox 2"/>
          <p:cNvSpPr txBox="1"/>
          <p:nvPr/>
        </p:nvSpPr>
        <p:spPr>
          <a:xfrm>
            <a:off x="114300" y="1533525"/>
            <a:ext cx="5443538" cy="4247317"/>
          </a:xfrm>
          <a:prstGeom prst="rect">
            <a:avLst/>
          </a:prstGeo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wrap="square" rtlCol="0" anchor="t">
            <a:spAutoFit/>
          </a:bodyPr>
          <a:lstStyle/>
          <a:p>
            <a:r>
              <a:rPr lang="EN-US" b="1" dirty="0">
                <a:solidFill>
                  <a:srgbClr val="A53010"/>
                </a:solidFill>
                <a:latin typeface="Wingdings 3"/>
                <a:sym typeface="Wingdings 3"/>
              </a:rPr>
              <a:t>´</a:t>
            </a:r>
            <a:r>
              <a:rPr lang="EN-US" b="1" dirty="0">
                <a:solidFill>
                  <a:srgbClr val="404040"/>
                </a:solidFill>
                <a:latin typeface="Century Gothic"/>
                <a:sym typeface="Wingdings 3"/>
              </a:rPr>
              <a:t>~ Turner syndrome is a genetic disorder that affects about 1 in every 5,000 baby girls and only affects females.</a:t>
            </a:r>
          </a:p>
          <a:p>
            <a:endParaRPr lang="EN-US" b="1" dirty="0">
              <a:solidFill>
                <a:srgbClr val="404040"/>
              </a:solidFill>
              <a:latin typeface="Century Gothic"/>
              <a:sym typeface="Wingdings 3"/>
            </a:endParaRPr>
          </a:p>
          <a:p>
            <a:r>
              <a:rPr lang="EN-US" b="1" dirty="0">
                <a:solidFill>
                  <a:srgbClr val="A53010"/>
                </a:solidFill>
                <a:latin typeface="Wingdings 3"/>
                <a:sym typeface="Wingdings 3"/>
              </a:rPr>
              <a:t>´</a:t>
            </a:r>
            <a:r>
              <a:rPr lang="EN-US" b="1" dirty="0">
                <a:solidFill>
                  <a:srgbClr val="404040"/>
                </a:solidFill>
                <a:latin typeface="Century Gothic"/>
                <a:sym typeface="Wingdings 3"/>
              </a:rPr>
              <a:t>~ A girl with Turner syndrome only has one normal X sex chromosome, rather than the usual two (XX).</a:t>
            </a:r>
          </a:p>
          <a:p>
            <a:endParaRPr lang="EN-US" b="1" dirty="0">
              <a:solidFill>
                <a:srgbClr val="404040"/>
              </a:solidFill>
              <a:latin typeface="Century Gothic"/>
              <a:sym typeface="Wingdings 3"/>
            </a:endParaRPr>
          </a:p>
          <a:p>
            <a:r>
              <a:rPr lang="EN-US" b="1" dirty="0">
                <a:solidFill>
                  <a:srgbClr val="A53010"/>
                </a:solidFill>
                <a:latin typeface="Wingdings 3"/>
                <a:sym typeface="Wingdings 3"/>
              </a:rPr>
              <a:t>´</a:t>
            </a:r>
            <a:r>
              <a:rPr lang="EN-US" b="1" dirty="0">
                <a:solidFill>
                  <a:srgbClr val="404040"/>
                </a:solidFill>
                <a:latin typeface="Century Gothic"/>
              </a:rPr>
              <a:t>~ Main characteristics of Turner's syndrome:</a:t>
            </a:r>
          </a:p>
          <a:p>
            <a:r>
              <a:rPr lang="EN-US" b="1" dirty="0">
                <a:solidFill>
                  <a:srgbClr val="404040"/>
                </a:solidFill>
                <a:latin typeface="Century Gothic"/>
              </a:rPr>
              <a:t>1- are shorter than average.</a:t>
            </a:r>
          </a:p>
          <a:p>
            <a:r>
              <a:rPr lang="EN-US" b="1" dirty="0">
                <a:solidFill>
                  <a:srgbClr val="404040"/>
                </a:solidFill>
                <a:latin typeface="Century Gothic"/>
              </a:rPr>
              <a:t>2- have underdeveloped ovaries.</a:t>
            </a:r>
          </a:p>
          <a:p>
            <a:r>
              <a:rPr lang="EN-US" b="1" dirty="0">
                <a:solidFill>
                  <a:srgbClr val="404040"/>
                </a:solidFill>
                <a:latin typeface="Century Gothic"/>
              </a:rPr>
              <a:t>3- The only viable monosomy in humans.</a:t>
            </a:r>
          </a:p>
          <a:p>
            <a:r>
              <a:rPr lang="EN-US" b="1" dirty="0">
                <a:solidFill>
                  <a:srgbClr val="404040"/>
                </a:solidFill>
                <a:latin typeface="Century Gothic"/>
              </a:rPr>
              <a:t>4- Webbed neck, Broad chest, Low hairline.</a:t>
            </a:r>
          </a:p>
          <a:p>
            <a:r>
              <a:rPr lang="EN-US" b="1" dirty="0">
                <a:solidFill>
                  <a:srgbClr val="404040"/>
                </a:solidFill>
                <a:latin typeface="Century Gothic"/>
              </a:rPr>
              <a:t>5- Normal intelligence, normal span life, sterile.</a:t>
            </a:r>
          </a:p>
          <a:p>
            <a:endParaRPr lang="en-US" dirty="0"/>
          </a:p>
        </p:txBody>
      </p:sp>
      <p:pic>
        <p:nvPicPr>
          <p:cNvPr id="5" name="Picture 4"/>
          <p:cNvPicPr>
            <a:picLocks noChangeAspect="1"/>
          </p:cNvPicPr>
          <p:nvPr/>
        </p:nvPicPr>
        <p:blipFill>
          <a:blip r:embed="rId3"/>
          <a:stretch>
            <a:fillRect/>
          </a:stretch>
        </p:blipFill>
        <p:spPr>
          <a:xfrm>
            <a:off x="5638800" y="4876801"/>
            <a:ext cx="3343273" cy="1704142"/>
          </a:xfrm>
          <a:prstGeom prst="rect">
            <a:avLst/>
          </a:prstGeom>
        </p:spPr>
      </p:pic>
      <p:pic>
        <p:nvPicPr>
          <p:cNvPr id="6" name="Picture 5"/>
          <p:cNvPicPr>
            <a:picLocks noChangeAspect="1"/>
          </p:cNvPicPr>
          <p:nvPr/>
        </p:nvPicPr>
        <p:blipFill>
          <a:blip r:embed="rId4"/>
          <a:stretch>
            <a:fillRect/>
          </a:stretch>
        </p:blipFill>
        <p:spPr>
          <a:xfrm>
            <a:off x="5638800" y="1428188"/>
            <a:ext cx="3343274" cy="3296211"/>
          </a:xfrm>
          <a:prstGeom prst="rect">
            <a:avLst/>
          </a:prstGeom>
        </p:spPr>
      </p:pic>
    </p:spTree>
    <p:extLst>
      <p:ext uri="{BB962C8B-B14F-4D97-AF65-F5344CB8AC3E}">
        <p14:creationId xmlns:p14="http://schemas.microsoft.com/office/powerpoint/2010/main" val="946756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825"/>
            <a:ext cx="8229600" cy="1143000"/>
          </a:xfrm>
        </p:spPr>
        <p:txBody>
          <a:bodyPr anchor="ctr">
            <a:normAutofit fontScale="90000"/>
          </a:bodyPr>
          <a:lstStyle/>
          <a:p>
            <a:r>
              <a:rPr lang="EN-US" sz="4000" b="1" dirty="0">
                <a:ln w="0"/>
                <a:solidFill>
                  <a:schemeClr val="accent5">
                    <a:lumMod val="75000"/>
                  </a:schemeClr>
                </a:solidFill>
                <a:effectLst>
                  <a:outerShdw blurRad="38100" dist="25400" dir="5400000" algn="ctr" rotWithShape="0">
                    <a:srgbClr val="6E747A">
                      <a:alpha val="43000"/>
                    </a:srgbClr>
                  </a:outerShdw>
                </a:effectLst>
                <a:latin typeface="Century Gothic" panose="020B0502020202020204"/>
                <a:ea typeface="+mn-ea"/>
                <a:cs typeface="+mn-cs"/>
              </a:rPr>
              <a:t>Klinefelter Syndrome:</a:t>
            </a:r>
            <a:br>
              <a:rPr lang="EN-US" sz="4000" b="1" dirty="0">
                <a:ln w="0"/>
                <a:solidFill>
                  <a:schemeClr val="accent5">
                    <a:lumMod val="75000"/>
                  </a:schemeClr>
                </a:solidFill>
                <a:effectLst>
                  <a:outerShdw blurRad="38100" dist="25400" dir="5400000" algn="ctr" rotWithShape="0">
                    <a:srgbClr val="6E747A">
                      <a:alpha val="43000"/>
                    </a:srgbClr>
                  </a:outerShdw>
                </a:effectLst>
                <a:latin typeface="Century Gothic" panose="020B0502020202020204"/>
                <a:ea typeface="+mn-ea"/>
                <a:cs typeface="+mn-cs"/>
              </a:rPr>
            </a:br>
            <a:r>
              <a:rPr lang="EN-US" dirty="0">
                <a:ln w="10160">
                  <a:solidFill>
                    <a:schemeClr val="accent1">
                      <a:lumMod val="40000"/>
                      <a:lumOff val="60000"/>
                    </a:schemeClr>
                  </a:solidFill>
                  <a:prstDash val="solid"/>
                </a:ln>
                <a:solidFill>
                  <a:srgbClr val="262626"/>
                </a:solidFill>
                <a:effectLst>
                  <a:outerShdw blurRad="60007" dist="310007" dir="7680000" sy="30000" kx="1300200" algn="ctr" rotWithShape="0">
                    <a:prstClr val="black">
                      <a:alpha val="32000"/>
                    </a:prstClr>
                  </a:outerShdw>
                </a:effectLst>
                <a:latin typeface="Century Gothic"/>
              </a:rPr>
              <a:t> </a:t>
            </a:r>
            <a:r>
              <a:rPr lang="EN-US" sz="4000" dirty="0">
                <a:solidFill>
                  <a:schemeClr val="bg1">
                    <a:lumMod val="50000"/>
                  </a:schemeClr>
                </a:solidFill>
              </a:rPr>
              <a:t>47,XXY males</a:t>
            </a:r>
            <a:endParaRPr lang="EN-US" sz="3600" dirty="0">
              <a:solidFill>
                <a:schemeClr val="bg1">
                  <a:lumMod val="50000"/>
                </a:schemeClr>
              </a:solidFill>
            </a:endParaRPr>
          </a:p>
        </p:txBody>
      </p:sp>
      <p:sp>
        <p:nvSpPr>
          <p:cNvPr id="3" name="TextBox 2"/>
          <p:cNvSpPr txBox="1"/>
          <p:nvPr/>
        </p:nvSpPr>
        <p:spPr>
          <a:xfrm>
            <a:off x="91080" y="1266825"/>
            <a:ext cx="5852520" cy="4846320"/>
          </a:xfrm>
          <a:prstGeom prst="rect">
            <a:avLst/>
          </a:prstGeo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solidFill>
                  <a:srgbClr val="A53010"/>
                </a:solidFill>
                <a:latin typeface="Wingdings 3"/>
                <a:sym typeface="Wingdings 3"/>
              </a:rPr>
              <a:t>´</a:t>
            </a:r>
            <a:r>
              <a:rPr lang="EN-US" b="1" dirty="0">
                <a:solidFill>
                  <a:srgbClr val="404040"/>
                </a:solidFill>
                <a:latin typeface="Century Gothic"/>
                <a:sym typeface="Wingdings 3"/>
              </a:rPr>
              <a:t>~Klinefelter syndrome is a genetic condition that results when a boy is born with an extra copy of the X chromosome, also known as the (XXY) condition.</a:t>
            </a:r>
          </a:p>
          <a:p>
            <a:r>
              <a:rPr lang="EN-US" b="1" dirty="0">
                <a:solidFill>
                  <a:srgbClr val="A53010"/>
                </a:solidFill>
                <a:latin typeface="Wingdings 3"/>
                <a:sym typeface="Wingdings 3"/>
              </a:rPr>
              <a:t>´</a:t>
            </a:r>
            <a:r>
              <a:rPr lang="EN-US" b="1" dirty="0">
                <a:solidFill>
                  <a:srgbClr val="404040"/>
                </a:solidFill>
                <a:latin typeface="Century Gothic"/>
                <a:sym typeface="Wingdings 3"/>
              </a:rPr>
              <a:t>~</a:t>
            </a:r>
            <a:r>
              <a:rPr lang="EN-US" b="1" dirty="0" err="1">
                <a:solidFill>
                  <a:srgbClr val="404040"/>
                </a:solidFill>
                <a:latin typeface="Century Gothic"/>
                <a:sym typeface="Wingdings 3"/>
              </a:rPr>
              <a:t>Affects</a:t>
            </a:r>
            <a:r>
              <a:rPr lang="EN-US" b="1" dirty="0">
                <a:solidFill>
                  <a:srgbClr val="404040"/>
                </a:solidFill>
                <a:latin typeface="Century Gothic"/>
                <a:sym typeface="Wingdings 3"/>
              </a:rPr>
              <a:t> male physical and cognitive development</a:t>
            </a:r>
          </a:p>
          <a:p>
            <a:r>
              <a:rPr lang="EN-US" b="1" dirty="0">
                <a:solidFill>
                  <a:srgbClr val="A53010"/>
                </a:solidFill>
                <a:latin typeface="Wingdings 3"/>
                <a:sym typeface="Wingdings 3"/>
              </a:rPr>
              <a:t>´</a:t>
            </a:r>
            <a:r>
              <a:rPr lang="EN-US" b="1" dirty="0">
                <a:solidFill>
                  <a:srgbClr val="404040"/>
                </a:solidFill>
                <a:latin typeface="Century Gothic"/>
                <a:sym typeface="Wingdings 3"/>
              </a:rPr>
              <a:t>~About one of every 500 males has an extra X chromosome.</a:t>
            </a:r>
          </a:p>
          <a:p>
            <a:r>
              <a:rPr lang="EN-US" b="1" dirty="0">
                <a:solidFill>
                  <a:srgbClr val="A53010"/>
                </a:solidFill>
                <a:latin typeface="Wingdings 3"/>
                <a:sym typeface="Wingdings 3"/>
              </a:rPr>
              <a:t>´</a:t>
            </a:r>
            <a:r>
              <a:rPr lang="EN-US" b="1" dirty="0">
                <a:solidFill>
                  <a:srgbClr val="404040"/>
                </a:solidFill>
                <a:latin typeface="Century Gothic"/>
                <a:sym typeface="Wingdings 3"/>
              </a:rPr>
              <a:t> ~Affected individuals typically have small testes that do not produce as much testosterone as usual.</a:t>
            </a:r>
          </a:p>
          <a:p>
            <a:r>
              <a:rPr lang="EN-US" b="1" dirty="0">
                <a:solidFill>
                  <a:srgbClr val="A53010"/>
                </a:solidFill>
                <a:latin typeface="Wingdings 3"/>
                <a:sym typeface="Wingdings 3"/>
              </a:rPr>
              <a:t>´</a:t>
            </a:r>
            <a:r>
              <a:rPr lang="EN-US" b="1" dirty="0">
                <a:solidFill>
                  <a:srgbClr val="404040"/>
                </a:solidFill>
                <a:latin typeface="Century Gothic"/>
                <a:sym typeface="Wingdings 3"/>
              </a:rPr>
              <a:t>~Very rarely more extreme forms of Klinefelter syndrome occur where the patient has 48, (XXXY) or even 49, (XXXXY) karyotype. These individuals are generally severely retarded.</a:t>
            </a:r>
          </a:p>
          <a:p>
            <a:r>
              <a:rPr lang="EN-US" b="1" dirty="0">
                <a:solidFill>
                  <a:srgbClr val="A53010"/>
                </a:solidFill>
                <a:latin typeface="Wingdings 3"/>
                <a:sym typeface="Wingdings 3"/>
              </a:rPr>
              <a:t>´</a:t>
            </a:r>
            <a:r>
              <a:rPr lang="EN-US" b="1" dirty="0">
                <a:solidFill>
                  <a:srgbClr val="404040"/>
                </a:solidFill>
                <a:latin typeface="Century Gothic"/>
              </a:rPr>
              <a:t>~Main characteristics of Klinefelter syndrome:</a:t>
            </a:r>
          </a:p>
          <a:p>
            <a:r>
              <a:rPr lang="EN-US" b="1" dirty="0">
                <a:solidFill>
                  <a:srgbClr val="404040"/>
                </a:solidFill>
                <a:latin typeface="Century Gothic"/>
              </a:rPr>
              <a:t>1-Fail to produce normal levels of testosterone.</a:t>
            </a:r>
          </a:p>
          <a:p>
            <a:r>
              <a:rPr lang="EN-US" b="1" dirty="0">
                <a:solidFill>
                  <a:srgbClr val="404040"/>
                </a:solidFill>
                <a:latin typeface="Century Gothic"/>
              </a:rPr>
              <a:t>2-Breast enlargement, normal intelligence, sterile.</a:t>
            </a:r>
          </a:p>
          <a:p>
            <a:r>
              <a:rPr lang="EN-US" b="1" dirty="0">
                <a:solidFill>
                  <a:srgbClr val="404040"/>
                </a:solidFill>
                <a:latin typeface="Century Gothic"/>
              </a:rPr>
              <a:t>3-Patients are taller and thinner than average.</a:t>
            </a:r>
          </a:p>
          <a:p>
            <a:pPr algn="ctr"/>
            <a:endParaRPr lang="en-US" dirty="0"/>
          </a:p>
        </p:txBody>
      </p:sp>
      <p:pic>
        <p:nvPicPr>
          <p:cNvPr id="5" name="Picture 4"/>
          <p:cNvPicPr>
            <a:picLocks noChangeAspect="1"/>
          </p:cNvPicPr>
          <p:nvPr/>
        </p:nvPicPr>
        <p:blipFill>
          <a:blip r:embed="rId3"/>
          <a:stretch>
            <a:fillRect/>
          </a:stretch>
        </p:blipFill>
        <p:spPr>
          <a:xfrm>
            <a:off x="6096000" y="1412169"/>
            <a:ext cx="2944371" cy="1792288"/>
          </a:xfrm>
          <a:prstGeom prst="rect">
            <a:avLst/>
          </a:prstGeom>
        </p:spPr>
      </p:pic>
      <p:pic>
        <p:nvPicPr>
          <p:cNvPr id="6" name="Picture 5"/>
          <p:cNvPicPr>
            <a:picLocks noChangeAspect="1"/>
          </p:cNvPicPr>
          <p:nvPr/>
        </p:nvPicPr>
        <p:blipFill>
          <a:blip r:embed="rId4"/>
          <a:stretch>
            <a:fillRect/>
          </a:stretch>
        </p:blipFill>
        <p:spPr>
          <a:xfrm>
            <a:off x="6096000" y="3195638"/>
            <a:ext cx="2927350" cy="3128962"/>
          </a:xfrm>
          <a:prstGeom prst="rect">
            <a:avLst/>
          </a:prstGeom>
        </p:spPr>
      </p:pic>
    </p:spTree>
    <p:extLst>
      <p:ext uri="{BB962C8B-B14F-4D97-AF65-F5344CB8AC3E}">
        <p14:creationId xmlns:p14="http://schemas.microsoft.com/office/powerpoint/2010/main" val="2750659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457200"/>
            <a:ext cx="7391400" cy="1200329"/>
          </a:xfrm>
          <a:prstGeom prst="rect">
            <a:avLst/>
          </a:prstGeom>
        </p:spPr>
        <p:txBody>
          <a:bodyPr wrap="square" rtlCol="0">
            <a:spAutoFit/>
          </a:bodyPr>
          <a:lstStyle/>
          <a:p>
            <a:r>
              <a:rPr lang="EN-US" sz="3600" b="1" dirty="0">
                <a:ln w="0"/>
                <a:solidFill>
                  <a:schemeClr val="accent5">
                    <a:lumMod val="75000"/>
                  </a:schemeClr>
                </a:solidFill>
                <a:effectLst>
                  <a:outerShdw blurRad="38100" dist="25400" dir="5400000" algn="ctr" rotWithShape="0">
                    <a:srgbClr val="6E747A">
                      <a:alpha val="43000"/>
                    </a:srgbClr>
                  </a:outerShdw>
                </a:effectLst>
                <a:latin typeface="Century Gothic" panose="020B0502020202020204"/>
              </a:rPr>
              <a:t>Sex chromosome unbalance of much less deleterious effect</a:t>
            </a:r>
          </a:p>
        </p:txBody>
      </p:sp>
      <p:sp>
        <p:nvSpPr>
          <p:cNvPr id="5" name="TextBox 4"/>
          <p:cNvSpPr txBox="1"/>
          <p:nvPr/>
        </p:nvSpPr>
        <p:spPr>
          <a:xfrm>
            <a:off x="801858" y="1981200"/>
            <a:ext cx="7450410" cy="3785652"/>
          </a:xfrm>
          <a:prstGeom prst="rect">
            <a:avLst/>
          </a:prstGeom>
          <a:solidFill>
            <a:schemeClr val="bg2"/>
          </a:solidFill>
          <a:ln>
            <a:solidFill>
              <a:schemeClr val="accent1">
                <a:lumMod val="40000"/>
                <a:lumOff val="60000"/>
              </a:schemeClr>
            </a:solidFill>
          </a:ln>
        </p:spPr>
        <p:txBody>
          <a:bodyPr rtlCol="0">
            <a:spAutoFit/>
          </a:bodyPr>
          <a:lstStyle/>
          <a:p>
            <a:pPr algn="just"/>
            <a:r>
              <a:rPr lang="EN-US"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nstantia"/>
              </a:rPr>
              <a:t>In males (47, XYY)</a:t>
            </a:r>
          </a:p>
          <a:p>
            <a:pPr algn="just"/>
            <a:r>
              <a:rPr lang="EN-US" sz="2400" dirty="0">
                <a:latin typeface="Cambria"/>
              </a:rPr>
              <a:t>May be without any symptoms. Males are tall but normally proportioned. 10 - 15 points reduction in IQ compared to sibs .</a:t>
            </a:r>
          </a:p>
          <a:p>
            <a:pPr algn="just"/>
            <a:endParaRPr lang="en-US" sz="2400" dirty="0">
              <a:latin typeface="Cambria"/>
            </a:endParaRPr>
          </a:p>
          <a:p>
            <a:pPr algn="just"/>
            <a:r>
              <a:rPr lang="EN-US"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libri Light"/>
              </a:rPr>
              <a:t>I</a:t>
            </a:r>
            <a:r>
              <a:rPr lang="EN-US"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nstantia"/>
              </a:rPr>
              <a:t>n females (XXX)</a:t>
            </a:r>
          </a:p>
          <a:p>
            <a:r>
              <a:rPr lang="EN-US" sz="2400" dirty="0">
                <a:latin typeface="Cambria"/>
              </a:rPr>
              <a:t>It seems to do little harm, individuals are fertile and do not transmit the extra chromosome. They do have a reduction in IQ comparable to that of Kleinfelter's males .</a:t>
            </a:r>
          </a:p>
        </p:txBody>
      </p:sp>
    </p:spTree>
    <p:extLst>
      <p:ext uri="{BB962C8B-B14F-4D97-AF65-F5344CB8AC3E}">
        <p14:creationId xmlns:p14="http://schemas.microsoft.com/office/powerpoint/2010/main" val="4167039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64307"/>
            <a:ext cx="3352800" cy="944562"/>
          </a:xfrm>
        </p:spPr>
        <p:txBody>
          <a:bodyPr anchor="ctr">
            <a:normAutofit/>
          </a:bodyPr>
          <a:lstStyle/>
          <a:p>
            <a:pPr algn="l"/>
            <a:r>
              <a:rPr lang="EN-US" sz="3600" b="1" dirty="0">
                <a:ln w="0"/>
                <a:solidFill>
                  <a:schemeClr val="accent5">
                    <a:lumMod val="75000"/>
                  </a:schemeClr>
                </a:solidFill>
                <a:effectLst>
                  <a:outerShdw blurRad="38100" dist="25400" dir="5400000" algn="ctr" rotWithShape="0">
                    <a:srgbClr val="6E747A">
                      <a:alpha val="43000"/>
                    </a:srgbClr>
                  </a:outerShdw>
                </a:effectLst>
                <a:latin typeface="Century Gothic" panose="020B0502020202020204"/>
                <a:ea typeface="+mn-ea"/>
                <a:cs typeface="+mn-cs"/>
              </a:rPr>
              <a:t>Polyploidy</a:t>
            </a:r>
          </a:p>
        </p:txBody>
      </p:sp>
      <p:sp>
        <p:nvSpPr>
          <p:cNvPr id="3" name="TextBox 2"/>
          <p:cNvSpPr txBox="1"/>
          <p:nvPr/>
        </p:nvSpPr>
        <p:spPr>
          <a:xfrm>
            <a:off x="152400" y="1416516"/>
            <a:ext cx="4114800" cy="5078313"/>
          </a:xfrm>
          <a:prstGeom prst="rect">
            <a:avLst/>
          </a:prstGeom>
          <a:solidFill>
            <a:schemeClr val="bg2"/>
          </a:solidFill>
          <a:ln>
            <a:solidFill>
              <a:schemeClr val="accent1">
                <a:lumMod val="40000"/>
                <a:lumOff val="60000"/>
              </a:schemeClr>
            </a:solidFill>
          </a:ln>
        </p:spPr>
        <p:txBody>
          <a:bodyPr wrap="square" rtlCol="0">
            <a:spAutoFit/>
          </a:bodyPr>
          <a:lstStyle/>
          <a:p>
            <a:pPr marL="285750" indent="-285750">
              <a:buFont typeface="Arial" panose="020B0604020202020204" pitchFamily="34" charset="0"/>
              <a:buChar char="•"/>
            </a:pPr>
            <a:r>
              <a:rPr lang="EN-US" dirty="0">
                <a:solidFill>
                  <a:srgbClr val="FF0000"/>
                </a:solidFill>
                <a:latin typeface="Century"/>
              </a:rPr>
              <a:t>Cells are polyploid if they contain more than two haploid (n) sets of chromosomes</a:t>
            </a:r>
            <a:endParaRPr lang="en-US" dirty="0">
              <a:solidFill>
                <a:srgbClr val="FF0000"/>
              </a:solidFill>
              <a:latin typeface="Century"/>
            </a:endParaRPr>
          </a:p>
          <a:p>
            <a:pPr marL="285750" indent="-285750">
              <a:buFont typeface="Arial" panose="020B0604020202020204" pitchFamily="34" charset="0"/>
              <a:buChar char="•"/>
            </a:pPr>
            <a:endParaRPr lang="EN-US" dirty="0">
              <a:solidFill>
                <a:srgbClr val="000000"/>
              </a:solidFill>
              <a:latin typeface="Arial Black"/>
            </a:endParaRPr>
          </a:p>
          <a:p>
            <a:pPr marL="285750" indent="-285750">
              <a:buFont typeface="Arial" panose="020B0604020202020204" pitchFamily="34" charset="0"/>
              <a:buChar char="•"/>
            </a:pPr>
            <a:r>
              <a:rPr lang="EN-US" dirty="0">
                <a:latin typeface="Century"/>
              </a:rPr>
              <a:t> </a:t>
            </a:r>
            <a:r>
              <a:rPr lang="EN-US" b="1" u="sng" dirty="0" err="1">
                <a:latin typeface="Century"/>
              </a:rPr>
              <a:t>Triploidies</a:t>
            </a:r>
            <a:r>
              <a:rPr lang="EN-US" b="1" u="sng" dirty="0">
                <a:latin typeface="Century"/>
              </a:rPr>
              <a:t> are the most frequent, </a:t>
            </a:r>
          </a:p>
          <a:p>
            <a:r>
              <a:rPr lang="en-US" b="1" dirty="0">
                <a:solidFill>
                  <a:schemeClr val="accent1">
                    <a:lumMod val="60000"/>
                    <a:lumOff val="40000"/>
                  </a:schemeClr>
                </a:solidFill>
                <a:latin typeface="Century"/>
              </a:rPr>
              <a:t>-</a:t>
            </a:r>
            <a:r>
              <a:rPr lang="EN-US" dirty="0">
                <a:solidFill>
                  <a:schemeClr val="accent1">
                    <a:lumMod val="60000"/>
                    <a:lumOff val="40000"/>
                  </a:schemeClr>
                </a:solidFill>
                <a:latin typeface="Century"/>
              </a:rPr>
              <a:t>3N=69 chromosomes: e.g 69XXX or 69XYY or 69XXY </a:t>
            </a:r>
          </a:p>
          <a:p>
            <a:r>
              <a:rPr lang="EN-US" dirty="0">
                <a:solidFill>
                  <a:schemeClr val="accent1">
                    <a:lumMod val="60000"/>
                    <a:lumOff val="40000"/>
                  </a:schemeClr>
                </a:solidFill>
                <a:latin typeface="Century"/>
              </a:rPr>
              <a:t>-Found in 20% of spontaneous miscarriages </a:t>
            </a:r>
          </a:p>
          <a:p>
            <a:r>
              <a:rPr lang="EN-US" dirty="0">
                <a:solidFill>
                  <a:schemeClr val="accent1">
                    <a:lumMod val="60000"/>
                    <a:lumOff val="40000"/>
                  </a:schemeClr>
                </a:solidFill>
                <a:latin typeface="Century"/>
              </a:rPr>
              <a:t>  </a:t>
            </a:r>
            <a:endParaRPr lang="en-US" dirty="0">
              <a:solidFill>
                <a:schemeClr val="accent1">
                  <a:lumMod val="60000"/>
                  <a:lumOff val="40000"/>
                </a:schemeClr>
              </a:solidFill>
              <a:latin typeface="Century"/>
            </a:endParaRPr>
          </a:p>
          <a:p>
            <a:pPr marL="285750" indent="-285750">
              <a:buFont typeface="Arial" panose="020B0604020202020204" pitchFamily="34" charset="0"/>
              <a:buChar char="•"/>
            </a:pPr>
            <a:r>
              <a:rPr lang="EN-US" b="1" u="sng" dirty="0" err="1">
                <a:latin typeface="Century"/>
              </a:rPr>
              <a:t>Tetraploidy</a:t>
            </a:r>
            <a:r>
              <a:rPr lang="EN-US" b="1" u="sng" dirty="0">
                <a:latin typeface="Century"/>
              </a:rPr>
              <a:t> :</a:t>
            </a:r>
          </a:p>
          <a:p>
            <a:r>
              <a:rPr lang="en-US" dirty="0">
                <a:latin typeface="Century"/>
              </a:rPr>
              <a:t>  </a:t>
            </a:r>
            <a:r>
              <a:rPr lang="EN-US" dirty="0">
                <a:latin typeface="Century"/>
              </a:rPr>
              <a:t> </a:t>
            </a:r>
            <a:r>
              <a:rPr lang="EN-US" dirty="0">
                <a:solidFill>
                  <a:schemeClr val="accent1">
                    <a:lumMod val="60000"/>
                    <a:lumOff val="40000"/>
                  </a:schemeClr>
                </a:solidFill>
                <a:latin typeface="Century"/>
              </a:rPr>
              <a:t>4N=92 chromosomes </a:t>
            </a:r>
            <a:endParaRPr lang="en-US" dirty="0">
              <a:solidFill>
                <a:schemeClr val="accent1">
                  <a:lumMod val="60000"/>
                  <a:lumOff val="40000"/>
                </a:schemeClr>
              </a:solidFill>
              <a:latin typeface="Century"/>
            </a:endParaRPr>
          </a:p>
          <a:p>
            <a:pPr marL="285750" indent="-285750">
              <a:buFont typeface="Arial" panose="020B0604020202020204" pitchFamily="34" charset="0"/>
              <a:buChar char="•"/>
            </a:pPr>
            <a:endParaRPr lang="en-US" dirty="0">
              <a:solidFill>
                <a:schemeClr val="accent1">
                  <a:lumMod val="60000"/>
                  <a:lumOff val="40000"/>
                </a:schemeClr>
              </a:solidFill>
              <a:latin typeface="Arial Black"/>
            </a:endParaRPr>
          </a:p>
          <a:p>
            <a:r>
              <a:rPr lang="EN-US" dirty="0">
                <a:solidFill>
                  <a:srgbClr val="00B050"/>
                </a:solidFill>
                <a:latin typeface="Century"/>
              </a:rPr>
              <a:t>* An individual can have normal chromosomal number with numerical chromosomal anomalies .(combination)</a:t>
            </a:r>
          </a:p>
          <a:p>
            <a:pPr marL="285750" indent="-285750">
              <a:buFont typeface="Arial" panose="020B0604020202020204" pitchFamily="34" charset="0"/>
              <a:buChar char="•"/>
            </a:pPr>
            <a:endParaRPr lang="en-US" dirty="0"/>
          </a:p>
        </p:txBody>
      </p:sp>
      <p:sp>
        <p:nvSpPr>
          <p:cNvPr id="4" name="Right Arrow 3"/>
          <p:cNvSpPr/>
          <p:nvPr/>
        </p:nvSpPr>
        <p:spPr>
          <a:xfrm>
            <a:off x="152400" y="76200"/>
            <a:ext cx="3657600" cy="1219200"/>
          </a:xfrm>
          <a:prstGeom prst="rightArrow">
            <a:avLst>
              <a:gd name="adj1" fmla="val 68462"/>
              <a:gd name="adj2" fmla="val 4538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Numerical anomalies affecting the number of </a:t>
            </a:r>
            <a:r>
              <a:rPr lang="en-US" dirty="0">
                <a:solidFill>
                  <a:srgbClr val="FF0000"/>
                </a:solidFill>
              </a:rPr>
              <a:t>Complete Haploid Set (n)</a:t>
            </a:r>
            <a:r>
              <a:rPr lang="en-US" dirty="0"/>
              <a:t> of chromosomes</a:t>
            </a:r>
          </a:p>
        </p:txBody>
      </p:sp>
      <p:pic>
        <p:nvPicPr>
          <p:cNvPr id="5" name="Picture 7" descr="https://encrypted-tbn2.gstatic.com/images?q=tbn:ANd9GcRSWi7kI3aIYlEhsJSF2niv8MjZeDngEbDOt-Fb0TDuPU7iWacv">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1208" t="1804" b="8484"/>
          <a:stretch>
            <a:fillRect/>
          </a:stretch>
        </p:blipFill>
        <p:spPr bwMode="auto">
          <a:xfrm>
            <a:off x="4419600" y="1383507"/>
            <a:ext cx="4572000" cy="5017293"/>
          </a:xfrm>
          <a:prstGeom prst="rect">
            <a:avLst/>
          </a:prstGeom>
          <a:noFill/>
          <a:ln w="9525">
            <a:solidFill>
              <a:srgbClr val="1B174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088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l"/>
            <a:r>
              <a:rPr lang="EN-US" b="1" dirty="0">
                <a:ln w="0"/>
                <a:solidFill>
                  <a:schemeClr val="accent5">
                    <a:lumMod val="75000"/>
                  </a:schemeClr>
                </a:solidFill>
                <a:effectLst>
                  <a:outerShdw blurRad="38100" dist="25400" dir="5400000" algn="ctr" rotWithShape="0">
                    <a:srgbClr val="6E747A">
                      <a:alpha val="43000"/>
                    </a:srgbClr>
                  </a:outerShdw>
                </a:effectLst>
                <a:latin typeface="Century Gothic" panose="020B0502020202020204"/>
                <a:ea typeface="+mn-ea"/>
                <a:cs typeface="+mn-cs"/>
              </a:rPr>
              <a:t>Mosaicism</a:t>
            </a:r>
          </a:p>
        </p:txBody>
      </p:sp>
      <p:sp>
        <p:nvSpPr>
          <p:cNvPr id="4" name="TextBox 3"/>
          <p:cNvSpPr txBox="1"/>
          <p:nvPr/>
        </p:nvSpPr>
        <p:spPr>
          <a:xfrm>
            <a:off x="66675" y="1438275"/>
            <a:ext cx="5324475" cy="5078313"/>
          </a:xfrm>
          <a:prstGeom prst="rect">
            <a:avLst/>
          </a:prstGeo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wrap="square" rtlCol="0" anchor="t">
            <a:spAutoFit/>
          </a:bodyPr>
          <a:lstStyle/>
          <a:p>
            <a:r>
              <a:rPr lang="EN-US" b="1" dirty="0">
                <a:latin typeface="Arial Black"/>
              </a:rPr>
              <a:t>Mosaicism</a:t>
            </a:r>
            <a:r>
              <a:rPr lang="EN-US" dirty="0"/>
              <a:t> : </a:t>
            </a:r>
            <a:r>
              <a:rPr lang="EN-US" dirty="0">
                <a:solidFill>
                  <a:srgbClr val="002060"/>
                </a:solidFill>
                <a:latin typeface="Franklin Gothic Medium"/>
              </a:rPr>
              <a:t>describe a situation in which different cells in the same individual have different numbers or arrangements of chromosomes .</a:t>
            </a:r>
            <a:endParaRPr lang="en-US" dirty="0">
              <a:solidFill>
                <a:srgbClr val="002060"/>
              </a:solidFill>
              <a:latin typeface="Franklin Gothic Medium"/>
            </a:endParaRPr>
          </a:p>
          <a:p>
            <a:pPr marL="285750" indent="-285750">
              <a:buFont typeface="Arial" panose="020B0604020202020204" pitchFamily="34" charset="0"/>
              <a:buChar char="•"/>
            </a:pPr>
            <a:r>
              <a:rPr lang="EN-US" dirty="0">
                <a:latin typeface="Franklin Gothic Medium"/>
              </a:rPr>
              <a:t> It is called “mosaicism” because the cells of the body are similar to the tiles of a mosaic.</a:t>
            </a:r>
            <a:endParaRPr lang="en-US" dirty="0">
              <a:latin typeface="Franklin Gothic Medium"/>
            </a:endParaRPr>
          </a:p>
          <a:p>
            <a:pPr marL="285750" indent="-285750">
              <a:buFont typeface="Arial" panose="020B0604020202020204" pitchFamily="34" charset="0"/>
              <a:buChar char="•"/>
            </a:pPr>
            <a:r>
              <a:rPr lang="EN-US" dirty="0">
                <a:latin typeface="Franklin Gothic Medium"/>
              </a:rPr>
              <a:t> A mosaic individual is made of 2 or more cells populations coming from one zygote .</a:t>
            </a:r>
            <a:endParaRPr lang="en-US" dirty="0">
              <a:latin typeface="Franklin Gothic Medium"/>
            </a:endParaRPr>
          </a:p>
          <a:p>
            <a:pPr marL="285750" indent="-285750">
              <a:buFont typeface="Arial" panose="020B0604020202020204" pitchFamily="34" charset="0"/>
              <a:buChar char="•"/>
            </a:pPr>
            <a:r>
              <a:rPr lang="EN-US" dirty="0">
                <a:latin typeface="Franklin Gothic Medium"/>
              </a:rPr>
              <a:t>Is denoted by a slash between the various clones observed, e.g. 46,XY / 47,XY,21+) .</a:t>
            </a:r>
            <a:endParaRPr lang="en-US" dirty="0">
              <a:latin typeface="Franklin Gothic Medium"/>
            </a:endParaRPr>
          </a:p>
          <a:p>
            <a:pPr marL="285750" indent="-285750">
              <a:buFont typeface="Arial" panose="020B0604020202020204" pitchFamily="34" charset="0"/>
              <a:buChar char="•"/>
            </a:pPr>
            <a:r>
              <a:rPr lang="EN-US" dirty="0">
                <a:latin typeface="Franklin Gothic Medium"/>
              </a:rPr>
              <a:t> Usually due to a mitotic non-disjunction .</a:t>
            </a:r>
            <a:endParaRPr lang="en-US" dirty="0">
              <a:latin typeface="Franklin Gothic Medium"/>
            </a:endParaRPr>
          </a:p>
          <a:p>
            <a:pPr marL="285750" indent="-285750">
              <a:buFont typeface="Arial" panose="020B0604020202020204" pitchFamily="34" charset="0"/>
              <a:buChar char="•"/>
            </a:pPr>
            <a:r>
              <a:rPr lang="EN-US" dirty="0">
                <a:latin typeface="Franklin Gothic Medium"/>
              </a:rPr>
              <a:t> Can affect any type of cells, including :</a:t>
            </a:r>
            <a:endParaRPr lang="en-US" dirty="0">
              <a:latin typeface="Franklin Gothic Medium"/>
            </a:endParaRPr>
          </a:p>
          <a:p>
            <a:pPr algn="ctr"/>
            <a:r>
              <a:rPr lang="EN-US" dirty="0">
                <a:solidFill>
                  <a:srgbClr val="C00000"/>
                </a:solidFill>
                <a:latin typeface="Cambria"/>
              </a:rPr>
              <a:t>* Blood cells .</a:t>
            </a:r>
            <a:endParaRPr lang="en-US" dirty="0">
              <a:solidFill>
                <a:srgbClr val="C00000"/>
              </a:solidFill>
              <a:latin typeface="Cambria"/>
            </a:endParaRPr>
          </a:p>
          <a:p>
            <a:pPr algn="ctr"/>
            <a:r>
              <a:rPr lang="EN-US" dirty="0">
                <a:solidFill>
                  <a:srgbClr val="C00000"/>
                </a:solidFill>
                <a:latin typeface="Cambria"/>
              </a:rPr>
              <a:t>* Egg &amp; Sperm cells (gametes</a:t>
            </a:r>
            <a:r>
              <a:rPr lang="EN-US" dirty="0">
                <a:solidFill>
                  <a:srgbClr val="C00000"/>
                </a:solidFill>
              </a:rPr>
              <a:t>) .  </a:t>
            </a:r>
          </a:p>
          <a:p>
            <a:pPr marL="285750" indent="-285750">
              <a:buFont typeface="Arial" panose="020B0604020202020204" pitchFamily="34" charset="0"/>
              <a:buChar char="•"/>
            </a:pPr>
            <a:r>
              <a:rPr lang="en-US" dirty="0">
                <a:latin typeface="Franklin Gothic Medium"/>
              </a:rPr>
              <a:t>A mosaic must not be confused with a chimeras </a:t>
            </a:r>
          </a:p>
          <a:p>
            <a:pPr marL="285750" indent="-285750">
              <a:buFont typeface="Arial" panose="020B0604020202020204" pitchFamily="34" charset="0"/>
              <a:buChar char="•"/>
            </a:pPr>
            <a:r>
              <a:rPr lang="en-US" dirty="0" err="1">
                <a:latin typeface="Franklin Gothic Medium"/>
              </a:rPr>
              <a:t>Chimerism</a:t>
            </a:r>
            <a:r>
              <a:rPr lang="en-US" dirty="0">
                <a:latin typeface="Franklin Gothic Medium"/>
              </a:rPr>
              <a:t> is the presence in an individual of two or more genetically distinct cell lines derive from more than one zygote (e.g. 2 sperms fertilize 2 ova </a:t>
            </a:r>
            <a:r>
              <a:rPr lang="en-US" dirty="0">
                <a:latin typeface="Franklin Gothic Medium"/>
                <a:sym typeface="Wingdings" panose="05000000000000000000" pitchFamily="2" charset="2"/>
              </a:rPr>
              <a:t></a:t>
            </a:r>
            <a:r>
              <a:rPr lang="en-US" dirty="0">
                <a:latin typeface="Franklin Gothic Medium"/>
              </a:rPr>
              <a:t> 2 zygotes that fuse to form 1 embryo</a:t>
            </a:r>
          </a:p>
        </p:txBody>
      </p:sp>
      <p:pic>
        <p:nvPicPr>
          <p:cNvPr id="5" name="Picture 4"/>
          <p:cNvPicPr>
            <a:picLocks noChangeAspect="1"/>
          </p:cNvPicPr>
          <p:nvPr/>
        </p:nvPicPr>
        <p:blipFill>
          <a:blip r:embed="rId3"/>
          <a:stretch>
            <a:fillRect/>
          </a:stretch>
        </p:blipFill>
        <p:spPr>
          <a:xfrm>
            <a:off x="5597969" y="1676400"/>
            <a:ext cx="3565960" cy="3667125"/>
          </a:xfrm>
          <a:prstGeom prst="rect">
            <a:avLst/>
          </a:prstGeom>
        </p:spPr>
      </p:pic>
    </p:spTree>
    <p:extLst>
      <p:ext uri="{BB962C8B-B14F-4D97-AF65-F5344CB8AC3E}">
        <p14:creationId xmlns:p14="http://schemas.microsoft.com/office/powerpoint/2010/main" val="1089956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090" y="-23784"/>
            <a:ext cx="5219700" cy="1044560"/>
          </a:xfrm>
        </p:spPr>
        <p:txBody>
          <a:bodyPr anchor="ctr">
            <a:noAutofit/>
          </a:bodyPr>
          <a:lstStyle/>
          <a:p>
            <a:pPr algn="l"/>
            <a:r>
              <a:rPr lang="EN-US" sz="3600" b="1" dirty="0" err="1">
                <a:ln w="0"/>
                <a:solidFill>
                  <a:schemeClr val="accent5">
                    <a:lumMod val="75000"/>
                  </a:schemeClr>
                </a:solidFill>
                <a:effectLst>
                  <a:outerShdw blurRad="38100" dist="25400" dir="5400000" algn="ctr" rotWithShape="0">
                    <a:srgbClr val="6E747A">
                      <a:alpha val="43000"/>
                    </a:srgbClr>
                  </a:outerShdw>
                </a:effectLst>
                <a:latin typeface="Century Gothic" panose="020B0502020202020204"/>
                <a:ea typeface="+mn-ea"/>
                <a:cs typeface="+mn-cs"/>
              </a:rPr>
              <a:t>Reciporcal</a:t>
            </a:r>
            <a:r>
              <a:rPr lang="EN-US" sz="3600" b="1" dirty="0">
                <a:ln w="0"/>
                <a:solidFill>
                  <a:schemeClr val="accent5">
                    <a:lumMod val="75000"/>
                  </a:schemeClr>
                </a:solidFill>
                <a:effectLst>
                  <a:outerShdw blurRad="38100" dist="25400" dir="5400000" algn="ctr" rotWithShape="0">
                    <a:srgbClr val="6E747A">
                      <a:alpha val="43000"/>
                    </a:srgbClr>
                  </a:outerShdw>
                </a:effectLst>
                <a:latin typeface="Century Gothic" panose="020B0502020202020204"/>
                <a:ea typeface="+mn-ea"/>
                <a:cs typeface="+mn-cs"/>
              </a:rPr>
              <a:t> &amp; Deletion</a:t>
            </a:r>
            <a:endParaRPr lang="en-US" sz="3600" b="1" dirty="0">
              <a:ln w="0"/>
              <a:solidFill>
                <a:schemeClr val="accent5">
                  <a:lumMod val="75000"/>
                </a:schemeClr>
              </a:solidFill>
              <a:effectLst>
                <a:outerShdw blurRad="38100" dist="25400" dir="5400000" algn="ctr" rotWithShape="0">
                  <a:srgbClr val="6E747A">
                    <a:alpha val="43000"/>
                  </a:srgbClr>
                </a:outerShdw>
              </a:effectLst>
              <a:latin typeface="Century Gothic" panose="020B0502020202020204"/>
              <a:ea typeface="+mn-ea"/>
              <a:cs typeface="+mn-cs"/>
            </a:endParaRPr>
          </a:p>
        </p:txBody>
      </p:sp>
      <p:sp>
        <p:nvSpPr>
          <p:cNvPr id="6" name="TextBox 5"/>
          <p:cNvSpPr txBox="1"/>
          <p:nvPr/>
        </p:nvSpPr>
        <p:spPr>
          <a:xfrm>
            <a:off x="152399" y="885825"/>
            <a:ext cx="4562475" cy="2468880"/>
          </a:xfrm>
          <a:prstGeom prst="rect">
            <a:avLst/>
          </a:prstGeom>
          <a:ln>
            <a:solidFill>
              <a:schemeClr val="accent1">
                <a:lumMod val="40000"/>
                <a:lumOff val="60000"/>
              </a:schemeClr>
            </a:solidFill>
          </a:ln>
        </p:spPr>
        <p:style>
          <a:lnRef idx="2">
            <a:schemeClr val="accent6"/>
          </a:lnRef>
          <a:fillRef idx="1">
            <a:schemeClr val="lt1"/>
          </a:fillRef>
          <a:effectRef idx="0">
            <a:schemeClr val="accent6"/>
          </a:effectRef>
          <a:fontRef idx="minor">
            <a:schemeClr val="dk1"/>
          </a:fontRef>
        </p:style>
        <p:txBody>
          <a:bodyPr wrap="square" rtlCol="0" anchor="t">
            <a:spAutoFit/>
          </a:bodyPr>
          <a:lstStyle/>
          <a:p>
            <a: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Reciprocal translocation : </a:t>
            </a:r>
          </a:p>
          <a:p>
            <a:r>
              <a:rPr lang="EN-US" b="1" dirty="0">
                <a:latin typeface="Calibri"/>
              </a:rPr>
              <a:t>- A mutual exchange between terminal segments from the</a:t>
            </a:r>
          </a:p>
          <a:p>
            <a:r>
              <a:rPr lang="EN-US" b="1" dirty="0">
                <a:latin typeface="Calibri"/>
              </a:rPr>
              <a:t>arms of 2 chromosomes.</a:t>
            </a:r>
          </a:p>
          <a:p>
            <a:r>
              <a:rPr lang="EN-US" b="1" dirty="0">
                <a:latin typeface="Calibri"/>
              </a:rPr>
              <a:t>- There is </a:t>
            </a:r>
            <a:r>
              <a:rPr lang="EN-US" b="1" dirty="0">
                <a:solidFill>
                  <a:srgbClr val="C00000"/>
                </a:solidFill>
                <a:latin typeface="Calibri"/>
              </a:rPr>
              <a:t>no</a:t>
            </a:r>
            <a:r>
              <a:rPr lang="EN-US" b="1" dirty="0">
                <a:latin typeface="Calibri"/>
              </a:rPr>
              <a:t> loss or alteration at the points of</a:t>
            </a:r>
          </a:p>
          <a:p>
            <a:r>
              <a:rPr lang="EN-US" b="1" dirty="0">
                <a:latin typeface="Calibri"/>
              </a:rPr>
              <a:t>exchange, the new rearrangement is genetically balanced,</a:t>
            </a:r>
          </a:p>
          <a:p>
            <a:r>
              <a:rPr lang="EN-US" b="1" dirty="0">
                <a:latin typeface="Calibri"/>
              </a:rPr>
              <a:t>and called a </a:t>
            </a:r>
            <a:r>
              <a:rPr lang="EN-US" b="1" dirty="0">
                <a:solidFill>
                  <a:srgbClr val="C00000"/>
                </a:solidFill>
                <a:latin typeface="Calibri"/>
              </a:rPr>
              <a:t>Balanced rearrangement </a:t>
            </a:r>
            <a:r>
              <a:rPr lang="EN-US" b="1" dirty="0">
                <a:latin typeface="Calibri"/>
              </a:rPr>
              <a:t>.</a:t>
            </a:r>
          </a:p>
          <a:p>
            <a:pPr algn="ctr"/>
            <a:endParaRPr lang="en-US" dirty="0"/>
          </a:p>
        </p:txBody>
      </p:sp>
      <p:pic>
        <p:nvPicPr>
          <p:cNvPr id="7" name="Picture 6"/>
          <p:cNvPicPr>
            <a:picLocks noChangeAspect="1"/>
          </p:cNvPicPr>
          <p:nvPr/>
        </p:nvPicPr>
        <p:blipFill>
          <a:blip r:embed="rId3"/>
          <a:stretch>
            <a:fillRect/>
          </a:stretch>
        </p:blipFill>
        <p:spPr>
          <a:xfrm>
            <a:off x="4876800" y="1030339"/>
            <a:ext cx="3784600" cy="2463788"/>
          </a:xfrm>
          <a:prstGeom prst="rect">
            <a:avLst/>
          </a:prstGeom>
        </p:spPr>
      </p:pic>
      <p:sp>
        <p:nvSpPr>
          <p:cNvPr id="9" name="TextBox 8"/>
          <p:cNvSpPr txBox="1"/>
          <p:nvPr/>
        </p:nvSpPr>
        <p:spPr>
          <a:xfrm>
            <a:off x="95250" y="3457575"/>
            <a:ext cx="4643438" cy="2031325"/>
          </a:xfrm>
          <a:prstGeom prst="rect">
            <a:avLst/>
          </a:prstGeo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wrap="square" rtlCol="0" anchor="t">
            <a:spAutoFit/>
          </a:bodyPr>
          <a:lstStyle/>
          <a:p>
            <a: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sym typeface="Wingdings"/>
              </a:rPr>
              <a:t>Deletion :</a:t>
            </a:r>
          </a:p>
          <a:p>
            <a:r>
              <a:rPr lang="EN-US" b="1" dirty="0">
                <a:latin typeface="Calibri"/>
                <a:sym typeface="Wingdings"/>
              </a:rPr>
              <a:t>- Loss of a segment from a chromosome, either terminal or interstitial </a:t>
            </a:r>
            <a:endParaRPr lang="en-US" b="1" dirty="0">
              <a:latin typeface="Calibri"/>
              <a:sym typeface="Wingdings"/>
            </a:endParaRPr>
          </a:p>
          <a:p>
            <a:r>
              <a:rPr lang="EN-US" b="1" dirty="0">
                <a:latin typeface="Calibri"/>
                <a:sym typeface="Wingdings"/>
              </a:rPr>
              <a:t>- Invariably but NOT always, Results in the loss of important genetic material </a:t>
            </a:r>
          </a:p>
          <a:p>
            <a:r>
              <a:rPr lang="EN-US" b="1" dirty="0">
                <a:latin typeface="Calibri"/>
                <a:sym typeface="Wingdings"/>
              </a:rPr>
              <a:t>- Deletion is </a:t>
            </a:r>
            <a:r>
              <a:rPr lang="EN-US" b="1" dirty="0">
                <a:solidFill>
                  <a:srgbClr val="FF0000"/>
                </a:solidFill>
                <a:latin typeface="Calibri"/>
                <a:sym typeface="Wingdings"/>
              </a:rPr>
              <a:t>an unbalanced rearrangement </a:t>
            </a:r>
            <a:r>
              <a:rPr lang="EN-US" b="1" dirty="0">
                <a:solidFill>
                  <a:srgbClr val="0D0D0D"/>
                </a:solidFill>
                <a:latin typeface="Calibri"/>
                <a:sym typeface="Wingdings"/>
              </a:rPr>
              <a:t>.</a:t>
            </a:r>
          </a:p>
          <a:p>
            <a:r>
              <a:rPr lang="EN-US" b="1" dirty="0">
                <a:latin typeface="Calibri"/>
                <a:sym typeface="Wingdings"/>
              </a:rPr>
              <a:t>-</a:t>
            </a:r>
            <a:r>
              <a:rPr lang="EN-US" b="1" dirty="0">
                <a:latin typeface="Calibri"/>
              </a:rPr>
              <a:t> </a:t>
            </a:r>
            <a:r>
              <a:rPr lang="EN-US" b="1" u="sng" dirty="0">
                <a:latin typeface="Calibri"/>
              </a:rPr>
              <a:t>Recorded as </a:t>
            </a:r>
            <a:r>
              <a:rPr lang="EN-US" b="1" u="sng" dirty="0">
                <a:solidFill>
                  <a:srgbClr val="FF0000"/>
                </a:solidFill>
                <a:latin typeface="Calibri"/>
              </a:rPr>
              <a:t>del </a:t>
            </a:r>
            <a:r>
              <a:rPr lang="EN-US" b="1" u="sng" dirty="0">
                <a:solidFill>
                  <a:srgbClr val="0D0D0D"/>
                </a:solidFill>
                <a:latin typeface="Calibri"/>
              </a:rPr>
              <a:t>.</a:t>
            </a:r>
          </a:p>
        </p:txBody>
      </p:sp>
      <p:sp>
        <p:nvSpPr>
          <p:cNvPr id="14" name="Rectangle: Rounded Corners 13"/>
          <p:cNvSpPr/>
          <p:nvPr/>
        </p:nvSpPr>
        <p:spPr>
          <a:xfrm>
            <a:off x="5848350" y="3619500"/>
            <a:ext cx="2082800" cy="68517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000"/>
          </a:p>
        </p:txBody>
      </p:sp>
      <p:sp>
        <p:nvSpPr>
          <p:cNvPr id="15" name="TextBox 14"/>
          <p:cNvSpPr txBox="1"/>
          <p:nvPr/>
        </p:nvSpPr>
        <p:spPr>
          <a:xfrm>
            <a:off x="5524500" y="3743325"/>
            <a:ext cx="2743200" cy="400110"/>
          </a:xfrm>
          <a:prstGeom prst="rect">
            <a:avLst/>
          </a:prstGeom>
        </p:spPr>
        <p:txBody>
          <a:bodyPr rtlCol="0">
            <a:spAutoFit/>
          </a:bodyPr>
          <a:lstStyle/>
          <a:p>
            <a:pPr algn="ctr"/>
            <a:r>
              <a:rPr lang="EN-US" sz="2000" dirty="0">
                <a:solidFill>
                  <a:srgbClr val="FFFFFF"/>
                </a:solidFill>
              </a:rPr>
              <a:t>Types of Deletion</a:t>
            </a:r>
            <a:endParaRPr lang="en-US" sz="2000" dirty="0">
              <a:solidFill>
                <a:srgbClr val="FFFFFF"/>
              </a:solidFill>
            </a:endParaRPr>
          </a:p>
        </p:txBody>
      </p:sp>
      <p:cxnSp>
        <p:nvCxnSpPr>
          <p:cNvPr id="16" name="Straight Arrow Connector 15"/>
          <p:cNvCxnSpPr/>
          <p:nvPr/>
        </p:nvCxnSpPr>
        <p:spPr>
          <a:xfrm flipH="1">
            <a:off x="6115050" y="4333875"/>
            <a:ext cx="254081" cy="630471"/>
          </a:xfrm>
          <a:prstGeom prst="straightConnector1">
            <a:avLst/>
          </a:prstGeom>
          <a:ln>
            <a:headEnd type="none"/>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Arrow Connector 16"/>
          <p:cNvCxnSpPr/>
          <p:nvPr/>
        </p:nvCxnSpPr>
        <p:spPr>
          <a:xfrm>
            <a:off x="7200900" y="4333875"/>
            <a:ext cx="401141" cy="685073"/>
          </a:xfrm>
          <a:prstGeom prst="straightConnector1">
            <a:avLst/>
          </a:prstGeom>
          <a:ln>
            <a:headEnd type="none"/>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8" name="Oval 17"/>
          <p:cNvSpPr/>
          <p:nvPr/>
        </p:nvSpPr>
        <p:spPr>
          <a:xfrm>
            <a:off x="5324475" y="4972050"/>
            <a:ext cx="1198329" cy="92532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9" name="Oval 18"/>
          <p:cNvSpPr/>
          <p:nvPr/>
        </p:nvSpPr>
        <p:spPr>
          <a:xfrm>
            <a:off x="7107238" y="4999038"/>
            <a:ext cx="1253163" cy="923925"/>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0" name="TextBox 19"/>
          <p:cNvSpPr txBox="1"/>
          <p:nvPr/>
        </p:nvSpPr>
        <p:spPr>
          <a:xfrm>
            <a:off x="4553359" y="5212682"/>
            <a:ext cx="2743200" cy="369332"/>
          </a:xfrm>
          <a:prstGeom prst="rect">
            <a:avLst/>
          </a:prstGeom>
        </p:spPr>
        <p:txBody>
          <a:bodyPr rtlCol="0">
            <a:spAutoFit/>
          </a:bodyPr>
          <a:lstStyle/>
          <a:p>
            <a:pPr algn="ctr"/>
            <a:r>
              <a:rPr lang="EN-US" b="1" dirty="0">
                <a:solidFill>
                  <a:srgbClr val="FFFFFF"/>
                </a:solidFill>
              </a:rPr>
              <a:t>Terminal</a:t>
            </a:r>
          </a:p>
        </p:txBody>
      </p:sp>
      <p:sp>
        <p:nvSpPr>
          <p:cNvPr id="21" name="TextBox 20"/>
          <p:cNvSpPr txBox="1"/>
          <p:nvPr/>
        </p:nvSpPr>
        <p:spPr>
          <a:xfrm>
            <a:off x="6335861" y="5250964"/>
            <a:ext cx="2743200" cy="369332"/>
          </a:xfrm>
          <a:prstGeom prst="rect">
            <a:avLst/>
          </a:prstGeom>
        </p:spPr>
        <p:txBody>
          <a:bodyPr rtlCol="0">
            <a:spAutoFit/>
          </a:bodyPr>
          <a:lstStyle/>
          <a:p>
            <a:pPr algn="ctr"/>
            <a:r>
              <a:rPr lang="EN-US" b="1" dirty="0">
                <a:solidFill>
                  <a:srgbClr val="FFFFFF"/>
                </a:solidFill>
              </a:rPr>
              <a:t>Interstitial</a:t>
            </a:r>
          </a:p>
        </p:txBody>
      </p:sp>
      <p:sp>
        <p:nvSpPr>
          <p:cNvPr id="22" name="TextBox 21"/>
          <p:cNvSpPr txBox="1"/>
          <p:nvPr/>
        </p:nvSpPr>
        <p:spPr>
          <a:xfrm>
            <a:off x="152400" y="5505450"/>
            <a:ext cx="5119619" cy="646331"/>
          </a:xfrm>
          <a:prstGeom prst="rect">
            <a:avLst/>
          </a:prstGeom>
          <a:ln>
            <a:noFill/>
          </a:ln>
        </p:spPr>
        <p:txBody>
          <a:bodyPr wrap="square" rtlCol="0">
            <a:spAutoFit/>
          </a:bodyPr>
          <a:lstStyle/>
          <a:p>
            <a:r>
              <a:rPr lang="EN-US" dirty="0">
                <a:solidFill>
                  <a:srgbClr val="C00000"/>
                </a:solidFill>
              </a:rPr>
              <a:t>* </a:t>
            </a:r>
            <a:r>
              <a:rPr lang="EN-US" b="1" dirty="0">
                <a:solidFill>
                  <a:srgbClr val="C00000"/>
                </a:solidFill>
              </a:rPr>
              <a:t>Terminal deletion means loss a part of chromosome number </a:t>
            </a:r>
            <a:r>
              <a:rPr lang="EN-US" dirty="0">
                <a:solidFill>
                  <a:srgbClr val="002060"/>
                </a:solidFill>
              </a:rPr>
              <a:t>18</a:t>
            </a:r>
            <a:r>
              <a:rPr lang="EN-US" dirty="0">
                <a:solidFill>
                  <a:srgbClr val="C00000"/>
                </a:solidFill>
              </a:rPr>
              <a:t> .</a:t>
            </a:r>
          </a:p>
        </p:txBody>
      </p:sp>
      <p:sp>
        <p:nvSpPr>
          <p:cNvPr id="23" name="TextBox 22"/>
          <p:cNvSpPr txBox="1"/>
          <p:nvPr/>
        </p:nvSpPr>
        <p:spPr>
          <a:xfrm>
            <a:off x="114300" y="6086475"/>
            <a:ext cx="5410200" cy="923330"/>
          </a:xfrm>
          <a:prstGeom prst="rect">
            <a:avLst/>
          </a:prstGeom>
        </p:spPr>
        <p:txBody>
          <a:bodyPr wrap="square" rtlCol="0">
            <a:spAutoFit/>
          </a:bodyPr>
          <a:lstStyle/>
          <a:p>
            <a:r>
              <a:rPr lang="EN-US" dirty="0">
                <a:solidFill>
                  <a:srgbClr val="C00000"/>
                </a:solidFill>
              </a:rPr>
              <a:t>* </a:t>
            </a:r>
            <a:r>
              <a:rPr lang="EN-US" b="1" dirty="0">
                <a:solidFill>
                  <a:srgbClr val="C00000"/>
                </a:solidFill>
              </a:rPr>
              <a:t>Interstitial deletion means loss a part of chromosome number </a:t>
            </a:r>
            <a:r>
              <a:rPr lang="EN-US" dirty="0">
                <a:solidFill>
                  <a:srgbClr val="002060"/>
                </a:solidFill>
              </a:rPr>
              <a:t>7</a:t>
            </a:r>
            <a:r>
              <a:rPr lang="EN-US" dirty="0">
                <a:solidFill>
                  <a:srgbClr val="C00000"/>
                </a:solidFill>
              </a:rPr>
              <a:t> .</a:t>
            </a:r>
          </a:p>
          <a:p>
            <a:pPr algn="ctr"/>
            <a:endParaRPr lang="en-US" dirty="0"/>
          </a:p>
        </p:txBody>
      </p:sp>
      <p:sp>
        <p:nvSpPr>
          <p:cNvPr id="3" name="Pentagon 2"/>
          <p:cNvSpPr/>
          <p:nvPr/>
        </p:nvSpPr>
        <p:spPr>
          <a:xfrm>
            <a:off x="152400" y="152401"/>
            <a:ext cx="2866690" cy="621322"/>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rPr>
              <a:t>Structural Chromosomal Anomalies:</a:t>
            </a:r>
            <a:endParaRPr lang="en-US" dirty="0">
              <a:solidFill>
                <a:schemeClr val="tx1"/>
              </a:solidFill>
            </a:endParaRPr>
          </a:p>
        </p:txBody>
      </p:sp>
    </p:spTree>
    <p:extLst>
      <p:ext uri="{BB962C8B-B14F-4D97-AF65-F5344CB8AC3E}">
        <p14:creationId xmlns:p14="http://schemas.microsoft.com/office/powerpoint/2010/main" val="2584615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l"/>
            <a:r>
              <a:rPr lang="en-US" sz="6000" b="1" dirty="0">
                <a:ln w="10160">
                  <a:solidFill>
                    <a:schemeClr val="accent1">
                      <a:lumMod val="40000"/>
                      <a:lumOff val="60000"/>
                    </a:schemeClr>
                  </a:solidFill>
                  <a:prstDash val="solid"/>
                </a:ln>
                <a:solidFill>
                  <a:srgbClr val="FFFFFF"/>
                </a:solidFill>
                <a:effectLst>
                  <a:outerShdw blurRad="60007" dist="310007" dir="7680000" sy="30000" kx="1300200" algn="ctr" rotWithShape="0">
                    <a:prstClr val="black">
                      <a:alpha val="32000"/>
                    </a:prstClr>
                  </a:outerShdw>
                </a:effectLst>
              </a:rPr>
              <a:t>Objectives: </a:t>
            </a:r>
          </a:p>
        </p:txBody>
      </p:sp>
      <p:sp>
        <p:nvSpPr>
          <p:cNvPr id="4" name="TextBox 3"/>
          <p:cNvSpPr txBox="1"/>
          <p:nvPr/>
        </p:nvSpPr>
        <p:spPr>
          <a:xfrm>
            <a:off x="771525" y="1962150"/>
            <a:ext cx="8060698" cy="4062651"/>
          </a:xfrm>
          <a:prstGeom prst="rect">
            <a:avLst/>
          </a:prstGeom>
        </p:spPr>
        <p:txBody>
          <a:bodyPr rtlCol="0">
            <a:spAutoFit/>
          </a:bodyPr>
          <a:lstStyle/>
          <a:p>
            <a:r>
              <a:rPr lang="EN-US" sz="2400" b="1" dirty="0">
                <a:solidFill>
                  <a:schemeClr val="accent1">
                    <a:lumMod val="60000"/>
                    <a:lumOff val="40000"/>
                  </a:schemeClr>
                </a:solidFill>
                <a:latin typeface="Baskerville Old Face" panose="02020602080505020303" pitchFamily="18" charset="0"/>
              </a:rPr>
              <a:t>By the end of this lecture, the students should be able to:</a:t>
            </a:r>
          </a:p>
          <a:p>
            <a:pPr marL="285750" indent="-285750">
              <a:buFont typeface="Arial" panose="020B0604020202020204" pitchFamily="34" charset="0"/>
              <a:buChar char="•"/>
            </a:pPr>
            <a:r>
              <a:rPr lang="EN-US" sz="2400" dirty="0">
                <a:solidFill>
                  <a:srgbClr val="000000"/>
                </a:solidFill>
                <a:latin typeface="Baskerville Old Face" panose="02020602080505020303" pitchFamily="18" charset="0"/>
              </a:rPr>
              <a:t>Describe and explain the events in mitosis &amp; meiosis.</a:t>
            </a:r>
          </a:p>
          <a:p>
            <a:pPr marL="285750" indent="-285750">
              <a:buFont typeface="Arial" panose="020B0604020202020204" pitchFamily="34" charset="0"/>
              <a:buChar char="•"/>
            </a:pPr>
            <a:r>
              <a:rPr lang="EN-US" sz="2400" dirty="0">
                <a:solidFill>
                  <a:srgbClr val="000000"/>
                </a:solidFill>
                <a:latin typeface="Baskerville Old Face" panose="02020602080505020303" pitchFamily="18" charset="0"/>
              </a:rPr>
              <a:t>Define non-disjunction and describe its consequences for meiosis and mitosis. </a:t>
            </a:r>
            <a:endParaRPr lang="en-US" sz="2400" dirty="0">
              <a:solidFill>
                <a:srgbClr val="000000"/>
              </a:solidFill>
              <a:latin typeface="Baskerville Old Face" panose="02020602080505020303" pitchFamily="18" charset="0"/>
            </a:endParaRPr>
          </a:p>
          <a:p>
            <a:pPr marL="285750" indent="-285750">
              <a:buFont typeface="Arial" panose="020B0604020202020204" pitchFamily="34" charset="0"/>
              <a:buChar char="•"/>
            </a:pPr>
            <a:r>
              <a:rPr lang="EN-US" sz="2400" dirty="0">
                <a:solidFill>
                  <a:srgbClr val="000000"/>
                </a:solidFill>
                <a:latin typeface="Baskerville Old Face" panose="02020602080505020303" pitchFamily="18" charset="0"/>
              </a:rPr>
              <a:t>Classify and sub-classify chromosomal abnormalities </a:t>
            </a:r>
            <a:endParaRPr lang="en-US" sz="2400" dirty="0">
              <a:solidFill>
                <a:srgbClr val="000000"/>
              </a:solidFill>
              <a:latin typeface="Baskerville Old Face" panose="02020602080505020303" pitchFamily="18" charset="0"/>
            </a:endParaRPr>
          </a:p>
          <a:p>
            <a:pPr marL="285750" indent="-285750">
              <a:buFont typeface="Arial" panose="020B0604020202020204" pitchFamily="34" charset="0"/>
              <a:buChar char="•"/>
            </a:pPr>
            <a:r>
              <a:rPr lang="EN-US" sz="2400" dirty="0">
                <a:solidFill>
                  <a:srgbClr val="000000"/>
                </a:solidFill>
                <a:latin typeface="Baskerville Old Face" panose="02020602080505020303" pitchFamily="18" charset="0"/>
              </a:rPr>
              <a:t>Understand the common numerical autosomal disorders: trisomies 21, 13, 18.</a:t>
            </a:r>
          </a:p>
          <a:p>
            <a:pPr marL="285750" indent="-285750">
              <a:buFont typeface="Arial" panose="020B0604020202020204" pitchFamily="34" charset="0"/>
              <a:buChar char="•"/>
            </a:pPr>
            <a:r>
              <a:rPr lang="EN-US" sz="2400" dirty="0">
                <a:solidFill>
                  <a:srgbClr val="000000"/>
                </a:solidFill>
                <a:latin typeface="Baskerville Old Face" panose="02020602080505020303" pitchFamily="18" charset="0"/>
              </a:rPr>
              <a:t>Understand the common numerical sex chromosome disorders: Turner`s &amp; Klinefelter`s syndromes</a:t>
            </a:r>
          </a:p>
          <a:p>
            <a:pPr marL="285750" indent="-285750">
              <a:buFont typeface="Arial" panose="020B0604020202020204" pitchFamily="34" charset="0"/>
              <a:buChar char="•"/>
            </a:pPr>
            <a:r>
              <a:rPr lang="EN-US" sz="2400" dirty="0">
                <a:latin typeface="Baskerville Old Face" panose="02020602080505020303" pitchFamily="18" charset="0"/>
              </a:rPr>
              <a:t>Recognize the main structural anomalies in chromosomes</a:t>
            </a:r>
          </a:p>
          <a:p>
            <a:endParaRPr lang="EN-US" dirty="0"/>
          </a:p>
        </p:txBody>
      </p:sp>
    </p:spTree>
    <p:extLst>
      <p:ext uri="{BB962C8B-B14F-4D97-AF65-F5344CB8AC3E}">
        <p14:creationId xmlns:p14="http://schemas.microsoft.com/office/powerpoint/2010/main" val="1643275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8234" y="1104900"/>
            <a:ext cx="4950372" cy="2585323"/>
          </a:xfrm>
          <a:prstGeom prst="rect">
            <a:avLst/>
          </a:prstGeom>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t">
            <a:spAutoFit/>
          </a:bodyPr>
          <a:lstStyle/>
          <a:p>
            <a: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Inversion :</a:t>
            </a:r>
            <a:r>
              <a:rPr lang="EN-US" b="1" dirty="0"/>
              <a:t> </a:t>
            </a:r>
            <a:endParaRPr lang="en-US" b="1" dirty="0"/>
          </a:p>
          <a:p>
            <a:r>
              <a:rPr lang="EN-US" b="1" dirty="0">
                <a:latin typeface="Candara"/>
              </a:rPr>
              <a:t>- Inversion occurs when a segment of chromosome breaks, and rejoining within the chromosome effectively inverts it. </a:t>
            </a:r>
            <a:endParaRPr lang="en-US" b="1" dirty="0">
              <a:latin typeface="Candara"/>
            </a:endParaRPr>
          </a:p>
          <a:p>
            <a:r>
              <a:rPr lang="EN-US" b="1" u="sng" dirty="0">
                <a:latin typeface="Candara"/>
              </a:rPr>
              <a:t>- Recorded as </a:t>
            </a:r>
            <a:r>
              <a:rPr lang="EN-US" b="1" u="sng" dirty="0">
                <a:solidFill>
                  <a:srgbClr val="FF0000"/>
                </a:solidFill>
                <a:latin typeface="Candara"/>
              </a:rPr>
              <a:t>inv.</a:t>
            </a:r>
          </a:p>
          <a:p>
            <a:r>
              <a:rPr lang="EN-US" b="1" dirty="0">
                <a:latin typeface="Candara"/>
              </a:rPr>
              <a:t>- Normally only large inversions are detected.</a:t>
            </a:r>
          </a:p>
          <a:p>
            <a:r>
              <a:rPr lang="EN-US" b="1" dirty="0">
                <a:latin typeface="Candara"/>
              </a:rPr>
              <a:t>- They are balance rearrangements that rarely cause problems in carriers .</a:t>
            </a:r>
          </a:p>
          <a:p>
            <a:pPr algn="ctr"/>
            <a:endParaRPr lang="en-US" dirty="0"/>
          </a:p>
        </p:txBody>
      </p:sp>
      <p:sp>
        <p:nvSpPr>
          <p:cNvPr id="5" name="TextBox 4"/>
          <p:cNvSpPr txBox="1"/>
          <p:nvPr/>
        </p:nvSpPr>
        <p:spPr>
          <a:xfrm>
            <a:off x="238127" y="3473698"/>
            <a:ext cx="5248274" cy="1631216"/>
          </a:xfrm>
          <a:prstGeom prst="rect">
            <a:avLst/>
          </a:prstGeom>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nchor="t">
            <a:spAutoFit/>
          </a:bodyPr>
          <a:lstStyle/>
          <a:p>
            <a: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Isochromosome :</a:t>
            </a:r>
            <a:r>
              <a:rPr lang="EN-US" b="1" dirty="0"/>
              <a:t> </a:t>
            </a:r>
            <a:endParaRPr lang="en-US" b="1" dirty="0"/>
          </a:p>
          <a:p>
            <a:r>
              <a:rPr lang="EN-US" sz="1600" b="1" dirty="0">
                <a:solidFill>
                  <a:schemeClr val="tx1"/>
                </a:solidFill>
                <a:latin typeface="Candara"/>
              </a:rPr>
              <a:t>- Unbalanced structural abnormality in which the arms of the chromosome are mirror image of each other .</a:t>
            </a:r>
          </a:p>
          <a:p>
            <a:r>
              <a:rPr lang="EN-US" sz="1600" b="1" dirty="0">
                <a:solidFill>
                  <a:schemeClr val="tx1"/>
                </a:solidFill>
                <a:latin typeface="Candara"/>
              </a:rPr>
              <a:t>- Isochromosome is that the centromere has divided transversely rather than longitudinally </a:t>
            </a:r>
            <a:r>
              <a:rPr lang="EN-US" sz="1600" b="1" dirty="0">
                <a:solidFill>
                  <a:srgbClr val="002060"/>
                </a:solidFill>
                <a:latin typeface="Candara"/>
              </a:rPr>
              <a:t>.</a:t>
            </a:r>
          </a:p>
          <a:p>
            <a:pPr algn="ctr"/>
            <a:endParaRPr lang="EN-US" dirty="0"/>
          </a:p>
        </p:txBody>
      </p:sp>
      <p:sp>
        <p:nvSpPr>
          <p:cNvPr id="6" name="TextBox 5"/>
          <p:cNvSpPr txBox="1"/>
          <p:nvPr/>
        </p:nvSpPr>
        <p:spPr>
          <a:xfrm>
            <a:off x="238126" y="5203508"/>
            <a:ext cx="5410199" cy="1463040"/>
          </a:xfrm>
          <a:prstGeom prst="rect">
            <a:avLst/>
          </a:prstGeom>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Ring Formation : </a:t>
            </a:r>
            <a:endPar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r>
              <a:rPr lang="EN-US" b="1" dirty="0">
                <a:solidFill>
                  <a:schemeClr val="tx1"/>
                </a:solidFill>
                <a:latin typeface="Candara"/>
              </a:rPr>
              <a:t>- A break on each arm of a chromosome a two sticky ends on the central portion a Reunion of the ends as a ring a loss of the 2 distal chromosomal fragments .</a:t>
            </a:r>
          </a:p>
          <a:p>
            <a:r>
              <a:rPr lang="EN-US" b="1" dirty="0">
                <a:solidFill>
                  <a:schemeClr val="tx1"/>
                </a:solidFill>
                <a:latin typeface="Candara"/>
              </a:rPr>
              <a:t>- Ring chromosomes are often unstable in mitosis .</a:t>
            </a:r>
          </a:p>
          <a:p>
            <a:pPr algn="ctr"/>
            <a:endParaRPr lang="en-US" dirty="0"/>
          </a:p>
        </p:txBody>
      </p:sp>
      <p:pic>
        <p:nvPicPr>
          <p:cNvPr id="7" name="Picture 6"/>
          <p:cNvPicPr>
            <a:picLocks noChangeAspect="1"/>
          </p:cNvPicPr>
          <p:nvPr/>
        </p:nvPicPr>
        <p:blipFill>
          <a:blip r:embed="rId3"/>
          <a:stretch>
            <a:fillRect/>
          </a:stretch>
        </p:blipFill>
        <p:spPr>
          <a:xfrm>
            <a:off x="5648325" y="866775"/>
            <a:ext cx="3327936" cy="2206625"/>
          </a:xfrm>
          <a:prstGeom prst="rect">
            <a:avLst/>
          </a:prstGeom>
        </p:spPr>
      </p:pic>
      <p:pic>
        <p:nvPicPr>
          <p:cNvPr id="8" name="Picture 7"/>
          <p:cNvPicPr>
            <a:picLocks noChangeAspect="1"/>
          </p:cNvPicPr>
          <p:nvPr/>
        </p:nvPicPr>
        <p:blipFill>
          <a:blip r:embed="rId4"/>
          <a:stretch>
            <a:fillRect/>
          </a:stretch>
        </p:blipFill>
        <p:spPr>
          <a:xfrm>
            <a:off x="5669981" y="3076575"/>
            <a:ext cx="3340100" cy="1828334"/>
          </a:xfrm>
          <a:prstGeom prst="rect">
            <a:avLst/>
          </a:prstGeom>
        </p:spPr>
      </p:pic>
      <p:pic>
        <p:nvPicPr>
          <p:cNvPr id="9" name="Picture 8"/>
          <p:cNvPicPr>
            <a:picLocks noChangeAspect="1"/>
          </p:cNvPicPr>
          <p:nvPr/>
        </p:nvPicPr>
        <p:blipFill>
          <a:blip r:embed="rId5"/>
          <a:stretch>
            <a:fillRect/>
          </a:stretch>
        </p:blipFill>
        <p:spPr>
          <a:xfrm>
            <a:off x="5674787" y="4943475"/>
            <a:ext cx="3327926" cy="1814513"/>
          </a:xfrm>
          <a:prstGeom prst="rect">
            <a:avLst/>
          </a:prstGeom>
        </p:spPr>
      </p:pic>
      <p:sp>
        <p:nvSpPr>
          <p:cNvPr id="10" name="TextBox 9"/>
          <p:cNvSpPr txBox="1"/>
          <p:nvPr/>
        </p:nvSpPr>
        <p:spPr>
          <a:xfrm>
            <a:off x="3280379" y="67995"/>
            <a:ext cx="5334000" cy="954107"/>
          </a:xfrm>
          <a:prstGeom prst="rect">
            <a:avLst/>
          </a:prstGeom>
          <a:noFill/>
        </p:spPr>
        <p:txBody>
          <a:bodyPr wrap="square" rtlCol="0">
            <a:spAutoFit/>
          </a:bodyPr>
          <a:lstStyle/>
          <a:p>
            <a:r>
              <a:rPr lang="EN-US" sz="2800" b="1" dirty="0">
                <a:ln w="0"/>
                <a:solidFill>
                  <a:schemeClr val="accent5">
                    <a:lumMod val="75000"/>
                  </a:schemeClr>
                </a:solidFill>
                <a:effectLst>
                  <a:outerShdw blurRad="38100" dist="25400" dir="5400000" algn="ctr" rotWithShape="0">
                    <a:srgbClr val="6E747A">
                      <a:alpha val="43000"/>
                    </a:srgbClr>
                  </a:outerShdw>
                </a:effectLst>
                <a:latin typeface="Century Gothic" panose="020B0502020202020204"/>
              </a:rPr>
              <a:t>Inversion, </a:t>
            </a:r>
            <a:r>
              <a:rPr lang="EN-US" sz="2800" b="1" dirty="0" err="1">
                <a:ln w="0"/>
                <a:solidFill>
                  <a:schemeClr val="accent5">
                    <a:lumMod val="75000"/>
                  </a:schemeClr>
                </a:solidFill>
                <a:effectLst>
                  <a:outerShdw blurRad="38100" dist="25400" dir="5400000" algn="ctr" rotWithShape="0">
                    <a:srgbClr val="6E747A">
                      <a:alpha val="43000"/>
                    </a:srgbClr>
                  </a:outerShdw>
                </a:effectLst>
                <a:latin typeface="Century Gothic" panose="020B0502020202020204"/>
              </a:rPr>
              <a:t>Isochromosome</a:t>
            </a:r>
            <a:endParaRPr lang="EN-US" sz="2800" b="1" dirty="0">
              <a:ln w="0"/>
              <a:solidFill>
                <a:schemeClr val="accent5">
                  <a:lumMod val="75000"/>
                </a:schemeClr>
              </a:solidFill>
              <a:effectLst>
                <a:outerShdw blurRad="38100" dist="25400" dir="5400000" algn="ctr" rotWithShape="0">
                  <a:srgbClr val="6E747A">
                    <a:alpha val="43000"/>
                  </a:srgbClr>
                </a:outerShdw>
              </a:effectLst>
              <a:latin typeface="Century Gothic" panose="020B0502020202020204"/>
            </a:endParaRPr>
          </a:p>
          <a:p>
            <a:r>
              <a:rPr lang="EN-US" sz="2800" b="1" dirty="0">
                <a:ln w="0"/>
                <a:solidFill>
                  <a:schemeClr val="accent5">
                    <a:lumMod val="75000"/>
                  </a:schemeClr>
                </a:solidFill>
                <a:effectLst>
                  <a:outerShdw blurRad="38100" dist="25400" dir="5400000" algn="ctr" rotWithShape="0">
                    <a:srgbClr val="6E747A">
                      <a:alpha val="43000"/>
                    </a:srgbClr>
                  </a:outerShdw>
                </a:effectLst>
                <a:latin typeface="Century Gothic" panose="020B0502020202020204"/>
              </a:rPr>
              <a:t> and Ring formation</a:t>
            </a:r>
            <a:endParaRPr lang="en-US" sz="2800" b="1" dirty="0">
              <a:ln w="0"/>
              <a:solidFill>
                <a:schemeClr val="accent5">
                  <a:lumMod val="75000"/>
                </a:schemeClr>
              </a:solidFill>
              <a:effectLst>
                <a:outerShdw blurRad="38100" dist="25400" dir="5400000" algn="ctr" rotWithShape="0">
                  <a:srgbClr val="6E747A">
                    <a:alpha val="43000"/>
                  </a:srgbClr>
                </a:outerShdw>
              </a:effectLst>
              <a:latin typeface="Century Gothic" panose="020B0502020202020204"/>
            </a:endParaRPr>
          </a:p>
        </p:txBody>
      </p:sp>
      <p:sp>
        <p:nvSpPr>
          <p:cNvPr id="11" name="Pentagon 10"/>
          <p:cNvSpPr/>
          <p:nvPr/>
        </p:nvSpPr>
        <p:spPr>
          <a:xfrm>
            <a:off x="152400" y="152401"/>
            <a:ext cx="2667000" cy="621322"/>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rPr>
              <a:t>Structural Chromosomal Anomalies:(cont.)</a:t>
            </a:r>
            <a:endParaRPr lang="en-US" dirty="0">
              <a:solidFill>
                <a:schemeClr val="tx1"/>
              </a:solidFill>
            </a:endParaRPr>
          </a:p>
        </p:txBody>
      </p:sp>
    </p:spTree>
    <p:extLst>
      <p:ext uri="{BB962C8B-B14F-4D97-AF65-F5344CB8AC3E}">
        <p14:creationId xmlns:p14="http://schemas.microsoft.com/office/powerpoint/2010/main" val="275176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71500"/>
            <a:ext cx="8229600" cy="1143000"/>
          </a:xfrm>
        </p:spPr>
        <p:txBody>
          <a:bodyPr anchor="ctr">
            <a:normAutofit/>
          </a:bodyPr>
          <a:lstStyle/>
          <a:p>
            <a:pPr algn="l"/>
            <a:r>
              <a:rPr lang="EN-US" sz="6000" dirty="0">
                <a:ln w="10160">
                  <a:solidFill>
                    <a:schemeClr val="accent1">
                      <a:lumMod val="40000"/>
                      <a:lumOff val="60000"/>
                    </a:schemeClr>
                  </a:solidFill>
                  <a:prstDash val="solid"/>
                </a:ln>
                <a:solidFill>
                  <a:srgbClr val="C00000"/>
                </a:solidFill>
                <a:effectLst>
                  <a:outerShdw blurRad="60007" dist="310007" dir="7680000" sy="30000" kx="1300200" algn="ctr" rotWithShape="0">
                    <a:prstClr val="black">
                      <a:alpha val="32000"/>
                    </a:prstClr>
                  </a:outerShdw>
                </a:effectLst>
              </a:rPr>
              <a:t>Online Quiz</a:t>
            </a:r>
          </a:p>
        </p:txBody>
      </p:sp>
      <p:pic>
        <p:nvPicPr>
          <p:cNvPr id="3" name="Picture 2"/>
          <p:cNvPicPr>
            <a:picLocks noChangeAspect="1"/>
          </p:cNvPicPr>
          <p:nvPr/>
        </p:nvPicPr>
        <p:blipFill>
          <a:blip r:embed="rId3"/>
          <a:stretch>
            <a:fillRect/>
          </a:stretch>
        </p:blipFill>
        <p:spPr>
          <a:xfrm>
            <a:off x="6543675" y="266700"/>
            <a:ext cx="1750907" cy="1750907"/>
          </a:xfrm>
          <a:prstGeom prst="rect">
            <a:avLst/>
          </a:prstGeom>
        </p:spPr>
      </p:pic>
      <p:sp>
        <p:nvSpPr>
          <p:cNvPr id="6" name="TextBox 5"/>
          <p:cNvSpPr txBox="1"/>
          <p:nvPr/>
        </p:nvSpPr>
        <p:spPr>
          <a:xfrm>
            <a:off x="2857500" y="2324100"/>
            <a:ext cx="3595688" cy="707886"/>
          </a:xfrm>
          <a:prstGeom prst="rect">
            <a:avLst/>
          </a:prstGeom>
        </p:spPr>
        <p:txBody>
          <a:bodyPr wrap="square" rtlCol="0" anchor="t">
            <a:spAutoFit/>
          </a:bodyPr>
          <a:lstStyle/>
          <a:p>
            <a:pPr algn="ctr"/>
            <a:r>
              <a:rPr lang="EN-US" sz="4000" dirty="0">
                <a:solidFill>
                  <a:srgbClr val="002060"/>
                </a:solidFill>
                <a:latin typeface="Rockwell"/>
              </a:rPr>
              <a:t>Click </a:t>
            </a:r>
            <a:r>
              <a:rPr lang="EN-US" sz="4000" dirty="0">
                <a:solidFill>
                  <a:srgbClr val="002060"/>
                </a:solidFill>
                <a:latin typeface="Rockwell"/>
                <a:hlinkClick r:id="rId4"/>
              </a:rPr>
              <a:t>Here</a:t>
            </a:r>
            <a:endParaRPr lang="en-US" sz="4000" dirty="0">
              <a:solidFill>
                <a:srgbClr val="002060"/>
              </a:solidFill>
              <a:latin typeface="Rockwell"/>
              <a:hlinkClick r:id="rId4"/>
            </a:endParaRPr>
          </a:p>
        </p:txBody>
      </p:sp>
      <p:sp>
        <p:nvSpPr>
          <p:cNvPr id="7" name="Title 1"/>
          <p:cNvSpPr txBox="1">
            <a:spLocks/>
          </p:cNvSpPr>
          <p:nvPr/>
        </p:nvSpPr>
        <p:spPr>
          <a:xfrm>
            <a:off x="104775" y="3219450"/>
            <a:ext cx="8229600" cy="1143000"/>
          </a:xfrm>
          <a:prstGeom prst="rect">
            <a:avLst/>
          </a:prstGeom>
        </p:spPr>
        <p:txBody>
          <a:bodyPr vert="horz" lIns="91440" tIns="45720" rIns="91440" bIns="45720" rtlCol="0" anchor="ctr" anchorCtr="1">
            <a:normAutofit/>
          </a:bodyPr>
          <a:lst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6000" dirty="0">
                <a:ln w="10160">
                  <a:solidFill>
                    <a:schemeClr val="accent1">
                      <a:lumMod val="40000"/>
                      <a:lumOff val="60000"/>
                    </a:schemeClr>
                  </a:solidFill>
                  <a:prstDash val="solid"/>
                </a:ln>
                <a:solidFill>
                  <a:srgbClr val="C00000"/>
                </a:solidFill>
                <a:effectLst>
                  <a:outerShdw blurRad="60007" dist="310007" dir="7680000" sy="30000" kx="1300200" algn="ctr" rotWithShape="0">
                    <a:prstClr val="black">
                      <a:alpha val="32000"/>
                    </a:prstClr>
                  </a:outerShdw>
                </a:effectLst>
              </a:rPr>
              <a:t>For more Knowledge</a:t>
            </a:r>
            <a:endParaRPr lang="EN-US" sz="6000" dirty="0">
              <a:ln w="10160">
                <a:solidFill>
                  <a:schemeClr val="accent1">
                    <a:lumMod val="40000"/>
                    <a:lumOff val="60000"/>
                  </a:schemeClr>
                </a:solidFill>
                <a:prstDash val="solid"/>
              </a:ln>
              <a:solidFill>
                <a:schemeClr val="tx1"/>
              </a:solidFill>
              <a:effectLst>
                <a:outerShdw blurRad="60007" dist="310007" dir="7680000" sy="30000" kx="1300200" algn="ctr" rotWithShape="0">
                  <a:prstClr val="black">
                    <a:alpha val="32000"/>
                  </a:prstClr>
                </a:outerShdw>
              </a:effectLst>
            </a:endParaRPr>
          </a:p>
        </p:txBody>
      </p:sp>
      <p:pic>
        <p:nvPicPr>
          <p:cNvPr id="8" name="Picture 7"/>
          <p:cNvPicPr>
            <a:picLocks noChangeAspect="1"/>
          </p:cNvPicPr>
          <p:nvPr/>
        </p:nvPicPr>
        <p:blipFill>
          <a:blip r:embed="rId5"/>
          <a:stretch>
            <a:fillRect/>
          </a:stretch>
        </p:blipFill>
        <p:spPr>
          <a:xfrm>
            <a:off x="7647527" y="3114675"/>
            <a:ext cx="1426624" cy="1437737"/>
          </a:xfrm>
          <a:prstGeom prst="rect">
            <a:avLst/>
          </a:prstGeom>
        </p:spPr>
      </p:pic>
      <p:sp>
        <p:nvSpPr>
          <p:cNvPr id="9" name="TextBox 8"/>
          <p:cNvSpPr txBox="1"/>
          <p:nvPr/>
        </p:nvSpPr>
        <p:spPr>
          <a:xfrm>
            <a:off x="2371725" y="4457700"/>
            <a:ext cx="5302113" cy="2246769"/>
          </a:xfrm>
          <a:prstGeom prst="rect">
            <a:avLst/>
          </a:prstGeom>
        </p:spPr>
        <p:txBody>
          <a:bodyPr rtlCol="0" anchor="t">
            <a:spAutoFit/>
          </a:bodyPr>
          <a:lstStyle/>
          <a:p>
            <a:pPr algn="ctr"/>
            <a:r>
              <a:rPr lang="EN-US" sz="2800" dirty="0">
                <a:solidFill>
                  <a:srgbClr val="002060"/>
                </a:solidFill>
                <a:latin typeface="Rockwell"/>
              </a:rPr>
              <a:t>* Difference between Meiosis &amp; Mitosis </a:t>
            </a:r>
            <a:r>
              <a:rPr lang="EN-US" sz="2800" dirty="0">
                <a:solidFill>
                  <a:srgbClr val="002060"/>
                </a:solidFill>
                <a:latin typeface="Rockwell"/>
                <a:hlinkClick r:id="rId6"/>
              </a:rPr>
              <a:t>Here</a:t>
            </a:r>
            <a:endParaRPr lang="en-US" sz="2800" dirty="0">
              <a:solidFill>
                <a:srgbClr val="002060"/>
              </a:solidFill>
              <a:latin typeface="Rockwell"/>
              <a:hlinkClick r:id="rId6"/>
            </a:endParaRPr>
          </a:p>
          <a:p>
            <a:pPr algn="ctr"/>
            <a:r>
              <a:rPr lang="EN-US" sz="2800" dirty="0">
                <a:solidFill>
                  <a:srgbClr val="002060"/>
                </a:solidFill>
                <a:latin typeface="Rockwell"/>
              </a:rPr>
              <a:t>* Understanding Chromosomal Translocation </a:t>
            </a:r>
            <a:r>
              <a:rPr lang="EN-US" sz="2800" dirty="0">
                <a:solidFill>
                  <a:srgbClr val="002060"/>
                </a:solidFill>
                <a:latin typeface="Rockwell"/>
                <a:hlinkClick r:id="rId7"/>
              </a:rPr>
              <a:t>Here</a:t>
            </a:r>
            <a:r>
              <a:rPr lang="EN-US" sz="2800" dirty="0">
                <a:solidFill>
                  <a:srgbClr val="002060"/>
                </a:solidFill>
                <a:latin typeface="Rockwell"/>
              </a:rPr>
              <a:t> </a:t>
            </a:r>
          </a:p>
        </p:txBody>
      </p:sp>
    </p:spTree>
    <p:extLst>
      <p:ext uri="{BB962C8B-B14F-4D97-AF65-F5344CB8AC3E}">
        <p14:creationId xmlns:p14="http://schemas.microsoft.com/office/powerpoint/2010/main" val="741156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prstTxWarp prst="textChevron">
              <a:avLst/>
            </a:prstTxWarp>
            <a:normAutofit/>
          </a:bodyPr>
          <a:lstStyle/>
          <a:p>
            <a:r>
              <a:rPr lang="en-US" sz="300" b="1" spc="50" dirty="0">
                <a:ln w="0">
                  <a:solidFill>
                    <a:schemeClr val="accent3">
                      <a:lumMod val="40000"/>
                      <a:lumOff val="60000"/>
                    </a:schemeClr>
                  </a:solidFill>
                </a:ln>
                <a:solidFill>
                  <a:schemeClr val="bg2">
                    <a:lumMod val="95000"/>
                  </a:schemeClr>
                </a:solidFill>
                <a:effectLst>
                  <a:outerShdw blurRad="50800" dist="38100" dir="18900000" algn="bl" rotWithShape="0">
                    <a:prstClr val="black">
                      <a:alpha val="40000"/>
                    </a:prstClr>
                  </a:outerShdw>
                </a:effectLst>
              </a:rPr>
              <a:t>Thank You !</a:t>
            </a:r>
          </a:p>
        </p:txBody>
      </p:sp>
      <p:sp>
        <p:nvSpPr>
          <p:cNvPr id="4" name="TextBox 3"/>
          <p:cNvSpPr txBox="1"/>
          <p:nvPr/>
        </p:nvSpPr>
        <p:spPr>
          <a:xfrm>
            <a:off x="609600" y="1752600"/>
            <a:ext cx="3200400" cy="646331"/>
          </a:xfrm>
          <a:prstGeom prst="rect">
            <a:avLst/>
          </a:prstGeom>
          <a:noFill/>
        </p:spPr>
        <p:txBody>
          <a:bodyPr wrap="square" rtlCol="0">
            <a:spAutoFit/>
          </a:bodyPr>
          <a:lstStyle/>
          <a:p>
            <a:r>
              <a:rPr lang="en-US" sz="3600" b="1" spc="50" dirty="0">
                <a:ln w="9525" cmpd="sng">
                  <a:solidFill>
                    <a:schemeClr val="accent5">
                      <a:lumMod val="20000"/>
                      <a:lumOff val="80000"/>
                    </a:schemeClr>
                  </a:solidFill>
                  <a:prstDash val="solid"/>
                </a:ln>
                <a:solidFill>
                  <a:srgbClr val="70AD47">
                    <a:tint val="1000"/>
                  </a:srgbClr>
                </a:solidFill>
                <a:effectLst>
                  <a:glow rad="38100">
                    <a:schemeClr val="accent1">
                      <a:alpha val="40000"/>
                    </a:schemeClr>
                  </a:glow>
                </a:effectLst>
              </a:rPr>
              <a:t>Girls team:</a:t>
            </a:r>
          </a:p>
        </p:txBody>
      </p:sp>
      <p:sp>
        <p:nvSpPr>
          <p:cNvPr id="5" name="Down Arrow Callout 4"/>
          <p:cNvSpPr/>
          <p:nvPr/>
        </p:nvSpPr>
        <p:spPr>
          <a:xfrm rot="10800000">
            <a:off x="457200" y="2286000"/>
            <a:ext cx="3200400" cy="3048000"/>
          </a:xfrm>
          <a:prstGeom prst="downArrowCallout">
            <a:avLst>
              <a:gd name="adj1" fmla="val 19570"/>
              <a:gd name="adj2" fmla="val 18665"/>
              <a:gd name="adj3" fmla="val 9163"/>
              <a:gd name="adj4" fmla="val 89404"/>
            </a:avLst>
          </a:prstGeom>
          <a:solidFill>
            <a:schemeClr val="accent1">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19100" y="2638425"/>
            <a:ext cx="3581400" cy="3116238"/>
          </a:xfrm>
          <a:prstGeom prst="rect">
            <a:avLst/>
          </a:prstGeom>
          <a:noFill/>
        </p:spPr>
        <p:txBody>
          <a:bodyPr wrap="square" rtlCol="0" anchor="t">
            <a:spAutoFit/>
          </a:bodyPr>
          <a:lstStyle/>
          <a:p>
            <a:pPr marL="285750" indent="-285750">
              <a:lnSpc>
                <a:spcPct val="150000"/>
              </a:lnSpc>
              <a:buFont typeface="Arial" panose="020B0604020202020204" pitchFamily="34" charset="0"/>
              <a:buChar char="•"/>
            </a:pPr>
            <a:r>
              <a:rPr lang="EN-US" sz="1900" dirty="0" err="1">
                <a:solidFill>
                  <a:schemeClr val="tx2"/>
                </a:solidFill>
                <a:latin typeface="Tahoma" panose="020B0604030504040204" pitchFamily="34" charset="0"/>
                <a:ea typeface="Tahoma" panose="020B0604030504040204" pitchFamily="34" charset="0"/>
                <a:cs typeface="Tahoma" panose="020B0604030504040204" pitchFamily="34" charset="0"/>
              </a:rPr>
              <a:t>Jumana</a:t>
            </a:r>
            <a:r>
              <a:rPr lang="EN-US" sz="190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1900" dirty="0" err="1">
                <a:solidFill>
                  <a:schemeClr val="tx2"/>
                </a:solidFill>
                <a:latin typeface="Tahoma" panose="020B0604030504040204" pitchFamily="34" charset="0"/>
                <a:ea typeface="Tahoma" panose="020B0604030504040204" pitchFamily="34" charset="0"/>
                <a:cs typeface="Tahoma" panose="020B0604030504040204" pitchFamily="34" charset="0"/>
              </a:rPr>
              <a:t>Alghtani</a:t>
            </a:r>
            <a:r>
              <a:rPr lang="EN-US" sz="1900" dirty="0">
                <a:solidFill>
                  <a:schemeClr val="tx2"/>
                </a:solidFill>
                <a:latin typeface="Tahoma" panose="020B0604030504040204" pitchFamily="34" charset="0"/>
                <a:ea typeface="Tahoma" panose="020B0604030504040204" pitchFamily="34" charset="0"/>
                <a:cs typeface="Tahoma" panose="020B0604030504040204" pitchFamily="34" charset="0"/>
              </a:rPr>
              <a:t> (Leader)</a:t>
            </a:r>
          </a:p>
          <a:p>
            <a:pPr marL="285750" indent="-285750">
              <a:lnSpc>
                <a:spcPct val="150000"/>
              </a:lnSpc>
              <a:buFont typeface="Arial" panose="020B0604020202020204" pitchFamily="34" charset="0"/>
              <a:buChar char="•"/>
            </a:pPr>
            <a:r>
              <a:rPr lang="EN-US" sz="1900" dirty="0" err="1">
                <a:solidFill>
                  <a:schemeClr val="tx2"/>
                </a:solidFill>
                <a:latin typeface="Tahoma" panose="020B0604030504040204" pitchFamily="34" charset="0"/>
                <a:ea typeface="Tahoma" panose="020B0604030504040204" pitchFamily="34" charset="0"/>
                <a:cs typeface="Tahoma" panose="020B0604030504040204" pitchFamily="34" charset="0"/>
              </a:rPr>
              <a:t>Haifaa</a:t>
            </a:r>
            <a:r>
              <a:rPr lang="EN-US" sz="1900" dirty="0">
                <a:solidFill>
                  <a:schemeClr val="tx2"/>
                </a:solidFill>
                <a:latin typeface="Tahoma" panose="020B0604030504040204" pitchFamily="34" charset="0"/>
                <a:ea typeface="Tahoma" panose="020B0604030504040204" pitchFamily="34" charset="0"/>
                <a:cs typeface="Tahoma" panose="020B0604030504040204" pitchFamily="34" charset="0"/>
              </a:rPr>
              <a:t> Saud Bin Taleb</a:t>
            </a:r>
          </a:p>
          <a:p>
            <a:pPr marL="285750" indent="-285750">
              <a:lnSpc>
                <a:spcPct val="150000"/>
              </a:lnSpc>
              <a:buFont typeface="Arial" panose="020B0604020202020204" pitchFamily="34" charset="0"/>
              <a:buChar char="•"/>
            </a:pPr>
            <a:r>
              <a:rPr lang="EN-US" sz="1900" dirty="0">
                <a:solidFill>
                  <a:schemeClr val="tx2"/>
                </a:solidFill>
                <a:latin typeface="Tahoma" panose="020B0604030504040204" pitchFamily="34" charset="0"/>
                <a:ea typeface="Tahoma" panose="020B0604030504040204" pitchFamily="34" charset="0"/>
                <a:cs typeface="Tahoma" panose="020B0604030504040204" pitchFamily="34" charset="0"/>
              </a:rPr>
              <a:t>Dania Alkelabi</a:t>
            </a:r>
          </a:p>
          <a:p>
            <a:pPr marL="285750" indent="-285750">
              <a:lnSpc>
                <a:spcPct val="150000"/>
              </a:lnSpc>
              <a:buFont typeface="Arial" panose="020B0604020202020204" pitchFamily="34" charset="0"/>
              <a:buChar char="•"/>
            </a:pPr>
            <a:r>
              <a:rPr lang="EN-US" sz="1900" dirty="0">
                <a:solidFill>
                  <a:schemeClr val="tx2"/>
                </a:solidFill>
                <a:latin typeface="Tahoma" panose="020B0604030504040204" pitchFamily="34" charset="0"/>
                <a:ea typeface="Tahoma" panose="020B0604030504040204" pitchFamily="34" charset="0"/>
                <a:cs typeface="Tahoma" panose="020B0604030504040204" pitchFamily="34" charset="0"/>
              </a:rPr>
              <a:t>Nada </a:t>
            </a:r>
            <a:r>
              <a:rPr lang="EN-US" sz="1900" dirty="0" err="1">
                <a:solidFill>
                  <a:schemeClr val="tx2"/>
                </a:solidFill>
                <a:latin typeface="Tahoma" panose="020B0604030504040204" pitchFamily="34" charset="0"/>
                <a:ea typeface="Tahoma" panose="020B0604030504040204" pitchFamily="34" charset="0"/>
                <a:cs typeface="Tahoma" panose="020B0604030504040204" pitchFamily="34" charset="0"/>
              </a:rPr>
              <a:t>Alsomali</a:t>
            </a:r>
            <a:endParaRPr lang="EN-US" sz="19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Arial" panose="020B0604020202020204" pitchFamily="34" charset="0"/>
              <a:buChar char="•"/>
            </a:pPr>
            <a:r>
              <a:rPr lang="EN-US" sz="1900" dirty="0">
                <a:solidFill>
                  <a:schemeClr val="tx2"/>
                </a:solidFill>
                <a:latin typeface="Tahoma" panose="020B0604030504040204" pitchFamily="34" charset="0"/>
                <a:ea typeface="Tahoma" panose="020B0604030504040204" pitchFamily="34" charset="0"/>
                <a:cs typeface="Tahoma" panose="020B0604030504040204" pitchFamily="34" charset="0"/>
              </a:rPr>
              <a:t>Leen Altamimi</a:t>
            </a:r>
          </a:p>
          <a:p>
            <a:pPr marL="285750" indent="-285750">
              <a:lnSpc>
                <a:spcPct val="150000"/>
              </a:lnSpc>
              <a:buFont typeface="Arial" panose="020B0604020202020204" pitchFamily="34" charset="0"/>
              <a:buChar char="•"/>
            </a:pPr>
            <a:r>
              <a:rPr lang="EN-US" sz="1900" dirty="0">
                <a:latin typeface="Tahoma"/>
              </a:rPr>
              <a:t>Nora Almohideb</a:t>
            </a:r>
            <a:endParaRPr lang="en-US" sz="1900" dirty="0">
              <a:latin typeface="Tahoma"/>
            </a:endParaRPr>
          </a:p>
          <a:p>
            <a:pPr>
              <a:lnSpc>
                <a:spcPct val="150000"/>
              </a:lnSpc>
            </a:pPr>
            <a:endParaRPr lang="en-US" dirty="0"/>
          </a:p>
        </p:txBody>
      </p:sp>
      <p:sp>
        <p:nvSpPr>
          <p:cNvPr id="7" name="TextBox 6"/>
          <p:cNvSpPr txBox="1"/>
          <p:nvPr/>
        </p:nvSpPr>
        <p:spPr>
          <a:xfrm>
            <a:off x="5334000" y="1752600"/>
            <a:ext cx="3200400" cy="646331"/>
          </a:xfrm>
          <a:prstGeom prst="rect">
            <a:avLst/>
          </a:prstGeom>
          <a:noFill/>
        </p:spPr>
        <p:txBody>
          <a:bodyPr wrap="square" rtlCol="0">
            <a:spAutoFit/>
          </a:bodyPr>
          <a:lstStyle/>
          <a:p>
            <a:r>
              <a:rPr lang="en-US" sz="3600" b="1" spc="50" dirty="0">
                <a:ln w="9525" cmpd="sng">
                  <a:solidFill>
                    <a:schemeClr val="accent5">
                      <a:lumMod val="20000"/>
                      <a:lumOff val="80000"/>
                    </a:schemeClr>
                  </a:solidFill>
                  <a:prstDash val="solid"/>
                </a:ln>
                <a:solidFill>
                  <a:srgbClr val="70AD47">
                    <a:tint val="1000"/>
                  </a:srgbClr>
                </a:solidFill>
                <a:effectLst>
                  <a:glow rad="38100">
                    <a:schemeClr val="accent1">
                      <a:alpha val="40000"/>
                    </a:schemeClr>
                  </a:glow>
                </a:effectLst>
              </a:rPr>
              <a:t>Boys team:</a:t>
            </a:r>
          </a:p>
        </p:txBody>
      </p:sp>
      <p:sp>
        <p:nvSpPr>
          <p:cNvPr id="8" name="Down Arrow Callout 7"/>
          <p:cNvSpPr/>
          <p:nvPr/>
        </p:nvSpPr>
        <p:spPr>
          <a:xfrm rot="10800000">
            <a:off x="4572000" y="2286000"/>
            <a:ext cx="4132733" cy="3048000"/>
          </a:xfrm>
          <a:prstGeom prst="downArrowCallout">
            <a:avLst>
              <a:gd name="adj1" fmla="val 19570"/>
              <a:gd name="adj2" fmla="val 18665"/>
              <a:gd name="adj3" fmla="val 9163"/>
              <a:gd name="adj4" fmla="val 89404"/>
            </a:avLst>
          </a:prstGeom>
          <a:solidFill>
            <a:schemeClr val="accent1">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641473" y="2733893"/>
            <a:ext cx="3892927" cy="3000821"/>
          </a:xfrm>
          <a:prstGeom prst="rect">
            <a:avLst/>
          </a:prstGeom>
          <a:noFill/>
        </p:spPr>
        <p:txBody>
          <a:bodyPr wrap="square" rtlCol="0" anchor="t">
            <a:spAutoFit/>
          </a:bodyPr>
          <a:lstStyle/>
          <a:p>
            <a:pPr marL="285750" indent="-285750">
              <a:lnSpc>
                <a:spcPct val="150000"/>
              </a:lnSpc>
              <a:buFont typeface="Arial" panose="020B0604020202020204" pitchFamily="34" charset="0"/>
              <a:buChar char="•"/>
            </a:pPr>
            <a:r>
              <a:rPr lang="EN-US" sz="1900" dirty="0">
                <a:solidFill>
                  <a:schemeClr val="tx2"/>
                </a:solidFill>
                <a:latin typeface="Tahoma" panose="020B0604030504040204" pitchFamily="34" charset="0"/>
                <a:ea typeface="Tahoma" panose="020B0604030504040204" pitchFamily="34" charset="0"/>
                <a:cs typeface="Tahoma" panose="020B0604030504040204" pitchFamily="34" charset="0"/>
              </a:rPr>
              <a:t>Abdulrahman </a:t>
            </a:r>
            <a:r>
              <a:rPr lang="EN-US" sz="1900" dirty="0" err="1">
                <a:solidFill>
                  <a:schemeClr val="tx2"/>
                </a:solidFill>
                <a:latin typeface="Tahoma" panose="020B0604030504040204" pitchFamily="34" charset="0"/>
                <a:ea typeface="Tahoma" panose="020B0604030504040204" pitchFamily="34" charset="0"/>
                <a:cs typeface="Tahoma" panose="020B0604030504040204" pitchFamily="34" charset="0"/>
              </a:rPr>
              <a:t>Alrajhi</a:t>
            </a:r>
            <a:r>
              <a:rPr lang="EN-US" sz="1900" dirty="0">
                <a:solidFill>
                  <a:schemeClr val="tx2"/>
                </a:solidFill>
                <a:latin typeface="Tahoma" panose="020B0604030504040204" pitchFamily="34" charset="0"/>
                <a:ea typeface="Tahoma" panose="020B0604030504040204" pitchFamily="34" charset="0"/>
                <a:cs typeface="Tahoma" panose="020B0604030504040204" pitchFamily="34" charset="0"/>
              </a:rPr>
              <a:t> (Leader)</a:t>
            </a:r>
          </a:p>
          <a:p>
            <a:pPr marL="285750" indent="-285750">
              <a:lnSpc>
                <a:spcPct val="150000"/>
              </a:lnSpc>
              <a:buFont typeface="Arial" panose="020B0604020202020204" pitchFamily="34" charset="0"/>
              <a:buChar char="•"/>
            </a:pPr>
            <a:r>
              <a:rPr lang="EN-US" sz="1900" dirty="0">
                <a:solidFill>
                  <a:schemeClr val="tx2"/>
                </a:solidFill>
                <a:latin typeface="Tahoma" panose="020B0604030504040204" pitchFamily="34" charset="0"/>
                <a:ea typeface="Tahoma" panose="020B0604030504040204" pitchFamily="34" charset="0"/>
                <a:cs typeface="Tahoma" panose="020B0604030504040204" pitchFamily="34" charset="0"/>
              </a:rPr>
              <a:t>Abdulmohsen Alghannam</a:t>
            </a:r>
          </a:p>
          <a:p>
            <a:pPr marL="285750" indent="-285750">
              <a:lnSpc>
                <a:spcPct val="150000"/>
              </a:lnSpc>
              <a:buFont typeface="Arial" panose="020B0604020202020204" pitchFamily="34" charset="0"/>
              <a:buChar char="•"/>
            </a:pPr>
            <a:r>
              <a:rPr lang="EN-US" sz="1900" dirty="0">
                <a:solidFill>
                  <a:schemeClr val="tx2"/>
                </a:solidFill>
                <a:latin typeface="Tahoma" panose="020B0604030504040204" pitchFamily="34" charset="0"/>
                <a:ea typeface="Tahoma" panose="020B0604030504040204" pitchFamily="34" charset="0"/>
                <a:cs typeface="Tahoma" panose="020B0604030504040204" pitchFamily="34" charset="0"/>
              </a:rPr>
              <a:t>Abdulmalik Alghannam</a:t>
            </a:r>
          </a:p>
          <a:p>
            <a:pPr marL="285750" indent="-285750">
              <a:lnSpc>
                <a:spcPct val="150000"/>
              </a:lnSpc>
              <a:buFont typeface="Arial" panose="020B0604020202020204" pitchFamily="34" charset="0"/>
              <a:buChar char="•"/>
            </a:pPr>
            <a:r>
              <a:rPr lang="EN-US" sz="1900" dirty="0">
                <a:solidFill>
                  <a:schemeClr val="tx2"/>
                </a:solidFill>
                <a:latin typeface="Tahoma" panose="020B0604030504040204" pitchFamily="34" charset="0"/>
                <a:ea typeface="Tahoma" panose="020B0604030504040204" pitchFamily="34" charset="0"/>
                <a:cs typeface="Tahoma" panose="020B0604030504040204" pitchFamily="34" charset="0"/>
              </a:rPr>
              <a:t>Saleh Altwaijri</a:t>
            </a:r>
          </a:p>
          <a:p>
            <a:pPr marL="285750" indent="-285750">
              <a:lnSpc>
                <a:spcPct val="150000"/>
              </a:lnSpc>
              <a:buFont typeface="Arial" panose="020B0604020202020204" pitchFamily="34" charset="0"/>
              <a:buChar char="•"/>
            </a:pPr>
            <a:r>
              <a:rPr lang="EN-US" sz="1900" dirty="0">
                <a:solidFill>
                  <a:schemeClr val="tx2"/>
                </a:solidFill>
                <a:latin typeface="Tahoma" panose="020B0604030504040204" pitchFamily="34" charset="0"/>
                <a:ea typeface="Tahoma" panose="020B0604030504040204" pitchFamily="34" charset="0"/>
                <a:cs typeface="Tahoma" panose="020B0604030504040204" pitchFamily="34" charset="0"/>
              </a:rPr>
              <a:t>Abdullah Alharbi</a:t>
            </a:r>
          </a:p>
          <a:p>
            <a:pPr>
              <a:lnSpc>
                <a:spcPct val="150000"/>
              </a:lnSpc>
            </a:pPr>
            <a:r>
              <a:rPr lang="EN-US" sz="1900" dirty="0">
                <a:solidFill>
                  <a:schemeClr val="tx2"/>
                </a:solidFill>
                <a:latin typeface="Tahoma" panose="020B0604030504040204" pitchFamily="34" charset="0"/>
                <a:ea typeface="Tahoma" panose="020B0604030504040204" pitchFamily="34" charset="0"/>
                <a:cs typeface="Tahoma" panose="020B0604030504040204" pitchFamily="34" charset="0"/>
              </a:rPr>
              <a:t> </a:t>
            </a:r>
          </a:p>
          <a:p>
            <a:endParaRPr lang="en-US" dirty="0"/>
          </a:p>
        </p:txBody>
      </p:sp>
      <p:pic>
        <p:nvPicPr>
          <p:cNvPr id="10" name="Picture 8" descr="twitte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5596731"/>
            <a:ext cx="576262"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295400" y="5596731"/>
            <a:ext cx="2209800" cy="523220"/>
          </a:xfrm>
          <a:prstGeom prst="rect">
            <a:avLst/>
          </a:prstGeom>
          <a:noFill/>
        </p:spPr>
        <p:txBody>
          <a:bodyPr wrap="square" rtlCol="0">
            <a:spAutoFit/>
          </a:bodyPr>
          <a:lstStyle/>
          <a:p>
            <a:r>
              <a:rPr lang="en-US" sz="2800" dirty="0">
                <a:solidFill>
                  <a:schemeClr val="accent5">
                    <a:lumMod val="75000"/>
                  </a:schemeClr>
                </a:solidFill>
              </a:rPr>
              <a:t>@HGteam46</a:t>
            </a:r>
          </a:p>
        </p:txBody>
      </p:sp>
      <p:sp>
        <p:nvSpPr>
          <p:cNvPr id="12" name="TextBox 11"/>
          <p:cNvSpPr txBox="1"/>
          <p:nvPr/>
        </p:nvSpPr>
        <p:spPr>
          <a:xfrm>
            <a:off x="419100" y="6248400"/>
            <a:ext cx="6468033" cy="461665"/>
          </a:xfrm>
          <a:prstGeom prst="rect">
            <a:avLst/>
          </a:prstGeom>
          <a:noFill/>
        </p:spPr>
        <p:txBody>
          <a:bodyPr wrap="square" rtlCol="0">
            <a:spAutoFit/>
          </a:bodyPr>
          <a:lstStyle/>
          <a:p>
            <a:r>
              <a:rPr lang="en-US" sz="2400" dirty="0"/>
              <a:t>Email: </a:t>
            </a:r>
            <a:r>
              <a:rPr lang="en-US" sz="2400" dirty="0">
                <a:solidFill>
                  <a:schemeClr val="accent5">
                    <a:lumMod val="75000"/>
                  </a:schemeClr>
                </a:solidFill>
              </a:rPr>
              <a:t>humangenetics436@gmail.com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47625"/>
            <a:ext cx="8229600" cy="1143000"/>
          </a:xfrm>
        </p:spPr>
        <p:txBody>
          <a:bodyPr anchor="ctr">
            <a:normAutofit/>
          </a:bodyPr>
          <a:lstStyle/>
          <a:p>
            <a:pPr algn="l"/>
            <a:r>
              <a:rPr lang="EN-US" b="1" dirty="0">
                <a:ln w="0"/>
                <a:solidFill>
                  <a:schemeClr val="accent5">
                    <a:lumMod val="75000"/>
                  </a:schemeClr>
                </a:solidFill>
                <a:effectLst>
                  <a:outerShdw blurRad="38100" dist="25400" dir="5400000" algn="ctr" rotWithShape="0">
                    <a:srgbClr val="6E747A">
                      <a:alpha val="43000"/>
                    </a:srgbClr>
                  </a:outerShdw>
                </a:effectLst>
                <a:latin typeface="Century Gothic" panose="020B0502020202020204"/>
                <a:ea typeface="+mn-ea"/>
                <a:cs typeface="+mn-cs"/>
              </a:rPr>
              <a:t>Events of Mitosis</a:t>
            </a:r>
          </a:p>
        </p:txBody>
      </p:sp>
      <p:pic>
        <p:nvPicPr>
          <p:cNvPr id="4" name="Picture 2" descr="F00454-003-f017"/>
          <p:cNvPicPr>
            <a:picLocks noChangeAspect="1" noChangeArrowheads="1"/>
          </p:cNvPicPr>
          <p:nvPr/>
        </p:nvPicPr>
        <p:blipFill rotWithShape="1">
          <a:blip r:embed="rId3"/>
          <a:srcRect l="22021" r="20142" b="2321"/>
          <a:stretch/>
        </p:blipFill>
        <p:spPr bwMode="auto">
          <a:xfrm>
            <a:off x="152400" y="1095375"/>
            <a:ext cx="3770288" cy="5457825"/>
          </a:xfrm>
          <a:prstGeom prst="rect">
            <a:avLst/>
          </a:prstGeom>
          <a:noFill/>
          <a:ln w="28575">
            <a:solidFill>
              <a:srgbClr val="003300">
                <a:lumMod val="75000"/>
                <a:lumOff val="25000"/>
              </a:srgbClr>
            </a:solidFill>
            <a:miter lim="800000"/>
            <a:headEnd/>
            <a:tailEnd/>
          </a:ln>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095375"/>
            <a:ext cx="4991100"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7532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47625"/>
            <a:ext cx="8229600" cy="1143000"/>
          </a:xfrm>
        </p:spPr>
        <p:txBody>
          <a:bodyPr anchor="ctr">
            <a:normAutofit/>
          </a:bodyPr>
          <a:lstStyle/>
          <a:p>
            <a:pPr algn="l"/>
            <a:r>
              <a:rPr lang="EN-US" b="1" dirty="0">
                <a:ln w="0"/>
                <a:solidFill>
                  <a:schemeClr val="accent5">
                    <a:lumMod val="75000"/>
                  </a:schemeClr>
                </a:solidFill>
                <a:effectLst>
                  <a:outerShdw blurRad="38100" dist="25400" dir="5400000" algn="ctr" rotWithShape="0">
                    <a:srgbClr val="6E747A">
                      <a:alpha val="43000"/>
                    </a:srgbClr>
                  </a:outerShdw>
                </a:effectLst>
                <a:latin typeface="Century Gothic" panose="020B0502020202020204"/>
                <a:ea typeface="+mn-ea"/>
                <a:cs typeface="+mn-cs"/>
              </a:rPr>
              <a:t>Events of Meiosis</a:t>
            </a:r>
          </a:p>
        </p:txBody>
      </p:sp>
      <p:pic>
        <p:nvPicPr>
          <p:cNvPr id="4" name="Picture 3"/>
          <p:cNvPicPr>
            <a:picLocks noChangeAspect="1"/>
          </p:cNvPicPr>
          <p:nvPr/>
        </p:nvPicPr>
        <p:blipFill>
          <a:blip r:embed="rId3"/>
          <a:stretch>
            <a:fillRect/>
          </a:stretch>
        </p:blipFill>
        <p:spPr>
          <a:xfrm>
            <a:off x="218635" y="1138751"/>
            <a:ext cx="5334000" cy="3733800"/>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l="12517" t="19180" r="36591" b="14873"/>
          <a:stretch>
            <a:fillRect/>
          </a:stretch>
        </p:blipFill>
        <p:spPr bwMode="auto">
          <a:xfrm>
            <a:off x="5552635" y="2895600"/>
            <a:ext cx="3371850" cy="31279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p:cNvSpPr/>
          <p:nvPr/>
        </p:nvSpPr>
        <p:spPr>
          <a:xfrm>
            <a:off x="1752600" y="4915927"/>
            <a:ext cx="3581400" cy="1143000"/>
          </a:xfrm>
          <a:prstGeom prst="rightArrow">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*CHIASMATA</a:t>
            </a:r>
            <a:endParaRPr lang="en-US" dirty="0"/>
          </a:p>
        </p:txBody>
      </p:sp>
      <p:sp>
        <p:nvSpPr>
          <p:cNvPr id="6" name="Footer Placeholder 5"/>
          <p:cNvSpPr>
            <a:spLocks noGrp="1"/>
          </p:cNvSpPr>
          <p:nvPr>
            <p:ph type="ftr" sz="quarter" idx="11"/>
          </p:nvPr>
        </p:nvSpPr>
        <p:spPr>
          <a:xfrm>
            <a:off x="76201" y="6102304"/>
            <a:ext cx="8991600" cy="619172"/>
          </a:xfrm>
        </p:spPr>
        <p:txBody>
          <a:bodyPr/>
          <a:lstStyle/>
          <a:p>
            <a:r>
              <a:rPr lang="en-US" sz="1800" dirty="0">
                <a:solidFill>
                  <a:srgbClr val="00B050"/>
                </a:solidFill>
              </a:rPr>
              <a:t>*A CHIASMATA is a point where two homologous non-sister chromatids exchange genetic material during chromosomal crossover during meiosis</a:t>
            </a:r>
          </a:p>
        </p:txBody>
      </p:sp>
    </p:spTree>
    <p:extLst>
      <p:ext uri="{BB962C8B-B14F-4D97-AF65-F5344CB8AC3E}">
        <p14:creationId xmlns:p14="http://schemas.microsoft.com/office/powerpoint/2010/main" val="665730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10" y="304800"/>
            <a:ext cx="8229600" cy="1143000"/>
          </a:xfrm>
        </p:spPr>
        <p:txBody>
          <a:bodyPr anchor="ctr">
            <a:normAutofit/>
          </a:bodyPr>
          <a:lstStyle/>
          <a:p>
            <a:pPr algn="l"/>
            <a:r>
              <a:rPr lang="EN-US" b="1" dirty="0">
                <a:ln w="0"/>
                <a:solidFill>
                  <a:schemeClr val="accent5">
                    <a:lumMod val="75000"/>
                  </a:schemeClr>
                </a:solidFill>
                <a:effectLst>
                  <a:outerShdw blurRad="38100" dist="25400" dir="5400000" algn="ctr" rotWithShape="0">
                    <a:srgbClr val="6E747A">
                      <a:alpha val="43000"/>
                    </a:srgbClr>
                  </a:outerShdw>
                </a:effectLst>
                <a:latin typeface="Century Gothic" panose="020B0502020202020204"/>
                <a:ea typeface="+mn-ea"/>
                <a:cs typeface="+mn-cs"/>
              </a:rPr>
              <a:t>Chromosome Anomalies</a:t>
            </a:r>
            <a:endParaRPr lang="en-US" b="1" dirty="0">
              <a:ln w="0"/>
              <a:solidFill>
                <a:schemeClr val="accent5">
                  <a:lumMod val="75000"/>
                </a:schemeClr>
              </a:solidFill>
              <a:effectLst>
                <a:outerShdw blurRad="38100" dist="25400" dir="5400000" algn="ctr" rotWithShape="0">
                  <a:srgbClr val="6E747A">
                    <a:alpha val="43000"/>
                  </a:srgbClr>
                </a:outerShdw>
              </a:effectLst>
              <a:latin typeface="Century Gothic" panose="020B0502020202020204"/>
              <a:ea typeface="+mn-ea"/>
              <a:cs typeface="+mn-cs"/>
            </a:endParaRPr>
          </a:p>
        </p:txBody>
      </p:sp>
      <p:pic>
        <p:nvPicPr>
          <p:cNvPr id="3" name="Picture 2"/>
          <p:cNvPicPr>
            <a:picLocks noChangeAspect="1"/>
          </p:cNvPicPr>
          <p:nvPr/>
        </p:nvPicPr>
        <p:blipFill rotWithShape="1">
          <a:blip r:embed="rId3"/>
          <a:srcRect l="1" t="6855" r="-18" b="8500"/>
          <a:stretch/>
        </p:blipFill>
        <p:spPr>
          <a:xfrm>
            <a:off x="234672" y="1752600"/>
            <a:ext cx="8675076" cy="3810000"/>
          </a:xfrm>
          <a:prstGeom prst="rect">
            <a:avLst/>
          </a:prstGeom>
          <a:ln>
            <a:noFill/>
          </a:ln>
          <a:effectLst>
            <a:softEdge rad="112500"/>
          </a:effectLst>
        </p:spPr>
      </p:pic>
    </p:spTree>
    <p:extLst>
      <p:ext uri="{BB962C8B-B14F-4D97-AF65-F5344CB8AC3E}">
        <p14:creationId xmlns:p14="http://schemas.microsoft.com/office/powerpoint/2010/main" val="4053416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28600"/>
            <a:ext cx="8229600" cy="808038"/>
          </a:xfrm>
        </p:spPr>
        <p:txBody>
          <a:bodyPr>
            <a:normAutofit/>
          </a:bodyPr>
          <a:lstStyle/>
          <a:p>
            <a:r>
              <a:rPr lang="en-US" b="1" dirty="0">
                <a:ln w="0"/>
                <a:solidFill>
                  <a:schemeClr val="accent5">
                    <a:lumMod val="75000"/>
                  </a:schemeClr>
                </a:solidFill>
                <a:effectLst>
                  <a:outerShdw blurRad="38100" dist="25400" dir="5400000" algn="ctr" rotWithShape="0">
                    <a:srgbClr val="6E747A">
                      <a:alpha val="43000"/>
                    </a:srgbClr>
                  </a:outerShdw>
                </a:effectLst>
                <a:latin typeface="Century Gothic" panose="020B0502020202020204"/>
                <a:ea typeface="+mn-ea"/>
                <a:cs typeface="+mn-cs"/>
              </a:rPr>
              <a:t>Non-disjunction in Meiosis</a:t>
            </a:r>
          </a:p>
        </p:txBody>
      </p:sp>
      <p:sp>
        <p:nvSpPr>
          <p:cNvPr id="4" name="TextBox 3"/>
          <p:cNvSpPr txBox="1"/>
          <p:nvPr/>
        </p:nvSpPr>
        <p:spPr>
          <a:xfrm>
            <a:off x="148151" y="1266052"/>
            <a:ext cx="8847695" cy="4062651"/>
          </a:xfrm>
          <a:prstGeom prst="rect">
            <a:avLst/>
          </a:prstGeom>
          <a:solidFill>
            <a:schemeClr val="bg2"/>
          </a:solidFill>
          <a:ln w="28575">
            <a:solidFill>
              <a:schemeClr val="accent1">
                <a:lumMod val="60000"/>
                <a:lumOff val="40000"/>
              </a:schemeClr>
            </a:solidFill>
            <a:prstDash val="lgDash"/>
          </a:ln>
        </p:spPr>
        <p:style>
          <a:lnRef idx="1">
            <a:schemeClr val="dk1"/>
          </a:lnRef>
          <a:fillRef idx="2">
            <a:schemeClr val="dk1"/>
          </a:fillRef>
          <a:effectRef idx="1">
            <a:schemeClr val="dk1"/>
          </a:effectRef>
          <a:fontRef idx="minor">
            <a:schemeClr val="dk1"/>
          </a:fontRef>
        </p:style>
        <p:txBody>
          <a:bodyPr rtlCol="0">
            <a:spAutoFit/>
          </a:bodyPr>
          <a:lstStyle/>
          <a:p>
            <a:pPr marL="342900" indent="-342900">
              <a:buFont typeface="Wingdings" panose="05000000000000000000" pitchFamily="2" charset="2"/>
              <a:buChar char="q"/>
            </a:pPr>
            <a:r>
              <a:rPr lang="EN-US" sz="2000" dirty="0">
                <a:latin typeface="Tahoma" panose="020B0604030504040204" pitchFamily="34" charset="0"/>
                <a:ea typeface="Tahoma" panose="020B0604030504040204" pitchFamily="34" charset="0"/>
                <a:cs typeface="Tahoma" panose="020B0604030504040204" pitchFamily="34" charset="0"/>
              </a:rPr>
              <a:t>Nondisjunction ("not coming apart"): is the failure of chromosome pairs to separate properly during meiosis stage 1 or stage 2.</a:t>
            </a:r>
          </a:p>
          <a:p>
            <a:r>
              <a:rPr lang="EN-US" sz="2000"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EN-US" sz="2000" u="sng" dirty="0">
                <a:solidFill>
                  <a:srgbClr val="00B050"/>
                </a:solidFill>
                <a:latin typeface="Tahoma" panose="020B0604030504040204" pitchFamily="34" charset="0"/>
                <a:ea typeface="Tahoma" panose="020B0604030504040204" pitchFamily="34" charset="0"/>
                <a:cs typeface="Tahoma" panose="020B0604030504040204" pitchFamily="34" charset="0"/>
              </a:rPr>
              <a:t> another definition</a:t>
            </a:r>
            <a:r>
              <a:rPr lang="EN-US" sz="2000" dirty="0">
                <a:solidFill>
                  <a:srgbClr val="00B050"/>
                </a:solidFill>
                <a:latin typeface="Tahoma" panose="020B0604030504040204" pitchFamily="34" charset="0"/>
                <a:ea typeface="Tahoma" panose="020B0604030504040204" pitchFamily="34" charset="0"/>
                <a:cs typeface="Tahoma" panose="020B0604030504040204" pitchFamily="34" charset="0"/>
              </a:rPr>
              <a:t>: any change in the normal structure or number of chromosomes; often results in physical or mental abnormalities.</a:t>
            </a:r>
          </a:p>
          <a:p>
            <a:endParaRPr lang="EN-US" sz="2000" dirty="0">
              <a:solidFill>
                <a:srgbClr val="00B050"/>
              </a:solidFill>
              <a:latin typeface="Tahoma" panose="020B0604030504040204" pitchFamily="34" charset="0"/>
              <a:ea typeface="Tahoma" panose="020B0604030504040204" pitchFamily="34" charset="0"/>
              <a:cs typeface="Tahoma" panose="020B0604030504040204" pitchFamily="34" charset="0"/>
            </a:endParaRPr>
          </a:p>
          <a:p>
            <a:r>
              <a:rPr lang="EN-US" sz="2000" i="1" dirty="0">
                <a:solidFill>
                  <a:srgbClr val="FF0000"/>
                </a:solidFill>
                <a:latin typeface="Tahoma" panose="020B0604030504040204" pitchFamily="34" charset="0"/>
                <a:ea typeface="Tahoma" panose="020B0604030504040204" pitchFamily="34" charset="0"/>
                <a:cs typeface="Tahoma" panose="020B0604030504040204" pitchFamily="34" charset="0"/>
              </a:rPr>
              <a:t>(Nondisjunction</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the failure of chromosomes to sort properly during </a:t>
            </a:r>
            <a:r>
              <a:rPr lang="EN-US" sz="2000" i="1" dirty="0">
                <a:solidFill>
                  <a:srgbClr val="FF0000"/>
                </a:solidFill>
                <a:latin typeface="Tahoma" panose="020B0604030504040204" pitchFamily="34" charset="0"/>
                <a:ea typeface="Tahoma" panose="020B0604030504040204" pitchFamily="34" charset="0"/>
                <a:cs typeface="Tahoma" panose="020B0604030504040204" pitchFamily="34" charset="0"/>
              </a:rPr>
              <a:t>meiosis</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 it is not uncommon in humans. Its frequency increases with maternal age) .</a:t>
            </a:r>
          </a:p>
          <a:p>
            <a:endParaRPr lang="EN-US" sz="2000" dirty="0">
              <a:solidFill>
                <a:srgbClr val="3399FF"/>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q"/>
            </a:pPr>
            <a:r>
              <a:rPr lang="EN-US" sz="2000" dirty="0">
                <a:solidFill>
                  <a:srgbClr val="1B1749"/>
                </a:solidFill>
                <a:latin typeface="Tahoma" panose="020B0604030504040204" pitchFamily="34" charset="0"/>
                <a:ea typeface="Tahoma" panose="020B0604030504040204" pitchFamily="34" charset="0"/>
                <a:cs typeface="Tahoma" panose="020B0604030504040204" pitchFamily="34" charset="0"/>
              </a:rPr>
              <a:t>As a result, one daughter cell has two chromosomes, and the other has none.</a:t>
            </a:r>
          </a:p>
          <a:p>
            <a:pPr marL="342900" indent="-342900">
              <a:buFont typeface="Wingdings" panose="05000000000000000000" pitchFamily="2" charset="2"/>
              <a:buChar char="q"/>
            </a:pPr>
            <a:r>
              <a:rPr lang="EN-US" sz="2000" dirty="0">
                <a:solidFill>
                  <a:srgbClr val="1B1749"/>
                </a:solidFill>
                <a:latin typeface="Tahoma" panose="020B0604030504040204" pitchFamily="34" charset="0"/>
                <a:ea typeface="Tahoma" panose="020B0604030504040204" pitchFamily="34" charset="0"/>
                <a:cs typeface="Tahoma" panose="020B0604030504040204" pitchFamily="34" charset="0"/>
              </a:rPr>
              <a:t>The result of this error is a cell with an imbalance of chromosomes (</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Aneuploidy</a:t>
            </a:r>
            <a:r>
              <a:rPr lang="EN-US" sz="2000" dirty="0">
                <a:solidFill>
                  <a:srgbClr val="1B1749"/>
                </a:solidFill>
                <a:latin typeface="Tahoma" panose="020B0604030504040204" pitchFamily="34" charset="0"/>
                <a:ea typeface="Tahoma" panose="020B0604030504040204" pitchFamily="34" charset="0"/>
                <a:cs typeface="Tahoma" panose="020B0604030504040204" pitchFamily="34" charset="0"/>
              </a:rPr>
              <a:t>)</a:t>
            </a:r>
          </a:p>
          <a:p>
            <a:pPr algn="ctr"/>
            <a:endParaRPr lang="en-US" dirty="0"/>
          </a:p>
        </p:txBody>
      </p:sp>
      <p:sp>
        <p:nvSpPr>
          <p:cNvPr id="5" name="Footer Placeholder 4"/>
          <p:cNvSpPr>
            <a:spLocks noGrp="1"/>
          </p:cNvSpPr>
          <p:nvPr>
            <p:ph type="ftr" sz="quarter" idx="11"/>
          </p:nvPr>
        </p:nvSpPr>
        <p:spPr>
          <a:xfrm>
            <a:off x="342897" y="5486400"/>
            <a:ext cx="8691049" cy="1235076"/>
          </a:xfrm>
        </p:spPr>
        <p:txBody>
          <a:bodyPr/>
          <a:lstStyle/>
          <a:p>
            <a:pPr algn="l"/>
            <a:r>
              <a:rPr lang="en-US" sz="1800" b="1" dirty="0">
                <a:solidFill>
                  <a:schemeClr val="accent3">
                    <a:lumMod val="75000"/>
                  </a:schemeClr>
                </a:solidFill>
              </a:rPr>
              <a:t>Nondisjunction is the failure of homologous chromosomes or sister chromatids to separate properly during cell division. There are three forms of nondisjunction: failure of a pair of homologous chromosomes to separate in meiosis I, failure of sister chromatids to separate during meiosis II, and failure of sister chromatids to separate during mitosis</a:t>
            </a:r>
          </a:p>
        </p:txBody>
      </p:sp>
    </p:spTree>
    <p:extLst>
      <p:ext uri="{BB962C8B-B14F-4D97-AF65-F5344CB8AC3E}">
        <p14:creationId xmlns:p14="http://schemas.microsoft.com/office/powerpoint/2010/main" val="811706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pSp>
        <p:nvGrpSpPr>
          <p:cNvPr id="4" name="Group 4"/>
          <p:cNvGrpSpPr>
            <a:grpSpLocks/>
          </p:cNvGrpSpPr>
          <p:nvPr/>
        </p:nvGrpSpPr>
        <p:grpSpPr bwMode="auto">
          <a:xfrm>
            <a:off x="146050" y="274638"/>
            <a:ext cx="8851900" cy="6400800"/>
            <a:chOff x="120650" y="533400"/>
            <a:chExt cx="8851900" cy="6019800"/>
          </a:xfrm>
        </p:grpSpPr>
        <p:pic>
          <p:nvPicPr>
            <p:cNvPr id="5" name="Picture 7" descr="http://clem.mscd.edu/~churchcy/BIO3600/bio3600_images/nondisjunction_pix.jpg"/>
            <p:cNvPicPr>
              <a:picLocks noChangeAspect="1" noChangeArrowheads="1"/>
            </p:cNvPicPr>
            <p:nvPr/>
          </p:nvPicPr>
          <p:blipFill>
            <a:blip r:embed="rId2"/>
            <a:srcRect/>
            <a:stretch>
              <a:fillRect/>
            </a:stretch>
          </p:blipFill>
          <p:spPr bwMode="auto">
            <a:xfrm>
              <a:off x="120650" y="533400"/>
              <a:ext cx="8851900" cy="6019800"/>
            </a:xfrm>
            <a:prstGeom prst="rect">
              <a:avLst/>
            </a:prstGeom>
            <a:noFill/>
            <a:ln w="28575">
              <a:solidFill>
                <a:schemeClr val="accent1">
                  <a:lumMod val="40000"/>
                  <a:lumOff val="60000"/>
                </a:schemeClr>
              </a:solidFill>
              <a:prstDash val="solid"/>
            </a:ln>
            <a:extLst/>
          </p:spPr>
        </p:pic>
        <p:pic>
          <p:nvPicPr>
            <p:cNvPr id="6" name="Picture 7" descr="http://clem.mscd.edu/~churchcy/BIO3600/bio3600_images/nondisjunction_pix.jpg"/>
            <p:cNvPicPr>
              <a:picLocks noChangeAspect="1" noChangeArrowheads="1"/>
            </p:cNvPicPr>
            <p:nvPr/>
          </p:nvPicPr>
          <p:blipFill>
            <a:blip r:embed="rId2">
              <a:extLst>
                <a:ext uri="{28A0092B-C50C-407E-A947-70E740481C1C}">
                  <a14:useLocalDpi xmlns:a14="http://schemas.microsoft.com/office/drawing/2010/main" val="0"/>
                </a:ext>
              </a:extLst>
            </a:blip>
            <a:srcRect l="1051" t="4948" r="89021" b="49680"/>
            <a:stretch>
              <a:fillRect/>
            </a:stretch>
          </p:blipFill>
          <p:spPr bwMode="auto">
            <a:xfrm>
              <a:off x="213756" y="3778370"/>
              <a:ext cx="878774" cy="2698630"/>
            </a:xfrm>
            <a:prstGeom prst="rect">
              <a:avLst/>
            </a:prstGeom>
            <a:noFill/>
            <a:ln w="2857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17428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10" y="-123825"/>
            <a:ext cx="8229600" cy="1143000"/>
          </a:xfrm>
        </p:spPr>
        <p:txBody>
          <a:bodyPr anchor="ctr">
            <a:normAutofit/>
          </a:bodyPr>
          <a:lstStyle/>
          <a:p>
            <a:pPr algn="l"/>
            <a:r>
              <a:rPr lang="EN-US" b="1" dirty="0">
                <a:ln w="0"/>
                <a:solidFill>
                  <a:schemeClr val="accent5">
                    <a:lumMod val="75000"/>
                  </a:schemeClr>
                </a:solidFill>
                <a:effectLst>
                  <a:outerShdw blurRad="38100" dist="25400" dir="5400000" algn="ctr" rotWithShape="0">
                    <a:srgbClr val="6E747A">
                      <a:alpha val="43000"/>
                    </a:srgbClr>
                  </a:outerShdw>
                </a:effectLst>
                <a:latin typeface="Century Gothic" panose="020B0502020202020204"/>
                <a:ea typeface="+mn-ea"/>
                <a:cs typeface="+mn-cs"/>
              </a:rPr>
              <a:t>Meiotic non-disjunction</a:t>
            </a:r>
            <a:endParaRPr lang="en-US" b="1" dirty="0">
              <a:ln w="0"/>
              <a:solidFill>
                <a:schemeClr val="accent5">
                  <a:lumMod val="75000"/>
                </a:schemeClr>
              </a:solidFill>
              <a:effectLst>
                <a:outerShdw blurRad="38100" dist="25400" dir="5400000" algn="ctr" rotWithShape="0">
                  <a:srgbClr val="6E747A">
                    <a:alpha val="43000"/>
                  </a:srgbClr>
                </a:outerShdw>
              </a:effectLst>
              <a:latin typeface="Century Gothic" panose="020B0502020202020204"/>
              <a:ea typeface="+mn-ea"/>
              <a:cs typeface="+mn-cs"/>
            </a:endParaRPr>
          </a:p>
        </p:txBody>
      </p:sp>
      <p:pic>
        <p:nvPicPr>
          <p:cNvPr id="5" name="Picture 4"/>
          <p:cNvPicPr>
            <a:picLocks noChangeAspect="1"/>
          </p:cNvPicPr>
          <p:nvPr/>
        </p:nvPicPr>
        <p:blipFill rotWithShape="1">
          <a:blip r:embed="rId3"/>
          <a:srcRect t="408" r="725" b="-1"/>
          <a:stretch/>
        </p:blipFill>
        <p:spPr>
          <a:xfrm>
            <a:off x="800310" y="1019175"/>
            <a:ext cx="7543800" cy="3552825"/>
          </a:xfrm>
          <a:prstGeom prst="rect">
            <a:avLst/>
          </a:prstGeom>
        </p:spPr>
      </p:pic>
      <p:sp>
        <p:nvSpPr>
          <p:cNvPr id="3" name="Up Arrow Callout 2"/>
          <p:cNvSpPr/>
          <p:nvPr/>
        </p:nvSpPr>
        <p:spPr>
          <a:xfrm>
            <a:off x="4691785" y="4724400"/>
            <a:ext cx="3962400" cy="1828800"/>
          </a:xfrm>
          <a:prstGeom prst="upArrowCallout">
            <a:avLst>
              <a:gd name="adj1" fmla="val 16903"/>
              <a:gd name="adj2" fmla="val 18161"/>
              <a:gd name="adj3" fmla="val 19725"/>
              <a:gd name="adj4" fmla="val 71611"/>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US" sz="2000" dirty="0">
                <a:solidFill>
                  <a:srgbClr val="FF0000"/>
                </a:solidFill>
              </a:rPr>
              <a:t>Gamete with an extra autosome</a:t>
            </a:r>
          </a:p>
          <a:p>
            <a:pPr marL="285750" indent="-285750">
              <a:buFont typeface="Arial" panose="020B0604020202020204" pitchFamily="34" charset="0"/>
              <a:buChar char="•"/>
            </a:pPr>
            <a:r>
              <a:rPr lang="en-US" sz="2000" dirty="0" err="1">
                <a:solidFill>
                  <a:srgbClr val="FF0000"/>
                </a:solidFill>
              </a:rPr>
              <a:t>Nullosomic</a:t>
            </a:r>
            <a:r>
              <a:rPr lang="en-US" sz="2000" dirty="0">
                <a:solidFill>
                  <a:srgbClr val="FF0000"/>
                </a:solidFill>
              </a:rPr>
              <a:t> gamete</a:t>
            </a:r>
          </a:p>
          <a:p>
            <a:pPr algn="ctr"/>
            <a:r>
              <a:rPr lang="en-US" sz="2000" dirty="0">
                <a:solidFill>
                  <a:srgbClr val="FF0000"/>
                </a:solidFill>
              </a:rPr>
              <a:t> (missing one chromosome) </a:t>
            </a:r>
          </a:p>
        </p:txBody>
      </p:sp>
    </p:spTree>
    <p:extLst>
      <p:ext uri="{BB962C8B-B14F-4D97-AF65-F5344CB8AC3E}">
        <p14:creationId xmlns:p14="http://schemas.microsoft.com/office/powerpoint/2010/main" val="2029024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304800" y="1981200"/>
            <a:ext cx="8534400" cy="2743200"/>
          </a:xfrm>
          <a:prstGeom prst="cloudCallout">
            <a:avLst>
              <a:gd name="adj1" fmla="val -23965"/>
              <a:gd name="adj2" fmla="val 7224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ln w="6600">
                  <a:solidFill>
                    <a:schemeClr val="accent2"/>
                  </a:solidFill>
                  <a:prstDash val="solid"/>
                </a:ln>
                <a:solidFill>
                  <a:srgbClr val="FFFFFF"/>
                </a:solidFill>
                <a:effectLst>
                  <a:outerShdw dist="38100" dir="2700000" algn="tl" rotWithShape="0">
                    <a:schemeClr val="accent2"/>
                  </a:outerShdw>
                </a:effectLst>
              </a:rPr>
              <a:t>Numerical anomalies in </a:t>
            </a:r>
            <a:r>
              <a:rPr lang="en-US" sz="4400" b="1" u="sng" dirty="0">
                <a:ln w="6600">
                  <a:solidFill>
                    <a:schemeClr val="accent2"/>
                  </a:solidFill>
                  <a:prstDash val="solid"/>
                </a:ln>
                <a:solidFill>
                  <a:srgbClr val="FFFFFF"/>
                </a:solidFill>
                <a:effectLst>
                  <a:outerShdw dist="38100" dir="2700000" algn="tl" rotWithShape="0">
                    <a:schemeClr val="accent2"/>
                  </a:outerShdw>
                </a:effectLst>
              </a:rPr>
              <a:t>AUTOSOMES</a:t>
            </a:r>
          </a:p>
        </p:txBody>
      </p:sp>
    </p:spTree>
    <p:extLst>
      <p:ext uri="{BB962C8B-B14F-4D97-AF65-F5344CB8AC3E}">
        <p14:creationId xmlns:p14="http://schemas.microsoft.com/office/powerpoint/2010/main" val="20557553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12"/>
  <p:tag name="MMPROD_UIDATA" val="&lt;database version=&quot;7.0&quot;&gt;&lt;object type=&quot;1&quot; unique_id=&quot;10001&quot;&gt;&lt;object type=&quot;2&quot; unique_id=&quot;10314&quot;&gt;&lt;object type=&quot;3&quot; unique_id=&quot;10315&quot;&gt;&lt;property id=&quot;20148&quot; value=&quot;5&quot;/&gt;&lt;property id=&quot;20300&quot; value=&quot;Slide 1 - &amp;quot;Indezine Test Theme&amp;quot;&quot;/&gt;&lt;property id=&quot;20307&quot; value=&quot;284&quot;/&gt;&lt;/object&gt;&lt;object type=&quot;3&quot; unique_id=&quot;10316&quot;&gt;&lt;property id=&quot;20148&quot; value=&quot;5&quot;/&gt;&lt;property id=&quot;20300&quot; value=&quot;Slide 6 - &amp;quot;Test Theme&amp;quot;&quot;/&gt;&lt;property id=&quot;20307&quot; value=&quot;257&quot;/&gt;&lt;/object&gt;&lt;object type=&quot;3&quot; unique_id=&quot;10317&quot;&gt;&lt;property id=&quot;20148&quot; value=&quot;5&quot;/&gt;&lt;property id=&quot;20300&quot; value=&quot;Slide 7 - &amp;quot;Test Theme&amp;quot;&quot;/&gt;&lt;property id=&quot;20307&quot; value=&quot;256&quot;/&gt;&lt;/object&gt;&lt;object type=&quot;3&quot; unique_id=&quot;10318&quot;&gt;&lt;property id=&quot;20148&quot; value=&quot;5&quot;/&gt;&lt;property id=&quot;20300&quot; value=&quot;Slide 8 - &amp;quot;Test Theme&amp;quot;&quot;/&gt;&lt;property id=&quot;20307&quot; value=&quot;258&quot;/&gt;&lt;/object&gt;&lt;object type=&quot;3&quot; unique_id=&quot;10319&quot;&gt;&lt;property id=&quot;20148&quot; value=&quot;5&quot;/&gt;&lt;property id=&quot;20300&quot; value=&quot;Slide 9 - &amp;quot;Test Theme&amp;quot;&quot;/&gt;&lt;property id=&quot;20307&quot; value=&quot;259&quot;/&gt;&lt;/object&gt;&lt;object type=&quot;3&quot; unique_id=&quot;10320&quot;&gt;&lt;property id=&quot;20148&quot; value=&quot;5&quot;/&gt;&lt;property id=&quot;20300&quot; value=&quot;Slide 10 - &amp;quot;Test Theme&amp;quot;&quot;/&gt;&lt;property id=&quot;20307&quot; value=&quot;260&quot;/&gt;&lt;/object&gt;&lt;object type=&quot;3&quot; unique_id=&quot;10321&quot;&gt;&lt;property id=&quot;20148&quot; value=&quot;5&quot;/&gt;&lt;property id=&quot;20300&quot; value=&quot;Slide 11 - &amp;quot;Test Theme&amp;quot;&quot;/&gt;&lt;property id=&quot;20307&quot; value=&quot;261&quot;/&gt;&lt;/object&gt;&lt;object type=&quot;3&quot; unique_id=&quot;10322&quot;&gt;&lt;property id=&quot;20148&quot; value=&quot;5&quot;/&gt;&lt;property id=&quot;20300&quot; value=&quot;Slide 12 - &amp;quot;Test Theme&amp;quot;&quot;/&gt;&lt;property id=&quot;20307&quot; value=&quot;262&quot;/&gt;&lt;/object&gt;&lt;object type=&quot;3&quot; unique_id=&quot;10323&quot;&gt;&lt;property id=&quot;20148&quot; value=&quot;5&quot;/&gt;&lt;property id=&quot;20300&quot; value=&quot;Slide 13 - &amp;quot;Test Theme&amp;quot;&quot;/&gt;&lt;property id=&quot;20307&quot; value=&quot;263&quot;/&gt;&lt;/object&gt;&lt;object type=&quot;3&quot; unique_id=&quot;10324&quot;&gt;&lt;property id=&quot;20148&quot; value=&quot;5&quot;/&gt;&lt;property id=&quot;20300&quot; value=&quot;Slide 14 - &amp;quot;Test Theme&amp;quot;&quot;/&gt;&lt;property id=&quot;20307&quot; value=&quot;264&quot;/&gt;&lt;/object&gt;&lt;object type=&quot;3&quot; unique_id=&quot;10325&quot;&gt;&lt;property id=&quot;20148&quot; value=&quot;5&quot;/&gt;&lt;property id=&quot;20300&quot; value=&quot;Slide 15 - &amp;quot;Test Theme&amp;quot;&quot;/&gt;&lt;property id=&quot;20307&quot; value=&quot;265&quot;/&gt;&lt;/object&gt;&lt;object type=&quot;3&quot; unique_id=&quot;10326&quot;&gt;&lt;property id=&quot;20148&quot; value=&quot;5&quot;/&gt;&lt;property id=&quot;20300&quot; value=&quot;Slide 16 - &amp;quot;Test Theme&amp;quot;&quot;/&gt;&lt;property id=&quot;20307&quot; value=&quot;266&quot;/&gt;&lt;/object&gt;&lt;object type=&quot;3&quot; unique_id=&quot;10327&quot;&gt;&lt;property id=&quot;20148&quot; value=&quot;5&quot;/&gt;&lt;property id=&quot;20300&quot; value=&quot;Slide 17 - &amp;quot;Test Theme&amp;quot;&quot;/&gt;&lt;property id=&quot;20307&quot; value=&quot;283&quot;/&gt;&lt;/object&gt;&lt;object type=&quot;3&quot; unique_id=&quot;10328&quot;&gt;&lt;property id=&quot;20148&quot; value=&quot;5&quot;/&gt;&lt;property id=&quot;20300&quot; value=&quot;Slide 18 - &amp;quot;Test Theme&amp;quot;&quot;/&gt;&lt;property id=&quot;20307&quot; value=&quot;267&quot;/&gt;&lt;/object&gt;&lt;object type=&quot;3&quot; unique_id=&quot;10329&quot;&gt;&lt;property id=&quot;20148&quot; value=&quot;5&quot;/&gt;&lt;property id=&quot;20300&quot; value=&quot;Slide 19 - &amp;quot;Tables Test&amp;quot;&quot;/&gt;&lt;property id=&quot;20307&quot; value=&quot;268&quot;/&gt;&lt;/object&gt;&lt;object type=&quot;3&quot; unique_id=&quot;10330&quot;&gt;&lt;property id=&quot;20148&quot; value=&quot;5&quot;/&gt;&lt;property id=&quot;20300&quot; value=&quot;Slide 20 - &amp;quot;Tables Test&amp;quot;&quot;/&gt;&lt;property id=&quot;20307&quot; value=&quot;269&quot;/&gt;&lt;/object&gt;&lt;object type=&quot;3&quot; unique_id=&quot;10331&quot;&gt;&lt;property id=&quot;20148&quot; value=&quot;5&quot;/&gt;&lt;property id=&quot;20300&quot; value=&quot;Slide 21 - &amp;quot;Tables Test&amp;quot;&quot;/&gt;&lt;property id=&quot;20307&quot; value=&quot;270&quot;/&gt;&lt;/object&gt;&lt;object type=&quot;3&quot; unique_id=&quot;10332&quot;&gt;&lt;property id=&quot;20148&quot; value=&quot;5&quot;/&gt;&lt;property id=&quot;20300&quot; value=&quot;Slide 22 - &amp;quot;Tables Test&amp;quot;&quot;/&gt;&lt;property id=&quot;20307&quot; value=&quot;271&quot;/&gt;&lt;/object&gt;&lt;object type=&quot;3&quot; unique_id=&quot;10333&quot;&gt;&lt;property id=&quot;20148&quot; value=&quot;5&quot;/&gt;&lt;property id=&quot;20300&quot; value=&quot;Slide 23 - &amp;quot;Tables Test&amp;quot;&quot;/&gt;&lt;property id=&quot;20307&quot; value=&quot;272&quot;/&gt;&lt;/object&gt;&lt;object type=&quot;3&quot; unique_id=&quot;10334&quot;&gt;&lt;property id=&quot;20148&quot; value=&quot;5&quot;/&gt;&lt;property id=&quot;20300&quot; value=&quot;Slide 24 - &amp;quot;Tables Test&amp;quot;&quot;/&gt;&lt;property id=&quot;20307&quot; value=&quot;273&quot;/&gt;&lt;/object&gt;&lt;object type=&quot;3&quot; unique_id=&quot;10335&quot;&gt;&lt;property id=&quot;20148&quot; value=&quot;5&quot;/&gt;&lt;property id=&quot;20300&quot; value=&quot;Slide 25 - &amp;quot;Tables Test&amp;quot;&quot;/&gt;&lt;property id=&quot;20307&quot; value=&quot;274&quot;/&gt;&lt;/object&gt;&lt;object type=&quot;3&quot; unique_id=&quot;10336&quot;&gt;&lt;property id=&quot;20148&quot; value=&quot;5&quot;/&gt;&lt;property id=&quot;20300&quot; value=&quot;Slide 26 - &amp;quot;Tables Test&amp;quot;&quot;/&gt;&lt;property id=&quot;20307&quot; value=&quot;275&quot;/&gt;&lt;/object&gt;&lt;object type=&quot;3&quot; unique_id=&quot;10337&quot;&gt;&lt;property id=&quot;20148&quot; value=&quot;5&quot;/&gt;&lt;property id=&quot;20300&quot; value=&quot;Slide 27 - &amp;quot;Tables Test&amp;quot;&quot;/&gt;&lt;property id=&quot;20307&quot; value=&quot;276&quot;/&gt;&lt;/object&gt;&lt;object type=&quot;3&quot; unique_id=&quot;10338&quot;&gt;&lt;property id=&quot;20148&quot; value=&quot;5&quot;/&gt;&lt;property id=&quot;20300&quot; value=&quot;Slide 28 - &amp;quot;Tables Test&amp;quot;&quot;/&gt;&lt;property id=&quot;20307&quot; value=&quot;277&quot;/&gt;&lt;/object&gt;&lt;object type=&quot;3&quot; unique_id=&quot;10339&quot;&gt;&lt;property id=&quot;20148&quot; value=&quot;5&quot;/&gt;&lt;property id=&quot;20300&quot; value=&quot;Slide 29 - &amp;quot;Tables Test&amp;quot;&quot;/&gt;&lt;property id=&quot;20307&quot; value=&quot;278&quot;/&gt;&lt;/object&gt;&lt;object type=&quot;3&quot; unique_id=&quot;10340&quot;&gt;&lt;property id=&quot;20148&quot; value=&quot;5&quot;/&gt;&lt;property id=&quot;20300&quot; value=&quot;Slide 30 - &amp;quot;Tables Test&amp;quot;&quot;/&gt;&lt;property id=&quot;20307&quot; value=&quot;279&quot;/&gt;&lt;/object&gt;&lt;object type=&quot;3&quot; unique_id=&quot;10341&quot;&gt;&lt;property id=&quot;20148&quot; value=&quot;5&quot;/&gt;&lt;property id=&quot;20300&quot; value=&quot;Slide 31 - &amp;quot;SmartArt Styles&amp;quot;&quot;/&gt;&lt;property id=&quot;20307&quot; value=&quot;280&quot;/&gt;&lt;/object&gt;&lt;object type=&quot;3&quot; unique_id=&quot;10342&quot;&gt;&lt;property id=&quot;20148&quot; value=&quot;5&quot;/&gt;&lt;property id=&quot;20300&quot; value=&quot;Slide 32 - &amp;quot;SmartArt Styles&amp;quot;&quot;/&gt;&lt;property id=&quot;20307&quot; value=&quot;281&quot;/&gt;&lt;/object&gt;&lt;object type=&quot;3&quot; unique_id=&quot;10343&quot;&gt;&lt;property id=&quot;20148&quot; value=&quot;5&quot;/&gt;&lt;property id=&quot;20300&quot; value=&quot;Slide 33 - &amp;quot;SmartArt Styles&amp;quot;&quot;/&gt;&lt;property id=&quot;20307&quot; value=&quot;282&quot;/&gt;&lt;/object&gt;&lt;object type=&quot;3&quot; unique_id=&quot;34460&quot;&gt;&lt;property id=&quot;20148&quot; value=&quot;5&quot;/&gt;&lt;property id=&quot;20300&quot; value=&quot;Slide 2 - &amp;quot;Sample Bulleted Text&amp;quot;&quot;/&gt;&lt;property id=&quot;20307&quot; value=&quot;289&quot;/&gt;&lt;/object&gt;&lt;object type=&quot;3&quot; unique_id=&quot;34677&quot;&gt;&lt;property id=&quot;20148&quot; value=&quot;5&quot;/&gt;&lt;property id=&quot;20300&quot; value=&quot;Slide 3 - &amp;quot;Sample Bulleted Text&amp;quot;&quot;/&gt;&lt;property id=&quot;20307&quot; value=&quot;290&quot;/&gt;&lt;/object&gt;&lt;object type=&quot;3&quot; unique_id=&quot;34678&quot;&gt;&lt;property id=&quot;20148&quot; value=&quot;5&quot;/&gt;&lt;property id=&quot;20300&quot; value=&quot;Slide 4 - &amp;quot;Sample Bulleted Text&amp;quot;&quot;/&gt;&lt;property id=&quot;20307&quot; value=&quot;291&quot;/&gt;&lt;/object&gt;&lt;object type=&quot;3&quot; unique_id=&quot;34679&quot;&gt;&lt;property id=&quot;20148&quot; value=&quot;5&quot;/&gt;&lt;property id=&quot;20300&quot; value=&quot;Slide 5 - &amp;quot;Sample Bulleted Text&amp;quot;&quot;/&gt;&lt;property id=&quot;20307&quot; value=&quot;292&quot;/&gt;&lt;/object&gt;&lt;/object&gt;&lt;object type=&quot;8&quot; unique_id=&quot;10374&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reePPT DNA 06">
  <a:themeElements>
    <a:clrScheme name="FreePPT 2758 DNA 06">
      <a:dk1>
        <a:sysClr val="windowText" lastClr="000000"/>
      </a:dk1>
      <a:lt1>
        <a:sysClr val="window" lastClr="FFFFFF"/>
      </a:lt1>
      <a:dk2>
        <a:srgbClr val="000000"/>
      </a:dk2>
      <a:lt2>
        <a:srgbClr val="FFFFFF"/>
      </a:lt2>
      <a:accent1>
        <a:srgbClr val="0F6AD9"/>
      </a:accent1>
      <a:accent2>
        <a:srgbClr val="D64742"/>
      </a:accent2>
      <a:accent3>
        <a:srgbClr val="00BF13"/>
      </a:accent3>
      <a:accent4>
        <a:srgbClr val="8352BF"/>
      </a:accent4>
      <a:accent5>
        <a:srgbClr val="00A2CF"/>
      </a:accent5>
      <a:accent6>
        <a:srgbClr val="D97625"/>
      </a:accent6>
      <a:hlink>
        <a:srgbClr val="B234F8"/>
      </a:hlink>
      <a:folHlink>
        <a:srgbClr val="D12B19"/>
      </a:folHlink>
    </a:clrScheme>
    <a:fontScheme name="FreePPT DNA 0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reePPT DNA 0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30000"/>
                <a:satMod val="200000"/>
              </a:schemeClr>
            </a:gs>
            <a:gs pos="100000">
              <a:schemeClr val="phClr">
                <a:shade val="80000"/>
                <a:satMod val="300000"/>
              </a:schemeClr>
            </a:gs>
          </a:gsLst>
          <a:path path="circle">
            <a:fillToRect l="50000" t="50000" r="50000" b="50000"/>
          </a:path>
        </a:gradFill>
        <a:blipFill rotWithShape="1">
          <a:blip xmlns:r="http://schemas.openxmlformats.org/officeDocument/2006/relationships" r:embed="rId1">
            <a:duotone>
              <a:schemeClr val="phClr">
                <a:shade val="3000"/>
                <a:satMod val="110000"/>
              </a:schemeClr>
              <a:schemeClr val="phClr">
                <a:tint val="60000"/>
                <a:satMod val="425000"/>
              </a:schemeClr>
            </a:duotone>
          </a:blip>
          <a:stretch/>
        </a:blipFill>
      </a:bgFillStyleLst>
    </a:fmtScheme>
  </a:themeElements>
  <a:objectDefaults/>
  <a:extraClrSchemeLst>
    <a:extraClrScheme>
      <a:clrScheme name="FreePPT DNA 06">
        <a:dk1>
          <a:sysClr val="windowText" lastClr="000000"/>
        </a:dk1>
        <a:lt1>
          <a:sysClr val="window" lastClr="FFFFFF"/>
        </a:lt1>
        <a:dk2>
          <a:srgbClr val="000000"/>
        </a:dk2>
        <a:lt2>
          <a:srgbClr val="FFFFFF"/>
        </a:lt2>
        <a:accent1>
          <a:srgbClr val="0F6AD9"/>
        </a:accent1>
        <a:accent2>
          <a:srgbClr val="D64742"/>
        </a:accent2>
        <a:accent3>
          <a:srgbClr val="00BF13"/>
        </a:accent3>
        <a:accent4>
          <a:srgbClr val="8352BF"/>
        </a:accent4>
        <a:accent5>
          <a:srgbClr val="00A2CF"/>
        </a:accent5>
        <a:accent6>
          <a:srgbClr val="D97625"/>
        </a:accent6>
        <a:hlink>
          <a:srgbClr val="B234F8"/>
        </a:hlink>
        <a:folHlink>
          <a:srgbClr val="D12B19"/>
        </a:folHlink>
      </a:clrScheme>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FreePPT-2758-DNA-06</Template>
  <TotalTime>0</TotalTime>
  <Words>883</Words>
  <Application>Microsoft Office PowerPoint</Application>
  <PresentationFormat>On-screen Show (4:3)</PresentationFormat>
  <Paragraphs>172</Paragraphs>
  <Slides>22</Slides>
  <Notes>17</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22</vt:i4>
      </vt:variant>
    </vt:vector>
  </HeadingPairs>
  <TitlesOfParts>
    <vt:vector size="39" baseType="lpstr">
      <vt:lpstr>Arial</vt:lpstr>
      <vt:lpstr>Arial Black</vt:lpstr>
      <vt:lpstr>Arial Rounded MT Bold</vt:lpstr>
      <vt:lpstr>Baskerville Old Face</vt:lpstr>
      <vt:lpstr>Calibri</vt:lpstr>
      <vt:lpstr>Calibri Light</vt:lpstr>
      <vt:lpstr>Cambria</vt:lpstr>
      <vt:lpstr>Candara</vt:lpstr>
      <vt:lpstr>Century</vt:lpstr>
      <vt:lpstr>Century Gothic</vt:lpstr>
      <vt:lpstr>Constantia</vt:lpstr>
      <vt:lpstr>Franklin Gothic Medium</vt:lpstr>
      <vt:lpstr>Rockwell</vt:lpstr>
      <vt:lpstr>Tahoma</vt:lpstr>
      <vt:lpstr>Wingdings</vt:lpstr>
      <vt:lpstr>Wingdings 3</vt:lpstr>
      <vt:lpstr>FreePPT DNA 06</vt:lpstr>
      <vt:lpstr>PowerPoint Presentation</vt:lpstr>
      <vt:lpstr>Objectives: </vt:lpstr>
      <vt:lpstr>Events of Mitosis</vt:lpstr>
      <vt:lpstr>Events of Meiosis</vt:lpstr>
      <vt:lpstr>Chromosome Anomalies</vt:lpstr>
      <vt:lpstr>Non-disjunction in Meiosis</vt:lpstr>
      <vt:lpstr>PowerPoint Presentation</vt:lpstr>
      <vt:lpstr>Meiotic non-disjunction</vt:lpstr>
      <vt:lpstr>PowerPoint Presentation</vt:lpstr>
      <vt:lpstr>The incidence of trisomy 21 rises sharply with increasing maternal age Most cases arise from non disjunction in the first meiotic division The father contributing the extra chromosome in 15% of cases (i.e. Down syndrome can also be the result of nondisjunction of the father's chromosome 21) A small proportion of cases are mosaic and these probably arise from a non disjunction event in an early zygotic division. The symptoms include characteristic facial dysmorphologies, and an IQ of less than 50.</vt:lpstr>
      <vt:lpstr>It is the second most common autosomal trisomy, after Down syndrome, that carries to term It occurs in around one in 6,000 live births and around 80 percent of those affected are female Most babies die in the first year and many within the first month &amp; has a very low rate of survival Common anomalies are heart abnormalities, kidney malformations, and other internal organ disorders </vt:lpstr>
      <vt:lpstr>PowerPoint Presentation</vt:lpstr>
      <vt:lpstr>PowerPoint Presentation</vt:lpstr>
      <vt:lpstr>Monosomy X (Turner syndrome):  45, XO Females </vt:lpstr>
      <vt:lpstr>Klinefelter Syndrome:  47,XXY males</vt:lpstr>
      <vt:lpstr>PowerPoint Presentation</vt:lpstr>
      <vt:lpstr>Polyploidy</vt:lpstr>
      <vt:lpstr>Mosaicism</vt:lpstr>
      <vt:lpstr>Reciporcal &amp; Deletion</vt:lpstr>
      <vt:lpstr>PowerPoint Presentation</vt:lpstr>
      <vt:lpstr>Online Quiz</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Jumana Alqhtani</dc:creator>
  <cp:lastModifiedBy>trad</cp:lastModifiedBy>
  <cp:revision>50</cp:revision>
  <dcterms:created xsi:type="dcterms:W3CDTF">2016-10-24T18:59:45Z</dcterms:created>
  <dcterms:modified xsi:type="dcterms:W3CDTF">2016-11-06T10:56:28Z</dcterms:modified>
</cp:coreProperties>
</file>