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1.xml" ContentType="application/inkml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32" r:id="rId1"/>
  </p:sldMasterIdLst>
  <p:notesMasterIdLst>
    <p:notesMasterId r:id="rId32"/>
  </p:notesMasterIdLst>
  <p:sldIdLst>
    <p:sldId id="256" r:id="rId2"/>
    <p:sldId id="25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7" r:id="rId20"/>
    <p:sldId id="305" r:id="rId21"/>
    <p:sldId id="308" r:id="rId22"/>
    <p:sldId id="306" r:id="rId23"/>
    <p:sldId id="284" r:id="rId24"/>
    <p:sldId id="285" r:id="rId25"/>
    <p:sldId id="286" r:id="rId26"/>
    <p:sldId id="287" r:id="rId27"/>
    <p:sldId id="288" r:id="rId28"/>
    <p:sldId id="309" r:id="rId29"/>
    <p:sldId id="271" r:id="rId30"/>
    <p:sldId id="257" r:id="rId31"/>
  </p:sldIdLst>
  <p:sldSz cx="9144000" cy="6858000" type="screen4x3"/>
  <p:notesSz cx="6858000" cy="9144000"/>
  <p:custDataLst>
    <p:tags r:id="rId33"/>
  </p:custDataLst>
  <p:defaultTextStyle>
    <a:defPPr>
      <a:defRPr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F1FC"/>
    <a:srgbClr val="E2FDFE"/>
    <a:srgbClr val="A7A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95" d="100"/>
          <a:sy n="95" d="100"/>
        </p:scale>
        <p:origin x="8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3T17:14:41.643"/>
    </inkml:context>
    <inkml:brush xml:id="br0">
      <inkml:brushProperty name="width" value="0.03333" units="cm"/>
      <inkml:brushProperty name="height" value="0.03333" units="cm"/>
    </inkml:brush>
  </inkml:definitions>
  <inkml:traceGroup>
    <inkml:annotationXML>
      <emma:emma xmlns:emma="http://www.w3.org/2003/04/emma" version="1.0">
        <emma:interpretation id="{4182D0F1-3AED-4B8F-A4F3-4BD1D69254EF}" emma:medium="tactile" emma:mode="ink">
          <msink:context xmlns:msink="http://schemas.microsoft.com/ink/2010/main" type="writingRegion" rotatedBoundingBox="19105,16042 19273,16042 19273,16154 19105,16154"/>
        </emma:interpretation>
      </emma:emma>
    </inkml:annotationXML>
    <inkml:traceGroup>
      <inkml:annotationXML>
        <emma:emma xmlns:emma="http://www.w3.org/2003/04/emma" version="1.0">
          <emma:interpretation id="{2C278B7A-18B1-4A01-93CB-9BDCFDA5764E}" emma:medium="tactile" emma:mode="ink">
            <msink:context xmlns:msink="http://schemas.microsoft.com/ink/2010/main" type="paragraph" rotatedBoundingBox="19105,16042 19273,16042 19273,16154 19105,161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460DB8-5004-4B6A-AA80-75CE69E8A08E}" emma:medium="tactile" emma:mode="ink">
              <msink:context xmlns:msink="http://schemas.microsoft.com/ink/2010/main" type="line" rotatedBoundingBox="19105,16042 19273,16042 19273,16154 19105,16154"/>
            </emma:interpretation>
          </emma:emma>
        </inkml:annotationXML>
        <inkml:traceGroup>
          <inkml:annotationXML>
            <emma:emma xmlns:emma="http://www.w3.org/2003/04/emma" version="1.0">
              <emma:interpretation id="{8AFB8625-9DB7-4E32-B5AD-EE25EF2ACD1A}" emma:medium="tactile" emma:mode="ink">
                <msink:context xmlns:msink="http://schemas.microsoft.com/ink/2010/main" type="inkWord" rotatedBoundingBox="19105,16042 19273,16042 19273,16154 19105,16154"/>
              </emma:interpretation>
              <emma:one-of disjunction-type="recognition" id="oneOf0">
                <emma:interpretation id="interp0" emma:lang="en-US" emma:confidence="0">
                  <emma:literal>D</emma:literal>
                </emma:interpretation>
                <emma:interpretation id="interp1" emma:lang="en-US" emma:confidence="0">
                  <emma:literal>x</emma:literal>
                </emma:interpretation>
                <emma:interpretation id="interp2" emma:lang="en-US" emma:confidence="0">
                  <emma:literal>s</emma:literal>
                </emma:interpretation>
                <emma:interpretation id="interp3" emma:lang="en-US" emma:confidence="0">
                  <emma:literal>$</emma:literal>
                </emma:interpretation>
                <emma:interpretation id="interp4" emma:lang="en-US" emma:confidence="0">
                  <emma:literal>,</emma:literal>
                </emma:interpretation>
              </emma:one-of>
            </emma:emma>
          </inkml:annotationXML>
          <inkml:trace contextRef="#ctx0" brushRef="#br0">11626 8303 9861,'28'0'1664,"0"-28"17,-56 0-2049,28 28-1025,0 0 1585,0 0-16,0 0-16,-28 0-31,28 28-49,0-28 0,-28 0 32,28 0 16,-28 28 16,28-28-32,0 0-16,-28 0 48,28 0-48,0 0-16,0 0-16,0 0-48,28-28 16,-28 28-16,0-28-16,28 28 0,-28 0-16,28-28 32,-28 28-16,28 0 0,-28 0 16,0-28-16,28 28 64,-28 0-32,0 0 32,0 0 0,28 0-32,-28 0 16,0 0-16,0 28 0,0-28-32,0 0 0,-28 28 0,28-28-48,0 28-64,-28-28-480,28 28-1025,-28-28-336,28 0-1328,-28 0-2786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03BAD-AB4C-4AC3-A9CA-28939E9B6A11}" type="datetimeFigureOut">
              <a:rPr lang="en-US" smtClean="0"/>
              <a:pPr/>
              <a:t>11/23/2016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83667-E761-4691-B6CD-D74E6B9DEED7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13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3667-E761-4691-B6CD-D74E6B9DEED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49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3667-E761-4691-B6CD-D74E6B9DEED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21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3667-E761-4691-B6CD-D74E6B9DEED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47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3667-E761-4691-B6CD-D74E6B9DEED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58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3667-E761-4691-B6CD-D74E6B9DEED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47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3667-E761-4691-B6CD-D74E6B9DEED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47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3667-E761-4691-B6CD-D74E6B9DEED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51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3667-E761-4691-B6CD-D74E6B9DEED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04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3667-E761-4691-B6CD-D74E6B9DEED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15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3667-E761-4691-B6CD-D74E6B9DEED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36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3667-E761-4691-B6CD-D74E6B9DEED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41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3667-E761-4691-B6CD-D74E6B9DEED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05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3667-E761-4691-B6CD-D74E6B9DEED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90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3667-E761-4691-B6CD-D74E6B9DEED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94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3667-E761-4691-B6CD-D74E6B9DEED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432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3667-E761-4691-B6CD-D74E6B9DEED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613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3667-E761-4691-B6CD-D74E6B9DEED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095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3667-E761-4691-B6CD-D74E6B9DEED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37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3667-E761-4691-B6CD-D74E6B9DEED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4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3667-E761-4691-B6CD-D74E6B9DEED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42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3667-E761-4691-B6CD-D74E6B9DEED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15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3667-E761-4691-B6CD-D74E6B9DEED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92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3667-E761-4691-B6CD-D74E6B9DEED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46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3667-E761-4691-B6CD-D74E6B9DEED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74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3667-E761-4691-B6CD-D74E6B9DEED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63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68F7-0571-463E-92B3-CC8D6D3883C7}" type="datetimeFigureOut">
              <a:rPr lang="en-US" smtClean="0"/>
              <a:pPr/>
              <a:t>11/23/2016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6A84-1D9B-440A-9F7C-51AFB1969C44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68F7-0571-463E-92B3-CC8D6D3883C7}" type="datetimeFigureOut">
              <a:rPr lang="en-US" smtClean="0"/>
              <a:pPr/>
              <a:t>11/23/2016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6A84-1D9B-440A-9F7C-51AFB1969C44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68F7-0571-463E-92B3-CC8D6D3883C7}" type="datetimeFigureOut">
              <a:rPr lang="en-US" smtClean="0"/>
              <a:pPr/>
              <a:t>11/23/2016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6A84-1D9B-440A-9F7C-51AFB1969C44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68F7-0571-463E-92B3-CC8D6D3883C7}" type="datetimeFigureOut">
              <a:rPr lang="en-US" smtClean="0"/>
              <a:pPr/>
              <a:t>11/23/2016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6A84-1D9B-440A-9F7C-51AFB1969C44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68F7-0571-463E-92B3-CC8D6D3883C7}" type="datetimeFigureOut">
              <a:rPr lang="en-US" smtClean="0"/>
              <a:pPr/>
              <a:t>11/23/2016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6A84-1D9B-440A-9F7C-51AFB1969C44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68F7-0571-463E-92B3-CC8D6D3883C7}" type="datetimeFigureOut">
              <a:rPr lang="en-US" smtClean="0"/>
              <a:pPr/>
              <a:t>11/23/2016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6A84-1D9B-440A-9F7C-51AFB1969C44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68F7-0571-463E-92B3-CC8D6D3883C7}" type="datetimeFigureOut">
              <a:rPr lang="en-US" smtClean="0"/>
              <a:pPr/>
              <a:t>11/23/2016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6A84-1D9B-440A-9F7C-51AFB1969C44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68F7-0571-463E-92B3-CC8D6D3883C7}" type="datetimeFigureOut">
              <a:rPr lang="en-US" smtClean="0"/>
              <a:pPr/>
              <a:t>11/23/2016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6A84-1D9B-440A-9F7C-51AFB1969C44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68F7-0571-463E-92B3-CC8D6D3883C7}" type="datetimeFigureOut">
              <a:rPr lang="en-US" smtClean="0"/>
              <a:pPr/>
              <a:t>11/23/2016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6A84-1D9B-440A-9F7C-51AFB1969C44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68F7-0571-463E-92B3-CC8D6D3883C7}" type="datetimeFigureOut">
              <a:rPr lang="en-US" smtClean="0"/>
              <a:pPr/>
              <a:t>11/23/2016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6A84-1D9B-440A-9F7C-51AFB1969C44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68F7-0571-463E-92B3-CC8D6D3883C7}" type="datetimeFigureOut">
              <a:rPr lang="en-US" smtClean="0"/>
              <a:pPr/>
              <a:t>11/23/2016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6A84-1D9B-440A-9F7C-51AFB1969C44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968F7-0571-463E-92B3-CC8D6D3883C7}" type="datetimeFigureOut">
              <a:rPr lang="en-US" smtClean="0"/>
              <a:pPr/>
              <a:t>11/23/2016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86A84-1D9B-440A-9F7C-51AFB1969C44}" type="slidenum">
              <a:rPr smtClean="0"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3" r:id="rId1"/>
    <p:sldLayoutId id="2147484934" r:id="rId2"/>
    <p:sldLayoutId id="2147484935" r:id="rId3"/>
    <p:sldLayoutId id="2147484936" r:id="rId4"/>
    <p:sldLayoutId id="2147484937" r:id="rId5"/>
    <p:sldLayoutId id="2147484938" r:id="rId6"/>
    <p:sldLayoutId id="2147484939" r:id="rId7"/>
    <p:sldLayoutId id="2147484940" r:id="rId8"/>
    <p:sldLayoutId id="2147484941" r:id="rId9"/>
    <p:sldLayoutId id="2147484942" r:id="rId10"/>
    <p:sldLayoutId id="21474849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&amp;esrc=s&amp;frm=1&amp;source=images&amp;cd=&amp;cad=rja&amp;docid=ttBZZkmM4nFFSM&amp;tbnid=EcPPlXM6yb1l0M:&amp;ved=0CAUQjRw&amp;url=http://www.mayoclinic.com/health/medical/IM02270&amp;ei=Q_FxUtO-F4fIsgbouYGwCA&amp;bvm=bv.55819444,d.bGE&amp;psig=AFQjCNFLNPC9b3EXI-YwaolFQkjJDD950A&amp;ust=1383285435609077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hyperlink" Target="http://www.google.com/url?sa=i&amp;rct=j&amp;q=&amp;esrc=s&amp;frm=1&amp;source=images&amp;cd=&amp;cad=rja&amp;docid=MimK7qoiTVResM&amp;tbnid=sDMF1CJof5PpHM:&amp;ved=0CAUQjRw&amp;url=http%3A%2F%2Fblog.nownews.com%2Farticle.php%3Fbid%3D20744%26tid%3D2225382&amp;ei=IulxUqTUMtCGswbK7YDICQ&amp;bvm=bv.55819444,d.bGE&amp;psig=AFQjCNEIOlLbd6P9pIKmqe2kpyhm29qUmA&amp;ust=1383283277786528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ustomXml" Target="../ink/ink1.xml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hyperlink" Target="http://www.google.com/url?sa=i&amp;rct=j&amp;q=&amp;esrc=s&amp;frm=1&amp;source=images&amp;cd=&amp;cad=rja&amp;docid=MimK7qoiTVResM&amp;tbnid=sDMF1CJof5PpHM:&amp;ved=0CAUQjRw&amp;url=http%3A%2F%2Fwww.mayoclinic.com%2Fhealth%2Fmedical%2FIM02723&amp;ei=e-lxUvTcAcfDswbXgYGIDA&amp;bvm=bv.55819444,d.bGE&amp;psig=AFQjCNEIOlLbd6P9pIKmqe2kpyhm29qUmA&amp;ust=1383283277786528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-AKKRmrXAHAZ4M&amp;tbnid=AKButHKB02PO9M:&amp;ved=0CAUQjRw&amp;url=http%3A%2F%2Fdisorders.eyes.arizona.edu%2Fnode%2F594&amp;ei=l-pxUsCBNcXOtQad5IDQAw&amp;bvm=bv.55819444,d.bGE&amp;psig=AFQjCNFacADxFaVZuykXXxROG4WxmkMqyQ&amp;ust=1383283726847876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s://www.onlineexambuilder.com/current/site/index.php?r=exam/quiz&amp;language=e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2400" y="2514600"/>
            <a:ext cx="9499569" cy="193899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 defTabSz="457200"/>
            <a:r>
              <a:rPr lang="en-US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</a:rPr>
              <a:t>Human genetics: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entury Gothic" panose="020B0502020202020204"/>
            </a:endParaRPr>
          </a:p>
          <a:p>
            <a:pPr algn="ctr" defTabSz="457200"/>
            <a:r>
              <a:rPr lang="en-US" sz="32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/>
              </a:rPr>
              <a:t>Mode Of Inheritance</a:t>
            </a:r>
          </a:p>
          <a:p>
            <a:pPr algn="ctr" defTabSz="457200"/>
            <a:endParaRPr lang="en-US" sz="4400" b="1" dirty="0">
              <a:latin typeface="Century Gothic" panose="020B0502020202020204"/>
            </a:endParaRPr>
          </a:p>
        </p:txBody>
      </p:sp>
      <p:sp>
        <p:nvSpPr>
          <p:cNvPr id="5" name="Bevel 4"/>
          <p:cNvSpPr/>
          <p:nvPr/>
        </p:nvSpPr>
        <p:spPr>
          <a:xfrm>
            <a:off x="6172200" y="4724400"/>
            <a:ext cx="2667000" cy="1295400"/>
          </a:xfrm>
          <a:prstGeom prst="bevel">
            <a:avLst/>
          </a:prstGeom>
          <a:noFill/>
          <a:ln>
            <a:solidFill>
              <a:srgbClr val="A7A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</a:rPr>
              <a:t>Notes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52400" y="5496580"/>
            <a:ext cx="3619859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 defTabSz="457200"/>
            <a:r>
              <a:rPr lang="en-US" sz="2800" i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For revision only</a:t>
            </a:r>
            <a:endParaRPr lang="en-US" i="1" u="sng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/>
            </a:endParaRPr>
          </a:p>
        </p:txBody>
      </p:sp>
      <p:pic>
        <p:nvPicPr>
          <p:cNvPr id="8" name="Picture 7" descr="human genetics.png"/>
          <p:cNvPicPr>
            <a:picLocks noChangeAspect="1"/>
          </p:cNvPicPr>
          <p:nvPr/>
        </p:nvPicPr>
        <p:blipFill>
          <a:blip r:embed="rId3"/>
          <a:srcRect l="6970" t="-48" r="15457" b="48"/>
          <a:stretch>
            <a:fillRect/>
          </a:stretch>
        </p:blipFill>
        <p:spPr>
          <a:xfrm>
            <a:off x="5038725" y="218870"/>
            <a:ext cx="3800475" cy="1909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med436.jpg"/>
          <p:cNvPicPr>
            <a:picLocks noChangeAspect="1"/>
          </p:cNvPicPr>
          <p:nvPr/>
        </p:nvPicPr>
        <p:blipFill>
          <a:blip r:embed="rId4"/>
          <a:srcRect l="10000" t="25053" r="9895" b="7579"/>
          <a:stretch>
            <a:fillRect/>
          </a:stretch>
        </p:blipFill>
        <p:spPr>
          <a:xfrm>
            <a:off x="345557" y="277608"/>
            <a:ext cx="2623943" cy="1850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/>
        </p:nvSpPr>
        <p:spPr>
          <a:xfrm>
            <a:off x="0" y="895946"/>
            <a:ext cx="3591454" cy="5381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Punnett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Squares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33600" y="1812926"/>
            <a:ext cx="67056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800" b="1" kern="0" dirty="0">
                <a:solidFill>
                  <a:srgbClr val="000000"/>
                </a:solidFill>
              </a:rPr>
              <a:t>CROSS: </a:t>
            </a:r>
            <a:r>
              <a:rPr lang="en-US" altLang="en-US" sz="1800" b="1" kern="0" dirty="0">
                <a:solidFill>
                  <a:srgbClr val="0033CC"/>
                </a:solidFill>
              </a:rPr>
              <a:t>Two F1 generation offspring with each other.</a:t>
            </a:r>
          </a:p>
          <a:p>
            <a:pPr eaLnBrk="1" hangingPunct="1"/>
            <a:r>
              <a:rPr lang="en-US" altLang="en-US" sz="1600" b="1" kern="0" dirty="0">
                <a:solidFill>
                  <a:srgbClr val="000000"/>
                </a:solidFill>
              </a:rPr>
              <a:t>			</a:t>
            </a:r>
            <a:endParaRPr lang="en-US" altLang="en-US" sz="1600" b="1" u="sng" kern="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1600" b="1" u="sng" kern="0" dirty="0">
                <a:solidFill>
                  <a:srgbClr val="000000"/>
                </a:solidFill>
              </a:rPr>
              <a:t>F1 generation</a:t>
            </a:r>
            <a:r>
              <a:rPr lang="en-US" altLang="en-US" sz="1600" b="1" kern="0" dirty="0">
                <a:solidFill>
                  <a:srgbClr val="000000"/>
                </a:solidFill>
              </a:rPr>
              <a:t> </a:t>
            </a:r>
            <a:r>
              <a:rPr lang="en-US" altLang="en-US" sz="1600" kern="0" dirty="0">
                <a:solidFill>
                  <a:srgbClr val="000000"/>
                </a:solidFill>
              </a:rPr>
              <a:t>        =   </a:t>
            </a:r>
            <a:r>
              <a:rPr lang="en-US" altLang="en-US" sz="1600" b="1" u="sng" kern="0" dirty="0">
                <a:solidFill>
                  <a:srgbClr val="000000"/>
                </a:solidFill>
              </a:rPr>
              <a:t>Pp</a:t>
            </a:r>
            <a:r>
              <a:rPr lang="en-US" altLang="en-US" sz="1600" b="1" kern="0" dirty="0">
                <a:solidFill>
                  <a:srgbClr val="000000"/>
                </a:solidFill>
              </a:rPr>
              <a:t>      x    </a:t>
            </a:r>
            <a:r>
              <a:rPr lang="en-US" altLang="en-US" sz="1600" b="1" u="sng" kern="0" dirty="0">
                <a:solidFill>
                  <a:srgbClr val="000000"/>
                </a:solidFill>
              </a:rPr>
              <a:t> Pp</a:t>
            </a:r>
            <a:r>
              <a:rPr lang="en-US" altLang="en-US" sz="1600" kern="0" dirty="0">
                <a:solidFill>
                  <a:srgbClr val="000000"/>
                </a:solidFill>
              </a:rPr>
              <a:t>           </a:t>
            </a:r>
            <a:r>
              <a:rPr lang="en-US" altLang="en-US" sz="1600" b="1" kern="0" dirty="0">
                <a:solidFill>
                  <a:srgbClr val="0033CC"/>
                </a:solidFill>
              </a:rPr>
              <a:t>Female gametes</a:t>
            </a:r>
            <a:r>
              <a:rPr lang="en-US" altLang="en-US" sz="1600" kern="0" dirty="0">
                <a:solidFill>
                  <a:srgbClr val="000000"/>
                </a:solidFill>
              </a:rPr>
              <a:t> </a:t>
            </a:r>
          </a:p>
          <a:p>
            <a:pPr eaLnBrk="1" hangingPunct="1"/>
            <a:r>
              <a:rPr lang="en-US" altLang="en-US" sz="1600" kern="0" dirty="0">
                <a:solidFill>
                  <a:schemeClr val="accent2"/>
                </a:solidFill>
              </a:rPr>
              <a:t>			</a:t>
            </a:r>
          </a:p>
          <a:p>
            <a:pPr eaLnBrk="1" hangingPunct="1"/>
            <a:endParaRPr lang="en-US" altLang="en-US" sz="1600" kern="0" dirty="0">
              <a:solidFill>
                <a:schemeClr val="accent2"/>
              </a:solidFill>
            </a:endParaRPr>
          </a:p>
          <a:p>
            <a:pPr eaLnBrk="1" hangingPunct="1"/>
            <a:r>
              <a:rPr lang="en-US" altLang="en-US" sz="1600" kern="0" dirty="0">
                <a:solidFill>
                  <a:schemeClr val="accent2"/>
                </a:solidFill>
              </a:rPr>
              <a:t>	</a:t>
            </a:r>
          </a:p>
          <a:p>
            <a:pPr eaLnBrk="1" hangingPunct="1"/>
            <a:r>
              <a:rPr lang="en-US" altLang="en-US" sz="1600" kern="0" dirty="0">
                <a:solidFill>
                  <a:schemeClr val="accent2"/>
                </a:solidFill>
              </a:rPr>
              <a:t>								     </a:t>
            </a:r>
          </a:p>
          <a:p>
            <a:pPr eaLnBrk="1" hangingPunct="1"/>
            <a:r>
              <a:rPr lang="en-US" altLang="en-US" sz="1600" kern="0" dirty="0">
                <a:solidFill>
                  <a:schemeClr val="accent2"/>
                </a:solidFill>
              </a:rPr>
              <a:t>	 </a:t>
            </a:r>
            <a:r>
              <a:rPr lang="en-US" altLang="en-US" sz="1600" b="1" kern="0" dirty="0">
                <a:solidFill>
                  <a:srgbClr val="0000FF"/>
                </a:solidFill>
              </a:rPr>
              <a:t>Male gametes</a:t>
            </a:r>
          </a:p>
          <a:p>
            <a:pPr eaLnBrk="1" hangingPunct="1"/>
            <a:r>
              <a:rPr lang="en-US" altLang="en-US" sz="1600" kern="0" dirty="0">
                <a:solidFill>
                  <a:schemeClr val="accent2"/>
                </a:solidFill>
              </a:rPr>
              <a:t>				</a:t>
            </a:r>
          </a:p>
          <a:p>
            <a:pPr eaLnBrk="1" hangingPunct="1"/>
            <a:r>
              <a:rPr lang="en-US" altLang="en-US" sz="1600" kern="0" dirty="0">
                <a:solidFill>
                  <a:schemeClr val="accent2"/>
                </a:solidFill>
              </a:rPr>
              <a:t>	</a:t>
            </a:r>
          </a:p>
          <a:p>
            <a:pPr eaLnBrk="1" hangingPunct="1"/>
            <a:r>
              <a:rPr lang="en-US" altLang="en-US" sz="1600" kern="0" dirty="0">
                <a:solidFill>
                  <a:schemeClr val="accent2"/>
                </a:solidFill>
              </a:rPr>
              <a:t>	</a:t>
            </a:r>
          </a:p>
          <a:p>
            <a:pPr eaLnBrk="1" hangingPunct="1"/>
            <a:r>
              <a:rPr lang="en-US" altLang="en-US" sz="1600" kern="0" dirty="0">
                <a:solidFill>
                  <a:schemeClr val="accent2"/>
                </a:solidFill>
              </a:rPr>
              <a:t>                                                                                                                                                                 </a:t>
            </a:r>
            <a:endParaRPr lang="en-US" altLang="en-US" sz="1600" kern="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1600" kern="0" dirty="0">
                <a:solidFill>
                  <a:srgbClr val="000000"/>
                </a:solidFill>
              </a:rPr>
              <a:t>			   </a:t>
            </a:r>
            <a:r>
              <a:rPr lang="en-US" altLang="en-US" sz="1600" b="1" kern="0" dirty="0">
                <a:solidFill>
                  <a:srgbClr val="000000"/>
                </a:solidFill>
              </a:rPr>
              <a:t>Genotypic ratio</a:t>
            </a:r>
            <a:r>
              <a:rPr lang="en-US" altLang="en-US" sz="1600" kern="0" dirty="0">
                <a:solidFill>
                  <a:srgbClr val="000000"/>
                </a:solidFill>
              </a:rPr>
              <a:t>  = </a:t>
            </a:r>
          </a:p>
          <a:p>
            <a:pPr eaLnBrk="1" hangingPunct="1"/>
            <a:r>
              <a:rPr lang="en-US" altLang="en-US" sz="1600" b="1" u="sng" kern="0" dirty="0">
                <a:solidFill>
                  <a:srgbClr val="000000"/>
                </a:solidFill>
              </a:rPr>
              <a:t>F2 generation                        </a:t>
            </a:r>
            <a:endParaRPr lang="en-US" altLang="en-US" sz="1600" kern="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1600" kern="0" dirty="0">
                <a:solidFill>
                  <a:srgbClr val="000000"/>
                </a:solidFill>
              </a:rPr>
              <a:t>                                                             </a:t>
            </a:r>
            <a:r>
              <a:rPr lang="en-US" altLang="en-US" sz="1600" b="1" kern="0" dirty="0">
                <a:solidFill>
                  <a:srgbClr val="000000"/>
                </a:solidFill>
              </a:rPr>
              <a:t>Phenotypic ratio</a:t>
            </a:r>
            <a:r>
              <a:rPr lang="en-US" altLang="en-US" sz="1600" kern="0" dirty="0">
                <a:solidFill>
                  <a:srgbClr val="000000"/>
                </a:solidFill>
              </a:rPr>
              <a:t> =</a:t>
            </a:r>
            <a:endParaRPr lang="en-US" altLang="en-US" sz="1600" kern="0" dirty="0">
              <a:solidFill>
                <a:schemeClr val="accent2"/>
              </a:solidFill>
            </a:endParaRPr>
          </a:p>
        </p:txBody>
      </p:sp>
      <p:sp>
        <p:nvSpPr>
          <p:cNvPr id="7" name="AutoShape 8"/>
          <p:cNvSpPr>
            <a:spLocks/>
          </p:cNvSpPr>
          <p:nvPr/>
        </p:nvSpPr>
        <p:spPr bwMode="auto">
          <a:xfrm rot="5400000">
            <a:off x="6765131" y="1981994"/>
            <a:ext cx="173038" cy="1816100"/>
          </a:xfrm>
          <a:prstGeom prst="leftBrace">
            <a:avLst>
              <a:gd name="adj1" fmla="val 95413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 kern="0"/>
          </a:p>
        </p:txBody>
      </p:sp>
      <p:sp>
        <p:nvSpPr>
          <p:cNvPr id="8" name="AutoShape 9"/>
          <p:cNvSpPr>
            <a:spLocks/>
          </p:cNvSpPr>
          <p:nvPr/>
        </p:nvSpPr>
        <p:spPr bwMode="auto">
          <a:xfrm>
            <a:off x="5181601" y="3336925"/>
            <a:ext cx="189177" cy="1379538"/>
          </a:xfrm>
          <a:prstGeom prst="leftBrace">
            <a:avLst>
              <a:gd name="adj1" fmla="val 55705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 kern="0"/>
          </a:p>
        </p:txBody>
      </p:sp>
      <p:sp>
        <p:nvSpPr>
          <p:cNvPr id="9" name="AutoShape 10"/>
          <p:cNvSpPr>
            <a:spLocks/>
          </p:cNvSpPr>
          <p:nvPr/>
        </p:nvSpPr>
        <p:spPr bwMode="auto">
          <a:xfrm>
            <a:off x="4800601" y="5165726"/>
            <a:ext cx="189177" cy="690563"/>
          </a:xfrm>
          <a:prstGeom prst="leftBrace">
            <a:avLst>
              <a:gd name="adj1" fmla="val 27885"/>
              <a:gd name="adj2" fmla="val 50000"/>
            </a:avLst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 kern="0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943601" y="-5890590"/>
            <a:ext cx="1896137" cy="1440"/>
            <a:chOff x="6372" y="9642"/>
            <a:chExt cx="1800" cy="1440"/>
          </a:xfrm>
        </p:grpSpPr>
        <p:sp>
          <p:nvSpPr>
            <p:cNvPr id="26" name="Line 12"/>
            <p:cNvSpPr>
              <a:spLocks noChangeShapeType="1"/>
            </p:cNvSpPr>
            <p:nvPr/>
          </p:nvSpPr>
          <p:spPr bwMode="auto">
            <a:xfrm>
              <a:off x="6372" y="9642"/>
              <a:ext cx="1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ar-S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ar-SA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Line 13"/>
            <p:cNvSpPr>
              <a:spLocks noChangeShapeType="1"/>
            </p:cNvSpPr>
            <p:nvPr/>
          </p:nvSpPr>
          <p:spPr bwMode="auto">
            <a:xfrm>
              <a:off x="6372" y="11082"/>
              <a:ext cx="1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ar-S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ar-SA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Line 14"/>
            <p:cNvSpPr>
              <a:spLocks noChangeShapeType="1"/>
            </p:cNvSpPr>
            <p:nvPr/>
          </p:nvSpPr>
          <p:spPr bwMode="auto">
            <a:xfrm>
              <a:off x="6372" y="10362"/>
              <a:ext cx="1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ar-S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ar-SA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Line 15"/>
            <p:cNvSpPr>
              <a:spLocks noChangeShapeType="1"/>
            </p:cNvSpPr>
            <p:nvPr/>
          </p:nvSpPr>
          <p:spPr bwMode="auto">
            <a:xfrm>
              <a:off x="7272" y="9642"/>
              <a:ext cx="0" cy="14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ar-S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ar-SA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6372" y="9642"/>
              <a:ext cx="0" cy="14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ar-S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ar-SA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Line 17"/>
            <p:cNvSpPr>
              <a:spLocks noChangeShapeType="1"/>
            </p:cNvSpPr>
            <p:nvPr/>
          </p:nvSpPr>
          <p:spPr bwMode="auto">
            <a:xfrm>
              <a:off x="8172" y="9642"/>
              <a:ext cx="0" cy="14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ar-S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ar-SA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248400" y="2803525"/>
            <a:ext cx="1327150" cy="611188"/>
            <a:chOff x="3408" y="2160"/>
            <a:chExt cx="912" cy="385"/>
          </a:xfrm>
        </p:grpSpPr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4032" y="2160"/>
              <a:ext cx="28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>
              <a:spAutoFit/>
            </a:bodyPr>
            <a:lstStyle>
              <a:defPPr>
                <a:defRPr lang="ar-S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kern="0">
                  <a:solidFill>
                    <a:schemeClr val="accent2"/>
                  </a:solidFill>
                  <a:latin typeface="Arial Rounded MT Bold" panose="020F0704030504030204" pitchFamily="34" charset="0"/>
                </a:rPr>
                <a:t>p</a:t>
              </a:r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3408" y="2160"/>
              <a:ext cx="28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>
              <a:spAutoFit/>
            </a:bodyPr>
            <a:lstStyle>
              <a:defPPr>
                <a:defRPr lang="ar-S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kern="0">
                  <a:solidFill>
                    <a:schemeClr val="accent2"/>
                  </a:solidFill>
                  <a:latin typeface="Arial Rounded MT Bold" panose="020F0704030504030204" pitchFamily="34" charset="0"/>
                </a:rPr>
                <a:t>P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410200" y="3413128"/>
            <a:ext cx="419100" cy="1296989"/>
            <a:chOff x="2880" y="2544"/>
            <a:chExt cx="288" cy="817"/>
          </a:xfrm>
        </p:grpSpPr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2880" y="2544"/>
              <a:ext cx="28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>
              <a:spAutoFit/>
            </a:bodyPr>
            <a:lstStyle>
              <a:defPPr>
                <a:defRPr lang="ar-S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kern="0">
                  <a:solidFill>
                    <a:schemeClr val="accent2"/>
                  </a:solidFill>
                  <a:latin typeface="Arial Rounded MT Bold" panose="020F0704030504030204" pitchFamily="34" charset="0"/>
                </a:rPr>
                <a:t>P</a:t>
              </a: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2880" y="2976"/>
              <a:ext cx="28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>
              <a:spAutoFit/>
            </a:bodyPr>
            <a:lstStyle>
              <a:defPPr>
                <a:defRPr lang="ar-S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kern="0">
                  <a:solidFill>
                    <a:schemeClr val="accent2"/>
                  </a:solidFill>
                  <a:latin typeface="Arial Rounded MT Bold" panose="020F0704030504030204" pitchFamily="34" charset="0"/>
                </a:rPr>
                <a:t>p</a:t>
              </a:r>
            </a:p>
          </p:txBody>
        </p:sp>
      </p:grp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6019800" y="3336925"/>
            <a:ext cx="76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kern="0">
                <a:solidFill>
                  <a:schemeClr val="accent2"/>
                </a:solidFill>
                <a:latin typeface="Arial Rounded MT Bold" panose="020F0704030504030204" pitchFamily="34" charset="0"/>
              </a:rPr>
              <a:t>PP</a:t>
            </a: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7010400" y="3336925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kern="0">
                <a:solidFill>
                  <a:schemeClr val="accent2"/>
                </a:solidFill>
                <a:latin typeface="Arial Rounded MT Bold" panose="020F0704030504030204" pitchFamily="34" charset="0"/>
              </a:rPr>
              <a:t>Pp</a:t>
            </a: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6019800" y="4022725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kern="0">
                <a:solidFill>
                  <a:schemeClr val="accent2"/>
                </a:solidFill>
                <a:latin typeface="Arial Rounded MT Bold" panose="020F0704030504030204" pitchFamily="34" charset="0"/>
              </a:rPr>
              <a:t>Pp</a:t>
            </a: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7010400" y="4022725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kern="0">
                <a:solidFill>
                  <a:schemeClr val="accent2"/>
                </a:solidFill>
                <a:latin typeface="Arial Rounded MT Bold" panose="020F0704030504030204" pitchFamily="34" charset="0"/>
              </a:rPr>
              <a:t>pp</a:t>
            </a: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6457950" y="4891088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kern="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1PP:2Pp:1pp</a:t>
            </a: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6291262" y="5423397"/>
            <a:ext cx="23749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kern="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3 purple:1 white</a:t>
            </a: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117726"/>
            <a:ext cx="8731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41726"/>
            <a:ext cx="8731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567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57400" y="-76200"/>
            <a:ext cx="4706566" cy="953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  <a:ea typeface="+mn-ea"/>
                <a:cs typeface="+mn-cs"/>
              </a:rPr>
              <a:t>Law Of Dominance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066800"/>
            <a:ext cx="9144000" cy="5262979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/>
              <a:t>Definition : </a:t>
            </a:r>
            <a:r>
              <a:rPr lang="en-US" sz="2800" dirty="0">
                <a:solidFill>
                  <a:srgbClr val="00B0F0"/>
                </a:solidFill>
              </a:rPr>
              <a:t>In the cross (of two organisms that differ in one character), one version disappeared.</a:t>
            </a:r>
          </a:p>
          <a:p>
            <a:endParaRPr lang="en-US" sz="2800" dirty="0"/>
          </a:p>
          <a:p>
            <a:pPr marL="457200" indent="-457200">
              <a:buFontTx/>
              <a:buChar char="-"/>
            </a:pPr>
            <a:r>
              <a:rPr lang="en-US" sz="2800" dirty="0"/>
              <a:t>Another definition : </a:t>
            </a:r>
            <a:r>
              <a:rPr lang="en-US" sz="2800" dirty="0">
                <a:solidFill>
                  <a:schemeClr val="bg2">
                    <a:lumMod val="65000"/>
                  </a:schemeClr>
                </a:solidFill>
              </a:rPr>
              <a:t>“In a cross of parents that are pure for contrasting traits, only one form of the trait will appear in the next generation. Offspring that are hybrid for a trait will have only the dominant trait in the phenotype.” </a:t>
            </a:r>
          </a:p>
          <a:p>
            <a:endParaRPr lang="en-US" sz="28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2800" dirty="0"/>
              <a:t> - Such a trait is known as a </a:t>
            </a:r>
            <a:r>
              <a:rPr lang="en-US" sz="2800" u="sng" dirty="0">
                <a:solidFill>
                  <a:srgbClr val="FF0000"/>
                </a:solidFill>
              </a:rPr>
              <a:t>Dominating trait</a:t>
            </a:r>
            <a:r>
              <a:rPr lang="en-US" sz="2800" dirty="0"/>
              <a:t>. The </a:t>
            </a:r>
            <a:r>
              <a:rPr lang="en-US" sz="2800" dirty="0">
                <a:solidFill>
                  <a:srgbClr val="FF0000"/>
                </a:solidFill>
              </a:rPr>
              <a:t>suppressed trait</a:t>
            </a:r>
            <a:r>
              <a:rPr lang="en-US" sz="2800" dirty="0"/>
              <a:t> is known as </a:t>
            </a:r>
            <a:r>
              <a:rPr lang="en-US" sz="2800" u="sng" dirty="0">
                <a:solidFill>
                  <a:srgbClr val="FF0000"/>
                </a:solidFill>
              </a:rPr>
              <a:t>Recessive trait</a:t>
            </a:r>
            <a:r>
              <a:rPr lang="en-US" sz="2800" dirty="0"/>
              <a:t>. Also, </a:t>
            </a:r>
            <a:r>
              <a:rPr lang="en-US" sz="2800" dirty="0">
                <a:solidFill>
                  <a:srgbClr val="FF0000"/>
                </a:solidFill>
              </a:rPr>
              <a:t>the recessive trait freely expresses itself in the absence of the dominant state</a:t>
            </a:r>
            <a:r>
              <a:rPr lang="en-US" sz="2800" dirty="0"/>
              <a:t>. And this is what Mendel’s Law of Dominance is all about.</a:t>
            </a:r>
          </a:p>
        </p:txBody>
      </p:sp>
    </p:spTree>
    <p:extLst>
      <p:ext uri="{BB962C8B-B14F-4D97-AF65-F5344CB8AC3E}">
        <p14:creationId xmlns:p14="http://schemas.microsoft.com/office/powerpoint/2010/main" val="1994214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1200" y="152400"/>
            <a:ext cx="4706566" cy="953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  <a:ea typeface="+mn-ea"/>
                <a:cs typeface="+mn-cs"/>
              </a:rPr>
              <a:t>Genotype Versus Phenotype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1524000"/>
            <a:ext cx="5638800" cy="2246769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/>
              <a:t>The F1 crossed produced the F2 generation and the lost trait appeared with predictable ratios. 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This led to the formulation of the current model of inheritance</a:t>
            </a:r>
            <a:endParaRPr lang="ar-SA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304800" y="1086892"/>
            <a:ext cx="2971800" cy="557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79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07200" y="152400"/>
            <a:ext cx="4706566" cy="953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  <a:ea typeface="+mn-ea"/>
                <a:cs typeface="+mn-cs"/>
              </a:rPr>
              <a:t>Principle Of Independent Assortment 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105925"/>
            <a:ext cx="9144000" cy="1944122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The alleles for different genes usually separate and inherited independently of one another.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So, in dihybrid crosses you will see more combinations of the two genes.</a:t>
            </a:r>
          </a:p>
        </p:txBody>
      </p:sp>
      <p:sp>
        <p:nvSpPr>
          <p:cNvPr id="6" name="Content Placeholder 4"/>
          <p:cNvSpPr>
            <a:spLocks noGrp="1"/>
          </p:cNvSpPr>
          <p:nvPr/>
        </p:nvSpPr>
        <p:spPr>
          <a:xfrm>
            <a:off x="-576317" y="2429700"/>
            <a:ext cx="10296635" cy="199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153563"/>
            <a:ext cx="5955288" cy="35181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043" y="3733800"/>
            <a:ext cx="17653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25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52600" y="113275"/>
            <a:ext cx="5334000" cy="953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  <a:ea typeface="+mn-ea"/>
                <a:cs typeface="+mn-cs"/>
              </a:rPr>
              <a:t>Independent Assortment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9" y="1207640"/>
            <a:ext cx="4420519" cy="4778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182125"/>
            <a:ext cx="4724400" cy="480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83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05000" y="152400"/>
            <a:ext cx="4706566" cy="953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  <a:ea typeface="+mn-ea"/>
                <a:cs typeface="+mn-cs"/>
              </a:rPr>
              <a:t>Mendelian Inheritance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1" y="1195039"/>
            <a:ext cx="9144000" cy="4780796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Over 11,000 traits/disorders in humans exhibit single gene </a:t>
            </a:r>
            <a:r>
              <a:rPr lang="en-US" sz="3200" dirty="0" err="1">
                <a:solidFill>
                  <a:srgbClr val="C00000"/>
                </a:solidFill>
                <a:latin typeface="Century Gothic" panose="020B0502020202020204"/>
              </a:rPr>
              <a:t>unifactorial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 or </a:t>
            </a:r>
            <a:r>
              <a:rPr lang="en-US" sz="3200" dirty="0">
                <a:solidFill>
                  <a:srgbClr val="C00000"/>
                </a:solidFill>
                <a:latin typeface="Century Gothic" panose="020B0502020202020204"/>
              </a:rPr>
              <a:t>Mendelian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inheritance.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A trait or disorder that is determined by a gene on an </a:t>
            </a:r>
            <a:r>
              <a:rPr lang="en-US" sz="3200" dirty="0">
                <a:solidFill>
                  <a:srgbClr val="FF0000"/>
                </a:solidFill>
                <a:latin typeface="Century Gothic" panose="020B0502020202020204"/>
              </a:rPr>
              <a:t>autosome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is said to show </a:t>
            </a:r>
            <a:r>
              <a:rPr lang="en-US" sz="3200" dirty="0">
                <a:solidFill>
                  <a:srgbClr val="FF0000"/>
                </a:solidFill>
                <a:latin typeface="Century Gothic" panose="020B0502020202020204"/>
              </a:rPr>
              <a:t>autosomal inheritance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A trait or disorder determined by a gene on one of the sex chromosomes is said to show </a:t>
            </a:r>
            <a:r>
              <a:rPr lang="en-US" sz="3200" dirty="0">
                <a:solidFill>
                  <a:srgbClr val="FF0000"/>
                </a:solidFill>
                <a:latin typeface="Century Gothic" panose="020B0502020202020204"/>
              </a:rPr>
              <a:t>sex-linked inheritance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8456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95138" y="1580"/>
            <a:ext cx="4706566" cy="953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  <a:ea typeface="+mn-ea"/>
                <a:cs typeface="+mn-cs"/>
              </a:rPr>
              <a:t>Mode Of Inheritance Of Single Gene Disorder</a:t>
            </a:r>
            <a:endParaRPr lang="en-US" sz="5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095139" y="1108521"/>
            <a:ext cx="973653" cy="8673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019284" y="1006846"/>
            <a:ext cx="923130" cy="10361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912245" y="3076704"/>
            <a:ext cx="36093" cy="8629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33400" y="2117920"/>
            <a:ext cx="2820655" cy="8630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Autosomal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86400" y="2160816"/>
            <a:ext cx="3126078" cy="8201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Sex linked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25199" y="4095981"/>
            <a:ext cx="1918801" cy="69364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X-Linked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16889" y="4095981"/>
            <a:ext cx="1843427" cy="7069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Y-Linked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25507" y="4099395"/>
            <a:ext cx="2234421" cy="7035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Dominant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40706" y="4099395"/>
            <a:ext cx="2135844" cy="7035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Recessive 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989906" y="5033947"/>
            <a:ext cx="1940386" cy="8556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258038" y="5045844"/>
            <a:ext cx="311875" cy="8437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352800" y="5943600"/>
            <a:ext cx="2681627" cy="7035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Recessive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77000" y="5943600"/>
            <a:ext cx="2681627" cy="7035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/>
              <a:t>Dominant</a:t>
            </a:r>
            <a:endParaRPr lang="en-US" sz="3600" b="1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6172200" y="3051917"/>
            <a:ext cx="36093" cy="8629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143000" y="3076704"/>
            <a:ext cx="36093" cy="8629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032699" y="3051916"/>
            <a:ext cx="36093" cy="8629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389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05000" y="152400"/>
            <a:ext cx="4706566" cy="953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  <a:ea typeface="+mn-ea"/>
                <a:cs typeface="+mn-cs"/>
              </a:rPr>
              <a:t>Pedigree Analysis For Diseases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9841"/>
            <a:ext cx="9144000" cy="564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14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57400" y="0"/>
            <a:ext cx="4706566" cy="953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  <a:ea typeface="+mn-ea"/>
                <a:cs typeface="+mn-cs"/>
              </a:rPr>
              <a:t>Autosomal Dominant</a:t>
            </a:r>
          </a:p>
          <a:p>
            <a:r>
              <a:rPr lang="en-US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  <a:ea typeface="+mn-ea"/>
                <a:cs typeface="+mn-cs"/>
              </a:rPr>
              <a:t>Mode Of Inheritance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173005"/>
            <a:ext cx="5334000" cy="5088573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The trait (character, disease) appears in </a:t>
            </a:r>
            <a:r>
              <a:rPr lang="en-US" sz="2800" dirty="0">
                <a:solidFill>
                  <a:srgbClr val="FF0000"/>
                </a:solidFill>
                <a:latin typeface="Century Gothic" panose="020B0502020202020204"/>
              </a:rPr>
              <a:t>every generation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Unaffected persons do not transmit the trait to their children.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Examples: Huntington disease, Myotonic dystrophy, Neurofibromatosis type 1, </a:t>
            </a:r>
            <a:r>
              <a:rPr lang="en-US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Marfan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syndrome etc.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1" y="1173005"/>
            <a:ext cx="3810000" cy="508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39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07200" y="152400"/>
            <a:ext cx="5431800" cy="953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  <a:ea typeface="+mn-ea"/>
                <a:cs typeface="+mn-cs"/>
              </a:rPr>
              <a:t>Tree Of an Autosomal Dominant mode of Inheritance</a:t>
            </a:r>
            <a:endParaRPr lang="en-US" sz="5400" dirty="0"/>
          </a:p>
        </p:txBody>
      </p:sp>
      <p:pic>
        <p:nvPicPr>
          <p:cNvPr id="5" name="Picture 4" descr="F00454-007-f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8" r="20464" b="8881"/>
          <a:stretch>
            <a:fillRect/>
          </a:stretch>
        </p:blipFill>
        <p:spPr bwMode="auto">
          <a:xfrm>
            <a:off x="1066800" y="1447800"/>
            <a:ext cx="6934200" cy="2723638"/>
          </a:xfrm>
          <a:prstGeom prst="rect">
            <a:avLst/>
          </a:prstGeom>
          <a:gradFill rotWithShape="1">
            <a:gsLst>
              <a:gs pos="0">
                <a:srgbClr val="552300"/>
              </a:gs>
              <a:gs pos="80000">
                <a:srgbClr val="713100"/>
              </a:gs>
              <a:gs pos="100000">
                <a:srgbClr val="743100"/>
              </a:gs>
            </a:gsLst>
            <a:lin ang="16200000"/>
          </a:gra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4171438"/>
            <a:ext cx="4280465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lstStyle/>
          <a:p>
            <a:pPr lvl="0" algn="just" defTabSz="457200"/>
            <a:r>
              <a:rPr lang="en-US" sz="2200" dirty="0">
                <a:solidFill>
                  <a:prstClr val="black"/>
                </a:solidFill>
              </a:rPr>
              <a:t>Note: the presence of </a:t>
            </a:r>
            <a:r>
              <a:rPr lang="en-US" sz="2200" b="1" dirty="0">
                <a:solidFill>
                  <a:srgbClr val="C00000"/>
                </a:solidFill>
              </a:rPr>
              <a:t>male to male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</a:rPr>
              <a:t>transmission (I.e. father to son) </a:t>
            </a:r>
          </a:p>
        </p:txBody>
      </p:sp>
    </p:spTree>
    <p:extLst>
      <p:ext uri="{BB962C8B-B14F-4D97-AF65-F5344CB8AC3E}">
        <p14:creationId xmlns:p14="http://schemas.microsoft.com/office/powerpoint/2010/main" val="3097681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en-US" sz="6000" b="1" dirty="0">
                <a:ln w="1016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Objectives: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80808"/>
                </a:solidFill>
                <a:latin typeface="Arial"/>
              </a:rPr>
              <a:t>Asses Mendel’s laws of inheritance</a:t>
            </a:r>
            <a:endParaRPr lang="en-US" sz="2800" dirty="0">
              <a:latin typeface="Tahoma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80808"/>
                </a:solidFill>
                <a:latin typeface="Arial"/>
              </a:rPr>
              <a:t>Understand the </a:t>
            </a:r>
            <a:r>
              <a:rPr lang="en-US" sz="2800" dirty="0" err="1">
                <a:solidFill>
                  <a:srgbClr val="080808"/>
                </a:solidFill>
                <a:latin typeface="Arial"/>
              </a:rPr>
              <a:t>bases</a:t>
            </a:r>
            <a:r>
              <a:rPr lang="en-US" sz="2800" dirty="0">
                <a:solidFill>
                  <a:srgbClr val="080808"/>
                </a:solidFill>
                <a:latin typeface="Arial"/>
              </a:rPr>
              <a:t> of Mendelian inheritance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80808"/>
                </a:solidFill>
                <a:latin typeface="Arial"/>
              </a:rPr>
              <a:t>Define various patterns of single gene inheritance using family pedigree and Punnett’s squares</a:t>
            </a:r>
          </a:p>
          <a:p>
            <a:pPr>
              <a:lnSpc>
                <a:spcPct val="150000"/>
              </a:lnSpc>
            </a:pPr>
            <a:endParaRPr lang="en-US" sz="2800"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43275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-17443" y="1182475"/>
            <a:ext cx="9165117" cy="3970318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lstStyle/>
          <a:p>
            <a:pPr marL="342900" lvl="0" indent="-342900" defTabSz="457200">
              <a:buFont typeface="Wingdings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The trait is recessive </a:t>
            </a:r>
          </a:p>
          <a:p>
            <a:pPr marL="342900" lvl="0" indent="-342900" defTabSz="457200">
              <a:buFont typeface="Wingdings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The trait expresses itself only in </a:t>
            </a:r>
            <a:r>
              <a:rPr lang="en-US" sz="2800" dirty="0">
                <a:solidFill>
                  <a:srgbClr val="C00000"/>
                </a:solidFill>
              </a:rPr>
              <a:t>homozygous</a:t>
            </a:r>
            <a:r>
              <a:rPr lang="en-US" sz="2800" dirty="0">
                <a:solidFill>
                  <a:prstClr val="black"/>
                </a:solidFill>
              </a:rPr>
              <a:t> state</a:t>
            </a:r>
          </a:p>
          <a:p>
            <a:pPr marL="342900" lvl="0" indent="-342900" defTabSz="457200">
              <a:buFont typeface="Wingdings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Unaffected persons(</a:t>
            </a:r>
            <a:r>
              <a:rPr lang="en-US" sz="2800" dirty="0">
                <a:solidFill>
                  <a:srgbClr val="C00000"/>
                </a:solidFill>
              </a:rPr>
              <a:t>heterozygous</a:t>
            </a:r>
            <a:r>
              <a:rPr lang="en-US" sz="2800" dirty="0">
                <a:solidFill>
                  <a:prstClr val="black"/>
                </a:solidFill>
              </a:rPr>
              <a:t>)may have affected children (if the other parent is heterozygous)</a:t>
            </a:r>
          </a:p>
          <a:p>
            <a:pPr marL="342900" lvl="0" indent="-342900" defTabSz="457200">
              <a:buFont typeface="Wingdings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The parents of the affected child maybe related(</a:t>
            </a:r>
            <a:r>
              <a:rPr lang="en-US" sz="2800" dirty="0">
                <a:solidFill>
                  <a:srgbClr val="C00000"/>
                </a:solidFill>
              </a:rPr>
              <a:t>consanguineous</a:t>
            </a:r>
            <a:r>
              <a:rPr lang="en-US" sz="2800" dirty="0">
                <a:solidFill>
                  <a:prstClr val="black"/>
                </a:solidFill>
              </a:rPr>
              <a:t>)</a:t>
            </a:r>
            <a:r>
              <a:rPr lang="ar-SA" sz="2800" dirty="0">
                <a:solidFill>
                  <a:prstClr val="black"/>
                </a:solidFill>
              </a:rPr>
              <a:t>تربطهم صلة قرابة</a:t>
            </a:r>
            <a:endParaRPr lang="en-US" sz="2800" dirty="0">
              <a:solidFill>
                <a:prstClr val="black"/>
              </a:solidFill>
            </a:endParaRPr>
          </a:p>
          <a:p>
            <a:pPr marL="342900" lvl="0" indent="-342900" defTabSz="457200">
              <a:buFont typeface="Wingdings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Males and females are equally affected</a:t>
            </a:r>
          </a:p>
          <a:p>
            <a:pPr marL="342900" lvl="0" indent="-342900" defTabSz="457200">
              <a:buFont typeface="Wingdings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Ex : </a:t>
            </a:r>
            <a:r>
              <a:rPr lang="en-US" sz="2800" dirty="0">
                <a:solidFill>
                  <a:prstClr val="black"/>
                </a:solidFill>
              </a:rPr>
              <a:t>Cystic fibrosis, Phenylketonuria, Sickle cell anemia, Thalassemia etc.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845541" y="0"/>
            <a:ext cx="5431800" cy="953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  <a:ea typeface="+mn-ea"/>
                <a:cs typeface="+mn-cs"/>
              </a:rPr>
              <a:t>Autosomal Recessive </a:t>
            </a:r>
          </a:p>
          <a:p>
            <a:r>
              <a:rPr lang="en-US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  <a:ea typeface="+mn-ea"/>
                <a:cs typeface="+mn-cs"/>
              </a:rPr>
              <a:t>Mode Of Inheritance</a:t>
            </a:r>
          </a:p>
        </p:txBody>
      </p:sp>
    </p:spTree>
    <p:extLst>
      <p:ext uri="{BB962C8B-B14F-4D97-AF65-F5344CB8AC3E}">
        <p14:creationId xmlns:p14="http://schemas.microsoft.com/office/powerpoint/2010/main" val="3124863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</a:rPr>
              <a:t>Autosomal Recessive </a:t>
            </a:r>
            <a:br>
              <a:rPr lang="en-US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</a:rPr>
            </a:br>
            <a:r>
              <a:rPr lang="en-US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</a:rPr>
              <a:t>Mode Of Inheritance</a:t>
            </a:r>
            <a:br>
              <a:rPr lang="en-US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</a:rPr>
            </a:br>
            <a:endParaRPr lang="en-US" dirty="0"/>
          </a:p>
        </p:txBody>
      </p:sp>
      <p:pic>
        <p:nvPicPr>
          <p:cNvPr id="4" name="Content Placeholder 3" descr="http://www.mayoclinic.com/images/image_popup/r7_autosomalrecessive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8"/>
          <a:stretch>
            <a:fillRect/>
          </a:stretch>
        </p:blipFill>
        <p:spPr bwMode="auto">
          <a:xfrm>
            <a:off x="1752600" y="1676400"/>
            <a:ext cx="5562600" cy="502217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085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-111896" y="257047"/>
            <a:ext cx="2855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Both parents heterozygous 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3726732" y="268020"/>
            <a:ext cx="2194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2. One parent heterozygous 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6878184" y="249687"/>
            <a:ext cx="226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3. Both parents homozygous </a:t>
            </a:r>
          </a:p>
        </p:txBody>
      </p:sp>
      <p:pic>
        <p:nvPicPr>
          <p:cNvPr id="9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95400"/>
            <a:ext cx="2057400" cy="1751027"/>
          </a:xfrm>
          <a:prstGeom prst="rect">
            <a:avLst/>
          </a:prstGeom>
        </p:spPr>
      </p:pic>
      <p:pic>
        <p:nvPicPr>
          <p:cNvPr id="10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065" y="1295398"/>
            <a:ext cx="2142813" cy="1751027"/>
          </a:xfrm>
          <a:prstGeom prst="rect">
            <a:avLst/>
          </a:prstGeom>
        </p:spPr>
      </p:pic>
      <p:pic>
        <p:nvPicPr>
          <p:cNvPr id="12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8184" y="1295399"/>
            <a:ext cx="2133600" cy="1751027"/>
          </a:xfrm>
          <a:prstGeom prst="rect">
            <a:avLst/>
          </a:prstGeom>
        </p:spPr>
      </p:pic>
      <p:sp>
        <p:nvSpPr>
          <p:cNvPr id="13" name="TextBox 10"/>
          <p:cNvSpPr txBox="1"/>
          <p:nvPr/>
        </p:nvSpPr>
        <p:spPr>
          <a:xfrm>
            <a:off x="116058" y="3241328"/>
            <a:ext cx="283927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Courier New" charset="0"/>
              <a:buChar char="o"/>
            </a:pPr>
            <a:r>
              <a:rPr lang="en-US" sz="2200" b="1" dirty="0"/>
              <a:t>25% offspring affected homozygous </a:t>
            </a:r>
          </a:p>
          <a:p>
            <a:pPr marL="342900" indent="-342900">
              <a:buFont typeface="Courier New" charset="0"/>
              <a:buChar char="o"/>
            </a:pPr>
            <a:r>
              <a:rPr lang="en-US" sz="2200" b="1" dirty="0"/>
              <a:t>50% trait "heterozygous" normal but carriers </a:t>
            </a:r>
          </a:p>
          <a:p>
            <a:pPr marL="342900" indent="-342900">
              <a:buFont typeface="Courier New" charset="0"/>
              <a:buChar char="o"/>
            </a:pPr>
            <a:r>
              <a:rPr lang="en-US" sz="2200" b="1" dirty="0"/>
              <a:t>25% normal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3482477" y="3241328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Courier New" charset="0"/>
              <a:buChar char="o"/>
            </a:pPr>
            <a:r>
              <a:rPr lang="en-US" sz="2200" b="1" dirty="0"/>
              <a:t>50% normal but carriers "heterozygous"</a:t>
            </a:r>
          </a:p>
          <a:p>
            <a:pPr marL="342900" indent="-342900">
              <a:buFont typeface="Courier New" charset="0"/>
              <a:buChar char="o"/>
            </a:pPr>
            <a:r>
              <a:rPr lang="en-US" sz="2200" b="1" dirty="0"/>
              <a:t>50% normal</a:t>
            </a:r>
          </a:p>
        </p:txBody>
      </p:sp>
      <p:sp>
        <p:nvSpPr>
          <p:cNvPr id="15" name="TextBox 13"/>
          <p:cNvSpPr txBox="1"/>
          <p:nvPr/>
        </p:nvSpPr>
        <p:spPr>
          <a:xfrm>
            <a:off x="7001157" y="3241328"/>
            <a:ext cx="18876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Courier New" charset="0"/>
              <a:buChar char="o"/>
            </a:pPr>
            <a:r>
              <a:rPr lang="en-US" sz="2200" b="1" dirty="0"/>
              <a:t>100% offspring carriers </a:t>
            </a:r>
          </a:p>
        </p:txBody>
      </p:sp>
    </p:spTree>
    <p:extLst>
      <p:ext uri="{BB962C8B-B14F-4D97-AF65-F5344CB8AC3E}">
        <p14:creationId xmlns:p14="http://schemas.microsoft.com/office/powerpoint/2010/main" val="2591114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85950" y="695325"/>
            <a:ext cx="4706566" cy="953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  <a:ea typeface="+mn-ea"/>
                <a:cs typeface="+mn-cs"/>
              </a:rPr>
              <a:t>Sex-Linked Inheritance</a:t>
            </a:r>
          </a:p>
          <a:p>
            <a:endParaRPr lang="en-US" sz="5400"/>
          </a:p>
        </p:txBody>
      </p:sp>
      <p:sp>
        <p:nvSpPr>
          <p:cNvPr id="11" name="TextBox 10"/>
          <p:cNvSpPr txBox="1"/>
          <p:nvPr/>
        </p:nvSpPr>
        <p:spPr>
          <a:xfrm>
            <a:off x="333375" y="1752600"/>
            <a:ext cx="7654217" cy="2677656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lstStyle/>
          <a:p>
            <a:r>
              <a:rPr lang="en-US" sz="2800" dirty="0">
                <a:latin typeface="Calibri"/>
              </a:rPr>
              <a:t>•</a:t>
            </a:r>
            <a:r>
              <a:rPr lang="en-US" sz="2800" dirty="0">
                <a:latin typeface="Arial"/>
              </a:rPr>
              <a:t>This is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the inheritance of a gene present on the sex chromosomes.</a:t>
            </a:r>
            <a:endParaRPr lang="en-US" sz="2800" dirty="0"/>
          </a:p>
          <a:p>
            <a:r>
              <a:rPr lang="en-US" sz="2800" dirty="0"/>
              <a:t>•</a:t>
            </a:r>
            <a:r>
              <a:rPr lang="en-US" sz="2800" dirty="0">
                <a:latin typeface="Arial"/>
              </a:rPr>
              <a:t>The Inheritance Pattern is different from the autosomal inheritance. </a:t>
            </a:r>
          </a:p>
          <a:p>
            <a:r>
              <a:rPr lang="en-US" sz="2800" dirty="0">
                <a:latin typeface="Arial"/>
              </a:rPr>
              <a:t>•Inheritance is </a:t>
            </a:r>
            <a:r>
              <a:rPr lang="en-US" sz="2800" dirty="0">
                <a:solidFill>
                  <a:srgbClr val="FF0000"/>
                </a:solidFill>
                <a:latin typeface="Arial"/>
              </a:rPr>
              <a:t>different in the males and females.  </a:t>
            </a:r>
            <a:endParaRPr lang="en-US" sz="28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665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85950" y="695325"/>
            <a:ext cx="4706566" cy="953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  <a:ea typeface="+mn-ea"/>
                <a:cs typeface="+mn-cs"/>
              </a:rPr>
              <a:t>Y-Linked Inheritance</a:t>
            </a:r>
          </a:p>
          <a:p>
            <a:endParaRPr lang="en-US" sz="5400"/>
          </a:p>
        </p:txBody>
      </p:sp>
      <p:sp>
        <p:nvSpPr>
          <p:cNvPr id="11" name="TextBox 10"/>
          <p:cNvSpPr txBox="1"/>
          <p:nvPr/>
        </p:nvSpPr>
        <p:spPr>
          <a:xfrm>
            <a:off x="38100" y="1438275"/>
            <a:ext cx="5842142" cy="4832092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lstStyle/>
          <a:p>
            <a:r>
              <a:rPr lang="en-US" sz="2800" dirty="0">
                <a:latin typeface="Arial"/>
              </a:rPr>
              <a:t>•The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gene is on the Y chromosomes</a:t>
            </a:r>
            <a:endParaRPr lang="en-US" sz="2800" dirty="0"/>
          </a:p>
          <a:p>
            <a:r>
              <a:rPr lang="en-US" sz="2800" dirty="0">
                <a:latin typeface="Arial"/>
              </a:rPr>
              <a:t>•The gene is passed from fathers to sons only(never in females)</a:t>
            </a:r>
          </a:p>
          <a:p>
            <a:r>
              <a:rPr lang="en-US" sz="2800" dirty="0">
                <a:latin typeface="Arial"/>
              </a:rPr>
              <a:t>•Daughters are not affected</a:t>
            </a:r>
          </a:p>
          <a:p>
            <a:r>
              <a:rPr lang="en-US" sz="2800" dirty="0">
                <a:latin typeface="Arial"/>
              </a:rPr>
              <a:t>•Hairy ears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in India</a:t>
            </a:r>
          </a:p>
          <a:p>
            <a:r>
              <a:rPr lang="en-US" sz="2800" dirty="0">
                <a:latin typeface="Arial"/>
              </a:rPr>
              <a:t>•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Male are </a:t>
            </a:r>
            <a:r>
              <a:rPr lang="en-US" sz="2800" dirty="0">
                <a:solidFill>
                  <a:srgbClr val="C00000"/>
                </a:solidFill>
                <a:latin typeface="Arial"/>
              </a:rPr>
              <a:t>Hemizygous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(only 1 copy of each Y-Linked), the condition exhibits itself whether dominant or recessive</a:t>
            </a:r>
          </a:p>
          <a:p>
            <a:endParaRPr lang="en-US" sz="2800"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550" y="1438275"/>
            <a:ext cx="3239340" cy="3341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550" y="4773613"/>
            <a:ext cx="3202664" cy="182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14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85950" y="695325"/>
            <a:ext cx="4706566" cy="953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  <a:ea typeface="+mn-ea"/>
                <a:cs typeface="+mn-cs"/>
              </a:rPr>
              <a:t>X-Linked Inheritance</a:t>
            </a:r>
          </a:p>
          <a:p>
            <a:endParaRPr lang="en-US" sz="5400"/>
          </a:p>
        </p:txBody>
      </p:sp>
      <p:sp>
        <p:nvSpPr>
          <p:cNvPr id="11" name="TextBox 10"/>
          <p:cNvSpPr txBox="1"/>
          <p:nvPr/>
        </p:nvSpPr>
        <p:spPr>
          <a:xfrm>
            <a:off x="333375" y="1752600"/>
            <a:ext cx="7654217" cy="3970318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lstStyle/>
          <a:p>
            <a:r>
              <a:rPr lang="en-US" sz="2800" dirty="0">
                <a:latin typeface="Arial"/>
              </a:rPr>
              <a:t>•The gene is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present on the X chromosome</a:t>
            </a:r>
            <a:endParaRPr lang="en-US" sz="2800" dirty="0"/>
          </a:p>
          <a:p>
            <a:r>
              <a:rPr lang="en-US" sz="2800" dirty="0">
                <a:latin typeface="Arial"/>
              </a:rPr>
              <a:t>•The inheritance follows specific pattern</a:t>
            </a:r>
          </a:p>
          <a:p>
            <a:r>
              <a:rPr lang="en-US" sz="2800" dirty="0">
                <a:latin typeface="Arial"/>
              </a:rPr>
              <a:t>•Males have one X chromosome,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and are hemizygous</a:t>
            </a:r>
          </a:p>
          <a:p>
            <a:r>
              <a:rPr lang="en-US" sz="2800" dirty="0">
                <a:latin typeface="Arial"/>
              </a:rPr>
              <a:t>•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Females have 2 X  chromosomes, they may be homozygous or heterozygous</a:t>
            </a:r>
          </a:p>
          <a:p>
            <a:r>
              <a:rPr lang="en-US" sz="2800" dirty="0">
                <a:latin typeface="Arial"/>
              </a:rPr>
              <a:t>•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These disorders may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be : recessive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or dominant</a:t>
            </a:r>
          </a:p>
          <a:p>
            <a:endParaRPr lang="en-US" sz="28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3094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457200"/>
            <a:ext cx="4706566" cy="953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  <a:ea typeface="+mn-ea"/>
                <a:cs typeface="+mn-cs"/>
              </a:rPr>
              <a:t>X-Linked Recessive Inheritance</a:t>
            </a:r>
          </a:p>
          <a:p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095375"/>
            <a:ext cx="5872668" cy="452431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lstStyle/>
          <a:p>
            <a:r>
              <a:rPr lang="en-US" sz="2400" dirty="0">
                <a:latin typeface="Arial"/>
              </a:rPr>
              <a:t>•</a:t>
            </a:r>
            <a:r>
              <a:rPr lang="en-US" sz="2400" dirty="0">
                <a:solidFill>
                  <a:srgbClr val="080808"/>
                </a:solidFill>
                <a:latin typeface="Arial"/>
              </a:rPr>
              <a:t>The incidence of the X-linked disease is higher in male than in female</a:t>
            </a:r>
          </a:p>
          <a:p>
            <a:r>
              <a:rPr lang="en-US" sz="2400" dirty="0">
                <a:latin typeface="Arial"/>
              </a:rPr>
              <a:t>•</a:t>
            </a:r>
            <a:r>
              <a:rPr lang="en-US" sz="2400" dirty="0">
                <a:solidFill>
                  <a:srgbClr val="080808"/>
                </a:solidFill>
                <a:latin typeface="Arial"/>
              </a:rPr>
              <a:t>The trait is passed from an affected man through all his daughters to half their sons</a:t>
            </a:r>
          </a:p>
          <a:p>
            <a:r>
              <a:rPr lang="en-US" sz="2400" dirty="0">
                <a:latin typeface="Arial"/>
              </a:rPr>
              <a:t>•</a:t>
            </a:r>
            <a:r>
              <a:rPr lang="en-US" sz="2400" dirty="0">
                <a:solidFill>
                  <a:srgbClr val="080808"/>
                </a:solidFill>
                <a:latin typeface="Arial"/>
              </a:rPr>
              <a:t>The trait is never transmitted directly from father to sons</a:t>
            </a:r>
          </a:p>
          <a:p>
            <a:r>
              <a:rPr lang="en-US" sz="2400" dirty="0">
                <a:latin typeface="Arial"/>
              </a:rPr>
              <a:t>•</a:t>
            </a:r>
            <a:r>
              <a:rPr lang="en-US" sz="2400" dirty="0">
                <a:solidFill>
                  <a:srgbClr val="080808"/>
                </a:solidFill>
                <a:latin typeface="Arial"/>
              </a:rPr>
              <a:t>An affected women has affected sons and carrier daughters</a:t>
            </a:r>
          </a:p>
          <a:p>
            <a:r>
              <a:rPr lang="en-US" sz="2400" dirty="0">
                <a:latin typeface="Arial"/>
              </a:rPr>
              <a:t>•</a:t>
            </a:r>
            <a:r>
              <a:rPr lang="en-US" sz="2400" dirty="0">
                <a:solidFill>
                  <a:srgbClr val="C00000"/>
                </a:solidFill>
                <a:latin typeface="Arial"/>
              </a:rPr>
              <a:t>X - Linked Recessive Disorders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: Albinism, Fragile X syndrome, Hemophilia, Muscular dystrophy, Retinitis pigmentosa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266" y="282452"/>
            <a:ext cx="2294179" cy="8353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067" y="5678443"/>
            <a:ext cx="2286000" cy="11244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6878128" y="5775296"/>
              <a:ext cx="40560" cy="271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74768" y="5771696"/>
                <a:ext cx="47520" cy="3408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37" descr="http://disorders.eyes.arizona.edu/sites/disorders.eyes.arizona.edu/files/XLinked_R_F.pn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l="9418" t="10573" r="8646" b="3019"/>
          <a:stretch>
            <a:fillRect/>
          </a:stretch>
        </p:blipFill>
        <p:spPr bwMode="auto">
          <a:xfrm>
            <a:off x="5915025" y="1111063"/>
            <a:ext cx="3202663" cy="29275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</p:pic>
      <p:pic>
        <p:nvPicPr>
          <p:cNvPr id="12" name="Picture 39" descr="http://www.mayoclinic.com/images/image_popup/r7_xlinkedrecessivemother.gif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7" b="6316"/>
          <a:stretch>
            <a:fillRect/>
          </a:stretch>
        </p:blipFill>
        <p:spPr bwMode="auto">
          <a:xfrm>
            <a:off x="5909756" y="4114800"/>
            <a:ext cx="3138993" cy="27082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144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76200" y="602352"/>
            <a:ext cx="4706566" cy="953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  <a:ea typeface="+mn-ea"/>
                <a:cs typeface="+mn-cs"/>
              </a:rPr>
              <a:t>X-Linked Dominant Disorders</a:t>
            </a:r>
          </a:p>
          <a:p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66675" y="1079115"/>
            <a:ext cx="4673661" cy="3970318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lstStyle/>
          <a:p>
            <a:r>
              <a:rPr lang="en-US" sz="2800" dirty="0">
                <a:latin typeface="Arial"/>
              </a:rPr>
              <a:t>•</a:t>
            </a:r>
            <a:r>
              <a:rPr lang="en-US" sz="2800" dirty="0">
                <a:solidFill>
                  <a:srgbClr val="080808"/>
                </a:solidFill>
                <a:latin typeface="Arial"/>
              </a:rPr>
              <a:t>The gene is on X Chromosome and is dominant</a:t>
            </a:r>
            <a:endParaRPr lang="en-US" sz="2800" dirty="0"/>
          </a:p>
          <a:p>
            <a:r>
              <a:rPr lang="en-US" sz="2800" dirty="0">
                <a:latin typeface="Arial"/>
              </a:rPr>
              <a:t>•</a:t>
            </a:r>
            <a:r>
              <a:rPr lang="en-US" sz="2800" dirty="0">
                <a:solidFill>
                  <a:srgbClr val="080808"/>
                </a:solidFill>
                <a:latin typeface="Arial"/>
              </a:rPr>
              <a:t>The trait occurs at the </a:t>
            </a:r>
            <a:r>
              <a:rPr lang="en-US" sz="2800" dirty="0">
                <a:solidFill>
                  <a:srgbClr val="C00000"/>
                </a:solidFill>
                <a:latin typeface="Arial"/>
              </a:rPr>
              <a:t>same frequency</a:t>
            </a:r>
            <a:r>
              <a:rPr lang="en-US" sz="2800" dirty="0">
                <a:solidFill>
                  <a:srgbClr val="080808"/>
                </a:solidFill>
                <a:latin typeface="Arial"/>
              </a:rPr>
              <a:t> in both males and females</a:t>
            </a:r>
            <a:endParaRPr lang="en-US" sz="2800" dirty="0">
              <a:latin typeface="Arial"/>
            </a:endParaRPr>
          </a:p>
          <a:p>
            <a:r>
              <a:rPr lang="en-US" sz="2800" dirty="0">
                <a:latin typeface="Arial"/>
              </a:rPr>
              <a:t>•</a:t>
            </a:r>
            <a:r>
              <a:rPr lang="en-US" sz="2800" dirty="0">
                <a:solidFill>
                  <a:srgbClr val="080808"/>
                </a:solidFill>
                <a:latin typeface="Arial"/>
              </a:rPr>
              <a:t>Hemizygous male and heterozygous females express the disease.</a:t>
            </a:r>
            <a:endParaRPr lang="en-US" sz="2800" dirty="0">
              <a:latin typeface="Arial"/>
            </a:endParaRPr>
          </a:p>
        </p:txBody>
      </p:sp>
      <p:pic>
        <p:nvPicPr>
          <p:cNvPr id="9" name="Picture 50" descr="http://disorders.eyes.arizona.edu/sites/disorders.eyes.arizona.edu/files/XLinked_D_F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9264" t="11667" r="10859" b="2655"/>
          <a:stretch>
            <a:fillRect/>
          </a:stretch>
        </p:blipFill>
        <p:spPr bwMode="auto">
          <a:xfrm>
            <a:off x="5413004" y="685800"/>
            <a:ext cx="3494087" cy="31959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802" y="3881718"/>
            <a:ext cx="3641197" cy="30524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13004" y="152400"/>
            <a:ext cx="3494087" cy="533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All daughters affected , all sons normal</a:t>
            </a:r>
          </a:p>
        </p:txBody>
      </p:sp>
      <p:sp>
        <p:nvSpPr>
          <p:cNvPr id="14" name="Arrow: Right 13"/>
          <p:cNvSpPr/>
          <p:nvPr/>
        </p:nvSpPr>
        <p:spPr>
          <a:xfrm>
            <a:off x="2133600" y="5526196"/>
            <a:ext cx="3581400" cy="102700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50% sons , 50% daughters are affected</a:t>
            </a:r>
          </a:p>
        </p:txBody>
      </p:sp>
    </p:spTree>
    <p:extLst>
      <p:ext uri="{BB962C8B-B14F-4D97-AF65-F5344CB8AC3E}">
        <p14:creationId xmlns:p14="http://schemas.microsoft.com/office/powerpoint/2010/main" val="2958176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61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NOTES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500" b="1" dirty="0">
                <a:solidFill>
                  <a:srgbClr val="080808"/>
                </a:solidFill>
              </a:rPr>
              <a:t>An accurate determination of the family pedigree is an important part of the workup of every patient</a:t>
            </a:r>
          </a:p>
          <a:p>
            <a:pPr>
              <a:lnSpc>
                <a:spcPct val="90000"/>
              </a:lnSpc>
            </a:pPr>
            <a:endParaRPr lang="en-US" altLang="en-US" sz="2500" b="1" dirty="0">
              <a:solidFill>
                <a:srgbClr val="080808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500" b="1" dirty="0">
                <a:solidFill>
                  <a:srgbClr val="080808"/>
                </a:solidFill>
              </a:rPr>
              <a:t>Pedigrees for single-gene disorders may demonstrate a straightforward, typical </a:t>
            </a:r>
            <a:r>
              <a:rPr lang="en-US" altLang="en-US" sz="2500" b="1" dirty="0" err="1">
                <a:solidFill>
                  <a:srgbClr val="080808"/>
                </a:solidFill>
              </a:rPr>
              <a:t>mendelian</a:t>
            </a:r>
            <a:r>
              <a:rPr lang="en-US" altLang="en-US" sz="2500" b="1" dirty="0">
                <a:solidFill>
                  <a:srgbClr val="080808"/>
                </a:solidFill>
              </a:rPr>
              <a:t> inheritance pattern</a:t>
            </a:r>
          </a:p>
          <a:p>
            <a:pPr>
              <a:lnSpc>
                <a:spcPct val="90000"/>
              </a:lnSpc>
            </a:pPr>
            <a:endParaRPr lang="en-US" altLang="en-US" sz="2500" b="1" dirty="0">
              <a:solidFill>
                <a:srgbClr val="080808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500" b="1" dirty="0">
                <a:solidFill>
                  <a:srgbClr val="080808"/>
                </a:solidFill>
              </a:rPr>
              <a:t>These patterns depend on the chromosomal location of the gene locus, which may be autosomal or sex chromosome-linked, and whether the phenotype is dominant or recessive</a:t>
            </a:r>
          </a:p>
          <a:p>
            <a:pPr>
              <a:lnSpc>
                <a:spcPct val="90000"/>
              </a:lnSpc>
            </a:pPr>
            <a:endParaRPr lang="en-US" altLang="en-US" sz="2500" b="1" dirty="0">
              <a:solidFill>
                <a:srgbClr val="080808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500" b="1" dirty="0">
                <a:solidFill>
                  <a:srgbClr val="080808"/>
                </a:solidFill>
              </a:rPr>
              <a:t>Other atypical mode of inheritance will be discussed next lecture.</a:t>
            </a:r>
          </a:p>
          <a:p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278737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2541" y="8382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>
                <a:ln w="1016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Online Quiz 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0" y="3048000"/>
            <a:ext cx="2788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hlinkClick r:id="rId2"/>
              </a:rPr>
              <a:t>Here</a:t>
            </a:r>
            <a:endParaRPr lang="en-US" sz="6000" b="1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317" y="0"/>
            <a:ext cx="3707175" cy="24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20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05000" y="28460"/>
            <a:ext cx="4706566" cy="953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  <a:ea typeface="+mn-ea"/>
                <a:cs typeface="+mn-cs"/>
              </a:rPr>
              <a:t>Father of Genetics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087437"/>
            <a:ext cx="7654217" cy="2677656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</a:rPr>
              <a:t>Monk and teacher</a:t>
            </a:r>
          </a:p>
          <a:p>
            <a:pPr>
              <a:buFont typeface="Wingdings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</a:rPr>
              <a:t>Discovered some of the basic laws of heredity</a:t>
            </a:r>
          </a:p>
          <a:p>
            <a:pPr>
              <a:buFont typeface="Wingdings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</a:rPr>
              <a:t>Presentation to the Science Society  in1866 went unnoticed</a:t>
            </a:r>
          </a:p>
          <a:p>
            <a:pPr>
              <a:buFont typeface="Wingdings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</a:rPr>
              <a:t>He died in 1884 with his work still unnoticed</a:t>
            </a:r>
          </a:p>
          <a:p>
            <a:pPr>
              <a:buFont typeface="Wingdings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</a:rPr>
              <a:t>His work rediscovered in 1900.</a:t>
            </a:r>
          </a:p>
        </p:txBody>
      </p:sp>
      <p:pic>
        <p:nvPicPr>
          <p:cNvPr id="5" name="Picture 4" descr="men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2773363"/>
            <a:ext cx="2312987" cy="297180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85693" y="5446754"/>
            <a:ext cx="3352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en-US" altLang="en-US" sz="2000" b="1">
                <a:solidFill>
                  <a:schemeClr val="tx2"/>
                </a:solidFill>
              </a:rPr>
            </a:br>
            <a:r>
              <a:rPr lang="en-US" altLang="en-US" sz="2000" b="1">
                <a:solidFill>
                  <a:schemeClr val="tx2"/>
                </a:solidFill>
              </a:rPr>
              <a:t> Gregor Mendel</a:t>
            </a:r>
            <a:br>
              <a:rPr lang="en-US" altLang="en-US" sz="2000" b="1">
                <a:solidFill>
                  <a:schemeClr val="tx2"/>
                </a:solidFill>
              </a:rPr>
            </a:br>
            <a:r>
              <a:rPr lang="en-US" altLang="en-US" sz="2000" b="1">
                <a:solidFill>
                  <a:schemeClr val="tx2"/>
                </a:solidFill>
              </a:rPr>
              <a:t>Monk and Scientist</a:t>
            </a:r>
            <a:br>
              <a:rPr lang="en-US" altLang="en-US" sz="2000" b="1">
                <a:solidFill>
                  <a:schemeClr val="tx2"/>
                </a:solidFill>
              </a:rPr>
            </a:br>
            <a:endParaRPr lang="en-US" altLang="en-US" sz="20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84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normAutofit/>
          </a:bodyPr>
          <a:lstStyle/>
          <a:p>
            <a:r>
              <a:rPr lang="en-US" sz="300" b="1" spc="50" dirty="0">
                <a:ln w="0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bg2">
                    <a:lumMod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Thank You 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68492" y="1738754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50" dirty="0">
                <a:ln w="9525" cmpd="sng">
                  <a:solidFill>
                    <a:schemeClr val="accent5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Boys team:</a:t>
            </a:r>
          </a:p>
        </p:txBody>
      </p:sp>
      <p:sp>
        <p:nvSpPr>
          <p:cNvPr id="8" name="Down Arrow Callout 7"/>
          <p:cNvSpPr/>
          <p:nvPr/>
        </p:nvSpPr>
        <p:spPr>
          <a:xfrm rot="10800000">
            <a:off x="2400300" y="2311785"/>
            <a:ext cx="4132733" cy="3048000"/>
          </a:xfrm>
          <a:prstGeom prst="downArrowCallout">
            <a:avLst>
              <a:gd name="adj1" fmla="val 19570"/>
              <a:gd name="adj2" fmla="val 18665"/>
              <a:gd name="adj3" fmla="val 9163"/>
              <a:gd name="adj4" fmla="val 8940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02001" y="2637921"/>
            <a:ext cx="3892927" cy="2562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Abdulrahman </a:t>
            </a:r>
            <a:r>
              <a:rPr lang="en-US" sz="19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ALrajhi</a:t>
            </a:r>
            <a:r>
              <a:rPr lang="en-US" sz="19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(Leader)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Abdulmohsen Alghannam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Abdulmalik Alghannam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Saleh Altwaijri</a:t>
            </a:r>
          </a:p>
          <a:p>
            <a:pPr>
              <a:lnSpc>
                <a:spcPct val="150000"/>
              </a:lnSpc>
            </a:pPr>
            <a:endParaRPr lang="en-US" sz="19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10" name="Picture 8" descr="twit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96731"/>
            <a:ext cx="576262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95400" y="5596731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@HGteam46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" y="6248400"/>
            <a:ext cx="6468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Email: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humangenetics436@gmail.com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02002" y="3919041"/>
            <a:ext cx="3892927" cy="16850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endParaRPr lang="en-US" sz="19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Abdullah Alharbi</a:t>
            </a:r>
          </a:p>
          <a:p>
            <a:pPr>
              <a:lnSpc>
                <a:spcPct val="150000"/>
              </a:lnSpc>
            </a:pPr>
            <a:endParaRPr lang="en-US" sz="19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05000" y="457200"/>
            <a:ext cx="4706566" cy="953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  <a:ea typeface="+mn-ea"/>
                <a:cs typeface="+mn-cs"/>
              </a:rPr>
              <a:t>Mendel’s breeding experiments : </a:t>
            </a:r>
          </a:p>
          <a:p>
            <a:r>
              <a:rPr lang="en-US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  <a:ea typeface="+mn-ea"/>
                <a:cs typeface="+mn-cs"/>
              </a:rPr>
              <a:t>Interpretation of his results</a:t>
            </a:r>
          </a:p>
          <a:p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295400"/>
            <a:ext cx="9143999" cy="3046988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lstStyle/>
          <a:p>
            <a:pPr marL="800100" lvl="1" indent="-342900">
              <a:buFont typeface="Arial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The plant characteristics being studied were each controlled by a pair of </a:t>
            </a:r>
            <a:r>
              <a:rPr lang="en-US" altLang="en-US" sz="2400" dirty="0">
                <a:solidFill>
                  <a:srgbClr val="FF0000"/>
                </a:solidFill>
              </a:rPr>
              <a:t>factors</a:t>
            </a:r>
            <a:r>
              <a:rPr lang="en-US" altLang="en-US" sz="2400" dirty="0">
                <a:solidFill>
                  <a:srgbClr val="000000"/>
                </a:solidFill>
              </a:rPr>
              <a:t>, one of which was inherited from each parent.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The pure-bred plants, with two identical genes, used in the initial cross would now be referred to as </a:t>
            </a:r>
            <a:r>
              <a:rPr lang="en-US" altLang="en-US" sz="2400" dirty="0">
                <a:solidFill>
                  <a:srgbClr val="FF0000"/>
                </a:solidFill>
              </a:rPr>
              <a:t>homozygous</a:t>
            </a:r>
            <a:r>
              <a:rPr lang="en-US" altLang="en-US" sz="2400" dirty="0">
                <a:solidFill>
                  <a:srgbClr val="000000"/>
                </a:solidFill>
              </a:rPr>
              <a:t>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The hybrid F1 plants, each of which has one gene for tallness and one for shortness, would be referred to as </a:t>
            </a:r>
            <a:r>
              <a:rPr lang="en-US" altLang="en-US" sz="2400" dirty="0">
                <a:solidFill>
                  <a:srgbClr val="FF0000"/>
                </a:solidFill>
              </a:rPr>
              <a:t>heterozygous</a:t>
            </a:r>
            <a:r>
              <a:rPr lang="en-US" altLang="en-US" sz="2400" dirty="0">
                <a:solidFill>
                  <a:srgbClr val="000000"/>
                </a:solidFill>
              </a:rPr>
              <a:t>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The genes responsible for these contrasting characteristics are referred to as </a:t>
            </a:r>
            <a:r>
              <a:rPr lang="en-US" altLang="en-US" sz="2400" i="1" dirty="0" err="1">
                <a:solidFill>
                  <a:srgbClr val="000000"/>
                </a:solidFill>
              </a:rPr>
              <a:t>allelomorphs</a:t>
            </a:r>
            <a:r>
              <a:rPr lang="en-US" altLang="en-US" sz="2400" dirty="0">
                <a:solidFill>
                  <a:srgbClr val="000000"/>
                </a:solidFill>
              </a:rPr>
              <a:t>, or </a:t>
            </a:r>
            <a:r>
              <a:rPr lang="en-US" altLang="en-US" sz="2400" dirty="0">
                <a:solidFill>
                  <a:srgbClr val="FF0000"/>
                </a:solidFill>
              </a:rPr>
              <a:t>alleles</a:t>
            </a:r>
            <a:r>
              <a:rPr lang="en-US" altLang="en-US" sz="2400" dirty="0">
                <a:solidFill>
                  <a:srgbClr val="000000"/>
                </a:solidFill>
              </a:rPr>
              <a:t> for short.</a:t>
            </a:r>
          </a:p>
        </p:txBody>
      </p:sp>
    </p:spTree>
    <p:extLst>
      <p:ext uri="{BB962C8B-B14F-4D97-AF65-F5344CB8AC3E}">
        <p14:creationId xmlns:p14="http://schemas.microsoft.com/office/powerpoint/2010/main" val="873442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1858852" y="430970"/>
            <a:ext cx="58019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>
                <a:solidFill>
                  <a:schemeClr val="accent1"/>
                </a:solidFill>
              </a:rPr>
              <a:t>Homo</a:t>
            </a:r>
            <a:r>
              <a:rPr lang="en-US" altLang="en-US" sz="3200" dirty="0"/>
              <a:t>zygous dominant:        </a:t>
            </a:r>
            <a:r>
              <a:rPr lang="en-US" altLang="en-US" sz="7200" dirty="0"/>
              <a:t>TT</a:t>
            </a:r>
          </a:p>
          <a:p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1858852" y="1723743"/>
            <a:ext cx="588064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>
                <a:solidFill>
                  <a:schemeClr val="accent1"/>
                </a:solidFill>
              </a:rPr>
              <a:t>Homo</a:t>
            </a:r>
            <a:r>
              <a:rPr lang="en-US" altLang="en-US" sz="3200" dirty="0"/>
              <a:t>zygous recessive:           </a:t>
            </a:r>
            <a:r>
              <a:rPr lang="en-US" altLang="en-US" sz="7200" dirty="0" err="1"/>
              <a:t>tt</a:t>
            </a:r>
            <a:r>
              <a:rPr lang="en-US" altLang="en-US" sz="7200" dirty="0"/>
              <a:t> </a:t>
            </a:r>
          </a:p>
          <a:p>
            <a:endParaRPr lang="en-US" sz="3200" dirty="0"/>
          </a:p>
        </p:txBody>
      </p:sp>
      <p:sp>
        <p:nvSpPr>
          <p:cNvPr id="7" name="TextBox 3"/>
          <p:cNvSpPr txBox="1"/>
          <p:nvPr/>
        </p:nvSpPr>
        <p:spPr>
          <a:xfrm>
            <a:off x="1858852" y="3201071"/>
            <a:ext cx="60130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err="1">
                <a:solidFill>
                  <a:schemeClr val="accent3"/>
                </a:solidFill>
              </a:rPr>
              <a:t>Hete</a:t>
            </a:r>
            <a:r>
              <a:rPr lang="en-US" altLang="en-US" sz="3200" dirty="0" err="1"/>
              <a:t>rozyous</a:t>
            </a:r>
            <a:r>
              <a:rPr lang="en-US" altLang="en-US" sz="3200" dirty="0"/>
              <a:t>:                            </a:t>
            </a:r>
            <a:r>
              <a:rPr lang="en-US" altLang="en-US" sz="7200" dirty="0"/>
              <a:t>Tt</a:t>
            </a:r>
            <a:r>
              <a:rPr lang="en-US" altLang="en-US" sz="3200" dirty="0"/>
              <a:t>  </a:t>
            </a:r>
          </a:p>
          <a:p>
            <a:endParaRPr lang="en-US" dirty="0"/>
          </a:p>
        </p:txBody>
      </p:sp>
      <p:sp>
        <p:nvSpPr>
          <p:cNvPr id="8" name="TextBox 4"/>
          <p:cNvSpPr txBox="1"/>
          <p:nvPr/>
        </p:nvSpPr>
        <p:spPr>
          <a:xfrm>
            <a:off x="244320" y="5349812"/>
            <a:ext cx="31084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1"/>
                </a:solidFill>
              </a:rPr>
              <a:t>Homo : Same </a:t>
            </a:r>
          </a:p>
          <a:p>
            <a:r>
              <a:rPr lang="en-US" sz="3200" dirty="0">
                <a:solidFill>
                  <a:schemeClr val="accent3"/>
                </a:solidFill>
              </a:rPr>
              <a:t>Hetero : Different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7231926" y="5349812"/>
            <a:ext cx="16834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/>
              <a:t>Alleles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7433029" y="4198503"/>
            <a:ext cx="580766" cy="1261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967591" y="4184125"/>
            <a:ext cx="1046204" cy="1276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306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05000" y="152400"/>
            <a:ext cx="4706566" cy="953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  <a:ea typeface="+mn-ea"/>
                <a:cs typeface="+mn-cs"/>
              </a:rPr>
              <a:t>Mendelian Law Of Inheritance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1" y="1105925"/>
            <a:ext cx="9144000" cy="3046988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Calibri" charset="0"/>
                <a:cs typeface="Arial" charset="0"/>
              </a:rPr>
              <a:t>The traits, later called genes, normally occur in pairs in body cells and separates during the formation of sex cells.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Calibri" charset="0"/>
                <a:cs typeface="Arial" charset="0"/>
              </a:rPr>
              <a:t>This happens in meiosis, the production of gametes. Of each pair of chromosomes, a gamete only gets one.</a:t>
            </a:r>
            <a:endParaRPr lang="en-US" altLang="en-US" sz="240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When two homozygotes with different alleles are crossed, all the offspring in the F1 generation are identical and heterozygous.</a:t>
            </a:r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“The characteristics do not blend, as had been believed previously, and can reappear in later generations.”</a:t>
            </a:r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178" y="4840156"/>
            <a:ext cx="1989440" cy="2017844"/>
          </a:xfrm>
          <a:prstGeom prst="rect">
            <a:avLst/>
          </a:prstGeom>
        </p:spPr>
      </p:pic>
      <p:sp>
        <p:nvSpPr>
          <p:cNvPr id="6" name="TextBox 9"/>
          <p:cNvSpPr txBox="1"/>
          <p:nvPr/>
        </p:nvSpPr>
        <p:spPr>
          <a:xfrm>
            <a:off x="459400" y="5479746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Mother : </a:t>
            </a:r>
            <a:r>
              <a:rPr lang="en-US" dirty="0" err="1"/>
              <a:t>tt</a:t>
            </a:r>
            <a:endParaRPr lang="en-US" dirty="0"/>
          </a:p>
        </p:txBody>
      </p:sp>
      <p:sp>
        <p:nvSpPr>
          <p:cNvPr id="7" name="TextBox 10"/>
          <p:cNvSpPr txBox="1"/>
          <p:nvPr/>
        </p:nvSpPr>
        <p:spPr>
          <a:xfrm>
            <a:off x="2630909" y="4114800"/>
            <a:ext cx="1235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Father : TT</a:t>
            </a:r>
          </a:p>
        </p:txBody>
      </p:sp>
      <p:sp>
        <p:nvSpPr>
          <p:cNvPr id="8" name="TextBox 12"/>
          <p:cNvSpPr txBox="1"/>
          <p:nvPr/>
        </p:nvSpPr>
        <p:spPr>
          <a:xfrm>
            <a:off x="3590680" y="4409839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</a:t>
            </a:r>
            <a:endParaRPr lang="en-US" dirty="0"/>
          </a:p>
        </p:txBody>
      </p:sp>
      <p:sp>
        <p:nvSpPr>
          <p:cNvPr id="9" name="TextBox 13"/>
          <p:cNvSpPr txBox="1"/>
          <p:nvPr/>
        </p:nvSpPr>
        <p:spPr>
          <a:xfrm>
            <a:off x="2629702" y="4409840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</a:t>
            </a:r>
          </a:p>
        </p:txBody>
      </p:sp>
      <p:sp>
        <p:nvSpPr>
          <p:cNvPr id="10" name="TextBox 14"/>
          <p:cNvSpPr txBox="1"/>
          <p:nvPr/>
        </p:nvSpPr>
        <p:spPr>
          <a:xfrm>
            <a:off x="1866015" y="5110414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</a:t>
            </a:r>
          </a:p>
        </p:txBody>
      </p:sp>
      <p:sp>
        <p:nvSpPr>
          <p:cNvPr id="12" name="TextBox 15"/>
          <p:cNvSpPr txBox="1"/>
          <p:nvPr/>
        </p:nvSpPr>
        <p:spPr>
          <a:xfrm>
            <a:off x="1866015" y="613719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</a:t>
            </a:r>
          </a:p>
        </p:txBody>
      </p:sp>
      <p:sp>
        <p:nvSpPr>
          <p:cNvPr id="13" name="TextBox 16"/>
          <p:cNvSpPr txBox="1"/>
          <p:nvPr/>
        </p:nvSpPr>
        <p:spPr>
          <a:xfrm>
            <a:off x="2578406" y="5110413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88088" y="5070987"/>
            <a:ext cx="43794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503867" y="6051224"/>
            <a:ext cx="43794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67181" y="6051287"/>
            <a:ext cx="43794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Tt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397770" y="4484132"/>
            <a:ext cx="1774430" cy="743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554647" y="4108443"/>
            <a:ext cx="389798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Punnett square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0" y="4598075"/>
            <a:ext cx="3048000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lstStyle/>
          <a:p>
            <a:r>
              <a:rPr lang="en-US" dirty="0">
                <a:cs typeface="Arial" charset="0"/>
              </a:rPr>
              <a:t>Each parent can only contribute one allele per gene</a:t>
            </a:r>
            <a:br>
              <a:rPr lang="en-US" dirty="0">
                <a:cs typeface="Arial" charset="0"/>
              </a:rPr>
            </a:br>
            <a:r>
              <a:rPr lang="en-US" dirty="0">
                <a:cs typeface="Arial" charset="0"/>
              </a:rPr>
              <a:t>These genes are found on the chromosomes carried in the sex cells.</a:t>
            </a:r>
            <a:br>
              <a:rPr lang="en-US" dirty="0">
                <a:cs typeface="Arial" charset="0"/>
              </a:rPr>
            </a:br>
            <a:r>
              <a:rPr lang="en-US" dirty="0">
                <a:cs typeface="Arial" charset="0"/>
              </a:rPr>
              <a:t>Offspring will inherit  2 alleles to express that gene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194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57400" y="-152400"/>
            <a:ext cx="4706566" cy="953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  <a:ea typeface="+mn-ea"/>
                <a:cs typeface="+mn-cs"/>
              </a:rPr>
              <a:t>Law Of Segregation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219200"/>
            <a:ext cx="9144000" cy="35394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lstStyle/>
          <a:p>
            <a:r>
              <a:rPr lang="en-US" sz="2800" dirty="0"/>
              <a:t>Definition :  </a:t>
            </a:r>
            <a:r>
              <a:rPr lang="en-US" sz="2800" dirty="0">
                <a:solidFill>
                  <a:srgbClr val="00B0F0"/>
                </a:solidFill>
              </a:rPr>
              <a:t>The genes determine the organism's traits, and are inherited from its parents. As the pair of chromosomes separate, each gamete only receives one of each allele . Also noted that alleles of a gene could be either dominant or recessive.</a:t>
            </a:r>
          </a:p>
          <a:p>
            <a:r>
              <a:rPr lang="en-US" sz="2800" dirty="0"/>
              <a:t>Another definition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: When an organism makes gametes, each gamete receives just one gene copy, which is selected randomly.</a:t>
            </a:r>
          </a:p>
        </p:txBody>
      </p:sp>
    </p:spTree>
    <p:extLst>
      <p:ext uri="{BB962C8B-B14F-4D97-AF65-F5344CB8AC3E}">
        <p14:creationId xmlns:p14="http://schemas.microsoft.com/office/powerpoint/2010/main" val="1892863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05000" y="37075"/>
            <a:ext cx="4706566" cy="953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  <a:ea typeface="+mn-ea"/>
                <a:cs typeface="+mn-cs"/>
              </a:rPr>
              <a:t>Law Of Independent Assortment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105925"/>
            <a:ext cx="9138492" cy="5693866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lstStyle/>
          <a:p>
            <a:r>
              <a:rPr lang="en-US" sz="2800" dirty="0"/>
              <a:t>Definition : </a:t>
            </a:r>
            <a:r>
              <a:rPr lang="en-US" sz="2800" dirty="0">
                <a:solidFill>
                  <a:srgbClr val="00B0F0"/>
                </a:solidFill>
              </a:rPr>
              <a:t>Alleles of different genes separate independently of one another when gametes are formed. So Mendel thought that different traits are inherited independently of one another.</a:t>
            </a:r>
            <a:r>
              <a:rPr lang="en-US" sz="2800" dirty="0"/>
              <a:t> 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AnotherDefinition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: Mendel's law of independent assortment states that the alleles of two (or more) different genes get sorted into gametes independently of one another. In other words, the allele a gamete receives for one gene does not influence the allele received for another gene</a:t>
            </a:r>
          </a:p>
          <a:p>
            <a:r>
              <a:rPr lang="en-US" sz="2800" u="sng" dirty="0">
                <a:solidFill>
                  <a:srgbClr val="FF0000"/>
                </a:solidFill>
              </a:rPr>
              <a:t>Remember</a:t>
            </a:r>
            <a:r>
              <a:rPr lang="en-US" sz="2800" dirty="0"/>
              <a:t> :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second law is only true if the genes are not on the same chromosome. If they are, then they are linked to each other.</a:t>
            </a:r>
          </a:p>
        </p:txBody>
      </p:sp>
    </p:spTree>
    <p:extLst>
      <p:ext uri="{BB962C8B-B14F-4D97-AF65-F5344CB8AC3E}">
        <p14:creationId xmlns:p14="http://schemas.microsoft.com/office/powerpoint/2010/main" val="3107326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/>
        </p:nvSpPr>
        <p:spPr>
          <a:xfrm>
            <a:off x="-44487" y="1857998"/>
            <a:ext cx="5813992" cy="382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Punnett Squares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17749" y="246995"/>
            <a:ext cx="6692851" cy="830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  <a:extLst/>
        </p:spPr>
        <p:txBody>
          <a:bodyPr wrap="square">
            <a:spAutoFit/>
            <a:flatTx/>
          </a:bodyPr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kern="0" dirty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COMPLETE DOMINANCE</a:t>
            </a:r>
            <a:r>
              <a:rPr lang="en-US" sz="2400" kern="0" dirty="0">
                <a:solidFill>
                  <a:sysClr val="windowText" lastClr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400" kern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- one allele is dominant to another allele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319631" y="2288767"/>
            <a:ext cx="5949201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800" b="1" kern="0" dirty="0">
                <a:solidFill>
                  <a:srgbClr val="000000"/>
                </a:solidFill>
              </a:rPr>
              <a:t>CROSS: </a:t>
            </a:r>
            <a:r>
              <a:rPr lang="en-US" altLang="en-US" sz="1800" b="1" kern="0" dirty="0">
                <a:solidFill>
                  <a:srgbClr val="0033CC"/>
                </a:solidFill>
              </a:rPr>
              <a:t>Purebred purple female  x  White male</a:t>
            </a:r>
          </a:p>
          <a:p>
            <a:pPr eaLnBrk="1" hangingPunct="1"/>
            <a:r>
              <a:rPr lang="en-US" altLang="en-US" sz="1600" b="1" kern="0" dirty="0">
                <a:solidFill>
                  <a:srgbClr val="000000"/>
                </a:solidFill>
              </a:rPr>
              <a:t>			</a:t>
            </a:r>
            <a:endParaRPr lang="en-US" altLang="en-US" sz="1600" b="1" u="sng" kern="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1600" b="1" u="sng" kern="0" dirty="0">
                <a:solidFill>
                  <a:srgbClr val="000000"/>
                </a:solidFill>
              </a:rPr>
              <a:t>P1 generation</a:t>
            </a:r>
            <a:r>
              <a:rPr lang="en-US" altLang="en-US" sz="1600" b="1" kern="0" dirty="0">
                <a:solidFill>
                  <a:srgbClr val="000000"/>
                </a:solidFill>
              </a:rPr>
              <a:t> </a:t>
            </a:r>
            <a:r>
              <a:rPr lang="en-US" altLang="en-US" sz="1600" kern="0" dirty="0">
                <a:solidFill>
                  <a:srgbClr val="000000"/>
                </a:solidFill>
              </a:rPr>
              <a:t>        =   </a:t>
            </a:r>
            <a:r>
              <a:rPr lang="en-US" altLang="en-US" sz="1600" b="1" u="sng" kern="0" dirty="0">
                <a:solidFill>
                  <a:srgbClr val="000000"/>
                </a:solidFill>
              </a:rPr>
              <a:t>PP</a:t>
            </a:r>
            <a:r>
              <a:rPr lang="en-US" altLang="en-US" sz="1600" b="1" kern="0" dirty="0">
                <a:solidFill>
                  <a:srgbClr val="000000"/>
                </a:solidFill>
              </a:rPr>
              <a:t>      x    </a:t>
            </a:r>
            <a:r>
              <a:rPr lang="en-US" altLang="en-US" sz="1600" b="1" u="sng" kern="0" dirty="0">
                <a:solidFill>
                  <a:srgbClr val="000000"/>
                </a:solidFill>
              </a:rPr>
              <a:t> pp</a:t>
            </a:r>
            <a:r>
              <a:rPr lang="en-US" altLang="en-US" sz="1600" kern="0" dirty="0">
                <a:solidFill>
                  <a:srgbClr val="000000"/>
                </a:solidFill>
              </a:rPr>
              <a:t>           </a:t>
            </a:r>
            <a:r>
              <a:rPr lang="en-US" altLang="en-US" sz="1600" b="1" kern="0" dirty="0">
                <a:solidFill>
                  <a:srgbClr val="800000"/>
                </a:solidFill>
              </a:rPr>
              <a:t>Female gametes</a:t>
            </a:r>
            <a:r>
              <a:rPr lang="en-US" altLang="en-US" sz="1600" kern="0" dirty="0">
                <a:solidFill>
                  <a:srgbClr val="000000"/>
                </a:solidFill>
              </a:rPr>
              <a:t> </a:t>
            </a:r>
          </a:p>
          <a:p>
            <a:pPr eaLnBrk="1" hangingPunct="1"/>
            <a:r>
              <a:rPr lang="en-US" altLang="en-US" sz="1600" kern="0" dirty="0">
                <a:solidFill>
                  <a:schemeClr val="accent2"/>
                </a:solidFill>
              </a:rPr>
              <a:t>			</a:t>
            </a:r>
          </a:p>
          <a:p>
            <a:pPr eaLnBrk="1" hangingPunct="1"/>
            <a:endParaRPr lang="en-US" altLang="en-US" sz="1600" kern="0" dirty="0">
              <a:solidFill>
                <a:schemeClr val="accent2"/>
              </a:solidFill>
            </a:endParaRPr>
          </a:p>
          <a:p>
            <a:pPr eaLnBrk="1" hangingPunct="1"/>
            <a:r>
              <a:rPr lang="en-US" altLang="en-US" sz="1600" kern="0" dirty="0">
                <a:solidFill>
                  <a:schemeClr val="accent2"/>
                </a:solidFill>
              </a:rPr>
              <a:t>	</a:t>
            </a:r>
          </a:p>
          <a:p>
            <a:pPr eaLnBrk="1" hangingPunct="1"/>
            <a:r>
              <a:rPr lang="en-US" altLang="en-US" sz="1600" kern="0" dirty="0">
                <a:solidFill>
                  <a:schemeClr val="accent2"/>
                </a:solidFill>
              </a:rPr>
              <a:t>								     </a:t>
            </a:r>
          </a:p>
          <a:p>
            <a:pPr eaLnBrk="1" hangingPunct="1"/>
            <a:r>
              <a:rPr lang="en-US" altLang="en-US" sz="1600" kern="0" dirty="0">
                <a:solidFill>
                  <a:schemeClr val="accent2"/>
                </a:solidFill>
              </a:rPr>
              <a:t>	 </a:t>
            </a:r>
            <a:r>
              <a:rPr lang="en-US" altLang="en-US" sz="1600" b="1" kern="0" dirty="0">
                <a:solidFill>
                  <a:srgbClr val="0000FF"/>
                </a:solidFill>
              </a:rPr>
              <a:t>Male gametes</a:t>
            </a:r>
          </a:p>
          <a:p>
            <a:pPr eaLnBrk="1" hangingPunct="1"/>
            <a:r>
              <a:rPr lang="en-US" altLang="en-US" sz="1600" kern="0" dirty="0">
                <a:solidFill>
                  <a:schemeClr val="accent2"/>
                </a:solidFill>
              </a:rPr>
              <a:t>				</a:t>
            </a:r>
          </a:p>
          <a:p>
            <a:pPr eaLnBrk="1" hangingPunct="1"/>
            <a:r>
              <a:rPr lang="en-US" altLang="en-US" sz="1600" kern="0" dirty="0">
                <a:solidFill>
                  <a:schemeClr val="accent2"/>
                </a:solidFill>
              </a:rPr>
              <a:t>	</a:t>
            </a:r>
          </a:p>
          <a:p>
            <a:pPr eaLnBrk="1" hangingPunct="1"/>
            <a:r>
              <a:rPr lang="en-US" altLang="en-US" sz="1600" kern="0" dirty="0">
                <a:solidFill>
                  <a:schemeClr val="accent2"/>
                </a:solidFill>
              </a:rPr>
              <a:t>	</a:t>
            </a:r>
          </a:p>
          <a:p>
            <a:pPr eaLnBrk="1" hangingPunct="1"/>
            <a:r>
              <a:rPr lang="en-US" altLang="en-US" sz="1600" kern="0" dirty="0">
                <a:solidFill>
                  <a:schemeClr val="accent2"/>
                </a:solidFill>
              </a:rPr>
              <a:t>                                                                                                                                                                 </a:t>
            </a:r>
            <a:endParaRPr lang="en-US" altLang="en-US" sz="1600" kern="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1600" kern="0" dirty="0">
                <a:solidFill>
                  <a:srgbClr val="000000"/>
                </a:solidFill>
              </a:rPr>
              <a:t>			   </a:t>
            </a:r>
            <a:r>
              <a:rPr lang="en-US" altLang="en-US" sz="1600" b="1" kern="0" dirty="0">
                <a:solidFill>
                  <a:srgbClr val="000000"/>
                </a:solidFill>
              </a:rPr>
              <a:t>Genotypic ratio</a:t>
            </a:r>
            <a:r>
              <a:rPr lang="en-US" altLang="en-US" sz="1600" kern="0" dirty="0">
                <a:solidFill>
                  <a:srgbClr val="000000"/>
                </a:solidFill>
              </a:rPr>
              <a:t>  = </a:t>
            </a:r>
          </a:p>
          <a:p>
            <a:pPr eaLnBrk="1" hangingPunct="1"/>
            <a:r>
              <a:rPr lang="en-US" altLang="en-US" sz="1600" kern="0" dirty="0">
                <a:solidFill>
                  <a:srgbClr val="000000"/>
                </a:solidFill>
              </a:rPr>
              <a:t>                   </a:t>
            </a:r>
            <a:r>
              <a:rPr lang="en-US" altLang="en-US" sz="1600" b="1" u="sng" kern="0" dirty="0">
                <a:solidFill>
                  <a:srgbClr val="000000"/>
                </a:solidFill>
              </a:rPr>
              <a:t>F1 generation                        </a:t>
            </a:r>
            <a:endParaRPr lang="en-US" altLang="en-US" sz="1600" kern="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1600" kern="0" dirty="0">
                <a:solidFill>
                  <a:srgbClr val="000000"/>
                </a:solidFill>
              </a:rPr>
              <a:t>                                                    </a:t>
            </a:r>
            <a:r>
              <a:rPr lang="en-US" altLang="en-US" sz="1600" b="1" kern="0" dirty="0">
                <a:solidFill>
                  <a:srgbClr val="000000"/>
                </a:solidFill>
              </a:rPr>
              <a:t>Phenotypic ratio</a:t>
            </a:r>
            <a:r>
              <a:rPr lang="en-US" altLang="en-US" sz="1600" kern="0" dirty="0">
                <a:solidFill>
                  <a:srgbClr val="000000"/>
                </a:solidFill>
              </a:rPr>
              <a:t>  =  </a:t>
            </a:r>
            <a:endParaRPr lang="en-US" altLang="en-US" sz="1600" kern="0" dirty="0">
              <a:solidFill>
                <a:schemeClr val="accent2"/>
              </a:solidFill>
            </a:endParaRPr>
          </a:p>
        </p:txBody>
      </p:sp>
      <p:sp>
        <p:nvSpPr>
          <p:cNvPr id="8" name="AutoShape 8"/>
          <p:cNvSpPr>
            <a:spLocks/>
          </p:cNvSpPr>
          <p:nvPr/>
        </p:nvSpPr>
        <p:spPr bwMode="auto">
          <a:xfrm rot="5400000">
            <a:off x="6559820" y="2573038"/>
            <a:ext cx="161406" cy="1757718"/>
          </a:xfrm>
          <a:prstGeom prst="leftBrace">
            <a:avLst>
              <a:gd name="adj1" fmla="val 95413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 kern="0"/>
          </a:p>
        </p:txBody>
      </p:sp>
      <p:sp>
        <p:nvSpPr>
          <p:cNvPr id="9" name="AutoShape 9"/>
          <p:cNvSpPr>
            <a:spLocks/>
          </p:cNvSpPr>
          <p:nvPr/>
        </p:nvSpPr>
        <p:spPr bwMode="auto">
          <a:xfrm>
            <a:off x="4840296" y="3904594"/>
            <a:ext cx="183095" cy="1286802"/>
          </a:xfrm>
          <a:prstGeom prst="leftBrace">
            <a:avLst>
              <a:gd name="adj1" fmla="val 55705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 kern="0"/>
          </a:p>
        </p:txBody>
      </p:sp>
      <p:sp>
        <p:nvSpPr>
          <p:cNvPr id="10" name="AutoShape 10"/>
          <p:cNvSpPr>
            <a:spLocks/>
          </p:cNvSpPr>
          <p:nvPr/>
        </p:nvSpPr>
        <p:spPr bwMode="auto">
          <a:xfrm>
            <a:off x="4459296" y="5733396"/>
            <a:ext cx="183095" cy="644142"/>
          </a:xfrm>
          <a:prstGeom prst="leftBrace">
            <a:avLst>
              <a:gd name="adj1" fmla="val 27885"/>
              <a:gd name="adj2" fmla="val 50000"/>
            </a:avLst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 kern="0">
              <a:solidFill>
                <a:schemeClr val="bg2"/>
              </a:solidFill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769505" y="-5322922"/>
            <a:ext cx="1835183" cy="45719"/>
            <a:chOff x="6372" y="9642"/>
            <a:chExt cx="1800" cy="1440"/>
          </a:xfrm>
        </p:grpSpPr>
        <p:sp>
          <p:nvSpPr>
            <p:cNvPr id="27" name="Line 12"/>
            <p:cNvSpPr>
              <a:spLocks noChangeShapeType="1"/>
            </p:cNvSpPr>
            <p:nvPr/>
          </p:nvSpPr>
          <p:spPr bwMode="auto">
            <a:xfrm>
              <a:off x="6372" y="9642"/>
              <a:ext cx="1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ar-S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ar-SA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Line 13"/>
            <p:cNvSpPr>
              <a:spLocks noChangeShapeType="1"/>
            </p:cNvSpPr>
            <p:nvPr/>
          </p:nvSpPr>
          <p:spPr bwMode="auto">
            <a:xfrm>
              <a:off x="6372" y="11082"/>
              <a:ext cx="1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ar-S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ar-SA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Line 14"/>
            <p:cNvSpPr>
              <a:spLocks noChangeShapeType="1"/>
            </p:cNvSpPr>
            <p:nvPr/>
          </p:nvSpPr>
          <p:spPr bwMode="auto">
            <a:xfrm>
              <a:off x="6372" y="10362"/>
              <a:ext cx="1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ar-S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ar-SA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Line 15"/>
            <p:cNvSpPr>
              <a:spLocks noChangeShapeType="1"/>
            </p:cNvSpPr>
            <p:nvPr/>
          </p:nvSpPr>
          <p:spPr bwMode="auto">
            <a:xfrm>
              <a:off x="7272" y="9642"/>
              <a:ext cx="0" cy="14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ar-S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ar-SA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>
              <a:off x="6372" y="9642"/>
              <a:ext cx="0" cy="14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ar-S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ar-SA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>
              <a:off x="8172" y="9642"/>
              <a:ext cx="0" cy="14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ar-S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ar-SA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018567" y="3371194"/>
            <a:ext cx="1284487" cy="570102"/>
            <a:chOff x="3408" y="2160"/>
            <a:chExt cx="912" cy="385"/>
          </a:xfrm>
        </p:grpSpPr>
        <p:sp>
          <p:nvSpPr>
            <p:cNvPr id="25" name="Text Box 19"/>
            <p:cNvSpPr txBox="1">
              <a:spLocks noChangeArrowheads="1"/>
            </p:cNvSpPr>
            <p:nvPr/>
          </p:nvSpPr>
          <p:spPr bwMode="auto">
            <a:xfrm>
              <a:off x="4032" y="2160"/>
              <a:ext cx="28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>
              <a:spAutoFit/>
            </a:bodyPr>
            <a:lstStyle>
              <a:defPPr>
                <a:defRPr lang="ar-S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kern="0">
                  <a:solidFill>
                    <a:schemeClr val="accent2"/>
                  </a:solidFill>
                  <a:latin typeface="Arial Rounded MT Bold" panose="020F0704030504030204" pitchFamily="34" charset="0"/>
                </a:rPr>
                <a:t>P</a:t>
              </a:r>
            </a:p>
          </p:txBody>
        </p: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3408" y="2160"/>
              <a:ext cx="28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>
              <a:spAutoFit/>
            </a:bodyPr>
            <a:lstStyle>
              <a:defPPr>
                <a:defRPr lang="ar-S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kern="0">
                  <a:solidFill>
                    <a:schemeClr val="accent2"/>
                  </a:solidFill>
                  <a:latin typeface="Arial Rounded MT Bold" panose="020F0704030504030204" pitchFamily="34" charset="0"/>
                </a:rPr>
                <a:t>P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091419" y="3980798"/>
            <a:ext cx="405627" cy="1209802"/>
            <a:chOff x="2880" y="2544"/>
            <a:chExt cx="288" cy="817"/>
          </a:xfrm>
        </p:grpSpPr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2880" y="2544"/>
              <a:ext cx="28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>
              <a:spAutoFit/>
            </a:bodyPr>
            <a:lstStyle>
              <a:defPPr>
                <a:defRPr lang="ar-S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kern="0">
                  <a:solidFill>
                    <a:schemeClr val="accent2"/>
                  </a:solidFill>
                  <a:latin typeface="Arial Rounded MT Bold" panose="020F0704030504030204" pitchFamily="34" charset="0"/>
                </a:rPr>
                <a:t>p</a:t>
              </a: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2880" y="2976"/>
              <a:ext cx="28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>
              <a:spAutoFit/>
            </a:bodyPr>
            <a:lstStyle>
              <a:defPPr>
                <a:defRPr lang="ar-S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kern="0">
                  <a:solidFill>
                    <a:schemeClr val="accent2"/>
                  </a:solidFill>
                  <a:latin typeface="Arial Rounded MT Bold" panose="020F0704030504030204" pitchFamily="34" charset="0"/>
                </a:rPr>
                <a:t>p</a:t>
              </a:r>
            </a:p>
          </p:txBody>
        </p:sp>
      </p:grp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5735230" y="3904594"/>
            <a:ext cx="743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kern="0">
                <a:solidFill>
                  <a:schemeClr val="accent2"/>
                </a:solidFill>
                <a:latin typeface="Arial Rounded MT Bold" panose="020F0704030504030204" pitchFamily="34" charset="0"/>
              </a:rPr>
              <a:t>Pp</a:t>
            </a: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6732671" y="3904594"/>
            <a:ext cx="8112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kern="0">
                <a:solidFill>
                  <a:schemeClr val="accent2"/>
                </a:solidFill>
                <a:latin typeface="Arial Rounded MT Bold" panose="020F0704030504030204" pitchFamily="34" charset="0"/>
              </a:rPr>
              <a:t>Pp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5742071" y="4590394"/>
            <a:ext cx="8112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kern="0">
                <a:solidFill>
                  <a:schemeClr val="accent2"/>
                </a:solidFill>
                <a:latin typeface="Arial Rounded MT Bold" panose="020F0704030504030204" pitchFamily="34" charset="0"/>
              </a:rPr>
              <a:t>Pp</a:t>
            </a: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6732671" y="4590394"/>
            <a:ext cx="8112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kern="0">
                <a:solidFill>
                  <a:schemeClr val="accent2"/>
                </a:solidFill>
                <a:latin typeface="Arial Rounded MT Bold" panose="020F0704030504030204" pitchFamily="34" charset="0"/>
              </a:rPr>
              <a:t>Pp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6635385" y="5461236"/>
            <a:ext cx="10816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kern="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1Pp</a:t>
            </a: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6202233" y="5963735"/>
            <a:ext cx="15549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kern="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1 purple</a:t>
            </a: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93" y="4056994"/>
            <a:ext cx="921112" cy="101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294" y="2685395"/>
            <a:ext cx="845058" cy="96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0721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MMPROD_NEXTUNIQUEID" val="10012"/>
  <p:tag name="MMPROD_UIDATA" val="&lt;database version=&quot;7.0&quot;&gt;&lt;object type=&quot;1&quot; unique_id=&quot;10001&quot;&gt;&lt;object type=&quot;2&quot; unique_id=&quot;10314&quot;&gt;&lt;object type=&quot;3&quot; unique_id=&quot;10315&quot;&gt;&lt;property id=&quot;20148&quot; value=&quot;5&quot;/&gt;&lt;property id=&quot;20300&quot; value=&quot;Slide 1 - &amp;quot;Indezine Test Theme&amp;quot;&quot;/&gt;&lt;property id=&quot;20307&quot; value=&quot;284&quot;/&gt;&lt;/object&gt;&lt;object type=&quot;3&quot; unique_id=&quot;10316&quot;&gt;&lt;property id=&quot;20148&quot; value=&quot;5&quot;/&gt;&lt;property id=&quot;20300&quot; value=&quot;Slide 6 - &amp;quot;Test Theme&amp;quot;&quot;/&gt;&lt;property id=&quot;20307&quot; value=&quot;257&quot;/&gt;&lt;/object&gt;&lt;object type=&quot;3&quot; unique_id=&quot;10317&quot;&gt;&lt;property id=&quot;20148&quot; value=&quot;5&quot;/&gt;&lt;property id=&quot;20300&quot; value=&quot;Slide 7 - &amp;quot;Test Theme&amp;quot;&quot;/&gt;&lt;property id=&quot;20307&quot; value=&quot;256&quot;/&gt;&lt;/object&gt;&lt;object type=&quot;3&quot; unique_id=&quot;10318&quot;&gt;&lt;property id=&quot;20148&quot; value=&quot;5&quot;/&gt;&lt;property id=&quot;20300&quot; value=&quot;Slide 8 - &amp;quot;Test Theme&amp;quot;&quot;/&gt;&lt;property id=&quot;20307&quot; value=&quot;258&quot;/&gt;&lt;/object&gt;&lt;object type=&quot;3&quot; unique_id=&quot;10319&quot;&gt;&lt;property id=&quot;20148&quot; value=&quot;5&quot;/&gt;&lt;property id=&quot;20300&quot; value=&quot;Slide 9 - &amp;quot;Test Theme&amp;quot;&quot;/&gt;&lt;property id=&quot;20307&quot; value=&quot;259&quot;/&gt;&lt;/object&gt;&lt;object type=&quot;3&quot; unique_id=&quot;10320&quot;&gt;&lt;property id=&quot;20148&quot; value=&quot;5&quot;/&gt;&lt;property id=&quot;20300&quot; value=&quot;Slide 10 - &amp;quot;Test Theme&amp;quot;&quot;/&gt;&lt;property id=&quot;20307&quot; value=&quot;260&quot;/&gt;&lt;/object&gt;&lt;object type=&quot;3&quot; unique_id=&quot;10321&quot;&gt;&lt;property id=&quot;20148&quot; value=&quot;5&quot;/&gt;&lt;property id=&quot;20300&quot; value=&quot;Slide 11 - &amp;quot;Test Theme&amp;quot;&quot;/&gt;&lt;property id=&quot;20307&quot; value=&quot;261&quot;/&gt;&lt;/object&gt;&lt;object type=&quot;3&quot; unique_id=&quot;10322&quot;&gt;&lt;property id=&quot;20148&quot; value=&quot;5&quot;/&gt;&lt;property id=&quot;20300&quot; value=&quot;Slide 12 - &amp;quot;Test Theme&amp;quot;&quot;/&gt;&lt;property id=&quot;20307&quot; value=&quot;262&quot;/&gt;&lt;/object&gt;&lt;object type=&quot;3&quot; unique_id=&quot;10323&quot;&gt;&lt;property id=&quot;20148&quot; value=&quot;5&quot;/&gt;&lt;property id=&quot;20300&quot; value=&quot;Slide 13 - &amp;quot;Test Theme&amp;quot;&quot;/&gt;&lt;property id=&quot;20307&quot; value=&quot;263&quot;/&gt;&lt;/object&gt;&lt;object type=&quot;3&quot; unique_id=&quot;10324&quot;&gt;&lt;property id=&quot;20148&quot; value=&quot;5&quot;/&gt;&lt;property id=&quot;20300&quot; value=&quot;Slide 14 - &amp;quot;Test Theme&amp;quot;&quot;/&gt;&lt;property id=&quot;20307&quot; value=&quot;264&quot;/&gt;&lt;/object&gt;&lt;object type=&quot;3&quot; unique_id=&quot;10325&quot;&gt;&lt;property id=&quot;20148&quot; value=&quot;5&quot;/&gt;&lt;property id=&quot;20300&quot; value=&quot;Slide 15 - &amp;quot;Test Theme&amp;quot;&quot;/&gt;&lt;property id=&quot;20307&quot; value=&quot;265&quot;/&gt;&lt;/object&gt;&lt;object type=&quot;3&quot; unique_id=&quot;10326&quot;&gt;&lt;property id=&quot;20148&quot; value=&quot;5&quot;/&gt;&lt;property id=&quot;20300&quot; value=&quot;Slide 16 - &amp;quot;Test Theme&amp;quot;&quot;/&gt;&lt;property id=&quot;20307&quot; value=&quot;266&quot;/&gt;&lt;/object&gt;&lt;object type=&quot;3&quot; unique_id=&quot;10327&quot;&gt;&lt;property id=&quot;20148&quot; value=&quot;5&quot;/&gt;&lt;property id=&quot;20300&quot; value=&quot;Slide 17 - &amp;quot;Test Theme&amp;quot;&quot;/&gt;&lt;property id=&quot;20307&quot; value=&quot;283&quot;/&gt;&lt;/object&gt;&lt;object type=&quot;3&quot; unique_id=&quot;10328&quot;&gt;&lt;property id=&quot;20148&quot; value=&quot;5&quot;/&gt;&lt;property id=&quot;20300&quot; value=&quot;Slide 18 - &amp;quot;Test Theme&amp;quot;&quot;/&gt;&lt;property id=&quot;20307&quot; value=&quot;267&quot;/&gt;&lt;/object&gt;&lt;object type=&quot;3&quot; unique_id=&quot;10329&quot;&gt;&lt;property id=&quot;20148&quot; value=&quot;5&quot;/&gt;&lt;property id=&quot;20300&quot; value=&quot;Slide 19 - &amp;quot;Tables Test&amp;quot;&quot;/&gt;&lt;property id=&quot;20307&quot; value=&quot;268&quot;/&gt;&lt;/object&gt;&lt;object type=&quot;3&quot; unique_id=&quot;10330&quot;&gt;&lt;property id=&quot;20148&quot; value=&quot;5&quot;/&gt;&lt;property id=&quot;20300&quot; value=&quot;Slide 20 - &amp;quot;Tables Test&amp;quot;&quot;/&gt;&lt;property id=&quot;20307&quot; value=&quot;269&quot;/&gt;&lt;/object&gt;&lt;object type=&quot;3&quot; unique_id=&quot;10331&quot;&gt;&lt;property id=&quot;20148&quot; value=&quot;5&quot;/&gt;&lt;property id=&quot;20300&quot; value=&quot;Slide 21 - &amp;quot;Tables Test&amp;quot;&quot;/&gt;&lt;property id=&quot;20307&quot; value=&quot;270&quot;/&gt;&lt;/object&gt;&lt;object type=&quot;3&quot; unique_id=&quot;10332&quot;&gt;&lt;property id=&quot;20148&quot; value=&quot;5&quot;/&gt;&lt;property id=&quot;20300&quot; value=&quot;Slide 22 - &amp;quot;Tables Test&amp;quot;&quot;/&gt;&lt;property id=&quot;20307&quot; value=&quot;271&quot;/&gt;&lt;/object&gt;&lt;object type=&quot;3&quot; unique_id=&quot;10333&quot;&gt;&lt;property id=&quot;20148&quot; value=&quot;5&quot;/&gt;&lt;property id=&quot;20300&quot; value=&quot;Slide 23 - &amp;quot;Tables Test&amp;quot;&quot;/&gt;&lt;property id=&quot;20307&quot; value=&quot;272&quot;/&gt;&lt;/object&gt;&lt;object type=&quot;3&quot; unique_id=&quot;10334&quot;&gt;&lt;property id=&quot;20148&quot; value=&quot;5&quot;/&gt;&lt;property id=&quot;20300&quot; value=&quot;Slide 24 - &amp;quot;Tables Test&amp;quot;&quot;/&gt;&lt;property id=&quot;20307&quot; value=&quot;273&quot;/&gt;&lt;/object&gt;&lt;object type=&quot;3&quot; unique_id=&quot;10335&quot;&gt;&lt;property id=&quot;20148&quot; value=&quot;5&quot;/&gt;&lt;property id=&quot;20300&quot; value=&quot;Slide 25 - &amp;quot;Tables Test&amp;quot;&quot;/&gt;&lt;property id=&quot;20307&quot; value=&quot;274&quot;/&gt;&lt;/object&gt;&lt;object type=&quot;3&quot; unique_id=&quot;10336&quot;&gt;&lt;property id=&quot;20148&quot; value=&quot;5&quot;/&gt;&lt;property id=&quot;20300&quot; value=&quot;Slide 26 - &amp;quot;Tables Test&amp;quot;&quot;/&gt;&lt;property id=&quot;20307&quot; value=&quot;275&quot;/&gt;&lt;/object&gt;&lt;object type=&quot;3&quot; unique_id=&quot;10337&quot;&gt;&lt;property id=&quot;20148&quot; value=&quot;5&quot;/&gt;&lt;property id=&quot;20300&quot; value=&quot;Slide 27 - &amp;quot;Tables Test&amp;quot;&quot;/&gt;&lt;property id=&quot;20307&quot; value=&quot;276&quot;/&gt;&lt;/object&gt;&lt;object type=&quot;3&quot; unique_id=&quot;10338&quot;&gt;&lt;property id=&quot;20148&quot; value=&quot;5&quot;/&gt;&lt;property id=&quot;20300&quot; value=&quot;Slide 28 - &amp;quot;Tables Test&amp;quot;&quot;/&gt;&lt;property id=&quot;20307&quot; value=&quot;277&quot;/&gt;&lt;/object&gt;&lt;object type=&quot;3&quot; unique_id=&quot;10339&quot;&gt;&lt;property id=&quot;20148&quot; value=&quot;5&quot;/&gt;&lt;property id=&quot;20300&quot; value=&quot;Slide 29 - &amp;quot;Tables Test&amp;quot;&quot;/&gt;&lt;property id=&quot;20307&quot; value=&quot;278&quot;/&gt;&lt;/object&gt;&lt;object type=&quot;3&quot; unique_id=&quot;10340&quot;&gt;&lt;property id=&quot;20148&quot; value=&quot;5&quot;/&gt;&lt;property id=&quot;20300&quot; value=&quot;Slide 30 - &amp;quot;Tables Test&amp;quot;&quot;/&gt;&lt;property id=&quot;20307&quot; value=&quot;279&quot;/&gt;&lt;/object&gt;&lt;object type=&quot;3&quot; unique_id=&quot;10341&quot;&gt;&lt;property id=&quot;20148&quot; value=&quot;5&quot;/&gt;&lt;property id=&quot;20300&quot; value=&quot;Slide 31 - &amp;quot;SmartArt Styles&amp;quot;&quot;/&gt;&lt;property id=&quot;20307&quot; value=&quot;280&quot;/&gt;&lt;/object&gt;&lt;object type=&quot;3&quot; unique_id=&quot;10342&quot;&gt;&lt;property id=&quot;20148&quot; value=&quot;5&quot;/&gt;&lt;property id=&quot;20300&quot; value=&quot;Slide 32 - &amp;quot;SmartArt Styles&amp;quot;&quot;/&gt;&lt;property id=&quot;20307&quot; value=&quot;281&quot;/&gt;&lt;/object&gt;&lt;object type=&quot;3&quot; unique_id=&quot;10343&quot;&gt;&lt;property id=&quot;20148&quot; value=&quot;5&quot;/&gt;&lt;property id=&quot;20300&quot; value=&quot;Slide 33 - &amp;quot;SmartArt Styles&amp;quot;&quot;/&gt;&lt;property id=&quot;20307&quot; value=&quot;282&quot;/&gt;&lt;/object&gt;&lt;object type=&quot;3&quot; unique_id=&quot;34460&quot;&gt;&lt;property id=&quot;20148&quot; value=&quot;5&quot;/&gt;&lt;property id=&quot;20300&quot; value=&quot;Slide 2 - &amp;quot;Sample Bulleted Text&amp;quot;&quot;/&gt;&lt;property id=&quot;20307&quot; value=&quot;289&quot;/&gt;&lt;/object&gt;&lt;object type=&quot;3&quot; unique_id=&quot;34677&quot;&gt;&lt;property id=&quot;20148&quot; value=&quot;5&quot;/&gt;&lt;property id=&quot;20300&quot; value=&quot;Slide 3 - &amp;quot;Sample Bulleted Text&amp;quot;&quot;/&gt;&lt;property id=&quot;20307&quot; value=&quot;290&quot;/&gt;&lt;/object&gt;&lt;object type=&quot;3&quot; unique_id=&quot;34678&quot;&gt;&lt;property id=&quot;20148&quot; value=&quot;5&quot;/&gt;&lt;property id=&quot;20300&quot; value=&quot;Slide 4 - &amp;quot;Sample Bulleted Text&amp;quot;&quot;/&gt;&lt;property id=&quot;20307&quot; value=&quot;291&quot;/&gt;&lt;/object&gt;&lt;object type=&quot;3&quot; unique_id=&quot;34679&quot;&gt;&lt;property id=&quot;20148&quot; value=&quot;5&quot;/&gt;&lt;property id=&quot;20300&quot; value=&quot;Slide 5 - &amp;quot;Sample Bulleted Text&amp;quot;&quot;/&gt;&lt;property id=&quot;20307&quot; value=&quot;292&quot;/&gt;&lt;/object&gt;&lt;/object&gt;&lt;object type=&quot;8&quot; unique_id=&quot;10374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reePPT DNA 06">
  <a:themeElements>
    <a:clrScheme name="FreePPT 2758 DNA 0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F6AD9"/>
      </a:accent1>
      <a:accent2>
        <a:srgbClr val="D64742"/>
      </a:accent2>
      <a:accent3>
        <a:srgbClr val="00BF13"/>
      </a:accent3>
      <a:accent4>
        <a:srgbClr val="8352BF"/>
      </a:accent4>
      <a:accent5>
        <a:srgbClr val="00A2CF"/>
      </a:accent5>
      <a:accent6>
        <a:srgbClr val="D97625"/>
      </a:accent6>
      <a:hlink>
        <a:srgbClr val="B234F8"/>
      </a:hlink>
      <a:folHlink>
        <a:srgbClr val="D12B19"/>
      </a:folHlink>
    </a:clrScheme>
    <a:fontScheme name="FreePPT DNA 0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reePPT DNA 0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00000"/>
              </a:schemeClr>
            </a:gs>
            <a:gs pos="100000">
              <a:schemeClr val="phClr">
                <a:shade val="80000"/>
                <a:satMod val="3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/>
        </a:blipFill>
      </a:bgFillStyleLst>
    </a:fmtScheme>
  </a:themeElements>
  <a:objectDefaults/>
  <a:extraClrSchemeLst>
    <a:extraClrScheme>
      <a:clrScheme name="FreePPT DNA 06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0F6AD9"/>
        </a:accent1>
        <a:accent2>
          <a:srgbClr val="D64742"/>
        </a:accent2>
        <a:accent3>
          <a:srgbClr val="00BF13"/>
        </a:accent3>
        <a:accent4>
          <a:srgbClr val="8352BF"/>
        </a:accent4>
        <a:accent5>
          <a:srgbClr val="00A2CF"/>
        </a:accent5>
        <a:accent6>
          <a:srgbClr val="D97625"/>
        </a:accent6>
        <a:hlink>
          <a:srgbClr val="B234F8"/>
        </a:hlink>
        <a:folHlink>
          <a:srgbClr val="D12B19"/>
        </a:folHlink>
      </a:clrScheme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1234</Words>
  <Application>Microsoft Office PowerPoint</Application>
  <PresentationFormat>On-screen Show (4:3)</PresentationFormat>
  <Paragraphs>232</Paragraphs>
  <Slides>30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Arial Rounded MT Bold</vt:lpstr>
      <vt:lpstr>Calibri</vt:lpstr>
      <vt:lpstr>Century Gothic</vt:lpstr>
      <vt:lpstr>Courier New</vt:lpstr>
      <vt:lpstr>Tahoma</vt:lpstr>
      <vt:lpstr>Times New Roman</vt:lpstr>
      <vt:lpstr>Wingdings</vt:lpstr>
      <vt:lpstr>Wingdings 3</vt:lpstr>
      <vt:lpstr>FreePPT DNA 06</vt:lpstr>
      <vt:lpstr>PowerPoint Presentation</vt:lpstr>
      <vt:lpstr>Objectives: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Autosomal Recessive  Mode Of Inheritance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NOTES </vt:lpstr>
      <vt:lpstr>Online Quiz !</vt:lpstr>
      <vt:lpstr>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Jumana Alqhtani</dc:creator>
  <cp:lastModifiedBy>trad</cp:lastModifiedBy>
  <cp:revision>64</cp:revision>
  <dcterms:created xsi:type="dcterms:W3CDTF">2016-10-24T18:59:45Z</dcterms:created>
  <dcterms:modified xsi:type="dcterms:W3CDTF">2016-11-23T17:40:02Z</dcterms:modified>
</cp:coreProperties>
</file>