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2" r:id="rId1"/>
  </p:sldMasterIdLst>
  <p:notesMasterIdLst>
    <p:notesMasterId r:id="rId25"/>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60" r:id="rId23"/>
    <p:sldId id="259" r:id="rId24"/>
  </p:sldIdLst>
  <p:sldSz cx="9144000" cy="6858000" type="screen4x3"/>
  <p:notesSz cx="6858000" cy="9144000"/>
  <p:custDataLst>
    <p:tags r:id="rId26"/>
  </p:custDataLst>
  <p:defaultText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1FC"/>
    <a:srgbClr val="E2FDFE"/>
    <a:srgbClr val="A7A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95" d="100"/>
          <a:sy n="95" d="100"/>
        </p:scale>
        <p:origin x="8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4DFAB-DFE7-4A23-BC4E-9938069FF5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01304E07-F757-4430-A4ED-5FDABF09949B}">
      <dgm:prSet phldrT="[نص]" phldr="1"/>
      <dgm:spPr/>
      <dgm:t>
        <a:bodyPr/>
        <a:lstStyle/>
        <a:p>
          <a:pPr rtl="1"/>
          <a:endParaRPr lang="ar-SA" dirty="0"/>
        </a:p>
      </dgm:t>
    </dgm:pt>
    <dgm:pt modelId="{8C3376FB-3A74-4AAF-997B-9CDCE40B8177}" type="parTrans" cxnId="{84B194F5-1ADF-4D18-BB52-1591D3A360AB}">
      <dgm:prSet/>
      <dgm:spPr/>
      <dgm:t>
        <a:bodyPr/>
        <a:lstStyle/>
        <a:p>
          <a:pPr rtl="1"/>
          <a:endParaRPr lang="ar-SA"/>
        </a:p>
      </dgm:t>
    </dgm:pt>
    <dgm:pt modelId="{965614C8-837B-467A-824A-AEA39C226D69}" type="sibTrans" cxnId="{84B194F5-1ADF-4D18-BB52-1591D3A360AB}">
      <dgm:prSet/>
      <dgm:spPr/>
      <dgm:t>
        <a:bodyPr/>
        <a:lstStyle/>
        <a:p>
          <a:pPr rtl="1"/>
          <a:endParaRPr lang="ar-SA"/>
        </a:p>
      </dgm:t>
    </dgm:pt>
    <dgm:pt modelId="{A4C713B7-A8D5-4ACE-A1D9-863490FED9FD}">
      <dgm:prSet phldrT="[نص]" custT="1"/>
      <dgm:spPr>
        <a:solidFill>
          <a:srgbClr val="92D050"/>
        </a:solidFill>
      </dgm:spPr>
      <dgm:t>
        <a:bodyPr/>
        <a:lstStyle/>
        <a:p>
          <a:pPr rtl="1"/>
          <a:r>
            <a:rPr lang="en-US" altLang="en-US" sz="2000" b="1" dirty="0">
              <a:solidFill>
                <a:schemeClr val="tx1"/>
              </a:solidFill>
            </a:rPr>
            <a:t>Anticipation</a:t>
          </a:r>
          <a:endParaRPr lang="ar-SA" sz="2000" b="1" dirty="0">
            <a:solidFill>
              <a:schemeClr val="tx1"/>
            </a:solidFill>
          </a:endParaRPr>
        </a:p>
      </dgm:t>
    </dgm:pt>
    <dgm:pt modelId="{5D4EB7BF-DCC1-4064-99B4-681709725F6B}" type="parTrans" cxnId="{497B4B15-0B14-4634-8FB4-C22DAE9E2D5B}">
      <dgm:prSet/>
      <dgm:spPr/>
      <dgm:t>
        <a:bodyPr/>
        <a:lstStyle/>
        <a:p>
          <a:pPr rtl="1"/>
          <a:endParaRPr lang="ar-SA"/>
        </a:p>
      </dgm:t>
    </dgm:pt>
    <dgm:pt modelId="{0BAE981D-A8D7-47EC-8DCF-4C6539A3F31C}" type="sibTrans" cxnId="{497B4B15-0B14-4634-8FB4-C22DAE9E2D5B}">
      <dgm:prSet/>
      <dgm:spPr/>
      <dgm:t>
        <a:bodyPr/>
        <a:lstStyle/>
        <a:p>
          <a:pPr rtl="1"/>
          <a:endParaRPr lang="ar-SA"/>
        </a:p>
      </dgm:t>
    </dgm:pt>
    <dgm:pt modelId="{413FFAC7-74EA-4326-8E45-58E23F936EAB}">
      <dgm:prSet custT="1"/>
      <dgm:spPr>
        <a:solidFill>
          <a:srgbClr val="FFC000"/>
        </a:solidFill>
      </dgm:spPr>
      <dgm:t>
        <a:bodyPr/>
        <a:lstStyle/>
        <a:p>
          <a:pPr rtl="1"/>
          <a:r>
            <a:rPr lang="en-US" sz="2000" b="1" dirty="0">
              <a:solidFill>
                <a:schemeClr val="tx1"/>
              </a:solidFill>
            </a:rPr>
            <a:t>Maternal inheritance of mitochondrial mutations</a:t>
          </a:r>
          <a:endParaRPr lang="ar-SA" sz="2000" b="1" dirty="0">
            <a:solidFill>
              <a:schemeClr val="tx1"/>
            </a:solidFill>
          </a:endParaRPr>
        </a:p>
      </dgm:t>
    </dgm:pt>
    <dgm:pt modelId="{EAA66C8D-8943-4249-A54A-125C11E323CF}" type="parTrans" cxnId="{11E35DB5-B5A0-4EF7-AFF1-630EBE13DD7E}">
      <dgm:prSet/>
      <dgm:spPr/>
      <dgm:t>
        <a:bodyPr/>
        <a:lstStyle/>
        <a:p>
          <a:pPr rtl="1"/>
          <a:endParaRPr lang="ar-SA"/>
        </a:p>
      </dgm:t>
    </dgm:pt>
    <dgm:pt modelId="{66ABCA62-2070-4EFB-A7DB-938DD8840D4C}" type="sibTrans" cxnId="{11E35DB5-B5A0-4EF7-AFF1-630EBE13DD7E}">
      <dgm:prSet/>
      <dgm:spPr/>
      <dgm:t>
        <a:bodyPr/>
        <a:lstStyle/>
        <a:p>
          <a:pPr rtl="1"/>
          <a:endParaRPr lang="ar-SA"/>
        </a:p>
      </dgm:t>
    </dgm:pt>
    <dgm:pt modelId="{05F980EE-D512-4DA8-B494-B3887AFF4934}">
      <dgm:prSet phldrT="[نص]" custT="1"/>
      <dgm:spPr>
        <a:solidFill>
          <a:srgbClr val="00B0F0"/>
        </a:solidFill>
      </dgm:spPr>
      <dgm:t>
        <a:bodyPr/>
        <a:lstStyle/>
        <a:p>
          <a:pPr rtl="1"/>
          <a:r>
            <a:rPr lang="en-US" altLang="en-US" sz="2000" b="1" dirty="0">
              <a:solidFill>
                <a:schemeClr val="tx1"/>
              </a:solidFill>
            </a:rPr>
            <a:t>Atypical presentation for Autosomal Dominant defects</a:t>
          </a:r>
          <a:endParaRPr lang="ar-SA" sz="2000" b="1" dirty="0">
            <a:solidFill>
              <a:schemeClr val="tx1"/>
            </a:solidFill>
          </a:endParaRPr>
        </a:p>
      </dgm:t>
    </dgm:pt>
    <dgm:pt modelId="{0D906413-FBDD-42C5-858B-3975F2983052}" type="sibTrans" cxnId="{EE80DA8B-AA7D-4FF3-A58C-DE8DE2BD5A98}">
      <dgm:prSet/>
      <dgm:spPr/>
      <dgm:t>
        <a:bodyPr/>
        <a:lstStyle/>
        <a:p>
          <a:pPr rtl="1"/>
          <a:endParaRPr lang="ar-SA"/>
        </a:p>
      </dgm:t>
    </dgm:pt>
    <dgm:pt modelId="{9EDD70EE-37C5-46FA-8A6F-48D2F9B38687}" type="parTrans" cxnId="{EE80DA8B-AA7D-4FF3-A58C-DE8DE2BD5A98}">
      <dgm:prSet/>
      <dgm:spPr/>
      <dgm:t>
        <a:bodyPr/>
        <a:lstStyle/>
        <a:p>
          <a:pPr rtl="1"/>
          <a:endParaRPr lang="ar-SA"/>
        </a:p>
      </dgm:t>
    </dgm:pt>
    <dgm:pt modelId="{76C8B711-0712-425F-AECE-2CBA498B10EB}">
      <dgm:prSet custT="1"/>
      <dgm:spPr>
        <a:solidFill>
          <a:srgbClr val="FF5050"/>
        </a:solidFill>
      </dgm:spPr>
      <dgm:t>
        <a:bodyPr/>
        <a:lstStyle/>
        <a:p>
          <a:pPr rtl="1"/>
          <a:r>
            <a:rPr lang="en-US" altLang="en-US" sz="2000" b="1" dirty="0" err="1">
              <a:solidFill>
                <a:schemeClr val="tx1"/>
              </a:solidFill>
            </a:rPr>
            <a:t>Pleotropy</a:t>
          </a:r>
          <a:endParaRPr lang="en-US" altLang="en-US" sz="2000" b="1" dirty="0">
            <a:solidFill>
              <a:schemeClr val="tx1"/>
            </a:solidFill>
          </a:endParaRPr>
        </a:p>
      </dgm:t>
    </dgm:pt>
    <dgm:pt modelId="{4175210F-D781-4F59-8053-4A0E580FD4EE}" type="parTrans" cxnId="{8D0B67CD-201C-4112-9754-0A98E2E1A04A}">
      <dgm:prSet/>
      <dgm:spPr/>
      <dgm:t>
        <a:bodyPr/>
        <a:lstStyle/>
        <a:p>
          <a:pPr rtl="1"/>
          <a:endParaRPr lang="ar-SA"/>
        </a:p>
      </dgm:t>
    </dgm:pt>
    <dgm:pt modelId="{5645A163-D628-4643-AD5E-8D3E3BACF9CF}" type="sibTrans" cxnId="{8D0B67CD-201C-4112-9754-0A98E2E1A04A}">
      <dgm:prSet/>
      <dgm:spPr/>
      <dgm:t>
        <a:bodyPr/>
        <a:lstStyle/>
        <a:p>
          <a:pPr rtl="1"/>
          <a:endParaRPr lang="ar-SA"/>
        </a:p>
      </dgm:t>
    </dgm:pt>
    <dgm:pt modelId="{45346DCA-E76A-461D-B069-39F16D6E0300}">
      <dgm:prSet custT="1"/>
      <dgm:spPr>
        <a:solidFill>
          <a:schemeClr val="accent6">
            <a:lumMod val="75000"/>
          </a:schemeClr>
        </a:solidFill>
      </dgm:spPr>
      <dgm:t>
        <a:bodyPr/>
        <a:lstStyle/>
        <a:p>
          <a:pPr rtl="1"/>
          <a:r>
            <a:rPr lang="en-US" altLang="en-US" sz="2000" b="1" dirty="0">
              <a:solidFill>
                <a:schemeClr val="tx1"/>
              </a:solidFill>
            </a:rPr>
            <a:t>Variable expressivity</a:t>
          </a:r>
        </a:p>
      </dgm:t>
    </dgm:pt>
    <dgm:pt modelId="{A98A528A-9742-484C-87B1-F2E964517420}" type="parTrans" cxnId="{C80DEF62-0CB6-4E54-9CC2-E9FC63FA93A8}">
      <dgm:prSet/>
      <dgm:spPr/>
      <dgm:t>
        <a:bodyPr/>
        <a:lstStyle/>
        <a:p>
          <a:pPr rtl="1"/>
          <a:endParaRPr lang="ar-SA"/>
        </a:p>
      </dgm:t>
    </dgm:pt>
    <dgm:pt modelId="{8EE0008A-FE47-43B0-8B9B-39EF0D15EC5A}" type="sibTrans" cxnId="{C80DEF62-0CB6-4E54-9CC2-E9FC63FA93A8}">
      <dgm:prSet/>
      <dgm:spPr/>
      <dgm:t>
        <a:bodyPr/>
        <a:lstStyle/>
        <a:p>
          <a:pPr rtl="1"/>
          <a:endParaRPr lang="ar-SA"/>
        </a:p>
      </dgm:t>
    </dgm:pt>
    <dgm:pt modelId="{0F7F1EC7-27D7-4723-A365-DB5D4EB45FB5}">
      <dgm:prSet custT="1"/>
      <dgm:spPr>
        <a:solidFill>
          <a:srgbClr val="FF6600"/>
        </a:solidFill>
      </dgm:spPr>
      <dgm:t>
        <a:bodyPr/>
        <a:lstStyle/>
        <a:p>
          <a:pPr rtl="1"/>
          <a:r>
            <a:rPr lang="en-US" altLang="en-US" sz="2000" b="1" dirty="0">
              <a:solidFill>
                <a:schemeClr val="tx1"/>
              </a:solidFill>
            </a:rPr>
            <a:t>Reduced penetrance</a:t>
          </a:r>
        </a:p>
      </dgm:t>
    </dgm:pt>
    <dgm:pt modelId="{84B3C108-3161-43FF-A06B-F9536D015615}" type="parTrans" cxnId="{32F36F05-1952-4570-9EC3-3EC59F06F118}">
      <dgm:prSet/>
      <dgm:spPr/>
      <dgm:t>
        <a:bodyPr/>
        <a:lstStyle/>
        <a:p>
          <a:pPr rtl="1"/>
          <a:endParaRPr lang="ar-SA"/>
        </a:p>
      </dgm:t>
    </dgm:pt>
    <dgm:pt modelId="{9AE39A0D-BE1C-47AC-A9F5-CDF9CBDB649C}" type="sibTrans" cxnId="{32F36F05-1952-4570-9EC3-3EC59F06F118}">
      <dgm:prSet/>
      <dgm:spPr/>
      <dgm:t>
        <a:bodyPr/>
        <a:lstStyle/>
        <a:p>
          <a:pPr rtl="1"/>
          <a:endParaRPr lang="ar-SA"/>
        </a:p>
      </dgm:t>
    </dgm:pt>
    <dgm:pt modelId="{0DEDFABC-45BC-4D90-883B-80F8456E5142}">
      <dgm:prSet custT="1"/>
      <dgm:spPr>
        <a:solidFill>
          <a:srgbClr val="CC0099"/>
        </a:solidFill>
      </dgm:spPr>
      <dgm:t>
        <a:bodyPr/>
        <a:lstStyle/>
        <a:p>
          <a:pPr rtl="1"/>
          <a:r>
            <a:rPr lang="en-US" altLang="en-US" sz="2000" b="1" dirty="0">
              <a:solidFill>
                <a:schemeClr val="tx1"/>
              </a:solidFill>
            </a:rPr>
            <a:t>New mutation</a:t>
          </a:r>
        </a:p>
      </dgm:t>
    </dgm:pt>
    <dgm:pt modelId="{66A78FE6-5029-4078-BE7C-E49F918A2B51}" type="parTrans" cxnId="{397FD629-09BE-470C-9F37-3720B8A31CCF}">
      <dgm:prSet/>
      <dgm:spPr/>
      <dgm:t>
        <a:bodyPr/>
        <a:lstStyle/>
        <a:p>
          <a:pPr rtl="1"/>
          <a:endParaRPr lang="ar-SA"/>
        </a:p>
      </dgm:t>
    </dgm:pt>
    <dgm:pt modelId="{860FE9CD-17C1-461B-AF80-1BCF630DEAFD}" type="sibTrans" cxnId="{397FD629-09BE-470C-9F37-3720B8A31CCF}">
      <dgm:prSet/>
      <dgm:spPr/>
      <dgm:t>
        <a:bodyPr/>
        <a:lstStyle/>
        <a:p>
          <a:pPr rtl="1"/>
          <a:endParaRPr lang="ar-SA"/>
        </a:p>
      </dgm:t>
    </dgm:pt>
    <dgm:pt modelId="{B52BDD5C-DA7F-4A24-9744-D138394D37AF}" type="pres">
      <dgm:prSet presAssocID="{BBF4DFAB-DFE7-4A23-BC4E-9938069FF5BB}" presName="hierChild1" presStyleCnt="0">
        <dgm:presLayoutVars>
          <dgm:orgChart val="1"/>
          <dgm:chPref val="1"/>
          <dgm:dir/>
          <dgm:animOne val="branch"/>
          <dgm:animLvl val="lvl"/>
          <dgm:resizeHandles/>
        </dgm:presLayoutVars>
      </dgm:prSet>
      <dgm:spPr/>
    </dgm:pt>
    <dgm:pt modelId="{0E821798-0D3B-48F5-9A3F-5F9A763B0F48}" type="pres">
      <dgm:prSet presAssocID="{01304E07-F757-4430-A4ED-5FDABF09949B}" presName="hierRoot1" presStyleCnt="0">
        <dgm:presLayoutVars>
          <dgm:hierBranch val="init"/>
        </dgm:presLayoutVars>
      </dgm:prSet>
      <dgm:spPr/>
    </dgm:pt>
    <dgm:pt modelId="{337A3554-B458-4C22-8FE5-CAE2A8024B53}" type="pres">
      <dgm:prSet presAssocID="{01304E07-F757-4430-A4ED-5FDABF09949B}" presName="rootComposite1" presStyleCnt="0"/>
      <dgm:spPr/>
    </dgm:pt>
    <dgm:pt modelId="{D348802C-2B99-4A2A-99B4-A6C59A6BF009}" type="pres">
      <dgm:prSet presAssocID="{01304E07-F757-4430-A4ED-5FDABF09949B}" presName="rootText1" presStyleLbl="node0" presStyleIdx="0" presStyleCnt="1" custLinFactNeighborX="-4968" custLinFactNeighborY="-28746">
        <dgm:presLayoutVars>
          <dgm:chPref val="3"/>
        </dgm:presLayoutVars>
      </dgm:prSet>
      <dgm:spPr/>
    </dgm:pt>
    <dgm:pt modelId="{D57F67BE-F240-40D4-B9FD-5F1DE218EFD4}" type="pres">
      <dgm:prSet presAssocID="{01304E07-F757-4430-A4ED-5FDABF09949B}" presName="rootConnector1" presStyleLbl="node1" presStyleIdx="0" presStyleCnt="0"/>
      <dgm:spPr/>
    </dgm:pt>
    <dgm:pt modelId="{0553F17E-84AA-43A3-B7C0-E145D3DD1A37}" type="pres">
      <dgm:prSet presAssocID="{01304E07-F757-4430-A4ED-5FDABF09949B}" presName="hierChild2" presStyleCnt="0"/>
      <dgm:spPr/>
    </dgm:pt>
    <dgm:pt modelId="{9850B5BC-C5D9-48A3-9FFC-A5ED544806FF}" type="pres">
      <dgm:prSet presAssocID="{EAA66C8D-8943-4249-A54A-125C11E323CF}" presName="Name37" presStyleLbl="parChTrans1D2" presStyleIdx="0" presStyleCnt="3"/>
      <dgm:spPr/>
    </dgm:pt>
    <dgm:pt modelId="{2599FF30-FBC2-4F6C-9C4F-433DFB226954}" type="pres">
      <dgm:prSet presAssocID="{413FFAC7-74EA-4326-8E45-58E23F936EAB}" presName="hierRoot2" presStyleCnt="0">
        <dgm:presLayoutVars>
          <dgm:hierBranch val="init"/>
        </dgm:presLayoutVars>
      </dgm:prSet>
      <dgm:spPr/>
    </dgm:pt>
    <dgm:pt modelId="{761DC46A-4BF0-442F-9F8E-1AF878423A2B}" type="pres">
      <dgm:prSet presAssocID="{413FFAC7-74EA-4326-8E45-58E23F936EAB}" presName="rootComposite" presStyleCnt="0"/>
      <dgm:spPr/>
    </dgm:pt>
    <dgm:pt modelId="{0769F21A-858F-4D3C-8368-AEE55D149B41}" type="pres">
      <dgm:prSet presAssocID="{413FFAC7-74EA-4326-8E45-58E23F936EAB}" presName="rootText" presStyleLbl="node2" presStyleIdx="0" presStyleCnt="3" custScaleX="252093" custScaleY="196656" custLinFactNeighborX="3579" custLinFactNeighborY="-14900">
        <dgm:presLayoutVars>
          <dgm:chPref val="3"/>
        </dgm:presLayoutVars>
      </dgm:prSet>
      <dgm:spPr/>
    </dgm:pt>
    <dgm:pt modelId="{0D78564E-344B-4E58-94B5-0BCB917A9BA4}" type="pres">
      <dgm:prSet presAssocID="{413FFAC7-74EA-4326-8E45-58E23F936EAB}" presName="rootConnector" presStyleLbl="node2" presStyleIdx="0" presStyleCnt="3"/>
      <dgm:spPr/>
    </dgm:pt>
    <dgm:pt modelId="{0D7490DA-84AE-4CAE-8A86-4FA9CD270D13}" type="pres">
      <dgm:prSet presAssocID="{413FFAC7-74EA-4326-8E45-58E23F936EAB}" presName="hierChild4" presStyleCnt="0"/>
      <dgm:spPr/>
    </dgm:pt>
    <dgm:pt modelId="{20443A71-2FD0-4912-A0AD-7C40AE7197BA}" type="pres">
      <dgm:prSet presAssocID="{413FFAC7-74EA-4326-8E45-58E23F936EAB}" presName="hierChild5" presStyleCnt="0"/>
      <dgm:spPr/>
    </dgm:pt>
    <dgm:pt modelId="{F7C80306-8B57-4ABA-B1EE-30C22592A3C7}" type="pres">
      <dgm:prSet presAssocID="{5D4EB7BF-DCC1-4064-99B4-681709725F6B}" presName="Name37" presStyleLbl="parChTrans1D2" presStyleIdx="1" presStyleCnt="3"/>
      <dgm:spPr/>
    </dgm:pt>
    <dgm:pt modelId="{83573434-B6B3-4DEB-AABA-91D69BC7BD50}" type="pres">
      <dgm:prSet presAssocID="{A4C713B7-A8D5-4ACE-A1D9-863490FED9FD}" presName="hierRoot2" presStyleCnt="0">
        <dgm:presLayoutVars>
          <dgm:hierBranch val="init"/>
        </dgm:presLayoutVars>
      </dgm:prSet>
      <dgm:spPr/>
    </dgm:pt>
    <dgm:pt modelId="{E0BD1CCE-DC22-4379-AE7E-ED3BFE5E1AF2}" type="pres">
      <dgm:prSet presAssocID="{A4C713B7-A8D5-4ACE-A1D9-863490FED9FD}" presName="rootComposite" presStyleCnt="0"/>
      <dgm:spPr/>
    </dgm:pt>
    <dgm:pt modelId="{385E7FE8-4BA3-4510-B774-E74C31E980D0}" type="pres">
      <dgm:prSet presAssocID="{A4C713B7-A8D5-4ACE-A1D9-863490FED9FD}" presName="rootText" presStyleLbl="node2" presStyleIdx="1" presStyleCnt="3" custScaleX="148847" custScaleY="137300" custLinFactNeighborX="41405" custLinFactNeighborY="-15187">
        <dgm:presLayoutVars>
          <dgm:chPref val="3"/>
        </dgm:presLayoutVars>
      </dgm:prSet>
      <dgm:spPr/>
    </dgm:pt>
    <dgm:pt modelId="{9F893A5E-8E0A-4520-95D3-7BF102CF53CD}" type="pres">
      <dgm:prSet presAssocID="{A4C713B7-A8D5-4ACE-A1D9-863490FED9FD}" presName="rootConnector" presStyleLbl="node2" presStyleIdx="1" presStyleCnt="3"/>
      <dgm:spPr/>
    </dgm:pt>
    <dgm:pt modelId="{F505F4A6-6B31-4371-A53C-EAFF54A8B0DC}" type="pres">
      <dgm:prSet presAssocID="{A4C713B7-A8D5-4ACE-A1D9-863490FED9FD}" presName="hierChild4" presStyleCnt="0"/>
      <dgm:spPr/>
    </dgm:pt>
    <dgm:pt modelId="{0B04DCF0-6E06-4D37-A964-921FF2630406}" type="pres">
      <dgm:prSet presAssocID="{A4C713B7-A8D5-4ACE-A1D9-863490FED9FD}" presName="hierChild5" presStyleCnt="0"/>
      <dgm:spPr/>
    </dgm:pt>
    <dgm:pt modelId="{93AC26F2-F990-4DBE-B271-7317F5AEFAC2}" type="pres">
      <dgm:prSet presAssocID="{9EDD70EE-37C5-46FA-8A6F-48D2F9B38687}" presName="Name37" presStyleLbl="parChTrans1D2" presStyleIdx="2" presStyleCnt="3"/>
      <dgm:spPr/>
    </dgm:pt>
    <dgm:pt modelId="{C64C2AB1-6A8E-48EE-BF99-B732B344A167}" type="pres">
      <dgm:prSet presAssocID="{05F980EE-D512-4DA8-B494-B3887AFF4934}" presName="hierRoot2" presStyleCnt="0">
        <dgm:presLayoutVars>
          <dgm:hierBranch/>
        </dgm:presLayoutVars>
      </dgm:prSet>
      <dgm:spPr/>
    </dgm:pt>
    <dgm:pt modelId="{3F3EFBEA-15A2-4053-B882-D1B8753B62CB}" type="pres">
      <dgm:prSet presAssocID="{05F980EE-D512-4DA8-B494-B3887AFF4934}" presName="rootComposite" presStyleCnt="0"/>
      <dgm:spPr/>
    </dgm:pt>
    <dgm:pt modelId="{5A6355E4-B5C6-45A0-9F83-320788D86676}" type="pres">
      <dgm:prSet presAssocID="{05F980EE-D512-4DA8-B494-B3887AFF4934}" presName="rootText" presStyleLbl="node2" presStyleIdx="2" presStyleCnt="3" custScaleX="316366" custScaleY="187837" custLinFactNeighborX="59104" custLinFactNeighborY="-9831">
        <dgm:presLayoutVars>
          <dgm:chPref val="3"/>
        </dgm:presLayoutVars>
      </dgm:prSet>
      <dgm:spPr/>
    </dgm:pt>
    <dgm:pt modelId="{56A5AE8F-82B0-4AC9-919E-3CCF7513CC16}" type="pres">
      <dgm:prSet presAssocID="{05F980EE-D512-4DA8-B494-B3887AFF4934}" presName="rootConnector" presStyleLbl="node2" presStyleIdx="2" presStyleCnt="3"/>
      <dgm:spPr/>
    </dgm:pt>
    <dgm:pt modelId="{3A96C390-6377-42C3-9D9C-A591EE5243F1}" type="pres">
      <dgm:prSet presAssocID="{05F980EE-D512-4DA8-B494-B3887AFF4934}" presName="hierChild4" presStyleCnt="0"/>
      <dgm:spPr/>
    </dgm:pt>
    <dgm:pt modelId="{67E0627E-0DFF-4E17-AAF6-5A4034CF4297}" type="pres">
      <dgm:prSet presAssocID="{4175210F-D781-4F59-8053-4A0E580FD4EE}" presName="Name35" presStyleLbl="parChTrans1D3" presStyleIdx="0" presStyleCnt="4"/>
      <dgm:spPr/>
    </dgm:pt>
    <dgm:pt modelId="{45E77E8A-DC21-4760-8D53-EA299CB3EDE7}" type="pres">
      <dgm:prSet presAssocID="{76C8B711-0712-425F-AECE-2CBA498B10EB}" presName="hierRoot2" presStyleCnt="0">
        <dgm:presLayoutVars>
          <dgm:hierBranch val="init"/>
        </dgm:presLayoutVars>
      </dgm:prSet>
      <dgm:spPr/>
    </dgm:pt>
    <dgm:pt modelId="{8E302197-F4AF-4F0E-BD02-4AB525D9BAFF}" type="pres">
      <dgm:prSet presAssocID="{76C8B711-0712-425F-AECE-2CBA498B10EB}" presName="rootComposite" presStyleCnt="0"/>
      <dgm:spPr/>
    </dgm:pt>
    <dgm:pt modelId="{485D9F58-A01E-4149-A314-7D76AD4C5EC2}" type="pres">
      <dgm:prSet presAssocID="{76C8B711-0712-425F-AECE-2CBA498B10EB}" presName="rootText" presStyleLbl="node3" presStyleIdx="0" presStyleCnt="4" custScaleX="137423" custLinFactNeighborX="-74779" custLinFactNeighborY="-7315">
        <dgm:presLayoutVars>
          <dgm:chPref val="3"/>
        </dgm:presLayoutVars>
      </dgm:prSet>
      <dgm:spPr/>
    </dgm:pt>
    <dgm:pt modelId="{7A51F43F-72C2-4C78-85C0-97E9D2198627}" type="pres">
      <dgm:prSet presAssocID="{76C8B711-0712-425F-AECE-2CBA498B10EB}" presName="rootConnector" presStyleLbl="node3" presStyleIdx="0" presStyleCnt="4"/>
      <dgm:spPr/>
    </dgm:pt>
    <dgm:pt modelId="{9C77F653-E111-4556-BE49-C9E8D318601E}" type="pres">
      <dgm:prSet presAssocID="{76C8B711-0712-425F-AECE-2CBA498B10EB}" presName="hierChild4" presStyleCnt="0"/>
      <dgm:spPr/>
    </dgm:pt>
    <dgm:pt modelId="{44F269D5-6F4A-451C-94F6-5CB239ACAFC0}" type="pres">
      <dgm:prSet presAssocID="{76C8B711-0712-425F-AECE-2CBA498B10EB}" presName="hierChild5" presStyleCnt="0"/>
      <dgm:spPr/>
    </dgm:pt>
    <dgm:pt modelId="{9AFE7158-6D5B-4C93-9594-0C5D2A92D6EF}" type="pres">
      <dgm:prSet presAssocID="{A98A528A-9742-484C-87B1-F2E964517420}" presName="Name35" presStyleLbl="parChTrans1D3" presStyleIdx="1" presStyleCnt="4"/>
      <dgm:spPr/>
    </dgm:pt>
    <dgm:pt modelId="{3DB7F12B-CFE6-42B3-8E2C-C13F3FCAD137}" type="pres">
      <dgm:prSet presAssocID="{45346DCA-E76A-461D-B069-39F16D6E0300}" presName="hierRoot2" presStyleCnt="0">
        <dgm:presLayoutVars>
          <dgm:hierBranch val="init"/>
        </dgm:presLayoutVars>
      </dgm:prSet>
      <dgm:spPr/>
    </dgm:pt>
    <dgm:pt modelId="{6461B0FE-2911-43D7-A0F4-7D55866FB057}" type="pres">
      <dgm:prSet presAssocID="{45346DCA-E76A-461D-B069-39F16D6E0300}" presName="rootComposite" presStyleCnt="0"/>
      <dgm:spPr/>
    </dgm:pt>
    <dgm:pt modelId="{7569A298-84E1-4A10-9BE1-BFF40707B3DD}" type="pres">
      <dgm:prSet presAssocID="{45346DCA-E76A-461D-B069-39F16D6E0300}" presName="rootText" presStyleLbl="node3" presStyleIdx="1" presStyleCnt="4" custScaleX="144869" custScaleY="179123" custLinFactNeighborX="-39970" custLinFactNeighborY="-7315">
        <dgm:presLayoutVars>
          <dgm:chPref val="3"/>
        </dgm:presLayoutVars>
      </dgm:prSet>
      <dgm:spPr/>
    </dgm:pt>
    <dgm:pt modelId="{727DA178-CEAF-4B00-A9BF-8D898C42A4ED}" type="pres">
      <dgm:prSet presAssocID="{45346DCA-E76A-461D-B069-39F16D6E0300}" presName="rootConnector" presStyleLbl="node3" presStyleIdx="1" presStyleCnt="4"/>
      <dgm:spPr/>
    </dgm:pt>
    <dgm:pt modelId="{149EAAE0-A116-428E-B3D6-13A06C329683}" type="pres">
      <dgm:prSet presAssocID="{45346DCA-E76A-461D-B069-39F16D6E0300}" presName="hierChild4" presStyleCnt="0"/>
      <dgm:spPr/>
    </dgm:pt>
    <dgm:pt modelId="{B3D16ABD-3975-4ED1-B2EE-CD5B2BB86A61}" type="pres">
      <dgm:prSet presAssocID="{45346DCA-E76A-461D-B069-39F16D6E0300}" presName="hierChild5" presStyleCnt="0"/>
      <dgm:spPr/>
    </dgm:pt>
    <dgm:pt modelId="{749A9238-E24C-4DCE-B7CB-165FC8647065}" type="pres">
      <dgm:prSet presAssocID="{84B3C108-3161-43FF-A06B-F9536D015615}" presName="Name35" presStyleLbl="parChTrans1D3" presStyleIdx="2" presStyleCnt="4"/>
      <dgm:spPr/>
    </dgm:pt>
    <dgm:pt modelId="{0C3E78D4-E827-462A-A198-D7B7A1C0242E}" type="pres">
      <dgm:prSet presAssocID="{0F7F1EC7-27D7-4723-A365-DB5D4EB45FB5}" presName="hierRoot2" presStyleCnt="0">
        <dgm:presLayoutVars>
          <dgm:hierBranch val="init"/>
        </dgm:presLayoutVars>
      </dgm:prSet>
      <dgm:spPr/>
    </dgm:pt>
    <dgm:pt modelId="{79F3F730-362E-4D53-9E18-546DBF87ADDB}" type="pres">
      <dgm:prSet presAssocID="{0F7F1EC7-27D7-4723-A365-DB5D4EB45FB5}" presName="rootComposite" presStyleCnt="0"/>
      <dgm:spPr/>
    </dgm:pt>
    <dgm:pt modelId="{29434E6A-E619-4BE3-B076-D0143E8568AF}" type="pres">
      <dgm:prSet presAssocID="{0F7F1EC7-27D7-4723-A365-DB5D4EB45FB5}" presName="rootText" presStyleLbl="node3" presStyleIdx="2" presStyleCnt="4" custScaleX="136227" custScaleY="153872" custLinFactNeighborX="-26861" custLinFactNeighborY="-177">
        <dgm:presLayoutVars>
          <dgm:chPref val="3"/>
        </dgm:presLayoutVars>
      </dgm:prSet>
      <dgm:spPr/>
    </dgm:pt>
    <dgm:pt modelId="{95966BA5-71BA-4559-A07C-C9697CFC9A09}" type="pres">
      <dgm:prSet presAssocID="{0F7F1EC7-27D7-4723-A365-DB5D4EB45FB5}" presName="rootConnector" presStyleLbl="node3" presStyleIdx="2" presStyleCnt="4"/>
      <dgm:spPr/>
    </dgm:pt>
    <dgm:pt modelId="{45705D1D-3EAF-4492-B108-438B145FACB0}" type="pres">
      <dgm:prSet presAssocID="{0F7F1EC7-27D7-4723-A365-DB5D4EB45FB5}" presName="hierChild4" presStyleCnt="0"/>
      <dgm:spPr/>
    </dgm:pt>
    <dgm:pt modelId="{5D339A4E-1381-4210-BA9E-BE024D28AD32}" type="pres">
      <dgm:prSet presAssocID="{0F7F1EC7-27D7-4723-A365-DB5D4EB45FB5}" presName="hierChild5" presStyleCnt="0"/>
      <dgm:spPr/>
    </dgm:pt>
    <dgm:pt modelId="{B220242A-907E-40C9-9DC4-B8A6258F6394}" type="pres">
      <dgm:prSet presAssocID="{66A78FE6-5029-4078-BE7C-E49F918A2B51}" presName="Name35" presStyleLbl="parChTrans1D3" presStyleIdx="3" presStyleCnt="4"/>
      <dgm:spPr/>
    </dgm:pt>
    <dgm:pt modelId="{37B188CD-BF20-430B-9749-9C244F3BEB91}" type="pres">
      <dgm:prSet presAssocID="{0DEDFABC-45BC-4D90-883B-80F8456E5142}" presName="hierRoot2" presStyleCnt="0">
        <dgm:presLayoutVars>
          <dgm:hierBranch val="init"/>
        </dgm:presLayoutVars>
      </dgm:prSet>
      <dgm:spPr/>
    </dgm:pt>
    <dgm:pt modelId="{EE116217-F42D-4BC3-B072-7E703ECE153E}" type="pres">
      <dgm:prSet presAssocID="{0DEDFABC-45BC-4D90-883B-80F8456E5142}" presName="rootComposite" presStyleCnt="0"/>
      <dgm:spPr/>
    </dgm:pt>
    <dgm:pt modelId="{A1C7AE06-6EB2-427D-B988-455761A817A0}" type="pres">
      <dgm:prSet presAssocID="{0DEDFABC-45BC-4D90-883B-80F8456E5142}" presName="rootText" presStyleLbl="node3" presStyleIdx="3" presStyleCnt="4" custScaleX="129021" custScaleY="146819">
        <dgm:presLayoutVars>
          <dgm:chPref val="3"/>
        </dgm:presLayoutVars>
      </dgm:prSet>
      <dgm:spPr/>
    </dgm:pt>
    <dgm:pt modelId="{C0758A58-570E-4D26-B1E6-88EC23CB2F87}" type="pres">
      <dgm:prSet presAssocID="{0DEDFABC-45BC-4D90-883B-80F8456E5142}" presName="rootConnector" presStyleLbl="node3" presStyleIdx="3" presStyleCnt="4"/>
      <dgm:spPr/>
    </dgm:pt>
    <dgm:pt modelId="{C22C1884-14F3-400B-A126-4619D9AF8253}" type="pres">
      <dgm:prSet presAssocID="{0DEDFABC-45BC-4D90-883B-80F8456E5142}" presName="hierChild4" presStyleCnt="0"/>
      <dgm:spPr/>
    </dgm:pt>
    <dgm:pt modelId="{3AFB1A82-DFEF-4B94-84D1-69393D0ADFA4}" type="pres">
      <dgm:prSet presAssocID="{0DEDFABC-45BC-4D90-883B-80F8456E5142}" presName="hierChild5" presStyleCnt="0"/>
      <dgm:spPr/>
    </dgm:pt>
    <dgm:pt modelId="{83D4A9BD-E9BE-4E5E-B8E0-87FE90B7D3AA}" type="pres">
      <dgm:prSet presAssocID="{05F980EE-D512-4DA8-B494-B3887AFF4934}" presName="hierChild5" presStyleCnt="0"/>
      <dgm:spPr/>
    </dgm:pt>
    <dgm:pt modelId="{FBC75D13-9F72-45F6-B94E-E576910CBE52}" type="pres">
      <dgm:prSet presAssocID="{01304E07-F757-4430-A4ED-5FDABF09949B}" presName="hierChild3" presStyleCnt="0"/>
      <dgm:spPr/>
    </dgm:pt>
  </dgm:ptLst>
  <dgm:cxnLst>
    <dgm:cxn modelId="{5E0F7512-1F3B-470B-8CF6-C27FB666777D}" type="presOf" srcId="{9EDD70EE-37C5-46FA-8A6F-48D2F9B38687}" destId="{93AC26F2-F990-4DBE-B271-7317F5AEFAC2}" srcOrd="0" destOrd="0" presId="urn:microsoft.com/office/officeart/2005/8/layout/orgChart1"/>
    <dgm:cxn modelId="{FEEA2F41-7CD0-43CC-857F-AD374C8BCC3E}" type="presOf" srcId="{0F7F1EC7-27D7-4723-A365-DB5D4EB45FB5}" destId="{95966BA5-71BA-4559-A07C-C9697CFC9A09}" srcOrd="1" destOrd="0" presId="urn:microsoft.com/office/officeart/2005/8/layout/orgChart1"/>
    <dgm:cxn modelId="{57BA379F-BBA1-4001-8C76-36B087D0CED2}" type="presOf" srcId="{01304E07-F757-4430-A4ED-5FDABF09949B}" destId="{D348802C-2B99-4A2A-99B4-A6C59A6BF009}" srcOrd="0" destOrd="0" presId="urn:microsoft.com/office/officeart/2005/8/layout/orgChart1"/>
    <dgm:cxn modelId="{0A88064A-0E61-4651-934A-15B869C7F066}" type="presOf" srcId="{0F7F1EC7-27D7-4723-A365-DB5D4EB45FB5}" destId="{29434E6A-E619-4BE3-B076-D0143E8568AF}" srcOrd="0" destOrd="0" presId="urn:microsoft.com/office/officeart/2005/8/layout/orgChart1"/>
    <dgm:cxn modelId="{32F36F05-1952-4570-9EC3-3EC59F06F118}" srcId="{05F980EE-D512-4DA8-B494-B3887AFF4934}" destId="{0F7F1EC7-27D7-4723-A365-DB5D4EB45FB5}" srcOrd="2" destOrd="0" parTransId="{84B3C108-3161-43FF-A06B-F9536D015615}" sibTransId="{9AE39A0D-BE1C-47AC-A9F5-CDF9CBDB649C}"/>
    <dgm:cxn modelId="{C80DEF62-0CB6-4E54-9CC2-E9FC63FA93A8}" srcId="{05F980EE-D512-4DA8-B494-B3887AFF4934}" destId="{45346DCA-E76A-461D-B069-39F16D6E0300}" srcOrd="1" destOrd="0" parTransId="{A98A528A-9742-484C-87B1-F2E964517420}" sibTransId="{8EE0008A-FE47-43B0-8B9B-39EF0D15EC5A}"/>
    <dgm:cxn modelId="{F4451FF5-4267-4E29-B018-11743A92A570}" type="presOf" srcId="{A4C713B7-A8D5-4ACE-A1D9-863490FED9FD}" destId="{385E7FE8-4BA3-4510-B774-E74C31E980D0}" srcOrd="0" destOrd="0" presId="urn:microsoft.com/office/officeart/2005/8/layout/orgChart1"/>
    <dgm:cxn modelId="{C35A6986-3382-4AC0-B921-B00BC6C35494}" type="presOf" srcId="{A4C713B7-A8D5-4ACE-A1D9-863490FED9FD}" destId="{9F893A5E-8E0A-4520-95D3-7BF102CF53CD}" srcOrd="1" destOrd="0" presId="urn:microsoft.com/office/officeart/2005/8/layout/orgChart1"/>
    <dgm:cxn modelId="{6BE72A47-690C-42BA-A043-AA7687F5A80C}" type="presOf" srcId="{45346DCA-E76A-461D-B069-39F16D6E0300}" destId="{7569A298-84E1-4A10-9BE1-BFF40707B3DD}" srcOrd="0" destOrd="0" presId="urn:microsoft.com/office/officeart/2005/8/layout/orgChart1"/>
    <dgm:cxn modelId="{497B4B15-0B14-4634-8FB4-C22DAE9E2D5B}" srcId="{01304E07-F757-4430-A4ED-5FDABF09949B}" destId="{A4C713B7-A8D5-4ACE-A1D9-863490FED9FD}" srcOrd="1" destOrd="0" parTransId="{5D4EB7BF-DCC1-4064-99B4-681709725F6B}" sibTransId="{0BAE981D-A8D7-47EC-8DCF-4C6539A3F31C}"/>
    <dgm:cxn modelId="{8551FC9E-AC52-4569-B408-AFBC26EEBB10}" type="presOf" srcId="{66A78FE6-5029-4078-BE7C-E49F918A2B51}" destId="{B220242A-907E-40C9-9DC4-B8A6258F6394}" srcOrd="0" destOrd="0" presId="urn:microsoft.com/office/officeart/2005/8/layout/orgChart1"/>
    <dgm:cxn modelId="{DA7E77C8-A7EC-4D6F-833D-618AB94F13ED}" type="presOf" srcId="{01304E07-F757-4430-A4ED-5FDABF09949B}" destId="{D57F67BE-F240-40D4-B9FD-5F1DE218EFD4}" srcOrd="1" destOrd="0" presId="urn:microsoft.com/office/officeart/2005/8/layout/orgChart1"/>
    <dgm:cxn modelId="{E77EDDA2-E0FB-45EB-8153-3FD53EB32871}" type="presOf" srcId="{0DEDFABC-45BC-4D90-883B-80F8456E5142}" destId="{A1C7AE06-6EB2-427D-B988-455761A817A0}" srcOrd="0" destOrd="0" presId="urn:microsoft.com/office/officeart/2005/8/layout/orgChart1"/>
    <dgm:cxn modelId="{F283DC67-00AD-4D6D-8C5B-A0833B08F458}" type="presOf" srcId="{84B3C108-3161-43FF-A06B-F9536D015615}" destId="{749A9238-E24C-4DCE-B7CB-165FC8647065}" srcOrd="0" destOrd="0" presId="urn:microsoft.com/office/officeart/2005/8/layout/orgChart1"/>
    <dgm:cxn modelId="{11E35DB5-B5A0-4EF7-AFF1-630EBE13DD7E}" srcId="{01304E07-F757-4430-A4ED-5FDABF09949B}" destId="{413FFAC7-74EA-4326-8E45-58E23F936EAB}" srcOrd="0" destOrd="0" parTransId="{EAA66C8D-8943-4249-A54A-125C11E323CF}" sibTransId="{66ABCA62-2070-4EFB-A7DB-938DD8840D4C}"/>
    <dgm:cxn modelId="{B0FF78E1-0967-46A9-B5FB-695E5E340760}" type="presOf" srcId="{BBF4DFAB-DFE7-4A23-BC4E-9938069FF5BB}" destId="{B52BDD5C-DA7F-4A24-9744-D138394D37AF}" srcOrd="0" destOrd="0" presId="urn:microsoft.com/office/officeart/2005/8/layout/orgChart1"/>
    <dgm:cxn modelId="{397FD629-09BE-470C-9F37-3720B8A31CCF}" srcId="{05F980EE-D512-4DA8-B494-B3887AFF4934}" destId="{0DEDFABC-45BC-4D90-883B-80F8456E5142}" srcOrd="3" destOrd="0" parTransId="{66A78FE6-5029-4078-BE7C-E49F918A2B51}" sibTransId="{860FE9CD-17C1-461B-AF80-1BCF630DEAFD}"/>
    <dgm:cxn modelId="{33A97ED7-2F5B-416F-876D-9A84DC7CBB98}" type="presOf" srcId="{45346DCA-E76A-461D-B069-39F16D6E0300}" destId="{727DA178-CEAF-4B00-A9BF-8D898C42A4ED}" srcOrd="1" destOrd="0" presId="urn:microsoft.com/office/officeart/2005/8/layout/orgChart1"/>
    <dgm:cxn modelId="{6D591CA4-F497-45E8-B294-D4B936CAFF28}" type="presOf" srcId="{4175210F-D781-4F59-8053-4A0E580FD4EE}" destId="{67E0627E-0DFF-4E17-AAF6-5A4034CF4297}" srcOrd="0" destOrd="0" presId="urn:microsoft.com/office/officeart/2005/8/layout/orgChart1"/>
    <dgm:cxn modelId="{8C181C28-DBB8-4894-93DE-7D1F7CFFA2A8}" type="presOf" srcId="{76C8B711-0712-425F-AECE-2CBA498B10EB}" destId="{485D9F58-A01E-4149-A314-7D76AD4C5EC2}" srcOrd="0" destOrd="0" presId="urn:microsoft.com/office/officeart/2005/8/layout/orgChart1"/>
    <dgm:cxn modelId="{BE675933-4011-4B82-90B5-E7782395EE42}" type="presOf" srcId="{05F980EE-D512-4DA8-B494-B3887AFF4934}" destId="{5A6355E4-B5C6-45A0-9F83-320788D86676}" srcOrd="0" destOrd="0" presId="urn:microsoft.com/office/officeart/2005/8/layout/orgChart1"/>
    <dgm:cxn modelId="{C0B47303-383E-4BAC-A3A5-6044B6D74C90}" type="presOf" srcId="{413FFAC7-74EA-4326-8E45-58E23F936EAB}" destId="{0D78564E-344B-4E58-94B5-0BCB917A9BA4}" srcOrd="1" destOrd="0" presId="urn:microsoft.com/office/officeart/2005/8/layout/orgChart1"/>
    <dgm:cxn modelId="{926E8AD3-5F58-4227-AEC6-8EDACAEF2DCE}" type="presOf" srcId="{EAA66C8D-8943-4249-A54A-125C11E323CF}" destId="{9850B5BC-C5D9-48A3-9FFC-A5ED544806FF}" srcOrd="0" destOrd="0" presId="urn:microsoft.com/office/officeart/2005/8/layout/orgChart1"/>
    <dgm:cxn modelId="{EB43F1C6-7C4D-44FE-8611-7806EE649F44}" type="presOf" srcId="{A98A528A-9742-484C-87B1-F2E964517420}" destId="{9AFE7158-6D5B-4C93-9594-0C5D2A92D6EF}" srcOrd="0" destOrd="0" presId="urn:microsoft.com/office/officeart/2005/8/layout/orgChart1"/>
    <dgm:cxn modelId="{8D0B67CD-201C-4112-9754-0A98E2E1A04A}" srcId="{05F980EE-D512-4DA8-B494-B3887AFF4934}" destId="{76C8B711-0712-425F-AECE-2CBA498B10EB}" srcOrd="0" destOrd="0" parTransId="{4175210F-D781-4F59-8053-4A0E580FD4EE}" sibTransId="{5645A163-D628-4643-AD5E-8D3E3BACF9CF}"/>
    <dgm:cxn modelId="{84B194F5-1ADF-4D18-BB52-1591D3A360AB}" srcId="{BBF4DFAB-DFE7-4A23-BC4E-9938069FF5BB}" destId="{01304E07-F757-4430-A4ED-5FDABF09949B}" srcOrd="0" destOrd="0" parTransId="{8C3376FB-3A74-4AAF-997B-9CDCE40B8177}" sibTransId="{965614C8-837B-467A-824A-AEA39C226D69}"/>
    <dgm:cxn modelId="{5033F207-A85A-46E1-81C7-EE450BA7B7D1}" type="presOf" srcId="{05F980EE-D512-4DA8-B494-B3887AFF4934}" destId="{56A5AE8F-82B0-4AC9-919E-3CCF7513CC16}" srcOrd="1" destOrd="0" presId="urn:microsoft.com/office/officeart/2005/8/layout/orgChart1"/>
    <dgm:cxn modelId="{E5F02109-52E1-4D4D-8180-5990F100D0AB}" type="presOf" srcId="{413FFAC7-74EA-4326-8E45-58E23F936EAB}" destId="{0769F21A-858F-4D3C-8368-AEE55D149B41}" srcOrd="0" destOrd="0" presId="urn:microsoft.com/office/officeart/2005/8/layout/orgChart1"/>
    <dgm:cxn modelId="{04CA3CA7-6D14-4992-9B19-B57E966C5CBC}" type="presOf" srcId="{76C8B711-0712-425F-AECE-2CBA498B10EB}" destId="{7A51F43F-72C2-4C78-85C0-97E9D2198627}" srcOrd="1" destOrd="0" presId="urn:microsoft.com/office/officeart/2005/8/layout/orgChart1"/>
    <dgm:cxn modelId="{EE80DA8B-AA7D-4FF3-A58C-DE8DE2BD5A98}" srcId="{01304E07-F757-4430-A4ED-5FDABF09949B}" destId="{05F980EE-D512-4DA8-B494-B3887AFF4934}" srcOrd="2" destOrd="0" parTransId="{9EDD70EE-37C5-46FA-8A6F-48D2F9B38687}" sibTransId="{0D906413-FBDD-42C5-858B-3975F2983052}"/>
    <dgm:cxn modelId="{07F81BD3-0DC2-4FE5-B865-5F037624E6FC}" type="presOf" srcId="{0DEDFABC-45BC-4D90-883B-80F8456E5142}" destId="{C0758A58-570E-4D26-B1E6-88EC23CB2F87}" srcOrd="1" destOrd="0" presId="urn:microsoft.com/office/officeart/2005/8/layout/orgChart1"/>
    <dgm:cxn modelId="{6438C94F-EDB1-4723-A5B9-720F003BA3BC}" type="presOf" srcId="{5D4EB7BF-DCC1-4064-99B4-681709725F6B}" destId="{F7C80306-8B57-4ABA-B1EE-30C22592A3C7}" srcOrd="0" destOrd="0" presId="urn:microsoft.com/office/officeart/2005/8/layout/orgChart1"/>
    <dgm:cxn modelId="{1BFDB196-3DBC-4377-A617-E1A456375D53}" type="presParOf" srcId="{B52BDD5C-DA7F-4A24-9744-D138394D37AF}" destId="{0E821798-0D3B-48F5-9A3F-5F9A763B0F48}" srcOrd="0" destOrd="0" presId="urn:microsoft.com/office/officeart/2005/8/layout/orgChart1"/>
    <dgm:cxn modelId="{4240F895-C380-4A98-A664-C7164B3629E0}" type="presParOf" srcId="{0E821798-0D3B-48F5-9A3F-5F9A763B0F48}" destId="{337A3554-B458-4C22-8FE5-CAE2A8024B53}" srcOrd="0" destOrd="0" presId="urn:microsoft.com/office/officeart/2005/8/layout/orgChart1"/>
    <dgm:cxn modelId="{9F32306C-B5D7-4592-A5F3-79B0B377684A}" type="presParOf" srcId="{337A3554-B458-4C22-8FE5-CAE2A8024B53}" destId="{D348802C-2B99-4A2A-99B4-A6C59A6BF009}" srcOrd="0" destOrd="0" presId="urn:microsoft.com/office/officeart/2005/8/layout/orgChart1"/>
    <dgm:cxn modelId="{3789BB88-3D36-44B2-9B83-A54873F02A51}" type="presParOf" srcId="{337A3554-B458-4C22-8FE5-CAE2A8024B53}" destId="{D57F67BE-F240-40D4-B9FD-5F1DE218EFD4}" srcOrd="1" destOrd="0" presId="urn:microsoft.com/office/officeart/2005/8/layout/orgChart1"/>
    <dgm:cxn modelId="{5F8CB653-BDC2-4387-B5AB-A969B795E1C8}" type="presParOf" srcId="{0E821798-0D3B-48F5-9A3F-5F9A763B0F48}" destId="{0553F17E-84AA-43A3-B7C0-E145D3DD1A37}" srcOrd="1" destOrd="0" presId="urn:microsoft.com/office/officeart/2005/8/layout/orgChart1"/>
    <dgm:cxn modelId="{B9D16DF6-C955-405F-8116-2AA6E89E05C8}" type="presParOf" srcId="{0553F17E-84AA-43A3-B7C0-E145D3DD1A37}" destId="{9850B5BC-C5D9-48A3-9FFC-A5ED544806FF}" srcOrd="0" destOrd="0" presId="urn:microsoft.com/office/officeart/2005/8/layout/orgChart1"/>
    <dgm:cxn modelId="{DC1B160D-82AC-4DB2-AA34-8673FA1A8A10}" type="presParOf" srcId="{0553F17E-84AA-43A3-B7C0-E145D3DD1A37}" destId="{2599FF30-FBC2-4F6C-9C4F-433DFB226954}" srcOrd="1" destOrd="0" presId="urn:microsoft.com/office/officeart/2005/8/layout/orgChart1"/>
    <dgm:cxn modelId="{21DF885D-8730-4BEA-AAE1-E037DB8A70A5}" type="presParOf" srcId="{2599FF30-FBC2-4F6C-9C4F-433DFB226954}" destId="{761DC46A-4BF0-442F-9F8E-1AF878423A2B}" srcOrd="0" destOrd="0" presId="urn:microsoft.com/office/officeart/2005/8/layout/orgChart1"/>
    <dgm:cxn modelId="{84D45F6E-2839-42F3-9C6A-D6C561A022C4}" type="presParOf" srcId="{761DC46A-4BF0-442F-9F8E-1AF878423A2B}" destId="{0769F21A-858F-4D3C-8368-AEE55D149B41}" srcOrd="0" destOrd="0" presId="urn:microsoft.com/office/officeart/2005/8/layout/orgChart1"/>
    <dgm:cxn modelId="{DE75E309-2474-418F-B809-913F0280E8BB}" type="presParOf" srcId="{761DC46A-4BF0-442F-9F8E-1AF878423A2B}" destId="{0D78564E-344B-4E58-94B5-0BCB917A9BA4}" srcOrd="1" destOrd="0" presId="urn:microsoft.com/office/officeart/2005/8/layout/orgChart1"/>
    <dgm:cxn modelId="{897F0CD1-D400-4B73-989D-558C3430469C}" type="presParOf" srcId="{2599FF30-FBC2-4F6C-9C4F-433DFB226954}" destId="{0D7490DA-84AE-4CAE-8A86-4FA9CD270D13}" srcOrd="1" destOrd="0" presId="urn:microsoft.com/office/officeart/2005/8/layout/orgChart1"/>
    <dgm:cxn modelId="{B3F600BC-8D24-4AE8-BF0A-5F999BDACC3F}" type="presParOf" srcId="{2599FF30-FBC2-4F6C-9C4F-433DFB226954}" destId="{20443A71-2FD0-4912-A0AD-7C40AE7197BA}" srcOrd="2" destOrd="0" presId="urn:microsoft.com/office/officeart/2005/8/layout/orgChart1"/>
    <dgm:cxn modelId="{4D6A82FD-C3C2-4A48-B798-F1DEFBB58857}" type="presParOf" srcId="{0553F17E-84AA-43A3-B7C0-E145D3DD1A37}" destId="{F7C80306-8B57-4ABA-B1EE-30C22592A3C7}" srcOrd="2" destOrd="0" presId="urn:microsoft.com/office/officeart/2005/8/layout/orgChart1"/>
    <dgm:cxn modelId="{ECF6CEA3-9F12-4F84-A0B0-02A709E0EE53}" type="presParOf" srcId="{0553F17E-84AA-43A3-B7C0-E145D3DD1A37}" destId="{83573434-B6B3-4DEB-AABA-91D69BC7BD50}" srcOrd="3" destOrd="0" presId="urn:microsoft.com/office/officeart/2005/8/layout/orgChart1"/>
    <dgm:cxn modelId="{5194005C-14DE-4491-9BC8-2CBB90D99348}" type="presParOf" srcId="{83573434-B6B3-4DEB-AABA-91D69BC7BD50}" destId="{E0BD1CCE-DC22-4379-AE7E-ED3BFE5E1AF2}" srcOrd="0" destOrd="0" presId="urn:microsoft.com/office/officeart/2005/8/layout/orgChart1"/>
    <dgm:cxn modelId="{56482C60-83A6-42EB-9B79-6DCC8E057BF2}" type="presParOf" srcId="{E0BD1CCE-DC22-4379-AE7E-ED3BFE5E1AF2}" destId="{385E7FE8-4BA3-4510-B774-E74C31E980D0}" srcOrd="0" destOrd="0" presId="urn:microsoft.com/office/officeart/2005/8/layout/orgChart1"/>
    <dgm:cxn modelId="{D1D8A43B-8885-4321-BDF9-4436B02A19DE}" type="presParOf" srcId="{E0BD1CCE-DC22-4379-AE7E-ED3BFE5E1AF2}" destId="{9F893A5E-8E0A-4520-95D3-7BF102CF53CD}" srcOrd="1" destOrd="0" presId="urn:microsoft.com/office/officeart/2005/8/layout/orgChart1"/>
    <dgm:cxn modelId="{A54B0026-077B-48B3-8303-E6B3282F7B9D}" type="presParOf" srcId="{83573434-B6B3-4DEB-AABA-91D69BC7BD50}" destId="{F505F4A6-6B31-4371-A53C-EAFF54A8B0DC}" srcOrd="1" destOrd="0" presId="urn:microsoft.com/office/officeart/2005/8/layout/orgChart1"/>
    <dgm:cxn modelId="{9AB384FB-88AB-4B21-A7D0-10E98DA0E767}" type="presParOf" srcId="{83573434-B6B3-4DEB-AABA-91D69BC7BD50}" destId="{0B04DCF0-6E06-4D37-A964-921FF2630406}" srcOrd="2" destOrd="0" presId="urn:microsoft.com/office/officeart/2005/8/layout/orgChart1"/>
    <dgm:cxn modelId="{CA893F6A-E0AE-47D1-AC5A-F515904AB303}" type="presParOf" srcId="{0553F17E-84AA-43A3-B7C0-E145D3DD1A37}" destId="{93AC26F2-F990-4DBE-B271-7317F5AEFAC2}" srcOrd="4" destOrd="0" presId="urn:microsoft.com/office/officeart/2005/8/layout/orgChart1"/>
    <dgm:cxn modelId="{9B07D726-84FB-4063-A8FA-06907344B912}" type="presParOf" srcId="{0553F17E-84AA-43A3-B7C0-E145D3DD1A37}" destId="{C64C2AB1-6A8E-48EE-BF99-B732B344A167}" srcOrd="5" destOrd="0" presId="urn:microsoft.com/office/officeart/2005/8/layout/orgChart1"/>
    <dgm:cxn modelId="{240181B6-1ED0-4F92-8E64-151F699C131E}" type="presParOf" srcId="{C64C2AB1-6A8E-48EE-BF99-B732B344A167}" destId="{3F3EFBEA-15A2-4053-B882-D1B8753B62CB}" srcOrd="0" destOrd="0" presId="urn:microsoft.com/office/officeart/2005/8/layout/orgChart1"/>
    <dgm:cxn modelId="{0A06141B-E517-4309-8C23-E660F5BCD5BF}" type="presParOf" srcId="{3F3EFBEA-15A2-4053-B882-D1B8753B62CB}" destId="{5A6355E4-B5C6-45A0-9F83-320788D86676}" srcOrd="0" destOrd="0" presId="urn:microsoft.com/office/officeart/2005/8/layout/orgChart1"/>
    <dgm:cxn modelId="{8E530AB2-14CB-4112-B0E6-DD6FD6D8671A}" type="presParOf" srcId="{3F3EFBEA-15A2-4053-B882-D1B8753B62CB}" destId="{56A5AE8F-82B0-4AC9-919E-3CCF7513CC16}" srcOrd="1" destOrd="0" presId="urn:microsoft.com/office/officeart/2005/8/layout/orgChart1"/>
    <dgm:cxn modelId="{F70D9539-2A2B-4554-824F-37B411F28F80}" type="presParOf" srcId="{C64C2AB1-6A8E-48EE-BF99-B732B344A167}" destId="{3A96C390-6377-42C3-9D9C-A591EE5243F1}" srcOrd="1" destOrd="0" presId="urn:microsoft.com/office/officeart/2005/8/layout/orgChart1"/>
    <dgm:cxn modelId="{70FED0B4-2707-403F-B7F4-65E1F53B6631}" type="presParOf" srcId="{3A96C390-6377-42C3-9D9C-A591EE5243F1}" destId="{67E0627E-0DFF-4E17-AAF6-5A4034CF4297}" srcOrd="0" destOrd="0" presId="urn:microsoft.com/office/officeart/2005/8/layout/orgChart1"/>
    <dgm:cxn modelId="{952DF0E8-5882-4A80-A7C6-CD75B22B6D6F}" type="presParOf" srcId="{3A96C390-6377-42C3-9D9C-A591EE5243F1}" destId="{45E77E8A-DC21-4760-8D53-EA299CB3EDE7}" srcOrd="1" destOrd="0" presId="urn:microsoft.com/office/officeart/2005/8/layout/orgChart1"/>
    <dgm:cxn modelId="{22D767F9-6106-4622-A140-2B9FCE5F6E4A}" type="presParOf" srcId="{45E77E8A-DC21-4760-8D53-EA299CB3EDE7}" destId="{8E302197-F4AF-4F0E-BD02-4AB525D9BAFF}" srcOrd="0" destOrd="0" presId="urn:microsoft.com/office/officeart/2005/8/layout/orgChart1"/>
    <dgm:cxn modelId="{5815BD45-CCED-4E33-83D0-8DE70908B634}" type="presParOf" srcId="{8E302197-F4AF-4F0E-BD02-4AB525D9BAFF}" destId="{485D9F58-A01E-4149-A314-7D76AD4C5EC2}" srcOrd="0" destOrd="0" presId="urn:microsoft.com/office/officeart/2005/8/layout/orgChart1"/>
    <dgm:cxn modelId="{0F4AD439-3FDD-4BAD-85C4-EB016F18CA7F}" type="presParOf" srcId="{8E302197-F4AF-4F0E-BD02-4AB525D9BAFF}" destId="{7A51F43F-72C2-4C78-85C0-97E9D2198627}" srcOrd="1" destOrd="0" presId="urn:microsoft.com/office/officeart/2005/8/layout/orgChart1"/>
    <dgm:cxn modelId="{E035AF99-31E3-4AAC-9B8A-3D43DC14C355}" type="presParOf" srcId="{45E77E8A-DC21-4760-8D53-EA299CB3EDE7}" destId="{9C77F653-E111-4556-BE49-C9E8D318601E}" srcOrd="1" destOrd="0" presId="urn:microsoft.com/office/officeart/2005/8/layout/orgChart1"/>
    <dgm:cxn modelId="{C49BCD55-4FF9-45EC-8B98-C42DE196676A}" type="presParOf" srcId="{45E77E8A-DC21-4760-8D53-EA299CB3EDE7}" destId="{44F269D5-6F4A-451C-94F6-5CB239ACAFC0}" srcOrd="2" destOrd="0" presId="urn:microsoft.com/office/officeart/2005/8/layout/orgChart1"/>
    <dgm:cxn modelId="{AE9C31BA-F7D3-4577-8FDF-4AF6C8D9DDDB}" type="presParOf" srcId="{3A96C390-6377-42C3-9D9C-A591EE5243F1}" destId="{9AFE7158-6D5B-4C93-9594-0C5D2A92D6EF}" srcOrd="2" destOrd="0" presId="urn:microsoft.com/office/officeart/2005/8/layout/orgChart1"/>
    <dgm:cxn modelId="{8912C4BC-E707-41AF-8DEE-8A2614BAD3A2}" type="presParOf" srcId="{3A96C390-6377-42C3-9D9C-A591EE5243F1}" destId="{3DB7F12B-CFE6-42B3-8E2C-C13F3FCAD137}" srcOrd="3" destOrd="0" presId="urn:microsoft.com/office/officeart/2005/8/layout/orgChart1"/>
    <dgm:cxn modelId="{AAB0980A-B855-4B19-87F2-AF68743DBA3E}" type="presParOf" srcId="{3DB7F12B-CFE6-42B3-8E2C-C13F3FCAD137}" destId="{6461B0FE-2911-43D7-A0F4-7D55866FB057}" srcOrd="0" destOrd="0" presId="urn:microsoft.com/office/officeart/2005/8/layout/orgChart1"/>
    <dgm:cxn modelId="{E83F1D2C-2ADF-4533-90BD-0F4071C4C28F}" type="presParOf" srcId="{6461B0FE-2911-43D7-A0F4-7D55866FB057}" destId="{7569A298-84E1-4A10-9BE1-BFF40707B3DD}" srcOrd="0" destOrd="0" presId="urn:microsoft.com/office/officeart/2005/8/layout/orgChart1"/>
    <dgm:cxn modelId="{61CF1A32-4645-4F48-B6D0-5D38C1AF673D}" type="presParOf" srcId="{6461B0FE-2911-43D7-A0F4-7D55866FB057}" destId="{727DA178-CEAF-4B00-A9BF-8D898C42A4ED}" srcOrd="1" destOrd="0" presId="urn:microsoft.com/office/officeart/2005/8/layout/orgChart1"/>
    <dgm:cxn modelId="{B3F3BBA0-574F-4604-B2D6-5F2F5719B39A}" type="presParOf" srcId="{3DB7F12B-CFE6-42B3-8E2C-C13F3FCAD137}" destId="{149EAAE0-A116-428E-B3D6-13A06C329683}" srcOrd="1" destOrd="0" presId="urn:microsoft.com/office/officeart/2005/8/layout/orgChart1"/>
    <dgm:cxn modelId="{161632AD-199E-4CB6-97BE-90B8DCD6C52A}" type="presParOf" srcId="{3DB7F12B-CFE6-42B3-8E2C-C13F3FCAD137}" destId="{B3D16ABD-3975-4ED1-B2EE-CD5B2BB86A61}" srcOrd="2" destOrd="0" presId="urn:microsoft.com/office/officeart/2005/8/layout/orgChart1"/>
    <dgm:cxn modelId="{B7E5DA21-0C6E-41A8-B6A3-0255CAF6E1D4}" type="presParOf" srcId="{3A96C390-6377-42C3-9D9C-A591EE5243F1}" destId="{749A9238-E24C-4DCE-B7CB-165FC8647065}" srcOrd="4" destOrd="0" presId="urn:microsoft.com/office/officeart/2005/8/layout/orgChart1"/>
    <dgm:cxn modelId="{FFB716E1-76E0-4CF2-B0C9-158C40B9FAE0}" type="presParOf" srcId="{3A96C390-6377-42C3-9D9C-A591EE5243F1}" destId="{0C3E78D4-E827-462A-A198-D7B7A1C0242E}" srcOrd="5" destOrd="0" presId="urn:microsoft.com/office/officeart/2005/8/layout/orgChart1"/>
    <dgm:cxn modelId="{2EEA45B9-81E6-4FF6-B277-235D97198241}" type="presParOf" srcId="{0C3E78D4-E827-462A-A198-D7B7A1C0242E}" destId="{79F3F730-362E-4D53-9E18-546DBF87ADDB}" srcOrd="0" destOrd="0" presId="urn:microsoft.com/office/officeart/2005/8/layout/orgChart1"/>
    <dgm:cxn modelId="{88AF37A3-C722-407D-82BE-DD1C75F5F7F0}" type="presParOf" srcId="{79F3F730-362E-4D53-9E18-546DBF87ADDB}" destId="{29434E6A-E619-4BE3-B076-D0143E8568AF}" srcOrd="0" destOrd="0" presId="urn:microsoft.com/office/officeart/2005/8/layout/orgChart1"/>
    <dgm:cxn modelId="{8C2FD750-4737-4E9E-8AC7-CBC8B37ADBC6}" type="presParOf" srcId="{79F3F730-362E-4D53-9E18-546DBF87ADDB}" destId="{95966BA5-71BA-4559-A07C-C9697CFC9A09}" srcOrd="1" destOrd="0" presId="urn:microsoft.com/office/officeart/2005/8/layout/orgChart1"/>
    <dgm:cxn modelId="{8EC5F483-85E8-415D-A5C2-F918DD2DF9EA}" type="presParOf" srcId="{0C3E78D4-E827-462A-A198-D7B7A1C0242E}" destId="{45705D1D-3EAF-4492-B108-438B145FACB0}" srcOrd="1" destOrd="0" presId="urn:microsoft.com/office/officeart/2005/8/layout/orgChart1"/>
    <dgm:cxn modelId="{9D47F7FD-B252-4119-8637-6D829C5EF292}" type="presParOf" srcId="{0C3E78D4-E827-462A-A198-D7B7A1C0242E}" destId="{5D339A4E-1381-4210-BA9E-BE024D28AD32}" srcOrd="2" destOrd="0" presId="urn:microsoft.com/office/officeart/2005/8/layout/orgChart1"/>
    <dgm:cxn modelId="{66404281-3DE2-4171-B7AD-46FC81BD7C79}" type="presParOf" srcId="{3A96C390-6377-42C3-9D9C-A591EE5243F1}" destId="{B220242A-907E-40C9-9DC4-B8A6258F6394}" srcOrd="6" destOrd="0" presId="urn:microsoft.com/office/officeart/2005/8/layout/orgChart1"/>
    <dgm:cxn modelId="{B68256CC-E372-47CE-B361-65B1D2A57F4D}" type="presParOf" srcId="{3A96C390-6377-42C3-9D9C-A591EE5243F1}" destId="{37B188CD-BF20-430B-9749-9C244F3BEB91}" srcOrd="7" destOrd="0" presId="urn:microsoft.com/office/officeart/2005/8/layout/orgChart1"/>
    <dgm:cxn modelId="{5A87F3B3-9224-46BD-A709-76F732F23E5D}" type="presParOf" srcId="{37B188CD-BF20-430B-9749-9C244F3BEB91}" destId="{EE116217-F42D-4BC3-B072-7E703ECE153E}" srcOrd="0" destOrd="0" presId="urn:microsoft.com/office/officeart/2005/8/layout/orgChart1"/>
    <dgm:cxn modelId="{9AA11D0B-C77B-4AB6-B423-FB96FA48B853}" type="presParOf" srcId="{EE116217-F42D-4BC3-B072-7E703ECE153E}" destId="{A1C7AE06-6EB2-427D-B988-455761A817A0}" srcOrd="0" destOrd="0" presId="urn:microsoft.com/office/officeart/2005/8/layout/orgChart1"/>
    <dgm:cxn modelId="{8B8D4CF7-5547-4713-B125-9B32D32A7824}" type="presParOf" srcId="{EE116217-F42D-4BC3-B072-7E703ECE153E}" destId="{C0758A58-570E-4D26-B1E6-88EC23CB2F87}" srcOrd="1" destOrd="0" presId="urn:microsoft.com/office/officeart/2005/8/layout/orgChart1"/>
    <dgm:cxn modelId="{B8A63CFA-0622-49EE-9E57-6CE947265B0F}" type="presParOf" srcId="{37B188CD-BF20-430B-9749-9C244F3BEB91}" destId="{C22C1884-14F3-400B-A126-4619D9AF8253}" srcOrd="1" destOrd="0" presId="urn:microsoft.com/office/officeart/2005/8/layout/orgChart1"/>
    <dgm:cxn modelId="{7CECE192-12BE-44EB-9654-0FEE841F9715}" type="presParOf" srcId="{37B188CD-BF20-430B-9749-9C244F3BEB91}" destId="{3AFB1A82-DFEF-4B94-84D1-69393D0ADFA4}" srcOrd="2" destOrd="0" presId="urn:microsoft.com/office/officeart/2005/8/layout/orgChart1"/>
    <dgm:cxn modelId="{07C00E9A-CA12-4403-825E-6655EFA01D89}" type="presParOf" srcId="{C64C2AB1-6A8E-48EE-BF99-B732B344A167}" destId="{83D4A9BD-E9BE-4E5E-B8E0-87FE90B7D3AA}" srcOrd="2" destOrd="0" presId="urn:microsoft.com/office/officeart/2005/8/layout/orgChart1"/>
    <dgm:cxn modelId="{E0B2E685-7A95-4A3A-9250-41090C6358D5}" type="presParOf" srcId="{0E821798-0D3B-48F5-9A3F-5F9A763B0F48}" destId="{FBC75D13-9F72-45F6-B94E-E576910CBE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F0200-9CDF-4567-B164-137CF37D29C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00E02EF8-A53F-4F9E-866F-8831E46B256B}">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en-US" altLang="en-US" sz="2800" b="1"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Unusual inheritance patterns due to </a:t>
          </a:r>
          <a:endParaRPr lang="ar-SA" sz="2800" b="1"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endParaRPr>
        </a:p>
      </dgm:t>
    </dgm:pt>
    <dgm:pt modelId="{7AD6460E-F6EC-4DA2-B35C-E827D087D275}" type="parTrans" cxnId="{0F1D2903-D8A5-4A86-B198-0B8BD206CDCE}">
      <dgm:prSet/>
      <dgm:spPr/>
      <dgm:t>
        <a:bodyPr/>
        <a:lstStyle/>
        <a:p>
          <a:pPr rtl="1"/>
          <a:endParaRPr lang="ar-SA"/>
        </a:p>
      </dgm:t>
    </dgm:pt>
    <dgm:pt modelId="{167FAA88-9014-4B4A-99B0-BED5CDEBA235}" type="sibTrans" cxnId="{0F1D2903-D8A5-4A86-B198-0B8BD206CDCE}">
      <dgm:prSet/>
      <dgm:spPr/>
      <dgm:t>
        <a:bodyPr/>
        <a:lstStyle/>
        <a:p>
          <a:pPr rtl="1"/>
          <a:endParaRPr lang="ar-SA"/>
        </a:p>
      </dgm:t>
    </dgm:pt>
    <dgm:pt modelId="{C1D552C8-FE1C-4161-BCE7-637A02BA67FD}">
      <dgm:prSet phldrT="[نص]" custT="1"/>
      <dgm:spPr>
        <a:solidFill>
          <a:srgbClr val="C00000"/>
        </a:solidFill>
      </dgm:spPr>
      <dgm:t>
        <a:bodyPr/>
        <a:lstStyle/>
        <a:p>
          <a:pPr rtl="1"/>
          <a:r>
            <a:rPr lang="en-US" altLang="en-US" sz="2000" b="1" dirty="0">
              <a:solidFill>
                <a:schemeClr val="tx1"/>
              </a:solidFill>
            </a:rPr>
            <a:t>Genomic Imprinting</a:t>
          </a:r>
          <a:endParaRPr lang="ar-SA" sz="2000" b="1" dirty="0">
            <a:solidFill>
              <a:schemeClr val="tx1"/>
            </a:solidFill>
          </a:endParaRPr>
        </a:p>
      </dgm:t>
    </dgm:pt>
    <dgm:pt modelId="{834B9083-1E45-44F1-848E-9B03526FF285}" type="parTrans" cxnId="{689068A6-1267-4F85-B254-E18877FC1CE0}">
      <dgm:prSet/>
      <dgm:spPr/>
      <dgm:t>
        <a:bodyPr/>
        <a:lstStyle/>
        <a:p>
          <a:pPr rtl="1"/>
          <a:endParaRPr lang="ar-SA"/>
        </a:p>
      </dgm:t>
    </dgm:pt>
    <dgm:pt modelId="{27347023-4FAF-43A1-9930-EA84CE9B21BE}" type="sibTrans" cxnId="{689068A6-1267-4F85-B254-E18877FC1CE0}">
      <dgm:prSet/>
      <dgm:spPr/>
      <dgm:t>
        <a:bodyPr/>
        <a:lstStyle/>
        <a:p>
          <a:pPr rtl="1"/>
          <a:endParaRPr lang="ar-SA"/>
        </a:p>
      </dgm:t>
    </dgm:pt>
    <dgm:pt modelId="{B7103043-E681-467E-8E88-E2214FB1D098}">
      <dgm:prSet phldrT="[نص]" custT="1"/>
      <dgm:spPr>
        <a:solidFill>
          <a:srgbClr val="00B050"/>
        </a:solidFill>
      </dgm:spPr>
      <dgm:t>
        <a:bodyPr/>
        <a:lstStyle/>
        <a:p>
          <a:pPr rtl="1"/>
          <a:r>
            <a:rPr lang="en-US" altLang="en-US" sz="2000" b="1" dirty="0">
              <a:solidFill>
                <a:schemeClr val="tx1"/>
              </a:solidFill>
            </a:rPr>
            <a:t>Mosaicism</a:t>
          </a:r>
          <a:endParaRPr lang="ar-SA" sz="2000" b="1" dirty="0">
            <a:solidFill>
              <a:schemeClr val="tx1"/>
            </a:solidFill>
          </a:endParaRPr>
        </a:p>
      </dgm:t>
    </dgm:pt>
    <dgm:pt modelId="{AFDC46F1-CE21-4487-8579-7C9A65DE4895}" type="parTrans" cxnId="{D0A67A34-71ED-4226-9E59-60A698CB7C3A}">
      <dgm:prSet/>
      <dgm:spPr/>
      <dgm:t>
        <a:bodyPr/>
        <a:lstStyle/>
        <a:p>
          <a:pPr rtl="1"/>
          <a:endParaRPr lang="ar-SA"/>
        </a:p>
      </dgm:t>
    </dgm:pt>
    <dgm:pt modelId="{BD2D5AC5-5E49-45F2-9390-47A5B94F976D}" type="sibTrans" cxnId="{D0A67A34-71ED-4226-9E59-60A698CB7C3A}">
      <dgm:prSet/>
      <dgm:spPr/>
      <dgm:t>
        <a:bodyPr/>
        <a:lstStyle/>
        <a:p>
          <a:pPr rtl="1"/>
          <a:endParaRPr lang="ar-SA"/>
        </a:p>
      </dgm:t>
    </dgm:pt>
    <dgm:pt modelId="{E668CAFF-4895-4267-A456-3A044C18FCB2}">
      <dgm:prSet custT="1"/>
      <dgm:spPr>
        <a:solidFill>
          <a:schemeClr val="bg2">
            <a:lumMod val="65000"/>
          </a:schemeClr>
        </a:solidFill>
      </dgm:spPr>
      <dgm:t>
        <a:bodyPr/>
        <a:lstStyle/>
        <a:p>
          <a:pPr rtl="1"/>
          <a:r>
            <a:rPr lang="en-US" altLang="en-US" sz="2000" b="1" dirty="0">
              <a:solidFill>
                <a:schemeClr val="tx1"/>
              </a:solidFill>
            </a:rPr>
            <a:t>Somatic</a:t>
          </a:r>
          <a:endParaRPr lang="ar-SA" sz="2000" b="1" dirty="0">
            <a:solidFill>
              <a:schemeClr val="tx1"/>
            </a:solidFill>
          </a:endParaRPr>
        </a:p>
      </dgm:t>
    </dgm:pt>
    <dgm:pt modelId="{9FCDAD15-8E4C-4097-BBCB-09C06CB7318E}" type="parTrans" cxnId="{E1FBAF27-A293-4F14-B01B-8D7F706ECBD0}">
      <dgm:prSet/>
      <dgm:spPr/>
      <dgm:t>
        <a:bodyPr/>
        <a:lstStyle/>
        <a:p>
          <a:pPr rtl="1"/>
          <a:endParaRPr lang="ar-SA"/>
        </a:p>
      </dgm:t>
    </dgm:pt>
    <dgm:pt modelId="{E040E3C8-D940-4C9B-9DE9-40E3F07B7B6C}" type="sibTrans" cxnId="{E1FBAF27-A293-4F14-B01B-8D7F706ECBD0}">
      <dgm:prSet/>
      <dgm:spPr/>
      <dgm:t>
        <a:bodyPr/>
        <a:lstStyle/>
        <a:p>
          <a:pPr rtl="1"/>
          <a:endParaRPr lang="ar-SA"/>
        </a:p>
      </dgm:t>
    </dgm:pt>
    <dgm:pt modelId="{1AF877BD-CB22-414A-8923-71694ED1CE7F}">
      <dgm:prSet custT="1"/>
      <dgm:spPr>
        <a:solidFill>
          <a:schemeClr val="accent5">
            <a:lumMod val="75000"/>
          </a:schemeClr>
        </a:solidFill>
      </dgm:spPr>
      <dgm:t>
        <a:bodyPr/>
        <a:lstStyle/>
        <a:p>
          <a:pPr rtl="1"/>
          <a:r>
            <a:rPr lang="en-US" altLang="en-US" sz="2000" b="1" dirty="0">
              <a:solidFill>
                <a:schemeClr val="tx1"/>
              </a:solidFill>
            </a:rPr>
            <a:t>Germline</a:t>
          </a:r>
          <a:endParaRPr lang="ar-SA" sz="2000" b="1" dirty="0">
            <a:solidFill>
              <a:schemeClr val="tx1"/>
            </a:solidFill>
          </a:endParaRPr>
        </a:p>
      </dgm:t>
    </dgm:pt>
    <dgm:pt modelId="{3E348764-1467-4B04-B576-4CBF1C488DCE}" type="parTrans" cxnId="{4587C9E4-C574-4672-A58E-7F9E0944D231}">
      <dgm:prSet/>
      <dgm:spPr/>
      <dgm:t>
        <a:bodyPr/>
        <a:lstStyle/>
        <a:p>
          <a:pPr rtl="1"/>
          <a:endParaRPr lang="ar-SA"/>
        </a:p>
      </dgm:t>
    </dgm:pt>
    <dgm:pt modelId="{C60FCD3B-0596-418E-82CC-1D39D8B92A00}" type="sibTrans" cxnId="{4587C9E4-C574-4672-A58E-7F9E0944D231}">
      <dgm:prSet/>
      <dgm:spPr/>
      <dgm:t>
        <a:bodyPr/>
        <a:lstStyle/>
        <a:p>
          <a:pPr rtl="1"/>
          <a:endParaRPr lang="ar-SA"/>
        </a:p>
      </dgm:t>
    </dgm:pt>
    <dgm:pt modelId="{4C79804D-4BAE-4811-A0A7-16A355CB214A}" type="pres">
      <dgm:prSet presAssocID="{001F0200-9CDF-4567-B164-137CF37D29CD}" presName="hierChild1" presStyleCnt="0">
        <dgm:presLayoutVars>
          <dgm:orgChart val="1"/>
          <dgm:chPref val="1"/>
          <dgm:dir/>
          <dgm:animOne val="branch"/>
          <dgm:animLvl val="lvl"/>
          <dgm:resizeHandles/>
        </dgm:presLayoutVars>
      </dgm:prSet>
      <dgm:spPr/>
    </dgm:pt>
    <dgm:pt modelId="{EFF8DA79-CFC1-4172-A746-C6E5282B7F0F}" type="pres">
      <dgm:prSet presAssocID="{00E02EF8-A53F-4F9E-866F-8831E46B256B}" presName="hierRoot1" presStyleCnt="0">
        <dgm:presLayoutVars>
          <dgm:hierBranch val="init"/>
        </dgm:presLayoutVars>
      </dgm:prSet>
      <dgm:spPr/>
    </dgm:pt>
    <dgm:pt modelId="{2F2AD314-0D01-468D-B557-A771B7214098}" type="pres">
      <dgm:prSet presAssocID="{00E02EF8-A53F-4F9E-866F-8831E46B256B}" presName="rootComposite1" presStyleCnt="0"/>
      <dgm:spPr/>
    </dgm:pt>
    <dgm:pt modelId="{A8BB201E-7C43-4DBB-B31B-45DE1355564D}" type="pres">
      <dgm:prSet presAssocID="{00E02EF8-A53F-4F9E-866F-8831E46B256B}" presName="rootText1" presStyleLbl="node0" presStyleIdx="0" presStyleCnt="1" custScaleX="184298" custScaleY="110244">
        <dgm:presLayoutVars>
          <dgm:chPref val="3"/>
        </dgm:presLayoutVars>
      </dgm:prSet>
      <dgm:spPr/>
    </dgm:pt>
    <dgm:pt modelId="{3FBD7C2D-481F-4FE8-8342-5FCE21290B4F}" type="pres">
      <dgm:prSet presAssocID="{00E02EF8-A53F-4F9E-866F-8831E46B256B}" presName="rootConnector1" presStyleLbl="node1" presStyleIdx="0" presStyleCnt="0"/>
      <dgm:spPr/>
    </dgm:pt>
    <dgm:pt modelId="{D61D2CFA-4F2A-4B5D-9C9C-EF5A3F76438D}" type="pres">
      <dgm:prSet presAssocID="{00E02EF8-A53F-4F9E-866F-8831E46B256B}" presName="hierChild2" presStyleCnt="0"/>
      <dgm:spPr/>
    </dgm:pt>
    <dgm:pt modelId="{D8972DF8-5896-4E1F-9443-D55C7F668A29}" type="pres">
      <dgm:prSet presAssocID="{834B9083-1E45-44F1-848E-9B03526FF285}" presName="Name37" presStyleLbl="parChTrans1D2" presStyleIdx="0" presStyleCnt="2"/>
      <dgm:spPr/>
    </dgm:pt>
    <dgm:pt modelId="{F690D828-3D09-441F-A8CF-285296DC8C91}" type="pres">
      <dgm:prSet presAssocID="{C1D552C8-FE1C-4161-BCE7-637A02BA67FD}" presName="hierRoot2" presStyleCnt="0">
        <dgm:presLayoutVars>
          <dgm:hierBranch val="init"/>
        </dgm:presLayoutVars>
      </dgm:prSet>
      <dgm:spPr/>
    </dgm:pt>
    <dgm:pt modelId="{6CFD2328-D2C8-41A4-92DB-E659E21ADF89}" type="pres">
      <dgm:prSet presAssocID="{C1D552C8-FE1C-4161-BCE7-637A02BA67FD}" presName="rootComposite" presStyleCnt="0"/>
      <dgm:spPr/>
    </dgm:pt>
    <dgm:pt modelId="{AE2195AE-5124-479B-9FFF-32764A34F824}" type="pres">
      <dgm:prSet presAssocID="{C1D552C8-FE1C-4161-BCE7-637A02BA67FD}" presName="rootText" presStyleLbl="node2" presStyleIdx="0" presStyleCnt="2" custScaleY="58214" custLinFactNeighborX="5701" custLinFactNeighborY="-51">
        <dgm:presLayoutVars>
          <dgm:chPref val="3"/>
        </dgm:presLayoutVars>
      </dgm:prSet>
      <dgm:spPr/>
    </dgm:pt>
    <dgm:pt modelId="{BA8C5B6C-3A00-4FE2-834B-A3EBBF98F45F}" type="pres">
      <dgm:prSet presAssocID="{C1D552C8-FE1C-4161-BCE7-637A02BA67FD}" presName="rootConnector" presStyleLbl="node2" presStyleIdx="0" presStyleCnt="2"/>
      <dgm:spPr/>
    </dgm:pt>
    <dgm:pt modelId="{36F5B6D9-66B6-4889-989A-27F432D0CB53}" type="pres">
      <dgm:prSet presAssocID="{C1D552C8-FE1C-4161-BCE7-637A02BA67FD}" presName="hierChild4" presStyleCnt="0"/>
      <dgm:spPr/>
    </dgm:pt>
    <dgm:pt modelId="{2F449BA9-E9F8-408D-BCDB-997BFC825DA1}" type="pres">
      <dgm:prSet presAssocID="{C1D552C8-FE1C-4161-BCE7-637A02BA67FD}" presName="hierChild5" presStyleCnt="0"/>
      <dgm:spPr/>
    </dgm:pt>
    <dgm:pt modelId="{5D65E7F8-FCDE-43C6-BB80-556BAAFB6ABF}" type="pres">
      <dgm:prSet presAssocID="{AFDC46F1-CE21-4487-8579-7C9A65DE4895}" presName="Name37" presStyleLbl="parChTrans1D2" presStyleIdx="1" presStyleCnt="2"/>
      <dgm:spPr/>
    </dgm:pt>
    <dgm:pt modelId="{9EAE66D6-545B-4887-8FFB-50BB7C001A6C}" type="pres">
      <dgm:prSet presAssocID="{B7103043-E681-467E-8E88-E2214FB1D098}" presName="hierRoot2" presStyleCnt="0">
        <dgm:presLayoutVars>
          <dgm:hierBranch/>
        </dgm:presLayoutVars>
      </dgm:prSet>
      <dgm:spPr/>
    </dgm:pt>
    <dgm:pt modelId="{45733E09-6ECC-48B3-BCA3-A19F9FC48BB4}" type="pres">
      <dgm:prSet presAssocID="{B7103043-E681-467E-8E88-E2214FB1D098}" presName="rootComposite" presStyleCnt="0"/>
      <dgm:spPr/>
    </dgm:pt>
    <dgm:pt modelId="{D0F0258D-CC1B-481C-A460-7BF7798C9CD5}" type="pres">
      <dgm:prSet presAssocID="{B7103043-E681-467E-8E88-E2214FB1D098}" presName="rootText" presStyleLbl="node2" presStyleIdx="1" presStyleCnt="2" custScaleY="57102">
        <dgm:presLayoutVars>
          <dgm:chPref val="3"/>
        </dgm:presLayoutVars>
      </dgm:prSet>
      <dgm:spPr/>
    </dgm:pt>
    <dgm:pt modelId="{3E21E82A-5A30-4821-8CDF-47C5BF9545F1}" type="pres">
      <dgm:prSet presAssocID="{B7103043-E681-467E-8E88-E2214FB1D098}" presName="rootConnector" presStyleLbl="node2" presStyleIdx="1" presStyleCnt="2"/>
      <dgm:spPr/>
    </dgm:pt>
    <dgm:pt modelId="{2135FF42-44E8-447F-9995-3184A8450610}" type="pres">
      <dgm:prSet presAssocID="{B7103043-E681-467E-8E88-E2214FB1D098}" presName="hierChild4" presStyleCnt="0"/>
      <dgm:spPr/>
    </dgm:pt>
    <dgm:pt modelId="{A59A5CB6-06A7-4542-B434-016D36A1CB1E}" type="pres">
      <dgm:prSet presAssocID="{9FCDAD15-8E4C-4097-BBCB-09C06CB7318E}" presName="Name35" presStyleLbl="parChTrans1D3" presStyleIdx="0" presStyleCnt="2"/>
      <dgm:spPr/>
    </dgm:pt>
    <dgm:pt modelId="{E86EDC5C-F915-4DD0-990A-CECAA9E72122}" type="pres">
      <dgm:prSet presAssocID="{E668CAFF-4895-4267-A456-3A044C18FCB2}" presName="hierRoot2" presStyleCnt="0">
        <dgm:presLayoutVars>
          <dgm:hierBranch/>
        </dgm:presLayoutVars>
      </dgm:prSet>
      <dgm:spPr/>
    </dgm:pt>
    <dgm:pt modelId="{305781B5-3F1E-4261-9807-9DC346AE9B45}" type="pres">
      <dgm:prSet presAssocID="{E668CAFF-4895-4267-A456-3A044C18FCB2}" presName="rootComposite" presStyleCnt="0"/>
      <dgm:spPr/>
    </dgm:pt>
    <dgm:pt modelId="{26BD0312-14B2-43AB-B078-42D776AB6D93}" type="pres">
      <dgm:prSet presAssocID="{E668CAFF-4895-4267-A456-3A044C18FCB2}" presName="rootText" presStyleLbl="node3" presStyleIdx="0" presStyleCnt="2" custScaleY="53040">
        <dgm:presLayoutVars>
          <dgm:chPref val="3"/>
        </dgm:presLayoutVars>
      </dgm:prSet>
      <dgm:spPr/>
    </dgm:pt>
    <dgm:pt modelId="{2312BCA3-6652-4869-B98C-93CFFCD4E4A4}" type="pres">
      <dgm:prSet presAssocID="{E668CAFF-4895-4267-A456-3A044C18FCB2}" presName="rootConnector" presStyleLbl="node3" presStyleIdx="0" presStyleCnt="2"/>
      <dgm:spPr/>
    </dgm:pt>
    <dgm:pt modelId="{3D0DD6D1-FCB8-4F0C-B773-7F222157DB2E}" type="pres">
      <dgm:prSet presAssocID="{E668CAFF-4895-4267-A456-3A044C18FCB2}" presName="hierChild4" presStyleCnt="0"/>
      <dgm:spPr/>
    </dgm:pt>
    <dgm:pt modelId="{E927972E-9155-4E43-ACDD-E0ED14DDA067}" type="pres">
      <dgm:prSet presAssocID="{E668CAFF-4895-4267-A456-3A044C18FCB2}" presName="hierChild5" presStyleCnt="0"/>
      <dgm:spPr/>
    </dgm:pt>
    <dgm:pt modelId="{58FC9606-2FD1-4863-868A-4201B3FC05A4}" type="pres">
      <dgm:prSet presAssocID="{3E348764-1467-4B04-B576-4CBF1C488DCE}" presName="Name35" presStyleLbl="parChTrans1D3" presStyleIdx="1" presStyleCnt="2"/>
      <dgm:spPr/>
    </dgm:pt>
    <dgm:pt modelId="{DA9C65D8-1531-45C6-93BA-54233A9B4DB4}" type="pres">
      <dgm:prSet presAssocID="{1AF877BD-CB22-414A-8923-71694ED1CE7F}" presName="hierRoot2" presStyleCnt="0">
        <dgm:presLayoutVars>
          <dgm:hierBranch val="init"/>
        </dgm:presLayoutVars>
      </dgm:prSet>
      <dgm:spPr/>
    </dgm:pt>
    <dgm:pt modelId="{639B5FF1-81C1-4D4E-86D4-57E4C87E66BA}" type="pres">
      <dgm:prSet presAssocID="{1AF877BD-CB22-414A-8923-71694ED1CE7F}" presName="rootComposite" presStyleCnt="0"/>
      <dgm:spPr/>
    </dgm:pt>
    <dgm:pt modelId="{DB89C597-B2B0-4501-97D2-CDD186D0838B}" type="pres">
      <dgm:prSet presAssocID="{1AF877BD-CB22-414A-8923-71694ED1CE7F}" presName="rootText" presStyleLbl="node3" presStyleIdx="1" presStyleCnt="2" custScaleY="53040">
        <dgm:presLayoutVars>
          <dgm:chPref val="3"/>
        </dgm:presLayoutVars>
      </dgm:prSet>
      <dgm:spPr/>
    </dgm:pt>
    <dgm:pt modelId="{AA8E2C5E-BBF1-41E2-99CC-E81E863BABBE}" type="pres">
      <dgm:prSet presAssocID="{1AF877BD-CB22-414A-8923-71694ED1CE7F}" presName="rootConnector" presStyleLbl="node3" presStyleIdx="1" presStyleCnt="2"/>
      <dgm:spPr/>
    </dgm:pt>
    <dgm:pt modelId="{517BB504-13C9-4574-B944-EC4B10DE633A}" type="pres">
      <dgm:prSet presAssocID="{1AF877BD-CB22-414A-8923-71694ED1CE7F}" presName="hierChild4" presStyleCnt="0"/>
      <dgm:spPr/>
    </dgm:pt>
    <dgm:pt modelId="{93D5E5D3-9934-4E80-BD40-3B7B6A648614}" type="pres">
      <dgm:prSet presAssocID="{1AF877BD-CB22-414A-8923-71694ED1CE7F}" presName="hierChild5" presStyleCnt="0"/>
      <dgm:spPr/>
    </dgm:pt>
    <dgm:pt modelId="{A2D09D23-F8D4-4D72-B6C9-77020AD4E98C}" type="pres">
      <dgm:prSet presAssocID="{B7103043-E681-467E-8E88-E2214FB1D098}" presName="hierChild5" presStyleCnt="0"/>
      <dgm:spPr/>
    </dgm:pt>
    <dgm:pt modelId="{D207F361-E671-4CD2-9C1D-F740745B3DFC}" type="pres">
      <dgm:prSet presAssocID="{00E02EF8-A53F-4F9E-866F-8831E46B256B}" presName="hierChild3" presStyleCnt="0"/>
      <dgm:spPr/>
    </dgm:pt>
  </dgm:ptLst>
  <dgm:cxnLst>
    <dgm:cxn modelId="{79D38AF4-04E4-4048-B90F-C6BEAFDF1271}" type="presOf" srcId="{1AF877BD-CB22-414A-8923-71694ED1CE7F}" destId="{AA8E2C5E-BBF1-41E2-99CC-E81E863BABBE}" srcOrd="1" destOrd="0" presId="urn:microsoft.com/office/officeart/2005/8/layout/orgChart1"/>
    <dgm:cxn modelId="{BC4CA835-1CBB-40B0-811B-52BD216008EC}" type="presOf" srcId="{001F0200-9CDF-4567-B164-137CF37D29CD}" destId="{4C79804D-4BAE-4811-A0A7-16A355CB214A}" srcOrd="0" destOrd="0" presId="urn:microsoft.com/office/officeart/2005/8/layout/orgChart1"/>
    <dgm:cxn modelId="{CC04D804-FFBC-4143-8B3A-A44BF60D7A1B}" type="presOf" srcId="{9FCDAD15-8E4C-4097-BBCB-09C06CB7318E}" destId="{A59A5CB6-06A7-4542-B434-016D36A1CB1E}" srcOrd="0" destOrd="0" presId="urn:microsoft.com/office/officeart/2005/8/layout/orgChart1"/>
    <dgm:cxn modelId="{B1DEE416-0EE9-44A8-9933-F3F24A74F06F}" type="presOf" srcId="{E668CAFF-4895-4267-A456-3A044C18FCB2}" destId="{2312BCA3-6652-4869-B98C-93CFFCD4E4A4}" srcOrd="1" destOrd="0" presId="urn:microsoft.com/office/officeart/2005/8/layout/orgChart1"/>
    <dgm:cxn modelId="{7431FC18-777E-4610-A72A-BC3A44852ECB}" type="presOf" srcId="{B7103043-E681-467E-8E88-E2214FB1D098}" destId="{D0F0258D-CC1B-481C-A460-7BF7798C9CD5}" srcOrd="0" destOrd="0" presId="urn:microsoft.com/office/officeart/2005/8/layout/orgChart1"/>
    <dgm:cxn modelId="{70FADFA8-9C34-4132-A0D1-283CF3E88DDB}" type="presOf" srcId="{E668CAFF-4895-4267-A456-3A044C18FCB2}" destId="{26BD0312-14B2-43AB-B078-42D776AB6D93}" srcOrd="0" destOrd="0" presId="urn:microsoft.com/office/officeart/2005/8/layout/orgChart1"/>
    <dgm:cxn modelId="{9CEC9A7E-7750-40E1-AB5B-43887A9CB48B}" type="presOf" srcId="{00E02EF8-A53F-4F9E-866F-8831E46B256B}" destId="{A8BB201E-7C43-4DBB-B31B-45DE1355564D}" srcOrd="0" destOrd="0" presId="urn:microsoft.com/office/officeart/2005/8/layout/orgChart1"/>
    <dgm:cxn modelId="{BB7EAFDE-5C79-432E-ABA8-2B2C4215CD39}" type="presOf" srcId="{C1D552C8-FE1C-4161-BCE7-637A02BA67FD}" destId="{AE2195AE-5124-479B-9FFF-32764A34F824}" srcOrd="0" destOrd="0" presId="urn:microsoft.com/office/officeart/2005/8/layout/orgChart1"/>
    <dgm:cxn modelId="{A6D06111-94D1-4140-AE47-3BB2D9A5A27F}" type="presOf" srcId="{3E348764-1467-4B04-B576-4CBF1C488DCE}" destId="{58FC9606-2FD1-4863-868A-4201B3FC05A4}" srcOrd="0" destOrd="0" presId="urn:microsoft.com/office/officeart/2005/8/layout/orgChart1"/>
    <dgm:cxn modelId="{E1FBAF27-A293-4F14-B01B-8D7F706ECBD0}" srcId="{B7103043-E681-467E-8E88-E2214FB1D098}" destId="{E668CAFF-4895-4267-A456-3A044C18FCB2}" srcOrd="0" destOrd="0" parTransId="{9FCDAD15-8E4C-4097-BBCB-09C06CB7318E}" sibTransId="{E040E3C8-D940-4C9B-9DE9-40E3F07B7B6C}"/>
    <dgm:cxn modelId="{D0A67A34-71ED-4226-9E59-60A698CB7C3A}" srcId="{00E02EF8-A53F-4F9E-866F-8831E46B256B}" destId="{B7103043-E681-467E-8E88-E2214FB1D098}" srcOrd="1" destOrd="0" parTransId="{AFDC46F1-CE21-4487-8579-7C9A65DE4895}" sibTransId="{BD2D5AC5-5E49-45F2-9390-47A5B94F976D}"/>
    <dgm:cxn modelId="{689068A6-1267-4F85-B254-E18877FC1CE0}" srcId="{00E02EF8-A53F-4F9E-866F-8831E46B256B}" destId="{C1D552C8-FE1C-4161-BCE7-637A02BA67FD}" srcOrd="0" destOrd="0" parTransId="{834B9083-1E45-44F1-848E-9B03526FF285}" sibTransId="{27347023-4FAF-43A1-9930-EA84CE9B21BE}"/>
    <dgm:cxn modelId="{02D3F54C-5A35-4416-AD8E-1D11DF07D347}" type="presOf" srcId="{1AF877BD-CB22-414A-8923-71694ED1CE7F}" destId="{DB89C597-B2B0-4501-97D2-CDD186D0838B}" srcOrd="0" destOrd="0" presId="urn:microsoft.com/office/officeart/2005/8/layout/orgChart1"/>
    <dgm:cxn modelId="{564EA593-27DB-4121-A519-A113DF89B365}" type="presOf" srcId="{C1D552C8-FE1C-4161-BCE7-637A02BA67FD}" destId="{BA8C5B6C-3A00-4FE2-834B-A3EBBF98F45F}" srcOrd="1" destOrd="0" presId="urn:microsoft.com/office/officeart/2005/8/layout/orgChart1"/>
    <dgm:cxn modelId="{0F1D2903-D8A5-4A86-B198-0B8BD206CDCE}" srcId="{001F0200-9CDF-4567-B164-137CF37D29CD}" destId="{00E02EF8-A53F-4F9E-866F-8831E46B256B}" srcOrd="0" destOrd="0" parTransId="{7AD6460E-F6EC-4DA2-B35C-E827D087D275}" sibTransId="{167FAA88-9014-4B4A-99B0-BED5CDEBA235}"/>
    <dgm:cxn modelId="{6C450F54-1325-4575-ACBC-29257CD103F4}" type="presOf" srcId="{AFDC46F1-CE21-4487-8579-7C9A65DE4895}" destId="{5D65E7F8-FCDE-43C6-BB80-556BAAFB6ABF}" srcOrd="0" destOrd="0" presId="urn:microsoft.com/office/officeart/2005/8/layout/orgChart1"/>
    <dgm:cxn modelId="{D5BFDF0F-3266-431B-85FC-7795C7C53063}" type="presOf" srcId="{00E02EF8-A53F-4F9E-866F-8831E46B256B}" destId="{3FBD7C2D-481F-4FE8-8342-5FCE21290B4F}" srcOrd="1" destOrd="0" presId="urn:microsoft.com/office/officeart/2005/8/layout/orgChart1"/>
    <dgm:cxn modelId="{4587C9E4-C574-4672-A58E-7F9E0944D231}" srcId="{B7103043-E681-467E-8E88-E2214FB1D098}" destId="{1AF877BD-CB22-414A-8923-71694ED1CE7F}" srcOrd="1" destOrd="0" parTransId="{3E348764-1467-4B04-B576-4CBF1C488DCE}" sibTransId="{C60FCD3B-0596-418E-82CC-1D39D8B92A00}"/>
    <dgm:cxn modelId="{3561649E-6AE7-4C80-BF24-7AB31B2EF754}" type="presOf" srcId="{834B9083-1E45-44F1-848E-9B03526FF285}" destId="{D8972DF8-5896-4E1F-9443-D55C7F668A29}" srcOrd="0" destOrd="0" presId="urn:microsoft.com/office/officeart/2005/8/layout/orgChart1"/>
    <dgm:cxn modelId="{9119111B-9D95-4A91-BC09-7158E7D35FDB}" type="presOf" srcId="{B7103043-E681-467E-8E88-E2214FB1D098}" destId="{3E21E82A-5A30-4821-8CDF-47C5BF9545F1}" srcOrd="1" destOrd="0" presId="urn:microsoft.com/office/officeart/2005/8/layout/orgChart1"/>
    <dgm:cxn modelId="{6E02317D-BA2D-4652-9597-7531309D1F09}" type="presParOf" srcId="{4C79804D-4BAE-4811-A0A7-16A355CB214A}" destId="{EFF8DA79-CFC1-4172-A746-C6E5282B7F0F}" srcOrd="0" destOrd="0" presId="urn:microsoft.com/office/officeart/2005/8/layout/orgChart1"/>
    <dgm:cxn modelId="{57686572-69F8-46E5-B063-D485B6E8A13B}" type="presParOf" srcId="{EFF8DA79-CFC1-4172-A746-C6E5282B7F0F}" destId="{2F2AD314-0D01-468D-B557-A771B7214098}" srcOrd="0" destOrd="0" presId="urn:microsoft.com/office/officeart/2005/8/layout/orgChart1"/>
    <dgm:cxn modelId="{9B795888-C784-49B2-9C4E-252776DC706B}" type="presParOf" srcId="{2F2AD314-0D01-468D-B557-A771B7214098}" destId="{A8BB201E-7C43-4DBB-B31B-45DE1355564D}" srcOrd="0" destOrd="0" presId="urn:microsoft.com/office/officeart/2005/8/layout/orgChart1"/>
    <dgm:cxn modelId="{98319FE1-7FAC-411F-98DD-86ECAAD36BB3}" type="presParOf" srcId="{2F2AD314-0D01-468D-B557-A771B7214098}" destId="{3FBD7C2D-481F-4FE8-8342-5FCE21290B4F}" srcOrd="1" destOrd="0" presId="urn:microsoft.com/office/officeart/2005/8/layout/orgChart1"/>
    <dgm:cxn modelId="{2BDC6BD1-FEE1-4F98-BEE5-7D054A978B1D}" type="presParOf" srcId="{EFF8DA79-CFC1-4172-A746-C6E5282B7F0F}" destId="{D61D2CFA-4F2A-4B5D-9C9C-EF5A3F76438D}" srcOrd="1" destOrd="0" presId="urn:microsoft.com/office/officeart/2005/8/layout/orgChart1"/>
    <dgm:cxn modelId="{EB5017E8-DB12-49C7-89C6-461553616F0C}" type="presParOf" srcId="{D61D2CFA-4F2A-4B5D-9C9C-EF5A3F76438D}" destId="{D8972DF8-5896-4E1F-9443-D55C7F668A29}" srcOrd="0" destOrd="0" presId="urn:microsoft.com/office/officeart/2005/8/layout/orgChart1"/>
    <dgm:cxn modelId="{3E2F2E26-54D9-41D4-86A7-A0859AE3A20D}" type="presParOf" srcId="{D61D2CFA-4F2A-4B5D-9C9C-EF5A3F76438D}" destId="{F690D828-3D09-441F-A8CF-285296DC8C91}" srcOrd="1" destOrd="0" presId="urn:microsoft.com/office/officeart/2005/8/layout/orgChart1"/>
    <dgm:cxn modelId="{D2E6DCA0-850A-4007-A5FA-81F11D4CB487}" type="presParOf" srcId="{F690D828-3D09-441F-A8CF-285296DC8C91}" destId="{6CFD2328-D2C8-41A4-92DB-E659E21ADF89}" srcOrd="0" destOrd="0" presId="urn:microsoft.com/office/officeart/2005/8/layout/orgChart1"/>
    <dgm:cxn modelId="{F156857B-C130-4AE1-8ECF-20B0611B0C55}" type="presParOf" srcId="{6CFD2328-D2C8-41A4-92DB-E659E21ADF89}" destId="{AE2195AE-5124-479B-9FFF-32764A34F824}" srcOrd="0" destOrd="0" presId="urn:microsoft.com/office/officeart/2005/8/layout/orgChart1"/>
    <dgm:cxn modelId="{371C9EC6-71D9-4AA6-BA2F-113F663C2503}" type="presParOf" srcId="{6CFD2328-D2C8-41A4-92DB-E659E21ADF89}" destId="{BA8C5B6C-3A00-4FE2-834B-A3EBBF98F45F}" srcOrd="1" destOrd="0" presId="urn:microsoft.com/office/officeart/2005/8/layout/orgChart1"/>
    <dgm:cxn modelId="{29EE0476-C61D-4B4A-A933-23C6E387362E}" type="presParOf" srcId="{F690D828-3D09-441F-A8CF-285296DC8C91}" destId="{36F5B6D9-66B6-4889-989A-27F432D0CB53}" srcOrd="1" destOrd="0" presId="urn:microsoft.com/office/officeart/2005/8/layout/orgChart1"/>
    <dgm:cxn modelId="{D23C457E-91DE-4417-AB8C-8838F4245249}" type="presParOf" srcId="{F690D828-3D09-441F-A8CF-285296DC8C91}" destId="{2F449BA9-E9F8-408D-BCDB-997BFC825DA1}" srcOrd="2" destOrd="0" presId="urn:microsoft.com/office/officeart/2005/8/layout/orgChart1"/>
    <dgm:cxn modelId="{4A77E231-6160-45CB-9D97-26C440364FD9}" type="presParOf" srcId="{D61D2CFA-4F2A-4B5D-9C9C-EF5A3F76438D}" destId="{5D65E7F8-FCDE-43C6-BB80-556BAAFB6ABF}" srcOrd="2" destOrd="0" presId="urn:microsoft.com/office/officeart/2005/8/layout/orgChart1"/>
    <dgm:cxn modelId="{DB66B955-3531-4CCD-9514-01407633DF10}" type="presParOf" srcId="{D61D2CFA-4F2A-4B5D-9C9C-EF5A3F76438D}" destId="{9EAE66D6-545B-4887-8FFB-50BB7C001A6C}" srcOrd="3" destOrd="0" presId="urn:microsoft.com/office/officeart/2005/8/layout/orgChart1"/>
    <dgm:cxn modelId="{123FFBDF-CB91-4AC1-9D63-D3D49138E0F2}" type="presParOf" srcId="{9EAE66D6-545B-4887-8FFB-50BB7C001A6C}" destId="{45733E09-6ECC-48B3-BCA3-A19F9FC48BB4}" srcOrd="0" destOrd="0" presId="urn:microsoft.com/office/officeart/2005/8/layout/orgChart1"/>
    <dgm:cxn modelId="{47785590-F430-42A0-968A-A53D9CFF71E3}" type="presParOf" srcId="{45733E09-6ECC-48B3-BCA3-A19F9FC48BB4}" destId="{D0F0258D-CC1B-481C-A460-7BF7798C9CD5}" srcOrd="0" destOrd="0" presId="urn:microsoft.com/office/officeart/2005/8/layout/orgChart1"/>
    <dgm:cxn modelId="{5557D68A-549F-4844-AC7F-98F5D06F5EF1}" type="presParOf" srcId="{45733E09-6ECC-48B3-BCA3-A19F9FC48BB4}" destId="{3E21E82A-5A30-4821-8CDF-47C5BF9545F1}" srcOrd="1" destOrd="0" presId="urn:microsoft.com/office/officeart/2005/8/layout/orgChart1"/>
    <dgm:cxn modelId="{8EC9B1E1-BEE1-44C2-9110-99A50501E4E8}" type="presParOf" srcId="{9EAE66D6-545B-4887-8FFB-50BB7C001A6C}" destId="{2135FF42-44E8-447F-9995-3184A8450610}" srcOrd="1" destOrd="0" presId="urn:microsoft.com/office/officeart/2005/8/layout/orgChart1"/>
    <dgm:cxn modelId="{20444EA5-D187-4702-AAD0-D8E17FA8C2A7}" type="presParOf" srcId="{2135FF42-44E8-447F-9995-3184A8450610}" destId="{A59A5CB6-06A7-4542-B434-016D36A1CB1E}" srcOrd="0" destOrd="0" presId="urn:microsoft.com/office/officeart/2005/8/layout/orgChart1"/>
    <dgm:cxn modelId="{94EA2129-D5A6-4295-A88B-F8FCB097AF76}" type="presParOf" srcId="{2135FF42-44E8-447F-9995-3184A8450610}" destId="{E86EDC5C-F915-4DD0-990A-CECAA9E72122}" srcOrd="1" destOrd="0" presId="urn:microsoft.com/office/officeart/2005/8/layout/orgChart1"/>
    <dgm:cxn modelId="{FECE0D47-E831-4A38-9080-5847219DF1D0}" type="presParOf" srcId="{E86EDC5C-F915-4DD0-990A-CECAA9E72122}" destId="{305781B5-3F1E-4261-9807-9DC346AE9B45}" srcOrd="0" destOrd="0" presId="urn:microsoft.com/office/officeart/2005/8/layout/orgChart1"/>
    <dgm:cxn modelId="{9BE7CE08-17A9-4AFD-8C30-A2764AA4B9F5}" type="presParOf" srcId="{305781B5-3F1E-4261-9807-9DC346AE9B45}" destId="{26BD0312-14B2-43AB-B078-42D776AB6D93}" srcOrd="0" destOrd="0" presId="urn:microsoft.com/office/officeart/2005/8/layout/orgChart1"/>
    <dgm:cxn modelId="{4584C2A6-7C94-4844-85EE-D1E7B40AE041}" type="presParOf" srcId="{305781B5-3F1E-4261-9807-9DC346AE9B45}" destId="{2312BCA3-6652-4869-B98C-93CFFCD4E4A4}" srcOrd="1" destOrd="0" presId="urn:microsoft.com/office/officeart/2005/8/layout/orgChart1"/>
    <dgm:cxn modelId="{F0051066-92DC-4D23-8810-87047FB1E5FE}" type="presParOf" srcId="{E86EDC5C-F915-4DD0-990A-CECAA9E72122}" destId="{3D0DD6D1-FCB8-4F0C-B773-7F222157DB2E}" srcOrd="1" destOrd="0" presId="urn:microsoft.com/office/officeart/2005/8/layout/orgChart1"/>
    <dgm:cxn modelId="{B78C8012-ABB2-4966-B6EA-968825CC672D}" type="presParOf" srcId="{E86EDC5C-F915-4DD0-990A-CECAA9E72122}" destId="{E927972E-9155-4E43-ACDD-E0ED14DDA067}" srcOrd="2" destOrd="0" presId="urn:microsoft.com/office/officeart/2005/8/layout/orgChart1"/>
    <dgm:cxn modelId="{E78064AA-981F-45B6-B562-9E08057384FD}" type="presParOf" srcId="{2135FF42-44E8-447F-9995-3184A8450610}" destId="{58FC9606-2FD1-4863-868A-4201B3FC05A4}" srcOrd="2" destOrd="0" presId="urn:microsoft.com/office/officeart/2005/8/layout/orgChart1"/>
    <dgm:cxn modelId="{6B4668E3-EBD8-468F-9DD0-6B0ADF420B2A}" type="presParOf" srcId="{2135FF42-44E8-447F-9995-3184A8450610}" destId="{DA9C65D8-1531-45C6-93BA-54233A9B4DB4}" srcOrd="3" destOrd="0" presId="urn:microsoft.com/office/officeart/2005/8/layout/orgChart1"/>
    <dgm:cxn modelId="{E2571A08-5F1B-4991-AA97-C7DA25CF498F}" type="presParOf" srcId="{DA9C65D8-1531-45C6-93BA-54233A9B4DB4}" destId="{639B5FF1-81C1-4D4E-86D4-57E4C87E66BA}" srcOrd="0" destOrd="0" presId="urn:microsoft.com/office/officeart/2005/8/layout/orgChart1"/>
    <dgm:cxn modelId="{03F939D9-C3A2-4DE5-A5A4-C1609B093AB2}" type="presParOf" srcId="{639B5FF1-81C1-4D4E-86D4-57E4C87E66BA}" destId="{DB89C597-B2B0-4501-97D2-CDD186D0838B}" srcOrd="0" destOrd="0" presId="urn:microsoft.com/office/officeart/2005/8/layout/orgChart1"/>
    <dgm:cxn modelId="{623C7398-775B-4B02-9F47-BFB6EECC5EB2}" type="presParOf" srcId="{639B5FF1-81C1-4D4E-86D4-57E4C87E66BA}" destId="{AA8E2C5E-BBF1-41E2-99CC-E81E863BABBE}" srcOrd="1" destOrd="0" presId="urn:microsoft.com/office/officeart/2005/8/layout/orgChart1"/>
    <dgm:cxn modelId="{4EDE854D-FE9E-40F6-8205-3092DF1A709F}" type="presParOf" srcId="{DA9C65D8-1531-45C6-93BA-54233A9B4DB4}" destId="{517BB504-13C9-4574-B944-EC4B10DE633A}" srcOrd="1" destOrd="0" presId="urn:microsoft.com/office/officeart/2005/8/layout/orgChart1"/>
    <dgm:cxn modelId="{2D8AA298-7CC4-4745-A4AB-48E0144E9DC5}" type="presParOf" srcId="{DA9C65D8-1531-45C6-93BA-54233A9B4DB4}" destId="{93D5E5D3-9934-4E80-BD40-3B7B6A648614}" srcOrd="2" destOrd="0" presId="urn:microsoft.com/office/officeart/2005/8/layout/orgChart1"/>
    <dgm:cxn modelId="{6B4BEFF8-36D8-49D6-B610-962C7BA0521C}" type="presParOf" srcId="{9EAE66D6-545B-4887-8FFB-50BB7C001A6C}" destId="{A2D09D23-F8D4-4D72-B6C9-77020AD4E98C}" srcOrd="2" destOrd="0" presId="urn:microsoft.com/office/officeart/2005/8/layout/orgChart1"/>
    <dgm:cxn modelId="{11D0F414-B5DD-4467-8429-0B4BA890559D}" type="presParOf" srcId="{EFF8DA79-CFC1-4172-A746-C6E5282B7F0F}" destId="{D207F361-E671-4CD2-9C1D-F740745B3DF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07E70-B093-4BC1-96C2-825F17A04103}"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321F5FED-E4F6-4082-B8BA-1DEC2FFB615B}">
      <dgm:prSet phldrT="[Text]" custT="1"/>
      <dgm:spPr/>
      <dgm:t>
        <a:bodyPr/>
        <a:lstStyle/>
        <a:p>
          <a:r>
            <a:rPr lang="en-US" sz="2800" dirty="0">
              <a:solidFill>
                <a:schemeClr val="accent2">
                  <a:lumMod val="50000"/>
                </a:schemeClr>
              </a:solidFill>
            </a:rPr>
            <a:t>Mitochondrial inheritance  </a:t>
          </a:r>
        </a:p>
      </dgm:t>
    </dgm:pt>
    <dgm:pt modelId="{BE14D36B-E6A6-4B62-A259-C319418B241A}" type="parTrans" cxnId="{2266CDB2-C4D2-4087-AEE8-410C027FB336}">
      <dgm:prSet/>
      <dgm:spPr/>
      <dgm:t>
        <a:bodyPr/>
        <a:lstStyle/>
        <a:p>
          <a:endParaRPr lang="en-US"/>
        </a:p>
      </dgm:t>
    </dgm:pt>
    <dgm:pt modelId="{B5B387A3-5A59-43FF-AF4D-D7429D59E461}" type="sibTrans" cxnId="{2266CDB2-C4D2-4087-AEE8-410C027FB336}">
      <dgm:prSet/>
      <dgm:spPr/>
      <dgm:t>
        <a:bodyPr/>
        <a:lstStyle/>
        <a:p>
          <a:endParaRPr lang="en-US"/>
        </a:p>
      </dgm:t>
    </dgm:pt>
    <dgm:pt modelId="{C890A6B3-D768-4585-A655-B93AAA0145AB}">
      <dgm:prSet phldrT="[Text]"/>
      <dgm:spPr/>
      <dgm:t>
        <a:bodyPr/>
        <a:lstStyle/>
        <a:p>
          <a:r>
            <a:rPr lang="en-US" dirty="0">
              <a:solidFill>
                <a:srgbClr val="7030A0"/>
              </a:solidFill>
            </a:rPr>
            <a:t>Mitochondrial DNA (mtDNA)</a:t>
          </a:r>
        </a:p>
      </dgm:t>
    </dgm:pt>
    <dgm:pt modelId="{1EDAC24A-0411-4CB0-8F92-F5A8AD3C7920}" type="parTrans" cxnId="{92FA73DA-B1BD-4384-9F0B-C21DF4C64C6F}">
      <dgm:prSet/>
      <dgm:spPr/>
      <dgm:t>
        <a:bodyPr/>
        <a:lstStyle/>
        <a:p>
          <a:endParaRPr lang="en-US"/>
        </a:p>
      </dgm:t>
    </dgm:pt>
    <dgm:pt modelId="{982A33FD-181C-4BA5-966F-B09D5571A9CB}" type="sibTrans" cxnId="{92FA73DA-B1BD-4384-9F0B-C21DF4C64C6F}">
      <dgm:prSet/>
      <dgm:spPr/>
      <dgm:t>
        <a:bodyPr/>
        <a:lstStyle/>
        <a:p>
          <a:endParaRPr lang="en-US"/>
        </a:p>
      </dgm:t>
    </dgm:pt>
    <dgm:pt modelId="{0D42104F-3C7F-48D4-A028-FD31B8605C17}">
      <dgm:prSet phldrT="[Text]"/>
      <dgm:spPr/>
      <dgm:t>
        <a:bodyPr/>
        <a:lstStyle/>
        <a:p>
          <a:r>
            <a:rPr lang="en-US" dirty="0">
              <a:solidFill>
                <a:srgbClr val="7030A0"/>
              </a:solidFill>
            </a:rPr>
            <a:t>Mitochondrial disorders (next slide )</a:t>
          </a:r>
        </a:p>
      </dgm:t>
    </dgm:pt>
    <dgm:pt modelId="{936AAB69-1790-4587-8D23-DF4BBEB2BAEB}" type="parTrans" cxnId="{A9DF3CE7-C645-44E3-AA92-B987A43D852F}">
      <dgm:prSet/>
      <dgm:spPr/>
      <dgm:t>
        <a:bodyPr/>
        <a:lstStyle/>
        <a:p>
          <a:endParaRPr lang="en-US"/>
        </a:p>
      </dgm:t>
    </dgm:pt>
    <dgm:pt modelId="{D1D81E45-487F-4E87-BD25-144F780E4457}" type="sibTrans" cxnId="{A9DF3CE7-C645-44E3-AA92-B987A43D852F}">
      <dgm:prSet/>
      <dgm:spPr/>
      <dgm:t>
        <a:bodyPr/>
        <a:lstStyle/>
        <a:p>
          <a:endParaRPr lang="en-US"/>
        </a:p>
      </dgm:t>
    </dgm:pt>
    <dgm:pt modelId="{C5A8CF6F-DB19-48CE-9E37-CAE88418BC30}" type="pres">
      <dgm:prSet presAssocID="{2C707E70-B093-4BC1-96C2-825F17A04103}" presName="hierChild1" presStyleCnt="0">
        <dgm:presLayoutVars>
          <dgm:chPref val="1"/>
          <dgm:dir/>
          <dgm:animOne val="branch"/>
          <dgm:animLvl val="lvl"/>
          <dgm:resizeHandles/>
        </dgm:presLayoutVars>
      </dgm:prSet>
      <dgm:spPr/>
    </dgm:pt>
    <dgm:pt modelId="{988DA7AE-0F5F-44AF-A436-4C717354E421}" type="pres">
      <dgm:prSet presAssocID="{321F5FED-E4F6-4082-B8BA-1DEC2FFB615B}" presName="hierRoot1" presStyleCnt="0"/>
      <dgm:spPr/>
    </dgm:pt>
    <dgm:pt modelId="{5D1DD252-C133-468E-9D2B-B19946BEC7A6}" type="pres">
      <dgm:prSet presAssocID="{321F5FED-E4F6-4082-B8BA-1DEC2FFB615B}" presName="composite" presStyleCnt="0"/>
      <dgm:spPr/>
    </dgm:pt>
    <dgm:pt modelId="{A1B5C453-078F-4725-A452-9745CC10AB3C}" type="pres">
      <dgm:prSet presAssocID="{321F5FED-E4F6-4082-B8BA-1DEC2FFB615B}" presName="background" presStyleLbl="node0" presStyleIdx="0" presStyleCnt="1"/>
      <dgm:spPr/>
    </dgm:pt>
    <dgm:pt modelId="{2EA26AF8-0A08-4460-A44F-EB1B4C547E6C}" type="pres">
      <dgm:prSet presAssocID="{321F5FED-E4F6-4082-B8BA-1DEC2FFB615B}" presName="text" presStyleLbl="fgAcc0" presStyleIdx="0" presStyleCnt="1" custScaleX="388984" custLinFactNeighborX="-698" custLinFactNeighborY="6998">
        <dgm:presLayoutVars>
          <dgm:chPref val="3"/>
        </dgm:presLayoutVars>
      </dgm:prSet>
      <dgm:spPr/>
    </dgm:pt>
    <dgm:pt modelId="{F7932688-E2EB-4D83-9AC2-F5DCBF70EC0F}" type="pres">
      <dgm:prSet presAssocID="{321F5FED-E4F6-4082-B8BA-1DEC2FFB615B}" presName="hierChild2" presStyleCnt="0"/>
      <dgm:spPr/>
    </dgm:pt>
    <dgm:pt modelId="{105E99C9-8F04-44FA-8DCA-E164D88513F6}" type="pres">
      <dgm:prSet presAssocID="{1EDAC24A-0411-4CB0-8F92-F5A8AD3C7920}" presName="Name10" presStyleLbl="parChTrans1D2" presStyleIdx="0" presStyleCnt="2"/>
      <dgm:spPr/>
    </dgm:pt>
    <dgm:pt modelId="{75B25ED3-0C02-4BE2-A579-3AA5AB9DBC0E}" type="pres">
      <dgm:prSet presAssocID="{C890A6B3-D768-4585-A655-B93AAA0145AB}" presName="hierRoot2" presStyleCnt="0"/>
      <dgm:spPr/>
    </dgm:pt>
    <dgm:pt modelId="{8B41A58D-8D9E-415F-8509-D528D5E913B2}" type="pres">
      <dgm:prSet presAssocID="{C890A6B3-D768-4585-A655-B93AAA0145AB}" presName="composite2" presStyleCnt="0"/>
      <dgm:spPr/>
    </dgm:pt>
    <dgm:pt modelId="{74D09C46-F0DD-447F-8055-043597C4F00A}" type="pres">
      <dgm:prSet presAssocID="{C890A6B3-D768-4585-A655-B93AAA0145AB}" presName="background2" presStyleLbl="node2" presStyleIdx="0" presStyleCnt="2"/>
      <dgm:spPr/>
    </dgm:pt>
    <dgm:pt modelId="{3D68B107-F636-468E-AEB9-F5018F344C6C}" type="pres">
      <dgm:prSet presAssocID="{C890A6B3-D768-4585-A655-B93AAA0145AB}" presName="text2" presStyleLbl="fgAcc2" presStyleIdx="0" presStyleCnt="2" custScaleX="330040">
        <dgm:presLayoutVars>
          <dgm:chPref val="3"/>
        </dgm:presLayoutVars>
      </dgm:prSet>
      <dgm:spPr/>
    </dgm:pt>
    <dgm:pt modelId="{4B356FB4-D94E-463A-BF8B-D74B6B956ACA}" type="pres">
      <dgm:prSet presAssocID="{C890A6B3-D768-4585-A655-B93AAA0145AB}" presName="hierChild3" presStyleCnt="0"/>
      <dgm:spPr/>
    </dgm:pt>
    <dgm:pt modelId="{B302410C-316E-4519-A3EF-171944470B11}" type="pres">
      <dgm:prSet presAssocID="{936AAB69-1790-4587-8D23-DF4BBEB2BAEB}" presName="Name10" presStyleLbl="parChTrans1D2" presStyleIdx="1" presStyleCnt="2"/>
      <dgm:spPr/>
    </dgm:pt>
    <dgm:pt modelId="{0E1B3D06-CDF0-416B-93F0-CD83C7FDE68E}" type="pres">
      <dgm:prSet presAssocID="{0D42104F-3C7F-48D4-A028-FD31B8605C17}" presName="hierRoot2" presStyleCnt="0"/>
      <dgm:spPr/>
    </dgm:pt>
    <dgm:pt modelId="{5D712BB6-323F-49EE-9112-6E42495C7480}" type="pres">
      <dgm:prSet presAssocID="{0D42104F-3C7F-48D4-A028-FD31B8605C17}" presName="composite2" presStyleCnt="0"/>
      <dgm:spPr/>
    </dgm:pt>
    <dgm:pt modelId="{56B0CA30-4EC6-40DA-80D8-F2EFB1C9DD6B}" type="pres">
      <dgm:prSet presAssocID="{0D42104F-3C7F-48D4-A028-FD31B8605C17}" presName="background2" presStyleLbl="node2" presStyleIdx="1" presStyleCnt="2"/>
      <dgm:spPr/>
    </dgm:pt>
    <dgm:pt modelId="{9CEA2B95-37CE-446F-94B8-A433C581FC14}" type="pres">
      <dgm:prSet presAssocID="{0D42104F-3C7F-48D4-A028-FD31B8605C17}" presName="text2" presStyleLbl="fgAcc2" presStyleIdx="1" presStyleCnt="2" custScaleX="326015">
        <dgm:presLayoutVars>
          <dgm:chPref val="3"/>
        </dgm:presLayoutVars>
      </dgm:prSet>
      <dgm:spPr/>
    </dgm:pt>
    <dgm:pt modelId="{0B4214A5-5EB0-455C-935D-CCF84311D538}" type="pres">
      <dgm:prSet presAssocID="{0D42104F-3C7F-48D4-A028-FD31B8605C17}" presName="hierChild3" presStyleCnt="0"/>
      <dgm:spPr/>
    </dgm:pt>
  </dgm:ptLst>
  <dgm:cxnLst>
    <dgm:cxn modelId="{2C065AA4-3C40-4CBB-8D70-85F2BAB23C8A}" type="presOf" srcId="{936AAB69-1790-4587-8D23-DF4BBEB2BAEB}" destId="{B302410C-316E-4519-A3EF-171944470B11}" srcOrd="0" destOrd="0" presId="urn:microsoft.com/office/officeart/2005/8/layout/hierarchy1"/>
    <dgm:cxn modelId="{10EB29AF-53E9-4137-9E66-5458FCA7AB4E}" type="presOf" srcId="{321F5FED-E4F6-4082-B8BA-1DEC2FFB615B}" destId="{2EA26AF8-0A08-4460-A44F-EB1B4C547E6C}" srcOrd="0" destOrd="0" presId="urn:microsoft.com/office/officeart/2005/8/layout/hierarchy1"/>
    <dgm:cxn modelId="{2B7EB044-4049-44C6-B72E-682426890553}" type="presOf" srcId="{C890A6B3-D768-4585-A655-B93AAA0145AB}" destId="{3D68B107-F636-468E-AEB9-F5018F344C6C}" srcOrd="0" destOrd="0" presId="urn:microsoft.com/office/officeart/2005/8/layout/hierarchy1"/>
    <dgm:cxn modelId="{0628FD91-496D-4030-95CB-9C4EB7ACDE6A}" type="presOf" srcId="{2C707E70-B093-4BC1-96C2-825F17A04103}" destId="{C5A8CF6F-DB19-48CE-9E37-CAE88418BC30}" srcOrd="0" destOrd="0" presId="urn:microsoft.com/office/officeart/2005/8/layout/hierarchy1"/>
    <dgm:cxn modelId="{2266CDB2-C4D2-4087-AEE8-410C027FB336}" srcId="{2C707E70-B093-4BC1-96C2-825F17A04103}" destId="{321F5FED-E4F6-4082-B8BA-1DEC2FFB615B}" srcOrd="0" destOrd="0" parTransId="{BE14D36B-E6A6-4B62-A259-C319418B241A}" sibTransId="{B5B387A3-5A59-43FF-AF4D-D7429D59E461}"/>
    <dgm:cxn modelId="{CAC034D5-D083-4BFC-A4A1-357C5ACC599F}" type="presOf" srcId="{0D42104F-3C7F-48D4-A028-FD31B8605C17}" destId="{9CEA2B95-37CE-446F-94B8-A433C581FC14}" srcOrd="0" destOrd="0" presId="urn:microsoft.com/office/officeart/2005/8/layout/hierarchy1"/>
    <dgm:cxn modelId="{92FA73DA-B1BD-4384-9F0B-C21DF4C64C6F}" srcId="{321F5FED-E4F6-4082-B8BA-1DEC2FFB615B}" destId="{C890A6B3-D768-4585-A655-B93AAA0145AB}" srcOrd="0" destOrd="0" parTransId="{1EDAC24A-0411-4CB0-8F92-F5A8AD3C7920}" sibTransId="{982A33FD-181C-4BA5-966F-B09D5571A9CB}"/>
    <dgm:cxn modelId="{A9DF3CE7-C645-44E3-AA92-B987A43D852F}" srcId="{321F5FED-E4F6-4082-B8BA-1DEC2FFB615B}" destId="{0D42104F-3C7F-48D4-A028-FD31B8605C17}" srcOrd="1" destOrd="0" parTransId="{936AAB69-1790-4587-8D23-DF4BBEB2BAEB}" sibTransId="{D1D81E45-487F-4E87-BD25-144F780E4457}"/>
    <dgm:cxn modelId="{2225C759-5B73-4459-8BA1-45B17F3B0756}" type="presOf" srcId="{1EDAC24A-0411-4CB0-8F92-F5A8AD3C7920}" destId="{105E99C9-8F04-44FA-8DCA-E164D88513F6}" srcOrd="0" destOrd="0" presId="urn:microsoft.com/office/officeart/2005/8/layout/hierarchy1"/>
    <dgm:cxn modelId="{A6977B38-5142-414E-A929-6A3AA4CA65C4}" type="presParOf" srcId="{C5A8CF6F-DB19-48CE-9E37-CAE88418BC30}" destId="{988DA7AE-0F5F-44AF-A436-4C717354E421}" srcOrd="0" destOrd="0" presId="urn:microsoft.com/office/officeart/2005/8/layout/hierarchy1"/>
    <dgm:cxn modelId="{3E45D8B7-1286-4D62-B41F-063E6DBC16B9}" type="presParOf" srcId="{988DA7AE-0F5F-44AF-A436-4C717354E421}" destId="{5D1DD252-C133-468E-9D2B-B19946BEC7A6}" srcOrd="0" destOrd="0" presId="urn:microsoft.com/office/officeart/2005/8/layout/hierarchy1"/>
    <dgm:cxn modelId="{1DE410D2-5B7C-413C-AA4C-EB0AE38BD6C9}" type="presParOf" srcId="{5D1DD252-C133-468E-9D2B-B19946BEC7A6}" destId="{A1B5C453-078F-4725-A452-9745CC10AB3C}" srcOrd="0" destOrd="0" presId="urn:microsoft.com/office/officeart/2005/8/layout/hierarchy1"/>
    <dgm:cxn modelId="{D08727E3-91ED-4B1A-BF92-A32BA33CB386}" type="presParOf" srcId="{5D1DD252-C133-468E-9D2B-B19946BEC7A6}" destId="{2EA26AF8-0A08-4460-A44F-EB1B4C547E6C}" srcOrd="1" destOrd="0" presId="urn:microsoft.com/office/officeart/2005/8/layout/hierarchy1"/>
    <dgm:cxn modelId="{8EF8C9E2-747F-48A0-AB18-F2BC9D47BF6F}" type="presParOf" srcId="{988DA7AE-0F5F-44AF-A436-4C717354E421}" destId="{F7932688-E2EB-4D83-9AC2-F5DCBF70EC0F}" srcOrd="1" destOrd="0" presId="urn:microsoft.com/office/officeart/2005/8/layout/hierarchy1"/>
    <dgm:cxn modelId="{0FA6D64D-661B-419C-996C-ED041502D2DB}" type="presParOf" srcId="{F7932688-E2EB-4D83-9AC2-F5DCBF70EC0F}" destId="{105E99C9-8F04-44FA-8DCA-E164D88513F6}" srcOrd="0" destOrd="0" presId="urn:microsoft.com/office/officeart/2005/8/layout/hierarchy1"/>
    <dgm:cxn modelId="{B748DC3A-EB02-4C91-85A7-0F0D18CC0B73}" type="presParOf" srcId="{F7932688-E2EB-4D83-9AC2-F5DCBF70EC0F}" destId="{75B25ED3-0C02-4BE2-A579-3AA5AB9DBC0E}" srcOrd="1" destOrd="0" presId="urn:microsoft.com/office/officeart/2005/8/layout/hierarchy1"/>
    <dgm:cxn modelId="{BEED5532-B9AF-4A33-849C-0F3A0D1E7F7A}" type="presParOf" srcId="{75B25ED3-0C02-4BE2-A579-3AA5AB9DBC0E}" destId="{8B41A58D-8D9E-415F-8509-D528D5E913B2}" srcOrd="0" destOrd="0" presId="urn:microsoft.com/office/officeart/2005/8/layout/hierarchy1"/>
    <dgm:cxn modelId="{16CEC73A-B33F-4CCB-8B9E-2A37708D9D7A}" type="presParOf" srcId="{8B41A58D-8D9E-415F-8509-D528D5E913B2}" destId="{74D09C46-F0DD-447F-8055-043597C4F00A}" srcOrd="0" destOrd="0" presId="urn:microsoft.com/office/officeart/2005/8/layout/hierarchy1"/>
    <dgm:cxn modelId="{F8364E0E-CDDE-443F-9062-6C5DAC4B61EB}" type="presParOf" srcId="{8B41A58D-8D9E-415F-8509-D528D5E913B2}" destId="{3D68B107-F636-468E-AEB9-F5018F344C6C}" srcOrd="1" destOrd="0" presId="urn:microsoft.com/office/officeart/2005/8/layout/hierarchy1"/>
    <dgm:cxn modelId="{00305D7F-3DFE-451D-84D6-31A301332A03}" type="presParOf" srcId="{75B25ED3-0C02-4BE2-A579-3AA5AB9DBC0E}" destId="{4B356FB4-D94E-463A-BF8B-D74B6B956ACA}" srcOrd="1" destOrd="0" presId="urn:microsoft.com/office/officeart/2005/8/layout/hierarchy1"/>
    <dgm:cxn modelId="{6C2A29BB-0C1D-4484-9916-94CC6CA76BBE}" type="presParOf" srcId="{F7932688-E2EB-4D83-9AC2-F5DCBF70EC0F}" destId="{B302410C-316E-4519-A3EF-171944470B11}" srcOrd="2" destOrd="0" presId="urn:microsoft.com/office/officeart/2005/8/layout/hierarchy1"/>
    <dgm:cxn modelId="{D02D448D-8A76-4CA4-B6C9-24D119C9B5C8}" type="presParOf" srcId="{F7932688-E2EB-4D83-9AC2-F5DCBF70EC0F}" destId="{0E1B3D06-CDF0-416B-93F0-CD83C7FDE68E}" srcOrd="3" destOrd="0" presId="urn:microsoft.com/office/officeart/2005/8/layout/hierarchy1"/>
    <dgm:cxn modelId="{B5D45F30-6664-49BF-A06F-3B6CD72F39D6}" type="presParOf" srcId="{0E1B3D06-CDF0-416B-93F0-CD83C7FDE68E}" destId="{5D712BB6-323F-49EE-9112-6E42495C7480}" srcOrd="0" destOrd="0" presId="urn:microsoft.com/office/officeart/2005/8/layout/hierarchy1"/>
    <dgm:cxn modelId="{CC706A54-A4D0-4E33-8991-660DA5F390D9}" type="presParOf" srcId="{5D712BB6-323F-49EE-9112-6E42495C7480}" destId="{56B0CA30-4EC6-40DA-80D8-F2EFB1C9DD6B}" srcOrd="0" destOrd="0" presId="urn:microsoft.com/office/officeart/2005/8/layout/hierarchy1"/>
    <dgm:cxn modelId="{265A5A2A-EFDE-4AD0-AE86-551DBCB36361}" type="presParOf" srcId="{5D712BB6-323F-49EE-9112-6E42495C7480}" destId="{9CEA2B95-37CE-446F-94B8-A433C581FC14}" srcOrd="1" destOrd="0" presId="urn:microsoft.com/office/officeart/2005/8/layout/hierarchy1"/>
    <dgm:cxn modelId="{4262F482-78FD-411D-A47D-A594249EF05B}" type="presParOf" srcId="{0E1B3D06-CDF0-416B-93F0-CD83C7FDE68E}" destId="{0B4214A5-5EB0-455C-935D-CCF84311D5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F9B59-09C4-44C1-B32E-A68493EC17E9}" type="doc">
      <dgm:prSet loTypeId="urn:microsoft.com/office/officeart/2008/layout/NameandTitleOrganizationalChart" loCatId="hierarchy" qsTypeId="urn:microsoft.com/office/officeart/2005/8/quickstyle/simple3" qsCatId="simple" csTypeId="urn:microsoft.com/office/officeart/2005/8/colors/colorful3" csCatId="colorful" phldr="1"/>
      <dgm:spPr/>
      <dgm:t>
        <a:bodyPr/>
        <a:lstStyle/>
        <a:p>
          <a:endParaRPr lang="en-US"/>
        </a:p>
      </dgm:t>
    </dgm:pt>
    <dgm:pt modelId="{AD447BD5-5338-4C77-B1AF-351BE07415C5}">
      <dgm:prSet phldrT="[Text]" custT="1"/>
      <dgm:spPr/>
      <dgm:t>
        <a:bodyPr/>
        <a:lstStyle/>
        <a:p>
          <a:r>
            <a:rPr lang="en-US" sz="3200" dirty="0" err="1">
              <a:solidFill>
                <a:schemeClr val="accent2">
                  <a:lumMod val="50000"/>
                </a:schemeClr>
              </a:solidFill>
            </a:rPr>
            <a:t>Heteroplasmy</a:t>
          </a:r>
          <a:endParaRPr lang="en-US" sz="3200" dirty="0">
            <a:solidFill>
              <a:schemeClr val="accent2">
                <a:lumMod val="50000"/>
              </a:schemeClr>
            </a:solidFill>
          </a:endParaRPr>
        </a:p>
      </dgm:t>
    </dgm:pt>
    <dgm:pt modelId="{4001D88D-44F5-43A0-9C1C-A85763ED1DB4}" type="parTrans" cxnId="{8BF9137A-0AE4-41CB-B842-D0C23E1E5623}">
      <dgm:prSet/>
      <dgm:spPr/>
      <dgm:t>
        <a:bodyPr/>
        <a:lstStyle/>
        <a:p>
          <a:endParaRPr lang="en-US"/>
        </a:p>
      </dgm:t>
    </dgm:pt>
    <dgm:pt modelId="{630B334A-76DF-4FBD-B4C7-BAC6EFD7FCD5}" type="sibTrans" cxnId="{8BF9137A-0AE4-41CB-B842-D0C23E1E5623}">
      <dgm:prSet/>
      <dgm:spPr/>
      <dgm:t>
        <a:bodyPr/>
        <a:lstStyle/>
        <a:p>
          <a:pPr algn="l"/>
          <a:r>
            <a:rPr lang="en-US" dirty="0"/>
            <a:t>The presence of two population of mtDNA in a cell:</a:t>
          </a:r>
        </a:p>
        <a:p>
          <a:pPr algn="l"/>
          <a:r>
            <a:rPr lang="en-US" dirty="0">
              <a:solidFill>
                <a:srgbClr val="FF0000"/>
              </a:solidFill>
            </a:rPr>
            <a:t>The normal mtDNA and the mutant mtDNA </a:t>
          </a:r>
          <a:r>
            <a:rPr lang="en-US" dirty="0"/>
            <a:t>    </a:t>
          </a:r>
        </a:p>
      </dgm:t>
    </dgm:pt>
    <dgm:pt modelId="{9557E030-156E-4DB3-BC45-340AD22B2463}" type="asst">
      <dgm:prSet phldrT="[Text]" custT="1"/>
      <dgm:spPr/>
      <dgm:t>
        <a:bodyPr/>
        <a:lstStyle/>
        <a:p>
          <a:r>
            <a:rPr lang="en-US" sz="2000" dirty="0">
              <a:solidFill>
                <a:schemeClr val="tx2"/>
              </a:solidFill>
            </a:rPr>
            <a:t>The proportion of mutant mtDNA varies between cells &amp; tissues </a:t>
          </a:r>
        </a:p>
      </dgm:t>
    </dgm:pt>
    <dgm:pt modelId="{2CF7720F-336E-4CA2-9F56-F932BB292FBB}" type="parTrans" cxnId="{4CA40B01-D5F1-49A8-9F38-CFB6EACC7301}">
      <dgm:prSet/>
      <dgm:spPr/>
      <dgm:t>
        <a:bodyPr/>
        <a:lstStyle/>
        <a:p>
          <a:endParaRPr lang="en-US"/>
        </a:p>
      </dgm:t>
    </dgm:pt>
    <dgm:pt modelId="{F8402B2B-E43B-4F83-B381-4A384FAB16A1}" type="sibTrans" cxnId="{4CA40B01-D5F1-49A8-9F38-CFB6EACC7301}">
      <dgm:prSet custT="1"/>
      <dgm:spPr/>
      <dgm:t>
        <a:bodyPr/>
        <a:lstStyle/>
        <a:p>
          <a:pPr algn="l"/>
          <a:r>
            <a:rPr lang="en-US" sz="1800" dirty="0">
              <a:solidFill>
                <a:schemeClr val="accent4">
                  <a:lumMod val="50000"/>
                </a:schemeClr>
              </a:solidFill>
            </a:rPr>
            <a:t>Leads to range of phenotypic severity in mitochondrial  inheritance </a:t>
          </a:r>
        </a:p>
      </dgm:t>
    </dgm:pt>
    <dgm:pt modelId="{7E0C39B6-2C49-4664-A554-B1E2633B8C21}">
      <dgm:prSet phldrT="[Text]"/>
      <dgm:spPr/>
      <dgm:t>
        <a:bodyPr/>
        <a:lstStyle/>
        <a:p>
          <a:r>
            <a:rPr lang="en-US" dirty="0">
              <a:solidFill>
                <a:schemeClr val="accent3">
                  <a:lumMod val="75000"/>
                </a:schemeClr>
              </a:solidFill>
            </a:rPr>
            <a:t>Low proportion of mutant mitochondria </a:t>
          </a:r>
        </a:p>
      </dgm:t>
    </dgm:pt>
    <dgm:pt modelId="{E168C85B-3EB0-44DF-8F0C-A51B2AC595F2}" type="parTrans" cxnId="{0676BEA6-6A13-435B-8E21-2C9DCDC08799}">
      <dgm:prSet/>
      <dgm:spPr/>
      <dgm:t>
        <a:bodyPr/>
        <a:lstStyle/>
        <a:p>
          <a:endParaRPr lang="en-US"/>
        </a:p>
      </dgm:t>
    </dgm:pt>
    <dgm:pt modelId="{5400D3C9-5F4B-4F36-9717-A293FD20EFF0}" type="sibTrans" cxnId="{0676BEA6-6A13-435B-8E21-2C9DCDC08799}">
      <dgm:prSet/>
      <dgm:spPr/>
      <dgm:t>
        <a:bodyPr/>
        <a:lstStyle/>
        <a:p>
          <a:r>
            <a:rPr lang="en-US" dirty="0"/>
            <a:t>Not associated with disease </a:t>
          </a:r>
        </a:p>
      </dgm:t>
    </dgm:pt>
    <dgm:pt modelId="{5D447562-4DAA-4616-B601-486019723CFB}">
      <dgm:prSet phldrT="[Text]" custT="1"/>
      <dgm:spPr/>
      <dgm:t>
        <a:bodyPr/>
        <a:lstStyle/>
        <a:p>
          <a:r>
            <a:rPr lang="en-US" sz="1800" dirty="0">
              <a:solidFill>
                <a:schemeClr val="accent4">
                  <a:lumMod val="50000"/>
                </a:schemeClr>
              </a:solidFill>
            </a:rPr>
            <a:t>Higher proportion of mutant mitochondria </a:t>
          </a:r>
        </a:p>
      </dgm:t>
    </dgm:pt>
    <dgm:pt modelId="{B81E8C9A-EFEB-4AF6-B805-B05A43A63092}" type="parTrans" cxnId="{61725476-D0AE-42BD-97C8-29B97C48E0C8}">
      <dgm:prSet/>
      <dgm:spPr/>
      <dgm:t>
        <a:bodyPr/>
        <a:lstStyle/>
        <a:p>
          <a:endParaRPr lang="en-US"/>
        </a:p>
      </dgm:t>
    </dgm:pt>
    <dgm:pt modelId="{12922D26-B47E-4004-8ADC-4B4EC3BD2710}" type="sibTrans" cxnId="{61725476-D0AE-42BD-97C8-29B97C48E0C8}">
      <dgm:prSet custT="1"/>
      <dgm:spPr/>
      <dgm:t>
        <a:bodyPr/>
        <a:lstStyle/>
        <a:p>
          <a:r>
            <a:rPr lang="en-US" sz="1800" dirty="0"/>
            <a:t>The severity of  the disease</a:t>
          </a:r>
        </a:p>
      </dgm:t>
    </dgm:pt>
    <dgm:pt modelId="{C224EDCB-1EC6-43F0-9864-9EE00050F664}">
      <dgm:prSet custT="1"/>
      <dgm:spPr/>
      <dgm:t>
        <a:bodyPr/>
        <a:lstStyle/>
        <a:p>
          <a:r>
            <a:rPr lang="en-US" sz="2800" dirty="0" err="1">
              <a:solidFill>
                <a:schemeClr val="accent2">
                  <a:lumMod val="50000"/>
                </a:schemeClr>
              </a:solidFill>
            </a:rPr>
            <a:t>Homoplasmy</a:t>
          </a:r>
          <a:r>
            <a:rPr lang="en-US" sz="1600" dirty="0">
              <a:solidFill>
                <a:schemeClr val="accent2">
                  <a:lumMod val="50000"/>
                </a:schemeClr>
              </a:solidFill>
            </a:rPr>
            <a:t> </a:t>
          </a:r>
        </a:p>
      </dgm:t>
    </dgm:pt>
    <dgm:pt modelId="{8E78D99F-3163-48D6-B514-129F822A90E1}" type="parTrans" cxnId="{805C4A41-D8DC-46B9-A136-90F606D6C423}">
      <dgm:prSet/>
      <dgm:spPr/>
      <dgm:t>
        <a:bodyPr/>
        <a:lstStyle/>
        <a:p>
          <a:endParaRPr lang="en-US"/>
        </a:p>
      </dgm:t>
    </dgm:pt>
    <dgm:pt modelId="{91AF3F58-365E-4590-A508-3CE56E4B256A}" type="sibTrans" cxnId="{805C4A41-D8DC-46B9-A136-90F606D6C423}">
      <dgm:prSet/>
      <dgm:spPr/>
      <dgm:t>
        <a:bodyPr/>
        <a:lstStyle/>
        <a:p>
          <a:r>
            <a:rPr lang="en-US" dirty="0"/>
            <a:t>in most persons, the mtDNA from different mitochondria is </a:t>
          </a:r>
          <a:r>
            <a:rPr lang="en-US" dirty="0">
              <a:solidFill>
                <a:srgbClr val="FF0000"/>
              </a:solidFill>
            </a:rPr>
            <a:t>identical</a:t>
          </a:r>
          <a:r>
            <a:rPr lang="en-US" dirty="0"/>
            <a:t>  </a:t>
          </a:r>
        </a:p>
      </dgm:t>
    </dgm:pt>
    <dgm:pt modelId="{CDBD8B3B-3ED8-4697-9BB6-3FFC01A775A6}" type="pres">
      <dgm:prSet presAssocID="{0F1F9B59-09C4-44C1-B32E-A68493EC17E9}" presName="hierChild1" presStyleCnt="0">
        <dgm:presLayoutVars>
          <dgm:orgChart val="1"/>
          <dgm:chPref val="1"/>
          <dgm:dir/>
          <dgm:animOne val="branch"/>
          <dgm:animLvl val="lvl"/>
          <dgm:resizeHandles/>
        </dgm:presLayoutVars>
      </dgm:prSet>
      <dgm:spPr/>
    </dgm:pt>
    <dgm:pt modelId="{2F2FCAF8-6155-4102-B2C2-FD76C338007A}" type="pres">
      <dgm:prSet presAssocID="{C224EDCB-1EC6-43F0-9864-9EE00050F664}" presName="hierRoot1" presStyleCnt="0">
        <dgm:presLayoutVars>
          <dgm:hierBranch val="init"/>
        </dgm:presLayoutVars>
      </dgm:prSet>
      <dgm:spPr/>
    </dgm:pt>
    <dgm:pt modelId="{096F3604-F367-494A-A597-6D730399A5BD}" type="pres">
      <dgm:prSet presAssocID="{C224EDCB-1EC6-43F0-9864-9EE00050F664}" presName="rootComposite1" presStyleCnt="0"/>
      <dgm:spPr/>
    </dgm:pt>
    <dgm:pt modelId="{8BFEC0D8-A193-4D0E-8576-5D7DAB978CAB}" type="pres">
      <dgm:prSet presAssocID="{C224EDCB-1EC6-43F0-9864-9EE00050F664}" presName="rootText1" presStyleLbl="node0" presStyleIdx="0" presStyleCnt="2" custScaleX="370012" custScaleY="149954" custLinFactY="-70926" custLinFactNeighborX="12660" custLinFactNeighborY="-100000">
        <dgm:presLayoutVars>
          <dgm:chMax/>
          <dgm:chPref val="3"/>
        </dgm:presLayoutVars>
      </dgm:prSet>
      <dgm:spPr/>
    </dgm:pt>
    <dgm:pt modelId="{5868FEC6-F945-467E-A8BD-4C8D60476A7C}" type="pres">
      <dgm:prSet presAssocID="{C224EDCB-1EC6-43F0-9864-9EE00050F664}" presName="titleText1" presStyleLbl="fgAcc0" presStyleIdx="0" presStyleCnt="2" custScaleX="411406" custScaleY="401406" custLinFactY="-163653" custLinFactNeighborX="-26464" custLinFactNeighborY="-200000">
        <dgm:presLayoutVars>
          <dgm:chMax val="0"/>
          <dgm:chPref val="0"/>
        </dgm:presLayoutVars>
      </dgm:prSet>
      <dgm:spPr/>
    </dgm:pt>
    <dgm:pt modelId="{B5B0CE33-C65A-4155-AE15-3E02908028B9}" type="pres">
      <dgm:prSet presAssocID="{C224EDCB-1EC6-43F0-9864-9EE00050F664}" presName="rootConnector1" presStyleLbl="node1" presStyleIdx="0" presStyleCnt="2"/>
      <dgm:spPr/>
    </dgm:pt>
    <dgm:pt modelId="{C5153C8D-1624-472B-A6CF-C550C94BD984}" type="pres">
      <dgm:prSet presAssocID="{C224EDCB-1EC6-43F0-9864-9EE00050F664}" presName="hierChild2" presStyleCnt="0"/>
      <dgm:spPr/>
    </dgm:pt>
    <dgm:pt modelId="{1B0E9AC8-2FAF-4135-982B-84AD413308B4}" type="pres">
      <dgm:prSet presAssocID="{C224EDCB-1EC6-43F0-9864-9EE00050F664}" presName="hierChild3" presStyleCnt="0"/>
      <dgm:spPr/>
    </dgm:pt>
    <dgm:pt modelId="{109B90DC-D72D-4936-974E-561722935643}" type="pres">
      <dgm:prSet presAssocID="{AD447BD5-5338-4C77-B1AF-351BE07415C5}" presName="hierRoot1" presStyleCnt="0">
        <dgm:presLayoutVars>
          <dgm:hierBranch val="init"/>
        </dgm:presLayoutVars>
      </dgm:prSet>
      <dgm:spPr/>
    </dgm:pt>
    <dgm:pt modelId="{E0139359-8953-4B4C-BE06-D9B01BE7D2B8}" type="pres">
      <dgm:prSet presAssocID="{AD447BD5-5338-4C77-B1AF-351BE07415C5}" presName="rootComposite1" presStyleCnt="0"/>
      <dgm:spPr/>
    </dgm:pt>
    <dgm:pt modelId="{6D30B834-FA6C-409E-97D5-5F2A20536D52}" type="pres">
      <dgm:prSet presAssocID="{AD447BD5-5338-4C77-B1AF-351BE07415C5}" presName="rootText1" presStyleLbl="node0" presStyleIdx="1" presStyleCnt="2" custScaleX="372557" custScaleY="129213" custLinFactY="-79064" custLinFactNeighborX="49481" custLinFactNeighborY="-100000">
        <dgm:presLayoutVars>
          <dgm:chMax/>
          <dgm:chPref val="3"/>
        </dgm:presLayoutVars>
      </dgm:prSet>
      <dgm:spPr/>
    </dgm:pt>
    <dgm:pt modelId="{880DB7D2-A0F2-43A4-9E46-C10240C927C7}" type="pres">
      <dgm:prSet presAssocID="{AD447BD5-5338-4C77-B1AF-351BE07415C5}" presName="titleText1" presStyleLbl="fgAcc0" presStyleIdx="1" presStyleCnt="2" custScaleX="399941" custScaleY="496116" custLinFactY="-125226" custLinFactNeighborX="80150" custLinFactNeighborY="-200000">
        <dgm:presLayoutVars>
          <dgm:chMax val="0"/>
          <dgm:chPref val="0"/>
        </dgm:presLayoutVars>
      </dgm:prSet>
      <dgm:spPr/>
    </dgm:pt>
    <dgm:pt modelId="{7C269AE5-2A37-445F-8F67-0FE9D1649FAA}" type="pres">
      <dgm:prSet presAssocID="{AD447BD5-5338-4C77-B1AF-351BE07415C5}" presName="rootConnector1" presStyleLbl="node1" presStyleIdx="0" presStyleCnt="2"/>
      <dgm:spPr/>
    </dgm:pt>
    <dgm:pt modelId="{B2D4AE43-47FE-4563-8511-F365BAB2E03A}" type="pres">
      <dgm:prSet presAssocID="{AD447BD5-5338-4C77-B1AF-351BE07415C5}" presName="hierChild2" presStyleCnt="0"/>
      <dgm:spPr/>
    </dgm:pt>
    <dgm:pt modelId="{7B5E582C-01E7-4A19-913E-C2D9765960B4}" type="pres">
      <dgm:prSet presAssocID="{E168C85B-3EB0-44DF-8F0C-A51B2AC595F2}" presName="Name37" presStyleLbl="parChTrans1D2" presStyleIdx="0" presStyleCnt="3"/>
      <dgm:spPr/>
    </dgm:pt>
    <dgm:pt modelId="{31F17820-2595-42F2-94E8-AEA78A257993}" type="pres">
      <dgm:prSet presAssocID="{7E0C39B6-2C49-4664-A554-B1E2633B8C21}" presName="hierRoot2" presStyleCnt="0">
        <dgm:presLayoutVars>
          <dgm:hierBranch val="init"/>
        </dgm:presLayoutVars>
      </dgm:prSet>
      <dgm:spPr/>
    </dgm:pt>
    <dgm:pt modelId="{AA2C6624-CD6B-4536-A712-04B782319C0B}" type="pres">
      <dgm:prSet presAssocID="{7E0C39B6-2C49-4664-A554-B1E2633B8C21}" presName="rootComposite" presStyleCnt="0"/>
      <dgm:spPr/>
    </dgm:pt>
    <dgm:pt modelId="{3E9C928D-0EC9-4925-A4A5-01AE383A97DA}" type="pres">
      <dgm:prSet presAssocID="{7E0C39B6-2C49-4664-A554-B1E2633B8C21}" presName="rootText" presStyleLbl="node1" presStyleIdx="0" presStyleCnt="2" custScaleX="241872" custScaleY="166502" custLinFactNeighborX="-40665" custLinFactNeighborY="26808">
        <dgm:presLayoutVars>
          <dgm:chMax/>
          <dgm:chPref val="3"/>
        </dgm:presLayoutVars>
      </dgm:prSet>
      <dgm:spPr/>
    </dgm:pt>
    <dgm:pt modelId="{6F81D13D-15D3-445B-B762-CFCC7C2F9B3C}" type="pres">
      <dgm:prSet presAssocID="{7E0C39B6-2C49-4664-A554-B1E2633B8C21}" presName="titleText2" presStyleLbl="fgAcc1" presStyleIdx="0" presStyleCnt="2" custScaleX="260411" custScaleY="249641" custLinFactY="100000" custLinFactNeighborX="-20692" custLinFactNeighborY="144001">
        <dgm:presLayoutVars>
          <dgm:chMax val="0"/>
          <dgm:chPref val="0"/>
        </dgm:presLayoutVars>
      </dgm:prSet>
      <dgm:spPr/>
    </dgm:pt>
    <dgm:pt modelId="{C9DA74E0-CB5E-48DF-AC16-8C0326A30802}" type="pres">
      <dgm:prSet presAssocID="{7E0C39B6-2C49-4664-A554-B1E2633B8C21}" presName="rootConnector" presStyleLbl="node2" presStyleIdx="0" presStyleCnt="0"/>
      <dgm:spPr/>
    </dgm:pt>
    <dgm:pt modelId="{E748484A-17CF-4EA1-91BD-E5058681E985}" type="pres">
      <dgm:prSet presAssocID="{7E0C39B6-2C49-4664-A554-B1E2633B8C21}" presName="hierChild4" presStyleCnt="0"/>
      <dgm:spPr/>
    </dgm:pt>
    <dgm:pt modelId="{4FBB8AF8-628D-4A17-A7BA-2372540C4CB0}" type="pres">
      <dgm:prSet presAssocID="{7E0C39B6-2C49-4664-A554-B1E2633B8C21}" presName="hierChild5" presStyleCnt="0"/>
      <dgm:spPr/>
    </dgm:pt>
    <dgm:pt modelId="{0546A747-4D67-4EB6-8364-4ED704A68426}" type="pres">
      <dgm:prSet presAssocID="{B81E8C9A-EFEB-4AF6-B805-B05A43A63092}" presName="Name37" presStyleLbl="parChTrans1D2" presStyleIdx="1" presStyleCnt="3"/>
      <dgm:spPr/>
    </dgm:pt>
    <dgm:pt modelId="{B25DBF87-1FE2-42BC-B771-1DF9BEED1E0D}" type="pres">
      <dgm:prSet presAssocID="{5D447562-4DAA-4616-B601-486019723CFB}" presName="hierRoot2" presStyleCnt="0">
        <dgm:presLayoutVars>
          <dgm:hierBranch val="init"/>
        </dgm:presLayoutVars>
      </dgm:prSet>
      <dgm:spPr/>
    </dgm:pt>
    <dgm:pt modelId="{A25A11EF-3236-4ACE-933E-7AB431192343}" type="pres">
      <dgm:prSet presAssocID="{5D447562-4DAA-4616-B601-486019723CFB}" presName="rootComposite" presStyleCnt="0"/>
      <dgm:spPr/>
    </dgm:pt>
    <dgm:pt modelId="{203DE617-8241-4083-8651-BF661132EED0}" type="pres">
      <dgm:prSet presAssocID="{5D447562-4DAA-4616-B601-486019723CFB}" presName="rootText" presStyleLbl="node1" presStyleIdx="1" presStyleCnt="2" custScaleX="254254" custScaleY="153870" custLinFactNeighborX="-3495" custLinFactNeighborY="50621">
        <dgm:presLayoutVars>
          <dgm:chMax/>
          <dgm:chPref val="3"/>
        </dgm:presLayoutVars>
      </dgm:prSet>
      <dgm:spPr/>
    </dgm:pt>
    <dgm:pt modelId="{0BDEB7EE-4253-4E14-A9A2-97F7B865AF5B}" type="pres">
      <dgm:prSet presAssocID="{5D447562-4DAA-4616-B601-486019723CFB}" presName="titleText2" presStyleLbl="fgAcc1" presStyleIdx="1" presStyleCnt="2" custScaleX="301180" custScaleY="214770" custLinFactY="100000" custLinFactNeighborX="28035" custLinFactNeighborY="159625">
        <dgm:presLayoutVars>
          <dgm:chMax val="0"/>
          <dgm:chPref val="0"/>
        </dgm:presLayoutVars>
      </dgm:prSet>
      <dgm:spPr/>
    </dgm:pt>
    <dgm:pt modelId="{4E4C6DC1-D046-4D60-B5A3-FB02090F1613}" type="pres">
      <dgm:prSet presAssocID="{5D447562-4DAA-4616-B601-486019723CFB}" presName="rootConnector" presStyleLbl="node2" presStyleIdx="0" presStyleCnt="0"/>
      <dgm:spPr/>
    </dgm:pt>
    <dgm:pt modelId="{862810DF-B15C-48AD-B9D1-BD5111EAFF83}" type="pres">
      <dgm:prSet presAssocID="{5D447562-4DAA-4616-B601-486019723CFB}" presName="hierChild4" presStyleCnt="0"/>
      <dgm:spPr/>
    </dgm:pt>
    <dgm:pt modelId="{48CD3AB3-1F42-4BF5-85E5-4BBD0408AA58}" type="pres">
      <dgm:prSet presAssocID="{5D447562-4DAA-4616-B601-486019723CFB}" presName="hierChild5" presStyleCnt="0"/>
      <dgm:spPr/>
    </dgm:pt>
    <dgm:pt modelId="{63FD0A1F-AC5A-4E15-A0AF-EE527ED33D1A}" type="pres">
      <dgm:prSet presAssocID="{AD447BD5-5338-4C77-B1AF-351BE07415C5}" presName="hierChild3" presStyleCnt="0"/>
      <dgm:spPr/>
    </dgm:pt>
    <dgm:pt modelId="{EC146A2A-CDAE-4C71-A62B-ECFACD44107F}" type="pres">
      <dgm:prSet presAssocID="{2CF7720F-336E-4CA2-9F56-F932BB292FBB}" presName="Name96" presStyleLbl="parChTrans1D2" presStyleIdx="2" presStyleCnt="3"/>
      <dgm:spPr/>
    </dgm:pt>
    <dgm:pt modelId="{1239C936-B4BA-4150-B580-5FAD26E6B871}" type="pres">
      <dgm:prSet presAssocID="{9557E030-156E-4DB3-BC45-340AD22B2463}" presName="hierRoot3" presStyleCnt="0">
        <dgm:presLayoutVars>
          <dgm:hierBranch val="init"/>
        </dgm:presLayoutVars>
      </dgm:prSet>
      <dgm:spPr/>
    </dgm:pt>
    <dgm:pt modelId="{80B3E896-CECA-4BBC-A170-C944E7058405}" type="pres">
      <dgm:prSet presAssocID="{9557E030-156E-4DB3-BC45-340AD22B2463}" presName="rootComposite3" presStyleCnt="0"/>
      <dgm:spPr/>
    </dgm:pt>
    <dgm:pt modelId="{05D92DD2-C2BC-4AD4-8487-7CAB0A18AC4B}" type="pres">
      <dgm:prSet presAssocID="{9557E030-156E-4DB3-BC45-340AD22B2463}" presName="rootText3" presStyleLbl="asst1" presStyleIdx="0" presStyleCnt="1" custScaleX="376675" custScaleY="158675" custLinFactY="-20245" custLinFactNeighborX="52500" custLinFactNeighborY="-100000">
        <dgm:presLayoutVars>
          <dgm:chPref val="3"/>
        </dgm:presLayoutVars>
      </dgm:prSet>
      <dgm:spPr/>
    </dgm:pt>
    <dgm:pt modelId="{F09734E2-6CE9-49CF-94C4-6C2EA74075D7}" type="pres">
      <dgm:prSet presAssocID="{9557E030-156E-4DB3-BC45-340AD22B2463}" presName="titleText3" presStyleLbl="fgAcc2" presStyleIdx="0" presStyleCnt="1" custScaleX="404783" custScaleY="303605" custLinFactX="18410" custLinFactY="-87840" custLinFactNeighborX="100000" custLinFactNeighborY="-100000">
        <dgm:presLayoutVars>
          <dgm:chMax val="0"/>
          <dgm:chPref val="0"/>
        </dgm:presLayoutVars>
      </dgm:prSet>
      <dgm:spPr/>
    </dgm:pt>
    <dgm:pt modelId="{B7226AD2-897C-4D6A-B45C-B9D56A095AC7}" type="pres">
      <dgm:prSet presAssocID="{9557E030-156E-4DB3-BC45-340AD22B2463}" presName="rootConnector3" presStyleLbl="asst1" presStyleIdx="0" presStyleCnt="1"/>
      <dgm:spPr/>
    </dgm:pt>
    <dgm:pt modelId="{56BF1AEF-0494-45D9-A2E5-02233E36061F}" type="pres">
      <dgm:prSet presAssocID="{9557E030-156E-4DB3-BC45-340AD22B2463}" presName="hierChild6" presStyleCnt="0"/>
      <dgm:spPr/>
    </dgm:pt>
    <dgm:pt modelId="{9D133AA2-B8BD-4568-90E3-5D2A4FBBCFB3}" type="pres">
      <dgm:prSet presAssocID="{9557E030-156E-4DB3-BC45-340AD22B2463}" presName="hierChild7" presStyleCnt="0"/>
      <dgm:spPr/>
    </dgm:pt>
  </dgm:ptLst>
  <dgm:cxnLst>
    <dgm:cxn modelId="{805C4A41-D8DC-46B9-A136-90F606D6C423}" srcId="{0F1F9B59-09C4-44C1-B32E-A68493EC17E9}" destId="{C224EDCB-1EC6-43F0-9864-9EE00050F664}" srcOrd="0" destOrd="0" parTransId="{8E78D99F-3163-48D6-B514-129F822A90E1}" sibTransId="{91AF3F58-365E-4590-A508-3CE56E4B256A}"/>
    <dgm:cxn modelId="{D90BA9E9-1DFA-4F76-8FDA-ED78EB26B118}" type="presOf" srcId="{AD447BD5-5338-4C77-B1AF-351BE07415C5}" destId="{7C269AE5-2A37-445F-8F67-0FE9D1649FAA}" srcOrd="1" destOrd="0" presId="urn:microsoft.com/office/officeart/2008/layout/NameandTitleOrganizationalChart"/>
    <dgm:cxn modelId="{B783B9A7-C77B-47E8-8015-D80C701CC42D}" type="presOf" srcId="{7E0C39B6-2C49-4664-A554-B1E2633B8C21}" destId="{C9DA74E0-CB5E-48DF-AC16-8C0326A30802}" srcOrd="1" destOrd="0" presId="urn:microsoft.com/office/officeart/2008/layout/NameandTitleOrganizationalChart"/>
    <dgm:cxn modelId="{16B219BA-3614-47D6-9192-8F18DC4E87DC}" type="presOf" srcId="{5D447562-4DAA-4616-B601-486019723CFB}" destId="{4E4C6DC1-D046-4D60-B5A3-FB02090F1613}" srcOrd="1" destOrd="0" presId="urn:microsoft.com/office/officeart/2008/layout/NameandTitleOrganizationalChart"/>
    <dgm:cxn modelId="{57B352EE-EDD0-451A-B966-BF4556597563}" type="presOf" srcId="{0F1F9B59-09C4-44C1-B32E-A68493EC17E9}" destId="{CDBD8B3B-3ED8-4697-9BB6-3FFC01A775A6}" srcOrd="0" destOrd="0" presId="urn:microsoft.com/office/officeart/2008/layout/NameandTitleOrganizationalChart"/>
    <dgm:cxn modelId="{4CA40B01-D5F1-49A8-9F38-CFB6EACC7301}" srcId="{AD447BD5-5338-4C77-B1AF-351BE07415C5}" destId="{9557E030-156E-4DB3-BC45-340AD22B2463}" srcOrd="0" destOrd="0" parTransId="{2CF7720F-336E-4CA2-9F56-F932BB292FBB}" sibTransId="{F8402B2B-E43B-4F83-B381-4A384FAB16A1}"/>
    <dgm:cxn modelId="{61725476-D0AE-42BD-97C8-29B97C48E0C8}" srcId="{AD447BD5-5338-4C77-B1AF-351BE07415C5}" destId="{5D447562-4DAA-4616-B601-486019723CFB}" srcOrd="2" destOrd="0" parTransId="{B81E8C9A-EFEB-4AF6-B805-B05A43A63092}" sibTransId="{12922D26-B47E-4004-8ADC-4B4EC3BD2710}"/>
    <dgm:cxn modelId="{A52C5693-7A5D-4FDE-A54E-F3ED14B9F547}" type="presOf" srcId="{5400D3C9-5F4B-4F36-9717-A293FD20EFF0}" destId="{6F81D13D-15D3-445B-B762-CFCC7C2F9B3C}" srcOrd="0" destOrd="0" presId="urn:microsoft.com/office/officeart/2008/layout/NameandTitleOrganizationalChart"/>
    <dgm:cxn modelId="{38997E3A-0C76-481E-9C36-8BDA86389FEA}" type="presOf" srcId="{2CF7720F-336E-4CA2-9F56-F932BB292FBB}" destId="{EC146A2A-CDAE-4C71-A62B-ECFACD44107F}" srcOrd="0" destOrd="0" presId="urn:microsoft.com/office/officeart/2008/layout/NameandTitleOrganizationalChart"/>
    <dgm:cxn modelId="{F94F7842-8173-4CBB-AE9D-AC22479BB041}" type="presOf" srcId="{9557E030-156E-4DB3-BC45-340AD22B2463}" destId="{B7226AD2-897C-4D6A-B45C-B9D56A095AC7}" srcOrd="1" destOrd="0" presId="urn:microsoft.com/office/officeart/2008/layout/NameandTitleOrganizationalChart"/>
    <dgm:cxn modelId="{A5D11994-AD4D-4FBF-A9EE-1CE63CC566E4}" type="presOf" srcId="{91AF3F58-365E-4590-A508-3CE56E4B256A}" destId="{5868FEC6-F945-467E-A8BD-4C8D60476A7C}" srcOrd="0" destOrd="0" presId="urn:microsoft.com/office/officeart/2008/layout/NameandTitleOrganizationalChart"/>
    <dgm:cxn modelId="{ABA3380D-554F-4DBA-A5CA-4F60306F9A01}" type="presOf" srcId="{C224EDCB-1EC6-43F0-9864-9EE00050F664}" destId="{8BFEC0D8-A193-4D0E-8576-5D7DAB978CAB}" srcOrd="0" destOrd="0" presId="urn:microsoft.com/office/officeart/2008/layout/NameandTitleOrganizationalChart"/>
    <dgm:cxn modelId="{D444D9F0-13ED-4037-88FC-2B16165EB6AB}" type="presOf" srcId="{AD447BD5-5338-4C77-B1AF-351BE07415C5}" destId="{6D30B834-FA6C-409E-97D5-5F2A20536D52}" srcOrd="0" destOrd="0" presId="urn:microsoft.com/office/officeart/2008/layout/NameandTitleOrganizationalChart"/>
    <dgm:cxn modelId="{8C3E84E6-27A4-4F1E-9D20-7B40D480C7FB}" type="presOf" srcId="{E168C85B-3EB0-44DF-8F0C-A51B2AC595F2}" destId="{7B5E582C-01E7-4A19-913E-C2D9765960B4}" srcOrd="0" destOrd="0" presId="urn:microsoft.com/office/officeart/2008/layout/NameandTitleOrganizationalChart"/>
    <dgm:cxn modelId="{BE73C58F-8063-40B3-BA48-1C90F7789479}" type="presOf" srcId="{7E0C39B6-2C49-4664-A554-B1E2633B8C21}" destId="{3E9C928D-0EC9-4925-A4A5-01AE383A97DA}" srcOrd="0" destOrd="0" presId="urn:microsoft.com/office/officeart/2008/layout/NameandTitleOrganizationalChart"/>
    <dgm:cxn modelId="{1EC6141E-1932-4698-857F-390839041D5F}" type="presOf" srcId="{5D447562-4DAA-4616-B601-486019723CFB}" destId="{203DE617-8241-4083-8651-BF661132EED0}" srcOrd="0" destOrd="0" presId="urn:microsoft.com/office/officeart/2008/layout/NameandTitleOrganizationalChart"/>
    <dgm:cxn modelId="{8BF9137A-0AE4-41CB-B842-D0C23E1E5623}" srcId="{0F1F9B59-09C4-44C1-B32E-A68493EC17E9}" destId="{AD447BD5-5338-4C77-B1AF-351BE07415C5}" srcOrd="1" destOrd="0" parTransId="{4001D88D-44F5-43A0-9C1C-A85763ED1DB4}" sibTransId="{630B334A-76DF-4FBD-B4C7-BAC6EFD7FCD5}"/>
    <dgm:cxn modelId="{A35FD143-1370-4105-A56B-CEF7FA9F2D62}" type="presOf" srcId="{B81E8C9A-EFEB-4AF6-B805-B05A43A63092}" destId="{0546A747-4D67-4EB6-8364-4ED704A68426}" srcOrd="0" destOrd="0" presId="urn:microsoft.com/office/officeart/2008/layout/NameandTitleOrganizationalChart"/>
    <dgm:cxn modelId="{D27F1324-B129-428D-9EA6-95D94CD44D0D}" type="presOf" srcId="{F8402B2B-E43B-4F83-B381-4A384FAB16A1}" destId="{F09734E2-6CE9-49CF-94C4-6C2EA74075D7}" srcOrd="0" destOrd="0" presId="urn:microsoft.com/office/officeart/2008/layout/NameandTitleOrganizationalChart"/>
    <dgm:cxn modelId="{975EE583-FC8C-4FE5-8F52-6C0C1C51A562}" type="presOf" srcId="{C224EDCB-1EC6-43F0-9864-9EE00050F664}" destId="{B5B0CE33-C65A-4155-AE15-3E02908028B9}" srcOrd="1" destOrd="0" presId="urn:microsoft.com/office/officeart/2008/layout/NameandTitleOrganizationalChart"/>
    <dgm:cxn modelId="{27507284-C353-426C-8EDD-F841FB53E9AB}" type="presOf" srcId="{630B334A-76DF-4FBD-B4C7-BAC6EFD7FCD5}" destId="{880DB7D2-A0F2-43A4-9E46-C10240C927C7}" srcOrd="0" destOrd="0" presId="urn:microsoft.com/office/officeart/2008/layout/NameandTitleOrganizationalChart"/>
    <dgm:cxn modelId="{1602CE6D-3674-4EAB-A517-607B7DCF38BA}" type="presOf" srcId="{9557E030-156E-4DB3-BC45-340AD22B2463}" destId="{05D92DD2-C2BC-4AD4-8487-7CAB0A18AC4B}" srcOrd="0" destOrd="0" presId="urn:microsoft.com/office/officeart/2008/layout/NameandTitleOrganizationalChart"/>
    <dgm:cxn modelId="{0676BEA6-6A13-435B-8E21-2C9DCDC08799}" srcId="{AD447BD5-5338-4C77-B1AF-351BE07415C5}" destId="{7E0C39B6-2C49-4664-A554-B1E2633B8C21}" srcOrd="1" destOrd="0" parTransId="{E168C85B-3EB0-44DF-8F0C-A51B2AC595F2}" sibTransId="{5400D3C9-5F4B-4F36-9717-A293FD20EFF0}"/>
    <dgm:cxn modelId="{D06C68E5-48B2-4C55-B01E-2DC92565FE45}" type="presOf" srcId="{12922D26-B47E-4004-8ADC-4B4EC3BD2710}" destId="{0BDEB7EE-4253-4E14-A9A2-97F7B865AF5B}" srcOrd="0" destOrd="0" presId="urn:microsoft.com/office/officeart/2008/layout/NameandTitleOrganizationalChart"/>
    <dgm:cxn modelId="{BDAE1C0A-2D90-4899-95C8-64A9D8030A10}" type="presParOf" srcId="{CDBD8B3B-3ED8-4697-9BB6-3FFC01A775A6}" destId="{2F2FCAF8-6155-4102-B2C2-FD76C338007A}" srcOrd="0" destOrd="0" presId="urn:microsoft.com/office/officeart/2008/layout/NameandTitleOrganizationalChart"/>
    <dgm:cxn modelId="{F50595FD-8B1A-429E-A41C-A9F554BD574B}" type="presParOf" srcId="{2F2FCAF8-6155-4102-B2C2-FD76C338007A}" destId="{096F3604-F367-494A-A597-6D730399A5BD}" srcOrd="0" destOrd="0" presId="urn:microsoft.com/office/officeart/2008/layout/NameandTitleOrganizationalChart"/>
    <dgm:cxn modelId="{903470C8-A482-4A26-AE2A-6772C84ADA0D}" type="presParOf" srcId="{096F3604-F367-494A-A597-6D730399A5BD}" destId="{8BFEC0D8-A193-4D0E-8576-5D7DAB978CAB}" srcOrd="0" destOrd="0" presId="urn:microsoft.com/office/officeart/2008/layout/NameandTitleOrganizationalChart"/>
    <dgm:cxn modelId="{2EA38B29-5B75-4DE9-9BE3-71CB6892CFFB}" type="presParOf" srcId="{096F3604-F367-494A-A597-6D730399A5BD}" destId="{5868FEC6-F945-467E-A8BD-4C8D60476A7C}" srcOrd="1" destOrd="0" presId="urn:microsoft.com/office/officeart/2008/layout/NameandTitleOrganizationalChart"/>
    <dgm:cxn modelId="{9A8E1879-58FA-4AE1-9CC3-295F046F8C08}" type="presParOf" srcId="{096F3604-F367-494A-A597-6D730399A5BD}" destId="{B5B0CE33-C65A-4155-AE15-3E02908028B9}" srcOrd="2" destOrd="0" presId="urn:microsoft.com/office/officeart/2008/layout/NameandTitleOrganizationalChart"/>
    <dgm:cxn modelId="{7062CA56-47E3-4E31-B805-6CD869CE6AE9}" type="presParOf" srcId="{2F2FCAF8-6155-4102-B2C2-FD76C338007A}" destId="{C5153C8D-1624-472B-A6CF-C550C94BD984}" srcOrd="1" destOrd="0" presId="urn:microsoft.com/office/officeart/2008/layout/NameandTitleOrganizationalChart"/>
    <dgm:cxn modelId="{D251BCB5-AF65-46FF-8950-DA2A056F60C0}" type="presParOf" srcId="{2F2FCAF8-6155-4102-B2C2-FD76C338007A}" destId="{1B0E9AC8-2FAF-4135-982B-84AD413308B4}" srcOrd="2" destOrd="0" presId="urn:microsoft.com/office/officeart/2008/layout/NameandTitleOrganizationalChart"/>
    <dgm:cxn modelId="{3FBCC747-8B05-4089-AEB5-50378A3795F4}" type="presParOf" srcId="{CDBD8B3B-3ED8-4697-9BB6-3FFC01A775A6}" destId="{109B90DC-D72D-4936-974E-561722935643}" srcOrd="1" destOrd="0" presId="urn:microsoft.com/office/officeart/2008/layout/NameandTitleOrganizationalChart"/>
    <dgm:cxn modelId="{BF6318B5-C8AB-4399-AF59-0CB0F7F193F1}" type="presParOf" srcId="{109B90DC-D72D-4936-974E-561722935643}" destId="{E0139359-8953-4B4C-BE06-D9B01BE7D2B8}" srcOrd="0" destOrd="0" presId="urn:microsoft.com/office/officeart/2008/layout/NameandTitleOrganizationalChart"/>
    <dgm:cxn modelId="{F645DEA5-6FF1-4812-9E6D-68CA41217A46}" type="presParOf" srcId="{E0139359-8953-4B4C-BE06-D9B01BE7D2B8}" destId="{6D30B834-FA6C-409E-97D5-5F2A20536D52}" srcOrd="0" destOrd="0" presId="urn:microsoft.com/office/officeart/2008/layout/NameandTitleOrganizationalChart"/>
    <dgm:cxn modelId="{9B2A7C2E-E644-4E22-85B0-A1E293DAF058}" type="presParOf" srcId="{E0139359-8953-4B4C-BE06-D9B01BE7D2B8}" destId="{880DB7D2-A0F2-43A4-9E46-C10240C927C7}" srcOrd="1" destOrd="0" presId="urn:microsoft.com/office/officeart/2008/layout/NameandTitleOrganizationalChart"/>
    <dgm:cxn modelId="{ECC5E983-87CC-466E-A588-0B92E66B2838}" type="presParOf" srcId="{E0139359-8953-4B4C-BE06-D9B01BE7D2B8}" destId="{7C269AE5-2A37-445F-8F67-0FE9D1649FAA}" srcOrd="2" destOrd="0" presId="urn:microsoft.com/office/officeart/2008/layout/NameandTitleOrganizationalChart"/>
    <dgm:cxn modelId="{D93E38B0-A85D-46D6-B26F-F6BD9E50AF7F}" type="presParOf" srcId="{109B90DC-D72D-4936-974E-561722935643}" destId="{B2D4AE43-47FE-4563-8511-F365BAB2E03A}" srcOrd="1" destOrd="0" presId="urn:microsoft.com/office/officeart/2008/layout/NameandTitleOrganizationalChart"/>
    <dgm:cxn modelId="{0B95E7DC-BC72-4332-B3D8-03AD3F42CA38}" type="presParOf" srcId="{B2D4AE43-47FE-4563-8511-F365BAB2E03A}" destId="{7B5E582C-01E7-4A19-913E-C2D9765960B4}" srcOrd="0" destOrd="0" presId="urn:microsoft.com/office/officeart/2008/layout/NameandTitleOrganizationalChart"/>
    <dgm:cxn modelId="{D810CAF0-0F71-4998-A35E-02F246BF7B6C}" type="presParOf" srcId="{B2D4AE43-47FE-4563-8511-F365BAB2E03A}" destId="{31F17820-2595-42F2-94E8-AEA78A257993}" srcOrd="1" destOrd="0" presId="urn:microsoft.com/office/officeart/2008/layout/NameandTitleOrganizationalChart"/>
    <dgm:cxn modelId="{EDA91771-38BA-43E2-BD95-7958D057E29F}" type="presParOf" srcId="{31F17820-2595-42F2-94E8-AEA78A257993}" destId="{AA2C6624-CD6B-4536-A712-04B782319C0B}" srcOrd="0" destOrd="0" presId="urn:microsoft.com/office/officeart/2008/layout/NameandTitleOrganizationalChart"/>
    <dgm:cxn modelId="{DC47273B-7182-41DF-A10F-DF8D1FE1A903}" type="presParOf" srcId="{AA2C6624-CD6B-4536-A712-04B782319C0B}" destId="{3E9C928D-0EC9-4925-A4A5-01AE383A97DA}" srcOrd="0" destOrd="0" presId="urn:microsoft.com/office/officeart/2008/layout/NameandTitleOrganizationalChart"/>
    <dgm:cxn modelId="{57D27947-2686-440B-9FBF-93B3F2614248}" type="presParOf" srcId="{AA2C6624-CD6B-4536-A712-04B782319C0B}" destId="{6F81D13D-15D3-445B-B762-CFCC7C2F9B3C}" srcOrd="1" destOrd="0" presId="urn:microsoft.com/office/officeart/2008/layout/NameandTitleOrganizationalChart"/>
    <dgm:cxn modelId="{D3079C45-EF41-4F0F-BFE2-1C2F5FA5BC25}" type="presParOf" srcId="{AA2C6624-CD6B-4536-A712-04B782319C0B}" destId="{C9DA74E0-CB5E-48DF-AC16-8C0326A30802}" srcOrd="2" destOrd="0" presId="urn:microsoft.com/office/officeart/2008/layout/NameandTitleOrganizationalChart"/>
    <dgm:cxn modelId="{36981DC5-DA9C-4985-8182-B1C02D09A64C}" type="presParOf" srcId="{31F17820-2595-42F2-94E8-AEA78A257993}" destId="{E748484A-17CF-4EA1-91BD-E5058681E985}" srcOrd="1" destOrd="0" presId="urn:microsoft.com/office/officeart/2008/layout/NameandTitleOrganizationalChart"/>
    <dgm:cxn modelId="{34FD1971-B0AB-4925-B43E-406CFA65F5C9}" type="presParOf" srcId="{31F17820-2595-42F2-94E8-AEA78A257993}" destId="{4FBB8AF8-628D-4A17-A7BA-2372540C4CB0}" srcOrd="2" destOrd="0" presId="urn:microsoft.com/office/officeart/2008/layout/NameandTitleOrganizationalChart"/>
    <dgm:cxn modelId="{4BC8918B-F4D7-4284-B6A3-514A4BA55F95}" type="presParOf" srcId="{B2D4AE43-47FE-4563-8511-F365BAB2E03A}" destId="{0546A747-4D67-4EB6-8364-4ED704A68426}" srcOrd="2" destOrd="0" presId="urn:microsoft.com/office/officeart/2008/layout/NameandTitleOrganizationalChart"/>
    <dgm:cxn modelId="{1352E2F6-1D76-4DC3-AA67-E8CFD13A3E31}" type="presParOf" srcId="{B2D4AE43-47FE-4563-8511-F365BAB2E03A}" destId="{B25DBF87-1FE2-42BC-B771-1DF9BEED1E0D}" srcOrd="3" destOrd="0" presId="urn:microsoft.com/office/officeart/2008/layout/NameandTitleOrganizationalChart"/>
    <dgm:cxn modelId="{315A73CC-E504-4B68-811D-51695DDA14C2}" type="presParOf" srcId="{B25DBF87-1FE2-42BC-B771-1DF9BEED1E0D}" destId="{A25A11EF-3236-4ACE-933E-7AB431192343}" srcOrd="0" destOrd="0" presId="urn:microsoft.com/office/officeart/2008/layout/NameandTitleOrganizationalChart"/>
    <dgm:cxn modelId="{026538DC-A29F-463A-9931-DFA28D36E31E}" type="presParOf" srcId="{A25A11EF-3236-4ACE-933E-7AB431192343}" destId="{203DE617-8241-4083-8651-BF661132EED0}" srcOrd="0" destOrd="0" presId="urn:microsoft.com/office/officeart/2008/layout/NameandTitleOrganizationalChart"/>
    <dgm:cxn modelId="{BF54A895-57E6-4697-B60F-B9FD3AA6EA1B}" type="presParOf" srcId="{A25A11EF-3236-4ACE-933E-7AB431192343}" destId="{0BDEB7EE-4253-4E14-A9A2-97F7B865AF5B}" srcOrd="1" destOrd="0" presId="urn:microsoft.com/office/officeart/2008/layout/NameandTitleOrganizationalChart"/>
    <dgm:cxn modelId="{03D3D945-8C88-431C-81CB-B373377D8449}" type="presParOf" srcId="{A25A11EF-3236-4ACE-933E-7AB431192343}" destId="{4E4C6DC1-D046-4D60-B5A3-FB02090F1613}" srcOrd="2" destOrd="0" presId="urn:microsoft.com/office/officeart/2008/layout/NameandTitleOrganizationalChart"/>
    <dgm:cxn modelId="{BD2F3165-D70A-4CD2-9A4C-6FB7B98DC239}" type="presParOf" srcId="{B25DBF87-1FE2-42BC-B771-1DF9BEED1E0D}" destId="{862810DF-B15C-48AD-B9D1-BD5111EAFF83}" srcOrd="1" destOrd="0" presId="urn:microsoft.com/office/officeart/2008/layout/NameandTitleOrganizationalChart"/>
    <dgm:cxn modelId="{ED4ABF89-B2CD-4846-8B46-E58DEC20A92E}" type="presParOf" srcId="{B25DBF87-1FE2-42BC-B771-1DF9BEED1E0D}" destId="{48CD3AB3-1F42-4BF5-85E5-4BBD0408AA58}" srcOrd="2" destOrd="0" presId="urn:microsoft.com/office/officeart/2008/layout/NameandTitleOrganizationalChart"/>
    <dgm:cxn modelId="{958F51B2-38EE-45E4-AE84-F3F55109B87A}" type="presParOf" srcId="{109B90DC-D72D-4936-974E-561722935643}" destId="{63FD0A1F-AC5A-4E15-A0AF-EE527ED33D1A}" srcOrd="2" destOrd="0" presId="urn:microsoft.com/office/officeart/2008/layout/NameandTitleOrganizationalChart"/>
    <dgm:cxn modelId="{F0139522-2FD7-4BB3-954E-421D4E01AB54}" type="presParOf" srcId="{63FD0A1F-AC5A-4E15-A0AF-EE527ED33D1A}" destId="{EC146A2A-CDAE-4C71-A62B-ECFACD44107F}" srcOrd="0" destOrd="0" presId="urn:microsoft.com/office/officeart/2008/layout/NameandTitleOrganizationalChart"/>
    <dgm:cxn modelId="{EE195E81-248A-42AD-AF38-405710A22841}" type="presParOf" srcId="{63FD0A1F-AC5A-4E15-A0AF-EE527ED33D1A}" destId="{1239C936-B4BA-4150-B580-5FAD26E6B871}" srcOrd="1" destOrd="0" presId="urn:microsoft.com/office/officeart/2008/layout/NameandTitleOrganizationalChart"/>
    <dgm:cxn modelId="{70236437-E8EE-4C8C-9507-6FEAA8C23A66}" type="presParOf" srcId="{1239C936-B4BA-4150-B580-5FAD26E6B871}" destId="{80B3E896-CECA-4BBC-A170-C944E7058405}" srcOrd="0" destOrd="0" presId="urn:microsoft.com/office/officeart/2008/layout/NameandTitleOrganizationalChart"/>
    <dgm:cxn modelId="{F771A3B4-044A-4834-9B99-C3864E960C66}" type="presParOf" srcId="{80B3E896-CECA-4BBC-A170-C944E7058405}" destId="{05D92DD2-C2BC-4AD4-8487-7CAB0A18AC4B}" srcOrd="0" destOrd="0" presId="urn:microsoft.com/office/officeart/2008/layout/NameandTitleOrganizationalChart"/>
    <dgm:cxn modelId="{69E7275A-0FE3-4C1E-81E2-87FA01707C78}" type="presParOf" srcId="{80B3E896-CECA-4BBC-A170-C944E7058405}" destId="{F09734E2-6CE9-49CF-94C4-6C2EA74075D7}" srcOrd="1" destOrd="0" presId="urn:microsoft.com/office/officeart/2008/layout/NameandTitleOrganizationalChart"/>
    <dgm:cxn modelId="{3914A436-D2C0-49AD-8117-B68AA08353F5}" type="presParOf" srcId="{80B3E896-CECA-4BBC-A170-C944E7058405}" destId="{B7226AD2-897C-4D6A-B45C-B9D56A095AC7}" srcOrd="2" destOrd="0" presId="urn:microsoft.com/office/officeart/2008/layout/NameandTitleOrganizationalChart"/>
    <dgm:cxn modelId="{05652C51-400C-41BD-8DBD-501457BCC9FC}" type="presParOf" srcId="{1239C936-B4BA-4150-B580-5FAD26E6B871}" destId="{56BF1AEF-0494-45D9-A2E5-02233E36061F}" srcOrd="1" destOrd="0" presId="urn:microsoft.com/office/officeart/2008/layout/NameandTitleOrganizationalChart"/>
    <dgm:cxn modelId="{E49BA761-7E7F-463D-8658-F695F630106A}" type="presParOf" srcId="{1239C936-B4BA-4150-B580-5FAD26E6B871}" destId="{9D133AA2-B8BD-4568-90E3-5D2A4FBBCFB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E97695-95C5-4920-A096-4D0CA030423A}" type="doc">
      <dgm:prSet loTypeId="urn:microsoft.com/office/officeart/2005/8/layout/default" loCatId="list" qsTypeId="urn:microsoft.com/office/officeart/2005/8/quickstyle/3d2" qsCatId="3D" csTypeId="urn:microsoft.com/office/officeart/2005/8/colors/accent1_2" csCatId="accent1" phldr="1"/>
      <dgm:spPr/>
      <dgm:t>
        <a:bodyPr/>
        <a:lstStyle/>
        <a:p>
          <a:pPr rtl="1"/>
          <a:endParaRPr lang="ar-SA"/>
        </a:p>
      </dgm:t>
    </dgm:pt>
    <dgm:pt modelId="{871EDDDD-6EA9-45C5-87E4-03D2BA450953}" type="pres">
      <dgm:prSet presAssocID="{08E97695-95C5-4920-A096-4D0CA030423A}" presName="diagram" presStyleCnt="0">
        <dgm:presLayoutVars>
          <dgm:dir/>
          <dgm:resizeHandles val="exact"/>
        </dgm:presLayoutVars>
      </dgm:prSet>
      <dgm:spPr/>
    </dgm:pt>
  </dgm:ptLst>
  <dgm:cxnLst>
    <dgm:cxn modelId="{158EDB57-2226-483F-AF7F-E2FFD38F3C1F}" type="presOf" srcId="{08E97695-95C5-4920-A096-4D0CA030423A}" destId="{871EDDDD-6EA9-45C5-87E4-03D2BA45095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E3EC0C-E2FC-45E5-B23B-23052052A7C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pPr rtl="1"/>
          <a:endParaRPr lang="ar-SA"/>
        </a:p>
      </dgm:t>
    </dgm:pt>
    <dgm:pt modelId="{CEA81E11-5D01-4ECF-8834-2049520F7C72}">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en-US" dirty="0">
              <a:solidFill>
                <a:schemeClr val="tx2"/>
              </a:solidFill>
            </a:rPr>
            <a:t>Relatively common </a:t>
          </a:r>
          <a:endParaRPr lang="ar-SA" dirty="0">
            <a:solidFill>
              <a:schemeClr val="tx2"/>
            </a:solidFill>
          </a:endParaRPr>
        </a:p>
      </dgm:t>
    </dgm:pt>
    <dgm:pt modelId="{EA042554-0AEF-4AFA-A218-08DBEF441675}" type="parTrans" cxnId="{D992FD13-6C7B-4BF1-9405-EB9F18EA4D78}">
      <dgm:prSet/>
      <dgm:spPr/>
      <dgm:t>
        <a:bodyPr/>
        <a:lstStyle/>
        <a:p>
          <a:pPr rtl="1"/>
          <a:endParaRPr lang="ar-SA"/>
        </a:p>
      </dgm:t>
    </dgm:pt>
    <dgm:pt modelId="{153DD956-2AC9-4D8E-9BE8-F05BB10E7643}" type="sibTrans" cxnId="{D992FD13-6C7B-4BF1-9405-EB9F18EA4D78}">
      <dgm:prSet>
        <dgm:style>
          <a:lnRef idx="1">
            <a:schemeClr val="accent5"/>
          </a:lnRef>
          <a:fillRef idx="2">
            <a:schemeClr val="accent5"/>
          </a:fillRef>
          <a:effectRef idx="1">
            <a:schemeClr val="accent5"/>
          </a:effectRef>
          <a:fontRef idx="minor">
            <a:schemeClr val="dk1"/>
          </a:fontRef>
        </dgm:style>
      </dgm:prSet>
      <dgm:spPr/>
      <dgm:t>
        <a:bodyPr/>
        <a:lstStyle/>
        <a:p>
          <a:pPr rtl="1"/>
          <a:r>
            <a:rPr lang="en-US" dirty="0">
              <a:solidFill>
                <a:schemeClr val="tx2"/>
              </a:solidFill>
            </a:rPr>
            <a:t>The affected gene is on chromosome 19</a:t>
          </a:r>
          <a:endParaRPr lang="ar-SA" dirty="0">
            <a:solidFill>
              <a:schemeClr val="tx2"/>
            </a:solidFill>
          </a:endParaRPr>
        </a:p>
      </dgm:t>
    </dgm:pt>
    <dgm:pt modelId="{7F8D1F61-3101-426D-BD83-224D949875F9}">
      <dgm:prSet phldrT="[Text]" custT="1">
        <dgm:style>
          <a:lnRef idx="1">
            <a:schemeClr val="accent5"/>
          </a:lnRef>
          <a:fillRef idx="2">
            <a:schemeClr val="accent5"/>
          </a:fillRef>
          <a:effectRef idx="1">
            <a:schemeClr val="accent5"/>
          </a:effectRef>
          <a:fontRef idx="minor">
            <a:schemeClr val="dk1"/>
          </a:fontRef>
        </dgm:style>
      </dgm:prSet>
      <dgm:spPr/>
      <dgm:t>
        <a:bodyPr/>
        <a:lstStyle/>
        <a:p>
          <a:pPr algn="l" rtl="1"/>
          <a:r>
            <a:rPr lang="en-US" sz="1400" b="0" dirty="0">
              <a:solidFill>
                <a:schemeClr val="tx2"/>
              </a:solidFill>
            </a:rPr>
            <a:t>Autosomal dominant disease</a:t>
          </a:r>
          <a:endParaRPr lang="ar-SA" sz="1400" b="0" dirty="0">
            <a:solidFill>
              <a:schemeClr val="tx2"/>
            </a:solidFill>
          </a:endParaRPr>
        </a:p>
      </dgm:t>
    </dgm:pt>
    <dgm:pt modelId="{5F92CD65-E6DF-4C7E-A658-4DD29C04ECEF}" type="sibTrans" cxnId="{CB04A26A-B8EF-4DFC-9B77-B5373A10C746}">
      <dgm:prSet>
        <dgm:style>
          <a:lnRef idx="1">
            <a:schemeClr val="accent5"/>
          </a:lnRef>
          <a:fillRef idx="2">
            <a:schemeClr val="accent5"/>
          </a:fillRef>
          <a:effectRef idx="1">
            <a:schemeClr val="accent5"/>
          </a:effectRef>
          <a:fontRef idx="minor">
            <a:schemeClr val="dk1"/>
          </a:fontRef>
        </dgm:style>
      </dgm:prSet>
      <dgm:spPr/>
      <dgm:t>
        <a:bodyPr/>
        <a:lstStyle/>
        <a:p>
          <a:pPr rtl="1"/>
          <a:r>
            <a:rPr lang="en-US" dirty="0">
              <a:solidFill>
                <a:schemeClr val="tx2"/>
              </a:solidFill>
            </a:rPr>
            <a:t>The mutation is triplet repeat (CTG) expansion in the 3’ untranslated region of the myotonic dystrophy gene </a:t>
          </a:r>
          <a:endParaRPr lang="ar-SA" dirty="0">
            <a:solidFill>
              <a:schemeClr val="tx2"/>
            </a:solidFill>
          </a:endParaRPr>
        </a:p>
      </dgm:t>
    </dgm:pt>
    <dgm:pt modelId="{4E9A2F3E-5DEF-4D8D-A77A-93B9B17B2622}" type="parTrans" cxnId="{CB04A26A-B8EF-4DFC-9B77-B5373A10C746}">
      <dgm:prSet/>
      <dgm:spPr/>
      <dgm:t>
        <a:bodyPr/>
        <a:lstStyle/>
        <a:p>
          <a:pPr rtl="1"/>
          <a:endParaRPr lang="ar-SA"/>
        </a:p>
      </dgm:t>
    </dgm:pt>
    <dgm:pt modelId="{83034B8D-CA34-427B-B0D1-8323D8BAE97B}" type="pres">
      <dgm:prSet presAssocID="{8AE3EC0C-E2FC-45E5-B23B-23052052A7CE}" presName="Name0" presStyleCnt="0">
        <dgm:presLayoutVars>
          <dgm:chMax/>
          <dgm:chPref/>
          <dgm:dir/>
          <dgm:animLvl val="lvl"/>
        </dgm:presLayoutVars>
      </dgm:prSet>
      <dgm:spPr/>
    </dgm:pt>
    <dgm:pt modelId="{56ED9C3B-D58F-47E2-936A-B202E851F1B1}" type="pres">
      <dgm:prSet presAssocID="{CEA81E11-5D01-4ECF-8834-2049520F7C72}" presName="composite" presStyleCnt="0"/>
      <dgm:spPr/>
    </dgm:pt>
    <dgm:pt modelId="{A9179A71-5AE8-4D16-8B61-7276856D4DD8}" type="pres">
      <dgm:prSet presAssocID="{CEA81E11-5D01-4ECF-8834-2049520F7C72}" presName="Parent1" presStyleLbl="node1" presStyleIdx="0" presStyleCnt="4" custLinFactNeighborX="-63770" custLinFactNeighborY="97991">
        <dgm:presLayoutVars>
          <dgm:chMax val="1"/>
          <dgm:chPref val="1"/>
          <dgm:bulletEnabled val="1"/>
        </dgm:presLayoutVars>
      </dgm:prSet>
      <dgm:spPr/>
    </dgm:pt>
    <dgm:pt modelId="{E9F3D86F-C3D9-443F-B8F2-08AF6059C6DA}" type="pres">
      <dgm:prSet presAssocID="{CEA81E11-5D01-4ECF-8834-2049520F7C72}" presName="Childtext1" presStyleLbl="revTx" presStyleIdx="0" presStyleCnt="2" custLinFactX="40363" custLinFactY="81606" custLinFactNeighborX="100000" custLinFactNeighborY="100000">
        <dgm:presLayoutVars>
          <dgm:chMax val="0"/>
          <dgm:chPref val="0"/>
          <dgm:bulletEnabled val="1"/>
        </dgm:presLayoutVars>
      </dgm:prSet>
      <dgm:spPr/>
    </dgm:pt>
    <dgm:pt modelId="{C3BCEE92-A522-4FAB-85B0-4FD7E8EE5321}" type="pres">
      <dgm:prSet presAssocID="{CEA81E11-5D01-4ECF-8834-2049520F7C72}" presName="BalanceSpacing" presStyleCnt="0"/>
      <dgm:spPr/>
    </dgm:pt>
    <dgm:pt modelId="{9363A97C-D54F-4522-94FE-3BF1E03F3FBB}" type="pres">
      <dgm:prSet presAssocID="{CEA81E11-5D01-4ECF-8834-2049520F7C72}" presName="BalanceSpacing1" presStyleCnt="0"/>
      <dgm:spPr/>
    </dgm:pt>
    <dgm:pt modelId="{51CF48C7-20BB-4528-A1A6-56DC107AC3E1}" type="pres">
      <dgm:prSet presAssocID="{153DD956-2AC9-4D8E-9BE8-F05BB10E7643}" presName="Accent1Text" presStyleLbl="node1" presStyleIdx="1" presStyleCnt="4" custLinFactNeighborX="-38075" custLinFactNeighborY="1141"/>
      <dgm:spPr/>
    </dgm:pt>
    <dgm:pt modelId="{BCD47914-3A15-4B2F-815D-4CD641C969A9}" type="pres">
      <dgm:prSet presAssocID="{153DD956-2AC9-4D8E-9BE8-F05BB10E7643}" presName="spaceBetweenRectangles" presStyleCnt="0"/>
      <dgm:spPr/>
    </dgm:pt>
    <dgm:pt modelId="{F6C3ADF5-C04E-4BBD-9A2C-F5E102238C46}" type="pres">
      <dgm:prSet presAssocID="{7F8D1F61-3101-426D-BD83-224D949875F9}" presName="composite" presStyleCnt="0"/>
      <dgm:spPr/>
    </dgm:pt>
    <dgm:pt modelId="{4843F4B2-538F-43F7-8920-6B9A940D8F67}" type="pres">
      <dgm:prSet presAssocID="{7F8D1F61-3101-426D-BD83-224D949875F9}" presName="Parent1" presStyleLbl="node1" presStyleIdx="2" presStyleCnt="4" custLinFactX="-91810" custLinFactNeighborX="-100000" custLinFactNeighborY="-97625">
        <dgm:presLayoutVars>
          <dgm:chMax val="1"/>
          <dgm:chPref val="1"/>
          <dgm:bulletEnabled val="1"/>
        </dgm:presLayoutVars>
      </dgm:prSet>
      <dgm:spPr/>
    </dgm:pt>
    <dgm:pt modelId="{5571C9CC-7730-4666-AC90-2D9339045A7B}" type="pres">
      <dgm:prSet presAssocID="{7F8D1F61-3101-426D-BD83-224D949875F9}" presName="Childtext1" presStyleLbl="revTx" presStyleIdx="1" presStyleCnt="2">
        <dgm:presLayoutVars>
          <dgm:chMax val="0"/>
          <dgm:chPref val="0"/>
          <dgm:bulletEnabled val="1"/>
        </dgm:presLayoutVars>
      </dgm:prSet>
      <dgm:spPr/>
    </dgm:pt>
    <dgm:pt modelId="{C23226BF-5C60-4443-BADE-D04DD52C9CC0}" type="pres">
      <dgm:prSet presAssocID="{7F8D1F61-3101-426D-BD83-224D949875F9}" presName="BalanceSpacing" presStyleCnt="0"/>
      <dgm:spPr/>
    </dgm:pt>
    <dgm:pt modelId="{0AF02EBF-9E80-447C-B1B7-82F02346BD7E}" type="pres">
      <dgm:prSet presAssocID="{7F8D1F61-3101-426D-BD83-224D949875F9}" presName="BalanceSpacing1" presStyleCnt="0"/>
      <dgm:spPr/>
    </dgm:pt>
    <dgm:pt modelId="{AA3CC419-603B-4565-B7DD-C224F31E64C1}" type="pres">
      <dgm:prSet presAssocID="{5F92CD65-E6DF-4C7E-A658-4DD29C04ECEF}" presName="Accent1Text" presStyleLbl="node1" presStyleIdx="3" presStyleCnt="4" custScaleX="186287" custScaleY="128841" custLinFactX="-100000" custLinFactNeighborX="-150788" custLinFactNeighborY="-1912"/>
      <dgm:spPr/>
    </dgm:pt>
  </dgm:ptLst>
  <dgm:cxnLst>
    <dgm:cxn modelId="{599E0382-2DE5-4A00-9BC8-D849D4480175}" type="presOf" srcId="{CEA81E11-5D01-4ECF-8834-2049520F7C72}" destId="{A9179A71-5AE8-4D16-8B61-7276856D4DD8}" srcOrd="0" destOrd="0" presId="urn:microsoft.com/office/officeart/2008/layout/AlternatingHexagons"/>
    <dgm:cxn modelId="{E11C0CB4-1A82-4782-82B6-9CAE7E643EE1}" type="presOf" srcId="{5F92CD65-E6DF-4C7E-A658-4DD29C04ECEF}" destId="{AA3CC419-603B-4565-B7DD-C224F31E64C1}" srcOrd="0" destOrd="0" presId="urn:microsoft.com/office/officeart/2008/layout/AlternatingHexagons"/>
    <dgm:cxn modelId="{CB04A26A-B8EF-4DFC-9B77-B5373A10C746}" srcId="{8AE3EC0C-E2FC-45E5-B23B-23052052A7CE}" destId="{7F8D1F61-3101-426D-BD83-224D949875F9}" srcOrd="1" destOrd="0" parTransId="{4E9A2F3E-5DEF-4D8D-A77A-93B9B17B2622}" sibTransId="{5F92CD65-E6DF-4C7E-A658-4DD29C04ECEF}"/>
    <dgm:cxn modelId="{69881671-77AC-4FC7-93E5-E48762216C28}" type="presOf" srcId="{7F8D1F61-3101-426D-BD83-224D949875F9}" destId="{4843F4B2-538F-43F7-8920-6B9A940D8F67}" srcOrd="0" destOrd="0" presId="urn:microsoft.com/office/officeart/2008/layout/AlternatingHexagons"/>
    <dgm:cxn modelId="{D992FD13-6C7B-4BF1-9405-EB9F18EA4D78}" srcId="{8AE3EC0C-E2FC-45E5-B23B-23052052A7CE}" destId="{CEA81E11-5D01-4ECF-8834-2049520F7C72}" srcOrd="0" destOrd="0" parTransId="{EA042554-0AEF-4AFA-A218-08DBEF441675}" sibTransId="{153DD956-2AC9-4D8E-9BE8-F05BB10E7643}"/>
    <dgm:cxn modelId="{413A77DD-1DDD-470D-B776-F35E6DB0AD8E}" type="presOf" srcId="{153DD956-2AC9-4D8E-9BE8-F05BB10E7643}" destId="{51CF48C7-20BB-4528-A1A6-56DC107AC3E1}" srcOrd="0" destOrd="0" presId="urn:microsoft.com/office/officeart/2008/layout/AlternatingHexagons"/>
    <dgm:cxn modelId="{4D781C92-6B5E-414C-B212-683BFFC9C248}" type="presOf" srcId="{8AE3EC0C-E2FC-45E5-B23B-23052052A7CE}" destId="{83034B8D-CA34-427B-B0D1-8323D8BAE97B}" srcOrd="0" destOrd="0" presId="urn:microsoft.com/office/officeart/2008/layout/AlternatingHexagons"/>
    <dgm:cxn modelId="{9B86E7A3-3181-4BAF-9507-B013E5CECA89}" type="presParOf" srcId="{83034B8D-CA34-427B-B0D1-8323D8BAE97B}" destId="{56ED9C3B-D58F-47E2-936A-B202E851F1B1}" srcOrd="0" destOrd="0" presId="urn:microsoft.com/office/officeart/2008/layout/AlternatingHexagons"/>
    <dgm:cxn modelId="{A204FCFA-A904-4E3E-80CF-C35B5B5E7A18}" type="presParOf" srcId="{56ED9C3B-D58F-47E2-936A-B202E851F1B1}" destId="{A9179A71-5AE8-4D16-8B61-7276856D4DD8}" srcOrd="0" destOrd="0" presId="urn:microsoft.com/office/officeart/2008/layout/AlternatingHexagons"/>
    <dgm:cxn modelId="{32253201-DC7B-419D-81BF-CBC859B74982}" type="presParOf" srcId="{56ED9C3B-D58F-47E2-936A-B202E851F1B1}" destId="{E9F3D86F-C3D9-443F-B8F2-08AF6059C6DA}" srcOrd="1" destOrd="0" presId="urn:microsoft.com/office/officeart/2008/layout/AlternatingHexagons"/>
    <dgm:cxn modelId="{9EBE724B-4CE7-4883-971B-755D042E2BB1}" type="presParOf" srcId="{56ED9C3B-D58F-47E2-936A-B202E851F1B1}" destId="{C3BCEE92-A522-4FAB-85B0-4FD7E8EE5321}" srcOrd="2" destOrd="0" presId="urn:microsoft.com/office/officeart/2008/layout/AlternatingHexagons"/>
    <dgm:cxn modelId="{0206B780-7307-424E-AF5D-BF6F2B5A6754}" type="presParOf" srcId="{56ED9C3B-D58F-47E2-936A-B202E851F1B1}" destId="{9363A97C-D54F-4522-94FE-3BF1E03F3FBB}" srcOrd="3" destOrd="0" presId="urn:microsoft.com/office/officeart/2008/layout/AlternatingHexagons"/>
    <dgm:cxn modelId="{4D9059F1-5A13-4799-97E3-08ECAD322E39}" type="presParOf" srcId="{56ED9C3B-D58F-47E2-936A-B202E851F1B1}" destId="{51CF48C7-20BB-4528-A1A6-56DC107AC3E1}" srcOrd="4" destOrd="0" presId="urn:microsoft.com/office/officeart/2008/layout/AlternatingHexagons"/>
    <dgm:cxn modelId="{15BEAE80-5C4B-4C4D-BC43-7A23A662F484}" type="presParOf" srcId="{83034B8D-CA34-427B-B0D1-8323D8BAE97B}" destId="{BCD47914-3A15-4B2F-815D-4CD641C969A9}" srcOrd="1" destOrd="0" presId="urn:microsoft.com/office/officeart/2008/layout/AlternatingHexagons"/>
    <dgm:cxn modelId="{328D0173-AB74-4E38-A009-DB83FEBAA4BF}" type="presParOf" srcId="{83034B8D-CA34-427B-B0D1-8323D8BAE97B}" destId="{F6C3ADF5-C04E-4BBD-9A2C-F5E102238C46}" srcOrd="2" destOrd="0" presId="urn:microsoft.com/office/officeart/2008/layout/AlternatingHexagons"/>
    <dgm:cxn modelId="{3F1DE712-FA91-4425-8B85-97D46AA1E2C0}" type="presParOf" srcId="{F6C3ADF5-C04E-4BBD-9A2C-F5E102238C46}" destId="{4843F4B2-538F-43F7-8920-6B9A940D8F67}" srcOrd="0" destOrd="0" presId="urn:microsoft.com/office/officeart/2008/layout/AlternatingHexagons"/>
    <dgm:cxn modelId="{A19A7F87-FBAF-4030-A2F3-D3BF00D7FEBB}" type="presParOf" srcId="{F6C3ADF5-C04E-4BBD-9A2C-F5E102238C46}" destId="{5571C9CC-7730-4666-AC90-2D9339045A7B}" srcOrd="1" destOrd="0" presId="urn:microsoft.com/office/officeart/2008/layout/AlternatingHexagons"/>
    <dgm:cxn modelId="{1BF0508C-2D94-472C-8739-DA1AA9A8EE80}" type="presParOf" srcId="{F6C3ADF5-C04E-4BBD-9A2C-F5E102238C46}" destId="{C23226BF-5C60-4443-BADE-D04DD52C9CC0}" srcOrd="2" destOrd="0" presId="urn:microsoft.com/office/officeart/2008/layout/AlternatingHexagons"/>
    <dgm:cxn modelId="{75E1AF6B-3C86-405A-847E-9F81E97EA5F9}" type="presParOf" srcId="{F6C3ADF5-C04E-4BBD-9A2C-F5E102238C46}" destId="{0AF02EBF-9E80-447C-B1B7-82F02346BD7E}" srcOrd="3" destOrd="0" presId="urn:microsoft.com/office/officeart/2008/layout/AlternatingHexagons"/>
    <dgm:cxn modelId="{BBB5A93D-49C0-4AAF-A516-8F3CCBB392EB}" type="presParOf" srcId="{F6C3ADF5-C04E-4BBD-9A2C-F5E102238C46}" destId="{AA3CC419-603B-4565-B7DD-C224F31E64C1}"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0242A-907E-40C9-9DC4-B8A6258F6394}">
      <dsp:nvSpPr>
        <dsp:cNvPr id="0" name=""/>
        <dsp:cNvSpPr/>
      </dsp:nvSpPr>
      <dsp:spPr>
        <a:xfrm>
          <a:off x="6105433" y="2822068"/>
          <a:ext cx="1679788" cy="239643"/>
        </a:xfrm>
        <a:custGeom>
          <a:avLst/>
          <a:gdLst/>
          <a:ahLst/>
          <a:cxnLst/>
          <a:rect l="0" t="0" r="0" b="0"/>
          <a:pathLst>
            <a:path>
              <a:moveTo>
                <a:pt x="0" y="0"/>
              </a:moveTo>
              <a:lnTo>
                <a:pt x="0" y="142548"/>
              </a:lnTo>
              <a:lnTo>
                <a:pt x="1679788" y="142548"/>
              </a:lnTo>
              <a:lnTo>
                <a:pt x="1679788" y="239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A9238-E24C-4DCE-B7CB-165FC8647065}">
      <dsp:nvSpPr>
        <dsp:cNvPr id="0" name=""/>
        <dsp:cNvSpPr/>
      </dsp:nvSpPr>
      <dsp:spPr>
        <a:xfrm>
          <a:off x="6059713" y="2822068"/>
          <a:ext cx="91440" cy="238825"/>
        </a:xfrm>
        <a:custGeom>
          <a:avLst/>
          <a:gdLst/>
          <a:ahLst/>
          <a:cxnLst/>
          <a:rect l="0" t="0" r="0" b="0"/>
          <a:pathLst>
            <a:path>
              <a:moveTo>
                <a:pt x="45720" y="0"/>
              </a:moveTo>
              <a:lnTo>
                <a:pt x="45720" y="141730"/>
              </a:lnTo>
              <a:lnTo>
                <a:pt x="56543" y="141730"/>
              </a:lnTo>
              <a:lnTo>
                <a:pt x="56543" y="2388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E7158-6D5B-4C93-9594-0C5D2A92D6EF}">
      <dsp:nvSpPr>
        <dsp:cNvPr id="0" name=""/>
        <dsp:cNvSpPr/>
      </dsp:nvSpPr>
      <dsp:spPr>
        <a:xfrm>
          <a:off x="4501185" y="2822068"/>
          <a:ext cx="1604248" cy="205822"/>
        </a:xfrm>
        <a:custGeom>
          <a:avLst/>
          <a:gdLst/>
          <a:ahLst/>
          <a:cxnLst/>
          <a:rect l="0" t="0" r="0" b="0"/>
          <a:pathLst>
            <a:path>
              <a:moveTo>
                <a:pt x="1604248" y="0"/>
              </a:moveTo>
              <a:lnTo>
                <a:pt x="1604248" y="108727"/>
              </a:lnTo>
              <a:lnTo>
                <a:pt x="0" y="108727"/>
              </a:lnTo>
              <a:lnTo>
                <a:pt x="0" y="2058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0627E-0DFF-4E17-AAF6-5A4034CF4297}">
      <dsp:nvSpPr>
        <dsp:cNvPr id="0" name=""/>
        <dsp:cNvSpPr/>
      </dsp:nvSpPr>
      <dsp:spPr>
        <a:xfrm>
          <a:off x="2679920" y="2822068"/>
          <a:ext cx="3425513" cy="205822"/>
        </a:xfrm>
        <a:custGeom>
          <a:avLst/>
          <a:gdLst/>
          <a:ahLst/>
          <a:cxnLst/>
          <a:rect l="0" t="0" r="0" b="0"/>
          <a:pathLst>
            <a:path>
              <a:moveTo>
                <a:pt x="3425513" y="0"/>
              </a:moveTo>
              <a:lnTo>
                <a:pt x="3425513" y="108727"/>
              </a:lnTo>
              <a:lnTo>
                <a:pt x="0" y="108727"/>
              </a:lnTo>
              <a:lnTo>
                <a:pt x="0" y="2058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C26F2-F990-4DBE-B271-7317F5AEFAC2}">
      <dsp:nvSpPr>
        <dsp:cNvPr id="0" name=""/>
        <dsp:cNvSpPr/>
      </dsp:nvSpPr>
      <dsp:spPr>
        <a:xfrm>
          <a:off x="3464995" y="1671949"/>
          <a:ext cx="2640438" cy="281643"/>
        </a:xfrm>
        <a:custGeom>
          <a:avLst/>
          <a:gdLst/>
          <a:ahLst/>
          <a:cxnLst/>
          <a:rect l="0" t="0" r="0" b="0"/>
          <a:pathLst>
            <a:path>
              <a:moveTo>
                <a:pt x="0" y="0"/>
              </a:moveTo>
              <a:lnTo>
                <a:pt x="0" y="184549"/>
              </a:lnTo>
              <a:lnTo>
                <a:pt x="2640438" y="184549"/>
              </a:lnTo>
              <a:lnTo>
                <a:pt x="2640438" y="281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0306-8B57-4ABA-B1EE-30C22592A3C7}">
      <dsp:nvSpPr>
        <dsp:cNvPr id="0" name=""/>
        <dsp:cNvSpPr/>
      </dsp:nvSpPr>
      <dsp:spPr>
        <a:xfrm>
          <a:off x="3464995" y="1671949"/>
          <a:ext cx="131646" cy="256880"/>
        </a:xfrm>
        <a:custGeom>
          <a:avLst/>
          <a:gdLst/>
          <a:ahLst/>
          <a:cxnLst/>
          <a:rect l="0" t="0" r="0" b="0"/>
          <a:pathLst>
            <a:path>
              <a:moveTo>
                <a:pt x="0" y="0"/>
              </a:moveTo>
              <a:lnTo>
                <a:pt x="0" y="159785"/>
              </a:lnTo>
              <a:lnTo>
                <a:pt x="131646" y="159785"/>
              </a:lnTo>
              <a:lnTo>
                <a:pt x="131646" y="2568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0B5BC-C5D9-48A3-9FFC-A5ED544806FF}">
      <dsp:nvSpPr>
        <dsp:cNvPr id="0" name=""/>
        <dsp:cNvSpPr/>
      </dsp:nvSpPr>
      <dsp:spPr>
        <a:xfrm>
          <a:off x="1198903" y="1671949"/>
          <a:ext cx="2266092" cy="258207"/>
        </a:xfrm>
        <a:custGeom>
          <a:avLst/>
          <a:gdLst/>
          <a:ahLst/>
          <a:cxnLst/>
          <a:rect l="0" t="0" r="0" b="0"/>
          <a:pathLst>
            <a:path>
              <a:moveTo>
                <a:pt x="2266092" y="0"/>
              </a:moveTo>
              <a:lnTo>
                <a:pt x="2266092" y="161112"/>
              </a:lnTo>
              <a:lnTo>
                <a:pt x="0" y="161112"/>
              </a:lnTo>
              <a:lnTo>
                <a:pt x="0" y="258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8802C-2B99-4A2A-99B4-A6C59A6BF009}">
      <dsp:nvSpPr>
        <dsp:cNvPr id="0" name=""/>
        <dsp:cNvSpPr/>
      </dsp:nvSpPr>
      <dsp:spPr>
        <a:xfrm>
          <a:off x="3002640" y="1209594"/>
          <a:ext cx="924710" cy="462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endParaRPr lang="ar-SA" sz="3000" kern="1200" dirty="0"/>
        </a:p>
      </dsp:txBody>
      <dsp:txXfrm>
        <a:off x="3002640" y="1209594"/>
        <a:ext cx="924710" cy="462355"/>
      </dsp:txXfrm>
    </dsp:sp>
    <dsp:sp modelId="{0769F21A-858F-4D3C-8368-AEE55D149B41}">
      <dsp:nvSpPr>
        <dsp:cNvPr id="0" name=""/>
        <dsp:cNvSpPr/>
      </dsp:nvSpPr>
      <dsp:spPr>
        <a:xfrm>
          <a:off x="33337" y="1930156"/>
          <a:ext cx="2331131" cy="90924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sz="2000" b="1" kern="1200" dirty="0">
              <a:solidFill>
                <a:schemeClr val="tx1"/>
              </a:solidFill>
            </a:rPr>
            <a:t>Maternal inheritance of mitochondrial mutations</a:t>
          </a:r>
          <a:endParaRPr lang="ar-SA" sz="2000" b="1" kern="1200" dirty="0">
            <a:solidFill>
              <a:schemeClr val="tx1"/>
            </a:solidFill>
          </a:endParaRPr>
        </a:p>
      </dsp:txBody>
      <dsp:txXfrm>
        <a:off x="33337" y="1930156"/>
        <a:ext cx="2331131" cy="909249"/>
      </dsp:txXfrm>
    </dsp:sp>
    <dsp:sp modelId="{385E7FE8-4BA3-4510-B774-E74C31E980D0}">
      <dsp:nvSpPr>
        <dsp:cNvPr id="0" name=""/>
        <dsp:cNvSpPr/>
      </dsp:nvSpPr>
      <dsp:spPr>
        <a:xfrm>
          <a:off x="2908439" y="1928829"/>
          <a:ext cx="1376404" cy="63481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Anticipation</a:t>
          </a:r>
          <a:endParaRPr lang="ar-SA" sz="2000" b="1" kern="1200" dirty="0">
            <a:solidFill>
              <a:schemeClr val="tx1"/>
            </a:solidFill>
          </a:endParaRPr>
        </a:p>
      </dsp:txBody>
      <dsp:txXfrm>
        <a:off x="2908439" y="1928829"/>
        <a:ext cx="1376404" cy="634814"/>
      </dsp:txXfrm>
    </dsp:sp>
    <dsp:sp modelId="{5A6355E4-B5C6-45A0-9F83-320788D86676}">
      <dsp:nvSpPr>
        <dsp:cNvPr id="0" name=""/>
        <dsp:cNvSpPr/>
      </dsp:nvSpPr>
      <dsp:spPr>
        <a:xfrm>
          <a:off x="4642698" y="1953593"/>
          <a:ext cx="2925471" cy="86847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Atypical presentation for Autosomal Dominant defects</a:t>
          </a:r>
          <a:endParaRPr lang="ar-SA" sz="2000" b="1" kern="1200" dirty="0">
            <a:solidFill>
              <a:schemeClr val="tx1"/>
            </a:solidFill>
          </a:endParaRPr>
        </a:p>
      </dsp:txBody>
      <dsp:txXfrm>
        <a:off x="4642698" y="1953593"/>
        <a:ext cx="2925471" cy="868474"/>
      </dsp:txXfrm>
    </dsp:sp>
    <dsp:sp modelId="{485D9F58-A01E-4149-A314-7D76AD4C5EC2}">
      <dsp:nvSpPr>
        <dsp:cNvPr id="0" name=""/>
        <dsp:cNvSpPr/>
      </dsp:nvSpPr>
      <dsp:spPr>
        <a:xfrm>
          <a:off x="2044537" y="3027890"/>
          <a:ext cx="1270765" cy="462355"/>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err="1">
              <a:solidFill>
                <a:schemeClr val="tx1"/>
              </a:solidFill>
            </a:rPr>
            <a:t>Pleotropy</a:t>
          </a:r>
          <a:endParaRPr lang="en-US" altLang="en-US" sz="2000" b="1" kern="1200" dirty="0">
            <a:solidFill>
              <a:schemeClr val="tx1"/>
            </a:solidFill>
          </a:endParaRPr>
        </a:p>
      </dsp:txBody>
      <dsp:txXfrm>
        <a:off x="2044537" y="3027890"/>
        <a:ext cx="1270765" cy="462355"/>
      </dsp:txXfrm>
    </dsp:sp>
    <dsp:sp modelId="{7569A298-84E1-4A10-9BE1-BFF40707B3DD}">
      <dsp:nvSpPr>
        <dsp:cNvPr id="0" name=""/>
        <dsp:cNvSpPr/>
      </dsp:nvSpPr>
      <dsp:spPr>
        <a:xfrm>
          <a:off x="3831375" y="3027890"/>
          <a:ext cx="1339619" cy="82818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Variable expressivity</a:t>
          </a:r>
        </a:p>
      </dsp:txBody>
      <dsp:txXfrm>
        <a:off x="3831375" y="3027890"/>
        <a:ext cx="1339619" cy="828185"/>
      </dsp:txXfrm>
    </dsp:sp>
    <dsp:sp modelId="{29434E6A-E619-4BE3-B076-D0143E8568AF}">
      <dsp:nvSpPr>
        <dsp:cNvPr id="0" name=""/>
        <dsp:cNvSpPr/>
      </dsp:nvSpPr>
      <dsp:spPr>
        <a:xfrm>
          <a:off x="5486404" y="3060893"/>
          <a:ext cx="1259706" cy="711435"/>
        </a:xfrm>
        <a:prstGeom prst="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Reduced penetrance</a:t>
          </a:r>
        </a:p>
      </dsp:txBody>
      <dsp:txXfrm>
        <a:off x="5486404" y="3060893"/>
        <a:ext cx="1259706" cy="711435"/>
      </dsp:txXfrm>
    </dsp:sp>
    <dsp:sp modelId="{A1C7AE06-6EB2-427D-B988-455761A817A0}">
      <dsp:nvSpPr>
        <dsp:cNvPr id="0" name=""/>
        <dsp:cNvSpPr/>
      </dsp:nvSpPr>
      <dsp:spPr>
        <a:xfrm>
          <a:off x="7188686" y="3061711"/>
          <a:ext cx="1193071" cy="678825"/>
        </a:xfrm>
        <a:prstGeom prst="rect">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New mutation</a:t>
          </a:r>
        </a:p>
      </dsp:txBody>
      <dsp:txXfrm>
        <a:off x="7188686" y="3061711"/>
        <a:ext cx="1193071" cy="678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C9606-2FD1-4863-868A-4201B3FC05A4}">
      <dsp:nvSpPr>
        <dsp:cNvPr id="0" name=""/>
        <dsp:cNvSpPr/>
      </dsp:nvSpPr>
      <dsp:spPr>
        <a:xfrm>
          <a:off x="3554434" y="2149567"/>
          <a:ext cx="1241468" cy="430922"/>
        </a:xfrm>
        <a:custGeom>
          <a:avLst/>
          <a:gdLst/>
          <a:ahLst/>
          <a:cxnLst/>
          <a:rect l="0" t="0" r="0" b="0"/>
          <a:pathLst>
            <a:path>
              <a:moveTo>
                <a:pt x="0" y="0"/>
              </a:moveTo>
              <a:lnTo>
                <a:pt x="0" y="215461"/>
              </a:lnTo>
              <a:lnTo>
                <a:pt x="1241468" y="215461"/>
              </a:lnTo>
              <a:lnTo>
                <a:pt x="1241468" y="430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A5CB6-06A7-4542-B434-016D36A1CB1E}">
      <dsp:nvSpPr>
        <dsp:cNvPr id="0" name=""/>
        <dsp:cNvSpPr/>
      </dsp:nvSpPr>
      <dsp:spPr>
        <a:xfrm>
          <a:off x="2312965" y="2149567"/>
          <a:ext cx="1241468" cy="430922"/>
        </a:xfrm>
        <a:custGeom>
          <a:avLst/>
          <a:gdLst/>
          <a:ahLst/>
          <a:cxnLst/>
          <a:rect l="0" t="0" r="0" b="0"/>
          <a:pathLst>
            <a:path>
              <a:moveTo>
                <a:pt x="1241468" y="0"/>
              </a:moveTo>
              <a:lnTo>
                <a:pt x="1241468" y="215461"/>
              </a:lnTo>
              <a:lnTo>
                <a:pt x="0" y="215461"/>
              </a:lnTo>
              <a:lnTo>
                <a:pt x="0" y="430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5E7F8-FCDE-43C6-BB80-556BAAFB6ABF}">
      <dsp:nvSpPr>
        <dsp:cNvPr id="0" name=""/>
        <dsp:cNvSpPr/>
      </dsp:nvSpPr>
      <dsp:spPr>
        <a:xfrm>
          <a:off x="2312965" y="1132774"/>
          <a:ext cx="1241468" cy="430922"/>
        </a:xfrm>
        <a:custGeom>
          <a:avLst/>
          <a:gdLst/>
          <a:ahLst/>
          <a:cxnLst/>
          <a:rect l="0" t="0" r="0" b="0"/>
          <a:pathLst>
            <a:path>
              <a:moveTo>
                <a:pt x="0" y="0"/>
              </a:moveTo>
              <a:lnTo>
                <a:pt x="0" y="215461"/>
              </a:lnTo>
              <a:lnTo>
                <a:pt x="1241468" y="215461"/>
              </a:lnTo>
              <a:lnTo>
                <a:pt x="1241468" y="4309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72DF8-5896-4E1F-9443-D55C7F668A29}">
      <dsp:nvSpPr>
        <dsp:cNvPr id="0" name=""/>
        <dsp:cNvSpPr/>
      </dsp:nvSpPr>
      <dsp:spPr>
        <a:xfrm>
          <a:off x="1188482" y="1132774"/>
          <a:ext cx="1124483" cy="430399"/>
        </a:xfrm>
        <a:custGeom>
          <a:avLst/>
          <a:gdLst/>
          <a:ahLst/>
          <a:cxnLst/>
          <a:rect l="0" t="0" r="0" b="0"/>
          <a:pathLst>
            <a:path>
              <a:moveTo>
                <a:pt x="1124483" y="0"/>
              </a:moveTo>
              <a:lnTo>
                <a:pt x="1124483" y="214938"/>
              </a:lnTo>
              <a:lnTo>
                <a:pt x="0" y="214938"/>
              </a:lnTo>
              <a:lnTo>
                <a:pt x="0" y="430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B201E-7C43-4DBB-B31B-45DE1355564D}">
      <dsp:nvSpPr>
        <dsp:cNvPr id="0" name=""/>
        <dsp:cNvSpPr/>
      </dsp:nvSpPr>
      <dsp:spPr>
        <a:xfrm>
          <a:off x="422055" y="1662"/>
          <a:ext cx="3781821" cy="113111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altLang="en-US" sz="2800" b="1"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rPr>
            <a:t>Unusual inheritance patterns due to </a:t>
          </a:r>
          <a:endParaRPr lang="ar-SA" sz="2800" b="1"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a typeface="+mn-ea"/>
            <a:cs typeface="+mn-cs"/>
          </a:endParaRPr>
        </a:p>
      </dsp:txBody>
      <dsp:txXfrm>
        <a:off x="422055" y="1662"/>
        <a:ext cx="3781821" cy="1131111"/>
      </dsp:txXfrm>
    </dsp:sp>
    <dsp:sp modelId="{AE2195AE-5124-479B-9FFF-32764A34F824}">
      <dsp:nvSpPr>
        <dsp:cNvPr id="0" name=""/>
        <dsp:cNvSpPr/>
      </dsp:nvSpPr>
      <dsp:spPr>
        <a:xfrm>
          <a:off x="162475" y="1563174"/>
          <a:ext cx="2052014" cy="59727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Genomic Imprinting</a:t>
          </a:r>
          <a:endParaRPr lang="ar-SA" sz="2000" b="1" kern="1200" dirty="0">
            <a:solidFill>
              <a:schemeClr val="tx1"/>
            </a:solidFill>
          </a:endParaRPr>
        </a:p>
      </dsp:txBody>
      <dsp:txXfrm>
        <a:off x="162475" y="1563174"/>
        <a:ext cx="2052014" cy="597279"/>
      </dsp:txXfrm>
    </dsp:sp>
    <dsp:sp modelId="{D0F0258D-CC1B-481C-A460-7BF7798C9CD5}">
      <dsp:nvSpPr>
        <dsp:cNvPr id="0" name=""/>
        <dsp:cNvSpPr/>
      </dsp:nvSpPr>
      <dsp:spPr>
        <a:xfrm>
          <a:off x="2528427" y="1563697"/>
          <a:ext cx="2052014" cy="58587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Mosaicism</a:t>
          </a:r>
          <a:endParaRPr lang="ar-SA" sz="2000" b="1" kern="1200" dirty="0">
            <a:solidFill>
              <a:schemeClr val="tx1"/>
            </a:solidFill>
          </a:endParaRPr>
        </a:p>
      </dsp:txBody>
      <dsp:txXfrm>
        <a:off x="2528427" y="1563697"/>
        <a:ext cx="2052014" cy="585870"/>
      </dsp:txXfrm>
    </dsp:sp>
    <dsp:sp modelId="{26BD0312-14B2-43AB-B078-42D776AB6D93}">
      <dsp:nvSpPr>
        <dsp:cNvPr id="0" name=""/>
        <dsp:cNvSpPr/>
      </dsp:nvSpPr>
      <dsp:spPr>
        <a:xfrm>
          <a:off x="1286958" y="2580490"/>
          <a:ext cx="2052014" cy="544194"/>
        </a:xfrm>
        <a:prstGeom prst="rect">
          <a:avLst/>
        </a:prstGeom>
        <a:solidFill>
          <a:schemeClr val="bg2">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Somatic</a:t>
          </a:r>
          <a:endParaRPr lang="ar-SA" sz="2000" b="1" kern="1200" dirty="0">
            <a:solidFill>
              <a:schemeClr val="tx1"/>
            </a:solidFill>
          </a:endParaRPr>
        </a:p>
      </dsp:txBody>
      <dsp:txXfrm>
        <a:off x="1286958" y="2580490"/>
        <a:ext cx="2052014" cy="544194"/>
      </dsp:txXfrm>
    </dsp:sp>
    <dsp:sp modelId="{DB89C597-B2B0-4501-97D2-CDD186D0838B}">
      <dsp:nvSpPr>
        <dsp:cNvPr id="0" name=""/>
        <dsp:cNvSpPr/>
      </dsp:nvSpPr>
      <dsp:spPr>
        <a:xfrm>
          <a:off x="3769895" y="2580490"/>
          <a:ext cx="2052014" cy="544194"/>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dirty="0">
              <a:solidFill>
                <a:schemeClr val="tx1"/>
              </a:solidFill>
            </a:rPr>
            <a:t>Germline</a:t>
          </a:r>
          <a:endParaRPr lang="ar-SA" sz="2000" b="1" kern="1200" dirty="0">
            <a:solidFill>
              <a:schemeClr val="tx1"/>
            </a:solidFill>
          </a:endParaRPr>
        </a:p>
      </dsp:txBody>
      <dsp:txXfrm>
        <a:off x="3769895" y="2580490"/>
        <a:ext cx="2052014" cy="544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2410C-316E-4519-A3EF-171944470B11}">
      <dsp:nvSpPr>
        <dsp:cNvPr id="0" name=""/>
        <dsp:cNvSpPr/>
      </dsp:nvSpPr>
      <dsp:spPr>
        <a:xfrm>
          <a:off x="3815713" y="1579292"/>
          <a:ext cx="1993128" cy="277725"/>
        </a:xfrm>
        <a:custGeom>
          <a:avLst/>
          <a:gdLst/>
          <a:ahLst/>
          <a:cxnLst/>
          <a:rect l="0" t="0" r="0" b="0"/>
          <a:pathLst>
            <a:path>
              <a:moveTo>
                <a:pt x="0" y="0"/>
              </a:moveTo>
              <a:lnTo>
                <a:pt x="0" y="173307"/>
              </a:lnTo>
              <a:lnTo>
                <a:pt x="1993128" y="173307"/>
              </a:lnTo>
              <a:lnTo>
                <a:pt x="1993128" y="2777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E99C9-8F04-44FA-8DCA-E164D88513F6}">
      <dsp:nvSpPr>
        <dsp:cNvPr id="0" name=""/>
        <dsp:cNvSpPr/>
      </dsp:nvSpPr>
      <dsp:spPr>
        <a:xfrm>
          <a:off x="1861002" y="1579292"/>
          <a:ext cx="1954710" cy="277725"/>
        </a:xfrm>
        <a:custGeom>
          <a:avLst/>
          <a:gdLst/>
          <a:ahLst/>
          <a:cxnLst/>
          <a:rect l="0" t="0" r="0" b="0"/>
          <a:pathLst>
            <a:path>
              <a:moveTo>
                <a:pt x="1954710" y="0"/>
              </a:moveTo>
              <a:lnTo>
                <a:pt x="1954710" y="173307"/>
              </a:lnTo>
              <a:lnTo>
                <a:pt x="0" y="173307"/>
              </a:lnTo>
              <a:lnTo>
                <a:pt x="0" y="2777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5C453-078F-4725-A452-9745CC10AB3C}">
      <dsp:nvSpPr>
        <dsp:cNvPr id="0" name=""/>
        <dsp:cNvSpPr/>
      </dsp:nvSpPr>
      <dsp:spPr>
        <a:xfrm>
          <a:off x="1623496" y="863552"/>
          <a:ext cx="4384432" cy="7157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6AF8-0A08-4460-A44F-EB1B4C547E6C}">
      <dsp:nvSpPr>
        <dsp:cNvPr id="0" name=""/>
        <dsp:cNvSpPr/>
      </dsp:nvSpPr>
      <dsp:spPr>
        <a:xfrm>
          <a:off x="1748735" y="982529"/>
          <a:ext cx="4384432" cy="7157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rPr>
            <a:t>Mitochondrial inheritance  </a:t>
          </a:r>
        </a:p>
      </dsp:txBody>
      <dsp:txXfrm>
        <a:off x="1769698" y="1003492"/>
        <a:ext cx="4342506" cy="673814"/>
      </dsp:txXfrm>
    </dsp:sp>
    <dsp:sp modelId="{74D09C46-F0DD-447F-8055-043597C4F00A}">
      <dsp:nvSpPr>
        <dsp:cNvPr id="0" name=""/>
        <dsp:cNvSpPr/>
      </dsp:nvSpPr>
      <dsp:spPr>
        <a:xfrm>
          <a:off x="980" y="1857017"/>
          <a:ext cx="3720045" cy="7157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8B107-F636-468E-AEB9-F5018F344C6C}">
      <dsp:nvSpPr>
        <dsp:cNvPr id="0" name=""/>
        <dsp:cNvSpPr/>
      </dsp:nvSpPr>
      <dsp:spPr>
        <a:xfrm>
          <a:off x="126219" y="1975994"/>
          <a:ext cx="3720045" cy="71574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Mitochondrial DNA (mtDNA)</a:t>
          </a:r>
        </a:p>
      </dsp:txBody>
      <dsp:txXfrm>
        <a:off x="147182" y="1996957"/>
        <a:ext cx="3678119" cy="673814"/>
      </dsp:txXfrm>
    </dsp:sp>
    <dsp:sp modelId="{56B0CA30-4EC6-40DA-80D8-F2EFB1C9DD6B}">
      <dsp:nvSpPr>
        <dsp:cNvPr id="0" name=""/>
        <dsp:cNvSpPr/>
      </dsp:nvSpPr>
      <dsp:spPr>
        <a:xfrm>
          <a:off x="3971503" y="1857017"/>
          <a:ext cx="3674677" cy="7157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A2B95-37CE-446F-94B8-A433C581FC14}">
      <dsp:nvSpPr>
        <dsp:cNvPr id="0" name=""/>
        <dsp:cNvSpPr/>
      </dsp:nvSpPr>
      <dsp:spPr>
        <a:xfrm>
          <a:off x="4096742" y="1975994"/>
          <a:ext cx="3674677" cy="71574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7030A0"/>
              </a:solidFill>
            </a:rPr>
            <a:t>Mitochondrial disorders (next slide )</a:t>
          </a:r>
        </a:p>
      </dsp:txBody>
      <dsp:txXfrm>
        <a:off x="4117705" y="1996957"/>
        <a:ext cx="3632751" cy="673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46A2A-CDAE-4C71-A62B-ECFACD44107F}">
      <dsp:nvSpPr>
        <dsp:cNvPr id="0" name=""/>
        <dsp:cNvSpPr/>
      </dsp:nvSpPr>
      <dsp:spPr>
        <a:xfrm>
          <a:off x="6484127" y="1407463"/>
          <a:ext cx="136830" cy="1295201"/>
        </a:xfrm>
        <a:custGeom>
          <a:avLst/>
          <a:gdLst/>
          <a:ahLst/>
          <a:cxnLst/>
          <a:rect l="0" t="0" r="0" b="0"/>
          <a:pathLst>
            <a:path>
              <a:moveTo>
                <a:pt x="136830" y="0"/>
              </a:moveTo>
              <a:lnTo>
                <a:pt x="136830" y="1295201"/>
              </a:lnTo>
              <a:lnTo>
                <a:pt x="0" y="12952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6A747-4D67-4EB6-8364-4ED704A68426}">
      <dsp:nvSpPr>
        <dsp:cNvPr id="0" name=""/>
        <dsp:cNvSpPr/>
      </dsp:nvSpPr>
      <dsp:spPr>
        <a:xfrm>
          <a:off x="6620958" y="1407463"/>
          <a:ext cx="792005" cy="2931976"/>
        </a:xfrm>
        <a:custGeom>
          <a:avLst/>
          <a:gdLst/>
          <a:ahLst/>
          <a:cxnLst/>
          <a:rect l="0" t="0" r="0" b="0"/>
          <a:pathLst>
            <a:path>
              <a:moveTo>
                <a:pt x="0" y="0"/>
              </a:moveTo>
              <a:lnTo>
                <a:pt x="0" y="2809793"/>
              </a:lnTo>
              <a:lnTo>
                <a:pt x="792005" y="2809793"/>
              </a:lnTo>
              <a:lnTo>
                <a:pt x="792005" y="29319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E582C-01E7-4A19-913E-C2D9765960B4}">
      <dsp:nvSpPr>
        <dsp:cNvPr id="0" name=""/>
        <dsp:cNvSpPr/>
      </dsp:nvSpPr>
      <dsp:spPr>
        <a:xfrm>
          <a:off x="4170100" y="1407463"/>
          <a:ext cx="2450857" cy="2807282"/>
        </a:xfrm>
        <a:custGeom>
          <a:avLst/>
          <a:gdLst/>
          <a:ahLst/>
          <a:cxnLst/>
          <a:rect l="0" t="0" r="0" b="0"/>
          <a:pathLst>
            <a:path>
              <a:moveTo>
                <a:pt x="2450857" y="0"/>
              </a:moveTo>
              <a:lnTo>
                <a:pt x="2450857" y="2685100"/>
              </a:lnTo>
              <a:lnTo>
                <a:pt x="0" y="2685100"/>
              </a:lnTo>
              <a:lnTo>
                <a:pt x="0" y="28072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FEC0D8-A193-4D0E-8576-5D7DAB978CAB}">
      <dsp:nvSpPr>
        <dsp:cNvPr id="0" name=""/>
        <dsp:cNvSpPr/>
      </dsp:nvSpPr>
      <dsp:spPr>
        <a:xfrm>
          <a:off x="225118" y="773469"/>
          <a:ext cx="3742152" cy="78521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73891"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accent2">
                  <a:lumMod val="50000"/>
                </a:schemeClr>
              </a:solidFill>
            </a:rPr>
            <a:t>Homoplasmy</a:t>
          </a:r>
          <a:r>
            <a:rPr lang="en-US" sz="1600" kern="1200" dirty="0">
              <a:solidFill>
                <a:schemeClr val="accent2">
                  <a:lumMod val="50000"/>
                </a:schemeClr>
              </a:solidFill>
            </a:rPr>
            <a:t> </a:t>
          </a:r>
        </a:p>
      </dsp:txBody>
      <dsp:txXfrm>
        <a:off x="225118" y="773469"/>
        <a:ext cx="3742152" cy="785214"/>
      </dsp:txXfrm>
    </dsp:sp>
    <dsp:sp modelId="{5868FEC6-F945-467E-A8BD-4C8D60476A7C}">
      <dsp:nvSpPr>
        <dsp:cNvPr id="0" name=""/>
        <dsp:cNvSpPr/>
      </dsp:nvSpPr>
      <dsp:spPr>
        <a:xfrm>
          <a:off x="6620" y="1308777"/>
          <a:ext cx="3744714" cy="70063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in most persons, the mtDNA from different mitochondria is </a:t>
          </a:r>
          <a:r>
            <a:rPr lang="en-US" sz="2000" kern="1200" dirty="0">
              <a:solidFill>
                <a:srgbClr val="FF0000"/>
              </a:solidFill>
            </a:rPr>
            <a:t>identical</a:t>
          </a:r>
          <a:r>
            <a:rPr lang="en-US" sz="2000" kern="1200" dirty="0"/>
            <a:t>  </a:t>
          </a:r>
        </a:p>
      </dsp:txBody>
      <dsp:txXfrm>
        <a:off x="6620" y="1308777"/>
        <a:ext cx="3744714" cy="700637"/>
      </dsp:txXfrm>
    </dsp:sp>
    <dsp:sp modelId="{6D30B834-FA6C-409E-97D5-5F2A20536D52}">
      <dsp:nvSpPr>
        <dsp:cNvPr id="0" name=""/>
        <dsp:cNvSpPr/>
      </dsp:nvSpPr>
      <dsp:spPr>
        <a:xfrm>
          <a:off x="4737012" y="730855"/>
          <a:ext cx="3767891" cy="67660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73891"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accent2">
                  <a:lumMod val="50000"/>
                </a:schemeClr>
              </a:solidFill>
            </a:rPr>
            <a:t>Heteroplasmy</a:t>
          </a:r>
          <a:endParaRPr lang="en-US" sz="3200" kern="1200" dirty="0">
            <a:solidFill>
              <a:schemeClr val="accent2">
                <a:lumMod val="50000"/>
              </a:schemeClr>
            </a:solidFill>
          </a:endParaRPr>
        </a:p>
      </dsp:txBody>
      <dsp:txXfrm>
        <a:off x="4737012" y="730855"/>
        <a:ext cx="3767891" cy="676607"/>
      </dsp:txXfrm>
    </dsp:sp>
    <dsp:sp modelId="{880DB7D2-A0F2-43A4-9E46-C10240C927C7}">
      <dsp:nvSpPr>
        <dsp:cNvPr id="0" name=""/>
        <dsp:cNvSpPr/>
      </dsp:nvSpPr>
      <dsp:spPr>
        <a:xfrm>
          <a:off x="5181596" y="1238890"/>
          <a:ext cx="3640357" cy="86594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l" defTabSz="666750">
            <a:lnSpc>
              <a:spcPct val="90000"/>
            </a:lnSpc>
            <a:spcBef>
              <a:spcPct val="0"/>
            </a:spcBef>
            <a:spcAft>
              <a:spcPct val="35000"/>
            </a:spcAft>
            <a:buNone/>
          </a:pPr>
          <a:r>
            <a:rPr lang="en-US" sz="1500" kern="1200" dirty="0"/>
            <a:t>The presence of two population of mtDNA in a cell:</a:t>
          </a:r>
        </a:p>
        <a:p>
          <a:pPr marL="0" lvl="0" indent="0" algn="l" defTabSz="666750">
            <a:lnSpc>
              <a:spcPct val="90000"/>
            </a:lnSpc>
            <a:spcBef>
              <a:spcPct val="0"/>
            </a:spcBef>
            <a:spcAft>
              <a:spcPct val="35000"/>
            </a:spcAft>
            <a:buNone/>
          </a:pPr>
          <a:r>
            <a:rPr lang="en-US" sz="1500" kern="1200" dirty="0">
              <a:solidFill>
                <a:srgbClr val="FF0000"/>
              </a:solidFill>
            </a:rPr>
            <a:t>The normal mtDNA and the mutant mtDNA </a:t>
          </a:r>
          <a:r>
            <a:rPr lang="en-US" sz="1500" kern="1200" dirty="0"/>
            <a:t>    </a:t>
          </a:r>
        </a:p>
      </dsp:txBody>
      <dsp:txXfrm>
        <a:off x="5181596" y="1238890"/>
        <a:ext cx="3640357" cy="865949"/>
      </dsp:txXfrm>
    </dsp:sp>
    <dsp:sp modelId="{3E9C928D-0EC9-4925-A4A5-01AE383A97DA}">
      <dsp:nvSpPr>
        <dsp:cNvPr id="0" name=""/>
        <dsp:cNvSpPr/>
      </dsp:nvSpPr>
      <dsp:spPr>
        <a:xfrm>
          <a:off x="2947002" y="4214745"/>
          <a:ext cx="2446195" cy="8718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73891"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3">
                  <a:lumMod val="75000"/>
                </a:schemeClr>
              </a:solidFill>
            </a:rPr>
            <a:t>Low proportion of mutant mitochondria </a:t>
          </a:r>
        </a:p>
      </dsp:txBody>
      <dsp:txXfrm>
        <a:off x="2947002" y="4214745"/>
        <a:ext cx="2446195" cy="871866"/>
      </dsp:txXfrm>
    </dsp:sp>
    <dsp:sp modelId="{6F81D13D-15D3-445B-B762-CFCC7C2F9B3C}">
      <dsp:nvSpPr>
        <dsp:cNvPr id="0" name=""/>
        <dsp:cNvSpPr/>
      </dsp:nvSpPr>
      <dsp:spPr>
        <a:xfrm>
          <a:off x="3359568" y="4951054"/>
          <a:ext cx="2370322" cy="43573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t>Not associated with disease </a:t>
          </a:r>
        </a:p>
      </dsp:txBody>
      <dsp:txXfrm>
        <a:off x="3359568" y="4951054"/>
        <a:ext cx="2370322" cy="435737"/>
      </dsp:txXfrm>
    </dsp:sp>
    <dsp:sp modelId="{203DE617-8241-4083-8651-BF661132EED0}">
      <dsp:nvSpPr>
        <dsp:cNvPr id="0" name=""/>
        <dsp:cNvSpPr/>
      </dsp:nvSpPr>
      <dsp:spPr>
        <a:xfrm>
          <a:off x="6127251" y="4339439"/>
          <a:ext cx="2571422" cy="805720"/>
        </a:xfrm>
        <a:prstGeom prst="rect">
          <a:avLst/>
        </a:prstGeom>
        <a:gradFill rotWithShape="0">
          <a:gsLst>
            <a:gs pos="0">
              <a:schemeClr val="accent3">
                <a:hueOff val="8460309"/>
                <a:satOff val="-54008"/>
                <a:lumOff val="16079"/>
                <a:alphaOff val="0"/>
                <a:tint val="50000"/>
                <a:satMod val="300000"/>
              </a:schemeClr>
            </a:gs>
            <a:gs pos="35000">
              <a:schemeClr val="accent3">
                <a:hueOff val="8460309"/>
                <a:satOff val="-54008"/>
                <a:lumOff val="16079"/>
                <a:alphaOff val="0"/>
                <a:tint val="37000"/>
                <a:satMod val="300000"/>
              </a:schemeClr>
            </a:gs>
            <a:gs pos="100000">
              <a:schemeClr val="accent3">
                <a:hueOff val="8460309"/>
                <a:satOff val="-5400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7389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lumMod val="50000"/>
                </a:schemeClr>
              </a:solidFill>
            </a:rPr>
            <a:t>Higher proportion of mutant mitochondria </a:t>
          </a:r>
        </a:p>
      </dsp:txBody>
      <dsp:txXfrm>
        <a:off x="6127251" y="4339439"/>
        <a:ext cx="2571422" cy="805720"/>
      </dsp:txXfrm>
    </dsp:sp>
    <dsp:sp modelId="{0BDEB7EE-4253-4E14-A9A2-97F7B865AF5B}">
      <dsp:nvSpPr>
        <dsp:cNvPr id="0" name=""/>
        <dsp:cNvSpPr/>
      </dsp:nvSpPr>
      <dsp:spPr>
        <a:xfrm>
          <a:off x="6326388" y="4975685"/>
          <a:ext cx="2741411" cy="374871"/>
        </a:xfrm>
        <a:prstGeom prst="rect">
          <a:avLst/>
        </a:prstGeom>
        <a:solidFill>
          <a:schemeClr val="lt1">
            <a:alpha val="90000"/>
            <a:hueOff val="0"/>
            <a:satOff val="0"/>
            <a:lumOff val="0"/>
            <a:alphaOff val="0"/>
          </a:schemeClr>
        </a:solidFill>
        <a:ln w="9525" cap="flat" cmpd="sng" algn="ctr">
          <a:solidFill>
            <a:schemeClr val="accent3">
              <a:hueOff val="8460309"/>
              <a:satOff val="-54008"/>
              <a:lumOff val="160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The severity of  the disease</a:t>
          </a:r>
        </a:p>
      </dsp:txBody>
      <dsp:txXfrm>
        <a:off x="6326388" y="4975685"/>
        <a:ext cx="2741411" cy="374871"/>
      </dsp:txXfrm>
    </dsp:sp>
    <dsp:sp modelId="{05D92DD2-C2BC-4AD4-8487-7CAB0A18AC4B}">
      <dsp:nvSpPr>
        <dsp:cNvPr id="0" name=""/>
        <dsp:cNvSpPr/>
      </dsp:nvSpPr>
      <dsp:spPr>
        <a:xfrm>
          <a:off x="2674588" y="2287223"/>
          <a:ext cx="3809539" cy="83088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7389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The proportion of mutant mtDNA varies between cells &amp; tissues </a:t>
          </a:r>
        </a:p>
      </dsp:txBody>
      <dsp:txXfrm>
        <a:off x="2674588" y="2287223"/>
        <a:ext cx="3809539" cy="830881"/>
      </dsp:txXfrm>
    </dsp:sp>
    <dsp:sp modelId="{F09734E2-6CE9-49CF-94C4-6C2EA74075D7}">
      <dsp:nvSpPr>
        <dsp:cNvPr id="0" name=""/>
        <dsp:cNvSpPr/>
      </dsp:nvSpPr>
      <dsp:spPr>
        <a:xfrm>
          <a:off x="3435678" y="2972208"/>
          <a:ext cx="3684430" cy="52992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4">
                  <a:lumMod val="50000"/>
                </a:schemeClr>
              </a:solidFill>
            </a:rPr>
            <a:t>Leads to range of phenotypic severity in mitochondrial  inheritance </a:t>
          </a:r>
        </a:p>
      </dsp:txBody>
      <dsp:txXfrm>
        <a:off x="3435678" y="2972208"/>
        <a:ext cx="3684430" cy="529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79A71-5AE8-4D16-8B61-7276856D4DD8}">
      <dsp:nvSpPr>
        <dsp:cNvPr id="0" name=""/>
        <dsp:cNvSpPr/>
      </dsp:nvSpPr>
      <dsp:spPr>
        <a:xfrm rot="5400000">
          <a:off x="2303463" y="1558548"/>
          <a:ext cx="1489831" cy="1296153"/>
        </a:xfrm>
        <a:prstGeom prst="hexagon">
          <a:avLst>
            <a:gd name="adj" fmla="val 2500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en-US" sz="1500" kern="1200" dirty="0">
              <a:solidFill>
                <a:schemeClr val="tx2"/>
              </a:solidFill>
            </a:rPr>
            <a:t>Relatively common </a:t>
          </a:r>
          <a:endParaRPr lang="ar-SA" sz="1500" kern="1200" dirty="0">
            <a:solidFill>
              <a:schemeClr val="tx2"/>
            </a:solidFill>
          </a:endParaRPr>
        </a:p>
      </dsp:txBody>
      <dsp:txXfrm rot="-5400000">
        <a:off x="2602286" y="1693874"/>
        <a:ext cx="892185" cy="1025501"/>
      </dsp:txXfrm>
    </dsp:sp>
    <dsp:sp modelId="{E9F3D86F-C3D9-443F-B8F2-08AF6059C6DA}">
      <dsp:nvSpPr>
        <dsp:cNvPr id="0" name=""/>
        <dsp:cNvSpPr/>
      </dsp:nvSpPr>
      <dsp:spPr>
        <a:xfrm>
          <a:off x="5423947" y="1923148"/>
          <a:ext cx="1662652" cy="893898"/>
        </a:xfrm>
        <a:prstGeom prst="rect">
          <a:avLst/>
        </a:prstGeom>
        <a:noFill/>
        <a:ln>
          <a:noFill/>
        </a:ln>
        <a:effectLst/>
      </dsp:spPr>
      <dsp:style>
        <a:lnRef idx="0">
          <a:scrgbClr r="0" g="0" b="0"/>
        </a:lnRef>
        <a:fillRef idx="0">
          <a:scrgbClr r="0" g="0" b="0"/>
        </a:fillRef>
        <a:effectRef idx="0">
          <a:scrgbClr r="0" g="0" b="0"/>
        </a:effectRef>
        <a:fontRef idx="minor"/>
      </dsp:style>
    </dsp:sp>
    <dsp:sp modelId="{51CF48C7-20BB-4528-A1A6-56DC107AC3E1}">
      <dsp:nvSpPr>
        <dsp:cNvPr id="0" name=""/>
        <dsp:cNvSpPr/>
      </dsp:nvSpPr>
      <dsp:spPr>
        <a:xfrm rot="5400000">
          <a:off x="1236664" y="115646"/>
          <a:ext cx="1489831" cy="1296153"/>
        </a:xfrm>
        <a:prstGeom prst="hexagon">
          <a:avLst>
            <a:gd name="adj" fmla="val 2500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r>
            <a:rPr lang="en-US" sz="1300" kern="1200" dirty="0">
              <a:solidFill>
                <a:schemeClr val="tx2"/>
              </a:solidFill>
            </a:rPr>
            <a:t>The affected gene is on chromosome 19</a:t>
          </a:r>
          <a:endParaRPr lang="ar-SA" sz="1300" kern="1200" dirty="0">
            <a:solidFill>
              <a:schemeClr val="tx2"/>
            </a:solidFill>
          </a:endParaRPr>
        </a:p>
      </dsp:txBody>
      <dsp:txXfrm rot="-5400000">
        <a:off x="1535487" y="250972"/>
        <a:ext cx="892185" cy="1025501"/>
      </dsp:txXfrm>
    </dsp:sp>
    <dsp:sp modelId="{4843F4B2-538F-43F7-8920-6B9A940D8F67}">
      <dsp:nvSpPr>
        <dsp:cNvPr id="0" name=""/>
        <dsp:cNvSpPr/>
      </dsp:nvSpPr>
      <dsp:spPr>
        <a:xfrm rot="5400000">
          <a:off x="-58735" y="123609"/>
          <a:ext cx="1489831" cy="1296153"/>
        </a:xfrm>
        <a:prstGeom prst="hexagon">
          <a:avLst>
            <a:gd name="adj" fmla="val 2500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1">
            <a:lnSpc>
              <a:spcPct val="90000"/>
            </a:lnSpc>
            <a:spcBef>
              <a:spcPct val="0"/>
            </a:spcBef>
            <a:spcAft>
              <a:spcPct val="35000"/>
            </a:spcAft>
            <a:buNone/>
          </a:pPr>
          <a:r>
            <a:rPr lang="en-US" sz="1400" b="0" kern="1200" dirty="0">
              <a:solidFill>
                <a:schemeClr val="tx2"/>
              </a:solidFill>
            </a:rPr>
            <a:t>Autosomal dominant disease</a:t>
          </a:r>
          <a:endParaRPr lang="ar-SA" sz="1400" b="0" kern="1200" dirty="0">
            <a:solidFill>
              <a:schemeClr val="tx2"/>
            </a:solidFill>
          </a:endParaRPr>
        </a:p>
      </dsp:txBody>
      <dsp:txXfrm rot="-5400000">
        <a:off x="240088" y="258935"/>
        <a:ext cx="892185" cy="1025501"/>
      </dsp:txXfrm>
    </dsp:sp>
    <dsp:sp modelId="{5571C9CC-7730-4666-AC90-2D9339045A7B}">
      <dsp:nvSpPr>
        <dsp:cNvPr id="0" name=""/>
        <dsp:cNvSpPr/>
      </dsp:nvSpPr>
      <dsp:spPr>
        <a:xfrm>
          <a:off x="861603" y="1779185"/>
          <a:ext cx="1609018" cy="893898"/>
        </a:xfrm>
        <a:prstGeom prst="rect">
          <a:avLst/>
        </a:prstGeom>
        <a:noFill/>
        <a:ln>
          <a:noFill/>
        </a:ln>
        <a:effectLst/>
      </dsp:spPr>
      <dsp:style>
        <a:lnRef idx="0">
          <a:scrgbClr r="0" g="0" b="0"/>
        </a:lnRef>
        <a:fillRef idx="0">
          <a:scrgbClr r="0" g="0" b="0"/>
        </a:fillRef>
        <a:effectRef idx="0">
          <a:scrgbClr r="0" g="0" b="0"/>
        </a:effectRef>
        <a:fontRef idx="minor"/>
      </dsp:style>
    </dsp:sp>
    <dsp:sp modelId="{AA3CC419-603B-4565-B7DD-C224F31E64C1}">
      <dsp:nvSpPr>
        <dsp:cNvPr id="0" name=""/>
        <dsp:cNvSpPr/>
      </dsp:nvSpPr>
      <dsp:spPr>
        <a:xfrm rot="5400000">
          <a:off x="361823" y="990366"/>
          <a:ext cx="1919513" cy="2414565"/>
        </a:xfrm>
        <a:prstGeom prst="hexagon">
          <a:avLst>
            <a:gd name="adj" fmla="val 2500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666750" rtl="1">
            <a:lnSpc>
              <a:spcPct val="90000"/>
            </a:lnSpc>
            <a:spcBef>
              <a:spcPct val="0"/>
            </a:spcBef>
            <a:spcAft>
              <a:spcPct val="35000"/>
            </a:spcAft>
            <a:buNone/>
          </a:pPr>
          <a:r>
            <a:rPr lang="en-US" sz="1500" kern="1200" dirty="0">
              <a:solidFill>
                <a:schemeClr val="tx2"/>
              </a:solidFill>
            </a:rPr>
            <a:t>The mutation is triplet repeat (CTG) expansion in the 3’ untranslated region of the myotonic dystrophy gene </a:t>
          </a:r>
          <a:endParaRPr lang="ar-SA" sz="1500" kern="1200" dirty="0">
            <a:solidFill>
              <a:schemeClr val="tx2"/>
            </a:solidFill>
          </a:endParaRPr>
        </a:p>
      </dsp:txBody>
      <dsp:txXfrm rot="-5400000">
        <a:off x="516725" y="1557811"/>
        <a:ext cx="1609710" cy="12796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03BAD-AB4C-4AC3-A9CA-28939E9B6A11}" type="datetimeFigureOut">
              <a:rPr lang="en-US" smtClean="0"/>
              <a:pPr/>
              <a:t>11/24/2016</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3667-E761-4691-B6CD-D74E6B9DEED7}" type="slidenum">
              <a:rPr smtClean="0"/>
              <a:pPr/>
              <a:t>‹#›</a:t>
            </a:fld>
            <a:endParaRPr/>
          </a:p>
        </p:txBody>
      </p:sp>
    </p:spTree>
    <p:extLst>
      <p:ext uri="{BB962C8B-B14F-4D97-AF65-F5344CB8AC3E}">
        <p14:creationId xmlns:p14="http://schemas.microsoft.com/office/powerpoint/2010/main" val="135813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a:t>
            </a:fld>
            <a:endParaRPr lang="en-US"/>
          </a:p>
        </p:txBody>
      </p:sp>
    </p:spTree>
    <p:extLst>
      <p:ext uri="{BB962C8B-B14F-4D97-AF65-F5344CB8AC3E}">
        <p14:creationId xmlns:p14="http://schemas.microsoft.com/office/powerpoint/2010/main" val="187024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683667-E761-4691-B6CD-D74E6B9DEE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873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683667-E761-4691-B6CD-D74E6B9DEED7}" type="slidenum">
              <a:rPr kumimoji="0" lang="ar-S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ar-S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035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83667-E761-4691-B6CD-D74E6B9DEED7}" type="slidenum">
              <a:rPr lang="en-US" smtClean="0"/>
              <a:pPr/>
              <a:t>15</a:t>
            </a:fld>
            <a:endParaRPr lang="en-US"/>
          </a:p>
        </p:txBody>
      </p:sp>
    </p:spTree>
    <p:extLst>
      <p:ext uri="{BB962C8B-B14F-4D97-AF65-F5344CB8AC3E}">
        <p14:creationId xmlns:p14="http://schemas.microsoft.com/office/powerpoint/2010/main" val="39581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683667-E761-4691-B6CD-D74E6B9DEED7}" type="slidenum">
              <a:rPr kumimoji="0" lang="uk-U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uk-U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20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683667-E761-4691-B6CD-D74E6B9DEE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214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B968F7-0571-463E-92B3-CC8D6D3883C7}" type="datetimeFigureOut">
              <a:rPr lang="en-US" smtClean="0"/>
              <a:pPr/>
              <a:t>11/24/2016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AB968F7-0571-463E-92B3-CC8D6D3883C7}" type="datetimeFigureOut">
              <a:rPr lang="en-US" smtClean="0"/>
              <a:pPr/>
              <a:t>11/24/2016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AB968F7-0571-463E-92B3-CC8D6D3883C7}" type="datetimeFigureOut">
              <a:rPr lang="en-US" smtClean="0"/>
              <a:pPr/>
              <a:t>11/24/2016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AB968F7-0571-463E-92B3-CC8D6D3883C7}" type="datetimeFigureOut">
              <a:rPr lang="en-US" smtClean="0"/>
              <a:pPr/>
              <a:t>11/24/2016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968F7-0571-463E-92B3-CC8D6D3883C7}" type="datetimeFigureOut">
              <a:rPr lang="en-US" smtClean="0"/>
              <a:pPr/>
              <a:t>11/24/2016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11/24/2016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11/24/2016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1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1">
            <a:normAutofit/>
          </a:bodyPr>
          <a:lstStyle/>
          <a:p>
            <a:r>
              <a:rPr lang="en-US"/>
              <a:t>Click to edit Master title style</a:t>
            </a:r>
            <a:endParaRP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968F7-0571-463E-92B3-CC8D6D3883C7}" type="datetimeFigureOut">
              <a:rPr lang="en-US" smtClean="0"/>
              <a:pPr/>
              <a:t>11/24/2016</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6A84-1D9B-440A-9F7C-51AFB1969C44}" type="slidenum">
              <a:rPr smtClean="0"/>
              <a:pPr/>
              <a:t>‹#›</a:t>
            </a:fld>
            <a:endParaRPr/>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nlineexambuilder.com/huaman-genetics-lecture-4/exam-43318" TargetMode="External"/><Relationship Id="rId2" Type="http://schemas.openxmlformats.org/officeDocument/2006/relationships/hyperlink" Target="https://www.onlineexambuilder.com/index.php?r=exam/ranking&amp;language=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514600"/>
            <a:ext cx="9499569" cy="1384995"/>
          </a:xfrm>
          <a:prstGeom prst="rect">
            <a:avLst/>
          </a:prstGeom>
        </p:spPr>
        <p:txBody>
          <a:bodyPr rtlCol="0" anchor="t">
            <a:spAutoFit/>
          </a:bodyPr>
          <a:lstStyle/>
          <a:p>
            <a:pPr algn="ctr" defTabSz="457200"/>
            <a:r>
              <a:rPr lang="EN-US" sz="44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Human genetics:</a:t>
            </a:r>
            <a:endParaRPr lang="en-US" sz="4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entury Gothic" panose="020B0502020202020204"/>
            </a:endParaRPr>
          </a:p>
          <a:p>
            <a:pPr algn="ctr" defTabSz="457200"/>
            <a:r>
              <a:rPr lang="en-US" sz="4000" dirty="0">
                <a:ln w="0"/>
                <a:solidFill>
                  <a:schemeClr val="accent5"/>
                </a:solidFill>
                <a:effectLst>
                  <a:reflection blurRad="6350" stA="53000" endA="300" endPos="35500" dir="5400000" sy="-90000" algn="bl" rotWithShape="0"/>
                </a:effectLst>
              </a:rPr>
              <a:t>Atypical Patterns of Inheritance</a:t>
            </a:r>
            <a:endParaRPr lang="en-US" sz="4000" dirty="0">
              <a:ln w="0"/>
              <a:solidFill>
                <a:schemeClr val="accent5"/>
              </a:solidFill>
              <a:effectLst>
                <a:reflection blurRad="6350" stA="53000" endA="300" endPos="35500" dir="5400000" sy="-90000" algn="bl" rotWithShape="0"/>
              </a:effectLst>
              <a:latin typeface="Century Gothic" panose="020B0502020202020204"/>
            </a:endParaRPr>
          </a:p>
        </p:txBody>
      </p:sp>
      <p:sp>
        <p:nvSpPr>
          <p:cNvPr id="5" name="Bevel 4"/>
          <p:cNvSpPr/>
          <p:nvPr/>
        </p:nvSpPr>
        <p:spPr>
          <a:xfrm>
            <a:off x="6172200" y="4724400"/>
            <a:ext cx="2667000" cy="1295400"/>
          </a:xfrm>
          <a:prstGeom prst="bevel">
            <a:avLst/>
          </a:prstGeom>
          <a:noFill/>
          <a:ln>
            <a:solidFill>
              <a:srgbClr val="A7A5D3"/>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sz="2400" b="1" dirty="0">
              <a:solidFill>
                <a:srgbClr val="FF0000"/>
              </a:solidFill>
            </a:endParaRPr>
          </a:p>
          <a:p>
            <a:pPr marL="342900" indent="-342900">
              <a:buFont typeface="Arial" panose="020B0604020202020204" pitchFamily="34" charset="0"/>
              <a:buChar char="•"/>
            </a:pPr>
            <a:r>
              <a:rPr lang="en-US" sz="2400" b="1" dirty="0">
                <a:solidFill>
                  <a:srgbClr val="FF0000"/>
                </a:solidFill>
              </a:rPr>
              <a:t>Important</a:t>
            </a:r>
          </a:p>
          <a:p>
            <a:pPr marL="285750" indent="-285750">
              <a:buFont typeface="Arial" panose="020B0604020202020204" pitchFamily="34" charset="0"/>
              <a:buChar char="•"/>
            </a:pPr>
            <a:r>
              <a:rPr lang="en-US" sz="2400" b="1" dirty="0">
                <a:solidFill>
                  <a:srgbClr val="00B050"/>
                </a:solidFill>
              </a:rPr>
              <a:t>Notes</a:t>
            </a:r>
          </a:p>
          <a:p>
            <a:pPr marL="285750" indent="-285750" algn="ctr">
              <a:buFont typeface="Arial" panose="020B0604020202020204" pitchFamily="34" charset="0"/>
              <a:buChar char="•"/>
            </a:pPr>
            <a:endParaRPr lang="en-US" dirty="0"/>
          </a:p>
        </p:txBody>
      </p:sp>
      <p:sp>
        <p:nvSpPr>
          <p:cNvPr id="7" name="TextBox 6"/>
          <p:cNvSpPr txBox="1"/>
          <p:nvPr/>
        </p:nvSpPr>
        <p:spPr>
          <a:xfrm>
            <a:off x="-152400" y="5496580"/>
            <a:ext cx="3619859" cy="523220"/>
          </a:xfrm>
          <a:prstGeom prst="rect">
            <a:avLst/>
          </a:prstGeom>
        </p:spPr>
        <p:txBody>
          <a:bodyPr rtlCol="0">
            <a:spAutoFit/>
          </a:bodyPr>
          <a:lstStyle/>
          <a:p>
            <a:pPr algn="ctr" defTabSz="457200"/>
            <a:r>
              <a:rPr lang="en-US" sz="2800" i="1" u="sng" dirty="0">
                <a:solidFill>
                  <a:schemeClr val="tx1">
                    <a:lumMod val="50000"/>
                    <a:lumOff val="50000"/>
                  </a:schemeClr>
                </a:solidFill>
                <a:latin typeface="Century Gothic" panose="020B0502020202020204"/>
              </a:rPr>
              <a:t>For revision only</a:t>
            </a:r>
            <a:endParaRPr lang="en-US" i="1" u="sng" dirty="0">
              <a:solidFill>
                <a:schemeClr val="tx1">
                  <a:lumMod val="50000"/>
                  <a:lumOff val="50000"/>
                </a:schemeClr>
              </a:solidFill>
              <a:latin typeface="Century Gothic" panose="020B0502020202020204"/>
            </a:endParaRPr>
          </a:p>
        </p:txBody>
      </p:sp>
      <p:pic>
        <p:nvPicPr>
          <p:cNvPr id="8" name="Picture 7" descr="human genetics.png"/>
          <p:cNvPicPr>
            <a:picLocks noChangeAspect="1"/>
          </p:cNvPicPr>
          <p:nvPr/>
        </p:nvPicPr>
        <p:blipFill>
          <a:blip r:embed="rId3"/>
          <a:srcRect l="6970" t="-48" r="15457" b="48"/>
          <a:stretch>
            <a:fillRect/>
          </a:stretch>
        </p:blipFill>
        <p:spPr>
          <a:xfrm>
            <a:off x="5038725" y="218870"/>
            <a:ext cx="3800475" cy="1909445"/>
          </a:xfrm>
          <a:prstGeom prst="rect">
            <a:avLst/>
          </a:prstGeom>
          <a:ln>
            <a:noFill/>
          </a:ln>
          <a:effectLst>
            <a:softEdge rad="112500"/>
          </a:effectLst>
        </p:spPr>
      </p:pic>
      <p:pic>
        <p:nvPicPr>
          <p:cNvPr id="9" name="Picture 8" descr="med436.jpg"/>
          <p:cNvPicPr>
            <a:picLocks noChangeAspect="1"/>
          </p:cNvPicPr>
          <p:nvPr/>
        </p:nvPicPr>
        <p:blipFill>
          <a:blip r:embed="rId4"/>
          <a:srcRect l="10000" t="25053" r="9895" b="7579"/>
          <a:stretch>
            <a:fillRect/>
          </a:stretch>
        </p:blipFill>
        <p:spPr>
          <a:xfrm>
            <a:off x="345557" y="277608"/>
            <a:ext cx="2623943" cy="1850707"/>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181100" y="38100"/>
            <a:ext cx="6705600" cy="11430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chemeClr val="accent1">
                    <a:lumMod val="75000"/>
                  </a:schemeClr>
                </a:solidFill>
                <a:effectLst/>
                <a:uLnTx/>
                <a:uFillTx/>
              </a:rPr>
              <a:t>Homoplasmy</a:t>
            </a:r>
            <a:r>
              <a:rPr kumimoji="0" lang="en-US" sz="3200" b="0" i="0" u="none" strike="noStrike" kern="0" cap="none" spc="0" normalizeH="0" baseline="0" noProof="0" dirty="0">
                <a:ln>
                  <a:noFill/>
                </a:ln>
                <a:solidFill>
                  <a:schemeClr val="accent1">
                    <a:lumMod val="75000"/>
                  </a:schemeClr>
                </a:solidFill>
                <a:effectLst/>
                <a:uLnTx/>
                <a:uFillTx/>
              </a:rPr>
              <a:t> vs. </a:t>
            </a:r>
            <a:r>
              <a:rPr kumimoji="0" lang="en-US" sz="3200" b="0" i="0" u="none" strike="noStrike" kern="0" cap="none" spc="0" normalizeH="0" baseline="0" noProof="0" dirty="0" err="1">
                <a:ln>
                  <a:noFill/>
                </a:ln>
                <a:solidFill>
                  <a:schemeClr val="accent1">
                    <a:lumMod val="75000"/>
                  </a:schemeClr>
                </a:solidFill>
                <a:effectLst/>
                <a:uLnTx/>
                <a:uFillTx/>
              </a:rPr>
              <a:t>Heteroplasmy</a:t>
            </a:r>
            <a:endParaRPr kumimoji="0" lang="en-US" sz="3200" b="0" i="0" u="none" strike="noStrike" kern="0" cap="none" spc="0" normalizeH="0" baseline="0" noProof="0" dirty="0">
              <a:ln>
                <a:noFill/>
              </a:ln>
              <a:solidFill>
                <a:schemeClr val="accent1">
                  <a:lumMod val="75000"/>
                </a:schemeClr>
              </a:solidFill>
              <a:effectLst/>
              <a:uLnTx/>
              <a:uFillTx/>
            </a:endParaRPr>
          </a:p>
        </p:txBody>
      </p:sp>
      <p:graphicFrame>
        <p:nvGraphicFramePr>
          <p:cNvPr id="5" name="Diagram 4"/>
          <p:cNvGraphicFramePr/>
          <p:nvPr>
            <p:extLst/>
          </p:nvPr>
        </p:nvGraphicFramePr>
        <p:xfrm>
          <a:off x="76200" y="762000"/>
          <a:ext cx="9067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loud 7"/>
          <p:cNvSpPr/>
          <p:nvPr/>
        </p:nvSpPr>
        <p:spPr>
          <a:xfrm>
            <a:off x="50800" y="3657600"/>
            <a:ext cx="2895600" cy="2286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rPr>
              <a:t>mtDNA is the (mitochondrial DNA), which is different than genomic DNA in the nucleus</a:t>
            </a:r>
            <a:r>
              <a:rPr kumimoji="0" lang="en-US" sz="1800" b="0"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rPr>
              <a:t>. </a:t>
            </a:r>
          </a:p>
        </p:txBody>
      </p:sp>
    </p:spTree>
    <p:extLst>
      <p:ext uri="{BB962C8B-B14F-4D97-AF65-F5344CB8AC3E}">
        <p14:creationId xmlns:p14="http://schemas.microsoft.com/office/powerpoint/2010/main" val="73816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5001" t="31563" r="54143" b="30404"/>
          <a:stretch/>
        </p:blipFill>
        <p:spPr>
          <a:xfrm>
            <a:off x="1065656" y="1618343"/>
            <a:ext cx="6973444" cy="3908194"/>
          </a:xfrm>
          <a:prstGeom prst="rect">
            <a:avLst/>
          </a:prstGeom>
        </p:spPr>
      </p:pic>
      <p:cxnSp>
        <p:nvCxnSpPr>
          <p:cNvPr id="8" name="Straight Arrow Connector 7"/>
          <p:cNvCxnSpPr/>
          <p:nvPr/>
        </p:nvCxnSpPr>
        <p:spPr>
          <a:xfrm flipV="1">
            <a:off x="4076700" y="2667000"/>
            <a:ext cx="495300" cy="4191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172200" y="1313543"/>
            <a:ext cx="114300" cy="609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flipV="1">
            <a:off x="6934200" y="2667000"/>
            <a:ext cx="76200" cy="3429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5943600" y="2895600"/>
            <a:ext cx="228600" cy="1905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1908225" y="4372122"/>
            <a:ext cx="503506" cy="1617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2688688" y="4914900"/>
            <a:ext cx="495300" cy="4191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2193388" y="4786239"/>
            <a:ext cx="495300" cy="4191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2193388" y="3886200"/>
            <a:ext cx="53603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flipV="1">
            <a:off x="3472376" y="4646441"/>
            <a:ext cx="304800" cy="2857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flipV="1">
            <a:off x="5056164" y="4786239"/>
            <a:ext cx="149762" cy="3332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4781550" y="3818219"/>
            <a:ext cx="400050" cy="298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H="1">
            <a:off x="5810250" y="3581127"/>
            <a:ext cx="133350" cy="2669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H="1" flipV="1">
            <a:off x="6642589" y="4546209"/>
            <a:ext cx="291611" cy="1151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H="1" flipV="1">
            <a:off x="5676900" y="4909918"/>
            <a:ext cx="266700" cy="1925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V="1">
            <a:off x="4811004" y="4390571"/>
            <a:ext cx="179511" cy="3956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flipH="1" flipV="1">
            <a:off x="6286500" y="4835922"/>
            <a:ext cx="266700" cy="1925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H="1" flipV="1">
            <a:off x="5429250" y="4484663"/>
            <a:ext cx="137820" cy="2154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flipH="1" flipV="1">
            <a:off x="5876925" y="4435427"/>
            <a:ext cx="352425" cy="984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6" name="Oval 45"/>
          <p:cNvSpPr/>
          <p:nvPr/>
        </p:nvSpPr>
        <p:spPr>
          <a:xfrm>
            <a:off x="5205926" y="5141462"/>
            <a:ext cx="1213924" cy="38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46"/>
          <p:cNvSpPr/>
          <p:nvPr/>
        </p:nvSpPr>
        <p:spPr>
          <a:xfrm>
            <a:off x="1497916" y="3243644"/>
            <a:ext cx="1974459" cy="38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Oval 47"/>
          <p:cNvSpPr/>
          <p:nvPr/>
        </p:nvSpPr>
        <p:spPr>
          <a:xfrm>
            <a:off x="2782180" y="5141462"/>
            <a:ext cx="1213924" cy="38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2841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066799"/>
          </a:xfrm>
        </p:spPr>
        <p:txBody>
          <a:bodyPr/>
          <a:lstStyle/>
          <a:p>
            <a:r>
              <a:rPr lang="en-US" sz="4800" dirty="0">
                <a:ln w="0"/>
                <a:solidFill>
                  <a:schemeClr val="accent5">
                    <a:lumMod val="75000"/>
                  </a:schemeClr>
                </a:solidFill>
                <a:effectLst>
                  <a:outerShdw blurRad="38100" dist="19050" dir="2700000" algn="tl" rotWithShape="0">
                    <a:schemeClr val="dk1">
                      <a:alpha val="40000"/>
                    </a:schemeClr>
                  </a:outerShdw>
                </a:effectLst>
              </a:rPr>
              <a:t>Anticipation</a:t>
            </a:r>
            <a:endParaRPr lang="en-US" dirty="0">
              <a:ln w="0"/>
              <a:solidFill>
                <a:schemeClr val="accent5">
                  <a:lumMod val="75000"/>
                </a:schemeClr>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76200" y="1066800"/>
            <a:ext cx="8839200" cy="6324600"/>
          </a:xfrm>
        </p:spPr>
        <p:txBody>
          <a:bodyPr>
            <a:normAutofit/>
          </a:bodyPr>
          <a:lstStyle/>
          <a:p>
            <a:pPr algn="l"/>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41242"/>
            <a:ext cx="8153400" cy="301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52400" y="838200"/>
            <a:ext cx="8610600" cy="27432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0" cap="none" spc="0" normalizeH="0" baseline="0" noProof="0" dirty="0">
                <a:ln>
                  <a:noFill/>
                </a:ln>
                <a:solidFill>
                  <a:sysClr val="windowText" lastClr="000000"/>
                </a:solidFill>
                <a:effectLst/>
                <a:uLnTx/>
                <a:uFillTx/>
              </a:rPr>
              <a:t>A pattern of inheritance in which individuals in the most recent generations of a pedigree develop a disease </a:t>
            </a:r>
            <a:r>
              <a:rPr kumimoji="0" lang="en-US" b="1" i="0" u="none" strike="noStrike" kern="0" cap="none" spc="0" normalizeH="0" baseline="0" noProof="0" dirty="0">
                <a:ln>
                  <a:noFill/>
                </a:ln>
                <a:solidFill>
                  <a:srgbClr val="FF0000"/>
                </a:solidFill>
                <a:effectLst/>
                <a:uLnTx/>
                <a:uFillTx/>
              </a:rPr>
              <a:t>at an earlier age or with greater severity </a:t>
            </a:r>
            <a:r>
              <a:rPr kumimoji="0" lang="en-US" b="1" i="0" u="none" strike="noStrike" kern="0" cap="none" spc="0" normalizeH="0" baseline="0" noProof="0" dirty="0">
                <a:ln>
                  <a:noFill/>
                </a:ln>
                <a:solidFill>
                  <a:sysClr val="windowText" lastClr="000000"/>
                </a:solidFill>
                <a:effectLst/>
                <a:uLnTx/>
                <a:uFillTx/>
              </a:rPr>
              <a:t>than do those in earlier generation.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0" cap="none" spc="0" normalizeH="0" baseline="0" noProof="0" dirty="0">
                <a:ln>
                  <a:noFill/>
                </a:ln>
                <a:solidFill>
                  <a:sysClr val="windowText" lastClr="000000"/>
                </a:solidFill>
                <a:effectLst/>
                <a:uLnTx/>
                <a:uFillTx/>
              </a:rPr>
              <a:t>The reason might be the gradual expansion of trinucleotide repeat polymorphisms within or near a coding gene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Examples of diseases showing anticipation: Huntington disease , Myotonic dystrophy</a:t>
            </a:r>
          </a:p>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216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solidFill>
                  <a:schemeClr val="accent5">
                    <a:lumMod val="75000"/>
                  </a:schemeClr>
                </a:solidFill>
              </a:rPr>
              <a:t>Myotonic Dystrophy </a:t>
            </a:r>
          </a:p>
        </p:txBody>
      </p:sp>
      <p:graphicFrame>
        <p:nvGraphicFramePr>
          <p:cNvPr id="7" name="Diagram 6"/>
          <p:cNvGraphicFramePr/>
          <p:nvPr>
            <p:extLst/>
          </p:nvPr>
        </p:nvGraphicFramePr>
        <p:xfrm>
          <a:off x="76200" y="990600"/>
          <a:ext cx="8915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886200" y="914400"/>
            <a:ext cx="5143500" cy="424731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Myotonic dystrophy is a common multi-system disorder that affects the skeletal muscles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Clinical manifestations: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Myotonia</a:t>
            </a:r>
            <a:r>
              <a:rPr kumimoji="0" lang="en-US" sz="1800" b="0" i="0" u="none" strike="noStrike" kern="0" cap="none" spc="0" normalizeH="0" baseline="0" noProof="0" dirty="0">
                <a:ln>
                  <a:noFill/>
                </a:ln>
                <a:solidFill>
                  <a:sysClr val="windowText" lastClr="000000"/>
                </a:solidFill>
                <a:effectLst/>
                <a:uLnTx/>
                <a:uFillTx/>
              </a:rPr>
              <a:t> (Muscular loss &amp; weakness)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  Cataracts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 Testicular atrophy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 Heart disease: arrhythmia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 Dementia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 Baldness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Newborn baby with severe </a:t>
            </a:r>
            <a:r>
              <a:rPr kumimoji="0" lang="en-US" sz="1800" b="0" i="0" u="none" strike="noStrike" kern="0" cap="none" spc="0" normalizeH="0" baseline="0" noProof="0" dirty="0" err="1">
                <a:ln>
                  <a:noFill/>
                </a:ln>
                <a:solidFill>
                  <a:sysClr val="windowText" lastClr="000000"/>
                </a:solidFill>
                <a:effectLst/>
                <a:uLnTx/>
                <a:uFillTx/>
              </a:rPr>
              <a:t>hypotonia</a:t>
            </a:r>
            <a:r>
              <a:rPr kumimoji="0" lang="en-US" sz="1800" b="0" i="0" u="none" strike="noStrike" kern="0" cap="none" spc="0" normalizeH="0" baseline="0" noProof="0" dirty="0">
                <a:ln>
                  <a:noFill/>
                </a:ln>
                <a:solidFill>
                  <a:sysClr val="windowText" lastClr="000000"/>
                </a:solidFill>
                <a:effectLst/>
                <a:uLnTx/>
                <a:uFillTx/>
              </a:rPr>
              <a:t> requiring ventilation as a result of having inherited myotonic dystrophy from his mother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endParaRPr>
          </a:p>
        </p:txBody>
      </p:sp>
      <p:pic>
        <p:nvPicPr>
          <p:cNvPr id="102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3048000" y="5363997"/>
            <a:ext cx="5638800" cy="142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Diagram 17"/>
          <p:cNvGraphicFramePr/>
          <p:nvPr>
            <p:extLst>
              <p:ext uri="{D42A27DB-BD31-4B8C-83A1-F6EECF244321}">
                <p14:modId xmlns:p14="http://schemas.microsoft.com/office/powerpoint/2010/main" val="4272642317"/>
              </p:ext>
            </p:extLst>
          </p:nvPr>
        </p:nvGraphicFramePr>
        <p:xfrm>
          <a:off x="114300" y="667960"/>
          <a:ext cx="7086600" cy="3187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8"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l="9732" r="10532"/>
          <a:stretch/>
        </p:blipFill>
        <p:spPr bwMode="auto">
          <a:xfrm>
            <a:off x="32982" y="3849522"/>
            <a:ext cx="2795516"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53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0" y="912948"/>
            <a:ext cx="8229600" cy="639762"/>
          </a:xfrm>
        </p:spPr>
        <p:txBody>
          <a:bodyPr>
            <a:noAutofit/>
          </a:bodyPr>
          <a:lstStyle/>
          <a:p>
            <a:r>
              <a:rPr lang="en-US" sz="3600" dirty="0">
                <a:solidFill>
                  <a:schemeClr val="accent5">
                    <a:lumMod val="75000"/>
                  </a:schemeClr>
                </a:solidFill>
              </a:rPr>
              <a:t>Atypical presentation for Autosomal Dominant defects</a:t>
            </a:r>
          </a:p>
        </p:txBody>
      </p:sp>
      <p:sp>
        <p:nvSpPr>
          <p:cNvPr id="15" name="TextBox 14"/>
          <p:cNvSpPr txBox="1"/>
          <p:nvPr/>
        </p:nvSpPr>
        <p:spPr>
          <a:xfrm>
            <a:off x="423110" y="1258393"/>
            <a:ext cx="8462210" cy="1828800"/>
          </a:xfrm>
          <a:prstGeom prst="rect">
            <a:avLst/>
          </a:prstGeom>
          <a:noFill/>
          <a:ln>
            <a:noFill/>
          </a:ln>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80000"/>
              </a:lnSpc>
              <a:spcBef>
                <a:spcPts val="0"/>
              </a:spcBef>
              <a:spcAft>
                <a:spcPts val="0"/>
              </a:spcAft>
              <a:buClrTx/>
              <a:buSzTx/>
              <a:buFont typeface="Arial" charset="0"/>
              <a:buChar char="•"/>
              <a:tabLst/>
              <a:defRPr/>
            </a:pPr>
            <a:r>
              <a:rPr kumimoji="0" lang="en-US" altLang="en-US" sz="2400" b="0" i="0" u="none" strike="noStrike" kern="0" cap="none" spc="0" normalizeH="0" baseline="0" noProof="0" dirty="0">
                <a:ln>
                  <a:noFill/>
                </a:ln>
                <a:solidFill>
                  <a:sysClr val="windowText" lastClr="000000"/>
                </a:solidFill>
                <a:effectLst/>
                <a:uLnTx/>
                <a:uFillTx/>
              </a:rPr>
              <a:t>It is common for autosomal dominant disorders to manifest in </a:t>
            </a:r>
            <a:r>
              <a:rPr kumimoji="0" lang="en-US" altLang="en-US" sz="2400" b="0" i="1" u="none" strike="noStrike" kern="0" cap="none" spc="0" normalizeH="0" baseline="0" noProof="0" dirty="0">
                <a:ln>
                  <a:noFill/>
                </a:ln>
                <a:solidFill>
                  <a:schemeClr val="accent3">
                    <a:lumMod val="50000"/>
                  </a:schemeClr>
                </a:solidFill>
                <a:effectLst/>
                <a:uLnTx/>
                <a:uFillTx/>
              </a:rPr>
              <a:t>different systems</a:t>
            </a:r>
            <a:r>
              <a:rPr kumimoji="0" lang="en-US" altLang="en-US" sz="2400" b="0" i="0" u="none" strike="noStrike" kern="0" cap="none" spc="0" normalizeH="0" baseline="0" noProof="0" dirty="0">
                <a:ln>
                  <a:noFill/>
                </a:ln>
                <a:solidFill>
                  <a:schemeClr val="accent3">
                    <a:lumMod val="50000"/>
                  </a:schemeClr>
                </a:solidFill>
                <a:effectLst/>
                <a:uLnTx/>
                <a:uFillTx/>
              </a:rPr>
              <a:t> </a:t>
            </a:r>
            <a:r>
              <a:rPr kumimoji="0" lang="en-US" altLang="en-US" sz="2400" b="0" i="0" u="none" strike="noStrike" kern="0" cap="none" spc="0" normalizeH="0" baseline="0" noProof="0" dirty="0">
                <a:ln>
                  <a:noFill/>
                </a:ln>
                <a:solidFill>
                  <a:sysClr val="windowText" lastClr="000000"/>
                </a:solidFill>
                <a:effectLst/>
                <a:uLnTx/>
                <a:uFillTx/>
              </a:rPr>
              <a:t>of the body </a:t>
            </a:r>
            <a:r>
              <a:rPr kumimoji="0" lang="en-US" altLang="en-US" sz="2400" b="0" i="1" u="none" strike="noStrike" kern="0" cap="none" spc="0" normalizeH="0" baseline="0" noProof="0" dirty="0">
                <a:ln>
                  <a:noFill/>
                </a:ln>
                <a:solidFill>
                  <a:schemeClr val="accent3">
                    <a:lumMod val="50000"/>
                  </a:schemeClr>
                </a:solidFill>
                <a:effectLst/>
                <a:uLnTx/>
                <a:uFillTx/>
              </a:rPr>
              <a:t>in a variety of ways</a:t>
            </a:r>
            <a:r>
              <a:rPr kumimoji="0" lang="en-US" altLang="en-US" sz="2400" b="0" i="0" u="none" strike="noStrike" kern="0" cap="none" spc="0" normalizeH="0" baseline="0" noProof="0" dirty="0">
                <a:ln>
                  <a:noFill/>
                </a:ln>
                <a:solidFill>
                  <a:schemeClr val="accent3">
                    <a:lumMod val="50000"/>
                  </a:schemeClr>
                </a:solidFill>
                <a:effectLst/>
                <a:uLnTx/>
                <a:uFillTx/>
              </a:rPr>
              <a:t>.</a:t>
            </a:r>
          </a:p>
          <a:p>
            <a:pPr marL="342900" marR="0" lvl="0" indent="-342900" defTabSz="914400" eaLnBrk="1" fontAlgn="auto" latinLnBrk="0" hangingPunct="1">
              <a:lnSpc>
                <a:spcPct val="80000"/>
              </a:lnSpc>
              <a:spcBef>
                <a:spcPts val="0"/>
              </a:spcBef>
              <a:spcAft>
                <a:spcPts val="0"/>
              </a:spcAft>
              <a:buClrTx/>
              <a:buSzTx/>
              <a:buFont typeface="Arial" charset="0"/>
              <a:buChar char="•"/>
              <a:tabLst/>
              <a:defRPr/>
            </a:pPr>
            <a:endParaRPr kumimoji="0" lang="en-US" altLang="en-US" sz="2400" b="0" i="0" u="none" strike="noStrike" kern="0" cap="none" spc="0" normalizeH="0" baseline="0" noProof="0" dirty="0">
              <a:ln>
                <a:noFill/>
              </a:ln>
              <a:solidFill>
                <a:sysClr val="windowText" lastClr="000000"/>
              </a:solidFill>
              <a:effectLst/>
              <a:uLnTx/>
              <a:uFillTx/>
            </a:endParaRPr>
          </a:p>
          <a:p>
            <a:pPr marL="342900" marR="0" lvl="1" indent="-342900" defTabSz="914400" eaLnBrk="1" fontAlgn="auto" latinLnBrk="0" hangingPunct="1">
              <a:lnSpc>
                <a:spcPct val="80000"/>
              </a:lnSpc>
              <a:spcBef>
                <a:spcPts val="0"/>
              </a:spcBef>
              <a:spcAft>
                <a:spcPts val="0"/>
              </a:spcAft>
              <a:buClrTx/>
              <a:buSzTx/>
              <a:buFont typeface="Arial" charset="0"/>
              <a:buChar char="•"/>
              <a:tabLst/>
              <a:defRPr/>
            </a:pPr>
            <a:r>
              <a:rPr kumimoji="0" lang="en-US" altLang="en-US" sz="2400" b="0" i="0" u="none" strike="noStrike" kern="0" cap="none" spc="0" normalizeH="0" baseline="0" noProof="0" dirty="0">
                <a:ln>
                  <a:noFill/>
                </a:ln>
                <a:solidFill>
                  <a:sysClr val="windowText" lastClr="000000"/>
                </a:solidFill>
                <a:effectLst/>
                <a:uLnTx/>
                <a:uFillTx/>
              </a:rPr>
              <a:t>When providing </a:t>
            </a:r>
            <a:r>
              <a:rPr kumimoji="0" lang="en-US" altLang="en-US" sz="2400" b="0" i="1" u="none" strike="noStrike" kern="0" cap="none" spc="0" normalizeH="0" baseline="0" noProof="0" dirty="0">
                <a:ln>
                  <a:noFill/>
                </a:ln>
                <a:solidFill>
                  <a:schemeClr val="accent3">
                    <a:lumMod val="50000"/>
                  </a:schemeClr>
                </a:solidFill>
                <a:effectLst/>
                <a:uLnTx/>
                <a:uFillTx/>
              </a:rPr>
              <a:t>genetic counseling </a:t>
            </a:r>
            <a:r>
              <a:rPr kumimoji="0" lang="en-US" altLang="en-US" sz="2400" b="0" i="0" u="none" strike="noStrike" kern="0" cap="none" spc="0" normalizeH="0" baseline="0" noProof="0" dirty="0">
                <a:ln>
                  <a:noFill/>
                </a:ln>
                <a:solidFill>
                  <a:sysClr val="windowText" lastClr="000000"/>
                </a:solidFill>
                <a:effectLst/>
                <a:uLnTx/>
                <a:uFillTx/>
              </a:rPr>
              <a:t>to individuals at risk for autosomal dominant inherited disorders, there are </a:t>
            </a:r>
            <a:r>
              <a:rPr kumimoji="0" lang="en-US" altLang="en-US" sz="2400" b="0" i="0" u="sng" strike="noStrike" kern="0" cap="none" spc="0" normalizeH="0" baseline="0" noProof="0" dirty="0">
                <a:ln>
                  <a:noFill/>
                </a:ln>
                <a:solidFill>
                  <a:sysClr val="windowText" lastClr="000000"/>
                </a:solidFill>
                <a:effectLst/>
                <a:uLnTx/>
                <a:uFillTx/>
              </a:rPr>
              <a:t>three atypical presentations</a:t>
            </a:r>
            <a:r>
              <a:rPr kumimoji="0" lang="en-US" altLang="en-US" sz="2400" b="0" i="0" u="none" strike="noStrike" kern="0" cap="none" spc="0" normalizeH="0" baseline="0" noProof="0" dirty="0">
                <a:ln>
                  <a:noFill/>
                </a:ln>
                <a:solidFill>
                  <a:sysClr val="windowText" lastClr="000000"/>
                </a:solidFill>
                <a:effectLst/>
                <a:uLnTx/>
                <a:uFillTx/>
              </a:rPr>
              <a:t> that need to be taken into account:</a:t>
            </a:r>
          </a:p>
          <a:p>
            <a:pPr marL="0" marR="0" lvl="0" indent="0" defTabSz="914400" eaLnBrk="1" fontAlgn="auto" latinLnBrk="0" hangingPunct="1">
              <a:lnSpc>
                <a:spcPct val="8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sysClr val="windowText" lastClr="000000"/>
              </a:solidFill>
              <a:effectLst/>
              <a:uLnTx/>
              <a:uFillTx/>
            </a:endParaRPr>
          </a:p>
        </p:txBody>
      </p:sp>
      <p:grpSp>
        <p:nvGrpSpPr>
          <p:cNvPr id="26" name="Group 25"/>
          <p:cNvGrpSpPr/>
          <p:nvPr/>
        </p:nvGrpSpPr>
        <p:grpSpPr>
          <a:xfrm>
            <a:off x="152399" y="3515568"/>
            <a:ext cx="8841205" cy="3027264"/>
            <a:chOff x="6015" y="3515568"/>
            <a:chExt cx="8987590" cy="3027264"/>
          </a:xfrm>
        </p:grpSpPr>
        <p:sp>
          <p:nvSpPr>
            <p:cNvPr id="18" name="Title 1"/>
            <p:cNvSpPr txBox="1">
              <a:spLocks/>
            </p:cNvSpPr>
            <p:nvPr/>
          </p:nvSpPr>
          <p:spPr>
            <a:xfrm>
              <a:off x="6015" y="3515568"/>
              <a:ext cx="8987590" cy="3027264"/>
            </a:xfrm>
            <a:prstGeom prst="rect">
              <a:avLst/>
            </a:prstGeom>
            <a:solidFill>
              <a:schemeClr val="bg1"/>
            </a:solidFill>
          </p:spPr>
          <p:txBody>
            <a:bodyPr vert="horz" lIns="91440" tIns="45720" rIns="91440" bIns="45720" rtlCol="0" anchor="t" anchorCtr="1">
              <a:no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t>1-</a:t>
              </a:r>
              <a:r>
                <a:rPr kumimoji="0" lang="en-US" sz="3200" b="0"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t> </a:t>
              </a:r>
              <a:r>
                <a:rPr kumimoji="0" lang="en-US" sz="3200" b="1"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t>Pleiotropy</a:t>
              </a:r>
              <a:r>
                <a:rPr kumimoji="0" lang="ar-SA" sz="3200" b="0"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t>:</a:t>
              </a:r>
              <a:br>
                <a:rPr kumimoji="0" lang="en-US" sz="3200" b="0"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br>
              <a:r>
                <a:rPr kumimoji="0" lang="en-US" altLang="en-US" sz="2000" b="1" i="0" u="sng" strike="noStrike" kern="1200" cap="none" spc="0" normalizeH="0" baseline="0" noProof="0" dirty="0">
                  <a:ln>
                    <a:noFill/>
                  </a:ln>
                  <a:solidFill>
                    <a:schemeClr val="tx2"/>
                  </a:solidFill>
                  <a:effectLst/>
                  <a:uLnTx/>
                  <a:uFillTx/>
                  <a:latin typeface="+mj-lt"/>
                  <a:ea typeface="+mj-ea"/>
                  <a:cs typeface="+mj-cs"/>
                </a:rPr>
                <a:t>A single gene that may give rise to two or more apparently unrelated effects.</a:t>
              </a:r>
              <a:br>
                <a:rPr kumimoji="0" lang="en-US" altLang="en-US" sz="2000" b="1" i="0" u="sng" strike="noStrike" kern="1200" cap="none" spc="0" normalizeH="0" baseline="0" noProof="0" dirty="0">
                  <a:ln>
                    <a:noFill/>
                  </a:ln>
                  <a:solidFill>
                    <a:schemeClr val="tx2"/>
                  </a:solidFill>
                  <a:effectLst/>
                  <a:uLnTx/>
                  <a:uFillTx/>
                  <a:latin typeface="+mj-lt"/>
                  <a:ea typeface="+mj-ea"/>
                  <a:cs typeface="+mj-cs"/>
                </a:rPr>
              </a:br>
              <a:br>
                <a:rPr kumimoji="0" lang="en-US" altLang="en-US" sz="1800" b="1" i="0" u="none" strike="noStrike" kern="1200" cap="none" spc="0" normalizeH="0" baseline="0" noProof="0" dirty="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19" name="TextBox 18"/>
            <p:cNvSpPr txBox="1"/>
            <p:nvPr/>
          </p:nvSpPr>
          <p:spPr>
            <a:xfrm>
              <a:off x="4479156" y="4591010"/>
              <a:ext cx="4384529" cy="1754326"/>
            </a:xfrm>
            <a:prstGeom prst="rect">
              <a:avLst/>
            </a:prstGeom>
            <a:solidFill>
              <a:schemeClr val="bg1"/>
            </a:solidFill>
            <a:ln>
              <a:solidFill>
                <a:schemeClr val="bg2">
                  <a:lumMod val="65000"/>
                </a:schemeClr>
              </a:solidFill>
              <a:prstDash val="sys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when</a:t>
              </a:r>
              <a:r>
                <a:rPr kumimoji="0" lang="en-US" sz="1800" b="1"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rPr>
                <a:t>affected individuals can present </a:t>
              </a:r>
              <a:r>
                <a:rPr kumimoji="0" lang="en-US" sz="1800" b="1" i="0" u="none" strike="noStrike" kern="0" cap="none" spc="0" normalizeH="0" baseline="0" noProof="0" dirty="0">
                  <a:ln>
                    <a:noFill/>
                  </a:ln>
                  <a:solidFill>
                    <a:sysClr val="windowText" lastClr="000000"/>
                  </a:solidFill>
                  <a:effectLst/>
                  <a:uLnTx/>
                  <a:uFillTx/>
                </a:rPr>
                <a:t>either</a:t>
              </a:r>
              <a:r>
                <a:rPr kumimoji="0" lang="en-US" sz="1800" b="0" i="0" u="none" strike="noStrike" kern="0" cap="none" spc="0" normalizeH="0" baseline="0" noProof="0" dirty="0">
                  <a:ln>
                    <a:noFill/>
                  </a:ln>
                  <a:solidFill>
                    <a:sysClr val="windowText" lastClr="000000"/>
                  </a:solidFill>
                  <a:effectLst/>
                  <a:uLnTx/>
                  <a:uFillTx/>
                </a:rPr>
                <a:t>: </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 learning difficulties</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 epilepsy</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 a facial rash</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 </a:t>
              </a:r>
              <a:r>
                <a:rPr kumimoji="0" lang="en-US" sz="1800" b="1" i="0" u="none" strike="noStrike" kern="0" cap="none" spc="0" normalizeH="0" baseline="0" noProof="0" dirty="0">
                  <a:ln>
                    <a:noFill/>
                  </a:ln>
                  <a:solidFill>
                    <a:sysClr val="windowText" lastClr="000000"/>
                  </a:solidFill>
                  <a:effectLst/>
                  <a:uLnTx/>
                  <a:uFillTx/>
                </a:rPr>
                <a:t>or,</a:t>
              </a:r>
              <a:r>
                <a:rPr kumimoji="0" lang="en-US" sz="1800" b="0" i="0" u="none" strike="noStrike" kern="0" cap="none" spc="0" normalizeH="0" baseline="0" noProof="0" dirty="0">
                  <a:ln>
                    <a:noFill/>
                  </a:ln>
                  <a:solidFill>
                    <a:sysClr val="windowText" lastClr="000000"/>
                  </a:solidFill>
                  <a:effectLst/>
                  <a:uLnTx/>
                  <a:uFillTx/>
                </a:rPr>
                <a:t> all features</a:t>
              </a:r>
              <a:br>
                <a:rPr kumimoji="0" lang="en-US" sz="1800" b="0" i="0" u="none" strike="noStrike" kern="0" cap="none" spc="0" normalizeH="0" baseline="0" noProof="0" dirty="0">
                  <a:ln>
                    <a:noFill/>
                  </a:ln>
                  <a:solidFill>
                    <a:sysClr val="windowText" lastClr="000000"/>
                  </a:solidFill>
                  <a:effectLst/>
                  <a:uLnTx/>
                  <a:uFillTx/>
                </a:rPr>
              </a:b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TextBox 19"/>
            <p:cNvSpPr txBox="1"/>
            <p:nvPr/>
          </p:nvSpPr>
          <p:spPr>
            <a:xfrm>
              <a:off x="423110" y="4558237"/>
              <a:ext cx="3584892"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Example</a:t>
              </a:r>
              <a:r>
                <a:rPr kumimoji="0" lang="en-US" sz="2400" b="1" i="0" u="none" strike="noStrike" kern="0" cap="none" spc="0" normalizeH="0" baseline="0" noProof="0" dirty="0">
                  <a:ln>
                    <a:noFill/>
                  </a:ln>
                  <a:solidFill>
                    <a:sysClr val="windowText" lastClr="000000"/>
                  </a:solidFill>
                  <a:effectLst/>
                  <a:uLnTx/>
                  <a:uFillTx/>
                </a:rPr>
                <a:t>:</a:t>
              </a:r>
              <a:r>
                <a:rPr kumimoji="0" lang="ar-SA" sz="2400" b="1" i="0" u="none" strike="noStrike" kern="0" cap="none" spc="0" normalizeH="0" baseline="0" noProof="0" dirty="0">
                  <a:ln>
                    <a:noFill/>
                  </a:ln>
                  <a:solidFill>
                    <a:sysClr val="windowText" lastClr="000000"/>
                  </a:solidFill>
                  <a:effectLst/>
                  <a:uLnTx/>
                  <a:uFillTx/>
                </a:rPr>
                <a:t> </a:t>
              </a:r>
              <a:r>
                <a:rPr kumimoji="0" lang="en-US" sz="2400" b="1" i="0" u="none" strike="noStrike" kern="0" cap="none" spc="0" normalizeH="0" baseline="0" noProof="0" dirty="0">
                  <a:ln>
                    <a:noFill/>
                  </a:ln>
                  <a:solidFill>
                    <a:schemeClr val="accent2">
                      <a:lumMod val="75000"/>
                    </a:schemeClr>
                  </a:solidFill>
                  <a:effectLst/>
                  <a:uLnTx/>
                  <a:uFillTx/>
                </a:rPr>
                <a:t>Tuberous sclerosis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endParaRPr>
            </a:p>
          </p:txBody>
        </p:sp>
        <p:cxnSp>
          <p:nvCxnSpPr>
            <p:cNvPr id="22" name="Straight Arrow Connector 21"/>
            <p:cNvCxnSpPr/>
            <p:nvPr/>
          </p:nvCxnSpPr>
          <p:spPr>
            <a:xfrm>
              <a:off x="4008002" y="4800600"/>
              <a:ext cx="47115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029200"/>
              <a:ext cx="1882884" cy="1233916"/>
            </a:xfrm>
            <a:prstGeom prst="rect">
              <a:avLst/>
            </a:prstGeom>
          </p:spPr>
        </p:pic>
      </p:grpSp>
    </p:spTree>
    <p:extLst>
      <p:ext uri="{BB962C8B-B14F-4D97-AF65-F5344CB8AC3E}">
        <p14:creationId xmlns:p14="http://schemas.microsoft.com/office/powerpoint/2010/main" val="423352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34" y="148936"/>
            <a:ext cx="4180237" cy="5794664"/>
          </a:xfrm>
          <a:solidFill>
            <a:schemeClr val="bg1"/>
          </a:solidFill>
        </p:spPr>
        <p:txBody>
          <a:bodyPr anchor="t">
            <a:noAutofit/>
          </a:bodyPr>
          <a:lstStyle/>
          <a:p>
            <a:pPr algn="l"/>
            <a:r>
              <a:rPr lang="en-US" sz="3200" b="1" dirty="0">
                <a:ea typeface="Abadi MT Condensed Extra Bold" charset="0"/>
                <a:cs typeface="Abadi MT Condensed Extra Bold" charset="0"/>
              </a:rPr>
              <a:t>2- </a:t>
            </a:r>
            <a:r>
              <a:rPr lang="en-US" sz="2800" b="1" dirty="0"/>
              <a:t>Reduced penetrance</a:t>
            </a:r>
            <a:r>
              <a:rPr lang="en-US" sz="3200" b="1" dirty="0">
                <a:ea typeface="Abadi MT Condensed Extra Bold" charset="0"/>
                <a:cs typeface="Abadi MT Condensed Extra Bold" charset="0"/>
              </a:rPr>
              <a:t>:</a:t>
            </a:r>
            <a:br>
              <a:rPr lang="en-US" sz="3200" dirty="0">
                <a:ea typeface="Abadi MT Condensed Extra Bold" charset="0"/>
                <a:cs typeface="Abadi MT Condensed Extra Bold" charset="0"/>
              </a:rPr>
            </a:br>
            <a:r>
              <a:rPr lang="en-US" altLang="en-US" sz="2000" dirty="0"/>
              <a:t> </a:t>
            </a:r>
            <a:r>
              <a:rPr lang="en-US" altLang="en-US" sz="1800" dirty="0"/>
              <a:t>In some individuals </a:t>
            </a:r>
            <a:r>
              <a:rPr lang="en-US" altLang="en-US" sz="1800" u="sng" dirty="0"/>
              <a:t>heterozygous </a:t>
            </a:r>
            <a:r>
              <a:rPr lang="en-US" altLang="en-US" sz="1800" dirty="0"/>
              <a:t>for gene mutations giving rise to certain autosomal</a:t>
            </a:r>
            <a:r>
              <a:rPr lang="en-US" altLang="en-US" sz="1800" dirty="0">
                <a:solidFill>
                  <a:srgbClr val="FF0000"/>
                </a:solidFill>
              </a:rPr>
              <a:t> </a:t>
            </a:r>
            <a:r>
              <a:rPr lang="en-US" altLang="en-US" sz="1800" dirty="0"/>
              <a:t>dominant disorder</a:t>
            </a:r>
            <a:br>
              <a:rPr lang="en-US" altLang="en-US" sz="1800" dirty="0"/>
            </a:br>
            <a:r>
              <a:rPr lang="en-US" altLang="en-US" sz="1800" dirty="0"/>
              <a:t> there may be </a:t>
            </a:r>
            <a:r>
              <a:rPr lang="en-US" altLang="en-US" sz="1800" u="sng" dirty="0"/>
              <a:t>no abnormal clinical features</a:t>
            </a:r>
            <a:r>
              <a:rPr lang="en-US" altLang="en-US" sz="1800" dirty="0"/>
              <a:t>, representing so-called </a:t>
            </a:r>
            <a:r>
              <a:rPr lang="en-US" altLang="en-US" sz="1800" i="1" dirty="0"/>
              <a:t>reduced penetrance</a:t>
            </a:r>
            <a:r>
              <a:rPr lang="en-US" altLang="en-US" sz="1800" dirty="0"/>
              <a:t> or “skipping a generation</a:t>
            </a:r>
            <a:r>
              <a:rPr lang="en-US" altLang="en-US" sz="1800" b="1" dirty="0"/>
              <a:t>”</a:t>
            </a:r>
            <a:br>
              <a:rPr lang="en-US" altLang="en-US" sz="2000" b="1" dirty="0"/>
            </a:br>
            <a:r>
              <a:rPr lang="en-US" altLang="en-US" sz="1800" b="1" dirty="0">
                <a:solidFill>
                  <a:srgbClr val="00B0F0"/>
                </a:solidFill>
              </a:rPr>
              <a:t>Reduced penetrance might be due to:</a:t>
            </a:r>
            <a:br>
              <a:rPr lang="en-US" altLang="en-US" sz="1800" dirty="0"/>
            </a:br>
            <a:r>
              <a:rPr lang="en-US" altLang="en-US" sz="1800" dirty="0">
                <a:solidFill>
                  <a:srgbClr val="00B0F0"/>
                </a:solidFill>
              </a:rPr>
              <a:t>* </a:t>
            </a:r>
            <a:r>
              <a:rPr lang="en-US" altLang="en-US" sz="1800" dirty="0"/>
              <a:t>Modifying effects of other genes</a:t>
            </a:r>
            <a:br>
              <a:rPr lang="en-US" altLang="en-US" sz="1800" dirty="0"/>
            </a:br>
            <a:r>
              <a:rPr lang="en-US" altLang="en-US" sz="1800" dirty="0">
                <a:solidFill>
                  <a:srgbClr val="00B0F0"/>
                </a:solidFill>
              </a:rPr>
              <a:t>*</a:t>
            </a:r>
            <a:r>
              <a:rPr lang="en-US" altLang="en-US" sz="1800" dirty="0"/>
              <a:t> Interaction of the gene with environmental factors</a:t>
            </a:r>
            <a:br>
              <a:rPr lang="en-US" altLang="en-US" sz="1800" dirty="0"/>
            </a:br>
            <a:r>
              <a:rPr lang="en-US" sz="1400" dirty="0">
                <a:solidFill>
                  <a:schemeClr val="accent3"/>
                </a:solidFill>
              </a:rPr>
              <a:t>More Explanation (from 435 team) :</a:t>
            </a:r>
            <a:br>
              <a:rPr lang="en-US" sz="1400" dirty="0">
                <a:solidFill>
                  <a:schemeClr val="accent3"/>
                </a:solidFill>
              </a:rPr>
            </a:br>
            <a:r>
              <a:rPr lang="en-US" sz="1400" dirty="0">
                <a:solidFill>
                  <a:schemeClr val="accent3"/>
                </a:solidFill>
              </a:rPr>
              <a:t>Penetrance refers to the proportion of people with a particular genetic change (such as a mutation in a specific gene) who exhibit signs and symptoms of a genetic disorder.</a:t>
            </a:r>
            <a:br>
              <a:rPr lang="en-US" sz="1400" dirty="0">
                <a:solidFill>
                  <a:schemeClr val="accent3"/>
                </a:solidFill>
              </a:rPr>
            </a:br>
            <a:r>
              <a:rPr lang="en-US" sz="1400" dirty="0">
                <a:solidFill>
                  <a:schemeClr val="accent3"/>
                </a:solidFill>
              </a:rPr>
              <a:t>If some people with the mutation do not develop features of the disorder, the condition is said to have reduced (or incomplete) penetrance</a:t>
            </a:r>
            <a:r>
              <a:rPr lang="is-IS" sz="1400" dirty="0">
                <a:solidFill>
                  <a:schemeClr val="accent3"/>
                </a:solidFill>
              </a:rPr>
              <a:t>.</a:t>
            </a:r>
            <a:endParaRPr lang="en-US" sz="1000" dirty="0">
              <a:solidFill>
                <a:schemeClr val="accent3"/>
              </a:solidFill>
            </a:endParaRPr>
          </a:p>
        </p:txBody>
      </p:sp>
      <p:grpSp>
        <p:nvGrpSpPr>
          <p:cNvPr id="10" name="Group 9"/>
          <p:cNvGrpSpPr/>
          <p:nvPr/>
        </p:nvGrpSpPr>
        <p:grpSpPr>
          <a:xfrm>
            <a:off x="4745736" y="148936"/>
            <a:ext cx="4174056" cy="5794664"/>
            <a:chOff x="4745736" y="117406"/>
            <a:chExt cx="4174056" cy="5490221"/>
          </a:xfrm>
        </p:grpSpPr>
        <p:sp>
          <p:nvSpPr>
            <p:cNvPr id="12" name="Title 1"/>
            <p:cNvSpPr txBox="1">
              <a:spLocks/>
            </p:cNvSpPr>
            <p:nvPr/>
          </p:nvSpPr>
          <p:spPr>
            <a:xfrm>
              <a:off x="4745736" y="117406"/>
              <a:ext cx="4015162" cy="5490221"/>
            </a:xfrm>
            <a:prstGeom prst="rect">
              <a:avLst/>
            </a:prstGeom>
            <a:solidFill>
              <a:schemeClr val="bg1"/>
            </a:solidFill>
          </p:spPr>
          <p:txBody>
            <a:bodyPr vert="horz" lIns="91440" tIns="45720" rIns="91440" bIns="45720" rtlCol="0" anchor="t" anchorCtr="1">
              <a:no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t>3- </a:t>
              </a:r>
              <a:r>
                <a:rPr kumimoji="0" lang="en-US" sz="2800" b="1" i="0" u="none" strike="noStrike" kern="1200" cap="none" spc="0" normalizeH="0" baseline="0" noProof="0" dirty="0">
                  <a:ln>
                    <a:noFill/>
                  </a:ln>
                  <a:solidFill>
                    <a:schemeClr val="tx2"/>
                  </a:solidFill>
                  <a:effectLst/>
                  <a:uLnTx/>
                  <a:uFillTx/>
                  <a:latin typeface="+mj-lt"/>
                  <a:ea typeface="+mj-ea"/>
                  <a:cs typeface="+mj-cs"/>
                </a:rPr>
                <a:t>Variable expressivity:</a:t>
              </a:r>
              <a:br>
                <a:rPr kumimoji="0" lang="en-US" sz="3200" b="0" i="0" u="none" strike="noStrike" kern="1200" cap="none" spc="0" normalizeH="0" baseline="0" noProof="0" dirty="0">
                  <a:ln>
                    <a:noFill/>
                  </a:ln>
                  <a:solidFill>
                    <a:schemeClr val="tx2"/>
                  </a:solidFill>
                  <a:effectLst/>
                  <a:uLnTx/>
                  <a:uFillTx/>
                  <a:latin typeface="+mj-lt"/>
                  <a:ea typeface="Abadi MT Condensed Extra Bold" charset="0"/>
                  <a:cs typeface="Abadi MT Condensed Extra Bold" charset="0"/>
                </a:rPr>
              </a:br>
              <a:r>
                <a:rPr kumimoji="0" lang="en-US" altLang="en-US" sz="1800" b="1" i="0" u="sng" strike="noStrike" kern="1200" cap="none" spc="0" normalizeH="0" baseline="0" noProof="0" dirty="0">
                  <a:ln>
                    <a:noFill/>
                  </a:ln>
                  <a:solidFill>
                    <a:srgbClr val="000000"/>
                  </a:solidFill>
                  <a:effectLst/>
                  <a:uLnTx/>
                  <a:uFillTx/>
                  <a:latin typeface="+mj-lt"/>
                  <a:ea typeface="+mj-ea"/>
                  <a:cs typeface="+mj-cs"/>
                </a:rPr>
                <a:t>The clinical features in autosomal dominant disorders can show striking variation from person to person, even in the same family.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extBox 12"/>
            <p:cNvSpPr txBox="1"/>
            <p:nvPr/>
          </p:nvSpPr>
          <p:spPr>
            <a:xfrm>
              <a:off x="4745736" y="2122990"/>
              <a:ext cx="417405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Example</a:t>
              </a:r>
              <a:r>
                <a:rPr kumimoji="0" lang="en-US" sz="2400" b="1" i="0" u="none" strike="noStrike" kern="0" cap="none" spc="0" normalizeH="0" baseline="0" noProof="0" dirty="0">
                  <a:ln>
                    <a:noFill/>
                  </a:ln>
                  <a:solidFill>
                    <a:sysClr val="windowText" lastClr="000000"/>
                  </a:solidFill>
                  <a:effectLst/>
                  <a:uLnTx/>
                  <a:uFillTx/>
                </a:rPr>
                <a:t>:</a:t>
              </a:r>
              <a:r>
                <a:rPr kumimoji="0" lang="ar-SA" sz="2400" b="1" i="0" u="none" strike="noStrike" kern="0" cap="none" spc="0" normalizeH="0" baseline="0" noProof="0" dirty="0">
                  <a:ln>
                    <a:noFill/>
                  </a:ln>
                  <a:solidFill>
                    <a:sysClr val="windowText" lastClr="000000"/>
                  </a:solidFill>
                  <a:effectLst/>
                  <a:uLnTx/>
                  <a:uFillTx/>
                </a:rPr>
                <a:t> </a:t>
              </a:r>
              <a:r>
                <a:rPr kumimoji="0" lang="en-US" altLang="en-US" sz="2400" b="1" i="1" u="none" strike="noStrike" kern="0" cap="none" spc="0" normalizeH="0" baseline="0" noProof="0" dirty="0">
                  <a:ln>
                    <a:noFill/>
                  </a:ln>
                  <a:solidFill>
                    <a:schemeClr val="accent2">
                      <a:lumMod val="75000"/>
                    </a:schemeClr>
                  </a:solidFill>
                  <a:effectLst/>
                  <a:uLnTx/>
                  <a:uFillTx/>
                </a:rPr>
                <a:t>Autosomal dominant polycystic kidney disease</a:t>
              </a:r>
              <a:r>
                <a:rPr kumimoji="0" lang="en-US" altLang="en-US" sz="2400" b="0" i="0" u="none" strike="noStrike" kern="0" cap="none" spc="0" normalizeH="0" baseline="0" noProof="0" dirty="0">
                  <a:ln>
                    <a:noFill/>
                  </a:ln>
                  <a:solidFill>
                    <a:schemeClr val="accent2">
                      <a:lumMod val="75000"/>
                    </a:schemeClr>
                  </a:solidFill>
                  <a:effectLst/>
                  <a:uLnTx/>
                  <a:uFillTx/>
                </a:rPr>
                <a:t>:</a:t>
              </a:r>
              <a:endParaRPr kumimoji="0" lang="en-US" sz="2400" b="1" i="0" u="none" strike="noStrike" kern="0" cap="none" spc="0" normalizeH="0" baseline="0" noProof="0" dirty="0">
                <a:ln>
                  <a:noFill/>
                </a:ln>
                <a:solidFill>
                  <a:schemeClr val="accent2">
                    <a:lumMod val="75000"/>
                  </a:schemeClr>
                </a:solidFill>
                <a:effectLst/>
                <a:uLnTx/>
                <a:uFillTx/>
              </a:endParaRPr>
            </a:p>
          </p:txBody>
        </p:sp>
        <p:grpSp>
          <p:nvGrpSpPr>
            <p:cNvPr id="14" name="Group 13"/>
            <p:cNvGrpSpPr/>
            <p:nvPr/>
          </p:nvGrpSpPr>
          <p:grpSpPr>
            <a:xfrm>
              <a:off x="5533952" y="3065882"/>
              <a:ext cx="2596857" cy="609603"/>
              <a:chOff x="1972879" y="3561624"/>
              <a:chExt cx="4495800" cy="609603"/>
            </a:xfrm>
          </p:grpSpPr>
          <p:sp>
            <p:nvSpPr>
              <p:cNvPr id="16" name="Line 6"/>
              <p:cNvSpPr>
                <a:spLocks noChangeShapeType="1"/>
              </p:cNvSpPr>
              <p:nvPr/>
            </p:nvSpPr>
            <p:spPr bwMode="auto">
              <a:xfrm>
                <a:off x="1972879" y="3790225"/>
                <a:ext cx="4495800" cy="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Line 7"/>
              <p:cNvSpPr>
                <a:spLocks noChangeShapeType="1"/>
              </p:cNvSpPr>
              <p:nvPr/>
            </p:nvSpPr>
            <p:spPr bwMode="auto">
              <a:xfrm>
                <a:off x="1972879" y="3790225"/>
                <a:ext cx="0" cy="381000"/>
              </a:xfrm>
              <a:prstGeom prst="line">
                <a:avLst/>
              </a:prstGeom>
              <a:noFill/>
              <a:ln w="38100">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Line 8"/>
              <p:cNvSpPr>
                <a:spLocks noChangeShapeType="1"/>
              </p:cNvSpPr>
              <p:nvPr/>
            </p:nvSpPr>
            <p:spPr bwMode="auto">
              <a:xfrm>
                <a:off x="6468679" y="3790227"/>
                <a:ext cx="0" cy="381000"/>
              </a:xfrm>
              <a:prstGeom prst="line">
                <a:avLst/>
              </a:prstGeom>
              <a:noFill/>
              <a:ln w="38100">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Line 9"/>
              <p:cNvSpPr>
                <a:spLocks noChangeShapeType="1"/>
              </p:cNvSpPr>
              <p:nvPr/>
            </p:nvSpPr>
            <p:spPr bwMode="auto">
              <a:xfrm flipH="1" flipV="1">
                <a:off x="4207827" y="3561624"/>
                <a:ext cx="0" cy="22860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0" name="Rectangle 5"/>
            <p:cNvSpPr>
              <a:spLocks noChangeArrowheads="1"/>
            </p:cNvSpPr>
            <p:nvPr/>
          </p:nvSpPr>
          <p:spPr bwMode="auto">
            <a:xfrm>
              <a:off x="7129861" y="3794527"/>
              <a:ext cx="15941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80000"/>
                </a:lnSpc>
                <a:spcBef>
                  <a:spcPct val="2000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rPr>
                <a:t>others have just a </a:t>
              </a:r>
              <a:r>
                <a:rPr kumimoji="0" lang="en-US" altLang="en-US" sz="1400" b="1" i="1" u="none" strike="noStrike" kern="0" cap="none" spc="0" normalizeH="0" baseline="0" noProof="0" dirty="0">
                  <a:ln>
                    <a:noFill/>
                  </a:ln>
                  <a:solidFill>
                    <a:srgbClr val="FF0066"/>
                  </a:solidFill>
                  <a:effectLst/>
                  <a:uLnTx/>
                  <a:uFillTx/>
                  <a:latin typeface="Arial" charset="0"/>
                </a:rPr>
                <a:t>few renal cysts</a:t>
              </a:r>
              <a:r>
                <a:rPr kumimoji="0" lang="en-US" altLang="en-US" sz="1400" b="0" i="0" u="none" strike="noStrike" kern="0" cap="none" spc="0" normalizeH="0" baseline="0" noProof="0" dirty="0">
                  <a:ln>
                    <a:noFill/>
                  </a:ln>
                  <a:solidFill>
                    <a:srgbClr val="FF0066"/>
                  </a:solidFill>
                  <a:effectLst/>
                  <a:uLnTx/>
                  <a:uFillTx/>
                  <a:latin typeface="Arial" charset="0"/>
                </a:rPr>
                <a:t> </a:t>
              </a:r>
              <a:r>
                <a:rPr kumimoji="0" lang="en-US" altLang="en-US" sz="1400" b="0" i="0" u="none" strike="noStrike" kern="0" cap="none" spc="0" normalizeH="0" baseline="0" noProof="0" dirty="0">
                  <a:ln>
                    <a:noFill/>
                  </a:ln>
                  <a:solidFill>
                    <a:srgbClr val="000000"/>
                  </a:solidFill>
                  <a:effectLst/>
                  <a:uLnTx/>
                  <a:uFillTx/>
                  <a:latin typeface="Arial" charset="0"/>
                </a:rPr>
                <a:t>that </a:t>
              </a:r>
              <a:r>
                <a:rPr kumimoji="0" lang="en-US" altLang="en-US" sz="1400" b="0" i="0" u="sng" strike="noStrike" kern="0" cap="none" spc="0" normalizeH="0" baseline="0" noProof="0" dirty="0">
                  <a:ln>
                    <a:noFill/>
                  </a:ln>
                  <a:solidFill>
                    <a:srgbClr val="000000"/>
                  </a:solidFill>
                  <a:effectLst/>
                  <a:uLnTx/>
                  <a:uFillTx/>
                  <a:latin typeface="Arial" charset="0"/>
                </a:rPr>
                <a:t>do not </a:t>
              </a:r>
              <a:r>
                <a:rPr kumimoji="0" lang="en-US" altLang="en-US" sz="1400" b="0" i="0" u="none" strike="noStrike" kern="0" cap="none" spc="0" normalizeH="0" baseline="0" noProof="0" dirty="0">
                  <a:ln>
                    <a:noFill/>
                  </a:ln>
                  <a:solidFill>
                    <a:srgbClr val="000000"/>
                  </a:solidFill>
                  <a:effectLst/>
                  <a:uLnTx/>
                  <a:uFillTx/>
                  <a:latin typeface="Arial" charset="0"/>
                </a:rPr>
                <a:t>significantly affect renal function</a:t>
              </a:r>
            </a:p>
          </p:txBody>
        </p:sp>
        <p:sp>
          <p:nvSpPr>
            <p:cNvPr id="21" name="Rectangle 4"/>
            <p:cNvSpPr>
              <a:spLocks noChangeArrowheads="1"/>
            </p:cNvSpPr>
            <p:nvPr/>
          </p:nvSpPr>
          <p:spPr bwMode="auto">
            <a:xfrm>
              <a:off x="4903239" y="3711770"/>
              <a:ext cx="16932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b="1">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rPr>
                <a:t>some affected individuals develop </a:t>
              </a:r>
              <a:r>
                <a:rPr kumimoji="0" lang="en-US" altLang="en-US" sz="1400" b="1" i="1" u="none" strike="noStrike" kern="0" cap="none" spc="0" normalizeH="0" baseline="0" noProof="0" dirty="0">
                  <a:ln>
                    <a:noFill/>
                  </a:ln>
                  <a:solidFill>
                    <a:srgbClr val="FF0066"/>
                  </a:solidFill>
                  <a:effectLst/>
                  <a:uLnTx/>
                  <a:uFillTx/>
                  <a:latin typeface="Arial" charset="0"/>
                </a:rPr>
                <a:t>renal failure</a:t>
              </a:r>
              <a:r>
                <a:rPr kumimoji="0" lang="en-US" altLang="en-US" sz="1400" b="0" i="0" u="none" strike="noStrike" kern="0" cap="none" spc="0" normalizeH="0" baseline="0" noProof="0" dirty="0">
                  <a:ln>
                    <a:noFill/>
                  </a:ln>
                  <a:solidFill>
                    <a:srgbClr val="FF0066"/>
                  </a:solidFill>
                  <a:effectLst/>
                  <a:uLnTx/>
                  <a:uFillTx/>
                  <a:latin typeface="Arial" charset="0"/>
                </a:rPr>
                <a:t> </a:t>
              </a:r>
              <a:r>
                <a:rPr kumimoji="0" lang="en-US" altLang="en-US" sz="1400" b="0" i="0" u="none" strike="noStrike" kern="0" cap="none" spc="0" normalizeH="0" baseline="0" noProof="0" dirty="0">
                  <a:ln>
                    <a:noFill/>
                  </a:ln>
                  <a:solidFill>
                    <a:srgbClr val="000000"/>
                  </a:solidFill>
                  <a:effectLst/>
                  <a:uLnTx/>
                  <a:uFillTx/>
                  <a:latin typeface="Arial" charset="0"/>
                </a:rPr>
                <a:t>in early adulthood</a:t>
              </a:r>
            </a:p>
          </p:txBody>
        </p:sp>
      </p:grpSp>
      <p:sp>
        <p:nvSpPr>
          <p:cNvPr id="26" name="TextBox 25"/>
          <p:cNvSpPr txBox="1"/>
          <p:nvPr/>
        </p:nvSpPr>
        <p:spPr>
          <a:xfrm>
            <a:off x="593195" y="6036378"/>
            <a:ext cx="8130809" cy="69249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accent3"/>
                </a:solidFill>
                <a:effectLst/>
                <a:uLnTx/>
                <a:uFillTx/>
              </a:rPr>
              <a:t>These two additional pictures are to clarify the difference between reduced penetrance and variable expressivity. Each oval shapes represents an individual. We can notice that in in “reduced penetration” not 100% showed abnormal clinical features.</a:t>
            </a:r>
            <a:r>
              <a:rPr kumimoji="0" lang="en-US" sz="1300" b="0" i="0" u="none" strike="noStrike" kern="0" cap="none" spc="0" normalizeH="0" noProof="0" dirty="0">
                <a:ln>
                  <a:noFill/>
                </a:ln>
                <a:solidFill>
                  <a:schemeClr val="accent3"/>
                </a:solidFill>
                <a:effectLst/>
                <a:uLnTx/>
                <a:uFillTx/>
              </a:rPr>
              <a:t>    </a:t>
            </a:r>
            <a:r>
              <a:rPr kumimoji="0" lang="en-US" sz="1300" b="0" i="0" u="none" strike="noStrike" kern="0" cap="none" spc="0" normalizeH="0" baseline="0" noProof="0" dirty="0">
                <a:ln>
                  <a:noFill/>
                </a:ln>
                <a:solidFill>
                  <a:schemeClr val="accent3"/>
                </a:solidFill>
                <a:effectLst/>
                <a:uLnTx/>
                <a:uFillTx/>
              </a:rPr>
              <a:t>While in variable expressivity all individuals showed phenotype but not the same</a:t>
            </a:r>
            <a:r>
              <a:rPr kumimoji="0" lang="en-US" sz="1200" b="0" i="0" u="none" strike="noStrike" kern="0" cap="none" spc="0" normalizeH="0" baseline="0" noProof="0" dirty="0">
                <a:ln>
                  <a:noFill/>
                </a:ln>
                <a:solidFill>
                  <a:schemeClr val="accent3"/>
                </a:solidFill>
                <a:effectLst/>
                <a:uLnTx/>
                <a:uFillTx/>
              </a:rPr>
              <a:t>.</a:t>
            </a:r>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1" t="42151" r="-912" b="42795"/>
          <a:stretch/>
        </p:blipFill>
        <p:spPr>
          <a:xfrm>
            <a:off x="5037120" y="5389996"/>
            <a:ext cx="3432394" cy="443715"/>
          </a:xfrm>
          <a:prstGeom prst="rect">
            <a:avLst/>
          </a:prstGeom>
        </p:spPr>
      </p:pic>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82" t="14952" r="-1751" b="69858"/>
          <a:stretch/>
        </p:blipFill>
        <p:spPr>
          <a:xfrm>
            <a:off x="646152" y="5360965"/>
            <a:ext cx="3657600" cy="472746"/>
          </a:xfrm>
          <a:prstGeom prst="rect">
            <a:avLst/>
          </a:prstGeom>
        </p:spPr>
      </p:pic>
      <p:cxnSp>
        <p:nvCxnSpPr>
          <p:cNvPr id="34" name="Straight Arrow Connector 33"/>
          <p:cNvCxnSpPr/>
          <p:nvPr/>
        </p:nvCxnSpPr>
        <p:spPr>
          <a:xfrm flipV="1">
            <a:off x="4903239" y="5865780"/>
            <a:ext cx="133881" cy="230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Straight Arrow Connector 34"/>
          <p:cNvCxnSpPr/>
          <p:nvPr/>
        </p:nvCxnSpPr>
        <p:spPr>
          <a:xfrm flipH="1" flipV="1">
            <a:off x="4191000" y="5865780"/>
            <a:ext cx="133881" cy="230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82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9"/>
          <p:cNvSpPr txBox="1">
            <a:spLocks noChangeArrowheads="1"/>
          </p:cNvSpPr>
          <p:nvPr/>
        </p:nvSpPr>
        <p:spPr>
          <a:xfrm>
            <a:off x="154037" y="3117670"/>
            <a:ext cx="8892529" cy="335933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rPr>
              <a:t>eg</a:t>
            </a:r>
            <a:r>
              <a:rPr kumimoji="0" lang="en-US" sz="32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err="1">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rPr>
              <a:t>Achondroplasia</a:t>
            </a:r>
            <a:r>
              <a:rPr kumimoji="0" lang="en-US" sz="32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rPr>
              <a:t>     </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A form of short-limbed dwarfism, in which the parents </a:t>
            </a:r>
            <a:r>
              <a:rPr kumimoji="0" lang="en-US" altLang="en-US" sz="2000" b="1" i="0" u="none" strike="noStrike" kern="1200" cap="none" spc="0" normalizeH="0" baseline="0" noProof="0" dirty="0">
                <a:ln>
                  <a:noFill/>
                </a:ln>
                <a:solidFill>
                  <a:schemeClr val="accent2">
                    <a:lumMod val="75000"/>
                  </a:schemeClr>
                </a:solidFill>
                <a:effectLst/>
                <a:uLnTx/>
                <a:uFillTx/>
                <a:latin typeface="+mn-lt"/>
                <a:ea typeface="+mn-ea"/>
                <a:cs typeface="+mn-cs"/>
              </a:rPr>
              <a:t>usually</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 have normal stature</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1" i="0" u="none" strike="noStrike" kern="1200" cap="none" spc="0" normalizeH="0" baseline="0" noProof="0" dirty="0">
                <a:ln>
                  <a:noFill/>
                </a:ln>
                <a:solidFill>
                  <a:schemeClr val="accent3">
                    <a:lumMod val="50000"/>
                  </a:schemeClr>
                </a:solidFill>
                <a:effectLst/>
                <a:uLnTx/>
                <a:uFillTx/>
                <a:latin typeface="+mn-lt"/>
                <a:ea typeface="+mn-ea"/>
                <a:cs typeface="+mn-cs"/>
              </a:rPr>
              <a:t>Diagnosis/testing:</a:t>
            </a:r>
          </a:p>
          <a:p>
            <a:pPr marL="990600" marR="0" lvl="1" indent="-5334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Characteristic clinical and radiographic finding</a:t>
            </a:r>
          </a:p>
          <a:p>
            <a:pPr marL="990600" marR="0" lvl="1" indent="-5334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Molecular genetic tests: mutation in the </a:t>
            </a:r>
            <a:r>
              <a:rPr kumimoji="0" lang="en-US" altLang="en-US" sz="2000" b="0" i="1" u="none" strike="noStrike" kern="1200" cap="none" spc="0" normalizeH="0" baseline="0" noProof="0" dirty="0">
                <a:ln>
                  <a:noFill/>
                </a:ln>
                <a:solidFill>
                  <a:srgbClr val="000000"/>
                </a:solidFill>
                <a:effectLst/>
                <a:uLnTx/>
                <a:uFillTx/>
                <a:latin typeface="+mn-lt"/>
                <a:ea typeface="+mn-ea"/>
                <a:cs typeface="+mn-cs"/>
              </a:rPr>
              <a:t>FGFR3</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 gene on chromosome 4p16.3 (coding for fibroblast growth factor receptor 3)</a:t>
            </a:r>
            <a:r>
              <a:rPr kumimoji="0" lang="is-IS" altLang="en-US" sz="2000" b="0" i="0" u="none" strike="noStrike" kern="1200" cap="none" spc="0" normalizeH="0" baseline="0" noProof="0" dirty="0">
                <a:ln>
                  <a:noFill/>
                </a:ln>
                <a:solidFill>
                  <a:srgbClr val="000000"/>
                </a:solidFill>
                <a:effectLst/>
                <a:uLnTx/>
                <a:uFillTx/>
                <a:latin typeface="+mn-lt"/>
                <a:ea typeface="+mn-ea"/>
                <a:cs typeface="+mn-cs"/>
              </a:rPr>
              <a:t>…</a:t>
            </a:r>
            <a:endParaRPr kumimoji="0" lang="en-US" altLang="en-US" sz="2000" b="0" i="0" u="none" strike="noStrike" kern="1200" cap="none" spc="0" normalizeH="0" baseline="0" noProof="0" dirty="0">
              <a:ln>
                <a:noFill/>
              </a:ln>
              <a:solidFill>
                <a:srgbClr val="000000"/>
              </a:solidFill>
              <a:effectLst/>
              <a:uLnTx/>
              <a:uFillTx/>
              <a:latin typeface="+mn-lt"/>
              <a:ea typeface="+mn-ea"/>
              <a:cs typeface="+mn-cs"/>
            </a:endParaRPr>
          </a:p>
          <a:p>
            <a:pPr marL="457200" marR="0" lvl="1" indent="0" algn="r"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altLang="en-US" sz="2000" b="0" i="0" u="none" strike="noStrike" kern="1200" cap="none" spc="0" normalizeH="0" baseline="0" noProof="0" dirty="0">
                <a:ln>
                  <a:noFill/>
                </a:ln>
                <a:solidFill>
                  <a:schemeClr val="bg1">
                    <a:lumMod val="85000"/>
                  </a:schemeClr>
                </a:solidFill>
                <a:effectLst/>
                <a:uLnTx/>
                <a:uFillTx/>
                <a:latin typeface="+mn-lt"/>
                <a:ea typeface="+mn-ea"/>
                <a:cs typeface="+mn-cs"/>
              </a:rPr>
              <a:t>(continue next slide)</a:t>
            </a:r>
          </a:p>
        </p:txBody>
      </p:sp>
      <p:sp>
        <p:nvSpPr>
          <p:cNvPr id="6" name="Rectangle 2"/>
          <p:cNvSpPr>
            <a:spLocks noGrp="1" noChangeArrowheads="1"/>
          </p:cNvSpPr>
          <p:nvPr>
            <p:ph type="title"/>
          </p:nvPr>
        </p:nvSpPr>
        <p:spPr>
          <a:xfrm>
            <a:off x="2819400" y="168936"/>
            <a:ext cx="3886200" cy="649288"/>
          </a:xfrm>
        </p:spPr>
        <p:txBody>
          <a:bodyPr>
            <a:normAutofit/>
          </a:bodyPr>
          <a:lstStyle/>
          <a:p>
            <a:pPr>
              <a:defRPr/>
            </a:pPr>
            <a:r>
              <a:rPr lang="en-US" sz="3600" dirty="0">
                <a:solidFill>
                  <a:schemeClr val="accent5">
                    <a:lumMod val="75000"/>
                  </a:schemeClr>
                </a:solidFill>
              </a:rPr>
              <a:t>New mutations</a:t>
            </a:r>
          </a:p>
        </p:txBody>
      </p:sp>
      <p:sp>
        <p:nvSpPr>
          <p:cNvPr id="7" name="Rectangle 3"/>
          <p:cNvSpPr txBox="1">
            <a:spLocks noChangeArrowheads="1"/>
          </p:cNvSpPr>
          <p:nvPr/>
        </p:nvSpPr>
        <p:spPr>
          <a:xfrm>
            <a:off x="154037" y="951294"/>
            <a:ext cx="8714519" cy="2045338"/>
          </a:xfrm>
          <a:prstGeom prst="rect">
            <a:avLst/>
          </a:prstGeom>
          <a:solidFill>
            <a:srgbClr val="FFFFFF">
              <a:alpha val="40000"/>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In autosomal dominant disorders an affected person will </a:t>
            </a:r>
            <a:r>
              <a:rPr kumimoji="0" lang="en-US" altLang="en-US" sz="2000" b="1" i="0" u="none" strike="noStrike" kern="1200" cap="none" spc="0" normalizeH="0" baseline="0" noProof="0" dirty="0">
                <a:ln>
                  <a:noFill/>
                </a:ln>
                <a:solidFill>
                  <a:schemeClr val="accent2">
                    <a:lumMod val="75000"/>
                  </a:schemeClr>
                </a:solidFill>
                <a:effectLst/>
                <a:uLnTx/>
                <a:uFillTx/>
                <a:latin typeface="+mn-lt"/>
                <a:ea typeface="+mn-ea"/>
                <a:cs typeface="+mn-cs"/>
              </a:rPr>
              <a:t>usually</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 have an affected parent. However, this is </a:t>
            </a:r>
            <a:r>
              <a:rPr kumimoji="0" lang="en-US" altLang="en-US" sz="2000" b="1" i="0" u="none" strike="noStrike" kern="1200" cap="none" spc="0" normalizeH="0" baseline="0" noProof="0" dirty="0">
                <a:ln>
                  <a:noFill/>
                </a:ln>
                <a:solidFill>
                  <a:schemeClr val="accent2">
                    <a:lumMod val="75000"/>
                  </a:schemeClr>
                </a:solidFill>
                <a:effectLst/>
                <a:uLnTx/>
                <a:uFillTx/>
                <a:latin typeface="+mn-lt"/>
                <a:ea typeface="+mn-ea"/>
                <a:cs typeface="+mn-cs"/>
              </a:rPr>
              <a:t>not</a:t>
            </a:r>
            <a:r>
              <a:rPr kumimoji="0" lang="en-US" altLang="en-US" sz="2000" b="1" i="0" u="none" strike="noStrike" kern="1200" cap="none" spc="0" normalizeH="0" baseline="0" noProof="0" dirty="0">
                <a:ln>
                  <a:noFill/>
                </a:ln>
                <a:solidFill>
                  <a:schemeClr val="accent2">
                    <a:lumMod val="50000"/>
                  </a:schemeClr>
                </a:solidFill>
                <a:effectLst/>
                <a:uLnTx/>
                <a:uFillTx/>
                <a:latin typeface="+mn-lt"/>
                <a:ea typeface="+mn-ea"/>
                <a:cs typeface="+mn-cs"/>
              </a:rPr>
              <a:t> </a:t>
            </a:r>
            <a:r>
              <a:rPr kumimoji="0" lang="en-US" altLang="en-US" sz="2000" b="1" i="0" u="none" strike="noStrike" kern="1200" cap="none" spc="0" normalizeH="0" baseline="0" noProof="0" dirty="0">
                <a:ln>
                  <a:noFill/>
                </a:ln>
                <a:solidFill>
                  <a:schemeClr val="accent2">
                    <a:lumMod val="75000"/>
                  </a:schemeClr>
                </a:solidFill>
                <a:effectLst/>
                <a:uLnTx/>
                <a:uFillTx/>
                <a:latin typeface="+mn-lt"/>
                <a:ea typeface="+mn-ea"/>
                <a:cs typeface="+mn-cs"/>
              </a:rPr>
              <a:t>always</a:t>
            </a: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the case and it is </a:t>
            </a:r>
            <a:r>
              <a:rPr kumimoji="0" lang="en-US" altLang="en-US" sz="2000" b="1" i="0" u="none" strike="noStrike" kern="1200" cap="none" spc="0" normalizeH="0" baseline="0" noProof="0" dirty="0">
                <a:ln>
                  <a:noFill/>
                </a:ln>
                <a:solidFill>
                  <a:schemeClr val="accent2">
                    <a:lumMod val="75000"/>
                  </a:schemeClr>
                </a:solidFill>
                <a:effectLst/>
                <a:uLnTx/>
                <a:uFillTx/>
                <a:latin typeface="+mn-lt"/>
                <a:ea typeface="+mn-ea"/>
                <a:cs typeface="+mn-cs"/>
              </a:rPr>
              <a:t>not unusual</a:t>
            </a: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for a trait to appear in an individual when there is no family history of the disorder.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000" b="0" i="0" u="sng" strike="noStrike" kern="1200" cap="none" spc="0" normalizeH="0" baseline="0" noProof="0" dirty="0">
                <a:ln>
                  <a:noFill/>
                </a:ln>
                <a:solidFill>
                  <a:srgbClr val="000000"/>
                </a:solidFill>
                <a:effectLst/>
                <a:uLnTx/>
                <a:uFillTx/>
                <a:latin typeface="+mn-lt"/>
                <a:ea typeface="+mn-ea"/>
                <a:cs typeface="+mn-cs"/>
              </a:rPr>
              <a:t>The sudden unexpected appearance of a condition arising as a result of a mistake occurring in the transmission of a gene is called </a:t>
            </a:r>
            <a:r>
              <a:rPr kumimoji="0" lang="en-US" altLang="en-US" sz="2400" b="0" i="0" u="none" strike="noStrike" kern="1200" cap="none" spc="0" normalizeH="0" baseline="0" noProof="0" dirty="0">
                <a:ln>
                  <a:noFill/>
                </a:ln>
                <a:solidFill>
                  <a:srgbClr val="000000"/>
                </a:solidFill>
                <a:effectLst/>
                <a:uLnTx/>
                <a:uFillTx/>
                <a:latin typeface="+mn-lt"/>
                <a:ea typeface="+mn-ea"/>
                <a:cs typeface="+mn-cs"/>
              </a:rPr>
              <a:t>“</a:t>
            </a:r>
            <a:r>
              <a:rPr kumimoji="0" lang="en-US" altLang="en-US" sz="2400" b="1" i="1" u="none" strike="noStrike" kern="1200" cap="none" spc="0" normalizeH="0" baseline="0" noProof="0" dirty="0">
                <a:ln>
                  <a:noFill/>
                </a:ln>
                <a:solidFill>
                  <a:srgbClr val="FF0000"/>
                </a:solidFill>
                <a:effectLst/>
                <a:uLnTx/>
                <a:uFillTx/>
                <a:latin typeface="+mn-lt"/>
                <a:ea typeface="+mn-ea"/>
                <a:cs typeface="+mn-cs"/>
              </a:rPr>
              <a:t>new mutation</a:t>
            </a:r>
            <a:r>
              <a:rPr kumimoji="0" lang="en-US" altLang="en-US" sz="2000" b="1" i="0" u="none" strike="noStrike" kern="1200" cap="none" spc="0" normalizeH="0" baseline="0" noProof="0" dirty="0">
                <a:ln>
                  <a:noFill/>
                </a:ln>
                <a:solidFill>
                  <a:srgbClr val="000000"/>
                </a:solidFill>
                <a:effectLst/>
                <a:uLnTx/>
                <a:uFillTx/>
                <a:latin typeface="+mn-lt"/>
                <a:ea typeface="+mn-ea"/>
                <a:cs typeface="+mn-cs"/>
              </a:rPr>
              <a:t>”!!</a:t>
            </a:r>
          </a:p>
        </p:txBody>
      </p:sp>
      <p:cxnSp>
        <p:nvCxnSpPr>
          <p:cNvPr id="9" name="Elbow Connector 8"/>
          <p:cNvCxnSpPr/>
          <p:nvPr/>
        </p:nvCxnSpPr>
        <p:spPr>
          <a:xfrm rot="10800000" flipV="1">
            <a:off x="3581402" y="2514600"/>
            <a:ext cx="5029198" cy="845838"/>
          </a:xfrm>
          <a:prstGeom prst="bentConnector3">
            <a:avLst>
              <a:gd name="adj1" fmla="val -6036"/>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7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_MR_LG_Achon-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063057"/>
            <a:ext cx="1371600" cy="13715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s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4456113"/>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454400"/>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R_MR_LG_Achon-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5063054"/>
            <a:ext cx="1371600" cy="13716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s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454400"/>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R_MR_LG_Achon-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063057"/>
            <a:ext cx="1314207" cy="131420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a:xfrm>
            <a:off x="107852" y="827650"/>
            <a:ext cx="8825136" cy="415278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None/>
              <a:tabLst/>
              <a:defRPr/>
            </a:pPr>
            <a:endParaRPr kumimoji="0" lang="en-US" altLang="en-US" sz="2000" b="0" i="0" u="none" strike="noStrike" kern="1200" cap="none" spc="0" normalizeH="0" baseline="0" noProof="0" dirty="0">
              <a:ln>
                <a:noFill/>
              </a:ln>
              <a:solidFill>
                <a:srgbClr val="000000"/>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The offspring of persons with </a:t>
            </a:r>
            <a:r>
              <a:rPr kumimoji="0" lang="en-US" altLang="en-US" sz="2000" b="0" i="0" u="none" strike="noStrike" kern="1200" cap="none" spc="0" normalizeH="0" baseline="0" noProof="0" dirty="0" err="1">
                <a:ln>
                  <a:noFill/>
                </a:ln>
                <a:solidFill>
                  <a:srgbClr val="000000"/>
                </a:solidFill>
                <a:effectLst/>
                <a:uLnTx/>
                <a:uFillTx/>
                <a:latin typeface="+mn-lt"/>
                <a:ea typeface="+mn-ea"/>
                <a:cs typeface="+mn-cs"/>
              </a:rPr>
              <a:t>achondroplasia</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 had a </a:t>
            </a: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50% </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chance of having </a:t>
            </a:r>
            <a:r>
              <a:rPr kumimoji="0" lang="en-US" altLang="en-US" sz="2000" b="0" i="0" u="none" strike="noStrike" kern="1200" cap="none" spc="0" normalizeH="0" baseline="0" noProof="0" dirty="0" err="1">
                <a:ln>
                  <a:noFill/>
                </a:ln>
                <a:solidFill>
                  <a:srgbClr val="000000"/>
                </a:solidFill>
                <a:effectLst/>
                <a:uLnTx/>
                <a:uFillTx/>
                <a:latin typeface="+mn-lt"/>
                <a:ea typeface="+mn-ea"/>
                <a:cs typeface="+mn-cs"/>
              </a:rPr>
              <a:t>achondroplasia</a:t>
            </a:r>
            <a:endParaRPr kumimoji="0" lang="en-US" altLang="en-US" sz="2000" b="0" i="0" u="none" strike="noStrike" kern="1200" cap="none" spc="0" normalizeH="0" baseline="0" noProof="0" dirty="0">
              <a:ln>
                <a:noFill/>
              </a:ln>
              <a:solidFill>
                <a:srgbClr val="000000"/>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1" i="0" u="none" strike="noStrike" kern="1200" cap="none" spc="0" normalizeH="0" baseline="0" noProof="0" dirty="0">
                <a:ln>
                  <a:noFill/>
                </a:ln>
                <a:solidFill>
                  <a:srgbClr val="FF0000"/>
                </a:solidFill>
                <a:effectLst/>
                <a:uLnTx/>
                <a:uFillTx/>
                <a:latin typeface="+mn-lt"/>
                <a:ea typeface="+mn-ea"/>
                <a:cs typeface="+mn-cs"/>
              </a:rPr>
              <a:t>What other possible explanations for the 'sudden' appearance of </a:t>
            </a:r>
            <a:r>
              <a:rPr kumimoji="0" lang="en-US" altLang="en-US" sz="2000" b="1" i="0" u="none" strike="noStrike" kern="1200" cap="none" spc="0" normalizeH="0" baseline="0" noProof="0" dirty="0" err="1">
                <a:ln>
                  <a:noFill/>
                </a:ln>
                <a:solidFill>
                  <a:srgbClr val="FF0000"/>
                </a:solidFill>
                <a:effectLst/>
                <a:uLnTx/>
                <a:uFillTx/>
                <a:latin typeface="+mn-lt"/>
                <a:ea typeface="+mn-ea"/>
                <a:cs typeface="+mn-cs"/>
              </a:rPr>
              <a:t>achondroplasia</a:t>
            </a:r>
            <a:r>
              <a:rPr kumimoji="0" lang="en-US" altLang="en-US" sz="3000" b="1" i="0" u="none" strike="noStrike" kern="1200" cap="none" spc="0" normalizeH="0" baseline="0" noProof="0" dirty="0">
                <a:ln>
                  <a:noFill/>
                </a:ln>
                <a:solidFill>
                  <a:srgbClr val="FF0000"/>
                </a:solidFill>
                <a:effectLst/>
                <a:uLnTx/>
                <a:uFillTx/>
                <a:latin typeface="+mn-lt"/>
                <a:ea typeface="+mn-ea"/>
                <a:cs typeface="+mn-cs"/>
              </a:rPr>
              <a:t>?</a:t>
            </a:r>
          </a:p>
          <a:p>
            <a:pPr marL="990600" marR="0" lvl="1" indent="-5334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non-penetrance:</a:t>
            </a:r>
            <a:r>
              <a:rPr kumimoji="0" lang="en-US" altLang="en-US" sz="2000" b="0" i="0" u="none" strike="noStrike" kern="1200" cap="none" spc="0" normalizeH="0" baseline="0" noProof="0" dirty="0">
                <a:ln>
                  <a:noFill/>
                </a:ln>
                <a:solidFill>
                  <a:srgbClr val="0033CC"/>
                </a:solidFill>
                <a:effectLst/>
                <a:uLnTx/>
                <a:uFillTx/>
                <a:latin typeface="+mn-lt"/>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One of the parents might be heterozygous for the mutant allele but so mildly affected that it has not previously been detected</a:t>
            </a:r>
          </a:p>
          <a:p>
            <a:pPr marL="990600" marR="0" lvl="1" indent="-5334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Variable expressivity </a:t>
            </a:r>
          </a:p>
          <a:p>
            <a:pPr marL="457200" marR="0" lvl="1" indent="0" algn="l" defTabSz="914400" rtl="0" eaLnBrk="1" fontAlgn="auto" latinLnBrk="0" hangingPunct="1">
              <a:lnSpc>
                <a:spcPct val="80000"/>
              </a:lnSpc>
              <a:spcBef>
                <a:spcPct val="20000"/>
              </a:spcBef>
              <a:spcAft>
                <a:spcPts val="0"/>
              </a:spcAft>
              <a:buClrTx/>
              <a:buSzTx/>
              <a:buNone/>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         the family relationships not being as stated, e.g.</a:t>
            </a: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altLang="en-US" sz="2000" b="0" i="1" u="none" strike="noStrike" kern="1200" cap="none" spc="0" normalizeH="0" baseline="0" noProof="0" dirty="0">
                <a:ln>
                  <a:noFill/>
                </a:ln>
                <a:solidFill>
                  <a:schemeClr val="accent2">
                    <a:lumMod val="75000"/>
                  </a:schemeClr>
                </a:solidFill>
                <a:effectLst/>
                <a:uLnTx/>
                <a:uFillTx/>
                <a:latin typeface="+mn-lt"/>
                <a:ea typeface="+mn-ea"/>
                <a:cs typeface="+mn-cs"/>
              </a:rPr>
              <a:t>non-paternity</a:t>
            </a:r>
            <a:r>
              <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rPr>
              <a:t> </a:t>
            </a:r>
          </a:p>
          <a:p>
            <a:pPr marL="990600" marR="0" lvl="1" indent="-5334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altLang="en-US" sz="20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altLang="en-US" sz="2000" b="0" i="0" u="none" strike="noStrike" kern="1200" cap="none" spc="0" normalizeH="0" baseline="0" noProof="0" dirty="0">
                <a:ln>
                  <a:noFill/>
                </a:ln>
                <a:solidFill>
                  <a:srgbClr val="00B050"/>
                </a:solidFill>
                <a:effectLst/>
                <a:uLnTx/>
                <a:uFillTx/>
                <a:latin typeface="+mn-lt"/>
                <a:ea typeface="+mn-ea"/>
                <a:cs typeface="+mn-cs"/>
              </a:rPr>
              <a:t>So, </a:t>
            </a:r>
            <a:r>
              <a:rPr kumimoji="0" lang="en-US" altLang="en-US" sz="2000" b="0" i="0" u="none" strike="noStrike" kern="1200" cap="none" spc="0" normalizeH="0" baseline="0" noProof="0" dirty="0" err="1">
                <a:ln>
                  <a:noFill/>
                </a:ln>
                <a:solidFill>
                  <a:srgbClr val="00B050"/>
                </a:solidFill>
                <a:effectLst/>
                <a:uLnTx/>
                <a:uFillTx/>
                <a:latin typeface="+mn-lt"/>
                <a:ea typeface="+mn-ea"/>
                <a:cs typeface="+mn-cs"/>
              </a:rPr>
              <a:t>achondroplasia</a:t>
            </a:r>
            <a:r>
              <a:rPr kumimoji="0" lang="en-US" altLang="en-US" sz="2000" b="0" i="0" u="none" strike="noStrike" kern="1200" cap="none" spc="0" normalizeH="0" baseline="0" noProof="0" dirty="0">
                <a:ln>
                  <a:noFill/>
                </a:ln>
                <a:solidFill>
                  <a:srgbClr val="00B050"/>
                </a:solidFill>
                <a:effectLst/>
                <a:uLnTx/>
                <a:uFillTx/>
                <a:latin typeface="+mn-lt"/>
                <a:ea typeface="+mn-ea"/>
                <a:cs typeface="+mn-cs"/>
              </a:rPr>
              <a:t> is caused mostly by a new mutation but could be caused from the three reasons above</a:t>
            </a:r>
          </a:p>
        </p:txBody>
      </p:sp>
      <p:sp>
        <p:nvSpPr>
          <p:cNvPr id="2" name="Right Arrow 1"/>
          <p:cNvSpPr/>
          <p:nvPr/>
        </p:nvSpPr>
        <p:spPr>
          <a:xfrm>
            <a:off x="107852" y="0"/>
            <a:ext cx="1295400" cy="78310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000" dirty="0"/>
              <a:t>تابع</a:t>
            </a:r>
            <a:endParaRPr lang="en-US" dirty="0"/>
          </a:p>
        </p:txBody>
      </p:sp>
    </p:spTree>
    <p:extLst>
      <p:ext uri="{BB962C8B-B14F-4D97-AF65-F5344CB8AC3E}">
        <p14:creationId xmlns:p14="http://schemas.microsoft.com/office/powerpoint/2010/main" val="320089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600" b="1" dirty="0">
                <a:solidFill>
                  <a:schemeClr val="accent5">
                    <a:lumMod val="75000"/>
                  </a:schemeClr>
                </a:solidFill>
              </a:rPr>
              <a:t>Complex traits</a:t>
            </a:r>
          </a:p>
        </p:txBody>
      </p:sp>
      <p:sp>
        <p:nvSpPr>
          <p:cNvPr id="3" name="Content Placeholder 2"/>
          <p:cNvSpPr>
            <a:spLocks noGrp="1"/>
          </p:cNvSpPr>
          <p:nvPr>
            <p:ph idx="1"/>
          </p:nvPr>
        </p:nvSpPr>
        <p:spPr>
          <a:xfrm>
            <a:off x="381000" y="1295400"/>
            <a:ext cx="8382000" cy="5410200"/>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u="sng" dirty="0"/>
              <a:t>-What is it?</a:t>
            </a:r>
          </a:p>
          <a:p>
            <a:pPr marL="0" indent="0">
              <a:buNone/>
            </a:pPr>
            <a:r>
              <a:rPr lang="en-US" dirty="0">
                <a:solidFill>
                  <a:schemeClr val="accent1">
                    <a:lumMod val="60000"/>
                    <a:lumOff val="40000"/>
                  </a:schemeClr>
                </a:solidFill>
              </a:rPr>
              <a:t>A condition which are likely to be due to the interaction of more than one gene.</a:t>
            </a:r>
          </a:p>
          <a:p>
            <a:pPr marL="0" indent="0">
              <a:buNone/>
            </a:pPr>
            <a:r>
              <a:rPr lang="en-US" dirty="0">
                <a:solidFill>
                  <a:schemeClr val="accent1">
                    <a:lumMod val="60000"/>
                    <a:lumOff val="40000"/>
                  </a:schemeClr>
                </a:solidFill>
              </a:rPr>
              <a:t>The effects may be </a:t>
            </a:r>
            <a:r>
              <a:rPr lang="en-US" dirty="0">
                <a:solidFill>
                  <a:srgbClr val="FF0000"/>
                </a:solidFill>
              </a:rPr>
              <a:t>additive</a:t>
            </a:r>
            <a:r>
              <a:rPr lang="en-US" dirty="0">
                <a:solidFill>
                  <a:schemeClr val="accent1">
                    <a:lumMod val="60000"/>
                    <a:lumOff val="40000"/>
                  </a:schemeClr>
                </a:solidFill>
              </a:rPr>
              <a:t>, one may be rate-limiting over the action of another, or one may enhance or multiply the effect of another</a:t>
            </a:r>
          </a:p>
          <a:p>
            <a:pPr marL="0" indent="0">
              <a:buNone/>
            </a:pPr>
            <a:r>
              <a:rPr lang="en-US" u="sng" dirty="0"/>
              <a:t>-Examples:</a:t>
            </a:r>
          </a:p>
          <a:p>
            <a:pPr marL="0" indent="0">
              <a:buNone/>
            </a:pPr>
            <a:r>
              <a:rPr lang="en-US" sz="2800" dirty="0">
                <a:solidFill>
                  <a:srgbClr val="FF0000"/>
                </a:solidFill>
              </a:rPr>
              <a:t>1- Digenic inheritance</a:t>
            </a:r>
            <a:r>
              <a:rPr lang="en-US" sz="2800" dirty="0"/>
              <a:t> where a disorder has been shown to be due to the additive effects of heterozygous mutations at </a:t>
            </a:r>
            <a:r>
              <a:rPr lang="en-US" sz="2800" dirty="0">
                <a:solidFill>
                  <a:srgbClr val="FF0000"/>
                </a:solidFill>
              </a:rPr>
              <a:t>two different </a:t>
            </a:r>
            <a:r>
              <a:rPr lang="en-US" sz="2800" dirty="0"/>
              <a:t>gene loci.</a:t>
            </a:r>
          </a:p>
        </p:txBody>
      </p:sp>
    </p:spTree>
    <p:extLst>
      <p:ext uri="{BB962C8B-B14F-4D97-AF65-F5344CB8AC3E}">
        <p14:creationId xmlns:p14="http://schemas.microsoft.com/office/powerpoint/2010/main" val="134173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b="1" dirty="0">
                <a:solidFill>
                  <a:schemeClr val="accent5">
                    <a:lumMod val="75000"/>
                  </a:schemeClr>
                </a:solidFill>
              </a:rPr>
              <a:t>Complex traits</a:t>
            </a:r>
            <a:endParaRPr lang="ar-SA" sz="6000" b="1" dirty="0">
              <a:solidFill>
                <a:schemeClr val="accent5">
                  <a:lumMod val="75000"/>
                </a:schemeClr>
              </a:solidFill>
            </a:endParaRPr>
          </a:p>
        </p:txBody>
      </p:sp>
      <p:sp>
        <p:nvSpPr>
          <p:cNvPr id="3" name="عنصر نائب للمحتوى 2"/>
          <p:cNvSpPr>
            <a:spLocks noGrp="1"/>
          </p:cNvSpPr>
          <p:nvPr>
            <p:ph idx="1"/>
          </p:nvPr>
        </p:nvSpPr>
        <p:spPr>
          <a:xfrm>
            <a:off x="457200" y="1600201"/>
            <a:ext cx="8229600" cy="3962400"/>
          </a:xfrm>
        </p:spPr>
        <p:style>
          <a:lnRef idx="2">
            <a:schemeClr val="accent5"/>
          </a:lnRef>
          <a:fillRef idx="1">
            <a:schemeClr val="lt1"/>
          </a:fillRef>
          <a:effectRef idx="0">
            <a:schemeClr val="accent5"/>
          </a:effectRef>
          <a:fontRef idx="minor">
            <a:schemeClr val="dk1"/>
          </a:fontRef>
        </p:style>
        <p:txBody>
          <a:bodyPr/>
          <a:lstStyle/>
          <a:p>
            <a:pPr marL="0" indent="0">
              <a:buNone/>
            </a:pPr>
            <a:r>
              <a:rPr lang="en-US" dirty="0">
                <a:solidFill>
                  <a:srgbClr val="FF0000"/>
                </a:solidFill>
              </a:rPr>
              <a:t>2- retinitis </a:t>
            </a:r>
            <a:r>
              <a:rPr lang="en-US" dirty="0" err="1">
                <a:solidFill>
                  <a:srgbClr val="FF0000"/>
                </a:solidFill>
              </a:rPr>
              <a:t>pigmentosa</a:t>
            </a:r>
            <a:r>
              <a:rPr lang="en-US" dirty="0">
                <a:solidFill>
                  <a:srgbClr val="FF0000"/>
                </a:solidFill>
              </a:rPr>
              <a:t>: </a:t>
            </a:r>
          </a:p>
          <a:p>
            <a:pPr marL="0" indent="0">
              <a:buNone/>
            </a:pPr>
            <a:r>
              <a:rPr lang="en-US" dirty="0">
                <a:solidFill>
                  <a:schemeClr val="accent1">
                    <a:lumMod val="60000"/>
                    <a:lumOff val="40000"/>
                  </a:schemeClr>
                </a:solidFill>
              </a:rPr>
              <a:t>a disorder of progressive visual impairment, is caused by </a:t>
            </a:r>
            <a:r>
              <a:rPr lang="en-US" dirty="0">
                <a:solidFill>
                  <a:srgbClr val="FF0000"/>
                </a:solidFill>
              </a:rPr>
              <a:t>double heterozygosity </a:t>
            </a:r>
            <a:r>
              <a:rPr lang="en-US" dirty="0">
                <a:solidFill>
                  <a:schemeClr val="accent1">
                    <a:lumMod val="60000"/>
                    <a:lumOff val="40000"/>
                  </a:schemeClr>
                </a:solidFill>
              </a:rPr>
              <a:t>for mutations in</a:t>
            </a:r>
            <a:r>
              <a:rPr lang="en-US" dirty="0"/>
              <a:t> </a:t>
            </a:r>
            <a:r>
              <a:rPr lang="en-US" dirty="0">
                <a:solidFill>
                  <a:srgbClr val="FF0000"/>
                </a:solidFill>
              </a:rPr>
              <a:t>two unlinked genes </a:t>
            </a:r>
            <a:r>
              <a:rPr lang="en-US" dirty="0">
                <a:solidFill>
                  <a:schemeClr val="accent1">
                    <a:lumMod val="60000"/>
                    <a:lumOff val="40000"/>
                  </a:schemeClr>
                </a:solidFill>
              </a:rPr>
              <a:t>,which both encode proteins present in photoreceptors. Individuals with only one of these mutations are not affected</a:t>
            </a:r>
            <a:endParaRPr lang="ar-SA" dirty="0">
              <a:solidFill>
                <a:schemeClr val="accent1">
                  <a:lumMod val="60000"/>
                  <a:lumOff val="40000"/>
                </a:schemeClr>
              </a:solidFill>
            </a:endParaRPr>
          </a:p>
        </p:txBody>
      </p:sp>
      <p:sp>
        <p:nvSpPr>
          <p:cNvPr id="4" name="Right Arrow 3"/>
          <p:cNvSpPr/>
          <p:nvPr/>
        </p:nvSpPr>
        <p:spPr>
          <a:xfrm>
            <a:off x="107852" y="0"/>
            <a:ext cx="1295400" cy="78310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000" dirty="0"/>
              <a:t>تابع</a:t>
            </a:r>
            <a:endParaRPr lang="en-US" dirty="0"/>
          </a:p>
        </p:txBody>
      </p:sp>
    </p:spTree>
    <p:extLst>
      <p:ext uri="{BB962C8B-B14F-4D97-AF65-F5344CB8AC3E}">
        <p14:creationId xmlns:p14="http://schemas.microsoft.com/office/powerpoint/2010/main" val="322149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N-US" sz="6000" b="1" dirty="0">
                <a:ln w="10160">
                  <a:solidFill>
                    <a:schemeClr val="accent1">
                      <a:lumMod val="40000"/>
                      <a:lumOff val="60000"/>
                    </a:schemeClr>
                  </a:solidFill>
                  <a:prstDash val="solid"/>
                </a:ln>
                <a:solidFill>
                  <a:srgbClr val="FFFFFF"/>
                </a:solidFill>
                <a:effectLst>
                  <a:outerShdw blurRad="60007" dist="310007" dir="7680000" sy="30000" kx="1300200" algn="ctr" rotWithShape="0">
                    <a:prstClr val="black">
                      <a:alpha val="32000"/>
                    </a:prstClr>
                  </a:outerShdw>
                </a:effectLst>
              </a:rPr>
              <a:t>Objectives: </a:t>
            </a:r>
          </a:p>
        </p:txBody>
      </p:sp>
      <p:sp>
        <p:nvSpPr>
          <p:cNvPr id="3" name="Content Placeholder 2"/>
          <p:cNvSpPr>
            <a:spLocks noGrp="1"/>
          </p:cNvSpPr>
          <p:nvPr>
            <p:ph idx="1"/>
          </p:nvPr>
        </p:nvSpPr>
        <p:spPr>
          <a:xfrm>
            <a:off x="457200" y="1219200"/>
            <a:ext cx="8229600" cy="4906963"/>
          </a:xfrm>
        </p:spPr>
        <p:txBody>
          <a:bodyPr vert="horz" lIns="91440" tIns="45720" rIns="91440" bIns="45720" rtlCol="0" anchor="t">
            <a:normAutofit fontScale="92500" lnSpcReduction="20000"/>
          </a:bodyPr>
          <a:lstStyle/>
          <a:p>
            <a:pPr marL="0" indent="0">
              <a:buNone/>
            </a:pPr>
            <a:r>
              <a:rPr lang="en-US" sz="2800" b="1" dirty="0">
                <a:solidFill>
                  <a:schemeClr val="accent5">
                    <a:lumMod val="75000"/>
                  </a:schemeClr>
                </a:solidFill>
              </a:rPr>
              <a:t>By the end of this lecture, students should be able to appreciate the possibility of atypical patterns of inheritance with special emphasis on: </a:t>
            </a:r>
          </a:p>
          <a:p>
            <a:pPr marL="0" indent="0">
              <a:buNone/>
            </a:pPr>
            <a:r>
              <a:rPr lang="en-US" sz="2800" dirty="0"/>
              <a:t>1. Codominant traits </a:t>
            </a:r>
          </a:p>
          <a:p>
            <a:pPr marL="0" indent="0">
              <a:buNone/>
            </a:pPr>
            <a:r>
              <a:rPr lang="en-US" sz="2800" dirty="0"/>
              <a:t>2. Pseudo-dominant inheritance </a:t>
            </a:r>
          </a:p>
          <a:p>
            <a:pPr marL="0" indent="0">
              <a:buNone/>
            </a:pPr>
            <a:r>
              <a:rPr lang="en-US" sz="2800" dirty="0"/>
              <a:t>3. The mitochondrial inheritance </a:t>
            </a:r>
          </a:p>
          <a:p>
            <a:pPr marL="0" indent="0">
              <a:buNone/>
            </a:pPr>
            <a:r>
              <a:rPr lang="en-US" sz="2800" dirty="0"/>
              <a:t>4. Anticipation </a:t>
            </a:r>
          </a:p>
          <a:p>
            <a:pPr marL="0" indent="0">
              <a:buNone/>
            </a:pPr>
            <a:r>
              <a:rPr lang="en-US" sz="2800" dirty="0"/>
              <a:t>5. Pleiotropy </a:t>
            </a:r>
          </a:p>
          <a:p>
            <a:pPr marL="0" indent="0">
              <a:buNone/>
            </a:pPr>
            <a:r>
              <a:rPr lang="en-US" sz="2800" dirty="0"/>
              <a:t>6. Variable expressivity </a:t>
            </a:r>
          </a:p>
          <a:p>
            <a:pPr marL="0" indent="0">
              <a:buNone/>
            </a:pPr>
            <a:r>
              <a:rPr lang="en-US" sz="2800" dirty="0"/>
              <a:t>7. Heterogeneity </a:t>
            </a:r>
          </a:p>
          <a:p>
            <a:pPr marL="0" indent="0">
              <a:buNone/>
            </a:pPr>
            <a:r>
              <a:rPr lang="en-US" sz="2800" dirty="0"/>
              <a:t>8. New mutation </a:t>
            </a:r>
          </a:p>
          <a:p>
            <a:pPr marL="0" indent="0">
              <a:buNone/>
            </a:pPr>
            <a:r>
              <a:rPr lang="en-US" sz="2800" dirty="0"/>
              <a:t>9. Complex trait: multifactorial/Polygenic</a:t>
            </a:r>
            <a:r>
              <a:rPr lang="EN-US" sz="2800" dirty="0">
                <a:latin typeface="Tahoma"/>
              </a:rPr>
              <a:t> </a:t>
            </a:r>
          </a:p>
        </p:txBody>
      </p:sp>
    </p:spTree>
    <p:extLst>
      <p:ext uri="{BB962C8B-B14F-4D97-AF65-F5344CB8AC3E}">
        <p14:creationId xmlns:p14="http://schemas.microsoft.com/office/powerpoint/2010/main" val="164327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990600"/>
          </a:xfrm>
        </p:spPr>
        <p:txBody>
          <a:bodyPr>
            <a:normAutofit fontScale="90000"/>
          </a:bodyPr>
          <a:lstStyle/>
          <a:p>
            <a:r>
              <a:rPr lang="en-US" sz="4800" b="1" dirty="0">
                <a:solidFill>
                  <a:schemeClr val="accent5">
                    <a:lumMod val="75000"/>
                  </a:schemeClr>
                </a:solidFill>
              </a:rPr>
              <a:t>Multifactorial/polygenic </a:t>
            </a:r>
            <a:r>
              <a:rPr lang="en-US" sz="4800" b="1" dirty="0" err="1">
                <a:solidFill>
                  <a:schemeClr val="accent5">
                    <a:lumMod val="75000"/>
                  </a:schemeClr>
                </a:solidFill>
              </a:rPr>
              <a:t>disprders</a:t>
            </a:r>
            <a:endParaRPr lang="ar-SA" sz="4800" b="1" dirty="0">
              <a:solidFill>
                <a:schemeClr val="accent5">
                  <a:lumMod val="75000"/>
                </a:schemeClr>
              </a:solidFill>
            </a:endParaRPr>
          </a:p>
        </p:txBody>
      </p:sp>
      <p:sp>
        <p:nvSpPr>
          <p:cNvPr id="3" name="عنصر نائب للمحتوى 2"/>
          <p:cNvSpPr>
            <a:spLocks noGrp="1"/>
          </p:cNvSpPr>
          <p:nvPr>
            <p:ph idx="1"/>
          </p:nvPr>
        </p:nvSpPr>
        <p:spPr>
          <a:xfrm>
            <a:off x="228600" y="1447800"/>
            <a:ext cx="8686800" cy="51816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n-US" dirty="0">
                <a:solidFill>
                  <a:schemeClr val="tx1"/>
                </a:solidFill>
              </a:rPr>
              <a:t>Human characteristics such as </a:t>
            </a:r>
            <a:r>
              <a:rPr lang="en-US" dirty="0"/>
              <a:t>height, skin color and intelligence could be determined by the interaction of </a:t>
            </a:r>
            <a:r>
              <a:rPr lang="en-US" b="1" dirty="0">
                <a:solidFill>
                  <a:srgbClr val="FF0000"/>
                </a:solidFill>
              </a:rPr>
              <a:t>many genes</a:t>
            </a:r>
            <a:r>
              <a:rPr lang="en-US" dirty="0"/>
              <a:t>, each exerting a small additive effect.</a:t>
            </a:r>
          </a:p>
          <a:p>
            <a:pPr marL="0" indent="0">
              <a:buNone/>
            </a:pPr>
            <a:endParaRPr lang="en-US" dirty="0"/>
          </a:p>
          <a:p>
            <a:r>
              <a:rPr lang="en-US" b="1" dirty="0">
                <a:solidFill>
                  <a:srgbClr val="FF0000"/>
                </a:solidFill>
              </a:rPr>
              <a:t>quantitative inheritance </a:t>
            </a:r>
            <a:r>
              <a:rPr lang="en-US" dirty="0">
                <a:solidFill>
                  <a:schemeClr val="tx1"/>
                </a:solidFill>
              </a:rPr>
              <a:t>is</a:t>
            </a:r>
            <a:r>
              <a:rPr lang="en-US" b="1" dirty="0">
                <a:solidFill>
                  <a:srgbClr val="FF0000"/>
                </a:solidFill>
              </a:rPr>
              <a:t> </a:t>
            </a:r>
            <a:r>
              <a:rPr lang="en-US" dirty="0"/>
              <a:t>a model that can explain the pattern of inheritance for many relatively common conditions , </a:t>
            </a:r>
            <a:r>
              <a:rPr lang="en-US" u="sng" dirty="0"/>
              <a:t>including</a:t>
            </a:r>
            <a:r>
              <a:rPr lang="en-US" dirty="0"/>
              <a:t> :</a:t>
            </a:r>
          </a:p>
          <a:p>
            <a:pPr marL="0" indent="0">
              <a:buNone/>
            </a:pPr>
            <a:r>
              <a:rPr lang="en-US" b="1" dirty="0">
                <a:solidFill>
                  <a:schemeClr val="accent4">
                    <a:lumMod val="75000"/>
                  </a:schemeClr>
                </a:solidFill>
              </a:rPr>
              <a:t>congenital malformations</a:t>
            </a:r>
            <a:endParaRPr lang="en-US" dirty="0">
              <a:solidFill>
                <a:schemeClr val="accent4">
                  <a:lumMod val="75000"/>
                </a:schemeClr>
              </a:solidFill>
            </a:endParaRPr>
          </a:p>
          <a:p>
            <a:pPr marL="0" indent="0">
              <a:buNone/>
            </a:pPr>
            <a:r>
              <a:rPr lang="en-US" dirty="0"/>
              <a:t>such as : cleft lip and palate</a:t>
            </a:r>
          </a:p>
          <a:p>
            <a:pPr marL="0" indent="0">
              <a:buNone/>
            </a:pPr>
            <a:r>
              <a:rPr lang="en-US" b="1" dirty="0">
                <a:solidFill>
                  <a:schemeClr val="accent4">
                    <a:lumMod val="75000"/>
                  </a:schemeClr>
                </a:solidFill>
              </a:rPr>
              <a:t>late-onset condition</a:t>
            </a:r>
            <a:endParaRPr lang="en-US" dirty="0">
              <a:solidFill>
                <a:schemeClr val="accent4">
                  <a:lumMod val="75000"/>
                </a:schemeClr>
              </a:solidFill>
            </a:endParaRPr>
          </a:p>
          <a:p>
            <a:pPr marL="0" indent="0">
              <a:buNone/>
            </a:pPr>
            <a:r>
              <a:rPr lang="en-US" dirty="0"/>
              <a:t>such as:</a:t>
            </a:r>
          </a:p>
          <a:p>
            <a:pPr marL="0" indent="0">
              <a:buNone/>
            </a:pPr>
            <a:r>
              <a:rPr lang="en-US" dirty="0"/>
              <a:t>- Hypertension</a:t>
            </a:r>
          </a:p>
          <a:p>
            <a:pPr marL="0" indent="0">
              <a:buNone/>
            </a:pPr>
            <a:r>
              <a:rPr lang="en-US" dirty="0"/>
              <a:t>-Diabetes mellitus </a:t>
            </a:r>
          </a:p>
          <a:p>
            <a:pPr marL="0" indent="0">
              <a:buNone/>
            </a:pPr>
            <a:r>
              <a:rPr lang="en-US" dirty="0"/>
              <a:t>-Alzheimer disease</a:t>
            </a:r>
          </a:p>
          <a:p>
            <a:pPr marL="0" indent="0">
              <a:buNone/>
            </a:pPr>
            <a:endParaRPr lang="ar-SA" dirty="0"/>
          </a:p>
          <a:p>
            <a:r>
              <a:rPr lang="en-US" b="1" dirty="0">
                <a:solidFill>
                  <a:srgbClr val="FF0066"/>
                </a:solidFill>
              </a:rPr>
              <a:t>The prevailing view is </a:t>
            </a:r>
            <a:r>
              <a:rPr lang="en-US" dirty="0"/>
              <a:t>that genes at several loci interact to generate a susceptibility to the effects of adverse environmental trigger factors</a:t>
            </a:r>
            <a:endParaRPr lang="ar-SA" dirty="0"/>
          </a:p>
        </p:txBody>
      </p:sp>
    </p:spTree>
    <p:extLst>
      <p:ext uri="{BB962C8B-B14F-4D97-AF65-F5344CB8AC3E}">
        <p14:creationId xmlns:p14="http://schemas.microsoft.com/office/powerpoint/2010/main" val="272967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000" b="1" dirty="0">
                <a:solidFill>
                  <a:schemeClr val="accent5">
                    <a:lumMod val="75000"/>
                  </a:schemeClr>
                </a:solidFill>
              </a:rPr>
              <a:t>Genomic imprinting an </a:t>
            </a:r>
            <a:br>
              <a:rPr lang="en-US" sz="4000" b="1" dirty="0">
                <a:solidFill>
                  <a:schemeClr val="accent5">
                    <a:lumMod val="75000"/>
                  </a:schemeClr>
                </a:solidFill>
              </a:rPr>
            </a:br>
            <a:r>
              <a:rPr lang="en-US" sz="4000" dirty="0">
                <a:solidFill>
                  <a:srgbClr val="FF0000"/>
                </a:solidFill>
              </a:rPr>
              <a:t>example of non-</a:t>
            </a:r>
            <a:r>
              <a:rPr lang="en-US" sz="4000" dirty="0" err="1">
                <a:solidFill>
                  <a:srgbClr val="FF0000"/>
                </a:solidFill>
              </a:rPr>
              <a:t>mendelian</a:t>
            </a:r>
            <a:r>
              <a:rPr lang="en-US" sz="4000" dirty="0">
                <a:solidFill>
                  <a:srgbClr val="FF0000"/>
                </a:solidFill>
              </a:rPr>
              <a:t> inheritance </a:t>
            </a:r>
            <a:endParaRPr lang="ar-SA" sz="4000" dirty="0">
              <a:solidFill>
                <a:srgbClr val="FF0000"/>
              </a:solidFill>
            </a:endParaRPr>
          </a:p>
        </p:txBody>
      </p:sp>
      <p:sp>
        <p:nvSpPr>
          <p:cNvPr id="3" name="عنصر نائب للمحتوى 2"/>
          <p:cNvSpPr>
            <a:spLocks noGrp="1"/>
          </p:cNvSpPr>
          <p:nvPr>
            <p:ph idx="1"/>
          </p:nvPr>
        </p:nvSpPr>
        <p:spPr>
          <a:xfrm>
            <a:off x="76200" y="2560638"/>
            <a:ext cx="2743200" cy="25146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r>
              <a:rPr lang="en-US" dirty="0"/>
              <a:t>Certain chromosomes retain a memory or “imprint” of parental origin that influences whether genes are expressed or not during gametogenesis.</a:t>
            </a:r>
          </a:p>
          <a:p>
            <a:pPr marL="0" indent="0">
              <a:buNone/>
            </a:pPr>
            <a:endParaRPr lang="ar-SA" b="1" dirty="0">
              <a:solidFill>
                <a:srgbClr val="7030A0"/>
              </a:solidFill>
            </a:endParaRPr>
          </a:p>
        </p:txBody>
      </p:sp>
      <p:pic>
        <p:nvPicPr>
          <p:cNvPr id="5" name="Picture 4" descr="genomic-im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16" y="1417638"/>
            <a:ext cx="607072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31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Quiz:</a:t>
            </a:r>
          </a:p>
        </p:txBody>
      </p:sp>
      <p:sp>
        <p:nvSpPr>
          <p:cNvPr id="3" name="Content Placeholder 2"/>
          <p:cNvSpPr>
            <a:spLocks noGrp="1"/>
          </p:cNvSpPr>
          <p:nvPr>
            <p:ph idx="1"/>
          </p:nvPr>
        </p:nvSpPr>
        <p:spPr>
          <a:xfrm>
            <a:off x="304800" y="1417638"/>
            <a:ext cx="8534400" cy="4525963"/>
          </a:xfrm>
        </p:spPr>
        <p:style>
          <a:lnRef idx="2">
            <a:schemeClr val="accent5"/>
          </a:lnRef>
          <a:fillRef idx="1">
            <a:schemeClr val="lt1"/>
          </a:fillRef>
          <a:effectRef idx="0">
            <a:schemeClr val="accent5"/>
          </a:effectRef>
          <a:fontRef idx="minor">
            <a:schemeClr val="dk1"/>
          </a:fontRef>
        </p:style>
        <p:txBody>
          <a:bodyPr>
            <a:normAutofit fontScale="92500"/>
          </a:bodyPr>
          <a:lstStyle/>
          <a:p>
            <a:r>
              <a:rPr lang="en-US" sz="2400" b="1" dirty="0"/>
              <a:t>what is the phenotype for (A1B)</a:t>
            </a:r>
          </a:p>
          <a:p>
            <a:pPr marL="0" indent="0">
              <a:buNone/>
            </a:pPr>
            <a:r>
              <a:rPr lang="en-US" sz="2400" dirty="0"/>
              <a:t>1- </a:t>
            </a:r>
            <a:r>
              <a:rPr lang="en-US" sz="2400" dirty="0">
                <a:solidFill>
                  <a:schemeClr val="accent2">
                    <a:lumMod val="60000"/>
                    <a:lumOff val="40000"/>
                  </a:schemeClr>
                </a:solidFill>
              </a:rPr>
              <a:t>A1B</a:t>
            </a:r>
            <a:r>
              <a:rPr lang="en-US" sz="2400" dirty="0"/>
              <a:t>        2- A2B         3-A          4-B</a:t>
            </a:r>
          </a:p>
          <a:p>
            <a:r>
              <a:rPr lang="en-US" sz="2400" b="1" dirty="0">
                <a:solidFill>
                  <a:schemeClr val="tx2"/>
                </a:solidFill>
              </a:rPr>
              <a:t>The affected gene in </a:t>
            </a:r>
            <a:r>
              <a:rPr lang="en-US" sz="2400" b="1" dirty="0"/>
              <a:t>Myotonic dystrophy</a:t>
            </a:r>
            <a:r>
              <a:rPr lang="en-US" sz="2400" b="1" dirty="0">
                <a:solidFill>
                  <a:schemeClr val="tx2"/>
                </a:solidFill>
              </a:rPr>
              <a:t> is on chromosome </a:t>
            </a:r>
          </a:p>
          <a:p>
            <a:pPr marL="0" indent="0" rtl="1">
              <a:buNone/>
            </a:pPr>
            <a:r>
              <a:rPr lang="en-US" sz="2400" dirty="0">
                <a:solidFill>
                  <a:schemeClr val="tx2"/>
                </a:solidFill>
              </a:rPr>
              <a:t>1- 21          2- </a:t>
            </a:r>
            <a:r>
              <a:rPr lang="en-US" sz="2400" dirty="0">
                <a:solidFill>
                  <a:schemeClr val="accent2">
                    <a:lumMod val="60000"/>
                    <a:lumOff val="40000"/>
                  </a:schemeClr>
                </a:solidFill>
              </a:rPr>
              <a:t>19</a:t>
            </a:r>
            <a:r>
              <a:rPr lang="en-US" sz="2400" dirty="0">
                <a:solidFill>
                  <a:schemeClr val="tx2"/>
                </a:solidFill>
              </a:rPr>
              <a:t>            3- 11        4- 9</a:t>
            </a:r>
            <a:endParaRPr lang="ar-SA" sz="2400" dirty="0">
              <a:solidFill>
                <a:schemeClr val="tx2"/>
              </a:solidFill>
            </a:endParaRPr>
          </a:p>
          <a:p>
            <a:r>
              <a:rPr lang="en-US" altLang="en-US" sz="2400" b="1" dirty="0">
                <a:solidFill>
                  <a:srgbClr val="000000"/>
                </a:solidFill>
              </a:rPr>
              <a:t>The sudden unexpected appearance of a condition arising as a result of a mistake occurring in the transmission of a gene is called:</a:t>
            </a:r>
            <a:endParaRPr lang="en-US" altLang="en-US" sz="2200" b="1" dirty="0">
              <a:solidFill>
                <a:srgbClr val="000000"/>
              </a:solidFill>
            </a:endParaRPr>
          </a:p>
          <a:p>
            <a:pPr marL="0" indent="0">
              <a:buNone/>
            </a:pPr>
            <a:r>
              <a:rPr lang="en-US" sz="1800" dirty="0">
                <a:solidFill>
                  <a:srgbClr val="000000"/>
                </a:solidFill>
              </a:rPr>
              <a:t>1- </a:t>
            </a:r>
            <a:r>
              <a:rPr lang="en-US" sz="2000" dirty="0"/>
              <a:t>Reduced penetrance   2- </a:t>
            </a:r>
            <a:r>
              <a:rPr lang="en-US" sz="2000" dirty="0">
                <a:solidFill>
                  <a:schemeClr val="accent2">
                    <a:lumMod val="60000"/>
                    <a:lumOff val="40000"/>
                  </a:schemeClr>
                </a:solidFill>
              </a:rPr>
              <a:t>New mutation   </a:t>
            </a:r>
            <a:r>
              <a:rPr lang="en-US" sz="2000" dirty="0"/>
              <a:t>3-Variable expressivity  </a:t>
            </a:r>
            <a:r>
              <a:rPr lang="en-US" sz="2000" dirty="0">
                <a:ea typeface="Abadi MT Condensed Extra Bold" charset="0"/>
                <a:cs typeface="Abadi MT Condensed Extra Bold" charset="0"/>
              </a:rPr>
              <a:t>4- Pleiotropy</a:t>
            </a:r>
            <a:endParaRPr lang="en-US" sz="2000" dirty="0"/>
          </a:p>
          <a:p>
            <a:r>
              <a:rPr lang="en-US" dirty="0">
                <a:ln w="0"/>
                <a:solidFill>
                  <a:schemeClr val="accent1"/>
                </a:solidFill>
                <a:effectLst>
                  <a:outerShdw blurRad="38100" dist="25400" dir="5400000" algn="ctr" rotWithShape="0">
                    <a:srgbClr val="6E747A">
                      <a:alpha val="43000"/>
                    </a:srgbClr>
                  </a:outerShdw>
                </a:effectLst>
              </a:rPr>
              <a:t>Another one! </a:t>
            </a:r>
            <a:endParaRPr lang="en-US" dirty="0">
              <a:ln w="0"/>
              <a:solidFill>
                <a:schemeClr val="accent1"/>
              </a:solidFill>
              <a:effectLst>
                <a:outerShdw blurRad="38100" dist="25400" dir="5400000" algn="ctr" rotWithShape="0">
                  <a:srgbClr val="6E747A">
                    <a:alpha val="43000"/>
                  </a:srgbClr>
                </a:outerShdw>
              </a:effectLst>
              <a:hlinkClick r:id="rId2"/>
            </a:endParaRPr>
          </a:p>
          <a:p>
            <a:pPr marL="0" indent="0">
              <a:buNone/>
            </a:pPr>
            <a:r>
              <a:rPr lang="en-US" dirty="0">
                <a:hlinkClick r:id="rId3"/>
              </a:rPr>
              <a:t>https://www.onlineexambuilder.com/huaman-genetics-lecture-4/exam-43318</a:t>
            </a:r>
            <a:endParaRPr lang="en-US" dirty="0"/>
          </a:p>
          <a:p>
            <a:pPr marL="0" indent="0">
              <a:buNone/>
            </a:pPr>
            <a:endParaRPr lang="en-US" dirty="0"/>
          </a:p>
        </p:txBody>
      </p:sp>
    </p:spTree>
    <p:extLst>
      <p:ext uri="{BB962C8B-B14F-4D97-AF65-F5344CB8AC3E}">
        <p14:creationId xmlns:p14="http://schemas.microsoft.com/office/powerpoint/2010/main" val="348806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hevron">
              <a:avLst/>
            </a:prstTxWarp>
            <a:normAutofit/>
          </a:bodyPr>
          <a:lstStyle/>
          <a:p>
            <a:r>
              <a:rPr lang="en-US" sz="300" b="1" spc="50" dirty="0">
                <a:ln w="0">
                  <a:solidFill>
                    <a:schemeClr val="accent3">
                      <a:lumMod val="40000"/>
                      <a:lumOff val="60000"/>
                    </a:schemeClr>
                  </a:solidFill>
                </a:ln>
                <a:solidFill>
                  <a:schemeClr val="bg2">
                    <a:lumMod val="95000"/>
                  </a:schemeClr>
                </a:solidFill>
                <a:effectLst>
                  <a:outerShdw blurRad="50800" dist="38100" dir="18900000" algn="bl" rotWithShape="0">
                    <a:prstClr val="black">
                      <a:alpha val="40000"/>
                    </a:prstClr>
                  </a:outerShdw>
                </a:effectLst>
              </a:rPr>
              <a:t>Thank You !</a:t>
            </a:r>
          </a:p>
        </p:txBody>
      </p:sp>
      <p:sp>
        <p:nvSpPr>
          <p:cNvPr id="4" name="TextBox 3"/>
          <p:cNvSpPr txBox="1"/>
          <p:nvPr/>
        </p:nvSpPr>
        <p:spPr>
          <a:xfrm>
            <a:off x="609600" y="1752600"/>
            <a:ext cx="32004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50" normalizeH="0" baseline="0" noProof="0" dirty="0">
                <a:ln w="9525" cmpd="sng">
                  <a:solidFill>
                    <a:schemeClr val="accent5">
                      <a:lumMod val="20000"/>
                      <a:lumOff val="80000"/>
                    </a:schemeClr>
                  </a:solidFill>
                  <a:prstDash val="solid"/>
                </a:ln>
                <a:solidFill>
                  <a:srgbClr val="70AD47">
                    <a:tint val="1000"/>
                  </a:srgbClr>
                </a:solidFill>
                <a:effectLst>
                  <a:glow rad="38100">
                    <a:schemeClr val="accent1">
                      <a:alpha val="40000"/>
                    </a:schemeClr>
                  </a:glow>
                </a:effectLst>
                <a:uLnTx/>
                <a:uFillTx/>
              </a:rPr>
              <a:t>Girls team:</a:t>
            </a:r>
          </a:p>
        </p:txBody>
      </p:sp>
      <p:sp>
        <p:nvSpPr>
          <p:cNvPr id="5" name="Down Arrow Callout 4"/>
          <p:cNvSpPr/>
          <p:nvPr/>
        </p:nvSpPr>
        <p:spPr>
          <a:xfrm rot="10800000">
            <a:off x="457200" y="2286000"/>
            <a:ext cx="3200400" cy="3048000"/>
          </a:xfrm>
          <a:prstGeom prst="downArrowCallout">
            <a:avLst>
              <a:gd name="adj1" fmla="val 19570"/>
              <a:gd name="adj2" fmla="val 18665"/>
              <a:gd name="adj3" fmla="val 9163"/>
              <a:gd name="adj4" fmla="val 89404"/>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419100" y="2638425"/>
            <a:ext cx="3581400" cy="3116238"/>
          </a:xfrm>
          <a:prstGeom prst="rect">
            <a:avLst/>
          </a:prstGeom>
          <a:noFill/>
        </p:spPr>
        <p:txBody>
          <a:bodyPr wrap="square" rtlCol="0" anchor="t">
            <a:sp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Jumana </a:t>
            </a:r>
            <a:r>
              <a:rPr kumimoji="0" lang="EN-US" sz="1900" b="0" i="0" u="none" strike="noStrike" kern="0" cap="none" spc="0" normalizeH="0" baseline="0" noProof="0" dirty="0" err="1">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Alghtani</a:t>
            </a: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 (Leader)</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err="1">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Haifaa</a:t>
            </a: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 Saud Bin Taleb</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Dania Alkelabi</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Nada </a:t>
            </a:r>
            <a:r>
              <a:rPr kumimoji="0" lang="EN-US" sz="1900" b="0" i="0" u="none" strike="noStrike" kern="0" cap="none" spc="0" normalizeH="0" baseline="0" noProof="0" dirty="0" err="1">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Alsomali</a:t>
            </a:r>
            <a:endPar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Leen Altamimi</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ysClr val="windowText" lastClr="000000"/>
                </a:solidFill>
                <a:effectLst/>
                <a:uLnTx/>
                <a:uFillTx/>
                <a:latin typeface="Tahoma"/>
              </a:rPr>
              <a:t>Nora Almohideb</a:t>
            </a:r>
            <a:endParaRPr kumimoji="0" lang="en-US" sz="1900" b="0" i="0" u="none" strike="noStrike" kern="0" cap="none" spc="0" normalizeH="0" baseline="0" noProof="0" dirty="0">
              <a:ln>
                <a:noFill/>
              </a:ln>
              <a:solidFill>
                <a:sysClr val="windowText" lastClr="000000"/>
              </a:solidFill>
              <a:effectLst/>
              <a:uLnTx/>
              <a:uFillTx/>
              <a:latin typeface="Tahoma"/>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5334000" y="1752600"/>
            <a:ext cx="32004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50" normalizeH="0" baseline="0" noProof="0" dirty="0">
                <a:ln w="9525" cmpd="sng">
                  <a:solidFill>
                    <a:schemeClr val="accent5">
                      <a:lumMod val="20000"/>
                      <a:lumOff val="80000"/>
                    </a:schemeClr>
                  </a:solidFill>
                  <a:prstDash val="solid"/>
                </a:ln>
                <a:solidFill>
                  <a:srgbClr val="70AD47">
                    <a:tint val="1000"/>
                  </a:srgbClr>
                </a:solidFill>
                <a:effectLst>
                  <a:glow rad="38100">
                    <a:schemeClr val="accent1">
                      <a:alpha val="40000"/>
                    </a:schemeClr>
                  </a:glow>
                </a:effectLst>
                <a:uLnTx/>
                <a:uFillTx/>
              </a:rPr>
              <a:t>Boys team:</a:t>
            </a:r>
          </a:p>
        </p:txBody>
      </p:sp>
      <p:sp>
        <p:nvSpPr>
          <p:cNvPr id="8" name="Down Arrow Callout 7"/>
          <p:cNvSpPr/>
          <p:nvPr/>
        </p:nvSpPr>
        <p:spPr>
          <a:xfrm rot="10800000">
            <a:off x="4572000" y="2286000"/>
            <a:ext cx="4132733" cy="3048000"/>
          </a:xfrm>
          <a:prstGeom prst="downArrowCallout">
            <a:avLst>
              <a:gd name="adj1" fmla="val 19570"/>
              <a:gd name="adj2" fmla="val 18665"/>
              <a:gd name="adj3" fmla="val 9163"/>
              <a:gd name="adj4" fmla="val 89404"/>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4641473" y="2733893"/>
            <a:ext cx="3892927" cy="3000821"/>
          </a:xfrm>
          <a:prstGeom prst="rect">
            <a:avLst/>
          </a:prstGeom>
          <a:noFill/>
        </p:spPr>
        <p:txBody>
          <a:bodyPr wrap="square" rtlCol="0" anchor="t">
            <a:sp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Abdulrahman </a:t>
            </a:r>
            <a:r>
              <a:rPr kumimoji="0" lang="EN-US" sz="1900" b="0" i="0" u="none" strike="noStrike" kern="0" cap="none" spc="0" normalizeH="0" baseline="0" noProof="0" dirty="0" err="1">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Alrajhi</a:t>
            </a: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 (Leader)</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Abdulmohsen Alghannam</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Abdulmalik Alghannam</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Saleh Altwaijri</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Abdullah Alharbi</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0" name="Picture 8" descr="twit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96731"/>
            <a:ext cx="5762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95400" y="5596731"/>
            <a:ext cx="22098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5">
                    <a:lumMod val="75000"/>
                  </a:schemeClr>
                </a:solidFill>
                <a:effectLst/>
                <a:uLnTx/>
                <a:uFillTx/>
              </a:rPr>
              <a:t>@HGteam46</a:t>
            </a:r>
          </a:p>
        </p:txBody>
      </p:sp>
      <p:sp>
        <p:nvSpPr>
          <p:cNvPr id="12" name="TextBox 11"/>
          <p:cNvSpPr txBox="1"/>
          <p:nvPr/>
        </p:nvSpPr>
        <p:spPr>
          <a:xfrm>
            <a:off x="419100" y="6248400"/>
            <a:ext cx="646803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Email: </a:t>
            </a:r>
            <a:r>
              <a:rPr kumimoji="0" lang="en-US" sz="2400" b="0" i="0" u="none" strike="noStrike" kern="0" cap="none" spc="0" normalizeH="0" baseline="0" noProof="0" dirty="0">
                <a:ln>
                  <a:noFill/>
                </a:ln>
                <a:solidFill>
                  <a:schemeClr val="accent5">
                    <a:lumMod val="75000"/>
                  </a:schemeClr>
                </a:solidFill>
                <a:effectLst/>
                <a:uLnTx/>
                <a:uFillTx/>
              </a:rPr>
              <a:t>humangenetics436@gmail.com</a:t>
            </a:r>
          </a:p>
        </p:txBody>
      </p:sp>
    </p:spTree>
    <p:extLst>
      <p:ext uri="{BB962C8B-B14F-4D97-AF65-F5344CB8AC3E}">
        <p14:creationId xmlns:p14="http://schemas.microsoft.com/office/powerpoint/2010/main" val="38761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85800"/>
          </a:xfrm>
          <a:solidFill>
            <a:schemeClr val="bg1"/>
          </a:solidFill>
          <a:ln>
            <a:noFill/>
          </a:ln>
        </p:spPr>
        <p:txBody>
          <a:bodyPr>
            <a:normAutofit fontScale="90000"/>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Inheritance of Codominant Alleles</a:t>
            </a:r>
          </a:p>
        </p:txBody>
      </p:sp>
      <p:pic>
        <p:nvPicPr>
          <p:cNvPr id="7" name="صورة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3359">
                        <a14:foregroundMark x1="85703" y1="25278" x2="93359" y2="27500"/>
                        <a14:foregroundMark x1="53828" y1="27222" x2="60625" y2="28056"/>
                        <a14:foregroundMark x1="89375" y1="19583" x2="86484" y2="15417"/>
                        <a14:foregroundMark x1="85859" y1="32639" x2="92891" y2="30278"/>
                        <a14:foregroundMark x1="88594" y1="38750" x2="86953" y2="41667"/>
                        <a14:foregroundMark x1="77969" y1="36528" x2="77969" y2="19861"/>
                        <a14:foregroundMark x1="76484" y1="70972" x2="62734" y2="70417"/>
                        <a14:foregroundMark x1="62187" y1="64722" x2="62734" y2="76250"/>
                        <a14:foregroundMark x1="72734" y1="85139" x2="73516" y2="78889"/>
                      </a14:backgroundRemoval>
                    </a14:imgEffect>
                  </a14:imgLayer>
                </a14:imgProps>
              </a:ext>
              <a:ext uri="{28A0092B-C50C-407E-A947-70E740481C1C}">
                <a14:useLocalDpi xmlns:a14="http://schemas.microsoft.com/office/drawing/2010/main" val="0"/>
              </a:ext>
            </a:extLst>
          </a:blip>
          <a:srcRect l="44167" t="10564" r="3332" b="13881"/>
          <a:stretch/>
        </p:blipFill>
        <p:spPr>
          <a:xfrm>
            <a:off x="5486400" y="3934711"/>
            <a:ext cx="3368040" cy="2726510"/>
          </a:xfrm>
          <a:prstGeom prst="rect">
            <a:avLst/>
          </a:prstGeom>
        </p:spPr>
      </p:pic>
      <p:sp>
        <p:nvSpPr>
          <p:cNvPr id="8" name="مستطيل 7"/>
          <p:cNvSpPr/>
          <p:nvPr/>
        </p:nvSpPr>
        <p:spPr>
          <a:xfrm>
            <a:off x="701040" y="1265283"/>
            <a:ext cx="7772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22225">
                  <a:solidFill>
                    <a:schemeClr val="accent2"/>
                  </a:solidFill>
                  <a:prstDash val="solid"/>
                </a:ln>
                <a:solidFill>
                  <a:schemeClr val="accent2">
                    <a:lumMod val="40000"/>
                    <a:lumOff val="60000"/>
                  </a:schemeClr>
                </a:solidFill>
                <a:effectLst/>
                <a:uLnTx/>
                <a:uFillTx/>
                <a:latin typeface="+mj-lt"/>
                <a:ea typeface="+mj-ea"/>
                <a:cs typeface="+mj-cs"/>
              </a:rPr>
              <a:t>Codominance:</a:t>
            </a:r>
            <a:r>
              <a:rPr kumimoji="0" lang="en-US" sz="2800" b="1" i="0" u="none" strike="noStrike" kern="0" cap="none" spc="0" normalizeH="0" baseline="0" noProof="0" dirty="0">
                <a:ln w="22225">
                  <a:solidFill>
                    <a:schemeClr val="accent2"/>
                  </a:solidFill>
                  <a:prstDash val="solid"/>
                </a:ln>
                <a:solidFill>
                  <a:schemeClr val="accent2">
                    <a:lumMod val="40000"/>
                    <a:lumOff val="60000"/>
                  </a:schemeClr>
                </a:solidFill>
                <a:effectLst/>
                <a:uLnTx/>
                <a:uFillTx/>
              </a:rPr>
              <a:t> </a:t>
            </a:r>
            <a:r>
              <a:rPr kumimoji="0" lang="en-US" sz="3200" b="0" i="0" u="none" strike="noStrike" kern="0" cap="none" spc="0" normalizeH="0" baseline="0" noProof="0" dirty="0">
                <a:ln>
                  <a:noFill/>
                </a:ln>
                <a:solidFill>
                  <a:schemeClr val="tx1"/>
                </a:solidFill>
                <a:effectLst/>
                <a:uLnTx/>
                <a:uFillTx/>
              </a:rPr>
              <a:t>two allelic traits that are both expressed in the heterozygous state </a:t>
            </a:r>
          </a:p>
        </p:txBody>
      </p:sp>
      <p:sp>
        <p:nvSpPr>
          <p:cNvPr id="10" name="مستطيل 9"/>
          <p:cNvSpPr/>
          <p:nvPr/>
        </p:nvSpPr>
        <p:spPr>
          <a:xfrm>
            <a:off x="701040" y="2743200"/>
            <a:ext cx="7772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w="22225">
                  <a:solidFill>
                    <a:schemeClr val="accent2"/>
                  </a:solidFill>
                  <a:prstDash val="solid"/>
                </a:ln>
                <a:solidFill>
                  <a:schemeClr val="accent2">
                    <a:lumMod val="40000"/>
                    <a:lumOff val="60000"/>
                  </a:schemeClr>
                </a:solidFill>
                <a:effectLst/>
                <a:uLnTx/>
                <a:uFillTx/>
                <a:latin typeface="+mj-lt"/>
                <a:ea typeface="+mj-ea"/>
                <a:cs typeface="+mj-cs"/>
              </a:rPr>
              <a:t>Example: </a:t>
            </a:r>
            <a:r>
              <a:rPr kumimoji="0" lang="en-US" altLang="en-US" sz="2800" b="0" i="0" u="none" strike="noStrike" kern="0" cap="none" spc="0" normalizeH="0" baseline="0" noProof="0" dirty="0">
                <a:ln>
                  <a:noFill/>
                </a:ln>
                <a:solidFill>
                  <a:schemeClr val="tx1"/>
                </a:solidFill>
                <a:effectLst/>
                <a:uLnTx/>
                <a:uFillTx/>
              </a:rPr>
              <a:t>Blood group AB: the A and B blood groups are </a:t>
            </a:r>
            <a:r>
              <a:rPr kumimoji="0" lang="en-US" altLang="en-US" sz="2800" b="1" i="1" u="none" strike="noStrike" kern="0" cap="none" spc="0" normalizeH="0" baseline="0" noProof="0" dirty="0">
                <a:ln>
                  <a:noFill/>
                </a:ln>
                <a:solidFill>
                  <a:schemeClr val="tx1"/>
                </a:solidFill>
                <a:effectLst/>
                <a:uLnTx/>
                <a:uFillTx/>
              </a:rPr>
              <a:t>codominant</a:t>
            </a:r>
            <a:endParaRPr kumimoji="0" lang="en-US" sz="2800" b="0" i="0" u="none" strike="noStrike" kern="0" cap="none" spc="0" normalizeH="0" baseline="0" noProof="0" dirty="0">
              <a:ln>
                <a:noFill/>
              </a:ln>
              <a:solidFill>
                <a:schemeClr val="tx1"/>
              </a:solidFill>
              <a:effectLst/>
              <a:uLnTx/>
              <a:uFillTx/>
            </a:endParaRPr>
          </a:p>
        </p:txBody>
      </p:sp>
      <p:sp>
        <p:nvSpPr>
          <p:cNvPr id="11" name="ضرب 10"/>
          <p:cNvSpPr/>
          <p:nvPr/>
        </p:nvSpPr>
        <p:spPr>
          <a:xfrm>
            <a:off x="7010400" y="4367656"/>
            <a:ext cx="457200" cy="457200"/>
          </a:xfrm>
          <a:prstGeom prst="mathMultiply">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سهم للأسفل 11"/>
          <p:cNvSpPr/>
          <p:nvPr/>
        </p:nvSpPr>
        <p:spPr>
          <a:xfrm>
            <a:off x="7124700" y="4963411"/>
            <a:ext cx="228600" cy="53340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مستطيل 2"/>
          <p:cNvSpPr/>
          <p:nvPr/>
        </p:nvSpPr>
        <p:spPr>
          <a:xfrm>
            <a:off x="381000" y="5943600"/>
            <a:ext cx="6019800" cy="717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 This picture shows codominance , you can notice both colors red and blue on the second generation of this fish </a:t>
            </a:r>
          </a:p>
        </p:txBody>
      </p:sp>
    </p:spTree>
    <p:extLst>
      <p:ext uri="{BB962C8B-B14F-4D97-AF65-F5344CB8AC3E}">
        <p14:creationId xmlns:p14="http://schemas.microsoft.com/office/powerpoint/2010/main" val="220403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411480" y="1769219"/>
            <a:ext cx="8229600" cy="478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411480" y="155846"/>
            <a:ext cx="8229600" cy="1613373"/>
          </a:xfrm>
          <a:solidFill>
            <a:schemeClr val="bg1"/>
          </a:solidFill>
          <a:ln>
            <a:noFill/>
          </a:ln>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Possible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genotypes</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phenotypes</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&amp;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gametes</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formed from the four alleles: </a:t>
            </a:r>
            <a:r>
              <a:rPr lang="en-US" sz="3200" b="1" dirty="0">
                <a:ln w="6600">
                  <a:solidFill>
                    <a:schemeClr val="accent2"/>
                  </a:solidFill>
                  <a:prstDash val="solid"/>
                </a:ln>
                <a:solidFill>
                  <a:srgbClr val="FFFFFF"/>
                </a:solidFill>
                <a:effectLst>
                  <a:outerShdw dist="38100" dir="2700000" algn="tl" rotWithShape="0">
                    <a:schemeClr val="accent2"/>
                  </a:outerShdw>
                </a:effectLst>
              </a:rPr>
              <a:t>A1</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3200" b="1" dirty="0">
                <a:ln w="6600">
                  <a:solidFill>
                    <a:schemeClr val="accent2"/>
                  </a:solidFill>
                  <a:prstDash val="solid"/>
                </a:ln>
                <a:solidFill>
                  <a:srgbClr val="FFFFFF"/>
                </a:solidFill>
                <a:effectLst>
                  <a:outerShdw dist="38100" dir="2700000" algn="tl" rotWithShape="0">
                    <a:schemeClr val="accent2"/>
                  </a:outerShdw>
                </a:effectLst>
              </a:rPr>
              <a:t>A2</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3200" b="1" dirty="0">
                <a:ln w="6600">
                  <a:solidFill>
                    <a:schemeClr val="accent2"/>
                  </a:solidFill>
                  <a:prstDash val="solid"/>
                </a:ln>
                <a:solidFill>
                  <a:srgbClr val="FFFFFF"/>
                </a:solidFill>
                <a:effectLst>
                  <a:outerShdw dist="38100" dir="2700000" algn="tl" rotWithShape="0">
                    <a:schemeClr val="accent2"/>
                  </a:outerShdw>
                </a:effectLst>
              </a:rPr>
              <a:t>B</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&amp; </a:t>
            </a:r>
            <a:r>
              <a:rPr lang="en-US" sz="3200" b="1" dirty="0">
                <a:ln w="6600">
                  <a:solidFill>
                    <a:schemeClr val="accent2"/>
                  </a:solidFill>
                  <a:prstDash val="solid"/>
                </a:ln>
                <a:solidFill>
                  <a:srgbClr val="FFFFFF"/>
                </a:solidFill>
                <a:effectLst>
                  <a:outerShdw dist="38100" dir="2700000" algn="tl" rotWithShape="0">
                    <a:schemeClr val="accent2"/>
                  </a:outerShdw>
                </a:effectLst>
              </a:rPr>
              <a:t>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the </a:t>
            </a:r>
            <a:r>
              <a:rPr lang="en-US" sz="3200" b="1" dirty="0">
                <a:ln w="6600">
                  <a:solidFill>
                    <a:schemeClr val="accent2"/>
                  </a:solidFill>
                  <a:prstDash val="solid"/>
                </a:ln>
                <a:solidFill>
                  <a:srgbClr val="FFFFFF"/>
                </a:solidFill>
                <a:effectLst>
                  <a:outerShdw dist="38100" dir="2700000" algn="tl" rotWithShape="0">
                    <a:schemeClr val="accent2"/>
                  </a:outerShdw>
                </a:effectLst>
              </a:rPr>
              <a:t>ABO</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locus </a:t>
            </a:r>
          </a:p>
        </p:txBody>
      </p:sp>
      <p:pic>
        <p:nvPicPr>
          <p:cNvPr id="4" name="صورة 3"/>
          <p:cNvPicPr>
            <a:picLocks noChangeAspect="1"/>
          </p:cNvPicPr>
          <p:nvPr/>
        </p:nvPicPr>
        <p:blipFill>
          <a:blip r:embed="rId2"/>
          <a:stretch>
            <a:fillRect/>
          </a:stretch>
        </p:blipFill>
        <p:spPr>
          <a:xfrm>
            <a:off x="2819400" y="1809107"/>
            <a:ext cx="5504921" cy="4611386"/>
          </a:xfrm>
          <a:prstGeom prst="rect">
            <a:avLst/>
          </a:prstGeom>
        </p:spPr>
      </p:pic>
      <p:sp>
        <p:nvSpPr>
          <p:cNvPr id="6" name="وسيلة شرح مع سهم إلى اليمين 5"/>
          <p:cNvSpPr/>
          <p:nvPr/>
        </p:nvSpPr>
        <p:spPr>
          <a:xfrm>
            <a:off x="433754" y="5401953"/>
            <a:ext cx="2438400" cy="457200"/>
          </a:xfrm>
          <a:prstGeom prst="rightArrowCallout">
            <a:avLst>
              <a:gd name="adj1" fmla="val 25000"/>
              <a:gd name="adj2" fmla="val 25000"/>
              <a:gd name="adj3" fmla="val 25000"/>
              <a:gd name="adj4" fmla="val 89785"/>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A is dominant </a:t>
            </a:r>
          </a:p>
        </p:txBody>
      </p:sp>
      <p:sp>
        <p:nvSpPr>
          <p:cNvPr id="7" name="وسيلة شرح مع سهم إلى اليمين 6"/>
          <p:cNvSpPr/>
          <p:nvPr/>
        </p:nvSpPr>
        <p:spPr>
          <a:xfrm>
            <a:off x="447822" y="4114800"/>
            <a:ext cx="2438400" cy="662472"/>
          </a:xfrm>
          <a:prstGeom prst="rightArrowCallout">
            <a:avLst>
              <a:gd name="adj1" fmla="val 25000"/>
              <a:gd name="adj2" fmla="val 25000"/>
              <a:gd name="adj3" fmla="val 25000"/>
              <a:gd name="adj4" fmla="val 89785"/>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A &amp; B are codominant</a:t>
            </a:r>
          </a:p>
        </p:txBody>
      </p:sp>
      <p:sp>
        <p:nvSpPr>
          <p:cNvPr id="8" name="مستطيل 7"/>
          <p:cNvSpPr/>
          <p:nvPr/>
        </p:nvSpPr>
        <p:spPr>
          <a:xfrm>
            <a:off x="2872154" y="5512835"/>
            <a:ext cx="5406447" cy="381001"/>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مستطيل 8"/>
          <p:cNvSpPr/>
          <p:nvPr/>
        </p:nvSpPr>
        <p:spPr>
          <a:xfrm>
            <a:off x="2886222" y="4278553"/>
            <a:ext cx="5406447" cy="38100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وسيلة شرح مع سهم إلى اليمين 9"/>
          <p:cNvSpPr/>
          <p:nvPr/>
        </p:nvSpPr>
        <p:spPr>
          <a:xfrm>
            <a:off x="447822" y="5938929"/>
            <a:ext cx="2438400" cy="457200"/>
          </a:xfrm>
          <a:prstGeom prst="rightArrowCallout">
            <a:avLst>
              <a:gd name="adj1" fmla="val 25000"/>
              <a:gd name="adj2" fmla="val 25000"/>
              <a:gd name="adj3" fmla="val 25000"/>
              <a:gd name="adj4" fmla="val 89785"/>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B is dominant </a:t>
            </a:r>
          </a:p>
        </p:txBody>
      </p:sp>
      <p:sp>
        <p:nvSpPr>
          <p:cNvPr id="11" name="مستطيل 10"/>
          <p:cNvSpPr/>
          <p:nvPr/>
        </p:nvSpPr>
        <p:spPr>
          <a:xfrm>
            <a:off x="2868636" y="5915210"/>
            <a:ext cx="5406447" cy="38100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7682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5295" y="119576"/>
            <a:ext cx="8839200" cy="751767"/>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US" sz="4000" dirty="0">
                <a:ln w="0"/>
                <a:solidFill>
                  <a:schemeClr val="accent5">
                    <a:lumMod val="75000"/>
                  </a:schemeClr>
                </a:solidFill>
                <a:effectLst>
                  <a:outerShdw blurRad="38100" dist="19050" dir="2700000" algn="tl" rotWithShape="0">
                    <a:schemeClr val="dk1">
                      <a:alpha val="40000"/>
                    </a:schemeClr>
                  </a:outerShdw>
                </a:effectLst>
              </a:rPr>
              <a:t>PSEUDODOMINANT INHERITANCE</a:t>
            </a:r>
          </a:p>
        </p:txBody>
      </p:sp>
      <p:sp>
        <p:nvSpPr>
          <p:cNvPr id="4" name="مستطيل 3"/>
          <p:cNvSpPr/>
          <p:nvPr/>
        </p:nvSpPr>
        <p:spPr>
          <a:xfrm>
            <a:off x="165295" y="988553"/>
            <a:ext cx="8839200" cy="155919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22225">
                  <a:solidFill>
                    <a:schemeClr val="accent2"/>
                  </a:solidFill>
                  <a:prstDash val="solid"/>
                </a:ln>
                <a:solidFill>
                  <a:schemeClr val="accent2">
                    <a:lumMod val="40000"/>
                    <a:lumOff val="60000"/>
                  </a:schemeClr>
                </a:solidFill>
                <a:effectLst/>
                <a:uLnTx/>
                <a:uFillTx/>
                <a:latin typeface="+mj-lt"/>
                <a:ea typeface="+mj-ea"/>
                <a:cs typeface="+mj-cs"/>
              </a:rPr>
              <a:t>Pseudodominance</a:t>
            </a:r>
            <a:r>
              <a:rPr kumimoji="0" lang="en-US" sz="3600" b="1" i="0" u="none" strike="noStrike" kern="0" cap="none" spc="0" normalizeH="0" baseline="0" noProof="0" dirty="0">
                <a:ln w="22225">
                  <a:solidFill>
                    <a:schemeClr val="accent2"/>
                  </a:solidFill>
                  <a:prstDash val="solid"/>
                </a:ln>
                <a:solidFill>
                  <a:schemeClr val="accent2">
                    <a:lumMod val="40000"/>
                    <a:lumOff val="60000"/>
                  </a:schemeClr>
                </a:solidFill>
                <a:effectLst/>
                <a:uLnTx/>
                <a:uFillTx/>
                <a:latin typeface="+mj-lt"/>
                <a:ea typeface="+mj-ea"/>
                <a:cs typeface="+mj-cs"/>
              </a:rPr>
              <a:t>: </a:t>
            </a:r>
            <a:r>
              <a:rPr kumimoji="0" lang="en-US" sz="2400" b="0" i="0" u="none" strike="noStrike" kern="0" cap="none" spc="0" normalizeH="0" baseline="0" noProof="0" dirty="0">
                <a:ln>
                  <a:noFill/>
                </a:ln>
                <a:solidFill>
                  <a:schemeClr val="tx1"/>
                </a:solidFill>
                <a:effectLst/>
                <a:uLnTx/>
                <a:uFillTx/>
              </a:rPr>
              <a:t>appearance of a </a:t>
            </a:r>
            <a:r>
              <a:rPr kumimoji="0" lang="en-US" sz="2400" b="0" i="0" u="none" strike="noStrike" kern="0" cap="none" spc="0" normalizeH="0" baseline="0" noProof="0" dirty="0">
                <a:ln>
                  <a:noFill/>
                </a:ln>
                <a:solidFill>
                  <a:srgbClr val="00B050"/>
                </a:solidFill>
                <a:effectLst/>
                <a:uLnTx/>
                <a:uFillTx/>
              </a:rPr>
              <a:t>recessive phenotype </a:t>
            </a:r>
            <a:r>
              <a:rPr kumimoji="0" lang="en-US" sz="2400" b="0" i="0" u="none" strike="noStrike" kern="0" cap="none" spc="0" normalizeH="0" baseline="0" noProof="0" dirty="0">
                <a:ln>
                  <a:noFill/>
                </a:ln>
                <a:solidFill>
                  <a:schemeClr val="tx1"/>
                </a:solidFill>
                <a:effectLst/>
                <a:uLnTx/>
                <a:uFillTx/>
              </a:rPr>
              <a:t>in a </a:t>
            </a:r>
            <a:r>
              <a:rPr kumimoji="0" lang="en-US" sz="2400" b="0" i="0" u="none" strike="noStrike" kern="0" cap="none" spc="0" normalizeH="0" baseline="0" noProof="0" dirty="0">
                <a:ln>
                  <a:noFill/>
                </a:ln>
                <a:solidFill>
                  <a:srgbClr val="00B050"/>
                </a:solidFill>
                <a:effectLst/>
                <a:uLnTx/>
                <a:uFillTx/>
              </a:rPr>
              <a:t>heterozygote</a:t>
            </a:r>
            <a:r>
              <a:rPr kumimoji="0" lang="en-US" sz="2400" b="0" i="0" u="none" strike="noStrike" kern="0" cap="none" spc="0" normalizeH="0" baseline="0" noProof="0" dirty="0">
                <a:ln>
                  <a:noFill/>
                </a:ln>
                <a:solidFill>
                  <a:schemeClr val="tx1"/>
                </a:solidFill>
                <a:effectLst/>
                <a:uLnTx/>
                <a:uFillTx/>
              </a:rPr>
              <a:t> containing </a:t>
            </a:r>
            <a:r>
              <a:rPr kumimoji="0" lang="en-US" sz="2400" b="0" i="0" u="none" strike="noStrike" kern="0" cap="none" spc="0" normalizeH="0" baseline="0" noProof="0" dirty="0">
                <a:ln>
                  <a:noFill/>
                </a:ln>
                <a:solidFill>
                  <a:schemeClr val="accent5">
                    <a:lumMod val="75000"/>
                  </a:schemeClr>
                </a:solidFill>
                <a:effectLst/>
                <a:uLnTx/>
                <a:uFillTx/>
              </a:rPr>
              <a:t>the recessive gene on one chromosome </a:t>
            </a:r>
            <a:r>
              <a:rPr kumimoji="0" lang="en-US" sz="2400" b="0" i="0" u="none" strike="noStrike" kern="0" cap="none" spc="0" normalizeH="0" baseline="0" noProof="0" dirty="0">
                <a:ln>
                  <a:noFill/>
                </a:ln>
                <a:solidFill>
                  <a:schemeClr val="tx1"/>
                </a:solidFill>
                <a:effectLst/>
                <a:uLnTx/>
                <a:uFillTx/>
              </a:rPr>
              <a:t>and a deletion or </a:t>
            </a:r>
            <a:r>
              <a:rPr kumimoji="0" lang="en-US" sz="2400" b="0" i="0" u="none" strike="noStrike" kern="0" cap="none" spc="0" normalizeH="0" baseline="0" noProof="0" dirty="0">
                <a:ln>
                  <a:noFill/>
                </a:ln>
                <a:solidFill>
                  <a:schemeClr val="accent5">
                    <a:lumMod val="75000"/>
                  </a:schemeClr>
                </a:solidFill>
                <a:effectLst/>
                <a:uLnTx/>
                <a:uFillTx/>
              </a:rPr>
              <a:t>only part of the dominant gene on the corresponding part</a:t>
            </a:r>
            <a:r>
              <a:rPr kumimoji="0" lang="en-US" sz="2400" b="0" i="0" u="none" strike="noStrike" kern="0" cap="none" spc="0" normalizeH="0" baseline="0" noProof="0" dirty="0">
                <a:ln>
                  <a:noFill/>
                </a:ln>
                <a:solidFill>
                  <a:schemeClr val="tx1"/>
                </a:solidFill>
                <a:effectLst/>
                <a:uLnTx/>
                <a:uFillTx/>
              </a:rPr>
              <a:t> of the </a:t>
            </a:r>
            <a:r>
              <a:rPr kumimoji="0" lang="en-US" sz="2400" b="0" i="0" u="none" strike="noStrike" kern="0" cap="none" spc="0" normalizeH="0" baseline="0" noProof="0" dirty="0">
                <a:ln>
                  <a:noFill/>
                </a:ln>
                <a:solidFill>
                  <a:srgbClr val="00B050"/>
                </a:solidFill>
                <a:effectLst/>
                <a:uLnTx/>
                <a:uFillTx/>
              </a:rPr>
              <a:t>homologous chromosome</a:t>
            </a:r>
          </a:p>
        </p:txBody>
      </p:sp>
      <p:pic>
        <p:nvPicPr>
          <p:cNvPr id="5" name="Picture 2" descr="F00454-007-f009"/>
          <p:cNvPicPr>
            <a:picLocks noChangeAspect="1" noChangeArrowheads="1"/>
          </p:cNvPicPr>
          <p:nvPr/>
        </p:nvPicPr>
        <p:blipFill>
          <a:blip r:embed="rId2">
            <a:extLst>
              <a:ext uri="{28A0092B-C50C-407E-A947-70E740481C1C}">
                <a14:useLocalDpi xmlns:a14="http://schemas.microsoft.com/office/drawing/2010/main" val="0"/>
              </a:ext>
            </a:extLst>
          </a:blip>
          <a:srcRect l="30746" r="27127" b="6952"/>
          <a:stretch>
            <a:fillRect/>
          </a:stretch>
        </p:blipFill>
        <p:spPr bwMode="auto">
          <a:xfrm>
            <a:off x="987498" y="2624140"/>
            <a:ext cx="3951434" cy="236008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 name="مستطيل 5"/>
          <p:cNvSpPr/>
          <p:nvPr/>
        </p:nvSpPr>
        <p:spPr>
          <a:xfrm>
            <a:off x="165295" y="5064390"/>
            <a:ext cx="8839200" cy="163598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A woman </a:t>
            </a:r>
            <a:r>
              <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homozygous          for an autosomal recessive</a:t>
            </a:r>
            <a:r>
              <a:rPr kumimoji="0" lang="en-US" altLang="en-US" sz="2000" b="1"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 disorder whose husband is </a:t>
            </a:r>
            <a:r>
              <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heterozygous</a:t>
            </a:r>
            <a:r>
              <a:rPr kumimoji="0" lang="en-US" altLang="en-US" sz="2000" b="1"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 for the same disorder.</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Their children have a </a:t>
            </a:r>
            <a:r>
              <a:rPr kumimoji="0" lang="en-US" altLang="en-US" sz="2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 in 2 (50%) </a:t>
            </a:r>
            <a:r>
              <a:rPr kumimoji="0" lang="en-US" altLang="en-US" sz="2000" b="1"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chance of being affected (homozygous )</a:t>
            </a:r>
            <a:endParaRPr kumimoji="0" lang="en-US" sz="1400" b="0" i="0" u="none" strike="noStrike" kern="0" cap="none" spc="0" normalizeH="0" baseline="0" noProof="0" dirty="0">
              <a:ln>
                <a:noFill/>
              </a:ln>
              <a:solidFill>
                <a:schemeClr val="tx1"/>
              </a:solidFill>
              <a:effectLst/>
              <a:uLnTx/>
              <a:uFillTx/>
            </a:endParaRPr>
          </a:p>
        </p:txBody>
      </p:sp>
      <p:pic>
        <p:nvPicPr>
          <p:cNvPr id="7" name="Picture 2" descr="F00454-007-f009"/>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305" b="83743" l="34959" r="68660">
                        <a14:foregroundMark x1="61054" y1="46364" x2="63776" y2="54091"/>
                        <a14:foregroundMark x1="60884" y1="55455" x2="64286" y2="46818"/>
                        <a14:foregroundMark x1="40986" y1="54545" x2="43537" y2="47727"/>
                      </a14:backgroundRemoval>
                    </a14:imgEffect>
                  </a14:imgLayer>
                </a14:imgProps>
              </a:ext>
              <a:ext uri="{28A0092B-C50C-407E-A947-70E740481C1C}">
                <a14:useLocalDpi xmlns:a14="http://schemas.microsoft.com/office/drawing/2010/main" val="0"/>
              </a:ext>
            </a:extLst>
          </a:blip>
          <a:srcRect l="59992" t="45813" r="35947" b="42734"/>
          <a:stretch/>
        </p:blipFill>
        <p:spPr bwMode="auto">
          <a:xfrm>
            <a:off x="6934200" y="5605657"/>
            <a:ext cx="3810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شكل بيضاوي 8"/>
          <p:cNvSpPr/>
          <p:nvPr/>
        </p:nvSpPr>
        <p:spPr>
          <a:xfrm>
            <a:off x="3124200" y="5181600"/>
            <a:ext cx="457200" cy="424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0" name="صورة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2634691"/>
            <a:ext cx="2596491" cy="2323041"/>
          </a:xfrm>
          <a:prstGeom prst="rect">
            <a:avLst/>
          </a:prstGeom>
          <a:ln w="28575">
            <a:solidFill>
              <a:srgbClr val="00B050"/>
            </a:solidFill>
          </a:ln>
        </p:spPr>
      </p:pic>
    </p:spTree>
    <p:extLst>
      <p:ext uri="{BB962C8B-B14F-4D97-AF65-F5344CB8AC3E}">
        <p14:creationId xmlns:p14="http://schemas.microsoft.com/office/powerpoint/2010/main" val="277920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nvPr>
        </p:nvGraphicFramePr>
        <p:xfrm>
          <a:off x="462475" y="-152400"/>
          <a:ext cx="8382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p:cNvSpPr>
            <a:spLocks noGrp="1" noChangeArrowheads="1"/>
          </p:cNvSpPr>
          <p:nvPr>
            <p:ph type="title"/>
          </p:nvPr>
        </p:nvSpPr>
        <p:spPr>
          <a:xfrm>
            <a:off x="500575" y="71908"/>
            <a:ext cx="8305800" cy="1485705"/>
          </a:xfrm>
        </p:spPr>
        <p:style>
          <a:lnRef idx="2">
            <a:schemeClr val="accent5"/>
          </a:lnRef>
          <a:fillRef idx="1">
            <a:schemeClr val="lt1"/>
          </a:fillRef>
          <a:effectRef idx="0">
            <a:schemeClr val="accent5"/>
          </a:effectRef>
          <a:fontRef idx="minor">
            <a:schemeClr val="dk1"/>
          </a:fontRef>
        </p:style>
        <p:txBody>
          <a:bodyPr>
            <a:normAutofit/>
          </a:bodyPr>
          <a:lstStyle/>
          <a:p>
            <a:pPr algn="ctr" eaLnBrk="1" hangingPunct="1">
              <a:defRPr/>
            </a:pP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are the situations in which the inheritance of single-gene disorders diverges from typical </a:t>
            </a:r>
            <a:r>
              <a:rPr lang="en-US"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mendelian</a:t>
            </a: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patterns?</a:t>
            </a:r>
          </a:p>
        </p:txBody>
      </p:sp>
      <p:sp>
        <p:nvSpPr>
          <p:cNvPr id="8" name="شكل بيضاوي 7"/>
          <p:cNvSpPr/>
          <p:nvPr/>
        </p:nvSpPr>
        <p:spPr>
          <a:xfrm>
            <a:off x="195775" y="2027705"/>
            <a:ext cx="5334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rPr>
              <a:t>1</a:t>
            </a:r>
          </a:p>
        </p:txBody>
      </p:sp>
      <p:sp>
        <p:nvSpPr>
          <p:cNvPr id="9" name="شكل بيضاوي 8"/>
          <p:cNvSpPr/>
          <p:nvPr/>
        </p:nvSpPr>
        <p:spPr>
          <a:xfrm>
            <a:off x="4800600" y="1929334"/>
            <a:ext cx="5334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rPr>
              <a:t>3</a:t>
            </a:r>
          </a:p>
        </p:txBody>
      </p:sp>
      <p:sp>
        <p:nvSpPr>
          <p:cNvPr id="10" name="شكل بيضاوي 9"/>
          <p:cNvSpPr/>
          <p:nvPr/>
        </p:nvSpPr>
        <p:spPr>
          <a:xfrm>
            <a:off x="2900875" y="1929334"/>
            <a:ext cx="5334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rPr>
              <a:t>2</a:t>
            </a:r>
          </a:p>
        </p:txBody>
      </p:sp>
      <p:graphicFrame>
        <p:nvGraphicFramePr>
          <p:cNvPr id="13" name="رسم تخطيطي 12"/>
          <p:cNvGraphicFramePr/>
          <p:nvPr>
            <p:extLst/>
          </p:nvPr>
        </p:nvGraphicFramePr>
        <p:xfrm>
          <a:off x="-32825" y="3516826"/>
          <a:ext cx="5867400" cy="3126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شكل بيضاوي 13"/>
          <p:cNvSpPr/>
          <p:nvPr/>
        </p:nvSpPr>
        <p:spPr>
          <a:xfrm>
            <a:off x="70631" y="4814485"/>
            <a:ext cx="5334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rPr>
              <a:t>1</a:t>
            </a:r>
          </a:p>
        </p:txBody>
      </p:sp>
      <p:sp>
        <p:nvSpPr>
          <p:cNvPr id="15" name="شكل بيضاوي 14"/>
          <p:cNvSpPr/>
          <p:nvPr/>
        </p:nvSpPr>
        <p:spPr>
          <a:xfrm>
            <a:off x="2209800" y="4925454"/>
            <a:ext cx="533400" cy="533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rPr>
              <a:t>2</a:t>
            </a:r>
          </a:p>
        </p:txBody>
      </p:sp>
    </p:spTree>
    <p:extLst>
      <p:ext uri="{BB962C8B-B14F-4D97-AF65-F5344CB8AC3E}">
        <p14:creationId xmlns:p14="http://schemas.microsoft.com/office/powerpoint/2010/main" val="237395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762000" y="152400"/>
          <a:ext cx="7772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p:cNvSpPr/>
          <p:nvPr/>
        </p:nvSpPr>
        <p:spPr>
          <a:xfrm>
            <a:off x="609600" y="2895600"/>
            <a:ext cx="4572000" cy="3657600"/>
          </a:xfrm>
          <a:prstGeom prst="upArrowCallout">
            <a:avLst>
              <a:gd name="adj1" fmla="val 22917"/>
              <a:gd name="adj2" fmla="val 19792"/>
              <a:gd name="adj3" fmla="val 13194"/>
              <a:gd name="adj4" fmla="val 84075"/>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rPr>
              <a:t>* Each cell contains thousands of copies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rPr>
              <a:t>mitochondrial DNA with more being found 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rPr>
              <a:t>cells having high energy requirement (e.g.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rPr>
              <a:t>brain &amp; muscle).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*mtDNA is </a:t>
            </a:r>
            <a:r>
              <a:rPr kumimoji="0" lang="en-US" sz="1800" b="0" i="0" u="none" strike="noStrike" kern="0" cap="none" spc="0" normalizeH="0" baseline="0" noProof="0" dirty="0">
                <a:ln>
                  <a:noFill/>
                </a:ln>
                <a:solidFill>
                  <a:srgbClr val="FF0000"/>
                </a:solidFill>
                <a:effectLst/>
                <a:uLnTx/>
                <a:uFillTx/>
              </a:rPr>
              <a:t>a small circular double-stranded molecule containing 37 genes </a:t>
            </a:r>
            <a:r>
              <a:rPr kumimoji="0" lang="en-US" sz="1800" b="0" i="0" u="none" strike="noStrike" kern="0" cap="none" spc="0" normalizeH="0" baseline="0" noProof="0" dirty="0">
                <a:ln>
                  <a:noFill/>
                </a:ln>
                <a:solidFill>
                  <a:sysClr val="windowText" lastClr="000000"/>
                </a:solidFill>
                <a:effectLst/>
                <a:uLnTx/>
                <a:uFillTx/>
              </a:rPr>
              <a:t>(coding for </a:t>
            </a:r>
            <a:r>
              <a:rPr kumimoji="0" lang="en-US" sz="1800" b="0" i="0" u="none" strike="noStrike" kern="0" cap="none" spc="0" normalizeH="0" baseline="0" noProof="0" dirty="0" err="1">
                <a:ln>
                  <a:noFill/>
                </a:ln>
                <a:solidFill>
                  <a:sysClr val="windowText" lastClr="000000"/>
                </a:solidFill>
                <a:effectLst/>
                <a:uLnTx/>
                <a:uFillTx/>
              </a:rPr>
              <a:t>rRNA</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tRNA</a:t>
            </a:r>
            <a:r>
              <a:rPr kumimoji="0" lang="en-US" sz="1800" b="0" i="0" u="none" strike="noStrike" kern="0" cap="none" spc="0" normalizeH="0" baseline="0" noProof="0" dirty="0">
                <a:ln>
                  <a:noFill/>
                </a:ln>
                <a:solidFill>
                  <a:sysClr val="windowText" lastClr="000000"/>
                </a:solidFill>
                <a:effectLst/>
                <a:uLnTx/>
                <a:uFillTx/>
              </a:rPr>
              <a:t>, and some of the proteins of the mitochondrial electron transport chain)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*Mitochondria (&amp; their DNA) are</a:t>
            </a:r>
            <a:r>
              <a:rPr kumimoji="0" lang="en-US" sz="1800" b="0" i="0" u="none" strike="noStrike" kern="0" cap="none" spc="0" normalizeH="0" baseline="0" noProof="0" dirty="0">
                <a:ln>
                  <a:noFill/>
                </a:ln>
                <a:solidFill>
                  <a:srgbClr val="FF0000"/>
                </a:solidFill>
                <a:effectLst/>
                <a:uLnTx/>
                <a:uFillTx/>
              </a:rPr>
              <a:t> inherited from the mother </a:t>
            </a:r>
            <a:r>
              <a:rPr kumimoji="0" lang="en-US" sz="1800" b="0" i="0" u="none" strike="noStrike" kern="0" cap="none" spc="0" normalizeH="0" baseline="0" noProof="0" dirty="0">
                <a:ln>
                  <a:noFill/>
                </a:ln>
                <a:solidFill>
                  <a:sysClr val="windowText" lastClr="000000"/>
                </a:solidFill>
                <a:effectLst/>
                <a:uLnTx/>
                <a:uFillTx/>
              </a:rPr>
              <a:t>(through ova)</a:t>
            </a:r>
          </a:p>
        </p:txBody>
      </p:sp>
    </p:spTree>
    <p:extLst>
      <p:ext uri="{BB962C8B-B14F-4D97-AF65-F5344CB8AC3E}">
        <p14:creationId xmlns:p14="http://schemas.microsoft.com/office/powerpoint/2010/main" val="401022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2286000" y="381000"/>
            <a:ext cx="48768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ysClr val="windowText" lastClr="000000"/>
                </a:solidFill>
                <a:effectLst/>
                <a:uLnTx/>
                <a:uFillTx/>
              </a:rPr>
              <a:t>Mitochondrial disorders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endParaRPr>
          </a:p>
        </p:txBody>
      </p:sp>
      <p:sp>
        <p:nvSpPr>
          <p:cNvPr id="5" name="Rectangle: Rounded Corners 4"/>
          <p:cNvSpPr/>
          <p:nvPr/>
        </p:nvSpPr>
        <p:spPr>
          <a:xfrm>
            <a:off x="742950" y="1752600"/>
            <a:ext cx="7943850" cy="419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5">
                    <a:lumMod val="75000"/>
                  </a:schemeClr>
                </a:solidFill>
                <a:effectLst/>
                <a:uLnTx/>
                <a:uFillTx/>
              </a:rPr>
              <a:t>* The defective gene is present on the mitochondrial DNA</a:t>
            </a:r>
            <a:r>
              <a:rPr kumimoji="0" lang="en-US" sz="1800" b="0" i="0" u="none" strike="noStrike" kern="0" cap="none" spc="0" normalizeH="0" baseline="0" noProof="0" dirty="0">
                <a:ln>
                  <a:noFill/>
                </a:ln>
                <a:solidFill>
                  <a:schemeClr val="accent5">
                    <a:lumMod val="75000"/>
                  </a:scheme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000"/>
                </a:solidFill>
                <a:effectLst/>
                <a:uLnTx/>
                <a:uFillTx/>
              </a:rPr>
              <a:t>* show maternal inheritance: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Affected </a:t>
            </a:r>
            <a:r>
              <a:rPr kumimoji="0" lang="en-US" sz="2000" b="1" i="0" u="sng" strike="noStrike" kern="0" cap="none" spc="0" normalizeH="0" baseline="0" noProof="0" dirty="0">
                <a:ln>
                  <a:noFill/>
                </a:ln>
                <a:solidFill>
                  <a:srgbClr val="FF0000"/>
                </a:solidFill>
                <a:effectLst/>
                <a:uLnTx/>
                <a:uFillTx/>
              </a:rPr>
              <a:t>mother transmits</a:t>
            </a:r>
            <a:r>
              <a:rPr kumimoji="0" lang="en-US" sz="2000" b="0" i="0" u="none" strike="noStrike" kern="0" cap="none" spc="0" normalizeH="0" baseline="0" noProof="0" dirty="0">
                <a:ln>
                  <a:noFill/>
                </a:ln>
                <a:solidFill>
                  <a:sysClr val="windowText" lastClr="000000"/>
                </a:solidFill>
                <a:effectLst/>
                <a:uLnTx/>
                <a:uFillTx/>
              </a:rPr>
              <a:t> the disorder</a:t>
            </a:r>
            <a:r>
              <a:rPr kumimoji="0" lang="en-US" sz="2000" b="0" i="0" u="none" strike="noStrike" kern="0" cap="none" spc="0" normalizeH="0" baseline="0" noProof="0" dirty="0">
                <a:ln>
                  <a:noFill/>
                </a:ln>
                <a:solidFill>
                  <a:srgbClr val="FF0000"/>
                </a:solidFill>
                <a:effectLst/>
                <a:uLnTx/>
                <a:uFillTx/>
              </a:rPr>
              <a:t> </a:t>
            </a:r>
            <a:r>
              <a:rPr kumimoji="0" lang="en-US" sz="2000" b="1" i="0" u="sng" strike="noStrike" kern="0" cap="none" spc="0" normalizeH="0" baseline="0" noProof="0" dirty="0">
                <a:ln>
                  <a:noFill/>
                </a:ln>
                <a:solidFill>
                  <a:srgbClr val="FF0000"/>
                </a:solidFill>
                <a:effectLst/>
                <a:uLnTx/>
                <a:uFillTx/>
              </a:rPr>
              <a:t>equally to all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her children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Affected </a:t>
            </a:r>
            <a:r>
              <a:rPr kumimoji="0" lang="en-US" sz="2000" b="1" i="0" u="sng" strike="noStrike" kern="0" cap="none" spc="0" normalizeH="0" baseline="0" noProof="0" dirty="0">
                <a:ln>
                  <a:noFill/>
                </a:ln>
                <a:solidFill>
                  <a:srgbClr val="FF0000"/>
                </a:solidFill>
                <a:effectLst/>
                <a:uLnTx/>
                <a:uFillTx/>
              </a:rPr>
              <a:t>father does not </a:t>
            </a:r>
            <a:r>
              <a:rPr kumimoji="0" lang="en-US" sz="2000" b="0" i="0" u="none" strike="noStrike" kern="0" cap="none" spc="0" normalizeH="0" baseline="0" noProof="0" dirty="0">
                <a:ln>
                  <a:noFill/>
                </a:ln>
                <a:solidFill>
                  <a:sysClr val="windowText" lastClr="000000"/>
                </a:solidFill>
                <a:effectLst/>
                <a:uLnTx/>
                <a:uFillTx/>
              </a:rPr>
              <a:t>transmit the disease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his children.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4">
                    <a:lumMod val="75000"/>
                  </a:schemeClr>
                </a:solidFill>
                <a:effectLst/>
                <a:uLnTx/>
                <a:uFillTx/>
              </a:rPr>
              <a:t>* Example of Mitochondrial Disorders: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 - </a:t>
            </a:r>
            <a:r>
              <a:rPr kumimoji="0" lang="en-US" sz="2000" b="0" i="0" u="none" strike="noStrike" kern="0" cap="none" spc="0" normalizeH="0" baseline="0" noProof="0" dirty="0" err="1">
                <a:ln>
                  <a:noFill/>
                </a:ln>
                <a:solidFill>
                  <a:srgbClr val="FF0000"/>
                </a:solidFill>
                <a:effectLst/>
                <a:uLnTx/>
                <a:uFillTx/>
              </a:rPr>
              <a:t>Lebers</a:t>
            </a:r>
            <a:r>
              <a:rPr kumimoji="0" lang="en-US" sz="2000" b="0" i="0" u="none" strike="noStrike" kern="0" cap="none" spc="0" normalizeH="0" baseline="0" noProof="0" dirty="0">
                <a:ln>
                  <a:noFill/>
                </a:ln>
                <a:solidFill>
                  <a:srgbClr val="FF0000"/>
                </a:solidFill>
                <a:effectLst/>
                <a:uLnTx/>
                <a:uFillTx/>
              </a:rPr>
              <a:t> hereditary optic neuropathy (LHON):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lumMod val="50000"/>
                  </a:schemeClr>
                </a:solidFill>
                <a:effectLst/>
                <a:uLnTx/>
                <a:uFillTx/>
              </a:rPr>
              <a:t>It is the rapid Optic nerve death, which leads to blindness in young adult life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758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58" y="304800"/>
            <a:ext cx="7961142" cy="838199"/>
          </a:xfrm>
          <a:noFill/>
          <a:ln>
            <a:noFill/>
          </a:ln>
        </p:spPr>
        <p:style>
          <a:lnRef idx="0">
            <a:scrgbClr r="0" g="0" b="0"/>
          </a:lnRef>
          <a:fillRef idx="0">
            <a:scrgbClr r="0" g="0" b="0"/>
          </a:fillRef>
          <a:effectRef idx="0">
            <a:scrgbClr r="0" g="0" b="0"/>
          </a:effectRef>
          <a:fontRef idx="minor">
            <a:schemeClr val="dk1"/>
          </a:fontRef>
        </p:style>
        <p:txBody>
          <a:bodyPr/>
          <a:lstStyle/>
          <a:p>
            <a:r>
              <a:rPr lang="en-US" b="1" dirty="0">
                <a:ln w="0"/>
                <a:solidFill>
                  <a:schemeClr val="accent5"/>
                </a:solidFill>
                <a:effectLst>
                  <a:outerShdw blurRad="38100" dist="19050" dir="2700000" algn="tl" rotWithShape="0">
                    <a:schemeClr val="dk1">
                      <a:alpha val="40000"/>
                    </a:schemeClr>
                  </a:outerShdw>
                </a:effectLst>
              </a:rPr>
              <a:t>Mitochondrial inheritance </a:t>
            </a:r>
          </a:p>
        </p:txBody>
      </p:sp>
      <p:sp>
        <p:nvSpPr>
          <p:cNvPr id="3" name="Content Placeholder 2"/>
          <p:cNvSpPr>
            <a:spLocks noGrp="1"/>
          </p:cNvSpPr>
          <p:nvPr>
            <p:ph idx="1"/>
          </p:nvPr>
        </p:nvSpPr>
        <p:spPr>
          <a:xfrm>
            <a:off x="725658" y="3657600"/>
            <a:ext cx="8229600" cy="2899143"/>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n-US" dirty="0">
                <a:solidFill>
                  <a:schemeClr val="accent1">
                    <a:lumMod val="75000"/>
                  </a:schemeClr>
                </a:solidFill>
              </a:rPr>
              <a:t>*Males cannot transmit the disease as the cytoplasm is inherited </a:t>
            </a:r>
            <a:r>
              <a:rPr lang="en-US" u="sng" dirty="0">
                <a:solidFill>
                  <a:srgbClr val="FF0000"/>
                </a:solidFill>
              </a:rPr>
              <a:t>only from the mother</a:t>
            </a:r>
            <a:r>
              <a:rPr lang="en-US" dirty="0">
                <a:solidFill>
                  <a:schemeClr val="accent1">
                    <a:lumMod val="75000"/>
                  </a:schemeClr>
                </a:solidFill>
              </a:rPr>
              <a:t>, and mitochondria are present in the cytoplasm. </a:t>
            </a:r>
          </a:p>
          <a:p>
            <a:pPr marL="0" indent="0">
              <a:buNone/>
            </a:pPr>
            <a:r>
              <a:rPr lang="en-US" dirty="0">
                <a:solidFill>
                  <a:schemeClr val="accent1">
                    <a:lumMod val="75000"/>
                  </a:schemeClr>
                </a:solidFill>
              </a:rPr>
              <a:t>*Note that there are </a:t>
            </a:r>
            <a:r>
              <a:rPr lang="en-US" u="sng" dirty="0">
                <a:solidFill>
                  <a:srgbClr val="FF0000"/>
                </a:solidFill>
              </a:rPr>
              <a:t>no carriers </a:t>
            </a:r>
            <a:r>
              <a:rPr lang="en-US" dirty="0">
                <a:solidFill>
                  <a:schemeClr val="accent1">
                    <a:lumMod val="75000"/>
                  </a:schemeClr>
                </a:solidFill>
              </a:rPr>
              <a:t>in mitochondrial inheritance, either affected or not. </a:t>
            </a:r>
          </a:p>
        </p:txBody>
      </p:sp>
      <p:pic>
        <p:nvPicPr>
          <p:cNvPr id="4" name="Picture 3"/>
          <p:cNvPicPr>
            <a:picLocks noChangeAspect="1"/>
          </p:cNvPicPr>
          <p:nvPr/>
        </p:nvPicPr>
        <p:blipFill rotWithShape="1">
          <a:blip r:embed="rId2"/>
          <a:srcRect l="32500" t="24802" r="31668" b="44071"/>
          <a:stretch/>
        </p:blipFill>
        <p:spPr>
          <a:xfrm>
            <a:off x="2590800" y="1291854"/>
            <a:ext cx="4000500" cy="2216890"/>
          </a:xfrm>
          <a:prstGeom prst="rect">
            <a:avLst/>
          </a:prstGeom>
        </p:spPr>
      </p:pic>
    </p:spTree>
    <p:extLst>
      <p:ext uri="{BB962C8B-B14F-4D97-AF65-F5344CB8AC3E}">
        <p14:creationId xmlns:p14="http://schemas.microsoft.com/office/powerpoint/2010/main" val="2497527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7.0&quot;&gt;&lt;object type=&quot;1&quot; unique_id=&quot;10001&quot;&gt;&lt;object type=&quot;2&quot; unique_id=&quot;10314&quot;&gt;&lt;object type=&quot;3&quot; unique_id=&quot;10315&quot;&gt;&lt;property id=&quot;20148&quot; value=&quot;5&quot;/&gt;&lt;property id=&quot;20300&quot; value=&quot;Slide 1 - &amp;quot;Indezine Test Theme&amp;quot;&quot;/&gt;&lt;property id=&quot;20307&quot; value=&quot;284&quot;/&gt;&lt;/object&gt;&lt;object type=&quot;3&quot; unique_id=&quot;10316&quot;&gt;&lt;property id=&quot;20148&quot; value=&quot;5&quot;/&gt;&lt;property id=&quot;20300&quot; value=&quot;Slide 6 - &amp;quot;Test Theme&amp;quot;&quot;/&gt;&lt;property id=&quot;20307&quot; value=&quot;257&quot;/&gt;&lt;/object&gt;&lt;object type=&quot;3&quot; unique_id=&quot;10317&quot;&gt;&lt;property id=&quot;20148&quot; value=&quot;5&quot;/&gt;&lt;property id=&quot;20300&quot; value=&quot;Slide 7 - &amp;quot;Test Theme&amp;quot;&quot;/&gt;&lt;property id=&quot;20307&quot; value=&quot;256&quot;/&gt;&lt;/object&gt;&lt;object type=&quot;3&quot; unique_id=&quot;10318&quot;&gt;&lt;property id=&quot;20148&quot; value=&quot;5&quot;/&gt;&lt;property id=&quot;20300&quot; value=&quot;Slide 8 - &amp;quot;Test Theme&amp;quot;&quot;/&gt;&lt;property id=&quot;20307&quot; value=&quot;258&quot;/&gt;&lt;/object&gt;&lt;object type=&quot;3&quot; unique_id=&quot;10319&quot;&gt;&lt;property id=&quot;20148&quot; value=&quot;5&quot;/&gt;&lt;property id=&quot;20300&quot; value=&quot;Slide 9 - &amp;quot;Test Theme&amp;quot;&quot;/&gt;&lt;property id=&quot;20307&quot; value=&quot;259&quot;/&gt;&lt;/object&gt;&lt;object type=&quot;3&quot; unique_id=&quot;10320&quot;&gt;&lt;property id=&quot;20148&quot; value=&quot;5&quot;/&gt;&lt;property id=&quot;20300&quot; value=&quot;Slide 10 - &amp;quot;Test Theme&amp;quot;&quot;/&gt;&lt;property id=&quot;20307&quot; value=&quot;260&quot;/&gt;&lt;/object&gt;&lt;object type=&quot;3&quot; unique_id=&quot;10321&quot;&gt;&lt;property id=&quot;20148&quot; value=&quot;5&quot;/&gt;&lt;property id=&quot;20300&quot; value=&quot;Slide 11 - &amp;quot;Test Theme&amp;quot;&quot;/&gt;&lt;property id=&quot;20307&quot; value=&quot;261&quot;/&gt;&lt;/object&gt;&lt;object type=&quot;3&quot; unique_id=&quot;10322&quot;&gt;&lt;property id=&quot;20148&quot; value=&quot;5&quot;/&gt;&lt;property id=&quot;20300&quot; value=&quot;Slide 12 - &amp;quot;Test Theme&amp;quot;&quot;/&gt;&lt;property id=&quot;20307&quot; value=&quot;262&quot;/&gt;&lt;/object&gt;&lt;object type=&quot;3&quot; unique_id=&quot;10323&quot;&gt;&lt;property id=&quot;20148&quot; value=&quot;5&quot;/&gt;&lt;property id=&quot;20300&quot; value=&quot;Slide 13 - &amp;quot;Test Theme&amp;quot;&quot;/&gt;&lt;property id=&quot;20307&quot; value=&quot;263&quot;/&gt;&lt;/object&gt;&lt;object type=&quot;3&quot; unique_id=&quot;10324&quot;&gt;&lt;property id=&quot;20148&quot; value=&quot;5&quot;/&gt;&lt;property id=&quot;20300&quot; value=&quot;Slide 14 - &amp;quot;Test Theme&amp;quot;&quot;/&gt;&lt;property id=&quot;20307&quot; value=&quot;264&quot;/&gt;&lt;/object&gt;&lt;object type=&quot;3&quot; unique_id=&quot;10325&quot;&gt;&lt;property id=&quot;20148&quot; value=&quot;5&quot;/&gt;&lt;property id=&quot;20300&quot; value=&quot;Slide 15 - &amp;quot;Test Theme&amp;quot;&quot;/&gt;&lt;property id=&quot;20307&quot; value=&quot;265&quot;/&gt;&lt;/object&gt;&lt;object type=&quot;3&quot; unique_id=&quot;10326&quot;&gt;&lt;property id=&quot;20148&quot; value=&quot;5&quot;/&gt;&lt;property id=&quot;20300&quot; value=&quot;Slide 16 - &amp;quot;Test Theme&amp;quot;&quot;/&gt;&lt;property id=&quot;20307&quot; value=&quot;266&quot;/&gt;&lt;/object&gt;&lt;object type=&quot;3&quot; unique_id=&quot;10327&quot;&gt;&lt;property id=&quot;20148&quot; value=&quot;5&quot;/&gt;&lt;property id=&quot;20300&quot; value=&quot;Slide 17 - &amp;quot;Test Theme&amp;quot;&quot;/&gt;&lt;property id=&quot;20307&quot; value=&quot;283&quot;/&gt;&lt;/object&gt;&lt;object type=&quot;3&quot; unique_id=&quot;10328&quot;&gt;&lt;property id=&quot;20148&quot; value=&quot;5&quot;/&gt;&lt;property id=&quot;20300&quot; value=&quot;Slide 18 - &amp;quot;Test Theme&amp;quot;&quot;/&gt;&lt;property id=&quot;20307&quot; value=&quot;267&quot;/&gt;&lt;/object&gt;&lt;object type=&quot;3&quot; unique_id=&quot;10329&quot;&gt;&lt;property id=&quot;20148&quot; value=&quot;5&quot;/&gt;&lt;property id=&quot;20300&quot; value=&quot;Slide 19 - &amp;quot;Tables Test&amp;quot;&quot;/&gt;&lt;property id=&quot;20307&quot; value=&quot;268&quot;/&gt;&lt;/object&gt;&lt;object type=&quot;3&quot; unique_id=&quot;10330&quot;&gt;&lt;property id=&quot;20148&quot; value=&quot;5&quot;/&gt;&lt;property id=&quot;20300&quot; value=&quot;Slide 20 - &amp;quot;Tables Test&amp;quot;&quot;/&gt;&lt;property id=&quot;20307&quot; value=&quot;269&quot;/&gt;&lt;/object&gt;&lt;object type=&quot;3&quot; unique_id=&quot;10331&quot;&gt;&lt;property id=&quot;20148&quot; value=&quot;5&quot;/&gt;&lt;property id=&quot;20300&quot; value=&quot;Slide 21 - &amp;quot;Tables Test&amp;quot;&quot;/&gt;&lt;property id=&quot;20307&quot; value=&quot;270&quot;/&gt;&lt;/object&gt;&lt;object type=&quot;3&quot; unique_id=&quot;10332&quot;&gt;&lt;property id=&quot;20148&quot; value=&quot;5&quot;/&gt;&lt;property id=&quot;20300&quot; value=&quot;Slide 22 - &amp;quot;Tables Test&amp;quot;&quot;/&gt;&lt;property id=&quot;20307&quot; value=&quot;271&quot;/&gt;&lt;/object&gt;&lt;object type=&quot;3&quot; unique_id=&quot;10333&quot;&gt;&lt;property id=&quot;20148&quot; value=&quot;5&quot;/&gt;&lt;property id=&quot;20300&quot; value=&quot;Slide 23 - &amp;quot;Tables Test&amp;quot;&quot;/&gt;&lt;property id=&quot;20307&quot; value=&quot;272&quot;/&gt;&lt;/object&gt;&lt;object type=&quot;3&quot; unique_id=&quot;10334&quot;&gt;&lt;property id=&quot;20148&quot; value=&quot;5&quot;/&gt;&lt;property id=&quot;20300&quot; value=&quot;Slide 24 - &amp;quot;Tables Test&amp;quot;&quot;/&gt;&lt;property id=&quot;20307&quot; value=&quot;273&quot;/&gt;&lt;/object&gt;&lt;object type=&quot;3&quot; unique_id=&quot;10335&quot;&gt;&lt;property id=&quot;20148&quot; value=&quot;5&quot;/&gt;&lt;property id=&quot;20300&quot; value=&quot;Slide 25 - &amp;quot;Tables Test&amp;quot;&quot;/&gt;&lt;property id=&quot;20307&quot; value=&quot;274&quot;/&gt;&lt;/object&gt;&lt;object type=&quot;3&quot; unique_id=&quot;10336&quot;&gt;&lt;property id=&quot;20148&quot; value=&quot;5&quot;/&gt;&lt;property id=&quot;20300&quot; value=&quot;Slide 26 - &amp;quot;Tables Test&amp;quot;&quot;/&gt;&lt;property id=&quot;20307&quot; value=&quot;275&quot;/&gt;&lt;/object&gt;&lt;object type=&quot;3&quot; unique_id=&quot;10337&quot;&gt;&lt;property id=&quot;20148&quot; value=&quot;5&quot;/&gt;&lt;property id=&quot;20300&quot; value=&quot;Slide 27 - &amp;quot;Tables Test&amp;quot;&quot;/&gt;&lt;property id=&quot;20307&quot; value=&quot;276&quot;/&gt;&lt;/object&gt;&lt;object type=&quot;3&quot; unique_id=&quot;10338&quot;&gt;&lt;property id=&quot;20148&quot; value=&quot;5&quot;/&gt;&lt;property id=&quot;20300&quot; value=&quot;Slide 28 - &amp;quot;Tables Test&amp;quot;&quot;/&gt;&lt;property id=&quot;20307&quot; value=&quot;277&quot;/&gt;&lt;/object&gt;&lt;object type=&quot;3&quot; unique_id=&quot;10339&quot;&gt;&lt;property id=&quot;20148&quot; value=&quot;5&quot;/&gt;&lt;property id=&quot;20300&quot; value=&quot;Slide 29 - &amp;quot;Tables Test&amp;quot;&quot;/&gt;&lt;property id=&quot;20307&quot; value=&quot;278&quot;/&gt;&lt;/object&gt;&lt;object type=&quot;3&quot; unique_id=&quot;10340&quot;&gt;&lt;property id=&quot;20148&quot; value=&quot;5&quot;/&gt;&lt;property id=&quot;20300&quot; value=&quot;Slide 30 - &amp;quot;Tables Test&amp;quot;&quot;/&gt;&lt;property id=&quot;20307&quot; value=&quot;279&quot;/&gt;&lt;/object&gt;&lt;object type=&quot;3&quot; unique_id=&quot;10341&quot;&gt;&lt;property id=&quot;20148&quot; value=&quot;5&quot;/&gt;&lt;property id=&quot;20300&quot; value=&quot;Slide 31 - &amp;quot;SmartArt Styles&amp;quot;&quot;/&gt;&lt;property id=&quot;20307&quot; value=&quot;280&quot;/&gt;&lt;/object&gt;&lt;object type=&quot;3&quot; unique_id=&quot;10342&quot;&gt;&lt;property id=&quot;20148&quot; value=&quot;5&quot;/&gt;&lt;property id=&quot;20300&quot; value=&quot;Slide 32 - &amp;quot;SmartArt Styles&amp;quot;&quot;/&gt;&lt;property id=&quot;20307&quot; value=&quot;281&quot;/&gt;&lt;/object&gt;&lt;object type=&quot;3&quot; unique_id=&quot;10343&quot;&gt;&lt;property id=&quot;20148&quot; value=&quot;5&quot;/&gt;&lt;property id=&quot;20300&quot; value=&quot;Slide 33 - &amp;quot;SmartArt Styles&amp;quot;&quot;/&gt;&lt;property id=&quot;20307&quot; value=&quot;282&quot;/&gt;&lt;/object&gt;&lt;object type=&quot;3&quot; unique_id=&quot;34460&quot;&gt;&lt;property id=&quot;20148&quot; value=&quot;5&quot;/&gt;&lt;property id=&quot;20300&quot; value=&quot;Slide 2 - &amp;quot;Sample Bulleted Text&amp;quot;&quot;/&gt;&lt;property id=&quot;20307&quot; value=&quot;289&quot;/&gt;&lt;/object&gt;&lt;object type=&quot;3&quot; unique_id=&quot;34677&quot;&gt;&lt;property id=&quot;20148&quot; value=&quot;5&quot;/&gt;&lt;property id=&quot;20300&quot; value=&quot;Slide 3 - &amp;quot;Sample Bulleted Text&amp;quot;&quot;/&gt;&lt;property id=&quot;20307&quot; value=&quot;290&quot;/&gt;&lt;/object&gt;&lt;object type=&quot;3&quot; unique_id=&quot;34678&quot;&gt;&lt;property id=&quot;20148&quot; value=&quot;5&quot;/&gt;&lt;property id=&quot;20300&quot; value=&quot;Slide 4 - &amp;quot;Sample Bulleted Text&amp;quot;&quot;/&gt;&lt;property id=&quot;20307&quot; value=&quot;291&quot;/&gt;&lt;/object&gt;&lt;object type=&quot;3&quot; unique_id=&quot;34679&quot;&gt;&lt;property id=&quot;20148&quot; value=&quot;5&quot;/&gt;&lt;property id=&quot;20300&quot; value=&quot;Slide 5 - &amp;quot;Sample Bulleted Text&amp;quot;&quot;/&gt;&lt;property id=&quot;20307&quot; value=&quot;292&quot;/&gt;&lt;/object&gt;&lt;/object&gt;&lt;object type=&quot;8&quot; unique_id=&quot;1037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eePPT DNA 06">
  <a:themeElements>
    <a:clrScheme name="FreePPT 2758 DNA 06">
      <a:dk1>
        <a:sysClr val="windowText" lastClr="000000"/>
      </a:dk1>
      <a:lt1>
        <a:sysClr val="window" lastClr="FFFFFF"/>
      </a:lt1>
      <a:dk2>
        <a:srgbClr val="000000"/>
      </a:dk2>
      <a:lt2>
        <a:srgbClr val="FFFFFF"/>
      </a:lt2>
      <a:accent1>
        <a:srgbClr val="0F6AD9"/>
      </a:accent1>
      <a:accent2>
        <a:srgbClr val="D64742"/>
      </a:accent2>
      <a:accent3>
        <a:srgbClr val="00BF13"/>
      </a:accent3>
      <a:accent4>
        <a:srgbClr val="8352BF"/>
      </a:accent4>
      <a:accent5>
        <a:srgbClr val="00A2CF"/>
      </a:accent5>
      <a:accent6>
        <a:srgbClr val="D97625"/>
      </a:accent6>
      <a:hlink>
        <a:srgbClr val="B234F8"/>
      </a:hlink>
      <a:folHlink>
        <a:srgbClr val="D12B19"/>
      </a:folHlink>
    </a:clrScheme>
    <a:fontScheme name="FreePPT DNA 0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ePPT DNA 0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30000"/>
                <a:satMod val="200000"/>
              </a:schemeClr>
            </a:gs>
            <a:gs pos="100000">
              <a:schemeClr val="phClr">
                <a:shade val="80000"/>
                <a:satMod val="300000"/>
              </a:schemeClr>
            </a:gs>
          </a:gsLst>
          <a:path path="circle">
            <a:fillToRect l="50000" t="50000" r="50000" b="50000"/>
          </a:path>
        </a:gradFill>
        <a:blipFill rotWithShape="1">
          <a:blip xmlns:r="http://schemas.openxmlformats.org/officeDocument/2006/relationships" r:embed="rId1">
            <a:duotone>
              <a:schemeClr val="phClr">
                <a:shade val="3000"/>
                <a:satMod val="110000"/>
              </a:schemeClr>
              <a:schemeClr val="phClr">
                <a:tint val="60000"/>
                <a:satMod val="425000"/>
              </a:schemeClr>
            </a:duotone>
          </a:blip>
          <a:stretch/>
        </a:blipFill>
      </a:bgFillStyleLst>
    </a:fmtScheme>
  </a:themeElements>
  <a:objectDefaults/>
  <a:extraClrSchemeLst>
    <a:extraClrScheme>
      <a:clrScheme name="FreePPT DNA 06">
        <a:dk1>
          <a:sysClr val="windowText" lastClr="000000"/>
        </a:dk1>
        <a:lt1>
          <a:sysClr val="window" lastClr="FFFFFF"/>
        </a:lt1>
        <a:dk2>
          <a:srgbClr val="000000"/>
        </a:dk2>
        <a:lt2>
          <a:srgbClr val="FFFFFF"/>
        </a:lt2>
        <a:accent1>
          <a:srgbClr val="0F6AD9"/>
        </a:accent1>
        <a:accent2>
          <a:srgbClr val="D64742"/>
        </a:accent2>
        <a:accent3>
          <a:srgbClr val="00BF13"/>
        </a:accent3>
        <a:accent4>
          <a:srgbClr val="8352BF"/>
        </a:accent4>
        <a:accent5>
          <a:srgbClr val="00A2CF"/>
        </a:accent5>
        <a:accent6>
          <a:srgbClr val="D97625"/>
        </a:accent6>
        <a:hlink>
          <a:srgbClr val="B234F8"/>
        </a:hlink>
        <a:folHlink>
          <a:srgbClr val="D12B19"/>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1460</Words>
  <Application>Microsoft Office PowerPoint</Application>
  <PresentationFormat>On-screen Show (4:3)</PresentationFormat>
  <Paragraphs>193</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Abadi MT Condensed Extra Bold</vt:lpstr>
      <vt:lpstr>Arial</vt:lpstr>
      <vt:lpstr>Calibri</vt:lpstr>
      <vt:lpstr>Century Gothic</vt:lpstr>
      <vt:lpstr>Tahoma</vt:lpstr>
      <vt:lpstr>Times New Roman</vt:lpstr>
      <vt:lpstr>FreePPT DNA 06</vt:lpstr>
      <vt:lpstr>PowerPoint Presentation</vt:lpstr>
      <vt:lpstr>Objectives: </vt:lpstr>
      <vt:lpstr>Inheritance of Codominant Alleles</vt:lpstr>
      <vt:lpstr>Possible genotypes, phenotypes &amp; gametes formed from the four alleles: A1, A2, B, &amp; O at the ABO locus </vt:lpstr>
      <vt:lpstr>PSEUDODOMINANT INHERITANCE</vt:lpstr>
      <vt:lpstr>What are the situations in which the inheritance of single-gene disorders diverges from typical mendelian patterns?</vt:lpstr>
      <vt:lpstr>PowerPoint Presentation</vt:lpstr>
      <vt:lpstr>PowerPoint Presentation</vt:lpstr>
      <vt:lpstr>Mitochondrial inheritance </vt:lpstr>
      <vt:lpstr>PowerPoint Presentation</vt:lpstr>
      <vt:lpstr>PowerPoint Presentation</vt:lpstr>
      <vt:lpstr>Anticipation</vt:lpstr>
      <vt:lpstr>Myotonic Dystrophy </vt:lpstr>
      <vt:lpstr>Atypical presentation for Autosomal Dominant defects</vt:lpstr>
      <vt:lpstr>2- Reduced penetrance:  In some individuals heterozygous for gene mutations giving rise to certain autosomal dominant disorder  there may be no abnormal clinical features, representing so-called reduced penetrance or “skipping a generation” Reduced penetrance might be due to: * Modifying effects of other genes * Interaction of the gene with environmental factors More Explanation (from 435 team) : Penetrance refers to the proportion of people with a particular genetic change (such as a mutation in a specific gene) who exhibit signs and symptoms of a genetic disorder. If some people with the mutation do not develop features of the disorder, the condition is said to have reduced (or incomplete) penetrance.</vt:lpstr>
      <vt:lpstr>New mutations</vt:lpstr>
      <vt:lpstr>PowerPoint Presentation</vt:lpstr>
      <vt:lpstr>Complex traits</vt:lpstr>
      <vt:lpstr>Complex traits</vt:lpstr>
      <vt:lpstr>Multifactorial/polygenic disprders</vt:lpstr>
      <vt:lpstr>Genomic imprinting an  example of non-mendelian inheritance </vt:lpstr>
      <vt:lpstr>Quiz:</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Jumana Alqhtani</dc:creator>
  <cp:lastModifiedBy>trad</cp:lastModifiedBy>
  <cp:revision>47</cp:revision>
  <dcterms:created xsi:type="dcterms:W3CDTF">2016-10-24T18:59:45Z</dcterms:created>
  <dcterms:modified xsi:type="dcterms:W3CDTF">2016-11-24T20:42:33Z</dcterms:modified>
</cp:coreProperties>
</file>