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</p:sldIdLst>
  <p:sldSz cx="14401800" cy="195072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Objects="1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63C0-5207-6F4B-9C7C-E43157600B24}" type="datetimeFigureOut">
              <a:rPr lang="en-US" smtClean="0"/>
              <a:t>12/1/16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BA6C7-130B-344C-A1E7-C9CD22EDC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53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2-01T10:30:27.771"/>
    </inkml:context>
    <inkml:brush xml:id="br0">
      <inkml:brushProperty name="width" value="0.21167" units="cm"/>
      <inkml:brushProperty name="height" value="0.21167" units="cm"/>
      <inkml:brushProperty name="color" value="#FFFFFF"/>
    </inkml:brush>
  </inkml:definitions>
  <inkml:trace contextRef="#ctx0" brushRef="#br0">1 1 24575,'12'180'0,"-6"-91"0,-2-5 0,-3-29 0,-2-3 0,1 0 0,0-3 0,0 22 0,0-7 0,0-29 0,0 11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2-01T10:30:32.739"/>
    </inkml:context>
    <inkml:brush xml:id="br0">
      <inkml:brushProperty name="width" value="0.21167" units="cm"/>
      <inkml:brushProperty name="height" value="0.21167" units="cm"/>
      <inkml:brushProperty name="color" value="#FFFFFF"/>
    </inkml:brush>
  </inkml:definitions>
  <inkml:trace contextRef="#ctx0" brushRef="#br0">1 1 24575,'58'2'0,"-20"44"0,-23 11 0,-7 8 0,-3-3 0,-2 3 0,-2 16 0,-2 3 0,-12 94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163525" y="685800"/>
            <a:ext cx="2531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2163763" y="685800"/>
            <a:ext cx="2532061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2163525" y="685800"/>
            <a:ext cx="2531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2163525" y="685800"/>
            <a:ext cx="2531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2163525" y="685800"/>
            <a:ext cx="2531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2163763" y="685800"/>
            <a:ext cx="2532061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2163763" y="685800"/>
            <a:ext cx="2532061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2163763" y="685800"/>
            <a:ext cx="2532061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2163763" y="685800"/>
            <a:ext cx="2532061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2163763" y="685800"/>
            <a:ext cx="2532061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2163525" y="685800"/>
            <a:ext cx="25316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90939" y="2823866"/>
            <a:ext cx="13419899" cy="778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3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3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3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3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3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3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3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90927" y="10748667"/>
            <a:ext cx="13419899" cy="300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6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6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6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6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6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6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6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6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6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3344120" y="17685657"/>
            <a:ext cx="863999" cy="1492799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90927" y="4195076"/>
            <a:ext cx="13419899" cy="74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284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284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284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284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284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284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284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28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90927" y="11955089"/>
            <a:ext cx="13419899" cy="49334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4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3344120" y="17685657"/>
            <a:ext cx="863999" cy="1492799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90927" y="8157286"/>
            <a:ext cx="13419899" cy="319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85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85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85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85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85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85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85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8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3344120" y="17685657"/>
            <a:ext cx="863999" cy="1492799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90927" y="1687796"/>
            <a:ext cx="13419899" cy="217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6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6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6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6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6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6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6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90927" y="4370862"/>
            <a:ext cx="13419899" cy="129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4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3344120" y="17685657"/>
            <a:ext cx="863999" cy="1492799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90927" y="1687796"/>
            <a:ext cx="13419899" cy="217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6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6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6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6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6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6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6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90927" y="4370862"/>
            <a:ext cx="6299998" cy="129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7611029" y="4370862"/>
            <a:ext cx="6299998" cy="129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3344120" y="17685657"/>
            <a:ext cx="863999" cy="1492799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90927" y="1687796"/>
            <a:ext cx="13419899" cy="217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6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6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6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6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6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6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6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3344120" y="17685657"/>
            <a:ext cx="863999" cy="1492799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90927" y="2107160"/>
            <a:ext cx="4422600" cy="286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7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7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7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7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7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7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7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90927" y="5270178"/>
            <a:ext cx="4422600" cy="1205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3344120" y="17685657"/>
            <a:ext cx="863999" cy="1492799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72143" y="1707233"/>
            <a:ext cx="10029300" cy="1551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3344120" y="17685657"/>
            <a:ext cx="863999" cy="1492799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7200900" y="-473"/>
            <a:ext cx="7200900" cy="195071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216700" tIns="216700" rIns="216700" bIns="216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18162" y="4676923"/>
            <a:ext cx="6371099" cy="5621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00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00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00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00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00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00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00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0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418162" y="10630907"/>
            <a:ext cx="6371099" cy="468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5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7779711" y="2746116"/>
            <a:ext cx="6043200" cy="1401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4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3344120" y="17685657"/>
            <a:ext cx="863999" cy="1492799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90927" y="16044826"/>
            <a:ext cx="9447900" cy="229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4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3344120" y="17685657"/>
            <a:ext cx="863999" cy="1492799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90927" y="1687796"/>
            <a:ext cx="13419899" cy="217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6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6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6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6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6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6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6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90927" y="4370862"/>
            <a:ext cx="13419899" cy="1295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4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3800"/>
              </a:spcAft>
              <a:buClr>
                <a:schemeClr val="dk2"/>
              </a:buClr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3344120" y="17685657"/>
            <a:ext cx="863999" cy="1492799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mmunology436@gmail.com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s://www.youtube.com/watch?v=D_8WFVXIATk" TargetMode="External"/><Relationship Id="rId5" Type="http://schemas.openxmlformats.org/officeDocument/2006/relationships/image" Target="../media/image11.png"/><Relationship Id="rId6" Type="http://schemas.openxmlformats.org/officeDocument/2006/relationships/hyperlink" Target="https://m.youtube.com/watch?index=2&amp;list=LLhph2500OUDsKDIf2o-pH0A&amp;v=vbWYz9XDtLw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png"/><Relationship Id="rId6" Type="http://schemas.openxmlformats.org/officeDocument/2006/relationships/hyperlink" Target="https://www.youtube.com/watch?v=E_fdPaBBPic" TargetMode="External"/><Relationship Id="rId7" Type="http://schemas.openxmlformats.org/officeDocument/2006/relationships/image" Target="../media/image11.png"/><Relationship Id="rId8" Type="http://schemas.openxmlformats.org/officeDocument/2006/relationships/customXml" Target="../ink/ink1.xml"/><Relationship Id="rId9" Type="http://schemas.openxmlformats.org/officeDocument/2006/relationships/image" Target="../media/image15.png"/><Relationship Id="rId10" Type="http://schemas.openxmlformats.org/officeDocument/2006/relationships/customXml" Target="../ink/ink2.xml"/><Relationship Id="rId11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hyperlink" Target="https://www.youtube.com/watch?v=hE37G6zVkFY" TargetMode="External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1157100" y="3953171"/>
            <a:ext cx="12087600" cy="2581499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b" anchorCtr="0">
            <a:noAutofit/>
          </a:bodyPr>
          <a:lstStyle/>
          <a:p>
            <a:pPr marL="0" marR="0" lvl="0" indent="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ora"/>
              <a:buNone/>
            </a:pPr>
            <a:r>
              <a:rPr lang="en" sz="2400" b="1" i="0" u="none" strike="noStrike" cap="none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Foundation Block</a:t>
            </a:r>
          </a:p>
          <a:p>
            <a:pPr marL="0" marR="0" lvl="0" indent="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ora"/>
              <a:buNone/>
            </a:pPr>
            <a:r>
              <a:rPr lang="en" sz="2400" b="1" i="0" u="none" strike="noStrike" cap="none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Lecture T</a:t>
            </a:r>
            <a:r>
              <a:rPr lang="en" sz="2400" b="1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wo</a:t>
            </a:r>
          </a:p>
          <a:p>
            <a:pPr marL="0" marR="0" lvl="0" indent="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ora"/>
              <a:buNone/>
            </a:pPr>
            <a:r>
              <a:rPr lang="en" sz="2400" b="1" i="0" u="none" strike="noStrike" cap="none">
                <a:solidFill>
                  <a:srgbClr val="073763"/>
                </a:solidFill>
                <a:latin typeface="Lora"/>
                <a:ea typeface="Lora"/>
                <a:cs typeface="Lora"/>
                <a:sym typeface="Lora"/>
              </a:rPr>
              <a:t>Natural defense mechanism </a:t>
            </a:r>
          </a:p>
          <a:p>
            <a:pPr marL="0" marR="0" lvl="0" indent="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666666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53" name="Shape 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3325" y="8003975"/>
            <a:ext cx="9095149" cy="2864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83726" y="-622550"/>
            <a:ext cx="3585259" cy="358527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2070349" y="12419850"/>
            <a:ext cx="9678124" cy="694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Objectives: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25000"/>
              <a:buFont typeface="Arial"/>
              <a:buNone/>
            </a:pPr>
            <a:r>
              <a:rPr lang="en" sz="900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know first (non-specific immunity) and second (adaptive immunity) lines of defense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understand the complement system, its activation and how it involves in pathogen killing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recognize the importance of accumulation of inflammatory cells for clearance of infection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know the role of cytokines as mediators which regulate inflammation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2070325" y="16056625"/>
            <a:ext cx="9095099" cy="151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2024300" y="16056625"/>
            <a:ext cx="7913399" cy="151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●"/>
            </a:pPr>
            <a:r>
              <a:rPr lang="en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Important.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Arial"/>
              <a:buChar char="●"/>
            </a:pPr>
            <a:r>
              <a:rPr lang="en" sz="1800" b="1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Extra notes.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ct val="100000"/>
              <a:buFont typeface="Arial"/>
              <a:buChar char="●"/>
            </a:pPr>
            <a:r>
              <a:rPr lang="en" sz="1800" b="1" i="0" u="none" strike="noStrike" cap="none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</a:rPr>
              <a:t>Females notes 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ct val="100000"/>
              <a:buFont typeface="Arial"/>
              <a:buChar char="●"/>
            </a:pPr>
            <a:r>
              <a:rPr lang="en" sz="1800" b="1" i="0" u="none" strike="noStrike" cap="none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</a:rPr>
              <a:t>Males notes.</a:t>
            </a:r>
          </a:p>
        </p:txBody>
      </p:sp>
      <p:cxnSp>
        <p:nvCxnSpPr>
          <p:cNvPr id="58" name="Shape 58"/>
          <p:cNvCxnSpPr/>
          <p:nvPr/>
        </p:nvCxnSpPr>
        <p:spPr>
          <a:xfrm>
            <a:off x="2070350" y="12295525"/>
            <a:ext cx="5290799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Shape 59"/>
          <p:cNvCxnSpPr/>
          <p:nvPr/>
        </p:nvCxnSpPr>
        <p:spPr>
          <a:xfrm rot="10800000" flipH="1">
            <a:off x="2653325" y="6327574"/>
            <a:ext cx="8790299" cy="22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5">
                    <a:lumMod val="75000"/>
                  </a:schemeClr>
                </a:solidFill>
              </a:rPr>
              <a:t>MCQ's</a:t>
            </a:r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70C0"/>
                </a:solidFill>
              </a:rPr>
              <a:t>1 - Which of the following physical innate immunity ?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/>
              <a:t>a) Vomiting.   b) saliva,  c) </a:t>
            </a:r>
            <a:r>
              <a:rPr lang="en-US" sz="2800" dirty="0" err="1"/>
              <a:t>hepcidins</a:t>
            </a:r>
            <a:r>
              <a:rPr lang="en-US" sz="2800" dirty="0"/>
              <a:t>)  d) Mucous membranes </a:t>
            </a:r>
            <a:br>
              <a:rPr lang="en-US" sz="2800" dirty="0"/>
            </a:br>
            <a:r>
              <a:rPr lang="ar-SA" sz="2800" dirty="0"/>
              <a:t/>
            </a:r>
            <a:br>
              <a:rPr lang="ar-SA" sz="2800" dirty="0"/>
            </a:br>
            <a:r>
              <a:rPr lang="en-US" sz="2800" dirty="0">
                <a:solidFill>
                  <a:srgbClr val="0070C0"/>
                </a:solidFill>
              </a:rPr>
              <a:t>2- serve as a link between the adaptive and innate immunity ?</a:t>
            </a:r>
            <a:r>
              <a:rPr lang="ar-SA" sz="2800" dirty="0">
                <a:solidFill>
                  <a:srgbClr val="0070C0"/>
                </a:solidFill>
              </a:rPr>
              <a:t/>
            </a:r>
            <a:br>
              <a:rPr lang="ar-SA" sz="2800" dirty="0">
                <a:solidFill>
                  <a:srgbClr val="0070C0"/>
                </a:solidFill>
              </a:rPr>
            </a:br>
            <a:r>
              <a:rPr lang="en-US" sz="2800" dirty="0"/>
              <a:t>a) plasma cell    b) </a:t>
            </a:r>
            <a:r>
              <a:rPr lang="en-US" sz="2800" dirty="0" err="1"/>
              <a:t>neutrophile</a:t>
            </a:r>
            <a:r>
              <a:rPr lang="en-US" sz="2800" dirty="0"/>
              <a:t>  c) Monocytes  d) </a:t>
            </a:r>
            <a:r>
              <a:rPr lang="en-US" sz="2800" dirty="0" err="1"/>
              <a:t>eosinophile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rgbClr val="0070C0"/>
                </a:solidFill>
              </a:rPr>
              <a:t>3- which complement system pathway Activated by bacterial products ?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A) Classical pathway  b ) </a:t>
            </a:r>
            <a:r>
              <a:rPr lang="en-US" sz="2800" dirty="0" err="1"/>
              <a:t>lectine</a:t>
            </a:r>
            <a:r>
              <a:rPr lang="en-US" sz="2800" dirty="0"/>
              <a:t> pathway c) Alternative pathway 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rgbClr val="0070C0"/>
                </a:solidFill>
              </a:rPr>
              <a:t>4- main opsonin  in complement system ? 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/>
              <a:t>A ) c3a  b) c3b  c) c5a  d) c5b 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rgbClr val="0070C0"/>
                </a:solidFill>
              </a:rPr>
              <a:t>5- Produced and released by virally infected cells in response to viral infections 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/>
              <a:t>a) Interleukins   b) Interferons   c) Tumor necrosis factor (TNF) 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rgbClr val="0070C0"/>
                </a:solidFill>
              </a:rPr>
              <a:t>6- substance released from inside the body that produces fever its called endogenous pyrogen 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/>
              <a:t>a) true </a:t>
            </a:r>
            <a:br>
              <a:rPr lang="en-US" sz="2800" dirty="0"/>
            </a:br>
            <a:r>
              <a:rPr lang="en-US" sz="2800" dirty="0"/>
              <a:t>b) false </a:t>
            </a:r>
            <a:r>
              <a:rPr lang="ar-SA" sz="2800" dirty="0"/>
              <a:t/>
            </a:r>
            <a:br>
              <a:rPr lang="ar-SA" sz="2800" dirty="0"/>
            </a:b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3305232" y="16500400"/>
            <a:ext cx="37476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1-D</a:t>
            </a:r>
          </a:p>
          <a:p>
            <a:r>
              <a:rPr lang="en-US" sz="2800" dirty="0" smtClean="0"/>
              <a:t>2-C</a:t>
            </a:r>
          </a:p>
          <a:p>
            <a:r>
              <a:rPr lang="en-US" sz="2800" dirty="0" smtClean="0"/>
              <a:t>3-C</a:t>
            </a:r>
          </a:p>
          <a:p>
            <a:r>
              <a:rPr lang="en-US" sz="2800" dirty="0" smtClean="0"/>
              <a:t>4-B</a:t>
            </a:r>
          </a:p>
          <a:p>
            <a:r>
              <a:rPr lang="en-US" sz="2800" dirty="0" smtClean="0"/>
              <a:t>5-B</a:t>
            </a:r>
          </a:p>
          <a:p>
            <a:r>
              <a:rPr lang="en-US" sz="2800" dirty="0" smtClean="0"/>
              <a:t>6-A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8966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90950" y="1894632"/>
            <a:ext cx="13419899" cy="2231698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ora"/>
              <a:buNone/>
            </a:pPr>
            <a:r>
              <a:rPr lang="en" sz="2500" b="1" i="0" u="none" strike="noStrike" cap="none">
                <a:solidFill>
                  <a:schemeClr val="accent5"/>
                </a:solidFill>
                <a:latin typeface="Lora"/>
                <a:ea typeface="Lora"/>
                <a:cs typeface="Lora"/>
                <a:sym typeface="Lora"/>
              </a:rPr>
              <a:t>Contact us</a:t>
            </a: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ora"/>
              <a:buNone/>
            </a:pPr>
            <a:r>
              <a:rPr lang="en" sz="2500" b="1" i="0" u="none" strike="noStrike" cap="none">
                <a:solidFill>
                  <a:schemeClr val="accent5"/>
                </a:solidFill>
                <a:latin typeface="Lora"/>
                <a:ea typeface="Lora"/>
                <a:cs typeface="Lora"/>
                <a:sym typeface="Lora"/>
              </a:rPr>
              <a:t>Email: </a:t>
            </a:r>
            <a:r>
              <a:rPr lang="en" sz="2500" b="1" i="0" strike="noStrike" cap="none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3"/>
              </a:rPr>
              <a:t>Immunology436@gmail.com</a:t>
            </a: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Lora"/>
              <a:buNone/>
            </a:pPr>
            <a:r>
              <a:rPr lang="en" sz="2500" b="1" i="0" u="none" strike="noStrike" cap="none">
                <a:solidFill>
                  <a:schemeClr val="accent5"/>
                </a:solidFill>
                <a:latin typeface="Lora"/>
                <a:ea typeface="Lora"/>
                <a:cs typeface="Lora"/>
                <a:sym typeface="Lora"/>
              </a:rPr>
              <a:t>Twitter: Immunology436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490954" y="6999321"/>
            <a:ext cx="13419899" cy="10468799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ora"/>
              <a:buNone/>
            </a:pPr>
            <a:r>
              <a:rPr lang="en" sz="25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  Team Leaders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                                                Ghaida Alsaeed              Basel almeflh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3000" b="1" i="0" u="none" strike="noStrike" cap="non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ora"/>
              <a:buNone/>
            </a:pPr>
            <a:r>
              <a:rPr lang="en" sz="25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  Team members</a:t>
            </a:r>
            <a:r>
              <a:rPr lang="en" sz="3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ora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                                               Aroob Alhuthail</a:t>
            </a:r>
            <a:r>
              <a:rPr lang="en" sz="24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             </a:t>
            </a:r>
            <a:r>
              <a:rPr lang="en" sz="2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Abdullah alharbi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ora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                                              aldorah Alhamdi</a:t>
            </a:r>
            <a:r>
              <a:rPr lang="en" sz="24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             </a:t>
            </a:r>
            <a:r>
              <a:rPr lang="en" sz="2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Abdulmajeed almutairi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ora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                                                   Ghada Alskait              Abdulmajeed alammar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ora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                                                Hanin Bashaikh              Basel alanazi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ora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                                                   Lara Alsaleem              Moayed Ahmed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Lora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                                                Rawan Alwadee</a:t>
            </a:r>
            <a:r>
              <a:rPr lang="en" sz="24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             </a:t>
            </a:r>
            <a:r>
              <a:rPr lang="en" sz="2400" b="0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Mohammed alhammad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225" name="Shape 225"/>
          <p:cNvCxnSpPr/>
          <p:nvPr/>
        </p:nvCxnSpPr>
        <p:spPr>
          <a:xfrm rot="10800000">
            <a:off x="3658349" y="5849705"/>
            <a:ext cx="7085100" cy="4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6" name="Shape 2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68952" y="-696420"/>
            <a:ext cx="3585259" cy="3585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30562" y="4376107"/>
            <a:ext cx="5940680" cy="187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59176" y="559068"/>
            <a:ext cx="13419899" cy="2171999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Source Sans Pro"/>
              <a:buNone/>
            </a:pPr>
            <a:r>
              <a:rPr lang="en" sz="2400" b="0" i="0" u="none" strike="noStrike" cap="none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main function of the immune system is to protect from infections:</a:t>
            </a:r>
          </a:p>
        </p:txBody>
      </p:sp>
      <p:pic>
        <p:nvPicPr>
          <p:cNvPr id="65" name="Shape 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6844" y="3079240"/>
            <a:ext cx="4381013" cy="2665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76264" y="1861339"/>
            <a:ext cx="1703885" cy="851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72429" y="3455476"/>
            <a:ext cx="1275499" cy="1029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75824">
            <a:off x="6876356" y="5215137"/>
            <a:ext cx="1365466" cy="80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38017" y="6576302"/>
            <a:ext cx="1549133" cy="896867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7836728" y="1776985"/>
            <a:ext cx="1737146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Viruses </a:t>
            </a: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</a:t>
            </a:r>
            <a:r>
              <a:rPr lang="en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Influenza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Polio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8705302" y="3338769"/>
            <a:ext cx="1543222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Parasites </a:t>
            </a: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Tapeworms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Malaria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8476965" y="5246935"/>
            <a:ext cx="1999894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Bacteria </a:t>
            </a: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Tubercule bacillus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Staphylococci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7239631" y="6796146"/>
            <a:ext cx="1737146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Fungi </a:t>
            </a: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Candida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Albicans</a:t>
            </a:r>
          </a:p>
        </p:txBody>
      </p:sp>
      <p:cxnSp>
        <p:nvCxnSpPr>
          <p:cNvPr id="74" name="Shape 74"/>
          <p:cNvCxnSpPr/>
          <p:nvPr/>
        </p:nvCxnSpPr>
        <p:spPr>
          <a:xfrm flipH="1">
            <a:off x="3330733" y="8082997"/>
            <a:ext cx="7429174" cy="420"/>
          </a:xfrm>
          <a:prstGeom prst="straightConnector1">
            <a:avLst/>
          </a:prstGeom>
          <a:noFill/>
          <a:ln w="9525" cap="flat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Shape 75"/>
          <p:cNvSpPr txBox="1"/>
          <p:nvPr/>
        </p:nvSpPr>
        <p:spPr>
          <a:xfrm>
            <a:off x="26174700" y="12473753"/>
            <a:ext cx="13419899" cy="490367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400" b="1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 txBox="1"/>
          <p:nvPr/>
        </p:nvSpPr>
        <p:spPr>
          <a:xfrm flipH="1">
            <a:off x="-4229099" y="12192000"/>
            <a:ext cx="3200399" cy="6316876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30732" y="8434242"/>
            <a:ext cx="6437366" cy="471179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9714890" y="10701517"/>
            <a:ext cx="2971799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ct val="25000"/>
              <a:buFont typeface="Arial"/>
              <a:buNone/>
            </a:pPr>
            <a:r>
              <a:rPr lang="en" sz="2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* للفهم والاستزادة فقط *</a:t>
            </a:r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56509" y="13834181"/>
            <a:ext cx="10977624" cy="51267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Shape 80"/>
          <p:cNvCxnSpPr/>
          <p:nvPr/>
        </p:nvCxnSpPr>
        <p:spPr>
          <a:xfrm flipH="1">
            <a:off x="3330734" y="13713190"/>
            <a:ext cx="7429174" cy="420"/>
          </a:xfrm>
          <a:prstGeom prst="straightConnector1">
            <a:avLst/>
          </a:prstGeom>
          <a:noFill/>
          <a:ln w="9525" cap="flat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662412" y="1198729"/>
            <a:ext cx="13419899" cy="1863929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First line of defense 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1066824" y="1808328"/>
            <a:ext cx="13525477" cy="8682937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t" anchorCtr="0">
            <a:noAutofit/>
          </a:bodyPr>
          <a:lstStyle/>
          <a:p>
            <a: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Arial"/>
              <a:buNone/>
            </a:pPr>
            <a:r>
              <a:rPr lang="en" sz="20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Natural (innate) immunity :</a:t>
            </a:r>
          </a:p>
          <a:p>
            <a: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Physical 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Skin, impermeable to microbes.</a:t>
            </a:r>
          </a:p>
          <a:p>
            <a:pPr marL="457200" marR="0" lvl="8" indent="-4572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Mucous membranes lining the gastrointestinal, genitourinary and respiratory tracts.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Mechanical</a:t>
            </a:r>
            <a:r>
              <a:rPr lang="en"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Shedding of outer skin layers.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Coughing and sneezing.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Flushing of urine.</a:t>
            </a:r>
          </a:p>
          <a:p>
            <a:pPr marL="457200" marR="0" lvl="1" indent="-457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Vomiting.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Mucus and cilia in respiratory tract.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Biochemical barriers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Body secretions contain anti-bacterial substances e.g. saliva, tears and sweat.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Antimicrobial peptides (e.g., defensins, hepcidins)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Normal bacterial flora. (Compete with pathogenic bacteria for nutrients)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 flipH="1">
            <a:off x="-6819900" y="8157286"/>
            <a:ext cx="4114800" cy="377112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662412" y="10491267"/>
            <a:ext cx="13419899" cy="2792996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t" anchorCtr="0">
            <a:noAutofit/>
          </a:bodyPr>
          <a:lstStyle/>
          <a:p>
            <a:pPr marL="45720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Inflammation:</a:t>
            </a:r>
          </a:p>
        </p:txBody>
      </p:sp>
      <p:sp>
        <p:nvSpPr>
          <p:cNvPr id="89" name="Shape 89"/>
          <p:cNvSpPr/>
          <p:nvPr/>
        </p:nvSpPr>
        <p:spPr>
          <a:xfrm>
            <a:off x="1066824" y="11333328"/>
            <a:ext cx="11887199" cy="32932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44000" marR="0" lvl="0" indent="-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Definition:</a:t>
            </a:r>
            <a:r>
              <a:rPr lang="en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Inflammation is the first response of the immune system to infection or irritation. </a:t>
            </a:r>
          </a:p>
          <a:p>
            <a:pPr marL="601200" marR="0" lvl="0" indent="-461499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It consist of a series of vascular &amp; cellular changes that occur in response to  various stimuli </a:t>
            </a:r>
          </a:p>
          <a:p>
            <a:pPr marL="144000" marR="0" lvl="0" indent="-4300" algn="ctr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 b="0" i="0" u="none" strike="noStrike" cap="none">
                <a:solidFill>
                  <a:srgbClr val="00717D"/>
                </a:solidFill>
                <a:latin typeface="Arial"/>
                <a:ea typeface="Arial"/>
                <a:cs typeface="Arial"/>
                <a:sym typeface="Arial"/>
              </a:rPr>
              <a:t>e.g. infections, injury, radiation  etc . </a:t>
            </a:r>
          </a:p>
          <a:p>
            <a:pPr marL="601200" marR="0" lvl="0" indent="-461499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Microbial infections initiate inflammation</a:t>
            </a:r>
          </a:p>
          <a:p>
            <a:pPr marL="144000" marR="0" lvl="1" indent="-43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As bacteria possess an array of pro-inflammatory molecules:</a:t>
            </a:r>
          </a:p>
          <a:p>
            <a:pPr marL="144000" marR="0" lvl="0" indent="-4300" algn="ctr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717D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rgbClr val="00717D"/>
                </a:solidFill>
                <a:latin typeface="Arial"/>
                <a:ea typeface="Arial"/>
                <a:cs typeface="Arial"/>
                <a:sym typeface="Arial"/>
              </a:rPr>
              <a:t> e.g.   Lipopolysaccharides (LPS)</a:t>
            </a:r>
          </a:p>
        </p:txBody>
      </p:sp>
      <p:sp>
        <p:nvSpPr>
          <p:cNvPr id="90" name="Shape 90"/>
          <p:cNvSpPr/>
          <p:nvPr/>
        </p:nvSpPr>
        <p:spPr>
          <a:xfrm>
            <a:off x="1049044" y="15011400"/>
            <a:ext cx="15278124" cy="2369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44000" marR="0" lvl="0" indent="-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Goals: </a:t>
            </a:r>
          </a:p>
          <a:p>
            <a:pPr marL="601200" marR="0" lvl="0" indent="-461499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Prevent and limit infection and further damage.     </a:t>
            </a:r>
          </a:p>
          <a:p>
            <a:pPr marL="601200" marR="0" lvl="0" indent="-461499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Interact with adaptive immune system </a:t>
            </a:r>
          </a:p>
          <a:p>
            <a:pPr marL="144000" marR="0" lvl="0" indent="-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 Monocytes /Macrophages serve as a link between the adaptive and innate immunity by antigen presentation.</a:t>
            </a:r>
          </a:p>
          <a:p>
            <a:pPr marL="144000" marR="0" lvl="3" indent="-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1200" marR="0" lvl="0" indent="-461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Prepare the area of injury for healing.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90941" y="1663196"/>
            <a:ext cx="13419900" cy="2171999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The Complement system: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028700" y="2514600"/>
            <a:ext cx="13910872" cy="14432561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t" anchorCtr="0">
            <a:noAutofit/>
          </a:bodyPr>
          <a:lstStyle/>
          <a:p>
            <a:pPr marL="463500" marR="0" lvl="0" indent="-463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Consists of a group of serum proteins initially present in </a:t>
            </a:r>
            <a:r>
              <a:rPr lang="en" sz="1800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inactive</a:t>
            </a:r>
            <a:r>
              <a:rPr lang="en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form.</a:t>
            </a:r>
          </a:p>
          <a:p>
            <a:pPr marL="463500" marR="0" lvl="0" indent="-4635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&gt; 20 proteins.</a:t>
            </a:r>
          </a:p>
          <a:p>
            <a:pPr marL="463500" marR="0" lvl="0" indent="-4635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Many are pro-enzymes.</a:t>
            </a:r>
          </a:p>
          <a:p>
            <a:pPr marL="463500" marR="0" lvl="0" indent="-4635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Activation occurs in cascade ( one component or more activating another) after enzymatic cleavage.</a:t>
            </a:r>
          </a:p>
          <a:p>
            <a:pPr marL="463500" marR="0" lvl="0" indent="-4635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Once components become activated they produce important biological effects that initiate inflammation.</a:t>
            </a:r>
          </a:p>
          <a:p>
            <a:pPr marL="463500" marR="0" lvl="0" indent="-4635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This system plays an important role in linking Innate &amp; Adaptive immunity.</a:t>
            </a:r>
          </a:p>
          <a:p>
            <a:pPr marL="463500" marR="0" lvl="0" indent="-4635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Initially inactive they are sequentially activated in a cascade.</a:t>
            </a:r>
          </a:p>
          <a:p>
            <a:pPr marL="463500" marR="0" lvl="0" indent="-4635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Key protein is </a:t>
            </a:r>
            <a:r>
              <a:rPr lang="en" sz="1800" b="0" i="0" u="none" strike="noStrike" cap="none">
                <a:solidFill>
                  <a:srgbClr val="DA5808"/>
                </a:solidFill>
                <a:latin typeface="Arial"/>
                <a:ea typeface="Arial"/>
                <a:cs typeface="Arial"/>
                <a:sym typeface="Arial"/>
              </a:rPr>
              <a:t>C3</a:t>
            </a: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which is activated by C3 convertase.</a:t>
            </a:r>
          </a:p>
          <a:p>
            <a:pPr marL="463500" marR="0" lvl="0" indent="-4635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18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20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3 Pathways of activation: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" sz="1800" b="1" i="0" u="none" strike="noStrike" cap="none">
                <a:solidFill>
                  <a:srgbClr val="004B53"/>
                </a:solidFill>
                <a:latin typeface="Arial"/>
                <a:ea typeface="Arial"/>
                <a:cs typeface="Arial"/>
                <a:sym typeface="Arial"/>
              </a:rPr>
              <a:t>Classical</a:t>
            </a:r>
            <a:r>
              <a:rPr lang="en"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 Requires antigen-antibody binding 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rgbClr val="446E4B"/>
                </a:solidFill>
                <a:latin typeface="Arial"/>
                <a:ea typeface="Arial"/>
                <a:cs typeface="Arial"/>
                <a:sym typeface="Arial"/>
              </a:rPr>
              <a:t>                  (C1,C4,C2,C3,C5,C6,C7,C8,C9)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" sz="1800" b="1" i="0" u="none" strike="noStrike" cap="none">
                <a:solidFill>
                  <a:srgbClr val="004B53"/>
                </a:solidFill>
                <a:latin typeface="Arial"/>
                <a:ea typeface="Arial"/>
                <a:cs typeface="Arial"/>
                <a:sym typeface="Arial"/>
              </a:rPr>
              <a:t>Lectin</a:t>
            </a: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(Activated by mannan binding protien binding man</a:t>
            </a:r>
            <a:r>
              <a:rPr lang="en" sz="1800"/>
              <a:t>n</a:t>
            </a: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ose groups of bacterial carbohydrates)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rgbClr val="446E4B"/>
                </a:solidFill>
                <a:latin typeface="Arial"/>
                <a:ea typeface="Arial"/>
                <a:cs typeface="Arial"/>
                <a:sym typeface="Arial"/>
              </a:rPr>
              <a:t>                  (-C4,C2,C3,C5,C6,C7,C8,C9)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" sz="1800" b="1" i="0" u="none" strike="noStrike" cap="none">
                <a:solidFill>
                  <a:srgbClr val="004B53"/>
                </a:solidFill>
                <a:latin typeface="Arial"/>
                <a:ea typeface="Arial"/>
                <a:cs typeface="Arial"/>
                <a:sym typeface="Arial"/>
              </a:rPr>
              <a:t>Alternative</a:t>
            </a:r>
            <a:r>
              <a:rPr lang="en" sz="1800" b="0" i="0" u="none" strike="noStrike" cap="none">
                <a:solidFill>
                  <a:srgbClr val="004B5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(Activated by bacterial products)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rgbClr val="446E4B"/>
                </a:solidFill>
                <a:latin typeface="Arial"/>
                <a:ea typeface="Arial"/>
                <a:cs typeface="Arial"/>
                <a:sym typeface="Arial"/>
              </a:rPr>
              <a:t>                  (- C3,C5,C6,C7,C8,C9) 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3015"/>
          <a:stretch/>
        </p:blipFill>
        <p:spPr>
          <a:xfrm>
            <a:off x="2796100" y="13727638"/>
            <a:ext cx="9736500" cy="45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/>
          <p:nvPr/>
        </p:nvSpPr>
        <p:spPr>
          <a:xfrm>
            <a:off x="1028699" y="15801262"/>
            <a:ext cx="3773304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Font typeface="Arial"/>
              <a:buNone/>
            </a:pPr>
            <a:endParaRPr sz="2400" b="0" i="0" u="none" strike="noStrike" cap="non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Shape 99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3500" y="8579714"/>
            <a:ext cx="1184310" cy="8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>
            <a:hlinkClick r:id="rId6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950" y="15801275"/>
            <a:ext cx="1366200" cy="99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 descr="ei_figure007.jpg"/>
          <p:cNvPicPr preferRelativeResize="0"/>
          <p:nvPr/>
        </p:nvPicPr>
        <p:blipFill rotWithShape="1">
          <a:blip r:embed="rId3">
            <a:alphaModFix/>
          </a:blip>
          <a:srcRect l="1099" t="4511"/>
          <a:stretch/>
        </p:blipFill>
        <p:spPr>
          <a:xfrm>
            <a:off x="4433183" y="1500921"/>
            <a:ext cx="5524500" cy="653489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976457" y="8158421"/>
            <a:ext cx="6834043" cy="2171999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The complement system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1480457" y="8534400"/>
            <a:ext cx="13419899" cy="12957299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20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C5 activation:</a:t>
            </a:r>
          </a:p>
          <a:p>
            <a:pPr marL="0" marR="0" lvl="0" indent="0" algn="l" rtl="0">
              <a:lnSpc>
                <a:spcPct val="115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4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4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4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20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Membrane Attack Complex formation:</a:t>
            </a: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insertion of lytic complex into cell membrane</a:t>
            </a:r>
          </a:p>
          <a:p>
            <a:pPr marL="0" marR="0" lvl="0" indent="0" algn="l" rtl="0">
              <a:lnSpc>
                <a:spcPct val="115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4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0457" y="9787421"/>
            <a:ext cx="8995252" cy="3835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0457" y="15320076"/>
            <a:ext cx="9128334" cy="298045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976457" y="916653"/>
            <a:ext cx="424195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25000"/>
              <a:buFont typeface="Arial"/>
              <a:buNone/>
            </a:pPr>
            <a:r>
              <a:rPr lang="en" sz="2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Pathways of activation </a:t>
            </a:r>
          </a:p>
        </p:txBody>
      </p:sp>
      <p:pic>
        <p:nvPicPr>
          <p:cNvPr id="111" name="Shape 111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57334" y="14115815"/>
            <a:ext cx="1274298" cy="89723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9880620" y="3046396"/>
              <a:ext cx="8640" cy="280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42820" y="3008596"/>
                <a:ext cx="8460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8011500" y="3095716"/>
              <a:ext cx="46440" cy="2307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73700" y="3057916"/>
                <a:ext cx="122400" cy="30672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9660417" y="2923792"/>
            <a:ext cx="1083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887663" y="2973112"/>
            <a:ext cx="1108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74597" y="762000"/>
            <a:ext cx="13419899" cy="2171999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Biological effects of complement activation: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1009113" y="1848000"/>
            <a:ext cx="13419899" cy="12957299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1. Anaphylatoxin functions  </a:t>
            </a: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(e.g. C3a, C5a)</a:t>
            </a:r>
            <a:r>
              <a:rPr lang="en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0" algn="l" rtl="0">
              <a:lnSpc>
                <a:spcPct val="115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- Trigger degranulation (release of substances) of endothelial cells, mast cells or phagocytes.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- Induce smooth muscle contraction and increased vascular permeability.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- Attract additional inflammatory cells to the site of activation.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2. Opsonization: </a:t>
            </a: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C3b is the main opsonin and to a lesser extent C4b.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- Coating of  bacteria enhances phagocytosis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3. Direct cell lysis:</a:t>
            </a: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lytic complex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- Destruction of bacteria.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4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474597" y="8991600"/>
            <a:ext cx="13419899" cy="2171999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Process of chemotaxis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1485900" y="9982200"/>
            <a:ext cx="13855304" cy="1421465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 Rolling on vessel wall.                                  2- Adhesion (attach)         3- Pass through.</a:t>
            </a:r>
          </a:p>
        </p:txBody>
      </p:sp>
      <p:pic>
        <p:nvPicPr>
          <p:cNvPr id="120" name="Shape 120" descr="http://www.chronicprostatitis.com/images/f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10824517"/>
            <a:ext cx="11356008" cy="693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/>
          <p:nvPr/>
        </p:nvSpPr>
        <p:spPr>
          <a:xfrm>
            <a:off x="2976432" y="10735946"/>
            <a:ext cx="254514" cy="50847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10826400" y="10649917"/>
            <a:ext cx="261655" cy="177757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Shape 123"/>
          <p:cNvSpPr/>
          <p:nvPr/>
        </p:nvSpPr>
        <p:spPr>
          <a:xfrm rot="5400000">
            <a:off x="7488555" y="11395763"/>
            <a:ext cx="2090411" cy="610874"/>
          </a:xfrm>
          <a:prstGeom prst="bentUpArrow">
            <a:avLst>
              <a:gd name="adj1" fmla="val 25000"/>
              <a:gd name="adj2" fmla="val 25000"/>
              <a:gd name="adj3" fmla="val 31648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Shape 124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23053" y="8991599"/>
            <a:ext cx="1303800" cy="91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90927" y="838200"/>
            <a:ext cx="13419899" cy="2171999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Types of Cells attracted to the site of infection that mediate inflammation: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981900" y="1752600"/>
            <a:ext cx="13419899" cy="7315200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1- Monocytes: </a:t>
            </a: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Become </a:t>
            </a:r>
            <a:r>
              <a:rPr lang="en" sz="18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Macrophages </a:t>
            </a: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they leave the blood and  enter the tissues.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2- Neutrophils: </a:t>
            </a: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(Phagocytic cells).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3- Eosinophils: </a:t>
            </a: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(Allergy and Parasitic infections).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4- Natural Killer </a:t>
            </a: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(NK) cells</a:t>
            </a:r>
            <a:r>
              <a:rPr lang="en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(Kill tumor cells and virus infected cells).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Phagocytic cells (neutrophils &amp; macrophages) at site of infection start the process of </a:t>
            </a:r>
            <a:r>
              <a:rPr lang="en" sz="18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phagocytosis</a:t>
            </a:r>
            <a:r>
              <a:rPr lang="en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is the process by which a cell engulf</a:t>
            </a:r>
            <a:r>
              <a:rPr lang="en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solid particle such bacteria to form internal vesicle</a:t>
            </a:r>
            <a:r>
              <a:rPr lang="en" sz="18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known as </a:t>
            </a:r>
            <a:r>
              <a:rPr lang="en" sz="18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phagosome.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4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Shape 131" descr="http://www.metapathogen.com/IMG/phagocytosis-diagr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4276" y="6841496"/>
            <a:ext cx="6553200" cy="494220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958740" y="12828818"/>
            <a:ext cx="7933500" cy="993899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Soluble molecules, produced by different cells, that control cell functions 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e.g. differentiation, proliferation activation  or inhibition.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4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490927" y="12148193"/>
            <a:ext cx="2861849" cy="874949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Cytokines:</a:t>
            </a:r>
          </a:p>
        </p:txBody>
      </p:sp>
      <p:grpSp>
        <p:nvGrpSpPr>
          <p:cNvPr id="134" name="Shape 134"/>
          <p:cNvGrpSpPr/>
          <p:nvPr/>
        </p:nvGrpSpPr>
        <p:grpSpPr>
          <a:xfrm>
            <a:off x="7311851" y="12561992"/>
            <a:ext cx="6395308" cy="6395307"/>
            <a:chOff x="2312133" y="2745"/>
            <a:chExt cx="6395308" cy="6395307"/>
          </a:xfrm>
        </p:grpSpPr>
        <p:sp>
          <p:nvSpPr>
            <p:cNvPr id="135" name="Shape 135"/>
            <p:cNvSpPr/>
            <p:nvPr/>
          </p:nvSpPr>
          <p:spPr>
            <a:xfrm>
              <a:off x="3047888" y="738500"/>
              <a:ext cx="4923799" cy="4923799"/>
            </a:xfrm>
            <a:prstGeom prst="blockArc">
              <a:avLst>
                <a:gd name="adj1" fmla="val 10800000"/>
                <a:gd name="adj2" fmla="val 16200000"/>
                <a:gd name="adj3" fmla="val 4637"/>
              </a:avLst>
            </a:prstGeom>
            <a:solidFill>
              <a:srgbClr val="B3B3B3"/>
            </a:solidFill>
            <a:ln>
              <a:noFill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3047888" y="738500"/>
              <a:ext cx="4923799" cy="4923799"/>
            </a:xfrm>
            <a:prstGeom prst="blockArc">
              <a:avLst>
                <a:gd name="adj1" fmla="val 5400000"/>
                <a:gd name="adj2" fmla="val 10800000"/>
                <a:gd name="adj3" fmla="val 4637"/>
              </a:avLst>
            </a:prstGeom>
            <a:solidFill>
              <a:srgbClr val="B3B3B3"/>
            </a:solidFill>
            <a:ln>
              <a:noFill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3047888" y="738500"/>
              <a:ext cx="4923799" cy="4923799"/>
            </a:xfrm>
            <a:prstGeom prst="blockArc">
              <a:avLst>
                <a:gd name="adj1" fmla="val 0"/>
                <a:gd name="adj2" fmla="val 5400000"/>
                <a:gd name="adj3" fmla="val 4637"/>
              </a:avLst>
            </a:prstGeom>
            <a:solidFill>
              <a:srgbClr val="B3B3B3"/>
            </a:solidFill>
            <a:ln>
              <a:noFill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3047888" y="738500"/>
              <a:ext cx="4923799" cy="4923799"/>
            </a:xfrm>
            <a:prstGeom prst="blockArc">
              <a:avLst>
                <a:gd name="adj1" fmla="val 16200000"/>
                <a:gd name="adj2" fmla="val 0"/>
                <a:gd name="adj3" fmla="val 4637"/>
              </a:avLst>
            </a:prstGeom>
            <a:solidFill>
              <a:srgbClr val="B3B3B3"/>
            </a:solidFill>
            <a:ln>
              <a:noFill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4377160" y="2067772"/>
              <a:ext cx="2265254" cy="2265254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50505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 txBox="1"/>
            <p:nvPr/>
          </p:nvSpPr>
          <p:spPr>
            <a:xfrm>
              <a:off x="4708900" y="2399510"/>
              <a:ext cx="1601776" cy="1601776"/>
            </a:xfrm>
            <a:prstGeom prst="rect">
              <a:avLst/>
            </a:prstGeom>
            <a:noFill/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2000" b="1" i="0" u="none" strike="noStrike" cap="none">
                  <a:latin typeface="Arial"/>
                  <a:ea typeface="Arial"/>
                  <a:cs typeface="Arial"/>
                  <a:sym typeface="Arial"/>
                </a:rPr>
                <a:t>Cytokines</a:t>
              </a:r>
            </a:p>
          </p:txBody>
        </p:sp>
        <p:sp>
          <p:nvSpPr>
            <p:cNvPr id="141" name="Shape 141"/>
            <p:cNvSpPr/>
            <p:nvPr/>
          </p:nvSpPr>
          <p:spPr>
            <a:xfrm>
              <a:off x="4716948" y="2745"/>
              <a:ext cx="1585677" cy="1585677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50505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 txBox="1"/>
            <p:nvPr/>
          </p:nvSpPr>
          <p:spPr>
            <a:xfrm>
              <a:off x="4949166" y="234962"/>
              <a:ext cx="1121244" cy="1121244"/>
            </a:xfrm>
            <a:prstGeom prst="rect">
              <a:avLst/>
            </a:prstGeom>
            <a:noFill/>
            <a:ln>
              <a:noFill/>
            </a:ln>
          </p:spPr>
          <p:txBody>
            <a:bodyPr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1500" b="0" i="0" u="none" strike="noStrike" cap="none">
                  <a:latin typeface="Arial"/>
                  <a:ea typeface="Arial"/>
                  <a:cs typeface="Arial"/>
                  <a:sym typeface="Arial"/>
                </a:rPr>
                <a:t>Interleukins</a:t>
              </a:r>
            </a:p>
          </p:txBody>
        </p:sp>
        <p:sp>
          <p:nvSpPr>
            <p:cNvPr id="143" name="Shape 143"/>
            <p:cNvSpPr/>
            <p:nvPr/>
          </p:nvSpPr>
          <p:spPr>
            <a:xfrm>
              <a:off x="7121764" y="2407559"/>
              <a:ext cx="1585677" cy="1585677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50505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 txBox="1"/>
            <p:nvPr/>
          </p:nvSpPr>
          <p:spPr>
            <a:xfrm>
              <a:off x="7353981" y="2639776"/>
              <a:ext cx="1121244" cy="1121244"/>
            </a:xfrm>
            <a:prstGeom prst="rect">
              <a:avLst/>
            </a:prstGeom>
            <a:noFill/>
            <a:ln>
              <a:noFill/>
            </a:ln>
          </p:spPr>
          <p:txBody>
            <a:bodyPr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1500" b="0" i="0" u="none" strike="noStrike" cap="none">
                  <a:latin typeface="Arial"/>
                  <a:ea typeface="Arial"/>
                  <a:cs typeface="Arial"/>
                  <a:sym typeface="Arial"/>
                </a:rPr>
                <a:t>Interferons</a:t>
              </a:r>
            </a:p>
          </p:txBody>
        </p:sp>
        <p:sp>
          <p:nvSpPr>
            <p:cNvPr id="145" name="Shape 145"/>
            <p:cNvSpPr/>
            <p:nvPr/>
          </p:nvSpPr>
          <p:spPr>
            <a:xfrm>
              <a:off x="4716948" y="4812375"/>
              <a:ext cx="1585677" cy="1585677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50505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 txBox="1"/>
            <p:nvPr/>
          </p:nvSpPr>
          <p:spPr>
            <a:xfrm>
              <a:off x="4949166" y="5044592"/>
              <a:ext cx="1121244" cy="1121244"/>
            </a:xfrm>
            <a:prstGeom prst="rect">
              <a:avLst/>
            </a:prstGeom>
            <a:noFill/>
            <a:ln>
              <a:noFill/>
            </a:ln>
          </p:spPr>
          <p:txBody>
            <a:bodyPr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1500" b="0" i="0" u="none" strike="noStrike" cap="none">
                  <a:latin typeface="Arial"/>
                  <a:ea typeface="Arial"/>
                  <a:cs typeface="Arial"/>
                  <a:sym typeface="Arial"/>
                </a:rPr>
                <a:t>Tumor Necrosis Factor (TNF)</a:t>
              </a:r>
            </a:p>
          </p:txBody>
        </p:sp>
        <p:sp>
          <p:nvSpPr>
            <p:cNvPr id="147" name="Shape 147"/>
            <p:cNvSpPr/>
            <p:nvPr/>
          </p:nvSpPr>
          <p:spPr>
            <a:xfrm>
              <a:off x="2312133" y="2407559"/>
              <a:ext cx="1585677" cy="1585677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50505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 txBox="1"/>
            <p:nvPr/>
          </p:nvSpPr>
          <p:spPr>
            <a:xfrm>
              <a:off x="2544350" y="2639776"/>
              <a:ext cx="1121244" cy="1121244"/>
            </a:xfrm>
            <a:prstGeom prst="rect">
              <a:avLst/>
            </a:prstGeom>
            <a:noFill/>
            <a:ln>
              <a:noFill/>
            </a:ln>
          </p:spPr>
          <p:txBody>
            <a:bodyPr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1500" b="0" i="0" u="none" strike="noStrike" cap="none">
                  <a:latin typeface="Arial"/>
                  <a:ea typeface="Arial"/>
                  <a:cs typeface="Arial"/>
                  <a:sym typeface="Arial"/>
                </a:rPr>
                <a:t>Chemokines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Shape 153"/>
          <p:cNvGrpSpPr/>
          <p:nvPr/>
        </p:nvGrpSpPr>
        <p:grpSpPr>
          <a:xfrm>
            <a:off x="2193973" y="9647328"/>
            <a:ext cx="9823352" cy="6994343"/>
            <a:chOff x="1851073" y="4237128"/>
            <a:chExt cx="9823352" cy="6994343"/>
          </a:xfrm>
        </p:grpSpPr>
        <p:sp>
          <p:nvSpPr>
            <p:cNvPr id="154" name="Shape 154"/>
            <p:cNvSpPr/>
            <p:nvPr/>
          </p:nvSpPr>
          <p:spPr>
            <a:xfrm>
              <a:off x="3269185" y="7734300"/>
              <a:ext cx="1928005" cy="284275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19999"/>
                  </a:lnTo>
                  <a:lnTo>
                    <a:pt x="120000" y="119999"/>
                  </a:lnTo>
                </a:path>
              </a:pathLst>
            </a:custGeom>
            <a:noFill/>
            <a:ln w="25400" cap="flat" cmpd="sng">
              <a:solidFill>
                <a:srgbClr val="79929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 txBox="1"/>
            <p:nvPr/>
          </p:nvSpPr>
          <p:spPr>
            <a:xfrm>
              <a:off x="4147317" y="9069803"/>
              <a:ext cx="171744" cy="171744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3269185" y="7734300"/>
              <a:ext cx="1928005" cy="8075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79929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 txBox="1"/>
            <p:nvPr/>
          </p:nvSpPr>
          <p:spPr>
            <a:xfrm>
              <a:off x="4180932" y="8085835"/>
              <a:ext cx="104515" cy="104515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3269185" y="6440419"/>
              <a:ext cx="1928005" cy="12938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79929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 txBox="1"/>
            <p:nvPr/>
          </p:nvSpPr>
          <p:spPr>
            <a:xfrm>
              <a:off x="4175141" y="7029310"/>
              <a:ext cx="116095" cy="116095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3269185" y="4611032"/>
              <a:ext cx="1928005" cy="31232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79929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1"/>
            <p:cNvSpPr txBox="1"/>
            <p:nvPr/>
          </p:nvSpPr>
          <p:spPr>
            <a:xfrm>
              <a:off x="4141428" y="6080905"/>
              <a:ext cx="183520" cy="183520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 rot="-5400000">
              <a:off x="84921" y="7025243"/>
              <a:ext cx="4950415" cy="1418112"/>
            </a:xfrm>
            <a:prstGeom prst="rect">
              <a:avLst/>
            </a:prstGeom>
            <a:solidFill>
              <a:srgbClr val="6C828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" name="Shape 163"/>
            <p:cNvSpPr txBox="1"/>
            <p:nvPr/>
          </p:nvSpPr>
          <p:spPr>
            <a:xfrm rot="-5400000">
              <a:off x="84921" y="7025243"/>
              <a:ext cx="4950415" cy="1418112"/>
            </a:xfrm>
            <a:prstGeom prst="rect">
              <a:avLst/>
            </a:prstGeom>
            <a:noFill/>
            <a:ln>
              <a:noFill/>
            </a:ln>
          </p:spPr>
          <p:txBody>
            <a:bodyPr lIns="15225" tIns="15225" rIns="15225" bIns="152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Tumor necrosis factor (TNF)</a:t>
              </a:r>
            </a:p>
          </p:txBody>
        </p:sp>
        <p:sp>
          <p:nvSpPr>
            <p:cNvPr id="164" name="Shape 164"/>
            <p:cNvSpPr/>
            <p:nvPr/>
          </p:nvSpPr>
          <p:spPr>
            <a:xfrm>
              <a:off x="5197192" y="4237128"/>
              <a:ext cx="3960702" cy="747806"/>
            </a:xfrm>
            <a:prstGeom prst="rect">
              <a:avLst/>
            </a:prstGeom>
            <a:solidFill>
              <a:schemeClr val="accent3"/>
            </a:solidFill>
            <a:ln w="25400" cap="flat" cmpd="sng">
              <a:solidFill>
                <a:srgbClr val="576C7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" name="Shape 165"/>
            <p:cNvSpPr txBox="1"/>
            <p:nvPr/>
          </p:nvSpPr>
          <p:spPr>
            <a:xfrm>
              <a:off x="5197192" y="4237128"/>
              <a:ext cx="3960702" cy="747806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12700" rIns="12700" bIns="127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2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Secreted by macrophages</a:t>
              </a:r>
            </a:p>
          </p:txBody>
        </p:sp>
        <p:sp>
          <p:nvSpPr>
            <p:cNvPr id="166" name="Shape 166"/>
            <p:cNvSpPr/>
            <p:nvPr/>
          </p:nvSpPr>
          <p:spPr>
            <a:xfrm>
              <a:off x="5197192" y="5719694"/>
              <a:ext cx="6477232" cy="1441448"/>
            </a:xfrm>
            <a:prstGeom prst="rect">
              <a:avLst/>
            </a:prstGeom>
            <a:solidFill>
              <a:srgbClr val="79929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" name="Shape 167"/>
            <p:cNvSpPr txBox="1"/>
            <p:nvPr/>
          </p:nvSpPr>
          <p:spPr>
            <a:xfrm>
              <a:off x="5197192" y="5719694"/>
              <a:ext cx="6477232" cy="1441448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12700" rIns="12700" bIns="1270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2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 Induces fever by acting as an </a:t>
              </a:r>
              <a:r>
                <a:rPr lang="en" sz="2000" b="1" i="0" u="none" strike="noStrike" cap="none">
                  <a:solidFill>
                    <a:srgbClr val="980000"/>
                  </a:solidFill>
                  <a:latin typeface="Arial"/>
                  <a:ea typeface="Arial"/>
                  <a:cs typeface="Arial"/>
                  <a:sym typeface="Arial"/>
                </a:rPr>
                <a:t>endogenous pyrogen </a:t>
              </a:r>
              <a:r>
                <a:rPr lang="en" sz="2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(a substance released from inside the body that produces fever)</a:t>
              </a:r>
            </a:p>
          </p:txBody>
        </p:sp>
        <p:sp>
          <p:nvSpPr>
            <p:cNvPr id="168" name="Shape 168"/>
            <p:cNvSpPr/>
            <p:nvPr/>
          </p:nvSpPr>
          <p:spPr>
            <a:xfrm>
              <a:off x="5197192" y="7895902"/>
              <a:ext cx="5788837" cy="1291969"/>
            </a:xfrm>
            <a:prstGeom prst="rect">
              <a:avLst/>
            </a:prstGeom>
            <a:solidFill>
              <a:srgbClr val="79929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" name="Shape 169"/>
            <p:cNvSpPr txBox="1"/>
            <p:nvPr/>
          </p:nvSpPr>
          <p:spPr>
            <a:xfrm>
              <a:off x="5197192" y="7895902"/>
              <a:ext cx="5788837" cy="1291969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12700" rIns="12700" bIns="1270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2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 Increases synthesis of inflammatory serum proteins</a:t>
              </a:r>
            </a:p>
          </p:txBody>
        </p:sp>
        <p:sp>
          <p:nvSpPr>
            <p:cNvPr id="170" name="Shape 170"/>
            <p:cNvSpPr/>
            <p:nvPr/>
          </p:nvSpPr>
          <p:spPr>
            <a:xfrm>
              <a:off x="5197192" y="9922631"/>
              <a:ext cx="6171162" cy="1308840"/>
            </a:xfrm>
            <a:prstGeom prst="rect">
              <a:avLst/>
            </a:prstGeom>
            <a:solidFill>
              <a:srgbClr val="79929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 txBox="1"/>
            <p:nvPr/>
          </p:nvSpPr>
          <p:spPr>
            <a:xfrm>
              <a:off x="5197192" y="9922631"/>
              <a:ext cx="6171162" cy="1308840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12700" rIns="12700" bIns="12700" anchor="ctr" anchorCtr="0">
              <a:noAutofit/>
            </a:bodyPr>
            <a:lstStyle/>
            <a:p>
              <a:pPr marL="0" marR="0" lvl="0" indent="0" algn="ctr" rtl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" sz="2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 Increase expression of adhesion molecules on endothelial cells and vascular permeability</a:t>
              </a:r>
            </a:p>
          </p:txBody>
        </p:sp>
      </p:grpSp>
      <p:grpSp>
        <p:nvGrpSpPr>
          <p:cNvPr id="172" name="Shape 172"/>
          <p:cNvGrpSpPr/>
          <p:nvPr/>
        </p:nvGrpSpPr>
        <p:grpSpPr>
          <a:xfrm>
            <a:off x="7034505" y="2680304"/>
            <a:ext cx="7001921" cy="4324693"/>
            <a:chOff x="1127" y="1606576"/>
            <a:chExt cx="7001921" cy="4324693"/>
          </a:xfrm>
        </p:grpSpPr>
        <p:sp>
          <p:nvSpPr>
            <p:cNvPr id="173" name="Shape 173"/>
            <p:cNvSpPr/>
            <p:nvPr/>
          </p:nvSpPr>
          <p:spPr>
            <a:xfrm>
              <a:off x="6019610" y="4350562"/>
              <a:ext cx="91439" cy="4457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60000" y="81776"/>
                  </a:lnTo>
                  <a:lnTo>
                    <a:pt x="61480" y="81776"/>
                  </a:lnTo>
                  <a:lnTo>
                    <a:pt x="61480" y="120000"/>
                  </a:lnTo>
                </a:path>
              </a:pathLst>
            </a:custGeom>
            <a:noFill/>
            <a:ln w="25400" cap="flat" cmpd="sng">
              <a:solidFill>
                <a:srgbClr val="9FADB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" name="Shape 174"/>
            <p:cNvSpPr/>
            <p:nvPr/>
          </p:nvSpPr>
          <p:spPr>
            <a:xfrm>
              <a:off x="3389682" y="2579778"/>
              <a:ext cx="2675649" cy="7975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98638"/>
                  </a:lnTo>
                  <a:lnTo>
                    <a:pt x="120000" y="98638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79929D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5" name="Shape 175"/>
            <p:cNvSpPr/>
            <p:nvPr/>
          </p:nvSpPr>
          <p:spPr>
            <a:xfrm>
              <a:off x="3389682" y="2579778"/>
              <a:ext cx="802469" cy="7975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98638"/>
                  </a:lnTo>
                  <a:lnTo>
                    <a:pt x="120000" y="98638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79929D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6" name="Shape 176"/>
            <p:cNvSpPr/>
            <p:nvPr/>
          </p:nvSpPr>
          <p:spPr>
            <a:xfrm>
              <a:off x="1543200" y="2579778"/>
              <a:ext cx="1846480" cy="7975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98638"/>
                  </a:lnTo>
                  <a:lnTo>
                    <a:pt x="0" y="98638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79929D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7" name="Shape 177"/>
            <p:cNvSpPr/>
            <p:nvPr/>
          </p:nvSpPr>
          <p:spPr>
            <a:xfrm>
              <a:off x="1844252" y="1606576"/>
              <a:ext cx="3090857" cy="973201"/>
            </a:xfrm>
            <a:prstGeom prst="roundRect">
              <a:avLst>
                <a:gd name="adj" fmla="val 10000"/>
              </a:avLst>
            </a:prstGeom>
            <a:solidFill>
              <a:srgbClr val="6C828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2014541" y="1768350"/>
              <a:ext cx="3090857" cy="97320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6C828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 txBox="1"/>
            <p:nvPr/>
          </p:nvSpPr>
          <p:spPr>
            <a:xfrm>
              <a:off x="2043046" y="1796855"/>
              <a:ext cx="3033849" cy="91619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Interleukins</a:t>
              </a:r>
            </a:p>
          </p:txBody>
        </p:sp>
        <p:sp>
          <p:nvSpPr>
            <p:cNvPr id="180" name="Shape 180"/>
            <p:cNvSpPr/>
            <p:nvPr/>
          </p:nvSpPr>
          <p:spPr>
            <a:xfrm>
              <a:off x="1127" y="3377360"/>
              <a:ext cx="3084144" cy="1919405"/>
            </a:xfrm>
            <a:prstGeom prst="roundRect">
              <a:avLst>
                <a:gd name="adj" fmla="val 10000"/>
              </a:avLst>
            </a:prstGeom>
            <a:solidFill>
              <a:srgbClr val="79929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171417" y="3539135"/>
              <a:ext cx="3084144" cy="1919405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79929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 txBox="1"/>
            <p:nvPr/>
          </p:nvSpPr>
          <p:spPr>
            <a:xfrm>
              <a:off x="227634" y="3595353"/>
              <a:ext cx="2971710" cy="1806972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Produced primarily by macrophages and lymphocytes in response to a pathogen</a:t>
              </a:r>
            </a:p>
          </p:txBody>
        </p:sp>
        <p:sp>
          <p:nvSpPr>
            <p:cNvPr id="183" name="Shape 183"/>
            <p:cNvSpPr/>
            <p:nvPr/>
          </p:nvSpPr>
          <p:spPr>
            <a:xfrm>
              <a:off x="3425851" y="3377360"/>
              <a:ext cx="1532600" cy="973201"/>
            </a:xfrm>
            <a:prstGeom prst="roundRect">
              <a:avLst>
                <a:gd name="adj" fmla="val 10000"/>
              </a:avLst>
            </a:prstGeom>
            <a:solidFill>
              <a:srgbClr val="79929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3596139" y="3539135"/>
              <a:ext cx="1532600" cy="97320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79929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 txBox="1"/>
            <p:nvPr/>
          </p:nvSpPr>
          <p:spPr>
            <a:xfrm>
              <a:off x="3624644" y="3567639"/>
              <a:ext cx="1475592" cy="916192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Many types</a:t>
              </a:r>
            </a:p>
          </p:txBody>
        </p:sp>
        <p:sp>
          <p:nvSpPr>
            <p:cNvPr id="186" name="Shape 186"/>
            <p:cNvSpPr/>
            <p:nvPr/>
          </p:nvSpPr>
          <p:spPr>
            <a:xfrm>
              <a:off x="5299030" y="3377360"/>
              <a:ext cx="1532600" cy="973201"/>
            </a:xfrm>
            <a:prstGeom prst="roundRect">
              <a:avLst>
                <a:gd name="adj" fmla="val 10000"/>
              </a:avLst>
            </a:prstGeom>
            <a:solidFill>
              <a:srgbClr val="79929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5469319" y="3539135"/>
              <a:ext cx="1532600" cy="97320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79929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 txBox="1"/>
            <p:nvPr/>
          </p:nvSpPr>
          <p:spPr>
            <a:xfrm>
              <a:off x="5497823" y="3567639"/>
              <a:ext cx="1475592" cy="916192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Examples</a:t>
              </a:r>
            </a:p>
          </p:txBody>
        </p:sp>
        <p:sp>
          <p:nvSpPr>
            <p:cNvPr id="189" name="Shape 189"/>
            <p:cNvSpPr/>
            <p:nvPr/>
          </p:nvSpPr>
          <p:spPr>
            <a:xfrm>
              <a:off x="5300158" y="4796294"/>
              <a:ext cx="1532600" cy="973201"/>
            </a:xfrm>
            <a:prstGeom prst="roundRect">
              <a:avLst>
                <a:gd name="adj" fmla="val 10000"/>
              </a:avLst>
            </a:prstGeom>
            <a:solidFill>
              <a:srgbClr val="9FADB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5470448" y="4958069"/>
              <a:ext cx="1532600" cy="97320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9FADB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 txBox="1"/>
            <p:nvPr/>
          </p:nvSpPr>
          <p:spPr>
            <a:xfrm>
              <a:off x="5498951" y="4986573"/>
              <a:ext cx="1475592" cy="916192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IL-1, IL-2, IL-3…</a:t>
              </a:r>
            </a:p>
          </p:txBody>
        </p:sp>
      </p:grpSp>
      <p:grpSp>
        <p:nvGrpSpPr>
          <p:cNvPr id="192" name="Shape 192"/>
          <p:cNvGrpSpPr/>
          <p:nvPr/>
        </p:nvGrpSpPr>
        <p:grpSpPr>
          <a:xfrm>
            <a:off x="354025" y="2629487"/>
            <a:ext cx="6027027" cy="3740756"/>
            <a:chOff x="734" y="1192695"/>
            <a:chExt cx="6027027" cy="3740756"/>
          </a:xfrm>
        </p:grpSpPr>
        <p:sp>
          <p:nvSpPr>
            <p:cNvPr id="193" name="Shape 193"/>
            <p:cNvSpPr/>
            <p:nvPr/>
          </p:nvSpPr>
          <p:spPr>
            <a:xfrm>
              <a:off x="2870567" y="2070915"/>
              <a:ext cx="1578687" cy="9496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89763"/>
                  </a:lnTo>
                  <a:lnTo>
                    <a:pt x="120000" y="89763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79929D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4" name="Shape 194"/>
            <p:cNvSpPr/>
            <p:nvPr/>
          </p:nvSpPr>
          <p:spPr>
            <a:xfrm>
              <a:off x="1292241" y="2070915"/>
              <a:ext cx="1578326" cy="9496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0"/>
                  </a:moveTo>
                  <a:lnTo>
                    <a:pt x="119999" y="89763"/>
                  </a:lnTo>
                  <a:lnTo>
                    <a:pt x="0" y="89763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79929D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5" name="Shape 195"/>
            <p:cNvSpPr/>
            <p:nvPr/>
          </p:nvSpPr>
          <p:spPr>
            <a:xfrm>
              <a:off x="1647459" y="1192695"/>
              <a:ext cx="2446215" cy="878217"/>
            </a:xfrm>
            <a:prstGeom prst="roundRect">
              <a:avLst>
                <a:gd name="adj" fmla="val 10000"/>
              </a:avLst>
            </a:prstGeom>
            <a:solidFill>
              <a:srgbClr val="6C828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1934460" y="1465346"/>
              <a:ext cx="2446215" cy="878217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6C828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 txBox="1"/>
            <p:nvPr/>
          </p:nvSpPr>
          <p:spPr>
            <a:xfrm>
              <a:off x="1960183" y="1491069"/>
              <a:ext cx="2394770" cy="8267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Interferons</a:t>
              </a:r>
            </a:p>
          </p:txBody>
        </p:sp>
        <p:sp>
          <p:nvSpPr>
            <p:cNvPr id="198" name="Shape 198"/>
            <p:cNvSpPr/>
            <p:nvPr/>
          </p:nvSpPr>
          <p:spPr>
            <a:xfrm>
              <a:off x="734" y="3020590"/>
              <a:ext cx="2583010" cy="1640211"/>
            </a:xfrm>
            <a:prstGeom prst="roundRect">
              <a:avLst>
                <a:gd name="adj" fmla="val 10000"/>
              </a:avLst>
            </a:prstGeom>
            <a:solidFill>
              <a:srgbClr val="6C828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287737" y="3293241"/>
              <a:ext cx="2583010" cy="164021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79929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 txBox="1"/>
            <p:nvPr/>
          </p:nvSpPr>
          <p:spPr>
            <a:xfrm>
              <a:off x="335777" y="3341280"/>
              <a:ext cx="2486930" cy="1544131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Protects against viral infections</a:t>
              </a:r>
            </a:p>
          </p:txBody>
        </p:sp>
        <p:sp>
          <p:nvSpPr>
            <p:cNvPr id="201" name="Shape 201"/>
            <p:cNvSpPr/>
            <p:nvPr/>
          </p:nvSpPr>
          <p:spPr>
            <a:xfrm>
              <a:off x="3157750" y="3020590"/>
              <a:ext cx="2583010" cy="1640211"/>
            </a:xfrm>
            <a:prstGeom prst="roundRect">
              <a:avLst>
                <a:gd name="adj" fmla="val 10000"/>
              </a:avLst>
            </a:prstGeom>
            <a:solidFill>
              <a:srgbClr val="6C828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3444751" y="3293241"/>
              <a:ext cx="2583010" cy="164021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79929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 txBox="1"/>
            <p:nvPr/>
          </p:nvSpPr>
          <p:spPr>
            <a:xfrm>
              <a:off x="3492791" y="3341280"/>
              <a:ext cx="2486930" cy="1544131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Produced and released by virally infected cells in response to viral infections.</a:t>
              </a:r>
            </a:p>
          </p:txBody>
        </p:sp>
      </p:grpSp>
      <p:cxnSp>
        <p:nvCxnSpPr>
          <p:cNvPr id="204" name="Shape 204"/>
          <p:cNvCxnSpPr/>
          <p:nvPr/>
        </p:nvCxnSpPr>
        <p:spPr>
          <a:xfrm>
            <a:off x="6667500" y="1637219"/>
            <a:ext cx="0" cy="663348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5" name="Shape 205"/>
          <p:cNvCxnSpPr/>
          <p:nvPr/>
        </p:nvCxnSpPr>
        <p:spPr>
          <a:xfrm>
            <a:off x="742950" y="8270700"/>
            <a:ext cx="127253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62352" y="3048000"/>
            <a:ext cx="13419899" cy="2171999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Take Home messages 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1792386" y="5071480"/>
            <a:ext cx="10759800" cy="12957299"/>
          </a:xfrm>
          <a:prstGeom prst="rect">
            <a:avLst/>
          </a:prstGeom>
          <a:noFill/>
          <a:ln>
            <a:noFill/>
          </a:ln>
        </p:spPr>
        <p:txBody>
          <a:bodyPr lIns="216700" tIns="216700" rIns="216700" bIns="216700" anchor="t" anchorCtr="0">
            <a:noAutofit/>
          </a:bodyPr>
          <a:lstStyle/>
          <a:p>
            <a:pPr marL="571500" marR="0" lvl="0" indent="-571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Non-specific (innate immunity) acts as first line of defense against invading pathogens </a:t>
            </a:r>
          </a:p>
          <a:p>
            <a:pPr marL="571500" marR="0" lvl="0" indent="-571500" rtl="0">
              <a:lnSpc>
                <a:spcPct val="150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Innate immunity is an important initial step for generation of adaptive immune response </a:t>
            </a:r>
          </a:p>
          <a:p>
            <a:pPr marL="571500" marR="0" lvl="0" indent="-571500" rtl="0">
              <a:lnSpc>
                <a:spcPct val="150000"/>
              </a:lnSpc>
              <a:spcBef>
                <a:spcPts val="3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Inflammation is vital for controlling infection and limiting tissue damage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Application>Microsoft Macintosh PowerPoint</Application>
  <PresentationFormat>Custom</PresentationFormat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Lora</vt:lpstr>
      <vt:lpstr>Times New Roman</vt:lpstr>
      <vt:lpstr>Source Sans Pro</vt:lpstr>
      <vt:lpstr>simple-light-2</vt:lpstr>
      <vt:lpstr>Foundation Block Lecture Two Natural defense mechanism  </vt:lpstr>
      <vt:lpstr>The main function of the immune system is to protect from infections:</vt:lpstr>
      <vt:lpstr> </vt:lpstr>
      <vt:lpstr>The Complement system:</vt:lpstr>
      <vt:lpstr>The complement system</vt:lpstr>
      <vt:lpstr> Biological effects of complement activation:</vt:lpstr>
      <vt:lpstr>Types of Cells attracted to the site of infection that mediate inflammation:</vt:lpstr>
      <vt:lpstr>PowerPoint Presentation</vt:lpstr>
      <vt:lpstr>Take Home messages </vt:lpstr>
      <vt:lpstr>MCQ's</vt:lpstr>
      <vt:lpstr>Contact us Email: Immunology436@gmail.com Twitter: Immunology436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 Block Lecture Two Natural defense mechanism  </dc:title>
  <cp:lastModifiedBy>باسل المفلح</cp:lastModifiedBy>
  <cp:revision>8</cp:revision>
  <dcterms:modified xsi:type="dcterms:W3CDTF">2016-12-01T10:34:42Z</dcterms:modified>
</cp:coreProperties>
</file>