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9" r:id="rId4"/>
    <p:sldId id="260" r:id="rId5"/>
    <p:sldId id="261" r:id="rId6"/>
    <p:sldId id="263" r:id="rId7"/>
    <p:sldId id="269" r:id="rId8"/>
    <p:sldId id="270" r:id="rId9"/>
    <p:sldId id="271" r:id="rId10"/>
    <p:sldId id="264" r:id="rId11"/>
    <p:sldId id="267" r:id="rId12"/>
  </p:sldIdLst>
  <p:sldSz cx="14401800" cy="19507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44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/>
    <p:restoredTop sz="95187"/>
  </p:normalViewPr>
  <p:slideViewPr>
    <p:cSldViewPr snapToObjects="1">
      <p:cViewPr>
        <p:scale>
          <a:sx n="62" d="100"/>
          <a:sy n="62" d="100"/>
        </p:scale>
        <p:origin x="1352" y="-3384"/>
      </p:cViewPr>
      <p:guideLst>
        <p:guide orient="horz" pos="614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7468-F6BC-A14F-88AE-2BBFD55C854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A8D4-EC5E-B04C-AF08-2188C0FD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269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10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2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83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81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16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80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21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0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90940" y="2823866"/>
            <a:ext cx="13419900" cy="77847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12300"/>
            </a:lvl1pPr>
            <a:lvl2pPr lvl="1" algn="ctr">
              <a:spcBef>
                <a:spcPts val="0"/>
              </a:spcBef>
              <a:buSzPct val="100000"/>
              <a:defRPr sz="12300"/>
            </a:lvl2pPr>
            <a:lvl3pPr lvl="2" algn="ctr">
              <a:spcBef>
                <a:spcPts val="0"/>
              </a:spcBef>
              <a:buSzPct val="100000"/>
              <a:defRPr sz="12300"/>
            </a:lvl3pPr>
            <a:lvl4pPr lvl="3" algn="ctr">
              <a:spcBef>
                <a:spcPts val="0"/>
              </a:spcBef>
              <a:buSzPct val="100000"/>
              <a:defRPr sz="12300"/>
            </a:lvl4pPr>
            <a:lvl5pPr lvl="4" algn="ctr">
              <a:spcBef>
                <a:spcPts val="0"/>
              </a:spcBef>
              <a:buSzPct val="100000"/>
              <a:defRPr sz="12300"/>
            </a:lvl5pPr>
            <a:lvl6pPr lvl="5" algn="ctr">
              <a:spcBef>
                <a:spcPts val="0"/>
              </a:spcBef>
              <a:buSzPct val="100000"/>
              <a:defRPr sz="12300"/>
            </a:lvl6pPr>
            <a:lvl7pPr lvl="6" algn="ctr">
              <a:spcBef>
                <a:spcPts val="0"/>
              </a:spcBef>
              <a:buSzPct val="100000"/>
              <a:defRPr sz="12300"/>
            </a:lvl7pPr>
            <a:lvl8pPr lvl="7" algn="ctr">
              <a:spcBef>
                <a:spcPts val="0"/>
              </a:spcBef>
              <a:buSzPct val="100000"/>
              <a:defRPr sz="12300"/>
            </a:lvl8pPr>
            <a:lvl9pPr lvl="8" algn="ctr">
              <a:spcBef>
                <a:spcPts val="0"/>
              </a:spcBef>
              <a:buSzPct val="100000"/>
              <a:defRPr sz="123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90927" y="10748667"/>
            <a:ext cx="13419900" cy="3006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927" y="4195076"/>
            <a:ext cx="13419900" cy="74469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28400"/>
            </a:lvl1pPr>
            <a:lvl2pPr lvl="1" algn="ctr">
              <a:spcBef>
                <a:spcPts val="0"/>
              </a:spcBef>
              <a:buSzPct val="100000"/>
              <a:defRPr sz="28400"/>
            </a:lvl2pPr>
            <a:lvl3pPr lvl="2" algn="ctr">
              <a:spcBef>
                <a:spcPts val="0"/>
              </a:spcBef>
              <a:buSzPct val="100000"/>
              <a:defRPr sz="28400"/>
            </a:lvl3pPr>
            <a:lvl4pPr lvl="3" algn="ctr">
              <a:spcBef>
                <a:spcPts val="0"/>
              </a:spcBef>
              <a:buSzPct val="100000"/>
              <a:defRPr sz="28400"/>
            </a:lvl4pPr>
            <a:lvl5pPr lvl="4" algn="ctr">
              <a:spcBef>
                <a:spcPts val="0"/>
              </a:spcBef>
              <a:buSzPct val="100000"/>
              <a:defRPr sz="28400"/>
            </a:lvl5pPr>
            <a:lvl6pPr lvl="5" algn="ctr">
              <a:spcBef>
                <a:spcPts val="0"/>
              </a:spcBef>
              <a:buSzPct val="100000"/>
              <a:defRPr sz="28400"/>
            </a:lvl6pPr>
            <a:lvl7pPr lvl="6" algn="ctr">
              <a:spcBef>
                <a:spcPts val="0"/>
              </a:spcBef>
              <a:buSzPct val="100000"/>
              <a:defRPr sz="28400"/>
            </a:lvl7pPr>
            <a:lvl8pPr lvl="7" algn="ctr">
              <a:spcBef>
                <a:spcPts val="0"/>
              </a:spcBef>
              <a:buSzPct val="100000"/>
              <a:defRPr sz="28400"/>
            </a:lvl8pPr>
            <a:lvl9pPr lvl="8" algn="ctr">
              <a:spcBef>
                <a:spcPts val="0"/>
              </a:spcBef>
              <a:buSzPct val="100000"/>
              <a:defRPr sz="28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90927" y="11955089"/>
            <a:ext cx="13419900" cy="4933499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0927" y="8157287"/>
            <a:ext cx="13419900" cy="31929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 algn="ctr">
              <a:spcBef>
                <a:spcPts val="0"/>
              </a:spcBef>
              <a:buSzPct val="100000"/>
              <a:defRPr sz="8500"/>
            </a:lvl1pPr>
            <a:lvl2pPr lvl="1" algn="ctr">
              <a:spcBef>
                <a:spcPts val="0"/>
              </a:spcBef>
              <a:buSzPct val="100000"/>
              <a:defRPr sz="8500"/>
            </a:lvl2pPr>
            <a:lvl3pPr lvl="2" algn="ctr">
              <a:spcBef>
                <a:spcPts val="0"/>
              </a:spcBef>
              <a:buSzPct val="100000"/>
              <a:defRPr sz="8500"/>
            </a:lvl3pPr>
            <a:lvl4pPr lvl="3" algn="ctr">
              <a:spcBef>
                <a:spcPts val="0"/>
              </a:spcBef>
              <a:buSzPct val="100000"/>
              <a:defRPr sz="8500"/>
            </a:lvl4pPr>
            <a:lvl5pPr lvl="4" algn="ctr">
              <a:spcBef>
                <a:spcPts val="0"/>
              </a:spcBef>
              <a:buSzPct val="100000"/>
              <a:defRPr sz="8500"/>
            </a:lvl5pPr>
            <a:lvl6pPr lvl="5" algn="ctr">
              <a:spcBef>
                <a:spcPts val="0"/>
              </a:spcBef>
              <a:buSzPct val="100000"/>
              <a:defRPr sz="8500"/>
            </a:lvl6pPr>
            <a:lvl7pPr lvl="6" algn="ctr">
              <a:spcBef>
                <a:spcPts val="0"/>
              </a:spcBef>
              <a:buSzPct val="100000"/>
              <a:defRPr sz="8500"/>
            </a:lvl7pPr>
            <a:lvl8pPr lvl="7" algn="ctr">
              <a:spcBef>
                <a:spcPts val="0"/>
              </a:spcBef>
              <a:buSzPct val="100000"/>
              <a:defRPr sz="8500"/>
            </a:lvl8pPr>
            <a:lvl9pPr lvl="8" algn="ctr">
              <a:spcBef>
                <a:spcPts val="0"/>
              </a:spcBef>
              <a:buSzPct val="100000"/>
              <a:defRPr sz="8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900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6299999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7611030" y="4370862"/>
            <a:ext cx="6299999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927" y="2107161"/>
            <a:ext cx="4422600" cy="28659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>
              <a:spcBef>
                <a:spcPts val="0"/>
              </a:spcBef>
              <a:buSzPct val="100000"/>
              <a:defRPr sz="5700"/>
            </a:lvl1pPr>
            <a:lvl2pPr lvl="1">
              <a:spcBef>
                <a:spcPts val="0"/>
              </a:spcBef>
              <a:buSzPct val="100000"/>
              <a:defRPr sz="5700"/>
            </a:lvl2pPr>
            <a:lvl3pPr lvl="2">
              <a:spcBef>
                <a:spcPts val="0"/>
              </a:spcBef>
              <a:buSzPct val="100000"/>
              <a:defRPr sz="5700"/>
            </a:lvl3pPr>
            <a:lvl4pPr lvl="3">
              <a:spcBef>
                <a:spcPts val="0"/>
              </a:spcBef>
              <a:buSzPct val="100000"/>
              <a:defRPr sz="5700"/>
            </a:lvl4pPr>
            <a:lvl5pPr lvl="4">
              <a:spcBef>
                <a:spcPts val="0"/>
              </a:spcBef>
              <a:buSzPct val="100000"/>
              <a:defRPr sz="5700"/>
            </a:lvl5pPr>
            <a:lvl6pPr lvl="5">
              <a:spcBef>
                <a:spcPts val="0"/>
              </a:spcBef>
              <a:buSzPct val="100000"/>
              <a:defRPr sz="5700"/>
            </a:lvl6pPr>
            <a:lvl7pPr lvl="6">
              <a:spcBef>
                <a:spcPts val="0"/>
              </a:spcBef>
              <a:buSzPct val="100000"/>
              <a:defRPr sz="5700"/>
            </a:lvl7pPr>
            <a:lvl8pPr lvl="7">
              <a:spcBef>
                <a:spcPts val="0"/>
              </a:spcBef>
              <a:buSzPct val="100000"/>
              <a:defRPr sz="5700"/>
            </a:lvl8pPr>
            <a:lvl9pPr lvl="8">
              <a:spcBef>
                <a:spcPts val="0"/>
              </a:spcBef>
              <a:buSzPct val="100000"/>
              <a:defRPr sz="57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90927" y="5270179"/>
            <a:ext cx="4422600" cy="120579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72143" y="1707233"/>
            <a:ext cx="10029300" cy="155148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spcBef>
                <a:spcPts val="0"/>
              </a:spcBef>
              <a:buSzPct val="100000"/>
              <a:defRPr sz="11400"/>
            </a:lvl1pPr>
            <a:lvl2pPr lvl="1">
              <a:spcBef>
                <a:spcPts val="0"/>
              </a:spcBef>
              <a:buSzPct val="100000"/>
              <a:defRPr sz="11400"/>
            </a:lvl2pPr>
            <a:lvl3pPr lvl="2">
              <a:spcBef>
                <a:spcPts val="0"/>
              </a:spcBef>
              <a:buSzPct val="100000"/>
              <a:defRPr sz="11400"/>
            </a:lvl3pPr>
            <a:lvl4pPr lvl="3">
              <a:spcBef>
                <a:spcPts val="0"/>
              </a:spcBef>
              <a:buSzPct val="100000"/>
              <a:defRPr sz="11400"/>
            </a:lvl4pPr>
            <a:lvl5pPr lvl="4">
              <a:spcBef>
                <a:spcPts val="0"/>
              </a:spcBef>
              <a:buSzPct val="100000"/>
              <a:defRPr sz="11400"/>
            </a:lvl5pPr>
            <a:lvl6pPr lvl="5">
              <a:spcBef>
                <a:spcPts val="0"/>
              </a:spcBef>
              <a:buSzPct val="100000"/>
              <a:defRPr sz="11400"/>
            </a:lvl6pPr>
            <a:lvl7pPr lvl="6">
              <a:spcBef>
                <a:spcPts val="0"/>
              </a:spcBef>
              <a:buSzPct val="100000"/>
              <a:defRPr sz="11400"/>
            </a:lvl7pPr>
            <a:lvl8pPr lvl="7">
              <a:spcBef>
                <a:spcPts val="0"/>
              </a:spcBef>
              <a:buSzPct val="100000"/>
              <a:defRPr sz="11400"/>
            </a:lvl8pPr>
            <a:lvl9pPr lvl="8">
              <a:spcBef>
                <a:spcPts val="0"/>
              </a:spcBef>
              <a:buSzPct val="100000"/>
              <a:defRPr sz="11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7200900" y="-474"/>
            <a:ext cx="7200900" cy="195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18162" y="4676924"/>
            <a:ext cx="6371100" cy="5621699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10000"/>
            </a:lvl1pPr>
            <a:lvl2pPr lvl="1" algn="ctr">
              <a:spcBef>
                <a:spcPts val="0"/>
              </a:spcBef>
              <a:buSzPct val="100000"/>
              <a:defRPr sz="10000"/>
            </a:lvl2pPr>
            <a:lvl3pPr lvl="2" algn="ctr">
              <a:spcBef>
                <a:spcPts val="0"/>
              </a:spcBef>
              <a:buSzPct val="100000"/>
              <a:defRPr sz="10000"/>
            </a:lvl3pPr>
            <a:lvl4pPr lvl="3" algn="ctr">
              <a:spcBef>
                <a:spcPts val="0"/>
              </a:spcBef>
              <a:buSzPct val="100000"/>
              <a:defRPr sz="10000"/>
            </a:lvl4pPr>
            <a:lvl5pPr lvl="4" algn="ctr">
              <a:spcBef>
                <a:spcPts val="0"/>
              </a:spcBef>
              <a:buSzPct val="100000"/>
              <a:defRPr sz="10000"/>
            </a:lvl5pPr>
            <a:lvl6pPr lvl="5" algn="ctr">
              <a:spcBef>
                <a:spcPts val="0"/>
              </a:spcBef>
              <a:buSzPct val="100000"/>
              <a:defRPr sz="10000"/>
            </a:lvl6pPr>
            <a:lvl7pPr lvl="6" algn="ctr">
              <a:spcBef>
                <a:spcPts val="0"/>
              </a:spcBef>
              <a:buSzPct val="100000"/>
              <a:defRPr sz="10000"/>
            </a:lvl7pPr>
            <a:lvl8pPr lvl="7" algn="ctr">
              <a:spcBef>
                <a:spcPts val="0"/>
              </a:spcBef>
              <a:buSzPct val="100000"/>
              <a:defRPr sz="10000"/>
            </a:lvl8pPr>
            <a:lvl9pPr lvl="8" algn="ctr">
              <a:spcBef>
                <a:spcPts val="0"/>
              </a:spcBef>
              <a:buSzPct val="100000"/>
              <a:defRPr sz="10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418162" y="10630907"/>
            <a:ext cx="6371100" cy="46845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7779712" y="2746117"/>
            <a:ext cx="6043200" cy="140139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90927" y="16044826"/>
            <a:ext cx="9447900" cy="22947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900" cy="129573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chemeClr val="dk2"/>
                </a:solidFill>
              </a:rPr>
              <a:t>‹#›</a:t>
            </a:fld>
            <a:endParaRPr lang="en" sz="24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mmunology436@gmai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DXNHMwcVs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www.youtube.com/watch?v=9Qmzt94rRAw&amp;index=4&amp;list=LLhph2500OUDsKDIf2o-pH0A" TargetMode="External"/><Relationship Id="rId7" Type="http://schemas.openxmlformats.org/officeDocument/2006/relationships/hyperlink" Target="https://www.youtube.com/watch?v=2tmw9x2Ot_Q&amp;index=3&amp;list=LLhph2500OUDsKDIf2o-pH0A" TargetMode="External"/><Relationship Id="rId8" Type="http://schemas.openxmlformats.org/officeDocument/2006/relationships/hyperlink" Target="https://m.youtube.com/watch?v=kLaUz58CBMc" TargetMode="External"/><Relationship Id="rId9" Type="http://schemas.openxmlformats.org/officeDocument/2006/relationships/hyperlink" Target="https://www.youtube.com/watch?v=SyxzU2Sl_Yw&amp;index=2&amp;list=LLhph2500OUDsKDIf2o-pH0A" TargetMode="External"/><Relationship Id="rId10" Type="http://schemas.openxmlformats.org/officeDocument/2006/relationships/hyperlink" Target="https://www.youtube.com/watch?v=9v4CBctjQHk&amp;index=1&amp;list=LLhph2500OUDsKDIf2o-pH0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157100" y="3953171"/>
            <a:ext cx="12087600" cy="2581500"/>
          </a:xfrm>
          <a:prstGeom prst="rect">
            <a:avLst/>
          </a:prstGeom>
        </p:spPr>
        <p:txBody>
          <a:bodyPr lIns="216700" tIns="216700" rIns="216700" bIns="216700" anchor="b" anchorCtr="0">
            <a:noAutofit/>
          </a:bodyPr>
          <a:lstStyle/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Foundation Block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Lecture </a:t>
            </a:r>
            <a:r>
              <a:rPr lang="en-US" sz="2400" b="1" dirty="0" smtClean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Five </a:t>
            </a:r>
            <a:endParaRPr lang="en" sz="2400" b="1" dirty="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Hypersensitivity</a:t>
            </a:r>
            <a:endParaRPr lang="en" sz="2400" b="1" dirty="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lvl="0">
              <a:lnSpc>
                <a:spcPct val="175000"/>
              </a:lnSpc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900" y="7550326"/>
            <a:ext cx="9095150" cy="28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3726" y="-622550"/>
            <a:ext cx="3585259" cy="358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893667" y="11734800"/>
            <a:ext cx="10793633" cy="69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073763"/>
                </a:solidFill>
              </a:rPr>
              <a:t>Objectives:</a:t>
            </a:r>
            <a:endParaRPr lang="en-US" sz="1800" dirty="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know that hypersensitivity reactions are over and excessive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immune responses that can be harmful to body in four different ways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familiar with inflammatory processes in type I hypersensitivity reaction that mediates allergic inflammation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recognize that type II hypersensitivity deals with immune responses against antigens that are integral part of cell membrane and are usually associated with autoimmune disorders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know that type III hypersensitivity reactions are mediated by immune complexes and cause vasculitis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describe type IV hypersensitivity is a purely cell mediated immune response associated with chronic inflammation </a:t>
            </a:r>
            <a:endParaRPr lang="en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771931" y="16607194"/>
            <a:ext cx="9095100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 txBox="1"/>
          <p:nvPr/>
        </p:nvSpPr>
        <p:spPr>
          <a:xfrm>
            <a:off x="1790153" y="17483971"/>
            <a:ext cx="7913400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" sz="1800" b="1" dirty="0">
                <a:solidFill>
                  <a:srgbClr val="FF0000"/>
                </a:solidFill>
              </a:rPr>
              <a:t>Important.</a:t>
            </a:r>
          </a:p>
          <a:p>
            <a:pPr marL="457200" lvl="0" indent="-3429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 b="1" dirty="0">
                <a:solidFill>
                  <a:srgbClr val="999999"/>
                </a:solidFill>
              </a:rPr>
              <a:t>Extra notes.</a:t>
            </a:r>
          </a:p>
          <a:p>
            <a:pPr marL="457200" lvl="0" indent="-342900" rtl="0">
              <a:spcBef>
                <a:spcPts val="0"/>
              </a:spcBef>
              <a:buClr>
                <a:srgbClr val="A64D79"/>
              </a:buClr>
              <a:buSzPct val="100000"/>
              <a:buChar char="●"/>
            </a:pPr>
            <a:r>
              <a:rPr lang="en" sz="1800" b="1" dirty="0">
                <a:solidFill>
                  <a:srgbClr val="A64D79"/>
                </a:solidFill>
              </a:rPr>
              <a:t>Females notes </a:t>
            </a:r>
          </a:p>
          <a:p>
            <a:pPr marL="457200" lvl="0" indent="-342900">
              <a:spcBef>
                <a:spcPts val="0"/>
              </a:spcBef>
              <a:buClr>
                <a:srgbClr val="3C78D8"/>
              </a:buClr>
              <a:buSzPct val="100000"/>
              <a:buChar char="●"/>
            </a:pPr>
            <a:r>
              <a:rPr lang="en" sz="1800" b="1" dirty="0">
                <a:solidFill>
                  <a:srgbClr val="3C78D8"/>
                </a:solidFill>
              </a:rPr>
              <a:t>Males notes.</a:t>
            </a:r>
          </a:p>
        </p:txBody>
      </p:sp>
      <p:cxnSp>
        <p:nvCxnSpPr>
          <p:cNvPr id="60" name="Shape 60"/>
          <p:cNvCxnSpPr/>
          <p:nvPr/>
        </p:nvCxnSpPr>
        <p:spPr>
          <a:xfrm>
            <a:off x="2653325" y="11415328"/>
            <a:ext cx="5290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/>
          <p:nvPr/>
        </p:nvCxnSpPr>
        <p:spPr>
          <a:xfrm rot="10800000" flipH="1">
            <a:off x="2653325" y="6327575"/>
            <a:ext cx="8790300" cy="22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13419900" cy="2172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MCQs: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81900" y="1071570"/>
            <a:ext cx="13419900" cy="17018634"/>
          </a:xfrm>
        </p:spPr>
        <p:txBody>
          <a:bodyPr/>
          <a:lstStyle/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1- Anaphylactic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reactions occur in which type of hypersensitivity ? </a:t>
            </a:r>
          </a:p>
          <a:p>
            <a:pPr rtl="1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type </a:t>
            </a: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  </a:t>
            </a: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b</a:t>
            </a: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type II  c) type III  d) type IV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2- Rheumatoid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arthritis is a Clinical example of which type of hypersensitivity ? </a:t>
            </a:r>
          </a:p>
          <a:p>
            <a:pPr rtl="1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type I  b) type II  c) type III  d) type IV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3- type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III hypersensitivity is also known as </a:t>
            </a: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?</a:t>
            </a:r>
            <a:endParaRPr lang="en-US" sz="1600" b="1" dirty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Immediate Hypersensitivity      b) Cell Mediated </a:t>
            </a: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Immunity</a:t>
            </a:r>
          </a:p>
          <a:p>
            <a:pPr rtl="1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c) </a:t>
            </a:r>
            <a:r>
              <a:rPr lang="en-US" sz="1600" b="1" dirty="0" err="1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Immunofluoresence</a:t>
            </a: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    d) Immune complex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4- which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one of the following is a Feature of Type IV hypersensitivity  ?  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Complement activation    b) require Mast cells </a:t>
            </a:r>
            <a:endParaRPr lang="en-US" sz="1600" b="1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 ) Antibody type  </a:t>
            </a:r>
            <a:r>
              <a:rPr lang="en-US" sz="1600" b="1" dirty="0" err="1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IgE</a:t>
            </a: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d) Delayed onset 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5- Atopic individuals respond to the allergens by producing ? </a:t>
            </a:r>
          </a:p>
          <a:p>
            <a:pPr rtl="1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</a:t>
            </a: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IgG     b) IgE    c) IgA     d) IgM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6- Which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of the following is secondary Mediator of Allergic reactions   ? </a:t>
            </a:r>
          </a:p>
          <a:p>
            <a:pPr rtl="1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histamine   b) heparin  c) proteases  d) bradykinin 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7- Diagnosis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of Type IV hypersensitivity by which of the following ?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 ) Skin  prick  test (SPT)      b) Elimination -  Provocation  </a:t>
            </a: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test       </a:t>
            </a:r>
          </a:p>
          <a:p>
            <a:pPr rtl="1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c) Skin patch test       d) Detection of Ab &amp; Ag by  </a:t>
            </a:r>
            <a:r>
              <a:rPr lang="en-US" sz="1600" b="1" dirty="0" err="1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Immunofluoresence</a:t>
            </a:r>
            <a:endParaRPr lang="en-US" sz="1600" b="1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 8- which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of the following Allergies affect the Skin ?</a:t>
            </a:r>
          </a:p>
          <a:p>
            <a:pPr rtl="1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Urticaria    b) Asthma c) Allergic rhinitis   d) none of above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9- Granuloma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formation occur in which type of hypersensitivity ?  </a:t>
            </a:r>
          </a:p>
          <a:p>
            <a:pPr rtl="1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a) type I  b) type II  c) type III  d) type IV</a:t>
            </a: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endParaRPr lang="en-US" sz="1600" b="1" dirty="0" smtClean="0">
              <a:solidFill>
                <a:srgbClr val="0070C0"/>
              </a:solidFill>
              <a:latin typeface="Lora" charset="0"/>
              <a:ea typeface="Lora" charset="0"/>
              <a:cs typeface="Lora" charset="0"/>
            </a:endParaRPr>
          </a:p>
          <a:p>
            <a:pPr rtl="1">
              <a:lnSpc>
                <a:spcPct val="100000"/>
              </a:lnSpc>
              <a:spcAft>
                <a:spcPts val="20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10- </a:t>
            </a:r>
            <a:r>
              <a:rPr lang="en-US" sz="1600" b="1" dirty="0" err="1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Mis</a:t>
            </a:r>
            <a:r>
              <a:rPr lang="en-US" sz="1600" b="1" dirty="0" smtClean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-matched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blood transfusion is a Clinical example of which type</a:t>
            </a:r>
            <a:r>
              <a:rPr lang="en-US" sz="1600" b="1" u="sng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Lora" charset="0"/>
                <a:ea typeface="Lora" charset="0"/>
                <a:cs typeface="Lora" charset="0"/>
              </a:rPr>
              <a:t>of hypersensitivity?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a) type I  b) type II  c) type III  d) type IV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50528" y="16684974"/>
            <a:ext cx="3617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1-A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2-C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3-D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4-D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5-B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6-D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7-C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8-A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9-D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10-B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6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90950" y="1894632"/>
            <a:ext cx="13419899" cy="2231698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 dirty="0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Contact us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strike="noStrike" cap="none" dirty="0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Email: </a:t>
            </a:r>
            <a:r>
              <a:rPr lang="en" sz="2500" b="1" i="0" strike="noStrike" cap="none" dirty="0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Immunology436@gmail.com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 dirty="0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Twitter: Immunology436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90954" y="6999321"/>
            <a:ext cx="13419899" cy="10468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Team </a:t>
            </a:r>
            <a:r>
              <a:rPr lang="en" sz="25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Leaders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Ghaida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Alsaeed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Basel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almeflh</a:t>
            </a:r>
            <a:endParaRPr lang="en" sz="2400" b="0" i="0" u="none" strike="noStrike" cap="none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Team </a:t>
            </a:r>
            <a:r>
              <a:rPr lang="en" sz="25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members</a:t>
            </a:r>
            <a:r>
              <a:rPr lang="en" sz="30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Aroob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Alhuthail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Abdullah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alharbi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aldorah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Alhamdi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Abdulmajeed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almutairi</a:t>
            </a:r>
            <a:endParaRPr lang="en" sz="2400" b="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  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Ghada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Alskait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Abdulmajeed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alammar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Hanin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Bashaikh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Basel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alanazi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   Lara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Alsaleem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Moayed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Ahmed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Rawan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Alwadee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Mohammed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alhammad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25" name="Shape 225"/>
          <p:cNvCxnSpPr/>
          <p:nvPr/>
        </p:nvCxnSpPr>
        <p:spPr>
          <a:xfrm rot="10800000">
            <a:off x="3658349" y="5849705"/>
            <a:ext cx="70851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8952" y="-696420"/>
            <a:ext cx="3585259" cy="358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0562" y="4376107"/>
            <a:ext cx="5940680" cy="18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43600"/>
            <a:ext cx="8995925" cy="5441980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90925" y="838200"/>
            <a:ext cx="13419900" cy="179070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b="1" kern="1200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What is hypersensitivity</a:t>
            </a:r>
            <a:r>
              <a:rPr lang="en-US" sz="2400" b="1" kern="1200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?</a:t>
            </a: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lang="en-US" sz="900" b="1" kern="1200" dirty="0" smtClean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1200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       Protective </a:t>
            </a:r>
            <a:r>
              <a:rPr lang="en-US" sz="1800" b="1" kern="1200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immunity:</a:t>
            </a:r>
            <a:r>
              <a:rPr lang="en-US" sz="1800" kern="1200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desirable 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reaction.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lang="en-US" sz="800" kern="12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1200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       Hypersensitivity</a:t>
            </a:r>
            <a:r>
              <a:rPr lang="en-US" sz="1800" b="1" kern="1200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:</a:t>
            </a:r>
            <a:r>
              <a:rPr lang="en-US" sz="1800" kern="1200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b="1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undesirable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damaging reaction produced by excessive immune reactions.</a:t>
            </a:r>
            <a:endParaRPr lang="en-US" sz="1800" kern="12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Undesirable </a:t>
            </a:r>
            <a:r>
              <a:rPr lang="en-US" sz="1800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responses can be mediated 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by:</a:t>
            </a:r>
            <a:endParaRPr lang="en-US" sz="1800" kern="12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lvl="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1200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                         - Antibody</a:t>
            </a:r>
            <a:r>
              <a:rPr lang="en-US" sz="1800" b="1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binding </a:t>
            </a:r>
            <a:r>
              <a:rPr lang="en-US" sz="1800" u="sng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to antigens </a:t>
            </a:r>
            <a:r>
              <a:rPr lang="en-US" sz="1800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(</a:t>
            </a:r>
            <a:r>
              <a:rPr lang="en-US" sz="1800" b="1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Types I-III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).</a:t>
            </a:r>
            <a:endParaRPr lang="en-US" sz="1800" kern="12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1200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                         - Cell</a:t>
            </a:r>
            <a:r>
              <a:rPr lang="en-US" sz="1800" b="1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mediated 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reaction </a:t>
            </a:r>
            <a:r>
              <a:rPr lang="en-US" sz="1800" u="sng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to chemicals or </a:t>
            </a:r>
            <a:r>
              <a:rPr lang="en-US" sz="1800" u="sng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proteins 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(</a:t>
            </a:r>
            <a:r>
              <a:rPr lang="en-US" sz="1800" b="1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Type </a:t>
            </a:r>
            <a:r>
              <a:rPr lang="en-US" sz="1800" b="1" kern="12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IV</a:t>
            </a:r>
            <a:r>
              <a:rPr lang="en-US" sz="1800" kern="12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).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4000" kern="12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 indent="-285750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endParaRPr lang="en-US" sz="4000" kern="12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b="1" kern="1200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Types of hypersensitivity:</a:t>
            </a: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lang="en-US" sz="800" b="1" kern="1200" dirty="0" smtClean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4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Types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of hypersensitivity responses are classified by </a:t>
            </a:r>
            <a:endParaRPr lang="en-US" sz="18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GEL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COOMBS (names of scientists)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according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to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responding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mechanisms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NOT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responding</a:t>
            </a:r>
          </a:p>
          <a:p>
            <a:pPr marL="180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antigens:</a:t>
            </a:r>
            <a:endParaRPr lang="en-US" sz="1800" b="1" kern="1200" dirty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1200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             </a:t>
            </a:r>
          </a:p>
          <a:p>
            <a:pPr marL="180000" lvl="1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1800" b="1" kern="1200" dirty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1800" b="1" kern="1200" dirty="0" smtClean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1800" b="1" kern="1200" dirty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1800" b="1" kern="1200" dirty="0" smtClean="0">
              <a:solidFill>
                <a:schemeClr val="accent5"/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 marL="180000" lvl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2400" b="1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Type </a:t>
            </a:r>
            <a:r>
              <a:rPr lang="en-US" sz="2400" b="1" dirty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I</a:t>
            </a:r>
            <a:r>
              <a:rPr lang="en-US" sz="2400" b="1" dirty="0" smtClean="0">
                <a:solidFill>
                  <a:schemeClr val="accent5"/>
                </a:solidFill>
                <a:latin typeface="Lora" charset="0"/>
                <a:ea typeface="Lora" charset="0"/>
                <a:cs typeface="Lora" charset="0"/>
              </a:rPr>
              <a:t>:</a:t>
            </a:r>
          </a:p>
          <a:p>
            <a:pPr marL="180000" lvl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2400" b="1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1-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Also termed as: </a:t>
            </a:r>
          </a:p>
          <a:p>
            <a:pPr marL="36000" algn="just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 -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Immediate </a:t>
            </a:r>
            <a:r>
              <a:rPr lang="en-US" sz="18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Hypersensitivity.</a:t>
            </a:r>
            <a:endParaRPr lang="en-US" sz="1800" b="1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 algn="just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 -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Allergic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reactions. </a:t>
            </a:r>
            <a:r>
              <a:rPr lang="en-US" sz="1800" dirty="0" smtClean="0">
                <a:solidFill>
                  <a:srgbClr val="A64D79"/>
                </a:solidFill>
                <a:latin typeface="Lora" charset="0"/>
                <a:ea typeface="Lora" charset="0"/>
                <a:cs typeface="Lora" charset="0"/>
              </a:rPr>
              <a:t>(e.g. asthma and eczema)</a:t>
            </a:r>
            <a:endParaRPr lang="en-US" sz="18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 algn="just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-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Anaphylactic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reactions: 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severe</a:t>
            </a:r>
            <a:r>
              <a:rPr lang="en-US" sz="1800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and </a:t>
            </a:r>
            <a:r>
              <a:rPr lang="en-US" sz="1800" b="1" dirty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rapidly progressing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systemic forms which can be quickly </a:t>
            </a:r>
            <a:r>
              <a:rPr lang="en-US" sz="1800" b="1" dirty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life 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threatening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is-IS" sz="1800" dirty="0" smtClean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…..............</a:t>
            </a:r>
            <a:r>
              <a:rPr lang="en-US" sz="1800" dirty="0" smtClean="0">
                <a:solidFill>
                  <a:srgbClr val="A64D79"/>
                </a:solidFill>
                <a:latin typeface="Lora" charset="0"/>
                <a:ea typeface="Lora" charset="0"/>
                <a:cs typeface="Lora" charset="0"/>
              </a:rPr>
              <a:t>(causes</a:t>
            </a:r>
            <a:r>
              <a:rPr lang="is-IS" sz="1800" dirty="0" smtClean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</a:t>
            </a:r>
            <a:r>
              <a:rPr lang="en-US" sz="1800" dirty="0" smtClean="0">
                <a:solidFill>
                  <a:srgbClr val="A64D79"/>
                </a:solidFill>
                <a:latin typeface="Lora" charset="0"/>
                <a:ea typeface="Lora" charset="0"/>
                <a:cs typeface="Lora" charset="0"/>
              </a:rPr>
              <a:t>vasodilation and hypovolemia which causes heart stop then death)</a:t>
            </a:r>
            <a:endParaRPr lang="en-US" sz="18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        2- Most people will not react to these allergens but some individuals “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atopic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” respond by producing large amounts of </a:t>
            </a:r>
            <a:r>
              <a:rPr lang="en-US" sz="1800" b="1" dirty="0" err="1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IgE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in    </a:t>
            </a:r>
            <a:r>
              <a:rPr lang="is-IS" sz="1800" dirty="0" smtClean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…........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response to those otherwise </a:t>
            </a:r>
            <a:r>
              <a:rPr lang="en-US" sz="1800" u="sng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harmless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substances.</a:t>
            </a:r>
          </a:p>
          <a:p>
            <a:pPr algn="just" eaLnBrk="1" hangingPunct="1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        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 Non-allergic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individuals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respond to these allergens by producing </a:t>
            </a:r>
            <a:r>
              <a:rPr lang="en-US" sz="1800" b="1" dirty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IgG</a:t>
            </a:r>
            <a:r>
              <a:rPr lang="en-US" sz="1800" dirty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ra" charset="0"/>
                <a:ea typeface="Lora" charset="0"/>
                <a:cs typeface="Lora" charset="0"/>
              </a:rPr>
              <a:t>antibodies.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 marL="36000" lv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       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4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 Features:</a:t>
            </a:r>
            <a:endParaRPr lang="en-US" sz="1800" b="1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>
              <a:lnSpc>
                <a:spcPct val="1500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 -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Antibody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type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IgE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 -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Cellular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components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: Mast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cells, basophiles &amp; eosinophils</a:t>
            </a:r>
          </a:p>
          <a:p>
            <a:pPr marL="36000">
              <a:lnSpc>
                <a:spcPct val="1500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   -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Antigens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Also known as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allergens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( antigens with </a:t>
            </a:r>
            <a:r>
              <a:rPr lang="en-US" sz="1800" u="sng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low molecular weight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&amp; </a:t>
            </a:r>
            <a:r>
              <a:rPr lang="en-US" sz="1800" u="sng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highly soluble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).</a:t>
            </a:r>
            <a:endParaRPr lang="en-US" sz="18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>
              <a:lnSpc>
                <a:spcPct val="100000"/>
              </a:lnSpc>
              <a:spcBef>
                <a:spcPts val="3000"/>
              </a:spcBef>
              <a:spcAft>
                <a:spcPts val="1800"/>
              </a:spcAft>
              <a:buClr>
                <a:schemeClr val="hlink"/>
              </a:buClr>
              <a:buSzPct val="60000"/>
              <a:defRPr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5- </a:t>
            </a:r>
            <a:r>
              <a:rPr lang="en-US" sz="18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(Occurs </a:t>
            </a: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within minutes to hours).</a:t>
            </a:r>
            <a:endParaRPr lang="en-US" sz="1800" b="1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36000">
              <a:lnSpc>
                <a:spcPct val="100000"/>
              </a:lnSpc>
              <a:spcAft>
                <a:spcPts val="1800"/>
              </a:spcAft>
              <a:buClr>
                <a:schemeClr val="hlink"/>
              </a:buClr>
              <a:buSzPct val="60000"/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900" y="10668000"/>
            <a:ext cx="160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*From 433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599574" y="514111"/>
            <a:ext cx="120396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Allergens: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/>
                <a:ea typeface="Lora"/>
                <a:cs typeface="Lora"/>
              </a:rPr>
              <a:t>       Some 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of the allergens involved in type I hypersensitivity are: </a:t>
            </a:r>
            <a:endParaRPr lang="en-US" sz="1800" dirty="0" smtClean="0">
              <a:solidFill>
                <a:schemeClr val="tx1"/>
              </a:solidFill>
              <a:latin typeface="Lora"/>
              <a:ea typeface="Lora"/>
              <a:cs typeface="Lora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/>
                <a:ea typeface="Lora"/>
                <a:cs typeface="Lora"/>
              </a:rPr>
              <a:t>       pollens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, </a:t>
            </a:r>
            <a:r>
              <a:rPr lang="en-US" sz="1800" u="sng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dust mite allergens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, animal dander, nuts, shellfish, various </a:t>
            </a:r>
            <a:r>
              <a:rPr lang="en-US" sz="1800" dirty="0" smtClean="0">
                <a:solidFill>
                  <a:schemeClr val="tx1"/>
                </a:solidFill>
                <a:latin typeface="Lora"/>
                <a:ea typeface="Lora"/>
                <a:cs typeface="Lora"/>
              </a:rPr>
              <a:t>drugs, etc.</a:t>
            </a:r>
            <a:endParaRPr lang="en-US" sz="1800" dirty="0">
              <a:solidFill>
                <a:schemeClr val="tx1"/>
              </a:solidFill>
              <a:latin typeface="Lora"/>
              <a:ea typeface="Lora"/>
              <a:cs typeface="Lora"/>
            </a:endParaRP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39" y="515185"/>
            <a:ext cx="2314074" cy="1505392"/>
          </a:xfrm>
          <a:prstGeom prst="rect">
            <a:avLst/>
          </a:prstGeom>
        </p:spPr>
      </p:pic>
      <p:cxnSp>
        <p:nvCxnSpPr>
          <p:cNvPr id="10" name="رابط مستقيم 9"/>
          <p:cNvCxnSpPr/>
          <p:nvPr/>
        </p:nvCxnSpPr>
        <p:spPr>
          <a:xfrm>
            <a:off x="2933700" y="2514600"/>
            <a:ext cx="77724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10706100" y="1981200"/>
            <a:ext cx="0" cy="5334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1562100" y="2824105"/>
            <a:ext cx="641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 Type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I reactions occur 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charset="0"/>
                <a:ea typeface="Lora" charset="0"/>
                <a:cs typeface="Lora" charset="0"/>
              </a:rPr>
              <a:t>two</a:t>
            </a:r>
            <a:r>
              <a:rPr lang="en-US" sz="2400" b="1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phases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615003" y="3830229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30468" r="22621" b="5989"/>
          <a:stretch/>
        </p:blipFill>
        <p:spPr bwMode="auto">
          <a:xfrm>
            <a:off x="599574" y="5084500"/>
            <a:ext cx="9698255" cy="47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مربع نص 63"/>
          <p:cNvSpPr txBox="1"/>
          <p:nvPr/>
        </p:nvSpPr>
        <p:spPr>
          <a:xfrm>
            <a:off x="6201055" y="4267199"/>
            <a:ext cx="2847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2-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Challenge</a:t>
            </a:r>
            <a:endParaRPr lang="en-US" sz="2400" u="sng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3064101" y="3642642"/>
            <a:ext cx="32525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1-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Sensitization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cxnSp>
        <p:nvCxnSpPr>
          <p:cNvPr id="67" name="رابط كسهم مستقيم 66"/>
          <p:cNvCxnSpPr/>
          <p:nvPr/>
        </p:nvCxnSpPr>
        <p:spPr>
          <a:xfrm flipH="1">
            <a:off x="4690370" y="3223469"/>
            <a:ext cx="1195136" cy="41713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>
            <a:endCxn id="64" idx="0"/>
          </p:cNvCxnSpPr>
          <p:nvPr/>
        </p:nvCxnSpPr>
        <p:spPr>
          <a:xfrm>
            <a:off x="6034116" y="3223469"/>
            <a:ext cx="1590927" cy="104373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1089704" y="3878454"/>
            <a:ext cx="1770332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First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contact with allergens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8155970" y="4027910"/>
            <a:ext cx="233761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Subsequent contact with allergens</a:t>
            </a:r>
          </a:p>
        </p:txBody>
      </p:sp>
      <p:cxnSp>
        <p:nvCxnSpPr>
          <p:cNvPr id="90" name="رابط مستقيم 89"/>
          <p:cNvCxnSpPr/>
          <p:nvPr/>
        </p:nvCxnSpPr>
        <p:spPr>
          <a:xfrm flipH="1" flipV="1">
            <a:off x="2918379" y="1981200"/>
            <a:ext cx="15321" cy="5334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13649" r="26116" b="12644"/>
          <a:stretch/>
        </p:blipFill>
        <p:spPr bwMode="auto">
          <a:xfrm>
            <a:off x="952500" y="11126592"/>
            <a:ext cx="12522276" cy="79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41022" y="3285770"/>
            <a:ext cx="341496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en-US" sz="18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Sensitization </a:t>
            </a:r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phase: </a:t>
            </a:r>
            <a:endParaRPr lang="en-US" sz="16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Antigen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presenting cell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(APC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) takes the antigen,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processes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it, degrades it, then presents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it with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association of class II MHC. </a:t>
            </a:r>
            <a:endParaRPr lang="en-US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T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Helper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2 comes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in contact with the B Cell and turns it into a Plasma Cell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or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 Memory Cell. Plasma Cells then produce </a:t>
            </a:r>
            <a:r>
              <a:rPr lang="en-US" sz="16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IgE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 antibodies specific for that type of allergen. Then, the </a:t>
            </a:r>
            <a:r>
              <a:rPr lang="en-US" sz="16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IgE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 antibody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attaches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to a Mast Cell which has receptors for this antibody. Mast Cells are said to be synthesized when they are bound to an antibody. </a:t>
            </a:r>
            <a:endParaRPr lang="ar-SA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endParaRPr lang="ar-SA" sz="1600" dirty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Challenge phase: </a:t>
            </a:r>
            <a:endParaRPr lang="en-US" sz="1600" b="1" dirty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Occurs when we have a subsequent encounter with the similar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antigen</a:t>
            </a:r>
            <a:r>
              <a:rPr lang="ar-SA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it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will bind to the Ig(Antigen) and lead to degranulation of the mast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cells</a:t>
            </a:r>
            <a:r>
              <a:rPr lang="ar-SA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making it produce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a large amount of its mediators which cause what we see in allergic patient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sneezing, muscle contraction, mucus production,..</a:t>
            </a:r>
            <a:r>
              <a:rPr lang="en-US" sz="16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etc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charset="0"/>
                <a:ea typeface="Lora" charset="0"/>
                <a:cs typeface="Lora" charset="0"/>
              </a:rPr>
              <a:t>) (subsequent contact with allergens) </a:t>
            </a:r>
            <a:endParaRPr lang="en-US" sz="1600" dirty="0">
              <a:solidFill>
                <a:schemeClr val="accent2">
                  <a:lumMod val="75000"/>
                  <a:lumOff val="2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endParaRPr lang="en-US" sz="1800" dirty="0">
              <a:latin typeface="Lora" charset="0"/>
              <a:ea typeface="Lora" charset="0"/>
              <a:cs typeface="Lora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13524" y="5068847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Injected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allergens: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76300" y="5625566"/>
            <a:ext cx="1053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Lora"/>
                <a:ea typeface="Lora"/>
                <a:cs typeface="Lora"/>
              </a:rPr>
              <a:t>Hymenoptera (bees, wasps, ants) 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sting </a:t>
            </a:r>
            <a:r>
              <a:rPr lang="en-US" sz="1800" dirty="0" smtClean="0">
                <a:solidFill>
                  <a:schemeClr val="tx1"/>
                </a:solidFill>
                <a:latin typeface="Lora"/>
                <a:ea typeface="Lora"/>
                <a:cs typeface="Lora"/>
              </a:rPr>
              <a:t>venom enters 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the blood stream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81100" y="623514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→ Systemic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inflammation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181100" y="6832937"/>
            <a:ext cx="72009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→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Anaphylactic shock </a:t>
            </a:r>
          </a:p>
          <a:p>
            <a:r>
              <a:rPr lang="en-US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/>
                <a:ea typeface="Lora"/>
                <a:cs typeface="Times New Roman"/>
              </a:rPr>
              <a:t> </a:t>
            </a:r>
            <a:endParaRPr lang="en-US" sz="2400" dirty="0" smtClean="0">
              <a:solidFill>
                <a:schemeClr val="accent2">
                  <a:lumMod val="75000"/>
                  <a:lumOff val="25000"/>
                </a:schemeClr>
              </a:solidFill>
              <a:latin typeface="Lora"/>
              <a:ea typeface="Lora"/>
              <a:cs typeface="Times New Roman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→  (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life-threatening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96" y="5750933"/>
            <a:ext cx="3025001" cy="201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413524" y="8458200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Anaphylactoid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 reactions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80013" y="9296399"/>
            <a:ext cx="713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Are non - </a:t>
            </a:r>
            <a:r>
              <a:rPr lang="en-US" sz="1800" dirty="0" err="1">
                <a:solidFill>
                  <a:schemeClr val="tx1"/>
                </a:solidFill>
                <a:latin typeface="Lora"/>
                <a:ea typeface="Lora"/>
                <a:cs typeface="Lora"/>
              </a:rPr>
              <a:t>IgE</a:t>
            </a:r>
            <a:r>
              <a:rPr lang="en-US" sz="1800" dirty="0">
                <a:solidFill>
                  <a:schemeClr val="tx1"/>
                </a:solidFill>
                <a:latin typeface="Lora"/>
                <a:ea typeface="Lora"/>
                <a:cs typeface="Lora"/>
              </a:rPr>
              <a:t> mediated may result from contrast media or local anesthetics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13524" y="10170638"/>
            <a:ext cx="301396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charset="0"/>
                <a:ea typeface="Lora" charset="0"/>
                <a:cs typeface="Lora" charset="0"/>
              </a:rPr>
              <a:t>Diagnosis of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charset="0"/>
                <a:ea typeface="Lora" charset="0"/>
                <a:cs typeface="Lora" charset="0"/>
              </a:rPr>
              <a:t>Allergy: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charset="0"/>
              <a:ea typeface="Lora" charset="0"/>
              <a:cs typeface="Lora" charset="0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40961"/>
              </p:ext>
            </p:extLst>
          </p:nvPr>
        </p:nvGraphicFramePr>
        <p:xfrm>
          <a:off x="785190" y="11171422"/>
          <a:ext cx="12818586" cy="47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598"/>
                <a:gridCol w="4486494"/>
                <a:gridCol w="4486494"/>
              </a:tblGrid>
              <a:tr h="109677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Skin prick test (SPT)</a:t>
                      </a:r>
                      <a:endParaRPr lang="en-US" sz="2400" b="1" i="0" u="none" strike="noStrike" cap="none" dirty="0">
                        <a:solidFill>
                          <a:schemeClr val="bg1"/>
                        </a:solidFill>
                        <a:latin typeface="Lora" charset="0"/>
                        <a:ea typeface="Lora" charset="0"/>
                        <a:cs typeface="Lora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</a:rPr>
                        <a:t> 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Specific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IgE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 measurement</a:t>
                      </a:r>
                    </a:p>
                    <a:p>
                      <a:pPr algn="ctr"/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(RAST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)</a:t>
                      </a:r>
                      <a:endParaRPr lang="en-US" sz="2400" b="1" i="0" u="none" strike="noStrike" cap="none" dirty="0" smtClean="0">
                        <a:solidFill>
                          <a:schemeClr val="bg1"/>
                        </a:solidFill>
                        <a:latin typeface="Lora" charset="0"/>
                        <a:ea typeface="Lora" charset="0"/>
                        <a:cs typeface="Lora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 Elimination / Provocation 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test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(Food 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1"/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allergy)</a:t>
                      </a:r>
                      <a:endParaRPr lang="en-US" sz="2400" b="1" i="0" u="none" strike="noStrike" cap="none" dirty="0">
                        <a:solidFill>
                          <a:schemeClr val="bg1"/>
                        </a:solidFill>
                        <a:latin typeface="Lora" charset="0"/>
                        <a:ea typeface="Lora" charset="0"/>
                        <a:cs typeface="Lora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9019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Team435</a:t>
                      </a:r>
                      <a:r>
                        <a:rPr lang="en-US" sz="2400" b="1" i="0" u="none" strike="noStrike" cap="none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Lora" charset="0"/>
                          <a:ea typeface="Lora" charset="0"/>
                          <a:cs typeface="Lora" charset="0"/>
                          <a:sym typeface="Arial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cap="none" dirty="0" smtClean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latin typeface="Lora" charset="0"/>
                        <a:ea typeface="Lora" charset="0"/>
                        <a:cs typeface="Lora" charset="0"/>
                        <a:sym typeface="Arial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latin typeface="Lora" charset="0"/>
                          <a:ea typeface="Lora" charset="0"/>
                          <a:cs typeface="Lora" charset="0"/>
                        </a:rPr>
                        <a:t>radioallergosorbent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latin typeface="Lora" charset="0"/>
                          <a:ea typeface="Lora" charset="0"/>
                          <a:cs typeface="Lora" charset="0"/>
                        </a:rPr>
                        <a:t> test (RAST) is a blood test used to determine the substances a subject is allergic to.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2400" b="1" i="0" u="none" strike="noStrike" cap="none" dirty="0" smtClean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latin typeface="Lora"/>
                        <a:ea typeface="Lora"/>
                        <a:cs typeface="Lora"/>
                        <a:sym typeface="Arial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cap="none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Lora"/>
                          <a:ea typeface="Lora"/>
                          <a:cs typeface="Lora"/>
                          <a:sym typeface="Arial"/>
                        </a:rPr>
                        <a:t>Team435</a:t>
                      </a:r>
                      <a:r>
                        <a:rPr lang="en-US" sz="2400" b="1" i="0" u="none" strike="noStrike" cap="none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Lora"/>
                          <a:ea typeface="Lora"/>
                          <a:cs typeface="Lora"/>
                          <a:sym typeface="Arial"/>
                        </a:rPr>
                        <a:t>:</a:t>
                      </a:r>
                    </a:p>
                    <a:p>
                      <a:endParaRPr lang="en-US" sz="2400" b="1" i="0" u="none" strike="noStrike" cap="none" dirty="0" smtClean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latin typeface="Lora"/>
                        <a:ea typeface="Lora"/>
                        <a:cs typeface="Lora"/>
                        <a:sym typeface="Arial"/>
                      </a:endParaRPr>
                    </a:p>
                    <a:p>
                      <a:pPr algn="r"/>
                      <a:r>
                        <a:rPr lang="ar-SA" sz="2400" dirty="0" smtClean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latin typeface="Microsoft Sans Serif" pitchFamily="34" charset="0"/>
                          <a:cs typeface="Microsoft Sans Serif" pitchFamily="34" charset="0"/>
                        </a:rPr>
                        <a:t>أكثر طريقة تأخذ وقت: يستبعد الطبيب أنواع مختلفة من الطعام الذي قد يسبب الحساسية للشخص، ثم يراقب الطبيب نتائج المريض على مدى أسابيع إلى أن يحدث حساسية فيعرف الطبيب ماذا أكل وما سبب الحساسية</a:t>
                      </a:r>
                      <a:endParaRPr lang="en-US" sz="2400" b="1" i="0" u="none" strike="noStrike" cap="non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latin typeface="Microsoft Sans Serif" pitchFamily="34" charset="0"/>
                        <a:ea typeface="Lora"/>
                        <a:cs typeface="Microsoft Sans Serif" pitchFamily="34" charset="0"/>
                        <a:sym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0" y="12249149"/>
            <a:ext cx="3996360" cy="367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3" y="259895"/>
            <a:ext cx="7837507" cy="50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85778" y="685800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Type II Hypersensitivity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Reactions:</a:t>
            </a:r>
            <a:endParaRPr lang="en" sz="24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48600" y="1719719"/>
            <a:ext cx="13419900" cy="129573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1400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Features:</a:t>
            </a:r>
          </a:p>
          <a:p>
            <a:pPr marL="571500" lvl="0" indent="-5715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IgG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(or </a:t>
            </a:r>
            <a:r>
              <a:rPr lang="en-US" sz="1800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IgM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Antigens:</a:t>
            </a:r>
          </a:p>
          <a:p>
            <a:pPr marL="571500" lvl="0" indent="-571500">
              <a:lnSpc>
                <a:spcPct val="10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bound to cell membranes (</a:t>
            </a:r>
            <a:r>
              <a:rPr lang="en-US" sz="1800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Self antigens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Exogenous antigens (</a:t>
            </a:r>
            <a:r>
              <a:rPr lang="en-US" sz="1800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microbial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Complement activation (Invariable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14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Clinical examples: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Glomerulonephritis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(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anti-glomerular basement </a:t>
            </a:r>
            <a:endParaRPr lang="en-US" sz="1800" dirty="0" smtClean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        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membrane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800" u="sng" dirty="0" err="1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Mis</a:t>
            </a:r>
            <a:r>
              <a:rPr lang="en-US" sz="1800" u="sng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-matched blood transfusion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200" dirty="0" smtClean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2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200" dirty="0" smtClean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54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2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Diagnosis: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Detection of antibodies and antigens by </a:t>
            </a:r>
            <a:r>
              <a:rPr lang="en-US" sz="1800" b="1" dirty="0" err="1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Immunofluoresence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 in tissue biopsy specimens e.g. kidney, skin etc.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 marL="571500" lvl="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831228"/>
            <a:ext cx="7018446" cy="476251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Shape 66"/>
          <p:cNvSpPr txBox="1">
            <a:spLocks/>
          </p:cNvSpPr>
          <p:nvPr/>
        </p:nvSpPr>
        <p:spPr>
          <a:xfrm>
            <a:off x="482314" y="11380650"/>
            <a:ext cx="13419900" cy="21720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9pPr>
          </a:lstStyle>
          <a:p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Type III: </a:t>
            </a:r>
            <a:r>
              <a:rPr lang="en-US" sz="240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(component of cells)</a:t>
            </a:r>
            <a:endParaRPr lang="en" sz="2400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18" name="Shape 67"/>
          <p:cNvSpPr txBox="1">
            <a:spLocks/>
          </p:cNvSpPr>
          <p:nvPr/>
        </p:nvSpPr>
        <p:spPr>
          <a:xfrm>
            <a:off x="984326" y="12141954"/>
            <a:ext cx="12625420" cy="7272008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When an antigen reacts with an antibody the product they form is called an </a:t>
            </a:r>
            <a:r>
              <a:rPr lang="en-US" sz="1800" b="1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immune complex</a:t>
            </a:r>
            <a:r>
              <a:rPr lang="en-US" sz="1800" b="1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 (antigen </a:t>
            </a:r>
            <a:r>
              <a:rPr lang="en-US" sz="1800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(here it’s soluble) </a:t>
            </a:r>
            <a:r>
              <a:rPr lang="en-US" sz="1800" b="1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+ antibody </a:t>
            </a:r>
            <a:r>
              <a:rPr lang="en-US" sz="1800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(IgG) </a:t>
            </a:r>
            <a:r>
              <a:rPr lang="en-US" sz="1800" b="1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+ complement </a:t>
            </a:r>
            <a:r>
              <a:rPr lang="en-US" sz="1800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(C3a, 4a and 5a) </a:t>
            </a:r>
            <a:r>
              <a:rPr lang="en-US" sz="1800" b="1" dirty="0" smtClean="0">
                <a:solidFill>
                  <a:schemeClr val="bg2"/>
                </a:solidFill>
                <a:latin typeface="Lora" charset="0"/>
                <a:ea typeface="Lora" charset="0"/>
                <a:cs typeface="Lora" charset="0"/>
              </a:rPr>
              <a:t>= immune complex = inflammatory response)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which is capable of inducing an inflammatory response.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Immune complexes are (</a:t>
            </a:r>
            <a:r>
              <a:rPr lang="en-US" sz="1800" dirty="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found in the zones of filtration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deposited in tissues like kidneys (nephritis),  joints (arthritis) or blood vessels (vasculitis).</a:t>
            </a:r>
          </a:p>
          <a:p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Features and Mechanism: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Antibody (</a:t>
            </a:r>
            <a:r>
              <a:rPr lang="en-US" sz="1800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IgG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/ or </a:t>
            </a:r>
            <a:r>
              <a:rPr lang="en-US" sz="1800" dirty="0" err="1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IgM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</a:t>
            </a:r>
            <a:r>
              <a:rPr lang="en-US" sz="1800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+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Antigen (soluble)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Immune – Complex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formation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Complement activation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Attraction of inflammatory cells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 smtClean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 smtClean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 smtClean="0">
              <a:solidFill>
                <a:schemeClr val="dk1"/>
              </a:solidFill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سهم للأسفل 7"/>
          <p:cNvSpPr/>
          <p:nvPr/>
        </p:nvSpPr>
        <p:spPr>
          <a:xfrm>
            <a:off x="2170814" y="17631781"/>
            <a:ext cx="45719" cy="4572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للأسفل 7"/>
          <p:cNvSpPr/>
          <p:nvPr/>
        </p:nvSpPr>
        <p:spPr>
          <a:xfrm>
            <a:off x="2170814" y="15925800"/>
            <a:ext cx="45719" cy="4572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للأسفل 7"/>
          <p:cNvSpPr/>
          <p:nvPr/>
        </p:nvSpPr>
        <p:spPr>
          <a:xfrm>
            <a:off x="2171700" y="16764000"/>
            <a:ext cx="45719" cy="4572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Picture 3" descr="coplex da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097" y="14336538"/>
            <a:ext cx="6911581" cy="45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36" y="5974111"/>
            <a:ext cx="6220672" cy="3415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117816" y="827930"/>
            <a:ext cx="10210800" cy="3498316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Clinical examples: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       - Glomerulonephritis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: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Rheumatoid 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arthritis,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SLE (systemic lupus erythematosus)</a:t>
            </a:r>
            <a:endParaRPr lang="en-US" sz="1800" dirty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1800" b="1" dirty="0">
              <a:solidFill>
                <a:schemeClr val="dk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Diagnosis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: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       Demonstration </a:t>
            </a:r>
            <a:r>
              <a:rPr lang="en-US" sz="1800" dirty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of specific immune complexes in the blood or tissues </a:t>
            </a:r>
            <a:r>
              <a:rPr lang="en-US" sz="1800" dirty="0" smtClean="0">
                <a:solidFill>
                  <a:schemeClr val="dk1"/>
                </a:solidFill>
                <a:latin typeface="Lora" charset="0"/>
                <a:ea typeface="Lora" charset="0"/>
                <a:cs typeface="Lora" charset="0"/>
              </a:rPr>
              <a:t>by: </a:t>
            </a:r>
            <a:r>
              <a:rPr lang="en-US" sz="1800" b="1" dirty="0" err="1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Immunofluoresence</a:t>
            </a:r>
            <a:r>
              <a:rPr lang="en-US" sz="1800" b="1" dirty="0" smtClean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 </a:t>
            </a:r>
            <a:endParaRPr lang="en-US" sz="1800" b="1" dirty="0">
              <a:solidFill>
                <a:srgbClr val="FF0000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en-US" sz="3600" dirty="0">
              <a:solidFill>
                <a:schemeClr val="dk1"/>
              </a:solidFill>
            </a:endParaRPr>
          </a:p>
          <a:p>
            <a:pPr marL="571500" lvl="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Shape 66"/>
          <p:cNvSpPr txBox="1">
            <a:spLocks/>
          </p:cNvSpPr>
          <p:nvPr/>
        </p:nvSpPr>
        <p:spPr>
          <a:xfrm>
            <a:off x="567126" y="3972723"/>
            <a:ext cx="13419900" cy="21720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Type IV hypersensitivity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reactions:</a:t>
            </a:r>
            <a:endParaRPr lang="en" sz="24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9" name="Shape 67"/>
          <p:cNvSpPr txBox="1">
            <a:spLocks/>
          </p:cNvSpPr>
          <p:nvPr/>
        </p:nvSpPr>
        <p:spPr>
          <a:xfrm>
            <a:off x="1117816" y="5058723"/>
            <a:ext cx="13419900" cy="129573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1400"/>
              </a:spcAft>
              <a:buClr>
                <a:srgbClr val="595959"/>
              </a:buClr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Features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: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 marL="457200" indent="-45720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Cell mediated immune response:                                                                                       </a:t>
            </a:r>
            <a:endParaRPr lang="en-US" sz="18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1400"/>
              </a:spcAft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    -  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Antigen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dependent T cell (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CD4 generally and CD8 occasionally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activation via MHC Class I or II.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Activated macrophages.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Delayed onset (2-4 days).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Abnormal cellular response (</a:t>
            </a:r>
            <a:r>
              <a:rPr lang="en-US" sz="1800" b="1" dirty="0" smtClean="0">
                <a:solidFill>
                  <a:srgbClr val="C00000"/>
                </a:solidFill>
                <a:latin typeface="Lora" charset="0"/>
                <a:ea typeface="Lora" charset="0"/>
                <a:cs typeface="Lora" charset="0"/>
              </a:rPr>
              <a:t>Granuloma formation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).</a:t>
            </a:r>
          </a:p>
          <a:p>
            <a:pPr>
              <a:buClr>
                <a:srgbClr val="595959"/>
              </a:buClr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1117816" y="8365811"/>
            <a:ext cx="47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Mediators released by T</a:t>
            </a:r>
            <a:r>
              <a:rPr lang="en-US" sz="1800" b="1" baseline="-25000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DTH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cells: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537" y="9300149"/>
            <a:ext cx="8103079" cy="70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26808" y="914400"/>
            <a:ext cx="13419900" cy="129573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3200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Development of DTH (delayed type hypersensitivity) Response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Aft>
                <a:spcPts val="14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        1- Sensitization </a:t>
            </a:r>
            <a:r>
              <a:rPr lang="en-US" sz="1800" b="1" dirty="0">
                <a:solidFill>
                  <a:schemeClr val="tx1"/>
                </a:solidFill>
              </a:rPr>
              <a:t>phase: </a:t>
            </a:r>
            <a:r>
              <a:rPr lang="en-US" sz="1800" dirty="0">
                <a:solidFill>
                  <a:schemeClr val="tx1"/>
                </a:solidFill>
              </a:rPr>
              <a:t>1-2 week period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        2- Effector </a:t>
            </a:r>
            <a:r>
              <a:rPr lang="en-US" sz="1800" b="1" dirty="0">
                <a:solidFill>
                  <a:schemeClr val="tx1"/>
                </a:solidFill>
              </a:rPr>
              <a:t>phase: </a:t>
            </a:r>
            <a:r>
              <a:rPr lang="en-US" sz="1800" dirty="0">
                <a:solidFill>
                  <a:schemeClr val="tx1"/>
                </a:solidFill>
              </a:rPr>
              <a:t>24-72 hours                                                                                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Aft>
                <a:spcPts val="1400"/>
              </a:spcAft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        </a:t>
            </a:r>
            <a:r>
              <a:rPr lang="en-US" sz="1800" dirty="0" smtClean="0">
                <a:solidFill>
                  <a:schemeClr val="tx1"/>
                </a:solidFill>
              </a:rPr>
              <a:t>Effector </a:t>
            </a:r>
            <a:r>
              <a:rPr lang="en-US" sz="1800" dirty="0">
                <a:solidFill>
                  <a:schemeClr val="tx1"/>
                </a:solidFill>
              </a:rPr>
              <a:t>cells (activated macs [The membrane attack complex]) act non-specifically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90" y="4226198"/>
            <a:ext cx="9107536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91400" y="911100"/>
            <a:ext cx="13419900" cy="129573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595959"/>
              </a:buClr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Clinical examples:</a:t>
            </a:r>
          </a:p>
          <a:p>
            <a:pPr marL="514350" lvl="0" indent="-514350">
              <a:lnSpc>
                <a:spcPct val="10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Contact 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dermatitis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sym typeface="Wingdings"/>
              </a:rPr>
              <a:t>: </a:t>
            </a:r>
            <a:r>
              <a:rPr lang="en-US" sz="1800" dirty="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  <a:sym typeface="Wingdings"/>
              </a:rPr>
              <a:t>(e.g. necklace)</a:t>
            </a:r>
            <a:endParaRPr lang="en-US" sz="1800" dirty="0" smtClean="0">
              <a:solidFill>
                <a:srgbClr val="941651"/>
              </a:solidFill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  <a:spcAft>
                <a:spcPts val="1400"/>
              </a:spcAft>
            </a:pPr>
            <a:r>
              <a:rPr lang="en-US" sz="18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       Pathophysiology of contact dermatitis:</a:t>
            </a:r>
          </a:p>
          <a:p>
            <a:pPr lvl="0">
              <a:lnSpc>
                <a:spcPct val="100000"/>
              </a:lnSpc>
              <a:spcAft>
                <a:spcPts val="1400"/>
              </a:spcAft>
            </a:pPr>
            <a:r>
              <a:rPr lang="en-US" sz="1800" dirty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800" dirty="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       (</a:t>
            </a:r>
            <a:r>
              <a:rPr lang="en-US" sz="1800" dirty="0" err="1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Hapten</a:t>
            </a:r>
            <a:r>
              <a:rPr lang="en-US" sz="1800" dirty="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 doesn’t induce immune reaction by itself because it’s very tiny, it has to combine with epidermis protein to be allergen)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2.      TB </a:t>
            </a:r>
            <a:r>
              <a:rPr lang="en-US" sz="1800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granuloma (persistent antigen</a:t>
            </a:r>
            <a:r>
              <a:rPr lang="en-US" sz="18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</a:t>
            </a:r>
            <a:endParaRPr lang="en-US" sz="24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Diagnosis: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</a:pPr>
            <a:endParaRPr lang="en-US" sz="2400" b="1" dirty="0">
              <a:solidFill>
                <a:srgbClr val="000000"/>
              </a:solidFill>
              <a:latin typeface="Lora" charset="0"/>
              <a:ea typeface="Lora" charset="0"/>
              <a:cs typeface="Lora" charset="0"/>
            </a:endParaRP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Delayed skin test (</a:t>
            </a:r>
            <a:r>
              <a:rPr lang="en-US" sz="1800" dirty="0" err="1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Mantoux</a:t>
            </a:r>
            <a:r>
              <a:rPr lang="en-US" sz="1800" dirty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 test)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Patch test (Contact dermatitis</a:t>
            </a:r>
            <a:r>
              <a:rPr lang="en-US" sz="1800" dirty="0" smtClean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) </a:t>
            </a:r>
            <a:r>
              <a:rPr lang="en-US" sz="1800" dirty="0" smtClean="0">
                <a:solidFill>
                  <a:srgbClr val="941651"/>
                </a:solidFill>
                <a:latin typeface="Lora" charset="0"/>
                <a:ea typeface="Lora" charset="0"/>
                <a:cs typeface="Lora" charset="0"/>
              </a:rPr>
              <a:t>(48-72h)</a:t>
            </a:r>
            <a:endParaRPr lang="en-US" sz="1800" dirty="0">
              <a:solidFill>
                <a:srgbClr val="941651"/>
              </a:solidFill>
              <a:latin typeface="Lora" charset="0"/>
              <a:ea typeface="Lora" charset="0"/>
              <a:cs typeface="Lora" charset="0"/>
            </a:endParaRP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Lymphocyte transformation test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Lora" charset="0"/>
              <a:ea typeface="Lora" charset="0"/>
              <a:cs typeface="Lora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4" cstate="print"/>
          <a:srcRect b="3999"/>
          <a:stretch>
            <a:fillRect/>
          </a:stretch>
        </p:blipFill>
        <p:spPr>
          <a:xfrm>
            <a:off x="10684610" y="3661636"/>
            <a:ext cx="3192607" cy="24206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04398"/>
              </p:ext>
            </p:extLst>
          </p:nvPr>
        </p:nvGraphicFramePr>
        <p:xfrm>
          <a:off x="10684610" y="6265763"/>
          <a:ext cx="2593815" cy="224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5" imgW="5144218" imgH="4038095" progId="">
                  <p:embed/>
                </p:oleObj>
              </mc:Choice>
              <mc:Fallback>
                <p:oleObj name="Photo Editor Photo" r:id="rId5" imgW="5144218" imgH="40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610" y="6265763"/>
                        <a:ext cx="2593815" cy="2247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-156" b="30928"/>
          <a:stretch/>
        </p:blipFill>
        <p:spPr bwMode="auto">
          <a:xfrm>
            <a:off x="2019300" y="3599127"/>
            <a:ext cx="8458200" cy="363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patc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879" y="10680723"/>
            <a:ext cx="2923621" cy="2806677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8601" y="10666546"/>
            <a:ext cx="2847131" cy="2820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927" y="673159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Take Home Messages</a:t>
            </a:r>
            <a:endParaRPr lang="en" sz="2400" b="1" dirty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407490" y="1759159"/>
            <a:ext cx="11586773" cy="5763738"/>
          </a:xfrm>
          <a:prstGeom prst="rect">
            <a:avLst/>
          </a:prstGeom>
        </p:spPr>
        <p:txBody>
          <a:bodyPr lIns="216700" tIns="216700" rIns="216700" bIns="216700" anchor="t" anchorCtr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Type I (</a:t>
            </a:r>
            <a:r>
              <a:rPr lang="en-US" sz="2400" b="1" dirty="0" err="1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IgE</a:t>
            </a: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), II (</a:t>
            </a:r>
            <a:r>
              <a:rPr lang="en-US" sz="2400" b="1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IgG</a:t>
            </a: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and III (</a:t>
            </a:r>
            <a:r>
              <a:rPr lang="en-US" sz="2400" b="1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IgG</a:t>
            </a: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) hypersensitivity reactions are mediated by antibodies whereas Type IV hypersensitivity reaction is a </a:t>
            </a:r>
            <a:r>
              <a:rPr lang="en-US" sz="2400" b="1" dirty="0">
                <a:solidFill>
                  <a:srgbClr val="FF0000"/>
                </a:solidFill>
                <a:latin typeface="Lora" charset="0"/>
                <a:ea typeface="Lora" charset="0"/>
                <a:cs typeface="Lora" charset="0"/>
              </a:rPr>
              <a:t>cell mediated immune response</a:t>
            </a: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Hypersensitivity reactions are undesirable, excessive, and aberrant immune responses associated with disorders such as allergy, autoimmunity and chronic inflammation.</a:t>
            </a:r>
          </a:p>
          <a:p>
            <a:pPr lvl="0"/>
            <a:endParaRPr lang="en-US" sz="2400" dirty="0">
              <a:latin typeface="Lora" charset="0"/>
              <a:ea typeface="Lora" charset="0"/>
              <a:cs typeface="Lora" charset="0"/>
            </a:endParaRPr>
          </a:p>
          <a:p>
            <a:pPr lvl="0">
              <a:spcBef>
                <a:spcPts val="0"/>
              </a:spcBef>
              <a:buNone/>
            </a:pPr>
            <a:endParaRPr sz="2400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27869" y="5943600"/>
            <a:ext cx="11658600" cy="16676145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Lora" charset="0"/>
                <a:ea typeface="Lora" charset="0"/>
                <a:cs typeface="Lora" charset="0"/>
              </a:rPr>
              <a:t>Useful Videos:</a:t>
            </a:r>
          </a:p>
          <a:p>
            <a:pPr algn="ctr"/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Type1 Hypersensitivity Videos Animations: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3"/>
              </a:rPr>
              <a:t>https://www.youtube.com/watch?v=IGDXNHMwcVs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4" invalidUrl="https://www.youtube.com/watch?v=y3bOgdvV-_M&amp;feature "/>
              </a:rPr>
              <a:t>https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5" invalidUrl="https://www.youtube.com/watch?v=y3bOgdvV-_M&amp;feature "/>
              </a:rPr>
              <a:t>://www.youtube.com/watch?v=y3bOgdvV-_M&amp;feature%20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?.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endParaRPr lang="en-US" sz="20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Type 1 Hypersensitivity ANAPHYLAXIS 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6"/>
              </a:rPr>
              <a:t>https://www.youtube.com/watch?v=9Qmzt94rRAw&amp;index=4&amp;list=LLhph2500OUDsKDIf2o-pH0A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endParaRPr lang="en-US" sz="20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Explanation for Type 1 Hypersensitivity (has additional information but very helpful to understand):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7"/>
              </a:rPr>
              <a:t>https://www.youtube.com/watch?v=2tmw9x2Ot_Q&amp;index=3&amp;list=LLhph2500OUDsKDIf2o-pH0A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endParaRPr lang="en-US" sz="20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Type II hypersensitivity: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8"/>
              </a:rPr>
              <a:t>https://m.youtube.com/watch?v=kLaUz58CBMc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endParaRPr lang="en-US" sz="20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Explanation for Type 3Hypersensitivity (has additional information but very helpful to understand):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9"/>
              </a:rPr>
              <a:t>https://www.youtube.com/watch?v=SyxzU2Sl_Yw&amp;index=2&amp;list=LLhph2500OUDsKDIf2o-pH0A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endParaRPr lang="en-US" sz="2000" dirty="0" smtClean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- Type 4 Hypersensitivity Animation :</a:t>
            </a:r>
          </a:p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  <a:hlinkClick r:id="rId10"/>
              </a:rPr>
              <a:t>https://www.youtube.com/watch?v=9v4CBctjQHk&amp;index=1&amp;list=LLhph2500OUDsKDIf2o-pH0A</a:t>
            </a:r>
            <a:r>
              <a:rPr lang="en-US" sz="2000" dirty="0" smtClean="0">
                <a:solidFill>
                  <a:schemeClr val="tx1"/>
                </a:solidFill>
                <a:latin typeface="Lora" charset="0"/>
                <a:ea typeface="Lora" charset="0"/>
                <a:cs typeface="Lora" charset="0"/>
              </a:rPr>
              <a:t> </a:t>
            </a:r>
            <a:endParaRPr lang="en-US" sz="2000" dirty="0">
              <a:solidFill>
                <a:schemeClr val="tx1"/>
              </a:solidFill>
              <a:latin typeface="Lora" charset="0"/>
              <a:ea typeface="Lora" charset="0"/>
              <a:cs typeface="Lora" charset="0"/>
            </a:endParaRPr>
          </a:p>
        </p:txBody>
      </p:sp>
    </p:spTree>
    <p:extLst/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1555</Words>
  <Application>Microsoft Macintosh PowerPoint</Application>
  <PresentationFormat>Custom</PresentationFormat>
  <Paragraphs>269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Lora</vt:lpstr>
      <vt:lpstr>Microsoft Sans Serif</vt:lpstr>
      <vt:lpstr>Times New Roman</vt:lpstr>
      <vt:lpstr>Wingdings</vt:lpstr>
      <vt:lpstr>Arial</vt:lpstr>
      <vt:lpstr>simple-light-2</vt:lpstr>
      <vt:lpstr>Photo Editor Photo</vt:lpstr>
      <vt:lpstr>Foundation Block Lecture Five  Hypersensitivity </vt:lpstr>
      <vt:lpstr>PowerPoint Presentation</vt:lpstr>
      <vt:lpstr>PowerPoint Presentation</vt:lpstr>
      <vt:lpstr>PowerPoint Presentation</vt:lpstr>
      <vt:lpstr>Type II Hypersensitivity Reactions:</vt:lpstr>
      <vt:lpstr>PowerPoint Presentation</vt:lpstr>
      <vt:lpstr>PowerPoint Presentation</vt:lpstr>
      <vt:lpstr>PowerPoint Presentation</vt:lpstr>
      <vt:lpstr>Take Home Messages</vt:lpstr>
      <vt:lpstr>MCQs:</vt:lpstr>
      <vt:lpstr>Contact us Email: Immunology436@gmail.com Twitter: Immunology436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Block Lecture Three Cell mediated Immunity</dc:title>
  <dc:creator>Toshiba</dc:creator>
  <cp:lastModifiedBy>غيداء</cp:lastModifiedBy>
  <cp:revision>164</cp:revision>
  <dcterms:modified xsi:type="dcterms:W3CDTF">2016-11-15T20:28:53Z</dcterms:modified>
</cp:coreProperties>
</file>