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8" r:id="rId3"/>
    <p:sldId id="260" r:id="rId4"/>
    <p:sldId id="275" r:id="rId5"/>
    <p:sldId id="262" r:id="rId6"/>
    <p:sldId id="263" r:id="rId7"/>
    <p:sldId id="264" r:id="rId8"/>
    <p:sldId id="266" r:id="rId9"/>
    <p:sldId id="267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9FBEE-FC17-49DA-A162-4958B5C659B1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68C2C5-8281-4C3F-A19B-13727E6394A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en-US" sz="2000" b="1" dirty="0">
              <a:latin typeface="Tahoma" pitchFamily="34" charset="0"/>
            </a:rPr>
            <a:t>Location of helminths in the body:</a:t>
          </a:r>
          <a:endParaRPr lang="en-US" sz="2000" dirty="0"/>
        </a:p>
      </dgm:t>
    </dgm:pt>
    <dgm:pt modelId="{C6524525-1A98-4417-95B0-7BF3EBB37950}" type="parTrans" cxnId="{D822F503-E708-48A3-B48D-7A6832E137B4}">
      <dgm:prSet/>
      <dgm:spPr/>
      <dgm:t>
        <a:bodyPr/>
        <a:lstStyle/>
        <a:p>
          <a:endParaRPr lang="en-US"/>
        </a:p>
      </dgm:t>
    </dgm:pt>
    <dgm:pt modelId="{50FF2300-6B20-49CF-958A-9D46A9DAA9CB}" type="sibTrans" cxnId="{D822F503-E708-48A3-B48D-7A6832E137B4}">
      <dgm:prSet/>
      <dgm:spPr/>
      <dgm:t>
        <a:bodyPr/>
        <a:lstStyle/>
        <a:p>
          <a:endParaRPr lang="en-US"/>
        </a:p>
      </dgm:t>
    </dgm:pt>
    <dgm:pt modelId="{0312EC1C-7A14-4E73-B7DD-689D72A5628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altLang="en-US" sz="32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Intestinal</a:t>
          </a:r>
          <a:r>
            <a:rPr lang="en-US" altLang="en-US" sz="2800" b="1" u="sng" kern="1200" dirty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altLang="en-US" sz="3200" b="1" u="sng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helminthes</a:t>
          </a:r>
          <a:r>
            <a:rPr lang="en-US" altLang="en-US" sz="2800" b="1" u="sng" kern="1200" dirty="0">
              <a:solidFill>
                <a:schemeClr val="tx1"/>
              </a:solidFill>
              <a:latin typeface="Tahoma" pitchFamily="34" charset="0"/>
            </a:rPr>
            <a:t>:</a:t>
          </a:r>
          <a:r>
            <a:rPr lang="en-US" altLang="en-US" sz="3600" b="1" u="sng" kern="1200" dirty="0">
              <a:solidFill>
                <a:schemeClr val="tx1"/>
              </a:solidFill>
              <a:latin typeface="Tahoma" pitchFamily="34" charset="0"/>
            </a:rPr>
            <a:t> </a:t>
          </a:r>
          <a:endParaRPr lang="en-US" sz="3600" kern="1200" dirty="0">
            <a:solidFill>
              <a:schemeClr val="tx1"/>
            </a:solidFill>
          </a:endParaRPr>
        </a:p>
      </dgm:t>
    </dgm:pt>
    <dgm:pt modelId="{EE944579-0322-4B55-A09D-CC5E48C2EF2F}" type="parTrans" cxnId="{3C0CF3CD-E099-4AC4-BA2B-E0A8780AF328}">
      <dgm:prSet/>
      <dgm:spPr/>
      <dgm:t>
        <a:bodyPr/>
        <a:lstStyle/>
        <a:p>
          <a:endParaRPr lang="en-US"/>
        </a:p>
      </dgm:t>
    </dgm:pt>
    <dgm:pt modelId="{5A999275-D5D3-4B01-A350-69F96194447E}" type="sibTrans" cxnId="{3C0CF3CD-E099-4AC4-BA2B-E0A8780AF328}">
      <dgm:prSet/>
      <dgm:spPr/>
      <dgm:t>
        <a:bodyPr/>
        <a:lstStyle/>
        <a:p>
          <a:endParaRPr lang="en-US"/>
        </a:p>
      </dgm:t>
    </dgm:pt>
    <dgm:pt modelId="{CFEAAC0F-9D6A-480E-ADFE-68DA896D7CE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altLang="en-US" sz="3200" b="1" u="sng" dirty="0">
              <a:solidFill>
                <a:schemeClr val="tx1"/>
              </a:solidFill>
              <a:latin typeface="+mn-lt"/>
            </a:rPr>
            <a:t>Tissue </a:t>
          </a:r>
          <a:r>
            <a:rPr lang="en-US" altLang="en-US" sz="3200" b="1" u="sng" dirty="0" err="1">
              <a:solidFill>
                <a:schemeClr val="tx1"/>
              </a:solidFill>
              <a:latin typeface="+mn-lt"/>
            </a:rPr>
            <a:t>helminthes</a:t>
          </a:r>
          <a:r>
            <a:rPr lang="en-US" altLang="en-US" sz="3200" b="1" u="sng" dirty="0">
              <a:solidFill>
                <a:schemeClr val="tx1"/>
              </a:solidFill>
              <a:latin typeface="+mn-lt"/>
            </a:rPr>
            <a:t>:</a:t>
          </a:r>
          <a:r>
            <a:rPr lang="en-US" altLang="en-US" sz="4000" b="1" u="sng" dirty="0">
              <a:solidFill>
                <a:schemeClr val="tx1"/>
              </a:solidFill>
              <a:latin typeface="+mn-lt"/>
            </a:rPr>
            <a:t> </a:t>
          </a:r>
          <a:endParaRPr lang="en-US" sz="4000" dirty="0">
            <a:solidFill>
              <a:schemeClr val="tx1"/>
            </a:solidFill>
            <a:latin typeface="+mn-lt"/>
          </a:endParaRPr>
        </a:p>
      </dgm:t>
    </dgm:pt>
    <dgm:pt modelId="{8F50A008-2378-4B34-BE43-A2571DE3B5D3}" type="parTrans" cxnId="{5172CD74-642B-47B4-BB1D-BBD6350E6048}">
      <dgm:prSet/>
      <dgm:spPr/>
      <dgm:t>
        <a:bodyPr/>
        <a:lstStyle/>
        <a:p>
          <a:endParaRPr lang="en-US"/>
        </a:p>
      </dgm:t>
    </dgm:pt>
    <dgm:pt modelId="{61098046-124C-4200-B889-E35DEB8DE89B}" type="sibTrans" cxnId="{5172CD74-642B-47B4-BB1D-BBD6350E6048}">
      <dgm:prSet/>
      <dgm:spPr/>
      <dgm:t>
        <a:bodyPr/>
        <a:lstStyle/>
        <a:p>
          <a:endParaRPr lang="en-US"/>
        </a:p>
      </dgm:t>
    </dgm:pt>
    <dgm:pt modelId="{AC12BF90-3B62-4AB7-91BE-37910C592210}" type="pres">
      <dgm:prSet presAssocID="{5279FBEE-FC17-49DA-A162-4958B5C659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24BE20-FCA1-4CB8-AEA2-1FE552D7DA27}" type="pres">
      <dgm:prSet presAssocID="{8D68C2C5-8281-4C3F-A19B-13727E6394A4}" presName="hierRoot1" presStyleCnt="0">
        <dgm:presLayoutVars>
          <dgm:hierBranch val="init"/>
        </dgm:presLayoutVars>
      </dgm:prSet>
      <dgm:spPr/>
    </dgm:pt>
    <dgm:pt modelId="{319D0350-B00D-4478-98E3-2C2908E55CC5}" type="pres">
      <dgm:prSet presAssocID="{8D68C2C5-8281-4C3F-A19B-13727E6394A4}" presName="rootComposite1" presStyleCnt="0"/>
      <dgm:spPr/>
    </dgm:pt>
    <dgm:pt modelId="{514D602B-691A-4C8F-A49F-045D78E9AA9C}" type="pres">
      <dgm:prSet presAssocID="{8D68C2C5-8281-4C3F-A19B-13727E6394A4}" presName="rootText1" presStyleLbl="node0" presStyleIdx="0" presStyleCnt="1" custScaleX="257475" custLinFactNeighborX="1590" custLinFactNeighborY="3180">
        <dgm:presLayoutVars>
          <dgm:chPref val="3"/>
        </dgm:presLayoutVars>
      </dgm:prSet>
      <dgm:spPr/>
    </dgm:pt>
    <dgm:pt modelId="{751FCCFC-15E3-454C-BD7C-6DA1923DFE14}" type="pres">
      <dgm:prSet presAssocID="{8D68C2C5-8281-4C3F-A19B-13727E6394A4}" presName="rootConnector1" presStyleLbl="node1" presStyleIdx="0" presStyleCnt="0"/>
      <dgm:spPr/>
    </dgm:pt>
    <dgm:pt modelId="{D6CA57EF-C295-4460-8DE8-795E22F4F466}" type="pres">
      <dgm:prSet presAssocID="{8D68C2C5-8281-4C3F-A19B-13727E6394A4}" presName="hierChild2" presStyleCnt="0"/>
      <dgm:spPr/>
    </dgm:pt>
    <dgm:pt modelId="{F2D0320C-3A57-4DCA-A3FD-78C805E291C5}" type="pres">
      <dgm:prSet presAssocID="{EE944579-0322-4B55-A09D-CC5E48C2EF2F}" presName="Name37" presStyleLbl="parChTrans1D2" presStyleIdx="0" presStyleCnt="2"/>
      <dgm:spPr/>
    </dgm:pt>
    <dgm:pt modelId="{95939CF8-2F4A-492A-B66E-DE512F6BF3B8}" type="pres">
      <dgm:prSet presAssocID="{0312EC1C-7A14-4E73-B7DD-689D72A56289}" presName="hierRoot2" presStyleCnt="0">
        <dgm:presLayoutVars>
          <dgm:hierBranch val="init"/>
        </dgm:presLayoutVars>
      </dgm:prSet>
      <dgm:spPr/>
    </dgm:pt>
    <dgm:pt modelId="{7A814AD2-7DEE-453C-B781-B6708690CDF6}" type="pres">
      <dgm:prSet presAssocID="{0312EC1C-7A14-4E73-B7DD-689D72A56289}" presName="rootComposite" presStyleCnt="0"/>
      <dgm:spPr/>
    </dgm:pt>
    <dgm:pt modelId="{E5C05A41-34A6-414C-8CB4-8BC520D4BD17}" type="pres">
      <dgm:prSet presAssocID="{0312EC1C-7A14-4E73-B7DD-689D72A56289}" presName="rootText" presStyleLbl="node2" presStyleIdx="0" presStyleCnt="2" custScaleX="234309">
        <dgm:presLayoutVars>
          <dgm:chPref val="3"/>
        </dgm:presLayoutVars>
      </dgm:prSet>
      <dgm:spPr/>
    </dgm:pt>
    <dgm:pt modelId="{9CE95F4F-3552-4A5F-A74C-40FFE7B20127}" type="pres">
      <dgm:prSet presAssocID="{0312EC1C-7A14-4E73-B7DD-689D72A56289}" presName="rootConnector" presStyleLbl="node2" presStyleIdx="0" presStyleCnt="2"/>
      <dgm:spPr/>
    </dgm:pt>
    <dgm:pt modelId="{265BFD7B-DC41-44B0-BD78-CE076CF4FB67}" type="pres">
      <dgm:prSet presAssocID="{0312EC1C-7A14-4E73-B7DD-689D72A56289}" presName="hierChild4" presStyleCnt="0"/>
      <dgm:spPr/>
    </dgm:pt>
    <dgm:pt modelId="{788D8A0B-2EC4-4F5A-AC45-2B77D8265274}" type="pres">
      <dgm:prSet presAssocID="{0312EC1C-7A14-4E73-B7DD-689D72A56289}" presName="hierChild5" presStyleCnt="0"/>
      <dgm:spPr/>
    </dgm:pt>
    <dgm:pt modelId="{665F01B8-CC42-4194-B267-CD17DDF7ECE1}" type="pres">
      <dgm:prSet presAssocID="{8F50A008-2378-4B34-BE43-A2571DE3B5D3}" presName="Name37" presStyleLbl="parChTrans1D2" presStyleIdx="1" presStyleCnt="2"/>
      <dgm:spPr/>
    </dgm:pt>
    <dgm:pt modelId="{299DFA47-FDE9-4085-A02D-9711E4653F62}" type="pres">
      <dgm:prSet presAssocID="{CFEAAC0F-9D6A-480E-ADFE-68DA896D7CEB}" presName="hierRoot2" presStyleCnt="0">
        <dgm:presLayoutVars>
          <dgm:hierBranch val="init"/>
        </dgm:presLayoutVars>
      </dgm:prSet>
      <dgm:spPr/>
    </dgm:pt>
    <dgm:pt modelId="{2A484FF5-E82A-4A13-9602-BF2689B27FC6}" type="pres">
      <dgm:prSet presAssocID="{CFEAAC0F-9D6A-480E-ADFE-68DA896D7CEB}" presName="rootComposite" presStyleCnt="0"/>
      <dgm:spPr/>
    </dgm:pt>
    <dgm:pt modelId="{40D3BDA3-F127-4CDB-8FA5-BB22B099338C}" type="pres">
      <dgm:prSet presAssocID="{CFEAAC0F-9D6A-480E-ADFE-68DA896D7CEB}" presName="rootText" presStyleLbl="node2" presStyleIdx="1" presStyleCnt="2" custScaleX="219909">
        <dgm:presLayoutVars>
          <dgm:chPref val="3"/>
        </dgm:presLayoutVars>
      </dgm:prSet>
      <dgm:spPr/>
    </dgm:pt>
    <dgm:pt modelId="{EBC04CE8-9A13-47AA-92A5-0AC399DBC47E}" type="pres">
      <dgm:prSet presAssocID="{CFEAAC0F-9D6A-480E-ADFE-68DA896D7CEB}" presName="rootConnector" presStyleLbl="node2" presStyleIdx="1" presStyleCnt="2"/>
      <dgm:spPr/>
    </dgm:pt>
    <dgm:pt modelId="{C5E4E7CC-E976-4529-B88A-702FEFBBE5F9}" type="pres">
      <dgm:prSet presAssocID="{CFEAAC0F-9D6A-480E-ADFE-68DA896D7CEB}" presName="hierChild4" presStyleCnt="0"/>
      <dgm:spPr/>
    </dgm:pt>
    <dgm:pt modelId="{F7267A60-41B0-4469-B52B-E87FCC1A8C11}" type="pres">
      <dgm:prSet presAssocID="{CFEAAC0F-9D6A-480E-ADFE-68DA896D7CEB}" presName="hierChild5" presStyleCnt="0"/>
      <dgm:spPr/>
    </dgm:pt>
    <dgm:pt modelId="{0495821B-1109-4405-A7F8-7B4041310887}" type="pres">
      <dgm:prSet presAssocID="{8D68C2C5-8281-4C3F-A19B-13727E6394A4}" presName="hierChild3" presStyleCnt="0"/>
      <dgm:spPr/>
    </dgm:pt>
  </dgm:ptLst>
  <dgm:cxnLst>
    <dgm:cxn modelId="{9AECC21F-97C0-41BE-AA84-5EBAA8D0B99E}" type="presOf" srcId="{CFEAAC0F-9D6A-480E-ADFE-68DA896D7CEB}" destId="{40D3BDA3-F127-4CDB-8FA5-BB22B099338C}" srcOrd="0" destOrd="0" presId="urn:microsoft.com/office/officeart/2005/8/layout/orgChart1"/>
    <dgm:cxn modelId="{42A281BB-198E-4642-90E2-EEF1CE49A2B0}" type="presOf" srcId="{EE944579-0322-4B55-A09D-CC5E48C2EF2F}" destId="{F2D0320C-3A57-4DCA-A3FD-78C805E291C5}" srcOrd="0" destOrd="0" presId="urn:microsoft.com/office/officeart/2005/8/layout/orgChart1"/>
    <dgm:cxn modelId="{A1CBA886-EFE6-43C4-99E6-F7CDE5545375}" type="presOf" srcId="{8D68C2C5-8281-4C3F-A19B-13727E6394A4}" destId="{751FCCFC-15E3-454C-BD7C-6DA1923DFE14}" srcOrd="1" destOrd="0" presId="urn:microsoft.com/office/officeart/2005/8/layout/orgChart1"/>
    <dgm:cxn modelId="{08DD9FF3-3BEC-4F8D-B2B9-36B1EE7B4A43}" type="presOf" srcId="{0312EC1C-7A14-4E73-B7DD-689D72A56289}" destId="{E5C05A41-34A6-414C-8CB4-8BC520D4BD17}" srcOrd="0" destOrd="0" presId="urn:microsoft.com/office/officeart/2005/8/layout/orgChart1"/>
    <dgm:cxn modelId="{A256EE1B-CE22-4716-AE83-19A7ACFC5837}" type="presOf" srcId="{8F50A008-2378-4B34-BE43-A2571DE3B5D3}" destId="{665F01B8-CC42-4194-B267-CD17DDF7ECE1}" srcOrd="0" destOrd="0" presId="urn:microsoft.com/office/officeart/2005/8/layout/orgChart1"/>
    <dgm:cxn modelId="{3C0CF3CD-E099-4AC4-BA2B-E0A8780AF328}" srcId="{8D68C2C5-8281-4C3F-A19B-13727E6394A4}" destId="{0312EC1C-7A14-4E73-B7DD-689D72A56289}" srcOrd="0" destOrd="0" parTransId="{EE944579-0322-4B55-A09D-CC5E48C2EF2F}" sibTransId="{5A999275-D5D3-4B01-A350-69F96194447E}"/>
    <dgm:cxn modelId="{A9FFCF26-D31A-4A9C-BC19-9722E88AFF3A}" type="presOf" srcId="{5279FBEE-FC17-49DA-A162-4958B5C659B1}" destId="{AC12BF90-3B62-4AB7-91BE-37910C592210}" srcOrd="0" destOrd="0" presId="urn:microsoft.com/office/officeart/2005/8/layout/orgChart1"/>
    <dgm:cxn modelId="{338C98B1-73A2-4847-81A9-4C7452DE8C01}" type="presOf" srcId="{CFEAAC0F-9D6A-480E-ADFE-68DA896D7CEB}" destId="{EBC04CE8-9A13-47AA-92A5-0AC399DBC47E}" srcOrd="1" destOrd="0" presId="urn:microsoft.com/office/officeart/2005/8/layout/orgChart1"/>
    <dgm:cxn modelId="{D822F503-E708-48A3-B48D-7A6832E137B4}" srcId="{5279FBEE-FC17-49DA-A162-4958B5C659B1}" destId="{8D68C2C5-8281-4C3F-A19B-13727E6394A4}" srcOrd="0" destOrd="0" parTransId="{C6524525-1A98-4417-95B0-7BF3EBB37950}" sibTransId="{50FF2300-6B20-49CF-958A-9D46A9DAA9CB}"/>
    <dgm:cxn modelId="{5172CD74-642B-47B4-BB1D-BBD6350E6048}" srcId="{8D68C2C5-8281-4C3F-A19B-13727E6394A4}" destId="{CFEAAC0F-9D6A-480E-ADFE-68DA896D7CEB}" srcOrd="1" destOrd="0" parTransId="{8F50A008-2378-4B34-BE43-A2571DE3B5D3}" sibTransId="{61098046-124C-4200-B889-E35DEB8DE89B}"/>
    <dgm:cxn modelId="{D688A198-E2D5-4351-BD66-DFEFE6B37884}" type="presOf" srcId="{0312EC1C-7A14-4E73-B7DD-689D72A56289}" destId="{9CE95F4F-3552-4A5F-A74C-40FFE7B20127}" srcOrd="1" destOrd="0" presId="urn:microsoft.com/office/officeart/2005/8/layout/orgChart1"/>
    <dgm:cxn modelId="{D3D127F0-8145-4D52-BF3E-50A32E4236F4}" type="presOf" srcId="{8D68C2C5-8281-4C3F-A19B-13727E6394A4}" destId="{514D602B-691A-4C8F-A49F-045D78E9AA9C}" srcOrd="0" destOrd="0" presId="urn:microsoft.com/office/officeart/2005/8/layout/orgChart1"/>
    <dgm:cxn modelId="{22D09D06-F43B-433B-9515-43A899E00D7D}" type="presParOf" srcId="{AC12BF90-3B62-4AB7-91BE-37910C592210}" destId="{5F24BE20-FCA1-4CB8-AEA2-1FE552D7DA27}" srcOrd="0" destOrd="0" presId="urn:microsoft.com/office/officeart/2005/8/layout/orgChart1"/>
    <dgm:cxn modelId="{2AB160F2-FBBB-43C9-9D27-FC5EB7744572}" type="presParOf" srcId="{5F24BE20-FCA1-4CB8-AEA2-1FE552D7DA27}" destId="{319D0350-B00D-4478-98E3-2C2908E55CC5}" srcOrd="0" destOrd="0" presId="urn:microsoft.com/office/officeart/2005/8/layout/orgChart1"/>
    <dgm:cxn modelId="{3E3D3A0C-98AC-497D-9295-B824E5080909}" type="presParOf" srcId="{319D0350-B00D-4478-98E3-2C2908E55CC5}" destId="{514D602B-691A-4C8F-A49F-045D78E9AA9C}" srcOrd="0" destOrd="0" presId="urn:microsoft.com/office/officeart/2005/8/layout/orgChart1"/>
    <dgm:cxn modelId="{04C31B65-3ED7-407C-8F55-3390573B91A4}" type="presParOf" srcId="{319D0350-B00D-4478-98E3-2C2908E55CC5}" destId="{751FCCFC-15E3-454C-BD7C-6DA1923DFE14}" srcOrd="1" destOrd="0" presId="urn:microsoft.com/office/officeart/2005/8/layout/orgChart1"/>
    <dgm:cxn modelId="{912F39FC-D855-420A-8F94-422B0CC4F22B}" type="presParOf" srcId="{5F24BE20-FCA1-4CB8-AEA2-1FE552D7DA27}" destId="{D6CA57EF-C295-4460-8DE8-795E22F4F466}" srcOrd="1" destOrd="0" presId="urn:microsoft.com/office/officeart/2005/8/layout/orgChart1"/>
    <dgm:cxn modelId="{F25FE417-6052-46C9-A34D-BED03A05C278}" type="presParOf" srcId="{D6CA57EF-C295-4460-8DE8-795E22F4F466}" destId="{F2D0320C-3A57-4DCA-A3FD-78C805E291C5}" srcOrd="0" destOrd="0" presId="urn:microsoft.com/office/officeart/2005/8/layout/orgChart1"/>
    <dgm:cxn modelId="{C1C20058-B2C4-4F77-8E0F-FE6E86D7EA4F}" type="presParOf" srcId="{D6CA57EF-C295-4460-8DE8-795E22F4F466}" destId="{95939CF8-2F4A-492A-B66E-DE512F6BF3B8}" srcOrd="1" destOrd="0" presId="urn:microsoft.com/office/officeart/2005/8/layout/orgChart1"/>
    <dgm:cxn modelId="{E285C1A3-4377-4B9D-A108-5234F6F6DC08}" type="presParOf" srcId="{95939CF8-2F4A-492A-B66E-DE512F6BF3B8}" destId="{7A814AD2-7DEE-453C-B781-B6708690CDF6}" srcOrd="0" destOrd="0" presId="urn:microsoft.com/office/officeart/2005/8/layout/orgChart1"/>
    <dgm:cxn modelId="{0939DB19-56C8-4FB8-96A4-27DACA964FE6}" type="presParOf" srcId="{7A814AD2-7DEE-453C-B781-B6708690CDF6}" destId="{E5C05A41-34A6-414C-8CB4-8BC520D4BD17}" srcOrd="0" destOrd="0" presId="urn:microsoft.com/office/officeart/2005/8/layout/orgChart1"/>
    <dgm:cxn modelId="{5FFBF418-D23B-44DC-8008-34F125E97109}" type="presParOf" srcId="{7A814AD2-7DEE-453C-B781-B6708690CDF6}" destId="{9CE95F4F-3552-4A5F-A74C-40FFE7B20127}" srcOrd="1" destOrd="0" presId="urn:microsoft.com/office/officeart/2005/8/layout/orgChart1"/>
    <dgm:cxn modelId="{31BDA9E8-6C1E-42FD-B9E2-3C4AD22ECE5B}" type="presParOf" srcId="{95939CF8-2F4A-492A-B66E-DE512F6BF3B8}" destId="{265BFD7B-DC41-44B0-BD78-CE076CF4FB67}" srcOrd="1" destOrd="0" presId="urn:microsoft.com/office/officeart/2005/8/layout/orgChart1"/>
    <dgm:cxn modelId="{564DD2BC-FB78-4F78-ADF4-33739A27D49E}" type="presParOf" srcId="{95939CF8-2F4A-492A-B66E-DE512F6BF3B8}" destId="{788D8A0B-2EC4-4F5A-AC45-2B77D8265274}" srcOrd="2" destOrd="0" presId="urn:microsoft.com/office/officeart/2005/8/layout/orgChart1"/>
    <dgm:cxn modelId="{03E5E390-BFC8-4198-BCB5-E1A04C170A2F}" type="presParOf" srcId="{D6CA57EF-C295-4460-8DE8-795E22F4F466}" destId="{665F01B8-CC42-4194-B267-CD17DDF7ECE1}" srcOrd="2" destOrd="0" presId="urn:microsoft.com/office/officeart/2005/8/layout/orgChart1"/>
    <dgm:cxn modelId="{14150B4A-12A7-4B67-A577-E447F362F072}" type="presParOf" srcId="{D6CA57EF-C295-4460-8DE8-795E22F4F466}" destId="{299DFA47-FDE9-4085-A02D-9711E4653F62}" srcOrd="3" destOrd="0" presId="urn:microsoft.com/office/officeart/2005/8/layout/orgChart1"/>
    <dgm:cxn modelId="{3FF6580C-2E09-4FFB-AB7C-2BFA804343CB}" type="presParOf" srcId="{299DFA47-FDE9-4085-A02D-9711E4653F62}" destId="{2A484FF5-E82A-4A13-9602-BF2689B27FC6}" srcOrd="0" destOrd="0" presId="urn:microsoft.com/office/officeart/2005/8/layout/orgChart1"/>
    <dgm:cxn modelId="{657B49E4-9AFC-4738-8ADD-42739B52BE6A}" type="presParOf" srcId="{2A484FF5-E82A-4A13-9602-BF2689B27FC6}" destId="{40D3BDA3-F127-4CDB-8FA5-BB22B099338C}" srcOrd="0" destOrd="0" presId="urn:microsoft.com/office/officeart/2005/8/layout/orgChart1"/>
    <dgm:cxn modelId="{80BBD570-048C-4234-91D7-13FBE16717BE}" type="presParOf" srcId="{2A484FF5-E82A-4A13-9602-BF2689B27FC6}" destId="{EBC04CE8-9A13-47AA-92A5-0AC399DBC47E}" srcOrd="1" destOrd="0" presId="urn:microsoft.com/office/officeart/2005/8/layout/orgChart1"/>
    <dgm:cxn modelId="{AFCEE088-E25D-4D29-BF7D-691D4469AC99}" type="presParOf" srcId="{299DFA47-FDE9-4085-A02D-9711E4653F62}" destId="{C5E4E7CC-E976-4529-B88A-702FEFBBE5F9}" srcOrd="1" destOrd="0" presId="urn:microsoft.com/office/officeart/2005/8/layout/orgChart1"/>
    <dgm:cxn modelId="{9383542F-A2EF-4767-8D7C-5EC6F558B007}" type="presParOf" srcId="{299DFA47-FDE9-4085-A02D-9711E4653F62}" destId="{F7267A60-41B0-4469-B52B-E87FCC1A8C11}" srcOrd="2" destOrd="0" presId="urn:microsoft.com/office/officeart/2005/8/layout/orgChart1"/>
    <dgm:cxn modelId="{FFB245B4-FA3B-43DA-9C18-3E17F4DD3C3B}" type="presParOf" srcId="{5F24BE20-FCA1-4CB8-AEA2-1FE552D7DA27}" destId="{0495821B-1109-4405-A7F8-7B40413108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C2FC9-57DF-4D46-9D8F-22B32019A336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3138DA3-0008-4AF4-A3D4-E5FB9E395AAC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It infect the human when man ingest an </a:t>
          </a:r>
          <a:r>
            <a:rPr lang="en-US" altLang="en-US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fertilized egg 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contaminated with food or water</a:t>
          </a:r>
          <a:endParaRPr lang="en-US" sz="1800" dirty="0"/>
        </a:p>
      </dgm:t>
    </dgm:pt>
    <dgm:pt modelId="{EC57F16E-B098-44B8-AEFD-4558FFA0C3F4}" type="parTrans" cxnId="{141525D8-E194-4F42-9EE8-8462BF119682}">
      <dgm:prSet/>
      <dgm:spPr/>
      <dgm:t>
        <a:bodyPr/>
        <a:lstStyle/>
        <a:p>
          <a:endParaRPr lang="en-US"/>
        </a:p>
      </dgm:t>
    </dgm:pt>
    <dgm:pt modelId="{9AAB7B3B-3798-4C11-A68A-D20F6E81FF12}" type="sibTrans" cxnId="{141525D8-E194-4F42-9EE8-8462BF119682}">
      <dgm:prSet/>
      <dgm:spPr/>
      <dgm:t>
        <a:bodyPr/>
        <a:lstStyle/>
        <a:p>
          <a:endParaRPr lang="en-US"/>
        </a:p>
      </dgm:t>
    </dgm:pt>
    <dgm:pt modelId="{EEED44EC-5C1E-4524-8D03-BAE9E6A3DA8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then this </a:t>
          </a:r>
          <a:r>
            <a: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fertilized egg become a </a:t>
          </a:r>
          <a:r>
            <a:rPr lang="en-US" altLang="en-US" sz="1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Larva</a:t>
          </a:r>
          <a:r>
            <a: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that penetrate the wall of the </a:t>
          </a:r>
          <a:r>
            <a:rPr lang="en-US" altLang="en-US" sz="1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duodenum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and enter the blood stream to the </a:t>
          </a:r>
          <a:r>
            <a: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heart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, </a:t>
          </a:r>
          <a:r>
            <a: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liver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and enter the </a:t>
          </a:r>
          <a:r>
            <a: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pulmonary circulation 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and stay in the </a:t>
          </a:r>
          <a:r>
            <a:rPr lang="en-US" altLang="en-US" sz="1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alveoli</a:t>
          </a:r>
          <a:r>
            <a:rPr lang="en-US" altLang="en-US" sz="1600" b="1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,where it grow and molts for three weeks </a:t>
          </a:r>
          <a:endParaRPr lang="en-US" sz="1600" dirty="0"/>
        </a:p>
      </dgm:t>
    </dgm:pt>
    <dgm:pt modelId="{F2413927-EB91-4ED3-A745-C189FDCD1064}" type="parTrans" cxnId="{B3256D2D-551F-434F-A1D7-52F4D39A2182}">
      <dgm:prSet/>
      <dgm:spPr/>
      <dgm:t>
        <a:bodyPr/>
        <a:lstStyle/>
        <a:p>
          <a:endParaRPr lang="en-US"/>
        </a:p>
      </dgm:t>
    </dgm:pt>
    <dgm:pt modelId="{1BCE12D3-1DD2-4B7A-AB13-4543B08B9756}" type="sibTrans" cxnId="{B3256D2D-551F-434F-A1D7-52F4D39A2182}">
      <dgm:prSet/>
      <dgm:spPr/>
      <dgm:t>
        <a:bodyPr/>
        <a:lstStyle/>
        <a:p>
          <a:endParaRPr lang="en-US"/>
        </a:p>
      </dgm:t>
    </dgm:pt>
    <dgm:pt modelId="{B5E75E6E-7E94-4ECA-ADAA-85DCE714932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fertilization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take place producing eggs which pass in </a:t>
          </a:r>
          <a:r>
            <a: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stool</a:t>
          </a:r>
          <a:endParaRPr lang="en-US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2DA89-7F37-42E9-8953-A8E4FFBE639B}" type="parTrans" cxnId="{08238323-F9B0-41AF-A4BE-53DC2AC824B7}">
      <dgm:prSet/>
      <dgm:spPr/>
      <dgm:t>
        <a:bodyPr/>
        <a:lstStyle/>
        <a:p>
          <a:endParaRPr lang="en-US"/>
        </a:p>
      </dgm:t>
    </dgm:pt>
    <dgm:pt modelId="{95AC1961-4D20-4556-A7F3-A7765A6C817B}" type="sibTrans" cxnId="{08238323-F9B0-41AF-A4BE-53DC2AC824B7}">
      <dgm:prSet/>
      <dgm:spPr/>
      <dgm:t>
        <a:bodyPr/>
        <a:lstStyle/>
        <a:p>
          <a:endParaRPr lang="en-US"/>
        </a:p>
      </dgm:t>
    </dgm:pt>
    <dgm:pt modelId="{A6E648E4-E49A-4863-BEF3-0F433C2FC18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then </a:t>
          </a:r>
          <a:r>
            <a:rPr lang="en-US" altLang="en-US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Larva</a:t>
          </a:r>
          <a:r>
            <a:rPr lang="en-US" altLang="en-US" sz="1800" b="1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passes from respiratory system to be </a:t>
          </a:r>
          <a:r>
            <a:rPr lang="en-US" altLang="en-US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coughed up 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,swallowed ,returned to the small intestine where it </a:t>
          </a:r>
          <a:r>
            <a: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mature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to adults male &amp;female </a:t>
          </a:r>
          <a:endParaRPr lang="en-US" sz="1800" dirty="0"/>
        </a:p>
      </dgm:t>
    </dgm:pt>
    <dgm:pt modelId="{3BC591E8-0F24-4168-A091-BDC071868E10}" type="parTrans" cxnId="{91B1EC0E-6821-44F5-8430-1131E221DF3E}">
      <dgm:prSet/>
      <dgm:spPr/>
      <dgm:t>
        <a:bodyPr/>
        <a:lstStyle/>
        <a:p>
          <a:endParaRPr lang="en-US"/>
        </a:p>
      </dgm:t>
    </dgm:pt>
    <dgm:pt modelId="{E2AC3449-AA32-4494-8A69-A7C02FFCB0DB}" type="sibTrans" cxnId="{91B1EC0E-6821-44F5-8430-1131E221DF3E}">
      <dgm:prSet/>
      <dgm:spPr/>
      <dgm:t>
        <a:bodyPr/>
        <a:lstStyle/>
        <a:p>
          <a:endParaRPr lang="en-US"/>
        </a:p>
      </dgm:t>
    </dgm:pt>
    <dgm:pt modelId="{A5371C73-4388-40F3-9B7F-23D9EC7048E1}" type="pres">
      <dgm:prSet presAssocID="{117C2FC9-57DF-4D46-9D8F-22B32019A336}" presName="Name0" presStyleCnt="0">
        <dgm:presLayoutVars>
          <dgm:dir/>
          <dgm:animLvl val="lvl"/>
          <dgm:resizeHandles val="exact"/>
        </dgm:presLayoutVars>
      </dgm:prSet>
      <dgm:spPr/>
    </dgm:pt>
    <dgm:pt modelId="{2320363A-2F50-4321-8BF2-01C1983E974B}" type="pres">
      <dgm:prSet presAssocID="{B5E75E6E-7E94-4ECA-ADAA-85DCE7149325}" presName="boxAndChildren" presStyleCnt="0"/>
      <dgm:spPr/>
    </dgm:pt>
    <dgm:pt modelId="{7737EA4E-61EC-4354-89B5-799C7CD6F9F7}" type="pres">
      <dgm:prSet presAssocID="{B5E75E6E-7E94-4ECA-ADAA-85DCE7149325}" presName="parentTextBox" presStyleLbl="node1" presStyleIdx="0" presStyleCnt="4" custLinFactNeighborX="0" custLinFactNeighborY="-2089"/>
      <dgm:spPr/>
    </dgm:pt>
    <dgm:pt modelId="{D8AABD14-2969-4136-A78E-DD309B11EABF}" type="pres">
      <dgm:prSet presAssocID="{E2AC3449-AA32-4494-8A69-A7C02FFCB0DB}" presName="sp" presStyleCnt="0"/>
      <dgm:spPr/>
    </dgm:pt>
    <dgm:pt modelId="{F3531412-F2D0-448A-ADC2-8A95FB677A28}" type="pres">
      <dgm:prSet presAssocID="{A6E648E4-E49A-4863-BEF3-0F433C2FC18C}" presName="arrowAndChildren" presStyleCnt="0"/>
      <dgm:spPr/>
    </dgm:pt>
    <dgm:pt modelId="{F840C234-98B3-4C15-A637-BFCC991D1848}" type="pres">
      <dgm:prSet presAssocID="{A6E648E4-E49A-4863-BEF3-0F433C2FC18C}" presName="parentTextArrow" presStyleLbl="node1" presStyleIdx="1" presStyleCnt="4"/>
      <dgm:spPr/>
    </dgm:pt>
    <dgm:pt modelId="{1A6C3F09-DB84-4E7A-81D7-AEDDD29C70EB}" type="pres">
      <dgm:prSet presAssocID="{1BCE12D3-1DD2-4B7A-AB13-4543B08B9756}" presName="sp" presStyleCnt="0"/>
      <dgm:spPr/>
    </dgm:pt>
    <dgm:pt modelId="{16CD7E73-0ED2-4309-9246-68BE8CB5BFFE}" type="pres">
      <dgm:prSet presAssocID="{EEED44EC-5C1E-4524-8D03-BAE9E6A3DA89}" presName="arrowAndChildren" presStyleCnt="0"/>
      <dgm:spPr/>
    </dgm:pt>
    <dgm:pt modelId="{DC68F39A-AC18-440A-B72C-675FE212F59A}" type="pres">
      <dgm:prSet presAssocID="{EEED44EC-5C1E-4524-8D03-BAE9E6A3DA89}" presName="parentTextArrow" presStyleLbl="node1" presStyleIdx="2" presStyleCnt="4"/>
      <dgm:spPr/>
    </dgm:pt>
    <dgm:pt modelId="{C6F66C3F-2E54-462D-981A-F49C8F9BEEBF}" type="pres">
      <dgm:prSet presAssocID="{9AAB7B3B-3798-4C11-A68A-D20F6E81FF12}" presName="sp" presStyleCnt="0"/>
      <dgm:spPr/>
    </dgm:pt>
    <dgm:pt modelId="{2F87C16C-A0BD-4DC2-B0F7-6628DC6874D7}" type="pres">
      <dgm:prSet presAssocID="{23138DA3-0008-4AF4-A3D4-E5FB9E395AAC}" presName="arrowAndChildren" presStyleCnt="0"/>
      <dgm:spPr/>
    </dgm:pt>
    <dgm:pt modelId="{D33CE45A-049C-491B-8C05-DB38122DBD71}" type="pres">
      <dgm:prSet presAssocID="{23138DA3-0008-4AF4-A3D4-E5FB9E395AAC}" presName="parentTextArrow" presStyleLbl="node1" presStyleIdx="3" presStyleCnt="4"/>
      <dgm:spPr/>
    </dgm:pt>
  </dgm:ptLst>
  <dgm:cxnLst>
    <dgm:cxn modelId="{B3256D2D-551F-434F-A1D7-52F4D39A2182}" srcId="{117C2FC9-57DF-4D46-9D8F-22B32019A336}" destId="{EEED44EC-5C1E-4524-8D03-BAE9E6A3DA89}" srcOrd="1" destOrd="0" parTransId="{F2413927-EB91-4ED3-A745-C189FDCD1064}" sibTransId="{1BCE12D3-1DD2-4B7A-AB13-4543B08B9756}"/>
    <dgm:cxn modelId="{08238323-F9B0-41AF-A4BE-53DC2AC824B7}" srcId="{117C2FC9-57DF-4D46-9D8F-22B32019A336}" destId="{B5E75E6E-7E94-4ECA-ADAA-85DCE7149325}" srcOrd="3" destOrd="0" parTransId="{7342DA89-7F37-42E9-8953-A8E4FFBE639B}" sibTransId="{95AC1961-4D20-4556-A7F3-A7765A6C817B}"/>
    <dgm:cxn modelId="{C95D694D-8661-4606-9A9F-0AF9FC098A65}" type="presOf" srcId="{B5E75E6E-7E94-4ECA-ADAA-85DCE7149325}" destId="{7737EA4E-61EC-4354-89B5-799C7CD6F9F7}" srcOrd="0" destOrd="0" presId="urn:microsoft.com/office/officeart/2005/8/layout/process4"/>
    <dgm:cxn modelId="{91B1EC0E-6821-44F5-8430-1131E221DF3E}" srcId="{117C2FC9-57DF-4D46-9D8F-22B32019A336}" destId="{A6E648E4-E49A-4863-BEF3-0F433C2FC18C}" srcOrd="2" destOrd="0" parTransId="{3BC591E8-0F24-4168-A091-BDC071868E10}" sibTransId="{E2AC3449-AA32-4494-8A69-A7C02FFCB0DB}"/>
    <dgm:cxn modelId="{C0306494-195A-4902-AE57-F55285D36940}" type="presOf" srcId="{EEED44EC-5C1E-4524-8D03-BAE9E6A3DA89}" destId="{DC68F39A-AC18-440A-B72C-675FE212F59A}" srcOrd="0" destOrd="0" presId="urn:microsoft.com/office/officeart/2005/8/layout/process4"/>
    <dgm:cxn modelId="{CC9B400E-0E88-4A70-B596-63BC8152C733}" type="presOf" srcId="{A6E648E4-E49A-4863-BEF3-0F433C2FC18C}" destId="{F840C234-98B3-4C15-A637-BFCC991D1848}" srcOrd="0" destOrd="0" presId="urn:microsoft.com/office/officeart/2005/8/layout/process4"/>
    <dgm:cxn modelId="{0378699D-3C1F-49D1-BB79-AE3A066CA3B1}" type="presOf" srcId="{117C2FC9-57DF-4D46-9D8F-22B32019A336}" destId="{A5371C73-4388-40F3-9B7F-23D9EC7048E1}" srcOrd="0" destOrd="0" presId="urn:microsoft.com/office/officeart/2005/8/layout/process4"/>
    <dgm:cxn modelId="{2076DB36-3A01-4E7F-9EB4-4D567D455997}" type="presOf" srcId="{23138DA3-0008-4AF4-A3D4-E5FB9E395AAC}" destId="{D33CE45A-049C-491B-8C05-DB38122DBD71}" srcOrd="0" destOrd="0" presId="urn:microsoft.com/office/officeart/2005/8/layout/process4"/>
    <dgm:cxn modelId="{141525D8-E194-4F42-9EE8-8462BF119682}" srcId="{117C2FC9-57DF-4D46-9D8F-22B32019A336}" destId="{23138DA3-0008-4AF4-A3D4-E5FB9E395AAC}" srcOrd="0" destOrd="0" parTransId="{EC57F16E-B098-44B8-AEFD-4558FFA0C3F4}" sibTransId="{9AAB7B3B-3798-4C11-A68A-D20F6E81FF12}"/>
    <dgm:cxn modelId="{08C3A920-61BD-48B7-B58B-BE47E9C43B41}" type="presParOf" srcId="{A5371C73-4388-40F3-9B7F-23D9EC7048E1}" destId="{2320363A-2F50-4321-8BF2-01C1983E974B}" srcOrd="0" destOrd="0" presId="urn:microsoft.com/office/officeart/2005/8/layout/process4"/>
    <dgm:cxn modelId="{C26E04A0-7C1B-4F93-944D-60FDCCE3B4BC}" type="presParOf" srcId="{2320363A-2F50-4321-8BF2-01C1983E974B}" destId="{7737EA4E-61EC-4354-89B5-799C7CD6F9F7}" srcOrd="0" destOrd="0" presId="urn:microsoft.com/office/officeart/2005/8/layout/process4"/>
    <dgm:cxn modelId="{09AC0BBA-621E-4CB0-BC79-96E3C2EB1860}" type="presParOf" srcId="{A5371C73-4388-40F3-9B7F-23D9EC7048E1}" destId="{D8AABD14-2969-4136-A78E-DD309B11EABF}" srcOrd="1" destOrd="0" presId="urn:microsoft.com/office/officeart/2005/8/layout/process4"/>
    <dgm:cxn modelId="{6516B678-8C00-480A-BE48-7EE4250DFD96}" type="presParOf" srcId="{A5371C73-4388-40F3-9B7F-23D9EC7048E1}" destId="{F3531412-F2D0-448A-ADC2-8A95FB677A28}" srcOrd="2" destOrd="0" presId="urn:microsoft.com/office/officeart/2005/8/layout/process4"/>
    <dgm:cxn modelId="{6D3612BE-121F-4796-8C04-DF2E441E9BB7}" type="presParOf" srcId="{F3531412-F2D0-448A-ADC2-8A95FB677A28}" destId="{F840C234-98B3-4C15-A637-BFCC991D1848}" srcOrd="0" destOrd="0" presId="urn:microsoft.com/office/officeart/2005/8/layout/process4"/>
    <dgm:cxn modelId="{F53FD635-5F7B-4603-B999-26F742E97376}" type="presParOf" srcId="{A5371C73-4388-40F3-9B7F-23D9EC7048E1}" destId="{1A6C3F09-DB84-4E7A-81D7-AEDDD29C70EB}" srcOrd="3" destOrd="0" presId="urn:microsoft.com/office/officeart/2005/8/layout/process4"/>
    <dgm:cxn modelId="{9AA731EC-4CF9-47DF-8552-D394796D653D}" type="presParOf" srcId="{A5371C73-4388-40F3-9B7F-23D9EC7048E1}" destId="{16CD7E73-0ED2-4309-9246-68BE8CB5BFFE}" srcOrd="4" destOrd="0" presId="urn:microsoft.com/office/officeart/2005/8/layout/process4"/>
    <dgm:cxn modelId="{A5E28BF6-5DEA-43BB-9726-3EA14B1C900F}" type="presParOf" srcId="{16CD7E73-0ED2-4309-9246-68BE8CB5BFFE}" destId="{DC68F39A-AC18-440A-B72C-675FE212F59A}" srcOrd="0" destOrd="0" presId="urn:microsoft.com/office/officeart/2005/8/layout/process4"/>
    <dgm:cxn modelId="{B0659EAC-B1F6-4EAF-AF2D-0EC7D6983275}" type="presParOf" srcId="{A5371C73-4388-40F3-9B7F-23D9EC7048E1}" destId="{C6F66C3F-2E54-462D-981A-F49C8F9BEEBF}" srcOrd="5" destOrd="0" presId="urn:microsoft.com/office/officeart/2005/8/layout/process4"/>
    <dgm:cxn modelId="{62FA86A7-A762-487D-AB02-0ADD0C9780BC}" type="presParOf" srcId="{A5371C73-4388-40F3-9B7F-23D9EC7048E1}" destId="{2F87C16C-A0BD-4DC2-B0F7-6628DC6874D7}" srcOrd="6" destOrd="0" presId="urn:microsoft.com/office/officeart/2005/8/layout/process4"/>
    <dgm:cxn modelId="{4D711A57-6E15-490F-B06D-5C2FAE9E990D}" type="presParOf" srcId="{2F87C16C-A0BD-4DC2-B0F7-6628DC6874D7}" destId="{D33CE45A-049C-491B-8C05-DB38122DBD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F7537-6876-4E3D-BE21-E59DEAB3FE9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24328F2-E8E8-4969-A11F-50FBE9FDB35A}">
      <dgm:prSet phldrT="[Text]" custT="1"/>
      <dgm:spPr/>
      <dgm:t>
        <a:bodyPr/>
        <a:lstStyle/>
        <a:p>
          <a:r>
            <a:rPr lang="en-US" altLang="en-US" sz="24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Pathogenicity</a:t>
          </a:r>
          <a:endParaRPr lang="en-US" sz="19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"/>
            <a:ea typeface="+mn-ea"/>
            <a:cs typeface="+mn-cs"/>
          </a:endParaRPr>
        </a:p>
      </dgm:t>
    </dgm:pt>
    <dgm:pt modelId="{47E3E0AA-BBAF-4467-A700-396C4029777F}" type="parTrans" cxnId="{065C239B-878B-4E56-8108-77A10A3E348B}">
      <dgm:prSet/>
      <dgm:spPr/>
      <dgm:t>
        <a:bodyPr/>
        <a:lstStyle/>
        <a:p>
          <a:endParaRPr lang="en-US"/>
        </a:p>
      </dgm:t>
    </dgm:pt>
    <dgm:pt modelId="{08C865AD-32F4-49DB-82E8-296A00B33816}" type="sibTrans" cxnId="{065C239B-878B-4E56-8108-77A10A3E348B}">
      <dgm:prSet/>
      <dgm:spPr/>
      <dgm:t>
        <a:bodyPr/>
        <a:lstStyle/>
        <a:p>
          <a:endParaRPr lang="en-US"/>
        </a:p>
      </dgm:t>
    </dgm:pt>
    <dgm:pt modelId="{76C64408-C5FC-42E0-9836-5BDF516CB5F8}">
      <dgm:prSet phldrT="[Text]"/>
      <dgm:spPr/>
      <dgm:t>
        <a:bodyPr/>
        <a:lstStyle/>
        <a:p>
          <a:r>
            <a:rPr lang="en-US" altLang="en-US" b="1" i="0" u="none" dirty="0">
              <a:latin typeface="Calibri "/>
            </a:rPr>
            <a:t>Migrating LARVA </a:t>
          </a:r>
          <a:endParaRPr lang="en-US" i="0" u="none" dirty="0">
            <a:latin typeface="Calibri "/>
          </a:endParaRPr>
        </a:p>
      </dgm:t>
    </dgm:pt>
    <dgm:pt modelId="{DE051280-585E-4CC3-ABC5-014FB2D02203}" type="parTrans" cxnId="{BD875687-862E-4830-BA02-7AECF3C77B6F}">
      <dgm:prSet/>
      <dgm:spPr/>
      <dgm:t>
        <a:bodyPr/>
        <a:lstStyle/>
        <a:p>
          <a:endParaRPr lang="en-US"/>
        </a:p>
      </dgm:t>
    </dgm:pt>
    <dgm:pt modelId="{FD1474D7-AE6B-4467-B592-A754619CBDE4}" type="sibTrans" cxnId="{BD875687-862E-4830-BA02-7AECF3C77B6F}">
      <dgm:prSet/>
      <dgm:spPr/>
      <dgm:t>
        <a:bodyPr/>
        <a:lstStyle/>
        <a:p>
          <a:endParaRPr lang="en-US"/>
        </a:p>
      </dgm:t>
    </dgm:pt>
    <dgm:pt modelId="{1F78243C-8DC4-42A1-875E-CB905138936B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Adult WORM</a:t>
          </a:r>
          <a:endParaRPr lang="en-US" sz="19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"/>
            <a:ea typeface="+mn-ea"/>
            <a:cs typeface="+mn-cs"/>
          </a:endParaRPr>
        </a:p>
      </dgm:t>
    </dgm:pt>
    <dgm:pt modelId="{C55D5038-084E-4CAC-A324-F2D1EF6594FB}" type="parTrans" cxnId="{953C57BD-0905-42B4-9001-C273884E6D83}">
      <dgm:prSet/>
      <dgm:spPr/>
      <dgm:t>
        <a:bodyPr/>
        <a:lstStyle/>
        <a:p>
          <a:endParaRPr lang="en-US"/>
        </a:p>
      </dgm:t>
    </dgm:pt>
    <dgm:pt modelId="{28099DD4-5FC0-43D2-80B4-EB88FE95C342}" type="sibTrans" cxnId="{953C57BD-0905-42B4-9001-C273884E6D83}">
      <dgm:prSet/>
      <dgm:spPr/>
      <dgm:t>
        <a:bodyPr/>
        <a:lstStyle/>
        <a:p>
          <a:endParaRPr lang="en-US"/>
        </a:p>
      </dgm:t>
    </dgm:pt>
    <dgm:pt modelId="{85CC9DB0-5AA7-4F7D-AD50-E471A02D0F31}" type="pres">
      <dgm:prSet presAssocID="{590F7537-6876-4E3D-BE21-E59DEAB3FE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52C851-8144-4978-9FAB-8C5365CE6D15}" type="pres">
      <dgm:prSet presAssocID="{E24328F2-E8E8-4969-A11F-50FBE9FDB35A}" presName="hierRoot1" presStyleCnt="0"/>
      <dgm:spPr/>
    </dgm:pt>
    <dgm:pt modelId="{E14CFFE3-A87E-4DDB-BC1C-E34FFE79CEBE}" type="pres">
      <dgm:prSet presAssocID="{E24328F2-E8E8-4969-A11F-50FBE9FDB35A}" presName="composite" presStyleCnt="0"/>
      <dgm:spPr/>
    </dgm:pt>
    <dgm:pt modelId="{8761DE0D-2281-443A-8861-D956B9057AFB}" type="pres">
      <dgm:prSet presAssocID="{E24328F2-E8E8-4969-A11F-50FBE9FDB35A}" presName="background" presStyleLbl="node0" presStyleIdx="0" presStyleCnt="1"/>
      <dgm:spPr/>
    </dgm:pt>
    <dgm:pt modelId="{D043DD6E-259E-4165-A583-7763570C2C70}" type="pres">
      <dgm:prSet presAssocID="{E24328F2-E8E8-4969-A11F-50FBE9FDB35A}" presName="text" presStyleLbl="fgAcc0" presStyleIdx="0" presStyleCnt="1" custScaleX="159593" custLinFactNeighborX="-22875" custLinFactNeighborY="-10647">
        <dgm:presLayoutVars>
          <dgm:chPref val="3"/>
        </dgm:presLayoutVars>
      </dgm:prSet>
      <dgm:spPr/>
    </dgm:pt>
    <dgm:pt modelId="{FAF008DA-FAD7-4355-B102-6B45EEF735ED}" type="pres">
      <dgm:prSet presAssocID="{E24328F2-E8E8-4969-A11F-50FBE9FDB35A}" presName="hierChild2" presStyleCnt="0"/>
      <dgm:spPr/>
    </dgm:pt>
    <dgm:pt modelId="{951849F4-B44B-411A-A581-50304405E582}" type="pres">
      <dgm:prSet presAssocID="{DE051280-585E-4CC3-ABC5-014FB2D02203}" presName="Name10" presStyleLbl="parChTrans1D2" presStyleIdx="0" presStyleCnt="2"/>
      <dgm:spPr/>
    </dgm:pt>
    <dgm:pt modelId="{904C5A0C-647D-4549-AA6A-277C515DB617}" type="pres">
      <dgm:prSet presAssocID="{76C64408-C5FC-42E0-9836-5BDF516CB5F8}" presName="hierRoot2" presStyleCnt="0"/>
      <dgm:spPr/>
    </dgm:pt>
    <dgm:pt modelId="{7CD83409-CFC9-4910-B406-F06112A6BE72}" type="pres">
      <dgm:prSet presAssocID="{76C64408-C5FC-42E0-9836-5BDF516CB5F8}" presName="composite2" presStyleCnt="0"/>
      <dgm:spPr/>
    </dgm:pt>
    <dgm:pt modelId="{BDDA975F-4E3E-4A03-9093-A727E8AA23F4}" type="pres">
      <dgm:prSet presAssocID="{76C64408-C5FC-42E0-9836-5BDF516CB5F8}" presName="background2" presStyleLbl="node2" presStyleIdx="0" presStyleCnt="2"/>
      <dgm:spPr/>
    </dgm:pt>
    <dgm:pt modelId="{BADF3EAC-922E-4894-8B6C-5293B52A6553}" type="pres">
      <dgm:prSet presAssocID="{76C64408-C5FC-42E0-9836-5BDF516CB5F8}" presName="text2" presStyleLbl="fgAcc2" presStyleIdx="0" presStyleCnt="2" custScaleX="151770" custLinFactX="-14290" custLinFactNeighborX="-100000" custLinFactNeighborY="-5981">
        <dgm:presLayoutVars>
          <dgm:chPref val="3"/>
        </dgm:presLayoutVars>
      </dgm:prSet>
      <dgm:spPr/>
    </dgm:pt>
    <dgm:pt modelId="{AA54D5FA-5395-4D16-B6A4-A4CD1AD41A3E}" type="pres">
      <dgm:prSet presAssocID="{76C64408-C5FC-42E0-9836-5BDF516CB5F8}" presName="hierChild3" presStyleCnt="0"/>
      <dgm:spPr/>
    </dgm:pt>
    <dgm:pt modelId="{93D62F03-98F6-488E-8D83-B090EDDAD7B3}" type="pres">
      <dgm:prSet presAssocID="{C55D5038-084E-4CAC-A324-F2D1EF6594FB}" presName="Name10" presStyleLbl="parChTrans1D2" presStyleIdx="1" presStyleCnt="2"/>
      <dgm:spPr/>
    </dgm:pt>
    <dgm:pt modelId="{8F6E90C2-67BE-4079-8DAE-92DE154D3B84}" type="pres">
      <dgm:prSet presAssocID="{1F78243C-8DC4-42A1-875E-CB905138936B}" presName="hierRoot2" presStyleCnt="0"/>
      <dgm:spPr/>
    </dgm:pt>
    <dgm:pt modelId="{06F0DF40-A9C9-460C-9F29-1C9A3462EE27}" type="pres">
      <dgm:prSet presAssocID="{1F78243C-8DC4-42A1-875E-CB905138936B}" presName="composite2" presStyleCnt="0"/>
      <dgm:spPr/>
    </dgm:pt>
    <dgm:pt modelId="{57E20075-F3EF-4AF4-81C8-F5C0B2438769}" type="pres">
      <dgm:prSet presAssocID="{1F78243C-8DC4-42A1-875E-CB905138936B}" presName="background2" presStyleLbl="node2" presStyleIdx="1" presStyleCnt="2"/>
      <dgm:spPr/>
    </dgm:pt>
    <dgm:pt modelId="{B8FF3222-735A-4F70-8C20-6CF864020122}" type="pres">
      <dgm:prSet presAssocID="{1F78243C-8DC4-42A1-875E-CB905138936B}" presName="text2" presStyleLbl="fgAcc2" presStyleIdx="1" presStyleCnt="2" custScaleX="136253" custLinFactX="14938" custLinFactNeighborX="100000" custLinFactNeighborY="-12583">
        <dgm:presLayoutVars>
          <dgm:chPref val="3"/>
        </dgm:presLayoutVars>
      </dgm:prSet>
      <dgm:spPr/>
    </dgm:pt>
    <dgm:pt modelId="{ED7D9D4F-C95C-4DF1-8398-C568FB14CE7B}" type="pres">
      <dgm:prSet presAssocID="{1F78243C-8DC4-42A1-875E-CB905138936B}" presName="hierChild3" presStyleCnt="0"/>
      <dgm:spPr/>
    </dgm:pt>
  </dgm:ptLst>
  <dgm:cxnLst>
    <dgm:cxn modelId="{953C57BD-0905-42B4-9001-C273884E6D83}" srcId="{E24328F2-E8E8-4969-A11F-50FBE9FDB35A}" destId="{1F78243C-8DC4-42A1-875E-CB905138936B}" srcOrd="1" destOrd="0" parTransId="{C55D5038-084E-4CAC-A324-F2D1EF6594FB}" sibTransId="{28099DD4-5FC0-43D2-80B4-EB88FE95C342}"/>
    <dgm:cxn modelId="{28ADFA0A-46C7-4E66-9DA8-EA138E1C4E9C}" type="presOf" srcId="{C55D5038-084E-4CAC-A324-F2D1EF6594FB}" destId="{93D62F03-98F6-488E-8D83-B090EDDAD7B3}" srcOrd="0" destOrd="0" presId="urn:microsoft.com/office/officeart/2005/8/layout/hierarchy1"/>
    <dgm:cxn modelId="{065C239B-878B-4E56-8108-77A10A3E348B}" srcId="{590F7537-6876-4E3D-BE21-E59DEAB3FE92}" destId="{E24328F2-E8E8-4969-A11F-50FBE9FDB35A}" srcOrd="0" destOrd="0" parTransId="{47E3E0AA-BBAF-4467-A700-396C4029777F}" sibTransId="{08C865AD-32F4-49DB-82E8-296A00B33816}"/>
    <dgm:cxn modelId="{50496C71-6BAD-495F-A792-E3CA6DECA086}" type="presOf" srcId="{E24328F2-E8E8-4969-A11F-50FBE9FDB35A}" destId="{D043DD6E-259E-4165-A583-7763570C2C70}" srcOrd="0" destOrd="0" presId="urn:microsoft.com/office/officeart/2005/8/layout/hierarchy1"/>
    <dgm:cxn modelId="{BD875687-862E-4830-BA02-7AECF3C77B6F}" srcId="{E24328F2-E8E8-4969-A11F-50FBE9FDB35A}" destId="{76C64408-C5FC-42E0-9836-5BDF516CB5F8}" srcOrd="0" destOrd="0" parTransId="{DE051280-585E-4CC3-ABC5-014FB2D02203}" sibTransId="{FD1474D7-AE6B-4467-B592-A754619CBDE4}"/>
    <dgm:cxn modelId="{2B357151-7DB7-4B02-9E29-FA35B35AEF65}" type="presOf" srcId="{76C64408-C5FC-42E0-9836-5BDF516CB5F8}" destId="{BADF3EAC-922E-4894-8B6C-5293B52A6553}" srcOrd="0" destOrd="0" presId="urn:microsoft.com/office/officeart/2005/8/layout/hierarchy1"/>
    <dgm:cxn modelId="{8A37E073-B2EF-4F8F-A55A-ECB735771705}" type="presOf" srcId="{590F7537-6876-4E3D-BE21-E59DEAB3FE92}" destId="{85CC9DB0-5AA7-4F7D-AD50-E471A02D0F31}" srcOrd="0" destOrd="0" presId="urn:microsoft.com/office/officeart/2005/8/layout/hierarchy1"/>
    <dgm:cxn modelId="{93BF1C1D-AEEF-4672-AEB4-41561FBDA04B}" type="presOf" srcId="{1F78243C-8DC4-42A1-875E-CB905138936B}" destId="{B8FF3222-735A-4F70-8C20-6CF864020122}" srcOrd="0" destOrd="0" presId="urn:microsoft.com/office/officeart/2005/8/layout/hierarchy1"/>
    <dgm:cxn modelId="{E71BADEB-3AB5-4176-9A4A-2F9F1946ABC7}" type="presOf" srcId="{DE051280-585E-4CC3-ABC5-014FB2D02203}" destId="{951849F4-B44B-411A-A581-50304405E582}" srcOrd="0" destOrd="0" presId="urn:microsoft.com/office/officeart/2005/8/layout/hierarchy1"/>
    <dgm:cxn modelId="{5521A0C9-161F-4E33-B291-F11DA42412E7}" type="presParOf" srcId="{85CC9DB0-5AA7-4F7D-AD50-E471A02D0F31}" destId="{4552C851-8144-4978-9FAB-8C5365CE6D15}" srcOrd="0" destOrd="0" presId="urn:microsoft.com/office/officeart/2005/8/layout/hierarchy1"/>
    <dgm:cxn modelId="{462917BF-0C4F-4912-8DD5-517EF38E9655}" type="presParOf" srcId="{4552C851-8144-4978-9FAB-8C5365CE6D15}" destId="{E14CFFE3-A87E-4DDB-BC1C-E34FFE79CEBE}" srcOrd="0" destOrd="0" presId="urn:microsoft.com/office/officeart/2005/8/layout/hierarchy1"/>
    <dgm:cxn modelId="{C00F6AAB-0BC1-4DA4-B320-9FBAC50BC148}" type="presParOf" srcId="{E14CFFE3-A87E-4DDB-BC1C-E34FFE79CEBE}" destId="{8761DE0D-2281-443A-8861-D956B9057AFB}" srcOrd="0" destOrd="0" presId="urn:microsoft.com/office/officeart/2005/8/layout/hierarchy1"/>
    <dgm:cxn modelId="{CC437329-9F50-4D41-A767-E75F22496F4B}" type="presParOf" srcId="{E14CFFE3-A87E-4DDB-BC1C-E34FFE79CEBE}" destId="{D043DD6E-259E-4165-A583-7763570C2C70}" srcOrd="1" destOrd="0" presId="urn:microsoft.com/office/officeart/2005/8/layout/hierarchy1"/>
    <dgm:cxn modelId="{3B114FC4-635D-4208-B20C-C735BCE20813}" type="presParOf" srcId="{4552C851-8144-4978-9FAB-8C5365CE6D15}" destId="{FAF008DA-FAD7-4355-B102-6B45EEF735ED}" srcOrd="1" destOrd="0" presId="urn:microsoft.com/office/officeart/2005/8/layout/hierarchy1"/>
    <dgm:cxn modelId="{AE36F0DC-B8B6-4757-8E52-B897F0866445}" type="presParOf" srcId="{FAF008DA-FAD7-4355-B102-6B45EEF735ED}" destId="{951849F4-B44B-411A-A581-50304405E582}" srcOrd="0" destOrd="0" presId="urn:microsoft.com/office/officeart/2005/8/layout/hierarchy1"/>
    <dgm:cxn modelId="{14BF86F6-B2AA-4EA2-B184-35AFA48DE055}" type="presParOf" srcId="{FAF008DA-FAD7-4355-B102-6B45EEF735ED}" destId="{904C5A0C-647D-4549-AA6A-277C515DB617}" srcOrd="1" destOrd="0" presId="urn:microsoft.com/office/officeart/2005/8/layout/hierarchy1"/>
    <dgm:cxn modelId="{25578010-8DA2-4807-A43C-7E8D5987B6EA}" type="presParOf" srcId="{904C5A0C-647D-4549-AA6A-277C515DB617}" destId="{7CD83409-CFC9-4910-B406-F06112A6BE72}" srcOrd="0" destOrd="0" presId="urn:microsoft.com/office/officeart/2005/8/layout/hierarchy1"/>
    <dgm:cxn modelId="{E4A321CE-509E-4CCF-B875-1E597A0C7A98}" type="presParOf" srcId="{7CD83409-CFC9-4910-B406-F06112A6BE72}" destId="{BDDA975F-4E3E-4A03-9093-A727E8AA23F4}" srcOrd="0" destOrd="0" presId="urn:microsoft.com/office/officeart/2005/8/layout/hierarchy1"/>
    <dgm:cxn modelId="{88D42BC5-E805-4524-9196-B305375CCCE2}" type="presParOf" srcId="{7CD83409-CFC9-4910-B406-F06112A6BE72}" destId="{BADF3EAC-922E-4894-8B6C-5293B52A6553}" srcOrd="1" destOrd="0" presId="urn:microsoft.com/office/officeart/2005/8/layout/hierarchy1"/>
    <dgm:cxn modelId="{916D3231-0CB5-43B7-8DCF-60AB191C209D}" type="presParOf" srcId="{904C5A0C-647D-4549-AA6A-277C515DB617}" destId="{AA54D5FA-5395-4D16-B6A4-A4CD1AD41A3E}" srcOrd="1" destOrd="0" presId="urn:microsoft.com/office/officeart/2005/8/layout/hierarchy1"/>
    <dgm:cxn modelId="{4517275E-0B19-45A0-AAD9-009AA5E8F535}" type="presParOf" srcId="{FAF008DA-FAD7-4355-B102-6B45EEF735ED}" destId="{93D62F03-98F6-488E-8D83-B090EDDAD7B3}" srcOrd="2" destOrd="0" presId="urn:microsoft.com/office/officeart/2005/8/layout/hierarchy1"/>
    <dgm:cxn modelId="{4BF1DFCC-8CEC-4C06-B674-223B0165D5BF}" type="presParOf" srcId="{FAF008DA-FAD7-4355-B102-6B45EEF735ED}" destId="{8F6E90C2-67BE-4079-8DAE-92DE154D3B84}" srcOrd="3" destOrd="0" presId="urn:microsoft.com/office/officeart/2005/8/layout/hierarchy1"/>
    <dgm:cxn modelId="{EFDCC3AB-AFDE-4F17-962E-0DABF5AC39CD}" type="presParOf" srcId="{8F6E90C2-67BE-4079-8DAE-92DE154D3B84}" destId="{06F0DF40-A9C9-460C-9F29-1C9A3462EE27}" srcOrd="0" destOrd="0" presId="urn:microsoft.com/office/officeart/2005/8/layout/hierarchy1"/>
    <dgm:cxn modelId="{CA5C29D0-DAFC-4172-A6B1-C2C97FF65B04}" type="presParOf" srcId="{06F0DF40-A9C9-460C-9F29-1C9A3462EE27}" destId="{57E20075-F3EF-4AF4-81C8-F5C0B2438769}" srcOrd="0" destOrd="0" presId="urn:microsoft.com/office/officeart/2005/8/layout/hierarchy1"/>
    <dgm:cxn modelId="{BFB103BE-E884-4305-A4F0-0D9F8B5403B4}" type="presParOf" srcId="{06F0DF40-A9C9-460C-9F29-1C9A3462EE27}" destId="{B8FF3222-735A-4F70-8C20-6CF864020122}" srcOrd="1" destOrd="0" presId="urn:microsoft.com/office/officeart/2005/8/layout/hierarchy1"/>
    <dgm:cxn modelId="{0D5702D1-0608-498A-A653-973B861FBEB2}" type="presParOf" srcId="{8F6E90C2-67BE-4079-8DAE-92DE154D3B84}" destId="{ED7D9D4F-C95C-4DF1-8398-C568FB14CE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F01B8-CC42-4194-B267-CD17DDF7ECE1}">
      <dsp:nvSpPr>
        <dsp:cNvPr id="0" name=""/>
        <dsp:cNvSpPr/>
      </dsp:nvSpPr>
      <dsp:spPr>
        <a:xfrm>
          <a:off x="4822727" y="1739219"/>
          <a:ext cx="2539747" cy="391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04"/>
              </a:lnTo>
              <a:lnTo>
                <a:pt x="2539747" y="179504"/>
              </a:lnTo>
              <a:lnTo>
                <a:pt x="2539747" y="39104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0320C-3A57-4DCA-A3FD-78C805E291C5}">
      <dsp:nvSpPr>
        <dsp:cNvPr id="0" name=""/>
        <dsp:cNvSpPr/>
      </dsp:nvSpPr>
      <dsp:spPr>
        <a:xfrm>
          <a:off x="2363968" y="1739219"/>
          <a:ext cx="2458759" cy="391041"/>
        </a:xfrm>
        <a:custGeom>
          <a:avLst/>
          <a:gdLst/>
          <a:ahLst/>
          <a:cxnLst/>
          <a:rect l="0" t="0" r="0" b="0"/>
          <a:pathLst>
            <a:path>
              <a:moveTo>
                <a:pt x="2458759" y="0"/>
              </a:moveTo>
              <a:lnTo>
                <a:pt x="2458759" y="179504"/>
              </a:lnTo>
              <a:lnTo>
                <a:pt x="0" y="179504"/>
              </a:lnTo>
              <a:lnTo>
                <a:pt x="0" y="39104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D602B-691A-4C8F-A49F-045D78E9AA9C}">
      <dsp:nvSpPr>
        <dsp:cNvPr id="0" name=""/>
        <dsp:cNvSpPr/>
      </dsp:nvSpPr>
      <dsp:spPr>
        <a:xfrm>
          <a:off x="2229128" y="731899"/>
          <a:ext cx="5187198" cy="10073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latin typeface="Tahoma" pitchFamily="34" charset="0"/>
            </a:rPr>
            <a:t>Location of helminths in the body:</a:t>
          </a:r>
          <a:endParaRPr lang="en-US" sz="2000" kern="1200" dirty="0"/>
        </a:p>
      </dsp:txBody>
      <dsp:txXfrm>
        <a:off x="2229128" y="731899"/>
        <a:ext cx="5187198" cy="1007320"/>
      </dsp:txXfrm>
    </dsp:sp>
    <dsp:sp modelId="{E5C05A41-34A6-414C-8CB4-8BC520D4BD17}">
      <dsp:nvSpPr>
        <dsp:cNvPr id="0" name=""/>
        <dsp:cNvSpPr/>
      </dsp:nvSpPr>
      <dsp:spPr>
        <a:xfrm>
          <a:off x="3725" y="2130261"/>
          <a:ext cx="4720486" cy="100732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Intestinal</a:t>
          </a:r>
          <a:r>
            <a:rPr lang="en-US" altLang="en-US" sz="2800" b="1" u="sng" kern="1200" dirty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altLang="en-US" sz="3200" b="1" u="sng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helminthes</a:t>
          </a:r>
          <a:r>
            <a:rPr lang="en-US" altLang="en-US" sz="2800" b="1" u="sng" kern="1200" dirty="0">
              <a:solidFill>
                <a:schemeClr val="tx1"/>
              </a:solidFill>
              <a:latin typeface="Tahoma" pitchFamily="34" charset="0"/>
            </a:rPr>
            <a:t>:</a:t>
          </a:r>
          <a:r>
            <a:rPr lang="en-US" altLang="en-US" sz="3600" b="1" u="sng" kern="1200" dirty="0">
              <a:solidFill>
                <a:schemeClr val="tx1"/>
              </a:solidFill>
              <a:latin typeface="Tahoma" pitchFamily="34" charset="0"/>
            </a:rPr>
            <a:t>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725" y="2130261"/>
        <a:ext cx="4720486" cy="1007320"/>
      </dsp:txXfrm>
    </dsp:sp>
    <dsp:sp modelId="{40D3BDA3-F127-4CDB-8FA5-BB22B099338C}">
      <dsp:nvSpPr>
        <dsp:cNvPr id="0" name=""/>
        <dsp:cNvSpPr/>
      </dsp:nvSpPr>
      <dsp:spPr>
        <a:xfrm>
          <a:off x="5147286" y="2130261"/>
          <a:ext cx="4430378" cy="100732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u="sng" kern="1200" dirty="0">
              <a:solidFill>
                <a:schemeClr val="tx1"/>
              </a:solidFill>
              <a:latin typeface="+mn-lt"/>
            </a:rPr>
            <a:t>Tissue </a:t>
          </a:r>
          <a:r>
            <a:rPr lang="en-US" altLang="en-US" sz="3200" b="1" u="sng" kern="1200" dirty="0" err="1">
              <a:solidFill>
                <a:schemeClr val="tx1"/>
              </a:solidFill>
              <a:latin typeface="+mn-lt"/>
            </a:rPr>
            <a:t>helminthes</a:t>
          </a:r>
          <a:r>
            <a:rPr lang="en-US" altLang="en-US" sz="3200" b="1" u="sng" kern="1200" dirty="0">
              <a:solidFill>
                <a:schemeClr val="tx1"/>
              </a:solidFill>
              <a:latin typeface="+mn-lt"/>
            </a:rPr>
            <a:t>:</a:t>
          </a:r>
          <a:r>
            <a:rPr lang="en-US" altLang="en-US" sz="4000" b="1" u="sng" kern="1200" dirty="0">
              <a:solidFill>
                <a:schemeClr val="tx1"/>
              </a:solidFill>
              <a:latin typeface="+mn-lt"/>
            </a:rPr>
            <a:t> </a:t>
          </a:r>
          <a:endParaRPr lang="en-US" sz="4000" kern="1200" dirty="0">
            <a:solidFill>
              <a:schemeClr val="tx1"/>
            </a:solidFill>
            <a:latin typeface="+mn-lt"/>
          </a:endParaRPr>
        </a:p>
      </dsp:txBody>
      <dsp:txXfrm>
        <a:off x="5147286" y="2130261"/>
        <a:ext cx="4430378" cy="1007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7EA4E-61EC-4354-89B5-799C7CD6F9F7}">
      <dsp:nvSpPr>
        <dsp:cNvPr id="0" name=""/>
        <dsp:cNvSpPr/>
      </dsp:nvSpPr>
      <dsp:spPr>
        <a:xfrm>
          <a:off x="0" y="4560018"/>
          <a:ext cx="5961437" cy="10022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fertilization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take place producing eggs which pass in </a:t>
          </a:r>
          <a:r>
            <a:rPr lang="en-US" alt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stool</a:t>
          </a:r>
          <a:endParaRPr lang="en-US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60018"/>
        <a:ext cx="5961437" cy="1002200"/>
      </dsp:txXfrm>
    </dsp:sp>
    <dsp:sp modelId="{F840C234-98B3-4C15-A637-BFCC991D1848}">
      <dsp:nvSpPr>
        <dsp:cNvPr id="0" name=""/>
        <dsp:cNvSpPr/>
      </dsp:nvSpPr>
      <dsp:spPr>
        <a:xfrm rot="10800000">
          <a:off x="0" y="3054602"/>
          <a:ext cx="5961437" cy="1541384"/>
        </a:xfrm>
        <a:prstGeom prst="upArrowCallou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then </a:t>
          </a:r>
          <a:r>
            <a:rPr lang="en-US" altLang="en-US" sz="1800" b="1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Larva</a:t>
          </a:r>
          <a:r>
            <a:rPr lang="en-US" altLang="en-US" sz="1800" b="1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passes from respiratory system to be </a:t>
          </a:r>
          <a:r>
            <a:rPr lang="en-US" altLang="en-US" sz="1800" b="1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coughed up 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,swallowed ,returned to the small intestine where it </a:t>
          </a:r>
          <a:r>
            <a:rPr lang="en-US" alt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mature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to adults male &amp;female </a:t>
          </a:r>
          <a:endParaRPr lang="en-US" sz="1800" kern="1200" dirty="0"/>
        </a:p>
      </dsp:txBody>
      <dsp:txXfrm rot="10800000">
        <a:off x="0" y="3054602"/>
        <a:ext cx="5961437" cy="1001545"/>
      </dsp:txXfrm>
    </dsp:sp>
    <dsp:sp modelId="{DC68F39A-AC18-440A-B72C-675FE212F59A}">
      <dsp:nvSpPr>
        <dsp:cNvPr id="0" name=""/>
        <dsp:cNvSpPr/>
      </dsp:nvSpPr>
      <dsp:spPr>
        <a:xfrm rot="10800000">
          <a:off x="0" y="1528250"/>
          <a:ext cx="5961437" cy="1541384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then this </a:t>
          </a:r>
          <a:r>
            <a:rPr lang="en-US" altLang="en-US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fertilized egg become a </a:t>
          </a:r>
          <a:r>
            <a:rPr lang="en-US" altLang="en-US" sz="1600" b="1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Larva</a:t>
          </a:r>
          <a:r>
            <a:rPr lang="en-US" altLang="en-US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that penetrate the wall of the </a:t>
          </a:r>
          <a:r>
            <a:rPr lang="en-US" altLang="en-US" sz="1600" b="1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duodenum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and enter the blood stream to the </a:t>
          </a:r>
          <a:r>
            <a:rPr lang="en-US" altLang="en-US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heart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, </a:t>
          </a:r>
          <a:r>
            <a:rPr lang="en-US" altLang="en-US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liver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and enter the </a:t>
          </a:r>
          <a:r>
            <a:rPr lang="en-US" altLang="en-US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pulmonary circulation 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and stay in the </a:t>
          </a:r>
          <a:r>
            <a:rPr lang="en-US" altLang="en-US" sz="1600" b="1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alveoli</a:t>
          </a:r>
          <a:r>
            <a:rPr lang="en-US" altLang="en-US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,where it grow and molts for three weeks </a:t>
          </a:r>
          <a:endParaRPr lang="en-US" sz="1600" kern="1200" dirty="0"/>
        </a:p>
      </dsp:txBody>
      <dsp:txXfrm rot="10800000">
        <a:off x="0" y="1528250"/>
        <a:ext cx="5961437" cy="1001545"/>
      </dsp:txXfrm>
    </dsp:sp>
    <dsp:sp modelId="{D33CE45A-049C-491B-8C05-DB38122DBD71}">
      <dsp:nvSpPr>
        <dsp:cNvPr id="0" name=""/>
        <dsp:cNvSpPr/>
      </dsp:nvSpPr>
      <dsp:spPr>
        <a:xfrm rot="10800000">
          <a:off x="0" y="1898"/>
          <a:ext cx="5961437" cy="1541384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It infect the human when man ingest an </a:t>
          </a:r>
          <a:r>
            <a:rPr lang="en-US" altLang="en-US" sz="1800" b="1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fertilized egg 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contaminated with food or water</a:t>
          </a:r>
          <a:endParaRPr lang="en-US" sz="1800" kern="1200" dirty="0"/>
        </a:p>
      </dsp:txBody>
      <dsp:txXfrm rot="10800000">
        <a:off x="0" y="1898"/>
        <a:ext cx="5961437" cy="1001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62F03-98F6-488E-8D83-B090EDDAD7B3}">
      <dsp:nvSpPr>
        <dsp:cNvPr id="0" name=""/>
        <dsp:cNvSpPr/>
      </dsp:nvSpPr>
      <dsp:spPr>
        <a:xfrm>
          <a:off x="4608163" y="962047"/>
          <a:ext cx="3806270" cy="471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50"/>
              </a:lnTo>
              <a:lnTo>
                <a:pt x="3806270" y="314750"/>
              </a:lnTo>
              <a:lnTo>
                <a:pt x="3806270" y="471598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849F4-B44B-411A-A581-50304405E582}">
      <dsp:nvSpPr>
        <dsp:cNvPr id="0" name=""/>
        <dsp:cNvSpPr/>
      </dsp:nvSpPr>
      <dsp:spPr>
        <a:xfrm>
          <a:off x="1718824" y="962047"/>
          <a:ext cx="2889339" cy="542578"/>
        </a:xfrm>
        <a:custGeom>
          <a:avLst/>
          <a:gdLst/>
          <a:ahLst/>
          <a:cxnLst/>
          <a:rect l="0" t="0" r="0" b="0"/>
          <a:pathLst>
            <a:path>
              <a:moveTo>
                <a:pt x="2889339" y="0"/>
              </a:moveTo>
              <a:lnTo>
                <a:pt x="2889339" y="385730"/>
              </a:lnTo>
              <a:lnTo>
                <a:pt x="0" y="385730"/>
              </a:lnTo>
              <a:lnTo>
                <a:pt x="0" y="542578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1DE0D-2281-443A-8861-D956B9057AFB}">
      <dsp:nvSpPr>
        <dsp:cNvPr id="0" name=""/>
        <dsp:cNvSpPr/>
      </dsp:nvSpPr>
      <dsp:spPr>
        <a:xfrm>
          <a:off x="3257119" y="-113078"/>
          <a:ext cx="2702088" cy="1075126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3DD6E-259E-4165-A583-7763570C2C70}">
      <dsp:nvSpPr>
        <dsp:cNvPr id="0" name=""/>
        <dsp:cNvSpPr/>
      </dsp:nvSpPr>
      <dsp:spPr>
        <a:xfrm>
          <a:off x="3445243" y="65638"/>
          <a:ext cx="2702088" cy="107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Pathogenicity</a:t>
          </a:r>
          <a:endParaRPr lang="en-US" sz="19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"/>
            <a:ea typeface="+mn-ea"/>
            <a:cs typeface="+mn-cs"/>
          </a:endParaRPr>
        </a:p>
      </dsp:txBody>
      <dsp:txXfrm>
        <a:off x="3476732" y="97127"/>
        <a:ext cx="2639110" cy="1012148"/>
      </dsp:txXfrm>
    </dsp:sp>
    <dsp:sp modelId="{BDDA975F-4E3E-4A03-9093-A727E8AA23F4}">
      <dsp:nvSpPr>
        <dsp:cNvPr id="0" name=""/>
        <dsp:cNvSpPr/>
      </dsp:nvSpPr>
      <dsp:spPr>
        <a:xfrm>
          <a:off x="434005" y="1504626"/>
          <a:ext cx="2569636" cy="1075126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F3EAC-922E-4894-8B6C-5293B52A6553}">
      <dsp:nvSpPr>
        <dsp:cNvPr id="0" name=""/>
        <dsp:cNvSpPr/>
      </dsp:nvSpPr>
      <dsp:spPr>
        <a:xfrm>
          <a:off x="622129" y="1683343"/>
          <a:ext cx="2569636" cy="107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i="0" u="none" kern="1200" dirty="0">
              <a:latin typeface="Calibri "/>
            </a:rPr>
            <a:t>Migrating LARVA </a:t>
          </a:r>
          <a:endParaRPr lang="en-US" sz="2800" i="0" u="none" kern="1200" dirty="0">
            <a:latin typeface="Calibri "/>
          </a:endParaRPr>
        </a:p>
      </dsp:txBody>
      <dsp:txXfrm>
        <a:off x="653618" y="1714832"/>
        <a:ext cx="2506658" cy="1012148"/>
      </dsp:txXfrm>
    </dsp:sp>
    <dsp:sp modelId="{57E20075-F3EF-4AF4-81C8-F5C0B2438769}">
      <dsp:nvSpPr>
        <dsp:cNvPr id="0" name=""/>
        <dsp:cNvSpPr/>
      </dsp:nvSpPr>
      <dsp:spPr>
        <a:xfrm>
          <a:off x="7260975" y="1433646"/>
          <a:ext cx="2306915" cy="1075126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F3222-735A-4F70-8C20-6CF864020122}">
      <dsp:nvSpPr>
        <dsp:cNvPr id="0" name=""/>
        <dsp:cNvSpPr/>
      </dsp:nvSpPr>
      <dsp:spPr>
        <a:xfrm>
          <a:off x="7449099" y="1612363"/>
          <a:ext cx="2306915" cy="107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Adult WORM</a:t>
          </a:r>
          <a:endParaRPr lang="en-US" sz="19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"/>
            <a:ea typeface="+mn-ea"/>
            <a:cs typeface="+mn-cs"/>
          </a:endParaRPr>
        </a:p>
      </dsp:txBody>
      <dsp:txXfrm>
        <a:off x="7480588" y="1643852"/>
        <a:ext cx="2243937" cy="101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19:19.921"/>
    </inkml:context>
    <inkml:brush xml:id="br0">
      <inkml:brushProperty name="width" value="0.25" units="cm"/>
      <inkml:brushProperty name="height" value="0.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0,'37'0'94,"0"0"-63,-37 0-15,37 0-1,0 0 1,0 0 0,-1 0-16,1 0 15,0 0 1,0 0 46,-37 0-46,73 0-1,-73 0 1,74 0 0,-74 0-16,37 0 31,-37 0-16,37 0 1,-37 0 0,73 0 93,-36 0-94,37 0 1,-37 0 0,-37 0-1,73 0 16,-73 0-31,37 0 32,-37 0-17,37 0 16,0 0 1,-37 0-17,36 0 16,-36 0-31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0T06:35:47.82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309 0,'0'0,"0"0,0 0,0 0,0 0,0 0,0 0,0 0,0 0,0 0,-12 35,-9 35,-8 23,-3 19,-4 14,0-3,-1-5,6-4,3-11,6-11,7-10,6-7,10-10,5-4,7-8,2-12,4-7,4-4,11-1,4 1,8 0,8-4,1-1,2-5,-3 0,2-3,14-5,7-4,8-9,1-5,-2-7,-4-1,-9-5,-6 2,-8-3,-1 3,0-2,-2 2,0-2,-2 3,1 3,3 5,-1 3,0 3,-2 1,-5 1,-10 1,-6 0,-3 0,-6-1,-1 1,-4-1,0 0,3 6,-1 2,0-1,-2 5,2 0,-3 4,1 4,-2 6,-4 10,-3-2,-5 0,-1-1,-3-5,0-2,-1-5,1-1,-1-3,0-5,1-5,0-2,0-4,0-1,0 0,0-1,0 0,0-5,0-3,0-4,0-1,0-4,6-4,1-5,7-3,-1-2,5-2,4-1,11-1,4 1,9 0,2 6,5 2,-2 6,3 6,4 6,-2 4,1 4,-4 1,2 1,2 6,4 2,3 5,2 0,1 4,8-1,8-4,1-4,-1-3,-4-3,-3-2,-3-1,-8-1,-4 0,0 0,1 1,8-1,3-5,1-2,6 1,0-5,-1 0,-3-4,4-5,-1-4,-7-5,-5-8,-2-4,0 0,1-5,0-1,-5 3,-7 4,-7-4,-5 0,1-10,-6-7,-4-5,-7-2,-9 4,-6 2,-6 6,-3 6,-3 7,0 4,-1 9,1 5,0 6,0 0,1 5</inkml:trace>
  <inkml:trace contextRef="#ctx0" brushRef="#br0" timeOffset="176279">1243 1953,'0'0,"0"0,0 0,0 0,0 0,0 0,0 0,0 0,0 0,0 0,0 0,0 0,6-1,3 0,4-2,0 0,-2-1,0 0,-2-1,-1-1,-1 0,0 0,0-2,-1 0,-1-2,0-1,-1-1,-1 0,-1 1,-3-1,0 2,-1-1,-1 1,-1 1,0 2,-1 1,1 1,-2 1,-1 1,-1 1,-4 2,-1 2,0 2,-1 1,-1 2,0 2,1 4,1 1,1 5,1 1,2 1,3 0,0 1,2 1,1-2,2-1,2-2,0-1,2-3,1-2,2-1,5 0,3-2,5-1,1-2,0-1,-1-2,-1-1,0-3,2-1,-2-1,-1-4,-3 1</inkml:trace>
  <inkml:trace contextRef="#ctx0" brushRef="#br0" timeOffset="176658">1699 1709,'0'0,"0"0,0 0,0 0,0 0,0 0,0 0,0 0,-3 8,-4 7,-1 6,-2 5,-1 1,-2 0,0 0,0 0,-1-2,2-1,0-2,1-2,1-1,2-3,0-2,2-3,2-3</inkml:trace>
  <inkml:trace contextRef="#ctx0" brushRef="#br0" timeOffset="177086">1553 1742,'0'0,"0"0,0 0,0 0,0 0,0 0,0 0,0 0,0 0,2 7,3 6,2 5,1 1,0 0,0 0,0-2,-1-2,0-1,0 0,-1-1,1-1,0 2,0 2,2 0,1 1,-1-1,0 0,-1-1,-1-1,0-4,-1-2,-3-3</inkml:trace>
  <inkml:trace contextRef="#ctx0" brushRef="#br0" timeOffset="177684">1858 2007,'0'0,"0"0,0 0,0 0,0 0,0 0,0 0,0 0,0 0,0 0</inkml:trace>
  <inkml:trace contextRef="#ctx0" brushRef="#br0" timeOffset="177400">1838 1815,'0'0,"0"0,0 0,0 0,0 0,0 0,0 0,0 0,0 0,0 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0T06:35:44.114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182 1,'0'0,"0"0,0 0,0 0,0 0,0 0,0 0,0 0,0 0,27 4,26 2,17 2,6 1,-2 4,-3-2,-7 2,-4-2,-4 6,-6 0,-9 1,-5 1,-5 2,-4 5,-1 2,-2 4,-3 5,-7 8,-10 4,-9 10,-5 8,-4 7,-5-1,-3 0,-3-1,4-5,0-6,4-4,0-5,4-3,3-2,4-1,2 0,3-4,1-6,5-4,2-3,3-4,1-5,8-3,4 1,8-4,6 0,7 4,-1-5,3 2,-4-2,1-4,-3-2,-3-4,-9-2,-4 0,-7-2,-5 1,-6-1,-3 0,-2 1,-6 0,-2 4,-4 1,-10 4,-5 1,-7 1,-6 1,-2-3,-2-3,1-2,5-2,2-1,4-1,7-1,3 0,5 1,2 0,2 0,-1-1,2 1,1 4,4 6,3 4,2 8,1 9,0 10,0 7,0 7,1 6,-5 5,-2-1,-3-4,-1 1,-4 0,-2-1,-5 1,-2-4,-2 3,-5-3,-2-2,-5-3,0-8,-2-2,-4-4,1-6,-2-3,4 0,-1-5,-3-2,2-6,0-1,2-3,4-5,2-2,5-4,1-1,6-1</inkml:trace>
  <inkml:trace contextRef="#ctx0" brushRef="#br0" timeOffset="170504">1609 992,'0'0,"0"0,0 0,0 0,0 0,0 0,0 0,0 0,0 0,0 0,-9 9,-7 8,-6 6,-4 3,0 1,-1-1,2-2,2 2,3-2,1-1,2-1,4-3,2-2,4-3,1-5,1-3,1-2</inkml:trace>
  <inkml:trace contextRef="#ctx0" brushRef="#br0" timeOffset="170081">1058 1152,'0'0,"0"0,0 0,0 0,0 0,0 0,0 0,0 0,0 0,0 0,0 0,0 0,0 0,0 0,0 0,0 0,0 0,0 0,8 3,4 1,4 0,0 0,1-1,-2-2,-1-2,-2-3,-2-1,-2-2,-1-2,-3-1,0-2,-2 0,-2-2,-3 1,0 1,-2 2,0 1,-1 2,-2 1,-1 1,0 1,-1 3,0 0,1 2,0 2,-1 2,0 3,-1 2,1 4,1 3,2 1,1 2,4 1,2 0,2-1,2-2,2-2,2-2,1-1,0-2,0-1,2-2,4-1,4-5,5-3,-2-3</inkml:trace>
  <inkml:trace contextRef="#ctx0" brushRef="#br0" timeOffset="170874">1397 961,'0'0,"0"0,0 0,0 0,0 0,0 0,0 0,0 0,0 0,0 0,4 7,3 9,1 6,-1 3,0 3,-1 0,-1-2,0-2,0 0,-1-2,0 0,0-2,2-2,-2-1,1-1,0-1,0-3,-1-2,-1-2,-1-3</inkml:trace>
  <inkml:trace contextRef="#ctx0" brushRef="#br0" timeOffset="171077">1651 1229,'0'0,"0"0,0 0,0 0,0 0,0 0</inkml:trace>
  <inkml:trace contextRef="#ctx0" brushRef="#br0" timeOffset="173134">1693 1114,'0'0,"0"0,0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3:11.996"/>
    </inkml:context>
    <inkml:brush xml:id="br0">
      <inkml:brushProperty name="width" value="0.25" units="cm"/>
      <inkml:brushProperty name="height" value="0.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1104 111 0,'0'0'234,"-37"0"-234,1 0 16,36 0 15,-74 0 0,74 0-15,-37-37 31,0 37-47,0 0 15,37-37 1,-36 37-1,-1 0 1,0 0 0,37 0-1,-37 0 16,37 0-15,-37 0 15,1 0-15,36 0 46,-37 0-46,37 0 15,-74 0 16,74 0-47,-37 0 31,1 0-15,-1 0-1,0 0 1,37 0-1,-37 0 17,0 0-17,0 74 16,1-74 1,-1 0-32,37 0 31,-74 0-16,74 0 79,-73 36-78,146 1 233,-73-37-233,74 0-1,-74 0 32,37 0-16,36 0-15,-36 0 0,0 0-1,0 0 1,-37 0-1,37 0-15,-1 0 32,-36 0 14,37 0 1,-37 0-31,37 0-1,0 0 63,0 0-78,-37 0 32,73 0-17,-73 0-15,37 0 47,-37 0-16,37 0-15,0 0 46,-1 0-62,-36 0 16,37 0 46,0 0-46,-37 0 155,37 0-46,-37 0-109,37 0 62,0 0-78,-1-37 62,-36 1 79,37-1 61,-37 37-155,0-74-16,-37 74 297,1 0-219,36 0-78,-37 0-31,37 0 16,-37 0 78,0 0-63,0 0 0,37 0 16,-37 0-16,1 0-15,-1 0 15,37 0-16,-37 0 48,37 0-48,-37 0-15,0 0 94,37 0-47,-36 0-16,-1 0 16,0 0-32,37 0 32,-37 0 16,0 0-17,1 0-46,-1 0 32,37 0-17,-74 0 16,74 0 1,-37 0-1,37 0-31,-37 0 31,1 0 31,36 0 1,-37 0-63,0 0 218,-37 0-140,38 0-31,-1 0-47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3:18.562"/>
    </inkml:context>
    <inkml:brush xml:id="br0">
      <inkml:brushProperty name="width" value="0.25" units="cm"/>
      <inkml:brushProperty name="height" value="0.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3:25.002"/>
    </inkml:context>
    <inkml:brush xml:id="br0">
      <inkml:brushProperty name="width" value="0.25" units="cm"/>
      <inkml:brushProperty name="height" value="0.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0 184 0,'0'0'78,"73"0"125,-73 0-203,37 0 94,0 0-48,0 0-30,0 0-16,-37 0 125,36 0-110,1 0 1,0-37 15,-37 37-15,74 0-1,-74 0 1,37 0 15,-1 0 0,1 0-15,0 0 0,0 0-1,0 0 32,-37 0-47,36 0 47,-36 0-32,37 0 17,0 0-17,-37 0 110,37 0-109,0 0-16,-1 0 15,38 0 16,-37 0-15,0 0 31,0 0 0,-37 0-16,73 0-31,-73 0 47,37 0-1,-37 0 251,-37 73-266,0-73-15,37 0-1,-36 0 79,36 0-79,-74 0 32,74 0-31,-37 0 31,37 0-32,-37 0 32,0-36-31,1 36 77,36 0-77,-37 0 46,0 0-15,37 0-16,-37 0 16,-36 0-47,36 0 16,-37 0 30,37 0-30,1 0 15,-1 0-15,37 0 46,-37 0 1,0 0 61,0 0 1,37-37-109,-37 37 202,-36-37-155,73 0-17,-37 37-46,0 0 63,37 0-32,-37-37 16,37 37 608,0 0-561,37 0-48,0 0 17,-37-36-1,37 36-15,-37 0-16,37 0-15,-37 0 62,73 0-78,-73 0 62,37 0-31,37 0-31,-74 0 63,73 0-48,-73 0 63,37 0-31,-37 0-16,37 0 1,0 0-1,-37 0 31,37 0-31,-37 0-15,73 0 31,-73 0 15,37 0-46,-37 0 15,37 0-15,-37 0 62,37 0-63,-1 0 63,-36 36-47,37-36-15,-37 0 46,37 0 16,0 0-31,-37 0 62,37 0-62,-37 0 16,37 0-32,-37 0-16,73 0 32,-73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3:48.033"/>
    </inkml:context>
    <inkml:brush xml:id="br0">
      <inkml:brushProperty name="width" value="0.25" units="cm"/>
      <inkml:brushProperty name="height" value="0.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0 220 0,'37'-36'78,"-1"36"-47,1 0-15,37-37-1,-1 0-15,-36 37 16,-37 0 0,74 0 15,-74 0 0,37 0-15,-37 0-1,37 0 1,-1 0 15,1 0-15,-37 0-1,37 0 1,0 0 31,0 0-47,-37 0 46,73 0-46,-73 0 32,37 0-17,0 0-15,0 0 31,-1 0-15,-36 0 15,37 0-15,0 0-1,-37 0 1,37 0 62,-37 0 109,-74 0-171,74 0 15,-37 0-15,1 0 77,36-37-62,-37 37-15,0 0 0,0 0-1,37 0 16,-37-37-15,37 37 0,-36 0 15,-1-36 16,37 36-32,-37 0 16,37 0 63,-37 0-78,0 0 15,1 0 0,36 0 16,-74 0-47,-37 36 15,75-36 1,-1 0 0,37 0 62,-37 0-63,37 0 1,-37 0 15,37 0 16,-37 0 15,1 0-62,36 0 156,0 0 78,0 0-218,36 0-16,-36 0 47,37 0-47,0 0 15,0 0 16,0 0-15,-1 0 0,1 0-1,0 0 16,-37-36-15,37 36-16,0 0 47,-37 0-16,37 0 47,-37 0-47,73 0-15,-73 0-16,37 0 15,37 0 1,-74 36 15,73-36 16,-73 37-31,37-37 46,-37 0-46,37 0 30,0 37 79,-1-37 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3:55.911"/>
    </inkml:context>
    <inkml:brush xml:id="br0">
      <inkml:brushProperty name="width" value="0.25" units="cm"/>
      <inkml:brushProperty name="height" value="0.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957 294 0,'-37'0'187,"37"0"-171,-37 0 15,1 0 31,-1 0-31,37 0 79,-37 0-79,0 0 31,0 0-62,1 0 109,-1 0 16,0 0-109,37 0-16,-74 0 78,38 0-63,-1 0 48,37 0-48,-37 0 1,37 0 140,-37 0-156,37 0 109,-37 0-15,0 0-1,37 37-61,-36-37 30,36 0-46,-37 0 30,0 0-46,0 0 188,37 0-79,-37 0-78,1 0 31,-1 0-46,37-74 265,0 74-141,-37-36-124,37 36-16,0-37 281,0 0-266,0 0 16,0 37 141,0-37-156,0 1 280,0 36-280,37 0-1,-37 0-15,37 0 16,-1 0 15,1 0 0,-37 0 0,37 0 32,0 0-48,-37 0 1,37 0 46,-37 36-46,36-36 62,1 0-62,0 0-1,0 0-15,0 0 31,0 0 16,-37 37-31,36-37 31,1 0-32,-37 0 1,37 0 15,-37 0-31,37 0 31,-37 0 63,73 37-79,-73-37 1,74 0 15,-74 0-15,37 0-16,36 0 15,-73 0 1,37 0 46,0 0 79,0 0-126,0 0 173,-37 0 14,0-37-170,-37 37-17,0-37 32,0 37-31,37-36 264,-73 36-217,73-37-48,-74 37 1,37 0 0,0 0 62,37 0 0,-36 0 46,-1 0-108,0 0 62,37 0-31,-37 0-32,37 0 17,-73 0-17,36 0 1,37 0-1,-74 0 48,74 0-32,-37 0 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4:03.94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0,'111'36'78,"-38"38"-62,1-37 0,36-37-16,-36 0 15,-37 73 1,0-73-1,0 37 1,36-37 0,38 0-1,-75 0 1,1 0-16,37 0 15,-37 0 1,-37 0 0,36 0-1,1 0 1,0 0 15,-37 0-15,37 0-1,0 0 1,36 0-1,-36 0 48,0 0-48,0 0 17,-37 0-17,37 0 32,-1 0-31,-36 0-1,0-37 250,0 37-249,0-36 0,-36-1 30,-1 0-30,0 0 15,0 0-15,37 1-16,-74 36 249,74 0-202,-36-74 0,-1 74-31,0 0 30,0 0-46,37 0 32,-73 0-17,36 0 1,0 0-1,37 0 1,-37 0 0,37 0 15,-37 0 0,37 0 0,-36 0-31,-1 0 16,0 0 46,0 0-46,37 0-1,-37 0 1,37 0 31,-73 0-32,36 0-15,37 0 16,-74 0 15,74 0-15,-37 0 31,37 0-47,-36 0 15,-1 0 16,37 0 1,-37 0-17,0 0-15,0 0 63,37 0-48,-36 0 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4:08.35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74 184 0,'0'-36'125,"74"36"-109,-37 0-1,36 0-15,-36 0 16,0 0 0,-37 0-1,37 0-15,73 0 16,-73 0-1,-37 0 1,37 0 0,-1 0-1,-36 0 16,37 0 1,-37 0-32,74 0 31,36 36 0,-36-36-15,-37 0-1,0 37 1,-37-37-16,36 0 47,1 0-32,-37 0 32,37 37-47,0-37 16,0 0-1,-37 0-15,36 0 94,-36 0-32,74 0-31,-74 0-15,37 0-16,-37 0 47,74 0-47,-74 0 405,0 0-358,-37-37 16,37 37-32,0-37 94,-37 1-79,0-1-30,0 0 93,37-37-93,-37 74-16,1 0 421,36 0-405,-37 0-1,0 0-15,0 0 16,37 0 46,-37 0-46,37 0-1,-73 0 1,36 0 15,37 0-15,-37 0 15,0 0 0,37 0-15,-36 0 31,-1 0-32,0 37-15,37-37 47,-74 0-31,-36 0-1,73 0 1,37 0-16,-74 0 62,38 0-46,-1 0 15,37 0 0,-37 0-15,0 0-16,0 0 78,-36 0-63,73 0 17,-37 0 46,0 0-32,-37 0 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2T11:25:02.167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6EC5F2-8F80-4996-858E-31E7C343A3D8}" emma:medium="tactile" emma:mode="ink">
          <msink:context xmlns:msink="http://schemas.microsoft.com/ink/2010/main" type="writingRegion" rotatedBoundingBox="19075,7209 17981,4564 18915,4177 20009,6822"/>
        </emma:interpretation>
      </emma:emma>
    </inkml:annotationXML>
    <inkml:traceGroup>
      <inkml:annotationXML>
        <emma:emma xmlns:emma="http://www.w3.org/2003/04/emma" version="1.0">
          <emma:interpretation id="{BF925E08-CFA1-4B8C-B313-C261B457DCBF}" emma:medium="tactile" emma:mode="ink">
            <msink:context xmlns:msink="http://schemas.microsoft.com/ink/2010/main" type="paragraph" rotatedBoundingBox="19075,7209 17981,4564 18915,4177 20009,6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23F3FE-6421-429E-9C02-1FA2A6F5BC01}" emma:medium="tactile" emma:mode="ink">
              <msink:context xmlns:msink="http://schemas.microsoft.com/ink/2010/main" type="line" rotatedBoundingBox="19075,7209 17981,4564 18915,4177 20009,6822"/>
            </emma:interpretation>
          </emma:emma>
        </inkml:annotationXML>
        <inkml:traceGroup>
          <inkml:annotationXML>
            <emma:emma xmlns:emma="http://www.w3.org/2003/04/emma" version="1.0">
              <emma:interpretation id="{5CD65713-39E6-4DF7-8E2B-4673E1ABDBBB}" emma:medium="tactile" emma:mode="ink">
                <msink:context xmlns:msink="http://schemas.microsoft.com/ink/2010/main" type="inkWord" rotatedBoundingBox="19075,7209 17981,4564 18915,4177 20009,6822"/>
              </emma:interpretation>
            </emma:emma>
          </inkml:annotationXML>
          <inkml:trace contextRef="#ctx0" brushRef="#br0">736 258 0,'-74'-37'31,"74"0"31,-37 0-46,1-36 15,-38 73 47,74-37-62,-37 37 30,37-37-46,-37 37 16,1 0 15,36 0 0,-37 0-15,-37 0-16,74 0 47,-73 0 0,73 37-47,-37-37 46,0 0-46,0 73 47,37-36-31,0 0-16,-37 0 31,37-37-15,0 37-1,0-1 16,-37-36-31,37 37 47,-36-37-31,36 74-1,0-74 1,0 37 15,0 36-15,0-36-16,0 0 47,0-37-32,0 37-15,0-37 47,0 37-31,0-1 15,0 1-16,0-37 1,0 74 46,0-74-62,0 37 16,0-1 0,0 1-1,36 37 1,-36-37-1,0-1 1,37-36 0,-37 37 30,37 0-46,-37 0 16,0 0 31,37 0-16,-37-1-31,74-36 47,-38 37-32,38 0 1,0 0 0,-74-37-1,36 0-15,1 0 31,0 0 1,-37 37-17,37-37 16,0 0-15,-1 0 15,1-37 0,0-37-15,-37 74 0,37-37-1,0 1-15,-37-1 16,0 37-1,36-37 1,-36-37 15,37 74-15,-37-73-1,0 73-15,0-37 32,0 37-17,0-37-15,0 0 16,37 37 46,-37-37-46,0 1-1,0-1 1,0 0 15,0 0 16,0 0-47,0 1 16,0 36-1,0-37 48,0 0-32,0 37 31,0-37 1,-37 0-48,37 0 1,0 1-1,-37-1-15,37 0 16,-73 0 0,73 0-1,-37 37 32,0-36-31,37-1 15,0 0-31,-37 37 15,37-74 32</inkml:trace>
          <inkml:trace contextRef="#ctx0" brushRef="#br0" timeOffset="3314.1895">1435 1841 0,'0'-37'62,"-37"0"-31,1 37-15,36-37 0,-74 37-1,37-37 1,0 37-1,37 0 17,-36 0-32,36 0 46,-37 0-30,0 0 0,37 0 15,-37 0 0,37 0 16,-73 37-16,36-37-15,-37 37 30,37 0-30,0 0-16,1 36 16,-38-36 15,74 37-16,-74-38 48,74 38-48,0-37-15,0-37 32,0 73-17,0-73 1,0 37-16,0-37 47,0 37 15,37 0-31,0 0-15,-37 0 15,37-37-15,0 36-1,-1 1 16,1 37 1,37-37-32,-74-1 31,74-36 16,-38 0-32,1 37 1,-37-37 15,37 0-15,0 0-16,0 0 31,-1 0-16,-36 0 1,0 0 15,0-37-15,37 1-1,0 36 1,37-74-16,-74 74 62,36-37-62,-36 0 16,0 1 0,37 36-1,-37-37 1,37 37-1,-37-37 1,0 37-16,0-37 16,0 0-1,0 0 1,0 37 15,0-36-15,37-1 46,-37 0-62,0 0 31,0 37-15,0-37 93,0 37-31,0-73-62,0 73 77,-37-37-77,37 37 62,-37-74-47,0 38 0,1-1-15,-1 37-1,0-74 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6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0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9BBC2E-1AA5-4DFD-BE2B-5DA1655A4B4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566485-0BAA-4CA1-A0E0-351CD1FAC0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56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://www.google.com/url?sa=i&amp;rct=j&amp;q=&amp;esrc=s&amp;source=images&amp;cd=&amp;cad=rja&amp;uact=8&amp;ved=0ahUKEwjOl62-_5vQAhVJNhoKHQvHAv4QjRwIBw&amp;url=http://m.kidshealth.org/en/teens/head-lice.html&amp;psig=AFQjCNGjvxUMj83IuK5hUZ35_r3MSFcS4g&amp;ust=147879191787422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iX_p2DjZzQAhXJSRoKHY2xC6YQjRwIBw&amp;url=http://www.jcehrlich.com/mosquitoes/&amp;psig=AFQjCNEr-GlcVAQFhqhTY9tJRx9BLgRCQA&amp;ust=147879548827149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www.youtube.com/watch?v=IkmjCmvfeFI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exambuilder.com/microbiology-l12/exam-109227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image" Target="../media/image1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emf"/><Relationship Id="rId19" Type="http://schemas.openxmlformats.org/officeDocument/2006/relationships/customXml" Target="../ink/ink9.xml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663" y="1800665"/>
            <a:ext cx="9000877" cy="1555408"/>
          </a:xfrm>
        </p:spPr>
        <p:txBody>
          <a:bodyPr/>
          <a:lstStyle/>
          <a:p>
            <a:pPr algn="ctr"/>
            <a:r>
              <a:rPr lang="en-US" b="1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microbiology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Lecture:</a:t>
            </a:r>
          </a:p>
          <a:p>
            <a:pPr algn="ctr"/>
            <a:r>
              <a:rPr lang="en-US" dirty="0"/>
              <a:t>       parasitic helminths and vectors of disease 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32" b="66109" l="12344" r="81563">
                        <a14:foregroundMark x1="47969" y1="56250" x2="47969" y2="56250"/>
                        <a14:foregroundMark x1="33594" y1="51761" x2="33594" y2="51761"/>
                        <a14:backgroundMark x1="72656" y1="62236" x2="72656" y2="62236"/>
                      </a14:backgroundRemoval>
                    </a14:imgEffect>
                  </a14:imgLayer>
                </a14:imgProps>
              </a:ext>
            </a:extLst>
          </a:blip>
          <a:srcRect l="9527" t="34976" r="15358" b="32174"/>
          <a:stretch/>
        </p:blipFill>
        <p:spPr>
          <a:xfrm>
            <a:off x="-71981" y="0"/>
            <a:ext cx="2319680" cy="180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130" t="19132" r="8957" b="14435"/>
          <a:stretch/>
        </p:blipFill>
        <p:spPr>
          <a:xfrm>
            <a:off x="10482540" y="0"/>
            <a:ext cx="1709460" cy="1457620"/>
          </a:xfrm>
          <a:prstGeom prst="rect">
            <a:avLst/>
          </a:prstGeom>
        </p:spPr>
      </p:pic>
      <p:sp>
        <p:nvSpPr>
          <p:cNvPr id="6" name="Rectangle: Folded Corner 5"/>
          <p:cNvSpPr/>
          <p:nvPr/>
        </p:nvSpPr>
        <p:spPr>
          <a:xfrm>
            <a:off x="-196850" y="4569833"/>
            <a:ext cx="3691345" cy="2288167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NOTES.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1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enia_sagina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097"/>
            <a:ext cx="2616591" cy="15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aenia_saginat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989"/>
            <a:ext cx="2616590" cy="14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206"/>
            <a:ext cx="2616590" cy="262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39"/>
          <p:cNvSpPr/>
          <p:nvPr/>
        </p:nvSpPr>
        <p:spPr>
          <a:xfrm>
            <a:off x="-317621" y="0"/>
            <a:ext cx="311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Taenia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saginata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Taenia_saginataH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90" y="2170989"/>
            <a:ext cx="1659988" cy="14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ae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979" b="4348"/>
          <a:stretch/>
        </p:blipFill>
        <p:spPr bwMode="auto">
          <a:xfrm>
            <a:off x="2616590" y="586097"/>
            <a:ext cx="1659988" cy="129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siolahepatica-c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3" y="5075582"/>
            <a:ext cx="6387546" cy="138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47357"/>
            <a:ext cx="6387547" cy="43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38"/>
          <p:cNvSpPr/>
          <p:nvPr/>
        </p:nvSpPr>
        <p:spPr>
          <a:xfrm>
            <a:off x="8438274" y="24137"/>
            <a:ext cx="324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fasciola</a:t>
            </a:r>
            <a:r>
              <a:rPr lang="en-US" sz="2800" b="1" dirty="0">
                <a:solidFill>
                  <a:srgbClr val="FF0000"/>
                </a:solidFill>
              </a:rPr>
              <a:t> hepatica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42"/>
          <p:cNvSpPr txBox="1"/>
          <p:nvPr/>
        </p:nvSpPr>
        <p:spPr>
          <a:xfrm>
            <a:off x="4357606" y="2168621"/>
            <a:ext cx="264739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chemeClr val="accent1"/>
                </a:solidFill>
              </a:rPr>
              <a:t>غير مطالبين بدورة حياتها</a:t>
            </a:r>
          </a:p>
        </p:txBody>
      </p:sp>
      <p:sp>
        <p:nvSpPr>
          <p:cNvPr id="13" name="Arc 12"/>
          <p:cNvSpPr/>
          <p:nvPr/>
        </p:nvSpPr>
        <p:spPr>
          <a:xfrm rot="15732228">
            <a:off x="6193378" y="1408595"/>
            <a:ext cx="1399582" cy="1334273"/>
          </a:xfrm>
          <a:prstGeom prst="arc">
            <a:avLst>
              <a:gd name="adj1" fmla="val 16200000"/>
              <a:gd name="adj2" fmla="val 21373882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0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2538" y="193675"/>
            <a:ext cx="10939462" cy="82073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</a:rPr>
              <a:t>MEDICAL IMPORTANCE OF ARTHROPODS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4504"/>
            <a:ext cx="12052150" cy="1860516"/>
          </a:xfrm>
        </p:spPr>
        <p:txBody>
          <a:bodyPr numCol="2">
            <a:normAutofit/>
          </a:bodyPr>
          <a:lstStyle/>
          <a:p>
            <a:r>
              <a:rPr lang="en-US" altLang="en-US" sz="1800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1)As etiologic </a:t>
            </a:r>
            <a:r>
              <a:rPr lang="en-US" altLang="en-US" sz="1800" b="1" u="sng" dirty="0">
                <a:solidFill>
                  <a:srgbClr val="FF0000"/>
                </a:solidFill>
                <a:latin typeface="Arial" charset="0"/>
              </a:rPr>
              <a:t>agents</a:t>
            </a:r>
            <a:r>
              <a:rPr lang="en-US" altLang="en-US" sz="1800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(causes) of diseases.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lvl="1"/>
            <a:r>
              <a:rPr lang="en-US" altLang="en-US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Tissue damage</a:t>
            </a:r>
            <a:r>
              <a:rPr lang="en-US" altLang="en-US" b="1" dirty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Scabies</a:t>
            </a:r>
            <a:endParaRPr lang="en-US" altLang="en-US" b="1" dirty="0">
              <a:solidFill>
                <a:srgbClr val="FF0000"/>
              </a:solidFill>
              <a:latin typeface="Arial" charset="0"/>
              <a:ea typeface="Times New Roman" pitchFamily="18" charset="0"/>
            </a:endParaRPr>
          </a:p>
          <a:p>
            <a:pPr lvl="1"/>
            <a:r>
              <a:rPr lang="en-US" altLang="en-US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Induction of hypersensitivity reactions. </a:t>
            </a:r>
          </a:p>
          <a:p>
            <a:pPr lvl="1"/>
            <a:r>
              <a:rPr lang="en-US" altLang="en-US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Injection of poisons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ea typeface="Times New Roman" pitchFamily="18" charset="0"/>
              </a:rPr>
              <a:t>Scorpions</a:t>
            </a:r>
            <a:r>
              <a:rPr lang="en-US" altLang="en-US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.</a:t>
            </a:r>
          </a:p>
          <a:p>
            <a:pPr lvl="1"/>
            <a:r>
              <a:rPr lang="en-US" altLang="en-US" b="1" dirty="0" err="1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Entomophobia</a:t>
            </a:r>
            <a:r>
              <a:rPr lang="en-US" altLang="en-US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  <a:ea typeface="Times New Roman" pitchFamily="18" charset="0"/>
              </a:rPr>
              <a:t>acarophobia</a:t>
            </a:r>
            <a:r>
              <a:rPr lang="en-US" altLang="en-US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)</a:t>
            </a:r>
            <a:r>
              <a:rPr lang="ar-SA" altLang="en-US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Times New Roman" pitchFamily="18" charset="0"/>
              </a:rPr>
              <a:t>phobia</a:t>
            </a:r>
          </a:p>
          <a:p>
            <a:endParaRPr lang="en-US" altLang="en-US" sz="18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endParaRPr lang="en-US" altLang="en-US" sz="18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endParaRPr lang="en-US" altLang="en-US" sz="18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endParaRPr lang="en-US" altLang="en-US" sz="18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endParaRPr lang="en-US" altLang="en-US" sz="18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562" y="1624947"/>
            <a:ext cx="303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الحشرة هي المسببة للمرض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7782" y="2028977"/>
            <a:ext cx="281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تعتمد على حسب حساسية الشخص للحشرة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01516"/>
            <a:ext cx="46702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III: Transovarian transmission:</a:t>
            </a:r>
          </a:p>
          <a:p>
            <a:r>
              <a:rPr lang="en-US" altLang="en-US" b="1" dirty="0">
                <a:latin typeface="Arial" charset="0"/>
              </a:rPr>
              <a:t>transmitted as vector from arthropods parents to offspring as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</a:rPr>
              <a:t>ricketsis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carried within ticks</a:t>
            </a:r>
            <a:r>
              <a:rPr lang="en-US" altLang="en-US" b="1" dirty="0">
                <a:latin typeface="Arial" charset="0"/>
              </a:rPr>
              <a:t>.</a:t>
            </a:r>
          </a:p>
          <a:p>
            <a:r>
              <a:rPr lang="ar-SA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تأخذ المرض وتورثه لأخرى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5956" y="3564708"/>
            <a:ext cx="7486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II: Biological transmission: 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مهمة جدًا </a:t>
            </a:r>
            <a:endParaRPr lang="en-US" altLang="en-US" b="1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1- Cyclical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: </a:t>
            </a:r>
            <a:r>
              <a:rPr lang="en-US" altLang="en-US" b="1" dirty="0">
                <a:latin typeface="Arial" charset="0"/>
              </a:rPr>
              <a:t>cyclical change only but does not multiply in the body of the vector e.g. :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filarial parasite</a:t>
            </a:r>
            <a:r>
              <a:rPr lang="en-US" altLang="en-US" b="1" dirty="0">
                <a:latin typeface="Arial" charset="0"/>
              </a:rPr>
              <a:t>.</a:t>
            </a:r>
            <a:r>
              <a:rPr lang="ar-SA" altLang="en-US" b="1" dirty="0">
                <a:latin typeface="Arial" charset="0"/>
              </a:rPr>
              <a:t>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تدخل طفلة تطلع كبيرة 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2- Propagative: </a:t>
            </a:r>
            <a:r>
              <a:rPr lang="en-US" altLang="en-US" b="1" dirty="0">
                <a:latin typeface="Arial" charset="0"/>
              </a:rPr>
              <a:t>when the disease agent undergo no cyclical change but multiplies in the vector e.g.: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plaque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</a:rPr>
              <a:t>bacillie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in rat fleas</a:t>
            </a:r>
            <a:r>
              <a:rPr lang="en-US" altLang="en-US" b="1" dirty="0">
                <a:latin typeface="Arial" charset="0"/>
              </a:rPr>
              <a:t>.</a:t>
            </a:r>
            <a:endParaRPr lang="ar-SA" altLang="en-US" b="1" dirty="0">
              <a:latin typeface="Arial" charset="0"/>
            </a:endParaRPr>
          </a:p>
          <a:p>
            <a:r>
              <a:rPr lang="ar-SA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وحدة حشرة تضاعفت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3- Cyclo-propagative: </a:t>
            </a:r>
            <a:r>
              <a:rPr lang="en-US" altLang="en-US" b="1" dirty="0">
                <a:latin typeface="Arial" charset="0"/>
              </a:rPr>
              <a:t>the disease agent undergoes cyclical change and multiply in the body of arthropods e.g.: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Malaria in mosquito</a:t>
            </a:r>
          </a:p>
          <a:p>
            <a:r>
              <a:rPr lang="ar-SA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تكبر وتتزوج وتخلف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:p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93772" y="3656923"/>
            <a:ext cx="371061" cy="36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9089735" y="3544352"/>
            <a:ext cx="371061" cy="36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564833" y="4488391"/>
            <a:ext cx="371061" cy="36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48884" y="31953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2) As </a:t>
            </a:r>
            <a:r>
              <a:rPr lang="en-US" altLang="en-US" b="1" u="sng" dirty="0">
                <a:solidFill>
                  <a:srgbClr val="FF0000"/>
                </a:solidFill>
                <a:latin typeface="Arial" charset="0"/>
              </a:rPr>
              <a:t>vectors</a:t>
            </a:r>
            <a:r>
              <a:rPr lang="en-US" altLang="en-US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of diseases: 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657173"/>
            <a:ext cx="4705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I: Mechanical transmission </a:t>
            </a:r>
          </a:p>
          <a:p>
            <a:r>
              <a:rPr lang="en-US" altLang="en-US" b="1" dirty="0">
                <a:latin typeface="Arial" charset="0"/>
              </a:rPr>
              <a:t>- simple carriage of pathogens e.g.: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flies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94162" y="3151945"/>
            <a:ext cx="2397837" cy="77134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b="1" dirty="0">
                <a:ln w="0"/>
                <a:solidFill>
                  <a:schemeClr val="accent1"/>
                </a:solidFill>
              </a:rPr>
              <a:t>يتكاثر فيها المرض لكن لا تورثه لأبنائها</a:t>
            </a:r>
            <a:endParaRPr lang="en-US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956471"/>
            <a:ext cx="2397837" cy="440769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b="1" dirty="0">
                <a:ln w="0"/>
                <a:solidFill>
                  <a:schemeClr val="accent1"/>
                </a:solidFill>
              </a:rPr>
              <a:t>ينتقل من جيل إلى جيل</a:t>
            </a:r>
            <a:endParaRPr lang="en-US" b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PGothic" pitchFamily="34" charset="-128"/>
              </a:rPr>
              <a:t>Scabies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</a:rPr>
              <a:t>as tissue damage example of Arthropod </a:t>
            </a:r>
            <a:r>
              <a:rPr lang="en-US" alt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As etiologic agents (causes) of diseases.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scabie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2" y="2035728"/>
            <a:ext cx="1902204" cy="178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iopara-scab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88" y="2035728"/>
            <a:ext cx="1893466" cy="178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24" y="2075215"/>
            <a:ext cx="5687036" cy="40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88" y="3939860"/>
            <a:ext cx="1893466" cy="178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2" y="3939860"/>
            <a:ext cx="1915923" cy="1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80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119269"/>
            <a:ext cx="10058400" cy="809073"/>
          </a:xfrm>
        </p:spPr>
        <p:txBody>
          <a:bodyPr/>
          <a:lstStyle/>
          <a:p>
            <a:r>
              <a:rPr lang="en-US" dirty="0"/>
              <a:t>ARTHROPODS OF MEDICAL IMPORTANCE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4100616"/>
              </p:ext>
            </p:extLst>
          </p:nvPr>
        </p:nvGraphicFramePr>
        <p:xfrm>
          <a:off x="0" y="928342"/>
          <a:ext cx="12192000" cy="569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686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</a:t>
                      </a:r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Insecta</a:t>
                      </a:r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الحشرات</a:t>
                      </a:r>
                      <a:endParaRPr lang="en-GB" sz="24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</a:t>
                      </a:r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Arachnida</a:t>
                      </a:r>
                      <a:r>
                        <a:rPr lang="en-US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العناكب</a:t>
                      </a:r>
                      <a:endParaRPr lang="en-GB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imes New Roman"/>
                          <a:ea typeface="Times New Roman"/>
                        </a:rPr>
                        <a:t>القشريات</a:t>
                      </a:r>
                      <a:r>
                        <a:rPr lang="en-US" sz="2400" i="0" dirty="0">
                          <a:effectLst/>
                          <a:latin typeface="Times New Roman"/>
                          <a:ea typeface="Times New Roman"/>
                        </a:rPr>
                        <a:t>Class </a:t>
                      </a:r>
                      <a:r>
                        <a:rPr lang="en-US" sz="2400" i="0" dirty="0" err="1">
                          <a:effectLst/>
                          <a:latin typeface="Times New Roman"/>
                          <a:ea typeface="Times New Roman"/>
                        </a:rPr>
                        <a:t>Crustacea</a:t>
                      </a:r>
                      <a:endParaRPr lang="en-GB" sz="24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895">
                <a:tc>
                  <a:txBody>
                    <a:bodyPr/>
                    <a:lstStyle/>
                    <a:p>
                      <a:pPr marL="457200" lvl="0" indent="-457200" algn="ctr" rtl="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Muscid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flies:-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Housefly,Tsetse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fly</a:t>
                      </a: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Myiasis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-producing flies .</a:t>
                      </a:r>
                    </a:p>
                    <a:p>
                      <a:pPr marL="0" lvl="0" indent="0" algn="ctr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Mosquitoes: 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البعوض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Anopheles,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Aedes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Culex</a:t>
                      </a:r>
                      <a:endParaRPr kumimoji="0" 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Sandfly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ذباب الرمل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(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Phlebotomus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0" indent="-342900" algn="ctr" rtl="0" hangingPunct="0">
                        <a:spcAft>
                          <a:spcPts val="0"/>
                        </a:spcAft>
                        <a:buFontTx/>
                        <a:buChar char="-"/>
                      </a:pP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fly (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Simulium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GB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GB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</a:t>
                      </a:r>
                      <a:r>
                        <a:rPr kumimoji="0" lang="en-GB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Fleas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البراغيث </a:t>
                      </a:r>
                      <a:endParaRPr kumimoji="0" 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Tx/>
                        <a:buNone/>
                      </a:pP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Lice: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القمل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- 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Pediculus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Phthirus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Bugs: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البق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Cimex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Triatoma. </a:t>
                      </a: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 rtl="0" hangingPunc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Bees: 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النحل 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 algn="ctr" defTabSz="914400" rtl="0" eaLnBrk="1" latinLnBrk="0" hangingPunct="0">
                        <a:spcAft>
                          <a:spcPts val="0"/>
                        </a:spcAft>
                        <a:buAutoNum type="arabicPeriod"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Spiders: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لعناكب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endParaRPr kumimoji="0" 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Scorpions 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العقارب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endParaRPr kumimoji="0" 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Ticks: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القراد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hard, soft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endParaRPr kumimoji="0" 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Mites: </a:t>
                      </a:r>
                      <a:r>
                        <a:rPr kumimoji="0" lang="ar-SA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السوس 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Dust mites -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Sarcoptes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scabiei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flea: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Cyclops.</a:t>
                      </a:r>
                      <a:endParaRPr kumimoji="0" lang="en-GB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3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0" y="2965450"/>
            <a:ext cx="6858000" cy="9271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Tahoma" pitchFamily="34" charset="0"/>
              </a:rPr>
              <a:t>Important arthropod vectors for human diseases</a:t>
            </a:r>
            <a:endParaRPr lang="en-GB" sz="32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3416078"/>
              </p:ext>
            </p:extLst>
          </p:nvPr>
        </p:nvGraphicFramePr>
        <p:xfrm>
          <a:off x="0" y="686912"/>
          <a:ext cx="12191624" cy="602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266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Transmitter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Disease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House fly (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Musca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domestica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الذباب المنزلي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Mechanical transmission of  many viruses, bacteria and parasites.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Mosquitoes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البعوض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en-US" sz="1800" b="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Anopheles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malaria,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filariasis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- </a:t>
                      </a:r>
                      <a:r>
                        <a:rPr kumimoji="0" lang="en-US" sz="1800" b="0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Culex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filariasis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viruses          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en-US" sz="1800" b="0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Aedes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yellow fever, dengue fever, Rift Valley Fever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Lice   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القمل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Body louse: vector for Relapsing fever, typhus and trench fever.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Fleas    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البراغيث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Rat flea: is vector for plague due to Yersinia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pestis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Ticks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القراد   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Soft ticks: some are vectors for: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Borrela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duttoni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Hard ticks Include vectors for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Babesiosis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(protozoa), Q fever and Rocky mountain spotted fever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Tse</a:t>
                      </a:r>
                      <a:r>
                        <a:rPr kumimoji="0" lang="en-US" sz="18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1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tse</a:t>
                      </a:r>
                      <a:r>
                        <a:rPr kumimoji="0" lang="en-US" sz="18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fly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Glossina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ذبابة التسي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Vector for African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Trypanosomiasis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(African sleeping sickness)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Black fly (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Simulium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ar-SA" sz="18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الذبابة السوداء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Vector for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Onchocerca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(river blindness)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Sand fly (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Phlebotomus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ذبابة الرمل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Vectors for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Leishmania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sandfly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fever virus.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Cyclops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Vector for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Dracunculus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medinensis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66755" y="112623"/>
            <a:ext cx="11461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Important arthropod vectors for human diseases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18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084" y="302664"/>
            <a:ext cx="11936819" cy="555169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latin typeface="Tahoma" pitchFamily="34" charset="0"/>
              </a:rPr>
              <a:t>Important arthropod vectors for human diseases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-276446" y="1124707"/>
            <a:ext cx="5613991" cy="73660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cap="none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Times New Roman" pitchFamily="18" charset="0"/>
              </a:rPr>
              <a:t>Sand flay </a:t>
            </a:r>
            <a:r>
              <a:rPr lang="en-US" altLang="en-US" sz="28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Times New Roman" pitchFamily="18" charset="0"/>
              </a:rPr>
              <a:t>transmit </a:t>
            </a:r>
            <a:r>
              <a:rPr lang="en-US" altLang="en-US" sz="2800" b="1" cap="none" dirty="0" err="1">
                <a:solidFill>
                  <a:srgbClr val="FF0000"/>
                </a:solidFill>
                <a:latin typeface="Arial" charset="0"/>
                <a:ea typeface="Times New Roman" pitchFamily="18" charset="0"/>
              </a:rPr>
              <a:t>leishmania</a:t>
            </a:r>
            <a:endParaRPr lang="en-GB" sz="2800" b="1" cap="none" dirty="0">
              <a:solidFill>
                <a:srgbClr val="FF0000"/>
              </a:solidFill>
              <a:latin typeface="Arial" charset="0"/>
              <a:ea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111410" y="969648"/>
            <a:ext cx="6080590" cy="1046719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en-US" sz="3300" b="1" cap="none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Times New Roman" pitchFamily="18" charset="0"/>
              </a:rPr>
              <a:t>Louse (singular) , </a:t>
            </a:r>
            <a:r>
              <a:rPr lang="en-US" altLang="en-US" sz="3300" b="1" cap="none" dirty="0">
                <a:solidFill>
                  <a:srgbClr val="FF0000"/>
                </a:solidFill>
                <a:latin typeface="Arial" charset="0"/>
                <a:ea typeface="Times New Roman" pitchFamily="18" charset="0"/>
              </a:rPr>
              <a:t>Lice</a:t>
            </a:r>
            <a:r>
              <a:rPr lang="en-US" altLang="en-US" sz="3300" b="1" cap="none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Times New Roman" pitchFamily="18" charset="0"/>
              </a:rPr>
              <a:t> (pleural)</a:t>
            </a:r>
            <a:endParaRPr lang="ar-SA" altLang="en-US" sz="3300" b="1" cap="none" dirty="0">
              <a:solidFill>
                <a:schemeClr val="accent1">
                  <a:lumMod val="50000"/>
                </a:schemeClr>
              </a:solidFill>
              <a:latin typeface="Arial" charset="0"/>
              <a:ea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33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Times New Roman" pitchFamily="18" charset="0"/>
              </a:rPr>
              <a:t>Pediculus</a:t>
            </a:r>
            <a:r>
              <a:rPr lang="en-US" sz="33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Times New Roman" pitchFamily="18" charset="0"/>
              </a:rPr>
              <a:t> </a:t>
            </a:r>
            <a:r>
              <a:rPr lang="en-US" sz="33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Times New Roman" pitchFamily="18" charset="0"/>
              </a:rPr>
              <a:t>humanus</a:t>
            </a:r>
            <a:endParaRPr lang="en-US" sz="3300" b="1" cap="non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Times New Roman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7" name="Picture 4" descr="Sandfl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9777"/>
            <a:ext cx="2977116" cy="199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andflyreserv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923"/>
            <a:ext cx="2977116" cy="248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lic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-1512" r="-636" b="1512"/>
          <a:stretch/>
        </p:blipFill>
        <p:spPr bwMode="auto">
          <a:xfrm>
            <a:off x="8351998" y="4018672"/>
            <a:ext cx="3840002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d lice leave shiny nit (egg) casings attached to hair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99" y="2128182"/>
            <a:ext cx="3840002" cy="18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52790" y="30266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مهمة جدًا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880" y="238538"/>
            <a:ext cx="12006470" cy="570534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latin typeface="Tahoma" pitchFamily="34" charset="0"/>
              </a:rPr>
              <a:t>Important arthropod vectors for human diseases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95920"/>
            <a:ext cx="5977983" cy="4022725"/>
          </a:xfrm>
        </p:spPr>
        <p:txBody>
          <a:bodyPr>
            <a:noAutofit/>
          </a:bodyPr>
          <a:lstStyle/>
          <a:p>
            <a:r>
              <a:rPr lang="en-US" altLang="en-US" sz="2400" b="1" u="sng" dirty="0">
                <a:solidFill>
                  <a:srgbClr val="FF0000"/>
                </a:solidFill>
                <a:latin typeface="Arial" charset="0"/>
                <a:ea typeface="Times New Roman" pitchFamily="18" charset="0"/>
              </a:rPr>
              <a:t>Mosquitoes: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charset="0"/>
                <a:ea typeface="Times New Roman" pitchFamily="18" charset="0"/>
              </a:rPr>
              <a:t>Cosmopolitan , more than 3000 species.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charset="0"/>
                <a:ea typeface="Times New Roman" pitchFamily="18" charset="0"/>
              </a:rPr>
              <a:t>Larval and </a:t>
            </a:r>
            <a:r>
              <a:rPr lang="en-US" altLang="en-US" sz="2400" b="1" dirty="0" err="1">
                <a:latin typeface="Arial" charset="0"/>
                <a:ea typeface="Times New Roman" pitchFamily="18" charset="0"/>
              </a:rPr>
              <a:t>pupal</a:t>
            </a:r>
            <a:r>
              <a:rPr lang="en-US" altLang="en-US" sz="2400" b="1" dirty="0">
                <a:latin typeface="Arial" charset="0"/>
                <a:ea typeface="Times New Roman" pitchFamily="18" charset="0"/>
              </a:rPr>
              <a:t> stages always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  <a:ea typeface="Times New Roman" pitchFamily="18" charset="0"/>
              </a:rPr>
              <a:t>aquatic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charset="0"/>
                <a:ea typeface="Times New Roman" pitchFamily="18" charset="0"/>
              </a:rPr>
              <a:t>Mouth parts in female adapted to piercing and sucking blood.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charset="0"/>
                <a:ea typeface="Times New Roman" pitchFamily="18" charset="0"/>
              </a:rPr>
              <a:t>Genus and species distinguished by morphology of adult and developmental stages.      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6600"/>
                </a:solidFill>
                <a:ea typeface="MS PGothic" pitchFamily="34" charset="-128"/>
              </a:rPr>
              <a:t>Cyclo</a:t>
            </a:r>
            <a:r>
              <a:rPr lang="en-US" altLang="en-US" sz="3600" b="1" dirty="0">
                <a:solidFill>
                  <a:srgbClr val="006600"/>
                </a:solidFill>
                <a:ea typeface="MS PGothic" pitchFamily="34" charset="-128"/>
              </a:rPr>
              <a:t>-propagative</a:t>
            </a:r>
            <a:r>
              <a:rPr lang="en-US" altLang="en-US" sz="3600" b="1" dirty="0">
                <a:ea typeface="MS PGothic" pitchFamily="34" charset="-128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ea typeface="MS PGothic" pitchFamily="34" charset="-128"/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  <a:ea typeface="MS PGothic" pitchFamily="34" charset="-128"/>
              </a:rPr>
              <a:t>Malaria</a:t>
            </a:r>
            <a:endParaRPr lang="en-US" altLang="en-US" sz="3600" b="1" dirty="0">
              <a:ea typeface="MS PGothic" pitchFamily="34" charset="-128"/>
            </a:endParaRPr>
          </a:p>
        </p:txBody>
      </p:sp>
      <p:pic>
        <p:nvPicPr>
          <p:cNvPr id="6" name="Picture 6" descr="mosqui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29" y="1605764"/>
            <a:ext cx="2411547" cy="2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Mosquitoe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9305" r="22608" b="10162"/>
          <a:stretch/>
        </p:blipFill>
        <p:spPr bwMode="auto">
          <a:xfrm>
            <a:off x="9799072" y="1192214"/>
            <a:ext cx="2392928" cy="29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youtube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12" y="4749311"/>
            <a:ext cx="1264434" cy="9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4022" y="5029391"/>
            <a:ext cx="366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latin typeface="Arial" charset="0"/>
                <a:ea typeface="Times New Roman" pitchFamily="18" charset="0"/>
                <a:hlinkClick r:id="rId5"/>
              </a:rPr>
              <a:t>Mosquitoes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145561" y="5157667"/>
            <a:ext cx="39607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Always know more ;)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Freeform 8"/>
          <p:cNvSpPr/>
          <p:nvPr/>
        </p:nvSpPr>
        <p:spPr>
          <a:xfrm rot="20422935">
            <a:off x="7735867" y="5056091"/>
            <a:ext cx="1755535" cy="533003"/>
          </a:xfrm>
          <a:custGeom>
            <a:avLst/>
            <a:gdLst>
              <a:gd name="connsiteX0" fmla="*/ 1204856 w 1204856"/>
              <a:gd name="connsiteY0" fmla="*/ 107600 h 107600"/>
              <a:gd name="connsiteX1" fmla="*/ 978945 w 1204856"/>
              <a:gd name="connsiteY1" fmla="*/ 24 h 107600"/>
              <a:gd name="connsiteX2" fmla="*/ 247425 w 1204856"/>
              <a:gd name="connsiteY2" fmla="*/ 96843 h 107600"/>
              <a:gd name="connsiteX3" fmla="*/ 0 w 1204856"/>
              <a:gd name="connsiteY3" fmla="*/ 24 h 1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856" h="107600">
                <a:moveTo>
                  <a:pt x="1204856" y="107600"/>
                </a:moveTo>
                <a:cubicBezTo>
                  <a:pt x="1171686" y="54708"/>
                  <a:pt x="1138517" y="1817"/>
                  <a:pt x="978945" y="24"/>
                </a:cubicBezTo>
                <a:cubicBezTo>
                  <a:pt x="819373" y="-1769"/>
                  <a:pt x="410582" y="96843"/>
                  <a:pt x="247425" y="96843"/>
                </a:cubicBezTo>
                <a:cubicBezTo>
                  <a:pt x="84268" y="96843"/>
                  <a:pt x="0" y="24"/>
                  <a:pt x="0" y="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8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663" y="-93917"/>
            <a:ext cx="302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198"/>
            <a:ext cx="12192000" cy="3178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5982" y="4188287"/>
            <a:ext cx="2407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61643" y="5251725"/>
            <a:ext cx="9334946" cy="553998"/>
          </a:xfrm>
          <a:prstGeom prst="rect">
            <a:avLst/>
          </a:prstGeom>
          <a:solidFill>
            <a:srgbClr val="F2F9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D85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https://www.onlineexambuilder.com/microbiology-l12/exam-109227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8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93915" y="2260721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436microbiologyteam@gmail.com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788" y="964960"/>
            <a:ext cx="2922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9966" y="2260721"/>
            <a:ext cx="3869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Waleed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Aljamal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Ibrahim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Fetyani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Meshal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Eiaidi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Khalid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Alhusainan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Hussam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Alkhathlan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Faisal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Alqumaizi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5770" y="226072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Shrooq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Alsomali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Hanin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Bashaikh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Jawaher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Alkhayyal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Alqahtani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Ohoud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Abdullah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Ghadah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Almazrou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Lama Al-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musallam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9966" y="1341269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75770" y="1380457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</p:spTree>
    <p:extLst>
      <p:ext uri="{BB962C8B-B14F-4D97-AF65-F5344CB8AC3E}">
        <p14:creationId xmlns:p14="http://schemas.microsoft.com/office/powerpoint/2010/main" val="345063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82" y="131370"/>
            <a:ext cx="3037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182" y="1525034"/>
            <a:ext cx="118872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en-US" sz="2400" b="1" dirty="0">
                <a:solidFill>
                  <a:srgbClr val="000000"/>
                </a:solidFill>
                <a:latin typeface="Calibri-Bold"/>
              </a:rPr>
              <a:t>Name the three main groups of parasitic helminths and their characteristic morphological features . </a:t>
            </a:r>
            <a:r>
              <a:rPr lang="en-US" sz="2400" b="1" dirty="0">
                <a:solidFill>
                  <a:srgbClr val="FF0000"/>
                </a:solidFill>
                <a:latin typeface="Calibri-Bold"/>
              </a:rPr>
              <a:t>3-4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en-US" sz="2400" b="1" dirty="0">
                <a:solidFill>
                  <a:srgbClr val="000000"/>
                </a:solidFill>
                <a:latin typeface="Calibri-Bold"/>
              </a:rPr>
              <a:t>Describe the life cycle of </a:t>
            </a:r>
            <a:r>
              <a:rPr lang="en-US" sz="2800" b="1" dirty="0" err="1">
                <a:solidFill>
                  <a:srgbClr val="C10000"/>
                </a:solidFill>
                <a:latin typeface="Calibri-Bold"/>
              </a:rPr>
              <a:t>Ascaris</a:t>
            </a:r>
            <a:r>
              <a:rPr lang="en-US" sz="2800" b="1" dirty="0">
                <a:solidFill>
                  <a:srgbClr val="C10000"/>
                </a:solidFill>
                <a:latin typeface="Calibri-Bold"/>
              </a:rPr>
              <a:t> </a:t>
            </a:r>
            <a:r>
              <a:rPr lang="en-US" sz="2800" b="1" dirty="0" err="1">
                <a:solidFill>
                  <a:srgbClr val="C10000"/>
                </a:solidFill>
                <a:latin typeface="Calibri-Bold"/>
              </a:rPr>
              <a:t>lumbricoides</a:t>
            </a:r>
            <a:r>
              <a:rPr lang="en-US" sz="2800" b="1" dirty="0">
                <a:solidFill>
                  <a:srgbClr val="C10000"/>
                </a:solidFill>
                <a:latin typeface="Calibri-Bold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-Bold"/>
              </a:rPr>
              <a:t>as an example of parasitic helminths . </a:t>
            </a:r>
            <a:r>
              <a:rPr lang="en-US" sz="2400" b="1" dirty="0">
                <a:solidFill>
                  <a:srgbClr val="FF0000"/>
                </a:solidFill>
                <a:latin typeface="Calibri-Bold"/>
              </a:rPr>
              <a:t>6-7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en-US" sz="2400" b="1" dirty="0">
                <a:solidFill>
                  <a:srgbClr val="000000"/>
                </a:solidFill>
                <a:latin typeface="Calibri-Bold"/>
              </a:rPr>
              <a:t>Discuss the role of arthropods as </a:t>
            </a:r>
            <a:r>
              <a:rPr lang="en-US" sz="2800" b="1" dirty="0">
                <a:solidFill>
                  <a:srgbClr val="FF0000"/>
                </a:solidFill>
                <a:latin typeface="Calibri-Bold"/>
              </a:rPr>
              <a:t>agents</a:t>
            </a:r>
            <a:r>
              <a:rPr lang="en-US" sz="2800" b="1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-Bold"/>
              </a:rPr>
              <a:t>and as </a:t>
            </a:r>
            <a:r>
              <a:rPr lang="en-US" sz="2800" b="1" dirty="0">
                <a:solidFill>
                  <a:srgbClr val="FF0000"/>
                </a:solidFill>
                <a:latin typeface="Calibri-Bold"/>
              </a:rPr>
              <a:t>vectors</a:t>
            </a:r>
            <a:r>
              <a:rPr lang="en-US" sz="2800" b="1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-Bold"/>
              </a:rPr>
              <a:t>of diseases in humans. </a:t>
            </a:r>
            <a:r>
              <a:rPr lang="en-US" sz="2400" b="1" dirty="0">
                <a:solidFill>
                  <a:srgbClr val="FF0000"/>
                </a:solidFill>
                <a:latin typeface="Calibri-Bold"/>
              </a:rPr>
              <a:t>14-16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en-US" sz="2400" b="1" dirty="0">
                <a:solidFill>
                  <a:srgbClr val="000000"/>
                </a:solidFill>
                <a:latin typeface="Calibri-Bold"/>
              </a:rPr>
              <a:t>Give examples of the main arthropod vectors of diseases. </a:t>
            </a:r>
            <a:r>
              <a:rPr lang="en-US" sz="2400" b="1" dirty="0">
                <a:solidFill>
                  <a:srgbClr val="FF0000"/>
                </a:solidFill>
                <a:latin typeface="Calibri-Bold"/>
              </a:rPr>
              <a:t>14-16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7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91597"/>
              </p:ext>
            </p:extLst>
          </p:nvPr>
        </p:nvGraphicFramePr>
        <p:xfrm>
          <a:off x="-3" y="1017041"/>
          <a:ext cx="12192002" cy="531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161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Protozoa</a:t>
                      </a:r>
                      <a:endParaRPr lang="en-US" sz="3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Helminthes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Unicellular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Single cell for all  function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Mulicellular</a:t>
                      </a:r>
                      <a:endParaRPr kumimoji="0" lang="ar-S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Specialized cells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Amoebae: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move by pseudopodia.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-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Flagellates: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move by flagella.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-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Ciliates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move by cilia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-</a:t>
                      </a:r>
                      <a:r>
                        <a:rPr kumimoji="0" lang="en-US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Apicomplexia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  <a:ea typeface="MS PGothic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sporozoa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) Tissue parasites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A- Round worms =  Nematodes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  cylindrical ,   un-segmented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Ascaris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B-  Flat worms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1-Trematodes: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leaf-like, un-segmented.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2-Cestodes: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 tape-like, segmented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8059" y="32156"/>
            <a:ext cx="74558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itchFamily="34" charset="-128"/>
              </a:rPr>
              <a:t>Classification of Parasites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8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6840080"/>
              </p:ext>
            </p:extLst>
          </p:nvPr>
        </p:nvGraphicFramePr>
        <p:xfrm>
          <a:off x="1126366" y="575525"/>
          <a:ext cx="9581390" cy="383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73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351713" cy="719137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Nematodes (round worm) intestinal Nematode:</a:t>
            </a:r>
            <a:br>
              <a:rPr lang="en-US" altLang="en-US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</a:br>
            <a:endParaRPr lang="en-US" sz="28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11213"/>
            <a:ext cx="8669338" cy="182245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General features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Elongated worm, cylindrical, unsegmented and tapering at both ends</a:t>
            </a:r>
            <a:r>
              <a:rPr lang="ar-SA" altLang="en-US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(مدببة من الطرفين)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in size, measure &lt;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about 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100cm</a:t>
            </a:r>
            <a:r>
              <a:rPr lang="en-US" altLang="en-US" sz="18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separate and 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  <a:p>
            <a:endParaRPr lang="en-US" dirty="0"/>
          </a:p>
        </p:txBody>
      </p:sp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4" y="0"/>
            <a:ext cx="3326296" cy="221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99407" y="817451"/>
            <a:ext cx="107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Male is shorter than female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0814" y="3537108"/>
            <a:ext cx="5625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Ascaris</a:t>
            </a:r>
            <a:r>
              <a:rPr lang="en-US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lumbricoides</a:t>
            </a:r>
            <a:r>
              <a:rPr lang="en-US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(roundworm)</a:t>
            </a:r>
            <a:endParaRPr lang="en-US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4" descr="Ascarisalumb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4" y="2217995"/>
            <a:ext cx="3326296" cy="21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4245137"/>
            <a:ext cx="9837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en-US" sz="2400" dirty="0"/>
              <a:t>-</a:t>
            </a:r>
            <a:r>
              <a:rPr lang="en-US" altLang="en-US" sz="2400" dirty="0"/>
              <a:t>The commonest  intestinal helminthes can cause  infection to human.</a:t>
            </a:r>
          </a:p>
          <a:p>
            <a:r>
              <a:rPr lang="ar-SA" altLang="en-US" sz="2400" dirty="0"/>
              <a:t>-</a:t>
            </a:r>
            <a:r>
              <a:rPr lang="en-US" altLang="en-US" sz="2400" dirty="0"/>
              <a:t>Found in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jejunum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/>
              <a:t>and upper part of </a:t>
            </a:r>
            <a:r>
              <a:rPr lang="en-US" altLang="en-US" sz="2400" b="1" dirty="0">
                <a:solidFill>
                  <a:srgbClr val="C00000"/>
                </a:solidFill>
              </a:rPr>
              <a:t>ileum.</a:t>
            </a:r>
          </a:p>
          <a:p>
            <a:r>
              <a:rPr lang="ar-SA" altLang="en-US" sz="2400" dirty="0"/>
              <a:t>-</a:t>
            </a:r>
            <a:r>
              <a:rPr lang="en-US" altLang="en-US" sz="2400" dirty="0"/>
              <a:t>Female (</a:t>
            </a:r>
            <a:r>
              <a:rPr lang="en-US" altLang="en-US" sz="2400" b="1" dirty="0">
                <a:solidFill>
                  <a:srgbClr val="CC0066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20-40</a:t>
            </a:r>
            <a:r>
              <a:rPr lang="en-US" altLang="en-US" sz="2400" dirty="0"/>
              <a:t> </a:t>
            </a:r>
            <a:r>
              <a:rPr lang="en-US" altLang="en-US" sz="2400" b="1" dirty="0"/>
              <a:t>cm</a:t>
            </a:r>
            <a:r>
              <a:rPr lang="en-US" altLang="en-US" sz="2400" dirty="0"/>
              <a:t>)  which is longer  than male (</a:t>
            </a:r>
            <a:r>
              <a:rPr lang="en-US" altLang="en-US" sz="2400" b="1" dirty="0">
                <a:solidFill>
                  <a:srgbClr val="CC0066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10-15 </a:t>
            </a:r>
            <a:r>
              <a:rPr lang="en-US" altLang="en-US" sz="2400" b="1" dirty="0"/>
              <a:t>cm) .</a:t>
            </a:r>
          </a:p>
          <a:p>
            <a:r>
              <a:rPr lang="ar-SA" altLang="en-US" sz="2400" dirty="0"/>
              <a:t>-</a:t>
            </a:r>
            <a:r>
              <a:rPr lang="en-US" altLang="en-US" sz="2400" dirty="0"/>
              <a:t>Feed on semi digested food.</a:t>
            </a:r>
            <a:r>
              <a:rPr lang="ar-SA" altLang="en-US" sz="2400" dirty="0"/>
              <a:t>(تتغذى على نفس غذاء العائل) </a:t>
            </a:r>
            <a:endParaRPr lang="en-US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7975" y="5885008"/>
            <a:ext cx="2871775" cy="440769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Can cause malnutrition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3222" y="2767667"/>
            <a:ext cx="29817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</a:t>
            </a:r>
            <a: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xample:</a:t>
            </a:r>
          </a:p>
        </p:txBody>
      </p:sp>
      <p:pic>
        <p:nvPicPr>
          <p:cNvPr id="20" name="Picture 1029" descr="1Ascaris_adult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5" y="4343063"/>
            <a:ext cx="3326296" cy="25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24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7699375" cy="6635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Ascaris</a:t>
            </a:r>
            <a:r>
              <a:rPr lang="en-US" altLang="en-US" sz="4000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lumbricoides</a:t>
            </a:r>
            <a:r>
              <a:rPr lang="en-US" altLang="en-US" sz="4000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life cycle</a:t>
            </a:r>
            <a:endParaRPr lang="en-US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C:\Documents and Settings\Dr.Mona\Desktop\as 1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71550"/>
            <a:ext cx="6281738" cy="5345113"/>
          </a:xfrm>
          <a:noFill/>
        </p:spPr>
      </p:pic>
      <p:sp>
        <p:nvSpPr>
          <p:cNvPr id="6" name="Frame 5"/>
          <p:cNvSpPr/>
          <p:nvPr/>
        </p:nvSpPr>
        <p:spPr>
          <a:xfrm>
            <a:off x="3276090" y="3322753"/>
            <a:ext cx="1918762" cy="1005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967409" y="3591339"/>
            <a:ext cx="1404730" cy="632498"/>
          </a:xfrm>
          <a:prstGeom prst="frame">
            <a:avLst>
              <a:gd name="adj1" fmla="val 6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3" idx="0"/>
            <a:endCxn id="7" idx="2"/>
          </p:cNvCxnSpPr>
          <p:nvPr/>
        </p:nvCxnSpPr>
        <p:spPr>
          <a:xfrm flipV="1">
            <a:off x="718420" y="4223837"/>
            <a:ext cx="951354" cy="597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0"/>
            <a:endCxn id="6" idx="2"/>
          </p:cNvCxnSpPr>
          <p:nvPr/>
        </p:nvCxnSpPr>
        <p:spPr>
          <a:xfrm flipV="1">
            <a:off x="718420" y="4328593"/>
            <a:ext cx="3517051" cy="493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91893" y="4696998"/>
            <a:ext cx="13649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unfertilized egg will die </a:t>
            </a:r>
          </a:p>
          <a:p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73" y="4821745"/>
            <a:ext cx="126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6" name="Straight Arrow Connector 15"/>
          <p:cNvCxnSpPr>
            <a:endCxn id="12" idx="0"/>
          </p:cNvCxnSpPr>
          <p:nvPr/>
        </p:nvCxnSpPr>
        <p:spPr>
          <a:xfrm flipH="1">
            <a:off x="5474379" y="4292005"/>
            <a:ext cx="337932" cy="40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152341188"/>
              </p:ext>
            </p:extLst>
          </p:nvPr>
        </p:nvGraphicFramePr>
        <p:xfrm>
          <a:off x="6230562" y="731747"/>
          <a:ext cx="5961438" cy="558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16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ascaris"/>
          <p:cNvSpPr>
            <a:spLocks noGrp="1" noChangeAspect="1" noChangeArrowheads="1"/>
          </p:cNvSpPr>
          <p:nvPr isPhoto="1">
            <p:ph idx="4294967295"/>
          </p:nvPr>
        </p:nvSpPr>
        <p:spPr bwMode="auto">
          <a:xfrm>
            <a:off x="0" y="0"/>
            <a:ext cx="8388350" cy="6373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ea typeface="MS PGothic" pitchFamily="34" charset="-128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8627" y="1276271"/>
            <a:ext cx="3803373" cy="77134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Diagnostic stage is both fertilized egg and unfertilized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792101" y="5433417"/>
              <a:ext cx="35820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7101" y="5343417"/>
                <a:ext cx="4482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5168421" y="5274297"/>
              <a:ext cx="397800" cy="66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3421" y="5184297"/>
                <a:ext cx="4878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380461" y="1232577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461" y="1142577"/>
                <a:ext cx="90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380461" y="1166337"/>
              <a:ext cx="411120" cy="79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5461" y="1070937"/>
                <a:ext cx="5011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6082821" y="463977"/>
              <a:ext cx="344880" cy="79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7821" y="369297"/>
                <a:ext cx="434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6069501" y="450657"/>
              <a:ext cx="371520" cy="119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24501" y="358497"/>
                <a:ext cx="4615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/>
              <p14:cNvContentPartPr/>
              <p14:nvPr/>
            </p14:nvContentPartPr>
            <p14:xfrm>
              <a:off x="980541" y="715617"/>
              <a:ext cx="490680" cy="119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541" y="625617"/>
                <a:ext cx="5806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/>
              <p14:cNvContentPartPr/>
              <p14:nvPr/>
            </p14:nvContentPartPr>
            <p14:xfrm>
              <a:off x="5963301" y="132417"/>
              <a:ext cx="491040" cy="93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18301" y="42417"/>
                <a:ext cx="5810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/>
              <p14:cNvContentPartPr/>
              <p14:nvPr/>
            </p14:nvContentPartPr>
            <p14:xfrm>
              <a:off x="6586461" y="1563777"/>
              <a:ext cx="543600" cy="967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77461" y="1553337"/>
                <a:ext cx="559800" cy="9853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6692348" y="5727939"/>
            <a:ext cx="169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لو أكلها الإنسان ماتضره لأنها تموت</a:t>
            </a:r>
            <a:endParaRPr lang="en-US" dirty="0"/>
          </a:p>
        </p:txBody>
      </p:sp>
      <p:sp>
        <p:nvSpPr>
          <p:cNvPr id="28" name="Rectangle: Folded Corner 27"/>
          <p:cNvSpPr/>
          <p:nvPr/>
        </p:nvSpPr>
        <p:spPr>
          <a:xfrm>
            <a:off x="8388627" y="153031"/>
            <a:ext cx="3803373" cy="104659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Human : 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definitive host (primary) -- sexual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: Folded Corner 1"/>
          <p:cNvSpPr/>
          <p:nvPr/>
        </p:nvSpPr>
        <p:spPr>
          <a:xfrm>
            <a:off x="8388350" y="2140442"/>
            <a:ext cx="3803650" cy="81485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accent1"/>
                </a:solidFill>
              </a:rPr>
              <a:t>ممكن تسبب آلام للمريض أو انسداد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2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5299346"/>
              </p:ext>
            </p:extLst>
          </p:nvPr>
        </p:nvGraphicFramePr>
        <p:xfrm>
          <a:off x="2012950" y="250825"/>
          <a:ext cx="10179050" cy="282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22852" y="3074504"/>
            <a:ext cx="4996070" cy="3246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tx1"/>
                </a:solidFill>
              </a:rPr>
              <a:t>Ascaris</a:t>
            </a:r>
            <a:r>
              <a:rPr lang="en-US" altLang="en-US" sz="2400" b="1" dirty="0">
                <a:solidFill>
                  <a:schemeClr val="tx1"/>
                </a:solidFill>
              </a:rPr>
              <a:t> pneumonia , some times LARVA reach aberrant sites like brain ,heart or spinal cord  can cause unusual disturbance.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7914" y="3074503"/>
            <a:ext cx="4719454" cy="3246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The worm consumes proteins and vitamins from host’s diet and leads to malnutrition.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Can cause intussusception, intestinal ulcers and  in massive infection can cause intestinal obstruction. </a:t>
            </a:r>
            <a:endParaRPr lang="ar-SA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4161098" y="-224"/>
            <a:ext cx="3048000" cy="866775"/>
          </a:xfrm>
        </p:spPr>
        <p:txBody>
          <a:bodyPr>
            <a:normAutofit/>
          </a:bodyPr>
          <a:lstStyle/>
          <a:p>
            <a:r>
              <a:rPr lang="en-US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flat warm :</a:t>
            </a:r>
            <a:endParaRPr lang="ar-SA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630899" y="1578533"/>
            <a:ext cx="204456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1-Tremadotes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leaf-like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un-segmented. </a:t>
            </a:r>
            <a:endParaRPr lang="ar-SA" sz="2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65012" y="1733579"/>
            <a:ext cx="212847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2-Cestodes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tape-like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segmented </a:t>
            </a:r>
            <a:endParaRPr lang="ar-S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حبر 16"/>
              <p14:cNvContentPartPr/>
              <p14:nvPr/>
            </p14:nvContentPartPr>
            <p14:xfrm>
              <a:off x="695000" y="2589891"/>
              <a:ext cx="1930320" cy="756765"/>
            </p14:xfrm>
          </p:contentPart>
        </mc:Choice>
        <mc:Fallback xmlns="">
          <p:pic>
            <p:nvPicPr>
              <p:cNvPr id="17" name="حبر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000" y="2580886"/>
                <a:ext cx="1948320" cy="774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حبر 25"/>
              <p14:cNvContentPartPr/>
              <p14:nvPr/>
            </p14:nvContentPartPr>
            <p14:xfrm>
              <a:off x="9413390" y="1639929"/>
              <a:ext cx="609601" cy="1066800"/>
            </p14:xfrm>
          </p:contentPart>
        </mc:Choice>
        <mc:Fallback xmlns="">
          <p:pic>
            <p:nvPicPr>
              <p:cNvPr id="26" name="حبر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4394" y="1630931"/>
                <a:ext cx="627594" cy="1084796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مستطيل 38"/>
          <p:cNvSpPr/>
          <p:nvPr/>
        </p:nvSpPr>
        <p:spPr>
          <a:xfrm>
            <a:off x="9382202" y="2207146"/>
            <a:ext cx="324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fasciola</a:t>
            </a:r>
            <a:r>
              <a:rPr lang="en-US" sz="2800" b="1" dirty="0">
                <a:solidFill>
                  <a:srgbClr val="FF0000"/>
                </a:solidFill>
              </a:rPr>
              <a:t> hepatica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-78470" y="3333063"/>
            <a:ext cx="311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Taenia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saginata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9302127" y="2842177"/>
            <a:ext cx="264739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غير مطالبين بدورة حياتها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3847604" y="50946"/>
            <a:ext cx="3351196" cy="956288"/>
          </a:xfrm>
          <a:prstGeom prst="roundRect">
            <a:avLst>
              <a:gd name="adj" fmla="val 111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8" name="رابط كسهم مستقيم 7"/>
          <p:cNvCxnSpPr>
            <a:stCxn id="4" idx="2"/>
          </p:cNvCxnSpPr>
          <p:nvPr/>
        </p:nvCxnSpPr>
        <p:spPr>
          <a:xfrm>
            <a:off x="5523202" y="1007234"/>
            <a:ext cx="2931685" cy="592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4" idx="2"/>
          </p:cNvCxnSpPr>
          <p:nvPr/>
        </p:nvCxnSpPr>
        <p:spPr>
          <a:xfrm flipH="1">
            <a:off x="1537252" y="1007234"/>
            <a:ext cx="3985950" cy="592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652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</TotalTime>
  <Words>1104</Words>
  <Application>Microsoft Office PowerPoint</Application>
  <PresentationFormat>Widescreen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Calibri </vt:lpstr>
      <vt:lpstr>Calibri Light</vt:lpstr>
      <vt:lpstr>Calibri-Bold</vt:lpstr>
      <vt:lpstr>Tahoma</vt:lpstr>
      <vt:lpstr>Times New Roman</vt:lpstr>
      <vt:lpstr>Wingdings</vt:lpstr>
      <vt:lpstr>Retrospect</vt:lpstr>
      <vt:lpstr>microbiology</vt:lpstr>
      <vt:lpstr>PowerPoint Presentation</vt:lpstr>
      <vt:lpstr>PowerPoint Presentation</vt:lpstr>
      <vt:lpstr>PowerPoint Presentation</vt:lpstr>
      <vt:lpstr>Nematodes (round worm) intestinal Nematode: </vt:lpstr>
      <vt:lpstr>Ascaris lumbricoides life cycle</vt:lpstr>
      <vt:lpstr>PowerPoint Presentation</vt:lpstr>
      <vt:lpstr>PowerPoint Presentation</vt:lpstr>
      <vt:lpstr>flat warm :</vt:lpstr>
      <vt:lpstr>PowerPoint Presentation</vt:lpstr>
      <vt:lpstr>MEDICAL IMPORTANCE OF ARTHROPODS</vt:lpstr>
      <vt:lpstr>Scabies as tissue damage example of Arthropod As etiologic agents (causes) of diseases.</vt:lpstr>
      <vt:lpstr>ARTHROPODS OF MEDICAL IMPORTANCE</vt:lpstr>
      <vt:lpstr>Important arthropod vectors for human diseases</vt:lpstr>
      <vt:lpstr>Important arthropod vectors for human diseases</vt:lpstr>
      <vt:lpstr>Important arthropod vectors for human diseases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kobe</cp:lastModifiedBy>
  <cp:revision>30</cp:revision>
  <dcterms:created xsi:type="dcterms:W3CDTF">2016-11-12T07:45:48Z</dcterms:created>
  <dcterms:modified xsi:type="dcterms:W3CDTF">2016-11-14T19:07:13Z</dcterms:modified>
</cp:coreProperties>
</file>