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7" r:id="rId2"/>
    <p:sldId id="259" r:id="rId3"/>
    <p:sldId id="260" r:id="rId4"/>
    <p:sldId id="277" r:id="rId5"/>
    <p:sldId id="261" r:id="rId6"/>
    <p:sldId id="263" r:id="rId7"/>
    <p:sldId id="262" r:id="rId8"/>
    <p:sldId id="264" r:id="rId9"/>
    <p:sldId id="274" r:id="rId10"/>
    <p:sldId id="275" r:id="rId11"/>
    <p:sldId id="276" r:id="rId12"/>
    <p:sldId id="265" r:id="rId13"/>
    <p:sldId id="273" r:id="rId14"/>
    <p:sldId id="267" r:id="rId15"/>
    <p:sldId id="266" r:id="rId16"/>
    <p:sldId id="268" r:id="rId17"/>
    <p:sldId id="270" r:id="rId18"/>
    <p:sldId id="271" r:id="rId19"/>
    <p:sldId id="25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31" autoAdjust="0"/>
    <p:restoredTop sz="94556"/>
  </p:normalViewPr>
  <p:slideViewPr>
    <p:cSldViewPr snapToGrid="0">
      <p:cViewPr varScale="1">
        <p:scale>
          <a:sx n="79" d="100"/>
          <a:sy n="79" d="100"/>
        </p:scale>
        <p:origin x="132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C56379-68FF-435A-95DD-70CC97226FE6}" type="doc">
      <dgm:prSet loTypeId="urn:microsoft.com/office/officeart/2005/8/layout/matrix1" loCatId="matrix" qsTypeId="urn:microsoft.com/office/officeart/2005/8/quickstyle/simple1" qsCatId="simple" csTypeId="urn:microsoft.com/office/officeart/2005/8/colors/accent5_1" csCatId="accent5" phldr="1"/>
      <dgm:spPr/>
      <dgm:t>
        <a:bodyPr/>
        <a:lstStyle/>
        <a:p>
          <a:endParaRPr lang="en-US"/>
        </a:p>
      </dgm:t>
    </dgm:pt>
    <dgm:pt modelId="{0439E11D-AD39-4607-890E-09FB4903AE9F}">
      <dgm:prSet phldrT="[Text]">
        <dgm:style>
          <a:lnRef idx="0">
            <a:scrgbClr r="0" g="0" b="0"/>
          </a:lnRef>
          <a:fillRef idx="0">
            <a:scrgbClr r="0" g="0" b="0"/>
          </a:fillRef>
          <a:effectRef idx="0">
            <a:scrgbClr r="0" g="0" b="0"/>
          </a:effectRef>
          <a:fontRef idx="minor">
            <a:schemeClr val="lt1"/>
          </a:fontRef>
        </dgm:style>
      </dgm:prSet>
      <dgm:spPr>
        <a:solidFill>
          <a:schemeClr val="accent1">
            <a:alpha val="50000"/>
          </a:schemeClr>
        </a:solidFill>
        <a:ln>
          <a:noFill/>
        </a:ln>
      </dgm:spPr>
      <dgm:t>
        <a:bodyPr/>
        <a:lstStyle/>
        <a:p>
          <a:r>
            <a:rPr lang="en-US" dirty="0"/>
            <a:t>Types of normal flora</a:t>
          </a:r>
        </a:p>
      </dgm:t>
    </dgm:pt>
    <dgm:pt modelId="{7EAB1260-3EF4-4306-805B-D73CDA44B2B6}" type="parTrans" cxnId="{9FCC0FDB-FC8A-4864-A65E-AEB04A43C104}">
      <dgm:prSet/>
      <dgm:spPr/>
      <dgm:t>
        <a:bodyPr/>
        <a:lstStyle/>
        <a:p>
          <a:endParaRPr lang="en-US"/>
        </a:p>
      </dgm:t>
    </dgm:pt>
    <dgm:pt modelId="{94EED0B0-247B-4F12-8CB4-C1168B24A754}" type="sibTrans" cxnId="{9FCC0FDB-FC8A-4864-A65E-AEB04A43C104}">
      <dgm:prSet/>
      <dgm:spPr/>
      <dgm:t>
        <a:bodyPr/>
        <a:lstStyle/>
        <a:p>
          <a:endParaRPr lang="en-US"/>
        </a:p>
      </dgm:t>
    </dgm:pt>
    <dgm:pt modelId="{1873571B-F01A-4C88-939E-129668D7EB1A}">
      <dgm:prSet phldrT="[Text]" custT="1">
        <dgm:style>
          <a:lnRef idx="0">
            <a:scrgbClr r="0" g="0" b="0"/>
          </a:lnRef>
          <a:fillRef idx="0">
            <a:scrgbClr r="0" g="0" b="0"/>
          </a:fillRef>
          <a:effectRef idx="0">
            <a:scrgbClr r="0" g="0" b="0"/>
          </a:effectRef>
          <a:fontRef idx="minor">
            <a:schemeClr val="accent4"/>
          </a:fontRef>
        </dgm:style>
      </dgm:prSet>
      <dgm:spPr>
        <a:noFill/>
        <a:ln w="9525" cap="flat" cmpd="sng" algn="ctr">
          <a:noFill/>
          <a:prstDash val="solid"/>
          <a:round/>
          <a:headEnd type="none" w="med" len="med"/>
          <a:tailEnd type="none" w="med" len="med"/>
        </a:ln>
      </dgm:spPr>
      <dgm:t>
        <a:bodyPr/>
        <a:lstStyle/>
        <a:p>
          <a:pPr algn="ctr"/>
          <a:r>
            <a:rPr lang="en-US" sz="2000" b="1" dirty="0">
              <a:solidFill>
                <a:schemeClr val="accent2"/>
              </a:solidFill>
              <a:latin typeface="Arial" pitchFamily="34" charset="0"/>
              <a:cs typeface="Arial" pitchFamily="34" charset="0"/>
            </a:rPr>
            <a:t>Commensals</a:t>
          </a:r>
          <a:endParaRPr lang="en-US" sz="1600" b="1" dirty="0">
            <a:solidFill>
              <a:schemeClr val="accent2"/>
            </a:solidFill>
            <a:latin typeface="Arial" pitchFamily="34" charset="0"/>
            <a:cs typeface="Arial" pitchFamily="34" charset="0"/>
          </a:endParaRPr>
        </a:p>
        <a:p>
          <a:pPr algn="l"/>
          <a:r>
            <a:rPr lang="en-US" sz="2000" b="0" dirty="0">
              <a:latin typeface="Arial" pitchFamily="34" charset="0"/>
              <a:cs typeface="Arial" pitchFamily="34" charset="0"/>
            </a:rPr>
            <a:t>Microorganisms that have </a:t>
          </a:r>
          <a:r>
            <a:rPr lang="en-US" sz="2000" b="0" dirty="0">
              <a:solidFill>
                <a:srgbClr val="FF0000"/>
              </a:solidFill>
              <a:latin typeface="Arial" pitchFamily="34" charset="0"/>
              <a:cs typeface="Arial" pitchFamily="34" charset="0"/>
            </a:rPr>
            <a:t>natural relationship with the host</a:t>
          </a:r>
          <a:r>
            <a:rPr lang="en-US" sz="1600" b="0" dirty="0">
              <a:latin typeface="Arial" pitchFamily="34" charset="0"/>
              <a:cs typeface="Arial" pitchFamily="34" charset="0"/>
            </a:rPr>
            <a:t>.</a:t>
          </a:r>
        </a:p>
        <a:p>
          <a:pPr algn="l"/>
          <a:endParaRPr lang="en-US" sz="1600" dirty="0"/>
        </a:p>
      </dgm:t>
    </dgm:pt>
    <dgm:pt modelId="{7E117332-CFAB-4FEF-9B4C-E0900A0850CE}" type="parTrans" cxnId="{5751689E-7781-4BD5-9844-E693BD2C0DB2}">
      <dgm:prSet/>
      <dgm:spPr/>
      <dgm:t>
        <a:bodyPr/>
        <a:lstStyle/>
        <a:p>
          <a:endParaRPr lang="en-US"/>
        </a:p>
      </dgm:t>
    </dgm:pt>
    <dgm:pt modelId="{B4EEBEEC-02D9-4F2D-80E2-FA4E0D59673E}" type="sibTrans" cxnId="{5751689E-7781-4BD5-9844-E693BD2C0DB2}">
      <dgm:prSet/>
      <dgm:spPr/>
      <dgm:t>
        <a:bodyPr/>
        <a:lstStyle/>
        <a:p>
          <a:endParaRPr lang="en-US"/>
        </a:p>
      </dgm:t>
    </dgm:pt>
    <dgm:pt modelId="{BB8E3E9E-49D4-4FCA-802F-61A1D638166C}">
      <dgm:prSet phldrT="[Text]" phldr="1"/>
      <dgm:spPr/>
      <dgm:t>
        <a:bodyPr/>
        <a:lstStyle/>
        <a:p>
          <a:endParaRPr lang="en-US"/>
        </a:p>
      </dgm:t>
    </dgm:pt>
    <dgm:pt modelId="{DFB1258D-691A-4D90-9053-9DC6285D6A1D}" type="parTrans" cxnId="{ECBCE6AA-86DE-488C-A933-FE6077E89EF8}">
      <dgm:prSet/>
      <dgm:spPr/>
      <dgm:t>
        <a:bodyPr/>
        <a:lstStyle/>
        <a:p>
          <a:endParaRPr lang="en-US"/>
        </a:p>
      </dgm:t>
    </dgm:pt>
    <dgm:pt modelId="{2D8DA5CE-6BB2-48B4-AFA2-E7CF265A7ADC}" type="sibTrans" cxnId="{ECBCE6AA-86DE-488C-A933-FE6077E89EF8}">
      <dgm:prSet/>
      <dgm:spPr/>
      <dgm:t>
        <a:bodyPr/>
        <a:lstStyle/>
        <a:p>
          <a:endParaRPr lang="en-US"/>
        </a:p>
      </dgm:t>
    </dgm:pt>
    <dgm:pt modelId="{83FC36BB-55C4-4BB9-957D-23EE0D44F093}">
      <dgm:prSet phldrT="[Text]" phldr="1"/>
      <dgm:spPr/>
      <dgm:t>
        <a:bodyPr/>
        <a:lstStyle/>
        <a:p>
          <a:endParaRPr lang="en-US"/>
        </a:p>
      </dgm:t>
    </dgm:pt>
    <dgm:pt modelId="{90687D46-34BF-4278-9CD8-F2693A28AC82}" type="parTrans" cxnId="{C776D956-B0DC-42DE-9B21-9EA9CEA2E974}">
      <dgm:prSet/>
      <dgm:spPr/>
      <dgm:t>
        <a:bodyPr/>
        <a:lstStyle/>
        <a:p>
          <a:endParaRPr lang="en-US"/>
        </a:p>
      </dgm:t>
    </dgm:pt>
    <dgm:pt modelId="{698B08A5-A415-4E6E-A483-C5339E9AEF75}" type="sibTrans" cxnId="{C776D956-B0DC-42DE-9B21-9EA9CEA2E974}">
      <dgm:prSet/>
      <dgm:spPr/>
      <dgm:t>
        <a:bodyPr/>
        <a:lstStyle/>
        <a:p>
          <a:endParaRPr lang="en-US"/>
        </a:p>
      </dgm:t>
    </dgm:pt>
    <dgm:pt modelId="{F0B04900-BD5A-409F-B831-538FC6277B2B}">
      <dgm:prSet phldrT="[Text]" phldr="1"/>
      <dgm:spPr/>
      <dgm:t>
        <a:bodyPr/>
        <a:lstStyle/>
        <a:p>
          <a:endParaRPr lang="en-US"/>
        </a:p>
      </dgm:t>
    </dgm:pt>
    <dgm:pt modelId="{D1761968-77BF-47E7-B42C-354DDE2973F3}" type="parTrans" cxnId="{7CC9491A-3033-4242-9A34-234E417CA0D4}">
      <dgm:prSet/>
      <dgm:spPr/>
      <dgm:t>
        <a:bodyPr/>
        <a:lstStyle/>
        <a:p>
          <a:endParaRPr lang="en-US"/>
        </a:p>
      </dgm:t>
    </dgm:pt>
    <dgm:pt modelId="{2E1662DA-E9E3-4066-A98B-6988DAF84949}" type="sibTrans" cxnId="{7CC9491A-3033-4242-9A34-234E417CA0D4}">
      <dgm:prSet/>
      <dgm:spPr/>
      <dgm:t>
        <a:bodyPr/>
        <a:lstStyle/>
        <a:p>
          <a:endParaRPr lang="en-US"/>
        </a:p>
      </dgm:t>
    </dgm:pt>
    <dgm:pt modelId="{5E78BF72-FEE9-4BC9-9C30-AE4D1C129260}">
      <dgm:prSet phldrT="[Text]" custT="1">
        <dgm:style>
          <a:lnRef idx="0">
            <a:scrgbClr r="0" g="0" b="0"/>
          </a:lnRef>
          <a:fillRef idx="0">
            <a:scrgbClr r="0" g="0" b="0"/>
          </a:fillRef>
          <a:effectRef idx="0">
            <a:scrgbClr r="0" g="0" b="0"/>
          </a:effectRef>
          <a:fontRef idx="minor">
            <a:schemeClr val="accent4"/>
          </a:fontRef>
        </dgm:style>
      </dgm:prSet>
      <dgm:spPr>
        <a:noFill/>
        <a:ln w="9525" cap="flat" cmpd="sng" algn="ctr">
          <a:noFill/>
          <a:prstDash val="solid"/>
          <a:round/>
          <a:headEnd type="none" w="med" len="med"/>
          <a:tailEnd type="none" w="med" len="med"/>
        </a:ln>
      </dgm:spPr>
      <dgm:t>
        <a:bodyPr/>
        <a:lstStyle/>
        <a:p>
          <a:pPr algn="ctr"/>
          <a:r>
            <a:rPr lang="en-US" sz="1800" b="1" dirty="0">
              <a:solidFill>
                <a:schemeClr val="accent2"/>
              </a:solidFill>
              <a:latin typeface="Arial" pitchFamily="34" charset="0"/>
              <a:ea typeface="+mn-ea"/>
              <a:cs typeface="Arial" pitchFamily="34" charset="0"/>
            </a:rPr>
            <a:t>Residents</a:t>
          </a:r>
          <a:r>
            <a:rPr lang="ar-SA" sz="1800" b="1" dirty="0">
              <a:solidFill>
                <a:schemeClr val="accent2"/>
              </a:solidFill>
              <a:latin typeface="Arial" pitchFamily="34" charset="0"/>
              <a:ea typeface="+mn-ea"/>
              <a:cs typeface="Arial" pitchFamily="34" charset="0"/>
            </a:rPr>
            <a:t> (مقيمة ) </a:t>
          </a:r>
          <a:endParaRPr lang="en-GB" sz="1700" dirty="0">
            <a:solidFill>
              <a:schemeClr val="accent2"/>
            </a:solidFill>
            <a:latin typeface="Arial" pitchFamily="34" charset="0"/>
            <a:cs typeface="Arial" pitchFamily="34" charset="0"/>
          </a:endParaRPr>
        </a:p>
      </dgm:t>
    </dgm:pt>
    <dgm:pt modelId="{E6884832-E8B5-4023-BC33-5592CA3CF324}" type="parTrans" cxnId="{DBE2418D-0C08-45B2-84AB-83A9986D39AB}">
      <dgm:prSet/>
      <dgm:spPr/>
      <dgm:t>
        <a:bodyPr/>
        <a:lstStyle/>
        <a:p>
          <a:endParaRPr lang="en-US"/>
        </a:p>
      </dgm:t>
    </dgm:pt>
    <dgm:pt modelId="{77A5BDC4-6DF2-4C2A-B6AE-DF95F3A5D10B}" type="sibTrans" cxnId="{DBE2418D-0C08-45B2-84AB-83A9986D39AB}">
      <dgm:prSet/>
      <dgm:spPr/>
      <dgm:t>
        <a:bodyPr/>
        <a:lstStyle/>
        <a:p>
          <a:endParaRPr lang="en-US"/>
        </a:p>
      </dgm:t>
    </dgm:pt>
    <dgm:pt modelId="{C85CB055-5BF9-4046-9598-72A541EC9D5B}">
      <dgm:prSet phldrT="[Text]">
        <dgm:style>
          <a:lnRef idx="0">
            <a:scrgbClr r="0" g="0" b="0"/>
          </a:lnRef>
          <a:fillRef idx="0">
            <a:scrgbClr r="0" g="0" b="0"/>
          </a:fillRef>
          <a:effectRef idx="0">
            <a:scrgbClr r="0" g="0" b="0"/>
          </a:effectRef>
          <a:fontRef idx="minor">
            <a:schemeClr val="accent4"/>
          </a:fontRef>
        </dgm:style>
      </dgm:prSet>
      <dgm:spPr>
        <a:noFill/>
        <a:ln w="9525" cap="flat" cmpd="sng" algn="ctr">
          <a:noFill/>
          <a:prstDash val="solid"/>
          <a:round/>
          <a:headEnd type="none" w="med" len="med"/>
          <a:tailEnd type="none" w="med" len="med"/>
        </a:ln>
      </dgm:spPr>
      <dgm:t>
        <a:bodyPr/>
        <a:lstStyle/>
        <a:p>
          <a:endParaRPr lang="en-US" dirty="0"/>
        </a:p>
      </dgm:t>
    </dgm:pt>
    <dgm:pt modelId="{C1B4C8BE-4D46-4796-B9B5-79194C9B26E2}" type="parTrans" cxnId="{17F406E4-1B52-4784-B20E-FAE54E28C7C6}">
      <dgm:prSet/>
      <dgm:spPr/>
      <dgm:t>
        <a:bodyPr/>
        <a:lstStyle/>
        <a:p>
          <a:endParaRPr lang="en-US"/>
        </a:p>
      </dgm:t>
    </dgm:pt>
    <dgm:pt modelId="{DE7CD111-5C68-4C8F-BC43-375B3937E63F}" type="sibTrans" cxnId="{17F406E4-1B52-4784-B20E-FAE54E28C7C6}">
      <dgm:prSet/>
      <dgm:spPr/>
      <dgm:t>
        <a:bodyPr/>
        <a:lstStyle/>
        <a:p>
          <a:endParaRPr lang="en-US"/>
        </a:p>
      </dgm:t>
    </dgm:pt>
    <dgm:pt modelId="{01EA43F1-66D7-4CDF-BC25-7C54E52CCBF4}">
      <dgm:prSet phldrT="[Text]">
        <dgm:style>
          <a:lnRef idx="0">
            <a:scrgbClr r="0" g="0" b="0"/>
          </a:lnRef>
          <a:fillRef idx="0">
            <a:scrgbClr r="0" g="0" b="0"/>
          </a:fillRef>
          <a:effectRef idx="0">
            <a:scrgbClr r="0" g="0" b="0"/>
          </a:effectRef>
          <a:fontRef idx="minor">
            <a:schemeClr val="accent4"/>
          </a:fontRef>
        </dgm:style>
      </dgm:prSet>
      <dgm:spPr>
        <a:noFill/>
        <a:ln w="9525" cap="flat" cmpd="sng" algn="ctr">
          <a:noFill/>
          <a:prstDash val="solid"/>
          <a:round/>
          <a:headEnd type="none" w="med" len="med"/>
          <a:tailEnd type="none" w="med" len="med"/>
        </a:ln>
      </dgm:spPr>
      <dgm:t>
        <a:bodyPr/>
        <a:lstStyle/>
        <a:p>
          <a:endParaRPr lang="en-GB" sz="1700" dirty="0">
            <a:latin typeface="Arial" pitchFamily="34" charset="0"/>
            <a:cs typeface="Arial" pitchFamily="34" charset="0"/>
          </a:endParaRPr>
        </a:p>
      </dgm:t>
    </dgm:pt>
    <dgm:pt modelId="{722DD802-8F94-4623-B358-6F7088502363}" type="parTrans" cxnId="{04DAFC13-E630-4216-A1F7-BD304D6D4705}">
      <dgm:prSet/>
      <dgm:spPr/>
      <dgm:t>
        <a:bodyPr/>
        <a:lstStyle/>
        <a:p>
          <a:endParaRPr lang="en-US"/>
        </a:p>
      </dgm:t>
    </dgm:pt>
    <dgm:pt modelId="{DA781254-45A0-422E-A6B0-88CE59D9D48E}" type="sibTrans" cxnId="{04DAFC13-E630-4216-A1F7-BD304D6D4705}">
      <dgm:prSet/>
      <dgm:spPr/>
      <dgm:t>
        <a:bodyPr/>
        <a:lstStyle/>
        <a:p>
          <a:endParaRPr lang="en-US"/>
        </a:p>
      </dgm:t>
    </dgm:pt>
    <dgm:pt modelId="{038412E5-001D-4646-A5E1-B54B1A7951BE}">
      <dgm:prSet custT="1">
        <dgm:style>
          <a:lnRef idx="0">
            <a:scrgbClr r="0" g="0" b="0"/>
          </a:lnRef>
          <a:fillRef idx="0">
            <a:scrgbClr r="0" g="0" b="0"/>
          </a:fillRef>
          <a:effectRef idx="0">
            <a:scrgbClr r="0" g="0" b="0"/>
          </a:effectRef>
          <a:fontRef idx="minor">
            <a:schemeClr val="accent4"/>
          </a:fontRef>
        </dgm:style>
      </dgm:prSet>
      <dgm:spPr>
        <a:noFill/>
        <a:ln w="9525" cap="flat" cmpd="sng" algn="ctr">
          <a:noFill/>
          <a:prstDash val="solid"/>
          <a:round/>
          <a:headEnd type="none" w="med" len="med"/>
          <a:tailEnd type="none" w="med" len="med"/>
        </a:ln>
      </dgm:spPr>
      <dgm:t>
        <a:bodyPr/>
        <a:lstStyle/>
        <a:p>
          <a:pPr algn="l"/>
          <a:r>
            <a:rPr lang="en-US" sz="1600" b="0" dirty="0">
              <a:latin typeface="Arial" pitchFamily="34" charset="0"/>
              <a:cs typeface="Arial" pitchFamily="34" charset="0"/>
            </a:rPr>
            <a:t>Consist of relatively fixed types of microorganisms. Regularly found in a given area at </a:t>
          </a:r>
          <a:r>
            <a:rPr lang="en-US" sz="1600" b="0" dirty="0">
              <a:solidFill>
                <a:srgbClr val="FF0000"/>
              </a:solidFill>
              <a:latin typeface="Arial" pitchFamily="34" charset="0"/>
              <a:cs typeface="Arial" pitchFamily="34" charset="0"/>
            </a:rPr>
            <a:t>invariable period</a:t>
          </a:r>
          <a:r>
            <a:rPr lang="en-US" sz="1600" b="0" dirty="0">
              <a:latin typeface="Arial" pitchFamily="34" charset="0"/>
              <a:cs typeface="Arial" pitchFamily="34" charset="0"/>
            </a:rPr>
            <a:t>. If disturbed promptly re-establish it self</a:t>
          </a:r>
          <a:r>
            <a:rPr lang="en-US" sz="1600" b="0" dirty="0">
              <a:solidFill>
                <a:srgbClr val="FF0000"/>
              </a:solidFill>
              <a:latin typeface="Arial" pitchFamily="34" charset="0"/>
              <a:cs typeface="Arial" pitchFamily="34" charset="0"/>
            </a:rPr>
            <a:t>.</a:t>
          </a:r>
          <a:r>
            <a:rPr lang="ar-SA" sz="1600" b="1" dirty="0">
              <a:solidFill>
                <a:srgbClr val="FF0000"/>
              </a:solidFill>
              <a:latin typeface="Arial" pitchFamily="34" charset="0"/>
              <a:cs typeface="Arial" pitchFamily="34" charset="0"/>
            </a:rPr>
            <a:t> </a:t>
          </a:r>
          <a:r>
            <a:rPr lang="ar-SA" sz="1600" b="1" dirty="0">
              <a:solidFill>
                <a:schemeClr val="accent1"/>
              </a:solidFill>
              <a:latin typeface="Arial" pitchFamily="34" charset="0"/>
              <a:cs typeface="Arial" pitchFamily="34" charset="0"/>
            </a:rPr>
            <a:t>(لها فترة معينة ليست مقيمة دائمة</a:t>
          </a:r>
          <a:r>
            <a:rPr lang="ar-SA" sz="1600" b="0" dirty="0">
              <a:solidFill>
                <a:schemeClr val="accent1"/>
              </a:solidFill>
              <a:latin typeface="Arial" pitchFamily="34" charset="0"/>
              <a:cs typeface="Arial" pitchFamily="34" charset="0"/>
            </a:rPr>
            <a:t>)</a:t>
          </a:r>
          <a:endParaRPr lang="en-GB" sz="1600" b="0" dirty="0">
            <a:solidFill>
              <a:schemeClr val="accent1"/>
            </a:solidFill>
            <a:latin typeface="Arial" pitchFamily="34" charset="0"/>
            <a:cs typeface="Arial" pitchFamily="34" charset="0"/>
          </a:endParaRPr>
        </a:p>
      </dgm:t>
    </dgm:pt>
    <dgm:pt modelId="{53F134FB-A78C-4F56-973A-7E0B7FC23974}" type="parTrans" cxnId="{CBD24FB7-9B09-44E6-8CDA-E97645F35C06}">
      <dgm:prSet/>
      <dgm:spPr/>
      <dgm:t>
        <a:bodyPr/>
        <a:lstStyle/>
        <a:p>
          <a:endParaRPr lang="en-US"/>
        </a:p>
      </dgm:t>
    </dgm:pt>
    <dgm:pt modelId="{269A2C9E-AEA3-4A8E-B7A8-2C91480E1730}" type="sibTrans" cxnId="{CBD24FB7-9B09-44E6-8CDA-E97645F35C06}">
      <dgm:prSet/>
      <dgm:spPr/>
      <dgm:t>
        <a:bodyPr/>
        <a:lstStyle/>
        <a:p>
          <a:endParaRPr lang="en-US"/>
        </a:p>
      </dgm:t>
    </dgm:pt>
    <dgm:pt modelId="{A49CA527-2D94-47B1-A914-38FCB8F7F166}" type="pres">
      <dgm:prSet presAssocID="{14C56379-68FF-435A-95DD-70CC97226FE6}" presName="diagram" presStyleCnt="0">
        <dgm:presLayoutVars>
          <dgm:chMax val="1"/>
          <dgm:dir/>
          <dgm:animLvl val="ctr"/>
          <dgm:resizeHandles val="exact"/>
        </dgm:presLayoutVars>
      </dgm:prSet>
      <dgm:spPr/>
      <dgm:t>
        <a:bodyPr/>
        <a:lstStyle/>
        <a:p>
          <a:endParaRPr lang="en-US"/>
        </a:p>
      </dgm:t>
    </dgm:pt>
    <dgm:pt modelId="{87F2A279-A56B-4C11-A0E0-9C0D704141B9}" type="pres">
      <dgm:prSet presAssocID="{14C56379-68FF-435A-95DD-70CC97226FE6}" presName="matrix" presStyleCnt="0"/>
      <dgm:spPr/>
    </dgm:pt>
    <dgm:pt modelId="{24AEE70B-CCDA-4182-95F0-992994ACB19D}" type="pres">
      <dgm:prSet presAssocID="{14C56379-68FF-435A-95DD-70CC97226FE6}" presName="tile1" presStyleLbl="node1" presStyleIdx="0" presStyleCnt="4" custScaleY="73055"/>
      <dgm:spPr/>
      <dgm:t>
        <a:bodyPr/>
        <a:lstStyle/>
        <a:p>
          <a:endParaRPr lang="en-US"/>
        </a:p>
      </dgm:t>
    </dgm:pt>
    <dgm:pt modelId="{8270795D-4FBA-4F86-8C1D-A3E09A247F1B}" type="pres">
      <dgm:prSet presAssocID="{14C56379-68FF-435A-95DD-70CC97226FE6}" presName="tile1text" presStyleLbl="node1" presStyleIdx="0" presStyleCnt="4">
        <dgm:presLayoutVars>
          <dgm:chMax val="0"/>
          <dgm:chPref val="0"/>
          <dgm:bulletEnabled val="1"/>
        </dgm:presLayoutVars>
      </dgm:prSet>
      <dgm:spPr/>
      <dgm:t>
        <a:bodyPr/>
        <a:lstStyle/>
        <a:p>
          <a:endParaRPr lang="en-US"/>
        </a:p>
      </dgm:t>
    </dgm:pt>
    <dgm:pt modelId="{737BA85A-DF49-46C5-B19A-DAA3E890BC49}" type="pres">
      <dgm:prSet presAssocID="{14C56379-68FF-435A-95DD-70CC97226FE6}" presName="tile2" presStyleLbl="node1" presStyleIdx="1" presStyleCnt="4" custScaleY="81974"/>
      <dgm:spPr/>
      <dgm:t>
        <a:bodyPr/>
        <a:lstStyle/>
        <a:p>
          <a:endParaRPr lang="en-US"/>
        </a:p>
      </dgm:t>
    </dgm:pt>
    <dgm:pt modelId="{773AC49C-1336-4D4D-9EB6-9835EB0E8293}" type="pres">
      <dgm:prSet presAssocID="{14C56379-68FF-435A-95DD-70CC97226FE6}" presName="tile2text" presStyleLbl="node1" presStyleIdx="1" presStyleCnt="4">
        <dgm:presLayoutVars>
          <dgm:chMax val="0"/>
          <dgm:chPref val="0"/>
          <dgm:bulletEnabled val="1"/>
        </dgm:presLayoutVars>
      </dgm:prSet>
      <dgm:spPr/>
      <dgm:t>
        <a:bodyPr/>
        <a:lstStyle/>
        <a:p>
          <a:endParaRPr lang="en-US"/>
        </a:p>
      </dgm:t>
    </dgm:pt>
    <dgm:pt modelId="{0A5ACA4E-DC01-49A0-8C93-47CC05125F16}" type="pres">
      <dgm:prSet presAssocID="{14C56379-68FF-435A-95DD-70CC97226FE6}" presName="tile3" presStyleLbl="node1" presStyleIdx="2" presStyleCnt="4" custScaleY="123909" custLinFactNeighborX="-480" custLinFactNeighborY="2324"/>
      <dgm:spPr/>
      <dgm:t>
        <a:bodyPr/>
        <a:lstStyle/>
        <a:p>
          <a:endParaRPr lang="en-US"/>
        </a:p>
      </dgm:t>
    </dgm:pt>
    <dgm:pt modelId="{A87FFCB6-7C15-4AF7-9594-2A4DC7D587A9}" type="pres">
      <dgm:prSet presAssocID="{14C56379-68FF-435A-95DD-70CC97226FE6}" presName="tile3text" presStyleLbl="node1" presStyleIdx="2" presStyleCnt="4">
        <dgm:presLayoutVars>
          <dgm:chMax val="0"/>
          <dgm:chPref val="0"/>
          <dgm:bulletEnabled val="1"/>
        </dgm:presLayoutVars>
      </dgm:prSet>
      <dgm:spPr/>
      <dgm:t>
        <a:bodyPr/>
        <a:lstStyle/>
        <a:p>
          <a:endParaRPr lang="en-US"/>
        </a:p>
      </dgm:t>
    </dgm:pt>
    <dgm:pt modelId="{90C60040-A4BC-4454-915C-2937657A4A95}" type="pres">
      <dgm:prSet presAssocID="{14C56379-68FF-435A-95DD-70CC97226FE6}" presName="tile4" presStyleLbl="node1" presStyleIdx="3" presStyleCnt="4" custScaleY="116603" custLinFactNeighborY="0"/>
      <dgm:spPr/>
      <dgm:t>
        <a:bodyPr/>
        <a:lstStyle/>
        <a:p>
          <a:endParaRPr lang="en-US"/>
        </a:p>
      </dgm:t>
    </dgm:pt>
    <dgm:pt modelId="{8E2BAF7E-920E-4AA8-B876-03D2BD8C79D3}" type="pres">
      <dgm:prSet presAssocID="{14C56379-68FF-435A-95DD-70CC97226FE6}" presName="tile4text" presStyleLbl="node1" presStyleIdx="3" presStyleCnt="4">
        <dgm:presLayoutVars>
          <dgm:chMax val="0"/>
          <dgm:chPref val="0"/>
          <dgm:bulletEnabled val="1"/>
        </dgm:presLayoutVars>
      </dgm:prSet>
      <dgm:spPr/>
      <dgm:t>
        <a:bodyPr/>
        <a:lstStyle/>
        <a:p>
          <a:endParaRPr lang="en-US"/>
        </a:p>
      </dgm:t>
    </dgm:pt>
    <dgm:pt modelId="{05C99741-89DD-486A-9B4A-46E598051BB4}" type="pres">
      <dgm:prSet presAssocID="{14C56379-68FF-435A-95DD-70CC97226FE6}" presName="centerTile" presStyleLbl="fgShp" presStyleIdx="0" presStyleCnt="1" custScaleX="59901" custScaleY="56810" custLinFactNeighborX="-3006" custLinFactNeighborY="-25531">
        <dgm:presLayoutVars>
          <dgm:chMax val="0"/>
          <dgm:chPref val="0"/>
        </dgm:presLayoutVars>
      </dgm:prSet>
      <dgm:spPr/>
      <dgm:t>
        <a:bodyPr/>
        <a:lstStyle/>
        <a:p>
          <a:endParaRPr lang="en-US"/>
        </a:p>
      </dgm:t>
    </dgm:pt>
  </dgm:ptLst>
  <dgm:cxnLst>
    <dgm:cxn modelId="{F8A377C5-AAE8-491A-987F-24912848349E}" type="presOf" srcId="{1873571B-F01A-4C88-939E-129668D7EB1A}" destId="{8270795D-4FBA-4F86-8C1D-A3E09A247F1B}" srcOrd="1" destOrd="0" presId="urn:microsoft.com/office/officeart/2005/8/layout/matrix1"/>
    <dgm:cxn modelId="{B20E776D-5522-4410-AF7E-439727113A74}" type="presOf" srcId="{01EA43F1-66D7-4CDF-BC25-7C54E52CCBF4}" destId="{A87FFCB6-7C15-4AF7-9594-2A4DC7D587A9}" srcOrd="1" destOrd="0" presId="urn:microsoft.com/office/officeart/2005/8/layout/matrix1"/>
    <dgm:cxn modelId="{5751689E-7781-4BD5-9844-E693BD2C0DB2}" srcId="{0439E11D-AD39-4607-890E-09FB4903AE9F}" destId="{1873571B-F01A-4C88-939E-129668D7EB1A}" srcOrd="0" destOrd="0" parTransId="{7E117332-CFAB-4FEF-9B4C-E0900A0850CE}" sibTransId="{B4EEBEEC-02D9-4F2D-80E2-FA4E0D59673E}"/>
    <dgm:cxn modelId="{57FA3BD4-A256-4498-A6D8-D48CEC90D411}" type="presOf" srcId="{C85CB055-5BF9-4046-9598-72A541EC9D5B}" destId="{90C60040-A4BC-4454-915C-2937657A4A95}" srcOrd="0" destOrd="0" presId="urn:microsoft.com/office/officeart/2005/8/layout/matrix1"/>
    <dgm:cxn modelId="{04DAFC13-E630-4216-A1F7-BD304D6D4705}" srcId="{0439E11D-AD39-4607-890E-09FB4903AE9F}" destId="{01EA43F1-66D7-4CDF-BC25-7C54E52CCBF4}" srcOrd="2" destOrd="0" parTransId="{722DD802-8F94-4623-B358-6F7088502363}" sibTransId="{DA781254-45A0-422E-A6B0-88CE59D9D48E}"/>
    <dgm:cxn modelId="{27F94EAF-7828-49C6-B2CF-0722F5C6342E}" type="presOf" srcId="{01EA43F1-66D7-4CDF-BC25-7C54E52CCBF4}" destId="{0A5ACA4E-DC01-49A0-8C93-47CC05125F16}" srcOrd="0" destOrd="0" presId="urn:microsoft.com/office/officeart/2005/8/layout/matrix1"/>
    <dgm:cxn modelId="{CBD24FB7-9B09-44E6-8CDA-E97645F35C06}" srcId="{5E78BF72-FEE9-4BC9-9C30-AE4D1C129260}" destId="{038412E5-001D-4646-A5E1-B54B1A7951BE}" srcOrd="0" destOrd="0" parTransId="{53F134FB-A78C-4F56-973A-7E0B7FC23974}" sibTransId="{269A2C9E-AEA3-4A8E-B7A8-2C91480E1730}"/>
    <dgm:cxn modelId="{17F406E4-1B52-4784-B20E-FAE54E28C7C6}" srcId="{0439E11D-AD39-4607-890E-09FB4903AE9F}" destId="{C85CB055-5BF9-4046-9598-72A541EC9D5B}" srcOrd="3" destOrd="0" parTransId="{C1B4C8BE-4D46-4796-B9B5-79194C9B26E2}" sibTransId="{DE7CD111-5C68-4C8F-BC43-375B3937E63F}"/>
    <dgm:cxn modelId="{0FF4A12C-9E7A-4D52-A752-58302756ABE4}" type="presOf" srcId="{038412E5-001D-4646-A5E1-B54B1A7951BE}" destId="{737BA85A-DF49-46C5-B19A-DAA3E890BC49}" srcOrd="0" destOrd="1" presId="urn:microsoft.com/office/officeart/2005/8/layout/matrix1"/>
    <dgm:cxn modelId="{8099FCA1-5540-4D0A-900D-751FB33658B2}" type="presOf" srcId="{14C56379-68FF-435A-95DD-70CC97226FE6}" destId="{A49CA527-2D94-47B1-A914-38FCB8F7F166}" srcOrd="0" destOrd="0" presId="urn:microsoft.com/office/officeart/2005/8/layout/matrix1"/>
    <dgm:cxn modelId="{DBE2418D-0C08-45B2-84AB-83A9986D39AB}" srcId="{0439E11D-AD39-4607-890E-09FB4903AE9F}" destId="{5E78BF72-FEE9-4BC9-9C30-AE4D1C129260}" srcOrd="1" destOrd="0" parTransId="{E6884832-E8B5-4023-BC33-5592CA3CF324}" sibTransId="{77A5BDC4-6DF2-4C2A-B6AE-DF95F3A5D10B}"/>
    <dgm:cxn modelId="{80AE3E84-5C6F-4B95-90D1-79B1BB9E0600}" type="presOf" srcId="{C85CB055-5BF9-4046-9598-72A541EC9D5B}" destId="{8E2BAF7E-920E-4AA8-B876-03D2BD8C79D3}" srcOrd="1" destOrd="0" presId="urn:microsoft.com/office/officeart/2005/8/layout/matrix1"/>
    <dgm:cxn modelId="{D028A865-6BFA-426D-9DB5-A2AB4B5775C2}" type="presOf" srcId="{5E78BF72-FEE9-4BC9-9C30-AE4D1C129260}" destId="{773AC49C-1336-4D4D-9EB6-9835EB0E8293}" srcOrd="1" destOrd="0" presId="urn:microsoft.com/office/officeart/2005/8/layout/matrix1"/>
    <dgm:cxn modelId="{2FEAD468-B540-4AD8-89FC-24C070A5A62E}" type="presOf" srcId="{0439E11D-AD39-4607-890E-09FB4903AE9F}" destId="{05C99741-89DD-486A-9B4A-46E598051BB4}" srcOrd="0" destOrd="0" presId="urn:microsoft.com/office/officeart/2005/8/layout/matrix1"/>
    <dgm:cxn modelId="{59205C18-E83F-4972-8F31-D93FEB5E0E9F}" type="presOf" srcId="{1873571B-F01A-4C88-939E-129668D7EB1A}" destId="{24AEE70B-CCDA-4182-95F0-992994ACB19D}" srcOrd="0" destOrd="0" presId="urn:microsoft.com/office/officeart/2005/8/layout/matrix1"/>
    <dgm:cxn modelId="{9FCC0FDB-FC8A-4864-A65E-AEB04A43C104}" srcId="{14C56379-68FF-435A-95DD-70CC97226FE6}" destId="{0439E11D-AD39-4607-890E-09FB4903AE9F}" srcOrd="0" destOrd="0" parTransId="{7EAB1260-3EF4-4306-805B-D73CDA44B2B6}" sibTransId="{94EED0B0-247B-4F12-8CB4-C1168B24A754}"/>
    <dgm:cxn modelId="{ECBCE6AA-86DE-488C-A933-FE6077E89EF8}" srcId="{0439E11D-AD39-4607-890E-09FB4903AE9F}" destId="{BB8E3E9E-49D4-4FCA-802F-61A1D638166C}" srcOrd="4" destOrd="0" parTransId="{DFB1258D-691A-4D90-9053-9DC6285D6A1D}" sibTransId="{2D8DA5CE-6BB2-48B4-AFA2-E7CF265A7ADC}"/>
    <dgm:cxn modelId="{7CC9491A-3033-4242-9A34-234E417CA0D4}" srcId="{0439E11D-AD39-4607-890E-09FB4903AE9F}" destId="{F0B04900-BD5A-409F-B831-538FC6277B2B}" srcOrd="6" destOrd="0" parTransId="{D1761968-77BF-47E7-B42C-354DDE2973F3}" sibTransId="{2E1662DA-E9E3-4066-A98B-6988DAF84949}"/>
    <dgm:cxn modelId="{C776D956-B0DC-42DE-9B21-9EA9CEA2E974}" srcId="{0439E11D-AD39-4607-890E-09FB4903AE9F}" destId="{83FC36BB-55C4-4BB9-957D-23EE0D44F093}" srcOrd="5" destOrd="0" parTransId="{90687D46-34BF-4278-9CD8-F2693A28AC82}" sibTransId="{698B08A5-A415-4E6E-A483-C5339E9AEF75}"/>
    <dgm:cxn modelId="{3EEDCB4E-E1C0-4C04-B41A-0D1DDFB5EAFE}" type="presOf" srcId="{5E78BF72-FEE9-4BC9-9C30-AE4D1C129260}" destId="{737BA85A-DF49-46C5-B19A-DAA3E890BC49}" srcOrd="0" destOrd="0" presId="urn:microsoft.com/office/officeart/2005/8/layout/matrix1"/>
    <dgm:cxn modelId="{B3CC1E1C-E5BE-425A-984C-DA755A03C2A0}" type="presOf" srcId="{038412E5-001D-4646-A5E1-B54B1A7951BE}" destId="{773AC49C-1336-4D4D-9EB6-9835EB0E8293}" srcOrd="1" destOrd="1" presId="urn:microsoft.com/office/officeart/2005/8/layout/matrix1"/>
    <dgm:cxn modelId="{06FB1876-7031-4F22-AB7F-7408C8EA67BB}" type="presParOf" srcId="{A49CA527-2D94-47B1-A914-38FCB8F7F166}" destId="{87F2A279-A56B-4C11-A0E0-9C0D704141B9}" srcOrd="0" destOrd="0" presId="urn:microsoft.com/office/officeart/2005/8/layout/matrix1"/>
    <dgm:cxn modelId="{C92F8D67-8325-4615-BD08-E93FCC077014}" type="presParOf" srcId="{87F2A279-A56B-4C11-A0E0-9C0D704141B9}" destId="{24AEE70B-CCDA-4182-95F0-992994ACB19D}" srcOrd="0" destOrd="0" presId="urn:microsoft.com/office/officeart/2005/8/layout/matrix1"/>
    <dgm:cxn modelId="{00D6DD9B-90F7-4AAC-8705-1F9BDA3C7D9A}" type="presParOf" srcId="{87F2A279-A56B-4C11-A0E0-9C0D704141B9}" destId="{8270795D-4FBA-4F86-8C1D-A3E09A247F1B}" srcOrd="1" destOrd="0" presId="urn:microsoft.com/office/officeart/2005/8/layout/matrix1"/>
    <dgm:cxn modelId="{1D84F56B-5CE8-4A13-892D-02C03DAA6992}" type="presParOf" srcId="{87F2A279-A56B-4C11-A0E0-9C0D704141B9}" destId="{737BA85A-DF49-46C5-B19A-DAA3E890BC49}" srcOrd="2" destOrd="0" presId="urn:microsoft.com/office/officeart/2005/8/layout/matrix1"/>
    <dgm:cxn modelId="{E3E4381C-EEC3-4380-8808-1A8C4B2B080D}" type="presParOf" srcId="{87F2A279-A56B-4C11-A0E0-9C0D704141B9}" destId="{773AC49C-1336-4D4D-9EB6-9835EB0E8293}" srcOrd="3" destOrd="0" presId="urn:microsoft.com/office/officeart/2005/8/layout/matrix1"/>
    <dgm:cxn modelId="{1C3DDAC8-D730-45C8-AC6F-14A1986CB646}" type="presParOf" srcId="{87F2A279-A56B-4C11-A0E0-9C0D704141B9}" destId="{0A5ACA4E-DC01-49A0-8C93-47CC05125F16}" srcOrd="4" destOrd="0" presId="urn:microsoft.com/office/officeart/2005/8/layout/matrix1"/>
    <dgm:cxn modelId="{0BDD5E61-6347-4B35-9471-747BBB6DFDBB}" type="presParOf" srcId="{87F2A279-A56B-4C11-A0E0-9C0D704141B9}" destId="{A87FFCB6-7C15-4AF7-9594-2A4DC7D587A9}" srcOrd="5" destOrd="0" presId="urn:microsoft.com/office/officeart/2005/8/layout/matrix1"/>
    <dgm:cxn modelId="{2DE01BC2-C6D5-4BC7-9639-A7E220BDB5EF}" type="presParOf" srcId="{87F2A279-A56B-4C11-A0E0-9C0D704141B9}" destId="{90C60040-A4BC-4454-915C-2937657A4A95}" srcOrd="6" destOrd="0" presId="urn:microsoft.com/office/officeart/2005/8/layout/matrix1"/>
    <dgm:cxn modelId="{22C29C3A-9789-45AD-9141-44FF80B95FBD}" type="presParOf" srcId="{87F2A279-A56B-4C11-A0E0-9C0D704141B9}" destId="{8E2BAF7E-920E-4AA8-B876-03D2BD8C79D3}" srcOrd="7" destOrd="0" presId="urn:microsoft.com/office/officeart/2005/8/layout/matrix1"/>
    <dgm:cxn modelId="{8489BF45-564A-4CCC-AE1A-13AE2F3B1405}" type="presParOf" srcId="{A49CA527-2D94-47B1-A914-38FCB8F7F166}" destId="{05C99741-89DD-486A-9B4A-46E598051BB4}" srcOrd="1" destOrd="0" presId="urn:microsoft.com/office/officeart/2005/8/layout/matrix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6C2DB6-C521-4302-8673-69002CA6E256}" type="doc">
      <dgm:prSet loTypeId="urn:microsoft.com/office/officeart/2005/8/layout/hierarchy1" loCatId="hierarchy" qsTypeId="urn:microsoft.com/office/officeart/2005/8/quickstyle/simple3" qsCatId="simple" csTypeId="urn:microsoft.com/office/officeart/2005/8/colors/accent0_1" csCatId="mainScheme" phldr="1"/>
      <dgm:spPr/>
      <dgm:t>
        <a:bodyPr/>
        <a:lstStyle/>
        <a:p>
          <a:endParaRPr lang="en-GB"/>
        </a:p>
      </dgm:t>
    </dgm:pt>
    <dgm:pt modelId="{6D1AA2FC-2809-42F1-832F-80ADC2C25723}">
      <dgm:prSet phldrT="[Text]" custT="1">
        <dgm:style>
          <a:lnRef idx="2">
            <a:schemeClr val="accent4"/>
          </a:lnRef>
          <a:fillRef idx="1">
            <a:schemeClr val="lt1"/>
          </a:fillRef>
          <a:effectRef idx="0">
            <a:schemeClr val="accent4"/>
          </a:effectRef>
          <a:fontRef idx="minor">
            <a:schemeClr val="dk1"/>
          </a:fontRef>
        </dgm:style>
      </dgm:prSet>
      <dgm:spPr/>
      <dgm:t>
        <a:bodyPr/>
        <a:lstStyle/>
        <a:p>
          <a:r>
            <a:rPr lang="en-US" sz="1800" b="1" u="sng" dirty="0">
              <a:effectLst/>
              <a:latin typeface="Arial" pitchFamily="34" charset="0"/>
              <a:cs typeface="Arial" pitchFamily="34" charset="0"/>
            </a:rPr>
            <a:t>Body sites with normal flora</a:t>
          </a:r>
          <a:endParaRPr lang="en-GB" sz="1800" b="1" u="sng" dirty="0">
            <a:effectLst/>
            <a:latin typeface="Arial" pitchFamily="34" charset="0"/>
            <a:cs typeface="Arial" pitchFamily="34" charset="0"/>
          </a:endParaRPr>
        </a:p>
      </dgm:t>
    </dgm:pt>
    <dgm:pt modelId="{62C545A8-E7B3-436C-93F2-89D6605723F0}" type="parTrans" cxnId="{485F0626-C328-4560-96FB-7A6309215D19}">
      <dgm:prSet/>
      <dgm:spPr/>
      <dgm:t>
        <a:bodyPr/>
        <a:lstStyle/>
        <a:p>
          <a:endParaRPr lang="en-GB"/>
        </a:p>
      </dgm:t>
    </dgm:pt>
    <dgm:pt modelId="{1F20C509-7203-4ACC-916A-29AE157BCD0C}" type="sibTrans" cxnId="{485F0626-C328-4560-96FB-7A6309215D19}">
      <dgm:prSet/>
      <dgm:spPr/>
      <dgm:t>
        <a:bodyPr/>
        <a:lstStyle/>
        <a:p>
          <a:endParaRPr lang="en-GB"/>
        </a:p>
      </dgm:t>
    </dgm:pt>
    <dgm:pt modelId="{DF6A1746-6D28-431F-8344-26D4B6D78135}">
      <dgm:prSet phldrT="[Text]" custT="1">
        <dgm:style>
          <a:lnRef idx="2">
            <a:schemeClr val="accent4"/>
          </a:lnRef>
          <a:fillRef idx="1">
            <a:schemeClr val="lt1"/>
          </a:fillRef>
          <a:effectRef idx="0">
            <a:schemeClr val="accent4"/>
          </a:effectRef>
          <a:fontRef idx="minor">
            <a:schemeClr val="dk1"/>
          </a:fontRef>
        </dgm:style>
      </dgm:prSet>
      <dgm:spPr/>
      <dgm:t>
        <a:bodyPr/>
        <a:lstStyle/>
        <a:p>
          <a:r>
            <a:rPr lang="en-US" sz="1800" dirty="0">
              <a:latin typeface="Arial" pitchFamily="34" charset="0"/>
              <a:cs typeface="Arial" pitchFamily="34" charset="0"/>
            </a:rPr>
            <a:t>Gastrointestinal track (GIT):</a:t>
          </a:r>
        </a:p>
        <a:p>
          <a:r>
            <a:rPr lang="en-US" sz="1800" dirty="0">
              <a:latin typeface="Arial" pitchFamily="34" charset="0"/>
              <a:cs typeface="Arial" pitchFamily="34" charset="0"/>
            </a:rPr>
            <a:t>Mouth &amp; large colon</a:t>
          </a:r>
        </a:p>
      </dgm:t>
    </dgm:pt>
    <dgm:pt modelId="{CF07A450-0CF3-4293-9BA4-6D005CD3FDFB}" type="parTrans" cxnId="{8665EEBC-04A1-4753-862F-678F6B40040B}">
      <dgm:prSet/>
      <dgm:spPr/>
      <dgm:t>
        <a:bodyPr/>
        <a:lstStyle/>
        <a:p>
          <a:endParaRPr lang="en-GB"/>
        </a:p>
      </dgm:t>
    </dgm:pt>
    <dgm:pt modelId="{9A8B91E9-AA44-419C-AFE4-818A2919DE0C}" type="sibTrans" cxnId="{8665EEBC-04A1-4753-862F-678F6B40040B}">
      <dgm:prSet/>
      <dgm:spPr/>
      <dgm:t>
        <a:bodyPr/>
        <a:lstStyle/>
        <a:p>
          <a:endParaRPr lang="en-GB"/>
        </a:p>
      </dgm:t>
    </dgm:pt>
    <dgm:pt modelId="{316427B7-0076-4279-B6EE-CC6E22B9340D}">
      <dgm:prSet phldrT="[Text]" custT="1">
        <dgm:style>
          <a:lnRef idx="2">
            <a:schemeClr val="accent4"/>
          </a:lnRef>
          <a:fillRef idx="1">
            <a:schemeClr val="lt1"/>
          </a:fillRef>
          <a:effectRef idx="0">
            <a:schemeClr val="accent4"/>
          </a:effectRef>
          <a:fontRef idx="minor">
            <a:schemeClr val="dk1"/>
          </a:fontRef>
        </dgm:style>
      </dgm:prSet>
      <dgm:spPr/>
      <dgm:t>
        <a:bodyPr/>
        <a:lstStyle/>
        <a:p>
          <a:r>
            <a:rPr lang="en-GB" sz="1600" dirty="0">
              <a:latin typeface="Arial" pitchFamily="34" charset="0"/>
              <a:cs typeface="Arial" pitchFamily="34" charset="0"/>
            </a:rPr>
            <a:t>Female genital: </a:t>
          </a:r>
          <a:r>
            <a:rPr lang="en-GB" sz="1600" dirty="0">
              <a:solidFill>
                <a:srgbClr val="FF0000"/>
              </a:solidFill>
              <a:latin typeface="Arial" pitchFamily="34" charset="0"/>
              <a:cs typeface="Arial" pitchFamily="34" charset="0"/>
            </a:rPr>
            <a:t>vagina.  </a:t>
          </a:r>
        </a:p>
        <a:p>
          <a:r>
            <a:rPr lang="en-GB" sz="1600" dirty="0">
              <a:latin typeface="Arial" pitchFamily="34" charset="0"/>
              <a:cs typeface="Arial" pitchFamily="34" charset="0"/>
            </a:rPr>
            <a:t>(Urogenital tract):</a:t>
          </a:r>
        </a:p>
        <a:p>
          <a:r>
            <a:rPr lang="en-GB" sz="1600" dirty="0">
              <a:latin typeface="Arial" pitchFamily="34" charset="0"/>
              <a:cs typeface="Arial" pitchFamily="34" charset="0"/>
            </a:rPr>
            <a:t>distal one third of the urethra</a:t>
          </a:r>
        </a:p>
        <a:p>
          <a:endParaRPr lang="en-GB" sz="1300" dirty="0">
            <a:latin typeface="Arial" pitchFamily="34" charset="0"/>
            <a:cs typeface="Arial" pitchFamily="34" charset="0"/>
          </a:endParaRPr>
        </a:p>
      </dgm:t>
    </dgm:pt>
    <dgm:pt modelId="{FEF5A8C5-C0F3-40B4-B16D-2A7B21493F26}" type="parTrans" cxnId="{997389B4-6B5E-4799-BC20-AA76FEB64048}">
      <dgm:prSet/>
      <dgm:spPr/>
      <dgm:t>
        <a:bodyPr/>
        <a:lstStyle/>
        <a:p>
          <a:endParaRPr lang="en-GB"/>
        </a:p>
      </dgm:t>
    </dgm:pt>
    <dgm:pt modelId="{1A946D32-CE83-498F-9FF3-091B1251EE10}" type="sibTrans" cxnId="{997389B4-6B5E-4799-BC20-AA76FEB64048}">
      <dgm:prSet/>
      <dgm:spPr/>
      <dgm:t>
        <a:bodyPr/>
        <a:lstStyle/>
        <a:p>
          <a:endParaRPr lang="en-GB"/>
        </a:p>
      </dgm:t>
    </dgm:pt>
    <dgm:pt modelId="{ED48B1DF-53C7-42F5-B301-7ABF3E1B377E}">
      <dgm:prSet phldrT="[Text]" custT="1">
        <dgm:style>
          <a:lnRef idx="2">
            <a:schemeClr val="accent4"/>
          </a:lnRef>
          <a:fillRef idx="1">
            <a:schemeClr val="lt1"/>
          </a:fillRef>
          <a:effectRef idx="0">
            <a:schemeClr val="accent4"/>
          </a:effectRef>
          <a:fontRef idx="minor">
            <a:schemeClr val="dk1"/>
          </a:fontRef>
        </dgm:style>
      </dgm:prSet>
      <dgm:spPr/>
      <dgm:t>
        <a:bodyPr/>
        <a:lstStyle/>
        <a:p>
          <a:r>
            <a:rPr lang="en-GB" sz="1300" dirty="0">
              <a:latin typeface="Arial" pitchFamily="34" charset="0"/>
              <a:cs typeface="Arial" pitchFamily="34" charset="0"/>
            </a:rPr>
            <a:t> </a:t>
          </a:r>
          <a:r>
            <a:rPr lang="en-GB" sz="2000" dirty="0">
              <a:latin typeface="Arial" pitchFamily="34" charset="0"/>
              <a:cs typeface="Arial" pitchFamily="34" charset="0"/>
            </a:rPr>
            <a:t>Skin ( including external ear &amp; conjunctiva)</a:t>
          </a:r>
          <a:endParaRPr lang="en-GB" sz="1300" dirty="0">
            <a:latin typeface="Arial" pitchFamily="34" charset="0"/>
            <a:cs typeface="Arial" pitchFamily="34" charset="0"/>
          </a:endParaRPr>
        </a:p>
      </dgm:t>
    </dgm:pt>
    <dgm:pt modelId="{6679124B-076A-41C0-83D7-49F9F47D36C5}" type="parTrans" cxnId="{E42A8DE3-3F85-471F-8284-6F484389C830}">
      <dgm:prSet/>
      <dgm:spPr/>
      <dgm:t>
        <a:bodyPr/>
        <a:lstStyle/>
        <a:p>
          <a:endParaRPr lang="en-GB"/>
        </a:p>
      </dgm:t>
    </dgm:pt>
    <dgm:pt modelId="{EC03A16C-832F-41A2-BC40-80FAD12E8966}" type="sibTrans" cxnId="{E42A8DE3-3F85-471F-8284-6F484389C830}">
      <dgm:prSet/>
      <dgm:spPr/>
      <dgm:t>
        <a:bodyPr/>
        <a:lstStyle/>
        <a:p>
          <a:endParaRPr lang="en-GB"/>
        </a:p>
      </dgm:t>
    </dgm:pt>
    <dgm:pt modelId="{5F2C5C19-29FA-45A5-B91F-25C2B432D285}" type="pres">
      <dgm:prSet presAssocID="{A76C2DB6-C521-4302-8673-69002CA6E256}" presName="hierChild1" presStyleCnt="0">
        <dgm:presLayoutVars>
          <dgm:chPref val="1"/>
          <dgm:dir/>
          <dgm:animOne val="branch"/>
          <dgm:animLvl val="lvl"/>
          <dgm:resizeHandles/>
        </dgm:presLayoutVars>
      </dgm:prSet>
      <dgm:spPr/>
      <dgm:t>
        <a:bodyPr/>
        <a:lstStyle/>
        <a:p>
          <a:endParaRPr lang="en-US"/>
        </a:p>
      </dgm:t>
    </dgm:pt>
    <dgm:pt modelId="{51078563-D12F-4723-9D20-FDF7AF0A4160}" type="pres">
      <dgm:prSet presAssocID="{6D1AA2FC-2809-42F1-832F-80ADC2C25723}" presName="hierRoot1" presStyleCnt="0"/>
      <dgm:spPr/>
    </dgm:pt>
    <dgm:pt modelId="{141FAB13-8216-4C5C-8B8A-84170496BB2D}" type="pres">
      <dgm:prSet presAssocID="{6D1AA2FC-2809-42F1-832F-80ADC2C25723}" presName="composite" presStyleCnt="0"/>
      <dgm:spPr/>
    </dgm:pt>
    <dgm:pt modelId="{81F1B656-24F2-4710-B252-56982CA5373A}" type="pres">
      <dgm:prSet presAssocID="{6D1AA2FC-2809-42F1-832F-80ADC2C25723}" presName="background" presStyleLbl="node0" presStyleIdx="0" presStyleCnt="1"/>
      <dgm:spPr/>
    </dgm:pt>
    <dgm:pt modelId="{C2267F4B-B88B-473F-A7F6-D6382DF29507}" type="pres">
      <dgm:prSet presAssocID="{6D1AA2FC-2809-42F1-832F-80ADC2C25723}" presName="text" presStyleLbl="fgAcc0" presStyleIdx="0" presStyleCnt="1" custLinFactNeighborX="-2147">
        <dgm:presLayoutVars>
          <dgm:chPref val="3"/>
        </dgm:presLayoutVars>
      </dgm:prSet>
      <dgm:spPr/>
      <dgm:t>
        <a:bodyPr/>
        <a:lstStyle/>
        <a:p>
          <a:endParaRPr lang="en-US"/>
        </a:p>
      </dgm:t>
    </dgm:pt>
    <dgm:pt modelId="{3E18C831-000F-4DD5-A063-186299859331}" type="pres">
      <dgm:prSet presAssocID="{6D1AA2FC-2809-42F1-832F-80ADC2C25723}" presName="hierChild2" presStyleCnt="0"/>
      <dgm:spPr/>
    </dgm:pt>
    <dgm:pt modelId="{2C21A211-3758-4E75-9635-70E7E94E0C4B}" type="pres">
      <dgm:prSet presAssocID="{CF07A450-0CF3-4293-9BA4-6D005CD3FDFB}" presName="Name10" presStyleLbl="parChTrans1D2" presStyleIdx="0" presStyleCnt="3"/>
      <dgm:spPr/>
      <dgm:t>
        <a:bodyPr/>
        <a:lstStyle/>
        <a:p>
          <a:endParaRPr lang="en-US"/>
        </a:p>
      </dgm:t>
    </dgm:pt>
    <dgm:pt modelId="{8747131A-FBF7-480E-9C73-83FF7AB53387}" type="pres">
      <dgm:prSet presAssocID="{DF6A1746-6D28-431F-8344-26D4B6D78135}" presName="hierRoot2" presStyleCnt="0"/>
      <dgm:spPr/>
    </dgm:pt>
    <dgm:pt modelId="{A8FC3C83-F5DF-4BAD-82C9-6FAA7817A274}" type="pres">
      <dgm:prSet presAssocID="{DF6A1746-6D28-431F-8344-26D4B6D78135}" presName="composite2" presStyleCnt="0"/>
      <dgm:spPr/>
    </dgm:pt>
    <dgm:pt modelId="{4E67B59D-9D21-4E6D-91A2-B293B040B6CD}" type="pres">
      <dgm:prSet presAssocID="{DF6A1746-6D28-431F-8344-26D4B6D78135}" presName="background2" presStyleLbl="node2" presStyleIdx="0" presStyleCnt="3"/>
      <dgm:spPr/>
    </dgm:pt>
    <dgm:pt modelId="{D136574F-45A5-4480-9A81-28785F2F22EC}" type="pres">
      <dgm:prSet presAssocID="{DF6A1746-6D28-431F-8344-26D4B6D78135}" presName="text2" presStyleLbl="fgAcc2" presStyleIdx="0" presStyleCnt="3">
        <dgm:presLayoutVars>
          <dgm:chPref val="3"/>
        </dgm:presLayoutVars>
      </dgm:prSet>
      <dgm:spPr/>
      <dgm:t>
        <a:bodyPr/>
        <a:lstStyle/>
        <a:p>
          <a:endParaRPr lang="en-US"/>
        </a:p>
      </dgm:t>
    </dgm:pt>
    <dgm:pt modelId="{086BE5E8-0E76-48A4-9B24-B6DF3BF13DA8}" type="pres">
      <dgm:prSet presAssocID="{DF6A1746-6D28-431F-8344-26D4B6D78135}" presName="hierChild3" presStyleCnt="0"/>
      <dgm:spPr/>
    </dgm:pt>
    <dgm:pt modelId="{C26B0478-F1B4-4684-BBDD-E253405CAE4D}" type="pres">
      <dgm:prSet presAssocID="{FEF5A8C5-C0F3-40B4-B16D-2A7B21493F26}" presName="Name10" presStyleLbl="parChTrans1D2" presStyleIdx="1" presStyleCnt="3"/>
      <dgm:spPr/>
      <dgm:t>
        <a:bodyPr/>
        <a:lstStyle/>
        <a:p>
          <a:endParaRPr lang="en-US"/>
        </a:p>
      </dgm:t>
    </dgm:pt>
    <dgm:pt modelId="{57B4BB74-3E12-4415-949E-13BC0B3B5232}" type="pres">
      <dgm:prSet presAssocID="{316427B7-0076-4279-B6EE-CC6E22B9340D}" presName="hierRoot2" presStyleCnt="0"/>
      <dgm:spPr/>
    </dgm:pt>
    <dgm:pt modelId="{E0866053-18D7-4021-BAE6-BF3490F2B167}" type="pres">
      <dgm:prSet presAssocID="{316427B7-0076-4279-B6EE-CC6E22B9340D}" presName="composite2" presStyleCnt="0"/>
      <dgm:spPr/>
    </dgm:pt>
    <dgm:pt modelId="{5DEB0153-AD13-4A5D-BA80-F89C22F54B4B}" type="pres">
      <dgm:prSet presAssocID="{316427B7-0076-4279-B6EE-CC6E22B9340D}" presName="background2" presStyleLbl="node2" presStyleIdx="1" presStyleCnt="3"/>
      <dgm:spPr/>
    </dgm:pt>
    <dgm:pt modelId="{45411015-E8FD-48BF-8C33-67174F0CC897}" type="pres">
      <dgm:prSet presAssocID="{316427B7-0076-4279-B6EE-CC6E22B9340D}" presName="text2" presStyleLbl="fgAcc2" presStyleIdx="1" presStyleCnt="3" custScaleY="122599">
        <dgm:presLayoutVars>
          <dgm:chPref val="3"/>
        </dgm:presLayoutVars>
      </dgm:prSet>
      <dgm:spPr/>
      <dgm:t>
        <a:bodyPr/>
        <a:lstStyle/>
        <a:p>
          <a:endParaRPr lang="en-US"/>
        </a:p>
      </dgm:t>
    </dgm:pt>
    <dgm:pt modelId="{5831255D-1EA9-41BB-938B-B9F8D53F977C}" type="pres">
      <dgm:prSet presAssocID="{316427B7-0076-4279-B6EE-CC6E22B9340D}" presName="hierChild3" presStyleCnt="0"/>
      <dgm:spPr/>
    </dgm:pt>
    <dgm:pt modelId="{26054A79-69F9-4303-8A5C-FC4664B7CECB}" type="pres">
      <dgm:prSet presAssocID="{6679124B-076A-41C0-83D7-49F9F47D36C5}" presName="Name10" presStyleLbl="parChTrans1D2" presStyleIdx="2" presStyleCnt="3"/>
      <dgm:spPr/>
      <dgm:t>
        <a:bodyPr/>
        <a:lstStyle/>
        <a:p>
          <a:endParaRPr lang="en-US"/>
        </a:p>
      </dgm:t>
    </dgm:pt>
    <dgm:pt modelId="{DD31A2B2-48DB-4FD1-85DF-5E35C5A8CD2A}" type="pres">
      <dgm:prSet presAssocID="{ED48B1DF-53C7-42F5-B301-7ABF3E1B377E}" presName="hierRoot2" presStyleCnt="0"/>
      <dgm:spPr/>
    </dgm:pt>
    <dgm:pt modelId="{E9550EFF-46B3-42B6-A062-4FAA2BD9A1BB}" type="pres">
      <dgm:prSet presAssocID="{ED48B1DF-53C7-42F5-B301-7ABF3E1B377E}" presName="composite2" presStyleCnt="0"/>
      <dgm:spPr/>
    </dgm:pt>
    <dgm:pt modelId="{102C60B0-BE4B-498B-8211-B7300AA4E2F9}" type="pres">
      <dgm:prSet presAssocID="{ED48B1DF-53C7-42F5-B301-7ABF3E1B377E}" presName="background2" presStyleLbl="node2" presStyleIdx="2" presStyleCnt="3"/>
      <dgm:spPr/>
    </dgm:pt>
    <dgm:pt modelId="{E52D01D9-C36B-4B89-B53D-17640AAD356A}" type="pres">
      <dgm:prSet presAssocID="{ED48B1DF-53C7-42F5-B301-7ABF3E1B377E}" presName="text2" presStyleLbl="fgAcc2" presStyleIdx="2" presStyleCnt="3">
        <dgm:presLayoutVars>
          <dgm:chPref val="3"/>
        </dgm:presLayoutVars>
      </dgm:prSet>
      <dgm:spPr/>
      <dgm:t>
        <a:bodyPr/>
        <a:lstStyle/>
        <a:p>
          <a:endParaRPr lang="en-US"/>
        </a:p>
      </dgm:t>
    </dgm:pt>
    <dgm:pt modelId="{168E6E42-388C-49EF-A750-6E4A4C3A49AF}" type="pres">
      <dgm:prSet presAssocID="{ED48B1DF-53C7-42F5-B301-7ABF3E1B377E}" presName="hierChild3" presStyleCnt="0"/>
      <dgm:spPr/>
    </dgm:pt>
  </dgm:ptLst>
  <dgm:cxnLst>
    <dgm:cxn modelId="{997389B4-6B5E-4799-BC20-AA76FEB64048}" srcId="{6D1AA2FC-2809-42F1-832F-80ADC2C25723}" destId="{316427B7-0076-4279-B6EE-CC6E22B9340D}" srcOrd="1" destOrd="0" parTransId="{FEF5A8C5-C0F3-40B4-B16D-2A7B21493F26}" sibTransId="{1A946D32-CE83-498F-9FF3-091B1251EE10}"/>
    <dgm:cxn modelId="{485F0626-C328-4560-96FB-7A6309215D19}" srcId="{A76C2DB6-C521-4302-8673-69002CA6E256}" destId="{6D1AA2FC-2809-42F1-832F-80ADC2C25723}" srcOrd="0" destOrd="0" parTransId="{62C545A8-E7B3-436C-93F2-89D6605723F0}" sibTransId="{1F20C509-7203-4ACC-916A-29AE157BCD0C}"/>
    <dgm:cxn modelId="{E42A8DE3-3F85-471F-8284-6F484389C830}" srcId="{6D1AA2FC-2809-42F1-832F-80ADC2C25723}" destId="{ED48B1DF-53C7-42F5-B301-7ABF3E1B377E}" srcOrd="2" destOrd="0" parTransId="{6679124B-076A-41C0-83D7-49F9F47D36C5}" sibTransId="{EC03A16C-832F-41A2-BC40-80FAD12E8966}"/>
    <dgm:cxn modelId="{A285ABAC-68D1-4C18-8163-8E202A755447}" type="presOf" srcId="{6679124B-076A-41C0-83D7-49F9F47D36C5}" destId="{26054A79-69F9-4303-8A5C-FC4664B7CECB}" srcOrd="0" destOrd="0" presId="urn:microsoft.com/office/officeart/2005/8/layout/hierarchy1"/>
    <dgm:cxn modelId="{A74253DD-8D68-44E6-BAFC-5A7BB0372003}" type="presOf" srcId="{A76C2DB6-C521-4302-8673-69002CA6E256}" destId="{5F2C5C19-29FA-45A5-B91F-25C2B432D285}" srcOrd="0" destOrd="0" presId="urn:microsoft.com/office/officeart/2005/8/layout/hierarchy1"/>
    <dgm:cxn modelId="{F6D99DE3-88AA-4E08-B320-C83AEE91847B}" type="presOf" srcId="{FEF5A8C5-C0F3-40B4-B16D-2A7B21493F26}" destId="{C26B0478-F1B4-4684-BBDD-E253405CAE4D}" srcOrd="0" destOrd="0" presId="urn:microsoft.com/office/officeart/2005/8/layout/hierarchy1"/>
    <dgm:cxn modelId="{7B33E992-1188-4C25-B990-7A49F690D9B3}" type="presOf" srcId="{CF07A450-0CF3-4293-9BA4-6D005CD3FDFB}" destId="{2C21A211-3758-4E75-9635-70E7E94E0C4B}" srcOrd="0" destOrd="0" presId="urn:microsoft.com/office/officeart/2005/8/layout/hierarchy1"/>
    <dgm:cxn modelId="{884AF794-149D-4381-9756-D7BA741755CD}" type="presOf" srcId="{6D1AA2FC-2809-42F1-832F-80ADC2C25723}" destId="{C2267F4B-B88B-473F-A7F6-D6382DF29507}" srcOrd="0" destOrd="0" presId="urn:microsoft.com/office/officeart/2005/8/layout/hierarchy1"/>
    <dgm:cxn modelId="{F3EDE56D-A4B8-46CF-85F9-2049EEDF76AB}" type="presOf" srcId="{DF6A1746-6D28-431F-8344-26D4B6D78135}" destId="{D136574F-45A5-4480-9A81-28785F2F22EC}" srcOrd="0" destOrd="0" presId="urn:microsoft.com/office/officeart/2005/8/layout/hierarchy1"/>
    <dgm:cxn modelId="{8B4CC117-5EFD-421A-A828-20308CF269DF}" type="presOf" srcId="{ED48B1DF-53C7-42F5-B301-7ABF3E1B377E}" destId="{E52D01D9-C36B-4B89-B53D-17640AAD356A}" srcOrd="0" destOrd="0" presId="urn:microsoft.com/office/officeart/2005/8/layout/hierarchy1"/>
    <dgm:cxn modelId="{8665EEBC-04A1-4753-862F-678F6B40040B}" srcId="{6D1AA2FC-2809-42F1-832F-80ADC2C25723}" destId="{DF6A1746-6D28-431F-8344-26D4B6D78135}" srcOrd="0" destOrd="0" parTransId="{CF07A450-0CF3-4293-9BA4-6D005CD3FDFB}" sibTransId="{9A8B91E9-AA44-419C-AFE4-818A2919DE0C}"/>
    <dgm:cxn modelId="{24130481-B67E-4192-AD04-3417DDCE6259}" type="presOf" srcId="{316427B7-0076-4279-B6EE-CC6E22B9340D}" destId="{45411015-E8FD-48BF-8C33-67174F0CC897}" srcOrd="0" destOrd="0" presId="urn:microsoft.com/office/officeart/2005/8/layout/hierarchy1"/>
    <dgm:cxn modelId="{91B188F5-4CE9-430F-B17B-6CF07867CC88}" type="presParOf" srcId="{5F2C5C19-29FA-45A5-B91F-25C2B432D285}" destId="{51078563-D12F-4723-9D20-FDF7AF0A4160}" srcOrd="0" destOrd="0" presId="urn:microsoft.com/office/officeart/2005/8/layout/hierarchy1"/>
    <dgm:cxn modelId="{E72A29A3-E8E9-4A2D-8542-E509E5F67309}" type="presParOf" srcId="{51078563-D12F-4723-9D20-FDF7AF0A4160}" destId="{141FAB13-8216-4C5C-8B8A-84170496BB2D}" srcOrd="0" destOrd="0" presId="urn:microsoft.com/office/officeart/2005/8/layout/hierarchy1"/>
    <dgm:cxn modelId="{E6607236-A112-4029-90C7-B2F29F1C4486}" type="presParOf" srcId="{141FAB13-8216-4C5C-8B8A-84170496BB2D}" destId="{81F1B656-24F2-4710-B252-56982CA5373A}" srcOrd="0" destOrd="0" presId="urn:microsoft.com/office/officeart/2005/8/layout/hierarchy1"/>
    <dgm:cxn modelId="{E0CA8B41-8E9E-4A9D-81C5-31319898D216}" type="presParOf" srcId="{141FAB13-8216-4C5C-8B8A-84170496BB2D}" destId="{C2267F4B-B88B-473F-A7F6-D6382DF29507}" srcOrd="1" destOrd="0" presId="urn:microsoft.com/office/officeart/2005/8/layout/hierarchy1"/>
    <dgm:cxn modelId="{F4EEB4B4-0290-48E5-8545-9C10F73DEEBE}" type="presParOf" srcId="{51078563-D12F-4723-9D20-FDF7AF0A4160}" destId="{3E18C831-000F-4DD5-A063-186299859331}" srcOrd="1" destOrd="0" presId="urn:microsoft.com/office/officeart/2005/8/layout/hierarchy1"/>
    <dgm:cxn modelId="{89E4A341-E989-4211-9EC8-2933D2B19FED}" type="presParOf" srcId="{3E18C831-000F-4DD5-A063-186299859331}" destId="{2C21A211-3758-4E75-9635-70E7E94E0C4B}" srcOrd="0" destOrd="0" presId="urn:microsoft.com/office/officeart/2005/8/layout/hierarchy1"/>
    <dgm:cxn modelId="{E196F597-84CA-44DC-ACF7-EF5BFB0F6390}" type="presParOf" srcId="{3E18C831-000F-4DD5-A063-186299859331}" destId="{8747131A-FBF7-480E-9C73-83FF7AB53387}" srcOrd="1" destOrd="0" presId="urn:microsoft.com/office/officeart/2005/8/layout/hierarchy1"/>
    <dgm:cxn modelId="{12751850-220E-4934-A15F-43FF6A5D0121}" type="presParOf" srcId="{8747131A-FBF7-480E-9C73-83FF7AB53387}" destId="{A8FC3C83-F5DF-4BAD-82C9-6FAA7817A274}" srcOrd="0" destOrd="0" presId="urn:microsoft.com/office/officeart/2005/8/layout/hierarchy1"/>
    <dgm:cxn modelId="{A316F228-CCCE-4CEC-8B71-B3B446858824}" type="presParOf" srcId="{A8FC3C83-F5DF-4BAD-82C9-6FAA7817A274}" destId="{4E67B59D-9D21-4E6D-91A2-B293B040B6CD}" srcOrd="0" destOrd="0" presId="urn:microsoft.com/office/officeart/2005/8/layout/hierarchy1"/>
    <dgm:cxn modelId="{C2D6D468-3E61-4C6A-B7CF-4FB5B923EDBC}" type="presParOf" srcId="{A8FC3C83-F5DF-4BAD-82C9-6FAA7817A274}" destId="{D136574F-45A5-4480-9A81-28785F2F22EC}" srcOrd="1" destOrd="0" presId="urn:microsoft.com/office/officeart/2005/8/layout/hierarchy1"/>
    <dgm:cxn modelId="{A30DE3B0-FEAC-43E7-A960-4F11DB676D78}" type="presParOf" srcId="{8747131A-FBF7-480E-9C73-83FF7AB53387}" destId="{086BE5E8-0E76-48A4-9B24-B6DF3BF13DA8}" srcOrd="1" destOrd="0" presId="urn:microsoft.com/office/officeart/2005/8/layout/hierarchy1"/>
    <dgm:cxn modelId="{F878D317-ED40-498C-A57C-807F9F2C276D}" type="presParOf" srcId="{3E18C831-000F-4DD5-A063-186299859331}" destId="{C26B0478-F1B4-4684-BBDD-E253405CAE4D}" srcOrd="2" destOrd="0" presId="urn:microsoft.com/office/officeart/2005/8/layout/hierarchy1"/>
    <dgm:cxn modelId="{23BB12EC-69D6-4782-AF8C-FE270FED6F27}" type="presParOf" srcId="{3E18C831-000F-4DD5-A063-186299859331}" destId="{57B4BB74-3E12-4415-949E-13BC0B3B5232}" srcOrd="3" destOrd="0" presId="urn:microsoft.com/office/officeart/2005/8/layout/hierarchy1"/>
    <dgm:cxn modelId="{D7CF1F7D-DC2D-4E09-8EF2-E38215422C5D}" type="presParOf" srcId="{57B4BB74-3E12-4415-949E-13BC0B3B5232}" destId="{E0866053-18D7-4021-BAE6-BF3490F2B167}" srcOrd="0" destOrd="0" presId="urn:microsoft.com/office/officeart/2005/8/layout/hierarchy1"/>
    <dgm:cxn modelId="{E7D3E604-109B-4DD4-A8E7-B8098896807B}" type="presParOf" srcId="{E0866053-18D7-4021-BAE6-BF3490F2B167}" destId="{5DEB0153-AD13-4A5D-BA80-F89C22F54B4B}" srcOrd="0" destOrd="0" presId="urn:microsoft.com/office/officeart/2005/8/layout/hierarchy1"/>
    <dgm:cxn modelId="{A0628A13-0524-4645-8B35-20008C638D10}" type="presParOf" srcId="{E0866053-18D7-4021-BAE6-BF3490F2B167}" destId="{45411015-E8FD-48BF-8C33-67174F0CC897}" srcOrd="1" destOrd="0" presId="urn:microsoft.com/office/officeart/2005/8/layout/hierarchy1"/>
    <dgm:cxn modelId="{A1743917-C8F4-4A78-8332-088FF1EAD3D2}" type="presParOf" srcId="{57B4BB74-3E12-4415-949E-13BC0B3B5232}" destId="{5831255D-1EA9-41BB-938B-B9F8D53F977C}" srcOrd="1" destOrd="0" presId="urn:microsoft.com/office/officeart/2005/8/layout/hierarchy1"/>
    <dgm:cxn modelId="{DFD95615-678B-4C4E-ACE6-97EF042A62E4}" type="presParOf" srcId="{3E18C831-000F-4DD5-A063-186299859331}" destId="{26054A79-69F9-4303-8A5C-FC4664B7CECB}" srcOrd="4" destOrd="0" presId="urn:microsoft.com/office/officeart/2005/8/layout/hierarchy1"/>
    <dgm:cxn modelId="{81EBBBFC-CFB1-4A63-AF5D-2952116BB087}" type="presParOf" srcId="{3E18C831-000F-4DD5-A063-186299859331}" destId="{DD31A2B2-48DB-4FD1-85DF-5E35C5A8CD2A}" srcOrd="5" destOrd="0" presId="urn:microsoft.com/office/officeart/2005/8/layout/hierarchy1"/>
    <dgm:cxn modelId="{10757661-4C92-479E-97D3-6985FBEDA153}" type="presParOf" srcId="{DD31A2B2-48DB-4FD1-85DF-5E35C5A8CD2A}" destId="{E9550EFF-46B3-42B6-A062-4FAA2BD9A1BB}" srcOrd="0" destOrd="0" presId="urn:microsoft.com/office/officeart/2005/8/layout/hierarchy1"/>
    <dgm:cxn modelId="{9F23989A-0A7D-4A69-BE50-679A2E0CA16E}" type="presParOf" srcId="{E9550EFF-46B3-42B6-A062-4FAA2BD9A1BB}" destId="{102C60B0-BE4B-498B-8211-B7300AA4E2F9}" srcOrd="0" destOrd="0" presId="urn:microsoft.com/office/officeart/2005/8/layout/hierarchy1"/>
    <dgm:cxn modelId="{47F5300B-F0CD-468D-966D-3820BC8891A0}" type="presParOf" srcId="{E9550EFF-46B3-42B6-A062-4FAA2BD9A1BB}" destId="{E52D01D9-C36B-4B89-B53D-17640AAD356A}" srcOrd="1" destOrd="0" presId="urn:microsoft.com/office/officeart/2005/8/layout/hierarchy1"/>
    <dgm:cxn modelId="{289EDB2A-4996-4F41-ADEF-BAB74BD768FB}" type="presParOf" srcId="{DD31A2B2-48DB-4FD1-85DF-5E35C5A8CD2A}" destId="{168E6E42-388C-49EF-A750-6E4A4C3A49A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EC7F09-C3B3-5F49-B1AE-7FD616651878}" type="doc">
      <dgm:prSet loTypeId="urn:microsoft.com/office/officeart/2005/8/layout/venn1" loCatId="" qsTypeId="urn:microsoft.com/office/officeart/2005/8/quickstyle/simple2" qsCatId="simple" csTypeId="urn:microsoft.com/office/officeart/2005/8/colors/colorful1" csCatId="colorful" phldr="1"/>
      <dgm:spPr/>
    </dgm:pt>
    <dgm:pt modelId="{19E359A2-336A-224B-9CDB-3A646CB41654}">
      <dgm:prSet phldrT="[Text]"/>
      <dgm:spPr/>
      <dgm:t>
        <a:bodyPr/>
        <a:lstStyle/>
        <a:p>
          <a:endParaRPr lang="en-US" dirty="0"/>
        </a:p>
      </dgm:t>
    </dgm:pt>
    <dgm:pt modelId="{D9E41E43-0E9F-A14E-B2CB-CB53ACCF70DD}" type="parTrans" cxnId="{8E1031F7-D0D8-6D49-8E0B-686540C01059}">
      <dgm:prSet/>
      <dgm:spPr/>
      <dgm:t>
        <a:bodyPr/>
        <a:lstStyle/>
        <a:p>
          <a:endParaRPr lang="en-US"/>
        </a:p>
      </dgm:t>
    </dgm:pt>
    <dgm:pt modelId="{561CA78E-FE83-B04E-B243-B6BBFA82ACF3}" type="sibTrans" cxnId="{8E1031F7-D0D8-6D49-8E0B-686540C01059}">
      <dgm:prSet/>
      <dgm:spPr/>
      <dgm:t>
        <a:bodyPr/>
        <a:lstStyle/>
        <a:p>
          <a:endParaRPr lang="en-US"/>
        </a:p>
      </dgm:t>
    </dgm:pt>
    <dgm:pt modelId="{8690867E-7712-9248-A399-E487C168F4E6}">
      <dgm:prSet phldrT="[Text]"/>
      <dgm:spPr/>
      <dgm:t>
        <a:bodyPr/>
        <a:lstStyle/>
        <a:p>
          <a:endParaRPr lang="en-US" dirty="0"/>
        </a:p>
      </dgm:t>
    </dgm:pt>
    <dgm:pt modelId="{8A20F7BF-3ABD-9B46-9BB5-9F73878658E7}" type="parTrans" cxnId="{08ACD8D9-A920-C348-984D-C6970D57FD58}">
      <dgm:prSet/>
      <dgm:spPr/>
      <dgm:t>
        <a:bodyPr/>
        <a:lstStyle/>
        <a:p>
          <a:endParaRPr lang="en-US"/>
        </a:p>
      </dgm:t>
    </dgm:pt>
    <dgm:pt modelId="{FA4F5EA4-C0A0-8D43-BBE3-0D08D7E3851C}" type="sibTrans" cxnId="{08ACD8D9-A920-C348-984D-C6970D57FD58}">
      <dgm:prSet/>
      <dgm:spPr/>
      <dgm:t>
        <a:bodyPr/>
        <a:lstStyle/>
        <a:p>
          <a:endParaRPr lang="en-US"/>
        </a:p>
      </dgm:t>
    </dgm:pt>
    <dgm:pt modelId="{75067598-212A-124B-9CE5-8163CEB70209}">
      <dgm:prSet/>
      <dgm:spPr/>
      <dgm:t>
        <a:bodyPr/>
        <a:lstStyle/>
        <a:p>
          <a:endParaRPr lang="en-US"/>
        </a:p>
      </dgm:t>
    </dgm:pt>
    <dgm:pt modelId="{71BADD07-8A9F-0144-A8B8-3F8718E8D0E2}" type="parTrans" cxnId="{6A5B8D2A-4DEE-1F46-896B-7DA2B2C20A9F}">
      <dgm:prSet/>
      <dgm:spPr/>
      <dgm:t>
        <a:bodyPr/>
        <a:lstStyle/>
        <a:p>
          <a:endParaRPr lang="en-US"/>
        </a:p>
      </dgm:t>
    </dgm:pt>
    <dgm:pt modelId="{1B9E41D4-8066-BF46-BC41-6757F7940BDA}" type="sibTrans" cxnId="{6A5B8D2A-4DEE-1F46-896B-7DA2B2C20A9F}">
      <dgm:prSet/>
      <dgm:spPr/>
      <dgm:t>
        <a:bodyPr/>
        <a:lstStyle/>
        <a:p>
          <a:endParaRPr lang="en-US"/>
        </a:p>
      </dgm:t>
    </dgm:pt>
    <dgm:pt modelId="{94C02FC7-9F1F-954D-857D-1E3258D737B7}" type="pres">
      <dgm:prSet presAssocID="{31EC7F09-C3B3-5F49-B1AE-7FD616651878}" presName="compositeShape" presStyleCnt="0">
        <dgm:presLayoutVars>
          <dgm:chMax val="7"/>
          <dgm:dir/>
          <dgm:resizeHandles val="exact"/>
        </dgm:presLayoutVars>
      </dgm:prSet>
      <dgm:spPr/>
    </dgm:pt>
    <dgm:pt modelId="{3861C1E7-BD30-9345-87F8-CF3B947E0859}" type="pres">
      <dgm:prSet presAssocID="{19E359A2-336A-224B-9CDB-3A646CB41654}" presName="circ1" presStyleLbl="vennNode1" presStyleIdx="0" presStyleCnt="3" custScaleX="151109" custScaleY="141779" custLinFactNeighborX="17855" custLinFactNeighborY="12134"/>
      <dgm:spPr/>
      <dgm:t>
        <a:bodyPr/>
        <a:lstStyle/>
        <a:p>
          <a:endParaRPr lang="en-US"/>
        </a:p>
      </dgm:t>
    </dgm:pt>
    <dgm:pt modelId="{C2E753F2-AFA3-BA49-B1D1-81ECB63D9913}" type="pres">
      <dgm:prSet presAssocID="{19E359A2-336A-224B-9CDB-3A646CB41654}" presName="circ1Tx" presStyleLbl="revTx" presStyleIdx="0" presStyleCnt="0">
        <dgm:presLayoutVars>
          <dgm:chMax val="0"/>
          <dgm:chPref val="0"/>
          <dgm:bulletEnabled val="1"/>
        </dgm:presLayoutVars>
      </dgm:prSet>
      <dgm:spPr/>
      <dgm:t>
        <a:bodyPr/>
        <a:lstStyle/>
        <a:p>
          <a:endParaRPr lang="en-US"/>
        </a:p>
      </dgm:t>
    </dgm:pt>
    <dgm:pt modelId="{2ED6E06C-61F6-0342-9B72-7257BAC2C9B5}" type="pres">
      <dgm:prSet presAssocID="{8690867E-7712-9248-A399-E487C168F4E6}" presName="circ2" presStyleLbl="vennNode1" presStyleIdx="1" presStyleCnt="3" custScaleX="129167" custScaleY="123530" custLinFactNeighborX="37565" custLinFactNeighborY="-12071"/>
      <dgm:spPr/>
      <dgm:t>
        <a:bodyPr/>
        <a:lstStyle/>
        <a:p>
          <a:endParaRPr lang="en-US"/>
        </a:p>
      </dgm:t>
    </dgm:pt>
    <dgm:pt modelId="{48C8F184-3C75-F442-B036-7B73543AA837}" type="pres">
      <dgm:prSet presAssocID="{8690867E-7712-9248-A399-E487C168F4E6}" presName="circ2Tx" presStyleLbl="revTx" presStyleIdx="0" presStyleCnt="0">
        <dgm:presLayoutVars>
          <dgm:chMax val="0"/>
          <dgm:chPref val="0"/>
          <dgm:bulletEnabled val="1"/>
        </dgm:presLayoutVars>
      </dgm:prSet>
      <dgm:spPr/>
      <dgm:t>
        <a:bodyPr/>
        <a:lstStyle/>
        <a:p>
          <a:endParaRPr lang="en-US"/>
        </a:p>
      </dgm:t>
    </dgm:pt>
    <dgm:pt modelId="{4E33BB11-BC15-2D43-BE97-3A113E80EB29}" type="pres">
      <dgm:prSet presAssocID="{75067598-212A-124B-9CE5-8163CEB70209}" presName="circ3" presStyleLbl="vennNode1" presStyleIdx="2" presStyleCnt="3" custScaleX="130299" custScaleY="133446" custLinFactNeighborX="-50968" custLinFactNeighborY="-47022"/>
      <dgm:spPr/>
      <dgm:t>
        <a:bodyPr/>
        <a:lstStyle/>
        <a:p>
          <a:endParaRPr lang="en-US"/>
        </a:p>
      </dgm:t>
    </dgm:pt>
    <dgm:pt modelId="{8E990CE0-B78E-614C-A8C2-11DACDD845F0}" type="pres">
      <dgm:prSet presAssocID="{75067598-212A-124B-9CE5-8163CEB70209}" presName="circ3Tx" presStyleLbl="revTx" presStyleIdx="0" presStyleCnt="0">
        <dgm:presLayoutVars>
          <dgm:chMax val="0"/>
          <dgm:chPref val="0"/>
          <dgm:bulletEnabled val="1"/>
        </dgm:presLayoutVars>
      </dgm:prSet>
      <dgm:spPr/>
      <dgm:t>
        <a:bodyPr/>
        <a:lstStyle/>
        <a:p>
          <a:endParaRPr lang="en-US"/>
        </a:p>
      </dgm:t>
    </dgm:pt>
  </dgm:ptLst>
  <dgm:cxnLst>
    <dgm:cxn modelId="{B2B864E4-42CE-B74C-8A24-8884FFC72054}" type="presOf" srcId="{75067598-212A-124B-9CE5-8163CEB70209}" destId="{4E33BB11-BC15-2D43-BE97-3A113E80EB29}" srcOrd="0" destOrd="0" presId="urn:microsoft.com/office/officeart/2005/8/layout/venn1"/>
    <dgm:cxn modelId="{08ACD8D9-A920-C348-984D-C6970D57FD58}" srcId="{31EC7F09-C3B3-5F49-B1AE-7FD616651878}" destId="{8690867E-7712-9248-A399-E487C168F4E6}" srcOrd="1" destOrd="0" parTransId="{8A20F7BF-3ABD-9B46-9BB5-9F73878658E7}" sibTransId="{FA4F5EA4-C0A0-8D43-BBE3-0D08D7E3851C}"/>
    <dgm:cxn modelId="{71EEF72E-0334-7240-9AA6-A001A458E4DD}" type="presOf" srcId="{19E359A2-336A-224B-9CDB-3A646CB41654}" destId="{C2E753F2-AFA3-BA49-B1D1-81ECB63D9913}" srcOrd="1" destOrd="0" presId="urn:microsoft.com/office/officeart/2005/8/layout/venn1"/>
    <dgm:cxn modelId="{0CD4BAF5-C882-C141-BF0A-9F199B611A4B}" type="presOf" srcId="{31EC7F09-C3B3-5F49-B1AE-7FD616651878}" destId="{94C02FC7-9F1F-954D-857D-1E3258D737B7}" srcOrd="0" destOrd="0" presId="urn:microsoft.com/office/officeart/2005/8/layout/venn1"/>
    <dgm:cxn modelId="{CE7BE29E-DE2A-C24B-83DF-B37AAB706819}" type="presOf" srcId="{8690867E-7712-9248-A399-E487C168F4E6}" destId="{48C8F184-3C75-F442-B036-7B73543AA837}" srcOrd="1" destOrd="0" presId="urn:microsoft.com/office/officeart/2005/8/layout/venn1"/>
    <dgm:cxn modelId="{6A5B8D2A-4DEE-1F46-896B-7DA2B2C20A9F}" srcId="{31EC7F09-C3B3-5F49-B1AE-7FD616651878}" destId="{75067598-212A-124B-9CE5-8163CEB70209}" srcOrd="2" destOrd="0" parTransId="{71BADD07-8A9F-0144-A8B8-3F8718E8D0E2}" sibTransId="{1B9E41D4-8066-BF46-BC41-6757F7940BDA}"/>
    <dgm:cxn modelId="{8E1031F7-D0D8-6D49-8E0B-686540C01059}" srcId="{31EC7F09-C3B3-5F49-B1AE-7FD616651878}" destId="{19E359A2-336A-224B-9CDB-3A646CB41654}" srcOrd="0" destOrd="0" parTransId="{D9E41E43-0E9F-A14E-B2CB-CB53ACCF70DD}" sibTransId="{561CA78E-FE83-B04E-B243-B6BBFA82ACF3}"/>
    <dgm:cxn modelId="{C0F9EFE7-F6D3-8A4A-937A-6124A5DD4745}" type="presOf" srcId="{19E359A2-336A-224B-9CDB-3A646CB41654}" destId="{3861C1E7-BD30-9345-87F8-CF3B947E0859}" srcOrd="0" destOrd="0" presId="urn:microsoft.com/office/officeart/2005/8/layout/venn1"/>
    <dgm:cxn modelId="{89E0469C-E280-354A-9A04-95B2BAAFDE62}" type="presOf" srcId="{8690867E-7712-9248-A399-E487C168F4E6}" destId="{2ED6E06C-61F6-0342-9B72-7257BAC2C9B5}" srcOrd="0" destOrd="0" presId="urn:microsoft.com/office/officeart/2005/8/layout/venn1"/>
    <dgm:cxn modelId="{96998C8A-B335-DC42-84E8-73F98E911035}" type="presOf" srcId="{75067598-212A-124B-9CE5-8163CEB70209}" destId="{8E990CE0-B78E-614C-A8C2-11DACDD845F0}" srcOrd="1" destOrd="0" presId="urn:microsoft.com/office/officeart/2005/8/layout/venn1"/>
    <dgm:cxn modelId="{F3AE2C59-5F57-F443-9EC6-A00D67FC5C9A}" type="presParOf" srcId="{94C02FC7-9F1F-954D-857D-1E3258D737B7}" destId="{3861C1E7-BD30-9345-87F8-CF3B947E0859}" srcOrd="0" destOrd="0" presId="urn:microsoft.com/office/officeart/2005/8/layout/venn1"/>
    <dgm:cxn modelId="{57B0AE18-35AD-7041-9F34-FE282595520A}" type="presParOf" srcId="{94C02FC7-9F1F-954D-857D-1E3258D737B7}" destId="{C2E753F2-AFA3-BA49-B1D1-81ECB63D9913}" srcOrd="1" destOrd="0" presId="urn:microsoft.com/office/officeart/2005/8/layout/venn1"/>
    <dgm:cxn modelId="{E4194845-1F26-7D42-BF1F-80DE7836C10F}" type="presParOf" srcId="{94C02FC7-9F1F-954D-857D-1E3258D737B7}" destId="{2ED6E06C-61F6-0342-9B72-7257BAC2C9B5}" srcOrd="2" destOrd="0" presId="urn:microsoft.com/office/officeart/2005/8/layout/venn1"/>
    <dgm:cxn modelId="{93412014-22EA-B643-AE22-31AA72577BE9}" type="presParOf" srcId="{94C02FC7-9F1F-954D-857D-1E3258D737B7}" destId="{48C8F184-3C75-F442-B036-7B73543AA837}" srcOrd="3" destOrd="0" presId="urn:microsoft.com/office/officeart/2005/8/layout/venn1"/>
    <dgm:cxn modelId="{6AFBA4EB-D1D6-7A4D-A009-5FAB76133358}" type="presParOf" srcId="{94C02FC7-9F1F-954D-857D-1E3258D737B7}" destId="{4E33BB11-BC15-2D43-BE97-3A113E80EB29}" srcOrd="4" destOrd="0" presId="urn:microsoft.com/office/officeart/2005/8/layout/venn1"/>
    <dgm:cxn modelId="{118CD889-43BB-994D-BBB4-66B6CE3D5AF0}" type="presParOf" srcId="{94C02FC7-9F1F-954D-857D-1E3258D737B7}" destId="{8E990CE0-B78E-614C-A8C2-11DACDD845F0}"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59B066-BEE6-114B-854C-DEC8D4DA8AF1}" type="doc">
      <dgm:prSet loTypeId="urn:microsoft.com/office/officeart/2005/8/layout/venn1" loCatId="" qsTypeId="urn:microsoft.com/office/officeart/2005/8/quickstyle/simple2" qsCatId="simple" csTypeId="urn:microsoft.com/office/officeart/2005/8/colors/colorful1" csCatId="colorful" phldr="1"/>
      <dgm:spPr/>
    </dgm:pt>
    <dgm:pt modelId="{B63D453F-0CC1-A64D-8E05-DEE9503DB3E9}">
      <dgm:prSet phldrT="[Text]"/>
      <dgm:spPr/>
      <dgm:t>
        <a:bodyPr/>
        <a:lstStyle/>
        <a:p>
          <a:endParaRPr lang="en-US" dirty="0"/>
        </a:p>
      </dgm:t>
    </dgm:pt>
    <dgm:pt modelId="{C6E838BA-CDCF-7F45-9D54-96265C62D463}" type="parTrans" cxnId="{91C63C64-7AD1-A343-AA2E-8685059ED99A}">
      <dgm:prSet/>
      <dgm:spPr/>
      <dgm:t>
        <a:bodyPr/>
        <a:lstStyle/>
        <a:p>
          <a:endParaRPr lang="en-US"/>
        </a:p>
      </dgm:t>
    </dgm:pt>
    <dgm:pt modelId="{72BCA3F8-1D83-E940-ACBB-A4D8FF9A65E3}" type="sibTrans" cxnId="{91C63C64-7AD1-A343-AA2E-8685059ED99A}">
      <dgm:prSet/>
      <dgm:spPr/>
      <dgm:t>
        <a:bodyPr/>
        <a:lstStyle/>
        <a:p>
          <a:endParaRPr lang="en-US"/>
        </a:p>
      </dgm:t>
    </dgm:pt>
    <dgm:pt modelId="{2B65859C-C367-144E-A5A9-2DE01B00730F}">
      <dgm:prSet phldrT="[Text]"/>
      <dgm:spPr/>
      <dgm:t>
        <a:bodyPr/>
        <a:lstStyle/>
        <a:p>
          <a:endParaRPr lang="en-US" dirty="0"/>
        </a:p>
      </dgm:t>
    </dgm:pt>
    <dgm:pt modelId="{96336102-D678-3545-A2E7-F6471C0C73F1}" type="parTrans" cxnId="{4A916548-BEEE-6249-BD4C-16FF85691573}">
      <dgm:prSet/>
      <dgm:spPr/>
      <dgm:t>
        <a:bodyPr/>
        <a:lstStyle/>
        <a:p>
          <a:endParaRPr lang="en-US"/>
        </a:p>
      </dgm:t>
    </dgm:pt>
    <dgm:pt modelId="{A63410D2-6347-A043-A246-FA1412828C75}" type="sibTrans" cxnId="{4A916548-BEEE-6249-BD4C-16FF85691573}">
      <dgm:prSet/>
      <dgm:spPr/>
      <dgm:t>
        <a:bodyPr/>
        <a:lstStyle/>
        <a:p>
          <a:endParaRPr lang="en-US"/>
        </a:p>
      </dgm:t>
    </dgm:pt>
    <dgm:pt modelId="{9FE2262F-7A08-6F43-885C-C950888A5C24}">
      <dgm:prSet phldrT="[Text]"/>
      <dgm:spPr/>
      <dgm:t>
        <a:bodyPr/>
        <a:lstStyle/>
        <a:p>
          <a:endParaRPr lang="en-US" dirty="0"/>
        </a:p>
      </dgm:t>
    </dgm:pt>
    <dgm:pt modelId="{B90723FE-32E8-4A46-B259-C7AADE3F4914}" type="parTrans" cxnId="{FDED3544-4472-BB4A-A46C-D83251A2F8E1}">
      <dgm:prSet/>
      <dgm:spPr/>
      <dgm:t>
        <a:bodyPr/>
        <a:lstStyle/>
        <a:p>
          <a:endParaRPr lang="en-US"/>
        </a:p>
      </dgm:t>
    </dgm:pt>
    <dgm:pt modelId="{D1305649-2E5C-A740-8FD2-751921C8FCA3}" type="sibTrans" cxnId="{FDED3544-4472-BB4A-A46C-D83251A2F8E1}">
      <dgm:prSet/>
      <dgm:spPr/>
      <dgm:t>
        <a:bodyPr/>
        <a:lstStyle/>
        <a:p>
          <a:endParaRPr lang="en-US"/>
        </a:p>
      </dgm:t>
    </dgm:pt>
    <dgm:pt modelId="{8A391859-EF4E-2944-9795-09D307393403}" type="pres">
      <dgm:prSet presAssocID="{FE59B066-BEE6-114B-854C-DEC8D4DA8AF1}" presName="compositeShape" presStyleCnt="0">
        <dgm:presLayoutVars>
          <dgm:chMax val="7"/>
          <dgm:dir/>
          <dgm:resizeHandles val="exact"/>
        </dgm:presLayoutVars>
      </dgm:prSet>
      <dgm:spPr/>
    </dgm:pt>
    <dgm:pt modelId="{2C60FB6C-A81C-4C46-B986-9F1511CE5D37}" type="pres">
      <dgm:prSet presAssocID="{B63D453F-0CC1-A64D-8E05-DEE9503DB3E9}" presName="circ1" presStyleLbl="vennNode1" presStyleIdx="0" presStyleCnt="3" custScaleX="148818" custScaleY="144342" custLinFactNeighborX="7431" custLinFactNeighborY="6033"/>
      <dgm:spPr/>
      <dgm:t>
        <a:bodyPr/>
        <a:lstStyle/>
        <a:p>
          <a:endParaRPr lang="en-US"/>
        </a:p>
      </dgm:t>
    </dgm:pt>
    <dgm:pt modelId="{31CDE967-C56A-4F43-BBCF-5D0178976718}" type="pres">
      <dgm:prSet presAssocID="{B63D453F-0CC1-A64D-8E05-DEE9503DB3E9}" presName="circ1Tx" presStyleLbl="revTx" presStyleIdx="0" presStyleCnt="0">
        <dgm:presLayoutVars>
          <dgm:chMax val="0"/>
          <dgm:chPref val="0"/>
          <dgm:bulletEnabled val="1"/>
        </dgm:presLayoutVars>
      </dgm:prSet>
      <dgm:spPr/>
      <dgm:t>
        <a:bodyPr/>
        <a:lstStyle/>
        <a:p>
          <a:endParaRPr lang="en-US"/>
        </a:p>
      </dgm:t>
    </dgm:pt>
    <dgm:pt modelId="{5340B745-D842-D340-9AC4-637FC919B10F}" type="pres">
      <dgm:prSet presAssocID="{2B65859C-C367-144E-A5A9-2DE01B00730F}" presName="circ2" presStyleLbl="vennNode1" presStyleIdx="1" presStyleCnt="3" custScaleX="157077" custScaleY="134611" custLinFactNeighborX="7034" custLinFactNeighborY="-8296"/>
      <dgm:spPr/>
      <dgm:t>
        <a:bodyPr/>
        <a:lstStyle/>
        <a:p>
          <a:endParaRPr lang="en-US"/>
        </a:p>
      </dgm:t>
    </dgm:pt>
    <dgm:pt modelId="{65E935D8-59EF-1044-A3E8-7466441F420F}" type="pres">
      <dgm:prSet presAssocID="{2B65859C-C367-144E-A5A9-2DE01B00730F}" presName="circ2Tx" presStyleLbl="revTx" presStyleIdx="0" presStyleCnt="0">
        <dgm:presLayoutVars>
          <dgm:chMax val="0"/>
          <dgm:chPref val="0"/>
          <dgm:bulletEnabled val="1"/>
        </dgm:presLayoutVars>
      </dgm:prSet>
      <dgm:spPr/>
      <dgm:t>
        <a:bodyPr/>
        <a:lstStyle/>
        <a:p>
          <a:endParaRPr lang="en-US"/>
        </a:p>
      </dgm:t>
    </dgm:pt>
    <dgm:pt modelId="{80F6F997-3085-504F-93B2-925F9F14B1FB}" type="pres">
      <dgm:prSet presAssocID="{9FE2262F-7A08-6F43-885C-C950888A5C24}" presName="circ3" presStyleLbl="vennNode1" presStyleIdx="2" presStyleCnt="3" custScaleX="162669" custScaleY="142386" custLinFactNeighborX="-5338" custLinFactNeighborY="-6891"/>
      <dgm:spPr/>
      <dgm:t>
        <a:bodyPr/>
        <a:lstStyle/>
        <a:p>
          <a:endParaRPr lang="en-US"/>
        </a:p>
      </dgm:t>
    </dgm:pt>
    <dgm:pt modelId="{34FE86AE-CE37-444E-88BF-EC4FFDDA972C}" type="pres">
      <dgm:prSet presAssocID="{9FE2262F-7A08-6F43-885C-C950888A5C24}" presName="circ3Tx" presStyleLbl="revTx" presStyleIdx="0" presStyleCnt="0">
        <dgm:presLayoutVars>
          <dgm:chMax val="0"/>
          <dgm:chPref val="0"/>
          <dgm:bulletEnabled val="1"/>
        </dgm:presLayoutVars>
      </dgm:prSet>
      <dgm:spPr/>
      <dgm:t>
        <a:bodyPr/>
        <a:lstStyle/>
        <a:p>
          <a:endParaRPr lang="en-US"/>
        </a:p>
      </dgm:t>
    </dgm:pt>
  </dgm:ptLst>
  <dgm:cxnLst>
    <dgm:cxn modelId="{FDED3544-4472-BB4A-A46C-D83251A2F8E1}" srcId="{FE59B066-BEE6-114B-854C-DEC8D4DA8AF1}" destId="{9FE2262F-7A08-6F43-885C-C950888A5C24}" srcOrd="2" destOrd="0" parTransId="{B90723FE-32E8-4A46-B259-C7AADE3F4914}" sibTransId="{D1305649-2E5C-A740-8FD2-751921C8FCA3}"/>
    <dgm:cxn modelId="{4A916548-BEEE-6249-BD4C-16FF85691573}" srcId="{FE59B066-BEE6-114B-854C-DEC8D4DA8AF1}" destId="{2B65859C-C367-144E-A5A9-2DE01B00730F}" srcOrd="1" destOrd="0" parTransId="{96336102-D678-3545-A2E7-F6471C0C73F1}" sibTransId="{A63410D2-6347-A043-A246-FA1412828C75}"/>
    <dgm:cxn modelId="{2B4AE7D9-84E9-CA4B-B6EB-0B6D7334B598}" type="presOf" srcId="{9FE2262F-7A08-6F43-885C-C950888A5C24}" destId="{34FE86AE-CE37-444E-88BF-EC4FFDDA972C}" srcOrd="1" destOrd="0" presId="urn:microsoft.com/office/officeart/2005/8/layout/venn1"/>
    <dgm:cxn modelId="{937237AE-8A4C-3644-B46F-106397D53366}" type="presOf" srcId="{9FE2262F-7A08-6F43-885C-C950888A5C24}" destId="{80F6F997-3085-504F-93B2-925F9F14B1FB}" srcOrd="0" destOrd="0" presId="urn:microsoft.com/office/officeart/2005/8/layout/venn1"/>
    <dgm:cxn modelId="{84C710BA-7CCB-FC48-B646-1622C29AB269}" type="presOf" srcId="{2B65859C-C367-144E-A5A9-2DE01B00730F}" destId="{5340B745-D842-D340-9AC4-637FC919B10F}" srcOrd="0" destOrd="0" presId="urn:microsoft.com/office/officeart/2005/8/layout/venn1"/>
    <dgm:cxn modelId="{171D9F52-0589-7242-983D-291C6E593699}" type="presOf" srcId="{B63D453F-0CC1-A64D-8E05-DEE9503DB3E9}" destId="{31CDE967-C56A-4F43-BBCF-5D0178976718}" srcOrd="1" destOrd="0" presId="urn:microsoft.com/office/officeart/2005/8/layout/venn1"/>
    <dgm:cxn modelId="{C7FCF685-0DE3-C643-A98C-D4EC89191067}" type="presOf" srcId="{2B65859C-C367-144E-A5A9-2DE01B00730F}" destId="{65E935D8-59EF-1044-A3E8-7466441F420F}" srcOrd="1" destOrd="0" presId="urn:microsoft.com/office/officeart/2005/8/layout/venn1"/>
    <dgm:cxn modelId="{91C63C64-7AD1-A343-AA2E-8685059ED99A}" srcId="{FE59B066-BEE6-114B-854C-DEC8D4DA8AF1}" destId="{B63D453F-0CC1-A64D-8E05-DEE9503DB3E9}" srcOrd="0" destOrd="0" parTransId="{C6E838BA-CDCF-7F45-9D54-96265C62D463}" sibTransId="{72BCA3F8-1D83-E940-ACBB-A4D8FF9A65E3}"/>
    <dgm:cxn modelId="{AAD77890-98E0-2B4F-B604-08A9B696ED55}" type="presOf" srcId="{FE59B066-BEE6-114B-854C-DEC8D4DA8AF1}" destId="{8A391859-EF4E-2944-9795-09D307393403}" srcOrd="0" destOrd="0" presId="urn:microsoft.com/office/officeart/2005/8/layout/venn1"/>
    <dgm:cxn modelId="{03597819-A529-D64B-BCDB-BE28BA04CBBB}" type="presOf" srcId="{B63D453F-0CC1-A64D-8E05-DEE9503DB3E9}" destId="{2C60FB6C-A81C-4C46-B986-9F1511CE5D37}" srcOrd="0" destOrd="0" presId="urn:microsoft.com/office/officeart/2005/8/layout/venn1"/>
    <dgm:cxn modelId="{505E6E48-F8F7-1B47-B1DD-E8A3B2ECA64C}" type="presParOf" srcId="{8A391859-EF4E-2944-9795-09D307393403}" destId="{2C60FB6C-A81C-4C46-B986-9F1511CE5D37}" srcOrd="0" destOrd="0" presId="urn:microsoft.com/office/officeart/2005/8/layout/venn1"/>
    <dgm:cxn modelId="{3F1D8BA1-A1BE-A54E-BFF6-511D84815D02}" type="presParOf" srcId="{8A391859-EF4E-2944-9795-09D307393403}" destId="{31CDE967-C56A-4F43-BBCF-5D0178976718}" srcOrd="1" destOrd="0" presId="urn:microsoft.com/office/officeart/2005/8/layout/venn1"/>
    <dgm:cxn modelId="{F468A555-7A29-FE46-8EFE-A3B085CCEC14}" type="presParOf" srcId="{8A391859-EF4E-2944-9795-09D307393403}" destId="{5340B745-D842-D340-9AC4-637FC919B10F}" srcOrd="2" destOrd="0" presId="urn:microsoft.com/office/officeart/2005/8/layout/venn1"/>
    <dgm:cxn modelId="{4430969A-A1E6-1C4B-9707-FDCD9CAE18B3}" type="presParOf" srcId="{8A391859-EF4E-2944-9795-09D307393403}" destId="{65E935D8-59EF-1044-A3E8-7466441F420F}" srcOrd="3" destOrd="0" presId="urn:microsoft.com/office/officeart/2005/8/layout/venn1"/>
    <dgm:cxn modelId="{0EC64E55-AA6B-5F4F-AFB8-8FA7FBFBBAC2}" type="presParOf" srcId="{8A391859-EF4E-2944-9795-09D307393403}" destId="{80F6F997-3085-504F-93B2-925F9F14B1FB}" srcOrd="4" destOrd="0" presId="urn:microsoft.com/office/officeart/2005/8/layout/venn1"/>
    <dgm:cxn modelId="{B498E75E-617A-DC4F-A23C-D750611EA1DF}" type="presParOf" srcId="{8A391859-EF4E-2944-9795-09D307393403}" destId="{34FE86AE-CE37-444E-88BF-EC4FFDDA972C}"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BFED8C-DC12-984E-A564-832A0EDAC0A5}" type="doc">
      <dgm:prSet loTypeId="urn:microsoft.com/office/officeart/2005/8/layout/chevron2" loCatId="" qsTypeId="urn:microsoft.com/office/officeart/2005/8/quickstyle/simple4" qsCatId="simple" csTypeId="urn:microsoft.com/office/officeart/2005/8/colors/accent2_2" csCatId="accent2" phldr="1"/>
      <dgm:spPr/>
      <dgm:t>
        <a:bodyPr/>
        <a:lstStyle/>
        <a:p>
          <a:pPr rtl="1"/>
          <a:endParaRPr lang="ar-SA"/>
        </a:p>
      </dgm:t>
    </dgm:pt>
    <dgm:pt modelId="{6DDF5AFC-EC11-D241-A44B-49394ED4416A}">
      <dgm:prSet phldrT="[نص]" custT="1"/>
      <dgm:spPr/>
      <dgm:t>
        <a:bodyPr/>
        <a:lstStyle/>
        <a:p>
          <a:pPr rtl="1"/>
          <a:r>
            <a:rPr lang="en-US" sz="1200" i="1" u="none" dirty="0">
              <a:latin typeface="Arial" charset="0"/>
              <a:ea typeface="Arial" charset="0"/>
              <a:cs typeface="Arial" charset="0"/>
            </a:rPr>
            <a:t>Mouth</a:t>
          </a:r>
          <a:endParaRPr lang="ar-SA" sz="1200" i="1" u="none" dirty="0">
            <a:latin typeface="Arial" charset="0"/>
            <a:ea typeface="Arial" charset="0"/>
            <a:cs typeface="Arial" charset="0"/>
          </a:endParaRPr>
        </a:p>
      </dgm:t>
    </dgm:pt>
    <dgm:pt modelId="{EF3086AE-BFCF-6D41-96AA-E0FE8D645001}" type="parTrans" cxnId="{8469880F-B9D8-AA4E-A063-700F9AD7A82A}">
      <dgm:prSet/>
      <dgm:spPr/>
      <dgm:t>
        <a:bodyPr/>
        <a:lstStyle/>
        <a:p>
          <a:pPr rtl="1"/>
          <a:endParaRPr lang="ar-SA"/>
        </a:p>
      </dgm:t>
    </dgm:pt>
    <dgm:pt modelId="{80A3F211-3F95-264A-938B-B815EB2D90EA}" type="sibTrans" cxnId="{8469880F-B9D8-AA4E-A063-700F9AD7A82A}">
      <dgm:prSet/>
      <dgm:spPr/>
      <dgm:t>
        <a:bodyPr/>
        <a:lstStyle/>
        <a:p>
          <a:pPr rtl="1"/>
          <a:endParaRPr lang="ar-SA"/>
        </a:p>
      </dgm:t>
    </dgm:pt>
    <dgm:pt modelId="{24F76596-1F45-8E4E-A39E-C80DE0E22D08}">
      <dgm:prSet phldrT="[نص]" custT="1"/>
      <dgm:spPr/>
      <dgm:t>
        <a:bodyPr/>
        <a:lstStyle/>
        <a:p>
          <a:pPr rtl="0"/>
          <a:r>
            <a:rPr lang="en-US" altLang="ar-SA" sz="1400" b="1" i="1" u="none" dirty="0">
              <a:solidFill>
                <a:schemeClr val="bg1">
                  <a:lumMod val="50000"/>
                </a:schemeClr>
              </a:solidFill>
              <a:latin typeface="Arial" charset="0"/>
              <a:ea typeface="Arial" charset="0"/>
              <a:cs typeface="Arial" charset="0"/>
            </a:rPr>
            <a:t>Saliva</a:t>
          </a:r>
          <a:r>
            <a:rPr lang="en-US" altLang="ar-SA" sz="1400" i="1" dirty="0">
              <a:solidFill>
                <a:schemeClr val="bg1">
                  <a:lumMod val="50000"/>
                </a:schemeClr>
              </a:solidFill>
              <a:latin typeface="Arial" charset="0"/>
              <a:ea typeface="Arial" charset="0"/>
              <a:cs typeface="Arial" charset="0"/>
            </a:rPr>
            <a:t> contains 10</a:t>
          </a:r>
          <a:r>
            <a:rPr lang="en-US" altLang="ar-SA" sz="1400" i="1" baseline="30000" dirty="0">
              <a:solidFill>
                <a:schemeClr val="bg1">
                  <a:lumMod val="50000"/>
                </a:schemeClr>
              </a:solidFill>
              <a:latin typeface="Arial" charset="0"/>
              <a:ea typeface="Arial" charset="0"/>
              <a:cs typeface="Arial" charset="0"/>
            </a:rPr>
            <a:t>8</a:t>
          </a:r>
          <a:r>
            <a:rPr lang="en-US" altLang="ar-SA" sz="1400" i="1" dirty="0">
              <a:solidFill>
                <a:schemeClr val="bg1">
                  <a:lumMod val="50000"/>
                </a:schemeClr>
              </a:solidFill>
              <a:latin typeface="Arial" charset="0"/>
              <a:ea typeface="Arial" charset="0"/>
              <a:cs typeface="Arial" charset="0"/>
            </a:rPr>
            <a:t> bacteria/ml</a:t>
          </a:r>
          <a:endParaRPr lang="ar-SA" sz="1400" i="1" dirty="0">
            <a:solidFill>
              <a:schemeClr val="bg1">
                <a:lumMod val="50000"/>
              </a:schemeClr>
            </a:solidFill>
            <a:latin typeface="Arial" charset="0"/>
            <a:ea typeface="Arial" charset="0"/>
            <a:cs typeface="Arial" charset="0"/>
          </a:endParaRPr>
        </a:p>
      </dgm:t>
    </dgm:pt>
    <dgm:pt modelId="{F2B4D1E7-15BA-B14F-AAFD-25AF50BCB37F}" type="parTrans" cxnId="{C8967D95-E536-9F40-82FC-D579DA6FB274}">
      <dgm:prSet/>
      <dgm:spPr/>
      <dgm:t>
        <a:bodyPr/>
        <a:lstStyle/>
        <a:p>
          <a:pPr rtl="1"/>
          <a:endParaRPr lang="ar-SA"/>
        </a:p>
      </dgm:t>
    </dgm:pt>
    <dgm:pt modelId="{9373433D-62A6-2147-9802-BD7710A36678}" type="sibTrans" cxnId="{C8967D95-E536-9F40-82FC-D579DA6FB274}">
      <dgm:prSet/>
      <dgm:spPr/>
      <dgm:t>
        <a:bodyPr/>
        <a:lstStyle/>
        <a:p>
          <a:pPr rtl="1"/>
          <a:endParaRPr lang="ar-SA"/>
        </a:p>
      </dgm:t>
    </dgm:pt>
    <dgm:pt modelId="{C0085B89-A1FB-A447-8D66-6F8BD4A5D1BA}">
      <dgm:prSet phldrT="[نص]" custT="1"/>
      <dgm:spPr/>
      <dgm:t>
        <a:bodyPr/>
        <a:lstStyle/>
        <a:p>
          <a:pPr rtl="0"/>
          <a:r>
            <a:rPr lang="en-US" altLang="ar-SA" sz="1400" b="1" i="1" u="none" dirty="0">
              <a:solidFill>
                <a:schemeClr val="bg1">
                  <a:lumMod val="50000"/>
                </a:schemeClr>
              </a:solidFill>
              <a:latin typeface="Arial" charset="0"/>
              <a:ea typeface="Arial" charset="0"/>
              <a:cs typeface="Arial" charset="0"/>
            </a:rPr>
            <a:t>Gingival</a:t>
          </a:r>
          <a:r>
            <a:rPr lang="en-US" altLang="ar-SA" sz="1400" i="1" dirty="0">
              <a:solidFill>
                <a:schemeClr val="bg1">
                  <a:lumMod val="50000"/>
                </a:schemeClr>
              </a:solidFill>
              <a:latin typeface="Arial" charset="0"/>
              <a:ea typeface="Arial" charset="0"/>
              <a:cs typeface="Arial" charset="0"/>
            </a:rPr>
            <a:t> margin debris &amp; dental Plaque continually colonized by bacteria</a:t>
          </a:r>
          <a:r>
            <a:rPr lang="en-US" altLang="ar-SA" sz="1600" i="1" dirty="0">
              <a:solidFill>
                <a:schemeClr val="bg1">
                  <a:lumMod val="50000"/>
                </a:schemeClr>
              </a:solidFill>
              <a:latin typeface="Arial" charset="0"/>
              <a:ea typeface="Arial" charset="0"/>
              <a:cs typeface="Arial" charset="0"/>
            </a:rPr>
            <a:t>.</a:t>
          </a:r>
          <a:endParaRPr lang="ar-SA" sz="1600" i="1" dirty="0">
            <a:solidFill>
              <a:schemeClr val="bg1">
                <a:lumMod val="50000"/>
              </a:schemeClr>
            </a:solidFill>
            <a:latin typeface="Arial" charset="0"/>
            <a:ea typeface="Arial" charset="0"/>
            <a:cs typeface="Arial" charset="0"/>
          </a:endParaRPr>
        </a:p>
      </dgm:t>
    </dgm:pt>
    <dgm:pt modelId="{BE258493-6C11-FF4F-90E1-6AE0D6F311F6}" type="parTrans" cxnId="{4797A335-01BA-7045-9861-A4A94D1E61AA}">
      <dgm:prSet/>
      <dgm:spPr/>
      <dgm:t>
        <a:bodyPr/>
        <a:lstStyle/>
        <a:p>
          <a:pPr rtl="1"/>
          <a:endParaRPr lang="ar-SA"/>
        </a:p>
      </dgm:t>
    </dgm:pt>
    <dgm:pt modelId="{E096C88C-E1B5-6549-9CE2-68572E23C8F5}" type="sibTrans" cxnId="{4797A335-01BA-7045-9861-A4A94D1E61AA}">
      <dgm:prSet/>
      <dgm:spPr/>
      <dgm:t>
        <a:bodyPr/>
        <a:lstStyle/>
        <a:p>
          <a:pPr rtl="1"/>
          <a:endParaRPr lang="ar-SA"/>
        </a:p>
      </dgm:t>
    </dgm:pt>
    <dgm:pt modelId="{D358432E-A52D-2A4A-8444-6083CA9AAB58}">
      <dgm:prSet phldrT="[نص]" custT="1"/>
      <dgm:spPr/>
      <dgm:t>
        <a:bodyPr/>
        <a:lstStyle/>
        <a:p>
          <a:pPr rtl="1"/>
          <a:r>
            <a:rPr lang="en-US" sz="1200" b="1" i="1" dirty="0" err="1">
              <a:solidFill>
                <a:schemeClr val="bg1"/>
              </a:solidFill>
              <a:latin typeface="Arial" charset="0"/>
              <a:ea typeface="Arial" charset="0"/>
              <a:cs typeface="Arial" charset="0"/>
            </a:rPr>
            <a:t>Oesophagus</a:t>
          </a:r>
          <a:endParaRPr lang="ar-SA" sz="1200" b="1" i="1" dirty="0">
            <a:solidFill>
              <a:schemeClr val="bg1"/>
            </a:solidFill>
            <a:latin typeface="Arial" charset="0"/>
            <a:ea typeface="Arial" charset="0"/>
            <a:cs typeface="Arial" charset="0"/>
          </a:endParaRPr>
        </a:p>
      </dgm:t>
    </dgm:pt>
    <dgm:pt modelId="{6CE09FAD-9AF5-3B4E-959C-BEFA55DC8B26}" type="parTrans" cxnId="{FBD15D7D-A85A-6748-950C-E1053B6D67BB}">
      <dgm:prSet/>
      <dgm:spPr/>
      <dgm:t>
        <a:bodyPr/>
        <a:lstStyle/>
        <a:p>
          <a:pPr rtl="1"/>
          <a:endParaRPr lang="ar-SA"/>
        </a:p>
      </dgm:t>
    </dgm:pt>
    <dgm:pt modelId="{6672CE8C-FD40-C44B-A48E-8070BCD96D8A}" type="sibTrans" cxnId="{FBD15D7D-A85A-6748-950C-E1053B6D67BB}">
      <dgm:prSet/>
      <dgm:spPr/>
      <dgm:t>
        <a:bodyPr/>
        <a:lstStyle/>
        <a:p>
          <a:pPr rtl="1"/>
          <a:endParaRPr lang="ar-SA"/>
        </a:p>
      </dgm:t>
    </dgm:pt>
    <dgm:pt modelId="{DD222BD3-5258-C04F-BDC9-3EED86B82D4C}">
      <dgm:prSet phldrT="[نص]" custT="1"/>
      <dgm:spPr/>
      <dgm:t>
        <a:bodyPr/>
        <a:lstStyle/>
        <a:p>
          <a:pPr rtl="0"/>
          <a:r>
            <a:rPr lang="ar-SA" altLang="ar-SA" sz="1400" i="1" dirty="0">
              <a:latin typeface="Arial" charset="0"/>
              <a:ea typeface="Arial" charset="0"/>
              <a:cs typeface="Arial" charset="0"/>
            </a:rPr>
            <a:t> </a:t>
          </a:r>
          <a:r>
            <a:rPr lang="en-US" altLang="ar-SA" sz="1400" i="1" dirty="0" err="1">
              <a:solidFill>
                <a:srgbClr val="FF0000"/>
              </a:solidFill>
              <a:latin typeface="Arial" charset="0"/>
              <a:ea typeface="Arial" charset="0"/>
              <a:cs typeface="Arial" charset="0"/>
            </a:rPr>
            <a:t>oesophagus</a:t>
          </a:r>
          <a:r>
            <a:rPr lang="en-US" altLang="ar-SA" sz="1400" i="1" dirty="0">
              <a:solidFill>
                <a:srgbClr val="FF0000"/>
              </a:solidFill>
              <a:latin typeface="Arial" charset="0"/>
              <a:ea typeface="Arial" charset="0"/>
              <a:cs typeface="Arial" charset="0"/>
            </a:rPr>
            <a:t> </a:t>
          </a:r>
          <a:r>
            <a:rPr lang="ar-SA" altLang="ar-SA" sz="1400" i="1" dirty="0">
              <a:solidFill>
                <a:srgbClr val="FF0000"/>
              </a:solidFill>
              <a:latin typeface="Arial" charset="0"/>
              <a:ea typeface="Arial" charset="0"/>
              <a:cs typeface="Arial" charset="0"/>
            </a:rPr>
            <a:t>(المرئ)</a:t>
          </a:r>
          <a:r>
            <a:rPr lang="en-US" altLang="ar-SA" sz="1400" i="1" dirty="0">
              <a:solidFill>
                <a:srgbClr val="FF0000"/>
              </a:solidFill>
              <a:latin typeface="Arial" charset="0"/>
              <a:ea typeface="Arial" charset="0"/>
              <a:cs typeface="Arial" charset="0"/>
            </a:rPr>
            <a:t>has normal flora </a:t>
          </a:r>
          <a:r>
            <a:rPr lang="en-US" altLang="ar-SA" sz="1400" i="1" u="sng" dirty="0">
              <a:solidFill>
                <a:srgbClr val="FF0000"/>
              </a:solidFill>
              <a:latin typeface="Arial" charset="0"/>
              <a:ea typeface="Arial" charset="0"/>
              <a:cs typeface="Arial" charset="0"/>
            </a:rPr>
            <a:t>similar </a:t>
          </a:r>
          <a:r>
            <a:rPr lang="en-US" altLang="ar-SA" sz="1400" i="1" dirty="0">
              <a:solidFill>
                <a:srgbClr val="FF0000"/>
              </a:solidFill>
              <a:latin typeface="Arial" charset="0"/>
              <a:ea typeface="Arial" charset="0"/>
              <a:cs typeface="Arial" charset="0"/>
            </a:rPr>
            <a:t>to pharyngeal</a:t>
          </a:r>
          <a:r>
            <a:rPr lang="ar-SA" altLang="ar-SA" sz="1400" i="1" dirty="0">
              <a:solidFill>
                <a:srgbClr val="FF0000"/>
              </a:solidFill>
              <a:latin typeface="Arial" charset="0"/>
              <a:ea typeface="Arial" charset="0"/>
              <a:cs typeface="Arial" charset="0"/>
            </a:rPr>
            <a:t>(بلعوم)</a:t>
          </a:r>
          <a:r>
            <a:rPr lang="en-US" altLang="ar-SA" sz="1400" i="1" dirty="0">
              <a:solidFill>
                <a:srgbClr val="FF0000"/>
              </a:solidFill>
              <a:latin typeface="Arial" charset="0"/>
              <a:ea typeface="Arial" charset="0"/>
              <a:cs typeface="Arial" charset="0"/>
            </a:rPr>
            <a:t> flora.</a:t>
          </a:r>
          <a:endParaRPr lang="ar-SA" sz="1400" i="1" dirty="0">
            <a:solidFill>
              <a:srgbClr val="FF0000"/>
            </a:solidFill>
            <a:latin typeface="Arial" charset="0"/>
            <a:ea typeface="Arial" charset="0"/>
            <a:cs typeface="Arial" charset="0"/>
          </a:endParaRPr>
        </a:p>
      </dgm:t>
    </dgm:pt>
    <dgm:pt modelId="{B7EB34B8-AFA4-2041-B95A-A456313F66F4}" type="parTrans" cxnId="{DD12F6E9-AD17-104A-964A-99910F0A5DB5}">
      <dgm:prSet/>
      <dgm:spPr/>
      <dgm:t>
        <a:bodyPr/>
        <a:lstStyle/>
        <a:p>
          <a:pPr rtl="1"/>
          <a:endParaRPr lang="ar-SA"/>
        </a:p>
      </dgm:t>
    </dgm:pt>
    <dgm:pt modelId="{1E7B532D-47BC-9849-A2FB-5595A4715CA5}" type="sibTrans" cxnId="{DD12F6E9-AD17-104A-964A-99910F0A5DB5}">
      <dgm:prSet/>
      <dgm:spPr/>
      <dgm:t>
        <a:bodyPr/>
        <a:lstStyle/>
        <a:p>
          <a:pPr rtl="1"/>
          <a:endParaRPr lang="ar-SA"/>
        </a:p>
      </dgm:t>
    </dgm:pt>
    <dgm:pt modelId="{C7C67371-0E1B-9146-98A1-F6189909A6DF}">
      <dgm:prSet phldrT="[نص]" custT="1"/>
      <dgm:spPr/>
      <dgm:t>
        <a:bodyPr/>
        <a:lstStyle/>
        <a:p>
          <a:pPr rtl="1"/>
          <a:r>
            <a:rPr lang="en-US" sz="1200" dirty="0">
              <a:latin typeface="Arial" charset="0"/>
              <a:ea typeface="Arial" charset="0"/>
              <a:cs typeface="Arial" charset="0"/>
            </a:rPr>
            <a:t>Stomach</a:t>
          </a:r>
          <a:endParaRPr lang="ar-SA" sz="1200" dirty="0">
            <a:latin typeface="Arial" charset="0"/>
            <a:ea typeface="Arial" charset="0"/>
            <a:cs typeface="Arial" charset="0"/>
          </a:endParaRPr>
        </a:p>
      </dgm:t>
    </dgm:pt>
    <dgm:pt modelId="{7A7EC14B-1E8B-A04E-AABF-8A0D40EA70F8}" type="parTrans" cxnId="{3FB85F76-A596-3043-A1D5-2C5CB0A0FFF0}">
      <dgm:prSet/>
      <dgm:spPr/>
      <dgm:t>
        <a:bodyPr/>
        <a:lstStyle/>
        <a:p>
          <a:pPr rtl="1"/>
          <a:endParaRPr lang="ar-SA"/>
        </a:p>
      </dgm:t>
    </dgm:pt>
    <dgm:pt modelId="{70ECB0F2-0CDB-E843-887C-F0097D93B44C}" type="sibTrans" cxnId="{3FB85F76-A596-3043-A1D5-2C5CB0A0FFF0}">
      <dgm:prSet/>
      <dgm:spPr/>
      <dgm:t>
        <a:bodyPr/>
        <a:lstStyle/>
        <a:p>
          <a:pPr rtl="1"/>
          <a:endParaRPr lang="ar-SA"/>
        </a:p>
      </dgm:t>
    </dgm:pt>
    <dgm:pt modelId="{0E14C508-5D78-EF4A-B666-6C93D0375091}">
      <dgm:prSet phldrT="[نص]" custT="1"/>
      <dgm:spPr/>
      <dgm:t>
        <a:bodyPr/>
        <a:lstStyle/>
        <a:p>
          <a:pPr algn="l" rtl="0"/>
          <a:r>
            <a:rPr lang="en-US" altLang="ar-SA" sz="1600" b="1" i="1" u="sng" dirty="0">
              <a:solidFill>
                <a:srgbClr val="FF0000"/>
              </a:solidFill>
              <a:latin typeface="Arial" charset="0"/>
              <a:ea typeface="Arial" charset="0"/>
              <a:cs typeface="Arial" charset="0"/>
            </a:rPr>
            <a:t>Empty</a:t>
          </a:r>
          <a:r>
            <a:rPr lang="en-US" altLang="ar-SA" sz="1400" b="1" i="1" u="sng" dirty="0">
              <a:solidFill>
                <a:srgbClr val="FF0000"/>
              </a:solidFill>
              <a:latin typeface="Arial" charset="0"/>
              <a:ea typeface="Arial" charset="0"/>
              <a:cs typeface="Arial" charset="0"/>
            </a:rPr>
            <a:t> stomach </a:t>
          </a:r>
          <a:r>
            <a:rPr lang="en-US" altLang="ar-SA" sz="1600" b="1" i="1" u="sng" dirty="0">
              <a:solidFill>
                <a:srgbClr val="FF0000"/>
              </a:solidFill>
              <a:latin typeface="Arial" charset="0"/>
              <a:ea typeface="Arial" charset="0"/>
              <a:cs typeface="Arial" charset="0"/>
            </a:rPr>
            <a:t>sterile </a:t>
          </a:r>
          <a:r>
            <a:rPr lang="en-US" altLang="ar-SA" sz="1400" b="1" i="1" u="sng" dirty="0">
              <a:solidFill>
                <a:srgbClr val="FF0000"/>
              </a:solidFill>
              <a:latin typeface="Arial" charset="0"/>
              <a:ea typeface="Arial" charset="0"/>
              <a:cs typeface="Arial" charset="0"/>
            </a:rPr>
            <a:t>due to gastric acid.</a:t>
          </a:r>
          <a:endParaRPr lang="ar-SA" sz="1400" i="1" u="sng" dirty="0">
            <a:solidFill>
              <a:srgbClr val="FF0000"/>
            </a:solidFill>
            <a:latin typeface="Arial" charset="0"/>
            <a:ea typeface="Arial" charset="0"/>
            <a:cs typeface="Arial" charset="0"/>
          </a:endParaRPr>
        </a:p>
      </dgm:t>
    </dgm:pt>
    <dgm:pt modelId="{D62A250D-2C74-254B-B11A-3727E549EE48}" type="parTrans" cxnId="{061B07DC-9D4C-4341-A69D-403CCD487739}">
      <dgm:prSet/>
      <dgm:spPr/>
      <dgm:t>
        <a:bodyPr/>
        <a:lstStyle/>
        <a:p>
          <a:pPr rtl="1"/>
          <a:endParaRPr lang="ar-SA"/>
        </a:p>
      </dgm:t>
    </dgm:pt>
    <dgm:pt modelId="{B4919F6A-CA7A-E24F-BD80-18CD3AF01E72}" type="sibTrans" cxnId="{061B07DC-9D4C-4341-A69D-403CCD487739}">
      <dgm:prSet/>
      <dgm:spPr/>
      <dgm:t>
        <a:bodyPr/>
        <a:lstStyle/>
        <a:p>
          <a:pPr rtl="1"/>
          <a:endParaRPr lang="ar-SA"/>
        </a:p>
      </dgm:t>
    </dgm:pt>
    <dgm:pt modelId="{F62A168B-F2A3-C34E-9969-EDEA3E5FDC7F}">
      <dgm:prSet custT="1"/>
      <dgm:spPr/>
      <dgm:t>
        <a:bodyPr/>
        <a:lstStyle/>
        <a:p>
          <a:pPr rtl="1"/>
          <a:r>
            <a:rPr lang="en-US" sz="1200" dirty="0">
              <a:latin typeface="Arial" charset="0"/>
              <a:ea typeface="Arial" charset="0"/>
              <a:cs typeface="Arial" charset="0"/>
            </a:rPr>
            <a:t>Small intestine</a:t>
          </a:r>
          <a:endParaRPr lang="ar-SA" sz="1200" dirty="0">
            <a:latin typeface="Arial" charset="0"/>
            <a:ea typeface="Arial" charset="0"/>
            <a:cs typeface="Arial" charset="0"/>
          </a:endParaRPr>
        </a:p>
      </dgm:t>
    </dgm:pt>
    <dgm:pt modelId="{F66EC3AB-A227-A749-8D93-676EAA23149D}" type="parTrans" cxnId="{3F5BD9F8-2738-6A44-9EB7-78084A6362E1}">
      <dgm:prSet/>
      <dgm:spPr/>
      <dgm:t>
        <a:bodyPr/>
        <a:lstStyle/>
        <a:p>
          <a:pPr rtl="1"/>
          <a:endParaRPr lang="ar-SA"/>
        </a:p>
      </dgm:t>
    </dgm:pt>
    <dgm:pt modelId="{56B32DB7-86EC-D943-9516-93CE1FB51DFE}" type="sibTrans" cxnId="{3F5BD9F8-2738-6A44-9EB7-78084A6362E1}">
      <dgm:prSet/>
      <dgm:spPr/>
      <dgm:t>
        <a:bodyPr/>
        <a:lstStyle/>
        <a:p>
          <a:pPr rtl="1"/>
          <a:endParaRPr lang="ar-SA"/>
        </a:p>
      </dgm:t>
    </dgm:pt>
    <dgm:pt modelId="{0CB85AD9-1964-5144-8E2B-47A988988EFF}">
      <dgm:prSet custT="1"/>
      <dgm:spPr/>
      <dgm:t>
        <a:bodyPr/>
        <a:lstStyle/>
        <a:p>
          <a:pPr rtl="0"/>
          <a:r>
            <a:rPr lang="en-US" altLang="ar-SA" sz="1400" b="1" dirty="0">
              <a:solidFill>
                <a:schemeClr val="bg1">
                  <a:lumMod val="50000"/>
                </a:schemeClr>
              </a:solidFill>
              <a:latin typeface="Arial" charset="0"/>
              <a:ea typeface="Arial" charset="0"/>
              <a:cs typeface="Arial" charset="0"/>
            </a:rPr>
            <a:t>Duodenum, jejunum&amp; upper </a:t>
          </a:r>
          <a:r>
            <a:rPr lang="en-US" altLang="ar-SA" sz="1400" b="1" dirty="0" err="1">
              <a:solidFill>
                <a:schemeClr val="bg1">
                  <a:lumMod val="50000"/>
                </a:schemeClr>
              </a:solidFill>
              <a:latin typeface="Arial" charset="0"/>
              <a:ea typeface="Arial" charset="0"/>
              <a:cs typeface="Arial" charset="0"/>
            </a:rPr>
            <a:t>ielium</a:t>
          </a:r>
          <a:r>
            <a:rPr lang="en-US" altLang="ar-SA" sz="1400" b="1" dirty="0">
              <a:solidFill>
                <a:schemeClr val="bg1">
                  <a:lumMod val="50000"/>
                </a:schemeClr>
              </a:solidFill>
              <a:latin typeface="Arial" charset="0"/>
              <a:ea typeface="Arial" charset="0"/>
              <a:cs typeface="Arial" charset="0"/>
            </a:rPr>
            <a:t> have </a:t>
          </a:r>
          <a:r>
            <a:rPr lang="en-US" altLang="ar-SA" sz="1400" b="1" u="sng" dirty="0">
              <a:solidFill>
                <a:schemeClr val="bg1">
                  <a:lumMod val="50000"/>
                </a:schemeClr>
              </a:solidFill>
              <a:latin typeface="Arial" charset="0"/>
              <a:ea typeface="Arial" charset="0"/>
              <a:cs typeface="Arial" charset="0"/>
            </a:rPr>
            <a:t>scanty</a:t>
          </a:r>
          <a:r>
            <a:rPr lang="en-US" altLang="ar-SA" sz="1400" b="1" dirty="0">
              <a:solidFill>
                <a:schemeClr val="bg1">
                  <a:lumMod val="50000"/>
                </a:schemeClr>
              </a:solidFill>
              <a:latin typeface="Arial" charset="0"/>
              <a:ea typeface="Arial" charset="0"/>
              <a:cs typeface="Arial" charset="0"/>
            </a:rPr>
            <a:t> flora</a:t>
          </a:r>
          <a:r>
            <a:rPr lang="ar-SA" altLang="ar-SA" sz="1400" b="1" dirty="0">
              <a:solidFill>
                <a:schemeClr val="bg1">
                  <a:lumMod val="50000"/>
                </a:schemeClr>
              </a:solidFill>
              <a:latin typeface="Arial" charset="0"/>
              <a:ea typeface="Arial" charset="0"/>
              <a:cs typeface="Arial" charset="0"/>
            </a:rPr>
            <a:t> </a:t>
          </a:r>
          <a:r>
            <a:rPr lang="en-US" altLang="ar-SA" sz="1400" b="1" dirty="0">
              <a:solidFill>
                <a:schemeClr val="bg1">
                  <a:lumMod val="50000"/>
                </a:schemeClr>
              </a:solidFill>
              <a:latin typeface="Arial" charset="0"/>
              <a:ea typeface="Arial" charset="0"/>
              <a:cs typeface="Arial" charset="0"/>
            </a:rPr>
            <a:t>(few)</a:t>
          </a:r>
          <a:endParaRPr lang="ar-SA" sz="1400" dirty="0">
            <a:solidFill>
              <a:schemeClr val="bg1">
                <a:lumMod val="50000"/>
              </a:schemeClr>
            </a:solidFill>
            <a:latin typeface="Arial" charset="0"/>
            <a:ea typeface="Arial" charset="0"/>
            <a:cs typeface="Arial" charset="0"/>
          </a:endParaRPr>
        </a:p>
      </dgm:t>
    </dgm:pt>
    <dgm:pt modelId="{6D52DFF2-BE28-1D48-A9BA-F4901E94C14B}" type="parTrans" cxnId="{AD9B8EC6-A14F-074B-9764-2147C42CA908}">
      <dgm:prSet/>
      <dgm:spPr/>
      <dgm:t>
        <a:bodyPr/>
        <a:lstStyle/>
        <a:p>
          <a:pPr rtl="1"/>
          <a:endParaRPr lang="ar-SA"/>
        </a:p>
      </dgm:t>
    </dgm:pt>
    <dgm:pt modelId="{22841384-76F0-064D-AFF2-C75B3EA20C9F}" type="sibTrans" cxnId="{AD9B8EC6-A14F-074B-9764-2147C42CA908}">
      <dgm:prSet/>
      <dgm:spPr/>
      <dgm:t>
        <a:bodyPr/>
        <a:lstStyle/>
        <a:p>
          <a:pPr rtl="1"/>
          <a:endParaRPr lang="ar-SA"/>
        </a:p>
      </dgm:t>
    </dgm:pt>
    <dgm:pt modelId="{FAEAD875-2029-D445-915F-320DA3B4C301}">
      <dgm:prSet custT="1"/>
      <dgm:spPr/>
      <dgm:t>
        <a:bodyPr/>
        <a:lstStyle/>
        <a:p>
          <a:pPr rtl="1"/>
          <a:r>
            <a:rPr lang="en-US" sz="1200" dirty="0">
              <a:latin typeface="Arial" charset="0"/>
              <a:ea typeface="Arial" charset="0"/>
              <a:cs typeface="Arial" charset="0"/>
            </a:rPr>
            <a:t>Large intestine</a:t>
          </a:r>
          <a:endParaRPr lang="ar-SA" sz="1200" dirty="0">
            <a:latin typeface="Arial" charset="0"/>
            <a:ea typeface="Arial" charset="0"/>
            <a:cs typeface="Arial" charset="0"/>
          </a:endParaRPr>
        </a:p>
      </dgm:t>
    </dgm:pt>
    <dgm:pt modelId="{C995C959-5CA7-F144-A5F9-024555842F8B}" type="parTrans" cxnId="{BD7CCCF5-4200-8E42-9A7E-B56EBB292712}">
      <dgm:prSet/>
      <dgm:spPr/>
      <dgm:t>
        <a:bodyPr/>
        <a:lstStyle/>
        <a:p>
          <a:pPr rtl="1"/>
          <a:endParaRPr lang="ar-SA"/>
        </a:p>
      </dgm:t>
    </dgm:pt>
    <dgm:pt modelId="{F7E2BC0B-D807-C540-9CA4-F24755E7AEC5}" type="sibTrans" cxnId="{BD7CCCF5-4200-8E42-9A7E-B56EBB292712}">
      <dgm:prSet/>
      <dgm:spPr/>
      <dgm:t>
        <a:bodyPr/>
        <a:lstStyle/>
        <a:p>
          <a:pPr rtl="1"/>
          <a:endParaRPr lang="ar-SA"/>
        </a:p>
      </dgm:t>
    </dgm:pt>
    <dgm:pt modelId="{252964AF-5B11-3246-8505-08FAD20FAB30}">
      <dgm:prSet custT="1"/>
      <dgm:spPr/>
      <dgm:t>
        <a:bodyPr/>
        <a:lstStyle/>
        <a:p>
          <a:pPr algn="l" rtl="1"/>
          <a:r>
            <a:rPr lang="en-US" altLang="ar-SA" sz="1400" b="1" i="1" u="sng" dirty="0">
              <a:solidFill>
                <a:srgbClr val="FF0000"/>
              </a:solidFill>
              <a:latin typeface="Arial" charset="0"/>
              <a:ea typeface="Arial" charset="0"/>
              <a:cs typeface="Arial" charset="0"/>
            </a:rPr>
            <a:t>heavily </a:t>
          </a:r>
          <a:r>
            <a:rPr lang="en-US" altLang="ar-SA" sz="1400" b="1" i="1" dirty="0">
              <a:solidFill>
                <a:srgbClr val="FF0000"/>
              </a:solidFill>
              <a:latin typeface="Arial" charset="0"/>
              <a:ea typeface="Arial" charset="0"/>
              <a:cs typeface="Arial" charset="0"/>
            </a:rPr>
            <a:t>colonized by bacteria</a:t>
          </a:r>
          <a:r>
            <a:rPr lang="en-US" altLang="ar-SA" sz="1900" dirty="0">
              <a:solidFill>
                <a:srgbClr val="FF0000"/>
              </a:solidFill>
              <a:latin typeface="Footlight MT Light" charset="0"/>
            </a:rPr>
            <a:t>.</a:t>
          </a:r>
          <a:endParaRPr lang="ar-SA" sz="1900" dirty="0">
            <a:solidFill>
              <a:srgbClr val="FF0000"/>
            </a:solidFill>
          </a:endParaRPr>
        </a:p>
      </dgm:t>
    </dgm:pt>
    <dgm:pt modelId="{5DD60F20-66A5-7146-A121-7C926FB3B033}" type="parTrans" cxnId="{DED5FD87-AEEC-2C45-A006-3FEC67CAB16E}">
      <dgm:prSet/>
      <dgm:spPr/>
      <dgm:t>
        <a:bodyPr/>
        <a:lstStyle/>
        <a:p>
          <a:pPr rtl="1"/>
          <a:endParaRPr lang="ar-SA"/>
        </a:p>
      </dgm:t>
    </dgm:pt>
    <dgm:pt modelId="{322B376E-1AFD-7D41-9068-F834C17366FA}" type="sibTrans" cxnId="{DED5FD87-AEEC-2C45-A006-3FEC67CAB16E}">
      <dgm:prSet/>
      <dgm:spPr/>
      <dgm:t>
        <a:bodyPr/>
        <a:lstStyle/>
        <a:p>
          <a:pPr rtl="1"/>
          <a:endParaRPr lang="ar-SA"/>
        </a:p>
      </dgm:t>
    </dgm:pt>
    <dgm:pt modelId="{42328F97-7AE7-D34B-9193-C39C11D501C9}" type="pres">
      <dgm:prSet presAssocID="{B7BFED8C-DC12-984E-A564-832A0EDAC0A5}" presName="linearFlow" presStyleCnt="0">
        <dgm:presLayoutVars>
          <dgm:dir/>
          <dgm:animLvl val="lvl"/>
          <dgm:resizeHandles val="exact"/>
        </dgm:presLayoutVars>
      </dgm:prSet>
      <dgm:spPr/>
      <dgm:t>
        <a:bodyPr/>
        <a:lstStyle/>
        <a:p>
          <a:endParaRPr lang="en-US"/>
        </a:p>
      </dgm:t>
    </dgm:pt>
    <dgm:pt modelId="{8C8A4CA5-E3FD-0840-98D6-B35F804B73FF}" type="pres">
      <dgm:prSet presAssocID="{6DDF5AFC-EC11-D241-A44B-49394ED4416A}" presName="composite" presStyleCnt="0"/>
      <dgm:spPr/>
    </dgm:pt>
    <dgm:pt modelId="{E36A4D51-5130-0C4B-8FAA-46C0BDD26619}" type="pres">
      <dgm:prSet presAssocID="{6DDF5AFC-EC11-D241-A44B-49394ED4416A}" presName="parentText" presStyleLbl="alignNode1" presStyleIdx="0" presStyleCnt="5">
        <dgm:presLayoutVars>
          <dgm:chMax val="1"/>
          <dgm:bulletEnabled val="1"/>
        </dgm:presLayoutVars>
      </dgm:prSet>
      <dgm:spPr/>
      <dgm:t>
        <a:bodyPr/>
        <a:lstStyle/>
        <a:p>
          <a:endParaRPr lang="en-US"/>
        </a:p>
      </dgm:t>
    </dgm:pt>
    <dgm:pt modelId="{FE92F8DD-B648-1A42-85CE-722597ACEACC}" type="pres">
      <dgm:prSet presAssocID="{6DDF5AFC-EC11-D241-A44B-49394ED4416A}" presName="descendantText" presStyleLbl="alignAcc1" presStyleIdx="0" presStyleCnt="5" custScaleX="105389" custScaleY="120399" custLinFactNeighborX="18938" custLinFactNeighborY="674">
        <dgm:presLayoutVars>
          <dgm:bulletEnabled val="1"/>
        </dgm:presLayoutVars>
      </dgm:prSet>
      <dgm:spPr/>
      <dgm:t>
        <a:bodyPr/>
        <a:lstStyle/>
        <a:p>
          <a:endParaRPr lang="en-US"/>
        </a:p>
      </dgm:t>
    </dgm:pt>
    <dgm:pt modelId="{6D0FBFE3-780D-644B-85A2-8B026B444ED2}" type="pres">
      <dgm:prSet presAssocID="{80A3F211-3F95-264A-938B-B815EB2D90EA}" presName="sp" presStyleCnt="0"/>
      <dgm:spPr/>
    </dgm:pt>
    <dgm:pt modelId="{F74479B5-8589-554B-AB53-91EE9D22A82E}" type="pres">
      <dgm:prSet presAssocID="{D358432E-A52D-2A4A-8444-6083CA9AAB58}" presName="composite" presStyleCnt="0"/>
      <dgm:spPr/>
    </dgm:pt>
    <dgm:pt modelId="{B6D7B1F7-7E4A-414F-A4B0-A85A88AAC35E}" type="pres">
      <dgm:prSet presAssocID="{D358432E-A52D-2A4A-8444-6083CA9AAB58}" presName="parentText" presStyleLbl="alignNode1" presStyleIdx="1" presStyleCnt="5">
        <dgm:presLayoutVars>
          <dgm:chMax val="1"/>
          <dgm:bulletEnabled val="1"/>
        </dgm:presLayoutVars>
      </dgm:prSet>
      <dgm:spPr/>
      <dgm:t>
        <a:bodyPr/>
        <a:lstStyle/>
        <a:p>
          <a:endParaRPr lang="en-US"/>
        </a:p>
      </dgm:t>
    </dgm:pt>
    <dgm:pt modelId="{41A445C0-B2B0-9145-B415-198A3B5280AF}" type="pres">
      <dgm:prSet presAssocID="{D358432E-A52D-2A4A-8444-6083CA9AAB58}" presName="descendantText" presStyleLbl="alignAcc1" presStyleIdx="1" presStyleCnt="5" custScaleY="121936">
        <dgm:presLayoutVars>
          <dgm:bulletEnabled val="1"/>
        </dgm:presLayoutVars>
      </dgm:prSet>
      <dgm:spPr/>
      <dgm:t>
        <a:bodyPr/>
        <a:lstStyle/>
        <a:p>
          <a:endParaRPr lang="en-US"/>
        </a:p>
      </dgm:t>
    </dgm:pt>
    <dgm:pt modelId="{85FCF431-C22D-5D44-9F3E-9DBEA2D47796}" type="pres">
      <dgm:prSet presAssocID="{6672CE8C-FD40-C44B-A48E-8070BCD96D8A}" presName="sp" presStyleCnt="0"/>
      <dgm:spPr/>
    </dgm:pt>
    <dgm:pt modelId="{7FFA6079-DCA6-4F4C-BBF6-D8E0121106B8}" type="pres">
      <dgm:prSet presAssocID="{C7C67371-0E1B-9146-98A1-F6189909A6DF}" presName="composite" presStyleCnt="0"/>
      <dgm:spPr/>
    </dgm:pt>
    <dgm:pt modelId="{1C662854-623E-A44C-AA24-828230012648}" type="pres">
      <dgm:prSet presAssocID="{C7C67371-0E1B-9146-98A1-F6189909A6DF}" presName="parentText" presStyleLbl="alignNode1" presStyleIdx="2" presStyleCnt="5">
        <dgm:presLayoutVars>
          <dgm:chMax val="1"/>
          <dgm:bulletEnabled val="1"/>
        </dgm:presLayoutVars>
      </dgm:prSet>
      <dgm:spPr/>
      <dgm:t>
        <a:bodyPr/>
        <a:lstStyle/>
        <a:p>
          <a:endParaRPr lang="en-US"/>
        </a:p>
      </dgm:t>
    </dgm:pt>
    <dgm:pt modelId="{C25242CE-BB51-184E-A905-07305FCAEEF1}" type="pres">
      <dgm:prSet presAssocID="{C7C67371-0E1B-9146-98A1-F6189909A6DF}" presName="descendantText" presStyleLbl="alignAcc1" presStyleIdx="2" presStyleCnt="5" custScaleY="147028">
        <dgm:presLayoutVars>
          <dgm:bulletEnabled val="1"/>
        </dgm:presLayoutVars>
      </dgm:prSet>
      <dgm:spPr/>
      <dgm:t>
        <a:bodyPr/>
        <a:lstStyle/>
        <a:p>
          <a:endParaRPr lang="en-US"/>
        </a:p>
      </dgm:t>
    </dgm:pt>
    <dgm:pt modelId="{98008D02-5F52-2143-83DF-6A16A415E1B7}" type="pres">
      <dgm:prSet presAssocID="{70ECB0F2-0CDB-E843-887C-F0097D93B44C}" presName="sp" presStyleCnt="0"/>
      <dgm:spPr/>
    </dgm:pt>
    <dgm:pt modelId="{18D60F4C-26B2-5444-B80D-CAF2FD3FE468}" type="pres">
      <dgm:prSet presAssocID="{F62A168B-F2A3-C34E-9969-EDEA3E5FDC7F}" presName="composite" presStyleCnt="0"/>
      <dgm:spPr/>
    </dgm:pt>
    <dgm:pt modelId="{478A0BFB-31C7-8C4D-A350-4EA97A80CEBA}" type="pres">
      <dgm:prSet presAssocID="{F62A168B-F2A3-C34E-9969-EDEA3E5FDC7F}" presName="parentText" presStyleLbl="alignNode1" presStyleIdx="3" presStyleCnt="5">
        <dgm:presLayoutVars>
          <dgm:chMax val="1"/>
          <dgm:bulletEnabled val="1"/>
        </dgm:presLayoutVars>
      </dgm:prSet>
      <dgm:spPr/>
      <dgm:t>
        <a:bodyPr/>
        <a:lstStyle/>
        <a:p>
          <a:endParaRPr lang="en-US"/>
        </a:p>
      </dgm:t>
    </dgm:pt>
    <dgm:pt modelId="{51B3C142-84EF-DB47-A76F-D5351E5C027D}" type="pres">
      <dgm:prSet presAssocID="{F62A168B-F2A3-C34E-9969-EDEA3E5FDC7F}" presName="descendantText" presStyleLbl="alignAcc1" presStyleIdx="3" presStyleCnt="5">
        <dgm:presLayoutVars>
          <dgm:bulletEnabled val="1"/>
        </dgm:presLayoutVars>
      </dgm:prSet>
      <dgm:spPr/>
      <dgm:t>
        <a:bodyPr/>
        <a:lstStyle/>
        <a:p>
          <a:endParaRPr lang="en-US"/>
        </a:p>
      </dgm:t>
    </dgm:pt>
    <dgm:pt modelId="{E810D61B-7AD0-9344-9415-66586A042179}" type="pres">
      <dgm:prSet presAssocID="{56B32DB7-86EC-D943-9516-93CE1FB51DFE}" presName="sp" presStyleCnt="0"/>
      <dgm:spPr/>
    </dgm:pt>
    <dgm:pt modelId="{884A5EBC-A8D5-014C-9C12-B967D017164B}" type="pres">
      <dgm:prSet presAssocID="{FAEAD875-2029-D445-915F-320DA3B4C301}" presName="composite" presStyleCnt="0"/>
      <dgm:spPr/>
    </dgm:pt>
    <dgm:pt modelId="{7CDE7382-E7CF-E748-B107-3BBA273A1476}" type="pres">
      <dgm:prSet presAssocID="{FAEAD875-2029-D445-915F-320DA3B4C301}" presName="parentText" presStyleLbl="alignNode1" presStyleIdx="4" presStyleCnt="5">
        <dgm:presLayoutVars>
          <dgm:chMax val="1"/>
          <dgm:bulletEnabled val="1"/>
        </dgm:presLayoutVars>
      </dgm:prSet>
      <dgm:spPr/>
      <dgm:t>
        <a:bodyPr/>
        <a:lstStyle/>
        <a:p>
          <a:endParaRPr lang="en-US"/>
        </a:p>
      </dgm:t>
    </dgm:pt>
    <dgm:pt modelId="{D7472EAA-BBC8-244E-B5D3-7941B8CC557A}" type="pres">
      <dgm:prSet presAssocID="{FAEAD875-2029-D445-915F-320DA3B4C301}" presName="descendantText" presStyleLbl="alignAcc1" presStyleIdx="4" presStyleCnt="5" custScaleY="113354" custLinFactNeighborX="31" custLinFactNeighborY="-26796">
        <dgm:presLayoutVars>
          <dgm:bulletEnabled val="1"/>
        </dgm:presLayoutVars>
      </dgm:prSet>
      <dgm:spPr/>
      <dgm:t>
        <a:bodyPr/>
        <a:lstStyle/>
        <a:p>
          <a:endParaRPr lang="en-US"/>
        </a:p>
      </dgm:t>
    </dgm:pt>
  </dgm:ptLst>
  <dgm:cxnLst>
    <dgm:cxn modelId="{D5E9A8A8-2045-EE4F-9749-26E5E342BABF}" type="presOf" srcId="{0CB85AD9-1964-5144-8E2B-47A988988EFF}" destId="{51B3C142-84EF-DB47-A76F-D5351E5C027D}" srcOrd="0" destOrd="0" presId="urn:microsoft.com/office/officeart/2005/8/layout/chevron2"/>
    <dgm:cxn modelId="{061B07DC-9D4C-4341-A69D-403CCD487739}" srcId="{C7C67371-0E1B-9146-98A1-F6189909A6DF}" destId="{0E14C508-5D78-EF4A-B666-6C93D0375091}" srcOrd="0" destOrd="0" parTransId="{D62A250D-2C74-254B-B11A-3727E549EE48}" sibTransId="{B4919F6A-CA7A-E24F-BD80-18CD3AF01E72}"/>
    <dgm:cxn modelId="{AD9B8EC6-A14F-074B-9764-2147C42CA908}" srcId="{F62A168B-F2A3-C34E-9969-EDEA3E5FDC7F}" destId="{0CB85AD9-1964-5144-8E2B-47A988988EFF}" srcOrd="0" destOrd="0" parTransId="{6D52DFF2-BE28-1D48-A9BA-F4901E94C14B}" sibTransId="{22841384-76F0-064D-AFF2-C75B3EA20C9F}"/>
    <dgm:cxn modelId="{8469880F-B9D8-AA4E-A063-700F9AD7A82A}" srcId="{B7BFED8C-DC12-984E-A564-832A0EDAC0A5}" destId="{6DDF5AFC-EC11-D241-A44B-49394ED4416A}" srcOrd="0" destOrd="0" parTransId="{EF3086AE-BFCF-6D41-96AA-E0FE8D645001}" sibTransId="{80A3F211-3F95-264A-938B-B815EB2D90EA}"/>
    <dgm:cxn modelId="{A25AC159-A7F6-AA4D-BEF3-3199E3B89B91}" type="presOf" srcId="{F62A168B-F2A3-C34E-9969-EDEA3E5FDC7F}" destId="{478A0BFB-31C7-8C4D-A350-4EA97A80CEBA}" srcOrd="0" destOrd="0" presId="urn:microsoft.com/office/officeart/2005/8/layout/chevron2"/>
    <dgm:cxn modelId="{FBD15D7D-A85A-6748-950C-E1053B6D67BB}" srcId="{B7BFED8C-DC12-984E-A564-832A0EDAC0A5}" destId="{D358432E-A52D-2A4A-8444-6083CA9AAB58}" srcOrd="1" destOrd="0" parTransId="{6CE09FAD-9AF5-3B4E-959C-BEFA55DC8B26}" sibTransId="{6672CE8C-FD40-C44B-A48E-8070BCD96D8A}"/>
    <dgm:cxn modelId="{09A7304A-980C-2841-B9FE-63171DE60009}" type="presOf" srcId="{D358432E-A52D-2A4A-8444-6083CA9AAB58}" destId="{B6D7B1F7-7E4A-414F-A4B0-A85A88AAC35E}" srcOrd="0" destOrd="0" presId="urn:microsoft.com/office/officeart/2005/8/layout/chevron2"/>
    <dgm:cxn modelId="{D21AF465-E0E9-1747-9AE4-96D3C427A19E}" type="presOf" srcId="{6DDF5AFC-EC11-D241-A44B-49394ED4416A}" destId="{E36A4D51-5130-0C4B-8FAA-46C0BDD26619}" srcOrd="0" destOrd="0" presId="urn:microsoft.com/office/officeart/2005/8/layout/chevron2"/>
    <dgm:cxn modelId="{C8967D95-E536-9F40-82FC-D579DA6FB274}" srcId="{6DDF5AFC-EC11-D241-A44B-49394ED4416A}" destId="{24F76596-1F45-8E4E-A39E-C80DE0E22D08}" srcOrd="0" destOrd="0" parTransId="{F2B4D1E7-15BA-B14F-AAFD-25AF50BCB37F}" sibTransId="{9373433D-62A6-2147-9802-BD7710A36678}"/>
    <dgm:cxn modelId="{3F5BD9F8-2738-6A44-9EB7-78084A6362E1}" srcId="{B7BFED8C-DC12-984E-A564-832A0EDAC0A5}" destId="{F62A168B-F2A3-C34E-9969-EDEA3E5FDC7F}" srcOrd="3" destOrd="0" parTransId="{F66EC3AB-A227-A749-8D93-676EAA23149D}" sibTransId="{56B32DB7-86EC-D943-9516-93CE1FB51DFE}"/>
    <dgm:cxn modelId="{4797A335-01BA-7045-9861-A4A94D1E61AA}" srcId="{6DDF5AFC-EC11-D241-A44B-49394ED4416A}" destId="{C0085B89-A1FB-A447-8D66-6F8BD4A5D1BA}" srcOrd="1" destOrd="0" parTransId="{BE258493-6C11-FF4F-90E1-6AE0D6F311F6}" sibTransId="{E096C88C-E1B5-6549-9CE2-68572E23C8F5}"/>
    <dgm:cxn modelId="{39EECB12-8D98-9741-A7A1-6578CED1134A}" type="presOf" srcId="{C0085B89-A1FB-A447-8D66-6F8BD4A5D1BA}" destId="{FE92F8DD-B648-1A42-85CE-722597ACEACC}" srcOrd="0" destOrd="1" presId="urn:microsoft.com/office/officeart/2005/8/layout/chevron2"/>
    <dgm:cxn modelId="{AC93E7C6-6A3F-9945-A25D-A83728578CAE}" type="presOf" srcId="{C7C67371-0E1B-9146-98A1-F6189909A6DF}" destId="{1C662854-623E-A44C-AA24-828230012648}" srcOrd="0" destOrd="0" presId="urn:microsoft.com/office/officeart/2005/8/layout/chevron2"/>
    <dgm:cxn modelId="{DD12F6E9-AD17-104A-964A-99910F0A5DB5}" srcId="{D358432E-A52D-2A4A-8444-6083CA9AAB58}" destId="{DD222BD3-5258-C04F-BDC9-3EED86B82D4C}" srcOrd="0" destOrd="0" parTransId="{B7EB34B8-AFA4-2041-B95A-A456313F66F4}" sibTransId="{1E7B532D-47BC-9849-A2FB-5595A4715CA5}"/>
    <dgm:cxn modelId="{2073291F-222E-1D47-827C-A25B6D49E8FB}" type="presOf" srcId="{B7BFED8C-DC12-984E-A564-832A0EDAC0A5}" destId="{42328F97-7AE7-D34B-9193-C39C11D501C9}" srcOrd="0" destOrd="0" presId="urn:microsoft.com/office/officeart/2005/8/layout/chevron2"/>
    <dgm:cxn modelId="{BD7CCCF5-4200-8E42-9A7E-B56EBB292712}" srcId="{B7BFED8C-DC12-984E-A564-832A0EDAC0A5}" destId="{FAEAD875-2029-D445-915F-320DA3B4C301}" srcOrd="4" destOrd="0" parTransId="{C995C959-5CA7-F144-A5F9-024555842F8B}" sibTransId="{F7E2BC0B-D807-C540-9CA4-F24755E7AEC5}"/>
    <dgm:cxn modelId="{F0EB928D-1B1A-1048-A4B2-A61EAC8A5119}" type="presOf" srcId="{24F76596-1F45-8E4E-A39E-C80DE0E22D08}" destId="{FE92F8DD-B648-1A42-85CE-722597ACEACC}" srcOrd="0" destOrd="0" presId="urn:microsoft.com/office/officeart/2005/8/layout/chevron2"/>
    <dgm:cxn modelId="{3FB85F76-A596-3043-A1D5-2C5CB0A0FFF0}" srcId="{B7BFED8C-DC12-984E-A564-832A0EDAC0A5}" destId="{C7C67371-0E1B-9146-98A1-F6189909A6DF}" srcOrd="2" destOrd="0" parTransId="{7A7EC14B-1E8B-A04E-AABF-8A0D40EA70F8}" sibTransId="{70ECB0F2-0CDB-E843-887C-F0097D93B44C}"/>
    <dgm:cxn modelId="{E6206B19-2105-3347-997D-6B1CCB047361}" type="presOf" srcId="{252964AF-5B11-3246-8505-08FAD20FAB30}" destId="{D7472EAA-BBC8-244E-B5D3-7941B8CC557A}" srcOrd="0" destOrd="0" presId="urn:microsoft.com/office/officeart/2005/8/layout/chevron2"/>
    <dgm:cxn modelId="{DED5FD87-AEEC-2C45-A006-3FEC67CAB16E}" srcId="{FAEAD875-2029-D445-915F-320DA3B4C301}" destId="{252964AF-5B11-3246-8505-08FAD20FAB30}" srcOrd="0" destOrd="0" parTransId="{5DD60F20-66A5-7146-A121-7C926FB3B033}" sibTransId="{322B376E-1AFD-7D41-9068-F834C17366FA}"/>
    <dgm:cxn modelId="{6B1F9E37-B804-4F4F-8E7E-721B054A0846}" type="presOf" srcId="{0E14C508-5D78-EF4A-B666-6C93D0375091}" destId="{C25242CE-BB51-184E-A905-07305FCAEEF1}" srcOrd="0" destOrd="0" presId="urn:microsoft.com/office/officeart/2005/8/layout/chevron2"/>
    <dgm:cxn modelId="{8CA69311-DB70-AA4A-A044-06E9CFDD2F70}" type="presOf" srcId="{FAEAD875-2029-D445-915F-320DA3B4C301}" destId="{7CDE7382-E7CF-E748-B107-3BBA273A1476}" srcOrd="0" destOrd="0" presId="urn:microsoft.com/office/officeart/2005/8/layout/chevron2"/>
    <dgm:cxn modelId="{4AFF982F-4154-224F-B2C5-7DAD8B1519BC}" type="presOf" srcId="{DD222BD3-5258-C04F-BDC9-3EED86B82D4C}" destId="{41A445C0-B2B0-9145-B415-198A3B5280AF}" srcOrd="0" destOrd="0" presId="urn:microsoft.com/office/officeart/2005/8/layout/chevron2"/>
    <dgm:cxn modelId="{83E393D9-FAFA-044F-B1D6-C6B8AF3C154C}" type="presParOf" srcId="{42328F97-7AE7-D34B-9193-C39C11D501C9}" destId="{8C8A4CA5-E3FD-0840-98D6-B35F804B73FF}" srcOrd="0" destOrd="0" presId="urn:microsoft.com/office/officeart/2005/8/layout/chevron2"/>
    <dgm:cxn modelId="{6A7BED02-C7E5-644B-B3E7-DAE704C9E1F1}" type="presParOf" srcId="{8C8A4CA5-E3FD-0840-98D6-B35F804B73FF}" destId="{E36A4D51-5130-0C4B-8FAA-46C0BDD26619}" srcOrd="0" destOrd="0" presId="urn:microsoft.com/office/officeart/2005/8/layout/chevron2"/>
    <dgm:cxn modelId="{9E6A3485-43EA-E148-BFCA-FD652876097F}" type="presParOf" srcId="{8C8A4CA5-E3FD-0840-98D6-B35F804B73FF}" destId="{FE92F8DD-B648-1A42-85CE-722597ACEACC}" srcOrd="1" destOrd="0" presId="urn:microsoft.com/office/officeart/2005/8/layout/chevron2"/>
    <dgm:cxn modelId="{ECD281F3-F964-3B42-A1F8-C01E3CFDEB50}" type="presParOf" srcId="{42328F97-7AE7-D34B-9193-C39C11D501C9}" destId="{6D0FBFE3-780D-644B-85A2-8B026B444ED2}" srcOrd="1" destOrd="0" presId="urn:microsoft.com/office/officeart/2005/8/layout/chevron2"/>
    <dgm:cxn modelId="{03CCB6B7-0E34-9A40-98FC-1B9DB665903D}" type="presParOf" srcId="{42328F97-7AE7-D34B-9193-C39C11D501C9}" destId="{F74479B5-8589-554B-AB53-91EE9D22A82E}" srcOrd="2" destOrd="0" presId="urn:microsoft.com/office/officeart/2005/8/layout/chevron2"/>
    <dgm:cxn modelId="{66FAC8F5-8778-6447-BCA3-3B46FCE1E024}" type="presParOf" srcId="{F74479B5-8589-554B-AB53-91EE9D22A82E}" destId="{B6D7B1F7-7E4A-414F-A4B0-A85A88AAC35E}" srcOrd="0" destOrd="0" presId="urn:microsoft.com/office/officeart/2005/8/layout/chevron2"/>
    <dgm:cxn modelId="{2F9E09B4-5BF5-214C-87E1-845FBFB43C83}" type="presParOf" srcId="{F74479B5-8589-554B-AB53-91EE9D22A82E}" destId="{41A445C0-B2B0-9145-B415-198A3B5280AF}" srcOrd="1" destOrd="0" presId="urn:microsoft.com/office/officeart/2005/8/layout/chevron2"/>
    <dgm:cxn modelId="{AAFA3678-812E-684F-9019-229A47B7BDBD}" type="presParOf" srcId="{42328F97-7AE7-D34B-9193-C39C11D501C9}" destId="{85FCF431-C22D-5D44-9F3E-9DBEA2D47796}" srcOrd="3" destOrd="0" presId="urn:microsoft.com/office/officeart/2005/8/layout/chevron2"/>
    <dgm:cxn modelId="{A7088150-861E-A448-9FA8-235CDFB43BCD}" type="presParOf" srcId="{42328F97-7AE7-D34B-9193-C39C11D501C9}" destId="{7FFA6079-DCA6-4F4C-BBF6-D8E0121106B8}" srcOrd="4" destOrd="0" presId="urn:microsoft.com/office/officeart/2005/8/layout/chevron2"/>
    <dgm:cxn modelId="{6DFCEE4C-369B-D247-A207-3BBDFF6EB124}" type="presParOf" srcId="{7FFA6079-DCA6-4F4C-BBF6-D8E0121106B8}" destId="{1C662854-623E-A44C-AA24-828230012648}" srcOrd="0" destOrd="0" presId="urn:microsoft.com/office/officeart/2005/8/layout/chevron2"/>
    <dgm:cxn modelId="{993C7761-5365-0B45-89AD-B13B63238436}" type="presParOf" srcId="{7FFA6079-DCA6-4F4C-BBF6-D8E0121106B8}" destId="{C25242CE-BB51-184E-A905-07305FCAEEF1}" srcOrd="1" destOrd="0" presId="urn:microsoft.com/office/officeart/2005/8/layout/chevron2"/>
    <dgm:cxn modelId="{FD453BEB-3ACE-4E47-8B47-F2464AD2B91B}" type="presParOf" srcId="{42328F97-7AE7-D34B-9193-C39C11D501C9}" destId="{98008D02-5F52-2143-83DF-6A16A415E1B7}" srcOrd="5" destOrd="0" presId="urn:microsoft.com/office/officeart/2005/8/layout/chevron2"/>
    <dgm:cxn modelId="{89A43AB1-C749-1349-9960-0E4D4BAD9189}" type="presParOf" srcId="{42328F97-7AE7-D34B-9193-C39C11D501C9}" destId="{18D60F4C-26B2-5444-B80D-CAF2FD3FE468}" srcOrd="6" destOrd="0" presId="urn:microsoft.com/office/officeart/2005/8/layout/chevron2"/>
    <dgm:cxn modelId="{4E4B9682-3BB9-9043-B5D9-877D1B885DFD}" type="presParOf" srcId="{18D60F4C-26B2-5444-B80D-CAF2FD3FE468}" destId="{478A0BFB-31C7-8C4D-A350-4EA97A80CEBA}" srcOrd="0" destOrd="0" presId="urn:microsoft.com/office/officeart/2005/8/layout/chevron2"/>
    <dgm:cxn modelId="{83A261CE-D7B3-CE4E-A0A8-7B75ACF2A082}" type="presParOf" srcId="{18D60F4C-26B2-5444-B80D-CAF2FD3FE468}" destId="{51B3C142-84EF-DB47-A76F-D5351E5C027D}" srcOrd="1" destOrd="0" presId="urn:microsoft.com/office/officeart/2005/8/layout/chevron2"/>
    <dgm:cxn modelId="{DE6DD1F0-98C3-054D-83E7-B36CC9B636B1}" type="presParOf" srcId="{42328F97-7AE7-D34B-9193-C39C11D501C9}" destId="{E810D61B-7AD0-9344-9415-66586A042179}" srcOrd="7" destOrd="0" presId="urn:microsoft.com/office/officeart/2005/8/layout/chevron2"/>
    <dgm:cxn modelId="{BC16A466-F949-714F-B0C8-AACE69CDF5C6}" type="presParOf" srcId="{42328F97-7AE7-D34B-9193-C39C11D501C9}" destId="{884A5EBC-A8D5-014C-9C12-B967D017164B}" srcOrd="8" destOrd="0" presId="urn:microsoft.com/office/officeart/2005/8/layout/chevron2"/>
    <dgm:cxn modelId="{4B5F101A-B140-9B4C-BE75-5AA21304095C}" type="presParOf" srcId="{884A5EBC-A8D5-014C-9C12-B967D017164B}" destId="{7CDE7382-E7CF-E748-B107-3BBA273A1476}" srcOrd="0" destOrd="0" presId="urn:microsoft.com/office/officeart/2005/8/layout/chevron2"/>
    <dgm:cxn modelId="{0768F782-0AFF-A84F-8775-1AED9BB732BD}" type="presParOf" srcId="{884A5EBC-A8D5-014C-9C12-B967D017164B}" destId="{D7472EAA-BBC8-244E-B5D3-7941B8CC557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AEE70B-CCDA-4182-95F0-992994ACB19D}">
      <dsp:nvSpPr>
        <dsp:cNvPr id="0" name=""/>
        <dsp:cNvSpPr/>
      </dsp:nvSpPr>
      <dsp:spPr>
        <a:xfrm rot="16200000">
          <a:off x="1897278" y="-1843773"/>
          <a:ext cx="1307856" cy="5102414"/>
        </a:xfrm>
        <a:prstGeom prst="round1Rect">
          <a:avLst/>
        </a:prstGeom>
        <a:noFill/>
        <a:ln w="9525" cap="flat" cmpd="sng" algn="ctr">
          <a:no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4"/>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b="1" kern="1200" dirty="0">
              <a:solidFill>
                <a:schemeClr val="accent2"/>
              </a:solidFill>
              <a:latin typeface="Arial" pitchFamily="34" charset="0"/>
              <a:cs typeface="Arial" pitchFamily="34" charset="0"/>
            </a:rPr>
            <a:t>Commensals</a:t>
          </a:r>
          <a:endParaRPr lang="en-US" sz="1600" b="1" kern="1200" dirty="0">
            <a:solidFill>
              <a:schemeClr val="accent2"/>
            </a:solidFill>
            <a:latin typeface="Arial" pitchFamily="34" charset="0"/>
            <a:cs typeface="Arial" pitchFamily="34" charset="0"/>
          </a:endParaRPr>
        </a:p>
        <a:p>
          <a:pPr lvl="0" algn="l" defTabSz="889000">
            <a:lnSpc>
              <a:spcPct val="90000"/>
            </a:lnSpc>
            <a:spcBef>
              <a:spcPct val="0"/>
            </a:spcBef>
            <a:spcAft>
              <a:spcPct val="35000"/>
            </a:spcAft>
          </a:pPr>
          <a:r>
            <a:rPr lang="en-US" sz="2000" b="0" kern="1200" dirty="0">
              <a:latin typeface="Arial" pitchFamily="34" charset="0"/>
              <a:cs typeface="Arial" pitchFamily="34" charset="0"/>
            </a:rPr>
            <a:t>Microorganisms that have </a:t>
          </a:r>
          <a:r>
            <a:rPr lang="en-US" sz="2000" b="0" kern="1200" dirty="0">
              <a:solidFill>
                <a:srgbClr val="FF0000"/>
              </a:solidFill>
              <a:latin typeface="Arial" pitchFamily="34" charset="0"/>
              <a:cs typeface="Arial" pitchFamily="34" charset="0"/>
            </a:rPr>
            <a:t>natural relationship with the host</a:t>
          </a:r>
          <a:r>
            <a:rPr lang="en-US" sz="1600" b="0" kern="1200" dirty="0">
              <a:latin typeface="Arial" pitchFamily="34" charset="0"/>
              <a:cs typeface="Arial" pitchFamily="34" charset="0"/>
            </a:rPr>
            <a:t>.</a:t>
          </a:r>
        </a:p>
        <a:p>
          <a:pPr lvl="0" algn="l" defTabSz="889000">
            <a:lnSpc>
              <a:spcPct val="90000"/>
            </a:lnSpc>
            <a:spcBef>
              <a:spcPct val="0"/>
            </a:spcBef>
            <a:spcAft>
              <a:spcPct val="35000"/>
            </a:spcAft>
          </a:pPr>
          <a:endParaRPr lang="en-US" sz="1600" kern="1200" dirty="0"/>
        </a:p>
      </dsp:txBody>
      <dsp:txXfrm rot="5400000">
        <a:off x="-1" y="53506"/>
        <a:ext cx="5102414" cy="980892"/>
      </dsp:txXfrm>
    </dsp:sp>
    <dsp:sp modelId="{737BA85A-DF49-46C5-B19A-DAA3E890BC49}">
      <dsp:nvSpPr>
        <dsp:cNvPr id="0" name=""/>
        <dsp:cNvSpPr/>
      </dsp:nvSpPr>
      <dsp:spPr>
        <a:xfrm>
          <a:off x="5102414" y="-26329"/>
          <a:ext cx="5102414" cy="1467527"/>
        </a:xfrm>
        <a:prstGeom prst="round1Rect">
          <a:avLst/>
        </a:prstGeom>
        <a:noFill/>
        <a:ln w="9525" cap="flat" cmpd="sng" algn="ctr">
          <a:no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4"/>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b="1" kern="1200" dirty="0">
              <a:solidFill>
                <a:schemeClr val="accent2"/>
              </a:solidFill>
              <a:latin typeface="Arial" pitchFamily="34" charset="0"/>
              <a:ea typeface="+mn-ea"/>
              <a:cs typeface="Arial" pitchFamily="34" charset="0"/>
            </a:rPr>
            <a:t>Residents</a:t>
          </a:r>
          <a:r>
            <a:rPr lang="ar-SA" sz="1800" b="1" kern="1200" dirty="0">
              <a:solidFill>
                <a:schemeClr val="accent2"/>
              </a:solidFill>
              <a:latin typeface="Arial" pitchFamily="34" charset="0"/>
              <a:ea typeface="+mn-ea"/>
              <a:cs typeface="Arial" pitchFamily="34" charset="0"/>
            </a:rPr>
            <a:t> (مقيمة ) </a:t>
          </a:r>
          <a:endParaRPr lang="en-GB" sz="1700" kern="1200" dirty="0">
            <a:solidFill>
              <a:schemeClr val="accent2"/>
            </a:solidFill>
            <a:latin typeface="Arial" pitchFamily="34" charset="0"/>
            <a:cs typeface="Arial" pitchFamily="34" charset="0"/>
          </a:endParaRPr>
        </a:p>
        <a:p>
          <a:pPr marL="171450" lvl="1" indent="-171450" algn="l" defTabSz="711200">
            <a:lnSpc>
              <a:spcPct val="90000"/>
            </a:lnSpc>
            <a:spcBef>
              <a:spcPct val="0"/>
            </a:spcBef>
            <a:spcAft>
              <a:spcPct val="15000"/>
            </a:spcAft>
            <a:buChar char="••"/>
          </a:pPr>
          <a:r>
            <a:rPr lang="en-US" sz="1600" b="0" kern="1200" dirty="0">
              <a:latin typeface="Arial" pitchFamily="34" charset="0"/>
              <a:cs typeface="Arial" pitchFamily="34" charset="0"/>
            </a:rPr>
            <a:t>Consist of relatively fixed types of microorganisms. Regularly found in a given area at </a:t>
          </a:r>
          <a:r>
            <a:rPr lang="en-US" sz="1600" b="0" kern="1200" dirty="0">
              <a:solidFill>
                <a:srgbClr val="FF0000"/>
              </a:solidFill>
              <a:latin typeface="Arial" pitchFamily="34" charset="0"/>
              <a:cs typeface="Arial" pitchFamily="34" charset="0"/>
            </a:rPr>
            <a:t>invariable period</a:t>
          </a:r>
          <a:r>
            <a:rPr lang="en-US" sz="1600" b="0" kern="1200" dirty="0">
              <a:latin typeface="Arial" pitchFamily="34" charset="0"/>
              <a:cs typeface="Arial" pitchFamily="34" charset="0"/>
            </a:rPr>
            <a:t>. If disturbed promptly re-establish it self</a:t>
          </a:r>
          <a:r>
            <a:rPr lang="en-US" sz="1600" b="0" kern="1200" dirty="0">
              <a:solidFill>
                <a:srgbClr val="FF0000"/>
              </a:solidFill>
              <a:latin typeface="Arial" pitchFamily="34" charset="0"/>
              <a:cs typeface="Arial" pitchFamily="34" charset="0"/>
            </a:rPr>
            <a:t>.</a:t>
          </a:r>
          <a:r>
            <a:rPr lang="ar-SA" sz="1600" b="1" kern="1200" dirty="0">
              <a:solidFill>
                <a:srgbClr val="FF0000"/>
              </a:solidFill>
              <a:latin typeface="Arial" pitchFamily="34" charset="0"/>
              <a:cs typeface="Arial" pitchFamily="34" charset="0"/>
            </a:rPr>
            <a:t> </a:t>
          </a:r>
          <a:r>
            <a:rPr lang="ar-SA" sz="1600" b="1" kern="1200" dirty="0">
              <a:solidFill>
                <a:schemeClr val="accent1"/>
              </a:solidFill>
              <a:latin typeface="Arial" pitchFamily="34" charset="0"/>
              <a:cs typeface="Arial" pitchFamily="34" charset="0"/>
            </a:rPr>
            <a:t>(لها فترة معينة ليست مقيمة دائمة</a:t>
          </a:r>
          <a:r>
            <a:rPr lang="ar-SA" sz="1600" b="0" kern="1200" dirty="0">
              <a:solidFill>
                <a:schemeClr val="accent1"/>
              </a:solidFill>
              <a:latin typeface="Arial" pitchFamily="34" charset="0"/>
              <a:cs typeface="Arial" pitchFamily="34" charset="0"/>
            </a:rPr>
            <a:t>)</a:t>
          </a:r>
          <a:endParaRPr lang="en-GB" sz="1600" b="0" kern="1200" dirty="0">
            <a:solidFill>
              <a:schemeClr val="accent1"/>
            </a:solidFill>
            <a:latin typeface="Arial" pitchFamily="34" charset="0"/>
            <a:cs typeface="Arial" pitchFamily="34" charset="0"/>
          </a:endParaRPr>
        </a:p>
      </dsp:txBody>
      <dsp:txXfrm>
        <a:off x="5102414" y="-26329"/>
        <a:ext cx="5102414" cy="1100645"/>
      </dsp:txXfrm>
    </dsp:sp>
    <dsp:sp modelId="{0A5ACA4E-DC01-49A0-8C93-47CC05125F16}">
      <dsp:nvSpPr>
        <dsp:cNvPr id="0" name=""/>
        <dsp:cNvSpPr/>
      </dsp:nvSpPr>
      <dsp:spPr>
        <a:xfrm rot="10800000">
          <a:off x="0" y="1388537"/>
          <a:ext cx="5102414" cy="2218262"/>
        </a:xfrm>
        <a:prstGeom prst="round1Rect">
          <a:avLst/>
        </a:prstGeom>
        <a:noFill/>
        <a:ln w="9525" cap="flat" cmpd="sng" algn="ctr">
          <a:no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4"/>
        </a:fontRef>
      </dsp:style>
      <dsp:txBody>
        <a:bodyPr spcFirstLastPara="0" vert="horz" wrap="square" lIns="106680" tIns="106680" rIns="106680" bIns="106680" numCol="1" spcCol="1270" anchor="t" anchorCtr="0">
          <a:noAutofit/>
        </a:bodyPr>
        <a:lstStyle/>
        <a:p>
          <a:pPr lvl="0" algn="l" defTabSz="666750">
            <a:lnSpc>
              <a:spcPct val="90000"/>
            </a:lnSpc>
            <a:spcBef>
              <a:spcPct val="0"/>
            </a:spcBef>
            <a:spcAft>
              <a:spcPct val="35000"/>
            </a:spcAft>
          </a:pPr>
          <a:endParaRPr lang="en-GB" sz="1500" kern="1200" dirty="0">
            <a:latin typeface="Arial" pitchFamily="34" charset="0"/>
            <a:cs typeface="Arial" pitchFamily="34" charset="0"/>
          </a:endParaRPr>
        </a:p>
      </dsp:txBody>
      <dsp:txXfrm rot="10800000">
        <a:off x="0" y="1943103"/>
        <a:ext cx="5102414" cy="1663696"/>
      </dsp:txXfrm>
    </dsp:sp>
    <dsp:sp modelId="{90C60040-A4BC-4454-915C-2937657A4A95}">
      <dsp:nvSpPr>
        <dsp:cNvPr id="0" name=""/>
        <dsp:cNvSpPr/>
      </dsp:nvSpPr>
      <dsp:spPr>
        <a:xfrm rot="5400000">
          <a:off x="6609887" y="-53538"/>
          <a:ext cx="2087467" cy="5102414"/>
        </a:xfrm>
        <a:prstGeom prst="round1Rect">
          <a:avLst/>
        </a:prstGeom>
        <a:noFill/>
        <a:ln w="9525" cap="flat" cmpd="sng" algn="ctr">
          <a:no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4"/>
        </a:fontRef>
      </dsp:style>
      <dsp:txBody>
        <a:bodyPr spcFirstLastPara="0" vert="horz" wrap="square" lIns="106680" tIns="106680" rIns="106680" bIns="106680" numCol="1" spcCol="1270" anchor="t" anchorCtr="0">
          <a:noAutofit/>
        </a:bodyPr>
        <a:lstStyle/>
        <a:p>
          <a:pPr lvl="0" algn="l" defTabSz="666750">
            <a:lnSpc>
              <a:spcPct val="90000"/>
            </a:lnSpc>
            <a:spcBef>
              <a:spcPct val="0"/>
            </a:spcBef>
            <a:spcAft>
              <a:spcPct val="35000"/>
            </a:spcAft>
          </a:pPr>
          <a:endParaRPr lang="en-US" sz="1500" kern="1200" dirty="0"/>
        </a:p>
      </dsp:txBody>
      <dsp:txXfrm rot="-5400000">
        <a:off x="5102413" y="1975802"/>
        <a:ext cx="5102414" cy="1565600"/>
      </dsp:txXfrm>
    </dsp:sp>
    <dsp:sp modelId="{05C99741-89DD-486A-9B4A-46E598051BB4}">
      <dsp:nvSpPr>
        <dsp:cNvPr id="0" name=""/>
        <dsp:cNvSpPr/>
      </dsp:nvSpPr>
      <dsp:spPr>
        <a:xfrm>
          <a:off x="4093467" y="1307444"/>
          <a:ext cx="1833838" cy="508516"/>
        </a:xfrm>
        <a:prstGeom prst="roundRect">
          <a:avLst/>
        </a:prstGeom>
        <a:solidFill>
          <a:schemeClr val="accent1">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Types of normal flora</a:t>
          </a:r>
        </a:p>
      </dsp:txBody>
      <dsp:txXfrm>
        <a:off x="4118291" y="1332268"/>
        <a:ext cx="1784190" cy="4588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054A79-69F9-4303-8A5C-FC4664B7CECB}">
      <dsp:nvSpPr>
        <dsp:cNvPr id="0" name=""/>
        <dsp:cNvSpPr/>
      </dsp:nvSpPr>
      <dsp:spPr>
        <a:xfrm>
          <a:off x="3420424" y="1495722"/>
          <a:ext cx="2501219" cy="584902"/>
        </a:xfrm>
        <a:custGeom>
          <a:avLst/>
          <a:gdLst/>
          <a:ahLst/>
          <a:cxnLst/>
          <a:rect l="0" t="0" r="0" b="0"/>
          <a:pathLst>
            <a:path>
              <a:moveTo>
                <a:pt x="0" y="0"/>
              </a:moveTo>
              <a:lnTo>
                <a:pt x="0" y="398593"/>
              </a:lnTo>
              <a:lnTo>
                <a:pt x="2501219" y="398593"/>
              </a:lnTo>
              <a:lnTo>
                <a:pt x="2501219" y="584902"/>
              </a:lnTo>
            </a:path>
          </a:pathLst>
        </a:custGeom>
        <a:noFill/>
        <a:ln w="12700" cap="flat" cmpd="sng" algn="in">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6B0478-F1B4-4684-BBDD-E253405CAE4D}">
      <dsp:nvSpPr>
        <dsp:cNvPr id="0" name=""/>
        <dsp:cNvSpPr/>
      </dsp:nvSpPr>
      <dsp:spPr>
        <a:xfrm>
          <a:off x="3374704" y="1495722"/>
          <a:ext cx="91440" cy="584902"/>
        </a:xfrm>
        <a:custGeom>
          <a:avLst/>
          <a:gdLst/>
          <a:ahLst/>
          <a:cxnLst/>
          <a:rect l="0" t="0" r="0" b="0"/>
          <a:pathLst>
            <a:path>
              <a:moveTo>
                <a:pt x="45720" y="0"/>
              </a:moveTo>
              <a:lnTo>
                <a:pt x="45720" y="398593"/>
              </a:lnTo>
              <a:lnTo>
                <a:pt x="88898" y="398593"/>
              </a:lnTo>
              <a:lnTo>
                <a:pt x="88898" y="584902"/>
              </a:lnTo>
            </a:path>
          </a:pathLst>
        </a:custGeom>
        <a:noFill/>
        <a:ln w="12700" cap="flat" cmpd="sng" algn="in">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21A211-3758-4E75-9635-70E7E94E0C4B}">
      <dsp:nvSpPr>
        <dsp:cNvPr id="0" name=""/>
        <dsp:cNvSpPr/>
      </dsp:nvSpPr>
      <dsp:spPr>
        <a:xfrm>
          <a:off x="1005562" y="1495722"/>
          <a:ext cx="2414862" cy="584902"/>
        </a:xfrm>
        <a:custGeom>
          <a:avLst/>
          <a:gdLst/>
          <a:ahLst/>
          <a:cxnLst/>
          <a:rect l="0" t="0" r="0" b="0"/>
          <a:pathLst>
            <a:path>
              <a:moveTo>
                <a:pt x="2414862" y="0"/>
              </a:moveTo>
              <a:lnTo>
                <a:pt x="2414862" y="398593"/>
              </a:lnTo>
              <a:lnTo>
                <a:pt x="0" y="398593"/>
              </a:lnTo>
              <a:lnTo>
                <a:pt x="0" y="584902"/>
              </a:lnTo>
            </a:path>
          </a:pathLst>
        </a:custGeom>
        <a:noFill/>
        <a:ln w="12700" cap="flat" cmpd="sng" algn="in">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F1B656-24F2-4710-B252-56982CA5373A}">
      <dsp:nvSpPr>
        <dsp:cNvPr id="0" name=""/>
        <dsp:cNvSpPr/>
      </dsp:nvSpPr>
      <dsp:spPr>
        <a:xfrm>
          <a:off x="2414862" y="218658"/>
          <a:ext cx="2011124" cy="1277064"/>
        </a:xfrm>
        <a:prstGeom prst="roundRect">
          <a:avLst>
            <a:gd name="adj" fmla="val 10000"/>
          </a:avLst>
        </a:prstGeom>
        <a:gradFill rotWithShape="0">
          <a:gsLst>
            <a:gs pos="0">
              <a:schemeClr val="lt1">
                <a:hueOff val="0"/>
                <a:satOff val="0"/>
                <a:lumOff val="0"/>
                <a:alphaOff val="0"/>
                <a:tint val="67000"/>
                <a:satMod val="105000"/>
                <a:lumMod val="110000"/>
              </a:schemeClr>
            </a:gs>
            <a:gs pos="50000">
              <a:schemeClr val="lt1">
                <a:hueOff val="0"/>
                <a:satOff val="0"/>
                <a:lumOff val="0"/>
                <a:alphaOff val="0"/>
                <a:tint val="73000"/>
                <a:satMod val="103000"/>
                <a:lumMod val="105000"/>
              </a:schemeClr>
            </a:gs>
            <a:gs pos="100000">
              <a:schemeClr val="l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2267F4B-B88B-473F-A7F6-D6382DF29507}">
      <dsp:nvSpPr>
        <dsp:cNvPr id="0" name=""/>
        <dsp:cNvSpPr/>
      </dsp:nvSpPr>
      <dsp:spPr>
        <a:xfrm>
          <a:off x="2638320" y="430944"/>
          <a:ext cx="2011124" cy="1277064"/>
        </a:xfrm>
        <a:prstGeom prst="roundRect">
          <a:avLst>
            <a:gd name="adj" fmla="val 10000"/>
          </a:avLst>
        </a:prstGeom>
        <a:solidFill>
          <a:schemeClr val="lt1"/>
        </a:solidFill>
        <a:ln w="12700" cap="flat" cmpd="sng" algn="in">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u="sng" kern="1200" dirty="0">
              <a:effectLst/>
              <a:latin typeface="Arial" pitchFamily="34" charset="0"/>
              <a:cs typeface="Arial" pitchFamily="34" charset="0"/>
            </a:rPr>
            <a:t>Body sites with normal flora</a:t>
          </a:r>
          <a:endParaRPr lang="en-GB" sz="1800" b="1" u="sng" kern="1200" dirty="0">
            <a:effectLst/>
            <a:latin typeface="Arial" pitchFamily="34" charset="0"/>
            <a:cs typeface="Arial" pitchFamily="34" charset="0"/>
          </a:endParaRPr>
        </a:p>
      </dsp:txBody>
      <dsp:txXfrm>
        <a:off x="2675724" y="468348"/>
        <a:ext cx="1936316" cy="1202256"/>
      </dsp:txXfrm>
    </dsp:sp>
    <dsp:sp modelId="{4E67B59D-9D21-4E6D-91A2-B293B040B6CD}">
      <dsp:nvSpPr>
        <dsp:cNvPr id="0" name=""/>
        <dsp:cNvSpPr/>
      </dsp:nvSpPr>
      <dsp:spPr>
        <a:xfrm>
          <a:off x="0" y="2080624"/>
          <a:ext cx="2011124" cy="1277064"/>
        </a:xfrm>
        <a:prstGeom prst="roundRect">
          <a:avLst>
            <a:gd name="adj" fmla="val 10000"/>
          </a:avLst>
        </a:prstGeom>
        <a:gradFill rotWithShape="0">
          <a:gsLst>
            <a:gs pos="0">
              <a:schemeClr val="lt1">
                <a:hueOff val="0"/>
                <a:satOff val="0"/>
                <a:lumOff val="0"/>
                <a:alphaOff val="0"/>
                <a:tint val="67000"/>
                <a:satMod val="105000"/>
                <a:lumMod val="110000"/>
              </a:schemeClr>
            </a:gs>
            <a:gs pos="50000">
              <a:schemeClr val="lt1">
                <a:hueOff val="0"/>
                <a:satOff val="0"/>
                <a:lumOff val="0"/>
                <a:alphaOff val="0"/>
                <a:tint val="73000"/>
                <a:satMod val="103000"/>
                <a:lumMod val="105000"/>
              </a:schemeClr>
            </a:gs>
            <a:gs pos="100000">
              <a:schemeClr val="l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136574F-45A5-4480-9A81-28785F2F22EC}">
      <dsp:nvSpPr>
        <dsp:cNvPr id="0" name=""/>
        <dsp:cNvSpPr/>
      </dsp:nvSpPr>
      <dsp:spPr>
        <a:xfrm>
          <a:off x="223458" y="2292910"/>
          <a:ext cx="2011124" cy="1277064"/>
        </a:xfrm>
        <a:prstGeom prst="roundRect">
          <a:avLst>
            <a:gd name="adj" fmla="val 10000"/>
          </a:avLst>
        </a:prstGeom>
        <a:solidFill>
          <a:schemeClr val="lt1"/>
        </a:solidFill>
        <a:ln w="12700" cap="flat" cmpd="sng" algn="in">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Arial" pitchFamily="34" charset="0"/>
              <a:cs typeface="Arial" pitchFamily="34" charset="0"/>
            </a:rPr>
            <a:t>Gastrointestinal track (GIT):</a:t>
          </a:r>
        </a:p>
        <a:p>
          <a:pPr lvl="0" algn="ctr" defTabSz="800100">
            <a:lnSpc>
              <a:spcPct val="90000"/>
            </a:lnSpc>
            <a:spcBef>
              <a:spcPct val="0"/>
            </a:spcBef>
            <a:spcAft>
              <a:spcPct val="35000"/>
            </a:spcAft>
          </a:pPr>
          <a:r>
            <a:rPr lang="en-US" sz="1800" kern="1200" dirty="0">
              <a:latin typeface="Arial" pitchFamily="34" charset="0"/>
              <a:cs typeface="Arial" pitchFamily="34" charset="0"/>
            </a:rPr>
            <a:t>Mouth &amp; large colon</a:t>
          </a:r>
        </a:p>
      </dsp:txBody>
      <dsp:txXfrm>
        <a:off x="260862" y="2330314"/>
        <a:ext cx="1936316" cy="1202256"/>
      </dsp:txXfrm>
    </dsp:sp>
    <dsp:sp modelId="{5DEB0153-AD13-4A5D-BA80-F89C22F54B4B}">
      <dsp:nvSpPr>
        <dsp:cNvPr id="0" name=""/>
        <dsp:cNvSpPr/>
      </dsp:nvSpPr>
      <dsp:spPr>
        <a:xfrm>
          <a:off x="2458041" y="2080624"/>
          <a:ext cx="2011124" cy="1565667"/>
        </a:xfrm>
        <a:prstGeom prst="roundRect">
          <a:avLst>
            <a:gd name="adj" fmla="val 10000"/>
          </a:avLst>
        </a:prstGeom>
        <a:gradFill rotWithShape="0">
          <a:gsLst>
            <a:gs pos="0">
              <a:schemeClr val="lt1">
                <a:hueOff val="0"/>
                <a:satOff val="0"/>
                <a:lumOff val="0"/>
                <a:alphaOff val="0"/>
                <a:tint val="67000"/>
                <a:satMod val="105000"/>
                <a:lumMod val="110000"/>
              </a:schemeClr>
            </a:gs>
            <a:gs pos="50000">
              <a:schemeClr val="lt1">
                <a:hueOff val="0"/>
                <a:satOff val="0"/>
                <a:lumOff val="0"/>
                <a:alphaOff val="0"/>
                <a:tint val="73000"/>
                <a:satMod val="103000"/>
                <a:lumMod val="105000"/>
              </a:schemeClr>
            </a:gs>
            <a:gs pos="100000">
              <a:schemeClr val="l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5411015-E8FD-48BF-8C33-67174F0CC897}">
      <dsp:nvSpPr>
        <dsp:cNvPr id="0" name=""/>
        <dsp:cNvSpPr/>
      </dsp:nvSpPr>
      <dsp:spPr>
        <a:xfrm>
          <a:off x="2681499" y="2292910"/>
          <a:ext cx="2011124" cy="1565667"/>
        </a:xfrm>
        <a:prstGeom prst="roundRect">
          <a:avLst>
            <a:gd name="adj" fmla="val 10000"/>
          </a:avLst>
        </a:prstGeom>
        <a:solidFill>
          <a:schemeClr val="lt1"/>
        </a:solidFill>
        <a:ln w="12700" cap="flat" cmpd="sng" algn="in">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a:latin typeface="Arial" pitchFamily="34" charset="0"/>
              <a:cs typeface="Arial" pitchFamily="34" charset="0"/>
            </a:rPr>
            <a:t>Female genital: </a:t>
          </a:r>
          <a:r>
            <a:rPr lang="en-GB" sz="1600" kern="1200" dirty="0">
              <a:solidFill>
                <a:srgbClr val="FF0000"/>
              </a:solidFill>
              <a:latin typeface="Arial" pitchFamily="34" charset="0"/>
              <a:cs typeface="Arial" pitchFamily="34" charset="0"/>
            </a:rPr>
            <a:t>vagina.  </a:t>
          </a:r>
        </a:p>
        <a:p>
          <a:pPr lvl="0" algn="ctr" defTabSz="711200">
            <a:lnSpc>
              <a:spcPct val="90000"/>
            </a:lnSpc>
            <a:spcBef>
              <a:spcPct val="0"/>
            </a:spcBef>
            <a:spcAft>
              <a:spcPct val="35000"/>
            </a:spcAft>
          </a:pPr>
          <a:r>
            <a:rPr lang="en-GB" sz="1600" kern="1200" dirty="0">
              <a:latin typeface="Arial" pitchFamily="34" charset="0"/>
              <a:cs typeface="Arial" pitchFamily="34" charset="0"/>
            </a:rPr>
            <a:t>(Urogenital tract):</a:t>
          </a:r>
        </a:p>
        <a:p>
          <a:pPr lvl="0" algn="ctr" defTabSz="711200">
            <a:lnSpc>
              <a:spcPct val="90000"/>
            </a:lnSpc>
            <a:spcBef>
              <a:spcPct val="0"/>
            </a:spcBef>
            <a:spcAft>
              <a:spcPct val="35000"/>
            </a:spcAft>
          </a:pPr>
          <a:r>
            <a:rPr lang="en-GB" sz="1600" kern="1200" dirty="0">
              <a:latin typeface="Arial" pitchFamily="34" charset="0"/>
              <a:cs typeface="Arial" pitchFamily="34" charset="0"/>
            </a:rPr>
            <a:t>distal one third of the urethra</a:t>
          </a:r>
        </a:p>
        <a:p>
          <a:pPr lvl="0" algn="ctr" defTabSz="711200">
            <a:lnSpc>
              <a:spcPct val="90000"/>
            </a:lnSpc>
            <a:spcBef>
              <a:spcPct val="0"/>
            </a:spcBef>
            <a:spcAft>
              <a:spcPct val="35000"/>
            </a:spcAft>
          </a:pPr>
          <a:endParaRPr lang="en-GB" sz="1300" kern="1200" dirty="0">
            <a:latin typeface="Arial" pitchFamily="34" charset="0"/>
            <a:cs typeface="Arial" pitchFamily="34" charset="0"/>
          </a:endParaRPr>
        </a:p>
      </dsp:txBody>
      <dsp:txXfrm>
        <a:off x="2727356" y="2338767"/>
        <a:ext cx="1919410" cy="1473953"/>
      </dsp:txXfrm>
    </dsp:sp>
    <dsp:sp modelId="{102C60B0-BE4B-498B-8211-B7300AA4E2F9}">
      <dsp:nvSpPr>
        <dsp:cNvPr id="0" name=""/>
        <dsp:cNvSpPr/>
      </dsp:nvSpPr>
      <dsp:spPr>
        <a:xfrm>
          <a:off x="4916082" y="2080624"/>
          <a:ext cx="2011124" cy="1277064"/>
        </a:xfrm>
        <a:prstGeom prst="roundRect">
          <a:avLst>
            <a:gd name="adj" fmla="val 10000"/>
          </a:avLst>
        </a:prstGeom>
        <a:gradFill rotWithShape="0">
          <a:gsLst>
            <a:gs pos="0">
              <a:schemeClr val="lt1">
                <a:hueOff val="0"/>
                <a:satOff val="0"/>
                <a:lumOff val="0"/>
                <a:alphaOff val="0"/>
                <a:tint val="67000"/>
                <a:satMod val="105000"/>
                <a:lumMod val="110000"/>
              </a:schemeClr>
            </a:gs>
            <a:gs pos="50000">
              <a:schemeClr val="lt1">
                <a:hueOff val="0"/>
                <a:satOff val="0"/>
                <a:lumOff val="0"/>
                <a:alphaOff val="0"/>
                <a:tint val="73000"/>
                <a:satMod val="103000"/>
                <a:lumMod val="105000"/>
              </a:schemeClr>
            </a:gs>
            <a:gs pos="100000">
              <a:schemeClr val="l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52D01D9-C36B-4B89-B53D-17640AAD356A}">
      <dsp:nvSpPr>
        <dsp:cNvPr id="0" name=""/>
        <dsp:cNvSpPr/>
      </dsp:nvSpPr>
      <dsp:spPr>
        <a:xfrm>
          <a:off x="5139540" y="2292910"/>
          <a:ext cx="2011124" cy="1277064"/>
        </a:xfrm>
        <a:prstGeom prst="roundRect">
          <a:avLst>
            <a:gd name="adj" fmla="val 10000"/>
          </a:avLst>
        </a:prstGeom>
        <a:solidFill>
          <a:schemeClr val="lt1"/>
        </a:solidFill>
        <a:ln w="12700" cap="flat" cmpd="sng" algn="in">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a:latin typeface="Arial" pitchFamily="34" charset="0"/>
              <a:cs typeface="Arial" pitchFamily="34" charset="0"/>
            </a:rPr>
            <a:t> </a:t>
          </a:r>
          <a:r>
            <a:rPr lang="en-GB" sz="2000" kern="1200" dirty="0">
              <a:latin typeface="Arial" pitchFamily="34" charset="0"/>
              <a:cs typeface="Arial" pitchFamily="34" charset="0"/>
            </a:rPr>
            <a:t>Skin ( including external ear &amp; conjunctiva)</a:t>
          </a:r>
          <a:endParaRPr lang="en-GB" sz="1300" kern="1200" dirty="0">
            <a:latin typeface="Arial" pitchFamily="34" charset="0"/>
            <a:cs typeface="Arial" pitchFamily="34" charset="0"/>
          </a:endParaRPr>
        </a:p>
      </dsp:txBody>
      <dsp:txXfrm>
        <a:off x="5176944" y="2330314"/>
        <a:ext cx="1936316" cy="12022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61C1E7-BD30-9345-87F8-CF3B947E0859}">
      <dsp:nvSpPr>
        <dsp:cNvPr id="0" name=""/>
        <dsp:cNvSpPr/>
      </dsp:nvSpPr>
      <dsp:spPr>
        <a:xfrm>
          <a:off x="2916200" y="-162220"/>
          <a:ext cx="5341781" cy="5011961"/>
        </a:xfrm>
        <a:prstGeom prst="ellipse">
          <a:avLst/>
        </a:prstGeom>
        <a:solidFill>
          <a:schemeClr val="accent2">
            <a:alpha val="50000"/>
            <a:hueOff val="0"/>
            <a:satOff val="0"/>
            <a:lumOff val="0"/>
            <a:alphaOff val="0"/>
          </a:schemeClr>
        </a:solidFill>
        <a:ln w="50800" cap="flat" cmpd="sng" algn="in">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US" sz="6500" kern="1200" dirty="0"/>
        </a:p>
      </dsp:txBody>
      <dsp:txXfrm>
        <a:off x="3628438" y="714872"/>
        <a:ext cx="3917306" cy="2255382"/>
      </dsp:txXfrm>
    </dsp:sp>
    <dsp:sp modelId="{2ED6E06C-61F6-0342-9B72-7257BAC2C9B5}">
      <dsp:nvSpPr>
        <dsp:cNvPr id="0" name=""/>
        <dsp:cNvSpPr/>
      </dsp:nvSpPr>
      <dsp:spPr>
        <a:xfrm>
          <a:off x="5276354" y="1514083"/>
          <a:ext cx="4566120" cy="4366849"/>
        </a:xfrm>
        <a:prstGeom prst="ellipse">
          <a:avLst/>
        </a:prstGeom>
        <a:solidFill>
          <a:schemeClr val="accent3">
            <a:alpha val="50000"/>
            <a:hueOff val="0"/>
            <a:satOff val="0"/>
            <a:lumOff val="0"/>
            <a:alphaOff val="0"/>
          </a:schemeClr>
        </a:solidFill>
        <a:ln w="50800" cap="flat" cmpd="sng" algn="in">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US" sz="6500" kern="1200" dirty="0"/>
        </a:p>
      </dsp:txBody>
      <dsp:txXfrm>
        <a:off x="6672826" y="2642186"/>
        <a:ext cx="2739672" cy="2401767"/>
      </dsp:txXfrm>
    </dsp:sp>
    <dsp:sp modelId="{4E33BB11-BC15-2D43-BE97-3A113E80EB29}">
      <dsp:nvSpPr>
        <dsp:cNvPr id="0" name=""/>
        <dsp:cNvSpPr/>
      </dsp:nvSpPr>
      <dsp:spPr>
        <a:xfrm>
          <a:off x="0" y="103279"/>
          <a:ext cx="4606137" cy="4717385"/>
        </a:xfrm>
        <a:prstGeom prst="ellipse">
          <a:avLst/>
        </a:prstGeom>
        <a:solidFill>
          <a:schemeClr val="accent4">
            <a:alpha val="50000"/>
            <a:hueOff val="0"/>
            <a:satOff val="0"/>
            <a:lumOff val="0"/>
            <a:alphaOff val="0"/>
          </a:schemeClr>
        </a:solidFill>
        <a:ln w="50800" cap="flat" cmpd="sng" algn="in">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US" sz="6500" kern="1200"/>
        </a:p>
      </dsp:txBody>
      <dsp:txXfrm>
        <a:off x="433744" y="1321937"/>
        <a:ext cx="2763682" cy="25945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60FB6C-A81C-4C46-B986-9F1511CE5D37}">
      <dsp:nvSpPr>
        <dsp:cNvPr id="0" name=""/>
        <dsp:cNvSpPr/>
      </dsp:nvSpPr>
      <dsp:spPr>
        <a:xfrm>
          <a:off x="2557672" y="-468514"/>
          <a:ext cx="5139698" cy="4985111"/>
        </a:xfrm>
        <a:prstGeom prst="ellipse">
          <a:avLst/>
        </a:prstGeom>
        <a:solidFill>
          <a:schemeClr val="accent2">
            <a:alpha val="50000"/>
            <a:hueOff val="0"/>
            <a:satOff val="0"/>
            <a:lumOff val="0"/>
            <a:alphaOff val="0"/>
          </a:schemeClr>
        </a:solidFill>
        <a:ln w="50800" cap="flat" cmpd="sng" algn="in">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US" sz="6500" kern="1200" dirty="0"/>
        </a:p>
      </dsp:txBody>
      <dsp:txXfrm>
        <a:off x="3242965" y="403879"/>
        <a:ext cx="3769111" cy="2243300"/>
      </dsp:txXfrm>
    </dsp:sp>
    <dsp:sp modelId="{5340B745-D842-D340-9AC4-637FC919B10F}">
      <dsp:nvSpPr>
        <dsp:cNvPr id="0" name=""/>
        <dsp:cNvSpPr/>
      </dsp:nvSpPr>
      <dsp:spPr>
        <a:xfrm>
          <a:off x="3647545" y="1363196"/>
          <a:ext cx="5424937" cy="4649033"/>
        </a:xfrm>
        <a:prstGeom prst="ellipse">
          <a:avLst/>
        </a:prstGeom>
        <a:solidFill>
          <a:schemeClr val="accent3">
            <a:alpha val="50000"/>
            <a:hueOff val="0"/>
            <a:satOff val="0"/>
            <a:lumOff val="0"/>
            <a:alphaOff val="0"/>
          </a:schemeClr>
        </a:solidFill>
        <a:ln w="50800" cap="flat" cmpd="sng" algn="in">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US" sz="6500" kern="1200" dirty="0"/>
        </a:p>
      </dsp:txBody>
      <dsp:txXfrm>
        <a:off x="5306671" y="2564196"/>
        <a:ext cx="3254962" cy="2556968"/>
      </dsp:txXfrm>
    </dsp:sp>
    <dsp:sp modelId="{80F6F997-3085-504F-93B2-925F9F14B1FB}">
      <dsp:nvSpPr>
        <dsp:cNvPr id="0" name=""/>
        <dsp:cNvSpPr/>
      </dsp:nvSpPr>
      <dsp:spPr>
        <a:xfrm>
          <a:off x="631284" y="1277458"/>
          <a:ext cx="5618067" cy="4917557"/>
        </a:xfrm>
        <a:prstGeom prst="ellipse">
          <a:avLst/>
        </a:prstGeom>
        <a:solidFill>
          <a:schemeClr val="accent4">
            <a:alpha val="50000"/>
            <a:hueOff val="0"/>
            <a:satOff val="0"/>
            <a:lumOff val="0"/>
            <a:alphaOff val="0"/>
          </a:schemeClr>
        </a:solidFill>
        <a:ln w="50800" cap="flat" cmpd="sng" algn="in">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US" sz="6500" kern="1200" dirty="0"/>
        </a:p>
      </dsp:txBody>
      <dsp:txXfrm>
        <a:off x="1160319" y="2547827"/>
        <a:ext cx="3370840" cy="27046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6A4D51-5130-0C4B-8FAA-46C0BDD26619}">
      <dsp:nvSpPr>
        <dsp:cNvPr id="0" name=""/>
        <dsp:cNvSpPr/>
      </dsp:nvSpPr>
      <dsp:spPr>
        <a:xfrm rot="5400000">
          <a:off x="-158989" y="192751"/>
          <a:ext cx="755313" cy="528719"/>
        </a:xfrm>
        <a:prstGeom prst="chevron">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w="6350" cap="flat" cmpd="sng" algn="in">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en-US" sz="1200" i="1" u="none" kern="1200" dirty="0">
              <a:latin typeface="Arial" charset="0"/>
              <a:ea typeface="Arial" charset="0"/>
              <a:cs typeface="Arial" charset="0"/>
            </a:rPr>
            <a:t>Mouth</a:t>
          </a:r>
          <a:endParaRPr lang="ar-SA" sz="1200" i="1" u="none" kern="1200" dirty="0">
            <a:latin typeface="Arial" charset="0"/>
            <a:ea typeface="Arial" charset="0"/>
            <a:cs typeface="Arial" charset="0"/>
          </a:endParaRPr>
        </a:p>
      </dsp:txBody>
      <dsp:txXfrm rot="-5400000">
        <a:off x="-45691" y="343814"/>
        <a:ext cx="528719" cy="226594"/>
      </dsp:txXfrm>
    </dsp:sp>
    <dsp:sp modelId="{FE92F8DD-B648-1A42-85CE-722597ACEACC}">
      <dsp:nvSpPr>
        <dsp:cNvPr id="0" name=""/>
        <dsp:cNvSpPr/>
      </dsp:nvSpPr>
      <dsp:spPr>
        <a:xfrm rot="5400000">
          <a:off x="1883246" y="-1458915"/>
          <a:ext cx="591103" cy="3574312"/>
        </a:xfrm>
        <a:prstGeom prst="round2SameRect">
          <a:avLst/>
        </a:prstGeom>
        <a:solidFill>
          <a:schemeClr val="lt1">
            <a:alpha val="90000"/>
            <a:hueOff val="0"/>
            <a:satOff val="0"/>
            <a:lumOff val="0"/>
            <a:alphaOff val="0"/>
          </a:schemeClr>
        </a:solidFill>
        <a:ln w="6350" cap="flat" cmpd="sng" algn="in">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rtl="0">
            <a:lnSpc>
              <a:spcPct val="90000"/>
            </a:lnSpc>
            <a:spcBef>
              <a:spcPct val="0"/>
            </a:spcBef>
            <a:spcAft>
              <a:spcPct val="15000"/>
            </a:spcAft>
            <a:buChar char="••"/>
          </a:pPr>
          <a:r>
            <a:rPr lang="en-US" altLang="ar-SA" sz="1400" b="1" i="1" u="none" kern="1200" dirty="0">
              <a:solidFill>
                <a:schemeClr val="bg1">
                  <a:lumMod val="50000"/>
                </a:schemeClr>
              </a:solidFill>
              <a:latin typeface="Arial" charset="0"/>
              <a:ea typeface="Arial" charset="0"/>
              <a:cs typeface="Arial" charset="0"/>
            </a:rPr>
            <a:t>Saliva</a:t>
          </a:r>
          <a:r>
            <a:rPr lang="en-US" altLang="ar-SA" sz="1400" i="1" kern="1200" dirty="0">
              <a:solidFill>
                <a:schemeClr val="bg1">
                  <a:lumMod val="50000"/>
                </a:schemeClr>
              </a:solidFill>
              <a:latin typeface="Arial" charset="0"/>
              <a:ea typeface="Arial" charset="0"/>
              <a:cs typeface="Arial" charset="0"/>
            </a:rPr>
            <a:t> contains 10</a:t>
          </a:r>
          <a:r>
            <a:rPr lang="en-US" altLang="ar-SA" sz="1400" i="1" kern="1200" baseline="30000" dirty="0">
              <a:solidFill>
                <a:schemeClr val="bg1">
                  <a:lumMod val="50000"/>
                </a:schemeClr>
              </a:solidFill>
              <a:latin typeface="Arial" charset="0"/>
              <a:ea typeface="Arial" charset="0"/>
              <a:cs typeface="Arial" charset="0"/>
            </a:rPr>
            <a:t>8</a:t>
          </a:r>
          <a:r>
            <a:rPr lang="en-US" altLang="ar-SA" sz="1400" i="1" kern="1200" dirty="0">
              <a:solidFill>
                <a:schemeClr val="bg1">
                  <a:lumMod val="50000"/>
                </a:schemeClr>
              </a:solidFill>
              <a:latin typeface="Arial" charset="0"/>
              <a:ea typeface="Arial" charset="0"/>
              <a:cs typeface="Arial" charset="0"/>
            </a:rPr>
            <a:t> bacteria/ml</a:t>
          </a:r>
          <a:endParaRPr lang="ar-SA" sz="1400" i="1" kern="1200" dirty="0">
            <a:solidFill>
              <a:schemeClr val="bg1">
                <a:lumMod val="50000"/>
              </a:schemeClr>
            </a:solidFill>
            <a:latin typeface="Arial" charset="0"/>
            <a:ea typeface="Arial" charset="0"/>
            <a:cs typeface="Arial" charset="0"/>
          </a:endParaRPr>
        </a:p>
        <a:p>
          <a:pPr marL="114300" lvl="1" indent="-114300" algn="l" defTabSz="622300" rtl="0">
            <a:lnSpc>
              <a:spcPct val="90000"/>
            </a:lnSpc>
            <a:spcBef>
              <a:spcPct val="0"/>
            </a:spcBef>
            <a:spcAft>
              <a:spcPct val="15000"/>
            </a:spcAft>
            <a:buChar char="••"/>
          </a:pPr>
          <a:r>
            <a:rPr lang="en-US" altLang="ar-SA" sz="1400" b="1" i="1" u="none" kern="1200" dirty="0">
              <a:solidFill>
                <a:schemeClr val="bg1">
                  <a:lumMod val="50000"/>
                </a:schemeClr>
              </a:solidFill>
              <a:latin typeface="Arial" charset="0"/>
              <a:ea typeface="Arial" charset="0"/>
              <a:cs typeface="Arial" charset="0"/>
            </a:rPr>
            <a:t>Gingival</a:t>
          </a:r>
          <a:r>
            <a:rPr lang="en-US" altLang="ar-SA" sz="1400" i="1" kern="1200" dirty="0">
              <a:solidFill>
                <a:schemeClr val="bg1">
                  <a:lumMod val="50000"/>
                </a:schemeClr>
              </a:solidFill>
              <a:latin typeface="Arial" charset="0"/>
              <a:ea typeface="Arial" charset="0"/>
              <a:cs typeface="Arial" charset="0"/>
            </a:rPr>
            <a:t> margin debris &amp; dental Plaque continually colonized by bacteria</a:t>
          </a:r>
          <a:r>
            <a:rPr lang="en-US" altLang="ar-SA" sz="1600" i="1" kern="1200" dirty="0">
              <a:solidFill>
                <a:schemeClr val="bg1">
                  <a:lumMod val="50000"/>
                </a:schemeClr>
              </a:solidFill>
              <a:latin typeface="Arial" charset="0"/>
              <a:ea typeface="Arial" charset="0"/>
              <a:cs typeface="Arial" charset="0"/>
            </a:rPr>
            <a:t>.</a:t>
          </a:r>
          <a:endParaRPr lang="ar-SA" sz="1600" i="1" kern="1200" dirty="0">
            <a:solidFill>
              <a:schemeClr val="bg1">
                <a:lumMod val="50000"/>
              </a:schemeClr>
            </a:solidFill>
            <a:latin typeface="Arial" charset="0"/>
            <a:ea typeface="Arial" charset="0"/>
            <a:cs typeface="Arial" charset="0"/>
          </a:endParaRPr>
        </a:p>
      </dsp:txBody>
      <dsp:txXfrm rot="-5400000">
        <a:off x="391642" y="61544"/>
        <a:ext cx="3545457" cy="533393"/>
      </dsp:txXfrm>
    </dsp:sp>
    <dsp:sp modelId="{B6D7B1F7-7E4A-414F-A4B0-A85A88AAC35E}">
      <dsp:nvSpPr>
        <dsp:cNvPr id="0" name=""/>
        <dsp:cNvSpPr/>
      </dsp:nvSpPr>
      <dsp:spPr>
        <a:xfrm rot="5400000">
          <a:off x="-158989" y="890886"/>
          <a:ext cx="755313" cy="528719"/>
        </a:xfrm>
        <a:prstGeom prst="chevron">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w="6350" cap="flat" cmpd="sng" algn="in">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en-US" sz="1200" b="1" i="1" kern="1200" dirty="0" err="1">
              <a:solidFill>
                <a:schemeClr val="bg1"/>
              </a:solidFill>
              <a:latin typeface="Arial" charset="0"/>
              <a:ea typeface="Arial" charset="0"/>
              <a:cs typeface="Arial" charset="0"/>
            </a:rPr>
            <a:t>Oesophagus</a:t>
          </a:r>
          <a:endParaRPr lang="ar-SA" sz="1200" b="1" i="1" kern="1200" dirty="0">
            <a:solidFill>
              <a:schemeClr val="bg1"/>
            </a:solidFill>
            <a:latin typeface="Arial" charset="0"/>
            <a:ea typeface="Arial" charset="0"/>
            <a:cs typeface="Arial" charset="0"/>
          </a:endParaRPr>
        </a:p>
      </dsp:txBody>
      <dsp:txXfrm rot="-5400000">
        <a:off x="-45691" y="1041949"/>
        <a:ext cx="528719" cy="226594"/>
      </dsp:txXfrm>
    </dsp:sp>
    <dsp:sp modelId="{41A445C0-B2B0-9145-B415-198A3B5280AF}">
      <dsp:nvSpPr>
        <dsp:cNvPr id="0" name=""/>
        <dsp:cNvSpPr/>
      </dsp:nvSpPr>
      <dsp:spPr>
        <a:xfrm rot="5400000">
          <a:off x="1879316" y="-672575"/>
          <a:ext cx="598964" cy="3391542"/>
        </a:xfrm>
        <a:prstGeom prst="round2SameRect">
          <a:avLst/>
        </a:prstGeom>
        <a:solidFill>
          <a:schemeClr val="lt1">
            <a:alpha val="90000"/>
            <a:hueOff val="0"/>
            <a:satOff val="0"/>
            <a:lumOff val="0"/>
            <a:alphaOff val="0"/>
          </a:schemeClr>
        </a:solidFill>
        <a:ln w="6350" cap="flat" cmpd="sng" algn="in">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rtl="0">
            <a:lnSpc>
              <a:spcPct val="90000"/>
            </a:lnSpc>
            <a:spcBef>
              <a:spcPct val="0"/>
            </a:spcBef>
            <a:spcAft>
              <a:spcPct val="15000"/>
            </a:spcAft>
            <a:buChar char="••"/>
          </a:pPr>
          <a:r>
            <a:rPr lang="ar-SA" altLang="ar-SA" sz="1400" i="1" kern="1200" dirty="0">
              <a:latin typeface="Arial" charset="0"/>
              <a:ea typeface="Arial" charset="0"/>
              <a:cs typeface="Arial" charset="0"/>
            </a:rPr>
            <a:t> </a:t>
          </a:r>
          <a:r>
            <a:rPr lang="en-US" altLang="ar-SA" sz="1400" i="1" kern="1200" dirty="0" err="1">
              <a:solidFill>
                <a:srgbClr val="FF0000"/>
              </a:solidFill>
              <a:latin typeface="Arial" charset="0"/>
              <a:ea typeface="Arial" charset="0"/>
              <a:cs typeface="Arial" charset="0"/>
            </a:rPr>
            <a:t>oesophagus</a:t>
          </a:r>
          <a:r>
            <a:rPr lang="en-US" altLang="ar-SA" sz="1400" i="1" kern="1200" dirty="0">
              <a:solidFill>
                <a:srgbClr val="FF0000"/>
              </a:solidFill>
              <a:latin typeface="Arial" charset="0"/>
              <a:ea typeface="Arial" charset="0"/>
              <a:cs typeface="Arial" charset="0"/>
            </a:rPr>
            <a:t> </a:t>
          </a:r>
          <a:r>
            <a:rPr lang="ar-SA" altLang="ar-SA" sz="1400" i="1" kern="1200" dirty="0">
              <a:solidFill>
                <a:srgbClr val="FF0000"/>
              </a:solidFill>
              <a:latin typeface="Arial" charset="0"/>
              <a:ea typeface="Arial" charset="0"/>
              <a:cs typeface="Arial" charset="0"/>
            </a:rPr>
            <a:t>(المرئ)</a:t>
          </a:r>
          <a:r>
            <a:rPr lang="en-US" altLang="ar-SA" sz="1400" i="1" kern="1200" dirty="0">
              <a:solidFill>
                <a:srgbClr val="FF0000"/>
              </a:solidFill>
              <a:latin typeface="Arial" charset="0"/>
              <a:ea typeface="Arial" charset="0"/>
              <a:cs typeface="Arial" charset="0"/>
            </a:rPr>
            <a:t>has normal flora </a:t>
          </a:r>
          <a:r>
            <a:rPr lang="en-US" altLang="ar-SA" sz="1400" i="1" u="sng" kern="1200" dirty="0">
              <a:solidFill>
                <a:srgbClr val="FF0000"/>
              </a:solidFill>
              <a:latin typeface="Arial" charset="0"/>
              <a:ea typeface="Arial" charset="0"/>
              <a:cs typeface="Arial" charset="0"/>
            </a:rPr>
            <a:t>similar </a:t>
          </a:r>
          <a:r>
            <a:rPr lang="en-US" altLang="ar-SA" sz="1400" i="1" kern="1200" dirty="0">
              <a:solidFill>
                <a:srgbClr val="FF0000"/>
              </a:solidFill>
              <a:latin typeface="Arial" charset="0"/>
              <a:ea typeface="Arial" charset="0"/>
              <a:cs typeface="Arial" charset="0"/>
            </a:rPr>
            <a:t>to pharyngeal</a:t>
          </a:r>
          <a:r>
            <a:rPr lang="ar-SA" altLang="ar-SA" sz="1400" i="1" kern="1200" dirty="0">
              <a:solidFill>
                <a:srgbClr val="FF0000"/>
              </a:solidFill>
              <a:latin typeface="Arial" charset="0"/>
              <a:ea typeface="Arial" charset="0"/>
              <a:cs typeface="Arial" charset="0"/>
            </a:rPr>
            <a:t>(بلعوم)</a:t>
          </a:r>
          <a:r>
            <a:rPr lang="en-US" altLang="ar-SA" sz="1400" i="1" kern="1200" dirty="0">
              <a:solidFill>
                <a:srgbClr val="FF0000"/>
              </a:solidFill>
              <a:latin typeface="Arial" charset="0"/>
              <a:ea typeface="Arial" charset="0"/>
              <a:cs typeface="Arial" charset="0"/>
            </a:rPr>
            <a:t> flora.</a:t>
          </a:r>
          <a:endParaRPr lang="ar-SA" sz="1400" i="1" kern="1200" dirty="0">
            <a:solidFill>
              <a:srgbClr val="FF0000"/>
            </a:solidFill>
            <a:latin typeface="Arial" charset="0"/>
            <a:ea typeface="Arial" charset="0"/>
            <a:cs typeface="Arial" charset="0"/>
          </a:endParaRPr>
        </a:p>
      </dsp:txBody>
      <dsp:txXfrm rot="-5400000">
        <a:off x="483028" y="752952"/>
        <a:ext cx="3362303" cy="540486"/>
      </dsp:txXfrm>
    </dsp:sp>
    <dsp:sp modelId="{1C662854-623E-A44C-AA24-828230012648}">
      <dsp:nvSpPr>
        <dsp:cNvPr id="0" name=""/>
        <dsp:cNvSpPr/>
      </dsp:nvSpPr>
      <dsp:spPr>
        <a:xfrm rot="5400000">
          <a:off x="-158989" y="1650587"/>
          <a:ext cx="755313" cy="528719"/>
        </a:xfrm>
        <a:prstGeom prst="chevron">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w="6350" cap="flat" cmpd="sng" algn="in">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en-US" sz="1200" kern="1200" dirty="0">
              <a:latin typeface="Arial" charset="0"/>
              <a:ea typeface="Arial" charset="0"/>
              <a:cs typeface="Arial" charset="0"/>
            </a:rPr>
            <a:t>Stomach</a:t>
          </a:r>
          <a:endParaRPr lang="ar-SA" sz="1200" kern="1200" dirty="0">
            <a:latin typeface="Arial" charset="0"/>
            <a:ea typeface="Arial" charset="0"/>
            <a:cs typeface="Arial" charset="0"/>
          </a:endParaRPr>
        </a:p>
      </dsp:txBody>
      <dsp:txXfrm rot="-5400000">
        <a:off x="-45691" y="1801650"/>
        <a:ext cx="528719" cy="226594"/>
      </dsp:txXfrm>
    </dsp:sp>
    <dsp:sp modelId="{C25242CE-BB51-184E-A905-07305FCAEEF1}">
      <dsp:nvSpPr>
        <dsp:cNvPr id="0" name=""/>
        <dsp:cNvSpPr/>
      </dsp:nvSpPr>
      <dsp:spPr>
        <a:xfrm rot="5400000">
          <a:off x="1817878" y="86996"/>
          <a:ext cx="721839" cy="3391542"/>
        </a:xfrm>
        <a:prstGeom prst="round2SameRect">
          <a:avLst/>
        </a:prstGeom>
        <a:solidFill>
          <a:schemeClr val="lt1">
            <a:alpha val="90000"/>
            <a:hueOff val="0"/>
            <a:satOff val="0"/>
            <a:lumOff val="0"/>
            <a:alphaOff val="0"/>
          </a:schemeClr>
        </a:solidFill>
        <a:ln w="6350" cap="flat" cmpd="sng" algn="in">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en-US" altLang="ar-SA" sz="1600" b="1" i="1" u="sng" kern="1200" dirty="0">
              <a:solidFill>
                <a:srgbClr val="FF0000"/>
              </a:solidFill>
              <a:latin typeface="Arial" charset="0"/>
              <a:ea typeface="Arial" charset="0"/>
              <a:cs typeface="Arial" charset="0"/>
            </a:rPr>
            <a:t>Empty</a:t>
          </a:r>
          <a:r>
            <a:rPr lang="en-US" altLang="ar-SA" sz="1400" b="1" i="1" u="sng" kern="1200" dirty="0">
              <a:solidFill>
                <a:srgbClr val="FF0000"/>
              </a:solidFill>
              <a:latin typeface="Arial" charset="0"/>
              <a:ea typeface="Arial" charset="0"/>
              <a:cs typeface="Arial" charset="0"/>
            </a:rPr>
            <a:t> stomach </a:t>
          </a:r>
          <a:r>
            <a:rPr lang="en-US" altLang="ar-SA" sz="1600" b="1" i="1" u="sng" kern="1200" dirty="0">
              <a:solidFill>
                <a:srgbClr val="FF0000"/>
              </a:solidFill>
              <a:latin typeface="Arial" charset="0"/>
              <a:ea typeface="Arial" charset="0"/>
              <a:cs typeface="Arial" charset="0"/>
            </a:rPr>
            <a:t>sterile </a:t>
          </a:r>
          <a:r>
            <a:rPr lang="en-US" altLang="ar-SA" sz="1400" b="1" i="1" u="sng" kern="1200" dirty="0">
              <a:solidFill>
                <a:srgbClr val="FF0000"/>
              </a:solidFill>
              <a:latin typeface="Arial" charset="0"/>
              <a:ea typeface="Arial" charset="0"/>
              <a:cs typeface="Arial" charset="0"/>
            </a:rPr>
            <a:t>due to gastric acid.</a:t>
          </a:r>
          <a:endParaRPr lang="ar-SA" sz="1400" i="1" u="sng" kern="1200" dirty="0">
            <a:solidFill>
              <a:srgbClr val="FF0000"/>
            </a:solidFill>
            <a:latin typeface="Arial" charset="0"/>
            <a:ea typeface="Arial" charset="0"/>
            <a:cs typeface="Arial" charset="0"/>
          </a:endParaRPr>
        </a:p>
      </dsp:txBody>
      <dsp:txXfrm rot="-5400000">
        <a:off x="483027" y="1457085"/>
        <a:ext cx="3356305" cy="651365"/>
      </dsp:txXfrm>
    </dsp:sp>
    <dsp:sp modelId="{478A0BFB-31C7-8C4D-A350-4EA97A80CEBA}">
      <dsp:nvSpPr>
        <dsp:cNvPr id="0" name=""/>
        <dsp:cNvSpPr/>
      </dsp:nvSpPr>
      <dsp:spPr>
        <a:xfrm rot="5400000">
          <a:off x="-158989" y="2294845"/>
          <a:ext cx="755313" cy="528719"/>
        </a:xfrm>
        <a:prstGeom prst="chevron">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w="6350" cap="flat" cmpd="sng" algn="in">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en-US" sz="1200" kern="1200" dirty="0">
              <a:latin typeface="Arial" charset="0"/>
              <a:ea typeface="Arial" charset="0"/>
              <a:cs typeface="Arial" charset="0"/>
            </a:rPr>
            <a:t>Small intestine</a:t>
          </a:r>
          <a:endParaRPr lang="ar-SA" sz="1200" kern="1200" dirty="0">
            <a:latin typeface="Arial" charset="0"/>
            <a:ea typeface="Arial" charset="0"/>
            <a:cs typeface="Arial" charset="0"/>
          </a:endParaRPr>
        </a:p>
      </dsp:txBody>
      <dsp:txXfrm rot="-5400000">
        <a:off x="-45691" y="2445908"/>
        <a:ext cx="528719" cy="226594"/>
      </dsp:txXfrm>
    </dsp:sp>
    <dsp:sp modelId="{51B3C142-84EF-DB47-A76F-D5351E5C027D}">
      <dsp:nvSpPr>
        <dsp:cNvPr id="0" name=""/>
        <dsp:cNvSpPr/>
      </dsp:nvSpPr>
      <dsp:spPr>
        <a:xfrm rot="5400000">
          <a:off x="1933321" y="731254"/>
          <a:ext cx="490953" cy="3391542"/>
        </a:xfrm>
        <a:prstGeom prst="round2SameRect">
          <a:avLst/>
        </a:prstGeom>
        <a:solidFill>
          <a:schemeClr val="lt1">
            <a:alpha val="90000"/>
            <a:hueOff val="0"/>
            <a:satOff val="0"/>
            <a:lumOff val="0"/>
            <a:alphaOff val="0"/>
          </a:schemeClr>
        </a:solidFill>
        <a:ln w="6350" cap="flat" cmpd="sng" algn="in">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rtl="0">
            <a:lnSpc>
              <a:spcPct val="90000"/>
            </a:lnSpc>
            <a:spcBef>
              <a:spcPct val="0"/>
            </a:spcBef>
            <a:spcAft>
              <a:spcPct val="15000"/>
            </a:spcAft>
            <a:buChar char="••"/>
          </a:pPr>
          <a:r>
            <a:rPr lang="en-US" altLang="ar-SA" sz="1400" b="1" kern="1200" dirty="0">
              <a:solidFill>
                <a:schemeClr val="bg1">
                  <a:lumMod val="50000"/>
                </a:schemeClr>
              </a:solidFill>
              <a:latin typeface="Arial" charset="0"/>
              <a:ea typeface="Arial" charset="0"/>
              <a:cs typeface="Arial" charset="0"/>
            </a:rPr>
            <a:t>Duodenum, jejunum&amp; upper </a:t>
          </a:r>
          <a:r>
            <a:rPr lang="en-US" altLang="ar-SA" sz="1400" b="1" kern="1200" dirty="0" err="1">
              <a:solidFill>
                <a:schemeClr val="bg1">
                  <a:lumMod val="50000"/>
                </a:schemeClr>
              </a:solidFill>
              <a:latin typeface="Arial" charset="0"/>
              <a:ea typeface="Arial" charset="0"/>
              <a:cs typeface="Arial" charset="0"/>
            </a:rPr>
            <a:t>ielium</a:t>
          </a:r>
          <a:r>
            <a:rPr lang="en-US" altLang="ar-SA" sz="1400" b="1" kern="1200" dirty="0">
              <a:solidFill>
                <a:schemeClr val="bg1">
                  <a:lumMod val="50000"/>
                </a:schemeClr>
              </a:solidFill>
              <a:latin typeface="Arial" charset="0"/>
              <a:ea typeface="Arial" charset="0"/>
              <a:cs typeface="Arial" charset="0"/>
            </a:rPr>
            <a:t> have </a:t>
          </a:r>
          <a:r>
            <a:rPr lang="en-US" altLang="ar-SA" sz="1400" b="1" u="sng" kern="1200" dirty="0">
              <a:solidFill>
                <a:schemeClr val="bg1">
                  <a:lumMod val="50000"/>
                </a:schemeClr>
              </a:solidFill>
              <a:latin typeface="Arial" charset="0"/>
              <a:ea typeface="Arial" charset="0"/>
              <a:cs typeface="Arial" charset="0"/>
            </a:rPr>
            <a:t>scanty</a:t>
          </a:r>
          <a:r>
            <a:rPr lang="en-US" altLang="ar-SA" sz="1400" b="1" kern="1200" dirty="0">
              <a:solidFill>
                <a:schemeClr val="bg1">
                  <a:lumMod val="50000"/>
                </a:schemeClr>
              </a:solidFill>
              <a:latin typeface="Arial" charset="0"/>
              <a:ea typeface="Arial" charset="0"/>
              <a:cs typeface="Arial" charset="0"/>
            </a:rPr>
            <a:t> flora</a:t>
          </a:r>
          <a:r>
            <a:rPr lang="ar-SA" altLang="ar-SA" sz="1400" b="1" kern="1200" dirty="0">
              <a:solidFill>
                <a:schemeClr val="bg1">
                  <a:lumMod val="50000"/>
                </a:schemeClr>
              </a:solidFill>
              <a:latin typeface="Arial" charset="0"/>
              <a:ea typeface="Arial" charset="0"/>
              <a:cs typeface="Arial" charset="0"/>
            </a:rPr>
            <a:t> </a:t>
          </a:r>
          <a:r>
            <a:rPr lang="en-US" altLang="ar-SA" sz="1400" b="1" kern="1200" dirty="0">
              <a:solidFill>
                <a:schemeClr val="bg1">
                  <a:lumMod val="50000"/>
                </a:schemeClr>
              </a:solidFill>
              <a:latin typeface="Arial" charset="0"/>
              <a:ea typeface="Arial" charset="0"/>
              <a:cs typeface="Arial" charset="0"/>
            </a:rPr>
            <a:t>(few)</a:t>
          </a:r>
          <a:endParaRPr lang="ar-SA" sz="1400" kern="1200" dirty="0">
            <a:solidFill>
              <a:schemeClr val="bg1">
                <a:lumMod val="50000"/>
              </a:schemeClr>
            </a:solidFill>
            <a:latin typeface="Arial" charset="0"/>
            <a:ea typeface="Arial" charset="0"/>
            <a:cs typeface="Arial" charset="0"/>
          </a:endParaRPr>
        </a:p>
      </dsp:txBody>
      <dsp:txXfrm rot="-5400000">
        <a:off x="483027" y="2205514"/>
        <a:ext cx="3367576" cy="443021"/>
      </dsp:txXfrm>
    </dsp:sp>
    <dsp:sp modelId="{7CDE7382-E7CF-E748-B107-3BBA273A1476}">
      <dsp:nvSpPr>
        <dsp:cNvPr id="0" name=""/>
        <dsp:cNvSpPr/>
      </dsp:nvSpPr>
      <dsp:spPr>
        <a:xfrm rot="5400000">
          <a:off x="-158989" y="2971885"/>
          <a:ext cx="755313" cy="528719"/>
        </a:xfrm>
        <a:prstGeom prst="chevron">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w="6350" cap="flat" cmpd="sng" algn="in">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en-US" sz="1200" kern="1200" dirty="0">
              <a:latin typeface="Arial" charset="0"/>
              <a:ea typeface="Arial" charset="0"/>
              <a:cs typeface="Arial" charset="0"/>
            </a:rPr>
            <a:t>Large intestine</a:t>
          </a:r>
          <a:endParaRPr lang="ar-SA" sz="1200" kern="1200" dirty="0">
            <a:latin typeface="Arial" charset="0"/>
            <a:ea typeface="Arial" charset="0"/>
            <a:cs typeface="Arial" charset="0"/>
          </a:endParaRPr>
        </a:p>
      </dsp:txBody>
      <dsp:txXfrm rot="-5400000">
        <a:off x="-45691" y="3122948"/>
        <a:ext cx="528719" cy="226594"/>
      </dsp:txXfrm>
    </dsp:sp>
    <dsp:sp modelId="{D7472EAA-BBC8-244E-B5D3-7941B8CC557A}">
      <dsp:nvSpPr>
        <dsp:cNvPr id="0" name=""/>
        <dsp:cNvSpPr/>
      </dsp:nvSpPr>
      <dsp:spPr>
        <a:xfrm rot="5400000">
          <a:off x="1901591" y="1276738"/>
          <a:ext cx="556515" cy="3391542"/>
        </a:xfrm>
        <a:prstGeom prst="round2SameRect">
          <a:avLst/>
        </a:prstGeom>
        <a:solidFill>
          <a:schemeClr val="lt1">
            <a:alpha val="90000"/>
            <a:hueOff val="0"/>
            <a:satOff val="0"/>
            <a:lumOff val="0"/>
            <a:alphaOff val="0"/>
          </a:schemeClr>
        </a:solidFill>
        <a:ln w="6350" cap="flat" cmpd="sng" algn="in">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rtl="1">
            <a:lnSpc>
              <a:spcPct val="90000"/>
            </a:lnSpc>
            <a:spcBef>
              <a:spcPct val="0"/>
            </a:spcBef>
            <a:spcAft>
              <a:spcPct val="15000"/>
            </a:spcAft>
            <a:buChar char="••"/>
          </a:pPr>
          <a:r>
            <a:rPr lang="en-US" altLang="ar-SA" sz="1400" b="1" i="1" u="sng" kern="1200" dirty="0">
              <a:solidFill>
                <a:srgbClr val="FF0000"/>
              </a:solidFill>
              <a:latin typeface="Arial" charset="0"/>
              <a:ea typeface="Arial" charset="0"/>
              <a:cs typeface="Arial" charset="0"/>
            </a:rPr>
            <a:t>heavily </a:t>
          </a:r>
          <a:r>
            <a:rPr lang="en-US" altLang="ar-SA" sz="1400" b="1" i="1" kern="1200" dirty="0">
              <a:solidFill>
                <a:srgbClr val="FF0000"/>
              </a:solidFill>
              <a:latin typeface="Arial" charset="0"/>
              <a:ea typeface="Arial" charset="0"/>
              <a:cs typeface="Arial" charset="0"/>
            </a:rPr>
            <a:t>colonized by bacteria</a:t>
          </a:r>
          <a:r>
            <a:rPr lang="en-US" altLang="ar-SA" sz="1900" kern="1200" dirty="0">
              <a:solidFill>
                <a:srgbClr val="FF0000"/>
              </a:solidFill>
              <a:latin typeface="Footlight MT Light" charset="0"/>
            </a:rPr>
            <a:t>.</a:t>
          </a:r>
          <a:endParaRPr lang="ar-SA" sz="1900" kern="1200" dirty="0">
            <a:solidFill>
              <a:srgbClr val="FF0000"/>
            </a:solidFill>
          </a:endParaRPr>
        </a:p>
      </dsp:txBody>
      <dsp:txXfrm rot="-5400000">
        <a:off x="484078" y="2721419"/>
        <a:ext cx="3364375" cy="502181"/>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0C0F43-3783-406C-A711-31B706111061}" type="datetimeFigureOut">
              <a:rPr lang="en-US" smtClean="0"/>
              <a:t>10/16/16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075F27-6527-4016-BBC7-0C70CDC2A637}" type="slidenum">
              <a:rPr lang="en-US" smtClean="0"/>
              <a:t>‹#›</a:t>
            </a:fld>
            <a:endParaRPr lang="en-US"/>
          </a:p>
        </p:txBody>
      </p:sp>
    </p:spTree>
    <p:extLst>
      <p:ext uri="{BB962C8B-B14F-4D97-AF65-F5344CB8AC3E}">
        <p14:creationId xmlns:p14="http://schemas.microsoft.com/office/powerpoint/2010/main" val="3470120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075F27-6527-4016-BBC7-0C70CDC2A637}" type="slidenum">
              <a:rPr lang="en-US" smtClean="0"/>
              <a:t>3</a:t>
            </a:fld>
            <a:endParaRPr lang="en-US"/>
          </a:p>
        </p:txBody>
      </p:sp>
    </p:spTree>
    <p:extLst>
      <p:ext uri="{BB962C8B-B14F-4D97-AF65-F5344CB8AC3E}">
        <p14:creationId xmlns:p14="http://schemas.microsoft.com/office/powerpoint/2010/main" val="1470097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075F27-6527-4016-BBC7-0C70CDC2A637}" type="slidenum">
              <a:rPr lang="en-US" smtClean="0"/>
              <a:t>6</a:t>
            </a:fld>
            <a:endParaRPr lang="en-US"/>
          </a:p>
        </p:txBody>
      </p:sp>
    </p:spTree>
    <p:extLst>
      <p:ext uri="{BB962C8B-B14F-4D97-AF65-F5344CB8AC3E}">
        <p14:creationId xmlns:p14="http://schemas.microsoft.com/office/powerpoint/2010/main" val="1543872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075F27-6527-4016-BBC7-0C70CDC2A637}" type="slidenum">
              <a:rPr lang="en-US" smtClean="0"/>
              <a:t>12</a:t>
            </a:fld>
            <a:endParaRPr lang="en-US"/>
          </a:p>
        </p:txBody>
      </p:sp>
    </p:spTree>
    <p:extLst>
      <p:ext uri="{BB962C8B-B14F-4D97-AF65-F5344CB8AC3E}">
        <p14:creationId xmlns:p14="http://schemas.microsoft.com/office/powerpoint/2010/main" val="1286291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075F27-6527-4016-BBC7-0C70CDC2A637}" type="slidenum">
              <a:rPr lang="en-US" smtClean="0"/>
              <a:t>13</a:t>
            </a:fld>
            <a:endParaRPr lang="en-US"/>
          </a:p>
        </p:txBody>
      </p:sp>
    </p:spTree>
    <p:extLst>
      <p:ext uri="{BB962C8B-B14F-4D97-AF65-F5344CB8AC3E}">
        <p14:creationId xmlns:p14="http://schemas.microsoft.com/office/powerpoint/2010/main" val="1315542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72C3A4F6-C679-1640-BF48-6586ACE40F54}" type="slidenum">
              <a:rPr lang="ar-SA" smtClean="0"/>
              <a:t>15</a:t>
            </a:fld>
            <a:endParaRPr lang="ar-SA"/>
          </a:p>
        </p:txBody>
      </p:sp>
    </p:spTree>
    <p:extLst>
      <p:ext uri="{BB962C8B-B14F-4D97-AF65-F5344CB8AC3E}">
        <p14:creationId xmlns:p14="http://schemas.microsoft.com/office/powerpoint/2010/main" val="241741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10/16/16</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10/16/16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10/16/16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10/16/16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10/16/16</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10/16/16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10/16/16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10/16/16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10/16/16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10/16/16</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10/16/16</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10/16/16</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7.xml"/><Relationship Id="rId2"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7.xml"/><Relationship Id="rId2"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436microbiologyteam@gmail.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m.sa/url?sa=i&amp;rct=j&amp;q=&amp;esrc=s&amp;source=images&amp;cd=&amp;cad=rja&amp;uact=8&amp;ved=0ahUKEwip4-ffxsbPAhXLtBQKHa_1Co0QjRwIBw&amp;url=http://www.microbiologynutsandbolts.co.uk/the-bug-blog/category/microbiology&amp;authuser=2&amp;psig=AFQjCNEUvRmPDo3I8v3kpMyC5NgZ4dUnhw&amp;ust=1475856137435040" TargetMode="External"/><Relationship Id="rId4" Type="http://schemas.openxmlformats.org/officeDocument/2006/relationships/image" Target="../media/image3.png"/><Relationship Id="rId5"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google.com.sa/url?sa=i&amp;rct=j&amp;q=&amp;esrc=s&amp;source=images&amp;cd=&amp;cad=rja&amp;uact=8&amp;ved=0ahUKEwjMvLKx2MbPAhVGXBQKHTilB_gQjRwIBw&amp;url=https://play.google.com/store/apps/details?id=com.ap.WidgetTest&amp;authuser=2&amp;psig=AFQjCNFONKElhd8r2WfUJNQpOTWhbSeOGw&amp;ust=1475860829514631" TargetMode="Externa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png"/><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8852" y="292372"/>
            <a:ext cx="10318418" cy="4394988"/>
          </a:xfrm>
        </p:spPr>
        <p:txBody>
          <a:bodyPr/>
          <a:lstStyle/>
          <a:p>
            <a:r>
              <a:rPr lang="en-US" sz="4800" cap="none" spc="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MICROBIOLOGY</a:t>
            </a:r>
            <a:endParaRPr lang="en-US" sz="7200" cap="none" spc="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3958321" y="3624669"/>
            <a:ext cx="4439480" cy="1407398"/>
          </a:xfrm>
        </p:spPr>
        <p:txBody>
          <a:bodyPr/>
          <a:lstStyle/>
          <a:p>
            <a:r>
              <a:rPr lang="en-US" dirty="0">
                <a:latin typeface="Arial" panose="020B0604020202020204" pitchFamily="34" charset="0"/>
                <a:cs typeface="Arial" panose="020B0604020202020204" pitchFamily="34" charset="0"/>
              </a:rPr>
              <a:t>Normal flora </a:t>
            </a:r>
          </a:p>
          <a:p>
            <a:endParaRPr lang="en-US" dirty="0"/>
          </a:p>
        </p:txBody>
      </p:sp>
      <p:sp>
        <p:nvSpPr>
          <p:cNvPr id="4" name="TextBox 3"/>
          <p:cNvSpPr txBox="1"/>
          <p:nvPr/>
        </p:nvSpPr>
        <p:spPr>
          <a:xfrm>
            <a:off x="4283000" y="3101449"/>
            <a:ext cx="3790122" cy="523220"/>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Lecture :</a:t>
            </a: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ackgroundRemoval t="36532" b="66109" l="12344" r="81563">
                        <a14:foregroundMark x1="47969" y1="56250" x2="47969" y2="56250"/>
                        <a14:foregroundMark x1="33594" y1="51761" x2="33594" y2="51761"/>
                        <a14:backgroundMark x1="72656" y1="62236" x2="72656" y2="62236"/>
                      </a14:backgroundRemoval>
                    </a14:imgEffect>
                  </a14:imgLayer>
                </a14:imgProps>
              </a:ext>
            </a:extLst>
          </a:blip>
          <a:srcRect l="9527" t="34976" r="15358" b="32174"/>
          <a:stretch/>
        </p:blipFill>
        <p:spPr>
          <a:xfrm>
            <a:off x="266976" y="-94308"/>
            <a:ext cx="2902227" cy="2252870"/>
          </a:xfrm>
          <a:prstGeom prst="rect">
            <a:avLst/>
          </a:prstGeom>
        </p:spPr>
      </p:pic>
      <p:pic>
        <p:nvPicPr>
          <p:cNvPr id="6" name="Picture 5"/>
          <p:cNvPicPr>
            <a:picLocks noChangeAspect="1"/>
          </p:cNvPicPr>
          <p:nvPr/>
        </p:nvPicPr>
        <p:blipFill rotWithShape="1">
          <a:blip r:embed="rId4"/>
          <a:srcRect l="13130" t="19132" r="8957" b="14435"/>
          <a:stretch/>
        </p:blipFill>
        <p:spPr>
          <a:xfrm>
            <a:off x="10482540" y="0"/>
            <a:ext cx="1709460" cy="1457620"/>
          </a:xfrm>
          <a:prstGeom prst="rect">
            <a:avLst/>
          </a:prstGeom>
        </p:spPr>
      </p:pic>
      <p:sp>
        <p:nvSpPr>
          <p:cNvPr id="7" name="Rectangle: Top Corners One Rounded and One Snipped 6"/>
          <p:cNvSpPr/>
          <p:nvPr/>
        </p:nvSpPr>
        <p:spPr>
          <a:xfrm>
            <a:off x="266976" y="4445391"/>
            <a:ext cx="3691345" cy="2412609"/>
          </a:xfrm>
          <a:prstGeom prst="snipRoundRect">
            <a:avLst>
              <a:gd name="adj1" fmla="val 0"/>
              <a:gd name="adj2"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FF0000"/>
                </a:solidFill>
                <a:latin typeface="Arial" panose="020B0604020202020204" pitchFamily="34" charset="0"/>
                <a:cs typeface="Arial" panose="020B0604020202020204" pitchFamily="34" charset="0"/>
              </a:rPr>
              <a:t>IMPORTANT.</a:t>
            </a:r>
          </a:p>
          <a:p>
            <a:pPr algn="ctr"/>
            <a:endParaRPr lang="en-US" dirty="0">
              <a:solidFill>
                <a:srgbClr val="FF0000"/>
              </a:solidFill>
              <a:latin typeface="Arial" panose="020B0604020202020204" pitchFamily="34" charset="0"/>
              <a:cs typeface="Arial" panose="020B0604020202020204" pitchFamily="34" charset="0"/>
            </a:endParaRPr>
          </a:p>
          <a:p>
            <a:pPr algn="ctr"/>
            <a:r>
              <a:rPr lang="en-US" dirty="0">
                <a:solidFill>
                  <a:schemeClr val="accent1"/>
                </a:solidFill>
                <a:latin typeface="Arial" panose="020B0604020202020204" pitchFamily="34" charset="0"/>
                <a:cs typeface="Arial" panose="020B0604020202020204" pitchFamily="34" charset="0"/>
              </a:rPr>
              <a:t>DOCTORS NOTES.</a:t>
            </a:r>
          </a:p>
          <a:p>
            <a:pPr algn="ctr"/>
            <a:endParaRPr lang="en-US" dirty="0">
              <a:solidFill>
                <a:schemeClr val="accent1"/>
              </a:solidFill>
              <a:latin typeface="Arial" panose="020B0604020202020204" pitchFamily="34" charset="0"/>
              <a:cs typeface="Arial" panose="020B0604020202020204" pitchFamily="34" charset="0"/>
            </a:endParaRPr>
          </a:p>
          <a:p>
            <a:pPr algn="ctr"/>
            <a:r>
              <a:rPr lang="en-US" dirty="0">
                <a:solidFill>
                  <a:schemeClr val="bg1">
                    <a:lumMod val="50000"/>
                  </a:schemeClr>
                </a:solidFill>
                <a:latin typeface="Arial" panose="020B0604020202020204" pitchFamily="34" charset="0"/>
                <a:cs typeface="Arial" panose="020B0604020202020204" pitchFamily="34" charset="0"/>
              </a:rPr>
              <a:t>NOT IMPORTANT </a:t>
            </a:r>
            <a:r>
              <a:rPr lang="en-US" sz="1200" b="1" dirty="0">
                <a:solidFill>
                  <a:schemeClr val="bg1">
                    <a:lumMod val="50000"/>
                  </a:schemeClr>
                </a:solidFill>
                <a:latin typeface="Arial" panose="020B0604020202020204" pitchFamily="34" charset="0"/>
                <a:cs typeface="Arial" panose="020B0604020202020204" pitchFamily="34" charset="0"/>
              </a:rPr>
              <a:t>(but it’s in the slides)</a:t>
            </a:r>
          </a:p>
          <a:p>
            <a:pPr algn="ctr"/>
            <a:endParaRPr lang="en-US" u="sng" dirty="0">
              <a:solidFill>
                <a:srgbClr val="0070C0"/>
              </a:solidFill>
              <a:latin typeface="Arial" panose="020B0604020202020204" pitchFamily="34" charset="0"/>
              <a:cs typeface="Arial" panose="020B0604020202020204" pitchFamily="34" charset="0"/>
            </a:endParaRPr>
          </a:p>
          <a:p>
            <a:pPr algn="ctr"/>
            <a:r>
              <a:rPr lang="en-US" u="sng" dirty="0">
                <a:solidFill>
                  <a:srgbClr val="0070C0"/>
                </a:solidFill>
                <a:latin typeface="Arial" panose="020B0604020202020204" pitchFamily="34" charset="0"/>
                <a:cs typeface="Arial" panose="020B0604020202020204" pitchFamily="34" charset="0"/>
              </a:rPr>
              <a:t>NAMES OF BACTERIAS </a:t>
            </a:r>
          </a:p>
          <a:p>
            <a:pPr algn="ctr"/>
            <a:endParaRPr lang="en-US" u="sng"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9204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1427794" y="591791"/>
          <a:ext cx="9891807" cy="5891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9445336" y="4179527"/>
            <a:ext cx="1633781" cy="461665"/>
          </a:xfrm>
          <a:prstGeom prst="rect">
            <a:avLst/>
          </a:prstGeom>
          <a:noFill/>
        </p:spPr>
        <p:txBody>
          <a:bodyPr wrap="none" rtlCol="0">
            <a:spAutoFit/>
          </a:bodyPr>
          <a:lstStyle/>
          <a:p>
            <a:r>
              <a:rPr lang="en-US" sz="2400" dirty="0"/>
              <a:t>Oral Cavity</a:t>
            </a:r>
          </a:p>
        </p:txBody>
      </p:sp>
      <p:sp>
        <p:nvSpPr>
          <p:cNvPr id="4" name="TextBox 3"/>
          <p:cNvSpPr txBox="1"/>
          <p:nvPr/>
        </p:nvSpPr>
        <p:spPr>
          <a:xfrm>
            <a:off x="6522952" y="456173"/>
            <a:ext cx="761747" cy="523220"/>
          </a:xfrm>
          <a:prstGeom prst="rect">
            <a:avLst/>
          </a:prstGeom>
          <a:noFill/>
        </p:spPr>
        <p:txBody>
          <a:bodyPr wrap="none" rtlCol="0">
            <a:spAutoFit/>
          </a:bodyPr>
          <a:lstStyle/>
          <a:p>
            <a:r>
              <a:rPr lang="en-US" sz="2800" dirty="0"/>
              <a:t>GIT</a:t>
            </a:r>
          </a:p>
        </p:txBody>
      </p:sp>
      <p:sp>
        <p:nvSpPr>
          <p:cNvPr id="5" name="TextBox 4"/>
          <p:cNvSpPr txBox="1"/>
          <p:nvPr/>
        </p:nvSpPr>
        <p:spPr>
          <a:xfrm>
            <a:off x="2429152" y="1183583"/>
            <a:ext cx="1942359" cy="461665"/>
          </a:xfrm>
          <a:prstGeom prst="rect">
            <a:avLst/>
          </a:prstGeom>
          <a:noFill/>
        </p:spPr>
        <p:txBody>
          <a:bodyPr wrap="none" rtlCol="0">
            <a:spAutoFit/>
          </a:bodyPr>
          <a:lstStyle/>
          <a:p>
            <a:r>
              <a:rPr lang="en-US" sz="2400" dirty="0"/>
              <a:t>Female genital</a:t>
            </a:r>
          </a:p>
        </p:txBody>
      </p:sp>
      <p:sp>
        <p:nvSpPr>
          <p:cNvPr id="6" name="TextBox 5"/>
          <p:cNvSpPr txBox="1"/>
          <p:nvPr/>
        </p:nvSpPr>
        <p:spPr>
          <a:xfrm>
            <a:off x="7435425" y="2613746"/>
            <a:ext cx="2269033" cy="923330"/>
          </a:xfrm>
          <a:prstGeom prst="rect">
            <a:avLst/>
          </a:prstGeom>
          <a:noFill/>
        </p:spPr>
        <p:txBody>
          <a:bodyPr wrap="none" rtlCol="0">
            <a:spAutoFit/>
          </a:bodyPr>
          <a:lstStyle/>
          <a:p>
            <a:r>
              <a:rPr lang="en-US" dirty="0"/>
              <a:t>1) </a:t>
            </a:r>
            <a:r>
              <a:rPr lang="en-US" dirty="0" err="1"/>
              <a:t>Alph</a:t>
            </a:r>
            <a:r>
              <a:rPr lang="en-US" dirty="0"/>
              <a:t> Streptococci</a:t>
            </a:r>
          </a:p>
          <a:p>
            <a:r>
              <a:rPr lang="en-US" dirty="0"/>
              <a:t>viridians Streptococci </a:t>
            </a:r>
          </a:p>
          <a:p>
            <a:r>
              <a:rPr lang="en-US" dirty="0"/>
              <a:t>&amp; </a:t>
            </a:r>
            <a:r>
              <a:rPr lang="en-US" dirty="0" err="1"/>
              <a:t>strept</a:t>
            </a:r>
            <a:r>
              <a:rPr lang="en-US" dirty="0"/>
              <a:t> </a:t>
            </a:r>
            <a:r>
              <a:rPr lang="en-US" dirty="0" err="1"/>
              <a:t>pneumo</a:t>
            </a:r>
            <a:endParaRPr lang="en-US" dirty="0"/>
          </a:p>
        </p:txBody>
      </p:sp>
      <p:sp>
        <p:nvSpPr>
          <p:cNvPr id="7" name="TextBox 6"/>
          <p:cNvSpPr txBox="1"/>
          <p:nvPr/>
        </p:nvSpPr>
        <p:spPr>
          <a:xfrm>
            <a:off x="6991520" y="3760342"/>
            <a:ext cx="2185214" cy="1200329"/>
          </a:xfrm>
          <a:prstGeom prst="rect">
            <a:avLst/>
          </a:prstGeom>
          <a:noFill/>
        </p:spPr>
        <p:txBody>
          <a:bodyPr wrap="none" rtlCol="0">
            <a:spAutoFit/>
          </a:bodyPr>
          <a:lstStyle/>
          <a:p>
            <a:r>
              <a:rPr lang="en-US" dirty="0"/>
              <a:t>2) Anaerobic bacteria</a:t>
            </a:r>
          </a:p>
          <a:p>
            <a:pPr marL="285750" indent="-285750">
              <a:buFontTx/>
              <a:buChar char="-"/>
            </a:pPr>
            <a:r>
              <a:rPr lang="en-US" dirty="0"/>
              <a:t>bactericides,</a:t>
            </a:r>
          </a:p>
          <a:p>
            <a:pPr marL="285750" indent="-285750">
              <a:buFontTx/>
              <a:buChar char="-"/>
            </a:pPr>
            <a:r>
              <a:rPr lang="en-US" dirty="0" err="1"/>
              <a:t>Fusobacterium</a:t>
            </a:r>
            <a:endParaRPr lang="en-US" dirty="0"/>
          </a:p>
          <a:p>
            <a:pPr marL="285750" indent="-285750">
              <a:buFontTx/>
              <a:buChar char="-"/>
            </a:pPr>
            <a:r>
              <a:rPr lang="en-US" dirty="0"/>
              <a:t>clostridium</a:t>
            </a:r>
          </a:p>
        </p:txBody>
      </p:sp>
      <p:sp>
        <p:nvSpPr>
          <p:cNvPr id="8" name="TextBox 7"/>
          <p:cNvSpPr txBox="1"/>
          <p:nvPr/>
        </p:nvSpPr>
        <p:spPr>
          <a:xfrm>
            <a:off x="6005061" y="1121938"/>
            <a:ext cx="2629371" cy="646331"/>
          </a:xfrm>
          <a:prstGeom prst="rect">
            <a:avLst/>
          </a:prstGeom>
          <a:noFill/>
        </p:spPr>
        <p:txBody>
          <a:bodyPr wrap="none" rtlCol="0">
            <a:spAutoFit/>
          </a:bodyPr>
          <a:lstStyle/>
          <a:p>
            <a:r>
              <a:rPr lang="en-US" dirty="0"/>
              <a:t>2E’s – 1) Enterococcus</a:t>
            </a:r>
          </a:p>
          <a:p>
            <a:r>
              <a:rPr lang="en-US" dirty="0"/>
              <a:t>       – 2) </a:t>
            </a:r>
            <a:r>
              <a:rPr lang="en-US" dirty="0" err="1"/>
              <a:t>E.coli</a:t>
            </a:r>
            <a:r>
              <a:rPr lang="en-US" dirty="0"/>
              <a:t> (gram –</a:t>
            </a:r>
            <a:r>
              <a:rPr lang="en-US" dirty="0" err="1"/>
              <a:t>ve</a:t>
            </a:r>
            <a:r>
              <a:rPr lang="en-US" dirty="0"/>
              <a:t>)</a:t>
            </a:r>
          </a:p>
        </p:txBody>
      </p:sp>
      <p:sp>
        <p:nvSpPr>
          <p:cNvPr id="9" name="TextBox 8"/>
          <p:cNvSpPr txBox="1"/>
          <p:nvPr/>
        </p:nvSpPr>
        <p:spPr>
          <a:xfrm>
            <a:off x="6116038" y="1849348"/>
            <a:ext cx="1724413" cy="369332"/>
          </a:xfrm>
          <a:prstGeom prst="rect">
            <a:avLst/>
          </a:prstGeom>
          <a:noFill/>
        </p:spPr>
        <p:txBody>
          <a:bodyPr wrap="none" rtlCol="0">
            <a:spAutoFit/>
          </a:bodyPr>
          <a:lstStyle/>
          <a:p>
            <a:r>
              <a:rPr lang="en-US" dirty="0"/>
              <a:t>3) Pseudomonas</a:t>
            </a:r>
          </a:p>
        </p:txBody>
      </p:sp>
      <p:sp>
        <p:nvSpPr>
          <p:cNvPr id="10" name="TextBox 9"/>
          <p:cNvSpPr txBox="1"/>
          <p:nvPr/>
        </p:nvSpPr>
        <p:spPr>
          <a:xfrm>
            <a:off x="4377406" y="2650733"/>
            <a:ext cx="1646605" cy="369332"/>
          </a:xfrm>
          <a:prstGeom prst="rect">
            <a:avLst/>
          </a:prstGeom>
          <a:noFill/>
        </p:spPr>
        <p:txBody>
          <a:bodyPr wrap="none" rtlCol="0">
            <a:spAutoFit/>
          </a:bodyPr>
          <a:lstStyle/>
          <a:p>
            <a:pPr marL="285750" indent="-285750">
              <a:buFont typeface="Arial"/>
              <a:buChar char="•"/>
            </a:pPr>
            <a:r>
              <a:rPr lang="en-US" dirty="0"/>
              <a:t>Lactobacillus</a:t>
            </a:r>
          </a:p>
        </p:txBody>
      </p:sp>
      <p:sp>
        <p:nvSpPr>
          <p:cNvPr id="11" name="TextBox 10"/>
          <p:cNvSpPr txBox="1"/>
          <p:nvPr/>
        </p:nvSpPr>
        <p:spPr>
          <a:xfrm>
            <a:off x="949461" y="5486400"/>
            <a:ext cx="6276077" cy="1292662"/>
          </a:xfrm>
          <a:prstGeom prst="rect">
            <a:avLst/>
          </a:prstGeom>
          <a:noFill/>
          <a:ln>
            <a:solidFill>
              <a:srgbClr val="000000"/>
            </a:solidFill>
          </a:ln>
        </p:spPr>
        <p:txBody>
          <a:bodyPr wrap="none" rtlCol="0">
            <a:spAutoFit/>
          </a:bodyPr>
          <a:lstStyle/>
          <a:p>
            <a:pPr marL="285750" indent="-285750">
              <a:buFont typeface="Arial"/>
              <a:buChar char="•"/>
            </a:pPr>
            <a:r>
              <a:rPr lang="en-US" dirty="0">
                <a:ln>
                  <a:solidFill>
                    <a:srgbClr val="53AE6E"/>
                  </a:solidFill>
                </a:ln>
                <a:solidFill>
                  <a:srgbClr val="000000"/>
                </a:solidFill>
              </a:rPr>
              <a:t>GIT flora </a:t>
            </a:r>
            <a:r>
              <a:rPr lang="en-US" b="1" u="sng" dirty="0">
                <a:ln>
                  <a:solidFill>
                    <a:srgbClr val="53AE6E"/>
                  </a:solidFill>
                </a:ln>
                <a:solidFill>
                  <a:srgbClr val="000000"/>
                </a:solidFill>
              </a:rPr>
              <a:t>similar</a:t>
            </a:r>
            <a:r>
              <a:rPr lang="en-US" dirty="0">
                <a:ln>
                  <a:solidFill>
                    <a:srgbClr val="53AE6E"/>
                  </a:solidFill>
                </a:ln>
                <a:solidFill>
                  <a:srgbClr val="000000"/>
                </a:solidFill>
              </a:rPr>
              <a:t> with the oral cavity with </a:t>
            </a:r>
            <a:r>
              <a:rPr lang="en-US" sz="2000" b="1" i="1" dirty="0">
                <a:ln>
                  <a:solidFill>
                    <a:srgbClr val="53AE6E"/>
                  </a:solidFill>
                </a:ln>
                <a:solidFill>
                  <a:srgbClr val="000000"/>
                </a:solidFill>
              </a:rPr>
              <a:t>2</a:t>
            </a:r>
            <a:r>
              <a:rPr lang="en-US" dirty="0">
                <a:ln>
                  <a:solidFill>
                    <a:srgbClr val="53AE6E"/>
                  </a:solidFill>
                </a:ln>
                <a:solidFill>
                  <a:srgbClr val="000000"/>
                </a:solidFill>
              </a:rPr>
              <a:t> types of bacteria</a:t>
            </a:r>
          </a:p>
          <a:p>
            <a:pPr marL="285750" indent="-285750">
              <a:buFont typeface="Arial"/>
              <a:buChar char="•"/>
            </a:pPr>
            <a:r>
              <a:rPr lang="en-US" dirty="0">
                <a:ln>
                  <a:solidFill>
                    <a:srgbClr val="53AE6E"/>
                  </a:solidFill>
                </a:ln>
                <a:solidFill>
                  <a:srgbClr val="000000"/>
                </a:solidFill>
              </a:rPr>
              <a:t>Oral cavity </a:t>
            </a:r>
            <a:r>
              <a:rPr lang="en-US" b="1" u="sng" dirty="0">
                <a:ln>
                  <a:solidFill>
                    <a:srgbClr val="53AE6E"/>
                  </a:solidFill>
                </a:ln>
                <a:solidFill>
                  <a:srgbClr val="000000"/>
                </a:solidFill>
              </a:rPr>
              <a:t>differ</a:t>
            </a:r>
            <a:r>
              <a:rPr lang="en-US" dirty="0">
                <a:ln>
                  <a:solidFill>
                    <a:srgbClr val="53AE6E"/>
                  </a:solidFill>
                </a:ln>
                <a:solidFill>
                  <a:srgbClr val="000000"/>
                </a:solidFill>
              </a:rPr>
              <a:t> then GIT with </a:t>
            </a:r>
            <a:r>
              <a:rPr lang="en-US" sz="2000" b="1" i="1" dirty="0">
                <a:ln>
                  <a:solidFill>
                    <a:srgbClr val="53AE6E"/>
                  </a:solidFill>
                </a:ln>
                <a:solidFill>
                  <a:srgbClr val="000000"/>
                </a:solidFill>
              </a:rPr>
              <a:t>one</a:t>
            </a:r>
            <a:r>
              <a:rPr lang="en-US" dirty="0">
                <a:ln>
                  <a:solidFill>
                    <a:srgbClr val="53AE6E"/>
                  </a:solidFill>
                </a:ln>
                <a:solidFill>
                  <a:srgbClr val="000000"/>
                </a:solidFill>
              </a:rPr>
              <a:t> type bacteria</a:t>
            </a:r>
          </a:p>
          <a:p>
            <a:pPr marL="285750" indent="-285750">
              <a:buFont typeface="Arial"/>
              <a:buChar char="•"/>
            </a:pPr>
            <a:r>
              <a:rPr lang="en-US" dirty="0">
                <a:ln>
                  <a:solidFill>
                    <a:srgbClr val="53AE6E"/>
                  </a:solidFill>
                </a:ln>
                <a:solidFill>
                  <a:srgbClr val="000000"/>
                </a:solidFill>
              </a:rPr>
              <a:t>GIT </a:t>
            </a:r>
            <a:r>
              <a:rPr lang="en-US" b="1" u="sng" dirty="0">
                <a:ln>
                  <a:solidFill>
                    <a:srgbClr val="53AE6E"/>
                  </a:solidFill>
                </a:ln>
                <a:solidFill>
                  <a:srgbClr val="000000"/>
                </a:solidFill>
              </a:rPr>
              <a:t>differ</a:t>
            </a:r>
            <a:r>
              <a:rPr lang="en-US" dirty="0">
                <a:ln>
                  <a:solidFill>
                    <a:srgbClr val="53AE6E"/>
                  </a:solidFill>
                </a:ln>
                <a:solidFill>
                  <a:srgbClr val="000000"/>
                </a:solidFill>
              </a:rPr>
              <a:t> with Oral cavity by </a:t>
            </a:r>
            <a:r>
              <a:rPr lang="en-US" sz="2000" b="1" i="1" dirty="0">
                <a:ln>
                  <a:solidFill>
                    <a:srgbClr val="53AE6E"/>
                  </a:solidFill>
                </a:ln>
                <a:solidFill>
                  <a:srgbClr val="000000"/>
                </a:solidFill>
              </a:rPr>
              <a:t>4</a:t>
            </a:r>
            <a:r>
              <a:rPr lang="en-US" dirty="0">
                <a:ln>
                  <a:solidFill>
                    <a:srgbClr val="53AE6E"/>
                  </a:solidFill>
                </a:ln>
                <a:solidFill>
                  <a:srgbClr val="000000"/>
                </a:solidFill>
              </a:rPr>
              <a:t> different types</a:t>
            </a:r>
          </a:p>
          <a:p>
            <a:pPr marL="285750" indent="-285750">
              <a:buFont typeface="Arial"/>
              <a:buChar char="•"/>
            </a:pPr>
            <a:endParaRPr lang="en-US" dirty="0">
              <a:ln>
                <a:solidFill>
                  <a:schemeClr val="accent1"/>
                </a:solidFill>
              </a:ln>
            </a:endParaRPr>
          </a:p>
        </p:txBody>
      </p:sp>
    </p:spTree>
    <p:extLst>
      <p:ext uri="{BB962C8B-B14F-4D97-AF65-F5344CB8AC3E}">
        <p14:creationId xmlns:p14="http://schemas.microsoft.com/office/powerpoint/2010/main" val="4057045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2031999" y="468503"/>
          <a:ext cx="9645193" cy="57561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2971706" y="2921968"/>
            <a:ext cx="1886599" cy="2031325"/>
          </a:xfrm>
          <a:prstGeom prst="rect">
            <a:avLst/>
          </a:prstGeom>
          <a:noFill/>
        </p:spPr>
        <p:txBody>
          <a:bodyPr wrap="square" rtlCol="0">
            <a:spAutoFit/>
          </a:bodyPr>
          <a:lstStyle/>
          <a:p>
            <a:pPr lvl="0"/>
            <a:r>
              <a:rPr lang="en-US" sz="3600" dirty="0"/>
              <a:t>Axilla, Groin &amp; Nose</a:t>
            </a:r>
          </a:p>
          <a:p>
            <a:endParaRPr lang="en-US" dirty="0"/>
          </a:p>
        </p:txBody>
      </p:sp>
      <p:sp>
        <p:nvSpPr>
          <p:cNvPr id="5" name="TextBox 4"/>
          <p:cNvSpPr txBox="1"/>
          <p:nvPr/>
        </p:nvSpPr>
        <p:spPr>
          <a:xfrm>
            <a:off x="9383678" y="3772671"/>
            <a:ext cx="1430364" cy="1477328"/>
          </a:xfrm>
          <a:prstGeom prst="rect">
            <a:avLst/>
          </a:prstGeom>
          <a:noFill/>
        </p:spPr>
        <p:txBody>
          <a:bodyPr wrap="square" rtlCol="0">
            <a:spAutoFit/>
          </a:bodyPr>
          <a:lstStyle/>
          <a:p>
            <a:pPr lvl="0"/>
            <a:r>
              <a:rPr lang="en-US" sz="3600" dirty="0"/>
              <a:t>Eyes &amp; Ear</a:t>
            </a:r>
          </a:p>
          <a:p>
            <a:endParaRPr lang="en-US" dirty="0"/>
          </a:p>
        </p:txBody>
      </p:sp>
      <p:sp>
        <p:nvSpPr>
          <p:cNvPr id="6" name="TextBox 5"/>
          <p:cNvSpPr txBox="1"/>
          <p:nvPr/>
        </p:nvSpPr>
        <p:spPr>
          <a:xfrm>
            <a:off x="6510620" y="332882"/>
            <a:ext cx="1676978" cy="984885"/>
          </a:xfrm>
          <a:prstGeom prst="rect">
            <a:avLst/>
          </a:prstGeom>
          <a:noFill/>
        </p:spPr>
        <p:txBody>
          <a:bodyPr wrap="square" rtlCol="0">
            <a:spAutoFit/>
          </a:bodyPr>
          <a:lstStyle/>
          <a:p>
            <a:pPr lvl="0"/>
            <a:r>
              <a:rPr lang="en-US" sz="4000" dirty="0"/>
              <a:t>Skin</a:t>
            </a:r>
          </a:p>
          <a:p>
            <a:endParaRPr lang="en-US" dirty="0"/>
          </a:p>
        </p:txBody>
      </p:sp>
      <p:sp>
        <p:nvSpPr>
          <p:cNvPr id="7" name="TextBox 6"/>
          <p:cNvSpPr txBox="1"/>
          <p:nvPr/>
        </p:nvSpPr>
        <p:spPr>
          <a:xfrm>
            <a:off x="6190023" y="2663688"/>
            <a:ext cx="1708273" cy="1477328"/>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1) </a:t>
            </a:r>
            <a:r>
              <a:rPr lang="en-US" b="1" dirty="0" err="1">
                <a:latin typeface="Arial" panose="020B0604020202020204" pitchFamily="34" charset="0"/>
                <a:cs typeface="Arial" panose="020B0604020202020204" pitchFamily="34" charset="0"/>
              </a:rPr>
              <a:t>Staphcoccus</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coagulose</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epidermidis</a:t>
            </a:r>
            <a:r>
              <a:rPr lang="en-US" b="1" dirty="0">
                <a:latin typeface="Arial" panose="020B0604020202020204" pitchFamily="34" charset="0"/>
                <a:cs typeface="Arial" panose="020B0604020202020204" pitchFamily="34" charset="0"/>
              </a:rPr>
              <a:t> gram    -</a:t>
            </a:r>
            <a:r>
              <a:rPr lang="en-US" b="1" dirty="0" err="1">
                <a:latin typeface="Arial" panose="020B0604020202020204" pitchFamily="34" charset="0"/>
                <a:cs typeface="Arial" panose="020B0604020202020204" pitchFamily="34" charset="0"/>
              </a:rPr>
              <a:t>ve</a:t>
            </a:r>
            <a:endParaRPr lang="en-US" b="1" dirty="0">
              <a:latin typeface="Arial" panose="020B0604020202020204" pitchFamily="34" charset="0"/>
              <a:cs typeface="Arial" panose="020B0604020202020204" pitchFamily="34" charset="0"/>
            </a:endParaRPr>
          </a:p>
        </p:txBody>
      </p:sp>
      <p:sp>
        <p:nvSpPr>
          <p:cNvPr id="8" name="TextBox 7"/>
          <p:cNvSpPr txBox="1"/>
          <p:nvPr/>
        </p:nvSpPr>
        <p:spPr>
          <a:xfrm>
            <a:off x="5837275" y="4141016"/>
            <a:ext cx="2350323"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2) </a:t>
            </a:r>
            <a:r>
              <a:rPr lang="en-US" sz="2000" b="1" dirty="0" err="1">
                <a:latin typeface="Arial" panose="020B0604020202020204" pitchFamily="34" charset="0"/>
                <a:cs typeface="Arial" panose="020B0604020202020204" pitchFamily="34" charset="0"/>
              </a:rPr>
              <a:t>Corynebacteria</a:t>
            </a:r>
            <a:endParaRPr lang="en-US" sz="2000" b="1" dirty="0">
              <a:latin typeface="Arial" panose="020B0604020202020204" pitchFamily="34" charset="0"/>
              <a:cs typeface="Arial" panose="020B0604020202020204" pitchFamily="34" charset="0"/>
            </a:endParaRPr>
          </a:p>
        </p:txBody>
      </p:sp>
      <p:sp>
        <p:nvSpPr>
          <p:cNvPr id="9" name="TextBox 8"/>
          <p:cNvSpPr txBox="1"/>
          <p:nvPr/>
        </p:nvSpPr>
        <p:spPr>
          <a:xfrm>
            <a:off x="3736220" y="4820634"/>
            <a:ext cx="1701639" cy="1200329"/>
          </a:xfrm>
          <a:prstGeom prst="rect">
            <a:avLst/>
          </a:prstGeom>
          <a:noFill/>
        </p:spPr>
        <p:txBody>
          <a:bodyPr wrap="square" rtlCol="0">
            <a:spAutoFit/>
          </a:bodyPr>
          <a:lstStyle/>
          <a:p>
            <a:pPr marL="285750" indent="-285750">
              <a:buFont typeface="Arial"/>
              <a:buChar char="•"/>
            </a:pPr>
            <a:r>
              <a:rPr lang="en-US" dirty="0" err="1"/>
              <a:t>Staphyloccus</a:t>
            </a:r>
            <a:r>
              <a:rPr lang="en-US" dirty="0"/>
              <a:t> aurous (</a:t>
            </a:r>
            <a:r>
              <a:rPr lang="en-US" dirty="0" err="1"/>
              <a:t>coagulose</a:t>
            </a:r>
            <a:r>
              <a:rPr lang="en-US" dirty="0"/>
              <a:t>) gram +</a:t>
            </a:r>
            <a:r>
              <a:rPr lang="en-US" dirty="0" err="1"/>
              <a:t>ve</a:t>
            </a:r>
            <a:endParaRPr lang="en-US" dirty="0"/>
          </a:p>
        </p:txBody>
      </p:sp>
    </p:spTree>
    <p:extLst>
      <p:ext uri="{BB962C8B-B14F-4D97-AF65-F5344CB8AC3E}">
        <p14:creationId xmlns:p14="http://schemas.microsoft.com/office/powerpoint/2010/main" val="2181846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934298" y="20614"/>
            <a:ext cx="6296917" cy="830997"/>
          </a:xfrm>
          <a:prstGeom prst="rect">
            <a:avLst/>
          </a:prstGeom>
          <a:noFill/>
        </p:spPr>
        <p:txBody>
          <a:bodyPr wrap="none" lIns="91440" tIns="45720" rIns="91440" bIns="45720">
            <a:spAutoFit/>
          </a:bodyPr>
          <a:lstStyle/>
          <a:p>
            <a:pPr algn="ctr"/>
            <a:r>
              <a:rPr lang="en-US" sz="4800" b="1" dirty="0">
                <a:ln w="10160">
                  <a:solidFill>
                    <a:schemeClr val="accent5"/>
                  </a:solidFill>
                  <a:prstDash val="solid"/>
                </a:ln>
                <a:solidFill>
                  <a:srgbClr val="FFFFFF"/>
                </a:solidFill>
                <a:effectLst>
                  <a:outerShdw blurRad="38100" dist="22860" dir="5400000" algn="tl" rotWithShape="0">
                    <a:srgbClr val="000000">
                      <a:alpha val="30000"/>
                    </a:srgbClr>
                  </a:outerShdw>
                </a:effectLst>
                <a:cs typeface="+mj-cs"/>
              </a:rPr>
              <a:t>Normal FLORA of </a:t>
            </a:r>
            <a:r>
              <a:rPr lang="is-IS" sz="4800" b="1" dirty="0">
                <a:ln w="10160">
                  <a:solidFill>
                    <a:schemeClr val="accent5"/>
                  </a:solidFill>
                  <a:prstDash val="solid"/>
                </a:ln>
                <a:solidFill>
                  <a:srgbClr val="FFFFFF"/>
                </a:solidFill>
                <a:effectLst>
                  <a:outerShdw blurRad="38100" dist="22860" dir="5400000" algn="tl" rotWithShape="0">
                    <a:srgbClr val="000000">
                      <a:alpha val="30000"/>
                    </a:srgbClr>
                  </a:outerShdw>
                </a:effectLst>
                <a:cs typeface="+mj-cs"/>
              </a:rPr>
              <a:t>…</a:t>
            </a:r>
            <a:endParaRPr lang="en-US" sz="4800" b="1" dirty="0">
              <a:ln w="10160">
                <a:solidFill>
                  <a:schemeClr val="accent5"/>
                </a:solidFill>
                <a:prstDash val="solid"/>
              </a:ln>
              <a:solidFill>
                <a:srgbClr val="FFFFFF"/>
              </a:solidFill>
              <a:effectLst>
                <a:outerShdw blurRad="38100" dist="22860" dir="5400000" algn="tl" rotWithShape="0">
                  <a:srgbClr val="000000">
                    <a:alpha val="30000"/>
                  </a:srgbClr>
                </a:outerShdw>
              </a:effectLst>
              <a:cs typeface="+mj-cs"/>
            </a:endParaRPr>
          </a:p>
        </p:txBody>
      </p:sp>
      <p:cxnSp>
        <p:nvCxnSpPr>
          <p:cNvPr id="4" name="رابط بشكل مرفق 3"/>
          <p:cNvCxnSpPr>
            <a:endCxn id="10" idx="1"/>
          </p:cNvCxnSpPr>
          <p:nvPr/>
        </p:nvCxnSpPr>
        <p:spPr>
          <a:xfrm>
            <a:off x="6156251" y="831851"/>
            <a:ext cx="3186827" cy="1246011"/>
          </a:xfrm>
          <a:prstGeom prst="bentConnector3">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 name="رابط بشكل مرفق 4"/>
          <p:cNvCxnSpPr/>
          <p:nvPr/>
        </p:nvCxnSpPr>
        <p:spPr>
          <a:xfrm rot="10800000" flipV="1">
            <a:off x="3138634" y="829351"/>
            <a:ext cx="3017818" cy="1248127"/>
          </a:xfrm>
          <a:prstGeom prst="bentConnector3">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 name="رابط كسهم مستقيم 7"/>
          <p:cNvCxnSpPr>
            <a:endCxn id="13" idx="0"/>
          </p:cNvCxnSpPr>
          <p:nvPr/>
        </p:nvCxnSpPr>
        <p:spPr>
          <a:xfrm>
            <a:off x="6461444" y="851611"/>
            <a:ext cx="24782" cy="770481"/>
          </a:xfrm>
          <a:prstGeom prst="straightConnector1">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 name="مستطيل مستدير الزوايا 8"/>
          <p:cNvSpPr/>
          <p:nvPr/>
        </p:nvSpPr>
        <p:spPr>
          <a:xfrm>
            <a:off x="9376941" y="1622092"/>
            <a:ext cx="1905050" cy="846667"/>
          </a:xfrm>
          <a:prstGeom prst="round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1" anchor="ctr"/>
          <a:lstStyle/>
          <a:p>
            <a:pPr algn="ctr"/>
            <a:endParaRPr lang="ar-SA"/>
          </a:p>
        </p:txBody>
      </p:sp>
      <p:sp>
        <p:nvSpPr>
          <p:cNvPr id="10" name="مربع نص 9"/>
          <p:cNvSpPr txBox="1"/>
          <p:nvPr/>
        </p:nvSpPr>
        <p:spPr>
          <a:xfrm>
            <a:off x="9343078" y="1754696"/>
            <a:ext cx="1947334" cy="646331"/>
          </a:xfrm>
          <a:prstGeom prst="rect">
            <a:avLst/>
          </a:prstGeom>
          <a:noFill/>
        </p:spPr>
        <p:txBody>
          <a:bodyPr wrap="square" rtlCol="1">
            <a:spAutoFit/>
          </a:bodyPr>
          <a:lstStyle/>
          <a:p>
            <a:pPr algn="ctr"/>
            <a:r>
              <a:rPr lang="en-US" altLang="ar-SA" b="1" i="1" dirty="0">
                <a:latin typeface="Arial" charset="0"/>
                <a:ea typeface="Arial" charset="0"/>
                <a:cs typeface="Arial" charset="0"/>
              </a:rPr>
              <a:t>The Respiratory Tract</a:t>
            </a:r>
            <a:endParaRPr lang="ar-SA" i="1" dirty="0">
              <a:latin typeface="Arial" charset="0"/>
              <a:ea typeface="Arial" charset="0"/>
              <a:cs typeface="Arial" charset="0"/>
            </a:endParaRPr>
          </a:p>
        </p:txBody>
      </p:sp>
      <p:sp>
        <p:nvSpPr>
          <p:cNvPr id="11" name="مستطيل مستدير الزوايا 10"/>
          <p:cNvSpPr/>
          <p:nvPr/>
        </p:nvSpPr>
        <p:spPr>
          <a:xfrm>
            <a:off x="1176538" y="1622092"/>
            <a:ext cx="1905050" cy="846667"/>
          </a:xfrm>
          <a:prstGeom prst="round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endParaRPr lang="ar-SA"/>
          </a:p>
        </p:txBody>
      </p:sp>
      <p:sp>
        <p:nvSpPr>
          <p:cNvPr id="12" name="مربع نص 11"/>
          <p:cNvSpPr txBox="1"/>
          <p:nvPr/>
        </p:nvSpPr>
        <p:spPr>
          <a:xfrm>
            <a:off x="1098168" y="1585726"/>
            <a:ext cx="2031999" cy="923330"/>
          </a:xfrm>
          <a:prstGeom prst="rect">
            <a:avLst/>
          </a:prstGeom>
          <a:noFill/>
        </p:spPr>
        <p:txBody>
          <a:bodyPr wrap="square" rtlCol="1">
            <a:spAutoFit/>
          </a:bodyPr>
          <a:lstStyle/>
          <a:p>
            <a:pPr algn="ctr"/>
            <a:r>
              <a:rPr lang="en-US" altLang="ar-SA" b="1" i="1" dirty="0">
                <a:latin typeface="Arial" charset="0"/>
                <a:ea typeface="Arial" charset="0"/>
                <a:cs typeface="Arial" charset="0"/>
              </a:rPr>
              <a:t>(GIT) The Gastrointestinal Tract</a:t>
            </a:r>
            <a:endParaRPr lang="ar-SA" i="1" dirty="0">
              <a:latin typeface="Arial" charset="0"/>
              <a:ea typeface="Arial" charset="0"/>
              <a:cs typeface="Arial" charset="0"/>
            </a:endParaRPr>
          </a:p>
        </p:txBody>
      </p:sp>
      <p:sp>
        <p:nvSpPr>
          <p:cNvPr id="13" name="مستطيل مستدير الزوايا 12"/>
          <p:cNvSpPr/>
          <p:nvPr/>
        </p:nvSpPr>
        <p:spPr>
          <a:xfrm>
            <a:off x="5533701" y="1622092"/>
            <a:ext cx="1905050" cy="846667"/>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1" anchor="ctr"/>
          <a:lstStyle/>
          <a:p>
            <a:pPr algn="ctr"/>
            <a:endParaRPr lang="ar-SA"/>
          </a:p>
        </p:txBody>
      </p:sp>
      <p:sp>
        <p:nvSpPr>
          <p:cNvPr id="14" name="مربع نص 13"/>
          <p:cNvSpPr txBox="1"/>
          <p:nvPr/>
        </p:nvSpPr>
        <p:spPr>
          <a:xfrm>
            <a:off x="5441734" y="1667098"/>
            <a:ext cx="2134723" cy="923330"/>
          </a:xfrm>
          <a:prstGeom prst="rect">
            <a:avLst/>
          </a:prstGeom>
          <a:noFill/>
        </p:spPr>
        <p:txBody>
          <a:bodyPr wrap="square" rtlCol="1">
            <a:spAutoFit/>
          </a:bodyPr>
          <a:lstStyle/>
          <a:p>
            <a:pPr algn="ctr"/>
            <a:r>
              <a:rPr lang="en-US" altLang="ar-SA" b="1" i="1" dirty="0">
                <a:latin typeface="Arial" charset="0"/>
                <a:ea typeface="Arial" charset="0"/>
                <a:cs typeface="Arial" charset="0"/>
              </a:rPr>
              <a:t>The Oropharynx</a:t>
            </a:r>
            <a:r>
              <a:rPr lang="ar-SA" altLang="ar-SA" b="1" i="1" dirty="0">
                <a:latin typeface="Arial" charset="0"/>
                <a:ea typeface="Arial" charset="0"/>
                <a:cs typeface="Arial" charset="0"/>
              </a:rPr>
              <a:t>(البلعوم)</a:t>
            </a:r>
            <a:endParaRPr lang="ar-SA" i="1" dirty="0">
              <a:latin typeface="Arial" charset="0"/>
              <a:ea typeface="Arial" charset="0"/>
              <a:cs typeface="Arial" charset="0"/>
            </a:endParaRPr>
          </a:p>
        </p:txBody>
      </p:sp>
      <p:sp>
        <p:nvSpPr>
          <p:cNvPr id="15" name="دمعة 14"/>
          <p:cNvSpPr/>
          <p:nvPr/>
        </p:nvSpPr>
        <p:spPr>
          <a:xfrm>
            <a:off x="9182735" y="2468759"/>
            <a:ext cx="1188543" cy="955001"/>
          </a:xfrm>
          <a:prstGeom prst="teardrop">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endParaRPr lang="ar-SA"/>
          </a:p>
        </p:txBody>
      </p:sp>
      <p:sp>
        <p:nvSpPr>
          <p:cNvPr id="16" name="مربع نص 15"/>
          <p:cNvSpPr txBox="1"/>
          <p:nvPr/>
        </p:nvSpPr>
        <p:spPr>
          <a:xfrm>
            <a:off x="9131126" y="2602595"/>
            <a:ext cx="1270000" cy="738664"/>
          </a:xfrm>
          <a:prstGeom prst="rect">
            <a:avLst/>
          </a:prstGeom>
          <a:noFill/>
        </p:spPr>
        <p:txBody>
          <a:bodyPr wrap="square" rtlCol="1">
            <a:spAutoFit/>
          </a:bodyPr>
          <a:lstStyle/>
          <a:p>
            <a:pPr algn="ctr"/>
            <a:r>
              <a:rPr lang="en-US" altLang="ar-SA" sz="1400" b="1" i="1" dirty="0">
                <a:solidFill>
                  <a:srgbClr val="FF0000"/>
                </a:solidFill>
                <a:latin typeface="Arial" charset="0"/>
                <a:ea typeface="Arial" charset="0"/>
                <a:cs typeface="Arial" charset="0"/>
              </a:rPr>
              <a:t>Upper</a:t>
            </a:r>
            <a:r>
              <a:rPr lang="en-US" altLang="ar-SA" sz="1400" b="1" i="1" dirty="0">
                <a:solidFill>
                  <a:srgbClr val="002060"/>
                </a:solidFill>
                <a:latin typeface="Arial" charset="0"/>
                <a:ea typeface="Arial" charset="0"/>
                <a:cs typeface="Arial" charset="0"/>
              </a:rPr>
              <a:t> respiratory tract</a:t>
            </a:r>
            <a:endParaRPr lang="ar-SA" sz="1400" i="1" dirty="0">
              <a:latin typeface="Arial" charset="0"/>
              <a:ea typeface="Arial" charset="0"/>
              <a:cs typeface="Arial" charset="0"/>
            </a:endParaRPr>
          </a:p>
        </p:txBody>
      </p:sp>
      <p:sp>
        <p:nvSpPr>
          <p:cNvPr id="17" name="دمعة 16"/>
          <p:cNvSpPr/>
          <p:nvPr/>
        </p:nvSpPr>
        <p:spPr>
          <a:xfrm flipH="1">
            <a:off x="10388211" y="2456121"/>
            <a:ext cx="1201458" cy="967639"/>
          </a:xfrm>
          <a:prstGeom prst="teardrop">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endParaRPr lang="ar-SA"/>
          </a:p>
        </p:txBody>
      </p:sp>
      <p:sp>
        <p:nvSpPr>
          <p:cNvPr id="18" name="مربع نص 17"/>
          <p:cNvSpPr txBox="1"/>
          <p:nvPr/>
        </p:nvSpPr>
        <p:spPr>
          <a:xfrm>
            <a:off x="10338028" y="2551488"/>
            <a:ext cx="1270000" cy="738664"/>
          </a:xfrm>
          <a:prstGeom prst="rect">
            <a:avLst/>
          </a:prstGeom>
          <a:noFill/>
        </p:spPr>
        <p:txBody>
          <a:bodyPr wrap="square" rtlCol="1">
            <a:spAutoFit/>
          </a:bodyPr>
          <a:lstStyle/>
          <a:p>
            <a:pPr algn="ctr"/>
            <a:r>
              <a:rPr lang="en-US" altLang="ar-SA" sz="1400" b="1" i="1" dirty="0">
                <a:solidFill>
                  <a:srgbClr val="FF0000"/>
                </a:solidFill>
                <a:latin typeface="Arial" charset="0"/>
                <a:ea typeface="Arial" charset="0"/>
                <a:cs typeface="Arial" charset="0"/>
              </a:rPr>
              <a:t>Lower</a:t>
            </a:r>
            <a:r>
              <a:rPr lang="en-US" altLang="ar-SA" sz="1400" b="1" i="1" dirty="0">
                <a:solidFill>
                  <a:srgbClr val="002060"/>
                </a:solidFill>
                <a:latin typeface="Arial" charset="0"/>
                <a:ea typeface="Arial" charset="0"/>
                <a:cs typeface="Arial" charset="0"/>
              </a:rPr>
              <a:t> respiratory tract</a:t>
            </a:r>
            <a:endParaRPr lang="ar-SA" sz="1400" i="1" dirty="0">
              <a:latin typeface="Arial" charset="0"/>
              <a:ea typeface="Arial" charset="0"/>
              <a:cs typeface="Arial" charset="0"/>
            </a:endParaRPr>
          </a:p>
        </p:txBody>
      </p:sp>
      <p:sp>
        <p:nvSpPr>
          <p:cNvPr id="19" name="مستطيل ذو زاوية واحدة مخدوشة 18"/>
          <p:cNvSpPr/>
          <p:nvPr/>
        </p:nvSpPr>
        <p:spPr>
          <a:xfrm>
            <a:off x="10505366" y="3405363"/>
            <a:ext cx="1239819" cy="516577"/>
          </a:xfrm>
          <a:prstGeom prst="snip1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altLang="ar-SA" b="1" u="sng" dirty="0">
                <a:solidFill>
                  <a:srgbClr val="FF0000"/>
                </a:solidFill>
                <a:latin typeface="Arial" charset="0"/>
                <a:ea typeface="Arial" charset="0"/>
                <a:cs typeface="Arial" charset="0"/>
              </a:rPr>
              <a:t>مثل الرئتان</a:t>
            </a:r>
            <a:endParaRPr lang="en-US" altLang="ar-SA" b="1" u="sng" dirty="0">
              <a:solidFill>
                <a:srgbClr val="FF0000"/>
              </a:solidFill>
              <a:latin typeface="Arial" charset="0"/>
              <a:ea typeface="Arial" charset="0"/>
              <a:cs typeface="Arial" charset="0"/>
            </a:endParaRPr>
          </a:p>
          <a:p>
            <a:pPr algn="ctr"/>
            <a:r>
              <a:rPr lang="en-US" altLang="ar-SA" b="1" u="sng" dirty="0">
                <a:solidFill>
                  <a:srgbClr val="FF0000"/>
                </a:solidFill>
                <a:latin typeface="Arial" charset="0"/>
                <a:ea typeface="Arial" charset="0"/>
                <a:cs typeface="Arial" charset="0"/>
              </a:rPr>
              <a:t>is sterile</a:t>
            </a:r>
          </a:p>
        </p:txBody>
      </p:sp>
      <p:sp>
        <p:nvSpPr>
          <p:cNvPr id="21" name="شكل بيضاوي 20"/>
          <p:cNvSpPr/>
          <p:nvPr/>
        </p:nvSpPr>
        <p:spPr>
          <a:xfrm>
            <a:off x="9626776" y="4238980"/>
            <a:ext cx="1996787" cy="562155"/>
          </a:xfrm>
          <a:prstGeom prst="ellipse">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en-US" altLang="ar-SA" sz="1600" i="1" dirty="0">
                <a:solidFill>
                  <a:srgbClr val="002060"/>
                </a:solidFill>
                <a:latin typeface="Arial" charset="0"/>
                <a:ea typeface="Arial" charset="0"/>
                <a:cs typeface="Arial" charset="0"/>
              </a:rPr>
              <a:t>Nasopharynx</a:t>
            </a:r>
            <a:endParaRPr lang="en-US" altLang="ar-SA" i="1" dirty="0">
              <a:solidFill>
                <a:srgbClr val="002060"/>
              </a:solidFill>
              <a:latin typeface="Arial" charset="0"/>
              <a:ea typeface="Arial" charset="0"/>
              <a:cs typeface="Arial" charset="0"/>
            </a:endParaRPr>
          </a:p>
        </p:txBody>
      </p:sp>
      <p:sp>
        <p:nvSpPr>
          <p:cNvPr id="22" name="شكل بيضاوي 21"/>
          <p:cNvSpPr/>
          <p:nvPr/>
        </p:nvSpPr>
        <p:spPr>
          <a:xfrm>
            <a:off x="8835727" y="4279500"/>
            <a:ext cx="1062302" cy="367969"/>
          </a:xfrm>
          <a:prstGeom prst="ellipse">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en-US" altLang="ar-SA" sz="1600" i="1" dirty="0">
                <a:solidFill>
                  <a:srgbClr val="002060"/>
                </a:solidFill>
                <a:latin typeface="Arial" charset="0"/>
                <a:ea typeface="Arial" charset="0"/>
                <a:cs typeface="Arial" charset="0"/>
              </a:rPr>
              <a:t>Mouth</a:t>
            </a:r>
          </a:p>
        </p:txBody>
      </p:sp>
      <p:sp>
        <p:nvSpPr>
          <p:cNvPr id="24" name="مستطيل 23"/>
          <p:cNvSpPr/>
          <p:nvPr/>
        </p:nvSpPr>
        <p:spPr>
          <a:xfrm>
            <a:off x="9106979" y="3400114"/>
            <a:ext cx="1307042" cy="886217"/>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en-US" altLang="ar-SA" sz="1400" i="1" dirty="0">
                <a:solidFill>
                  <a:srgbClr val="002060"/>
                </a:solidFill>
                <a:latin typeface="Arial" charset="0"/>
                <a:ea typeface="Arial" charset="0"/>
                <a:cs typeface="Arial" charset="0"/>
              </a:rPr>
              <a:t>Is colonized by normal flora as in</a:t>
            </a:r>
            <a:endParaRPr lang="en-US" altLang="ar-SA" sz="1400" i="1" u="sng" dirty="0">
              <a:solidFill>
                <a:schemeClr val="tx1"/>
              </a:solidFill>
              <a:latin typeface="Arial" charset="0"/>
              <a:ea typeface="Arial" charset="0"/>
              <a:cs typeface="Arial" charset="0"/>
            </a:endParaRPr>
          </a:p>
        </p:txBody>
      </p:sp>
      <p:sp>
        <p:nvSpPr>
          <p:cNvPr id="25" name="مستطيل ذو زاوية واحدة مخدوشة 24"/>
          <p:cNvSpPr/>
          <p:nvPr/>
        </p:nvSpPr>
        <p:spPr>
          <a:xfrm>
            <a:off x="9140229" y="4784511"/>
            <a:ext cx="2794869" cy="1947593"/>
          </a:xfrm>
          <a:prstGeom prst="snip1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r>
              <a:rPr lang="en-US" altLang="ar-SA" b="1" dirty="0">
                <a:solidFill>
                  <a:srgbClr val="002060"/>
                </a:solidFill>
                <a:latin typeface="Arial" charset="0"/>
                <a:ea typeface="Arial" charset="0"/>
                <a:cs typeface="Arial" charset="0"/>
              </a:rPr>
              <a:t>Nose Flora :   </a:t>
            </a:r>
            <a:endParaRPr lang="en-US" altLang="ar-SA" dirty="0">
              <a:solidFill>
                <a:srgbClr val="002060"/>
              </a:solidFill>
              <a:latin typeface="Arial" charset="0"/>
              <a:ea typeface="Arial" charset="0"/>
              <a:cs typeface="Arial" charset="0"/>
            </a:endParaRPr>
          </a:p>
          <a:p>
            <a:pPr marL="285750" indent="-285750">
              <a:buFont typeface="Arial" charset="0"/>
              <a:buChar char="•"/>
            </a:pPr>
            <a:r>
              <a:rPr lang="en-US" altLang="ar-SA" sz="1400" dirty="0">
                <a:solidFill>
                  <a:srgbClr val="0070C0"/>
                </a:solidFill>
                <a:latin typeface="Arial" charset="0"/>
                <a:ea typeface="Arial" charset="0"/>
                <a:cs typeface="Arial" charset="0"/>
              </a:rPr>
              <a:t> </a:t>
            </a:r>
            <a:r>
              <a:rPr lang="en-US" altLang="ar-SA" sz="1600" b="1" u="sng" dirty="0">
                <a:solidFill>
                  <a:srgbClr val="FF0000"/>
                </a:solidFill>
                <a:latin typeface="Arial" charset="0"/>
                <a:ea typeface="Arial" charset="0"/>
                <a:cs typeface="Arial" charset="0"/>
              </a:rPr>
              <a:t>Staphylococcus epidermidis </a:t>
            </a:r>
          </a:p>
          <a:p>
            <a:pPr marL="285750" indent="-285750">
              <a:buFont typeface="Arial" charset="0"/>
              <a:buChar char="•"/>
            </a:pPr>
            <a:r>
              <a:rPr lang="en-US" altLang="ar-SA" sz="1600" b="1" u="sng" dirty="0">
                <a:solidFill>
                  <a:srgbClr val="FF0000"/>
                </a:solidFill>
                <a:latin typeface="Arial" charset="0"/>
                <a:ea typeface="Arial" charset="0"/>
                <a:cs typeface="Arial" charset="0"/>
              </a:rPr>
              <a:t>Staphylococcus aureus</a:t>
            </a:r>
          </a:p>
          <a:p>
            <a:pPr marL="285750" indent="-285750">
              <a:buFont typeface="Arial" charset="0"/>
              <a:buChar char="•"/>
            </a:pPr>
            <a:r>
              <a:rPr lang="en-US" altLang="ar-SA" sz="1600" b="1" u="sng" dirty="0" err="1">
                <a:solidFill>
                  <a:srgbClr val="0070C0"/>
                </a:solidFill>
                <a:latin typeface="Arial" charset="0"/>
                <a:ea typeface="Arial" charset="0"/>
                <a:cs typeface="Arial" charset="0"/>
              </a:rPr>
              <a:t>Corynebacteria</a:t>
            </a:r>
            <a:endParaRPr lang="en-US" altLang="ar-SA" sz="2000" b="1" u="sng" dirty="0">
              <a:solidFill>
                <a:srgbClr val="0070C0"/>
              </a:solidFill>
              <a:latin typeface="Arial" charset="0"/>
              <a:ea typeface="Arial" charset="0"/>
              <a:cs typeface="Arial" charset="0"/>
            </a:endParaRPr>
          </a:p>
          <a:p>
            <a:pPr algn="ctr"/>
            <a:endParaRPr lang="en-US" altLang="ar-SA" b="1" u="sng" dirty="0">
              <a:solidFill>
                <a:srgbClr val="C00000"/>
              </a:solidFill>
              <a:latin typeface="Arial" charset="0"/>
              <a:ea typeface="Arial" charset="0"/>
              <a:cs typeface="Arial" charset="0"/>
            </a:endParaRPr>
          </a:p>
        </p:txBody>
      </p:sp>
      <p:sp>
        <p:nvSpPr>
          <p:cNvPr id="31" name="دمعة 30"/>
          <p:cNvSpPr/>
          <p:nvPr/>
        </p:nvSpPr>
        <p:spPr>
          <a:xfrm>
            <a:off x="5269451" y="2468523"/>
            <a:ext cx="1243389" cy="882880"/>
          </a:xfrm>
          <a:prstGeom prst="teardrop">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endParaRPr lang="ar-SA"/>
          </a:p>
        </p:txBody>
      </p:sp>
      <p:sp>
        <p:nvSpPr>
          <p:cNvPr id="32" name="دمعة 31"/>
          <p:cNvSpPr/>
          <p:nvPr/>
        </p:nvSpPr>
        <p:spPr>
          <a:xfrm flipH="1">
            <a:off x="6542742" y="2468523"/>
            <a:ext cx="1284286" cy="882880"/>
          </a:xfrm>
          <a:prstGeom prst="teardrop">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endParaRPr lang="ar-SA"/>
          </a:p>
        </p:txBody>
      </p:sp>
      <p:sp>
        <p:nvSpPr>
          <p:cNvPr id="33" name="مربع نص 32"/>
          <p:cNvSpPr txBox="1"/>
          <p:nvPr/>
        </p:nvSpPr>
        <p:spPr>
          <a:xfrm>
            <a:off x="5273021" y="2633381"/>
            <a:ext cx="1253097" cy="523220"/>
          </a:xfrm>
          <a:prstGeom prst="rect">
            <a:avLst/>
          </a:prstGeom>
          <a:noFill/>
        </p:spPr>
        <p:txBody>
          <a:bodyPr wrap="square" rtlCol="1">
            <a:spAutoFit/>
          </a:bodyPr>
          <a:lstStyle/>
          <a:p>
            <a:pPr algn="ctr"/>
            <a:r>
              <a:rPr lang="en-US" altLang="ar-SA" sz="1400" b="1" i="1" dirty="0">
                <a:solidFill>
                  <a:srgbClr val="FF0000"/>
                </a:solidFill>
                <a:latin typeface="Arial" charset="0"/>
                <a:ea typeface="Arial" charset="0"/>
                <a:cs typeface="Arial" charset="0"/>
              </a:rPr>
              <a:t>Non</a:t>
            </a:r>
          </a:p>
          <a:p>
            <a:pPr algn="ctr"/>
            <a:r>
              <a:rPr lang="en-US" altLang="ar-SA" sz="1400" b="1" i="1" dirty="0">
                <a:solidFill>
                  <a:srgbClr val="FF0000"/>
                </a:solidFill>
                <a:latin typeface="Arial" charset="0"/>
                <a:ea typeface="Arial" charset="0"/>
                <a:cs typeface="Arial" charset="0"/>
              </a:rPr>
              <a:t>Pathogens</a:t>
            </a:r>
            <a:endParaRPr lang="ar-SA" sz="1400" i="1" dirty="0">
              <a:solidFill>
                <a:srgbClr val="FF0000"/>
              </a:solidFill>
              <a:latin typeface="Arial" charset="0"/>
              <a:ea typeface="Arial" charset="0"/>
              <a:cs typeface="Arial" charset="0"/>
            </a:endParaRPr>
          </a:p>
        </p:txBody>
      </p:sp>
      <p:sp>
        <p:nvSpPr>
          <p:cNvPr id="34" name="مربع نص 33"/>
          <p:cNvSpPr txBox="1"/>
          <p:nvPr/>
        </p:nvSpPr>
        <p:spPr>
          <a:xfrm>
            <a:off x="6506201" y="2654465"/>
            <a:ext cx="1253097" cy="523220"/>
          </a:xfrm>
          <a:prstGeom prst="rect">
            <a:avLst/>
          </a:prstGeom>
          <a:noFill/>
        </p:spPr>
        <p:txBody>
          <a:bodyPr wrap="square" rtlCol="1">
            <a:spAutoFit/>
          </a:bodyPr>
          <a:lstStyle/>
          <a:p>
            <a:pPr algn="ctr"/>
            <a:r>
              <a:rPr lang="en-US" altLang="ar-SA" sz="1400" b="1" i="1" dirty="0">
                <a:solidFill>
                  <a:srgbClr val="FF0000"/>
                </a:solidFill>
                <a:latin typeface="Arial" charset="0"/>
                <a:ea typeface="Arial" charset="0"/>
                <a:cs typeface="Arial" charset="0"/>
              </a:rPr>
              <a:t>Potential Pathogens</a:t>
            </a:r>
            <a:endParaRPr lang="ar-SA" sz="1400" i="1" dirty="0">
              <a:solidFill>
                <a:srgbClr val="FF0000"/>
              </a:solidFill>
              <a:latin typeface="Arial" charset="0"/>
              <a:ea typeface="Arial" charset="0"/>
              <a:cs typeface="Arial" charset="0"/>
            </a:endParaRPr>
          </a:p>
        </p:txBody>
      </p:sp>
      <p:sp>
        <p:nvSpPr>
          <p:cNvPr id="36" name="مستطيل ذو زاوية واحدة مخدوشة 35"/>
          <p:cNvSpPr/>
          <p:nvPr/>
        </p:nvSpPr>
        <p:spPr>
          <a:xfrm>
            <a:off x="4367921" y="3315372"/>
            <a:ext cx="2218283" cy="2794371"/>
          </a:xfrm>
          <a:prstGeom prst="snip1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endParaRPr lang="en-US" altLang="ar-SA" b="1" u="sng" dirty="0">
              <a:solidFill>
                <a:srgbClr val="C00000"/>
              </a:solidFill>
              <a:latin typeface="Arial" charset="0"/>
              <a:ea typeface="Arial" charset="0"/>
              <a:cs typeface="Arial" charset="0"/>
            </a:endParaRPr>
          </a:p>
        </p:txBody>
      </p:sp>
      <p:sp>
        <p:nvSpPr>
          <p:cNvPr id="37" name="مستطيل ذو زاوية واحدة مخدوشة 36"/>
          <p:cNvSpPr/>
          <p:nvPr/>
        </p:nvSpPr>
        <p:spPr>
          <a:xfrm>
            <a:off x="6679134" y="3341258"/>
            <a:ext cx="2002832" cy="1301341"/>
          </a:xfrm>
          <a:prstGeom prst="snip1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r>
              <a:rPr lang="en-US" altLang="ar-SA" sz="1600" i="1" dirty="0">
                <a:solidFill>
                  <a:schemeClr val="tx1"/>
                </a:solidFill>
                <a:latin typeface="Arial" charset="0"/>
                <a:ea typeface="Arial" charset="0"/>
                <a:cs typeface="Arial" charset="0"/>
              </a:rPr>
              <a:t>More common :</a:t>
            </a:r>
          </a:p>
          <a:p>
            <a:pPr marL="285750" indent="-285750">
              <a:buFont typeface="Arial" charset="0"/>
              <a:buChar char="•"/>
            </a:pPr>
            <a:r>
              <a:rPr lang="en-US" altLang="ar-SA" sz="1600" b="1" i="1" u="sng" dirty="0" err="1">
                <a:solidFill>
                  <a:srgbClr val="C00000"/>
                </a:solidFill>
                <a:latin typeface="Arial" charset="0"/>
                <a:ea typeface="Arial" charset="0"/>
                <a:cs typeface="Arial" charset="0"/>
              </a:rPr>
              <a:t>Heamophilus</a:t>
            </a:r>
            <a:r>
              <a:rPr lang="en-US" altLang="ar-SA" sz="1600" b="1" i="1" u="sng" dirty="0">
                <a:solidFill>
                  <a:srgbClr val="C00000"/>
                </a:solidFill>
                <a:latin typeface="Arial" charset="0"/>
                <a:ea typeface="Arial" charset="0"/>
                <a:cs typeface="Arial" charset="0"/>
              </a:rPr>
              <a:t> </a:t>
            </a:r>
            <a:r>
              <a:rPr lang="en-US" altLang="ar-SA" sz="1600" b="1" i="1" u="sng" dirty="0" err="1">
                <a:solidFill>
                  <a:srgbClr val="C00000"/>
                </a:solidFill>
                <a:latin typeface="Arial" charset="0"/>
                <a:ea typeface="Arial" charset="0"/>
                <a:cs typeface="Arial" charset="0"/>
              </a:rPr>
              <a:t>inflenzea</a:t>
            </a:r>
            <a:endParaRPr lang="en-US" altLang="ar-SA" sz="1600" b="1" i="1" u="sng" dirty="0">
              <a:solidFill>
                <a:srgbClr val="C00000"/>
              </a:solidFill>
              <a:latin typeface="Arial" charset="0"/>
              <a:ea typeface="Arial" charset="0"/>
              <a:cs typeface="Arial" charset="0"/>
            </a:endParaRPr>
          </a:p>
          <a:p>
            <a:pPr marL="285750" indent="-285750">
              <a:buFont typeface="Arial" charset="0"/>
              <a:buChar char="•"/>
            </a:pPr>
            <a:endParaRPr lang="en-US" altLang="ar-SA" sz="800" b="1" i="1" u="sng" dirty="0">
              <a:solidFill>
                <a:srgbClr val="C00000"/>
              </a:solidFill>
              <a:latin typeface="Arial" charset="0"/>
              <a:ea typeface="Arial" charset="0"/>
              <a:cs typeface="Arial" charset="0"/>
            </a:endParaRPr>
          </a:p>
          <a:p>
            <a:pPr marL="285750" indent="-285750">
              <a:buFont typeface="Arial" charset="0"/>
              <a:buChar char="•"/>
            </a:pPr>
            <a:r>
              <a:rPr lang="en-US" altLang="ar-SA" sz="1600" b="1" i="1" u="sng" dirty="0" err="1">
                <a:solidFill>
                  <a:srgbClr val="C00000"/>
                </a:solidFill>
                <a:latin typeface="Arial" charset="0"/>
                <a:ea typeface="Arial" charset="0"/>
                <a:cs typeface="Arial" charset="0"/>
              </a:rPr>
              <a:t>Pneumcoccus</a:t>
            </a:r>
            <a:endParaRPr lang="en-US" altLang="ar-SA" sz="1600" b="1" u="sng" dirty="0">
              <a:solidFill>
                <a:srgbClr val="C00000"/>
              </a:solidFill>
              <a:latin typeface="Arial" charset="0"/>
              <a:ea typeface="Arial" charset="0"/>
              <a:cs typeface="Arial" charset="0"/>
            </a:endParaRPr>
          </a:p>
        </p:txBody>
      </p:sp>
      <p:sp>
        <p:nvSpPr>
          <p:cNvPr id="38" name="مستطيل ذو زاوية واحدة مخدوشة 37"/>
          <p:cNvSpPr/>
          <p:nvPr/>
        </p:nvSpPr>
        <p:spPr>
          <a:xfrm>
            <a:off x="6685752" y="4692474"/>
            <a:ext cx="2311707" cy="1213521"/>
          </a:xfrm>
          <a:prstGeom prst="snip1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r>
              <a:rPr lang="en-US" altLang="ar-SA" sz="1200" i="1" dirty="0">
                <a:solidFill>
                  <a:schemeClr val="bg1">
                    <a:lumMod val="50000"/>
                  </a:schemeClr>
                </a:solidFill>
                <a:latin typeface="Arial" charset="0"/>
                <a:ea typeface="Arial" charset="0"/>
                <a:cs typeface="Arial" charset="0"/>
              </a:rPr>
              <a:t>less common : </a:t>
            </a:r>
          </a:p>
          <a:p>
            <a:pPr marL="285750" indent="-285750">
              <a:buFont typeface="Arial" charset="0"/>
              <a:buChar char="•"/>
            </a:pPr>
            <a:r>
              <a:rPr lang="en-US" altLang="ar-SA" sz="1400" b="1" i="1" u="sng" dirty="0" err="1">
                <a:solidFill>
                  <a:schemeClr val="bg1">
                    <a:lumMod val="50000"/>
                  </a:schemeClr>
                </a:solidFill>
                <a:latin typeface="Arial" charset="0"/>
                <a:ea typeface="Arial" charset="0"/>
                <a:cs typeface="Arial" charset="0"/>
              </a:rPr>
              <a:t>Streotococcus</a:t>
            </a:r>
            <a:r>
              <a:rPr lang="en-US" altLang="ar-SA" sz="1400" b="1" i="1" u="sng" dirty="0">
                <a:solidFill>
                  <a:schemeClr val="bg1">
                    <a:lumMod val="50000"/>
                  </a:schemeClr>
                </a:solidFill>
                <a:latin typeface="Arial" charset="0"/>
                <a:ea typeface="Arial" charset="0"/>
                <a:cs typeface="Arial" charset="0"/>
              </a:rPr>
              <a:t> pyogenes</a:t>
            </a:r>
          </a:p>
          <a:p>
            <a:pPr marL="285750" indent="-285750">
              <a:buFont typeface="Arial" charset="0"/>
              <a:buChar char="•"/>
            </a:pPr>
            <a:r>
              <a:rPr lang="en-US" altLang="ar-SA" sz="1400" b="1" i="1" u="sng" dirty="0" err="1">
                <a:solidFill>
                  <a:schemeClr val="bg1">
                    <a:lumMod val="50000"/>
                  </a:schemeClr>
                </a:solidFill>
                <a:latin typeface="Arial" charset="0"/>
                <a:ea typeface="Arial" charset="0"/>
                <a:cs typeface="Arial" charset="0"/>
              </a:rPr>
              <a:t>Niesseria</a:t>
            </a:r>
            <a:r>
              <a:rPr lang="en-US" altLang="ar-SA" sz="1400" b="1" i="1" u="sng" dirty="0">
                <a:solidFill>
                  <a:schemeClr val="bg1">
                    <a:lumMod val="50000"/>
                  </a:schemeClr>
                </a:solidFill>
                <a:latin typeface="Arial" charset="0"/>
                <a:ea typeface="Arial" charset="0"/>
                <a:cs typeface="Arial" charset="0"/>
              </a:rPr>
              <a:t> </a:t>
            </a:r>
            <a:r>
              <a:rPr lang="en-US" altLang="ar-SA" sz="1400" b="1" i="1" u="sng" dirty="0" err="1">
                <a:solidFill>
                  <a:schemeClr val="bg1">
                    <a:lumMod val="50000"/>
                  </a:schemeClr>
                </a:solidFill>
                <a:latin typeface="Arial" charset="0"/>
                <a:ea typeface="Arial" charset="0"/>
                <a:cs typeface="Arial" charset="0"/>
              </a:rPr>
              <a:t>meningitidis</a:t>
            </a:r>
            <a:endParaRPr lang="en-US" altLang="ar-SA" sz="1400" b="1" i="1" u="sng" dirty="0">
              <a:solidFill>
                <a:schemeClr val="bg1">
                  <a:lumMod val="50000"/>
                </a:schemeClr>
              </a:solidFill>
              <a:latin typeface="Arial" charset="0"/>
              <a:ea typeface="Arial" charset="0"/>
              <a:cs typeface="Arial" charset="0"/>
            </a:endParaRPr>
          </a:p>
        </p:txBody>
      </p:sp>
      <p:graphicFrame>
        <p:nvGraphicFramePr>
          <p:cNvPr id="39" name="رسم تخطيطي 38"/>
          <p:cNvGraphicFramePr/>
          <p:nvPr>
            <p:extLst>
              <p:ext uri="{D42A27DB-BD31-4B8C-83A1-F6EECF244321}">
                <p14:modId xmlns:p14="http://schemas.microsoft.com/office/powerpoint/2010/main" val="1844495359"/>
              </p:ext>
            </p:extLst>
          </p:nvPr>
        </p:nvGraphicFramePr>
        <p:xfrm>
          <a:off x="61687" y="2585240"/>
          <a:ext cx="3920262" cy="36432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 name="مستطيل 34"/>
          <p:cNvSpPr/>
          <p:nvPr/>
        </p:nvSpPr>
        <p:spPr>
          <a:xfrm>
            <a:off x="4292862" y="3278199"/>
            <a:ext cx="2367913" cy="2831544"/>
          </a:xfrm>
          <a:prstGeom prst="rect">
            <a:avLst/>
          </a:prstGeom>
        </p:spPr>
        <p:txBody>
          <a:bodyPr wrap="square">
            <a:spAutoFit/>
          </a:bodyPr>
          <a:lstStyle/>
          <a:p>
            <a:pPr marL="285750" indent="-285750">
              <a:buFont typeface="Arial" charset="0"/>
              <a:buChar char="•"/>
            </a:pPr>
            <a:r>
              <a:rPr lang="en-US" altLang="x-none" b="1" i="1" u="sng" dirty="0" err="1">
                <a:solidFill>
                  <a:srgbClr val="FF0000"/>
                </a:solidFill>
                <a:latin typeface="Arial" charset="0"/>
                <a:ea typeface="Arial" charset="0"/>
                <a:cs typeface="Arial" charset="0"/>
              </a:rPr>
              <a:t>Viridance</a:t>
            </a:r>
            <a:r>
              <a:rPr lang="en-US" altLang="x-none" b="1" i="1" u="sng" dirty="0">
                <a:solidFill>
                  <a:srgbClr val="FF0000"/>
                </a:solidFill>
                <a:latin typeface="Arial" charset="0"/>
                <a:ea typeface="Arial" charset="0"/>
                <a:cs typeface="Arial" charset="0"/>
              </a:rPr>
              <a:t> streptococci</a:t>
            </a:r>
            <a:endParaRPr lang="en-US" altLang="x-none" sz="800" b="1" i="1" u="sng" dirty="0">
              <a:solidFill>
                <a:srgbClr val="FF0000"/>
              </a:solidFill>
              <a:latin typeface="Arial" charset="0"/>
              <a:ea typeface="Arial" charset="0"/>
              <a:cs typeface="Arial" charset="0"/>
            </a:endParaRPr>
          </a:p>
          <a:p>
            <a:pPr marL="285750" indent="-285750">
              <a:buFont typeface="Arial" charset="0"/>
              <a:buChar char="•"/>
            </a:pPr>
            <a:r>
              <a:rPr lang="en-US" altLang="x-none" b="1" i="1" u="sng" dirty="0">
                <a:solidFill>
                  <a:srgbClr val="FF0000"/>
                </a:solidFill>
                <a:latin typeface="Arial" charset="0"/>
                <a:ea typeface="Arial" charset="0"/>
                <a:cs typeface="Arial" charset="0"/>
              </a:rPr>
              <a:t>Commensal </a:t>
            </a:r>
            <a:r>
              <a:rPr lang="en-US" altLang="x-none" b="1" i="1" u="sng" dirty="0" err="1">
                <a:solidFill>
                  <a:srgbClr val="FF0000"/>
                </a:solidFill>
                <a:latin typeface="Arial" charset="0"/>
                <a:ea typeface="Arial" charset="0"/>
                <a:cs typeface="Arial" charset="0"/>
              </a:rPr>
              <a:t>neisseriae</a:t>
            </a:r>
            <a:r>
              <a:rPr lang="en-US" altLang="x-none" b="1" i="1" u="sng" dirty="0">
                <a:solidFill>
                  <a:srgbClr val="FF0000"/>
                </a:solidFill>
                <a:latin typeface="Arial" charset="0"/>
                <a:ea typeface="Arial" charset="0"/>
                <a:cs typeface="Arial" charset="0"/>
              </a:rPr>
              <a:t> &amp; Moraxella</a:t>
            </a:r>
            <a:endParaRPr lang="en-US" altLang="x-none" sz="900" b="1" i="1" u="sng" dirty="0">
              <a:solidFill>
                <a:srgbClr val="FF0000"/>
              </a:solidFill>
              <a:latin typeface="Arial" charset="0"/>
              <a:ea typeface="Arial" charset="0"/>
              <a:cs typeface="Arial" charset="0"/>
            </a:endParaRPr>
          </a:p>
          <a:p>
            <a:pPr marL="285750" indent="-285750">
              <a:buFont typeface="Arial" charset="0"/>
              <a:buChar char="•"/>
            </a:pPr>
            <a:r>
              <a:rPr lang="en-US" altLang="x-none" b="1" i="1" u="sng" dirty="0" err="1">
                <a:solidFill>
                  <a:srgbClr val="FF0000"/>
                </a:solidFill>
                <a:latin typeface="Arial" charset="0"/>
                <a:ea typeface="Arial" charset="0"/>
                <a:cs typeface="Arial" charset="0"/>
              </a:rPr>
              <a:t>Corynebacteria</a:t>
            </a:r>
            <a:endParaRPr lang="en-US" altLang="x-none" b="1" i="1" u="sng" dirty="0">
              <a:solidFill>
                <a:srgbClr val="FF0000"/>
              </a:solidFill>
              <a:latin typeface="Arial" charset="0"/>
              <a:ea typeface="Arial" charset="0"/>
              <a:cs typeface="Arial" charset="0"/>
            </a:endParaRPr>
          </a:p>
          <a:p>
            <a:pPr marL="285750" indent="-285750">
              <a:buFont typeface="Arial" charset="0"/>
              <a:buChar char="•"/>
            </a:pPr>
            <a:r>
              <a:rPr lang="en-US" altLang="ar-SA" sz="1400" b="1" i="1" u="sng" dirty="0" err="1">
                <a:solidFill>
                  <a:schemeClr val="bg1">
                    <a:lumMod val="50000"/>
                  </a:schemeClr>
                </a:solidFill>
                <a:latin typeface="Arial" charset="0"/>
                <a:ea typeface="Arial" charset="0"/>
                <a:cs typeface="Arial" charset="0"/>
              </a:rPr>
              <a:t>Bacteroides</a:t>
            </a:r>
            <a:endParaRPr lang="en-US" altLang="ar-SA" sz="1400" b="1" i="1" u="sng" dirty="0">
              <a:solidFill>
                <a:schemeClr val="bg1">
                  <a:lumMod val="50000"/>
                </a:schemeClr>
              </a:solidFill>
              <a:latin typeface="Arial" charset="0"/>
              <a:ea typeface="Arial" charset="0"/>
              <a:cs typeface="Arial" charset="0"/>
            </a:endParaRPr>
          </a:p>
          <a:p>
            <a:pPr marL="285750" indent="-285750">
              <a:buFont typeface="Arial" charset="0"/>
              <a:buChar char="•"/>
            </a:pPr>
            <a:r>
              <a:rPr lang="en-US" altLang="ar-SA" sz="1400" b="1" i="1" dirty="0">
                <a:solidFill>
                  <a:schemeClr val="bg1">
                    <a:lumMod val="50000"/>
                  </a:schemeClr>
                </a:solidFill>
                <a:latin typeface="Arial" charset="0"/>
                <a:ea typeface="Arial" charset="0"/>
                <a:cs typeface="Arial" charset="0"/>
              </a:rPr>
              <a:t>Fusobacteria </a:t>
            </a:r>
          </a:p>
          <a:p>
            <a:pPr marL="285750" indent="-285750">
              <a:buFont typeface="Arial" charset="0"/>
              <a:buChar char="•"/>
            </a:pPr>
            <a:r>
              <a:rPr lang="en-US" altLang="ar-SA" sz="1400" b="1" i="1" dirty="0" err="1">
                <a:solidFill>
                  <a:schemeClr val="bg1">
                    <a:lumMod val="50000"/>
                  </a:schemeClr>
                </a:solidFill>
                <a:latin typeface="Arial" charset="0"/>
                <a:ea typeface="Arial" charset="0"/>
                <a:cs typeface="Arial" charset="0"/>
              </a:rPr>
              <a:t>Veillonella</a:t>
            </a:r>
            <a:endParaRPr lang="en-US" altLang="ar-SA" sz="1400" b="1" i="1" dirty="0">
              <a:solidFill>
                <a:schemeClr val="bg1">
                  <a:lumMod val="50000"/>
                </a:schemeClr>
              </a:solidFill>
              <a:latin typeface="Arial" charset="0"/>
              <a:ea typeface="Arial" charset="0"/>
              <a:cs typeface="Arial" charset="0"/>
            </a:endParaRPr>
          </a:p>
          <a:p>
            <a:pPr marL="285750" indent="-285750">
              <a:buFont typeface="Arial" charset="0"/>
              <a:buChar char="•"/>
            </a:pPr>
            <a:r>
              <a:rPr lang="en-US" altLang="ar-SA" sz="1400" b="1" i="1" dirty="0">
                <a:solidFill>
                  <a:schemeClr val="bg1">
                    <a:lumMod val="50000"/>
                  </a:schemeClr>
                </a:solidFill>
                <a:latin typeface="Arial" charset="0"/>
                <a:ea typeface="Arial" charset="0"/>
                <a:cs typeface="Arial" charset="0"/>
              </a:rPr>
              <a:t> </a:t>
            </a:r>
            <a:r>
              <a:rPr lang="en-US" altLang="ar-SA" sz="1400" b="1" i="1" dirty="0" err="1">
                <a:solidFill>
                  <a:schemeClr val="bg1">
                    <a:lumMod val="50000"/>
                  </a:schemeClr>
                </a:solidFill>
                <a:latin typeface="Arial" charset="0"/>
                <a:ea typeface="Arial" charset="0"/>
                <a:cs typeface="Arial" charset="0"/>
              </a:rPr>
              <a:t>Actinomyces</a:t>
            </a:r>
            <a:endParaRPr lang="en-US" altLang="ar-SA" sz="1400" b="1" i="1" dirty="0">
              <a:solidFill>
                <a:schemeClr val="bg1">
                  <a:lumMod val="50000"/>
                </a:schemeClr>
              </a:solidFill>
              <a:latin typeface="Arial" charset="0"/>
              <a:ea typeface="Arial" charset="0"/>
              <a:cs typeface="Arial" charset="0"/>
            </a:endParaRPr>
          </a:p>
          <a:p>
            <a:pPr marL="285750" indent="-285750">
              <a:buFont typeface="Arial" charset="0"/>
              <a:buChar char="•"/>
            </a:pPr>
            <a:r>
              <a:rPr lang="en-US" altLang="ar-SA" sz="1400" b="1" i="1" dirty="0" err="1">
                <a:solidFill>
                  <a:schemeClr val="bg1">
                    <a:lumMod val="50000"/>
                  </a:schemeClr>
                </a:solidFill>
                <a:latin typeface="Arial" charset="0"/>
                <a:ea typeface="Arial" charset="0"/>
                <a:cs typeface="Arial" charset="0"/>
              </a:rPr>
              <a:t>Spirochaetes</a:t>
            </a:r>
            <a:r>
              <a:rPr lang="en-US" altLang="x-none" sz="1400" b="1" i="1" dirty="0">
                <a:solidFill>
                  <a:srgbClr val="FF0000"/>
                </a:solidFill>
                <a:latin typeface="Arial" charset="0"/>
                <a:ea typeface="Arial" charset="0"/>
                <a:cs typeface="Arial" charset="0"/>
              </a:rPr>
              <a:t>.</a:t>
            </a:r>
          </a:p>
        </p:txBody>
      </p:sp>
      <p:sp>
        <p:nvSpPr>
          <p:cNvPr id="3" name="Rectangle: Folded Corner 2"/>
          <p:cNvSpPr/>
          <p:nvPr/>
        </p:nvSpPr>
        <p:spPr>
          <a:xfrm>
            <a:off x="986036" y="344557"/>
            <a:ext cx="1465616" cy="802103"/>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What ‘s In </a:t>
            </a:r>
            <a:r>
              <a:rPr lang="en-US" sz="1600" dirty="0">
                <a:solidFill>
                  <a:schemeClr val="bg1">
                    <a:lumMod val="50000"/>
                  </a:schemeClr>
                </a:solidFill>
              </a:rPr>
              <a:t>grey</a:t>
            </a:r>
            <a:r>
              <a:rPr lang="en-US" sz="1600" dirty="0"/>
              <a:t> is for reading </a:t>
            </a:r>
          </a:p>
        </p:txBody>
      </p:sp>
      <p:sp>
        <p:nvSpPr>
          <p:cNvPr id="6" name="Rectangle 5"/>
          <p:cNvSpPr/>
          <p:nvPr/>
        </p:nvSpPr>
        <p:spPr>
          <a:xfrm>
            <a:off x="530087" y="5750004"/>
            <a:ext cx="3620005" cy="110799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r>
              <a:rPr lang="en-US" b="1" i="1" dirty="0">
                <a:solidFill>
                  <a:srgbClr val="FF0000"/>
                </a:solidFill>
              </a:rPr>
              <a:t>Important</a:t>
            </a:r>
            <a:r>
              <a:rPr lang="en-US" dirty="0"/>
              <a:t>:  </a:t>
            </a:r>
            <a:r>
              <a:rPr lang="en-US" sz="1600" b="1" dirty="0">
                <a:solidFill>
                  <a:schemeClr val="tx1"/>
                </a:solidFill>
                <a:latin typeface="Arial" panose="020B0604020202020204" pitchFamily="34" charset="0"/>
                <a:cs typeface="Arial" panose="020B0604020202020204" pitchFamily="34" charset="0"/>
              </a:rPr>
              <a:t>GIT contain mainly Anaerobic, gram –</a:t>
            </a:r>
            <a:r>
              <a:rPr lang="en-US" sz="1600" b="1" dirty="0" err="1">
                <a:solidFill>
                  <a:schemeClr val="tx1"/>
                </a:solidFill>
                <a:latin typeface="Arial" panose="020B0604020202020204" pitchFamily="34" charset="0"/>
                <a:cs typeface="Arial" panose="020B0604020202020204" pitchFamily="34" charset="0"/>
              </a:rPr>
              <a:t>ve</a:t>
            </a:r>
            <a:r>
              <a:rPr lang="en-US" sz="1600" b="1" dirty="0">
                <a:solidFill>
                  <a:schemeClr val="tx1"/>
                </a:solidFill>
                <a:latin typeface="Arial" panose="020B0604020202020204" pitchFamily="34" charset="0"/>
                <a:cs typeface="Arial" panose="020B0604020202020204" pitchFamily="34" charset="0"/>
              </a:rPr>
              <a:t> and enterococcus bacteria.</a:t>
            </a:r>
            <a:r>
              <a:rPr lang="en-US" sz="1400" b="1" dirty="0">
                <a:solidFill>
                  <a:schemeClr val="tx1"/>
                </a:solidFill>
                <a:latin typeface="Arial" panose="020B0604020202020204" pitchFamily="34" charset="0"/>
                <a:cs typeface="Arial" panose="020B0604020202020204" pitchFamily="34" charset="0"/>
              </a:rPr>
              <a:t> (but it has 6 types we need to know)</a:t>
            </a:r>
            <a:endParaRPr lang="en-US" b="1" dirty="0">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a:off x="3891944" y="6193001"/>
            <a:ext cx="5215035"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b="1" i="1" dirty="0">
                <a:solidFill>
                  <a:srgbClr val="FF0000"/>
                </a:solidFill>
              </a:rPr>
              <a:t>Note</a:t>
            </a:r>
            <a:r>
              <a:rPr lang="en-US" dirty="0"/>
              <a:t>: GIT has </a:t>
            </a:r>
            <a:r>
              <a:rPr lang="en-US" u="sng" dirty="0"/>
              <a:t>Mostly</a:t>
            </a:r>
            <a:r>
              <a:rPr lang="en-US" dirty="0"/>
              <a:t> </a:t>
            </a:r>
            <a:r>
              <a:rPr lang="en-US" dirty="0">
                <a:solidFill>
                  <a:schemeClr val="accent1"/>
                </a:solidFill>
              </a:rPr>
              <a:t>Anaerobic bacteria</a:t>
            </a:r>
            <a:r>
              <a:rPr lang="en-US" dirty="0"/>
              <a:t> (highest) because No oxygen in GIT</a:t>
            </a:r>
          </a:p>
        </p:txBody>
      </p:sp>
      <p:sp>
        <p:nvSpPr>
          <p:cNvPr id="20" name="Arc 19"/>
          <p:cNvSpPr/>
          <p:nvPr/>
        </p:nvSpPr>
        <p:spPr>
          <a:xfrm>
            <a:off x="3454300" y="5837583"/>
            <a:ext cx="755599" cy="1020417"/>
          </a:xfrm>
          <a:prstGeom prst="arc">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081433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59172" y="176654"/>
            <a:ext cx="5549454" cy="584775"/>
          </a:xfrm>
          <a:prstGeom prst="rect">
            <a:avLst/>
          </a:prstGeom>
          <a:noFill/>
        </p:spPr>
        <p:txBody>
          <a:bodyPr wrap="square" lIns="91440" tIns="45720" rIns="91440" bIns="45720">
            <a:spAutoFit/>
          </a:bodyPr>
          <a:lstStyle/>
          <a:p>
            <a:pPr algn="ctr"/>
            <a:r>
              <a:rPr lang="en-US" sz="3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cs typeface="+mj-cs"/>
              </a:rPr>
              <a:t>Normal FLORA of </a:t>
            </a:r>
            <a:r>
              <a:rPr lang="is-IS" sz="3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cs typeface="+mj-cs"/>
              </a:rPr>
              <a:t>…</a:t>
            </a:r>
            <a:endParaRPr lang="en-US" sz="32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cs typeface="+mj-cs"/>
            </a:endParaRPr>
          </a:p>
        </p:txBody>
      </p:sp>
      <p:sp>
        <p:nvSpPr>
          <p:cNvPr id="13" name="مستطيل مستدير الزوايا 12"/>
          <p:cNvSpPr/>
          <p:nvPr/>
        </p:nvSpPr>
        <p:spPr>
          <a:xfrm>
            <a:off x="2181374" y="678336"/>
            <a:ext cx="1905050" cy="660725"/>
          </a:xfrm>
          <a:prstGeom prst="roundRect">
            <a:avLst/>
          </a:prstGeom>
        </p:spPr>
        <p:style>
          <a:lnRef idx="3">
            <a:schemeClr val="lt1"/>
          </a:lnRef>
          <a:fillRef idx="1">
            <a:schemeClr val="accent3"/>
          </a:fillRef>
          <a:effectRef idx="1">
            <a:schemeClr val="accent3"/>
          </a:effectRef>
          <a:fontRef idx="minor">
            <a:schemeClr val="lt1"/>
          </a:fontRef>
        </p:style>
        <p:txBody>
          <a:bodyPr rtlCol="1" anchor="ctr"/>
          <a:lstStyle/>
          <a:p>
            <a:pPr algn="ctr"/>
            <a:endParaRPr lang="x-none"/>
          </a:p>
        </p:txBody>
      </p:sp>
      <p:sp>
        <p:nvSpPr>
          <p:cNvPr id="14" name="مربع نص 13"/>
          <p:cNvSpPr txBox="1"/>
          <p:nvPr/>
        </p:nvSpPr>
        <p:spPr>
          <a:xfrm>
            <a:off x="2092062" y="801595"/>
            <a:ext cx="1947334" cy="400110"/>
          </a:xfrm>
          <a:prstGeom prst="rect">
            <a:avLst/>
          </a:prstGeom>
          <a:noFill/>
        </p:spPr>
        <p:txBody>
          <a:bodyPr wrap="square" rtlCol="1">
            <a:spAutoFit/>
          </a:bodyPr>
          <a:lstStyle/>
          <a:p>
            <a:pPr algn="ctr"/>
            <a:r>
              <a:rPr lang="en-US" sz="2000" b="1" i="1" dirty="0">
                <a:latin typeface="Arial" charset="0"/>
                <a:ea typeface="Arial" charset="0"/>
                <a:cs typeface="Arial" charset="0"/>
              </a:rPr>
              <a:t>The skin</a:t>
            </a:r>
            <a:endParaRPr lang="x-none" sz="2000" b="1" i="1" dirty="0">
              <a:latin typeface="Arial" charset="0"/>
              <a:ea typeface="Arial" charset="0"/>
              <a:cs typeface="Arial" charset="0"/>
            </a:endParaRPr>
          </a:p>
        </p:txBody>
      </p:sp>
      <p:sp>
        <p:nvSpPr>
          <p:cNvPr id="36" name="مستطيل ذو زاوية واحدة مخدوشة 35"/>
          <p:cNvSpPr/>
          <p:nvPr/>
        </p:nvSpPr>
        <p:spPr>
          <a:xfrm>
            <a:off x="1476513" y="3281658"/>
            <a:ext cx="3314772" cy="931492"/>
          </a:xfrm>
          <a:prstGeom prst="snip1Rect">
            <a:avLst/>
          </a:prstGeom>
          <a:noFill/>
        </p:spPr>
        <p:style>
          <a:lnRef idx="2">
            <a:schemeClr val="accent3"/>
          </a:lnRef>
          <a:fillRef idx="1">
            <a:schemeClr val="lt1"/>
          </a:fillRef>
          <a:effectRef idx="0">
            <a:schemeClr val="accent3"/>
          </a:effectRef>
          <a:fontRef idx="minor">
            <a:schemeClr val="dk1"/>
          </a:fontRef>
        </p:style>
        <p:txBody>
          <a:bodyPr rtlCol="1" anchor="ctr"/>
          <a:lstStyle/>
          <a:p>
            <a:pPr algn="ctr"/>
            <a:endParaRPr lang="en-US" altLang="x-none" b="1" u="sng" dirty="0">
              <a:solidFill>
                <a:srgbClr val="C00000"/>
              </a:solidFill>
              <a:latin typeface="Arial" charset="0"/>
              <a:ea typeface="Arial" charset="0"/>
              <a:cs typeface="Arial" charset="0"/>
            </a:endParaRPr>
          </a:p>
        </p:txBody>
      </p:sp>
      <p:sp>
        <p:nvSpPr>
          <p:cNvPr id="35" name="مستطيل 34"/>
          <p:cNvSpPr/>
          <p:nvPr/>
        </p:nvSpPr>
        <p:spPr>
          <a:xfrm>
            <a:off x="1496655" y="3315315"/>
            <a:ext cx="3274489" cy="830997"/>
          </a:xfrm>
          <a:prstGeom prst="rect">
            <a:avLst/>
          </a:prstGeom>
        </p:spPr>
        <p:txBody>
          <a:bodyPr wrap="square">
            <a:spAutoFit/>
          </a:bodyPr>
          <a:lstStyle/>
          <a:p>
            <a:r>
              <a:rPr lang="en-US" altLang="x-none" sz="1600" i="1" dirty="0">
                <a:solidFill>
                  <a:srgbClr val="002060"/>
                </a:solidFill>
                <a:latin typeface="Arial" charset="0"/>
                <a:ea typeface="Arial" charset="0"/>
                <a:cs typeface="Arial" charset="0"/>
              </a:rPr>
              <a:t>Main skin flora :</a:t>
            </a:r>
          </a:p>
          <a:p>
            <a:pPr marL="285750" indent="-285750">
              <a:buFont typeface="Arial" charset="0"/>
              <a:buChar char="•"/>
            </a:pPr>
            <a:r>
              <a:rPr lang="en-US" altLang="x-none" sz="1600" b="1" i="1" u="sng" dirty="0">
                <a:solidFill>
                  <a:srgbClr val="FF0000"/>
                </a:solidFill>
                <a:latin typeface="Arial" charset="0"/>
                <a:ea typeface="Arial" charset="0"/>
                <a:cs typeface="Arial" charset="0"/>
              </a:rPr>
              <a:t>Staphylococcus</a:t>
            </a:r>
            <a:r>
              <a:rPr lang="en-US" altLang="x-none" sz="1600" b="1" i="1" u="sng" dirty="0">
                <a:solidFill>
                  <a:srgbClr val="002060"/>
                </a:solidFill>
                <a:latin typeface="Arial" charset="0"/>
                <a:ea typeface="Arial" charset="0"/>
                <a:cs typeface="Arial" charset="0"/>
              </a:rPr>
              <a:t> </a:t>
            </a:r>
            <a:r>
              <a:rPr lang="en-US" altLang="x-none" sz="1600" b="1" i="1" u="sng" dirty="0">
                <a:solidFill>
                  <a:srgbClr val="FF0000"/>
                </a:solidFill>
                <a:latin typeface="Arial" charset="0"/>
                <a:ea typeface="Arial" charset="0"/>
                <a:cs typeface="Arial" charset="0"/>
              </a:rPr>
              <a:t>epidermidis</a:t>
            </a:r>
          </a:p>
          <a:p>
            <a:pPr marL="285750" indent="-285750">
              <a:buFont typeface="Arial" charset="0"/>
              <a:buChar char="•"/>
            </a:pPr>
            <a:r>
              <a:rPr lang="en-US" altLang="x-none" sz="1600" b="1" i="1" u="sng" dirty="0" err="1">
                <a:solidFill>
                  <a:srgbClr val="FF0000"/>
                </a:solidFill>
                <a:latin typeface="Arial" charset="0"/>
                <a:ea typeface="Arial" charset="0"/>
                <a:cs typeface="Arial" charset="0"/>
              </a:rPr>
              <a:t>Corynebacteria</a:t>
            </a:r>
            <a:endParaRPr lang="en-US" altLang="x-none" sz="1600" b="1" i="1" u="sng" dirty="0">
              <a:solidFill>
                <a:srgbClr val="FF0000"/>
              </a:solidFill>
              <a:latin typeface="Arial" charset="0"/>
              <a:ea typeface="Arial" charset="0"/>
              <a:cs typeface="Arial" charset="0"/>
            </a:endParaRPr>
          </a:p>
        </p:txBody>
      </p:sp>
      <p:sp>
        <p:nvSpPr>
          <p:cNvPr id="30" name="مستطيل 29"/>
          <p:cNvSpPr/>
          <p:nvPr/>
        </p:nvSpPr>
        <p:spPr>
          <a:xfrm>
            <a:off x="998440" y="1347588"/>
            <a:ext cx="4696951" cy="1844617"/>
          </a:xfrm>
          <a:prstGeom prst="rect">
            <a:avLst/>
          </a:prstGeom>
          <a:noFill/>
        </p:spPr>
        <p:style>
          <a:lnRef idx="2">
            <a:schemeClr val="accent3"/>
          </a:lnRef>
          <a:fillRef idx="1">
            <a:schemeClr val="lt1"/>
          </a:fillRef>
          <a:effectRef idx="0">
            <a:schemeClr val="accent3"/>
          </a:effectRef>
          <a:fontRef idx="minor">
            <a:schemeClr val="dk1"/>
          </a:fontRef>
        </p:style>
        <p:txBody>
          <a:bodyPr rtlCol="1" anchor="ctr"/>
          <a:lstStyle/>
          <a:p>
            <a:pPr algn="ctr"/>
            <a:endParaRPr lang="en-US" altLang="x-none" sz="1600" i="1" u="sng" dirty="0">
              <a:solidFill>
                <a:schemeClr val="tx1"/>
              </a:solidFill>
              <a:latin typeface="Arial" charset="0"/>
              <a:ea typeface="Arial" charset="0"/>
              <a:cs typeface="Arial" charset="0"/>
            </a:endParaRPr>
          </a:p>
        </p:txBody>
      </p:sp>
      <p:sp>
        <p:nvSpPr>
          <p:cNvPr id="3" name="مستطيل 2"/>
          <p:cNvSpPr/>
          <p:nvPr/>
        </p:nvSpPr>
        <p:spPr>
          <a:xfrm>
            <a:off x="1063138" y="1370676"/>
            <a:ext cx="4632253" cy="1815882"/>
          </a:xfrm>
          <a:prstGeom prst="rect">
            <a:avLst/>
          </a:prstGeom>
        </p:spPr>
        <p:txBody>
          <a:bodyPr wrap="square">
            <a:spAutoFit/>
          </a:bodyPr>
          <a:lstStyle/>
          <a:p>
            <a:pPr marL="285750" indent="-285750">
              <a:buFont typeface="Arial" charset="0"/>
              <a:buChar char="•"/>
            </a:pPr>
            <a:r>
              <a:rPr lang="en-US" altLang="x-none" sz="1600" i="1" dirty="0">
                <a:solidFill>
                  <a:srgbClr val="002060"/>
                </a:solidFill>
                <a:latin typeface="Arial" charset="0"/>
                <a:ea typeface="Arial" charset="0"/>
                <a:cs typeface="Arial" charset="0"/>
              </a:rPr>
              <a:t>Skin has rich </a:t>
            </a:r>
            <a:r>
              <a:rPr lang="en-US" altLang="x-none" sz="1600" b="1" i="1" u="sng" dirty="0">
                <a:solidFill>
                  <a:srgbClr val="FF0000"/>
                </a:solidFill>
                <a:latin typeface="Arial" charset="0"/>
                <a:ea typeface="Arial" charset="0"/>
                <a:cs typeface="Arial" charset="0"/>
              </a:rPr>
              <a:t>resident</a:t>
            </a:r>
            <a:r>
              <a:rPr lang="en-US" altLang="x-none" sz="1600" i="1" dirty="0">
                <a:solidFill>
                  <a:srgbClr val="002060"/>
                </a:solidFill>
                <a:latin typeface="Arial" charset="0"/>
                <a:ea typeface="Arial" charset="0"/>
                <a:cs typeface="Arial" charset="0"/>
              </a:rPr>
              <a:t> bacterial flora. </a:t>
            </a:r>
            <a:r>
              <a:rPr lang="en-US" sz="1600" dirty="0">
                <a:solidFill>
                  <a:schemeClr val="bg1">
                    <a:lumMod val="50000"/>
                  </a:schemeClr>
                </a:solidFill>
              </a:rPr>
              <a:t>10^4 / cm^2 </a:t>
            </a:r>
            <a:endParaRPr lang="en-US" altLang="x-none" sz="1600" i="1" dirty="0">
              <a:solidFill>
                <a:schemeClr val="bg1">
                  <a:lumMod val="50000"/>
                </a:schemeClr>
              </a:solidFill>
              <a:latin typeface="Arial" charset="0"/>
              <a:ea typeface="Arial" charset="0"/>
              <a:cs typeface="Arial" charset="0"/>
            </a:endParaRPr>
          </a:p>
          <a:p>
            <a:pPr marL="285750" indent="-285750">
              <a:buFont typeface="Arial" charset="0"/>
              <a:buChar char="•"/>
            </a:pPr>
            <a:r>
              <a:rPr lang="en-US" altLang="x-none" sz="1600" i="1" dirty="0">
                <a:solidFill>
                  <a:srgbClr val="002060"/>
                </a:solidFill>
                <a:latin typeface="Arial" charset="0"/>
                <a:ea typeface="Arial" charset="0"/>
                <a:cs typeface="Arial" charset="0"/>
              </a:rPr>
              <a:t>Exist as </a:t>
            </a:r>
            <a:r>
              <a:rPr lang="en-US" altLang="x-none" sz="1600" i="1" dirty="0" err="1">
                <a:solidFill>
                  <a:srgbClr val="002060"/>
                </a:solidFill>
                <a:latin typeface="Arial" charset="0"/>
                <a:ea typeface="Arial" charset="0"/>
                <a:cs typeface="Arial" charset="0"/>
              </a:rPr>
              <a:t>microcolonies</a:t>
            </a:r>
            <a:r>
              <a:rPr lang="en-US" altLang="x-none" sz="1600" i="1" dirty="0">
                <a:solidFill>
                  <a:srgbClr val="002060"/>
                </a:solidFill>
                <a:latin typeface="Arial" charset="0"/>
                <a:ea typeface="Arial" charset="0"/>
                <a:cs typeface="Arial" charset="0"/>
              </a:rPr>
              <a:t>.</a:t>
            </a:r>
          </a:p>
          <a:p>
            <a:pPr marL="285750" indent="-285750">
              <a:buFont typeface="Arial" charset="0"/>
              <a:buChar char="•"/>
            </a:pPr>
            <a:r>
              <a:rPr lang="en-US" altLang="x-none" sz="1600" b="1" i="1" u="sng" dirty="0">
                <a:solidFill>
                  <a:srgbClr val="FF0000"/>
                </a:solidFill>
                <a:latin typeface="Arial" charset="0"/>
                <a:ea typeface="Arial" charset="0"/>
                <a:cs typeface="Arial" charset="0"/>
              </a:rPr>
              <a:t>Anaerobic</a:t>
            </a:r>
            <a:r>
              <a:rPr lang="en-US" altLang="x-none" sz="1600" i="1" dirty="0">
                <a:solidFill>
                  <a:srgbClr val="002060"/>
                </a:solidFill>
                <a:latin typeface="Arial" charset="0"/>
                <a:ea typeface="Arial" charset="0"/>
                <a:cs typeface="Arial" charset="0"/>
              </a:rPr>
              <a:t> organisms predominate in areas with </a:t>
            </a:r>
            <a:r>
              <a:rPr lang="en-US" altLang="x-none" sz="1600" b="1" i="1" u="sng" dirty="0">
                <a:solidFill>
                  <a:srgbClr val="FF0000"/>
                </a:solidFill>
                <a:latin typeface="Arial" charset="0"/>
                <a:ea typeface="Arial" charset="0"/>
                <a:cs typeface="Arial" charset="0"/>
              </a:rPr>
              <a:t>sebaceous </a:t>
            </a:r>
            <a:r>
              <a:rPr lang="x-none" altLang="x-none" sz="1600" b="1" i="1" u="sng" dirty="0">
                <a:solidFill>
                  <a:srgbClr val="FF0000"/>
                </a:solidFill>
                <a:latin typeface="Arial" charset="0"/>
                <a:ea typeface="Arial" charset="0"/>
                <a:cs typeface="Arial" charset="0"/>
              </a:rPr>
              <a:t> </a:t>
            </a:r>
            <a:r>
              <a:rPr lang="x-none" altLang="x-none" sz="1600" b="1" i="1" u="sng" dirty="0">
                <a:solidFill>
                  <a:schemeClr val="accent1"/>
                </a:solidFill>
                <a:latin typeface="Arial" charset="0"/>
                <a:ea typeface="Arial" charset="0"/>
                <a:cs typeface="Arial" charset="0"/>
              </a:rPr>
              <a:t>(دهنية)</a:t>
            </a:r>
            <a:r>
              <a:rPr lang="en-US" altLang="x-none" sz="1600" b="1" i="1" u="sng" dirty="0">
                <a:solidFill>
                  <a:srgbClr val="FF0000"/>
                </a:solidFill>
                <a:latin typeface="Arial" charset="0"/>
                <a:ea typeface="Arial" charset="0"/>
                <a:cs typeface="Arial" charset="0"/>
              </a:rPr>
              <a:t>glands</a:t>
            </a:r>
            <a:r>
              <a:rPr lang="x-none" altLang="x-none" sz="1600" b="1" dirty="0">
                <a:solidFill>
                  <a:srgbClr val="FF0000"/>
                </a:solidFill>
                <a:latin typeface="Arial" charset="0"/>
                <a:ea typeface="Arial" charset="0"/>
                <a:cs typeface="Arial" charset="0"/>
              </a:rPr>
              <a:t> (</a:t>
            </a:r>
            <a:r>
              <a:rPr lang="x-none" altLang="x-none" sz="1600" b="1" dirty="0">
                <a:solidFill>
                  <a:schemeClr val="accent1"/>
                </a:solidFill>
                <a:latin typeface="Arial" charset="0"/>
                <a:ea typeface="Arial" charset="0"/>
                <a:cs typeface="Arial" charset="0"/>
              </a:rPr>
              <a:t>فروة الرأس</a:t>
            </a:r>
            <a:r>
              <a:rPr lang="x-none" altLang="x-none" sz="1600" b="1" dirty="0">
                <a:solidFill>
                  <a:srgbClr val="FF0000"/>
                </a:solidFill>
                <a:latin typeface="Arial" charset="0"/>
                <a:ea typeface="Arial" charset="0"/>
                <a:cs typeface="Arial" charset="0"/>
              </a:rPr>
              <a:t>)</a:t>
            </a:r>
            <a:endParaRPr lang="ar-SA" altLang="x-none" sz="1600" b="1" dirty="0">
              <a:solidFill>
                <a:srgbClr val="FF0000"/>
              </a:solidFill>
              <a:latin typeface="Arial" charset="0"/>
              <a:ea typeface="Arial" charset="0"/>
              <a:cs typeface="Arial" charset="0"/>
            </a:endParaRPr>
          </a:p>
          <a:p>
            <a:pPr marL="285750" indent="-285750">
              <a:buFont typeface="Arial" charset="0"/>
              <a:buChar char="•"/>
            </a:pPr>
            <a:r>
              <a:rPr lang="en-US" altLang="ar-SA" sz="1600" i="1" dirty="0">
                <a:solidFill>
                  <a:srgbClr val="002060"/>
                </a:solidFill>
                <a:latin typeface="Arial" charset="0"/>
                <a:ea typeface="Arial" charset="0"/>
                <a:cs typeface="Arial" charset="0"/>
              </a:rPr>
              <a:t>Moist skin often colonized by </a:t>
            </a:r>
            <a:r>
              <a:rPr lang="en-US" altLang="ar-SA" sz="1600" b="1" i="1" u="sng" dirty="0">
                <a:solidFill>
                  <a:srgbClr val="002060"/>
                </a:solidFill>
                <a:latin typeface="Arial" charset="0"/>
                <a:ea typeface="Arial" charset="0"/>
                <a:cs typeface="Arial" charset="0"/>
              </a:rPr>
              <a:t>coliforms </a:t>
            </a:r>
            <a:r>
              <a:rPr lang="en-US" altLang="ar-SA" sz="1200" b="1" dirty="0">
                <a:solidFill>
                  <a:srgbClr val="FF0000"/>
                </a:solidFill>
                <a:latin typeface="Arial" charset="0"/>
                <a:ea typeface="Arial" charset="0"/>
                <a:cs typeface="Arial" charset="0"/>
              </a:rPr>
              <a:t>gram negative</a:t>
            </a:r>
            <a:r>
              <a:rPr lang="ar-SA" altLang="ar-SA" sz="1200" b="1" dirty="0">
                <a:solidFill>
                  <a:srgbClr val="FF0000"/>
                </a:solidFill>
                <a:latin typeface="Arial" charset="0"/>
                <a:ea typeface="Arial" charset="0"/>
                <a:cs typeface="Arial" charset="0"/>
              </a:rPr>
              <a:t> </a:t>
            </a:r>
            <a:r>
              <a:rPr lang="en-US" altLang="ar-SA" sz="1200" b="1" dirty="0">
                <a:solidFill>
                  <a:srgbClr val="FF0000"/>
                </a:solidFill>
                <a:latin typeface="Arial" charset="0"/>
                <a:ea typeface="Arial" charset="0"/>
                <a:cs typeface="Arial" charset="0"/>
              </a:rPr>
              <a:t>.</a:t>
            </a:r>
            <a:endParaRPr lang="en-US" altLang="ar-SA" sz="1600" b="1" dirty="0">
              <a:solidFill>
                <a:srgbClr val="FF0000"/>
              </a:solidFill>
              <a:latin typeface="Arial" charset="0"/>
              <a:ea typeface="Arial" charset="0"/>
              <a:cs typeface="Arial" charset="0"/>
            </a:endParaRPr>
          </a:p>
        </p:txBody>
      </p:sp>
      <p:sp>
        <p:nvSpPr>
          <p:cNvPr id="4" name="Rectangle: Folded Corner 3"/>
          <p:cNvSpPr/>
          <p:nvPr/>
        </p:nvSpPr>
        <p:spPr>
          <a:xfrm>
            <a:off x="1485825" y="4241113"/>
            <a:ext cx="3657481" cy="2525517"/>
          </a:xfrm>
          <a:prstGeom prst="foldedCorner">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a:t>
            </a:r>
          </a:p>
          <a:p>
            <a:pPr algn="ctr"/>
            <a:r>
              <a:rPr lang="en-US" sz="2000" dirty="0" err="1">
                <a:solidFill>
                  <a:schemeClr val="accent1"/>
                </a:solidFill>
                <a:latin typeface="Arial" panose="020B0604020202020204" pitchFamily="34" charset="0"/>
                <a:cs typeface="Arial" panose="020B0604020202020204" pitchFamily="34" charset="0"/>
              </a:rPr>
              <a:t>Saph</a:t>
            </a:r>
            <a:r>
              <a:rPr lang="en-US" sz="2000" dirty="0">
                <a:solidFill>
                  <a:schemeClr val="accent1"/>
                </a:solidFill>
                <a:latin typeface="Arial" panose="020B0604020202020204" pitchFamily="34" charset="0"/>
                <a:cs typeface="Arial" panose="020B0604020202020204" pitchFamily="34" charset="0"/>
              </a:rPr>
              <a:t>. Epidermidis and </a:t>
            </a:r>
            <a:r>
              <a:rPr lang="en-US" sz="2000" dirty="0" err="1">
                <a:solidFill>
                  <a:schemeClr val="accent1"/>
                </a:solidFill>
                <a:latin typeface="Arial" panose="020B0604020202020204" pitchFamily="34" charset="0"/>
                <a:cs typeface="Arial" panose="020B0604020202020204" pitchFamily="34" charset="0"/>
              </a:rPr>
              <a:t>corynebacteria</a:t>
            </a:r>
            <a:r>
              <a:rPr lang="en-US" sz="2000" dirty="0">
                <a:solidFill>
                  <a:schemeClr val="accent1"/>
                </a:solidFill>
                <a:latin typeface="Arial" panose="020B0604020202020204" pitchFamily="34" charset="0"/>
                <a:cs typeface="Arial" panose="020B0604020202020204" pitchFamily="34" charset="0"/>
              </a:rPr>
              <a:t> are the main skin flora and important because they can present +</a:t>
            </a:r>
            <a:r>
              <a:rPr lang="en-US" sz="2000" dirty="0" err="1">
                <a:solidFill>
                  <a:schemeClr val="accent1"/>
                </a:solidFill>
                <a:latin typeface="Arial" panose="020B0604020202020204" pitchFamily="34" charset="0"/>
                <a:cs typeface="Arial" panose="020B0604020202020204" pitchFamily="34" charset="0"/>
              </a:rPr>
              <a:t>ve</a:t>
            </a:r>
            <a:r>
              <a:rPr lang="en-US" sz="2000" dirty="0">
                <a:solidFill>
                  <a:schemeClr val="accent1"/>
                </a:solidFill>
                <a:latin typeface="Arial" panose="020B0604020202020204" pitchFamily="34" charset="0"/>
                <a:cs typeface="Arial" panose="020B0604020202020204" pitchFamily="34" charset="0"/>
              </a:rPr>
              <a:t> in blood culture because of contaminated blood due to wrong skin cleaning when blood sample is taking .</a:t>
            </a:r>
          </a:p>
        </p:txBody>
      </p:sp>
      <p:sp>
        <p:nvSpPr>
          <p:cNvPr id="6" name="Flowchart: Alternate Process 5"/>
          <p:cNvSpPr/>
          <p:nvPr/>
        </p:nvSpPr>
        <p:spPr>
          <a:xfrm>
            <a:off x="9204515" y="684084"/>
            <a:ext cx="2623930" cy="1821145"/>
          </a:xfrm>
          <a:prstGeom prst="flowChartAlternateProcess">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solidFill>
                  <a:srgbClr val="FF0000"/>
                </a:solidFill>
              </a:rPr>
              <a:t>Meddle and inner ear</a:t>
            </a:r>
          </a:p>
          <a:p>
            <a:pPr algn="ctr"/>
            <a:r>
              <a:rPr lang="en-US" dirty="0">
                <a:solidFill>
                  <a:srgbClr val="FF0000"/>
                </a:solidFill>
              </a:rPr>
              <a:t>Eye</a:t>
            </a:r>
          </a:p>
          <a:p>
            <a:pPr algn="ctr"/>
            <a:r>
              <a:rPr lang="en-US" dirty="0">
                <a:solidFill>
                  <a:srgbClr val="FF0000"/>
                </a:solidFill>
              </a:rPr>
              <a:t>Empty Stomach</a:t>
            </a:r>
          </a:p>
          <a:p>
            <a:pPr algn="ctr"/>
            <a:r>
              <a:rPr lang="en-US" dirty="0">
                <a:solidFill>
                  <a:srgbClr val="FF0000"/>
                </a:solidFill>
              </a:rPr>
              <a:t>Lungs  </a:t>
            </a:r>
          </a:p>
          <a:p>
            <a:pPr algn="ctr"/>
            <a:r>
              <a:rPr lang="en-US" b="1" dirty="0">
                <a:solidFill>
                  <a:srgbClr val="FF0000"/>
                </a:solidFill>
              </a:rPr>
              <a:t>ARE STERILE</a:t>
            </a:r>
          </a:p>
          <a:p>
            <a:pPr algn="ctr"/>
            <a:endParaRPr lang="en-US" dirty="0"/>
          </a:p>
        </p:txBody>
      </p:sp>
      <p:sp>
        <p:nvSpPr>
          <p:cNvPr id="5" name="Rectangle 4"/>
          <p:cNvSpPr/>
          <p:nvPr/>
        </p:nvSpPr>
        <p:spPr>
          <a:xfrm>
            <a:off x="4771144" y="3259043"/>
            <a:ext cx="4134678" cy="954107"/>
          </a:xfrm>
          <a:prstGeom prst="rect">
            <a:avLst/>
          </a:prstGeom>
          <a:noFill/>
        </p:spPr>
        <p:style>
          <a:lnRef idx="2">
            <a:schemeClr val="accent3"/>
          </a:lnRef>
          <a:fillRef idx="1">
            <a:schemeClr val="lt1"/>
          </a:fillRef>
          <a:effectRef idx="0">
            <a:schemeClr val="accent3"/>
          </a:effectRef>
          <a:fontRef idx="minor">
            <a:schemeClr val="dk1"/>
          </a:fontRef>
        </p:style>
        <p:txBody>
          <a:bodyPr wrap="square">
            <a:spAutoFit/>
          </a:bodyPr>
          <a:lstStyle/>
          <a:p>
            <a:pPr marL="285750" indent="-285750">
              <a:buFont typeface="Arial" charset="0"/>
              <a:buChar char="•"/>
            </a:pPr>
            <a:r>
              <a:rPr lang="en-US" altLang="ar-SA" sz="1400" i="1" dirty="0">
                <a:solidFill>
                  <a:schemeClr val="bg1">
                    <a:lumMod val="50000"/>
                  </a:schemeClr>
                </a:solidFill>
                <a:latin typeface="Arial" charset="0"/>
                <a:ea typeface="Arial" charset="0"/>
                <a:cs typeface="Arial" charset="0"/>
              </a:rPr>
              <a:t>Propionibacterium acnes</a:t>
            </a:r>
          </a:p>
          <a:p>
            <a:pPr marL="285750" indent="-285750">
              <a:buFont typeface="Arial" charset="0"/>
              <a:buChar char="•"/>
            </a:pPr>
            <a:r>
              <a:rPr lang="en-US" altLang="ar-SA" sz="1400" i="1" dirty="0">
                <a:solidFill>
                  <a:schemeClr val="bg1">
                    <a:lumMod val="50000"/>
                  </a:schemeClr>
                </a:solidFill>
                <a:latin typeface="Arial" charset="0"/>
                <a:ea typeface="Arial" charset="0"/>
                <a:cs typeface="Arial" charset="0"/>
              </a:rPr>
              <a:t>Anaerobic cocci</a:t>
            </a:r>
            <a:endParaRPr lang="en-US" altLang="ar-SA" sz="1400" b="1" i="1" u="sng" dirty="0">
              <a:solidFill>
                <a:schemeClr val="bg1">
                  <a:lumMod val="50000"/>
                </a:schemeClr>
              </a:solidFill>
              <a:latin typeface="Arial" charset="0"/>
              <a:ea typeface="Arial" charset="0"/>
              <a:cs typeface="Arial" charset="0"/>
            </a:endParaRPr>
          </a:p>
          <a:p>
            <a:pPr marL="285750" indent="-285750">
              <a:buFont typeface="Arial" charset="0"/>
              <a:buChar char="•"/>
            </a:pPr>
            <a:r>
              <a:rPr lang="en-US" altLang="ar-SA" sz="1400" i="1" dirty="0">
                <a:solidFill>
                  <a:schemeClr val="bg1">
                    <a:lumMod val="50000"/>
                  </a:schemeClr>
                </a:solidFill>
                <a:latin typeface="Arial" charset="0"/>
                <a:ea typeface="Arial" charset="0"/>
                <a:cs typeface="Arial" charset="0"/>
              </a:rPr>
              <a:t>Coliforms</a:t>
            </a:r>
            <a:endParaRPr lang="en-US" altLang="ar-SA" sz="1400" dirty="0">
              <a:solidFill>
                <a:schemeClr val="bg1">
                  <a:lumMod val="50000"/>
                </a:schemeClr>
              </a:solidFill>
              <a:latin typeface="Arial" charset="0"/>
              <a:ea typeface="Arial" charset="0"/>
              <a:cs typeface="Arial" charset="0"/>
            </a:endParaRPr>
          </a:p>
          <a:p>
            <a:pPr marL="285750" indent="-285750">
              <a:buFont typeface="Arial" charset="0"/>
              <a:buChar char="•"/>
            </a:pPr>
            <a:r>
              <a:rPr lang="en-US" altLang="ar-SA" sz="1400" b="1" i="1" u="sng" dirty="0">
                <a:solidFill>
                  <a:schemeClr val="bg1">
                    <a:lumMod val="50000"/>
                  </a:schemeClr>
                </a:solidFill>
                <a:latin typeface="Arial" charset="0"/>
                <a:ea typeface="Arial" charset="0"/>
                <a:cs typeface="Arial" charset="0"/>
              </a:rPr>
              <a:t>Staphylococcus aureus  </a:t>
            </a:r>
            <a:r>
              <a:rPr lang="en-US" altLang="ar-SA" sz="1400" dirty="0">
                <a:solidFill>
                  <a:schemeClr val="bg1">
                    <a:lumMod val="50000"/>
                  </a:schemeClr>
                </a:solidFill>
                <a:latin typeface="Arial" charset="0"/>
                <a:ea typeface="Arial" charset="0"/>
                <a:cs typeface="Arial" charset="0"/>
              </a:rPr>
              <a:t>(</a:t>
            </a:r>
            <a:r>
              <a:rPr lang="en-US" altLang="ar-SA" sz="1400" u="sng" dirty="0">
                <a:solidFill>
                  <a:schemeClr val="bg1">
                    <a:lumMod val="50000"/>
                  </a:schemeClr>
                </a:solidFill>
                <a:latin typeface="Arial" charset="0"/>
                <a:ea typeface="Arial" charset="0"/>
                <a:cs typeface="Arial" charset="0"/>
              </a:rPr>
              <a:t>potential pathogen</a:t>
            </a:r>
            <a:r>
              <a:rPr lang="en-US" altLang="ar-SA" sz="1400" dirty="0">
                <a:solidFill>
                  <a:schemeClr val="bg1">
                    <a:lumMod val="50000"/>
                  </a:schemeClr>
                </a:solidFill>
                <a:latin typeface="Arial" charset="0"/>
                <a:ea typeface="Arial" charset="0"/>
                <a:cs typeface="Arial" charset="0"/>
              </a:rPr>
              <a:t>)</a:t>
            </a:r>
          </a:p>
        </p:txBody>
      </p:sp>
      <p:sp>
        <p:nvSpPr>
          <p:cNvPr id="7" name="Rectangle: Folded Corner 6"/>
          <p:cNvSpPr/>
          <p:nvPr/>
        </p:nvSpPr>
        <p:spPr>
          <a:xfrm>
            <a:off x="8653671" y="5327374"/>
            <a:ext cx="3074504" cy="1179443"/>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Note:</a:t>
            </a:r>
          </a:p>
          <a:p>
            <a:pPr algn="ctr"/>
            <a:r>
              <a:rPr lang="en-US" dirty="0"/>
              <a:t>Grey: not important</a:t>
            </a:r>
          </a:p>
          <a:p>
            <a:pPr algn="ctr"/>
            <a:endParaRPr lang="en-US" dirty="0"/>
          </a:p>
          <a:p>
            <a:pPr algn="ctr"/>
            <a:r>
              <a:rPr lang="en-US" dirty="0"/>
              <a:t>Green : what the doctor say</a:t>
            </a:r>
          </a:p>
        </p:txBody>
      </p:sp>
    </p:spTree>
    <p:extLst>
      <p:ext uri="{BB962C8B-B14F-4D97-AF65-F5344CB8AC3E}">
        <p14:creationId xmlns:p14="http://schemas.microsoft.com/office/powerpoint/2010/main" val="932260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934298" y="20614"/>
            <a:ext cx="6296917" cy="830997"/>
          </a:xfrm>
          <a:prstGeom prst="rect">
            <a:avLst/>
          </a:prstGeom>
          <a:noFill/>
        </p:spPr>
        <p:txBody>
          <a:bodyPr wrap="none" lIns="91440" tIns="45720" rIns="91440" bIns="45720">
            <a:spAutoFit/>
          </a:bodyPr>
          <a:lstStyle/>
          <a:p>
            <a:pPr algn="ctr"/>
            <a:r>
              <a:rPr lang="en-US" sz="4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cs typeface="+mj-cs"/>
              </a:rPr>
              <a:t>Normal FLORA of </a:t>
            </a:r>
            <a:r>
              <a:rPr lang="is-IS" sz="4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cs typeface="+mj-cs"/>
              </a:rPr>
              <a:t>…</a:t>
            </a:r>
            <a:endParaRPr lang="en-US" sz="48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cs typeface="+mj-cs"/>
            </a:endParaRPr>
          </a:p>
        </p:txBody>
      </p:sp>
      <p:cxnSp>
        <p:nvCxnSpPr>
          <p:cNvPr id="4" name="رابط بشكل مرفق 3"/>
          <p:cNvCxnSpPr/>
          <p:nvPr/>
        </p:nvCxnSpPr>
        <p:spPr>
          <a:xfrm>
            <a:off x="6093228" y="832230"/>
            <a:ext cx="3201211" cy="1119093"/>
          </a:xfrm>
          <a:prstGeom prst="bentConnector3">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5" name="رابط بشكل مرفق 4"/>
          <p:cNvCxnSpPr/>
          <p:nvPr/>
        </p:nvCxnSpPr>
        <p:spPr>
          <a:xfrm rot="10800000" flipV="1">
            <a:off x="3138634" y="829351"/>
            <a:ext cx="3017818" cy="1248127"/>
          </a:xfrm>
          <a:prstGeom prst="bentConnector3">
            <a:avLst/>
          </a:prstGeom>
          <a:ln>
            <a:tailEnd type="triangle"/>
          </a:ln>
        </p:spPr>
        <p:style>
          <a:lnRef idx="3">
            <a:schemeClr val="accent6"/>
          </a:lnRef>
          <a:fillRef idx="0">
            <a:schemeClr val="accent6"/>
          </a:fillRef>
          <a:effectRef idx="2">
            <a:schemeClr val="accent6"/>
          </a:effectRef>
          <a:fontRef idx="minor">
            <a:schemeClr val="tx1"/>
          </a:fontRef>
        </p:style>
      </p:cxnSp>
      <p:sp>
        <p:nvSpPr>
          <p:cNvPr id="9" name="مستطيل مستدير الزوايا 8"/>
          <p:cNvSpPr/>
          <p:nvPr/>
        </p:nvSpPr>
        <p:spPr>
          <a:xfrm>
            <a:off x="9376941" y="1622092"/>
            <a:ext cx="1905050" cy="8466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مربع نص 9"/>
          <p:cNvSpPr txBox="1"/>
          <p:nvPr/>
        </p:nvSpPr>
        <p:spPr>
          <a:xfrm>
            <a:off x="9291800" y="1628158"/>
            <a:ext cx="1999579" cy="646331"/>
          </a:xfrm>
          <a:prstGeom prst="rect">
            <a:avLst/>
          </a:prstGeom>
          <a:noFill/>
        </p:spPr>
        <p:txBody>
          <a:bodyPr wrap="square" rtlCol="1">
            <a:spAutoFit/>
          </a:bodyPr>
          <a:lstStyle/>
          <a:p>
            <a:pPr algn="ctr"/>
            <a:r>
              <a:rPr lang="en-US" altLang="ar-SA" b="1">
                <a:ea typeface="Times New Roman" charset="0"/>
              </a:rPr>
              <a:t>The Conjunctival Sac</a:t>
            </a:r>
            <a:endParaRPr lang="ar-SA" i="1" dirty="0">
              <a:latin typeface="Arial" charset="0"/>
              <a:ea typeface="Arial" charset="0"/>
              <a:cs typeface="Arial" charset="0"/>
            </a:endParaRPr>
          </a:p>
        </p:txBody>
      </p:sp>
      <p:sp>
        <p:nvSpPr>
          <p:cNvPr id="11" name="مستطيل مستدير الزوايا 10"/>
          <p:cNvSpPr/>
          <p:nvPr/>
        </p:nvSpPr>
        <p:spPr>
          <a:xfrm>
            <a:off x="1228297" y="1622092"/>
            <a:ext cx="1905050" cy="8466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مربع نص 11"/>
          <p:cNvSpPr txBox="1"/>
          <p:nvPr/>
        </p:nvSpPr>
        <p:spPr>
          <a:xfrm>
            <a:off x="1169603" y="1697922"/>
            <a:ext cx="2031999" cy="646331"/>
          </a:xfrm>
          <a:prstGeom prst="rect">
            <a:avLst/>
          </a:prstGeom>
          <a:noFill/>
        </p:spPr>
        <p:txBody>
          <a:bodyPr wrap="square" rtlCol="1">
            <a:spAutoFit/>
          </a:bodyPr>
          <a:lstStyle/>
          <a:p>
            <a:pPr algn="ctr"/>
            <a:r>
              <a:rPr lang="en-US" altLang="ar-SA" b="1" i="1" dirty="0">
                <a:latin typeface="Arial" charset="0"/>
                <a:ea typeface="Arial" charset="0"/>
                <a:cs typeface="Arial" charset="0"/>
              </a:rPr>
              <a:t>The External Auditory Meatus</a:t>
            </a:r>
            <a:endParaRPr lang="ar-SA" i="1" dirty="0">
              <a:latin typeface="Arial" charset="0"/>
              <a:ea typeface="Arial" charset="0"/>
              <a:cs typeface="Arial" charset="0"/>
            </a:endParaRPr>
          </a:p>
        </p:txBody>
      </p:sp>
      <p:sp>
        <p:nvSpPr>
          <p:cNvPr id="15" name="دمعة 14"/>
          <p:cNvSpPr/>
          <p:nvPr/>
        </p:nvSpPr>
        <p:spPr>
          <a:xfrm>
            <a:off x="9182735" y="2468759"/>
            <a:ext cx="1188543" cy="955001"/>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دمعة 16"/>
          <p:cNvSpPr/>
          <p:nvPr/>
        </p:nvSpPr>
        <p:spPr>
          <a:xfrm flipH="1">
            <a:off x="10388211" y="2456121"/>
            <a:ext cx="1201458" cy="967639"/>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مربع نص 17"/>
          <p:cNvSpPr txBox="1"/>
          <p:nvPr/>
        </p:nvSpPr>
        <p:spPr>
          <a:xfrm>
            <a:off x="9142006" y="2721830"/>
            <a:ext cx="1270000" cy="307777"/>
          </a:xfrm>
          <a:prstGeom prst="rect">
            <a:avLst/>
          </a:prstGeom>
          <a:noFill/>
        </p:spPr>
        <p:txBody>
          <a:bodyPr wrap="square" rtlCol="1">
            <a:spAutoFit/>
          </a:bodyPr>
          <a:lstStyle/>
          <a:p>
            <a:pPr algn="ctr"/>
            <a:r>
              <a:rPr lang="en-US" altLang="ar-SA" sz="1400" b="1" i="1" dirty="0">
                <a:solidFill>
                  <a:srgbClr val="002060"/>
                </a:solidFill>
                <a:latin typeface="Arial" charset="0"/>
                <a:ea typeface="Arial" charset="0"/>
                <a:cs typeface="Arial" charset="0"/>
              </a:rPr>
              <a:t>Conjunctiva</a:t>
            </a:r>
            <a:endParaRPr lang="ar-SA" sz="1400" b="1" i="1" dirty="0">
              <a:solidFill>
                <a:srgbClr val="002060"/>
              </a:solidFill>
              <a:latin typeface="Arial" charset="0"/>
              <a:ea typeface="Arial" charset="0"/>
              <a:cs typeface="Arial" charset="0"/>
            </a:endParaRPr>
          </a:p>
        </p:txBody>
      </p:sp>
      <p:sp>
        <p:nvSpPr>
          <p:cNvPr id="19" name="مستطيل ذو زاوية واحدة مخدوشة 18"/>
          <p:cNvSpPr/>
          <p:nvPr/>
        </p:nvSpPr>
        <p:spPr>
          <a:xfrm>
            <a:off x="10866281" y="3431782"/>
            <a:ext cx="870370" cy="557122"/>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altLang="ar-SA" sz="1600" b="1" u="sng" dirty="0">
                <a:solidFill>
                  <a:srgbClr val="C00000"/>
                </a:solidFill>
                <a:latin typeface="Arial" charset="0"/>
                <a:ea typeface="Arial" charset="0"/>
                <a:cs typeface="Arial" charset="0"/>
              </a:rPr>
              <a:t>is sterile</a:t>
            </a:r>
          </a:p>
        </p:txBody>
      </p:sp>
      <p:sp>
        <p:nvSpPr>
          <p:cNvPr id="25" name="مستطيل ذو زاوية واحدة مخدوشة 24"/>
          <p:cNvSpPr/>
          <p:nvPr/>
        </p:nvSpPr>
        <p:spPr>
          <a:xfrm>
            <a:off x="8546266" y="3415963"/>
            <a:ext cx="2301148" cy="2351527"/>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buFont typeface="Arial" charset="0"/>
              <a:buNone/>
            </a:pPr>
            <a:r>
              <a:rPr lang="en-US" altLang="ar-SA" i="1" dirty="0">
                <a:solidFill>
                  <a:srgbClr val="002060"/>
                </a:solidFill>
                <a:latin typeface="Arial" charset="0"/>
                <a:ea typeface="Arial" charset="0"/>
                <a:cs typeface="Arial" charset="0"/>
              </a:rPr>
              <a:t>has normal flora:  </a:t>
            </a:r>
          </a:p>
          <a:p>
            <a:pPr marL="171450" indent="-171450">
              <a:buFont typeface="Arial" charset="0"/>
              <a:buChar char="•"/>
            </a:pPr>
            <a:r>
              <a:rPr lang="en-US" altLang="ar-SA" sz="1600" b="1" i="1" u="sng" dirty="0">
                <a:solidFill>
                  <a:srgbClr val="FF0000"/>
                </a:solidFill>
                <a:latin typeface="Arial" charset="0"/>
                <a:ea typeface="Arial" charset="0"/>
                <a:cs typeface="Arial" charset="0"/>
              </a:rPr>
              <a:t>Corynebacterium </a:t>
            </a:r>
            <a:r>
              <a:rPr lang="en-US" altLang="ar-SA" sz="1600" b="1" i="1" u="sng" dirty="0" err="1">
                <a:solidFill>
                  <a:srgbClr val="FF0000"/>
                </a:solidFill>
                <a:latin typeface="Arial" charset="0"/>
                <a:ea typeface="Arial" charset="0"/>
                <a:cs typeface="Arial" charset="0"/>
              </a:rPr>
              <a:t>xerosis</a:t>
            </a:r>
            <a:endParaRPr lang="en-US" altLang="ar-SA" sz="1600" b="1" i="1" u="sng" dirty="0">
              <a:solidFill>
                <a:srgbClr val="FF0000"/>
              </a:solidFill>
              <a:latin typeface="Arial" charset="0"/>
              <a:ea typeface="Arial" charset="0"/>
              <a:cs typeface="Arial" charset="0"/>
            </a:endParaRPr>
          </a:p>
          <a:p>
            <a:pPr marL="171450" indent="-171450">
              <a:buFont typeface="Arial" charset="0"/>
              <a:buChar char="•"/>
            </a:pPr>
            <a:r>
              <a:rPr lang="en-US" altLang="ar-SA" sz="1600" b="1" i="1" u="sng" dirty="0">
                <a:solidFill>
                  <a:srgbClr val="FF0000"/>
                </a:solidFill>
                <a:latin typeface="Arial" charset="0"/>
                <a:ea typeface="Arial" charset="0"/>
                <a:cs typeface="Arial" charset="0"/>
              </a:rPr>
              <a:t>Staphylococcus </a:t>
            </a:r>
            <a:r>
              <a:rPr lang="en-US" altLang="ar-SA" sz="1600" b="1" i="1" u="sng" dirty="0" err="1">
                <a:solidFill>
                  <a:srgbClr val="FF0000"/>
                </a:solidFill>
                <a:latin typeface="Arial" charset="0"/>
                <a:ea typeface="Arial" charset="0"/>
                <a:cs typeface="Arial" charset="0"/>
              </a:rPr>
              <a:t>epidrmidis</a:t>
            </a:r>
            <a:endParaRPr lang="en-US" altLang="ar-SA" sz="1600" b="1" i="1" u="sng" dirty="0">
              <a:solidFill>
                <a:srgbClr val="FF0000"/>
              </a:solidFill>
              <a:latin typeface="Arial" charset="0"/>
              <a:ea typeface="Arial" charset="0"/>
              <a:cs typeface="Arial" charset="0"/>
            </a:endParaRPr>
          </a:p>
          <a:p>
            <a:pPr marL="171450" indent="-171450">
              <a:buFont typeface="Arial" charset="0"/>
              <a:buChar char="•"/>
            </a:pPr>
            <a:endParaRPr lang="en-US" altLang="ar-SA" sz="1200" i="1" dirty="0">
              <a:solidFill>
                <a:srgbClr val="002060"/>
              </a:solidFill>
              <a:latin typeface="Arial" charset="0"/>
              <a:ea typeface="Arial" charset="0"/>
              <a:cs typeface="Arial" charset="0"/>
            </a:endParaRPr>
          </a:p>
        </p:txBody>
      </p:sp>
      <p:sp>
        <p:nvSpPr>
          <p:cNvPr id="40" name="دمعة 39"/>
          <p:cNvSpPr/>
          <p:nvPr/>
        </p:nvSpPr>
        <p:spPr>
          <a:xfrm>
            <a:off x="977203" y="2459528"/>
            <a:ext cx="1188543" cy="955001"/>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2" name="دمعة 41"/>
          <p:cNvSpPr/>
          <p:nvPr/>
        </p:nvSpPr>
        <p:spPr>
          <a:xfrm flipH="1">
            <a:off x="2182679" y="2464143"/>
            <a:ext cx="1201458" cy="967639"/>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3" name="مربع نص 42"/>
          <p:cNvSpPr txBox="1"/>
          <p:nvPr/>
        </p:nvSpPr>
        <p:spPr>
          <a:xfrm>
            <a:off x="1000398" y="2628600"/>
            <a:ext cx="1148010" cy="523220"/>
          </a:xfrm>
          <a:prstGeom prst="rect">
            <a:avLst/>
          </a:prstGeom>
          <a:noFill/>
        </p:spPr>
        <p:txBody>
          <a:bodyPr wrap="square" rtlCol="1">
            <a:spAutoFit/>
          </a:bodyPr>
          <a:lstStyle/>
          <a:p>
            <a:pPr algn="ctr"/>
            <a:r>
              <a:rPr lang="en-US" altLang="ar-SA" sz="1400" b="1" i="1">
                <a:solidFill>
                  <a:srgbClr val="002060"/>
                </a:solidFill>
                <a:latin typeface="Arial" charset="0"/>
                <a:ea typeface="Arial" charset="0"/>
                <a:cs typeface="Arial" charset="0"/>
              </a:rPr>
              <a:t>External ear</a:t>
            </a:r>
            <a:endParaRPr lang="ar-SA" sz="1400" b="1" i="1" dirty="0">
              <a:solidFill>
                <a:srgbClr val="002060"/>
              </a:solidFill>
              <a:latin typeface="Arial" charset="0"/>
              <a:ea typeface="Arial" charset="0"/>
              <a:cs typeface="Arial" charset="0"/>
            </a:endParaRPr>
          </a:p>
        </p:txBody>
      </p:sp>
      <p:sp>
        <p:nvSpPr>
          <p:cNvPr id="44" name="مستطيل ذو زاوية واحدة مخدوشة 43"/>
          <p:cNvSpPr/>
          <p:nvPr/>
        </p:nvSpPr>
        <p:spPr>
          <a:xfrm>
            <a:off x="2825589" y="3404389"/>
            <a:ext cx="1241718" cy="31371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altLang="ar-SA" sz="1600" b="1" i="1" dirty="0">
                <a:solidFill>
                  <a:srgbClr val="C00000"/>
                </a:solidFill>
                <a:latin typeface="Arial" charset="0"/>
                <a:ea typeface="Arial" charset="0"/>
                <a:cs typeface="Arial" charset="0"/>
              </a:rPr>
              <a:t>are </a:t>
            </a:r>
            <a:r>
              <a:rPr lang="en-US" altLang="ar-SA" sz="1600" b="1" i="1" u="sng" dirty="0">
                <a:solidFill>
                  <a:srgbClr val="C00000"/>
                </a:solidFill>
                <a:latin typeface="Arial" charset="0"/>
                <a:ea typeface="Arial" charset="0"/>
                <a:cs typeface="Arial" charset="0"/>
              </a:rPr>
              <a:t>sterile</a:t>
            </a:r>
          </a:p>
        </p:txBody>
      </p:sp>
      <p:sp>
        <p:nvSpPr>
          <p:cNvPr id="45" name="مستطيل ذو زاوية واحدة مخدوشة 44"/>
          <p:cNvSpPr/>
          <p:nvPr/>
        </p:nvSpPr>
        <p:spPr>
          <a:xfrm>
            <a:off x="945269" y="3459166"/>
            <a:ext cx="1906061" cy="2535697"/>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ltLang="ar-SA" b="1" u="sng" dirty="0">
              <a:solidFill>
                <a:srgbClr val="C00000"/>
              </a:solidFill>
              <a:latin typeface="Arial" charset="0"/>
              <a:ea typeface="Arial" charset="0"/>
              <a:cs typeface="Arial" charset="0"/>
            </a:endParaRPr>
          </a:p>
        </p:txBody>
      </p:sp>
      <p:sp>
        <p:nvSpPr>
          <p:cNvPr id="20" name="مستطيل 19"/>
          <p:cNvSpPr/>
          <p:nvPr/>
        </p:nvSpPr>
        <p:spPr>
          <a:xfrm>
            <a:off x="907799" y="3459166"/>
            <a:ext cx="1981002" cy="2308324"/>
          </a:xfrm>
          <a:prstGeom prst="rect">
            <a:avLst/>
          </a:prstGeom>
        </p:spPr>
        <p:txBody>
          <a:bodyPr wrap="square">
            <a:spAutoFit/>
          </a:bodyPr>
          <a:lstStyle/>
          <a:p>
            <a:pPr>
              <a:buFont typeface="Arial" charset="0"/>
              <a:buNone/>
            </a:pPr>
            <a:r>
              <a:rPr lang="en-US" altLang="ar-SA" sz="1600" i="1" dirty="0">
                <a:solidFill>
                  <a:srgbClr val="002060"/>
                </a:solidFill>
                <a:latin typeface="Arial" charset="0"/>
                <a:ea typeface="Arial" charset="0"/>
                <a:cs typeface="Arial" charset="0"/>
              </a:rPr>
              <a:t>has the following normal flora:</a:t>
            </a:r>
          </a:p>
          <a:p>
            <a:pPr>
              <a:buFont typeface="Arial" charset="0"/>
              <a:buNone/>
            </a:pPr>
            <a:endParaRPr lang="en-US" altLang="ar-SA" sz="1600" i="1" u="sng" dirty="0">
              <a:solidFill>
                <a:srgbClr val="002060"/>
              </a:solidFill>
              <a:latin typeface="Arial" charset="0"/>
              <a:ea typeface="Arial" charset="0"/>
              <a:cs typeface="Arial" charset="0"/>
            </a:endParaRPr>
          </a:p>
          <a:p>
            <a:pPr marL="285750" indent="-285750">
              <a:buFont typeface="Arial" charset="0"/>
              <a:buChar char="•"/>
            </a:pPr>
            <a:r>
              <a:rPr lang="en-US" altLang="ar-SA" sz="1600" i="1" u="sng" dirty="0">
                <a:solidFill>
                  <a:srgbClr val="FF0000"/>
                </a:solidFill>
                <a:latin typeface="Arial" charset="0"/>
                <a:ea typeface="Arial" charset="0"/>
                <a:cs typeface="Arial" charset="0"/>
              </a:rPr>
              <a:t>S. Epidermidis</a:t>
            </a:r>
          </a:p>
          <a:p>
            <a:pPr marL="285750" indent="-285750">
              <a:buFont typeface="Arial" charset="0"/>
              <a:buChar char="•"/>
            </a:pPr>
            <a:r>
              <a:rPr lang="en-US" altLang="ar-SA" sz="1600" i="1" u="sng" dirty="0" err="1">
                <a:solidFill>
                  <a:srgbClr val="FF0000"/>
                </a:solidFill>
                <a:latin typeface="Arial" charset="0"/>
                <a:ea typeface="Arial" charset="0"/>
                <a:cs typeface="Arial" charset="0"/>
              </a:rPr>
              <a:t>Corynebacteria</a:t>
            </a:r>
            <a:endParaRPr lang="en-US" altLang="ar-SA" sz="1600" i="1" u="sng" dirty="0">
              <a:solidFill>
                <a:srgbClr val="FF0000"/>
              </a:solidFill>
              <a:latin typeface="Arial" charset="0"/>
              <a:ea typeface="Arial" charset="0"/>
              <a:cs typeface="Arial" charset="0"/>
            </a:endParaRPr>
          </a:p>
          <a:p>
            <a:pPr marL="285750" indent="-285750">
              <a:buFont typeface="Arial" charset="0"/>
              <a:buChar char="•"/>
            </a:pPr>
            <a:r>
              <a:rPr lang="en-US" altLang="ar-SA" sz="1600" b="1" i="1" u="sng" dirty="0">
                <a:solidFill>
                  <a:schemeClr val="bg1">
                    <a:lumMod val="50000"/>
                  </a:schemeClr>
                </a:solidFill>
                <a:latin typeface="Arial" charset="0"/>
                <a:ea typeface="Arial" charset="0"/>
                <a:cs typeface="Arial" charset="0"/>
              </a:rPr>
              <a:t>Acid fast bacilli (AFB)</a:t>
            </a:r>
          </a:p>
          <a:p>
            <a:r>
              <a:rPr lang="en-US" altLang="ar-SA" sz="1600" i="1" dirty="0">
                <a:solidFill>
                  <a:schemeClr val="bg1">
                    <a:lumMod val="50000"/>
                  </a:schemeClr>
                </a:solidFill>
                <a:latin typeface="Arial" charset="0"/>
                <a:ea typeface="Arial" charset="0"/>
                <a:cs typeface="Arial" charset="0"/>
              </a:rPr>
              <a:t>( occasionally in </a:t>
            </a:r>
            <a:r>
              <a:rPr lang="en-US" altLang="ar-SA" sz="1600" i="1" u="sng" dirty="0">
                <a:solidFill>
                  <a:schemeClr val="bg1">
                    <a:lumMod val="50000"/>
                  </a:schemeClr>
                </a:solidFill>
                <a:latin typeface="Arial" charset="0"/>
                <a:ea typeface="Arial" charset="0"/>
                <a:cs typeface="Arial" charset="0"/>
              </a:rPr>
              <a:t>wax</a:t>
            </a:r>
            <a:r>
              <a:rPr lang="en-US" altLang="ar-SA" sz="1600" i="1" dirty="0">
                <a:solidFill>
                  <a:schemeClr val="bg1">
                    <a:lumMod val="50000"/>
                  </a:schemeClr>
                </a:solidFill>
                <a:latin typeface="Arial" charset="0"/>
                <a:ea typeface="Arial" charset="0"/>
                <a:cs typeface="Arial" charset="0"/>
              </a:rPr>
              <a:t>).</a:t>
            </a:r>
          </a:p>
        </p:txBody>
      </p:sp>
      <p:sp>
        <p:nvSpPr>
          <p:cNvPr id="16" name="مربع نص 15"/>
          <p:cNvSpPr txBox="1"/>
          <p:nvPr/>
        </p:nvSpPr>
        <p:spPr>
          <a:xfrm>
            <a:off x="10353940" y="2631484"/>
            <a:ext cx="1270000" cy="584775"/>
          </a:xfrm>
          <a:prstGeom prst="rect">
            <a:avLst/>
          </a:prstGeom>
          <a:noFill/>
        </p:spPr>
        <p:txBody>
          <a:bodyPr wrap="square" rtlCol="1">
            <a:spAutoFit/>
          </a:bodyPr>
          <a:lstStyle/>
          <a:p>
            <a:pPr algn="ctr"/>
            <a:r>
              <a:rPr lang="en-US" altLang="ar-SA" sz="1600" b="1" i="1" dirty="0">
                <a:solidFill>
                  <a:srgbClr val="C00000"/>
                </a:solidFill>
                <a:latin typeface="Arial" charset="0"/>
                <a:ea typeface="Arial" charset="0"/>
                <a:cs typeface="Arial" charset="0"/>
              </a:rPr>
              <a:t>Internal eye</a:t>
            </a:r>
            <a:endParaRPr lang="ar-SA" sz="1600" i="1" dirty="0">
              <a:latin typeface="Arial" charset="0"/>
              <a:ea typeface="Arial" charset="0"/>
              <a:cs typeface="Arial" charset="0"/>
            </a:endParaRPr>
          </a:p>
        </p:txBody>
      </p:sp>
      <p:sp>
        <p:nvSpPr>
          <p:cNvPr id="41" name="مربع نص 40"/>
          <p:cNvSpPr txBox="1"/>
          <p:nvPr/>
        </p:nvSpPr>
        <p:spPr>
          <a:xfrm>
            <a:off x="2132725" y="2623436"/>
            <a:ext cx="1270000" cy="523220"/>
          </a:xfrm>
          <a:prstGeom prst="rect">
            <a:avLst/>
          </a:prstGeom>
          <a:noFill/>
        </p:spPr>
        <p:txBody>
          <a:bodyPr wrap="square" rtlCol="1">
            <a:spAutoFit/>
          </a:bodyPr>
          <a:lstStyle/>
          <a:p>
            <a:pPr algn="ctr"/>
            <a:r>
              <a:rPr lang="en-US" altLang="ar-SA" sz="1400" b="1" i="1" dirty="0">
                <a:solidFill>
                  <a:srgbClr val="C00000"/>
                </a:solidFill>
                <a:latin typeface="Arial" charset="0"/>
                <a:ea typeface="Arial" charset="0"/>
                <a:cs typeface="Arial" charset="0"/>
              </a:rPr>
              <a:t>Middle and inner ear</a:t>
            </a:r>
            <a:endParaRPr lang="ar-SA" sz="1400" i="1" dirty="0">
              <a:latin typeface="Arial" charset="0"/>
              <a:ea typeface="Arial" charset="0"/>
              <a:cs typeface="Arial" charset="0"/>
            </a:endParaRPr>
          </a:p>
        </p:txBody>
      </p:sp>
      <p:sp>
        <p:nvSpPr>
          <p:cNvPr id="6" name="Rectangle: Folded Corner 5"/>
          <p:cNvSpPr/>
          <p:nvPr/>
        </p:nvSpPr>
        <p:spPr>
          <a:xfrm>
            <a:off x="9182735" y="125029"/>
            <a:ext cx="2160104" cy="863137"/>
          </a:xfrm>
          <a:prstGeom prst="foldedCorne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dirty="0">
                <a:solidFill>
                  <a:srgbClr val="FF0000"/>
                </a:solidFill>
              </a:rPr>
              <a:t>إعادة تنبيه:</a:t>
            </a:r>
          </a:p>
          <a:p>
            <a:pPr algn="ctr"/>
            <a:r>
              <a:rPr lang="ar-SA" dirty="0">
                <a:solidFill>
                  <a:srgbClr val="FF0000"/>
                </a:solidFill>
              </a:rPr>
              <a:t>الأحمر مهم</a:t>
            </a:r>
          </a:p>
          <a:p>
            <a:pPr algn="ctr"/>
            <a:r>
              <a:rPr lang="ar-SA" dirty="0">
                <a:solidFill>
                  <a:srgbClr val="FF0000"/>
                </a:solidFill>
              </a:rPr>
              <a:t>الرمادي غير مهم </a:t>
            </a:r>
            <a:endParaRPr lang="en-US" dirty="0">
              <a:solidFill>
                <a:srgbClr val="FF0000"/>
              </a:solidFill>
            </a:endParaRPr>
          </a:p>
        </p:txBody>
      </p:sp>
    </p:spTree>
    <p:extLst>
      <p:ext uri="{BB962C8B-B14F-4D97-AF65-F5344CB8AC3E}">
        <p14:creationId xmlns:p14="http://schemas.microsoft.com/office/powerpoint/2010/main" val="2128418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934298" y="20614"/>
            <a:ext cx="6296917" cy="830997"/>
          </a:xfrm>
          <a:prstGeom prst="rect">
            <a:avLst/>
          </a:prstGeom>
          <a:noFill/>
        </p:spPr>
        <p:txBody>
          <a:bodyPr wrap="none" lIns="91440" tIns="45720" rIns="91440" bIns="45720">
            <a:spAutoFit/>
          </a:bodyPr>
          <a:lstStyle/>
          <a:p>
            <a:pPr algn="ctr"/>
            <a:r>
              <a:rPr lang="en-US" sz="4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cs typeface="+mj-cs"/>
              </a:rPr>
              <a:t>Normal FLORA of </a:t>
            </a:r>
            <a:r>
              <a:rPr lang="is-IS" sz="4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cs typeface="+mj-cs"/>
              </a:rPr>
              <a:t>…</a:t>
            </a:r>
            <a:endParaRPr lang="en-US" sz="48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cs typeface="+mj-cs"/>
            </a:endParaRPr>
          </a:p>
        </p:txBody>
      </p:sp>
      <p:cxnSp>
        <p:nvCxnSpPr>
          <p:cNvPr id="4" name="رابط بشكل مرفق 3"/>
          <p:cNvCxnSpPr/>
          <p:nvPr/>
        </p:nvCxnSpPr>
        <p:spPr>
          <a:xfrm>
            <a:off x="5598696" y="816262"/>
            <a:ext cx="2422357" cy="508757"/>
          </a:xfrm>
          <a:prstGeom prst="bentConnector3">
            <a:avLst>
              <a:gd name="adj1" fmla="val 50000"/>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 name="رابط بشكل مرفق 4"/>
          <p:cNvCxnSpPr/>
          <p:nvPr/>
        </p:nvCxnSpPr>
        <p:spPr>
          <a:xfrm rot="10800000" flipV="1">
            <a:off x="3294715" y="820298"/>
            <a:ext cx="2320023" cy="504720"/>
          </a:xfrm>
          <a:prstGeom prst="bentConnector3">
            <a:avLst>
              <a:gd name="adj1" fmla="val 50000"/>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 name="مستطيل مستدير الزوايا 8"/>
          <p:cNvSpPr/>
          <p:nvPr/>
        </p:nvSpPr>
        <p:spPr>
          <a:xfrm>
            <a:off x="8103391" y="820298"/>
            <a:ext cx="1905050" cy="846667"/>
          </a:xfrm>
          <a:prstGeom prst="roundRect">
            <a:avLst/>
          </a:prstGeom>
          <a:no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rtlCol="1" anchor="ctr"/>
          <a:lstStyle/>
          <a:p>
            <a:pPr algn="ctr"/>
            <a:endParaRPr lang="ar-SA"/>
          </a:p>
        </p:txBody>
      </p:sp>
      <p:sp>
        <p:nvSpPr>
          <p:cNvPr id="10" name="مربع نص 9"/>
          <p:cNvSpPr txBox="1"/>
          <p:nvPr/>
        </p:nvSpPr>
        <p:spPr>
          <a:xfrm>
            <a:off x="8061107" y="925962"/>
            <a:ext cx="1947334" cy="646331"/>
          </a:xfrm>
          <a:prstGeom prst="rect">
            <a:avLst/>
          </a:prstGeom>
          <a:noFill/>
        </p:spPr>
        <p:txBody>
          <a:bodyPr wrap="square" rtlCol="1">
            <a:spAutoFit/>
          </a:bodyPr>
          <a:lstStyle/>
          <a:p>
            <a:pPr algn="ctr"/>
            <a:r>
              <a:rPr lang="en-US" altLang="ar-SA" b="1" dirty="0">
                <a:ea typeface="Times New Roman" charset="0"/>
                <a:cs typeface="+mj-cs"/>
              </a:rPr>
              <a:t>The Genital Tract</a:t>
            </a:r>
            <a:endParaRPr lang="ar-SA" i="1" dirty="0">
              <a:latin typeface="Arial" charset="0"/>
              <a:ea typeface="Arial" charset="0"/>
              <a:cs typeface="+mj-cs"/>
            </a:endParaRPr>
          </a:p>
        </p:txBody>
      </p:sp>
      <p:sp>
        <p:nvSpPr>
          <p:cNvPr id="11" name="مستطيل مستدير الزوايا 10"/>
          <p:cNvSpPr/>
          <p:nvPr/>
        </p:nvSpPr>
        <p:spPr>
          <a:xfrm>
            <a:off x="1224664" y="964370"/>
            <a:ext cx="1905050" cy="846667"/>
          </a:xfrm>
          <a:prstGeom prst="round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1" anchor="ctr"/>
          <a:lstStyle/>
          <a:p>
            <a:pPr algn="ctr"/>
            <a:endParaRPr lang="ar-SA"/>
          </a:p>
        </p:txBody>
      </p:sp>
      <p:sp>
        <p:nvSpPr>
          <p:cNvPr id="12" name="مربع نص 11"/>
          <p:cNvSpPr txBox="1"/>
          <p:nvPr/>
        </p:nvSpPr>
        <p:spPr>
          <a:xfrm>
            <a:off x="1156777" y="940764"/>
            <a:ext cx="2031999" cy="923330"/>
          </a:xfrm>
          <a:prstGeom prst="rect">
            <a:avLst/>
          </a:prstGeom>
          <a:noFill/>
        </p:spPr>
        <p:txBody>
          <a:bodyPr wrap="square" rtlCol="1">
            <a:spAutoFit/>
          </a:bodyPr>
          <a:lstStyle/>
          <a:p>
            <a:pPr algn="ctr"/>
            <a:r>
              <a:rPr lang="en-US" altLang="ar-SA" b="1" i="1" dirty="0">
                <a:latin typeface="Arial" charset="0"/>
                <a:ea typeface="Arial" charset="0"/>
                <a:cs typeface="Arial" charset="0"/>
              </a:rPr>
              <a:t>(GIT) The Gastrointestinal Tract</a:t>
            </a:r>
            <a:endParaRPr lang="ar-SA" i="1" dirty="0">
              <a:latin typeface="Arial" charset="0"/>
              <a:ea typeface="Arial" charset="0"/>
              <a:cs typeface="Arial" charset="0"/>
            </a:endParaRPr>
          </a:p>
        </p:txBody>
      </p:sp>
      <p:sp>
        <p:nvSpPr>
          <p:cNvPr id="15" name="دمعة 14"/>
          <p:cNvSpPr/>
          <p:nvPr/>
        </p:nvSpPr>
        <p:spPr>
          <a:xfrm>
            <a:off x="7822155" y="1666656"/>
            <a:ext cx="1188543" cy="955001"/>
          </a:xfrm>
          <a:prstGeom prst="teardrop">
            <a:avLst/>
          </a:prstGeom>
        </p:spPr>
        <p:style>
          <a:lnRef idx="2">
            <a:schemeClr val="accent4"/>
          </a:lnRef>
          <a:fillRef idx="1">
            <a:schemeClr val="lt1"/>
          </a:fillRef>
          <a:effectRef idx="0">
            <a:schemeClr val="accent4"/>
          </a:effectRef>
          <a:fontRef idx="minor">
            <a:schemeClr val="dk1"/>
          </a:fontRef>
        </p:style>
        <p:txBody>
          <a:bodyPr rtlCol="1" anchor="ctr"/>
          <a:lstStyle/>
          <a:p>
            <a:pPr algn="ctr"/>
            <a:endParaRPr lang="ar-SA"/>
          </a:p>
        </p:txBody>
      </p:sp>
      <p:sp>
        <p:nvSpPr>
          <p:cNvPr id="16" name="مربع نص 15"/>
          <p:cNvSpPr txBox="1"/>
          <p:nvPr/>
        </p:nvSpPr>
        <p:spPr>
          <a:xfrm>
            <a:off x="7848828" y="1751902"/>
            <a:ext cx="1192351" cy="738664"/>
          </a:xfrm>
          <a:prstGeom prst="rect">
            <a:avLst/>
          </a:prstGeom>
          <a:noFill/>
        </p:spPr>
        <p:txBody>
          <a:bodyPr wrap="square" rtlCol="1">
            <a:spAutoFit/>
          </a:bodyPr>
          <a:lstStyle/>
          <a:p>
            <a:pPr algn="ctr"/>
            <a:r>
              <a:rPr lang="en-US" sz="1400" b="1" i="1" dirty="0">
                <a:solidFill>
                  <a:srgbClr val="002060"/>
                </a:solidFill>
                <a:latin typeface="Arial" charset="0"/>
                <a:ea typeface="Arial" charset="0"/>
                <a:cs typeface="Arial" charset="0"/>
              </a:rPr>
              <a:t>In </a:t>
            </a:r>
            <a:r>
              <a:rPr lang="en-US" sz="1400" b="1" i="1" dirty="0">
                <a:solidFill>
                  <a:srgbClr val="FF0000"/>
                </a:solidFill>
                <a:latin typeface="Arial" charset="0"/>
                <a:ea typeface="Arial" charset="0"/>
                <a:cs typeface="Arial" charset="0"/>
              </a:rPr>
              <a:t>female</a:t>
            </a:r>
            <a:r>
              <a:rPr lang="en-US" sz="1400" b="1" i="1" dirty="0">
                <a:solidFill>
                  <a:srgbClr val="002060"/>
                </a:solidFill>
                <a:latin typeface="Arial" charset="0"/>
                <a:ea typeface="Arial" charset="0"/>
                <a:cs typeface="Arial" charset="0"/>
              </a:rPr>
              <a:t> Genital Tract</a:t>
            </a:r>
            <a:endParaRPr lang="ar-SA" sz="1400" b="1" i="1" dirty="0">
              <a:solidFill>
                <a:srgbClr val="002060"/>
              </a:solidFill>
              <a:latin typeface="Arial" charset="0"/>
              <a:ea typeface="Arial" charset="0"/>
              <a:cs typeface="Arial" charset="0"/>
            </a:endParaRPr>
          </a:p>
        </p:txBody>
      </p:sp>
      <p:sp>
        <p:nvSpPr>
          <p:cNvPr id="17" name="دمعة 16"/>
          <p:cNvSpPr/>
          <p:nvPr/>
        </p:nvSpPr>
        <p:spPr>
          <a:xfrm flipH="1">
            <a:off x="9010698" y="1670416"/>
            <a:ext cx="1201458" cy="967639"/>
          </a:xfrm>
          <a:prstGeom prst="teardrop">
            <a:avLst/>
          </a:prstGeom>
        </p:spPr>
        <p:style>
          <a:lnRef idx="2">
            <a:schemeClr val="accent4"/>
          </a:lnRef>
          <a:fillRef idx="1">
            <a:schemeClr val="lt1"/>
          </a:fillRef>
          <a:effectRef idx="0">
            <a:schemeClr val="accent4"/>
          </a:effectRef>
          <a:fontRef idx="minor">
            <a:schemeClr val="dk1"/>
          </a:fontRef>
        </p:style>
        <p:txBody>
          <a:bodyPr rtlCol="1" anchor="ctr"/>
          <a:lstStyle/>
          <a:p>
            <a:pPr algn="ctr"/>
            <a:endParaRPr lang="ar-SA"/>
          </a:p>
        </p:txBody>
      </p:sp>
      <p:sp>
        <p:nvSpPr>
          <p:cNvPr id="18" name="مربع نص 17"/>
          <p:cNvSpPr txBox="1"/>
          <p:nvPr/>
        </p:nvSpPr>
        <p:spPr>
          <a:xfrm>
            <a:off x="9014934" y="1638017"/>
            <a:ext cx="1192985" cy="954107"/>
          </a:xfrm>
          <a:prstGeom prst="rect">
            <a:avLst/>
          </a:prstGeom>
          <a:noFill/>
        </p:spPr>
        <p:txBody>
          <a:bodyPr wrap="square" rtlCol="1">
            <a:spAutoFit/>
          </a:bodyPr>
          <a:lstStyle/>
          <a:p>
            <a:pPr algn="ctr"/>
            <a:r>
              <a:rPr lang="en-US" sz="1400" b="1" i="1" dirty="0">
                <a:solidFill>
                  <a:srgbClr val="002060"/>
                </a:solidFill>
                <a:latin typeface="Arial" charset="0"/>
                <a:ea typeface="Arial" charset="0"/>
                <a:cs typeface="Arial" charset="0"/>
              </a:rPr>
              <a:t>In both sexes</a:t>
            </a:r>
          </a:p>
          <a:p>
            <a:pPr algn="ctr"/>
            <a:r>
              <a:rPr lang="en-US" sz="1400" b="1" i="1" dirty="0">
                <a:solidFill>
                  <a:srgbClr val="002060"/>
                </a:solidFill>
                <a:latin typeface="Arial" charset="0"/>
                <a:ea typeface="Arial" charset="0"/>
                <a:cs typeface="Arial" charset="0"/>
              </a:rPr>
              <a:t>(male &amp; female)</a:t>
            </a:r>
            <a:endParaRPr lang="ar-SA" sz="1400" i="1" dirty="0">
              <a:latin typeface="Arial" charset="0"/>
              <a:ea typeface="Arial" charset="0"/>
              <a:cs typeface="Arial" charset="0"/>
            </a:endParaRPr>
          </a:p>
        </p:txBody>
      </p:sp>
      <p:sp>
        <p:nvSpPr>
          <p:cNvPr id="19" name="مستطيل ذو زاوية واحدة مخدوشة 18"/>
          <p:cNvSpPr/>
          <p:nvPr/>
        </p:nvSpPr>
        <p:spPr>
          <a:xfrm>
            <a:off x="9292327" y="2635782"/>
            <a:ext cx="2603389" cy="2897324"/>
          </a:xfrm>
          <a:prstGeom prst="snip1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1" anchor="ctr"/>
          <a:lstStyle/>
          <a:p>
            <a:pPr algn="ctr"/>
            <a:endParaRPr lang="en-US" altLang="ar-SA" b="1" u="sng" dirty="0">
              <a:solidFill>
                <a:srgbClr val="C00000"/>
              </a:solidFill>
              <a:latin typeface="Arial" charset="0"/>
              <a:ea typeface="Arial" charset="0"/>
              <a:cs typeface="Arial" charset="0"/>
            </a:endParaRPr>
          </a:p>
        </p:txBody>
      </p:sp>
      <p:sp>
        <p:nvSpPr>
          <p:cNvPr id="24" name="مستطيل 23"/>
          <p:cNvSpPr/>
          <p:nvPr/>
        </p:nvSpPr>
        <p:spPr>
          <a:xfrm>
            <a:off x="7201630" y="2509270"/>
            <a:ext cx="2048783" cy="968587"/>
          </a:xfrm>
          <a:prstGeom prst="chevron">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nSpc>
                <a:spcPct val="90000"/>
              </a:lnSpc>
            </a:pPr>
            <a:endParaRPr lang="en-US" altLang="ar-SA" sz="1600" dirty="0">
              <a:solidFill>
                <a:srgbClr val="002060"/>
              </a:solidFill>
              <a:latin typeface="Footlight MT Light" charset="0"/>
              <a:ea typeface="Arial" charset="0"/>
            </a:endParaRPr>
          </a:p>
        </p:txBody>
      </p:sp>
      <p:sp>
        <p:nvSpPr>
          <p:cNvPr id="22" name="شكل بيضاوي 21"/>
          <p:cNvSpPr/>
          <p:nvPr/>
        </p:nvSpPr>
        <p:spPr>
          <a:xfrm>
            <a:off x="7559728" y="3369763"/>
            <a:ext cx="1257180" cy="576735"/>
          </a:xfrm>
          <a:prstGeom prst="ellipse">
            <a:avLst/>
          </a:prstGeom>
        </p:spPr>
        <p:style>
          <a:lnRef idx="2">
            <a:schemeClr val="accent4"/>
          </a:lnRef>
          <a:fillRef idx="1">
            <a:schemeClr val="lt1"/>
          </a:fillRef>
          <a:effectRef idx="0">
            <a:schemeClr val="accent4"/>
          </a:effectRef>
          <a:fontRef idx="minor">
            <a:schemeClr val="dk1"/>
          </a:fontRef>
        </p:style>
        <p:txBody>
          <a:bodyPr rtlCol="1" anchor="ctr"/>
          <a:lstStyle/>
          <a:p>
            <a:pPr algn="ctr"/>
            <a:r>
              <a:rPr lang="en-US" altLang="ar-SA" sz="1600" b="1" dirty="0">
                <a:solidFill>
                  <a:srgbClr val="C00000"/>
                </a:solidFill>
                <a:latin typeface="Footlight MT Light" charset="0"/>
                <a:ea typeface="Arial" charset="0"/>
              </a:rPr>
              <a:t>Vulva</a:t>
            </a:r>
            <a:endParaRPr lang="en-US" altLang="ar-SA" sz="1600" i="1" dirty="0">
              <a:solidFill>
                <a:srgbClr val="002060"/>
              </a:solidFill>
              <a:latin typeface="Arial" charset="0"/>
              <a:ea typeface="Arial" charset="0"/>
              <a:cs typeface="Arial" charset="0"/>
            </a:endParaRPr>
          </a:p>
        </p:txBody>
      </p:sp>
      <p:sp>
        <p:nvSpPr>
          <p:cNvPr id="25" name="مستطيل ذو زاوية واحدة مخدوشة 24"/>
          <p:cNvSpPr/>
          <p:nvPr/>
        </p:nvSpPr>
        <p:spPr>
          <a:xfrm>
            <a:off x="7315199" y="3931525"/>
            <a:ext cx="1930171" cy="2570620"/>
          </a:xfrm>
          <a:prstGeom prst="snip1Rect">
            <a:avLst/>
          </a:prstGeom>
          <a:noFill/>
        </p:spPr>
        <p:style>
          <a:lnRef idx="2">
            <a:schemeClr val="accent4"/>
          </a:lnRef>
          <a:fillRef idx="1">
            <a:schemeClr val="lt1"/>
          </a:fillRef>
          <a:effectRef idx="0">
            <a:schemeClr val="accent4"/>
          </a:effectRef>
          <a:fontRef idx="minor">
            <a:schemeClr val="dk1"/>
          </a:fontRef>
        </p:style>
        <p:txBody>
          <a:bodyPr rtlCol="1" anchor="ctr"/>
          <a:lstStyle/>
          <a:p>
            <a:pPr marL="285750" indent="-285750">
              <a:lnSpc>
                <a:spcPct val="90000"/>
              </a:lnSpc>
              <a:buFont typeface="Arial" charset="0"/>
              <a:buChar char="•"/>
            </a:pPr>
            <a:endParaRPr lang="en-US" altLang="ar-SA" sz="1400" b="1" dirty="0">
              <a:solidFill>
                <a:srgbClr val="002060"/>
              </a:solidFill>
              <a:latin typeface="Arial" charset="0"/>
              <a:ea typeface="Arial" charset="0"/>
              <a:cs typeface="Arial" charset="0"/>
            </a:endParaRPr>
          </a:p>
        </p:txBody>
      </p:sp>
      <p:sp>
        <p:nvSpPr>
          <p:cNvPr id="7" name="شبه منحرف 6"/>
          <p:cNvSpPr/>
          <p:nvPr/>
        </p:nvSpPr>
        <p:spPr>
          <a:xfrm>
            <a:off x="1533581" y="1837384"/>
            <a:ext cx="1217793" cy="808898"/>
          </a:xfrm>
          <a:prstGeom prst="trapezoid">
            <a:avLst/>
          </a:prstGeom>
          <a:ln/>
        </p:spPr>
        <p:style>
          <a:lnRef idx="2">
            <a:schemeClr val="accent5"/>
          </a:lnRef>
          <a:fillRef idx="1">
            <a:schemeClr val="lt1"/>
          </a:fillRef>
          <a:effectRef idx="0">
            <a:schemeClr val="accent5"/>
          </a:effectRef>
          <a:fontRef idx="minor">
            <a:schemeClr val="dk1"/>
          </a:fontRef>
        </p:style>
        <p:txBody>
          <a:bodyPr rtlCol="1" anchor="ctr"/>
          <a:lstStyle/>
          <a:p>
            <a:pPr algn="ctr"/>
            <a:endParaRPr lang="ar-SA"/>
          </a:p>
        </p:txBody>
      </p:sp>
      <p:sp>
        <p:nvSpPr>
          <p:cNvPr id="20" name="مستطيل 19"/>
          <p:cNvSpPr/>
          <p:nvPr/>
        </p:nvSpPr>
        <p:spPr>
          <a:xfrm>
            <a:off x="1676548" y="1889847"/>
            <a:ext cx="912165" cy="646331"/>
          </a:xfrm>
          <a:prstGeom prst="rect">
            <a:avLst/>
          </a:prstGeom>
        </p:spPr>
        <p:txBody>
          <a:bodyPr wrap="square">
            <a:spAutoFit/>
          </a:bodyPr>
          <a:lstStyle/>
          <a:p>
            <a:pPr algn="ctr"/>
            <a:r>
              <a:rPr lang="en-US" b="1" i="1" dirty="0">
                <a:solidFill>
                  <a:srgbClr val="FF0000"/>
                </a:solidFill>
                <a:latin typeface="Arial" charset="0"/>
                <a:ea typeface="Arial" charset="0"/>
                <a:cs typeface="Arial" charset="0"/>
              </a:rPr>
              <a:t>Feces (stool)</a:t>
            </a:r>
            <a:endParaRPr lang="ar-SA" i="1" dirty="0">
              <a:solidFill>
                <a:srgbClr val="FF0000"/>
              </a:solidFill>
              <a:latin typeface="Arial" charset="0"/>
              <a:ea typeface="Arial" charset="0"/>
              <a:cs typeface="Arial" charset="0"/>
            </a:endParaRPr>
          </a:p>
        </p:txBody>
      </p:sp>
      <p:sp>
        <p:nvSpPr>
          <p:cNvPr id="40" name="دمعة 39"/>
          <p:cNvSpPr/>
          <p:nvPr/>
        </p:nvSpPr>
        <p:spPr>
          <a:xfrm>
            <a:off x="993243" y="2653244"/>
            <a:ext cx="1188543" cy="955001"/>
          </a:xfrm>
          <a:prstGeom prst="teardrop">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endParaRPr lang="ar-SA"/>
          </a:p>
        </p:txBody>
      </p:sp>
      <p:sp>
        <p:nvSpPr>
          <p:cNvPr id="42" name="دمعة 41"/>
          <p:cNvSpPr/>
          <p:nvPr/>
        </p:nvSpPr>
        <p:spPr>
          <a:xfrm flipH="1">
            <a:off x="2198719" y="2640606"/>
            <a:ext cx="1201458" cy="967639"/>
          </a:xfrm>
          <a:prstGeom prst="teardrop">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1" anchor="ctr"/>
          <a:lstStyle/>
          <a:p>
            <a:pPr algn="ctr"/>
            <a:endParaRPr lang="ar-SA"/>
          </a:p>
        </p:txBody>
      </p:sp>
      <p:sp>
        <p:nvSpPr>
          <p:cNvPr id="43" name="مربع نص 42"/>
          <p:cNvSpPr txBox="1"/>
          <p:nvPr/>
        </p:nvSpPr>
        <p:spPr>
          <a:xfrm>
            <a:off x="970818" y="2902804"/>
            <a:ext cx="1270000" cy="338554"/>
          </a:xfrm>
          <a:prstGeom prst="rect">
            <a:avLst/>
          </a:prstGeom>
          <a:noFill/>
        </p:spPr>
        <p:txBody>
          <a:bodyPr wrap="square" rtlCol="1">
            <a:spAutoFit/>
          </a:bodyPr>
          <a:lstStyle/>
          <a:p>
            <a:pPr algn="ctr"/>
            <a:r>
              <a:rPr lang="en-US" sz="1600" b="1" i="1" dirty="0">
                <a:solidFill>
                  <a:srgbClr val="002060"/>
                </a:solidFill>
                <a:latin typeface="Arial" charset="0"/>
                <a:ea typeface="Arial" charset="0"/>
                <a:cs typeface="Arial" charset="0"/>
              </a:rPr>
              <a:t>Aerobes</a:t>
            </a:r>
            <a:endParaRPr lang="ar-SA" sz="1600" b="1" i="1" dirty="0">
              <a:solidFill>
                <a:srgbClr val="002060"/>
              </a:solidFill>
              <a:latin typeface="Arial" charset="0"/>
              <a:ea typeface="Arial" charset="0"/>
              <a:cs typeface="Arial" charset="0"/>
            </a:endParaRPr>
          </a:p>
        </p:txBody>
      </p:sp>
      <p:sp>
        <p:nvSpPr>
          <p:cNvPr id="41" name="مربع نص 40"/>
          <p:cNvSpPr txBox="1"/>
          <p:nvPr/>
        </p:nvSpPr>
        <p:spPr>
          <a:xfrm>
            <a:off x="2143387" y="2892380"/>
            <a:ext cx="1270000" cy="338554"/>
          </a:xfrm>
          <a:prstGeom prst="rect">
            <a:avLst/>
          </a:prstGeom>
          <a:noFill/>
        </p:spPr>
        <p:txBody>
          <a:bodyPr wrap="square" rtlCol="1">
            <a:spAutoFit/>
          </a:bodyPr>
          <a:lstStyle/>
          <a:p>
            <a:pPr algn="ctr"/>
            <a:r>
              <a:rPr lang="en-US" sz="1600" b="1" i="1" dirty="0">
                <a:solidFill>
                  <a:srgbClr val="002060"/>
                </a:solidFill>
                <a:latin typeface="Arial" charset="0"/>
                <a:ea typeface="Arial" charset="0"/>
                <a:cs typeface="Arial" charset="0"/>
              </a:rPr>
              <a:t>Anaerobes </a:t>
            </a:r>
            <a:endParaRPr lang="ar-SA" sz="1600" i="1" dirty="0">
              <a:latin typeface="Arial" charset="0"/>
              <a:ea typeface="Arial" charset="0"/>
              <a:cs typeface="Arial" charset="0"/>
            </a:endParaRPr>
          </a:p>
        </p:txBody>
      </p:sp>
      <p:sp>
        <p:nvSpPr>
          <p:cNvPr id="44" name="مستطيل ذو زاوية واحدة مخدوشة 43"/>
          <p:cNvSpPr/>
          <p:nvPr/>
        </p:nvSpPr>
        <p:spPr>
          <a:xfrm>
            <a:off x="950224" y="3570473"/>
            <a:ext cx="1165333" cy="1605523"/>
          </a:xfrm>
          <a:prstGeom prst="snip1Rect">
            <a:avLst/>
          </a:prstGeom>
          <a:ln/>
        </p:spPr>
        <p:style>
          <a:lnRef idx="2">
            <a:schemeClr val="accent2"/>
          </a:lnRef>
          <a:fillRef idx="1">
            <a:schemeClr val="lt1"/>
          </a:fillRef>
          <a:effectRef idx="0">
            <a:schemeClr val="accent2"/>
          </a:effectRef>
          <a:fontRef idx="minor">
            <a:schemeClr val="dk1"/>
          </a:fontRef>
        </p:style>
        <p:txBody>
          <a:bodyPr rtlCol="1" anchor="ctr"/>
          <a:lstStyle/>
          <a:p>
            <a:endParaRPr lang="en-US" altLang="ar-SA" b="1" u="sng" dirty="0">
              <a:solidFill>
                <a:srgbClr val="C00000"/>
              </a:solidFill>
              <a:latin typeface="Arial" charset="0"/>
              <a:ea typeface="Arial" charset="0"/>
              <a:cs typeface="Arial" charset="0"/>
            </a:endParaRPr>
          </a:p>
        </p:txBody>
      </p:sp>
      <p:sp>
        <p:nvSpPr>
          <p:cNvPr id="23" name="مستطيل 22"/>
          <p:cNvSpPr/>
          <p:nvPr/>
        </p:nvSpPr>
        <p:spPr>
          <a:xfrm>
            <a:off x="986525" y="3697117"/>
            <a:ext cx="1179360" cy="1505027"/>
          </a:xfrm>
          <a:prstGeom prst="rect">
            <a:avLst/>
          </a:prstGeom>
        </p:spPr>
        <p:txBody>
          <a:bodyPr wrap="square">
            <a:spAutoFit/>
          </a:bodyPr>
          <a:lstStyle/>
          <a:p>
            <a:pPr>
              <a:lnSpc>
                <a:spcPct val="90000"/>
              </a:lnSpc>
            </a:pPr>
            <a:r>
              <a:rPr lang="en-US" altLang="ar-SA" sz="1400" b="1" dirty="0">
                <a:solidFill>
                  <a:srgbClr val="002060"/>
                </a:solidFill>
                <a:latin typeface="Arial" charset="0"/>
                <a:ea typeface="Arial" charset="0"/>
                <a:cs typeface="Arial" charset="0"/>
              </a:rPr>
              <a:t>Less common aerobics:</a:t>
            </a:r>
          </a:p>
          <a:p>
            <a:pPr>
              <a:lnSpc>
                <a:spcPct val="90000"/>
              </a:lnSpc>
            </a:pPr>
            <a:endParaRPr lang="en-US" altLang="ar-SA" sz="1200" b="1" dirty="0">
              <a:solidFill>
                <a:srgbClr val="002060"/>
              </a:solidFill>
              <a:latin typeface="Footlight MT Light" charset="0"/>
            </a:endParaRPr>
          </a:p>
          <a:p>
            <a:pPr marL="285750" indent="-285750" algn="l">
              <a:lnSpc>
                <a:spcPct val="90000"/>
              </a:lnSpc>
              <a:buFont typeface="Arial" charset="0"/>
              <a:buChar char="•"/>
            </a:pPr>
            <a:r>
              <a:rPr lang="en-US" altLang="ar-SA" sz="1600" b="1" i="1" u="sng" dirty="0">
                <a:solidFill>
                  <a:srgbClr val="002060"/>
                </a:solidFill>
                <a:latin typeface="Arial" charset="0"/>
                <a:ea typeface="Arial" charset="0"/>
                <a:cs typeface="Arial" charset="0"/>
              </a:rPr>
              <a:t>E.coli </a:t>
            </a:r>
          </a:p>
          <a:p>
            <a:pPr marL="285750" indent="-285750" algn="l">
              <a:lnSpc>
                <a:spcPct val="90000"/>
              </a:lnSpc>
              <a:buFont typeface="Arial" charset="0"/>
              <a:buChar char="•"/>
            </a:pPr>
            <a:r>
              <a:rPr lang="en-US" altLang="ar-SA" sz="1600" i="1" dirty="0">
                <a:solidFill>
                  <a:srgbClr val="002060"/>
                </a:solidFill>
                <a:latin typeface="Arial" charset="0"/>
                <a:ea typeface="Arial" charset="0"/>
                <a:cs typeface="Arial" charset="0"/>
              </a:rPr>
              <a:t>Proteus</a:t>
            </a:r>
            <a:endParaRPr lang="en-US" altLang="ar-SA" sz="1600" dirty="0">
              <a:solidFill>
                <a:srgbClr val="002060"/>
              </a:solidFill>
              <a:latin typeface="Arial" charset="0"/>
              <a:ea typeface="Arial" charset="0"/>
              <a:cs typeface="Arial" charset="0"/>
            </a:endParaRPr>
          </a:p>
          <a:p>
            <a:pPr algn="l">
              <a:lnSpc>
                <a:spcPct val="90000"/>
              </a:lnSpc>
            </a:pPr>
            <a:r>
              <a:rPr lang="en-US" altLang="ar-SA" sz="1600" dirty="0">
                <a:solidFill>
                  <a:srgbClr val="002060"/>
                </a:solidFill>
                <a:latin typeface="Arial" charset="0"/>
                <a:ea typeface="Arial" charset="0"/>
                <a:cs typeface="Arial" charset="0"/>
              </a:rPr>
              <a:t>….etc.</a:t>
            </a:r>
          </a:p>
        </p:txBody>
      </p:sp>
      <p:sp>
        <p:nvSpPr>
          <p:cNvPr id="45" name="مستطيل ذو زاوية واحدة مخدوشة 44"/>
          <p:cNvSpPr/>
          <p:nvPr/>
        </p:nvSpPr>
        <p:spPr>
          <a:xfrm>
            <a:off x="2314086" y="3613342"/>
            <a:ext cx="2257914" cy="1607388"/>
          </a:xfrm>
          <a:prstGeom prst="snip1Rect">
            <a:avLst/>
          </a:prstGeom>
          <a:ln/>
        </p:spPr>
        <p:style>
          <a:lnRef idx="2">
            <a:schemeClr val="accent2"/>
          </a:lnRef>
          <a:fillRef idx="1">
            <a:schemeClr val="lt1"/>
          </a:fillRef>
          <a:effectRef idx="0">
            <a:schemeClr val="accent2"/>
          </a:effectRef>
          <a:fontRef idx="minor">
            <a:schemeClr val="dk1"/>
          </a:fontRef>
        </p:style>
        <p:txBody>
          <a:bodyPr rtlCol="1" anchor="ctr"/>
          <a:lstStyle/>
          <a:p>
            <a:endParaRPr lang="en-US" altLang="ar-SA" b="1" u="sng" dirty="0">
              <a:solidFill>
                <a:srgbClr val="C00000"/>
              </a:solidFill>
              <a:latin typeface="Arial" charset="0"/>
              <a:ea typeface="Arial" charset="0"/>
              <a:cs typeface="Arial" charset="0"/>
            </a:endParaRPr>
          </a:p>
        </p:txBody>
      </p:sp>
      <p:sp>
        <p:nvSpPr>
          <p:cNvPr id="26" name="مستطيل 25"/>
          <p:cNvSpPr/>
          <p:nvPr/>
        </p:nvSpPr>
        <p:spPr>
          <a:xfrm>
            <a:off x="2370485" y="3679563"/>
            <a:ext cx="2240841" cy="1574277"/>
          </a:xfrm>
          <a:prstGeom prst="rect">
            <a:avLst/>
          </a:prstGeom>
        </p:spPr>
        <p:txBody>
          <a:bodyPr wrap="square">
            <a:spAutoFit/>
          </a:bodyPr>
          <a:lstStyle/>
          <a:p>
            <a:pPr marL="285750" indent="-285750">
              <a:lnSpc>
                <a:spcPct val="90000"/>
              </a:lnSpc>
              <a:buFont typeface="Arial" charset="0"/>
              <a:buChar char="•"/>
            </a:pPr>
            <a:r>
              <a:rPr lang="en-US" altLang="ar-SA" sz="1400" b="1" dirty="0">
                <a:solidFill>
                  <a:srgbClr val="002060"/>
                </a:solidFill>
                <a:latin typeface="Arial" charset="0"/>
                <a:ea typeface="Arial" charset="0"/>
                <a:cs typeface="Arial" charset="0"/>
              </a:rPr>
              <a:t>99% anaerobes</a:t>
            </a:r>
          </a:p>
          <a:p>
            <a:pPr>
              <a:lnSpc>
                <a:spcPct val="90000"/>
              </a:lnSpc>
            </a:pPr>
            <a:endParaRPr lang="en-US" altLang="ar-SA" sz="900" b="1" i="1" u="sng" dirty="0">
              <a:solidFill>
                <a:srgbClr val="C00000"/>
              </a:solidFill>
              <a:latin typeface="Arial" charset="0"/>
              <a:ea typeface="Arial" charset="0"/>
              <a:cs typeface="Arial" charset="0"/>
            </a:endParaRPr>
          </a:p>
          <a:p>
            <a:pPr marL="285750" indent="-285750">
              <a:lnSpc>
                <a:spcPct val="90000"/>
              </a:lnSpc>
              <a:buFont typeface="Arial" charset="0"/>
              <a:buChar char="•"/>
            </a:pPr>
            <a:r>
              <a:rPr lang="en-US" altLang="ar-SA" sz="1400" b="1" i="1" u="sng" dirty="0" err="1">
                <a:solidFill>
                  <a:srgbClr val="C00000"/>
                </a:solidFill>
                <a:latin typeface="Arial" charset="0"/>
                <a:ea typeface="Arial" charset="0"/>
                <a:cs typeface="Arial" charset="0"/>
              </a:rPr>
              <a:t>Bacteroides</a:t>
            </a:r>
            <a:r>
              <a:rPr lang="en-US" altLang="ar-SA" sz="1400" b="1" i="1" u="sng" dirty="0">
                <a:solidFill>
                  <a:srgbClr val="C00000"/>
                </a:solidFill>
                <a:latin typeface="Arial" charset="0"/>
                <a:ea typeface="Arial" charset="0"/>
                <a:cs typeface="Arial" charset="0"/>
              </a:rPr>
              <a:t> </a:t>
            </a:r>
            <a:r>
              <a:rPr lang="en-US" altLang="ar-SA" sz="1400" b="1" i="1" u="sng" dirty="0" err="1">
                <a:solidFill>
                  <a:srgbClr val="C00000"/>
                </a:solidFill>
                <a:latin typeface="Arial" charset="0"/>
                <a:ea typeface="Arial" charset="0"/>
                <a:cs typeface="Arial" charset="0"/>
              </a:rPr>
              <a:t>fragilis</a:t>
            </a:r>
            <a:r>
              <a:rPr lang="en-US" altLang="ar-SA" sz="1400" b="1" i="1" u="sng" dirty="0">
                <a:solidFill>
                  <a:srgbClr val="C00000"/>
                </a:solidFill>
                <a:latin typeface="Arial" charset="0"/>
                <a:ea typeface="Arial" charset="0"/>
                <a:cs typeface="Arial" charset="0"/>
              </a:rPr>
              <a:t>  </a:t>
            </a:r>
            <a:r>
              <a:rPr lang="en-US" altLang="ar-SA" sz="1400" dirty="0">
                <a:solidFill>
                  <a:srgbClr val="002060"/>
                </a:solidFill>
                <a:latin typeface="Arial" charset="0"/>
                <a:ea typeface="Arial" charset="0"/>
                <a:cs typeface="Arial" charset="0"/>
              </a:rPr>
              <a:t>group is the dominant anaerobes</a:t>
            </a:r>
          </a:p>
          <a:p>
            <a:pPr marL="285750" indent="-285750">
              <a:lnSpc>
                <a:spcPct val="90000"/>
              </a:lnSpc>
              <a:buFont typeface="Arial" charset="0"/>
              <a:buChar char="•"/>
            </a:pPr>
            <a:r>
              <a:rPr lang="en-US" altLang="ar-SA" sz="1400" dirty="0">
                <a:solidFill>
                  <a:srgbClr val="002060"/>
                </a:solidFill>
                <a:latin typeface="Arial" charset="0"/>
                <a:ea typeface="Arial" charset="0"/>
                <a:cs typeface="Arial" charset="0"/>
              </a:rPr>
              <a:t>Other example :</a:t>
            </a:r>
          </a:p>
          <a:p>
            <a:pPr>
              <a:lnSpc>
                <a:spcPct val="90000"/>
              </a:lnSpc>
            </a:pPr>
            <a:r>
              <a:rPr lang="en-US" altLang="ar-SA" sz="1400" dirty="0">
                <a:solidFill>
                  <a:srgbClr val="002060"/>
                </a:solidFill>
                <a:latin typeface="Arial" charset="0"/>
                <a:ea typeface="Arial" charset="0"/>
                <a:cs typeface="Arial" charset="0"/>
              </a:rPr>
              <a:t>      </a:t>
            </a:r>
            <a:r>
              <a:rPr lang="en-US" altLang="ar-SA" sz="1400" dirty="0" err="1">
                <a:solidFill>
                  <a:srgbClr val="002060"/>
                </a:solidFill>
                <a:latin typeface="Arial" charset="0"/>
                <a:ea typeface="Arial" charset="0"/>
                <a:cs typeface="Arial" charset="0"/>
              </a:rPr>
              <a:t>bifidobacteria</a:t>
            </a:r>
            <a:r>
              <a:rPr lang="en-US" altLang="ar-SA" sz="1400" dirty="0">
                <a:solidFill>
                  <a:srgbClr val="002060"/>
                </a:solidFill>
                <a:latin typeface="Arial" charset="0"/>
                <a:ea typeface="Arial" charset="0"/>
                <a:cs typeface="Arial" charset="0"/>
              </a:rPr>
              <a:t> ,           </a:t>
            </a:r>
          </a:p>
          <a:p>
            <a:pPr>
              <a:lnSpc>
                <a:spcPct val="90000"/>
              </a:lnSpc>
            </a:pPr>
            <a:r>
              <a:rPr lang="en-US" altLang="ar-SA" sz="1400" dirty="0">
                <a:solidFill>
                  <a:srgbClr val="002060"/>
                </a:solidFill>
                <a:latin typeface="Arial" charset="0"/>
                <a:ea typeface="Arial" charset="0"/>
                <a:cs typeface="Arial" charset="0"/>
              </a:rPr>
              <a:t>      Lactobacilli…etc.</a:t>
            </a:r>
            <a:endParaRPr lang="ar-SA" sz="1400" dirty="0">
              <a:latin typeface="Arial" charset="0"/>
              <a:ea typeface="Arial" charset="0"/>
              <a:cs typeface="Arial" charset="0"/>
            </a:endParaRPr>
          </a:p>
        </p:txBody>
      </p:sp>
      <p:sp>
        <p:nvSpPr>
          <p:cNvPr id="30" name="مستطيل 29"/>
          <p:cNvSpPr/>
          <p:nvPr/>
        </p:nvSpPr>
        <p:spPr>
          <a:xfrm>
            <a:off x="961090" y="5253840"/>
            <a:ext cx="3528792" cy="1565327"/>
          </a:xfrm>
          <a:prstGeom prst="rect">
            <a:avLst/>
          </a:prstGeom>
          <a:ln/>
        </p:spPr>
        <p:style>
          <a:lnRef idx="2">
            <a:schemeClr val="accent2"/>
          </a:lnRef>
          <a:fillRef idx="1">
            <a:schemeClr val="lt1"/>
          </a:fillRef>
          <a:effectRef idx="0">
            <a:schemeClr val="accent2"/>
          </a:effectRef>
          <a:fontRef idx="minor">
            <a:schemeClr val="dk1"/>
          </a:fontRef>
        </p:style>
        <p:txBody>
          <a:bodyPr rtlCol="1" anchor="ctr"/>
          <a:lstStyle/>
          <a:p>
            <a:pPr algn="ctr"/>
            <a:endParaRPr lang="ar-SA"/>
          </a:p>
        </p:txBody>
      </p:sp>
      <p:sp>
        <p:nvSpPr>
          <p:cNvPr id="29" name="مستطيل 28"/>
          <p:cNvSpPr/>
          <p:nvPr/>
        </p:nvSpPr>
        <p:spPr>
          <a:xfrm>
            <a:off x="1037186" y="5305217"/>
            <a:ext cx="3500705" cy="1505027"/>
          </a:xfrm>
          <a:prstGeom prst="rect">
            <a:avLst/>
          </a:prstGeom>
        </p:spPr>
        <p:txBody>
          <a:bodyPr wrap="square">
            <a:spAutoFit/>
          </a:bodyPr>
          <a:lstStyle/>
          <a:p>
            <a:pPr marL="285750" indent="-285750">
              <a:lnSpc>
                <a:spcPct val="90000"/>
              </a:lnSpc>
              <a:buFont typeface="Arial" charset="0"/>
              <a:buChar char="•"/>
            </a:pPr>
            <a:r>
              <a:rPr lang="en-US" altLang="ar-SA" sz="1600" b="1" i="1" dirty="0">
                <a:solidFill>
                  <a:srgbClr val="FF0000"/>
                </a:solidFill>
                <a:latin typeface="Arial" charset="0"/>
                <a:ea typeface="Arial" charset="0"/>
                <a:cs typeface="Arial" charset="0"/>
              </a:rPr>
              <a:t>1/3</a:t>
            </a:r>
            <a:r>
              <a:rPr lang="en-US" altLang="ar-SA" sz="1600" i="1" dirty="0">
                <a:solidFill>
                  <a:srgbClr val="002060"/>
                </a:solidFill>
                <a:latin typeface="Arial" charset="0"/>
                <a:ea typeface="Arial" charset="0"/>
                <a:cs typeface="Arial" charset="0"/>
              </a:rPr>
              <a:t> of feces weight is </a:t>
            </a:r>
            <a:r>
              <a:rPr lang="en-US" altLang="ar-SA" sz="1600" b="1" i="1" dirty="0">
                <a:solidFill>
                  <a:srgbClr val="FF0000"/>
                </a:solidFill>
                <a:latin typeface="Arial" charset="0"/>
                <a:ea typeface="Arial" charset="0"/>
                <a:cs typeface="Arial" charset="0"/>
              </a:rPr>
              <a:t>bacteria</a:t>
            </a:r>
            <a:r>
              <a:rPr lang="en-US" altLang="ar-SA" sz="1600" b="1" i="1" dirty="0">
                <a:solidFill>
                  <a:srgbClr val="002060"/>
                </a:solidFill>
                <a:latin typeface="Arial" charset="0"/>
                <a:ea typeface="Arial" charset="0"/>
                <a:cs typeface="Arial" charset="0"/>
              </a:rPr>
              <a:t>.</a:t>
            </a:r>
          </a:p>
          <a:p>
            <a:pPr marL="285750" indent="-285750">
              <a:lnSpc>
                <a:spcPct val="90000"/>
              </a:lnSpc>
              <a:buFont typeface="Arial" charset="0"/>
              <a:buChar char="•"/>
            </a:pPr>
            <a:r>
              <a:rPr lang="en-US" altLang="ar-SA" sz="1600" i="1" dirty="0">
                <a:solidFill>
                  <a:srgbClr val="002060"/>
                </a:solidFill>
                <a:latin typeface="Arial" charset="0"/>
                <a:ea typeface="Arial" charset="0"/>
                <a:cs typeface="Arial" charset="0"/>
              </a:rPr>
              <a:t>mainly </a:t>
            </a:r>
            <a:r>
              <a:rPr lang="en-US" altLang="ar-SA" sz="1600" b="1" i="1" dirty="0">
                <a:solidFill>
                  <a:srgbClr val="FF0000"/>
                </a:solidFill>
                <a:latin typeface="Arial" charset="0"/>
                <a:ea typeface="Arial" charset="0"/>
                <a:cs typeface="Arial" charset="0"/>
              </a:rPr>
              <a:t>dead</a:t>
            </a:r>
            <a:r>
              <a:rPr lang="en-US" altLang="ar-SA" sz="1600" i="1" dirty="0">
                <a:solidFill>
                  <a:srgbClr val="002060"/>
                </a:solidFill>
                <a:latin typeface="Arial" charset="0"/>
                <a:ea typeface="Arial" charset="0"/>
                <a:cs typeface="Arial" charset="0"/>
              </a:rPr>
              <a:t>. </a:t>
            </a:r>
          </a:p>
          <a:p>
            <a:pPr marL="285750" indent="-285750">
              <a:lnSpc>
                <a:spcPct val="90000"/>
              </a:lnSpc>
              <a:buFont typeface="Arial" charset="0"/>
              <a:buChar char="•"/>
            </a:pPr>
            <a:r>
              <a:rPr lang="en-US" altLang="ar-SA" sz="1600" i="1" dirty="0">
                <a:solidFill>
                  <a:srgbClr val="002060"/>
                </a:solidFill>
                <a:latin typeface="Arial" charset="0"/>
                <a:ea typeface="Arial" charset="0"/>
                <a:cs typeface="Arial" charset="0"/>
              </a:rPr>
              <a:t>Living bacteria about 10</a:t>
            </a:r>
            <a:r>
              <a:rPr lang="en-US" altLang="ar-SA" sz="1600" i="1" baseline="30000" dirty="0">
                <a:solidFill>
                  <a:srgbClr val="002060"/>
                </a:solidFill>
                <a:latin typeface="Arial" charset="0"/>
                <a:ea typeface="Arial" charset="0"/>
                <a:cs typeface="Arial" charset="0"/>
              </a:rPr>
              <a:t>10</a:t>
            </a:r>
            <a:r>
              <a:rPr lang="en-US" altLang="ar-SA" sz="1600" i="1" dirty="0">
                <a:solidFill>
                  <a:srgbClr val="002060"/>
                </a:solidFill>
                <a:latin typeface="Arial" charset="0"/>
                <a:ea typeface="Arial" charset="0"/>
                <a:cs typeface="Arial" charset="0"/>
              </a:rPr>
              <a:t>/gm</a:t>
            </a:r>
          </a:p>
          <a:p>
            <a:pPr marL="285750" indent="-285750">
              <a:lnSpc>
                <a:spcPct val="90000"/>
              </a:lnSpc>
              <a:buFont typeface="Arial" charset="0"/>
              <a:buChar char="•"/>
            </a:pPr>
            <a:r>
              <a:rPr lang="en-US" altLang="ar-SA" b="1" i="1" u="sng" dirty="0">
                <a:solidFill>
                  <a:srgbClr val="002060"/>
                </a:solidFill>
                <a:latin typeface="Arial" charset="0"/>
                <a:ea typeface="Arial" charset="0"/>
                <a:cs typeface="Arial" charset="0"/>
              </a:rPr>
              <a:t>Anaerobic environment maintained by aerobic bacteria utilizing free O2</a:t>
            </a:r>
            <a:r>
              <a:rPr lang="en-US" altLang="ar-SA" sz="1600" i="1" dirty="0">
                <a:solidFill>
                  <a:srgbClr val="002060"/>
                </a:solidFill>
                <a:latin typeface="Arial" charset="0"/>
                <a:ea typeface="Arial" charset="0"/>
                <a:cs typeface="Arial" charset="0"/>
              </a:rPr>
              <a:t>.</a:t>
            </a:r>
          </a:p>
        </p:txBody>
      </p:sp>
      <p:sp>
        <p:nvSpPr>
          <p:cNvPr id="3" name="مستطيل 2"/>
          <p:cNvSpPr/>
          <p:nvPr/>
        </p:nvSpPr>
        <p:spPr>
          <a:xfrm>
            <a:off x="9251727" y="2779765"/>
            <a:ext cx="2685485" cy="2696123"/>
          </a:xfrm>
          <a:prstGeom prst="rect">
            <a:avLst/>
          </a:prstGeom>
        </p:spPr>
        <p:txBody>
          <a:bodyPr wrap="square">
            <a:spAutoFit/>
          </a:bodyPr>
          <a:lstStyle/>
          <a:p>
            <a:pPr marL="285750" indent="-285750">
              <a:buFont typeface="Arial" charset="0"/>
              <a:buChar char="•"/>
            </a:pPr>
            <a:r>
              <a:rPr lang="en-US" altLang="ar-SA" sz="1400" b="1" dirty="0">
                <a:solidFill>
                  <a:srgbClr val="002060"/>
                </a:solidFill>
                <a:latin typeface="Arial" charset="0"/>
                <a:ea typeface="Arial" charset="0"/>
                <a:cs typeface="Arial" charset="0"/>
              </a:rPr>
              <a:t>In both sexes </a:t>
            </a:r>
            <a:r>
              <a:rPr lang="en-US" altLang="ar-SA" sz="1600" b="1" i="1" u="sng" dirty="0">
                <a:solidFill>
                  <a:srgbClr val="C00000"/>
                </a:solidFill>
                <a:latin typeface="Arial" charset="0"/>
                <a:ea typeface="Arial" charset="0"/>
                <a:cs typeface="Arial" charset="0"/>
              </a:rPr>
              <a:t>Mycobacterium </a:t>
            </a:r>
            <a:r>
              <a:rPr lang="en-US" altLang="ar-SA" sz="1600" b="1" i="1" u="sng" dirty="0" err="1">
                <a:solidFill>
                  <a:srgbClr val="C00000"/>
                </a:solidFill>
                <a:latin typeface="Arial" charset="0"/>
                <a:ea typeface="Arial" charset="0"/>
                <a:cs typeface="Arial" charset="0"/>
              </a:rPr>
              <a:t>smegmatis</a:t>
            </a:r>
            <a:r>
              <a:rPr lang="en-US" altLang="ar-SA" sz="1400" b="1" i="1" dirty="0">
                <a:solidFill>
                  <a:srgbClr val="002060"/>
                </a:solidFill>
                <a:latin typeface="Arial" charset="0"/>
                <a:ea typeface="Arial" charset="0"/>
                <a:cs typeface="Arial" charset="0"/>
              </a:rPr>
              <a:t> </a:t>
            </a:r>
            <a:r>
              <a:rPr lang="en-US" altLang="ar-SA" sz="1400" b="1" dirty="0">
                <a:solidFill>
                  <a:srgbClr val="002060"/>
                </a:solidFill>
                <a:latin typeface="Arial" charset="0"/>
                <a:ea typeface="Arial" charset="0"/>
                <a:cs typeface="Arial" charset="0"/>
              </a:rPr>
              <a:t>in secretions which contaminate </a:t>
            </a:r>
            <a:r>
              <a:rPr lang="en-US" altLang="ar-SA" sz="1600" b="1" u="sng" dirty="0">
                <a:solidFill>
                  <a:srgbClr val="002060"/>
                </a:solidFill>
                <a:latin typeface="Arial" charset="0"/>
                <a:ea typeface="Arial" charset="0"/>
                <a:cs typeface="Arial" charset="0"/>
              </a:rPr>
              <a:t>urine</a:t>
            </a:r>
            <a:r>
              <a:rPr lang="en-US" altLang="ar-SA" sz="1600" b="1" dirty="0">
                <a:solidFill>
                  <a:srgbClr val="002060"/>
                </a:solidFill>
                <a:latin typeface="Arial" charset="0"/>
                <a:ea typeface="Arial" charset="0"/>
                <a:cs typeface="Arial" charset="0"/>
              </a:rPr>
              <a:t> </a:t>
            </a:r>
            <a:r>
              <a:rPr lang="en-US" altLang="ar-SA" sz="1400" b="1" dirty="0">
                <a:solidFill>
                  <a:srgbClr val="002060"/>
                </a:solidFill>
                <a:latin typeface="Arial" charset="0"/>
                <a:ea typeface="Arial" charset="0"/>
                <a:cs typeface="Arial" charset="0"/>
              </a:rPr>
              <a:t>and leads to confusion /misdiagnosis.</a:t>
            </a:r>
          </a:p>
          <a:p>
            <a:pPr marL="285750" indent="-285750">
              <a:lnSpc>
                <a:spcPct val="90000"/>
              </a:lnSpc>
              <a:buFont typeface="Arial" charset="0"/>
              <a:buChar char="•"/>
            </a:pPr>
            <a:endParaRPr lang="en-US" altLang="ar-SA" sz="1400" b="1" i="1" dirty="0">
              <a:solidFill>
                <a:srgbClr val="002060"/>
              </a:solidFill>
              <a:latin typeface="Arial" charset="0"/>
              <a:ea typeface="Arial" charset="0"/>
              <a:cs typeface="Arial" charset="0"/>
            </a:endParaRPr>
          </a:p>
          <a:p>
            <a:pPr marL="285750" indent="-285750">
              <a:lnSpc>
                <a:spcPct val="90000"/>
              </a:lnSpc>
              <a:buFont typeface="Arial" charset="0"/>
              <a:buChar char="•"/>
            </a:pPr>
            <a:r>
              <a:rPr lang="en-US" altLang="ar-SA" sz="1400" b="1" dirty="0">
                <a:solidFill>
                  <a:srgbClr val="002060"/>
                </a:solidFill>
                <a:latin typeface="Arial" charset="0"/>
                <a:ea typeface="Arial" charset="0"/>
                <a:cs typeface="Arial" charset="0"/>
              </a:rPr>
              <a:t>Male &amp; Female </a:t>
            </a:r>
            <a:r>
              <a:rPr lang="en-US" altLang="ar-SA" sz="1600" b="1" u="sng" dirty="0">
                <a:solidFill>
                  <a:srgbClr val="002060"/>
                </a:solidFill>
                <a:latin typeface="Arial" charset="0"/>
                <a:ea typeface="Arial" charset="0"/>
                <a:cs typeface="Arial" charset="0"/>
              </a:rPr>
              <a:t>distal urethra: </a:t>
            </a:r>
          </a:p>
          <a:p>
            <a:pPr marL="285750" indent="-285750">
              <a:lnSpc>
                <a:spcPct val="90000"/>
              </a:lnSpc>
              <a:buFont typeface=".AppleSystemUIFont" charset="-120"/>
              <a:buChar char="-"/>
            </a:pPr>
            <a:r>
              <a:rPr lang="en-US" altLang="ar-SA" sz="1400" b="1" dirty="0">
                <a:solidFill>
                  <a:srgbClr val="FF0000"/>
                </a:solidFill>
                <a:latin typeface="Arial" charset="0"/>
                <a:ea typeface="Arial" charset="0"/>
                <a:cs typeface="Arial" charset="0"/>
              </a:rPr>
              <a:t> </a:t>
            </a:r>
            <a:r>
              <a:rPr lang="en-US" altLang="ar-SA" sz="1400" b="1" u="sng" dirty="0" err="1">
                <a:solidFill>
                  <a:srgbClr val="FF0000"/>
                </a:solidFill>
                <a:latin typeface="Arial" charset="0"/>
                <a:ea typeface="Arial" charset="0"/>
                <a:cs typeface="Arial" charset="0"/>
              </a:rPr>
              <a:t>S.epidermidis</a:t>
            </a:r>
            <a:r>
              <a:rPr lang="en-US" altLang="ar-SA" sz="1400" b="1" dirty="0">
                <a:solidFill>
                  <a:srgbClr val="FF0000"/>
                </a:solidFill>
                <a:latin typeface="Arial" charset="0"/>
                <a:ea typeface="Arial" charset="0"/>
                <a:cs typeface="Arial" charset="0"/>
              </a:rPr>
              <a:t>                                                                </a:t>
            </a:r>
          </a:p>
          <a:p>
            <a:pPr marL="285750" indent="-285750">
              <a:lnSpc>
                <a:spcPct val="90000"/>
              </a:lnSpc>
              <a:buFont typeface=".AppleSystemUIFont" charset="-120"/>
              <a:buChar char="-"/>
            </a:pPr>
            <a:r>
              <a:rPr lang="en-US" altLang="ar-SA" sz="1400" b="1" dirty="0" err="1">
                <a:solidFill>
                  <a:srgbClr val="002060"/>
                </a:solidFill>
                <a:latin typeface="Arial" charset="0"/>
                <a:ea typeface="Arial" charset="0"/>
                <a:cs typeface="Arial" charset="0"/>
              </a:rPr>
              <a:t>Corynebacteria</a:t>
            </a:r>
            <a:endParaRPr lang="en-US" altLang="ar-SA" sz="1400" b="1" dirty="0">
              <a:solidFill>
                <a:srgbClr val="002060"/>
              </a:solidFill>
              <a:latin typeface="Arial" charset="0"/>
              <a:ea typeface="Arial" charset="0"/>
              <a:cs typeface="Arial" charset="0"/>
            </a:endParaRPr>
          </a:p>
          <a:p>
            <a:pPr marL="285750" indent="-285750">
              <a:lnSpc>
                <a:spcPct val="90000"/>
              </a:lnSpc>
              <a:buFont typeface=".AppleSystemUIFont" charset="-120"/>
              <a:buChar char="-"/>
            </a:pPr>
            <a:r>
              <a:rPr lang="en-US" altLang="ar-SA" sz="1400" b="1" dirty="0">
                <a:solidFill>
                  <a:srgbClr val="002060"/>
                </a:solidFill>
                <a:latin typeface="Arial" charset="0"/>
                <a:ea typeface="Arial" charset="0"/>
                <a:cs typeface="Arial" charset="0"/>
              </a:rPr>
              <a:t>Mycoplasma species </a:t>
            </a:r>
            <a:endParaRPr lang="ar-SA" sz="1400" b="1" dirty="0">
              <a:solidFill>
                <a:srgbClr val="002060"/>
              </a:solidFill>
              <a:latin typeface="Arial" charset="0"/>
              <a:ea typeface="Arial" charset="0"/>
              <a:cs typeface="Arial" charset="0"/>
            </a:endParaRPr>
          </a:p>
        </p:txBody>
      </p:sp>
      <p:sp>
        <p:nvSpPr>
          <p:cNvPr id="28" name="خماسي 27"/>
          <p:cNvSpPr/>
          <p:nvPr/>
        </p:nvSpPr>
        <p:spPr>
          <a:xfrm rot="10800000" flipH="1">
            <a:off x="3946901" y="2521653"/>
            <a:ext cx="3691674" cy="930343"/>
          </a:xfrm>
          <a:prstGeom prst="homePlate">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ar-SA" sz="1200" i="1" dirty="0">
              <a:solidFill>
                <a:schemeClr val="tx1"/>
              </a:solidFill>
              <a:latin typeface="Arial" charset="0"/>
              <a:ea typeface="Arial" charset="0"/>
              <a:cs typeface="Arial" charset="0"/>
            </a:endParaRPr>
          </a:p>
        </p:txBody>
      </p:sp>
      <p:sp>
        <p:nvSpPr>
          <p:cNvPr id="21" name="شكل بيضاوي 20"/>
          <p:cNvSpPr/>
          <p:nvPr/>
        </p:nvSpPr>
        <p:spPr>
          <a:xfrm>
            <a:off x="6206308" y="3375169"/>
            <a:ext cx="1314094" cy="562155"/>
          </a:xfrm>
          <a:prstGeom prst="ellipse">
            <a:avLst/>
          </a:prstGeom>
        </p:spPr>
        <p:style>
          <a:lnRef idx="2">
            <a:schemeClr val="accent4"/>
          </a:lnRef>
          <a:fillRef idx="1">
            <a:schemeClr val="lt1"/>
          </a:fillRef>
          <a:effectRef idx="0">
            <a:schemeClr val="accent4"/>
          </a:effectRef>
          <a:fontRef idx="minor">
            <a:schemeClr val="dk1"/>
          </a:fontRef>
        </p:style>
        <p:txBody>
          <a:bodyPr rtlCol="1" anchor="ctr"/>
          <a:lstStyle/>
          <a:p>
            <a:pPr algn="ctr"/>
            <a:r>
              <a:rPr lang="en-US" altLang="ar-SA" b="1">
                <a:solidFill>
                  <a:srgbClr val="C00000"/>
                </a:solidFill>
                <a:latin typeface="Footlight MT Light" charset="0"/>
                <a:ea typeface="Arial" charset="0"/>
              </a:rPr>
              <a:t>Vagina</a:t>
            </a:r>
            <a:endParaRPr lang="en-US" altLang="ar-SA" i="1" dirty="0">
              <a:solidFill>
                <a:srgbClr val="002060"/>
              </a:solidFill>
              <a:latin typeface="Arial" charset="0"/>
              <a:ea typeface="Arial" charset="0"/>
              <a:cs typeface="Arial" charset="0"/>
            </a:endParaRPr>
          </a:p>
        </p:txBody>
      </p:sp>
      <p:sp>
        <p:nvSpPr>
          <p:cNvPr id="31" name="مربع نص 30"/>
          <p:cNvSpPr txBox="1"/>
          <p:nvPr/>
        </p:nvSpPr>
        <p:spPr>
          <a:xfrm>
            <a:off x="7422711" y="4138421"/>
            <a:ext cx="1791120" cy="2363724"/>
          </a:xfrm>
          <a:prstGeom prst="rect">
            <a:avLst/>
          </a:prstGeom>
          <a:noFill/>
        </p:spPr>
        <p:txBody>
          <a:bodyPr wrap="square" rtlCol="1">
            <a:spAutoFit/>
          </a:bodyPr>
          <a:lstStyle/>
          <a:p>
            <a:pPr marL="285750" indent="-285750">
              <a:lnSpc>
                <a:spcPct val="90000"/>
              </a:lnSpc>
              <a:buFont typeface="Arial" charset="0"/>
              <a:buChar char="•"/>
            </a:pPr>
            <a:r>
              <a:rPr lang="en-US" altLang="ar-SA" u="sng" dirty="0" err="1">
                <a:solidFill>
                  <a:srgbClr val="0070C0"/>
                </a:solidFill>
                <a:latin typeface="Arial" charset="0"/>
                <a:ea typeface="Arial" charset="0"/>
                <a:cs typeface="Arial" charset="0"/>
              </a:rPr>
              <a:t>S.epidermidis</a:t>
            </a:r>
            <a:r>
              <a:rPr lang="en-US" altLang="ar-SA" u="sng" dirty="0">
                <a:solidFill>
                  <a:srgbClr val="0070C0"/>
                </a:solidFill>
                <a:latin typeface="Arial" charset="0"/>
                <a:ea typeface="Arial" charset="0"/>
                <a:cs typeface="Arial" charset="0"/>
              </a:rPr>
              <a:t> </a:t>
            </a:r>
          </a:p>
          <a:p>
            <a:pPr marL="285750" indent="-285750">
              <a:lnSpc>
                <a:spcPct val="90000"/>
              </a:lnSpc>
              <a:buFont typeface="Arial" charset="0"/>
              <a:buChar char="•"/>
            </a:pPr>
            <a:r>
              <a:rPr lang="en-US" altLang="ar-SA" u="sng" dirty="0" err="1">
                <a:solidFill>
                  <a:srgbClr val="0070C0"/>
                </a:solidFill>
                <a:latin typeface="Arial" charset="0"/>
                <a:ea typeface="Arial" charset="0"/>
                <a:cs typeface="Arial" charset="0"/>
              </a:rPr>
              <a:t>Corynebacteria</a:t>
            </a:r>
            <a:endParaRPr lang="en-US" altLang="ar-SA" u="sng" dirty="0">
              <a:solidFill>
                <a:srgbClr val="0070C0"/>
              </a:solidFill>
              <a:latin typeface="Arial" charset="0"/>
              <a:ea typeface="Arial" charset="0"/>
              <a:cs typeface="Arial" charset="0"/>
            </a:endParaRPr>
          </a:p>
          <a:p>
            <a:pPr marL="285750" indent="-285750">
              <a:lnSpc>
                <a:spcPct val="90000"/>
              </a:lnSpc>
              <a:buFont typeface="Arial" charset="0"/>
              <a:buChar char="•"/>
            </a:pPr>
            <a:r>
              <a:rPr lang="en-US" altLang="ar-SA" u="sng" dirty="0">
                <a:solidFill>
                  <a:srgbClr val="0070C0"/>
                </a:solidFill>
                <a:latin typeface="Arial" charset="0"/>
                <a:ea typeface="Arial" charset="0"/>
                <a:cs typeface="Arial" charset="0"/>
              </a:rPr>
              <a:t>E.coli</a:t>
            </a:r>
          </a:p>
          <a:p>
            <a:pPr marL="285750" indent="-285750">
              <a:lnSpc>
                <a:spcPct val="90000"/>
              </a:lnSpc>
              <a:buFont typeface="Arial" charset="0"/>
              <a:buChar char="•"/>
            </a:pPr>
            <a:r>
              <a:rPr lang="en-US" altLang="ar-SA" u="sng" dirty="0">
                <a:solidFill>
                  <a:srgbClr val="0070C0"/>
                </a:solidFill>
                <a:latin typeface="Arial" charset="0"/>
                <a:ea typeface="Arial" charset="0"/>
                <a:cs typeface="Arial" charset="0"/>
              </a:rPr>
              <a:t>coliforms  </a:t>
            </a:r>
          </a:p>
          <a:p>
            <a:pPr marL="285750" indent="-285750">
              <a:lnSpc>
                <a:spcPct val="90000"/>
              </a:lnSpc>
              <a:buFont typeface="Arial" charset="0"/>
              <a:buChar char="•"/>
            </a:pPr>
            <a:r>
              <a:rPr lang="en-US" u="sng" dirty="0" err="1">
                <a:solidFill>
                  <a:srgbClr val="0070C0"/>
                </a:solidFill>
                <a:latin typeface="Arial" charset="0"/>
                <a:ea typeface="Arial" charset="0"/>
                <a:cs typeface="Arial" charset="0"/>
              </a:rPr>
              <a:t>entercoccus</a:t>
            </a:r>
            <a:r>
              <a:rPr lang="en-US" altLang="ar-SA" u="sng" dirty="0">
                <a:solidFill>
                  <a:srgbClr val="0070C0"/>
                </a:solidFill>
                <a:latin typeface="Arial" charset="0"/>
                <a:ea typeface="Arial" charset="0"/>
                <a:cs typeface="Arial" charset="0"/>
              </a:rPr>
              <a:t> </a:t>
            </a:r>
            <a:r>
              <a:rPr lang="en-US" altLang="ar-SA" u="sng" dirty="0" err="1">
                <a:solidFill>
                  <a:srgbClr val="0070C0"/>
                </a:solidFill>
                <a:latin typeface="Arial" charset="0"/>
                <a:ea typeface="Arial" charset="0"/>
                <a:cs typeface="Arial" charset="0"/>
              </a:rPr>
              <a:t>faecalis</a:t>
            </a:r>
            <a:r>
              <a:rPr lang="en-US" altLang="ar-SA" u="sng" dirty="0">
                <a:solidFill>
                  <a:srgbClr val="0070C0"/>
                </a:solidFill>
                <a:latin typeface="Arial" charset="0"/>
                <a:ea typeface="Arial" charset="0"/>
                <a:cs typeface="Arial" charset="0"/>
              </a:rPr>
              <a:t>.</a:t>
            </a:r>
          </a:p>
          <a:p>
            <a:pPr marL="285750" indent="-285750">
              <a:buFont typeface="Arial" charset="0"/>
              <a:buChar char="•"/>
            </a:pPr>
            <a:endParaRPr lang="ar-SA" i="1" dirty="0"/>
          </a:p>
        </p:txBody>
      </p:sp>
      <p:sp>
        <p:nvSpPr>
          <p:cNvPr id="38" name="مستطيل ذو زاوية واحدة مخدوشة 37"/>
          <p:cNvSpPr/>
          <p:nvPr/>
        </p:nvSpPr>
        <p:spPr>
          <a:xfrm>
            <a:off x="5071388" y="3883579"/>
            <a:ext cx="2216423" cy="2897324"/>
          </a:xfrm>
          <a:prstGeom prst="snip1Rect">
            <a:avLst/>
          </a:prstGeom>
          <a:noFill/>
        </p:spPr>
        <p:style>
          <a:lnRef idx="2">
            <a:schemeClr val="accent4"/>
          </a:lnRef>
          <a:fillRef idx="1">
            <a:schemeClr val="lt1"/>
          </a:fillRef>
          <a:effectRef idx="0">
            <a:schemeClr val="accent4"/>
          </a:effectRef>
          <a:fontRef idx="minor">
            <a:schemeClr val="dk1"/>
          </a:fontRef>
        </p:style>
        <p:txBody>
          <a:bodyPr rtlCol="1" anchor="ctr"/>
          <a:lstStyle/>
          <a:p>
            <a:pPr algn="ctr"/>
            <a:endParaRPr lang="en-US" altLang="ar-SA" b="1" u="sng" dirty="0">
              <a:solidFill>
                <a:srgbClr val="C00000"/>
              </a:solidFill>
              <a:latin typeface="Arial" charset="0"/>
              <a:ea typeface="Arial" charset="0"/>
              <a:cs typeface="Arial" charset="0"/>
            </a:endParaRPr>
          </a:p>
        </p:txBody>
      </p:sp>
      <p:sp>
        <p:nvSpPr>
          <p:cNvPr id="32" name="مستطيل 31"/>
          <p:cNvSpPr/>
          <p:nvPr/>
        </p:nvSpPr>
        <p:spPr>
          <a:xfrm>
            <a:off x="5088461" y="3880050"/>
            <a:ext cx="2324137" cy="2890022"/>
          </a:xfrm>
          <a:prstGeom prst="rect">
            <a:avLst/>
          </a:prstGeom>
        </p:spPr>
        <p:txBody>
          <a:bodyPr wrap="square">
            <a:spAutoFit/>
          </a:bodyPr>
          <a:lstStyle/>
          <a:p>
            <a:pPr marL="285750" indent="-285750">
              <a:lnSpc>
                <a:spcPct val="90000"/>
              </a:lnSpc>
              <a:buFont typeface="Arial" charset="0"/>
              <a:buChar char="•"/>
            </a:pPr>
            <a:r>
              <a:rPr lang="en-US" altLang="ar-SA" sz="1600" i="1" dirty="0">
                <a:solidFill>
                  <a:srgbClr val="002060"/>
                </a:solidFill>
                <a:latin typeface="Arial" charset="0"/>
                <a:ea typeface="Arial" charset="0"/>
                <a:cs typeface="Arial" charset="0"/>
              </a:rPr>
              <a:t>10</a:t>
            </a:r>
            <a:r>
              <a:rPr lang="en-US" altLang="ar-SA" sz="1600" i="1" baseline="30000" dirty="0">
                <a:solidFill>
                  <a:srgbClr val="002060"/>
                </a:solidFill>
                <a:latin typeface="Arial" charset="0"/>
                <a:ea typeface="Arial" charset="0"/>
                <a:cs typeface="Arial" charset="0"/>
              </a:rPr>
              <a:t>8</a:t>
            </a:r>
            <a:r>
              <a:rPr lang="en-US" altLang="ar-SA" sz="1600" i="1" dirty="0">
                <a:solidFill>
                  <a:srgbClr val="002060"/>
                </a:solidFill>
                <a:latin typeface="Arial" charset="0"/>
                <a:ea typeface="Arial" charset="0"/>
                <a:cs typeface="Arial" charset="0"/>
              </a:rPr>
              <a:t>/ml flora in normal vaginal secretion.</a:t>
            </a:r>
          </a:p>
          <a:p>
            <a:pPr marL="285750" indent="-285750">
              <a:lnSpc>
                <a:spcPct val="90000"/>
              </a:lnSpc>
              <a:buFont typeface="Arial" charset="0"/>
              <a:buChar char="•"/>
            </a:pPr>
            <a:endParaRPr lang="en-US" altLang="ar-SA" sz="1000" i="1" dirty="0">
              <a:solidFill>
                <a:srgbClr val="002060"/>
              </a:solidFill>
              <a:latin typeface="Arial" charset="0"/>
              <a:ea typeface="Arial" charset="0"/>
              <a:cs typeface="Arial" charset="0"/>
            </a:endParaRPr>
          </a:p>
          <a:p>
            <a:pPr marL="285750" indent="-285750">
              <a:lnSpc>
                <a:spcPct val="90000"/>
              </a:lnSpc>
              <a:buFont typeface="Arial" charset="0"/>
              <a:buChar char="•"/>
            </a:pPr>
            <a:r>
              <a:rPr lang="en-US" altLang="ar-SA" sz="1600" i="1" dirty="0">
                <a:solidFill>
                  <a:srgbClr val="002060"/>
                </a:solidFill>
                <a:latin typeface="Arial" charset="0"/>
                <a:ea typeface="Arial" charset="0"/>
                <a:cs typeface="Arial" charset="0"/>
              </a:rPr>
              <a:t>Example :</a:t>
            </a:r>
          </a:p>
          <a:p>
            <a:pPr>
              <a:lnSpc>
                <a:spcPct val="90000"/>
              </a:lnSpc>
              <a:buFont typeface="Arial" charset="0"/>
              <a:buNone/>
            </a:pPr>
            <a:r>
              <a:rPr lang="en-US" altLang="ar-SA" sz="1600" i="1" dirty="0">
                <a:solidFill>
                  <a:srgbClr val="C00000"/>
                </a:solidFill>
                <a:latin typeface="Arial" charset="0"/>
                <a:ea typeface="Arial" charset="0"/>
                <a:cs typeface="Arial" charset="0"/>
              </a:rPr>
              <a:t>-</a:t>
            </a:r>
            <a:r>
              <a:rPr lang="en-US" altLang="ar-SA" sz="1600" b="1" i="1" u="sng" dirty="0">
                <a:solidFill>
                  <a:srgbClr val="C00000"/>
                </a:solidFill>
                <a:latin typeface="Arial" charset="0"/>
                <a:ea typeface="Arial" charset="0"/>
                <a:cs typeface="Arial" charset="0"/>
              </a:rPr>
              <a:t>Lactobacillus (</a:t>
            </a:r>
            <a:r>
              <a:rPr lang="en-US" altLang="ar-SA" sz="1600" b="1" i="1" u="sng" dirty="0" err="1">
                <a:solidFill>
                  <a:srgbClr val="C00000"/>
                </a:solidFill>
                <a:latin typeface="Arial" charset="0"/>
                <a:ea typeface="Arial" charset="0"/>
                <a:cs typeface="Arial" charset="0"/>
              </a:rPr>
              <a:t>Doderlein’s</a:t>
            </a:r>
            <a:r>
              <a:rPr lang="en-US" altLang="ar-SA" sz="1600" b="1" i="1" u="sng" dirty="0">
                <a:solidFill>
                  <a:srgbClr val="C00000"/>
                </a:solidFill>
                <a:latin typeface="Arial" charset="0"/>
                <a:ea typeface="Arial" charset="0"/>
                <a:cs typeface="Arial" charset="0"/>
              </a:rPr>
              <a:t> bacilli)</a:t>
            </a:r>
          </a:p>
          <a:p>
            <a:pPr>
              <a:lnSpc>
                <a:spcPct val="90000"/>
              </a:lnSpc>
              <a:buFont typeface="Arial" charset="0"/>
              <a:buNone/>
            </a:pPr>
            <a:r>
              <a:rPr lang="en-US" altLang="ar-SA" sz="1600" i="1" dirty="0">
                <a:solidFill>
                  <a:srgbClr val="0070C0"/>
                </a:solidFill>
                <a:latin typeface="Arial" charset="0"/>
                <a:ea typeface="Arial" charset="0"/>
                <a:cs typeface="Arial" charset="0"/>
              </a:rPr>
              <a:t>- </a:t>
            </a:r>
            <a:r>
              <a:rPr lang="en-US" altLang="ar-SA" sz="1600" u="sng" dirty="0" err="1">
                <a:solidFill>
                  <a:srgbClr val="0070C0"/>
                </a:solidFill>
                <a:latin typeface="Arial" charset="0"/>
                <a:ea typeface="Arial" charset="0"/>
                <a:cs typeface="Arial" charset="0"/>
              </a:rPr>
              <a:t>Bacteroides</a:t>
            </a:r>
            <a:r>
              <a:rPr lang="en-US" altLang="ar-SA" sz="1600" u="sng" dirty="0">
                <a:solidFill>
                  <a:srgbClr val="0070C0"/>
                </a:solidFill>
                <a:latin typeface="Arial" charset="0"/>
                <a:ea typeface="Arial" charset="0"/>
                <a:cs typeface="Arial" charset="0"/>
              </a:rPr>
              <a:t> </a:t>
            </a:r>
            <a:r>
              <a:rPr lang="en-US" altLang="ar-SA" sz="1600" u="sng" dirty="0" err="1">
                <a:solidFill>
                  <a:srgbClr val="0070C0"/>
                </a:solidFill>
                <a:latin typeface="Arial" charset="0"/>
                <a:ea typeface="Arial" charset="0"/>
                <a:cs typeface="Arial" charset="0"/>
              </a:rPr>
              <a:t>melaninogenicus</a:t>
            </a:r>
            <a:endParaRPr lang="en-US" altLang="ar-SA" sz="1600" u="sng" dirty="0">
              <a:solidFill>
                <a:srgbClr val="0070C0"/>
              </a:solidFill>
              <a:latin typeface="Arial" charset="0"/>
              <a:ea typeface="Arial" charset="0"/>
              <a:cs typeface="Arial" charset="0"/>
            </a:endParaRPr>
          </a:p>
          <a:p>
            <a:pPr>
              <a:lnSpc>
                <a:spcPct val="90000"/>
              </a:lnSpc>
              <a:buFont typeface="Arial" charset="0"/>
              <a:buNone/>
            </a:pPr>
            <a:r>
              <a:rPr lang="en-US" altLang="ar-SA" sz="1600" u="sng" dirty="0">
                <a:solidFill>
                  <a:srgbClr val="0070C0"/>
                </a:solidFill>
                <a:latin typeface="Arial" charset="0"/>
                <a:ea typeface="Arial" charset="0"/>
                <a:cs typeface="Arial" charset="0"/>
              </a:rPr>
              <a:t>-</a:t>
            </a:r>
            <a:r>
              <a:rPr lang="en-US" altLang="ar-SA" sz="1600" u="sng" dirty="0" err="1">
                <a:solidFill>
                  <a:srgbClr val="0070C0"/>
                </a:solidFill>
                <a:latin typeface="Arial" charset="0"/>
                <a:ea typeface="Arial" charset="0"/>
                <a:cs typeface="Arial" charset="0"/>
              </a:rPr>
              <a:t>E.faecalis</a:t>
            </a:r>
            <a:endParaRPr lang="en-US" altLang="ar-SA" sz="1600" u="sng" dirty="0">
              <a:solidFill>
                <a:srgbClr val="0070C0"/>
              </a:solidFill>
              <a:latin typeface="Arial" charset="0"/>
              <a:ea typeface="Arial" charset="0"/>
              <a:cs typeface="Arial" charset="0"/>
            </a:endParaRPr>
          </a:p>
          <a:p>
            <a:pPr>
              <a:lnSpc>
                <a:spcPct val="90000"/>
              </a:lnSpc>
              <a:buFont typeface="Arial" charset="0"/>
              <a:buNone/>
            </a:pPr>
            <a:r>
              <a:rPr lang="en-US" altLang="ar-SA" sz="1600" u="sng" dirty="0">
                <a:solidFill>
                  <a:srgbClr val="0070C0"/>
                </a:solidFill>
                <a:latin typeface="Arial" charset="0"/>
                <a:ea typeface="Arial" charset="0"/>
                <a:cs typeface="Arial" charset="0"/>
              </a:rPr>
              <a:t>- </a:t>
            </a:r>
            <a:r>
              <a:rPr lang="en-US" altLang="ar-SA" sz="1600" u="sng" dirty="0" err="1">
                <a:solidFill>
                  <a:srgbClr val="0070C0"/>
                </a:solidFill>
                <a:latin typeface="Arial" charset="0"/>
                <a:ea typeface="Arial" charset="0"/>
                <a:cs typeface="Arial" charset="0"/>
              </a:rPr>
              <a:t>Corynebacteria</a:t>
            </a:r>
            <a:endParaRPr lang="en-US" altLang="ar-SA" sz="1600" u="sng" dirty="0">
              <a:solidFill>
                <a:srgbClr val="0070C0"/>
              </a:solidFill>
              <a:latin typeface="Arial" charset="0"/>
              <a:ea typeface="Arial" charset="0"/>
              <a:cs typeface="Arial" charset="0"/>
            </a:endParaRPr>
          </a:p>
          <a:p>
            <a:pPr>
              <a:lnSpc>
                <a:spcPct val="90000"/>
              </a:lnSpc>
              <a:buFont typeface="Arial" charset="0"/>
              <a:buNone/>
            </a:pPr>
            <a:r>
              <a:rPr lang="en-US" altLang="ar-SA" sz="1600" u="sng" dirty="0">
                <a:solidFill>
                  <a:srgbClr val="0070C0"/>
                </a:solidFill>
                <a:latin typeface="Arial" charset="0"/>
                <a:ea typeface="Arial" charset="0"/>
                <a:cs typeface="Arial" charset="0"/>
              </a:rPr>
              <a:t>-Mycoplasma</a:t>
            </a:r>
          </a:p>
          <a:p>
            <a:pPr>
              <a:lnSpc>
                <a:spcPct val="90000"/>
              </a:lnSpc>
              <a:buFont typeface="Arial" charset="0"/>
              <a:buNone/>
            </a:pPr>
            <a:r>
              <a:rPr lang="en-US" altLang="ar-SA" sz="1600" u="sng" dirty="0">
                <a:solidFill>
                  <a:srgbClr val="0070C0"/>
                </a:solidFill>
                <a:latin typeface="Arial" charset="0"/>
                <a:ea typeface="Arial" charset="0"/>
                <a:cs typeface="Arial" charset="0"/>
              </a:rPr>
              <a:t>- Yeasts.</a:t>
            </a:r>
          </a:p>
        </p:txBody>
      </p:sp>
      <p:sp>
        <p:nvSpPr>
          <p:cNvPr id="6" name="Rectangle 5"/>
          <p:cNvSpPr/>
          <p:nvPr/>
        </p:nvSpPr>
        <p:spPr>
          <a:xfrm>
            <a:off x="4033912" y="2485731"/>
            <a:ext cx="3258124" cy="1015663"/>
          </a:xfrm>
          <a:prstGeom prst="rect">
            <a:avLst/>
          </a:prstGeom>
        </p:spPr>
        <p:txBody>
          <a:bodyPr wrap="square">
            <a:spAutoFit/>
          </a:bodyPr>
          <a:lstStyle/>
          <a:p>
            <a:pPr algn="ctr"/>
            <a:r>
              <a:rPr lang="en-US" sz="1200" dirty="0">
                <a:solidFill>
                  <a:schemeClr val="bg1"/>
                </a:solidFill>
                <a:latin typeface="Arial" charset="0"/>
                <a:ea typeface="Arial" charset="0"/>
                <a:cs typeface="Arial" charset="0"/>
              </a:rPr>
              <a:t>Because it is short compared to the male genital tract. Also the bacteria from the colon will come to colonize it. This is why we find that the flora in the genital tract is the same as in the colon.</a:t>
            </a:r>
            <a:endParaRPr lang="ar-SA" sz="1200" dirty="0">
              <a:solidFill>
                <a:schemeClr val="bg1"/>
              </a:solidFill>
              <a:latin typeface="Arial" charset="0"/>
              <a:ea typeface="Arial" charset="0"/>
              <a:cs typeface="Arial" charset="0"/>
            </a:endParaRPr>
          </a:p>
        </p:txBody>
      </p:sp>
      <p:sp>
        <p:nvSpPr>
          <p:cNvPr id="8" name="Rectangle 7"/>
          <p:cNvSpPr/>
          <p:nvPr/>
        </p:nvSpPr>
        <p:spPr>
          <a:xfrm>
            <a:off x="7546783" y="2577112"/>
            <a:ext cx="1651758" cy="674031"/>
          </a:xfrm>
          <a:prstGeom prst="rect">
            <a:avLst/>
          </a:prstGeom>
        </p:spPr>
        <p:txBody>
          <a:bodyPr wrap="square">
            <a:spAutoFit/>
          </a:bodyPr>
          <a:lstStyle/>
          <a:p>
            <a:pPr>
              <a:lnSpc>
                <a:spcPct val="90000"/>
              </a:lnSpc>
            </a:pPr>
            <a:r>
              <a:rPr lang="en-US" altLang="ar-SA" sz="1400" b="1" dirty="0">
                <a:solidFill>
                  <a:schemeClr val="bg1"/>
                </a:solidFill>
                <a:latin typeface="Arial" panose="020B0604020202020204" pitchFamily="34" charset="0"/>
                <a:ea typeface="Arial" charset="0"/>
                <a:cs typeface="Arial" panose="020B0604020202020204" pitchFamily="34" charset="0"/>
              </a:rPr>
              <a:t>Female genital tract heavily colonized , why ?</a:t>
            </a:r>
          </a:p>
        </p:txBody>
      </p:sp>
      <p:sp>
        <p:nvSpPr>
          <p:cNvPr id="37" name="Rectangular Callout 12"/>
          <p:cNvSpPr/>
          <p:nvPr/>
        </p:nvSpPr>
        <p:spPr>
          <a:xfrm>
            <a:off x="4463722" y="789055"/>
            <a:ext cx="2712758" cy="1516466"/>
          </a:xfrm>
          <a:prstGeom prst="wedgeRect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i="1" dirty="0">
                <a:ln w="0"/>
                <a:solidFill>
                  <a:schemeClr val="accent1"/>
                </a:solidFill>
                <a:effectLst>
                  <a:outerShdw blurRad="38100" dist="25400" dir="5400000" algn="ctr" rotWithShape="0">
                    <a:srgbClr val="6E747A">
                      <a:alpha val="43000"/>
                    </a:srgbClr>
                  </a:outerShdw>
                </a:effectLst>
              </a:rPr>
              <a:t>**This slide is </a:t>
            </a:r>
            <a:r>
              <a:rPr lang="en-US" sz="2000" i="1" u="sng" dirty="0">
                <a:ln w="0"/>
                <a:solidFill>
                  <a:schemeClr val="accent1"/>
                </a:solidFill>
                <a:effectLst>
                  <a:outerShdw blurRad="38100" dist="25400" dir="5400000" algn="ctr" rotWithShape="0">
                    <a:srgbClr val="6E747A">
                      <a:alpha val="43000"/>
                    </a:srgbClr>
                  </a:outerShdw>
                </a:effectLst>
              </a:rPr>
              <a:t>NOT</a:t>
            </a:r>
            <a:r>
              <a:rPr lang="en-US" sz="2000" i="1" dirty="0">
                <a:ln w="0"/>
                <a:solidFill>
                  <a:schemeClr val="accent1"/>
                </a:solidFill>
                <a:effectLst>
                  <a:outerShdw blurRad="38100" dist="25400" dir="5400000" algn="ctr" rotWithShape="0">
                    <a:srgbClr val="6E747A">
                      <a:alpha val="43000"/>
                    </a:srgbClr>
                  </a:outerShdw>
                </a:effectLst>
              </a:rPr>
              <a:t> important but you may look at it for general Knowledge!!!!**</a:t>
            </a:r>
          </a:p>
        </p:txBody>
      </p:sp>
      <p:sp>
        <p:nvSpPr>
          <p:cNvPr id="13" name="Rectangle: Folded Corner 12"/>
          <p:cNvSpPr/>
          <p:nvPr/>
        </p:nvSpPr>
        <p:spPr>
          <a:xfrm>
            <a:off x="1022457" y="215567"/>
            <a:ext cx="1776991" cy="558758"/>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dirty="0"/>
              <a:t>أي شيء يكتب بالأخضر هو كلام الدكاترة</a:t>
            </a:r>
            <a:endParaRPr lang="en-US" sz="1600" dirty="0"/>
          </a:p>
        </p:txBody>
      </p:sp>
      <p:cxnSp>
        <p:nvCxnSpPr>
          <p:cNvPr id="27" name="Straight Connector 26"/>
          <p:cNvCxnSpPr>
            <a:stCxn id="13" idx="3"/>
            <a:endCxn id="37" idx="1"/>
          </p:cNvCxnSpPr>
          <p:nvPr/>
        </p:nvCxnSpPr>
        <p:spPr>
          <a:xfrm>
            <a:off x="2799448" y="494946"/>
            <a:ext cx="1664274" cy="1052342"/>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087895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زاوية مطوية 3"/>
          <p:cNvSpPr/>
          <p:nvPr/>
        </p:nvSpPr>
        <p:spPr>
          <a:xfrm>
            <a:off x="7267972" y="3335389"/>
            <a:ext cx="4547821" cy="3318305"/>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i="1" u="sng" dirty="0">
                <a:latin typeface="Arial" charset="0"/>
                <a:ea typeface="Arial" charset="0"/>
                <a:cs typeface="Arial" charset="0"/>
              </a:rPr>
              <a:t>Some notes ..</a:t>
            </a:r>
          </a:p>
          <a:p>
            <a:pPr algn="ctr"/>
            <a:endParaRPr lang="en-US" b="1" i="1" u="sng" dirty="0">
              <a:latin typeface="Arial" charset="0"/>
              <a:ea typeface="Arial" charset="0"/>
              <a:cs typeface="Arial" charset="0"/>
            </a:endParaRPr>
          </a:p>
          <a:p>
            <a:pPr marL="285750" indent="-285750" algn="ctr">
              <a:buFont typeface="Courier New" charset="0"/>
              <a:buChar char="o"/>
            </a:pPr>
            <a:r>
              <a:rPr lang="en-US" sz="1600" i="1" dirty="0">
                <a:latin typeface="Arial" charset="0"/>
                <a:ea typeface="Arial" charset="0"/>
                <a:cs typeface="Arial" charset="0"/>
              </a:rPr>
              <a:t>In GIT : the full stomach with food maybe is not sterile and there is some </a:t>
            </a:r>
            <a:r>
              <a:rPr lang="en-US" i="1" dirty="0">
                <a:latin typeface="Arial" charset="0"/>
                <a:ea typeface="Arial" charset="0"/>
                <a:cs typeface="Arial" charset="0"/>
              </a:rPr>
              <a:t>bacteria.</a:t>
            </a:r>
          </a:p>
          <a:p>
            <a:pPr marL="285750" indent="-285750" algn="ctr">
              <a:buFont typeface="Courier New" charset="0"/>
              <a:buChar char="o"/>
            </a:pPr>
            <a:r>
              <a:rPr lang="en-US" dirty="0"/>
              <a:t>Sebaceous glands. = a small gland in the skin which secretes a lubricating oily matter (sebum) into the hair follicles to lubricate the skin and hair. </a:t>
            </a:r>
          </a:p>
          <a:p>
            <a:pPr marL="285750" indent="-285750" algn="ctr">
              <a:buFont typeface="Courier New" charset="0"/>
              <a:buChar char="o"/>
            </a:pPr>
            <a:r>
              <a:rPr lang="en-US" dirty="0"/>
              <a:t>Any skin has Staph </a:t>
            </a:r>
            <a:r>
              <a:rPr lang="en-US" dirty="0" err="1"/>
              <a:t>epidrmidis</a:t>
            </a:r>
            <a:r>
              <a:rPr lang="en-US" dirty="0"/>
              <a:t> &amp; </a:t>
            </a:r>
            <a:r>
              <a:rPr lang="en-US" dirty="0" err="1"/>
              <a:t>Corynebacteria</a:t>
            </a:r>
            <a:r>
              <a:rPr lang="en-US" dirty="0"/>
              <a:t> </a:t>
            </a:r>
            <a:endParaRPr lang="en-US" i="1" dirty="0">
              <a:latin typeface="Arial" charset="0"/>
              <a:ea typeface="Arial" charset="0"/>
              <a:cs typeface="Arial" charset="0"/>
            </a:endParaRPr>
          </a:p>
        </p:txBody>
      </p:sp>
      <p:sp>
        <p:nvSpPr>
          <p:cNvPr id="5" name="مجسم مشطوف الحواف 4"/>
          <p:cNvSpPr/>
          <p:nvPr/>
        </p:nvSpPr>
        <p:spPr>
          <a:xfrm>
            <a:off x="1031448" y="2825631"/>
            <a:ext cx="5939207" cy="4081502"/>
          </a:xfrm>
          <a:prstGeom prst="foldedCorner">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marL="0" algn="ctr" defTabSz="457200" rtl="0" eaLnBrk="1" latinLnBrk="0" hangingPunct="1"/>
            <a:r>
              <a:rPr lang="en-US"/>
              <a:t> </a:t>
            </a:r>
            <a:endParaRPr lang="en-US" dirty="0"/>
          </a:p>
          <a:p>
            <a:pPr marL="0" algn="ctr" defTabSz="457200" rtl="0" eaLnBrk="1" latinLnBrk="0" hangingPunct="1"/>
            <a:endParaRPr lang="en-US" dirty="0"/>
          </a:p>
          <a:p>
            <a:pPr marL="0" algn="ctr" defTabSz="457200" rtl="0" eaLnBrk="1" latinLnBrk="0" hangingPunct="1"/>
            <a:endParaRPr lang="en-US" dirty="0"/>
          </a:p>
          <a:p>
            <a:pPr marL="0" algn="ctr" defTabSz="457200" rtl="0" eaLnBrk="1" latinLnBrk="0" hangingPunct="1"/>
            <a:endParaRPr lang="en-US" dirty="0"/>
          </a:p>
          <a:p>
            <a:pPr marL="0" algn="ctr" defTabSz="457200" rtl="0" eaLnBrk="1" latinLnBrk="0" hangingPunct="1"/>
            <a:endParaRPr lang="en-US" dirty="0"/>
          </a:p>
          <a:p>
            <a:pPr marL="0" algn="ctr" defTabSz="457200" rtl="0" eaLnBrk="1" latinLnBrk="0" hangingPunct="1"/>
            <a:endParaRPr lang="en-US" dirty="0"/>
          </a:p>
          <a:p>
            <a:pPr marL="0" algn="ctr" defTabSz="457200" rtl="0" eaLnBrk="1" latinLnBrk="0" hangingPunct="1"/>
            <a:endParaRPr lang="en-US" dirty="0"/>
          </a:p>
        </p:txBody>
      </p:sp>
      <p:sp>
        <p:nvSpPr>
          <p:cNvPr id="8" name="مربع نص 7"/>
          <p:cNvSpPr txBox="1"/>
          <p:nvPr/>
        </p:nvSpPr>
        <p:spPr>
          <a:xfrm>
            <a:off x="2669329" y="2825631"/>
            <a:ext cx="2531101" cy="646331"/>
          </a:xfrm>
          <a:prstGeom prst="rect">
            <a:avLst/>
          </a:prstGeom>
          <a:noFill/>
        </p:spPr>
        <p:txBody>
          <a:bodyPr wrap="square" rtlCol="1">
            <a:spAutoFit/>
          </a:bodyPr>
          <a:lstStyle/>
          <a:p>
            <a:pPr marL="0" algn="r" defTabSz="457200" rtl="1" eaLnBrk="1" latinLnBrk="0" hangingPunct="1"/>
            <a:r>
              <a:rPr lang="ar-SA" b="1" i="1" dirty="0">
                <a:latin typeface="Arial" charset="0"/>
                <a:ea typeface="Arial" charset="0"/>
                <a:cs typeface="Arial" charset="0"/>
              </a:rPr>
              <a:t>بعض الربط للأسماء </a:t>
            </a:r>
            <a:r>
              <a:rPr lang="ar-SA" b="1" i="1" dirty="0">
                <a:latin typeface="Arial" charset="0"/>
                <a:ea typeface="Arial" charset="0"/>
                <a:cs typeface="Arial" charset="0"/>
                <a:sym typeface="Wingdings"/>
              </a:rPr>
              <a:t></a:t>
            </a:r>
          </a:p>
          <a:p>
            <a:pPr marL="0" algn="r" defTabSz="457200" rtl="1" eaLnBrk="1" latinLnBrk="0" hangingPunct="1"/>
            <a:endParaRPr lang="ar-SA" dirty="0">
              <a:sym typeface="Wingdings"/>
            </a:endParaRPr>
          </a:p>
        </p:txBody>
      </p:sp>
      <p:sp>
        <p:nvSpPr>
          <p:cNvPr id="26" name="مربع نص 25"/>
          <p:cNvSpPr txBox="1"/>
          <p:nvPr/>
        </p:nvSpPr>
        <p:spPr>
          <a:xfrm>
            <a:off x="1690218" y="3378755"/>
            <a:ext cx="4547037" cy="646331"/>
          </a:xfrm>
          <a:prstGeom prst="rect">
            <a:avLst/>
          </a:prstGeom>
          <a:noFill/>
        </p:spPr>
        <p:txBody>
          <a:bodyPr wrap="square" rtlCol="1">
            <a:spAutoFit/>
          </a:bodyPr>
          <a:lstStyle/>
          <a:p>
            <a:pPr marL="0" algn="r" defTabSz="457200" rtl="1" eaLnBrk="1" latinLnBrk="0" hangingPunct="1"/>
            <a:r>
              <a:rPr lang="ar-SA" dirty="0"/>
              <a:t>نقدر نغني ونطلع الصوت بالبلعوم         </a:t>
            </a:r>
            <a:r>
              <a:rPr lang="en-US" dirty="0"/>
              <a:t>     </a:t>
            </a:r>
            <a:r>
              <a:rPr lang="ar-SA" dirty="0"/>
              <a:t>   </a:t>
            </a:r>
            <a:r>
              <a:rPr lang="en-US" dirty="0"/>
              <a:t>   </a:t>
            </a:r>
            <a:r>
              <a:rPr lang="ar-SA" dirty="0"/>
              <a:t>والبكتيريا بجسمنا تتراص         </a:t>
            </a:r>
            <a:r>
              <a:rPr lang="en-US" dirty="0"/>
              <a:t>    </a:t>
            </a:r>
            <a:r>
              <a:rPr lang="ar-SA" dirty="0"/>
              <a:t>    </a:t>
            </a:r>
            <a:r>
              <a:rPr lang="en-US" dirty="0"/>
              <a:t>    </a:t>
            </a:r>
            <a:r>
              <a:rPr lang="ar-SA" dirty="0"/>
              <a:t>وتتراقص </a:t>
            </a:r>
          </a:p>
        </p:txBody>
      </p:sp>
      <p:sp>
        <p:nvSpPr>
          <p:cNvPr id="27" name="مربع نص 26"/>
          <p:cNvSpPr txBox="1"/>
          <p:nvPr/>
        </p:nvSpPr>
        <p:spPr>
          <a:xfrm>
            <a:off x="2562114" y="3421451"/>
            <a:ext cx="1644200" cy="307777"/>
          </a:xfrm>
          <a:prstGeom prst="rect">
            <a:avLst/>
          </a:prstGeom>
          <a:noFill/>
        </p:spPr>
        <p:txBody>
          <a:bodyPr wrap="square" rtlCol="1">
            <a:spAutoFit/>
          </a:bodyPr>
          <a:lstStyle/>
          <a:p>
            <a:r>
              <a:rPr lang="en-US" sz="1400" b="1" i="1" dirty="0">
                <a:solidFill>
                  <a:schemeClr val="bg1"/>
                </a:solidFill>
                <a:latin typeface="Arial" charset="0"/>
                <a:ea typeface="Arial" charset="0"/>
                <a:cs typeface="Arial" charset="0"/>
              </a:rPr>
              <a:t>Oropharynx</a:t>
            </a:r>
            <a:endParaRPr lang="ar-SA" b="1" i="1" dirty="0">
              <a:solidFill>
                <a:schemeClr val="bg1"/>
              </a:solidFill>
              <a:latin typeface="Arial" charset="0"/>
              <a:ea typeface="Arial" charset="0"/>
              <a:cs typeface="Arial" charset="0"/>
            </a:endParaRPr>
          </a:p>
        </p:txBody>
      </p:sp>
      <p:sp>
        <p:nvSpPr>
          <p:cNvPr id="34" name="مربع نص 33"/>
          <p:cNvSpPr txBox="1"/>
          <p:nvPr/>
        </p:nvSpPr>
        <p:spPr>
          <a:xfrm>
            <a:off x="2106278" y="3700180"/>
            <a:ext cx="1644200" cy="307777"/>
          </a:xfrm>
          <a:prstGeom prst="rect">
            <a:avLst/>
          </a:prstGeom>
          <a:noFill/>
        </p:spPr>
        <p:txBody>
          <a:bodyPr wrap="square" rtlCol="1">
            <a:spAutoFit/>
          </a:bodyPr>
          <a:lstStyle/>
          <a:p>
            <a:r>
              <a:rPr lang="en-US" sz="1400" b="1" i="1" dirty="0" err="1">
                <a:solidFill>
                  <a:schemeClr val="bg1"/>
                </a:solidFill>
                <a:latin typeface="Arial" charset="0"/>
                <a:ea typeface="Arial" charset="0"/>
                <a:cs typeface="Arial" charset="0"/>
              </a:rPr>
              <a:t>viridance</a:t>
            </a:r>
            <a:endParaRPr lang="ar-SA" b="1" i="1" dirty="0">
              <a:solidFill>
                <a:schemeClr val="bg1"/>
              </a:solidFill>
              <a:latin typeface="Arial" charset="0"/>
              <a:ea typeface="Arial" charset="0"/>
              <a:cs typeface="Arial" charset="0"/>
            </a:endParaRPr>
          </a:p>
        </p:txBody>
      </p:sp>
      <p:sp>
        <p:nvSpPr>
          <p:cNvPr id="35" name="مربع نص 34"/>
          <p:cNvSpPr txBox="1"/>
          <p:nvPr/>
        </p:nvSpPr>
        <p:spPr>
          <a:xfrm>
            <a:off x="3805670" y="3671222"/>
            <a:ext cx="1381856" cy="307777"/>
          </a:xfrm>
          <a:prstGeom prst="rect">
            <a:avLst/>
          </a:prstGeom>
          <a:noFill/>
        </p:spPr>
        <p:txBody>
          <a:bodyPr wrap="square" rtlCol="1">
            <a:spAutoFit/>
          </a:bodyPr>
          <a:lstStyle/>
          <a:p>
            <a:r>
              <a:rPr lang="en-US" sz="1400" b="1" i="1" dirty="0">
                <a:solidFill>
                  <a:schemeClr val="bg1"/>
                </a:solidFill>
                <a:latin typeface="Arial" charset="0"/>
                <a:ea typeface="Arial" charset="0"/>
                <a:cs typeface="Arial" charset="0"/>
              </a:rPr>
              <a:t>streptococci</a:t>
            </a:r>
            <a:endParaRPr lang="ar-SA" b="1" i="1" dirty="0">
              <a:solidFill>
                <a:schemeClr val="bg1"/>
              </a:solidFill>
              <a:latin typeface="Arial" charset="0"/>
              <a:ea typeface="Arial" charset="0"/>
              <a:cs typeface="Arial" charset="0"/>
            </a:endParaRPr>
          </a:p>
        </p:txBody>
      </p:sp>
      <p:sp>
        <p:nvSpPr>
          <p:cNvPr id="29" name="مربع نص 28"/>
          <p:cNvSpPr txBox="1"/>
          <p:nvPr/>
        </p:nvSpPr>
        <p:spPr>
          <a:xfrm>
            <a:off x="2266086" y="4065887"/>
            <a:ext cx="3955882" cy="338554"/>
          </a:xfrm>
          <a:prstGeom prst="rect">
            <a:avLst/>
          </a:prstGeom>
          <a:noFill/>
        </p:spPr>
        <p:txBody>
          <a:bodyPr wrap="square" rtlCol="1">
            <a:spAutoFit/>
          </a:bodyPr>
          <a:lstStyle/>
          <a:p>
            <a:pPr marL="285750" indent="-285750">
              <a:buFont typeface="Arial" charset="0"/>
              <a:buChar char="•"/>
            </a:pPr>
            <a:r>
              <a:rPr lang="en-US" altLang="ar-SA" sz="1600" i="1" dirty="0">
                <a:solidFill>
                  <a:schemeClr val="bg1"/>
                </a:solidFill>
                <a:latin typeface="Arial" charset="0"/>
                <a:ea typeface="Arial" charset="0"/>
                <a:cs typeface="Arial" charset="0"/>
              </a:rPr>
              <a:t>( Mycobacterium </a:t>
            </a:r>
            <a:r>
              <a:rPr lang="en-US" altLang="ar-SA" sz="1600" i="1" dirty="0" err="1">
                <a:solidFill>
                  <a:schemeClr val="bg1"/>
                </a:solidFill>
                <a:latin typeface="Arial" charset="0"/>
                <a:ea typeface="Arial" charset="0"/>
                <a:cs typeface="Arial" charset="0"/>
              </a:rPr>
              <a:t>smegmatis</a:t>
            </a:r>
            <a:r>
              <a:rPr lang="en-US" altLang="ar-SA" sz="1600" i="1" dirty="0">
                <a:solidFill>
                  <a:schemeClr val="bg1"/>
                </a:solidFill>
                <a:latin typeface="Arial" charset="0"/>
                <a:ea typeface="Arial" charset="0"/>
                <a:cs typeface="Arial" charset="0"/>
              </a:rPr>
              <a:t> in urine ) </a:t>
            </a:r>
            <a:endParaRPr lang="ar-SA" sz="1600" i="1" dirty="0">
              <a:solidFill>
                <a:schemeClr val="bg1"/>
              </a:solidFill>
            </a:endParaRPr>
          </a:p>
        </p:txBody>
      </p:sp>
      <p:sp>
        <p:nvSpPr>
          <p:cNvPr id="30" name="مستطيل 29"/>
          <p:cNvSpPr/>
          <p:nvPr/>
        </p:nvSpPr>
        <p:spPr>
          <a:xfrm>
            <a:off x="2231576" y="3211690"/>
            <a:ext cx="3959225" cy="338554"/>
          </a:xfrm>
          <a:prstGeom prst="rect">
            <a:avLst/>
          </a:prstGeom>
        </p:spPr>
        <p:txBody>
          <a:bodyPr wrap="none">
            <a:spAutoFit/>
          </a:bodyPr>
          <a:lstStyle/>
          <a:p>
            <a:pPr marL="285750" indent="-285750" algn="ctr">
              <a:buFont typeface="Arial" charset="0"/>
              <a:buChar char="•"/>
            </a:pPr>
            <a:r>
              <a:rPr lang="en-US" sz="1600" i="1" dirty="0">
                <a:solidFill>
                  <a:schemeClr val="bg1"/>
                </a:solidFill>
                <a:latin typeface="Arial" charset="0"/>
                <a:ea typeface="Arial" charset="0"/>
                <a:cs typeface="Arial" charset="0"/>
              </a:rPr>
              <a:t>(</a:t>
            </a:r>
            <a:r>
              <a:rPr lang="en-US" sz="1600" i="1" dirty="0" err="1">
                <a:solidFill>
                  <a:schemeClr val="bg1"/>
                </a:solidFill>
                <a:latin typeface="Arial" charset="0"/>
                <a:ea typeface="Arial" charset="0"/>
                <a:cs typeface="Arial" charset="0"/>
              </a:rPr>
              <a:t>Viridance</a:t>
            </a:r>
            <a:r>
              <a:rPr lang="en-US" sz="1600" i="1" dirty="0">
                <a:solidFill>
                  <a:schemeClr val="bg1"/>
                </a:solidFill>
                <a:latin typeface="Arial" charset="0"/>
                <a:ea typeface="Arial" charset="0"/>
                <a:cs typeface="Arial" charset="0"/>
              </a:rPr>
              <a:t> streptococci in Oropharynx)</a:t>
            </a:r>
          </a:p>
        </p:txBody>
      </p:sp>
      <p:sp>
        <p:nvSpPr>
          <p:cNvPr id="38" name="مربع نص 37"/>
          <p:cNvSpPr txBox="1"/>
          <p:nvPr/>
        </p:nvSpPr>
        <p:spPr>
          <a:xfrm>
            <a:off x="1666986" y="4304473"/>
            <a:ext cx="4593503" cy="369332"/>
          </a:xfrm>
          <a:prstGeom prst="rect">
            <a:avLst/>
          </a:prstGeom>
          <a:noFill/>
        </p:spPr>
        <p:txBody>
          <a:bodyPr wrap="square" rtlCol="1">
            <a:spAutoFit/>
          </a:bodyPr>
          <a:lstStyle/>
          <a:p>
            <a:pPr marL="0" algn="r" defTabSz="457200" rtl="1" eaLnBrk="1" latinLnBrk="0" hangingPunct="1"/>
            <a:r>
              <a:rPr lang="ar-SA" dirty="0"/>
              <a:t>أبشرك </a:t>
            </a:r>
            <a:r>
              <a:rPr lang="ar-SA" dirty="0" err="1"/>
              <a:t>ماكو</a:t>
            </a:r>
            <a:r>
              <a:rPr lang="ar-SA" dirty="0"/>
              <a:t>           بكتريا                بتحاليل      </a:t>
            </a:r>
          </a:p>
        </p:txBody>
      </p:sp>
      <p:sp>
        <p:nvSpPr>
          <p:cNvPr id="42" name="مربع نص 41"/>
          <p:cNvSpPr txBox="1"/>
          <p:nvPr/>
        </p:nvSpPr>
        <p:spPr>
          <a:xfrm>
            <a:off x="4608001" y="4323315"/>
            <a:ext cx="770633" cy="307777"/>
          </a:xfrm>
          <a:prstGeom prst="rect">
            <a:avLst/>
          </a:prstGeom>
          <a:noFill/>
        </p:spPr>
        <p:txBody>
          <a:bodyPr wrap="square" rtlCol="1">
            <a:spAutoFit/>
          </a:bodyPr>
          <a:lstStyle/>
          <a:p>
            <a:r>
              <a:rPr lang="en-US" sz="1400" b="1" i="1" dirty="0" err="1">
                <a:solidFill>
                  <a:schemeClr val="bg1"/>
                </a:solidFill>
                <a:latin typeface="Arial" charset="0"/>
                <a:ea typeface="Arial" charset="0"/>
                <a:cs typeface="Arial" charset="0"/>
              </a:rPr>
              <a:t>myco</a:t>
            </a:r>
            <a:endParaRPr lang="ar-SA" b="1" i="1" dirty="0">
              <a:solidFill>
                <a:schemeClr val="bg1"/>
              </a:solidFill>
              <a:latin typeface="Arial" charset="0"/>
              <a:ea typeface="Arial" charset="0"/>
              <a:cs typeface="Arial" charset="0"/>
            </a:endParaRPr>
          </a:p>
        </p:txBody>
      </p:sp>
      <p:sp>
        <p:nvSpPr>
          <p:cNvPr id="43" name="مربع نص 42"/>
          <p:cNvSpPr txBox="1"/>
          <p:nvPr/>
        </p:nvSpPr>
        <p:spPr>
          <a:xfrm>
            <a:off x="3188280" y="4322059"/>
            <a:ext cx="1234780" cy="307777"/>
          </a:xfrm>
          <a:prstGeom prst="rect">
            <a:avLst/>
          </a:prstGeom>
          <a:noFill/>
        </p:spPr>
        <p:txBody>
          <a:bodyPr wrap="square" rtlCol="1">
            <a:spAutoFit/>
          </a:bodyPr>
          <a:lstStyle/>
          <a:p>
            <a:r>
              <a:rPr lang="en-US" sz="1400" b="1" i="1" dirty="0">
                <a:solidFill>
                  <a:schemeClr val="bg1"/>
                </a:solidFill>
                <a:latin typeface="Arial" charset="0"/>
                <a:ea typeface="Arial" charset="0"/>
                <a:cs typeface="Arial" charset="0"/>
              </a:rPr>
              <a:t>bacterium</a:t>
            </a:r>
            <a:endParaRPr lang="ar-SA" b="1" i="1" dirty="0">
              <a:solidFill>
                <a:schemeClr val="bg1"/>
              </a:solidFill>
              <a:latin typeface="Arial" charset="0"/>
              <a:ea typeface="Arial" charset="0"/>
              <a:cs typeface="Arial" charset="0"/>
            </a:endParaRPr>
          </a:p>
        </p:txBody>
      </p:sp>
      <p:sp>
        <p:nvSpPr>
          <p:cNvPr id="44" name="مربع نص 43"/>
          <p:cNvSpPr txBox="1"/>
          <p:nvPr/>
        </p:nvSpPr>
        <p:spPr>
          <a:xfrm>
            <a:off x="2067335" y="4338073"/>
            <a:ext cx="1234780" cy="307777"/>
          </a:xfrm>
          <a:prstGeom prst="rect">
            <a:avLst/>
          </a:prstGeom>
          <a:noFill/>
        </p:spPr>
        <p:txBody>
          <a:bodyPr wrap="square" rtlCol="1">
            <a:spAutoFit/>
          </a:bodyPr>
          <a:lstStyle/>
          <a:p>
            <a:r>
              <a:rPr lang="en-US" sz="1400" b="1" i="1" dirty="0">
                <a:solidFill>
                  <a:schemeClr val="bg1"/>
                </a:solidFill>
                <a:latin typeface="Arial" charset="0"/>
                <a:ea typeface="Arial" charset="0"/>
                <a:cs typeface="Arial" charset="0"/>
              </a:rPr>
              <a:t>urine</a:t>
            </a:r>
            <a:endParaRPr lang="ar-SA" b="1" i="1" dirty="0">
              <a:solidFill>
                <a:schemeClr val="bg1"/>
              </a:solidFill>
              <a:latin typeface="Arial" charset="0"/>
              <a:ea typeface="Arial" charset="0"/>
              <a:cs typeface="Arial" charset="0"/>
            </a:endParaRPr>
          </a:p>
        </p:txBody>
      </p:sp>
      <p:sp>
        <p:nvSpPr>
          <p:cNvPr id="45" name="مربع نص 44"/>
          <p:cNvSpPr txBox="1"/>
          <p:nvPr/>
        </p:nvSpPr>
        <p:spPr>
          <a:xfrm>
            <a:off x="2290716" y="4802805"/>
            <a:ext cx="3955882" cy="338554"/>
          </a:xfrm>
          <a:prstGeom prst="rect">
            <a:avLst/>
          </a:prstGeom>
          <a:noFill/>
        </p:spPr>
        <p:txBody>
          <a:bodyPr wrap="square" rtlCol="1">
            <a:spAutoFit/>
          </a:bodyPr>
          <a:lstStyle/>
          <a:p>
            <a:pPr marL="285750" indent="-285750">
              <a:buFont typeface="Arial" charset="0"/>
              <a:buChar char="•"/>
            </a:pPr>
            <a:r>
              <a:rPr lang="en-US" altLang="ar-SA" sz="1600" i="1" dirty="0">
                <a:solidFill>
                  <a:schemeClr val="bg1"/>
                </a:solidFill>
                <a:latin typeface="Arial" charset="0"/>
                <a:ea typeface="Arial" charset="0"/>
                <a:cs typeface="Arial" charset="0"/>
              </a:rPr>
              <a:t>( </a:t>
            </a:r>
            <a:r>
              <a:rPr lang="en-US" altLang="ar-SA" sz="1600" i="1" dirty="0" err="1">
                <a:solidFill>
                  <a:schemeClr val="bg1"/>
                </a:solidFill>
                <a:latin typeface="Arial" charset="0"/>
                <a:ea typeface="Arial" charset="0"/>
                <a:cs typeface="Arial" charset="0"/>
              </a:rPr>
              <a:t>Bacteroides</a:t>
            </a:r>
            <a:r>
              <a:rPr lang="en-US" altLang="ar-SA" sz="1600" i="1" dirty="0">
                <a:solidFill>
                  <a:schemeClr val="bg1"/>
                </a:solidFill>
                <a:latin typeface="Arial" charset="0"/>
                <a:ea typeface="Arial" charset="0"/>
                <a:cs typeface="Arial" charset="0"/>
              </a:rPr>
              <a:t> </a:t>
            </a:r>
            <a:r>
              <a:rPr lang="en-US" altLang="ar-SA" sz="1600" i="1" dirty="0" err="1">
                <a:solidFill>
                  <a:schemeClr val="bg1"/>
                </a:solidFill>
                <a:latin typeface="Arial" charset="0"/>
                <a:ea typeface="Arial" charset="0"/>
                <a:cs typeface="Arial" charset="0"/>
              </a:rPr>
              <a:t>fragilis</a:t>
            </a:r>
            <a:r>
              <a:rPr lang="en-US" altLang="ar-SA" sz="1600" i="1" dirty="0">
                <a:solidFill>
                  <a:schemeClr val="bg1"/>
                </a:solidFill>
                <a:latin typeface="Arial" charset="0"/>
                <a:ea typeface="Arial" charset="0"/>
                <a:cs typeface="Arial" charset="0"/>
              </a:rPr>
              <a:t> in feces) </a:t>
            </a:r>
            <a:endParaRPr lang="ar-SA" sz="1600" i="1" dirty="0">
              <a:solidFill>
                <a:schemeClr val="bg1"/>
              </a:solidFill>
            </a:endParaRPr>
          </a:p>
        </p:txBody>
      </p:sp>
      <p:sp>
        <p:nvSpPr>
          <p:cNvPr id="47" name="مربع نص 46"/>
          <p:cNvSpPr txBox="1"/>
          <p:nvPr/>
        </p:nvSpPr>
        <p:spPr>
          <a:xfrm>
            <a:off x="1628465" y="4986994"/>
            <a:ext cx="4593503" cy="646331"/>
          </a:xfrm>
          <a:prstGeom prst="rect">
            <a:avLst/>
          </a:prstGeom>
          <a:noFill/>
        </p:spPr>
        <p:txBody>
          <a:bodyPr wrap="square" rtlCol="1">
            <a:spAutoFit/>
          </a:bodyPr>
          <a:lstStyle/>
          <a:p>
            <a:pPr marL="0" algn="r" defTabSz="457200" rtl="1" eaLnBrk="1" latinLnBrk="0" hangingPunct="1"/>
            <a:r>
              <a:rPr lang="ar-SA" dirty="0"/>
              <a:t>هذي </a:t>
            </a:r>
            <a:r>
              <a:rPr lang="ar-SA" dirty="0" err="1"/>
              <a:t>الجرثومه</a:t>
            </a:r>
            <a:r>
              <a:rPr lang="ar-SA" dirty="0"/>
              <a:t>                 شخصيتها ضعيفة </a:t>
            </a:r>
            <a:r>
              <a:rPr lang="ar-SA" dirty="0" err="1"/>
              <a:t>وهشه</a:t>
            </a:r>
            <a:r>
              <a:rPr lang="ar-SA" dirty="0"/>
              <a:t>             </a:t>
            </a:r>
          </a:p>
          <a:p>
            <a:pPr marL="0" algn="r" defTabSz="457200" rtl="1" eaLnBrk="1" latinLnBrk="0" hangingPunct="1"/>
            <a:r>
              <a:rPr lang="ar-SA" dirty="0"/>
              <a:t>عشان كذا انطردت من              بـ</a:t>
            </a:r>
          </a:p>
        </p:txBody>
      </p:sp>
      <p:sp>
        <p:nvSpPr>
          <p:cNvPr id="48" name="مربع نص 47"/>
          <p:cNvSpPr txBox="1"/>
          <p:nvPr/>
        </p:nvSpPr>
        <p:spPr>
          <a:xfrm>
            <a:off x="4116904" y="5054947"/>
            <a:ext cx="1234780" cy="307777"/>
          </a:xfrm>
          <a:prstGeom prst="rect">
            <a:avLst/>
          </a:prstGeom>
          <a:noFill/>
        </p:spPr>
        <p:txBody>
          <a:bodyPr wrap="square" rtlCol="1">
            <a:spAutoFit/>
          </a:bodyPr>
          <a:lstStyle/>
          <a:p>
            <a:r>
              <a:rPr lang="en-US" sz="1400" b="1" i="1" dirty="0" err="1">
                <a:solidFill>
                  <a:schemeClr val="bg1"/>
                </a:solidFill>
                <a:latin typeface="Arial" charset="0"/>
                <a:ea typeface="Arial" charset="0"/>
                <a:cs typeface="Arial" charset="0"/>
              </a:rPr>
              <a:t>bacteroid</a:t>
            </a:r>
            <a:endParaRPr lang="ar-SA" b="1" i="1" dirty="0">
              <a:solidFill>
                <a:schemeClr val="bg1"/>
              </a:solidFill>
              <a:latin typeface="Arial" charset="0"/>
              <a:ea typeface="Arial" charset="0"/>
              <a:cs typeface="Arial" charset="0"/>
            </a:endParaRPr>
          </a:p>
        </p:txBody>
      </p:sp>
      <p:sp>
        <p:nvSpPr>
          <p:cNvPr id="49" name="مربع نص 48"/>
          <p:cNvSpPr txBox="1"/>
          <p:nvPr/>
        </p:nvSpPr>
        <p:spPr>
          <a:xfrm>
            <a:off x="1527943" y="5022633"/>
            <a:ext cx="1234780" cy="307777"/>
          </a:xfrm>
          <a:prstGeom prst="rect">
            <a:avLst/>
          </a:prstGeom>
          <a:noFill/>
        </p:spPr>
        <p:txBody>
          <a:bodyPr wrap="square" rtlCol="1">
            <a:spAutoFit/>
          </a:bodyPr>
          <a:lstStyle/>
          <a:p>
            <a:r>
              <a:rPr lang="en-US" sz="1400" b="1" i="1" dirty="0" err="1">
                <a:solidFill>
                  <a:schemeClr val="bg1"/>
                </a:solidFill>
                <a:latin typeface="Arial" charset="0"/>
                <a:ea typeface="Arial" charset="0"/>
                <a:cs typeface="Arial" charset="0"/>
              </a:rPr>
              <a:t>fragilis</a:t>
            </a:r>
            <a:endParaRPr lang="ar-SA" b="1" i="1" dirty="0">
              <a:solidFill>
                <a:schemeClr val="bg1"/>
              </a:solidFill>
              <a:latin typeface="Arial" charset="0"/>
              <a:ea typeface="Arial" charset="0"/>
              <a:cs typeface="Arial" charset="0"/>
            </a:endParaRPr>
          </a:p>
        </p:txBody>
      </p:sp>
      <p:sp>
        <p:nvSpPr>
          <p:cNvPr id="50" name="مربع نص 49"/>
          <p:cNvSpPr txBox="1"/>
          <p:nvPr/>
        </p:nvSpPr>
        <p:spPr>
          <a:xfrm>
            <a:off x="3627986" y="5294651"/>
            <a:ext cx="1234780" cy="307777"/>
          </a:xfrm>
          <a:prstGeom prst="rect">
            <a:avLst/>
          </a:prstGeom>
          <a:noFill/>
        </p:spPr>
        <p:txBody>
          <a:bodyPr wrap="square" rtlCol="1">
            <a:spAutoFit/>
          </a:bodyPr>
          <a:lstStyle/>
          <a:p>
            <a:r>
              <a:rPr lang="en-US" sz="1400" b="1" i="1" dirty="0" err="1">
                <a:solidFill>
                  <a:schemeClr val="bg1"/>
                </a:solidFill>
                <a:latin typeface="Arial" charset="0"/>
                <a:ea typeface="Arial" charset="0"/>
                <a:cs typeface="Arial" charset="0"/>
              </a:rPr>
              <a:t>intetine</a:t>
            </a:r>
            <a:endParaRPr lang="ar-SA" b="1" i="1" dirty="0">
              <a:solidFill>
                <a:schemeClr val="bg1"/>
              </a:solidFill>
              <a:latin typeface="Arial" charset="0"/>
              <a:ea typeface="Arial" charset="0"/>
              <a:cs typeface="Arial" charset="0"/>
            </a:endParaRPr>
          </a:p>
        </p:txBody>
      </p:sp>
      <p:sp>
        <p:nvSpPr>
          <p:cNvPr id="51" name="مربع نص 50"/>
          <p:cNvSpPr txBox="1"/>
          <p:nvPr/>
        </p:nvSpPr>
        <p:spPr>
          <a:xfrm>
            <a:off x="2959534" y="5300930"/>
            <a:ext cx="1234780" cy="307777"/>
          </a:xfrm>
          <a:prstGeom prst="rect">
            <a:avLst/>
          </a:prstGeom>
          <a:noFill/>
        </p:spPr>
        <p:txBody>
          <a:bodyPr wrap="square" rtlCol="1">
            <a:spAutoFit/>
          </a:bodyPr>
          <a:lstStyle/>
          <a:p>
            <a:r>
              <a:rPr lang="en-US" sz="1400" b="1" i="1" dirty="0">
                <a:solidFill>
                  <a:schemeClr val="bg1"/>
                </a:solidFill>
                <a:latin typeface="Arial" charset="0"/>
                <a:ea typeface="Arial" charset="0"/>
                <a:cs typeface="Arial" charset="0"/>
              </a:rPr>
              <a:t>feces</a:t>
            </a:r>
            <a:endParaRPr lang="ar-SA" b="1" i="1" dirty="0">
              <a:solidFill>
                <a:schemeClr val="bg1"/>
              </a:solidFill>
              <a:latin typeface="Arial" charset="0"/>
              <a:ea typeface="Arial" charset="0"/>
              <a:cs typeface="Arial" charset="0"/>
            </a:endParaRPr>
          </a:p>
        </p:txBody>
      </p:sp>
      <p:sp>
        <p:nvSpPr>
          <p:cNvPr id="52" name="مربع نص 51"/>
          <p:cNvSpPr txBox="1"/>
          <p:nvPr/>
        </p:nvSpPr>
        <p:spPr>
          <a:xfrm>
            <a:off x="2309579" y="5660469"/>
            <a:ext cx="3955882" cy="338554"/>
          </a:xfrm>
          <a:prstGeom prst="rect">
            <a:avLst/>
          </a:prstGeom>
          <a:noFill/>
        </p:spPr>
        <p:txBody>
          <a:bodyPr wrap="square" rtlCol="1">
            <a:spAutoFit/>
          </a:bodyPr>
          <a:lstStyle/>
          <a:p>
            <a:pPr marL="285750" indent="-285750">
              <a:buFont typeface="Arial" charset="0"/>
              <a:buChar char="•"/>
            </a:pPr>
            <a:r>
              <a:rPr lang="en-US" altLang="ar-SA" sz="1600" i="1" dirty="0">
                <a:solidFill>
                  <a:schemeClr val="bg1"/>
                </a:solidFill>
                <a:latin typeface="Arial" charset="0"/>
                <a:ea typeface="Arial" charset="0"/>
                <a:cs typeface="Arial" charset="0"/>
              </a:rPr>
              <a:t>( (</a:t>
            </a:r>
            <a:r>
              <a:rPr lang="en-US" altLang="ar-SA" sz="1600" i="1" dirty="0" err="1">
                <a:solidFill>
                  <a:schemeClr val="bg1"/>
                </a:solidFill>
                <a:latin typeface="Arial" charset="0"/>
                <a:ea typeface="Arial" charset="0"/>
                <a:cs typeface="Arial" charset="0"/>
              </a:rPr>
              <a:t>Doderlein’s</a:t>
            </a:r>
            <a:r>
              <a:rPr lang="en-US" altLang="ar-SA" sz="1600" i="1" dirty="0">
                <a:solidFill>
                  <a:schemeClr val="bg1"/>
                </a:solidFill>
                <a:latin typeface="Arial" charset="0"/>
                <a:ea typeface="Arial" charset="0"/>
                <a:cs typeface="Arial" charset="0"/>
              </a:rPr>
              <a:t> bacilli) Lactobacillus )</a:t>
            </a:r>
            <a:endParaRPr lang="ar-SA" sz="1600" i="1" dirty="0">
              <a:solidFill>
                <a:schemeClr val="bg1"/>
              </a:solidFill>
            </a:endParaRPr>
          </a:p>
        </p:txBody>
      </p:sp>
      <p:sp>
        <p:nvSpPr>
          <p:cNvPr id="54" name="مربع نص 53"/>
          <p:cNvSpPr txBox="1"/>
          <p:nvPr/>
        </p:nvSpPr>
        <p:spPr>
          <a:xfrm>
            <a:off x="5177569" y="6000279"/>
            <a:ext cx="1234780" cy="307777"/>
          </a:xfrm>
          <a:prstGeom prst="rect">
            <a:avLst/>
          </a:prstGeom>
          <a:noFill/>
        </p:spPr>
        <p:txBody>
          <a:bodyPr wrap="square" rtlCol="1">
            <a:spAutoFit/>
          </a:bodyPr>
          <a:lstStyle/>
          <a:p>
            <a:r>
              <a:rPr lang="en-US" sz="1400" b="1" i="1" dirty="0" err="1">
                <a:solidFill>
                  <a:schemeClr val="bg1"/>
                </a:solidFill>
                <a:latin typeface="Arial" charset="0"/>
                <a:ea typeface="Arial" charset="0"/>
                <a:cs typeface="Arial" charset="0"/>
              </a:rPr>
              <a:t>Doderlein’s</a:t>
            </a:r>
            <a:endParaRPr lang="ar-SA" b="1" i="1" dirty="0">
              <a:solidFill>
                <a:schemeClr val="bg1"/>
              </a:solidFill>
              <a:latin typeface="Arial" charset="0"/>
              <a:ea typeface="Arial" charset="0"/>
              <a:cs typeface="Arial" charset="0"/>
            </a:endParaRPr>
          </a:p>
        </p:txBody>
      </p:sp>
      <p:sp>
        <p:nvSpPr>
          <p:cNvPr id="56" name="مربع نص 55"/>
          <p:cNvSpPr txBox="1"/>
          <p:nvPr/>
        </p:nvSpPr>
        <p:spPr>
          <a:xfrm>
            <a:off x="1031448" y="5983684"/>
            <a:ext cx="5737209" cy="369332"/>
          </a:xfrm>
          <a:prstGeom prst="rect">
            <a:avLst/>
          </a:prstGeom>
          <a:noFill/>
        </p:spPr>
        <p:txBody>
          <a:bodyPr wrap="square" rtlCol="1">
            <a:spAutoFit/>
          </a:bodyPr>
          <a:lstStyle/>
          <a:p>
            <a:pPr marL="0" algn="r" defTabSz="457200" rtl="1" eaLnBrk="1" latinLnBrk="0" hangingPunct="1"/>
            <a:r>
              <a:rPr lang="ar-SA" dirty="0">
                <a:latin typeface="Arial" charset="0"/>
                <a:ea typeface="Arial" charset="0"/>
                <a:cs typeface="Arial" charset="0"/>
              </a:rPr>
              <a:t>دودي</a:t>
            </a:r>
            <a:r>
              <a:rPr lang="ar-SA" dirty="0"/>
              <a:t>                  بوصي لي           لك         تو٢      باص    </a:t>
            </a:r>
          </a:p>
        </p:txBody>
      </p:sp>
      <p:sp>
        <p:nvSpPr>
          <p:cNvPr id="57" name="مربع نص 56"/>
          <p:cNvSpPr txBox="1"/>
          <p:nvPr/>
        </p:nvSpPr>
        <p:spPr>
          <a:xfrm>
            <a:off x="3805670" y="6028197"/>
            <a:ext cx="1234780" cy="307777"/>
          </a:xfrm>
          <a:prstGeom prst="rect">
            <a:avLst/>
          </a:prstGeom>
          <a:noFill/>
        </p:spPr>
        <p:txBody>
          <a:bodyPr wrap="square" rtlCol="1">
            <a:spAutoFit/>
          </a:bodyPr>
          <a:lstStyle/>
          <a:p>
            <a:r>
              <a:rPr lang="en-US" sz="1400" b="1" i="1" dirty="0" err="1">
                <a:solidFill>
                  <a:schemeClr val="bg1"/>
                </a:solidFill>
                <a:latin typeface="Arial" charset="0"/>
                <a:ea typeface="Arial" charset="0"/>
                <a:cs typeface="Arial" charset="0"/>
              </a:rPr>
              <a:t>bacili</a:t>
            </a:r>
            <a:endParaRPr lang="ar-SA" b="1" i="1" dirty="0">
              <a:solidFill>
                <a:schemeClr val="bg1"/>
              </a:solidFill>
              <a:latin typeface="Arial" charset="0"/>
              <a:ea typeface="Arial" charset="0"/>
              <a:cs typeface="Arial" charset="0"/>
            </a:endParaRPr>
          </a:p>
        </p:txBody>
      </p:sp>
      <p:sp>
        <p:nvSpPr>
          <p:cNvPr id="58" name="مربع نص 57"/>
          <p:cNvSpPr txBox="1"/>
          <p:nvPr/>
        </p:nvSpPr>
        <p:spPr>
          <a:xfrm>
            <a:off x="3065552" y="5983685"/>
            <a:ext cx="872508" cy="307777"/>
          </a:xfrm>
          <a:prstGeom prst="rect">
            <a:avLst/>
          </a:prstGeom>
          <a:noFill/>
        </p:spPr>
        <p:txBody>
          <a:bodyPr wrap="square" rtlCol="1">
            <a:spAutoFit/>
          </a:bodyPr>
          <a:lstStyle/>
          <a:p>
            <a:r>
              <a:rPr lang="en-US" sz="1400" b="1" i="1">
                <a:solidFill>
                  <a:schemeClr val="bg1"/>
                </a:solidFill>
                <a:latin typeface="Arial" charset="0"/>
                <a:ea typeface="Arial" charset="0"/>
                <a:cs typeface="Arial" charset="0"/>
              </a:rPr>
              <a:t>Lac</a:t>
            </a:r>
            <a:endParaRPr lang="ar-SA" b="1" i="1" dirty="0">
              <a:solidFill>
                <a:schemeClr val="bg1"/>
              </a:solidFill>
              <a:latin typeface="Arial" charset="0"/>
              <a:ea typeface="Arial" charset="0"/>
              <a:cs typeface="Arial" charset="0"/>
            </a:endParaRPr>
          </a:p>
        </p:txBody>
      </p:sp>
      <p:sp>
        <p:nvSpPr>
          <p:cNvPr id="59" name="مربع نص 58"/>
          <p:cNvSpPr txBox="1"/>
          <p:nvPr/>
        </p:nvSpPr>
        <p:spPr>
          <a:xfrm>
            <a:off x="2372219" y="6022131"/>
            <a:ext cx="448764" cy="307777"/>
          </a:xfrm>
          <a:prstGeom prst="rect">
            <a:avLst/>
          </a:prstGeom>
          <a:noFill/>
        </p:spPr>
        <p:txBody>
          <a:bodyPr wrap="square" rtlCol="1">
            <a:spAutoFit/>
          </a:bodyPr>
          <a:lstStyle/>
          <a:p>
            <a:r>
              <a:rPr lang="en-US" sz="1400" b="1" i="1" dirty="0">
                <a:solidFill>
                  <a:schemeClr val="bg1"/>
                </a:solidFill>
                <a:latin typeface="Arial" charset="0"/>
                <a:ea typeface="Arial" charset="0"/>
                <a:cs typeface="Arial" charset="0"/>
              </a:rPr>
              <a:t>to</a:t>
            </a:r>
            <a:endParaRPr lang="ar-SA" b="1" i="1" dirty="0">
              <a:solidFill>
                <a:schemeClr val="bg1"/>
              </a:solidFill>
              <a:latin typeface="Arial" charset="0"/>
              <a:ea typeface="Arial" charset="0"/>
              <a:cs typeface="Arial" charset="0"/>
            </a:endParaRPr>
          </a:p>
        </p:txBody>
      </p:sp>
      <p:sp>
        <p:nvSpPr>
          <p:cNvPr id="60" name="مربع نص 59"/>
          <p:cNvSpPr txBox="1"/>
          <p:nvPr/>
        </p:nvSpPr>
        <p:spPr>
          <a:xfrm>
            <a:off x="999689" y="5999023"/>
            <a:ext cx="1039750" cy="338554"/>
          </a:xfrm>
          <a:prstGeom prst="rect">
            <a:avLst/>
          </a:prstGeom>
          <a:noFill/>
        </p:spPr>
        <p:txBody>
          <a:bodyPr wrap="square" rtlCol="1">
            <a:spAutoFit/>
          </a:bodyPr>
          <a:lstStyle/>
          <a:p>
            <a:r>
              <a:rPr lang="en-US" sz="1600" b="1" i="1" dirty="0" err="1">
                <a:solidFill>
                  <a:schemeClr val="bg1"/>
                </a:solidFill>
                <a:latin typeface="Arial" charset="0"/>
                <a:ea typeface="Arial" charset="0"/>
                <a:cs typeface="Arial" charset="0"/>
              </a:rPr>
              <a:t>bacillius</a:t>
            </a:r>
            <a:endParaRPr lang="ar-SA" b="1" i="1" dirty="0">
              <a:solidFill>
                <a:schemeClr val="bg1"/>
              </a:solidFill>
              <a:latin typeface="Arial" charset="0"/>
              <a:ea typeface="Arial" charset="0"/>
              <a:cs typeface="Arial" charset="0"/>
            </a:endParaRPr>
          </a:p>
        </p:txBody>
      </p:sp>
      <p:sp>
        <p:nvSpPr>
          <p:cNvPr id="2" name="Rectangle 1"/>
          <p:cNvSpPr/>
          <p:nvPr/>
        </p:nvSpPr>
        <p:spPr>
          <a:xfrm>
            <a:off x="3065552" y="1417440"/>
            <a:ext cx="6096000" cy="923330"/>
          </a:xfrm>
          <a:prstGeom prst="rect">
            <a:avLst/>
          </a:prstGeom>
        </p:spPr>
        <p:txBody>
          <a:bodyPr>
            <a:spAutoFit/>
          </a:bodyPr>
          <a:lstStyle/>
          <a:p>
            <a:pPr algn="ctr"/>
            <a:r>
              <a:rPr lang="ar-SA" dirty="0">
                <a:latin typeface="Arial" panose="020B0604020202020204" pitchFamily="34" charset="0"/>
                <a:cs typeface="Arial" panose="020B0604020202020204" pitchFamily="34" charset="0"/>
              </a:rPr>
              <a:t>بعض التشبيهات </a:t>
            </a:r>
          </a:p>
          <a:p>
            <a:pPr algn="ctr"/>
            <a:r>
              <a:rPr lang="en-US" dirty="0">
                <a:solidFill>
                  <a:srgbClr val="FF0000"/>
                </a:solidFill>
                <a:latin typeface="Arial" panose="020B0604020202020204" pitchFamily="34" charset="0"/>
                <a:cs typeface="Arial" panose="020B0604020202020204" pitchFamily="34" charset="0"/>
              </a:rPr>
              <a:t>NF of oropharynx (potential pathogens):</a:t>
            </a:r>
            <a:endParaRPr lang="ar-SA" dirty="0">
              <a:solidFill>
                <a:srgbClr val="FF0000"/>
              </a:solidFill>
              <a:latin typeface="Arial" panose="020B0604020202020204" pitchFamily="34" charset="0"/>
              <a:cs typeface="Arial" panose="020B0604020202020204" pitchFamily="34" charset="0"/>
            </a:endParaRPr>
          </a:p>
          <a:p>
            <a:pPr algn="ctr"/>
            <a:r>
              <a:rPr lang="en-US" dirty="0">
                <a:solidFill>
                  <a:srgbClr val="FF0000"/>
                </a:solidFill>
                <a:latin typeface="Arial" panose="020B0604020202020204" pitchFamily="34" charset="0"/>
                <a:cs typeface="Arial" panose="020B0604020202020204" pitchFamily="34" charset="0"/>
              </a:rPr>
              <a:t> </a:t>
            </a:r>
            <a:r>
              <a:rPr lang="en-US" dirty="0" err="1">
                <a:solidFill>
                  <a:srgbClr val="92D050"/>
                </a:solidFill>
                <a:latin typeface="Arial" panose="020B0604020202020204" pitchFamily="34" charset="0"/>
                <a:cs typeface="Arial" panose="020B0604020202020204" pitchFamily="34" charset="0"/>
              </a:rPr>
              <a:t>heamo</a:t>
            </a:r>
            <a:r>
              <a:rPr lang="en-US" dirty="0" err="1">
                <a:solidFill>
                  <a:srgbClr val="7030A0"/>
                </a:solidFill>
                <a:latin typeface="Arial" panose="020B0604020202020204" pitchFamily="34" charset="0"/>
                <a:cs typeface="Arial" panose="020B0604020202020204" pitchFamily="34" charset="0"/>
              </a:rPr>
              <a:t>philus</a:t>
            </a:r>
            <a:r>
              <a:rPr lang="en-US" dirty="0">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inflenzea</a:t>
            </a:r>
            <a:r>
              <a:rPr lang="en-US" dirty="0">
                <a:latin typeface="Arial" panose="020B0604020202020204" pitchFamily="34" charset="0"/>
                <a:cs typeface="Arial" panose="020B0604020202020204" pitchFamily="34" charset="0"/>
              </a:rPr>
              <a:t> = </a:t>
            </a:r>
            <a:r>
              <a:rPr lang="ar-SA" dirty="0">
                <a:solidFill>
                  <a:srgbClr val="92D050"/>
                </a:solidFill>
                <a:latin typeface="Arial" panose="020B0604020202020204" pitchFamily="34" charset="0"/>
                <a:cs typeface="Arial" panose="020B0604020202020204" pitchFamily="34" charset="0"/>
              </a:rPr>
              <a:t>هيمو (اسم دلع) </a:t>
            </a:r>
            <a:r>
              <a:rPr lang="ar-SA" dirty="0">
                <a:solidFill>
                  <a:srgbClr val="7030A0"/>
                </a:solidFill>
                <a:latin typeface="Arial" panose="020B0604020202020204" pitchFamily="34" charset="0"/>
                <a:cs typeface="Arial" panose="020B0604020202020204" pitchFamily="34" charset="0"/>
              </a:rPr>
              <a:t>فيلز(          ) </a:t>
            </a:r>
            <a:r>
              <a:rPr lang="ar-SA" dirty="0">
                <a:solidFill>
                  <a:srgbClr val="00B0F0"/>
                </a:solidFill>
                <a:latin typeface="Arial" panose="020B0604020202020204" pitchFamily="34" charset="0"/>
                <a:cs typeface="Arial" panose="020B0604020202020204" pitchFamily="34" charset="0"/>
              </a:rPr>
              <a:t>انفلزنزا</a:t>
            </a:r>
          </a:p>
        </p:txBody>
      </p:sp>
      <p:sp>
        <p:nvSpPr>
          <p:cNvPr id="7" name="TextBox 6"/>
          <p:cNvSpPr txBox="1"/>
          <p:nvPr/>
        </p:nvSpPr>
        <p:spPr>
          <a:xfrm>
            <a:off x="6599435" y="1958990"/>
            <a:ext cx="742439" cy="369332"/>
          </a:xfrm>
          <a:prstGeom prst="rect">
            <a:avLst/>
          </a:prstGeom>
          <a:noFill/>
        </p:spPr>
        <p:txBody>
          <a:bodyPr wrap="square" rtlCol="0">
            <a:spAutoFit/>
          </a:bodyPr>
          <a:lstStyle/>
          <a:p>
            <a:r>
              <a:rPr lang="en-US" dirty="0">
                <a:solidFill>
                  <a:srgbClr val="7030A0"/>
                </a:solidFill>
                <a:latin typeface="Arial" panose="020B0604020202020204" pitchFamily="34" charset="0"/>
                <a:cs typeface="Arial" panose="020B0604020202020204" pitchFamily="34" charset="0"/>
              </a:rPr>
              <a:t>Feels </a:t>
            </a:r>
          </a:p>
        </p:txBody>
      </p:sp>
      <p:sp>
        <p:nvSpPr>
          <p:cNvPr id="9" name="Rectangle 8"/>
          <p:cNvSpPr/>
          <p:nvPr/>
        </p:nvSpPr>
        <p:spPr>
          <a:xfrm>
            <a:off x="4755263" y="-1531"/>
            <a:ext cx="271657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For help </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720605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2">
            <a:extLst>
              <a:ext uri="{28A0092B-C50C-407E-A947-70E740481C1C}">
                <a14:useLocalDpi xmlns:a14="http://schemas.microsoft.com/office/drawing/2010/main" val="0"/>
              </a:ext>
            </a:extLst>
          </a:blip>
          <a:srcRect l="33215" t="26852" r="21073" b="14259"/>
          <a:stretch/>
        </p:blipFill>
        <p:spPr>
          <a:xfrm>
            <a:off x="885021" y="0"/>
            <a:ext cx="11066599" cy="6858000"/>
          </a:xfrm>
          <a:prstGeom prst="rect">
            <a:avLst/>
          </a:prstGeom>
        </p:spPr>
      </p:pic>
      <p:sp>
        <p:nvSpPr>
          <p:cNvPr id="5" name="شريط جانبي 4"/>
          <p:cNvSpPr/>
          <p:nvPr/>
        </p:nvSpPr>
        <p:spPr>
          <a:xfrm>
            <a:off x="0" y="1"/>
            <a:ext cx="1042988" cy="1185862"/>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7" name="مستطيل 6"/>
          <p:cNvSpPr/>
          <p:nvPr/>
        </p:nvSpPr>
        <p:spPr>
          <a:xfrm rot="18658319">
            <a:off x="-116781" y="239642"/>
            <a:ext cx="1022331" cy="369332"/>
          </a:xfrm>
          <a:prstGeom prst="rect">
            <a:avLst/>
          </a:prstGeom>
        </p:spPr>
        <p:txBody>
          <a:bodyPr wrap="none">
            <a:spAutoFit/>
          </a:bodyPr>
          <a:lstStyle/>
          <a:p>
            <a:r>
              <a:rPr lang="en-US" dirty="0"/>
              <a:t>Team435</a:t>
            </a:r>
            <a:endParaRPr lang="ar-SA" dirty="0"/>
          </a:p>
        </p:txBody>
      </p:sp>
    </p:spTree>
    <p:extLst>
      <p:ext uri="{BB962C8B-B14F-4D97-AF65-F5344CB8AC3E}">
        <p14:creationId xmlns:p14="http://schemas.microsoft.com/office/powerpoint/2010/main" val="4161288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rotWithShape="1">
          <a:blip r:embed="rId2">
            <a:extLst>
              <a:ext uri="{28A0092B-C50C-407E-A947-70E740481C1C}">
                <a14:useLocalDpi xmlns:a14="http://schemas.microsoft.com/office/drawing/2010/main" val="0"/>
              </a:ext>
            </a:extLst>
          </a:blip>
          <a:srcRect l="29134" t="25497" r="13035" b="9708"/>
          <a:stretch/>
        </p:blipFill>
        <p:spPr>
          <a:xfrm>
            <a:off x="1219200" y="208547"/>
            <a:ext cx="10555705" cy="6416841"/>
          </a:xfrm>
          <a:prstGeom prst="rect">
            <a:avLst/>
          </a:prstGeom>
        </p:spPr>
      </p:pic>
      <p:sp>
        <p:nvSpPr>
          <p:cNvPr id="3" name="شريط جانبي 2"/>
          <p:cNvSpPr/>
          <p:nvPr/>
        </p:nvSpPr>
        <p:spPr>
          <a:xfrm>
            <a:off x="0" y="1"/>
            <a:ext cx="1042988" cy="1185862"/>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4" name="مستطيل 3"/>
          <p:cNvSpPr/>
          <p:nvPr/>
        </p:nvSpPr>
        <p:spPr>
          <a:xfrm rot="18631328">
            <a:off x="-94436" y="227631"/>
            <a:ext cx="1022331" cy="369332"/>
          </a:xfrm>
          <a:prstGeom prst="rect">
            <a:avLst/>
          </a:prstGeom>
        </p:spPr>
        <p:txBody>
          <a:bodyPr wrap="none">
            <a:spAutoFit/>
          </a:bodyPr>
          <a:lstStyle/>
          <a:p>
            <a:r>
              <a:rPr lang="en-US"/>
              <a:t>Team435</a:t>
            </a:r>
            <a:endParaRPr lang="ar-SA" dirty="0"/>
          </a:p>
        </p:txBody>
      </p:sp>
    </p:spTree>
    <p:extLst>
      <p:ext uri="{BB962C8B-B14F-4D97-AF65-F5344CB8AC3E}">
        <p14:creationId xmlns:p14="http://schemas.microsoft.com/office/powerpoint/2010/main" val="2823775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92147" y="1510749"/>
            <a:ext cx="2570922" cy="523220"/>
          </a:xfrm>
          <a:prstGeom prst="rect">
            <a:avLst/>
          </a:prstGeom>
          <a:noFill/>
        </p:spPr>
        <p:txBody>
          <a:bodyPr wrap="square" rtlCol="0">
            <a:spAutoFit/>
          </a:bodyPr>
          <a:lstStyle/>
          <a:p>
            <a:r>
              <a:rPr lang="en-US" sz="28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Contact us :</a:t>
            </a:r>
          </a:p>
        </p:txBody>
      </p:sp>
      <p:sp>
        <p:nvSpPr>
          <p:cNvPr id="5" name="TextBox 4"/>
          <p:cNvSpPr txBox="1"/>
          <p:nvPr/>
        </p:nvSpPr>
        <p:spPr>
          <a:xfrm>
            <a:off x="4376529" y="2262209"/>
            <a:ext cx="3697356" cy="2000548"/>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hlinkClick r:id="rId2"/>
              </a:rPr>
              <a:t>436microbiologyteam@gmail.com</a:t>
            </a: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r>
              <a:rPr lang="en-US" sz="2400" b="1" dirty="0">
                <a:solidFill>
                  <a:schemeClr val="accent5"/>
                </a:solidFill>
                <a:latin typeface="Arial" panose="020B0604020202020204" pitchFamily="34" charset="0"/>
                <a:cs typeface="Arial" panose="020B0604020202020204" pitchFamily="34" charset="0"/>
              </a:rPr>
              <a:t>Twitter :</a:t>
            </a:r>
          </a:p>
          <a:p>
            <a:pPr algn="ctr"/>
            <a:endParaRPr lang="en-US" dirty="0">
              <a:latin typeface="Arial" panose="020B0604020202020204" pitchFamily="34" charset="0"/>
              <a:cs typeface="Arial" panose="020B0604020202020204" pitchFamily="34" charset="0"/>
            </a:endParaRPr>
          </a:p>
          <a:p>
            <a:pPr algn="ctr"/>
            <a:r>
              <a:rPr lang="en-US" sz="2400" dirty="0">
                <a:solidFill>
                  <a:schemeClr val="accent1"/>
                </a:solidFill>
                <a:latin typeface="Arial" panose="020B0604020202020204" pitchFamily="34" charset="0"/>
                <a:cs typeface="Arial" panose="020B0604020202020204" pitchFamily="34" charset="0"/>
              </a:rPr>
              <a:t>@microbio436</a:t>
            </a:r>
          </a:p>
        </p:txBody>
      </p:sp>
      <p:sp>
        <p:nvSpPr>
          <p:cNvPr id="7" name="TextBox 6"/>
          <p:cNvSpPr txBox="1"/>
          <p:nvPr/>
        </p:nvSpPr>
        <p:spPr>
          <a:xfrm>
            <a:off x="675861" y="983687"/>
            <a:ext cx="3273287" cy="646331"/>
          </a:xfrm>
          <a:prstGeom prst="rect">
            <a:avLst/>
          </a:prstGeom>
          <a:noFill/>
        </p:spPr>
        <p:txBody>
          <a:bodyPr wrap="square" rtlCol="0">
            <a:spAutoFit/>
          </a:bodyPr>
          <a:lstStyle/>
          <a:p>
            <a:r>
              <a:rPr 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THE TEAM :</a:t>
            </a:r>
          </a:p>
        </p:txBody>
      </p:sp>
      <p:sp>
        <p:nvSpPr>
          <p:cNvPr id="8" name="TextBox 7"/>
          <p:cNvSpPr txBox="1"/>
          <p:nvPr/>
        </p:nvSpPr>
        <p:spPr>
          <a:xfrm>
            <a:off x="8806069" y="983687"/>
            <a:ext cx="3273287" cy="646331"/>
          </a:xfrm>
          <a:prstGeom prst="rect">
            <a:avLst/>
          </a:prstGeom>
          <a:noFill/>
        </p:spPr>
        <p:txBody>
          <a:bodyPr wrap="square" rtlCol="0">
            <a:spAutoFit/>
          </a:bodyPr>
          <a:lstStyle/>
          <a:p>
            <a:r>
              <a:rPr 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THE TEAM :</a:t>
            </a:r>
          </a:p>
        </p:txBody>
      </p:sp>
      <p:sp>
        <p:nvSpPr>
          <p:cNvPr id="2" name="TextBox 1"/>
          <p:cNvSpPr txBox="1"/>
          <p:nvPr/>
        </p:nvSpPr>
        <p:spPr>
          <a:xfrm>
            <a:off x="8806068" y="1738989"/>
            <a:ext cx="3061252"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err="1">
                <a:solidFill>
                  <a:schemeClr val="bg1"/>
                </a:solidFill>
                <a:latin typeface="Arial" panose="020B0604020202020204" pitchFamily="34" charset="0"/>
                <a:cs typeface="Arial" panose="020B0604020202020204" pitchFamily="34" charset="0"/>
              </a:rPr>
              <a:t>Shrooq</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Alsomali</a:t>
            </a:r>
            <a:endParaRPr lang="en-US" sz="24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err="1">
                <a:solidFill>
                  <a:schemeClr val="bg1"/>
                </a:solidFill>
                <a:latin typeface="Arial" panose="020B0604020202020204" pitchFamily="34" charset="0"/>
                <a:cs typeface="Arial" panose="020B0604020202020204" pitchFamily="34" charset="0"/>
              </a:rPr>
              <a:t>Hanin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Bashaikh</a:t>
            </a:r>
            <a:endParaRPr lang="en-US" sz="24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err="1">
                <a:solidFill>
                  <a:schemeClr val="bg1"/>
                </a:solidFill>
                <a:latin typeface="Arial" panose="020B0604020202020204" pitchFamily="34" charset="0"/>
                <a:cs typeface="Arial" panose="020B0604020202020204" pitchFamily="34" charset="0"/>
              </a:rPr>
              <a:t>Jawaher</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Alkhayyal</a:t>
            </a:r>
            <a:endParaRPr lang="en-US" sz="24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err="1">
                <a:solidFill>
                  <a:schemeClr val="bg1"/>
                </a:solidFill>
                <a:latin typeface="Arial" panose="020B0604020202020204" pitchFamily="34" charset="0"/>
                <a:cs typeface="Arial" panose="020B0604020202020204" pitchFamily="34" charset="0"/>
              </a:rPr>
              <a:t>Reem</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Alshathri</a:t>
            </a:r>
            <a:endParaRPr lang="en-US" sz="24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err="1">
                <a:solidFill>
                  <a:schemeClr val="bg1"/>
                </a:solidFill>
                <a:latin typeface="Arial" panose="020B0604020202020204" pitchFamily="34" charset="0"/>
                <a:cs typeface="Arial" panose="020B0604020202020204" pitchFamily="34" charset="0"/>
              </a:rPr>
              <a:t>Rawan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Alqahtani</a:t>
            </a:r>
            <a:endParaRPr lang="en-US" sz="24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err="1">
                <a:solidFill>
                  <a:schemeClr val="bg1"/>
                </a:solidFill>
                <a:latin typeface="Arial" panose="020B0604020202020204" pitchFamily="34" charset="0"/>
                <a:cs typeface="Arial" panose="020B0604020202020204" pitchFamily="34" charset="0"/>
              </a:rPr>
              <a:t>Ohoud</a:t>
            </a:r>
            <a:r>
              <a:rPr lang="en-US" sz="2400" dirty="0">
                <a:solidFill>
                  <a:schemeClr val="bg1"/>
                </a:solidFill>
                <a:latin typeface="Arial" panose="020B0604020202020204" pitchFamily="34" charset="0"/>
                <a:cs typeface="Arial" panose="020B0604020202020204" pitchFamily="34" charset="0"/>
              </a:rPr>
              <a:t> Abdullah</a:t>
            </a:r>
          </a:p>
          <a:p>
            <a:pPr marL="342900" indent="-342900">
              <a:buFont typeface="Arial" panose="020B0604020202020204" pitchFamily="34" charset="0"/>
              <a:buChar char="•"/>
            </a:pPr>
            <a:r>
              <a:rPr lang="en-US" sz="2400" dirty="0" err="1">
                <a:solidFill>
                  <a:schemeClr val="bg1"/>
                </a:solidFill>
                <a:latin typeface="Arial" panose="020B0604020202020204" pitchFamily="34" charset="0"/>
                <a:cs typeface="Arial" panose="020B0604020202020204" pitchFamily="34" charset="0"/>
              </a:rPr>
              <a:t>Ghadah</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Almazrou</a:t>
            </a:r>
            <a:endParaRPr lang="en-US" sz="24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Lama Al-</a:t>
            </a:r>
            <a:r>
              <a:rPr lang="en-US" sz="2400" dirty="0" err="1">
                <a:solidFill>
                  <a:schemeClr val="bg1"/>
                </a:solidFill>
                <a:latin typeface="Arial" panose="020B0604020202020204" pitchFamily="34" charset="0"/>
                <a:cs typeface="Arial" panose="020B0604020202020204" pitchFamily="34" charset="0"/>
              </a:rPr>
              <a:t>musallm</a:t>
            </a:r>
            <a:endParaRPr lang="en-US" sz="2400" dirty="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371061" y="1772359"/>
            <a:ext cx="3273286" cy="2308324"/>
          </a:xfrm>
          <a:prstGeom prst="rect">
            <a:avLst/>
          </a:prstGeom>
          <a:noFill/>
        </p:spPr>
        <p:txBody>
          <a:bodyPr wrap="square" rtlCol="0">
            <a:spAutoFit/>
          </a:bodyPr>
          <a:lstStyle/>
          <a:p>
            <a:pPr marL="457200" indent="-4572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Waleed </a:t>
            </a:r>
            <a:r>
              <a:rPr lang="en-US" sz="2400" dirty="0" err="1">
                <a:solidFill>
                  <a:schemeClr val="bg1"/>
                </a:solidFill>
                <a:latin typeface="Arial" panose="020B0604020202020204" pitchFamily="34" charset="0"/>
                <a:cs typeface="Arial" panose="020B0604020202020204" pitchFamily="34" charset="0"/>
              </a:rPr>
              <a:t>Aljamal</a:t>
            </a:r>
            <a:endParaRPr lang="en-US" sz="2400" dirty="0">
              <a:solidFill>
                <a:schemeClr val="bg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Ibrahim </a:t>
            </a:r>
            <a:r>
              <a:rPr lang="en-US" sz="2400" dirty="0" err="1">
                <a:solidFill>
                  <a:schemeClr val="bg1"/>
                </a:solidFill>
                <a:latin typeface="Arial" panose="020B0604020202020204" pitchFamily="34" charset="0"/>
                <a:cs typeface="Arial" panose="020B0604020202020204" pitchFamily="34" charset="0"/>
              </a:rPr>
              <a:t>Fetyani</a:t>
            </a:r>
            <a:endParaRPr lang="en-US" sz="2400" dirty="0">
              <a:solidFill>
                <a:schemeClr val="bg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err="1">
                <a:solidFill>
                  <a:schemeClr val="bg1"/>
                </a:solidFill>
                <a:latin typeface="Arial" panose="020B0604020202020204" pitchFamily="34" charset="0"/>
                <a:cs typeface="Arial" panose="020B0604020202020204" pitchFamily="34" charset="0"/>
              </a:rPr>
              <a:t>Meshal</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Eiaidi</a:t>
            </a:r>
            <a:endParaRPr lang="en-US" sz="2400" dirty="0">
              <a:solidFill>
                <a:schemeClr val="bg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Khalid </a:t>
            </a:r>
            <a:r>
              <a:rPr lang="en-US" sz="2400" dirty="0" err="1">
                <a:solidFill>
                  <a:schemeClr val="bg1"/>
                </a:solidFill>
                <a:latin typeface="Arial" panose="020B0604020202020204" pitchFamily="34" charset="0"/>
                <a:cs typeface="Arial" panose="020B0604020202020204" pitchFamily="34" charset="0"/>
              </a:rPr>
              <a:t>Alhusainan</a:t>
            </a:r>
            <a:r>
              <a:rPr lang="en-US" sz="2400" dirty="0">
                <a:solidFill>
                  <a:schemeClr val="bg1"/>
                </a:solidFill>
                <a:latin typeface="Arial" panose="020B0604020202020204" pitchFamily="34" charset="0"/>
                <a:cs typeface="Arial" panose="020B0604020202020204" pitchFamily="34" charset="0"/>
              </a:rPr>
              <a:t> </a:t>
            </a:r>
          </a:p>
          <a:p>
            <a:pPr marL="457200" indent="-457200">
              <a:buFont typeface="Arial" panose="020B0604020202020204" pitchFamily="34" charset="0"/>
              <a:buChar char="•"/>
            </a:pPr>
            <a:r>
              <a:rPr lang="en-US" sz="2400" dirty="0" err="1">
                <a:solidFill>
                  <a:schemeClr val="bg1"/>
                </a:solidFill>
                <a:latin typeface="Arial" panose="020B0604020202020204" pitchFamily="34" charset="0"/>
                <a:cs typeface="Arial" panose="020B0604020202020204" pitchFamily="34" charset="0"/>
              </a:rPr>
              <a:t>Hussam</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Alkhathlan</a:t>
            </a:r>
            <a:endParaRPr lang="en-US" sz="2400" dirty="0">
              <a:solidFill>
                <a:schemeClr val="bg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Faisal </a:t>
            </a:r>
            <a:r>
              <a:rPr lang="en-US" sz="2400" dirty="0" err="1">
                <a:solidFill>
                  <a:schemeClr val="bg1"/>
                </a:solidFill>
                <a:latin typeface="Arial" panose="020B0604020202020204" pitchFamily="34" charset="0"/>
                <a:cs typeface="Arial" panose="020B0604020202020204" pitchFamily="34" charset="0"/>
              </a:rPr>
              <a:t>Alqumaizi</a:t>
            </a:r>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5774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724962"/>
          </a:xfrm>
        </p:spPr>
        <p:txBody>
          <a:bodyPr>
            <a:normAutofit fontScale="90000"/>
          </a:bodyPr>
          <a:lstStyle/>
          <a:p>
            <a:r>
              <a:rPr lang="en-US" dirty="0">
                <a:solidFill>
                  <a:srgbClr val="00B050"/>
                </a:solidFill>
              </a:rPr>
              <a:t>objectives</a:t>
            </a:r>
            <a:endParaRPr lang="en-GB" dirty="0">
              <a:solidFill>
                <a:srgbClr val="00B050"/>
              </a:solidFill>
            </a:endParaRPr>
          </a:p>
        </p:txBody>
      </p:sp>
      <p:sp>
        <p:nvSpPr>
          <p:cNvPr id="3" name="Content Placeholder 2"/>
          <p:cNvSpPr>
            <a:spLocks noGrp="1"/>
          </p:cNvSpPr>
          <p:nvPr>
            <p:ph idx="1"/>
          </p:nvPr>
        </p:nvSpPr>
        <p:spPr>
          <a:xfrm>
            <a:off x="1251678" y="1065403"/>
            <a:ext cx="10178322" cy="4814190"/>
          </a:xfrm>
        </p:spPr>
        <p:txBody>
          <a:bodyPr>
            <a:normAutofit lnSpcReduction="10000"/>
          </a:bodyPr>
          <a:lstStyle/>
          <a:p>
            <a:pPr marL="457200" indent="-457200">
              <a:buFont typeface="+mj-lt"/>
              <a:buAutoNum type="arabicPeriod"/>
              <a:defRPr/>
            </a:pPr>
            <a:r>
              <a:rPr lang="en-US" dirty="0">
                <a:solidFill>
                  <a:schemeClr val="tx1">
                    <a:lumMod val="95000"/>
                    <a:lumOff val="5000"/>
                  </a:schemeClr>
                </a:solidFill>
                <a:latin typeface="Arial" pitchFamily="34" charset="0"/>
                <a:cs typeface="Arial" pitchFamily="34" charset="0"/>
              </a:rPr>
              <a:t>Define the terms: </a:t>
            </a:r>
            <a:r>
              <a:rPr lang="en-US" i="1" dirty="0">
                <a:solidFill>
                  <a:schemeClr val="tx1">
                    <a:lumMod val="95000"/>
                    <a:lumOff val="5000"/>
                  </a:schemeClr>
                </a:solidFill>
                <a:latin typeface="Arial" pitchFamily="34" charset="0"/>
                <a:cs typeface="Arial" pitchFamily="34" charset="0"/>
              </a:rPr>
              <a:t>Normal Flora, Resident flora, Transient flora</a:t>
            </a:r>
            <a:r>
              <a:rPr lang="en-US" dirty="0">
                <a:solidFill>
                  <a:schemeClr val="tx1">
                    <a:lumMod val="95000"/>
                    <a:lumOff val="5000"/>
                  </a:schemeClr>
                </a:solidFill>
                <a:latin typeface="Arial" pitchFamily="34" charset="0"/>
                <a:cs typeface="Arial" pitchFamily="34" charset="0"/>
              </a:rPr>
              <a:t> and carrier state </a:t>
            </a:r>
            <a:r>
              <a:rPr lang="en-US" dirty="0">
                <a:solidFill>
                  <a:srgbClr val="FF0000"/>
                </a:solidFill>
                <a:latin typeface="Arial" pitchFamily="34" charset="0"/>
                <a:cs typeface="Arial" pitchFamily="34" charset="0"/>
              </a:rPr>
              <a:t>(3)</a:t>
            </a:r>
          </a:p>
          <a:p>
            <a:pPr marL="457200" indent="-457200">
              <a:buFont typeface="+mj-lt"/>
              <a:buAutoNum type="arabicPeriod"/>
              <a:defRPr/>
            </a:pPr>
            <a:r>
              <a:rPr lang="en-US" dirty="0">
                <a:solidFill>
                  <a:schemeClr val="tx1">
                    <a:lumMod val="95000"/>
                    <a:lumOff val="5000"/>
                  </a:schemeClr>
                </a:solidFill>
                <a:latin typeface="Arial" pitchFamily="34" charset="0"/>
                <a:cs typeface="Arial" pitchFamily="34" charset="0"/>
              </a:rPr>
              <a:t>Know the origin of normal flora. </a:t>
            </a:r>
            <a:r>
              <a:rPr lang="en-US" dirty="0">
                <a:solidFill>
                  <a:srgbClr val="FF0000"/>
                </a:solidFill>
                <a:latin typeface="Arial" pitchFamily="34" charset="0"/>
                <a:cs typeface="Arial" pitchFamily="34" charset="0"/>
              </a:rPr>
              <a:t>(3)</a:t>
            </a:r>
          </a:p>
          <a:p>
            <a:pPr marL="457200" indent="-457200">
              <a:buFont typeface="+mj-lt"/>
              <a:buAutoNum type="arabicPeriod"/>
              <a:defRPr/>
            </a:pPr>
            <a:r>
              <a:rPr lang="en-US" dirty="0">
                <a:solidFill>
                  <a:schemeClr val="tx1">
                    <a:lumMod val="95000"/>
                    <a:lumOff val="5000"/>
                  </a:schemeClr>
                </a:solidFill>
                <a:latin typeface="Arial" pitchFamily="34" charset="0"/>
                <a:cs typeface="Arial" pitchFamily="34" charset="0"/>
              </a:rPr>
              <a:t>Know the importance of normal flora </a:t>
            </a:r>
            <a:r>
              <a:rPr lang="en-US" dirty="0">
                <a:solidFill>
                  <a:srgbClr val="FF0000"/>
                </a:solidFill>
                <a:latin typeface="Arial" pitchFamily="34" charset="0"/>
                <a:cs typeface="Arial" pitchFamily="34" charset="0"/>
              </a:rPr>
              <a:t>with examples</a:t>
            </a:r>
            <a:r>
              <a:rPr lang="en-US" dirty="0">
                <a:solidFill>
                  <a:schemeClr val="tx1">
                    <a:lumMod val="95000"/>
                    <a:lumOff val="5000"/>
                  </a:schemeClr>
                </a:solidFill>
                <a:latin typeface="Arial" pitchFamily="34" charset="0"/>
                <a:cs typeface="Arial" pitchFamily="34" charset="0"/>
              </a:rPr>
              <a:t>, including importance as: </a:t>
            </a:r>
            <a:r>
              <a:rPr lang="en-US" dirty="0">
                <a:solidFill>
                  <a:srgbClr val="FF0000"/>
                </a:solidFill>
                <a:latin typeface="Arial" pitchFamily="34" charset="0"/>
                <a:cs typeface="Arial" pitchFamily="34" charset="0"/>
              </a:rPr>
              <a:t>(4)</a:t>
            </a:r>
          </a:p>
          <a:p>
            <a:pPr marL="987425" indent="-633413">
              <a:buFont typeface="+mj-lt"/>
              <a:buAutoNum type="alphaUcPeriod"/>
              <a:defRPr/>
            </a:pPr>
            <a:r>
              <a:rPr lang="en-US" dirty="0">
                <a:solidFill>
                  <a:schemeClr val="tx1"/>
                </a:solidFill>
                <a:latin typeface="Arial" pitchFamily="34" charset="0"/>
                <a:cs typeface="Arial" pitchFamily="34" charset="0"/>
              </a:rPr>
              <a:t>Source of opportunistic infection. </a:t>
            </a:r>
          </a:p>
          <a:p>
            <a:pPr marL="987425" indent="-633413">
              <a:buFont typeface="+mj-lt"/>
              <a:buAutoNum type="alphaUcPeriod"/>
              <a:defRPr/>
            </a:pPr>
            <a:r>
              <a:rPr lang="en-US" dirty="0" err="1">
                <a:solidFill>
                  <a:schemeClr val="tx1">
                    <a:lumMod val="95000"/>
                    <a:lumOff val="5000"/>
                  </a:schemeClr>
                </a:solidFill>
                <a:latin typeface="Arial" pitchFamily="34" charset="0"/>
                <a:cs typeface="Arial" pitchFamily="34" charset="0"/>
              </a:rPr>
              <a:t>Immunostimulation</a:t>
            </a:r>
            <a:r>
              <a:rPr lang="en-US" dirty="0">
                <a:solidFill>
                  <a:schemeClr val="tx1">
                    <a:lumMod val="95000"/>
                    <a:lumOff val="5000"/>
                  </a:schemeClr>
                </a:solidFill>
                <a:latin typeface="Arial" pitchFamily="34" charset="0"/>
                <a:cs typeface="Arial" pitchFamily="34" charset="0"/>
              </a:rPr>
              <a:t>.</a:t>
            </a:r>
          </a:p>
          <a:p>
            <a:pPr marL="987425" indent="-633413">
              <a:buFont typeface="+mj-lt"/>
              <a:buAutoNum type="alphaUcPeriod"/>
              <a:defRPr/>
            </a:pPr>
            <a:r>
              <a:rPr lang="en-US" dirty="0">
                <a:solidFill>
                  <a:schemeClr val="tx1">
                    <a:lumMod val="95000"/>
                    <a:lumOff val="5000"/>
                  </a:schemeClr>
                </a:solidFill>
                <a:latin typeface="Arial" pitchFamily="34" charset="0"/>
                <a:cs typeface="Arial" pitchFamily="34" charset="0"/>
              </a:rPr>
              <a:t>Nutrition: Vitamins production.</a:t>
            </a:r>
          </a:p>
          <a:p>
            <a:pPr marL="987425" indent="-633413">
              <a:buFont typeface="+mj-lt"/>
              <a:buAutoNum type="alphaUcPeriod"/>
              <a:defRPr/>
            </a:pPr>
            <a:r>
              <a:rPr lang="en-US" dirty="0">
                <a:solidFill>
                  <a:schemeClr val="tx1">
                    <a:lumMod val="95000"/>
                    <a:lumOff val="5000"/>
                  </a:schemeClr>
                </a:solidFill>
                <a:latin typeface="Arial" pitchFamily="34" charset="0"/>
                <a:cs typeface="Arial" pitchFamily="34" charset="0"/>
              </a:rPr>
              <a:t>Production of Carcinogens.</a:t>
            </a:r>
          </a:p>
          <a:p>
            <a:pPr marL="987425" indent="-633413">
              <a:buFont typeface="+mj-lt"/>
              <a:buAutoNum type="alphaUcPeriod"/>
              <a:defRPr/>
            </a:pPr>
            <a:r>
              <a:rPr lang="en-US" dirty="0">
                <a:solidFill>
                  <a:schemeClr val="tx1">
                    <a:lumMod val="95000"/>
                    <a:lumOff val="5000"/>
                  </a:schemeClr>
                </a:solidFill>
                <a:latin typeface="Arial" pitchFamily="34" charset="0"/>
                <a:cs typeface="Arial" pitchFamily="34" charset="0"/>
              </a:rPr>
              <a:t>Protection against external invaders.</a:t>
            </a:r>
          </a:p>
          <a:p>
            <a:pPr marL="457200" indent="-457200">
              <a:buFontTx/>
              <a:buAutoNum type="arabicPeriod" startAt="4"/>
              <a:defRPr/>
            </a:pPr>
            <a:r>
              <a:rPr lang="en-US" dirty="0">
                <a:solidFill>
                  <a:schemeClr val="tx1">
                    <a:lumMod val="95000"/>
                    <a:lumOff val="5000"/>
                  </a:schemeClr>
                </a:solidFill>
                <a:latin typeface="Arial" pitchFamily="34" charset="0"/>
                <a:cs typeface="Arial" pitchFamily="34" charset="0"/>
              </a:rPr>
              <a:t>Know areas of the body with normal flora (GIT, urogenital tract, and skin) and most common types of organism and relation to pathogenicity.</a:t>
            </a:r>
          </a:p>
          <a:p>
            <a:pPr marL="457200" indent="-457200">
              <a:buFontTx/>
              <a:buAutoNum type="arabicPeriod" startAt="4"/>
              <a:defRPr/>
            </a:pPr>
            <a:r>
              <a:rPr lang="en-US" dirty="0">
                <a:solidFill>
                  <a:schemeClr val="tx1">
                    <a:lumMod val="95000"/>
                    <a:lumOff val="5000"/>
                  </a:schemeClr>
                </a:solidFill>
                <a:latin typeface="Arial" pitchFamily="34" charset="0"/>
                <a:cs typeface="Arial" pitchFamily="34" charset="0"/>
              </a:rPr>
              <a:t>Know sites of the body with no normal flora e.g. sterile body sites and the importance of this fact in relation to interpretation of culture results.</a:t>
            </a:r>
          </a:p>
          <a:p>
            <a:pPr>
              <a:defRPr/>
            </a:pPr>
            <a:endParaRPr lang="en-US" dirty="0">
              <a:solidFill>
                <a:schemeClr val="tx1">
                  <a:lumMod val="95000"/>
                  <a:lumOff val="5000"/>
                </a:schemeClr>
              </a:solidFill>
              <a:latin typeface="Arial" pitchFamily="34" charset="0"/>
              <a:cs typeface="Arial" pitchFamily="34" charset="0"/>
            </a:endParaRPr>
          </a:p>
          <a:p>
            <a:pPr marL="0" indent="0">
              <a:buNone/>
            </a:pPr>
            <a:endParaRPr lang="en-GB" dirty="0">
              <a:solidFill>
                <a:schemeClr val="tx1">
                  <a:lumMod val="95000"/>
                  <a:lumOff val="5000"/>
                </a:schemeClr>
              </a:solidFill>
              <a:latin typeface="Arial" pitchFamily="34" charset="0"/>
              <a:cs typeface="Arial" pitchFamily="34" charset="0"/>
            </a:endParaRPr>
          </a:p>
        </p:txBody>
      </p:sp>
    </p:spTree>
    <p:extLst>
      <p:ext uri="{BB962C8B-B14F-4D97-AF65-F5344CB8AC3E}">
        <p14:creationId xmlns:p14="http://schemas.microsoft.com/office/powerpoint/2010/main" val="3709946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Chevron 3"/>
          <p:cNvSpPr/>
          <p:nvPr/>
        </p:nvSpPr>
        <p:spPr>
          <a:xfrm>
            <a:off x="6537921" y="3549007"/>
            <a:ext cx="5433392" cy="2526817"/>
          </a:xfrm>
          <a:prstGeom prst="chevron">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endParaRPr lang="en-US" dirty="0">
              <a:solidFill>
                <a:schemeClr val="tx1">
                  <a:lumMod val="95000"/>
                  <a:lumOff val="5000"/>
                </a:schemeClr>
              </a:solidFill>
              <a:latin typeface="Arial" pitchFamily="34" charset="0"/>
              <a:cs typeface="Arial" pitchFamily="34" charset="0"/>
            </a:endParaRPr>
          </a:p>
        </p:txBody>
      </p:sp>
      <p:sp>
        <p:nvSpPr>
          <p:cNvPr id="2" name="Title 1"/>
          <p:cNvSpPr>
            <a:spLocks noGrp="1"/>
          </p:cNvSpPr>
          <p:nvPr>
            <p:ph type="title"/>
          </p:nvPr>
        </p:nvSpPr>
        <p:spPr>
          <a:xfrm>
            <a:off x="1243289" y="0"/>
            <a:ext cx="10178322" cy="666957"/>
          </a:xfrm>
        </p:spPr>
        <p:txBody>
          <a:bodyPr>
            <a:normAutofit/>
          </a:bodyPr>
          <a:lstStyle/>
          <a:p>
            <a:r>
              <a:rPr lang="en-US" sz="36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Introduction, Origin &amp; types of normal flora</a:t>
            </a:r>
            <a:endParaRPr lang="en-GB" sz="36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05535" y="1010132"/>
            <a:ext cx="6480313" cy="2521187"/>
          </a:xfrm>
          <a:prstGeom prst="homePlat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pPr>
              <a:lnSpc>
                <a:spcPct val="90000"/>
              </a:lnSpc>
            </a:pPr>
            <a:r>
              <a:rPr lang="en-US" sz="1800" b="1" dirty="0">
                <a:solidFill>
                  <a:srgbClr val="FF0000"/>
                </a:solidFill>
                <a:latin typeface="Arial" pitchFamily="34" charset="0"/>
                <a:cs typeface="Arial" pitchFamily="34" charset="0"/>
              </a:rPr>
              <a:t>Normal flora:  </a:t>
            </a:r>
            <a:r>
              <a:rPr lang="en-US" sz="1800" dirty="0">
                <a:solidFill>
                  <a:schemeClr val="tx1"/>
                </a:solidFill>
                <a:latin typeface="Arial" pitchFamily="34" charset="0"/>
                <a:cs typeface="Arial" pitchFamily="34" charset="0"/>
              </a:rPr>
              <a:t>are a </a:t>
            </a:r>
            <a:r>
              <a:rPr lang="en-US" sz="1800" dirty="0">
                <a:solidFill>
                  <a:srgbClr val="FF0000"/>
                </a:solidFill>
                <a:latin typeface="Arial" pitchFamily="34" charset="0"/>
                <a:cs typeface="Arial" pitchFamily="34" charset="0"/>
              </a:rPr>
              <a:t>population</a:t>
            </a:r>
            <a:r>
              <a:rPr lang="en-US" sz="1800" dirty="0">
                <a:solidFill>
                  <a:schemeClr val="tx1"/>
                </a:solidFill>
                <a:latin typeface="Arial" pitchFamily="34" charset="0"/>
                <a:cs typeface="Arial" pitchFamily="34" charset="0"/>
              </a:rPr>
              <a:t> of microorganisms that are </a:t>
            </a:r>
            <a:r>
              <a:rPr lang="en-US" sz="1800" dirty="0">
                <a:solidFill>
                  <a:srgbClr val="FF0000"/>
                </a:solidFill>
                <a:latin typeface="Arial" pitchFamily="34" charset="0"/>
                <a:cs typeface="Arial" pitchFamily="34" charset="0"/>
              </a:rPr>
              <a:t>frequently found in the skin, mucous and other particular sites </a:t>
            </a:r>
            <a:r>
              <a:rPr lang="en-US" sz="1800" dirty="0">
                <a:solidFill>
                  <a:schemeClr val="tx1"/>
                </a:solidFill>
                <a:latin typeface="Arial" pitchFamily="34" charset="0"/>
                <a:cs typeface="Arial" pitchFamily="34" charset="0"/>
              </a:rPr>
              <a:t>in normal healthy individual.</a:t>
            </a:r>
          </a:p>
          <a:p>
            <a:pPr>
              <a:lnSpc>
                <a:spcPct val="90000"/>
              </a:lnSpc>
            </a:pPr>
            <a:r>
              <a:rPr lang="en-US" sz="1800" dirty="0">
                <a:solidFill>
                  <a:schemeClr val="tx1"/>
                </a:solidFill>
                <a:latin typeface="Arial" pitchFamily="34" charset="0"/>
                <a:cs typeface="Arial" pitchFamily="34" charset="0"/>
              </a:rPr>
              <a:t>Some are found in association with humans and animals</a:t>
            </a:r>
            <a:r>
              <a:rPr lang="en-US" sz="1800" dirty="0">
                <a:solidFill>
                  <a:srgbClr val="FF0000"/>
                </a:solidFill>
                <a:latin typeface="Arial" pitchFamily="34" charset="0"/>
                <a:cs typeface="Arial" pitchFamily="34" charset="0"/>
              </a:rPr>
              <a:t>. The Majority are bacteria.</a:t>
            </a:r>
          </a:p>
          <a:p>
            <a:pPr>
              <a:lnSpc>
                <a:spcPct val="90000"/>
              </a:lnSpc>
            </a:pPr>
            <a:r>
              <a:rPr lang="en-US" sz="1800" dirty="0">
                <a:solidFill>
                  <a:schemeClr val="tx1"/>
                </a:solidFill>
                <a:latin typeface="Arial" pitchFamily="34" charset="0"/>
                <a:cs typeface="Arial" pitchFamily="34" charset="0"/>
              </a:rPr>
              <a:t>Has </a:t>
            </a:r>
            <a:r>
              <a:rPr lang="en-US" sz="1800" dirty="0">
                <a:solidFill>
                  <a:srgbClr val="FF0000"/>
                </a:solidFill>
                <a:latin typeface="Arial" pitchFamily="34" charset="0"/>
                <a:cs typeface="Arial" pitchFamily="34" charset="0"/>
              </a:rPr>
              <a:t>symbolic</a:t>
            </a:r>
            <a:r>
              <a:rPr lang="en-US" sz="1800" dirty="0">
                <a:solidFill>
                  <a:schemeClr val="tx1"/>
                </a:solidFill>
                <a:latin typeface="Arial" pitchFamily="34" charset="0"/>
                <a:cs typeface="Arial" pitchFamily="34" charset="0"/>
              </a:rPr>
              <a:t> relationship with the host.</a:t>
            </a:r>
            <a:r>
              <a:rPr lang="ar-SA" sz="1800" dirty="0">
                <a:solidFill>
                  <a:schemeClr val="bg1">
                    <a:lumMod val="50000"/>
                  </a:schemeClr>
                </a:solidFill>
                <a:latin typeface="Arial" pitchFamily="34" charset="0"/>
                <a:cs typeface="Arial" pitchFamily="34" charset="0"/>
              </a:rPr>
              <a:t>(تعايش سلمي) </a:t>
            </a:r>
            <a:endParaRPr lang="en-US" sz="1800" dirty="0">
              <a:solidFill>
                <a:schemeClr val="bg1">
                  <a:lumMod val="50000"/>
                </a:schemeClr>
              </a:solidFill>
              <a:latin typeface="Arial" pitchFamily="34" charset="0"/>
              <a:cs typeface="Arial" pitchFamily="34" charset="0"/>
            </a:endParaRPr>
          </a:p>
          <a:p>
            <a:pPr>
              <a:lnSpc>
                <a:spcPct val="90000"/>
              </a:lnSpc>
            </a:pPr>
            <a:r>
              <a:rPr lang="en-US" sz="1800" dirty="0">
                <a:solidFill>
                  <a:schemeClr val="tx1"/>
                </a:solidFill>
                <a:latin typeface="Arial" pitchFamily="34" charset="0"/>
                <a:cs typeface="Arial" pitchFamily="34" charset="0"/>
              </a:rPr>
              <a:t>Subject to constant changes.</a:t>
            </a:r>
          </a:p>
          <a:p>
            <a:pPr>
              <a:lnSpc>
                <a:spcPct val="90000"/>
              </a:lnSpc>
            </a:pPr>
            <a:r>
              <a:rPr lang="en-US" sz="1800" dirty="0">
                <a:solidFill>
                  <a:schemeClr val="tx1"/>
                </a:solidFill>
                <a:latin typeface="Arial" pitchFamily="34" charset="0"/>
                <a:cs typeface="Arial" pitchFamily="34" charset="0"/>
              </a:rPr>
              <a:t>Altered by antimicrobial agents.</a:t>
            </a:r>
          </a:p>
          <a:p>
            <a:pPr marL="0" indent="0">
              <a:buNone/>
            </a:pPr>
            <a:endParaRPr lang="en-US" sz="1800" dirty="0">
              <a:latin typeface="Arial" pitchFamily="34" charset="0"/>
              <a:cs typeface="Arial" pitchFamily="34" charset="0"/>
            </a:endParaRPr>
          </a:p>
          <a:p>
            <a:endParaRPr lang="en-GB" sz="1800" dirty="0">
              <a:latin typeface="Arial" pitchFamily="34" charset="0"/>
              <a:cs typeface="Arial" pitchFamily="34" charset="0"/>
            </a:endParaRPr>
          </a:p>
        </p:txBody>
      </p:sp>
      <p:sp>
        <p:nvSpPr>
          <p:cNvPr id="9" name="Snip Diagonal Corner Rectangle 8"/>
          <p:cNvSpPr/>
          <p:nvPr/>
        </p:nvSpPr>
        <p:spPr>
          <a:xfrm>
            <a:off x="6537921" y="3403233"/>
            <a:ext cx="5976730" cy="2818364"/>
          </a:xfrm>
          <a:prstGeom prst="chevron">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r>
              <a:rPr lang="en-US" b="1" dirty="0">
                <a:solidFill>
                  <a:schemeClr val="tx1">
                    <a:lumMod val="95000"/>
                    <a:lumOff val="5000"/>
                  </a:schemeClr>
                </a:solidFill>
                <a:latin typeface="Arial" pitchFamily="34" charset="0"/>
                <a:cs typeface="Arial" pitchFamily="34" charset="0"/>
              </a:rPr>
              <a:t>*   Origin of normal flora:</a:t>
            </a:r>
          </a:p>
          <a:p>
            <a:r>
              <a:rPr lang="en-US" sz="1600" dirty="0">
                <a:solidFill>
                  <a:schemeClr val="tx1">
                    <a:lumMod val="95000"/>
                    <a:lumOff val="5000"/>
                  </a:schemeClr>
                </a:solidFill>
                <a:latin typeface="Arial" pitchFamily="34" charset="0"/>
                <a:cs typeface="Arial" pitchFamily="34" charset="0"/>
              </a:rPr>
              <a:t>Newborn is </a:t>
            </a:r>
            <a:r>
              <a:rPr lang="en-US" sz="1600" dirty="0">
                <a:solidFill>
                  <a:srgbClr val="FF0000"/>
                </a:solidFill>
                <a:latin typeface="Arial" pitchFamily="34" charset="0"/>
                <a:cs typeface="Arial" pitchFamily="34" charset="0"/>
              </a:rPr>
              <a:t>sterile</a:t>
            </a:r>
            <a:r>
              <a:rPr lang="en-US" sz="1600" dirty="0">
                <a:solidFill>
                  <a:schemeClr val="tx1">
                    <a:lumMod val="95000"/>
                    <a:lumOff val="5000"/>
                  </a:schemeClr>
                </a:solidFill>
                <a:latin typeface="Arial" pitchFamily="34" charset="0"/>
                <a:cs typeface="Arial" pitchFamily="34" charset="0"/>
              </a:rPr>
              <a:t> in uterus.</a:t>
            </a:r>
            <a:endParaRPr lang="ar-SA" sz="1600" dirty="0">
              <a:solidFill>
                <a:schemeClr val="tx1">
                  <a:lumMod val="95000"/>
                  <a:lumOff val="5000"/>
                </a:schemeClr>
              </a:solidFill>
              <a:latin typeface="Arial" pitchFamily="34" charset="0"/>
              <a:cs typeface="Arial" pitchFamily="34" charset="0"/>
            </a:endParaRPr>
          </a:p>
          <a:p>
            <a:endParaRPr lang="en-US" sz="1600" dirty="0">
              <a:solidFill>
                <a:schemeClr val="tx1">
                  <a:lumMod val="95000"/>
                  <a:lumOff val="5000"/>
                </a:schemeClr>
              </a:solidFill>
              <a:latin typeface="Arial" pitchFamily="34" charset="0"/>
              <a:cs typeface="Arial" pitchFamily="34" charset="0"/>
            </a:endParaRPr>
          </a:p>
          <a:p>
            <a:r>
              <a:rPr lang="en-US" sz="1600" dirty="0">
                <a:solidFill>
                  <a:schemeClr val="tx1">
                    <a:lumMod val="95000"/>
                    <a:lumOff val="5000"/>
                  </a:schemeClr>
                </a:solidFill>
                <a:latin typeface="Arial" pitchFamily="34" charset="0"/>
                <a:cs typeface="Arial" pitchFamily="34" charset="0"/>
              </a:rPr>
              <a:t>After birth, newborn is exposed to flora of </a:t>
            </a:r>
            <a:r>
              <a:rPr lang="en-US" sz="1600" dirty="0">
                <a:solidFill>
                  <a:srgbClr val="FF0000"/>
                </a:solidFill>
                <a:latin typeface="Arial" pitchFamily="34" charset="0"/>
                <a:cs typeface="Arial" pitchFamily="34" charset="0"/>
              </a:rPr>
              <a:t>mother’s</a:t>
            </a:r>
            <a:r>
              <a:rPr lang="en-US" sz="1600" dirty="0">
                <a:solidFill>
                  <a:schemeClr val="tx1">
                    <a:lumMod val="95000"/>
                    <a:lumOff val="5000"/>
                  </a:schemeClr>
                </a:solidFill>
                <a:latin typeface="Arial" pitchFamily="34" charset="0"/>
                <a:cs typeface="Arial" pitchFamily="34" charset="0"/>
              </a:rPr>
              <a:t> </a:t>
            </a:r>
            <a:r>
              <a:rPr lang="en-US" sz="1600" dirty="0">
                <a:solidFill>
                  <a:srgbClr val="FF0000"/>
                </a:solidFill>
                <a:latin typeface="Arial" pitchFamily="34" charset="0"/>
                <a:cs typeface="Arial" pitchFamily="34" charset="0"/>
              </a:rPr>
              <a:t>genital tract, skin</a:t>
            </a:r>
            <a:r>
              <a:rPr lang="en-US" sz="1600" dirty="0">
                <a:solidFill>
                  <a:schemeClr val="tx1">
                    <a:lumMod val="95000"/>
                    <a:lumOff val="5000"/>
                  </a:schemeClr>
                </a:solidFill>
                <a:latin typeface="Arial" pitchFamily="34" charset="0"/>
                <a:cs typeface="Arial" pitchFamily="34" charset="0"/>
              </a:rPr>
              <a:t>, </a:t>
            </a:r>
            <a:r>
              <a:rPr lang="en-US" sz="1600" dirty="0">
                <a:solidFill>
                  <a:srgbClr val="FF0000"/>
                </a:solidFill>
                <a:latin typeface="Arial" pitchFamily="34" charset="0"/>
                <a:cs typeface="Arial" pitchFamily="34" charset="0"/>
              </a:rPr>
              <a:t>respiratory tract</a:t>
            </a:r>
            <a:r>
              <a:rPr lang="en-US" sz="1600" dirty="0">
                <a:solidFill>
                  <a:schemeClr val="tx1">
                    <a:lumMod val="95000"/>
                    <a:lumOff val="5000"/>
                  </a:schemeClr>
                </a:solidFill>
                <a:latin typeface="Arial" pitchFamily="34" charset="0"/>
                <a:cs typeface="Arial" pitchFamily="34" charset="0"/>
              </a:rPr>
              <a:t> </a:t>
            </a:r>
            <a:r>
              <a:rPr lang="en-US" sz="1600" b="1" u="sng" dirty="0">
                <a:solidFill>
                  <a:schemeClr val="tx1">
                    <a:lumMod val="95000"/>
                    <a:lumOff val="5000"/>
                  </a:schemeClr>
                </a:solidFill>
                <a:latin typeface="Arial" pitchFamily="34" charset="0"/>
                <a:cs typeface="Arial" pitchFamily="34" charset="0"/>
              </a:rPr>
              <a:t>flora of those handling him</a:t>
            </a:r>
            <a:r>
              <a:rPr lang="en-US" sz="1600" dirty="0">
                <a:solidFill>
                  <a:schemeClr val="tx1">
                    <a:lumMod val="95000"/>
                    <a:lumOff val="5000"/>
                  </a:schemeClr>
                </a:solidFill>
                <a:latin typeface="Arial" pitchFamily="34" charset="0"/>
                <a:cs typeface="Arial" pitchFamily="34" charset="0"/>
              </a:rPr>
              <a:t>, and the organisms in the environment. </a:t>
            </a:r>
          </a:p>
          <a:p>
            <a:pPr algn="ctr"/>
            <a:endParaRPr lang="en-GB" sz="1600" dirty="0">
              <a:solidFill>
                <a:schemeClr val="tx1">
                  <a:lumMod val="95000"/>
                  <a:lumOff val="5000"/>
                </a:schemeClr>
              </a:solidFill>
              <a:latin typeface="Arial" pitchFamily="34" charset="0"/>
              <a:cs typeface="Arial" pitchFamily="34" charset="0"/>
            </a:endParaRPr>
          </a:p>
        </p:txBody>
      </p:sp>
      <p:pic>
        <p:nvPicPr>
          <p:cNvPr id="1026" name="Picture 2" descr="Image result for normal flora">
            <a:hlinkClick r:id="rId3"/>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8876" b="95266" l="0" r="94675">
                        <a14:foregroundMark x1="42604" y1="25444" x2="42604" y2="25444"/>
                        <a14:foregroundMark x1="55621" y1="21302" x2="55621" y2="21302"/>
                        <a14:foregroundMark x1="66272" y1="22485" x2="66272" y2="22485"/>
                        <a14:foregroundMark x1="68639" y1="30178" x2="68639" y2="30178"/>
                        <a14:foregroundMark x1="80473" y1="23077" x2="80473" y2="23077"/>
                        <a14:foregroundMark x1="82249" y1="28994" x2="82249" y2="28994"/>
                        <a14:foregroundMark x1="75740" y1="29586" x2="75740" y2="29586"/>
                        <a14:foregroundMark x1="84615" y1="33728" x2="84615" y2="33728"/>
                        <a14:foregroundMark x1="14793" y1="56805" x2="14793" y2="56805"/>
                        <a14:foregroundMark x1="26036" y1="52663" x2="26036" y2="52663"/>
                        <a14:foregroundMark x1="34911" y1="53254" x2="34911" y2="53254"/>
                        <a14:foregroundMark x1="48521" y1="52663" x2="48521" y2="52663"/>
                        <a14:foregroundMark x1="48521" y1="52663" x2="48521" y2="52663"/>
                        <a14:foregroundMark x1="44379" y1="57396" x2="44379" y2="57396"/>
                        <a14:foregroundMark x1="57396" y1="53254" x2="57396" y2="53254"/>
                        <a14:foregroundMark x1="66272" y1="52663" x2="66272" y2="52663"/>
                        <a14:foregroundMark x1="63314" y1="56213" x2="63314" y2="56213"/>
                        <a14:foregroundMark x1="79882" y1="53254" x2="79882" y2="53254"/>
                        <a14:foregroundMark x1="73964" y1="56805" x2="73964" y2="56805"/>
                        <a14:foregroundMark x1="85207" y1="46154" x2="85207" y2="46154"/>
                        <a14:foregroundMark x1="87574" y1="46746" x2="87574" y2="46746"/>
                        <a14:foregroundMark x1="72781" y1="73964" x2="72781" y2="73964"/>
                        <a14:foregroundMark x1="78698" y1="81657" x2="78698" y2="81657"/>
                        <a14:foregroundMark x1="62130" y1="75148" x2="62130" y2="75148"/>
                        <a14:foregroundMark x1="60947" y1="80473" x2="60947" y2="80473"/>
                        <a14:foregroundMark x1="68639" y1="85799" x2="68639" y2="85799"/>
                        <a14:foregroundMark x1="49704" y1="73964" x2="49704" y2="73964"/>
                        <a14:foregroundMark x1="49704" y1="73964" x2="49704" y2="73964"/>
                        <a14:foregroundMark x1="55030" y1="82249" x2="55030" y2="82249"/>
                        <a14:foregroundMark x1="49112" y1="86391" x2="49112" y2="86391"/>
                        <a14:foregroundMark x1="32544" y1="73373" x2="32544" y2="73373"/>
                        <a14:foregroundMark x1="34911" y1="75148" x2="34911" y2="75148"/>
                        <a14:foregroundMark x1="23077" y1="73964" x2="23077" y2="73964"/>
                        <a14:foregroundMark x1="23669" y1="84024" x2="23669" y2="84024"/>
                        <a14:foregroundMark x1="36686" y1="86391" x2="36686" y2="86391"/>
                        <a14:foregroundMark x1="36686" y1="84024" x2="36686" y2="84024"/>
                        <a14:foregroundMark x1="43195" y1="82840" x2="43195" y2="82840"/>
                        <a14:foregroundMark x1="47337" y1="85799" x2="47337" y2="85799"/>
                        <a14:foregroundMark x1="49112" y1="88757" x2="49112" y2="88757"/>
                        <a14:foregroundMark x1="52663" y1="86391" x2="52663" y2="86391"/>
                        <a14:foregroundMark x1="53846" y1="80473" x2="53846" y2="80473"/>
                        <a14:foregroundMark x1="57988" y1="76331" x2="57988" y2="76331"/>
                        <a14:foregroundMark x1="59172" y1="75148" x2="59172" y2="75148"/>
                        <a14:foregroundMark x1="63905" y1="75148" x2="63905" y2="75148"/>
                        <a14:foregroundMark x1="65089" y1="77515" x2="65089" y2="77515"/>
                        <a14:foregroundMark x1="67456" y1="81657" x2="67456" y2="81657"/>
                        <a14:foregroundMark x1="68639" y1="88757" x2="68639" y2="88757"/>
                        <a14:foregroundMark x1="70414" y1="88757" x2="70414" y2="88757"/>
                        <a14:foregroundMark x1="78107" y1="79290" x2="78107" y2="79290"/>
                        <a14:foregroundMark x1="78107" y1="81657" x2="78107" y2="81657"/>
                        <a14:foregroundMark x1="78107" y1="84024" x2="78107" y2="84024"/>
                        <a14:foregroundMark x1="78107" y1="86391" x2="78107" y2="86391"/>
                        <a14:foregroundMark x1="78698" y1="88166" x2="78698" y2="88166"/>
                      </a14:backgroundRemoval>
                    </a14:imgEffect>
                  </a14:imgLayer>
                </a14:imgProps>
              </a:ext>
              <a:ext uri="{28A0092B-C50C-407E-A947-70E740481C1C}">
                <a14:useLocalDpi xmlns:a14="http://schemas.microsoft.com/office/drawing/2010/main" val="0"/>
              </a:ext>
            </a:extLst>
          </a:blip>
          <a:srcRect/>
          <a:stretch>
            <a:fillRect/>
          </a:stretch>
        </p:blipFill>
        <p:spPr bwMode="auto">
          <a:xfrm>
            <a:off x="10911403" y="37479"/>
            <a:ext cx="1020416" cy="102041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Folded Corner 13"/>
          <p:cNvSpPr/>
          <p:nvPr/>
        </p:nvSpPr>
        <p:spPr>
          <a:xfrm>
            <a:off x="6377086" y="4136647"/>
            <a:ext cx="1391479" cy="1430749"/>
          </a:xfrm>
          <a:prstGeom prst="foldedCorner">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a:solidFill>
                  <a:schemeClr val="accent1"/>
                </a:solidFill>
                <a:latin typeface="Arial" panose="020B0604020202020204" pitchFamily="34" charset="0"/>
                <a:cs typeface="Arial" panose="020B0604020202020204" pitchFamily="34" charset="0"/>
              </a:rPr>
              <a:t>Mothers flora stay with us and it’s very similar to ours</a:t>
            </a:r>
          </a:p>
        </p:txBody>
      </p:sp>
      <p:sp>
        <p:nvSpPr>
          <p:cNvPr id="15" name="Arc 14"/>
          <p:cNvSpPr/>
          <p:nvPr/>
        </p:nvSpPr>
        <p:spPr>
          <a:xfrm rot="5400000">
            <a:off x="7179486" y="3536618"/>
            <a:ext cx="812983" cy="908512"/>
          </a:xfrm>
          <a:prstGeom prst="arc">
            <a:avLst>
              <a:gd name="adj1" fmla="val 4570170"/>
              <a:gd name="adj2" fmla="val 14373369"/>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18197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915490776"/>
              </p:ext>
            </p:extLst>
          </p:nvPr>
        </p:nvGraphicFramePr>
        <p:xfrm>
          <a:off x="1094805" y="2658551"/>
          <a:ext cx="10204828" cy="3580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2623149" y="3942304"/>
            <a:ext cx="1809149" cy="461665"/>
          </a:xfrm>
          <a:prstGeom prst="rect">
            <a:avLst/>
          </a:prstGeom>
        </p:spPr>
        <p:txBody>
          <a:bodyPr wrap="none">
            <a:spAutoFit/>
          </a:bodyPr>
          <a:lstStyle/>
          <a:p>
            <a:pPr lvl="0" algn="ctr"/>
            <a:r>
              <a:rPr lang="en-US" sz="2400" b="1" dirty="0">
                <a:solidFill>
                  <a:schemeClr val="accent2"/>
                </a:solidFill>
                <a:latin typeface="Arial" pitchFamily="34" charset="0"/>
                <a:cs typeface="Arial" pitchFamily="34" charset="0"/>
              </a:rPr>
              <a:t>Transients</a:t>
            </a:r>
            <a:r>
              <a:rPr lang="en-US" sz="2400" b="1" dirty="0">
                <a:solidFill>
                  <a:srgbClr val="FF0000"/>
                </a:solidFill>
                <a:latin typeface="Arial" pitchFamily="34" charset="0"/>
                <a:cs typeface="Arial" pitchFamily="34" charset="0"/>
              </a:rPr>
              <a:t> </a:t>
            </a:r>
            <a:endParaRPr lang="en-US" sz="2400" dirty="0"/>
          </a:p>
        </p:txBody>
      </p:sp>
      <p:sp>
        <p:nvSpPr>
          <p:cNvPr id="4" name="Rectangle 3"/>
          <p:cNvSpPr/>
          <p:nvPr/>
        </p:nvSpPr>
        <p:spPr>
          <a:xfrm>
            <a:off x="6220273" y="4426086"/>
            <a:ext cx="3697358" cy="1538883"/>
          </a:xfrm>
          <a:prstGeom prst="rect">
            <a:avLst/>
          </a:prstGeom>
        </p:spPr>
        <p:txBody>
          <a:bodyPr wrap="square">
            <a:spAutoFit/>
          </a:bodyPr>
          <a:lstStyle/>
          <a:p>
            <a:pPr lvl="0"/>
            <a:r>
              <a:rPr lang="en-US" sz="2000" b="1" dirty="0">
                <a:solidFill>
                  <a:srgbClr val="FF0000"/>
                </a:solidFill>
                <a:latin typeface="Arial" pitchFamily="34" charset="0"/>
                <a:cs typeface="Arial" pitchFamily="34" charset="0"/>
              </a:rPr>
              <a:t>potentially pathogenic</a:t>
            </a:r>
            <a:r>
              <a:rPr lang="en-US" sz="2000" dirty="0">
                <a:latin typeface="Arial" pitchFamily="34" charset="0"/>
                <a:cs typeface="Arial" pitchFamily="34" charset="0"/>
              </a:rPr>
              <a:t>, </a:t>
            </a:r>
            <a:r>
              <a:rPr lang="en-US" sz="2000" dirty="0" err="1">
                <a:latin typeface="Arial" pitchFamily="34" charset="0"/>
                <a:cs typeface="Arial" pitchFamily="34" charset="0"/>
              </a:rPr>
              <a:t>eg</a:t>
            </a:r>
            <a:r>
              <a:rPr lang="en-US" sz="2000" dirty="0">
                <a:latin typeface="Arial" pitchFamily="34" charset="0"/>
                <a:cs typeface="Arial" pitchFamily="34" charset="0"/>
              </a:rPr>
              <a:t>. </a:t>
            </a:r>
            <a:r>
              <a:rPr lang="en-US" sz="2000" u="sng" dirty="0">
                <a:solidFill>
                  <a:srgbClr val="0070C0"/>
                </a:solidFill>
                <a:latin typeface="Arial" pitchFamily="34" charset="0"/>
                <a:cs typeface="Arial" pitchFamily="34" charset="0"/>
              </a:rPr>
              <a:t>Streptococcus pneumoniae, Neisseria  </a:t>
            </a:r>
            <a:r>
              <a:rPr lang="en-US" sz="2000" u="sng" dirty="0" err="1">
                <a:solidFill>
                  <a:srgbClr val="0070C0"/>
                </a:solidFill>
                <a:latin typeface="Arial" pitchFamily="34" charset="0"/>
                <a:cs typeface="Arial" pitchFamily="34" charset="0"/>
              </a:rPr>
              <a:t>meningetidis</a:t>
            </a:r>
            <a:r>
              <a:rPr lang="en-US" sz="2000" dirty="0">
                <a:latin typeface="Arial" pitchFamily="34" charset="0"/>
                <a:cs typeface="Arial" pitchFamily="34" charset="0"/>
              </a:rPr>
              <a:t> in throat of healthy individual. </a:t>
            </a:r>
            <a:r>
              <a:rPr lang="ar-SA" sz="2000" dirty="0">
                <a:latin typeface="Arial" pitchFamily="34" charset="0"/>
                <a:cs typeface="Arial" pitchFamily="34" charset="0"/>
              </a:rPr>
              <a:t>(</a:t>
            </a:r>
            <a:r>
              <a:rPr lang="ar-SA" sz="1400" b="1" dirty="0">
                <a:solidFill>
                  <a:schemeClr val="accent1"/>
                </a:solidFill>
                <a:latin typeface="Arial" pitchFamily="34" charset="0"/>
                <a:cs typeface="Arial" pitchFamily="34" charset="0"/>
              </a:rPr>
              <a:t>تكون ممرضة إذا انتقلت عن طريق العدوى لإنسان بمناعة ضعيفة) </a:t>
            </a:r>
            <a:endParaRPr lang="en-GB" sz="2000" b="1" dirty="0">
              <a:solidFill>
                <a:schemeClr val="accent1"/>
              </a:solidFill>
              <a:latin typeface="Arial" pitchFamily="34" charset="0"/>
              <a:cs typeface="Arial" pitchFamily="34" charset="0"/>
            </a:endParaRPr>
          </a:p>
        </p:txBody>
      </p:sp>
      <p:sp>
        <p:nvSpPr>
          <p:cNvPr id="5" name="Rectangle 4"/>
          <p:cNvSpPr/>
          <p:nvPr/>
        </p:nvSpPr>
        <p:spPr>
          <a:xfrm>
            <a:off x="1042009" y="4208070"/>
            <a:ext cx="5445762" cy="203132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a:latin typeface="Arial" pitchFamily="34" charset="0"/>
                <a:cs typeface="Arial" pitchFamily="34" charset="0"/>
              </a:rPr>
              <a:t>(nonpathogenic or potential pathogenic)</a:t>
            </a:r>
          </a:p>
          <a:p>
            <a:pPr lvl="0"/>
            <a:r>
              <a:rPr lang="en-US" dirty="0">
                <a:solidFill>
                  <a:srgbClr val="FF0000"/>
                </a:solidFill>
                <a:latin typeface="Arial" pitchFamily="34" charset="0"/>
                <a:cs typeface="Arial" pitchFamily="34" charset="0"/>
              </a:rPr>
              <a:t>Moves from site to another. (inhabit the skin or mucous for hours or days</a:t>
            </a:r>
            <a:r>
              <a:rPr lang="en-US" dirty="0">
                <a:latin typeface="Arial" pitchFamily="34" charset="0"/>
                <a:cs typeface="Arial" pitchFamily="34" charset="0"/>
              </a:rPr>
              <a:t>)</a:t>
            </a:r>
          </a:p>
          <a:p>
            <a:pPr lvl="0"/>
            <a:r>
              <a:rPr lang="en-US" dirty="0">
                <a:ln w="0"/>
                <a:solidFill>
                  <a:srgbClr val="FF0000"/>
                </a:solidFill>
                <a:effectLst>
                  <a:outerShdw blurRad="38100" dist="19050" dir="2700000" algn="tl" rotWithShape="0">
                    <a:schemeClr val="dk1">
                      <a:alpha val="40000"/>
                    </a:schemeClr>
                  </a:outerShdw>
                </a:effectLst>
                <a:latin typeface="Arial" pitchFamily="34" charset="0"/>
                <a:cs typeface="Arial" pitchFamily="34" charset="0"/>
              </a:rPr>
              <a:t>Establish itself briefly, excluded by host defense or competition from residents. </a:t>
            </a:r>
          </a:p>
          <a:p>
            <a:pPr lvl="0"/>
            <a:r>
              <a:rPr lang="en-US" dirty="0">
                <a:solidFill>
                  <a:schemeClr val="accent1"/>
                </a:solidFill>
                <a:latin typeface="Arial" pitchFamily="34" charset="0"/>
                <a:cs typeface="Arial" pitchFamily="34" charset="0"/>
              </a:rPr>
              <a:t>Can get degenerated because of unfavorable environment it moves to. </a:t>
            </a:r>
            <a:endParaRPr lang="en-GB" dirty="0">
              <a:solidFill>
                <a:schemeClr val="accent1"/>
              </a:solidFill>
              <a:latin typeface="Arial" pitchFamily="34" charset="0"/>
              <a:cs typeface="Arial" pitchFamily="34" charset="0"/>
            </a:endParaRPr>
          </a:p>
        </p:txBody>
      </p:sp>
      <p:sp>
        <p:nvSpPr>
          <p:cNvPr id="6" name="Rectangle: Folded Corner 5"/>
          <p:cNvSpPr/>
          <p:nvPr/>
        </p:nvSpPr>
        <p:spPr>
          <a:xfrm>
            <a:off x="9965634" y="4499061"/>
            <a:ext cx="2226366" cy="1392932"/>
          </a:xfrm>
          <a:prstGeom prst="foldedCorner">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b="1" dirty="0">
                <a:solidFill>
                  <a:schemeClr val="accent1"/>
                </a:solidFill>
                <a:latin typeface="Arial" panose="020B0604020202020204" pitchFamily="34" charset="0"/>
                <a:cs typeface="Arial" panose="020B0604020202020204" pitchFamily="34" charset="0"/>
              </a:rPr>
              <a:t>NOTE</a:t>
            </a:r>
          </a:p>
          <a:p>
            <a:pPr algn="ctr"/>
            <a:r>
              <a:rPr lang="en-US" sz="1400" b="1" dirty="0">
                <a:solidFill>
                  <a:schemeClr val="accent1"/>
                </a:solidFill>
                <a:latin typeface="Arial" panose="020B0604020202020204" pitchFamily="34" charset="0"/>
                <a:cs typeface="Arial" panose="020B0604020202020204" pitchFamily="34" charset="0"/>
              </a:rPr>
              <a:t>carrier flora potentially pathogenic and are present without any symptoms</a:t>
            </a:r>
            <a:r>
              <a:rPr lang="en-US" sz="1400" b="1" dirty="0">
                <a:latin typeface="Arial" panose="020B0604020202020204" pitchFamily="34" charset="0"/>
                <a:cs typeface="Arial" panose="020B0604020202020204" pitchFamily="34" charset="0"/>
              </a:rPr>
              <a:t>.</a:t>
            </a:r>
          </a:p>
        </p:txBody>
      </p:sp>
      <p:sp>
        <p:nvSpPr>
          <p:cNvPr id="7" name="Arc 6"/>
          <p:cNvSpPr/>
          <p:nvPr/>
        </p:nvSpPr>
        <p:spPr>
          <a:xfrm>
            <a:off x="9204467" y="3949521"/>
            <a:ext cx="1167470" cy="1337767"/>
          </a:xfrm>
          <a:prstGeom prst="arc">
            <a:avLst>
              <a:gd name="adj1" fmla="val 12197819"/>
              <a:gd name="adj2" fmla="val 21134597"/>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8" name="Rectangle 7"/>
          <p:cNvSpPr/>
          <p:nvPr/>
        </p:nvSpPr>
        <p:spPr>
          <a:xfrm>
            <a:off x="7556468" y="4067596"/>
            <a:ext cx="2361163" cy="461665"/>
          </a:xfrm>
          <a:prstGeom prst="rect">
            <a:avLst/>
          </a:prstGeom>
        </p:spPr>
        <p:txBody>
          <a:bodyPr wrap="square">
            <a:spAutoFit/>
          </a:bodyPr>
          <a:lstStyle/>
          <a:p>
            <a:pPr lvl="0"/>
            <a:r>
              <a:rPr lang="en-US" sz="2400" b="1" dirty="0">
                <a:solidFill>
                  <a:schemeClr val="accent2"/>
                </a:solidFill>
                <a:latin typeface="Arial" pitchFamily="34" charset="0"/>
                <a:cs typeface="Arial" pitchFamily="34" charset="0"/>
              </a:rPr>
              <a:t>4.Carrier</a:t>
            </a:r>
            <a:r>
              <a:rPr lang="en-US" sz="1400" b="1" dirty="0">
                <a:solidFill>
                  <a:schemeClr val="accent2"/>
                </a:solidFill>
                <a:latin typeface="Arial" pitchFamily="34" charset="0"/>
                <a:cs typeface="Arial" pitchFamily="34" charset="0"/>
              </a:rPr>
              <a:t> </a:t>
            </a:r>
            <a:r>
              <a:rPr lang="en-US" sz="2400" b="1" dirty="0">
                <a:solidFill>
                  <a:schemeClr val="accent2"/>
                </a:solidFill>
                <a:latin typeface="Arial" pitchFamily="34" charset="0"/>
                <a:cs typeface="Arial" pitchFamily="34" charset="0"/>
              </a:rPr>
              <a:t>state</a:t>
            </a:r>
            <a:r>
              <a:rPr lang="en-US" sz="1400" b="1" dirty="0">
                <a:solidFill>
                  <a:schemeClr val="accent2"/>
                </a:solidFill>
                <a:latin typeface="Arial" pitchFamily="34" charset="0"/>
                <a:cs typeface="Arial" pitchFamily="34" charset="0"/>
              </a:rPr>
              <a:t> </a:t>
            </a:r>
            <a:endParaRPr lang="en-GB" sz="1400" dirty="0">
              <a:solidFill>
                <a:schemeClr val="accent2"/>
              </a:solidFill>
              <a:latin typeface="Arial" pitchFamily="34" charset="0"/>
              <a:cs typeface="Arial" pitchFamily="34" charset="0"/>
            </a:endParaRPr>
          </a:p>
        </p:txBody>
      </p:sp>
      <p:sp>
        <p:nvSpPr>
          <p:cNvPr id="9" name="Rectangle 8"/>
          <p:cNvSpPr/>
          <p:nvPr/>
        </p:nvSpPr>
        <p:spPr>
          <a:xfrm>
            <a:off x="4014570" y="177168"/>
            <a:ext cx="4365298" cy="646331"/>
          </a:xfrm>
          <a:prstGeom prst="rect">
            <a:avLst/>
          </a:prstGeom>
        </p:spPr>
        <p:txBody>
          <a:bodyPr wrap="none">
            <a:spAutoFit/>
          </a:bodyPr>
          <a:lstStyle/>
          <a:p>
            <a:r>
              <a:rPr lang="en-US" sz="36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types of normal flora</a:t>
            </a:r>
          </a:p>
        </p:txBody>
      </p:sp>
    </p:spTree>
    <p:extLst>
      <p:ext uri="{BB962C8B-B14F-4D97-AF65-F5344CB8AC3E}">
        <p14:creationId xmlns:p14="http://schemas.microsoft.com/office/powerpoint/2010/main" val="2250787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nip Diagonal Corner Rectangle 2"/>
          <p:cNvSpPr/>
          <p:nvPr/>
        </p:nvSpPr>
        <p:spPr>
          <a:xfrm>
            <a:off x="1448554" y="443620"/>
            <a:ext cx="9832064" cy="2525917"/>
          </a:xfrm>
          <a:prstGeom prst="snip2Diag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buFont typeface="Arial" charset="0"/>
              <a:buNone/>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Beneficial Effects About Normal Flora:</a:t>
            </a:r>
          </a:p>
          <a:p>
            <a:pPr>
              <a:buFont typeface="Arial" charset="0"/>
              <a:buNone/>
              <a:defRPr/>
            </a:pPr>
            <a:r>
              <a:rPr lang="en-US" b="1" dirty="0">
                <a:solidFill>
                  <a:schemeClr val="tx1">
                    <a:lumMod val="95000"/>
                    <a:lumOff val="5000"/>
                  </a:schemeClr>
                </a:solidFill>
                <a:latin typeface="Arial" pitchFamily="34" charset="0"/>
                <a:cs typeface="Arial" pitchFamily="34" charset="0"/>
              </a:rPr>
              <a:t>1-</a:t>
            </a:r>
            <a:r>
              <a:rPr lang="en-US" dirty="0">
                <a:solidFill>
                  <a:schemeClr val="tx1">
                    <a:lumMod val="95000"/>
                    <a:lumOff val="5000"/>
                  </a:schemeClr>
                </a:solidFill>
                <a:latin typeface="Arial" pitchFamily="34" charset="0"/>
                <a:cs typeface="Arial" pitchFamily="34" charset="0"/>
              </a:rPr>
              <a:t> </a:t>
            </a:r>
            <a:r>
              <a:rPr lang="en-US" b="1" dirty="0" err="1">
                <a:solidFill>
                  <a:schemeClr val="bg1"/>
                </a:solidFill>
                <a:latin typeface="Arial" pitchFamily="34" charset="0"/>
                <a:cs typeface="Arial" pitchFamily="34" charset="0"/>
              </a:rPr>
              <a:t>Immuno</a:t>
            </a:r>
            <a:r>
              <a:rPr lang="en-US" b="1" dirty="0">
                <a:solidFill>
                  <a:schemeClr val="bg1"/>
                </a:solidFill>
                <a:latin typeface="Arial" pitchFamily="34" charset="0"/>
                <a:cs typeface="Arial" pitchFamily="34" charset="0"/>
              </a:rPr>
              <a:t>-stimulation</a:t>
            </a:r>
            <a:r>
              <a:rPr lang="en-US" dirty="0">
                <a:solidFill>
                  <a:schemeClr val="tx1">
                    <a:lumMod val="95000"/>
                    <a:lumOff val="5000"/>
                  </a:schemeClr>
                </a:solidFill>
                <a:latin typeface="Arial" pitchFamily="34" charset="0"/>
                <a:cs typeface="Arial" pitchFamily="34" charset="0"/>
              </a:rPr>
              <a:t> (</a:t>
            </a:r>
            <a:r>
              <a:rPr lang="en-US" dirty="0">
                <a:solidFill>
                  <a:srgbClr val="FF0000"/>
                </a:solidFill>
                <a:latin typeface="Arial" pitchFamily="34" charset="0"/>
                <a:cs typeface="Arial" pitchFamily="34" charset="0"/>
              </a:rPr>
              <a:t>antibody production &amp; development</a:t>
            </a:r>
            <a:r>
              <a:rPr lang="en-US" dirty="0">
                <a:solidFill>
                  <a:schemeClr val="tx1">
                    <a:lumMod val="95000"/>
                    <a:lumOff val="5000"/>
                  </a:schemeClr>
                </a:solidFill>
                <a:latin typeface="Arial" pitchFamily="34" charset="0"/>
                <a:cs typeface="Arial" pitchFamily="34" charset="0"/>
              </a:rPr>
              <a:t>)</a:t>
            </a:r>
          </a:p>
          <a:p>
            <a:pPr>
              <a:defRPr/>
            </a:pPr>
            <a:r>
              <a:rPr lang="en-US" b="1" dirty="0">
                <a:solidFill>
                  <a:schemeClr val="tx1">
                    <a:lumMod val="95000"/>
                    <a:lumOff val="5000"/>
                  </a:schemeClr>
                </a:solidFill>
                <a:latin typeface="Arial" pitchFamily="34" charset="0"/>
                <a:cs typeface="Arial" pitchFamily="34" charset="0"/>
              </a:rPr>
              <a:t>2-</a:t>
            </a:r>
            <a:r>
              <a:rPr lang="en-US" dirty="0">
                <a:solidFill>
                  <a:schemeClr val="tx1">
                    <a:lumMod val="95000"/>
                    <a:lumOff val="5000"/>
                  </a:schemeClr>
                </a:solidFill>
                <a:latin typeface="Arial" pitchFamily="34" charset="0"/>
                <a:cs typeface="Arial" pitchFamily="34" charset="0"/>
              </a:rPr>
              <a:t> </a:t>
            </a:r>
            <a:r>
              <a:rPr lang="en-US" b="1" dirty="0">
                <a:solidFill>
                  <a:schemeClr val="bg1"/>
                </a:solidFill>
                <a:latin typeface="Arial" pitchFamily="34" charset="0"/>
                <a:cs typeface="Arial" pitchFamily="34" charset="0"/>
              </a:rPr>
              <a:t>Exclusionary effect </a:t>
            </a:r>
            <a:r>
              <a:rPr lang="en-US" dirty="0">
                <a:solidFill>
                  <a:schemeClr val="tx1">
                    <a:lumMod val="95000"/>
                    <a:lumOff val="5000"/>
                  </a:schemeClr>
                </a:solidFill>
                <a:latin typeface="Arial" pitchFamily="34" charset="0"/>
                <a:cs typeface="Arial" pitchFamily="34" charset="0"/>
              </a:rPr>
              <a:t>(vacuum effect) and </a:t>
            </a:r>
            <a:r>
              <a:rPr lang="en-US" dirty="0">
                <a:solidFill>
                  <a:srgbClr val="FF0000"/>
                </a:solidFill>
                <a:latin typeface="Arial" pitchFamily="34" charset="0"/>
                <a:cs typeface="Arial" pitchFamily="34" charset="0"/>
              </a:rPr>
              <a:t>protection from external invaders</a:t>
            </a:r>
            <a:r>
              <a:rPr lang="en-US" dirty="0">
                <a:solidFill>
                  <a:schemeClr val="tx1">
                    <a:lumMod val="95000"/>
                    <a:lumOff val="5000"/>
                  </a:schemeClr>
                </a:solidFill>
                <a:latin typeface="Arial" pitchFamily="34" charset="0"/>
                <a:cs typeface="Arial" pitchFamily="34" charset="0"/>
              </a:rPr>
              <a:t> </a:t>
            </a:r>
            <a:r>
              <a:rPr lang="en-US" dirty="0">
                <a:ln w="0"/>
                <a:solidFill>
                  <a:schemeClr val="accent1"/>
                </a:solidFill>
                <a:effectLst>
                  <a:outerShdw blurRad="38100" dist="25400" dir="5400000" algn="ctr" rotWithShape="0">
                    <a:srgbClr val="6E747A">
                      <a:alpha val="43000"/>
                    </a:srgbClr>
                  </a:outerShdw>
                </a:effectLst>
                <a:latin typeface="Arial" pitchFamily="34" charset="0"/>
                <a:cs typeface="Arial" pitchFamily="34" charset="0"/>
              </a:rPr>
              <a:t>by either producing toxins or compete for nutrients and oxygen with pathogens.</a:t>
            </a:r>
            <a:endParaRPr lang="ar-SA" dirty="0">
              <a:ln w="0"/>
              <a:solidFill>
                <a:schemeClr val="accent1"/>
              </a:solidFill>
              <a:effectLst>
                <a:outerShdw blurRad="38100" dist="25400" dir="5400000" algn="ctr" rotWithShape="0">
                  <a:srgbClr val="6E747A">
                    <a:alpha val="43000"/>
                  </a:srgbClr>
                </a:outerShdw>
              </a:effectLst>
              <a:latin typeface="Arial" pitchFamily="34" charset="0"/>
              <a:cs typeface="Arial" pitchFamily="34" charset="0"/>
            </a:endParaRPr>
          </a:p>
          <a:p>
            <a:pPr>
              <a:buFont typeface="Arial" charset="0"/>
              <a:buNone/>
              <a:defRPr/>
            </a:pPr>
            <a:r>
              <a:rPr lang="en-US" b="1" dirty="0">
                <a:solidFill>
                  <a:schemeClr val="tx1">
                    <a:lumMod val="95000"/>
                    <a:lumOff val="5000"/>
                  </a:schemeClr>
                </a:solidFill>
                <a:latin typeface="Arial" pitchFamily="34" charset="0"/>
                <a:cs typeface="Arial" pitchFamily="34" charset="0"/>
              </a:rPr>
              <a:t>3-</a:t>
            </a:r>
            <a:r>
              <a:rPr lang="en-US" dirty="0">
                <a:solidFill>
                  <a:schemeClr val="tx1">
                    <a:lumMod val="95000"/>
                    <a:lumOff val="5000"/>
                  </a:schemeClr>
                </a:solidFill>
                <a:latin typeface="Arial" pitchFamily="34" charset="0"/>
                <a:cs typeface="Arial" pitchFamily="34" charset="0"/>
              </a:rPr>
              <a:t> </a:t>
            </a:r>
            <a:r>
              <a:rPr lang="en-US" b="1" dirty="0">
                <a:solidFill>
                  <a:schemeClr val="bg1"/>
                </a:solidFill>
                <a:latin typeface="Arial" pitchFamily="34" charset="0"/>
                <a:cs typeface="Arial" pitchFamily="34" charset="0"/>
              </a:rPr>
              <a:t>Antagonize</a:t>
            </a:r>
            <a:r>
              <a:rPr lang="en-US" dirty="0">
                <a:solidFill>
                  <a:schemeClr val="tx1">
                    <a:lumMod val="95000"/>
                    <a:lumOff val="5000"/>
                  </a:schemeClr>
                </a:solidFill>
                <a:latin typeface="Arial" pitchFamily="34" charset="0"/>
                <a:cs typeface="Arial" pitchFamily="34" charset="0"/>
              </a:rPr>
              <a:t> other bacteria through the production of substances that inhibit or kill non-indigenous bacteria.</a:t>
            </a:r>
            <a:r>
              <a:rPr lang="ar-SA" dirty="0">
                <a:solidFill>
                  <a:schemeClr val="tx1">
                    <a:lumMod val="95000"/>
                    <a:lumOff val="5000"/>
                  </a:schemeClr>
                </a:solidFill>
                <a:latin typeface="Arial" pitchFamily="34" charset="0"/>
                <a:cs typeface="Arial" pitchFamily="34" charset="0"/>
              </a:rPr>
              <a:t>(تهاجم الباكتيريا الدخيلة)</a:t>
            </a:r>
            <a:endParaRPr lang="en-US" dirty="0">
              <a:solidFill>
                <a:schemeClr val="tx1">
                  <a:lumMod val="95000"/>
                  <a:lumOff val="5000"/>
                </a:schemeClr>
              </a:solidFill>
              <a:latin typeface="Arial" pitchFamily="34" charset="0"/>
              <a:cs typeface="Arial" pitchFamily="34" charset="0"/>
            </a:endParaRPr>
          </a:p>
          <a:p>
            <a:pPr>
              <a:buFont typeface="Arial" charset="0"/>
              <a:buNone/>
              <a:defRPr/>
            </a:pPr>
            <a:r>
              <a:rPr lang="en-US" b="1" dirty="0">
                <a:solidFill>
                  <a:schemeClr val="tx1">
                    <a:lumMod val="95000"/>
                    <a:lumOff val="5000"/>
                  </a:schemeClr>
                </a:solidFill>
                <a:latin typeface="Arial" pitchFamily="34" charset="0"/>
                <a:cs typeface="Arial" pitchFamily="34" charset="0"/>
              </a:rPr>
              <a:t>4-</a:t>
            </a:r>
            <a:r>
              <a:rPr lang="en-US" dirty="0">
                <a:solidFill>
                  <a:srgbClr val="FF0000"/>
                </a:solidFill>
                <a:latin typeface="Arial" pitchFamily="34" charset="0"/>
                <a:cs typeface="Arial" pitchFamily="34" charset="0"/>
              </a:rPr>
              <a:t> </a:t>
            </a:r>
            <a:r>
              <a:rPr lang="en-US" b="1" dirty="0">
                <a:solidFill>
                  <a:schemeClr val="bg1"/>
                </a:solidFill>
                <a:latin typeface="Arial" pitchFamily="34" charset="0"/>
                <a:cs typeface="Arial" pitchFamily="34" charset="0"/>
              </a:rPr>
              <a:t>Production of essential nutrients</a:t>
            </a:r>
            <a:r>
              <a:rPr lang="en-US" b="1" dirty="0">
                <a:solidFill>
                  <a:srgbClr val="FF0000"/>
                </a:solidFill>
                <a:latin typeface="Arial" pitchFamily="34" charset="0"/>
                <a:cs typeface="Arial" pitchFamily="34" charset="0"/>
              </a:rPr>
              <a:t> </a:t>
            </a:r>
            <a:r>
              <a:rPr lang="en-US" dirty="0">
                <a:solidFill>
                  <a:schemeClr val="tx1">
                    <a:lumMod val="95000"/>
                    <a:lumOff val="5000"/>
                  </a:schemeClr>
                </a:solidFill>
                <a:latin typeface="Arial" pitchFamily="34" charset="0"/>
                <a:cs typeface="Arial" pitchFamily="34" charset="0"/>
              </a:rPr>
              <a:t>(</a:t>
            </a:r>
            <a:r>
              <a:rPr lang="en-US" dirty="0" err="1">
                <a:solidFill>
                  <a:schemeClr val="tx1">
                    <a:lumMod val="95000"/>
                    <a:lumOff val="5000"/>
                  </a:schemeClr>
                </a:solidFill>
                <a:latin typeface="Arial" pitchFamily="34" charset="0"/>
                <a:cs typeface="Arial" pitchFamily="34" charset="0"/>
              </a:rPr>
              <a:t>Vit</a:t>
            </a:r>
            <a:r>
              <a:rPr lang="en-US" dirty="0">
                <a:solidFill>
                  <a:schemeClr val="tx1">
                    <a:lumMod val="95000"/>
                    <a:lumOff val="5000"/>
                  </a:schemeClr>
                </a:solidFill>
                <a:latin typeface="Arial" pitchFamily="34" charset="0"/>
                <a:cs typeface="Arial" pitchFamily="34" charset="0"/>
              </a:rPr>
              <a:t>. K &amp; B) by some normal intestinal flora </a:t>
            </a:r>
            <a:r>
              <a:rPr lang="en-US" dirty="0" err="1">
                <a:solidFill>
                  <a:schemeClr val="tx1">
                    <a:lumMod val="95000"/>
                    <a:lumOff val="5000"/>
                  </a:schemeClr>
                </a:solidFill>
                <a:latin typeface="Arial" pitchFamily="34" charset="0"/>
                <a:cs typeface="Arial" pitchFamily="34" charset="0"/>
              </a:rPr>
              <a:t>eg</a:t>
            </a:r>
            <a:r>
              <a:rPr lang="en-US" dirty="0">
                <a:solidFill>
                  <a:schemeClr val="tx1">
                    <a:lumMod val="95000"/>
                    <a:lumOff val="5000"/>
                  </a:schemeClr>
                </a:solidFill>
                <a:latin typeface="Arial" pitchFamily="34" charset="0"/>
                <a:cs typeface="Arial" pitchFamily="34" charset="0"/>
              </a:rPr>
              <a:t>. </a:t>
            </a:r>
            <a:r>
              <a:rPr lang="en-US" i="1" u="sng" dirty="0" err="1">
                <a:solidFill>
                  <a:srgbClr val="0070C0"/>
                </a:solidFill>
                <a:latin typeface="Arial" pitchFamily="34" charset="0"/>
                <a:cs typeface="Arial" pitchFamily="34" charset="0"/>
              </a:rPr>
              <a:t>E.coli</a:t>
            </a:r>
            <a:r>
              <a:rPr lang="en-US" u="sng" dirty="0">
                <a:solidFill>
                  <a:srgbClr val="0070C0"/>
                </a:solidFill>
                <a:latin typeface="Arial" pitchFamily="34" charset="0"/>
                <a:cs typeface="Arial" pitchFamily="34" charset="0"/>
              </a:rPr>
              <a:t>.</a:t>
            </a:r>
          </a:p>
          <a:p>
            <a:pPr>
              <a:buFont typeface="Arial" charset="0"/>
              <a:buNone/>
              <a:defRPr/>
            </a:pPr>
            <a:endParaRPr lang="en-US" dirty="0">
              <a:solidFill>
                <a:schemeClr val="tx1">
                  <a:lumMod val="95000"/>
                  <a:lumOff val="5000"/>
                </a:schemeClr>
              </a:solidFill>
              <a:latin typeface="Arial" pitchFamily="34" charset="0"/>
              <a:cs typeface="Arial" pitchFamily="34" charset="0"/>
            </a:endParaRPr>
          </a:p>
        </p:txBody>
      </p:sp>
      <p:sp>
        <p:nvSpPr>
          <p:cNvPr id="4" name="Snip Diagonal Corner Rectangle 3"/>
          <p:cNvSpPr/>
          <p:nvPr/>
        </p:nvSpPr>
        <p:spPr>
          <a:xfrm>
            <a:off x="1448554" y="3275846"/>
            <a:ext cx="9832064" cy="3287916"/>
          </a:xfrm>
          <a:prstGeom prst="snip2Diag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Facts About Normal Flora:</a:t>
            </a:r>
          </a:p>
          <a:p>
            <a:r>
              <a:rPr lang="en-GB" dirty="0">
                <a:latin typeface="Arial" pitchFamily="34" charset="0"/>
                <a:cs typeface="Arial" pitchFamily="34" charset="0"/>
              </a:rPr>
              <a:t>• </a:t>
            </a:r>
            <a:r>
              <a:rPr lang="en-GB" dirty="0">
                <a:solidFill>
                  <a:schemeClr val="tx1"/>
                </a:solidFill>
                <a:latin typeface="Arial" pitchFamily="34" charset="0"/>
                <a:cs typeface="Arial" pitchFamily="34" charset="0"/>
              </a:rPr>
              <a:t>May be a source of </a:t>
            </a:r>
            <a:r>
              <a:rPr lang="en-GB" dirty="0">
                <a:solidFill>
                  <a:srgbClr val="FF0000"/>
                </a:solidFill>
                <a:latin typeface="Arial" pitchFamily="34" charset="0"/>
                <a:cs typeface="Arial" pitchFamily="34" charset="0"/>
              </a:rPr>
              <a:t>opportunistic infections</a:t>
            </a:r>
            <a:r>
              <a:rPr lang="en-GB" dirty="0">
                <a:latin typeface="Arial" pitchFamily="34" charset="0"/>
                <a:cs typeface="Arial" pitchFamily="34" charset="0"/>
              </a:rPr>
              <a:t> </a:t>
            </a:r>
            <a:r>
              <a:rPr lang="ar-SA" dirty="0">
                <a:latin typeface="Arial" pitchFamily="34" charset="0"/>
                <a:cs typeface="Arial" pitchFamily="34" charset="0"/>
              </a:rPr>
              <a:t>(عدوى انتهازية)</a:t>
            </a:r>
            <a:r>
              <a:rPr lang="en-GB" dirty="0">
                <a:solidFill>
                  <a:schemeClr val="tx1"/>
                </a:solidFill>
                <a:latin typeface="Arial" pitchFamily="34" charset="0"/>
                <a:cs typeface="Arial" pitchFamily="34" charset="0"/>
              </a:rPr>
              <a:t>in patients with impaired </a:t>
            </a:r>
            <a:r>
              <a:rPr lang="en-GB" dirty="0" err="1">
                <a:solidFill>
                  <a:schemeClr val="tx1"/>
                </a:solidFill>
                <a:latin typeface="Arial" pitchFamily="34" charset="0"/>
                <a:cs typeface="Arial" pitchFamily="34" charset="0"/>
              </a:rPr>
              <a:t>defense</a:t>
            </a:r>
            <a:r>
              <a:rPr lang="en-GB" dirty="0">
                <a:solidFill>
                  <a:schemeClr val="tx1"/>
                </a:solidFill>
                <a:latin typeface="Arial" pitchFamily="34" charset="0"/>
                <a:cs typeface="Arial" pitchFamily="34" charset="0"/>
              </a:rPr>
              <a:t> mechanisms. </a:t>
            </a:r>
            <a:r>
              <a:rPr lang="en-GB" dirty="0" err="1">
                <a:solidFill>
                  <a:schemeClr val="tx1"/>
                </a:solidFill>
                <a:latin typeface="Arial" pitchFamily="34" charset="0"/>
                <a:cs typeface="Arial" pitchFamily="34" charset="0"/>
              </a:rPr>
              <a:t>eg</a:t>
            </a:r>
            <a:r>
              <a:rPr lang="en-GB" dirty="0">
                <a:solidFill>
                  <a:schemeClr val="tx1"/>
                </a:solidFill>
                <a:latin typeface="Arial" pitchFamily="34" charset="0"/>
                <a:cs typeface="Arial" pitchFamily="34" charset="0"/>
              </a:rPr>
              <a:t>. </a:t>
            </a:r>
            <a:r>
              <a:rPr lang="en-GB" u="sng" dirty="0">
                <a:solidFill>
                  <a:srgbClr val="0070C0"/>
                </a:solidFill>
                <a:latin typeface="Arial" pitchFamily="34" charset="0"/>
                <a:cs typeface="Arial" pitchFamily="34" charset="0"/>
              </a:rPr>
              <a:t>Staphylococcus </a:t>
            </a:r>
            <a:r>
              <a:rPr lang="en-GB" u="sng" dirty="0" err="1">
                <a:solidFill>
                  <a:srgbClr val="0070C0"/>
                </a:solidFill>
                <a:latin typeface="Arial" pitchFamily="34" charset="0"/>
                <a:cs typeface="Arial" pitchFamily="34" charset="0"/>
              </a:rPr>
              <a:t>epidermidis</a:t>
            </a:r>
            <a:r>
              <a:rPr lang="en-GB" u="sng" dirty="0">
                <a:solidFill>
                  <a:srgbClr val="0070C0"/>
                </a:solidFill>
                <a:latin typeface="Arial" pitchFamily="34" charset="0"/>
                <a:cs typeface="Arial" pitchFamily="34" charset="0"/>
              </a:rPr>
              <a:t> &amp; </a:t>
            </a:r>
            <a:r>
              <a:rPr lang="en-GB" u="sng" dirty="0" err="1">
                <a:solidFill>
                  <a:srgbClr val="0070C0"/>
                </a:solidFill>
                <a:latin typeface="Arial" pitchFamily="34" charset="0"/>
                <a:cs typeface="Arial" pitchFamily="34" charset="0"/>
              </a:rPr>
              <a:t>E.coli</a:t>
            </a:r>
            <a:r>
              <a:rPr lang="en-GB" u="sng" dirty="0">
                <a:solidFill>
                  <a:srgbClr val="0070C0"/>
                </a:solidFill>
                <a:latin typeface="Arial" pitchFamily="34" charset="0"/>
                <a:cs typeface="Arial" pitchFamily="34" charset="0"/>
              </a:rPr>
              <a:t> . </a:t>
            </a:r>
            <a:endParaRPr lang="ar-SA" u="sng" dirty="0">
              <a:solidFill>
                <a:srgbClr val="0070C0"/>
              </a:solidFill>
              <a:latin typeface="Arial" pitchFamily="34" charset="0"/>
              <a:cs typeface="Arial" pitchFamily="34" charset="0"/>
            </a:endParaRPr>
          </a:p>
          <a:p>
            <a:r>
              <a:rPr lang="en-GB" dirty="0">
                <a:solidFill>
                  <a:schemeClr val="tx1"/>
                </a:solidFill>
                <a:latin typeface="Arial" pitchFamily="34" charset="0"/>
                <a:cs typeface="Arial" pitchFamily="34" charset="0"/>
              </a:rPr>
              <a:t>• Some may </a:t>
            </a:r>
            <a:r>
              <a:rPr lang="en-GB" dirty="0">
                <a:solidFill>
                  <a:srgbClr val="FF0000"/>
                </a:solidFill>
                <a:latin typeface="Arial" pitchFamily="34" charset="0"/>
                <a:cs typeface="Arial" pitchFamily="34" charset="0"/>
              </a:rPr>
              <a:t>cross react with normal tissue components </a:t>
            </a:r>
            <a:r>
              <a:rPr lang="en-GB" dirty="0">
                <a:latin typeface="Arial" pitchFamily="34" charset="0"/>
                <a:cs typeface="Arial" pitchFamily="34" charset="0"/>
              </a:rPr>
              <a:t>,</a:t>
            </a:r>
            <a:r>
              <a:rPr lang="en-GB" dirty="0" err="1">
                <a:solidFill>
                  <a:schemeClr val="tx1"/>
                </a:solidFill>
                <a:latin typeface="Arial" pitchFamily="34" charset="0"/>
                <a:cs typeface="Arial" pitchFamily="34" charset="0"/>
              </a:rPr>
              <a:t>eg</a:t>
            </a:r>
            <a:r>
              <a:rPr lang="en-GB" dirty="0">
                <a:solidFill>
                  <a:schemeClr val="tx1"/>
                </a:solidFill>
                <a:latin typeface="Arial" pitchFamily="34" charset="0"/>
                <a:cs typeface="Arial" pitchFamily="34" charset="0"/>
              </a:rPr>
              <a:t>. antibodies to various ABO group arise because of cross reaction between intestinal flora and the antigens of A &amp; B blood substances.</a:t>
            </a:r>
          </a:p>
          <a:p>
            <a:r>
              <a:rPr lang="en-GB" dirty="0">
                <a:latin typeface="Arial" pitchFamily="34" charset="0"/>
                <a:cs typeface="Arial" pitchFamily="34" charset="0"/>
              </a:rPr>
              <a:t>• </a:t>
            </a:r>
            <a:r>
              <a:rPr lang="en-GB" dirty="0">
                <a:solidFill>
                  <a:srgbClr val="FF0000"/>
                </a:solidFill>
                <a:latin typeface="Arial" pitchFamily="34" charset="0"/>
                <a:cs typeface="Arial" pitchFamily="34" charset="0"/>
              </a:rPr>
              <a:t>Production of Carcinogens: </a:t>
            </a:r>
            <a:r>
              <a:rPr lang="en-GB" dirty="0">
                <a:solidFill>
                  <a:schemeClr val="tx1"/>
                </a:solidFill>
                <a:latin typeface="Arial" pitchFamily="34" charset="0"/>
                <a:cs typeface="Arial" pitchFamily="34" charset="0"/>
              </a:rPr>
              <a:t>Some normal flora may </a:t>
            </a:r>
            <a:r>
              <a:rPr lang="en-GB" dirty="0">
                <a:solidFill>
                  <a:srgbClr val="FF0000"/>
                </a:solidFill>
                <a:latin typeface="Arial" pitchFamily="34" charset="0"/>
                <a:cs typeface="Arial" pitchFamily="34" charset="0"/>
              </a:rPr>
              <a:t>modify</a:t>
            </a:r>
            <a:r>
              <a:rPr lang="en-GB" dirty="0">
                <a:solidFill>
                  <a:schemeClr val="tx1"/>
                </a:solidFill>
                <a:latin typeface="Arial" pitchFamily="34" charset="0"/>
                <a:cs typeface="Arial" pitchFamily="34" charset="0"/>
              </a:rPr>
              <a:t> through their enzymes chemicals in our diets into </a:t>
            </a:r>
            <a:r>
              <a:rPr lang="en-GB" dirty="0">
                <a:solidFill>
                  <a:srgbClr val="FF0000"/>
                </a:solidFill>
                <a:latin typeface="Arial" pitchFamily="34" charset="0"/>
                <a:cs typeface="Arial" pitchFamily="34" charset="0"/>
              </a:rPr>
              <a:t>carcinogens</a:t>
            </a:r>
            <a:r>
              <a:rPr lang="en-GB" dirty="0">
                <a:solidFill>
                  <a:schemeClr val="tx1"/>
                </a:solidFill>
                <a:latin typeface="Arial" pitchFamily="34" charset="0"/>
                <a:cs typeface="Arial" pitchFamily="34" charset="0"/>
              </a:rPr>
              <a:t>. </a:t>
            </a:r>
            <a:r>
              <a:rPr lang="en-GB" dirty="0" err="1">
                <a:solidFill>
                  <a:schemeClr val="tx1"/>
                </a:solidFill>
                <a:latin typeface="Arial" pitchFamily="34" charset="0"/>
                <a:cs typeface="Arial" pitchFamily="34" charset="0"/>
              </a:rPr>
              <a:t>eg</a:t>
            </a:r>
            <a:r>
              <a:rPr lang="en-GB" dirty="0">
                <a:solidFill>
                  <a:schemeClr val="tx1"/>
                </a:solidFill>
                <a:latin typeface="Arial" pitchFamily="34" charset="0"/>
                <a:cs typeface="Arial" pitchFamily="34" charset="0"/>
              </a:rPr>
              <a:t>. artificial </a:t>
            </a:r>
            <a:r>
              <a:rPr lang="en-GB" dirty="0">
                <a:solidFill>
                  <a:srgbClr val="FF0000"/>
                </a:solidFill>
                <a:latin typeface="Arial" pitchFamily="34" charset="0"/>
                <a:cs typeface="Arial" pitchFamily="34" charset="0"/>
              </a:rPr>
              <a:t>sweeteners</a:t>
            </a:r>
            <a:r>
              <a:rPr lang="en-GB" dirty="0">
                <a:solidFill>
                  <a:schemeClr val="tx1"/>
                </a:solidFill>
                <a:latin typeface="Arial" pitchFamily="34" charset="0"/>
                <a:cs typeface="Arial" pitchFamily="34" charset="0"/>
              </a:rPr>
              <a:t> may be enzymatically modified into bladder carcinogens.</a:t>
            </a:r>
          </a:p>
          <a:p>
            <a:r>
              <a:rPr lang="en-GB" dirty="0">
                <a:latin typeface="Arial" pitchFamily="34" charset="0"/>
                <a:cs typeface="Arial" pitchFamily="34" charset="0"/>
              </a:rPr>
              <a:t>• </a:t>
            </a:r>
            <a:r>
              <a:rPr lang="en-GB" dirty="0">
                <a:solidFill>
                  <a:srgbClr val="FF0000"/>
                </a:solidFill>
                <a:latin typeface="Arial" pitchFamily="34" charset="0"/>
                <a:cs typeface="Arial" pitchFamily="34" charset="0"/>
              </a:rPr>
              <a:t>Affected by </a:t>
            </a:r>
            <a:r>
              <a:rPr lang="en-GB" dirty="0">
                <a:solidFill>
                  <a:schemeClr val="tx1"/>
                </a:solidFill>
                <a:latin typeface="Arial" pitchFamily="34" charset="0"/>
                <a:cs typeface="Arial" pitchFamily="34" charset="0"/>
              </a:rPr>
              <a:t>antibiotics, tissue damage, mechanical procedures and diet change.</a:t>
            </a:r>
            <a:endParaRPr lang="ar-SA" dirty="0">
              <a:solidFill>
                <a:schemeClr val="tx1"/>
              </a:solidFill>
              <a:latin typeface="Arial" pitchFamily="34" charset="0"/>
              <a:cs typeface="Arial" pitchFamily="34" charset="0"/>
            </a:endParaRPr>
          </a:p>
          <a:p>
            <a:r>
              <a:rPr lang="ar-SA" dirty="0">
                <a:solidFill>
                  <a:schemeClr val="tx1"/>
                </a:solidFill>
                <a:latin typeface="Arial" pitchFamily="34" charset="0"/>
                <a:cs typeface="Arial" pitchFamily="34" charset="0"/>
              </a:rPr>
              <a:t>(مثال : تقتل الباكتيريا اللي تصنع بعض الفيتامينات في الأمعاء فيسبب نقص فيتامينات)         </a:t>
            </a:r>
            <a:endParaRPr lang="en-GB" dirty="0">
              <a:solidFill>
                <a:schemeClr val="tx1"/>
              </a:solidFill>
              <a:latin typeface="Arial" pitchFamily="34" charset="0"/>
              <a:cs typeface="Arial" pitchFamily="34" charset="0"/>
            </a:endParaRPr>
          </a:p>
        </p:txBody>
      </p:sp>
      <p:pic>
        <p:nvPicPr>
          <p:cNvPr id="2052" name="Picture 4" descr="Image result for not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28734" y="1912545"/>
            <a:ext cx="1779006" cy="1779006"/>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idx="1"/>
          </p:nvPr>
        </p:nvSpPr>
        <p:spPr>
          <a:xfrm>
            <a:off x="10328734" y="2080034"/>
            <a:ext cx="1654244" cy="1444028"/>
          </a:xfrm>
        </p:spPr>
        <p:txBody>
          <a:bodyPr>
            <a:normAutofit fontScale="85000" lnSpcReduction="20000"/>
          </a:bodyPr>
          <a:lstStyle/>
          <a:p>
            <a:r>
              <a:rPr lang="en-US" sz="1600" b="1" dirty="0">
                <a:solidFill>
                  <a:srgbClr val="FF0000"/>
                </a:solidFill>
              </a:rPr>
              <a:t>Remember:</a:t>
            </a:r>
          </a:p>
          <a:p>
            <a:pPr marL="0" indent="0" algn="r">
              <a:buNone/>
            </a:pPr>
            <a:r>
              <a:rPr lang="ar-SA" sz="1600" b="1" dirty="0"/>
              <a:t> سلاح</a:t>
            </a:r>
            <a:r>
              <a:rPr lang="en-US" sz="1600" b="1" dirty="0"/>
              <a:t>Normal flora </a:t>
            </a:r>
            <a:r>
              <a:rPr lang="ar-SA" sz="1600" b="1" dirty="0"/>
              <a:t>ذو حدين، تحمي الشخص صاحب المناعة القوية لكنها تنتهز ضعف المناعة وتمرض صاحبها.</a:t>
            </a:r>
            <a:endParaRPr lang="en-GB" sz="1600" b="1" dirty="0"/>
          </a:p>
        </p:txBody>
      </p:sp>
    </p:spTree>
    <p:extLst>
      <p:ext uri="{BB962C8B-B14F-4D97-AF65-F5344CB8AC3E}">
        <p14:creationId xmlns:p14="http://schemas.microsoft.com/office/powerpoint/2010/main" val="1276316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5953705" y="508512"/>
            <a:ext cx="5773811" cy="2272251"/>
          </a:xfrm>
          <a:prstGeom prst="snip2DiagRect">
            <a:avLst/>
          </a:prstGeom>
          <a:ln/>
        </p:spPr>
        <p:style>
          <a:lnRef idx="2">
            <a:schemeClr val="accent4"/>
          </a:lnRef>
          <a:fillRef idx="1">
            <a:schemeClr val="lt1"/>
          </a:fillRef>
          <a:effectRef idx="0">
            <a:schemeClr val="accent4"/>
          </a:effectRef>
          <a:fontRef idx="minor">
            <a:schemeClr val="dk1"/>
          </a:fontRef>
        </p:style>
        <p:txBody>
          <a:bodyPr vert="horz" lIns="91440" tIns="45720" rIns="91440" bIns="45720" rtlCol="0">
            <a:normAutofit fontScale="77500" lnSpcReduction="20000"/>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defRPr/>
            </a:pPr>
            <a:r>
              <a:rPr lang="en-GB" b="1" dirty="0">
                <a:solidFill>
                  <a:srgbClr val="FF0000"/>
                </a:solidFill>
                <a:latin typeface="Arial" pitchFamily="34" charset="0"/>
                <a:cs typeface="Arial" pitchFamily="34" charset="0"/>
              </a:rPr>
              <a:t>Sterility of internal organs maintained by : </a:t>
            </a:r>
          </a:p>
          <a:p>
            <a:pPr marL="457200" indent="-457200">
              <a:buFont typeface="+mj-lt"/>
              <a:buAutoNum type="arabicPeriod"/>
              <a:defRPr/>
            </a:pPr>
            <a:r>
              <a:rPr lang="en-GB" sz="2400" dirty="0">
                <a:solidFill>
                  <a:schemeClr val="tx1">
                    <a:lumMod val="95000"/>
                    <a:lumOff val="5000"/>
                  </a:schemeClr>
                </a:solidFill>
                <a:latin typeface="Arial" pitchFamily="34" charset="0"/>
                <a:cs typeface="Arial" pitchFamily="34" charset="0"/>
              </a:rPr>
              <a:t>- </a:t>
            </a:r>
            <a:r>
              <a:rPr lang="en-GB" sz="2400" b="1" dirty="0">
                <a:solidFill>
                  <a:schemeClr val="tx1"/>
                </a:solidFill>
                <a:latin typeface="Arial" pitchFamily="34" charset="0"/>
                <a:cs typeface="Arial" pitchFamily="34" charset="0"/>
              </a:rPr>
              <a:t>Local </a:t>
            </a:r>
            <a:r>
              <a:rPr lang="en-GB" sz="2400" b="1" dirty="0" err="1">
                <a:solidFill>
                  <a:schemeClr val="tx1"/>
                </a:solidFill>
                <a:latin typeface="Arial" pitchFamily="34" charset="0"/>
                <a:cs typeface="Arial" pitchFamily="34" charset="0"/>
              </a:rPr>
              <a:t>defense</a:t>
            </a:r>
            <a:r>
              <a:rPr lang="en-GB" sz="2400" b="1" dirty="0">
                <a:solidFill>
                  <a:schemeClr val="tx1"/>
                </a:solidFill>
                <a:latin typeface="Arial" pitchFamily="34" charset="0"/>
                <a:cs typeface="Arial" pitchFamily="34" charset="0"/>
              </a:rPr>
              <a:t> mechanisms </a:t>
            </a:r>
          </a:p>
          <a:p>
            <a:pPr marL="457200" indent="-457200">
              <a:buFont typeface="+mj-lt"/>
              <a:buAutoNum type="arabicPeriod"/>
              <a:defRPr/>
            </a:pPr>
            <a:r>
              <a:rPr lang="en-GB" sz="2400" b="1" dirty="0">
                <a:solidFill>
                  <a:schemeClr val="tx1">
                    <a:lumMod val="95000"/>
                    <a:lumOff val="5000"/>
                  </a:schemeClr>
                </a:solidFill>
                <a:latin typeface="Arial" pitchFamily="34" charset="0"/>
                <a:cs typeface="Arial" pitchFamily="34" charset="0"/>
              </a:rPr>
              <a:t>- Chemical substances </a:t>
            </a:r>
            <a:r>
              <a:rPr lang="en-GB" sz="2400" dirty="0">
                <a:solidFill>
                  <a:schemeClr val="tx1">
                    <a:lumMod val="95000"/>
                    <a:lumOff val="5000"/>
                  </a:schemeClr>
                </a:solidFill>
                <a:latin typeface="Arial" pitchFamily="34" charset="0"/>
                <a:cs typeface="Arial" pitchFamily="34" charset="0"/>
              </a:rPr>
              <a:t>in serum &amp; tissues </a:t>
            </a:r>
            <a:r>
              <a:rPr lang="en-GB" sz="2400" dirty="0" err="1">
                <a:solidFill>
                  <a:schemeClr val="tx1">
                    <a:lumMod val="95000"/>
                    <a:lumOff val="5000"/>
                  </a:schemeClr>
                </a:solidFill>
                <a:latin typeface="Arial" pitchFamily="34" charset="0"/>
                <a:cs typeface="Arial" pitchFamily="34" charset="0"/>
              </a:rPr>
              <a:t>eg</a:t>
            </a:r>
            <a:r>
              <a:rPr lang="en-GB" sz="2400" dirty="0">
                <a:solidFill>
                  <a:schemeClr val="tx1">
                    <a:lumMod val="95000"/>
                    <a:lumOff val="5000"/>
                  </a:schemeClr>
                </a:solidFill>
                <a:latin typeface="Arial" pitchFamily="34" charset="0"/>
                <a:cs typeface="Arial" pitchFamily="34" charset="0"/>
              </a:rPr>
              <a:t>. Complement , antibodies. </a:t>
            </a:r>
          </a:p>
          <a:p>
            <a:pPr marL="457200" indent="-457200">
              <a:buFont typeface="+mj-lt"/>
              <a:buAutoNum type="arabicPeriod"/>
              <a:defRPr/>
            </a:pPr>
            <a:r>
              <a:rPr lang="en-GB" sz="2400" dirty="0">
                <a:solidFill>
                  <a:schemeClr val="tx1">
                    <a:lumMod val="95000"/>
                    <a:lumOff val="5000"/>
                  </a:schemeClr>
                </a:solidFill>
                <a:latin typeface="Arial" pitchFamily="34" charset="0"/>
                <a:cs typeface="Arial" pitchFamily="34" charset="0"/>
              </a:rPr>
              <a:t>-</a:t>
            </a:r>
            <a:r>
              <a:rPr lang="en-GB" sz="2400" b="1" dirty="0">
                <a:solidFill>
                  <a:schemeClr val="tx1">
                    <a:lumMod val="95000"/>
                    <a:lumOff val="5000"/>
                  </a:schemeClr>
                </a:solidFill>
                <a:latin typeface="Arial" pitchFamily="34" charset="0"/>
                <a:cs typeface="Arial" pitchFamily="34" charset="0"/>
              </a:rPr>
              <a:t>Phagocytic activity </a:t>
            </a:r>
            <a:r>
              <a:rPr lang="en-GB" sz="2400" dirty="0">
                <a:solidFill>
                  <a:schemeClr val="tx1">
                    <a:lumMod val="95000"/>
                    <a:lumOff val="5000"/>
                  </a:schemeClr>
                </a:solidFill>
                <a:latin typeface="Arial" pitchFamily="34" charset="0"/>
                <a:cs typeface="Arial" pitchFamily="34" charset="0"/>
              </a:rPr>
              <a:t>of </a:t>
            </a:r>
            <a:r>
              <a:rPr lang="en-GB" sz="2400" dirty="0" err="1">
                <a:solidFill>
                  <a:schemeClr val="tx1">
                    <a:lumMod val="95000"/>
                    <a:lumOff val="5000"/>
                  </a:schemeClr>
                </a:solidFill>
                <a:latin typeface="Arial" pitchFamily="34" charset="0"/>
                <a:cs typeface="Arial" pitchFamily="34" charset="0"/>
              </a:rPr>
              <a:t>Polymorphnuclear</a:t>
            </a:r>
            <a:r>
              <a:rPr lang="en-GB" sz="2400" dirty="0">
                <a:solidFill>
                  <a:schemeClr val="tx1">
                    <a:lumMod val="95000"/>
                    <a:lumOff val="5000"/>
                  </a:schemeClr>
                </a:solidFill>
                <a:latin typeface="Arial" pitchFamily="34" charset="0"/>
                <a:cs typeface="Arial" pitchFamily="34" charset="0"/>
              </a:rPr>
              <a:t> Monocytes.</a:t>
            </a:r>
          </a:p>
        </p:txBody>
      </p:sp>
      <p:sp>
        <p:nvSpPr>
          <p:cNvPr id="8" name="Snip Diagonal Corner Rectangle 7"/>
          <p:cNvSpPr/>
          <p:nvPr/>
        </p:nvSpPr>
        <p:spPr>
          <a:xfrm>
            <a:off x="1185085" y="508512"/>
            <a:ext cx="4445252" cy="2272251"/>
          </a:xfrm>
          <a:prstGeom prst="snip2DiagRect">
            <a:avLst/>
          </a:prstGeom>
          <a:ln/>
        </p:spPr>
        <p:style>
          <a:lnRef idx="2">
            <a:schemeClr val="accent4"/>
          </a:lnRef>
          <a:fillRef idx="1">
            <a:schemeClr val="lt1"/>
          </a:fillRef>
          <a:effectRef idx="0">
            <a:schemeClr val="accent4"/>
          </a:effectRef>
          <a:fontRef idx="minor">
            <a:schemeClr val="dk1"/>
          </a:fontRef>
        </p:style>
        <p:txBody>
          <a:bodyPr rtlCol="0" anchor="ctr"/>
          <a:lstStyle/>
          <a:p>
            <a:r>
              <a:rPr lang="en-GB" sz="20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Distribution of Normal Flora:</a:t>
            </a:r>
          </a:p>
          <a:p>
            <a:r>
              <a:rPr lang="en-GB" sz="2000" dirty="0">
                <a:latin typeface="Arial" panose="020B0604020202020204" pitchFamily="34" charset="0"/>
                <a:cs typeface="Arial" panose="020B0604020202020204" pitchFamily="34" charset="0"/>
              </a:rPr>
              <a:t>• Normal flora </a:t>
            </a:r>
            <a:r>
              <a:rPr lang="en-GB" sz="2000" dirty="0">
                <a:solidFill>
                  <a:srgbClr val="FF0000"/>
                </a:solidFill>
                <a:latin typeface="Arial" panose="020B0604020202020204" pitchFamily="34" charset="0"/>
                <a:cs typeface="Arial" panose="020B0604020202020204" pitchFamily="34" charset="0"/>
              </a:rPr>
              <a:t>found</a:t>
            </a:r>
            <a:r>
              <a:rPr lang="en-GB" sz="2000" dirty="0">
                <a:latin typeface="Arial" panose="020B0604020202020204" pitchFamily="34" charset="0"/>
                <a:cs typeface="Arial" panose="020B0604020202020204" pitchFamily="34" charset="0"/>
              </a:rPr>
              <a:t> on </a:t>
            </a:r>
            <a:r>
              <a:rPr lang="en-GB" sz="2000" dirty="0">
                <a:solidFill>
                  <a:srgbClr val="FF0000"/>
                </a:solidFill>
                <a:latin typeface="Arial" panose="020B0604020202020204" pitchFamily="34" charset="0"/>
                <a:cs typeface="Arial" panose="020B0604020202020204" pitchFamily="34" charset="0"/>
              </a:rPr>
              <a:t>external</a:t>
            </a:r>
            <a:r>
              <a:rPr lang="en-GB" sz="2000" dirty="0">
                <a:latin typeface="Arial" panose="020B0604020202020204" pitchFamily="34" charset="0"/>
                <a:cs typeface="Arial" panose="020B0604020202020204" pitchFamily="34" charset="0"/>
              </a:rPr>
              <a:t> body sites.</a:t>
            </a:r>
          </a:p>
          <a:p>
            <a:r>
              <a:rPr lang="en-GB" sz="2000" dirty="0">
                <a:latin typeface="Arial" panose="020B0604020202020204" pitchFamily="34" charset="0"/>
                <a:cs typeface="Arial" panose="020B0604020202020204" pitchFamily="34" charset="0"/>
              </a:rPr>
              <a:t> • </a:t>
            </a:r>
            <a:r>
              <a:rPr lang="en-GB" sz="2000" dirty="0">
                <a:solidFill>
                  <a:srgbClr val="FF0000"/>
                </a:solidFill>
                <a:latin typeface="Arial" panose="020B0604020202020204" pitchFamily="34" charset="0"/>
                <a:cs typeface="Arial" panose="020B0604020202020204" pitchFamily="34" charset="0"/>
              </a:rPr>
              <a:t>Internal</a:t>
            </a:r>
            <a:r>
              <a:rPr lang="en-GB" sz="2000" dirty="0">
                <a:latin typeface="Arial" panose="020B0604020202020204" pitchFamily="34" charset="0"/>
                <a:cs typeface="Arial" panose="020B0604020202020204" pitchFamily="34" charset="0"/>
              </a:rPr>
              <a:t> organs are </a:t>
            </a:r>
            <a:r>
              <a:rPr lang="en-GB" sz="2000" dirty="0">
                <a:solidFill>
                  <a:srgbClr val="FF0000"/>
                </a:solidFill>
                <a:latin typeface="Arial" panose="020B0604020202020204" pitchFamily="34" charset="0"/>
                <a:cs typeface="Arial" panose="020B0604020202020204" pitchFamily="34" charset="0"/>
              </a:rPr>
              <a:t>sterile</a:t>
            </a:r>
            <a:r>
              <a:rPr lang="en-GB" sz="2000" dirty="0">
                <a:latin typeface="Arial" panose="020B0604020202020204" pitchFamily="34" charset="0"/>
                <a:cs typeface="Arial" panose="020B0604020202020204" pitchFamily="34" charset="0"/>
              </a:rPr>
              <a:t> at health (except the </a:t>
            </a:r>
            <a:r>
              <a:rPr lang="en-GB" sz="2000" dirty="0">
                <a:solidFill>
                  <a:srgbClr val="FF0000"/>
                </a:solidFill>
                <a:latin typeface="Arial" panose="020B0604020202020204" pitchFamily="34" charset="0"/>
                <a:cs typeface="Arial" panose="020B0604020202020204" pitchFamily="34" charset="0"/>
              </a:rPr>
              <a:t>Gastrointestinal</a:t>
            </a:r>
            <a:r>
              <a:rPr lang="en-GB" sz="2000" dirty="0">
                <a:latin typeface="Arial" panose="020B0604020202020204" pitchFamily="34" charset="0"/>
                <a:cs typeface="Arial" panose="020B0604020202020204" pitchFamily="34" charset="0"/>
              </a:rPr>
              <a:t> tract).</a:t>
            </a:r>
          </a:p>
        </p:txBody>
      </p:sp>
      <p:graphicFrame>
        <p:nvGraphicFramePr>
          <p:cNvPr id="5" name="Content Placeholder 3"/>
          <p:cNvGraphicFramePr>
            <a:graphicFrameLocks/>
          </p:cNvGraphicFramePr>
          <p:nvPr>
            <p:extLst>
              <p:ext uri="{D42A27DB-BD31-4B8C-83A1-F6EECF244321}">
                <p14:modId xmlns:p14="http://schemas.microsoft.com/office/powerpoint/2010/main" val="4262341443"/>
              </p:ext>
            </p:extLst>
          </p:nvPr>
        </p:nvGraphicFramePr>
        <p:xfrm>
          <a:off x="2765506" y="2780762"/>
          <a:ext cx="7150665" cy="4077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ontent Placeholder 1"/>
          <p:cNvSpPr>
            <a:spLocks noGrp="1"/>
          </p:cNvSpPr>
          <p:nvPr>
            <p:ph idx="1"/>
          </p:nvPr>
        </p:nvSpPr>
        <p:spPr/>
        <p:txBody>
          <a:bodyPr/>
          <a:lstStyle/>
          <a:p>
            <a:endParaRPr lang="en-US" dirty="0"/>
          </a:p>
          <a:p>
            <a:endParaRPr lang="en-US" dirty="0"/>
          </a:p>
        </p:txBody>
      </p:sp>
      <p:sp>
        <p:nvSpPr>
          <p:cNvPr id="3" name="Double Bracket 2"/>
          <p:cNvSpPr/>
          <p:nvPr/>
        </p:nvSpPr>
        <p:spPr>
          <a:xfrm>
            <a:off x="7871982" y="3163395"/>
            <a:ext cx="3624611" cy="919401"/>
          </a:xfrm>
          <a:prstGeom prst="bracketPair">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wrap="square">
            <a:spAutoFit/>
          </a:bodyPr>
          <a:lstStyle/>
          <a:p>
            <a:r>
              <a:rPr lang="en-US" sz="2400" b="1" dirty="0"/>
              <a:t>All external body sites contain normal flora </a:t>
            </a:r>
          </a:p>
        </p:txBody>
      </p:sp>
    </p:spTree>
    <p:extLst>
      <p:ext uri="{BB962C8B-B14F-4D97-AF65-F5344CB8AC3E}">
        <p14:creationId xmlns:p14="http://schemas.microsoft.com/office/powerpoint/2010/main" val="191077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460" t="19802" r="17574" b="6271"/>
          <a:stretch/>
        </p:blipFill>
        <p:spPr bwMode="auto">
          <a:xfrm>
            <a:off x="298762" y="1647732"/>
            <a:ext cx="5760495" cy="3929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4283" t="17690" r="24183" b="14455"/>
          <a:stretch/>
        </p:blipFill>
        <p:spPr bwMode="auto">
          <a:xfrm>
            <a:off x="6201624" y="1647732"/>
            <a:ext cx="5830432" cy="3929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4973" y="1036759"/>
            <a:ext cx="10178322" cy="1492132"/>
          </a:xfrm>
        </p:spPr>
        <p:txBody>
          <a:bodyPr>
            <a:noAutofit/>
          </a:bodyPr>
          <a:lstStyle/>
          <a:p>
            <a:r>
              <a:rPr lang="en-US" sz="2400" dirty="0">
                <a:solidFill>
                  <a:srgbClr val="00B050"/>
                </a:solidFill>
              </a:rPr>
              <a:t>Normal </a:t>
            </a:r>
            <a:r>
              <a:rPr lang="en-US" sz="2400" dirty="0" err="1">
                <a:solidFill>
                  <a:srgbClr val="00B050"/>
                </a:solidFill>
              </a:rPr>
              <a:t>florA</a:t>
            </a:r>
            <a:r>
              <a:rPr lang="en-US" sz="2400" dirty="0">
                <a:solidFill>
                  <a:srgbClr val="00B050"/>
                </a:solidFill>
              </a:rPr>
              <a:t> </a:t>
            </a:r>
            <a:r>
              <a:rPr lang="en-US" sz="2400" dirty="0">
                <a:solidFill>
                  <a:srgbClr val="FF0000"/>
                </a:solidFill>
              </a:rPr>
              <a:t>VS</a:t>
            </a:r>
            <a:r>
              <a:rPr lang="en-US" sz="2400" dirty="0">
                <a:solidFill>
                  <a:srgbClr val="00B050"/>
                </a:solidFill>
              </a:rPr>
              <a:t> PATHOGENIC FLORA</a:t>
            </a:r>
            <a:endParaRPr lang="en-GB" sz="2400" dirty="0">
              <a:solidFill>
                <a:srgbClr val="00B050"/>
              </a:solidFill>
            </a:endParaRPr>
          </a:p>
        </p:txBody>
      </p:sp>
      <p:sp>
        <p:nvSpPr>
          <p:cNvPr id="4" name="Content Placeholder 3"/>
          <p:cNvSpPr>
            <a:spLocks noGrp="1"/>
          </p:cNvSpPr>
          <p:nvPr>
            <p:ph idx="1"/>
          </p:nvPr>
        </p:nvSpPr>
        <p:spPr>
          <a:xfrm>
            <a:off x="6672404" y="5667469"/>
            <a:ext cx="5029201" cy="1050202"/>
          </a:xfrm>
        </p:spPr>
        <p:txBody>
          <a:bodyPr>
            <a:normAutofit fontScale="85000" lnSpcReduction="20000"/>
          </a:bodyPr>
          <a:lstStyle/>
          <a:p>
            <a:pPr marL="0" indent="0" algn="ctr" rtl="1">
              <a:buNone/>
            </a:pPr>
            <a:r>
              <a:rPr lang="ar-SA" dirty="0"/>
              <a:t>المهم في الصورة هو أن نعرف توزيع الفلورا في الجسم وكيف أنها تختلف كمية ونوعًا في كل منطقة، فمنطقة الفم والمرئ مليئة بالفلورا، بينما المعدة شبه معقمة، والأمعاء تتواجد فيها الفلورا لكن بشكل أقل من الجزء العلوى من الجهاز الهضمي.</a:t>
            </a:r>
            <a:endParaRPr lang="en-GB" dirty="0"/>
          </a:p>
        </p:txBody>
      </p:sp>
      <p:sp>
        <p:nvSpPr>
          <p:cNvPr id="6" name="Title 1"/>
          <p:cNvSpPr txBox="1">
            <a:spLocks/>
          </p:cNvSpPr>
          <p:nvPr/>
        </p:nvSpPr>
        <p:spPr>
          <a:xfrm>
            <a:off x="6672404" y="1036759"/>
            <a:ext cx="6176598" cy="48674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en-US" sz="2400" dirty="0">
                <a:solidFill>
                  <a:srgbClr val="00B050"/>
                </a:solidFill>
              </a:rPr>
              <a:t>Distribution of Normal FLORA</a:t>
            </a:r>
            <a:endParaRPr lang="en-GB" sz="2400" dirty="0">
              <a:solidFill>
                <a:srgbClr val="00B050"/>
              </a:solidFill>
            </a:endParaRPr>
          </a:p>
        </p:txBody>
      </p:sp>
      <p:sp>
        <p:nvSpPr>
          <p:cNvPr id="8" name="Content Placeholder 3"/>
          <p:cNvSpPr txBox="1">
            <a:spLocks/>
          </p:cNvSpPr>
          <p:nvPr/>
        </p:nvSpPr>
        <p:spPr>
          <a:xfrm>
            <a:off x="664408" y="5684067"/>
            <a:ext cx="5029201" cy="1050202"/>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rtl="1">
              <a:buFont typeface="Arial" panose="020B0604020202020204" pitchFamily="34" charset="0"/>
              <a:buNone/>
            </a:pPr>
            <a:r>
              <a:rPr lang="ar-SA" sz="1800" dirty="0"/>
              <a:t>الصورة توضح كيفية عمل الفلورا في حالة قوة أو ضعف الجهاز المناعي، حيث أنها – كما ذكر سابقًا – سلاح ذو حدين.</a:t>
            </a:r>
            <a:endParaRPr lang="en-GB" sz="1800" dirty="0"/>
          </a:p>
        </p:txBody>
      </p:sp>
    </p:spTree>
    <p:extLst>
      <p:ext uri="{BB962C8B-B14F-4D97-AF65-F5344CB8AC3E}">
        <p14:creationId xmlns:p14="http://schemas.microsoft.com/office/powerpoint/2010/main" val="596688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10722" y="-258024"/>
            <a:ext cx="3092117" cy="1196670"/>
          </a:xfrm>
        </p:spPr>
        <p:txBody>
          <a:bodyPr/>
          <a:lstStyle/>
          <a:p>
            <a:r>
              <a:rPr lang="en-US" dirty="0"/>
              <a:t>Body sites with normal flora</a:t>
            </a:r>
            <a:endParaRPr lang="en-GB" dirty="0"/>
          </a:p>
        </p:txBody>
      </p:sp>
      <p:sp>
        <p:nvSpPr>
          <p:cNvPr id="4" name="Text Placeholder 3"/>
          <p:cNvSpPr>
            <a:spLocks noGrp="1"/>
          </p:cNvSpPr>
          <p:nvPr>
            <p:ph type="body" sz="half" idx="2"/>
          </p:nvPr>
        </p:nvSpPr>
        <p:spPr>
          <a:xfrm>
            <a:off x="8328829" y="1035166"/>
            <a:ext cx="3092117" cy="4164164"/>
          </a:xfrm>
        </p:spPr>
        <p:txBody>
          <a:bodyPr/>
          <a:lstStyle/>
          <a:p>
            <a:r>
              <a:rPr lang="en-US" dirty="0"/>
              <a:t>As we’ve mentioned in the previous slide, the GIT full of normal flora.</a:t>
            </a:r>
          </a:p>
          <a:p>
            <a:r>
              <a:rPr lang="en-US" dirty="0"/>
              <a:t>The pictures are only to understand the previous point.</a:t>
            </a:r>
            <a:endParaRPr lang="en-GB"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217" t="19803" r="28194" b="6006"/>
          <a:stretch/>
        </p:blipFill>
        <p:spPr bwMode="auto">
          <a:xfrm>
            <a:off x="5178584" y="2995226"/>
            <a:ext cx="4535785" cy="3862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4951" t="20990" r="25817" b="8779"/>
          <a:stretch/>
        </p:blipFill>
        <p:spPr bwMode="auto">
          <a:xfrm>
            <a:off x="289710" y="0"/>
            <a:ext cx="4806471" cy="3856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a:off x="10031240" y="2869950"/>
            <a:ext cx="45267" cy="3404101"/>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sp>
        <p:nvSpPr>
          <p:cNvPr id="9" name="Rectangle 8"/>
          <p:cNvSpPr/>
          <p:nvPr/>
        </p:nvSpPr>
        <p:spPr>
          <a:xfrm>
            <a:off x="10754876" y="3859515"/>
            <a:ext cx="901209" cy="584775"/>
          </a:xfrm>
          <a:prstGeom prst="rect">
            <a:avLst/>
          </a:prstGeom>
          <a:noFill/>
        </p:spPr>
        <p:txBody>
          <a:bodyPr wrap="none" lIns="91440" tIns="45720" rIns="91440" bIns="45720">
            <a:spAutoFit/>
          </a:bodyPr>
          <a:lstStyle/>
          <a:p>
            <a:pPr algn="ctr"/>
            <a:r>
              <a:rPr lang="en-US" sz="1600" b="0" cap="none" spc="0" dirty="0">
                <a:ln w="18415" cmpd="sng">
                  <a:solidFill>
                    <a:srgbClr val="FFFFFF"/>
                  </a:solidFill>
                  <a:prstDash val="solid"/>
                </a:ln>
                <a:solidFill>
                  <a:srgbClr val="FFFFFF"/>
                </a:solidFill>
              </a:rPr>
              <a:t>Stomach</a:t>
            </a:r>
          </a:p>
          <a:p>
            <a:pPr algn="ctr"/>
            <a:r>
              <a:rPr lang="en-US" sz="1600" dirty="0">
                <a:ln w="18415" cmpd="sng">
                  <a:solidFill>
                    <a:srgbClr val="FFFFFF"/>
                  </a:solidFill>
                  <a:prstDash val="solid"/>
                </a:ln>
                <a:solidFill>
                  <a:srgbClr val="FFFFFF"/>
                </a:solidFill>
              </a:rPr>
              <a:t>(</a:t>
            </a:r>
            <a:r>
              <a:rPr lang="en-US" sz="1600" dirty="0">
                <a:ln w="18415" cmpd="sng">
                  <a:solidFill>
                    <a:srgbClr val="FFFFFF"/>
                  </a:solidFill>
                  <a:prstDash val="solid"/>
                </a:ln>
                <a:solidFill>
                  <a:schemeClr val="bg1"/>
                </a:solidFill>
              </a:rPr>
              <a:t>sterile</a:t>
            </a:r>
            <a:r>
              <a:rPr lang="en-US" sz="1600" dirty="0">
                <a:ln w="18415" cmpd="sng">
                  <a:solidFill>
                    <a:srgbClr val="FFFFFF"/>
                  </a:solidFill>
                  <a:prstDash val="solid"/>
                </a:ln>
                <a:solidFill>
                  <a:srgbClr val="FFFFFF"/>
                </a:solidFill>
              </a:rPr>
              <a:t>)</a:t>
            </a:r>
            <a:endParaRPr lang="en-US" sz="1600" b="0" cap="none" spc="0" dirty="0">
              <a:ln w="18415" cmpd="sng">
                <a:solidFill>
                  <a:srgbClr val="FFFFFF"/>
                </a:solidFill>
                <a:prstDash val="solid"/>
              </a:ln>
              <a:solidFill>
                <a:srgbClr val="FFFFFF"/>
              </a:solidFill>
            </a:endParaRPr>
          </a:p>
        </p:txBody>
      </p:sp>
      <p:sp>
        <p:nvSpPr>
          <p:cNvPr id="12" name="Rectangle 11"/>
          <p:cNvSpPr/>
          <p:nvPr/>
        </p:nvSpPr>
        <p:spPr>
          <a:xfrm>
            <a:off x="10218961" y="5689276"/>
            <a:ext cx="1973041" cy="584775"/>
          </a:xfrm>
          <a:prstGeom prst="rect">
            <a:avLst/>
          </a:prstGeom>
          <a:noFill/>
        </p:spPr>
        <p:txBody>
          <a:bodyPr wrap="none" lIns="91440" tIns="45720" rIns="91440" bIns="45720">
            <a:spAutoFit/>
          </a:bodyPr>
          <a:lstStyle/>
          <a:p>
            <a:pPr algn="ctr"/>
            <a:r>
              <a:rPr lang="en-US" sz="1600" b="0" cap="none" spc="0" dirty="0">
                <a:ln w="18415" cmpd="sng">
                  <a:solidFill>
                    <a:srgbClr val="FFFFFF"/>
                  </a:solidFill>
                  <a:prstDash val="solid"/>
                </a:ln>
                <a:solidFill>
                  <a:srgbClr val="FFFFFF"/>
                </a:solidFill>
              </a:rPr>
              <a:t>Lower digestive track</a:t>
            </a:r>
          </a:p>
          <a:p>
            <a:pPr algn="ctr"/>
            <a:r>
              <a:rPr lang="en-US" sz="1600" dirty="0">
                <a:ln w="18415" cmpd="sng">
                  <a:solidFill>
                    <a:srgbClr val="FFFFFF"/>
                  </a:solidFill>
                  <a:prstDash val="solid"/>
                </a:ln>
                <a:solidFill>
                  <a:srgbClr val="FFFFFF"/>
                </a:solidFill>
              </a:rPr>
              <a:t>(less flora)</a:t>
            </a:r>
            <a:endParaRPr lang="en-US" sz="1600" b="0" cap="none" spc="0" dirty="0">
              <a:ln w="18415" cmpd="sng">
                <a:solidFill>
                  <a:srgbClr val="FFFFFF"/>
                </a:solidFill>
                <a:prstDash val="solid"/>
              </a:ln>
              <a:solidFill>
                <a:srgbClr val="FFFFFF"/>
              </a:solidFill>
            </a:endParaRPr>
          </a:p>
        </p:txBody>
      </p:sp>
      <p:sp>
        <p:nvSpPr>
          <p:cNvPr id="13" name="Rectangle 12"/>
          <p:cNvSpPr/>
          <p:nvPr/>
        </p:nvSpPr>
        <p:spPr>
          <a:xfrm>
            <a:off x="10224090" y="2868479"/>
            <a:ext cx="1967911" cy="584775"/>
          </a:xfrm>
          <a:prstGeom prst="rect">
            <a:avLst/>
          </a:prstGeom>
          <a:noFill/>
        </p:spPr>
        <p:txBody>
          <a:bodyPr wrap="none" lIns="91440" tIns="45720" rIns="91440" bIns="45720">
            <a:spAutoFit/>
          </a:bodyPr>
          <a:lstStyle/>
          <a:p>
            <a:pPr algn="ctr"/>
            <a:r>
              <a:rPr lang="en-US" sz="1600" b="0" cap="none" spc="0" dirty="0">
                <a:ln w="18415" cmpd="sng">
                  <a:solidFill>
                    <a:srgbClr val="FFFFFF"/>
                  </a:solidFill>
                  <a:prstDash val="solid"/>
                </a:ln>
                <a:solidFill>
                  <a:srgbClr val="FFFFFF"/>
                </a:solidFill>
              </a:rPr>
              <a:t>Upper digestive track</a:t>
            </a:r>
          </a:p>
          <a:p>
            <a:pPr algn="ctr"/>
            <a:r>
              <a:rPr lang="en-US" sz="1600" dirty="0">
                <a:ln w="18415" cmpd="sng">
                  <a:solidFill>
                    <a:srgbClr val="FFFFFF"/>
                  </a:solidFill>
                  <a:prstDash val="solid"/>
                </a:ln>
                <a:solidFill>
                  <a:srgbClr val="FFFFFF"/>
                </a:solidFill>
              </a:rPr>
              <a:t>(more flora)</a:t>
            </a:r>
            <a:endParaRPr lang="en-US" sz="1600" b="0" cap="none" spc="0" dirty="0">
              <a:ln w="18415" cmpd="sng">
                <a:solidFill>
                  <a:srgbClr val="FFFFFF"/>
                </a:solidFill>
                <a:prstDash val="solid"/>
              </a:ln>
              <a:solidFill>
                <a:srgbClr val="FFFFFF"/>
              </a:solidFill>
            </a:endParaRPr>
          </a:p>
        </p:txBody>
      </p:sp>
    </p:spTree>
    <p:extLst>
      <p:ext uri="{BB962C8B-B14F-4D97-AF65-F5344CB8AC3E}">
        <p14:creationId xmlns:p14="http://schemas.microsoft.com/office/powerpoint/2010/main" val="851236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02066" y="2428812"/>
            <a:ext cx="4192445" cy="646331"/>
          </a:xfrm>
          <a:prstGeom prst="rect">
            <a:avLst/>
          </a:prstGeom>
          <a:noFill/>
        </p:spPr>
        <p:txBody>
          <a:bodyPr wrap="square" rtlCol="0">
            <a:spAutoFit/>
          </a:bodyPr>
          <a:lstStyle/>
          <a:p>
            <a:endParaRPr lang="en-US" dirty="0"/>
          </a:p>
          <a:p>
            <a:endParaRPr lang="en-US" dirty="0"/>
          </a:p>
        </p:txBody>
      </p:sp>
      <p:graphicFrame>
        <p:nvGraphicFramePr>
          <p:cNvPr id="3" name="Content Placeholder 3"/>
          <p:cNvGraphicFramePr>
            <a:graphicFrameLocks/>
          </p:cNvGraphicFramePr>
          <p:nvPr>
            <p:extLst/>
          </p:nvPr>
        </p:nvGraphicFramePr>
        <p:xfrm>
          <a:off x="2145545" y="900015"/>
          <a:ext cx="8940465" cy="5550280"/>
        </p:xfrm>
        <a:graphic>
          <a:graphicData uri="http://schemas.openxmlformats.org/drawingml/2006/table">
            <a:tbl>
              <a:tblPr firstRow="1" firstCol="1" bandRow="1">
                <a:tableStyleId>{BC89EF96-8CEA-46FF-86C4-4CE0E7609802}</a:tableStyleId>
              </a:tblPr>
              <a:tblGrid>
                <a:gridCol w="1949377">
                  <a:extLst>
                    <a:ext uri="{9D8B030D-6E8A-4147-A177-3AD203B41FA5}">
                      <a16:colId xmlns:a16="http://schemas.microsoft.com/office/drawing/2014/main" xmlns="" val="20000"/>
                    </a:ext>
                  </a:extLst>
                </a:gridCol>
                <a:gridCol w="730982">
                  <a:extLst>
                    <a:ext uri="{9D8B030D-6E8A-4147-A177-3AD203B41FA5}">
                      <a16:colId xmlns:a16="http://schemas.microsoft.com/office/drawing/2014/main" xmlns="" val="20001"/>
                    </a:ext>
                  </a:extLst>
                </a:gridCol>
                <a:gridCol w="659408">
                  <a:extLst>
                    <a:ext uri="{9D8B030D-6E8A-4147-A177-3AD203B41FA5}">
                      <a16:colId xmlns:a16="http://schemas.microsoft.com/office/drawing/2014/main" xmlns="" val="20002"/>
                    </a:ext>
                  </a:extLst>
                </a:gridCol>
                <a:gridCol w="959561">
                  <a:extLst>
                    <a:ext uri="{9D8B030D-6E8A-4147-A177-3AD203B41FA5}">
                      <a16:colId xmlns:a16="http://schemas.microsoft.com/office/drawing/2014/main" xmlns="" val="20003"/>
                    </a:ext>
                  </a:extLst>
                </a:gridCol>
                <a:gridCol w="512715">
                  <a:extLst>
                    <a:ext uri="{9D8B030D-6E8A-4147-A177-3AD203B41FA5}">
                      <a16:colId xmlns:a16="http://schemas.microsoft.com/office/drawing/2014/main" xmlns="" val="20004"/>
                    </a:ext>
                  </a:extLst>
                </a:gridCol>
                <a:gridCol w="598167">
                  <a:extLst>
                    <a:ext uri="{9D8B030D-6E8A-4147-A177-3AD203B41FA5}">
                      <a16:colId xmlns:a16="http://schemas.microsoft.com/office/drawing/2014/main" xmlns="" val="20005"/>
                    </a:ext>
                  </a:extLst>
                </a:gridCol>
                <a:gridCol w="939977">
                  <a:extLst>
                    <a:ext uri="{9D8B030D-6E8A-4147-A177-3AD203B41FA5}">
                      <a16:colId xmlns:a16="http://schemas.microsoft.com/office/drawing/2014/main" xmlns="" val="20006"/>
                    </a:ext>
                  </a:extLst>
                </a:gridCol>
                <a:gridCol w="598167">
                  <a:extLst>
                    <a:ext uri="{9D8B030D-6E8A-4147-A177-3AD203B41FA5}">
                      <a16:colId xmlns:a16="http://schemas.microsoft.com/office/drawing/2014/main" xmlns="" val="20007"/>
                    </a:ext>
                  </a:extLst>
                </a:gridCol>
                <a:gridCol w="421162">
                  <a:extLst>
                    <a:ext uri="{9D8B030D-6E8A-4147-A177-3AD203B41FA5}">
                      <a16:colId xmlns:a16="http://schemas.microsoft.com/office/drawing/2014/main" xmlns="" val="20008"/>
                    </a:ext>
                  </a:extLst>
                </a:gridCol>
                <a:gridCol w="620290">
                  <a:extLst>
                    <a:ext uri="{9D8B030D-6E8A-4147-A177-3AD203B41FA5}">
                      <a16:colId xmlns:a16="http://schemas.microsoft.com/office/drawing/2014/main" xmlns="" val="20009"/>
                    </a:ext>
                  </a:extLst>
                </a:gridCol>
                <a:gridCol w="950659">
                  <a:extLst>
                    <a:ext uri="{9D8B030D-6E8A-4147-A177-3AD203B41FA5}">
                      <a16:colId xmlns:a16="http://schemas.microsoft.com/office/drawing/2014/main" xmlns="" val="20010"/>
                    </a:ext>
                  </a:extLst>
                </a:gridCol>
              </a:tblGrid>
              <a:tr h="3104020">
                <a:tc>
                  <a:txBody>
                    <a:bodyPr/>
                    <a:lstStyle/>
                    <a:p>
                      <a:pPr marL="0" marR="0">
                        <a:lnSpc>
                          <a:spcPct val="115000"/>
                        </a:lnSpc>
                        <a:spcBef>
                          <a:spcPts val="0"/>
                        </a:spcBef>
                        <a:spcAft>
                          <a:spcPts val="0"/>
                        </a:spcAft>
                      </a:pPr>
                      <a:r>
                        <a:rPr lang="en-US" sz="1800" i="1" dirty="0">
                          <a:solidFill>
                            <a:srgbClr val="000090"/>
                          </a:solidFill>
                          <a:effectLst/>
                          <a:latin typeface="Times New Roman" panose="02020603050405020304" pitchFamily="18" charset="0"/>
                          <a:cs typeface="Times New Roman" panose="02020603050405020304" pitchFamily="18" charset="0"/>
                        </a:rPr>
                        <a:t> </a:t>
                      </a:r>
                      <a:endParaRPr lang="en-US" sz="1800" i="1" dirty="0">
                        <a:solidFill>
                          <a:srgbClr val="00009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71755" marR="71755">
                        <a:lnSpc>
                          <a:spcPct val="115000"/>
                        </a:lnSpc>
                        <a:spcBef>
                          <a:spcPts val="0"/>
                        </a:spcBef>
                        <a:spcAft>
                          <a:spcPts val="0"/>
                        </a:spcAft>
                      </a:pPr>
                      <a:r>
                        <a:rPr lang="en-US" sz="1800" i="1" dirty="0">
                          <a:solidFill>
                            <a:srgbClr val="000090"/>
                          </a:solidFill>
                          <a:effectLst/>
                          <a:latin typeface="Times New Roman" panose="02020603050405020304" pitchFamily="18" charset="0"/>
                          <a:cs typeface="Times New Roman" panose="02020603050405020304" pitchFamily="18" charset="0"/>
                        </a:rPr>
                        <a:t>Staphylococcus aurous</a:t>
                      </a:r>
                    </a:p>
                    <a:p>
                      <a:pPr marL="71755" marR="71755">
                        <a:lnSpc>
                          <a:spcPct val="115000"/>
                        </a:lnSpc>
                        <a:spcBef>
                          <a:spcPts val="0"/>
                        </a:spcBef>
                        <a:spcAft>
                          <a:spcPts val="0"/>
                        </a:spcAft>
                      </a:pPr>
                      <a:r>
                        <a:rPr lang="en-US" sz="1800" i="1" dirty="0">
                          <a:solidFill>
                            <a:srgbClr val="000090"/>
                          </a:solidFill>
                          <a:effectLst/>
                          <a:latin typeface="Times New Roman" panose="02020603050405020304" pitchFamily="18" charset="0"/>
                          <a:cs typeface="Times New Roman" panose="02020603050405020304" pitchFamily="18" charset="0"/>
                        </a:rPr>
                        <a:t>(Coagulase +)</a:t>
                      </a:r>
                      <a:endParaRPr lang="en-US" sz="1800" i="1" dirty="0">
                        <a:solidFill>
                          <a:srgbClr val="000090"/>
                        </a:solidFill>
                        <a:effectLst/>
                        <a:latin typeface="Times New Roman" panose="02020603050405020304" pitchFamily="18" charset="0"/>
                        <a:ea typeface="Calibri"/>
                        <a:cs typeface="Times New Roman" panose="02020603050405020304" pitchFamily="18" charset="0"/>
                      </a:endParaRPr>
                    </a:p>
                  </a:txBody>
                  <a:tcPr marL="68580" marR="68580" marT="0" marB="0" vert="vert270"/>
                </a:tc>
                <a:tc>
                  <a:txBody>
                    <a:bodyPr/>
                    <a:lstStyle/>
                    <a:p>
                      <a:pPr marL="71755" marR="71755">
                        <a:lnSpc>
                          <a:spcPct val="115000"/>
                        </a:lnSpc>
                        <a:spcBef>
                          <a:spcPts val="0"/>
                        </a:spcBef>
                        <a:spcAft>
                          <a:spcPts val="0"/>
                        </a:spcAft>
                      </a:pPr>
                      <a:r>
                        <a:rPr lang="en-US" sz="1800" i="1" dirty="0">
                          <a:solidFill>
                            <a:srgbClr val="000090"/>
                          </a:solidFill>
                          <a:effectLst/>
                          <a:latin typeface="Times New Roman" panose="02020603050405020304" pitchFamily="18" charset="0"/>
                          <a:cs typeface="Times New Roman" panose="02020603050405020304" pitchFamily="18" charset="0"/>
                        </a:rPr>
                        <a:t>Other Staph(Coagulase -)</a:t>
                      </a:r>
                      <a:endParaRPr lang="en-US" sz="1800" i="1" dirty="0">
                        <a:solidFill>
                          <a:srgbClr val="000090"/>
                        </a:solidFill>
                        <a:effectLst/>
                        <a:latin typeface="Times New Roman" panose="02020603050405020304" pitchFamily="18" charset="0"/>
                        <a:ea typeface="Calibri"/>
                        <a:cs typeface="Times New Roman" panose="02020603050405020304" pitchFamily="18" charset="0"/>
                      </a:endParaRPr>
                    </a:p>
                  </a:txBody>
                  <a:tcPr marL="68580" marR="68580" marT="0" marB="0" vert="vert270"/>
                </a:tc>
                <a:tc>
                  <a:txBody>
                    <a:bodyPr/>
                    <a:lstStyle/>
                    <a:p>
                      <a:pPr marL="71755" marR="71755">
                        <a:lnSpc>
                          <a:spcPct val="115000"/>
                        </a:lnSpc>
                        <a:spcBef>
                          <a:spcPts val="0"/>
                        </a:spcBef>
                        <a:spcAft>
                          <a:spcPts val="0"/>
                        </a:spcAft>
                      </a:pPr>
                      <a:r>
                        <a:rPr lang="en-US" sz="1800" i="1" dirty="0" err="1">
                          <a:solidFill>
                            <a:srgbClr val="000090"/>
                          </a:solidFill>
                          <a:effectLst/>
                          <a:latin typeface="Times New Roman" panose="02020603050405020304" pitchFamily="18" charset="0"/>
                          <a:cs typeface="Times New Roman" panose="02020603050405020304" pitchFamily="18" charset="0"/>
                        </a:rPr>
                        <a:t>Alph</a:t>
                      </a:r>
                      <a:r>
                        <a:rPr lang="en-US" sz="1800" i="1" dirty="0">
                          <a:solidFill>
                            <a:srgbClr val="000090"/>
                          </a:solidFill>
                          <a:effectLst/>
                          <a:latin typeface="Times New Roman" panose="02020603050405020304" pitchFamily="18" charset="0"/>
                          <a:cs typeface="Times New Roman" panose="02020603050405020304" pitchFamily="18" charset="0"/>
                        </a:rPr>
                        <a:t> Hemolytic Streptococci</a:t>
                      </a:r>
                    </a:p>
                    <a:p>
                      <a:pPr marL="71755" marR="71755">
                        <a:lnSpc>
                          <a:spcPct val="115000"/>
                        </a:lnSpc>
                        <a:spcBef>
                          <a:spcPts val="0"/>
                        </a:spcBef>
                        <a:spcAft>
                          <a:spcPts val="0"/>
                        </a:spcAft>
                      </a:pPr>
                      <a:r>
                        <a:rPr lang="en-US" sz="1800" i="1" dirty="0">
                          <a:solidFill>
                            <a:srgbClr val="000090"/>
                          </a:solidFill>
                          <a:effectLst/>
                          <a:latin typeface="Times New Roman" panose="02020603050405020304" pitchFamily="18" charset="0"/>
                          <a:cs typeface="Times New Roman" panose="02020603050405020304" pitchFamily="18" charset="0"/>
                        </a:rPr>
                        <a:t>(viridians Streptococci and </a:t>
                      </a:r>
                      <a:r>
                        <a:rPr lang="en-US" sz="1800" i="1" dirty="0" err="1">
                          <a:solidFill>
                            <a:srgbClr val="000090"/>
                          </a:solidFill>
                          <a:effectLst/>
                          <a:latin typeface="Times New Roman" panose="02020603050405020304" pitchFamily="18" charset="0"/>
                          <a:cs typeface="Times New Roman" panose="02020603050405020304" pitchFamily="18" charset="0"/>
                        </a:rPr>
                        <a:t>strept</a:t>
                      </a:r>
                      <a:r>
                        <a:rPr lang="en-US" sz="1800" i="1" dirty="0">
                          <a:solidFill>
                            <a:srgbClr val="000090"/>
                          </a:solidFill>
                          <a:effectLst/>
                          <a:latin typeface="Times New Roman" panose="02020603050405020304" pitchFamily="18" charset="0"/>
                          <a:cs typeface="Times New Roman" panose="02020603050405020304" pitchFamily="18" charset="0"/>
                        </a:rPr>
                        <a:t> </a:t>
                      </a:r>
                      <a:r>
                        <a:rPr lang="en-US" sz="1800" i="1" dirty="0" err="1">
                          <a:solidFill>
                            <a:srgbClr val="000090"/>
                          </a:solidFill>
                          <a:effectLst/>
                          <a:latin typeface="Times New Roman" panose="02020603050405020304" pitchFamily="18" charset="0"/>
                          <a:cs typeface="Times New Roman" panose="02020603050405020304" pitchFamily="18" charset="0"/>
                        </a:rPr>
                        <a:t>pneumo</a:t>
                      </a:r>
                      <a:endParaRPr lang="en-US" sz="1800" i="1" dirty="0">
                        <a:solidFill>
                          <a:srgbClr val="000090"/>
                        </a:solidFill>
                        <a:effectLst/>
                        <a:latin typeface="Times New Roman" panose="02020603050405020304" pitchFamily="18" charset="0"/>
                        <a:cs typeface="Times New Roman" panose="02020603050405020304" pitchFamily="18" charset="0"/>
                      </a:endParaRPr>
                    </a:p>
                    <a:p>
                      <a:pPr marL="71755" marR="71755">
                        <a:lnSpc>
                          <a:spcPct val="115000"/>
                        </a:lnSpc>
                        <a:spcBef>
                          <a:spcPts val="0"/>
                        </a:spcBef>
                        <a:spcAft>
                          <a:spcPts val="0"/>
                        </a:spcAft>
                      </a:pPr>
                      <a:r>
                        <a:rPr lang="en-US" sz="1800" i="1" dirty="0">
                          <a:solidFill>
                            <a:srgbClr val="000090"/>
                          </a:solidFill>
                          <a:effectLst/>
                          <a:latin typeface="Times New Roman" panose="02020603050405020304" pitchFamily="18" charset="0"/>
                          <a:cs typeface="Times New Roman" panose="02020603050405020304" pitchFamily="18" charset="0"/>
                        </a:rPr>
                        <a:t> </a:t>
                      </a:r>
                      <a:endParaRPr lang="en-US" sz="1800" i="1" dirty="0">
                        <a:solidFill>
                          <a:srgbClr val="000090"/>
                        </a:solidFill>
                        <a:effectLst/>
                        <a:latin typeface="Times New Roman" panose="02020603050405020304" pitchFamily="18" charset="0"/>
                        <a:ea typeface="Calibri"/>
                        <a:cs typeface="Times New Roman" panose="02020603050405020304" pitchFamily="18" charset="0"/>
                      </a:endParaRPr>
                    </a:p>
                  </a:txBody>
                  <a:tcPr marL="68580" marR="68580" marT="0" marB="0" vert="vert270"/>
                </a:tc>
                <a:tc>
                  <a:txBody>
                    <a:bodyPr/>
                    <a:lstStyle/>
                    <a:p>
                      <a:pPr marL="71755" marR="71755">
                        <a:lnSpc>
                          <a:spcPct val="115000"/>
                        </a:lnSpc>
                        <a:spcBef>
                          <a:spcPts val="0"/>
                        </a:spcBef>
                        <a:spcAft>
                          <a:spcPts val="0"/>
                        </a:spcAft>
                      </a:pPr>
                      <a:r>
                        <a:rPr lang="en-US" sz="1800" i="1" dirty="0">
                          <a:solidFill>
                            <a:srgbClr val="000090"/>
                          </a:solidFill>
                          <a:effectLst/>
                          <a:latin typeface="Times New Roman" panose="02020603050405020304" pitchFamily="18" charset="0"/>
                          <a:cs typeface="Times New Roman" panose="02020603050405020304" pitchFamily="18" charset="0"/>
                        </a:rPr>
                        <a:t>Enterococcus</a:t>
                      </a:r>
                      <a:endParaRPr lang="en-US" sz="1800" i="1" dirty="0">
                        <a:solidFill>
                          <a:srgbClr val="000090"/>
                        </a:solidFill>
                        <a:effectLst/>
                        <a:latin typeface="Times New Roman" panose="02020603050405020304" pitchFamily="18" charset="0"/>
                        <a:ea typeface="Calibri"/>
                        <a:cs typeface="Times New Roman" panose="02020603050405020304" pitchFamily="18" charset="0"/>
                      </a:endParaRPr>
                    </a:p>
                  </a:txBody>
                  <a:tcPr marL="68580" marR="68580" marT="0" marB="0" vert="vert270"/>
                </a:tc>
                <a:tc>
                  <a:txBody>
                    <a:bodyPr/>
                    <a:lstStyle/>
                    <a:p>
                      <a:pPr marL="71755" marR="71755">
                        <a:lnSpc>
                          <a:spcPct val="115000"/>
                        </a:lnSpc>
                        <a:spcBef>
                          <a:spcPts val="0"/>
                        </a:spcBef>
                        <a:spcAft>
                          <a:spcPts val="0"/>
                        </a:spcAft>
                      </a:pPr>
                      <a:r>
                        <a:rPr lang="en-US" sz="1800" i="1" dirty="0">
                          <a:solidFill>
                            <a:srgbClr val="000090"/>
                          </a:solidFill>
                          <a:effectLst/>
                          <a:latin typeface="Times New Roman" panose="02020603050405020304" pitchFamily="18" charset="0"/>
                          <a:cs typeface="Times New Roman" panose="02020603050405020304" pitchFamily="18" charset="0"/>
                        </a:rPr>
                        <a:t>Neisseria ,Moraxella and </a:t>
                      </a:r>
                      <a:r>
                        <a:rPr lang="en-US" sz="1800" i="1" dirty="0" err="1">
                          <a:solidFill>
                            <a:srgbClr val="000090"/>
                          </a:solidFill>
                          <a:effectLst/>
                          <a:latin typeface="Times New Roman" panose="02020603050405020304" pitchFamily="18" charset="0"/>
                          <a:cs typeface="Times New Roman" panose="02020603050405020304" pitchFamily="18" charset="0"/>
                        </a:rPr>
                        <a:t>Heaomophilus</a:t>
                      </a:r>
                      <a:r>
                        <a:rPr lang="en-US" sz="1800" i="1" dirty="0">
                          <a:solidFill>
                            <a:srgbClr val="000090"/>
                          </a:solidFill>
                          <a:effectLst/>
                          <a:latin typeface="Times New Roman" panose="02020603050405020304" pitchFamily="18" charset="0"/>
                          <a:cs typeface="Times New Roman" panose="02020603050405020304" pitchFamily="18" charset="0"/>
                        </a:rPr>
                        <a:t> </a:t>
                      </a:r>
                      <a:endParaRPr lang="en-US" sz="1800" i="1" dirty="0">
                        <a:solidFill>
                          <a:srgbClr val="000090"/>
                        </a:solidFill>
                        <a:effectLst/>
                        <a:latin typeface="Times New Roman" panose="02020603050405020304" pitchFamily="18" charset="0"/>
                        <a:ea typeface="Calibri"/>
                        <a:cs typeface="Times New Roman" panose="02020603050405020304" pitchFamily="18" charset="0"/>
                      </a:endParaRPr>
                    </a:p>
                  </a:txBody>
                  <a:tcPr marL="68580" marR="68580" marT="0" marB="0" vert="vert270"/>
                </a:tc>
                <a:tc>
                  <a:txBody>
                    <a:bodyPr/>
                    <a:lstStyle/>
                    <a:p>
                      <a:pPr marL="71755" marR="71755">
                        <a:lnSpc>
                          <a:spcPct val="115000"/>
                        </a:lnSpc>
                        <a:spcBef>
                          <a:spcPts val="0"/>
                        </a:spcBef>
                        <a:spcAft>
                          <a:spcPts val="0"/>
                        </a:spcAft>
                      </a:pPr>
                      <a:r>
                        <a:rPr lang="en-US" sz="1800" i="1" dirty="0" err="1">
                          <a:solidFill>
                            <a:srgbClr val="000090"/>
                          </a:solidFill>
                          <a:effectLst/>
                          <a:latin typeface="Times New Roman" panose="02020603050405020304" pitchFamily="18" charset="0"/>
                          <a:cs typeface="Times New Roman" panose="02020603050405020304" pitchFamily="18" charset="0"/>
                        </a:rPr>
                        <a:t>Corynebacteria</a:t>
                      </a:r>
                      <a:endParaRPr lang="en-US" sz="1800" i="1" dirty="0">
                        <a:solidFill>
                          <a:srgbClr val="000090"/>
                        </a:solidFill>
                        <a:effectLst/>
                        <a:latin typeface="Times New Roman" panose="02020603050405020304" pitchFamily="18" charset="0"/>
                        <a:cs typeface="Times New Roman" panose="02020603050405020304" pitchFamily="18" charset="0"/>
                      </a:endParaRPr>
                    </a:p>
                    <a:p>
                      <a:pPr marL="71755" marR="71755">
                        <a:lnSpc>
                          <a:spcPct val="115000"/>
                        </a:lnSpc>
                        <a:spcBef>
                          <a:spcPts val="0"/>
                        </a:spcBef>
                        <a:spcAft>
                          <a:spcPts val="0"/>
                        </a:spcAft>
                      </a:pPr>
                      <a:r>
                        <a:rPr lang="en-US" sz="1800" i="1" dirty="0">
                          <a:solidFill>
                            <a:srgbClr val="000090"/>
                          </a:solidFill>
                          <a:effectLst/>
                          <a:latin typeface="Times New Roman" panose="02020603050405020304" pitchFamily="18" charset="0"/>
                          <a:cs typeface="Times New Roman" panose="02020603050405020304" pitchFamily="18" charset="0"/>
                        </a:rPr>
                        <a:t>(</a:t>
                      </a:r>
                      <a:r>
                        <a:rPr lang="en-US" sz="1800" i="1" dirty="0" err="1">
                          <a:solidFill>
                            <a:srgbClr val="000090"/>
                          </a:solidFill>
                          <a:effectLst/>
                          <a:latin typeface="Times New Roman" panose="02020603050405020304" pitchFamily="18" charset="0"/>
                          <a:cs typeface="Times New Roman" panose="02020603050405020304" pitchFamily="18" charset="0"/>
                        </a:rPr>
                        <a:t>diphtheroid</a:t>
                      </a:r>
                      <a:r>
                        <a:rPr lang="en-US" sz="1800" i="1" dirty="0">
                          <a:solidFill>
                            <a:srgbClr val="000090"/>
                          </a:solidFill>
                          <a:effectLst/>
                          <a:latin typeface="Times New Roman" panose="02020603050405020304" pitchFamily="18" charset="0"/>
                          <a:cs typeface="Times New Roman" panose="02020603050405020304" pitchFamily="18" charset="0"/>
                        </a:rPr>
                        <a:t>)</a:t>
                      </a:r>
                    </a:p>
                    <a:p>
                      <a:pPr marL="71755" marR="71755">
                        <a:lnSpc>
                          <a:spcPct val="115000"/>
                        </a:lnSpc>
                        <a:spcBef>
                          <a:spcPts val="0"/>
                        </a:spcBef>
                        <a:spcAft>
                          <a:spcPts val="0"/>
                        </a:spcAft>
                      </a:pPr>
                      <a:r>
                        <a:rPr lang="en-US" sz="1800" i="1" dirty="0" err="1">
                          <a:solidFill>
                            <a:srgbClr val="000090"/>
                          </a:solidFill>
                          <a:effectLst/>
                          <a:latin typeface="Times New Roman" panose="02020603050405020304" pitchFamily="18" charset="0"/>
                          <a:cs typeface="Times New Roman" panose="02020603050405020304" pitchFamily="18" charset="0"/>
                        </a:rPr>
                        <a:t>P</a:t>
                      </a:r>
                      <a:r>
                        <a:rPr lang="en-US" sz="1800" i="1" kern="1200" dirty="0" err="1">
                          <a:solidFill>
                            <a:srgbClr val="000090"/>
                          </a:solidFill>
                          <a:effectLst/>
                          <a:latin typeface="Times New Roman" panose="02020603050405020304" pitchFamily="18" charset="0"/>
                          <a:cs typeface="Times New Roman" panose="02020603050405020304" pitchFamily="18" charset="0"/>
                        </a:rPr>
                        <a:t>opionibacterium</a:t>
                      </a:r>
                      <a:r>
                        <a:rPr lang="en-US" sz="1800" i="1" kern="1200" dirty="0">
                          <a:solidFill>
                            <a:srgbClr val="000090"/>
                          </a:solidFill>
                          <a:effectLst/>
                          <a:latin typeface="Times New Roman" panose="02020603050405020304" pitchFamily="18" charset="0"/>
                          <a:cs typeface="Times New Roman" panose="02020603050405020304" pitchFamily="18" charset="0"/>
                        </a:rPr>
                        <a:t> acnes</a:t>
                      </a:r>
                      <a:endParaRPr lang="en-US" sz="1800" i="1" dirty="0">
                        <a:solidFill>
                          <a:srgbClr val="000090"/>
                        </a:solidFill>
                        <a:effectLst/>
                        <a:latin typeface="Times New Roman" panose="02020603050405020304" pitchFamily="18" charset="0"/>
                        <a:cs typeface="Times New Roman" panose="02020603050405020304" pitchFamily="18" charset="0"/>
                      </a:endParaRPr>
                    </a:p>
                    <a:p>
                      <a:pPr marL="71755" marR="71755">
                        <a:lnSpc>
                          <a:spcPct val="115000"/>
                        </a:lnSpc>
                        <a:spcBef>
                          <a:spcPts val="0"/>
                        </a:spcBef>
                        <a:spcAft>
                          <a:spcPts val="0"/>
                        </a:spcAft>
                      </a:pPr>
                      <a:r>
                        <a:rPr lang="en-US" sz="1800" i="1" dirty="0">
                          <a:solidFill>
                            <a:srgbClr val="000090"/>
                          </a:solidFill>
                          <a:effectLst/>
                          <a:latin typeface="Times New Roman" panose="02020603050405020304" pitchFamily="18" charset="0"/>
                          <a:cs typeface="Times New Roman" panose="02020603050405020304" pitchFamily="18" charset="0"/>
                        </a:rPr>
                        <a:t> </a:t>
                      </a:r>
                      <a:endParaRPr lang="en-US" sz="1800" i="1" dirty="0">
                        <a:solidFill>
                          <a:srgbClr val="000090"/>
                        </a:solidFill>
                        <a:effectLst/>
                        <a:latin typeface="Times New Roman" panose="02020603050405020304" pitchFamily="18" charset="0"/>
                        <a:ea typeface="Calibri"/>
                        <a:cs typeface="Times New Roman" panose="02020603050405020304" pitchFamily="18" charset="0"/>
                      </a:endParaRPr>
                    </a:p>
                  </a:txBody>
                  <a:tcPr marL="68580" marR="68580" marT="0" marB="0" vert="vert270"/>
                </a:tc>
                <a:tc>
                  <a:txBody>
                    <a:bodyPr/>
                    <a:lstStyle/>
                    <a:p>
                      <a:pPr marL="71755" marR="71755">
                        <a:lnSpc>
                          <a:spcPct val="115000"/>
                        </a:lnSpc>
                        <a:spcBef>
                          <a:spcPts val="0"/>
                        </a:spcBef>
                        <a:spcAft>
                          <a:spcPts val="0"/>
                        </a:spcAft>
                      </a:pPr>
                      <a:r>
                        <a:rPr lang="en-US" sz="1800" i="1" dirty="0">
                          <a:solidFill>
                            <a:srgbClr val="000090"/>
                          </a:solidFill>
                          <a:effectLst/>
                          <a:latin typeface="Times New Roman" panose="02020603050405020304" pitchFamily="18" charset="0"/>
                          <a:cs typeface="Times New Roman" panose="02020603050405020304" pitchFamily="18" charset="0"/>
                        </a:rPr>
                        <a:t>Lactobacillus</a:t>
                      </a:r>
                      <a:endParaRPr lang="en-US" sz="1800" i="1" dirty="0">
                        <a:solidFill>
                          <a:srgbClr val="000090"/>
                        </a:solidFill>
                        <a:effectLst/>
                        <a:latin typeface="Times New Roman" panose="02020603050405020304" pitchFamily="18" charset="0"/>
                        <a:ea typeface="Calibri"/>
                        <a:cs typeface="Times New Roman" panose="02020603050405020304" pitchFamily="18" charset="0"/>
                      </a:endParaRPr>
                    </a:p>
                  </a:txBody>
                  <a:tcPr marL="68580" marR="68580" marT="0" marB="0" vert="vert270"/>
                </a:tc>
                <a:tc>
                  <a:txBody>
                    <a:bodyPr/>
                    <a:lstStyle/>
                    <a:p>
                      <a:pPr marL="71755" marR="71755">
                        <a:lnSpc>
                          <a:spcPct val="115000"/>
                        </a:lnSpc>
                        <a:spcBef>
                          <a:spcPts val="0"/>
                        </a:spcBef>
                        <a:spcAft>
                          <a:spcPts val="0"/>
                        </a:spcAft>
                      </a:pPr>
                      <a:r>
                        <a:rPr lang="en-US" sz="1800" i="1" dirty="0">
                          <a:solidFill>
                            <a:srgbClr val="000090"/>
                          </a:solidFill>
                          <a:effectLst/>
                          <a:latin typeface="Times New Roman" panose="02020603050405020304" pitchFamily="18" charset="0"/>
                          <a:cs typeface="Times New Roman" panose="02020603050405020304" pitchFamily="18" charset="0"/>
                        </a:rPr>
                        <a:t>Gram Negative Bacteria</a:t>
                      </a:r>
                    </a:p>
                    <a:p>
                      <a:pPr marL="71755" marR="71755">
                        <a:lnSpc>
                          <a:spcPct val="115000"/>
                        </a:lnSpc>
                        <a:spcBef>
                          <a:spcPts val="0"/>
                        </a:spcBef>
                        <a:spcAft>
                          <a:spcPts val="0"/>
                        </a:spcAft>
                      </a:pPr>
                      <a:r>
                        <a:rPr lang="en-US" sz="1800" i="1" dirty="0">
                          <a:solidFill>
                            <a:srgbClr val="000090"/>
                          </a:solidFill>
                          <a:effectLst/>
                          <a:latin typeface="Times New Roman" panose="02020603050405020304" pitchFamily="18" charset="0"/>
                          <a:cs typeface="Times New Roman" panose="02020603050405020304" pitchFamily="18" charset="0"/>
                        </a:rPr>
                        <a:t>(coliform </a:t>
                      </a:r>
                      <a:r>
                        <a:rPr lang="en-US" sz="1800" i="1" dirty="0" err="1">
                          <a:solidFill>
                            <a:srgbClr val="000090"/>
                          </a:solidFill>
                          <a:effectLst/>
                          <a:latin typeface="Times New Roman" panose="02020603050405020304" pitchFamily="18" charset="0"/>
                          <a:cs typeface="Times New Roman" panose="02020603050405020304" pitchFamily="18" charset="0"/>
                        </a:rPr>
                        <a:t>ie</a:t>
                      </a:r>
                      <a:r>
                        <a:rPr lang="en-US" sz="1800" i="1" dirty="0">
                          <a:solidFill>
                            <a:srgbClr val="000090"/>
                          </a:solidFill>
                          <a:effectLst/>
                          <a:latin typeface="Times New Roman" panose="02020603050405020304" pitchFamily="18" charset="0"/>
                          <a:cs typeface="Times New Roman" panose="02020603050405020304" pitchFamily="18" charset="0"/>
                        </a:rPr>
                        <a:t> E.coli)</a:t>
                      </a:r>
                      <a:endParaRPr lang="en-US" sz="1800" i="1" dirty="0">
                        <a:solidFill>
                          <a:srgbClr val="000090"/>
                        </a:solidFill>
                        <a:effectLst/>
                        <a:latin typeface="Times New Roman" panose="02020603050405020304" pitchFamily="18" charset="0"/>
                        <a:ea typeface="Calibri"/>
                        <a:cs typeface="Times New Roman" panose="02020603050405020304" pitchFamily="18" charset="0"/>
                      </a:endParaRPr>
                    </a:p>
                  </a:txBody>
                  <a:tcPr marL="68580" marR="68580" marT="0" marB="0" vert="vert270"/>
                </a:tc>
                <a:tc>
                  <a:txBody>
                    <a:bodyPr/>
                    <a:lstStyle/>
                    <a:p>
                      <a:pPr marL="71755" marR="71755">
                        <a:lnSpc>
                          <a:spcPct val="200000"/>
                        </a:lnSpc>
                        <a:spcBef>
                          <a:spcPts val="0"/>
                        </a:spcBef>
                        <a:spcAft>
                          <a:spcPts val="0"/>
                        </a:spcAft>
                      </a:pPr>
                      <a:r>
                        <a:rPr lang="en-US" sz="1800" i="1" dirty="0">
                          <a:solidFill>
                            <a:srgbClr val="000090"/>
                          </a:solidFill>
                          <a:effectLst/>
                          <a:latin typeface="Times New Roman" panose="02020603050405020304" pitchFamily="18" charset="0"/>
                          <a:cs typeface="Times New Roman" panose="02020603050405020304" pitchFamily="18" charset="0"/>
                        </a:rPr>
                        <a:t>Pseudomonas</a:t>
                      </a:r>
                      <a:endParaRPr lang="en-US" sz="1800" i="1" dirty="0">
                        <a:solidFill>
                          <a:srgbClr val="000090"/>
                        </a:solidFill>
                        <a:effectLst/>
                        <a:latin typeface="Times New Roman" panose="02020603050405020304" pitchFamily="18" charset="0"/>
                        <a:ea typeface="Calibri"/>
                        <a:cs typeface="Times New Roman" panose="02020603050405020304" pitchFamily="18" charset="0"/>
                      </a:endParaRPr>
                    </a:p>
                  </a:txBody>
                  <a:tcPr marL="68580" marR="68580" marT="0" marB="0" vert="vert270"/>
                </a:tc>
                <a:tc>
                  <a:txBody>
                    <a:bodyPr/>
                    <a:lstStyle/>
                    <a:p>
                      <a:pPr marL="71755" marR="71755">
                        <a:lnSpc>
                          <a:spcPct val="115000"/>
                        </a:lnSpc>
                        <a:spcBef>
                          <a:spcPts val="0"/>
                        </a:spcBef>
                        <a:spcAft>
                          <a:spcPts val="0"/>
                        </a:spcAft>
                      </a:pPr>
                      <a:r>
                        <a:rPr lang="en-US" sz="1800" i="1" dirty="0">
                          <a:solidFill>
                            <a:srgbClr val="000090"/>
                          </a:solidFill>
                          <a:effectLst/>
                          <a:latin typeface="Times New Roman" panose="02020603050405020304" pitchFamily="18" charset="0"/>
                          <a:cs typeface="Times New Roman" panose="02020603050405020304" pitchFamily="18" charset="0"/>
                        </a:rPr>
                        <a:t>Anaerobic bacteria</a:t>
                      </a:r>
                    </a:p>
                    <a:p>
                      <a:pPr marL="71755" marR="71755">
                        <a:lnSpc>
                          <a:spcPct val="115000"/>
                        </a:lnSpc>
                        <a:spcBef>
                          <a:spcPts val="0"/>
                        </a:spcBef>
                        <a:spcAft>
                          <a:spcPts val="0"/>
                        </a:spcAft>
                      </a:pPr>
                      <a:r>
                        <a:rPr lang="en-US" sz="1800" i="1" dirty="0">
                          <a:solidFill>
                            <a:srgbClr val="000090"/>
                          </a:solidFill>
                          <a:effectLst/>
                          <a:latin typeface="Times New Roman" panose="02020603050405020304" pitchFamily="18" charset="0"/>
                          <a:cs typeface="Times New Roman" panose="02020603050405020304" pitchFamily="18" charset="0"/>
                        </a:rPr>
                        <a:t>(Bactericides, fusobacterium and clostridium ) </a:t>
                      </a:r>
                      <a:endParaRPr lang="en-US" sz="1800" i="1" dirty="0">
                        <a:solidFill>
                          <a:srgbClr val="000090"/>
                        </a:solidFill>
                        <a:effectLst/>
                        <a:latin typeface="Times New Roman" panose="02020603050405020304" pitchFamily="18" charset="0"/>
                        <a:ea typeface="Calibri"/>
                        <a:cs typeface="Times New Roman" panose="02020603050405020304" pitchFamily="18" charset="0"/>
                      </a:endParaRPr>
                    </a:p>
                  </a:txBody>
                  <a:tcPr marL="68580" marR="68580" marT="0" marB="0" vert="vert270"/>
                </a:tc>
                <a:extLst>
                  <a:ext uri="{0D108BD9-81ED-4DB2-BD59-A6C34878D82A}">
                    <a16:rowId xmlns:a16="http://schemas.microsoft.com/office/drawing/2014/main" xmlns="" val="10000"/>
                  </a:ext>
                </a:extLst>
              </a:tr>
              <a:tr h="325922">
                <a:tc>
                  <a:txBody>
                    <a:bodyPr/>
                    <a:lstStyle/>
                    <a:p>
                      <a:pPr marL="0" marR="0">
                        <a:lnSpc>
                          <a:spcPct val="115000"/>
                        </a:lnSpc>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Oral Cavity</a:t>
                      </a:r>
                      <a:endParaRPr lang="en-US"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 </a:t>
                      </a:r>
                      <a:endParaRPr lang="en-US" sz="1100"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 </a:t>
                      </a:r>
                      <a:endParaRPr lang="en-US" sz="1100"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a:t>
                      </a:r>
                      <a:endParaRPr lang="en-US" sz="1100"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solidFill>
                      <a:srgbClr val="92D050">
                        <a:alpha val="20000"/>
                      </a:srgbClr>
                    </a:solidFill>
                  </a:tcPr>
                </a:tc>
                <a:tc>
                  <a:txBody>
                    <a:bodyPr/>
                    <a:lstStyle/>
                    <a:p>
                      <a:pPr marL="0" marR="0">
                        <a:lnSpc>
                          <a:spcPct val="115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 </a:t>
                      </a:r>
                      <a:endParaRPr lang="en-US" sz="1100"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a:t>
                      </a:r>
                      <a:endParaRPr lang="en-US" sz="1100"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solidFill>
                      <a:srgbClr val="92D050">
                        <a:alpha val="20000"/>
                      </a:srgbClr>
                    </a:solidFill>
                  </a:tcPr>
                </a:tc>
                <a:tc>
                  <a:txBody>
                    <a:bodyPr/>
                    <a:lstStyle/>
                    <a:p>
                      <a:pPr marL="0" marR="0">
                        <a:lnSpc>
                          <a:spcPct val="115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 </a:t>
                      </a:r>
                      <a:endParaRPr lang="en-US" sz="1100"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solidFill>
                            <a:srgbClr val="FF0000"/>
                          </a:solidFill>
                          <a:effectLst/>
                          <a:latin typeface="Times New Roman" panose="02020603050405020304" pitchFamily="18" charset="0"/>
                          <a:cs typeface="Times New Roman" panose="02020603050405020304" pitchFamily="18" charset="0"/>
                        </a:rPr>
                        <a:t> </a:t>
                      </a:r>
                      <a:endParaRPr lang="en-US" sz="110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solidFill>
                            <a:srgbClr val="FF0000"/>
                          </a:solidFill>
                          <a:effectLst/>
                          <a:latin typeface="Times New Roman" panose="02020603050405020304" pitchFamily="18" charset="0"/>
                          <a:cs typeface="Times New Roman" panose="02020603050405020304" pitchFamily="18" charset="0"/>
                        </a:rPr>
                        <a:t> </a:t>
                      </a:r>
                      <a:endParaRPr lang="en-US" sz="110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solidFill>
                            <a:srgbClr val="FF0000"/>
                          </a:solidFill>
                          <a:effectLst/>
                          <a:latin typeface="Times New Roman" panose="02020603050405020304" pitchFamily="18" charset="0"/>
                          <a:cs typeface="Times New Roman" panose="02020603050405020304" pitchFamily="18" charset="0"/>
                        </a:rPr>
                        <a:t> </a:t>
                      </a:r>
                      <a:endParaRPr lang="en-US" sz="110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a:t>
                      </a:r>
                      <a:endParaRPr lang="en-US" sz="1100"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solidFill>
                      <a:srgbClr val="92D050">
                        <a:alpha val="20000"/>
                      </a:srgbClr>
                    </a:solidFill>
                  </a:tcPr>
                </a:tc>
                <a:extLst>
                  <a:ext uri="{0D108BD9-81ED-4DB2-BD59-A6C34878D82A}">
                    <a16:rowId xmlns:a16="http://schemas.microsoft.com/office/drawing/2014/main" xmlns="" val="10001"/>
                  </a:ext>
                </a:extLst>
              </a:tr>
              <a:tr h="325922">
                <a:tc>
                  <a:txBody>
                    <a:bodyPr/>
                    <a:lstStyle/>
                    <a:p>
                      <a:pPr marL="0" marR="0">
                        <a:lnSpc>
                          <a:spcPct val="115000"/>
                        </a:lnSpc>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Skin</a:t>
                      </a:r>
                      <a:endParaRPr lang="en-US"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solidFill>
                            <a:srgbClr val="FF0000"/>
                          </a:solidFill>
                          <a:effectLst/>
                          <a:latin typeface="Times New Roman" panose="02020603050405020304" pitchFamily="18" charset="0"/>
                          <a:cs typeface="Times New Roman" panose="02020603050405020304" pitchFamily="18" charset="0"/>
                        </a:rPr>
                        <a:t> </a:t>
                      </a:r>
                      <a:endParaRPr lang="en-US" sz="110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a:t>
                      </a:r>
                      <a:endParaRPr lang="en-US" sz="1100"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solidFill>
                      <a:srgbClr val="FFFF00"/>
                    </a:solidFill>
                  </a:tcPr>
                </a:tc>
                <a:tc>
                  <a:txBody>
                    <a:bodyPr/>
                    <a:lstStyle/>
                    <a:p>
                      <a:pPr marL="0" marR="0">
                        <a:lnSpc>
                          <a:spcPct val="115000"/>
                        </a:lnSpc>
                        <a:spcBef>
                          <a:spcPts val="0"/>
                        </a:spcBef>
                        <a:spcAft>
                          <a:spcPts val="0"/>
                        </a:spcAft>
                      </a:pPr>
                      <a:r>
                        <a:rPr lang="en-US" sz="1400">
                          <a:solidFill>
                            <a:srgbClr val="FF0000"/>
                          </a:solidFill>
                          <a:effectLst/>
                          <a:latin typeface="Times New Roman" panose="02020603050405020304" pitchFamily="18" charset="0"/>
                          <a:cs typeface="Times New Roman" panose="02020603050405020304" pitchFamily="18" charset="0"/>
                        </a:rPr>
                        <a:t> </a:t>
                      </a:r>
                      <a:endParaRPr lang="en-US" sz="110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solidFill>
                            <a:srgbClr val="FF0000"/>
                          </a:solidFill>
                          <a:effectLst/>
                          <a:latin typeface="Times New Roman" panose="02020603050405020304" pitchFamily="18" charset="0"/>
                          <a:cs typeface="Times New Roman" panose="02020603050405020304" pitchFamily="18" charset="0"/>
                        </a:rPr>
                        <a:t> </a:t>
                      </a:r>
                      <a:endParaRPr lang="en-US" sz="110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solidFill>
                            <a:srgbClr val="FF0000"/>
                          </a:solidFill>
                          <a:effectLst/>
                          <a:latin typeface="Times New Roman" panose="02020603050405020304" pitchFamily="18" charset="0"/>
                          <a:cs typeface="Times New Roman" panose="02020603050405020304" pitchFamily="18" charset="0"/>
                        </a:rPr>
                        <a:t> </a:t>
                      </a:r>
                      <a:endParaRPr lang="en-US" sz="110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a:t>
                      </a:r>
                      <a:endParaRPr lang="en-US" sz="1100"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solidFill>
                      <a:srgbClr val="FFFF00"/>
                    </a:solidFill>
                  </a:tcPr>
                </a:tc>
                <a:tc>
                  <a:txBody>
                    <a:bodyPr/>
                    <a:lstStyle/>
                    <a:p>
                      <a:pPr marL="0" marR="0">
                        <a:lnSpc>
                          <a:spcPct val="115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 </a:t>
                      </a:r>
                      <a:endParaRPr lang="en-US" sz="1100"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solidFill>
                            <a:srgbClr val="FF0000"/>
                          </a:solidFill>
                          <a:effectLst/>
                          <a:latin typeface="Times New Roman" panose="02020603050405020304" pitchFamily="18" charset="0"/>
                          <a:cs typeface="Times New Roman" panose="02020603050405020304" pitchFamily="18" charset="0"/>
                        </a:rPr>
                        <a:t> </a:t>
                      </a:r>
                      <a:endParaRPr lang="en-US" sz="110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solidFill>
                            <a:srgbClr val="FF0000"/>
                          </a:solidFill>
                          <a:effectLst/>
                          <a:latin typeface="Times New Roman" panose="02020603050405020304" pitchFamily="18" charset="0"/>
                          <a:cs typeface="Times New Roman" panose="02020603050405020304" pitchFamily="18" charset="0"/>
                        </a:rPr>
                        <a:t> </a:t>
                      </a:r>
                      <a:endParaRPr lang="en-US" sz="110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 </a:t>
                      </a:r>
                      <a:endParaRPr lang="en-US" sz="1100"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325922">
                <a:tc>
                  <a:txBody>
                    <a:bodyPr/>
                    <a:lstStyle/>
                    <a:p>
                      <a:pPr marL="0" marR="0">
                        <a:lnSpc>
                          <a:spcPct val="115000"/>
                        </a:lnSpc>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Eye and eye </a:t>
                      </a:r>
                      <a:endParaRPr lang="en-US"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solidFill>
                            <a:srgbClr val="FF0000"/>
                          </a:solidFill>
                          <a:effectLst/>
                          <a:latin typeface="Times New Roman" panose="02020603050405020304" pitchFamily="18" charset="0"/>
                          <a:cs typeface="Times New Roman" panose="02020603050405020304" pitchFamily="18" charset="0"/>
                        </a:rPr>
                        <a:t> </a:t>
                      </a:r>
                      <a:endParaRPr lang="en-US" sz="110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a:t>
                      </a:r>
                      <a:endParaRPr lang="en-US" sz="1100"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solidFill>
                      <a:srgbClr val="FFFF00">
                        <a:alpha val="20000"/>
                      </a:srgbClr>
                    </a:solidFill>
                  </a:tcPr>
                </a:tc>
                <a:tc>
                  <a:txBody>
                    <a:bodyPr/>
                    <a:lstStyle/>
                    <a:p>
                      <a:pPr marL="0" marR="0">
                        <a:lnSpc>
                          <a:spcPct val="115000"/>
                        </a:lnSpc>
                        <a:spcBef>
                          <a:spcPts val="0"/>
                        </a:spcBef>
                        <a:spcAft>
                          <a:spcPts val="0"/>
                        </a:spcAft>
                      </a:pPr>
                      <a:r>
                        <a:rPr lang="en-US" sz="1400">
                          <a:solidFill>
                            <a:srgbClr val="FF0000"/>
                          </a:solidFill>
                          <a:effectLst/>
                          <a:latin typeface="Times New Roman" panose="02020603050405020304" pitchFamily="18" charset="0"/>
                          <a:cs typeface="Times New Roman" panose="02020603050405020304" pitchFamily="18" charset="0"/>
                        </a:rPr>
                        <a:t> </a:t>
                      </a:r>
                      <a:endParaRPr lang="en-US" sz="110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solidFill>
                            <a:srgbClr val="FF0000"/>
                          </a:solidFill>
                          <a:effectLst/>
                          <a:latin typeface="Times New Roman" panose="02020603050405020304" pitchFamily="18" charset="0"/>
                          <a:cs typeface="Times New Roman" panose="02020603050405020304" pitchFamily="18" charset="0"/>
                        </a:rPr>
                        <a:t> </a:t>
                      </a:r>
                      <a:endParaRPr lang="en-US" sz="110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solidFill>
                            <a:srgbClr val="FF0000"/>
                          </a:solidFill>
                          <a:effectLst/>
                          <a:latin typeface="Times New Roman" panose="02020603050405020304" pitchFamily="18" charset="0"/>
                          <a:cs typeface="Times New Roman" panose="02020603050405020304" pitchFamily="18" charset="0"/>
                        </a:rPr>
                        <a:t> </a:t>
                      </a:r>
                      <a:endParaRPr lang="en-US" sz="110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a:t>
                      </a:r>
                      <a:endParaRPr lang="en-US" sz="1100"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solidFill>
                      <a:srgbClr val="FFFF00">
                        <a:alpha val="20000"/>
                      </a:srgbClr>
                    </a:solidFill>
                  </a:tcPr>
                </a:tc>
                <a:tc>
                  <a:txBody>
                    <a:bodyPr/>
                    <a:lstStyle/>
                    <a:p>
                      <a:pPr marL="0" marR="0">
                        <a:lnSpc>
                          <a:spcPct val="115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 </a:t>
                      </a:r>
                      <a:endParaRPr lang="en-US" sz="1100"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 </a:t>
                      </a:r>
                      <a:endParaRPr lang="en-US" sz="1100"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solidFill>
                            <a:srgbClr val="FF0000"/>
                          </a:solidFill>
                          <a:effectLst/>
                          <a:latin typeface="Times New Roman" panose="02020603050405020304" pitchFamily="18" charset="0"/>
                          <a:cs typeface="Times New Roman" panose="02020603050405020304" pitchFamily="18" charset="0"/>
                        </a:rPr>
                        <a:t> </a:t>
                      </a:r>
                      <a:endParaRPr lang="en-US" sz="110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 </a:t>
                      </a:r>
                      <a:endParaRPr lang="en-US" sz="1100"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651844">
                <a:tc>
                  <a:txBody>
                    <a:bodyPr/>
                    <a:lstStyle/>
                    <a:p>
                      <a:pPr marL="0" marR="0">
                        <a:lnSpc>
                          <a:spcPct val="115000"/>
                        </a:lnSpc>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Axilla, Groin and nose</a:t>
                      </a:r>
                      <a:endParaRPr lang="en-US"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a:t>
                      </a:r>
                      <a:endParaRPr lang="en-US" sz="1100"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solidFill>
                      <a:srgbClr val="FFC000"/>
                    </a:solidFill>
                  </a:tcPr>
                </a:tc>
                <a:tc>
                  <a:txBody>
                    <a:bodyPr/>
                    <a:lstStyle/>
                    <a:p>
                      <a:pPr marL="0" marR="0">
                        <a:lnSpc>
                          <a:spcPct val="115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a:t>
                      </a:r>
                      <a:endParaRPr lang="en-US" sz="1100"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solidFill>
                      <a:srgbClr val="FFFF00"/>
                    </a:solidFill>
                  </a:tcPr>
                </a:tc>
                <a:tc>
                  <a:txBody>
                    <a:bodyPr/>
                    <a:lstStyle/>
                    <a:p>
                      <a:pPr marL="0" marR="0">
                        <a:lnSpc>
                          <a:spcPct val="115000"/>
                        </a:lnSpc>
                        <a:spcBef>
                          <a:spcPts val="0"/>
                        </a:spcBef>
                        <a:spcAft>
                          <a:spcPts val="0"/>
                        </a:spcAft>
                      </a:pPr>
                      <a:r>
                        <a:rPr lang="en-US" sz="1400">
                          <a:solidFill>
                            <a:srgbClr val="FF0000"/>
                          </a:solidFill>
                          <a:effectLst/>
                          <a:latin typeface="Times New Roman" panose="02020603050405020304" pitchFamily="18" charset="0"/>
                          <a:cs typeface="Times New Roman" panose="02020603050405020304" pitchFamily="18" charset="0"/>
                        </a:rPr>
                        <a:t> </a:t>
                      </a:r>
                      <a:endParaRPr lang="en-US" sz="110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solidFill>
                            <a:srgbClr val="FF0000"/>
                          </a:solidFill>
                          <a:effectLst/>
                          <a:latin typeface="Times New Roman" panose="02020603050405020304" pitchFamily="18" charset="0"/>
                          <a:cs typeface="Times New Roman" panose="02020603050405020304" pitchFamily="18" charset="0"/>
                        </a:rPr>
                        <a:t> </a:t>
                      </a:r>
                      <a:endParaRPr lang="en-US" sz="110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 </a:t>
                      </a:r>
                      <a:endParaRPr lang="en-US" sz="1100"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a:t>
                      </a:r>
                      <a:endParaRPr lang="en-US" sz="1100"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solidFill>
                      <a:srgbClr val="FFFF00"/>
                    </a:solidFill>
                  </a:tcPr>
                </a:tc>
                <a:tc>
                  <a:txBody>
                    <a:bodyPr/>
                    <a:lstStyle/>
                    <a:p>
                      <a:pPr marL="0" marR="0">
                        <a:lnSpc>
                          <a:spcPct val="115000"/>
                        </a:lnSpc>
                        <a:spcBef>
                          <a:spcPts val="0"/>
                        </a:spcBef>
                        <a:spcAft>
                          <a:spcPts val="0"/>
                        </a:spcAft>
                      </a:pPr>
                      <a:r>
                        <a:rPr lang="en-US" sz="1400">
                          <a:solidFill>
                            <a:srgbClr val="FF0000"/>
                          </a:solidFill>
                          <a:effectLst/>
                          <a:latin typeface="Times New Roman" panose="02020603050405020304" pitchFamily="18" charset="0"/>
                          <a:cs typeface="Times New Roman" panose="02020603050405020304" pitchFamily="18" charset="0"/>
                        </a:rPr>
                        <a:t> </a:t>
                      </a:r>
                      <a:endParaRPr lang="en-US" sz="110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 </a:t>
                      </a:r>
                      <a:endParaRPr lang="en-US" sz="1100"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 </a:t>
                      </a:r>
                      <a:endParaRPr lang="en-US" sz="1100"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 </a:t>
                      </a:r>
                      <a:endParaRPr lang="en-US" sz="1100"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325922">
                <a:tc>
                  <a:txBody>
                    <a:bodyPr/>
                    <a:lstStyle/>
                    <a:p>
                      <a:pPr marL="0" marR="0">
                        <a:lnSpc>
                          <a:spcPct val="115000"/>
                        </a:lnSpc>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GIT</a:t>
                      </a:r>
                      <a:endParaRPr lang="en-US"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solidFill>
                            <a:srgbClr val="FF0000"/>
                          </a:solidFill>
                          <a:effectLst/>
                          <a:latin typeface="Times New Roman" panose="02020603050405020304" pitchFamily="18" charset="0"/>
                          <a:cs typeface="Times New Roman" panose="02020603050405020304" pitchFamily="18" charset="0"/>
                        </a:rPr>
                        <a:t> </a:t>
                      </a:r>
                      <a:endParaRPr lang="en-US" sz="110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solidFill>
                            <a:srgbClr val="FF0000"/>
                          </a:solidFill>
                          <a:effectLst/>
                          <a:latin typeface="Times New Roman" panose="02020603050405020304" pitchFamily="18" charset="0"/>
                          <a:cs typeface="Times New Roman" panose="02020603050405020304" pitchFamily="18" charset="0"/>
                        </a:rPr>
                        <a:t> </a:t>
                      </a:r>
                      <a:endParaRPr lang="en-US" sz="110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a:t>
                      </a:r>
                      <a:endParaRPr lang="en-US" sz="1100"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solidFill>
                      <a:srgbClr val="00B0F0">
                        <a:alpha val="20000"/>
                      </a:srgbClr>
                    </a:solidFill>
                  </a:tcPr>
                </a:tc>
                <a:tc>
                  <a:txBody>
                    <a:bodyPr/>
                    <a:lstStyle/>
                    <a:p>
                      <a:pPr marL="0" marR="0">
                        <a:lnSpc>
                          <a:spcPct val="115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a:t>
                      </a:r>
                      <a:endParaRPr lang="en-US" sz="1100"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solidFill>
                      <a:srgbClr val="00B0F0">
                        <a:alpha val="20000"/>
                      </a:srgbClr>
                    </a:solidFill>
                  </a:tcPr>
                </a:tc>
                <a:tc>
                  <a:txBody>
                    <a:bodyPr/>
                    <a:lstStyle/>
                    <a:p>
                      <a:pPr marL="0" marR="0">
                        <a:lnSpc>
                          <a:spcPct val="115000"/>
                        </a:lnSpc>
                        <a:spcBef>
                          <a:spcPts val="0"/>
                        </a:spcBef>
                        <a:spcAft>
                          <a:spcPts val="0"/>
                        </a:spcAft>
                      </a:pPr>
                      <a:r>
                        <a:rPr lang="en-US" sz="1400">
                          <a:solidFill>
                            <a:srgbClr val="FF0000"/>
                          </a:solidFill>
                          <a:effectLst/>
                          <a:latin typeface="Times New Roman" panose="02020603050405020304" pitchFamily="18" charset="0"/>
                          <a:cs typeface="Times New Roman" panose="02020603050405020304" pitchFamily="18" charset="0"/>
                        </a:rPr>
                        <a:t> </a:t>
                      </a:r>
                      <a:endParaRPr lang="en-US" sz="110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solidFill>
                            <a:srgbClr val="FF0000"/>
                          </a:solidFill>
                          <a:effectLst/>
                          <a:latin typeface="Times New Roman" panose="02020603050405020304" pitchFamily="18" charset="0"/>
                          <a:cs typeface="Times New Roman" panose="02020603050405020304" pitchFamily="18" charset="0"/>
                        </a:rPr>
                        <a:t> </a:t>
                      </a:r>
                      <a:endParaRPr lang="en-US" sz="110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a:t>
                      </a:r>
                      <a:endParaRPr lang="en-US" sz="1100"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solidFill>
                      <a:srgbClr val="00B0F0">
                        <a:alpha val="20000"/>
                      </a:srgbClr>
                    </a:solidFill>
                  </a:tcPr>
                </a:tc>
                <a:tc>
                  <a:txBody>
                    <a:bodyPr/>
                    <a:lstStyle/>
                    <a:p>
                      <a:pPr marL="0" marR="0">
                        <a:lnSpc>
                          <a:spcPct val="115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a:t>
                      </a:r>
                      <a:endParaRPr lang="en-US" sz="1100"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solidFill>
                      <a:srgbClr val="00B0F0">
                        <a:alpha val="20000"/>
                      </a:srgbClr>
                    </a:solidFill>
                  </a:tcPr>
                </a:tc>
                <a:tc>
                  <a:txBody>
                    <a:bodyPr/>
                    <a:lstStyle/>
                    <a:p>
                      <a:pPr marL="0" marR="0">
                        <a:lnSpc>
                          <a:spcPct val="115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a:t>
                      </a:r>
                      <a:endParaRPr lang="en-US" sz="1100"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solidFill>
                      <a:srgbClr val="00B0F0">
                        <a:alpha val="20000"/>
                      </a:srgbClr>
                    </a:solidFill>
                  </a:tcPr>
                </a:tc>
                <a:tc>
                  <a:txBody>
                    <a:bodyPr/>
                    <a:lstStyle/>
                    <a:p>
                      <a:pPr marL="0" marR="0">
                        <a:lnSpc>
                          <a:spcPct val="115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a:t>
                      </a:r>
                      <a:endParaRPr lang="en-US" sz="1100"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solidFill>
                      <a:srgbClr val="00B0F0">
                        <a:alpha val="20000"/>
                      </a:srgbClr>
                    </a:solidFill>
                  </a:tcPr>
                </a:tc>
                <a:extLst>
                  <a:ext uri="{0D108BD9-81ED-4DB2-BD59-A6C34878D82A}">
                    <a16:rowId xmlns:a16="http://schemas.microsoft.com/office/drawing/2014/main" xmlns="" val="10005"/>
                  </a:ext>
                </a:extLst>
              </a:tr>
              <a:tr h="325922">
                <a:tc>
                  <a:txBody>
                    <a:bodyPr/>
                    <a:lstStyle/>
                    <a:p>
                      <a:pPr marL="0" marR="0">
                        <a:lnSpc>
                          <a:spcPct val="115000"/>
                        </a:lnSpc>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female Genital </a:t>
                      </a:r>
                      <a:endParaRPr lang="en-US"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solidFill>
                            <a:srgbClr val="FF0000"/>
                          </a:solidFill>
                          <a:effectLst/>
                          <a:latin typeface="Times New Roman" panose="02020603050405020304" pitchFamily="18" charset="0"/>
                          <a:cs typeface="Times New Roman" panose="02020603050405020304" pitchFamily="18" charset="0"/>
                        </a:rPr>
                        <a:t> </a:t>
                      </a:r>
                      <a:endParaRPr lang="en-US" sz="110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 </a:t>
                      </a:r>
                      <a:endParaRPr lang="en-US" sz="1100"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solidFill>
                            <a:srgbClr val="FF0000"/>
                          </a:solidFill>
                          <a:effectLst/>
                          <a:latin typeface="Times New Roman" panose="02020603050405020304" pitchFamily="18" charset="0"/>
                          <a:cs typeface="Times New Roman" panose="02020603050405020304" pitchFamily="18" charset="0"/>
                        </a:rPr>
                        <a:t> </a:t>
                      </a:r>
                      <a:endParaRPr lang="en-US" sz="110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solidFill>
                            <a:srgbClr val="FF0000"/>
                          </a:solidFill>
                          <a:effectLst/>
                          <a:latin typeface="Times New Roman" panose="02020603050405020304" pitchFamily="18" charset="0"/>
                          <a:cs typeface="Times New Roman" panose="02020603050405020304" pitchFamily="18" charset="0"/>
                        </a:rPr>
                        <a:t> </a:t>
                      </a:r>
                      <a:endParaRPr lang="en-US" sz="110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solidFill>
                            <a:srgbClr val="FF0000"/>
                          </a:solidFill>
                          <a:effectLst/>
                          <a:latin typeface="Times New Roman" panose="02020603050405020304" pitchFamily="18" charset="0"/>
                          <a:cs typeface="Times New Roman" panose="02020603050405020304" pitchFamily="18" charset="0"/>
                        </a:rPr>
                        <a:t> </a:t>
                      </a:r>
                      <a:endParaRPr lang="en-US" sz="110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solidFill>
                            <a:srgbClr val="FF0000"/>
                          </a:solidFill>
                          <a:effectLst/>
                          <a:latin typeface="Times New Roman" panose="02020603050405020304" pitchFamily="18" charset="0"/>
                          <a:cs typeface="Times New Roman" panose="02020603050405020304" pitchFamily="18" charset="0"/>
                        </a:rPr>
                        <a:t> </a:t>
                      </a:r>
                      <a:endParaRPr lang="en-US" sz="110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a:t>
                      </a:r>
                      <a:endParaRPr lang="en-US" sz="1100"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5">
                        <a:lumMod val="60000"/>
                        <a:lumOff val="40000"/>
                      </a:schemeClr>
                    </a:solidFill>
                  </a:tcPr>
                </a:tc>
                <a:tc>
                  <a:txBody>
                    <a:bodyPr/>
                    <a:lstStyle/>
                    <a:p>
                      <a:pPr marL="0" marR="0">
                        <a:lnSpc>
                          <a:spcPct val="115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 </a:t>
                      </a:r>
                      <a:endParaRPr lang="en-US" sz="1100"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solidFill>
                            <a:srgbClr val="FF0000"/>
                          </a:solidFill>
                          <a:effectLst/>
                          <a:latin typeface="Times New Roman" panose="02020603050405020304" pitchFamily="18" charset="0"/>
                          <a:cs typeface="Times New Roman" panose="02020603050405020304" pitchFamily="18" charset="0"/>
                        </a:rPr>
                        <a:t> </a:t>
                      </a:r>
                      <a:endParaRPr lang="en-US" sz="110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 </a:t>
                      </a:r>
                      <a:endParaRPr lang="en-US" sz="1100"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xmlns="" val="10006"/>
                  </a:ext>
                </a:extLst>
              </a:tr>
            </a:tbl>
          </a:graphicData>
        </a:graphic>
      </p:graphicFrame>
      <p:sp>
        <p:nvSpPr>
          <p:cNvPr id="5" name="TextBox 4"/>
          <p:cNvSpPr txBox="1"/>
          <p:nvPr/>
        </p:nvSpPr>
        <p:spPr>
          <a:xfrm>
            <a:off x="1032447" y="6450295"/>
            <a:ext cx="2975274" cy="307777"/>
          </a:xfrm>
          <a:prstGeom prst="rect">
            <a:avLst/>
          </a:prstGeom>
          <a:noFill/>
        </p:spPr>
        <p:txBody>
          <a:bodyPr wrap="none" rtlCol="0">
            <a:spAutoFit/>
          </a:bodyPr>
          <a:lstStyle/>
          <a:p>
            <a:r>
              <a:rPr lang="en-US" sz="1400" i="1" dirty="0">
                <a:solidFill>
                  <a:srgbClr val="FF0000"/>
                </a:solidFill>
              </a:rPr>
              <a:t>(This table is </a:t>
            </a:r>
            <a:r>
              <a:rPr lang="en-US" sz="1400" i="1" u="sng" dirty="0">
                <a:solidFill>
                  <a:srgbClr val="FF0000"/>
                </a:solidFill>
              </a:rPr>
              <a:t>simplified</a:t>
            </a:r>
            <a:r>
              <a:rPr lang="en-US" sz="1400" i="1" dirty="0">
                <a:solidFill>
                  <a:srgbClr val="FF0000"/>
                </a:solidFill>
              </a:rPr>
              <a:t> in the next slides)</a:t>
            </a:r>
          </a:p>
        </p:txBody>
      </p:sp>
      <p:cxnSp>
        <p:nvCxnSpPr>
          <p:cNvPr id="10" name="Elbow Connector 9"/>
          <p:cNvCxnSpPr/>
          <p:nvPr/>
        </p:nvCxnSpPr>
        <p:spPr>
          <a:xfrm rot="10800000">
            <a:off x="1726302" y="5215163"/>
            <a:ext cx="530221" cy="160277"/>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678191" y="5264478"/>
            <a:ext cx="1402948" cy="369332"/>
          </a:xfrm>
          <a:prstGeom prst="rect">
            <a:avLst/>
          </a:prstGeom>
          <a:noFill/>
        </p:spPr>
        <p:txBody>
          <a:bodyPr wrap="none" rtlCol="0">
            <a:spAutoFit/>
          </a:bodyPr>
          <a:lstStyle/>
          <a:p>
            <a:r>
              <a:rPr lang="en-US" dirty="0">
                <a:ln>
                  <a:solidFill>
                    <a:srgbClr val="53AE6E"/>
                  </a:solidFill>
                </a:ln>
              </a:rPr>
              <a:t>Warm &amp; wet</a:t>
            </a:r>
          </a:p>
        </p:txBody>
      </p:sp>
      <p:cxnSp>
        <p:nvCxnSpPr>
          <p:cNvPr id="14" name="Elbow Connector 13"/>
          <p:cNvCxnSpPr/>
          <p:nvPr/>
        </p:nvCxnSpPr>
        <p:spPr>
          <a:xfrm rot="16200000" flipH="1">
            <a:off x="8576174" y="6281468"/>
            <a:ext cx="344943" cy="234283"/>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8261579" y="6488668"/>
            <a:ext cx="3670258" cy="369332"/>
          </a:xfrm>
          <a:prstGeom prst="rect">
            <a:avLst/>
          </a:prstGeom>
          <a:noFill/>
        </p:spPr>
        <p:txBody>
          <a:bodyPr wrap="none" rtlCol="0">
            <a:spAutoFit/>
          </a:bodyPr>
          <a:lstStyle/>
          <a:p>
            <a:r>
              <a:rPr lang="en-US" dirty="0"/>
              <a:t>Found in </a:t>
            </a:r>
            <a:r>
              <a:rPr lang="en-US" dirty="0" err="1">
                <a:ln>
                  <a:solidFill>
                    <a:srgbClr val="53AE6E"/>
                  </a:solidFill>
                </a:ln>
              </a:rPr>
              <a:t>Sextually</a:t>
            </a:r>
            <a:r>
              <a:rPr lang="en-US" dirty="0">
                <a:ln>
                  <a:solidFill>
                    <a:srgbClr val="53AE6E"/>
                  </a:solidFill>
                </a:ln>
              </a:rPr>
              <a:t> active </a:t>
            </a:r>
            <a:r>
              <a:rPr lang="en-US" dirty="0"/>
              <a:t>i.e. 15-45yrs</a:t>
            </a:r>
          </a:p>
        </p:txBody>
      </p:sp>
      <p:sp>
        <p:nvSpPr>
          <p:cNvPr id="24" name="TextBox 23"/>
          <p:cNvSpPr txBox="1"/>
          <p:nvPr/>
        </p:nvSpPr>
        <p:spPr>
          <a:xfrm>
            <a:off x="5844762" y="98632"/>
            <a:ext cx="4891083" cy="369332"/>
          </a:xfrm>
          <a:prstGeom prst="rect">
            <a:avLst/>
          </a:prstGeom>
          <a:noFill/>
        </p:spPr>
        <p:txBody>
          <a:bodyPr wrap="none" rtlCol="0">
            <a:spAutoFit/>
          </a:bodyPr>
          <a:lstStyle/>
          <a:p>
            <a:r>
              <a:rPr lang="en-US" b="1" i="1" dirty="0"/>
              <a:t>GIT</a:t>
            </a:r>
            <a:r>
              <a:rPr lang="en-US" dirty="0"/>
              <a:t> = </a:t>
            </a:r>
            <a:r>
              <a:rPr lang="en-US" dirty="0">
                <a:ln>
                  <a:solidFill>
                    <a:srgbClr val="53AE6E"/>
                  </a:solidFill>
                </a:ln>
              </a:rPr>
              <a:t>most contaminated </a:t>
            </a:r>
            <a:r>
              <a:rPr lang="en-US" dirty="0"/>
              <a:t>with </a:t>
            </a:r>
            <a:r>
              <a:rPr lang="en-US" dirty="0">
                <a:ln>
                  <a:solidFill>
                    <a:schemeClr val="accent4"/>
                  </a:solidFill>
                </a:ln>
              </a:rPr>
              <a:t>6 types </a:t>
            </a:r>
            <a:r>
              <a:rPr lang="en-US" dirty="0"/>
              <a:t>of bacteria </a:t>
            </a:r>
          </a:p>
        </p:txBody>
      </p:sp>
      <p:sp>
        <p:nvSpPr>
          <p:cNvPr id="25" name="TextBox 24"/>
          <p:cNvSpPr txBox="1"/>
          <p:nvPr/>
        </p:nvSpPr>
        <p:spPr>
          <a:xfrm>
            <a:off x="5980399" y="456173"/>
            <a:ext cx="5277745" cy="369332"/>
          </a:xfrm>
          <a:prstGeom prst="rect">
            <a:avLst/>
          </a:prstGeom>
          <a:noFill/>
        </p:spPr>
        <p:txBody>
          <a:bodyPr wrap="none" rtlCol="0">
            <a:spAutoFit/>
          </a:bodyPr>
          <a:lstStyle/>
          <a:p>
            <a:r>
              <a:rPr lang="en-US" b="1" i="1" dirty="0"/>
              <a:t>Female genital </a:t>
            </a:r>
            <a:r>
              <a:rPr lang="en-US" dirty="0"/>
              <a:t>= </a:t>
            </a:r>
            <a:r>
              <a:rPr lang="en-US" dirty="0">
                <a:ln>
                  <a:solidFill>
                    <a:srgbClr val="53AE6E"/>
                  </a:solidFill>
                </a:ln>
              </a:rPr>
              <a:t>least contaminated </a:t>
            </a:r>
            <a:r>
              <a:rPr lang="en-US" dirty="0"/>
              <a:t>(only one type)</a:t>
            </a:r>
          </a:p>
        </p:txBody>
      </p:sp>
      <p:sp>
        <p:nvSpPr>
          <p:cNvPr id="4" name="TextBox 3"/>
          <p:cNvSpPr txBox="1"/>
          <p:nvPr/>
        </p:nvSpPr>
        <p:spPr>
          <a:xfrm>
            <a:off x="2201152" y="1099930"/>
            <a:ext cx="1644365" cy="2308324"/>
          </a:xfrm>
          <a:prstGeom prst="rect">
            <a:avLst/>
          </a:prstGeom>
          <a:noFill/>
        </p:spPr>
        <p:txBody>
          <a:bodyPr wrap="square" rtlCol="0">
            <a:spAutoFit/>
          </a:bodyPr>
          <a:lstStyle/>
          <a:p>
            <a:r>
              <a:rPr lang="en-US" dirty="0">
                <a:solidFill>
                  <a:srgbClr val="FF0000"/>
                </a:solidFill>
              </a:rPr>
              <a:t>THIS SLIDE IS VERY IMPORTANT </a:t>
            </a:r>
          </a:p>
          <a:p>
            <a:r>
              <a:rPr lang="en-US" dirty="0">
                <a:solidFill>
                  <a:schemeClr val="accent1"/>
                </a:solidFill>
              </a:rPr>
              <a:t>This is all normal flora’s name that you have to </a:t>
            </a:r>
            <a:r>
              <a:rPr lang="en-US" b="1" dirty="0">
                <a:solidFill>
                  <a:schemeClr val="accent1"/>
                </a:solidFill>
              </a:rPr>
              <a:t>memorize</a:t>
            </a:r>
            <a:endParaRPr lang="en-US" dirty="0">
              <a:solidFill>
                <a:schemeClr val="accent1"/>
              </a:solidFill>
            </a:endParaRPr>
          </a:p>
        </p:txBody>
      </p:sp>
      <p:sp>
        <p:nvSpPr>
          <p:cNvPr id="12" name="TextBox 11"/>
          <p:cNvSpPr txBox="1"/>
          <p:nvPr/>
        </p:nvSpPr>
        <p:spPr>
          <a:xfrm>
            <a:off x="181492" y="-23315"/>
            <a:ext cx="5631067" cy="923330"/>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a:buChar char="•"/>
            </a:pPr>
            <a:r>
              <a:rPr lang="en-US" sz="1600" dirty="0">
                <a:ln>
                  <a:solidFill>
                    <a:srgbClr val="53AE6E"/>
                  </a:solidFill>
                </a:ln>
                <a:solidFill>
                  <a:srgbClr val="000000"/>
                </a:solidFill>
              </a:rPr>
              <a:t>GIT flora </a:t>
            </a:r>
            <a:r>
              <a:rPr lang="en-US" sz="1600" b="1" u="sng" dirty="0">
                <a:ln>
                  <a:solidFill>
                    <a:srgbClr val="53AE6E"/>
                  </a:solidFill>
                </a:ln>
                <a:solidFill>
                  <a:srgbClr val="000000"/>
                </a:solidFill>
              </a:rPr>
              <a:t>similar</a:t>
            </a:r>
            <a:r>
              <a:rPr lang="en-US" sz="1600" dirty="0">
                <a:ln>
                  <a:solidFill>
                    <a:srgbClr val="53AE6E"/>
                  </a:solidFill>
                </a:ln>
                <a:solidFill>
                  <a:srgbClr val="000000"/>
                </a:solidFill>
              </a:rPr>
              <a:t> with the oral cavity with </a:t>
            </a:r>
            <a:r>
              <a:rPr lang="en-US" b="1" i="1" dirty="0">
                <a:ln>
                  <a:solidFill>
                    <a:srgbClr val="53AE6E"/>
                  </a:solidFill>
                </a:ln>
                <a:solidFill>
                  <a:srgbClr val="000000"/>
                </a:solidFill>
              </a:rPr>
              <a:t>2</a:t>
            </a:r>
            <a:r>
              <a:rPr lang="en-US" sz="1600" dirty="0">
                <a:ln>
                  <a:solidFill>
                    <a:srgbClr val="53AE6E"/>
                  </a:solidFill>
                </a:ln>
                <a:solidFill>
                  <a:srgbClr val="000000"/>
                </a:solidFill>
              </a:rPr>
              <a:t> types of bacteria</a:t>
            </a:r>
          </a:p>
          <a:p>
            <a:pPr marL="285750" indent="-285750">
              <a:buFont typeface="Arial"/>
              <a:buChar char="•"/>
            </a:pPr>
            <a:r>
              <a:rPr lang="en-US" sz="1600" dirty="0">
                <a:ln>
                  <a:solidFill>
                    <a:srgbClr val="53AE6E"/>
                  </a:solidFill>
                </a:ln>
                <a:solidFill>
                  <a:srgbClr val="000000"/>
                </a:solidFill>
              </a:rPr>
              <a:t>Oral cavity </a:t>
            </a:r>
            <a:r>
              <a:rPr lang="en-US" sz="1600" b="1" u="sng" dirty="0">
                <a:ln>
                  <a:solidFill>
                    <a:srgbClr val="53AE6E"/>
                  </a:solidFill>
                </a:ln>
                <a:solidFill>
                  <a:srgbClr val="000000"/>
                </a:solidFill>
              </a:rPr>
              <a:t>differ</a:t>
            </a:r>
            <a:r>
              <a:rPr lang="en-US" sz="1600" dirty="0">
                <a:ln>
                  <a:solidFill>
                    <a:srgbClr val="53AE6E"/>
                  </a:solidFill>
                </a:ln>
                <a:solidFill>
                  <a:srgbClr val="000000"/>
                </a:solidFill>
              </a:rPr>
              <a:t> then GIT with </a:t>
            </a:r>
            <a:r>
              <a:rPr lang="en-US" b="1" i="1" dirty="0">
                <a:ln>
                  <a:solidFill>
                    <a:srgbClr val="53AE6E"/>
                  </a:solidFill>
                </a:ln>
                <a:solidFill>
                  <a:srgbClr val="000000"/>
                </a:solidFill>
              </a:rPr>
              <a:t>one</a:t>
            </a:r>
            <a:r>
              <a:rPr lang="en-US" sz="1600" dirty="0">
                <a:ln>
                  <a:solidFill>
                    <a:srgbClr val="53AE6E"/>
                  </a:solidFill>
                </a:ln>
                <a:solidFill>
                  <a:srgbClr val="000000"/>
                </a:solidFill>
              </a:rPr>
              <a:t> type bacteria</a:t>
            </a:r>
          </a:p>
          <a:p>
            <a:pPr marL="285750" indent="-285750">
              <a:buFont typeface="Arial"/>
              <a:buChar char="•"/>
            </a:pPr>
            <a:r>
              <a:rPr lang="en-US" sz="1600" dirty="0">
                <a:ln>
                  <a:solidFill>
                    <a:srgbClr val="53AE6E"/>
                  </a:solidFill>
                </a:ln>
                <a:solidFill>
                  <a:srgbClr val="000000"/>
                </a:solidFill>
              </a:rPr>
              <a:t>GIT </a:t>
            </a:r>
            <a:r>
              <a:rPr lang="en-US" sz="1600" b="1" u="sng" dirty="0">
                <a:ln>
                  <a:solidFill>
                    <a:srgbClr val="53AE6E"/>
                  </a:solidFill>
                </a:ln>
                <a:solidFill>
                  <a:srgbClr val="000000"/>
                </a:solidFill>
              </a:rPr>
              <a:t>differ</a:t>
            </a:r>
            <a:r>
              <a:rPr lang="en-US" sz="1600" dirty="0">
                <a:ln>
                  <a:solidFill>
                    <a:srgbClr val="53AE6E"/>
                  </a:solidFill>
                </a:ln>
                <a:solidFill>
                  <a:srgbClr val="000000"/>
                </a:solidFill>
              </a:rPr>
              <a:t> with Oral cavity by </a:t>
            </a:r>
            <a:r>
              <a:rPr lang="en-US" b="1" i="1" dirty="0">
                <a:ln>
                  <a:solidFill>
                    <a:srgbClr val="53AE6E"/>
                  </a:solidFill>
                </a:ln>
                <a:solidFill>
                  <a:srgbClr val="000000"/>
                </a:solidFill>
              </a:rPr>
              <a:t>4</a:t>
            </a:r>
            <a:r>
              <a:rPr lang="en-US" sz="1600" dirty="0">
                <a:ln>
                  <a:solidFill>
                    <a:srgbClr val="53AE6E"/>
                  </a:solidFill>
                </a:ln>
                <a:solidFill>
                  <a:srgbClr val="000000"/>
                </a:solidFill>
              </a:rPr>
              <a:t> different types</a:t>
            </a:r>
          </a:p>
        </p:txBody>
      </p:sp>
    </p:spTree>
    <p:extLst>
      <p:ext uri="{BB962C8B-B14F-4D97-AF65-F5344CB8AC3E}">
        <p14:creationId xmlns:p14="http://schemas.microsoft.com/office/powerpoint/2010/main" val="3891633691"/>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Badge</Template>
  <TotalTime>423</TotalTime>
  <Words>1927</Words>
  <Application>Microsoft Macintosh PowerPoint</Application>
  <PresentationFormat>Widescreen</PresentationFormat>
  <Paragraphs>418</Paragraphs>
  <Slides>19</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.AppleSystemUIFont</vt:lpstr>
      <vt:lpstr>Arial</vt:lpstr>
      <vt:lpstr>Calibri</vt:lpstr>
      <vt:lpstr>Courier New</vt:lpstr>
      <vt:lpstr>Footlight MT Light</vt:lpstr>
      <vt:lpstr>Gill Sans MT</vt:lpstr>
      <vt:lpstr>Impact</vt:lpstr>
      <vt:lpstr>Majalla UI</vt:lpstr>
      <vt:lpstr>Times New Roman</vt:lpstr>
      <vt:lpstr>Wingdings</vt:lpstr>
      <vt:lpstr>Badge</vt:lpstr>
      <vt:lpstr>MICROBIOLOGY</vt:lpstr>
      <vt:lpstr>objectives</vt:lpstr>
      <vt:lpstr>Introduction, Origin &amp; types of normal flora</vt:lpstr>
      <vt:lpstr>PowerPoint Presentation</vt:lpstr>
      <vt:lpstr>PowerPoint Presentation</vt:lpstr>
      <vt:lpstr>PowerPoint Presentation</vt:lpstr>
      <vt:lpstr>Normal florA VS PATHOGENIC FLORA</vt:lpstr>
      <vt:lpstr>Body sites with normal flora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MICROBIOLOGY</dc:title>
  <dc:creator>kobe</dc:creator>
  <cp:lastModifiedBy>شوق</cp:lastModifiedBy>
  <cp:revision>42</cp:revision>
  <dcterms:created xsi:type="dcterms:W3CDTF">2016-10-05T22:42:29Z</dcterms:created>
  <dcterms:modified xsi:type="dcterms:W3CDTF">2016-10-16T16:31:43Z</dcterms:modified>
</cp:coreProperties>
</file>