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76" r:id="rId3"/>
    <p:sldId id="263" r:id="rId4"/>
    <p:sldId id="264" r:id="rId5"/>
    <p:sldId id="271" r:id="rId6"/>
    <p:sldId id="269" r:id="rId7"/>
    <p:sldId id="270" r:id="rId8"/>
    <p:sldId id="265" r:id="rId9"/>
    <p:sldId id="266" r:id="rId10"/>
    <p:sldId id="267" r:id="rId11"/>
    <p:sldId id="272" r:id="rId12"/>
    <p:sldId id="259" r:id="rId13"/>
    <p:sldId id="260" r:id="rId14"/>
    <p:sldId id="274" r:id="rId15"/>
    <p:sldId id="275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2" autoAdjust="0"/>
    <p:restoredTop sz="85585" autoAdjust="0"/>
  </p:normalViewPr>
  <p:slideViewPr>
    <p:cSldViewPr snapToGrid="0">
      <p:cViewPr>
        <p:scale>
          <a:sx n="88" d="100"/>
          <a:sy n="88" d="100"/>
        </p:scale>
        <p:origin x="1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A6C99-542A-8B48-93CD-61DB3DA76B87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2ED322-78E5-BC48-B961-FBBECAF4A555}">
      <dgm:prSet custT="1"/>
      <dgm:spPr/>
      <dgm:t>
        <a:bodyPr/>
        <a:lstStyle/>
        <a:p>
          <a:pPr rtl="0"/>
          <a:r>
            <a:rPr lang="en-US" sz="2400" dirty="0"/>
            <a:t>Before causing disease a microorganism should have the ability to:</a:t>
          </a:r>
        </a:p>
      </dgm:t>
    </dgm:pt>
    <dgm:pt modelId="{E8274EA8-6C4B-DA42-8E9D-8697099D5334}" type="parTrans" cxnId="{5748FFA3-0605-1D44-994E-AACB274BF21B}">
      <dgm:prSet/>
      <dgm:spPr/>
      <dgm:t>
        <a:bodyPr/>
        <a:lstStyle/>
        <a:p>
          <a:endParaRPr lang="en-US"/>
        </a:p>
      </dgm:t>
    </dgm:pt>
    <dgm:pt modelId="{419D560D-A140-A345-9B83-ED9221FDE60D}" type="sibTrans" cxnId="{5748FFA3-0605-1D44-994E-AACB274BF21B}">
      <dgm:prSet/>
      <dgm:spPr/>
      <dgm:t>
        <a:bodyPr/>
        <a:lstStyle/>
        <a:p>
          <a:endParaRPr lang="en-US"/>
        </a:p>
      </dgm:t>
    </dgm:pt>
    <dgm:pt modelId="{B1CF2134-A85B-5A4D-B2CD-EB75BF7A0797}">
      <dgm:prSet custT="1"/>
      <dgm:spPr/>
      <dgm:t>
        <a:bodyPr/>
        <a:lstStyle/>
        <a:p>
          <a:pPr rtl="0"/>
          <a:r>
            <a:rPr lang="en-US" sz="3200" dirty="0"/>
            <a:t>Adherence (Adhesion, Colonization, Growth)</a:t>
          </a:r>
        </a:p>
      </dgm:t>
    </dgm:pt>
    <dgm:pt modelId="{80D4EFE7-A901-D04B-8116-E57ED509CBBD}" type="parTrans" cxnId="{A0CFCE94-801B-0F44-9981-D92BDF1B76EC}">
      <dgm:prSet/>
      <dgm:spPr/>
      <dgm:t>
        <a:bodyPr/>
        <a:lstStyle/>
        <a:p>
          <a:endParaRPr lang="en-US"/>
        </a:p>
      </dgm:t>
    </dgm:pt>
    <dgm:pt modelId="{E9825E29-DEAE-C94F-9674-0B9B0A19DA0C}" type="sibTrans" cxnId="{A0CFCE94-801B-0F44-9981-D92BDF1B76EC}">
      <dgm:prSet/>
      <dgm:spPr/>
      <dgm:t>
        <a:bodyPr/>
        <a:lstStyle/>
        <a:p>
          <a:endParaRPr lang="en-US"/>
        </a:p>
      </dgm:t>
    </dgm:pt>
    <dgm:pt modelId="{4C393320-6604-B643-8915-D620B53629D1}">
      <dgm:prSet custT="1"/>
      <dgm:spPr/>
      <dgm:t>
        <a:bodyPr/>
        <a:lstStyle/>
        <a:p>
          <a:pPr rtl="0"/>
          <a:r>
            <a:rPr lang="en-US" sz="3200" dirty="0"/>
            <a:t>Surviving (escape) the host natural defense mechanisms </a:t>
          </a:r>
        </a:p>
      </dgm:t>
    </dgm:pt>
    <dgm:pt modelId="{3528058C-F4F1-D643-905F-E800A93362D2}" type="parTrans" cxnId="{53AF493A-2404-B547-AD03-0FAD64C2AA80}">
      <dgm:prSet/>
      <dgm:spPr/>
      <dgm:t>
        <a:bodyPr/>
        <a:lstStyle/>
        <a:p>
          <a:endParaRPr lang="en-US"/>
        </a:p>
      </dgm:t>
    </dgm:pt>
    <dgm:pt modelId="{646B772A-9628-FD42-9C5C-CC4B006A0408}" type="sibTrans" cxnId="{53AF493A-2404-B547-AD03-0FAD64C2AA80}">
      <dgm:prSet/>
      <dgm:spPr/>
      <dgm:t>
        <a:bodyPr/>
        <a:lstStyle/>
        <a:p>
          <a:endParaRPr lang="en-US"/>
        </a:p>
      </dgm:t>
    </dgm:pt>
    <dgm:pt modelId="{037B591A-7FC5-9449-8CBB-627FB829CDF3}">
      <dgm:prSet custT="1"/>
      <dgm:spPr/>
      <dgm:t>
        <a:bodyPr/>
        <a:lstStyle/>
        <a:p>
          <a:pPr rtl="0"/>
          <a:r>
            <a:rPr lang="en-US" sz="2400" dirty="0"/>
            <a:t>Tissue destruction: It is the ability to overcome host defense invade the tissues and cause destruction to Produce clinical disease  = Infectious disease</a:t>
          </a:r>
        </a:p>
      </dgm:t>
    </dgm:pt>
    <dgm:pt modelId="{D1515E30-212C-B54B-B98E-34B826856A31}" type="parTrans" cxnId="{F0FC4F4F-D63C-E249-9063-BC83851B555E}">
      <dgm:prSet/>
      <dgm:spPr/>
      <dgm:t>
        <a:bodyPr/>
        <a:lstStyle/>
        <a:p>
          <a:endParaRPr lang="en-US"/>
        </a:p>
      </dgm:t>
    </dgm:pt>
    <dgm:pt modelId="{A05AF5FF-F03B-7648-9E2D-59B3E42486CD}" type="sibTrans" cxnId="{F0FC4F4F-D63C-E249-9063-BC83851B555E}">
      <dgm:prSet/>
      <dgm:spPr/>
      <dgm:t>
        <a:bodyPr/>
        <a:lstStyle/>
        <a:p>
          <a:endParaRPr lang="en-US"/>
        </a:p>
      </dgm:t>
    </dgm:pt>
    <dgm:pt modelId="{75B08DF3-B6E0-1342-8E0E-FECE52EE7115}">
      <dgm:prSet custT="1"/>
      <dgm:spPr/>
      <dgm:t>
        <a:bodyPr/>
        <a:lstStyle/>
        <a:p>
          <a:pPr rtl="0"/>
          <a:r>
            <a:rPr lang="en-US" sz="2800" dirty="0"/>
            <a:t>Invasion </a:t>
          </a:r>
          <a:r>
            <a:rPr lang="en-US" sz="2800" i="1" u="sng" dirty="0">
              <a:solidFill>
                <a:srgbClr val="FF0000"/>
              </a:solidFill>
            </a:rPr>
            <a:t>Or</a:t>
          </a:r>
          <a:r>
            <a:rPr lang="en-US" sz="2800" dirty="0"/>
            <a:t> Toxicity</a:t>
          </a:r>
        </a:p>
      </dgm:t>
    </dgm:pt>
    <dgm:pt modelId="{C935F7CC-D918-7742-83F4-9E605468A613}" type="parTrans" cxnId="{801E738F-4199-1042-A2C1-5725970AFD10}">
      <dgm:prSet/>
      <dgm:spPr/>
      <dgm:t>
        <a:bodyPr/>
        <a:lstStyle/>
        <a:p>
          <a:pPr rtl="1"/>
          <a:endParaRPr lang="ar-SA"/>
        </a:p>
      </dgm:t>
    </dgm:pt>
    <dgm:pt modelId="{95444C11-5C8B-F04D-8E06-7F3741AC3949}" type="sibTrans" cxnId="{801E738F-4199-1042-A2C1-5725970AFD10}">
      <dgm:prSet/>
      <dgm:spPr/>
      <dgm:t>
        <a:bodyPr/>
        <a:lstStyle/>
        <a:p>
          <a:pPr rtl="1"/>
          <a:endParaRPr lang="ar-SA"/>
        </a:p>
      </dgm:t>
    </dgm:pt>
    <dgm:pt modelId="{D20F1BAA-5E81-0E46-8208-024A4F60E2D4}">
      <dgm:prSet custT="1"/>
      <dgm:spPr/>
      <dgm:t>
        <a:bodyPr/>
        <a:lstStyle/>
        <a:p>
          <a:pPr rtl="0"/>
          <a:r>
            <a:rPr lang="en-US" sz="2800" dirty="0"/>
            <a:t>Multiply to large numbers</a:t>
          </a:r>
          <a:endParaRPr lang="ar-SA" sz="2800" dirty="0"/>
        </a:p>
      </dgm:t>
    </dgm:pt>
    <dgm:pt modelId="{04641EA1-D3E5-AE4D-B0CF-8B24AE51DDE6}" type="parTrans" cxnId="{D01F0851-D84C-0D4F-B807-4CD798AD98EB}">
      <dgm:prSet/>
      <dgm:spPr/>
      <dgm:t>
        <a:bodyPr/>
        <a:lstStyle/>
        <a:p>
          <a:pPr rtl="1"/>
          <a:endParaRPr lang="ar-SA"/>
        </a:p>
      </dgm:t>
    </dgm:pt>
    <dgm:pt modelId="{5B0C3FB5-CFB4-894B-AD6C-61868D3ABDD3}" type="sibTrans" cxnId="{D01F0851-D84C-0D4F-B807-4CD798AD98EB}">
      <dgm:prSet/>
      <dgm:spPr/>
      <dgm:t>
        <a:bodyPr/>
        <a:lstStyle/>
        <a:p>
          <a:pPr rtl="1"/>
          <a:endParaRPr lang="ar-SA"/>
        </a:p>
      </dgm:t>
    </dgm:pt>
    <dgm:pt modelId="{E096312D-6ABC-3348-9B76-274326B409B6}" type="pres">
      <dgm:prSet presAssocID="{B09A6C99-542A-8B48-93CD-61DB3DA76B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AA527B-0F18-6B48-8F0F-BC4ABA65DE36}" type="pres">
      <dgm:prSet presAssocID="{037B591A-7FC5-9449-8CBB-627FB829CDF3}" presName="boxAndChildren" presStyleCnt="0"/>
      <dgm:spPr/>
    </dgm:pt>
    <dgm:pt modelId="{B3FDB4E7-D173-3F40-9819-78EE9745F285}" type="pres">
      <dgm:prSet presAssocID="{037B591A-7FC5-9449-8CBB-627FB829CDF3}" presName="parentTextBox" presStyleLbl="node1" presStyleIdx="0" presStyleCnt="6"/>
      <dgm:spPr/>
      <dgm:t>
        <a:bodyPr/>
        <a:lstStyle/>
        <a:p>
          <a:endParaRPr lang="en-US"/>
        </a:p>
      </dgm:t>
    </dgm:pt>
    <dgm:pt modelId="{740F8F0C-4107-B84B-B096-8433C4903E40}" type="pres">
      <dgm:prSet presAssocID="{95444C11-5C8B-F04D-8E06-7F3741AC3949}" presName="sp" presStyleCnt="0"/>
      <dgm:spPr/>
    </dgm:pt>
    <dgm:pt modelId="{3820B0F2-89D6-884E-A166-A68AC7169F75}" type="pres">
      <dgm:prSet presAssocID="{75B08DF3-B6E0-1342-8E0E-FECE52EE7115}" presName="arrowAndChildren" presStyleCnt="0"/>
      <dgm:spPr/>
    </dgm:pt>
    <dgm:pt modelId="{94E166B5-DC2B-5742-BBEE-11727EE96FBB}" type="pres">
      <dgm:prSet presAssocID="{75B08DF3-B6E0-1342-8E0E-FECE52EE7115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161B9686-74FE-8444-ABC2-BABC79C07C70}" type="pres">
      <dgm:prSet presAssocID="{5B0C3FB5-CFB4-894B-AD6C-61868D3ABDD3}" presName="sp" presStyleCnt="0"/>
      <dgm:spPr/>
    </dgm:pt>
    <dgm:pt modelId="{F3DFA956-5A72-AC47-80E6-8E5F94342DEE}" type="pres">
      <dgm:prSet presAssocID="{D20F1BAA-5E81-0E46-8208-024A4F60E2D4}" presName="arrowAndChildren" presStyleCnt="0"/>
      <dgm:spPr/>
    </dgm:pt>
    <dgm:pt modelId="{8CB2D11C-4B67-EF4C-B638-1FB8F3D7B568}" type="pres">
      <dgm:prSet presAssocID="{D20F1BAA-5E81-0E46-8208-024A4F60E2D4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9942813D-EA13-1340-91BF-B8EEDA0DBA8A}" type="pres">
      <dgm:prSet presAssocID="{646B772A-9628-FD42-9C5C-CC4B006A0408}" presName="sp" presStyleCnt="0"/>
      <dgm:spPr/>
    </dgm:pt>
    <dgm:pt modelId="{B572D698-9636-C447-8194-0C7362AB0C87}" type="pres">
      <dgm:prSet presAssocID="{4C393320-6604-B643-8915-D620B53629D1}" presName="arrowAndChildren" presStyleCnt="0"/>
      <dgm:spPr/>
    </dgm:pt>
    <dgm:pt modelId="{A2215C8F-509E-0D49-AAA7-6E2B53611A62}" type="pres">
      <dgm:prSet presAssocID="{4C393320-6604-B643-8915-D620B53629D1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5B09CD03-04DA-284B-8AA6-12B8BB8EF65E}" type="pres">
      <dgm:prSet presAssocID="{E9825E29-DEAE-C94F-9674-0B9B0A19DA0C}" presName="sp" presStyleCnt="0"/>
      <dgm:spPr/>
    </dgm:pt>
    <dgm:pt modelId="{DB23AB03-235F-4449-BCC3-3D107399D075}" type="pres">
      <dgm:prSet presAssocID="{B1CF2134-A85B-5A4D-B2CD-EB75BF7A0797}" presName="arrowAndChildren" presStyleCnt="0"/>
      <dgm:spPr/>
    </dgm:pt>
    <dgm:pt modelId="{DEE0B3A7-9B0F-954B-B875-B76ED36C22E5}" type="pres">
      <dgm:prSet presAssocID="{B1CF2134-A85B-5A4D-B2CD-EB75BF7A0797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ED2F3F7D-218D-474D-A2D3-18EC942C489A}" type="pres">
      <dgm:prSet presAssocID="{419D560D-A140-A345-9B83-ED9221FDE60D}" presName="sp" presStyleCnt="0"/>
      <dgm:spPr/>
    </dgm:pt>
    <dgm:pt modelId="{95F24755-202B-0846-B21C-145D71F389BD}" type="pres">
      <dgm:prSet presAssocID="{042ED322-78E5-BC48-B961-FBBECAF4A555}" presName="arrowAndChildren" presStyleCnt="0"/>
      <dgm:spPr/>
    </dgm:pt>
    <dgm:pt modelId="{0558018D-2F96-3046-B5A1-B2C5202C2E08}" type="pres">
      <dgm:prSet presAssocID="{042ED322-78E5-BC48-B961-FBBECAF4A555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ED0DDE12-FFC5-C44D-BA2A-E88E74018165}" type="presOf" srcId="{B1CF2134-A85B-5A4D-B2CD-EB75BF7A0797}" destId="{DEE0B3A7-9B0F-954B-B875-B76ED36C22E5}" srcOrd="0" destOrd="0" presId="urn:microsoft.com/office/officeart/2005/8/layout/process4"/>
    <dgm:cxn modelId="{86810CA5-9F2B-5246-B806-D2AD77C6A0D1}" type="presOf" srcId="{D20F1BAA-5E81-0E46-8208-024A4F60E2D4}" destId="{8CB2D11C-4B67-EF4C-B638-1FB8F3D7B568}" srcOrd="0" destOrd="0" presId="urn:microsoft.com/office/officeart/2005/8/layout/process4"/>
    <dgm:cxn modelId="{A0CFCE94-801B-0F44-9981-D92BDF1B76EC}" srcId="{B09A6C99-542A-8B48-93CD-61DB3DA76B87}" destId="{B1CF2134-A85B-5A4D-B2CD-EB75BF7A0797}" srcOrd="1" destOrd="0" parTransId="{80D4EFE7-A901-D04B-8116-E57ED509CBBD}" sibTransId="{E9825E29-DEAE-C94F-9674-0B9B0A19DA0C}"/>
    <dgm:cxn modelId="{DE28FA9A-3D08-D447-9D60-023D7D39F8E7}" type="presOf" srcId="{75B08DF3-B6E0-1342-8E0E-FECE52EE7115}" destId="{94E166B5-DC2B-5742-BBEE-11727EE96FBB}" srcOrd="0" destOrd="0" presId="urn:microsoft.com/office/officeart/2005/8/layout/process4"/>
    <dgm:cxn modelId="{5748FFA3-0605-1D44-994E-AACB274BF21B}" srcId="{B09A6C99-542A-8B48-93CD-61DB3DA76B87}" destId="{042ED322-78E5-BC48-B961-FBBECAF4A555}" srcOrd="0" destOrd="0" parTransId="{E8274EA8-6C4B-DA42-8E9D-8697099D5334}" sibTransId="{419D560D-A140-A345-9B83-ED9221FDE60D}"/>
    <dgm:cxn modelId="{41DE8E19-C334-F44D-9BBD-67FA1616DE91}" type="presOf" srcId="{4C393320-6604-B643-8915-D620B53629D1}" destId="{A2215C8F-509E-0D49-AAA7-6E2B53611A62}" srcOrd="0" destOrd="0" presId="urn:microsoft.com/office/officeart/2005/8/layout/process4"/>
    <dgm:cxn modelId="{BAEDF442-2BD1-0B4D-B5DB-1ADB2ED7D414}" type="presOf" srcId="{037B591A-7FC5-9449-8CBB-627FB829CDF3}" destId="{B3FDB4E7-D173-3F40-9819-78EE9745F285}" srcOrd="0" destOrd="0" presId="urn:microsoft.com/office/officeart/2005/8/layout/process4"/>
    <dgm:cxn modelId="{D01F0851-D84C-0D4F-B807-4CD798AD98EB}" srcId="{B09A6C99-542A-8B48-93CD-61DB3DA76B87}" destId="{D20F1BAA-5E81-0E46-8208-024A4F60E2D4}" srcOrd="3" destOrd="0" parTransId="{04641EA1-D3E5-AE4D-B0CF-8B24AE51DDE6}" sibTransId="{5B0C3FB5-CFB4-894B-AD6C-61868D3ABDD3}"/>
    <dgm:cxn modelId="{53AF493A-2404-B547-AD03-0FAD64C2AA80}" srcId="{B09A6C99-542A-8B48-93CD-61DB3DA76B87}" destId="{4C393320-6604-B643-8915-D620B53629D1}" srcOrd="2" destOrd="0" parTransId="{3528058C-F4F1-D643-905F-E800A93362D2}" sibTransId="{646B772A-9628-FD42-9C5C-CC4B006A0408}"/>
    <dgm:cxn modelId="{42FC3F71-61F2-534A-B725-B5BEC708BC88}" type="presOf" srcId="{B09A6C99-542A-8B48-93CD-61DB3DA76B87}" destId="{E096312D-6ABC-3348-9B76-274326B409B6}" srcOrd="0" destOrd="0" presId="urn:microsoft.com/office/officeart/2005/8/layout/process4"/>
    <dgm:cxn modelId="{801E738F-4199-1042-A2C1-5725970AFD10}" srcId="{B09A6C99-542A-8B48-93CD-61DB3DA76B87}" destId="{75B08DF3-B6E0-1342-8E0E-FECE52EE7115}" srcOrd="4" destOrd="0" parTransId="{C935F7CC-D918-7742-83F4-9E605468A613}" sibTransId="{95444C11-5C8B-F04D-8E06-7F3741AC3949}"/>
    <dgm:cxn modelId="{F0FC4F4F-D63C-E249-9063-BC83851B555E}" srcId="{B09A6C99-542A-8B48-93CD-61DB3DA76B87}" destId="{037B591A-7FC5-9449-8CBB-627FB829CDF3}" srcOrd="5" destOrd="0" parTransId="{D1515E30-212C-B54B-B98E-34B826856A31}" sibTransId="{A05AF5FF-F03B-7648-9E2D-59B3E42486CD}"/>
    <dgm:cxn modelId="{F2F2A736-EF9F-AD40-A072-C5F4D9904E8E}" type="presOf" srcId="{042ED322-78E5-BC48-B961-FBBECAF4A555}" destId="{0558018D-2F96-3046-B5A1-B2C5202C2E08}" srcOrd="0" destOrd="0" presId="urn:microsoft.com/office/officeart/2005/8/layout/process4"/>
    <dgm:cxn modelId="{71EF2DCE-3DF5-0942-9015-FB4D0F28B9AA}" type="presParOf" srcId="{E096312D-6ABC-3348-9B76-274326B409B6}" destId="{C8AA527B-0F18-6B48-8F0F-BC4ABA65DE36}" srcOrd="0" destOrd="0" presId="urn:microsoft.com/office/officeart/2005/8/layout/process4"/>
    <dgm:cxn modelId="{7F3E71C3-734D-1F48-8815-F76D9CF69B81}" type="presParOf" srcId="{C8AA527B-0F18-6B48-8F0F-BC4ABA65DE36}" destId="{B3FDB4E7-D173-3F40-9819-78EE9745F285}" srcOrd="0" destOrd="0" presId="urn:microsoft.com/office/officeart/2005/8/layout/process4"/>
    <dgm:cxn modelId="{5E63659D-6B3E-4940-9149-5142B6563C3F}" type="presParOf" srcId="{E096312D-6ABC-3348-9B76-274326B409B6}" destId="{740F8F0C-4107-B84B-B096-8433C4903E40}" srcOrd="1" destOrd="0" presId="urn:microsoft.com/office/officeart/2005/8/layout/process4"/>
    <dgm:cxn modelId="{4E6F46E6-5932-AA48-87D0-76506340119A}" type="presParOf" srcId="{E096312D-6ABC-3348-9B76-274326B409B6}" destId="{3820B0F2-89D6-884E-A166-A68AC7169F75}" srcOrd="2" destOrd="0" presId="urn:microsoft.com/office/officeart/2005/8/layout/process4"/>
    <dgm:cxn modelId="{AD9E35DA-20B2-744F-AFA2-6444D54B5445}" type="presParOf" srcId="{3820B0F2-89D6-884E-A166-A68AC7169F75}" destId="{94E166B5-DC2B-5742-BBEE-11727EE96FBB}" srcOrd="0" destOrd="0" presId="urn:microsoft.com/office/officeart/2005/8/layout/process4"/>
    <dgm:cxn modelId="{07051AF0-3084-DA4E-BD1A-5133EA373BF7}" type="presParOf" srcId="{E096312D-6ABC-3348-9B76-274326B409B6}" destId="{161B9686-74FE-8444-ABC2-BABC79C07C70}" srcOrd="3" destOrd="0" presId="urn:microsoft.com/office/officeart/2005/8/layout/process4"/>
    <dgm:cxn modelId="{C285DE71-AAFA-464C-BFC6-E5F96342FCAD}" type="presParOf" srcId="{E096312D-6ABC-3348-9B76-274326B409B6}" destId="{F3DFA956-5A72-AC47-80E6-8E5F94342DEE}" srcOrd="4" destOrd="0" presId="urn:microsoft.com/office/officeart/2005/8/layout/process4"/>
    <dgm:cxn modelId="{6D585C6C-9535-3742-BDDC-096F27715470}" type="presParOf" srcId="{F3DFA956-5A72-AC47-80E6-8E5F94342DEE}" destId="{8CB2D11C-4B67-EF4C-B638-1FB8F3D7B568}" srcOrd="0" destOrd="0" presId="urn:microsoft.com/office/officeart/2005/8/layout/process4"/>
    <dgm:cxn modelId="{56651AC0-5B90-7A45-9025-B99D8AF92BC0}" type="presParOf" srcId="{E096312D-6ABC-3348-9B76-274326B409B6}" destId="{9942813D-EA13-1340-91BF-B8EEDA0DBA8A}" srcOrd="5" destOrd="0" presId="urn:microsoft.com/office/officeart/2005/8/layout/process4"/>
    <dgm:cxn modelId="{EB20C27A-F036-D849-9E53-46F9C5B5CE69}" type="presParOf" srcId="{E096312D-6ABC-3348-9B76-274326B409B6}" destId="{B572D698-9636-C447-8194-0C7362AB0C87}" srcOrd="6" destOrd="0" presId="urn:microsoft.com/office/officeart/2005/8/layout/process4"/>
    <dgm:cxn modelId="{C8B8F70F-6044-C74B-B6C4-CD343643A8E0}" type="presParOf" srcId="{B572D698-9636-C447-8194-0C7362AB0C87}" destId="{A2215C8F-509E-0D49-AAA7-6E2B53611A62}" srcOrd="0" destOrd="0" presId="urn:microsoft.com/office/officeart/2005/8/layout/process4"/>
    <dgm:cxn modelId="{14BE8FF0-31CC-144C-BE87-DA869F7AC6BE}" type="presParOf" srcId="{E096312D-6ABC-3348-9B76-274326B409B6}" destId="{5B09CD03-04DA-284B-8AA6-12B8BB8EF65E}" srcOrd="7" destOrd="0" presId="urn:microsoft.com/office/officeart/2005/8/layout/process4"/>
    <dgm:cxn modelId="{CF710553-9775-714C-A09B-0813FB0E33E4}" type="presParOf" srcId="{E096312D-6ABC-3348-9B76-274326B409B6}" destId="{DB23AB03-235F-4449-BCC3-3D107399D075}" srcOrd="8" destOrd="0" presId="urn:microsoft.com/office/officeart/2005/8/layout/process4"/>
    <dgm:cxn modelId="{29598C10-E36B-1F43-9AFF-90E9D055E0BE}" type="presParOf" srcId="{DB23AB03-235F-4449-BCC3-3D107399D075}" destId="{DEE0B3A7-9B0F-954B-B875-B76ED36C22E5}" srcOrd="0" destOrd="0" presId="urn:microsoft.com/office/officeart/2005/8/layout/process4"/>
    <dgm:cxn modelId="{281C2142-1F0D-EF42-B37F-E4660BA4B35F}" type="presParOf" srcId="{E096312D-6ABC-3348-9B76-274326B409B6}" destId="{ED2F3F7D-218D-474D-A2D3-18EC942C489A}" srcOrd="9" destOrd="0" presId="urn:microsoft.com/office/officeart/2005/8/layout/process4"/>
    <dgm:cxn modelId="{7ACD86C1-67BA-D74C-93E5-9F5A128F5BEB}" type="presParOf" srcId="{E096312D-6ABC-3348-9B76-274326B409B6}" destId="{95F24755-202B-0846-B21C-145D71F389BD}" srcOrd="10" destOrd="0" presId="urn:microsoft.com/office/officeart/2005/8/layout/process4"/>
    <dgm:cxn modelId="{315AFD42-D6C6-1C40-8A1F-0887687DB20C}" type="presParOf" srcId="{95F24755-202B-0846-B21C-145D71F389BD}" destId="{0558018D-2F96-3046-B5A1-B2C5202C2E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DB4E7-D173-3F40-9819-78EE9745F285}">
      <dsp:nvSpPr>
        <dsp:cNvPr id="0" name=""/>
        <dsp:cNvSpPr/>
      </dsp:nvSpPr>
      <dsp:spPr>
        <a:xfrm>
          <a:off x="0" y="4695563"/>
          <a:ext cx="10620423" cy="6162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Tissue destruction: It is the ability to overcome host defense invade the tissues and cause destruction to Produce clinical disease  = Infectious disease</a:t>
          </a:r>
        </a:p>
      </dsp:txBody>
      <dsp:txXfrm>
        <a:off x="0" y="4695563"/>
        <a:ext cx="10620423" cy="616290"/>
      </dsp:txXfrm>
    </dsp:sp>
    <dsp:sp modelId="{94E166B5-DC2B-5742-BBEE-11727EE96FBB}">
      <dsp:nvSpPr>
        <dsp:cNvPr id="0" name=""/>
        <dsp:cNvSpPr/>
      </dsp:nvSpPr>
      <dsp:spPr>
        <a:xfrm rot="10800000">
          <a:off x="0" y="3756953"/>
          <a:ext cx="10620423" cy="94785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Invasion </a:t>
          </a:r>
          <a:r>
            <a:rPr lang="en-US" sz="2800" i="1" u="sng" kern="1200" dirty="0">
              <a:solidFill>
                <a:srgbClr val="FF0000"/>
              </a:solidFill>
            </a:rPr>
            <a:t>Or</a:t>
          </a:r>
          <a:r>
            <a:rPr lang="en-US" sz="2800" kern="1200" dirty="0"/>
            <a:t> Toxicity</a:t>
          </a:r>
        </a:p>
      </dsp:txBody>
      <dsp:txXfrm rot="10800000">
        <a:off x="0" y="3756953"/>
        <a:ext cx="10620423" cy="615887"/>
      </dsp:txXfrm>
    </dsp:sp>
    <dsp:sp modelId="{8CB2D11C-4B67-EF4C-B638-1FB8F3D7B568}">
      <dsp:nvSpPr>
        <dsp:cNvPr id="0" name=""/>
        <dsp:cNvSpPr/>
      </dsp:nvSpPr>
      <dsp:spPr>
        <a:xfrm rot="10800000">
          <a:off x="0" y="2818343"/>
          <a:ext cx="10620423" cy="94785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Multiply to large numbers</a:t>
          </a:r>
          <a:endParaRPr lang="ar-SA" sz="2800" kern="1200" dirty="0"/>
        </a:p>
      </dsp:txBody>
      <dsp:txXfrm rot="10800000">
        <a:off x="0" y="2818343"/>
        <a:ext cx="10620423" cy="615887"/>
      </dsp:txXfrm>
    </dsp:sp>
    <dsp:sp modelId="{A2215C8F-509E-0D49-AAA7-6E2B53611A62}">
      <dsp:nvSpPr>
        <dsp:cNvPr id="0" name=""/>
        <dsp:cNvSpPr/>
      </dsp:nvSpPr>
      <dsp:spPr>
        <a:xfrm rot="10800000">
          <a:off x="0" y="1879733"/>
          <a:ext cx="10620423" cy="94785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Surviving (escape) the host natural defense mechanisms </a:t>
          </a:r>
        </a:p>
      </dsp:txBody>
      <dsp:txXfrm rot="10800000">
        <a:off x="0" y="1879733"/>
        <a:ext cx="10620423" cy="615887"/>
      </dsp:txXfrm>
    </dsp:sp>
    <dsp:sp modelId="{DEE0B3A7-9B0F-954B-B875-B76ED36C22E5}">
      <dsp:nvSpPr>
        <dsp:cNvPr id="0" name=""/>
        <dsp:cNvSpPr/>
      </dsp:nvSpPr>
      <dsp:spPr>
        <a:xfrm rot="10800000">
          <a:off x="0" y="941123"/>
          <a:ext cx="10620423" cy="94785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Adherence (Adhesion, Colonization, Growth)</a:t>
          </a:r>
        </a:p>
      </dsp:txBody>
      <dsp:txXfrm rot="10800000">
        <a:off x="0" y="941123"/>
        <a:ext cx="10620423" cy="615887"/>
      </dsp:txXfrm>
    </dsp:sp>
    <dsp:sp modelId="{0558018D-2F96-3046-B5A1-B2C5202C2E08}">
      <dsp:nvSpPr>
        <dsp:cNvPr id="0" name=""/>
        <dsp:cNvSpPr/>
      </dsp:nvSpPr>
      <dsp:spPr>
        <a:xfrm rot="10800000">
          <a:off x="0" y="2513"/>
          <a:ext cx="10620423" cy="94785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Before causing disease a microorganism should have the ability to:</a:t>
          </a:r>
        </a:p>
      </dsp:txBody>
      <dsp:txXfrm rot="10800000">
        <a:off x="0" y="2513"/>
        <a:ext cx="10620423" cy="615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7B09C-4A1A-7544-AEE0-F56B8B3177B8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7FE9A-8260-8743-85B8-756861E94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0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FE9A-8260-8743-85B8-756861E945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FE9A-8260-8743-85B8-756861E945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3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FE9A-8260-8743-85B8-756861E945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04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FE9A-8260-8743-85B8-756861E945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0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FE9A-8260-8743-85B8-756861E945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63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FE9A-8260-8743-85B8-756861E945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4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chopen.com/source/html/19318/media/image4.png" TargetMode="Externa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436microbiologyteam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852" y="292372"/>
            <a:ext cx="10318418" cy="4394988"/>
          </a:xfrm>
        </p:spPr>
        <p:txBody>
          <a:bodyPr/>
          <a:lstStyle/>
          <a:p>
            <a:r>
              <a:rPr lang="en-US" sz="48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MICROBIOLOGY</a:t>
            </a:r>
            <a:endParaRPr lang="en-US" sz="7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8321" y="3624669"/>
            <a:ext cx="4439480" cy="1407398"/>
          </a:xfrm>
        </p:spPr>
        <p:txBody>
          <a:bodyPr/>
          <a:lstStyle/>
          <a:p>
            <a:r>
              <a:rPr lang="en-US" dirty="0"/>
              <a:t>HOST PARASITE</a:t>
            </a:r>
          </a:p>
          <a:p>
            <a:r>
              <a:rPr lang="en-US" dirty="0"/>
              <a:t>RELATIONSHIP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000" y="3101449"/>
            <a:ext cx="3790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Lecture 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532" b="66109" l="12344" r="81563">
                        <a14:foregroundMark x1="47969" y1="56250" x2="47969" y2="56250"/>
                        <a14:foregroundMark x1="33594" y1="51761" x2="33594" y2="51761"/>
                        <a14:backgroundMark x1="72656" y1="62236" x2="72656" y2="62236"/>
                      </a14:backgroundRemoval>
                    </a14:imgEffect>
                  </a14:imgLayer>
                </a14:imgProps>
              </a:ext>
            </a:extLst>
          </a:blip>
          <a:srcRect l="9527" t="34976" r="15358" b="32174"/>
          <a:stretch/>
        </p:blipFill>
        <p:spPr>
          <a:xfrm>
            <a:off x="266976" y="-94308"/>
            <a:ext cx="2902227" cy="2252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3130" t="19132" r="8957" b="14435"/>
          <a:stretch/>
        </p:blipFill>
        <p:spPr>
          <a:xfrm>
            <a:off x="10482540" y="0"/>
            <a:ext cx="1709460" cy="1457620"/>
          </a:xfrm>
          <a:prstGeom prst="rect">
            <a:avLst/>
          </a:prstGeom>
        </p:spPr>
      </p:pic>
      <p:sp>
        <p:nvSpPr>
          <p:cNvPr id="7" name="Rectangle: Top Corners One Rounded and One Snipped 6"/>
          <p:cNvSpPr/>
          <p:nvPr/>
        </p:nvSpPr>
        <p:spPr>
          <a:xfrm>
            <a:off x="266976" y="4569833"/>
            <a:ext cx="3691345" cy="2288167"/>
          </a:xfrm>
          <a:prstGeom prst="snipRoundRect">
            <a:avLst>
              <a:gd name="adj1" fmla="val 0"/>
              <a:gd name="adj2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IMPORTANT.</a:t>
            </a:r>
          </a:p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 NOTES.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INFORMATION.</a:t>
            </a:r>
          </a:p>
          <a:p>
            <a:pPr algn="ctr"/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04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476" y="429459"/>
            <a:ext cx="7936848" cy="5132617"/>
          </a:xfrm>
        </p:spPr>
        <p:txBody>
          <a:bodyPr>
            <a:normAutofit/>
          </a:bodyPr>
          <a:lstStyle/>
          <a:p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Adherence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 is the ability to attach firmly to host epithelial surface by the help of </a:t>
            </a:r>
            <a:r>
              <a:rPr lang="en-US" dirty="0" err="1">
                <a:solidFill>
                  <a:srgbClr val="EE7D31"/>
                </a:solidFill>
                <a:latin typeface="Arial" pitchFamily="34" charset="0"/>
                <a:cs typeface="Arial" pitchFamily="34" charset="0"/>
              </a:rPr>
              <a:t>pili</a:t>
            </a:r>
            <a:r>
              <a:rPr lang="en-US" dirty="0">
                <a:solidFill>
                  <a:srgbClr val="EE7D3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dirty="0">
                <a:solidFill>
                  <a:srgbClr val="EE7D31"/>
                </a:solidFill>
                <a:latin typeface="Arial" pitchFamily="34" charset="0"/>
                <a:cs typeface="Arial" pitchFamily="34" charset="0"/>
              </a:rPr>
              <a:t>other protein surface structures.</a:t>
            </a:r>
            <a:endParaRPr lang="x-none" dirty="0"/>
          </a:p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on host cells include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Fibronectin</a:t>
            </a: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Proteins and glycopeptide parts</a:t>
            </a:r>
            <a:endParaRPr lang="x-non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8506" y="3466095"/>
            <a:ext cx="10623043" cy="3175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33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Tissue destruction is produced by:</a:t>
            </a:r>
            <a:endParaRPr lang="x-none" sz="33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Ø"/>
            </a:pPr>
            <a:r>
              <a:rPr lang="en-US" sz="3100" dirty="0">
                <a:solidFill>
                  <a:srgbClr val="FF0000"/>
                </a:solidFill>
              </a:rPr>
              <a:t>Toxin production: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Exotoxin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 Endotoxin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(only in –</a:t>
            </a:r>
            <a:r>
              <a:rPr lang="en-US" sz="2800" dirty="0" err="1">
                <a:solidFill>
                  <a:schemeClr val="tx1"/>
                </a:solidFill>
              </a:rPr>
              <a:t>tive</a:t>
            </a:r>
            <a:r>
              <a:rPr lang="en-US" sz="2800" dirty="0">
                <a:solidFill>
                  <a:schemeClr val="tx1"/>
                </a:solidFill>
              </a:rPr>
              <a:t> gram )</a:t>
            </a:r>
            <a:endParaRPr lang="ar-SA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ar-SA" sz="2800" dirty="0"/>
          </a:p>
          <a:p>
            <a:pPr>
              <a:buFont typeface="Wingdings" charset="2"/>
              <a:buChar char="Ø"/>
            </a:pPr>
            <a:r>
              <a:rPr lang="en-US" sz="3100" dirty="0">
                <a:solidFill>
                  <a:srgbClr val="FF0000"/>
                </a:solidFill>
              </a:rPr>
              <a:t>Invasion by organisms:</a:t>
            </a:r>
          </a:p>
          <a:p>
            <a:pPr>
              <a:buFont typeface="Wingdings" pitchFamily="2" charset="2"/>
              <a:buChar char="ü"/>
            </a:pPr>
            <a:r>
              <a:rPr lang="en-US" sz="2900" dirty="0">
                <a:solidFill>
                  <a:schemeClr val="tx1"/>
                </a:solidFill>
              </a:rPr>
              <a:t>Capsulated</a:t>
            </a:r>
          </a:p>
          <a:p>
            <a:pPr>
              <a:buFont typeface="Wingdings" pitchFamily="2" charset="2"/>
              <a:buChar char="ü"/>
            </a:pPr>
            <a:r>
              <a:rPr lang="en-US" sz="2900" dirty="0">
                <a:solidFill>
                  <a:schemeClr val="tx1"/>
                </a:solidFill>
              </a:rPr>
              <a:t>Non-capsulated</a:t>
            </a:r>
            <a:endParaRPr lang="x-none" sz="2900" dirty="0">
              <a:solidFill>
                <a:schemeClr val="tx1"/>
              </a:solidFill>
            </a:endParaRPr>
          </a:p>
        </p:txBody>
      </p:sp>
      <p:pic>
        <p:nvPicPr>
          <p:cNvPr id="7" name="Picture 2" descr="media/image4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1" y="3128013"/>
            <a:ext cx="5038096" cy="37299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87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629173"/>
              </p:ext>
            </p:extLst>
          </p:nvPr>
        </p:nvGraphicFramePr>
        <p:xfrm>
          <a:off x="1936055" y="2293033"/>
          <a:ext cx="8910136" cy="44255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44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5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7384">
                <a:tc>
                  <a:txBody>
                    <a:bodyPr/>
                    <a:lstStyle/>
                    <a:p>
                      <a:pPr rtl="1"/>
                      <a:r>
                        <a:rPr lang="en-US" sz="1400" dirty="0"/>
                        <a:t>Endotoxin</a:t>
                      </a:r>
                      <a:r>
                        <a:rPr lang="en-US" sz="1400" baseline="0" dirty="0"/>
                        <a:t> gram (-)</a:t>
                      </a:r>
                      <a:endParaRPr lang="x-none" sz="14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/>
                        <a:t>Exotoxin gram</a:t>
                      </a:r>
                      <a:r>
                        <a:rPr lang="en-US" sz="1400" baseline="0" dirty="0"/>
                        <a:t> (+)</a:t>
                      </a:r>
                      <a:endParaRPr lang="x-none" sz="14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61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Lipopolysaccharide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protein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961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Part of cell wall 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Soluble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961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Heat stable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Heat Labile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961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Non-Specific </a:t>
                      </a:r>
                      <a:endParaRPr lang="ar-SA" sz="1600" dirty="0"/>
                    </a:p>
                    <a:p>
                      <a:pPr algn="l" rtl="1"/>
                      <a:r>
                        <a:rPr lang="ar-SA" sz="2000" dirty="0">
                          <a:solidFill>
                            <a:srgbClr val="FF0000"/>
                          </a:solidFill>
                        </a:rPr>
                        <a:t>أخطر</a:t>
                      </a:r>
                      <a:r>
                        <a:rPr lang="ar-SA" sz="1600" dirty="0"/>
                        <a:t>   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Pharmacologically specific action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961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Low Immunogenicity 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High Immunogenicity 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961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Do not form toxoids 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Inactivated by chemicals to toxoids 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9610"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Induce Fever 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/>
                        <a:t>No Fever</a:t>
                      </a:r>
                      <a:endParaRPr lang="x-none" sz="1600" dirty="0"/>
                    </a:p>
                  </a:txBody>
                  <a:tcPr marL="71833" marR="71833" marT="35917" marB="35917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Rectangular Callout 1"/>
          <p:cNvSpPr/>
          <p:nvPr/>
        </p:nvSpPr>
        <p:spPr>
          <a:xfrm>
            <a:off x="4647562" y="371777"/>
            <a:ext cx="3304237" cy="1585537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/>
              <a:t>What is the different between exotoxin and endotoxin?</a:t>
            </a:r>
            <a:endParaRPr lang="x-none" sz="2000" dirty="0"/>
          </a:p>
          <a:p>
            <a:pPr algn="ctr"/>
            <a:endParaRPr lang="en-US" dirty="0"/>
          </a:p>
        </p:txBody>
      </p:sp>
      <p:sp>
        <p:nvSpPr>
          <p:cNvPr id="4" name="مربع نص 4"/>
          <p:cNvSpPr txBox="1"/>
          <p:nvPr/>
        </p:nvSpPr>
        <p:spPr>
          <a:xfrm>
            <a:off x="0" y="4706201"/>
            <a:ext cx="5937007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sz="1400" b="1" dirty="0"/>
              <a:t>يعني تهاجم منطقة معينة أو خلايا معينة مثل جهاز عصبي أو هضمي</a:t>
            </a:r>
          </a:p>
        </p:txBody>
      </p:sp>
      <p:sp>
        <p:nvSpPr>
          <p:cNvPr id="5" name="مربع نص 7"/>
          <p:cNvSpPr txBox="1"/>
          <p:nvPr/>
        </p:nvSpPr>
        <p:spPr>
          <a:xfrm>
            <a:off x="1936055" y="5824654"/>
            <a:ext cx="317034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sz="1400" b="1" dirty="0"/>
              <a:t>تصغير سم وهو نفسه اللي يستخدمونه بالتطعيمات</a:t>
            </a:r>
          </a:p>
        </p:txBody>
      </p:sp>
      <p:pic>
        <p:nvPicPr>
          <p:cNvPr id="6" name="Picture 4" descr="http://classconnection.s3.amazonaws.com/54821/flashcards/771048/jpg/snapshot-2010-12-15-21-44-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0" r="8423" b="4259"/>
          <a:stretch/>
        </p:blipFill>
        <p:spPr bwMode="auto">
          <a:xfrm>
            <a:off x="2968503" y="2815247"/>
            <a:ext cx="2767947" cy="15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classes.midlandstech.edu/carterp/Courses/bio225/chap04/04-13c_BactCellWal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354" y="3305908"/>
            <a:ext cx="3159837" cy="279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850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1678" y="81302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dirty="0"/>
              <a:t>Capsulated/non capsulated organisms</a:t>
            </a:r>
            <a:endParaRPr lang="x-none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07729" y="686691"/>
            <a:ext cx="10178322" cy="617130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Capsulated organisms</a:t>
            </a:r>
            <a:r>
              <a:rPr lang="en-US" b="1" dirty="0"/>
              <a:t>: </a:t>
            </a:r>
            <a:r>
              <a:rPr lang="en-US" b="1" dirty="0">
                <a:solidFill>
                  <a:schemeClr val="accent4"/>
                </a:solidFill>
              </a:rPr>
              <a:t>bacterial capsules are all made of polysaccharide </a:t>
            </a:r>
            <a:r>
              <a:rPr lang="en-US" b="1" dirty="0">
                <a:solidFill>
                  <a:srgbClr val="FF0000"/>
                </a:solidFill>
              </a:rPr>
              <a:t>except</a:t>
            </a:r>
            <a:r>
              <a:rPr lang="en-US" b="1" dirty="0"/>
              <a:t> of </a:t>
            </a:r>
            <a:r>
              <a:rPr lang="en-US" b="1" u="sng" dirty="0">
                <a:solidFill>
                  <a:schemeClr val="tx1"/>
                </a:solidFill>
              </a:rPr>
              <a:t>Bacillus anthracis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made of polypeptide</a:t>
            </a:r>
            <a:r>
              <a:rPr lang="en-US" b="1" dirty="0"/>
              <a:t>).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chemeClr val="tx1"/>
                </a:solidFill>
              </a:rPr>
              <a:t>Capsule prevent phagocytosis : </a:t>
            </a:r>
            <a:r>
              <a:rPr lang="en-US" b="1" dirty="0">
                <a:solidFill>
                  <a:schemeClr val="accent4"/>
                </a:solidFill>
              </a:rPr>
              <a:t>some organisms are readily </a:t>
            </a:r>
            <a:r>
              <a:rPr lang="en-US" b="1" dirty="0"/>
              <a:t>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easily</a:t>
            </a:r>
            <a:r>
              <a:rPr lang="en-US" b="1" dirty="0"/>
              <a:t>) </a:t>
            </a:r>
            <a:r>
              <a:rPr lang="en-US" b="1" dirty="0">
                <a:solidFill>
                  <a:schemeClr val="accent4"/>
                </a:solidFill>
              </a:rPr>
              <a:t>killed once they are phagocytized, these organisms called 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extracellular organisms</a:t>
            </a:r>
            <a:r>
              <a:rPr lang="en-US" b="1" dirty="0"/>
              <a:t>) </a:t>
            </a:r>
            <a:r>
              <a:rPr lang="en-US" b="1" dirty="0" err="1">
                <a:solidFill>
                  <a:schemeClr val="tx1"/>
                </a:solidFill>
              </a:rPr>
              <a:t>e.g</a:t>
            </a:r>
            <a:r>
              <a:rPr lang="en-US" b="1" dirty="0">
                <a:solidFill>
                  <a:schemeClr val="tx1"/>
                </a:solidFill>
              </a:rPr>
              <a:t> ( </a:t>
            </a:r>
            <a:r>
              <a:rPr lang="en-US" b="1" u="sng" dirty="0">
                <a:solidFill>
                  <a:schemeClr val="tx1"/>
                </a:solidFill>
              </a:rPr>
              <a:t>pneumococcus </a:t>
            </a:r>
            <a:r>
              <a:rPr lang="en-US" b="1" dirty="0">
                <a:solidFill>
                  <a:schemeClr val="tx1"/>
                </a:solidFill>
              </a:rPr>
              <a:t>) </a:t>
            </a:r>
          </a:p>
          <a:p>
            <a:r>
              <a:rPr lang="en-US" b="1" dirty="0">
                <a:solidFill>
                  <a:srgbClr val="FF0000"/>
                </a:solidFill>
              </a:rPr>
              <a:t>Non-capsulated organisms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chemeClr val="accent4"/>
                </a:solidFill>
              </a:rPr>
              <a:t>resist intracellular killing (</a:t>
            </a:r>
            <a:r>
              <a:rPr lang="en-US" b="1" u="sng" dirty="0">
                <a:solidFill>
                  <a:schemeClr val="accent4"/>
                </a:solidFill>
              </a:rPr>
              <a:t>Phagocytosis</a:t>
            </a:r>
            <a:r>
              <a:rPr lang="en-US" b="1" dirty="0">
                <a:solidFill>
                  <a:schemeClr val="accent4"/>
                </a:solidFill>
              </a:rPr>
              <a:t>) so called</a:t>
            </a:r>
          </a:p>
          <a:p>
            <a:pPr marL="0" indent="0">
              <a:buNone/>
            </a:pPr>
            <a:r>
              <a:rPr lang="en-US" b="1" dirty="0"/>
              <a:t> (</a:t>
            </a:r>
            <a:r>
              <a:rPr lang="en-US" b="1" dirty="0">
                <a:solidFill>
                  <a:srgbClr val="FF0000"/>
                </a:solidFill>
              </a:rPr>
              <a:t>intracellular organisms</a:t>
            </a:r>
            <a:r>
              <a:rPr lang="en-US" b="1" dirty="0"/>
              <a:t>). </a:t>
            </a:r>
          </a:p>
          <a:p>
            <a:pPr>
              <a:buFontTx/>
              <a:buChar char="-"/>
            </a:pPr>
            <a:r>
              <a:rPr lang="en-US" sz="1800" b="1" dirty="0" err="1">
                <a:solidFill>
                  <a:srgbClr val="00B0F0"/>
                </a:solidFill>
              </a:rPr>
              <a:t>E.g</a:t>
            </a:r>
            <a:r>
              <a:rPr lang="en-US" sz="1800" b="1" dirty="0">
                <a:solidFill>
                  <a:srgbClr val="00B0F0"/>
                </a:solidFill>
              </a:rPr>
              <a:t> </a:t>
            </a:r>
            <a:r>
              <a:rPr lang="en-US" sz="1800" b="1" u="sng" dirty="0">
                <a:solidFill>
                  <a:srgbClr val="00B0F0"/>
                </a:solidFill>
              </a:rPr>
              <a:t>Mycobacterium tuberculosis</a:t>
            </a:r>
            <a:r>
              <a:rPr lang="en-US" sz="1800" b="1" dirty="0">
                <a:solidFill>
                  <a:srgbClr val="00B0F0"/>
                </a:solidFill>
              </a:rPr>
              <a:t>, </a:t>
            </a:r>
            <a:r>
              <a:rPr lang="en-US" sz="1800" b="1" u="sng" dirty="0">
                <a:solidFill>
                  <a:srgbClr val="00B0F0"/>
                </a:solidFill>
              </a:rPr>
              <a:t>Salmonella </a:t>
            </a:r>
            <a:r>
              <a:rPr lang="en-US" sz="1800" b="1" u="sng" dirty="0" err="1">
                <a:solidFill>
                  <a:srgbClr val="00B0F0"/>
                </a:solidFill>
              </a:rPr>
              <a:t>typhi</a:t>
            </a:r>
            <a:r>
              <a:rPr lang="en-US" sz="1800" b="1" dirty="0">
                <a:solidFill>
                  <a:srgbClr val="00B0F0"/>
                </a:solidFill>
              </a:rPr>
              <a:t>, </a:t>
            </a:r>
            <a:r>
              <a:rPr lang="en-US" sz="1800" b="1" u="sng" dirty="0">
                <a:solidFill>
                  <a:srgbClr val="00B0F0"/>
                </a:solidFill>
              </a:rPr>
              <a:t>Brucella species</a:t>
            </a:r>
            <a:r>
              <a:rPr lang="en-US" sz="1800" b="1" dirty="0">
                <a:solidFill>
                  <a:srgbClr val="00B0F0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The organisms which don’t have capsules, have virulence factors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to stop phagocytosis ,which is:</a:t>
            </a:r>
          </a:p>
          <a:p>
            <a:pPr>
              <a:lnSpc>
                <a:spcPct val="70000"/>
              </a:lnSpc>
            </a:pPr>
            <a:r>
              <a:rPr lang="en-US" dirty="0">
                <a:solidFill>
                  <a:schemeClr val="tx1"/>
                </a:solidFill>
              </a:rPr>
              <a:t>Exotoxin (toxins):</a:t>
            </a:r>
          </a:p>
          <a:p>
            <a:pPr marL="0" indent="0">
              <a:buNone/>
            </a:pPr>
            <a:endParaRPr lang="x-none" sz="1600" dirty="0">
              <a:solidFill>
                <a:srgbClr val="00B05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079704" y="5432878"/>
            <a:ext cx="42789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a) </a:t>
            </a:r>
            <a:r>
              <a:rPr lang="en-US" sz="2000" dirty="0">
                <a:solidFill>
                  <a:schemeClr val="accent4"/>
                </a:solidFill>
              </a:rPr>
              <a:t>Membrane active exotoxin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55313" y="5756043"/>
            <a:ext cx="2289922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e.g. </a:t>
            </a:r>
            <a:r>
              <a:rPr lang="en-US" sz="160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Haemolysin</a:t>
            </a:r>
            <a:r>
              <a:rPr lang="en-US" sz="1600" dirty="0"/>
              <a:t> of group</a:t>
            </a:r>
          </a:p>
          <a:p>
            <a:r>
              <a:rPr lang="en-US" sz="1600" dirty="0"/>
              <a:t> A Streptococci </a:t>
            </a:r>
            <a:endParaRPr lang="x-none" sz="1600" dirty="0"/>
          </a:p>
          <a:p>
            <a:endParaRPr lang="x-none" dirty="0"/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005" y="2209552"/>
            <a:ext cx="2841202" cy="4662516"/>
          </a:xfrm>
          <a:prstGeom prst="rect">
            <a:avLst/>
          </a:prstGeom>
        </p:spPr>
      </p:pic>
      <p:sp>
        <p:nvSpPr>
          <p:cNvPr id="18" name="مربع نص 17"/>
          <p:cNvSpPr txBox="1"/>
          <p:nvPr/>
        </p:nvSpPr>
        <p:spPr>
          <a:xfrm>
            <a:off x="4389535" y="5378614"/>
            <a:ext cx="4329799" cy="16166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b)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 – </a:t>
            </a:r>
            <a:r>
              <a:rPr lang="en-US" sz="2000" dirty="0">
                <a:solidFill>
                  <a:schemeClr val="accent4"/>
                </a:solidFill>
              </a:rPr>
              <a:t>B exotoxins e.g</a:t>
            </a:r>
            <a:r>
              <a:rPr lang="en-US" sz="2000" dirty="0"/>
              <a:t>. </a:t>
            </a:r>
            <a:r>
              <a:rPr lang="en-US" sz="2000" b="1" i="1" u="sng" dirty="0"/>
              <a:t>Cholera toxins </a:t>
            </a:r>
          </a:p>
          <a:p>
            <a:pPr algn="r">
              <a:lnSpc>
                <a:spcPct val="60000"/>
              </a:lnSpc>
            </a:pPr>
            <a:endParaRPr lang="en-US" sz="2000" dirty="0"/>
          </a:p>
          <a:p>
            <a:pPr algn="r">
              <a:lnSpc>
                <a:spcPct val="60000"/>
              </a:lnSpc>
            </a:pPr>
            <a:endParaRPr lang="en-US" sz="2000" dirty="0"/>
          </a:p>
          <a:p>
            <a:pPr algn="r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A : Active unit</a:t>
            </a:r>
            <a:r>
              <a:rPr lang="en-US" sz="2000" dirty="0"/>
              <a:t>                   </a:t>
            </a:r>
            <a:r>
              <a:rPr lang="en-US" sz="2000" dirty="0">
                <a:solidFill>
                  <a:srgbClr val="000090"/>
                </a:solidFill>
              </a:rPr>
              <a:t>B : Binding unit for attachment</a:t>
            </a:r>
          </a:p>
          <a:p>
            <a:endParaRPr lang="x-none" sz="2000" dirty="0"/>
          </a:p>
        </p:txBody>
      </p:sp>
      <p:sp>
        <p:nvSpPr>
          <p:cNvPr id="33" name="Freeform 32"/>
          <p:cNvSpPr/>
          <p:nvPr/>
        </p:nvSpPr>
        <p:spPr>
          <a:xfrm>
            <a:off x="5542870" y="2420288"/>
            <a:ext cx="4458109" cy="3638963"/>
          </a:xfrm>
          <a:custGeom>
            <a:avLst/>
            <a:gdLst>
              <a:gd name="connsiteX0" fmla="*/ 0 w 4458109"/>
              <a:gd name="connsiteY0" fmla="*/ 3638963 h 3638963"/>
              <a:gd name="connsiteX1" fmla="*/ 1428712 w 4458109"/>
              <a:gd name="connsiteY1" fmla="*/ 3466975 h 3638963"/>
              <a:gd name="connsiteX2" fmla="*/ 2778050 w 4458109"/>
              <a:gd name="connsiteY2" fmla="*/ 3493435 h 3638963"/>
              <a:gd name="connsiteX3" fmla="*/ 2976482 w 4458109"/>
              <a:gd name="connsiteY3" fmla="*/ 3281758 h 3638963"/>
              <a:gd name="connsiteX4" fmla="*/ 3505635 w 4458109"/>
              <a:gd name="connsiteY4" fmla="*/ 252133 h 3638963"/>
              <a:gd name="connsiteX5" fmla="*/ 3704067 w 4458109"/>
              <a:gd name="connsiteY5" fmla="*/ 146294 h 3638963"/>
              <a:gd name="connsiteX6" fmla="*/ 4458109 w 4458109"/>
              <a:gd name="connsiteY6" fmla="*/ 766 h 3638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8109" h="3638963">
                <a:moveTo>
                  <a:pt x="0" y="3638963"/>
                </a:moveTo>
                <a:cubicBezTo>
                  <a:pt x="482852" y="3565096"/>
                  <a:pt x="965704" y="3491230"/>
                  <a:pt x="1428712" y="3466975"/>
                </a:cubicBezTo>
                <a:cubicBezTo>
                  <a:pt x="1891720" y="3442720"/>
                  <a:pt x="2520088" y="3524304"/>
                  <a:pt x="2778050" y="3493435"/>
                </a:cubicBezTo>
                <a:cubicBezTo>
                  <a:pt x="3036012" y="3462566"/>
                  <a:pt x="2855218" y="3821975"/>
                  <a:pt x="2976482" y="3281758"/>
                </a:cubicBezTo>
                <a:cubicBezTo>
                  <a:pt x="3097746" y="2741541"/>
                  <a:pt x="3384371" y="774710"/>
                  <a:pt x="3505635" y="252133"/>
                </a:cubicBezTo>
                <a:cubicBezTo>
                  <a:pt x="3626899" y="-270444"/>
                  <a:pt x="3545321" y="188188"/>
                  <a:pt x="3704067" y="146294"/>
                </a:cubicBezTo>
                <a:cubicBezTo>
                  <a:pt x="3862813" y="104400"/>
                  <a:pt x="4458109" y="766"/>
                  <a:pt x="4458109" y="766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651640" y="2757927"/>
            <a:ext cx="1349339" cy="3367473"/>
          </a:xfrm>
          <a:custGeom>
            <a:avLst/>
            <a:gdLst>
              <a:gd name="connsiteX0" fmla="*/ 0 w 1349339"/>
              <a:gd name="connsiteY0" fmla="*/ 3367473 h 3367473"/>
              <a:gd name="connsiteX1" fmla="*/ 634983 w 1349339"/>
              <a:gd name="connsiteY1" fmla="*/ 179090 h 3367473"/>
              <a:gd name="connsiteX2" fmla="*/ 780500 w 1349339"/>
              <a:gd name="connsiteY2" fmla="*/ 417226 h 3367473"/>
              <a:gd name="connsiteX3" fmla="*/ 1349339 w 1349339"/>
              <a:gd name="connsiteY3" fmla="*/ 536294 h 336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339" h="3367473">
                <a:moveTo>
                  <a:pt x="0" y="3367473"/>
                </a:moveTo>
                <a:cubicBezTo>
                  <a:pt x="252450" y="2019135"/>
                  <a:pt x="504900" y="670798"/>
                  <a:pt x="634983" y="179090"/>
                </a:cubicBezTo>
                <a:cubicBezTo>
                  <a:pt x="765066" y="-312618"/>
                  <a:pt x="661441" y="357692"/>
                  <a:pt x="780500" y="417226"/>
                </a:cubicBezTo>
                <a:cubicBezTo>
                  <a:pt x="899559" y="476760"/>
                  <a:pt x="1188389" y="514244"/>
                  <a:pt x="1349339" y="536294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ربع نص 5"/>
          <p:cNvSpPr txBox="1"/>
          <p:nvPr/>
        </p:nvSpPr>
        <p:spPr>
          <a:xfrm>
            <a:off x="6608663" y="2055805"/>
            <a:ext cx="18710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dirty="0"/>
              <a:t>يعني تعيش برا الخلية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4378934" y="3407797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dirty="0"/>
              <a:t>يعني تعيش جوا الخلية</a:t>
            </a:r>
          </a:p>
        </p:txBody>
      </p:sp>
    </p:spTree>
    <p:extLst>
      <p:ext uri="{BB962C8B-B14F-4D97-AF65-F5344CB8AC3E}">
        <p14:creationId xmlns:p14="http://schemas.microsoft.com/office/powerpoint/2010/main" val="1186075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Koch’s postulates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0324" y="1273127"/>
            <a:ext cx="6530856" cy="3593591"/>
          </a:xfrm>
        </p:spPr>
        <p:txBody>
          <a:bodyPr>
            <a:noAutofit/>
          </a:bodyPr>
          <a:lstStyle/>
          <a:p>
            <a:r>
              <a:rPr lang="en-US" sz="2400" dirty="0"/>
              <a:t>If a microorganism is the causative ( etiologic agent of and infectious disease ) then it must be</a:t>
            </a:r>
            <a:endParaRPr lang="ar-SA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endParaRPr lang="en-US" sz="1050" dirty="0"/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Present</a:t>
            </a:r>
            <a:r>
              <a:rPr lang="en-US" sz="2400" dirty="0"/>
              <a:t> in every case of the disease, but absent from the healthy host(non infected)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Isolated</a:t>
            </a:r>
            <a:r>
              <a:rPr lang="en-US" sz="2400" dirty="0"/>
              <a:t> and grown in pure culture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Able</a:t>
            </a:r>
            <a:r>
              <a:rPr lang="en-US" sz="2400" dirty="0"/>
              <a:t> to cause the disease when a pure culture is inoculated into a healthy host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Re-isolated</a:t>
            </a:r>
            <a:r>
              <a:rPr lang="en-US" sz="2400" dirty="0"/>
              <a:t> from the host that was inoculated with the pure culture</a:t>
            </a:r>
          </a:p>
          <a:p>
            <a:pPr marL="0" indent="0">
              <a:buNone/>
            </a:pPr>
            <a:r>
              <a:rPr lang="x-none" sz="2400" b="1" i="1" u="sng" dirty="0" err="1">
                <a:solidFill>
                  <a:schemeClr val="accent1"/>
                </a:solidFill>
              </a:rPr>
              <a:t>مو</a:t>
            </a:r>
            <a:r>
              <a:rPr lang="x-none" sz="2400" b="1" i="1" u="sng" dirty="0">
                <a:solidFill>
                  <a:schemeClr val="accent1"/>
                </a:solidFill>
              </a:rPr>
              <a:t> مهمة ، الدكتور قال </a:t>
            </a:r>
            <a:r>
              <a:rPr lang="x-none" sz="2400" b="1" i="1" u="sng" dirty="0" err="1">
                <a:solidFill>
                  <a:schemeClr val="accent1"/>
                </a:solidFill>
              </a:rPr>
              <a:t>ماراح</a:t>
            </a:r>
            <a:r>
              <a:rPr lang="x-none" sz="2400" b="1" i="1" u="sng" dirty="0">
                <a:solidFill>
                  <a:schemeClr val="accent1"/>
                </a:solidFill>
              </a:rPr>
              <a:t> اسأل فيها</a:t>
            </a:r>
            <a:r>
              <a:rPr lang="x-none" sz="2400" i="1" u="sng" dirty="0">
                <a:solidFill>
                  <a:schemeClr val="accent1"/>
                </a:solidFill>
              </a:rPr>
              <a:t>.</a:t>
            </a:r>
            <a:endParaRPr lang="en-US" sz="2400" i="1" u="sng" dirty="0">
              <a:solidFill>
                <a:schemeClr val="accent1"/>
              </a:solidFill>
            </a:endParaRPr>
          </a:p>
        </p:txBody>
      </p:sp>
      <p:pic>
        <p:nvPicPr>
          <p:cNvPr id="4" name="Picture 4" descr="نتيجة بحث الصور عن ‪Koch's postulates‬‏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0" t="825" r="6581"/>
          <a:stretch/>
        </p:blipFill>
        <p:spPr bwMode="auto">
          <a:xfrm>
            <a:off x="7244860" y="1710407"/>
            <a:ext cx="4811151" cy="50200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uble Bracket 5"/>
          <p:cNvSpPr/>
          <p:nvPr/>
        </p:nvSpPr>
        <p:spPr>
          <a:xfrm>
            <a:off x="7441547" y="382385"/>
            <a:ext cx="4417775" cy="1328023"/>
          </a:xfrm>
          <a:prstGeom prst="bracketPair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/>
              <a:t>for a microorganism to be accepted as the cause of an infectious disease it must satisfy all or most of </a:t>
            </a:r>
            <a:r>
              <a:rPr lang="en-US" b="1" dirty="0" err="1"/>
              <a:t>koch’s</a:t>
            </a:r>
            <a:r>
              <a:rPr lang="en-US" b="1" dirty="0"/>
              <a:t> </a:t>
            </a:r>
            <a:r>
              <a:rPr lang="en-US" b="1" dirty="0" smtClean="0"/>
              <a:t>criteria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132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075" y="816959"/>
            <a:ext cx="5032838" cy="1939404"/>
          </a:xfrm>
        </p:spPr>
        <p:txBody>
          <a:bodyPr>
            <a:normAutofit/>
          </a:bodyPr>
          <a:lstStyle/>
          <a:p>
            <a:pPr marL="0" defTabSz="457200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</a:rPr>
              <a:t> A -Which of the following is a secondary pathogen?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/>
              <a:t>Bordetella species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Pseudomonas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err="1"/>
              <a:t>Mycrobacterium</a:t>
            </a:r>
            <a:r>
              <a:rPr lang="en-US" sz="1600" dirty="0"/>
              <a:t> tuberculosis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075" y="2386619"/>
            <a:ext cx="48473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/>
                </a:solidFill>
              </a:rPr>
              <a:t>B-The ability of a microorganism to cause a disease is known as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Pathogen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Pathogenicity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Infectious disease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075" y="3740836"/>
            <a:ext cx="43867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C-Which of the following is not a part of Non-specific </a:t>
            </a:r>
            <a:r>
              <a:rPr lang="en-US" sz="1600" b="1" dirty="0" err="1">
                <a:solidFill>
                  <a:schemeClr val="accent1"/>
                </a:solidFill>
              </a:rPr>
              <a:t>resisitance</a:t>
            </a:r>
            <a:r>
              <a:rPr lang="en-US" sz="1600" b="1" dirty="0">
                <a:solidFill>
                  <a:schemeClr val="accent1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Lysozymes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High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PH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in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the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stomach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Peristalsis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ciliated epithelium of respiratory tract</a:t>
            </a:r>
          </a:p>
        </p:txBody>
      </p:sp>
      <p:sp>
        <p:nvSpPr>
          <p:cNvPr id="6" name="Rectangle 5"/>
          <p:cNvSpPr/>
          <p:nvPr/>
        </p:nvSpPr>
        <p:spPr>
          <a:xfrm>
            <a:off x="4778902" y="5236360"/>
            <a:ext cx="4603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G-Lack of resistance and establishment of disease is known as: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Susceptibility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Resistance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Virulence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infection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513983" y="888398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D-What helps in adhesion on bacterial cells?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Mesosomes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Flagella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pili</a:t>
            </a:r>
          </a:p>
        </p:txBody>
      </p:sp>
      <p:sp>
        <p:nvSpPr>
          <p:cNvPr id="8" name="Rectangle 7"/>
          <p:cNvSpPr/>
          <p:nvPr/>
        </p:nvSpPr>
        <p:spPr>
          <a:xfrm>
            <a:off x="7513983" y="2070252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E-What is a character of endotoxin: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Heat liable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High immunogenicity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Part of cell wall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No fever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7513983" y="3529105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F-What is a character of exotoxin</a:t>
            </a:r>
            <a:r>
              <a:rPr lang="en-US" sz="1600" b="1" u="sng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Soluble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and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diffusible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Do not form </a:t>
            </a:r>
            <a:r>
              <a:rPr lang="en-US" sz="1600" dirty="0" err="1"/>
              <a:t>toxids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Lipopolysaccharide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Induce fever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50257" y="-133159"/>
            <a:ext cx="1317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893700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9390" y="842244"/>
            <a:ext cx="38298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I -What is the name of the bacteria the will never cause harm ?</a:t>
            </a:r>
          </a:p>
        </p:txBody>
      </p:sp>
      <p:sp>
        <p:nvSpPr>
          <p:cNvPr id="3" name="Rectangle 2"/>
          <p:cNvSpPr/>
          <p:nvPr/>
        </p:nvSpPr>
        <p:spPr>
          <a:xfrm>
            <a:off x="930638" y="630210"/>
            <a:ext cx="49665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H- Which is the correct statement?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When the LD50 is high , the micro organism is considered highly virulent and when it is low The organism is said to be of low virulence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When the LD50 is small , the micro organism is considered highly virulent and when it is high The organism is said to be of low virulence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When the LD50 is small , the micro organism is considered low virulent and when it is high The organism is said to be of high virulence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7394713" y="5105280"/>
            <a:ext cx="4479233" cy="1752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6799" y="4582060"/>
            <a:ext cx="233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answers</a:t>
            </a:r>
          </a:p>
        </p:txBody>
      </p:sp>
      <p:sp>
        <p:nvSpPr>
          <p:cNvPr id="6" name="TextBox 5"/>
          <p:cNvSpPr txBox="1"/>
          <p:nvPr/>
        </p:nvSpPr>
        <p:spPr>
          <a:xfrm rot="10800000">
            <a:off x="7070034" y="5242976"/>
            <a:ext cx="1212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A= 2</a:t>
            </a:r>
          </a:p>
          <a:p>
            <a:r>
              <a:rPr lang="en-US" dirty="0">
                <a:solidFill>
                  <a:schemeClr val="bg1"/>
                </a:solidFill>
              </a:rPr>
              <a:t>B= 2</a:t>
            </a:r>
          </a:p>
          <a:p>
            <a:r>
              <a:rPr lang="en-US" dirty="0">
                <a:solidFill>
                  <a:schemeClr val="bg1"/>
                </a:solidFill>
              </a:rPr>
              <a:t>C= 2</a:t>
            </a:r>
          </a:p>
          <a:p>
            <a:r>
              <a:rPr lang="en-US" dirty="0">
                <a:solidFill>
                  <a:schemeClr val="bg1"/>
                </a:solidFill>
              </a:rPr>
              <a:t>D= 3</a:t>
            </a:r>
          </a:p>
          <a:p>
            <a:r>
              <a:rPr lang="en-US" dirty="0">
                <a:solidFill>
                  <a:schemeClr val="bg1"/>
                </a:solidFill>
              </a:rPr>
              <a:t>E= 3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8607289" y="5242976"/>
            <a:ext cx="30546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F= 1</a:t>
            </a:r>
          </a:p>
          <a:p>
            <a:r>
              <a:rPr lang="en-US" dirty="0">
                <a:solidFill>
                  <a:schemeClr val="bg1"/>
                </a:solidFill>
              </a:rPr>
              <a:t>G= 1</a:t>
            </a:r>
          </a:p>
          <a:p>
            <a:r>
              <a:rPr lang="en-US" dirty="0">
                <a:solidFill>
                  <a:schemeClr val="bg1"/>
                </a:solidFill>
              </a:rPr>
              <a:t>H=2</a:t>
            </a:r>
          </a:p>
          <a:p>
            <a:r>
              <a:rPr lang="en-US" dirty="0">
                <a:solidFill>
                  <a:schemeClr val="bg1"/>
                </a:solidFill>
              </a:rPr>
              <a:t>I= NON-PATHOGENIC BACTERIA. </a:t>
            </a:r>
          </a:p>
        </p:txBody>
      </p:sp>
    </p:spTree>
    <p:extLst>
      <p:ext uri="{BB962C8B-B14F-4D97-AF65-F5344CB8AC3E}">
        <p14:creationId xmlns:p14="http://schemas.microsoft.com/office/powerpoint/2010/main" val="98961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2147" y="1510749"/>
            <a:ext cx="2570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Contact us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6529" y="2262209"/>
            <a:ext cx="36973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436microbiologyteam@gmail.com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: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@microbio436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5861" y="983687"/>
            <a:ext cx="327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06069" y="983687"/>
            <a:ext cx="327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TEAM 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06068" y="1738989"/>
            <a:ext cx="30612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Shrooq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Alsomali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Hanin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Bashaikh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Jawaher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Alkhayyal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Alshathri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Alqahtani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Ohoud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Abdullah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Ghadah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Almazrou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 Al-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musallm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061" y="1772359"/>
            <a:ext cx="3273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Waleed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Aljamal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Ibrahim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Fetyani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Meshal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Eiaidi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Khalid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Alhusainan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Hussam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Alkhathlan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Faisal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Alqumaizi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4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0584" y="1343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Objectives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886514" y="965373"/>
            <a:ext cx="400904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Define the terms: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-Host-parasite Relationship</a:t>
            </a:r>
            <a:r>
              <a:rPr lang="ar-SA" sz="2200" dirty="0"/>
              <a:t>  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3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-Pathogenicity </a:t>
            </a:r>
            <a:r>
              <a:rPr lang="en-US" sz="2200" dirty="0">
                <a:solidFill>
                  <a:srgbClr val="FF0000"/>
                </a:solidFill>
              </a:rPr>
              <a:t>5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-Pathogen </a:t>
            </a:r>
            <a:r>
              <a:rPr lang="en-US" sz="2200" dirty="0">
                <a:solidFill>
                  <a:srgbClr val="FF0000"/>
                </a:solidFill>
              </a:rPr>
              <a:t>4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-Disease </a:t>
            </a:r>
            <a:r>
              <a:rPr lang="en-US" sz="2200" dirty="0">
                <a:solidFill>
                  <a:srgbClr val="FF0000"/>
                </a:solidFill>
              </a:rPr>
              <a:t>5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-Resistance </a:t>
            </a:r>
            <a:r>
              <a:rPr lang="en-US" sz="2200" dirty="0">
                <a:solidFill>
                  <a:srgbClr val="FF0000"/>
                </a:solidFill>
              </a:rPr>
              <a:t>6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-Susceptibility </a:t>
            </a:r>
            <a:r>
              <a:rPr lang="en-US" sz="2200" dirty="0">
                <a:solidFill>
                  <a:srgbClr val="FF0000"/>
                </a:solidFill>
              </a:rPr>
              <a:t>6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-Infection </a:t>
            </a:r>
            <a:r>
              <a:rPr lang="en-US" sz="2200" dirty="0">
                <a:solidFill>
                  <a:srgbClr val="FF0000"/>
                </a:solidFill>
              </a:rPr>
              <a:t>7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-Virulence </a:t>
            </a:r>
            <a:r>
              <a:rPr lang="en-US" sz="2200" dirty="0">
                <a:solidFill>
                  <a:srgbClr val="FF0000"/>
                </a:solidFill>
              </a:rPr>
              <a:t>7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-Transmissibility </a:t>
            </a:r>
            <a:r>
              <a:rPr lang="en-US" sz="2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1451" y="965373"/>
            <a:ext cx="689795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en-US" sz="2400" dirty="0"/>
              <a:t>Know the division of host resistance to parasite.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endParaRPr lang="en-US" sz="2400" dirty="0"/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/>
              <a:t>Know the division of Pathogens and </a:t>
            </a:r>
            <a:r>
              <a:rPr lang="en-US" sz="2400" dirty="0">
                <a:solidFill>
                  <a:srgbClr val="FF0000"/>
                </a:solidFill>
              </a:rPr>
              <a:t>examples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FF0000"/>
                </a:solidFill>
              </a:rPr>
              <a:t>3-4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/>
              <a:t>Know the determinants of pathogenicity. </a:t>
            </a:r>
            <a:r>
              <a:rPr lang="en-US" sz="2400" dirty="0">
                <a:solidFill>
                  <a:srgbClr val="FF0000"/>
                </a:solidFill>
              </a:rPr>
              <a:t>5-6-9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/>
              <a:t>Differentiate between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Exotoxin and Endotoxin </a:t>
            </a:r>
            <a:r>
              <a:rPr lang="en-US" sz="2400" dirty="0">
                <a:solidFill>
                  <a:srgbClr val="FF0000"/>
                </a:solidFill>
              </a:rPr>
              <a:t>11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400" dirty="0"/>
              <a:t>Recognize the differences between virulence and pathogenicity and know how virulence is measured. </a:t>
            </a:r>
            <a:r>
              <a:rPr lang="en-US" altLang="en-US" sz="2400" dirty="0">
                <a:solidFill>
                  <a:srgbClr val="FF0000"/>
                </a:solidFill>
              </a:rPr>
              <a:t>5-7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en-US" sz="2400" dirty="0"/>
              <a:t>Recognize the transmissibility of pathogens. </a:t>
            </a:r>
            <a:r>
              <a:rPr lang="en-US" altLang="en-US" sz="2400" dirty="0">
                <a:solidFill>
                  <a:srgbClr val="FF0000"/>
                </a:solidFill>
              </a:rPr>
              <a:t>8</a:t>
            </a:r>
            <a:endParaRPr lang="en-US" altLang="en-US" sz="2400" dirty="0"/>
          </a:p>
          <a:p>
            <a:pPr marL="457200" indent="-457200">
              <a:buFont typeface="+mj-lt"/>
              <a:buAutoNum type="arabicParenR"/>
            </a:pPr>
            <a:r>
              <a:rPr lang="en-US" altLang="en-US" sz="2400" dirty="0"/>
              <a:t>Describe the attributes of pathogenicity and recall examples. </a:t>
            </a:r>
            <a:r>
              <a:rPr lang="en-US" altLang="en-US" sz="2400" dirty="0">
                <a:solidFill>
                  <a:srgbClr val="FF0000"/>
                </a:solidFill>
              </a:rPr>
              <a:t>9-12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/>
              <a:t>Know about Koch’s Postulates  </a:t>
            </a:r>
            <a:r>
              <a:rPr lang="en-US" sz="2400" dirty="0">
                <a:solidFill>
                  <a:srgbClr val="FF0000"/>
                </a:solidFill>
              </a:rPr>
              <a:t>13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5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8739" y="108300"/>
            <a:ext cx="53406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Host parasite relationship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368036" y="758065"/>
            <a:ext cx="6282401" cy="174550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Human host is in contact with many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microorganisms called </a:t>
            </a:r>
            <a:r>
              <a:rPr lang="en-US" sz="2000" dirty="0">
                <a:solidFill>
                  <a:srgbClr val="FF0000"/>
                </a:solidFill>
              </a:rPr>
              <a:t>normal flora or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commensals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but only a </a:t>
            </a:r>
            <a:r>
              <a:rPr lang="en-US" sz="2000" dirty="0" smtClean="0">
                <a:solidFill>
                  <a:schemeClr val="tx1"/>
                </a:solidFill>
              </a:rPr>
              <a:t>small </a:t>
            </a:r>
            <a:r>
              <a:rPr lang="en-US" sz="2000" dirty="0">
                <a:solidFill>
                  <a:schemeClr val="tx1"/>
                </a:solidFill>
              </a:rPr>
              <a:t>number of these microorganism </a:t>
            </a:r>
            <a:r>
              <a:rPr lang="en-US" sz="2000" b="1" dirty="0">
                <a:solidFill>
                  <a:schemeClr val="tx1"/>
                </a:solidFill>
              </a:rPr>
              <a:t>can </a:t>
            </a:r>
            <a:r>
              <a:rPr lang="en-US" sz="2000" b="1" i="1" u="sng" dirty="0">
                <a:solidFill>
                  <a:schemeClr val="tx1"/>
                </a:solidFill>
              </a:rPr>
              <a:t>cause disease </a:t>
            </a:r>
            <a:r>
              <a:rPr lang="en-US" sz="2000" dirty="0">
                <a:solidFill>
                  <a:schemeClr val="tx1"/>
                </a:solidFill>
              </a:rPr>
              <a:t>and they called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opportunistic pathogens and primary pathogens)</a:t>
            </a:r>
            <a:r>
              <a:rPr lang="en-US" dirty="0"/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097455" y="2839061"/>
            <a:ext cx="4257211" cy="2434986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• </a:t>
            </a:r>
            <a:r>
              <a:rPr lang="en-US" sz="2000" b="1" dirty="0">
                <a:solidFill>
                  <a:schemeClr val="accent4"/>
                </a:solidFill>
              </a:rPr>
              <a:t>Host-parasite relationships: </a:t>
            </a:r>
            <a:r>
              <a:rPr lang="en-US" sz="2000" dirty="0"/>
              <a:t>is</a:t>
            </a:r>
          </a:p>
          <a:p>
            <a:pPr algn="ctr"/>
            <a:r>
              <a:rPr lang="en-US" sz="2000" dirty="0"/>
              <a:t>characterized by fighting the organism</a:t>
            </a:r>
          </a:p>
          <a:p>
            <a:pPr algn="ctr"/>
            <a:r>
              <a:rPr lang="en-US" sz="2000" dirty="0"/>
              <a:t>to invade the body and the body</a:t>
            </a:r>
          </a:p>
          <a:p>
            <a:pPr algn="ctr"/>
            <a:r>
              <a:rPr lang="en-US" sz="2000" dirty="0"/>
              <a:t>defending itself by protective</a:t>
            </a:r>
          </a:p>
          <a:p>
            <a:pPr algn="ctr"/>
            <a:r>
              <a:rPr lang="en-US" sz="2000" dirty="0"/>
              <a:t>measures.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887009" y="292214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Host parasite relationship can be discussed under:</a:t>
            </a:r>
          </a:p>
          <a:p>
            <a:endParaRPr lang="en-US" sz="2000" dirty="0"/>
          </a:p>
          <a:p>
            <a:r>
              <a:rPr lang="en-US" sz="2000" dirty="0"/>
              <a:t>1= </a:t>
            </a:r>
            <a:r>
              <a:rPr lang="en-US" sz="2000" dirty="0">
                <a:solidFill>
                  <a:srgbClr val="00B0F0"/>
                </a:solidFill>
              </a:rPr>
              <a:t>Primary pathogens : strict pathogens or virulent</a:t>
            </a:r>
          </a:p>
          <a:p>
            <a:r>
              <a:rPr lang="en-US" sz="2000" dirty="0">
                <a:solidFill>
                  <a:srgbClr val="00B0F0"/>
                </a:solidFill>
              </a:rPr>
              <a:t>Bacteria </a:t>
            </a:r>
            <a:r>
              <a:rPr lang="x-none" sz="2000" dirty="0">
                <a:solidFill>
                  <a:srgbClr val="00B0F0"/>
                </a:solidFill>
              </a:rPr>
              <a:t>(خطيرة وممرضة)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/>
              <a:t>2-</a:t>
            </a:r>
            <a:r>
              <a:rPr lang="en-US" sz="2000" dirty="0">
                <a:solidFill>
                  <a:srgbClr val="00B0F0"/>
                </a:solidFill>
              </a:rPr>
              <a:t>Non-Pathogenic bacteria: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B0F0"/>
                </a:solidFill>
              </a:rPr>
              <a:t>they will never cause</a:t>
            </a:r>
          </a:p>
          <a:p>
            <a:r>
              <a:rPr lang="en-US" sz="2000" dirty="0">
                <a:solidFill>
                  <a:srgbClr val="00B0F0"/>
                </a:solidFill>
              </a:rPr>
              <a:t>Disease</a:t>
            </a:r>
            <a:r>
              <a:rPr lang="x-none" sz="2000" dirty="0">
                <a:solidFill>
                  <a:srgbClr val="00B0F0"/>
                </a:solidFill>
              </a:rPr>
              <a:t> (غير ممرضة )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dirty="0">
                <a:solidFill>
                  <a:srgbClr val="00B0F0"/>
                </a:solidFill>
              </a:rPr>
              <a:t>-------------------------------------------------------------</a:t>
            </a:r>
          </a:p>
          <a:p>
            <a:r>
              <a:rPr lang="en-US" sz="2000" dirty="0">
                <a:solidFill>
                  <a:srgbClr val="CC0099"/>
                </a:solidFill>
              </a:rPr>
              <a:t>1-pathogenicity.</a:t>
            </a:r>
          </a:p>
          <a:p>
            <a:r>
              <a:rPr lang="en-US" sz="2000" dirty="0">
                <a:solidFill>
                  <a:srgbClr val="CC0099"/>
                </a:solidFill>
              </a:rPr>
              <a:t>2- normal flora.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524112" y="5087302"/>
            <a:ext cx="2770291" cy="1770698"/>
          </a:xfrm>
          <a:prstGeom prst="bracketPair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dirty="0"/>
              <a:t> </a:t>
            </a:r>
            <a:r>
              <a:rPr lang="ar-SA" sz="1600" b="1" dirty="0"/>
              <a:t>يعني العلاقة بيننا وبينهم (</a:t>
            </a:r>
            <a:r>
              <a:rPr lang="ar-SA" sz="1600" b="1" dirty="0" err="1"/>
              <a:t>المايكرواورقانزم</a:t>
            </a:r>
            <a:r>
              <a:rPr lang="ar-SA" sz="1600" b="1" dirty="0"/>
              <a:t>)  إما تكون.. </a:t>
            </a:r>
          </a:p>
          <a:p>
            <a:pPr marL="0" algn="r" defTabSz="457200" rtl="1" eaLnBrk="1" latinLnBrk="0" hangingPunct="1"/>
            <a:endParaRPr lang="ar-SA" sz="1600" b="1" dirty="0"/>
          </a:p>
          <a:p>
            <a:pPr marL="285750" indent="-285750" algn="r" defTabSz="457200" rtl="1" eaLnBrk="1" latinLnBrk="0" hangingPunct="1">
              <a:buFont typeface="Arial" charset="0"/>
              <a:buChar char="•"/>
            </a:pPr>
            <a:r>
              <a:rPr lang="ar-SA" sz="1600" b="1" dirty="0"/>
              <a:t>علاقة هجوم ودفاع (حرب)</a:t>
            </a:r>
          </a:p>
          <a:p>
            <a:pPr marL="0" algn="r" defTabSz="457200" rtl="1" eaLnBrk="1" latinLnBrk="0" hangingPunct="1"/>
            <a:r>
              <a:rPr lang="ar-SA" sz="1600" b="1" dirty="0"/>
              <a:t> أو</a:t>
            </a:r>
          </a:p>
          <a:p>
            <a:pPr marL="285750" indent="-285750" algn="r" defTabSz="457200" rtl="1" eaLnBrk="1" latinLnBrk="0" hangingPunct="1">
              <a:buFont typeface="Arial" charset="0"/>
              <a:buChar char="•"/>
            </a:pPr>
            <a:r>
              <a:rPr lang="ar-SA" sz="1600" b="1" dirty="0"/>
              <a:t> علاقة سلمية وتعايش (معاهدة)</a:t>
            </a:r>
          </a:p>
        </p:txBody>
      </p:sp>
      <p:sp>
        <p:nvSpPr>
          <p:cNvPr id="2" name="Arc 1"/>
          <p:cNvSpPr/>
          <p:nvPr/>
        </p:nvSpPr>
        <p:spPr>
          <a:xfrm>
            <a:off x="8847559" y="1529150"/>
            <a:ext cx="1605755" cy="1948844"/>
          </a:xfrm>
          <a:prstGeom prst="arc">
            <a:avLst>
              <a:gd name="adj1" fmla="val 16200000"/>
              <a:gd name="adj2" fmla="val 1533488"/>
            </a:avLst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200000">
            <a:off x="5517103" y="2560354"/>
            <a:ext cx="1605755" cy="1948844"/>
          </a:xfrm>
          <a:prstGeom prst="arc">
            <a:avLst>
              <a:gd name="adj1" fmla="val 18026403"/>
              <a:gd name="adj2" fmla="val 3791438"/>
            </a:avLst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Folded Corner 4"/>
          <p:cNvSpPr/>
          <p:nvPr/>
        </p:nvSpPr>
        <p:spPr>
          <a:xfrm>
            <a:off x="1193369" y="339132"/>
            <a:ext cx="1518834" cy="1509482"/>
          </a:xfrm>
          <a:prstGeom prst="foldedCorner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 in this slide :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Males slides</a:t>
            </a:r>
          </a:p>
          <a:p>
            <a:pPr algn="ctr"/>
            <a:r>
              <a:rPr lang="en-US" dirty="0">
                <a:solidFill>
                  <a:srgbClr val="CC0099"/>
                </a:solidFill>
              </a:rPr>
              <a:t>Females slides</a:t>
            </a:r>
          </a:p>
        </p:txBody>
      </p:sp>
    </p:spTree>
    <p:extLst>
      <p:ext uri="{BB962C8B-B14F-4D97-AF65-F5344CB8AC3E}">
        <p14:creationId xmlns:p14="http://schemas.microsoft.com/office/powerpoint/2010/main" val="53779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23292" y="243839"/>
            <a:ext cx="6951784" cy="178190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Pathogen</a:t>
            </a:r>
            <a:r>
              <a:rPr lang="en-US" sz="2000" dirty="0"/>
              <a:t> : a microorganism having the capacity to cause</a:t>
            </a:r>
          </a:p>
          <a:p>
            <a:pPr algn="ctr"/>
            <a:r>
              <a:rPr lang="en-US" sz="2000" dirty="0"/>
              <a:t>disease in a particular host.</a:t>
            </a:r>
          </a:p>
          <a:p>
            <a:pPr algn="ctr"/>
            <a:r>
              <a:rPr lang="en-US" sz="2000" dirty="0"/>
              <a:t>Can be divided according to the degree of </a:t>
            </a:r>
            <a:r>
              <a:rPr lang="en-US" sz="2000" dirty="0" err="1"/>
              <a:t>Pathogenecity</a:t>
            </a:r>
            <a:endParaRPr lang="en-US" sz="2000" dirty="0"/>
          </a:p>
          <a:p>
            <a:pPr algn="ctr"/>
            <a:r>
              <a:rPr lang="en-US" sz="2000" dirty="0"/>
              <a:t>into: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3212126" y="2025748"/>
            <a:ext cx="1987058" cy="8323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5199184" y="2025748"/>
            <a:ext cx="1776048" cy="9378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237166" y="2748959"/>
            <a:ext cx="3259016" cy="3868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a) Primary pathogens</a:t>
            </a:r>
            <a:r>
              <a:rPr lang="en-US" b="1" dirty="0"/>
              <a:t>:</a:t>
            </a:r>
          </a:p>
          <a:p>
            <a:pPr algn="ctr"/>
            <a:r>
              <a:rPr lang="en-US" dirty="0"/>
              <a:t>-When the organism is able to produce disease even in an</a:t>
            </a:r>
          </a:p>
          <a:p>
            <a:pPr algn="ctr"/>
            <a:r>
              <a:rPr lang="en-US" dirty="0"/>
              <a:t>apparently healthy host</a:t>
            </a:r>
            <a:endParaRPr lang="x-none" dirty="0"/>
          </a:p>
          <a:p>
            <a:pPr algn="ctr"/>
            <a:endParaRPr lang="en-US" dirty="0"/>
          </a:p>
          <a:p>
            <a:pPr algn="ctr"/>
            <a:r>
              <a:rPr lang="en-US" dirty="0"/>
              <a:t>-Cause disease in non- immune host to that organism.</a:t>
            </a:r>
          </a:p>
          <a:p>
            <a:pPr algn="ctr"/>
            <a:r>
              <a:rPr lang="en-US" dirty="0"/>
              <a:t>e.g</a:t>
            </a:r>
            <a:r>
              <a:rPr lang="en-US" b="1" dirty="0"/>
              <a:t>. - </a:t>
            </a:r>
            <a:r>
              <a:rPr lang="en-US" b="1" dirty="0" err="1">
                <a:solidFill>
                  <a:srgbClr val="FF0000"/>
                </a:solidFill>
              </a:rPr>
              <a:t>Bordetella</a:t>
            </a:r>
            <a:r>
              <a:rPr lang="en-US" b="1" dirty="0">
                <a:solidFill>
                  <a:srgbClr val="FF0000"/>
                </a:solidFill>
              </a:rPr>
              <a:t> species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- Mycobacterium tuberculosis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199184" y="2748958"/>
            <a:ext cx="3259016" cy="3868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b) Opportunistic (secondary) pathogens</a:t>
            </a:r>
            <a:r>
              <a:rPr lang="en-US" b="1" dirty="0"/>
              <a:t>:</a:t>
            </a:r>
          </a:p>
          <a:p>
            <a:pPr algn="ctr"/>
            <a:r>
              <a:rPr lang="en-US" dirty="0"/>
              <a:t>-When the organism causes disease only when the host’s</a:t>
            </a:r>
          </a:p>
          <a:p>
            <a:pPr algn="ctr"/>
            <a:r>
              <a:rPr lang="en-US" dirty="0"/>
              <a:t>defenses are </a:t>
            </a:r>
            <a:r>
              <a:rPr lang="en-US" i="1" dirty="0"/>
              <a:t>impaired</a:t>
            </a:r>
            <a:endParaRPr lang="x-none" i="1" dirty="0"/>
          </a:p>
          <a:p>
            <a:pPr algn="ctr"/>
            <a:endParaRPr lang="en-US" dirty="0"/>
          </a:p>
          <a:p>
            <a:pPr algn="ctr"/>
            <a:r>
              <a:rPr lang="en-US" dirty="0"/>
              <a:t>-Having low pathogenicity and infect people with low</a:t>
            </a:r>
          </a:p>
          <a:p>
            <a:pPr algn="ctr"/>
            <a:r>
              <a:rPr lang="en-US" dirty="0"/>
              <a:t>immunity.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e.g. -Pseudomonas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8597277" y="3757215"/>
            <a:ext cx="3219584" cy="2860358"/>
          </a:xfrm>
          <a:prstGeom prst="bracketPair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b="1" dirty="0"/>
              <a:t>فيه فرق بينها وبين </a:t>
            </a:r>
          </a:p>
          <a:p>
            <a:pPr marL="0" algn="r" defTabSz="457200" rtl="1" eaLnBrk="1" latinLnBrk="0" hangingPunct="1"/>
            <a:r>
              <a:rPr lang="ar-SA" b="1" dirty="0"/>
              <a:t>بحيث كلهم تكون ممرضة أحيانا وكلهم  بجسم الشخص لكن الأولى تضر الشخص نفسه بمعنى إن ضعفت مناعته تهاجمه هو ، بينما الثانية ما تضر الشخص نفسه بحيث ممكن تكون بجسمه وهو طبيعي جدا وما عليه أعراض لكن ممكن ينقلها لغيره وتمرضه 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8597277" y="3922543"/>
            <a:ext cx="1648691" cy="304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potential pathogens</a:t>
            </a:r>
            <a:endParaRPr lang="ar-SA" sz="1400" dirty="0"/>
          </a:p>
        </p:txBody>
      </p:sp>
      <p:sp>
        <p:nvSpPr>
          <p:cNvPr id="8" name="Rectangle 7"/>
          <p:cNvSpPr/>
          <p:nvPr/>
        </p:nvSpPr>
        <p:spPr>
          <a:xfrm>
            <a:off x="9154882" y="343882"/>
            <a:ext cx="28276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Pathogen</a:t>
            </a:r>
          </a:p>
        </p:txBody>
      </p:sp>
    </p:spTree>
    <p:extLst>
      <p:ext uri="{BB962C8B-B14F-4D97-AF65-F5344CB8AC3E}">
        <p14:creationId xmlns:p14="http://schemas.microsoft.com/office/powerpoint/2010/main" val="74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3190" y="1099948"/>
            <a:ext cx="106474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a)Pathogenicity</a:t>
            </a:r>
          </a:p>
          <a:p>
            <a:r>
              <a:rPr lang="en-US" sz="2400" b="1" dirty="0"/>
              <a:t>Ability</a:t>
            </a:r>
            <a:r>
              <a:rPr lang="en-US" sz="2400" dirty="0"/>
              <a:t> of Microorganism to cause a disease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9534" y="2187875"/>
            <a:ext cx="115794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b)Pathogen </a:t>
            </a:r>
            <a:r>
              <a:rPr lang="en-US" sz="2000" dirty="0"/>
              <a:t> </a:t>
            </a:r>
            <a:endParaRPr lang="ar-SA" sz="2000" dirty="0"/>
          </a:p>
          <a:p>
            <a:r>
              <a:rPr lang="en-US" sz="2400" dirty="0"/>
              <a:t>A </a:t>
            </a:r>
            <a:r>
              <a:rPr lang="en-US" sz="2400" b="1" dirty="0"/>
              <a:t>Microorganism having capacity</a:t>
            </a:r>
            <a:r>
              <a:rPr lang="en-US" sz="2400" dirty="0"/>
              <a:t> to cause disease in a particular host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534" y="3275802"/>
            <a:ext cx="108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c)Infectious Disease</a:t>
            </a:r>
            <a:r>
              <a:rPr lang="en-US" sz="2000" b="1" u="sng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 </a:t>
            </a:r>
            <a:r>
              <a:rPr lang="en-US" sz="2400" dirty="0"/>
              <a:t>End product of an infectious process.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0254" y="18959"/>
            <a:ext cx="3798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Definitions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6033343" y="5248656"/>
            <a:ext cx="5681938" cy="1328023"/>
          </a:xfrm>
          <a:prstGeom prst="bracketPair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sz="2400" b="1" dirty="0">
                <a:solidFill>
                  <a:schemeClr val="accent1"/>
                </a:solidFill>
              </a:rPr>
              <a:t>فيه فرق بين العدوى والمرض .. فالعدوى مجرد دخولهم لجسمنا وممكن تروح بعد فترة..  بس إذا طلع لي أعراض وبدأت تدمر الأنسجة تصير مرض </a:t>
            </a:r>
          </a:p>
        </p:txBody>
      </p:sp>
    </p:spTree>
    <p:extLst>
      <p:ext uri="{BB962C8B-B14F-4D97-AF65-F5344CB8AC3E}">
        <p14:creationId xmlns:p14="http://schemas.microsoft.com/office/powerpoint/2010/main" val="413375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193" y="1184417"/>
            <a:ext cx="106123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Host Resistance to Parasite Invasion is Divided into:</a:t>
            </a:r>
          </a:p>
          <a:p>
            <a:r>
              <a:rPr lang="en-US" sz="2000" b="1" u="sng" dirty="0">
                <a:solidFill>
                  <a:srgbClr val="FF0000"/>
                </a:solidFill>
              </a:rPr>
              <a:t>a)Non specific resistance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/>
              <a:t>part of natural constitution of the host.</a:t>
            </a:r>
            <a:r>
              <a:rPr lang="ar-SA" sz="2000" dirty="0"/>
              <a:t> </a:t>
            </a:r>
            <a:r>
              <a:rPr lang="en-US" dirty="0"/>
              <a:t>e.g.</a:t>
            </a:r>
          </a:p>
          <a:p>
            <a:r>
              <a:rPr lang="en-US" sz="2400" dirty="0"/>
              <a:t>1.Competition by normal flora: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compete over space and nutrients for example. GIT is relatively rich with normal flora compared to other parts of the body.</a:t>
            </a:r>
            <a:endParaRPr lang="en-US" sz="2400" dirty="0"/>
          </a:p>
          <a:p>
            <a:r>
              <a:rPr lang="en-US" sz="2400" dirty="0"/>
              <a:t>2.Skin mechanical barrier</a:t>
            </a:r>
          </a:p>
          <a:p>
            <a:r>
              <a:rPr lang="en-US" sz="2400" dirty="0"/>
              <a:t>3.Lysozymes</a:t>
            </a:r>
          </a:p>
          <a:p>
            <a:r>
              <a:rPr lang="en-US" sz="2400" dirty="0"/>
              <a:t>4.Ciliated epithelium of respiratory tract</a:t>
            </a:r>
          </a:p>
          <a:p>
            <a:r>
              <a:rPr lang="en-US" sz="2400" dirty="0"/>
              <a:t>5.Cough</a:t>
            </a:r>
          </a:p>
          <a:p>
            <a:r>
              <a:rPr lang="en-US" sz="2400" dirty="0"/>
              <a:t>6.Low pH in the stomach</a:t>
            </a:r>
          </a:p>
          <a:p>
            <a:r>
              <a:rPr lang="en-US" sz="2400" dirty="0"/>
              <a:t>7.peristalsis(movement of intestines): </a:t>
            </a:r>
          </a:p>
          <a:p>
            <a:r>
              <a:rPr lang="en-US" sz="2400" dirty="0"/>
              <a:t>8.Neutrophils</a:t>
            </a:r>
          </a:p>
          <a:p>
            <a:endParaRPr lang="en-US" dirty="0"/>
          </a:p>
          <a:p>
            <a:r>
              <a:rPr lang="en-US" sz="2000" b="1" u="sng" dirty="0">
                <a:solidFill>
                  <a:srgbClr val="FF0000"/>
                </a:solidFill>
              </a:rPr>
              <a:t>b)Specific / Acquired resistance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to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dirty="0"/>
              <a:t>certain organism: </a:t>
            </a:r>
          </a:p>
          <a:p>
            <a:r>
              <a:rPr lang="en-US" dirty="0"/>
              <a:t>e.g. </a:t>
            </a:r>
            <a:r>
              <a:rPr lang="en-US" sz="2400" dirty="0"/>
              <a:t>formation of antibodies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37793" y="193430"/>
            <a:ext cx="6286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00B050"/>
                </a:solidFill>
              </a:rPr>
              <a:t>A Pathogenicity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7999" y="2937963"/>
            <a:ext cx="4994031" cy="2523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93169" y="3489873"/>
            <a:ext cx="4923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Resistance: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dirty="0"/>
              <a:t>The ability of the host to prevent establishment of infection by using its defense mechanisms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9545" y="4522784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Susceptibility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dirty="0"/>
              <a:t>Lack of this resistance and establishment of disease.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7999" y="3028208"/>
            <a:ext cx="4923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Disease in the host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(just some terminology)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7469330" y="5551600"/>
            <a:ext cx="4250815" cy="1021556"/>
          </a:xfrm>
          <a:prstGeom prst="bracketPair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b="1" dirty="0">
                <a:solidFill>
                  <a:schemeClr val="accent1"/>
                </a:solidFill>
              </a:rPr>
              <a:t>مثل إن كانت العدوى قد </a:t>
            </a:r>
            <a:r>
              <a:rPr lang="ar-SA" b="1" dirty="0" err="1">
                <a:solidFill>
                  <a:schemeClr val="accent1"/>
                </a:solidFill>
              </a:rPr>
              <a:t>جتنا</a:t>
            </a:r>
            <a:r>
              <a:rPr lang="ar-SA" b="1" dirty="0">
                <a:solidFill>
                  <a:schemeClr val="accent1"/>
                </a:solidFill>
              </a:rPr>
              <a:t> من قبل فخلاص جسمنا كون لها أجسام مضادة أو عن طريق التطعيمات نفس الفكرة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ar-SA" b="1" dirty="0">
                <a:solidFill>
                  <a:schemeClr val="accent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3215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3190" y="1099948"/>
            <a:ext cx="1064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a)Infection</a:t>
            </a:r>
          </a:p>
          <a:p>
            <a:r>
              <a:rPr lang="en-US" sz="2000" dirty="0"/>
              <a:t>Is simply </a:t>
            </a:r>
            <a:r>
              <a:rPr lang="en-US" sz="2000" b="1" dirty="0"/>
              <a:t>invasion</a:t>
            </a:r>
            <a:r>
              <a:rPr lang="en-US" sz="2000" dirty="0"/>
              <a:t> of cells and multiplication by microorganisms </a:t>
            </a:r>
            <a:r>
              <a:rPr lang="en-US" sz="2000" b="1" dirty="0"/>
              <a:t>without</a:t>
            </a:r>
            <a:r>
              <a:rPr lang="en-US" sz="2000" dirty="0"/>
              <a:t> tissue destruction.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814" y="2242493"/>
            <a:ext cx="1157946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b)Virulence</a:t>
            </a:r>
            <a:r>
              <a:rPr lang="en-US" sz="2800" dirty="0"/>
              <a:t> </a:t>
            </a:r>
            <a:r>
              <a:rPr lang="en-US" sz="2000" dirty="0"/>
              <a:t>is an ability to </a:t>
            </a:r>
            <a:r>
              <a:rPr lang="en-US" sz="2000" b="1" dirty="0"/>
              <a:t>Invade</a:t>
            </a:r>
            <a:r>
              <a:rPr lang="en-US" sz="2000" dirty="0"/>
              <a:t> and </a:t>
            </a:r>
            <a:r>
              <a:rPr lang="en-US" sz="2000" b="1" dirty="0"/>
              <a:t>destroy</a:t>
            </a:r>
            <a:r>
              <a:rPr lang="en-US" sz="2000" dirty="0"/>
              <a:t> tissue </a:t>
            </a:r>
            <a:r>
              <a:rPr lang="en-US" sz="2000" i="1" dirty="0"/>
              <a:t>to </a:t>
            </a:r>
            <a:r>
              <a:rPr lang="en-US" sz="2000" b="1" i="1" dirty="0"/>
              <a:t>produce disease </a:t>
            </a:r>
          </a:p>
          <a:p>
            <a:r>
              <a:rPr lang="en-US" sz="2000" dirty="0"/>
              <a:t>(the degree of pathogenicity)</a:t>
            </a:r>
          </a:p>
          <a:p>
            <a:endParaRPr lang="en-US" sz="2000" dirty="0"/>
          </a:p>
          <a:p>
            <a:r>
              <a:rPr lang="en-US" sz="2400" dirty="0">
                <a:solidFill>
                  <a:srgbClr val="FF0000"/>
                </a:solidFill>
              </a:rPr>
              <a:t>Virulence is </a:t>
            </a:r>
            <a:r>
              <a:rPr lang="en-US" sz="2400" b="1" dirty="0">
                <a:solidFill>
                  <a:srgbClr val="FF0000"/>
                </a:solidFill>
              </a:rPr>
              <a:t>measured</a:t>
            </a:r>
            <a:r>
              <a:rPr lang="en-US" sz="2400" dirty="0">
                <a:solidFill>
                  <a:srgbClr val="FF0000"/>
                </a:solidFill>
              </a:rPr>
              <a:t> by the </a:t>
            </a:r>
            <a:r>
              <a:rPr lang="en-US" sz="2400" i="1" u="sng" dirty="0">
                <a:solidFill>
                  <a:srgbClr val="FF0000"/>
                </a:solidFill>
              </a:rPr>
              <a:t>Lethal Dose 50 (LD50)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2220" y="4054112"/>
            <a:ext cx="108057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LD50</a:t>
            </a:r>
            <a:r>
              <a:rPr lang="en-US" sz="2000" b="1" u="sng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Which is the </a:t>
            </a:r>
            <a:r>
              <a:rPr lang="en-US" sz="2800" i="1" dirty="0"/>
              <a:t>number of organisms </a:t>
            </a:r>
            <a:r>
              <a:rPr lang="en-US" sz="2800" dirty="0"/>
              <a:t>or </a:t>
            </a:r>
            <a:r>
              <a:rPr lang="en-US" sz="2800" i="1" dirty="0"/>
              <a:t>milligrams of toxins </a:t>
            </a:r>
            <a:r>
              <a:rPr lang="en-US" sz="2800" dirty="0"/>
              <a:t>that </a:t>
            </a:r>
            <a:r>
              <a:rPr lang="en-US" sz="2800" dirty="0">
                <a:solidFill>
                  <a:srgbClr val="000090"/>
                </a:solidFill>
              </a:rPr>
              <a:t>will kill 50%</a:t>
            </a:r>
            <a:r>
              <a:rPr lang="en-US" sz="2800" dirty="0"/>
              <a:t> of susceptible lab animal – usually mice – when injected into such animal. When the </a:t>
            </a:r>
            <a:r>
              <a:rPr lang="en-US" sz="2800" u="sng" dirty="0"/>
              <a:t>LD50</a:t>
            </a:r>
            <a:r>
              <a:rPr lang="en-US" sz="2800" dirty="0"/>
              <a:t> is </a:t>
            </a:r>
            <a:r>
              <a:rPr lang="en-US" sz="2800" dirty="0">
                <a:solidFill>
                  <a:srgbClr val="FF6600"/>
                </a:solidFill>
              </a:rPr>
              <a:t>small</a:t>
            </a:r>
            <a:r>
              <a:rPr lang="en-US" sz="2800" dirty="0"/>
              <a:t>, the microorganism is considered </a:t>
            </a:r>
            <a:r>
              <a:rPr lang="en-US" sz="2800" dirty="0">
                <a:solidFill>
                  <a:srgbClr val="008000"/>
                </a:solidFill>
              </a:rPr>
              <a:t>highly virulent </a:t>
            </a:r>
            <a:r>
              <a:rPr lang="en-US" sz="2800" dirty="0"/>
              <a:t>and when it is </a:t>
            </a:r>
            <a:r>
              <a:rPr lang="en-US" sz="2800" dirty="0">
                <a:solidFill>
                  <a:srgbClr val="FF6600"/>
                </a:solidFill>
              </a:rPr>
              <a:t>high</a:t>
            </a:r>
            <a:r>
              <a:rPr lang="en-US" sz="2800" dirty="0"/>
              <a:t> the organism is said to be of </a:t>
            </a:r>
            <a:r>
              <a:rPr lang="en-US" sz="2800" dirty="0">
                <a:solidFill>
                  <a:srgbClr val="008000"/>
                </a:solidFill>
              </a:rPr>
              <a:t>low virulence</a:t>
            </a:r>
            <a:r>
              <a:rPr lang="en-US" sz="28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0254" y="18959"/>
            <a:ext cx="3798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340628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Transmissibility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2852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ability to spread from one host to another. This enables microorganism to maintain continuity of its species in the event of death of original host.</a:t>
            </a:r>
            <a:endParaRPr lang="x-non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66381" y="4640556"/>
            <a:ext cx="4463619" cy="1328023"/>
          </a:xfrm>
          <a:prstGeom prst="bracketPair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1">
            <a:spAutoFit/>
          </a:bodyPr>
          <a:lstStyle/>
          <a:p>
            <a:pPr algn="r"/>
            <a:r>
              <a:rPr lang="x-none" dirty="0">
                <a:solidFill>
                  <a:srgbClr val="FF0000"/>
                </a:solidFill>
              </a:rPr>
              <a:t>بكل بساطة هي قابلية انتشار الكائنات الدقيقه من مضيف </a:t>
            </a:r>
            <a:endParaRPr lang="ar-SA" dirty="0">
              <a:solidFill>
                <a:srgbClr val="FF0000"/>
              </a:solidFill>
            </a:endParaRPr>
          </a:p>
          <a:p>
            <a:pPr algn="r"/>
            <a:r>
              <a:rPr lang="x-none" dirty="0">
                <a:solidFill>
                  <a:srgbClr val="FF0000"/>
                </a:solidFill>
              </a:rPr>
              <a:t>(سواء كان انسان او غيره) لاخر</a:t>
            </a:r>
          </a:p>
          <a:p>
            <a:pPr algn="r"/>
            <a:r>
              <a:rPr lang="x-none" dirty="0">
                <a:solidFill>
                  <a:srgbClr val="FF0000"/>
                </a:solidFill>
              </a:rPr>
              <a:t>وهالشي يساعدها في البقاء والتكاثر في حالة موت المضيف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02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DETERMINANTS OF PATHOGENICITY</a:t>
            </a:r>
            <a:endParaRPr lang="x-none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108303"/>
              </p:ext>
            </p:extLst>
          </p:nvPr>
        </p:nvGraphicFramePr>
        <p:xfrm>
          <a:off x="1013558" y="1223889"/>
          <a:ext cx="10620424" cy="531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04628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844</TotalTime>
  <Words>1484</Words>
  <Application>Microsoft Macintosh PowerPoint</Application>
  <PresentationFormat>Widescreen</PresentationFormat>
  <Paragraphs>261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Gill Sans MT</vt:lpstr>
      <vt:lpstr>Impact</vt:lpstr>
      <vt:lpstr>Majalla UI</vt:lpstr>
      <vt:lpstr>Wingdings</vt:lpstr>
      <vt:lpstr>Arial</vt:lpstr>
      <vt:lpstr>Badge</vt:lpstr>
      <vt:lpstr>MICROBIOLOGY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Transmissibility</vt:lpstr>
      <vt:lpstr>DETERMINANTS OF PATHOGENICITY</vt:lpstr>
      <vt:lpstr>PowerPoint Presentation</vt:lpstr>
      <vt:lpstr>PowerPoint Presentation</vt:lpstr>
      <vt:lpstr>Capsulated/non capsulated organisms</vt:lpstr>
      <vt:lpstr>Koch’s postulates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</dc:title>
  <dc:creator>kobe</dc:creator>
  <cp:lastModifiedBy>شوق</cp:lastModifiedBy>
  <cp:revision>57</cp:revision>
  <dcterms:created xsi:type="dcterms:W3CDTF">2016-10-05T22:42:29Z</dcterms:created>
  <dcterms:modified xsi:type="dcterms:W3CDTF">2016-10-16T21:42:37Z</dcterms:modified>
</cp:coreProperties>
</file>