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87" r:id="rId4"/>
    <p:sldId id="278" r:id="rId5"/>
    <p:sldId id="279" r:id="rId6"/>
    <p:sldId id="280" r:id="rId7"/>
    <p:sldId id="273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0" r:id="rId22"/>
    <p:sldId id="261" r:id="rId23"/>
    <p:sldId id="262" r:id="rId24"/>
    <p:sldId id="259" r:id="rId25"/>
    <p:sldId id="281" r:id="rId26"/>
    <p:sldId id="282" r:id="rId27"/>
    <p:sldId id="283" r:id="rId28"/>
    <p:sldId id="284" r:id="rId29"/>
    <p:sldId id="285" r:id="rId30"/>
    <p:sldId id="286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نجمت الرياض" initials="نجمت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8T04:28:52.022" idx="1">
    <p:pos x="3157" y="245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8E286-798C-4FBA-9F61-973EAA0AAF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8BE6B-AD14-47DA-9678-285E04C8B2A6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2-capsid</a:t>
          </a:r>
          <a:endParaRPr lang="en-US" sz="3200" dirty="0">
            <a:solidFill>
              <a:srgbClr val="FF0000"/>
            </a:solidFill>
          </a:endParaRPr>
        </a:p>
      </dgm:t>
    </dgm:pt>
    <dgm:pt modelId="{5BA2C0BE-728B-4CAA-8FDB-68E2D05AEEF8}" type="parTrans" cxnId="{25B42CEF-36A1-4453-9567-2200C99C1F5A}">
      <dgm:prSet/>
      <dgm:spPr/>
      <dgm:t>
        <a:bodyPr/>
        <a:lstStyle/>
        <a:p>
          <a:endParaRPr lang="en-US"/>
        </a:p>
      </dgm:t>
    </dgm:pt>
    <dgm:pt modelId="{E390B3EB-2692-46A6-808F-9CADA4083563}" type="sibTrans" cxnId="{25B42CEF-36A1-4453-9567-2200C99C1F5A}">
      <dgm:prSet/>
      <dgm:spPr/>
      <dgm:t>
        <a:bodyPr/>
        <a:lstStyle/>
        <a:p>
          <a:endParaRPr lang="en-US"/>
        </a:p>
      </dgm:t>
    </dgm:pt>
    <dgm:pt modelId="{CA9EE82A-6513-45EF-A884-EE88D1E8624C}">
      <dgm:prSet phldrT="[Text]" custT="1"/>
      <dgm:spPr/>
      <dgm:t>
        <a:bodyPr/>
        <a:lstStyle/>
        <a:p>
          <a:r>
            <a:rPr lang="en-US" sz="1800" dirty="0" smtClean="0"/>
            <a:t>Cubic symmetry</a:t>
          </a:r>
        </a:p>
        <a:p>
          <a:r>
            <a:rPr lang="en-US" sz="1800" dirty="0" smtClean="0"/>
            <a:t>(</a:t>
          </a:r>
          <a:r>
            <a:rPr lang="en-US" sz="1800" dirty="0" err="1" smtClean="0"/>
            <a:t>lcosahederal</a:t>
          </a:r>
          <a:r>
            <a:rPr lang="en-US" sz="1800" dirty="0" smtClean="0"/>
            <a:t>)</a:t>
          </a:r>
          <a:endParaRPr lang="en-US" sz="1800" dirty="0"/>
        </a:p>
      </dgm:t>
    </dgm:pt>
    <dgm:pt modelId="{8C2D5263-CA1A-482F-B506-91DE939D2C93}" type="parTrans" cxnId="{988346AA-CD85-4DEA-858C-BA9B9DEC1299}">
      <dgm:prSet/>
      <dgm:spPr/>
      <dgm:t>
        <a:bodyPr/>
        <a:lstStyle/>
        <a:p>
          <a:endParaRPr lang="en-US"/>
        </a:p>
      </dgm:t>
    </dgm:pt>
    <dgm:pt modelId="{57FDD42A-218E-4AEB-B455-553AA3250B6D}" type="sibTrans" cxnId="{988346AA-CD85-4DEA-858C-BA9B9DEC1299}">
      <dgm:prSet/>
      <dgm:spPr/>
      <dgm:t>
        <a:bodyPr/>
        <a:lstStyle/>
        <a:p>
          <a:endParaRPr lang="en-US"/>
        </a:p>
      </dgm:t>
    </dgm:pt>
    <dgm:pt modelId="{3752D6C1-2E00-4AF4-91B3-4F87FD31A41F}">
      <dgm:prSet phldrT="[Text]" custT="1"/>
      <dgm:spPr/>
      <dgm:t>
        <a:bodyPr/>
        <a:lstStyle/>
        <a:p>
          <a:r>
            <a:rPr lang="en-US" sz="2000" dirty="0" smtClean="0"/>
            <a:t>Helical</a:t>
          </a:r>
          <a:endParaRPr lang="en-US" sz="2000" dirty="0"/>
        </a:p>
      </dgm:t>
    </dgm:pt>
    <dgm:pt modelId="{40B8FBE9-A569-41D3-8D36-1B171F2B9CAF}" type="parTrans" cxnId="{74126224-D775-4C5A-A211-7CCBA64B9AD3}">
      <dgm:prSet/>
      <dgm:spPr/>
      <dgm:t>
        <a:bodyPr/>
        <a:lstStyle/>
        <a:p>
          <a:endParaRPr lang="en-US"/>
        </a:p>
      </dgm:t>
    </dgm:pt>
    <dgm:pt modelId="{1A6175DC-DD4C-4619-AD1F-B0EAF691C743}" type="sibTrans" cxnId="{74126224-D775-4C5A-A211-7CCBA64B9AD3}">
      <dgm:prSet/>
      <dgm:spPr/>
      <dgm:t>
        <a:bodyPr/>
        <a:lstStyle/>
        <a:p>
          <a:endParaRPr lang="en-US"/>
        </a:p>
      </dgm:t>
    </dgm:pt>
    <dgm:pt modelId="{D02E8DFB-F117-4522-B3C1-BCF83FDA1523}">
      <dgm:prSet custT="1"/>
      <dgm:spPr/>
      <dgm:t>
        <a:bodyPr/>
        <a:lstStyle/>
        <a:p>
          <a:r>
            <a:rPr lang="en-US" sz="2000" dirty="0" smtClean="0"/>
            <a:t>Complex</a:t>
          </a:r>
          <a:endParaRPr lang="en-US" sz="2000" dirty="0"/>
        </a:p>
      </dgm:t>
    </dgm:pt>
    <dgm:pt modelId="{7DB4F3F0-CDC4-4B07-A541-ABE257E63404}" type="parTrans" cxnId="{62722B6A-AB02-4E8D-96F7-48D46E28BE8C}">
      <dgm:prSet/>
      <dgm:spPr/>
      <dgm:t>
        <a:bodyPr/>
        <a:lstStyle/>
        <a:p>
          <a:endParaRPr lang="en-US"/>
        </a:p>
      </dgm:t>
    </dgm:pt>
    <dgm:pt modelId="{9DA7AC95-FFE7-4413-8170-1453E0CDBD21}" type="sibTrans" cxnId="{62722B6A-AB02-4E8D-96F7-48D46E28BE8C}">
      <dgm:prSet/>
      <dgm:spPr/>
      <dgm:t>
        <a:bodyPr/>
        <a:lstStyle/>
        <a:p>
          <a:endParaRPr lang="en-US"/>
        </a:p>
      </dgm:t>
    </dgm:pt>
    <dgm:pt modelId="{E1F93648-D53C-473E-804D-B360830BDB97}" type="pres">
      <dgm:prSet presAssocID="{7A08E286-798C-4FBA-9F61-973EAA0AAF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3C2A46-4D36-4E6F-9E54-88C91D5AE92B}" type="pres">
      <dgm:prSet presAssocID="{32E8BE6B-AD14-47DA-9678-285E04C8B2A6}" presName="hierRoot1" presStyleCnt="0">
        <dgm:presLayoutVars>
          <dgm:hierBranch val="init"/>
        </dgm:presLayoutVars>
      </dgm:prSet>
      <dgm:spPr/>
    </dgm:pt>
    <dgm:pt modelId="{2F20C592-BAED-4541-96D1-4A3EA17E4A93}" type="pres">
      <dgm:prSet presAssocID="{32E8BE6B-AD14-47DA-9678-285E04C8B2A6}" presName="rootComposite1" presStyleCnt="0"/>
      <dgm:spPr/>
    </dgm:pt>
    <dgm:pt modelId="{7C7C1DF3-5934-4C94-BCB6-B3E94B8F153A}" type="pres">
      <dgm:prSet presAssocID="{32E8BE6B-AD14-47DA-9678-285E04C8B2A6}" presName="rootText1" presStyleLbl="node0" presStyleIdx="0" presStyleCnt="1" custLinFactNeighborX="1510" custLinFactNeighborY="1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C084A-9DF0-48A5-8ECE-F29EB7B38A0A}" type="pres">
      <dgm:prSet presAssocID="{32E8BE6B-AD14-47DA-9678-285E04C8B2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B741AC-64F3-41C6-8D13-681A2B94B334}" type="pres">
      <dgm:prSet presAssocID="{32E8BE6B-AD14-47DA-9678-285E04C8B2A6}" presName="hierChild2" presStyleCnt="0"/>
      <dgm:spPr/>
    </dgm:pt>
    <dgm:pt modelId="{6316B1D6-0E39-4869-A7E1-475F7B0BB705}" type="pres">
      <dgm:prSet presAssocID="{8C2D5263-CA1A-482F-B506-91DE939D2C9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5972091-F665-4593-84D3-6F6889A2315F}" type="pres">
      <dgm:prSet presAssocID="{CA9EE82A-6513-45EF-A884-EE88D1E8624C}" presName="hierRoot2" presStyleCnt="0">
        <dgm:presLayoutVars>
          <dgm:hierBranch val="init"/>
        </dgm:presLayoutVars>
      </dgm:prSet>
      <dgm:spPr/>
    </dgm:pt>
    <dgm:pt modelId="{DA862461-FDE9-4B0F-9A53-4066EC565F2C}" type="pres">
      <dgm:prSet presAssocID="{CA9EE82A-6513-45EF-A884-EE88D1E8624C}" presName="rootComposite" presStyleCnt="0"/>
      <dgm:spPr/>
    </dgm:pt>
    <dgm:pt modelId="{80D80C53-D605-4CC2-AC1D-CA2C0D5120AF}" type="pres">
      <dgm:prSet presAssocID="{CA9EE82A-6513-45EF-A884-EE88D1E8624C}" presName="rootText" presStyleLbl="node2" presStyleIdx="0" presStyleCnt="3" custScaleY="72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A99BB-7B81-4907-B859-052A989B7D8A}" type="pres">
      <dgm:prSet presAssocID="{CA9EE82A-6513-45EF-A884-EE88D1E8624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D0FDBBD-71A9-4ADC-B7E3-98091227C177}" type="pres">
      <dgm:prSet presAssocID="{CA9EE82A-6513-45EF-A884-EE88D1E8624C}" presName="hierChild4" presStyleCnt="0"/>
      <dgm:spPr/>
    </dgm:pt>
    <dgm:pt modelId="{ABF81EE3-75C5-41FF-8EA6-3FF328584B19}" type="pres">
      <dgm:prSet presAssocID="{CA9EE82A-6513-45EF-A884-EE88D1E8624C}" presName="hierChild5" presStyleCnt="0"/>
      <dgm:spPr/>
    </dgm:pt>
    <dgm:pt modelId="{9B75178F-A46E-4A08-8507-F339A12A1FED}" type="pres">
      <dgm:prSet presAssocID="{40B8FBE9-A569-41D3-8D36-1B171F2B9CA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5735245-434E-4146-A096-5C907277BB77}" type="pres">
      <dgm:prSet presAssocID="{3752D6C1-2E00-4AF4-91B3-4F87FD31A41F}" presName="hierRoot2" presStyleCnt="0">
        <dgm:presLayoutVars>
          <dgm:hierBranch val="init"/>
        </dgm:presLayoutVars>
      </dgm:prSet>
      <dgm:spPr/>
    </dgm:pt>
    <dgm:pt modelId="{84329CBF-1870-44FA-B595-F90F7F04BB95}" type="pres">
      <dgm:prSet presAssocID="{3752D6C1-2E00-4AF4-91B3-4F87FD31A41F}" presName="rootComposite" presStyleCnt="0"/>
      <dgm:spPr/>
    </dgm:pt>
    <dgm:pt modelId="{964374B7-C0CD-4F7C-B255-CC6568A313B8}" type="pres">
      <dgm:prSet presAssocID="{3752D6C1-2E00-4AF4-91B3-4F87FD31A41F}" presName="rootText" presStyleLbl="node2" presStyleIdx="1" presStyleCnt="3" custScaleY="60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CD726-6FC7-4254-8D1E-950DAEE2DAFE}" type="pres">
      <dgm:prSet presAssocID="{3752D6C1-2E00-4AF4-91B3-4F87FD31A41F}" presName="rootConnector" presStyleLbl="node2" presStyleIdx="1" presStyleCnt="3"/>
      <dgm:spPr/>
      <dgm:t>
        <a:bodyPr/>
        <a:lstStyle/>
        <a:p>
          <a:endParaRPr lang="en-US"/>
        </a:p>
      </dgm:t>
    </dgm:pt>
    <dgm:pt modelId="{E115FB6A-559A-427D-BB88-68B1C23063DD}" type="pres">
      <dgm:prSet presAssocID="{3752D6C1-2E00-4AF4-91B3-4F87FD31A41F}" presName="hierChild4" presStyleCnt="0"/>
      <dgm:spPr/>
    </dgm:pt>
    <dgm:pt modelId="{33EC151D-2A63-47E1-A0DE-C647F2DF9E90}" type="pres">
      <dgm:prSet presAssocID="{3752D6C1-2E00-4AF4-91B3-4F87FD31A41F}" presName="hierChild5" presStyleCnt="0"/>
      <dgm:spPr/>
    </dgm:pt>
    <dgm:pt modelId="{40ECB08B-D22D-44F7-9FAB-26193E5F828A}" type="pres">
      <dgm:prSet presAssocID="{7DB4F3F0-CDC4-4B07-A541-ABE257E6340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FCB84EA-5287-43CF-BA30-29074325710A}" type="pres">
      <dgm:prSet presAssocID="{D02E8DFB-F117-4522-B3C1-BCF83FDA1523}" presName="hierRoot2" presStyleCnt="0">
        <dgm:presLayoutVars>
          <dgm:hierBranch val="init"/>
        </dgm:presLayoutVars>
      </dgm:prSet>
      <dgm:spPr/>
    </dgm:pt>
    <dgm:pt modelId="{4249160B-A32D-4A86-8F58-E4A491DA85A3}" type="pres">
      <dgm:prSet presAssocID="{D02E8DFB-F117-4522-B3C1-BCF83FDA1523}" presName="rootComposite" presStyleCnt="0"/>
      <dgm:spPr/>
    </dgm:pt>
    <dgm:pt modelId="{056B7E07-CB48-4C26-B36C-FA96CAF605DB}" type="pres">
      <dgm:prSet presAssocID="{D02E8DFB-F117-4522-B3C1-BCF83FDA1523}" presName="rootText" presStyleLbl="node2" presStyleIdx="2" presStyleCnt="3" custScaleY="64314" custLinFactNeighborY="-2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1419B-84C6-4A46-ADD3-4CAFE926986F}" type="pres">
      <dgm:prSet presAssocID="{D02E8DFB-F117-4522-B3C1-BCF83FDA1523}" presName="rootConnector" presStyleLbl="node2" presStyleIdx="2" presStyleCnt="3"/>
      <dgm:spPr/>
      <dgm:t>
        <a:bodyPr/>
        <a:lstStyle/>
        <a:p>
          <a:endParaRPr lang="en-US"/>
        </a:p>
      </dgm:t>
    </dgm:pt>
    <dgm:pt modelId="{425BDFAD-7092-44EF-8851-C1DED598C154}" type="pres">
      <dgm:prSet presAssocID="{D02E8DFB-F117-4522-B3C1-BCF83FDA1523}" presName="hierChild4" presStyleCnt="0"/>
      <dgm:spPr/>
    </dgm:pt>
    <dgm:pt modelId="{5C9638B3-596E-4244-B59C-1C1A425508EE}" type="pres">
      <dgm:prSet presAssocID="{D02E8DFB-F117-4522-B3C1-BCF83FDA1523}" presName="hierChild5" presStyleCnt="0"/>
      <dgm:spPr/>
    </dgm:pt>
    <dgm:pt modelId="{0AA752BF-865F-4FAF-82A8-406721EAAD3E}" type="pres">
      <dgm:prSet presAssocID="{32E8BE6B-AD14-47DA-9678-285E04C8B2A6}" presName="hierChild3" presStyleCnt="0"/>
      <dgm:spPr/>
    </dgm:pt>
  </dgm:ptLst>
  <dgm:cxnLst>
    <dgm:cxn modelId="{4CB5BC5D-E147-114E-BDE9-A0F7425F106C}" type="presOf" srcId="{8C2D5263-CA1A-482F-B506-91DE939D2C93}" destId="{6316B1D6-0E39-4869-A7E1-475F7B0BB705}" srcOrd="0" destOrd="0" presId="urn:microsoft.com/office/officeart/2005/8/layout/orgChart1"/>
    <dgm:cxn modelId="{3A2B941C-8278-4443-A678-1A872134C093}" type="presOf" srcId="{3752D6C1-2E00-4AF4-91B3-4F87FD31A41F}" destId="{21ACD726-6FC7-4254-8D1E-950DAEE2DAFE}" srcOrd="1" destOrd="0" presId="urn:microsoft.com/office/officeart/2005/8/layout/orgChart1"/>
    <dgm:cxn modelId="{62722B6A-AB02-4E8D-96F7-48D46E28BE8C}" srcId="{32E8BE6B-AD14-47DA-9678-285E04C8B2A6}" destId="{D02E8DFB-F117-4522-B3C1-BCF83FDA1523}" srcOrd="2" destOrd="0" parTransId="{7DB4F3F0-CDC4-4B07-A541-ABE257E63404}" sibTransId="{9DA7AC95-FFE7-4413-8170-1453E0CDBD21}"/>
    <dgm:cxn modelId="{4C99C788-E55D-DA45-92BE-FD8B820D6144}" type="presOf" srcId="{3752D6C1-2E00-4AF4-91B3-4F87FD31A41F}" destId="{964374B7-C0CD-4F7C-B255-CC6568A313B8}" srcOrd="0" destOrd="0" presId="urn:microsoft.com/office/officeart/2005/8/layout/orgChart1"/>
    <dgm:cxn modelId="{17F1DB7A-5C65-4946-9167-FBBF51B1D43F}" type="presOf" srcId="{7A08E286-798C-4FBA-9F61-973EAA0AAF99}" destId="{E1F93648-D53C-473E-804D-B360830BDB97}" srcOrd="0" destOrd="0" presId="urn:microsoft.com/office/officeart/2005/8/layout/orgChart1"/>
    <dgm:cxn modelId="{241FCE82-963D-164F-874D-33AEA243D95A}" type="presOf" srcId="{D02E8DFB-F117-4522-B3C1-BCF83FDA1523}" destId="{1851419B-84C6-4A46-ADD3-4CAFE926986F}" srcOrd="1" destOrd="0" presId="urn:microsoft.com/office/officeart/2005/8/layout/orgChart1"/>
    <dgm:cxn modelId="{839E6BF2-1C00-FE42-AB39-D407BC97EA5D}" type="presOf" srcId="{32E8BE6B-AD14-47DA-9678-285E04C8B2A6}" destId="{7C7C1DF3-5934-4C94-BCB6-B3E94B8F153A}" srcOrd="0" destOrd="0" presId="urn:microsoft.com/office/officeart/2005/8/layout/orgChart1"/>
    <dgm:cxn modelId="{25B42CEF-36A1-4453-9567-2200C99C1F5A}" srcId="{7A08E286-798C-4FBA-9F61-973EAA0AAF99}" destId="{32E8BE6B-AD14-47DA-9678-285E04C8B2A6}" srcOrd="0" destOrd="0" parTransId="{5BA2C0BE-728B-4CAA-8FDB-68E2D05AEEF8}" sibTransId="{E390B3EB-2692-46A6-808F-9CADA4083563}"/>
    <dgm:cxn modelId="{68B7280E-0FDB-A04A-B582-FEAA1C713E8C}" type="presOf" srcId="{40B8FBE9-A569-41D3-8D36-1B171F2B9CAF}" destId="{9B75178F-A46E-4A08-8507-F339A12A1FED}" srcOrd="0" destOrd="0" presId="urn:microsoft.com/office/officeart/2005/8/layout/orgChart1"/>
    <dgm:cxn modelId="{9B65E528-679C-4241-BCD0-331A258C4788}" type="presOf" srcId="{CA9EE82A-6513-45EF-A884-EE88D1E8624C}" destId="{B99A99BB-7B81-4907-B859-052A989B7D8A}" srcOrd="1" destOrd="0" presId="urn:microsoft.com/office/officeart/2005/8/layout/orgChart1"/>
    <dgm:cxn modelId="{988346AA-CD85-4DEA-858C-BA9B9DEC1299}" srcId="{32E8BE6B-AD14-47DA-9678-285E04C8B2A6}" destId="{CA9EE82A-6513-45EF-A884-EE88D1E8624C}" srcOrd="0" destOrd="0" parTransId="{8C2D5263-CA1A-482F-B506-91DE939D2C93}" sibTransId="{57FDD42A-218E-4AEB-B455-553AA3250B6D}"/>
    <dgm:cxn modelId="{74126224-D775-4C5A-A211-7CCBA64B9AD3}" srcId="{32E8BE6B-AD14-47DA-9678-285E04C8B2A6}" destId="{3752D6C1-2E00-4AF4-91B3-4F87FD31A41F}" srcOrd="1" destOrd="0" parTransId="{40B8FBE9-A569-41D3-8D36-1B171F2B9CAF}" sibTransId="{1A6175DC-DD4C-4619-AD1F-B0EAF691C743}"/>
    <dgm:cxn modelId="{7C2CAADA-4C6C-1E4C-A643-3E6D459AB087}" type="presOf" srcId="{32E8BE6B-AD14-47DA-9678-285E04C8B2A6}" destId="{921C084A-9DF0-48A5-8ECE-F29EB7B38A0A}" srcOrd="1" destOrd="0" presId="urn:microsoft.com/office/officeart/2005/8/layout/orgChart1"/>
    <dgm:cxn modelId="{1278E39F-9550-C442-A070-5637609DDEDA}" type="presOf" srcId="{7DB4F3F0-CDC4-4B07-A541-ABE257E63404}" destId="{40ECB08B-D22D-44F7-9FAB-26193E5F828A}" srcOrd="0" destOrd="0" presId="urn:microsoft.com/office/officeart/2005/8/layout/orgChart1"/>
    <dgm:cxn modelId="{907BA9D3-ABF3-5549-889D-3DB6A96A6EEE}" type="presOf" srcId="{D02E8DFB-F117-4522-B3C1-BCF83FDA1523}" destId="{056B7E07-CB48-4C26-B36C-FA96CAF605DB}" srcOrd="0" destOrd="0" presId="urn:microsoft.com/office/officeart/2005/8/layout/orgChart1"/>
    <dgm:cxn modelId="{26BD7ED3-61CB-BC48-9F1C-58BF8AFC5C11}" type="presOf" srcId="{CA9EE82A-6513-45EF-A884-EE88D1E8624C}" destId="{80D80C53-D605-4CC2-AC1D-CA2C0D5120AF}" srcOrd="0" destOrd="0" presId="urn:microsoft.com/office/officeart/2005/8/layout/orgChart1"/>
    <dgm:cxn modelId="{966CCF28-8C6B-F94C-B983-632F13E1D242}" type="presParOf" srcId="{E1F93648-D53C-473E-804D-B360830BDB97}" destId="{BC3C2A46-4D36-4E6F-9E54-88C91D5AE92B}" srcOrd="0" destOrd="0" presId="urn:microsoft.com/office/officeart/2005/8/layout/orgChart1"/>
    <dgm:cxn modelId="{51E0F3E3-0651-CF4D-8EE3-E208C6B41FD1}" type="presParOf" srcId="{BC3C2A46-4D36-4E6F-9E54-88C91D5AE92B}" destId="{2F20C592-BAED-4541-96D1-4A3EA17E4A93}" srcOrd="0" destOrd="0" presId="urn:microsoft.com/office/officeart/2005/8/layout/orgChart1"/>
    <dgm:cxn modelId="{1CAA96EF-F57B-A443-B85E-35CC2B7CBCD0}" type="presParOf" srcId="{2F20C592-BAED-4541-96D1-4A3EA17E4A93}" destId="{7C7C1DF3-5934-4C94-BCB6-B3E94B8F153A}" srcOrd="0" destOrd="0" presId="urn:microsoft.com/office/officeart/2005/8/layout/orgChart1"/>
    <dgm:cxn modelId="{0CEA6AC2-D452-7047-980F-5E0248C350F6}" type="presParOf" srcId="{2F20C592-BAED-4541-96D1-4A3EA17E4A93}" destId="{921C084A-9DF0-48A5-8ECE-F29EB7B38A0A}" srcOrd="1" destOrd="0" presId="urn:microsoft.com/office/officeart/2005/8/layout/orgChart1"/>
    <dgm:cxn modelId="{B0C8F05F-1A4D-ED46-84D1-2DF0056FDDFE}" type="presParOf" srcId="{BC3C2A46-4D36-4E6F-9E54-88C91D5AE92B}" destId="{86B741AC-64F3-41C6-8D13-681A2B94B334}" srcOrd="1" destOrd="0" presId="urn:microsoft.com/office/officeart/2005/8/layout/orgChart1"/>
    <dgm:cxn modelId="{30155002-DEC4-D84D-8EC7-8A67A80CDB4D}" type="presParOf" srcId="{86B741AC-64F3-41C6-8D13-681A2B94B334}" destId="{6316B1D6-0E39-4869-A7E1-475F7B0BB705}" srcOrd="0" destOrd="0" presId="urn:microsoft.com/office/officeart/2005/8/layout/orgChart1"/>
    <dgm:cxn modelId="{64ECD939-C1F7-374A-86C3-00E35493F2B1}" type="presParOf" srcId="{86B741AC-64F3-41C6-8D13-681A2B94B334}" destId="{E5972091-F665-4593-84D3-6F6889A2315F}" srcOrd="1" destOrd="0" presId="urn:microsoft.com/office/officeart/2005/8/layout/orgChart1"/>
    <dgm:cxn modelId="{4F57560E-0A59-A74A-9CEC-B95057D10FDA}" type="presParOf" srcId="{E5972091-F665-4593-84D3-6F6889A2315F}" destId="{DA862461-FDE9-4B0F-9A53-4066EC565F2C}" srcOrd="0" destOrd="0" presId="urn:microsoft.com/office/officeart/2005/8/layout/orgChart1"/>
    <dgm:cxn modelId="{346255EB-730B-F549-87DF-DF6359731B93}" type="presParOf" srcId="{DA862461-FDE9-4B0F-9A53-4066EC565F2C}" destId="{80D80C53-D605-4CC2-AC1D-CA2C0D5120AF}" srcOrd="0" destOrd="0" presId="urn:microsoft.com/office/officeart/2005/8/layout/orgChart1"/>
    <dgm:cxn modelId="{33559328-A6C0-2F41-AAB4-6BD60E9E0613}" type="presParOf" srcId="{DA862461-FDE9-4B0F-9A53-4066EC565F2C}" destId="{B99A99BB-7B81-4907-B859-052A989B7D8A}" srcOrd="1" destOrd="0" presId="urn:microsoft.com/office/officeart/2005/8/layout/orgChart1"/>
    <dgm:cxn modelId="{95B1B046-053B-E843-A3C0-17179811A667}" type="presParOf" srcId="{E5972091-F665-4593-84D3-6F6889A2315F}" destId="{5D0FDBBD-71A9-4ADC-B7E3-98091227C177}" srcOrd="1" destOrd="0" presId="urn:microsoft.com/office/officeart/2005/8/layout/orgChart1"/>
    <dgm:cxn modelId="{C520F6D0-17C0-9B43-8ACC-7AE1A4246D1A}" type="presParOf" srcId="{E5972091-F665-4593-84D3-6F6889A2315F}" destId="{ABF81EE3-75C5-41FF-8EA6-3FF328584B19}" srcOrd="2" destOrd="0" presId="urn:microsoft.com/office/officeart/2005/8/layout/orgChart1"/>
    <dgm:cxn modelId="{332CC4E3-A0F3-BA48-A5BE-2AAF3FE1E53E}" type="presParOf" srcId="{86B741AC-64F3-41C6-8D13-681A2B94B334}" destId="{9B75178F-A46E-4A08-8507-F339A12A1FED}" srcOrd="2" destOrd="0" presId="urn:microsoft.com/office/officeart/2005/8/layout/orgChart1"/>
    <dgm:cxn modelId="{E7BA2452-8FE0-1B48-9636-A262B9CFFBB2}" type="presParOf" srcId="{86B741AC-64F3-41C6-8D13-681A2B94B334}" destId="{05735245-434E-4146-A096-5C907277BB77}" srcOrd="3" destOrd="0" presId="urn:microsoft.com/office/officeart/2005/8/layout/orgChart1"/>
    <dgm:cxn modelId="{191734CE-93E5-7841-AE68-8CFC9507FF93}" type="presParOf" srcId="{05735245-434E-4146-A096-5C907277BB77}" destId="{84329CBF-1870-44FA-B595-F90F7F04BB95}" srcOrd="0" destOrd="0" presId="urn:microsoft.com/office/officeart/2005/8/layout/orgChart1"/>
    <dgm:cxn modelId="{B0950D63-8533-4A42-B9DB-0356BA2C0BCD}" type="presParOf" srcId="{84329CBF-1870-44FA-B595-F90F7F04BB95}" destId="{964374B7-C0CD-4F7C-B255-CC6568A313B8}" srcOrd="0" destOrd="0" presId="urn:microsoft.com/office/officeart/2005/8/layout/orgChart1"/>
    <dgm:cxn modelId="{23EB5DA0-CED9-324F-92EA-3EAD257B72DF}" type="presParOf" srcId="{84329CBF-1870-44FA-B595-F90F7F04BB95}" destId="{21ACD726-6FC7-4254-8D1E-950DAEE2DAFE}" srcOrd="1" destOrd="0" presId="urn:microsoft.com/office/officeart/2005/8/layout/orgChart1"/>
    <dgm:cxn modelId="{721F2E18-36B4-3049-A4B9-B2C8862A1D13}" type="presParOf" srcId="{05735245-434E-4146-A096-5C907277BB77}" destId="{E115FB6A-559A-427D-BB88-68B1C23063DD}" srcOrd="1" destOrd="0" presId="urn:microsoft.com/office/officeart/2005/8/layout/orgChart1"/>
    <dgm:cxn modelId="{36418246-5C08-594F-93FE-CD7B0F5EAD25}" type="presParOf" srcId="{05735245-434E-4146-A096-5C907277BB77}" destId="{33EC151D-2A63-47E1-A0DE-C647F2DF9E90}" srcOrd="2" destOrd="0" presId="urn:microsoft.com/office/officeart/2005/8/layout/orgChart1"/>
    <dgm:cxn modelId="{4C25E74D-2DE6-8D4C-9783-1BD7E51E5F48}" type="presParOf" srcId="{86B741AC-64F3-41C6-8D13-681A2B94B334}" destId="{40ECB08B-D22D-44F7-9FAB-26193E5F828A}" srcOrd="4" destOrd="0" presId="urn:microsoft.com/office/officeart/2005/8/layout/orgChart1"/>
    <dgm:cxn modelId="{32AAC458-8CF3-FF42-989B-8E203EFD9026}" type="presParOf" srcId="{86B741AC-64F3-41C6-8D13-681A2B94B334}" destId="{DFCB84EA-5287-43CF-BA30-29074325710A}" srcOrd="5" destOrd="0" presId="urn:microsoft.com/office/officeart/2005/8/layout/orgChart1"/>
    <dgm:cxn modelId="{BBAD029F-ED8C-A149-A5EA-E3577F9DAFAA}" type="presParOf" srcId="{DFCB84EA-5287-43CF-BA30-29074325710A}" destId="{4249160B-A32D-4A86-8F58-E4A491DA85A3}" srcOrd="0" destOrd="0" presId="urn:microsoft.com/office/officeart/2005/8/layout/orgChart1"/>
    <dgm:cxn modelId="{4DFDFECD-14EE-7047-8BF6-4F8D1C8070F5}" type="presParOf" srcId="{4249160B-A32D-4A86-8F58-E4A491DA85A3}" destId="{056B7E07-CB48-4C26-B36C-FA96CAF605DB}" srcOrd="0" destOrd="0" presId="urn:microsoft.com/office/officeart/2005/8/layout/orgChart1"/>
    <dgm:cxn modelId="{AE2B1A99-0845-E840-BF0A-BCEC71C52887}" type="presParOf" srcId="{4249160B-A32D-4A86-8F58-E4A491DA85A3}" destId="{1851419B-84C6-4A46-ADD3-4CAFE926986F}" srcOrd="1" destOrd="0" presId="urn:microsoft.com/office/officeart/2005/8/layout/orgChart1"/>
    <dgm:cxn modelId="{B6CD72CC-99A0-A648-8D72-E466CE9D9644}" type="presParOf" srcId="{DFCB84EA-5287-43CF-BA30-29074325710A}" destId="{425BDFAD-7092-44EF-8851-C1DED598C154}" srcOrd="1" destOrd="0" presId="urn:microsoft.com/office/officeart/2005/8/layout/orgChart1"/>
    <dgm:cxn modelId="{D96C4D7D-E15F-914B-8CAE-FDCBF1B63A90}" type="presParOf" srcId="{DFCB84EA-5287-43CF-BA30-29074325710A}" destId="{5C9638B3-596E-4244-B59C-1C1A425508EE}" srcOrd="2" destOrd="0" presId="urn:microsoft.com/office/officeart/2005/8/layout/orgChart1"/>
    <dgm:cxn modelId="{B5B6952C-8A03-084B-9847-2819BBFCD9BC}" type="presParOf" srcId="{BC3C2A46-4D36-4E6F-9E54-88C91D5AE92B}" destId="{0AA752BF-865F-4FAF-82A8-406721EAAD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B08B-D22D-44F7-9FAB-26193E5F828A}">
      <dsp:nvSpPr>
        <dsp:cNvPr id="0" name=""/>
        <dsp:cNvSpPr/>
      </dsp:nvSpPr>
      <dsp:spPr>
        <a:xfrm>
          <a:off x="3760853" y="1361851"/>
          <a:ext cx="2604628" cy="41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97"/>
              </a:lnTo>
              <a:lnTo>
                <a:pt x="2604628" y="186197"/>
              </a:lnTo>
              <a:lnTo>
                <a:pt x="2604628" y="41507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5178F-A46E-4A08-8507-F339A12A1FED}">
      <dsp:nvSpPr>
        <dsp:cNvPr id="0" name=""/>
        <dsp:cNvSpPr/>
      </dsp:nvSpPr>
      <dsp:spPr>
        <a:xfrm>
          <a:off x="3682218" y="1361851"/>
          <a:ext cx="91440" cy="438518"/>
        </a:xfrm>
        <a:custGeom>
          <a:avLst/>
          <a:gdLst/>
          <a:ahLst/>
          <a:cxnLst/>
          <a:rect l="0" t="0" r="0" b="0"/>
          <a:pathLst>
            <a:path>
              <a:moveTo>
                <a:pt x="78634" y="0"/>
              </a:moveTo>
              <a:lnTo>
                <a:pt x="78634" y="209641"/>
              </a:lnTo>
              <a:lnTo>
                <a:pt x="45720" y="209641"/>
              </a:lnTo>
              <a:lnTo>
                <a:pt x="45720" y="43851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6B1D6-0E39-4869-A7E1-475F7B0BB705}">
      <dsp:nvSpPr>
        <dsp:cNvPr id="0" name=""/>
        <dsp:cNvSpPr/>
      </dsp:nvSpPr>
      <dsp:spPr>
        <a:xfrm>
          <a:off x="1090394" y="1361851"/>
          <a:ext cx="2670458" cy="438518"/>
        </a:xfrm>
        <a:custGeom>
          <a:avLst/>
          <a:gdLst/>
          <a:ahLst/>
          <a:cxnLst/>
          <a:rect l="0" t="0" r="0" b="0"/>
          <a:pathLst>
            <a:path>
              <a:moveTo>
                <a:pt x="2670458" y="0"/>
              </a:moveTo>
              <a:lnTo>
                <a:pt x="2670458" y="209641"/>
              </a:lnTo>
              <a:lnTo>
                <a:pt x="0" y="209641"/>
              </a:lnTo>
              <a:lnTo>
                <a:pt x="0" y="43851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C1DF3-5934-4C94-BCB6-B3E94B8F153A}">
      <dsp:nvSpPr>
        <dsp:cNvPr id="0" name=""/>
        <dsp:cNvSpPr/>
      </dsp:nvSpPr>
      <dsp:spPr>
        <a:xfrm>
          <a:off x="2670959" y="271957"/>
          <a:ext cx="2179788" cy="1089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2-capsid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2670959" y="271957"/>
        <a:ext cx="2179788" cy="1089894"/>
      </dsp:txXfrm>
    </dsp:sp>
    <dsp:sp modelId="{80D80C53-D605-4CC2-AC1D-CA2C0D5120AF}">
      <dsp:nvSpPr>
        <dsp:cNvPr id="0" name=""/>
        <dsp:cNvSpPr/>
      </dsp:nvSpPr>
      <dsp:spPr>
        <a:xfrm>
          <a:off x="500" y="1800370"/>
          <a:ext cx="2179788" cy="794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Cubic symmetry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lcosahederal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500" y="1800370"/>
        <a:ext cx="2179788" cy="794739"/>
      </dsp:txXfrm>
    </dsp:sp>
    <dsp:sp modelId="{964374B7-C0CD-4F7C-B255-CC6568A313B8}">
      <dsp:nvSpPr>
        <dsp:cNvPr id="0" name=""/>
        <dsp:cNvSpPr/>
      </dsp:nvSpPr>
      <dsp:spPr>
        <a:xfrm>
          <a:off x="2638044" y="1800370"/>
          <a:ext cx="2179788" cy="654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Helical</a:t>
          </a:r>
          <a:endParaRPr lang="en-US" sz="2000" kern="1200" dirty="0"/>
        </a:p>
      </dsp:txBody>
      <dsp:txXfrm>
        <a:off x="2638044" y="1800370"/>
        <a:ext cx="2179788" cy="654067"/>
      </dsp:txXfrm>
    </dsp:sp>
    <dsp:sp modelId="{056B7E07-CB48-4C26-B36C-FA96CAF605DB}">
      <dsp:nvSpPr>
        <dsp:cNvPr id="0" name=""/>
        <dsp:cNvSpPr/>
      </dsp:nvSpPr>
      <dsp:spPr>
        <a:xfrm>
          <a:off x="5275588" y="1776927"/>
          <a:ext cx="2179788" cy="70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Complex</a:t>
          </a:r>
          <a:endParaRPr lang="en-US" sz="2000" kern="1200" dirty="0"/>
        </a:p>
      </dsp:txBody>
      <dsp:txXfrm>
        <a:off x="5275588" y="1776927"/>
        <a:ext cx="2179788" cy="7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ZGE4BLuAkuU&amp;feature=youtu.b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436microbiologyteam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852" y="292372"/>
            <a:ext cx="10318418" cy="4394988"/>
          </a:xfrm>
        </p:spPr>
        <p:txBody>
          <a:bodyPr/>
          <a:lstStyle/>
          <a:p>
            <a:r>
              <a:rPr lang="en-US" sz="48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endParaRPr lang="en-US" sz="7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321" y="3624669"/>
            <a:ext cx="4439480" cy="1407398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Viral structure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3000" y="3101449"/>
            <a:ext cx="379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Lecture 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266976" y="-94308"/>
            <a:ext cx="2902227" cy="2252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7" name="Rectangle: Top Corners One Rounded and One Snipped 6"/>
          <p:cNvSpPr/>
          <p:nvPr/>
        </p:nvSpPr>
        <p:spPr>
          <a:xfrm>
            <a:off x="266976" y="4569833"/>
            <a:ext cx="3691345" cy="2288167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0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586" y="340640"/>
            <a:ext cx="5378342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Classification of viruses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452045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 </a:t>
            </a:r>
            <a:r>
              <a:rPr lang="en-US" sz="2400" b="1" dirty="0">
                <a:solidFill>
                  <a:srgbClr val="000090"/>
                </a:solidFill>
              </a:rPr>
              <a:t>Type of Nucleic Acid</a:t>
            </a:r>
            <a:r>
              <a:rPr lang="en-US" sz="2400" b="1" dirty="0"/>
              <a:t> </a:t>
            </a:r>
            <a:r>
              <a:rPr lang="en-US" b="1" dirty="0"/>
              <a:t>(DNA or RNA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/>
              <a:t> The </a:t>
            </a:r>
            <a:r>
              <a:rPr lang="en-US" sz="2400" b="1" dirty="0">
                <a:solidFill>
                  <a:srgbClr val="000090"/>
                </a:solidFill>
              </a:rPr>
              <a:t>number of strand</a:t>
            </a:r>
            <a:r>
              <a:rPr lang="en-US" b="1" dirty="0"/>
              <a:t>: </a:t>
            </a:r>
            <a:r>
              <a:rPr lang="en-US" b="1" dirty="0" smtClean="0"/>
              <a:t>Double</a:t>
            </a:r>
            <a:r>
              <a:rPr lang="en-US" b="1" dirty="0"/>
              <a:t> </a:t>
            </a:r>
            <a:r>
              <a:rPr lang="en-US" sz="2000" b="1" dirty="0" smtClean="0"/>
              <a:t>VS. </a:t>
            </a:r>
            <a:r>
              <a:rPr lang="en-US" b="1" dirty="0"/>
              <a:t> </a:t>
            </a:r>
            <a:r>
              <a:rPr lang="en-US" b="1" dirty="0" smtClean="0"/>
              <a:t>single-stranded</a:t>
            </a:r>
          </a:p>
          <a:p>
            <a:endParaRPr lang="en-US" b="1" dirty="0"/>
          </a:p>
          <a:p>
            <a:r>
              <a:rPr lang="en-US" b="1" dirty="0"/>
              <a:t> The </a:t>
            </a:r>
            <a:r>
              <a:rPr lang="en-US" sz="2400" b="1" dirty="0">
                <a:solidFill>
                  <a:srgbClr val="000090"/>
                </a:solidFill>
              </a:rPr>
              <a:t>polarity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/>
              <a:t>of viral genome: Positive (+) or negative (-) stranded </a:t>
            </a:r>
            <a:r>
              <a:rPr lang="en-US" b="1" dirty="0" smtClean="0">
                <a:solidFill>
                  <a:srgbClr val="FF0000"/>
                </a:solidFill>
              </a:rPr>
              <a:t>RNA</a:t>
            </a:r>
          </a:p>
          <a:p>
            <a:endParaRPr lang="en-US" b="1" dirty="0"/>
          </a:p>
          <a:p>
            <a:r>
              <a:rPr lang="en-US" b="1" dirty="0"/>
              <a:t> The presence or absence of </a:t>
            </a:r>
            <a:r>
              <a:rPr lang="en-US" sz="2400" b="1" dirty="0" smtClean="0">
                <a:solidFill>
                  <a:srgbClr val="000090"/>
                </a:solidFill>
              </a:rPr>
              <a:t>envelope</a:t>
            </a:r>
          </a:p>
          <a:p>
            <a:endParaRPr lang="en-US" b="1" dirty="0"/>
          </a:p>
          <a:p>
            <a:r>
              <a:rPr lang="en-US" b="1" dirty="0"/>
              <a:t> </a:t>
            </a:r>
            <a:r>
              <a:rPr lang="en-US" sz="2400" b="1" dirty="0">
                <a:solidFill>
                  <a:srgbClr val="000090"/>
                </a:solidFill>
              </a:rPr>
              <a:t>Type of symmetry </a:t>
            </a:r>
          </a:p>
        </p:txBody>
      </p:sp>
    </p:spTree>
    <p:extLst>
      <p:ext uri="{BB962C8B-B14F-4D97-AF65-F5344CB8AC3E}">
        <p14:creationId xmlns:p14="http://schemas.microsoft.com/office/powerpoint/2010/main" val="39847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20163"/>
              </p:ext>
            </p:extLst>
          </p:nvPr>
        </p:nvGraphicFramePr>
        <p:xfrm>
          <a:off x="2032000" y="578989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11456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5099444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80666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1346210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 DNA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19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Double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67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</a:t>
                      </a:r>
                      <a:r>
                        <a:rPr lang="en-US" baseline="0" dirty="0"/>
                        <a:t> Enveloped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 Enveloped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02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88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Parvoviridae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Poxviridae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Herpesviridae</a:t>
                      </a:r>
                      <a:endParaRPr lang="en-US" dirty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Adenoviridae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15508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90084"/>
              </p:ext>
            </p:extLst>
          </p:nvPr>
        </p:nvGraphicFramePr>
        <p:xfrm>
          <a:off x="2032000" y="2814320"/>
          <a:ext cx="8128000" cy="322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5605199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8245702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96747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4189658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 RNA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3464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Double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684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Neg</a:t>
                      </a:r>
                      <a:r>
                        <a:rPr lang="en-US" dirty="0"/>
                        <a:t>-Strand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r>
                        <a:rPr lang="en-US" dirty="0"/>
                        <a:t>-Strand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Non-Enveloped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56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75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Helical</a:t>
                      </a:r>
                    </a:p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Helical</a:t>
                      </a: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Icosahedral </a:t>
                      </a:r>
                    </a:p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Icosahedral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Hepeviridae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Reoviridae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2523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64776" y="61378"/>
            <a:ext cx="72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Medically Important Viruses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9753600" y="5178174"/>
            <a:ext cx="2034569" cy="1457903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Not important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BUT useful to remember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6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409" y="149469"/>
            <a:ext cx="35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Replication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077" y="1310054"/>
            <a:ext cx="51171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Uncoating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Synthesis of viral components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mRNA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Viral Proteins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Nucleic Acid (NA </a:t>
            </a:r>
            <a:r>
              <a:rPr lang="x-none" sz="2000" dirty="0"/>
              <a:t>اختصارها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88" y="1310054"/>
            <a:ext cx="5140244" cy="52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6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9" y="254977"/>
            <a:ext cx="1048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1-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Glycoprotein</a:t>
            </a:r>
            <a:r>
              <a:rPr lang="en-US" dirty="0"/>
              <a:t> (if enveloped virus)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Folding proteins in capsid </a:t>
            </a:r>
            <a:r>
              <a:rPr lang="en-US" dirty="0"/>
              <a:t>(if non</a:t>
            </a:r>
            <a:r>
              <a:rPr lang="en-US" dirty="0" smtClean="0"/>
              <a:t>-enveloped </a:t>
            </a:r>
            <a:r>
              <a:rPr lang="en-US" dirty="0"/>
              <a:t>virus)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739" y="1468315"/>
            <a:ext cx="104804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2- 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Fusion </a:t>
            </a:r>
            <a:r>
              <a:rPr lang="x-none" dirty="0" smtClean="0">
                <a:solidFill>
                  <a:schemeClr val="accent1"/>
                </a:solidFill>
              </a:rPr>
              <a:t>التحام</a:t>
            </a:r>
            <a:r>
              <a:rPr lang="en-US" dirty="0" smtClean="0"/>
              <a:t> : </a:t>
            </a:r>
            <a:r>
              <a:rPr lang="en-US" dirty="0"/>
              <a:t>of </a:t>
            </a:r>
            <a:r>
              <a:rPr lang="en-US" dirty="0" smtClean="0"/>
              <a:t>host cell membrane </a:t>
            </a:r>
            <a:r>
              <a:rPr lang="en-US" dirty="0"/>
              <a:t>and viral envelope (if enveloped virus)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Endocytosis</a:t>
            </a:r>
            <a:r>
              <a:rPr lang="en-US" dirty="0"/>
              <a:t>: </a:t>
            </a:r>
            <a:r>
              <a:rPr lang="en-US" dirty="0" smtClean="0"/>
              <a:t> Virus </a:t>
            </a:r>
            <a:r>
              <a:rPr lang="en-US" dirty="0"/>
              <a:t>is swallowed by the cell and becomes in an </a:t>
            </a:r>
            <a:r>
              <a:rPr lang="en-US" u="sng" dirty="0" err="1"/>
              <a:t>Endocytotic</a:t>
            </a:r>
            <a:r>
              <a:rPr lang="en-US" u="sng" dirty="0"/>
              <a:t> Vesicle </a:t>
            </a:r>
            <a:r>
              <a:rPr lang="en-US" dirty="0"/>
              <a:t>(both)</a:t>
            </a:r>
          </a:p>
          <a:p>
            <a:r>
              <a:rPr lang="en-US" dirty="0"/>
              <a:t>            note: the virus </a:t>
            </a:r>
            <a:r>
              <a:rPr lang="en-US" dirty="0" smtClean="0"/>
              <a:t>tricks to </a:t>
            </a:r>
            <a:r>
              <a:rPr lang="en-US" dirty="0"/>
              <a:t>the cell into thinking it is not harmful, so the cell swallows it (endocytosis)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969" y="2839915"/>
            <a:ext cx="838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 How does the virus get out of </a:t>
            </a:r>
            <a:r>
              <a:rPr lang="en-US" dirty="0" err="1"/>
              <a:t>endocytotic</a:t>
            </a:r>
            <a:r>
              <a:rPr lang="en-US" dirty="0"/>
              <a:t> vesicle?</a:t>
            </a:r>
          </a:p>
          <a:p>
            <a:r>
              <a:rPr lang="en-US" dirty="0"/>
              <a:t>A- </a:t>
            </a:r>
            <a:r>
              <a:rPr lang="en-US" dirty="0" smtClean="0"/>
              <a:t>Enveloped: </a:t>
            </a:r>
            <a:r>
              <a:rPr lang="en-US" dirty="0"/>
              <a:t>Fuse with </a:t>
            </a:r>
            <a:r>
              <a:rPr lang="en-US" dirty="0" err="1"/>
              <a:t>endocytotic</a:t>
            </a:r>
            <a:r>
              <a:rPr lang="en-US" dirty="0"/>
              <a:t> vesicle membrane.</a:t>
            </a:r>
          </a:p>
          <a:p>
            <a:r>
              <a:rPr lang="en-US" dirty="0"/>
              <a:t>    </a:t>
            </a:r>
            <a:r>
              <a:rPr lang="en-US" dirty="0" smtClean="0"/>
              <a:t>Non enveloped: </a:t>
            </a:r>
            <a:r>
              <a:rPr lang="en-US" dirty="0"/>
              <a:t>Lyse </a:t>
            </a:r>
            <a:r>
              <a:rPr lang="x-none" dirty="0"/>
              <a:t>تحلل</a:t>
            </a:r>
            <a:r>
              <a:rPr lang="en-US" dirty="0"/>
              <a:t> the </a:t>
            </a:r>
            <a:r>
              <a:rPr lang="en-US" dirty="0" err="1"/>
              <a:t>endocytotic</a:t>
            </a:r>
            <a:r>
              <a:rPr lang="en-US" dirty="0"/>
              <a:t> vesicle membrane.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608" y="3877408"/>
            <a:ext cx="10770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3- </a:t>
            </a:r>
            <a:r>
              <a:rPr lang="en-US" sz="2800" u="sng" dirty="0" err="1"/>
              <a:t>Uncoating</a:t>
            </a:r>
            <a:endParaRPr lang="en-US" sz="2800" u="sng" dirty="0"/>
          </a:p>
          <a:p>
            <a:r>
              <a:rPr lang="en-US" dirty="0"/>
              <a:t>Release of genome in :</a:t>
            </a:r>
          </a:p>
          <a:p>
            <a:pPr marL="285750" indent="-285750">
              <a:buFontTx/>
              <a:buChar char="-"/>
            </a:pPr>
            <a:r>
              <a:rPr lang="en-US" dirty="0"/>
              <a:t>Cytoplasm of host cell </a:t>
            </a:r>
            <a:r>
              <a:rPr lang="x-none" dirty="0"/>
              <a:t>الخلية المتعرضة للهجوم</a:t>
            </a:r>
            <a:r>
              <a:rPr lang="en-US" dirty="0"/>
              <a:t> (Direct synthesis of </a:t>
            </a:r>
            <a:r>
              <a:rPr lang="en-US" dirty="0" smtClean="0"/>
              <a:t>proteins = +</a:t>
            </a:r>
            <a:r>
              <a:rPr lang="en-US" dirty="0" err="1" smtClean="0"/>
              <a:t>ve</a:t>
            </a:r>
            <a:r>
              <a:rPr lang="en-US" dirty="0" smtClean="0"/>
              <a:t> RNA polarity)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Nucleus of host cell (Indirect synthesis of </a:t>
            </a:r>
            <a:r>
              <a:rPr lang="en-US" dirty="0" smtClean="0"/>
              <a:t>proteins = -</a:t>
            </a:r>
            <a:r>
              <a:rPr lang="en-US" dirty="0" err="1" smtClean="0"/>
              <a:t>ve</a:t>
            </a:r>
            <a:r>
              <a:rPr lang="en-US" dirty="0" smtClean="0"/>
              <a:t> RNA polarity)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392" y="307731"/>
            <a:ext cx="1016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4- Synthesis of viral components</a:t>
            </a:r>
          </a:p>
          <a:p>
            <a:r>
              <a:rPr lang="en-US" dirty="0"/>
              <a:t>To make the viral proteins it needs +mRNA (translatable </a:t>
            </a:r>
            <a:r>
              <a:rPr lang="x-none" dirty="0"/>
              <a:t>قابل للترجمة</a:t>
            </a:r>
            <a:r>
              <a:rPr lang="en-US" dirty="0"/>
              <a:t>)</a:t>
            </a:r>
          </a:p>
          <a:p>
            <a:r>
              <a:rPr lang="en-US" dirty="0">
                <a:hlinkClick r:id="rId2"/>
              </a:rPr>
              <a:t>https://www.youtube.com/watch?v=ZGE4BLuAkuU&amp;feature=youtu.be</a:t>
            </a:r>
            <a:r>
              <a:rPr lang="en-US" dirty="0"/>
              <a:t> </a:t>
            </a:r>
            <a:r>
              <a:rPr lang="x-none" dirty="0"/>
              <a:t>للشرح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0585" y="1565031"/>
            <a:ext cx="10383715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dirty="0"/>
              <a:t>mRNA </a:t>
            </a:r>
          </a:p>
          <a:p>
            <a:r>
              <a:rPr lang="en-US" b="1" i="1" dirty="0" smtClean="0"/>
              <a:t>If </a:t>
            </a:r>
            <a:r>
              <a:rPr lang="en-US" b="1" i="1" dirty="0"/>
              <a:t>–RNA virus </a:t>
            </a:r>
            <a:r>
              <a:rPr lang="en-US" dirty="0"/>
              <a:t>: viral genome   transcription  </a:t>
            </a:r>
            <a:r>
              <a:rPr lang="en-US" dirty="0" smtClean="0"/>
              <a:t>+mRNA </a:t>
            </a:r>
            <a:r>
              <a:rPr lang="en-US" dirty="0"/>
              <a:t>(translatable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>
                <a:solidFill>
                  <a:srgbClr val="FF0000"/>
                </a:solidFill>
              </a:rPr>
              <a:t>If +RNA virus : no need for step (already have mRNA).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4044462" y="2275192"/>
            <a:ext cx="1274884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792" y="2954215"/>
            <a:ext cx="105947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) Viral proteins</a:t>
            </a:r>
          </a:p>
          <a:p>
            <a:r>
              <a:rPr lang="en-US" dirty="0"/>
              <a:t>          </a:t>
            </a:r>
            <a:r>
              <a:rPr lang="en-US" dirty="0" smtClean="0"/>
              <a:t>+mRNA       </a:t>
            </a:r>
            <a:r>
              <a:rPr lang="en-US" dirty="0"/>
              <a:t>translation in host cell’s ribosomes    Viral Proteins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- </a:t>
            </a:r>
            <a:r>
              <a:rPr lang="en-US" dirty="0"/>
              <a:t>enzymes    - structural proteins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2945423" y="3983607"/>
            <a:ext cx="3314700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0585" y="4404946"/>
            <a:ext cx="10612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Viral Nucleic Acid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virus will replicate and synthesize it’s nucleic acids using the host cell’s resources </a:t>
            </a:r>
            <a:r>
              <a:rPr lang="x-none" dirty="0"/>
              <a:t>مواردها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One virus can produce millions of viruses by continuation of this process ( synthesis of viral proteins 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7876" y="3045260"/>
            <a:ext cx="1972915" cy="616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5232" y="3131563"/>
            <a:ext cx="93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Replication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02434"/>
            <a:ext cx="10178322" cy="2852669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Assembly</a:t>
            </a:r>
            <a:r>
              <a:rPr lang="en-US" sz="3600" dirty="0" smtClean="0"/>
              <a:t>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viral Proteins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Nucleic acid (DNA or RNA) assemble together =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virion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*.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 the virion is released.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403" y="5112913"/>
            <a:ext cx="102387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*What is a </a:t>
            </a:r>
            <a:r>
              <a:rPr lang="en-US" dirty="0" smtClean="0">
                <a:solidFill>
                  <a:srgbClr val="FF0000"/>
                </a:solidFill>
              </a:rPr>
              <a:t>virion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virion is a complete virus particles, </a:t>
            </a:r>
            <a:r>
              <a:rPr lang="en-US" dirty="0"/>
              <a:t>consisting of RNA or DNA surrounded by a protein </a:t>
            </a:r>
            <a:r>
              <a:rPr lang="en-US" dirty="0" smtClean="0"/>
              <a:t>shell.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Basically it is the infective form of a virus.</a:t>
            </a:r>
          </a:p>
        </p:txBody>
      </p:sp>
    </p:spTree>
    <p:extLst>
      <p:ext uri="{BB962C8B-B14F-4D97-AF65-F5344CB8AC3E}">
        <p14:creationId xmlns:p14="http://schemas.microsoft.com/office/powerpoint/2010/main" val="32209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release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It’s the last step of the replication cycle of the viruses.</a:t>
            </a:r>
            <a:endParaRPr lang="en-US" dirty="0"/>
          </a:p>
          <a:p>
            <a:r>
              <a:rPr lang="en-US" sz="3200" dirty="0" smtClean="0">
                <a:solidFill>
                  <a:srgbClr val="00B050"/>
                </a:solidFill>
              </a:rPr>
              <a:t>Enveloped viruses: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Virion </a:t>
            </a:r>
            <a:r>
              <a:rPr lang="en-US" b="1" dirty="0"/>
              <a:t>leaves </a:t>
            </a:r>
            <a:r>
              <a:rPr lang="en-US" dirty="0"/>
              <a:t>the Cell and </a:t>
            </a:r>
            <a:r>
              <a:rPr lang="en-US" b="1" dirty="0" smtClean="0"/>
              <a:t>creates its Envelope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budding</a:t>
            </a:r>
            <a:r>
              <a:rPr lang="en-US" dirty="0" smtClean="0"/>
              <a:t> through the </a:t>
            </a:r>
            <a:r>
              <a:rPr lang="en-US" dirty="0" smtClean="0">
                <a:solidFill>
                  <a:srgbClr val="FF0000"/>
                </a:solidFill>
              </a:rPr>
              <a:t>host’s cell membrane.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Except</a:t>
            </a:r>
            <a:r>
              <a:rPr lang="en-US" dirty="0" smtClean="0">
                <a:solidFill>
                  <a:srgbClr val="FF0000"/>
                </a:solidFill>
              </a:rPr>
              <a:t> Herpes V = budding host’s nuclear membrane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solidFill>
                  <a:srgbClr val="00B050"/>
                </a:solidFill>
              </a:rPr>
              <a:t>Non-Enveloped viruses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endParaRPr lang="en-US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Cell </a:t>
            </a:r>
            <a:r>
              <a:rPr lang="en-US" dirty="0" smtClean="0">
                <a:solidFill>
                  <a:srgbClr val="FF0000"/>
                </a:solidFill>
              </a:rPr>
              <a:t>lyses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rupture</a:t>
            </a:r>
            <a:r>
              <a:rPr lang="en-US" dirty="0"/>
              <a:t> </a:t>
            </a:r>
            <a:r>
              <a:rPr lang="en-US" sz="3200" dirty="0"/>
              <a:t>	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2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laboratory diagnosis of viral infections: 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r>
              <a:rPr lang="en-US" dirty="0"/>
              <a:t>Microscopic examination. </a:t>
            </a:r>
          </a:p>
          <a:p>
            <a:r>
              <a:rPr lang="en-US" dirty="0" smtClean="0"/>
              <a:t>Cell </a:t>
            </a:r>
            <a:r>
              <a:rPr lang="en-US" dirty="0"/>
              <a:t>culture. </a:t>
            </a:r>
          </a:p>
          <a:p>
            <a:r>
              <a:rPr lang="en-US" dirty="0" smtClean="0"/>
              <a:t>Serological tests. </a:t>
            </a:r>
            <a:endParaRPr lang="en-US" dirty="0"/>
          </a:p>
          <a:p>
            <a:r>
              <a:rPr lang="en-US" dirty="0" smtClean="0"/>
              <a:t>Detection </a:t>
            </a:r>
            <a:r>
              <a:rPr lang="en-US" dirty="0"/>
              <a:t>of viral </a:t>
            </a:r>
            <a:r>
              <a:rPr lang="en-US" dirty="0" smtClean="0"/>
              <a:t>Antigen. </a:t>
            </a:r>
            <a:endParaRPr lang="en-US" dirty="0"/>
          </a:p>
          <a:p>
            <a:r>
              <a:rPr lang="en-US" dirty="0" smtClean="0"/>
              <a:t>Molecular method.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89737" y="2527443"/>
            <a:ext cx="2009907" cy="45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26729" y="2958957"/>
            <a:ext cx="2059230" cy="12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57033" y="3267182"/>
            <a:ext cx="4397636" cy="90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9594" y="3365814"/>
            <a:ext cx="4266429" cy="246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8967" y="2157573"/>
            <a:ext cx="518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M = </a:t>
            </a:r>
            <a:r>
              <a:rPr lang="en-US" b="1" dirty="0" smtClean="0"/>
              <a:t>See effect </a:t>
            </a:r>
            <a:r>
              <a:rPr lang="en-US" dirty="0" smtClean="0"/>
              <a:t>of virus on cell </a:t>
            </a:r>
            <a:r>
              <a:rPr lang="en-US" b="1" dirty="0" smtClean="0"/>
              <a:t>Can’t</a:t>
            </a:r>
            <a:r>
              <a:rPr lang="en-US" dirty="0" smtClean="0"/>
              <a:t> see Virus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2722" y="2655185"/>
            <a:ext cx="48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M = see SIZE and Morphology of </a:t>
            </a:r>
            <a:r>
              <a:rPr lang="en-US" dirty="0" err="1" smtClean="0"/>
              <a:t>virions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40983" y="3069918"/>
            <a:ext cx="178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Cytopathic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67000" y="3501433"/>
            <a:ext cx="14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 culture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93445" y="2995944"/>
            <a:ext cx="1508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But its Take </a:t>
            </a:r>
            <a:r>
              <a:rPr lang="en-US" sz="1400" b="1" dirty="0" smtClean="0"/>
              <a:t>Time </a:t>
            </a:r>
          </a:p>
          <a:p>
            <a:r>
              <a:rPr lang="en-US" sz="1400" b="1" dirty="0" smtClean="0"/>
              <a:t>Costly</a:t>
            </a:r>
            <a:endParaRPr lang="en-US" sz="1400" b="1" dirty="0"/>
          </a:p>
        </p:txBody>
      </p:sp>
      <p:cxnSp>
        <p:nvCxnSpPr>
          <p:cNvPr id="20" name="Elbow Connector 19"/>
          <p:cNvCxnSpPr>
            <a:endCxn id="18" idx="1"/>
          </p:cNvCxnSpPr>
          <p:nvPr/>
        </p:nvCxnSpPr>
        <p:spPr>
          <a:xfrm>
            <a:off x="10000214" y="3045260"/>
            <a:ext cx="493231" cy="212294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9469993" y="3427459"/>
            <a:ext cx="653529" cy="653436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074200" y="3760342"/>
            <a:ext cx="199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Long</a:t>
            </a:r>
          </a:p>
          <a:p>
            <a:r>
              <a:rPr lang="en-US" sz="1400" b="1" dirty="0" smtClean="0"/>
              <a:t>Sensitive</a:t>
            </a:r>
            <a:r>
              <a:rPr lang="en-US" sz="1400" dirty="0" smtClean="0"/>
              <a:t> to </a:t>
            </a:r>
            <a:r>
              <a:rPr lang="en-US" sz="1400" dirty="0" err="1" smtClean="0"/>
              <a:t>bateria</a:t>
            </a:r>
            <a:endParaRPr lang="en-US" sz="1400" dirty="0" smtClean="0"/>
          </a:p>
          <a:p>
            <a:r>
              <a:rPr lang="en-US" sz="1400" dirty="0" smtClean="0"/>
              <a:t>Some </a:t>
            </a:r>
            <a:r>
              <a:rPr lang="en-US" sz="1400" b="1" dirty="0" smtClean="0"/>
              <a:t>virus don</a:t>
            </a:r>
            <a:r>
              <a:rPr lang="fr-FR" sz="1400" b="1" dirty="0" smtClean="0"/>
              <a:t>’</a:t>
            </a:r>
            <a:r>
              <a:rPr lang="en-US" sz="1400" b="1" dirty="0" smtClean="0"/>
              <a:t>t grow</a:t>
            </a:r>
          </a:p>
          <a:p>
            <a:r>
              <a:rPr lang="en-US" sz="1400" b="1" dirty="0" smtClean="0"/>
              <a:t>= HCV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815254" y="4043908"/>
            <a:ext cx="12330" cy="628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16608" y="4672687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Need Confirmation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520528" y="3957605"/>
            <a:ext cx="0" cy="394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50606" y="4401449"/>
            <a:ext cx="2292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Quick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Detect antigens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No Confirmation needed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68853" y="4808306"/>
            <a:ext cx="1" cy="45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48253" y="5252149"/>
            <a:ext cx="37634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Used for </a:t>
            </a:r>
            <a:r>
              <a:rPr lang="en-US" sz="1600" dirty="0" smtClean="0">
                <a:solidFill>
                  <a:srgbClr val="FF0000"/>
                </a:solidFill>
              </a:rPr>
              <a:t>Diagnosis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Only way to measure viral load </a:t>
            </a:r>
            <a:r>
              <a:rPr lang="x-none" sz="1600" dirty="0" smtClean="0">
                <a:solidFill>
                  <a:srgbClr val="FF0000"/>
                </a:solidFill>
              </a:rPr>
              <a:t>كمية الفيروسات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52602" y="3748013"/>
            <a:ext cx="15413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5" idx="1"/>
          </p:cNvCxnSpPr>
          <p:nvPr/>
        </p:nvCxnSpPr>
        <p:spPr>
          <a:xfrm>
            <a:off x="3415610" y="3748013"/>
            <a:ext cx="1508780" cy="361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69280" y="3587736"/>
            <a:ext cx="40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24390" y="392507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4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Microscopic examination: 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58344"/>
            <a:ext cx="10178322" cy="50613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Light microscopy:</a:t>
            </a:r>
          </a:p>
          <a:p>
            <a:r>
              <a:rPr lang="en-US" dirty="0" smtClean="0"/>
              <a:t>Histological appearance </a:t>
            </a:r>
            <a:r>
              <a:rPr lang="en-US" dirty="0">
                <a:solidFill>
                  <a:srgbClr val="FF0000"/>
                </a:solidFill>
              </a:rPr>
              <a:t>“to see what the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virus has done to the cell, without seeing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virus itself”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Ex. “Inclusion bodies”</a:t>
            </a:r>
            <a:endParaRPr lang="en-US" dirty="0"/>
          </a:p>
          <a:p>
            <a:r>
              <a:rPr lang="en-US" sz="3600" dirty="0" smtClean="0"/>
              <a:t>Electron microscopy:</a:t>
            </a:r>
          </a:p>
          <a:p>
            <a:r>
              <a:rPr lang="en-US" dirty="0"/>
              <a:t>Morphology &amp; size of virions . </a:t>
            </a:r>
            <a:r>
              <a:rPr lang="en-US" dirty="0">
                <a:solidFill>
                  <a:srgbClr val="FF0000"/>
                </a:solidFill>
              </a:rPr>
              <a:t>“ to see the virus particle itself” </a:t>
            </a:r>
          </a:p>
          <a:p>
            <a:r>
              <a:rPr lang="en-US" dirty="0"/>
              <a:t>Ex. Diagnosis of viral </a:t>
            </a:r>
            <a:r>
              <a:rPr lang="en-US" dirty="0">
                <a:solidFill>
                  <a:srgbClr val="FF0000"/>
                </a:solidFill>
              </a:rPr>
              <a:t>gastroenteritis</a:t>
            </a:r>
            <a:r>
              <a:rPr lang="en-US" dirty="0"/>
              <a:t> </a:t>
            </a:r>
            <a:r>
              <a:rPr lang="en-US" dirty="0" smtClean="0"/>
              <a:t>such </a:t>
            </a:r>
            <a:r>
              <a:rPr lang="en-US" dirty="0"/>
              <a:t>as </a:t>
            </a:r>
            <a:r>
              <a:rPr lang="en-US" dirty="0" smtClean="0"/>
              <a:t>Rota, </a:t>
            </a:r>
            <a:r>
              <a:rPr lang="en-US" dirty="0"/>
              <a:t>adenoviruses. Diagnosis of skin lesion caused by herpes, or poxviruses. </a:t>
            </a:r>
          </a:p>
          <a:p>
            <a:r>
              <a:rPr lang="en-US" dirty="0"/>
              <a:t>It is replaced by </a:t>
            </a:r>
            <a:r>
              <a:rPr lang="en-US" dirty="0" smtClean="0"/>
              <a:t>Antigen </a:t>
            </a:r>
            <a:r>
              <a:rPr lang="en-US" dirty="0"/>
              <a:t>detection &amp; molecular tests </a:t>
            </a:r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2295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Electron Micrographs:</a:t>
            </a:r>
            <a:endParaRPr lang="x-none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7" y="1979398"/>
            <a:ext cx="4279459" cy="218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192" y="1056068"/>
            <a:ext cx="30522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x-none" dirty="0"/>
          </a:p>
          <a:p>
            <a:r>
              <a:rPr lang="en-US" sz="3600" b="1" i="1" dirty="0">
                <a:solidFill>
                  <a:srgbClr val="FF0000"/>
                </a:solidFill>
              </a:rPr>
              <a:t>Rotavirus </a:t>
            </a:r>
            <a:endParaRPr lang="x-none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1" y="1979399"/>
            <a:ext cx="4809588" cy="22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04" y="4785552"/>
            <a:ext cx="4681290" cy="207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0" y="4785552"/>
            <a:ext cx="4809589" cy="207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0933" y="1056069"/>
            <a:ext cx="40826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x-none" dirty="0"/>
          </a:p>
          <a:p>
            <a:r>
              <a:rPr lang="en-US" sz="3600" b="1" i="1" dirty="0">
                <a:solidFill>
                  <a:srgbClr val="FF0000"/>
                </a:solidFill>
              </a:rPr>
              <a:t>Adenovirus</a:t>
            </a:r>
            <a:r>
              <a:rPr lang="en-US" b="1" i="1" dirty="0"/>
              <a:t> </a:t>
            </a:r>
            <a:endParaRPr lang="x-none" dirty="0"/>
          </a:p>
        </p:txBody>
      </p:sp>
      <p:sp>
        <p:nvSpPr>
          <p:cNvPr id="6" name="TextBox 5"/>
          <p:cNvSpPr txBox="1"/>
          <p:nvPr/>
        </p:nvSpPr>
        <p:spPr>
          <a:xfrm>
            <a:off x="1513267" y="3836464"/>
            <a:ext cx="29621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x-none" dirty="0"/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Herpes virus</a:t>
            </a:r>
            <a:r>
              <a:rPr lang="en-US" b="1" i="1" dirty="0" smtClean="0"/>
              <a:t> </a:t>
            </a:r>
            <a:endParaRPr lang="x-none" dirty="0"/>
          </a:p>
        </p:txBody>
      </p:sp>
      <p:sp>
        <p:nvSpPr>
          <p:cNvPr id="7" name="TextBox 6"/>
          <p:cNvSpPr txBox="1"/>
          <p:nvPr/>
        </p:nvSpPr>
        <p:spPr>
          <a:xfrm>
            <a:off x="7692679" y="3697964"/>
            <a:ext cx="28591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x-none" sz="3600" b="1" i="1" dirty="0">
              <a:solidFill>
                <a:srgbClr val="FF0000"/>
              </a:solidFill>
            </a:endParaRPr>
          </a:p>
          <a:p>
            <a:r>
              <a:rPr lang="en-US" sz="3600" b="1" i="1" dirty="0">
                <a:solidFill>
                  <a:srgbClr val="FF0000"/>
                </a:solidFill>
              </a:rPr>
              <a:t>Poxvirus </a:t>
            </a:r>
            <a:endParaRPr lang="x-none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030" y="468923"/>
            <a:ext cx="1018735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Objectives-viral structure and classification:</a:t>
            </a:r>
            <a:endParaRPr lang="en-GB" sz="36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General characteristics of viruses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Structure and symmetry of viruses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Classification of viruses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Steps of viruses replication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Laboratory diagnosis of viral infections .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14" y="-103031"/>
            <a:ext cx="10178322" cy="1492132"/>
          </a:xfrm>
        </p:spPr>
        <p:txBody>
          <a:bodyPr/>
          <a:lstStyle/>
          <a:p>
            <a:pPr algn="ctr"/>
            <a:r>
              <a:rPr lang="x-none" dirty="0"/>
              <a:t/>
            </a:r>
            <a:br>
              <a:rPr lang="x-none" dirty="0"/>
            </a:br>
            <a:r>
              <a:rPr lang="en-US" b="1" dirty="0">
                <a:solidFill>
                  <a:srgbClr val="00B050"/>
                </a:solidFill>
              </a:rPr>
              <a:t>Virus cultivation 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74" y="1539028"/>
            <a:ext cx="10178322" cy="3136004"/>
          </a:xfrm>
        </p:spPr>
        <p:txBody>
          <a:bodyPr>
            <a:normAutofit/>
          </a:bodyPr>
          <a:lstStyle/>
          <a:p>
            <a:endParaRPr lang="x-none" dirty="0"/>
          </a:p>
          <a:p>
            <a:endParaRPr lang="x-none" dirty="0"/>
          </a:p>
          <a:p>
            <a:r>
              <a:rPr lang="en-US" sz="3200" b="1" i="1" dirty="0"/>
              <a:t>Laboratory animals </a:t>
            </a:r>
            <a:endParaRPr lang="en-US" sz="3200" dirty="0"/>
          </a:p>
          <a:p>
            <a:r>
              <a:rPr lang="en-US" sz="3200" b="1" i="1" dirty="0" smtClean="0"/>
              <a:t>Embryonated </a:t>
            </a:r>
            <a:r>
              <a:rPr lang="en-US" sz="3200" b="1" i="1" dirty="0"/>
              <a:t>eggs </a:t>
            </a:r>
            <a:endParaRPr lang="en-US" sz="3200" dirty="0"/>
          </a:p>
          <a:p>
            <a:r>
              <a:rPr lang="en-US" sz="3200" b="1" i="1" dirty="0" smtClean="0"/>
              <a:t>Cell culture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34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4049" y="76159"/>
            <a:ext cx="10178322" cy="1492132"/>
          </a:xfrm>
        </p:spPr>
        <p:txBody>
          <a:bodyPr/>
          <a:lstStyle/>
          <a:p>
            <a:r>
              <a:rPr lang="en-US" dirty="0"/>
              <a:t>Cell culture 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847494"/>
            <a:ext cx="10178322" cy="3593591"/>
          </a:xfrm>
        </p:spPr>
        <p:txBody>
          <a:bodyPr/>
          <a:lstStyle/>
          <a:p>
            <a:pPr algn="r" rtl="1"/>
            <a:r>
              <a:rPr lang="x-none" sz="1400" dirty="0">
                <a:cs typeface="+mj-cs"/>
              </a:rPr>
              <a:t>هو تأثير الفيروس على الخلايا خارج بيئتها </a:t>
            </a:r>
            <a:r>
              <a:rPr lang="x-none" sz="1400" dirty="0" smtClean="0">
                <a:cs typeface="+mj-cs"/>
              </a:rPr>
              <a:t>لتشخيص </a:t>
            </a:r>
            <a:r>
              <a:rPr lang="x-none" sz="1400" dirty="0">
                <a:cs typeface="+mj-cs"/>
              </a:rPr>
              <a:t>العدوى الفيروسية</a:t>
            </a:r>
            <a:endParaRPr lang="en-US" sz="1400" dirty="0">
              <a:cs typeface="+mj-cs"/>
            </a:endParaRPr>
          </a:p>
          <a:p>
            <a:r>
              <a:rPr lang="en-US" sz="1600" dirty="0"/>
              <a:t>Cell culture refers to the removal of cells to see their subsequent growth under suitable environment</a:t>
            </a:r>
            <a:r>
              <a:rPr lang="en-US" dirty="0" smtClean="0"/>
              <a:t>.</a:t>
            </a:r>
          </a:p>
          <a:p>
            <a:r>
              <a:rPr lang="en-US" sz="1600" dirty="0"/>
              <a:t>After isolating the cells from the tissue, it has 3 types of sub </a:t>
            </a:r>
            <a:r>
              <a:rPr lang="en-US" sz="1600" dirty="0" smtClean="0"/>
              <a:t>passages:</a:t>
            </a:r>
          </a:p>
          <a:p>
            <a:pPr marL="0" indent="0">
              <a:buNone/>
            </a:pPr>
            <a:endParaRPr lang="x-none" sz="1600" dirty="0" smtClean="0"/>
          </a:p>
          <a:p>
            <a:endParaRPr lang="x-none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67784"/>
              </p:ext>
            </p:extLst>
          </p:nvPr>
        </p:nvGraphicFramePr>
        <p:xfrm>
          <a:off x="1251678" y="1990905"/>
          <a:ext cx="8128000" cy="34954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06244"/>
                <a:gridCol w="2057756"/>
                <a:gridCol w="2032000"/>
              </a:tblGrid>
              <a:tr h="66308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picture</a:t>
                      </a:r>
                      <a:endParaRPr lang="x-non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</a:t>
                      </a:r>
                      <a:r>
                        <a:rPr lang="en-US" sz="1600" baseline="0" dirty="0" smtClean="0"/>
                        <a:t> kind of viruses their are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of sub passages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Cell culture</a:t>
                      </a:r>
                      <a:r>
                        <a:rPr lang="en-US" sz="1600" baseline="0" dirty="0" smtClean="0"/>
                        <a:t> 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Usually</a:t>
                      </a:r>
                      <a:r>
                        <a:rPr lang="en-US" baseline="0" dirty="0" smtClean="0"/>
                        <a:t> RNA</a:t>
                      </a:r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or 2( 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lasts for very short period</a:t>
                      </a:r>
                      <a:r>
                        <a:rPr lang="en-US" baseline="0" dirty="0" smtClean="0"/>
                        <a:t>)</a:t>
                      </a:r>
                      <a:endParaRPr lang="x-none" dirty="0" smtClean="0"/>
                    </a:p>
                    <a:p>
                      <a:pPr algn="ctr" rtl="1"/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Primary</a:t>
                      </a:r>
                      <a:r>
                        <a:rPr lang="en-US" sz="1600" baseline="0" dirty="0" smtClean="0"/>
                        <a:t> cell culture 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ctr"/>
                </a:tc>
              </a:tr>
              <a:tr h="765676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Usually</a:t>
                      </a:r>
                      <a:r>
                        <a:rPr lang="en-US" baseline="0" dirty="0" smtClean="0"/>
                        <a:t> DNA</a:t>
                      </a:r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20-50(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lasts for few weeks</a:t>
                      </a:r>
                      <a:r>
                        <a:rPr lang="en-US" baseline="0" dirty="0" smtClean="0"/>
                        <a:t>)</a:t>
                      </a:r>
                      <a:endParaRPr lang="x-none" dirty="0" smtClean="0"/>
                    </a:p>
                    <a:p>
                      <a:pPr algn="ctr" rtl="1"/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Diploid</a:t>
                      </a:r>
                      <a:r>
                        <a:rPr lang="en-US" sz="1600" baseline="0" dirty="0" smtClean="0"/>
                        <a:t> cell culture </a:t>
                      </a:r>
                    </a:p>
                    <a:p>
                      <a:pPr algn="ctr" rtl="1"/>
                      <a:r>
                        <a:rPr lang="en-US" sz="1600" baseline="0" dirty="0" smtClean="0"/>
                        <a:t>(semi – continuous)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ctr"/>
                </a:tc>
              </a:tr>
              <a:tr h="843735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Indefinite</a:t>
                      </a:r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Continuous</a:t>
                      </a:r>
                      <a:r>
                        <a:rPr lang="en-US" sz="1600" baseline="0" dirty="0" smtClean="0"/>
                        <a:t> cell line</a:t>
                      </a:r>
                      <a:endParaRPr lang="x-none" sz="1600" dirty="0" smtClean="0"/>
                    </a:p>
                    <a:p>
                      <a:pPr algn="ctr" rtl="1"/>
                      <a:endParaRPr lang="x-none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6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04" y="2821258"/>
            <a:ext cx="1830214" cy="8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35" y="3707549"/>
            <a:ext cx="1996332" cy="9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scan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34" y="4678295"/>
            <a:ext cx="2036243" cy="8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769434" y="5550275"/>
            <a:ext cx="74267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sz="1400" b="1" u="sng"/>
              <a:t>Note</a:t>
            </a:r>
            <a:r>
              <a:rPr lang="en-US" sz="1400"/>
              <a:t> :</a:t>
            </a:r>
            <a:r>
              <a:rPr lang="en-US" sz="1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there are Variation of Sensitivity of cell cultures to infection by viruses</a:t>
            </a:r>
          </a:p>
          <a:p>
            <a:pPr lvl="1"/>
            <a:r>
              <a:rPr lang="x-none" sz="1400">
                <a:solidFill>
                  <a:srgbClr val="00B050"/>
                </a:solidFill>
              </a:rPr>
              <a:t>يعني الخلايا اللي في العبوات تختلف حساسيتها تجاه الفيروس ، وهذا الشي اللي يحدد كونها </a:t>
            </a:r>
            <a:endParaRPr lang="en-US" sz="1400">
              <a:solidFill>
                <a:srgbClr val="00B050"/>
              </a:solidFill>
            </a:endParaRPr>
          </a:p>
          <a:p>
            <a:pPr lvl="1"/>
            <a:r>
              <a:rPr lang="en-US" sz="1400">
                <a:solidFill>
                  <a:srgbClr val="00B050"/>
                </a:solidFill>
              </a:rPr>
              <a:t>Primary or diploid or continues </a:t>
            </a:r>
            <a:endParaRPr lang="x-non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0234" y="0"/>
            <a:ext cx="10178322" cy="1492132"/>
          </a:xfrm>
        </p:spPr>
        <p:txBody>
          <a:bodyPr/>
          <a:lstStyle/>
          <a:p>
            <a:r>
              <a:rPr lang="en-US" dirty="0"/>
              <a:t>Detection of viral growth 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17502" y="880947"/>
            <a:ext cx="10178322" cy="3593591"/>
          </a:xfrm>
        </p:spPr>
        <p:txBody>
          <a:bodyPr>
            <a:normAutofit/>
          </a:bodyPr>
          <a:lstStyle/>
          <a:p>
            <a:pPr algn="r" rtl="1"/>
            <a:r>
              <a:rPr lang="x-none" sz="1600" dirty="0"/>
              <a:t>كيف يمدينا </a:t>
            </a:r>
            <a:r>
              <a:rPr lang="x-none" sz="1600" dirty="0" smtClean="0"/>
              <a:t>نكتشف </a:t>
            </a:r>
            <a:r>
              <a:rPr lang="x-none" sz="1600" dirty="0"/>
              <a:t>النمو الفيروسي ووش العلامات اللي تبان على الخلية من خلال العبوّة اللي استخدمناها في </a:t>
            </a:r>
            <a:r>
              <a:rPr lang="en-US" sz="1600" dirty="0"/>
              <a:t>cell </a:t>
            </a:r>
            <a:r>
              <a:rPr lang="en-US" sz="1600" dirty="0" smtClean="0"/>
              <a:t>culture</a:t>
            </a:r>
            <a:endParaRPr lang="x-none" sz="1600" dirty="0" smtClean="0"/>
          </a:p>
          <a:p>
            <a:r>
              <a:rPr lang="en-US" sz="1600" b="1" dirty="0">
                <a:solidFill>
                  <a:schemeClr val="tx1"/>
                </a:solidFill>
              </a:rPr>
              <a:t>1- By the cytopathic effects</a:t>
            </a:r>
          </a:p>
          <a:p>
            <a:pPr marL="0" indent="0">
              <a:buNone/>
            </a:pPr>
            <a:r>
              <a:rPr lang="en-US" sz="1600" dirty="0"/>
              <a:t>The affected cell will have “Rounding, shrinkage, aggregation, Syncytium( giant multinucleate cell) and lose of adherence</a:t>
            </a:r>
            <a:r>
              <a:rPr lang="en-US" sz="1600" dirty="0" smtClean="0"/>
              <a:t>.</a:t>
            </a: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IF ( Immunofluorescence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dirty="0" smtClean="0"/>
          </a:p>
          <a:p>
            <a:pPr algn="l"/>
            <a:endParaRPr lang="x-none" sz="1600" dirty="0"/>
          </a:p>
        </p:txBody>
      </p:sp>
      <p:pic>
        <p:nvPicPr>
          <p:cNvPr id="4" name="Picture 13" descr="Cytopathic Eff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23" y="1990353"/>
            <a:ext cx="50006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834134" y="3976316"/>
            <a:ext cx="1296988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 u="none" dirty="0" smtClean="0">
                <a:latin typeface="Garamond" panose="02020404030301010803" pitchFamily="18" charset="0"/>
              </a:rPr>
              <a:t>Uninfected</a:t>
            </a:r>
            <a:endParaRPr lang="en-GB" altLang="en-US" sz="1800" b="0" i="0" u="none" dirty="0">
              <a:latin typeface="Garamond" panose="02020404030301010803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533141" y="3971647"/>
            <a:ext cx="1296988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 u="none" dirty="0">
                <a:latin typeface="Garamond" panose="02020404030301010803" pitchFamily="18" charset="0"/>
              </a:rPr>
              <a:t>Cell rounding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0232148" y="3971647"/>
            <a:ext cx="1296988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i="0" u="none" dirty="0">
                <a:latin typeface="Garamond" panose="02020404030301010803" pitchFamily="18" charset="0"/>
              </a:rPr>
              <a:t>Syncytium </a:t>
            </a:r>
          </a:p>
        </p:txBody>
      </p:sp>
      <p:pic>
        <p:nvPicPr>
          <p:cNvPr id="8" name="Picture 17" descr="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24" y="2078242"/>
            <a:ext cx="1838794" cy="207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رابط مستقيم 9"/>
          <p:cNvCxnSpPr/>
          <p:nvPr/>
        </p:nvCxnSpPr>
        <p:spPr>
          <a:xfrm>
            <a:off x="684190" y="2839686"/>
            <a:ext cx="4033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049259" y="3565942"/>
            <a:ext cx="35640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/>
              <a:t>Problems with cell </a:t>
            </a:r>
            <a:r>
              <a:rPr lang="en-US" sz="2400" u="sng" dirty="0" smtClean="0"/>
              <a:t>culture: </a:t>
            </a:r>
            <a:endParaRPr lang="x-none" sz="2400" u="sng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850234" y="4229727"/>
            <a:ext cx="6315376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en-GB" sz="1600" dirty="0">
                <a:cs typeface="+mj-cs"/>
              </a:rPr>
              <a:t>Long incubation (up to 5 days) </a:t>
            </a:r>
            <a:r>
              <a:rPr lang="en-GB" sz="1600" u="sng" dirty="0">
                <a:solidFill>
                  <a:schemeClr val="bg1">
                    <a:lumMod val="50000"/>
                  </a:schemeClr>
                </a:solidFill>
                <a:cs typeface="+mj-cs"/>
              </a:rPr>
              <a:t>can be solved with rapid culture technique </a:t>
            </a:r>
          </a:p>
          <a:p>
            <a:pPr>
              <a:buFontTx/>
              <a:buChar char="-"/>
            </a:pPr>
            <a:r>
              <a:rPr lang="en-GB" sz="1600" dirty="0">
                <a:cs typeface="+mj-cs"/>
              </a:rPr>
              <a:t>Sensitivity is </a:t>
            </a:r>
            <a:r>
              <a:rPr lang="en-GB" sz="1600" dirty="0" smtClean="0">
                <a:cs typeface="+mj-cs"/>
              </a:rPr>
              <a:t>variable</a:t>
            </a:r>
          </a:p>
          <a:p>
            <a:pPr>
              <a:buFontTx/>
              <a:buChar char="-"/>
            </a:pPr>
            <a:r>
              <a:rPr lang="en-GB" sz="1600" dirty="0" smtClean="0">
                <a:cs typeface="+mj-cs"/>
              </a:rPr>
              <a:t>Susceptible </a:t>
            </a:r>
            <a:r>
              <a:rPr lang="en-GB" sz="1600" dirty="0">
                <a:cs typeface="+mj-cs"/>
              </a:rPr>
              <a:t>to bacterial contamination ( </a:t>
            </a:r>
            <a:r>
              <a:rPr lang="x-none" sz="1600" dirty="0">
                <a:cs typeface="+mj-cs"/>
              </a:rPr>
              <a:t>عرضه للتلوث البكتيري</a:t>
            </a:r>
            <a:r>
              <a:rPr lang="en-US" sz="1600" dirty="0">
                <a:cs typeface="+mj-cs"/>
              </a:rPr>
              <a:t>)</a:t>
            </a:r>
          </a:p>
          <a:p>
            <a:pPr>
              <a:buFontTx/>
              <a:buChar char="-"/>
            </a:pPr>
            <a:r>
              <a:rPr lang="en-GB" sz="1600" dirty="0">
                <a:cs typeface="+mj-cs"/>
              </a:rPr>
              <a:t>Some viruses do not grow in cell culture e.g. HCV </a:t>
            </a:r>
          </a:p>
          <a:p>
            <a:endParaRPr lang="x-none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246408" y="5498926"/>
            <a:ext cx="3334374" cy="113877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u="sng" dirty="0">
                <a:cs typeface="+mj-cs"/>
              </a:rPr>
              <a:t>Rapid culture technique :</a:t>
            </a:r>
            <a:endParaRPr lang="x-none" u="sng" dirty="0"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+mj-cs"/>
              </a:rPr>
              <a:t>Shell vial assay</a:t>
            </a:r>
          </a:p>
          <a:p>
            <a:r>
              <a:rPr lang="en-US" sz="1600" dirty="0">
                <a:cs typeface="+mj-cs"/>
              </a:rPr>
              <a:t>It detect </a:t>
            </a:r>
            <a:r>
              <a:rPr lang="en-US" sz="1600" dirty="0">
                <a:solidFill>
                  <a:srgbClr val="FF0000"/>
                </a:solidFill>
                <a:cs typeface="+mj-cs"/>
              </a:rPr>
              <a:t>viral antigens </a:t>
            </a:r>
            <a:r>
              <a:rPr lang="en-US" sz="1600" dirty="0">
                <a:cs typeface="+mj-cs"/>
              </a:rPr>
              <a:t>within 1-3 days</a:t>
            </a:r>
          </a:p>
          <a:p>
            <a:endParaRPr lang="x-none" dirty="0">
              <a:cs typeface="+mj-cs"/>
            </a:endParaRPr>
          </a:p>
        </p:txBody>
      </p:sp>
      <p:pic>
        <p:nvPicPr>
          <p:cNvPr id="16" name="Picture 3" descr="scan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81" y="4541973"/>
            <a:ext cx="3042807" cy="23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96448"/>
              </p:ext>
            </p:extLst>
          </p:nvPr>
        </p:nvGraphicFramePr>
        <p:xfrm>
          <a:off x="6830291" y="4678955"/>
          <a:ext cx="1481501" cy="195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Suite Image" r:id="rId6" imgW="1704975" imgH="2247900" progId="">
                  <p:embed/>
                </p:oleObj>
              </mc:Choice>
              <mc:Fallback>
                <p:oleObj name="PhotoSuite Image" r:id="rId6" imgW="1704975" imgH="2247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291" y="4678955"/>
                        <a:ext cx="1481501" cy="1953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83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292" y="0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Serological test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Antigen detection</a:t>
            </a: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1382753"/>
            <a:ext cx="10178322" cy="4307270"/>
          </a:xfrm>
        </p:spPr>
        <p:txBody>
          <a:bodyPr/>
          <a:lstStyle/>
          <a:p>
            <a:r>
              <a:rPr lang="en-US" sz="1600" dirty="0"/>
              <a:t>It is a test that looks for a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anti bodies</a:t>
            </a:r>
            <a:r>
              <a:rPr lang="en-US" sz="1600" dirty="0" smtClean="0"/>
              <a:t>)from </a:t>
            </a:r>
            <a:r>
              <a:rPr lang="en-US" sz="1600" dirty="0"/>
              <a:t>a sample to determine the availability </a:t>
            </a:r>
            <a:r>
              <a:rPr lang="en-US" sz="1600" dirty="0" smtClean="0"/>
              <a:t>of (</a:t>
            </a:r>
            <a:r>
              <a:rPr lang="en-US" sz="1600" dirty="0">
                <a:solidFill>
                  <a:srgbClr val="FF0000"/>
                </a:solidFill>
              </a:rPr>
              <a:t>antigen</a:t>
            </a:r>
            <a:r>
              <a:rPr lang="en-US" sz="1600" dirty="0" smtClean="0"/>
              <a:t>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There </a:t>
            </a:r>
            <a:r>
              <a:rPr lang="en-US" sz="1600" dirty="0">
                <a:solidFill>
                  <a:schemeClr val="tx1"/>
                </a:solidFill>
              </a:rPr>
              <a:t>are three techniques </a:t>
            </a:r>
            <a:r>
              <a:rPr lang="en-US" sz="1600" dirty="0"/>
              <a:t>: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-complement fixation test (CFT)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-Immunofluorescence (IF)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-enzyme-linked immunosorbent assay (ELISA)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x-none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04455"/>
              </p:ext>
            </p:extLst>
          </p:nvPr>
        </p:nvGraphicFramePr>
        <p:xfrm>
          <a:off x="1251678" y="3161783"/>
          <a:ext cx="8127999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The virus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The test</a:t>
                      </a:r>
                      <a:r>
                        <a:rPr lang="en-US" baseline="0" dirty="0" smtClean="0"/>
                        <a:t> 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The sample 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IF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Influenza V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Nasopharyngeal aspirate </a:t>
                      </a:r>
                      <a:endParaRPr lang="x-none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IF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HSV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Skin scrapings </a:t>
                      </a:r>
                      <a:endParaRPr lang="x-none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ELISA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 Rotavirus 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 smtClean="0"/>
                        <a:t>Faeces</a:t>
                      </a:r>
                      <a:r>
                        <a:rPr lang="en-US" sz="1400" dirty="0" smtClean="0"/>
                        <a:t> </a:t>
                      </a:r>
                      <a:endParaRPr lang="x-none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ELISA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HBV(</a:t>
                      </a:r>
                      <a:r>
                        <a:rPr lang="en-US" sz="1400" dirty="0" err="1" smtClean="0"/>
                        <a:t>HBsAg</a:t>
                      </a:r>
                      <a:r>
                        <a:rPr lang="en-US" sz="1400" dirty="0" smtClean="0"/>
                        <a:t>) 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Blood </a:t>
                      </a:r>
                      <a:endParaRPr lang="x-none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09351"/>
              </p:ext>
            </p:extLst>
          </p:nvPr>
        </p:nvGraphicFramePr>
        <p:xfrm>
          <a:off x="1251678" y="5015983"/>
          <a:ext cx="8127999" cy="15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Suite Image" r:id="rId3" imgW="4219575" imgH="3095625" progId="">
                  <p:embed/>
                </p:oleObj>
              </mc:Choice>
              <mc:Fallback>
                <p:oleObj name="PhotoSuite Image" r:id="rId3" imgW="4219575" imgH="3095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678" y="5015983"/>
                        <a:ext cx="8127999" cy="1535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9601200" y="1728438"/>
            <a:ext cx="1667844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x-none" sz="1400" dirty="0" smtClean="0"/>
              <a:t>ملاحظة : 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الطرق أحيانا تكون مباشرة وغير مباشرة ، اذا كانت غير مباشرة فهي عن طريق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الأنتي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بديز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واذا مباشرة على طول تكون عن طريق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الانتي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جين</a:t>
            </a:r>
            <a:endParaRPr lang="x-non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3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397" y="436930"/>
            <a:ext cx="2334561" cy="610895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45858" y="387432"/>
            <a:ext cx="29356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Serological </a:t>
            </a:r>
            <a:r>
              <a:rPr lang="en-US" sz="2400" dirty="0">
                <a:solidFill>
                  <a:srgbClr val="FF0000"/>
                </a:solidFill>
              </a:rPr>
              <a:t>tests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Antibody detection</a:t>
            </a:r>
            <a:endParaRPr lang="x-none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1145858" y="1322794"/>
            <a:ext cx="4572000" cy="1701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Some techniques :</a:t>
            </a:r>
            <a:endParaRPr lang="x-none" sz="1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sz="1800" dirty="0">
                <a:solidFill>
                  <a:schemeClr val="tx1"/>
                </a:solidFill>
              </a:rPr>
              <a:t>-Complement  fixation test  (CFT)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-Immunofluorescence  (IF)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-Enzyme- linked immunosorbent assay  (ELISA)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x-none" sz="1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68018" y="490203"/>
            <a:ext cx="31645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Immunofluorescence (IF):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using a </a:t>
            </a:r>
            <a:r>
              <a:rPr lang="en-US" i="1" dirty="0"/>
              <a:t>fluorescent dye</a:t>
            </a:r>
          </a:p>
          <a:p>
            <a:r>
              <a:rPr lang="en-US" dirty="0"/>
              <a:t>And can be viewed by </a:t>
            </a:r>
            <a:r>
              <a:rPr lang="en-US" b="1" dirty="0"/>
              <a:t>fluorescence microscope .</a:t>
            </a:r>
            <a:r>
              <a:rPr lang="en-US" dirty="0"/>
              <a:t> </a:t>
            </a:r>
            <a:endParaRPr lang="x-none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977399" y="2041184"/>
            <a:ext cx="18275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dirty="0"/>
              <a:t>- Direct </a:t>
            </a:r>
          </a:p>
          <a:p>
            <a:pPr>
              <a:defRPr/>
            </a:pPr>
            <a:r>
              <a:rPr lang="en-US" sz="1600" dirty="0"/>
              <a:t>    Ag detection;</a:t>
            </a:r>
          </a:p>
          <a:p>
            <a:pPr lvl="1">
              <a:defRPr/>
            </a:pPr>
            <a:r>
              <a:rPr lang="en-US" sz="1600" dirty="0"/>
              <a:t>Sample (Ag)</a:t>
            </a:r>
          </a:p>
          <a:p>
            <a:endParaRPr lang="x-none" sz="16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7735957" y="2061737"/>
            <a:ext cx="17830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dirty="0"/>
              <a:t>- Indirect</a:t>
            </a:r>
          </a:p>
          <a:p>
            <a:pPr>
              <a:defRPr/>
            </a:pPr>
            <a:r>
              <a:rPr lang="en-US" sz="1600" dirty="0"/>
              <a:t>    Ab detection;</a:t>
            </a:r>
          </a:p>
          <a:p>
            <a:pPr lvl="1">
              <a:defRPr/>
            </a:pPr>
            <a:r>
              <a:rPr lang="en-US" sz="1600" dirty="0"/>
              <a:t>Sample (Ab)</a:t>
            </a:r>
          </a:p>
          <a:p>
            <a:endParaRPr lang="x-none" sz="16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266092" y="3994330"/>
            <a:ext cx="340613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dirty="0"/>
              <a:t>Polymerase chain reaction (PCR)</a:t>
            </a:r>
          </a:p>
          <a:p>
            <a:pPr lvl="1">
              <a:defRPr/>
            </a:pPr>
            <a:r>
              <a:rPr lang="en-US" dirty="0"/>
              <a:t>-NA amplification technique.</a:t>
            </a:r>
          </a:p>
          <a:p>
            <a:pPr lvl="1">
              <a:defRPr/>
            </a:pPr>
            <a:r>
              <a:rPr lang="en-US" dirty="0"/>
              <a:t>-Viral genome</a:t>
            </a:r>
          </a:p>
          <a:p>
            <a:pPr>
              <a:defRPr/>
            </a:pPr>
            <a:r>
              <a:rPr lang="en-US" dirty="0"/>
              <a:t>Uses;</a:t>
            </a:r>
          </a:p>
          <a:p>
            <a:pPr lvl="1">
              <a:defRPr/>
            </a:pPr>
            <a:r>
              <a:rPr lang="en-US" dirty="0"/>
              <a:t>-</a:t>
            </a:r>
            <a:r>
              <a:rPr lang="en-US" b="1" dirty="0"/>
              <a:t>Diagnosis</a:t>
            </a:r>
          </a:p>
          <a:p>
            <a:pPr lvl="1">
              <a:defRPr/>
            </a:pPr>
            <a:r>
              <a:rPr lang="en-US" dirty="0"/>
              <a:t>-</a:t>
            </a:r>
            <a:r>
              <a:rPr lang="en-US" b="1" dirty="0"/>
              <a:t>Only way to </a:t>
            </a:r>
            <a:r>
              <a:rPr lang="en-US" b="1" dirty="0" smtClean="0"/>
              <a:t>measure viral load </a:t>
            </a:r>
            <a:r>
              <a:rPr lang="en-US" dirty="0" smtClean="0"/>
              <a:t>and monitor </a:t>
            </a:r>
            <a:r>
              <a:rPr lang="en-US" dirty="0"/>
              <a:t>response to treatment</a:t>
            </a:r>
          </a:p>
          <a:p>
            <a:endParaRPr lang="x-non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266092" y="3522729"/>
            <a:ext cx="30948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Molecular Tests :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073726" y="4593366"/>
            <a:ext cx="2971800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TW" dirty="0">
                <a:ea typeface="新細明體" charset="-120"/>
                <a:cs typeface="Arial" charset="0"/>
              </a:rPr>
              <a:t>-</a:t>
            </a:r>
            <a:r>
              <a:rPr lang="en-US" altLang="zh-TW" sz="2000" dirty="0">
                <a:solidFill>
                  <a:srgbClr val="008000"/>
                </a:solidFill>
                <a:ea typeface="新細明體" charset="-120"/>
                <a:cs typeface="Arial" charset="0"/>
              </a:rPr>
              <a:t>Indirect</a:t>
            </a:r>
            <a:r>
              <a:rPr lang="en-US" altLang="zh-TW" dirty="0">
                <a:ea typeface="新細明體" charset="-120"/>
                <a:cs typeface="Arial" charset="0"/>
              </a:rPr>
              <a:t>  ELISA for  Ab detection ;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TW" b="1" dirty="0" err="1">
                <a:ea typeface="新細明體" charset="-120"/>
                <a:cs typeface="Arial" charset="0"/>
              </a:rPr>
              <a:t>coloured</a:t>
            </a:r>
            <a:r>
              <a:rPr lang="en-US" altLang="zh-TW" b="1" dirty="0">
                <a:ea typeface="新細明體" charset="-120"/>
                <a:cs typeface="Arial" charset="0"/>
              </a:rPr>
              <a:t> wells indicate reactivity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TW" dirty="0">
                <a:ea typeface="新細明體" charset="-120"/>
                <a:cs typeface="Arial" charset="0"/>
              </a:rPr>
              <a:t>-</a:t>
            </a:r>
            <a:r>
              <a:rPr lang="en-US" altLang="zh-TW" sz="2000" dirty="0">
                <a:solidFill>
                  <a:srgbClr val="008000"/>
                </a:solidFill>
                <a:ea typeface="新細明體" charset="-120"/>
                <a:cs typeface="Arial" charset="0"/>
              </a:rPr>
              <a:t>Direct</a:t>
            </a:r>
            <a:r>
              <a:rPr lang="en-US" altLang="zh-TW" dirty="0">
                <a:ea typeface="新細明體" charset="-120"/>
                <a:cs typeface="Arial" charset="0"/>
              </a:rPr>
              <a:t>  ELISA for Ag </a:t>
            </a:r>
            <a:r>
              <a:rPr lang="en-US" altLang="zh-TW" dirty="0" smtClean="0">
                <a:ea typeface="新細明體" charset="-120"/>
                <a:cs typeface="Arial" charset="0"/>
              </a:rPr>
              <a:t>detection or specific </a:t>
            </a:r>
            <a:r>
              <a:rPr lang="en-US" altLang="zh-TW" dirty="0" err="1" smtClean="0">
                <a:ea typeface="新細明體" charset="-120"/>
                <a:cs typeface="Arial" charset="0"/>
              </a:rPr>
              <a:t>IgM</a:t>
            </a:r>
            <a:r>
              <a:rPr lang="en-US" altLang="zh-TW" dirty="0" smtClean="0">
                <a:ea typeface="新細明體" charset="-120"/>
                <a:cs typeface="Arial" charset="0"/>
              </a:rPr>
              <a:t>, </a:t>
            </a:r>
            <a:r>
              <a:rPr lang="en-US" altLang="zh-TW" dirty="0" err="1" smtClean="0">
                <a:ea typeface="新細明體" charset="-120"/>
                <a:cs typeface="Arial" charset="0"/>
              </a:rPr>
              <a:t>IgG</a:t>
            </a:r>
            <a:r>
              <a:rPr lang="en-US" altLang="zh-TW" dirty="0" smtClean="0"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ea typeface="新細明體" charset="-12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b="1" i="1" dirty="0"/>
              <a:t> </a:t>
            </a:r>
            <a:endParaRPr lang="en-US" altLang="zh-TW" dirty="0"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Arial" charset="0"/>
            </a:endParaRPr>
          </a:p>
          <a:p>
            <a:endParaRPr lang="x-none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6073726" y="3522729"/>
            <a:ext cx="29531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Enzyme-linked </a:t>
            </a:r>
            <a:r>
              <a:rPr lang="en-US" dirty="0" err="1" smtClean="0">
                <a:solidFill>
                  <a:srgbClr val="FF0000"/>
                </a:solidFill>
              </a:rPr>
              <a:t>immunosorbet</a:t>
            </a:r>
            <a:r>
              <a:rPr lang="en-US" dirty="0" smtClean="0">
                <a:solidFill>
                  <a:srgbClr val="FF0000"/>
                </a:solidFill>
              </a:rPr>
              <a:t> assay (ELISA)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Sample is then viewed using spectrometer.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4424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Which of the following has DNA or RNA 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7F7F7F"/>
                </a:solidFill>
              </a:rPr>
              <a:t>Parasite 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Fungi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Bacteria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virus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Which of the following replicate by budding or mitosis?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Parasite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Fungi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Bacteria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virus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range of size of a virus?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200-300 nm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20-300 nm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2-300 nm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20-23 nm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All viruses are …… except retroviruses are ……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rgbClr val="7F7F7F"/>
                </a:solidFill>
              </a:rPr>
              <a:t>Deploid</a:t>
            </a:r>
            <a:r>
              <a:rPr lang="en-US" dirty="0" smtClean="0">
                <a:solidFill>
                  <a:srgbClr val="7F7F7F"/>
                </a:solidFill>
              </a:rPr>
              <a:t> ,haploid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Haploid , </a:t>
            </a:r>
            <a:r>
              <a:rPr lang="en-US" dirty="0" err="1" smtClean="0">
                <a:solidFill>
                  <a:srgbClr val="7F7F7F"/>
                </a:solidFill>
              </a:rPr>
              <a:t>deploid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Which of the following is helical </a:t>
            </a:r>
            <a:r>
              <a:rPr lang="en-US" b="1" dirty="0" err="1" smtClean="0"/>
              <a:t>symmtry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7F7F7F"/>
                </a:solidFill>
              </a:rPr>
              <a:t>Proxvirus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Filoviruses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Adenivrus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Herpes virus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120" y="1072857"/>
            <a:ext cx="7549587" cy="553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  <a:r>
              <a:rPr lang="en-US" dirty="0" err="1" smtClean="0"/>
              <a:t>Vs</a:t>
            </a:r>
            <a:r>
              <a:rPr lang="en-US" dirty="0"/>
              <a:t>: Virus </a:t>
            </a:r>
          </a:p>
          <a:p>
            <a:r>
              <a:rPr lang="en-US" dirty="0"/>
              <a:t>•</a:t>
            </a:r>
            <a:r>
              <a:rPr lang="en-US" dirty="0" smtClean="0"/>
              <a:t>NA</a:t>
            </a:r>
            <a:r>
              <a:rPr lang="en-US" dirty="0"/>
              <a:t>: Nucleic Acid </a:t>
            </a:r>
          </a:p>
          <a:p>
            <a:r>
              <a:rPr lang="en-US" dirty="0"/>
              <a:t>•</a:t>
            </a:r>
            <a:r>
              <a:rPr lang="en-US" dirty="0" smtClean="0"/>
              <a:t>INFs</a:t>
            </a:r>
            <a:r>
              <a:rPr lang="en-US" dirty="0"/>
              <a:t>: </a:t>
            </a:r>
            <a:r>
              <a:rPr lang="en-US" dirty="0" err="1"/>
              <a:t>Interferons</a:t>
            </a:r>
            <a:r>
              <a:rPr lang="en-US" dirty="0"/>
              <a:t> </a:t>
            </a:r>
          </a:p>
          <a:p>
            <a:r>
              <a:rPr lang="en-US" dirty="0"/>
              <a:t>•</a:t>
            </a:r>
            <a:r>
              <a:rPr lang="en-US" dirty="0" smtClean="0"/>
              <a:t>CPE</a:t>
            </a:r>
            <a:r>
              <a:rPr lang="en-US" dirty="0"/>
              <a:t>: </a:t>
            </a:r>
            <a:r>
              <a:rPr lang="en-US" dirty="0" err="1"/>
              <a:t>Cytopathic</a:t>
            </a:r>
            <a:r>
              <a:rPr lang="en-US" dirty="0"/>
              <a:t> effect </a:t>
            </a:r>
          </a:p>
          <a:p>
            <a:r>
              <a:rPr lang="en-US" dirty="0"/>
              <a:t>•</a:t>
            </a:r>
            <a:r>
              <a:rPr lang="en-US" dirty="0" smtClean="0"/>
              <a:t>HSV</a:t>
            </a:r>
            <a:r>
              <a:rPr lang="en-US" dirty="0"/>
              <a:t>: Herpes Simplex Virus </a:t>
            </a:r>
          </a:p>
          <a:p>
            <a:r>
              <a:rPr lang="en-US" dirty="0"/>
              <a:t>•</a:t>
            </a:r>
            <a:r>
              <a:rPr lang="en-US" dirty="0" smtClean="0"/>
              <a:t>EBV</a:t>
            </a:r>
            <a:r>
              <a:rPr lang="en-US" dirty="0"/>
              <a:t>: Epstein-Barr Virus </a:t>
            </a:r>
          </a:p>
          <a:p>
            <a:r>
              <a:rPr lang="en-US" dirty="0"/>
              <a:t>•</a:t>
            </a:r>
            <a:r>
              <a:rPr lang="en-US" dirty="0" smtClean="0"/>
              <a:t>HPV</a:t>
            </a:r>
            <a:r>
              <a:rPr lang="en-US" dirty="0"/>
              <a:t>: Human </a:t>
            </a:r>
            <a:r>
              <a:rPr lang="en-US" dirty="0" err="1"/>
              <a:t>Pappilomavirus</a:t>
            </a:r>
            <a:r>
              <a:rPr lang="en-US" dirty="0"/>
              <a:t> </a:t>
            </a:r>
          </a:p>
          <a:p>
            <a:r>
              <a:rPr lang="en-US" dirty="0"/>
              <a:t>•</a:t>
            </a:r>
            <a:r>
              <a:rPr lang="en-US" dirty="0" smtClean="0"/>
              <a:t>HTLV</a:t>
            </a:r>
            <a:r>
              <a:rPr lang="en-US" dirty="0"/>
              <a:t>: Human T-</a:t>
            </a:r>
            <a:r>
              <a:rPr lang="en-US" dirty="0" err="1"/>
              <a:t>lymphotropic</a:t>
            </a:r>
            <a:r>
              <a:rPr lang="en-US" dirty="0"/>
              <a:t> </a:t>
            </a:r>
          </a:p>
          <a:p>
            <a:r>
              <a:rPr lang="en-US" dirty="0"/>
              <a:t>•</a:t>
            </a:r>
            <a:r>
              <a:rPr lang="en-US" dirty="0" smtClean="0"/>
              <a:t>Virus 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smtClean="0"/>
              <a:t>IP</a:t>
            </a:r>
            <a:r>
              <a:rPr lang="en-US" dirty="0"/>
              <a:t>: Incubation Period </a:t>
            </a:r>
          </a:p>
          <a:p>
            <a:r>
              <a:rPr lang="en-US" dirty="0"/>
              <a:t>• AB: Anti Body</a:t>
            </a:r>
            <a:br>
              <a:rPr lang="en-US" dirty="0"/>
            </a:br>
            <a:r>
              <a:rPr lang="en-US" dirty="0"/>
              <a:t>• APC: Antigen Presenting Cells • NK: Natural Killer</a:t>
            </a:r>
            <a:br>
              <a:rPr lang="en-US" dirty="0"/>
            </a:br>
            <a:r>
              <a:rPr lang="en-US" dirty="0"/>
              <a:t>• VICs: Virus Infected Cells</a:t>
            </a:r>
            <a:br>
              <a:rPr lang="en-US" dirty="0"/>
            </a:br>
            <a:r>
              <a:rPr lang="en-US" dirty="0"/>
              <a:t>• IL: Interleukin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CMI:Cell-MediatedImmunity</a:t>
            </a:r>
            <a:r>
              <a:rPr lang="en-US" dirty="0"/>
              <a:t> • IR: Insulin Resistance</a:t>
            </a:r>
            <a:br>
              <a:rPr lang="en-US" dirty="0"/>
            </a:br>
            <a:r>
              <a:rPr lang="en-US" dirty="0"/>
              <a:t>• CTCs: Cytotoxic T Cells</a:t>
            </a:r>
            <a:br>
              <a:rPr lang="en-US" dirty="0"/>
            </a:br>
            <a:r>
              <a:rPr lang="en-US" dirty="0"/>
              <a:t>• IF: Immunofluorescence</a:t>
            </a:r>
            <a:br>
              <a:rPr lang="en-US" dirty="0"/>
            </a:br>
            <a:r>
              <a:rPr lang="en-US" dirty="0"/>
              <a:t>• HAV: Hepatitis A Virus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8853" y="283566"/>
            <a:ext cx="7608054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Shortcut you MIGHT need..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176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of the following can be used to classify viruses except: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symmetry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strands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average count of ribosomes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polarity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147" y="1510749"/>
            <a:ext cx="257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6529" y="2262209"/>
            <a:ext cx="36973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436microbiologyteam@gmail.com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61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6069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6068" y="1738989"/>
            <a:ext cx="3061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Jawaher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musallm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61" y="1772359"/>
            <a:ext cx="32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Fetyanu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microorganisms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05139"/>
              </p:ext>
            </p:extLst>
          </p:nvPr>
        </p:nvGraphicFramePr>
        <p:xfrm>
          <a:off x="1686322" y="1488717"/>
          <a:ext cx="8860142" cy="49676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7799"/>
                <a:gridCol w="1708152"/>
                <a:gridCol w="1708020"/>
                <a:gridCol w="1708020"/>
                <a:gridCol w="1708151"/>
              </a:tblGrid>
              <a:tr h="893958">
                <a:tc>
                  <a:txBody>
                    <a:bodyPr/>
                    <a:lstStyle/>
                    <a:p>
                      <a:pPr marL="6350" lvl="0" algn="ctr">
                        <a:lnSpc>
                          <a:spcPct val="200000"/>
                        </a:lnSpc>
                        <a:spcBef>
                          <a:spcPts val="1405"/>
                        </a:spcBef>
                      </a:pPr>
                      <a:r>
                        <a:rPr sz="2200" spc="-5" dirty="0"/>
                        <a:t>Characteristics</a:t>
                      </a:r>
                      <a:endParaRPr sz="2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200000"/>
                        </a:lnSpc>
                        <a:spcBef>
                          <a:spcPts val="1355"/>
                        </a:spcBef>
                      </a:pPr>
                      <a:r>
                        <a:rPr sz="1800" spc="-5" dirty="0"/>
                        <a:t>Parasites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200000"/>
                        </a:lnSpc>
                        <a:spcBef>
                          <a:spcPts val="1355"/>
                        </a:spcBef>
                      </a:pPr>
                      <a:r>
                        <a:rPr sz="1800" dirty="0"/>
                        <a:t>Fungi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spcBef>
                          <a:spcPts val="1355"/>
                        </a:spcBef>
                      </a:pPr>
                      <a:r>
                        <a:rPr sz="1800" spc="-5" dirty="0"/>
                        <a:t>Bacteria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200000"/>
                        </a:lnSpc>
                        <a:spcBef>
                          <a:spcPts val="1355"/>
                        </a:spcBef>
                      </a:pPr>
                      <a:r>
                        <a:rPr sz="1800" spc="-5" dirty="0"/>
                        <a:t>Viruses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b="1" i="1" dirty="0"/>
                        <a:t>Cell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dirty="0"/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dirty="0"/>
                        <a:t>Yes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dirty="0"/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i="1" spc="-10" dirty="0"/>
                        <a:t>Type </a:t>
                      </a:r>
                      <a:r>
                        <a:rPr sz="1800" b="1" i="1" dirty="0"/>
                        <a:t>of</a:t>
                      </a:r>
                      <a:r>
                        <a:rPr sz="1800" b="1" i="1" spc="-40" dirty="0"/>
                        <a:t> </a:t>
                      </a:r>
                      <a:r>
                        <a:rPr sz="1800" b="1" i="1" spc="-5" dirty="0"/>
                        <a:t>Nucleus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Eukaryotic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Eukaryotic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</a:rPr>
                        <a:t>Prokaryotic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dirty="0"/>
                        <a:t>-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i="1" dirty="0"/>
                        <a:t>Nucleic</a:t>
                      </a:r>
                      <a:r>
                        <a:rPr sz="1800" b="1" i="1" spc="-95" dirty="0"/>
                        <a:t> </a:t>
                      </a:r>
                      <a:r>
                        <a:rPr sz="1800" b="1" i="1" spc="5" dirty="0"/>
                        <a:t>Acid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/>
                        <a:t>DNA</a:t>
                      </a: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u="heavy" spc="-5" dirty="0"/>
                        <a:t>and</a:t>
                      </a:r>
                      <a:r>
                        <a:rPr sz="1800" u="heavy" spc="-110" dirty="0"/>
                        <a:t> </a:t>
                      </a:r>
                      <a:r>
                        <a:rPr sz="1800" spc="-5" dirty="0"/>
                        <a:t>RNA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/>
                        <a:t>DNA</a:t>
                      </a:r>
                      <a:endParaRPr sz="18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u="heavy" spc="-5" dirty="0"/>
                        <a:t>and</a:t>
                      </a:r>
                      <a:r>
                        <a:rPr sz="1800" u="heavy" spc="-110" dirty="0"/>
                        <a:t> </a:t>
                      </a:r>
                      <a:r>
                        <a:rPr sz="1800" spc="-5" dirty="0"/>
                        <a:t>RNA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/>
                        <a:t>DNA</a:t>
                      </a:r>
                      <a:endParaRPr sz="18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u="heavy" spc="-5" dirty="0"/>
                        <a:t>and</a:t>
                      </a:r>
                      <a:r>
                        <a:rPr sz="1800" u="heavy" spc="-110" dirty="0"/>
                        <a:t> </a:t>
                      </a:r>
                      <a:r>
                        <a:rPr sz="1800" spc="-5" dirty="0"/>
                        <a:t>RNA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/>
                        <a:t>DNA</a:t>
                      </a: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u="heavy" spc="-5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sz="1800" u="heavy" spc="-11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spc="-5" dirty="0"/>
                        <a:t>RNA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i="1" spc="-5" dirty="0"/>
                        <a:t>Ribosomes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Present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Present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Present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sz="180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i="1" dirty="0"/>
                        <a:t>Mitochondria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Present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Present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  <a:tr h="670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i="1" dirty="0"/>
                        <a:t>Replication</a:t>
                      </a:r>
                      <a:endParaRPr sz="1800" b="1" i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dirty="0"/>
                        <a:t>Mitosis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</a:rPr>
                        <a:t>Budding</a:t>
                      </a:r>
                      <a:r>
                        <a:rPr sz="1800" spc="-7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</a:rPr>
                        <a:t>Mitosis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/>
                        <a:t>Binary</a:t>
                      </a:r>
                      <a:r>
                        <a:rPr sz="1800" spc="-65" dirty="0"/>
                        <a:t> </a:t>
                      </a:r>
                      <a:r>
                        <a:rPr sz="1800" dirty="0"/>
                        <a:t>Fission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spc="-5" dirty="0" smtClean="0">
                          <a:solidFill>
                            <a:srgbClr val="FF0000"/>
                          </a:solidFill>
                        </a:rPr>
                        <a:t>Special</a:t>
                      </a:r>
                      <a:endParaRPr lang="en-GB" sz="1800" spc="-5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lang="en-GB" sz="1800" spc="-5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1V=</a:t>
                      </a:r>
                      <a:r>
                        <a:rPr lang="en-GB" sz="1800" spc="-5" baseline="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million</a:t>
                      </a:r>
                      <a:endParaRPr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viruses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83" y="1145140"/>
            <a:ext cx="2225819" cy="56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241269" y="1890383"/>
            <a:ext cx="10178322" cy="3593591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1- </a:t>
            </a:r>
            <a:r>
              <a:rPr lang="en-US" dirty="0" smtClean="0">
                <a:solidFill>
                  <a:schemeClr val="accent1"/>
                </a:solidFill>
              </a:rPr>
              <a:t>Acellular </a:t>
            </a:r>
            <a:r>
              <a:rPr lang="en-US" dirty="0" smtClean="0"/>
              <a:t>organisms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2- Tiny particles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internal core </a:t>
            </a:r>
            <a:r>
              <a:rPr lang="en-US" dirty="0" smtClean="0"/>
              <a:t>(DNA/RNA)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protein coat (capsid)</a:t>
            </a:r>
            <a:r>
              <a:rPr lang="en-US" dirty="0" smtClean="0"/>
              <a:t> </a:t>
            </a:r>
          </a:p>
          <a:p>
            <a:pPr lvl="1"/>
            <a:r>
              <a:rPr lang="en-US" b="1" i="1" u="sng" dirty="0" smtClean="0"/>
              <a:t>some</a:t>
            </a:r>
            <a:r>
              <a:rPr lang="en-US" dirty="0" smtClean="0"/>
              <a:t> viruses have </a:t>
            </a:r>
            <a:r>
              <a:rPr lang="en-US" dirty="0" smtClean="0">
                <a:solidFill>
                  <a:srgbClr val="FF0000"/>
                </a:solidFill>
              </a:rPr>
              <a:t>lipoprotein membrane </a:t>
            </a:r>
            <a:r>
              <a:rPr lang="en-US" dirty="0" smtClean="0"/>
              <a:t>(envelope)</a:t>
            </a:r>
          </a:p>
          <a:p>
            <a:r>
              <a:rPr lang="en-US" dirty="0" smtClean="0"/>
              <a:t>3- </a:t>
            </a:r>
            <a:r>
              <a:rPr lang="en-US" dirty="0" smtClean="0">
                <a:solidFill>
                  <a:srgbClr val="53AE6E"/>
                </a:solidFill>
              </a:rPr>
              <a:t>Obligate intracellular organisms</a:t>
            </a:r>
          </a:p>
          <a:p>
            <a:r>
              <a:rPr lang="en-US" dirty="0" smtClean="0"/>
              <a:t>4- </a:t>
            </a:r>
            <a:r>
              <a:rPr lang="en-US" dirty="0" smtClean="0">
                <a:solidFill>
                  <a:srgbClr val="53AE6E"/>
                </a:solidFill>
              </a:rPr>
              <a:t>Replicate </a:t>
            </a:r>
            <a:r>
              <a:rPr lang="en-US" dirty="0" smtClean="0"/>
              <a:t>in a manner </a:t>
            </a:r>
            <a:r>
              <a:rPr lang="en-US" dirty="0" smtClean="0">
                <a:solidFill>
                  <a:srgbClr val="53AE6E"/>
                </a:solidFill>
              </a:rPr>
              <a:t>different </a:t>
            </a:r>
            <a:r>
              <a:rPr lang="en-US" dirty="0" smtClean="0"/>
              <a:t>from cells (e.g. one virus replicate to 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Produce many viruses)</a:t>
            </a:r>
          </a:p>
          <a:p>
            <a:endParaRPr lang="en-US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1296764" y="6030594"/>
            <a:ext cx="5281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: viruses range in size from 20-300nm        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{Extra info; way smaller then bacteria 2000-8000nm}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027037" y="2436085"/>
            <a:ext cx="2883401" cy="905725"/>
          </a:xfrm>
          <a:prstGeom prst="wedgeEllipseCallout">
            <a:avLst>
              <a:gd name="adj1" fmla="val -34912"/>
              <a:gd name="adj2" fmla="val 6899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dirty="0"/>
          </a:p>
          <a:p>
            <a:pPr algn="ctr">
              <a:lnSpc>
                <a:spcPct val="50000"/>
              </a:lnSpc>
            </a:pPr>
            <a:r>
              <a:rPr lang="en-US" dirty="0" smtClean="0"/>
              <a:t>Taken from Host.</a:t>
            </a:r>
            <a:endParaRPr lang="en-US" dirty="0"/>
          </a:p>
          <a:p>
            <a:pPr algn="ctr">
              <a:lnSpc>
                <a:spcPct val="80000"/>
              </a:lnSpc>
            </a:pPr>
            <a:r>
              <a:rPr lang="en-US" b="1" dirty="0" smtClean="0"/>
              <a:t>Not</a:t>
            </a:r>
            <a:r>
              <a:rPr lang="en-US" dirty="0" smtClean="0"/>
              <a:t> all viruses have envelope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069374" y="5538453"/>
            <a:ext cx="1655093" cy="478889"/>
          </a:xfrm>
          <a:prstGeom prst="wedgeRoundRectCallout">
            <a:avLst>
              <a:gd name="adj1" fmla="val -39701"/>
              <a:gd name="adj2" fmla="val 79891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Seen only by 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91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9348" y="1541122"/>
            <a:ext cx="8353953" cy="403024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1- Viral Genome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97" y="2085308"/>
            <a:ext cx="8142505" cy="35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585774" y="2149690"/>
            <a:ext cx="7995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be </a:t>
            </a:r>
            <a:r>
              <a:rPr lang="en-US" sz="2400" dirty="0" smtClean="0">
                <a:solidFill>
                  <a:srgbClr val="FF0000"/>
                </a:solidFill>
              </a:rPr>
              <a:t>RNA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DNA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DNA: </a:t>
            </a:r>
            <a:r>
              <a:rPr lang="en-US" sz="2400" dirty="0" smtClean="0"/>
              <a:t>deoxyribonucleic acid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All </a:t>
            </a:r>
            <a:r>
              <a:rPr lang="en-US" sz="2400" dirty="0" smtClean="0">
                <a:solidFill>
                  <a:srgbClr val="914B32"/>
                </a:solidFill>
              </a:rPr>
              <a:t>DNA</a:t>
            </a:r>
            <a:r>
              <a:rPr lang="en-US" sz="2400" dirty="0" smtClean="0"/>
              <a:t> viruses are </a:t>
            </a:r>
            <a:r>
              <a:rPr lang="en-US" sz="2400" dirty="0" smtClean="0">
                <a:solidFill>
                  <a:srgbClr val="914B32"/>
                </a:solidFill>
              </a:rPr>
              <a:t>double stranded </a:t>
            </a:r>
            <a:r>
              <a:rPr lang="en-US" sz="2400" b="1" i="1" u="sng" dirty="0" smtClean="0"/>
              <a:t>except</a:t>
            </a:r>
            <a:r>
              <a:rPr lang="en-US" sz="2400" dirty="0" smtClean="0"/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Parvoviruses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Single molecule.</a:t>
            </a:r>
          </a:p>
          <a:p>
            <a:pPr algn="ctr"/>
            <a:r>
              <a:rPr lang="en-US" sz="2400" b="1" i="1" u="sng" dirty="0" smtClean="0"/>
              <a:t>OR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RNA: </a:t>
            </a:r>
            <a:r>
              <a:rPr lang="en-US" sz="2400" dirty="0" smtClean="0"/>
              <a:t>ribonucleic acid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914B32"/>
                </a:solidFill>
              </a:rPr>
              <a:t>A</a:t>
            </a:r>
            <a:r>
              <a:rPr lang="en-US" sz="2400" dirty="0" smtClean="0">
                <a:solidFill>
                  <a:srgbClr val="914B32"/>
                </a:solidFill>
              </a:rPr>
              <a:t>ll RNA </a:t>
            </a:r>
            <a:r>
              <a:rPr lang="en-US" sz="2400" dirty="0" smtClean="0"/>
              <a:t>viruses are </a:t>
            </a:r>
            <a:r>
              <a:rPr lang="en-US" sz="2400" dirty="0" smtClean="0">
                <a:solidFill>
                  <a:srgbClr val="914B32"/>
                </a:solidFill>
              </a:rPr>
              <a:t>single stranded </a:t>
            </a:r>
            <a:r>
              <a:rPr lang="en-US" sz="2400" b="1" i="1" u="sng" dirty="0" smtClean="0"/>
              <a:t>except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Reoviruses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Single/double.</a:t>
            </a:r>
          </a:p>
          <a:p>
            <a:r>
              <a:rPr lang="en-US" sz="2400" dirty="0" smtClean="0"/>
              <a:t>Could have </a:t>
            </a:r>
            <a:r>
              <a:rPr lang="en-US" sz="2400" dirty="0" smtClean="0">
                <a:solidFill>
                  <a:schemeClr val="bg1"/>
                </a:solidFill>
              </a:rPr>
              <a:t>positive or negative polarity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69236" y="6364137"/>
            <a:ext cx="75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i="1" dirty="0" smtClean="0">
                <a:solidFill>
                  <a:srgbClr val="FF0000"/>
                </a:solidFill>
              </a:rPr>
              <a:t>all viruses are haploid </a:t>
            </a:r>
            <a:r>
              <a:rPr lang="en-US" b="1" i="1" dirty="0" smtClean="0">
                <a:solidFill>
                  <a:srgbClr val="FF0000"/>
                </a:solidFill>
              </a:rPr>
              <a:t>except retroviruses are diploid</a:t>
            </a:r>
            <a:r>
              <a:rPr lang="en-US" dirty="0" smtClean="0">
                <a:solidFill>
                  <a:srgbClr val="FF0000"/>
                </a:solidFill>
              </a:rPr>
              <a:t>. Example, HIV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8151" y="374782"/>
            <a:ext cx="1277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 Genome</a:t>
            </a:r>
          </a:p>
          <a:p>
            <a:r>
              <a:rPr lang="en-US" dirty="0" smtClean="0"/>
              <a:t>2- Capsid</a:t>
            </a:r>
          </a:p>
          <a:p>
            <a:r>
              <a:rPr lang="en-US" dirty="0" smtClean="0"/>
              <a:t>3- Envelope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91366" y="572584"/>
            <a:ext cx="447604" cy="124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6401776" y="687101"/>
            <a:ext cx="416375" cy="149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1776" y="697511"/>
            <a:ext cx="426785" cy="33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7053172" y="4943924"/>
            <a:ext cx="4747328" cy="1454821"/>
          </a:xfrm>
          <a:prstGeom prst="wedgeRoundRectCallout">
            <a:avLst>
              <a:gd name="adj1" fmla="val -59795"/>
              <a:gd name="adj2" fmla="val -1570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polarity RNA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8000"/>
                </a:solidFill>
              </a:rPr>
              <a:t>Direct</a:t>
            </a:r>
            <a:r>
              <a:rPr lang="en-US" dirty="0" smtClean="0"/>
              <a:t> protein </a:t>
            </a:r>
            <a:r>
              <a:rPr lang="en-US" dirty="0" err="1" smtClean="0"/>
              <a:t>synthese</a:t>
            </a:r>
            <a:r>
              <a:rPr lang="en-US" dirty="0" smtClean="0"/>
              <a:t> (has mRNA        Ribosome at </a:t>
            </a:r>
            <a:r>
              <a:rPr lang="en-US" dirty="0" err="1" smtClean="0"/>
              <a:t>cytoplasim</a:t>
            </a:r>
            <a:r>
              <a:rPr lang="en-US" dirty="0" smtClean="0"/>
              <a:t>)</a:t>
            </a: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polarity </a:t>
            </a:r>
            <a:r>
              <a:rPr lang="en-US" dirty="0" smtClean="0"/>
              <a:t>= </a:t>
            </a:r>
            <a:r>
              <a:rPr lang="en-US" dirty="0" err="1" smtClean="0">
                <a:solidFill>
                  <a:srgbClr val="008000"/>
                </a:solidFill>
              </a:rPr>
              <a:t>indiect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/>
              <a:t>synthese</a:t>
            </a:r>
            <a:r>
              <a:rPr lang="en-US" dirty="0" smtClean="0"/>
              <a:t> (go to host nucleus for protein synthesis)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654955" y="5523387"/>
            <a:ext cx="34526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90599" y="660195"/>
            <a:ext cx="2215662" cy="20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It’s a protein shell</a:t>
            </a:r>
          </a:p>
          <a:p>
            <a:pPr algn="ctr"/>
            <a:r>
              <a:rPr lang="en-US" sz="1600" dirty="0"/>
              <a:t>enclosing the viral</a:t>
            </a:r>
          </a:p>
          <a:p>
            <a:pPr algn="ctr"/>
            <a:r>
              <a:rPr lang="en-US" sz="1600" dirty="0"/>
              <a:t>genome.</a:t>
            </a:r>
          </a:p>
          <a:p>
            <a:pPr algn="ctr"/>
            <a:r>
              <a:rPr lang="en-US" sz="1600" dirty="0"/>
              <a:t>Capsids are build of a</a:t>
            </a:r>
          </a:p>
          <a:p>
            <a:pPr algn="ctr"/>
            <a:r>
              <a:rPr lang="en-US" sz="1600" dirty="0"/>
              <a:t>large Number of</a:t>
            </a:r>
          </a:p>
          <a:p>
            <a:pPr algn="ctr"/>
            <a:r>
              <a:rPr lang="en-US" sz="1600" dirty="0"/>
              <a:t>subunits called</a:t>
            </a:r>
          </a:p>
          <a:p>
            <a:pPr algn="ctr"/>
            <a:r>
              <a:rPr lang="en-US" sz="1600" dirty="0" err="1"/>
              <a:t>Capsomers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904972" y="3940360"/>
            <a:ext cx="2913187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1070" y="4055422"/>
            <a:ext cx="294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Function; </a:t>
            </a:r>
          </a:p>
          <a:p>
            <a:r>
              <a:rPr lang="en-US" dirty="0">
                <a:solidFill>
                  <a:srgbClr val="FF0000"/>
                </a:solidFill>
              </a:rPr>
              <a:t>1-Protect Nucleic Acid</a:t>
            </a:r>
          </a:p>
          <a:p>
            <a:r>
              <a:rPr lang="en-US" dirty="0">
                <a:solidFill>
                  <a:srgbClr val="FF0000"/>
                </a:solidFill>
              </a:rPr>
              <a:t>2-Facilitates its entry into cell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3913" y="337029"/>
            <a:ext cx="255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(Symmetry based </a:t>
            </a:r>
            <a:r>
              <a:rPr lang="en-US" dirty="0"/>
              <a:t>on arrangement of </a:t>
            </a:r>
            <a:r>
              <a:rPr lang="en-US" dirty="0" err="1" smtClean="0">
                <a:solidFill>
                  <a:srgbClr val="008000"/>
                </a:solidFill>
              </a:rPr>
              <a:t>capsomeres</a:t>
            </a:r>
            <a:r>
              <a:rPr lang="en-US" dirty="0"/>
              <a:t>)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57267040"/>
              </p:ext>
            </p:extLst>
          </p:nvPr>
        </p:nvGraphicFramePr>
        <p:xfrm>
          <a:off x="4119144" y="-135338"/>
          <a:ext cx="7455877" cy="28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49" y="2522320"/>
            <a:ext cx="1702513" cy="14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14" y="4232403"/>
            <a:ext cx="1702513" cy="12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92" y="5489454"/>
            <a:ext cx="1655621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81" y="4104561"/>
            <a:ext cx="1941513" cy="125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26" y="2342593"/>
            <a:ext cx="2120900" cy="174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33" y="5630446"/>
            <a:ext cx="2014050" cy="103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81" y="2419933"/>
            <a:ext cx="2368489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52941" y="2916105"/>
            <a:ext cx="2383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Genome (NA)+</a:t>
            </a:r>
            <a:r>
              <a:rPr lang="en-US" dirty="0" smtClean="0"/>
              <a:t>capsid=</a:t>
            </a:r>
          </a:p>
          <a:p>
            <a:r>
              <a:rPr lang="en-US" dirty="0" err="1"/>
              <a:t>nucleocapsid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5443" y="5892415"/>
            <a:ext cx="179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NA= nucleic acid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62112" y="6273849"/>
            <a:ext cx="326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Capsomeres</a:t>
            </a:r>
            <a:r>
              <a:rPr lang="en-US" dirty="0" smtClean="0"/>
              <a:t> = subunits of capsid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08663" y="5007511"/>
            <a:ext cx="1748778" cy="572585"/>
          </a:xfrm>
          <a:prstGeom prst="wedgeRoundRectCallout">
            <a:avLst>
              <a:gd name="adj1" fmla="val -92262"/>
              <a:gd name="adj2" fmla="val -64772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Non-envelop viruses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8904" y="648866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Adenovirus </a:t>
            </a:r>
            <a:r>
              <a:rPr lang="en-US" dirty="0" smtClean="0"/>
              <a:t>no envelop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133" y="3872755"/>
            <a:ext cx="22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Herpes virus </a:t>
            </a:r>
            <a:r>
              <a:rPr lang="en-US" dirty="0" smtClean="0">
                <a:solidFill>
                  <a:srgbClr val="000000"/>
                </a:solidFill>
              </a:rPr>
              <a:t>envelope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9865" y="5270514"/>
            <a:ext cx="223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Elongated (</a:t>
            </a:r>
            <a:r>
              <a:rPr lang="en-US" dirty="0" err="1" smtClean="0">
                <a:solidFill>
                  <a:srgbClr val="FF0000"/>
                </a:solidFill>
              </a:rPr>
              <a:t>filoviruses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5715" y="6322930"/>
            <a:ext cx="259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Pleomorphic (influenza v.)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7506" y="4290488"/>
            <a:ext cx="11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Poxviruses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3716" y="383903"/>
            <a:ext cx="2965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3-Viral </a:t>
            </a:r>
            <a:r>
              <a:rPr lang="en-US" sz="2800" b="1" dirty="0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9907" y="9063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 It is </a:t>
            </a:r>
            <a:r>
              <a:rPr lang="en-US" b="1" i="1" dirty="0" smtClean="0"/>
              <a:t>Lipoprotein membrane</a:t>
            </a:r>
            <a:endParaRPr lang="en-US" b="1" i="1" dirty="0"/>
          </a:p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host </a:t>
            </a:r>
            <a:r>
              <a:rPr lang="en-US" dirty="0" smtClean="0">
                <a:solidFill>
                  <a:srgbClr val="FF0000"/>
                </a:solidFill>
              </a:rPr>
              <a:t>lipid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8000"/>
                </a:solidFill>
              </a:rPr>
              <a:t>virus </a:t>
            </a:r>
            <a:r>
              <a:rPr lang="en-US" dirty="0">
                <a:solidFill>
                  <a:srgbClr val="008000"/>
                </a:solidFill>
              </a:rPr>
              <a:t>specific protein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It also contain protein and glycoprotein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8" y="692527"/>
            <a:ext cx="3668835" cy="43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4738" y="277337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During </a:t>
            </a:r>
            <a:r>
              <a:rPr lang="en-US" sz="2000" b="1" dirty="0"/>
              <a:t>viral budding 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Envelope </a:t>
            </a:r>
            <a:r>
              <a:rPr lang="en-US" sz="2000" dirty="0"/>
              <a:t>is derived from cell </a:t>
            </a:r>
            <a:r>
              <a:rPr lang="en-US" sz="2000" dirty="0" smtClean="0"/>
              <a:t>membrane</a:t>
            </a:r>
            <a:endParaRPr lang="en-US" sz="2000" dirty="0"/>
          </a:p>
          <a:p>
            <a:r>
              <a:rPr lang="en-US" sz="2000" dirty="0"/>
              <a:t>       </a:t>
            </a:r>
            <a:r>
              <a:rPr lang="en-US" sz="2000" b="1" i="1" dirty="0"/>
              <a:t>except</a:t>
            </a:r>
            <a:r>
              <a:rPr lang="en-US" sz="2000" dirty="0"/>
              <a:t>  </a:t>
            </a:r>
            <a:r>
              <a:rPr lang="en-US" sz="2000" i="1" dirty="0">
                <a:solidFill>
                  <a:srgbClr val="FF0000"/>
                </a:solidFill>
              </a:rPr>
              <a:t>herpesviruses</a:t>
            </a:r>
            <a:r>
              <a:rPr lang="en-US" sz="2000" dirty="0">
                <a:solidFill>
                  <a:srgbClr val="FF0000"/>
                </a:solidFill>
              </a:rPr>
              <a:t> from nuclear </a:t>
            </a:r>
            <a:r>
              <a:rPr lang="en-US" sz="2000" dirty="0" smtClean="0">
                <a:solidFill>
                  <a:srgbClr val="FF0000"/>
                </a:solidFill>
              </a:rPr>
              <a:t>mb</a:t>
            </a:r>
          </a:p>
          <a:p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b="1" dirty="0" smtClean="0"/>
              <a:t>Enveloped</a:t>
            </a:r>
            <a:r>
              <a:rPr lang="en-US" sz="2000" dirty="0" smtClean="0"/>
              <a:t> Viruses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more sensitive </a:t>
            </a:r>
            <a:r>
              <a:rPr lang="en-US" sz="2000" dirty="0"/>
              <a:t>to</a:t>
            </a:r>
          </a:p>
          <a:p>
            <a:r>
              <a:rPr lang="en-US" sz="2000" dirty="0"/>
              <a:t>     heat, dry &amp; other factors </a:t>
            </a:r>
            <a:r>
              <a:rPr lang="en-US" sz="2000" dirty="0">
                <a:solidFill>
                  <a:srgbClr val="FF0000"/>
                </a:solidFill>
              </a:rPr>
              <a:t>than nonenveloped </a:t>
            </a:r>
            <a:r>
              <a:rPr lang="en-US" sz="2000" dirty="0" smtClean="0">
                <a:solidFill>
                  <a:srgbClr val="FF0000"/>
                </a:solidFill>
              </a:rPr>
              <a:t> Viruses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/>
              <a:t>-</a:t>
            </a:r>
            <a:r>
              <a:rPr lang="en-US" sz="2000" dirty="0" smtClean="0"/>
              <a:t>Glycoprotein </a:t>
            </a:r>
            <a:r>
              <a:rPr lang="en-US" sz="2000" dirty="0"/>
              <a:t>attaches to host cell receptor</a:t>
            </a:r>
          </a:p>
        </p:txBody>
      </p:sp>
    </p:spTree>
    <p:extLst>
      <p:ext uri="{BB962C8B-B14F-4D97-AF65-F5344CB8AC3E}">
        <p14:creationId xmlns:p14="http://schemas.microsoft.com/office/powerpoint/2010/main" val="27435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0283" y="43934"/>
            <a:ext cx="2140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Viral proteins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2655" y="597877"/>
            <a:ext cx="5099539" cy="5967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outer viral proteins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-Mediate </a:t>
            </a:r>
            <a:r>
              <a:rPr lang="en-US" dirty="0">
                <a:solidFill>
                  <a:srgbClr val="FF0000"/>
                </a:solidFill>
              </a:rPr>
              <a:t>attachment to specific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Receptors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-Induce </a:t>
            </a:r>
            <a:r>
              <a:rPr lang="en-US" dirty="0" smtClean="0">
                <a:solidFill>
                  <a:srgbClr val="FF0000"/>
                </a:solidFill>
              </a:rPr>
              <a:t>neutralizing antibodies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-Target of </a:t>
            </a:r>
            <a:r>
              <a:rPr lang="en-US" dirty="0" smtClean="0">
                <a:solidFill>
                  <a:schemeClr val="tx1"/>
                </a:solidFill>
              </a:rPr>
              <a:t>antibodies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internal viral proteins:.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Structural (capsid </a:t>
            </a:r>
            <a:r>
              <a:rPr lang="en-US" dirty="0">
                <a:solidFill>
                  <a:schemeClr val="tx1"/>
                </a:solidFill>
              </a:rPr>
              <a:t>proteins of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enveloped viruses)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-Nonstructural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proteins(enzymes</a:t>
            </a:r>
            <a:r>
              <a:rPr lang="en-US" dirty="0" smtClean="0">
                <a:solidFill>
                  <a:schemeClr val="tx1"/>
                </a:solidFill>
              </a:rPr>
              <a:t>):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 err="1">
                <a:solidFill>
                  <a:srgbClr val="FF0000"/>
                </a:solidFill>
              </a:rPr>
              <a:t>ssRNA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viruses (</a:t>
            </a:r>
            <a:r>
              <a:rPr lang="en-US" dirty="0">
                <a:solidFill>
                  <a:srgbClr val="FF0000"/>
                </a:solidFill>
              </a:rPr>
              <a:t>-) polarity have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transcriptase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 RNA dependent RNA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polymerase) inside </a:t>
            </a:r>
            <a:r>
              <a:rPr lang="en-US" dirty="0" err="1">
                <a:solidFill>
                  <a:schemeClr val="tx1"/>
                </a:solidFill>
              </a:rPr>
              <a:t>virions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b="1" i="1" dirty="0" smtClean="0">
                <a:solidFill>
                  <a:schemeClr val="tx1"/>
                </a:solidFill>
              </a:rPr>
              <a:t>Except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RetroViruses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HBV</a:t>
            </a:r>
            <a:r>
              <a:rPr lang="en-US" dirty="0">
                <a:solidFill>
                  <a:schemeClr val="tx1"/>
                </a:solidFill>
              </a:rPr>
              <a:t> contain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reverse transcriptase.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96" y="1112166"/>
            <a:ext cx="3573779" cy="49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1447</TotalTime>
  <Words>1793</Words>
  <Application>Microsoft Macintosh PowerPoint</Application>
  <PresentationFormat>Widescreen</PresentationFormat>
  <Paragraphs>476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Century Gothic</vt:lpstr>
      <vt:lpstr>Garamond</vt:lpstr>
      <vt:lpstr>Gill Sans MT</vt:lpstr>
      <vt:lpstr>Impact</vt:lpstr>
      <vt:lpstr>Times New Roman</vt:lpstr>
      <vt:lpstr>Wingdings</vt:lpstr>
      <vt:lpstr>新細明體</vt:lpstr>
      <vt:lpstr>Badge</vt:lpstr>
      <vt:lpstr>PhotoSuite Image</vt:lpstr>
      <vt:lpstr>MICROBIOLOGY</vt:lpstr>
      <vt:lpstr>PowerPoint Presentation</vt:lpstr>
      <vt:lpstr>PowerPoint Presentation</vt:lpstr>
      <vt:lpstr>Properties of microorganisms</vt:lpstr>
      <vt:lpstr>Characteristics of viruses</vt:lpstr>
      <vt:lpstr>Viral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Replication</vt:lpstr>
      <vt:lpstr>release</vt:lpstr>
      <vt:lpstr>laboratory diagnosis of viral infections: </vt:lpstr>
      <vt:lpstr>Microscopic examination: </vt:lpstr>
      <vt:lpstr>Electron Micrographs:</vt:lpstr>
      <vt:lpstr> Virus cultivation </vt:lpstr>
      <vt:lpstr>Cell culture </vt:lpstr>
      <vt:lpstr>Detection of viral growth </vt:lpstr>
      <vt:lpstr>Serological test Antigen detection 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30</cp:revision>
  <dcterms:created xsi:type="dcterms:W3CDTF">2016-10-05T22:42:29Z</dcterms:created>
  <dcterms:modified xsi:type="dcterms:W3CDTF">2016-10-22T13:30:22Z</dcterms:modified>
</cp:coreProperties>
</file>