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1"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5"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7" autoAdjust="0"/>
    <p:restoredTop sz="94556"/>
  </p:normalViewPr>
  <p:slideViewPr>
    <p:cSldViewPr snapToGrid="0">
      <p:cViewPr>
        <p:scale>
          <a:sx n="108" d="100"/>
          <a:sy n="108" d="100"/>
        </p:scale>
        <p:origin x="56"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jpeg"/><Relationship Id="rId5" Type="http://schemas.openxmlformats.org/officeDocument/2006/relationships/image" Target="../media/image21.png"/><Relationship Id="rId1" Type="http://schemas.openxmlformats.org/officeDocument/2006/relationships/image" Target="../media/image17.png"/><Relationship Id="rId2" Type="http://schemas.openxmlformats.org/officeDocument/2006/relationships/image" Target="../media/image18.gif"/></Relationships>
</file>

<file path=ppt/diagrams/_rels/drawing2.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jpeg"/><Relationship Id="rId5" Type="http://schemas.openxmlformats.org/officeDocument/2006/relationships/image" Target="../media/image21.png"/><Relationship Id="rId1" Type="http://schemas.openxmlformats.org/officeDocument/2006/relationships/image" Target="../media/image17.png"/><Relationship Id="rId2" Type="http://schemas.openxmlformats.org/officeDocument/2006/relationships/image" Target="../media/image18.gif"/></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EE1C3-9BAA-4FB7-A63A-4A4AE0A9563E}"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pPr rtl="1"/>
          <a:endParaRPr lang="ar-SA"/>
        </a:p>
      </dgm:t>
    </dgm:pt>
    <dgm:pt modelId="{903F2509-E7BF-41F4-9722-FEB4B1D0A05A}">
      <dgm:prSet phldrT="[نص]" custT="1">
        <dgm:style>
          <a:lnRef idx="2">
            <a:schemeClr val="accent3"/>
          </a:lnRef>
          <a:fillRef idx="1">
            <a:schemeClr val="lt1"/>
          </a:fillRef>
          <a:effectRef idx="0">
            <a:schemeClr val="accent3"/>
          </a:effectRef>
          <a:fontRef idx="minor">
            <a:schemeClr val="dk1"/>
          </a:fontRef>
        </dgm:style>
      </dgm:prSet>
      <dgm:spPr/>
      <dgm:t>
        <a:bodyPr/>
        <a:lstStyle/>
        <a:p>
          <a:pPr rtl="1"/>
          <a:r>
            <a:rPr lang="en-US" sz="2200" dirty="0"/>
            <a:t>Simple</a:t>
          </a:r>
        </a:p>
        <a:p>
          <a:pPr rtl="1"/>
          <a:r>
            <a:rPr lang="en-US" sz="1800" dirty="0"/>
            <a:t>disinfectants / antiseptic</a:t>
          </a:r>
          <a:endParaRPr lang="ar-SA" sz="1800" dirty="0"/>
        </a:p>
      </dgm:t>
    </dgm:pt>
    <dgm:pt modelId="{86B85F3D-A098-4E77-B70F-4F6B0CBABADC}" type="parTrans" cxnId="{CB3D0A18-301B-4BAB-99C3-6A4231ADEE74}">
      <dgm:prSet/>
      <dgm:spPr/>
      <dgm:t>
        <a:bodyPr/>
        <a:lstStyle/>
        <a:p>
          <a:pPr rtl="1"/>
          <a:endParaRPr lang="ar-SA"/>
        </a:p>
      </dgm:t>
    </dgm:pt>
    <dgm:pt modelId="{95455AEE-1EAA-4E4C-9731-EDDD4B0A4D93}" type="sibTrans" cxnId="{CB3D0A18-301B-4BAB-99C3-6A4231ADEE74}">
      <dgm:prSet/>
      <dgm:spPr/>
      <dgm:t>
        <a:bodyPr/>
        <a:lstStyle/>
        <a:p>
          <a:pPr rtl="1"/>
          <a:endParaRPr lang="ar-SA"/>
        </a:p>
      </dgm:t>
    </dgm:pt>
    <dgm:pt modelId="{78C0D6CB-04F0-4E3B-A853-CA1F9EF6D7B2}">
      <dgm:prSet custT="1">
        <dgm:style>
          <a:lnRef idx="2">
            <a:schemeClr val="accent3"/>
          </a:lnRef>
          <a:fillRef idx="1">
            <a:schemeClr val="lt1"/>
          </a:fillRef>
          <a:effectRef idx="0">
            <a:schemeClr val="accent3"/>
          </a:effectRef>
          <a:fontRef idx="minor">
            <a:schemeClr val="dk1"/>
          </a:fontRef>
        </dgm:style>
      </dgm:prSet>
      <dgm:spPr/>
      <dgm:t>
        <a:bodyPr/>
        <a:lstStyle/>
        <a:p>
          <a:pPr rtl="1"/>
          <a:r>
            <a:rPr lang="en-US" sz="3200" b="1" dirty="0"/>
            <a:t>Strong</a:t>
          </a:r>
          <a:endParaRPr lang="en-US" sz="1600" b="1" dirty="0"/>
        </a:p>
        <a:p>
          <a:pPr rtl="1"/>
          <a:r>
            <a:rPr lang="en-US" sz="1400" dirty="0"/>
            <a:t>chemical substances may be used to achieve sterilization ( </a:t>
          </a:r>
          <a:r>
            <a:rPr lang="en-US" sz="1400" dirty="0">
              <a:solidFill>
                <a:srgbClr val="FF0000"/>
              </a:solidFill>
            </a:rPr>
            <a:t>kill spores</a:t>
          </a:r>
          <a:r>
            <a:rPr lang="en-US" sz="1400" dirty="0"/>
            <a:t>) </a:t>
          </a:r>
          <a:endParaRPr lang="ar-SA" sz="1400" dirty="0"/>
        </a:p>
      </dgm:t>
    </dgm:pt>
    <dgm:pt modelId="{99FBB15D-45C7-4582-BD69-C0D6A84ACFE1}" type="parTrans" cxnId="{4C649EEA-0B97-4F89-BA47-AE333770939D}">
      <dgm:prSet/>
      <dgm:spPr/>
      <dgm:t>
        <a:bodyPr/>
        <a:lstStyle/>
        <a:p>
          <a:pPr rtl="1"/>
          <a:endParaRPr lang="ar-SA"/>
        </a:p>
      </dgm:t>
    </dgm:pt>
    <dgm:pt modelId="{B248AD98-F195-41E8-953E-8C387586315C}" type="sibTrans" cxnId="{4C649EEA-0B97-4F89-BA47-AE333770939D}">
      <dgm:prSet/>
      <dgm:spPr/>
      <dgm:t>
        <a:bodyPr/>
        <a:lstStyle/>
        <a:p>
          <a:pPr rtl="1"/>
          <a:endParaRPr lang="ar-SA"/>
        </a:p>
      </dgm:t>
    </dgm:pt>
    <dgm:pt modelId="{BB70EB90-F3CE-42EA-BF6C-9FD586267C8D}">
      <dgm:prSet custT="1">
        <dgm:style>
          <a:lnRef idx="2">
            <a:schemeClr val="accent4"/>
          </a:lnRef>
          <a:fillRef idx="1">
            <a:schemeClr val="lt1"/>
          </a:fillRef>
          <a:effectRef idx="0">
            <a:schemeClr val="accent4"/>
          </a:effectRef>
          <a:fontRef idx="minor">
            <a:schemeClr val="dk1"/>
          </a:fontRef>
        </dgm:style>
      </dgm:prSet>
      <dgm:spPr/>
      <dgm:t>
        <a:bodyPr/>
        <a:lstStyle/>
        <a:p>
          <a:pPr rtl="1"/>
          <a:r>
            <a:rPr lang="en-US" sz="1600" dirty="0"/>
            <a:t>Activated alkaline </a:t>
          </a:r>
          <a:r>
            <a:rPr lang="en-US" sz="1600" dirty="0" err="1">
              <a:solidFill>
                <a:srgbClr val="FF0000"/>
              </a:solidFill>
            </a:rPr>
            <a:t>Gluteraldehyde</a:t>
          </a:r>
          <a:r>
            <a:rPr lang="en-US" sz="1600" dirty="0">
              <a:solidFill>
                <a:srgbClr val="FF0000"/>
              </a:solidFill>
            </a:rPr>
            <a:t> 2%</a:t>
          </a:r>
        </a:p>
        <a:p>
          <a:pPr rtl="1"/>
          <a:r>
            <a:rPr lang="ar-SA" sz="1100" dirty="0"/>
            <a:t>(يستخدم في عيادات المناظير)</a:t>
          </a:r>
        </a:p>
        <a:p>
          <a:pPr rtl="1"/>
          <a:r>
            <a:rPr lang="ar-SA" sz="1100" dirty="0"/>
            <a:t>وهو أسهل من </a:t>
          </a:r>
          <a:r>
            <a:rPr lang="en-US" sz="1100" dirty="0"/>
            <a:t>Ethylene oxide</a:t>
          </a:r>
          <a:r>
            <a:rPr lang="ar-SA" sz="1100" dirty="0"/>
            <a:t> </a:t>
          </a:r>
        </a:p>
      </dgm:t>
    </dgm:pt>
    <dgm:pt modelId="{7684A6E0-FA1A-4991-8FFC-30CF1E7D26E5}" type="parTrans" cxnId="{7A3121BB-EDB4-44D3-B30C-E0ADE0642AD2}">
      <dgm:prSet/>
      <dgm:spPr/>
      <dgm:t>
        <a:bodyPr/>
        <a:lstStyle/>
        <a:p>
          <a:pPr rtl="1"/>
          <a:endParaRPr lang="ar-SA"/>
        </a:p>
      </dgm:t>
    </dgm:pt>
    <dgm:pt modelId="{6665E621-4BFD-4D32-B486-104F6E4B7D62}" type="sibTrans" cxnId="{7A3121BB-EDB4-44D3-B30C-E0ADE0642AD2}">
      <dgm:prSet/>
      <dgm:spPr/>
      <dgm:t>
        <a:bodyPr/>
        <a:lstStyle/>
        <a:p>
          <a:pPr rtl="1"/>
          <a:endParaRPr lang="ar-SA"/>
        </a:p>
      </dgm:t>
    </dgm:pt>
    <dgm:pt modelId="{99DFB788-95F0-46D8-BF19-A98D6C71B069}">
      <dgm:prSet custT="1">
        <dgm:style>
          <a:lnRef idx="2">
            <a:schemeClr val="accent4"/>
          </a:lnRef>
          <a:fillRef idx="1">
            <a:schemeClr val="lt1"/>
          </a:fillRef>
          <a:effectRef idx="0">
            <a:schemeClr val="accent4"/>
          </a:effectRef>
          <a:fontRef idx="minor">
            <a:schemeClr val="dk1"/>
          </a:fontRef>
        </dgm:style>
      </dgm:prSet>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en-US" sz="1800" dirty="0">
              <a:solidFill>
                <a:srgbClr val="FF0000"/>
              </a:solidFill>
            </a:rPr>
            <a:t>Ethylene oxide</a:t>
          </a:r>
        </a:p>
        <a:p>
          <a:pPr marL="0" marR="0" lvl="0" indent="0" defTabSz="914400" rtl="1" eaLnBrk="1" fontAlgn="auto" latinLnBrk="0" hangingPunct="1">
            <a:lnSpc>
              <a:spcPct val="100000"/>
            </a:lnSpc>
            <a:spcBef>
              <a:spcPts val="0"/>
            </a:spcBef>
            <a:spcAft>
              <a:spcPts val="0"/>
            </a:spcAft>
            <a:buClrTx/>
            <a:buSzTx/>
            <a:buFontTx/>
            <a:buNone/>
            <a:tabLst/>
            <a:defRPr/>
          </a:pPr>
          <a:r>
            <a:rPr lang="en-US" sz="1200" dirty="0"/>
            <a:t> </a:t>
          </a:r>
          <a:r>
            <a:rPr lang="en-US" sz="1100" b="1" dirty="0"/>
            <a:t>(</a:t>
          </a:r>
          <a:r>
            <a:rPr lang="en-US" sz="1000" b="1" dirty="0"/>
            <a:t>inactivates microorganisms by alkylates DNA molecules)</a:t>
          </a:r>
          <a:endParaRPr lang="ar-SA" sz="1050" b="1" dirty="0"/>
        </a:p>
      </dgm:t>
    </dgm:pt>
    <dgm:pt modelId="{47BC0DFF-964A-4154-BA6C-DD45E3E20686}" type="parTrans" cxnId="{B94E18EF-5581-4AB3-B61A-AC15365CDD9D}">
      <dgm:prSet/>
      <dgm:spPr/>
      <dgm:t>
        <a:bodyPr/>
        <a:lstStyle/>
        <a:p>
          <a:pPr rtl="1"/>
          <a:endParaRPr lang="ar-SA"/>
        </a:p>
      </dgm:t>
    </dgm:pt>
    <dgm:pt modelId="{BBFCA646-6976-4761-867E-025C1B4B29D9}" type="sibTrans" cxnId="{B94E18EF-5581-4AB3-B61A-AC15365CDD9D}">
      <dgm:prSet/>
      <dgm:spPr/>
      <dgm:t>
        <a:bodyPr/>
        <a:lstStyle/>
        <a:p>
          <a:pPr rtl="1"/>
          <a:endParaRPr lang="ar-SA"/>
        </a:p>
      </dgm:t>
    </dgm:pt>
    <dgm:pt modelId="{034810BE-09D0-474C-B16C-173F545083E2}">
      <dgm:prSet>
        <dgm:style>
          <a:lnRef idx="2">
            <a:schemeClr val="accent4"/>
          </a:lnRef>
          <a:fillRef idx="1">
            <a:schemeClr val="lt1"/>
          </a:fillRef>
          <a:effectRef idx="0">
            <a:schemeClr val="accent4"/>
          </a:effectRef>
          <a:fontRef idx="minor">
            <a:schemeClr val="dk1"/>
          </a:fontRef>
        </dgm:style>
      </dgm:prSet>
      <dgm:spPr/>
      <dgm:t>
        <a:bodyPr/>
        <a:lstStyle/>
        <a:p>
          <a:pPr rtl="1"/>
          <a:r>
            <a:rPr lang="en-US"/>
            <a:t>phenolics,</a:t>
          </a:r>
          <a:endParaRPr lang="ar-SA"/>
        </a:p>
      </dgm:t>
    </dgm:pt>
    <dgm:pt modelId="{DB807438-2445-4229-A911-BB9E03F7426E}" type="parTrans" cxnId="{E0DD3A79-05AB-441D-910F-B9E449EBCF97}">
      <dgm:prSet/>
      <dgm:spPr/>
      <dgm:t>
        <a:bodyPr/>
        <a:lstStyle/>
        <a:p>
          <a:pPr rtl="1"/>
          <a:endParaRPr lang="ar-SA"/>
        </a:p>
      </dgm:t>
    </dgm:pt>
    <dgm:pt modelId="{5953C253-C757-4DB0-AC5A-1E12B7C6E1FD}" type="sibTrans" cxnId="{E0DD3A79-05AB-441D-910F-B9E449EBCF97}">
      <dgm:prSet/>
      <dgm:spPr/>
      <dgm:t>
        <a:bodyPr/>
        <a:lstStyle/>
        <a:p>
          <a:pPr rtl="1"/>
          <a:endParaRPr lang="ar-SA"/>
        </a:p>
      </dgm:t>
    </dgm:pt>
    <dgm:pt modelId="{7E91BD4C-3144-4AA5-8D50-80A35846A2B0}">
      <dgm:prSet>
        <dgm:style>
          <a:lnRef idx="2">
            <a:schemeClr val="accent4"/>
          </a:lnRef>
          <a:fillRef idx="1">
            <a:schemeClr val="lt1"/>
          </a:fillRef>
          <a:effectRef idx="0">
            <a:schemeClr val="accent4"/>
          </a:effectRef>
          <a:fontRef idx="minor">
            <a:schemeClr val="dk1"/>
          </a:fontRef>
        </dgm:style>
      </dgm:prSet>
      <dgm:spPr/>
      <dgm:t>
        <a:bodyPr/>
        <a:lstStyle/>
        <a:p>
          <a:pPr rtl="1"/>
          <a:r>
            <a:rPr lang="en-US"/>
            <a:t>chlorhexidine,</a:t>
          </a:r>
          <a:endParaRPr lang="ar-SA"/>
        </a:p>
      </dgm:t>
    </dgm:pt>
    <dgm:pt modelId="{5614353D-2D52-418D-8B7D-6876B40009DE}" type="parTrans" cxnId="{B630C00C-56B8-4863-9CCB-1FA72FA832C8}">
      <dgm:prSet/>
      <dgm:spPr/>
      <dgm:t>
        <a:bodyPr/>
        <a:lstStyle/>
        <a:p>
          <a:pPr rtl="1"/>
          <a:endParaRPr lang="ar-SA"/>
        </a:p>
      </dgm:t>
    </dgm:pt>
    <dgm:pt modelId="{9F805A46-8865-4804-85C0-ECFA9C6BF4E3}" type="sibTrans" cxnId="{B630C00C-56B8-4863-9CCB-1FA72FA832C8}">
      <dgm:prSet/>
      <dgm:spPr/>
      <dgm:t>
        <a:bodyPr/>
        <a:lstStyle/>
        <a:p>
          <a:pPr rtl="1"/>
          <a:endParaRPr lang="ar-SA"/>
        </a:p>
      </dgm:t>
    </dgm:pt>
    <dgm:pt modelId="{052487FF-2233-412F-AE0C-E368870C6751}">
      <dgm:prSet>
        <dgm:style>
          <a:lnRef idx="2">
            <a:schemeClr val="accent4"/>
          </a:lnRef>
          <a:fillRef idx="1">
            <a:schemeClr val="lt1"/>
          </a:fillRef>
          <a:effectRef idx="0">
            <a:schemeClr val="accent4"/>
          </a:effectRef>
          <a:fontRef idx="minor">
            <a:schemeClr val="dk1"/>
          </a:fontRef>
        </dgm:style>
      </dgm:prSet>
      <dgm:spPr/>
      <dgm:t>
        <a:bodyPr/>
        <a:lstStyle/>
        <a:p>
          <a:pPr rtl="1"/>
          <a:r>
            <a:rPr lang="en-US"/>
            <a:t>alcohol,</a:t>
          </a:r>
          <a:endParaRPr lang="ar-SA"/>
        </a:p>
      </dgm:t>
    </dgm:pt>
    <dgm:pt modelId="{226AFB9A-B698-48DB-9983-8E8A04695BE2}" type="parTrans" cxnId="{9F9DDCDD-5C7D-4CD9-9F3D-6775712A9F8F}">
      <dgm:prSet/>
      <dgm:spPr/>
      <dgm:t>
        <a:bodyPr/>
        <a:lstStyle/>
        <a:p>
          <a:pPr rtl="1"/>
          <a:endParaRPr lang="ar-SA"/>
        </a:p>
      </dgm:t>
    </dgm:pt>
    <dgm:pt modelId="{EB7CBA44-BCCA-45D7-AF75-7CE399E785C1}" type="sibTrans" cxnId="{9F9DDCDD-5C7D-4CD9-9F3D-6775712A9F8F}">
      <dgm:prSet/>
      <dgm:spPr/>
      <dgm:t>
        <a:bodyPr/>
        <a:lstStyle/>
        <a:p>
          <a:pPr rtl="1"/>
          <a:endParaRPr lang="ar-SA"/>
        </a:p>
      </dgm:t>
    </dgm:pt>
    <dgm:pt modelId="{FB0A222C-3D4F-4AB9-AFED-7647ADD5C304}">
      <dgm:prSet phldrT="[نص]" custT="1">
        <dgm:style>
          <a:lnRef idx="2">
            <a:schemeClr val="accent1"/>
          </a:lnRef>
          <a:fillRef idx="1">
            <a:schemeClr val="lt1"/>
          </a:fillRef>
          <a:effectRef idx="0">
            <a:schemeClr val="accent1"/>
          </a:effectRef>
          <a:fontRef idx="minor">
            <a:schemeClr val="dk1"/>
          </a:fontRef>
        </dgm:style>
      </dgm:prSet>
      <dgm:spPr/>
      <dgm:t>
        <a:bodyPr/>
        <a:lstStyle/>
        <a:p>
          <a:pPr rtl="1"/>
          <a:r>
            <a:rPr lang="en-US" sz="3200" dirty="0"/>
            <a:t>Chemical Methods: </a:t>
          </a:r>
        </a:p>
        <a:p>
          <a:pPr rtl="1"/>
          <a:r>
            <a:rPr lang="en-US" sz="2000" dirty="0"/>
            <a:t>Used for </a:t>
          </a:r>
          <a:r>
            <a:rPr lang="en-US" sz="2000" b="1" dirty="0">
              <a:solidFill>
                <a:srgbClr val="FF0000"/>
              </a:solidFill>
              <a:effectLst>
                <a:outerShdw blurRad="38100" dist="38100" dir="2700000" algn="tl">
                  <a:srgbClr val="000000">
                    <a:alpha val="43137"/>
                  </a:srgbClr>
                </a:outerShdw>
              </a:effectLst>
            </a:rPr>
            <a:t>heat sensitive </a:t>
          </a:r>
          <a:r>
            <a:rPr lang="en-US" sz="2000" dirty="0" err="1"/>
            <a:t>equipments</a:t>
          </a:r>
          <a:r>
            <a:rPr lang="en-US" sz="2000" dirty="0"/>
            <a:t>. </a:t>
          </a:r>
          <a:r>
            <a:rPr lang="en-US" sz="1800" dirty="0">
              <a:effectLst>
                <a:outerShdw blurRad="38100" dist="38100" dir="2700000" algn="tl">
                  <a:srgbClr val="000000">
                    <a:alpha val="43137"/>
                  </a:srgbClr>
                </a:outerShdw>
              </a:effectLst>
            </a:rPr>
            <a:t>e.g. plastics and lensed endoscopes</a:t>
          </a:r>
          <a:r>
            <a:rPr lang="en-US" sz="2000" dirty="0"/>
            <a:t>.</a:t>
          </a:r>
          <a:endParaRPr lang="ar-SA" sz="2000" dirty="0"/>
        </a:p>
      </dgm:t>
    </dgm:pt>
    <dgm:pt modelId="{4CB8AC62-A119-4840-9F21-7A50BD65047C}" type="parTrans" cxnId="{999E3FAB-CC92-4984-BCF8-0BDE9BE36889}">
      <dgm:prSet/>
      <dgm:spPr/>
      <dgm:t>
        <a:bodyPr/>
        <a:lstStyle/>
        <a:p>
          <a:pPr rtl="1"/>
          <a:endParaRPr lang="ar-SA"/>
        </a:p>
      </dgm:t>
    </dgm:pt>
    <dgm:pt modelId="{3F86069A-F66F-48C7-A451-066F4F42E6A2}" type="sibTrans" cxnId="{999E3FAB-CC92-4984-BCF8-0BDE9BE36889}">
      <dgm:prSet/>
      <dgm:spPr/>
      <dgm:t>
        <a:bodyPr/>
        <a:lstStyle/>
        <a:p>
          <a:pPr rtl="1"/>
          <a:endParaRPr lang="ar-SA"/>
        </a:p>
      </dgm:t>
    </dgm:pt>
    <dgm:pt modelId="{DD7EB6BC-AA8F-49E2-BB9C-40CB0C0FC9FE}" type="pres">
      <dgm:prSet presAssocID="{D49EE1C3-9BAA-4FB7-A63A-4A4AE0A9563E}" presName="Name0" presStyleCnt="0">
        <dgm:presLayoutVars>
          <dgm:chPref val="1"/>
          <dgm:dir/>
          <dgm:animOne val="branch"/>
          <dgm:animLvl val="lvl"/>
          <dgm:resizeHandles/>
        </dgm:presLayoutVars>
      </dgm:prSet>
      <dgm:spPr/>
      <dgm:t>
        <a:bodyPr/>
        <a:lstStyle/>
        <a:p>
          <a:endParaRPr lang="en-US"/>
        </a:p>
      </dgm:t>
    </dgm:pt>
    <dgm:pt modelId="{69B86002-900E-4A96-964C-86313985008F}" type="pres">
      <dgm:prSet presAssocID="{FB0A222C-3D4F-4AB9-AFED-7647ADD5C304}" presName="vertOne" presStyleCnt="0"/>
      <dgm:spPr/>
    </dgm:pt>
    <dgm:pt modelId="{3EF03B3B-D577-4C3A-9432-D9EC2164555B}" type="pres">
      <dgm:prSet presAssocID="{FB0A222C-3D4F-4AB9-AFED-7647ADD5C304}" presName="txOne" presStyleLbl="node0" presStyleIdx="0" presStyleCnt="1" custFlipHor="1" custScaleX="100023" custLinFactNeighborY="-53659">
        <dgm:presLayoutVars>
          <dgm:chPref val="3"/>
        </dgm:presLayoutVars>
      </dgm:prSet>
      <dgm:spPr/>
      <dgm:t>
        <a:bodyPr/>
        <a:lstStyle/>
        <a:p>
          <a:endParaRPr lang="en-US"/>
        </a:p>
      </dgm:t>
    </dgm:pt>
    <dgm:pt modelId="{727D6863-1081-4F46-A0FD-403E7B76E21E}" type="pres">
      <dgm:prSet presAssocID="{FB0A222C-3D4F-4AB9-AFED-7647ADD5C304}" presName="parTransOne" presStyleCnt="0"/>
      <dgm:spPr/>
    </dgm:pt>
    <dgm:pt modelId="{8E470583-29E3-4A9F-B9F8-E25DD51A519E}" type="pres">
      <dgm:prSet presAssocID="{FB0A222C-3D4F-4AB9-AFED-7647ADD5C304}" presName="horzOne" presStyleCnt="0"/>
      <dgm:spPr/>
    </dgm:pt>
    <dgm:pt modelId="{A799E8E5-C012-4C7A-A297-8AC946FA9F7D}" type="pres">
      <dgm:prSet presAssocID="{903F2509-E7BF-41F4-9722-FEB4B1D0A05A}" presName="vertTwo" presStyleCnt="0"/>
      <dgm:spPr/>
    </dgm:pt>
    <dgm:pt modelId="{3F743483-AF4B-4C65-9992-F2940F56BAC7}" type="pres">
      <dgm:prSet presAssocID="{903F2509-E7BF-41F4-9722-FEB4B1D0A05A}" presName="txTwo" presStyleLbl="node2" presStyleIdx="0" presStyleCnt="2" custScaleX="81501" custScaleY="74280" custLinFactNeighborY="1908">
        <dgm:presLayoutVars>
          <dgm:chPref val="3"/>
        </dgm:presLayoutVars>
      </dgm:prSet>
      <dgm:spPr/>
      <dgm:t>
        <a:bodyPr/>
        <a:lstStyle/>
        <a:p>
          <a:endParaRPr lang="en-US"/>
        </a:p>
      </dgm:t>
    </dgm:pt>
    <dgm:pt modelId="{C8F623B2-D32D-4FE1-8B9F-609D7FB4FD71}" type="pres">
      <dgm:prSet presAssocID="{903F2509-E7BF-41F4-9722-FEB4B1D0A05A}" presName="parTransTwo" presStyleCnt="0"/>
      <dgm:spPr/>
    </dgm:pt>
    <dgm:pt modelId="{307F7308-A840-495C-80EC-65AC6573DA4C}" type="pres">
      <dgm:prSet presAssocID="{903F2509-E7BF-41F4-9722-FEB4B1D0A05A}" presName="horzTwo" presStyleCnt="0"/>
      <dgm:spPr/>
    </dgm:pt>
    <dgm:pt modelId="{1332AAFE-52D5-433A-963F-5C2A90334950}" type="pres">
      <dgm:prSet presAssocID="{052487FF-2233-412F-AE0C-E368870C6751}" presName="vertThree" presStyleCnt="0"/>
      <dgm:spPr/>
    </dgm:pt>
    <dgm:pt modelId="{E126DB5F-97FC-4B43-BA11-205673F8033C}" type="pres">
      <dgm:prSet presAssocID="{052487FF-2233-412F-AE0C-E368870C6751}" presName="txThree" presStyleLbl="node3" presStyleIdx="0" presStyleCnt="5" custScaleX="81501" custScaleY="74280">
        <dgm:presLayoutVars>
          <dgm:chPref val="3"/>
        </dgm:presLayoutVars>
      </dgm:prSet>
      <dgm:spPr/>
      <dgm:t>
        <a:bodyPr/>
        <a:lstStyle/>
        <a:p>
          <a:endParaRPr lang="en-US"/>
        </a:p>
      </dgm:t>
    </dgm:pt>
    <dgm:pt modelId="{0A3002CA-404D-4EF5-AE5A-DF2A1A024719}" type="pres">
      <dgm:prSet presAssocID="{052487FF-2233-412F-AE0C-E368870C6751}" presName="horzThree" presStyleCnt="0"/>
      <dgm:spPr/>
    </dgm:pt>
    <dgm:pt modelId="{B339DC18-A929-412D-8BE1-76EF46D7A111}" type="pres">
      <dgm:prSet presAssocID="{EB7CBA44-BCCA-45D7-AF75-7CE399E785C1}" presName="sibSpaceThree" presStyleCnt="0"/>
      <dgm:spPr/>
    </dgm:pt>
    <dgm:pt modelId="{2B40DBC9-8772-4630-ACBA-7531CBA9326C}" type="pres">
      <dgm:prSet presAssocID="{034810BE-09D0-474C-B16C-173F545083E2}" presName="vertThree" presStyleCnt="0"/>
      <dgm:spPr/>
    </dgm:pt>
    <dgm:pt modelId="{8513BF0C-5206-4488-828A-04EC7D5520FA}" type="pres">
      <dgm:prSet presAssocID="{034810BE-09D0-474C-B16C-173F545083E2}" presName="txThree" presStyleLbl="node3" presStyleIdx="1" presStyleCnt="5" custScaleX="81501" custScaleY="74280">
        <dgm:presLayoutVars>
          <dgm:chPref val="3"/>
        </dgm:presLayoutVars>
      </dgm:prSet>
      <dgm:spPr/>
      <dgm:t>
        <a:bodyPr/>
        <a:lstStyle/>
        <a:p>
          <a:endParaRPr lang="en-US"/>
        </a:p>
      </dgm:t>
    </dgm:pt>
    <dgm:pt modelId="{11F1F557-B898-459D-AFB1-B5DBFB635582}" type="pres">
      <dgm:prSet presAssocID="{034810BE-09D0-474C-B16C-173F545083E2}" presName="horzThree" presStyleCnt="0"/>
      <dgm:spPr/>
    </dgm:pt>
    <dgm:pt modelId="{434C0421-7F3F-4E0D-B0EA-3D4F167E9AF4}" type="pres">
      <dgm:prSet presAssocID="{5953C253-C757-4DB0-AC5A-1E12B7C6E1FD}" presName="sibSpaceThree" presStyleCnt="0"/>
      <dgm:spPr/>
    </dgm:pt>
    <dgm:pt modelId="{D43251D7-C149-455B-9E9A-2B948871DBA7}" type="pres">
      <dgm:prSet presAssocID="{7E91BD4C-3144-4AA5-8D50-80A35846A2B0}" presName="vertThree" presStyleCnt="0"/>
      <dgm:spPr/>
    </dgm:pt>
    <dgm:pt modelId="{83FA0062-7519-45E4-B93F-C1795632A941}" type="pres">
      <dgm:prSet presAssocID="{7E91BD4C-3144-4AA5-8D50-80A35846A2B0}" presName="txThree" presStyleLbl="node3" presStyleIdx="2" presStyleCnt="5" custScaleX="81501" custScaleY="74280">
        <dgm:presLayoutVars>
          <dgm:chPref val="3"/>
        </dgm:presLayoutVars>
      </dgm:prSet>
      <dgm:spPr/>
      <dgm:t>
        <a:bodyPr/>
        <a:lstStyle/>
        <a:p>
          <a:endParaRPr lang="en-US"/>
        </a:p>
      </dgm:t>
    </dgm:pt>
    <dgm:pt modelId="{346FC1EA-9943-4C66-9E86-55DE50E44C60}" type="pres">
      <dgm:prSet presAssocID="{7E91BD4C-3144-4AA5-8D50-80A35846A2B0}" presName="horzThree" presStyleCnt="0"/>
      <dgm:spPr/>
    </dgm:pt>
    <dgm:pt modelId="{229E94C5-8286-414E-BD9A-26FE643460C7}" type="pres">
      <dgm:prSet presAssocID="{95455AEE-1EAA-4E4C-9731-EDDD4B0A4D93}" presName="sibSpaceTwo" presStyleCnt="0"/>
      <dgm:spPr/>
    </dgm:pt>
    <dgm:pt modelId="{26D546AC-2546-4BA4-AA94-0E1F8AAE5484}" type="pres">
      <dgm:prSet presAssocID="{78C0D6CB-04F0-4E3B-A853-CA1F9EF6D7B2}" presName="vertTwo" presStyleCnt="0"/>
      <dgm:spPr/>
    </dgm:pt>
    <dgm:pt modelId="{B4FD5306-F2D2-4430-8CA8-238056FE43F5}" type="pres">
      <dgm:prSet presAssocID="{78C0D6CB-04F0-4E3B-A853-CA1F9EF6D7B2}" presName="txTwo" presStyleLbl="node2" presStyleIdx="1" presStyleCnt="2">
        <dgm:presLayoutVars>
          <dgm:chPref val="3"/>
        </dgm:presLayoutVars>
      </dgm:prSet>
      <dgm:spPr/>
      <dgm:t>
        <a:bodyPr/>
        <a:lstStyle/>
        <a:p>
          <a:endParaRPr lang="en-US"/>
        </a:p>
      </dgm:t>
    </dgm:pt>
    <dgm:pt modelId="{00235575-A131-4BC8-807D-5BF922BDF773}" type="pres">
      <dgm:prSet presAssocID="{78C0D6CB-04F0-4E3B-A853-CA1F9EF6D7B2}" presName="parTransTwo" presStyleCnt="0"/>
      <dgm:spPr/>
    </dgm:pt>
    <dgm:pt modelId="{588AA344-C214-45FF-A4AF-2EAB98E50BD4}" type="pres">
      <dgm:prSet presAssocID="{78C0D6CB-04F0-4E3B-A853-CA1F9EF6D7B2}" presName="horzTwo" presStyleCnt="0"/>
      <dgm:spPr/>
    </dgm:pt>
    <dgm:pt modelId="{521A55E7-CA51-463C-A2B8-64DDA7285BC9}" type="pres">
      <dgm:prSet presAssocID="{BB70EB90-F3CE-42EA-BF6C-9FD586267C8D}" presName="vertThree" presStyleCnt="0"/>
      <dgm:spPr/>
    </dgm:pt>
    <dgm:pt modelId="{504CAF45-71DA-4FD1-B5EE-78F19CBE6F13}" type="pres">
      <dgm:prSet presAssocID="{BB70EB90-F3CE-42EA-BF6C-9FD586267C8D}" presName="txThree" presStyleLbl="node3" presStyleIdx="3" presStyleCnt="5">
        <dgm:presLayoutVars>
          <dgm:chPref val="3"/>
        </dgm:presLayoutVars>
      </dgm:prSet>
      <dgm:spPr/>
      <dgm:t>
        <a:bodyPr/>
        <a:lstStyle/>
        <a:p>
          <a:endParaRPr lang="en-US"/>
        </a:p>
      </dgm:t>
    </dgm:pt>
    <dgm:pt modelId="{14A2E996-99E2-4272-B3F9-FC442BE9D418}" type="pres">
      <dgm:prSet presAssocID="{BB70EB90-F3CE-42EA-BF6C-9FD586267C8D}" presName="horzThree" presStyleCnt="0"/>
      <dgm:spPr/>
    </dgm:pt>
    <dgm:pt modelId="{CCABC1A1-1B44-4484-80CC-7B152369E87F}" type="pres">
      <dgm:prSet presAssocID="{6665E621-4BFD-4D32-B486-104F6E4B7D62}" presName="sibSpaceThree" presStyleCnt="0"/>
      <dgm:spPr/>
    </dgm:pt>
    <dgm:pt modelId="{E714F0D6-2E4A-4125-A29E-A79231F67B9A}" type="pres">
      <dgm:prSet presAssocID="{99DFB788-95F0-46D8-BF19-A98D6C71B069}" presName="vertThree" presStyleCnt="0"/>
      <dgm:spPr/>
    </dgm:pt>
    <dgm:pt modelId="{7C31E4A1-CB66-4184-B5ED-B33CD39225D4}" type="pres">
      <dgm:prSet presAssocID="{99DFB788-95F0-46D8-BF19-A98D6C71B069}" presName="txThree" presStyleLbl="node3" presStyleIdx="4" presStyleCnt="5">
        <dgm:presLayoutVars>
          <dgm:chPref val="3"/>
        </dgm:presLayoutVars>
      </dgm:prSet>
      <dgm:spPr/>
      <dgm:t>
        <a:bodyPr/>
        <a:lstStyle/>
        <a:p>
          <a:endParaRPr lang="en-US"/>
        </a:p>
      </dgm:t>
    </dgm:pt>
    <dgm:pt modelId="{F150DF72-6882-47D6-897B-93175EFC40B2}" type="pres">
      <dgm:prSet presAssocID="{99DFB788-95F0-46D8-BF19-A98D6C71B069}" presName="horzThree" presStyleCnt="0"/>
      <dgm:spPr/>
    </dgm:pt>
  </dgm:ptLst>
  <dgm:cxnLst>
    <dgm:cxn modelId="{60AB79DB-0469-408C-A7D9-162FF149C163}" type="presOf" srcId="{D49EE1C3-9BAA-4FB7-A63A-4A4AE0A9563E}" destId="{DD7EB6BC-AA8F-49E2-BB9C-40CB0C0FC9FE}" srcOrd="0" destOrd="0" presId="urn:microsoft.com/office/officeart/2005/8/layout/hierarchy4"/>
    <dgm:cxn modelId="{5EBA6E7E-1AEF-4D70-A0E8-280BEE40454A}" type="presOf" srcId="{78C0D6CB-04F0-4E3B-A853-CA1F9EF6D7B2}" destId="{B4FD5306-F2D2-4430-8CA8-238056FE43F5}" srcOrd="0" destOrd="0" presId="urn:microsoft.com/office/officeart/2005/8/layout/hierarchy4"/>
    <dgm:cxn modelId="{37059E57-0096-4817-980A-5411B756CBAB}" type="presOf" srcId="{BB70EB90-F3CE-42EA-BF6C-9FD586267C8D}" destId="{504CAF45-71DA-4FD1-B5EE-78F19CBE6F13}" srcOrd="0" destOrd="0" presId="urn:microsoft.com/office/officeart/2005/8/layout/hierarchy4"/>
    <dgm:cxn modelId="{E0DD3A79-05AB-441D-910F-B9E449EBCF97}" srcId="{903F2509-E7BF-41F4-9722-FEB4B1D0A05A}" destId="{034810BE-09D0-474C-B16C-173F545083E2}" srcOrd="1" destOrd="0" parTransId="{DB807438-2445-4229-A911-BB9E03F7426E}" sibTransId="{5953C253-C757-4DB0-AC5A-1E12B7C6E1FD}"/>
    <dgm:cxn modelId="{B630C00C-56B8-4863-9CCB-1FA72FA832C8}" srcId="{903F2509-E7BF-41F4-9722-FEB4B1D0A05A}" destId="{7E91BD4C-3144-4AA5-8D50-80A35846A2B0}" srcOrd="2" destOrd="0" parTransId="{5614353D-2D52-418D-8B7D-6876B40009DE}" sibTransId="{9F805A46-8865-4804-85C0-ECFA9C6BF4E3}"/>
    <dgm:cxn modelId="{999E3FAB-CC92-4984-BCF8-0BDE9BE36889}" srcId="{D49EE1C3-9BAA-4FB7-A63A-4A4AE0A9563E}" destId="{FB0A222C-3D4F-4AB9-AFED-7647ADD5C304}" srcOrd="0" destOrd="0" parTransId="{4CB8AC62-A119-4840-9F21-7A50BD65047C}" sibTransId="{3F86069A-F66F-48C7-A451-066F4F42E6A2}"/>
    <dgm:cxn modelId="{4C649EEA-0B97-4F89-BA47-AE333770939D}" srcId="{FB0A222C-3D4F-4AB9-AFED-7647ADD5C304}" destId="{78C0D6CB-04F0-4E3B-A853-CA1F9EF6D7B2}" srcOrd="1" destOrd="0" parTransId="{99FBB15D-45C7-4582-BD69-C0D6A84ACFE1}" sibTransId="{B248AD98-F195-41E8-953E-8C387586315C}"/>
    <dgm:cxn modelId="{B94E18EF-5581-4AB3-B61A-AC15365CDD9D}" srcId="{78C0D6CB-04F0-4E3B-A853-CA1F9EF6D7B2}" destId="{99DFB788-95F0-46D8-BF19-A98D6C71B069}" srcOrd="1" destOrd="0" parTransId="{47BC0DFF-964A-4154-BA6C-DD45E3E20686}" sibTransId="{BBFCA646-6976-4761-867E-025C1B4B29D9}"/>
    <dgm:cxn modelId="{7A3121BB-EDB4-44D3-B30C-E0ADE0642AD2}" srcId="{78C0D6CB-04F0-4E3B-A853-CA1F9EF6D7B2}" destId="{BB70EB90-F3CE-42EA-BF6C-9FD586267C8D}" srcOrd="0" destOrd="0" parTransId="{7684A6E0-FA1A-4991-8FFC-30CF1E7D26E5}" sibTransId="{6665E621-4BFD-4D32-B486-104F6E4B7D62}"/>
    <dgm:cxn modelId="{A2191EC8-9A83-42F6-9104-637A063B048E}" type="presOf" srcId="{99DFB788-95F0-46D8-BF19-A98D6C71B069}" destId="{7C31E4A1-CB66-4184-B5ED-B33CD39225D4}" srcOrd="0" destOrd="0" presId="urn:microsoft.com/office/officeart/2005/8/layout/hierarchy4"/>
    <dgm:cxn modelId="{F1219DAC-8AB4-4AC9-8CE5-74111877A5D2}" type="presOf" srcId="{FB0A222C-3D4F-4AB9-AFED-7647ADD5C304}" destId="{3EF03B3B-D577-4C3A-9432-D9EC2164555B}" srcOrd="0" destOrd="0" presId="urn:microsoft.com/office/officeart/2005/8/layout/hierarchy4"/>
    <dgm:cxn modelId="{AD1DFB10-858A-4AA0-9390-4F7AECA54498}" type="presOf" srcId="{903F2509-E7BF-41F4-9722-FEB4B1D0A05A}" destId="{3F743483-AF4B-4C65-9992-F2940F56BAC7}" srcOrd="0" destOrd="0" presId="urn:microsoft.com/office/officeart/2005/8/layout/hierarchy4"/>
    <dgm:cxn modelId="{CB3D0A18-301B-4BAB-99C3-6A4231ADEE74}" srcId="{FB0A222C-3D4F-4AB9-AFED-7647ADD5C304}" destId="{903F2509-E7BF-41F4-9722-FEB4B1D0A05A}" srcOrd="0" destOrd="0" parTransId="{86B85F3D-A098-4E77-B70F-4F6B0CBABADC}" sibTransId="{95455AEE-1EAA-4E4C-9731-EDDD4B0A4D93}"/>
    <dgm:cxn modelId="{F8407387-56B2-44D6-9AA4-846C2CE7EDAB}" type="presOf" srcId="{034810BE-09D0-474C-B16C-173F545083E2}" destId="{8513BF0C-5206-4488-828A-04EC7D5520FA}" srcOrd="0" destOrd="0" presId="urn:microsoft.com/office/officeart/2005/8/layout/hierarchy4"/>
    <dgm:cxn modelId="{33ED8A2C-1657-44A1-950E-5B304EDF2ED6}" type="presOf" srcId="{7E91BD4C-3144-4AA5-8D50-80A35846A2B0}" destId="{83FA0062-7519-45E4-B93F-C1795632A941}" srcOrd="0" destOrd="0" presId="urn:microsoft.com/office/officeart/2005/8/layout/hierarchy4"/>
    <dgm:cxn modelId="{9F9DDCDD-5C7D-4CD9-9F3D-6775712A9F8F}" srcId="{903F2509-E7BF-41F4-9722-FEB4B1D0A05A}" destId="{052487FF-2233-412F-AE0C-E368870C6751}" srcOrd="0" destOrd="0" parTransId="{226AFB9A-B698-48DB-9983-8E8A04695BE2}" sibTransId="{EB7CBA44-BCCA-45D7-AF75-7CE399E785C1}"/>
    <dgm:cxn modelId="{BE07CADB-247C-4B11-AF05-2B3706F5449F}" type="presOf" srcId="{052487FF-2233-412F-AE0C-E368870C6751}" destId="{E126DB5F-97FC-4B43-BA11-205673F8033C}" srcOrd="0" destOrd="0" presId="urn:microsoft.com/office/officeart/2005/8/layout/hierarchy4"/>
    <dgm:cxn modelId="{00174264-9A18-4651-AA00-27AEC9713C0D}" type="presParOf" srcId="{DD7EB6BC-AA8F-49E2-BB9C-40CB0C0FC9FE}" destId="{69B86002-900E-4A96-964C-86313985008F}" srcOrd="0" destOrd="0" presId="urn:microsoft.com/office/officeart/2005/8/layout/hierarchy4"/>
    <dgm:cxn modelId="{E0220960-B361-429B-A1F0-597B482C8C07}" type="presParOf" srcId="{69B86002-900E-4A96-964C-86313985008F}" destId="{3EF03B3B-D577-4C3A-9432-D9EC2164555B}" srcOrd="0" destOrd="0" presId="urn:microsoft.com/office/officeart/2005/8/layout/hierarchy4"/>
    <dgm:cxn modelId="{B1094AC5-AD72-4D40-BEA1-324BAE3DE9BE}" type="presParOf" srcId="{69B86002-900E-4A96-964C-86313985008F}" destId="{727D6863-1081-4F46-A0FD-403E7B76E21E}" srcOrd="1" destOrd="0" presId="urn:microsoft.com/office/officeart/2005/8/layout/hierarchy4"/>
    <dgm:cxn modelId="{1C498DDB-D77C-42A6-8355-523711932D78}" type="presParOf" srcId="{69B86002-900E-4A96-964C-86313985008F}" destId="{8E470583-29E3-4A9F-B9F8-E25DD51A519E}" srcOrd="2" destOrd="0" presId="urn:microsoft.com/office/officeart/2005/8/layout/hierarchy4"/>
    <dgm:cxn modelId="{768CD915-748F-42D9-902D-B26380EDBE7C}" type="presParOf" srcId="{8E470583-29E3-4A9F-B9F8-E25DD51A519E}" destId="{A799E8E5-C012-4C7A-A297-8AC946FA9F7D}" srcOrd="0" destOrd="0" presId="urn:microsoft.com/office/officeart/2005/8/layout/hierarchy4"/>
    <dgm:cxn modelId="{BB15E421-CC28-4728-B7AD-2CA88B107199}" type="presParOf" srcId="{A799E8E5-C012-4C7A-A297-8AC946FA9F7D}" destId="{3F743483-AF4B-4C65-9992-F2940F56BAC7}" srcOrd="0" destOrd="0" presId="urn:microsoft.com/office/officeart/2005/8/layout/hierarchy4"/>
    <dgm:cxn modelId="{2790B867-B4E2-4E67-A0B7-8A9D09A2FD4B}" type="presParOf" srcId="{A799E8E5-C012-4C7A-A297-8AC946FA9F7D}" destId="{C8F623B2-D32D-4FE1-8B9F-609D7FB4FD71}" srcOrd="1" destOrd="0" presId="urn:microsoft.com/office/officeart/2005/8/layout/hierarchy4"/>
    <dgm:cxn modelId="{0D8AD384-4622-4DD2-9FAB-D776ECE8718B}" type="presParOf" srcId="{A799E8E5-C012-4C7A-A297-8AC946FA9F7D}" destId="{307F7308-A840-495C-80EC-65AC6573DA4C}" srcOrd="2" destOrd="0" presId="urn:microsoft.com/office/officeart/2005/8/layout/hierarchy4"/>
    <dgm:cxn modelId="{AB9C5080-3C8C-4A9C-A010-76C98D441C16}" type="presParOf" srcId="{307F7308-A840-495C-80EC-65AC6573DA4C}" destId="{1332AAFE-52D5-433A-963F-5C2A90334950}" srcOrd="0" destOrd="0" presId="urn:microsoft.com/office/officeart/2005/8/layout/hierarchy4"/>
    <dgm:cxn modelId="{12CCD70D-EDF3-4845-8104-43D91F6BD6A0}" type="presParOf" srcId="{1332AAFE-52D5-433A-963F-5C2A90334950}" destId="{E126DB5F-97FC-4B43-BA11-205673F8033C}" srcOrd="0" destOrd="0" presId="urn:microsoft.com/office/officeart/2005/8/layout/hierarchy4"/>
    <dgm:cxn modelId="{948A2D73-C829-4CFF-BFE4-03C5D89B1D9E}" type="presParOf" srcId="{1332AAFE-52D5-433A-963F-5C2A90334950}" destId="{0A3002CA-404D-4EF5-AE5A-DF2A1A024719}" srcOrd="1" destOrd="0" presId="urn:microsoft.com/office/officeart/2005/8/layout/hierarchy4"/>
    <dgm:cxn modelId="{DFF8CDAC-152D-4087-BEEB-8780801992D5}" type="presParOf" srcId="{307F7308-A840-495C-80EC-65AC6573DA4C}" destId="{B339DC18-A929-412D-8BE1-76EF46D7A111}" srcOrd="1" destOrd="0" presId="urn:microsoft.com/office/officeart/2005/8/layout/hierarchy4"/>
    <dgm:cxn modelId="{4F60B13D-38E8-437A-BFE0-695FEE292FFF}" type="presParOf" srcId="{307F7308-A840-495C-80EC-65AC6573DA4C}" destId="{2B40DBC9-8772-4630-ACBA-7531CBA9326C}" srcOrd="2" destOrd="0" presId="urn:microsoft.com/office/officeart/2005/8/layout/hierarchy4"/>
    <dgm:cxn modelId="{A8E12CA3-607F-4C62-86B6-307D5731B6BD}" type="presParOf" srcId="{2B40DBC9-8772-4630-ACBA-7531CBA9326C}" destId="{8513BF0C-5206-4488-828A-04EC7D5520FA}" srcOrd="0" destOrd="0" presId="urn:microsoft.com/office/officeart/2005/8/layout/hierarchy4"/>
    <dgm:cxn modelId="{1ADD26AF-8046-47F8-9DEA-5A8B6A415C3B}" type="presParOf" srcId="{2B40DBC9-8772-4630-ACBA-7531CBA9326C}" destId="{11F1F557-B898-459D-AFB1-B5DBFB635582}" srcOrd="1" destOrd="0" presId="urn:microsoft.com/office/officeart/2005/8/layout/hierarchy4"/>
    <dgm:cxn modelId="{97EEFE0C-F126-4D25-B85B-FF62C1C2B126}" type="presParOf" srcId="{307F7308-A840-495C-80EC-65AC6573DA4C}" destId="{434C0421-7F3F-4E0D-B0EA-3D4F167E9AF4}" srcOrd="3" destOrd="0" presId="urn:microsoft.com/office/officeart/2005/8/layout/hierarchy4"/>
    <dgm:cxn modelId="{8FCDCF26-3428-4F8F-A945-4F205191AE9F}" type="presParOf" srcId="{307F7308-A840-495C-80EC-65AC6573DA4C}" destId="{D43251D7-C149-455B-9E9A-2B948871DBA7}" srcOrd="4" destOrd="0" presId="urn:microsoft.com/office/officeart/2005/8/layout/hierarchy4"/>
    <dgm:cxn modelId="{0B26E976-DAC6-4C5E-B3FF-83C9950EA09A}" type="presParOf" srcId="{D43251D7-C149-455B-9E9A-2B948871DBA7}" destId="{83FA0062-7519-45E4-B93F-C1795632A941}" srcOrd="0" destOrd="0" presId="urn:microsoft.com/office/officeart/2005/8/layout/hierarchy4"/>
    <dgm:cxn modelId="{3BEF7F19-2E2B-4A58-8749-F63FF559EDFE}" type="presParOf" srcId="{D43251D7-C149-455B-9E9A-2B948871DBA7}" destId="{346FC1EA-9943-4C66-9E86-55DE50E44C60}" srcOrd="1" destOrd="0" presId="urn:microsoft.com/office/officeart/2005/8/layout/hierarchy4"/>
    <dgm:cxn modelId="{E6019A0F-34E2-4789-AA5A-58440AB0688F}" type="presParOf" srcId="{8E470583-29E3-4A9F-B9F8-E25DD51A519E}" destId="{229E94C5-8286-414E-BD9A-26FE643460C7}" srcOrd="1" destOrd="0" presId="urn:microsoft.com/office/officeart/2005/8/layout/hierarchy4"/>
    <dgm:cxn modelId="{C4F53E99-6691-4C29-84F5-952208E2E36A}" type="presParOf" srcId="{8E470583-29E3-4A9F-B9F8-E25DD51A519E}" destId="{26D546AC-2546-4BA4-AA94-0E1F8AAE5484}" srcOrd="2" destOrd="0" presId="urn:microsoft.com/office/officeart/2005/8/layout/hierarchy4"/>
    <dgm:cxn modelId="{1CCDBCFB-B344-4239-A4AE-8CE5F9DF4583}" type="presParOf" srcId="{26D546AC-2546-4BA4-AA94-0E1F8AAE5484}" destId="{B4FD5306-F2D2-4430-8CA8-238056FE43F5}" srcOrd="0" destOrd="0" presId="urn:microsoft.com/office/officeart/2005/8/layout/hierarchy4"/>
    <dgm:cxn modelId="{258109EF-D7B7-4E2A-A86D-021398DB68EF}" type="presParOf" srcId="{26D546AC-2546-4BA4-AA94-0E1F8AAE5484}" destId="{00235575-A131-4BC8-807D-5BF922BDF773}" srcOrd="1" destOrd="0" presId="urn:microsoft.com/office/officeart/2005/8/layout/hierarchy4"/>
    <dgm:cxn modelId="{4F7DBFC8-29B6-4CD5-A7AF-5C8ADAF87CF8}" type="presParOf" srcId="{26D546AC-2546-4BA4-AA94-0E1F8AAE5484}" destId="{588AA344-C214-45FF-A4AF-2EAB98E50BD4}" srcOrd="2" destOrd="0" presId="urn:microsoft.com/office/officeart/2005/8/layout/hierarchy4"/>
    <dgm:cxn modelId="{D550659F-C314-42F5-818D-2F76D44DF97D}" type="presParOf" srcId="{588AA344-C214-45FF-A4AF-2EAB98E50BD4}" destId="{521A55E7-CA51-463C-A2B8-64DDA7285BC9}" srcOrd="0" destOrd="0" presId="urn:microsoft.com/office/officeart/2005/8/layout/hierarchy4"/>
    <dgm:cxn modelId="{9A756403-941E-49FB-8DAE-868D1EDDC0A9}" type="presParOf" srcId="{521A55E7-CA51-463C-A2B8-64DDA7285BC9}" destId="{504CAF45-71DA-4FD1-B5EE-78F19CBE6F13}" srcOrd="0" destOrd="0" presId="urn:microsoft.com/office/officeart/2005/8/layout/hierarchy4"/>
    <dgm:cxn modelId="{9C72D4C5-1FB8-4255-945F-DD2802E89842}" type="presParOf" srcId="{521A55E7-CA51-463C-A2B8-64DDA7285BC9}" destId="{14A2E996-99E2-4272-B3F9-FC442BE9D418}" srcOrd="1" destOrd="0" presId="urn:microsoft.com/office/officeart/2005/8/layout/hierarchy4"/>
    <dgm:cxn modelId="{D57357F1-8D0E-4426-BF88-8C9C3B88B885}" type="presParOf" srcId="{588AA344-C214-45FF-A4AF-2EAB98E50BD4}" destId="{CCABC1A1-1B44-4484-80CC-7B152369E87F}" srcOrd="1" destOrd="0" presId="urn:microsoft.com/office/officeart/2005/8/layout/hierarchy4"/>
    <dgm:cxn modelId="{1BBA3458-E97E-4A0B-881F-1DEBC8977B13}" type="presParOf" srcId="{588AA344-C214-45FF-A4AF-2EAB98E50BD4}" destId="{E714F0D6-2E4A-4125-A29E-A79231F67B9A}" srcOrd="2" destOrd="0" presId="urn:microsoft.com/office/officeart/2005/8/layout/hierarchy4"/>
    <dgm:cxn modelId="{DE8CD03E-C5AB-4AB3-98A2-071BBCF31F54}" type="presParOf" srcId="{E714F0D6-2E4A-4125-A29E-A79231F67B9A}" destId="{7C31E4A1-CB66-4184-B5ED-B33CD39225D4}" srcOrd="0" destOrd="0" presId="urn:microsoft.com/office/officeart/2005/8/layout/hierarchy4"/>
    <dgm:cxn modelId="{D631A4A6-15F0-46BE-8443-DAEBA74CD217}" type="presParOf" srcId="{E714F0D6-2E4A-4125-A29E-A79231F67B9A}" destId="{F150DF72-6882-47D6-897B-93175EFC40B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7E4097-93F9-4F0D-B2F4-A5BF7B04C3A0}"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7143BCA0-9C31-4BBD-9EA9-3CB8F541986B}">
      <dgm:prSet phldrT="[نص]">
        <dgm:style>
          <a:lnRef idx="2">
            <a:schemeClr val="accent4"/>
          </a:lnRef>
          <a:fillRef idx="1">
            <a:schemeClr val="lt1"/>
          </a:fillRef>
          <a:effectRef idx="0">
            <a:schemeClr val="accent4"/>
          </a:effectRef>
          <a:fontRef idx="minor">
            <a:schemeClr val="dk1"/>
          </a:fontRef>
        </dgm:style>
      </dgm:prSet>
      <dgm:spPr/>
      <dgm:t>
        <a:bodyPr/>
        <a:lstStyle/>
        <a:p>
          <a:pPr rtl="1"/>
          <a:r>
            <a:rPr lang="ar-SA" dirty="0"/>
            <a:t>.</a:t>
          </a:r>
        </a:p>
      </dgm:t>
    </dgm:pt>
    <dgm:pt modelId="{165EBBEE-5F7E-455F-AB79-88F2875033A9}" type="parTrans" cxnId="{01D3E153-A381-460E-8B56-236CBF526017}">
      <dgm:prSet/>
      <dgm:spPr/>
      <dgm:t>
        <a:bodyPr/>
        <a:lstStyle/>
        <a:p>
          <a:pPr rtl="1"/>
          <a:endParaRPr lang="ar-SA"/>
        </a:p>
      </dgm:t>
    </dgm:pt>
    <dgm:pt modelId="{A9C7BF3E-742C-4A19-9C00-F7B3850E771A}" type="sibTrans" cxnId="{01D3E153-A381-460E-8B56-236CBF526017}">
      <dgm:prSet/>
      <dgm:spPr/>
      <dgm:t>
        <a:bodyPr/>
        <a:lstStyle/>
        <a:p>
          <a:pPr rtl="1"/>
          <a:endParaRPr lang="ar-SA"/>
        </a:p>
      </dgm:t>
    </dgm:pt>
    <dgm:pt modelId="{05B31776-AADA-466D-8FB1-39A51CF01C99}">
      <dgm:prSet phldrT="[نص]">
        <dgm:style>
          <a:lnRef idx="2">
            <a:schemeClr val="accent3"/>
          </a:lnRef>
          <a:fillRef idx="1">
            <a:schemeClr val="lt1"/>
          </a:fillRef>
          <a:effectRef idx="0">
            <a:schemeClr val="accent3"/>
          </a:effectRef>
          <a:fontRef idx="minor">
            <a:schemeClr val="dk1"/>
          </a:fontRef>
        </dgm:style>
      </dgm:prSet>
      <dgm:spPr/>
      <dgm:t>
        <a:bodyPr/>
        <a:lstStyle/>
        <a:p>
          <a:pPr rtl="1"/>
          <a:r>
            <a:rPr lang="ar-SA" dirty="0"/>
            <a:t>.</a:t>
          </a:r>
        </a:p>
      </dgm:t>
    </dgm:pt>
    <dgm:pt modelId="{5EB8010F-E783-4231-8762-186AEA9D261E}" type="parTrans" cxnId="{6CF2E68A-EA8B-47BC-AAD3-1BF18F31AF30}">
      <dgm:prSet/>
      <dgm:spPr/>
      <dgm:t>
        <a:bodyPr/>
        <a:lstStyle/>
        <a:p>
          <a:pPr rtl="1"/>
          <a:endParaRPr lang="ar-SA"/>
        </a:p>
      </dgm:t>
    </dgm:pt>
    <dgm:pt modelId="{88B09415-3D8C-4D68-ACAC-3316751DB61C}" type="sibTrans" cxnId="{6CF2E68A-EA8B-47BC-AAD3-1BF18F31AF30}">
      <dgm:prSet/>
      <dgm:spPr/>
      <dgm:t>
        <a:bodyPr/>
        <a:lstStyle/>
        <a:p>
          <a:pPr rtl="1"/>
          <a:endParaRPr lang="ar-SA"/>
        </a:p>
      </dgm:t>
    </dgm:pt>
    <dgm:pt modelId="{0005BAA4-4403-4AC1-BDA2-BEF64C830284}">
      <dgm:prSet phldrT="[نص]">
        <dgm:style>
          <a:lnRef idx="2">
            <a:schemeClr val="accent2"/>
          </a:lnRef>
          <a:fillRef idx="1">
            <a:schemeClr val="lt1"/>
          </a:fillRef>
          <a:effectRef idx="0">
            <a:schemeClr val="accent2"/>
          </a:effectRef>
          <a:fontRef idx="minor">
            <a:schemeClr val="dk1"/>
          </a:fontRef>
        </dgm:style>
      </dgm:prSet>
      <dgm:spPr/>
      <dgm:t>
        <a:bodyPr/>
        <a:lstStyle/>
        <a:p>
          <a:pPr rtl="1"/>
          <a:r>
            <a:rPr lang="ar-SA" dirty="0"/>
            <a:t>.</a:t>
          </a:r>
        </a:p>
      </dgm:t>
    </dgm:pt>
    <dgm:pt modelId="{808CD578-560A-4C34-85A2-7F12AF25AF23}" type="parTrans" cxnId="{E485B002-EB22-41AD-A094-FFA1C5398B9F}">
      <dgm:prSet/>
      <dgm:spPr/>
      <dgm:t>
        <a:bodyPr/>
        <a:lstStyle/>
        <a:p>
          <a:pPr rtl="1"/>
          <a:endParaRPr lang="ar-SA"/>
        </a:p>
      </dgm:t>
    </dgm:pt>
    <dgm:pt modelId="{B7A1DFBC-E7BB-412D-B731-5B04B352E752}" type="sibTrans" cxnId="{E485B002-EB22-41AD-A094-FFA1C5398B9F}">
      <dgm:prSet/>
      <dgm:spPr/>
      <dgm:t>
        <a:bodyPr/>
        <a:lstStyle/>
        <a:p>
          <a:pPr rtl="1"/>
          <a:endParaRPr lang="ar-SA"/>
        </a:p>
      </dgm:t>
    </dgm:pt>
    <dgm:pt modelId="{D4DE9924-76F6-418A-97C3-F5ABC4025726}">
      <dgm:prSet>
        <dgm:style>
          <a:lnRef idx="2">
            <a:schemeClr val="accent6"/>
          </a:lnRef>
          <a:fillRef idx="1">
            <a:schemeClr val="lt1"/>
          </a:fillRef>
          <a:effectRef idx="0">
            <a:schemeClr val="accent6"/>
          </a:effectRef>
          <a:fontRef idx="minor">
            <a:schemeClr val="dk1"/>
          </a:fontRef>
        </dgm:style>
      </dgm:prSet>
      <dgm:spPr/>
      <dgm:t>
        <a:bodyPr/>
        <a:lstStyle/>
        <a:p>
          <a:pPr rtl="1"/>
          <a:endParaRPr lang="ar-SA"/>
        </a:p>
      </dgm:t>
    </dgm:pt>
    <dgm:pt modelId="{6D1D4556-DD91-4764-98C3-C415FB00B065}" type="parTrans" cxnId="{F12DAEC7-8EBD-4266-9E87-D4492B37202B}">
      <dgm:prSet/>
      <dgm:spPr/>
      <dgm:t>
        <a:bodyPr/>
        <a:lstStyle/>
        <a:p>
          <a:pPr rtl="1"/>
          <a:endParaRPr lang="ar-SA"/>
        </a:p>
      </dgm:t>
    </dgm:pt>
    <dgm:pt modelId="{07D069BB-CADE-499E-8C17-3A4DD9F2F30A}" type="sibTrans" cxnId="{F12DAEC7-8EBD-4266-9E87-D4492B37202B}">
      <dgm:prSet/>
      <dgm:spPr/>
      <dgm:t>
        <a:bodyPr/>
        <a:lstStyle/>
        <a:p>
          <a:pPr rtl="1"/>
          <a:endParaRPr lang="ar-SA"/>
        </a:p>
      </dgm:t>
    </dgm:pt>
    <dgm:pt modelId="{1A947F7A-1DC5-4844-B40F-48725B88B9A6}">
      <dgm:prSet>
        <dgm:style>
          <a:lnRef idx="2">
            <a:schemeClr val="accent5"/>
          </a:lnRef>
          <a:fillRef idx="1">
            <a:schemeClr val="lt1"/>
          </a:fillRef>
          <a:effectRef idx="0">
            <a:schemeClr val="accent5"/>
          </a:effectRef>
          <a:fontRef idx="minor">
            <a:schemeClr val="dk1"/>
          </a:fontRef>
        </dgm:style>
      </dgm:prSet>
      <dgm:spPr/>
      <dgm:t>
        <a:bodyPr/>
        <a:lstStyle/>
        <a:p>
          <a:pPr rtl="1"/>
          <a:endParaRPr lang="ar-SA"/>
        </a:p>
      </dgm:t>
    </dgm:pt>
    <dgm:pt modelId="{37F3EC6F-9AF5-44C3-83B0-FF3D37200387}" type="parTrans" cxnId="{B6BC3B6C-98AC-4D79-AEB7-46CDFF4280A6}">
      <dgm:prSet/>
      <dgm:spPr/>
      <dgm:t>
        <a:bodyPr/>
        <a:lstStyle/>
        <a:p>
          <a:pPr rtl="1"/>
          <a:endParaRPr lang="ar-SA"/>
        </a:p>
      </dgm:t>
    </dgm:pt>
    <dgm:pt modelId="{977F9466-E1C7-412A-A99A-EF1C57E26321}" type="sibTrans" cxnId="{B6BC3B6C-98AC-4D79-AEB7-46CDFF4280A6}">
      <dgm:prSet/>
      <dgm:spPr/>
      <dgm:t>
        <a:bodyPr/>
        <a:lstStyle/>
        <a:p>
          <a:pPr rtl="1"/>
          <a:endParaRPr lang="ar-SA"/>
        </a:p>
      </dgm:t>
    </dgm:pt>
    <dgm:pt modelId="{098D985D-D250-45C1-9E22-3BBC3103941D}" type="pres">
      <dgm:prSet presAssocID="{C17E4097-93F9-4F0D-B2F4-A5BF7B04C3A0}" presName="Name0" presStyleCnt="0">
        <dgm:presLayoutVars>
          <dgm:chMax val="7"/>
          <dgm:chPref val="7"/>
          <dgm:dir/>
        </dgm:presLayoutVars>
      </dgm:prSet>
      <dgm:spPr/>
      <dgm:t>
        <a:bodyPr/>
        <a:lstStyle/>
        <a:p>
          <a:endParaRPr lang="en-US"/>
        </a:p>
      </dgm:t>
    </dgm:pt>
    <dgm:pt modelId="{675269BE-999B-415A-B7EF-1B6387F54BAF}" type="pres">
      <dgm:prSet presAssocID="{C17E4097-93F9-4F0D-B2F4-A5BF7B04C3A0}" presName="Name1" presStyleCnt="0"/>
      <dgm:spPr/>
    </dgm:pt>
    <dgm:pt modelId="{6166C0BC-7624-495F-8CC7-C39E610EA44C}" type="pres">
      <dgm:prSet presAssocID="{C17E4097-93F9-4F0D-B2F4-A5BF7B04C3A0}" presName="cycle" presStyleCnt="0"/>
      <dgm:spPr/>
    </dgm:pt>
    <dgm:pt modelId="{16AC5C40-5A5E-463C-8383-6DD5932B7995}" type="pres">
      <dgm:prSet presAssocID="{C17E4097-93F9-4F0D-B2F4-A5BF7B04C3A0}" presName="srcNode" presStyleLbl="node1" presStyleIdx="0" presStyleCnt="5"/>
      <dgm:spPr/>
    </dgm:pt>
    <dgm:pt modelId="{2C46709A-5AA6-474C-B7DF-E379F0EE4E7F}" type="pres">
      <dgm:prSet presAssocID="{C17E4097-93F9-4F0D-B2F4-A5BF7B04C3A0}" presName="conn" presStyleLbl="parChTrans1D2" presStyleIdx="0" presStyleCnt="1"/>
      <dgm:spPr/>
      <dgm:t>
        <a:bodyPr/>
        <a:lstStyle/>
        <a:p>
          <a:endParaRPr lang="en-US"/>
        </a:p>
      </dgm:t>
    </dgm:pt>
    <dgm:pt modelId="{FA0E9CC6-0765-490D-B7F2-FA69416695AE}" type="pres">
      <dgm:prSet presAssocID="{C17E4097-93F9-4F0D-B2F4-A5BF7B04C3A0}" presName="extraNode" presStyleLbl="node1" presStyleIdx="0" presStyleCnt="5"/>
      <dgm:spPr/>
    </dgm:pt>
    <dgm:pt modelId="{D1F838EE-E14B-4582-AFF6-FE957BBF3B0A}" type="pres">
      <dgm:prSet presAssocID="{C17E4097-93F9-4F0D-B2F4-A5BF7B04C3A0}" presName="dstNode" presStyleLbl="node1" presStyleIdx="0" presStyleCnt="5"/>
      <dgm:spPr/>
    </dgm:pt>
    <dgm:pt modelId="{EF3FB178-F650-44B8-BDB7-D1353D91CF78}" type="pres">
      <dgm:prSet presAssocID="{7143BCA0-9C31-4BBD-9EA9-3CB8F541986B}" presName="text_1" presStyleLbl="node1" presStyleIdx="0" presStyleCnt="5" custScaleY="73716" custLinFactNeighborX="366" custLinFactNeighborY="-17109">
        <dgm:presLayoutVars>
          <dgm:bulletEnabled val="1"/>
        </dgm:presLayoutVars>
      </dgm:prSet>
      <dgm:spPr>
        <a:prstGeom prst="roundRect">
          <a:avLst/>
        </a:prstGeom>
      </dgm:spPr>
      <dgm:t>
        <a:bodyPr/>
        <a:lstStyle/>
        <a:p>
          <a:endParaRPr lang="en-US"/>
        </a:p>
      </dgm:t>
    </dgm:pt>
    <dgm:pt modelId="{6F638CAF-9376-404E-9B14-E2BEA1E79164}" type="pres">
      <dgm:prSet presAssocID="{7143BCA0-9C31-4BBD-9EA9-3CB8F541986B}" presName="accent_1" presStyleCnt="0"/>
      <dgm:spPr/>
    </dgm:pt>
    <dgm:pt modelId="{DE5EC2A1-D4AE-4DCA-ADD1-ACB4E91098C6}" type="pres">
      <dgm:prSet presAssocID="{7143BCA0-9C31-4BBD-9EA9-3CB8F541986B}" presName="accentRepeatNode" presStyleLbl="solidFgAcc1" presStyleIdx="0" presStyleCnt="5" custLinFactNeighborX="-10334" custLinFactNeighborY="-7571"/>
      <dgm:spPr>
        <a:blipFill dpi="0"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a:noFill/>
        </a:ln>
      </dgm:spPr>
    </dgm:pt>
    <dgm:pt modelId="{D6CEAB28-CD56-4A7F-8D1F-DF9C09CED7ED}" type="pres">
      <dgm:prSet presAssocID="{05B31776-AADA-466D-8FB1-39A51CF01C99}" presName="text_2" presStyleLbl="node1" presStyleIdx="1" presStyleCnt="5" custScaleY="153734" custLinFactNeighborX="115" custLinFactNeighborY="-44025">
        <dgm:presLayoutVars>
          <dgm:bulletEnabled val="1"/>
        </dgm:presLayoutVars>
      </dgm:prSet>
      <dgm:spPr>
        <a:prstGeom prst="roundRect">
          <a:avLst/>
        </a:prstGeom>
      </dgm:spPr>
      <dgm:t>
        <a:bodyPr/>
        <a:lstStyle/>
        <a:p>
          <a:endParaRPr lang="en-US"/>
        </a:p>
      </dgm:t>
    </dgm:pt>
    <dgm:pt modelId="{BB6257E3-BE17-4E36-8A22-DFC726F4ACAC}" type="pres">
      <dgm:prSet presAssocID="{05B31776-AADA-466D-8FB1-39A51CF01C99}" presName="accent_2" presStyleCnt="0"/>
      <dgm:spPr/>
    </dgm:pt>
    <dgm:pt modelId="{9747AC16-FAFB-4D53-B6B3-D4DFAA7EE362}" type="pres">
      <dgm:prSet presAssocID="{05B31776-AADA-466D-8FB1-39A51CF01C99}" presName="accentRepeatNode" presStyleLbl="solidFgAcc1" presStyleIdx="1" presStyleCnt="5" custLinFactNeighborX="-20212" custLinFactNeighborY="-38840"/>
      <dgm:spPr>
        <a:blipFill dpi="0" rotWithShape="0">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dgm:spPr>
    </dgm:pt>
    <dgm:pt modelId="{55D99120-D90E-4E24-8EBD-3D79DE6B9E11}" type="pres">
      <dgm:prSet presAssocID="{0005BAA4-4403-4AC1-BDA2-BEF64C830284}" presName="text_3" presStyleLbl="node1" presStyleIdx="2" presStyleCnt="5" custScaleY="191007">
        <dgm:presLayoutVars>
          <dgm:bulletEnabled val="1"/>
        </dgm:presLayoutVars>
      </dgm:prSet>
      <dgm:spPr>
        <a:prstGeom prst="roundRect">
          <a:avLst/>
        </a:prstGeom>
      </dgm:spPr>
      <dgm:t>
        <a:bodyPr/>
        <a:lstStyle/>
        <a:p>
          <a:endParaRPr lang="en-US"/>
        </a:p>
      </dgm:t>
    </dgm:pt>
    <dgm:pt modelId="{20AACDD9-26CC-47D7-9A89-5B4D0713E213}" type="pres">
      <dgm:prSet presAssocID="{0005BAA4-4403-4AC1-BDA2-BEF64C830284}" presName="accent_3" presStyleCnt="0"/>
      <dgm:spPr/>
    </dgm:pt>
    <dgm:pt modelId="{4FDD0F77-5A9A-484C-9595-0B7950FE2D9C}" type="pres">
      <dgm:prSet presAssocID="{0005BAA4-4403-4AC1-BDA2-BEF64C830284}" presName="accentRepeatNode" presStyleLbl="solidFgAcc1" presStyleIdx="2" presStyleCnt="5" custLinFactNeighborX="-24236" custLinFactNeighborY="-29034"/>
      <dgm:spPr>
        <a:blipFill dpi="0" rotWithShape="0">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a:noFill/>
        </a:ln>
      </dgm:spPr>
    </dgm:pt>
    <dgm:pt modelId="{9384F2CC-C16E-4A48-80D1-9DD5EFB00B49}" type="pres">
      <dgm:prSet presAssocID="{D4DE9924-76F6-418A-97C3-F5ABC4025726}" presName="text_4" presStyleLbl="node1" presStyleIdx="3" presStyleCnt="5" custLinFactNeighborX="115" custLinFactNeighborY="22320">
        <dgm:presLayoutVars>
          <dgm:bulletEnabled val="1"/>
        </dgm:presLayoutVars>
      </dgm:prSet>
      <dgm:spPr>
        <a:prstGeom prst="roundRect">
          <a:avLst/>
        </a:prstGeom>
      </dgm:spPr>
      <dgm:t>
        <a:bodyPr/>
        <a:lstStyle/>
        <a:p>
          <a:endParaRPr lang="en-US"/>
        </a:p>
      </dgm:t>
    </dgm:pt>
    <dgm:pt modelId="{C6A0A21D-12B4-4AB8-91F3-FE05AB52FAC3}" type="pres">
      <dgm:prSet presAssocID="{D4DE9924-76F6-418A-97C3-F5ABC4025726}" presName="accent_4" presStyleCnt="0"/>
      <dgm:spPr/>
    </dgm:pt>
    <dgm:pt modelId="{128D4E0A-8DBF-4C12-BCA3-DF778E6257EB}" type="pres">
      <dgm:prSet presAssocID="{D4DE9924-76F6-418A-97C3-F5ABC4025726}" presName="accentRepeatNode" presStyleLbl="solidFgAcc1" presStyleIdx="3" presStyleCnt="5" custLinFactNeighborX="-10528" custLinFactNeighborY="-789"/>
      <dgm:spPr>
        <a:blipFill dpi="0" rotWithShape="0">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a:noFill/>
        </a:ln>
      </dgm:spPr>
    </dgm:pt>
    <dgm:pt modelId="{48876E56-2BD5-420B-BE3D-E882B0680A95}" type="pres">
      <dgm:prSet presAssocID="{1A947F7A-1DC5-4844-B40F-48725B88B9A6}" presName="text_5" presStyleLbl="node1" presStyleIdx="4" presStyleCnt="5" custScaleY="82200">
        <dgm:presLayoutVars>
          <dgm:bulletEnabled val="1"/>
        </dgm:presLayoutVars>
      </dgm:prSet>
      <dgm:spPr>
        <a:prstGeom prst="roundRect">
          <a:avLst/>
        </a:prstGeom>
      </dgm:spPr>
      <dgm:t>
        <a:bodyPr/>
        <a:lstStyle/>
        <a:p>
          <a:endParaRPr lang="en-US"/>
        </a:p>
      </dgm:t>
    </dgm:pt>
    <dgm:pt modelId="{47AA5F75-9061-4AE7-A000-0AE7218CF5AC}" type="pres">
      <dgm:prSet presAssocID="{1A947F7A-1DC5-4844-B40F-48725B88B9A6}" presName="accent_5" presStyleCnt="0"/>
      <dgm:spPr/>
    </dgm:pt>
    <dgm:pt modelId="{E87AE9F7-2678-490B-989B-F95EA689F1C3}" type="pres">
      <dgm:prSet presAssocID="{1A947F7A-1DC5-4844-B40F-48725B88B9A6}" presName="accentRepeatNode" presStyleLbl="solidFgAcc1" presStyleIdx="4" presStyleCnt="5"/>
      <dgm:spPr>
        <a:blipFill dpi="0" rotWithShape="0">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a:noFill/>
        </a:ln>
      </dgm:spPr>
    </dgm:pt>
  </dgm:ptLst>
  <dgm:cxnLst>
    <dgm:cxn modelId="{B47E15D2-C5C5-41E5-B674-CF9DE771AA89}" type="presOf" srcId="{A9C7BF3E-742C-4A19-9C00-F7B3850E771A}" destId="{2C46709A-5AA6-474C-B7DF-E379F0EE4E7F}" srcOrd="0" destOrd="0" presId="urn:microsoft.com/office/officeart/2008/layout/VerticalCurvedList"/>
    <dgm:cxn modelId="{73E76421-5443-4EBD-8ED1-A5E6497FB338}" type="presOf" srcId="{0005BAA4-4403-4AC1-BDA2-BEF64C830284}" destId="{55D99120-D90E-4E24-8EBD-3D79DE6B9E11}" srcOrd="0" destOrd="0" presId="urn:microsoft.com/office/officeart/2008/layout/VerticalCurvedList"/>
    <dgm:cxn modelId="{8C82B012-5FAC-4070-9959-CE7DAC57CD29}" type="presOf" srcId="{05B31776-AADA-466D-8FB1-39A51CF01C99}" destId="{D6CEAB28-CD56-4A7F-8D1F-DF9C09CED7ED}" srcOrd="0" destOrd="0" presId="urn:microsoft.com/office/officeart/2008/layout/VerticalCurvedList"/>
    <dgm:cxn modelId="{F6DFB5CD-2AF7-4183-BEAA-163F6EEBF5E2}" type="presOf" srcId="{1A947F7A-1DC5-4844-B40F-48725B88B9A6}" destId="{48876E56-2BD5-420B-BE3D-E882B0680A95}" srcOrd="0" destOrd="0" presId="urn:microsoft.com/office/officeart/2008/layout/VerticalCurvedList"/>
    <dgm:cxn modelId="{B6BC3B6C-98AC-4D79-AEB7-46CDFF4280A6}" srcId="{C17E4097-93F9-4F0D-B2F4-A5BF7B04C3A0}" destId="{1A947F7A-1DC5-4844-B40F-48725B88B9A6}" srcOrd="4" destOrd="0" parTransId="{37F3EC6F-9AF5-44C3-83B0-FF3D37200387}" sibTransId="{977F9466-E1C7-412A-A99A-EF1C57E26321}"/>
    <dgm:cxn modelId="{E191F58D-1B05-43D1-8419-FFFAE1059508}" type="presOf" srcId="{C17E4097-93F9-4F0D-B2F4-A5BF7B04C3A0}" destId="{098D985D-D250-45C1-9E22-3BBC3103941D}" srcOrd="0" destOrd="0" presId="urn:microsoft.com/office/officeart/2008/layout/VerticalCurvedList"/>
    <dgm:cxn modelId="{1671FC86-8E99-4FA2-A20C-A08B34A7FCFC}" type="presOf" srcId="{7143BCA0-9C31-4BBD-9EA9-3CB8F541986B}" destId="{EF3FB178-F650-44B8-BDB7-D1353D91CF78}" srcOrd="0" destOrd="0" presId="urn:microsoft.com/office/officeart/2008/layout/VerticalCurvedList"/>
    <dgm:cxn modelId="{E485B002-EB22-41AD-A094-FFA1C5398B9F}" srcId="{C17E4097-93F9-4F0D-B2F4-A5BF7B04C3A0}" destId="{0005BAA4-4403-4AC1-BDA2-BEF64C830284}" srcOrd="2" destOrd="0" parTransId="{808CD578-560A-4C34-85A2-7F12AF25AF23}" sibTransId="{B7A1DFBC-E7BB-412D-B731-5B04B352E752}"/>
    <dgm:cxn modelId="{78AED1CA-ED5B-4B6C-8298-B95CB8A315EC}" type="presOf" srcId="{D4DE9924-76F6-418A-97C3-F5ABC4025726}" destId="{9384F2CC-C16E-4A48-80D1-9DD5EFB00B49}" srcOrd="0" destOrd="0" presId="urn:microsoft.com/office/officeart/2008/layout/VerticalCurvedList"/>
    <dgm:cxn modelId="{F12DAEC7-8EBD-4266-9E87-D4492B37202B}" srcId="{C17E4097-93F9-4F0D-B2F4-A5BF7B04C3A0}" destId="{D4DE9924-76F6-418A-97C3-F5ABC4025726}" srcOrd="3" destOrd="0" parTransId="{6D1D4556-DD91-4764-98C3-C415FB00B065}" sibTransId="{07D069BB-CADE-499E-8C17-3A4DD9F2F30A}"/>
    <dgm:cxn modelId="{01D3E153-A381-460E-8B56-236CBF526017}" srcId="{C17E4097-93F9-4F0D-B2F4-A5BF7B04C3A0}" destId="{7143BCA0-9C31-4BBD-9EA9-3CB8F541986B}" srcOrd="0" destOrd="0" parTransId="{165EBBEE-5F7E-455F-AB79-88F2875033A9}" sibTransId="{A9C7BF3E-742C-4A19-9C00-F7B3850E771A}"/>
    <dgm:cxn modelId="{6CF2E68A-EA8B-47BC-AAD3-1BF18F31AF30}" srcId="{C17E4097-93F9-4F0D-B2F4-A5BF7B04C3A0}" destId="{05B31776-AADA-466D-8FB1-39A51CF01C99}" srcOrd="1" destOrd="0" parTransId="{5EB8010F-E783-4231-8762-186AEA9D261E}" sibTransId="{88B09415-3D8C-4D68-ACAC-3316751DB61C}"/>
    <dgm:cxn modelId="{8B13CDBB-5D6C-41A3-B284-3DAF88A716BA}" type="presParOf" srcId="{098D985D-D250-45C1-9E22-3BBC3103941D}" destId="{675269BE-999B-415A-B7EF-1B6387F54BAF}" srcOrd="0" destOrd="0" presId="urn:microsoft.com/office/officeart/2008/layout/VerticalCurvedList"/>
    <dgm:cxn modelId="{9741BB2A-7B5F-4C71-AE4A-2DEE7B4AF7A5}" type="presParOf" srcId="{675269BE-999B-415A-B7EF-1B6387F54BAF}" destId="{6166C0BC-7624-495F-8CC7-C39E610EA44C}" srcOrd="0" destOrd="0" presId="urn:microsoft.com/office/officeart/2008/layout/VerticalCurvedList"/>
    <dgm:cxn modelId="{E8319ECD-A38C-4BCA-8F48-ACFE46B58DCA}" type="presParOf" srcId="{6166C0BC-7624-495F-8CC7-C39E610EA44C}" destId="{16AC5C40-5A5E-463C-8383-6DD5932B7995}" srcOrd="0" destOrd="0" presId="urn:microsoft.com/office/officeart/2008/layout/VerticalCurvedList"/>
    <dgm:cxn modelId="{588BD67B-51C0-49F5-A0C5-153368B20A64}" type="presParOf" srcId="{6166C0BC-7624-495F-8CC7-C39E610EA44C}" destId="{2C46709A-5AA6-474C-B7DF-E379F0EE4E7F}" srcOrd="1" destOrd="0" presId="urn:microsoft.com/office/officeart/2008/layout/VerticalCurvedList"/>
    <dgm:cxn modelId="{9D06F320-EC0B-48D1-88BB-05D9E0FC5451}" type="presParOf" srcId="{6166C0BC-7624-495F-8CC7-C39E610EA44C}" destId="{FA0E9CC6-0765-490D-B7F2-FA69416695AE}" srcOrd="2" destOrd="0" presId="urn:microsoft.com/office/officeart/2008/layout/VerticalCurvedList"/>
    <dgm:cxn modelId="{3002D9E8-3881-488A-9C6E-D911BB2B3E22}" type="presParOf" srcId="{6166C0BC-7624-495F-8CC7-C39E610EA44C}" destId="{D1F838EE-E14B-4582-AFF6-FE957BBF3B0A}" srcOrd="3" destOrd="0" presId="urn:microsoft.com/office/officeart/2008/layout/VerticalCurvedList"/>
    <dgm:cxn modelId="{EDCAE6A3-B087-4BC6-9909-FACD3F086611}" type="presParOf" srcId="{675269BE-999B-415A-B7EF-1B6387F54BAF}" destId="{EF3FB178-F650-44B8-BDB7-D1353D91CF78}" srcOrd="1" destOrd="0" presId="urn:microsoft.com/office/officeart/2008/layout/VerticalCurvedList"/>
    <dgm:cxn modelId="{8E0C0E8B-4FDE-4152-92B8-2BBFDEFB7681}" type="presParOf" srcId="{675269BE-999B-415A-B7EF-1B6387F54BAF}" destId="{6F638CAF-9376-404E-9B14-E2BEA1E79164}" srcOrd="2" destOrd="0" presId="urn:microsoft.com/office/officeart/2008/layout/VerticalCurvedList"/>
    <dgm:cxn modelId="{6BA788D5-EC86-453A-A288-9B7E4C76EA35}" type="presParOf" srcId="{6F638CAF-9376-404E-9B14-E2BEA1E79164}" destId="{DE5EC2A1-D4AE-4DCA-ADD1-ACB4E91098C6}" srcOrd="0" destOrd="0" presId="urn:microsoft.com/office/officeart/2008/layout/VerticalCurvedList"/>
    <dgm:cxn modelId="{4621078E-78C9-4CD7-BF51-A5B32D460D71}" type="presParOf" srcId="{675269BE-999B-415A-B7EF-1B6387F54BAF}" destId="{D6CEAB28-CD56-4A7F-8D1F-DF9C09CED7ED}" srcOrd="3" destOrd="0" presId="urn:microsoft.com/office/officeart/2008/layout/VerticalCurvedList"/>
    <dgm:cxn modelId="{55583094-0D3E-4E13-B4FF-BDC8864A257D}" type="presParOf" srcId="{675269BE-999B-415A-B7EF-1B6387F54BAF}" destId="{BB6257E3-BE17-4E36-8A22-DFC726F4ACAC}" srcOrd="4" destOrd="0" presId="urn:microsoft.com/office/officeart/2008/layout/VerticalCurvedList"/>
    <dgm:cxn modelId="{8F18F3E1-1817-44BD-89DE-1B55F22F13D3}" type="presParOf" srcId="{BB6257E3-BE17-4E36-8A22-DFC726F4ACAC}" destId="{9747AC16-FAFB-4D53-B6B3-D4DFAA7EE362}" srcOrd="0" destOrd="0" presId="urn:microsoft.com/office/officeart/2008/layout/VerticalCurvedList"/>
    <dgm:cxn modelId="{41FB69AA-EF15-4DB8-93AA-238BBB989C19}" type="presParOf" srcId="{675269BE-999B-415A-B7EF-1B6387F54BAF}" destId="{55D99120-D90E-4E24-8EBD-3D79DE6B9E11}" srcOrd="5" destOrd="0" presId="urn:microsoft.com/office/officeart/2008/layout/VerticalCurvedList"/>
    <dgm:cxn modelId="{269A1681-5099-4686-924E-6071D3C384EC}" type="presParOf" srcId="{675269BE-999B-415A-B7EF-1B6387F54BAF}" destId="{20AACDD9-26CC-47D7-9A89-5B4D0713E213}" srcOrd="6" destOrd="0" presId="urn:microsoft.com/office/officeart/2008/layout/VerticalCurvedList"/>
    <dgm:cxn modelId="{E00F37B5-D6E4-4A0C-A6D7-6CE1FFF50640}" type="presParOf" srcId="{20AACDD9-26CC-47D7-9A89-5B4D0713E213}" destId="{4FDD0F77-5A9A-484C-9595-0B7950FE2D9C}" srcOrd="0" destOrd="0" presId="urn:microsoft.com/office/officeart/2008/layout/VerticalCurvedList"/>
    <dgm:cxn modelId="{CD64D871-D58F-4704-B500-79F05F030A72}" type="presParOf" srcId="{675269BE-999B-415A-B7EF-1B6387F54BAF}" destId="{9384F2CC-C16E-4A48-80D1-9DD5EFB00B49}" srcOrd="7" destOrd="0" presId="urn:microsoft.com/office/officeart/2008/layout/VerticalCurvedList"/>
    <dgm:cxn modelId="{2EB0A31B-B3B5-4735-A81D-8F513864F5ED}" type="presParOf" srcId="{675269BE-999B-415A-B7EF-1B6387F54BAF}" destId="{C6A0A21D-12B4-4AB8-91F3-FE05AB52FAC3}" srcOrd="8" destOrd="0" presId="urn:microsoft.com/office/officeart/2008/layout/VerticalCurvedList"/>
    <dgm:cxn modelId="{142B36F3-9D8E-4384-844A-9636084BBAF5}" type="presParOf" srcId="{C6A0A21D-12B4-4AB8-91F3-FE05AB52FAC3}" destId="{128D4E0A-8DBF-4C12-BCA3-DF778E6257EB}" srcOrd="0" destOrd="0" presId="urn:microsoft.com/office/officeart/2008/layout/VerticalCurvedList"/>
    <dgm:cxn modelId="{A21D45FB-71AC-4B9C-9F1F-78400D6309D0}" type="presParOf" srcId="{675269BE-999B-415A-B7EF-1B6387F54BAF}" destId="{48876E56-2BD5-420B-BE3D-E882B0680A95}" srcOrd="9" destOrd="0" presId="urn:microsoft.com/office/officeart/2008/layout/VerticalCurvedList"/>
    <dgm:cxn modelId="{3D56A239-8182-4750-85F1-3502E9E1C2F2}" type="presParOf" srcId="{675269BE-999B-415A-B7EF-1B6387F54BAF}" destId="{47AA5F75-9061-4AE7-A000-0AE7218CF5AC}" srcOrd="10" destOrd="0" presId="urn:microsoft.com/office/officeart/2008/layout/VerticalCurvedList"/>
    <dgm:cxn modelId="{E6ABBE0D-61AA-4F52-A05E-19276C86C6CD}" type="presParOf" srcId="{47AA5F75-9061-4AE7-A000-0AE7218CF5AC}" destId="{E87AE9F7-2678-490B-989B-F95EA689F1C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03B3B-D577-4C3A-9432-D9EC2164555B}">
      <dsp:nvSpPr>
        <dsp:cNvPr id="0" name=""/>
        <dsp:cNvSpPr/>
      </dsp:nvSpPr>
      <dsp:spPr>
        <a:xfrm flipH="1">
          <a:off x="3302" y="0"/>
          <a:ext cx="8222994" cy="1412153"/>
        </a:xfrm>
        <a:prstGeom prst="roundRect">
          <a:avLst>
            <a:gd name="adj" fmla="val 10000"/>
          </a:avLst>
        </a:prstGeom>
        <a:solidFill>
          <a:schemeClr val="lt1"/>
        </a:solidFill>
        <a:ln w="12700" cap="flat" cmpd="sng" algn="in">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kern="1200" dirty="0"/>
            <a:t>Chemical Methods: </a:t>
          </a:r>
        </a:p>
        <a:p>
          <a:pPr lvl="0" algn="ctr" defTabSz="1422400" rtl="1">
            <a:lnSpc>
              <a:spcPct val="90000"/>
            </a:lnSpc>
            <a:spcBef>
              <a:spcPct val="0"/>
            </a:spcBef>
            <a:spcAft>
              <a:spcPct val="35000"/>
            </a:spcAft>
          </a:pPr>
          <a:r>
            <a:rPr lang="en-US" sz="2000" kern="1200" dirty="0"/>
            <a:t>Used for </a:t>
          </a:r>
          <a:r>
            <a:rPr lang="en-US" sz="2000" b="1" kern="1200" dirty="0">
              <a:solidFill>
                <a:srgbClr val="FF0000"/>
              </a:solidFill>
              <a:effectLst>
                <a:outerShdw blurRad="38100" dist="38100" dir="2700000" algn="tl">
                  <a:srgbClr val="000000">
                    <a:alpha val="43137"/>
                  </a:srgbClr>
                </a:outerShdw>
              </a:effectLst>
            </a:rPr>
            <a:t>heat sensitive </a:t>
          </a:r>
          <a:r>
            <a:rPr lang="en-US" sz="2000" kern="1200" dirty="0" err="1"/>
            <a:t>equipments</a:t>
          </a:r>
          <a:r>
            <a:rPr lang="en-US" sz="2000" kern="1200" dirty="0"/>
            <a:t>. </a:t>
          </a:r>
          <a:r>
            <a:rPr lang="en-US" sz="1800" kern="1200" dirty="0">
              <a:effectLst>
                <a:outerShdw blurRad="38100" dist="38100" dir="2700000" algn="tl">
                  <a:srgbClr val="000000">
                    <a:alpha val="43137"/>
                  </a:srgbClr>
                </a:outerShdw>
              </a:effectLst>
            </a:rPr>
            <a:t>e.g. plastics and lensed endoscopes</a:t>
          </a:r>
          <a:r>
            <a:rPr lang="en-US" sz="2000" kern="1200" dirty="0"/>
            <a:t>.</a:t>
          </a:r>
          <a:endParaRPr lang="ar-SA" sz="2000" kern="1200" dirty="0"/>
        </a:p>
      </dsp:txBody>
      <dsp:txXfrm>
        <a:off x="44663" y="41361"/>
        <a:ext cx="8140272" cy="1329431"/>
      </dsp:txXfrm>
    </dsp:sp>
    <dsp:sp modelId="{3F743483-AF4B-4C65-9992-F2940F56BAC7}">
      <dsp:nvSpPr>
        <dsp:cNvPr id="0" name=""/>
        <dsp:cNvSpPr/>
      </dsp:nvSpPr>
      <dsp:spPr>
        <a:xfrm>
          <a:off x="424589" y="1559648"/>
          <a:ext cx="3633088" cy="1048947"/>
        </a:xfrm>
        <a:prstGeom prst="roundRect">
          <a:avLst>
            <a:gd name="adj" fmla="val 10000"/>
          </a:avLst>
        </a:prstGeom>
        <a:solidFill>
          <a:schemeClr val="lt1"/>
        </a:solidFill>
        <a:ln w="12700" cap="flat" cmpd="sng" algn="in">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en-US" sz="2200" kern="1200" dirty="0"/>
            <a:t>Simple</a:t>
          </a:r>
        </a:p>
        <a:p>
          <a:pPr lvl="0" algn="ctr" defTabSz="977900" rtl="1">
            <a:lnSpc>
              <a:spcPct val="90000"/>
            </a:lnSpc>
            <a:spcBef>
              <a:spcPct val="0"/>
            </a:spcBef>
            <a:spcAft>
              <a:spcPct val="35000"/>
            </a:spcAft>
          </a:pPr>
          <a:r>
            <a:rPr lang="en-US" sz="1800" kern="1200" dirty="0"/>
            <a:t>disinfectants / antiseptic</a:t>
          </a:r>
          <a:endParaRPr lang="ar-SA" sz="1800" kern="1200" dirty="0"/>
        </a:p>
      </dsp:txBody>
      <dsp:txXfrm>
        <a:off x="455312" y="1590371"/>
        <a:ext cx="3571642" cy="987501"/>
      </dsp:txXfrm>
    </dsp:sp>
    <dsp:sp modelId="{E126DB5F-97FC-4B43-BA11-205673F8033C}">
      <dsp:nvSpPr>
        <dsp:cNvPr id="0" name=""/>
        <dsp:cNvSpPr/>
      </dsp:nvSpPr>
      <dsp:spPr>
        <a:xfrm>
          <a:off x="12272" y="2749645"/>
          <a:ext cx="1436553" cy="1048947"/>
        </a:xfrm>
        <a:prstGeom prst="roundRect">
          <a:avLst>
            <a:gd name="adj" fmla="val 10000"/>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a:t>alcohol,</a:t>
          </a:r>
          <a:endParaRPr lang="ar-SA" sz="1600" kern="1200"/>
        </a:p>
      </dsp:txBody>
      <dsp:txXfrm>
        <a:off x="42995" y="2780368"/>
        <a:ext cx="1375107" cy="987501"/>
      </dsp:txXfrm>
    </dsp:sp>
    <dsp:sp modelId="{8513BF0C-5206-4488-828A-04EC7D5520FA}">
      <dsp:nvSpPr>
        <dsp:cNvPr id="0" name=""/>
        <dsp:cNvSpPr/>
      </dsp:nvSpPr>
      <dsp:spPr>
        <a:xfrm>
          <a:off x="1522856" y="2749645"/>
          <a:ext cx="1436553" cy="1048947"/>
        </a:xfrm>
        <a:prstGeom prst="roundRect">
          <a:avLst>
            <a:gd name="adj" fmla="val 10000"/>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a:t>phenolics,</a:t>
          </a:r>
          <a:endParaRPr lang="ar-SA" sz="1600" kern="1200"/>
        </a:p>
      </dsp:txBody>
      <dsp:txXfrm>
        <a:off x="1553579" y="2780368"/>
        <a:ext cx="1375107" cy="987501"/>
      </dsp:txXfrm>
    </dsp:sp>
    <dsp:sp modelId="{83FA0062-7519-45E4-B93F-C1795632A941}">
      <dsp:nvSpPr>
        <dsp:cNvPr id="0" name=""/>
        <dsp:cNvSpPr/>
      </dsp:nvSpPr>
      <dsp:spPr>
        <a:xfrm>
          <a:off x="3033440" y="2749645"/>
          <a:ext cx="1436553" cy="1048947"/>
        </a:xfrm>
        <a:prstGeom prst="roundRect">
          <a:avLst>
            <a:gd name="adj" fmla="val 10000"/>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a:t>chlorhexidine,</a:t>
          </a:r>
          <a:endParaRPr lang="ar-SA" sz="1600" kern="1200"/>
        </a:p>
      </dsp:txBody>
      <dsp:txXfrm>
        <a:off x="3064163" y="2780368"/>
        <a:ext cx="1375107" cy="987501"/>
      </dsp:txXfrm>
    </dsp:sp>
    <dsp:sp modelId="{B4FD5306-F2D2-4430-8CA8-238056FE43F5}">
      <dsp:nvSpPr>
        <dsp:cNvPr id="0" name=""/>
        <dsp:cNvSpPr/>
      </dsp:nvSpPr>
      <dsp:spPr>
        <a:xfrm>
          <a:off x="4618054" y="1556904"/>
          <a:ext cx="3599272" cy="1412153"/>
        </a:xfrm>
        <a:prstGeom prst="roundRect">
          <a:avLst>
            <a:gd name="adj" fmla="val 10000"/>
          </a:avLst>
        </a:prstGeom>
        <a:solidFill>
          <a:schemeClr val="lt1"/>
        </a:solidFill>
        <a:ln w="12700" cap="flat" cmpd="sng" algn="in">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a:t>Strong</a:t>
          </a:r>
          <a:endParaRPr lang="en-US" sz="1600" b="1" kern="1200" dirty="0"/>
        </a:p>
        <a:p>
          <a:pPr lvl="0" algn="ctr" defTabSz="1422400" rtl="1">
            <a:lnSpc>
              <a:spcPct val="90000"/>
            </a:lnSpc>
            <a:spcBef>
              <a:spcPct val="0"/>
            </a:spcBef>
            <a:spcAft>
              <a:spcPct val="35000"/>
            </a:spcAft>
          </a:pPr>
          <a:r>
            <a:rPr lang="en-US" sz="1400" kern="1200" dirty="0"/>
            <a:t>chemical substances may be used to achieve sterilization ( </a:t>
          </a:r>
          <a:r>
            <a:rPr lang="en-US" sz="1400" kern="1200" dirty="0">
              <a:solidFill>
                <a:srgbClr val="FF0000"/>
              </a:solidFill>
            </a:rPr>
            <a:t>kill spores</a:t>
          </a:r>
          <a:r>
            <a:rPr lang="en-US" sz="1400" kern="1200" dirty="0"/>
            <a:t>) </a:t>
          </a:r>
          <a:endParaRPr lang="ar-SA" sz="1400" kern="1200" dirty="0"/>
        </a:p>
      </dsp:txBody>
      <dsp:txXfrm>
        <a:off x="4659415" y="1598265"/>
        <a:ext cx="3516550" cy="1329431"/>
      </dsp:txXfrm>
    </dsp:sp>
    <dsp:sp modelId="{504CAF45-71DA-4FD1-B5EE-78F19CBE6F13}">
      <dsp:nvSpPr>
        <dsp:cNvPr id="0" name=""/>
        <dsp:cNvSpPr/>
      </dsp:nvSpPr>
      <dsp:spPr>
        <a:xfrm>
          <a:off x="4618054" y="3112851"/>
          <a:ext cx="1762621" cy="1412153"/>
        </a:xfrm>
        <a:prstGeom prst="roundRect">
          <a:avLst>
            <a:gd name="adj" fmla="val 10000"/>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en-US" sz="1600" kern="1200" dirty="0"/>
            <a:t>Activated alkaline </a:t>
          </a:r>
          <a:r>
            <a:rPr lang="en-US" sz="1600" kern="1200" dirty="0" err="1">
              <a:solidFill>
                <a:srgbClr val="FF0000"/>
              </a:solidFill>
            </a:rPr>
            <a:t>Gluteraldehyde</a:t>
          </a:r>
          <a:r>
            <a:rPr lang="en-US" sz="1600" kern="1200" dirty="0">
              <a:solidFill>
                <a:srgbClr val="FF0000"/>
              </a:solidFill>
            </a:rPr>
            <a:t> 2%</a:t>
          </a:r>
        </a:p>
        <a:p>
          <a:pPr lvl="0" algn="ctr" defTabSz="711200" rtl="1">
            <a:lnSpc>
              <a:spcPct val="90000"/>
            </a:lnSpc>
            <a:spcBef>
              <a:spcPct val="0"/>
            </a:spcBef>
            <a:spcAft>
              <a:spcPct val="35000"/>
            </a:spcAft>
          </a:pPr>
          <a:r>
            <a:rPr lang="ar-SA" sz="1100" kern="1200" dirty="0"/>
            <a:t>(يستخدم في عيادات المناظير)</a:t>
          </a:r>
        </a:p>
        <a:p>
          <a:pPr lvl="0" algn="ctr" defTabSz="711200" rtl="1">
            <a:lnSpc>
              <a:spcPct val="90000"/>
            </a:lnSpc>
            <a:spcBef>
              <a:spcPct val="0"/>
            </a:spcBef>
            <a:spcAft>
              <a:spcPct val="35000"/>
            </a:spcAft>
          </a:pPr>
          <a:r>
            <a:rPr lang="ar-SA" sz="1100" kern="1200" dirty="0"/>
            <a:t>وهو أسهل من </a:t>
          </a:r>
          <a:r>
            <a:rPr lang="en-US" sz="1100" kern="1200" dirty="0"/>
            <a:t>Ethylene oxide</a:t>
          </a:r>
          <a:r>
            <a:rPr lang="ar-SA" sz="1100" kern="1200" dirty="0"/>
            <a:t> </a:t>
          </a:r>
        </a:p>
      </dsp:txBody>
      <dsp:txXfrm>
        <a:off x="4659415" y="3154212"/>
        <a:ext cx="1679899" cy="1329431"/>
      </dsp:txXfrm>
    </dsp:sp>
    <dsp:sp modelId="{7C31E4A1-CB66-4184-B5ED-B33CD39225D4}">
      <dsp:nvSpPr>
        <dsp:cNvPr id="0" name=""/>
        <dsp:cNvSpPr/>
      </dsp:nvSpPr>
      <dsp:spPr>
        <a:xfrm>
          <a:off x="6454706" y="3112851"/>
          <a:ext cx="1762621" cy="1412153"/>
        </a:xfrm>
        <a:prstGeom prst="roundRect">
          <a:avLst>
            <a:gd name="adj" fmla="val 10000"/>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en-US" sz="1800" kern="1200" dirty="0">
              <a:solidFill>
                <a:srgbClr val="FF0000"/>
              </a:solidFill>
            </a:rPr>
            <a:t>Ethylene oxide</a:t>
          </a:r>
        </a:p>
        <a:p>
          <a:pPr marL="0" marR="0" lvl="0" indent="0" algn="ctr" defTabSz="914400" rtl="1" eaLnBrk="1" fontAlgn="auto" latinLnBrk="0" hangingPunct="1">
            <a:lnSpc>
              <a:spcPct val="100000"/>
            </a:lnSpc>
            <a:spcBef>
              <a:spcPct val="0"/>
            </a:spcBef>
            <a:spcAft>
              <a:spcPts val="0"/>
            </a:spcAft>
            <a:buClrTx/>
            <a:buSzTx/>
            <a:buFontTx/>
            <a:buNone/>
            <a:tabLst/>
            <a:defRPr/>
          </a:pPr>
          <a:r>
            <a:rPr lang="en-US" sz="1200" kern="1200" dirty="0"/>
            <a:t> </a:t>
          </a:r>
          <a:r>
            <a:rPr lang="en-US" sz="1100" b="1" kern="1200" dirty="0"/>
            <a:t>(</a:t>
          </a:r>
          <a:r>
            <a:rPr lang="en-US" sz="1000" b="1" kern="1200" dirty="0"/>
            <a:t>inactivates microorganisms by alkylates DNA molecules)</a:t>
          </a:r>
          <a:endParaRPr lang="ar-SA" sz="1050" b="1" kern="1200" dirty="0"/>
        </a:p>
      </dsp:txBody>
      <dsp:txXfrm>
        <a:off x="6496067" y="3154212"/>
        <a:ext cx="1679899" cy="1329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6709A-5AA6-474C-B7DF-E379F0EE4E7F}">
      <dsp:nvSpPr>
        <dsp:cNvPr id="0" name=""/>
        <dsp:cNvSpPr/>
      </dsp:nvSpPr>
      <dsp:spPr>
        <a:xfrm>
          <a:off x="-6128646" y="-937663"/>
          <a:ext cx="7295466" cy="7295466"/>
        </a:xfrm>
        <a:prstGeom prst="blockArc">
          <a:avLst>
            <a:gd name="adj1" fmla="val 18900000"/>
            <a:gd name="adj2" fmla="val 2700000"/>
            <a:gd name="adj3" fmla="val 296"/>
          </a:avLst>
        </a:prstGeom>
        <a:noFill/>
        <a:ln w="12700"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FB178-F650-44B8-BDB7-D1353D91CF78}">
      <dsp:nvSpPr>
        <dsp:cNvPr id="0" name=""/>
        <dsp:cNvSpPr/>
      </dsp:nvSpPr>
      <dsp:spPr>
        <a:xfrm>
          <a:off x="538967" y="311764"/>
          <a:ext cx="7954566" cy="499598"/>
        </a:xfrm>
        <a:prstGeom prst="roundRect">
          <a:avLst/>
        </a:prstGeom>
        <a:solidFill>
          <a:schemeClr val="lt1"/>
        </a:solidFill>
        <a:ln w="12700" cap="flat" cmpd="sng" algn="in">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537952" tIns="60960" rIns="60960" bIns="60960" numCol="1" spcCol="1270" anchor="ctr" anchorCtr="0">
          <a:noAutofit/>
        </a:bodyPr>
        <a:lstStyle/>
        <a:p>
          <a:pPr lvl="0" algn="l" defTabSz="1066800" rtl="1">
            <a:lnSpc>
              <a:spcPct val="90000"/>
            </a:lnSpc>
            <a:spcBef>
              <a:spcPct val="0"/>
            </a:spcBef>
            <a:spcAft>
              <a:spcPct val="35000"/>
            </a:spcAft>
          </a:pPr>
          <a:r>
            <a:rPr lang="ar-SA" sz="2400" kern="1200" dirty="0"/>
            <a:t>.</a:t>
          </a:r>
        </a:p>
      </dsp:txBody>
      <dsp:txXfrm>
        <a:off x="563355" y="336152"/>
        <a:ext cx="7905790" cy="450822"/>
      </dsp:txXfrm>
    </dsp:sp>
    <dsp:sp modelId="{DE5EC2A1-D4AE-4DCA-ADD1-ACB4E91098C6}">
      <dsp:nvSpPr>
        <dsp:cNvPr id="0" name=""/>
        <dsp:cNvSpPr/>
      </dsp:nvSpPr>
      <dsp:spPr>
        <a:xfrm>
          <a:off x="0" y="189794"/>
          <a:ext cx="847167" cy="847167"/>
        </a:xfrm>
        <a:prstGeom prst="ellipse">
          <a:avLst/>
        </a:prstGeom>
        <a:blipFill dpi="0"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dsp:style>
    </dsp:sp>
    <dsp:sp modelId="{D6CEAB28-CD56-4A7F-8D1F-DF9C09CED7ED}">
      <dsp:nvSpPr>
        <dsp:cNvPr id="0" name=""/>
        <dsp:cNvSpPr/>
      </dsp:nvSpPr>
      <dsp:spPr>
        <a:xfrm>
          <a:off x="1004087" y="874467"/>
          <a:ext cx="7468922" cy="1041907"/>
        </a:xfrm>
        <a:prstGeom prst="roundRect">
          <a:avLst/>
        </a:prstGeom>
        <a:solidFill>
          <a:schemeClr val="lt1"/>
        </a:solidFill>
        <a:ln w="12700" cap="flat" cmpd="sng" algn="in">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37952" tIns="60960" rIns="60960" bIns="60960" numCol="1" spcCol="1270" anchor="ctr" anchorCtr="0">
          <a:noAutofit/>
        </a:bodyPr>
        <a:lstStyle/>
        <a:p>
          <a:pPr lvl="0" algn="l" defTabSz="1066800" rtl="1">
            <a:lnSpc>
              <a:spcPct val="90000"/>
            </a:lnSpc>
            <a:spcBef>
              <a:spcPct val="0"/>
            </a:spcBef>
            <a:spcAft>
              <a:spcPct val="35000"/>
            </a:spcAft>
          </a:pPr>
          <a:r>
            <a:rPr lang="ar-SA" sz="2400" kern="1200" dirty="0"/>
            <a:t>.</a:t>
          </a:r>
        </a:p>
      </dsp:txBody>
      <dsp:txXfrm>
        <a:off x="1054949" y="925329"/>
        <a:ext cx="7367198" cy="940183"/>
      </dsp:txXfrm>
    </dsp:sp>
    <dsp:sp modelId="{9747AC16-FAFB-4D53-B6B3-D4DFAA7EE362}">
      <dsp:nvSpPr>
        <dsp:cNvPr id="0" name=""/>
        <dsp:cNvSpPr/>
      </dsp:nvSpPr>
      <dsp:spPr>
        <a:xfrm>
          <a:off x="400684" y="941169"/>
          <a:ext cx="847167" cy="847167"/>
        </a:xfrm>
        <a:prstGeom prst="ellipse">
          <a:avLst/>
        </a:prstGeom>
        <a:blipFill dpi="0" rotWithShape="0">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dsp:style>
    </dsp:sp>
    <dsp:sp modelId="{55D99120-D90E-4E24-8EBD-3D79DE6B9E11}">
      <dsp:nvSpPr>
        <dsp:cNvPr id="0" name=""/>
        <dsp:cNvSpPr/>
      </dsp:nvSpPr>
      <dsp:spPr>
        <a:xfrm>
          <a:off x="1144551" y="2062809"/>
          <a:ext cx="7319868" cy="1294519"/>
        </a:xfrm>
        <a:prstGeom prst="roundRect">
          <a:avLst/>
        </a:prstGeom>
        <a:solidFill>
          <a:schemeClr val="lt1"/>
        </a:solidFill>
        <a:ln w="12700" cap="flat" cmpd="sng" algn="in">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37952" tIns="60960" rIns="60960" bIns="60960" numCol="1" spcCol="1270" anchor="ctr" anchorCtr="0">
          <a:noAutofit/>
        </a:bodyPr>
        <a:lstStyle/>
        <a:p>
          <a:pPr lvl="0" algn="l" defTabSz="1066800" rtl="1">
            <a:lnSpc>
              <a:spcPct val="90000"/>
            </a:lnSpc>
            <a:spcBef>
              <a:spcPct val="0"/>
            </a:spcBef>
            <a:spcAft>
              <a:spcPct val="35000"/>
            </a:spcAft>
          </a:pPr>
          <a:r>
            <a:rPr lang="ar-SA" sz="2400" kern="1200" dirty="0"/>
            <a:t>.</a:t>
          </a:r>
        </a:p>
      </dsp:txBody>
      <dsp:txXfrm>
        <a:off x="1207744" y="2126002"/>
        <a:ext cx="7193482" cy="1168133"/>
      </dsp:txXfrm>
    </dsp:sp>
    <dsp:sp modelId="{4FDD0F77-5A9A-484C-9595-0B7950FE2D9C}">
      <dsp:nvSpPr>
        <dsp:cNvPr id="0" name=""/>
        <dsp:cNvSpPr/>
      </dsp:nvSpPr>
      <dsp:spPr>
        <a:xfrm>
          <a:off x="515648" y="2040518"/>
          <a:ext cx="847167" cy="847167"/>
        </a:xfrm>
        <a:prstGeom prst="ellipse">
          <a:avLst/>
        </a:prstGeom>
        <a:blipFill dpi="0" rotWithShape="0">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dsp:style>
    </dsp:sp>
    <dsp:sp modelId="{9384F2CC-C16E-4A48-80D1-9DD5EFB00B49}">
      <dsp:nvSpPr>
        <dsp:cNvPr id="0" name=""/>
        <dsp:cNvSpPr/>
      </dsp:nvSpPr>
      <dsp:spPr>
        <a:xfrm>
          <a:off x="1004087" y="3538748"/>
          <a:ext cx="7468922" cy="677734"/>
        </a:xfrm>
        <a:prstGeom prst="roundRect">
          <a:avLst/>
        </a:prstGeom>
        <a:solidFill>
          <a:schemeClr val="lt1"/>
        </a:solidFill>
        <a:ln w="12700" cap="flat" cmpd="sng" algn="in">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537952" tIns="60960" rIns="60960" bIns="60960" numCol="1" spcCol="1270" anchor="ctr" anchorCtr="0">
          <a:noAutofit/>
        </a:bodyPr>
        <a:lstStyle/>
        <a:p>
          <a:pPr lvl="0" algn="l" defTabSz="1066800" rtl="1">
            <a:lnSpc>
              <a:spcPct val="90000"/>
            </a:lnSpc>
            <a:spcBef>
              <a:spcPct val="0"/>
            </a:spcBef>
            <a:spcAft>
              <a:spcPct val="35000"/>
            </a:spcAft>
          </a:pPr>
          <a:endParaRPr lang="ar-SA" sz="2400" kern="1200"/>
        </a:p>
      </dsp:txBody>
      <dsp:txXfrm>
        <a:off x="1037171" y="3571832"/>
        <a:ext cx="7402754" cy="611566"/>
      </dsp:txXfrm>
    </dsp:sp>
    <dsp:sp modelId="{128D4E0A-8DBF-4C12-BCA3-DF778E6257EB}">
      <dsp:nvSpPr>
        <dsp:cNvPr id="0" name=""/>
        <dsp:cNvSpPr/>
      </dsp:nvSpPr>
      <dsp:spPr>
        <a:xfrm>
          <a:off x="482724" y="3296077"/>
          <a:ext cx="847167" cy="847167"/>
        </a:xfrm>
        <a:prstGeom prst="ellipse">
          <a:avLst/>
        </a:prstGeom>
        <a:blipFill dpi="0" rotWithShape="0">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dsp:style>
    </dsp:sp>
    <dsp:sp modelId="{48876E56-2BD5-420B-BE3D-E882B0680A95}">
      <dsp:nvSpPr>
        <dsp:cNvPr id="0" name=""/>
        <dsp:cNvSpPr/>
      </dsp:nvSpPr>
      <dsp:spPr>
        <a:xfrm>
          <a:off x="509853" y="4464072"/>
          <a:ext cx="7954566" cy="557097"/>
        </a:xfrm>
        <a:prstGeom prst="roundRect">
          <a:avLst/>
        </a:prstGeom>
        <a:solidFill>
          <a:schemeClr val="lt1"/>
        </a:solidFill>
        <a:ln w="12700" cap="flat" cmpd="sng" algn="in">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7952" tIns="60960" rIns="60960" bIns="60960" numCol="1" spcCol="1270" anchor="ctr" anchorCtr="0">
          <a:noAutofit/>
        </a:bodyPr>
        <a:lstStyle/>
        <a:p>
          <a:pPr lvl="0" algn="l" defTabSz="1066800" rtl="1">
            <a:lnSpc>
              <a:spcPct val="90000"/>
            </a:lnSpc>
            <a:spcBef>
              <a:spcPct val="0"/>
            </a:spcBef>
            <a:spcAft>
              <a:spcPct val="35000"/>
            </a:spcAft>
          </a:pPr>
          <a:endParaRPr lang="ar-SA" sz="2400" kern="1200"/>
        </a:p>
      </dsp:txBody>
      <dsp:txXfrm>
        <a:off x="537048" y="4491267"/>
        <a:ext cx="7900176" cy="502707"/>
      </dsp:txXfrm>
    </dsp:sp>
    <dsp:sp modelId="{E87AE9F7-2678-490B-989B-F95EA689F1C3}">
      <dsp:nvSpPr>
        <dsp:cNvPr id="0" name=""/>
        <dsp:cNvSpPr/>
      </dsp:nvSpPr>
      <dsp:spPr>
        <a:xfrm>
          <a:off x="86269" y="4319037"/>
          <a:ext cx="847167" cy="847167"/>
        </a:xfrm>
        <a:prstGeom prst="ellipse">
          <a:avLst/>
        </a:prstGeom>
        <a:blipFill dpi="0" rotWithShape="0">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7:35:20.123"/>
    </inkml:context>
    <inkml:brush xml:id="br0">
      <inkml:brushProperty name="width" value="0.1" units="cm"/>
      <inkml:brushProperty name="height" value="0.1" units="cm"/>
      <inkml:brushProperty name="color" value="#FFF200"/>
    </inkml:brush>
  </inkml:definitions>
  <inkml:trace contextRef="#ctx0" brushRef="#br0">189 960,'0'0,"0"0,0 0,0 0,0 0,0 0,0 0,-13 32,-10 22,-1 8,-3 1,3-5,0-12,3-8,6-4,5-1,5 0,2 6,9 4,9 0,15-1,21 5,14 1,15-1,7-3,0-3,-1 5,3-6,-1-3,9-2,14-7,6-2,9-5,-5-6,-4-6,-3-5,-9-8,3-11,9-8,2-7,-6-11,-10-5,-3-6,-13-8,-8-6,-12-4,-11-3,-8-1,-7-1,-10 0,-4 0,-6 1,-1-1,2 1,-2 1,-4-1,-6 7,-4 1,-3 1,-2-2,-8 4,-8 0,-2 5,-5 6,2 6,-2 4,3 3,-2 8,3 3,4 0,-1 5,1 0,-3 4,2-1,3 3,-3-2,2 2,-4 4,1 5,-3 2,2 10,-2 4,1 6,-1 14,-5 15,-4 12,-4 9,-2 7,4 3,1-4,6-2,6-12,7-10,4-12,4-6,2-7,1-8,0-6,0-4,0-3,0-7,6-9,1-8,7-12,6-13,6-11,11-7,5 2,-4-2,-4 5,-6 7,-9 6,-8 6,-6 9,3 5,-1 8,5 0,0 4,4 5,0 5,2 3,5 8,4 5,4 6,9 0,4 5,6-2,1 3,5-3,11 3,6 3,3-2,-11-5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5:55:56.157"/>
    </inkml:context>
    <inkml:brush xml:id="br0">
      <inkml:brushProperty name="width" value="0.2" units="cm"/>
      <inkml:brushProperty name="height" value="0.4" units="cm"/>
      <inkml:brushProperty name="color" value="#FFFF00"/>
      <inkml:brushProperty name="tip" value="rectangle"/>
      <inkml:brushProperty name="rasterOp" value="maskPen"/>
    </inkml:brush>
  </inkml:definitions>
  <inkml:trace contextRef="#ctx0" brushRef="#br0">2346 0,'0'0,"0"0,0 0,0 0,0 0,0 0,0 0,0 0,0 0,0 0,0 0,0 0,0 0,0 0,0 0,0 0,0 0,0 0,0 0,0 0,0 0,0 0,0 0,0 0,0 0,0 0,0 0,0 0,0 0,0 0,0 0,0 0,0 0,0 0,0 0,0 0,0 0,0 0,0 0,0 0,0 0,-21 0,-20 0,-11 0,-6 0,0 0,0 0,1 0,3 0,2 0,1 0,1 0,0 0,5 0,1 0,4 0,0 0,3 0,0 0,-4 0,-2 0,-2 0,-3 0,3 0,1 0,3 0,5 0,4 0,3 0,3 0,1 0,0 0,1 0,0 0,0 0,0 0,-1 0,0 0,1 0,-1 0,-4 0,-2 0,1 0,0 0,2 0,-3 0,0 0,0 0,2 0,1 0,2 0,0 0,1 0,4 0,2 0,4 0,0 0,3 0,0 0,0 0,0 0,1 0,-2 0,1 0,-1 0,-3 0,2 0,-2 0,3 0,-2 0,3 0,-2 0,2 0,-1 0,2 0,-2 0,1 0,-1 0,1 0,-1 0,1 0,-1 0,-3 0,2 0,-2 0,2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5:56:02.490"/>
    </inkml:context>
    <inkml:brush xml:id="br0">
      <inkml:brushProperty name="width" value="0.2" units="cm"/>
      <inkml:brushProperty name="height" value="0.4" units="cm"/>
      <inkml:brushProperty name="color" value="#FFFF00"/>
      <inkml:brushProperty name="tip" value="rectangle"/>
      <inkml:brushProperty name="rasterOp" value="maskPen"/>
    </inkml:brush>
  </inkml:definitions>
  <inkml:trace contextRef="#ctx0" brushRef="#br0">1702 1,'0'0,"0"0,0 0,0 0,0 0,0 0,0 0,0 0,0 0,0 0,0 0,0 0,0 0,0 0,0 0,0 0,0 0,0 0,0 0,0 0,0 0,0 0,0 0,0 0,0 0,0 0,0 0,0 0,0 0,0 0,0 0,0 0,0 0,0 0,0 0,0 0,0 0,0 0,0 0,0 0,0 0,0 0,0 0,0 0,0 0,-26 170,-24 42,-9 42,-7-84,1-42,7-44,8-42,9 1,6-43,5-43,3 43,2 0,-3 0,-3 0,1 0,5-42,1 42,2 0,0 0,-2 0,0 0,0 0,-2 42,1-42,-2 0,-4 0,-1 0,0 0,-3 0,0 0,1 0,1 0,4 0,1 0,0 0,7 0,2 0,3 0,0 0,3 0,-1 0,2 0,0 0,0 0,-2 0,2 0,-2 0,-3 0,3 0,-3 0,3 0,-1 0,2 0,-2 0,3 0,-2 0,3 0,-3 0,1 0,0 0,0 0,-1 0,2 0,-2 0,-3 0,3 0,-3 0,2 0,5 0,2 0,5 0,1 0,1 0,-3 0,-1 0,0 0,1 0,1 0,2 0,0 0,1 0,0 0,0 0,0 0,0 0,0 0,0 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5:56:26.407"/>
    </inkml:context>
    <inkml:brush xml:id="br0">
      <inkml:brushProperty name="width" value="0.2" units="cm"/>
      <inkml:brushProperty name="height" value="0.4" units="cm"/>
      <inkml:brushProperty name="color" value="#00FFFF"/>
      <inkml:brushProperty name="tip" value="rectangle"/>
      <inkml:brushProperty name="rasterOp" value="maskPen"/>
    </inkml:brush>
  </inkml:definitions>
  <inkml:trace contextRef="#ctx0" brushRef="#br0">2160 1,'0'0,"0"0,0 0,0 0,0 0,0 0,0 0,0 0,0 0,0 0,0 0,0 0,0 0,0 0,0 0,0 0,0 0,0 0,0 0,0 0,0 0,0 0,0 0,-22 8,-19 4,-12 3,-5-1,-1-2,0-4,7-3,3-2,2-2,4-1,5 0,5-1,4 0,-2 1,0 0,1-1,2 1,1 0,0 0,2 0,-1 0,1 0,-4 4,-1 2,-5 0,0-2,1-1,3-1,2-1,1-1,-2 5,-1 0,0 0,2 0,1-3,2 0,0-1,0 0,1-1,0-1,1 1,-1 0,4 0,2 0,3 0,1 0,3-1,-1 1,-3 0,-2 1,-3-1,-2 0,-2 0,0 0,0 0,-1 0,0 0,1 0,3 0,3 0,-1 0,-1 0,-1 0,-1 0,3 0,-3 0,2 0,0 0,0 0,3 0,0 0,4 0,0 0,1 0,0 0,2 0,-2 0,1 0,-1 0,2 0,-3 0,3 0,2 0,2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5:56:28.250"/>
    </inkml:context>
    <inkml:brush xml:id="br0">
      <inkml:brushProperty name="width" value="0.2" units="cm"/>
      <inkml:brushProperty name="height" value="0.4" units="cm"/>
      <inkml:brushProperty name="color" value="#00FFFF"/>
      <inkml:brushProperty name="tip" value="rectangle"/>
      <inkml:brushProperty name="rasterOp" value="maskPen"/>
    </inkml:brush>
  </inkml:definitions>
  <inkml:trace contextRef="#ctx0" brushRef="#br0">2043 0,'0'0,"0"0,0 0,0 0,0 0,0 0,0 0,0 0,0 0,0 0,0 0,0 0,0 0,0 0,0 0,0 0,0 0,0 0,0 0,0 0,0 0,-22 0,-19 0,-12 0,-5 0,-1 0,0 0,3 0,5 0,4 0,1 0,4 0,5 0,0 0,2 0,3 0,-2 0,-4 0,1 0,-2 0,1 0,-1 0,-8 0,-3 0,2 0,1 0,3 0,6 0,5 0,3 0,3 0,2 0,1 0,0 0,-1 0,-3 0,-2 0,-5 0,0 0,-3 0,1 0,2 0,3 0,-1 0,0 0,1 0,3 0,1 0,1 0,2 0,4 0,2 0,-1 0,4 0,0 0,3 0,-1 0,2 0,-1 0,-3 0,2 0,-2 0,3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5:56:40.305"/>
    </inkml:context>
    <inkml:brush xml:id="br0">
      <inkml:brushProperty name="width" value="0.2" units="cm"/>
      <inkml:brushProperty name="height" value="0.4" units="cm"/>
      <inkml:brushProperty name="color" value="#FFFF00"/>
      <inkml:brushProperty name="tip" value="rectangle"/>
      <inkml:brushProperty name="rasterOp" value="maskPen"/>
    </inkml:brush>
  </inkml:definitions>
  <inkml:trace contextRef="#ctx0" brushRef="#br0">2356 1,'0'0,"0"0,0 0,0 0,0 0,0 0,0 0,0 0,0 0,0 0,0 0,0 0,0 0,0 0,0 0,0 0,0 0,0 0,0 0,0 0,0 0,0 0,0 0,0 0,0 0,0 0,-21 8,-20 8,-12 1,-5 1,-2-2,2-3,5-5,9 1,6-1,6-2,4-2,-1-1,-1 2,1 1,-4 0,1-2,0-2,2 0,2 3,-4 1,-3-1,-6-1,-4-1,2-1,-1-1,-2-1,0 0,2 0,0-1,4 1,4 0,4 0,-1 0,0 4,3 2,-4-1,1 0,-3-2,1-1,-3-1,-3-1,1 0,-1 0,1 0,5-1,3 1,-2 0,1 0,2 0,2 0,1 0,2-4,1-2,-1 1,2 0,-1 2,0 1,0 1,0-4,0 0,0 0,0 0,0 3,0 0,4 1,1 1,0 0,4 0,0 0,2 0,4 0</inkml:trace>
</inkml:ink>
</file>

<file path=ppt/ink/ink7.xml><?xml version="1.0" encoding="utf-8"?>
<inkml:ink xmlns:inkml="http://www.w3.org/2003/InkML">
  <inkml:definitions/>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29T18:04:55.888"/>
    </inkml:context>
    <inkml:brush xml:id="br0">
      <inkml:brushProperty name="width" value="0.035" units="cm"/>
      <inkml:brushProperty name="height" value="0.035" units="cm"/>
      <inkml:brushProperty name="color" value="#57D200"/>
    </inkml:brush>
    <inkml:context xml:id="ctx1">
      <inkml:inkSource xml:id="inkSrc1">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1" timeString="2016-11-06T05:40:41.240"/>
    </inkml:context>
    <inkml:brush xml:id="br1">
      <inkml:brushProperty name="width" value="0.05" units="cm"/>
      <inkml:brushProperty name="height" value="0.05" units="cm"/>
      <inkml:brushProperty name="fitToCurve" value="1"/>
    </inkml:brush>
  </inkml:definitions>
  <inkml:traceGroup>
    <inkml:annotationXML>
      <emma:emma xmlns:emma="http://www.w3.org/2003/04/emma" version="1.0">
        <emma:interpretation id="{2BEEBFB8-E57F-417F-B586-02A8F654C8A0}" emma:medium="tactile" emma:mode="ink">
          <msink:context xmlns:msink="http://schemas.microsoft.com/ink/2010/main" type="writingRegion" rotatedBoundingBox="32074,15446 33546,15446 33546,17376 32074,17376"/>
        </emma:interpretation>
      </emma:emma>
    </inkml:annotationXML>
    <inkml:traceGroup>
      <inkml:annotationXML>
        <emma:emma xmlns:emma="http://www.w3.org/2003/04/emma" version="1.0">
          <emma:interpretation id="{CF1DE2EE-4807-49C8-9560-CD2855FB3482}" emma:medium="tactile" emma:mode="ink">
            <msink:context xmlns:msink="http://schemas.microsoft.com/ink/2010/main" type="paragraph" rotatedBoundingBox="32074,15446 33546,15446 33546,17376 32074,17376" alignmentLevel="1"/>
          </emma:interpretation>
        </emma:emma>
      </inkml:annotationXML>
      <inkml:traceGroup>
        <inkml:annotationXML>
          <emma:emma xmlns:emma="http://www.w3.org/2003/04/emma" version="1.0">
            <emma:interpretation id="{E390320D-762A-41DF-A3DD-BB6E33CA0CA9}" emma:medium="tactile" emma:mode="ink">
              <msink:context xmlns:msink="http://schemas.microsoft.com/ink/2010/main" type="line" rotatedBoundingBox="32074,15446 33546,15446 33546,17376 32074,17376"/>
            </emma:interpretation>
          </emma:emma>
        </inkml:annotationXML>
        <inkml:traceGroup>
          <inkml:annotationXML>
            <emma:emma xmlns:emma="http://www.w3.org/2003/04/emma" version="1.0">
              <emma:interpretation id="{4F581305-050B-41B9-8245-2450B58206C0}" emma:medium="tactile" emma:mode="ink">
                <msink:context xmlns:msink="http://schemas.microsoft.com/ink/2010/main" type="inkWord" rotatedBoundingBox="32074,15446 33546,15446 33546,17376 32074,17376"/>
              </emma:interpretation>
            </emma:emma>
          </inkml:annotationXML>
          <inkml:trace contextRef="#ctx0" brushRef="#br0">1 198,'0'0,"0"0,0 0,0 0,0 0,0 0,0 0,0 0,14-5,13-6,11-3,7-2,5-4,5-1,7-1,7-1,7 3,-2 1,4 5,3 5,4 6,0 9,-4 7,-4 7,-4 6,-3 3,-4 3,-6 2,-7 1,-10 0,-6 5,-7 4,-8 7,-8 3,-7 0,-7 0,-9-1,-9-1,-10-3,-5-2,-7 0,-1-3,-8-3,-8-2,-10-3,-5-5,-3-4,4-7,2-7,2-8,7-8,7-7,7-4,9-2,5-2,5 0,4-3,7-4,5-3,5-2,3-2,5-2,6 0,6 0,4 3,4 1,2 3,2 5,0 8,1 5,-2 7,-1 8,-3 4,-2 7,-1 3,-1 4,-3 4,-4 2,-4 5,-3 2,-2 1,-4-1,-4-1,-4 2,-3 3,-1 0,-2 0,-1-3,-2 1,-1 0,0-1,1-2,1 0,1-5,0-4,-1-4,-2-3,1-5,1-2,0-3,1-4,4-2,1-3,3 0,0-1,2-1,-1 0,-1 1,0-1,0 1,2 0,1 0,3 0,1 0,2 0,0 0,7 0,8 0,10 3,6 0,7 4,6 0,0-2,-3-1,-3 2,-5-1,-3 0,-5-2,-5-1,-5-1,-3-1,-2 0,-3 0,-3 0,-2-1,-1 1,-3 0,-1 0,-3 0,-9 0,-10 3,-9 0,-4 1,-5 2,1 0,1-1,2-2,5-1,6 0,5-2,3 0,6 0,3 0,2 0,1 0,2-1,2 1,2 0,1 3,4 4,2 3,3 6,3 6,5 4,4 5,3 1,2 2,-1 3,-2-1,-1-2,-1-3,-1-5,-1-6,-4-4,0-5,-3-1,0-2,-2-3,0-5,3-5,1-5,2-6,1-6,1-8,1-5,0-1,0-1,-3 3,-1 5,-2 7</inkml:trace>
          <inkml:trace contextRef="#ctx1" brushRef="#br1">1259 146 0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E1A8A-A5B9-1B40-9167-708B71711D10}" type="datetimeFigureOut">
              <a:rPr lang="en-US" smtClean="0"/>
              <a:t>11/6/16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98007-255A-3C48-B13B-456CC5FB287D}" type="slidenum">
              <a:rPr lang="en-US" smtClean="0"/>
              <a:t>‹#›</a:t>
            </a:fld>
            <a:endParaRPr lang="en-US"/>
          </a:p>
        </p:txBody>
      </p:sp>
    </p:spTree>
    <p:extLst>
      <p:ext uri="{BB962C8B-B14F-4D97-AF65-F5344CB8AC3E}">
        <p14:creationId xmlns:p14="http://schemas.microsoft.com/office/powerpoint/2010/main" val="1563668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extra </a:t>
            </a:r>
          </a:p>
        </p:txBody>
      </p:sp>
      <p:sp>
        <p:nvSpPr>
          <p:cNvPr id="4" name="Slide Number Placeholder 3"/>
          <p:cNvSpPr>
            <a:spLocks noGrp="1"/>
          </p:cNvSpPr>
          <p:nvPr>
            <p:ph type="sldNum" sz="quarter" idx="10"/>
          </p:nvPr>
        </p:nvSpPr>
        <p:spPr/>
        <p:txBody>
          <a:bodyPr/>
          <a:lstStyle/>
          <a:p>
            <a:fld id="{92D98007-255A-3C48-B13B-456CC5FB287D}" type="slidenum">
              <a:rPr lang="en-US" smtClean="0"/>
              <a:t>13</a:t>
            </a:fld>
            <a:endParaRPr lang="en-US"/>
          </a:p>
        </p:txBody>
      </p:sp>
    </p:spTree>
    <p:extLst>
      <p:ext uri="{BB962C8B-B14F-4D97-AF65-F5344CB8AC3E}">
        <p14:creationId xmlns:p14="http://schemas.microsoft.com/office/powerpoint/2010/main" val="182730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1- 1&amp;2 </a:t>
            </a:r>
            <a:r>
              <a:rPr lang="ar-SA" dirty="0"/>
              <a:t>خلوا</a:t>
            </a:r>
            <a:r>
              <a:rPr lang="ar-SA" baseline="0" dirty="0"/>
              <a:t> الصياغة نفس صياغة </a:t>
            </a:r>
            <a:r>
              <a:rPr lang="ar-SA" baseline="0" dirty="0" err="1"/>
              <a:t>سلايد</a:t>
            </a:r>
            <a:r>
              <a:rPr lang="ar-SA" baseline="0" dirty="0"/>
              <a:t> الدكتورة </a:t>
            </a:r>
            <a:r>
              <a:rPr lang="ar-SA" baseline="0" dirty="0" err="1"/>
              <a:t>لانها</a:t>
            </a:r>
            <a:r>
              <a:rPr lang="ar-SA" baseline="0" dirty="0"/>
              <a:t> اوضح</a:t>
            </a:r>
            <a:endParaRPr lang="en-US" dirty="0"/>
          </a:p>
        </p:txBody>
      </p:sp>
      <p:sp>
        <p:nvSpPr>
          <p:cNvPr id="4" name="Slide Number Placeholder 3"/>
          <p:cNvSpPr>
            <a:spLocks noGrp="1"/>
          </p:cNvSpPr>
          <p:nvPr>
            <p:ph type="sldNum" sz="quarter" idx="10"/>
          </p:nvPr>
        </p:nvSpPr>
        <p:spPr/>
        <p:txBody>
          <a:bodyPr/>
          <a:lstStyle/>
          <a:p>
            <a:fld id="{92D98007-255A-3C48-B13B-456CC5FB287D}" type="slidenum">
              <a:rPr lang="en-US" smtClean="0"/>
              <a:t>14</a:t>
            </a:fld>
            <a:endParaRPr lang="en-US"/>
          </a:p>
        </p:txBody>
      </p:sp>
    </p:spTree>
    <p:extLst>
      <p:ext uri="{BB962C8B-B14F-4D97-AF65-F5344CB8AC3E}">
        <p14:creationId xmlns:p14="http://schemas.microsoft.com/office/powerpoint/2010/main" val="33077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92D98007-255A-3C48-B13B-456CC5FB287D}" type="slidenum">
              <a:rPr lang="en-US" smtClean="0"/>
              <a:t>15</a:t>
            </a:fld>
            <a:endParaRPr lang="en-US"/>
          </a:p>
        </p:txBody>
      </p:sp>
    </p:spTree>
    <p:extLst>
      <p:ext uri="{BB962C8B-B14F-4D97-AF65-F5344CB8AC3E}">
        <p14:creationId xmlns:p14="http://schemas.microsoft.com/office/powerpoint/2010/main" val="16998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11/6/16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11/6/16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11/6/16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11/6/16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11/6/16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1" Type="http://schemas.openxmlformats.org/officeDocument/2006/relationships/image" Target="../media/image13.jpeg"/><Relationship Id="rId12" Type="http://schemas.openxmlformats.org/officeDocument/2006/relationships/hyperlink" Target="http://www.google.com/imgres?imgurl=http://imghost1.indiamart.com/data2/YY/NJ/MY-1857873/membrane_pic-500x500-250x250.jpg&amp;imgrefurl=http://www.indiamart.com/nishotechsystems/seperation-technologies.html&amp;usg=__wLfYWbndq_7fMhxtAoepepofDXs=&amp;h=250&amp;w=250&amp;sz=9&amp;hl=en&amp;start=15&amp;zoom=1&amp;tbnid=wionk_8EKOMzXM:&amp;tbnh=111&amp;tbnw=111&amp;prev=/images?q=MEMBRANE+FILTERS&amp;hl=en&amp;safe=active&amp;gbv=2&amp;tbs=isch:1&amp;itbs=1" TargetMode="External"/><Relationship Id="rId13" Type="http://schemas.openxmlformats.org/officeDocument/2006/relationships/image" Target="../media/image14.jpeg"/><Relationship Id="rId14" Type="http://schemas.openxmlformats.org/officeDocument/2006/relationships/hyperlink" Target="http://www.google.com/imgres?imgurl=http://www.trinityfiltration.in/images/membrane-filters.jpg&amp;imgrefurl=http://www.trinityfiltration.in/membrane-filters-for-critical-pharmaceutical-application.html&amp;usg=__ju5fCM1xbUqgnl_IIEG9Ms-2xRU=&amp;h=231&amp;w=230&amp;sz=10&amp;hl=en&amp;start=9&amp;zoom=0&amp;tbnid=4ZGd9vK2iMgHGM:&amp;tbnh=108&amp;tbnw=108&amp;prev=/images?q=MEMBRANE+FILTERS&amp;hl=en&amp;safe=active&amp;gbv=2&amp;tbs=isch:1&amp;itbs=1" TargetMode="External"/><Relationship Id="rId15" Type="http://schemas.openxmlformats.org/officeDocument/2006/relationships/image" Target="../media/image15.jpeg"/><Relationship Id="rId1" Type="http://schemas.openxmlformats.org/officeDocument/2006/relationships/slideLayout" Target="../slideLayouts/slideLayout3.xml"/><Relationship Id="rId2" Type="http://schemas.openxmlformats.org/officeDocument/2006/relationships/image" Target="../media/image8.jpeg"/><Relationship Id="rId3" Type="http://schemas.openxmlformats.org/officeDocument/2006/relationships/hyperlink" Target="http://www.google.com/imgres?imgurl=http://image.tradevv.com/2009/07/24/newera1_432969_450/autoclave-tape.jpg&amp;imgrefurl=http://www.tradevv.com/chinasuppliers/newera1_p_69b49/china-Autoclave-Tape.html&amp;usg=__xaBaz_SzR_6eF8p_RD4qJ-2ZIB4=&amp;h=450&amp;w=450&amp;sz=27&amp;hl=en&amp;start=2&amp;zoom=1&amp;tbnid=-fl8eKyMIEsIRM:&amp;tbnh=127&amp;tbnw=127&amp;prev=/images?q=AUTOCLAVE++TAPE&amp;hl=en&amp;safe=active&amp;sa=G&amp;gbv=2&amp;tbs=isch:1&amp;itbs=1" TargetMode="External"/><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hyperlink" Target="http://www.google.com/imgres?imgurl=http://www.appletonwoods.co.uk/acatalog/GC471.jpg&amp;imgrefurl=http://www.appletonwoods.co.uk/acatalog/Autoclave_Indicator_Tubes.html&amp;usg=__88qBwPivzadrsB_XUNeHuOtGhK4=&amp;h=220&amp;w=260&amp;sz=14&amp;hl=en&amp;start=14&amp;zoom=1&amp;tbnid=ULCXGhvYA4_e_M:&amp;tbnh=95&amp;tbnw=112&amp;prev=/images?q=BROWNE'S+TUBES&amp;hl=en&amp;safe=active&amp;sa=G&amp;gbv=2&amp;tbs=isch:1&amp;itbs=1" TargetMode="External"/><Relationship Id="rId7" Type="http://schemas.openxmlformats.org/officeDocument/2006/relationships/image" Target="../media/image11.jpeg"/><Relationship Id="rId8" Type="http://schemas.openxmlformats.org/officeDocument/2006/relationships/hyperlink" Target="http://www.google.com/imgres?imgurl=http://www.duckol.com/uploadFiles/upimg26/Microfiltration-Membrane-Filters.jpg&amp;imgrefurl=http://www.duckol.com/Wholesale_m/Membrane-Switch-56036.htm&amp;usg=__P9oH-z4D-qmRCGcHk5qq7IUjNPo=&amp;h=360&amp;w=360&amp;sz=25&amp;hl=en&amp;start=4&amp;zoom=1&amp;tbnid=Fo27iUeAdcieTM:&amp;tbnh=121&amp;tbnw=121&amp;prev=/images?q=MEMBRANE+FILTERS&amp;hl=en&amp;safe=active&amp;gbv=2&amp;tbs=isch:1&amp;itbs=1" TargetMode="External"/><Relationship Id="rId9" Type="http://schemas.openxmlformats.org/officeDocument/2006/relationships/image" Target="../media/image12.jpeg"/><Relationship Id="rId10" Type="http://schemas.openxmlformats.org/officeDocument/2006/relationships/hyperlink" Target="http://www.google.com/imgres?imgurl=http://images2.opticsplanet.com/640-640/opplanet-whatman-filter-holders-for-nuclepore-membrane-filters-whatman-420200.jpg&amp;imgrefurl=http://www.opticsplanet.net/printable-whatman-filter-holders-for-nuclepore-membrane-filters-whatman-420200.html&amp;usg=__-6h4s7ngtXvhow07wJ4VzDwj0eI=&amp;h=246&amp;w=246&amp;sz=24&amp;hl=en&amp;start=12&amp;zoom=1&amp;tbnid=35FVmUfK3cURBM:&amp;tbnh=110&amp;tbnw=110&amp;prev=/images?q=MEMBRANE+FILTERS&amp;hl=en&amp;safe=active&amp;gbv=2&amp;tbs=isch:1&amp;itbs=1"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6.jpeg"/><Relationship Id="rId9" Type="http://schemas.openxmlformats.org/officeDocument/2006/relationships/customXml" Target="../ink/ink1.xml"/><Relationship Id="rId10" Type="http://schemas.openxmlformats.org/officeDocument/2006/relationships/image" Target="../media/image15.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1" Type="http://schemas.openxmlformats.org/officeDocument/2006/relationships/image" Target="../media/image25.emf"/><Relationship Id="rId12" Type="http://schemas.openxmlformats.org/officeDocument/2006/relationships/customXml" Target="../ink/ink6.xml"/><Relationship Id="rId13" Type="http://schemas.openxmlformats.org/officeDocument/2006/relationships/image" Target="../media/image26.emf"/><Relationship Id="rId14" Type="http://schemas.openxmlformats.org/officeDocument/2006/relationships/customXml" Target="../ink/ink7.xml"/><Relationship Id="rId15" Type="http://schemas.openxmlformats.org/officeDocument/2006/relationships/customXml" Target="../ink/ink8.xml"/><Relationship Id="rId16" Type="http://schemas.openxmlformats.org/officeDocument/2006/relationships/image" Target="../media/image27.emf"/><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2.png"/><Relationship Id="rId4" Type="http://schemas.openxmlformats.org/officeDocument/2006/relationships/customXml" Target="../ink/ink2.xml"/><Relationship Id="rId5" Type="http://schemas.openxmlformats.org/officeDocument/2006/relationships/image" Target="../media/image22.emf"/><Relationship Id="rId6" Type="http://schemas.openxmlformats.org/officeDocument/2006/relationships/customXml" Target="../ink/ink3.xml"/><Relationship Id="rId7" Type="http://schemas.openxmlformats.org/officeDocument/2006/relationships/image" Target="../media/image23.emf"/><Relationship Id="rId8" Type="http://schemas.openxmlformats.org/officeDocument/2006/relationships/customXml" Target="../ink/ink4.xml"/><Relationship Id="rId9" Type="http://schemas.openxmlformats.org/officeDocument/2006/relationships/image" Target="../media/image24.emf"/><Relationship Id="rId10" Type="http://schemas.openxmlformats.org/officeDocument/2006/relationships/customXml" Target="../ink/ink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onlineexambuilder.com/microbiology-l7-part2/exam-10638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436microbiologyteam@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m/imgres?imgurl=http://www.lifelinemedical.net/_images/manautoclave-01b.jpg&amp;imgrefurl=http://www.lifelinemedical.net/manual_autoclaves.html&amp;usg=__8-pYakhkqCkQjbaX5N5Fs5AgwsM=&amp;h=308&amp;w=424&amp;sz=95&amp;hl=en&amp;start=4&amp;zoom=1&amp;tbnid=dNI8EWwQs12WjM:&amp;tbnh=92&amp;tbnw=126&amp;prev=/images?q=AUTOCLAVES&amp;hl=en&amp;safe=active&amp;sa=G&amp;gbv=2&amp;tbs=isch:1&amp;itbs=1" TargetMode="Externa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rds.yahoo.com/_ylt=A0WTb_o.XLlMVCwA0yWJzbkF;_ylu=X3oDMTBqY2pzbGhoBHBvcwMxMQRzZWMDc3IEdnRpZAM-/SIG=1k7ejdo7v/EXP=1287302590/**http:/images.search.yahoo.com/images/view?back=http://images.search.yahoo.com/search/images?p=schematic+diagram+of+autoclaves&amp;ei=utf-8&amp;y=Search&amp;fr=yfp-t-701&amp;w=293&amp;h=238&amp;imgurl=www.swingstargroup.com/images/battery_rectifier.jpg&amp;rurl=http://www.swingstargroup.com/lha_construction.htm&amp;size=25KB&amp;name=Sterilizers,+Aut...&amp;p=schematic+diagram+of+autoclaves&amp;oid=8d9ca6ae4b539bb97990611433d12e95&amp;fr2=&amp;spell_query=schematic++of+autoclaves&amp;no=11&amp;tt=15&amp;sigr=11i55tua3&amp;sigi=11jftar63&amp;sigb=13dlv8kor" TargetMode="External"/><Relationship Id="rId5" Type="http://schemas.openxmlformats.org/officeDocument/2006/relationships/image" Target="../media/image5.jpeg"/><Relationship Id="rId6" Type="http://schemas.openxmlformats.org/officeDocument/2006/relationships/hyperlink" Target="http://www.google.com/imgres?imgurl=http://www.supplierlist.com/photo_images/70930/12L_Simple_Autoclave.jpg&amp;imgrefurl=http://www.supplierlist.com/made_in_china/products/p0/Autoclave/30857_manufacturers.htm&amp;usg=__YqlPiu14UAuPwYA_m16-WaOHIVo=&amp;h=336&amp;w=336&amp;sz=24&amp;hl=en&amp;start=3&amp;zoom=1&amp;tbnid=_7dcwyvnfhz3jM:&amp;tbnh=119&amp;tbnw=119&amp;prev=/images?q=AUTOCLAVES&amp;hl=en&amp;safe=active&amp;sa=G&amp;gbv=2&amp;tbs=isch:1&amp;itbs=1" TargetMode="External"/><Relationship Id="rId7"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hyperlink" Target="http://www.google.com/imgres?imgurl=http://img.directindustry.com/images_di/photo-g/laboratory-autoclave-with-hydraulic-door-305058.jpg&amp;imgrefurl=http://www.directindustry.com/prod/priorclave/laboratory-autoclave-with-hydraulic-door-23066-305058.html&amp;usg=__Uwvdy60hxYHVPFf4gSCwRaE2wTE=&amp;h=651&amp;w=831&amp;sz=211&amp;hl=en&amp;start=2&amp;zoom=1&amp;tbnid=y8mNYJ04N1XtxM:&amp;tbnh=113&amp;tbnw=144&amp;prev=/images?q=AUTOCLAVES&amp;hl=en&amp;safe=active&amp;sa=G&amp;gbv=2&amp;tbs=isch:1&amp;itbs=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8852" y="292372"/>
            <a:ext cx="10318418" cy="4394988"/>
          </a:xfrm>
        </p:spPr>
        <p:txBody>
          <a:bodyPr/>
          <a:lstStyle/>
          <a:p>
            <a:r>
              <a:rPr lang="en-US" sz="4800" cap="none" spc="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MICROBIOLOGY</a:t>
            </a:r>
            <a:endParaRPr lang="en-US" sz="7200" cap="none" spc="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8321" y="3624669"/>
            <a:ext cx="4439480" cy="1407398"/>
          </a:xfrm>
        </p:spPr>
        <p:txBody>
          <a:bodyPr/>
          <a:lstStyle/>
          <a:p>
            <a:r>
              <a:rPr lang="en-US" dirty="0">
                <a:latin typeface="Arial" panose="020B0604020202020204" pitchFamily="34" charset="0"/>
                <a:cs typeface="Arial" panose="020B0604020202020204" pitchFamily="34" charset="0"/>
              </a:rPr>
              <a:t> </a:t>
            </a:r>
          </a:p>
          <a:p>
            <a:endParaRPr lang="en-US" dirty="0"/>
          </a:p>
        </p:txBody>
      </p:sp>
      <p:sp>
        <p:nvSpPr>
          <p:cNvPr id="4" name="TextBox 3"/>
          <p:cNvSpPr txBox="1"/>
          <p:nvPr/>
        </p:nvSpPr>
        <p:spPr>
          <a:xfrm>
            <a:off x="4283000" y="3101449"/>
            <a:ext cx="3790122" cy="1384995"/>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Lecture :</a:t>
            </a:r>
          </a:p>
          <a:p>
            <a:pPr algn="ctr"/>
            <a:r>
              <a:rPr lang="en-US" sz="2800" b="1" dirty="0">
                <a:latin typeface="Arial" panose="020B0604020202020204" pitchFamily="34" charset="0"/>
                <a:cs typeface="Arial" panose="020B0604020202020204" pitchFamily="34" charset="0"/>
              </a:rPr>
              <a:t>Sterilization and disinfection </a:t>
            </a: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ackgroundRemoval t="36532" b="66109" l="12344" r="81563">
                        <a14:foregroundMark x1="47969" y1="56250" x2="47969" y2="56250"/>
                        <a14:foregroundMark x1="33594" y1="51761" x2="33594" y2="51761"/>
                        <a14:backgroundMark x1="72656" y1="62236" x2="72656" y2="62236"/>
                      </a14:backgroundRemoval>
                    </a14:imgEffect>
                  </a14:imgLayer>
                </a14:imgProps>
              </a:ext>
            </a:extLst>
          </a:blip>
          <a:srcRect l="9527" t="34976" r="15358" b="32174"/>
          <a:stretch/>
        </p:blipFill>
        <p:spPr>
          <a:xfrm>
            <a:off x="266976" y="-94308"/>
            <a:ext cx="2902227" cy="2252870"/>
          </a:xfrm>
          <a:prstGeom prst="rect">
            <a:avLst/>
          </a:prstGeom>
        </p:spPr>
      </p:pic>
      <p:pic>
        <p:nvPicPr>
          <p:cNvPr id="6" name="Picture 5"/>
          <p:cNvPicPr>
            <a:picLocks noChangeAspect="1"/>
          </p:cNvPicPr>
          <p:nvPr/>
        </p:nvPicPr>
        <p:blipFill rotWithShape="1">
          <a:blip r:embed="rId4"/>
          <a:srcRect l="13130" t="19132" r="8957" b="14435"/>
          <a:stretch/>
        </p:blipFill>
        <p:spPr>
          <a:xfrm>
            <a:off x="10482540" y="0"/>
            <a:ext cx="1709460" cy="1457620"/>
          </a:xfrm>
          <a:prstGeom prst="rect">
            <a:avLst/>
          </a:prstGeom>
        </p:spPr>
      </p:pic>
      <p:sp>
        <p:nvSpPr>
          <p:cNvPr id="7" name="Rectangle: Top Corners One Rounded and One Snipped 6"/>
          <p:cNvSpPr/>
          <p:nvPr/>
        </p:nvSpPr>
        <p:spPr>
          <a:xfrm>
            <a:off x="266976" y="4569833"/>
            <a:ext cx="3691345" cy="2288167"/>
          </a:xfrm>
          <a:prstGeom prst="snipRoundRect">
            <a:avLst>
              <a:gd name="adj1" fmla="val 0"/>
              <a:gd name="adj2"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rgbClr val="FF0000"/>
                </a:solidFill>
                <a:latin typeface="Arial" panose="020B0604020202020204" pitchFamily="34" charset="0"/>
                <a:cs typeface="Arial" panose="020B0604020202020204" pitchFamily="34" charset="0"/>
              </a:rPr>
              <a:t>IMPORTANT.</a:t>
            </a:r>
          </a:p>
          <a:p>
            <a:pPr algn="ctr"/>
            <a:r>
              <a:rPr lang="en-US" dirty="0">
                <a:solidFill>
                  <a:schemeClr val="accent1"/>
                </a:solidFill>
                <a:latin typeface="Arial" panose="020B0604020202020204" pitchFamily="34" charset="0"/>
                <a:cs typeface="Arial" panose="020B0604020202020204" pitchFamily="34" charset="0"/>
              </a:rPr>
              <a:t>DOCTORS NOTES.</a:t>
            </a:r>
          </a:p>
          <a:p>
            <a:pPr algn="ctr"/>
            <a:r>
              <a:rPr lang="en-US" dirty="0">
                <a:solidFill>
                  <a:schemeClr val="bg1">
                    <a:lumMod val="50000"/>
                  </a:schemeClr>
                </a:solidFill>
                <a:latin typeface="Arial" panose="020B0604020202020204" pitchFamily="34" charset="0"/>
                <a:cs typeface="Arial" panose="020B0604020202020204" pitchFamily="34" charset="0"/>
              </a:rPr>
              <a:t>EXTRA INFORMATION.</a:t>
            </a:r>
          </a:p>
          <a:p>
            <a:pPr algn="ct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153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5090" y="192333"/>
            <a:ext cx="4620367" cy="523220"/>
          </a:xfrm>
          <a:prstGeom prst="rect">
            <a:avLst/>
          </a:prstGeom>
        </p:spPr>
        <p:txBody>
          <a:bodyPr wrap="none">
            <a:spAutoFit/>
          </a:bodyPr>
          <a:lstStyle/>
          <a:p>
            <a:r>
              <a:rPr lang="en-US" altLang="zh-CN" sz="2800" dirty="0">
                <a:ln w="0"/>
                <a:solidFill>
                  <a:schemeClr val="accent1"/>
                </a:solidFill>
                <a:effectLst>
                  <a:outerShdw blurRad="38100" dist="25400" dir="5400000" algn="ctr" rotWithShape="0">
                    <a:srgbClr val="6E747A">
                      <a:alpha val="43000"/>
                    </a:srgbClr>
                  </a:outerShdw>
                </a:effectLst>
                <a:ea typeface="SimSun" charset="-122"/>
              </a:rPr>
              <a:t>Moist heat: Other Applications</a:t>
            </a:r>
            <a:endParaRPr lang="en-US" sz="280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935090" y="1151651"/>
            <a:ext cx="5724501" cy="3139321"/>
          </a:xfrm>
          <a:prstGeom prst="rect">
            <a:avLst/>
          </a:prstGeom>
        </p:spPr>
        <p:txBody>
          <a:bodyPr wrap="square">
            <a:spAutoFit/>
          </a:bodyPr>
          <a:lstStyle/>
          <a:p>
            <a:pPr marL="457200" indent="-457200">
              <a:lnSpc>
                <a:spcPct val="90000"/>
              </a:lnSpc>
              <a:buFont typeface="Arial" panose="020B0604020202020204" pitchFamily="34" charset="0"/>
              <a:buChar char="•"/>
              <a:defRPr/>
            </a:pPr>
            <a:r>
              <a:rPr lang="en-US" altLang="zh-CN" sz="2800" b="1" dirty="0">
                <a:solidFill>
                  <a:schemeClr val="accent2"/>
                </a:solidFill>
                <a:ea typeface="SimSun" charset="-122"/>
              </a:rPr>
              <a:t>Pasteurization </a:t>
            </a:r>
          </a:p>
          <a:p>
            <a:pPr marL="342900" indent="-342900">
              <a:lnSpc>
                <a:spcPct val="90000"/>
              </a:lnSpc>
              <a:buFont typeface="Wingdings" panose="05000000000000000000" pitchFamily="2" charset="2"/>
              <a:buChar char="ü"/>
              <a:defRPr/>
            </a:pPr>
            <a:r>
              <a:rPr lang="en-US" altLang="zh-CN" sz="2400" dirty="0">
                <a:ea typeface="SimSun" charset="-122"/>
              </a:rPr>
              <a:t>Used heat at temperatures sufficient to inactivate harmful  organism in </a:t>
            </a:r>
            <a:r>
              <a:rPr lang="en-US" altLang="zh-CN" sz="2400" dirty="0">
                <a:solidFill>
                  <a:srgbClr val="FF0000"/>
                </a:solidFill>
                <a:ea typeface="SimSun" charset="-122"/>
              </a:rPr>
              <a:t>milk</a:t>
            </a:r>
            <a:r>
              <a:rPr lang="en-US" altLang="zh-CN" sz="2400" dirty="0">
                <a:ea typeface="SimSun" charset="-122"/>
              </a:rPr>
              <a:t>.   The temperatures of sterilization is not  achieved </a:t>
            </a:r>
            <a:r>
              <a:rPr lang="en-US" altLang="zh-CN" sz="2800" dirty="0">
                <a:ea typeface="SimSun" charset="-122"/>
              </a:rPr>
              <a:t>. </a:t>
            </a:r>
            <a:endParaRPr lang="en-US" altLang="zh-CN" sz="2400" dirty="0">
              <a:ea typeface="SimSun" charset="-122"/>
            </a:endParaRPr>
          </a:p>
          <a:p>
            <a:pPr marL="342900" indent="-342900">
              <a:lnSpc>
                <a:spcPct val="90000"/>
              </a:lnSpc>
              <a:buFont typeface="Wingdings" panose="05000000000000000000" pitchFamily="2" charset="2"/>
              <a:buChar char="ü"/>
              <a:defRPr/>
            </a:pPr>
            <a:r>
              <a:rPr lang="en-US" altLang="zh-CN" sz="2400" dirty="0">
                <a:ea typeface="SimSun" charset="-122"/>
              </a:rPr>
              <a:t>Temperature may be 74°C,  for 3-5 seconds. ( </a:t>
            </a:r>
            <a:r>
              <a:rPr lang="en-US" altLang="zh-CN" sz="2400" dirty="0">
                <a:solidFill>
                  <a:srgbClr val="FF0000"/>
                </a:solidFill>
                <a:ea typeface="SimSun" charset="-122"/>
              </a:rPr>
              <a:t>Flash  methods</a:t>
            </a:r>
            <a:r>
              <a:rPr lang="en-US" altLang="zh-CN" sz="2400" dirty="0">
                <a:ea typeface="SimSun" charset="-122"/>
              </a:rPr>
              <a:t> )</a:t>
            </a:r>
          </a:p>
          <a:p>
            <a:pPr>
              <a:lnSpc>
                <a:spcPct val="90000"/>
              </a:lnSpc>
              <a:defRPr/>
            </a:pPr>
            <a:r>
              <a:rPr lang="en-US" altLang="zh-CN" sz="2400" dirty="0">
                <a:ea typeface="SimSun" charset="-122"/>
              </a:rPr>
              <a:t> or 62°C for 30 minutes. </a:t>
            </a:r>
            <a:r>
              <a:rPr lang="en-US" altLang="zh-CN" sz="2000" dirty="0">
                <a:ea typeface="SimSun" charset="-122"/>
              </a:rPr>
              <a:t>( </a:t>
            </a:r>
            <a:r>
              <a:rPr lang="en-US" altLang="zh-CN" sz="2000" dirty="0">
                <a:solidFill>
                  <a:srgbClr val="FF0000"/>
                </a:solidFill>
                <a:ea typeface="SimSun" charset="-122"/>
              </a:rPr>
              <a:t>Conventional method </a:t>
            </a:r>
            <a:r>
              <a:rPr lang="en-US" altLang="zh-CN" sz="2000" b="1" dirty="0">
                <a:ea typeface="SimSun" charset="-122"/>
              </a:rPr>
              <a:t>).</a:t>
            </a:r>
            <a:endParaRPr lang="en-US" altLang="zh-CN" sz="2400" b="1" dirty="0">
              <a:ea typeface="SimSun" charset="-122"/>
            </a:endParaRPr>
          </a:p>
        </p:txBody>
      </p:sp>
      <p:sp>
        <p:nvSpPr>
          <p:cNvPr id="4" name="Rectangle 3"/>
          <p:cNvSpPr/>
          <p:nvPr/>
        </p:nvSpPr>
        <p:spPr>
          <a:xfrm>
            <a:off x="6791864" y="1151651"/>
            <a:ext cx="5400136" cy="1261884"/>
          </a:xfrm>
          <a:prstGeom prst="rect">
            <a:avLst/>
          </a:prstGeom>
        </p:spPr>
        <p:txBody>
          <a:bodyPr wrap="square">
            <a:spAutoFit/>
          </a:bodyPr>
          <a:lstStyle/>
          <a:p>
            <a:pPr marL="457200" indent="-457200">
              <a:buFont typeface="Arial" panose="020B0604020202020204" pitchFamily="34" charset="0"/>
              <a:buChar char="•"/>
            </a:pPr>
            <a:r>
              <a:rPr lang="en-US" altLang="zh-CN" sz="2800" b="1" dirty="0">
                <a:solidFill>
                  <a:schemeClr val="accent2"/>
                </a:solidFill>
                <a:ea typeface="SimSun" charset="-122"/>
              </a:rPr>
              <a:t>Boiling  </a:t>
            </a:r>
            <a:r>
              <a:rPr lang="en-US" altLang="zh-CN" dirty="0">
                <a:ea typeface="SimSun" charset="-122"/>
              </a:rPr>
              <a:t> </a:t>
            </a:r>
          </a:p>
          <a:p>
            <a:pPr marL="342900" indent="-342900">
              <a:buFont typeface="Wingdings" panose="05000000000000000000" pitchFamily="2" charset="2"/>
              <a:buChar char="ü"/>
            </a:pPr>
            <a:r>
              <a:rPr lang="en-US" altLang="zh-CN" sz="2400" dirty="0">
                <a:ea typeface="SimSun" charset="-122"/>
              </a:rPr>
              <a:t>quite common especially in domestic circumstances</a:t>
            </a:r>
            <a:r>
              <a:rPr lang="en-US" altLang="zh-CN" dirty="0">
                <a:ea typeface="SimSun" charset="-122"/>
              </a:rPr>
              <a:t>.</a:t>
            </a:r>
            <a:endParaRPr lang="en-US" dirty="0"/>
          </a:p>
        </p:txBody>
      </p:sp>
      <p:sp>
        <p:nvSpPr>
          <p:cNvPr id="5" name="Rectangle 4"/>
          <p:cNvSpPr/>
          <p:nvPr/>
        </p:nvSpPr>
        <p:spPr>
          <a:xfrm>
            <a:off x="3442801" y="4118789"/>
            <a:ext cx="4225312" cy="273921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buFont typeface="Wingdings" panose="05000000000000000000" pitchFamily="2" charset="2"/>
              <a:buChar char="ü"/>
              <a:defRPr/>
            </a:pPr>
            <a:r>
              <a:rPr lang="en-US" sz="2400" dirty="0">
                <a:solidFill>
                  <a:schemeClr val="accent3"/>
                </a:solidFill>
              </a:rPr>
              <a:t>Pasteurization of the milk to prevent diseases like </a:t>
            </a:r>
            <a:r>
              <a:rPr lang="en-US" dirty="0"/>
              <a:t>:</a:t>
            </a:r>
          </a:p>
          <a:p>
            <a:pPr marL="285750" indent="-285750">
              <a:buClr>
                <a:schemeClr val="tx1"/>
              </a:buClr>
              <a:buFont typeface="Wingdings" panose="05000000000000000000" pitchFamily="2" charset="2"/>
              <a:buChar char="Ø"/>
              <a:defRPr/>
            </a:pPr>
            <a:r>
              <a:rPr lang="en-US" sz="2000" dirty="0"/>
              <a:t>Typhoid fever</a:t>
            </a:r>
          </a:p>
          <a:p>
            <a:pPr marL="285750" indent="-285750">
              <a:buClr>
                <a:schemeClr val="tx1"/>
              </a:buClr>
              <a:buFont typeface="Wingdings" panose="05000000000000000000" pitchFamily="2" charset="2"/>
              <a:buChar char="Ø"/>
              <a:defRPr/>
            </a:pPr>
            <a:r>
              <a:rPr lang="en-US" sz="2000" dirty="0"/>
              <a:t>Brucellosis</a:t>
            </a:r>
          </a:p>
          <a:p>
            <a:pPr marL="285750" indent="-285750">
              <a:buClr>
                <a:schemeClr val="tx1"/>
              </a:buClr>
              <a:buFont typeface="Wingdings" panose="05000000000000000000" pitchFamily="2" charset="2"/>
              <a:buChar char="Ø"/>
              <a:defRPr/>
            </a:pPr>
            <a:r>
              <a:rPr lang="en-US" sz="2000" dirty="0"/>
              <a:t>Tuberculosis</a:t>
            </a:r>
          </a:p>
          <a:p>
            <a:pPr marL="285750" indent="-285750">
              <a:buClr>
                <a:schemeClr val="tx1"/>
              </a:buClr>
              <a:buFont typeface="Wingdings" panose="05000000000000000000" pitchFamily="2" charset="2"/>
              <a:buChar char="Ø"/>
              <a:defRPr/>
            </a:pPr>
            <a:r>
              <a:rPr lang="en-US" sz="2000" dirty="0"/>
              <a:t>Q fever</a:t>
            </a:r>
          </a:p>
          <a:p>
            <a:pPr marL="285750" indent="-285750">
              <a:buClr>
                <a:schemeClr val="tx1"/>
              </a:buClr>
              <a:buFont typeface="Wingdings" panose="05000000000000000000" pitchFamily="2" charset="2"/>
              <a:buChar char="Ø"/>
              <a:defRPr/>
            </a:pPr>
            <a:r>
              <a:rPr lang="en-US" sz="2000" dirty="0">
                <a:solidFill>
                  <a:schemeClr val="accent1"/>
                </a:solidFill>
              </a:rPr>
              <a:t>Salmonella</a:t>
            </a:r>
            <a:r>
              <a:rPr lang="en-US" sz="2400" dirty="0"/>
              <a:t/>
            </a:r>
            <a:br>
              <a:rPr lang="en-US" sz="2400" dirty="0"/>
            </a:br>
            <a:endParaRPr lang="en-US" sz="2400" dirty="0"/>
          </a:p>
        </p:txBody>
      </p:sp>
      <p:cxnSp>
        <p:nvCxnSpPr>
          <p:cNvPr id="8" name="Straight Connector 7"/>
          <p:cNvCxnSpPr>
            <a:stCxn id="2" idx="2"/>
          </p:cNvCxnSpPr>
          <p:nvPr/>
        </p:nvCxnSpPr>
        <p:spPr>
          <a:xfrm flipH="1">
            <a:off x="3245273" y="715553"/>
            <a:ext cx="1" cy="16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32399" y="876381"/>
            <a:ext cx="58705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32399" y="876381"/>
            <a:ext cx="0" cy="37564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8102991" y="876381"/>
            <a:ext cx="0" cy="37564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7" name="Arc 16"/>
          <p:cNvSpPr/>
          <p:nvPr/>
        </p:nvSpPr>
        <p:spPr>
          <a:xfrm>
            <a:off x="4149969" y="2089987"/>
            <a:ext cx="3263705" cy="3185407"/>
          </a:xfrm>
          <a:prstGeom prst="arc">
            <a:avLst>
              <a:gd name="adj1" fmla="val 16046925"/>
              <a:gd name="adj2" fmla="val 948152"/>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6639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7469" y="0"/>
            <a:ext cx="4371710" cy="584775"/>
          </a:xfrm>
          <a:prstGeom prst="rect">
            <a:avLst/>
          </a:prstGeom>
        </p:spPr>
        <p:txBody>
          <a:bodyPr wrap="none">
            <a:spAutoFit/>
          </a:bodyPr>
          <a:lstStyle/>
          <a:p>
            <a:r>
              <a:rPr lang="en-US" altLang="zh-CN" sz="3200" dirty="0">
                <a:ln w="0"/>
                <a:solidFill>
                  <a:schemeClr val="accent1"/>
                </a:solidFill>
                <a:effectLst>
                  <a:outerShdw blurRad="38100" dist="25400" dir="5400000" algn="ctr" rotWithShape="0">
                    <a:srgbClr val="6E747A">
                      <a:alpha val="43000"/>
                    </a:srgbClr>
                  </a:outerShdw>
                </a:effectLst>
                <a:ea typeface="SimSun" charset="-122"/>
              </a:rPr>
              <a:t>Other physical methods </a:t>
            </a:r>
            <a:endParaRPr lang="en-US" sz="320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884827" y="1548217"/>
            <a:ext cx="1531060" cy="480131"/>
          </a:xfrm>
          <a:prstGeom prst="rect">
            <a:avLst/>
          </a:prstGeom>
        </p:spPr>
        <p:txBody>
          <a:bodyPr wrap="none">
            <a:spAutoFit/>
          </a:bodyPr>
          <a:lstStyle/>
          <a:p>
            <a:pPr>
              <a:lnSpc>
                <a:spcPct val="90000"/>
              </a:lnSpc>
              <a:defRPr/>
            </a:pPr>
            <a:r>
              <a:rPr lang="en-US" altLang="zh-CN" sz="2800" dirty="0">
                <a:solidFill>
                  <a:schemeClr val="accent5"/>
                </a:solidFill>
                <a:ea typeface="SimSun" charset="-122"/>
              </a:rPr>
              <a:t>U.V. light </a:t>
            </a:r>
          </a:p>
        </p:txBody>
      </p:sp>
      <p:sp>
        <p:nvSpPr>
          <p:cNvPr id="4" name="Rectangle 3"/>
          <p:cNvSpPr/>
          <p:nvPr/>
        </p:nvSpPr>
        <p:spPr>
          <a:xfrm>
            <a:off x="3459275" y="1308151"/>
            <a:ext cx="2895344" cy="480131"/>
          </a:xfrm>
          <a:prstGeom prst="rect">
            <a:avLst/>
          </a:prstGeom>
        </p:spPr>
        <p:txBody>
          <a:bodyPr wrap="none">
            <a:spAutoFit/>
          </a:bodyPr>
          <a:lstStyle/>
          <a:p>
            <a:pPr>
              <a:lnSpc>
                <a:spcPct val="90000"/>
              </a:lnSpc>
              <a:defRPr/>
            </a:pPr>
            <a:r>
              <a:rPr lang="en-US" altLang="zh-CN" sz="2800" dirty="0">
                <a:solidFill>
                  <a:schemeClr val="accent5"/>
                </a:solidFill>
                <a:ea typeface="SimSun" charset="-122"/>
              </a:rPr>
              <a:t>Ionizing radiation- </a:t>
            </a:r>
          </a:p>
        </p:txBody>
      </p:sp>
      <p:sp>
        <p:nvSpPr>
          <p:cNvPr id="5" name="Rectangle 4"/>
          <p:cNvSpPr/>
          <p:nvPr/>
        </p:nvSpPr>
        <p:spPr>
          <a:xfrm>
            <a:off x="8009179" y="818622"/>
            <a:ext cx="1686680" cy="584775"/>
          </a:xfrm>
          <a:prstGeom prst="rect">
            <a:avLst/>
          </a:prstGeom>
        </p:spPr>
        <p:txBody>
          <a:bodyPr wrap="none">
            <a:spAutoFit/>
          </a:bodyPr>
          <a:lstStyle/>
          <a:p>
            <a:r>
              <a:rPr lang="en-US" altLang="zh-CN" sz="3200" dirty="0">
                <a:ln w="0"/>
                <a:solidFill>
                  <a:schemeClr val="accent2"/>
                </a:solidFill>
                <a:effectLst>
                  <a:outerShdw blurRad="38100" dist="25400" dir="5400000" algn="ctr" rotWithShape="0">
                    <a:srgbClr val="6E747A">
                      <a:alpha val="43000"/>
                    </a:srgbClr>
                  </a:outerShdw>
                </a:effectLst>
                <a:ea typeface="SimSun" charset="-122"/>
              </a:rPr>
              <a:t>Filtration</a:t>
            </a:r>
            <a:endParaRPr lang="en-US" sz="3200" dirty="0">
              <a:ln w="0"/>
              <a:solidFill>
                <a:schemeClr val="accent2"/>
              </a:solidFill>
              <a:effectLst>
                <a:outerShdw blurRad="38100" dist="25400" dir="5400000" algn="ctr" rotWithShape="0">
                  <a:srgbClr val="6E747A">
                    <a:alpha val="43000"/>
                  </a:srgbClr>
                </a:outerShdw>
              </a:effectLst>
              <a:ea typeface="SimSun" charset="-122"/>
            </a:endParaRPr>
          </a:p>
        </p:txBody>
      </p:sp>
      <p:sp>
        <p:nvSpPr>
          <p:cNvPr id="6" name="Rectangle 5"/>
          <p:cNvSpPr/>
          <p:nvPr/>
        </p:nvSpPr>
        <p:spPr>
          <a:xfrm>
            <a:off x="968215" y="673802"/>
            <a:ext cx="1739579" cy="584775"/>
          </a:xfrm>
          <a:prstGeom prst="rect">
            <a:avLst/>
          </a:prstGeom>
        </p:spPr>
        <p:txBody>
          <a:bodyPr wrap="none">
            <a:spAutoFit/>
          </a:bodyPr>
          <a:lstStyle/>
          <a:p>
            <a:r>
              <a:rPr lang="en-US" altLang="zh-CN" sz="3200" dirty="0">
                <a:ln w="0"/>
                <a:solidFill>
                  <a:schemeClr val="accent2"/>
                </a:solidFill>
                <a:effectLst>
                  <a:outerShdw blurRad="38100" dist="25400" dir="5400000" algn="ctr" rotWithShape="0">
                    <a:srgbClr val="6E747A">
                      <a:alpha val="43000"/>
                    </a:srgbClr>
                  </a:outerShdw>
                </a:effectLst>
                <a:ea typeface="SimSun" charset="-122"/>
              </a:rPr>
              <a:t>Radiation</a:t>
            </a:r>
            <a:endParaRPr lang="en-US" dirty="0">
              <a:solidFill>
                <a:schemeClr val="accent2"/>
              </a:solidFill>
            </a:endParaRPr>
          </a:p>
        </p:txBody>
      </p:sp>
      <p:cxnSp>
        <p:nvCxnSpPr>
          <p:cNvPr id="8" name="Straight Arrow Connector 7"/>
          <p:cNvCxnSpPr>
            <a:stCxn id="2" idx="1"/>
            <a:endCxn id="6" idx="0"/>
          </p:cNvCxnSpPr>
          <p:nvPr/>
        </p:nvCxnSpPr>
        <p:spPr>
          <a:xfrm flipH="1">
            <a:off x="1838005" y="292388"/>
            <a:ext cx="1799464" cy="381414"/>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Arrow Connector 8"/>
          <p:cNvCxnSpPr>
            <a:stCxn id="2" idx="3"/>
            <a:endCxn id="5" idx="0"/>
          </p:cNvCxnSpPr>
          <p:nvPr/>
        </p:nvCxnSpPr>
        <p:spPr>
          <a:xfrm>
            <a:off x="8009179" y="292388"/>
            <a:ext cx="843340" cy="526234"/>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p:cNvCxnSpPr>
            <a:stCxn id="6" idx="2"/>
            <a:endCxn id="3" idx="0"/>
          </p:cNvCxnSpPr>
          <p:nvPr/>
        </p:nvCxnSpPr>
        <p:spPr>
          <a:xfrm flipH="1">
            <a:off x="1650357" y="1258577"/>
            <a:ext cx="187648" cy="289640"/>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p:cNvCxnSpPr>
            <a:stCxn id="6" idx="3"/>
            <a:endCxn id="4" idx="0"/>
          </p:cNvCxnSpPr>
          <p:nvPr/>
        </p:nvCxnSpPr>
        <p:spPr>
          <a:xfrm>
            <a:off x="2707794" y="966190"/>
            <a:ext cx="2199153" cy="341961"/>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1" name="Rectangle 20"/>
          <p:cNvSpPr/>
          <p:nvPr/>
        </p:nvSpPr>
        <p:spPr>
          <a:xfrm>
            <a:off x="457322" y="2028348"/>
            <a:ext cx="2761363" cy="4413516"/>
          </a:xfrm>
          <a:prstGeom prst="rect">
            <a:avLst/>
          </a:prstGeom>
        </p:spPr>
        <p:txBody>
          <a:bodyPr wrap="square">
            <a:spAutoFit/>
          </a:bodyPr>
          <a:lstStyle/>
          <a:p>
            <a:pPr lvl="1">
              <a:lnSpc>
                <a:spcPct val="90000"/>
              </a:lnSpc>
              <a:defRPr/>
            </a:pPr>
            <a:r>
              <a:rPr lang="en-US" altLang="zh-CN" sz="2400" dirty="0">
                <a:ea typeface="SimSun" charset="-122"/>
              </a:rPr>
              <a:t>Has limited sterilizing power because of poor penetration into most materials. </a:t>
            </a:r>
          </a:p>
          <a:p>
            <a:pPr lvl="1">
              <a:lnSpc>
                <a:spcPct val="90000"/>
              </a:lnSpc>
              <a:defRPr/>
            </a:pPr>
            <a:endParaRPr lang="en-US" altLang="zh-CN" sz="2400" dirty="0">
              <a:ea typeface="SimSun" charset="-122"/>
            </a:endParaRPr>
          </a:p>
          <a:p>
            <a:pPr lvl="1">
              <a:lnSpc>
                <a:spcPct val="90000"/>
              </a:lnSpc>
              <a:defRPr/>
            </a:pPr>
            <a:r>
              <a:rPr lang="en-US" altLang="zh-CN" sz="2400" dirty="0">
                <a:ea typeface="SimSun" charset="-122"/>
              </a:rPr>
              <a:t>Generally used in irradiation of air in certain areas such as operating rooms and </a:t>
            </a:r>
            <a:r>
              <a:rPr lang="en-US" altLang="zh-CN" sz="2400" dirty="0">
                <a:solidFill>
                  <a:srgbClr val="FF0000"/>
                </a:solidFill>
                <a:ea typeface="SimSun" charset="-122"/>
              </a:rPr>
              <a:t>tuberculosis</a:t>
            </a:r>
            <a:r>
              <a:rPr lang="en-US" altLang="zh-CN" sz="2400" dirty="0">
                <a:ea typeface="SimSun" charset="-122"/>
              </a:rPr>
              <a:t> labs.</a:t>
            </a:r>
          </a:p>
        </p:txBody>
      </p:sp>
      <p:sp>
        <p:nvSpPr>
          <p:cNvPr id="22" name="Rectangle 21"/>
          <p:cNvSpPr/>
          <p:nvPr/>
        </p:nvSpPr>
        <p:spPr>
          <a:xfrm>
            <a:off x="3118813" y="1805496"/>
            <a:ext cx="3511053" cy="3748719"/>
          </a:xfrm>
          <a:prstGeom prst="rect">
            <a:avLst/>
          </a:prstGeom>
        </p:spPr>
        <p:txBody>
          <a:bodyPr wrap="square">
            <a:spAutoFit/>
          </a:bodyPr>
          <a:lstStyle/>
          <a:p>
            <a:pPr lvl="1">
              <a:lnSpc>
                <a:spcPct val="90000"/>
              </a:lnSpc>
              <a:defRPr/>
            </a:pPr>
            <a:r>
              <a:rPr lang="en-US" altLang="zh-CN" sz="2400" dirty="0">
                <a:ea typeface="SimSun" charset="-122"/>
              </a:rPr>
              <a:t>e.g. </a:t>
            </a:r>
            <a:r>
              <a:rPr lang="en-US" altLang="zh-CN" sz="2400" dirty="0">
                <a:solidFill>
                  <a:srgbClr val="FF0000"/>
                </a:solidFill>
                <a:ea typeface="SimSun" charset="-122"/>
              </a:rPr>
              <a:t>Gamma radiation</a:t>
            </a:r>
            <a:r>
              <a:rPr lang="en-US" altLang="zh-CN" sz="2400" dirty="0">
                <a:ea typeface="SimSun" charset="-122"/>
              </a:rPr>
              <a:t>: has greater energy than U.V. light, therefore more effective. Used mainly in industrial facilities e.g. </a:t>
            </a:r>
            <a:r>
              <a:rPr lang="en-US" altLang="zh-CN" sz="2400" dirty="0">
                <a:solidFill>
                  <a:schemeClr val="accent5"/>
                </a:solidFill>
                <a:ea typeface="SimSun" charset="-122"/>
              </a:rPr>
              <a:t>sterilization of disposable plastic syringes, gloves, specimens containers and Petri dishes.</a:t>
            </a:r>
            <a:endParaRPr lang="en-US" altLang="zh-CN" sz="2400" i="1" u="sng" dirty="0">
              <a:solidFill>
                <a:schemeClr val="accent5"/>
              </a:solidFill>
              <a:ea typeface="SimSun" charset="-122"/>
            </a:endParaRPr>
          </a:p>
        </p:txBody>
      </p:sp>
      <p:sp>
        <p:nvSpPr>
          <p:cNvPr id="23" name="Rectangle 22"/>
          <p:cNvSpPr/>
          <p:nvPr/>
        </p:nvSpPr>
        <p:spPr>
          <a:xfrm>
            <a:off x="6629866" y="1423464"/>
            <a:ext cx="5289457" cy="4745915"/>
          </a:xfrm>
          <a:prstGeom prst="rect">
            <a:avLst/>
          </a:prstGeom>
        </p:spPr>
        <p:txBody>
          <a:bodyPr wrap="square">
            <a:spAutoFit/>
          </a:bodyPr>
          <a:lstStyle/>
          <a:p>
            <a:pPr marL="457200" indent="-457200">
              <a:lnSpc>
                <a:spcPct val="90000"/>
              </a:lnSpc>
              <a:buFont typeface="Wingdings" panose="05000000000000000000" pitchFamily="2" charset="2"/>
              <a:buChar char="ü"/>
              <a:defRPr/>
            </a:pPr>
            <a:r>
              <a:rPr lang="en-US" altLang="zh-CN" sz="2800" dirty="0">
                <a:ea typeface="SimSun" charset="-122"/>
              </a:rPr>
              <a:t>Use of membrane filter </a:t>
            </a:r>
          </a:p>
          <a:p>
            <a:pPr>
              <a:lnSpc>
                <a:spcPct val="90000"/>
              </a:lnSpc>
              <a:defRPr/>
            </a:pPr>
            <a:r>
              <a:rPr lang="en-US" altLang="zh-CN" sz="2000" dirty="0">
                <a:ea typeface="SimSun" charset="-122"/>
              </a:rPr>
              <a:t>Example </a:t>
            </a:r>
            <a:r>
              <a:rPr lang="en-US" altLang="zh-CN" sz="2800" dirty="0">
                <a:ea typeface="SimSun" charset="-122"/>
              </a:rPr>
              <a:t>; </a:t>
            </a:r>
            <a:r>
              <a:rPr lang="en-US" altLang="zh-CN" sz="2800" dirty="0">
                <a:solidFill>
                  <a:srgbClr val="FF0000"/>
                </a:solidFill>
                <a:ea typeface="SimSun" charset="-122"/>
              </a:rPr>
              <a:t>membrane filter </a:t>
            </a:r>
            <a:r>
              <a:rPr lang="en-US" altLang="zh-CN" sz="2800" dirty="0">
                <a:ea typeface="SimSun" charset="-122"/>
              </a:rPr>
              <a:t>made of cellulose acetate. Generally removes most bacteria but viruses and some small bacteria e.g. </a:t>
            </a:r>
            <a:r>
              <a:rPr lang="en-US" altLang="zh-CN" sz="2800" i="1" dirty="0">
                <a:solidFill>
                  <a:srgbClr val="FFC000"/>
                </a:solidFill>
                <a:ea typeface="SimSun" charset="-122"/>
              </a:rPr>
              <a:t>Chlamydia</a:t>
            </a:r>
            <a:r>
              <a:rPr lang="en-US" altLang="zh-CN" sz="2800" dirty="0">
                <a:ea typeface="SimSun" charset="-122"/>
              </a:rPr>
              <a:t> &amp; </a:t>
            </a:r>
            <a:r>
              <a:rPr lang="en-US" altLang="zh-CN" sz="2800" i="1" dirty="0">
                <a:solidFill>
                  <a:srgbClr val="FFC000"/>
                </a:solidFill>
                <a:ea typeface="SimSun" charset="-122"/>
              </a:rPr>
              <a:t>Mycoplasma</a:t>
            </a:r>
            <a:r>
              <a:rPr lang="en-US" altLang="zh-CN" sz="2800" dirty="0">
                <a:ea typeface="SimSun" charset="-122"/>
              </a:rPr>
              <a:t> may pass through. Thus filtration does not technically sterilize items but is adequate for circumstances under which is used.</a:t>
            </a:r>
          </a:p>
          <a:p>
            <a:pPr marL="457200" indent="-457200">
              <a:lnSpc>
                <a:spcPct val="90000"/>
              </a:lnSpc>
              <a:buFont typeface="Wingdings" panose="05000000000000000000" pitchFamily="2" charset="2"/>
              <a:buChar char="ü"/>
              <a:defRPr/>
            </a:pPr>
            <a:r>
              <a:rPr lang="en-US" altLang="zh-CN" sz="2800" dirty="0">
                <a:solidFill>
                  <a:schemeClr val="accent2"/>
                </a:solidFill>
                <a:ea typeface="SimSun" charset="-122"/>
              </a:rPr>
              <a:t>Main use</a:t>
            </a:r>
            <a:r>
              <a:rPr lang="en-US" altLang="zh-CN" sz="2800" dirty="0">
                <a:solidFill>
                  <a:schemeClr val="accent1">
                    <a:lumMod val="40000"/>
                    <a:lumOff val="60000"/>
                  </a:schemeClr>
                </a:solidFill>
                <a:ea typeface="SimSun" charset="-122"/>
              </a:rPr>
              <a:t>: </a:t>
            </a:r>
            <a:r>
              <a:rPr lang="en-US" altLang="zh-CN" sz="2800" dirty="0">
                <a:solidFill>
                  <a:srgbClr val="FF0000"/>
                </a:solidFill>
                <a:ea typeface="SimSun" charset="-122"/>
              </a:rPr>
              <a:t>for heat labile substances e.g. sera, antibiotics.</a:t>
            </a:r>
            <a:endParaRPr lang="en-US" sz="2800" dirty="0">
              <a:solidFill>
                <a:srgbClr val="FF0000"/>
              </a:solidFill>
            </a:endParaRPr>
          </a:p>
        </p:txBody>
      </p:sp>
      <p:sp>
        <p:nvSpPr>
          <p:cNvPr id="16" name="Rectangle: Folded Corner 15"/>
          <p:cNvSpPr/>
          <p:nvPr/>
        </p:nvSpPr>
        <p:spPr>
          <a:xfrm>
            <a:off x="8147443" y="6142148"/>
            <a:ext cx="1884454" cy="540714"/>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solidFill>
                  <a:schemeClr val="accent1"/>
                </a:solidFill>
              </a:rPr>
              <a:t>Serum is sterilized by filtration</a:t>
            </a:r>
            <a:r>
              <a:rPr lang="ar-SA" sz="1400" b="1" dirty="0">
                <a:solidFill>
                  <a:schemeClr val="accent1"/>
                </a:solidFill>
              </a:rPr>
              <a:t> </a:t>
            </a:r>
            <a:endParaRPr lang="en-US" sz="1400" b="1" dirty="0">
              <a:solidFill>
                <a:schemeClr val="accent1"/>
              </a:solidFill>
            </a:endParaRPr>
          </a:p>
        </p:txBody>
      </p:sp>
    </p:spTree>
    <p:extLst>
      <p:ext uri="{BB962C8B-B14F-4D97-AF65-F5344CB8AC3E}">
        <p14:creationId xmlns:p14="http://schemas.microsoft.com/office/powerpoint/2010/main" val="485558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http://t3.gstatic.com/images?q=tbn:ANd9GcSLKIW2EebW_NisJ5BnG5uC6dgr2XSY7vL1e2fZycNJQd-EWWi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40" y="107523"/>
            <a:ext cx="2742411" cy="18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t0.gstatic.com/images?q=tbn:-fl8eKyMIEsIRM:http://image.tradevv.com/2009/07/24/newera1_432969_450/autoclave-tap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6252" y="107524"/>
            <a:ext cx="2447924" cy="182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ttp://t1.gstatic.com/images?q=tbn:ANd9GcRYNqbj5I97mYRGojmkfPMHnK5f-yc_EJaj5Gn1BD7vL9fshDg5t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1326" y="0"/>
            <a:ext cx="2663824" cy="193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http://t3.gstatic.com/images?q=tbn:ULCXGhvYA4_e_M:http://www.appletonwoods.co.uk/acatalog/GC471.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55150" y="0"/>
            <a:ext cx="2736850" cy="193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t3.gstatic.com/images?q=tbn:Fo27iUeAdcieTM:http://www.duckol.com/uploadFiles/upimg26/Microfiltration-Membrane-Filters.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93839" y="4625974"/>
            <a:ext cx="273526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t1.gstatic.com/images?q=tbn:35FVmUfK3cURBM:http://images2.opticsplanet.com/640-640/opplanet-whatman-filter-holders-for-nuclepore-membrane-filters-whatman-420200.jp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36251" y="4625975"/>
            <a:ext cx="24479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http://t3.gstatic.com/images?q=tbn:wionk_8EKOMzXM:http://imghost1.indiamart.com/data2/YY/NJ/MY-1857873/membrane_pic-500x500-250x250.jp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91325" y="4652637"/>
            <a:ext cx="2663825" cy="220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http://t1.gstatic.com/images?q=tbn:4ZGd9vK2iMgHGM:http://www.trinityfiltration.in/images/membrane-filters.jpg">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455150" y="4625975"/>
            <a:ext cx="273685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961470" y="2583287"/>
            <a:ext cx="3597460"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Moist heat</a:t>
            </a:r>
          </a:p>
        </p:txBody>
      </p:sp>
      <p:cxnSp>
        <p:nvCxnSpPr>
          <p:cNvPr id="12" name="Straight Arrow Connector 11"/>
          <p:cNvCxnSpPr>
            <a:stCxn id="2" idx="0"/>
          </p:cNvCxnSpPr>
          <p:nvPr/>
        </p:nvCxnSpPr>
        <p:spPr>
          <a:xfrm flipV="1">
            <a:off x="4760200" y="2082976"/>
            <a:ext cx="305576" cy="50031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4" name="Rectangle 13"/>
          <p:cNvSpPr/>
          <p:nvPr/>
        </p:nvSpPr>
        <p:spPr>
          <a:xfrm>
            <a:off x="7949769" y="3044952"/>
            <a:ext cx="301076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filtration</a:t>
            </a:r>
          </a:p>
        </p:txBody>
      </p:sp>
      <p:cxnSp>
        <p:nvCxnSpPr>
          <p:cNvPr id="15" name="Straight Arrow Connector 14"/>
          <p:cNvCxnSpPr/>
          <p:nvPr/>
        </p:nvCxnSpPr>
        <p:spPr>
          <a:xfrm flipH="1">
            <a:off x="8540496" y="3876260"/>
            <a:ext cx="634569" cy="42086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 name="Rectangle: Folded Corner 2"/>
          <p:cNvSpPr/>
          <p:nvPr/>
        </p:nvSpPr>
        <p:spPr>
          <a:xfrm>
            <a:off x="7116417" y="1709530"/>
            <a:ext cx="2058648" cy="1335421"/>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1400" b="1" dirty="0">
                <a:solidFill>
                  <a:schemeClr val="accent1"/>
                </a:solidFill>
              </a:rPr>
              <a:t>الشريط قبل عملية التعقيم تكون عليه خطوط بيضاء</a:t>
            </a:r>
          </a:p>
          <a:p>
            <a:pPr algn="ctr"/>
            <a:r>
              <a:rPr lang="ar-SA" sz="1400" b="1" dirty="0">
                <a:solidFill>
                  <a:schemeClr val="accent1"/>
                </a:solidFill>
              </a:rPr>
              <a:t>وبعد التعقيم خطوط سوداء غير متقطعة تدل على أن جميع الأدوات عقمت بشكل صحيح</a:t>
            </a:r>
            <a:endParaRPr lang="en-US" sz="1400" b="1" dirty="0">
              <a:solidFill>
                <a:schemeClr val="accent1"/>
              </a:solidFill>
            </a:endParaRPr>
          </a:p>
        </p:txBody>
      </p:sp>
      <p:sp>
        <p:nvSpPr>
          <p:cNvPr id="16" name="Rectangle: Folded Corner 15"/>
          <p:cNvSpPr/>
          <p:nvPr/>
        </p:nvSpPr>
        <p:spPr>
          <a:xfrm>
            <a:off x="9735234" y="1924798"/>
            <a:ext cx="2058648" cy="1120153"/>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1400" b="1" dirty="0">
                <a:solidFill>
                  <a:schemeClr val="accent1"/>
                </a:solidFill>
              </a:rPr>
              <a:t>الأنابيب تكون حمراء قبل عملية التعقيم </a:t>
            </a:r>
          </a:p>
          <a:p>
            <a:pPr algn="ctr"/>
            <a:r>
              <a:rPr lang="ar-SA" sz="1400" b="1" dirty="0">
                <a:solidFill>
                  <a:schemeClr val="accent1"/>
                </a:solidFill>
              </a:rPr>
              <a:t>وأذا تمت عملية التعقيم بنجاح يصير لونها أخضر</a:t>
            </a:r>
          </a:p>
        </p:txBody>
      </p:sp>
      <p:sp>
        <p:nvSpPr>
          <p:cNvPr id="17" name="Rectangle: Folded Corner 16"/>
          <p:cNvSpPr/>
          <p:nvPr/>
        </p:nvSpPr>
        <p:spPr>
          <a:xfrm>
            <a:off x="6266370" y="3755969"/>
            <a:ext cx="1961879" cy="896668"/>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1400" b="1" dirty="0">
                <a:solidFill>
                  <a:schemeClr val="accent1"/>
                </a:solidFill>
              </a:rPr>
              <a:t>ممكن يحطون فلاتر في المكيفات لترشيح الهواء من بعض أنواع البكتيريا </a:t>
            </a:r>
            <a:endParaRPr lang="en-US" sz="1400" b="1" dirty="0">
              <a:solidFill>
                <a:schemeClr val="accent1"/>
              </a:solidFill>
            </a:endParaRPr>
          </a:p>
        </p:txBody>
      </p:sp>
    </p:spTree>
    <p:extLst>
      <p:ext uri="{BB962C8B-B14F-4D97-AF65-F5344CB8AC3E}">
        <p14:creationId xmlns:p14="http://schemas.microsoft.com/office/powerpoint/2010/main" val="279702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وسيلة الشرح: خطية 6"/>
          <p:cNvSpPr/>
          <p:nvPr/>
        </p:nvSpPr>
        <p:spPr>
          <a:xfrm rot="5400000">
            <a:off x="9110445" y="4092625"/>
            <a:ext cx="1655926" cy="3570025"/>
          </a:xfrm>
          <a:prstGeom prst="borderCallout1">
            <a:avLst>
              <a:gd name="adj1" fmla="val 47575"/>
              <a:gd name="adj2" fmla="val 581"/>
              <a:gd name="adj3" fmla="val 47858"/>
              <a:gd name="adj4" fmla="val -37571"/>
            </a:avLst>
          </a:prstGeom>
          <a:solidFill>
            <a:schemeClr val="bg1"/>
          </a:solidFill>
          <a:ln>
            <a:solidFill>
              <a:srgbClr val="7030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49749093"/>
              </p:ext>
            </p:extLst>
          </p:nvPr>
        </p:nvGraphicFramePr>
        <p:xfrm>
          <a:off x="1981200" y="3810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وسيلة الشرح: خطية 7"/>
          <p:cNvSpPr/>
          <p:nvPr/>
        </p:nvSpPr>
        <p:spPr>
          <a:xfrm rot="5400000">
            <a:off x="4620130" y="3481736"/>
            <a:ext cx="1398853" cy="5261899"/>
          </a:xfrm>
          <a:prstGeom prst="borderCallout1">
            <a:avLst>
              <a:gd name="adj1" fmla="val 47575"/>
              <a:gd name="adj2" fmla="val 581"/>
              <a:gd name="adj3" fmla="val 24277"/>
              <a:gd name="adj4" fmla="val -40172"/>
            </a:avLst>
          </a:prstGeom>
          <a:solidFill>
            <a:schemeClr val="bg1"/>
          </a:solidFill>
          <a:ln>
            <a:solidFill>
              <a:srgbClr val="7030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8153396" y="5117914"/>
            <a:ext cx="3665562" cy="1569660"/>
          </a:xfrm>
          <a:prstGeom prst="rect">
            <a:avLst/>
          </a:prstGeom>
        </p:spPr>
        <p:txBody>
          <a:bodyPr wrap="square">
            <a:spAutoFit/>
          </a:bodyPr>
          <a:lstStyle/>
          <a:p>
            <a:r>
              <a:rPr lang="en-US" sz="1600" dirty="0"/>
              <a:t>Ethylene oxide may cause </a:t>
            </a:r>
            <a:r>
              <a:rPr lang="en-US" sz="1600" dirty="0">
                <a:solidFill>
                  <a:srgbClr val="FF0000"/>
                </a:solidFill>
              </a:rPr>
              <a:t>explosion</a:t>
            </a:r>
            <a:r>
              <a:rPr lang="en-US" sz="1600" dirty="0"/>
              <a:t> if used </a:t>
            </a:r>
            <a:r>
              <a:rPr lang="en-US" sz="1600" u="sng" dirty="0">
                <a:solidFill>
                  <a:srgbClr val="FF0000"/>
                </a:solidFill>
              </a:rPr>
              <a:t>pure</a:t>
            </a:r>
            <a:r>
              <a:rPr lang="en-US" sz="1600" u="sng" dirty="0"/>
              <a:t>,</a:t>
            </a:r>
            <a:r>
              <a:rPr lang="en-US" sz="1600" dirty="0"/>
              <a:t> so it is:</a:t>
            </a:r>
          </a:p>
          <a:p>
            <a:r>
              <a:rPr lang="en-US" sz="1600" dirty="0"/>
              <a:t>1- mixed with an inert gas.</a:t>
            </a:r>
          </a:p>
          <a:p>
            <a:r>
              <a:rPr lang="en-US" sz="1600" dirty="0"/>
              <a:t> 2- Requires high humidity (50- 60% ). </a:t>
            </a:r>
          </a:p>
          <a:p>
            <a:r>
              <a:rPr lang="en-US" sz="1600" dirty="0"/>
              <a:t>3- Temperature : 55-60°C </a:t>
            </a:r>
          </a:p>
          <a:p>
            <a:r>
              <a:rPr lang="en-US" sz="1600" dirty="0"/>
              <a:t>4- exposure period 4-6 hours.</a:t>
            </a:r>
            <a:endParaRPr lang="ar-SA" sz="1600" dirty="0"/>
          </a:p>
        </p:txBody>
      </p:sp>
      <p:sp>
        <p:nvSpPr>
          <p:cNvPr id="6" name="مستطيل 5"/>
          <p:cNvSpPr/>
          <p:nvPr/>
        </p:nvSpPr>
        <p:spPr>
          <a:xfrm>
            <a:off x="2688608" y="5487245"/>
            <a:ext cx="5261899" cy="1200329"/>
          </a:xfrm>
          <a:prstGeom prst="rect">
            <a:avLst/>
          </a:prstGeom>
        </p:spPr>
        <p:txBody>
          <a:bodyPr wrap="square">
            <a:spAutoFit/>
          </a:bodyPr>
          <a:lstStyle/>
          <a:p>
            <a:r>
              <a:rPr lang="en-US" sz="1600" dirty="0">
                <a:latin typeface="Calibri"/>
              </a:rPr>
              <a:t>Immerse item (</a:t>
            </a:r>
            <a:r>
              <a:rPr lang="en-US" sz="1400" dirty="0">
                <a:latin typeface="Calibri"/>
              </a:rPr>
              <a:t>endoscopes</a:t>
            </a:r>
            <a:r>
              <a:rPr lang="en-US" sz="1600" dirty="0">
                <a:latin typeface="Calibri"/>
              </a:rPr>
              <a:t>) in solution (</a:t>
            </a:r>
            <a:r>
              <a:rPr lang="en-US" sz="1200" dirty="0" err="1">
                <a:latin typeface="Calibri"/>
              </a:rPr>
              <a:t>Gluteraldehyde</a:t>
            </a:r>
            <a:r>
              <a:rPr lang="en-US" sz="1600" dirty="0">
                <a:latin typeface="Calibri"/>
              </a:rPr>
              <a:t>) for:</a:t>
            </a:r>
          </a:p>
          <a:p>
            <a:endParaRPr lang="en-US" sz="1400" dirty="0"/>
          </a:p>
          <a:p>
            <a:r>
              <a:rPr lang="en-US" sz="1400" dirty="0"/>
              <a:t>1- </a:t>
            </a:r>
            <a:r>
              <a:rPr lang="en-US" sz="1400" dirty="0">
                <a:solidFill>
                  <a:schemeClr val="bg1">
                    <a:lumMod val="50000"/>
                  </a:schemeClr>
                </a:solidFill>
              </a:rPr>
              <a:t>HIV or hepatitis B</a:t>
            </a:r>
            <a:r>
              <a:rPr lang="ar-SA" sz="1400" dirty="0">
                <a:solidFill>
                  <a:schemeClr val="bg1">
                    <a:lumMod val="50000"/>
                  </a:schemeClr>
                </a:solidFill>
              </a:rPr>
              <a:t>/</a:t>
            </a:r>
            <a:r>
              <a:rPr lang="en-US" sz="1400" dirty="0"/>
              <a:t>C </a:t>
            </a:r>
            <a:r>
              <a:rPr lang="ar-SA" sz="1400" dirty="0"/>
              <a:t>&lt;</a:t>
            </a:r>
            <a:r>
              <a:rPr lang="en-US" sz="1400" dirty="0"/>
              <a:t> about 20 m.</a:t>
            </a:r>
          </a:p>
          <a:p>
            <a:endParaRPr lang="en-US" sz="1400" dirty="0"/>
          </a:p>
          <a:p>
            <a:r>
              <a:rPr lang="en-US" sz="1400" dirty="0"/>
              <a:t>2- Mycobacterium tuberculosis or spores </a:t>
            </a:r>
            <a:r>
              <a:rPr lang="ar-SA" sz="1400" dirty="0"/>
              <a:t>&lt;</a:t>
            </a:r>
            <a:r>
              <a:rPr lang="en-US" sz="1400" dirty="0"/>
              <a:t> immersion period 2-3 h</a:t>
            </a:r>
            <a:r>
              <a:rPr lang="en-US" sz="1200" dirty="0"/>
              <a:t>.</a:t>
            </a:r>
            <a:endParaRPr lang="ar-SA" sz="1200" dirty="0"/>
          </a:p>
        </p:txBody>
      </p:sp>
      <p:pic>
        <p:nvPicPr>
          <p:cNvPr id="2050" name="Picture 2" descr="نتيجة بحث الصور عن ‪endoscopy‬‏"/>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7334" b="15333"/>
          <a:stretch/>
        </p:blipFill>
        <p:spPr bwMode="auto">
          <a:xfrm>
            <a:off x="9067800" y="575476"/>
            <a:ext cx="1276350" cy="64372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9">
            <p14:nvContentPartPr>
              <p14:cNvPr id="12" name="حبر 11"/>
              <p14:cNvContentPartPr/>
              <p14:nvPr/>
            </p14:nvContentPartPr>
            <p14:xfrm>
              <a:off x="8943470" y="1284282"/>
              <a:ext cx="1147680" cy="744840"/>
            </p14:xfrm>
          </p:contentPart>
        </mc:Choice>
        <mc:Fallback xmlns="">
          <p:pic>
            <p:nvPicPr>
              <p:cNvPr id="12" name="حبر 11"/>
              <p:cNvPicPr/>
              <p:nvPr/>
            </p:nvPicPr>
            <p:blipFill>
              <a:blip r:embed="rId10"/>
              <a:stretch>
                <a:fillRect/>
              </a:stretch>
            </p:blipFill>
            <p:spPr>
              <a:xfrm>
                <a:off x="8925470" y="1266273"/>
                <a:ext cx="1183680" cy="780857"/>
              </a:xfrm>
              <a:prstGeom prst="rect">
                <a:avLst/>
              </a:prstGeom>
            </p:spPr>
          </p:pic>
        </mc:Fallback>
      </mc:AlternateContent>
      <p:sp>
        <p:nvSpPr>
          <p:cNvPr id="14" name="مستطيل 13"/>
          <p:cNvSpPr/>
          <p:nvPr/>
        </p:nvSpPr>
        <p:spPr>
          <a:xfrm>
            <a:off x="990572" y="5558688"/>
            <a:ext cx="1495146" cy="1107996"/>
          </a:xfrm>
          <a:prstGeom prst="rect">
            <a:avLst/>
          </a:prstGeom>
          <a:solidFill>
            <a:schemeClr val="accent5">
              <a:lumMod val="20000"/>
              <a:lumOff val="80000"/>
            </a:schemeClr>
          </a:solidFill>
        </p:spPr>
        <p:txBody>
          <a:bodyPr wrap="square">
            <a:spAutoFit/>
          </a:bodyPr>
          <a:lstStyle/>
          <a:p>
            <a:r>
              <a:rPr lang="en-US" sz="1100" b="1" dirty="0">
                <a:solidFill>
                  <a:schemeClr val="bg1">
                    <a:lumMod val="50000"/>
                  </a:schemeClr>
                </a:solidFill>
              </a:rPr>
              <a:t>HIV &amp; hepatitis B</a:t>
            </a:r>
            <a:r>
              <a:rPr lang="ar-SA" sz="1100" b="1" dirty="0">
                <a:solidFill>
                  <a:schemeClr val="bg1">
                    <a:lumMod val="50000"/>
                  </a:schemeClr>
                </a:solidFill>
              </a:rPr>
              <a:t>/</a:t>
            </a:r>
            <a:r>
              <a:rPr lang="en-US" sz="1100" b="1" dirty="0">
                <a:solidFill>
                  <a:schemeClr val="bg1">
                    <a:lumMod val="50000"/>
                  </a:schemeClr>
                </a:solidFill>
              </a:rPr>
              <a:t>C </a:t>
            </a:r>
            <a:r>
              <a:rPr lang="ar-SA" altLang="ar-SA" sz="1100" b="1" dirty="0" err="1">
                <a:solidFill>
                  <a:schemeClr val="bg1">
                    <a:lumMod val="50000"/>
                  </a:schemeClr>
                </a:solidFill>
                <a:latin typeface="inherit"/>
              </a:rPr>
              <a:t>virus</a:t>
            </a:r>
            <a:r>
              <a:rPr lang="en-US" sz="1100" b="1" dirty="0">
                <a:solidFill>
                  <a:schemeClr val="bg1">
                    <a:lumMod val="50000"/>
                  </a:schemeClr>
                </a:solidFill>
              </a:rPr>
              <a:t> </a:t>
            </a:r>
          </a:p>
          <a:p>
            <a:pPr algn="r"/>
            <a:r>
              <a:rPr lang="en-US" sz="1100" b="1" dirty="0">
                <a:solidFill>
                  <a:schemeClr val="bg1">
                    <a:lumMod val="50000"/>
                  </a:schemeClr>
                </a:solidFill>
              </a:rPr>
              <a:t> </a:t>
            </a:r>
            <a:r>
              <a:rPr lang="ar-SA" sz="1100" b="1" dirty="0">
                <a:solidFill>
                  <a:schemeClr val="bg1">
                    <a:lumMod val="50000"/>
                  </a:schemeClr>
                </a:solidFill>
              </a:rPr>
              <a:t>^من أخطر الكائنات التي ممكن تنتقل من مريض لآخر عند استخدام نفس المنظار</a:t>
            </a:r>
          </a:p>
          <a:p>
            <a:pPr algn="r"/>
            <a:r>
              <a:rPr lang="en-US" sz="1100" dirty="0"/>
              <a:t> </a:t>
            </a:r>
            <a:endParaRPr lang="ar-SA" sz="1100" dirty="0"/>
          </a:p>
        </p:txBody>
      </p:sp>
      <p:sp>
        <p:nvSpPr>
          <p:cNvPr id="15" name="Rectangle 3"/>
          <p:cNvSpPr>
            <a:spLocks noChangeArrowheads="1"/>
          </p:cNvSpPr>
          <p:nvPr/>
        </p:nvSpPr>
        <p:spPr bwMode="auto">
          <a:xfrm>
            <a:off x="1524000" y="211915"/>
            <a:ext cx="16030" cy="333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defTabSz="914400" eaLnBrk="0" fontAlgn="base" hangingPunct="0">
              <a:spcBef>
                <a:spcPct val="0"/>
              </a:spcBef>
              <a:spcAft>
                <a:spcPct val="0"/>
              </a:spcAft>
            </a:pPr>
            <a:r>
              <a:rPr lang="ar-SA" altLang="ar-SA" sz="800" dirty="0"/>
              <a:t> </a:t>
            </a:r>
            <a:endParaRPr lang="ar-SA" altLang="ar-SA" dirty="0">
              <a:latin typeface="Arial" panose="020B0604020202020204" pitchFamily="34" charset="0"/>
            </a:endParaRPr>
          </a:p>
        </p:txBody>
      </p:sp>
      <p:sp>
        <p:nvSpPr>
          <p:cNvPr id="16" name="مربع نص 15"/>
          <p:cNvSpPr txBox="1"/>
          <p:nvPr/>
        </p:nvSpPr>
        <p:spPr>
          <a:xfrm>
            <a:off x="2837153" y="5708360"/>
            <a:ext cx="1043556" cy="338554"/>
          </a:xfrm>
          <a:prstGeom prst="rect">
            <a:avLst/>
          </a:prstGeom>
          <a:noFill/>
        </p:spPr>
        <p:txBody>
          <a:bodyPr wrap="square" rtlCol="1">
            <a:spAutoFit/>
          </a:bodyPr>
          <a:lstStyle/>
          <a:p>
            <a:r>
              <a:rPr lang="ar-SA" sz="1600" b="1" dirty="0">
                <a:solidFill>
                  <a:schemeClr val="accent6"/>
                </a:solidFill>
                <a:cs typeface="+mj-cs"/>
              </a:rPr>
              <a:t>^(غمر)</a:t>
            </a:r>
            <a:endParaRPr lang="ar-SA" sz="2800" b="1" dirty="0">
              <a:solidFill>
                <a:schemeClr val="accent6"/>
              </a:solidFill>
              <a:cs typeface="+mj-cs"/>
            </a:endParaRPr>
          </a:p>
        </p:txBody>
      </p:sp>
      <p:sp>
        <p:nvSpPr>
          <p:cNvPr id="2" name="Rectangle: Folded Corner 1"/>
          <p:cNvSpPr/>
          <p:nvPr/>
        </p:nvSpPr>
        <p:spPr>
          <a:xfrm>
            <a:off x="990572" y="4480753"/>
            <a:ext cx="5009322" cy="583691"/>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chemeClr val="accent1"/>
                </a:solidFill>
              </a:rPr>
              <a:t>Most disinfectant </a:t>
            </a:r>
            <a:r>
              <a:rPr lang="en-US" dirty="0">
                <a:solidFill>
                  <a:srgbClr val="FF0000"/>
                </a:solidFill>
              </a:rPr>
              <a:t>doesn’t</a:t>
            </a:r>
            <a:r>
              <a:rPr lang="en-US" dirty="0">
                <a:solidFill>
                  <a:schemeClr val="accent1"/>
                </a:solidFill>
              </a:rPr>
              <a:t> achieve full sterilize </a:t>
            </a:r>
            <a:r>
              <a:rPr lang="en-US" dirty="0">
                <a:solidFill>
                  <a:srgbClr val="FF0000"/>
                </a:solidFill>
              </a:rPr>
              <a:t>EXEPT</a:t>
            </a:r>
            <a:r>
              <a:rPr lang="en-US" dirty="0">
                <a:solidFill>
                  <a:schemeClr val="accent1"/>
                </a:solidFill>
              </a:rPr>
              <a:t> glutaraldehyde 2% can achieve full sterilize</a:t>
            </a:r>
          </a:p>
        </p:txBody>
      </p:sp>
    </p:spTree>
    <p:extLst>
      <p:ext uri="{BB962C8B-B14F-4D97-AF65-F5344CB8AC3E}">
        <p14:creationId xmlns:p14="http://schemas.microsoft.com/office/powerpoint/2010/main" val="2675406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447800" y="-1"/>
            <a:ext cx="957872" cy="6162261"/>
          </a:xfrm>
        </p:spPr>
        <p:txBody>
          <a:bodyPr vert="vert270">
            <a:noAutofit/>
          </a:bodyPr>
          <a:lstStyle/>
          <a:p>
            <a:r>
              <a:rPr lang="en-US" sz="2400" dirty="0"/>
              <a:t>Factors influencing activity of </a:t>
            </a:r>
            <a:r>
              <a:rPr lang="en-US" sz="2400" dirty="0">
                <a:solidFill>
                  <a:srgbClr val="FF0000"/>
                </a:solidFill>
              </a:rPr>
              <a:t>disinfectants</a:t>
            </a:r>
            <a:endParaRPr lang="ar-SA" sz="2400" dirty="0">
              <a:solidFill>
                <a:srgbClr val="FF0000"/>
              </a:solidFill>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934154870"/>
              </p:ext>
            </p:extLst>
          </p:nvPr>
        </p:nvGraphicFramePr>
        <p:xfrm>
          <a:off x="2286000" y="172278"/>
          <a:ext cx="8541026" cy="54201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مستطيل 8"/>
          <p:cNvSpPr/>
          <p:nvPr/>
        </p:nvSpPr>
        <p:spPr>
          <a:xfrm>
            <a:off x="3262175" y="484041"/>
            <a:ext cx="6894699" cy="830997"/>
          </a:xfrm>
          <a:prstGeom prst="rect">
            <a:avLst/>
          </a:prstGeom>
        </p:spPr>
        <p:txBody>
          <a:bodyPr wrap="square">
            <a:spAutoFit/>
          </a:bodyPr>
          <a:lstStyle/>
          <a:p>
            <a:r>
              <a:rPr lang="en-US" sz="2400" dirty="0"/>
              <a:t>1-</a:t>
            </a:r>
            <a:r>
              <a:rPr lang="en-US" altLang="zh-CN" sz="2400" dirty="0">
                <a:ea typeface="SimSun" charset="-122"/>
              </a:rPr>
              <a:t>Activity directly proportional to </a:t>
            </a:r>
            <a:r>
              <a:rPr lang="en-US" altLang="zh-CN" sz="2400" dirty="0">
                <a:solidFill>
                  <a:srgbClr val="FF0000"/>
                </a:solidFill>
                <a:ea typeface="SimSun" charset="-122"/>
              </a:rPr>
              <a:t>temperature</a:t>
            </a:r>
            <a:r>
              <a:rPr lang="en-US" altLang="zh-CN" sz="2400" dirty="0">
                <a:solidFill>
                  <a:srgbClr val="FFFF00"/>
                </a:solidFill>
                <a:ea typeface="SimSun" charset="-122"/>
              </a:rPr>
              <a:t>.</a:t>
            </a:r>
          </a:p>
          <a:p>
            <a:endParaRPr lang="ar-SA" sz="2400" dirty="0"/>
          </a:p>
        </p:txBody>
      </p:sp>
      <p:sp>
        <p:nvSpPr>
          <p:cNvPr id="15" name="وسيلة الشرح: خط منحني 14"/>
          <p:cNvSpPr/>
          <p:nvPr/>
        </p:nvSpPr>
        <p:spPr>
          <a:xfrm>
            <a:off x="4343398" y="5313294"/>
            <a:ext cx="6311903" cy="1343691"/>
          </a:xfrm>
          <a:prstGeom prst="borderCallout2">
            <a:avLst>
              <a:gd name="adj1" fmla="val 18751"/>
              <a:gd name="adj2" fmla="val -654"/>
              <a:gd name="adj3" fmla="val 18750"/>
              <a:gd name="adj4" fmla="val -16667"/>
              <a:gd name="adj5" fmla="val -7007"/>
              <a:gd name="adj6" fmla="val -16691"/>
            </a:avLst>
          </a:prstGeom>
          <a:solidFill>
            <a:schemeClr val="bg1"/>
          </a:solidFill>
          <a:ln>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0" name="مستطيل 9"/>
          <p:cNvSpPr/>
          <p:nvPr/>
        </p:nvSpPr>
        <p:spPr>
          <a:xfrm>
            <a:off x="3648815" y="1235651"/>
            <a:ext cx="7343686" cy="923330"/>
          </a:xfrm>
          <a:prstGeom prst="rect">
            <a:avLst/>
          </a:prstGeom>
        </p:spPr>
        <p:txBody>
          <a:bodyPr wrap="square">
            <a:spAutoFit/>
          </a:bodyPr>
          <a:lstStyle/>
          <a:p>
            <a:r>
              <a:rPr lang="en-US" altLang="zh-CN" dirty="0" smtClean="0">
                <a:ea typeface="SimSun" charset="-122"/>
              </a:rPr>
              <a:t>2-Directly </a:t>
            </a:r>
            <a:r>
              <a:rPr lang="en-US" altLang="zh-CN" dirty="0">
                <a:ea typeface="SimSun" charset="-122"/>
              </a:rPr>
              <a:t>proportional to </a:t>
            </a:r>
            <a:r>
              <a:rPr lang="en-US" altLang="zh-CN" dirty="0">
                <a:solidFill>
                  <a:srgbClr val="FF0000"/>
                </a:solidFill>
                <a:ea typeface="SimSun" charset="-122"/>
              </a:rPr>
              <a:t>concentration</a:t>
            </a:r>
            <a:r>
              <a:rPr lang="en-US" altLang="zh-CN" dirty="0">
                <a:ea typeface="SimSun" charset="-122"/>
              </a:rPr>
              <a:t> up to a point </a:t>
            </a:r>
            <a:r>
              <a:rPr lang="en-US" altLang="zh-CN" dirty="0">
                <a:latin typeface="Arial"/>
                <a:ea typeface="SimSun" charset="-122"/>
              </a:rPr>
              <a:t>–</a:t>
            </a:r>
            <a:r>
              <a:rPr lang="en-US" altLang="zh-CN" dirty="0">
                <a:ea typeface="SimSun" charset="-122"/>
              </a:rPr>
              <a:t> optimum </a:t>
            </a:r>
            <a:r>
              <a:rPr lang="en-US" altLang="zh-CN" dirty="0" smtClean="0">
                <a:ea typeface="SimSun" charset="-122"/>
              </a:rPr>
              <a:t>concentration</a:t>
            </a:r>
            <a:r>
              <a:rPr lang="en-US" altLang="zh-CN" dirty="0">
                <a:ea typeface="SimSun" charset="-122"/>
              </a:rPr>
              <a:t>.  After this level no advantage in further increases in concentration.</a:t>
            </a:r>
            <a:endParaRPr lang="ar-SA" dirty="0"/>
          </a:p>
        </p:txBody>
      </p:sp>
      <p:sp>
        <p:nvSpPr>
          <p:cNvPr id="11" name="مستطيل 10"/>
          <p:cNvSpPr/>
          <p:nvPr/>
        </p:nvSpPr>
        <p:spPr>
          <a:xfrm>
            <a:off x="3424270" y="2541090"/>
            <a:ext cx="6944573" cy="646331"/>
          </a:xfrm>
          <a:prstGeom prst="rect">
            <a:avLst/>
          </a:prstGeom>
        </p:spPr>
        <p:txBody>
          <a:bodyPr wrap="square">
            <a:spAutoFit/>
          </a:bodyPr>
          <a:lstStyle/>
          <a:p>
            <a:r>
              <a:rPr lang="en-US" dirty="0"/>
              <a:t>3- it is </a:t>
            </a:r>
            <a:r>
              <a:rPr lang="en-US" b="1" dirty="0"/>
              <a:t>inactivated</a:t>
            </a:r>
            <a:r>
              <a:rPr lang="en-US" dirty="0"/>
              <a:t> by: </a:t>
            </a:r>
            <a:r>
              <a:rPr lang="en-US" dirty="0">
                <a:solidFill>
                  <a:srgbClr val="FF0000"/>
                </a:solidFill>
              </a:rPr>
              <a:t>A</a:t>
            </a:r>
            <a:r>
              <a:rPr lang="en-US" dirty="0"/>
              <a:t>-Dirt. </a:t>
            </a:r>
            <a:r>
              <a:rPr lang="en-US" dirty="0">
                <a:solidFill>
                  <a:srgbClr val="FF0000"/>
                </a:solidFill>
              </a:rPr>
              <a:t>B</a:t>
            </a:r>
            <a:r>
              <a:rPr lang="en-US" dirty="0"/>
              <a:t>-Organic matter </a:t>
            </a:r>
            <a:r>
              <a:rPr lang="en-US" sz="1600" dirty="0"/>
              <a:t>(Proteins, Pus, Blood, Mucus, Feces</a:t>
            </a:r>
            <a:r>
              <a:rPr lang="en-US" dirty="0"/>
              <a:t>). </a:t>
            </a:r>
            <a:r>
              <a:rPr lang="en-US" dirty="0">
                <a:solidFill>
                  <a:srgbClr val="FF0000"/>
                </a:solidFill>
              </a:rPr>
              <a:t>C</a:t>
            </a:r>
            <a:r>
              <a:rPr lang="en-US" dirty="0"/>
              <a:t>-Non organic (Cork        ,Hard water, Some plastics). </a:t>
            </a:r>
            <a:endParaRPr lang="ar-SA" dirty="0"/>
          </a:p>
        </p:txBody>
      </p:sp>
      <p:sp>
        <p:nvSpPr>
          <p:cNvPr id="12" name="مستطيل 11"/>
          <p:cNvSpPr/>
          <p:nvPr/>
        </p:nvSpPr>
        <p:spPr>
          <a:xfrm>
            <a:off x="3769088" y="3661111"/>
            <a:ext cx="5752176" cy="461665"/>
          </a:xfrm>
          <a:prstGeom prst="rect">
            <a:avLst/>
          </a:prstGeom>
        </p:spPr>
        <p:txBody>
          <a:bodyPr wrap="square">
            <a:spAutoFit/>
          </a:bodyPr>
          <a:lstStyle/>
          <a:p>
            <a:r>
              <a:rPr lang="en-US" dirty="0"/>
              <a:t>4- </a:t>
            </a:r>
            <a:r>
              <a:rPr lang="en-US" sz="2400" b="1" dirty="0"/>
              <a:t>Time</a:t>
            </a:r>
            <a:r>
              <a:rPr lang="en-US" dirty="0"/>
              <a:t>: Disinfectants need time to work (explosion).</a:t>
            </a:r>
            <a:endParaRPr lang="ar-SA" dirty="0"/>
          </a:p>
        </p:txBody>
      </p:sp>
      <p:sp>
        <p:nvSpPr>
          <p:cNvPr id="13" name="مستطيل 12"/>
          <p:cNvSpPr/>
          <p:nvPr/>
        </p:nvSpPr>
        <p:spPr>
          <a:xfrm>
            <a:off x="3290060" y="4577895"/>
            <a:ext cx="7024395" cy="615553"/>
          </a:xfrm>
          <a:prstGeom prst="rect">
            <a:avLst/>
          </a:prstGeom>
        </p:spPr>
        <p:txBody>
          <a:bodyPr wrap="square">
            <a:spAutoFit/>
          </a:bodyPr>
          <a:lstStyle/>
          <a:p>
            <a:r>
              <a:rPr lang="en-US" b="1" dirty="0"/>
              <a:t>5- Range of Action</a:t>
            </a:r>
            <a:r>
              <a:rPr lang="en-US" dirty="0"/>
              <a:t>: </a:t>
            </a:r>
            <a:r>
              <a:rPr lang="en-US" sz="1600" dirty="0"/>
              <a:t>Disinfectants not equally effective against the whole spectrum of microbes.</a:t>
            </a:r>
            <a:endParaRPr lang="ar-SA" dirty="0"/>
          </a:p>
        </p:txBody>
      </p:sp>
      <p:sp>
        <p:nvSpPr>
          <p:cNvPr id="14" name="مستطيل 13"/>
          <p:cNvSpPr/>
          <p:nvPr/>
        </p:nvSpPr>
        <p:spPr>
          <a:xfrm>
            <a:off x="4343399" y="5394724"/>
            <a:ext cx="6311903" cy="1200329"/>
          </a:xfrm>
          <a:prstGeom prst="rect">
            <a:avLst/>
          </a:prstGeom>
        </p:spPr>
        <p:txBody>
          <a:bodyPr wrap="square">
            <a:spAutoFit/>
          </a:bodyPr>
          <a:lstStyle/>
          <a:p>
            <a:r>
              <a:rPr lang="en-US" dirty="0"/>
              <a:t>e.g. </a:t>
            </a:r>
            <a:r>
              <a:rPr lang="en-US" b="1" dirty="0"/>
              <a:t>Chlorhexidine</a:t>
            </a:r>
            <a:r>
              <a:rPr lang="en-US" dirty="0"/>
              <a:t>: </a:t>
            </a:r>
            <a:r>
              <a:rPr lang="en-US" u="sng" dirty="0"/>
              <a:t>less active against</a:t>
            </a:r>
            <a:r>
              <a:rPr lang="en-US" dirty="0"/>
              <a:t> (-Gram) bacteria than (+Gram) cocci.</a:t>
            </a:r>
          </a:p>
          <a:p>
            <a:r>
              <a:rPr lang="en-US" b="1" dirty="0"/>
              <a:t>Hypochlorite &amp; </a:t>
            </a:r>
            <a:r>
              <a:rPr lang="en-US" b="1" dirty="0" err="1"/>
              <a:t>Gluteraldehyde</a:t>
            </a:r>
            <a:r>
              <a:rPr lang="en-US" dirty="0"/>
              <a:t>: </a:t>
            </a:r>
            <a:r>
              <a:rPr lang="en-US" u="sng" dirty="0"/>
              <a:t>more active against </a:t>
            </a:r>
            <a:r>
              <a:rPr lang="en-US" dirty="0">
                <a:highlight>
                  <a:srgbClr val="FF00FF"/>
                </a:highlight>
              </a:rPr>
              <a:t>hepatitis viruses</a:t>
            </a:r>
            <a:r>
              <a:rPr lang="en-US" dirty="0"/>
              <a:t> than most other disinfectants.</a:t>
            </a:r>
            <a:endParaRPr lang="ar-SA" dirty="0"/>
          </a:p>
        </p:txBody>
      </p:sp>
      <p:sp>
        <p:nvSpPr>
          <p:cNvPr id="16" name="مستطيل 15"/>
          <p:cNvSpPr/>
          <p:nvPr/>
        </p:nvSpPr>
        <p:spPr>
          <a:xfrm>
            <a:off x="3140160" y="4393450"/>
            <a:ext cx="6066523" cy="261610"/>
          </a:xfrm>
          <a:prstGeom prst="rect">
            <a:avLst/>
          </a:prstGeom>
        </p:spPr>
        <p:txBody>
          <a:bodyPr wrap="square">
            <a:spAutoFit/>
          </a:bodyPr>
          <a:lstStyle/>
          <a:p>
            <a:r>
              <a:rPr lang="en-US" sz="1100" dirty="0">
                <a:highlight>
                  <a:srgbClr val="FFFF00"/>
                </a:highlight>
              </a:rPr>
              <a:t>Range of action means (affects what type of bacteria?) </a:t>
            </a:r>
            <a:endParaRPr lang="ar-SA" sz="1100" dirty="0">
              <a:highlight>
                <a:srgbClr val="FFFF00"/>
              </a:highlight>
            </a:endParaRPr>
          </a:p>
        </p:txBody>
      </p:sp>
      <p:sp>
        <p:nvSpPr>
          <p:cNvPr id="17" name="مربع نص 16"/>
          <p:cNvSpPr txBox="1"/>
          <p:nvPr/>
        </p:nvSpPr>
        <p:spPr>
          <a:xfrm>
            <a:off x="2095485" y="2067622"/>
            <a:ext cx="4016740" cy="338554"/>
          </a:xfrm>
          <a:prstGeom prst="rect">
            <a:avLst/>
          </a:prstGeom>
          <a:noFill/>
        </p:spPr>
        <p:txBody>
          <a:bodyPr wrap="square" rtlCol="1">
            <a:spAutoFit/>
          </a:bodyPr>
          <a:lstStyle/>
          <a:p>
            <a:r>
              <a:rPr lang="ar-SA" sz="1600" dirty="0">
                <a:highlight>
                  <a:srgbClr val="FFFF00"/>
                </a:highlight>
              </a:rPr>
              <a:t>عشان كذا ما احط المطهر على الجهاز </a:t>
            </a:r>
            <a:r>
              <a:rPr lang="ar-SA" sz="1600" dirty="0" err="1">
                <a:highlight>
                  <a:srgbClr val="FFFF00"/>
                </a:highlight>
              </a:rPr>
              <a:t>علطول</a:t>
            </a:r>
            <a:r>
              <a:rPr lang="ar-SA" sz="1600" dirty="0">
                <a:highlight>
                  <a:srgbClr val="FFFF00"/>
                </a:highlight>
              </a:rPr>
              <a:t> . لا! لازم اغسله قبل </a:t>
            </a:r>
          </a:p>
        </p:txBody>
      </p:sp>
      <p:sp>
        <p:nvSpPr>
          <p:cNvPr id="18" name="مربع نص 17"/>
          <p:cNvSpPr txBox="1"/>
          <p:nvPr/>
        </p:nvSpPr>
        <p:spPr>
          <a:xfrm>
            <a:off x="6664282" y="2838582"/>
            <a:ext cx="976851" cy="400110"/>
          </a:xfrm>
          <a:prstGeom prst="rect">
            <a:avLst/>
          </a:prstGeom>
          <a:noFill/>
        </p:spPr>
        <p:txBody>
          <a:bodyPr wrap="square" rtlCol="1">
            <a:spAutoFit/>
          </a:bodyPr>
          <a:lstStyle/>
          <a:p>
            <a:r>
              <a:rPr lang="ar-SA" sz="2000" b="1" dirty="0">
                <a:solidFill>
                  <a:schemeClr val="accent6"/>
                </a:solidFill>
              </a:rPr>
              <a:t>(فلين)</a:t>
            </a:r>
          </a:p>
        </p:txBody>
      </p:sp>
      <p:sp>
        <p:nvSpPr>
          <p:cNvPr id="19" name="مربع نص 18"/>
          <p:cNvSpPr txBox="1"/>
          <p:nvPr/>
        </p:nvSpPr>
        <p:spPr>
          <a:xfrm>
            <a:off x="4826113" y="3146379"/>
            <a:ext cx="5060016" cy="369332"/>
          </a:xfrm>
          <a:prstGeom prst="rect">
            <a:avLst/>
          </a:prstGeom>
          <a:noFill/>
        </p:spPr>
        <p:txBody>
          <a:bodyPr wrap="square" rtlCol="1">
            <a:spAutoFit/>
          </a:bodyPr>
          <a:lstStyle/>
          <a:p>
            <a:r>
              <a:rPr lang="ar-SA" sz="1600" b="1" dirty="0">
                <a:solidFill>
                  <a:schemeClr val="accent6"/>
                </a:solidFill>
                <a:cs typeface="+mj-cs"/>
              </a:rPr>
              <a:t>^بعض المطهرات تحتاج </a:t>
            </a:r>
            <a:r>
              <a:rPr lang="ar-SA" b="1" dirty="0">
                <a:solidFill>
                  <a:schemeClr val="accent6"/>
                </a:solidFill>
                <a:cs typeface="+mj-cs"/>
              </a:rPr>
              <a:t>تكون</a:t>
            </a:r>
            <a:r>
              <a:rPr lang="ar-SA" sz="1600" b="1" dirty="0">
                <a:solidFill>
                  <a:schemeClr val="accent6"/>
                </a:solidFill>
                <a:cs typeface="+mj-cs"/>
              </a:rPr>
              <a:t> في أوعية معينة (فلين/بلاستيك/زجاج..))</a:t>
            </a:r>
          </a:p>
        </p:txBody>
      </p:sp>
      <p:sp>
        <p:nvSpPr>
          <p:cNvPr id="21" name="مربع نص 20"/>
          <p:cNvSpPr txBox="1"/>
          <p:nvPr/>
        </p:nvSpPr>
        <p:spPr>
          <a:xfrm>
            <a:off x="9800322" y="1284099"/>
            <a:ext cx="653635" cy="338554"/>
          </a:xfrm>
          <a:prstGeom prst="rect">
            <a:avLst/>
          </a:prstGeom>
          <a:noFill/>
        </p:spPr>
        <p:txBody>
          <a:bodyPr wrap="square" rtlCol="1">
            <a:spAutoFit/>
          </a:bodyPr>
          <a:lstStyle/>
          <a:p>
            <a:r>
              <a:rPr lang="ar-SA" sz="900" dirty="0">
                <a:solidFill>
                  <a:schemeClr val="accent6"/>
                </a:solidFill>
              </a:rPr>
              <a:t>(</a:t>
            </a:r>
            <a:r>
              <a:rPr lang="ar-SA" sz="1600" b="1" dirty="0">
                <a:solidFill>
                  <a:schemeClr val="accent6"/>
                </a:solidFill>
              </a:rPr>
              <a:t>الأمثل</a:t>
            </a:r>
            <a:r>
              <a:rPr lang="ar-SA" sz="900" dirty="0">
                <a:solidFill>
                  <a:schemeClr val="accent6"/>
                </a:solidFill>
              </a:rPr>
              <a:t>)</a:t>
            </a:r>
          </a:p>
        </p:txBody>
      </p:sp>
      <p:sp>
        <p:nvSpPr>
          <p:cNvPr id="22" name="مربع نص 21"/>
          <p:cNvSpPr txBox="1"/>
          <p:nvPr/>
        </p:nvSpPr>
        <p:spPr>
          <a:xfrm>
            <a:off x="6173421" y="1823976"/>
            <a:ext cx="3457485" cy="369332"/>
          </a:xfrm>
          <a:prstGeom prst="rect">
            <a:avLst/>
          </a:prstGeom>
          <a:noFill/>
        </p:spPr>
        <p:txBody>
          <a:bodyPr wrap="square" rtlCol="1">
            <a:spAutoFit/>
          </a:bodyPr>
          <a:lstStyle/>
          <a:p>
            <a:r>
              <a:rPr lang="ar-SA" b="1" dirty="0">
                <a:solidFill>
                  <a:schemeClr val="accent6"/>
                </a:solidFill>
              </a:rPr>
              <a:t>^إذا ما كان في التركيز المطلوب لن يكون ذا فائدة</a:t>
            </a:r>
          </a:p>
        </p:txBody>
      </p:sp>
    </p:spTree>
    <p:extLst>
      <p:ext uri="{BB962C8B-B14F-4D97-AF65-F5344CB8AC3E}">
        <p14:creationId xmlns:p14="http://schemas.microsoft.com/office/powerpoint/2010/main" val="44430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2610" y="32682"/>
            <a:ext cx="12019720" cy="692656"/>
          </a:xfrm>
        </p:spPr>
        <p:txBody>
          <a:bodyPr>
            <a:normAutofit/>
          </a:bodyPr>
          <a:lstStyle/>
          <a:p>
            <a:pPr algn="ctr"/>
            <a:r>
              <a:rPr lang="en-US" sz="3600" cap="none" spc="0" dirty="0">
                <a:ln w="0"/>
                <a:solidFill>
                  <a:schemeClr val="accent1"/>
                </a:solidFill>
                <a:effectLst>
                  <a:outerShdw blurRad="38100" dist="25400" dir="5400000" algn="ctr" rotWithShape="0">
                    <a:srgbClr val="6E747A">
                      <a:alpha val="43000"/>
                    </a:srgbClr>
                  </a:outerShdw>
                </a:effectLst>
                <a:latin typeface="+mn-lt"/>
              </a:rPr>
              <a:t>Summary: Disinfectants /Antiseptics</a:t>
            </a:r>
            <a:endParaRPr lang="ar-SA" sz="3600" cap="none" spc="0" dirty="0">
              <a:ln w="0"/>
              <a:solidFill>
                <a:schemeClr val="accent1"/>
              </a:solidFill>
              <a:effectLst>
                <a:outerShdw blurRad="38100" dist="25400" dir="5400000" algn="ctr" rotWithShape="0">
                  <a:srgbClr val="6E747A">
                    <a:alpha val="43000"/>
                  </a:srgbClr>
                </a:outerShdw>
              </a:effectLst>
              <a:latin typeface="+mn-lt"/>
            </a:endParaRPr>
          </a:p>
        </p:txBody>
      </p:sp>
      <p:pic>
        <p:nvPicPr>
          <p:cNvPr id="5" name="عنصر نائب للمحتوى 4"/>
          <p:cNvPicPr>
            <a:picLocks noGrp="1" noChangeAspect="1"/>
          </p:cNvPicPr>
          <p:nvPr>
            <p:ph idx="1"/>
          </p:nvPr>
        </p:nvPicPr>
        <p:blipFill rotWithShape="1">
          <a:blip r:embed="rId3"/>
          <a:srcRect l="11190" t="10102" r="10244" b="5718"/>
          <a:stretch/>
        </p:blipFill>
        <p:spPr>
          <a:xfrm>
            <a:off x="1798104" y="749559"/>
            <a:ext cx="9748732" cy="5080362"/>
          </a:xfrm>
          <a:prstGeom prst="rect">
            <a:avLst/>
          </a:prstGeom>
        </p:spPr>
      </p:pic>
      <mc:AlternateContent xmlns:mc="http://schemas.openxmlformats.org/markup-compatibility/2006" xmlns:p14="http://schemas.microsoft.com/office/powerpoint/2010/main">
        <mc:Choice Requires="p14">
          <p:contentPart p14:bwMode="auto" r:id="rId4">
            <p14:nvContentPartPr>
              <p14:cNvPr id="6" name="حبر 5"/>
              <p14:cNvContentPartPr/>
              <p14:nvPr/>
            </p14:nvContentPartPr>
            <p14:xfrm>
              <a:off x="2104219" y="4811140"/>
              <a:ext cx="844920" cy="360"/>
            </p14:xfrm>
          </p:contentPart>
        </mc:Choice>
        <mc:Fallback xmlns="">
          <p:pic>
            <p:nvPicPr>
              <p:cNvPr id="6" name="حبر 5"/>
              <p:cNvPicPr/>
              <p:nvPr/>
            </p:nvPicPr>
            <p:blipFill>
              <a:blip r:embed="rId5"/>
              <a:stretch>
                <a:fillRect/>
              </a:stretch>
            </p:blipFill>
            <p:spPr>
              <a:xfrm>
                <a:off x="2068219" y="4739140"/>
                <a:ext cx="91692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حبر 6"/>
              <p14:cNvContentPartPr/>
              <p14:nvPr/>
            </p14:nvContentPartPr>
            <p14:xfrm>
              <a:off x="2077404" y="2867182"/>
              <a:ext cx="612641" cy="397452"/>
            </p14:xfrm>
          </p:contentPart>
        </mc:Choice>
        <mc:Fallback xmlns="">
          <p:pic>
            <p:nvPicPr>
              <p:cNvPr id="7" name="حبر 6"/>
              <p:cNvPicPr/>
              <p:nvPr/>
            </p:nvPicPr>
            <p:blipFill>
              <a:blip r:embed="rId7"/>
              <a:stretch>
                <a:fillRect/>
              </a:stretch>
            </p:blipFill>
            <p:spPr>
              <a:xfrm>
                <a:off x="2041366" y="2792473"/>
                <a:ext cx="684716" cy="54687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حبر 9"/>
              <p14:cNvContentPartPr/>
              <p14:nvPr/>
            </p14:nvContentPartPr>
            <p14:xfrm>
              <a:off x="2062099" y="4039240"/>
              <a:ext cx="777600" cy="46080"/>
            </p14:xfrm>
          </p:contentPart>
        </mc:Choice>
        <mc:Fallback xmlns="">
          <p:pic>
            <p:nvPicPr>
              <p:cNvPr id="10" name="حبر 9"/>
              <p:cNvPicPr/>
              <p:nvPr/>
            </p:nvPicPr>
            <p:blipFill>
              <a:blip r:embed="rId9"/>
              <a:stretch>
                <a:fillRect/>
              </a:stretch>
            </p:blipFill>
            <p:spPr>
              <a:xfrm>
                <a:off x="2026116" y="3967240"/>
                <a:ext cx="849567" cy="190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حبر 10"/>
              <p14:cNvContentPartPr/>
              <p14:nvPr/>
            </p14:nvContentPartPr>
            <p14:xfrm>
              <a:off x="2104219" y="4546036"/>
              <a:ext cx="735480" cy="360"/>
            </p14:xfrm>
          </p:contentPart>
        </mc:Choice>
        <mc:Fallback xmlns="">
          <p:pic>
            <p:nvPicPr>
              <p:cNvPr id="11" name="حبر 10"/>
              <p:cNvPicPr/>
              <p:nvPr/>
            </p:nvPicPr>
            <p:blipFill>
              <a:blip r:embed="rId11"/>
              <a:stretch>
                <a:fillRect/>
              </a:stretch>
            </p:blipFill>
            <p:spPr>
              <a:xfrm>
                <a:off x="2068219" y="4474036"/>
                <a:ext cx="807480" cy="1443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حبر 12"/>
              <p14:cNvContentPartPr/>
              <p14:nvPr/>
            </p14:nvContentPartPr>
            <p14:xfrm>
              <a:off x="2062099" y="5433220"/>
              <a:ext cx="848520" cy="73080"/>
            </p14:xfrm>
          </p:contentPart>
        </mc:Choice>
        <mc:Fallback xmlns="">
          <p:pic>
            <p:nvPicPr>
              <p:cNvPr id="13" name="حبر 12"/>
              <p:cNvPicPr/>
              <p:nvPr/>
            </p:nvPicPr>
            <p:blipFill>
              <a:blip r:embed="rId13"/>
              <a:stretch>
                <a:fillRect/>
              </a:stretch>
            </p:blipFill>
            <p:spPr>
              <a:xfrm>
                <a:off x="2026099" y="5361220"/>
                <a:ext cx="920520" cy="217080"/>
              </a:xfrm>
              <a:prstGeom prst="rect">
                <a:avLst/>
              </a:prstGeom>
            </p:spPr>
          </p:pic>
        </mc:Fallback>
      </mc:AlternateContent>
      <p:sp>
        <p:nvSpPr>
          <p:cNvPr id="14" name="مربع نص 13"/>
          <p:cNvSpPr txBox="1"/>
          <p:nvPr/>
        </p:nvSpPr>
        <p:spPr>
          <a:xfrm>
            <a:off x="9248360" y="5476163"/>
            <a:ext cx="2937519" cy="1384995"/>
          </a:xfrm>
          <a:prstGeom prst="rect">
            <a:avLst/>
          </a:prstGeom>
          <a:ln/>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sz="1600" b="1" dirty="0">
                <a:solidFill>
                  <a:schemeClr val="accent2">
                    <a:lumMod val="60000"/>
                    <a:lumOff val="40000"/>
                  </a:schemeClr>
                </a:solidFill>
              </a:rPr>
              <a:t>+ </a:t>
            </a:r>
            <a:r>
              <a:rPr lang="en-US" sz="1400" b="1" dirty="0"/>
              <a:t>:     </a:t>
            </a:r>
            <a:r>
              <a:rPr lang="ar-SA" altLang="ar-SA" sz="1400" b="1" dirty="0" err="1">
                <a:solidFill>
                  <a:srgbClr val="212121"/>
                </a:solidFill>
                <a:latin typeface="inherit"/>
              </a:rPr>
              <a:t>effective</a:t>
            </a:r>
            <a:endParaRPr lang="ar-SA" sz="1400" b="1" dirty="0"/>
          </a:p>
          <a:p>
            <a:r>
              <a:rPr lang="en-US" sz="1600" b="1" dirty="0">
                <a:solidFill>
                  <a:schemeClr val="accent2">
                    <a:lumMod val="60000"/>
                    <a:lumOff val="40000"/>
                  </a:schemeClr>
                </a:solidFill>
              </a:rPr>
              <a:t>++:</a:t>
            </a:r>
            <a:r>
              <a:rPr lang="en-US" sz="1400" b="1" dirty="0"/>
              <a:t>   very </a:t>
            </a:r>
            <a:r>
              <a:rPr lang="ar-SA" altLang="ar-SA" sz="1400" b="1" dirty="0" err="1">
                <a:solidFill>
                  <a:srgbClr val="212121"/>
                </a:solidFill>
                <a:latin typeface="inherit"/>
              </a:rPr>
              <a:t>effective</a:t>
            </a:r>
            <a:endParaRPr lang="ar-SA" sz="1400" b="1" dirty="0"/>
          </a:p>
          <a:p>
            <a:r>
              <a:rPr lang="en-US" sz="1600" b="1" dirty="0">
                <a:solidFill>
                  <a:schemeClr val="accent2">
                    <a:lumMod val="60000"/>
                    <a:lumOff val="40000"/>
                  </a:schemeClr>
                </a:solidFill>
              </a:rPr>
              <a:t>- :</a:t>
            </a:r>
            <a:r>
              <a:rPr lang="en-US" sz="1400" b="1" dirty="0"/>
              <a:t>      Less </a:t>
            </a:r>
            <a:r>
              <a:rPr lang="ar-SA" altLang="ar-SA" sz="1400" b="1" dirty="0" err="1">
                <a:solidFill>
                  <a:srgbClr val="212121"/>
                </a:solidFill>
                <a:latin typeface="inherit"/>
              </a:rPr>
              <a:t>effective</a:t>
            </a:r>
            <a:endParaRPr lang="ar-SA" sz="1400" b="1" dirty="0"/>
          </a:p>
          <a:p>
            <a:r>
              <a:rPr lang="ar-SA" sz="1400" b="1" dirty="0"/>
              <a:t>:</a:t>
            </a:r>
            <a:r>
              <a:rPr lang="ar-SA" sz="2000" b="1" dirty="0">
                <a:solidFill>
                  <a:schemeClr val="accent2">
                    <a:lumMod val="60000"/>
                    <a:lumOff val="40000"/>
                  </a:schemeClr>
                </a:solidFill>
              </a:rPr>
              <a:t>+-</a:t>
            </a:r>
            <a:r>
              <a:rPr lang="en-US" sz="1400" b="1" dirty="0"/>
              <a:t>   maybe</a:t>
            </a:r>
          </a:p>
          <a:p>
            <a:r>
              <a:rPr lang="en-US" sz="1600" b="1" dirty="0">
                <a:solidFill>
                  <a:schemeClr val="accent2">
                    <a:lumMod val="60000"/>
                    <a:lumOff val="40000"/>
                  </a:schemeClr>
                </a:solidFill>
              </a:rPr>
              <a:t>= </a:t>
            </a:r>
            <a:r>
              <a:rPr lang="en-US" sz="1400" b="1" dirty="0"/>
              <a:t>double negative (</a:t>
            </a:r>
            <a:r>
              <a:rPr lang="en-US" sz="1400" b="1" dirty="0">
                <a:solidFill>
                  <a:srgbClr val="FF0000"/>
                </a:solidFill>
              </a:rPr>
              <a:t>less</a:t>
            </a:r>
            <a:r>
              <a:rPr lang="en-US" sz="1400" b="1" dirty="0"/>
              <a:t> </a:t>
            </a:r>
            <a:r>
              <a:rPr lang="en-US" sz="1400" b="1" dirty="0">
                <a:solidFill>
                  <a:srgbClr val="FF0000"/>
                </a:solidFill>
              </a:rPr>
              <a:t>effective</a:t>
            </a:r>
            <a:r>
              <a:rPr lang="en-US" sz="1400" b="1" dirty="0"/>
              <a:t>)</a:t>
            </a:r>
            <a:endParaRPr lang="ar-SA" sz="1400" b="1" dirty="0"/>
          </a:p>
        </p:txBody>
      </p:sp>
      <p:sp>
        <p:nvSpPr>
          <p:cNvPr id="15" name="مستطيل 14"/>
          <p:cNvSpPr/>
          <p:nvPr/>
        </p:nvSpPr>
        <p:spPr>
          <a:xfrm>
            <a:off x="81745" y="2782563"/>
            <a:ext cx="1517520" cy="3108543"/>
          </a:xfrm>
          <a:prstGeom prst="rect">
            <a:avLst/>
          </a:prstGeom>
          <a:solidFill>
            <a:schemeClr val="accent5">
              <a:lumMod val="20000"/>
              <a:lumOff val="80000"/>
            </a:schemeClr>
          </a:solidFill>
        </p:spPr>
        <p:txBody>
          <a:bodyPr wrap="square">
            <a:spAutoFit/>
          </a:bodyPr>
          <a:lstStyle/>
          <a:p>
            <a:r>
              <a:rPr lang="en-US" sz="1400" b="1" u="sng" dirty="0">
                <a:latin typeface="Arial" panose="020B0604020202020204" pitchFamily="34" charset="0"/>
                <a:cs typeface="Arial" panose="020B0604020202020204" pitchFamily="34" charset="0"/>
              </a:rPr>
              <a:t>Chlorine’s uses include:</a:t>
            </a:r>
          </a:p>
          <a:p>
            <a:r>
              <a:rPr lang="en-US" sz="1400" b="1" dirty="0">
                <a:latin typeface="Arial" panose="020B0604020202020204" pitchFamily="34" charset="0"/>
                <a:cs typeface="Arial" panose="020B0604020202020204" pitchFamily="34" charset="0"/>
              </a:rPr>
              <a:t> -Clorox (diluted form)</a:t>
            </a:r>
          </a:p>
          <a:p>
            <a:r>
              <a:rPr lang="en-US" sz="1400" b="1" dirty="0">
                <a:latin typeface="Arial" panose="020B0604020202020204" pitchFamily="34" charset="0"/>
                <a:cs typeface="Arial" panose="020B0604020202020204" pitchFamily="34" charset="0"/>
              </a:rPr>
              <a:t>-small portions are added to drinking water </a:t>
            </a:r>
          </a:p>
          <a:p>
            <a:r>
              <a:rPr lang="en-US" sz="1400" b="1" dirty="0">
                <a:latin typeface="Arial" panose="020B0604020202020204" pitchFamily="34" charset="0"/>
                <a:cs typeface="Arial" panose="020B0604020202020204" pitchFamily="34" charset="0"/>
              </a:rPr>
              <a:t>-used in swimming pools (</a:t>
            </a:r>
            <a:r>
              <a:rPr lang="en-US" sz="1400" b="1" dirty="0" err="1">
                <a:latin typeface="Arial" panose="020B0604020202020204" pitchFamily="34" charset="0"/>
                <a:cs typeface="Arial" panose="020B0604020202020204" pitchFamily="34" charset="0"/>
              </a:rPr>
              <a:t>esspecially</a:t>
            </a:r>
            <a:r>
              <a:rPr lang="en-US" sz="1400" b="1" dirty="0">
                <a:latin typeface="Arial" panose="020B0604020202020204" pitchFamily="34" charset="0"/>
                <a:cs typeface="Arial" panose="020B0604020202020204" pitchFamily="34" charset="0"/>
              </a:rPr>
              <a:t> public ones) </a:t>
            </a:r>
          </a:p>
          <a:p>
            <a:r>
              <a:rPr lang="en-US" sz="1400" b="1" dirty="0">
                <a:latin typeface="Arial" panose="020B0604020202020204" pitchFamily="34" charset="0"/>
                <a:cs typeface="Arial" panose="020B0604020202020204" pitchFamily="34" charset="0"/>
              </a:rPr>
              <a:t>-</a:t>
            </a:r>
            <a:r>
              <a:rPr lang="ar-SA" sz="1400" b="1" dirty="0">
                <a:latin typeface="Arial" panose="020B0604020202020204" pitchFamily="34" charset="0"/>
                <a:cs typeface="Arial" panose="020B0604020202020204" pitchFamily="34" charset="0"/>
              </a:rPr>
              <a:t>تعقيم رضاعات الأطفال</a:t>
            </a:r>
          </a:p>
        </p:txBody>
      </p:sp>
      <p:sp>
        <p:nvSpPr>
          <p:cNvPr id="16" name="سهم: مسنن إلى اليمين 15"/>
          <p:cNvSpPr/>
          <p:nvPr/>
        </p:nvSpPr>
        <p:spPr>
          <a:xfrm rot="10800000">
            <a:off x="1547123" y="2968486"/>
            <a:ext cx="404025" cy="97421"/>
          </a:xfrm>
          <a:prstGeom prst="notchedRightArrow">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Rectangle 1"/>
          <p:cNvSpPr>
            <a:spLocks noChangeArrowheads="1"/>
          </p:cNvSpPr>
          <p:nvPr/>
        </p:nvSpPr>
        <p:spPr bwMode="auto">
          <a:xfrm>
            <a:off x="1524000" y="211915"/>
            <a:ext cx="16030" cy="333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defTabSz="914400" eaLnBrk="0" fontAlgn="base" hangingPunct="0">
              <a:spcBef>
                <a:spcPct val="0"/>
              </a:spcBef>
              <a:spcAft>
                <a:spcPct val="0"/>
              </a:spcAft>
            </a:pPr>
            <a:r>
              <a:rPr lang="ar-SA" altLang="ar-SA" sz="800" dirty="0"/>
              <a:t> </a:t>
            </a:r>
            <a:endParaRPr lang="ar-SA" altLang="ar-SA" dirty="0">
              <a:latin typeface="Arial" panose="020B0604020202020204" pitchFamily="34" charset="0"/>
            </a:endParaRPr>
          </a:p>
        </p:txBody>
      </p:sp>
      <p:sp>
        <p:nvSpPr>
          <p:cNvPr id="30" name="مربع نص 29"/>
          <p:cNvSpPr txBox="1"/>
          <p:nvPr/>
        </p:nvSpPr>
        <p:spPr>
          <a:xfrm>
            <a:off x="3245590" y="571449"/>
            <a:ext cx="1888291" cy="307777"/>
          </a:xfrm>
          <a:prstGeom prst="rect">
            <a:avLst/>
          </a:prstGeom>
          <a:noFill/>
        </p:spPr>
        <p:txBody>
          <a:bodyPr wrap="square" rtlCol="1">
            <a:spAutoFit/>
          </a:bodyPr>
          <a:lstStyle/>
          <a:p>
            <a:r>
              <a:rPr lang="en-US" sz="1400" b="1" dirty="0">
                <a:highlight>
                  <a:srgbClr val="FFFF00"/>
                </a:highlight>
                <a:latin typeface="Arial" panose="020B0604020202020204" pitchFamily="34" charset="0"/>
                <a:cs typeface="Arial" panose="020B0604020202020204" pitchFamily="34" charset="0"/>
              </a:rPr>
              <a:t>Gram</a:t>
            </a:r>
            <a:r>
              <a:rPr lang="en-US" sz="600" dirty="0">
                <a:highlight>
                  <a:srgbClr val="FFFF00"/>
                </a:highlight>
              </a:rPr>
              <a:t> </a:t>
            </a:r>
            <a:r>
              <a:rPr lang="en-US" sz="1400" b="1" dirty="0">
                <a:highlight>
                  <a:srgbClr val="FFFF00"/>
                </a:highlight>
                <a:latin typeface="Arial" panose="020B0604020202020204" pitchFamily="34" charset="0"/>
                <a:cs typeface="Arial" panose="020B0604020202020204" pitchFamily="34" charset="0"/>
              </a:rPr>
              <a:t>positive</a:t>
            </a:r>
            <a:r>
              <a:rPr lang="en-US" sz="600" dirty="0">
                <a:highlight>
                  <a:srgbClr val="FFFF00"/>
                </a:highlight>
              </a:rPr>
              <a:t> </a:t>
            </a:r>
            <a:r>
              <a:rPr lang="en-US" sz="1400" b="1" dirty="0">
                <a:highlight>
                  <a:srgbClr val="FFFF00"/>
                </a:highlight>
                <a:latin typeface="Arial" panose="020B0604020202020204" pitchFamily="34" charset="0"/>
                <a:cs typeface="Arial" panose="020B0604020202020204" pitchFamily="34" charset="0"/>
              </a:rPr>
              <a:t>cocci</a:t>
            </a:r>
            <a:r>
              <a:rPr lang="en-US" sz="600" dirty="0">
                <a:highlight>
                  <a:srgbClr val="FFFF00"/>
                </a:highlight>
              </a:rPr>
              <a:t> </a:t>
            </a:r>
            <a:endParaRPr lang="ar-SA" sz="600" dirty="0">
              <a:highlight>
                <a:srgbClr val="FFFF00"/>
              </a:highlight>
            </a:endParaRPr>
          </a:p>
        </p:txBody>
      </p:sp>
      <p:sp>
        <p:nvSpPr>
          <p:cNvPr id="31" name="مربع نص 30"/>
          <p:cNvSpPr txBox="1"/>
          <p:nvPr/>
        </p:nvSpPr>
        <p:spPr>
          <a:xfrm>
            <a:off x="4987058" y="486377"/>
            <a:ext cx="1317298" cy="430887"/>
          </a:xfrm>
          <a:prstGeom prst="rect">
            <a:avLst/>
          </a:prstGeom>
          <a:noFill/>
        </p:spPr>
        <p:txBody>
          <a:bodyPr wrap="square" rtlCol="1">
            <a:spAutoFit/>
          </a:bodyPr>
          <a:lstStyle/>
          <a:p>
            <a:r>
              <a:rPr lang="en-US" sz="1100" b="1" dirty="0">
                <a:highlight>
                  <a:srgbClr val="FFFF00"/>
                </a:highlight>
                <a:latin typeface="Arial" panose="020B0604020202020204" pitchFamily="34" charset="0"/>
                <a:cs typeface="Arial" panose="020B0604020202020204" pitchFamily="34" charset="0"/>
              </a:rPr>
              <a:t>Gram negative bacilli </a:t>
            </a:r>
            <a:endParaRPr lang="ar-SA" sz="1100" b="1" dirty="0">
              <a:highlight>
                <a:srgbClr val="FFFF00"/>
              </a:highlight>
              <a:latin typeface="Arial" panose="020B0604020202020204" pitchFamily="34" charset="0"/>
              <a:cs typeface="Arial" panose="020B0604020202020204" pitchFamily="34" charset="0"/>
            </a:endParaRPr>
          </a:p>
        </p:txBody>
      </p:sp>
      <p:sp>
        <p:nvSpPr>
          <p:cNvPr id="32" name="مربع نص 31"/>
          <p:cNvSpPr txBox="1"/>
          <p:nvPr/>
        </p:nvSpPr>
        <p:spPr>
          <a:xfrm>
            <a:off x="10717120" y="1003379"/>
            <a:ext cx="672082" cy="400110"/>
          </a:xfrm>
          <a:prstGeom prst="rect">
            <a:avLst/>
          </a:prstGeom>
          <a:noFill/>
        </p:spPr>
        <p:txBody>
          <a:bodyPr wrap="square" rtlCol="1">
            <a:spAutoFit/>
          </a:bodyPr>
          <a:lstStyle/>
          <a:p>
            <a:r>
              <a:rPr lang="ar-SA" sz="2000" b="1" dirty="0">
                <a:highlight>
                  <a:srgbClr val="FFFF00"/>
                </a:highlight>
                <a:cs typeface="+mj-cs"/>
              </a:rPr>
              <a:t>تآكل</a:t>
            </a:r>
            <a:endParaRPr lang="ar-SA" sz="1200" b="1" dirty="0">
              <a:highlight>
                <a:srgbClr val="FFFF00"/>
              </a:highlight>
              <a:cs typeface="+mj-cs"/>
            </a:endParaRPr>
          </a:p>
        </p:txBody>
      </p:sp>
      <p:sp>
        <p:nvSpPr>
          <p:cNvPr id="39" name="مربع نص 38"/>
          <p:cNvSpPr txBox="1"/>
          <p:nvPr/>
        </p:nvSpPr>
        <p:spPr>
          <a:xfrm>
            <a:off x="768106" y="5877466"/>
            <a:ext cx="8513225" cy="923330"/>
          </a:xfrm>
          <a:prstGeom prst="rect">
            <a:avLst/>
          </a:prstGeom>
          <a:noFill/>
        </p:spPr>
        <p:txBody>
          <a:bodyPr wrap="square" rtlCol="1">
            <a:spAutoFit/>
          </a:bodyPr>
          <a:lstStyle/>
          <a:p>
            <a:r>
              <a:rPr lang="en-US" dirty="0">
                <a:solidFill>
                  <a:schemeClr val="accent6"/>
                </a:solidFill>
              </a:rPr>
              <a:t>^you should read all that , you are a doctor </a:t>
            </a:r>
            <a:r>
              <a:rPr lang="en-US" dirty="0">
                <a:solidFill>
                  <a:schemeClr val="accent6"/>
                </a:solidFill>
                <a:sym typeface="Wingdings" panose="05000000000000000000" pitchFamily="2" charset="2"/>
              </a:rPr>
              <a:t>  </a:t>
            </a:r>
            <a:r>
              <a:rPr lang="en-US" dirty="0">
                <a:sym typeface="Wingdings" panose="05000000000000000000" pitchFamily="2" charset="2"/>
              </a:rPr>
              <a:t>but you need to memorize only the</a:t>
            </a:r>
          </a:p>
          <a:p>
            <a:r>
              <a:rPr lang="en-US" dirty="0">
                <a:sym typeface="Wingdings" panose="05000000000000000000" pitchFamily="2" charset="2"/>
              </a:rPr>
              <a:t> </a:t>
            </a:r>
            <a:r>
              <a:rPr lang="en-US" dirty="0">
                <a:highlight>
                  <a:srgbClr val="FFFF00"/>
                </a:highlight>
                <a:sym typeface="Wingdings" panose="05000000000000000000" pitchFamily="2" charset="2"/>
              </a:rPr>
              <a:t>strong </a:t>
            </a:r>
            <a:r>
              <a:rPr lang="en-US" dirty="0">
                <a:highlight>
                  <a:srgbClr val="FFFF00"/>
                </a:highlight>
              </a:rPr>
              <a:t>Disinfectants (yellow)  </a:t>
            </a:r>
            <a:r>
              <a:rPr lang="en-US" sz="1400" dirty="0">
                <a:solidFill>
                  <a:srgbClr val="FF0000"/>
                </a:solidFill>
              </a:rPr>
              <a:t>most of the strong disinfectants are  </a:t>
            </a:r>
            <a:r>
              <a:rPr lang="en-US" b="1" dirty="0">
                <a:solidFill>
                  <a:schemeClr val="accent2">
                    <a:lumMod val="60000"/>
                    <a:lumOff val="40000"/>
                  </a:schemeClr>
                </a:solidFill>
              </a:rPr>
              <a:t>++ </a:t>
            </a:r>
          </a:p>
          <a:p>
            <a:r>
              <a:rPr lang="en-US" dirty="0"/>
              <a:t>&amp; </a:t>
            </a:r>
            <a:r>
              <a:rPr lang="en-US" dirty="0">
                <a:highlight>
                  <a:srgbClr val="00FFFF"/>
                </a:highlight>
              </a:rPr>
              <a:t>daily-use Disinfectants (blue)</a:t>
            </a:r>
            <a:r>
              <a:rPr lang="en-US" dirty="0">
                <a:solidFill>
                  <a:srgbClr val="FFFF00"/>
                </a:solidFill>
                <a:highlight>
                  <a:srgbClr val="00FFFF"/>
                </a:highlight>
                <a:sym typeface="Wingdings" panose="05000000000000000000" pitchFamily="2" charset="2"/>
              </a:rPr>
              <a:t> </a:t>
            </a:r>
            <a:r>
              <a:rPr lang="en-US" sz="1400" dirty="0">
                <a:solidFill>
                  <a:srgbClr val="FF0000"/>
                </a:solidFill>
                <a:sym typeface="Wingdings" panose="05000000000000000000" pitchFamily="2" charset="2"/>
              </a:rPr>
              <a:t>most of the daily-use disinfectants </a:t>
            </a:r>
            <a:r>
              <a:rPr lang="en-US" sz="1400" dirty="0" err="1">
                <a:solidFill>
                  <a:srgbClr val="FF0000"/>
                </a:solidFill>
                <a:sym typeface="Wingdings" panose="05000000000000000000" pitchFamily="2" charset="2"/>
              </a:rPr>
              <a:t>ars</a:t>
            </a:r>
            <a:r>
              <a:rPr lang="en-US" sz="1400" dirty="0">
                <a:solidFill>
                  <a:srgbClr val="FF0000"/>
                </a:solidFill>
                <a:sym typeface="Wingdings" panose="05000000000000000000" pitchFamily="2" charset="2"/>
              </a:rPr>
              <a:t>  </a:t>
            </a:r>
            <a:r>
              <a:rPr lang="en-US" b="1" dirty="0">
                <a:solidFill>
                  <a:schemeClr val="accent2">
                    <a:lumMod val="60000"/>
                    <a:lumOff val="40000"/>
                  </a:schemeClr>
                </a:solidFill>
                <a:sym typeface="Wingdings" panose="05000000000000000000" pitchFamily="2" charset="2"/>
              </a:rPr>
              <a:t>- or =</a:t>
            </a:r>
            <a:endParaRPr lang="ar-SA" b="1" dirty="0">
              <a:solidFill>
                <a:schemeClr val="accent2">
                  <a:lumMod val="60000"/>
                  <a:lumOff val="40000"/>
                </a:schemeClr>
              </a:solidFill>
            </a:endParaRPr>
          </a:p>
        </p:txBody>
      </p:sp>
      <p:sp>
        <p:nvSpPr>
          <p:cNvPr id="40" name="Rectangle 2"/>
          <p:cNvSpPr>
            <a:spLocks noChangeArrowheads="1"/>
          </p:cNvSpPr>
          <p:nvPr/>
        </p:nvSpPr>
        <p:spPr bwMode="auto">
          <a:xfrm>
            <a:off x="1524001" y="150360"/>
            <a:ext cx="57708" cy="1564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defTabSz="914400" eaLnBrk="0" fontAlgn="base" hangingPunct="0">
              <a:spcBef>
                <a:spcPct val="0"/>
              </a:spcBef>
              <a:spcAft>
                <a:spcPct val="0"/>
              </a:spcAft>
            </a:pPr>
            <a:r>
              <a:rPr lang="en-US" altLang="ar-SA" sz="1600" dirty="0">
                <a:latin typeface="Arial" panose="020B0604020202020204" pitchFamily="34" charset="0"/>
              </a:rPr>
              <a:t>\</a:t>
            </a:r>
            <a:endParaRPr lang="ar-SA" altLang="ar-SA" sz="1600" dirty="0">
              <a:latin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14">
            <p14:nvContentPartPr>
              <p14:cNvPr id="57" name="حبر 56"/>
              <p14:cNvContentPartPr/>
              <p14:nvPr/>
            </p14:nvContentPartPr>
            <p14:xfrm>
              <a:off x="5966419" y="6474255"/>
              <a:ext cx="180360" cy="76680"/>
            </p14:xfrm>
          </p:contentPart>
        </mc:Choice>
        <mc:Fallback xmlns="">
          <p:pic>
            <p:nvPicPr>
              <p:cNvPr id="57" name="حبر 56"/>
              <p:cNvPicPr/>
              <p:nvPr/>
            </p:nvPicPr>
            <p:blipFill>
              <a:blip/>
              <a:stretch>
                <a:fillRect/>
              </a:stretch>
            </p:blipFill>
            <p:spPr>
              <a:xfrm>
                <a:off x="0" y="0"/>
                <a:ext cx="0" cy="0"/>
              </a:xfrm>
              <a:prstGeom prst="rect">
                <a:avLst/>
              </a:prstGeom>
            </p:spPr>
          </p:pic>
        </mc:Fallback>
      </mc:AlternateContent>
      <p:sp>
        <p:nvSpPr>
          <p:cNvPr id="3" name="Star: 5 Points 2"/>
          <p:cNvSpPr/>
          <p:nvPr/>
        </p:nvSpPr>
        <p:spPr>
          <a:xfrm>
            <a:off x="3074664" y="2980653"/>
            <a:ext cx="435037" cy="2961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5 Points 21"/>
          <p:cNvSpPr/>
          <p:nvPr/>
        </p:nvSpPr>
        <p:spPr>
          <a:xfrm>
            <a:off x="3238368" y="4369624"/>
            <a:ext cx="435037" cy="2961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p:cNvSpPr/>
          <p:nvPr/>
        </p:nvSpPr>
        <p:spPr>
          <a:xfrm>
            <a:off x="3255254" y="4786959"/>
            <a:ext cx="435037" cy="2961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tar: 5 Points 23"/>
          <p:cNvSpPr/>
          <p:nvPr/>
        </p:nvSpPr>
        <p:spPr>
          <a:xfrm>
            <a:off x="3294338" y="5264512"/>
            <a:ext cx="435037" cy="2961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p:cNvSpPr/>
          <p:nvPr/>
        </p:nvSpPr>
        <p:spPr>
          <a:xfrm>
            <a:off x="3239238" y="3968380"/>
            <a:ext cx="435037" cy="29614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765366" y="6168661"/>
            <a:ext cx="1374231" cy="523220"/>
          </a:xfrm>
          <a:prstGeom prst="rect">
            <a:avLst/>
          </a:prstGeom>
        </p:spPr>
        <p:txBody>
          <a:bodyPr wrap="square">
            <a:spAutoFit/>
          </a:bodyPr>
          <a:lstStyle/>
          <a:p>
            <a:r>
              <a:rPr lang="en-US" sz="1400" dirty="0">
                <a:solidFill>
                  <a:srgbClr val="FF0000"/>
                </a:solidFill>
                <a:sym typeface="Wingdings" panose="05000000000000000000" pitchFamily="2" charset="2"/>
              </a:rPr>
              <a:t>differ especially in spores</a:t>
            </a:r>
            <a:endParaRPr lang="en-US" sz="1400" dirty="0"/>
          </a:p>
        </p:txBody>
      </p:sp>
      <p:cxnSp>
        <p:nvCxnSpPr>
          <p:cNvPr id="9" name="Straight Connector 8"/>
          <p:cNvCxnSpPr/>
          <p:nvPr/>
        </p:nvCxnSpPr>
        <p:spPr>
          <a:xfrm>
            <a:off x="6672470" y="6339131"/>
            <a:ext cx="10928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7261121" y="6370961"/>
            <a:ext cx="504245" cy="19900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15">
            <p14:nvContentPartPr>
              <p14:cNvPr id="12" name="Ink 11"/>
              <p14:cNvContentPartPr/>
              <p14:nvPr/>
            </p14:nvContentPartPr>
            <p14:xfrm>
              <a:off x="11546836" y="5065006"/>
              <a:ext cx="530280" cy="695160"/>
            </p14:xfrm>
          </p:contentPart>
        </mc:Choice>
        <mc:Fallback xmlns="">
          <p:pic>
            <p:nvPicPr>
              <p:cNvPr id="12" name="Ink 11"/>
              <p:cNvPicPr/>
              <p:nvPr/>
            </p:nvPicPr>
            <p:blipFill>
              <a:blip r:embed="rId16"/>
              <a:stretch>
                <a:fillRect/>
              </a:stretch>
            </p:blipFill>
            <p:spPr>
              <a:xfrm>
                <a:off x="11540716" y="5058886"/>
                <a:ext cx="542520" cy="707400"/>
              </a:xfrm>
              <a:prstGeom prst="rect">
                <a:avLst/>
              </a:prstGeom>
            </p:spPr>
          </p:pic>
        </mc:Fallback>
      </mc:AlternateContent>
    </p:spTree>
    <p:extLst>
      <p:ext uri="{BB962C8B-B14F-4D97-AF65-F5344CB8AC3E}">
        <p14:creationId xmlns:p14="http://schemas.microsoft.com/office/powerpoint/2010/main" val="3032165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152400"/>
            <a:ext cx="8991600" cy="881270"/>
          </a:xfrm>
        </p:spPr>
        <p:txBody>
          <a:bodyPr>
            <a:normAutofit/>
          </a:bodyPr>
          <a:lstStyle/>
          <a:p>
            <a:r>
              <a:rPr lang="en-US" cap="none" spc="0" dirty="0">
                <a:ln w="0"/>
                <a:solidFill>
                  <a:schemeClr val="tx1"/>
                </a:solidFill>
                <a:effectLst>
                  <a:outerShdw blurRad="38100" dist="19050" dir="2700000" algn="tl" rotWithShape="0">
                    <a:schemeClr val="dk1">
                      <a:alpha val="40000"/>
                    </a:schemeClr>
                  </a:outerShdw>
                </a:effectLst>
                <a:latin typeface="+mn-lt"/>
              </a:rPr>
              <a:t>Hospital disinfection methods</a:t>
            </a:r>
            <a:endParaRPr lang="ar-SA" cap="none" spc="0" dirty="0">
              <a:ln w="0"/>
              <a:solidFill>
                <a:schemeClr val="tx1"/>
              </a:solidFill>
              <a:effectLst>
                <a:outerShdw blurRad="38100" dist="19050" dir="2700000" algn="tl" rotWithShape="0">
                  <a:schemeClr val="dk1">
                    <a:alpha val="40000"/>
                  </a:schemeClr>
                </a:outerShdw>
              </a:effectLst>
              <a:latin typeface="+mn-l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17694974"/>
              </p:ext>
            </p:extLst>
          </p:nvPr>
        </p:nvGraphicFramePr>
        <p:xfrm>
          <a:off x="1881806" y="1905003"/>
          <a:ext cx="9024732" cy="4228499"/>
        </p:xfrm>
        <a:graphic>
          <a:graphicData uri="http://schemas.openxmlformats.org/drawingml/2006/table">
            <a:tbl>
              <a:tblPr rtl="1" firstRow="1" bandRow="1">
                <a:tableStyleId>{BC89EF96-8CEA-46FF-86C4-4CE0E7609802}</a:tableStyleId>
              </a:tblPr>
              <a:tblGrid>
                <a:gridCol w="4512366">
                  <a:extLst>
                    <a:ext uri="{9D8B030D-6E8A-4147-A177-3AD203B41FA5}">
                      <a16:colId xmlns:a16="http://schemas.microsoft.com/office/drawing/2014/main" xmlns="" val="1613040644"/>
                    </a:ext>
                  </a:extLst>
                </a:gridCol>
                <a:gridCol w="4512366">
                  <a:extLst>
                    <a:ext uri="{9D8B030D-6E8A-4147-A177-3AD203B41FA5}">
                      <a16:colId xmlns:a16="http://schemas.microsoft.com/office/drawing/2014/main" xmlns="" val="3283043047"/>
                    </a:ext>
                  </a:extLst>
                </a:gridCol>
              </a:tblGrid>
              <a:tr h="537923">
                <a:tc>
                  <a:txBody>
                    <a:bodyPr/>
                    <a:lstStyle/>
                    <a:p>
                      <a:pPr algn="ctr" rtl="1"/>
                      <a:r>
                        <a:rPr lang="en-US" sz="2400" b="1" kern="1200" dirty="0">
                          <a:solidFill>
                            <a:schemeClr val="accent2"/>
                          </a:solidFill>
                          <a:latin typeface="+mn-lt"/>
                          <a:ea typeface="+mn-ea"/>
                          <a:cs typeface="+mn-cs"/>
                        </a:rPr>
                        <a:t>Disinfectant</a:t>
                      </a:r>
                      <a:r>
                        <a:rPr lang="en-US" sz="2400" dirty="0">
                          <a:solidFill>
                            <a:schemeClr val="accent1"/>
                          </a:solidFill>
                        </a:rPr>
                        <a:t> </a:t>
                      </a:r>
                      <a:endParaRPr lang="ar-SA" sz="2400" dirty="0">
                        <a:solidFill>
                          <a:schemeClr val="accent1"/>
                        </a:solidFill>
                      </a:endParaRPr>
                    </a:p>
                  </a:txBody>
                  <a:tcPr anchor="ctr"/>
                </a:tc>
                <a:tc>
                  <a:txBody>
                    <a:bodyPr/>
                    <a:lstStyle/>
                    <a:p>
                      <a:pPr algn="l" rtl="1"/>
                      <a:r>
                        <a:rPr lang="en-US" sz="2400" b="1" kern="1200" dirty="0">
                          <a:solidFill>
                            <a:schemeClr val="accent2"/>
                          </a:solidFill>
                          <a:latin typeface="+mn-lt"/>
                          <a:ea typeface="+mn-ea"/>
                          <a:cs typeface="+mn-cs"/>
                        </a:rPr>
                        <a:t>Article</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1109850544"/>
                  </a:ext>
                </a:extLst>
              </a:tr>
              <a:tr h="436315">
                <a:tc>
                  <a:txBody>
                    <a:bodyPr/>
                    <a:lstStyle/>
                    <a:p>
                      <a:pPr rtl="1"/>
                      <a:r>
                        <a:rPr lang="en-US" dirty="0" err="1"/>
                        <a:t>Phenolics</a:t>
                      </a:r>
                      <a:r>
                        <a:rPr lang="en-US" dirty="0"/>
                        <a:t> fluids 1-2%</a:t>
                      </a:r>
                      <a:endParaRPr lang="ar-SA" dirty="0">
                        <a:solidFill>
                          <a:sysClr val="windowText" lastClr="000000"/>
                        </a:solidFill>
                      </a:endParaRPr>
                    </a:p>
                  </a:txBody>
                  <a:tcPr anchor="ctr"/>
                </a:tc>
                <a:tc>
                  <a:txBody>
                    <a:bodyPr/>
                    <a:lstStyle/>
                    <a:p>
                      <a:pPr rtl="1"/>
                      <a:r>
                        <a:rPr lang="en-US" sz="2400" b="1" kern="1200" dirty="0">
                          <a:solidFill>
                            <a:schemeClr val="accent2"/>
                          </a:solidFill>
                          <a:latin typeface="+mn-lt"/>
                          <a:ea typeface="+mn-ea"/>
                          <a:cs typeface="+mn-cs"/>
                        </a:rPr>
                        <a:t>-Floors, walls: </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2250124377"/>
                  </a:ext>
                </a:extLst>
              </a:tr>
              <a:tr h="436315">
                <a:tc>
                  <a:txBody>
                    <a:bodyPr/>
                    <a:lstStyle/>
                    <a:p>
                      <a:pPr rtl="1"/>
                      <a:r>
                        <a:rPr lang="en-US" dirty="0"/>
                        <a:t>Hypochlorite, Alcohol</a:t>
                      </a:r>
                      <a:endParaRPr lang="ar-SA" dirty="0">
                        <a:solidFill>
                          <a:sysClr val="windowText" lastClr="000000"/>
                        </a:solidFill>
                      </a:endParaRPr>
                    </a:p>
                  </a:txBody>
                  <a:tcPr anchor="ctr"/>
                </a:tc>
                <a:tc>
                  <a:txBody>
                    <a:bodyPr/>
                    <a:lstStyle/>
                    <a:p>
                      <a:pPr rtl="1"/>
                      <a:r>
                        <a:rPr lang="en-US" sz="2400" b="1" kern="1200" dirty="0">
                          <a:solidFill>
                            <a:schemeClr val="accent2"/>
                          </a:solidFill>
                          <a:latin typeface="+mn-lt"/>
                          <a:ea typeface="+mn-ea"/>
                          <a:cs typeface="+mn-cs"/>
                        </a:rPr>
                        <a:t>-Surfaces tables:</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3661783755"/>
                  </a:ext>
                </a:extLst>
              </a:tr>
              <a:tr h="436315">
                <a:tc>
                  <a:txBody>
                    <a:bodyPr/>
                    <a:lstStyle/>
                    <a:p>
                      <a:pPr rtl="1"/>
                      <a:r>
                        <a:rPr lang="en-US" dirty="0" err="1"/>
                        <a:t>Gluteraldehyde</a:t>
                      </a:r>
                      <a:r>
                        <a:rPr lang="en-US" dirty="0"/>
                        <a:t> 2% (</a:t>
                      </a:r>
                      <a:r>
                        <a:rPr lang="en-US" dirty="0" err="1"/>
                        <a:t>Cidex</a:t>
                      </a:r>
                      <a:r>
                        <a:rPr lang="en-US" dirty="0"/>
                        <a:t>)  </a:t>
                      </a:r>
                      <a:endParaRPr lang="ar-SA" dirty="0">
                        <a:solidFill>
                          <a:sysClr val="windowText" lastClr="000000"/>
                        </a:solidFill>
                      </a:endParaRPr>
                    </a:p>
                  </a:txBody>
                  <a:tcPr anchor="ctr"/>
                </a:tc>
                <a:tc rowSpan="2">
                  <a:txBody>
                    <a:bodyPr/>
                    <a:lstStyle/>
                    <a:p>
                      <a:pPr rtl="1"/>
                      <a:r>
                        <a:rPr lang="en-US" sz="2400" b="1" kern="1200" dirty="0">
                          <a:solidFill>
                            <a:schemeClr val="accent2"/>
                          </a:solidFill>
                          <a:latin typeface="+mn-lt"/>
                          <a:ea typeface="+mn-ea"/>
                          <a:cs typeface="+mn-cs"/>
                        </a:rPr>
                        <a:t>-Endoscopes:</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3682615121"/>
                  </a:ext>
                </a:extLst>
              </a:tr>
              <a:tr h="430338">
                <a:tc>
                  <a:txBody>
                    <a:bodyPr/>
                    <a:lstStyle/>
                    <a:p>
                      <a:pPr rtl="1"/>
                      <a:r>
                        <a:rPr lang="en-US" dirty="0"/>
                        <a:t>sub-atmospheric steam</a:t>
                      </a:r>
                      <a:endParaRPr lang="ar-SA" dirty="0">
                        <a:solidFill>
                          <a:sysClr val="windowText" lastClr="000000"/>
                        </a:solidFill>
                      </a:endParaRPr>
                    </a:p>
                  </a:txBody>
                  <a:tcPr anchor="ctr"/>
                </a:tc>
                <a:tc vMerge="1">
                  <a:txBody>
                    <a:bodyPr/>
                    <a:lstStyle/>
                    <a:p>
                      <a:pPr rtl="1"/>
                      <a:endParaRPr lang="ar-SA" dirty="0"/>
                    </a:p>
                  </a:txBody>
                  <a:tcPr/>
                </a:tc>
                <a:extLst>
                  <a:ext uri="{0D108BD9-81ED-4DB2-BD59-A6C34878D82A}">
                    <a16:rowId xmlns:a16="http://schemas.microsoft.com/office/drawing/2014/main" xmlns="" val="1910868315"/>
                  </a:ext>
                </a:extLst>
              </a:tr>
              <a:tr h="436315">
                <a:tc>
                  <a:txBody>
                    <a:bodyPr/>
                    <a:lstStyle/>
                    <a:p>
                      <a:pPr rtl="1"/>
                      <a:r>
                        <a:rPr lang="en-US" dirty="0"/>
                        <a:t>70% Alcohol</a:t>
                      </a:r>
                      <a:endParaRPr lang="ar-SA" dirty="0">
                        <a:solidFill>
                          <a:sysClr val="windowText" lastClr="000000"/>
                        </a:solidFill>
                      </a:endParaRPr>
                    </a:p>
                  </a:txBody>
                  <a:tcPr anchor="ctr"/>
                </a:tc>
                <a:tc>
                  <a:txBody>
                    <a:bodyPr/>
                    <a:lstStyle/>
                    <a:p>
                      <a:pPr rtl="1"/>
                      <a:r>
                        <a:rPr lang="en-US" sz="2400" b="1" kern="1200" dirty="0">
                          <a:solidFill>
                            <a:schemeClr val="accent2"/>
                          </a:solidFill>
                          <a:latin typeface="+mn-lt"/>
                          <a:ea typeface="+mn-ea"/>
                          <a:cs typeface="+mn-cs"/>
                        </a:rPr>
                        <a:t>-Thermometers:</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3008812389"/>
                  </a:ext>
                </a:extLst>
              </a:tr>
              <a:tr h="537923">
                <a:tc>
                  <a:txBody>
                    <a:bodyPr/>
                    <a:lstStyle/>
                    <a:p>
                      <a:pPr marL="0" algn="ctr" defTabSz="914400" rtl="1" eaLnBrk="1" latinLnBrk="0" hangingPunct="1"/>
                      <a:r>
                        <a:rPr lang="en-US" sz="2000" b="1" kern="1200" dirty="0">
                          <a:solidFill>
                            <a:schemeClr val="tx1"/>
                          </a:solidFill>
                        </a:rPr>
                        <a:t>Antiseptics</a:t>
                      </a:r>
                      <a:endParaRPr lang="ar-SA" sz="2400" b="1" kern="1200" dirty="0">
                        <a:solidFill>
                          <a:schemeClr val="tx1"/>
                        </a:solidFill>
                        <a:latin typeface="+mn-lt"/>
                        <a:ea typeface="+mn-ea"/>
                        <a:cs typeface="+mn-cs"/>
                      </a:endParaRPr>
                    </a:p>
                  </a:txBody>
                  <a:tcPr anchor="ctr"/>
                </a:tc>
                <a:tc>
                  <a:txBody>
                    <a:bodyPr/>
                    <a:lstStyle/>
                    <a:p>
                      <a:pPr marL="0" algn="l" defTabSz="914400" rtl="1" eaLnBrk="1" latinLnBrk="0" hangingPunct="1"/>
                      <a:r>
                        <a:rPr lang="en-US" sz="2400" b="1" kern="1200" dirty="0">
                          <a:solidFill>
                            <a:schemeClr val="accent2"/>
                          </a:solidFill>
                          <a:latin typeface="+mn-lt"/>
                          <a:ea typeface="+mn-ea"/>
                          <a:cs typeface="+mn-cs"/>
                        </a:rPr>
                        <a:t>Skin:</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3602858457"/>
                  </a:ext>
                </a:extLst>
              </a:tr>
              <a:tr h="436315">
                <a:tc>
                  <a:txBody>
                    <a:bodyPr/>
                    <a:lstStyle/>
                    <a:p>
                      <a:pPr rtl="1"/>
                      <a:r>
                        <a:rPr lang="en-US" dirty="0"/>
                        <a:t>Chlorhexidine, Iodine alcohol </a:t>
                      </a:r>
                      <a:endParaRPr lang="ar-SA" dirty="0">
                        <a:solidFill>
                          <a:sysClr val="windowText" lastClr="000000"/>
                        </a:solidFill>
                      </a:endParaRPr>
                    </a:p>
                  </a:txBody>
                  <a:tcPr anchor="ctr"/>
                </a:tc>
                <a:tc>
                  <a:txBody>
                    <a:bodyPr/>
                    <a:lstStyle/>
                    <a:p>
                      <a:pPr rtl="1"/>
                      <a:r>
                        <a:rPr lang="en-US" sz="2400" b="1" kern="1200" dirty="0">
                          <a:solidFill>
                            <a:schemeClr val="accent2"/>
                          </a:solidFill>
                          <a:latin typeface="+mn-lt"/>
                          <a:ea typeface="+mn-ea"/>
                          <a:cs typeface="+mn-cs"/>
                        </a:rPr>
                        <a:t>-Surgeons’ hands:</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2127268400"/>
                  </a:ext>
                </a:extLst>
              </a:tr>
              <a:tr h="436315">
                <a:tc>
                  <a:txBody>
                    <a:bodyPr/>
                    <a:lstStyle/>
                    <a:p>
                      <a:pPr rtl="1"/>
                      <a:r>
                        <a:rPr lang="en-US" dirty="0"/>
                        <a:t>70% Alcohol, Iodine </a:t>
                      </a:r>
                      <a:endParaRPr lang="ar-SA" dirty="0">
                        <a:solidFill>
                          <a:sysClr val="windowText" lastClr="000000"/>
                        </a:solidFill>
                      </a:endParaRPr>
                    </a:p>
                  </a:txBody>
                  <a:tcPr anchor="ctr"/>
                </a:tc>
                <a:tc>
                  <a:txBody>
                    <a:bodyPr/>
                    <a:lstStyle/>
                    <a:p>
                      <a:pPr rtl="1"/>
                      <a:r>
                        <a:rPr lang="en-US" sz="2400" b="1" kern="1200" dirty="0">
                          <a:solidFill>
                            <a:schemeClr val="accent2"/>
                          </a:solidFill>
                          <a:latin typeface="+mn-lt"/>
                          <a:ea typeface="+mn-ea"/>
                          <a:cs typeface="+mn-cs"/>
                        </a:rPr>
                        <a:t>-Patient skin:</a:t>
                      </a:r>
                      <a:endParaRPr lang="ar-SA" sz="2400" b="1" kern="1200" dirty="0">
                        <a:solidFill>
                          <a:schemeClr val="accent2"/>
                        </a:solidFill>
                        <a:latin typeface="+mn-lt"/>
                        <a:ea typeface="+mn-ea"/>
                        <a:cs typeface="+mn-cs"/>
                      </a:endParaRPr>
                    </a:p>
                  </a:txBody>
                  <a:tcPr anchor="ctr"/>
                </a:tc>
                <a:extLst>
                  <a:ext uri="{0D108BD9-81ED-4DB2-BD59-A6C34878D82A}">
                    <a16:rowId xmlns:a16="http://schemas.microsoft.com/office/drawing/2014/main" xmlns="" val="1556663758"/>
                  </a:ext>
                </a:extLst>
              </a:tr>
            </a:tbl>
          </a:graphicData>
        </a:graphic>
      </p:graphicFrame>
      <p:sp>
        <p:nvSpPr>
          <p:cNvPr id="5" name="شكل بيضاوي 4"/>
          <p:cNvSpPr/>
          <p:nvPr/>
        </p:nvSpPr>
        <p:spPr>
          <a:xfrm>
            <a:off x="9952381" y="543339"/>
            <a:ext cx="1391479" cy="1232454"/>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rtl="1"/>
            <a:r>
              <a:rPr lang="en-US" sz="1100" dirty="0">
                <a:solidFill>
                  <a:schemeClr val="tx2">
                    <a:lumMod val="50000"/>
                  </a:schemeClr>
                </a:solidFill>
              </a:rPr>
              <a:t>*Depends on Hospital‘s </a:t>
            </a:r>
            <a:r>
              <a:rPr lang="ar-SA" altLang="ar-SA" sz="1100" dirty="0" err="1">
                <a:solidFill>
                  <a:schemeClr val="tx2">
                    <a:lumMod val="50000"/>
                  </a:schemeClr>
                </a:solidFill>
                <a:latin typeface="inherit"/>
              </a:rPr>
              <a:t>Policy</a:t>
            </a:r>
            <a:r>
              <a:rPr lang="en-US" sz="1100" dirty="0">
                <a:solidFill>
                  <a:schemeClr val="tx2">
                    <a:lumMod val="50000"/>
                  </a:schemeClr>
                </a:solidFill>
              </a:rPr>
              <a:t> </a:t>
            </a:r>
            <a:endParaRPr lang="ar-SA" sz="1100" dirty="0">
              <a:solidFill>
                <a:schemeClr val="tx2">
                  <a:lumMod val="50000"/>
                </a:schemeClr>
              </a:solidFill>
            </a:endParaRPr>
          </a:p>
        </p:txBody>
      </p:sp>
      <p:sp>
        <p:nvSpPr>
          <p:cNvPr id="6" name="Rectangle 1"/>
          <p:cNvSpPr>
            <a:spLocks noChangeArrowheads="1"/>
          </p:cNvSpPr>
          <p:nvPr/>
        </p:nvSpPr>
        <p:spPr bwMode="auto">
          <a:xfrm>
            <a:off x="1524000" y="211915"/>
            <a:ext cx="16030" cy="333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defTabSz="914400" eaLnBrk="0" fontAlgn="base" hangingPunct="0">
              <a:spcBef>
                <a:spcPct val="0"/>
              </a:spcBef>
              <a:spcAft>
                <a:spcPct val="0"/>
              </a:spcAft>
            </a:pPr>
            <a:r>
              <a:rPr lang="ar-SA" altLang="ar-SA" sz="800" dirty="0"/>
              <a:t> </a:t>
            </a:r>
            <a:endParaRPr lang="ar-SA" altLang="ar-SA" dirty="0">
              <a:latin typeface="Arial" panose="020B0604020202020204" pitchFamily="34" charset="0"/>
            </a:endParaRPr>
          </a:p>
        </p:txBody>
      </p:sp>
    </p:spTree>
    <p:extLst>
      <p:ext uri="{BB962C8B-B14F-4D97-AF65-F5344CB8AC3E}">
        <p14:creationId xmlns:p14="http://schemas.microsoft.com/office/powerpoint/2010/main" val="3525125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468" y="886810"/>
            <a:ext cx="8475260" cy="2677656"/>
          </a:xfrm>
          <a:prstGeom prst="rect">
            <a:avLst/>
          </a:prstGeom>
        </p:spPr>
        <p:txBody>
          <a:bodyPr wrap="square">
            <a:spAutoFit/>
          </a:bodyPr>
          <a:lstStyle/>
          <a:p>
            <a:pPr marL="457200" indent="-457200">
              <a:buFont typeface="Arial" panose="020B0604020202020204" pitchFamily="34" charset="0"/>
              <a:buChar char="•"/>
              <a:defRPr/>
            </a:pPr>
            <a:r>
              <a:rPr lang="en-US" sz="2800" dirty="0"/>
              <a:t>Any instrument or item used for sterile body site </a:t>
            </a:r>
            <a:r>
              <a:rPr lang="en-US" sz="2800" dirty="0">
                <a:solidFill>
                  <a:srgbClr val="FF0000"/>
                </a:solidFill>
              </a:rPr>
              <a:t>should be sterile.</a:t>
            </a:r>
          </a:p>
          <a:p>
            <a:pPr marL="457200" indent="-457200">
              <a:buFont typeface="Arial" panose="020B0604020202020204" pitchFamily="34" charset="0"/>
              <a:buChar char="•"/>
              <a:defRPr/>
            </a:pPr>
            <a:r>
              <a:rPr lang="en-US" sz="2800" dirty="0"/>
              <a:t>Any instrument or item used for non-sterile body site  </a:t>
            </a:r>
            <a:r>
              <a:rPr lang="en-US" sz="2800" dirty="0">
                <a:solidFill>
                  <a:srgbClr val="FF0000"/>
                </a:solidFill>
              </a:rPr>
              <a:t>can be disinfected.</a:t>
            </a:r>
          </a:p>
          <a:p>
            <a:pPr marL="457200" indent="-457200">
              <a:buFont typeface="Arial" panose="020B0604020202020204" pitchFamily="34" charset="0"/>
              <a:buChar char="•"/>
              <a:defRPr/>
            </a:pPr>
            <a:r>
              <a:rPr lang="en-US" sz="2800" dirty="0"/>
              <a:t>Hand washing is the most important to </a:t>
            </a:r>
            <a:r>
              <a:rPr lang="en-US" sz="2800" dirty="0">
                <a:solidFill>
                  <a:srgbClr val="FF0000"/>
                </a:solidFill>
              </a:rPr>
              <a:t>prevent</a:t>
            </a:r>
            <a:r>
              <a:rPr lang="en-US" sz="2800" dirty="0"/>
              <a:t> hospital acquired infection.</a:t>
            </a:r>
          </a:p>
        </p:txBody>
      </p:sp>
      <p:sp>
        <p:nvSpPr>
          <p:cNvPr id="3" name="Rectangle 2"/>
          <p:cNvSpPr/>
          <p:nvPr/>
        </p:nvSpPr>
        <p:spPr>
          <a:xfrm>
            <a:off x="3344542" y="118997"/>
            <a:ext cx="3347007" cy="646331"/>
          </a:xfrm>
          <a:prstGeom prst="rect">
            <a:avLst/>
          </a:prstGeom>
        </p:spPr>
        <p:txBody>
          <a:bodyPr wrap="none">
            <a:spAutoFit/>
          </a:bodyPr>
          <a:lstStyle/>
          <a:p>
            <a:r>
              <a:rPr lang="en-US" sz="3600" dirty="0">
                <a:ln w="0"/>
                <a:solidFill>
                  <a:schemeClr val="accent1"/>
                </a:solidFill>
              </a:rPr>
              <a:t>Important points</a:t>
            </a:r>
          </a:p>
        </p:txBody>
      </p:sp>
      <p:sp>
        <p:nvSpPr>
          <p:cNvPr id="4" name="Rectangle: Folded Corner 3"/>
          <p:cNvSpPr/>
          <p:nvPr/>
        </p:nvSpPr>
        <p:spPr>
          <a:xfrm>
            <a:off x="1678673" y="4558352"/>
            <a:ext cx="9239535" cy="2047164"/>
          </a:xfrm>
          <a:prstGeom prst="foldedCorner">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600" dirty="0"/>
              <a:t>Online quiz</a:t>
            </a:r>
          </a:p>
          <a:p>
            <a:pPr algn="ctr"/>
            <a:endParaRPr lang="en-US" sz="3600" dirty="0"/>
          </a:p>
        </p:txBody>
      </p:sp>
      <p:sp>
        <p:nvSpPr>
          <p:cNvPr id="8" name="Rectangle 4"/>
          <p:cNvSpPr>
            <a:spLocks noChangeArrowheads="1"/>
          </p:cNvSpPr>
          <p:nvPr/>
        </p:nvSpPr>
        <p:spPr bwMode="auto">
          <a:xfrm>
            <a:off x="2142698" y="5408950"/>
            <a:ext cx="9553434" cy="104644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D85F7F"/>
                </a:solidFill>
                <a:effectLst/>
                <a:latin typeface="Arial" panose="020B0604020202020204" pitchFamily="34" charset="0"/>
                <a:cs typeface="Arial" panose="020B0604020202020204" pitchFamily="34" charset="0"/>
                <a:hlinkClick r:id="rId2"/>
              </a:rPr>
              <a:t>https://www.onlineexambuilder.com/microbiology-l7-part2/exam-106383</a:t>
            </a:r>
            <a:r>
              <a:rPr kumimoji="0" lang="en-US" altLang="en-US" sz="4000" b="0" i="0" u="none" strike="noStrike" cap="none" normalizeH="0" baseline="0" dirty="0">
                <a:ln>
                  <a:noFill/>
                </a:ln>
                <a:solidFill>
                  <a:schemeClr val="tx1"/>
                </a:solidFill>
                <a:effectLst/>
              </a:rPr>
              <a:t> </a:t>
            </a:r>
            <a:endParaRPr kumimoji="0" lang="en-US" altLang="en-US" sz="6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14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7222" y="237359"/>
            <a:ext cx="2794163" cy="923330"/>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summery</a:t>
            </a:r>
          </a:p>
        </p:txBody>
      </p:sp>
      <p:sp>
        <p:nvSpPr>
          <p:cNvPr id="3" name="Rectangle 2"/>
          <p:cNvSpPr/>
          <p:nvPr/>
        </p:nvSpPr>
        <p:spPr>
          <a:xfrm>
            <a:off x="2626344" y="2166167"/>
            <a:ext cx="6096000" cy="4064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Char char="•"/>
            </a:pPr>
            <a:endParaRPr lang="en-US" dirty="0"/>
          </a:p>
          <a:p>
            <a:pPr lvl="1">
              <a:buChar char="•"/>
            </a:pPr>
            <a:endParaRPr lang="en-US" dirty="0"/>
          </a:p>
          <a:p>
            <a:pPr lvl="0">
              <a:buChar char="•"/>
            </a:pPr>
            <a:endParaRPr lang="en-US" dirty="0"/>
          </a:p>
          <a:p>
            <a:pPr lvl="1">
              <a:buChar char="•"/>
            </a:pPr>
            <a:endParaRPr lang="en-US" dirty="0"/>
          </a:p>
          <a:p>
            <a:pPr lvl="0">
              <a:buChar char="•"/>
            </a:pPr>
            <a:endParaRPr lang="en-US" dirty="0"/>
          </a:p>
          <a:p>
            <a:pPr lvl="1">
              <a:buChar char="•"/>
            </a:pPr>
            <a:endParaRPr lang="en-US" dirty="0"/>
          </a:p>
        </p:txBody>
      </p:sp>
      <p:sp>
        <p:nvSpPr>
          <p:cNvPr id="4" name="Rectangle 3"/>
          <p:cNvSpPr/>
          <p:nvPr/>
        </p:nvSpPr>
        <p:spPr>
          <a:xfrm>
            <a:off x="6111690" y="3303537"/>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
        <p:nvSpPr>
          <p:cNvPr id="5" name="Rectangle 4"/>
          <p:cNvSpPr/>
          <p:nvPr/>
        </p:nvSpPr>
        <p:spPr>
          <a:xfrm>
            <a:off x="8792094" y="1489006"/>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
        <p:nvSpPr>
          <p:cNvPr id="6" name="Rectangle 5"/>
          <p:cNvSpPr/>
          <p:nvPr/>
        </p:nvSpPr>
        <p:spPr>
          <a:xfrm>
            <a:off x="9222879" y="2377093"/>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
        <p:nvSpPr>
          <p:cNvPr id="7" name="Rectangle 6"/>
          <p:cNvSpPr/>
          <p:nvPr/>
        </p:nvSpPr>
        <p:spPr>
          <a:xfrm>
            <a:off x="8184875" y="3285153"/>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Filtration</a:t>
            </a:r>
          </a:p>
        </p:txBody>
      </p:sp>
      <p:sp>
        <p:nvSpPr>
          <p:cNvPr id="8" name="Rectangle 7"/>
          <p:cNvSpPr/>
          <p:nvPr/>
        </p:nvSpPr>
        <p:spPr>
          <a:xfrm>
            <a:off x="7259605" y="2213445"/>
            <a:ext cx="1555870" cy="44782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Physical </a:t>
            </a:r>
          </a:p>
        </p:txBody>
      </p:sp>
      <p:sp>
        <p:nvSpPr>
          <p:cNvPr id="9" name="Rectangle 8"/>
          <p:cNvSpPr/>
          <p:nvPr/>
        </p:nvSpPr>
        <p:spPr>
          <a:xfrm>
            <a:off x="5030139" y="1887647"/>
            <a:ext cx="1512168" cy="447824"/>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Methods of sterilization</a:t>
            </a:r>
          </a:p>
        </p:txBody>
      </p:sp>
      <p:sp>
        <p:nvSpPr>
          <p:cNvPr id="10" name="Rectangle 9"/>
          <p:cNvSpPr/>
          <p:nvPr/>
        </p:nvSpPr>
        <p:spPr>
          <a:xfrm>
            <a:off x="2626344" y="1974836"/>
            <a:ext cx="1728192" cy="44782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Chemical</a:t>
            </a:r>
            <a:r>
              <a:rPr lang="en-US" sz="900" dirty="0"/>
              <a:t>(used for heat sensitive </a:t>
            </a:r>
            <a:r>
              <a:rPr lang="en-US" sz="900" dirty="0" err="1"/>
              <a:t>equipments</a:t>
            </a:r>
            <a:r>
              <a:rPr lang="en-US" sz="900" dirty="0"/>
              <a:t>)</a:t>
            </a:r>
          </a:p>
        </p:txBody>
      </p:sp>
      <p:sp>
        <p:nvSpPr>
          <p:cNvPr id="11" name="Rectangle 10"/>
          <p:cNvSpPr/>
          <p:nvPr/>
        </p:nvSpPr>
        <p:spPr>
          <a:xfrm>
            <a:off x="1021045" y="2923013"/>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
        <p:nvSpPr>
          <p:cNvPr id="12" name="Rectangle 11"/>
          <p:cNvSpPr/>
          <p:nvPr/>
        </p:nvSpPr>
        <p:spPr>
          <a:xfrm>
            <a:off x="2671805" y="3149168"/>
            <a:ext cx="1512168" cy="4478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cxnSp>
        <p:nvCxnSpPr>
          <p:cNvPr id="15" name="Straight Arrow Connector 14"/>
          <p:cNvCxnSpPr>
            <a:stCxn id="9" idx="1"/>
            <a:endCxn id="10" idx="3"/>
          </p:cNvCxnSpPr>
          <p:nvPr/>
        </p:nvCxnSpPr>
        <p:spPr>
          <a:xfrm flipH="1">
            <a:off x="4354536" y="2111559"/>
            <a:ext cx="675603" cy="8718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a:stCxn id="9" idx="3"/>
            <a:endCxn id="8" idx="1"/>
          </p:cNvCxnSpPr>
          <p:nvPr/>
        </p:nvCxnSpPr>
        <p:spPr>
          <a:xfrm>
            <a:off x="6542307" y="2111559"/>
            <a:ext cx="717298" cy="32579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Connector 16"/>
          <p:cNvCxnSpPr>
            <a:endCxn id="4" idx="0"/>
          </p:cNvCxnSpPr>
          <p:nvPr/>
        </p:nvCxnSpPr>
        <p:spPr>
          <a:xfrm flipH="1">
            <a:off x="6867774" y="2666640"/>
            <a:ext cx="1156825" cy="636897"/>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Straight Connector 17"/>
          <p:cNvCxnSpPr>
            <a:stCxn id="8" idx="3"/>
            <a:endCxn id="5" idx="2"/>
          </p:cNvCxnSpPr>
          <p:nvPr/>
        </p:nvCxnSpPr>
        <p:spPr>
          <a:xfrm flipV="1">
            <a:off x="8815475" y="1936830"/>
            <a:ext cx="732703" cy="500527"/>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Straight Connector 18"/>
          <p:cNvCxnSpPr>
            <a:stCxn id="8" idx="2"/>
            <a:endCxn id="7" idx="0"/>
          </p:cNvCxnSpPr>
          <p:nvPr/>
        </p:nvCxnSpPr>
        <p:spPr>
          <a:xfrm>
            <a:off x="8037540" y="2661269"/>
            <a:ext cx="903419" cy="623884"/>
          </a:xfrm>
          <a:prstGeom prst="line">
            <a:avLst/>
          </a:prstGeom>
        </p:spPr>
        <p:style>
          <a:lnRef idx="3">
            <a:schemeClr val="accent6"/>
          </a:lnRef>
          <a:fillRef idx="0">
            <a:schemeClr val="accent6"/>
          </a:fillRef>
          <a:effectRef idx="2">
            <a:schemeClr val="accent6"/>
          </a:effectRef>
          <a:fontRef idx="minor">
            <a:schemeClr val="tx1"/>
          </a:fontRef>
        </p:style>
      </p:cxnSp>
      <p:cxnSp>
        <p:nvCxnSpPr>
          <p:cNvPr id="20" name="Straight Connector 19"/>
          <p:cNvCxnSpPr>
            <a:stCxn id="8" idx="3"/>
            <a:endCxn id="6" idx="0"/>
          </p:cNvCxnSpPr>
          <p:nvPr/>
        </p:nvCxnSpPr>
        <p:spPr>
          <a:xfrm flipV="1">
            <a:off x="8815475" y="2377093"/>
            <a:ext cx="1163488" cy="60264"/>
          </a:xfrm>
          <a:prstGeom prst="line">
            <a:avLst/>
          </a:prstGeom>
        </p:spPr>
        <p:style>
          <a:lnRef idx="3">
            <a:schemeClr val="accent6"/>
          </a:lnRef>
          <a:fillRef idx="0">
            <a:schemeClr val="accent6"/>
          </a:fillRef>
          <a:effectRef idx="2">
            <a:schemeClr val="accent6"/>
          </a:effectRef>
          <a:fontRef idx="minor">
            <a:schemeClr val="tx1"/>
          </a:fontRef>
        </p:style>
      </p:cxnSp>
      <p:cxnSp>
        <p:nvCxnSpPr>
          <p:cNvPr id="23" name="Straight Connector 22"/>
          <p:cNvCxnSpPr/>
          <p:nvPr/>
        </p:nvCxnSpPr>
        <p:spPr>
          <a:xfrm flipH="1">
            <a:off x="1582766" y="2166167"/>
            <a:ext cx="1027420" cy="697628"/>
          </a:xfrm>
          <a:prstGeom prst="line">
            <a:avLst/>
          </a:prstGeom>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flipH="1">
            <a:off x="3583038" y="2424947"/>
            <a:ext cx="771498" cy="721978"/>
          </a:xfrm>
          <a:prstGeom prst="line">
            <a:avLst/>
          </a:prstGeom>
        </p:spPr>
        <p:style>
          <a:lnRef idx="3">
            <a:schemeClr val="accent6"/>
          </a:lnRef>
          <a:fillRef idx="0">
            <a:schemeClr val="accent6"/>
          </a:fillRef>
          <a:effectRef idx="2">
            <a:schemeClr val="accent6"/>
          </a:effectRef>
          <a:fontRef idx="minor">
            <a:schemeClr val="tx1"/>
          </a:fontRef>
        </p:style>
      </p:cxnSp>
      <p:sp>
        <p:nvSpPr>
          <p:cNvPr id="25" name="TextBox 118"/>
          <p:cNvSpPr txBox="1"/>
          <p:nvPr/>
        </p:nvSpPr>
        <p:spPr>
          <a:xfrm>
            <a:off x="2588250" y="3124056"/>
            <a:ext cx="168190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Ethylene oxide</a:t>
            </a:r>
          </a:p>
        </p:txBody>
      </p:sp>
      <p:sp>
        <p:nvSpPr>
          <p:cNvPr id="26" name="TextBox 119"/>
          <p:cNvSpPr txBox="1"/>
          <p:nvPr/>
        </p:nvSpPr>
        <p:spPr>
          <a:xfrm>
            <a:off x="6618413" y="5638327"/>
            <a:ext cx="1523822" cy="3981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 name="TextBox 120"/>
          <p:cNvSpPr txBox="1"/>
          <p:nvPr/>
        </p:nvSpPr>
        <p:spPr>
          <a:xfrm>
            <a:off x="9218588" y="2382875"/>
            <a:ext cx="172326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Ionizig</a:t>
            </a:r>
            <a:r>
              <a:rPr lang="en-US" dirty="0"/>
              <a:t> radiation</a:t>
            </a:r>
          </a:p>
        </p:txBody>
      </p:sp>
      <p:sp>
        <p:nvSpPr>
          <p:cNvPr id="28" name="TextBox 121"/>
          <p:cNvSpPr txBox="1"/>
          <p:nvPr/>
        </p:nvSpPr>
        <p:spPr>
          <a:xfrm>
            <a:off x="9046093" y="1489006"/>
            <a:ext cx="151216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U.V light</a:t>
            </a:r>
          </a:p>
        </p:txBody>
      </p:sp>
      <p:sp>
        <p:nvSpPr>
          <p:cNvPr id="29" name="TextBox 122"/>
          <p:cNvSpPr txBox="1"/>
          <p:nvPr/>
        </p:nvSpPr>
        <p:spPr>
          <a:xfrm>
            <a:off x="6111690" y="3335026"/>
            <a:ext cx="151216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Heat</a:t>
            </a:r>
          </a:p>
        </p:txBody>
      </p:sp>
      <p:sp>
        <p:nvSpPr>
          <p:cNvPr id="31" name="TextBox 124"/>
          <p:cNvSpPr txBox="1"/>
          <p:nvPr/>
        </p:nvSpPr>
        <p:spPr>
          <a:xfrm>
            <a:off x="944442" y="2934205"/>
            <a:ext cx="168190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err="1"/>
              <a:t>Gluteraldehyde</a:t>
            </a:r>
            <a:endParaRPr lang="en-US" dirty="0"/>
          </a:p>
        </p:txBody>
      </p:sp>
      <p:sp>
        <p:nvSpPr>
          <p:cNvPr id="38" name="Rectangle 37"/>
          <p:cNvSpPr/>
          <p:nvPr/>
        </p:nvSpPr>
        <p:spPr>
          <a:xfrm>
            <a:off x="10042344" y="3066324"/>
            <a:ext cx="1618456" cy="447824"/>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e.g. Gamma radiation</a:t>
            </a:r>
          </a:p>
        </p:txBody>
      </p:sp>
      <p:cxnSp>
        <p:nvCxnSpPr>
          <p:cNvPr id="39" name="Straight Connector 38"/>
          <p:cNvCxnSpPr>
            <a:stCxn id="6" idx="2"/>
            <a:endCxn id="38" idx="0"/>
          </p:cNvCxnSpPr>
          <p:nvPr/>
        </p:nvCxnSpPr>
        <p:spPr>
          <a:xfrm>
            <a:off x="9978963" y="2824917"/>
            <a:ext cx="872609" cy="241407"/>
          </a:xfrm>
          <a:prstGeom prst="line">
            <a:avLst/>
          </a:prstGeom>
        </p:spPr>
        <p:style>
          <a:lnRef idx="3">
            <a:schemeClr val="accent6"/>
          </a:lnRef>
          <a:fillRef idx="0">
            <a:schemeClr val="accent6"/>
          </a:fillRef>
          <a:effectRef idx="2">
            <a:schemeClr val="accent6"/>
          </a:effectRef>
          <a:fontRef idx="minor">
            <a:schemeClr val="tx1"/>
          </a:fontRef>
        </p:style>
      </p:cxnSp>
      <p:sp>
        <p:nvSpPr>
          <p:cNvPr id="63" name="Rectangle 62"/>
          <p:cNvSpPr/>
          <p:nvPr/>
        </p:nvSpPr>
        <p:spPr>
          <a:xfrm>
            <a:off x="8892209" y="4132949"/>
            <a:ext cx="1548606" cy="59807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dirty="0"/>
              <a:t>e.g. Membrane  filter</a:t>
            </a:r>
          </a:p>
        </p:txBody>
      </p:sp>
      <p:cxnSp>
        <p:nvCxnSpPr>
          <p:cNvPr id="64" name="Straight Connector 63"/>
          <p:cNvCxnSpPr>
            <a:stCxn id="7" idx="2"/>
            <a:endCxn id="63" idx="0"/>
          </p:cNvCxnSpPr>
          <p:nvPr/>
        </p:nvCxnSpPr>
        <p:spPr>
          <a:xfrm>
            <a:off x="8940959" y="3732977"/>
            <a:ext cx="725553" cy="399972"/>
          </a:xfrm>
          <a:prstGeom prst="line">
            <a:avLst/>
          </a:prstGeom>
        </p:spPr>
        <p:style>
          <a:lnRef idx="3">
            <a:schemeClr val="accent6"/>
          </a:lnRef>
          <a:fillRef idx="0">
            <a:schemeClr val="accent6"/>
          </a:fillRef>
          <a:effectRef idx="2">
            <a:schemeClr val="accent6"/>
          </a:effectRef>
          <a:fontRef idx="minor">
            <a:schemeClr val="tx1"/>
          </a:fontRef>
        </p:style>
      </p:cxnSp>
      <p:sp>
        <p:nvSpPr>
          <p:cNvPr id="206" name="Rectangle 205"/>
          <p:cNvSpPr/>
          <p:nvPr/>
        </p:nvSpPr>
        <p:spPr>
          <a:xfrm rot="10800000">
            <a:off x="6734601" y="4669507"/>
            <a:ext cx="1512168" cy="4478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7" name="Rectangle 206"/>
          <p:cNvSpPr/>
          <p:nvPr/>
        </p:nvSpPr>
        <p:spPr>
          <a:xfrm>
            <a:off x="4684277" y="4719380"/>
            <a:ext cx="1512168" cy="4478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208" name="Straight Connector 207"/>
          <p:cNvCxnSpPr>
            <a:endCxn id="206" idx="2"/>
          </p:cNvCxnSpPr>
          <p:nvPr/>
        </p:nvCxnSpPr>
        <p:spPr>
          <a:xfrm>
            <a:off x="6931355" y="3747138"/>
            <a:ext cx="559330" cy="922369"/>
          </a:xfrm>
          <a:prstGeom prst="line">
            <a:avLst/>
          </a:prstGeom>
        </p:spPr>
        <p:style>
          <a:lnRef idx="3">
            <a:schemeClr val="accent6"/>
          </a:lnRef>
          <a:fillRef idx="0">
            <a:schemeClr val="accent6"/>
          </a:fillRef>
          <a:effectRef idx="2">
            <a:schemeClr val="accent6"/>
          </a:effectRef>
          <a:fontRef idx="minor">
            <a:schemeClr val="tx1"/>
          </a:fontRef>
        </p:style>
      </p:cxnSp>
      <p:cxnSp>
        <p:nvCxnSpPr>
          <p:cNvPr id="209" name="Straight Connector 208"/>
          <p:cNvCxnSpPr/>
          <p:nvPr/>
        </p:nvCxnSpPr>
        <p:spPr>
          <a:xfrm flipH="1">
            <a:off x="5503942" y="3759763"/>
            <a:ext cx="1351157" cy="917352"/>
          </a:xfrm>
          <a:prstGeom prst="line">
            <a:avLst/>
          </a:prstGeom>
        </p:spPr>
        <p:style>
          <a:lnRef idx="3">
            <a:schemeClr val="accent6"/>
          </a:lnRef>
          <a:fillRef idx="0">
            <a:schemeClr val="accent6"/>
          </a:fillRef>
          <a:effectRef idx="2">
            <a:schemeClr val="accent6"/>
          </a:effectRef>
          <a:fontRef idx="minor">
            <a:schemeClr val="tx1"/>
          </a:fontRef>
        </p:style>
      </p:cxnSp>
      <p:sp>
        <p:nvSpPr>
          <p:cNvPr id="210" name="TextBox 209"/>
          <p:cNvSpPr txBox="1"/>
          <p:nvPr/>
        </p:nvSpPr>
        <p:spPr>
          <a:xfrm>
            <a:off x="6691880" y="4719380"/>
            <a:ext cx="1512168" cy="369332"/>
          </a:xfrm>
          <a:prstGeom prst="rect">
            <a:avLst/>
          </a:prstGeom>
          <a:noFill/>
        </p:spPr>
        <p:txBody>
          <a:bodyPr wrap="square" rtlCol="0">
            <a:spAutoFit/>
          </a:bodyPr>
          <a:lstStyle/>
          <a:p>
            <a:pPr algn="ctr"/>
            <a:r>
              <a:rPr lang="en-US" dirty="0"/>
              <a:t>Dry </a:t>
            </a:r>
            <a:endParaRPr lang="en-US" sz="900" dirty="0"/>
          </a:p>
        </p:txBody>
      </p:sp>
      <p:sp>
        <p:nvSpPr>
          <p:cNvPr id="211" name="TextBox 210"/>
          <p:cNvSpPr txBox="1"/>
          <p:nvPr/>
        </p:nvSpPr>
        <p:spPr>
          <a:xfrm>
            <a:off x="4688161" y="4747999"/>
            <a:ext cx="1512168" cy="369332"/>
          </a:xfrm>
          <a:prstGeom prst="rect">
            <a:avLst/>
          </a:prstGeom>
          <a:noFill/>
        </p:spPr>
        <p:txBody>
          <a:bodyPr wrap="square" rtlCol="0">
            <a:spAutoFit/>
          </a:bodyPr>
          <a:lstStyle/>
          <a:p>
            <a:pPr algn="ctr"/>
            <a:r>
              <a:rPr lang="en-US" dirty="0"/>
              <a:t>Moist</a:t>
            </a:r>
          </a:p>
        </p:txBody>
      </p:sp>
      <p:cxnSp>
        <p:nvCxnSpPr>
          <p:cNvPr id="212" name="Straight Connector 211"/>
          <p:cNvCxnSpPr/>
          <p:nvPr/>
        </p:nvCxnSpPr>
        <p:spPr>
          <a:xfrm>
            <a:off x="5440361" y="5161704"/>
            <a:ext cx="5429" cy="494682"/>
          </a:xfrm>
          <a:prstGeom prst="line">
            <a:avLst/>
          </a:prstGeom>
        </p:spPr>
        <p:style>
          <a:lnRef idx="3">
            <a:schemeClr val="accent6"/>
          </a:lnRef>
          <a:fillRef idx="0">
            <a:schemeClr val="accent6"/>
          </a:fillRef>
          <a:effectRef idx="2">
            <a:schemeClr val="accent6"/>
          </a:effectRef>
          <a:fontRef idx="minor">
            <a:schemeClr val="tx1"/>
          </a:fontRef>
        </p:style>
      </p:cxnSp>
      <p:sp>
        <p:nvSpPr>
          <p:cNvPr id="220" name="Rectangle 219"/>
          <p:cNvSpPr/>
          <p:nvPr/>
        </p:nvSpPr>
        <p:spPr>
          <a:xfrm>
            <a:off x="6719661" y="5414415"/>
            <a:ext cx="1579832" cy="4478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e.g. Bunsen burner</a:t>
            </a:r>
          </a:p>
        </p:txBody>
      </p:sp>
      <p:cxnSp>
        <p:nvCxnSpPr>
          <p:cNvPr id="221" name="Straight Connector 220"/>
          <p:cNvCxnSpPr>
            <a:stCxn id="210" idx="2"/>
            <a:endCxn id="220" idx="0"/>
          </p:cNvCxnSpPr>
          <p:nvPr/>
        </p:nvCxnSpPr>
        <p:spPr>
          <a:xfrm>
            <a:off x="7447964" y="5088712"/>
            <a:ext cx="61613" cy="325703"/>
          </a:xfrm>
          <a:prstGeom prst="line">
            <a:avLst/>
          </a:prstGeom>
        </p:spPr>
        <p:style>
          <a:lnRef idx="3">
            <a:schemeClr val="accent6"/>
          </a:lnRef>
          <a:fillRef idx="0">
            <a:schemeClr val="accent6"/>
          </a:fillRef>
          <a:effectRef idx="2">
            <a:schemeClr val="accent6"/>
          </a:effectRef>
          <a:fontRef idx="minor">
            <a:schemeClr val="tx1"/>
          </a:fontRef>
        </p:style>
      </p:cxnSp>
      <p:sp>
        <p:nvSpPr>
          <p:cNvPr id="226" name="Rectangle 225"/>
          <p:cNvSpPr/>
          <p:nvPr/>
        </p:nvSpPr>
        <p:spPr>
          <a:xfrm>
            <a:off x="4747858" y="5647918"/>
            <a:ext cx="1512168" cy="4478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27" name="TextBox 226"/>
          <p:cNvSpPr txBox="1"/>
          <p:nvPr/>
        </p:nvSpPr>
        <p:spPr>
          <a:xfrm>
            <a:off x="4773560" y="5652713"/>
            <a:ext cx="1579597" cy="369332"/>
          </a:xfrm>
          <a:prstGeom prst="rect">
            <a:avLst/>
          </a:prstGeom>
          <a:noFill/>
        </p:spPr>
        <p:txBody>
          <a:bodyPr wrap="square" rtlCol="0">
            <a:spAutoFit/>
          </a:bodyPr>
          <a:lstStyle/>
          <a:p>
            <a:pPr algn="ctr"/>
            <a:r>
              <a:rPr lang="en-US" dirty="0"/>
              <a:t>autoclave</a:t>
            </a:r>
          </a:p>
        </p:txBody>
      </p:sp>
    </p:spTree>
    <p:extLst>
      <p:ext uri="{BB962C8B-B14F-4D97-AF65-F5344CB8AC3E}">
        <p14:creationId xmlns:p14="http://schemas.microsoft.com/office/powerpoint/2010/main" val="2357014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92147" y="1510749"/>
            <a:ext cx="2570922" cy="523220"/>
          </a:xfrm>
          <a:prstGeom prst="rect">
            <a:avLst/>
          </a:prstGeom>
          <a:noFill/>
        </p:spPr>
        <p:txBody>
          <a:bodyPr wrap="square" rtlCol="0">
            <a:spAutoFit/>
          </a:bodyPr>
          <a:lstStyle/>
          <a:p>
            <a:r>
              <a:rPr lang="en-US" sz="28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Contact us :</a:t>
            </a:r>
          </a:p>
        </p:txBody>
      </p:sp>
      <p:sp>
        <p:nvSpPr>
          <p:cNvPr id="5" name="TextBox 4"/>
          <p:cNvSpPr txBox="1"/>
          <p:nvPr/>
        </p:nvSpPr>
        <p:spPr>
          <a:xfrm>
            <a:off x="4376529" y="2262209"/>
            <a:ext cx="3697356" cy="2000548"/>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hlinkClick r:id="rId2"/>
              </a:rPr>
              <a:t>436microbiologyteam@gmail.com</a:t>
            </a:r>
            <a:endParaRPr lang="en-US" dirty="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algn="ctr"/>
            <a:r>
              <a:rPr lang="en-US" sz="2400" b="1" dirty="0">
                <a:solidFill>
                  <a:schemeClr val="accent5"/>
                </a:solidFill>
                <a:latin typeface="Arial" panose="020B0604020202020204" pitchFamily="34" charset="0"/>
                <a:cs typeface="Arial" panose="020B0604020202020204" pitchFamily="34" charset="0"/>
              </a:rPr>
              <a:t>Twitter :</a:t>
            </a:r>
          </a:p>
          <a:p>
            <a:pPr algn="ctr"/>
            <a:endParaRPr lang="en-US" dirty="0">
              <a:latin typeface="Arial" panose="020B0604020202020204" pitchFamily="34" charset="0"/>
              <a:cs typeface="Arial" panose="020B0604020202020204" pitchFamily="34" charset="0"/>
            </a:endParaRPr>
          </a:p>
          <a:p>
            <a:pPr algn="ctr"/>
            <a:r>
              <a:rPr lang="en-US" sz="2400" dirty="0">
                <a:solidFill>
                  <a:schemeClr val="accent1"/>
                </a:solidFill>
                <a:latin typeface="Arial" panose="020B0604020202020204" pitchFamily="34" charset="0"/>
                <a:cs typeface="Arial" panose="020B0604020202020204" pitchFamily="34" charset="0"/>
              </a:rPr>
              <a:t>@microbio436</a:t>
            </a:r>
          </a:p>
        </p:txBody>
      </p:sp>
      <p:sp>
        <p:nvSpPr>
          <p:cNvPr id="7" name="TextBox 6"/>
          <p:cNvSpPr txBox="1"/>
          <p:nvPr/>
        </p:nvSpPr>
        <p:spPr>
          <a:xfrm>
            <a:off x="675861" y="983687"/>
            <a:ext cx="3273287" cy="646331"/>
          </a:xfrm>
          <a:prstGeom prst="rect">
            <a:avLst/>
          </a:prstGeom>
          <a:noFill/>
        </p:spPr>
        <p:txBody>
          <a:bodyPr wrap="square" rtlCol="0">
            <a:spAutoFit/>
          </a:bodyPr>
          <a:lstStyle/>
          <a:p>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THE TEAM :</a:t>
            </a:r>
          </a:p>
        </p:txBody>
      </p:sp>
      <p:sp>
        <p:nvSpPr>
          <p:cNvPr id="8" name="TextBox 7"/>
          <p:cNvSpPr txBox="1"/>
          <p:nvPr/>
        </p:nvSpPr>
        <p:spPr>
          <a:xfrm>
            <a:off x="8806069" y="983687"/>
            <a:ext cx="3273287" cy="646331"/>
          </a:xfrm>
          <a:prstGeom prst="rect">
            <a:avLst/>
          </a:prstGeom>
          <a:noFill/>
        </p:spPr>
        <p:txBody>
          <a:bodyPr wrap="square" rtlCol="0">
            <a:spAutoFit/>
          </a:bodyPr>
          <a:lstStyle/>
          <a:p>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THE TEAM :</a:t>
            </a:r>
          </a:p>
        </p:txBody>
      </p:sp>
      <p:sp>
        <p:nvSpPr>
          <p:cNvPr id="2" name="TextBox 1"/>
          <p:cNvSpPr txBox="1"/>
          <p:nvPr/>
        </p:nvSpPr>
        <p:spPr>
          <a:xfrm>
            <a:off x="8806068" y="1738989"/>
            <a:ext cx="3061252"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Shrooq</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Alsomali</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Hanin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Bashaikh</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Jawaher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Alkhayyal</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Reem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Alshathri</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Rawan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Alqahtani</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Ohoud</a:t>
            </a:r>
            <a:r>
              <a:rPr lang="en-US" sz="2400" dirty="0">
                <a:solidFill>
                  <a:schemeClr val="bg1"/>
                </a:solidFill>
                <a:latin typeface="Arial" panose="020B0604020202020204" pitchFamily="34" charset="0"/>
                <a:cs typeface="Arial" panose="020B0604020202020204" pitchFamily="34" charset="0"/>
              </a:rPr>
              <a:t> Abdullah</a:t>
            </a:r>
          </a:p>
          <a:p>
            <a:pPr marL="342900" indent="-3429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Ghadah</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Almazrou</a:t>
            </a:r>
            <a:endParaRPr lang="en-US" sz="24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Lama Al-</a:t>
            </a:r>
            <a:r>
              <a:rPr lang="en-US" sz="2400" dirty="0" err="1">
                <a:solidFill>
                  <a:schemeClr val="bg1"/>
                </a:solidFill>
                <a:latin typeface="Arial" panose="020B0604020202020204" pitchFamily="34" charset="0"/>
                <a:cs typeface="Arial" panose="020B0604020202020204" pitchFamily="34" charset="0"/>
              </a:rPr>
              <a:t>musallam</a:t>
            </a:r>
            <a:endParaRPr lang="en-US" sz="2400"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371061" y="1772359"/>
            <a:ext cx="3273286" cy="2308324"/>
          </a:xfrm>
          <a:prstGeom prst="rect">
            <a:avLst/>
          </a:prstGeom>
          <a:noFill/>
        </p:spPr>
        <p:txBody>
          <a:bodyPr wrap="square" rtlCol="0">
            <a:spAutoFit/>
          </a:bodyPr>
          <a:lstStyle/>
          <a:p>
            <a:pPr marL="457200" indent="-4572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Waleed </a:t>
            </a:r>
            <a:r>
              <a:rPr lang="en-US" sz="2400" dirty="0" err="1">
                <a:solidFill>
                  <a:schemeClr val="bg1"/>
                </a:solidFill>
                <a:latin typeface="Arial" panose="020B0604020202020204" pitchFamily="34" charset="0"/>
                <a:cs typeface="Arial" panose="020B0604020202020204" pitchFamily="34" charset="0"/>
              </a:rPr>
              <a:t>Aljamal</a:t>
            </a:r>
            <a:endParaRPr lang="en-US" sz="2400" dirty="0">
              <a:solidFill>
                <a:schemeClr val="bg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Ibrahim </a:t>
            </a:r>
            <a:r>
              <a:rPr lang="en-US" sz="2400" dirty="0" err="1">
                <a:solidFill>
                  <a:schemeClr val="bg1"/>
                </a:solidFill>
                <a:latin typeface="Arial" panose="020B0604020202020204" pitchFamily="34" charset="0"/>
                <a:cs typeface="Arial" panose="020B0604020202020204" pitchFamily="34" charset="0"/>
              </a:rPr>
              <a:t>Fetyani</a:t>
            </a:r>
            <a:endParaRPr lang="en-US" sz="2400" dirty="0">
              <a:solidFill>
                <a:schemeClr val="bg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Meshal</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Eiaidi</a:t>
            </a:r>
            <a:endParaRPr lang="en-US" sz="2400" dirty="0">
              <a:solidFill>
                <a:schemeClr val="bg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Khalid </a:t>
            </a:r>
            <a:r>
              <a:rPr lang="en-US" sz="2400" dirty="0" err="1">
                <a:solidFill>
                  <a:schemeClr val="bg1"/>
                </a:solidFill>
                <a:latin typeface="Arial" panose="020B0604020202020204" pitchFamily="34" charset="0"/>
                <a:cs typeface="Arial" panose="020B0604020202020204" pitchFamily="34" charset="0"/>
              </a:rPr>
              <a:t>Alhusainan</a:t>
            </a:r>
            <a:r>
              <a:rPr lang="en-US" sz="2400" dirty="0">
                <a:solidFill>
                  <a:schemeClr val="bg1"/>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US" sz="2400" dirty="0" err="1">
                <a:solidFill>
                  <a:schemeClr val="bg1"/>
                </a:solidFill>
                <a:latin typeface="Arial" panose="020B0604020202020204" pitchFamily="34" charset="0"/>
                <a:cs typeface="Arial" panose="020B0604020202020204" pitchFamily="34" charset="0"/>
              </a:rPr>
              <a:t>Hussam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Alkhathlan</a:t>
            </a:r>
            <a:endParaRPr lang="en-US" sz="2400" dirty="0">
              <a:solidFill>
                <a:schemeClr val="bg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Faisal </a:t>
            </a:r>
            <a:r>
              <a:rPr lang="en-US" sz="2400" dirty="0" err="1">
                <a:solidFill>
                  <a:schemeClr val="bg1"/>
                </a:solidFill>
                <a:latin typeface="Arial" panose="020B0604020202020204" pitchFamily="34" charset="0"/>
                <a:cs typeface="Arial" panose="020B0604020202020204" pitchFamily="34" charset="0"/>
              </a:rPr>
              <a:t>Alqumaizi</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6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869" y="157098"/>
            <a:ext cx="4353992" cy="1492132"/>
          </a:xfrm>
        </p:spPr>
        <p:txBody>
          <a:bodyPr/>
          <a:lstStyle/>
          <a:p>
            <a:r>
              <a:rPr lang="en-US" cap="none" spc="0" dirty="0">
                <a:ln w="0"/>
                <a:solidFill>
                  <a:schemeClr val="accent1"/>
                </a:solidFill>
                <a:effectLst>
                  <a:outerShdw blurRad="38100" dist="25400" dir="5400000" algn="ctr" rotWithShape="0">
                    <a:srgbClr val="6E747A">
                      <a:alpha val="43000"/>
                    </a:srgbClr>
                  </a:outerShdw>
                </a:effectLst>
                <a:latin typeface="+mn-lt"/>
              </a:rPr>
              <a:t>Objectives : </a:t>
            </a:r>
            <a:r>
              <a:rPr lang="en-US" dirty="0"/>
              <a:t> </a:t>
            </a:r>
          </a:p>
        </p:txBody>
      </p:sp>
      <p:sp>
        <p:nvSpPr>
          <p:cNvPr id="3" name="Rectangle 2"/>
          <p:cNvSpPr/>
          <p:nvPr/>
        </p:nvSpPr>
        <p:spPr>
          <a:xfrm>
            <a:off x="1007164" y="903164"/>
            <a:ext cx="10906540" cy="1754326"/>
          </a:xfrm>
          <a:prstGeom prst="rect">
            <a:avLst/>
          </a:prstGeom>
        </p:spPr>
        <p:txBody>
          <a:bodyPr wrap="square">
            <a:spAutoFit/>
          </a:bodyPr>
          <a:lstStyle/>
          <a:p>
            <a:pPr>
              <a:buFont typeface="Arial" pitchFamily="34" charset="0"/>
              <a:buNone/>
              <a:defRPr/>
            </a:pPr>
            <a:r>
              <a:rPr lang="en-US" b="1" dirty="0"/>
              <a:t>1- Define the terms sterilization, disinfectant and antiseptic. </a:t>
            </a:r>
            <a:r>
              <a:rPr lang="en-US" b="1" dirty="0">
                <a:solidFill>
                  <a:srgbClr val="FF0000"/>
                </a:solidFill>
              </a:rPr>
              <a:t>3</a:t>
            </a:r>
          </a:p>
          <a:p>
            <a:pPr>
              <a:buFont typeface="Arial" pitchFamily="34" charset="0"/>
              <a:buNone/>
              <a:defRPr/>
            </a:pPr>
            <a:endParaRPr lang="en-US" dirty="0"/>
          </a:p>
          <a:p>
            <a:pPr>
              <a:buFont typeface="Arial" pitchFamily="34" charset="0"/>
              <a:buNone/>
              <a:defRPr/>
            </a:pPr>
            <a:r>
              <a:rPr lang="en-US" b="1" dirty="0"/>
              <a:t>2- Classify the different methods of sterilization (physical and chemical methods). </a:t>
            </a:r>
            <a:r>
              <a:rPr lang="en-US" b="1" dirty="0">
                <a:solidFill>
                  <a:srgbClr val="FF0000"/>
                </a:solidFill>
              </a:rPr>
              <a:t>4</a:t>
            </a:r>
          </a:p>
          <a:p>
            <a:pPr>
              <a:buFont typeface="Arial" pitchFamily="34" charset="0"/>
              <a:buNone/>
              <a:defRPr/>
            </a:pPr>
            <a:endParaRPr lang="en-US" dirty="0"/>
          </a:p>
          <a:p>
            <a:pPr>
              <a:buFont typeface="Arial" pitchFamily="34" charset="0"/>
              <a:buNone/>
              <a:defRPr/>
            </a:pPr>
            <a:r>
              <a:rPr lang="en-US" b="1" dirty="0"/>
              <a:t>3- Know and realizes that </a:t>
            </a:r>
            <a:r>
              <a:rPr lang="en-US" b="1" dirty="0">
                <a:solidFill>
                  <a:srgbClr val="FF0000"/>
                </a:solidFill>
              </a:rPr>
              <a:t>heat is the most important method </a:t>
            </a:r>
            <a:r>
              <a:rPr lang="en-US" b="1" dirty="0"/>
              <a:t>of sterilization and its application in medical practice.</a:t>
            </a:r>
            <a:r>
              <a:rPr lang="en-US" b="1" dirty="0">
                <a:solidFill>
                  <a:srgbClr val="FF0000"/>
                </a:solidFill>
              </a:rPr>
              <a:t> 5</a:t>
            </a:r>
            <a:endParaRPr lang="en-US" dirty="0">
              <a:solidFill>
                <a:srgbClr val="FF0000"/>
              </a:solidFill>
            </a:endParaRPr>
          </a:p>
        </p:txBody>
      </p:sp>
      <p:sp>
        <p:nvSpPr>
          <p:cNvPr id="4" name="Rectangle 3"/>
          <p:cNvSpPr/>
          <p:nvPr/>
        </p:nvSpPr>
        <p:spPr>
          <a:xfrm>
            <a:off x="1007164" y="2829228"/>
            <a:ext cx="10906540" cy="1754326"/>
          </a:xfrm>
          <a:prstGeom prst="rect">
            <a:avLst/>
          </a:prstGeom>
        </p:spPr>
        <p:txBody>
          <a:bodyPr wrap="square">
            <a:spAutoFit/>
          </a:bodyPr>
          <a:lstStyle/>
          <a:p>
            <a:pPr>
              <a:defRPr/>
            </a:pPr>
            <a:r>
              <a:rPr lang="en-US" b="1" dirty="0"/>
              <a:t>4- Know dry heat as applied in hot air Oven and moist heat as applied in autoclaves. </a:t>
            </a:r>
            <a:r>
              <a:rPr lang="en-US" b="1" dirty="0">
                <a:solidFill>
                  <a:srgbClr val="FF0000"/>
                </a:solidFill>
              </a:rPr>
              <a:t>7</a:t>
            </a:r>
          </a:p>
          <a:p>
            <a:pPr>
              <a:defRPr/>
            </a:pPr>
            <a:endParaRPr lang="en-US" b="1" dirty="0"/>
          </a:p>
          <a:p>
            <a:pPr>
              <a:defRPr/>
            </a:pPr>
            <a:r>
              <a:rPr lang="en-US" b="1" dirty="0"/>
              <a:t>5- Know the principles of Autoclave function and monitoring methods of sterilization .</a:t>
            </a:r>
            <a:r>
              <a:rPr lang="en-US" b="1" dirty="0">
                <a:solidFill>
                  <a:srgbClr val="FF0000"/>
                </a:solidFill>
              </a:rPr>
              <a:t>6-9</a:t>
            </a:r>
          </a:p>
          <a:p>
            <a:pPr>
              <a:defRPr/>
            </a:pPr>
            <a:endParaRPr lang="en-US" b="1" dirty="0"/>
          </a:p>
          <a:p>
            <a:pPr>
              <a:defRPr/>
            </a:pPr>
            <a:r>
              <a:rPr lang="en-US" b="1" dirty="0"/>
              <a:t>6- Know the importance of non heat sterilization methods and their use for sterilization of heat sensitive objects.  </a:t>
            </a:r>
            <a:r>
              <a:rPr lang="en-US" b="1" dirty="0">
                <a:solidFill>
                  <a:srgbClr val="FF0000"/>
                </a:solidFill>
              </a:rPr>
              <a:t>13-15</a:t>
            </a:r>
          </a:p>
        </p:txBody>
      </p:sp>
      <p:sp>
        <p:nvSpPr>
          <p:cNvPr id="5" name="Rectangle 4"/>
          <p:cNvSpPr/>
          <p:nvPr/>
        </p:nvSpPr>
        <p:spPr>
          <a:xfrm>
            <a:off x="1007164" y="4755292"/>
            <a:ext cx="10906540" cy="1754326"/>
          </a:xfrm>
          <a:prstGeom prst="rect">
            <a:avLst/>
          </a:prstGeom>
        </p:spPr>
        <p:txBody>
          <a:bodyPr wrap="square">
            <a:spAutoFit/>
          </a:bodyPr>
          <a:lstStyle/>
          <a:p>
            <a:pPr>
              <a:buFont typeface="Arial" pitchFamily="34" charset="0"/>
              <a:buNone/>
              <a:defRPr/>
            </a:pPr>
            <a:r>
              <a:rPr lang="en-US" b="1" dirty="0"/>
              <a:t>7-Know the difference between antiseptics and disinfectants. </a:t>
            </a:r>
            <a:r>
              <a:rPr lang="en-US" b="1" dirty="0">
                <a:solidFill>
                  <a:srgbClr val="FF0000"/>
                </a:solidFill>
              </a:rPr>
              <a:t>16</a:t>
            </a:r>
          </a:p>
          <a:p>
            <a:pPr>
              <a:buFont typeface="Arial" pitchFamily="34" charset="0"/>
              <a:buNone/>
              <a:defRPr/>
            </a:pPr>
            <a:endParaRPr lang="en-US" b="1" dirty="0"/>
          </a:p>
          <a:p>
            <a:pPr>
              <a:buFont typeface="Arial" pitchFamily="34" charset="0"/>
              <a:buNone/>
              <a:defRPr/>
            </a:pPr>
            <a:r>
              <a:rPr lang="en-US" b="1" dirty="0"/>
              <a:t>8- Know types and scope of function of the disinfectants and antiseptics and factors affecting their functions. </a:t>
            </a:r>
            <a:r>
              <a:rPr lang="en-US" b="1" dirty="0">
                <a:solidFill>
                  <a:srgbClr val="FF0000"/>
                </a:solidFill>
              </a:rPr>
              <a:t>16</a:t>
            </a:r>
          </a:p>
          <a:p>
            <a:pPr>
              <a:buFont typeface="Arial" pitchFamily="34" charset="0"/>
              <a:buNone/>
              <a:defRPr/>
            </a:pPr>
            <a:endParaRPr lang="en-US" b="1" dirty="0"/>
          </a:p>
          <a:p>
            <a:pPr>
              <a:buFont typeface="Arial" pitchFamily="34" charset="0"/>
              <a:buNone/>
              <a:defRPr/>
            </a:pPr>
            <a:r>
              <a:rPr lang="en-US" b="1" dirty="0"/>
              <a:t>9- Know the medical applications of different disinfections and antiseptics. </a:t>
            </a:r>
            <a:r>
              <a:rPr lang="en-US" b="1" dirty="0">
                <a:solidFill>
                  <a:srgbClr val="FF0000"/>
                </a:solidFill>
              </a:rPr>
              <a:t>16</a:t>
            </a:r>
          </a:p>
        </p:txBody>
      </p:sp>
    </p:spTree>
    <p:extLst>
      <p:ext uri="{BB962C8B-B14F-4D97-AF65-F5344CB8AC3E}">
        <p14:creationId xmlns:p14="http://schemas.microsoft.com/office/powerpoint/2010/main" val="142670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680" y="0"/>
            <a:ext cx="4604181" cy="1107996"/>
          </a:xfrm>
          <a:prstGeom prst="rect">
            <a:avLst/>
          </a:prstGeom>
          <a:noFill/>
        </p:spPr>
        <p:txBody>
          <a:bodyPr wrap="square" lIns="91440" tIns="45720" rIns="91440" bIns="45720">
            <a:spAutoFit/>
          </a:bodyPr>
          <a:lstStyle/>
          <a:p>
            <a:pPr algn="ctr"/>
            <a:r>
              <a:rPr lang="en-US" sz="6600" b="0" cap="none" spc="0" dirty="0">
                <a:ln w="0"/>
                <a:solidFill>
                  <a:schemeClr val="accent1"/>
                </a:solidFill>
                <a:effectLst>
                  <a:outerShdw blurRad="38100" dist="25400" dir="5400000" algn="ctr" rotWithShape="0">
                    <a:srgbClr val="6E747A">
                      <a:alpha val="43000"/>
                    </a:srgbClr>
                  </a:outerShdw>
                </a:effectLst>
              </a:rPr>
              <a:t>Definition</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4" name="Rectangle: Rounded Corners 3"/>
          <p:cNvSpPr/>
          <p:nvPr/>
        </p:nvSpPr>
        <p:spPr>
          <a:xfrm>
            <a:off x="1126435" y="1535308"/>
            <a:ext cx="2941982" cy="45057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US" altLang="zh-CN" sz="2800" b="1" dirty="0">
                <a:ea typeface="SimSun" charset="-122"/>
              </a:rPr>
              <a:t>Sterilization</a:t>
            </a:r>
            <a:r>
              <a:rPr lang="en-US" altLang="zh-CN" sz="3600" b="1" dirty="0">
                <a:ea typeface="SimSun" charset="-122"/>
              </a:rPr>
              <a:t>:</a:t>
            </a:r>
            <a:endParaRPr lang="en-US" dirty="0"/>
          </a:p>
        </p:txBody>
      </p:sp>
      <p:sp>
        <p:nvSpPr>
          <p:cNvPr id="13" name="Rectangle 12"/>
          <p:cNvSpPr/>
          <p:nvPr/>
        </p:nvSpPr>
        <p:spPr>
          <a:xfrm>
            <a:off x="4670091" y="1359356"/>
            <a:ext cx="7251540" cy="830997"/>
          </a:xfrm>
          <a:prstGeom prst="rect">
            <a:avLst/>
          </a:prstGeom>
        </p:spPr>
        <p:txBody>
          <a:bodyPr wrap="square">
            <a:spAutoFit/>
          </a:bodyPr>
          <a:lstStyle/>
          <a:p>
            <a:pPr>
              <a:defRPr/>
            </a:pPr>
            <a:r>
              <a:rPr lang="en-US" altLang="zh-CN" sz="2400" dirty="0">
                <a:ea typeface="SimSun" charset="-122"/>
              </a:rPr>
              <a:t>complete killing of all forms of microorganisms, including bacterial </a:t>
            </a:r>
            <a:r>
              <a:rPr lang="en-US" altLang="zh-CN" sz="2400" dirty="0">
                <a:solidFill>
                  <a:srgbClr val="FF0000"/>
                </a:solidFill>
                <a:ea typeface="SimSun" charset="-122"/>
              </a:rPr>
              <a:t>spores.</a:t>
            </a:r>
            <a:endParaRPr lang="en-US" altLang="zh-CN" sz="2400" u="sng" dirty="0">
              <a:solidFill>
                <a:srgbClr val="FF0000"/>
              </a:solidFill>
              <a:ea typeface="SimSun" charset="-122"/>
            </a:endParaRPr>
          </a:p>
        </p:txBody>
      </p:sp>
      <p:sp>
        <p:nvSpPr>
          <p:cNvPr id="14" name="Rectangle: Rounded Corners 13"/>
          <p:cNvSpPr/>
          <p:nvPr/>
        </p:nvSpPr>
        <p:spPr>
          <a:xfrm>
            <a:off x="1126435" y="2763438"/>
            <a:ext cx="2941982" cy="45057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US" altLang="zh-CN" sz="2800" b="1" dirty="0">
                <a:ea typeface="SimSun" charset="-122"/>
              </a:rPr>
              <a:t>Disinfection:</a:t>
            </a:r>
            <a:endParaRPr lang="en-US" sz="2800" b="1" dirty="0">
              <a:ea typeface="SimSun" charset="-122"/>
            </a:endParaRPr>
          </a:p>
        </p:txBody>
      </p:sp>
      <p:sp>
        <p:nvSpPr>
          <p:cNvPr id="15" name="Rectangle: Rounded Corners 14"/>
          <p:cNvSpPr/>
          <p:nvPr/>
        </p:nvSpPr>
        <p:spPr>
          <a:xfrm>
            <a:off x="1126435" y="4103708"/>
            <a:ext cx="2941982" cy="45057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US" altLang="zh-CN" sz="2800" b="1" dirty="0">
                <a:ea typeface="SimSun" charset="-122"/>
              </a:rPr>
              <a:t>Disinfectant:</a:t>
            </a:r>
            <a:endParaRPr lang="en-US" sz="2800" b="1" dirty="0">
              <a:ea typeface="SimSun" charset="-122"/>
            </a:endParaRPr>
          </a:p>
        </p:txBody>
      </p:sp>
      <p:sp>
        <p:nvSpPr>
          <p:cNvPr id="16" name="Rectangle: Rounded Corners 15"/>
          <p:cNvSpPr/>
          <p:nvPr/>
        </p:nvSpPr>
        <p:spPr>
          <a:xfrm>
            <a:off x="1126435" y="5375196"/>
            <a:ext cx="2941982" cy="45057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US" altLang="zh-CN" sz="2800" b="1" dirty="0">
                <a:ea typeface="SimSun" charset="-122"/>
              </a:rPr>
              <a:t>Antiseptic:</a:t>
            </a:r>
            <a:endParaRPr lang="en-US" sz="2800" b="1" dirty="0">
              <a:ea typeface="SimSun" charset="-122"/>
            </a:endParaRPr>
          </a:p>
        </p:txBody>
      </p:sp>
      <p:sp>
        <p:nvSpPr>
          <p:cNvPr id="17" name="Rectangle 16"/>
          <p:cNvSpPr/>
          <p:nvPr/>
        </p:nvSpPr>
        <p:spPr>
          <a:xfrm>
            <a:off x="4670091" y="2737677"/>
            <a:ext cx="7251540" cy="461665"/>
          </a:xfrm>
          <a:prstGeom prst="rect">
            <a:avLst/>
          </a:prstGeom>
        </p:spPr>
        <p:txBody>
          <a:bodyPr wrap="square">
            <a:spAutoFit/>
          </a:bodyPr>
          <a:lstStyle/>
          <a:p>
            <a:pPr>
              <a:defRPr/>
            </a:pPr>
            <a:r>
              <a:rPr lang="en-US" altLang="zh-CN" sz="2400" dirty="0">
                <a:ea typeface="SimSun" charset="-122"/>
              </a:rPr>
              <a:t>killing or removing of harmful vegetative microorganisms.</a:t>
            </a:r>
          </a:p>
        </p:txBody>
      </p:sp>
      <p:sp>
        <p:nvSpPr>
          <p:cNvPr id="18" name="Rectangle 17"/>
          <p:cNvSpPr/>
          <p:nvPr/>
        </p:nvSpPr>
        <p:spPr>
          <a:xfrm>
            <a:off x="4670091" y="4067815"/>
            <a:ext cx="6135590" cy="461665"/>
          </a:xfrm>
          <a:prstGeom prst="rect">
            <a:avLst/>
          </a:prstGeom>
        </p:spPr>
        <p:txBody>
          <a:bodyPr wrap="none">
            <a:spAutoFit/>
          </a:bodyPr>
          <a:lstStyle/>
          <a:p>
            <a:pPr>
              <a:defRPr/>
            </a:pPr>
            <a:r>
              <a:rPr lang="en-US" altLang="zh-CN" sz="2400" dirty="0">
                <a:ea typeface="SimSun" charset="-122"/>
              </a:rPr>
              <a:t>chemical substance used to achieve disinfection.</a:t>
            </a:r>
          </a:p>
        </p:txBody>
      </p:sp>
      <p:sp>
        <p:nvSpPr>
          <p:cNvPr id="19" name="Rectangle 18"/>
          <p:cNvSpPr/>
          <p:nvPr/>
        </p:nvSpPr>
        <p:spPr>
          <a:xfrm>
            <a:off x="4670091" y="5397953"/>
            <a:ext cx="6574813" cy="461665"/>
          </a:xfrm>
          <a:prstGeom prst="rect">
            <a:avLst/>
          </a:prstGeom>
        </p:spPr>
        <p:txBody>
          <a:bodyPr wrap="none">
            <a:spAutoFit/>
          </a:bodyPr>
          <a:lstStyle/>
          <a:p>
            <a:r>
              <a:rPr lang="en-US" altLang="zh-CN" sz="2400" dirty="0">
                <a:ea typeface="SimSun" charset="-122"/>
              </a:rPr>
              <a:t>disinfectant that can be safely used on living tissues.</a:t>
            </a:r>
            <a:endParaRPr lang="en-US" sz="2400" dirty="0"/>
          </a:p>
        </p:txBody>
      </p:sp>
      <p:sp>
        <p:nvSpPr>
          <p:cNvPr id="23" name="Arc 22"/>
          <p:cNvSpPr/>
          <p:nvPr/>
        </p:nvSpPr>
        <p:spPr>
          <a:xfrm rot="16200000">
            <a:off x="3571439" y="1289673"/>
            <a:ext cx="1470991" cy="1230508"/>
          </a:xfrm>
          <a:prstGeom prst="arc">
            <a:avLst>
              <a:gd name="adj1" fmla="val 18312586"/>
              <a:gd name="adj2" fmla="val 3102098"/>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4" name="Arc 23"/>
          <p:cNvSpPr/>
          <p:nvPr/>
        </p:nvSpPr>
        <p:spPr>
          <a:xfrm rot="16200000">
            <a:off x="3664182" y="2471294"/>
            <a:ext cx="1470991" cy="1230508"/>
          </a:xfrm>
          <a:prstGeom prst="arc">
            <a:avLst>
              <a:gd name="adj1" fmla="val 18312586"/>
              <a:gd name="adj2" fmla="val 4222818"/>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5" name="Arc 24"/>
          <p:cNvSpPr/>
          <p:nvPr/>
        </p:nvSpPr>
        <p:spPr>
          <a:xfrm rot="16200000">
            <a:off x="3723839" y="3861333"/>
            <a:ext cx="1470991" cy="1230508"/>
          </a:xfrm>
          <a:prstGeom prst="arc">
            <a:avLst>
              <a:gd name="adj1" fmla="val 18312586"/>
              <a:gd name="adj2" fmla="val 4243834"/>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6" name="Arc 25"/>
          <p:cNvSpPr/>
          <p:nvPr/>
        </p:nvSpPr>
        <p:spPr>
          <a:xfrm rot="16200000">
            <a:off x="3839773" y="5210514"/>
            <a:ext cx="1470991" cy="1230508"/>
          </a:xfrm>
          <a:prstGeom prst="arc">
            <a:avLst>
              <a:gd name="adj1" fmla="val 18312586"/>
              <a:gd name="adj2" fmla="val 4085405"/>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7213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7544" y="302351"/>
            <a:ext cx="5147563" cy="707886"/>
          </a:xfrm>
          <a:prstGeom prst="rect">
            <a:avLst/>
          </a:prstGeom>
        </p:spPr>
        <p:txBody>
          <a:bodyPr wrap="none">
            <a:spAutoFit/>
          </a:bodyPr>
          <a:lstStyle/>
          <a:p>
            <a:r>
              <a:rPr lang="en-US" altLang="zh-CN" sz="4000" dirty="0">
                <a:ln w="0"/>
                <a:solidFill>
                  <a:schemeClr val="accent1"/>
                </a:solidFill>
                <a:effectLst>
                  <a:outerShdw blurRad="38100" dist="25400" dir="5400000" algn="ctr" rotWithShape="0">
                    <a:srgbClr val="6E747A">
                      <a:alpha val="43000"/>
                    </a:srgbClr>
                  </a:outerShdw>
                </a:effectLst>
                <a:ea typeface="SimSun" charset="-122"/>
              </a:rPr>
              <a:t>Methods of Sterilization</a:t>
            </a:r>
            <a:endParaRPr lang="en-US" sz="4000" dirty="0">
              <a:ln w="0"/>
              <a:solidFill>
                <a:schemeClr val="accent1"/>
              </a:solidFill>
              <a:effectLst>
                <a:outerShdw blurRad="38100" dist="25400" dir="5400000" algn="ctr" rotWithShape="0">
                  <a:srgbClr val="6E747A">
                    <a:alpha val="43000"/>
                  </a:srgbClr>
                </a:outerShdw>
              </a:effectLst>
            </a:endParaRPr>
          </a:p>
        </p:txBody>
      </p:sp>
      <p:sp>
        <p:nvSpPr>
          <p:cNvPr id="3" name="Arc 2"/>
          <p:cNvSpPr/>
          <p:nvPr/>
        </p:nvSpPr>
        <p:spPr>
          <a:xfrm rot="16200000">
            <a:off x="2862470" y="784950"/>
            <a:ext cx="1417982" cy="1481172"/>
          </a:xfrm>
          <a:prstGeom prst="arc">
            <a:avLst>
              <a:gd name="adj1" fmla="val 14984235"/>
              <a:gd name="adj2" fmla="val 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4" name="Arc 3"/>
          <p:cNvSpPr/>
          <p:nvPr/>
        </p:nvSpPr>
        <p:spPr>
          <a:xfrm rot="842205">
            <a:off x="7533861" y="784950"/>
            <a:ext cx="1417982" cy="1481172"/>
          </a:xfrm>
          <a:prstGeom prst="arc">
            <a:avLst>
              <a:gd name="adj1" fmla="val 16200000"/>
              <a:gd name="adj2" fmla="val 944174"/>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5" name="Rectangle 4"/>
          <p:cNvSpPr/>
          <p:nvPr/>
        </p:nvSpPr>
        <p:spPr>
          <a:xfrm>
            <a:off x="1450554" y="1639159"/>
            <a:ext cx="3475439" cy="646331"/>
          </a:xfrm>
          <a:prstGeom prst="rect">
            <a:avLst/>
          </a:prstGeom>
        </p:spPr>
        <p:txBody>
          <a:bodyPr wrap="none">
            <a:spAutoFit/>
          </a:bodyPr>
          <a:lstStyle/>
          <a:p>
            <a:pPr>
              <a:buClr>
                <a:schemeClr val="tx1"/>
              </a:buClr>
              <a:defRPr/>
            </a:pPr>
            <a:r>
              <a:rPr lang="en-US" sz="3600" dirty="0">
                <a:ea typeface="SimSun" charset="-122"/>
              </a:rPr>
              <a:t>Physical methods:</a:t>
            </a:r>
          </a:p>
        </p:txBody>
      </p:sp>
      <p:sp>
        <p:nvSpPr>
          <p:cNvPr id="6" name="Rectangle 5"/>
          <p:cNvSpPr/>
          <p:nvPr/>
        </p:nvSpPr>
        <p:spPr>
          <a:xfrm>
            <a:off x="7139854" y="1757473"/>
            <a:ext cx="3940887" cy="954107"/>
          </a:xfrm>
          <a:prstGeom prst="rect">
            <a:avLst/>
          </a:prstGeom>
        </p:spPr>
        <p:txBody>
          <a:bodyPr wrap="none">
            <a:spAutoFit/>
          </a:bodyPr>
          <a:lstStyle/>
          <a:p>
            <a:pPr marL="609600" indent="-609600">
              <a:buClr>
                <a:schemeClr val="tx1"/>
              </a:buClr>
              <a:defRPr/>
            </a:pPr>
            <a:r>
              <a:rPr lang="en-US" sz="3600" dirty="0">
                <a:ea typeface="SimSun" charset="-122"/>
              </a:rPr>
              <a:t>Chemical method: </a:t>
            </a:r>
            <a:endParaRPr lang="ar-SA" sz="3600" dirty="0">
              <a:ea typeface="SimSun" charset="-122"/>
            </a:endParaRPr>
          </a:p>
          <a:p>
            <a:pPr marL="609600" indent="-609600">
              <a:buClr>
                <a:schemeClr val="tx1"/>
              </a:buClr>
              <a:defRPr/>
            </a:pPr>
            <a:r>
              <a:rPr lang="en-US" sz="2000" dirty="0">
                <a:solidFill>
                  <a:srgbClr val="FF0000"/>
                </a:solidFill>
                <a:ea typeface="SimSun" charset="-122"/>
              </a:rPr>
              <a:t>(used for heat sensitive </a:t>
            </a:r>
            <a:r>
              <a:rPr lang="en-US" sz="2000" dirty="0" err="1">
                <a:solidFill>
                  <a:srgbClr val="FF0000"/>
                </a:solidFill>
                <a:ea typeface="SimSun" charset="-122"/>
              </a:rPr>
              <a:t>equipments</a:t>
            </a:r>
            <a:r>
              <a:rPr lang="en-US" sz="2000" dirty="0">
                <a:solidFill>
                  <a:srgbClr val="FF0000"/>
                </a:solidFill>
                <a:ea typeface="SimSun" charset="-122"/>
              </a:rPr>
              <a:t>)</a:t>
            </a:r>
            <a:endParaRPr lang="en-US" sz="2000" dirty="0">
              <a:solidFill>
                <a:srgbClr val="FF0000"/>
              </a:solidFill>
            </a:endParaRPr>
          </a:p>
        </p:txBody>
      </p:sp>
      <p:sp>
        <p:nvSpPr>
          <p:cNvPr id="7" name="Rectangle 6"/>
          <p:cNvSpPr/>
          <p:nvPr/>
        </p:nvSpPr>
        <p:spPr>
          <a:xfrm>
            <a:off x="1199718" y="3050531"/>
            <a:ext cx="4515651" cy="1569660"/>
          </a:xfrm>
          <a:prstGeom prst="rect">
            <a:avLst/>
          </a:prstGeom>
        </p:spPr>
        <p:txBody>
          <a:bodyPr wrap="square">
            <a:spAutoFit/>
          </a:bodyPr>
          <a:lstStyle/>
          <a:p>
            <a:pPr marL="609600" indent="-609600">
              <a:buClr>
                <a:schemeClr val="tx1"/>
              </a:buClr>
              <a:buFont typeface="+mj-lt"/>
              <a:buAutoNum type="arabicPeriod"/>
              <a:defRPr/>
            </a:pPr>
            <a:r>
              <a:rPr lang="en-US" sz="2400" dirty="0">
                <a:ea typeface="SimSun" charset="-122"/>
              </a:rPr>
              <a:t>Heat</a:t>
            </a:r>
          </a:p>
          <a:p>
            <a:pPr marL="609600" indent="-609600">
              <a:buClr>
                <a:schemeClr val="tx1"/>
              </a:buClr>
              <a:buFont typeface="+mj-lt"/>
              <a:buAutoNum type="arabicPeriod"/>
              <a:defRPr/>
            </a:pPr>
            <a:r>
              <a:rPr lang="en-US" sz="2400" dirty="0">
                <a:ea typeface="SimSun" charset="-122"/>
              </a:rPr>
              <a:t>U.V. Light</a:t>
            </a:r>
          </a:p>
          <a:p>
            <a:pPr marL="609600" indent="-609600">
              <a:buClr>
                <a:schemeClr val="tx1"/>
              </a:buClr>
              <a:buFont typeface="+mj-lt"/>
              <a:buAutoNum type="arabicPeriod"/>
              <a:defRPr/>
            </a:pPr>
            <a:r>
              <a:rPr lang="en-US" sz="2400" dirty="0">
                <a:ea typeface="SimSun" charset="-122"/>
              </a:rPr>
              <a:t>Ionizing Radiation</a:t>
            </a:r>
          </a:p>
          <a:p>
            <a:pPr marL="609600" indent="-609600">
              <a:buClr>
                <a:schemeClr val="tx1"/>
              </a:buClr>
              <a:buFont typeface="+mj-lt"/>
              <a:buAutoNum type="arabicPeriod"/>
              <a:defRPr/>
            </a:pPr>
            <a:r>
              <a:rPr lang="en-US" sz="2400" dirty="0">
                <a:ea typeface="SimSun" charset="-122"/>
              </a:rPr>
              <a:t>Filtration </a:t>
            </a:r>
          </a:p>
        </p:txBody>
      </p:sp>
      <p:sp>
        <p:nvSpPr>
          <p:cNvPr id="8" name="Rectangle 7"/>
          <p:cNvSpPr/>
          <p:nvPr/>
        </p:nvSpPr>
        <p:spPr>
          <a:xfrm>
            <a:off x="7139854" y="3050531"/>
            <a:ext cx="4842294" cy="830997"/>
          </a:xfrm>
          <a:prstGeom prst="rect">
            <a:avLst/>
          </a:prstGeom>
        </p:spPr>
        <p:txBody>
          <a:bodyPr wrap="square">
            <a:spAutoFit/>
          </a:bodyPr>
          <a:lstStyle/>
          <a:p>
            <a:pPr marL="609600" indent="-609600">
              <a:buClr>
                <a:schemeClr val="tx1"/>
              </a:buClr>
              <a:buFont typeface="+mj-lt"/>
              <a:buAutoNum type="arabicPeriod"/>
              <a:defRPr/>
            </a:pPr>
            <a:r>
              <a:rPr lang="en-US" altLang="zh-CN" sz="2400" dirty="0">
                <a:ea typeface="SimSun" charset="-122"/>
              </a:rPr>
              <a:t>Ethylene</a:t>
            </a:r>
            <a:r>
              <a:rPr lang="en-US" altLang="zh-CN" dirty="0">
                <a:solidFill>
                  <a:srgbClr val="FFFF00"/>
                </a:solidFill>
                <a:ea typeface="SimSun" charset="-122"/>
              </a:rPr>
              <a:t> </a:t>
            </a:r>
            <a:r>
              <a:rPr lang="en-US" altLang="zh-CN" sz="2400" dirty="0">
                <a:ea typeface="SimSun" charset="-122"/>
              </a:rPr>
              <a:t>Oxide</a:t>
            </a:r>
            <a:r>
              <a:rPr lang="en-US" altLang="zh-CN" dirty="0">
                <a:solidFill>
                  <a:srgbClr val="FFFF00"/>
                </a:solidFill>
                <a:ea typeface="SimSun" charset="-122"/>
              </a:rPr>
              <a:t> </a:t>
            </a:r>
          </a:p>
          <a:p>
            <a:pPr marL="609600" indent="-609600">
              <a:buClr>
                <a:schemeClr val="tx1"/>
              </a:buClr>
              <a:buFont typeface="+mj-lt"/>
              <a:buAutoNum type="arabicPeriod"/>
              <a:defRPr/>
            </a:pPr>
            <a:r>
              <a:rPr lang="en-US" altLang="zh-CN" sz="2400" dirty="0" err="1">
                <a:ea typeface="SimSun" charset="-122"/>
              </a:rPr>
              <a:t>Gluteraldehyde</a:t>
            </a:r>
            <a:r>
              <a:rPr lang="en-US" altLang="zh-CN" dirty="0">
                <a:solidFill>
                  <a:srgbClr val="FFFF00"/>
                </a:solidFill>
                <a:ea typeface="SimSun" charset="-122"/>
              </a:rPr>
              <a:t> </a:t>
            </a:r>
            <a:endParaRPr lang="en-US" dirty="0"/>
          </a:p>
        </p:txBody>
      </p:sp>
      <p:cxnSp>
        <p:nvCxnSpPr>
          <p:cNvPr id="19" name="Straight Arrow Connector 18"/>
          <p:cNvCxnSpPr/>
          <p:nvPr/>
        </p:nvCxnSpPr>
        <p:spPr>
          <a:xfrm flipV="1">
            <a:off x="2501660" y="2863449"/>
            <a:ext cx="686613" cy="397336"/>
          </a:xfrm>
          <a:prstGeom prst="straightConnector1">
            <a:avLst/>
          </a:prstGeom>
          <a:ln w="952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p:cNvCxnSpPr/>
          <p:nvPr/>
        </p:nvCxnSpPr>
        <p:spPr>
          <a:xfrm>
            <a:off x="2501660" y="3249199"/>
            <a:ext cx="810883" cy="11586"/>
          </a:xfrm>
          <a:prstGeom prst="straightConnector1">
            <a:avLst/>
          </a:prstGeom>
          <a:ln w="952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3" name="Rectangle 22"/>
          <p:cNvSpPr/>
          <p:nvPr/>
        </p:nvSpPr>
        <p:spPr>
          <a:xfrm>
            <a:off x="3188273" y="2595867"/>
            <a:ext cx="1151726" cy="369332"/>
          </a:xfrm>
          <a:prstGeom prst="rect">
            <a:avLst/>
          </a:prstGeom>
        </p:spPr>
        <p:txBody>
          <a:bodyPr wrap="none">
            <a:spAutoFit/>
          </a:bodyPr>
          <a:lstStyle/>
          <a:p>
            <a:r>
              <a:rPr lang="en-US" b="1" dirty="0">
                <a:ea typeface="SimSun" charset="-122"/>
              </a:rPr>
              <a:t>dry heat </a:t>
            </a:r>
            <a:endParaRPr lang="en-US" b="1" dirty="0"/>
          </a:p>
        </p:txBody>
      </p:sp>
      <p:sp>
        <p:nvSpPr>
          <p:cNvPr id="24" name="Rectangle 23"/>
          <p:cNvSpPr/>
          <p:nvPr/>
        </p:nvSpPr>
        <p:spPr>
          <a:xfrm>
            <a:off x="3348442" y="3050531"/>
            <a:ext cx="1337226" cy="369332"/>
          </a:xfrm>
          <a:prstGeom prst="rect">
            <a:avLst/>
          </a:prstGeom>
        </p:spPr>
        <p:txBody>
          <a:bodyPr wrap="none">
            <a:spAutoFit/>
          </a:bodyPr>
          <a:lstStyle/>
          <a:p>
            <a:r>
              <a:rPr lang="en-US" b="1" dirty="0">
                <a:ea typeface="SimSun" charset="-122"/>
              </a:rPr>
              <a:t>moist heat</a:t>
            </a:r>
            <a:endParaRPr lang="en-US" b="1" dirty="0"/>
          </a:p>
        </p:txBody>
      </p:sp>
      <p:sp>
        <p:nvSpPr>
          <p:cNvPr id="13" name="Rectangle: Folded Corner 12"/>
          <p:cNvSpPr/>
          <p:nvPr/>
        </p:nvSpPr>
        <p:spPr>
          <a:xfrm>
            <a:off x="3312543" y="5963478"/>
            <a:ext cx="5797754" cy="757175"/>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accent1"/>
                </a:solidFill>
              </a:rPr>
              <a:t>Simplest methods is to sterilize by naked flame </a:t>
            </a:r>
            <a:endParaRPr lang="ar-SA" sz="2000" b="1" dirty="0">
              <a:solidFill>
                <a:schemeClr val="accent1"/>
              </a:solidFill>
            </a:endParaRPr>
          </a:p>
        </p:txBody>
      </p:sp>
    </p:spTree>
    <p:extLst>
      <p:ext uri="{BB962C8B-B14F-4D97-AF65-F5344CB8AC3E}">
        <p14:creationId xmlns:p14="http://schemas.microsoft.com/office/powerpoint/2010/main" val="40216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9900" y="0"/>
            <a:ext cx="4498989" cy="646331"/>
          </a:xfrm>
          <a:prstGeom prst="rect">
            <a:avLst/>
          </a:prstGeom>
        </p:spPr>
        <p:txBody>
          <a:bodyPr wrap="none">
            <a:spAutoFit/>
          </a:bodyPr>
          <a:lstStyle/>
          <a:p>
            <a:r>
              <a:rPr lang="en-US" sz="3600" dirty="0">
                <a:ln w="0"/>
                <a:solidFill>
                  <a:schemeClr val="accent1"/>
                </a:solidFill>
                <a:effectLst>
                  <a:outerShdw blurRad="38100" dist="25400" dir="5400000" algn="ctr" rotWithShape="0">
                    <a:srgbClr val="6E747A">
                      <a:alpha val="43000"/>
                    </a:srgbClr>
                  </a:outerShdw>
                </a:effectLst>
                <a:ea typeface="SimSun" charset="-122"/>
              </a:rPr>
              <a:t>PHYSICAL METHODS</a:t>
            </a:r>
            <a:endParaRPr lang="en-US" sz="360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6294669" y="2470908"/>
            <a:ext cx="5609784" cy="1384995"/>
          </a:xfrm>
          <a:prstGeom prst="rect">
            <a:avLst/>
          </a:prstGeom>
        </p:spPr>
        <p:txBody>
          <a:bodyPr wrap="square">
            <a:spAutoFit/>
          </a:bodyPr>
          <a:lstStyle/>
          <a:p>
            <a:pPr marL="1168400" lvl="1" indent="-711200" algn="ctr">
              <a:defRPr/>
            </a:pPr>
            <a:r>
              <a:rPr lang="en-US" altLang="zh-CN" sz="3200" dirty="0">
                <a:solidFill>
                  <a:schemeClr val="accent1"/>
                </a:solidFill>
                <a:ea typeface="SimSun" charset="-122"/>
              </a:rPr>
              <a:t>B</a:t>
            </a:r>
            <a:r>
              <a:rPr lang="en-US" altLang="zh-CN" sz="3200" b="1" dirty="0">
                <a:solidFill>
                  <a:schemeClr val="accent1"/>
                </a:solidFill>
                <a:ea typeface="SimSun" charset="-122"/>
              </a:rPr>
              <a:t>-</a:t>
            </a:r>
          </a:p>
          <a:p>
            <a:pPr marL="1168400" lvl="1" indent="-711200">
              <a:defRPr/>
            </a:pPr>
            <a:r>
              <a:rPr lang="en-US" altLang="zh-CN" sz="2800" b="1" dirty="0">
                <a:solidFill>
                  <a:srgbClr val="FF0000"/>
                </a:solidFill>
                <a:ea typeface="SimSun" charset="-122"/>
              </a:rPr>
              <a:t> Moist heat</a:t>
            </a:r>
            <a:r>
              <a:rPr lang="en-US" altLang="zh-CN" sz="2400" b="1" dirty="0">
                <a:solidFill>
                  <a:srgbClr val="FF0000"/>
                </a:solidFill>
                <a:ea typeface="SimSun" charset="-122"/>
              </a:rPr>
              <a:t> </a:t>
            </a:r>
            <a:r>
              <a:rPr lang="en-US" altLang="zh-CN" sz="2400" dirty="0" err="1">
                <a:ea typeface="SimSun" charset="-122"/>
              </a:rPr>
              <a:t>eg</a:t>
            </a:r>
            <a:r>
              <a:rPr lang="en-US" altLang="zh-CN" sz="2400" dirty="0">
                <a:ea typeface="SimSun" charset="-122"/>
              </a:rPr>
              <a:t>.  Autoclave at 121 or 134 C for 10 or 15 minutes </a:t>
            </a:r>
          </a:p>
        </p:txBody>
      </p:sp>
      <p:sp>
        <p:nvSpPr>
          <p:cNvPr id="4" name="Rectangle 3"/>
          <p:cNvSpPr/>
          <p:nvPr/>
        </p:nvSpPr>
        <p:spPr>
          <a:xfrm>
            <a:off x="2221815" y="792633"/>
            <a:ext cx="7835158" cy="954107"/>
          </a:xfrm>
          <a:prstGeom prst="rect">
            <a:avLst/>
          </a:prstGeom>
        </p:spPr>
        <p:txBody>
          <a:bodyPr wrap="none">
            <a:spAutoFit/>
          </a:bodyPr>
          <a:lstStyle/>
          <a:p>
            <a:pPr algn="ctr"/>
            <a:r>
              <a:rPr lang="en-US" altLang="zh-CN" sz="2800" b="1" dirty="0">
                <a:ea typeface="SimSun" charset="-122"/>
              </a:rPr>
              <a:t> </a:t>
            </a:r>
            <a:r>
              <a:rPr lang="en-US" altLang="zh-CN" sz="2800" b="1" dirty="0">
                <a:solidFill>
                  <a:srgbClr val="FF0000"/>
                </a:solidFill>
                <a:ea typeface="SimSun" charset="-122"/>
              </a:rPr>
              <a:t>HEAT</a:t>
            </a:r>
          </a:p>
          <a:p>
            <a:r>
              <a:rPr lang="en-US" altLang="zh-CN" sz="2800" b="1" dirty="0">
                <a:solidFill>
                  <a:srgbClr val="FF0000"/>
                </a:solidFill>
                <a:ea typeface="SimSun" charset="-122"/>
              </a:rPr>
              <a:t>  </a:t>
            </a:r>
            <a:r>
              <a:rPr lang="en-US" altLang="zh-CN" sz="2800" dirty="0">
                <a:solidFill>
                  <a:srgbClr val="FF0000"/>
                </a:solidFill>
                <a:ea typeface="SimSun" charset="-122"/>
              </a:rPr>
              <a:t>Most important </a:t>
            </a:r>
            <a:r>
              <a:rPr lang="en-US" altLang="zh-CN" sz="2800" dirty="0">
                <a:ea typeface="SimSun" charset="-122"/>
              </a:rPr>
              <a:t>should be used whenever possible </a:t>
            </a:r>
            <a:endParaRPr lang="en-US" sz="2800" dirty="0"/>
          </a:p>
        </p:txBody>
      </p:sp>
      <p:sp>
        <p:nvSpPr>
          <p:cNvPr id="5" name="Rectangle 4"/>
          <p:cNvSpPr/>
          <p:nvPr/>
        </p:nvSpPr>
        <p:spPr>
          <a:xfrm>
            <a:off x="5178914" y="1664953"/>
            <a:ext cx="1773242" cy="584775"/>
          </a:xfrm>
          <a:prstGeom prst="rect">
            <a:avLst/>
          </a:prstGeom>
        </p:spPr>
        <p:txBody>
          <a:bodyPr wrap="none">
            <a:spAutoFit/>
          </a:bodyPr>
          <a:lstStyle/>
          <a:p>
            <a:pPr marL="1168400" lvl="1" indent="-711200">
              <a:defRPr/>
            </a:pPr>
            <a:r>
              <a:rPr lang="en-US" altLang="zh-CN" sz="3200" b="1" dirty="0">
                <a:solidFill>
                  <a:schemeClr val="accent1"/>
                </a:solidFill>
                <a:ea typeface="SimSun" charset="-122"/>
              </a:rPr>
              <a:t>types:</a:t>
            </a:r>
          </a:p>
        </p:txBody>
      </p:sp>
      <p:sp>
        <p:nvSpPr>
          <p:cNvPr id="6" name="Rectangle 5"/>
          <p:cNvSpPr/>
          <p:nvPr/>
        </p:nvSpPr>
        <p:spPr>
          <a:xfrm>
            <a:off x="562859" y="2477769"/>
            <a:ext cx="5889700" cy="1384995"/>
          </a:xfrm>
          <a:prstGeom prst="rect">
            <a:avLst/>
          </a:prstGeom>
        </p:spPr>
        <p:txBody>
          <a:bodyPr wrap="square">
            <a:spAutoFit/>
          </a:bodyPr>
          <a:lstStyle/>
          <a:p>
            <a:pPr marL="1168400" lvl="1" indent="-711200" algn="ctr">
              <a:defRPr/>
            </a:pPr>
            <a:r>
              <a:rPr lang="en-US" altLang="zh-CN" sz="3200" dirty="0">
                <a:solidFill>
                  <a:schemeClr val="accent1"/>
                </a:solidFill>
                <a:ea typeface="SimSun" charset="-122"/>
              </a:rPr>
              <a:t>A</a:t>
            </a:r>
            <a:r>
              <a:rPr lang="en-US" altLang="zh-CN" sz="3200" b="1" dirty="0">
                <a:solidFill>
                  <a:schemeClr val="accent1"/>
                </a:solidFill>
                <a:ea typeface="SimSun" charset="-122"/>
              </a:rPr>
              <a:t>-</a:t>
            </a:r>
          </a:p>
          <a:p>
            <a:pPr marL="1168400" lvl="1" indent="-711200">
              <a:defRPr/>
            </a:pPr>
            <a:r>
              <a:rPr lang="en-US" altLang="zh-CN" sz="2800" b="1" dirty="0">
                <a:solidFill>
                  <a:srgbClr val="FF0000"/>
                </a:solidFill>
                <a:ea typeface="SimSun" charset="-122"/>
              </a:rPr>
              <a:t>Dry heat  </a:t>
            </a:r>
            <a:r>
              <a:rPr lang="en-US" altLang="zh-CN" sz="2400" dirty="0">
                <a:ea typeface="SimSun" charset="-122"/>
              </a:rPr>
              <a:t>at temperature of 160˚C for one hour</a:t>
            </a:r>
            <a:endParaRPr lang="en-US" altLang="zh-CN" sz="2800" dirty="0">
              <a:ea typeface="SimSun" charset="-122"/>
            </a:endParaRPr>
          </a:p>
        </p:txBody>
      </p:sp>
      <p:sp>
        <p:nvSpPr>
          <p:cNvPr id="14" name="Arc 13"/>
          <p:cNvSpPr/>
          <p:nvPr/>
        </p:nvSpPr>
        <p:spPr>
          <a:xfrm rot="16200000">
            <a:off x="4416697" y="1654894"/>
            <a:ext cx="1524433" cy="1758205"/>
          </a:xfrm>
          <a:prstGeom prst="arc">
            <a:avLst>
              <a:gd name="adj1" fmla="val 16200000"/>
              <a:gd name="adj2" fmla="val 2072746"/>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5" name="Arc 14"/>
          <p:cNvSpPr/>
          <p:nvPr/>
        </p:nvSpPr>
        <p:spPr>
          <a:xfrm rot="19662706">
            <a:off x="6667994" y="1791267"/>
            <a:ext cx="1524433" cy="1758205"/>
          </a:xfrm>
          <a:prstGeom prst="arc">
            <a:avLst>
              <a:gd name="adj1" fmla="val 16200000"/>
              <a:gd name="adj2" fmla="val 1222605"/>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231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881" y="13655"/>
            <a:ext cx="8773677" cy="461665"/>
          </a:xfrm>
          <a:prstGeom prst="rect">
            <a:avLst/>
          </a:prstGeom>
        </p:spPr>
        <p:txBody>
          <a:bodyPr wrap="square">
            <a:spAutoFit/>
          </a:bodyPr>
          <a:lstStyle/>
          <a:p>
            <a:r>
              <a:rPr lang="en-US" sz="2400" dirty="0">
                <a:ln w="0"/>
                <a:solidFill>
                  <a:schemeClr val="accent1"/>
                </a:solidFill>
                <a:effectLst>
                  <a:outerShdw blurRad="38100" dist="25400" dir="5400000" algn="ctr" rotWithShape="0">
                    <a:srgbClr val="6E747A">
                      <a:alpha val="43000"/>
                    </a:srgbClr>
                  </a:outerShdw>
                </a:effectLst>
                <a:ea typeface="SimSun" charset="-122"/>
              </a:rPr>
              <a:t>PHYSICAL METHODS : </a:t>
            </a:r>
            <a:r>
              <a:rPr lang="en-US" altLang="zh-CN" sz="2400" dirty="0">
                <a:ea typeface="SimSun" charset="-122"/>
              </a:rPr>
              <a:t>Sterilization by Heat </a:t>
            </a:r>
            <a:r>
              <a:rPr lang="en-US" altLang="zh-CN" sz="2400" b="1" dirty="0">
                <a:solidFill>
                  <a:srgbClr val="FFC000"/>
                </a:solidFill>
                <a:ea typeface="SimSun" charset="-122"/>
              </a:rPr>
              <a:t>(</a:t>
            </a:r>
            <a:r>
              <a:rPr lang="en-US" altLang="zh-CN" sz="2400" dirty="0">
                <a:ea typeface="SimSun" charset="-122"/>
              </a:rPr>
              <a:t>Common methods</a:t>
            </a:r>
            <a:r>
              <a:rPr lang="en-US" altLang="zh-CN" sz="2400" b="1" dirty="0">
                <a:solidFill>
                  <a:srgbClr val="FFC000"/>
                </a:solidFill>
                <a:ea typeface="SimSun" charset="-122"/>
              </a:rPr>
              <a:t>)</a:t>
            </a:r>
            <a:endParaRPr lang="en-US" sz="240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1032269" y="637823"/>
            <a:ext cx="2926635" cy="707886"/>
          </a:xfrm>
          <a:prstGeom prst="rect">
            <a:avLst/>
          </a:prstGeom>
        </p:spPr>
        <p:txBody>
          <a:bodyPr wrap="none">
            <a:spAutoFit/>
          </a:bodyPr>
          <a:lstStyle/>
          <a:p>
            <a:r>
              <a:rPr lang="en-US" altLang="zh-CN" sz="4000" dirty="0">
                <a:solidFill>
                  <a:schemeClr val="accent2">
                    <a:lumMod val="60000"/>
                    <a:lumOff val="40000"/>
                  </a:schemeClr>
                </a:solidFill>
                <a:ea typeface="SimSun" charset="-122"/>
              </a:rPr>
              <a:t>A) Dry Heat:</a:t>
            </a:r>
            <a:endParaRPr lang="en-US" sz="4000" dirty="0">
              <a:solidFill>
                <a:schemeClr val="accent2">
                  <a:lumMod val="60000"/>
                  <a:lumOff val="40000"/>
                </a:schemeClr>
              </a:solidFill>
            </a:endParaRPr>
          </a:p>
        </p:txBody>
      </p:sp>
      <p:sp>
        <p:nvSpPr>
          <p:cNvPr id="4" name="Rectangle 3"/>
          <p:cNvSpPr/>
          <p:nvPr/>
        </p:nvSpPr>
        <p:spPr>
          <a:xfrm>
            <a:off x="1032269" y="4067223"/>
            <a:ext cx="10718579" cy="2160591"/>
          </a:xfrm>
          <a:prstGeom prst="rect">
            <a:avLst/>
          </a:prstGeom>
        </p:spPr>
        <p:txBody>
          <a:bodyPr wrap="square">
            <a:spAutoFit/>
          </a:bodyPr>
          <a:lstStyle/>
          <a:p>
            <a:pPr marL="342900" indent="-342900">
              <a:lnSpc>
                <a:spcPct val="80000"/>
              </a:lnSpc>
              <a:buFont typeface="Arial" panose="020B0604020202020204" pitchFamily="34" charset="0"/>
              <a:buChar char="•"/>
              <a:defRPr/>
            </a:pPr>
            <a:r>
              <a:rPr lang="en-US" altLang="zh-CN" sz="2400" dirty="0">
                <a:ea typeface="SimSun" charset="-122"/>
              </a:rPr>
              <a:t>Has electric element in chamber as source of heat </a:t>
            </a:r>
            <a:r>
              <a:rPr lang="en-US" altLang="zh-CN" sz="2400" dirty="0">
                <a:highlight>
                  <a:srgbClr val="FFFF00"/>
                </a:highlight>
                <a:ea typeface="SimSun" charset="-122"/>
              </a:rPr>
              <a:t>plus a fan </a:t>
            </a:r>
            <a:r>
              <a:rPr lang="en-US" altLang="zh-CN" sz="2400" dirty="0">
                <a:ea typeface="SimSun" charset="-122"/>
              </a:rPr>
              <a:t>to circulate air for even distribution of heat in chamber. Oven </a:t>
            </a:r>
            <a:r>
              <a:rPr lang="en-US" altLang="zh-CN" sz="2400" dirty="0">
                <a:highlight>
                  <a:srgbClr val="FFFF00"/>
                </a:highlight>
                <a:ea typeface="SimSun" charset="-122"/>
              </a:rPr>
              <a:t>without fan is dangerous</a:t>
            </a:r>
            <a:r>
              <a:rPr lang="en-US" altLang="zh-CN" sz="2400" dirty="0">
                <a:ea typeface="SimSun" charset="-122"/>
              </a:rPr>
              <a:t>. Used for items that are lacking water such as: </a:t>
            </a:r>
          </a:p>
          <a:p>
            <a:pPr marL="342900" indent="-342900">
              <a:lnSpc>
                <a:spcPct val="80000"/>
              </a:lnSpc>
              <a:buFont typeface="Arial" panose="020B0604020202020204" pitchFamily="34" charset="0"/>
              <a:buChar char="•"/>
              <a:defRPr/>
            </a:pPr>
            <a:endParaRPr lang="en-US" altLang="zh-CN" sz="2400" dirty="0">
              <a:ea typeface="SimSun" charset="-122"/>
            </a:endParaRPr>
          </a:p>
          <a:p>
            <a:pPr>
              <a:lnSpc>
                <a:spcPct val="80000"/>
              </a:lnSpc>
              <a:defRPr/>
            </a:pPr>
            <a:r>
              <a:rPr lang="en-US" altLang="zh-CN" sz="2400" dirty="0">
                <a:solidFill>
                  <a:schemeClr val="accent2"/>
                </a:solidFill>
                <a:ea typeface="SimSun" charset="-122"/>
              </a:rPr>
              <a:t>    -Metals</a:t>
            </a:r>
          </a:p>
          <a:p>
            <a:pPr>
              <a:lnSpc>
                <a:spcPct val="80000"/>
              </a:lnSpc>
              <a:defRPr/>
            </a:pPr>
            <a:r>
              <a:rPr lang="en-US" altLang="zh-CN" sz="2400" dirty="0">
                <a:solidFill>
                  <a:schemeClr val="accent2"/>
                </a:solidFill>
                <a:ea typeface="SimSun" charset="-122"/>
              </a:rPr>
              <a:t>    -Glassware</a:t>
            </a:r>
          </a:p>
          <a:p>
            <a:pPr>
              <a:lnSpc>
                <a:spcPct val="80000"/>
              </a:lnSpc>
              <a:defRPr/>
            </a:pPr>
            <a:r>
              <a:rPr lang="en-US" altLang="zh-CN" sz="2400" dirty="0">
                <a:solidFill>
                  <a:schemeClr val="accent2"/>
                </a:solidFill>
                <a:ea typeface="SimSun" charset="-122"/>
              </a:rPr>
              <a:t>    -Ointment / Oils/ Waxes /Powder</a:t>
            </a:r>
          </a:p>
        </p:txBody>
      </p:sp>
      <p:sp>
        <p:nvSpPr>
          <p:cNvPr id="5" name="Rectangle 4"/>
          <p:cNvSpPr/>
          <p:nvPr/>
        </p:nvSpPr>
        <p:spPr>
          <a:xfrm>
            <a:off x="891347" y="1563613"/>
            <a:ext cx="10854880" cy="387798"/>
          </a:xfrm>
          <a:prstGeom prst="rect">
            <a:avLst/>
          </a:prstGeom>
        </p:spPr>
        <p:txBody>
          <a:bodyPr wrap="square">
            <a:spAutoFit/>
          </a:bodyPr>
          <a:lstStyle/>
          <a:p>
            <a:pPr marL="342900" indent="-342900">
              <a:lnSpc>
                <a:spcPct val="80000"/>
              </a:lnSpc>
              <a:buFont typeface="Arial" panose="020B0604020202020204" pitchFamily="34" charset="0"/>
              <a:buChar char="•"/>
              <a:defRPr/>
            </a:pPr>
            <a:r>
              <a:rPr lang="en-US" altLang="zh-CN" sz="2400" b="1" dirty="0">
                <a:ea typeface="SimSun" charset="-122"/>
              </a:rPr>
              <a:t>Dry Heat- kills microorganisms </a:t>
            </a:r>
            <a:r>
              <a:rPr lang="en-US" altLang="zh-CN" sz="2400" b="1" dirty="0">
                <a:solidFill>
                  <a:srgbClr val="FF0000"/>
                </a:solidFill>
                <a:ea typeface="SimSun" charset="-122"/>
              </a:rPr>
              <a:t>by destroying their oxidative processes.</a:t>
            </a:r>
          </a:p>
        </p:txBody>
      </p:sp>
      <p:sp>
        <p:nvSpPr>
          <p:cNvPr id="6" name="Rectangle 5"/>
          <p:cNvSpPr/>
          <p:nvPr/>
        </p:nvSpPr>
        <p:spPr>
          <a:xfrm>
            <a:off x="891347" y="2079605"/>
            <a:ext cx="11000424" cy="1471172"/>
          </a:xfrm>
          <a:prstGeom prst="rect">
            <a:avLst/>
          </a:prstGeom>
        </p:spPr>
        <p:txBody>
          <a:bodyPr wrap="square">
            <a:spAutoFit/>
          </a:bodyPr>
          <a:lstStyle/>
          <a:p>
            <a:pPr lvl="1">
              <a:lnSpc>
                <a:spcPct val="80000"/>
              </a:lnSpc>
              <a:defRPr/>
            </a:pPr>
            <a:r>
              <a:rPr lang="en-US" altLang="zh-CN" sz="2800" dirty="0">
                <a:solidFill>
                  <a:schemeClr val="accent2"/>
                </a:solidFill>
                <a:ea typeface="SimSun" charset="-122"/>
              </a:rPr>
              <a:t>-Simplest method is exposing item to be sterilized to the naked flame e.g. Bunsen burner- for sterilizing bacteriological loops, knives, blades.</a:t>
            </a:r>
            <a:endParaRPr lang="en-US" altLang="zh-CN" sz="2800" u="sng" dirty="0">
              <a:solidFill>
                <a:schemeClr val="accent2"/>
              </a:solidFill>
              <a:ea typeface="SimSun" charset="-122"/>
            </a:endParaRPr>
          </a:p>
          <a:p>
            <a:pPr lvl="1">
              <a:lnSpc>
                <a:spcPct val="80000"/>
              </a:lnSpc>
              <a:defRPr/>
            </a:pPr>
            <a:endParaRPr lang="en-US" altLang="zh-CN" sz="2800" dirty="0">
              <a:solidFill>
                <a:srgbClr val="FF0000"/>
              </a:solidFill>
              <a:ea typeface="SimSun" charset="-122"/>
            </a:endParaRPr>
          </a:p>
          <a:p>
            <a:pPr lvl="1">
              <a:lnSpc>
                <a:spcPct val="80000"/>
              </a:lnSpc>
              <a:defRPr/>
            </a:pPr>
            <a:r>
              <a:rPr lang="en-US" altLang="zh-CN" sz="2800" dirty="0">
                <a:solidFill>
                  <a:srgbClr val="FF0000"/>
                </a:solidFill>
                <a:ea typeface="SimSun" charset="-122"/>
              </a:rPr>
              <a:t>-Hot air oven expose items to 160 °C for 1 hour.</a:t>
            </a:r>
          </a:p>
        </p:txBody>
      </p:sp>
      <p:pic>
        <p:nvPicPr>
          <p:cNvPr id="7" name="Picture 6" descr="http://t0.gstatic.com/images?q=tbn:dNI8EWwQs12WjM:http://www.lifelinemedical.net/_images/manautoclave-01b.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5213" y="4813617"/>
            <a:ext cx="1943100" cy="2071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842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3536" y="97534"/>
            <a:ext cx="4799327" cy="707886"/>
          </a:xfrm>
          <a:prstGeom prst="rect">
            <a:avLst/>
          </a:prstGeom>
        </p:spPr>
        <p:txBody>
          <a:bodyPr wrap="none">
            <a:spAutoFit/>
          </a:bodyPr>
          <a:lstStyle/>
          <a:p>
            <a:r>
              <a:rPr lang="en-US" altLang="zh-CN" sz="4000" dirty="0">
                <a:solidFill>
                  <a:schemeClr val="accent2">
                    <a:lumMod val="60000"/>
                    <a:lumOff val="40000"/>
                  </a:schemeClr>
                </a:solidFill>
                <a:ea typeface="SimSun" charset="-122"/>
              </a:rPr>
              <a:t>B) Moist Heat </a:t>
            </a:r>
            <a:r>
              <a:rPr lang="en-US" altLang="zh-CN" dirty="0">
                <a:solidFill>
                  <a:srgbClr val="FF0000"/>
                </a:solidFill>
                <a:ea typeface="SimSun" charset="-122"/>
              </a:rPr>
              <a:t>very important</a:t>
            </a:r>
            <a:endParaRPr lang="en-US" sz="4000" dirty="0">
              <a:solidFill>
                <a:srgbClr val="FF0000"/>
              </a:solidFill>
              <a:ea typeface="SimSun" charset="-122"/>
            </a:endParaRPr>
          </a:p>
        </p:txBody>
      </p:sp>
      <p:sp>
        <p:nvSpPr>
          <p:cNvPr id="3" name="Rectangle 2"/>
          <p:cNvSpPr/>
          <p:nvPr/>
        </p:nvSpPr>
        <p:spPr>
          <a:xfrm>
            <a:off x="836756" y="2076975"/>
            <a:ext cx="11001557" cy="2160591"/>
          </a:xfrm>
          <a:prstGeom prst="rect">
            <a:avLst/>
          </a:prstGeom>
        </p:spPr>
        <p:txBody>
          <a:bodyPr wrap="square">
            <a:spAutoFit/>
          </a:bodyPr>
          <a:lstStyle/>
          <a:p>
            <a:pPr marL="609600" indent="-609600">
              <a:lnSpc>
                <a:spcPct val="80000"/>
              </a:lnSpc>
              <a:defRPr/>
            </a:pPr>
            <a:endParaRPr lang="en-US" altLang="zh-CN" sz="2400" dirty="0">
              <a:ea typeface="SimSun" charset="-122"/>
            </a:endParaRPr>
          </a:p>
          <a:p>
            <a:pPr marL="609600" indent="-609600">
              <a:lnSpc>
                <a:spcPct val="80000"/>
              </a:lnSpc>
              <a:defRPr/>
            </a:pPr>
            <a:r>
              <a:rPr lang="en-US" altLang="zh-CN" sz="2400" dirty="0">
                <a:ea typeface="SimSun" charset="-122"/>
              </a:rPr>
              <a:t>The equipment is called </a:t>
            </a:r>
            <a:r>
              <a:rPr lang="en-US" altLang="zh-CN" sz="2400" dirty="0">
                <a:solidFill>
                  <a:srgbClr val="FF0000"/>
                </a:solidFill>
                <a:ea typeface="SimSun" charset="-122"/>
              </a:rPr>
              <a:t>Autoclave</a:t>
            </a:r>
            <a:r>
              <a:rPr lang="en-US" altLang="zh-CN" sz="2400" dirty="0">
                <a:ea typeface="SimSun" charset="-122"/>
              </a:rPr>
              <a:t> and it works under the same principle as the pressure cooker</a:t>
            </a:r>
            <a:r>
              <a:rPr lang="ar-SA" altLang="zh-CN" sz="2400" dirty="0">
                <a:ea typeface="SimSun" charset="-122"/>
              </a:rPr>
              <a:t>(قدر الضغط)</a:t>
            </a:r>
            <a:r>
              <a:rPr lang="en-US" altLang="zh-CN" sz="2400" dirty="0">
                <a:ea typeface="SimSun" charset="-122"/>
              </a:rPr>
              <a:t> where </a:t>
            </a:r>
            <a:r>
              <a:rPr lang="en-US" altLang="zh-CN" sz="2400" dirty="0">
                <a:solidFill>
                  <a:srgbClr val="FF0000"/>
                </a:solidFill>
                <a:ea typeface="SimSun" charset="-122"/>
              </a:rPr>
              <a:t>water boils </a:t>
            </a:r>
            <a:r>
              <a:rPr lang="en-US" altLang="zh-CN" sz="2400" dirty="0">
                <a:ea typeface="SimSun" charset="-122"/>
              </a:rPr>
              <a:t>at increased atmosphere pressure i.e. because of </a:t>
            </a:r>
            <a:r>
              <a:rPr lang="en-US" altLang="zh-CN" sz="2400" dirty="0">
                <a:solidFill>
                  <a:srgbClr val="FF0000"/>
                </a:solidFill>
                <a:ea typeface="SimSun" charset="-122"/>
              </a:rPr>
              <a:t>increase pressure </a:t>
            </a:r>
            <a:r>
              <a:rPr lang="en-US" altLang="zh-CN" sz="2400" dirty="0">
                <a:ea typeface="SimSun" charset="-122"/>
              </a:rPr>
              <a:t>the boiling point of water is </a:t>
            </a:r>
            <a:r>
              <a:rPr lang="en-US" altLang="zh-CN" sz="2400" dirty="0">
                <a:solidFill>
                  <a:srgbClr val="FF0000"/>
                </a:solidFill>
                <a:ea typeface="SimSun" charset="-122"/>
              </a:rPr>
              <a:t>&gt;100 °C</a:t>
            </a:r>
            <a:r>
              <a:rPr lang="en-US" altLang="zh-CN" sz="2400" dirty="0">
                <a:solidFill>
                  <a:srgbClr val="FFC000"/>
                </a:solidFill>
                <a:ea typeface="SimSun" charset="-122"/>
              </a:rPr>
              <a:t>.</a:t>
            </a:r>
          </a:p>
          <a:p>
            <a:pPr marL="609600" indent="-609600">
              <a:lnSpc>
                <a:spcPct val="80000"/>
              </a:lnSpc>
              <a:defRPr/>
            </a:pPr>
            <a:r>
              <a:rPr lang="en-US" altLang="zh-CN" sz="2400" dirty="0">
                <a:solidFill>
                  <a:srgbClr val="FFC000"/>
                </a:solidFill>
                <a:ea typeface="SimSun" charset="-122"/>
              </a:rPr>
              <a:t> </a:t>
            </a:r>
            <a:endParaRPr lang="en-US" altLang="zh-CN" sz="2400" dirty="0">
              <a:solidFill>
                <a:schemeClr val="accent2"/>
              </a:solidFill>
              <a:ea typeface="SimSun" charset="-122"/>
            </a:endParaRPr>
          </a:p>
          <a:p>
            <a:pPr marL="609600" indent="-609600">
              <a:lnSpc>
                <a:spcPct val="80000"/>
              </a:lnSpc>
              <a:defRPr/>
            </a:pPr>
            <a:r>
              <a:rPr lang="en-US" altLang="zh-CN" sz="2400" dirty="0">
                <a:solidFill>
                  <a:schemeClr val="accent2"/>
                </a:solidFill>
                <a:ea typeface="SimSun" charset="-122"/>
              </a:rPr>
              <a:t>The autoclave is a tough double walled chamber in which air is replaced by pure saturated steam under pressure</a:t>
            </a:r>
            <a:r>
              <a:rPr lang="en-US" altLang="zh-CN" sz="2400" b="1" dirty="0">
                <a:solidFill>
                  <a:schemeClr val="accent2"/>
                </a:solidFill>
                <a:ea typeface="SimSun" charset="-122"/>
              </a:rPr>
              <a:t>.</a:t>
            </a:r>
          </a:p>
        </p:txBody>
      </p:sp>
      <p:sp>
        <p:nvSpPr>
          <p:cNvPr id="4" name="Rectangle 3"/>
          <p:cNvSpPr/>
          <p:nvPr/>
        </p:nvSpPr>
        <p:spPr>
          <a:xfrm>
            <a:off x="2297498" y="960971"/>
            <a:ext cx="10834777" cy="387798"/>
          </a:xfrm>
          <a:prstGeom prst="rect">
            <a:avLst/>
          </a:prstGeom>
        </p:spPr>
        <p:txBody>
          <a:bodyPr wrap="square">
            <a:spAutoFit/>
          </a:bodyPr>
          <a:lstStyle/>
          <a:p>
            <a:pPr marL="609600" indent="-609600">
              <a:lnSpc>
                <a:spcPct val="80000"/>
              </a:lnSpc>
              <a:defRPr/>
            </a:pPr>
            <a:r>
              <a:rPr lang="en-US" altLang="zh-CN" sz="2400" dirty="0">
                <a:ea typeface="SimSun" charset="-122"/>
              </a:rPr>
              <a:t>Uses </a:t>
            </a:r>
            <a:r>
              <a:rPr lang="en-US" altLang="zh-CN" sz="2400" dirty="0">
                <a:solidFill>
                  <a:srgbClr val="FF0000"/>
                </a:solidFill>
                <a:ea typeface="SimSun" charset="-122"/>
              </a:rPr>
              <a:t>hot water</a:t>
            </a:r>
            <a:r>
              <a:rPr lang="en-US" altLang="zh-CN" sz="2400" dirty="0">
                <a:ea typeface="SimSun" charset="-122"/>
              </a:rPr>
              <a:t>. Moist heat kills microorganisms </a:t>
            </a:r>
            <a:r>
              <a:rPr lang="en-US" altLang="zh-CN" sz="2400" dirty="0">
                <a:solidFill>
                  <a:srgbClr val="FF0000"/>
                </a:solidFill>
                <a:ea typeface="SimSun" charset="-122"/>
              </a:rPr>
              <a:t>by </a:t>
            </a:r>
            <a:r>
              <a:rPr lang="en-US" altLang="zh-CN" sz="2400" dirty="0" err="1">
                <a:solidFill>
                  <a:srgbClr val="FF0000"/>
                </a:solidFill>
                <a:ea typeface="SimSun" charset="-122"/>
              </a:rPr>
              <a:t>denaturating</a:t>
            </a:r>
            <a:r>
              <a:rPr lang="en-US" altLang="zh-CN" sz="2400" dirty="0">
                <a:solidFill>
                  <a:srgbClr val="FF0000"/>
                </a:solidFill>
                <a:ea typeface="SimSun" charset="-122"/>
              </a:rPr>
              <a:t> proteins.</a:t>
            </a:r>
          </a:p>
        </p:txBody>
      </p:sp>
      <p:sp>
        <p:nvSpPr>
          <p:cNvPr id="9" name="Rectangle 8"/>
          <p:cNvSpPr/>
          <p:nvPr/>
        </p:nvSpPr>
        <p:spPr>
          <a:xfrm>
            <a:off x="1899700" y="1440589"/>
            <a:ext cx="9691460" cy="6093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609600" indent="-609600">
              <a:lnSpc>
                <a:spcPct val="80000"/>
              </a:lnSpc>
              <a:defRPr/>
            </a:pPr>
            <a:endParaRPr lang="en-US" altLang="zh-CN" dirty="0">
              <a:solidFill>
                <a:srgbClr val="FF0000"/>
              </a:solidFill>
              <a:ea typeface="SimSun" charset="-122"/>
            </a:endParaRPr>
          </a:p>
          <a:p>
            <a:pPr marL="609600" indent="-609600">
              <a:lnSpc>
                <a:spcPct val="80000"/>
              </a:lnSpc>
              <a:defRPr/>
            </a:pPr>
            <a:r>
              <a:rPr lang="en-US" altLang="zh-CN" sz="2400" dirty="0">
                <a:solidFill>
                  <a:srgbClr val="FF0000"/>
                </a:solidFill>
                <a:ea typeface="SimSun" charset="-122"/>
              </a:rPr>
              <a:t>Autoclaving</a:t>
            </a:r>
            <a:r>
              <a:rPr lang="en-US" altLang="zh-CN" sz="2400" dirty="0">
                <a:ea typeface="SimSun" charset="-122"/>
              </a:rPr>
              <a:t> </a:t>
            </a:r>
            <a:r>
              <a:rPr lang="en-US" altLang="zh-CN" sz="2400" dirty="0">
                <a:solidFill>
                  <a:schemeClr val="accent2"/>
                </a:solidFill>
                <a:latin typeface="Arial"/>
                <a:ea typeface="SimSun" charset="-122"/>
              </a:rPr>
              <a:t>–</a:t>
            </a:r>
            <a:r>
              <a:rPr lang="en-US" altLang="zh-CN" sz="2400" dirty="0">
                <a:solidFill>
                  <a:schemeClr val="accent2"/>
                </a:solidFill>
                <a:ea typeface="SimSun" charset="-122"/>
              </a:rPr>
              <a:t> standard sterilization method in </a:t>
            </a:r>
            <a:r>
              <a:rPr lang="en-US" altLang="zh-CN" sz="2400" dirty="0">
                <a:solidFill>
                  <a:srgbClr val="FF0000"/>
                </a:solidFill>
                <a:ea typeface="SimSun" charset="-122"/>
              </a:rPr>
              <a:t>hospitals (standard method) </a:t>
            </a:r>
            <a:r>
              <a:rPr lang="en-US" altLang="zh-CN" sz="2400" dirty="0">
                <a:solidFill>
                  <a:schemeClr val="accent2"/>
                </a:solidFill>
                <a:ea typeface="SimSun" charset="-122"/>
              </a:rPr>
              <a:t>.</a:t>
            </a:r>
          </a:p>
        </p:txBody>
      </p:sp>
      <p:pic>
        <p:nvPicPr>
          <p:cNvPr id="11" name="Picture 4" descr="http://t1.gstatic.com/images?q=tbn:y8mNYJ04N1XtxM:http://img.directindustry.com/images_di/photo-g/laboratory-autoclave-with-hydraulic-door-30505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756" y="4739367"/>
            <a:ext cx="3748087" cy="211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Go to fullsize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1715" y="4739367"/>
            <a:ext cx="3097213" cy="2098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t0.gstatic.com/images?q=tbn:_7dcwyvnfhz3jM:http://www.supplierlist.com/photo_images/70930/12L_Simple_Autoclave.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4843" y="4739367"/>
            <a:ext cx="2160587" cy="214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Folded Corner 4"/>
          <p:cNvSpPr/>
          <p:nvPr/>
        </p:nvSpPr>
        <p:spPr>
          <a:xfrm>
            <a:off x="10018643" y="3949148"/>
            <a:ext cx="1819670" cy="2756451"/>
          </a:xfrm>
          <a:prstGeom prst="foldedCorne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a:solidFill>
                  <a:schemeClr val="accent6"/>
                </a:solidFill>
              </a:rPr>
              <a:t>من الضروري إن الادوات اللي تستخدم بالمستشفيات تكون معقمة حتى لا تنتقل الأمراض بين المرضى لذا يستخدم جهاز ال</a:t>
            </a:r>
            <a:r>
              <a:rPr lang="en-US" dirty="0">
                <a:solidFill>
                  <a:schemeClr val="accent6"/>
                </a:solidFill>
              </a:rPr>
              <a:t>autoclave </a:t>
            </a:r>
            <a:r>
              <a:rPr lang="ar-SA" dirty="0">
                <a:solidFill>
                  <a:schemeClr val="accent6"/>
                </a:solidFill>
              </a:rPr>
              <a:t> </a:t>
            </a:r>
          </a:p>
          <a:p>
            <a:pPr algn="ctr"/>
            <a:r>
              <a:rPr lang="ar-SA" dirty="0">
                <a:solidFill>
                  <a:schemeClr val="accent6"/>
                </a:solidFill>
              </a:rPr>
              <a:t>لأن فاعليته قوية ويقتل حتى ال</a:t>
            </a:r>
            <a:r>
              <a:rPr lang="en-US" dirty="0">
                <a:solidFill>
                  <a:schemeClr val="accent6"/>
                </a:solidFill>
              </a:rPr>
              <a:t>spores</a:t>
            </a:r>
            <a:endParaRPr lang="ar-SA" dirty="0">
              <a:solidFill>
                <a:schemeClr val="accent6"/>
              </a:solidFill>
            </a:endParaRPr>
          </a:p>
        </p:txBody>
      </p:sp>
    </p:spTree>
    <p:extLst>
      <p:ext uri="{BB962C8B-B14F-4D97-AF65-F5344CB8AC3E}">
        <p14:creationId xmlns:p14="http://schemas.microsoft.com/office/powerpoint/2010/main" val="268974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382" y="1819795"/>
            <a:ext cx="10799808" cy="3083921"/>
          </a:xfrm>
          <a:prstGeom prst="rect">
            <a:avLst/>
          </a:prstGeom>
        </p:spPr>
        <p:txBody>
          <a:bodyPr wrap="square">
            <a:spAutoFit/>
          </a:bodyPr>
          <a:lstStyle/>
          <a:p>
            <a:pPr>
              <a:lnSpc>
                <a:spcPct val="90000"/>
              </a:lnSpc>
              <a:defRPr/>
            </a:pPr>
            <a:r>
              <a:rPr lang="en-US" altLang="zh-CN" sz="2400" dirty="0">
                <a:ea typeface="SimSun" charset="-122"/>
              </a:rPr>
              <a:t>The </a:t>
            </a:r>
            <a:r>
              <a:rPr lang="en-US" altLang="zh-CN" sz="2400" dirty="0">
                <a:solidFill>
                  <a:srgbClr val="FF0000"/>
                </a:solidFill>
                <a:ea typeface="SimSun" charset="-122"/>
              </a:rPr>
              <a:t>air</a:t>
            </a:r>
            <a:r>
              <a:rPr lang="en-US" altLang="zh-CN" sz="2400" dirty="0">
                <a:ea typeface="SimSun" charset="-122"/>
              </a:rPr>
              <a:t> in the chamber is evacuated and filled with saturated steam. The chamber is closed tightly the steam keeps on filling into it and the </a:t>
            </a:r>
            <a:r>
              <a:rPr lang="en-US" altLang="zh-CN" sz="2400" dirty="0">
                <a:solidFill>
                  <a:srgbClr val="FF0000"/>
                </a:solidFill>
                <a:ea typeface="SimSun" charset="-122"/>
              </a:rPr>
              <a:t>pressure gradually increases</a:t>
            </a:r>
            <a:r>
              <a:rPr lang="en-US" altLang="zh-CN" sz="2400" dirty="0">
                <a:ea typeface="SimSun" charset="-122"/>
              </a:rPr>
              <a:t>. The items to be sterilized get completely surrounded by saturated steam (</a:t>
            </a:r>
            <a:r>
              <a:rPr lang="en-US" altLang="zh-CN" sz="2400" dirty="0">
                <a:solidFill>
                  <a:srgbClr val="FF0000"/>
                </a:solidFill>
                <a:ea typeface="SimSun" charset="-122"/>
              </a:rPr>
              <a:t>moist heat</a:t>
            </a:r>
            <a:r>
              <a:rPr lang="en-US" altLang="zh-CN" sz="2400" dirty="0">
                <a:ea typeface="SimSun" charset="-122"/>
              </a:rPr>
              <a:t>) which on contact with the surface of material to be sterilized condenses to release its </a:t>
            </a:r>
            <a:r>
              <a:rPr lang="en-US" altLang="zh-CN" sz="2400" dirty="0">
                <a:solidFill>
                  <a:srgbClr val="FF0000"/>
                </a:solidFill>
                <a:ea typeface="SimSun" charset="-122"/>
              </a:rPr>
              <a:t>latent heat </a:t>
            </a:r>
            <a:r>
              <a:rPr lang="en-US" altLang="zh-CN" sz="2400" dirty="0">
                <a:ea typeface="SimSun" charset="-122"/>
              </a:rPr>
              <a:t>of condensation which adds to already raised temperature of steam so that eventually all the microorganisms in what ever form are killed.</a:t>
            </a:r>
            <a:endParaRPr lang="en-US" altLang="zh-CN" sz="2800" dirty="0">
              <a:ea typeface="SimSun" charset="-122"/>
            </a:endParaRPr>
          </a:p>
          <a:p>
            <a:pPr>
              <a:lnSpc>
                <a:spcPct val="90000"/>
              </a:lnSpc>
              <a:defRPr/>
            </a:pPr>
            <a:endParaRPr lang="en-US" altLang="zh-CN" sz="2400" dirty="0">
              <a:solidFill>
                <a:schemeClr val="accent2"/>
              </a:solidFill>
              <a:ea typeface="SimSun" charset="-122"/>
            </a:endParaRPr>
          </a:p>
          <a:p>
            <a:pPr>
              <a:lnSpc>
                <a:spcPct val="90000"/>
              </a:lnSpc>
              <a:defRPr/>
            </a:pPr>
            <a:r>
              <a:rPr lang="en-US" altLang="zh-CN" sz="2400" dirty="0">
                <a:solidFill>
                  <a:schemeClr val="accent2"/>
                </a:solidFill>
                <a:ea typeface="SimSun" charset="-122"/>
              </a:rPr>
              <a:t>The usual temperature achieved is </a:t>
            </a:r>
            <a:r>
              <a:rPr lang="en-US" altLang="zh-CN" sz="2400" dirty="0">
                <a:solidFill>
                  <a:srgbClr val="FF0000"/>
                </a:solidFill>
                <a:ea typeface="SimSun" charset="-122"/>
              </a:rPr>
              <a:t>121 °C</a:t>
            </a:r>
            <a:r>
              <a:rPr lang="en-US" altLang="zh-CN" sz="2400" dirty="0">
                <a:solidFill>
                  <a:srgbClr val="FFFF00"/>
                </a:solidFill>
                <a:ea typeface="SimSun" charset="-122"/>
              </a:rPr>
              <a:t> , </a:t>
            </a:r>
            <a:r>
              <a:rPr lang="en-US" altLang="zh-CN" sz="2400" dirty="0">
                <a:solidFill>
                  <a:schemeClr val="accent2"/>
                </a:solidFill>
                <a:ea typeface="SimSun" charset="-122"/>
              </a:rPr>
              <a:t>exposure time of only </a:t>
            </a:r>
            <a:r>
              <a:rPr lang="en-US" altLang="zh-CN" sz="2400" dirty="0">
                <a:solidFill>
                  <a:srgbClr val="FF0000"/>
                </a:solidFill>
                <a:ea typeface="SimSun" charset="-122"/>
              </a:rPr>
              <a:t>15 minutes ( or 134 C for 10 minutes)</a:t>
            </a:r>
            <a:r>
              <a:rPr lang="en-US" altLang="zh-CN" sz="2400" dirty="0">
                <a:solidFill>
                  <a:srgbClr val="FFFF00"/>
                </a:solidFill>
                <a:ea typeface="SimSun" charset="-122"/>
              </a:rPr>
              <a:t>.</a:t>
            </a:r>
            <a:endParaRPr lang="en-US" sz="2400" dirty="0">
              <a:solidFill>
                <a:srgbClr val="FFFF00"/>
              </a:solidFill>
            </a:endParaRPr>
          </a:p>
        </p:txBody>
      </p:sp>
      <p:sp>
        <p:nvSpPr>
          <p:cNvPr id="3" name="Rectangle 2"/>
          <p:cNvSpPr/>
          <p:nvPr/>
        </p:nvSpPr>
        <p:spPr>
          <a:xfrm>
            <a:off x="1277922" y="583096"/>
            <a:ext cx="2515432" cy="584775"/>
          </a:xfrm>
          <a:prstGeom prst="rect">
            <a:avLst/>
          </a:prstGeom>
        </p:spPr>
        <p:txBody>
          <a:bodyPr wrap="none">
            <a:spAutoFit/>
          </a:bodyPr>
          <a:lstStyle/>
          <a:p>
            <a:r>
              <a:rPr lang="en-US" altLang="zh-CN" sz="3200" dirty="0">
                <a:solidFill>
                  <a:schemeClr val="accent2">
                    <a:lumMod val="60000"/>
                    <a:lumOff val="40000"/>
                  </a:schemeClr>
                </a:solidFill>
                <a:ea typeface="SimSun" charset="-122"/>
              </a:rPr>
              <a:t>B) Moist Heat</a:t>
            </a:r>
            <a:endParaRPr lang="en-US" sz="3200" dirty="0">
              <a:solidFill>
                <a:schemeClr val="accent2">
                  <a:lumMod val="60000"/>
                  <a:lumOff val="40000"/>
                </a:schemeClr>
              </a:solidFill>
              <a:ea typeface="SimSun" charset="-122"/>
            </a:endParaRPr>
          </a:p>
        </p:txBody>
      </p:sp>
      <p:sp>
        <p:nvSpPr>
          <p:cNvPr id="4" name="Rectangle: Folded Corner 3"/>
          <p:cNvSpPr/>
          <p:nvPr/>
        </p:nvSpPr>
        <p:spPr>
          <a:xfrm>
            <a:off x="4333461" y="1167871"/>
            <a:ext cx="1404730" cy="609600"/>
          </a:xfrm>
          <a:prstGeom prst="foldedCorner">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a:solidFill>
                  <a:schemeClr val="accent6"/>
                </a:solidFill>
              </a:rPr>
              <a:t>يخرج الهواء خارج الجهاز</a:t>
            </a:r>
            <a:endParaRPr lang="en-US" dirty="0">
              <a:solidFill>
                <a:schemeClr val="accent6"/>
              </a:solidFill>
            </a:endParaRPr>
          </a:p>
        </p:txBody>
      </p:sp>
      <p:sp>
        <p:nvSpPr>
          <p:cNvPr id="5" name="Arc 4"/>
          <p:cNvSpPr/>
          <p:nvPr/>
        </p:nvSpPr>
        <p:spPr>
          <a:xfrm rot="14128823">
            <a:off x="3570653" y="967323"/>
            <a:ext cx="599334" cy="1363827"/>
          </a:xfrm>
          <a:prstGeom prst="arc">
            <a:avLst>
              <a:gd name="adj1" fmla="val 16745292"/>
              <a:gd name="adj2" fmla="val 5082015"/>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6" name="Rectangle: Folded Corner 5"/>
          <p:cNvSpPr/>
          <p:nvPr/>
        </p:nvSpPr>
        <p:spPr>
          <a:xfrm>
            <a:off x="4002157" y="4581605"/>
            <a:ext cx="1524000" cy="728869"/>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dirty="0">
                <a:solidFill>
                  <a:schemeClr val="accent1"/>
                </a:solidFill>
              </a:rPr>
              <a:t>ممكن يختلف من جهاز لجهاز</a:t>
            </a:r>
            <a:endParaRPr lang="en-US" dirty="0">
              <a:solidFill>
                <a:schemeClr val="accent1"/>
              </a:solidFill>
            </a:endParaRPr>
          </a:p>
        </p:txBody>
      </p:sp>
    </p:spTree>
    <p:extLst>
      <p:ext uri="{BB962C8B-B14F-4D97-AF65-F5344CB8AC3E}">
        <p14:creationId xmlns:p14="http://schemas.microsoft.com/office/powerpoint/2010/main" val="423685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796" y="276847"/>
            <a:ext cx="4224618" cy="584775"/>
          </a:xfrm>
          <a:prstGeom prst="rect">
            <a:avLst/>
          </a:prstGeom>
        </p:spPr>
        <p:txBody>
          <a:bodyPr wrap="none">
            <a:spAutoFit/>
          </a:bodyPr>
          <a:lstStyle/>
          <a:p>
            <a:r>
              <a:rPr lang="en-US" altLang="zh-CN" sz="3200" dirty="0">
                <a:ln w="0"/>
                <a:solidFill>
                  <a:schemeClr val="accent1"/>
                </a:solidFill>
                <a:ea typeface="SimSun" charset="-122"/>
              </a:rPr>
              <a:t>Advantages of Autoclave</a:t>
            </a:r>
            <a:endParaRPr lang="en-US" sz="3200" dirty="0">
              <a:ln w="0"/>
              <a:solidFill>
                <a:schemeClr val="accent1"/>
              </a:solidFill>
            </a:endParaRPr>
          </a:p>
        </p:txBody>
      </p:sp>
      <p:sp>
        <p:nvSpPr>
          <p:cNvPr id="3" name="Rectangle 2"/>
          <p:cNvSpPr/>
          <p:nvPr/>
        </p:nvSpPr>
        <p:spPr>
          <a:xfrm>
            <a:off x="971796" y="1016335"/>
            <a:ext cx="4601972" cy="3908762"/>
          </a:xfrm>
          <a:prstGeom prst="rect">
            <a:avLst/>
          </a:prstGeom>
        </p:spPr>
        <p:txBody>
          <a:bodyPr wrap="square">
            <a:spAutoFit/>
          </a:bodyPr>
          <a:lstStyle/>
          <a:p>
            <a:pPr marL="342900" indent="-342900">
              <a:buFont typeface="+mj-lt"/>
              <a:buAutoNum type="arabicPeriod"/>
              <a:defRPr/>
            </a:pPr>
            <a:r>
              <a:rPr lang="en-US" altLang="zh-CN" sz="2400" dirty="0">
                <a:ea typeface="SimSun" charset="-122"/>
              </a:rPr>
              <a:t>Temp. &gt; 100 C therefore </a:t>
            </a:r>
            <a:r>
              <a:rPr lang="en-US" altLang="zh-CN" sz="2400" dirty="0">
                <a:solidFill>
                  <a:srgbClr val="FF0000"/>
                </a:solidFill>
                <a:ea typeface="SimSun" charset="-122"/>
              </a:rPr>
              <a:t>spores killed</a:t>
            </a:r>
            <a:r>
              <a:rPr lang="en-US" altLang="zh-CN" sz="2400" dirty="0">
                <a:ea typeface="SimSun" charset="-122"/>
              </a:rPr>
              <a:t>.</a:t>
            </a:r>
          </a:p>
          <a:p>
            <a:pPr marL="342900" indent="-342900">
              <a:buFont typeface="+mj-lt"/>
              <a:buAutoNum type="arabicPeriod"/>
              <a:defRPr/>
            </a:pPr>
            <a:r>
              <a:rPr lang="en-US" altLang="zh-CN" sz="2400" dirty="0">
                <a:ea typeface="SimSun" charset="-122"/>
              </a:rPr>
              <a:t>Condensation of steam </a:t>
            </a:r>
            <a:r>
              <a:rPr lang="en-US" altLang="zh-CN" sz="2400" dirty="0">
                <a:solidFill>
                  <a:srgbClr val="FF0000"/>
                </a:solidFill>
                <a:ea typeface="SimSun" charset="-122"/>
              </a:rPr>
              <a:t>generates</a:t>
            </a:r>
            <a:r>
              <a:rPr lang="en-US" altLang="zh-CN" sz="2400" dirty="0">
                <a:ea typeface="SimSun" charset="-122"/>
              </a:rPr>
              <a:t> </a:t>
            </a:r>
            <a:r>
              <a:rPr lang="en-US" altLang="zh-CN" sz="2400" dirty="0">
                <a:solidFill>
                  <a:srgbClr val="FF0000"/>
                </a:solidFill>
                <a:ea typeface="SimSun" charset="-122"/>
              </a:rPr>
              <a:t>extra heat</a:t>
            </a:r>
            <a:r>
              <a:rPr lang="en-US" altLang="zh-CN" sz="2400" dirty="0">
                <a:ea typeface="SimSun" charset="-122"/>
              </a:rPr>
              <a:t>.</a:t>
            </a:r>
          </a:p>
          <a:p>
            <a:pPr marL="342900" indent="-342900">
              <a:buFont typeface="+mj-lt"/>
              <a:buAutoNum type="arabicPeriod"/>
              <a:defRPr/>
            </a:pPr>
            <a:r>
              <a:rPr lang="en-US" altLang="zh-CN" sz="2400" dirty="0">
                <a:ea typeface="SimSun" charset="-122"/>
              </a:rPr>
              <a:t>The condensation also allows the steam to </a:t>
            </a:r>
            <a:r>
              <a:rPr lang="en-US" altLang="zh-CN" sz="2400" dirty="0">
                <a:solidFill>
                  <a:srgbClr val="FF0000"/>
                </a:solidFill>
                <a:ea typeface="SimSun" charset="-122"/>
              </a:rPr>
              <a:t>penetrate</a:t>
            </a:r>
            <a:r>
              <a:rPr lang="en-US" altLang="zh-CN" sz="2400" dirty="0">
                <a:solidFill>
                  <a:schemeClr val="accent1">
                    <a:lumMod val="40000"/>
                    <a:lumOff val="60000"/>
                  </a:schemeClr>
                </a:solidFill>
                <a:ea typeface="SimSun" charset="-122"/>
              </a:rPr>
              <a:t> </a:t>
            </a:r>
            <a:r>
              <a:rPr lang="en-US" altLang="zh-CN" sz="2400" dirty="0">
                <a:ea typeface="SimSun" charset="-122"/>
              </a:rPr>
              <a:t>rapidly into porous materials.</a:t>
            </a:r>
            <a:endParaRPr lang="en-US" altLang="zh-CN" sz="2400" u="sng" dirty="0">
              <a:ea typeface="SimSun" charset="-122"/>
            </a:endParaRPr>
          </a:p>
          <a:p>
            <a:pPr>
              <a:defRPr/>
            </a:pPr>
            <a:r>
              <a:rPr lang="en-US" altLang="zh-CN" sz="2000" b="1" dirty="0">
                <a:solidFill>
                  <a:schemeClr val="accent2"/>
                </a:solidFill>
                <a:ea typeface="SimSun" charset="-122"/>
              </a:rPr>
              <a:t>Note: for all invasive procedures at operating room or clinics, autoclavable </a:t>
            </a:r>
            <a:r>
              <a:rPr lang="en-US" altLang="zh-CN" sz="2000" b="1" dirty="0" err="1">
                <a:solidFill>
                  <a:schemeClr val="accent2"/>
                </a:solidFill>
                <a:ea typeface="SimSun" charset="-122"/>
              </a:rPr>
              <a:t>equipments</a:t>
            </a:r>
            <a:r>
              <a:rPr lang="en-US" altLang="zh-CN" sz="2000" b="1" dirty="0">
                <a:solidFill>
                  <a:schemeClr val="accent2"/>
                </a:solidFill>
                <a:ea typeface="SimSun" charset="-122"/>
              </a:rPr>
              <a:t> should be used. </a:t>
            </a:r>
          </a:p>
        </p:txBody>
      </p:sp>
      <p:sp>
        <p:nvSpPr>
          <p:cNvPr id="4" name="Rectangle 3"/>
          <p:cNvSpPr/>
          <p:nvPr/>
        </p:nvSpPr>
        <p:spPr>
          <a:xfrm>
            <a:off x="6878128" y="276847"/>
            <a:ext cx="6096000" cy="861774"/>
          </a:xfrm>
          <a:prstGeom prst="rect">
            <a:avLst/>
          </a:prstGeom>
        </p:spPr>
        <p:txBody>
          <a:bodyPr>
            <a:spAutoFit/>
          </a:bodyPr>
          <a:lstStyle/>
          <a:p>
            <a:r>
              <a:rPr lang="en-US" altLang="zh-CN" sz="3200" dirty="0">
                <a:ln w="0"/>
                <a:solidFill>
                  <a:schemeClr val="accent1"/>
                </a:solidFill>
                <a:ea typeface="SimSun" charset="-122"/>
              </a:rPr>
              <a:t>Monitoring of Autoclaves</a:t>
            </a:r>
            <a:r>
              <a:rPr lang="en-US" altLang="zh-CN" dirty="0">
                <a:ea typeface="SimSun" charset="-122"/>
              </a:rPr>
              <a:t/>
            </a:r>
            <a:br>
              <a:rPr lang="en-US" altLang="zh-CN" dirty="0">
                <a:ea typeface="SimSun" charset="-122"/>
              </a:rPr>
            </a:br>
            <a:endParaRPr lang="en-US" dirty="0"/>
          </a:p>
        </p:txBody>
      </p:sp>
      <p:cxnSp>
        <p:nvCxnSpPr>
          <p:cNvPr id="6" name="Straight Connector 5"/>
          <p:cNvCxnSpPr/>
          <p:nvPr/>
        </p:nvCxnSpPr>
        <p:spPr>
          <a:xfrm flipH="1">
            <a:off x="5969479" y="276847"/>
            <a:ext cx="17253" cy="4433176"/>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ectangle 6"/>
          <p:cNvSpPr/>
          <p:nvPr/>
        </p:nvSpPr>
        <p:spPr>
          <a:xfrm>
            <a:off x="5969479" y="1016335"/>
            <a:ext cx="5865963" cy="732508"/>
          </a:xfrm>
          <a:prstGeom prst="rect">
            <a:avLst/>
          </a:prstGeom>
        </p:spPr>
        <p:txBody>
          <a:bodyPr wrap="square">
            <a:spAutoFit/>
          </a:bodyPr>
          <a:lstStyle/>
          <a:p>
            <a:pPr>
              <a:lnSpc>
                <a:spcPct val="80000"/>
              </a:lnSpc>
              <a:defRPr/>
            </a:pPr>
            <a:r>
              <a:rPr lang="en-US" altLang="zh-CN" sz="2400" dirty="0">
                <a:solidFill>
                  <a:schemeClr val="accent5"/>
                </a:solidFill>
                <a:ea typeface="SimSun" charset="-122"/>
              </a:rPr>
              <a:t>1</a:t>
            </a:r>
            <a:r>
              <a:rPr lang="en-US" altLang="zh-CN" sz="2400" b="1" dirty="0">
                <a:solidFill>
                  <a:schemeClr val="accent5"/>
                </a:solidFill>
                <a:ea typeface="SimSun" charset="-122"/>
              </a:rPr>
              <a:t>. Physical method: </a:t>
            </a:r>
            <a:r>
              <a:rPr lang="en-US" altLang="zh-CN" sz="2400" dirty="0">
                <a:ea typeface="SimSun" charset="-122"/>
              </a:rPr>
              <a:t>use of thermocouple to measure accurately the temperature</a:t>
            </a:r>
            <a:r>
              <a:rPr lang="en-US" altLang="zh-CN" sz="2800" dirty="0">
                <a:ea typeface="SimSun" charset="-122"/>
              </a:rPr>
              <a:t>.</a:t>
            </a:r>
          </a:p>
        </p:txBody>
      </p:sp>
      <p:sp>
        <p:nvSpPr>
          <p:cNvPr id="8" name="Rectangle 7"/>
          <p:cNvSpPr/>
          <p:nvPr/>
        </p:nvSpPr>
        <p:spPr>
          <a:xfrm>
            <a:off x="5986732" y="1863456"/>
            <a:ext cx="5963728" cy="1569660"/>
          </a:xfrm>
          <a:prstGeom prst="rect">
            <a:avLst/>
          </a:prstGeom>
        </p:spPr>
        <p:txBody>
          <a:bodyPr wrap="square">
            <a:spAutoFit/>
          </a:bodyPr>
          <a:lstStyle/>
          <a:p>
            <a:pPr>
              <a:lnSpc>
                <a:spcPct val="80000"/>
              </a:lnSpc>
              <a:defRPr/>
            </a:pPr>
            <a:r>
              <a:rPr lang="en-US" altLang="zh-CN" sz="2400" b="1" dirty="0">
                <a:solidFill>
                  <a:schemeClr val="accent5"/>
                </a:solidFill>
                <a:ea typeface="SimSun" charset="-122"/>
              </a:rPr>
              <a:t>2. Chemical method: </a:t>
            </a:r>
            <a:r>
              <a:rPr lang="en-US" altLang="zh-CN" sz="2400" dirty="0">
                <a:ea typeface="SimSun" charset="-122"/>
              </a:rPr>
              <a:t>it consists of heat sensitive chemical that changes color at the right temperature and exposure time. </a:t>
            </a:r>
          </a:p>
          <a:p>
            <a:pPr>
              <a:lnSpc>
                <a:spcPct val="80000"/>
              </a:lnSpc>
              <a:defRPr/>
            </a:pPr>
            <a:r>
              <a:rPr lang="en-US" altLang="zh-CN" dirty="0">
                <a:ea typeface="SimSun" charset="-122"/>
              </a:rPr>
              <a:t>	</a:t>
            </a:r>
            <a:r>
              <a:rPr lang="en-US" altLang="zh-CN" sz="2400" dirty="0">
                <a:ea typeface="SimSun" charset="-122"/>
              </a:rPr>
              <a:t>e.g</a:t>
            </a:r>
            <a:r>
              <a:rPr lang="en-US" altLang="zh-CN" sz="2800" b="1" dirty="0">
                <a:solidFill>
                  <a:schemeClr val="accent2"/>
                </a:solidFill>
                <a:ea typeface="SimSun" charset="-122"/>
              </a:rPr>
              <a:t>.     </a:t>
            </a:r>
            <a:r>
              <a:rPr lang="en-US" altLang="zh-CN" sz="2000" b="1" dirty="0">
                <a:solidFill>
                  <a:schemeClr val="accent2"/>
                </a:solidFill>
                <a:ea typeface="SimSun" charset="-122"/>
              </a:rPr>
              <a:t>a)-  Autoclave tape</a:t>
            </a:r>
          </a:p>
          <a:p>
            <a:pPr>
              <a:lnSpc>
                <a:spcPct val="80000"/>
              </a:lnSpc>
              <a:defRPr/>
            </a:pPr>
            <a:r>
              <a:rPr lang="en-US" altLang="zh-CN" sz="2000" b="1" dirty="0">
                <a:solidFill>
                  <a:schemeClr val="accent2"/>
                </a:solidFill>
                <a:ea typeface="SimSun" charset="-122"/>
              </a:rPr>
              <a:t>		     b)- Browne</a:t>
            </a:r>
            <a:r>
              <a:rPr lang="en-US" altLang="zh-CN" sz="2000" b="1" dirty="0">
                <a:solidFill>
                  <a:schemeClr val="accent2"/>
                </a:solidFill>
                <a:latin typeface="Arial"/>
                <a:ea typeface="SimSun" charset="-122"/>
              </a:rPr>
              <a:t>’</a:t>
            </a:r>
            <a:r>
              <a:rPr lang="en-US" altLang="zh-CN" sz="2000" b="1" dirty="0">
                <a:solidFill>
                  <a:schemeClr val="accent2"/>
                </a:solidFill>
                <a:ea typeface="SimSun" charset="-122"/>
              </a:rPr>
              <a:t>s tube</a:t>
            </a:r>
            <a:r>
              <a:rPr lang="en-US" altLang="zh-CN" dirty="0">
                <a:solidFill>
                  <a:srgbClr val="92D050"/>
                </a:solidFill>
                <a:ea typeface="SimSun" charset="-122"/>
              </a:rPr>
              <a:t>.</a:t>
            </a:r>
          </a:p>
        </p:txBody>
      </p:sp>
      <p:sp>
        <p:nvSpPr>
          <p:cNvPr id="9" name="Rectangle 8"/>
          <p:cNvSpPr/>
          <p:nvPr/>
        </p:nvSpPr>
        <p:spPr>
          <a:xfrm>
            <a:off x="6101750" y="3547729"/>
            <a:ext cx="5848710" cy="1274195"/>
          </a:xfrm>
          <a:prstGeom prst="rect">
            <a:avLst/>
          </a:prstGeom>
        </p:spPr>
        <p:txBody>
          <a:bodyPr wrap="square">
            <a:spAutoFit/>
          </a:bodyPr>
          <a:lstStyle/>
          <a:p>
            <a:pPr>
              <a:lnSpc>
                <a:spcPct val="80000"/>
              </a:lnSpc>
              <a:defRPr/>
            </a:pPr>
            <a:r>
              <a:rPr lang="en-US" altLang="zh-CN" sz="2400" b="1" dirty="0">
                <a:solidFill>
                  <a:schemeClr val="accent5"/>
                </a:solidFill>
                <a:ea typeface="SimSun" charset="-122"/>
              </a:rPr>
              <a:t>3. Biological method:  </a:t>
            </a:r>
            <a:r>
              <a:rPr lang="en-US" altLang="zh-CN" sz="2400" dirty="0">
                <a:ea typeface="SimSun" charset="-122"/>
              </a:rPr>
              <a:t>where a </a:t>
            </a:r>
            <a:r>
              <a:rPr lang="en-US" altLang="zh-CN" sz="2400" dirty="0">
                <a:solidFill>
                  <a:srgbClr val="FF0000"/>
                </a:solidFill>
                <a:ea typeface="SimSun" charset="-122"/>
              </a:rPr>
              <a:t>spore-bearing</a:t>
            </a:r>
            <a:r>
              <a:rPr lang="en-US" altLang="zh-CN" sz="2400" dirty="0">
                <a:ea typeface="SimSun" charset="-122"/>
              </a:rPr>
              <a:t> organism is added during the sterilization process and then cultured later to ensure that it has been killed.</a:t>
            </a:r>
            <a:endParaRPr lang="en-US" sz="2400" dirty="0">
              <a:ea typeface="SimSun" charset="-122"/>
            </a:endParaRPr>
          </a:p>
        </p:txBody>
      </p:sp>
      <p:pic>
        <p:nvPicPr>
          <p:cNvPr id="14" name="Picture 2" descr="http://t3.gstatic.com/images?q=tbn:ANd9GcSdboxK-R_6CWjC3sgi7dGMAGcDSgah81KIauTKkKMHBTiQiV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2155" y="4936537"/>
            <a:ext cx="3788305" cy="18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Arc 14"/>
          <p:cNvSpPr/>
          <p:nvPr/>
        </p:nvSpPr>
        <p:spPr>
          <a:xfrm>
            <a:off x="10719205" y="3737113"/>
            <a:ext cx="1116237" cy="1900562"/>
          </a:xfrm>
          <a:prstGeom prst="arc">
            <a:avLst>
              <a:gd name="adj1" fmla="val 16200000"/>
              <a:gd name="adj2" fmla="val 1841200"/>
            </a:avLst>
          </a:prstGeom>
          <a:ln w="952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2" name="Rectangle: Folded Corner 11"/>
          <p:cNvSpPr/>
          <p:nvPr/>
        </p:nvSpPr>
        <p:spPr>
          <a:xfrm>
            <a:off x="5988489" y="5092028"/>
            <a:ext cx="2058648" cy="1568430"/>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1400" b="1" dirty="0">
                <a:solidFill>
                  <a:schemeClr val="accent1"/>
                </a:solidFill>
              </a:rPr>
              <a:t>هذي الطرق للتأكد من فعالية ال </a:t>
            </a:r>
            <a:r>
              <a:rPr lang="en-US" sz="1400" b="1" dirty="0">
                <a:solidFill>
                  <a:schemeClr val="accent1"/>
                </a:solidFill>
              </a:rPr>
              <a:t>autoclaves </a:t>
            </a:r>
          </a:p>
          <a:p>
            <a:pPr algn="ctr"/>
            <a:r>
              <a:rPr lang="ar-SA" sz="1400" b="1" dirty="0">
                <a:solidFill>
                  <a:schemeClr val="accent1"/>
                </a:solidFill>
              </a:rPr>
              <a:t>و مو شرط نتأكد كل يوم ممكن نتأكد كل 3 شهور</a:t>
            </a:r>
            <a:endParaRPr lang="en-US" sz="1400" b="1" dirty="0">
              <a:solidFill>
                <a:schemeClr val="accent1"/>
              </a:solidFill>
            </a:endParaRPr>
          </a:p>
          <a:p>
            <a:pPr algn="ctr"/>
            <a:endParaRPr lang="en-US" sz="1400" b="1" dirty="0">
              <a:solidFill>
                <a:schemeClr val="accent1"/>
              </a:solidFill>
            </a:endParaRPr>
          </a:p>
        </p:txBody>
      </p:sp>
    </p:spTree>
    <p:extLst>
      <p:ext uri="{BB962C8B-B14F-4D97-AF65-F5344CB8AC3E}">
        <p14:creationId xmlns:p14="http://schemas.microsoft.com/office/powerpoint/2010/main" val="13048869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1231</TotalTime>
  <Words>1728</Words>
  <Application>Microsoft Macintosh PowerPoint</Application>
  <PresentationFormat>Widescreen</PresentationFormat>
  <Paragraphs>267</Paragraphs>
  <Slides>19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Gill Sans MT</vt:lpstr>
      <vt:lpstr>Impact</vt:lpstr>
      <vt:lpstr>inherit</vt:lpstr>
      <vt:lpstr>Majalla UI</vt:lpstr>
      <vt:lpstr>SimSun</vt:lpstr>
      <vt:lpstr>Wingdings</vt:lpstr>
      <vt:lpstr>Badge</vt:lpstr>
      <vt:lpstr>MICROBIOLOGY</vt:lpstr>
      <vt:lpstr>Objectives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influencing activity of disinfectants</vt:lpstr>
      <vt:lpstr>Summary: Disinfectants /Antiseptics</vt:lpstr>
      <vt:lpstr>Hospital disinfection methods</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kobe</dc:creator>
  <cp:lastModifiedBy>شوق</cp:lastModifiedBy>
  <cp:revision>43</cp:revision>
  <dcterms:created xsi:type="dcterms:W3CDTF">2016-10-29T11:39:15Z</dcterms:created>
  <dcterms:modified xsi:type="dcterms:W3CDTF">2016-11-06T18:47:35Z</dcterms:modified>
</cp:coreProperties>
</file>