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80" r:id="rId2"/>
    <p:sldId id="259" r:id="rId3"/>
    <p:sldId id="270" r:id="rId4"/>
    <p:sldId id="269" r:id="rId5"/>
    <p:sldId id="282" r:id="rId6"/>
    <p:sldId id="283" r:id="rId7"/>
    <p:sldId id="276" r:id="rId8"/>
    <p:sldId id="260" r:id="rId9"/>
    <p:sldId id="277" r:id="rId10"/>
    <p:sldId id="261" r:id="rId11"/>
    <p:sldId id="278" r:id="rId12"/>
    <p:sldId id="262" r:id="rId13"/>
    <p:sldId id="284" r:id="rId14"/>
    <p:sldId id="279" r:id="rId15"/>
    <p:sldId id="272" r:id="rId16"/>
    <p:sldId id="263" r:id="rId17"/>
    <p:sldId id="264" r:id="rId18"/>
    <p:sldId id="265" r:id="rId19"/>
    <p:sldId id="266" r:id="rId20"/>
    <p:sldId id="267" r:id="rId21"/>
    <p:sldId id="27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3699" autoAdjust="0"/>
  </p:normalViewPr>
  <p:slideViewPr>
    <p:cSldViewPr snapToGrid="0">
      <p:cViewPr>
        <p:scale>
          <a:sx n="84" d="100"/>
          <a:sy n="84" d="100"/>
        </p:scale>
        <p:origin x="968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9B2C-BA98-48CB-A43C-602E45C07397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9B56D-27BC-4252-810A-C4570DBB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NSF=non-spore forming</a:t>
            </a:r>
          </a:p>
          <a:p>
            <a:r>
              <a:rPr lang="en-US" altLang="en-US"/>
              <a:t>SF=spore forming</a:t>
            </a:r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Streptococci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2E894A-DC3A-4B27-8B09-CBF7D396774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314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B0D02-7FB8-4B96-9453-64DAC42865F7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5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6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4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5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7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4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8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0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6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31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663" y="1800665"/>
            <a:ext cx="9000877" cy="1555408"/>
          </a:xfrm>
        </p:spPr>
        <p:txBody>
          <a:bodyPr/>
          <a:lstStyle/>
          <a:p>
            <a:pPr algn="ctr"/>
            <a:r>
              <a:rPr lang="en-US" b="1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microbiology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Lecture: </a:t>
            </a:r>
          </a:p>
          <a:p>
            <a:pPr algn="ctr"/>
            <a:r>
              <a:rPr lang="en-US" dirty="0"/>
              <a:t>Gram positive and negative bacteria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32" b="66109" l="12344" r="81563">
                        <a14:foregroundMark x1="47969" y1="56250" x2="47969" y2="56250"/>
                        <a14:foregroundMark x1="33594" y1="51761" x2="33594" y2="51761"/>
                        <a14:backgroundMark x1="72656" y1="62236" x2="72656" y2="62236"/>
                      </a14:backgroundRemoval>
                    </a14:imgEffect>
                  </a14:imgLayer>
                </a14:imgProps>
              </a:ext>
            </a:extLst>
          </a:blip>
          <a:srcRect l="9527" t="34976" r="15358" b="32174"/>
          <a:stretch/>
        </p:blipFill>
        <p:spPr>
          <a:xfrm>
            <a:off x="-71981" y="0"/>
            <a:ext cx="2319680" cy="180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130" t="19132" r="8957" b="14435"/>
          <a:stretch/>
        </p:blipFill>
        <p:spPr>
          <a:xfrm>
            <a:off x="10482540" y="0"/>
            <a:ext cx="1709460" cy="1457620"/>
          </a:xfrm>
          <a:prstGeom prst="rect">
            <a:avLst/>
          </a:prstGeom>
        </p:spPr>
      </p:pic>
      <p:sp>
        <p:nvSpPr>
          <p:cNvPr id="6" name="Rectangle: Folded Corner 5"/>
          <p:cNvSpPr/>
          <p:nvPr/>
        </p:nvSpPr>
        <p:spPr>
          <a:xfrm>
            <a:off x="-196850" y="4569833"/>
            <a:ext cx="3691345" cy="2288167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NOTES.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4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am staining proced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5" y="0"/>
            <a:ext cx="10718920" cy="32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7370" y="3253153"/>
            <a:ext cx="73246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alcohol is applied to wash the crystal violet stain.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However, unlike the others, it is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only applied for 3-5 seconds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 So it is not enough time for it to wash the crystal violet out of the peptidoglycan of gram +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bacteria, which is why they keep the crystal violet stain.</a:t>
            </a:r>
          </a:p>
          <a:p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iodine is applied to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fix</a:t>
            </a:r>
            <a:r>
              <a:rPr lang="x-none" sz="2400" u="sng" dirty="0">
                <a:solidFill>
                  <a:schemeClr val="bg1">
                    <a:lumMod val="50000"/>
                  </a:schemeClr>
                </a:solidFill>
              </a:rPr>
              <a:t>تثبت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the crystal violet inside the bacteria</a:t>
            </a:r>
          </a:p>
        </p:txBody>
      </p:sp>
    </p:spTree>
    <p:extLst>
      <p:ext uri="{BB962C8B-B14F-4D97-AF65-F5344CB8AC3E}">
        <p14:creationId xmlns:p14="http://schemas.microsoft.com/office/powerpoint/2010/main" val="3742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0A44CB-8190-49D2-A670-083A8A9657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3860800" y="1943100"/>
            <a:ext cx="508000" cy="863600"/>
          </a:xfrm>
          <a:prstGeom prst="roundRect">
            <a:avLst>
              <a:gd name="adj" fmla="val 33750"/>
            </a:avLst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3962400" y="1701800"/>
            <a:ext cx="825500" cy="215900"/>
            <a:chOff x="1536" y="976"/>
            <a:chExt cx="520" cy="136"/>
          </a:xfrm>
        </p:grpSpPr>
        <p:sp>
          <p:nvSpPr>
            <p:cNvPr id="10338" name="Freeform 7"/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8"/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32 h 112"/>
                <a:gd name="T4" fmla="*/ 56 w 440"/>
                <a:gd name="T5" fmla="*/ 0 h 112"/>
                <a:gd name="T6" fmla="*/ 440 w 440"/>
                <a:gd name="T7" fmla="*/ 0 h 112"/>
                <a:gd name="T8" fmla="*/ 440 w 440"/>
                <a:gd name="T9" fmla="*/ 32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32 h 112"/>
                <a:gd name="T16" fmla="*/ 104 w 440"/>
                <a:gd name="T17" fmla="*/ 32 h 112"/>
                <a:gd name="T18" fmla="*/ 56 w 440"/>
                <a:gd name="T19" fmla="*/ 32 h 112"/>
                <a:gd name="T20" fmla="*/ 56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32"/>
                  </a:lnTo>
                  <a:lnTo>
                    <a:pt x="56" y="0"/>
                  </a:lnTo>
                  <a:lnTo>
                    <a:pt x="440" y="0"/>
                  </a:lnTo>
                  <a:lnTo>
                    <a:pt x="440" y="32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32"/>
                  </a:lnTo>
                  <a:lnTo>
                    <a:pt x="104" y="32"/>
                  </a:lnTo>
                  <a:lnTo>
                    <a:pt x="56" y="32"/>
                  </a:lnTo>
                  <a:lnTo>
                    <a:pt x="56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9"/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0"/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1"/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80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0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Oval 14"/>
          <p:cNvSpPr>
            <a:spLocks noChangeArrowheads="1"/>
          </p:cNvSpPr>
          <p:nvPr/>
        </p:nvSpPr>
        <p:spPr bwMode="auto">
          <a:xfrm>
            <a:off x="4787900" y="19685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6" name="Oval 15"/>
          <p:cNvSpPr>
            <a:spLocks noChangeArrowheads="1"/>
          </p:cNvSpPr>
          <p:nvPr/>
        </p:nvSpPr>
        <p:spPr bwMode="auto">
          <a:xfrm>
            <a:off x="4787900" y="20574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7" name="Oval 16"/>
          <p:cNvSpPr>
            <a:spLocks noChangeArrowheads="1"/>
          </p:cNvSpPr>
          <p:nvPr/>
        </p:nvSpPr>
        <p:spPr bwMode="auto">
          <a:xfrm>
            <a:off x="4787900" y="21463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8" name="Oval 17"/>
          <p:cNvSpPr>
            <a:spLocks noChangeArrowheads="1"/>
          </p:cNvSpPr>
          <p:nvPr/>
        </p:nvSpPr>
        <p:spPr bwMode="auto">
          <a:xfrm>
            <a:off x="4787900" y="22352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9" name="Oval 18"/>
          <p:cNvSpPr>
            <a:spLocks noChangeArrowheads="1"/>
          </p:cNvSpPr>
          <p:nvPr/>
        </p:nvSpPr>
        <p:spPr bwMode="auto">
          <a:xfrm>
            <a:off x="4787900" y="2324100"/>
            <a:ext cx="76200" cy="50800"/>
          </a:xfrm>
          <a:prstGeom prst="ellipse">
            <a:avLst/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50" name="Freeform 19"/>
          <p:cNvSpPr>
            <a:spLocks/>
          </p:cNvSpPr>
          <p:nvPr/>
        </p:nvSpPr>
        <p:spPr bwMode="auto">
          <a:xfrm>
            <a:off x="4140200" y="26162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2147483647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20"/>
          <p:cNvSpPr>
            <a:spLocks/>
          </p:cNvSpPr>
          <p:nvPr/>
        </p:nvSpPr>
        <p:spPr bwMode="auto">
          <a:xfrm>
            <a:off x="4140200" y="26162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0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2147483647 h 224"/>
              <a:gd name="T10" fmla="*/ 2147483647 w 1200"/>
              <a:gd name="T11" fmla="*/ 2147483647 h 224"/>
              <a:gd name="T12" fmla="*/ 2147483647 w 1200"/>
              <a:gd name="T13" fmla="*/ 2147483647 h 224"/>
              <a:gd name="T14" fmla="*/ 2147483647 w 1200"/>
              <a:gd name="T15" fmla="*/ 0 h 224"/>
              <a:gd name="T16" fmla="*/ 2147483647 w 1200"/>
              <a:gd name="T17" fmla="*/ 0 h 224"/>
              <a:gd name="T18" fmla="*/ 0 w 1200"/>
              <a:gd name="T19" fmla="*/ 2147483647 h 224"/>
              <a:gd name="T20" fmla="*/ 2147483647 w 1200"/>
              <a:gd name="T21" fmla="*/ 2147483647 h 224"/>
              <a:gd name="T22" fmla="*/ 2147483647 w 1200"/>
              <a:gd name="T23" fmla="*/ 2147483647 h 224"/>
              <a:gd name="T24" fmla="*/ 2147483647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AutoShape 21"/>
          <p:cNvSpPr>
            <a:spLocks noChangeArrowheads="1"/>
          </p:cNvSpPr>
          <p:nvPr/>
        </p:nvSpPr>
        <p:spPr bwMode="auto">
          <a:xfrm>
            <a:off x="4622800" y="2705100"/>
            <a:ext cx="863600" cy="101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53" name="AutoShape 23"/>
          <p:cNvSpPr>
            <a:spLocks noChangeArrowheads="1"/>
          </p:cNvSpPr>
          <p:nvPr/>
        </p:nvSpPr>
        <p:spPr bwMode="auto">
          <a:xfrm>
            <a:off x="4813300" y="3822700"/>
            <a:ext cx="508000" cy="863600"/>
          </a:xfrm>
          <a:prstGeom prst="roundRect">
            <a:avLst>
              <a:gd name="adj" fmla="val 3375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0254" name="Group 29"/>
          <p:cNvGrpSpPr>
            <a:grpSpLocks/>
          </p:cNvGrpSpPr>
          <p:nvPr/>
        </p:nvGrpSpPr>
        <p:grpSpPr bwMode="auto">
          <a:xfrm>
            <a:off x="4914900" y="3581400"/>
            <a:ext cx="825500" cy="215900"/>
            <a:chOff x="2136" y="2160"/>
            <a:chExt cx="520" cy="136"/>
          </a:xfrm>
        </p:grpSpPr>
        <p:sp>
          <p:nvSpPr>
            <p:cNvPr id="10333" name="Freeform 24"/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25"/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104 h 104"/>
                <a:gd name="T2" fmla="*/ 0 w 432"/>
                <a:gd name="T3" fmla="*/ 24 h 104"/>
                <a:gd name="T4" fmla="*/ 48 w 432"/>
                <a:gd name="T5" fmla="*/ 0 h 104"/>
                <a:gd name="T6" fmla="*/ 432 w 432"/>
                <a:gd name="T7" fmla="*/ 0 h 104"/>
                <a:gd name="T8" fmla="*/ 432 w 432"/>
                <a:gd name="T9" fmla="*/ 24 h 104"/>
                <a:gd name="T10" fmla="*/ 432 w 432"/>
                <a:gd name="T11" fmla="*/ 48 h 104"/>
                <a:gd name="T12" fmla="*/ 384 w 432"/>
                <a:gd name="T13" fmla="*/ 48 h 104"/>
                <a:gd name="T14" fmla="*/ 384 w 432"/>
                <a:gd name="T15" fmla="*/ 24 h 104"/>
                <a:gd name="T16" fmla="*/ 96 w 432"/>
                <a:gd name="T17" fmla="*/ 24 h 104"/>
                <a:gd name="T18" fmla="*/ 48 w 432"/>
                <a:gd name="T19" fmla="*/ 24 h 104"/>
                <a:gd name="T20" fmla="*/ 48 w 432"/>
                <a:gd name="T21" fmla="*/ 104 h 104"/>
                <a:gd name="T22" fmla="*/ 0 w 432"/>
                <a:gd name="T23" fmla="*/ 104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04"/>
                <a:gd name="T38" fmla="*/ 432 w 432"/>
                <a:gd name="T39" fmla="*/ 104 h 1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04">
                  <a:moveTo>
                    <a:pt x="0" y="104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04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26"/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27"/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28"/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5" name="Oval 31"/>
          <p:cNvSpPr>
            <a:spLocks noChangeArrowheads="1"/>
          </p:cNvSpPr>
          <p:nvPr/>
        </p:nvSpPr>
        <p:spPr bwMode="auto">
          <a:xfrm>
            <a:off x="5740400" y="38354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56" name="Oval 32"/>
          <p:cNvSpPr>
            <a:spLocks noChangeArrowheads="1"/>
          </p:cNvSpPr>
          <p:nvPr/>
        </p:nvSpPr>
        <p:spPr bwMode="auto">
          <a:xfrm>
            <a:off x="5740400" y="39243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57" name="Oval 33"/>
          <p:cNvSpPr>
            <a:spLocks noChangeArrowheads="1"/>
          </p:cNvSpPr>
          <p:nvPr/>
        </p:nvSpPr>
        <p:spPr bwMode="auto">
          <a:xfrm>
            <a:off x="5740400" y="40132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58" name="Oval 34"/>
          <p:cNvSpPr>
            <a:spLocks noChangeArrowheads="1"/>
          </p:cNvSpPr>
          <p:nvPr/>
        </p:nvSpPr>
        <p:spPr bwMode="auto">
          <a:xfrm>
            <a:off x="5740400" y="41021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59" name="Oval 35"/>
          <p:cNvSpPr>
            <a:spLocks noChangeArrowheads="1"/>
          </p:cNvSpPr>
          <p:nvPr/>
        </p:nvSpPr>
        <p:spPr bwMode="auto">
          <a:xfrm>
            <a:off x="5740400" y="4191000"/>
            <a:ext cx="762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0" name="Freeform 36"/>
          <p:cNvSpPr>
            <a:spLocks/>
          </p:cNvSpPr>
          <p:nvPr/>
        </p:nvSpPr>
        <p:spPr bwMode="auto">
          <a:xfrm>
            <a:off x="5092700" y="44958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2147483647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37"/>
          <p:cNvSpPr>
            <a:spLocks/>
          </p:cNvSpPr>
          <p:nvPr/>
        </p:nvSpPr>
        <p:spPr bwMode="auto">
          <a:xfrm>
            <a:off x="5092700" y="4495800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0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2147483647 h 224"/>
              <a:gd name="T10" fmla="*/ 2147483647 w 1200"/>
              <a:gd name="T11" fmla="*/ 2147483647 h 224"/>
              <a:gd name="T12" fmla="*/ 2147483647 w 1200"/>
              <a:gd name="T13" fmla="*/ 2147483647 h 224"/>
              <a:gd name="T14" fmla="*/ 2147483647 w 1200"/>
              <a:gd name="T15" fmla="*/ 0 h 224"/>
              <a:gd name="T16" fmla="*/ 2147483647 w 1200"/>
              <a:gd name="T17" fmla="*/ 0 h 224"/>
              <a:gd name="T18" fmla="*/ 0 w 1200"/>
              <a:gd name="T19" fmla="*/ 2147483647 h 224"/>
              <a:gd name="T20" fmla="*/ 2147483647 w 1200"/>
              <a:gd name="T21" fmla="*/ 2147483647 h 224"/>
              <a:gd name="T22" fmla="*/ 2147483647 w 1200"/>
              <a:gd name="T23" fmla="*/ 2147483647 h 224"/>
              <a:gd name="T24" fmla="*/ 2147483647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AutoShape 38"/>
          <p:cNvSpPr>
            <a:spLocks noChangeArrowheads="1"/>
          </p:cNvSpPr>
          <p:nvPr/>
        </p:nvSpPr>
        <p:spPr bwMode="auto">
          <a:xfrm>
            <a:off x="5575300" y="4584700"/>
            <a:ext cx="863600" cy="10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3" name="AutoShape 39"/>
          <p:cNvSpPr>
            <a:spLocks noChangeArrowheads="1"/>
          </p:cNvSpPr>
          <p:nvPr/>
        </p:nvSpPr>
        <p:spPr bwMode="auto">
          <a:xfrm>
            <a:off x="7289800" y="23876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0264" name="Group 45"/>
          <p:cNvGrpSpPr>
            <a:grpSpLocks/>
          </p:cNvGrpSpPr>
          <p:nvPr/>
        </p:nvGrpSpPr>
        <p:grpSpPr bwMode="auto">
          <a:xfrm>
            <a:off x="7391400" y="2146300"/>
            <a:ext cx="825500" cy="215900"/>
            <a:chOff x="3696" y="1256"/>
            <a:chExt cx="520" cy="136"/>
          </a:xfrm>
        </p:grpSpPr>
        <p:sp>
          <p:nvSpPr>
            <p:cNvPr id="10328" name="Freeform 40"/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41"/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112 h 112"/>
                <a:gd name="T2" fmla="*/ 0 w 432"/>
                <a:gd name="T3" fmla="*/ 32 h 112"/>
                <a:gd name="T4" fmla="*/ 48 w 432"/>
                <a:gd name="T5" fmla="*/ 0 h 112"/>
                <a:gd name="T6" fmla="*/ 432 w 432"/>
                <a:gd name="T7" fmla="*/ 0 h 112"/>
                <a:gd name="T8" fmla="*/ 432 w 432"/>
                <a:gd name="T9" fmla="*/ 32 h 112"/>
                <a:gd name="T10" fmla="*/ 432 w 432"/>
                <a:gd name="T11" fmla="*/ 56 h 112"/>
                <a:gd name="T12" fmla="*/ 384 w 432"/>
                <a:gd name="T13" fmla="*/ 56 h 112"/>
                <a:gd name="T14" fmla="*/ 384 w 432"/>
                <a:gd name="T15" fmla="*/ 32 h 112"/>
                <a:gd name="T16" fmla="*/ 96 w 432"/>
                <a:gd name="T17" fmla="*/ 32 h 112"/>
                <a:gd name="T18" fmla="*/ 48 w 432"/>
                <a:gd name="T19" fmla="*/ 32 h 112"/>
                <a:gd name="T20" fmla="*/ 48 w 432"/>
                <a:gd name="T21" fmla="*/ 112 h 112"/>
                <a:gd name="T22" fmla="*/ 0 w 432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12"/>
                <a:gd name="T38" fmla="*/ 432 w 432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12">
                  <a:moveTo>
                    <a:pt x="0" y="112"/>
                  </a:moveTo>
                  <a:lnTo>
                    <a:pt x="0" y="32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32"/>
                  </a:lnTo>
                  <a:lnTo>
                    <a:pt x="432" y="56"/>
                  </a:lnTo>
                  <a:lnTo>
                    <a:pt x="384" y="56"/>
                  </a:lnTo>
                  <a:lnTo>
                    <a:pt x="384" y="32"/>
                  </a:lnTo>
                  <a:lnTo>
                    <a:pt x="96" y="32"/>
                  </a:lnTo>
                  <a:lnTo>
                    <a:pt x="48" y="32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42"/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43"/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128 w 216"/>
                <a:gd name="T5" fmla="*/ 0 h 48"/>
                <a:gd name="T6" fmla="*/ 216 w 216"/>
                <a:gd name="T7" fmla="*/ 48 h 48"/>
                <a:gd name="T8" fmla="*/ 0 w 216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44"/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88 w 216"/>
                <a:gd name="T5" fmla="*/ 0 h 48"/>
                <a:gd name="T6" fmla="*/ 128 w 216"/>
                <a:gd name="T7" fmla="*/ 0 h 48"/>
                <a:gd name="T8" fmla="*/ 128 w 216"/>
                <a:gd name="T9" fmla="*/ 0 h 48"/>
                <a:gd name="T10" fmla="*/ 216 w 216"/>
                <a:gd name="T11" fmla="*/ 48 h 48"/>
                <a:gd name="T12" fmla="*/ 216 w 216"/>
                <a:gd name="T13" fmla="*/ 48 h 48"/>
                <a:gd name="T14" fmla="*/ 0 w 216"/>
                <a:gd name="T15" fmla="*/ 48 h 48"/>
                <a:gd name="T16" fmla="*/ 0 w 216"/>
                <a:gd name="T17" fmla="*/ 48 h 48"/>
                <a:gd name="T18" fmla="*/ 88 w 216"/>
                <a:gd name="T19" fmla="*/ 0 h 48"/>
                <a:gd name="T20" fmla="*/ 128 w 216"/>
                <a:gd name="T21" fmla="*/ 0 h 48"/>
                <a:gd name="T22" fmla="*/ 216 w 216"/>
                <a:gd name="T23" fmla="*/ 48 h 48"/>
                <a:gd name="T24" fmla="*/ 0 w 216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48"/>
                <a:gd name="T41" fmla="*/ 216 w 21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5" name="Oval 47"/>
          <p:cNvSpPr>
            <a:spLocks noChangeArrowheads="1"/>
          </p:cNvSpPr>
          <p:nvPr/>
        </p:nvSpPr>
        <p:spPr bwMode="auto">
          <a:xfrm>
            <a:off x="8216900" y="2413000"/>
            <a:ext cx="76200" cy="635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6" name="Oval 48"/>
          <p:cNvSpPr>
            <a:spLocks noChangeArrowheads="1"/>
          </p:cNvSpPr>
          <p:nvPr/>
        </p:nvSpPr>
        <p:spPr bwMode="auto">
          <a:xfrm>
            <a:off x="8216900" y="25019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7" name="Oval 49"/>
          <p:cNvSpPr>
            <a:spLocks noChangeArrowheads="1"/>
          </p:cNvSpPr>
          <p:nvPr/>
        </p:nvSpPr>
        <p:spPr bwMode="auto">
          <a:xfrm>
            <a:off x="8216900" y="25908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8" name="Oval 50"/>
          <p:cNvSpPr>
            <a:spLocks noChangeArrowheads="1"/>
          </p:cNvSpPr>
          <p:nvPr/>
        </p:nvSpPr>
        <p:spPr bwMode="auto">
          <a:xfrm>
            <a:off x="8216900" y="26797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9" name="Oval 51"/>
          <p:cNvSpPr>
            <a:spLocks noChangeArrowheads="1"/>
          </p:cNvSpPr>
          <p:nvPr/>
        </p:nvSpPr>
        <p:spPr bwMode="auto">
          <a:xfrm>
            <a:off x="8216900" y="2768600"/>
            <a:ext cx="76200" cy="50800"/>
          </a:xfrm>
          <a:prstGeom prst="ellipse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70" name="Freeform 52"/>
          <p:cNvSpPr>
            <a:spLocks/>
          </p:cNvSpPr>
          <p:nvPr/>
        </p:nvSpPr>
        <p:spPr bwMode="auto">
          <a:xfrm>
            <a:off x="7569200" y="3060700"/>
            <a:ext cx="1917700" cy="368300"/>
          </a:xfrm>
          <a:custGeom>
            <a:avLst/>
            <a:gdLst>
              <a:gd name="T0" fmla="*/ 2147483647 w 1208"/>
              <a:gd name="T1" fmla="*/ 0 h 232"/>
              <a:gd name="T2" fmla="*/ 0 w 1208"/>
              <a:gd name="T3" fmla="*/ 2147483647 h 232"/>
              <a:gd name="T4" fmla="*/ 2147483647 w 1208"/>
              <a:gd name="T5" fmla="*/ 2147483647 h 232"/>
              <a:gd name="T6" fmla="*/ 2147483647 w 1208"/>
              <a:gd name="T7" fmla="*/ 2147483647 h 232"/>
              <a:gd name="T8" fmla="*/ 2147483647 w 1208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32"/>
              <a:gd name="T17" fmla="*/ 1208 w 120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Freeform 53"/>
          <p:cNvSpPr>
            <a:spLocks/>
          </p:cNvSpPr>
          <p:nvPr/>
        </p:nvSpPr>
        <p:spPr bwMode="auto">
          <a:xfrm>
            <a:off x="7569200" y="3060700"/>
            <a:ext cx="1917700" cy="368300"/>
          </a:xfrm>
          <a:custGeom>
            <a:avLst/>
            <a:gdLst>
              <a:gd name="T0" fmla="*/ 2147483647 w 1208"/>
              <a:gd name="T1" fmla="*/ 0 h 232"/>
              <a:gd name="T2" fmla="*/ 0 w 1208"/>
              <a:gd name="T3" fmla="*/ 2147483647 h 232"/>
              <a:gd name="T4" fmla="*/ 0 w 1208"/>
              <a:gd name="T5" fmla="*/ 2147483647 h 232"/>
              <a:gd name="T6" fmla="*/ 2147483647 w 1208"/>
              <a:gd name="T7" fmla="*/ 2147483647 h 232"/>
              <a:gd name="T8" fmla="*/ 2147483647 w 1208"/>
              <a:gd name="T9" fmla="*/ 2147483647 h 232"/>
              <a:gd name="T10" fmla="*/ 2147483647 w 1208"/>
              <a:gd name="T11" fmla="*/ 2147483647 h 232"/>
              <a:gd name="T12" fmla="*/ 2147483647 w 1208"/>
              <a:gd name="T13" fmla="*/ 2147483647 h 232"/>
              <a:gd name="T14" fmla="*/ 2147483647 w 1208"/>
              <a:gd name="T15" fmla="*/ 0 h 232"/>
              <a:gd name="T16" fmla="*/ 2147483647 w 1208"/>
              <a:gd name="T17" fmla="*/ 0 h 232"/>
              <a:gd name="T18" fmla="*/ 0 w 1208"/>
              <a:gd name="T19" fmla="*/ 2147483647 h 232"/>
              <a:gd name="T20" fmla="*/ 2147483647 w 1208"/>
              <a:gd name="T21" fmla="*/ 2147483647 h 232"/>
              <a:gd name="T22" fmla="*/ 2147483647 w 1208"/>
              <a:gd name="T23" fmla="*/ 2147483647 h 232"/>
              <a:gd name="T24" fmla="*/ 2147483647 w 1208"/>
              <a:gd name="T25" fmla="*/ 0 h 2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8"/>
              <a:gd name="T40" fmla="*/ 0 h 232"/>
              <a:gd name="T41" fmla="*/ 1208 w 1208"/>
              <a:gd name="T42" fmla="*/ 232 h 2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AutoShape 54"/>
          <p:cNvSpPr>
            <a:spLocks noChangeArrowheads="1"/>
          </p:cNvSpPr>
          <p:nvPr/>
        </p:nvSpPr>
        <p:spPr bwMode="auto">
          <a:xfrm>
            <a:off x="8051800" y="31496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73" name="AutoShape 55"/>
          <p:cNvSpPr>
            <a:spLocks noChangeArrowheads="1"/>
          </p:cNvSpPr>
          <p:nvPr/>
        </p:nvSpPr>
        <p:spPr bwMode="auto">
          <a:xfrm>
            <a:off x="2970143" y="5235574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0274" name="Group 61"/>
          <p:cNvGrpSpPr>
            <a:grpSpLocks/>
          </p:cNvGrpSpPr>
          <p:nvPr/>
        </p:nvGrpSpPr>
        <p:grpSpPr bwMode="auto">
          <a:xfrm>
            <a:off x="3071743" y="5010839"/>
            <a:ext cx="838200" cy="215900"/>
            <a:chOff x="992" y="3168"/>
            <a:chExt cx="528" cy="136"/>
          </a:xfrm>
        </p:grpSpPr>
        <p:sp>
          <p:nvSpPr>
            <p:cNvPr id="10323" name="Freeform 56"/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57"/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24 h 112"/>
                <a:gd name="T4" fmla="*/ 48 w 440"/>
                <a:gd name="T5" fmla="*/ 0 h 112"/>
                <a:gd name="T6" fmla="*/ 440 w 440"/>
                <a:gd name="T7" fmla="*/ 0 h 112"/>
                <a:gd name="T8" fmla="*/ 440 w 440"/>
                <a:gd name="T9" fmla="*/ 24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24 h 112"/>
                <a:gd name="T16" fmla="*/ 96 w 440"/>
                <a:gd name="T17" fmla="*/ 24 h 112"/>
                <a:gd name="T18" fmla="*/ 48 w 440"/>
                <a:gd name="T19" fmla="*/ 24 h 112"/>
                <a:gd name="T20" fmla="*/ 48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40" y="0"/>
                  </a:lnTo>
                  <a:lnTo>
                    <a:pt x="440" y="24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58"/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26" name="Freeform 59"/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60"/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5" name="Oval 63"/>
          <p:cNvSpPr>
            <a:spLocks noChangeArrowheads="1"/>
          </p:cNvSpPr>
          <p:nvPr/>
        </p:nvSpPr>
        <p:spPr bwMode="auto">
          <a:xfrm>
            <a:off x="3924300" y="54483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76" name="Oval 64"/>
          <p:cNvSpPr>
            <a:spLocks noChangeArrowheads="1"/>
          </p:cNvSpPr>
          <p:nvPr/>
        </p:nvSpPr>
        <p:spPr bwMode="auto">
          <a:xfrm>
            <a:off x="3924300" y="55372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77" name="Oval 65"/>
          <p:cNvSpPr>
            <a:spLocks noChangeArrowheads="1"/>
          </p:cNvSpPr>
          <p:nvPr/>
        </p:nvSpPr>
        <p:spPr bwMode="auto">
          <a:xfrm>
            <a:off x="3924300" y="5626100"/>
            <a:ext cx="88900" cy="508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78" name="Oval 66"/>
          <p:cNvSpPr>
            <a:spLocks noChangeArrowheads="1"/>
          </p:cNvSpPr>
          <p:nvPr/>
        </p:nvSpPr>
        <p:spPr bwMode="auto">
          <a:xfrm>
            <a:off x="3924300" y="57150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79" name="Oval 67"/>
          <p:cNvSpPr>
            <a:spLocks noChangeArrowheads="1"/>
          </p:cNvSpPr>
          <p:nvPr/>
        </p:nvSpPr>
        <p:spPr bwMode="auto">
          <a:xfrm>
            <a:off x="3924300" y="5803900"/>
            <a:ext cx="88900" cy="50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80" name="Freeform 68"/>
          <p:cNvSpPr>
            <a:spLocks/>
          </p:cNvSpPr>
          <p:nvPr/>
        </p:nvSpPr>
        <p:spPr bwMode="auto">
          <a:xfrm>
            <a:off x="3302000" y="5921374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2147483647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Freeform 69"/>
          <p:cNvSpPr>
            <a:spLocks/>
          </p:cNvSpPr>
          <p:nvPr/>
        </p:nvSpPr>
        <p:spPr bwMode="auto">
          <a:xfrm>
            <a:off x="3314700" y="5908674"/>
            <a:ext cx="1905000" cy="355600"/>
          </a:xfrm>
          <a:custGeom>
            <a:avLst/>
            <a:gdLst>
              <a:gd name="T0" fmla="*/ 2147483647 w 1200"/>
              <a:gd name="T1" fmla="*/ 0 h 224"/>
              <a:gd name="T2" fmla="*/ 0 w 1200"/>
              <a:gd name="T3" fmla="*/ 2147483647 h 224"/>
              <a:gd name="T4" fmla="*/ 0 w 1200"/>
              <a:gd name="T5" fmla="*/ 2147483647 h 224"/>
              <a:gd name="T6" fmla="*/ 2147483647 w 1200"/>
              <a:gd name="T7" fmla="*/ 2147483647 h 224"/>
              <a:gd name="T8" fmla="*/ 2147483647 w 1200"/>
              <a:gd name="T9" fmla="*/ 2147483647 h 224"/>
              <a:gd name="T10" fmla="*/ 2147483647 w 1200"/>
              <a:gd name="T11" fmla="*/ 2147483647 h 224"/>
              <a:gd name="T12" fmla="*/ 2147483647 w 1200"/>
              <a:gd name="T13" fmla="*/ 2147483647 h 224"/>
              <a:gd name="T14" fmla="*/ 2147483647 w 1200"/>
              <a:gd name="T15" fmla="*/ 0 h 224"/>
              <a:gd name="T16" fmla="*/ 2147483647 w 1200"/>
              <a:gd name="T17" fmla="*/ 0 h 224"/>
              <a:gd name="T18" fmla="*/ 0 w 1200"/>
              <a:gd name="T19" fmla="*/ 2147483647 h 224"/>
              <a:gd name="T20" fmla="*/ 2147483647 w 1200"/>
              <a:gd name="T21" fmla="*/ 2147483647 h 224"/>
              <a:gd name="T22" fmla="*/ 2147483647 w 1200"/>
              <a:gd name="T23" fmla="*/ 2147483647 h 224"/>
              <a:gd name="T24" fmla="*/ 2147483647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AutoShape 70"/>
          <p:cNvSpPr>
            <a:spLocks noChangeArrowheads="1"/>
          </p:cNvSpPr>
          <p:nvPr/>
        </p:nvSpPr>
        <p:spPr bwMode="auto">
          <a:xfrm>
            <a:off x="3770243" y="6055552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83" name="Rectangle 74"/>
          <p:cNvSpPr>
            <a:spLocks noChangeArrowheads="1"/>
          </p:cNvSpPr>
          <p:nvPr/>
        </p:nvSpPr>
        <p:spPr bwMode="auto">
          <a:xfrm>
            <a:off x="2971800" y="16764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Rectangle 75"/>
          <p:cNvSpPr>
            <a:spLocks noChangeArrowheads="1"/>
          </p:cNvSpPr>
          <p:nvPr/>
        </p:nvSpPr>
        <p:spPr bwMode="auto">
          <a:xfrm>
            <a:off x="2971800" y="1854200"/>
            <a:ext cx="596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violet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Rectangle 76"/>
          <p:cNvSpPr>
            <a:spLocks noChangeArrowheads="1"/>
          </p:cNvSpPr>
          <p:nvPr/>
        </p:nvSpPr>
        <p:spPr bwMode="auto">
          <a:xfrm>
            <a:off x="8153401" y="1524000"/>
            <a:ext cx="841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Gram's 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Rectangle 77"/>
          <p:cNvSpPr>
            <a:spLocks noChangeArrowheads="1"/>
          </p:cNvSpPr>
          <p:nvPr/>
        </p:nvSpPr>
        <p:spPr bwMode="auto">
          <a:xfrm>
            <a:off x="8153400" y="17018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iodine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Rectangle 78"/>
          <p:cNvSpPr>
            <a:spLocks noChangeArrowheads="1"/>
          </p:cNvSpPr>
          <p:nvPr/>
        </p:nvSpPr>
        <p:spPr bwMode="auto">
          <a:xfrm>
            <a:off x="7391400" y="41148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Decolorise with 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Rectangle 79"/>
          <p:cNvSpPr>
            <a:spLocks noChangeArrowheads="1"/>
          </p:cNvSpPr>
          <p:nvPr/>
        </p:nvSpPr>
        <p:spPr bwMode="auto">
          <a:xfrm>
            <a:off x="7391400" y="42926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acetone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Rectangle 80"/>
          <p:cNvSpPr>
            <a:spLocks noChangeArrowheads="1"/>
          </p:cNvSpPr>
          <p:nvPr/>
        </p:nvSpPr>
        <p:spPr bwMode="auto">
          <a:xfrm>
            <a:off x="5676900" y="5880100"/>
            <a:ext cx="193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Counterstain with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Rectangle 81"/>
          <p:cNvSpPr>
            <a:spLocks noChangeArrowheads="1"/>
          </p:cNvSpPr>
          <p:nvPr/>
        </p:nvSpPr>
        <p:spPr bwMode="auto">
          <a:xfrm>
            <a:off x="5676900" y="605790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e.g. methyl red</a:t>
            </a:r>
            <a:endParaRPr lang="en-GB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AutoShape 95"/>
          <p:cNvSpPr>
            <a:spLocks noChangeArrowheads="1"/>
          </p:cNvSpPr>
          <p:nvPr/>
        </p:nvSpPr>
        <p:spPr bwMode="auto">
          <a:xfrm>
            <a:off x="9359900" y="4191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92" name="Freeform 98"/>
          <p:cNvSpPr>
            <a:spLocks/>
          </p:cNvSpPr>
          <p:nvPr/>
        </p:nvSpPr>
        <p:spPr bwMode="auto">
          <a:xfrm>
            <a:off x="9753600" y="4191000"/>
            <a:ext cx="571500" cy="228600"/>
          </a:xfrm>
          <a:custGeom>
            <a:avLst/>
            <a:gdLst>
              <a:gd name="T0" fmla="*/ 0 w 360"/>
              <a:gd name="T1" fmla="*/ 2147483647 h 144"/>
              <a:gd name="T2" fmla="*/ 0 w 360"/>
              <a:gd name="T3" fmla="*/ 2147483647 h 144"/>
              <a:gd name="T4" fmla="*/ 0 w 360"/>
              <a:gd name="T5" fmla="*/ 2147483647 h 144"/>
              <a:gd name="T6" fmla="*/ 0 w 360"/>
              <a:gd name="T7" fmla="*/ 2147483647 h 144"/>
              <a:gd name="T8" fmla="*/ 0 w 360"/>
              <a:gd name="T9" fmla="*/ 2147483647 h 144"/>
              <a:gd name="T10" fmla="*/ 2147483647 w 360"/>
              <a:gd name="T11" fmla="*/ 2147483647 h 144"/>
              <a:gd name="T12" fmla="*/ 2147483647 w 360"/>
              <a:gd name="T13" fmla="*/ 2147483647 h 144"/>
              <a:gd name="T14" fmla="*/ 2147483647 w 360"/>
              <a:gd name="T15" fmla="*/ 0 h 144"/>
              <a:gd name="T16" fmla="*/ 2147483647 w 360"/>
              <a:gd name="T17" fmla="*/ 0 h 144"/>
              <a:gd name="T18" fmla="*/ 2147483647 w 360"/>
              <a:gd name="T19" fmla="*/ 2147483647 h 144"/>
              <a:gd name="T20" fmla="*/ 2147483647 w 360"/>
              <a:gd name="T21" fmla="*/ 2147483647 h 144"/>
              <a:gd name="T22" fmla="*/ 2147483647 w 360"/>
              <a:gd name="T23" fmla="*/ 2147483647 h 144"/>
              <a:gd name="T24" fmla="*/ 2147483647 w 360"/>
              <a:gd name="T25" fmla="*/ 2147483647 h 144"/>
              <a:gd name="T26" fmla="*/ 2147483647 w 360"/>
              <a:gd name="T27" fmla="*/ 2147483647 h 144"/>
              <a:gd name="T28" fmla="*/ 2147483647 w 360"/>
              <a:gd name="T29" fmla="*/ 2147483647 h 144"/>
              <a:gd name="T30" fmla="*/ 2147483647 w 360"/>
              <a:gd name="T31" fmla="*/ 2147483647 h 144"/>
              <a:gd name="T32" fmla="*/ 2147483647 w 360"/>
              <a:gd name="T33" fmla="*/ 2147483647 h 144"/>
              <a:gd name="T34" fmla="*/ 2147483647 w 360"/>
              <a:gd name="T35" fmla="*/ 2147483647 h 144"/>
              <a:gd name="T36" fmla="*/ 2147483647 w 360"/>
              <a:gd name="T37" fmla="*/ 2147483647 h 144"/>
              <a:gd name="T38" fmla="*/ 2147483647 w 360"/>
              <a:gd name="T39" fmla="*/ 2147483647 h 144"/>
              <a:gd name="T40" fmla="*/ 2147483647 w 360"/>
              <a:gd name="T41" fmla="*/ 2147483647 h 144"/>
              <a:gd name="T42" fmla="*/ 2147483647 w 360"/>
              <a:gd name="T43" fmla="*/ 2147483647 h 144"/>
              <a:gd name="T44" fmla="*/ 2147483647 w 360"/>
              <a:gd name="T45" fmla="*/ 2147483647 h 144"/>
              <a:gd name="T46" fmla="*/ 2147483647 w 360"/>
              <a:gd name="T47" fmla="*/ 2147483647 h 144"/>
              <a:gd name="T48" fmla="*/ 2147483647 w 360"/>
              <a:gd name="T49" fmla="*/ 2147483647 h 144"/>
              <a:gd name="T50" fmla="*/ 2147483647 w 360"/>
              <a:gd name="T51" fmla="*/ 2147483647 h 144"/>
              <a:gd name="T52" fmla="*/ 0 w 360"/>
              <a:gd name="T53" fmla="*/ 2147483647 h 144"/>
              <a:gd name="T54" fmla="*/ 0 w 360"/>
              <a:gd name="T55" fmla="*/ 2147483647 h 144"/>
              <a:gd name="T56" fmla="*/ 0 w 360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3" name="Freeform 99"/>
          <p:cNvSpPr>
            <a:spLocks/>
          </p:cNvSpPr>
          <p:nvPr/>
        </p:nvSpPr>
        <p:spPr bwMode="auto">
          <a:xfrm>
            <a:off x="9829800" y="3886200"/>
            <a:ext cx="228600" cy="165100"/>
          </a:xfrm>
          <a:custGeom>
            <a:avLst/>
            <a:gdLst>
              <a:gd name="T0" fmla="*/ 0 w 144"/>
              <a:gd name="T1" fmla="*/ 2147483647 h 104"/>
              <a:gd name="T2" fmla="*/ 0 w 144"/>
              <a:gd name="T3" fmla="*/ 2147483647 h 104"/>
              <a:gd name="T4" fmla="*/ 0 w 144"/>
              <a:gd name="T5" fmla="*/ 2147483647 h 104"/>
              <a:gd name="T6" fmla="*/ 0 w 144"/>
              <a:gd name="T7" fmla="*/ 2147483647 h 104"/>
              <a:gd name="T8" fmla="*/ 0 w 144"/>
              <a:gd name="T9" fmla="*/ 2147483647 h 104"/>
              <a:gd name="T10" fmla="*/ 2147483647 w 144"/>
              <a:gd name="T11" fmla="*/ 2147483647 h 104"/>
              <a:gd name="T12" fmla="*/ 2147483647 w 144"/>
              <a:gd name="T13" fmla="*/ 2147483647 h 104"/>
              <a:gd name="T14" fmla="*/ 2147483647 w 144"/>
              <a:gd name="T15" fmla="*/ 0 h 104"/>
              <a:gd name="T16" fmla="*/ 2147483647 w 144"/>
              <a:gd name="T17" fmla="*/ 0 h 104"/>
              <a:gd name="T18" fmla="*/ 2147483647 w 144"/>
              <a:gd name="T19" fmla="*/ 0 h 104"/>
              <a:gd name="T20" fmla="*/ 2147483647 w 144"/>
              <a:gd name="T21" fmla="*/ 0 h 104"/>
              <a:gd name="T22" fmla="*/ 2147483647 w 144"/>
              <a:gd name="T23" fmla="*/ 0 h 104"/>
              <a:gd name="T24" fmla="*/ 2147483647 w 144"/>
              <a:gd name="T25" fmla="*/ 2147483647 h 104"/>
              <a:gd name="T26" fmla="*/ 2147483647 w 144"/>
              <a:gd name="T27" fmla="*/ 2147483647 h 104"/>
              <a:gd name="T28" fmla="*/ 2147483647 w 144"/>
              <a:gd name="T29" fmla="*/ 2147483647 h 104"/>
              <a:gd name="T30" fmla="*/ 2147483647 w 144"/>
              <a:gd name="T31" fmla="*/ 2147483647 h 104"/>
              <a:gd name="T32" fmla="*/ 2147483647 w 144"/>
              <a:gd name="T33" fmla="*/ 2147483647 h 104"/>
              <a:gd name="T34" fmla="*/ 2147483647 w 144"/>
              <a:gd name="T35" fmla="*/ 2147483647 h 104"/>
              <a:gd name="T36" fmla="*/ 2147483647 w 144"/>
              <a:gd name="T37" fmla="*/ 2147483647 h 104"/>
              <a:gd name="T38" fmla="*/ 2147483647 w 144"/>
              <a:gd name="T39" fmla="*/ 2147483647 h 104"/>
              <a:gd name="T40" fmla="*/ 2147483647 w 144"/>
              <a:gd name="T41" fmla="*/ 2147483647 h 104"/>
              <a:gd name="T42" fmla="*/ 2147483647 w 144"/>
              <a:gd name="T43" fmla="*/ 2147483647 h 104"/>
              <a:gd name="T44" fmla="*/ 2147483647 w 144"/>
              <a:gd name="T45" fmla="*/ 2147483647 h 104"/>
              <a:gd name="T46" fmla="*/ 2147483647 w 144"/>
              <a:gd name="T47" fmla="*/ 2147483647 h 104"/>
              <a:gd name="T48" fmla="*/ 2147483647 w 144"/>
              <a:gd name="T49" fmla="*/ 2147483647 h 104"/>
              <a:gd name="T50" fmla="*/ 2147483647 w 144"/>
              <a:gd name="T51" fmla="*/ 2147483647 h 104"/>
              <a:gd name="T52" fmla="*/ 2147483647 w 144"/>
              <a:gd name="T53" fmla="*/ 2147483647 h 104"/>
              <a:gd name="T54" fmla="*/ 0 w 144"/>
              <a:gd name="T55" fmla="*/ 2147483647 h 104"/>
              <a:gd name="T56" fmla="*/ 0 w 144"/>
              <a:gd name="T57" fmla="*/ 2147483647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4" name="Freeform 102"/>
          <p:cNvSpPr>
            <a:spLocks/>
          </p:cNvSpPr>
          <p:nvPr/>
        </p:nvSpPr>
        <p:spPr bwMode="auto">
          <a:xfrm>
            <a:off x="9525000" y="3733800"/>
            <a:ext cx="266700" cy="266700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0 h 168"/>
              <a:gd name="T6" fmla="*/ 2147483647 w 168"/>
              <a:gd name="T7" fmla="*/ 0 h 168"/>
              <a:gd name="T8" fmla="*/ 2147483647 w 168"/>
              <a:gd name="T9" fmla="*/ 0 h 168"/>
              <a:gd name="T10" fmla="*/ 2147483647 w 168"/>
              <a:gd name="T11" fmla="*/ 2147483647 h 168"/>
              <a:gd name="T12" fmla="*/ 2147483647 w 168"/>
              <a:gd name="T13" fmla="*/ 2147483647 h 168"/>
              <a:gd name="T14" fmla="*/ 2147483647 w 168"/>
              <a:gd name="T15" fmla="*/ 2147483647 h 168"/>
              <a:gd name="T16" fmla="*/ 2147483647 w 168"/>
              <a:gd name="T17" fmla="*/ 2147483647 h 168"/>
              <a:gd name="T18" fmla="*/ 2147483647 w 168"/>
              <a:gd name="T19" fmla="*/ 2147483647 h 168"/>
              <a:gd name="T20" fmla="*/ 2147483647 w 168"/>
              <a:gd name="T21" fmla="*/ 2147483647 h 168"/>
              <a:gd name="T22" fmla="*/ 2147483647 w 168"/>
              <a:gd name="T23" fmla="*/ 2147483647 h 168"/>
              <a:gd name="T24" fmla="*/ 2147483647 w 168"/>
              <a:gd name="T25" fmla="*/ 2147483647 h 168"/>
              <a:gd name="T26" fmla="*/ 2147483647 w 168"/>
              <a:gd name="T27" fmla="*/ 2147483647 h 168"/>
              <a:gd name="T28" fmla="*/ 2147483647 w 168"/>
              <a:gd name="T29" fmla="*/ 2147483647 h 168"/>
              <a:gd name="T30" fmla="*/ 2147483647 w 168"/>
              <a:gd name="T31" fmla="*/ 2147483647 h 168"/>
              <a:gd name="T32" fmla="*/ 2147483647 w 168"/>
              <a:gd name="T33" fmla="*/ 2147483647 h 168"/>
              <a:gd name="T34" fmla="*/ 2147483647 w 168"/>
              <a:gd name="T35" fmla="*/ 2147483647 h 168"/>
              <a:gd name="T36" fmla="*/ 2147483647 w 168"/>
              <a:gd name="T37" fmla="*/ 2147483647 h 168"/>
              <a:gd name="T38" fmla="*/ 2147483647 w 168"/>
              <a:gd name="T39" fmla="*/ 2147483647 h 168"/>
              <a:gd name="T40" fmla="*/ 2147483647 w 168"/>
              <a:gd name="T41" fmla="*/ 2147483647 h 168"/>
              <a:gd name="T42" fmla="*/ 2147483647 w 168"/>
              <a:gd name="T43" fmla="*/ 2147483647 h 168"/>
              <a:gd name="T44" fmla="*/ 2147483647 w 168"/>
              <a:gd name="T45" fmla="*/ 2147483647 h 168"/>
              <a:gd name="T46" fmla="*/ 0 w 168"/>
              <a:gd name="T47" fmla="*/ 2147483647 h 168"/>
              <a:gd name="T48" fmla="*/ 0 w 168"/>
              <a:gd name="T49" fmla="*/ 2147483647 h 168"/>
              <a:gd name="T50" fmla="*/ 0 w 168"/>
              <a:gd name="T51" fmla="*/ 2147483647 h 168"/>
              <a:gd name="T52" fmla="*/ 2147483647 w 168"/>
              <a:gd name="T53" fmla="*/ 2147483647 h 168"/>
              <a:gd name="T54" fmla="*/ 2147483647 w 168"/>
              <a:gd name="T55" fmla="*/ 2147483647 h 168"/>
              <a:gd name="T56" fmla="*/ 2147483647 w 168"/>
              <a:gd name="T57" fmla="*/ 2147483647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Freeform 103"/>
          <p:cNvSpPr>
            <a:spLocks/>
          </p:cNvSpPr>
          <p:nvPr/>
        </p:nvSpPr>
        <p:spPr bwMode="auto">
          <a:xfrm>
            <a:off x="9525000" y="4495800"/>
            <a:ext cx="584200" cy="190500"/>
          </a:xfrm>
          <a:custGeom>
            <a:avLst/>
            <a:gdLst>
              <a:gd name="T0" fmla="*/ 0 w 368"/>
              <a:gd name="T1" fmla="*/ 2147483647 h 120"/>
              <a:gd name="T2" fmla="*/ 0 w 368"/>
              <a:gd name="T3" fmla="*/ 2147483647 h 120"/>
              <a:gd name="T4" fmla="*/ 2147483647 w 368"/>
              <a:gd name="T5" fmla="*/ 2147483647 h 120"/>
              <a:gd name="T6" fmla="*/ 2147483647 w 368"/>
              <a:gd name="T7" fmla="*/ 2147483647 h 120"/>
              <a:gd name="T8" fmla="*/ 2147483647 w 368"/>
              <a:gd name="T9" fmla="*/ 2147483647 h 120"/>
              <a:gd name="T10" fmla="*/ 2147483647 w 368"/>
              <a:gd name="T11" fmla="*/ 0 h 120"/>
              <a:gd name="T12" fmla="*/ 2147483647 w 368"/>
              <a:gd name="T13" fmla="*/ 0 h 120"/>
              <a:gd name="T14" fmla="*/ 2147483647 w 368"/>
              <a:gd name="T15" fmla="*/ 2147483647 h 120"/>
              <a:gd name="T16" fmla="*/ 2147483647 w 368"/>
              <a:gd name="T17" fmla="*/ 2147483647 h 120"/>
              <a:gd name="T18" fmla="*/ 2147483647 w 368"/>
              <a:gd name="T19" fmla="*/ 2147483647 h 120"/>
              <a:gd name="T20" fmla="*/ 2147483647 w 368"/>
              <a:gd name="T21" fmla="*/ 2147483647 h 120"/>
              <a:gd name="T22" fmla="*/ 2147483647 w 368"/>
              <a:gd name="T23" fmla="*/ 2147483647 h 120"/>
              <a:gd name="T24" fmla="*/ 2147483647 w 368"/>
              <a:gd name="T25" fmla="*/ 2147483647 h 120"/>
              <a:gd name="T26" fmla="*/ 2147483647 w 368"/>
              <a:gd name="T27" fmla="*/ 2147483647 h 120"/>
              <a:gd name="T28" fmla="*/ 2147483647 w 368"/>
              <a:gd name="T29" fmla="*/ 2147483647 h 120"/>
              <a:gd name="T30" fmla="*/ 2147483647 w 368"/>
              <a:gd name="T31" fmla="*/ 2147483647 h 120"/>
              <a:gd name="T32" fmla="*/ 2147483647 w 368"/>
              <a:gd name="T33" fmla="*/ 2147483647 h 120"/>
              <a:gd name="T34" fmla="*/ 2147483647 w 368"/>
              <a:gd name="T35" fmla="*/ 2147483647 h 120"/>
              <a:gd name="T36" fmla="*/ 2147483647 w 368"/>
              <a:gd name="T37" fmla="*/ 2147483647 h 120"/>
              <a:gd name="T38" fmla="*/ 2147483647 w 368"/>
              <a:gd name="T39" fmla="*/ 2147483647 h 120"/>
              <a:gd name="T40" fmla="*/ 2147483647 w 368"/>
              <a:gd name="T41" fmla="*/ 2147483647 h 120"/>
              <a:gd name="T42" fmla="*/ 2147483647 w 368"/>
              <a:gd name="T43" fmla="*/ 2147483647 h 120"/>
              <a:gd name="T44" fmla="*/ 2147483647 w 368"/>
              <a:gd name="T45" fmla="*/ 2147483647 h 120"/>
              <a:gd name="T46" fmla="*/ 2147483647 w 368"/>
              <a:gd name="T47" fmla="*/ 2147483647 h 120"/>
              <a:gd name="T48" fmla="*/ 2147483647 w 368"/>
              <a:gd name="T49" fmla="*/ 2147483647 h 120"/>
              <a:gd name="T50" fmla="*/ 2147483647 w 368"/>
              <a:gd name="T51" fmla="*/ 2147483647 h 120"/>
              <a:gd name="T52" fmla="*/ 0 w 368"/>
              <a:gd name="T53" fmla="*/ 2147483647 h 120"/>
              <a:gd name="T54" fmla="*/ 0 w 368"/>
              <a:gd name="T55" fmla="*/ 2147483647 h 120"/>
              <a:gd name="T56" fmla="*/ 0 w 368"/>
              <a:gd name="T57" fmla="*/ 2147483647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6" name="Freeform 106"/>
          <p:cNvSpPr>
            <a:spLocks/>
          </p:cNvSpPr>
          <p:nvPr/>
        </p:nvSpPr>
        <p:spPr bwMode="auto">
          <a:xfrm>
            <a:off x="10134600" y="4038600"/>
            <a:ext cx="241300" cy="152400"/>
          </a:xfrm>
          <a:custGeom>
            <a:avLst/>
            <a:gdLst>
              <a:gd name="T0" fmla="*/ 0 w 152"/>
              <a:gd name="T1" fmla="*/ 2147483647 h 96"/>
              <a:gd name="T2" fmla="*/ 0 w 152"/>
              <a:gd name="T3" fmla="*/ 2147483647 h 96"/>
              <a:gd name="T4" fmla="*/ 2147483647 w 152"/>
              <a:gd name="T5" fmla="*/ 2147483647 h 96"/>
              <a:gd name="T6" fmla="*/ 2147483647 w 152"/>
              <a:gd name="T7" fmla="*/ 0 h 96"/>
              <a:gd name="T8" fmla="*/ 2147483647 w 152"/>
              <a:gd name="T9" fmla="*/ 0 h 96"/>
              <a:gd name="T10" fmla="*/ 2147483647 w 152"/>
              <a:gd name="T11" fmla="*/ 0 h 96"/>
              <a:gd name="T12" fmla="*/ 2147483647 w 152"/>
              <a:gd name="T13" fmla="*/ 0 h 96"/>
              <a:gd name="T14" fmla="*/ 2147483647 w 152"/>
              <a:gd name="T15" fmla="*/ 2147483647 h 96"/>
              <a:gd name="T16" fmla="*/ 2147483647 w 152"/>
              <a:gd name="T17" fmla="*/ 2147483647 h 96"/>
              <a:gd name="T18" fmla="*/ 2147483647 w 152"/>
              <a:gd name="T19" fmla="*/ 2147483647 h 96"/>
              <a:gd name="T20" fmla="*/ 2147483647 w 152"/>
              <a:gd name="T21" fmla="*/ 2147483647 h 96"/>
              <a:gd name="T22" fmla="*/ 2147483647 w 152"/>
              <a:gd name="T23" fmla="*/ 2147483647 h 96"/>
              <a:gd name="T24" fmla="*/ 2147483647 w 152"/>
              <a:gd name="T25" fmla="*/ 2147483647 h 96"/>
              <a:gd name="T26" fmla="*/ 2147483647 w 152"/>
              <a:gd name="T27" fmla="*/ 2147483647 h 96"/>
              <a:gd name="T28" fmla="*/ 2147483647 w 152"/>
              <a:gd name="T29" fmla="*/ 2147483647 h 96"/>
              <a:gd name="T30" fmla="*/ 2147483647 w 152"/>
              <a:gd name="T31" fmla="*/ 2147483647 h 96"/>
              <a:gd name="T32" fmla="*/ 2147483647 w 152"/>
              <a:gd name="T33" fmla="*/ 2147483647 h 96"/>
              <a:gd name="T34" fmla="*/ 2147483647 w 152"/>
              <a:gd name="T35" fmla="*/ 2147483647 h 96"/>
              <a:gd name="T36" fmla="*/ 2147483647 w 152"/>
              <a:gd name="T37" fmla="*/ 2147483647 h 96"/>
              <a:gd name="T38" fmla="*/ 2147483647 w 152"/>
              <a:gd name="T39" fmla="*/ 2147483647 h 96"/>
              <a:gd name="T40" fmla="*/ 2147483647 w 152"/>
              <a:gd name="T41" fmla="*/ 2147483647 h 96"/>
              <a:gd name="T42" fmla="*/ 2147483647 w 152"/>
              <a:gd name="T43" fmla="*/ 2147483647 h 96"/>
              <a:gd name="T44" fmla="*/ 2147483647 w 152"/>
              <a:gd name="T45" fmla="*/ 2147483647 h 96"/>
              <a:gd name="T46" fmla="*/ 0 w 152"/>
              <a:gd name="T47" fmla="*/ 2147483647 h 96"/>
              <a:gd name="T48" fmla="*/ 0 w 152"/>
              <a:gd name="T49" fmla="*/ 2147483647 h 96"/>
              <a:gd name="T50" fmla="*/ 0 w 152"/>
              <a:gd name="T51" fmla="*/ 2147483647 h 96"/>
              <a:gd name="T52" fmla="*/ 0 w 152"/>
              <a:gd name="T53" fmla="*/ 2147483647 h 96"/>
              <a:gd name="T54" fmla="*/ 0 w 152"/>
              <a:gd name="T55" fmla="*/ 2147483647 h 96"/>
              <a:gd name="T56" fmla="*/ 0 w 152"/>
              <a:gd name="T57" fmla="*/ 2147483647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7" name="Group 121"/>
          <p:cNvGrpSpPr>
            <a:grpSpLocks/>
          </p:cNvGrpSpPr>
          <p:nvPr/>
        </p:nvGrpSpPr>
        <p:grpSpPr bwMode="auto">
          <a:xfrm>
            <a:off x="5575300" y="2260600"/>
            <a:ext cx="1333500" cy="203200"/>
            <a:chOff x="2552" y="1328"/>
            <a:chExt cx="840" cy="128"/>
          </a:xfrm>
        </p:grpSpPr>
        <p:sp>
          <p:nvSpPr>
            <p:cNvPr id="10321" name="Freeform 119"/>
            <p:cNvSpPr>
              <a:spLocks/>
            </p:cNvSpPr>
            <p:nvPr/>
          </p:nvSpPr>
          <p:spPr bwMode="auto">
            <a:xfrm>
              <a:off x="3280" y="1400"/>
              <a:ext cx="112" cy="56"/>
            </a:xfrm>
            <a:custGeom>
              <a:avLst/>
              <a:gdLst>
                <a:gd name="T0" fmla="*/ 112 w 112"/>
                <a:gd name="T1" fmla="*/ 40 h 56"/>
                <a:gd name="T2" fmla="*/ 0 w 112"/>
                <a:gd name="T3" fmla="*/ 56 h 56"/>
                <a:gd name="T4" fmla="*/ 0 w 112"/>
                <a:gd name="T5" fmla="*/ 24 h 56"/>
                <a:gd name="T6" fmla="*/ 0 w 112"/>
                <a:gd name="T7" fmla="*/ 0 h 56"/>
                <a:gd name="T8" fmla="*/ 112 w 112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40"/>
                  </a:moveTo>
                  <a:lnTo>
                    <a:pt x="0" y="5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120"/>
            <p:cNvSpPr>
              <a:spLocks noChangeShapeType="1"/>
            </p:cNvSpPr>
            <p:nvPr/>
          </p:nvSpPr>
          <p:spPr bwMode="auto">
            <a:xfrm>
              <a:off x="2552" y="1328"/>
              <a:ext cx="72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98" name="Group 124"/>
          <p:cNvGrpSpPr>
            <a:grpSpLocks/>
          </p:cNvGrpSpPr>
          <p:nvPr/>
        </p:nvGrpSpPr>
        <p:grpSpPr bwMode="auto">
          <a:xfrm>
            <a:off x="6616700" y="3606800"/>
            <a:ext cx="1244600" cy="711200"/>
            <a:chOff x="3208" y="2176"/>
            <a:chExt cx="784" cy="448"/>
          </a:xfrm>
        </p:grpSpPr>
        <p:sp>
          <p:nvSpPr>
            <p:cNvPr id="10319" name="Freeform 122"/>
            <p:cNvSpPr>
              <a:spLocks/>
            </p:cNvSpPr>
            <p:nvPr/>
          </p:nvSpPr>
          <p:spPr bwMode="auto">
            <a:xfrm>
              <a:off x="3208" y="2544"/>
              <a:ext cx="112" cy="80"/>
            </a:xfrm>
            <a:custGeom>
              <a:avLst/>
              <a:gdLst>
                <a:gd name="T0" fmla="*/ 0 w 112"/>
                <a:gd name="T1" fmla="*/ 80 h 80"/>
                <a:gd name="T2" fmla="*/ 88 w 112"/>
                <a:gd name="T3" fmla="*/ 0 h 80"/>
                <a:gd name="T4" fmla="*/ 104 w 112"/>
                <a:gd name="T5" fmla="*/ 24 h 80"/>
                <a:gd name="T6" fmla="*/ 112 w 112"/>
                <a:gd name="T7" fmla="*/ 48 h 80"/>
                <a:gd name="T8" fmla="*/ 0 w 11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80"/>
                  </a:moveTo>
                  <a:lnTo>
                    <a:pt x="88" y="0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123"/>
            <p:cNvSpPr>
              <a:spLocks noChangeShapeType="1"/>
            </p:cNvSpPr>
            <p:nvPr/>
          </p:nvSpPr>
          <p:spPr bwMode="auto">
            <a:xfrm flipH="1">
              <a:off x="3312" y="2176"/>
              <a:ext cx="68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99" name="Group 127"/>
          <p:cNvGrpSpPr>
            <a:grpSpLocks/>
          </p:cNvGrpSpPr>
          <p:nvPr/>
        </p:nvGrpSpPr>
        <p:grpSpPr bwMode="auto">
          <a:xfrm>
            <a:off x="4622800" y="4940300"/>
            <a:ext cx="850900" cy="889000"/>
            <a:chOff x="1952" y="3016"/>
            <a:chExt cx="536" cy="560"/>
          </a:xfrm>
        </p:grpSpPr>
        <p:sp>
          <p:nvSpPr>
            <p:cNvPr id="10317" name="Freeform 125"/>
            <p:cNvSpPr>
              <a:spLocks/>
            </p:cNvSpPr>
            <p:nvPr/>
          </p:nvSpPr>
          <p:spPr bwMode="auto">
            <a:xfrm>
              <a:off x="1952" y="3480"/>
              <a:ext cx="96" cy="96"/>
            </a:xfrm>
            <a:custGeom>
              <a:avLst/>
              <a:gdLst>
                <a:gd name="T0" fmla="*/ 0 w 96"/>
                <a:gd name="T1" fmla="*/ 96 h 96"/>
                <a:gd name="T2" fmla="*/ 56 w 96"/>
                <a:gd name="T3" fmla="*/ 0 h 96"/>
                <a:gd name="T4" fmla="*/ 80 w 96"/>
                <a:gd name="T5" fmla="*/ 16 h 96"/>
                <a:gd name="T6" fmla="*/ 96 w 96"/>
                <a:gd name="T7" fmla="*/ 32 h 96"/>
                <a:gd name="T8" fmla="*/ 0 w 9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0" y="96"/>
                  </a:moveTo>
                  <a:lnTo>
                    <a:pt x="56" y="0"/>
                  </a:lnTo>
                  <a:lnTo>
                    <a:pt x="80" y="16"/>
                  </a:lnTo>
                  <a:lnTo>
                    <a:pt x="96" y="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Line 126"/>
            <p:cNvSpPr>
              <a:spLocks noChangeShapeType="1"/>
            </p:cNvSpPr>
            <p:nvPr/>
          </p:nvSpPr>
          <p:spPr bwMode="auto">
            <a:xfrm flipH="1">
              <a:off x="2032" y="3016"/>
              <a:ext cx="45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0" name="Rectangle 131"/>
          <p:cNvSpPr>
            <a:spLocks noChangeArrowheads="1"/>
          </p:cNvSpPr>
          <p:nvPr/>
        </p:nvSpPr>
        <p:spPr bwMode="auto">
          <a:xfrm>
            <a:off x="8794750" y="5178839"/>
            <a:ext cx="172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Gram-positives </a:t>
            </a:r>
            <a:endParaRPr lang="en-GB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Rectangle 132"/>
          <p:cNvSpPr>
            <a:spLocks noChangeArrowheads="1"/>
          </p:cNvSpPr>
          <p:nvPr/>
        </p:nvSpPr>
        <p:spPr bwMode="auto">
          <a:xfrm>
            <a:off x="8851900" y="5418522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appear purple</a:t>
            </a:r>
            <a:endParaRPr lang="en-GB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Rectangle 133"/>
          <p:cNvSpPr>
            <a:spLocks noChangeArrowheads="1"/>
          </p:cNvSpPr>
          <p:nvPr/>
        </p:nvSpPr>
        <p:spPr bwMode="auto">
          <a:xfrm>
            <a:off x="8699500" y="5880445"/>
            <a:ext cx="179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Gram-negatives </a:t>
            </a:r>
            <a:endParaRPr lang="en-GB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Rectangle 134"/>
          <p:cNvSpPr>
            <a:spLocks noChangeArrowheads="1"/>
          </p:cNvSpPr>
          <p:nvPr/>
        </p:nvSpPr>
        <p:spPr bwMode="auto">
          <a:xfrm>
            <a:off x="8794750" y="6096000"/>
            <a:ext cx="128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appear pink</a:t>
            </a:r>
            <a:endParaRPr lang="en-GB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AutoShape 135"/>
          <p:cNvSpPr>
            <a:spLocks noChangeArrowheads="1"/>
          </p:cNvSpPr>
          <p:nvPr/>
        </p:nvSpPr>
        <p:spPr bwMode="auto">
          <a:xfrm>
            <a:off x="6007100" y="1524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305" name="Freeform 136"/>
          <p:cNvSpPr>
            <a:spLocks/>
          </p:cNvSpPr>
          <p:nvPr/>
        </p:nvSpPr>
        <p:spPr bwMode="auto">
          <a:xfrm>
            <a:off x="6400800" y="1524000"/>
            <a:ext cx="571500" cy="228600"/>
          </a:xfrm>
          <a:custGeom>
            <a:avLst/>
            <a:gdLst>
              <a:gd name="T0" fmla="*/ 0 w 360"/>
              <a:gd name="T1" fmla="*/ 2147483647 h 144"/>
              <a:gd name="T2" fmla="*/ 0 w 360"/>
              <a:gd name="T3" fmla="*/ 2147483647 h 144"/>
              <a:gd name="T4" fmla="*/ 0 w 360"/>
              <a:gd name="T5" fmla="*/ 2147483647 h 144"/>
              <a:gd name="T6" fmla="*/ 0 w 360"/>
              <a:gd name="T7" fmla="*/ 2147483647 h 144"/>
              <a:gd name="T8" fmla="*/ 0 w 360"/>
              <a:gd name="T9" fmla="*/ 2147483647 h 144"/>
              <a:gd name="T10" fmla="*/ 2147483647 w 360"/>
              <a:gd name="T11" fmla="*/ 2147483647 h 144"/>
              <a:gd name="T12" fmla="*/ 2147483647 w 360"/>
              <a:gd name="T13" fmla="*/ 2147483647 h 144"/>
              <a:gd name="T14" fmla="*/ 2147483647 w 360"/>
              <a:gd name="T15" fmla="*/ 0 h 144"/>
              <a:gd name="T16" fmla="*/ 2147483647 w 360"/>
              <a:gd name="T17" fmla="*/ 0 h 144"/>
              <a:gd name="T18" fmla="*/ 2147483647 w 360"/>
              <a:gd name="T19" fmla="*/ 2147483647 h 144"/>
              <a:gd name="T20" fmla="*/ 2147483647 w 360"/>
              <a:gd name="T21" fmla="*/ 2147483647 h 144"/>
              <a:gd name="T22" fmla="*/ 2147483647 w 360"/>
              <a:gd name="T23" fmla="*/ 2147483647 h 144"/>
              <a:gd name="T24" fmla="*/ 2147483647 w 360"/>
              <a:gd name="T25" fmla="*/ 2147483647 h 144"/>
              <a:gd name="T26" fmla="*/ 2147483647 w 360"/>
              <a:gd name="T27" fmla="*/ 2147483647 h 144"/>
              <a:gd name="T28" fmla="*/ 2147483647 w 360"/>
              <a:gd name="T29" fmla="*/ 2147483647 h 144"/>
              <a:gd name="T30" fmla="*/ 2147483647 w 360"/>
              <a:gd name="T31" fmla="*/ 2147483647 h 144"/>
              <a:gd name="T32" fmla="*/ 2147483647 w 360"/>
              <a:gd name="T33" fmla="*/ 2147483647 h 144"/>
              <a:gd name="T34" fmla="*/ 2147483647 w 360"/>
              <a:gd name="T35" fmla="*/ 2147483647 h 144"/>
              <a:gd name="T36" fmla="*/ 2147483647 w 360"/>
              <a:gd name="T37" fmla="*/ 2147483647 h 144"/>
              <a:gd name="T38" fmla="*/ 2147483647 w 360"/>
              <a:gd name="T39" fmla="*/ 2147483647 h 144"/>
              <a:gd name="T40" fmla="*/ 2147483647 w 360"/>
              <a:gd name="T41" fmla="*/ 2147483647 h 144"/>
              <a:gd name="T42" fmla="*/ 2147483647 w 360"/>
              <a:gd name="T43" fmla="*/ 2147483647 h 144"/>
              <a:gd name="T44" fmla="*/ 2147483647 w 360"/>
              <a:gd name="T45" fmla="*/ 2147483647 h 144"/>
              <a:gd name="T46" fmla="*/ 2147483647 w 360"/>
              <a:gd name="T47" fmla="*/ 2147483647 h 144"/>
              <a:gd name="T48" fmla="*/ 2147483647 w 360"/>
              <a:gd name="T49" fmla="*/ 2147483647 h 144"/>
              <a:gd name="T50" fmla="*/ 2147483647 w 360"/>
              <a:gd name="T51" fmla="*/ 2147483647 h 144"/>
              <a:gd name="T52" fmla="*/ 0 w 360"/>
              <a:gd name="T53" fmla="*/ 2147483647 h 144"/>
              <a:gd name="T54" fmla="*/ 0 w 360"/>
              <a:gd name="T55" fmla="*/ 2147483647 h 144"/>
              <a:gd name="T56" fmla="*/ 0 w 360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Freeform 137"/>
          <p:cNvSpPr>
            <a:spLocks/>
          </p:cNvSpPr>
          <p:nvPr/>
        </p:nvSpPr>
        <p:spPr bwMode="auto">
          <a:xfrm>
            <a:off x="6477000" y="1219200"/>
            <a:ext cx="228600" cy="165100"/>
          </a:xfrm>
          <a:custGeom>
            <a:avLst/>
            <a:gdLst>
              <a:gd name="T0" fmla="*/ 0 w 144"/>
              <a:gd name="T1" fmla="*/ 2147483647 h 104"/>
              <a:gd name="T2" fmla="*/ 0 w 144"/>
              <a:gd name="T3" fmla="*/ 2147483647 h 104"/>
              <a:gd name="T4" fmla="*/ 0 w 144"/>
              <a:gd name="T5" fmla="*/ 2147483647 h 104"/>
              <a:gd name="T6" fmla="*/ 0 w 144"/>
              <a:gd name="T7" fmla="*/ 2147483647 h 104"/>
              <a:gd name="T8" fmla="*/ 0 w 144"/>
              <a:gd name="T9" fmla="*/ 2147483647 h 104"/>
              <a:gd name="T10" fmla="*/ 2147483647 w 144"/>
              <a:gd name="T11" fmla="*/ 2147483647 h 104"/>
              <a:gd name="T12" fmla="*/ 2147483647 w 144"/>
              <a:gd name="T13" fmla="*/ 2147483647 h 104"/>
              <a:gd name="T14" fmla="*/ 2147483647 w 144"/>
              <a:gd name="T15" fmla="*/ 0 h 104"/>
              <a:gd name="T16" fmla="*/ 2147483647 w 144"/>
              <a:gd name="T17" fmla="*/ 0 h 104"/>
              <a:gd name="T18" fmla="*/ 2147483647 w 144"/>
              <a:gd name="T19" fmla="*/ 0 h 104"/>
              <a:gd name="T20" fmla="*/ 2147483647 w 144"/>
              <a:gd name="T21" fmla="*/ 0 h 104"/>
              <a:gd name="T22" fmla="*/ 2147483647 w 144"/>
              <a:gd name="T23" fmla="*/ 0 h 104"/>
              <a:gd name="T24" fmla="*/ 2147483647 w 144"/>
              <a:gd name="T25" fmla="*/ 2147483647 h 104"/>
              <a:gd name="T26" fmla="*/ 2147483647 w 144"/>
              <a:gd name="T27" fmla="*/ 2147483647 h 104"/>
              <a:gd name="T28" fmla="*/ 2147483647 w 144"/>
              <a:gd name="T29" fmla="*/ 2147483647 h 104"/>
              <a:gd name="T30" fmla="*/ 2147483647 w 144"/>
              <a:gd name="T31" fmla="*/ 2147483647 h 104"/>
              <a:gd name="T32" fmla="*/ 2147483647 w 144"/>
              <a:gd name="T33" fmla="*/ 2147483647 h 104"/>
              <a:gd name="T34" fmla="*/ 2147483647 w 144"/>
              <a:gd name="T35" fmla="*/ 2147483647 h 104"/>
              <a:gd name="T36" fmla="*/ 2147483647 w 144"/>
              <a:gd name="T37" fmla="*/ 2147483647 h 104"/>
              <a:gd name="T38" fmla="*/ 2147483647 w 144"/>
              <a:gd name="T39" fmla="*/ 2147483647 h 104"/>
              <a:gd name="T40" fmla="*/ 2147483647 w 144"/>
              <a:gd name="T41" fmla="*/ 2147483647 h 104"/>
              <a:gd name="T42" fmla="*/ 2147483647 w 144"/>
              <a:gd name="T43" fmla="*/ 2147483647 h 104"/>
              <a:gd name="T44" fmla="*/ 2147483647 w 144"/>
              <a:gd name="T45" fmla="*/ 2147483647 h 104"/>
              <a:gd name="T46" fmla="*/ 2147483647 w 144"/>
              <a:gd name="T47" fmla="*/ 2147483647 h 104"/>
              <a:gd name="T48" fmla="*/ 2147483647 w 144"/>
              <a:gd name="T49" fmla="*/ 2147483647 h 104"/>
              <a:gd name="T50" fmla="*/ 2147483647 w 144"/>
              <a:gd name="T51" fmla="*/ 2147483647 h 104"/>
              <a:gd name="T52" fmla="*/ 2147483647 w 144"/>
              <a:gd name="T53" fmla="*/ 2147483647 h 104"/>
              <a:gd name="T54" fmla="*/ 0 w 144"/>
              <a:gd name="T55" fmla="*/ 2147483647 h 104"/>
              <a:gd name="T56" fmla="*/ 0 w 144"/>
              <a:gd name="T57" fmla="*/ 2147483647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Freeform 138"/>
          <p:cNvSpPr>
            <a:spLocks/>
          </p:cNvSpPr>
          <p:nvPr/>
        </p:nvSpPr>
        <p:spPr bwMode="auto">
          <a:xfrm>
            <a:off x="6172200" y="1066800"/>
            <a:ext cx="266700" cy="266700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0 h 168"/>
              <a:gd name="T6" fmla="*/ 2147483647 w 168"/>
              <a:gd name="T7" fmla="*/ 0 h 168"/>
              <a:gd name="T8" fmla="*/ 2147483647 w 168"/>
              <a:gd name="T9" fmla="*/ 0 h 168"/>
              <a:gd name="T10" fmla="*/ 2147483647 w 168"/>
              <a:gd name="T11" fmla="*/ 2147483647 h 168"/>
              <a:gd name="T12" fmla="*/ 2147483647 w 168"/>
              <a:gd name="T13" fmla="*/ 2147483647 h 168"/>
              <a:gd name="T14" fmla="*/ 2147483647 w 168"/>
              <a:gd name="T15" fmla="*/ 2147483647 h 168"/>
              <a:gd name="T16" fmla="*/ 2147483647 w 168"/>
              <a:gd name="T17" fmla="*/ 2147483647 h 168"/>
              <a:gd name="T18" fmla="*/ 2147483647 w 168"/>
              <a:gd name="T19" fmla="*/ 2147483647 h 168"/>
              <a:gd name="T20" fmla="*/ 2147483647 w 168"/>
              <a:gd name="T21" fmla="*/ 2147483647 h 168"/>
              <a:gd name="T22" fmla="*/ 2147483647 w 168"/>
              <a:gd name="T23" fmla="*/ 2147483647 h 168"/>
              <a:gd name="T24" fmla="*/ 2147483647 w 168"/>
              <a:gd name="T25" fmla="*/ 2147483647 h 168"/>
              <a:gd name="T26" fmla="*/ 2147483647 w 168"/>
              <a:gd name="T27" fmla="*/ 2147483647 h 168"/>
              <a:gd name="T28" fmla="*/ 2147483647 w 168"/>
              <a:gd name="T29" fmla="*/ 2147483647 h 168"/>
              <a:gd name="T30" fmla="*/ 2147483647 w 168"/>
              <a:gd name="T31" fmla="*/ 2147483647 h 168"/>
              <a:gd name="T32" fmla="*/ 2147483647 w 168"/>
              <a:gd name="T33" fmla="*/ 2147483647 h 168"/>
              <a:gd name="T34" fmla="*/ 2147483647 w 168"/>
              <a:gd name="T35" fmla="*/ 2147483647 h 168"/>
              <a:gd name="T36" fmla="*/ 2147483647 w 168"/>
              <a:gd name="T37" fmla="*/ 2147483647 h 168"/>
              <a:gd name="T38" fmla="*/ 2147483647 w 168"/>
              <a:gd name="T39" fmla="*/ 2147483647 h 168"/>
              <a:gd name="T40" fmla="*/ 2147483647 w 168"/>
              <a:gd name="T41" fmla="*/ 2147483647 h 168"/>
              <a:gd name="T42" fmla="*/ 2147483647 w 168"/>
              <a:gd name="T43" fmla="*/ 2147483647 h 168"/>
              <a:gd name="T44" fmla="*/ 2147483647 w 168"/>
              <a:gd name="T45" fmla="*/ 2147483647 h 168"/>
              <a:gd name="T46" fmla="*/ 0 w 168"/>
              <a:gd name="T47" fmla="*/ 2147483647 h 168"/>
              <a:gd name="T48" fmla="*/ 0 w 168"/>
              <a:gd name="T49" fmla="*/ 2147483647 h 168"/>
              <a:gd name="T50" fmla="*/ 0 w 168"/>
              <a:gd name="T51" fmla="*/ 2147483647 h 168"/>
              <a:gd name="T52" fmla="*/ 2147483647 w 168"/>
              <a:gd name="T53" fmla="*/ 2147483647 h 168"/>
              <a:gd name="T54" fmla="*/ 2147483647 w 168"/>
              <a:gd name="T55" fmla="*/ 2147483647 h 168"/>
              <a:gd name="T56" fmla="*/ 2147483647 w 168"/>
              <a:gd name="T57" fmla="*/ 2147483647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8" name="Freeform 139"/>
          <p:cNvSpPr>
            <a:spLocks/>
          </p:cNvSpPr>
          <p:nvPr/>
        </p:nvSpPr>
        <p:spPr bwMode="auto">
          <a:xfrm>
            <a:off x="6172200" y="1828800"/>
            <a:ext cx="584200" cy="190500"/>
          </a:xfrm>
          <a:custGeom>
            <a:avLst/>
            <a:gdLst>
              <a:gd name="T0" fmla="*/ 0 w 368"/>
              <a:gd name="T1" fmla="*/ 2147483647 h 120"/>
              <a:gd name="T2" fmla="*/ 0 w 368"/>
              <a:gd name="T3" fmla="*/ 2147483647 h 120"/>
              <a:gd name="T4" fmla="*/ 2147483647 w 368"/>
              <a:gd name="T5" fmla="*/ 2147483647 h 120"/>
              <a:gd name="T6" fmla="*/ 2147483647 w 368"/>
              <a:gd name="T7" fmla="*/ 2147483647 h 120"/>
              <a:gd name="T8" fmla="*/ 2147483647 w 368"/>
              <a:gd name="T9" fmla="*/ 2147483647 h 120"/>
              <a:gd name="T10" fmla="*/ 2147483647 w 368"/>
              <a:gd name="T11" fmla="*/ 0 h 120"/>
              <a:gd name="T12" fmla="*/ 2147483647 w 368"/>
              <a:gd name="T13" fmla="*/ 0 h 120"/>
              <a:gd name="T14" fmla="*/ 2147483647 w 368"/>
              <a:gd name="T15" fmla="*/ 2147483647 h 120"/>
              <a:gd name="T16" fmla="*/ 2147483647 w 368"/>
              <a:gd name="T17" fmla="*/ 2147483647 h 120"/>
              <a:gd name="T18" fmla="*/ 2147483647 w 368"/>
              <a:gd name="T19" fmla="*/ 2147483647 h 120"/>
              <a:gd name="T20" fmla="*/ 2147483647 w 368"/>
              <a:gd name="T21" fmla="*/ 2147483647 h 120"/>
              <a:gd name="T22" fmla="*/ 2147483647 w 368"/>
              <a:gd name="T23" fmla="*/ 2147483647 h 120"/>
              <a:gd name="T24" fmla="*/ 2147483647 w 368"/>
              <a:gd name="T25" fmla="*/ 2147483647 h 120"/>
              <a:gd name="T26" fmla="*/ 2147483647 w 368"/>
              <a:gd name="T27" fmla="*/ 2147483647 h 120"/>
              <a:gd name="T28" fmla="*/ 2147483647 w 368"/>
              <a:gd name="T29" fmla="*/ 2147483647 h 120"/>
              <a:gd name="T30" fmla="*/ 2147483647 w 368"/>
              <a:gd name="T31" fmla="*/ 2147483647 h 120"/>
              <a:gd name="T32" fmla="*/ 2147483647 w 368"/>
              <a:gd name="T33" fmla="*/ 2147483647 h 120"/>
              <a:gd name="T34" fmla="*/ 2147483647 w 368"/>
              <a:gd name="T35" fmla="*/ 2147483647 h 120"/>
              <a:gd name="T36" fmla="*/ 2147483647 w 368"/>
              <a:gd name="T37" fmla="*/ 2147483647 h 120"/>
              <a:gd name="T38" fmla="*/ 2147483647 w 368"/>
              <a:gd name="T39" fmla="*/ 2147483647 h 120"/>
              <a:gd name="T40" fmla="*/ 2147483647 w 368"/>
              <a:gd name="T41" fmla="*/ 2147483647 h 120"/>
              <a:gd name="T42" fmla="*/ 2147483647 w 368"/>
              <a:gd name="T43" fmla="*/ 2147483647 h 120"/>
              <a:gd name="T44" fmla="*/ 2147483647 w 368"/>
              <a:gd name="T45" fmla="*/ 2147483647 h 120"/>
              <a:gd name="T46" fmla="*/ 2147483647 w 368"/>
              <a:gd name="T47" fmla="*/ 2147483647 h 120"/>
              <a:gd name="T48" fmla="*/ 2147483647 w 368"/>
              <a:gd name="T49" fmla="*/ 2147483647 h 120"/>
              <a:gd name="T50" fmla="*/ 2147483647 w 368"/>
              <a:gd name="T51" fmla="*/ 2147483647 h 120"/>
              <a:gd name="T52" fmla="*/ 0 w 368"/>
              <a:gd name="T53" fmla="*/ 2147483647 h 120"/>
              <a:gd name="T54" fmla="*/ 0 w 368"/>
              <a:gd name="T55" fmla="*/ 2147483647 h 120"/>
              <a:gd name="T56" fmla="*/ 0 w 368"/>
              <a:gd name="T57" fmla="*/ 2147483647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Freeform 140"/>
          <p:cNvSpPr>
            <a:spLocks/>
          </p:cNvSpPr>
          <p:nvPr/>
        </p:nvSpPr>
        <p:spPr bwMode="auto">
          <a:xfrm>
            <a:off x="6781800" y="1371600"/>
            <a:ext cx="241300" cy="152400"/>
          </a:xfrm>
          <a:custGeom>
            <a:avLst/>
            <a:gdLst>
              <a:gd name="T0" fmla="*/ 0 w 152"/>
              <a:gd name="T1" fmla="*/ 2147483647 h 96"/>
              <a:gd name="T2" fmla="*/ 0 w 152"/>
              <a:gd name="T3" fmla="*/ 2147483647 h 96"/>
              <a:gd name="T4" fmla="*/ 2147483647 w 152"/>
              <a:gd name="T5" fmla="*/ 2147483647 h 96"/>
              <a:gd name="T6" fmla="*/ 2147483647 w 152"/>
              <a:gd name="T7" fmla="*/ 0 h 96"/>
              <a:gd name="T8" fmla="*/ 2147483647 w 152"/>
              <a:gd name="T9" fmla="*/ 0 h 96"/>
              <a:gd name="T10" fmla="*/ 2147483647 w 152"/>
              <a:gd name="T11" fmla="*/ 0 h 96"/>
              <a:gd name="T12" fmla="*/ 2147483647 w 152"/>
              <a:gd name="T13" fmla="*/ 0 h 96"/>
              <a:gd name="T14" fmla="*/ 2147483647 w 152"/>
              <a:gd name="T15" fmla="*/ 2147483647 h 96"/>
              <a:gd name="T16" fmla="*/ 2147483647 w 152"/>
              <a:gd name="T17" fmla="*/ 2147483647 h 96"/>
              <a:gd name="T18" fmla="*/ 2147483647 w 152"/>
              <a:gd name="T19" fmla="*/ 2147483647 h 96"/>
              <a:gd name="T20" fmla="*/ 2147483647 w 152"/>
              <a:gd name="T21" fmla="*/ 2147483647 h 96"/>
              <a:gd name="T22" fmla="*/ 2147483647 w 152"/>
              <a:gd name="T23" fmla="*/ 2147483647 h 96"/>
              <a:gd name="T24" fmla="*/ 2147483647 w 152"/>
              <a:gd name="T25" fmla="*/ 2147483647 h 96"/>
              <a:gd name="T26" fmla="*/ 2147483647 w 152"/>
              <a:gd name="T27" fmla="*/ 2147483647 h 96"/>
              <a:gd name="T28" fmla="*/ 2147483647 w 152"/>
              <a:gd name="T29" fmla="*/ 2147483647 h 96"/>
              <a:gd name="T30" fmla="*/ 2147483647 w 152"/>
              <a:gd name="T31" fmla="*/ 2147483647 h 96"/>
              <a:gd name="T32" fmla="*/ 2147483647 w 152"/>
              <a:gd name="T33" fmla="*/ 2147483647 h 96"/>
              <a:gd name="T34" fmla="*/ 2147483647 w 152"/>
              <a:gd name="T35" fmla="*/ 2147483647 h 96"/>
              <a:gd name="T36" fmla="*/ 2147483647 w 152"/>
              <a:gd name="T37" fmla="*/ 2147483647 h 96"/>
              <a:gd name="T38" fmla="*/ 2147483647 w 152"/>
              <a:gd name="T39" fmla="*/ 2147483647 h 96"/>
              <a:gd name="T40" fmla="*/ 2147483647 w 152"/>
              <a:gd name="T41" fmla="*/ 2147483647 h 96"/>
              <a:gd name="T42" fmla="*/ 2147483647 w 152"/>
              <a:gd name="T43" fmla="*/ 2147483647 h 96"/>
              <a:gd name="T44" fmla="*/ 2147483647 w 152"/>
              <a:gd name="T45" fmla="*/ 2147483647 h 96"/>
              <a:gd name="T46" fmla="*/ 0 w 152"/>
              <a:gd name="T47" fmla="*/ 2147483647 h 96"/>
              <a:gd name="T48" fmla="*/ 0 w 152"/>
              <a:gd name="T49" fmla="*/ 2147483647 h 96"/>
              <a:gd name="T50" fmla="*/ 0 w 152"/>
              <a:gd name="T51" fmla="*/ 2147483647 h 96"/>
              <a:gd name="T52" fmla="*/ 0 w 152"/>
              <a:gd name="T53" fmla="*/ 2147483647 h 96"/>
              <a:gd name="T54" fmla="*/ 0 w 152"/>
              <a:gd name="T55" fmla="*/ 2147483647 h 96"/>
              <a:gd name="T56" fmla="*/ 0 w 152"/>
              <a:gd name="T57" fmla="*/ 2147483647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0" name="AutoShape 147"/>
          <p:cNvSpPr>
            <a:spLocks noChangeArrowheads="1"/>
          </p:cNvSpPr>
          <p:nvPr/>
        </p:nvSpPr>
        <p:spPr bwMode="auto">
          <a:xfrm>
            <a:off x="7683500" y="59436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311" name="Freeform 148"/>
          <p:cNvSpPr>
            <a:spLocks/>
          </p:cNvSpPr>
          <p:nvPr/>
        </p:nvSpPr>
        <p:spPr bwMode="auto">
          <a:xfrm>
            <a:off x="8077200" y="5943600"/>
            <a:ext cx="571500" cy="228600"/>
          </a:xfrm>
          <a:custGeom>
            <a:avLst/>
            <a:gdLst>
              <a:gd name="T0" fmla="*/ 0 w 360"/>
              <a:gd name="T1" fmla="*/ 2147483647 h 144"/>
              <a:gd name="T2" fmla="*/ 0 w 360"/>
              <a:gd name="T3" fmla="*/ 2147483647 h 144"/>
              <a:gd name="T4" fmla="*/ 0 w 360"/>
              <a:gd name="T5" fmla="*/ 2147483647 h 144"/>
              <a:gd name="T6" fmla="*/ 0 w 360"/>
              <a:gd name="T7" fmla="*/ 2147483647 h 144"/>
              <a:gd name="T8" fmla="*/ 0 w 360"/>
              <a:gd name="T9" fmla="*/ 2147483647 h 144"/>
              <a:gd name="T10" fmla="*/ 2147483647 w 360"/>
              <a:gd name="T11" fmla="*/ 2147483647 h 144"/>
              <a:gd name="T12" fmla="*/ 2147483647 w 360"/>
              <a:gd name="T13" fmla="*/ 2147483647 h 144"/>
              <a:gd name="T14" fmla="*/ 2147483647 w 360"/>
              <a:gd name="T15" fmla="*/ 0 h 144"/>
              <a:gd name="T16" fmla="*/ 2147483647 w 360"/>
              <a:gd name="T17" fmla="*/ 0 h 144"/>
              <a:gd name="T18" fmla="*/ 2147483647 w 360"/>
              <a:gd name="T19" fmla="*/ 2147483647 h 144"/>
              <a:gd name="T20" fmla="*/ 2147483647 w 360"/>
              <a:gd name="T21" fmla="*/ 2147483647 h 144"/>
              <a:gd name="T22" fmla="*/ 2147483647 w 360"/>
              <a:gd name="T23" fmla="*/ 2147483647 h 144"/>
              <a:gd name="T24" fmla="*/ 2147483647 w 360"/>
              <a:gd name="T25" fmla="*/ 2147483647 h 144"/>
              <a:gd name="T26" fmla="*/ 2147483647 w 360"/>
              <a:gd name="T27" fmla="*/ 2147483647 h 144"/>
              <a:gd name="T28" fmla="*/ 2147483647 w 360"/>
              <a:gd name="T29" fmla="*/ 2147483647 h 144"/>
              <a:gd name="T30" fmla="*/ 2147483647 w 360"/>
              <a:gd name="T31" fmla="*/ 2147483647 h 144"/>
              <a:gd name="T32" fmla="*/ 2147483647 w 360"/>
              <a:gd name="T33" fmla="*/ 2147483647 h 144"/>
              <a:gd name="T34" fmla="*/ 2147483647 w 360"/>
              <a:gd name="T35" fmla="*/ 2147483647 h 144"/>
              <a:gd name="T36" fmla="*/ 2147483647 w 360"/>
              <a:gd name="T37" fmla="*/ 2147483647 h 144"/>
              <a:gd name="T38" fmla="*/ 2147483647 w 360"/>
              <a:gd name="T39" fmla="*/ 2147483647 h 144"/>
              <a:gd name="T40" fmla="*/ 2147483647 w 360"/>
              <a:gd name="T41" fmla="*/ 2147483647 h 144"/>
              <a:gd name="T42" fmla="*/ 2147483647 w 360"/>
              <a:gd name="T43" fmla="*/ 2147483647 h 144"/>
              <a:gd name="T44" fmla="*/ 2147483647 w 360"/>
              <a:gd name="T45" fmla="*/ 2147483647 h 144"/>
              <a:gd name="T46" fmla="*/ 2147483647 w 360"/>
              <a:gd name="T47" fmla="*/ 2147483647 h 144"/>
              <a:gd name="T48" fmla="*/ 2147483647 w 360"/>
              <a:gd name="T49" fmla="*/ 2147483647 h 144"/>
              <a:gd name="T50" fmla="*/ 2147483647 w 360"/>
              <a:gd name="T51" fmla="*/ 2147483647 h 144"/>
              <a:gd name="T52" fmla="*/ 0 w 360"/>
              <a:gd name="T53" fmla="*/ 2147483647 h 144"/>
              <a:gd name="T54" fmla="*/ 0 w 360"/>
              <a:gd name="T55" fmla="*/ 2147483647 h 144"/>
              <a:gd name="T56" fmla="*/ 0 w 360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Freeform 149"/>
          <p:cNvSpPr>
            <a:spLocks/>
          </p:cNvSpPr>
          <p:nvPr/>
        </p:nvSpPr>
        <p:spPr bwMode="auto">
          <a:xfrm>
            <a:off x="8153400" y="5638800"/>
            <a:ext cx="228600" cy="165100"/>
          </a:xfrm>
          <a:custGeom>
            <a:avLst/>
            <a:gdLst>
              <a:gd name="T0" fmla="*/ 0 w 144"/>
              <a:gd name="T1" fmla="*/ 2147483647 h 104"/>
              <a:gd name="T2" fmla="*/ 0 w 144"/>
              <a:gd name="T3" fmla="*/ 2147483647 h 104"/>
              <a:gd name="T4" fmla="*/ 0 w 144"/>
              <a:gd name="T5" fmla="*/ 2147483647 h 104"/>
              <a:gd name="T6" fmla="*/ 0 w 144"/>
              <a:gd name="T7" fmla="*/ 2147483647 h 104"/>
              <a:gd name="T8" fmla="*/ 0 w 144"/>
              <a:gd name="T9" fmla="*/ 2147483647 h 104"/>
              <a:gd name="T10" fmla="*/ 2147483647 w 144"/>
              <a:gd name="T11" fmla="*/ 2147483647 h 104"/>
              <a:gd name="T12" fmla="*/ 2147483647 w 144"/>
              <a:gd name="T13" fmla="*/ 2147483647 h 104"/>
              <a:gd name="T14" fmla="*/ 2147483647 w 144"/>
              <a:gd name="T15" fmla="*/ 0 h 104"/>
              <a:gd name="T16" fmla="*/ 2147483647 w 144"/>
              <a:gd name="T17" fmla="*/ 0 h 104"/>
              <a:gd name="T18" fmla="*/ 2147483647 w 144"/>
              <a:gd name="T19" fmla="*/ 0 h 104"/>
              <a:gd name="T20" fmla="*/ 2147483647 w 144"/>
              <a:gd name="T21" fmla="*/ 0 h 104"/>
              <a:gd name="T22" fmla="*/ 2147483647 w 144"/>
              <a:gd name="T23" fmla="*/ 0 h 104"/>
              <a:gd name="T24" fmla="*/ 2147483647 w 144"/>
              <a:gd name="T25" fmla="*/ 2147483647 h 104"/>
              <a:gd name="T26" fmla="*/ 2147483647 w 144"/>
              <a:gd name="T27" fmla="*/ 2147483647 h 104"/>
              <a:gd name="T28" fmla="*/ 2147483647 w 144"/>
              <a:gd name="T29" fmla="*/ 2147483647 h 104"/>
              <a:gd name="T30" fmla="*/ 2147483647 w 144"/>
              <a:gd name="T31" fmla="*/ 2147483647 h 104"/>
              <a:gd name="T32" fmla="*/ 2147483647 w 144"/>
              <a:gd name="T33" fmla="*/ 2147483647 h 104"/>
              <a:gd name="T34" fmla="*/ 2147483647 w 144"/>
              <a:gd name="T35" fmla="*/ 2147483647 h 104"/>
              <a:gd name="T36" fmla="*/ 2147483647 w 144"/>
              <a:gd name="T37" fmla="*/ 2147483647 h 104"/>
              <a:gd name="T38" fmla="*/ 2147483647 w 144"/>
              <a:gd name="T39" fmla="*/ 2147483647 h 104"/>
              <a:gd name="T40" fmla="*/ 2147483647 w 144"/>
              <a:gd name="T41" fmla="*/ 2147483647 h 104"/>
              <a:gd name="T42" fmla="*/ 2147483647 w 144"/>
              <a:gd name="T43" fmla="*/ 2147483647 h 104"/>
              <a:gd name="T44" fmla="*/ 2147483647 w 144"/>
              <a:gd name="T45" fmla="*/ 2147483647 h 104"/>
              <a:gd name="T46" fmla="*/ 2147483647 w 144"/>
              <a:gd name="T47" fmla="*/ 2147483647 h 104"/>
              <a:gd name="T48" fmla="*/ 2147483647 w 144"/>
              <a:gd name="T49" fmla="*/ 2147483647 h 104"/>
              <a:gd name="T50" fmla="*/ 2147483647 w 144"/>
              <a:gd name="T51" fmla="*/ 2147483647 h 104"/>
              <a:gd name="T52" fmla="*/ 2147483647 w 144"/>
              <a:gd name="T53" fmla="*/ 2147483647 h 104"/>
              <a:gd name="T54" fmla="*/ 0 w 144"/>
              <a:gd name="T55" fmla="*/ 2147483647 h 104"/>
              <a:gd name="T56" fmla="*/ 0 w 144"/>
              <a:gd name="T57" fmla="*/ 2147483647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3" name="Freeform 150"/>
          <p:cNvSpPr>
            <a:spLocks/>
          </p:cNvSpPr>
          <p:nvPr/>
        </p:nvSpPr>
        <p:spPr bwMode="auto">
          <a:xfrm>
            <a:off x="7848600" y="5486400"/>
            <a:ext cx="266700" cy="266700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0 h 168"/>
              <a:gd name="T6" fmla="*/ 2147483647 w 168"/>
              <a:gd name="T7" fmla="*/ 0 h 168"/>
              <a:gd name="T8" fmla="*/ 2147483647 w 168"/>
              <a:gd name="T9" fmla="*/ 0 h 168"/>
              <a:gd name="T10" fmla="*/ 2147483647 w 168"/>
              <a:gd name="T11" fmla="*/ 2147483647 h 168"/>
              <a:gd name="T12" fmla="*/ 2147483647 w 168"/>
              <a:gd name="T13" fmla="*/ 2147483647 h 168"/>
              <a:gd name="T14" fmla="*/ 2147483647 w 168"/>
              <a:gd name="T15" fmla="*/ 2147483647 h 168"/>
              <a:gd name="T16" fmla="*/ 2147483647 w 168"/>
              <a:gd name="T17" fmla="*/ 2147483647 h 168"/>
              <a:gd name="T18" fmla="*/ 2147483647 w 168"/>
              <a:gd name="T19" fmla="*/ 2147483647 h 168"/>
              <a:gd name="T20" fmla="*/ 2147483647 w 168"/>
              <a:gd name="T21" fmla="*/ 2147483647 h 168"/>
              <a:gd name="T22" fmla="*/ 2147483647 w 168"/>
              <a:gd name="T23" fmla="*/ 2147483647 h 168"/>
              <a:gd name="T24" fmla="*/ 2147483647 w 168"/>
              <a:gd name="T25" fmla="*/ 2147483647 h 168"/>
              <a:gd name="T26" fmla="*/ 2147483647 w 168"/>
              <a:gd name="T27" fmla="*/ 2147483647 h 168"/>
              <a:gd name="T28" fmla="*/ 2147483647 w 168"/>
              <a:gd name="T29" fmla="*/ 2147483647 h 168"/>
              <a:gd name="T30" fmla="*/ 2147483647 w 168"/>
              <a:gd name="T31" fmla="*/ 2147483647 h 168"/>
              <a:gd name="T32" fmla="*/ 2147483647 w 168"/>
              <a:gd name="T33" fmla="*/ 2147483647 h 168"/>
              <a:gd name="T34" fmla="*/ 2147483647 w 168"/>
              <a:gd name="T35" fmla="*/ 2147483647 h 168"/>
              <a:gd name="T36" fmla="*/ 2147483647 w 168"/>
              <a:gd name="T37" fmla="*/ 2147483647 h 168"/>
              <a:gd name="T38" fmla="*/ 2147483647 w 168"/>
              <a:gd name="T39" fmla="*/ 2147483647 h 168"/>
              <a:gd name="T40" fmla="*/ 2147483647 w 168"/>
              <a:gd name="T41" fmla="*/ 2147483647 h 168"/>
              <a:gd name="T42" fmla="*/ 2147483647 w 168"/>
              <a:gd name="T43" fmla="*/ 2147483647 h 168"/>
              <a:gd name="T44" fmla="*/ 2147483647 w 168"/>
              <a:gd name="T45" fmla="*/ 2147483647 h 168"/>
              <a:gd name="T46" fmla="*/ 0 w 168"/>
              <a:gd name="T47" fmla="*/ 2147483647 h 168"/>
              <a:gd name="T48" fmla="*/ 0 w 168"/>
              <a:gd name="T49" fmla="*/ 2147483647 h 168"/>
              <a:gd name="T50" fmla="*/ 0 w 168"/>
              <a:gd name="T51" fmla="*/ 2147483647 h 168"/>
              <a:gd name="T52" fmla="*/ 2147483647 w 168"/>
              <a:gd name="T53" fmla="*/ 2147483647 h 168"/>
              <a:gd name="T54" fmla="*/ 2147483647 w 168"/>
              <a:gd name="T55" fmla="*/ 2147483647 h 168"/>
              <a:gd name="T56" fmla="*/ 2147483647 w 168"/>
              <a:gd name="T57" fmla="*/ 2147483647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4" name="Freeform 151"/>
          <p:cNvSpPr>
            <a:spLocks/>
          </p:cNvSpPr>
          <p:nvPr/>
        </p:nvSpPr>
        <p:spPr bwMode="auto">
          <a:xfrm>
            <a:off x="7848600" y="6248400"/>
            <a:ext cx="584200" cy="190500"/>
          </a:xfrm>
          <a:custGeom>
            <a:avLst/>
            <a:gdLst>
              <a:gd name="T0" fmla="*/ 0 w 368"/>
              <a:gd name="T1" fmla="*/ 2147483647 h 120"/>
              <a:gd name="T2" fmla="*/ 0 w 368"/>
              <a:gd name="T3" fmla="*/ 2147483647 h 120"/>
              <a:gd name="T4" fmla="*/ 2147483647 w 368"/>
              <a:gd name="T5" fmla="*/ 2147483647 h 120"/>
              <a:gd name="T6" fmla="*/ 2147483647 w 368"/>
              <a:gd name="T7" fmla="*/ 2147483647 h 120"/>
              <a:gd name="T8" fmla="*/ 2147483647 w 368"/>
              <a:gd name="T9" fmla="*/ 2147483647 h 120"/>
              <a:gd name="T10" fmla="*/ 2147483647 w 368"/>
              <a:gd name="T11" fmla="*/ 0 h 120"/>
              <a:gd name="T12" fmla="*/ 2147483647 w 368"/>
              <a:gd name="T13" fmla="*/ 0 h 120"/>
              <a:gd name="T14" fmla="*/ 2147483647 w 368"/>
              <a:gd name="T15" fmla="*/ 2147483647 h 120"/>
              <a:gd name="T16" fmla="*/ 2147483647 w 368"/>
              <a:gd name="T17" fmla="*/ 2147483647 h 120"/>
              <a:gd name="T18" fmla="*/ 2147483647 w 368"/>
              <a:gd name="T19" fmla="*/ 2147483647 h 120"/>
              <a:gd name="T20" fmla="*/ 2147483647 w 368"/>
              <a:gd name="T21" fmla="*/ 2147483647 h 120"/>
              <a:gd name="T22" fmla="*/ 2147483647 w 368"/>
              <a:gd name="T23" fmla="*/ 2147483647 h 120"/>
              <a:gd name="T24" fmla="*/ 2147483647 w 368"/>
              <a:gd name="T25" fmla="*/ 2147483647 h 120"/>
              <a:gd name="T26" fmla="*/ 2147483647 w 368"/>
              <a:gd name="T27" fmla="*/ 2147483647 h 120"/>
              <a:gd name="T28" fmla="*/ 2147483647 w 368"/>
              <a:gd name="T29" fmla="*/ 2147483647 h 120"/>
              <a:gd name="T30" fmla="*/ 2147483647 w 368"/>
              <a:gd name="T31" fmla="*/ 2147483647 h 120"/>
              <a:gd name="T32" fmla="*/ 2147483647 w 368"/>
              <a:gd name="T33" fmla="*/ 2147483647 h 120"/>
              <a:gd name="T34" fmla="*/ 2147483647 w 368"/>
              <a:gd name="T35" fmla="*/ 2147483647 h 120"/>
              <a:gd name="T36" fmla="*/ 2147483647 w 368"/>
              <a:gd name="T37" fmla="*/ 2147483647 h 120"/>
              <a:gd name="T38" fmla="*/ 2147483647 w 368"/>
              <a:gd name="T39" fmla="*/ 2147483647 h 120"/>
              <a:gd name="T40" fmla="*/ 2147483647 w 368"/>
              <a:gd name="T41" fmla="*/ 2147483647 h 120"/>
              <a:gd name="T42" fmla="*/ 2147483647 w 368"/>
              <a:gd name="T43" fmla="*/ 2147483647 h 120"/>
              <a:gd name="T44" fmla="*/ 2147483647 w 368"/>
              <a:gd name="T45" fmla="*/ 2147483647 h 120"/>
              <a:gd name="T46" fmla="*/ 2147483647 w 368"/>
              <a:gd name="T47" fmla="*/ 2147483647 h 120"/>
              <a:gd name="T48" fmla="*/ 2147483647 w 368"/>
              <a:gd name="T49" fmla="*/ 2147483647 h 120"/>
              <a:gd name="T50" fmla="*/ 2147483647 w 368"/>
              <a:gd name="T51" fmla="*/ 2147483647 h 120"/>
              <a:gd name="T52" fmla="*/ 0 w 368"/>
              <a:gd name="T53" fmla="*/ 2147483647 h 120"/>
              <a:gd name="T54" fmla="*/ 0 w 368"/>
              <a:gd name="T55" fmla="*/ 2147483647 h 120"/>
              <a:gd name="T56" fmla="*/ 0 w 368"/>
              <a:gd name="T57" fmla="*/ 2147483647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5" name="Freeform 152"/>
          <p:cNvSpPr>
            <a:spLocks/>
          </p:cNvSpPr>
          <p:nvPr/>
        </p:nvSpPr>
        <p:spPr bwMode="auto">
          <a:xfrm>
            <a:off x="8458200" y="5791200"/>
            <a:ext cx="241300" cy="152400"/>
          </a:xfrm>
          <a:custGeom>
            <a:avLst/>
            <a:gdLst>
              <a:gd name="T0" fmla="*/ 0 w 152"/>
              <a:gd name="T1" fmla="*/ 2147483647 h 96"/>
              <a:gd name="T2" fmla="*/ 0 w 152"/>
              <a:gd name="T3" fmla="*/ 2147483647 h 96"/>
              <a:gd name="T4" fmla="*/ 2147483647 w 152"/>
              <a:gd name="T5" fmla="*/ 2147483647 h 96"/>
              <a:gd name="T6" fmla="*/ 2147483647 w 152"/>
              <a:gd name="T7" fmla="*/ 0 h 96"/>
              <a:gd name="T8" fmla="*/ 2147483647 w 152"/>
              <a:gd name="T9" fmla="*/ 0 h 96"/>
              <a:gd name="T10" fmla="*/ 2147483647 w 152"/>
              <a:gd name="T11" fmla="*/ 0 h 96"/>
              <a:gd name="T12" fmla="*/ 2147483647 w 152"/>
              <a:gd name="T13" fmla="*/ 0 h 96"/>
              <a:gd name="T14" fmla="*/ 2147483647 w 152"/>
              <a:gd name="T15" fmla="*/ 2147483647 h 96"/>
              <a:gd name="T16" fmla="*/ 2147483647 w 152"/>
              <a:gd name="T17" fmla="*/ 2147483647 h 96"/>
              <a:gd name="T18" fmla="*/ 2147483647 w 152"/>
              <a:gd name="T19" fmla="*/ 2147483647 h 96"/>
              <a:gd name="T20" fmla="*/ 2147483647 w 152"/>
              <a:gd name="T21" fmla="*/ 2147483647 h 96"/>
              <a:gd name="T22" fmla="*/ 2147483647 w 152"/>
              <a:gd name="T23" fmla="*/ 2147483647 h 96"/>
              <a:gd name="T24" fmla="*/ 2147483647 w 152"/>
              <a:gd name="T25" fmla="*/ 2147483647 h 96"/>
              <a:gd name="T26" fmla="*/ 2147483647 w 152"/>
              <a:gd name="T27" fmla="*/ 2147483647 h 96"/>
              <a:gd name="T28" fmla="*/ 2147483647 w 152"/>
              <a:gd name="T29" fmla="*/ 2147483647 h 96"/>
              <a:gd name="T30" fmla="*/ 2147483647 w 152"/>
              <a:gd name="T31" fmla="*/ 2147483647 h 96"/>
              <a:gd name="T32" fmla="*/ 2147483647 w 152"/>
              <a:gd name="T33" fmla="*/ 2147483647 h 96"/>
              <a:gd name="T34" fmla="*/ 2147483647 w 152"/>
              <a:gd name="T35" fmla="*/ 2147483647 h 96"/>
              <a:gd name="T36" fmla="*/ 2147483647 w 152"/>
              <a:gd name="T37" fmla="*/ 2147483647 h 96"/>
              <a:gd name="T38" fmla="*/ 2147483647 w 152"/>
              <a:gd name="T39" fmla="*/ 2147483647 h 96"/>
              <a:gd name="T40" fmla="*/ 2147483647 w 152"/>
              <a:gd name="T41" fmla="*/ 2147483647 h 96"/>
              <a:gd name="T42" fmla="*/ 2147483647 w 152"/>
              <a:gd name="T43" fmla="*/ 2147483647 h 96"/>
              <a:gd name="T44" fmla="*/ 2147483647 w 152"/>
              <a:gd name="T45" fmla="*/ 2147483647 h 96"/>
              <a:gd name="T46" fmla="*/ 0 w 152"/>
              <a:gd name="T47" fmla="*/ 2147483647 h 96"/>
              <a:gd name="T48" fmla="*/ 0 w 152"/>
              <a:gd name="T49" fmla="*/ 2147483647 h 96"/>
              <a:gd name="T50" fmla="*/ 0 w 152"/>
              <a:gd name="T51" fmla="*/ 2147483647 h 96"/>
              <a:gd name="T52" fmla="*/ 0 w 152"/>
              <a:gd name="T53" fmla="*/ 2147483647 h 96"/>
              <a:gd name="T54" fmla="*/ 0 w 152"/>
              <a:gd name="T55" fmla="*/ 2147483647 h 96"/>
              <a:gd name="T56" fmla="*/ 0 w 152"/>
              <a:gd name="T57" fmla="*/ 2147483647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6" name="Text Box 153"/>
          <p:cNvSpPr txBox="1">
            <a:spLocks noChangeArrowheads="1"/>
          </p:cNvSpPr>
          <p:nvPr/>
        </p:nvSpPr>
        <p:spPr bwMode="auto">
          <a:xfrm>
            <a:off x="3429000" y="433389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</a:rPr>
              <a:t>The Gram Stain</a:t>
            </a:r>
          </a:p>
        </p:txBody>
      </p:sp>
    </p:spTree>
    <p:extLst>
      <p:ext uri="{BB962C8B-B14F-4D97-AF65-F5344CB8AC3E}">
        <p14:creationId xmlns:p14="http://schemas.microsoft.com/office/powerpoint/2010/main" val="200484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43" y="0"/>
            <a:ext cx="8417657" cy="635390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7050" y="137745"/>
            <a:ext cx="2603500" cy="1371600"/>
          </a:xfrm>
          <a:prstGeom prst="rect">
            <a:avLst/>
          </a:prstGeom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1720361" y="607645"/>
            <a:ext cx="469900" cy="4191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85800" y="137745"/>
            <a:ext cx="2209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Gram-positive cocci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2472837" y="541745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1156188" y="607645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685800" y="541745"/>
            <a:ext cx="405423" cy="555869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1965569" y="1037491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994752" y="986245"/>
            <a:ext cx="469900" cy="431800"/>
          </a:xfrm>
          <a:prstGeom prst="ellipse">
            <a:avLst/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8514" y="1713971"/>
            <a:ext cx="2603500" cy="1417152"/>
          </a:xfrm>
          <a:prstGeom prst="rect">
            <a:avLst/>
          </a:prstGeom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958850" y="2805451"/>
            <a:ext cx="1612900" cy="228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52282" y="1796645"/>
            <a:ext cx="2115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Gram-positive rods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980831" y="2106392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148861" y="2492479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08514" y="3335749"/>
            <a:ext cx="2603500" cy="1452638"/>
          </a:xfrm>
          <a:prstGeom prst="rect">
            <a:avLst/>
          </a:prstGeom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818908" y="3368836"/>
            <a:ext cx="2019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Gram-negative cocci</a:t>
            </a:r>
            <a:endParaRPr lang="en-GB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1626088" y="3765858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2336800" y="3705574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1148861" y="4023805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686288" y="3753576"/>
            <a:ext cx="469900" cy="431800"/>
          </a:xfrm>
          <a:prstGeom prst="ellipse">
            <a:avLst/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86532" y="4957726"/>
            <a:ext cx="2622036" cy="1305518"/>
          </a:xfrm>
          <a:prstGeom prst="rect">
            <a:avLst/>
          </a:prstGeom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58750" y="5031284"/>
            <a:ext cx="2404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Gram-negative rods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2073396" y="538184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1928202" y="5776534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1001102" y="5543575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743683" y="5904640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12974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1459" y="139223"/>
            <a:ext cx="3613489" cy="8512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dirty="0"/>
              <a:t>Gram </a:t>
            </a:r>
            <a:r>
              <a:rPr lang="en-US" sz="2400" dirty="0">
                <a:solidFill>
                  <a:srgbClr val="7030A0"/>
                </a:solidFill>
              </a:rPr>
              <a:t>positive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Cocci :</a:t>
            </a:r>
          </a:p>
          <a:p>
            <a:r>
              <a:rPr lang="en-US" altLang="en-US" sz="2000" b="1" dirty="0"/>
              <a:t>Aerobic / </a:t>
            </a:r>
            <a:r>
              <a:rPr lang="en-US" altLang="en-US" sz="2000" b="1" dirty="0" err="1"/>
              <a:t>facltative</a:t>
            </a:r>
            <a:r>
              <a:rPr lang="en-US" altLang="en-US" sz="2000" b="1" dirty="0"/>
              <a:t> Anaerobe :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213553" y="780855"/>
            <a:ext cx="3751803" cy="459842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x-none" sz="10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434513" y="2369037"/>
            <a:ext cx="175298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2) Staphylococci </a:t>
            </a:r>
            <a:endParaRPr lang="x-none" dirty="0"/>
          </a:p>
        </p:txBody>
      </p: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09674"/>
              </p:ext>
            </p:extLst>
          </p:nvPr>
        </p:nvGraphicFramePr>
        <p:xfrm>
          <a:off x="7434513" y="2748704"/>
          <a:ext cx="4376728" cy="22520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3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299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cs typeface="+mj-cs"/>
                        </a:rPr>
                        <a:t>catalase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cs typeface="+mj-cs"/>
                        </a:rPr>
                        <a:t>(+)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cs typeface="+mj-cs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dirty="0">
                          <a:solidFill>
                            <a:schemeClr val="tx1"/>
                          </a:solidFill>
                          <a:cs typeface="+mj-cs"/>
                        </a:rPr>
                        <a:t>Gram-positive cocci in </a:t>
                      </a:r>
                      <a:r>
                        <a:rPr lang="en-GB" altLang="en-US" sz="1800" b="1" dirty="0">
                          <a:cs typeface="+mj-cs"/>
                        </a:rPr>
                        <a:t>clusters</a:t>
                      </a:r>
                      <a:endParaRPr lang="en-GB" altLang="en-US" sz="1400" b="1" dirty="0">
                        <a:cs typeface="+mj-cs"/>
                      </a:endParaRPr>
                    </a:p>
                  </a:txBody>
                  <a:tcPr marL="73473" marR="73473" marT="36736" marB="36736"/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+mj-cs"/>
                        </a:rPr>
                        <a:t>Coagulase</a:t>
                      </a:r>
                      <a:r>
                        <a:rPr lang="en-US" sz="1800" baseline="0" dirty="0">
                          <a:cs typeface="+mj-cs"/>
                        </a:rPr>
                        <a:t> (-)</a:t>
                      </a:r>
                      <a:r>
                        <a:rPr lang="en-US" sz="1800" dirty="0">
                          <a:cs typeface="+mj-cs"/>
                        </a:rPr>
                        <a:t> </a:t>
                      </a:r>
                      <a:endParaRPr lang="x-none" sz="1800" dirty="0">
                        <a:cs typeface="+mj-cs"/>
                      </a:endParaRPr>
                    </a:p>
                  </a:txBody>
                  <a:tcPr marL="73473" marR="73473" marT="36736" marB="3673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cs typeface="+mj-cs"/>
                        </a:rPr>
                        <a:t>Coagulase</a:t>
                      </a:r>
                      <a:r>
                        <a:rPr lang="en-US" sz="1800" baseline="0" dirty="0">
                          <a:cs typeface="+mj-cs"/>
                        </a:rPr>
                        <a:t> (+)</a:t>
                      </a:r>
                      <a:endParaRPr lang="x-none" sz="1800" dirty="0">
                        <a:cs typeface="+mj-cs"/>
                      </a:endParaRPr>
                    </a:p>
                  </a:txBody>
                  <a:tcPr marL="73473" marR="73473" marT="36736" marB="3673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007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FF0000"/>
                          </a:solidFill>
                          <a:cs typeface="+mj-cs"/>
                        </a:rPr>
                        <a:t>-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  <a:cs typeface="+mj-cs"/>
                        </a:rPr>
                        <a:t>Staphylococcus epidermidis</a:t>
                      </a:r>
                    </a:p>
                    <a:p>
                      <a:pPr algn="ctr" rtl="1"/>
                      <a:r>
                        <a:rPr lang="en-US" sz="1800" dirty="0">
                          <a:cs typeface="+mj-cs"/>
                        </a:rPr>
                        <a:t>-Staphylococcus </a:t>
                      </a:r>
                      <a:r>
                        <a:rPr lang="en-US" sz="1800" dirty="0" err="1">
                          <a:cs typeface="+mj-cs"/>
                        </a:rPr>
                        <a:t>saprophiticus</a:t>
                      </a:r>
                      <a:endParaRPr lang="en-US" sz="1800" baseline="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marL="73473" marR="73473" marT="36736" marB="36736"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sz="1800" dirty="0">
                          <a:solidFill>
                            <a:srgbClr val="FF0000"/>
                          </a:solidFill>
                          <a:cs typeface="+mj-cs"/>
                        </a:rPr>
                        <a:t>-</a:t>
                      </a:r>
                      <a:r>
                        <a:rPr lang="fr-FR" sz="1800" u="sng" dirty="0">
                          <a:solidFill>
                            <a:srgbClr val="FF0000"/>
                          </a:solidFill>
                          <a:cs typeface="+mj-cs"/>
                        </a:rPr>
                        <a:t>Staphylococcus aureus</a:t>
                      </a:r>
                      <a:endParaRPr lang="x-none" sz="1800" u="sng" dirty="0">
                        <a:solidFill>
                          <a:srgbClr val="FF0000"/>
                        </a:solidFill>
                        <a:cs typeface="+mj-cs"/>
                      </a:endParaRPr>
                    </a:p>
                    <a:p>
                      <a:pPr rtl="1"/>
                      <a:r>
                        <a:rPr lang="fr-FR" sz="1800" dirty="0">
                          <a:cs typeface="+mj-cs"/>
                        </a:rPr>
                        <a:t>Most important </a:t>
                      </a:r>
                      <a:r>
                        <a:rPr lang="fr-FR" sz="1800" dirty="0" err="1">
                          <a:cs typeface="+mj-cs"/>
                        </a:rPr>
                        <a:t>pathogen</a:t>
                      </a:r>
                      <a:endParaRPr lang="x-none" sz="1800" dirty="0">
                        <a:cs typeface="+mj-cs"/>
                      </a:endParaRPr>
                    </a:p>
                  </a:txBody>
                  <a:tcPr marL="73473" marR="73473" marT="36736" marB="3673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مربع نص 22"/>
          <p:cNvSpPr txBox="1"/>
          <p:nvPr/>
        </p:nvSpPr>
        <p:spPr>
          <a:xfrm>
            <a:off x="11978" y="1648676"/>
            <a:ext cx="1795492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 1) Streptococcus</a:t>
            </a:r>
            <a:endParaRPr lang="x-non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434513" y="5157945"/>
            <a:ext cx="156421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3) Enterococci </a:t>
            </a:r>
            <a:endParaRPr lang="x-none" dirty="0"/>
          </a:p>
        </p:txBody>
      </p:sp>
      <p:graphicFrame>
        <p:nvGraphicFramePr>
          <p:cNvPr id="27" name="جدول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96333"/>
              </p:ext>
            </p:extLst>
          </p:nvPr>
        </p:nvGraphicFramePr>
        <p:xfrm>
          <a:off x="7434513" y="5527277"/>
          <a:ext cx="3465551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65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429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 ex</a:t>
                      </a:r>
                      <a:r>
                        <a:rPr lang="en-US" baseline="0" dirty="0"/>
                        <a:t> : </a:t>
                      </a:r>
                      <a:r>
                        <a:rPr lang="en-US" dirty="0"/>
                        <a:t>Enterococcus </a:t>
                      </a:r>
                      <a:r>
                        <a:rPr lang="en-US" dirty="0" err="1"/>
                        <a:t>faecalis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مربع نص 31"/>
          <p:cNvSpPr txBox="1"/>
          <p:nvPr/>
        </p:nvSpPr>
        <p:spPr>
          <a:xfrm>
            <a:off x="3827042" y="471613"/>
            <a:ext cx="3132555" cy="881539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Note : </a:t>
            </a:r>
            <a:r>
              <a:rPr lang="en-US" altLang="en-US" sz="1400" b="1" dirty="0" err="1">
                <a:solidFill>
                  <a:schemeClr val="accent1"/>
                </a:solidFill>
              </a:rPr>
              <a:t>facltative</a:t>
            </a:r>
            <a:r>
              <a:rPr lang="en-US" altLang="en-US" sz="1400" b="1" dirty="0">
                <a:solidFill>
                  <a:schemeClr val="accent1"/>
                </a:solidFill>
              </a:rPr>
              <a:t> Anaerobe 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Occurring </a:t>
            </a:r>
            <a:r>
              <a:rPr lang="en-US" sz="1400" dirty="0">
                <a:solidFill>
                  <a:srgbClr val="FF0000"/>
                </a:solidFill>
              </a:rPr>
              <a:t>optionally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response to circumstances rather than by nature</a:t>
            </a:r>
            <a:endParaRPr lang="x-non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Image result for streptococ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88" y="10935"/>
            <a:ext cx="2273300" cy="1925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staphylococcus aur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82" y="45269"/>
            <a:ext cx="2670918" cy="1890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/>
          <p:cNvCxnSpPr>
            <a:stCxn id="21" idx="0"/>
          </p:cNvCxnSpPr>
          <p:nvPr/>
        </p:nvCxnSpPr>
        <p:spPr>
          <a:xfrm flipV="1">
            <a:off x="3581301" y="1511917"/>
            <a:ext cx="4448102" cy="506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8311003" y="1957665"/>
            <a:ext cx="2548994" cy="370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6294783"/>
            <a:ext cx="12192000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426938">
            <a:off x="2845094" y="152529"/>
            <a:ext cx="1258570" cy="1060090"/>
          </a:xfrm>
          <a:prstGeom prst="arc">
            <a:avLst>
              <a:gd name="adj1" fmla="val 13001346"/>
              <a:gd name="adj2" fmla="val 1361972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جدول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16831"/>
              </p:ext>
            </p:extLst>
          </p:nvPr>
        </p:nvGraphicFramePr>
        <p:xfrm>
          <a:off x="0" y="2018009"/>
          <a:ext cx="7162602" cy="499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4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4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4070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800" i="0" dirty="0">
                          <a:solidFill>
                            <a:schemeClr val="tx1"/>
                          </a:solidFill>
                          <a:cs typeface="+mj-cs"/>
                        </a:rPr>
                        <a:t>Catalase</a:t>
                      </a:r>
                      <a:r>
                        <a:rPr lang="en-US" sz="1800" i="0" baseline="0" dirty="0">
                          <a:solidFill>
                            <a:schemeClr val="tx1"/>
                          </a:solidFill>
                          <a:cs typeface="+mj-cs"/>
                        </a:rPr>
                        <a:t> </a:t>
                      </a:r>
                      <a:r>
                        <a:rPr lang="en-US" sz="1800" i="0" baseline="0" dirty="0">
                          <a:solidFill>
                            <a:schemeClr val="bg1"/>
                          </a:solidFill>
                          <a:cs typeface="+mj-cs"/>
                        </a:rPr>
                        <a:t>(-)</a:t>
                      </a:r>
                      <a:endParaRPr lang="en-US" sz="1800" i="0" dirty="0">
                        <a:solidFill>
                          <a:schemeClr val="bg1"/>
                        </a:solidFill>
                        <a:cs typeface="+mj-cs"/>
                      </a:endParaRPr>
                    </a:p>
                    <a:p>
                      <a:pPr algn="ctr" rtl="1"/>
                      <a:r>
                        <a:rPr lang="en-US" sz="1800" i="0" dirty="0">
                          <a:solidFill>
                            <a:schemeClr val="tx1"/>
                          </a:solidFill>
                          <a:cs typeface="+mj-cs"/>
                        </a:rPr>
                        <a:t>Gram-positive cocci in </a:t>
                      </a:r>
                      <a:r>
                        <a:rPr lang="en-US" sz="1800" i="0" dirty="0">
                          <a:cs typeface="+mj-cs"/>
                        </a:rPr>
                        <a:t>chains or pairs</a:t>
                      </a:r>
                      <a:endParaRPr lang="x-none" sz="1800" i="0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07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u="sng" dirty="0">
                          <a:cs typeface="+mj-cs"/>
                        </a:rPr>
                        <a:t>Streptococcus pneumoniae</a:t>
                      </a:r>
                      <a:endParaRPr lang="x-none" sz="1800" u="sng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u="sng" dirty="0" err="1">
                          <a:cs typeface="+mj-cs"/>
                        </a:rPr>
                        <a:t>Viridans</a:t>
                      </a:r>
                      <a:r>
                        <a:rPr lang="en-US" sz="1800" u="sng" dirty="0">
                          <a:cs typeface="+mj-cs"/>
                        </a:rPr>
                        <a:t> </a:t>
                      </a:r>
                      <a:r>
                        <a:rPr lang="en-US" sz="1800" u="sng" dirty="0" smtClean="0">
                          <a:cs typeface="+mj-cs"/>
                        </a:rPr>
                        <a:t>streptococci</a:t>
                      </a:r>
                      <a:endParaRPr lang="x-none" sz="1800" u="sng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cs typeface="+mj-cs"/>
                        </a:rPr>
                        <a:t>Streptococcus pyogenes </a:t>
                      </a:r>
                      <a:endParaRPr lang="x-none" sz="1800" u="sng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126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kumimoji="0" lang="en-GB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Gamma </a:t>
                      </a:r>
                      <a:r>
                        <a:rPr kumimoji="0" lang="en-GB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haemolytic</a:t>
                      </a:r>
                    </a:p>
                    <a:p>
                      <a:pPr algn="ctr" rtl="1"/>
                      <a:r>
                        <a:rPr lang="fi-FI" sz="1800" dirty="0" err="1" smtClean="0">
                          <a:solidFill>
                            <a:srgbClr val="FF0000"/>
                          </a:solidFill>
                          <a:cs typeface="+mj-cs"/>
                        </a:rPr>
                        <a:t>The</a:t>
                      </a:r>
                      <a:r>
                        <a:rPr lang="fi-FI" sz="1800" baseline="0" dirty="0" err="1" smtClean="0">
                          <a:solidFill>
                            <a:srgbClr val="FF0000"/>
                          </a:solidFill>
                          <a:cs typeface="+mj-cs"/>
                        </a:rPr>
                        <a:t>y</a:t>
                      </a:r>
                      <a:r>
                        <a:rPr lang="fi-FI" sz="1800" baseline="0" dirty="0" smtClean="0">
                          <a:solidFill>
                            <a:srgbClr val="FF0000"/>
                          </a:solidFill>
                          <a:cs typeface="+mj-cs"/>
                        </a:rPr>
                        <a:t> </a:t>
                      </a:r>
                      <a:r>
                        <a:rPr lang="fi-FI" sz="1800" baseline="0" dirty="0">
                          <a:solidFill>
                            <a:srgbClr val="FF0000"/>
                          </a:solidFill>
                          <a:cs typeface="+mj-cs"/>
                        </a:rPr>
                        <a:t>cause:</a:t>
                      </a:r>
                      <a:endParaRPr lang="x-none" sz="1800" dirty="0">
                        <a:solidFill>
                          <a:srgbClr val="FF0000"/>
                        </a:solidFill>
                        <a:cs typeface="+mj-cs"/>
                      </a:endParaRPr>
                    </a:p>
                    <a:p>
                      <a:pPr algn="ctr" rtl="1"/>
                      <a:r>
                        <a:rPr lang="en-US" sz="1800" dirty="0">
                          <a:cs typeface="+mj-cs"/>
                        </a:rPr>
                        <a:t>-</a:t>
                      </a:r>
                      <a:r>
                        <a:rPr lang="en-US" sz="1800" baseline="0" dirty="0">
                          <a:cs typeface="+mj-cs"/>
                        </a:rPr>
                        <a:t> </a:t>
                      </a:r>
                      <a:r>
                        <a:rPr lang="en-US" sz="1800" dirty="0">
                          <a:cs typeface="+mj-cs"/>
                        </a:rPr>
                        <a:t>Meningitis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en-US" sz="1800" dirty="0">
                          <a:cs typeface="+mj-cs"/>
                        </a:rPr>
                        <a:t>-Sinusitis</a:t>
                      </a:r>
                      <a:endParaRPr lang="x-none" sz="1800" dirty="0">
                        <a:cs typeface="+mj-cs"/>
                      </a:endParaRP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en-US" sz="1800" dirty="0">
                          <a:cs typeface="+mj-cs"/>
                        </a:rPr>
                        <a:t>-Otitis</a:t>
                      </a:r>
                      <a:endParaRPr lang="x-none" sz="1800" dirty="0">
                        <a:cs typeface="+mj-cs"/>
                      </a:endParaRP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en-US" sz="1800" dirty="0">
                          <a:cs typeface="+mj-cs"/>
                        </a:rPr>
                        <a:t>-Pneumonia </a:t>
                      </a:r>
                      <a:endParaRPr lang="x-none" sz="1800" dirty="0">
                        <a:cs typeface="+mj-cs"/>
                      </a:endParaRPr>
                    </a:p>
                    <a:p>
                      <a:pPr marL="0" indent="0" algn="ctr" rtl="1">
                        <a:buFontTx/>
                        <a:buNone/>
                      </a:pPr>
                      <a:endParaRPr lang="en-US" sz="16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Alpha </a:t>
                      </a:r>
                      <a:r>
                        <a:rPr kumimoji="0" lang="en-GB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haemolytic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rgbClr val="FF0000"/>
                          </a:solidFill>
                          <a:cs typeface="+mj-cs"/>
                        </a:rPr>
                        <a:t>-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cs typeface="+mj-cs"/>
                        </a:rPr>
                        <a:t>oral </a:t>
                      </a:r>
                      <a:r>
                        <a:rPr lang="en-US" altLang="en-US" sz="1800" dirty="0" smtClean="0">
                          <a:solidFill>
                            <a:srgbClr val="FF0000"/>
                          </a:solidFill>
                          <a:cs typeface="+mj-cs"/>
                        </a:rPr>
                        <a:t>flora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dirty="0">
                        <a:solidFill>
                          <a:schemeClr val="tx2"/>
                        </a:solidFill>
                        <a:cs typeface="+mj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accent5"/>
                          </a:solidFill>
                          <a:cs typeface="+mj-cs"/>
                        </a:rPr>
                        <a:t>They</a:t>
                      </a:r>
                      <a:r>
                        <a:rPr lang="en-US" altLang="en-US" sz="1800" b="1" baseline="0" dirty="0">
                          <a:solidFill>
                            <a:schemeClr val="accent5"/>
                          </a:solidFill>
                          <a:cs typeface="+mj-cs"/>
                        </a:rPr>
                        <a:t> cause:</a:t>
                      </a:r>
                      <a:endParaRPr lang="en-US" altLang="en-US" sz="1800" b="1" dirty="0">
                        <a:solidFill>
                          <a:schemeClr val="accent5"/>
                        </a:solidFill>
                        <a:cs typeface="+mj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rgbClr val="FF0000"/>
                          </a:solidFill>
                          <a:cs typeface="+mj-cs"/>
                        </a:rPr>
                        <a:t>-infective endocarditis</a:t>
                      </a:r>
                      <a:r>
                        <a:rPr lang="en-US" altLang="en-US" sz="1800" baseline="0" dirty="0">
                          <a:solidFill>
                            <a:srgbClr val="FF0000"/>
                          </a:solidFill>
                          <a:cs typeface="+mj-cs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+mj-cs"/>
                        </a:rPr>
                        <a:t>(infection of the inner lining of the heart “endocardium”)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altLang="en-US" sz="1400" dirty="0"/>
                        <a:t>Divided by type of </a:t>
                      </a:r>
                      <a:r>
                        <a:rPr lang="en-US" altLang="en-US" sz="1400" dirty="0" err="1"/>
                        <a:t>haemolysis</a:t>
                      </a:r>
                      <a:r>
                        <a:rPr lang="en-US" altLang="en-US" sz="1400" dirty="0"/>
                        <a:t>: </a:t>
                      </a:r>
                    </a:p>
                    <a:p>
                      <a:pPr marL="0" indent="0" algn="l" rtl="1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cs typeface="+mj-cs"/>
                        </a:rPr>
                        <a:t>-Group A</a:t>
                      </a:r>
                    </a:p>
                    <a:p>
                      <a:pPr marL="0" indent="0" algn="l" rtl="1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cs typeface="+mj-cs"/>
                        </a:rPr>
                        <a:t>-Beta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cs typeface="+mj-cs"/>
                        </a:rPr>
                        <a:t> hemolytic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cs typeface="+mj-cs"/>
                        </a:rPr>
                        <a:t>(most important)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400" b="0" baseline="0" dirty="0">
                          <a:solidFill>
                            <a:srgbClr val="FF0000"/>
                          </a:solidFill>
                          <a:cs typeface="+mj-cs"/>
                        </a:rPr>
                        <a:t>-diseases:</a:t>
                      </a:r>
                      <a:endParaRPr lang="en-US" sz="1400" b="1" baseline="0" dirty="0">
                        <a:solidFill>
                          <a:srgbClr val="FF0000"/>
                        </a:solidFill>
                        <a:cs typeface="+mj-cs"/>
                      </a:endParaRPr>
                    </a:p>
                    <a:p>
                      <a:pPr marL="0" indent="0" algn="ct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>
                          <a:solidFill>
                            <a:srgbClr val="FF0000"/>
                          </a:solidFill>
                          <a:cs typeface="+mj-cs"/>
                        </a:rPr>
                        <a:t>1-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cs typeface="+mj-cs"/>
                        </a:rPr>
                        <a:t>Pharyngitis</a:t>
                      </a:r>
                      <a:r>
                        <a:rPr lang="en-US" sz="1400" dirty="0">
                          <a:cs typeface="+mj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j-cs"/>
                        </a:rPr>
                        <a:t>(most common)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>
                          <a:solidFill>
                            <a:srgbClr val="FF0000"/>
                          </a:solidFill>
                          <a:cs typeface="+mj-cs"/>
                        </a:rPr>
                        <a:t>2-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cs typeface="+mj-cs"/>
                        </a:rPr>
                        <a:t>Celluliti</a:t>
                      </a:r>
                      <a:r>
                        <a:rPr lang="en-US" sz="1400" dirty="0">
                          <a:cs typeface="+mj-cs"/>
                        </a:rPr>
                        <a:t>s</a:t>
                      </a:r>
                      <a:r>
                        <a:rPr lang="en-US" sz="1400" baseline="0" dirty="0">
                          <a:cs typeface="+mj-cs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+mj-cs"/>
                        </a:rPr>
                        <a:t>(acute inflammation of subcutaneous tissue)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>
                          <a:solidFill>
                            <a:srgbClr val="FF0000"/>
                          </a:solidFill>
                          <a:cs typeface="+mj-cs"/>
                        </a:rPr>
                        <a:t>3-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cs typeface="+mj-cs"/>
                        </a:rPr>
                        <a:t>Rheumatic Fever </a:t>
                      </a:r>
                      <a:r>
                        <a:rPr lang="en-US" sz="1400" dirty="0">
                          <a:cs typeface="+mj-cs"/>
                        </a:rPr>
                        <a:t>Characterized by: Fever, Migrating polyarthritis , </a:t>
                      </a:r>
                      <a:r>
                        <a:rPr lang="en-US" sz="1400" dirty="0" err="1">
                          <a:cs typeface="+mj-cs"/>
                        </a:rPr>
                        <a:t>carditis</a:t>
                      </a:r>
                      <a:r>
                        <a:rPr lang="en-US" sz="1400" dirty="0">
                          <a:cs typeface="+mj-cs"/>
                        </a:rPr>
                        <a:t> and immunologic cross reactivity</a:t>
                      </a:r>
                      <a:endParaRPr lang="en-US" sz="1400" baseline="0" dirty="0">
                        <a:solidFill>
                          <a:srgbClr val="FF0000"/>
                        </a:solidFill>
                        <a:cs typeface="+mj-cs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>
                          <a:solidFill>
                            <a:srgbClr val="FF0000"/>
                          </a:solidFill>
                          <a:cs typeface="+mj-cs"/>
                        </a:rPr>
                        <a:t>4- 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cs typeface="+mj-cs"/>
                        </a:rPr>
                        <a:t>Acute Glomerulonephritis</a:t>
                      </a:r>
                      <a:endParaRPr lang="en-US" sz="1400" baseline="0" dirty="0">
                        <a:solidFill>
                          <a:srgbClr val="FF0000"/>
                        </a:solidFill>
                        <a:cs typeface="+mj-cs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cs typeface="+mj-cs"/>
                        </a:rPr>
                        <a:t>Edema, hypertension, hematuria antigen-antibody complex deposition 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  <a:cs typeface="+mj-cs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en-US" sz="1600" baseline="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lded Corner 1"/>
          <p:cNvSpPr/>
          <p:nvPr/>
        </p:nvSpPr>
        <p:spPr>
          <a:xfrm>
            <a:off x="9187493" y="2303762"/>
            <a:ext cx="2758734" cy="42058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Catalase : it’s an enzyme produced by the bacteria </a:t>
            </a:r>
          </a:p>
        </p:txBody>
      </p:sp>
    </p:spTree>
    <p:extLst>
      <p:ext uri="{BB962C8B-B14F-4D97-AF65-F5344CB8AC3E}">
        <p14:creationId xmlns:p14="http://schemas.microsoft.com/office/powerpoint/2010/main" val="145590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7834" y="269122"/>
            <a:ext cx="3296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S. pneumoniae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pneumococcus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62" y="977008"/>
            <a:ext cx="6081097" cy="527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9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2174"/>
            <a:ext cx="3485711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dirty="0"/>
              <a:t>Gram </a:t>
            </a:r>
            <a:r>
              <a:rPr lang="en-US" sz="2800" dirty="0">
                <a:solidFill>
                  <a:srgbClr val="7030A0"/>
                </a:solidFill>
              </a:rPr>
              <a:t>positive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bacilli :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8651278" y="1066270"/>
            <a:ext cx="3540722" cy="491016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r>
              <a:rPr lang="en-US" altLang="en-US" sz="2000" b="1" dirty="0">
                <a:cs typeface="+mj-cs"/>
              </a:rPr>
              <a:t>Aerobic / facilitative Anaerobe </a:t>
            </a:r>
            <a:endParaRPr lang="x-none" sz="2000" dirty="0">
              <a:cs typeface="+mj-cs"/>
            </a:endParaRP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56282"/>
              </p:ext>
            </p:extLst>
          </p:nvPr>
        </p:nvGraphicFramePr>
        <p:xfrm>
          <a:off x="8168143" y="1537614"/>
          <a:ext cx="4025590" cy="45275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4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882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dirty="0">
                          <a:cs typeface="+mj-cs"/>
                        </a:rPr>
                        <a:t>Non-spore forming (NSF)</a:t>
                      </a:r>
                      <a:endParaRPr lang="x-none" sz="1800" b="0" i="0" dirty="0">
                        <a:cs typeface="+mj-cs"/>
                      </a:endParaRPr>
                    </a:p>
                  </a:txBody>
                  <a:tcPr marL="53958" marR="53958" marT="26979" marB="2697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i="0" dirty="0">
                          <a:cs typeface="+mj-cs"/>
                        </a:rPr>
                        <a:t>Spore forming (SF)</a:t>
                      </a:r>
                      <a:endParaRPr lang="x-none" sz="1600" b="0" i="0" dirty="0">
                        <a:cs typeface="+mj-cs"/>
                      </a:endParaRPr>
                    </a:p>
                  </a:txBody>
                  <a:tcPr marL="53958" marR="53958" marT="26979" marB="2697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448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600" b="1" i="0" u="sng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 --- </a:t>
                      </a:r>
                      <a:r>
                        <a:rPr lang="en-US" altLang="en-US" sz="1600" b="1" i="0" u="sng" kern="12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Cornybacterium</a:t>
                      </a:r>
                      <a:r>
                        <a:rPr lang="en-US" altLang="en-US" sz="1600" b="1" i="0" u="sng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algn="ctr" rtl="1"/>
                      <a:endParaRPr lang="en-US" sz="16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600" b="0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en-US" sz="1600" b="1" i="0" u="sng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Corynebacterium</a:t>
                      </a:r>
                      <a:r>
                        <a:rPr lang="en-US" altLang="en-US" sz="1600" b="0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600" b="1" i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diphtheria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400" b="0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WHICH</a:t>
                      </a:r>
                      <a:r>
                        <a:rPr lang="en-US" altLang="en-US" sz="1400" b="0" i="0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CAUSE:</a:t>
                      </a:r>
                      <a:endParaRPr lang="en-US" altLang="en-US" sz="1400" b="0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Fever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pharyngitis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cervical LAD (</a:t>
                      </a:r>
                      <a:r>
                        <a:rPr lang="en-US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 of the lymph nodes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thick, gray, adherent membrane </a:t>
                      </a:r>
                      <a:endParaRPr lang="x-none" sz="16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Sequelae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airway obstruction, myocarditis </a:t>
                      </a:r>
                      <a:endParaRPr lang="en-US" sz="1600" b="0" i="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algn="ctr" rtl="1"/>
                      <a:endParaRPr lang="x-none" sz="1600" b="0" i="0" dirty="0">
                        <a:cs typeface="+mj-cs"/>
                      </a:endParaRPr>
                    </a:p>
                  </a:txBody>
                  <a:tcPr marL="53958" marR="53958" marT="26979" marB="2697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600" b="1" i="0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Bacillus </a:t>
                      </a:r>
                      <a:r>
                        <a:rPr lang="en-US" altLang="en-US" sz="1600" b="1" i="0" u="sng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Antheresis</a:t>
                      </a:r>
                      <a:endParaRPr lang="en-US" altLang="en-US" sz="1600" b="1" i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altLang="en-US" sz="1600" b="0" i="0" u="sng" dirty="0">
                          <a:cs typeface="+mj-cs"/>
                        </a:rPr>
                        <a:t>causes</a:t>
                      </a:r>
                      <a:r>
                        <a:rPr lang="en-US" altLang="en-US" sz="1600" b="0" i="0" u="none" dirty="0">
                          <a:cs typeface="+mj-cs"/>
                        </a:rPr>
                        <a:t> </a:t>
                      </a:r>
                      <a:r>
                        <a:rPr lang="en-US" altLang="en-US" sz="1600" b="0" i="0" u="sng" dirty="0" err="1">
                          <a:cs typeface="+mj-cs"/>
                        </a:rPr>
                        <a:t>anthracis</a:t>
                      </a:r>
                      <a:endParaRPr lang="x-none" sz="1600" b="0" i="0" u="sng" dirty="0">
                        <a:cs typeface="+mj-cs"/>
                      </a:endParaRPr>
                    </a:p>
                    <a:p>
                      <a:pPr algn="ctr" rtl="1"/>
                      <a:endParaRPr lang="en-US" sz="1600" b="0" i="0" baseline="0" dirty="0">
                        <a:latin typeface="Arial" panose="020B0604020202020204" pitchFamily="34" charset="0"/>
                        <a:cs typeface="+mj-cs"/>
                        <a:sym typeface="Wingdings" panose="05000000000000000000" pitchFamily="2" charset="2"/>
                      </a:endParaRPr>
                    </a:p>
                  </a:txBody>
                  <a:tcPr marL="53958" marR="53958" marT="26979" marB="2697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مستطيل ذو زوايا قطرية مستديرة 23"/>
          <p:cNvSpPr/>
          <p:nvPr/>
        </p:nvSpPr>
        <p:spPr>
          <a:xfrm>
            <a:off x="0" y="1112937"/>
            <a:ext cx="1588814" cy="424677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r>
              <a:rPr lang="en-US" altLang="en-US" sz="2000" b="1" dirty="0">
                <a:cs typeface="+mj-cs"/>
              </a:rPr>
              <a:t>Anaerobic</a:t>
            </a:r>
            <a:endParaRPr lang="x-none" sz="2000" dirty="0">
              <a:cs typeface="+mj-cs"/>
            </a:endParaRPr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66051"/>
              </p:ext>
            </p:extLst>
          </p:nvPr>
        </p:nvGraphicFramePr>
        <p:xfrm>
          <a:off x="0" y="1560910"/>
          <a:ext cx="4025590" cy="47499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7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8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4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dirty="0"/>
                        <a:t>Non-spore forming (NSF)</a:t>
                      </a:r>
                      <a:endParaRPr lang="x-none" sz="1800" b="0" i="0" dirty="0"/>
                    </a:p>
                  </a:txBody>
                  <a:tcPr marL="53958" marR="53958" marT="26979" marB="2697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dirty="0"/>
                        <a:t>Spore forming (SF)</a:t>
                      </a:r>
                      <a:endParaRPr lang="x-none" sz="2000" b="0" i="0" dirty="0"/>
                    </a:p>
                  </a:txBody>
                  <a:tcPr marL="53958" marR="53958" marT="26979" marB="2697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7348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600" b="1" i="0" u="sng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Eubacterium</a:t>
                      </a: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x-none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53958" marR="53958" marT="26979" marB="26979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altLang="en-US" sz="1600" b="1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C.</a:t>
                      </a:r>
                      <a:r>
                        <a:rPr lang="en-US" altLang="en-US" sz="1600" b="1" i="0" u="sng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-----</a:t>
                      </a:r>
                      <a:r>
                        <a:rPr lang="en-US" altLang="en-US" sz="1600" b="1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Clostridium</a:t>
                      </a:r>
                    </a:p>
                    <a:p>
                      <a:pPr rtl="1"/>
                      <a:endParaRPr lang="en-US" altLang="en-US" sz="1600" b="0" i="0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en-US" altLang="en-US" sz="1600" b="0" i="0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en-US" sz="1600" b="1" i="0" u="sng" dirty="0">
                          <a:solidFill>
                            <a:schemeClr val="tx1"/>
                          </a:solidFill>
                        </a:rPr>
                        <a:t>Clostridium. </a:t>
                      </a:r>
                      <a:r>
                        <a:rPr lang="en-US" altLang="en-US" sz="1600" b="1" i="0" u="sng" dirty="0" err="1">
                          <a:solidFill>
                            <a:schemeClr val="tx1"/>
                          </a:solidFill>
                        </a:rPr>
                        <a:t>tetani</a:t>
                      </a:r>
                      <a:r>
                        <a:rPr lang="en-US" altLang="en-US" sz="1600" b="1" i="0" u="sng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Causing</a:t>
                      </a:r>
                      <a:r>
                        <a:rPr lang="en-US" altLang="en-US" sz="1600" b="0" i="0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Tetanus.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0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en-US" sz="1600" b="0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1" i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Clostridium</a:t>
                      </a:r>
                      <a:r>
                        <a:rPr lang="en-US" altLang="en-US" sz="1600" b="0" i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en-US" sz="1600" b="1" i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perfringens</a:t>
                      </a:r>
                      <a:r>
                        <a:rPr lang="en-US" altLang="en-US" sz="1600" b="0" i="0" dirty="0">
                          <a:solidFill>
                            <a:srgbClr val="0070C0"/>
                          </a:solidFill>
                        </a:rPr>
                        <a:t>  </a:t>
                      </a:r>
                    </a:p>
                    <a:p>
                      <a:pPr rtl="1"/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Causing Gas </a:t>
                      </a:r>
                      <a:r>
                        <a:rPr lang="en-US" altLang="en-US" sz="1600" b="0" i="0" dirty="0" err="1">
                          <a:solidFill>
                            <a:srgbClr val="FF0000"/>
                          </a:solidFill>
                        </a:rPr>
                        <a:t>gangarene</a:t>
                      </a:r>
                      <a:endParaRPr lang="en-US" altLang="en-US" sz="1600" b="0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0" i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en-US" sz="1600" b="1" i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Clostridium</a:t>
                      </a:r>
                      <a:r>
                        <a:rPr lang="en-US" altLang="en-US" sz="1600" b="0" i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en-US" sz="1600" b="1" i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botulinum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Causing</a:t>
                      </a:r>
                      <a:r>
                        <a:rPr lang="en-US" altLang="en-US" sz="1600" b="0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Botulism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Descending weakness</a:t>
                      </a:r>
                      <a:r>
                        <a:rPr lang="en-US" altLang="en-US" sz="1600" b="0" i="0" baseline="0" dirty="0"/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Leeds to</a:t>
                      </a:r>
                      <a:r>
                        <a:rPr lang="en-US" altLang="en-US" sz="1600" b="0" i="0" baseline="0" dirty="0"/>
                        <a:t> </a:t>
                      </a: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Paralysis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0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Diplopia</a:t>
                      </a:r>
                      <a:r>
                        <a:rPr lang="en-US" altLang="en-US" sz="1600" b="0" i="0" baseline="0" dirty="0"/>
                        <a:t> and</a:t>
                      </a:r>
                      <a:r>
                        <a:rPr lang="en-US" altLang="en-US" sz="1600" b="0" i="0" dirty="0"/>
                        <a:t> dysphagia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Leeds</a:t>
                      </a:r>
                      <a:r>
                        <a:rPr lang="en-US" altLang="en-US" sz="1600" b="0" i="0" baseline="0" dirty="0"/>
                        <a:t> to </a:t>
                      </a:r>
                      <a:r>
                        <a:rPr lang="en-US" altLang="en-US" sz="1600" b="0" i="0" dirty="0">
                          <a:solidFill>
                            <a:srgbClr val="FF0000"/>
                          </a:solidFill>
                        </a:rPr>
                        <a:t>respiratory failure</a:t>
                      </a:r>
                      <a:endParaRPr lang="en-US" altLang="en-US" sz="1100" b="0" i="0" dirty="0">
                        <a:solidFill>
                          <a:srgbClr val="FFFF00"/>
                        </a:solidFill>
                      </a:endParaRPr>
                    </a:p>
                  </a:txBody>
                  <a:tcPr marL="53958" marR="53958" marT="26979" marB="2697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Picture 3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4279" r="3925" b="4279"/>
          <a:stretch>
            <a:fillRect/>
          </a:stretch>
        </p:blipFill>
        <p:spPr bwMode="auto">
          <a:xfrm>
            <a:off x="5306137" y="2928298"/>
            <a:ext cx="16176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601" r="5608" b="7800"/>
          <a:stretch>
            <a:fillRect/>
          </a:stretch>
        </p:blipFill>
        <p:spPr bwMode="auto">
          <a:xfrm>
            <a:off x="5306137" y="774844"/>
            <a:ext cx="1593234" cy="16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5306137" y="2347050"/>
            <a:ext cx="1593234" cy="23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/>
              <a:t>C.tetani</a:t>
            </a:r>
            <a:endParaRPr lang="x-none" dirty="0"/>
          </a:p>
        </p:txBody>
      </p:sp>
      <p:sp>
        <p:nvSpPr>
          <p:cNvPr id="18" name="مستطيل 17"/>
          <p:cNvSpPr/>
          <p:nvPr/>
        </p:nvSpPr>
        <p:spPr>
          <a:xfrm>
            <a:off x="5269933" y="4178364"/>
            <a:ext cx="1641651" cy="39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Gas </a:t>
            </a:r>
            <a:r>
              <a:rPr lang="en-US" dirty="0" err="1"/>
              <a:t>gangarene</a:t>
            </a:r>
            <a:endParaRPr lang="x-none" dirty="0"/>
          </a:p>
        </p:txBody>
      </p:sp>
      <p:sp>
        <p:nvSpPr>
          <p:cNvPr id="22" name="مستطيل ذو زوايا قطرية مستديرة 21"/>
          <p:cNvSpPr/>
          <p:nvPr/>
        </p:nvSpPr>
        <p:spPr>
          <a:xfrm>
            <a:off x="4239066" y="4754222"/>
            <a:ext cx="3751803" cy="1837647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C. </a:t>
            </a:r>
            <a:r>
              <a:rPr lang="en-US" sz="1600" dirty="0" err="1">
                <a:solidFill>
                  <a:srgbClr val="FF0000"/>
                </a:solidFill>
              </a:rPr>
              <a:t>tetani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FF0000"/>
                </a:solidFill>
              </a:rPr>
              <a:t>C. botulinum </a:t>
            </a:r>
            <a:r>
              <a:rPr lang="en-US" sz="1600" dirty="0"/>
              <a:t>both </a:t>
            </a:r>
            <a:r>
              <a:rPr lang="en-US" sz="1600" dirty="0">
                <a:solidFill>
                  <a:srgbClr val="FF0000"/>
                </a:solidFill>
              </a:rPr>
              <a:t>anaerobes</a:t>
            </a:r>
            <a:r>
              <a:rPr lang="en-US" sz="1600" dirty="0"/>
              <a:t> produce the same toxin but REMEMBER that </a:t>
            </a:r>
            <a:r>
              <a:rPr lang="en-US" sz="1600" dirty="0" err="1">
                <a:solidFill>
                  <a:srgbClr val="FF0000"/>
                </a:solidFill>
              </a:rPr>
              <a:t>tetani’s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toxin inhibits the inhibitory </a:t>
            </a:r>
            <a:r>
              <a:rPr lang="en-US" sz="1600" dirty="0">
                <a:solidFill>
                  <a:srgbClr val="FF0000"/>
                </a:solidFill>
              </a:rPr>
              <a:t>impulses</a:t>
            </a:r>
            <a:r>
              <a:rPr lang="en-US" sz="1600" dirty="0"/>
              <a:t> in the brain otherwise </a:t>
            </a:r>
            <a:r>
              <a:rPr lang="en-US" sz="1600" dirty="0" err="1">
                <a:solidFill>
                  <a:srgbClr val="FF0000"/>
                </a:solidFill>
              </a:rPr>
              <a:t>botlulinum’s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toxin will inhibit the release of  Ach.</a:t>
            </a:r>
            <a:endParaRPr lang="x-none" sz="16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6923800" y="30094"/>
            <a:ext cx="5268200" cy="697885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600" dirty="0">
                <a:solidFill>
                  <a:schemeClr val="bg1">
                    <a:lumMod val="50000"/>
                  </a:schemeClr>
                </a:solidFill>
              </a:rPr>
              <a:t>ملاحظة : القرام </a:t>
            </a:r>
            <a:r>
              <a:rPr lang="x-none" sz="1600" dirty="0" err="1">
                <a:solidFill>
                  <a:schemeClr val="bg1">
                    <a:lumMod val="50000"/>
                  </a:schemeClr>
                </a:solidFill>
              </a:rPr>
              <a:t>بوستف</a:t>
            </a:r>
            <a:r>
              <a:rPr lang="x-non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600" dirty="0" err="1">
                <a:solidFill>
                  <a:schemeClr val="bg1">
                    <a:lumMod val="50000"/>
                  </a:schemeClr>
                </a:solidFill>
              </a:rPr>
              <a:t>باسيلاي</a:t>
            </a:r>
            <a:r>
              <a:rPr lang="x-none" sz="1600" dirty="0">
                <a:solidFill>
                  <a:schemeClr val="bg1">
                    <a:lumMod val="50000"/>
                  </a:schemeClr>
                </a:solidFill>
              </a:rPr>
              <a:t> مقسمة تبعًا لوجود </a:t>
            </a:r>
            <a:r>
              <a:rPr lang="x-none" sz="1600" dirty="0" err="1">
                <a:solidFill>
                  <a:schemeClr val="bg1">
                    <a:lumMod val="50000"/>
                  </a:schemeClr>
                </a:solidFill>
              </a:rPr>
              <a:t>السبورز</a:t>
            </a:r>
            <a:r>
              <a:rPr lang="x-non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r" rtl="1"/>
            <a:r>
              <a:rPr lang="x-none" sz="1600" dirty="0">
                <a:solidFill>
                  <a:schemeClr val="bg1">
                    <a:lumMod val="50000"/>
                  </a:schemeClr>
                </a:solidFill>
              </a:rPr>
              <a:t>بينما القرام بوستف كوكاي مقسمة تبعًا للاختبارات اللي ذكرناها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600" dirty="0">
                <a:solidFill>
                  <a:schemeClr val="bg1">
                    <a:lumMod val="50000"/>
                  </a:schemeClr>
                </a:solidFill>
              </a:rPr>
              <a:t>كاتاليز وكواقليز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74725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31921"/>
            <a:ext cx="10363200" cy="542926"/>
          </a:xfrm>
        </p:spPr>
        <p:txBody>
          <a:bodyPr>
            <a:normAutofit fontScale="90000"/>
          </a:bodyPr>
          <a:lstStyle/>
          <a:p>
            <a:r>
              <a:rPr lang="x-none" dirty="0">
                <a:solidFill>
                  <a:srgbClr val="FF0000"/>
                </a:solidFill>
              </a:rPr>
              <a:t/>
            </a:r>
            <a:br>
              <a:rPr lang="x-none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Gram-Negative Cocci 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0638"/>
            <a:ext cx="8570913" cy="6107112"/>
          </a:xfrm>
        </p:spPr>
        <p:txBody>
          <a:bodyPr/>
          <a:lstStyle/>
          <a:p>
            <a:pPr marL="342900" lvl="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2400" i="1" kern="0" dirty="0">
                <a:solidFill>
                  <a:srgbClr val="008000"/>
                </a:solidFill>
                <a:latin typeface="Times New Roman"/>
              </a:rPr>
              <a:t>Neisseria </a:t>
            </a:r>
            <a:r>
              <a:rPr lang="en-GB" altLang="en-US" sz="2400" i="1" kern="0" dirty="0" err="1">
                <a:solidFill>
                  <a:srgbClr val="008000"/>
                </a:solidFill>
                <a:latin typeface="Times New Roman"/>
              </a:rPr>
              <a:t>gonorrhoeae</a:t>
            </a:r>
            <a:r>
              <a:rPr lang="en-GB" altLang="en-US" sz="2400" i="1" kern="0" dirty="0">
                <a:solidFill>
                  <a:srgbClr val="008000"/>
                </a:solidFill>
                <a:latin typeface="Times New Roman"/>
              </a:rPr>
              <a:t> </a:t>
            </a:r>
            <a:r>
              <a:rPr lang="ar-SA" altLang="en-US" sz="2400" i="1" kern="0" dirty="0">
                <a:solidFill>
                  <a:srgbClr val="008000"/>
                </a:solidFill>
                <a:latin typeface="Times New Roman"/>
              </a:rPr>
              <a:t>(السيلان)</a:t>
            </a:r>
            <a:endParaRPr lang="x-none" altLang="en-US" sz="2400" i="1" kern="0" dirty="0">
              <a:solidFill>
                <a:srgbClr val="008000"/>
              </a:solidFill>
              <a:latin typeface="Times New Roman"/>
            </a:endParaRPr>
          </a:p>
          <a:p>
            <a:pPr lvl="1" algn="l" rtl="0"/>
            <a:r>
              <a:rPr lang="en-GB" altLang="en-US" sz="2000" i="1" dirty="0">
                <a:solidFill>
                  <a:schemeClr val="tx2"/>
                </a:solidFill>
              </a:rPr>
              <a:t>-The Gonococcus</a:t>
            </a:r>
          </a:p>
          <a:p>
            <a: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2400" i="1" dirty="0">
                <a:solidFill>
                  <a:srgbClr val="008000"/>
                </a:solidFill>
              </a:rPr>
              <a:t>Neisseria </a:t>
            </a:r>
            <a:r>
              <a:rPr lang="en-GB" altLang="en-US" sz="2400" i="1" dirty="0" err="1">
                <a:solidFill>
                  <a:srgbClr val="008000"/>
                </a:solidFill>
              </a:rPr>
              <a:t>meningitidis</a:t>
            </a:r>
            <a:r>
              <a:rPr lang="en-GB" altLang="en-US" sz="2400" i="1" dirty="0">
                <a:solidFill>
                  <a:srgbClr val="008000"/>
                </a:solidFill>
              </a:rPr>
              <a:t> </a:t>
            </a:r>
            <a:r>
              <a:rPr lang="en-US" altLang="en-US" sz="2400" dirty="0"/>
              <a:t>(I</a:t>
            </a:r>
            <a:r>
              <a:rPr lang="en-US" sz="2400" dirty="0"/>
              <a:t>t is considered as potential pathogen in the oropharynx) </a:t>
            </a:r>
            <a:endParaRPr lang="en-GB" altLang="en-US" sz="2400" i="1" dirty="0">
              <a:solidFill>
                <a:srgbClr val="FFFF00"/>
              </a:solidFill>
            </a:endParaRPr>
          </a:p>
          <a:p>
            <a: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GB" altLang="en-US" sz="2000" i="1" kern="0" dirty="0">
                <a:solidFill>
                  <a:schemeClr val="tx1"/>
                </a:solidFill>
                <a:latin typeface="Times New Roman"/>
              </a:rPr>
              <a:t>The </a:t>
            </a:r>
            <a:r>
              <a:rPr lang="en-GB" altLang="en-US" sz="2000" i="1" kern="0" dirty="0">
                <a:solidFill>
                  <a:srgbClr val="FF0000"/>
                </a:solidFill>
                <a:latin typeface="Times New Roman"/>
              </a:rPr>
              <a:t>Meningococcus</a:t>
            </a:r>
          </a:p>
          <a:p>
            <a: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GB" altLang="en-US" sz="2000" dirty="0">
                <a:solidFill>
                  <a:schemeClr val="tx1"/>
                </a:solidFill>
              </a:rPr>
              <a:t>Both Gram-negative intracellular </a:t>
            </a:r>
            <a:r>
              <a:rPr lang="en-GB" altLang="en-US" sz="2000" dirty="0">
                <a:solidFill>
                  <a:srgbClr val="FF0000"/>
                </a:solidFill>
              </a:rPr>
              <a:t>diplococci</a:t>
            </a:r>
            <a:endParaRPr lang="en-GB" altLang="en-US" sz="2000" i="1" kern="0" dirty="0">
              <a:solidFill>
                <a:srgbClr val="FF0000"/>
              </a:solidFill>
              <a:latin typeface="Times New Roman"/>
            </a:endParaRPr>
          </a:p>
          <a:p>
            <a: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2400" i="1" dirty="0">
                <a:solidFill>
                  <a:srgbClr val="008000"/>
                </a:solidFill>
              </a:rPr>
              <a:t>Moraxella </a:t>
            </a:r>
            <a:r>
              <a:rPr lang="en-GB" altLang="en-US" sz="2400" i="1" dirty="0" err="1">
                <a:solidFill>
                  <a:srgbClr val="008000"/>
                </a:solidFill>
              </a:rPr>
              <a:t>catarrhalis</a:t>
            </a:r>
            <a:r>
              <a:rPr lang="en-GB" altLang="en-US" sz="2400" i="1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can cause infections of the respiratory system, middle ear, eye, central nervous system, and joints of humans </a:t>
            </a:r>
          </a:p>
          <a:p>
            <a: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GB" altLang="en-US" sz="2400" i="1" dirty="0">
              <a:solidFill>
                <a:srgbClr val="FFFF00"/>
              </a:solidFill>
            </a:endParaRPr>
          </a:p>
          <a:p>
            <a:pPr marL="342900" lvl="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x-none" altLang="en-US" sz="2400" i="1" kern="0" dirty="0">
              <a:solidFill>
                <a:srgbClr val="FFFF00"/>
              </a:solidFill>
              <a:latin typeface="Times New Roman"/>
            </a:endParaRPr>
          </a:p>
          <a:p>
            <a:pPr marL="457200" lvl="1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GB" altLang="en-US" sz="2000" kern="0" dirty="0">
              <a:solidFill>
                <a:srgbClr val="FFFFFF"/>
              </a:solidFill>
              <a:latin typeface="Times New Roman"/>
            </a:endParaRPr>
          </a:p>
          <a:p>
            <a:pPr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endParaRPr lang="en-GB" altLang="en-US" sz="2400" dirty="0">
              <a:solidFill>
                <a:srgbClr val="FFFF00"/>
              </a:solidFill>
            </a:endParaRPr>
          </a:p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GB" altLang="en-US" sz="2400" kern="0" dirty="0">
              <a:solidFill>
                <a:srgbClr val="FFFF00"/>
              </a:solidFill>
              <a:latin typeface="Times New Roman"/>
            </a:endParaRPr>
          </a:p>
          <a:p>
            <a:pPr marL="377886" lvl="1" indent="0" algn="l" rtl="0">
              <a:buNone/>
            </a:pPr>
            <a:endParaRPr lang="en-GB" alt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579" y="238753"/>
            <a:ext cx="2664989" cy="22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1949" y="138807"/>
            <a:ext cx="7254875" cy="576262"/>
          </a:xfrm>
        </p:spPr>
        <p:txBody>
          <a:bodyPr>
            <a:normAutofit fontScale="90000"/>
          </a:bodyPr>
          <a:lstStyle/>
          <a:p>
            <a:r>
              <a:rPr lang="x-none" dirty="0"/>
              <a:t>سلايد إضافيه توضيح للسلايد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4716" y="1019554"/>
            <a:ext cx="11382233" cy="5545138"/>
          </a:xfrm>
        </p:spPr>
        <p:txBody>
          <a:bodyPr/>
          <a:lstStyle/>
          <a:p>
            <a:pPr algn="r"/>
            <a:r>
              <a:rPr lang="x-none" dirty="0"/>
              <a:t>البكتيريا ال</a:t>
            </a:r>
            <a:r>
              <a:rPr lang="en-US" dirty="0"/>
              <a:t>    </a:t>
            </a:r>
            <a:r>
              <a:rPr lang="en-GB" dirty="0"/>
              <a:t>      </a:t>
            </a:r>
            <a:r>
              <a:rPr lang="x-none" dirty="0"/>
              <a:t>هي أحد أشكال ال.</a:t>
            </a:r>
          </a:p>
          <a:p>
            <a:pPr algn="r"/>
            <a:r>
              <a:rPr lang="x-none" dirty="0">
                <a:solidFill>
                  <a:schemeClr val="tx1"/>
                </a:solidFill>
              </a:rPr>
              <a:t>ايش معنى و ايش مقصود ب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Fermentation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chemeClr val="tx1"/>
                </a:solidFill>
              </a:rPr>
              <a:t>The metabolic process of converting carbohydrate into acid or alcohol </a:t>
            </a:r>
            <a:r>
              <a:rPr lang="en-US" dirty="0">
                <a:solidFill>
                  <a:srgbClr val="92D050"/>
                </a:solidFill>
              </a:rPr>
              <a:t>,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This process occur in micro-organism such </a:t>
            </a:r>
            <a:r>
              <a:rPr lang="en-US" u="sng" dirty="0">
                <a:solidFill>
                  <a:schemeClr val="tx1">
                    <a:lumMod val="65000"/>
                  </a:schemeClr>
                </a:solidFill>
              </a:rPr>
              <a:t>bacteria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or fungi.</a:t>
            </a:r>
          </a:p>
          <a:p>
            <a:pPr marL="0" indent="0" algn="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x-none" dirty="0">
                <a:solidFill>
                  <a:srgbClr val="000000"/>
                </a:solidFill>
              </a:rPr>
              <a:t>أهم تصنيف ل</a:t>
            </a:r>
            <a:r>
              <a:rPr lang="en-US" dirty="0">
                <a:solidFill>
                  <a:srgbClr val="000000"/>
                </a:solidFill>
              </a:rPr>
              <a:t>                                      </a:t>
            </a:r>
            <a:r>
              <a:rPr lang="x-none" dirty="0">
                <a:solidFill>
                  <a:srgbClr val="000000"/>
                </a:solidFill>
              </a:rPr>
              <a:t>هو انها تكون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55" y="1415534"/>
            <a:ext cx="2173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fermentation</a:t>
            </a:r>
            <a:r>
              <a:rPr lang="en-US" dirty="0"/>
              <a:t> 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x-none" dirty="0">
                <a:solidFill>
                  <a:srgbClr val="000000"/>
                </a:solidFill>
              </a:rPr>
              <a:t>التخمر</a:t>
            </a:r>
            <a:r>
              <a:rPr lang="en-GB" dirty="0">
                <a:solidFill>
                  <a:srgbClr val="000000"/>
                </a:solidFill>
              </a:rPr>
              <a:t>)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37000" y="986845"/>
            <a:ext cx="594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9147" y="986845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Bacilli</a:t>
            </a:r>
          </a:p>
        </p:txBody>
      </p:sp>
      <p:sp>
        <p:nvSpPr>
          <p:cNvPr id="7" name="Rectangle 6"/>
          <p:cNvSpPr/>
          <p:nvPr/>
        </p:nvSpPr>
        <p:spPr>
          <a:xfrm>
            <a:off x="8363990" y="3960382"/>
            <a:ext cx="217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gram-negative bacilli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3160" y="4006292"/>
            <a:ext cx="344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fermentative or not fermentativ</a:t>
            </a:r>
            <a:r>
              <a:rPr lang="en-US" dirty="0">
                <a:solidFill>
                  <a:srgbClr val="000000"/>
                </a:solidFill>
              </a:rPr>
              <a:t>e.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716" y="4719353"/>
            <a:ext cx="253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E.coli is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oxidase negative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634" y="143800"/>
            <a:ext cx="10599737" cy="576263"/>
          </a:xfrm>
        </p:spPr>
        <p:txBody>
          <a:bodyPr>
            <a:normAutofit fontScale="90000"/>
          </a:bodyPr>
          <a:lstStyle/>
          <a:p>
            <a:r>
              <a:rPr lang="x-none" dirty="0">
                <a:solidFill>
                  <a:srgbClr val="FF0000"/>
                </a:solidFill>
              </a:rPr>
              <a:t/>
            </a:r>
            <a:br>
              <a:rPr lang="x-none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Gram-Negative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Rods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5139" y="720063"/>
            <a:ext cx="10363200" cy="604837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GB" altLang="en-US" sz="3100" dirty="0">
                <a:solidFill>
                  <a:srgbClr val="000000"/>
                </a:solidFill>
              </a:rPr>
              <a:t>Enteric Bacteria they ferment sugars most important are</a:t>
            </a:r>
            <a:r>
              <a:rPr lang="en-GB" altLang="en-US" dirty="0">
                <a:solidFill>
                  <a:srgbClr val="000000"/>
                </a:solidFill>
              </a:rPr>
              <a:t>:</a:t>
            </a:r>
          </a:p>
          <a:p>
            <a:pPr lvl="1" algn="l" rtl="0"/>
            <a:r>
              <a:rPr lang="en-GB" altLang="en-US" sz="2900" i="1" dirty="0">
                <a:solidFill>
                  <a:srgbClr val="FF0000"/>
                </a:solidFill>
              </a:rPr>
              <a:t>E. Coli</a:t>
            </a:r>
            <a:r>
              <a:rPr lang="ar-SA" altLang="en-US" sz="2900" i="1" dirty="0">
                <a:solidFill>
                  <a:srgbClr val="FF0000"/>
                </a:solidFill>
              </a:rPr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(it’s a normal flora potential pathogens  most found in the GIT)</a:t>
            </a:r>
            <a:endParaRPr lang="en-GB" altLang="en-US" i="1" dirty="0">
              <a:solidFill>
                <a:srgbClr val="FF0000"/>
              </a:solidFill>
            </a:endParaRPr>
          </a:p>
          <a:p>
            <a:pPr lvl="1" algn="l" rtl="0"/>
            <a:r>
              <a:rPr lang="en-GB" altLang="en-US" sz="2900" i="1" dirty="0">
                <a:solidFill>
                  <a:srgbClr val="FF0000"/>
                </a:solidFill>
              </a:rPr>
              <a:t>Salmonella (not a normal flora)</a:t>
            </a:r>
          </a:p>
          <a:p>
            <a:pPr lvl="1" algn="l" rtl="0"/>
            <a:r>
              <a:rPr lang="en-GB" altLang="en-US" sz="2900" i="1" dirty="0" err="1"/>
              <a:t>Shigella</a:t>
            </a:r>
            <a:endParaRPr lang="en-GB" altLang="en-US" sz="2900" i="1" dirty="0"/>
          </a:p>
          <a:p>
            <a:pPr lvl="1" algn="l" rtl="0"/>
            <a:r>
              <a:rPr lang="en-GB" altLang="en-US" sz="2900" i="1" dirty="0"/>
              <a:t>Yersinia and </a:t>
            </a:r>
            <a:r>
              <a:rPr lang="en-GB" altLang="en-US" sz="2900" i="1" dirty="0" err="1"/>
              <a:t>Klebsiella</a:t>
            </a:r>
            <a:r>
              <a:rPr lang="en-GB" altLang="en-US" sz="2900" i="1" dirty="0"/>
              <a:t> pneumoniae</a:t>
            </a:r>
            <a:endParaRPr lang="en-GB" altLang="en-US" sz="2900" dirty="0"/>
          </a:p>
          <a:p>
            <a:pPr lvl="1" algn="l" rtl="0"/>
            <a:r>
              <a:rPr lang="en-GB" altLang="en-US" sz="2900" i="1" dirty="0"/>
              <a:t>Proteus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rgbClr val="000000"/>
                </a:solidFill>
              </a:rPr>
              <a:t>Oxidise</a:t>
            </a:r>
            <a:r>
              <a:rPr lang="en-US" sz="2600" dirty="0">
                <a:solidFill>
                  <a:srgbClr val="000000"/>
                </a:solidFill>
              </a:rPr>
              <a:t> positive comma shaped and also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fermentative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most important is </a:t>
            </a:r>
            <a:r>
              <a:rPr lang="en-US" sz="2600" i="1" dirty="0">
                <a:solidFill>
                  <a:srgbClr val="FF0000"/>
                </a:solidFill>
              </a:rPr>
              <a:t>Vibrio </a:t>
            </a:r>
            <a:r>
              <a:rPr lang="en-US" sz="2600" i="1" dirty="0" err="1">
                <a:solidFill>
                  <a:srgbClr val="FF0000"/>
                </a:solidFill>
              </a:rPr>
              <a:t>cholerae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that causes cholera which is a disease characterized by </a:t>
            </a:r>
            <a:r>
              <a:rPr lang="en-US" sz="2600" b="1" i="1" dirty="0">
                <a:solidFill>
                  <a:srgbClr val="000000"/>
                </a:solidFill>
              </a:rPr>
              <a:t>severe diarrhea </a:t>
            </a:r>
            <a:r>
              <a:rPr lang="en-US" sz="2600" dirty="0">
                <a:solidFill>
                  <a:srgbClr val="000000"/>
                </a:solidFill>
              </a:rPr>
              <a:t>and </a:t>
            </a:r>
            <a:r>
              <a:rPr lang="en-US" sz="2600" b="1" i="1" dirty="0">
                <a:solidFill>
                  <a:srgbClr val="000000"/>
                </a:solidFill>
              </a:rPr>
              <a:t>dehydration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en-US" sz="2600" b="1" i="1" dirty="0">
                <a:solidFill>
                  <a:schemeClr val="accent6">
                    <a:lumMod val="75000"/>
                  </a:schemeClr>
                </a:solidFill>
              </a:rPr>
              <a:t>Non- fermentative </a:t>
            </a:r>
            <a:r>
              <a:rPr lang="en-US" altLang="en-US" dirty="0">
                <a:solidFill>
                  <a:srgbClr val="000000"/>
                </a:solidFill>
              </a:rPr>
              <a:t>i.e. they do not ferment sugars e.g.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8000"/>
                </a:solidFill>
              </a:rPr>
              <a:t>Oxidase positive </a:t>
            </a:r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</a:rPr>
              <a:t>Pseudomonas – causes infection in immunocompromised patient.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008000"/>
                </a:solidFill>
              </a:rPr>
              <a:t>Oxidase negative </a:t>
            </a:r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altLang="en-US" dirty="0"/>
              <a:t>Acinetobacter species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614" y="1088554"/>
            <a:ext cx="2749386" cy="220543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64871" y="224513"/>
            <a:ext cx="720268" cy="30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solidFill>
                <a:srgbClr val="65741A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30721" y="4744489"/>
            <a:ext cx="2461279" cy="158417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x-none" sz="2000" dirty="0">
                <a:solidFill>
                  <a:srgbClr val="FF0000"/>
                </a:solidFill>
              </a:rPr>
              <a:t>الدكتور قال بالنسبه ل </a:t>
            </a:r>
            <a:r>
              <a:rPr lang="en-US" sz="2000" dirty="0">
                <a:solidFill>
                  <a:srgbClr val="FF0000"/>
                </a:solidFill>
              </a:rPr>
              <a:t>gram-  negative rods fermentative</a:t>
            </a:r>
            <a:r>
              <a:rPr lang="x-none" sz="2000" dirty="0">
                <a:solidFill>
                  <a:srgbClr val="FF0000"/>
                </a:solidFill>
              </a:rPr>
              <a:t> المهم منها هو </a:t>
            </a:r>
            <a:r>
              <a:rPr lang="en-US" sz="2000" dirty="0">
                <a:solidFill>
                  <a:srgbClr val="FF0000"/>
                </a:solidFill>
              </a:rPr>
              <a:t>E.coli</a:t>
            </a:r>
            <a:r>
              <a:rPr lang="x-none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x-none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29398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3311" y="89804"/>
            <a:ext cx="7961823" cy="720726"/>
          </a:xfrm>
        </p:spPr>
        <p:txBody>
          <a:bodyPr>
            <a:normAutofit fontScale="90000"/>
          </a:bodyPr>
          <a:lstStyle/>
          <a:p>
            <a:r>
              <a:rPr lang="x-none" dirty="0">
                <a:solidFill>
                  <a:srgbClr val="FF0000"/>
                </a:solidFill>
              </a:rPr>
              <a:t/>
            </a:r>
            <a:br>
              <a:rPr lang="x-none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Gram</a:t>
            </a:r>
            <a:r>
              <a:rPr lang="en-US" dirty="0">
                <a:solidFill>
                  <a:srgbClr val="FF0000"/>
                </a:solidFill>
              </a:rPr>
              <a:t>-Negative </a:t>
            </a:r>
            <a:r>
              <a:rPr lang="en-US" dirty="0">
                <a:solidFill>
                  <a:schemeClr val="tx1"/>
                </a:solidFill>
              </a:rPr>
              <a:t>Rods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7681" y="1288142"/>
            <a:ext cx="10363200" cy="5038725"/>
          </a:xfrm>
        </p:spPr>
        <p:txBody>
          <a:bodyPr/>
          <a:lstStyle/>
          <a:p>
            <a:pPr algn="l" rtl="0"/>
            <a:r>
              <a:rPr lang="en-GB" altLang="en-US" sz="3200" dirty="0">
                <a:solidFill>
                  <a:schemeClr val="tx1"/>
                </a:solidFill>
              </a:rPr>
              <a:t>Fastidious GNRs</a:t>
            </a:r>
          </a:p>
          <a:p>
            <a:pPr lvl="1" algn="l" rtl="0"/>
            <a:r>
              <a:rPr lang="en-GB" altLang="en-US" sz="2800" i="1" dirty="0"/>
              <a:t>Bordetella pertussis</a:t>
            </a:r>
          </a:p>
          <a:p>
            <a:pPr lvl="1" algn="l" rtl="0"/>
            <a:r>
              <a:rPr lang="en-GB" altLang="en-US" sz="2800" i="1" dirty="0" err="1">
                <a:solidFill>
                  <a:srgbClr val="FF0000"/>
                </a:solidFill>
              </a:rPr>
              <a:t>Haemophilus</a:t>
            </a:r>
            <a:r>
              <a:rPr lang="en-GB" altLang="en-US" sz="2800" i="1" dirty="0">
                <a:solidFill>
                  <a:srgbClr val="FF0000"/>
                </a:solidFill>
              </a:rPr>
              <a:t> influenza (most in children )</a:t>
            </a:r>
          </a:p>
          <a:p>
            <a:pPr lvl="1" algn="l" rtl="0"/>
            <a:r>
              <a:rPr lang="en-GB" altLang="en-US" sz="2800" i="1" dirty="0"/>
              <a:t>Campylobacter </a:t>
            </a:r>
            <a:r>
              <a:rPr lang="en-GB" altLang="en-US" sz="2800" i="1" dirty="0" err="1"/>
              <a:t>jejuni</a:t>
            </a:r>
            <a:endParaRPr lang="en-GB" altLang="en-US" sz="2800" i="1" dirty="0"/>
          </a:p>
          <a:p>
            <a:pPr lvl="1" algn="l" rtl="0"/>
            <a:r>
              <a:rPr lang="en-GB" altLang="en-US" sz="2800" i="1" dirty="0"/>
              <a:t>Helicobacter pylori</a:t>
            </a:r>
          </a:p>
          <a:p>
            <a:pPr lvl="1" algn="l" rtl="0"/>
            <a:r>
              <a:rPr lang="en-GB" altLang="en-US" sz="2800" i="1" dirty="0"/>
              <a:t>Legionella </a:t>
            </a:r>
            <a:r>
              <a:rPr lang="en-GB" altLang="en-US" sz="2800" i="1" dirty="0" err="1"/>
              <a:t>pneumophila</a:t>
            </a:r>
            <a:endParaRPr lang="en-GB" altLang="en-US" sz="2800" i="1" dirty="0"/>
          </a:p>
          <a:p>
            <a:pPr algn="l" rtl="0"/>
            <a:r>
              <a:rPr lang="en-GB" altLang="en-US" sz="3200" dirty="0">
                <a:solidFill>
                  <a:srgbClr val="000000"/>
                </a:solidFill>
              </a:rPr>
              <a:t>Anaerobic GNRs</a:t>
            </a:r>
            <a:endParaRPr lang="en-GB" altLang="en-US" sz="3200" i="1" dirty="0">
              <a:solidFill>
                <a:srgbClr val="000000"/>
              </a:solidFill>
            </a:endParaRPr>
          </a:p>
          <a:p>
            <a:pPr lvl="1" algn="l" rtl="0"/>
            <a:r>
              <a:rPr lang="en-GB" altLang="en-US" sz="2800" i="1" dirty="0" err="1">
                <a:solidFill>
                  <a:srgbClr val="FF0000"/>
                </a:solidFill>
              </a:rPr>
              <a:t>Bacteroides</a:t>
            </a:r>
            <a:r>
              <a:rPr lang="en-GB" altLang="en-US" sz="2800" i="1" dirty="0">
                <a:solidFill>
                  <a:srgbClr val="FF0000"/>
                </a:solidFill>
              </a:rPr>
              <a:t> </a:t>
            </a:r>
            <a:r>
              <a:rPr lang="en-GB" altLang="en-US" sz="2800" i="1" dirty="0" err="1">
                <a:solidFill>
                  <a:srgbClr val="FF0000"/>
                </a:solidFill>
              </a:rPr>
              <a:t>fragilis</a:t>
            </a:r>
            <a:endParaRPr lang="en-GB" altLang="en-US" sz="2800" i="1" dirty="0">
              <a:solidFill>
                <a:srgbClr val="FF0000"/>
              </a:solidFill>
            </a:endParaRPr>
          </a:p>
          <a:p>
            <a:pPr lvl="1" algn="l" rtl="0"/>
            <a:r>
              <a:rPr lang="en-GB" altLang="en-US" sz="2800" i="1" dirty="0"/>
              <a:t>Fusobacterium</a:t>
            </a:r>
            <a:endParaRPr lang="en-GB" altLang="en-US" sz="2800" dirty="0"/>
          </a:p>
          <a:p>
            <a:pPr algn="l" rtl="0"/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3" y="3807505"/>
            <a:ext cx="3578087" cy="251936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35238">
            <a:off x="6948046" y="2616397"/>
            <a:ext cx="1127301" cy="22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11" name="Rounded Rectangle 10"/>
          <p:cNvSpPr/>
          <p:nvPr/>
        </p:nvSpPr>
        <p:spPr>
          <a:xfrm>
            <a:off x="8058720" y="2727384"/>
            <a:ext cx="2232829" cy="108012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الدكتور يقول مهمه</a:t>
            </a:r>
          </a:p>
        </p:txBody>
      </p:sp>
      <p:sp>
        <p:nvSpPr>
          <p:cNvPr id="12" name="Right Arrow 11"/>
          <p:cNvSpPr/>
          <p:nvPr/>
        </p:nvSpPr>
        <p:spPr>
          <a:xfrm rot="20611340">
            <a:off x="3910565" y="4276379"/>
            <a:ext cx="4078649" cy="218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8" name="Right Arrow 15"/>
          <p:cNvSpPr/>
          <p:nvPr/>
        </p:nvSpPr>
        <p:spPr>
          <a:xfrm>
            <a:off x="311863" y="210194"/>
            <a:ext cx="720268" cy="30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solidFill>
                <a:srgbClr val="657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1061" y="225286"/>
            <a:ext cx="2941983" cy="650047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061" y="1178270"/>
            <a:ext cx="10999787" cy="5380037"/>
          </a:xfrm>
        </p:spPr>
        <p:txBody>
          <a:bodyPr>
            <a:normAutofit/>
          </a:bodyPr>
          <a:lstStyle/>
          <a:p>
            <a:r>
              <a:rPr lang="en-US" sz="3000" b="1" u="sng" dirty="0">
                <a:solidFill>
                  <a:schemeClr val="accent6">
                    <a:lumMod val="50000"/>
                  </a:schemeClr>
                </a:solidFill>
              </a:rPr>
              <a:t>By the end of this lecture, the student should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Know the general basic characteristics of bacteria 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Differentiate between gram positive and gram negative bacteria’s characteristics.  </a:t>
            </a:r>
            <a:r>
              <a:rPr lang="en-US" dirty="0">
                <a:solidFill>
                  <a:srgbClr val="FF0000"/>
                </a:solidFill>
              </a:rPr>
              <a:t>6-7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Know the classes and groups of gram positive bacteria, cocci and bacilli (rods)  </a:t>
            </a:r>
            <a:r>
              <a:rPr lang="en-US" dirty="0">
                <a:solidFill>
                  <a:srgbClr val="FF0000"/>
                </a:solidFill>
              </a:rPr>
              <a:t>11-13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Know the common identification and characteristics of these groups </a:t>
            </a:r>
            <a:r>
              <a:rPr lang="en-US" dirty="0">
                <a:solidFill>
                  <a:srgbClr val="FF0000"/>
                </a:solidFill>
              </a:rPr>
              <a:t>11-13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Know the common infections and diseases caused by these organisms </a:t>
            </a:r>
            <a:r>
              <a:rPr lang="en-US" dirty="0">
                <a:solidFill>
                  <a:srgbClr val="FF0000"/>
                </a:solidFill>
              </a:rPr>
              <a:t>11-13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Know the classes and groups of gram negative bacteria, cocci and bacilli (rods) </a:t>
            </a:r>
            <a:r>
              <a:rPr lang="en-US" dirty="0">
                <a:solidFill>
                  <a:srgbClr val="FF0000"/>
                </a:solidFill>
              </a:rPr>
              <a:t>14-16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Know the common identification methods for these organisms </a:t>
            </a:r>
            <a:r>
              <a:rPr lang="en-US" dirty="0">
                <a:solidFill>
                  <a:srgbClr val="FF0000"/>
                </a:solidFill>
              </a:rPr>
              <a:t>14-16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Know the most common infections and diseases caused by these bacteria </a:t>
            </a:r>
            <a:r>
              <a:rPr lang="en-US" dirty="0">
                <a:solidFill>
                  <a:srgbClr val="FF0000"/>
                </a:solidFill>
              </a:rPr>
              <a:t>14-16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0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93596" y="129367"/>
            <a:ext cx="6198530" cy="706437"/>
          </a:xfrm>
        </p:spPr>
        <p:txBody>
          <a:bodyPr>
            <a:normAutofit/>
          </a:bodyPr>
          <a:lstStyle/>
          <a:p>
            <a:r>
              <a:rPr lang="en-US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Non-Gram-stainable bacteria</a:t>
            </a:r>
            <a:endParaRPr lang="x-none" sz="32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328571"/>
            <a:ext cx="5386094" cy="4760912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tx1"/>
                </a:solidFill>
              </a:rPr>
              <a:t>Unusual gram-positives : </a:t>
            </a:r>
            <a:endParaRPr lang="x-none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accent5"/>
                </a:solidFill>
              </a:rPr>
              <a:t>   </a:t>
            </a:r>
            <a:r>
              <a:rPr lang="en-US" sz="2400" b="1" u="sng" dirty="0">
                <a:solidFill>
                  <a:schemeClr val="accent5"/>
                </a:solidFill>
              </a:rPr>
              <a:t>- </a:t>
            </a:r>
            <a:r>
              <a:rPr lang="en-US" sz="2400" b="1" u="sng" dirty="0" err="1">
                <a:solidFill>
                  <a:schemeClr val="accent5"/>
                </a:solidFill>
              </a:rPr>
              <a:t>Spirochaetes</a:t>
            </a:r>
            <a:r>
              <a:rPr lang="en-US" sz="2400" b="1" u="sng" dirty="0">
                <a:solidFill>
                  <a:schemeClr val="accent5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accent5"/>
                </a:solidFill>
              </a:rPr>
              <a:t>   </a:t>
            </a:r>
            <a:r>
              <a:rPr lang="en-US" sz="2400" b="1" u="sng" dirty="0">
                <a:solidFill>
                  <a:schemeClr val="accent5"/>
                </a:solidFill>
              </a:rPr>
              <a:t>- Obligate intra-cellular bacteria.</a:t>
            </a:r>
          </a:p>
          <a:p>
            <a:endParaRPr lang="x-none" dirty="0"/>
          </a:p>
          <a:p>
            <a:pPr marL="0" indent="0" algn="l" rtl="0">
              <a:buNone/>
            </a:pPr>
            <a:endParaRPr lang="en-US" dirty="0"/>
          </a:p>
          <a:p>
            <a:endParaRPr lang="x-none" dirty="0"/>
          </a:p>
          <a:p>
            <a:pPr marL="0" indent="0" algn="l" rtl="0">
              <a:buNone/>
            </a:pP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429375" y="1633538"/>
            <a:ext cx="5762625" cy="47593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x-none" dirty="0">
              <a:solidFill>
                <a:srgbClr val="000000"/>
              </a:solidFill>
            </a:endParaRPr>
          </a:p>
          <a:p>
            <a:pPr algn="l" rtl="0"/>
            <a:r>
              <a:rPr lang="en-US" sz="2400" b="1" dirty="0">
                <a:solidFill>
                  <a:schemeClr val="accent5"/>
                </a:solidFill>
              </a:rPr>
              <a:t>-Mycoplasmas: </a:t>
            </a:r>
          </a:p>
          <a:p>
            <a:pPr marL="0" indent="0" algn="l" rtl="0">
              <a:buNone/>
            </a:pPr>
            <a:r>
              <a:rPr lang="en-US" sz="2800" dirty="0"/>
              <a:t>    - </a:t>
            </a:r>
            <a:r>
              <a:rPr lang="en-US" sz="2800" dirty="0">
                <a:solidFill>
                  <a:srgbClr val="FF0000"/>
                </a:solidFill>
              </a:rPr>
              <a:t>No cell wall .</a:t>
            </a:r>
          </a:p>
          <a:p>
            <a:pPr marL="0" indent="0" algn="l" rtl="0">
              <a:buNone/>
            </a:pPr>
            <a:r>
              <a:rPr lang="en-US" sz="2800" dirty="0"/>
              <a:t>    -Smallest free-living organisms.</a:t>
            </a:r>
          </a:p>
          <a:p>
            <a:pPr marL="0" indent="0" algn="l" rtl="0">
              <a:buNone/>
            </a:pPr>
            <a:r>
              <a:rPr lang="en-US" sz="2800" dirty="0"/>
              <a:t>    -</a:t>
            </a:r>
            <a:r>
              <a:rPr lang="it-IT" sz="2800" dirty="0"/>
              <a:t>E.g.: M. pneumonia, </a:t>
            </a:r>
          </a:p>
          <a:p>
            <a:pPr marL="0" indent="0" algn="l" rtl="0">
              <a:buNone/>
            </a:pPr>
            <a:r>
              <a:rPr lang="it-IT" sz="2800" dirty="0"/>
              <a:t>              M.genitalium.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pPr marL="0" indent="0" algn="l" rtl="0">
              <a:buNone/>
            </a:pPr>
            <a:r>
              <a:rPr lang="en-US" dirty="0"/>
              <a:t>     </a:t>
            </a:r>
          </a:p>
          <a:p>
            <a:endParaRPr lang="x-none" dirty="0"/>
          </a:p>
        </p:txBody>
      </p:sp>
      <p:sp>
        <p:nvSpPr>
          <p:cNvPr id="5" name="Rounded Rectangle 4"/>
          <p:cNvSpPr/>
          <p:nvPr/>
        </p:nvSpPr>
        <p:spPr>
          <a:xfrm>
            <a:off x="0" y="5240735"/>
            <a:ext cx="3458817" cy="115212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FF0000"/>
                </a:solidFill>
              </a:rPr>
              <a:t>بعض البكتيريا لا نستطيع صبغها لأن لايوجد فيها جدارخلوي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816" y="4912241"/>
            <a:ext cx="3612184" cy="1892167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8613905" y="1435770"/>
            <a:ext cx="3544005" cy="99958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lacks cell wall so we can’t use antibiotics that destroy the cell wall such as penicillin  </a:t>
            </a:r>
          </a:p>
        </p:txBody>
      </p:sp>
    </p:spTree>
    <p:extLst>
      <p:ext uri="{BB962C8B-B14F-4D97-AF65-F5344CB8AC3E}">
        <p14:creationId xmlns:p14="http://schemas.microsoft.com/office/powerpoint/2010/main" val="42433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223906" y="145773"/>
            <a:ext cx="2744581" cy="670615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92765" y="816388"/>
            <a:ext cx="7699513" cy="5504899"/>
          </a:xfrm>
        </p:spPr>
        <p:txBody>
          <a:bodyPr>
            <a:normAutofit fontScale="32500" lnSpcReduction="20000"/>
          </a:bodyPr>
          <a:lstStyle/>
          <a:p>
            <a:r>
              <a:rPr lang="en-US" sz="4200" b="1" dirty="0">
                <a:solidFill>
                  <a:schemeClr val="accent3"/>
                </a:solidFill>
              </a:rPr>
              <a:t>1)Which of the following is an Aerobic bacilli:</a:t>
            </a:r>
          </a:p>
          <a:p>
            <a:r>
              <a:rPr lang="en-US" sz="4300" b="1" dirty="0"/>
              <a:t>a) </a:t>
            </a:r>
            <a:r>
              <a:rPr lang="en-US" sz="4300" b="1" dirty="0" err="1"/>
              <a:t>Nocardia</a:t>
            </a:r>
            <a:endParaRPr lang="en-US" sz="4300" b="1" dirty="0"/>
          </a:p>
          <a:p>
            <a:r>
              <a:rPr lang="en-US" sz="4300" b="1" dirty="0"/>
              <a:t>b) </a:t>
            </a:r>
            <a:r>
              <a:rPr lang="en-US" sz="4300" b="1" dirty="0" err="1"/>
              <a:t>Latobacillus</a:t>
            </a:r>
            <a:r>
              <a:rPr lang="en-US" sz="4300" b="1" dirty="0"/>
              <a:t> Bacillus</a:t>
            </a:r>
          </a:p>
          <a:p>
            <a:r>
              <a:rPr lang="en-US" sz="4300" b="1" dirty="0"/>
              <a:t>c) Clostridium</a:t>
            </a:r>
          </a:p>
          <a:p>
            <a:r>
              <a:rPr lang="en-US" sz="4300" b="1" dirty="0"/>
              <a:t>d) </a:t>
            </a:r>
            <a:r>
              <a:rPr lang="en-US" sz="4300" b="1" dirty="0" err="1"/>
              <a:t>Cornybacterium</a:t>
            </a:r>
            <a:endParaRPr lang="en-US" sz="4300" b="1" dirty="0"/>
          </a:p>
          <a:p>
            <a:endParaRPr lang="en-US" sz="2900" dirty="0"/>
          </a:p>
          <a:p>
            <a:r>
              <a:rPr lang="en-US" sz="4300" b="1" dirty="0">
                <a:solidFill>
                  <a:schemeClr val="accent3"/>
                </a:solidFill>
              </a:rPr>
              <a:t>2)Gram negative has a thick, homogenous sheath of peptidoglyca</a:t>
            </a:r>
            <a:r>
              <a:rPr lang="en-US" sz="4200" b="1" dirty="0"/>
              <a:t>n:</a:t>
            </a:r>
          </a:p>
          <a:p>
            <a:r>
              <a:rPr lang="en-US" sz="4900" b="1" dirty="0"/>
              <a:t>a)True      b)false</a:t>
            </a:r>
          </a:p>
          <a:p>
            <a:endParaRPr lang="en-US" sz="4300" b="1" dirty="0">
              <a:solidFill>
                <a:schemeClr val="accent3"/>
              </a:solidFill>
            </a:endParaRPr>
          </a:p>
          <a:p>
            <a:r>
              <a:rPr lang="en-US" sz="4300" b="1" dirty="0">
                <a:solidFill>
                  <a:schemeClr val="accent3"/>
                </a:solidFill>
              </a:rPr>
              <a:t>3)Gram negative has a Lose crystal violet and stain pink</a:t>
            </a:r>
            <a:r>
              <a:rPr lang="en-US" sz="4200" b="1" dirty="0"/>
              <a:t>:</a:t>
            </a:r>
          </a:p>
          <a:p>
            <a:r>
              <a:rPr lang="en-US" sz="4000" b="1" dirty="0"/>
              <a:t>a)True        b)false</a:t>
            </a:r>
          </a:p>
          <a:p>
            <a:endParaRPr lang="en-US" sz="2900" dirty="0"/>
          </a:p>
          <a:p>
            <a:r>
              <a:rPr lang="en-US" sz="4300" b="1" dirty="0">
                <a:solidFill>
                  <a:schemeClr val="accent3"/>
                </a:solidFill>
              </a:rPr>
              <a:t>4) Which of the following can be an example on gram-positive spore forming bacilli </a:t>
            </a:r>
            <a:r>
              <a:rPr lang="en-US" sz="4200" b="1" dirty="0"/>
              <a:t>:</a:t>
            </a:r>
          </a:p>
          <a:p>
            <a:r>
              <a:rPr lang="en-US" sz="4300" b="1" dirty="0"/>
              <a:t>A) Clostridium perfringens</a:t>
            </a:r>
          </a:p>
          <a:p>
            <a:r>
              <a:rPr lang="en-US" sz="4300" b="1" dirty="0"/>
              <a:t>B) Bacillus anthracis</a:t>
            </a:r>
          </a:p>
          <a:p>
            <a:r>
              <a:rPr lang="en-US" sz="4300" b="1" dirty="0"/>
              <a:t>C) Clostridium </a:t>
            </a:r>
            <a:r>
              <a:rPr lang="en-US" sz="4300" b="1" dirty="0" err="1"/>
              <a:t>tetani</a:t>
            </a:r>
            <a:endParaRPr lang="en-US" sz="4300" b="1" dirty="0"/>
          </a:p>
          <a:p>
            <a:r>
              <a:rPr lang="en-US" sz="4300" b="1" dirty="0"/>
              <a:t>D) Streptococci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364438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400" b="1" dirty="0">
                <a:solidFill>
                  <a:schemeClr val="accent3"/>
                </a:solidFill>
              </a:rPr>
              <a:t>5-what remains colored after staining</a:t>
            </a:r>
            <a:r>
              <a:rPr lang="en-US" dirty="0"/>
              <a:t>:</a:t>
            </a:r>
          </a:p>
          <a:p>
            <a:r>
              <a:rPr lang="en-US" dirty="0"/>
              <a:t>A-gram positive        B-gram negative</a:t>
            </a:r>
          </a:p>
          <a:p>
            <a:endParaRPr lang="en-US" dirty="0"/>
          </a:p>
          <a:p>
            <a:r>
              <a:rPr lang="en-US" sz="1400" b="1" dirty="0">
                <a:solidFill>
                  <a:schemeClr val="accent3"/>
                </a:solidFill>
              </a:rPr>
              <a:t>6-an example of gram positive cocci</a:t>
            </a:r>
            <a:r>
              <a:rPr lang="en-US" dirty="0"/>
              <a:t>:</a:t>
            </a:r>
          </a:p>
          <a:p>
            <a:r>
              <a:rPr lang="en-US" dirty="0"/>
              <a:t>A-Corynebacterium    B-lactobacillus    C-</a:t>
            </a:r>
            <a:r>
              <a:rPr lang="en-US" dirty="0" err="1"/>
              <a:t>entercocci</a:t>
            </a:r>
            <a:endParaRPr lang="en-US" dirty="0"/>
          </a:p>
          <a:p>
            <a:endParaRPr lang="en-US" dirty="0"/>
          </a:p>
          <a:p>
            <a:r>
              <a:rPr lang="en-US" sz="1400" b="1" dirty="0">
                <a:solidFill>
                  <a:schemeClr val="accent3"/>
                </a:solidFill>
              </a:rPr>
              <a:t>7- an example of a gram negative </a:t>
            </a:r>
            <a:r>
              <a:rPr lang="en-US" sz="1400" b="1" dirty="0" err="1">
                <a:solidFill>
                  <a:schemeClr val="accent3"/>
                </a:solidFill>
              </a:rPr>
              <a:t>bacili</a:t>
            </a:r>
            <a:r>
              <a:rPr lang="en-US" sz="1400" b="1" dirty="0">
                <a:solidFill>
                  <a:schemeClr val="accent3"/>
                </a:solidFill>
              </a:rPr>
              <a:t>:</a:t>
            </a:r>
          </a:p>
          <a:p>
            <a:r>
              <a:rPr lang="en-US" dirty="0"/>
              <a:t>A-fusobacterium    B-</a:t>
            </a:r>
            <a:r>
              <a:rPr lang="en-US" dirty="0" err="1"/>
              <a:t>bordetella</a:t>
            </a:r>
            <a:r>
              <a:rPr lang="en-US" dirty="0"/>
              <a:t>   C-</a:t>
            </a:r>
            <a:r>
              <a:rPr lang="en-US" dirty="0" err="1"/>
              <a:t>moraxella</a:t>
            </a:r>
            <a:endParaRPr lang="en-US" dirty="0"/>
          </a:p>
          <a:p>
            <a:endParaRPr lang="en-US" dirty="0"/>
          </a:p>
          <a:p>
            <a:r>
              <a:rPr lang="en-US" sz="1400" b="1" dirty="0">
                <a:solidFill>
                  <a:schemeClr val="accent3"/>
                </a:solidFill>
              </a:rPr>
              <a:t>8-clostridium perfringens causes:</a:t>
            </a:r>
          </a:p>
          <a:p>
            <a:r>
              <a:rPr lang="en-US" dirty="0"/>
              <a:t>A-tetanus    B-gas gangrene     C-botulism</a:t>
            </a:r>
          </a:p>
          <a:p>
            <a:endParaRPr lang="en-US" dirty="0"/>
          </a:p>
          <a:p>
            <a:r>
              <a:rPr lang="en-US" sz="1400" b="1" dirty="0">
                <a:solidFill>
                  <a:schemeClr val="accent3"/>
                </a:solidFill>
              </a:rPr>
              <a:t>9-what causes clostridium botulism:</a:t>
            </a:r>
          </a:p>
          <a:p>
            <a:r>
              <a:rPr lang="en-US" dirty="0"/>
              <a:t>A-tetanus     B-gas gangrene      C-botulism</a:t>
            </a: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 rot="5400000">
            <a:off x="9944481" y="4073767"/>
            <a:ext cx="902528" cy="35925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1)C</a:t>
            </a:r>
          </a:p>
          <a:p>
            <a:r>
              <a:rPr lang="en-US">
                <a:solidFill>
                  <a:schemeClr val="tx1"/>
                </a:solidFill>
              </a:rPr>
              <a:t>2)B </a:t>
            </a:r>
          </a:p>
          <a:p>
            <a:r>
              <a:rPr lang="en-US">
                <a:solidFill>
                  <a:schemeClr val="tx1"/>
                </a:solidFill>
              </a:rPr>
              <a:t>3)A </a:t>
            </a:r>
          </a:p>
          <a:p>
            <a:r>
              <a:rPr lang="en-US">
                <a:solidFill>
                  <a:schemeClr val="tx1"/>
                </a:solidFill>
              </a:rPr>
              <a:t>4)B</a:t>
            </a:r>
          </a:p>
          <a:p>
            <a:r>
              <a:rPr lang="en-US">
                <a:solidFill>
                  <a:schemeClr val="tx1"/>
                </a:solidFill>
              </a:rPr>
              <a:t>5)A</a:t>
            </a:r>
          </a:p>
          <a:p>
            <a:r>
              <a:rPr lang="en-US">
                <a:solidFill>
                  <a:schemeClr val="tx1"/>
                </a:solidFill>
              </a:rPr>
              <a:t>6)C</a:t>
            </a:r>
          </a:p>
          <a:p>
            <a:r>
              <a:rPr lang="en-US">
                <a:solidFill>
                  <a:schemeClr val="tx1"/>
                </a:solidFill>
              </a:rPr>
              <a:t>7)A</a:t>
            </a:r>
          </a:p>
          <a:p>
            <a:r>
              <a:rPr lang="en-US">
                <a:solidFill>
                  <a:schemeClr val="tx1"/>
                </a:solidFill>
              </a:rPr>
              <a:t>8)B</a:t>
            </a:r>
          </a:p>
          <a:p>
            <a:r>
              <a:rPr lang="en-US">
                <a:solidFill>
                  <a:schemeClr val="tx1"/>
                </a:solidFill>
              </a:rPr>
              <a:t>9)C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0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93915" y="2260721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436microbiologyteam@gmail.com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788" y="964960"/>
            <a:ext cx="2922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9966" y="2260721"/>
            <a:ext cx="3869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Waleed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Aljamal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Ibrahim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Fetyani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Meshal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Eiaidi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Khalid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Alhusainan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Hussam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Alkhathlan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Faisal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Alqumaizi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5770" y="226072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Shrooq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Alsomali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Hanin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Bashaikh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Jawaher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Alkhayyal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Alqahtani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Ohoud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Abdullah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Ghadah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Almazrou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Lama Al-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musallam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9966" y="1341269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75770" y="1380457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</p:spTree>
    <p:extLst>
      <p:ext uri="{BB962C8B-B14F-4D97-AF65-F5344CB8AC3E}">
        <p14:creationId xmlns:p14="http://schemas.microsoft.com/office/powerpoint/2010/main" val="268337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212" y="597410"/>
            <a:ext cx="301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Gram +</a:t>
            </a:r>
            <a:r>
              <a:rPr lang="en-US" sz="2800" dirty="0" err="1"/>
              <a:t>ve</a:t>
            </a:r>
            <a:r>
              <a:rPr lang="en-US" sz="2800" dirty="0"/>
              <a:t> Bacilli</a:t>
            </a:r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1773103" y="471024"/>
            <a:ext cx="399533" cy="11946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6200000" flipH="1">
            <a:off x="3430868" y="28696"/>
            <a:ext cx="375313" cy="21119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88939" y="1254763"/>
            <a:ext cx="0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76220" y="1303681"/>
            <a:ext cx="2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1407" y="1724012"/>
            <a:ext cx="147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O</a:t>
            </a:r>
            <a:r>
              <a:rPr lang="en-US" baseline="-25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4659" y="1673588"/>
            <a:ext cx="84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</a:t>
            </a:r>
            <a:r>
              <a:rPr lang="en-US" baseline="-25000" dirty="0"/>
              <a:t>2</a:t>
            </a: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179972" y="2272852"/>
            <a:ext cx="1426188" cy="10525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1148954" y="2356436"/>
            <a:ext cx="1433010" cy="8922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4183" y="3425051"/>
            <a:ext cx="61414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794" y="3481001"/>
            <a:ext cx="696034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NSF</a:t>
            </a:r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536944" y="2243130"/>
            <a:ext cx="1003612" cy="7096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9727" y="3083066"/>
            <a:ext cx="61414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4101" y="3099777"/>
            <a:ext cx="696034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6269" y="3757575"/>
            <a:ext cx="122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Anthrax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0497" y="3772781"/>
            <a:ext cx="18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CoryneBacterium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3701671" y="2100827"/>
            <a:ext cx="989721" cy="97475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69457" y="3400861"/>
            <a:ext cx="132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Clostridium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5416" y="595292"/>
            <a:ext cx="264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Gram -</a:t>
            </a:r>
            <a:r>
              <a:rPr lang="en-US" sz="2800" dirty="0" err="1"/>
              <a:t>ve</a:t>
            </a:r>
            <a:r>
              <a:rPr lang="en-US" sz="2800" dirty="0"/>
              <a:t> Bacilli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59823" y="42140"/>
            <a:ext cx="522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accent2"/>
                </a:solidFill>
              </a:rPr>
              <a:t>قد تكون هوائية أو لا هوائية لكن الأفضل في طريقة التقسيم هنا هو الـ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6626" y="14592"/>
            <a:ext cx="170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Fermentation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532080" y="369332"/>
            <a:ext cx="626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520465" y="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9153" y="5585657"/>
            <a:ext cx="345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*Fermentative: </a:t>
            </a:r>
            <a:r>
              <a:rPr lang="x-none" dirty="0"/>
              <a:t>تقوم بتكسير الكاربوهيدرات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15808" y="5808399"/>
            <a:ext cx="643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*Non-Fermentative (Non-Fermenting):</a:t>
            </a:r>
            <a:r>
              <a:rPr lang="x-none" dirty="0"/>
              <a:t>     </a:t>
            </a:r>
            <a:r>
              <a:rPr lang="en-US" dirty="0"/>
              <a:t> </a:t>
            </a:r>
            <a:r>
              <a:rPr lang="x-none" dirty="0"/>
              <a:t>لا تكسر الكاربوهيدرات</a:t>
            </a:r>
            <a:br>
              <a:rPr lang="x-none" dirty="0"/>
            </a:br>
            <a:r>
              <a:rPr lang="x-none" dirty="0"/>
              <a:t>ولكن تستفيد من مواد أخرى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98947" y="1409758"/>
            <a:ext cx="143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Fermentative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92791" y="1408348"/>
            <a:ext cx="18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Non-Fermentative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8010" y="4940581"/>
            <a:ext cx="136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</a:t>
            </a:r>
            <a:r>
              <a:rPr lang="en-US" baseline="-25000" dirty="0"/>
              <a:t>2</a:t>
            </a:r>
            <a:r>
              <a:rPr lang="en-US" dirty="0"/>
              <a:t>: Aerobic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9388010" y="5220252"/>
            <a:ext cx="19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An O</a:t>
            </a:r>
            <a:r>
              <a:rPr lang="en-US" baseline="-25000" dirty="0"/>
              <a:t>2</a:t>
            </a:r>
            <a:r>
              <a:rPr lang="en-US" dirty="0"/>
              <a:t>: Anaerobic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53949" y="578718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*SF: Spore Forming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6218" y="5499229"/>
            <a:ext cx="263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*NSF: Non Spore Forming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6774" y="3448894"/>
            <a:ext cx="139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>
                <a:solidFill>
                  <a:srgbClr val="000000"/>
                </a:solidFill>
              </a:rPr>
              <a:t>Eubacterium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52633" y="4098233"/>
            <a:ext cx="13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>
                <a:solidFill>
                  <a:srgbClr val="000000"/>
                </a:solidFill>
              </a:rPr>
              <a:t>Latobacillus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5263" y="441642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Listeria </a:t>
            </a:r>
            <a:r>
              <a:rPr lang="en-US" altLang="en-US" dirty="0" err="1">
                <a:solidFill>
                  <a:srgbClr val="000000"/>
                </a:solidFill>
              </a:rPr>
              <a:t>Nocardia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07" y="5125247"/>
            <a:ext cx="1473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rgbClr val="000000"/>
                </a:solidFill>
              </a:rPr>
              <a:t>Also Called (</a:t>
            </a:r>
            <a:r>
              <a:rPr lang="en-US" altLang="en-US" sz="1400" b="1" i="1" dirty="0">
                <a:solidFill>
                  <a:srgbClr val="000000"/>
                </a:solidFill>
              </a:rPr>
              <a:t>Bacillus </a:t>
            </a:r>
            <a:r>
              <a:rPr lang="en-US" altLang="en-US" sz="1400" b="1" i="1" dirty="0" err="1">
                <a:solidFill>
                  <a:srgbClr val="000000"/>
                </a:solidFill>
              </a:rPr>
              <a:t>Antheresis</a:t>
            </a:r>
            <a:r>
              <a:rPr lang="en-US" altLang="en-US" sz="1400" dirty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0" name="Up Arrow 39"/>
          <p:cNvSpPr/>
          <p:nvPr/>
        </p:nvSpPr>
        <p:spPr>
          <a:xfrm>
            <a:off x="183262" y="4208529"/>
            <a:ext cx="498145" cy="9042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-25958" y="19558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*الأمثلة بالأحمر مهمة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42318" y="30857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21693" y="312651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04362" y="34131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41856" y="353710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58174" y="2307754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Oxidase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477635" y="2264066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Oxidase</a:t>
            </a:r>
          </a:p>
        </p:txBody>
      </p:sp>
      <p:cxnSp>
        <p:nvCxnSpPr>
          <p:cNvPr id="51" name="Elbow Connector 50"/>
          <p:cNvCxnSpPr>
            <a:stCxn id="23" idx="2"/>
            <a:endCxn id="30" idx="0"/>
          </p:cNvCxnSpPr>
          <p:nvPr/>
        </p:nvCxnSpPr>
        <p:spPr>
          <a:xfrm rot="5400000">
            <a:off x="8359752" y="373673"/>
            <a:ext cx="291246" cy="17809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3" idx="2"/>
            <a:endCxn id="31" idx="0"/>
          </p:cNvCxnSpPr>
          <p:nvPr/>
        </p:nvCxnSpPr>
        <p:spPr>
          <a:xfrm rot="16200000" flipH="1">
            <a:off x="10023196" y="491153"/>
            <a:ext cx="289836" cy="15445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2"/>
            <a:endCxn id="49" idx="0"/>
          </p:cNvCxnSpPr>
          <p:nvPr/>
        </p:nvCxnSpPr>
        <p:spPr>
          <a:xfrm>
            <a:off x="7614912" y="1779090"/>
            <a:ext cx="6017" cy="52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2"/>
            <a:endCxn id="50" idx="0"/>
          </p:cNvCxnSpPr>
          <p:nvPr/>
        </p:nvCxnSpPr>
        <p:spPr>
          <a:xfrm flipH="1">
            <a:off x="10940390" y="1777680"/>
            <a:ext cx="1" cy="486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5400000">
            <a:off x="7052305" y="2537962"/>
            <a:ext cx="408678" cy="72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2"/>
            <a:endCxn id="46" idx="0"/>
          </p:cNvCxnSpPr>
          <p:nvPr/>
        </p:nvCxnSpPr>
        <p:spPr>
          <a:xfrm rot="16200000" flipH="1">
            <a:off x="7810397" y="2487617"/>
            <a:ext cx="449426" cy="8283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5400000">
            <a:off x="9998294" y="2610644"/>
            <a:ext cx="944665" cy="8933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6200000" flipH="1">
            <a:off x="10736775" y="2744711"/>
            <a:ext cx="1000806" cy="6397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122708" y="3443027"/>
            <a:ext cx="7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E.Coli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74569" y="3683071"/>
            <a:ext cx="149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Pseudomonas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766008" y="3796731"/>
            <a:ext cx="150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Acinetobacter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1836" y="5165421"/>
            <a:ext cx="211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 –</a:t>
            </a:r>
            <a:r>
              <a:rPr lang="en-US" dirty="0" err="1"/>
              <a:t>ve</a:t>
            </a:r>
            <a:r>
              <a:rPr lang="en-US" dirty="0"/>
              <a:t> Anaerobic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83597" y="4900103"/>
            <a:ext cx="158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Fusobacterium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13711" y="5130591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ما وضح الدكتور تصنيفها لكن اعرف انها</a:t>
            </a:r>
            <a:endParaRPr lang="en-US" dirty="0"/>
          </a:p>
        </p:txBody>
      </p:sp>
      <p:sp>
        <p:nvSpPr>
          <p:cNvPr id="65" name="Flowchart: Process 172"/>
          <p:cNvSpPr/>
          <p:nvPr/>
        </p:nvSpPr>
        <p:spPr>
          <a:xfrm>
            <a:off x="4122383" y="4948264"/>
            <a:ext cx="5288985" cy="64344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388939" y="1254764"/>
            <a:ext cx="0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676220" y="1303682"/>
            <a:ext cx="2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11"/>
          <p:cNvCxnSpPr/>
          <p:nvPr/>
        </p:nvCxnSpPr>
        <p:spPr>
          <a:xfrm rot="5400000">
            <a:off x="179972" y="2272853"/>
            <a:ext cx="1426188" cy="10525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12"/>
          <p:cNvCxnSpPr/>
          <p:nvPr/>
        </p:nvCxnSpPr>
        <p:spPr>
          <a:xfrm rot="16200000" flipH="1">
            <a:off x="1148954" y="2356437"/>
            <a:ext cx="1433010" cy="8922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3709153" y="4900103"/>
            <a:ext cx="8482847" cy="2618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709153" y="4909015"/>
            <a:ext cx="18507" cy="135328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0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8684" y="233850"/>
            <a:ext cx="2519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Cocci Bacteria</a:t>
            </a:r>
          </a:p>
        </p:txBody>
      </p:sp>
      <p:sp>
        <p:nvSpPr>
          <p:cNvPr id="5" name="Oval 4"/>
          <p:cNvSpPr/>
          <p:nvPr/>
        </p:nvSpPr>
        <p:spPr>
          <a:xfrm>
            <a:off x="4322122" y="1940494"/>
            <a:ext cx="486415" cy="452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837448" y="1827945"/>
            <a:ext cx="453064" cy="406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8537" y="144805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79303" y="1441452"/>
            <a:ext cx="84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</a:t>
            </a:r>
          </a:p>
        </p:txBody>
      </p:sp>
      <p:cxnSp>
        <p:nvCxnSpPr>
          <p:cNvPr id="21" name="Elbow Connector 20"/>
          <p:cNvCxnSpPr>
            <a:stCxn id="4" idx="2"/>
            <a:endCxn id="18" idx="0"/>
          </p:cNvCxnSpPr>
          <p:nvPr/>
        </p:nvCxnSpPr>
        <p:spPr>
          <a:xfrm rot="5400000">
            <a:off x="5932469" y="52324"/>
            <a:ext cx="629426" cy="21620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2"/>
            <a:endCxn id="19" idx="0"/>
          </p:cNvCxnSpPr>
          <p:nvPr/>
        </p:nvCxnSpPr>
        <p:spPr>
          <a:xfrm rot="16200000" flipH="1">
            <a:off x="8402346" y="-255525"/>
            <a:ext cx="622827" cy="27711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3603" y="3175560"/>
            <a:ext cx="169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Catalase: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95287" y="3114004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79550" y="305244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cxnSp>
        <p:nvCxnSpPr>
          <p:cNvPr id="32" name="Straight Connector 31"/>
          <p:cNvCxnSpPr>
            <a:stCxn id="28" idx="0"/>
          </p:cNvCxnSpPr>
          <p:nvPr/>
        </p:nvCxnSpPr>
        <p:spPr>
          <a:xfrm>
            <a:off x="1920566" y="3175560"/>
            <a:ext cx="10512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2"/>
          </p:cNvCxnSpPr>
          <p:nvPr/>
        </p:nvCxnSpPr>
        <p:spPr>
          <a:xfrm>
            <a:off x="1920566" y="3760335"/>
            <a:ext cx="10512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91669" y="4083953"/>
            <a:ext cx="1994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Coagulase: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5131" y="1327605"/>
            <a:ext cx="2467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000000"/>
                </a:solidFill>
              </a:rPr>
              <a:t>الاختبارات اللي تسويها</a:t>
            </a:r>
            <a:br>
              <a:rPr lang="x-none" sz="2400" dirty="0">
                <a:solidFill>
                  <a:srgbClr val="000000"/>
                </a:solidFill>
              </a:rPr>
            </a:br>
            <a:r>
              <a:rPr lang="x-none" sz="2400" dirty="0">
                <a:solidFill>
                  <a:srgbClr val="000000"/>
                </a:solidFill>
              </a:rPr>
              <a:t>عشان تعرف نوع البكتيريا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1383361" y="2333244"/>
            <a:ext cx="849486" cy="64633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47255" y="3760335"/>
            <a:ext cx="1820273" cy="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69747" y="3165149"/>
            <a:ext cx="1679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08537" y="4114275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لا يوجد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435207" y="385794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974474" y="3847538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cxnSp>
        <p:nvCxnSpPr>
          <p:cNvPr id="55" name="Straight Connector 54"/>
          <p:cNvCxnSpPr>
            <a:stCxn id="30" idx="2"/>
          </p:cNvCxnSpPr>
          <p:nvPr/>
        </p:nvCxnSpPr>
        <p:spPr>
          <a:xfrm>
            <a:off x="10099322" y="3760335"/>
            <a:ext cx="0" cy="1618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777439" y="4406663"/>
            <a:ext cx="16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Staph</a:t>
            </a:r>
            <a:r>
              <a:rPr lang="en-US" sz="2400" dirty="0" err="1">
                <a:solidFill>
                  <a:srgbClr val="0070C0"/>
                </a:solidFill>
              </a:rPr>
              <a:t>Orase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248057" y="4431689"/>
            <a:ext cx="1694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 Staph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7328195" y="5379056"/>
            <a:ext cx="2771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099322" y="5379056"/>
            <a:ext cx="233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797870" y="1940494"/>
            <a:ext cx="486415" cy="452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80589" y="1935945"/>
            <a:ext cx="486415" cy="452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760767" y="1933671"/>
            <a:ext cx="486415" cy="452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763405" y="2613026"/>
            <a:ext cx="2502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Staphylo</a:t>
            </a:r>
            <a:r>
              <a:rPr lang="en-US" altLang="en-US" sz="3200" dirty="0" err="1">
                <a:solidFill>
                  <a:srgbClr val="C00000"/>
                </a:solidFill>
              </a:rPr>
              <a:t>Cocci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85323" y="2579466"/>
            <a:ext cx="202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Strepto</a:t>
            </a:r>
            <a:r>
              <a:rPr lang="en-US" sz="2800" dirty="0" err="1">
                <a:solidFill>
                  <a:srgbClr val="C00000"/>
                </a:solidFill>
              </a:rPr>
              <a:t>Cocci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7308392" y="1560186"/>
            <a:ext cx="15886" cy="1635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9837448" y="2241078"/>
            <a:ext cx="453064" cy="406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0291348" y="2236555"/>
            <a:ext cx="453064" cy="406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293542" y="1825026"/>
            <a:ext cx="453064" cy="406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7324278" y="3175560"/>
            <a:ext cx="0" cy="2203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957664" y="5330241"/>
            <a:ext cx="6366614" cy="48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023564" y="3195414"/>
            <a:ext cx="59290" cy="1843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574714" y="57051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/>
            </a:r>
            <a:br>
              <a:rPr lang="en-US" alt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0966" y="6002425"/>
            <a:ext cx="26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Gram –</a:t>
            </a:r>
            <a:r>
              <a:rPr lang="en-US" dirty="0" err="1"/>
              <a:t>ve</a:t>
            </a:r>
            <a:r>
              <a:rPr lang="en-US" dirty="0"/>
              <a:t> Cocci Anaerobic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494260" y="5992014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مالها دخل بالتصنيف فوق ، احفظ انها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286239" y="560988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</a:rPr>
              <a:t>V</a:t>
            </a:r>
            <a:r>
              <a:rPr lang="en-US" altLang="en-US" dirty="0" err="1">
                <a:solidFill>
                  <a:srgbClr val="FF0000"/>
                </a:solidFill>
              </a:rPr>
              <a:t>eillonella</a:t>
            </a:r>
            <a:endParaRPr lang="en-US" dirty="0"/>
          </a:p>
        </p:txBody>
      </p:sp>
      <p:sp>
        <p:nvSpPr>
          <p:cNvPr id="93" name="Flowchart: Process 92"/>
          <p:cNvSpPr/>
          <p:nvPr/>
        </p:nvSpPr>
        <p:spPr>
          <a:xfrm>
            <a:off x="5720966" y="5609888"/>
            <a:ext cx="5545240" cy="76186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60702" y="6009211"/>
            <a:ext cx="13120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A6A375-6588-4271-AC5A-D66F051EE93B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3263349" y="-127481"/>
            <a:ext cx="6172200" cy="6858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accent2"/>
                </a:solidFill>
              </a:rPr>
              <a:t>Gram  positive bacteria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2044149" y="957540"/>
            <a:ext cx="9604512" cy="5410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sz="2800" dirty="0"/>
              <a:t>      </a:t>
            </a:r>
            <a:r>
              <a:rPr lang="en-US" altLang="en-US" sz="2800" dirty="0">
                <a:solidFill>
                  <a:srgbClr val="FF00FF"/>
                </a:solidFill>
              </a:rPr>
              <a:t>Cocci  </a:t>
            </a:r>
            <a:r>
              <a:rPr lang="en-US" altLang="en-US" sz="2800" dirty="0"/>
              <a:t>                                                      </a:t>
            </a:r>
            <a:r>
              <a:rPr lang="en-US" altLang="en-US" sz="2800" dirty="0">
                <a:solidFill>
                  <a:srgbClr val="FF00FF"/>
                </a:solidFill>
              </a:rPr>
              <a:t>Bacilli</a:t>
            </a:r>
          </a:p>
          <a:p>
            <a:pPr>
              <a:buFontTx/>
              <a:buNone/>
            </a:pPr>
            <a:endParaRPr lang="en-US" altLang="en-US" b="1" dirty="0"/>
          </a:p>
          <a:p>
            <a:pPr>
              <a:buFontTx/>
              <a:buNone/>
            </a:pPr>
            <a:r>
              <a:rPr lang="en-US" altLang="en-US" b="1" dirty="0"/>
              <a:t>Aerobic /</a:t>
            </a:r>
            <a:r>
              <a:rPr lang="en-US" altLang="en-US" b="1" dirty="0" err="1"/>
              <a:t>facltative</a:t>
            </a:r>
            <a:r>
              <a:rPr lang="en-US" altLang="en-US" b="1" dirty="0"/>
              <a:t>          Anaerobe                      </a:t>
            </a:r>
          </a:p>
          <a:p>
            <a:pPr>
              <a:buFontTx/>
              <a:buNone/>
            </a:pPr>
            <a:r>
              <a:rPr lang="en-US" altLang="en-US" b="1" dirty="0"/>
              <a:t>Anaerobe                      </a:t>
            </a:r>
            <a:r>
              <a:rPr lang="en-US" altLang="en-US" b="1" dirty="0" err="1">
                <a:solidFill>
                  <a:schemeClr val="tx2"/>
                </a:solidFill>
              </a:rPr>
              <a:t>Peptostreptococci</a:t>
            </a:r>
            <a:endParaRPr lang="en-US" altLang="en-US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b="1" dirty="0"/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Staphylococci (cluster catalase +)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Streptococci (chains catalase -)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Enterococci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altLang="en-US" sz="2800" dirty="0"/>
              <a:t>                                     </a:t>
            </a:r>
            <a:r>
              <a:rPr lang="en-US" altLang="en-US" b="1" dirty="0"/>
              <a:t>Aerobic/facultative anaerobe                                  Anaerobic </a:t>
            </a:r>
          </a:p>
          <a:p>
            <a:pPr>
              <a:buFontTx/>
              <a:buNone/>
            </a:pPr>
            <a:r>
              <a:rPr lang="en-US" altLang="en-US" b="1" dirty="0"/>
              <a:t>                                                             </a:t>
            </a:r>
            <a:r>
              <a:rPr lang="en-US" altLang="en-US" b="1" dirty="0" err="1">
                <a:solidFill>
                  <a:schemeClr val="tx2"/>
                </a:solidFill>
              </a:rPr>
              <a:t>Cornybacterium</a:t>
            </a:r>
            <a:r>
              <a:rPr lang="en-US" altLang="en-US" b="1" dirty="0">
                <a:solidFill>
                  <a:schemeClr val="tx2"/>
                </a:solidFill>
              </a:rPr>
              <a:t>       (NSF)                    Clostridium (SF)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                                                             Listeria </a:t>
            </a:r>
            <a:r>
              <a:rPr lang="en-US" altLang="en-US" b="1" dirty="0" err="1">
                <a:solidFill>
                  <a:schemeClr val="tx2"/>
                </a:solidFill>
              </a:rPr>
              <a:t>Nocardia</a:t>
            </a:r>
            <a:r>
              <a:rPr lang="en-US" altLang="en-US" b="1" dirty="0">
                <a:solidFill>
                  <a:srgbClr val="FFFFFF"/>
                </a:solidFill>
              </a:rPr>
              <a:t> (NSF)                         </a:t>
            </a:r>
            <a:r>
              <a:rPr lang="en-US" altLang="en-US" b="1" dirty="0" err="1">
                <a:solidFill>
                  <a:schemeClr val="tx2"/>
                </a:solidFill>
              </a:rPr>
              <a:t>Eubacterium</a:t>
            </a:r>
            <a:r>
              <a:rPr lang="en-US" altLang="en-US" b="1" dirty="0">
                <a:solidFill>
                  <a:schemeClr val="tx2"/>
                </a:solidFill>
              </a:rPr>
              <a:t> (NSF)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                                                             </a:t>
            </a:r>
            <a:r>
              <a:rPr lang="en-US" altLang="en-US" b="1" dirty="0" err="1">
                <a:solidFill>
                  <a:schemeClr val="tx2"/>
                </a:solidFill>
              </a:rPr>
              <a:t>Latobacillus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rgbClr val="FFFFFF"/>
                </a:solidFill>
              </a:rPr>
              <a:t>(NSF) </a:t>
            </a:r>
            <a:endParaRPr lang="en-US" altLang="en-US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                                                             Bacillus </a:t>
            </a:r>
            <a:r>
              <a:rPr lang="en-US" altLang="en-US" b="1" dirty="0" err="1">
                <a:solidFill>
                  <a:schemeClr val="tx2"/>
                </a:solidFill>
              </a:rPr>
              <a:t>Antheresis</a:t>
            </a:r>
            <a:r>
              <a:rPr lang="en-US" altLang="en-US" b="1" dirty="0">
                <a:solidFill>
                  <a:schemeClr val="tx2"/>
                </a:solidFill>
              </a:rPr>
              <a:t> (SF)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                                                                </a:t>
            </a:r>
          </a:p>
        </p:txBody>
      </p:sp>
      <p:cxnSp>
        <p:nvCxnSpPr>
          <p:cNvPr id="15365" name="Straight Connector 7"/>
          <p:cNvCxnSpPr>
            <a:cxnSpLocks noChangeShapeType="1"/>
          </p:cNvCxnSpPr>
          <p:nvPr/>
        </p:nvCxnSpPr>
        <p:spPr bwMode="auto">
          <a:xfrm>
            <a:off x="2779644" y="614640"/>
            <a:ext cx="5029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Arrow Connector 13"/>
          <p:cNvCxnSpPr>
            <a:cxnSpLocks noChangeShapeType="1"/>
          </p:cNvCxnSpPr>
          <p:nvPr/>
        </p:nvCxnSpPr>
        <p:spPr bwMode="auto">
          <a:xfrm rot="5400000">
            <a:off x="2665345" y="728939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Arrow Connector 15"/>
          <p:cNvCxnSpPr>
            <a:cxnSpLocks noChangeShapeType="1"/>
          </p:cNvCxnSpPr>
          <p:nvPr/>
        </p:nvCxnSpPr>
        <p:spPr bwMode="auto">
          <a:xfrm rot="5400000">
            <a:off x="7658032" y="768626"/>
            <a:ext cx="3032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18"/>
          <p:cNvCxnSpPr>
            <a:cxnSpLocks noChangeShapeType="1"/>
          </p:cNvCxnSpPr>
          <p:nvPr/>
        </p:nvCxnSpPr>
        <p:spPr bwMode="auto">
          <a:xfrm rot="5400000">
            <a:off x="2551838" y="1529832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22"/>
          <p:cNvCxnSpPr>
            <a:cxnSpLocks noChangeShapeType="1"/>
          </p:cNvCxnSpPr>
          <p:nvPr/>
        </p:nvCxnSpPr>
        <p:spPr bwMode="auto">
          <a:xfrm>
            <a:off x="2779644" y="1300440"/>
            <a:ext cx="2286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24"/>
          <p:cNvCxnSpPr>
            <a:cxnSpLocks noChangeShapeType="1"/>
          </p:cNvCxnSpPr>
          <p:nvPr/>
        </p:nvCxnSpPr>
        <p:spPr bwMode="auto">
          <a:xfrm rot="5400000">
            <a:off x="4913245" y="1452839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Arrow Connector 26"/>
          <p:cNvCxnSpPr>
            <a:cxnSpLocks noChangeShapeType="1"/>
          </p:cNvCxnSpPr>
          <p:nvPr/>
        </p:nvCxnSpPr>
        <p:spPr bwMode="auto">
          <a:xfrm rot="5400000">
            <a:off x="2322445" y="2595839"/>
            <a:ext cx="4572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32"/>
          <p:cNvCxnSpPr>
            <a:cxnSpLocks noChangeShapeType="1"/>
          </p:cNvCxnSpPr>
          <p:nvPr/>
        </p:nvCxnSpPr>
        <p:spPr bwMode="auto">
          <a:xfrm rot="5400000">
            <a:off x="7065066" y="2479953"/>
            <a:ext cx="23622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34"/>
          <p:cNvCxnSpPr>
            <a:cxnSpLocks noChangeShapeType="1"/>
          </p:cNvCxnSpPr>
          <p:nvPr/>
        </p:nvCxnSpPr>
        <p:spPr bwMode="auto">
          <a:xfrm>
            <a:off x="5559357" y="3629509"/>
            <a:ext cx="44958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36"/>
          <p:cNvCxnSpPr>
            <a:cxnSpLocks noChangeShapeType="1"/>
          </p:cNvCxnSpPr>
          <p:nvPr/>
        </p:nvCxnSpPr>
        <p:spPr bwMode="auto">
          <a:xfrm rot="5400000">
            <a:off x="5331551" y="3895415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38"/>
          <p:cNvCxnSpPr>
            <a:cxnSpLocks noChangeShapeType="1"/>
          </p:cNvCxnSpPr>
          <p:nvPr/>
        </p:nvCxnSpPr>
        <p:spPr bwMode="auto">
          <a:xfrm rot="5400000">
            <a:off x="9893681" y="3819216"/>
            <a:ext cx="381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40"/>
          <p:cNvCxnSpPr>
            <a:cxnSpLocks noChangeShapeType="1"/>
          </p:cNvCxnSpPr>
          <p:nvPr/>
        </p:nvCxnSpPr>
        <p:spPr bwMode="auto">
          <a:xfrm rot="5400000">
            <a:off x="5027545" y="1797327"/>
            <a:ext cx="762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4608444" y="5950227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200" dirty="0">
                <a:solidFill>
                  <a:schemeClr val="tx2"/>
                </a:solidFill>
              </a:rPr>
              <a:t>NSF=non-spore forming SF=spore forming</a:t>
            </a:r>
          </a:p>
        </p:txBody>
      </p:sp>
    </p:spTree>
    <p:extLst>
      <p:ext uri="{BB962C8B-B14F-4D97-AF65-F5344CB8AC3E}">
        <p14:creationId xmlns:p14="http://schemas.microsoft.com/office/powerpoint/2010/main" val="398469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22163" y="5899879"/>
            <a:ext cx="13120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254A8F-4777-4930-A807-0A38AD4F08AE}" type="slidenum">
              <a:rPr lang="en-US" altLang="en-US" sz="1400">
                <a:solidFill>
                  <a:srgbClr val="FFFF00"/>
                </a:solidFill>
              </a:rPr>
              <a:pPr/>
              <a:t>6</a:t>
            </a:fld>
            <a:endParaRPr lang="en-US" altLang="en-US" sz="1400">
              <a:solidFill>
                <a:srgbClr val="FFFF00"/>
              </a:solidFill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014870" y="-182218"/>
            <a:ext cx="6172200" cy="685800"/>
          </a:xfrm>
        </p:spPr>
        <p:txBody>
          <a:bodyPr/>
          <a:lstStyle/>
          <a:p>
            <a:r>
              <a:rPr lang="en-US" altLang="en-US" sz="3200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Gram  Negative bacteria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974574" y="808382"/>
            <a:ext cx="10984395" cy="6049618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en-US" sz="4400" dirty="0"/>
              <a:t>      </a:t>
            </a:r>
            <a:r>
              <a:rPr lang="en-US" altLang="en-US" sz="4400" dirty="0">
                <a:solidFill>
                  <a:srgbClr val="FF00FF"/>
                </a:solidFill>
              </a:rPr>
              <a:t>Cocci  </a:t>
            </a:r>
            <a:r>
              <a:rPr lang="en-US" altLang="en-US" sz="4400" dirty="0"/>
              <a:t>                                                          </a:t>
            </a:r>
            <a:r>
              <a:rPr lang="en-US" altLang="en-US" sz="4400" dirty="0">
                <a:solidFill>
                  <a:srgbClr val="FF00FF"/>
                </a:solidFill>
              </a:rPr>
              <a:t>Bacilli</a:t>
            </a:r>
          </a:p>
          <a:p>
            <a:pPr>
              <a:buFontTx/>
              <a:buNone/>
            </a:pPr>
            <a:r>
              <a:rPr lang="en-US" altLang="en-US" sz="2900" b="1" dirty="0"/>
              <a:t> </a:t>
            </a:r>
          </a:p>
          <a:p>
            <a:pPr>
              <a:buFontTx/>
              <a:buNone/>
            </a:pPr>
            <a:r>
              <a:rPr lang="en-US" altLang="en-US" sz="2900" b="1" dirty="0"/>
              <a:t>   Aerobic /</a:t>
            </a:r>
            <a:r>
              <a:rPr lang="en-US" altLang="en-US" sz="2900" b="1" dirty="0" err="1"/>
              <a:t>facltative</a:t>
            </a:r>
            <a:r>
              <a:rPr lang="en-US" altLang="en-US" sz="2900" b="1" dirty="0"/>
              <a:t>            Anaerobe                      </a:t>
            </a:r>
          </a:p>
          <a:p>
            <a:pPr>
              <a:buFontTx/>
              <a:buNone/>
            </a:pPr>
            <a:r>
              <a:rPr lang="en-US" altLang="en-US" sz="2900" b="1" dirty="0"/>
              <a:t>       Anaerobe                      </a:t>
            </a:r>
            <a:r>
              <a:rPr lang="en-US" altLang="en-US" sz="2900" b="1" dirty="0" err="1">
                <a:solidFill>
                  <a:schemeClr val="tx2"/>
                </a:solidFill>
              </a:rPr>
              <a:t>Veillonella</a:t>
            </a:r>
            <a:endParaRPr lang="en-US" altLang="en-US" sz="2900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2900" b="1" dirty="0"/>
          </a:p>
          <a:p>
            <a:pPr>
              <a:buFontTx/>
              <a:buNone/>
            </a:pPr>
            <a:r>
              <a:rPr lang="en-US" altLang="en-US" sz="2900" b="1" dirty="0">
                <a:solidFill>
                  <a:schemeClr val="tx2"/>
                </a:solidFill>
              </a:rPr>
              <a:t>Neisseria</a:t>
            </a:r>
          </a:p>
          <a:p>
            <a:pPr>
              <a:buFontTx/>
              <a:buNone/>
            </a:pPr>
            <a:r>
              <a:rPr lang="en-US" altLang="en-US" sz="2900" b="1" dirty="0">
                <a:solidFill>
                  <a:schemeClr val="tx2"/>
                </a:solidFill>
              </a:rPr>
              <a:t>Moraxella </a:t>
            </a:r>
          </a:p>
          <a:p>
            <a:pPr>
              <a:buFontTx/>
              <a:buNone/>
            </a:pPr>
            <a:endParaRPr lang="en-US" altLang="en-US" sz="2900" b="1" dirty="0"/>
          </a:p>
          <a:p>
            <a:pPr>
              <a:buFontTx/>
              <a:buNone/>
            </a:pPr>
            <a:r>
              <a:rPr lang="en-US" altLang="en-US" sz="2900" b="1" dirty="0"/>
              <a:t>        </a:t>
            </a:r>
          </a:p>
          <a:p>
            <a:pPr>
              <a:buFontTx/>
              <a:buNone/>
            </a:pPr>
            <a:r>
              <a:rPr lang="en-US" altLang="en-US" sz="2900" b="1" dirty="0"/>
              <a:t>                                   Aerobic/facultative anaerobe                                                       Anaerobic</a:t>
            </a:r>
          </a:p>
          <a:p>
            <a:pPr>
              <a:buFontTx/>
              <a:buNone/>
            </a:pPr>
            <a:r>
              <a:rPr lang="en-US" altLang="en-US" sz="2900" i="1" dirty="0">
                <a:solidFill>
                  <a:schemeClr val="tx2"/>
                </a:solidFill>
              </a:rPr>
              <a:t>                                                                                                    </a:t>
            </a:r>
            <a:r>
              <a:rPr lang="en-US" altLang="en-US" sz="2900" i="1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altLang="en-US" sz="2900" i="1" dirty="0" err="1">
                <a:solidFill>
                  <a:srgbClr val="FF0000"/>
                </a:solidFill>
              </a:rPr>
              <a:t>Bacteriodes</a:t>
            </a:r>
            <a:endParaRPr lang="en-US" altLang="en-US" sz="2900"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z="2900" i="1" dirty="0">
                <a:solidFill>
                  <a:srgbClr val="FF0000"/>
                </a:solidFill>
              </a:rPr>
              <a:t>                              </a:t>
            </a:r>
            <a:r>
              <a:rPr lang="en-US" altLang="en-US" sz="2900" b="1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en-US" altLang="en-US" sz="2900" i="1" dirty="0">
                <a:solidFill>
                  <a:srgbClr val="FF0000"/>
                </a:solidFill>
              </a:rPr>
              <a:t>                                                            Fusobacterium</a:t>
            </a:r>
          </a:p>
          <a:p>
            <a:pPr>
              <a:buFontTx/>
              <a:buNone/>
            </a:pPr>
            <a:r>
              <a:rPr lang="en-US" altLang="en-US" sz="2900" b="1" dirty="0">
                <a:solidFill>
                  <a:srgbClr val="FF0000"/>
                </a:solidFill>
              </a:rPr>
              <a:t>           </a:t>
            </a:r>
          </a:p>
          <a:p>
            <a:pPr>
              <a:buFontTx/>
              <a:buNone/>
            </a:pPr>
            <a:r>
              <a:rPr lang="en-US" altLang="en-US" sz="2900" b="1" dirty="0">
                <a:solidFill>
                  <a:srgbClr val="FFFFFF"/>
                </a:solidFill>
              </a:rPr>
              <a:t>                                                     Fastidious</a:t>
            </a:r>
            <a:endParaRPr lang="en-US" altLang="en-US" sz="2900" i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GB" altLang="en-US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     </a:t>
            </a:r>
          </a:p>
        </p:txBody>
      </p:sp>
      <p:cxnSp>
        <p:nvCxnSpPr>
          <p:cNvPr id="16389" name="Straight Connector 7"/>
          <p:cNvCxnSpPr>
            <a:cxnSpLocks noChangeShapeType="1"/>
          </p:cNvCxnSpPr>
          <p:nvPr/>
        </p:nvCxnSpPr>
        <p:spPr bwMode="auto">
          <a:xfrm>
            <a:off x="2541105" y="505308"/>
            <a:ext cx="5029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Straight Arrow Connector 13"/>
          <p:cNvCxnSpPr>
            <a:cxnSpLocks noChangeShapeType="1"/>
          </p:cNvCxnSpPr>
          <p:nvPr/>
        </p:nvCxnSpPr>
        <p:spPr bwMode="auto">
          <a:xfrm rot="5400000">
            <a:off x="2426806" y="619607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Arrow Connector 15"/>
          <p:cNvCxnSpPr>
            <a:cxnSpLocks noChangeShapeType="1"/>
          </p:cNvCxnSpPr>
          <p:nvPr/>
        </p:nvCxnSpPr>
        <p:spPr bwMode="auto">
          <a:xfrm rot="5400000">
            <a:off x="7419493" y="659294"/>
            <a:ext cx="3032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Arrow Connector 18"/>
          <p:cNvCxnSpPr>
            <a:cxnSpLocks noChangeShapeType="1"/>
          </p:cNvCxnSpPr>
          <p:nvPr/>
        </p:nvCxnSpPr>
        <p:spPr bwMode="auto">
          <a:xfrm rot="5400000">
            <a:off x="2313299" y="14205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Connector 22"/>
          <p:cNvCxnSpPr>
            <a:cxnSpLocks noChangeShapeType="1"/>
          </p:cNvCxnSpPr>
          <p:nvPr/>
        </p:nvCxnSpPr>
        <p:spPr bwMode="auto">
          <a:xfrm>
            <a:off x="2541105" y="1191108"/>
            <a:ext cx="2286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Arrow Connector 24"/>
          <p:cNvCxnSpPr>
            <a:cxnSpLocks noChangeShapeType="1"/>
          </p:cNvCxnSpPr>
          <p:nvPr/>
        </p:nvCxnSpPr>
        <p:spPr bwMode="auto">
          <a:xfrm rot="5400000">
            <a:off x="4674706" y="1343507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Arrow Connector 26"/>
          <p:cNvCxnSpPr>
            <a:cxnSpLocks noChangeShapeType="1"/>
          </p:cNvCxnSpPr>
          <p:nvPr/>
        </p:nvCxnSpPr>
        <p:spPr bwMode="auto">
          <a:xfrm rot="5400000">
            <a:off x="2261360" y="2372207"/>
            <a:ext cx="4572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Connector 32"/>
          <p:cNvCxnSpPr>
            <a:cxnSpLocks noChangeShapeType="1"/>
          </p:cNvCxnSpPr>
          <p:nvPr/>
        </p:nvCxnSpPr>
        <p:spPr bwMode="auto">
          <a:xfrm rot="5400000">
            <a:off x="6389206" y="2372207"/>
            <a:ext cx="23622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Connector 34"/>
          <p:cNvCxnSpPr>
            <a:cxnSpLocks noChangeShapeType="1"/>
          </p:cNvCxnSpPr>
          <p:nvPr/>
        </p:nvCxnSpPr>
        <p:spPr bwMode="auto">
          <a:xfrm>
            <a:off x="4598505" y="3553308"/>
            <a:ext cx="44958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Arrow Connector 36"/>
          <p:cNvCxnSpPr>
            <a:cxnSpLocks noChangeShapeType="1"/>
          </p:cNvCxnSpPr>
          <p:nvPr/>
        </p:nvCxnSpPr>
        <p:spPr bwMode="auto">
          <a:xfrm rot="5400000">
            <a:off x="4370699" y="37827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Arrow Connector 38"/>
          <p:cNvCxnSpPr>
            <a:cxnSpLocks noChangeShapeType="1"/>
          </p:cNvCxnSpPr>
          <p:nvPr/>
        </p:nvCxnSpPr>
        <p:spPr bwMode="auto">
          <a:xfrm rot="5400000">
            <a:off x="8903012" y="3744601"/>
            <a:ext cx="381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34"/>
          <p:cNvCxnSpPr>
            <a:cxnSpLocks noChangeShapeType="1"/>
          </p:cNvCxnSpPr>
          <p:nvPr/>
        </p:nvCxnSpPr>
        <p:spPr bwMode="auto">
          <a:xfrm>
            <a:off x="2488372" y="5345030"/>
            <a:ext cx="3238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Arrow Connector 36"/>
          <p:cNvCxnSpPr>
            <a:cxnSpLocks noChangeShapeType="1"/>
          </p:cNvCxnSpPr>
          <p:nvPr/>
        </p:nvCxnSpPr>
        <p:spPr bwMode="auto">
          <a:xfrm rot="5400000">
            <a:off x="4403830" y="4703275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Arrow Connector 36"/>
          <p:cNvCxnSpPr>
            <a:cxnSpLocks noChangeShapeType="1"/>
          </p:cNvCxnSpPr>
          <p:nvPr/>
        </p:nvCxnSpPr>
        <p:spPr bwMode="auto">
          <a:xfrm rot="5400000">
            <a:off x="3879816" y="561844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Straight Arrow Connector 36"/>
          <p:cNvCxnSpPr>
            <a:cxnSpLocks noChangeShapeType="1"/>
          </p:cNvCxnSpPr>
          <p:nvPr/>
        </p:nvCxnSpPr>
        <p:spPr bwMode="auto">
          <a:xfrm rot="5400000">
            <a:off x="2260566" y="5581997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Straight Arrow Connector 36"/>
          <p:cNvCxnSpPr>
            <a:cxnSpLocks noChangeShapeType="1"/>
          </p:cNvCxnSpPr>
          <p:nvPr/>
        </p:nvCxnSpPr>
        <p:spPr bwMode="auto">
          <a:xfrm rot="5400000">
            <a:off x="5481714" y="5567302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872490" y="5841488"/>
            <a:ext cx="447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i="1" dirty="0">
                <a:solidFill>
                  <a:schemeClr val="tx2"/>
                </a:solidFill>
              </a:rPr>
              <a:t>Pseudomonas         </a:t>
            </a:r>
            <a:r>
              <a:rPr lang="en-GB" altLang="en-US" i="1" dirty="0">
                <a:solidFill>
                  <a:schemeClr val="tx2"/>
                </a:solidFill>
              </a:rPr>
              <a:t>E. coli                  Bordetella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6067" y="4902305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Oxidase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885" y="4967170"/>
            <a:ext cx="48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                           -</a:t>
            </a:r>
          </a:p>
        </p:txBody>
      </p:sp>
    </p:spTree>
    <p:extLst>
      <p:ext uri="{BB962C8B-B14F-4D97-AF65-F5344CB8AC3E}">
        <p14:creationId xmlns:p14="http://schemas.microsoft.com/office/powerpoint/2010/main" val="190861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40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6" y="781878"/>
            <a:ext cx="7591864" cy="557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442" y="805942"/>
            <a:ext cx="41629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 bacteria are prokaryote</a:t>
            </a:r>
          </a:p>
          <a:p>
            <a:endParaRPr lang="en-US" sz="2400" dirty="0"/>
          </a:p>
          <a:p>
            <a:r>
              <a:rPr lang="en-US" sz="2400" dirty="0"/>
              <a:t>2- the DNA is floating and easily transport to another bacteria (</a:t>
            </a:r>
            <a:r>
              <a:rPr lang="en-US" sz="2400" dirty="0">
                <a:solidFill>
                  <a:srgbClr val="FF0000"/>
                </a:solidFill>
              </a:rPr>
              <a:t>so they easily get resistance to antibiotics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3- capsule ( </a:t>
            </a:r>
            <a:r>
              <a:rPr lang="en-US" sz="2400" dirty="0" err="1">
                <a:solidFill>
                  <a:srgbClr val="FF0000"/>
                </a:solidFill>
              </a:rPr>
              <a:t>antiphagocytic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4- cell wall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 is the site of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antibiotic action such as </a:t>
            </a:r>
            <a:r>
              <a:rPr lang="en-US" sz="2000" dirty="0">
                <a:solidFill>
                  <a:srgbClr val="FF0000"/>
                </a:solidFill>
              </a:rPr>
              <a:t>penicillin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destroy the cell wall -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1348" y="27081"/>
            <a:ext cx="181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bacteria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3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1303" y="42721"/>
            <a:ext cx="3697357" cy="807486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Gram Staining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663" y="1031875"/>
            <a:ext cx="12098337" cy="3594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- </a:t>
            </a:r>
            <a:r>
              <a:rPr lang="en-US" dirty="0">
                <a:solidFill>
                  <a:schemeClr val="tx1"/>
                </a:solidFill>
              </a:rPr>
              <a:t>Developed in1884 by the Danish physician Hans Christian Gram.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663" y="1720929"/>
            <a:ext cx="106474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An important tool</a:t>
            </a:r>
            <a:r>
              <a:rPr lang="en-US" sz="2000" dirty="0"/>
              <a:t> in bacterial </a:t>
            </a:r>
            <a:r>
              <a:rPr lang="en-US" sz="2000" u="sng" dirty="0"/>
              <a:t>taxonomy</a:t>
            </a:r>
            <a:r>
              <a:rPr lang="en-US" sz="2000" dirty="0"/>
              <a:t>* , distinguishing so called </a:t>
            </a:r>
            <a:r>
              <a:rPr lang="en-US" sz="2000" u="sng" dirty="0">
                <a:solidFill>
                  <a:srgbClr val="0070C0"/>
                </a:solidFill>
              </a:rPr>
              <a:t>gram positive bacteria</a:t>
            </a:r>
            <a:r>
              <a:rPr lang="en-US" sz="2000" dirty="0"/>
              <a:t> , which </a:t>
            </a:r>
            <a:r>
              <a:rPr lang="en-US" sz="2000" u="sng" dirty="0">
                <a:solidFill>
                  <a:srgbClr val="FF0000"/>
                </a:solidFill>
              </a:rPr>
              <a:t>remain</a:t>
            </a:r>
            <a:r>
              <a:rPr lang="en-US" sz="2000" dirty="0"/>
              <a:t> colored (</a:t>
            </a:r>
            <a:r>
              <a:rPr lang="en-US" sz="2000" dirty="0">
                <a:solidFill>
                  <a:srgbClr val="7030A0"/>
                </a:solidFill>
              </a:rPr>
              <a:t>violet</a:t>
            </a:r>
            <a:r>
              <a:rPr lang="en-US" sz="2000" dirty="0"/>
              <a:t>) after the staining procedure, from </a:t>
            </a:r>
            <a:r>
              <a:rPr lang="en-US" sz="2000" u="sng" dirty="0">
                <a:solidFill>
                  <a:srgbClr val="C00000"/>
                </a:solidFill>
              </a:rPr>
              <a:t>gram negative bacteria </a:t>
            </a:r>
            <a:r>
              <a:rPr lang="en-US" sz="2000" dirty="0">
                <a:solidFill>
                  <a:srgbClr val="C00000"/>
                </a:solidFill>
              </a:rPr>
              <a:t>***  </a:t>
            </a:r>
            <a:r>
              <a:rPr lang="en-US" sz="2000" dirty="0"/>
              <a:t>which </a:t>
            </a:r>
            <a:r>
              <a:rPr lang="en-US" sz="2000" u="sng" dirty="0">
                <a:solidFill>
                  <a:srgbClr val="FF0000"/>
                </a:solidFill>
              </a:rPr>
              <a:t>do not </a:t>
            </a:r>
            <a:r>
              <a:rPr lang="en-US" sz="2000" dirty="0"/>
              <a:t>retain dye(</a:t>
            </a:r>
            <a:r>
              <a:rPr lang="en-US" sz="2000" dirty="0">
                <a:solidFill>
                  <a:srgbClr val="7030A0"/>
                </a:solidFill>
              </a:rPr>
              <a:t>violet</a:t>
            </a:r>
            <a:r>
              <a:rPr lang="en-US" sz="2000" dirty="0"/>
              <a:t>) and need to be counter stained (</a:t>
            </a:r>
            <a:r>
              <a:rPr lang="en-US" sz="2000" dirty="0">
                <a:solidFill>
                  <a:srgbClr val="FF0000"/>
                </a:solidFill>
              </a:rPr>
              <a:t>safranin</a:t>
            </a:r>
            <a:r>
              <a:rPr lang="en-US" sz="2000" dirty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- Can be applied to </a:t>
            </a:r>
            <a:r>
              <a:rPr lang="en-US" sz="2000" u="sng" dirty="0"/>
              <a:t>pure cultures 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lab culture with a single specimen</a:t>
            </a:r>
            <a:r>
              <a:rPr lang="en-US" sz="2000" dirty="0"/>
              <a:t>) of bacteria or to </a:t>
            </a:r>
            <a:r>
              <a:rPr lang="en-US" sz="2000" u="sng" dirty="0"/>
              <a:t>clinical specimens</a:t>
            </a:r>
            <a:r>
              <a:rPr lang="en-US" sz="2000" dirty="0"/>
              <a:t>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swaps, feces, urine</a:t>
            </a:r>
            <a:r>
              <a:rPr lang="en-US" sz="2000" dirty="0"/>
              <a:t>…).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6505" y="5152232"/>
            <a:ext cx="648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* Taxonomy :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branch of science concerned with classification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-39759" y="5502732"/>
            <a:ext cx="584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** gram positive bacteria :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large amount of peptidoglycan</a:t>
            </a:r>
            <a:r>
              <a:rPr lang="en-US" dirty="0"/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72064"/>
            <a:ext cx="593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*** gram negative bacteria: 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small amount of peptidoglycan</a:t>
            </a:r>
            <a:r>
              <a:rPr lang="en-US" dirty="0"/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09322"/>
            <a:ext cx="6294783" cy="1338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148" y="424853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45" y="4364494"/>
            <a:ext cx="121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424752" y="5641230"/>
            <a:ext cx="1775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>Pure culture of </a:t>
            </a:r>
            <a:r>
              <a:rPr lang="en-GB" altLang="en-US" sz="1200" i="1" dirty="0">
                <a:latin typeface="Arial" panose="020B0604020202020204" pitchFamily="34" charset="0"/>
              </a:rPr>
              <a:t>E. coli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i="1" dirty="0">
                <a:latin typeface="Arial" panose="020B0604020202020204" pitchFamily="34" charset="0"/>
              </a:rPr>
              <a:t>(Gram-negative rods)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46071" y="5545584"/>
            <a:ext cx="2425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1200" i="1" dirty="0">
                <a:latin typeface="Arial" panose="020B0604020202020204" pitchFamily="34" charset="0"/>
              </a:rPr>
              <a:t>Neisseria gonorrhoeae in a smear of urethral pus</a:t>
            </a:r>
          </a:p>
          <a:p>
            <a:pPr algn="ctr">
              <a:spcBef>
                <a:spcPct val="0"/>
              </a:spcBef>
            </a:pPr>
            <a:r>
              <a:rPr lang="en-GB" altLang="en-US" sz="1200" i="1" dirty="0">
                <a:latin typeface="Arial" panose="020B0604020202020204" pitchFamily="34" charset="0"/>
              </a:rPr>
              <a:t>(Gram-negative cocci, with pus cells)</a:t>
            </a:r>
          </a:p>
        </p:txBody>
      </p:sp>
    </p:spTree>
    <p:extLst>
      <p:ext uri="{BB962C8B-B14F-4D97-AF65-F5344CB8AC3E}">
        <p14:creationId xmlns:p14="http://schemas.microsoft.com/office/powerpoint/2010/main" val="32246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88627"/>
              </p:ext>
            </p:extLst>
          </p:nvPr>
        </p:nvGraphicFramePr>
        <p:xfrm>
          <a:off x="-3" y="0"/>
          <a:ext cx="12192002" cy="3617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="" xmlns:a16="http://schemas.microsoft.com/office/drawing/2014/main" val="1123702090"/>
                    </a:ext>
                  </a:extLst>
                </a:gridCol>
                <a:gridCol w="6096001">
                  <a:extLst>
                    <a:ext uri="{9D8B030D-6E8A-4147-A177-3AD203B41FA5}">
                      <a16:colId xmlns="" xmlns:a16="http://schemas.microsoft.com/office/drawing/2014/main" val="4014642399"/>
                    </a:ext>
                  </a:extLst>
                </a:gridCol>
              </a:tblGrid>
              <a:tr h="695495">
                <a:tc>
                  <a:txBody>
                    <a:bodyPr/>
                    <a:lstStyle/>
                    <a:p>
                      <a:pPr algn="ctr"/>
                      <a:r>
                        <a:rPr lang="en-US" sz="2400" i="1" u="sng" dirty="0">
                          <a:solidFill>
                            <a:srgbClr val="0070C0"/>
                          </a:solidFill>
                        </a:rPr>
                        <a:t>Gram positive</a:t>
                      </a:r>
                      <a:r>
                        <a:rPr lang="en-US" sz="2400" i="1" u="sng" baseline="0" dirty="0">
                          <a:solidFill>
                            <a:srgbClr val="0070C0"/>
                          </a:solidFill>
                        </a:rPr>
                        <a:t> cell wall</a:t>
                      </a:r>
                      <a:endParaRPr lang="en-US" sz="2400" i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u="sng" dirty="0">
                          <a:solidFill>
                            <a:srgbClr val="FF0000"/>
                          </a:solidFill>
                        </a:rPr>
                        <a:t>Gram negative cell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6504952"/>
                  </a:ext>
                </a:extLst>
              </a:tr>
              <a:tr h="17903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u="sng" baseline="0" dirty="0">
                          <a:solidFill>
                            <a:srgbClr val="FF0000"/>
                          </a:solidFill>
                        </a:rPr>
                        <a:t>Thick</a:t>
                      </a:r>
                      <a:r>
                        <a:rPr lang="en-US" sz="1800" baseline="0" dirty="0"/>
                        <a:t>, homogenous sheath of peptidoglycan 20-80 nm thick.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/>
                        <a:t>Tightly bound acidic polysaccharides, including </a:t>
                      </a:r>
                      <a:r>
                        <a:rPr lang="en-US" sz="1800" u="sng" baseline="0" dirty="0">
                          <a:solidFill>
                            <a:srgbClr val="FF0000"/>
                          </a:solidFill>
                        </a:rPr>
                        <a:t>teichoic acid </a:t>
                      </a:r>
                      <a:r>
                        <a:rPr lang="en-US" sz="1800" baseline="0" dirty="0"/>
                        <a:t>and </a:t>
                      </a:r>
                      <a:r>
                        <a:rPr lang="en-US" sz="1800" u="sng" baseline="0" dirty="0">
                          <a:solidFill>
                            <a:srgbClr val="FF0000"/>
                          </a:solidFill>
                        </a:rPr>
                        <a:t>lipoteichoic acid</a:t>
                      </a:r>
                      <a:r>
                        <a:rPr lang="en-US" sz="1800" baseline="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/>
                        <a:t>Cell membrane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Outer membrane containing 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lipopolysaccharide (LPS).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u="sng" baseline="0" dirty="0">
                          <a:solidFill>
                            <a:srgbClr val="FF0000"/>
                          </a:solidFill>
                        </a:rPr>
                        <a:t>Thin</a:t>
                      </a:r>
                      <a:r>
                        <a:rPr lang="en-US" baseline="0" dirty="0"/>
                        <a:t> shell of peptidoglycan.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u="sng" baseline="0" dirty="0"/>
                        <a:t>Periplasmic </a:t>
                      </a:r>
                      <a:r>
                        <a:rPr lang="en-US" u="none" baseline="0" dirty="0"/>
                        <a:t>space </a:t>
                      </a:r>
                      <a:r>
                        <a:rPr lang="en-US" u="non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(between</a:t>
                      </a:r>
                      <a:r>
                        <a:rPr lang="en-U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the cell wall &amp; plasma membrane).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Inner membrane.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176107"/>
                  </a:ext>
                </a:extLst>
              </a:tr>
              <a:tr h="1132017">
                <a:tc>
                  <a:txBody>
                    <a:bodyPr/>
                    <a:lstStyle/>
                    <a:p>
                      <a:r>
                        <a:rPr lang="en-US" dirty="0"/>
                        <a:t>Retain </a:t>
                      </a:r>
                      <a:r>
                        <a:rPr lang="en-US" u="sng" dirty="0"/>
                        <a:t>crystal</a:t>
                      </a:r>
                      <a:r>
                        <a:rPr lang="en-US" u="sng" baseline="0" dirty="0"/>
                        <a:t> violet</a:t>
                      </a:r>
                      <a:r>
                        <a:rPr lang="en-US" baseline="0" dirty="0"/>
                        <a:t> and stain 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</a:rPr>
                        <a:t>blue</a:t>
                      </a:r>
                      <a:r>
                        <a:rPr lang="en-US" baseline="0" dirty="0"/>
                        <a:t> or 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purple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Lose </a:t>
                      </a:r>
                      <a:r>
                        <a:rPr lang="en-US" u="sng" dirty="0"/>
                        <a:t>crystal violet </a:t>
                      </a:r>
                      <a:r>
                        <a:rPr lang="en-US" dirty="0"/>
                        <a:t>and stain </a:t>
                      </a:r>
                      <a:r>
                        <a:rPr lang="en-US" dirty="0">
                          <a:solidFill>
                            <a:srgbClr val="FF3399"/>
                          </a:solidFill>
                        </a:rPr>
                        <a:t>pink</a:t>
                      </a:r>
                      <a:r>
                        <a:rPr lang="en-US" dirty="0"/>
                        <a:t> 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dirty="0"/>
                        <a:t> from 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safranin </a:t>
                      </a:r>
                      <a:r>
                        <a:rPr lang="en-US" dirty="0"/>
                        <a:t>counterstain.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710164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12" y="3193366"/>
            <a:ext cx="7807571" cy="36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39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3745</TotalTime>
  <Words>1582</Words>
  <Application>Microsoft Macintosh PowerPoint</Application>
  <PresentationFormat>Widescreen</PresentationFormat>
  <Paragraphs>388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Wingdings</vt:lpstr>
      <vt:lpstr>Retrospect</vt:lpstr>
      <vt:lpstr>microbiology</vt:lpstr>
      <vt:lpstr>Objectives: </vt:lpstr>
      <vt:lpstr>PowerPoint Presentation</vt:lpstr>
      <vt:lpstr>PowerPoint Presentation</vt:lpstr>
      <vt:lpstr>Gram  positive bacteria</vt:lpstr>
      <vt:lpstr>Gram  Negative bacteria</vt:lpstr>
      <vt:lpstr>PowerPoint Presentation</vt:lpstr>
      <vt:lpstr>Gram Staining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Gram-Negative Cocci </vt:lpstr>
      <vt:lpstr>سلايد إضافيه توضيح للسلايد التالي</vt:lpstr>
      <vt:lpstr> Gram-Negative Rods </vt:lpstr>
      <vt:lpstr> Gram-Negative Rods </vt:lpstr>
      <vt:lpstr>Non-Gram-stainable bacteria</vt:lpstr>
      <vt:lpstr>Questions: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66</cp:revision>
  <dcterms:created xsi:type="dcterms:W3CDTF">2016-10-05T22:42:29Z</dcterms:created>
  <dcterms:modified xsi:type="dcterms:W3CDTF">2016-11-12T18:23:14Z</dcterms:modified>
</cp:coreProperties>
</file>