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8" r:id="rId1"/>
  </p:sldMasterIdLst>
  <p:sldIdLst>
    <p:sldId id="256" r:id="rId2"/>
    <p:sldId id="287" r:id="rId3"/>
    <p:sldId id="288" r:id="rId4"/>
    <p:sldId id="285" r:id="rId5"/>
    <p:sldId id="286" r:id="rId6"/>
    <p:sldId id="257" r:id="rId7"/>
    <p:sldId id="271" r:id="rId8"/>
    <p:sldId id="291" r:id="rId9"/>
    <p:sldId id="292" r:id="rId10"/>
    <p:sldId id="293" r:id="rId11"/>
    <p:sldId id="294" r:id="rId12"/>
    <p:sldId id="276" r:id="rId13"/>
    <p:sldId id="275" r:id="rId14"/>
    <p:sldId id="274" r:id="rId15"/>
    <p:sldId id="262" r:id="rId16"/>
    <p:sldId id="263" r:id="rId17"/>
    <p:sldId id="295" r:id="rId18"/>
    <p:sldId id="296" r:id="rId19"/>
    <p:sldId id="258" r:id="rId20"/>
    <p:sldId id="279" r:id="rId21"/>
    <p:sldId id="278" r:id="rId22"/>
    <p:sldId id="277" r:id="rId23"/>
    <p:sldId id="280" r:id="rId24"/>
    <p:sldId id="282" r:id="rId25"/>
    <p:sldId id="259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>
      <p:cViewPr>
        <p:scale>
          <a:sx n="62" d="100"/>
          <a:sy n="62" d="100"/>
        </p:scale>
        <p:origin x="1824" y="6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CBFB-F6B7-465A-8897-E336EA9ABE78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1049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CBFB-F6B7-465A-8897-E336EA9ABE78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41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CBFB-F6B7-465A-8897-E336EA9ABE78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7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CBFB-F6B7-465A-8897-E336EA9ABE78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94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CBFB-F6B7-465A-8897-E336EA9ABE78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36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CBFB-F6B7-465A-8897-E336EA9ABE78}" type="datetimeFigureOut">
              <a:rPr lang="en-US" smtClean="0"/>
              <a:t>11/9/16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189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CBFB-F6B7-465A-8897-E336EA9ABE78}" type="datetimeFigureOut">
              <a:rPr lang="en-US" smtClean="0"/>
              <a:t>11/9/16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563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CBFB-F6B7-465A-8897-E336EA9ABE78}" type="datetimeFigureOut">
              <a:rPr lang="en-US" smtClean="0"/>
              <a:t>11/9/16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CBFB-F6B7-465A-8897-E336EA9ABE78}" type="datetimeFigureOut">
              <a:rPr lang="en-US" smtClean="0"/>
              <a:t>11/9/16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57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C3ECBFB-F6B7-465A-8897-E336EA9ABE78}" type="datetimeFigureOut">
              <a:rPr lang="en-US" smtClean="0"/>
              <a:t>11/9/16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053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CBFB-F6B7-465A-8897-E336EA9ABE78}" type="datetimeFigureOut">
              <a:rPr lang="en-US" smtClean="0"/>
              <a:t>11/9/16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5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C3ECBFB-F6B7-465A-8897-E336EA9ABE78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97A5031-62C0-48D0-9E28-2CF5D1F36AB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60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anaerobes.fm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1663" y="1800665"/>
            <a:ext cx="9000877" cy="1555408"/>
          </a:xfrm>
        </p:spPr>
        <p:txBody>
          <a:bodyPr/>
          <a:lstStyle/>
          <a:p>
            <a:pPr algn="ctr"/>
            <a:r>
              <a:rPr lang="en-US" b="1" spc="0" dirty="0">
                <a:ln w="12700">
                  <a:solidFill>
                    <a:schemeClr val="tx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microbiology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Lecture: Anaerobic </a:t>
            </a:r>
          </a:p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6532" b="66109" l="12344" r="81563">
                        <a14:foregroundMark x1="47969" y1="56250" x2="47969" y2="56250"/>
                        <a14:foregroundMark x1="33594" y1="51761" x2="33594" y2="51761"/>
                        <a14:backgroundMark x1="72656" y1="62236" x2="72656" y2="62236"/>
                      </a14:backgroundRemoval>
                    </a14:imgEffect>
                  </a14:imgLayer>
                </a14:imgProps>
              </a:ext>
            </a:extLst>
          </a:blip>
          <a:srcRect l="9527" t="34976" r="15358" b="32174"/>
          <a:stretch/>
        </p:blipFill>
        <p:spPr>
          <a:xfrm>
            <a:off x="-71981" y="0"/>
            <a:ext cx="2319680" cy="18006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13130" t="19132" r="8957" b="14435"/>
          <a:stretch/>
        </p:blipFill>
        <p:spPr>
          <a:xfrm>
            <a:off x="10482540" y="0"/>
            <a:ext cx="1709460" cy="1457620"/>
          </a:xfrm>
          <a:prstGeom prst="rect">
            <a:avLst/>
          </a:prstGeom>
        </p:spPr>
      </p:pic>
      <p:sp>
        <p:nvSpPr>
          <p:cNvPr id="6" name="Rectangle: Folded Corner 5"/>
          <p:cNvSpPr/>
          <p:nvPr/>
        </p:nvSpPr>
        <p:spPr>
          <a:xfrm>
            <a:off x="-196850" y="4569833"/>
            <a:ext cx="3691345" cy="2288167"/>
          </a:xfrm>
          <a:prstGeom prst="foldedCorner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IMPORTANT.</a:t>
            </a:r>
          </a:p>
          <a:p>
            <a:pPr algn="ctr"/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DOCTORS NOTES.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 INFORMATION.</a:t>
            </a:r>
          </a:p>
          <a:p>
            <a:pPr algn="ctr"/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Folded Corner 6"/>
          <p:cNvSpPr/>
          <p:nvPr/>
        </p:nvSpPr>
        <p:spPr>
          <a:xfrm>
            <a:off x="8772939" y="4916557"/>
            <a:ext cx="3419061" cy="1378226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b="1" dirty="0">
                <a:solidFill>
                  <a:srgbClr val="FF0000"/>
                </a:solidFill>
              </a:rPr>
              <a:t>ملاحظة مهمة جداً :</a:t>
            </a:r>
          </a:p>
          <a:p>
            <a:pPr algn="ctr"/>
            <a:r>
              <a:rPr lang="x-none" b="1" dirty="0">
                <a:solidFill>
                  <a:srgbClr val="FF0000"/>
                </a:solidFill>
              </a:rPr>
              <a:t>هذه المحاضرة معتمدة على سلايدز </a:t>
            </a:r>
            <a:r>
              <a:rPr lang="x-none" b="1" u="sng" dirty="0">
                <a:solidFill>
                  <a:srgbClr val="FF0000"/>
                </a:solidFill>
              </a:rPr>
              <a:t>الدكتور</a:t>
            </a:r>
            <a:r>
              <a:rPr lang="x-none" b="1" dirty="0">
                <a:solidFill>
                  <a:srgbClr val="FF0000"/>
                </a:solidFill>
              </a:rPr>
              <a:t> لذا يوجد شرائح من محاضرة </a:t>
            </a:r>
            <a:r>
              <a:rPr lang="x-none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الدكتورة</a:t>
            </a:r>
            <a:r>
              <a:rPr lang="x-none" b="1" dirty="0">
                <a:solidFill>
                  <a:srgbClr val="FF0000"/>
                </a:solidFill>
              </a:rPr>
              <a:t> </a:t>
            </a:r>
            <a:r>
              <a:rPr lang="x-none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غير</a:t>
            </a:r>
            <a:r>
              <a:rPr lang="x-none" b="1" dirty="0">
                <a:solidFill>
                  <a:srgbClr val="FF0000"/>
                </a:solidFill>
              </a:rPr>
              <a:t> موجودة.</a:t>
            </a:r>
          </a:p>
        </p:txBody>
      </p:sp>
    </p:spTree>
    <p:extLst>
      <p:ext uri="{BB962C8B-B14F-4D97-AF65-F5344CB8AC3E}">
        <p14:creationId xmlns:p14="http://schemas.microsoft.com/office/powerpoint/2010/main" val="3845908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14329" y="97592"/>
            <a:ext cx="36973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LABORATORY DIAGNOSIS:</a:t>
            </a:r>
            <a:b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357810" y="678670"/>
            <a:ext cx="658633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dirty="0">
                <a:solidFill>
                  <a:srgbClr val="FF0000"/>
                </a:solidFill>
              </a:rPr>
              <a:t>When anaerobic infection is suspected</a:t>
            </a:r>
            <a:r>
              <a:rPr lang="en-US" sz="2400" dirty="0"/>
              <a:t>;</a:t>
            </a:r>
          </a:p>
          <a:p>
            <a:pPr marL="914400" lvl="1" indent="-457200">
              <a:buAutoNum type="alphaLcParenR"/>
            </a:pPr>
            <a:r>
              <a:rPr lang="en-US" sz="2400" b="1" dirty="0"/>
              <a:t>Specimens</a:t>
            </a:r>
            <a:r>
              <a:rPr lang="en-US" sz="2400" dirty="0"/>
              <a:t> have to be collected from the site containing </a:t>
            </a:r>
            <a:r>
              <a:rPr lang="en-US" sz="2400" b="1" dirty="0"/>
              <a:t>necrotic tissue</a:t>
            </a:r>
            <a:r>
              <a:rPr lang="en-US" sz="2400" dirty="0"/>
              <a:t>.</a:t>
            </a:r>
          </a:p>
          <a:p>
            <a:pPr marL="914400" lvl="1" indent="-457200">
              <a:buAutoNum type="alphaLcParenR"/>
            </a:pPr>
            <a:endParaRPr lang="en-US" sz="2400" dirty="0"/>
          </a:p>
          <a:p>
            <a:pPr marL="914400" lvl="1" indent="-457200">
              <a:buAutoNum type="alphaLcParenR" startAt="2"/>
            </a:pPr>
            <a:r>
              <a:rPr lang="en-US" sz="2400" b="1" dirty="0"/>
              <a:t>Pus is better </a:t>
            </a:r>
            <a:r>
              <a:rPr lang="en-US" sz="2400" dirty="0"/>
              <a:t>than swabs.</a:t>
            </a:r>
          </a:p>
          <a:p>
            <a:pPr marL="914400" lvl="1" indent="-457200">
              <a:buAutoNum type="alphaLcParenR" startAt="2"/>
            </a:pPr>
            <a:endParaRPr lang="en-US" sz="2400" dirty="0"/>
          </a:p>
          <a:p>
            <a:pPr marL="914400" lvl="1" indent="-457200">
              <a:buAutoNum type="alphaLcParenR" startAt="3"/>
            </a:pPr>
            <a:r>
              <a:rPr lang="en-US" sz="2400" dirty="0"/>
              <a:t>Specimens has to be </a:t>
            </a:r>
            <a:r>
              <a:rPr lang="en-US" sz="2400" b="1" dirty="0"/>
              <a:t>send</a:t>
            </a:r>
            <a:r>
              <a:rPr lang="en-US" sz="2400" dirty="0"/>
              <a:t> to the laboratory </a:t>
            </a:r>
            <a:r>
              <a:rPr lang="en-US" sz="2400" b="1" dirty="0"/>
              <a:t>within </a:t>
            </a:r>
            <a:r>
              <a:rPr lang="en-US" sz="2400" b="1" dirty="0">
                <a:solidFill>
                  <a:srgbClr val="FF0000"/>
                </a:solidFill>
              </a:rPr>
              <a:t>1/2</a:t>
            </a:r>
            <a:r>
              <a:rPr lang="en-US" sz="2400" b="1" dirty="0"/>
              <a:t> hour</a:t>
            </a:r>
            <a:r>
              <a:rPr lang="en-US" sz="2400" dirty="0"/>
              <a:t> why?</a:t>
            </a:r>
          </a:p>
          <a:p>
            <a:pPr marL="914400" lvl="1" indent="-457200">
              <a:buAutoNum type="alphaLcParenR" startAt="3"/>
            </a:pPr>
            <a:endParaRPr lang="en-US" sz="2400" dirty="0"/>
          </a:p>
          <a:p>
            <a:pPr marL="914400" lvl="1" indent="-457200">
              <a:buAutoNum type="alphaLcParenR" startAt="4"/>
            </a:pPr>
            <a:r>
              <a:rPr lang="en-US" sz="2400" b="1" dirty="0"/>
              <a:t>Fluid media like cooked meat broth </a:t>
            </a:r>
            <a:r>
              <a:rPr lang="en-US" sz="2400" dirty="0"/>
              <a:t>are the best culture media.</a:t>
            </a:r>
          </a:p>
          <a:p>
            <a:pPr marL="914400" lvl="1" indent="-457200">
              <a:buAutoNum type="alphaLcParenR" startAt="4"/>
            </a:pPr>
            <a:endParaRPr lang="en-US" sz="2400" dirty="0"/>
          </a:p>
          <a:p>
            <a:pPr lvl="1">
              <a:buNone/>
            </a:pPr>
            <a:r>
              <a:rPr lang="en-US" sz="2400" dirty="0"/>
              <a:t>e)  Specimens have to </a:t>
            </a:r>
            <a:r>
              <a:rPr lang="en-US" sz="2400" b="1" dirty="0"/>
              <a:t>incubated anaerobically </a:t>
            </a:r>
            <a:r>
              <a:rPr lang="en-US" sz="2400" dirty="0"/>
              <a:t>for </a:t>
            </a:r>
            <a:r>
              <a:rPr lang="en-US" sz="2400" dirty="0">
                <a:solidFill>
                  <a:srgbClr val="FF0000"/>
                </a:solidFill>
              </a:rPr>
              <a:t>48</a:t>
            </a:r>
            <a:r>
              <a:rPr lang="en-US" sz="2400" dirty="0"/>
              <a:t> hours.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228517" y="0"/>
            <a:ext cx="3" cy="6281531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904788" y="282258"/>
            <a:ext cx="37950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TREATMENT: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369542" y="1301516"/>
            <a:ext cx="644530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i="1" dirty="0">
                <a:solidFill>
                  <a:srgbClr val="FF0000"/>
                </a:solidFill>
              </a:rPr>
              <a:t>-</a:t>
            </a:r>
            <a:r>
              <a:rPr lang="en-US" sz="2400" i="1" dirty="0" err="1">
                <a:solidFill>
                  <a:srgbClr val="FF0000"/>
                </a:solidFill>
              </a:rPr>
              <a:t>Bacteroides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fragilis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is always </a:t>
            </a:r>
            <a:r>
              <a:rPr lang="en-US" sz="2400" dirty="0">
                <a:solidFill>
                  <a:srgbClr val="FF0000"/>
                </a:solidFill>
              </a:rPr>
              <a:t>resistant</a:t>
            </a:r>
            <a:r>
              <a:rPr lang="en-US" sz="2400" dirty="0"/>
              <a:t> to penicillin. </a:t>
            </a:r>
          </a:p>
          <a:p>
            <a:pPr lvl="0"/>
            <a:r>
              <a:rPr lang="en-US" sz="2400" dirty="0"/>
              <a:t>But </a:t>
            </a:r>
            <a:r>
              <a:rPr lang="en-US" sz="2400" dirty="0">
                <a:solidFill>
                  <a:srgbClr val="FF0000"/>
                </a:solidFill>
              </a:rPr>
              <a:t>penicillin</a:t>
            </a:r>
            <a:r>
              <a:rPr lang="en-US" sz="2400" dirty="0"/>
              <a:t> can he used for other anaerobes</a:t>
            </a:r>
            <a:r>
              <a:rPr lang="en-US" sz="2400" u="sng" dirty="0">
                <a:hlinkClick r:id="rId2"/>
              </a:rPr>
              <a:t> </a:t>
            </a:r>
            <a:endParaRPr lang="en-US" sz="2400" u="sng" dirty="0"/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-</a:t>
            </a:r>
            <a:r>
              <a:rPr lang="en-US" sz="2400" dirty="0" err="1">
                <a:solidFill>
                  <a:srgbClr val="FF0000"/>
                </a:solidFill>
              </a:rPr>
              <a:t>Flagyl</a:t>
            </a:r>
            <a:r>
              <a:rPr lang="en-US" sz="2400" dirty="0">
                <a:solidFill>
                  <a:srgbClr val="FF0000"/>
                </a:solidFill>
              </a:rPr>
              <a:t> (metronidazole) </a:t>
            </a:r>
            <a:r>
              <a:rPr lang="en-US" sz="2400" dirty="0"/>
              <a:t>is the drug of choice. 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-</a:t>
            </a:r>
            <a:r>
              <a:rPr lang="en-US" sz="2400" dirty="0">
                <a:solidFill>
                  <a:srgbClr val="FF0000"/>
                </a:solidFill>
              </a:rPr>
              <a:t>Clindamycin</a:t>
            </a:r>
            <a:r>
              <a:rPr lang="en-US" sz="2400" dirty="0"/>
              <a:t> can also be used.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54036" y="5557592"/>
            <a:ext cx="4474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Because they are slowly growing pathogens</a:t>
            </a:r>
          </a:p>
        </p:txBody>
      </p:sp>
    </p:spTree>
    <p:extLst>
      <p:ext uri="{BB962C8B-B14F-4D97-AF65-F5344CB8AC3E}">
        <p14:creationId xmlns:p14="http://schemas.microsoft.com/office/powerpoint/2010/main" val="2190439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766" y="1020196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j-lt"/>
              </a:rPr>
              <a:t>-Suppuration</a:t>
            </a:r>
          </a:p>
          <a:p>
            <a:pPr>
              <a:defRPr/>
            </a:pPr>
            <a:r>
              <a:rPr lang="en-US" sz="2400" dirty="0">
                <a:latin typeface="+mj-lt"/>
              </a:rPr>
              <a:t>-Abscess formation</a:t>
            </a:r>
          </a:p>
          <a:p>
            <a:pPr>
              <a:defRPr/>
            </a:pPr>
            <a:r>
              <a:rPr lang="en-US" sz="2400" dirty="0">
                <a:latin typeface="+mj-lt"/>
              </a:rPr>
              <a:t>-Tissue destruction{gangrene}</a:t>
            </a:r>
          </a:p>
          <a:p>
            <a:pPr>
              <a:defRPr/>
            </a:pPr>
            <a:r>
              <a:rPr lang="en-US" sz="2400" dirty="0">
                <a:latin typeface="+mj-lt"/>
              </a:rPr>
              <a:t>-Septic thrombophlebitis</a:t>
            </a:r>
          </a:p>
          <a:p>
            <a:pPr>
              <a:defRPr/>
            </a:pPr>
            <a:r>
              <a:rPr lang="en-US" sz="2400" dirty="0">
                <a:latin typeface="+mj-lt"/>
              </a:rPr>
              <a:t>-Some have unique pathology :</a:t>
            </a:r>
          </a:p>
          <a:p>
            <a:pPr lvl="2">
              <a:defRPr/>
            </a:pPr>
            <a:r>
              <a:rPr lang="en-US" sz="2400" dirty="0" err="1">
                <a:latin typeface="+mj-lt"/>
              </a:rPr>
              <a:t>Actinomycosis</a:t>
            </a:r>
            <a:endParaRPr lang="en-US" sz="2400" dirty="0">
              <a:latin typeface="+mj-lt"/>
            </a:endParaRPr>
          </a:p>
          <a:p>
            <a:pPr lvl="2">
              <a:defRPr/>
            </a:pPr>
            <a:r>
              <a:rPr lang="en-US" sz="2400" dirty="0" err="1">
                <a:latin typeface="+mj-lt"/>
              </a:rPr>
              <a:t>Psedomembranous</a:t>
            </a:r>
            <a:r>
              <a:rPr lang="en-US" sz="2400" dirty="0">
                <a:latin typeface="+mj-lt"/>
              </a:rPr>
              <a:t> colitis</a:t>
            </a:r>
          </a:p>
          <a:p>
            <a:pPr lvl="2">
              <a:defRPr/>
            </a:pPr>
            <a:r>
              <a:rPr lang="en-US" sz="2400" dirty="0">
                <a:latin typeface="+mj-lt"/>
              </a:rPr>
              <a:t>Gas gangrene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96803"/>
            <a:ext cx="52346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CHARACTER OF  ANAEROBIC INFECTION:</a:t>
            </a:r>
          </a:p>
        </p:txBody>
      </p:sp>
      <p:sp>
        <p:nvSpPr>
          <p:cNvPr id="4" name="Rectangle 3"/>
          <p:cNvSpPr/>
          <p:nvPr/>
        </p:nvSpPr>
        <p:spPr>
          <a:xfrm>
            <a:off x="7859836" y="296803"/>
            <a:ext cx="34159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PREDISPOSING  FACTORS:</a:t>
            </a:r>
          </a:p>
        </p:txBody>
      </p:sp>
      <p:sp>
        <p:nvSpPr>
          <p:cNvPr id="5" name="Rectangle 4"/>
          <p:cNvSpPr/>
          <p:nvPr/>
        </p:nvSpPr>
        <p:spPr>
          <a:xfrm>
            <a:off x="7198395" y="1020196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Low O tension {Eh}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Trauma, dead tissue , deep wound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Impaired blood supply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Presence of other organisms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Foreign bodies</a:t>
            </a:r>
          </a:p>
        </p:txBody>
      </p:sp>
      <p:sp>
        <p:nvSpPr>
          <p:cNvPr id="6" name="Rectangle 5"/>
          <p:cNvSpPr/>
          <p:nvPr/>
        </p:nvSpPr>
        <p:spPr>
          <a:xfrm>
            <a:off x="7198395" y="2636023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Antibiotic therapy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Neoplasm 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Trauma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 Cholecystitis       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Obstruction  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Ulceration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Diabetes mellitus  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 </a:t>
            </a:r>
            <a:r>
              <a:rPr lang="en-US" sz="2000" dirty="0" err="1"/>
              <a:t>Pylephlebitis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Diverticula formation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618922"/>
            <a:ext cx="1775791" cy="768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Only in female’s slides</a:t>
            </a:r>
          </a:p>
        </p:txBody>
      </p:sp>
    </p:spTree>
    <p:extLst>
      <p:ext uri="{BB962C8B-B14F-4D97-AF65-F5344CB8AC3E}">
        <p14:creationId xmlns:p14="http://schemas.microsoft.com/office/powerpoint/2010/main" val="2348711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4"/>
          <p:cNvSpPr txBox="1"/>
          <p:nvPr/>
        </p:nvSpPr>
        <p:spPr>
          <a:xfrm>
            <a:off x="5040351" y="356839"/>
            <a:ext cx="2012730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en-US" dirty="0"/>
              <a:t>Anaerobic bacteria </a:t>
            </a:r>
            <a:endParaRPr lang="x-none" dirty="0"/>
          </a:p>
        </p:txBody>
      </p:sp>
      <p:cxnSp>
        <p:nvCxnSpPr>
          <p:cNvPr id="3" name="رابط كسهم مستقيم 6"/>
          <p:cNvCxnSpPr/>
          <p:nvPr/>
        </p:nvCxnSpPr>
        <p:spPr>
          <a:xfrm>
            <a:off x="6046716" y="726171"/>
            <a:ext cx="0" cy="5165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مربع نص 10"/>
          <p:cNvSpPr txBox="1"/>
          <p:nvPr/>
        </p:nvSpPr>
        <p:spPr>
          <a:xfrm>
            <a:off x="5118410" y="1242690"/>
            <a:ext cx="1977977" cy="36933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en-US" dirty="0"/>
              <a:t>Non spore forming</a:t>
            </a:r>
            <a:endParaRPr lang="x-none" dirty="0"/>
          </a:p>
        </p:txBody>
      </p:sp>
      <p:cxnSp>
        <p:nvCxnSpPr>
          <p:cNvPr id="5" name="رابط مستقيم 20"/>
          <p:cNvCxnSpPr/>
          <p:nvPr/>
        </p:nvCxnSpPr>
        <p:spPr>
          <a:xfrm flipH="1">
            <a:off x="6046715" y="1678698"/>
            <a:ext cx="1" cy="16102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رابط مستقيم 22"/>
          <p:cNvCxnSpPr/>
          <p:nvPr/>
        </p:nvCxnSpPr>
        <p:spPr>
          <a:xfrm>
            <a:off x="6046715" y="1839720"/>
            <a:ext cx="290278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23"/>
          <p:cNvCxnSpPr/>
          <p:nvPr/>
        </p:nvCxnSpPr>
        <p:spPr>
          <a:xfrm>
            <a:off x="3143928" y="1839720"/>
            <a:ext cx="290278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25"/>
          <p:cNvCxnSpPr/>
          <p:nvPr/>
        </p:nvCxnSpPr>
        <p:spPr>
          <a:xfrm>
            <a:off x="3187571" y="1839720"/>
            <a:ext cx="0" cy="5165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26"/>
          <p:cNvCxnSpPr/>
          <p:nvPr/>
        </p:nvCxnSpPr>
        <p:spPr>
          <a:xfrm>
            <a:off x="8948540" y="1839720"/>
            <a:ext cx="0" cy="5165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مربع نص 27"/>
          <p:cNvSpPr txBox="1"/>
          <p:nvPr/>
        </p:nvSpPr>
        <p:spPr>
          <a:xfrm>
            <a:off x="2403446" y="2356239"/>
            <a:ext cx="156825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dirty="0"/>
              <a:t>Gram positive </a:t>
            </a:r>
            <a:endParaRPr lang="x-none" dirty="0"/>
          </a:p>
        </p:txBody>
      </p:sp>
      <p:sp>
        <p:nvSpPr>
          <p:cNvPr id="11" name="مربع نص 28"/>
          <p:cNvSpPr txBox="1"/>
          <p:nvPr/>
        </p:nvSpPr>
        <p:spPr>
          <a:xfrm>
            <a:off x="8176437" y="2365817"/>
            <a:ext cx="1544205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dirty="0"/>
              <a:t>Gram negative</a:t>
            </a:r>
            <a:endParaRPr lang="x-none" dirty="0"/>
          </a:p>
        </p:txBody>
      </p:sp>
      <p:cxnSp>
        <p:nvCxnSpPr>
          <p:cNvPr id="12" name="رابط مستقيم 30"/>
          <p:cNvCxnSpPr/>
          <p:nvPr/>
        </p:nvCxnSpPr>
        <p:spPr>
          <a:xfrm flipH="1">
            <a:off x="8948538" y="2735149"/>
            <a:ext cx="1" cy="16102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36"/>
          <p:cNvCxnSpPr/>
          <p:nvPr/>
        </p:nvCxnSpPr>
        <p:spPr>
          <a:xfrm>
            <a:off x="8948538" y="2896171"/>
            <a:ext cx="140919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37"/>
          <p:cNvCxnSpPr/>
          <p:nvPr/>
        </p:nvCxnSpPr>
        <p:spPr>
          <a:xfrm>
            <a:off x="7625469" y="2896171"/>
            <a:ext cx="1323069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مربع نص 39"/>
          <p:cNvSpPr txBox="1"/>
          <p:nvPr/>
        </p:nvSpPr>
        <p:spPr>
          <a:xfrm>
            <a:off x="9671300" y="2966786"/>
            <a:ext cx="66556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dirty="0"/>
              <a:t>cocci</a:t>
            </a:r>
            <a:endParaRPr lang="x-none" dirty="0"/>
          </a:p>
        </p:txBody>
      </p:sp>
      <p:sp>
        <p:nvSpPr>
          <p:cNvPr id="16" name="مربع نص 40"/>
          <p:cNvSpPr txBox="1"/>
          <p:nvPr/>
        </p:nvSpPr>
        <p:spPr>
          <a:xfrm>
            <a:off x="7625469" y="2948123"/>
            <a:ext cx="71846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dirty="0"/>
              <a:t>Bacilli</a:t>
            </a:r>
            <a:endParaRPr lang="x-none" dirty="0"/>
          </a:p>
        </p:txBody>
      </p:sp>
      <p:cxnSp>
        <p:nvCxnSpPr>
          <p:cNvPr id="17" name="رابط مستقيم 41"/>
          <p:cNvCxnSpPr/>
          <p:nvPr/>
        </p:nvCxnSpPr>
        <p:spPr>
          <a:xfrm flipH="1">
            <a:off x="3187571" y="2735149"/>
            <a:ext cx="1" cy="16102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مربع نص 44"/>
          <p:cNvSpPr txBox="1"/>
          <p:nvPr/>
        </p:nvSpPr>
        <p:spPr>
          <a:xfrm>
            <a:off x="1383940" y="2911206"/>
            <a:ext cx="71846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dirty="0"/>
              <a:t>Bacilli</a:t>
            </a:r>
            <a:endParaRPr lang="x-none" dirty="0"/>
          </a:p>
        </p:txBody>
      </p:sp>
      <p:sp>
        <p:nvSpPr>
          <p:cNvPr id="19" name="مربع نص 45"/>
          <p:cNvSpPr txBox="1"/>
          <p:nvPr/>
        </p:nvSpPr>
        <p:spPr>
          <a:xfrm>
            <a:off x="4718207" y="2944633"/>
            <a:ext cx="66556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dirty="0"/>
              <a:t>cocci</a:t>
            </a:r>
            <a:endParaRPr lang="x-none" dirty="0"/>
          </a:p>
        </p:txBody>
      </p:sp>
      <p:cxnSp>
        <p:nvCxnSpPr>
          <p:cNvPr id="20" name="رابط مستقيم 47"/>
          <p:cNvCxnSpPr/>
          <p:nvPr/>
        </p:nvCxnSpPr>
        <p:spPr>
          <a:xfrm>
            <a:off x="1383940" y="2938679"/>
            <a:ext cx="0" cy="225229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مربع نص 48"/>
          <p:cNvSpPr txBox="1"/>
          <p:nvPr/>
        </p:nvSpPr>
        <p:spPr>
          <a:xfrm>
            <a:off x="1432464" y="3465823"/>
            <a:ext cx="3191223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</a:rPr>
              <a:t>Actinomyces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spp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causing : </a:t>
            </a:r>
            <a:r>
              <a:rPr lang="en-US" sz="1400" dirty="0" err="1">
                <a:solidFill>
                  <a:srgbClr val="FF0000"/>
                </a:solidFill>
              </a:rPr>
              <a:t>actinomycosis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endParaRPr lang="x-none" sz="1400" dirty="0">
              <a:solidFill>
                <a:srgbClr val="FF0000"/>
              </a:solidFill>
            </a:endParaRPr>
          </a:p>
        </p:txBody>
      </p:sp>
      <p:cxnSp>
        <p:nvCxnSpPr>
          <p:cNvPr id="22" name="رابط مستقيم 50"/>
          <p:cNvCxnSpPr/>
          <p:nvPr/>
        </p:nvCxnSpPr>
        <p:spPr>
          <a:xfrm flipH="1">
            <a:off x="1383940" y="2863797"/>
            <a:ext cx="182712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مستقيم 51"/>
          <p:cNvCxnSpPr/>
          <p:nvPr/>
        </p:nvCxnSpPr>
        <p:spPr>
          <a:xfrm flipH="1">
            <a:off x="3224380" y="2869801"/>
            <a:ext cx="182712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مربع نص 52"/>
          <p:cNvSpPr txBox="1"/>
          <p:nvPr/>
        </p:nvSpPr>
        <p:spPr>
          <a:xfrm>
            <a:off x="1424395" y="3763073"/>
            <a:ext cx="290900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err="1" smtClean="0"/>
              <a:t>Propionibacterium</a:t>
            </a:r>
            <a:r>
              <a:rPr lang="en-US" sz="1400" dirty="0" smtClean="0"/>
              <a:t> </a:t>
            </a:r>
            <a:r>
              <a:rPr lang="en-US" sz="1400" dirty="0" err="1" smtClean="0"/>
              <a:t>spp</a:t>
            </a:r>
            <a:r>
              <a:rPr lang="en-US" sz="1400" dirty="0" smtClean="0"/>
              <a:t> </a:t>
            </a:r>
            <a:r>
              <a:rPr lang="en-US" sz="1400" dirty="0"/>
              <a:t>causing : acne</a:t>
            </a:r>
            <a:endParaRPr lang="x-none" sz="1400" dirty="0"/>
          </a:p>
        </p:txBody>
      </p:sp>
      <p:sp>
        <p:nvSpPr>
          <p:cNvPr id="25" name="مستطيل 53"/>
          <p:cNvSpPr/>
          <p:nvPr/>
        </p:nvSpPr>
        <p:spPr>
          <a:xfrm>
            <a:off x="1432464" y="4048932"/>
            <a:ext cx="33951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 smtClean="0"/>
              <a:t>Mobiluncus</a:t>
            </a:r>
            <a:r>
              <a:rPr lang="en-US" sz="1400" dirty="0" smtClean="0"/>
              <a:t> </a:t>
            </a:r>
            <a:r>
              <a:rPr lang="en-US" sz="1400" dirty="0" err="1" smtClean="0"/>
              <a:t>spp</a:t>
            </a:r>
            <a:r>
              <a:rPr lang="en-US" sz="1400" dirty="0" smtClean="0"/>
              <a:t> causing: </a:t>
            </a:r>
            <a:r>
              <a:rPr lang="en-US" sz="1400" dirty="0"/>
              <a:t>bacterial vaginosis  </a:t>
            </a:r>
            <a:endParaRPr lang="x-none" sz="1400" dirty="0"/>
          </a:p>
        </p:txBody>
      </p:sp>
      <p:sp>
        <p:nvSpPr>
          <p:cNvPr id="26" name="مربع نص 55"/>
          <p:cNvSpPr txBox="1"/>
          <p:nvPr/>
        </p:nvSpPr>
        <p:spPr>
          <a:xfrm>
            <a:off x="1427498" y="4334792"/>
            <a:ext cx="303997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/>
              <a:t>Lacto </a:t>
            </a:r>
            <a:r>
              <a:rPr lang="en-US" sz="1400" dirty="0" smtClean="0"/>
              <a:t>bacillus </a:t>
            </a:r>
            <a:r>
              <a:rPr lang="en-US" sz="1400" dirty="0" err="1" smtClean="0"/>
              <a:t>spp</a:t>
            </a:r>
            <a:r>
              <a:rPr lang="en-US" sz="1400" dirty="0" smtClean="0"/>
              <a:t> </a:t>
            </a:r>
            <a:r>
              <a:rPr lang="en-US" sz="1400" dirty="0"/>
              <a:t>causing :endocarditis </a:t>
            </a:r>
            <a:endParaRPr lang="x-none" sz="1400" dirty="0"/>
          </a:p>
        </p:txBody>
      </p:sp>
      <p:sp>
        <p:nvSpPr>
          <p:cNvPr id="27" name="مربع نص 56"/>
          <p:cNvSpPr txBox="1"/>
          <p:nvPr/>
        </p:nvSpPr>
        <p:spPr>
          <a:xfrm>
            <a:off x="1430073" y="4596402"/>
            <a:ext cx="1413368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err="1" smtClean="0"/>
              <a:t>Eubacterium</a:t>
            </a:r>
            <a:r>
              <a:rPr lang="en-US" sz="1400" dirty="0" smtClean="0"/>
              <a:t> </a:t>
            </a:r>
            <a:r>
              <a:rPr lang="en-US" sz="1400" dirty="0" err="1" smtClean="0"/>
              <a:t>spp</a:t>
            </a:r>
            <a:endParaRPr lang="x-none" sz="1400" dirty="0"/>
          </a:p>
        </p:txBody>
      </p:sp>
      <p:sp>
        <p:nvSpPr>
          <p:cNvPr id="28" name="مربع نص 57"/>
          <p:cNvSpPr txBox="1"/>
          <p:nvPr/>
        </p:nvSpPr>
        <p:spPr>
          <a:xfrm>
            <a:off x="1432461" y="4858012"/>
            <a:ext cx="1654269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err="1" smtClean="0"/>
              <a:t>Bifidobacterium</a:t>
            </a:r>
            <a:r>
              <a:rPr lang="en-US" sz="1400" dirty="0" smtClean="0"/>
              <a:t> </a:t>
            </a:r>
            <a:r>
              <a:rPr lang="en-US" sz="1400" dirty="0" err="1" smtClean="0"/>
              <a:t>spp</a:t>
            </a:r>
            <a:endParaRPr lang="x-none" sz="1400" dirty="0"/>
          </a:p>
        </p:txBody>
      </p:sp>
      <p:cxnSp>
        <p:nvCxnSpPr>
          <p:cNvPr id="29" name="رابط كسهم مستقيم 60"/>
          <p:cNvCxnSpPr/>
          <p:nvPr/>
        </p:nvCxnSpPr>
        <p:spPr>
          <a:xfrm>
            <a:off x="1361548" y="3611556"/>
            <a:ext cx="1537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61"/>
          <p:cNvCxnSpPr/>
          <p:nvPr/>
        </p:nvCxnSpPr>
        <p:spPr>
          <a:xfrm>
            <a:off x="1355591" y="3899463"/>
            <a:ext cx="1537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كسهم مستقيم 62"/>
          <p:cNvCxnSpPr/>
          <p:nvPr/>
        </p:nvCxnSpPr>
        <p:spPr>
          <a:xfrm>
            <a:off x="1355590" y="4211826"/>
            <a:ext cx="1537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كسهم مستقيم 63"/>
          <p:cNvCxnSpPr/>
          <p:nvPr/>
        </p:nvCxnSpPr>
        <p:spPr>
          <a:xfrm>
            <a:off x="1355590" y="4491744"/>
            <a:ext cx="1537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رابط كسهم مستقيم 64"/>
          <p:cNvCxnSpPr/>
          <p:nvPr/>
        </p:nvCxnSpPr>
        <p:spPr>
          <a:xfrm>
            <a:off x="1355589" y="4756733"/>
            <a:ext cx="1537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رابط كسهم مستقيم 65"/>
          <p:cNvCxnSpPr/>
          <p:nvPr/>
        </p:nvCxnSpPr>
        <p:spPr>
          <a:xfrm>
            <a:off x="1355589" y="4994402"/>
            <a:ext cx="1537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رابط مستقيم 66"/>
          <p:cNvCxnSpPr/>
          <p:nvPr/>
        </p:nvCxnSpPr>
        <p:spPr>
          <a:xfrm>
            <a:off x="4703422" y="2896171"/>
            <a:ext cx="0" cy="170023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مربع نص 68"/>
          <p:cNvSpPr txBox="1"/>
          <p:nvPr/>
        </p:nvSpPr>
        <p:spPr>
          <a:xfrm>
            <a:off x="4882033" y="3458285"/>
            <a:ext cx="97975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200" dirty="0" err="1"/>
              <a:t>Peptococcus</a:t>
            </a:r>
            <a:endParaRPr lang="en-US" sz="1200" dirty="0"/>
          </a:p>
          <a:p>
            <a:r>
              <a:rPr lang="en-US" sz="1200" dirty="0"/>
              <a:t>In </a:t>
            </a:r>
            <a:r>
              <a:rPr lang="en-US" sz="1200" b="1" dirty="0"/>
              <a:t>cluster</a:t>
            </a:r>
            <a:endParaRPr lang="x-none" sz="1200" b="1" dirty="0"/>
          </a:p>
        </p:txBody>
      </p:sp>
      <p:cxnSp>
        <p:nvCxnSpPr>
          <p:cNvPr id="38" name="رابط كسهم مستقيم 69"/>
          <p:cNvCxnSpPr/>
          <p:nvPr/>
        </p:nvCxnSpPr>
        <p:spPr>
          <a:xfrm>
            <a:off x="4755469" y="4195511"/>
            <a:ext cx="1537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مربع نص 70"/>
          <p:cNvSpPr txBox="1"/>
          <p:nvPr/>
        </p:nvSpPr>
        <p:spPr>
          <a:xfrm>
            <a:off x="4888535" y="4033865"/>
            <a:ext cx="144815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200" b="1" dirty="0" err="1">
                <a:solidFill>
                  <a:srgbClr val="FF0000"/>
                </a:solidFill>
              </a:rPr>
              <a:t>Peptostreptococcus</a:t>
            </a:r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sz="1200" dirty="0"/>
              <a:t>In </a:t>
            </a:r>
            <a:r>
              <a:rPr lang="en-US" sz="1200" b="1" dirty="0">
                <a:solidFill>
                  <a:srgbClr val="000000"/>
                </a:solidFill>
              </a:rPr>
              <a:t>chains causing : </a:t>
            </a:r>
          </a:p>
          <a:p>
            <a:r>
              <a:rPr lang="en-US" sz="1200" b="1" u="sng" dirty="0">
                <a:solidFill>
                  <a:srgbClr val="000000"/>
                </a:solidFill>
              </a:rPr>
              <a:t>Brain abscess</a:t>
            </a:r>
            <a:endParaRPr lang="x-none" sz="1200" b="1" u="sng" dirty="0">
              <a:solidFill>
                <a:srgbClr val="000000"/>
              </a:solidFill>
            </a:endParaRPr>
          </a:p>
        </p:txBody>
      </p:sp>
      <p:cxnSp>
        <p:nvCxnSpPr>
          <p:cNvPr id="40" name="رابط مستقيم 74"/>
          <p:cNvCxnSpPr/>
          <p:nvPr/>
        </p:nvCxnSpPr>
        <p:spPr>
          <a:xfrm>
            <a:off x="7625469" y="2968166"/>
            <a:ext cx="0" cy="24794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" name="مربع نص 77"/>
          <p:cNvSpPr txBox="1"/>
          <p:nvPr/>
        </p:nvSpPr>
        <p:spPr>
          <a:xfrm>
            <a:off x="7665594" y="3486074"/>
            <a:ext cx="1089081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b="1" dirty="0" err="1">
                <a:solidFill>
                  <a:srgbClr val="FF0000"/>
                </a:solidFill>
              </a:rPr>
              <a:t>Bacteroides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endParaRPr lang="x-none" sz="1400" b="1" dirty="0">
              <a:solidFill>
                <a:srgbClr val="FF0000"/>
              </a:solidFill>
            </a:endParaRPr>
          </a:p>
        </p:txBody>
      </p:sp>
      <p:sp>
        <p:nvSpPr>
          <p:cNvPr id="42" name="مربع نص 78"/>
          <p:cNvSpPr txBox="1"/>
          <p:nvPr/>
        </p:nvSpPr>
        <p:spPr>
          <a:xfrm>
            <a:off x="7660858" y="3817316"/>
            <a:ext cx="1294583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Fusobacterium</a:t>
            </a:r>
            <a:endParaRPr lang="x-none" sz="1400" b="1" dirty="0">
              <a:solidFill>
                <a:srgbClr val="FF0000"/>
              </a:solidFill>
            </a:endParaRPr>
          </a:p>
        </p:txBody>
      </p:sp>
      <p:sp>
        <p:nvSpPr>
          <p:cNvPr id="43" name="مربع نص 79"/>
          <p:cNvSpPr txBox="1"/>
          <p:nvPr/>
        </p:nvSpPr>
        <p:spPr>
          <a:xfrm>
            <a:off x="7670884" y="4131074"/>
            <a:ext cx="953851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err="1"/>
              <a:t>Prevotella</a:t>
            </a:r>
            <a:r>
              <a:rPr lang="en-US" sz="1400" dirty="0"/>
              <a:t> </a:t>
            </a:r>
            <a:endParaRPr lang="x-none" sz="1400" dirty="0"/>
          </a:p>
        </p:txBody>
      </p:sp>
      <p:sp>
        <p:nvSpPr>
          <p:cNvPr id="44" name="مربع نص 80"/>
          <p:cNvSpPr txBox="1"/>
          <p:nvPr/>
        </p:nvSpPr>
        <p:spPr>
          <a:xfrm>
            <a:off x="7665594" y="4405152"/>
            <a:ext cx="1381276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err="1"/>
              <a:t>Porphyromonas</a:t>
            </a:r>
            <a:r>
              <a:rPr lang="en-US" sz="1400" dirty="0"/>
              <a:t> </a:t>
            </a:r>
            <a:endParaRPr lang="x-none" sz="1400" dirty="0"/>
          </a:p>
        </p:txBody>
      </p:sp>
      <p:sp>
        <p:nvSpPr>
          <p:cNvPr id="45" name="مربع نص 81"/>
          <p:cNvSpPr txBox="1"/>
          <p:nvPr/>
        </p:nvSpPr>
        <p:spPr>
          <a:xfrm>
            <a:off x="7671710" y="5053859"/>
            <a:ext cx="1051891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err="1"/>
              <a:t>Butyrivbrio</a:t>
            </a:r>
            <a:r>
              <a:rPr lang="en-US" sz="1400" dirty="0"/>
              <a:t> </a:t>
            </a:r>
            <a:endParaRPr lang="x-none" sz="1400" dirty="0"/>
          </a:p>
        </p:txBody>
      </p:sp>
      <p:sp>
        <p:nvSpPr>
          <p:cNvPr id="46" name="مربع نص 82"/>
          <p:cNvSpPr txBox="1"/>
          <p:nvPr/>
        </p:nvSpPr>
        <p:spPr>
          <a:xfrm>
            <a:off x="7670884" y="4756733"/>
            <a:ext cx="1202573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err="1"/>
              <a:t>succinomonas</a:t>
            </a:r>
            <a:endParaRPr lang="x-none" sz="1400" dirty="0"/>
          </a:p>
        </p:txBody>
      </p:sp>
      <p:cxnSp>
        <p:nvCxnSpPr>
          <p:cNvPr id="47" name="رابط كسهم مستقيم 85"/>
          <p:cNvCxnSpPr/>
          <p:nvPr/>
        </p:nvCxnSpPr>
        <p:spPr>
          <a:xfrm>
            <a:off x="7583985" y="3649483"/>
            <a:ext cx="1537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رابط كسهم مستقيم 86"/>
          <p:cNvCxnSpPr/>
          <p:nvPr/>
        </p:nvCxnSpPr>
        <p:spPr>
          <a:xfrm>
            <a:off x="7594011" y="3955815"/>
            <a:ext cx="1537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رابط كسهم مستقيم 87"/>
          <p:cNvCxnSpPr/>
          <p:nvPr/>
        </p:nvCxnSpPr>
        <p:spPr>
          <a:xfrm>
            <a:off x="7594011" y="4269573"/>
            <a:ext cx="1537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رابط كسهم مستقيم 88"/>
          <p:cNvCxnSpPr/>
          <p:nvPr/>
        </p:nvCxnSpPr>
        <p:spPr>
          <a:xfrm>
            <a:off x="7591959" y="4601602"/>
            <a:ext cx="1537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رابط كسهم مستقيم 89"/>
          <p:cNvCxnSpPr/>
          <p:nvPr/>
        </p:nvCxnSpPr>
        <p:spPr>
          <a:xfrm>
            <a:off x="7591959" y="4926388"/>
            <a:ext cx="1537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رابط كسهم مستقيم 91"/>
          <p:cNvCxnSpPr/>
          <p:nvPr/>
        </p:nvCxnSpPr>
        <p:spPr>
          <a:xfrm>
            <a:off x="7591959" y="5234147"/>
            <a:ext cx="1537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رابط مستقيم 94"/>
          <p:cNvCxnSpPr/>
          <p:nvPr/>
        </p:nvCxnSpPr>
        <p:spPr>
          <a:xfrm>
            <a:off x="9653133" y="2911206"/>
            <a:ext cx="0" cy="83161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رابط كسهم مستقيم 96"/>
          <p:cNvCxnSpPr/>
          <p:nvPr/>
        </p:nvCxnSpPr>
        <p:spPr>
          <a:xfrm>
            <a:off x="9606989" y="3548841"/>
            <a:ext cx="1537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مربع نص 97"/>
          <p:cNvSpPr txBox="1"/>
          <p:nvPr/>
        </p:nvSpPr>
        <p:spPr>
          <a:xfrm>
            <a:off x="9720641" y="3406732"/>
            <a:ext cx="1738542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Veillonella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diploocci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The only one</a:t>
            </a:r>
          </a:p>
        </p:txBody>
      </p:sp>
      <p:pic>
        <p:nvPicPr>
          <p:cNvPr id="56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813" y="1065096"/>
            <a:ext cx="771760" cy="806316"/>
          </a:xfrm>
          <a:prstGeom prst="rect">
            <a:avLst/>
          </a:prstGeom>
        </p:spPr>
      </p:pic>
      <p:sp>
        <p:nvSpPr>
          <p:cNvPr id="57" name="وسيلة شرح بيضاوية 3"/>
          <p:cNvSpPr/>
          <p:nvPr/>
        </p:nvSpPr>
        <p:spPr>
          <a:xfrm>
            <a:off x="7498108" y="75995"/>
            <a:ext cx="3296272" cy="1201956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Note : the words witch are highlighted in will be explained in red are what the doctor focused on, and it details in next slides  </a:t>
            </a:r>
            <a:endParaRPr lang="x-none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2" name="رابط كسهم مستقيم 69"/>
          <p:cNvCxnSpPr/>
          <p:nvPr/>
        </p:nvCxnSpPr>
        <p:spPr>
          <a:xfrm>
            <a:off x="4751728" y="3608757"/>
            <a:ext cx="1537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043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رابط كسهم مستقيم 28"/>
          <p:cNvCxnSpPr/>
          <p:nvPr/>
        </p:nvCxnSpPr>
        <p:spPr>
          <a:xfrm flipH="1" flipV="1">
            <a:off x="6367663" y="3093700"/>
            <a:ext cx="1" cy="6177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مستطيل 3"/>
          <p:cNvSpPr/>
          <p:nvPr/>
        </p:nvSpPr>
        <p:spPr>
          <a:xfrm>
            <a:off x="3824839" y="644910"/>
            <a:ext cx="4583152" cy="825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 smtClean="0"/>
              <a:t>ACTINOMYCOSIS</a:t>
            </a:r>
            <a:endParaRPr lang="x-none" sz="3600" dirty="0"/>
          </a:p>
        </p:txBody>
      </p:sp>
      <p:sp>
        <p:nvSpPr>
          <p:cNvPr id="4" name="مربع نص 4"/>
          <p:cNvSpPr txBox="1"/>
          <p:nvPr/>
        </p:nvSpPr>
        <p:spPr>
          <a:xfrm>
            <a:off x="1022069" y="1550393"/>
            <a:ext cx="76287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Definition </a:t>
            </a:r>
            <a:r>
              <a:rPr lang="en-US" dirty="0"/>
              <a:t>: </a:t>
            </a:r>
            <a:r>
              <a:rPr lang="en-US" b="1" dirty="0"/>
              <a:t>branching </a:t>
            </a:r>
            <a:r>
              <a:rPr lang="en-US" b="1" dirty="0">
                <a:solidFill>
                  <a:srgbClr val="00B050"/>
                </a:solidFill>
              </a:rPr>
              <a:t>beaded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anaerobic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“microaerophilic” gram positive bacilli</a:t>
            </a:r>
            <a:endParaRPr lang="x-none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مربع نص 7"/>
          <p:cNvSpPr txBox="1"/>
          <p:nvPr/>
        </p:nvSpPr>
        <p:spPr>
          <a:xfrm>
            <a:off x="1438370" y="1965500"/>
            <a:ext cx="510139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-It is a </a:t>
            </a:r>
            <a:r>
              <a:rPr lang="en-US" b="1" dirty="0">
                <a:solidFill>
                  <a:srgbClr val="FF0000"/>
                </a:solidFill>
              </a:rPr>
              <a:t>normal flora </a:t>
            </a:r>
            <a:r>
              <a:rPr lang="en-US" dirty="0"/>
              <a:t>in : oral cavity, GIT, genital track </a:t>
            </a:r>
            <a:endParaRPr lang="x-none" dirty="0"/>
          </a:p>
        </p:txBody>
      </p:sp>
      <p:sp>
        <p:nvSpPr>
          <p:cNvPr id="6" name="مستطيل 10"/>
          <p:cNvSpPr/>
          <p:nvPr/>
        </p:nvSpPr>
        <p:spPr>
          <a:xfrm>
            <a:off x="1746610" y="2519371"/>
            <a:ext cx="3239490" cy="2790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Actinomycosis</a:t>
            </a:r>
            <a:r>
              <a:rPr lang="en-US" dirty="0"/>
              <a:t>: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Source</a:t>
            </a:r>
            <a:r>
              <a:rPr lang="en-US" dirty="0">
                <a:solidFill>
                  <a:schemeClr val="tx1"/>
                </a:solidFill>
              </a:rPr>
              <a:t> of infection is</a:t>
            </a:r>
            <a:r>
              <a:rPr lang="en-US" dirty="0">
                <a:solidFill>
                  <a:srgbClr val="FF0000"/>
                </a:solidFill>
              </a:rPr>
              <a:t> normal flora </a:t>
            </a:r>
            <a:r>
              <a:rPr lang="en-US" dirty="0">
                <a:solidFill>
                  <a:schemeClr val="tx1"/>
                </a:solidFill>
              </a:rPr>
              <a:t>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normal host cell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en-US" dirty="0">
                <a:solidFill>
                  <a:srgbClr val="FF0000"/>
                </a:solidFill>
              </a:rPr>
              <a:t>Primary site of infection : </a:t>
            </a:r>
            <a:r>
              <a:rPr lang="en-US" dirty="0">
                <a:solidFill>
                  <a:schemeClr val="tx1"/>
                </a:solidFill>
              </a:rPr>
              <a:t>mouth, lung, appendix, uterus with IUD (chronic infection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Can spread to the brain, liver, bone and blood</a:t>
            </a:r>
          </a:p>
        </p:txBody>
      </p:sp>
      <p:cxnSp>
        <p:nvCxnSpPr>
          <p:cNvPr id="7" name="رابط كسهم مستقيم 14"/>
          <p:cNvCxnSpPr/>
          <p:nvPr/>
        </p:nvCxnSpPr>
        <p:spPr>
          <a:xfrm flipH="1">
            <a:off x="6375535" y="4042225"/>
            <a:ext cx="1" cy="6177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مستطيل 18"/>
          <p:cNvSpPr/>
          <p:nvPr/>
        </p:nvSpPr>
        <p:spPr>
          <a:xfrm>
            <a:off x="5764786" y="4672821"/>
            <a:ext cx="1221497" cy="46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Abscess </a:t>
            </a:r>
            <a:endParaRPr lang="x-none" b="1" dirty="0">
              <a:solidFill>
                <a:schemeClr val="tx1"/>
              </a:solidFill>
            </a:endParaRPr>
          </a:p>
        </p:txBody>
      </p:sp>
      <p:sp>
        <p:nvSpPr>
          <p:cNvPr id="9" name="مربع نص 6"/>
          <p:cNvSpPr txBox="1"/>
          <p:nvPr/>
        </p:nvSpPr>
        <p:spPr>
          <a:xfrm>
            <a:off x="5667661" y="3675023"/>
            <a:ext cx="1472839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Pathogenesis</a:t>
            </a:r>
            <a:r>
              <a:rPr lang="en-US" dirty="0"/>
              <a:t> </a:t>
            </a:r>
            <a:endParaRPr lang="x-none" dirty="0"/>
          </a:p>
        </p:txBody>
      </p:sp>
      <p:sp>
        <p:nvSpPr>
          <p:cNvPr id="10" name="مستطيل 24"/>
          <p:cNvSpPr/>
          <p:nvPr/>
        </p:nvSpPr>
        <p:spPr>
          <a:xfrm>
            <a:off x="7822142" y="3333840"/>
            <a:ext cx="2377810" cy="11691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After tooth extraction the normal flora invade the soft tissue </a:t>
            </a:r>
            <a:endParaRPr lang="x-none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مستطيل 29"/>
          <p:cNvSpPr/>
          <p:nvPr/>
        </p:nvSpPr>
        <p:spPr>
          <a:xfrm>
            <a:off x="5535410" y="2500440"/>
            <a:ext cx="1605090" cy="573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rgbClr val="7F7F7F"/>
                </a:solidFill>
              </a:rPr>
              <a:t>osteomyelitis</a:t>
            </a:r>
            <a:endParaRPr lang="x-none" dirty="0">
              <a:solidFill>
                <a:srgbClr val="7F7F7F"/>
              </a:solidFill>
            </a:endParaRPr>
          </a:p>
        </p:txBody>
      </p:sp>
      <p:cxnSp>
        <p:nvCxnSpPr>
          <p:cNvPr id="12" name="رابط كسهم مستقيم 41"/>
          <p:cNvCxnSpPr/>
          <p:nvPr/>
        </p:nvCxnSpPr>
        <p:spPr>
          <a:xfrm rot="5400000" flipH="1" flipV="1">
            <a:off x="7449378" y="3550810"/>
            <a:ext cx="1" cy="6177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44"/>
          <p:cNvCxnSpPr/>
          <p:nvPr/>
        </p:nvCxnSpPr>
        <p:spPr>
          <a:xfrm rot="16200000" flipV="1">
            <a:off x="5336720" y="3550811"/>
            <a:ext cx="1" cy="6177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مربع نص 45"/>
          <p:cNvSpPr txBox="1"/>
          <p:nvPr/>
        </p:nvSpPr>
        <p:spPr>
          <a:xfrm>
            <a:off x="1120668" y="5402996"/>
            <a:ext cx="756499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Diagnosis</a:t>
            </a:r>
            <a:r>
              <a:rPr lang="en-US" dirty="0"/>
              <a:t> : gram stain </a:t>
            </a:r>
            <a:r>
              <a:rPr lang="en-US" b="1" dirty="0">
                <a:solidFill>
                  <a:srgbClr val="FF0000"/>
                </a:solidFill>
              </a:rPr>
              <a:t>with sulfur granules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growth of </a:t>
            </a:r>
            <a:r>
              <a:rPr lang="en-US" b="1" dirty="0">
                <a:solidFill>
                  <a:srgbClr val="FF0000"/>
                </a:solidFill>
              </a:rPr>
              <a:t>molar tooth colonies</a:t>
            </a:r>
            <a:endParaRPr lang="x-none" b="1" dirty="0">
              <a:solidFill>
                <a:srgbClr val="FF0000"/>
              </a:solidFill>
            </a:endParaRPr>
          </a:p>
        </p:txBody>
      </p:sp>
      <p:sp>
        <p:nvSpPr>
          <p:cNvPr id="15" name="مربع نص 46"/>
          <p:cNvSpPr txBox="1"/>
          <p:nvPr/>
        </p:nvSpPr>
        <p:spPr>
          <a:xfrm>
            <a:off x="1120668" y="5815821"/>
            <a:ext cx="540834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Treatment :  </a:t>
            </a:r>
            <a:r>
              <a:rPr lang="en-US" b="1" dirty="0">
                <a:solidFill>
                  <a:srgbClr val="FF0000"/>
                </a:solidFill>
              </a:rPr>
              <a:t>penicillin</a:t>
            </a:r>
            <a:r>
              <a:rPr lang="en-US" dirty="0"/>
              <a:t> ,tetracycline or clindamycin</a:t>
            </a:r>
          </a:p>
          <a:p>
            <a:endParaRPr lang="x-none" dirty="0"/>
          </a:p>
        </p:txBody>
      </p:sp>
      <p:sp>
        <p:nvSpPr>
          <p:cNvPr id="16" name="مربع نص 48"/>
          <p:cNvSpPr txBox="1"/>
          <p:nvPr/>
        </p:nvSpPr>
        <p:spPr>
          <a:xfrm>
            <a:off x="3619878" y="304837"/>
            <a:ext cx="498264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E.g. of non spore forming anaerobic gram (+) bacilli </a:t>
            </a:r>
            <a:endParaRPr lang="x-non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043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48"/>
          <p:cNvSpPr txBox="1"/>
          <p:nvPr/>
        </p:nvSpPr>
        <p:spPr>
          <a:xfrm>
            <a:off x="3619878" y="304837"/>
            <a:ext cx="498264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E.g. of non spore forming anaerobic gram (-) bacilli </a:t>
            </a:r>
            <a:endParaRPr lang="x-none" dirty="0">
              <a:solidFill>
                <a:srgbClr val="000000"/>
              </a:solidFill>
            </a:endParaRPr>
          </a:p>
        </p:txBody>
      </p:sp>
      <p:sp>
        <p:nvSpPr>
          <p:cNvPr id="3" name="مستطيل 19"/>
          <p:cNvSpPr/>
          <p:nvPr/>
        </p:nvSpPr>
        <p:spPr>
          <a:xfrm>
            <a:off x="8402458" y="1048215"/>
            <a:ext cx="1438479" cy="383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b="1" dirty="0" err="1"/>
              <a:t>Bacteroides</a:t>
            </a:r>
            <a:endParaRPr lang="x-none" sz="3600" b="1" dirty="0"/>
          </a:p>
        </p:txBody>
      </p:sp>
      <p:cxnSp>
        <p:nvCxnSpPr>
          <p:cNvPr id="4" name="رابط مستقيم 9"/>
          <p:cNvCxnSpPr/>
          <p:nvPr/>
        </p:nvCxnSpPr>
        <p:spPr>
          <a:xfrm flipV="1">
            <a:off x="8602524" y="501804"/>
            <a:ext cx="608383" cy="1000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رابط كسهم مستقيم 12"/>
          <p:cNvCxnSpPr/>
          <p:nvPr/>
        </p:nvCxnSpPr>
        <p:spPr>
          <a:xfrm>
            <a:off x="9210905" y="478352"/>
            <a:ext cx="0" cy="5216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رابط مستقيم 25"/>
          <p:cNvCxnSpPr/>
          <p:nvPr/>
        </p:nvCxnSpPr>
        <p:spPr>
          <a:xfrm flipV="1">
            <a:off x="3011495" y="512955"/>
            <a:ext cx="608383" cy="1000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26"/>
          <p:cNvCxnSpPr/>
          <p:nvPr/>
        </p:nvCxnSpPr>
        <p:spPr>
          <a:xfrm>
            <a:off x="3062867" y="489503"/>
            <a:ext cx="0" cy="5216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مربع نص 16"/>
          <p:cNvSpPr txBox="1"/>
          <p:nvPr/>
        </p:nvSpPr>
        <p:spPr>
          <a:xfrm>
            <a:off x="7030238" y="1519113"/>
            <a:ext cx="3219150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1400" dirty="0"/>
              <a:t>It is a pleomorphic bacteria (</a:t>
            </a:r>
            <a:r>
              <a:rPr lang="en-US" sz="1400" dirty="0" err="1">
                <a:solidFill>
                  <a:srgbClr val="FF0000"/>
                </a:solidFill>
              </a:rPr>
              <a:t>cucco</a:t>
            </a:r>
            <a:r>
              <a:rPr lang="en-US" sz="1400" dirty="0">
                <a:solidFill>
                  <a:srgbClr val="FF0000"/>
                </a:solidFill>
              </a:rPr>
              <a:t> bacilli</a:t>
            </a:r>
            <a:r>
              <a:rPr lang="en-US" sz="1400" dirty="0"/>
              <a:t>)</a:t>
            </a:r>
            <a:endParaRPr lang="x-none" sz="1400" dirty="0"/>
          </a:p>
        </p:txBody>
      </p:sp>
      <p:sp>
        <p:nvSpPr>
          <p:cNvPr id="9" name="مربع نص 17"/>
          <p:cNvSpPr txBox="1"/>
          <p:nvPr/>
        </p:nvSpPr>
        <p:spPr>
          <a:xfrm>
            <a:off x="7030238" y="1756951"/>
            <a:ext cx="452553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/>
              <a:t>Strict anaerobe :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most resistant anaerobic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bacteria </a:t>
            </a: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                         the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most anaerobic bacteria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causing infection  </a:t>
            </a:r>
            <a:endParaRPr lang="x-non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مربع نص 20"/>
          <p:cNvSpPr txBox="1"/>
          <p:nvPr/>
        </p:nvSpPr>
        <p:spPr>
          <a:xfrm>
            <a:off x="7065631" y="2276637"/>
            <a:ext cx="318375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/>
              <a:t>Normal flora in : </a:t>
            </a:r>
            <a:r>
              <a:rPr lang="en-US" sz="1400" dirty="0">
                <a:solidFill>
                  <a:srgbClr val="FF0000"/>
                </a:solidFill>
              </a:rPr>
              <a:t>GIT</a:t>
            </a:r>
            <a:r>
              <a:rPr lang="en-US" sz="1400" dirty="0"/>
              <a:t>, vagina, oropharynx </a:t>
            </a:r>
            <a:endParaRPr lang="x-none" sz="1400" dirty="0"/>
          </a:p>
        </p:txBody>
      </p:sp>
      <p:graphicFrame>
        <p:nvGraphicFramePr>
          <p:cNvPr id="11" name="جدول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153014"/>
              </p:ext>
            </p:extLst>
          </p:nvPr>
        </p:nvGraphicFramePr>
        <p:xfrm>
          <a:off x="6457895" y="2606460"/>
          <a:ext cx="5126878" cy="3261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009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216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42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99331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Other than </a:t>
                      </a:r>
                      <a:r>
                        <a:rPr lang="en-US" sz="1400" dirty="0" err="1"/>
                        <a:t>B.fragilis</a:t>
                      </a:r>
                      <a:endParaRPr lang="x-none" sz="1400" dirty="0"/>
                    </a:p>
                    <a:p>
                      <a:pPr algn="ctr" rtl="1"/>
                      <a:endParaRPr lang="x-non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err="1"/>
                        <a:t>B.fragilis</a:t>
                      </a:r>
                      <a:endParaRPr lang="x-non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x-non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4938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err="1"/>
                        <a:t>B.Vulgaris</a:t>
                      </a:r>
                      <a:endParaRPr lang="en-US" sz="1400" baseline="0" dirty="0"/>
                    </a:p>
                    <a:p>
                      <a:pPr algn="ctr" rtl="1"/>
                      <a:r>
                        <a:rPr lang="en-US" sz="1400" baseline="0" dirty="0" err="1"/>
                        <a:t>B.Thetaiotamicron</a:t>
                      </a:r>
                      <a:r>
                        <a:rPr lang="en-US" sz="1400" baseline="0" dirty="0"/>
                        <a:t> </a:t>
                      </a:r>
                    </a:p>
                    <a:p>
                      <a:pPr algn="ctr" rtl="1"/>
                      <a:r>
                        <a:rPr lang="en-US" sz="1400" baseline="0" dirty="0" err="1"/>
                        <a:t>B.Uniformis</a:t>
                      </a:r>
                      <a:endParaRPr lang="x-non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/>
                        <a:t>Only </a:t>
                      </a:r>
                      <a:r>
                        <a:rPr lang="en-US" sz="1400" dirty="0" err="1"/>
                        <a:t>B.fragilis</a:t>
                      </a:r>
                      <a:r>
                        <a:rPr lang="en-US" sz="1400" dirty="0"/>
                        <a:t> </a:t>
                      </a:r>
                      <a:endParaRPr lang="x-non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/>
                        <a:t>Example</a:t>
                      </a:r>
                      <a:r>
                        <a:rPr lang="en-US" sz="1400" baseline="0" dirty="0"/>
                        <a:t>s</a:t>
                      </a:r>
                      <a:endParaRPr lang="x-non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38580">
                <a:tc>
                  <a:txBody>
                    <a:bodyPr/>
                    <a:lstStyle/>
                    <a:p>
                      <a:pPr marL="0" indent="0" algn="ctr" rtl="1">
                        <a:buFontTx/>
                        <a:buNone/>
                      </a:pPr>
                      <a:r>
                        <a:rPr lang="en-US" sz="1400" baseline="0" dirty="0"/>
                        <a:t>-bile sensitive </a:t>
                      </a:r>
                    </a:p>
                    <a:p>
                      <a:pPr marL="0" indent="0" algn="ctr" rtl="1">
                        <a:buFontTx/>
                        <a:buNone/>
                      </a:pPr>
                      <a:r>
                        <a:rPr lang="en-US" sz="1400" baseline="0" dirty="0"/>
                        <a:t>-resistant to kanamycin only</a:t>
                      </a:r>
                    </a:p>
                    <a:p>
                      <a:pPr marL="0" indent="0" algn="ctr" rtl="1">
                        <a:buFontTx/>
                        <a:buNone/>
                      </a:pPr>
                      <a:r>
                        <a:rPr lang="en-US" sz="1400" baseline="0" dirty="0"/>
                        <a:t>-some pigmented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/>
                        <a:t>-account for</a:t>
                      </a:r>
                      <a:r>
                        <a:rPr lang="en-US" sz="1400" baseline="0" dirty="0"/>
                        <a:t> 1/3 of all isolates </a:t>
                      </a:r>
                    </a:p>
                    <a:p>
                      <a:pPr algn="ctr" rtl="1"/>
                      <a:r>
                        <a:rPr lang="en-US" sz="1400" baseline="0" dirty="0"/>
                        <a:t>-</a:t>
                      </a:r>
                      <a:r>
                        <a:rPr lang="en-US" sz="1400" b="1" baseline="0" dirty="0"/>
                        <a:t>resistant to </a:t>
                      </a:r>
                      <a:r>
                        <a:rPr lang="en-US" sz="1400" b="1" baseline="0" dirty="0">
                          <a:solidFill>
                            <a:srgbClr val="FF0000"/>
                          </a:solidFill>
                        </a:rPr>
                        <a:t>20% bile</a:t>
                      </a:r>
                    </a:p>
                    <a:p>
                      <a:pPr algn="ctr" rtl="1"/>
                      <a:r>
                        <a:rPr lang="en-US" sz="1400" baseline="0" dirty="0"/>
                        <a:t>And </a:t>
                      </a:r>
                      <a:r>
                        <a:rPr lang="en-US" sz="1400" baseline="0" dirty="0">
                          <a:solidFill>
                            <a:srgbClr val="FF0000"/>
                          </a:solidFill>
                        </a:rPr>
                        <a:t>many antibiotics </a:t>
                      </a:r>
                      <a:r>
                        <a:rPr lang="en-US" sz="1400" baseline="0" dirty="0"/>
                        <a:t>such as : </a:t>
                      </a:r>
                      <a:r>
                        <a:rPr lang="en-US" sz="1400" b="1" baseline="0" dirty="0">
                          <a:solidFill>
                            <a:srgbClr val="FF0000"/>
                          </a:solidFill>
                        </a:rPr>
                        <a:t>penicillin</a:t>
                      </a:r>
                      <a:r>
                        <a:rPr lang="en-US" sz="1400" baseline="0" dirty="0"/>
                        <a:t>, kanamycin, vancomycin, </a:t>
                      </a:r>
                      <a:r>
                        <a:rPr lang="en-US" sz="1400" baseline="0" dirty="0" err="1"/>
                        <a:t>colistin</a:t>
                      </a:r>
                      <a:endParaRPr lang="en-US" sz="1400" baseline="0" dirty="0"/>
                    </a:p>
                    <a:p>
                      <a:pPr algn="ctr" rtl="1"/>
                      <a:r>
                        <a:rPr lang="en-US" sz="1400" baseline="0" dirty="0"/>
                        <a:t>-</a:t>
                      </a:r>
                      <a:r>
                        <a:rPr lang="en-US" sz="1400" b="1" baseline="0" dirty="0">
                          <a:solidFill>
                            <a:srgbClr val="FF0000"/>
                          </a:solidFill>
                        </a:rPr>
                        <a:t>no pigmentation </a:t>
                      </a:r>
                      <a:r>
                        <a:rPr lang="en-US" sz="1400" baseline="0" dirty="0"/>
                        <a:t>of colonies or fluorescence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/>
                        <a:t>Properties</a:t>
                      </a:r>
                      <a:r>
                        <a:rPr lang="en-US" sz="1400" baseline="0" dirty="0"/>
                        <a:t> </a:t>
                      </a:r>
                      <a:endParaRPr lang="x-non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مستطيل 34"/>
          <p:cNvSpPr/>
          <p:nvPr/>
        </p:nvSpPr>
        <p:spPr>
          <a:xfrm>
            <a:off x="2343627" y="1048215"/>
            <a:ext cx="1438479" cy="383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b="1" dirty="0"/>
              <a:t>fusobacterium</a:t>
            </a:r>
            <a:endParaRPr lang="x-none" sz="3600" b="1" dirty="0"/>
          </a:p>
        </p:txBody>
      </p:sp>
      <p:sp>
        <p:nvSpPr>
          <p:cNvPr id="13" name="مربع نص 23"/>
          <p:cNvSpPr txBox="1"/>
          <p:nvPr/>
        </p:nvSpPr>
        <p:spPr>
          <a:xfrm>
            <a:off x="1692783" y="1981799"/>
            <a:ext cx="2567882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/>
              <a:t>Normal flora in : </a:t>
            </a:r>
            <a:r>
              <a:rPr lang="en-US" sz="1400" dirty="0">
                <a:solidFill>
                  <a:srgbClr val="FF0000"/>
                </a:solidFill>
              </a:rPr>
              <a:t>oral cavity, GIT </a:t>
            </a:r>
            <a:endParaRPr lang="x-none" sz="1400" dirty="0">
              <a:solidFill>
                <a:srgbClr val="FF0000"/>
              </a:solidFill>
            </a:endParaRPr>
          </a:p>
        </p:txBody>
      </p:sp>
      <p:sp>
        <p:nvSpPr>
          <p:cNvPr id="14" name="مربع نص 27"/>
          <p:cNvSpPr txBox="1"/>
          <p:nvPr/>
        </p:nvSpPr>
        <p:spPr>
          <a:xfrm>
            <a:off x="1778925" y="1603062"/>
            <a:ext cx="2280048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It has a fusiform morphology</a:t>
            </a:r>
            <a:endParaRPr lang="x-none" sz="1400" dirty="0">
              <a:solidFill>
                <a:srgbClr val="00B050"/>
              </a:solidFill>
            </a:endParaRPr>
          </a:p>
        </p:txBody>
      </p:sp>
      <p:graphicFrame>
        <p:nvGraphicFramePr>
          <p:cNvPr id="15" name="جدول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712469"/>
              </p:ext>
            </p:extLst>
          </p:nvPr>
        </p:nvGraphicFramePr>
        <p:xfrm>
          <a:off x="1932232" y="2606460"/>
          <a:ext cx="2421825" cy="2103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218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Fusobacterium </a:t>
                      </a:r>
                      <a:r>
                        <a:rPr lang="en-US" sz="1800" dirty="0" err="1"/>
                        <a:t>ne</a:t>
                      </a:r>
                      <a:r>
                        <a:rPr lang="en-US" sz="1800" baseline="0" dirty="0" err="1"/>
                        <a:t>crophorum</a:t>
                      </a:r>
                      <a:r>
                        <a:rPr lang="en-US" sz="1800" baseline="0" dirty="0"/>
                        <a:t> </a:t>
                      </a:r>
                      <a:endParaRPr lang="x-non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What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 does it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cause?</a:t>
                      </a:r>
                      <a:endParaRPr lang="en-US" baseline="0" dirty="0">
                        <a:solidFill>
                          <a:srgbClr val="FF0000"/>
                        </a:solidFill>
                      </a:endParaRPr>
                    </a:p>
                    <a:p>
                      <a:pPr algn="ctr" rtl="1"/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Peritonsillar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/>
                        <a:t>leads</a:t>
                      </a:r>
                      <a:r>
                        <a:rPr lang="en-US" baseline="0" dirty="0"/>
                        <a:t> to</a:t>
                      </a:r>
                    </a:p>
                    <a:p>
                      <a:pPr algn="ctr" rtl="1"/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Internal jugular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vein. 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hrombosis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/>
                        <a:t>leading to 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emboli</a:t>
                      </a:r>
                      <a:r>
                        <a:rPr lang="en-US" baseline="0" dirty="0"/>
                        <a:t> to the lung</a:t>
                      </a:r>
                      <a:endParaRPr lang="x-non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مربع نص 32"/>
          <p:cNvSpPr txBox="1"/>
          <p:nvPr/>
        </p:nvSpPr>
        <p:spPr>
          <a:xfrm>
            <a:off x="7452250" y="5964862"/>
            <a:ext cx="356155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Treatment : </a:t>
            </a:r>
            <a:r>
              <a:rPr lang="en-US" b="1" dirty="0">
                <a:solidFill>
                  <a:srgbClr val="FF0000"/>
                </a:solidFill>
              </a:rPr>
              <a:t>metronidazole</a:t>
            </a:r>
            <a:r>
              <a:rPr lang="en-US" dirty="0">
                <a:solidFill>
                  <a:srgbClr val="FF0000"/>
                </a:solidFill>
              </a:rPr>
              <a:t> ( </a:t>
            </a:r>
            <a:r>
              <a:rPr lang="en-US" dirty="0" err="1">
                <a:solidFill>
                  <a:srgbClr val="FF0000"/>
                </a:solidFill>
              </a:rPr>
              <a:t>flagyl</a:t>
            </a:r>
            <a:r>
              <a:rPr lang="en-US" dirty="0">
                <a:solidFill>
                  <a:srgbClr val="FF0000"/>
                </a:solidFill>
              </a:rPr>
              <a:t> ) </a:t>
            </a:r>
            <a:endParaRPr lang="x-none" dirty="0">
              <a:solidFill>
                <a:srgbClr val="FF0000"/>
              </a:solidFill>
            </a:endParaRPr>
          </a:p>
        </p:txBody>
      </p:sp>
      <p:cxnSp>
        <p:nvCxnSpPr>
          <p:cNvPr id="17" name="رابط منحني 37"/>
          <p:cNvCxnSpPr>
            <a:endCxn id="16" idx="1"/>
          </p:cNvCxnSpPr>
          <p:nvPr/>
        </p:nvCxnSpPr>
        <p:spPr>
          <a:xfrm rot="5400000">
            <a:off x="7291435" y="5862065"/>
            <a:ext cx="448278" cy="126648"/>
          </a:xfrm>
          <a:prstGeom prst="curvedConnector4">
            <a:avLst>
              <a:gd name="adj1" fmla="val 29403"/>
              <a:gd name="adj2" fmla="val 2805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منحني 47"/>
          <p:cNvCxnSpPr/>
          <p:nvPr/>
        </p:nvCxnSpPr>
        <p:spPr>
          <a:xfrm rot="5400000">
            <a:off x="1644769" y="4809581"/>
            <a:ext cx="448278" cy="126648"/>
          </a:xfrm>
          <a:prstGeom prst="curvedConnector4">
            <a:avLst>
              <a:gd name="adj1" fmla="val 29403"/>
              <a:gd name="adj2" fmla="val 2805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مربع نص 49"/>
          <p:cNvSpPr txBox="1"/>
          <p:nvPr/>
        </p:nvSpPr>
        <p:spPr>
          <a:xfrm>
            <a:off x="1692783" y="4888779"/>
            <a:ext cx="221222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Treatment 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penicillin</a:t>
            </a:r>
            <a:r>
              <a:rPr lang="en-US" b="1" dirty="0"/>
              <a:t> </a:t>
            </a:r>
            <a:endParaRPr lang="x-non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043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4115" y="219808"/>
            <a:ext cx="7227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solidFill>
                  <a:srgbClr val="FF0000"/>
                </a:solidFill>
              </a:rPr>
              <a:t>Clostridium Species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30923" y="931985"/>
            <a:ext cx="103573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-Morphology: </a:t>
            </a:r>
            <a:r>
              <a:rPr lang="en-US" dirty="0"/>
              <a:t>Large gram positive rods</a:t>
            </a:r>
            <a:r>
              <a:rPr lang="en-US" dirty="0">
                <a:solidFill>
                  <a:srgbClr val="FF0000"/>
                </a:solidFill>
              </a:rPr>
              <a:t>.      </a:t>
            </a:r>
            <a:r>
              <a:rPr lang="en-US" b="1" u="sng" dirty="0">
                <a:solidFill>
                  <a:srgbClr val="FF0000"/>
                </a:solidFill>
              </a:rPr>
              <a:t>-Spore forming</a:t>
            </a:r>
            <a:r>
              <a:rPr lang="en-US" b="1" dirty="0">
                <a:solidFill>
                  <a:srgbClr val="FF0000"/>
                </a:solidFill>
              </a:rPr>
              <a:t>.   </a:t>
            </a:r>
            <a:r>
              <a:rPr lang="en-US" b="1" u="sng" dirty="0">
                <a:solidFill>
                  <a:srgbClr val="FF0000"/>
                </a:solidFill>
              </a:rPr>
              <a:t>-Causative agents (</a:t>
            </a:r>
            <a:r>
              <a:rPr lang="x-none" b="1" u="sng" dirty="0">
                <a:solidFill>
                  <a:schemeClr val="bg1">
                    <a:lumMod val="50000"/>
                  </a:schemeClr>
                </a:solidFill>
              </a:rPr>
              <a:t>مسببة</a:t>
            </a:r>
            <a:r>
              <a:rPr lang="en-US" b="1" u="sng" dirty="0">
                <a:solidFill>
                  <a:srgbClr val="FF0000"/>
                </a:solidFill>
              </a:rPr>
              <a:t>) for: 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1.Gas gangrene : </a:t>
            </a:r>
            <a:r>
              <a:rPr lang="en-US" dirty="0"/>
              <a:t>Cl. perfringens and other </a:t>
            </a:r>
            <a:r>
              <a:rPr lang="en-US" dirty="0" err="1"/>
              <a:t>e.g</a:t>
            </a:r>
            <a:r>
              <a:rPr lang="en-US" dirty="0"/>
              <a:t> </a:t>
            </a:r>
            <a:r>
              <a:rPr lang="en-US" dirty="0" err="1"/>
              <a:t>septicum</a:t>
            </a:r>
            <a:r>
              <a:rPr lang="en-US" dirty="0"/>
              <a:t>.              </a:t>
            </a:r>
            <a:r>
              <a:rPr lang="en-US" dirty="0">
                <a:solidFill>
                  <a:srgbClr val="FF0000"/>
                </a:solidFill>
              </a:rPr>
              <a:t>2.Tetanus :</a:t>
            </a:r>
            <a:r>
              <a:rPr lang="en-US" dirty="0"/>
              <a:t>    Cl. </a:t>
            </a:r>
            <a:r>
              <a:rPr lang="en-US" dirty="0" err="1"/>
              <a:t>tetani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3.Botulism : </a:t>
            </a:r>
            <a:r>
              <a:rPr lang="en-US" dirty="0"/>
              <a:t>Cl. Botulinum                           </a:t>
            </a:r>
            <a:r>
              <a:rPr lang="fr-FR" dirty="0">
                <a:solidFill>
                  <a:srgbClr val="FF0000"/>
                </a:solidFill>
              </a:rPr>
              <a:t>4.Toxic </a:t>
            </a:r>
            <a:r>
              <a:rPr lang="fr-FR" dirty="0" err="1">
                <a:solidFill>
                  <a:srgbClr val="FF0000"/>
                </a:solidFill>
              </a:rPr>
              <a:t>enterocolitis</a:t>
            </a:r>
            <a:r>
              <a:rPr lang="fr-FR" dirty="0">
                <a:solidFill>
                  <a:srgbClr val="FF0000"/>
                </a:solidFill>
              </a:rPr>
              <a:t> : </a:t>
            </a:r>
            <a:r>
              <a:rPr lang="fr-FR" dirty="0"/>
              <a:t>Cl. difficile (</a:t>
            </a:r>
            <a:r>
              <a:rPr lang="fr-FR" dirty="0" err="1"/>
              <a:t>Pseudomembernous</a:t>
            </a:r>
            <a:r>
              <a:rPr lang="fr-FR" dirty="0"/>
              <a:t> </a:t>
            </a:r>
            <a:r>
              <a:rPr lang="fr-FR" dirty="0" err="1"/>
              <a:t>colitis</a:t>
            </a:r>
            <a:r>
              <a:rPr lang="fr-FR" dirty="0"/>
              <a:t>)</a:t>
            </a:r>
            <a:r>
              <a:rPr lang="en-US" dirty="0"/>
              <a:t>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68315" y="2603925"/>
            <a:ext cx="9609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solidFill>
                  <a:srgbClr val="FF0000"/>
                </a:solidFill>
              </a:rPr>
              <a:t>Clostridium Perfringens (CL. </a:t>
            </a:r>
            <a:r>
              <a:rPr lang="en-US" sz="3600" b="1" u="sng" dirty="0" err="1">
                <a:solidFill>
                  <a:srgbClr val="FF0000"/>
                </a:solidFill>
              </a:rPr>
              <a:t>Welchii</a:t>
            </a:r>
            <a:r>
              <a:rPr lang="en-US" sz="3600" b="1" u="sng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7422" y="3322357"/>
            <a:ext cx="8976946" cy="309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-Morphology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/>
              <a:t>large rods gram +</a:t>
            </a:r>
            <a:r>
              <a:rPr lang="en-US" dirty="0" err="1"/>
              <a:t>ve</a:t>
            </a:r>
            <a:r>
              <a:rPr lang="en-US" dirty="0"/>
              <a:t> with bulging endospores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>
              <a:lnSpc>
                <a:spcPct val="60000"/>
              </a:lnSpc>
            </a:pPr>
            <a:r>
              <a:rPr lang="en-US" b="1" u="sng" dirty="0">
                <a:solidFill>
                  <a:srgbClr val="FF0000"/>
                </a:solidFill>
              </a:rPr>
              <a:t>-Laboratory diagnosis</a:t>
            </a:r>
            <a:r>
              <a:rPr lang="en-US" dirty="0">
                <a:solidFill>
                  <a:srgbClr val="FF0000"/>
                </a:solidFill>
              </a:rPr>
              <a:t>:  </a:t>
            </a:r>
            <a:r>
              <a:rPr lang="en-US" b="1" dirty="0"/>
              <a:t>Smear</a:t>
            </a:r>
            <a:r>
              <a:rPr lang="en-US" dirty="0"/>
              <a:t> Gram stain Large Gram positive bacilli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with few or no WBCs</a:t>
            </a:r>
            <a:r>
              <a:rPr lang="en-US" dirty="0"/>
              <a:t>.</a:t>
            </a:r>
          </a:p>
          <a:p>
            <a:endParaRPr lang="en-US" b="1" dirty="0" smtClean="0"/>
          </a:p>
          <a:p>
            <a:r>
              <a:rPr lang="en-US" b="1" dirty="0" smtClean="0"/>
              <a:t>Culture</a:t>
            </a:r>
            <a:endParaRPr lang="en-US" b="1" dirty="0"/>
          </a:p>
          <a:p>
            <a:r>
              <a:rPr lang="en-US" dirty="0"/>
              <a:t>-Blood agar with </a:t>
            </a:r>
            <a:r>
              <a:rPr lang="en-US" dirty="0" err="1"/>
              <a:t>haemolytic</a:t>
            </a:r>
            <a:r>
              <a:rPr lang="en-US" dirty="0"/>
              <a:t> colonies (</a:t>
            </a:r>
            <a:r>
              <a:rPr lang="en-US" u="sng" dirty="0"/>
              <a:t>double zone </a:t>
            </a:r>
            <a:r>
              <a:rPr lang="en-US" dirty="0"/>
              <a:t>of </a:t>
            </a:r>
            <a:r>
              <a:rPr lang="en-US" dirty="0" err="1"/>
              <a:t>haemolysis</a:t>
            </a:r>
            <a:r>
              <a:rPr lang="en-US" dirty="0"/>
              <a:t> )</a:t>
            </a:r>
          </a:p>
          <a:p>
            <a:r>
              <a:rPr lang="en-US" dirty="0"/>
              <a:t>-Cooked meat medium.</a:t>
            </a:r>
          </a:p>
          <a:p>
            <a:r>
              <a:rPr lang="en-US" dirty="0"/>
              <a:t>-Gives the NAGLAR'S Reaction &amp; toxin neutralization on Egg</a:t>
            </a:r>
          </a:p>
          <a:p>
            <a:r>
              <a:rPr lang="en-US" dirty="0"/>
              <a:t>yolk medium </a:t>
            </a:r>
            <a:r>
              <a:rPr lang="en-US" u="sng" dirty="0"/>
              <a:t>&amp; toxin is a phospholipase</a:t>
            </a:r>
            <a:r>
              <a:rPr lang="en-US" dirty="0"/>
              <a:t>.</a:t>
            </a:r>
            <a:endParaRPr lang="x-none" sz="2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x-none" sz="2000" dirty="0">
                <a:solidFill>
                  <a:schemeClr val="bg1">
                    <a:lumMod val="50000"/>
                  </a:schemeClr>
                </a:solidFill>
              </a:rPr>
              <a:t>المقصود ان اختبار ناقلار يفرق بين البيرفرنجنس و غيرها من الكلوستريديم وهو يستعمل فيه صفار البيض 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                                                                                   cooked meat medium</a:t>
            </a:r>
          </a:p>
        </p:txBody>
      </p:sp>
      <p:pic>
        <p:nvPicPr>
          <p:cNvPr id="1026" name="Picture 2" descr="Image result for clostridium perfringens colon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92" t="30194" r="36966" b="38571"/>
          <a:stretch/>
        </p:blipFill>
        <p:spPr bwMode="auto">
          <a:xfrm>
            <a:off x="8572500" y="4444387"/>
            <a:ext cx="3015761" cy="181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lostridium perfringe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3767" y="3218051"/>
            <a:ext cx="3076574" cy="649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381392" y="4764953"/>
            <a:ext cx="2453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Double zone </a:t>
            </a:r>
          </a:p>
        </p:txBody>
      </p:sp>
      <p:pic>
        <p:nvPicPr>
          <p:cNvPr id="1032" name="Picture 8" descr="Image result for cooked meat mediu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416" y="5671249"/>
            <a:ext cx="1549845" cy="1151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rrow: Right 10"/>
          <p:cNvSpPr/>
          <p:nvPr/>
        </p:nvSpPr>
        <p:spPr>
          <a:xfrm>
            <a:off x="9381392" y="6515100"/>
            <a:ext cx="698988" cy="1406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381392" y="5134285"/>
            <a:ext cx="657024" cy="3521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9609992" y="5211568"/>
            <a:ext cx="159462" cy="177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27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2569" y="290146"/>
            <a:ext cx="8150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Continued…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5608" y="936477"/>
            <a:ext cx="1111347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Can leads to the following diseases:</a:t>
            </a:r>
          </a:p>
          <a:p>
            <a:pPr marL="342900" indent="-342900">
              <a:buAutoNum type="arabicParenR"/>
            </a:pPr>
            <a:r>
              <a:rPr lang="en-US" dirty="0"/>
              <a:t>Wound Contamination</a:t>
            </a:r>
          </a:p>
          <a:p>
            <a:pPr marL="342900" indent="-342900">
              <a:buAutoNum type="arabicParenR"/>
            </a:pPr>
            <a:r>
              <a:rPr lang="en-US" dirty="0"/>
              <a:t>Wound infection</a:t>
            </a:r>
          </a:p>
          <a:p>
            <a:pPr marL="342900" indent="-342900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Gas Gangrene </a:t>
            </a:r>
            <a:r>
              <a:rPr lang="en-US" dirty="0"/>
              <a:t>- most important disease</a:t>
            </a:r>
          </a:p>
          <a:p>
            <a:pPr marL="342900" indent="-342900">
              <a:buAutoNum type="arabicParenR"/>
            </a:pPr>
            <a:r>
              <a:rPr lang="en-US" dirty="0"/>
              <a:t>Gas Gangrene of the uterus in criminal abortion (</a:t>
            </a:r>
            <a:r>
              <a:rPr lang="x-none" dirty="0">
                <a:solidFill>
                  <a:schemeClr val="bg1">
                    <a:lumMod val="50000"/>
                  </a:schemeClr>
                </a:solidFill>
              </a:rPr>
              <a:t>يقصد بالاجهاض الغير قانوني انه لا ينفذ بالطريقة الصحيحة او بالادوات المناسبة احيانا</a:t>
            </a:r>
            <a:r>
              <a:rPr lang="en-US" dirty="0"/>
              <a:t>)</a:t>
            </a:r>
          </a:p>
          <a:p>
            <a:pPr marL="342900" indent="-342900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Food Poisoning : Spores are swallowed → Germinate (</a:t>
            </a:r>
            <a:r>
              <a:rPr lang="x-none" dirty="0">
                <a:solidFill>
                  <a:schemeClr val="bg1">
                    <a:lumMod val="50000"/>
                  </a:schemeClr>
                </a:solidFill>
              </a:rPr>
              <a:t>تتكاثر</a:t>
            </a:r>
            <a:r>
              <a:rPr lang="en-US" dirty="0">
                <a:solidFill>
                  <a:srgbClr val="FF0000"/>
                </a:solidFill>
              </a:rPr>
              <a:t>) in gut after 18 hours(Toxin production)→ abdominal pain and diarrhea </a:t>
            </a:r>
          </a:p>
          <a:p>
            <a:r>
              <a:rPr lang="en-US" b="1" u="sng" dirty="0">
                <a:solidFill>
                  <a:srgbClr val="FF0000"/>
                </a:solidFill>
              </a:rPr>
              <a:t>-Pathogenesis: </a:t>
            </a:r>
            <a:r>
              <a:rPr lang="en-US" dirty="0"/>
              <a:t>Traumatic open wounds or compound fractures (</a:t>
            </a:r>
            <a:r>
              <a:rPr lang="x-none" dirty="0">
                <a:solidFill>
                  <a:schemeClr val="bg1">
                    <a:lumMod val="50000"/>
                  </a:schemeClr>
                </a:solidFill>
              </a:rPr>
              <a:t>كسر يخترق الجلد و يسبب انفيكشن</a:t>
            </a:r>
            <a:r>
              <a:rPr lang="en-US" dirty="0"/>
              <a:t>) lead to muscle damages and contamination with dirt</a:t>
            </a:r>
            <a:r>
              <a:rPr lang="x-none" dirty="0"/>
              <a:t> </a:t>
            </a:r>
            <a:r>
              <a:rPr lang="en-US" dirty="0"/>
              <a:t>Etc. Mainly in war wounds, old age, low blood supply and</a:t>
            </a:r>
          </a:p>
          <a:p>
            <a:r>
              <a:rPr lang="en-US" dirty="0"/>
              <a:t>amputation of thigh (required prophylaxis with penicillin). (</a:t>
            </a:r>
            <a:r>
              <a:rPr lang="x-none" dirty="0">
                <a:solidFill>
                  <a:schemeClr val="bg1">
                    <a:lumMod val="50000"/>
                  </a:schemeClr>
                </a:solidFill>
              </a:rPr>
              <a:t>بروفيلاكسيس يعني علاج او اكشن نتخذه في سبيل الوقاية من مرض عادة مرض محدد بذاته</a:t>
            </a:r>
            <a:r>
              <a:rPr lang="en-US" dirty="0"/>
              <a:t>)</a:t>
            </a:r>
            <a:endParaRPr lang="x-none" dirty="0"/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Caused by the bacteria’s alpha toxin called phospholipase C.</a:t>
            </a:r>
          </a:p>
          <a:p>
            <a:endParaRPr lang="en-US" dirty="0"/>
          </a:p>
          <a:p>
            <a:r>
              <a:rPr lang="en-US" b="1" u="sng" dirty="0">
                <a:solidFill>
                  <a:srgbClr val="FF0000"/>
                </a:solidFill>
              </a:rPr>
              <a:t>Prevention and Treatment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/>
              <a:t>Remove dead tissue , debris and foreign bodies .Penicillin and</a:t>
            </a:r>
          </a:p>
          <a:p>
            <a:r>
              <a:rPr lang="en-US" dirty="0"/>
              <a:t>hyperbaric oxygen (</a:t>
            </a:r>
            <a:r>
              <a:rPr lang="x-none" dirty="0">
                <a:solidFill>
                  <a:schemeClr val="bg1">
                    <a:lumMod val="50000"/>
                  </a:schemeClr>
                </a:solidFill>
              </a:rPr>
              <a:t>اعطاء المريض اوكسجين نقي و مضغوط</a:t>
            </a:r>
            <a:r>
              <a:rPr lang="en-US" dirty="0"/>
              <a:t>) in some cases.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922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81670" y="0"/>
            <a:ext cx="39093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n w="0"/>
                <a:solidFill>
                  <a:schemeClr val="accent1"/>
                </a:solidFill>
              </a:rPr>
              <a:t>Cl.tetani</a:t>
            </a:r>
            <a:r>
              <a:rPr lang="en-US" sz="3200" dirty="0">
                <a:ln w="0"/>
                <a:solidFill>
                  <a:schemeClr val="accent1"/>
                </a:solidFill>
              </a:rPr>
              <a:t>   (TETANUS) :</a:t>
            </a:r>
            <a:br>
              <a:rPr lang="en-US" sz="3200" dirty="0">
                <a:ln w="0"/>
                <a:solidFill>
                  <a:schemeClr val="accent1"/>
                </a:solidFill>
              </a:rPr>
            </a:br>
            <a:endParaRPr lang="en-US" sz="3200" dirty="0">
              <a:ln w="0"/>
              <a:solidFill>
                <a:schemeClr val="accent1"/>
              </a:solidFill>
            </a:endParaRPr>
          </a:p>
        </p:txBody>
      </p:sp>
      <p:sp>
        <p:nvSpPr>
          <p:cNvPr id="6" name="Rectangle: Rounded Corners 5"/>
          <p:cNvSpPr/>
          <p:nvPr/>
        </p:nvSpPr>
        <p:spPr>
          <a:xfrm>
            <a:off x="925265" y="671095"/>
            <a:ext cx="10919792" cy="10215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b="1" dirty="0"/>
              <a:t>-</a:t>
            </a:r>
            <a:r>
              <a:rPr lang="en-US" b="1" dirty="0">
                <a:solidFill>
                  <a:srgbClr val="FF0000"/>
                </a:solidFill>
              </a:rPr>
              <a:t>Morphology</a:t>
            </a:r>
            <a:r>
              <a:rPr lang="en-US" b="1" dirty="0"/>
              <a:t> gram +</a:t>
            </a:r>
            <a:r>
              <a:rPr lang="en-US" b="1" dirty="0" err="1"/>
              <a:t>ve</a:t>
            </a:r>
            <a:r>
              <a:rPr lang="en-US" b="1" dirty="0"/>
              <a:t> anaerobic with </a:t>
            </a:r>
            <a:r>
              <a:rPr lang="en-US" b="1" dirty="0">
                <a:solidFill>
                  <a:srgbClr val="FF0000"/>
                </a:solidFill>
              </a:rPr>
              <a:t>terminal spore</a:t>
            </a:r>
            <a:r>
              <a:rPr lang="en-US" b="1" dirty="0"/>
              <a:t>. Drum Stick appearance</a:t>
            </a:r>
          </a:p>
          <a:p>
            <a:pPr lvl="0" algn="ctr"/>
            <a:r>
              <a:rPr lang="en-US" b="1" dirty="0"/>
              <a:t>-Lives in </a:t>
            </a:r>
            <a:r>
              <a:rPr lang="en-US" b="1" dirty="0">
                <a:solidFill>
                  <a:srgbClr val="4D671B"/>
                </a:solidFill>
              </a:rPr>
              <a:t>soil</a:t>
            </a:r>
            <a:r>
              <a:rPr lang="en-US" b="1" dirty="0"/>
              <a:t> and animal </a:t>
            </a:r>
            <a:r>
              <a:rPr lang="en-US" b="1" dirty="0" err="1">
                <a:solidFill>
                  <a:srgbClr val="4D671B"/>
                </a:solidFill>
              </a:rPr>
              <a:t>feaces</a:t>
            </a:r>
            <a:r>
              <a:rPr lang="en-US" b="1" dirty="0"/>
              <a:t>. </a:t>
            </a:r>
            <a:r>
              <a:rPr lang="en-US" b="1" dirty="0" err="1"/>
              <a:t>e,g</a:t>
            </a:r>
            <a:r>
              <a:rPr lang="en-US" b="1" dirty="0"/>
              <a:t> horse  and any wound can infected if contaminated by spores</a:t>
            </a:r>
          </a:p>
          <a:p>
            <a:pPr lvl="0" algn="ctr"/>
            <a:r>
              <a:rPr lang="en-US" b="1" dirty="0"/>
              <a:t>-Face &amp; neck </a:t>
            </a:r>
            <a:r>
              <a:rPr lang="en-US" b="1" dirty="0">
                <a:solidFill>
                  <a:srgbClr val="FF0000"/>
                </a:solidFill>
              </a:rPr>
              <a:t>wounds</a:t>
            </a:r>
            <a:r>
              <a:rPr lang="en-US" b="1" dirty="0"/>
              <a:t> are more </a:t>
            </a:r>
            <a:r>
              <a:rPr lang="en-US" b="1" dirty="0">
                <a:solidFill>
                  <a:srgbClr val="FF0000"/>
                </a:solidFill>
              </a:rPr>
              <a:t>dangerous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5043705" y="1864378"/>
            <a:ext cx="2682912" cy="578882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/>
            <a:r>
              <a:rPr lang="en-US" sz="2800" u="sng" dirty="0">
                <a:solidFill>
                  <a:schemeClr val="tx1"/>
                </a:solidFill>
                <a:latin typeface="Footlight MT Light" panose="0204060206030A020304" pitchFamily="18" charset="0"/>
              </a:rPr>
              <a:t>Clinical Features</a:t>
            </a:r>
            <a:endParaRPr lang="en-US" sz="28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2278" y="2308084"/>
            <a:ext cx="11767931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Incubation period 1-3 weeks (time from infection to the appearance of symptoms)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Symptoms: local (not common), cephalic (rare), generalized (most common)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Painful muscle spasm around infected wound  and Contraction of muscles in the face called </a:t>
            </a:r>
            <a:r>
              <a:rPr lang="en-US" sz="2400" b="1" dirty="0"/>
              <a:t>Trismus</a:t>
            </a:r>
            <a:r>
              <a:rPr lang="en-US" sz="2400" dirty="0"/>
              <a:t> (Lockjaw) , </a:t>
            </a:r>
            <a:r>
              <a:rPr lang="en-US" sz="2400" b="1" dirty="0" err="1"/>
              <a:t>Risus</a:t>
            </a:r>
            <a:r>
              <a:rPr lang="en-US" sz="2400" b="1" dirty="0"/>
              <a:t> </a:t>
            </a:r>
            <a:r>
              <a:rPr lang="en-US" sz="2400" b="1" dirty="0" err="1"/>
              <a:t>Sardonicus</a:t>
            </a:r>
            <a:r>
              <a:rPr lang="en-US" sz="2400" b="1" dirty="0"/>
              <a:t> (facial muscle)</a:t>
            </a:r>
            <a:endParaRPr lang="en-US" sz="2400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err="1"/>
              <a:t>Araching</a:t>
            </a:r>
            <a:r>
              <a:rPr lang="en-US" sz="2400" b="1" dirty="0"/>
              <a:t> of Back - </a:t>
            </a:r>
            <a:r>
              <a:rPr lang="en-US" sz="2400" dirty="0"/>
              <a:t>strychnine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err="1"/>
              <a:t>Opisthotonus</a:t>
            </a:r>
            <a:r>
              <a:rPr lang="en-US" sz="2400" dirty="0"/>
              <a:t> in children</a:t>
            </a:r>
            <a:r>
              <a:rPr lang="en-US" sz="2400" b="1" dirty="0"/>
              <a:t>. </a:t>
            </a:r>
            <a:r>
              <a:rPr lang="en-US" sz="2400" b="1" dirty="0" err="1"/>
              <a:t>Opistho</a:t>
            </a:r>
            <a:r>
              <a:rPr lang="en-US" sz="2400" dirty="0"/>
              <a:t> meaning "behind" and </a:t>
            </a:r>
            <a:r>
              <a:rPr lang="en-US" sz="2400" b="1" dirty="0"/>
              <a:t>tonos </a:t>
            </a:r>
            <a:r>
              <a:rPr lang="en-US" sz="2400" dirty="0"/>
              <a:t>meaning "</a:t>
            </a:r>
            <a:r>
              <a:rPr lang="en-US" sz="2400" dirty="0" err="1"/>
              <a:t>tension",due</a:t>
            </a:r>
            <a:r>
              <a:rPr lang="en-US" sz="2400" dirty="0"/>
              <a:t> to </a:t>
            </a:r>
            <a:r>
              <a:rPr lang="en-US" sz="2400" b="1" dirty="0"/>
              <a:t>extrapyramidal effect and is caused by spasm of the axial along the spinal column 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4477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81670" y="0"/>
            <a:ext cx="39093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n w="0"/>
                <a:solidFill>
                  <a:schemeClr val="accent1"/>
                </a:solidFill>
              </a:rPr>
              <a:t>Cl.tetani</a:t>
            </a:r>
            <a:r>
              <a:rPr lang="en-US" sz="3200" dirty="0">
                <a:ln w="0"/>
                <a:solidFill>
                  <a:schemeClr val="accent1"/>
                </a:solidFill>
              </a:rPr>
              <a:t>   (TETANUS) :</a:t>
            </a:r>
            <a:br>
              <a:rPr lang="en-US" sz="3200" dirty="0">
                <a:ln w="0"/>
                <a:solidFill>
                  <a:schemeClr val="accent1"/>
                </a:solidFill>
              </a:rPr>
            </a:br>
            <a:endParaRPr lang="en-US" sz="3200" dirty="0">
              <a:ln w="0"/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176155"/>
            <a:ext cx="553940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/>
              <a:t>Mainly due to </a:t>
            </a:r>
            <a:r>
              <a:rPr lang="en-US" sz="2400" b="1" dirty="0" err="1"/>
              <a:t>tetanospasmin</a:t>
            </a:r>
            <a:r>
              <a:rPr lang="en-US" sz="2400" dirty="0"/>
              <a:t> which is powerful exotoxin (protein) .This organism does not lead to invasion or </a:t>
            </a:r>
            <a:r>
              <a:rPr lang="en-US" sz="2400" dirty="0" err="1"/>
              <a:t>Bacteraemia</a:t>
            </a:r>
            <a:r>
              <a:rPr lang="en-US" sz="2400" dirty="0"/>
              <a:t> . Its function </a:t>
            </a:r>
            <a:r>
              <a:rPr lang="en-US" sz="2400" b="1" dirty="0">
                <a:solidFill>
                  <a:schemeClr val="accent2"/>
                </a:solidFill>
              </a:rPr>
              <a:t>to inhibits transmission of normal inhibitory messages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/>
              <a:t>from </a:t>
            </a:r>
            <a:r>
              <a:rPr lang="en-US" sz="2400" dirty="0">
                <a:solidFill>
                  <a:srgbClr val="FF0000"/>
                </a:solidFill>
              </a:rPr>
              <a:t>central nervous system</a:t>
            </a:r>
            <a:r>
              <a:rPr lang="en-US" sz="2400" dirty="0"/>
              <a:t> at anterior horn cells of cord.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017" y="660454"/>
            <a:ext cx="2281843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chemeClr val="tx1"/>
                </a:solidFill>
              </a:rPr>
              <a:t>Pathogenesis :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0" y="4864119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sz="2400" dirty="0"/>
              <a:t>Mainly by clinical  and  it is strict anaerobe very motile , spread on agar.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6230" y="4278094"/>
            <a:ext cx="1874831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Diagnosis:</a:t>
            </a:r>
          </a:p>
        </p:txBody>
      </p:sp>
      <p:sp>
        <p:nvSpPr>
          <p:cNvPr id="7" name="Rectangle 6"/>
          <p:cNvSpPr/>
          <p:nvPr/>
        </p:nvSpPr>
        <p:spPr>
          <a:xfrm>
            <a:off x="5587623" y="1183674"/>
            <a:ext cx="632008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/>
              <a:t>Cleaning of wound  and removal of Foreign body </a:t>
            </a:r>
          </a:p>
          <a:p>
            <a:pPr lvl="0"/>
            <a:r>
              <a:rPr lang="en-US" sz="2400" dirty="0"/>
              <a:t>Specific by antitoxin form horse serum but it can lead to  anaphylaxis &amp; shock must be tested first or human immunoglobulin. Antibiotics .like </a:t>
            </a:r>
            <a:r>
              <a:rPr lang="en-US" sz="2400" dirty="0">
                <a:solidFill>
                  <a:srgbClr val="FF0000"/>
                </a:solidFill>
              </a:rPr>
              <a:t>penicillin</a:t>
            </a:r>
            <a:r>
              <a:rPr lang="en-US" sz="2400" dirty="0"/>
              <a:t>. Supportive treatment by keeping the patient in dark pace, fluids and sedative valium</a:t>
            </a:r>
          </a:p>
        </p:txBody>
      </p:sp>
      <p:sp>
        <p:nvSpPr>
          <p:cNvPr id="8" name="Rectangle 7"/>
          <p:cNvSpPr/>
          <p:nvPr/>
        </p:nvSpPr>
        <p:spPr>
          <a:xfrm>
            <a:off x="106017" y="4956452"/>
            <a:ext cx="2027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>
                <a:latin typeface="Footlight MT Light" panose="0204060206030A020304" pitchFamily="18" charset="0"/>
              </a:rPr>
              <a:t> </a:t>
            </a:r>
            <a:r>
              <a:rPr lang="en-US" sz="2400" dirty="0"/>
              <a:t>by vaccination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106017" y="4278094"/>
            <a:ext cx="1865704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chemeClr val="tx1"/>
                </a:solidFill>
              </a:rPr>
              <a:t>Prevention: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36365" y="660454"/>
            <a:ext cx="1790875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chemeClr val="tx1"/>
                </a:solidFill>
              </a:rPr>
              <a:t>Treatment:</a:t>
            </a:r>
          </a:p>
        </p:txBody>
      </p:sp>
    </p:spTree>
    <p:extLst>
      <p:ext uri="{BB962C8B-B14F-4D97-AF65-F5344CB8AC3E}">
        <p14:creationId xmlns:p14="http://schemas.microsoft.com/office/powerpoint/2010/main" val="3926310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9863" y="122830"/>
            <a:ext cx="4033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Clostridium </a:t>
            </a:r>
            <a:r>
              <a:rPr lang="en-US" sz="3200" dirty="0" err="1">
                <a:solidFill>
                  <a:srgbClr val="FF0000"/>
                </a:solidFill>
              </a:rPr>
              <a:t>Botulinuim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7521" y="820752"/>
            <a:ext cx="3872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u="sng" dirty="0">
                <a:solidFill>
                  <a:srgbClr val="FF0000"/>
                </a:solidFill>
              </a:rPr>
              <a:t>Found in soil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ponds and lakes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7521" y="1539874"/>
            <a:ext cx="9130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Toxin is exotoxin (protein) heat labile at 100 OC and resist gastrointestinal enzymes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7521" y="2197441"/>
            <a:ext cx="88443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u="sng" dirty="0">
                <a:solidFill>
                  <a:srgbClr val="FF0000"/>
                </a:solidFill>
              </a:rPr>
              <a:t>It is the most powerful toxin known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Lethal dose 1 µg human</a:t>
            </a:r>
            <a:br>
              <a:rPr lang="en-US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and 3 kg </a:t>
            </a:r>
            <a:r>
              <a:rPr lang="en-US" sz="2400" b="1" u="sng" dirty="0">
                <a:solidFill>
                  <a:srgbClr val="FF0000"/>
                </a:solidFill>
              </a:rPr>
              <a:t>kill all population of the world .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It dictated for by lysogenic phage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6293" y="3375973"/>
            <a:ext cx="1085989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u="sng" dirty="0">
                <a:solidFill>
                  <a:srgbClr val="FF0000"/>
                </a:solidFill>
              </a:rPr>
              <a:t>Botulism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x-none" sz="2000" dirty="0">
                <a:solidFill>
                  <a:schemeClr val="accent3">
                    <a:lumMod val="50000"/>
                  </a:schemeClr>
                </a:solidFill>
              </a:rPr>
              <a:t>(يعني التسمم من هذي البكتيريا)</a:t>
            </a: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From canned food., sea food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</a:rPr>
              <a:t>e_g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. salmon when it is not well cooked (Spores resist heat at 100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</a:rPr>
              <a:t>oC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)</a:t>
            </a:r>
            <a:r>
              <a:rPr lang="x-none" sz="20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x-none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accent2">
                    <a:lumMod val="75000"/>
                  </a:schemeClr>
                </a:solidFill>
                <a:sym typeface="Wingdings"/>
              </a:rPr>
              <a:t>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then multiply and produce toxin </a:t>
            </a:r>
            <a:r>
              <a:rPr lang="x-none" sz="2000" dirty="0">
                <a:solidFill>
                  <a:srgbClr val="000000"/>
                </a:solidFill>
              </a:rPr>
              <a:t>يعني باختصار إذا ما تم طهيها بشكل جيّد راح تكوّن سبورز وتنتج توكسين</a:t>
            </a: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7521" y="4664001"/>
            <a:ext cx="102260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Symptoms</a:t>
            </a:r>
          </a:p>
          <a:p>
            <a:pPr lvl="1"/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Abnormal eye movement as if cranial nerve affected when bulbar area of the brain affected.</a:t>
            </a:r>
            <a:r>
              <a:rPr lang="x-none" sz="20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x-none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Finally the patient might develop respiratory and circulatory collapse</a:t>
            </a:r>
          </a:p>
        </p:txBody>
      </p:sp>
    </p:spTree>
    <p:extLst>
      <p:ext uri="{BB962C8B-B14F-4D97-AF65-F5344CB8AC3E}">
        <p14:creationId xmlns:p14="http://schemas.microsoft.com/office/powerpoint/2010/main" val="2104498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47454" y="281087"/>
            <a:ext cx="10058400" cy="7691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>
                <a:solidFill>
                  <a:srgbClr val="92D050"/>
                </a:solidFill>
              </a:rPr>
              <a:t>Objectives </a:t>
            </a:r>
            <a:endParaRPr lang="x-none" dirty="0">
              <a:solidFill>
                <a:srgbClr val="92D05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16356" y="1101352"/>
            <a:ext cx="10178322" cy="512579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Describe anaerobic bacteria including their sensitivity to oxygen and where they may be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found in the environment and the human body.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• Differentiate the various types of anaerobes with regard to atmospheric requirement (i.e.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obligate anaerobes, </a:t>
            </a:r>
            <a:r>
              <a:rPr lang="en-US" dirty="0" err="1"/>
              <a:t>Faculative</a:t>
            </a:r>
            <a:r>
              <a:rPr lang="en-US" dirty="0"/>
              <a:t> anaerobes and </a:t>
            </a:r>
            <a:r>
              <a:rPr lang="en-US" dirty="0" err="1"/>
              <a:t>aerotolerent</a:t>
            </a:r>
            <a:r>
              <a:rPr lang="en-US" dirty="0"/>
              <a:t> anaerobes.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• Describe how anaerobes, as part of endogenous microbiota, initiate and establish infection.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• Name the endogenous anaerobes commonly involved in human infection.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• Recognize specimens that are acceptable and unacceptable for anaerobic culture.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• Give the clues(sign and manifestations) to anaerobic infection, name the most probable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etiologic agents of the following(Wound botulism, gas gangrene, tetanus, </a:t>
            </a:r>
            <a:r>
              <a:rPr lang="en-US" dirty="0" err="1"/>
              <a:t>Actinomycosis</a:t>
            </a:r>
            <a:r>
              <a:rPr lang="en-US" dirty="0"/>
              <a:t>,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i="1" dirty="0"/>
              <a:t>Pseudomembranous colitis </a:t>
            </a:r>
            <a:r>
              <a:rPr lang="en-US" dirty="0"/>
              <a:t>and </a:t>
            </a:r>
            <a:r>
              <a:rPr lang="en-US" i="1" dirty="0"/>
              <a:t>bacterial vaginosis</a:t>
            </a:r>
            <a:r>
              <a:rPr lang="en-US" dirty="0"/>
              <a:t>).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• Describe the microscopic and colony morphology and the results of differentiating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anaerobic isolates.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992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8355" y="2529262"/>
            <a:ext cx="105273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u="sng" dirty="0">
                <a:solidFill>
                  <a:srgbClr val="FF0000"/>
                </a:solidFill>
              </a:rPr>
              <a:t>Laboratory Diagnosis</a:t>
            </a:r>
          </a:p>
          <a:p>
            <a:pPr lvl="1"/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Suspected food from the patient </a:t>
            </a:r>
            <a:r>
              <a:rPr lang="en-US" sz="2400" b="1" u="sng" dirty="0" err="1">
                <a:solidFill>
                  <a:srgbClr val="FF0000"/>
                </a:solidFill>
              </a:rPr>
              <a:t>Faeces</a:t>
            </a:r>
            <a:r>
              <a:rPr lang="en-US" sz="2400" b="1" u="sng" dirty="0">
                <a:solidFill>
                  <a:srgbClr val="FF0000"/>
                </a:solidFill>
              </a:rPr>
              <a:t> Culture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or serum toxin detection</a:t>
            </a:r>
            <a:br>
              <a:rPr lang="en-US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by mice inoculation after weeks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sz="2400" b="1" u="sng" dirty="0">
                <a:solidFill>
                  <a:srgbClr val="FF0000"/>
                </a:solidFill>
              </a:rPr>
              <a:t>paralysis and death</a:t>
            </a:r>
          </a:p>
        </p:txBody>
      </p:sp>
      <p:sp>
        <p:nvSpPr>
          <p:cNvPr id="3" name="Rectangle 2"/>
          <p:cNvSpPr/>
          <p:nvPr/>
        </p:nvSpPr>
        <p:spPr>
          <a:xfrm>
            <a:off x="628355" y="272871"/>
            <a:ext cx="99364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Infantile Botulism</a:t>
            </a:r>
          </a:p>
          <a:p>
            <a:pPr lvl="1"/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Ingestion of Spores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sym typeface="Wingdings"/>
              </a:rPr>
              <a:t>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germination in the gut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sym typeface="Wingdings"/>
              </a:rPr>
              <a:t>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Botulism .Child present with week child, cranial nerve and constipation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628355" y="1448024"/>
            <a:ext cx="111040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u="sng" dirty="0">
                <a:solidFill>
                  <a:srgbClr val="FF0000"/>
                </a:solidFill>
              </a:rPr>
              <a:t>Botulism Pathogenesis</a:t>
            </a:r>
          </a:p>
          <a:p>
            <a:pPr lvl="1"/>
            <a:r>
              <a:rPr lang="en-US" sz="2000" b="1" u="sng" dirty="0">
                <a:solidFill>
                  <a:srgbClr val="FF0000"/>
                </a:solidFill>
              </a:rPr>
              <a:t>Attacks neuromuscular junctions and prevents release of acetylcholine that can leads to paralysis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355" y="4079954"/>
            <a:ext cx="60883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u="sng" dirty="0">
                <a:solidFill>
                  <a:srgbClr val="FF0000"/>
                </a:solidFill>
              </a:rPr>
              <a:t>Treatment</a:t>
            </a:r>
          </a:p>
          <a:p>
            <a:pPr lvl="1"/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Mainly supportive and horse antitoxin in sever cases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355" y="5180475"/>
            <a:ext cx="94879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Prevention</a:t>
            </a:r>
          </a:p>
          <a:p>
            <a:pPr lvl="1"/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Adequate pressure cooking autoclaving and heating of food for 10 minutes at 100 OC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68734" y="4447748"/>
            <a:ext cx="1244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+Penicillin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0433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2"/>
          <p:cNvSpPr txBox="1">
            <a:spLocks/>
          </p:cNvSpPr>
          <p:nvPr/>
        </p:nvSpPr>
        <p:spPr>
          <a:xfrm>
            <a:off x="1597092" y="205809"/>
            <a:ext cx="10363200" cy="519852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8164A3"/>
                </a:solidFill>
                <a:latin typeface="Tahoma-Bold"/>
              </a:rPr>
              <a:t>Clostridium </a:t>
            </a:r>
            <a:r>
              <a:rPr lang="en-US" b="1" dirty="0" err="1">
                <a:solidFill>
                  <a:srgbClr val="8164A3"/>
                </a:solidFill>
                <a:latin typeface="Tahoma-Bold"/>
              </a:rPr>
              <a:t>Difficile</a:t>
            </a:r>
            <a:endParaRPr lang="en-US" dirty="0"/>
          </a:p>
        </p:txBody>
      </p:sp>
      <p:sp>
        <p:nvSpPr>
          <p:cNvPr id="3" name="Content Placeholder 13"/>
          <p:cNvSpPr txBox="1">
            <a:spLocks/>
          </p:cNvSpPr>
          <p:nvPr/>
        </p:nvSpPr>
        <p:spPr>
          <a:xfrm>
            <a:off x="260235" y="866732"/>
            <a:ext cx="11223167" cy="5223484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* </a:t>
            </a:r>
            <a:r>
              <a:rPr lang="en-US" sz="1800" dirty="0">
                <a:solidFill>
                  <a:schemeClr val="tx1"/>
                </a:solidFill>
                <a:latin typeface="Tahoma" panose="020B0604030504040204" pitchFamily="34" charset="0"/>
              </a:rPr>
              <a:t>Normal flora in gastrointestinal tract after exposure to antibiotics and killing of other normal flora, this organism will multiply witch then produce toxin that has two components: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fr-FR" sz="1600" dirty="0">
                <a:solidFill>
                  <a:srgbClr val="92D050"/>
                </a:solidFill>
                <a:latin typeface="Tahoma" panose="020B0604030504040204" pitchFamily="34" charset="0"/>
              </a:rPr>
              <a:t>a. </a:t>
            </a:r>
            <a:r>
              <a:rPr lang="fr-FR" sz="1600" dirty="0" err="1">
                <a:solidFill>
                  <a:srgbClr val="92D050"/>
                </a:solidFill>
                <a:latin typeface="Tahoma" panose="020B0604030504040204" pitchFamily="34" charset="0"/>
              </a:rPr>
              <a:t>Subunit</a:t>
            </a:r>
            <a:r>
              <a:rPr lang="fr-FR" sz="1600" dirty="0">
                <a:solidFill>
                  <a:srgbClr val="92D050"/>
                </a:solidFill>
                <a:latin typeface="Tahoma" panose="020B0604030504040204" pitchFamily="34" charset="0"/>
              </a:rPr>
              <a:t> </a:t>
            </a:r>
            <a:r>
              <a:rPr lang="fr-FR" sz="1600" b="1" dirty="0" err="1">
                <a:solidFill>
                  <a:srgbClr val="92D050"/>
                </a:solidFill>
                <a:latin typeface="Tahoma" panose="020B0604030504040204" pitchFamily="34" charset="0"/>
              </a:rPr>
              <a:t>enterotoxin</a:t>
            </a:r>
            <a:r>
              <a:rPr lang="fr-FR" sz="1600" dirty="0">
                <a:solidFill>
                  <a:srgbClr val="92D050"/>
                </a:solidFill>
                <a:latin typeface="Tahoma" panose="020B0604030504040204" pitchFamily="34" charset="0"/>
              </a:rPr>
              <a:t> (cause </a:t>
            </a:r>
            <a:r>
              <a:rPr lang="fr-FR" sz="1600" dirty="0" err="1">
                <a:solidFill>
                  <a:srgbClr val="92D050"/>
                </a:solidFill>
                <a:latin typeface="Tahoma" panose="020B0604030504040204" pitchFamily="34" charset="0"/>
              </a:rPr>
              <a:t>diarrhea</a:t>
            </a:r>
            <a:r>
              <a:rPr lang="fr-FR" sz="1600" dirty="0">
                <a:solidFill>
                  <a:srgbClr val="92D050"/>
                </a:solidFill>
                <a:latin typeface="Tahoma" panose="020B0604030504040204" pitchFamily="34" charset="0"/>
              </a:rPr>
              <a:t>)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600" dirty="0">
                <a:solidFill>
                  <a:srgbClr val="92D050"/>
                </a:solidFill>
                <a:latin typeface="Tahoma" panose="020B0604030504040204" pitchFamily="34" charset="0"/>
              </a:rPr>
              <a:t>b. Subunit </a:t>
            </a:r>
            <a:r>
              <a:rPr lang="en-US" sz="1600" b="1" dirty="0">
                <a:solidFill>
                  <a:srgbClr val="92D050"/>
                </a:solidFill>
                <a:latin typeface="Tahoma" panose="020B0604030504040204" pitchFamily="34" charset="0"/>
              </a:rPr>
              <a:t>Cytotoxic</a:t>
            </a:r>
            <a:r>
              <a:rPr lang="en-US" sz="1600" dirty="0">
                <a:solidFill>
                  <a:srgbClr val="92D050"/>
                </a:solidFill>
                <a:latin typeface="Tahoma" panose="020B0604030504040204" pitchFamily="34" charset="0"/>
              </a:rPr>
              <a:t> ( kill the cells i.e. necrosis)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* </a:t>
            </a:r>
            <a:r>
              <a:rPr lang="en-US" sz="2400" dirty="0" err="1" smtClean="0">
                <a:solidFill>
                  <a:srgbClr val="FF0000"/>
                </a:solidFill>
                <a:latin typeface="Tahoma" panose="020B0604030504040204" pitchFamily="34" charset="0"/>
              </a:rPr>
              <a:t>Pseudomembrane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</a:rPr>
              <a:t>colitis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Tahoma" panose="020B0604030504040204" pitchFamily="34" charset="0"/>
              </a:rPr>
              <a:t>is the clinical manifestation of this disease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800" dirty="0">
                <a:solidFill>
                  <a:srgbClr val="000000"/>
                </a:solidFill>
                <a:latin typeface="Tahoma" panose="020B0604030504040204" pitchFamily="34" charset="0"/>
              </a:rPr>
              <a:t>which composed of bacteria , fibrin , WBCs and dead tissue cells 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* 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</a:rPr>
              <a:t>Severe dehydration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, </a:t>
            </a:r>
            <a:r>
              <a:rPr lang="en-US" sz="1800" dirty="0">
                <a:solidFill>
                  <a:srgbClr val="000000"/>
                </a:solidFill>
                <a:latin typeface="Tahoma" panose="020B0604030504040204" pitchFamily="34" charset="0"/>
              </a:rPr>
              <a:t>intestinal obstruction and perforation are some of complication of this syndrome.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3200" b="1" dirty="0">
                <a:solidFill>
                  <a:srgbClr val="8164A3"/>
                </a:solidFill>
                <a:latin typeface="Tahoma-Bold"/>
              </a:rPr>
              <a:t>Laboratory diagnosis: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</a:rPr>
              <a:t>This organism hard to grow in the laboratory required special media and growth of the organism in </a:t>
            </a:r>
            <a:r>
              <a:rPr lang="en-US" sz="2400" b="1" dirty="0">
                <a:solidFill>
                  <a:srgbClr val="000000"/>
                </a:solidFill>
                <a:latin typeface="Tahoma" panose="020B0604030504040204" pitchFamily="34" charset="0"/>
              </a:rPr>
              <a:t>solid media required cell line culture</a:t>
            </a: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</a:rPr>
              <a:t> to illustrate cytotoxicity of the organism. </a:t>
            </a:r>
            <a:r>
              <a:rPr lang="en-US" sz="2400" dirty="0">
                <a:solidFill>
                  <a:srgbClr val="92D050"/>
                </a:solidFill>
                <a:latin typeface="Tahoma" panose="020B0604030504040204" pitchFamily="34" charset="0"/>
              </a:rPr>
              <a:t>The simplest method for diagnosis by detection of the toxin in the stool by </a:t>
            </a:r>
            <a:r>
              <a:rPr lang="en-US" sz="2400" b="1" dirty="0">
                <a:solidFill>
                  <a:srgbClr val="92D050"/>
                </a:solidFill>
                <a:latin typeface="Tahoma" panose="020B0604030504040204" pitchFamily="34" charset="0"/>
              </a:rPr>
              <a:t>immunological testing (ELISA)</a:t>
            </a:r>
            <a:endParaRPr lang="en-US" sz="24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0433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806818" y="1687769"/>
            <a:ext cx="11164147" cy="4100538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u="sng" dirty="0">
                <a:solidFill>
                  <a:srgbClr val="00B0F0"/>
                </a:solidFill>
              </a:rPr>
              <a:t>Treatment</a:t>
            </a:r>
            <a:r>
              <a:rPr lang="en-US" sz="1800" dirty="0"/>
              <a:t> : </a:t>
            </a:r>
            <a:r>
              <a:rPr lang="en-US" b="1" dirty="0"/>
              <a:t>Metronidazole</a:t>
            </a:r>
            <a:r>
              <a:rPr lang="en-US" dirty="0"/>
              <a:t> or and oral </a:t>
            </a:r>
            <a:r>
              <a:rPr lang="en-US" dirty="0" err="1"/>
              <a:t>vancomycin</a:t>
            </a:r>
            <a:r>
              <a:rPr lang="en-US" dirty="0"/>
              <a:t> in sever cases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sz="1800" dirty="0"/>
          </a:p>
          <a:p>
            <a:pPr marL="0" indent="0">
              <a:buFont typeface="Calibri" panose="020F0502020204030204" pitchFamily="34" charset="0"/>
              <a:buNone/>
            </a:pPr>
            <a:r>
              <a:rPr lang="en-US" u="sng" dirty="0">
                <a:solidFill>
                  <a:srgbClr val="00B0F0"/>
                </a:solidFill>
              </a:rPr>
              <a:t>Prevention</a:t>
            </a:r>
            <a:r>
              <a:rPr lang="en-US" sz="1800" dirty="0"/>
              <a:t>: This organism form spores and hard to control in the hospital because they are resistant to alcohol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800" dirty="0"/>
              <a:t>decontamination </a:t>
            </a:r>
            <a:r>
              <a:rPr lang="en-US" sz="1800" dirty="0">
                <a:solidFill>
                  <a:srgbClr val="92D050"/>
                </a:solidFill>
              </a:rPr>
              <a:t>( use Na </a:t>
            </a:r>
            <a:r>
              <a:rPr lang="en-US" sz="1800" dirty="0" err="1">
                <a:solidFill>
                  <a:srgbClr val="92D050"/>
                </a:solidFill>
              </a:rPr>
              <a:t>hypochloride</a:t>
            </a:r>
            <a:r>
              <a:rPr lang="en-US" sz="1800" dirty="0">
                <a:solidFill>
                  <a:srgbClr val="92D050"/>
                </a:solidFill>
              </a:rPr>
              <a:t> instead)</a:t>
            </a:r>
            <a:r>
              <a:rPr lang="en-US" sz="1800" dirty="0"/>
              <a:t>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800" dirty="0">
                <a:solidFill>
                  <a:srgbClr val="92D050"/>
                </a:solidFill>
              </a:rPr>
              <a:t>Patient need to be </a:t>
            </a:r>
            <a:r>
              <a:rPr lang="en-US" sz="1800" b="1" dirty="0">
                <a:solidFill>
                  <a:srgbClr val="92D050"/>
                </a:solidFill>
              </a:rPr>
              <a:t>isolated</a:t>
            </a:r>
            <a:r>
              <a:rPr lang="en-US" sz="1800" dirty="0">
                <a:solidFill>
                  <a:srgbClr val="92D050"/>
                </a:solidFill>
              </a:rPr>
              <a:t> and contact need to be </a:t>
            </a:r>
            <a:r>
              <a:rPr lang="en-US" sz="1800" b="1" dirty="0">
                <a:solidFill>
                  <a:srgbClr val="92D050"/>
                </a:solidFill>
              </a:rPr>
              <a:t>screened</a:t>
            </a:r>
            <a:r>
              <a:rPr lang="en-US" sz="1800" dirty="0">
                <a:solidFill>
                  <a:srgbClr val="92D050"/>
                </a:solidFill>
              </a:rPr>
              <a:t> to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800" dirty="0">
                <a:solidFill>
                  <a:srgbClr val="92D050"/>
                </a:solidFill>
              </a:rPr>
              <a:t>find out if they carrying the toxic strain of the bacteria.</a:t>
            </a:r>
            <a:endParaRPr lang="x-none" sz="1800" dirty="0">
              <a:solidFill>
                <a:srgbClr val="92D050"/>
              </a:solidFill>
            </a:endParaRPr>
          </a:p>
        </p:txBody>
      </p:sp>
      <p:sp>
        <p:nvSpPr>
          <p:cNvPr id="4" name="Title 12"/>
          <p:cNvSpPr txBox="1">
            <a:spLocks/>
          </p:cNvSpPr>
          <p:nvPr/>
        </p:nvSpPr>
        <p:spPr>
          <a:xfrm>
            <a:off x="2388206" y="382789"/>
            <a:ext cx="6157905" cy="519852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8164A3"/>
                </a:solidFill>
                <a:latin typeface="Tahoma-Bold"/>
              </a:rPr>
              <a:t>Clostridium </a:t>
            </a:r>
            <a:r>
              <a:rPr lang="en-US" b="1" dirty="0" err="1">
                <a:solidFill>
                  <a:srgbClr val="8164A3"/>
                </a:solidFill>
                <a:latin typeface="Tahoma-Bold"/>
              </a:rPr>
              <a:t>Difficile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0433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93188" y="322728"/>
            <a:ext cx="10058400" cy="998206"/>
          </a:xfrm>
        </p:spPr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766220"/>
            <a:ext cx="5777948" cy="40233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1.Treatment of most anaerobic bacteria is:</a:t>
            </a:r>
          </a:p>
          <a:p>
            <a:r>
              <a:rPr lang="en-US" dirty="0"/>
              <a:t>a) Penicillin b) Metronidazole c) Vancomycin</a:t>
            </a:r>
          </a:p>
          <a:p>
            <a:r>
              <a:rPr lang="en-US" dirty="0"/>
              <a:t>2.Anaerobic bacteria lack an enzyme called:</a:t>
            </a:r>
          </a:p>
          <a:p>
            <a:r>
              <a:rPr lang="en-US" dirty="0"/>
              <a:t>a) Lactase b) Superoxide dismutase c) </a:t>
            </a:r>
            <a:r>
              <a:rPr lang="en-US" dirty="0" err="1"/>
              <a:t>Lyase</a:t>
            </a:r>
            <a:endParaRPr lang="en-US" dirty="0"/>
          </a:p>
          <a:p>
            <a:r>
              <a:rPr lang="en-US" dirty="0"/>
              <a:t>3………….. is the most location for anaerobic infection.</a:t>
            </a:r>
          </a:p>
          <a:p>
            <a:r>
              <a:rPr lang="en-US" dirty="0"/>
              <a:t>a) Genital tract b) GIT c) Respiratory Tract</a:t>
            </a:r>
          </a:p>
          <a:p>
            <a:r>
              <a:rPr lang="en-US" dirty="0"/>
              <a:t>4.The broad classification of bacteria is based on the types of reactions they</a:t>
            </a:r>
          </a:p>
          <a:p>
            <a:r>
              <a:rPr lang="en-US" dirty="0"/>
              <a:t>employ to generate energy for growth.</a:t>
            </a:r>
          </a:p>
          <a:p>
            <a:r>
              <a:rPr lang="en-US" dirty="0"/>
              <a:t>a) T b)F</a:t>
            </a:r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146358" y="1872238"/>
            <a:ext cx="5621572" cy="4023360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5- An example of a gram positive bacili:</a:t>
            </a:r>
          </a:p>
          <a:p>
            <a:r>
              <a:rPr lang="en-US"/>
              <a:t>A- Clostridia B- Peptococcues C- Actinomyces</a:t>
            </a:r>
          </a:p>
          <a:p>
            <a:r>
              <a:rPr lang="en-US"/>
              <a:t>6- What bacteria is always resistant to penicillin:</a:t>
            </a:r>
          </a:p>
          <a:p>
            <a:r>
              <a:rPr lang="en-US"/>
              <a:t>Ans:…….</a:t>
            </a:r>
          </a:p>
          <a:p>
            <a:r>
              <a:rPr lang="en-US"/>
              <a:t>7- Veillonella parvula is always in:</a:t>
            </a:r>
          </a:p>
          <a:p>
            <a:r>
              <a:rPr lang="en-US"/>
              <a:t>A- Gram negative cocci B-gram positive cocci C-gram positive cocci in clusters</a:t>
            </a:r>
          </a:p>
          <a:p>
            <a:r>
              <a:rPr lang="en-US"/>
              <a:t>8- Cl.tetani is prevented by:</a:t>
            </a:r>
          </a:p>
          <a:p>
            <a:r>
              <a:rPr lang="en-US"/>
              <a:t>Ans:….</a:t>
            </a:r>
          </a:p>
          <a:p>
            <a:r>
              <a:rPr lang="en-US"/>
              <a:t>9- What cuses toxic enterocolitis :</a:t>
            </a:r>
          </a:p>
          <a:p>
            <a:r>
              <a:rPr lang="en-US"/>
              <a:t> Ans : 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2866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86871" y="582996"/>
            <a:ext cx="10058400" cy="696297"/>
          </a:xfrm>
        </p:spPr>
        <p:txBody>
          <a:bodyPr>
            <a:normAutofit fontScale="90000"/>
          </a:bodyPr>
          <a:lstStyle/>
          <a:p>
            <a:r>
              <a:rPr lang="en-US" dirty="0"/>
              <a:t>Answers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1- A</a:t>
            </a:r>
          </a:p>
          <a:p>
            <a:r>
              <a:rPr lang="en-US" dirty="0"/>
              <a:t>2- B</a:t>
            </a:r>
          </a:p>
          <a:p>
            <a:r>
              <a:rPr lang="en-US" dirty="0"/>
              <a:t>3- B</a:t>
            </a:r>
          </a:p>
          <a:p>
            <a:r>
              <a:rPr lang="en-US" dirty="0"/>
              <a:t>4- T</a:t>
            </a:r>
          </a:p>
          <a:p>
            <a:r>
              <a:rPr lang="en-US" dirty="0"/>
              <a:t>5-C</a:t>
            </a:r>
          </a:p>
          <a:p>
            <a:r>
              <a:rPr lang="en-US" dirty="0"/>
              <a:t>6- </a:t>
            </a:r>
            <a:r>
              <a:rPr lang="en-US" dirty="0" err="1"/>
              <a:t>bacteroides</a:t>
            </a:r>
            <a:r>
              <a:rPr lang="en-US" dirty="0"/>
              <a:t> </a:t>
            </a:r>
            <a:r>
              <a:rPr lang="en-US" dirty="0" err="1"/>
              <a:t>fragilis</a:t>
            </a:r>
            <a:endParaRPr lang="en-US" dirty="0"/>
          </a:p>
          <a:p>
            <a:r>
              <a:rPr lang="en-US" dirty="0"/>
              <a:t>7-A</a:t>
            </a:r>
          </a:p>
          <a:p>
            <a:r>
              <a:rPr lang="en-US" dirty="0"/>
              <a:t>8- vaccination</a:t>
            </a:r>
          </a:p>
          <a:p>
            <a:r>
              <a:rPr lang="en-US" dirty="0"/>
              <a:t>9- </a:t>
            </a:r>
            <a:r>
              <a:rPr lang="en-US" dirty="0" err="1"/>
              <a:t>cl.difficle</a:t>
            </a:r>
            <a:r>
              <a:rPr lang="en-US" dirty="0"/>
              <a:t> ( </a:t>
            </a:r>
            <a:r>
              <a:rPr lang="en-US" dirty="0" err="1"/>
              <a:t>pseudomembernous</a:t>
            </a:r>
            <a:r>
              <a:rPr lang="en-US" dirty="0"/>
              <a:t> colitis)</a:t>
            </a:r>
          </a:p>
        </p:txBody>
      </p:sp>
    </p:spTree>
    <p:extLst>
      <p:ext uri="{BB962C8B-B14F-4D97-AF65-F5344CB8AC3E}">
        <p14:creationId xmlns:p14="http://schemas.microsoft.com/office/powerpoint/2010/main" val="13636310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93915" y="2260721"/>
            <a:ext cx="6096000" cy="22775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436microbiologyteam@gmail.com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 :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@microbio436</a:t>
            </a:r>
          </a:p>
        </p:txBody>
      </p:sp>
      <p:sp>
        <p:nvSpPr>
          <p:cNvPr id="6" name="Rectangle 5"/>
          <p:cNvSpPr/>
          <p:nvPr/>
        </p:nvSpPr>
        <p:spPr>
          <a:xfrm>
            <a:off x="592788" y="964960"/>
            <a:ext cx="29225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Contact us :</a:t>
            </a:r>
          </a:p>
        </p:txBody>
      </p:sp>
      <p:sp>
        <p:nvSpPr>
          <p:cNvPr id="7" name="Rectangle 6"/>
          <p:cNvSpPr/>
          <p:nvPr/>
        </p:nvSpPr>
        <p:spPr>
          <a:xfrm>
            <a:off x="4359966" y="2260721"/>
            <a:ext cx="38696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Waleed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Aljamal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Ibrahim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Fetyani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Meshal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Eiaidi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Khalid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Alhusainan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Hussam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Alkhathlan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Faisal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Alqumaizi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75770" y="2260721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Shrooq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Alsomali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Hanin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Bashaikh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Jawaher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Alkhayyal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Reem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Alshathri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Rawan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Alqahtani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Ohoud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Abdullah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Ghadah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Almazrou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Lama Al-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musallm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59966" y="1341269"/>
            <a:ext cx="24791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TEAM 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75770" y="1380457"/>
            <a:ext cx="24791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TEAM :</a:t>
            </a:r>
          </a:p>
        </p:txBody>
      </p:sp>
    </p:spTree>
    <p:extLst>
      <p:ext uri="{BB962C8B-B14F-4D97-AF65-F5344CB8AC3E}">
        <p14:creationId xmlns:p14="http://schemas.microsoft.com/office/powerpoint/2010/main" val="4111287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>
                <a:solidFill>
                  <a:srgbClr val="00B050"/>
                </a:solidFill>
              </a:rPr>
              <a:t>objectives</a:t>
            </a:r>
            <a:endParaRPr lang="x-none" dirty="0">
              <a:solidFill>
                <a:srgbClr val="00B05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05732" y="1386915"/>
            <a:ext cx="10178322" cy="147555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Discuss antimicrobial susceptibility testing of anaerobes including methods and antimicrobial agents to be tested.</a:t>
            </a:r>
          </a:p>
          <a:p>
            <a:r>
              <a:rPr lang="en-US" dirty="0"/>
              <a:t>Describe the major approaches to treat anaerobic-associated diseases either medical or surgical.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732992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1386" y="0"/>
            <a:ext cx="10058400" cy="961458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Classification of anaerobics: </a:t>
            </a:r>
            <a:endParaRPr lang="x-none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386" y="1030653"/>
            <a:ext cx="10426424" cy="519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Arc 2"/>
          <p:cNvSpPr/>
          <p:nvPr/>
        </p:nvSpPr>
        <p:spPr>
          <a:xfrm rot="17258470">
            <a:off x="3738569" y="1568188"/>
            <a:ext cx="993913" cy="719039"/>
          </a:xfrm>
          <a:prstGeom prst="arc">
            <a:avLst>
              <a:gd name="adj1" fmla="val 14617579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465983" y="1378226"/>
            <a:ext cx="3114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Usually in the environment</a:t>
            </a:r>
          </a:p>
        </p:txBody>
      </p:sp>
      <p:sp>
        <p:nvSpPr>
          <p:cNvPr id="6" name="Arc 5"/>
          <p:cNvSpPr/>
          <p:nvPr/>
        </p:nvSpPr>
        <p:spPr>
          <a:xfrm rot="16200000">
            <a:off x="3082587" y="5113143"/>
            <a:ext cx="993913" cy="719039"/>
          </a:xfrm>
          <a:prstGeom prst="arc">
            <a:avLst>
              <a:gd name="adj1" fmla="val 14617579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28968" y="5600287"/>
            <a:ext cx="2213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Usually normal flora</a:t>
            </a:r>
          </a:p>
        </p:txBody>
      </p:sp>
    </p:spTree>
    <p:extLst>
      <p:ext uri="{BB962C8B-B14F-4D97-AF65-F5344CB8AC3E}">
        <p14:creationId xmlns:p14="http://schemas.microsoft.com/office/powerpoint/2010/main" val="2713090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4033284" cy="86485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Anaerobiosis</a:t>
            </a:r>
            <a:endParaRPr lang="x-none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8866" y="801180"/>
            <a:ext cx="11782129" cy="3503613"/>
          </a:xfrm>
        </p:spPr>
        <p:txBody>
          <a:bodyPr/>
          <a:lstStyle/>
          <a:p>
            <a:r>
              <a:rPr lang="en-US" dirty="0"/>
              <a:t>Lack cytochrome so they </a:t>
            </a:r>
            <a:r>
              <a:rPr lang="en-US" dirty="0">
                <a:solidFill>
                  <a:srgbClr val="FF0000"/>
                </a:solidFill>
              </a:rPr>
              <a:t>cannot use oxygen </a:t>
            </a:r>
            <a:r>
              <a:rPr lang="en-US" dirty="0"/>
              <a:t>as hydrogen acceptor.</a:t>
            </a:r>
          </a:p>
          <a:p>
            <a:r>
              <a:rPr lang="en-US" dirty="0"/>
              <a:t>Most Lack </a:t>
            </a:r>
            <a:r>
              <a:rPr lang="en-US" dirty="0">
                <a:solidFill>
                  <a:srgbClr val="FF0000"/>
                </a:solidFill>
              </a:rPr>
              <a:t>Catalase &amp; Peroxidase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(Catalase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is an enzyme that catalyzes the decomposition of hydrogen peroxide to water and oxygen)</a:t>
            </a:r>
          </a:p>
          <a:p>
            <a:r>
              <a:rPr lang="en-US" dirty="0"/>
              <a:t>Contain </a:t>
            </a:r>
            <a:r>
              <a:rPr lang="en-US" dirty="0" err="1"/>
              <a:t>flavoprotein</a:t>
            </a:r>
            <a:r>
              <a:rPr lang="en-US" dirty="0"/>
              <a:t> so in the presence of oxygen produce H2O2 which is toxic</a:t>
            </a:r>
            <a:endParaRPr lang="x-none" dirty="0"/>
          </a:p>
          <a:p>
            <a:r>
              <a:rPr lang="en-US" dirty="0" smtClean="0"/>
              <a:t>Some lack </a:t>
            </a:r>
            <a:r>
              <a:rPr lang="en-US" dirty="0"/>
              <a:t>an enzyme called </a:t>
            </a:r>
            <a:r>
              <a:rPr lang="en-US" dirty="0">
                <a:solidFill>
                  <a:srgbClr val="FF0000"/>
                </a:solidFill>
              </a:rPr>
              <a:t>superoxide </a:t>
            </a:r>
            <a:r>
              <a:rPr lang="en-US" dirty="0" smtClean="0">
                <a:solidFill>
                  <a:srgbClr val="FF0000"/>
                </a:solidFill>
              </a:rPr>
              <a:t>dismutase</a:t>
            </a:r>
            <a:r>
              <a:rPr lang="en-US" dirty="0" smtClean="0"/>
              <a:t> so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33284" y="3566129"/>
            <a:ext cx="317524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Superoxide O2- are similar to free radical </a:t>
            </a:r>
          </a:p>
          <a:p>
            <a:pPr marL="457200" indent="-457200">
              <a:buFont typeface="Arial"/>
              <a:buChar char="•"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Highly toxic </a:t>
            </a:r>
          </a:p>
          <a:p>
            <a:pPr marL="457200" indent="-457200">
              <a:buFont typeface="Arial"/>
              <a:buChar char="•"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Highly reactive 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8047293" y="2370400"/>
            <a:ext cx="3820246" cy="1426254"/>
          </a:xfrm>
          <a:prstGeom prst="wedgeEllipseCallout">
            <a:avLst>
              <a:gd name="adj1" fmla="val -123014"/>
              <a:gd name="adj2" fmla="val -23631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arenR"/>
            </a:pPr>
            <a:r>
              <a:rPr lang="en-US" dirty="0">
                <a:solidFill>
                  <a:schemeClr val="accent1"/>
                </a:solidFill>
              </a:rPr>
              <a:t>Catalyzes Superoxide O</a:t>
            </a:r>
            <a:r>
              <a:rPr lang="en-US" sz="1400" dirty="0">
                <a:solidFill>
                  <a:schemeClr val="accent1"/>
                </a:solidFill>
              </a:rPr>
              <a:t>2</a:t>
            </a:r>
            <a:r>
              <a:rPr lang="en-US" sz="2400" dirty="0">
                <a:solidFill>
                  <a:schemeClr val="accent1"/>
                </a:solidFill>
              </a:rPr>
              <a:t>- </a:t>
            </a:r>
            <a:r>
              <a:rPr lang="en-US" dirty="0">
                <a:solidFill>
                  <a:schemeClr val="accent1"/>
                </a:solidFill>
              </a:rPr>
              <a:t>radical into oxygen and H</a:t>
            </a:r>
            <a:r>
              <a:rPr lang="en-US" sz="1400" dirty="0">
                <a:solidFill>
                  <a:schemeClr val="accent1"/>
                </a:solidFill>
              </a:rPr>
              <a:t>2</a:t>
            </a:r>
            <a:r>
              <a:rPr lang="en-US" dirty="0">
                <a:solidFill>
                  <a:schemeClr val="accent1"/>
                </a:solidFill>
              </a:rPr>
              <a:t>O</a:t>
            </a:r>
            <a:r>
              <a:rPr lang="en-US" sz="1400" dirty="0">
                <a:solidFill>
                  <a:schemeClr val="accent1"/>
                </a:solidFill>
              </a:rPr>
              <a:t>2</a:t>
            </a:r>
          </a:p>
          <a:p>
            <a:pPr marL="342900" indent="-342900" algn="ctr">
              <a:buAutoNum type="arabicParenR"/>
            </a:pPr>
            <a:r>
              <a:rPr lang="en-US" dirty="0" smtClean="0">
                <a:solidFill>
                  <a:schemeClr val="accent1"/>
                </a:solidFill>
              </a:rPr>
              <a:t>Its </a:t>
            </a:r>
            <a:r>
              <a:rPr lang="en-US" dirty="0">
                <a:solidFill>
                  <a:schemeClr val="accent1"/>
                </a:solidFill>
              </a:rPr>
              <a:t>an Anti-oxidative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710189"/>
            <a:ext cx="709959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66"/>
                </a:solidFill>
              </a:rPr>
              <a:t>DEFENITION</a:t>
            </a:r>
            <a:r>
              <a:rPr lang="en-US" sz="2800" dirty="0">
                <a:solidFill>
                  <a:schemeClr val="accent2"/>
                </a:solidFill>
              </a:rPr>
              <a:t>:</a:t>
            </a:r>
          </a:p>
          <a:p>
            <a:pPr>
              <a:defRPr/>
            </a:pPr>
            <a:r>
              <a:rPr lang="en-US" sz="2000" dirty="0">
                <a:latin typeface="+mj-lt"/>
              </a:rPr>
              <a:t>-A MICRBE THAT CAN ONLY GROW UNDER ANAROBIC CONDITION </a:t>
            </a:r>
          </a:p>
          <a:p>
            <a:pPr>
              <a:defRPr/>
            </a:pPr>
            <a:r>
              <a:rPr lang="en-US" sz="2000" dirty="0">
                <a:latin typeface="+mj-lt"/>
              </a:rPr>
              <a:t>SENSETIVE  TO metronidazole (MTZ)</a:t>
            </a:r>
          </a:p>
          <a:p>
            <a:pPr>
              <a:defRPr/>
            </a:pPr>
            <a:r>
              <a:rPr lang="en-US" sz="2000" dirty="0">
                <a:latin typeface="+mj-lt"/>
              </a:rPr>
              <a:t> FAIL TO GROW IN  AIR 10 % O</a:t>
            </a:r>
            <a:r>
              <a:rPr lang="en-US" sz="2000" baseline="-25000" dirty="0">
                <a:latin typeface="+mj-lt"/>
              </a:rPr>
              <a:t>2</a:t>
            </a:r>
            <a:endParaRPr lang="en-US" sz="2000" dirty="0">
              <a:latin typeface="+mj-lt"/>
            </a:endParaRPr>
          </a:p>
          <a:p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58743" y="6003666"/>
            <a:ext cx="1935126" cy="768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This </a:t>
            </a:r>
            <a:r>
              <a:rPr lang="en-US" b="1" dirty="0">
                <a:solidFill>
                  <a:srgbClr val="FF0000"/>
                </a:solidFill>
              </a:rPr>
              <a:t>box is Only in female’s slides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71372" y="48825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9825" y="2748405"/>
            <a:ext cx="46582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many killed ,peroxide and toxic radicles enzyme </a:t>
            </a:r>
            <a:endParaRPr lang="en-US" dirty="0" smtClean="0"/>
          </a:p>
          <a:p>
            <a:r>
              <a:rPr lang="en-US" dirty="0" smtClean="0"/>
              <a:t>like </a:t>
            </a:r>
            <a:r>
              <a:rPr lang="en-US" dirty="0" err="1"/>
              <a:t>fumarate</a:t>
            </a:r>
            <a:r>
              <a:rPr lang="en-US" dirty="0"/>
              <a:t> </a:t>
            </a:r>
            <a:r>
              <a:rPr lang="en-US" dirty="0" err="1"/>
              <a:t>reductase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must be in reduced form to work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504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72368" y="124927"/>
            <a:ext cx="10058400" cy="633834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Notes on anaerobic bacteria</a:t>
            </a:r>
            <a:endParaRPr lang="x-none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94262" y="870923"/>
            <a:ext cx="10178322" cy="533185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Anaerobic bacteria is similar to aerobic bacteria that they both have Gram positive bacilli, Gram negative bacilli, Gram positive </a:t>
            </a:r>
            <a:r>
              <a:rPr lang="en-US" dirty="0" err="1"/>
              <a:t>cocci</a:t>
            </a:r>
            <a:r>
              <a:rPr lang="en-US" dirty="0"/>
              <a:t>.. But the major one is </a:t>
            </a:r>
            <a:r>
              <a:rPr lang="en-US" dirty="0">
                <a:solidFill>
                  <a:srgbClr val="FF0000"/>
                </a:solidFill>
              </a:rPr>
              <a:t>Clostridium</a:t>
            </a:r>
            <a:r>
              <a:rPr lang="en-US" dirty="0"/>
              <a:t> </a:t>
            </a:r>
            <a:r>
              <a:rPr lang="en-US" dirty="0" smtClean="0"/>
              <a:t>(which </a:t>
            </a:r>
            <a:r>
              <a:rPr lang="en-US" dirty="0"/>
              <a:t>is anaerobic, spore forming Gram positive bacilli ). </a:t>
            </a:r>
          </a:p>
          <a:p>
            <a:r>
              <a:rPr lang="en-US" dirty="0">
                <a:solidFill>
                  <a:srgbClr val="FF0000"/>
                </a:solidFill>
              </a:rPr>
              <a:t>Gram positive bacilli: can be both aerobic or anaerobic. </a:t>
            </a:r>
          </a:p>
          <a:p>
            <a:r>
              <a:rPr lang="en-GB" dirty="0" smtClean="0"/>
              <a:t>Gram </a:t>
            </a:r>
            <a:r>
              <a:rPr lang="en-US" dirty="0" smtClean="0"/>
              <a:t>negative bacteria </a:t>
            </a:r>
            <a:r>
              <a:rPr lang="en-US" dirty="0">
                <a:solidFill>
                  <a:srgbClr val="FF0000"/>
                </a:solidFill>
              </a:rPr>
              <a:t>Cannot form spores</a:t>
            </a:r>
            <a:r>
              <a:rPr lang="en-US" dirty="0"/>
              <a:t>.</a:t>
            </a:r>
          </a:p>
          <a:p>
            <a:r>
              <a:rPr lang="en-US" dirty="0"/>
              <a:t>Clostridium is like viruses in a way that </a:t>
            </a:r>
            <a:r>
              <a:rPr lang="en-US" dirty="0">
                <a:solidFill>
                  <a:srgbClr val="FF0000"/>
                </a:solidFill>
              </a:rPr>
              <a:t>one Clostridium can cause infection </a:t>
            </a:r>
            <a:r>
              <a:rPr lang="en-US" dirty="0"/>
              <a:t>by itself (can cause </a:t>
            </a:r>
            <a:r>
              <a:rPr lang="en-US" dirty="0">
                <a:solidFill>
                  <a:srgbClr val="FF0000"/>
                </a:solidFill>
              </a:rPr>
              <a:t>different clinical presentations by itself</a:t>
            </a:r>
            <a:r>
              <a:rPr lang="en-US" dirty="0"/>
              <a:t>)</a:t>
            </a:r>
          </a:p>
          <a:p>
            <a:r>
              <a:rPr lang="en-US" dirty="0"/>
              <a:t>Any single species of Clostridium can cause totally different clinical presentations</a:t>
            </a:r>
          </a:p>
          <a:p>
            <a:r>
              <a:rPr lang="en-US" dirty="0"/>
              <a:t>We have 4 major species:</a:t>
            </a:r>
          </a:p>
          <a:p>
            <a:pPr marL="457200" indent="-457200">
              <a:buFont typeface="Calibri" panose="020F0502020204030204" pitchFamily="34" charset="0"/>
              <a:buAutoNum type="arabicParenR"/>
            </a:pPr>
            <a:r>
              <a:rPr lang="en-US" dirty="0"/>
              <a:t>Clostridium </a:t>
            </a:r>
            <a:r>
              <a:rPr lang="en-US" dirty="0" err="1"/>
              <a:t>tetani</a:t>
            </a:r>
            <a:r>
              <a:rPr lang="en-US" dirty="0"/>
              <a:t> ( cause spasm )</a:t>
            </a:r>
          </a:p>
          <a:p>
            <a:pPr marL="457200" indent="-457200">
              <a:buFont typeface="Calibri" panose="020F0502020204030204" pitchFamily="34" charset="0"/>
              <a:buAutoNum type="arabicParenR"/>
            </a:pPr>
            <a:r>
              <a:rPr lang="en-US" dirty="0"/>
              <a:t>Clostridium </a:t>
            </a:r>
            <a:r>
              <a:rPr lang="en-US" dirty="0" err="1"/>
              <a:t>perfringens</a:t>
            </a:r>
            <a:r>
              <a:rPr lang="en-US" dirty="0"/>
              <a:t> ( cause gas gangrene ) , release a toxin called Phospholipase </a:t>
            </a:r>
          </a:p>
          <a:p>
            <a:pPr marL="457200" indent="-457200">
              <a:buFont typeface="Calibri" panose="020F0502020204030204" pitchFamily="34" charset="0"/>
              <a:buAutoNum type="arabicParenR"/>
            </a:pPr>
            <a:r>
              <a:rPr lang="en-US" dirty="0"/>
              <a:t>Clostridium </a:t>
            </a:r>
            <a:r>
              <a:rPr lang="en-US" dirty="0" err="1"/>
              <a:t>botulinum</a:t>
            </a:r>
            <a:r>
              <a:rPr lang="en-US" dirty="0"/>
              <a:t>  ( cause paralysis )</a:t>
            </a:r>
          </a:p>
          <a:p>
            <a:pPr marL="457200" indent="-457200">
              <a:buFont typeface="Calibri" panose="020F0502020204030204" pitchFamily="34" charset="0"/>
              <a:buAutoNum type="arabicParenR"/>
            </a:pPr>
            <a:r>
              <a:rPr lang="en-US" dirty="0"/>
              <a:t>Clostridium </a:t>
            </a:r>
            <a:r>
              <a:rPr lang="en-US" i="1" dirty="0" err="1">
                <a:latin typeface="Footlight MT Light" panose="0204060206030A020304" pitchFamily="18" charset="0"/>
              </a:rPr>
              <a:t>difficile</a:t>
            </a:r>
            <a:r>
              <a:rPr lang="en-US" dirty="0">
                <a:latin typeface="Footlight MT Light" panose="0204060206030A020304" pitchFamily="18" charset="0"/>
              </a:rPr>
              <a:t>  ( cause diarrhea ) 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>
                <a:latin typeface="Footlight MT Light" panose="0204060206030A020304" pitchFamily="18" charset="0"/>
              </a:rPr>
              <a:t>*</a:t>
            </a:r>
            <a:r>
              <a:rPr lang="x-none" dirty="0">
                <a:latin typeface="Footlight MT Light" panose="0204060206030A020304" pitchFamily="18" charset="0"/>
              </a:rPr>
              <a:t> التيتاني والبوتولينيم عكس بعض بحيث الاول يسبب انقباض للعضلات اما الثاني يسبب شلل </a:t>
            </a:r>
            <a:endParaRPr lang="en-US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708062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03595" y="291498"/>
            <a:ext cx="10058400" cy="7587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Continue </a:t>
            </a:r>
            <a:endParaRPr lang="x-none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96665" y="1405839"/>
            <a:ext cx="10178322" cy="4444933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Clostridium </a:t>
            </a:r>
            <a:r>
              <a:rPr lang="en-US" i="1" dirty="0" err="1">
                <a:latin typeface="Footlight MT Light" panose="0204060206030A020304" pitchFamily="18" charset="0"/>
              </a:rPr>
              <a:t>difficile</a:t>
            </a:r>
            <a:r>
              <a:rPr lang="en-US" dirty="0">
                <a:latin typeface="Footlight MT Light" panose="0204060206030A020304" pitchFamily="18" charset="0"/>
              </a:rPr>
              <a:t>  ( cause diarrhea ) 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x-none" dirty="0"/>
              <a:t>هذي تفرز نوعين من التوكسينز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A enterotoxin which causes diarrhea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B cytotoxic ( kill the cells )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Clostridium are commonly found in soil and are able to survive under adverse conditions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  <a:p>
            <a:r>
              <a:rPr lang="en-US" dirty="0"/>
              <a:t>It is common in any infection that their will be  an increase in WBC number, but in clostridium </a:t>
            </a:r>
            <a:r>
              <a:rPr lang="en-US" dirty="0" err="1"/>
              <a:t>perfreingens</a:t>
            </a:r>
            <a:r>
              <a:rPr lang="en-US" dirty="0"/>
              <a:t> ( that causes gas gangrene ) we will have low WBC!! Why? 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Because they produce </a:t>
            </a:r>
            <a:r>
              <a:rPr lang="en-US" dirty="0" err="1"/>
              <a:t>leukos</a:t>
            </a:r>
            <a:r>
              <a:rPr lang="en-US" dirty="0"/>
              <a:t>…( toxin that kill WBC )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682734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808" y="283121"/>
            <a:ext cx="622852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HABITAT I :</a:t>
            </a:r>
            <a:br>
              <a:rPr lang="en-US" sz="32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en-US" sz="3200" u="sng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068791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None/>
            </a:pPr>
            <a:r>
              <a:rPr lang="en-US" sz="2400" dirty="0"/>
              <a:t>These organism are </a:t>
            </a:r>
            <a:r>
              <a:rPr lang="en-US" sz="2400" dirty="0">
                <a:solidFill>
                  <a:srgbClr val="FF0000"/>
                </a:solidFill>
              </a:rPr>
              <a:t>normal flora </a:t>
            </a:r>
            <a:r>
              <a:rPr lang="en-US" sz="2400" dirty="0"/>
              <a:t>in:</a:t>
            </a:r>
            <a:endParaRPr lang="en-US" sz="3200" dirty="0"/>
          </a:p>
          <a:p>
            <a:pPr marL="342900" lvl="0" indent="-342900">
              <a:buAutoNum type="alphaUcPeriod"/>
            </a:pPr>
            <a:r>
              <a:rPr lang="en-US" sz="2400" b="1" dirty="0">
                <a:solidFill>
                  <a:schemeClr val="accent4"/>
                </a:solidFill>
              </a:rPr>
              <a:t>Oropharynx</a:t>
            </a:r>
            <a:r>
              <a:rPr lang="en-US" sz="2400" dirty="0"/>
              <a:t>  </a:t>
            </a:r>
            <a:r>
              <a:rPr lang="en-US" sz="2400" i="1" dirty="0" err="1"/>
              <a:t>eg</a:t>
            </a:r>
            <a:r>
              <a:rPr lang="en-US" sz="2400" i="1" dirty="0"/>
              <a:t>. 1. </a:t>
            </a:r>
            <a:r>
              <a:rPr lang="en-US" sz="2400" i="1" dirty="0" err="1"/>
              <a:t>Provetella</a:t>
            </a:r>
            <a:r>
              <a:rPr lang="en-US" sz="2400" i="1" dirty="0"/>
              <a:t> </a:t>
            </a:r>
            <a:r>
              <a:rPr lang="en-US" sz="2400" i="1" dirty="0" err="1"/>
              <a:t>melaninogenicus</a:t>
            </a:r>
            <a:r>
              <a:rPr lang="en-US" sz="2400" i="1" dirty="0"/>
              <a:t>  </a:t>
            </a:r>
          </a:p>
          <a:p>
            <a:pPr lvl="0"/>
            <a:r>
              <a:rPr lang="en-US" sz="2400" dirty="0"/>
              <a:t>                                    2.Fusobacteria  </a:t>
            </a:r>
          </a:p>
          <a:p>
            <a:pPr lvl="0"/>
            <a:r>
              <a:rPr lang="en-US" sz="2400" dirty="0"/>
              <a:t>                                    3. </a:t>
            </a:r>
            <a:r>
              <a:rPr lang="en-US" sz="2400" dirty="0" err="1"/>
              <a:t>Veillonella</a:t>
            </a:r>
            <a:r>
              <a:rPr lang="en-US" sz="2400" dirty="0"/>
              <a:t> </a:t>
            </a:r>
            <a:endParaRPr lang="en-US" sz="3200" dirty="0"/>
          </a:p>
          <a:p>
            <a:pPr lvl="0"/>
            <a:r>
              <a:rPr lang="en-US" sz="2400" b="1" dirty="0">
                <a:solidFill>
                  <a:schemeClr val="accent4"/>
                </a:solidFill>
              </a:rPr>
              <a:t>B.	Gastrointestinal tract</a:t>
            </a:r>
          </a:p>
          <a:p>
            <a:pPr lvl="1"/>
            <a:r>
              <a:rPr lang="en-US" sz="2400" dirty="0"/>
              <a:t>Found mainly in the large colon in large numbers</a:t>
            </a:r>
            <a:endParaRPr lang="en-US" sz="2800" dirty="0"/>
          </a:p>
          <a:p>
            <a:pPr lvl="1"/>
            <a:r>
              <a:rPr lang="en-US" sz="2400" dirty="0"/>
              <a:t>Total number of anaerobes = 10 </a:t>
            </a:r>
            <a:r>
              <a:rPr lang="en-US" sz="2400" baseline="30000" dirty="0"/>
              <a:t>11</a:t>
            </a:r>
            <a:endParaRPr lang="en-US" sz="2800" dirty="0"/>
          </a:p>
          <a:p>
            <a:pPr lvl="1"/>
            <a:r>
              <a:rPr lang="en-US" sz="2400" dirty="0"/>
              <a:t>While all aerobes (including E. </a:t>
            </a:r>
            <a:r>
              <a:rPr lang="en-US" sz="2400" i="1" dirty="0"/>
              <a:t>coli) = </a:t>
            </a:r>
            <a:r>
              <a:rPr lang="en-US" sz="2400" dirty="0"/>
              <a:t>10 </a:t>
            </a:r>
            <a:r>
              <a:rPr lang="en-US" sz="2400" baseline="30000" dirty="0"/>
              <a:t>14</a:t>
            </a:r>
            <a:endParaRPr lang="en-US" sz="2800" dirty="0"/>
          </a:p>
          <a:p>
            <a:pPr lvl="1"/>
            <a:r>
              <a:rPr lang="en-US" sz="2400" dirty="0"/>
              <a:t>examples are </a:t>
            </a:r>
            <a:r>
              <a:rPr lang="en-US" sz="2400" i="1" dirty="0"/>
              <a:t>(1) B </a:t>
            </a:r>
            <a:r>
              <a:rPr lang="en-US" sz="2400" i="1" dirty="0" err="1"/>
              <a:t>acteroides</a:t>
            </a:r>
            <a:r>
              <a:rPr lang="en-US" sz="2400" i="1" dirty="0"/>
              <a:t> </a:t>
            </a:r>
            <a:r>
              <a:rPr lang="en-US" sz="2400" i="1" dirty="0" err="1"/>
              <a:t>fragilis</a:t>
            </a:r>
            <a:r>
              <a:rPr lang="en-US" sz="2400" i="1" dirty="0"/>
              <a:t> (2) Bifidobacterium species</a:t>
            </a:r>
            <a:endParaRPr lang="en-US" sz="2800" dirty="0"/>
          </a:p>
          <a:p>
            <a:pPr lvl="0"/>
            <a:r>
              <a:rPr lang="en-US" sz="2400" b="1" dirty="0">
                <a:solidFill>
                  <a:schemeClr val="accent4"/>
                </a:solidFill>
              </a:rPr>
              <a:t>C.	Female genital tract </a:t>
            </a:r>
            <a:r>
              <a:rPr lang="en-US" sz="2400" dirty="0"/>
              <a:t>(mainly in the vagina) 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6096000" y="283121"/>
            <a:ext cx="5043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FEATURES OF ANAEROBIC INFECTIONS:</a:t>
            </a:r>
            <a:endParaRPr 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0" y="757453"/>
            <a:ext cx="6096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2000" b="1" dirty="0">
                <a:cs typeface="David" panose="020E0502060401010101" pitchFamily="34" charset="-79"/>
              </a:rPr>
              <a:t>Infections are always near to the site of the body which are habitat.</a:t>
            </a:r>
            <a:endParaRPr lang="en-US" sz="2000" dirty="0">
              <a:cs typeface="David" panose="020E0502060401010101" pitchFamily="34" charset="-79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sz="2000" dirty="0">
                <a:cs typeface="David" panose="020E0502060401010101" pitchFamily="34" charset="-79"/>
              </a:rPr>
              <a:t>Infection from animal bites.</a:t>
            </a:r>
          </a:p>
          <a:p>
            <a:pPr marL="514350" lvl="0" indent="-514350">
              <a:buFont typeface="+mj-lt"/>
              <a:buAutoNum type="arabicParenR"/>
            </a:pPr>
            <a:endParaRPr lang="en-US" sz="2000" dirty="0">
              <a:cs typeface="David" panose="020E0502060401010101" pitchFamily="34" charset="-79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sz="2000" dirty="0">
                <a:cs typeface="David" panose="020E0502060401010101" pitchFamily="34" charset="-79"/>
              </a:rPr>
              <a:t>Deep abscesses</a:t>
            </a:r>
          </a:p>
          <a:p>
            <a:pPr marL="514350" lvl="0" indent="-514350">
              <a:buFont typeface="+mj-lt"/>
              <a:buAutoNum type="arabicParenR"/>
            </a:pPr>
            <a:endParaRPr lang="en-US" sz="2000" dirty="0">
              <a:cs typeface="David" panose="020E0502060401010101" pitchFamily="34" charset="-79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sz="2000" dirty="0">
                <a:cs typeface="David" panose="020E0502060401010101" pitchFamily="34" charset="-79"/>
              </a:rPr>
              <a:t>The infections are also polymicrobial </a:t>
            </a:r>
          </a:p>
          <a:p>
            <a:pPr marL="514350" lvl="0" indent="-514350">
              <a:buFont typeface="+mj-lt"/>
              <a:buAutoNum type="arabicParenR"/>
            </a:pPr>
            <a:endParaRPr lang="en-US" sz="2000" dirty="0">
              <a:cs typeface="David" panose="020E0502060401010101" pitchFamily="34" charset="-79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sz="2000" dirty="0">
                <a:cs typeface="David" panose="020E0502060401010101" pitchFamily="34" charset="-79"/>
              </a:rPr>
              <a:t>Gas formation, foul smell</a:t>
            </a:r>
          </a:p>
          <a:p>
            <a:pPr marL="514350" lvl="0" indent="-514350">
              <a:buFont typeface="+mj-lt"/>
              <a:buAutoNum type="arabicParenR"/>
            </a:pPr>
            <a:endParaRPr lang="en-US" sz="2000" dirty="0">
              <a:cs typeface="David" panose="020E0502060401010101" pitchFamily="34" charset="-79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sz="2000" dirty="0">
                <a:cs typeface="David" panose="020E0502060401010101" pitchFamily="34" charset="-79"/>
              </a:rPr>
              <a:t>Detection of "Sulphur granules"' due to </a:t>
            </a:r>
            <a:r>
              <a:rPr lang="en-US" sz="2000" dirty="0" err="1">
                <a:cs typeface="David" panose="020E0502060401010101" pitchFamily="34" charset="-79"/>
              </a:rPr>
              <a:t>actinomycosis</a:t>
            </a:r>
            <a:endParaRPr lang="en-US" sz="2000" dirty="0">
              <a:cs typeface="David" panose="020E0502060401010101" pitchFamily="34" charset="-79"/>
            </a:endParaRPr>
          </a:p>
          <a:p>
            <a:pPr marL="342900" lvl="0" indent="-342900">
              <a:buFont typeface="+mj-lt"/>
              <a:buAutoNum type="arabicParenR"/>
            </a:pPr>
            <a:endParaRPr lang="en-US" sz="2000" dirty="0">
              <a:cs typeface="David" panose="020E0502060401010101" pitchFamily="34" charset="-79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sz="2000" dirty="0">
                <a:cs typeface="David" panose="020E0502060401010101" pitchFamily="34" charset="-79"/>
              </a:rPr>
              <a:t>Failure to grow organism from pus if not culture anaerobically.</a:t>
            </a:r>
          </a:p>
          <a:p>
            <a:pPr marL="342900" lvl="0" indent="-342900">
              <a:buFont typeface="+mj-lt"/>
              <a:buAutoNum type="arabicParenR"/>
            </a:pPr>
            <a:endParaRPr lang="en-US" sz="2000" dirty="0">
              <a:cs typeface="David" panose="020E0502060401010101" pitchFamily="34" charset="-79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sz="2000" dirty="0">
                <a:cs typeface="David" panose="020E0502060401010101" pitchFamily="34" charset="-79"/>
              </a:rPr>
              <a:t>Failure to respond to usual antibiotics</a:t>
            </a:r>
            <a:r>
              <a:rPr lang="en-US" dirty="0">
                <a:cs typeface="David" panose="020E0502060401010101" pitchFamily="34" charset="-79"/>
              </a:rPr>
              <a:t>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917095" y="0"/>
            <a:ext cx="3" cy="6281531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389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10864"/>
            <a:ext cx="49563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HOW DOES THE INFECTION BEGIN 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9269" y="1108647"/>
            <a:ext cx="6096000" cy="292387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2000" b="1" dirty="0">
                <a:solidFill>
                  <a:schemeClr val="accent4"/>
                </a:solidFill>
              </a:rPr>
              <a:t>-DISRUPTION OF BARRIERS </a:t>
            </a:r>
            <a:endParaRPr lang="en-US" sz="2800" b="1" dirty="0">
              <a:solidFill>
                <a:schemeClr val="accent4"/>
              </a:solidFill>
            </a:endParaRPr>
          </a:p>
          <a:p>
            <a:pPr lvl="1"/>
            <a:r>
              <a:rPr lang="en-US" sz="2000" dirty="0"/>
              <a:t>TRAUMA</a:t>
            </a:r>
            <a:endParaRPr lang="en-US" sz="2400" dirty="0"/>
          </a:p>
          <a:p>
            <a:pPr lvl="1"/>
            <a:r>
              <a:rPr lang="en-US" sz="2000" dirty="0"/>
              <a:t>OPERATIONS</a:t>
            </a:r>
            <a:endParaRPr lang="en-US" sz="2400" dirty="0"/>
          </a:p>
          <a:p>
            <a:pPr lvl="1"/>
            <a:r>
              <a:rPr lang="en-US" sz="2000" dirty="0"/>
              <a:t>CANCEROUS INVASION OF TISSUES</a:t>
            </a:r>
          </a:p>
          <a:p>
            <a:pPr lvl="1"/>
            <a:endParaRPr lang="en-US" sz="2400" dirty="0"/>
          </a:p>
          <a:p>
            <a:pPr lvl="0"/>
            <a:r>
              <a:rPr lang="en-US" sz="2000" dirty="0"/>
              <a:t>-</a:t>
            </a:r>
            <a:r>
              <a:rPr lang="en-US" sz="2000" b="1" dirty="0">
                <a:solidFill>
                  <a:schemeClr val="accent4"/>
                </a:solidFill>
              </a:rPr>
              <a:t>DISRUPTION OF BLOOD SUPPLY</a:t>
            </a:r>
          </a:p>
          <a:p>
            <a:pPr lvl="1"/>
            <a:r>
              <a:rPr lang="en-US" sz="2000" dirty="0"/>
              <a:t>DROPS OXYGEN CONTENT OF TISSUE</a:t>
            </a:r>
            <a:endParaRPr lang="en-US" sz="2400" dirty="0"/>
          </a:p>
          <a:p>
            <a:pPr lvl="1"/>
            <a:r>
              <a:rPr lang="en-US" sz="2000" dirty="0"/>
              <a:t>DECREASE IN Eh POTENTIAL</a:t>
            </a:r>
            <a:endParaRPr lang="en-US" sz="2400" dirty="0"/>
          </a:p>
          <a:p>
            <a:pPr lvl="1"/>
            <a:r>
              <a:rPr lang="en-US" sz="2000" dirty="0"/>
              <a:t>TISSUE NECROSIS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6215269" y="0"/>
            <a:ext cx="53803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WHAT ARE THE INFECTION CAUSED BY THESE ANAEROBIC ORGANISMS 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76732" y="818681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2400" dirty="0">
                <a:solidFill>
                  <a:schemeClr val="accent4"/>
                </a:solidFill>
              </a:rPr>
              <a:t>-Post </a:t>
            </a:r>
            <a:r>
              <a:rPr lang="en-US" sz="2400" dirty="0"/>
              <a:t>operative wound infection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>
                <a:solidFill>
                  <a:schemeClr val="accent4"/>
                </a:solidFill>
              </a:rPr>
              <a:t>-Brain</a:t>
            </a:r>
            <a:r>
              <a:rPr lang="en-US" sz="2400" dirty="0"/>
              <a:t>, dental, lung abscess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>
                <a:solidFill>
                  <a:schemeClr val="accent4"/>
                </a:solidFill>
              </a:rPr>
              <a:t>-Intra </a:t>
            </a:r>
            <a:r>
              <a:rPr lang="en-US" sz="2400" dirty="0"/>
              <a:t>abdominal abscess, appendicitis, </a:t>
            </a:r>
            <a:r>
              <a:rPr lang="en-US" sz="2400" dirty="0" err="1"/>
              <a:t>diverculitis</a:t>
            </a:r>
            <a:r>
              <a:rPr lang="en-US" sz="2400" dirty="0"/>
              <a:t> </a:t>
            </a:r>
          </a:p>
          <a:p>
            <a:pPr lvl="0"/>
            <a:endParaRPr lang="en-US" sz="2400" dirty="0"/>
          </a:p>
          <a:p>
            <a:r>
              <a:rPr lang="en-US" sz="2400" dirty="0">
                <a:solidFill>
                  <a:schemeClr val="accent4"/>
                </a:solidFill>
              </a:rPr>
              <a:t>-Infection </a:t>
            </a:r>
            <a:r>
              <a:rPr lang="en-US" sz="2400" dirty="0"/>
              <a:t>of the female genital tract: Septic abortion, puerperal</a:t>
            </a:r>
            <a:r>
              <a:rPr lang="en-US" sz="2400" i="1" dirty="0"/>
              <a:t> </a:t>
            </a:r>
            <a:r>
              <a:rPr lang="en-US" sz="2400" dirty="0"/>
              <a:t>infection and endometritis , pelvic abscess or breast abscess</a:t>
            </a:r>
          </a:p>
          <a:p>
            <a:endParaRPr lang="en-US" sz="2400" dirty="0"/>
          </a:p>
          <a:p>
            <a:r>
              <a:rPr lang="en-US" sz="2400" dirty="0">
                <a:solidFill>
                  <a:schemeClr val="accent4"/>
                </a:solidFill>
              </a:rPr>
              <a:t>-Diabetic</a:t>
            </a:r>
            <a:r>
              <a:rPr lang="en-US" sz="2400" dirty="0"/>
              <a:t> foot infections and pilonidal sinus 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420138" y="0"/>
            <a:ext cx="3" cy="6281531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8224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224</TotalTime>
  <Words>2340</Words>
  <Application>Microsoft Macintosh PowerPoint</Application>
  <PresentationFormat>Widescreen</PresentationFormat>
  <Paragraphs>370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Calibri</vt:lpstr>
      <vt:lpstr>Calibri Light</vt:lpstr>
      <vt:lpstr>David</vt:lpstr>
      <vt:lpstr>Footlight MT Light</vt:lpstr>
      <vt:lpstr>Tahoma</vt:lpstr>
      <vt:lpstr>Tahoma-Bold</vt:lpstr>
      <vt:lpstr>Wingdings</vt:lpstr>
      <vt:lpstr>Arial</vt:lpstr>
      <vt:lpstr>Retrospect</vt:lpstr>
      <vt:lpstr>microbiology</vt:lpstr>
      <vt:lpstr>PowerPoint Presentation</vt:lpstr>
      <vt:lpstr>PowerPoint Presentation</vt:lpstr>
      <vt:lpstr>Classification of anaerobics: </vt:lpstr>
      <vt:lpstr>Anaerobiosis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</vt:lpstr>
      <vt:lpstr>Answers</vt:lpstr>
      <vt:lpstr>PowerPoint Presentation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</dc:title>
  <dc:creator>kobe</dc:creator>
  <cp:lastModifiedBy>شوق</cp:lastModifiedBy>
  <cp:revision>20</cp:revision>
  <dcterms:created xsi:type="dcterms:W3CDTF">2016-10-31T16:29:11Z</dcterms:created>
  <dcterms:modified xsi:type="dcterms:W3CDTF">2016-11-08T22:55:37Z</dcterms:modified>
</cp:coreProperties>
</file>