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42"/>
  </p:notesMasterIdLst>
  <p:sldIdLst>
    <p:sldId id="256" r:id="rId2"/>
    <p:sldId id="287" r:id="rId3"/>
    <p:sldId id="297" r:id="rId4"/>
    <p:sldId id="286" r:id="rId5"/>
    <p:sldId id="291" r:id="rId6"/>
    <p:sldId id="299" r:id="rId7"/>
    <p:sldId id="285" r:id="rId8"/>
    <p:sldId id="276" r:id="rId9"/>
    <p:sldId id="275" r:id="rId10"/>
    <p:sldId id="274" r:id="rId11"/>
    <p:sldId id="304" r:id="rId12"/>
    <p:sldId id="301" r:id="rId13"/>
    <p:sldId id="294" r:id="rId14"/>
    <p:sldId id="321" r:id="rId15"/>
    <p:sldId id="298" r:id="rId16"/>
    <p:sldId id="293" r:id="rId17"/>
    <p:sldId id="305" r:id="rId18"/>
    <p:sldId id="295" r:id="rId19"/>
    <p:sldId id="307" r:id="rId20"/>
    <p:sldId id="296" r:id="rId21"/>
    <p:sldId id="306" r:id="rId22"/>
    <p:sldId id="312" r:id="rId23"/>
    <p:sldId id="313" r:id="rId24"/>
    <p:sldId id="263" r:id="rId25"/>
    <p:sldId id="316" r:id="rId26"/>
    <p:sldId id="323" r:id="rId27"/>
    <p:sldId id="322" r:id="rId28"/>
    <p:sldId id="315" r:id="rId29"/>
    <p:sldId id="279" r:id="rId30"/>
    <p:sldId id="311" r:id="rId31"/>
    <p:sldId id="310" r:id="rId32"/>
    <p:sldId id="278" r:id="rId33"/>
    <p:sldId id="308" r:id="rId34"/>
    <p:sldId id="277" r:id="rId35"/>
    <p:sldId id="257" r:id="rId36"/>
    <p:sldId id="271" r:id="rId37"/>
    <p:sldId id="320" r:id="rId38"/>
    <p:sldId id="319" r:id="rId39"/>
    <p:sldId id="280" r:id="rId40"/>
    <p:sldId id="25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71" autoAdjust="0"/>
    <p:restoredTop sz="95133" autoAdjust="0"/>
  </p:normalViewPr>
  <p:slideViewPr>
    <p:cSldViewPr snapToGrid="0">
      <p:cViewPr>
        <p:scale>
          <a:sx n="90" d="100"/>
          <a:sy n="90" d="100"/>
        </p:scale>
        <p:origin x="896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C29019-55EA-DC47-9B20-EF94E1EB08C4}" type="datetimeFigureOut">
              <a:rPr lang="ar-SA" smtClean="0"/>
              <a:t>23 صفر، 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559581-8623-DB40-B2C7-634EC0B8A0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8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9581-8623-DB40-B2C7-634EC0B8A08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25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9581-8623-DB40-B2C7-634EC0B8A08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95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9581-8623-DB40-B2C7-634EC0B8A08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02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9581-8623-DB40-B2C7-634EC0B8A083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5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0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8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7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0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3ECBFB-F6B7-465A-8897-E336EA9ABE78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7A5031-62C0-48D0-9E28-2CF5D1F36AB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hyperlink" Target="http://anaerobes.fm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S=96062857/K=gas+gangrene/v=2/SID=w/l=II/R=7/SS=r/OID=51d7d97d38ef5dc6/SIG=1ifa6fgbq/EXP=1129113777/*http:/images.search.yahoo.com/search/images/view?back=http://images.search.yahoo.com/search/images?_adv_prop=images&amp;imgsz=all&amp;imgc=&amp;vf=all&amp;va=gas+gangrene&amp;fr=FP-tab-web-t&amp;ei=UTF-8&amp;h=249&amp;w=348&amp;imgcurl=life.nthu.edu.tw/~g874261/GasGangrene/329.gif&amp;imgurl=life.nthu.edu.tw/~g874261/GasGangrene/329.gif&amp;size=36.1kB&amp;name=329.gif&amp;rcurl=http://life.nthu.edu.tw/~g874261/GasGangrene/A11.HTML&amp;rurl=http://life.nthu.edu.tw/~g874261/GasGangrene/A11.HTML&amp;p=gas+gangrene&amp;type=gif&amp;no=7&amp;tt=122&amp;ei=UTF-8" TargetMode="External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karrfootkare.com/case2b.jpg" TargetMode="External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ds.yahoo.com/S=96062857/K=images+of+botulism/v=2/SID=w/l=II/R=7/SS=r/OID=257ac4bea7e5cec8/SIG=1jd8e5tm2/EXP=1129117161/*http:/images.search.yahoo.com/search/images/view?back=http://images.search.yahoo.com/search/images?p=images+of+botulism&amp;ei=UTF-8&amp;fr=FP-tab-web-t&amp;fl=0&amp;x=wrt&amp;h=211&amp;w=250&amp;imgcurl=www.neuro.wustl.edu/neuromuscular/pics/people/patients/botinf3s.jpg&amp;imgurl=www.neuro.wustl.edu/neuromuscular/pics/people/patients/botinf3s.jpg&amp;size=37.6kB&amp;name=botinf3s.jpg&amp;rcurl=http://www.neuro.wustl.edu/neuromuscular/nother/bot.htm&amp;rurl=http://www.neuro.wustl.edu/neuromuscular/nother/bot.htm&amp;p=images+of+botulism&amp;type=jpeg&amp;no=7&amp;tt=739&amp;ei=UTF-8" TargetMode="External"/><Relationship Id="rId3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ath.upmc.edu/cases/case153/images/micro5.jpg" TargetMode="External"/><Relationship Id="rId4" Type="http://schemas.openxmlformats.org/officeDocument/2006/relationships/image" Target="../media/image37.png"/><Relationship Id="rId5" Type="http://schemas.openxmlformats.org/officeDocument/2006/relationships/hyperlink" Target="http://path.upmc.edu/cases/case153/images/micro2.jpg" TargetMode="External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ath.upmc.edu/cases/case153/images/micro3.jpg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hyperlink" Target="http://www.google.com.sa/url?sa=i&amp;rct=j&amp;q=&amp;esrc=s&amp;frm=1&amp;source=images&amp;cd=&amp;cad=rja&amp;docid=1xfVbXWzkHLmuM&amp;tbnid=lQOfaVlg0SKDKM:&amp;ved=0CAUQjRw&amp;url=http://www.pathologyoutlines.com/topic/kidneyactinomycosis.html&amp;ei=V-FUUou7KoW-0QXTooDoDQ&amp;psig=AFQjCNEGM2BGkY1yq0XukoNEA11IuQbkFg&amp;ust=1381380687406047" TargetMode="External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.sa/imgres?imgurl=http://www.livinginwellbeing.org/wp-content/uploads/2013/05/living-in-wellbeing-actinomycosisi.jpeg&amp;imgrefurl=http://www.livinginwellbeing.org/2013/05/actinomycosis/&amp;docid=hkYt6ciGThEsOM&amp;tbnid=4uYV2x1CudVSqM:&amp;w=505&amp;h=351&amp;ei=BuFUUvydIYmd0AWsuICQBg&amp;ved=0CAIQxiAwAA&amp;iact=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63" y="1800665"/>
            <a:ext cx="9000877" cy="1555408"/>
          </a:xfrm>
        </p:spPr>
        <p:txBody>
          <a:bodyPr/>
          <a:lstStyle/>
          <a:p>
            <a:pPr algn="ctr"/>
            <a:r>
              <a:rPr lang="en-US" b="1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Lecture: Anaerobic 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-71981" y="0"/>
            <a:ext cx="2319680" cy="180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6" name="Rectangle: Folded Corner 5"/>
          <p:cNvSpPr/>
          <p:nvPr/>
        </p:nvSpPr>
        <p:spPr>
          <a:xfrm>
            <a:off x="-196850" y="4569833"/>
            <a:ext cx="3691345" cy="2288167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Folded Corner 6"/>
          <p:cNvSpPr/>
          <p:nvPr/>
        </p:nvSpPr>
        <p:spPr>
          <a:xfrm>
            <a:off x="7829550" y="5541343"/>
            <a:ext cx="4362450" cy="81273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ملاحظة مهمة جداً :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هذه المحاضرة معتمدة على </a:t>
            </a:r>
            <a:r>
              <a:rPr lang="ar-SA" b="1" dirty="0" err="1">
                <a:solidFill>
                  <a:srgbClr val="FF0000"/>
                </a:solidFill>
              </a:rPr>
              <a:t>سلايدز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الدكتورة وتيم الأولاد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8"/>
          <p:cNvSpPr txBox="1"/>
          <p:nvPr/>
        </p:nvSpPr>
        <p:spPr>
          <a:xfrm>
            <a:off x="3619878" y="304837"/>
            <a:ext cx="49826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E.g. of non spore forming anaerobic gram (-) bacilli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مستطيل 19"/>
          <p:cNvSpPr/>
          <p:nvPr/>
        </p:nvSpPr>
        <p:spPr>
          <a:xfrm>
            <a:off x="8402458" y="1048215"/>
            <a:ext cx="1438479" cy="38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err="1"/>
              <a:t>Bacteroides</a:t>
            </a:r>
            <a:endParaRPr lang="x-none" sz="3600" dirty="0"/>
          </a:p>
        </p:txBody>
      </p:sp>
      <p:cxnSp>
        <p:nvCxnSpPr>
          <p:cNvPr id="4" name="رابط مستقيم 9"/>
          <p:cNvCxnSpPr/>
          <p:nvPr/>
        </p:nvCxnSpPr>
        <p:spPr>
          <a:xfrm flipV="1">
            <a:off x="8602524" y="501804"/>
            <a:ext cx="608383" cy="100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12"/>
          <p:cNvCxnSpPr/>
          <p:nvPr/>
        </p:nvCxnSpPr>
        <p:spPr>
          <a:xfrm>
            <a:off x="9210905" y="478352"/>
            <a:ext cx="0" cy="521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25"/>
          <p:cNvCxnSpPr/>
          <p:nvPr/>
        </p:nvCxnSpPr>
        <p:spPr>
          <a:xfrm flipV="1">
            <a:off x="3011495" y="512955"/>
            <a:ext cx="608383" cy="100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26"/>
          <p:cNvCxnSpPr/>
          <p:nvPr/>
        </p:nvCxnSpPr>
        <p:spPr>
          <a:xfrm>
            <a:off x="3049615" y="489503"/>
            <a:ext cx="0" cy="521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مربع نص 16"/>
          <p:cNvSpPr txBox="1"/>
          <p:nvPr/>
        </p:nvSpPr>
        <p:spPr>
          <a:xfrm>
            <a:off x="7030238" y="1519113"/>
            <a:ext cx="362079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dirty="0"/>
              <a:t>It is a pleomorphic bacteria (</a:t>
            </a:r>
            <a:r>
              <a:rPr lang="en-US" sz="1600" dirty="0" err="1">
                <a:solidFill>
                  <a:srgbClr val="FF0000"/>
                </a:solidFill>
              </a:rPr>
              <a:t>cucco</a:t>
            </a:r>
            <a:r>
              <a:rPr lang="en-US" sz="1600" dirty="0">
                <a:solidFill>
                  <a:srgbClr val="FF0000"/>
                </a:solidFill>
              </a:rPr>
              <a:t> bacilli</a:t>
            </a:r>
            <a:r>
              <a:rPr lang="en-US" sz="1600" dirty="0"/>
              <a:t>)</a:t>
            </a:r>
            <a:endParaRPr lang="x-none" sz="1600" dirty="0"/>
          </a:p>
        </p:txBody>
      </p:sp>
      <p:sp>
        <p:nvSpPr>
          <p:cNvPr id="9" name="مربع نص 17"/>
          <p:cNvSpPr txBox="1"/>
          <p:nvPr/>
        </p:nvSpPr>
        <p:spPr>
          <a:xfrm>
            <a:off x="7030238" y="1756951"/>
            <a:ext cx="522303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/>
              <a:t>Strict anaerobe 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 most resistant anaerobic bacteria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                       the most anaerobic bacteria causing infection  </a:t>
            </a:r>
            <a:endParaRPr lang="x-non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20"/>
          <p:cNvSpPr txBox="1"/>
          <p:nvPr/>
        </p:nvSpPr>
        <p:spPr>
          <a:xfrm>
            <a:off x="7204820" y="2241010"/>
            <a:ext cx="35809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/>
              <a:t>Normal flora in : </a:t>
            </a:r>
            <a:r>
              <a:rPr lang="en-US" sz="1600" dirty="0">
                <a:solidFill>
                  <a:srgbClr val="FF0000"/>
                </a:solidFill>
              </a:rPr>
              <a:t>GIT</a:t>
            </a:r>
            <a:r>
              <a:rPr lang="en-US" sz="1600" dirty="0"/>
              <a:t>, vagina, oropharynx </a:t>
            </a:r>
            <a:endParaRPr lang="x-none" sz="1600" dirty="0"/>
          </a:p>
        </p:txBody>
      </p:sp>
      <p:graphicFrame>
        <p:nvGraphicFramePr>
          <p:cNvPr id="11" name="جدول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15062"/>
              </p:ext>
            </p:extLst>
          </p:nvPr>
        </p:nvGraphicFramePr>
        <p:xfrm>
          <a:off x="5805706" y="2593011"/>
          <a:ext cx="6255026" cy="34218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5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0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9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Other than </a:t>
                      </a:r>
                      <a:r>
                        <a:rPr lang="en-US" sz="2000" i="1" dirty="0" err="1" smtClean="0"/>
                        <a:t>B.fragilis</a:t>
                      </a:r>
                      <a:endParaRPr lang="x-none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i="1" dirty="0" err="1"/>
                        <a:t>B.fragilis</a:t>
                      </a:r>
                      <a:endParaRPr lang="x-none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x-non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409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B.Vulgaris</a:t>
                      </a:r>
                      <a:endParaRPr lang="en-US" sz="1400" baseline="0" dirty="0"/>
                    </a:p>
                    <a:p>
                      <a:pPr algn="ctr" rtl="1"/>
                      <a:r>
                        <a:rPr lang="en-US" sz="1400" baseline="0" dirty="0" err="1"/>
                        <a:t>B.Thetaiotamicron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ctr" rtl="1"/>
                      <a:r>
                        <a:rPr lang="en-US" sz="1400" baseline="0" dirty="0" err="1"/>
                        <a:t>B.Uniformis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Only </a:t>
                      </a:r>
                      <a:r>
                        <a:rPr lang="en-US" sz="1400" dirty="0" err="1"/>
                        <a:t>B.fragilis</a:t>
                      </a:r>
                      <a:r>
                        <a:rPr lang="en-US" sz="1400" dirty="0"/>
                        <a:t> </a:t>
                      </a:r>
                      <a:endParaRPr lang="x-non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Example</a:t>
                      </a:r>
                      <a:r>
                        <a:rPr lang="en-US" sz="1400" baseline="0" dirty="0"/>
                        <a:t>s</a:t>
                      </a:r>
                      <a:endParaRPr lang="x-non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5389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en-US" sz="1400" baseline="0" dirty="0"/>
                        <a:t>-bile sensitive 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en-US" sz="1400" baseline="0" dirty="0"/>
                        <a:t>-resistant to kanamycin only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en-US" sz="1400" baseline="0" dirty="0"/>
                        <a:t>-some pigmented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-account for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1/3 of all isolates </a:t>
                      </a:r>
                    </a:p>
                    <a:p>
                      <a:pPr algn="ctr" rtl="1"/>
                      <a:r>
                        <a:rPr lang="en-US" sz="1400" baseline="0" dirty="0"/>
                        <a:t>-resistant to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20% bile</a:t>
                      </a:r>
                    </a:p>
                    <a:p>
                      <a:pPr algn="ctr" rtl="1"/>
                      <a:r>
                        <a:rPr lang="en-US" sz="1400" baseline="0" dirty="0"/>
                        <a:t>And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many antibiotics </a:t>
                      </a:r>
                      <a:r>
                        <a:rPr lang="en-US" sz="1400" baseline="0" dirty="0"/>
                        <a:t>such as :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penicillin</a:t>
                      </a:r>
                      <a:r>
                        <a:rPr lang="en-US" sz="1400" baseline="0" dirty="0"/>
                        <a:t>, kanamycin, vancomycin, </a:t>
                      </a:r>
                      <a:r>
                        <a:rPr lang="en-US" sz="1400" baseline="0" dirty="0" err="1"/>
                        <a:t>colistin</a:t>
                      </a:r>
                      <a:r>
                        <a:rPr lang="en-US" sz="1400" baseline="0" dirty="0"/>
                        <a:t> and many more</a:t>
                      </a:r>
                    </a:p>
                    <a:p>
                      <a:pPr algn="ctr" rtl="1"/>
                      <a:r>
                        <a:rPr lang="en-US" sz="1400" baseline="0" dirty="0"/>
                        <a:t>-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no pigmentation </a:t>
                      </a:r>
                      <a:r>
                        <a:rPr lang="en-US" sz="1400" baseline="0" dirty="0"/>
                        <a:t>of colonies or fluorescence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Properties</a:t>
                      </a:r>
                      <a:r>
                        <a:rPr lang="en-US" sz="1400" baseline="0" dirty="0"/>
                        <a:t> </a:t>
                      </a:r>
                      <a:endParaRPr lang="x-non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مستطيل 34"/>
          <p:cNvSpPr/>
          <p:nvPr/>
        </p:nvSpPr>
        <p:spPr>
          <a:xfrm>
            <a:off x="2343627" y="1048215"/>
            <a:ext cx="1438479" cy="38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fusobacterium</a:t>
            </a:r>
            <a:endParaRPr lang="x-none" sz="3600" dirty="0"/>
          </a:p>
        </p:txBody>
      </p:sp>
      <p:sp>
        <p:nvSpPr>
          <p:cNvPr id="13" name="مربع نص 23"/>
          <p:cNvSpPr txBox="1"/>
          <p:nvPr/>
        </p:nvSpPr>
        <p:spPr>
          <a:xfrm>
            <a:off x="1381457" y="2003815"/>
            <a:ext cx="31809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Normal flora in : </a:t>
            </a:r>
            <a:r>
              <a:rPr lang="en-US" dirty="0">
                <a:solidFill>
                  <a:srgbClr val="FF0000"/>
                </a:solidFill>
              </a:rPr>
              <a:t>oral cavity, GIT 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14" name="مربع نص 27"/>
          <p:cNvSpPr txBox="1"/>
          <p:nvPr/>
        </p:nvSpPr>
        <p:spPr>
          <a:xfrm>
            <a:off x="1417436" y="1578578"/>
            <a:ext cx="318837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It has a fusiform </a:t>
            </a:r>
            <a:r>
              <a:rPr lang="en-US" sz="2000" dirty="0" smtClean="0">
                <a:solidFill>
                  <a:srgbClr val="00B050"/>
                </a:solidFill>
              </a:rPr>
              <a:t>morphology</a:t>
            </a:r>
          </a:p>
          <a:p>
            <a:endParaRPr lang="x-none" sz="2000" dirty="0">
              <a:solidFill>
                <a:srgbClr val="00B050"/>
              </a:solidFill>
            </a:endParaRPr>
          </a:p>
        </p:txBody>
      </p:sp>
      <p:graphicFrame>
        <p:nvGraphicFramePr>
          <p:cNvPr id="15" name="جدول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23241"/>
              </p:ext>
            </p:extLst>
          </p:nvPr>
        </p:nvGraphicFramePr>
        <p:xfrm>
          <a:off x="1268384" y="2486452"/>
          <a:ext cx="3201118" cy="20423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1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563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Fusobacterium </a:t>
                      </a:r>
                      <a:r>
                        <a:rPr lang="en-US" sz="1800" dirty="0" err="1"/>
                        <a:t>ne</a:t>
                      </a:r>
                      <a:r>
                        <a:rPr lang="en-US" sz="1800" baseline="0" dirty="0" err="1"/>
                        <a:t>crophorum</a:t>
                      </a:r>
                      <a:r>
                        <a:rPr lang="en-US" sz="1800" baseline="0" dirty="0"/>
                        <a:t> 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66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does it cause ?</a:t>
                      </a:r>
                    </a:p>
                    <a:p>
                      <a:pPr algn="ctr" rtl="1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Peritonsillar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leads</a:t>
                      </a:r>
                      <a:r>
                        <a:rPr lang="en-US" baseline="0" dirty="0"/>
                        <a:t> to</a:t>
                      </a:r>
                    </a:p>
                    <a:p>
                      <a:pPr algn="ctr" rtl="1"/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Internal jugular vein thrombosis</a:t>
                      </a:r>
                      <a:r>
                        <a:rPr lang="en-US" baseline="0" dirty="0"/>
                        <a:t> leading to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emboli</a:t>
                      </a:r>
                      <a:r>
                        <a:rPr lang="en-US" baseline="0" dirty="0"/>
                        <a:t> to the lung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مربع نص 32"/>
          <p:cNvSpPr txBox="1"/>
          <p:nvPr/>
        </p:nvSpPr>
        <p:spPr>
          <a:xfrm>
            <a:off x="6185864" y="6103862"/>
            <a:ext cx="54947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Treatment : </a:t>
            </a:r>
            <a:r>
              <a:rPr lang="en-US" dirty="0">
                <a:solidFill>
                  <a:srgbClr val="FF0000"/>
                </a:solidFill>
              </a:rPr>
              <a:t>metronidazole ( </a:t>
            </a:r>
            <a:r>
              <a:rPr lang="en-US" dirty="0" err="1">
                <a:solidFill>
                  <a:srgbClr val="FF0000"/>
                </a:solidFill>
              </a:rPr>
              <a:t>flagyl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</a:t>
            </a:r>
            <a:r>
              <a:rPr lang="en-US" dirty="0"/>
              <a:t>the drug of choice. </a:t>
            </a:r>
            <a:endParaRPr lang="en-US" sz="800" dirty="0"/>
          </a:p>
          <a:p>
            <a:pPr lvl="0"/>
            <a:r>
              <a:rPr lang="en-US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Clindamycin</a:t>
            </a:r>
            <a:r>
              <a:rPr lang="en-US" dirty="0"/>
              <a:t> can also be used.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x-none" dirty="0">
              <a:solidFill>
                <a:srgbClr val="FF0000"/>
              </a:solidFill>
            </a:endParaRPr>
          </a:p>
        </p:txBody>
      </p:sp>
      <p:cxnSp>
        <p:nvCxnSpPr>
          <p:cNvPr id="17" name="رابط منحني 37"/>
          <p:cNvCxnSpPr/>
          <p:nvPr/>
        </p:nvCxnSpPr>
        <p:spPr>
          <a:xfrm rot="10800000" flipV="1">
            <a:off x="6111201" y="5684363"/>
            <a:ext cx="792902" cy="511445"/>
          </a:xfrm>
          <a:prstGeom prst="curvedConnector3">
            <a:avLst>
              <a:gd name="adj1" fmla="val 1268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نحني 47"/>
          <p:cNvCxnSpPr/>
          <p:nvPr/>
        </p:nvCxnSpPr>
        <p:spPr>
          <a:xfrm rot="5400000">
            <a:off x="1405320" y="4754562"/>
            <a:ext cx="448278" cy="126648"/>
          </a:xfrm>
          <a:prstGeom prst="curvedConnector4">
            <a:avLst>
              <a:gd name="adj1" fmla="val 29403"/>
              <a:gd name="adj2" fmla="val 2805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49"/>
          <p:cNvSpPr txBox="1"/>
          <p:nvPr/>
        </p:nvSpPr>
        <p:spPr>
          <a:xfrm>
            <a:off x="1566135" y="4857359"/>
            <a:ext cx="21831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Treatment :</a:t>
            </a:r>
            <a:r>
              <a:rPr lang="en-US" dirty="0">
                <a:solidFill>
                  <a:srgbClr val="FF0000"/>
                </a:solidFill>
              </a:rPr>
              <a:t> penicillin</a:t>
            </a:r>
            <a:r>
              <a:rPr lang="en-US" dirty="0"/>
              <a:t> </a:t>
            </a:r>
            <a:endParaRPr lang="x-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0066" y="2928369"/>
            <a:ext cx="6681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FEATURES OF ANAEROBIC INFECTIONS: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996" y="3427504"/>
            <a:ext cx="11471564" cy="25853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50000"/>
              </a:lnSpc>
              <a:buFont typeface="Wingdings" charset="2"/>
              <a:buChar char="v"/>
            </a:pPr>
            <a:endParaRPr lang="en-US" sz="2000" dirty="0" smtClean="0">
              <a:cs typeface="David" panose="020E0502060401010101" pitchFamily="34" charset="-79"/>
            </a:endParaRPr>
          </a:p>
          <a:p>
            <a:pPr marL="51435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 smtClean="0">
                <a:cs typeface="David" panose="020E0502060401010101" pitchFamily="34" charset="-79"/>
              </a:rPr>
              <a:t>Infections </a:t>
            </a:r>
            <a:r>
              <a:rPr lang="en-US" sz="2000" dirty="0">
                <a:cs typeface="David" panose="020E0502060401010101" pitchFamily="34" charset="-79"/>
              </a:rPr>
              <a:t>are always near to the site of the body which are habitat</a:t>
            </a:r>
            <a:r>
              <a:rPr lang="en-US" sz="2000" dirty="0" smtClean="0">
                <a:cs typeface="David" panose="020E0502060401010101" pitchFamily="34" charset="-79"/>
              </a:rPr>
              <a:t>.</a:t>
            </a:r>
          </a:p>
          <a:p>
            <a:pPr marL="514350" indent="-514350">
              <a:lnSpc>
                <a:spcPct val="50000"/>
              </a:lnSpc>
              <a:buFont typeface="Wingdings" charset="2"/>
              <a:buChar char="v"/>
            </a:pPr>
            <a:endParaRPr lang="en-US" sz="2400" b="1" i="1" dirty="0">
              <a:solidFill>
                <a:srgbClr val="0070C0"/>
              </a:solidFill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cs typeface="David" panose="020E0502060401010101" pitchFamily="34" charset="-79"/>
              </a:rPr>
              <a:t>Infection from animal bites.</a:t>
            </a: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endParaRPr lang="en-US" sz="2000" dirty="0"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cs typeface="David" panose="020E0502060401010101" pitchFamily="34" charset="-79"/>
              </a:rPr>
              <a:t>Deep abscesses</a:t>
            </a: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endParaRPr lang="en-US" sz="2000" dirty="0"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cs typeface="David" panose="020E0502060401010101" pitchFamily="34" charset="-79"/>
              </a:rPr>
              <a:t>The infections are also polymicrobial </a:t>
            </a: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endParaRPr lang="en-US" sz="2000" dirty="0"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cs typeface="David" panose="020E0502060401010101" pitchFamily="34" charset="-79"/>
              </a:rPr>
              <a:t>Gas formation, foul smell</a:t>
            </a: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endParaRPr lang="en-US" sz="2000" dirty="0">
              <a:solidFill>
                <a:schemeClr val="tx1"/>
              </a:solidFill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  <a:cs typeface="David" panose="020E0502060401010101" pitchFamily="34" charset="-79"/>
              </a:rPr>
              <a:t>Detection of "Sulphur granules</a:t>
            </a:r>
            <a:r>
              <a:rPr lang="en-US" sz="2000" dirty="0">
                <a:cs typeface="David" panose="020E0502060401010101" pitchFamily="34" charset="-79"/>
              </a:rPr>
              <a:t>"' due to </a:t>
            </a:r>
            <a:r>
              <a:rPr lang="en-US" sz="2000" dirty="0" err="1">
                <a:cs typeface="David" panose="020E0502060401010101" pitchFamily="34" charset="-79"/>
              </a:rPr>
              <a:t>actinomycosis</a:t>
            </a:r>
            <a:endParaRPr lang="en-US" sz="2000" dirty="0">
              <a:cs typeface="David" panose="020E0502060401010101" pitchFamily="34" charset="-79"/>
            </a:endParaRPr>
          </a:p>
          <a:p>
            <a:pPr marL="342900" lvl="0" indent="-342900">
              <a:lnSpc>
                <a:spcPct val="50000"/>
              </a:lnSpc>
              <a:buFont typeface="Wingdings" charset="2"/>
              <a:buChar char="v"/>
            </a:pPr>
            <a:endParaRPr lang="en-US" sz="2000" dirty="0"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cs typeface="David" panose="020E0502060401010101" pitchFamily="34" charset="-79"/>
              </a:rPr>
              <a:t>Failure to grow organism from pus if not culture anaerobically.</a:t>
            </a:r>
          </a:p>
          <a:p>
            <a:pPr marL="342900" lvl="0" indent="-342900">
              <a:lnSpc>
                <a:spcPct val="50000"/>
              </a:lnSpc>
              <a:buFont typeface="Wingdings" charset="2"/>
              <a:buChar char="v"/>
            </a:pPr>
            <a:endParaRPr lang="en-US" sz="2000" dirty="0">
              <a:cs typeface="David" panose="020E0502060401010101" pitchFamily="34" charset="-79"/>
            </a:endParaRPr>
          </a:p>
          <a:p>
            <a:pPr marL="514350" lvl="0" indent="-514350">
              <a:lnSpc>
                <a:spcPct val="50000"/>
              </a:lnSpc>
              <a:buFont typeface="Wingdings" charset="2"/>
              <a:buChar char="v"/>
            </a:pPr>
            <a:r>
              <a:rPr lang="en-US" sz="2000" dirty="0">
                <a:cs typeface="David" panose="020E0502060401010101" pitchFamily="34" charset="-79"/>
              </a:rPr>
              <a:t>Failure to respond to usual antibiotics</a:t>
            </a:r>
            <a:r>
              <a:rPr lang="en-US" dirty="0">
                <a:cs typeface="David" panose="020E0502060401010101" pitchFamily="34" charset="-79"/>
              </a:rPr>
              <a:t>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1" t="49636" r="24136" b="28041"/>
          <a:stretch/>
        </p:blipFill>
        <p:spPr>
          <a:xfrm>
            <a:off x="8845328" y="3877401"/>
            <a:ext cx="2879232" cy="124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7657490" y="5107192"/>
            <a:ext cx="3988814" cy="10772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Sulphur granules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One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the small yellow bodies found in the pus of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actinomycotic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abscesses and consisting of clumps of the causative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actinomycete</a:t>
            </a:r>
            <a:endParaRPr lang="ar-S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29421" y="118507"/>
            <a:ext cx="3133636" cy="448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32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EPIDEMIOLOGY: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38911" y="525309"/>
            <a:ext cx="7752851" cy="22457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cs typeface="David" panose="020E0502060401010101" pitchFamily="34" charset="-79"/>
              </a:rPr>
              <a:t>Almost all infections are indigenous except: </a:t>
            </a:r>
            <a:endParaRPr lang="en-US" sz="2400" b="1" i="1" dirty="0" smtClean="0">
              <a:solidFill>
                <a:srgbClr val="0070C0"/>
              </a:solidFill>
              <a:cs typeface="David" panose="020E0502060401010101" pitchFamily="34" charset="-79"/>
            </a:endParaRPr>
          </a:p>
          <a:p>
            <a:pPr defTabSz="457200">
              <a:lnSpc>
                <a:spcPct val="40000"/>
              </a:lnSpc>
              <a:buFont typeface="Arial" charset="0"/>
              <a:buChar char="•"/>
              <a:defRPr/>
            </a:pPr>
            <a:r>
              <a:rPr lang="en-US" sz="2400" b="1" i="1" dirty="0">
                <a:solidFill>
                  <a:srgbClr val="0070C0"/>
                </a:solidFill>
                <a:cs typeface="David" panose="020E0502060401010101" pitchFamily="34" charset="-79"/>
              </a:rPr>
              <a:t> </a:t>
            </a:r>
            <a:r>
              <a:rPr lang="en-US" sz="2400" dirty="0" smtClean="0"/>
              <a:t>Tetanus             </a:t>
            </a:r>
          </a:p>
          <a:p>
            <a:pPr defTabSz="457200">
              <a:lnSpc>
                <a:spcPct val="40000"/>
              </a:lnSpc>
              <a:buFont typeface="Arial" charset="0"/>
              <a:buChar char="•"/>
              <a:defRPr/>
            </a:pPr>
            <a:r>
              <a:rPr lang="en-US" sz="2400" dirty="0" smtClean="0"/>
              <a:t>Infant </a:t>
            </a:r>
            <a:r>
              <a:rPr lang="en-US" sz="2400" dirty="0"/>
              <a:t>,wound botulism</a:t>
            </a:r>
          </a:p>
          <a:p>
            <a:pPr marL="91440" lvl="1" indent="-91440">
              <a:lnSpc>
                <a:spcPct val="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Bites                 </a:t>
            </a:r>
          </a:p>
          <a:p>
            <a:pPr marL="91440" lvl="1" indent="-91440">
              <a:lnSpc>
                <a:spcPct val="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 </a:t>
            </a:r>
            <a:r>
              <a:rPr lang="en-US" sz="2400" dirty="0"/>
              <a:t>.difficile </a:t>
            </a:r>
            <a:r>
              <a:rPr lang="en-US" sz="2400" dirty="0" smtClean="0"/>
              <a:t>{</a:t>
            </a:r>
            <a:r>
              <a:rPr lang="en-US" sz="2400" dirty="0"/>
              <a:t>nosocomial (acquired or occurring in a hospital) </a:t>
            </a:r>
            <a:r>
              <a:rPr lang="en-US" sz="2400" dirty="0" smtClean="0"/>
              <a:t>}</a:t>
            </a:r>
          </a:p>
          <a:p>
            <a:pPr marL="91440" lvl="1" indent="-91440">
              <a:lnSpc>
                <a:spcPct val="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Gas gangrene { some cases }</a:t>
            </a:r>
          </a:p>
          <a:p>
            <a:pPr marL="91440" lvl="1" indent="-91440">
              <a:lnSpc>
                <a:spcPct val="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33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86571"/>
            <a:ext cx="4593265" cy="70119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IMPORTANCE: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771531"/>
            <a:ext cx="8572500" cy="324325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Dominate the indigenous flora (colonization resistance)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Commonly found in infection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Easy to overlook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special precautions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Slow growth</a:t>
            </a:r>
          </a:p>
          <a:p>
            <a:pPr lvl="2" eaLnBrk="1" hangingPunct="1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Mixed infection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</a:rPr>
              <a:t>Difficult treatment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5364" name="Picture 5" descr="http://textbookofbacteriology.net/themicrobialworld/Clostridium.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014788"/>
            <a:ext cx="33337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3118"/>
            <a:ext cx="6427304" cy="30469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-Suppuration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-Abscess formation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-Tissue destruction{gangrene}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-Septic thrombophlebitis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-Some have unique pathology :</a:t>
            </a:r>
          </a:p>
          <a:p>
            <a:pPr lvl="2">
              <a:defRPr/>
            </a:pPr>
            <a:r>
              <a:rPr lang="en-US" sz="2400" dirty="0" smtClean="0">
                <a:latin typeface="+mj-lt"/>
              </a:rPr>
              <a:t>-</a:t>
            </a:r>
            <a:r>
              <a:rPr lang="en-US" sz="2400" dirty="0" err="1" smtClean="0">
                <a:latin typeface="+mj-lt"/>
              </a:rPr>
              <a:t>Actinomycosis</a:t>
            </a:r>
            <a:endParaRPr lang="en-US" sz="2400" dirty="0">
              <a:latin typeface="+mj-lt"/>
            </a:endParaRPr>
          </a:p>
          <a:p>
            <a:pPr lvl="2">
              <a:defRPr/>
            </a:pPr>
            <a:r>
              <a:rPr lang="en-US" sz="2400" dirty="0" smtClean="0">
                <a:latin typeface="+mj-lt"/>
              </a:rPr>
              <a:t>-</a:t>
            </a:r>
            <a:r>
              <a:rPr lang="en-US" sz="2400" dirty="0" err="1" smtClean="0">
                <a:latin typeface="+mj-lt"/>
              </a:rPr>
              <a:t>Psedomembranous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colitis</a:t>
            </a:r>
          </a:p>
          <a:p>
            <a:pPr lvl="2">
              <a:defRPr/>
            </a:pPr>
            <a:r>
              <a:rPr lang="en-US" sz="2400" dirty="0" smtClean="0">
                <a:latin typeface="+mj-lt"/>
              </a:rPr>
              <a:t>-Gas </a:t>
            </a:r>
            <a:r>
              <a:rPr lang="en-US" sz="2400" dirty="0">
                <a:latin typeface="+mj-lt"/>
              </a:rPr>
              <a:t>gangrene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82" y="137777"/>
            <a:ext cx="6720366" cy="51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CHARACTER OF  ANAEROBIC INFECTION: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311" y="4095134"/>
            <a:ext cx="6149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THE INFECTION BEGIN ?</a:t>
            </a:r>
          </a:p>
        </p:txBody>
      </p:sp>
      <p:sp>
        <p:nvSpPr>
          <p:cNvPr id="12" name="Rectangle 10"/>
          <p:cNvSpPr/>
          <p:nvPr/>
        </p:nvSpPr>
        <p:spPr>
          <a:xfrm>
            <a:off x="102990" y="4581745"/>
            <a:ext cx="3168784" cy="12311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4"/>
                </a:solidFill>
              </a:rPr>
              <a:t>-DISRUPTION OF BARRIERS </a:t>
            </a:r>
            <a:endParaRPr lang="en-US" sz="2800" b="1" dirty="0">
              <a:solidFill>
                <a:schemeClr val="accent4"/>
              </a:solidFill>
            </a:endParaRPr>
          </a:p>
          <a:p>
            <a:pPr lvl="0"/>
            <a:r>
              <a:rPr lang="en-US" dirty="0" smtClean="0">
                <a:solidFill>
                  <a:schemeClr val="dk1"/>
                </a:solidFill>
                <a:latin typeface="+mj-lt"/>
              </a:rPr>
              <a:t>Trauma </a:t>
            </a:r>
          </a:p>
          <a:p>
            <a:pPr lvl="0"/>
            <a:r>
              <a:rPr lang="en-US" dirty="0" smtClean="0">
                <a:solidFill>
                  <a:schemeClr val="dk1"/>
                </a:solidFill>
                <a:latin typeface="+mj-lt"/>
              </a:rPr>
              <a:t>Operations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+mj-lt"/>
              </a:rPr>
              <a:t>C</a:t>
            </a:r>
            <a:r>
              <a:rPr lang="en-US" dirty="0" smtClean="0">
                <a:solidFill>
                  <a:schemeClr val="dk1"/>
                </a:solidFill>
                <a:latin typeface="+mj-lt"/>
              </a:rPr>
              <a:t>ancerous invasion of tissues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286540" y="4584446"/>
            <a:ext cx="3619356" cy="12311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4"/>
                </a:solidFill>
              </a:rPr>
              <a:t>-DISRUPTION OF BLOOD SUPPLY</a:t>
            </a:r>
          </a:p>
          <a:p>
            <a:r>
              <a:rPr lang="en-US" dirty="0">
                <a:solidFill>
                  <a:schemeClr val="dk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dk1"/>
                </a:solidFill>
                <a:latin typeface="+mj-lt"/>
              </a:rPr>
              <a:t>rops oxygen content of tissue</a:t>
            </a:r>
          </a:p>
          <a:p>
            <a:r>
              <a:rPr lang="en-US" dirty="0">
                <a:solidFill>
                  <a:schemeClr val="dk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dk1"/>
                </a:solidFill>
                <a:latin typeface="+mj-lt"/>
              </a:rPr>
              <a:t>ecrease in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eh </a:t>
            </a:r>
            <a:r>
              <a:rPr lang="en-US" dirty="0" smtClean="0">
                <a:solidFill>
                  <a:schemeClr val="dk1"/>
                </a:solidFill>
                <a:latin typeface="+mj-lt"/>
              </a:rPr>
              <a:t>potential</a:t>
            </a:r>
          </a:p>
          <a:p>
            <a:r>
              <a:rPr lang="en-US" dirty="0">
                <a:solidFill>
                  <a:schemeClr val="dk1"/>
                </a:solidFill>
                <a:latin typeface="+mj-lt"/>
              </a:rPr>
              <a:t>T</a:t>
            </a:r>
            <a:r>
              <a:rPr lang="en-US" dirty="0" smtClean="0">
                <a:solidFill>
                  <a:schemeClr val="dk1"/>
                </a:solidFill>
                <a:latin typeface="+mj-lt"/>
              </a:rPr>
              <a:t>issue necrosis</a:t>
            </a:r>
          </a:p>
        </p:txBody>
      </p:sp>
      <p:sp>
        <p:nvSpPr>
          <p:cNvPr id="16" name="Rectangle 3"/>
          <p:cNvSpPr/>
          <p:nvPr/>
        </p:nvSpPr>
        <p:spPr>
          <a:xfrm>
            <a:off x="7528216" y="802273"/>
            <a:ext cx="4313104" cy="51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PREDISPOSING  FACTORS:</a:t>
            </a:r>
          </a:p>
        </p:txBody>
      </p:sp>
      <p:sp>
        <p:nvSpPr>
          <p:cNvPr id="17" name="Rectangle 4"/>
          <p:cNvSpPr/>
          <p:nvPr/>
        </p:nvSpPr>
        <p:spPr>
          <a:xfrm>
            <a:off x="7620980" y="1212503"/>
            <a:ext cx="4146633" cy="40934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Low O tension {Eh}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Trauma, dead tissue , deep wound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Impaired blood supply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Presence of other organisms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Foreign </a:t>
            </a:r>
            <a:r>
              <a:rPr lang="en-US" sz="2000" dirty="0" smtClean="0"/>
              <a:t>bodies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Antibiotic therapy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Neoplasm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Cholecystitis       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Obstruction 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Ulceration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Diabetes mellitus 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err="1"/>
              <a:t>Pylephlebitis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Diverticula </a:t>
            </a:r>
            <a:r>
              <a:rPr lang="en-US" sz="2000" dirty="0" smtClean="0"/>
              <a:t>formation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7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Dr.Fauzia\My Documents\My Pictures\anaro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813" r="3587" b="4769"/>
          <a:stretch/>
        </p:blipFill>
        <p:spPr>
          <a:xfrm>
            <a:off x="11505" y="4184416"/>
            <a:ext cx="6582132" cy="26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ig20_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3986" r="3135" b="2490"/>
          <a:stretch/>
        </p:blipFill>
        <p:spPr bwMode="auto">
          <a:xfrm>
            <a:off x="6930190" y="609601"/>
            <a:ext cx="5229726" cy="5422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223710" y="491097"/>
            <a:ext cx="6369927" cy="369331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Post operative wound </a:t>
            </a:r>
            <a:r>
              <a:rPr lang="en-US" dirty="0" smtClean="0"/>
              <a:t>infection.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Brain, Dental, Lung abscess.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Intra-abdominal abscess, appendicitis, </a:t>
            </a:r>
            <a:r>
              <a:rPr lang="en-US" dirty="0" err="1" smtClean="0"/>
              <a:t>diverculitis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these infection can cause bacteremia </a:t>
            </a: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Infection </a:t>
            </a:r>
            <a:r>
              <a:rPr lang="en-US" dirty="0"/>
              <a:t>of the female genital tract </a:t>
            </a: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Septic abortion </a:t>
            </a: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Puerperal infection or sepsis </a:t>
            </a: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Endometritis 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Pelvic abscess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infections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a) Breast abscess in puerperal sepsis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b) </a:t>
            </a:r>
            <a:r>
              <a:rPr lang="en-US" dirty="0"/>
              <a:t>Infection of pilonidal sinus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c) </a:t>
            </a:r>
            <a:r>
              <a:rPr lang="en-US" dirty="0"/>
              <a:t>Infection of diabetic patients (</a:t>
            </a:r>
            <a:r>
              <a:rPr lang="en-US" u="sng" dirty="0"/>
              <a:t>diabetic foot infections</a:t>
            </a:r>
            <a:r>
              <a:rPr lang="en-US" dirty="0"/>
              <a:t>). </a:t>
            </a:r>
            <a:endParaRPr lang="ar-SA" dirty="0"/>
          </a:p>
        </p:txBody>
      </p:sp>
      <p:sp>
        <p:nvSpPr>
          <p:cNvPr id="17" name="Rectangle 13"/>
          <p:cNvSpPr/>
          <p:nvPr/>
        </p:nvSpPr>
        <p:spPr>
          <a:xfrm>
            <a:off x="119269" y="0"/>
            <a:ext cx="12072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 INFECTION CAUSED BY THESE ANAEROBIC ORGANISMS :</a:t>
            </a:r>
          </a:p>
        </p:txBody>
      </p:sp>
      <p:sp>
        <p:nvSpPr>
          <p:cNvPr id="14" name="Rectangle 6"/>
          <p:cNvSpPr/>
          <p:nvPr/>
        </p:nvSpPr>
        <p:spPr>
          <a:xfrm>
            <a:off x="10122568" y="6320589"/>
            <a:ext cx="2069432" cy="537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Only in female’s slides</a:t>
            </a:r>
          </a:p>
        </p:txBody>
      </p:sp>
    </p:spTree>
    <p:extLst>
      <p:ext uri="{BB962C8B-B14F-4D97-AF65-F5344CB8AC3E}">
        <p14:creationId xmlns:p14="http://schemas.microsoft.com/office/powerpoint/2010/main" val="17415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4656" y="1351721"/>
            <a:ext cx="11636527" cy="11264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A 43-year-old man with surgically proved pyogenic brain abscess in the right basal ganglion secondary to </a:t>
            </a:r>
            <a:r>
              <a:rPr lang="en-US" i="1" dirty="0" err="1"/>
              <a:t>Eubacterium</a:t>
            </a:r>
            <a:r>
              <a:rPr lang="en-US" i="1" dirty="0"/>
              <a:t> </a:t>
            </a:r>
            <a:r>
              <a:rPr lang="en-US" i="1" dirty="0" err="1"/>
              <a:t>lentum</a:t>
            </a:r>
            <a:r>
              <a:rPr lang="en-US" dirty="0"/>
              <a:t> (obligate anaerobe) infection.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Axial contrast-enhanced T1-weighted MR image shows a ring-shaped cystic lesion and surrounding edema. </a:t>
            </a:r>
          </a:p>
        </p:txBody>
      </p:sp>
      <p:pic>
        <p:nvPicPr>
          <p:cNvPr id="4" name="Picture 2" descr="C:\Documents and Settings\Dr.Fauzia\My Documents\My Pictures\zj4002050249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9" y="2690191"/>
            <a:ext cx="10907657" cy="3673059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6"/>
          <p:cNvSpPr/>
          <p:nvPr/>
        </p:nvSpPr>
        <p:spPr>
          <a:xfrm>
            <a:off x="9612360" y="0"/>
            <a:ext cx="2579640" cy="90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Only in female’s slides</a:t>
            </a:r>
          </a:p>
        </p:txBody>
      </p:sp>
    </p:spTree>
    <p:extLst>
      <p:ext uri="{BB962C8B-B14F-4D97-AF65-F5344CB8AC3E}">
        <p14:creationId xmlns:p14="http://schemas.microsoft.com/office/powerpoint/2010/main" val="1536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1" y="59772"/>
            <a:ext cx="4275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LABORATORY DIAGNOSIS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b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26" y="552867"/>
            <a:ext cx="10234863" cy="230832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</a:rPr>
              <a:t>When anaerobic infection is </a:t>
            </a:r>
            <a:r>
              <a:rPr lang="en-US" sz="2400" dirty="0" smtClean="0">
                <a:solidFill>
                  <a:srgbClr val="FF0000"/>
                </a:solidFill>
              </a:rPr>
              <a:t>suspected</a:t>
            </a:r>
            <a:r>
              <a:rPr lang="en-US" sz="2400" dirty="0" smtClean="0"/>
              <a:t>: </a:t>
            </a:r>
          </a:p>
          <a:p>
            <a:pPr marL="342900" lvl="0" indent="-342900" algn="ctr">
              <a:buFont typeface="Wingdings" charset="2"/>
              <a:buChar char="ü"/>
            </a:pPr>
            <a:r>
              <a:rPr lang="en-US" sz="2400" dirty="0" smtClean="0"/>
              <a:t>Specimens </a:t>
            </a:r>
            <a:r>
              <a:rPr lang="en-US" sz="2400" dirty="0"/>
              <a:t>have to be collected from the site containing necrotic </a:t>
            </a:r>
            <a:r>
              <a:rPr lang="en-US" sz="2400" dirty="0" smtClean="0"/>
              <a:t>tissue.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400" dirty="0"/>
              <a:t>Pus is better than swabs.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400" dirty="0" smtClean="0"/>
              <a:t>Specimens </a:t>
            </a:r>
            <a:r>
              <a:rPr lang="en-US" sz="2400" dirty="0"/>
              <a:t>has to be send to the laboratory within </a:t>
            </a:r>
            <a:r>
              <a:rPr lang="en-US" sz="2400" dirty="0">
                <a:solidFill>
                  <a:srgbClr val="FF0000"/>
                </a:solidFill>
              </a:rPr>
              <a:t>1/2</a:t>
            </a:r>
            <a:r>
              <a:rPr lang="en-US" sz="2400" dirty="0"/>
              <a:t> hour </a:t>
            </a:r>
            <a:r>
              <a:rPr lang="en-US" sz="2400" dirty="0">
                <a:solidFill>
                  <a:schemeClr val="tx1"/>
                </a:solidFill>
              </a:rPr>
              <a:t>why</a:t>
            </a:r>
            <a:r>
              <a:rPr lang="en-US" sz="2400" dirty="0"/>
              <a:t>?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400" dirty="0" smtClean="0"/>
              <a:t>Fluid </a:t>
            </a:r>
            <a:r>
              <a:rPr lang="en-US" sz="2400" dirty="0"/>
              <a:t>media like cooked meat broth are the best culture media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Specimens have to incubated anaerobically for </a:t>
            </a:r>
            <a:r>
              <a:rPr lang="en-US" sz="2400" dirty="0">
                <a:solidFill>
                  <a:srgbClr val="FF0000"/>
                </a:solidFill>
              </a:rPr>
              <a:t>48</a:t>
            </a:r>
            <a:r>
              <a:rPr lang="en-US" sz="2400" dirty="0"/>
              <a:t> hours.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5648" y="2878894"/>
            <a:ext cx="447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Because they are slowly growing pathogens</a:t>
            </a:r>
          </a:p>
        </p:txBody>
      </p:sp>
      <p:pic>
        <p:nvPicPr>
          <p:cNvPr id="8" name="Picture 7" descr="anaero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10483" r="27659"/>
          <a:stretch/>
        </p:blipFill>
        <p:spPr>
          <a:xfrm>
            <a:off x="10480254" y="11644"/>
            <a:ext cx="620883" cy="28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bbl_bl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27569"/>
          <a:stretch/>
        </p:blipFill>
        <p:spPr bwMode="auto">
          <a:xfrm>
            <a:off x="11057772" y="11645"/>
            <a:ext cx="1118187" cy="28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Dr.Fauzia\My Documents\My Pictures\GasPa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33" y="3028682"/>
            <a:ext cx="5034467" cy="32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/>
          <p:nvPr/>
        </p:nvSpPr>
        <p:spPr>
          <a:xfrm>
            <a:off x="48126" y="4101632"/>
            <a:ext cx="6745356" cy="172354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srgbClr val="FF0000"/>
                </a:solidFill>
              </a:rPr>
              <a:t>-</a:t>
            </a:r>
            <a:r>
              <a:rPr lang="en-US" sz="2400" i="1" dirty="0" err="1">
                <a:solidFill>
                  <a:srgbClr val="FF0000"/>
                </a:solidFill>
              </a:rPr>
              <a:t>Bacteroides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fragilis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always </a:t>
            </a:r>
            <a:r>
              <a:rPr lang="en-US" sz="2400" dirty="0">
                <a:solidFill>
                  <a:srgbClr val="FF0000"/>
                </a:solidFill>
              </a:rPr>
              <a:t>resistant</a:t>
            </a:r>
            <a:r>
              <a:rPr lang="en-US" sz="2400" dirty="0"/>
              <a:t> to penicillin. </a:t>
            </a:r>
          </a:p>
          <a:p>
            <a:pPr lvl="0"/>
            <a:r>
              <a:rPr lang="en-US" sz="2400" dirty="0"/>
              <a:t>But </a:t>
            </a:r>
            <a:r>
              <a:rPr lang="en-US" sz="2400" dirty="0">
                <a:solidFill>
                  <a:srgbClr val="FF0000"/>
                </a:solidFill>
              </a:rPr>
              <a:t>penicillin</a:t>
            </a:r>
            <a:r>
              <a:rPr lang="en-US" sz="2400" dirty="0"/>
              <a:t> can he used for other anaerobes</a:t>
            </a:r>
            <a:r>
              <a:rPr lang="en-US" sz="2400" u="sng" dirty="0">
                <a:hlinkClick r:id="rId5"/>
              </a:rPr>
              <a:t> </a:t>
            </a:r>
            <a:endParaRPr lang="en-US" sz="2400" u="sng" dirty="0" smtClean="0"/>
          </a:p>
          <a:p>
            <a:r>
              <a:rPr lang="en-US" altLang="ar-SA" sz="2400" dirty="0" smtClean="0"/>
              <a:t>-</a:t>
            </a:r>
            <a:r>
              <a:rPr lang="en-US" altLang="ar-SA" sz="2400" dirty="0" err="1" smtClean="0"/>
              <a:t>Flagyl</a:t>
            </a:r>
            <a:r>
              <a:rPr lang="en-US" altLang="ar-SA" sz="2400" dirty="0" smtClean="0"/>
              <a:t> </a:t>
            </a:r>
            <a:r>
              <a:rPr lang="en-US" altLang="ar-SA" sz="2400" dirty="0"/>
              <a:t>(</a:t>
            </a:r>
            <a:r>
              <a:rPr lang="en-US" altLang="ar-SA" sz="2400" dirty="0">
                <a:solidFill>
                  <a:srgbClr val="FF0000"/>
                </a:solidFill>
              </a:rPr>
              <a:t>metronidazole</a:t>
            </a:r>
            <a:r>
              <a:rPr lang="en-US" altLang="ar-SA" sz="2400" dirty="0"/>
              <a:t>) is the drug of choice. </a:t>
            </a:r>
          </a:p>
          <a:p>
            <a:r>
              <a:rPr lang="en-US" altLang="ar-SA" sz="2400" dirty="0" smtClean="0"/>
              <a:t>-Clindamycin </a:t>
            </a:r>
            <a:r>
              <a:rPr lang="en-US" altLang="ar-SA" sz="2400" dirty="0"/>
              <a:t>can also be used.</a:t>
            </a:r>
            <a:endParaRPr lang="ar-SA" sz="2400" dirty="0"/>
          </a:p>
          <a:p>
            <a:pPr lvl="0"/>
            <a:endParaRPr lang="en-US" sz="1000" dirty="0"/>
          </a:p>
        </p:txBody>
      </p:sp>
      <p:sp>
        <p:nvSpPr>
          <p:cNvPr id="12" name="Rectangle 14"/>
          <p:cNvSpPr/>
          <p:nvPr/>
        </p:nvSpPr>
        <p:spPr>
          <a:xfrm>
            <a:off x="159681" y="3613109"/>
            <a:ext cx="2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TREATMENT: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51231" y="2787214"/>
            <a:ext cx="1590261" cy="27829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5780130" y="2982166"/>
            <a:ext cx="366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Because they are </a:t>
            </a:r>
            <a:r>
              <a:rPr lang="en-US" b="1" dirty="0" smtClean="0">
                <a:solidFill>
                  <a:schemeClr val="accent1"/>
                </a:solidFill>
              </a:rPr>
              <a:t>anaerobic so they need </a:t>
            </a:r>
            <a:r>
              <a:rPr lang="en-US" b="1" dirty="0">
                <a:solidFill>
                  <a:schemeClr val="accent1"/>
                </a:solidFill>
              </a:rPr>
              <a:t>immediately </a:t>
            </a:r>
            <a:r>
              <a:rPr lang="en-US" b="1" dirty="0" smtClean="0">
                <a:solidFill>
                  <a:schemeClr val="accent1"/>
                </a:solidFill>
              </a:rPr>
              <a:t> special environment without O2 to survive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5"/>
          <p:cNvCxnSpPr/>
          <p:nvPr/>
        </p:nvCxnSpPr>
        <p:spPr>
          <a:xfrm flipH="1">
            <a:off x="8719393" y="2014538"/>
            <a:ext cx="181720" cy="101414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8" y="3211513"/>
            <a:ext cx="11941431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c 2"/>
          <p:cNvSpPr/>
          <p:nvPr/>
        </p:nvSpPr>
        <p:spPr>
          <a:xfrm rot="17258470">
            <a:off x="2867897" y="3284341"/>
            <a:ext cx="993913" cy="889017"/>
          </a:xfrm>
          <a:prstGeom prst="arc">
            <a:avLst>
              <a:gd name="adj1" fmla="val 1461757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88489" y="3067619"/>
            <a:ext cx="31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Usually in the environment</a:t>
            </a:r>
          </a:p>
        </p:txBody>
      </p:sp>
      <p:sp>
        <p:nvSpPr>
          <p:cNvPr id="6" name="Arc 5"/>
          <p:cNvSpPr/>
          <p:nvPr/>
        </p:nvSpPr>
        <p:spPr>
          <a:xfrm rot="16200000">
            <a:off x="1657158" y="6027943"/>
            <a:ext cx="993913" cy="719039"/>
          </a:xfrm>
          <a:prstGeom prst="arc">
            <a:avLst>
              <a:gd name="adj1" fmla="val 1461757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4594" y="6383320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Usually normal flora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154116" y="3402418"/>
            <a:ext cx="8226892" cy="1431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1"/>
          <p:cNvSpPr txBox="1"/>
          <p:nvPr/>
        </p:nvSpPr>
        <p:spPr>
          <a:xfrm>
            <a:off x="4490914" y="41268"/>
            <a:ext cx="722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Clostridium Species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110869" y="522205"/>
            <a:ext cx="11941431" cy="21236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Morphology</a:t>
            </a:r>
            <a:r>
              <a:rPr lang="en-US" sz="2000" b="1" dirty="0">
                <a:solidFill>
                  <a:schemeClr val="accent2"/>
                </a:solidFill>
              </a:rPr>
              <a:t>:   </a:t>
            </a:r>
            <a:r>
              <a:rPr lang="en-US" sz="2000" b="1" dirty="0" smtClean="0">
                <a:solidFill>
                  <a:schemeClr val="accent2"/>
                </a:solidFill>
              </a:rPr>
              <a:t>- </a:t>
            </a:r>
            <a:r>
              <a:rPr lang="en-US" sz="2000" dirty="0" smtClean="0"/>
              <a:t>Large </a:t>
            </a:r>
            <a:r>
              <a:rPr lang="en-US" sz="2000" dirty="0"/>
              <a:t>gram positive </a:t>
            </a:r>
            <a:r>
              <a:rPr lang="en-US" sz="2000" dirty="0" smtClean="0"/>
              <a:t>rods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</a:t>
            </a:r>
            <a:r>
              <a:rPr lang="en-US" sz="2000" b="1" u="sng" dirty="0">
                <a:solidFill>
                  <a:srgbClr val="FF0000"/>
                </a:solidFill>
              </a:rPr>
              <a:t>-Spore forming</a:t>
            </a:r>
            <a:r>
              <a:rPr lang="en-US" sz="2000" b="1" dirty="0">
                <a:solidFill>
                  <a:srgbClr val="FF0000"/>
                </a:solidFill>
              </a:rPr>
              <a:t>.  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Causative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agents</a:t>
            </a:r>
            <a:r>
              <a:rPr lang="en-US" sz="2000" b="1" u="sng" dirty="0">
                <a:solidFill>
                  <a:schemeClr val="accent2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(</a:t>
            </a:r>
            <a:r>
              <a:rPr lang="x-none" sz="2000" b="1" u="sng" dirty="0">
                <a:solidFill>
                  <a:schemeClr val="bg1">
                    <a:lumMod val="50000"/>
                  </a:schemeClr>
                </a:solidFill>
              </a:rPr>
              <a:t>مسببة</a:t>
            </a:r>
            <a:r>
              <a:rPr lang="en-US" sz="2000" b="1" u="sng" dirty="0">
                <a:solidFill>
                  <a:srgbClr val="FF0000"/>
                </a:solidFill>
              </a:rPr>
              <a:t>) 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en-US" sz="2000" b="1" u="sng" dirty="0">
                <a:solidFill>
                  <a:schemeClr val="accent2"/>
                </a:solidFill>
              </a:rPr>
              <a:t>: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1.Gas gangrene : </a:t>
            </a:r>
            <a:r>
              <a:rPr lang="en-US" dirty="0"/>
              <a:t>Cl. perfringens and other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septicum</a:t>
            </a:r>
            <a:r>
              <a:rPr lang="en-US" dirty="0"/>
              <a:t>.                </a:t>
            </a:r>
            <a:r>
              <a:rPr lang="en-US" dirty="0">
                <a:solidFill>
                  <a:srgbClr val="FF0000"/>
                </a:solidFill>
              </a:rPr>
              <a:t>2.Tetanus :</a:t>
            </a:r>
            <a:r>
              <a:rPr lang="en-US" dirty="0"/>
              <a:t>    Cl. </a:t>
            </a:r>
            <a:r>
              <a:rPr lang="en-US" dirty="0" err="1"/>
              <a:t>tetani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3.Botulism : </a:t>
            </a:r>
            <a:r>
              <a:rPr lang="en-US" dirty="0"/>
              <a:t>Cl. Botulinum                                                                     </a:t>
            </a:r>
            <a:r>
              <a:rPr lang="fr-FR" dirty="0">
                <a:solidFill>
                  <a:srgbClr val="FF0000"/>
                </a:solidFill>
              </a:rPr>
              <a:t>4.Toxic </a:t>
            </a:r>
            <a:r>
              <a:rPr lang="fr-FR" dirty="0" err="1">
                <a:solidFill>
                  <a:srgbClr val="FF0000"/>
                </a:solidFill>
              </a:rPr>
              <a:t>enterocolitis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fr-FR" dirty="0"/>
              <a:t>Cl. difficile (</a:t>
            </a:r>
            <a:r>
              <a:rPr lang="fr-FR" dirty="0" err="1"/>
              <a:t>Pseudomembernous</a:t>
            </a:r>
            <a:r>
              <a:rPr lang="fr-FR" dirty="0"/>
              <a:t> </a:t>
            </a:r>
            <a:r>
              <a:rPr lang="fr-FR" dirty="0" err="1"/>
              <a:t>colitis</a:t>
            </a:r>
            <a:r>
              <a:rPr lang="fr-FR" dirty="0"/>
              <a:t>)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84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255" y="2694965"/>
            <a:ext cx="3715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spc="-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Cl.tetani</a:t>
            </a:r>
            <a:r>
              <a:rPr lang="en-US" sz="32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(TETANUS) </a:t>
            </a:r>
            <a:r>
              <a:rPr lang="en-US" sz="3200" dirty="0">
                <a:ln w="0"/>
                <a:solidFill>
                  <a:schemeClr val="accent1"/>
                </a:solidFill>
              </a:rPr>
              <a:t/>
            </a:r>
            <a:br>
              <a:rPr lang="en-US" sz="3200" dirty="0">
                <a:ln w="0"/>
                <a:solidFill>
                  <a:schemeClr val="accent1"/>
                </a:solidFill>
              </a:rPr>
            </a:br>
            <a:endParaRPr lang="en-US" sz="3200" dirty="0">
              <a:ln w="0"/>
              <a:solidFill>
                <a:schemeClr val="accent1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77191" y="3174380"/>
            <a:ext cx="11820939" cy="112371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/>
              <a:t>-</a:t>
            </a:r>
            <a:r>
              <a:rPr lang="en-US" sz="2000" b="1" dirty="0">
                <a:solidFill>
                  <a:srgbClr val="FF0000"/>
                </a:solidFill>
              </a:rPr>
              <a:t>Morphology</a:t>
            </a:r>
            <a:r>
              <a:rPr lang="en-US" sz="2000" b="1" dirty="0"/>
              <a:t> gram +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smtClean="0"/>
              <a:t>bacilli anaerobic </a:t>
            </a:r>
            <a:r>
              <a:rPr lang="en-US" sz="2000" b="1" dirty="0"/>
              <a:t>with </a:t>
            </a:r>
            <a:r>
              <a:rPr lang="en-US" sz="2000" b="1" dirty="0">
                <a:solidFill>
                  <a:srgbClr val="FF0000"/>
                </a:solidFill>
              </a:rPr>
              <a:t>terminal spore</a:t>
            </a:r>
            <a:r>
              <a:rPr lang="en-US" sz="2000" b="1" dirty="0"/>
              <a:t>. Drum Stick </a:t>
            </a:r>
            <a:r>
              <a:rPr lang="en-US" sz="2000" b="1" dirty="0" smtClean="0"/>
              <a:t>appearance</a:t>
            </a:r>
          </a:p>
          <a:p>
            <a:pPr algn="ctr"/>
            <a:r>
              <a:rPr lang="en-US" sz="2000" b="1" dirty="0"/>
              <a:t>-Face &amp; neck </a:t>
            </a:r>
            <a:r>
              <a:rPr lang="en-US" sz="2000" b="1" dirty="0">
                <a:solidFill>
                  <a:srgbClr val="FF0000"/>
                </a:solidFill>
              </a:rPr>
              <a:t>and upper extremities wounds </a:t>
            </a:r>
            <a:r>
              <a:rPr lang="en-US" sz="2000" b="1" dirty="0"/>
              <a:t> are more </a:t>
            </a:r>
            <a:r>
              <a:rPr lang="en-US" sz="2000" b="1" dirty="0" smtClean="0">
                <a:solidFill>
                  <a:srgbClr val="FF0000"/>
                </a:solidFill>
              </a:rPr>
              <a:t>dangerous</a:t>
            </a:r>
            <a:endParaRPr lang="en-US" sz="2000" b="1" dirty="0"/>
          </a:p>
          <a:p>
            <a:pPr marL="342900" lvl="0" indent="-342900" algn="ctr">
              <a:buFontTx/>
              <a:buChar char="-"/>
            </a:pPr>
            <a:r>
              <a:rPr lang="en-US" sz="2000" dirty="0" smtClean="0">
                <a:solidFill>
                  <a:schemeClr val="accent3"/>
                </a:solidFill>
              </a:rPr>
              <a:t>SOURCE</a:t>
            </a:r>
            <a:r>
              <a:rPr lang="en-US" sz="1100" dirty="0" smtClean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: </a:t>
            </a:r>
            <a:r>
              <a:rPr lang="en-US" sz="2000" b="1" dirty="0"/>
              <a:t>Lives in soil and animal </a:t>
            </a:r>
            <a:r>
              <a:rPr lang="en-US" sz="2000" b="1" dirty="0" err="1"/>
              <a:t>feaces</a:t>
            </a:r>
            <a:r>
              <a:rPr lang="en-US" sz="2000" b="1" dirty="0"/>
              <a:t>. </a:t>
            </a:r>
            <a:r>
              <a:rPr lang="en-US" sz="2000" b="1" dirty="0" err="1"/>
              <a:t>e,g</a:t>
            </a:r>
            <a:r>
              <a:rPr lang="en-US" sz="2000" b="1" dirty="0"/>
              <a:t> horse  and any wound can infected if contaminated by </a:t>
            </a:r>
            <a:r>
              <a:rPr lang="en-US" sz="2000" b="1" dirty="0" smtClean="0"/>
              <a:t>spores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77191" y="4323492"/>
            <a:ext cx="4269409" cy="203132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Other  </a:t>
            </a:r>
            <a:r>
              <a:rPr lang="en-US" sz="2000" b="1" i="1" dirty="0" err="1" smtClean="0">
                <a:solidFill>
                  <a:schemeClr val="tx2"/>
                </a:solidFill>
              </a:rPr>
              <a:t>sourse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dk1"/>
                </a:solidFill>
              </a:rPr>
              <a:t>Contaminated wound {minor}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dk1"/>
                </a:solidFill>
              </a:rPr>
              <a:t>Compound fracture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dk1"/>
                </a:solidFill>
              </a:rPr>
              <a:t>Narcotic addicts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dk1"/>
                </a:solidFill>
              </a:rPr>
              <a:t>Unsterile injections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dk1"/>
                </a:solidFill>
              </a:rPr>
              <a:t>Burns , bites ,avulsions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dk1"/>
                </a:solidFill>
              </a:rPr>
              <a:t>Umbilical stump</a:t>
            </a:r>
            <a:endParaRPr lang="en-US" sz="2000" b="1" dirty="0">
              <a:solidFill>
                <a:schemeClr val="dk1"/>
              </a:solidFill>
            </a:endParaRPr>
          </a:p>
        </p:txBody>
      </p:sp>
      <p:pic>
        <p:nvPicPr>
          <p:cNvPr id="10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19" y="4323492"/>
            <a:ext cx="2628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18" y="4323492"/>
            <a:ext cx="486548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04168" y="-2413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5400" kern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</a:rPr>
              <a:t>TETANUS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543300" y="599465"/>
            <a:ext cx="4716668" cy="169923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"/>
                <a:cs typeface="Arial"/>
              </a:rPr>
              <a:t>TRIMUS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"/>
                <a:cs typeface="Arial"/>
              </a:rPr>
              <a:t>LOCKJAW  1884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"/>
                <a:cs typeface="Arial"/>
              </a:rPr>
              <a:t>Strict toxigenic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"/>
                <a:cs typeface="Arial"/>
              </a:rPr>
              <a:t>disease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1600" i="1" kern="0" dirty="0" smtClean="0">
                <a:solidFill>
                  <a:schemeClr val="bg1">
                    <a:lumMod val="65000"/>
                  </a:schemeClr>
                </a:solidFill>
                <a:latin typeface="Baskerville Old Face" pitchFamily="18" charset="0"/>
                <a:ea typeface=""/>
                <a:cs typeface="Arial"/>
              </a:rPr>
              <a:t>Other name for this disease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  <a:ea typeface=""/>
              <a:cs typeface="Arial"/>
            </a:endParaRPr>
          </a:p>
        </p:txBody>
      </p:sp>
      <p:pic>
        <p:nvPicPr>
          <p:cNvPr id="9" name="Picture 7" descr="tetanus image.jpg (29376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3568" cy="21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age Previ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6250" b="11919"/>
          <a:stretch/>
        </p:blipFill>
        <p:spPr bwMode="auto">
          <a:xfrm>
            <a:off x="8341968" y="23562"/>
            <a:ext cx="3850032" cy="21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3575931" y="0"/>
            <a:ext cx="3519852" cy="78319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Clinical Features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861" y="616764"/>
            <a:ext cx="9979991" cy="507831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Incubation period 1-3 weeks=</a:t>
            </a:r>
            <a:r>
              <a:rPr lang="en-US" sz="2400" dirty="0">
                <a:latin typeface="Baskerville Old Face" pitchFamily="18" charset="0"/>
              </a:rPr>
              <a:t> 3-21 days</a:t>
            </a:r>
            <a:r>
              <a:rPr lang="en-US" sz="2400" dirty="0"/>
              <a:t>(time from infection to the appearance of symptoms)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Symptoms: local (not common), cephalic (rare), generalized (most common)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Painful muscle spasm around infected wound  and Contraction of muscles in the face called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Trismus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(Lockjaw) ,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Risus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Sardonicus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(facial muscle)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Arching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Back -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strychnine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Opisthotonus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in children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Opistho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meaning "behind" and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tonos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meaning "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tension",due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extrapyramidal effect and is caused by spasm of the axial along the spinal column .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5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16704" r="3967" b="16094"/>
          <a:stretch/>
        </p:blipFill>
        <p:spPr bwMode="auto">
          <a:xfrm>
            <a:off x="10071852" y="1701800"/>
            <a:ext cx="212014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6654" y="0"/>
            <a:ext cx="10058400" cy="769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92D050"/>
                </a:solidFill>
              </a:rPr>
              <a:t>Objectives </a:t>
            </a:r>
            <a:endParaRPr lang="x-none" dirty="0">
              <a:solidFill>
                <a:srgbClr val="92D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42171"/>
            <a:ext cx="12192000" cy="577188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2200" dirty="0" smtClean="0"/>
              <a:t>Describe anaerobic bacteria including their sensitivity to oxygen and where they may be found in the environment and the human body.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 Differentiate the various types of anaerobes with regard to atmospheric requirement (i.e. obligate anaerobes, </a:t>
            </a:r>
            <a:r>
              <a:rPr lang="en-US" sz="2200" dirty="0" err="1" smtClean="0"/>
              <a:t>Faculative</a:t>
            </a:r>
            <a:r>
              <a:rPr lang="en-US" sz="2200" dirty="0" smtClean="0"/>
              <a:t> anaerobes and </a:t>
            </a:r>
            <a:r>
              <a:rPr lang="en-US" sz="2200" dirty="0" err="1" smtClean="0"/>
              <a:t>aerotolerent</a:t>
            </a:r>
            <a:r>
              <a:rPr lang="en-US" sz="2200" dirty="0" smtClean="0"/>
              <a:t> anaerobes.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 Describe how anaerobes, as part of endogenous microbiota, initiate and establish infection.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 Name the endogenous anaerobes commonly involved in human infection.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 Recognize specimens that are acceptable and unacceptable for anaerobic culture.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 Give the clues(sign and manifestations) to anaerobic infection, name the most probable etiologic agents of the following(Wound botulism, gas gangrene, tetanus, </a:t>
            </a:r>
            <a:r>
              <a:rPr lang="en-US" sz="2200" dirty="0" err="1" smtClean="0"/>
              <a:t>Actinomycosis</a:t>
            </a:r>
            <a:r>
              <a:rPr lang="en-US" sz="2200" dirty="0" smtClean="0"/>
              <a:t>, </a:t>
            </a:r>
            <a:r>
              <a:rPr lang="en-US" sz="2200" i="1" dirty="0" smtClean="0"/>
              <a:t>Pseudomembranous colitis </a:t>
            </a:r>
            <a:r>
              <a:rPr lang="en-US" sz="2200" dirty="0" smtClean="0"/>
              <a:t>and </a:t>
            </a:r>
            <a:r>
              <a:rPr lang="en-US" sz="2200" i="1" dirty="0" smtClean="0"/>
              <a:t>bacterial vaginosis</a:t>
            </a:r>
            <a:r>
              <a:rPr lang="en-US" sz="2200" dirty="0" smtClean="0"/>
              <a:t>).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 Describe the microscopic and colony morphology and the results of differentiating anaerobic isolates.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Discuss antimicrobial susceptibility testing of anaerobes including methods and antimicrobial agents to be tested.</a:t>
            </a:r>
          </a:p>
          <a:p>
            <a:pPr>
              <a:buFont typeface="Wingdings" charset="2"/>
              <a:buChar char="ü"/>
            </a:pPr>
            <a:r>
              <a:rPr lang="en-US" sz="2200" dirty="0" smtClean="0"/>
              <a:t>Describe the major approaches to treat anaerobic-associated diseases either medical or surgical.</a:t>
            </a:r>
            <a:endParaRPr lang="x-none" sz="22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2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29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79" y="4673573"/>
            <a:ext cx="11992242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/>
              <a:t>Mainly due to </a:t>
            </a:r>
            <a:r>
              <a:rPr lang="en-US" sz="2400" b="1" dirty="0" err="1"/>
              <a:t>tetanospasmin</a:t>
            </a:r>
            <a:r>
              <a:rPr lang="en-US" sz="2400" dirty="0"/>
              <a:t> which is powerful exotoxin (protein) .This organism does not lead to invasion or </a:t>
            </a:r>
            <a:r>
              <a:rPr lang="en-US" sz="2400" dirty="0" err="1"/>
              <a:t>Bacteraemia</a:t>
            </a:r>
            <a:r>
              <a:rPr lang="en-US" sz="2400" dirty="0"/>
              <a:t> . </a:t>
            </a:r>
            <a:endParaRPr lang="en-US" sz="2400" dirty="0" smtClean="0"/>
          </a:p>
          <a:p>
            <a:pPr lvl="0"/>
            <a:r>
              <a:rPr lang="en-US" sz="2400" dirty="0" smtClean="0"/>
              <a:t>Its </a:t>
            </a:r>
            <a:r>
              <a:rPr lang="en-US" sz="2400" dirty="0"/>
              <a:t>function to inhibits transmission of normal inhibitory messages from </a:t>
            </a:r>
            <a:r>
              <a:rPr lang="en-US" sz="2400" dirty="0">
                <a:solidFill>
                  <a:srgbClr val="FF0000"/>
                </a:solidFill>
              </a:rPr>
              <a:t>central nervous </a:t>
            </a:r>
            <a:r>
              <a:rPr lang="en-US" sz="2400" dirty="0" smtClean="0">
                <a:solidFill>
                  <a:srgbClr val="FF0000"/>
                </a:solidFill>
              </a:rPr>
              <a:t>system especially lower motor neurons</a:t>
            </a:r>
            <a:r>
              <a:rPr lang="en-US" sz="2400" dirty="0" smtClean="0"/>
              <a:t> </a:t>
            </a:r>
            <a:r>
              <a:rPr lang="en-US" sz="2400" dirty="0"/>
              <a:t>at anterior horn cells of cord.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7256" y="2871223"/>
            <a:ext cx="2980047" cy="62017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Pathogenesis: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946400" y="3380872"/>
            <a:ext cx="8216038" cy="128240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EXTOXIN {TETANOSPASMIN}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Presynaptic terminals of LMN Inhibitory impulses to </a:t>
            </a:r>
            <a:r>
              <a:rPr lang="en-US" sz="2000" dirty="0" smtClean="0"/>
              <a:t>MNs (motor neurons)</a:t>
            </a:r>
            <a:endParaRPr lang="en-US" sz="2000" dirty="0"/>
          </a:p>
          <a:p>
            <a:pPr marL="3429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Persistent tonic spasm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69803" y="77966"/>
            <a:ext cx="3562497" cy="519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EPIDEMIOLOGY: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63479" y="597159"/>
            <a:ext cx="6273801" cy="190576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1 Million/year   &gt; 60 </a:t>
            </a:r>
            <a:r>
              <a:rPr lang="en-US" dirty="0" err="1">
                <a:solidFill>
                  <a:schemeClr val="tx1"/>
                </a:solidFill>
              </a:rPr>
              <a:t>yr</a:t>
            </a:r>
            <a:r>
              <a:rPr lang="en-US" dirty="0">
                <a:solidFill>
                  <a:schemeClr val="tx1"/>
                </a:solidFill>
              </a:rPr>
              <a:t> .injection of drugs {young}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½ due to neonatal tetanus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Cryptogenic t. {23%}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Disease of non-immunized animals and humans {toxoid}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63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850" y="660564"/>
            <a:ext cx="10844675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Mainly </a:t>
            </a:r>
            <a:r>
              <a:rPr lang="en-US" sz="2400" dirty="0"/>
              <a:t>by </a:t>
            </a:r>
            <a:r>
              <a:rPr lang="en-US" sz="2400" dirty="0" smtClean="0"/>
              <a:t>clinical. </a:t>
            </a:r>
            <a:endParaRPr 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Laboratory </a:t>
            </a:r>
            <a:r>
              <a:rPr lang="en-US" sz="2400" dirty="0">
                <a:solidFill>
                  <a:schemeClr val="tx1"/>
                </a:solidFill>
              </a:rPr>
              <a:t>, and  it is strict anaerobe very motile </a:t>
            </a:r>
            <a:r>
              <a:rPr lang="en-US" sz="2400" dirty="0" smtClean="0">
                <a:solidFill>
                  <a:schemeClr val="tx1"/>
                </a:solidFill>
              </a:rPr>
              <a:t>spread </a:t>
            </a:r>
            <a:r>
              <a:rPr lang="en-US" sz="2400" dirty="0">
                <a:solidFill>
                  <a:schemeClr val="tx1"/>
                </a:solidFill>
              </a:rPr>
              <a:t>on agar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{minor </a:t>
            </a:r>
            <a:r>
              <a:rPr lang="en-US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role}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50" y="76674"/>
            <a:ext cx="3257855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Diagnosis: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350" y="4852349"/>
            <a:ext cx="11927350" cy="14773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/>
              <a:t>Cleaning of wound  and removal of Foreign body </a:t>
            </a:r>
            <a:r>
              <a:rPr lang="en-US" dirty="0" smtClean="0"/>
              <a:t>(supportive)</a:t>
            </a:r>
            <a:endParaRPr lang="en-US" dirty="0"/>
          </a:p>
          <a:p>
            <a:pPr lvl="0"/>
            <a:r>
              <a:rPr lang="en-US" dirty="0" smtClean="0"/>
              <a:t>Specific </a:t>
            </a:r>
            <a:r>
              <a:rPr lang="en-US" dirty="0"/>
              <a:t>by antitoxin form horse serum but it can lead to  anaphylaxis &amp; shock must be tested first or human immunoglobulin. </a:t>
            </a:r>
            <a:endParaRPr lang="en-US" dirty="0" smtClean="0"/>
          </a:p>
          <a:p>
            <a:pPr lvl="0"/>
            <a:r>
              <a:rPr lang="en-US" dirty="0" smtClean="0"/>
              <a:t>Antibiotics </a:t>
            </a:r>
            <a:r>
              <a:rPr lang="en-US" dirty="0"/>
              <a:t>.like </a:t>
            </a:r>
            <a:r>
              <a:rPr lang="en-US" dirty="0">
                <a:solidFill>
                  <a:srgbClr val="FF0000"/>
                </a:solidFill>
              </a:rPr>
              <a:t>penicillin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Supportive treatment by keeping the patient in dark pace, fluids and sedative valium</a:t>
            </a:r>
          </a:p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850" y="2238291"/>
            <a:ext cx="5464627" cy="169277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>
                <a:latin typeface="Footlight MT Light" panose="0204060206030A020304" pitchFamily="18" charset="0"/>
              </a:rPr>
              <a:t> (</a:t>
            </a:r>
            <a:r>
              <a:rPr lang="en-US" sz="2400" dirty="0"/>
              <a:t>by vaccination)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Complete active childhood immunization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Appropriate wound management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Type of wound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Immunization history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850" y="1648461"/>
            <a:ext cx="2518318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Prevention: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5402" y="2646990"/>
            <a:ext cx="2418034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Treatment: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6712601" y="3221133"/>
            <a:ext cx="5365099" cy="1631216"/>
          </a:xfrm>
          <a:prstGeom prst="rect">
            <a:avLst/>
          </a:prstGeom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b="1" dirty="0">
                <a:latin typeface="+mj-lt"/>
              </a:rPr>
              <a:t>	</a:t>
            </a: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Supportive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		Airway or Muscle relaxant or Wound care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	</a:t>
            </a:r>
            <a:r>
              <a:rPr lang="en-US" altLang="en-US" sz="2000" dirty="0" smtClean="0">
                <a:latin typeface="+mj-lt"/>
                <a:ea typeface="Times New Roman" charset="0"/>
                <a:cs typeface="Times New Roman" charset="0"/>
              </a:rPr>
              <a:t>Antitoxin : 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TIG {500 UNITS}</a:t>
            </a:r>
            <a:endParaRPr lang="en-US" altLang="en-US" sz="2000" dirty="0">
              <a:latin typeface="+mj-lt"/>
              <a:ea typeface="Times New Roman" charset="0"/>
              <a:cs typeface="Times New Roman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	</a:t>
            </a:r>
            <a:r>
              <a:rPr lang="en-US" altLang="en-US" sz="2000" dirty="0" smtClean="0">
                <a:latin typeface="+mj-lt"/>
                <a:ea typeface="Times New Roman" charset="0"/>
                <a:cs typeface="Times New Roman" charset="0"/>
              </a:rPr>
              <a:t>Antibiotics </a:t>
            </a: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:</a:t>
            </a:r>
            <a:r>
              <a:rPr lang="en-US" altLang="en-US" sz="2000" b="1" dirty="0">
                <a:latin typeface="+mj-lt"/>
                <a:ea typeface="Times New Roman" charset="0"/>
                <a:cs typeface="Times New Roman" charset="0"/>
              </a:rPr>
              <a:t>MTZ</a:t>
            </a: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 , </a:t>
            </a:r>
            <a:r>
              <a:rPr lang="en-US" altLang="en-US" sz="2000" dirty="0" smtClean="0">
                <a:latin typeface="+mj-lt"/>
                <a:ea typeface="Times New Roman" charset="0"/>
                <a:cs typeface="Times New Roman" charset="0"/>
              </a:rPr>
              <a:t>PG , </a:t>
            </a:r>
            <a:r>
              <a:rPr lang="en-US" sz="2000" dirty="0">
                <a:solidFill>
                  <a:srgbClr val="FF0000"/>
                </a:solidFill>
              </a:rPr>
              <a:t>penicillin</a:t>
            </a:r>
            <a:endParaRPr lang="en-US" altLang="en-US" sz="2000" dirty="0">
              <a:latin typeface="+mj-lt"/>
              <a:ea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j-lt"/>
                <a:ea typeface="Times New Roman" charset="0"/>
                <a:cs typeface="Times New Roman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6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14600" y="-64517"/>
            <a:ext cx="4368800" cy="128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C. Perfringens</a:t>
            </a:r>
            <a:br>
              <a:rPr lang="en-US" sz="44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</a:br>
            <a:r>
              <a:rPr lang="en-US" sz="44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{</a:t>
            </a:r>
            <a:r>
              <a:rPr lang="en-US" sz="4400" dirty="0" err="1">
                <a:solidFill>
                  <a:schemeClr val="accent2"/>
                </a:solidFill>
                <a:latin typeface="+mn-lt"/>
                <a:cs typeface="Times New Roman" pitchFamily="18" charset="0"/>
              </a:rPr>
              <a:t>C.Welchii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}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82950" y="1093934"/>
            <a:ext cx="2882900" cy="14189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Histotoxic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clostridia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Gas gangrene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Food Poisoning</a:t>
            </a:r>
          </a:p>
        </p:txBody>
      </p:sp>
      <p:pic>
        <p:nvPicPr>
          <p:cNvPr id="4" name="Picture 5" descr="s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2700"/>
            <a:ext cx="2641600" cy="24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o to fullsize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 bwMode="auto">
          <a:xfrm>
            <a:off x="9906000" y="12700"/>
            <a:ext cx="2286000" cy="24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55900" cy="25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ram film of Clostridium perfring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53" y="3492992"/>
            <a:ext cx="297774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981883"/>
            <a:ext cx="4371169" cy="6894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NATURAL  HABITATS: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0" y="5347119"/>
            <a:ext cx="92142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-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Morphology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large rods gram +</a:t>
            </a:r>
            <a:r>
              <a:rPr lang="en-US" sz="2400" dirty="0" err="1"/>
              <a:t>ve</a:t>
            </a:r>
            <a:r>
              <a:rPr lang="en-US" sz="2400" dirty="0"/>
              <a:t> with bulging </a:t>
            </a:r>
            <a:r>
              <a:rPr lang="en-US" sz="2400" dirty="0" smtClean="0">
                <a:solidFill>
                  <a:srgbClr val="FF0000"/>
                </a:solidFill>
              </a:rPr>
              <a:t>endospores </a:t>
            </a:r>
            <a:r>
              <a:rPr lang="en-US" sz="2400" dirty="0" err="1" smtClean="0">
                <a:solidFill>
                  <a:srgbClr val="FF0000"/>
                </a:solidFill>
              </a:rPr>
              <a:t>subterminal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800" y="3492992"/>
            <a:ext cx="7035800" cy="129468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40000"/>
              </a:lnSpc>
              <a:buFont typeface="Wingdings" panose="05000000000000000000" pitchFamily="2" charset="2"/>
              <a:buChar char="§"/>
              <a:defRPr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4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Soil </a:t>
            </a:r>
            <a:r>
              <a:rPr lang="en-US" dirty="0">
                <a:cs typeface="Times New Roman" pitchFamily="18" charset="0"/>
              </a:rPr>
              <a:t>and intestinal tracts of animals and humans { 10</a:t>
            </a:r>
            <a:r>
              <a:rPr lang="en-US" baseline="30000" dirty="0">
                <a:cs typeface="Times New Roman" pitchFamily="18" charset="0"/>
              </a:rPr>
              <a:t>3 </a:t>
            </a:r>
            <a:r>
              <a:rPr lang="en-US" dirty="0">
                <a:cs typeface="Times New Roman" pitchFamily="18" charset="0"/>
              </a:rPr>
              <a:t>  10</a:t>
            </a:r>
            <a:r>
              <a:rPr lang="en-US" baseline="30000" dirty="0">
                <a:cs typeface="Times New Roman" pitchFamily="18" charset="0"/>
              </a:rPr>
              <a:t>8 </a:t>
            </a:r>
            <a:r>
              <a:rPr lang="en-US" dirty="0">
                <a:cs typeface="Times New Roman" pitchFamily="18" charset="0"/>
              </a:rPr>
              <a:t> }</a:t>
            </a:r>
          </a:p>
          <a:p>
            <a:pPr>
              <a:lnSpc>
                <a:spcPct val="4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Widespread occurrence</a:t>
            </a:r>
          </a:p>
          <a:p>
            <a:pPr>
              <a:lnSpc>
                <a:spcPct val="4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Vagina of 1-9 % healthy </a:t>
            </a:r>
            <a:r>
              <a:rPr lang="en-US" dirty="0" smtClean="0">
                <a:cs typeface="Times New Roman" pitchFamily="18" charset="0"/>
              </a:rPr>
              <a:t>women (as normal flora)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ostridium perfringens colo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2" t="30194" r="36966" b="38571"/>
          <a:stretch/>
        </p:blipFill>
        <p:spPr bwMode="auto">
          <a:xfrm>
            <a:off x="7986303" y="2993212"/>
            <a:ext cx="3759162" cy="25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81185" y="3663246"/>
            <a:ext cx="30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Double zone </a:t>
            </a:r>
          </a:p>
        </p:txBody>
      </p:sp>
      <p:sp>
        <p:nvSpPr>
          <p:cNvPr id="17" name="Oval 16"/>
          <p:cNvSpPr/>
          <p:nvPr/>
        </p:nvSpPr>
        <p:spPr>
          <a:xfrm>
            <a:off x="8953025" y="3990004"/>
            <a:ext cx="912859" cy="378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43608" y="4075152"/>
            <a:ext cx="355553" cy="185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30711" y="89284"/>
            <a:ext cx="2714112" cy="54033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DIAGNOSIS: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80372" y="592555"/>
            <a:ext cx="4251928" cy="349684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CLINICAL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SURGICAL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MICRO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.        Gram + bacilli 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-Gram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stain :- G PB , absent leukocytes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-Culture 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{ aerobic and anaerobic }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Exudate , aspirates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Tissue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Blood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Nagler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reaction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68461" y="592555"/>
            <a:ext cx="6670469" cy="240065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Smear Gram stain Large Gram positive bacilli with few or no WBCs.</a:t>
            </a:r>
          </a:p>
          <a:p>
            <a:r>
              <a:rPr lang="en-US" dirty="0"/>
              <a:t>-Blood agar with </a:t>
            </a:r>
            <a:r>
              <a:rPr lang="en-US" dirty="0" err="1"/>
              <a:t>haemolytic</a:t>
            </a:r>
            <a:r>
              <a:rPr lang="en-US" dirty="0"/>
              <a:t> colonies (</a:t>
            </a:r>
            <a:r>
              <a:rPr lang="en-US" u="sng" dirty="0"/>
              <a:t>double zone </a:t>
            </a:r>
            <a:r>
              <a:rPr lang="en-US" dirty="0"/>
              <a:t>of </a:t>
            </a:r>
            <a:r>
              <a:rPr lang="en-US" dirty="0" err="1"/>
              <a:t>haemolysis</a:t>
            </a:r>
            <a:r>
              <a:rPr lang="en-US" dirty="0"/>
              <a:t> )</a:t>
            </a:r>
          </a:p>
          <a:p>
            <a:r>
              <a:rPr lang="en-US" dirty="0"/>
              <a:t>-Cooked meat medium.</a:t>
            </a:r>
          </a:p>
          <a:p>
            <a:r>
              <a:rPr lang="en-US" dirty="0"/>
              <a:t>-Gives the NAGLAR'S Reaction &amp; toxin neutralization on Egg yolk medium </a:t>
            </a:r>
            <a:r>
              <a:rPr lang="en-US" u="sng" dirty="0"/>
              <a:t>&amp; toxin is a phospholipase</a:t>
            </a:r>
            <a:r>
              <a:rPr lang="en-US" dirty="0"/>
              <a:t>.</a:t>
            </a:r>
            <a:endParaRPr lang="x-none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x-none" sz="2000" dirty="0">
                <a:solidFill>
                  <a:schemeClr val="bg1">
                    <a:lumMod val="50000"/>
                  </a:schemeClr>
                </a:solidFill>
              </a:rPr>
              <a:t>المقصود ان اختبار ناقلار يفرق بين البيرفرنجنس و غيرها من الكلوستريديم وهو يستعمل فيه صفار البيض </a:t>
            </a:r>
          </a:p>
          <a:p>
            <a:endParaRPr lang="x-non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6105" y="5508"/>
            <a:ext cx="4607543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Laboratory diagnosis: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1" t="68884" r="8350" b="15556"/>
          <a:stretch/>
        </p:blipFill>
        <p:spPr>
          <a:xfrm>
            <a:off x="6139649" y="3807700"/>
            <a:ext cx="1810734" cy="145162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85000" y="4676447"/>
            <a:ext cx="256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Cooked meat </a:t>
            </a:r>
            <a:r>
              <a:rPr lang="en-US" smtClean="0"/>
              <a:t>medium </a:t>
            </a:r>
            <a:r>
              <a:rPr lang="en-US" smtClean="0">
                <a:sym typeface="Wingdings"/>
              </a:rPr>
              <a:t></a:t>
            </a:r>
            <a:endParaRPr lang="en-US" dirty="0"/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1943100" y="1914525"/>
            <a:ext cx="85725" cy="10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" y="4644458"/>
            <a:ext cx="11747500" cy="166199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700" dirty="0" smtClean="0"/>
              <a:t>Wound </a:t>
            </a:r>
            <a:r>
              <a:rPr lang="en-US" sz="1700" dirty="0"/>
              <a:t>Contamination</a:t>
            </a:r>
          </a:p>
          <a:p>
            <a:pPr marL="342900" indent="-342900">
              <a:buAutoNum type="arabicParenR"/>
            </a:pPr>
            <a:r>
              <a:rPr lang="en-US" sz="1700" dirty="0"/>
              <a:t>Wound infection</a:t>
            </a:r>
          </a:p>
          <a:p>
            <a:pPr marL="342900" indent="-342900">
              <a:buAutoNum type="arabicParenR"/>
            </a:pPr>
            <a:r>
              <a:rPr lang="en-US" sz="1700" dirty="0">
                <a:solidFill>
                  <a:srgbClr val="FF0000"/>
                </a:solidFill>
              </a:rPr>
              <a:t>Gas Gangrene </a:t>
            </a:r>
            <a:r>
              <a:rPr lang="en-US" sz="1700" dirty="0"/>
              <a:t>- most important disease</a:t>
            </a:r>
          </a:p>
          <a:p>
            <a:pPr marL="342900" indent="-342900">
              <a:buAutoNum type="arabicParenR"/>
            </a:pPr>
            <a:r>
              <a:rPr lang="en-US" sz="1700" dirty="0"/>
              <a:t>Gas Gangrene of the uterus in criminal abortion (</a:t>
            </a:r>
            <a:r>
              <a:rPr lang="x-none" sz="1700" dirty="0">
                <a:solidFill>
                  <a:schemeClr val="bg1">
                    <a:lumMod val="50000"/>
                  </a:schemeClr>
                </a:solidFill>
              </a:rPr>
              <a:t>يقصد بالاجهاض الغير قانوني انه لا ينفذ بالطريقة الصحيحة او بالادوات المناسبة احيانا</a:t>
            </a:r>
            <a:r>
              <a:rPr lang="en-US" sz="1700" dirty="0"/>
              <a:t>)</a:t>
            </a:r>
          </a:p>
          <a:p>
            <a:pPr marL="342900" indent="-342900">
              <a:buAutoNum type="arabicParenR"/>
            </a:pPr>
            <a:r>
              <a:rPr lang="en-US" sz="1700" dirty="0">
                <a:solidFill>
                  <a:srgbClr val="FF0000"/>
                </a:solidFill>
              </a:rPr>
              <a:t>Food </a:t>
            </a:r>
            <a:r>
              <a:rPr lang="en-US" sz="1700" dirty="0" smtClean="0">
                <a:solidFill>
                  <a:srgbClr val="FF0000"/>
                </a:solidFill>
              </a:rPr>
              <a:t>Poisoning: Spores </a:t>
            </a:r>
            <a:r>
              <a:rPr lang="en-US" sz="1700" dirty="0">
                <a:solidFill>
                  <a:srgbClr val="FF0000"/>
                </a:solidFill>
              </a:rPr>
              <a:t>are </a:t>
            </a:r>
            <a:r>
              <a:rPr lang="en-US" sz="1700" dirty="0" err="1" smtClean="0">
                <a:solidFill>
                  <a:srgbClr val="FF0000"/>
                </a:solidFill>
              </a:rPr>
              <a:t>swallowed→Germinate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FF0000"/>
                </a:solidFill>
              </a:rPr>
              <a:t>(</a:t>
            </a:r>
            <a:r>
              <a:rPr lang="x-none" sz="1700" dirty="0">
                <a:solidFill>
                  <a:schemeClr val="bg1">
                    <a:lumMod val="50000"/>
                  </a:schemeClr>
                </a:solidFill>
              </a:rPr>
              <a:t>تتكاثر</a:t>
            </a:r>
            <a:r>
              <a:rPr lang="en-US" sz="1700" dirty="0">
                <a:solidFill>
                  <a:srgbClr val="FF0000"/>
                </a:solidFill>
              </a:rPr>
              <a:t>) in gut after 18 hours(Toxin production)</a:t>
            </a:r>
            <a:r>
              <a:rPr lang="en-US" sz="1700" dirty="0" smtClean="0">
                <a:solidFill>
                  <a:srgbClr val="FF0000"/>
                </a:solidFill>
              </a:rPr>
              <a:t>→abdominal </a:t>
            </a:r>
            <a:r>
              <a:rPr lang="en-US" sz="1700" dirty="0">
                <a:solidFill>
                  <a:srgbClr val="FF0000"/>
                </a:solidFill>
              </a:rPr>
              <a:t>pain and diarrhea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8900" y="26056"/>
            <a:ext cx="5081512" cy="537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 SIGNIFICANCE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8900" y="502160"/>
            <a:ext cx="8708227" cy="326118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Species most commonly isolated from clinical specimens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for this disease.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Many clinical settings ranging from :-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Simple contamination of wounds – traumatic or non traumatic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myonecrosis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C. Cellulitis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Intra-abdominal sepsis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Gangrenous cholecystitis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Post-abortion infections – septicemia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Bacteremia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Brain abscess </a:t>
            </a:r>
            <a:r>
              <a:rPr lang="en-US" sz="1600" dirty="0"/>
              <a:t>	</a:t>
            </a:r>
            <a:r>
              <a:rPr lang="en-US" sz="1800" dirty="0"/>
              <a:t>	</a:t>
            </a:r>
          </a:p>
        </p:txBody>
      </p:sp>
      <p:pic>
        <p:nvPicPr>
          <p:cNvPr id="6" name="Picture 5" descr="83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10" y="0"/>
            <a:ext cx="3120190" cy="37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8900" y="4141465"/>
            <a:ext cx="7336880" cy="62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leads to the following diseases:</a:t>
            </a:r>
          </a:p>
        </p:txBody>
      </p:sp>
    </p:spTree>
    <p:extLst>
      <p:ext uri="{BB962C8B-B14F-4D97-AF65-F5344CB8AC3E}">
        <p14:creationId xmlns:p14="http://schemas.microsoft.com/office/powerpoint/2010/main" val="38529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6698" y="61361"/>
            <a:ext cx="3086102" cy="564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Gas gangrene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2504" y="560145"/>
            <a:ext cx="8293128" cy="25921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endParaRPr lang="en-US" sz="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Toxin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mediated breakdown of muscle tissue</a:t>
            </a: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Rapid progression {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like Uterus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}</a:t>
            </a: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Liquefactive necrosis of muscle ,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gas formation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toxemia.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Fulminant septicemia</a:t>
            </a: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Intravascular hemolysis</a:t>
            </a: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Hemoglobinuria</a:t>
            </a:r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Blood cultures positive in 15 % of patients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6888" y="3629032"/>
            <a:ext cx="4357437" cy="67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 picture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1713" y="4140423"/>
            <a:ext cx="6422174" cy="11664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Acute progressive pain , edema , skin discoloration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Systemic – fever , tachycardia , hypotension , renal failure , crepitus , pulmonary edema , death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419153" y="3651102"/>
            <a:ext cx="3489160" cy="633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ETIOLOGY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27481" y="4158711"/>
            <a:ext cx="2695074" cy="166907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C.perfringens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{ 80% }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C.Novyi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C.Septicum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C.Histolyticum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4" name="Picture 5" descr="sl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94" y="36576"/>
            <a:ext cx="3243830" cy="26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23349" y="663924"/>
            <a:ext cx="5773947" cy="23083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Traumatic </a:t>
            </a:r>
            <a:r>
              <a:rPr lang="en-US" dirty="0"/>
              <a:t>open wounds or compound fractures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كسر يخترق الجلد و يسبب انفيكشن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lead </a:t>
            </a:r>
            <a:r>
              <a:rPr lang="en-US" dirty="0"/>
              <a:t>to muscle damages and contamination with </a:t>
            </a:r>
            <a:r>
              <a:rPr lang="en-US" dirty="0" smtClean="0"/>
              <a:t>dirt . </a:t>
            </a:r>
          </a:p>
          <a:p>
            <a:r>
              <a:rPr lang="en-US" dirty="0" smtClean="0"/>
              <a:t>Mainly </a:t>
            </a:r>
            <a:r>
              <a:rPr lang="en-US" dirty="0"/>
              <a:t>in war wounds, old age, low blood supply and</a:t>
            </a:r>
          </a:p>
          <a:p>
            <a:r>
              <a:rPr lang="en-US" dirty="0"/>
              <a:t>amputation of </a:t>
            </a:r>
            <a:r>
              <a:rPr lang="en-US" dirty="0" smtClean="0"/>
              <a:t>thigh (required prophylaxis with penicillin).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بروفيلاكسيس يعني علاج او اكشن نتخذه في سبيل الوقاية من مرض عادة مرض محدد بذاته</a:t>
            </a:r>
            <a:r>
              <a:rPr lang="en-US" dirty="0"/>
              <a:t>)</a:t>
            </a:r>
            <a:endParaRPr lang="x-none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Caused by the bacteria’s alpha toxin called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phospholipase C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8213" y="143476"/>
            <a:ext cx="3089051" cy="62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Pathogenesis: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691205" y="781934"/>
            <a:ext cx="6500795" cy="187743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5 – Toxins  [ A – 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]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</a:rPr>
              <a:t> لها خمس أنواع من السموم 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b="1" dirty="0"/>
              <a:t>Phospholipase C { alpha toxin </a:t>
            </a:r>
            <a:r>
              <a:rPr lang="en-US" b="1" dirty="0" smtClean="0"/>
              <a:t>}</a:t>
            </a:r>
            <a:r>
              <a:rPr lang="ar-SA" dirty="0" smtClean="0"/>
              <a:t>واحد من </a:t>
            </a:r>
            <a:r>
              <a:rPr lang="ar-SA" dirty="0" err="1" smtClean="0"/>
              <a:t>هالأنواع</a:t>
            </a:r>
            <a:r>
              <a:rPr lang="ar-SA" dirty="0" smtClean="0"/>
              <a:t> </a:t>
            </a:r>
            <a:endParaRPr lang="en-US" dirty="0">
              <a:cs typeface="Times New Roman" pitchFamily="18" charset="0"/>
            </a:endParaRPr>
          </a:p>
          <a:p>
            <a:pPr marL="0" lvl="2"/>
            <a:r>
              <a:rPr lang="en-US" sz="2000" dirty="0">
                <a:cs typeface="Times New Roman" pitchFamily="18" charset="0"/>
              </a:rPr>
              <a:t>Acts on membranes of muscle cells , leukocytes and platelets </a:t>
            </a:r>
          </a:p>
          <a:p>
            <a:pPr marL="0" lvl="2"/>
            <a:r>
              <a:rPr lang="en-US" sz="2000" dirty="0">
                <a:cs typeface="Times New Roman" pitchFamily="18" charset="0"/>
              </a:rPr>
              <a:t>Play  major role in the pathogenesis of </a:t>
            </a:r>
            <a:r>
              <a:rPr lang="en-US" sz="2000" dirty="0" err="1">
                <a:cs typeface="Times New Roman" pitchFamily="18" charset="0"/>
              </a:rPr>
              <a:t>C.myonecrosis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0" lvl="2"/>
            <a:r>
              <a:rPr lang="en-US" sz="2000" dirty="0">
                <a:cs typeface="Times New Roman" pitchFamily="18" charset="0"/>
              </a:rPr>
              <a:t>Has necrotizing activity</a:t>
            </a:r>
          </a:p>
          <a:p>
            <a:pPr marL="0" lvl="2"/>
            <a:r>
              <a:rPr lang="en-US" sz="2000" dirty="0">
                <a:cs typeface="Times New Roman" pitchFamily="18" charset="0"/>
              </a:rPr>
              <a:t> Other toxins :- collagenase , proteinase , DNAs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8213" y="3291318"/>
            <a:ext cx="2538259" cy="62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TRATMENT: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95072" y="3793688"/>
            <a:ext cx="8345424" cy="224676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sz="2000" dirty="0">
                <a:cs typeface="Times New Roman" pitchFamily="18" charset="0"/>
              </a:rPr>
              <a:t>Early and complete surgical excision of necrotic infected tissue { most important }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2000" dirty="0">
                <a:cs typeface="Times New Roman" pitchFamily="18" charset="0"/>
              </a:rPr>
              <a:t>High dose of </a:t>
            </a:r>
            <a:r>
              <a:rPr lang="en-US" sz="2000" dirty="0" smtClean="0">
                <a:cs typeface="Times New Roman" pitchFamily="18" charset="0"/>
              </a:rPr>
              <a:t>:-</a:t>
            </a:r>
            <a:endParaRPr lang="en-US" sz="2000" dirty="0">
              <a:cs typeface="Times New Roman" pitchFamily="18" charset="0"/>
            </a:endParaRPr>
          </a:p>
          <a:p>
            <a:pPr marL="1257300" lvl="2" indent="-342900">
              <a:buFont typeface="Wingdings" charset="2"/>
              <a:buChar char="Ø"/>
              <a:defRPr/>
            </a:pPr>
            <a:r>
              <a:rPr lang="en-US" sz="2000" dirty="0">
                <a:cs typeface="Times New Roman" pitchFamily="18" charset="0"/>
              </a:rPr>
              <a:t>Penicillin G IV</a:t>
            </a:r>
          </a:p>
          <a:p>
            <a:pPr marL="1257300" lvl="2" indent="-342900">
              <a:buFont typeface="Wingdings" charset="2"/>
              <a:buChar char="Ø"/>
              <a:defRPr/>
            </a:pPr>
            <a:r>
              <a:rPr lang="en-US" sz="2000" dirty="0">
                <a:cs typeface="Times New Roman" pitchFamily="18" charset="0"/>
              </a:rPr>
              <a:t>Metronidazole</a:t>
            </a:r>
          </a:p>
          <a:p>
            <a:pPr marL="1257300" lvl="2" indent="-342900">
              <a:buFont typeface="Wingdings" charset="2"/>
              <a:buChar char="Ø"/>
              <a:defRPr/>
            </a:pPr>
            <a:r>
              <a:rPr lang="en-US" sz="2000" dirty="0">
                <a:cs typeface="Times New Roman" pitchFamily="18" charset="0"/>
              </a:rPr>
              <a:t>Clindamycin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2000" dirty="0">
                <a:cs typeface="Times New Roman" pitchFamily="18" charset="0"/>
              </a:rPr>
              <a:t>Management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of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shock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>
                <a:cs typeface="Times New Roman" pitchFamily="18" charset="0"/>
              </a:rPr>
              <a:t>hemolysis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>
                <a:cs typeface="Times New Roman" pitchFamily="18" charset="0"/>
              </a:rPr>
              <a:t>anemia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540496" y="3537656"/>
            <a:ext cx="3438144" cy="14773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Prevention and Treatment</a:t>
            </a:r>
            <a:r>
              <a:rPr lang="en-US">
                <a:solidFill>
                  <a:srgbClr val="FF0000"/>
                </a:solidFill>
              </a:rPr>
              <a:t>: </a:t>
            </a:r>
            <a:endParaRPr lang="en-US" smtClean="0">
              <a:solidFill>
                <a:srgbClr val="FF0000"/>
              </a:solidFill>
            </a:endParaRPr>
          </a:p>
          <a:p>
            <a:r>
              <a:rPr lang="en-US" dirty="0" smtClean="0"/>
              <a:t>Remove </a:t>
            </a:r>
            <a:r>
              <a:rPr lang="en-US" dirty="0"/>
              <a:t>dead tissue , debris and foreign bodies .Penicillin and hyperbaric oxygen (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</a:rPr>
              <a:t>اعطاء المريض اوكسجين نقي و مضغوط</a:t>
            </a:r>
            <a:r>
              <a:rPr lang="en-US" dirty="0"/>
              <a:t>) in some cases.</a:t>
            </a:r>
          </a:p>
        </p:txBody>
      </p:sp>
      <p:pic>
        <p:nvPicPr>
          <p:cNvPr id="15" name="Picture 7" descr="case2h.jpg (84652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7" y="5014984"/>
            <a:ext cx="3438144" cy="14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5966" y="438912"/>
            <a:ext cx="4707826" cy="5857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FOOD  POISONING</a:t>
            </a:r>
            <a:r>
              <a:rPr lang="en-US" sz="32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:</a:t>
            </a:r>
            <a:endParaRPr lang="en-US" sz="2800" spc="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1374" y="957741"/>
            <a:ext cx="8072817" cy="37605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One of most common bacterial causes of food –borne illness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Sporadic cases and outbreaks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Almost all due to type A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Improperly cooked meat or meat product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Ingestion of vegetative cells [ 108  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Afebrile Crampy abdominal pain - diarrhea within 7-15 h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Enterotoxin  [ SPORULATION ]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Mild illness , recovery after 2-3 days </a:t>
            </a:r>
          </a:p>
          <a:p>
            <a:pPr>
              <a:lnSpc>
                <a:spcPct val="50000"/>
              </a:lnSpc>
              <a:spcBef>
                <a:spcPts val="600"/>
              </a:spcBef>
              <a:buFont typeface="Wingdings" panose="05000000000000000000" pitchFamily="2" charset="2"/>
              <a:buBlip>
                <a:blip r:embed="rId2"/>
              </a:buBlip>
              <a:defRPr/>
            </a:pPr>
            <a:endParaRPr lang="en-US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2400" y="4978400"/>
            <a:ext cx="1697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3" eaLnBrk="1" hangingPunct="1">
              <a:spcBef>
                <a:spcPct val="20000"/>
              </a:spcBef>
              <a:buFontTx/>
              <a:buChar char="–"/>
              <a:defRPr/>
            </a:pPr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6200" y="264122"/>
            <a:ext cx="8229600" cy="866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pc="0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C.BOTULINUM</a:t>
            </a:r>
            <a:endParaRPr lang="en-GB" spc="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23745" y="927916"/>
            <a:ext cx="1894510" cy="405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BOTULISM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8876" y="1418540"/>
            <a:ext cx="11282836" cy="255454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Found in soil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ponds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lakes.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Toxin is exotoxin (protein) heat </a:t>
            </a:r>
            <a:r>
              <a:rPr lang="en-US" sz="2000" dirty="0">
                <a:solidFill>
                  <a:schemeClr val="tx1"/>
                </a:solidFill>
              </a:rPr>
              <a:t>labile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 100 OC and resist gastrointestinal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It is the most powerful toxin known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Lethal dose 1 µg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human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3 kg </a:t>
            </a:r>
            <a:r>
              <a:rPr lang="en-US" sz="2000" b="1" u="sng" dirty="0">
                <a:solidFill>
                  <a:srgbClr val="FF0000"/>
                </a:solidFill>
              </a:rPr>
              <a:t>kill all population of the world .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It dictated for by lysogenic </a:t>
            </a:r>
            <a:r>
              <a:rPr lang="en-US" sz="2000" dirty="0" smtClean="0">
                <a:solidFill>
                  <a:schemeClr val="tx1"/>
                </a:solidFill>
              </a:rPr>
              <a:t>phage</a:t>
            </a: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0000"/>
                </a:solidFill>
              </a:rPr>
              <a:t>Botulism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2000" dirty="0">
                <a:solidFill>
                  <a:schemeClr val="accent3">
                    <a:lumMod val="50000"/>
                  </a:schemeClr>
                </a:solidFill>
              </a:rPr>
              <a:t>(يعني التسمم من هذي البكتيريا)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From canned food., sea food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e_g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 salmon when it is not well cooked (Spores resist heat at 100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oC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)</a:t>
            </a:r>
            <a:r>
              <a:rPr lang="x-none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x-non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then multiply and produce toxin </a:t>
            </a:r>
            <a:r>
              <a:rPr lang="x-none" sz="2000" dirty="0">
                <a:solidFill>
                  <a:srgbClr val="000000"/>
                </a:solidFill>
              </a:rPr>
              <a:t>يعني باختصار إذا ما تم طهيها بشكل جيّد راح تكوّن سبورز وتنتج </a:t>
            </a:r>
            <a:r>
              <a:rPr lang="x-none" sz="2000" dirty="0" smtClean="0">
                <a:solidFill>
                  <a:srgbClr val="000000"/>
                </a:solidFill>
              </a:rPr>
              <a:t>توكسين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76" y="5229227"/>
            <a:ext cx="4092136" cy="15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025" y="4616956"/>
            <a:ext cx="8846991" cy="5694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SPORE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VEGETABLES </a:t>
            </a:r>
            <a:r>
              <a:rPr lang="en-GB" dirty="0">
                <a:solidFill>
                  <a:schemeClr val="tx1"/>
                </a:solidFill>
                <a:cs typeface="Times New Roman" pitchFamily="18" charset="0"/>
              </a:rPr>
              <a:t>, MEATS ,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FISH 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CANNED  FOOD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PREFORMED  </a:t>
            </a:r>
            <a:r>
              <a:rPr lang="en-GB" dirty="0">
                <a:solidFill>
                  <a:schemeClr val="tx1"/>
                </a:solidFill>
                <a:cs typeface="Times New Roman" pitchFamily="18" charset="0"/>
              </a:rPr>
              <a:t>TOXIN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2583" y="4111086"/>
            <a:ext cx="3342582" cy="62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en-GB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TRANSMISSION</a:t>
            </a:r>
          </a:p>
        </p:txBody>
      </p:sp>
    </p:spTree>
    <p:extLst>
      <p:ext uri="{BB962C8B-B14F-4D97-AF65-F5344CB8AC3E}">
        <p14:creationId xmlns:p14="http://schemas.microsoft.com/office/powerpoint/2010/main" val="18118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572" y="1585420"/>
            <a:ext cx="11104099" cy="4001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Attacks neuromuscular junctions and prevents release of acetylcholine that can leads to paralysis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4291" y="388252"/>
            <a:ext cx="13026358" cy="627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PATHOGENESIS  - TOXIN (PHAGE) - MOST  TOXIC  SUBSTANCE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9728" y="841561"/>
            <a:ext cx="11889213" cy="74552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Ingestion of </a:t>
            </a:r>
            <a:r>
              <a:rPr lang="en-US" sz="2400" dirty="0" smtClean="0"/>
              <a:t>Spores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germination </a:t>
            </a:r>
            <a:r>
              <a:rPr lang="en-US" sz="2400" dirty="0"/>
              <a:t>in the 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GUT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BLOOD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PERIPHERAL  NERVE  SYNAPSES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BLOKS  RELEASE  OF ACETYLCHLINE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FLACCID   PARALYSIS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00526" y="2418741"/>
            <a:ext cx="2524386" cy="534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CLINICAL: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37102" y="2926914"/>
            <a:ext cx="4609218" cy="24546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  <a:defRPr/>
            </a:pPr>
            <a:r>
              <a:rPr lang="en-GB" dirty="0">
                <a:solidFill>
                  <a:schemeClr val="tx1"/>
                </a:solidFill>
                <a:cs typeface="Times New Roman" pitchFamily="18" charset="0"/>
              </a:rPr>
              <a:t>DESCENDING  PARALYSIS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DIPLOPIA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DYSPHAGIA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RESPIRATORY  MUSCLE  FAILURE</a:t>
            </a:r>
          </a:p>
          <a:p>
            <a:pPr>
              <a:buFont typeface="Wingdings" charset="2"/>
              <a:buChar char="Ø"/>
              <a:defRPr/>
            </a:pPr>
            <a:r>
              <a:rPr lang="en-GB" dirty="0">
                <a:solidFill>
                  <a:schemeClr val="tx1"/>
                </a:solidFill>
                <a:cs typeface="Times New Roman" pitchFamily="18" charset="0"/>
              </a:rPr>
              <a:t>NO  FEVER</a:t>
            </a:r>
          </a:p>
          <a:p>
            <a:pPr>
              <a:buFont typeface="Wingdings" charset="2"/>
              <a:buChar char="Ø"/>
              <a:defRPr/>
            </a:pPr>
            <a:r>
              <a:rPr lang="en-GB" dirty="0">
                <a:solidFill>
                  <a:schemeClr val="tx1"/>
                </a:solidFill>
                <a:cs typeface="Times New Roman" pitchFamily="18" charset="0"/>
              </a:rPr>
              <a:t>WOUND , INFANT  BOTULISM ( honey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846319" y="2926914"/>
            <a:ext cx="6601969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Symptoms :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Abnormal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eye movement as if cranial nerve affected when bulbar area of the brain affected.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Finally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patient might develop respiratory and circulatory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collapse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3" t="13965" r="15075" b="18888"/>
          <a:stretch/>
        </p:blipFill>
        <p:spPr>
          <a:xfrm>
            <a:off x="-132521" y="0"/>
            <a:ext cx="7474226" cy="64008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7328453" y="377687"/>
            <a:ext cx="4704522" cy="52412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47724" y="1545151"/>
            <a:ext cx="45852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  <a:defRPr/>
            </a:pPr>
            <a:r>
              <a:rPr lang="en-US" sz="2000" b="1" i="1" dirty="0"/>
              <a:t>The presence of oxygen leads to the production in cells of the </a:t>
            </a:r>
            <a:r>
              <a:rPr lang="en-US" sz="2000" b="1" i="1" dirty="0">
                <a:solidFill>
                  <a:srgbClr val="FF0000"/>
                </a:solidFill>
              </a:rPr>
              <a:t>superoxide radical </a:t>
            </a:r>
            <a:r>
              <a:rPr lang="en-US" sz="2000" b="1" i="1" dirty="0"/>
              <a:t>(a negatively charged O2 molecule</a:t>
            </a:r>
            <a:r>
              <a:rPr lang="en-US" sz="2000" b="1" i="1" dirty="0" smtClean="0"/>
              <a:t>).</a:t>
            </a:r>
          </a:p>
          <a:p>
            <a:pPr marL="342900" indent="-342900">
              <a:buFont typeface="Wingdings" charset="2"/>
              <a:buChar char="v"/>
              <a:defRPr/>
            </a:pPr>
            <a:r>
              <a:rPr lang="en-US" sz="2000" b="1" i="1" dirty="0" smtClean="0"/>
              <a:t> </a:t>
            </a:r>
            <a:r>
              <a:rPr lang="en-US" sz="2000" b="1" i="1" dirty="0"/>
              <a:t>Normally, the superoxide anion is </a:t>
            </a:r>
            <a:r>
              <a:rPr lang="en-US" sz="2000" b="1" i="1" u="sng" dirty="0"/>
              <a:t>lethal</a:t>
            </a:r>
            <a:r>
              <a:rPr lang="en-US" sz="2000" b="1" i="1" dirty="0"/>
              <a:t> enough to kill almost any organism. </a:t>
            </a:r>
            <a:endParaRPr lang="en-US" sz="2000" b="1" i="1" dirty="0" smtClean="0"/>
          </a:p>
          <a:p>
            <a:pPr marL="342900" indent="-342900">
              <a:buFont typeface="Wingdings" charset="2"/>
              <a:buChar char="v"/>
              <a:defRPr/>
            </a:pPr>
            <a:r>
              <a:rPr lang="en-US" sz="2000" b="1" i="1" dirty="0" smtClean="0"/>
              <a:t>Aerobic </a:t>
            </a:r>
            <a:r>
              <a:rPr lang="en-US" sz="2000" b="1" i="1" dirty="0"/>
              <a:t>organisms and facultative anaerobes have the enzymes </a:t>
            </a:r>
            <a:r>
              <a:rPr lang="en-US" sz="2000" b="1" i="1" u="sng" dirty="0">
                <a:solidFill>
                  <a:srgbClr val="FF0000"/>
                </a:solidFill>
              </a:rPr>
              <a:t>superoxide</a:t>
            </a:r>
            <a:r>
              <a:rPr lang="en-US" sz="2000" b="1" i="1" u="sng" dirty="0">
                <a:solidFill>
                  <a:srgbClr val="FFFF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dismutase 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catalase</a:t>
            </a:r>
            <a:r>
              <a:rPr lang="en-US" sz="2000" b="1" i="1" dirty="0" smtClean="0"/>
              <a:t>. </a:t>
            </a:r>
          </a:p>
          <a:p>
            <a:pPr marL="342900" indent="-342900">
              <a:buFont typeface="Wingdings" charset="2"/>
              <a:buChar char="v"/>
              <a:defRPr/>
            </a:pPr>
            <a:r>
              <a:rPr lang="en-US" sz="2000" b="1" i="1" dirty="0" smtClean="0"/>
              <a:t>These </a:t>
            </a:r>
            <a:r>
              <a:rPr lang="en-US" sz="2000" b="1" i="1" dirty="0"/>
              <a:t>enzymes work together to convert superoxide to oxygen and hydrogen </a:t>
            </a:r>
            <a:r>
              <a:rPr lang="en-US" sz="2000" b="1" i="1" dirty="0" smtClean="0"/>
              <a:t>peroxide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341705" y="643566"/>
            <a:ext cx="4611759" cy="8755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solidFill>
                  <a:schemeClr val="accent2"/>
                </a:solidFill>
                <a:latin typeface="+mn-lt"/>
              </a:rPr>
              <a:t>Why can’t anaerobic bacteria survive in oxygen?</a:t>
            </a:r>
          </a:p>
        </p:txBody>
      </p:sp>
    </p:spTree>
    <p:extLst>
      <p:ext uri="{BB962C8B-B14F-4D97-AF65-F5344CB8AC3E}">
        <p14:creationId xmlns:p14="http://schemas.microsoft.com/office/powerpoint/2010/main" val="1976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59" y="520430"/>
            <a:ext cx="5227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Laboratory </a:t>
            </a:r>
            <a:r>
              <a:rPr lang="en-US" sz="4000" u="sng" spc="-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Diagnosis: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293" y="2948061"/>
            <a:ext cx="9140832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  <a:defRPr/>
            </a:pPr>
            <a:r>
              <a:rPr lang="en-GB" sz="2000" dirty="0" smtClean="0">
                <a:cs typeface="Times New Roman" pitchFamily="18" charset="0"/>
              </a:rPr>
              <a:t>ANTITOXIN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/>
              <a:t>Mainly </a:t>
            </a:r>
            <a:r>
              <a:rPr lang="en-US" dirty="0"/>
              <a:t>supportive and horse antitoxin in sever </a:t>
            </a:r>
            <a:r>
              <a:rPr lang="en-US" dirty="0" smtClean="0"/>
              <a:t>cases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A , B ,E </a:t>
            </a:r>
            <a:r>
              <a:rPr lang="en-GB" sz="2000" dirty="0" smtClean="0">
                <a:solidFill>
                  <a:schemeClr val="tx1"/>
                </a:solidFill>
                <a:cs typeface="Times New Roman" pitchFamily="18" charset="0"/>
              </a:rPr>
              <a:t> (types of antitoxin)</a:t>
            </a:r>
            <a:endParaRPr lang="en-GB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GB" sz="2000" dirty="0" smtClean="0">
                <a:cs typeface="Times New Roman" pitchFamily="18" charset="0"/>
              </a:rPr>
              <a:t>RESPIRATORY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000" dirty="0">
                <a:cs typeface="Times New Roman" pitchFamily="18" charset="0"/>
              </a:rPr>
              <a:t>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820" y="4384715"/>
            <a:ext cx="291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spc="-5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Prevention :</a:t>
            </a:r>
            <a:endParaRPr lang="en-US" sz="4000" u="sng" spc="-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1293" y="1110548"/>
            <a:ext cx="8624667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clinical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TOXIN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FOOD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>
                <a:solidFill>
                  <a:schemeClr val="tx1"/>
                </a:solidFill>
                <a:cs typeface="Times New Roman" pitchFamily="18" charset="0"/>
              </a:rPr>
              <a:t>SERUM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b="1" u="sng" dirty="0">
              <a:solidFill>
                <a:schemeClr val="tx1"/>
              </a:solidFill>
            </a:endParaRPr>
          </a:p>
          <a:p>
            <a:pPr lvl="1"/>
            <a:r>
              <a:rPr lang="en-US" sz="2000" dirty="0"/>
              <a:t>Suspected food from the patient </a:t>
            </a:r>
            <a:r>
              <a:rPr lang="en-US" sz="2400" b="1" u="sng" dirty="0" err="1">
                <a:solidFill>
                  <a:srgbClr val="FF0000"/>
                </a:solidFill>
              </a:rPr>
              <a:t>Faeces</a:t>
            </a:r>
            <a:r>
              <a:rPr lang="en-US" sz="2400" b="1" u="sng" dirty="0">
                <a:solidFill>
                  <a:srgbClr val="FF0000"/>
                </a:solidFill>
              </a:rPr>
              <a:t> Culture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or serum toxin detection </a:t>
            </a:r>
            <a:endParaRPr lang="en-US" sz="2400" b="1" u="sng" dirty="0"/>
          </a:p>
        </p:txBody>
      </p:sp>
      <p:sp>
        <p:nvSpPr>
          <p:cNvPr id="4" name="مستطيل 3"/>
          <p:cNvSpPr/>
          <p:nvPr/>
        </p:nvSpPr>
        <p:spPr>
          <a:xfrm>
            <a:off x="388820" y="2344776"/>
            <a:ext cx="2815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u="sng" spc="-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Treatment :</a:t>
            </a:r>
            <a:endParaRPr lang="en-US" sz="4000" u="sng" spc="-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24694" y="4988000"/>
            <a:ext cx="9706291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sz="2000" dirty="0">
                <a:cs typeface="Times New Roman" pitchFamily="18" charset="0"/>
              </a:rPr>
              <a:t>STERILIZATION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>
                <a:cs typeface="Times New Roman" pitchFamily="18" charset="0"/>
              </a:rPr>
              <a:t>OF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CANNED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>
                <a:cs typeface="Times New Roman" pitchFamily="18" charset="0"/>
              </a:rPr>
              <a:t>FOOD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(Adequate pressure cooking autoclaving and heating of food for 10 minutes at 100 OC)</a:t>
            </a:r>
          </a:p>
        </p:txBody>
      </p:sp>
    </p:spTree>
    <p:extLst>
      <p:ext uri="{BB962C8B-B14F-4D97-AF65-F5344CB8AC3E}">
        <p14:creationId xmlns:p14="http://schemas.microsoft.com/office/powerpoint/2010/main" val="20968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31648" y="183914"/>
            <a:ext cx="3200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C . Difficile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51556" y="183914"/>
            <a:ext cx="4497832" cy="14993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Pseudomembranous  colitis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Antimicrobial associated diarrhea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Hospital acquired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diarrhea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183914"/>
            <a:ext cx="4328160" cy="19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9596" y="2454164"/>
            <a:ext cx="11436096" cy="230832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sz="2400" dirty="0">
                <a:cs typeface="Times New Roman" pitchFamily="18" charset="0"/>
              </a:rPr>
              <a:t>Overgrowth of Clostridium difficile in the colon, usually after the normal flora has been disturbed by anti microbial chemotherapy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en-US" sz="2400" dirty="0" smtClean="0">
                <a:cs typeface="Times New Roman" pitchFamily="18" charset="0"/>
              </a:rPr>
              <a:t>Clostridium </a:t>
            </a:r>
            <a:r>
              <a:rPr lang="en-US" sz="2400" dirty="0">
                <a:cs typeface="Times New Roman" pitchFamily="18" charset="0"/>
              </a:rPr>
              <a:t>difficile causes antibiotic associated diarrhea (AD) and more serious intestinal conditions such as colitis and pseudo membranous colitis 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596" y="5131820"/>
            <a:ext cx="45780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Pseudomembrane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the clinical manifestation of this disease which composed of bacteria , fibrin , WBCs and dead tissue cells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2" descr="micro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8492" y="4909725"/>
            <a:ext cx="3768852" cy="1948275"/>
          </a:xfrm>
          <a:prstGeom prst="rect">
            <a:avLst/>
          </a:prstGeom>
        </p:spPr>
      </p:pic>
      <p:pic>
        <p:nvPicPr>
          <p:cNvPr id="8" name="Picture 7" descr="micro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44" y="4909724"/>
            <a:ext cx="3637280" cy="19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79257" y="1848646"/>
            <a:ext cx="3432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EPIDEMIOLOGY:</a:t>
            </a:r>
          </a:p>
        </p:txBody>
      </p:sp>
    </p:spTree>
    <p:extLst>
      <p:ext uri="{BB962C8B-B14F-4D97-AF65-F5344CB8AC3E}">
        <p14:creationId xmlns:p14="http://schemas.microsoft.com/office/powerpoint/2010/main" val="19765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62137" y="1052290"/>
            <a:ext cx="5205975" cy="34778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  <a:defRPr/>
            </a:pPr>
            <a:r>
              <a:rPr lang="en-US" sz="2000" dirty="0" err="1">
                <a:cs typeface="Times New Roman" pitchFamily="18" charset="0"/>
              </a:rPr>
              <a:t>Sourse</a:t>
            </a:r>
            <a:r>
              <a:rPr lang="en-US" sz="2000" dirty="0">
                <a:cs typeface="Times New Roman" pitchFamily="18" charset="0"/>
              </a:rPr>
              <a:t> :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Soil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Human and animal feces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Hospital environment {Reservoirs}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Spores acquired 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Environment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Fecal – oral { colonized persons }</a:t>
            </a:r>
          </a:p>
          <a:p>
            <a:pPr marL="457200" indent="-457200"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Intestinal colonization rate</a:t>
            </a:r>
          </a:p>
          <a:p>
            <a:pPr marL="800100" lvl="1" indent="-342900"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Healthy  neonates , young infant [ 50 %]</a:t>
            </a:r>
          </a:p>
          <a:p>
            <a:pPr marL="800100" lvl="1" indent="-342900"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Children &gt; 2yrs , adults {3 % }</a:t>
            </a:r>
          </a:p>
          <a:p>
            <a:pPr marL="800100" lvl="1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137" y="472420"/>
            <a:ext cx="3432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u="sng" spc="-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EPIDEMIOLOGY: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75984" y="542671"/>
            <a:ext cx="3810000" cy="595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CLINICAL PICTURE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22544" y="1052290"/>
            <a:ext cx="6444493" cy="347787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endParaRPr lang="en-US" sz="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Mild diarrhea , asymptomatic  carriage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Toxic megacolon ,bowel perforation and death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Pseudomembranous colitis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Bloody diarrhea , abdominal cramps,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Fever , systemic toxicity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Colonic mucosa – yellowish plaques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Sever disease – neutropenic , inflammatory bowel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0" y="4713224"/>
            <a:ext cx="3359168" cy="19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micro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15" y="4766537"/>
            <a:ext cx="3108969" cy="192807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733028" y="4766536"/>
            <a:ext cx="5334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Severe dehydration , intestinal obstruction and perforation are some of complication of this syndrome.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4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7744" y="220658"/>
            <a:ext cx="3302000" cy="545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PATHOGENESIS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9184" y="711015"/>
            <a:ext cx="8375904" cy="161171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TOXINS that has two components: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a. Subunit TOXIN A (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enterotoxin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) cause diarrhea. </a:t>
            </a:r>
            <a:endParaRPr lang="en-US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Subunit TOXIN B (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Cytotoxic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)  kill the cells i.e. necrosis and is more potent 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. Most strains produce both or no toxins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4592" y="2571205"/>
            <a:ext cx="2946400" cy="637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DIAGNOSIS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601968" y="2537579"/>
            <a:ext cx="2949448" cy="637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TREATMENT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70832" y="3054598"/>
            <a:ext cx="7784592" cy="280794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Metronidazole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for 7-10 days , oral , IV 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Oral vancomycin : {emergence of VRE }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10-20 % relapse rate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Antimotility drugs : contraindicated 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Antimicrobial therapy : severe toxicity , persistent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diarrhea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Discontinue antimicrobial therapy{clinical significant diarrhea  or colitis}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74320" y="3054599"/>
            <a:ext cx="3796792" cy="280794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Endoscopy :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pseudomembranes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 and Hyperemic rectal mucosa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Stool : toxins { EIA } , Cell culture to Confirm toxigenic strains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Isolation of  C. Difficile { not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diagnostic }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PCR (Polymerase chain reaction)</a:t>
            </a:r>
          </a:p>
        </p:txBody>
      </p:sp>
    </p:spTree>
    <p:extLst>
      <p:ext uri="{BB962C8B-B14F-4D97-AF65-F5344CB8AC3E}">
        <p14:creationId xmlns:p14="http://schemas.microsoft.com/office/powerpoint/2010/main" val="18876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1111" y="3723435"/>
            <a:ext cx="4152900" cy="624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Control  Measures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7478" y="4227579"/>
            <a:ext cx="4804602" cy="169851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Proper hand washing {contact precautions}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Limiting use of antimicrobial agents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Isolation of patients with diarrhea 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Disinfection of pt. rooms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91111" y="408245"/>
            <a:ext cx="2768600" cy="599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defRPr/>
            </a:pPr>
            <a:r>
              <a:rPr lang="en-US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Risk  Factors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91111" y="907178"/>
            <a:ext cx="6493737" cy="262973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Exposure to organisms</a:t>
            </a:r>
          </a:p>
          <a:p>
            <a:pPr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Disturbed normal gut flora {proliferate – toxin}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Repeated enema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Prolonged NG tube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GI surgery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Bowel stasis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Antimicrobials :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penicillins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, clindamycin 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Cephalosporins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7664" y="127361"/>
            <a:ext cx="7056064" cy="633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Notes</a:t>
            </a:r>
            <a:r>
              <a:rPr lang="en-US" sz="4000" dirty="0"/>
              <a:t> </a:t>
            </a:r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on</a:t>
            </a:r>
            <a:r>
              <a:rPr lang="en-US" sz="4000" dirty="0"/>
              <a:t> </a:t>
            </a:r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anaerobic</a:t>
            </a:r>
            <a:r>
              <a:rPr lang="en-US" sz="4000" dirty="0"/>
              <a:t> </a:t>
            </a:r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bacteria</a:t>
            </a:r>
            <a:endParaRPr lang="x-none" sz="4000" spc="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694" y="761195"/>
            <a:ext cx="11978154" cy="53318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dirty="0"/>
              <a:t>Anaerobic bacteria is similar to aerobic bacteria that they both have Gram positive bacilli, Gram negative bacilli, Gram positive </a:t>
            </a:r>
            <a:r>
              <a:rPr lang="en-US" dirty="0" err="1"/>
              <a:t>cocci</a:t>
            </a:r>
            <a:r>
              <a:rPr lang="en-US" dirty="0"/>
              <a:t>.. But the major one is Clostridium ( which is anaerobic, spore forming Gram positive bacilli ). </a:t>
            </a:r>
          </a:p>
          <a:p>
            <a:pPr>
              <a:buFont typeface="Wingdings" charset="2"/>
              <a:buChar char="v"/>
            </a:pPr>
            <a:r>
              <a:rPr lang="en-US" dirty="0"/>
              <a:t>Gram positive bacilli: can be both aerobic or anaerobic. </a:t>
            </a:r>
          </a:p>
          <a:p>
            <a:pPr>
              <a:buFont typeface="Wingdings" charset="2"/>
              <a:buChar char="v"/>
            </a:pPr>
            <a:r>
              <a:rPr lang="en-US" dirty="0"/>
              <a:t>The negative type of bacteria Cannot form spores.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Clostridium is like viruses in a way that one Clostridium can cause infection by itself (can cause different clinical presentations by itself)</a:t>
            </a:r>
          </a:p>
          <a:p>
            <a:pPr>
              <a:buFont typeface="Wingdings" charset="2"/>
              <a:buChar char="v"/>
            </a:pPr>
            <a:r>
              <a:rPr lang="en-US" dirty="0"/>
              <a:t>Any single species of Clostridium can cause totally different clinical presentations</a:t>
            </a:r>
          </a:p>
          <a:p>
            <a:pPr>
              <a:buFont typeface="Wingdings" charset="2"/>
              <a:buChar char="v"/>
            </a:pPr>
            <a:r>
              <a:rPr lang="en-US" dirty="0"/>
              <a:t>We have 4 major species:</a:t>
            </a:r>
          </a:p>
          <a:p>
            <a:pPr marL="457200" indent="-457200">
              <a:buFont typeface="Calibri" panose="020F0502020204030204" pitchFamily="34" charset="0"/>
              <a:buAutoNum type="arabicParenR"/>
            </a:pPr>
            <a:r>
              <a:rPr lang="en-US" dirty="0"/>
              <a:t>Clostridium </a:t>
            </a:r>
            <a:r>
              <a:rPr lang="en-US" dirty="0" err="1"/>
              <a:t>tetani</a:t>
            </a:r>
            <a:r>
              <a:rPr lang="en-US" dirty="0"/>
              <a:t> ( cause spasm )</a:t>
            </a:r>
          </a:p>
          <a:p>
            <a:pPr marL="457200" indent="-457200">
              <a:buFont typeface="Calibri" panose="020F0502020204030204" pitchFamily="34" charset="0"/>
              <a:buAutoNum type="arabicParenR"/>
            </a:pPr>
            <a:r>
              <a:rPr lang="en-US" dirty="0"/>
              <a:t>Clostridium </a:t>
            </a:r>
            <a:r>
              <a:rPr lang="en-US" dirty="0" err="1"/>
              <a:t>perfringens</a:t>
            </a:r>
            <a:r>
              <a:rPr lang="en-US" dirty="0"/>
              <a:t> ( cause gas gangrene ) , release a toxin called Phospholipase </a:t>
            </a:r>
          </a:p>
          <a:p>
            <a:pPr marL="457200" indent="-457200">
              <a:buFont typeface="Calibri" panose="020F0502020204030204" pitchFamily="34" charset="0"/>
              <a:buAutoNum type="arabicParenR"/>
            </a:pPr>
            <a:r>
              <a:rPr lang="en-US" dirty="0"/>
              <a:t>Clostridium </a:t>
            </a:r>
            <a:r>
              <a:rPr lang="en-US" dirty="0" err="1"/>
              <a:t>botulinum</a:t>
            </a:r>
            <a:r>
              <a:rPr lang="en-US" dirty="0"/>
              <a:t>  ( cause paralysis )</a:t>
            </a:r>
          </a:p>
          <a:p>
            <a:pPr marL="457200" indent="-457200">
              <a:buFont typeface="Calibri" panose="020F0502020204030204" pitchFamily="34" charset="0"/>
              <a:buAutoNum type="arabicParenR"/>
            </a:pPr>
            <a:r>
              <a:rPr lang="en-US" dirty="0"/>
              <a:t>Clostridium </a:t>
            </a:r>
            <a:r>
              <a:rPr lang="en-US" i="1" dirty="0" err="1">
                <a:latin typeface="Footlight MT Light" panose="0204060206030A020304" pitchFamily="18" charset="0"/>
              </a:rPr>
              <a:t>difficile</a:t>
            </a:r>
            <a:r>
              <a:rPr lang="en-US" dirty="0">
                <a:latin typeface="Footlight MT Light" panose="0204060206030A020304" pitchFamily="18" charset="0"/>
              </a:rPr>
              <a:t>  ( cause diarrhea )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>
                <a:latin typeface="Footlight MT Light" panose="0204060206030A020304" pitchFamily="18" charset="0"/>
              </a:rPr>
              <a:t>*</a:t>
            </a:r>
            <a:r>
              <a:rPr lang="x-none" dirty="0">
                <a:latin typeface="Footlight MT Light" panose="0204060206030A020304" pitchFamily="18" charset="0"/>
              </a:rPr>
              <a:t> التيتاني والبوتولينيم عكس بعض بحيث الاول يسبب انقباض للعضلات اما الثاني يسبب شلل </a:t>
            </a:r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80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36535" y="985215"/>
            <a:ext cx="10178322" cy="444493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dirty="0"/>
              <a:t>Clostridium </a:t>
            </a:r>
            <a:r>
              <a:rPr lang="en-US" i="1" dirty="0" err="1">
                <a:latin typeface="Footlight MT Light" panose="0204060206030A020304" pitchFamily="18" charset="0"/>
              </a:rPr>
              <a:t>difficile</a:t>
            </a:r>
            <a:r>
              <a:rPr lang="en-US" dirty="0">
                <a:latin typeface="Footlight MT Light" panose="0204060206030A020304" pitchFamily="18" charset="0"/>
              </a:rPr>
              <a:t>  ( cause diarrhea )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x-none" dirty="0"/>
              <a:t>هذي تفرز نوعين من التوكسينز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A enterotoxin which causes diarrhea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B cytotoxic ( kill the cells 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Clostridium are commonly found in soil and are able to survive under adverse conditions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It is common in any infection that their will be  an increase in WBC number, but in clostridium </a:t>
            </a:r>
            <a:r>
              <a:rPr lang="en-US" dirty="0" err="1"/>
              <a:t>perfreingens</a:t>
            </a:r>
            <a:r>
              <a:rPr lang="en-US" dirty="0"/>
              <a:t> ( that causes gas gangrene ) we will have low WBC!! Why?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Because </a:t>
            </a:r>
            <a:r>
              <a:rPr lang="en-US" dirty="0"/>
              <a:t>they produce </a:t>
            </a:r>
            <a:r>
              <a:rPr lang="en-US" dirty="0" err="1"/>
              <a:t>leukos</a:t>
            </a:r>
            <a:r>
              <a:rPr lang="en-US" dirty="0"/>
              <a:t>…( toxin that kill WBC ) </a:t>
            </a:r>
            <a:endParaRPr lang="x-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7664" y="127361"/>
            <a:ext cx="7056064" cy="633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Notes</a:t>
            </a:r>
            <a:r>
              <a:rPr lang="en-US" sz="4000" dirty="0"/>
              <a:t> </a:t>
            </a:r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on</a:t>
            </a:r>
            <a:r>
              <a:rPr lang="en-US" sz="4000" dirty="0"/>
              <a:t> </a:t>
            </a:r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anaerobic</a:t>
            </a:r>
            <a:r>
              <a:rPr lang="en-US" sz="4000" dirty="0"/>
              <a:t> </a:t>
            </a:r>
            <a:r>
              <a:rPr lang="en-US" sz="4000" spc="0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bacteria</a:t>
            </a:r>
            <a:endParaRPr lang="x-none" sz="4000" spc="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20484" r="20101" b="6666"/>
          <a:stretch/>
        </p:blipFill>
        <p:spPr>
          <a:xfrm>
            <a:off x="1020417" y="26504"/>
            <a:ext cx="11092069" cy="64140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22609" r="33214" b="61884"/>
          <a:stretch/>
        </p:blipFill>
        <p:spPr>
          <a:xfrm rot="16200000">
            <a:off x="-2232989" y="2392016"/>
            <a:ext cx="5592416" cy="8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13913" r="18970" b="7634"/>
          <a:stretch/>
        </p:blipFill>
        <p:spPr>
          <a:xfrm>
            <a:off x="874643" y="39756"/>
            <a:ext cx="11317357" cy="6241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22609" r="33214" b="61884"/>
          <a:stretch/>
        </p:blipFill>
        <p:spPr>
          <a:xfrm rot="16200000">
            <a:off x="-2232989" y="2392016"/>
            <a:ext cx="5592416" cy="8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533964" y="-91440"/>
            <a:ext cx="3322638" cy="998537"/>
          </a:xfrm>
        </p:spPr>
        <p:txBody>
          <a:bodyPr/>
          <a:lstStyle/>
          <a:p>
            <a:r>
              <a:rPr lang="en-US" b="1" i="1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533964" y="1873574"/>
            <a:ext cx="9549835" cy="43784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815320"/>
            <a:ext cx="12192000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Treatment </a:t>
            </a:r>
            <a:r>
              <a:rPr lang="en-US" sz="2400" dirty="0">
                <a:solidFill>
                  <a:srgbClr val="0070C0"/>
                </a:solidFill>
              </a:rPr>
              <a:t>of most anaerobic bacteria is:     </a:t>
            </a:r>
            <a:r>
              <a:rPr lang="en-US" dirty="0"/>
              <a:t>a) Penicillin         b) Metronidazole          c) </a:t>
            </a:r>
            <a:r>
              <a:rPr lang="en-US" dirty="0" smtClean="0"/>
              <a:t>Vancomycin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Anaerobic </a:t>
            </a:r>
            <a:r>
              <a:rPr lang="en-US" sz="2400" dirty="0">
                <a:solidFill>
                  <a:srgbClr val="0070C0"/>
                </a:solidFill>
              </a:rPr>
              <a:t>bacteria lack an enzyme called:   </a:t>
            </a:r>
            <a:r>
              <a:rPr lang="en-US" dirty="0"/>
              <a:t>a) Lactase          b) Superoxide dismutase         c) </a:t>
            </a:r>
            <a:r>
              <a:rPr lang="en-US" dirty="0" err="1" smtClean="0"/>
              <a:t>Lyase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….. </a:t>
            </a:r>
            <a:r>
              <a:rPr lang="en-US" sz="2600" dirty="0">
                <a:solidFill>
                  <a:srgbClr val="0070C0"/>
                </a:solidFill>
              </a:rPr>
              <a:t>is the most location for anaerobic </a:t>
            </a:r>
            <a:r>
              <a:rPr lang="en-US" sz="2600" dirty="0" smtClean="0">
                <a:solidFill>
                  <a:srgbClr val="0070C0"/>
                </a:solidFill>
              </a:rPr>
              <a:t>infection</a:t>
            </a:r>
            <a:r>
              <a:rPr lang="en-US" dirty="0" smtClean="0"/>
              <a:t>.       </a:t>
            </a:r>
            <a:r>
              <a:rPr lang="en-US" dirty="0"/>
              <a:t>a) Genital </a:t>
            </a:r>
            <a:r>
              <a:rPr lang="en-US" dirty="0" smtClean="0"/>
              <a:t>tract    </a:t>
            </a:r>
            <a:r>
              <a:rPr lang="en-US" dirty="0"/>
              <a:t>b) GIT   </a:t>
            </a:r>
            <a:r>
              <a:rPr lang="en-US" dirty="0" smtClean="0"/>
              <a:t> </a:t>
            </a:r>
            <a:r>
              <a:rPr lang="en-US" dirty="0"/>
              <a:t>c) Respiratory </a:t>
            </a:r>
            <a:r>
              <a:rPr lang="en-US" dirty="0" smtClean="0"/>
              <a:t>Tract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broad classification of bacteria is based on the types of reactions </a:t>
            </a:r>
            <a:r>
              <a:rPr lang="en-US" sz="2400" dirty="0" smtClean="0">
                <a:solidFill>
                  <a:srgbClr val="0070C0"/>
                </a:solidFill>
              </a:rPr>
              <a:t>employ </a:t>
            </a:r>
            <a:r>
              <a:rPr lang="en-US" sz="2400" dirty="0">
                <a:solidFill>
                  <a:srgbClr val="0070C0"/>
                </a:solidFill>
              </a:rPr>
              <a:t>to generate energy for </a:t>
            </a:r>
            <a:r>
              <a:rPr lang="en-US" sz="2400" dirty="0" smtClean="0">
                <a:solidFill>
                  <a:srgbClr val="0070C0"/>
                </a:solidFill>
              </a:rPr>
              <a:t>growth</a:t>
            </a:r>
            <a:r>
              <a:rPr lang="en-US" sz="2400" dirty="0" smtClean="0"/>
              <a:t>.                                                                                </a:t>
            </a:r>
            <a:r>
              <a:rPr lang="en-US" dirty="0" smtClean="0"/>
              <a:t>a</a:t>
            </a:r>
            <a:r>
              <a:rPr lang="en-US" dirty="0"/>
              <a:t>) T                      </a:t>
            </a:r>
            <a:r>
              <a:rPr lang="en-US" dirty="0" smtClean="0"/>
              <a:t>b)F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An </a:t>
            </a:r>
            <a:r>
              <a:rPr lang="en-US" sz="2000" dirty="0">
                <a:solidFill>
                  <a:srgbClr val="0070C0"/>
                </a:solidFill>
              </a:rPr>
              <a:t>example of </a:t>
            </a:r>
            <a:r>
              <a:rPr lang="en-US" sz="2000" dirty="0" smtClean="0">
                <a:solidFill>
                  <a:srgbClr val="0070C0"/>
                </a:solidFill>
              </a:rPr>
              <a:t>an anaerobic gram </a:t>
            </a:r>
            <a:r>
              <a:rPr lang="en-US" sz="2000" dirty="0">
                <a:solidFill>
                  <a:srgbClr val="0070C0"/>
                </a:solidFill>
              </a:rPr>
              <a:t>positive </a:t>
            </a:r>
            <a:r>
              <a:rPr lang="en-US" sz="2000" dirty="0" err="1" smtClean="0">
                <a:solidFill>
                  <a:srgbClr val="0070C0"/>
                </a:solidFill>
              </a:rPr>
              <a:t>bacili</a:t>
            </a:r>
            <a:r>
              <a:rPr lang="en-US" sz="2000" dirty="0" smtClean="0">
                <a:solidFill>
                  <a:srgbClr val="0070C0"/>
                </a:solidFill>
              </a:rPr>
              <a:t> non forming spores </a:t>
            </a:r>
            <a:r>
              <a:rPr lang="en-US" sz="2400" dirty="0" smtClean="0">
                <a:solidFill>
                  <a:srgbClr val="0070C0"/>
                </a:solidFill>
              </a:rPr>
              <a:t>:  </a:t>
            </a:r>
            <a:r>
              <a:rPr lang="en-US" dirty="0" smtClean="0"/>
              <a:t>A- </a:t>
            </a:r>
            <a:r>
              <a:rPr lang="en-US" dirty="0"/>
              <a:t>Clostridia   B- </a:t>
            </a:r>
            <a:r>
              <a:rPr lang="en-US" dirty="0" err="1"/>
              <a:t>Peptococcues</a:t>
            </a:r>
            <a:r>
              <a:rPr lang="en-US" dirty="0"/>
              <a:t>   C- </a:t>
            </a:r>
            <a:r>
              <a:rPr lang="en-US" dirty="0" err="1"/>
              <a:t>Actinomyces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W</a:t>
            </a:r>
            <a:r>
              <a:rPr lang="en-US" sz="2400" dirty="0" smtClean="0">
                <a:solidFill>
                  <a:srgbClr val="0070C0"/>
                </a:solidFill>
              </a:rPr>
              <a:t>hat </a:t>
            </a:r>
            <a:r>
              <a:rPr lang="en-US" sz="2400" dirty="0">
                <a:solidFill>
                  <a:srgbClr val="0070C0"/>
                </a:solidFill>
              </a:rPr>
              <a:t>bacteria is always resistant to </a:t>
            </a:r>
            <a:r>
              <a:rPr lang="en-US" sz="2400" dirty="0" smtClean="0">
                <a:solidFill>
                  <a:srgbClr val="0070C0"/>
                </a:solidFill>
              </a:rPr>
              <a:t>penicillin:   </a:t>
            </a:r>
            <a:r>
              <a:rPr lang="en-US" dirty="0" err="1" smtClean="0"/>
              <a:t>Ans</a:t>
            </a:r>
            <a:r>
              <a:rPr lang="en-US" dirty="0"/>
              <a:t>:…………………………………………………………..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</a:rPr>
              <a:t>Veillonella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parvula</a:t>
            </a:r>
            <a:r>
              <a:rPr lang="en-US" sz="2400" dirty="0">
                <a:solidFill>
                  <a:srgbClr val="0070C0"/>
                </a:solidFill>
              </a:rPr>
              <a:t> is always </a:t>
            </a:r>
            <a:r>
              <a:rPr lang="en-US" sz="2400" dirty="0" smtClean="0">
                <a:solidFill>
                  <a:srgbClr val="0070C0"/>
                </a:solidFill>
              </a:rPr>
              <a:t>in:  </a:t>
            </a:r>
            <a:r>
              <a:rPr lang="en-US" dirty="0" smtClean="0"/>
              <a:t>A- </a:t>
            </a:r>
            <a:r>
              <a:rPr lang="en-US" dirty="0"/>
              <a:t>Gram negative cocci  </a:t>
            </a:r>
            <a:r>
              <a:rPr lang="en-US" dirty="0" smtClean="0"/>
              <a:t> </a:t>
            </a:r>
            <a:r>
              <a:rPr lang="en-US" dirty="0"/>
              <a:t>B-gram positive </a:t>
            </a:r>
            <a:r>
              <a:rPr lang="en-US" dirty="0" smtClean="0"/>
              <a:t>cocci   C-gram </a:t>
            </a:r>
            <a:r>
              <a:rPr lang="en-US" dirty="0"/>
              <a:t>positive cocci in </a:t>
            </a:r>
            <a:r>
              <a:rPr lang="en-US" dirty="0" smtClean="0"/>
              <a:t>clusters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Cl.tetani</a:t>
            </a:r>
            <a:r>
              <a:rPr lang="en-US" sz="2400" dirty="0">
                <a:solidFill>
                  <a:srgbClr val="0070C0"/>
                </a:solidFill>
              </a:rPr>
              <a:t> is prevented </a:t>
            </a:r>
            <a:r>
              <a:rPr lang="en-US" sz="2400" dirty="0" smtClean="0">
                <a:solidFill>
                  <a:srgbClr val="0070C0"/>
                </a:solidFill>
              </a:rPr>
              <a:t>by:  </a:t>
            </a:r>
            <a:r>
              <a:rPr lang="en-US" dirty="0" err="1" smtClean="0"/>
              <a:t>Ans</a:t>
            </a:r>
            <a:r>
              <a:rPr lang="en-US" dirty="0"/>
              <a:t>:………………………………………………………….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What </a:t>
            </a:r>
            <a:r>
              <a:rPr lang="en-US" sz="2400" dirty="0" err="1">
                <a:solidFill>
                  <a:srgbClr val="0070C0"/>
                </a:solidFill>
              </a:rPr>
              <a:t>cuses</a:t>
            </a:r>
            <a:r>
              <a:rPr lang="en-US" sz="2400" dirty="0">
                <a:solidFill>
                  <a:srgbClr val="0070C0"/>
                </a:solidFill>
              </a:rPr>
              <a:t> toxic enterocolitis </a:t>
            </a:r>
            <a:r>
              <a:rPr lang="en-US" sz="2200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/>
              <a:t>: …………………………………………………………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 rot="10800000">
            <a:off x="6096000" y="0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1- </a:t>
            </a:r>
            <a:r>
              <a:rPr lang="en-US" dirty="0" smtClean="0"/>
              <a:t>A / 2- B / 3- B / 4- T / 5-C / 6- </a:t>
            </a:r>
            <a:r>
              <a:rPr lang="en-US" dirty="0" err="1"/>
              <a:t>bacteroides</a:t>
            </a:r>
            <a:r>
              <a:rPr lang="en-US" dirty="0"/>
              <a:t> </a:t>
            </a:r>
            <a:r>
              <a:rPr lang="en-US" dirty="0" err="1" smtClean="0"/>
              <a:t>fragilis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7-A / 8- vaccination / 9- </a:t>
            </a:r>
            <a:r>
              <a:rPr lang="en-US" dirty="0" err="1"/>
              <a:t>cl.difficle</a:t>
            </a:r>
            <a:r>
              <a:rPr lang="en-US" dirty="0"/>
              <a:t> ( </a:t>
            </a:r>
            <a:r>
              <a:rPr lang="en-US" dirty="0" err="1"/>
              <a:t>pseudomembernous</a:t>
            </a:r>
            <a:r>
              <a:rPr lang="en-US" dirty="0"/>
              <a:t> colitis)</a:t>
            </a:r>
          </a:p>
        </p:txBody>
      </p:sp>
    </p:spTree>
    <p:extLst>
      <p:ext uri="{BB962C8B-B14F-4D97-AF65-F5344CB8AC3E}">
        <p14:creationId xmlns:p14="http://schemas.microsoft.com/office/powerpoint/2010/main" val="18392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3284" y="-198783"/>
            <a:ext cx="4033284" cy="86485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Anaerobiosis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780" y="3200737"/>
            <a:ext cx="11290855" cy="2221566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/>
              <a:t>Lack cytochrome so they </a:t>
            </a:r>
            <a:r>
              <a:rPr lang="en-US" dirty="0">
                <a:solidFill>
                  <a:srgbClr val="FF0000"/>
                </a:solidFill>
              </a:rPr>
              <a:t>cannot use oxygen </a:t>
            </a:r>
            <a:r>
              <a:rPr lang="en-US" dirty="0"/>
              <a:t>as hydrogen acceptor.</a:t>
            </a:r>
          </a:p>
          <a:p>
            <a:pPr>
              <a:buFont typeface="Wingdings" charset="2"/>
              <a:buChar char="v"/>
            </a:pPr>
            <a:r>
              <a:rPr lang="en-US" dirty="0"/>
              <a:t>Most Lack </a:t>
            </a:r>
            <a:r>
              <a:rPr lang="en-US" dirty="0">
                <a:solidFill>
                  <a:srgbClr val="FF0000"/>
                </a:solidFill>
              </a:rPr>
              <a:t>Catalase &amp; Peroxidase </a:t>
            </a:r>
            <a:r>
              <a:rPr lang="en-US" dirty="0"/>
              <a:t>( Catalase is an enzyme that catalyzes the decomposition of hydrogen peroxide to water and oxygen)</a:t>
            </a:r>
          </a:p>
          <a:p>
            <a:pPr>
              <a:buFont typeface="Wingdings" charset="2"/>
              <a:buChar char="v"/>
            </a:pPr>
            <a:r>
              <a:rPr lang="en-US" dirty="0"/>
              <a:t>Contain </a:t>
            </a:r>
            <a:r>
              <a:rPr lang="en-US" dirty="0" err="1"/>
              <a:t>flavoprotein</a:t>
            </a:r>
            <a:r>
              <a:rPr lang="en-US" dirty="0"/>
              <a:t> so in the presence of oxygen produce H2O2 which is toxic</a:t>
            </a:r>
            <a:endParaRPr lang="x-none" dirty="0"/>
          </a:p>
          <a:p>
            <a:pPr>
              <a:buFont typeface="Wingdings" charset="2"/>
              <a:buChar char="v"/>
            </a:pPr>
            <a:r>
              <a:rPr lang="en-US" dirty="0"/>
              <a:t>They lack an enzyme called </a:t>
            </a:r>
            <a:r>
              <a:rPr lang="en-US" dirty="0">
                <a:solidFill>
                  <a:srgbClr val="FF0000"/>
                </a:solidFill>
              </a:rPr>
              <a:t>superoxide dismutase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5" name="TextBox 4"/>
          <p:cNvSpPr txBox="1"/>
          <p:nvPr/>
        </p:nvSpPr>
        <p:spPr>
          <a:xfrm>
            <a:off x="402111" y="5422303"/>
            <a:ext cx="3175243" cy="7386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Superoxide O2- are similar to free radical </a:t>
            </a:r>
          </a:p>
          <a:p>
            <a:pPr marL="457200" indent="-457200">
              <a:buFont typeface="Arial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Highly toxic </a:t>
            </a:r>
          </a:p>
          <a:p>
            <a:pPr marL="457200" indent="-457200">
              <a:buFont typeface="Arial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Highly reactive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955929" y="4829285"/>
            <a:ext cx="3820246" cy="1426254"/>
          </a:xfrm>
          <a:prstGeom prst="wedgeEllipseCallout">
            <a:avLst>
              <a:gd name="adj1" fmla="val -85709"/>
              <a:gd name="adj2" fmla="val -313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dirty="0"/>
              <a:t>Catalyzes Superoxide O</a:t>
            </a:r>
            <a:r>
              <a:rPr lang="en-US" sz="1400" dirty="0"/>
              <a:t>2</a:t>
            </a:r>
            <a:r>
              <a:rPr lang="en-US" sz="2400" dirty="0"/>
              <a:t>- </a:t>
            </a:r>
            <a:r>
              <a:rPr lang="en-US" dirty="0"/>
              <a:t>radical into oxygen and H</a:t>
            </a:r>
            <a:r>
              <a:rPr lang="en-US" sz="1400" dirty="0"/>
              <a:t>2</a:t>
            </a:r>
            <a:r>
              <a:rPr lang="en-US" dirty="0"/>
              <a:t>O</a:t>
            </a:r>
            <a:r>
              <a:rPr lang="en-US" sz="1400" dirty="0"/>
              <a:t>2</a:t>
            </a:r>
          </a:p>
          <a:p>
            <a:pPr marL="342900" indent="-342900" algn="ctr">
              <a:buAutoNum type="arabicParenR"/>
            </a:pPr>
            <a:r>
              <a:rPr lang="en-US" dirty="0" smtClean="0"/>
              <a:t>It is </a:t>
            </a:r>
            <a:r>
              <a:rPr lang="en-US" dirty="0"/>
              <a:t>an Anti-oxidative</a:t>
            </a:r>
            <a:endParaRPr lang="en-US" sz="2400" dirty="0"/>
          </a:p>
        </p:txBody>
      </p:sp>
      <p:sp>
        <p:nvSpPr>
          <p:cNvPr id="11" name="Rectangle 6"/>
          <p:cNvSpPr/>
          <p:nvPr/>
        </p:nvSpPr>
        <p:spPr>
          <a:xfrm>
            <a:off x="26504" y="920951"/>
            <a:ext cx="7911548" cy="1446550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DEFENITION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-</a:t>
            </a:r>
            <a:r>
              <a:rPr lang="en-US" sz="2000" dirty="0"/>
              <a:t>A MICRBE THAT CAN ONLY GROW UNDER ANAROBIC CONDITION </a:t>
            </a:r>
          </a:p>
          <a:p>
            <a:pPr>
              <a:defRPr/>
            </a:pPr>
            <a:r>
              <a:rPr lang="en-US" sz="2000" dirty="0" smtClean="0"/>
              <a:t>-SENSETIVE  </a:t>
            </a:r>
            <a:r>
              <a:rPr lang="en-US" sz="2000" dirty="0"/>
              <a:t>TO metronidazole (MTZ)</a:t>
            </a:r>
          </a:p>
          <a:p>
            <a:pPr>
              <a:defRPr/>
            </a:pPr>
            <a:r>
              <a:rPr lang="en-US" sz="2000" dirty="0"/>
              <a:t> FAIL TO GROW IN  AIR 10 %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12" name="Rectangle 7"/>
          <p:cNvSpPr/>
          <p:nvPr/>
        </p:nvSpPr>
        <p:spPr>
          <a:xfrm>
            <a:off x="7898489" y="530087"/>
            <a:ext cx="1935126" cy="768626"/>
          </a:xfrm>
          <a:prstGeom prst="bracePai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Only in female’s slides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61322" y="914400"/>
            <a:ext cx="5950226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4" descr="C:\Documents and Settings\Dr.Fauzia\My Documents\My Pictures\flagy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4" y="1298713"/>
            <a:ext cx="3865205" cy="184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93915" y="2260721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436microbiologyteam@gmail.com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788" y="964960"/>
            <a:ext cx="292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9966" y="2260721"/>
            <a:ext cx="3869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Fetyani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Eiaidi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Khalid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5770" y="2260721"/>
            <a:ext cx="38162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Jawaher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musallm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9966" y="1341269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75770" y="1380457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</p:spTree>
    <p:extLst>
      <p:ext uri="{BB962C8B-B14F-4D97-AF65-F5344CB8AC3E}">
        <p14:creationId xmlns:p14="http://schemas.microsoft.com/office/powerpoint/2010/main" val="41112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0032" y="0"/>
            <a:ext cx="191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HABITAT</a:t>
            </a:r>
            <a:endParaRPr lang="en-US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01663"/>
            <a:ext cx="9170505" cy="59400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en-US" sz="2400" dirty="0"/>
              <a:t>These organism are </a:t>
            </a:r>
            <a:r>
              <a:rPr lang="en-US" sz="2400" dirty="0">
                <a:solidFill>
                  <a:srgbClr val="FF0000"/>
                </a:solidFill>
              </a:rPr>
              <a:t>normal flora </a:t>
            </a:r>
            <a:r>
              <a:rPr lang="en-US" sz="2400" dirty="0"/>
              <a:t>in</a:t>
            </a:r>
            <a:r>
              <a:rPr lang="en-US" sz="2400" dirty="0" smtClean="0"/>
              <a:t>:</a:t>
            </a:r>
          </a:p>
          <a:p>
            <a:pPr lvl="0">
              <a:buNone/>
            </a:pPr>
            <a:endParaRPr lang="en-US" dirty="0"/>
          </a:p>
          <a:p>
            <a:pPr marL="342900" lvl="0" indent="-342900">
              <a:buAutoNum type="alphaUcPeriod"/>
            </a:pPr>
            <a:r>
              <a:rPr lang="en-US" sz="2400" b="1" dirty="0">
                <a:solidFill>
                  <a:schemeClr val="accent4"/>
                </a:solidFill>
              </a:rPr>
              <a:t>Oropharynx</a:t>
            </a:r>
            <a:r>
              <a:rPr lang="en-US" sz="2400" dirty="0"/>
              <a:t>  </a:t>
            </a:r>
            <a:r>
              <a:rPr lang="en-US" sz="2400" i="1" dirty="0" err="1"/>
              <a:t>eg</a:t>
            </a:r>
            <a:r>
              <a:rPr lang="en-US" sz="2400" i="1" dirty="0"/>
              <a:t>. 1. </a:t>
            </a:r>
            <a:r>
              <a:rPr lang="en-US" sz="2400" i="1" dirty="0" err="1"/>
              <a:t>Provetella</a:t>
            </a:r>
            <a:r>
              <a:rPr lang="en-US" sz="2400" i="1" dirty="0"/>
              <a:t> </a:t>
            </a:r>
            <a:r>
              <a:rPr lang="en-US" sz="2400" i="1" dirty="0" err="1"/>
              <a:t>melaninogenicus</a:t>
            </a:r>
            <a:r>
              <a:rPr lang="en-US" sz="2400" i="1" dirty="0"/>
              <a:t>  </a:t>
            </a:r>
          </a:p>
          <a:p>
            <a:pPr lvl="0"/>
            <a:r>
              <a:rPr lang="en-US" sz="2400" dirty="0"/>
              <a:t>                                    2.Fusobacteria  </a:t>
            </a:r>
          </a:p>
          <a:p>
            <a:pPr lvl="0"/>
            <a:r>
              <a:rPr lang="en-US" sz="2400" dirty="0"/>
              <a:t>                                    3. </a:t>
            </a:r>
            <a:r>
              <a:rPr lang="en-US" sz="2400" dirty="0" err="1"/>
              <a:t>Veillonella</a:t>
            </a:r>
            <a:r>
              <a:rPr lang="en-US" sz="2400" dirty="0"/>
              <a:t> </a:t>
            </a:r>
            <a:endParaRPr lang="en-US" sz="2400" dirty="0" smtClean="0"/>
          </a:p>
          <a:p>
            <a:pPr lvl="0"/>
            <a:endParaRPr lang="en-US" sz="3200" dirty="0"/>
          </a:p>
          <a:p>
            <a:pPr lvl="0"/>
            <a:r>
              <a:rPr lang="en-US" sz="2400" b="1" dirty="0">
                <a:solidFill>
                  <a:schemeClr val="accent4"/>
                </a:solidFill>
              </a:rPr>
              <a:t>B.	Gastrointestinal tract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Found mainly in the </a:t>
            </a:r>
            <a:r>
              <a:rPr lang="en-US" sz="2400" dirty="0">
                <a:solidFill>
                  <a:srgbClr val="FFC000"/>
                </a:solidFill>
              </a:rPr>
              <a:t>large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colon</a:t>
            </a:r>
            <a:r>
              <a:rPr lang="en-US" sz="2400" dirty="0"/>
              <a:t> in large numbers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Total number of anaerobes = 10 </a:t>
            </a:r>
            <a:r>
              <a:rPr lang="en-US" sz="2400" baseline="30000" dirty="0"/>
              <a:t>11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While all aerobes (including E. </a:t>
            </a:r>
            <a:r>
              <a:rPr lang="en-US" sz="2400" i="1" dirty="0"/>
              <a:t>coli) = </a:t>
            </a:r>
            <a:r>
              <a:rPr lang="en-US" sz="2400" dirty="0"/>
              <a:t>10 </a:t>
            </a:r>
            <a:r>
              <a:rPr lang="en-US" sz="2400" baseline="30000" dirty="0"/>
              <a:t>14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examples are </a:t>
            </a:r>
            <a:r>
              <a:rPr lang="en-US" sz="2400" i="1" dirty="0"/>
              <a:t>(1) </a:t>
            </a:r>
            <a:r>
              <a:rPr lang="en-US" sz="2400" b="1" i="1" u="sng" dirty="0" err="1">
                <a:solidFill>
                  <a:srgbClr val="FF0000"/>
                </a:solidFill>
              </a:rPr>
              <a:t>Bacteroides</a:t>
            </a:r>
            <a:r>
              <a:rPr 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</a:rPr>
              <a:t>fragilis</a:t>
            </a:r>
            <a:r>
              <a:rPr 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sz="2400" i="1" dirty="0"/>
              <a:t>(2) Bifidobacterium </a:t>
            </a:r>
            <a:r>
              <a:rPr lang="en-US" sz="2400" i="1" dirty="0" smtClean="0"/>
              <a:t>species</a:t>
            </a:r>
          </a:p>
          <a:p>
            <a:pPr marL="800100" lvl="1" indent="-342900">
              <a:buFont typeface="Arial" charset="0"/>
              <a:buChar char="•"/>
            </a:pPr>
            <a:endParaRPr lang="en-US" sz="2800" dirty="0"/>
          </a:p>
          <a:p>
            <a:pPr marL="457200" lvl="0" indent="-457200">
              <a:buAutoNum type="alphaUcPeriod" startAt="3"/>
            </a:pPr>
            <a:r>
              <a:rPr lang="en-US" sz="2400" b="1" dirty="0" smtClean="0">
                <a:solidFill>
                  <a:schemeClr val="accent4"/>
                </a:solidFill>
              </a:rPr>
              <a:t>Female </a:t>
            </a:r>
            <a:r>
              <a:rPr lang="en-US" sz="2400" b="1" dirty="0">
                <a:solidFill>
                  <a:schemeClr val="accent4"/>
                </a:solidFill>
              </a:rPr>
              <a:t>genital tract </a:t>
            </a:r>
            <a:r>
              <a:rPr lang="en-US" sz="2400" dirty="0"/>
              <a:t>(mainly in the vagina</a:t>
            </a:r>
            <a:r>
              <a:rPr lang="en-US" sz="2400" dirty="0" smtClean="0"/>
              <a:t>)</a:t>
            </a:r>
          </a:p>
          <a:p>
            <a:pPr marL="457200" lvl="0" indent="-457200">
              <a:buAutoNum type="alphaUcPeriod" startAt="3"/>
            </a:pPr>
            <a:endParaRPr lang="en-US" sz="2400" dirty="0"/>
          </a:p>
          <a:p>
            <a:pPr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-presence as normal flora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also in </a:t>
            </a:r>
            <a:r>
              <a:rPr lang="en-US" sz="2000" dirty="0" smtClean="0"/>
              <a:t>Skin, Nose, Mouth</a:t>
            </a:r>
            <a:r>
              <a:rPr lang="en-US" sz="2000" dirty="0"/>
              <a:t>, </a:t>
            </a:r>
            <a:r>
              <a:rPr lang="en-US" sz="2000" dirty="0" smtClean="0"/>
              <a:t>throat, </a:t>
            </a:r>
            <a:r>
              <a:rPr lang="en-US" sz="2000" dirty="0" err="1" smtClean="0"/>
              <a:t>Endocervix</a:t>
            </a:r>
            <a:r>
              <a:rPr lang="en-US" sz="2000" dirty="0" smtClean="0"/>
              <a:t>, Urethra. </a:t>
            </a:r>
            <a:endParaRPr lang="en-US" sz="28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329530" y="1232452"/>
            <a:ext cx="2703444" cy="2994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457472" y="1535403"/>
            <a:ext cx="2548998" cy="259080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100" dirty="0" err="1">
                <a:ln w="0"/>
                <a:solidFill>
                  <a:srgbClr val="0070C0"/>
                </a:solidFill>
              </a:rPr>
              <a:t>M</a:t>
            </a:r>
            <a:r>
              <a:rPr lang="en-US" sz="3100" dirty="0" err="1" smtClean="0">
                <a:ln w="0"/>
                <a:solidFill>
                  <a:srgbClr val="0070C0"/>
                </a:solidFill>
              </a:rPr>
              <a:t>odefied</a:t>
            </a:r>
            <a:r>
              <a:rPr lang="en-US" sz="3100" dirty="0" smtClean="0">
                <a:ln w="0"/>
                <a:solidFill>
                  <a:srgbClr val="0070C0"/>
                </a:solidFill>
              </a:rPr>
              <a:t>   by:   </a:t>
            </a:r>
            <a:endParaRPr lang="en-US" sz="3100" dirty="0" smtClean="0"/>
          </a:p>
          <a:p>
            <a:pPr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400" dirty="0" smtClean="0"/>
              <a:t>Pathophysiologic  states</a:t>
            </a:r>
          </a:p>
          <a:p>
            <a:pPr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400" dirty="0" smtClean="0"/>
              <a:t>Antimicrobial agents ,</a:t>
            </a:r>
            <a:r>
              <a:rPr lang="en-US" sz="2400" dirty="0"/>
              <a:t>H-Blockers </a:t>
            </a:r>
            <a:r>
              <a:rPr lang="en-US" sz="2400" dirty="0" smtClean="0"/>
              <a:t>,antacids</a:t>
            </a:r>
          </a:p>
          <a:p>
            <a:pPr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400" dirty="0" smtClean="0"/>
              <a:t>Hormonal changes</a:t>
            </a:r>
          </a:p>
          <a:p>
            <a:pPr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400" dirty="0" smtClean="0"/>
              <a:t>Age</a:t>
            </a:r>
            <a:endParaRPr lang="en-US" sz="2400" dirty="0"/>
          </a:p>
        </p:txBody>
      </p:sp>
      <p:sp>
        <p:nvSpPr>
          <p:cNvPr id="10" name="مستطيل ذو زاوية واحدة مخدوشة 9"/>
          <p:cNvSpPr/>
          <p:nvPr/>
        </p:nvSpPr>
        <p:spPr>
          <a:xfrm>
            <a:off x="10376452" y="4126203"/>
            <a:ext cx="1630018" cy="830997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49948" y="4126203"/>
            <a:ext cx="15372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SA" sz="1600" dirty="0" smtClean="0"/>
              <a:t>المقصد إنها تحول البكتيريا من نورمال فلورا الى ممرضة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667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13605" y="487980"/>
            <a:ext cx="6559296" cy="89547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CLASSIFICATION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3232" y="319827"/>
            <a:ext cx="6129498" cy="437034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9600" dirty="0">
                <a:solidFill>
                  <a:schemeClr val="accent1">
                    <a:lumMod val="75000"/>
                  </a:schemeClr>
                </a:solidFill>
              </a:rPr>
              <a:t>2-NON SPORE FORMINGN  {MORE COMMON}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q"/>
              <a:defRPr/>
            </a:pPr>
            <a:endParaRPr lang="en-US" sz="1500" dirty="0"/>
          </a:p>
          <a:p>
            <a:pPr lvl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en-US" sz="2100" dirty="0"/>
              <a:t>		</a:t>
            </a:r>
            <a:r>
              <a:rPr lang="en-US" sz="2100" dirty="0">
                <a:latin typeface="Baskerville Old Face" pitchFamily="18" charset="0"/>
              </a:rPr>
              <a:t>	</a:t>
            </a:r>
            <a:r>
              <a:rPr lang="en-US" dirty="0">
                <a:latin typeface="Baskerville Old Face" pitchFamily="18" charset="0"/>
                <a:ea typeface="+mn-ea"/>
              </a:rPr>
              <a:t>		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83631" y="2913544"/>
            <a:ext cx="3829866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GRAME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POSITIVE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BACILLI</a:t>
            </a:r>
            <a:endParaRPr lang="ar-SA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b="1" u="sng" dirty="0"/>
              <a:t>CL .perfringens</a:t>
            </a:r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dirty="0"/>
              <a:t>CL .</a:t>
            </a:r>
            <a:r>
              <a:rPr lang="en-US" sz="2000" dirty="0" err="1"/>
              <a:t>Septicum</a:t>
            </a:r>
            <a:endParaRPr lang="en-US" sz="2000" dirty="0"/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dirty="0"/>
              <a:t>CL .</a:t>
            </a:r>
            <a:r>
              <a:rPr lang="en-US" sz="2000" dirty="0" err="1"/>
              <a:t>novyi</a:t>
            </a:r>
            <a:endParaRPr lang="en-US" sz="2000" dirty="0"/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dirty="0"/>
              <a:t>CL .</a:t>
            </a:r>
            <a:r>
              <a:rPr lang="en-US" sz="2000" dirty="0" err="1"/>
              <a:t>Histolyticum</a:t>
            </a:r>
            <a:endParaRPr lang="en-US" sz="2000" dirty="0"/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b="1" u="sng" dirty="0"/>
              <a:t>CL .Difficile</a:t>
            </a:r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b="1" u="sng" dirty="0"/>
              <a:t>CL .</a:t>
            </a:r>
            <a:r>
              <a:rPr lang="en-US" sz="2000" b="1" u="sng" dirty="0" err="1"/>
              <a:t>Tetani</a:t>
            </a:r>
            <a:endParaRPr lang="en-US" sz="2000" b="1" u="sng" dirty="0"/>
          </a:p>
          <a:p>
            <a:pPr marL="800100" lvl="1" indent="-342900">
              <a:buFont typeface="Wingdings" charset="2"/>
              <a:buChar char="v"/>
              <a:defRPr/>
            </a:pPr>
            <a:r>
              <a:rPr lang="en-US" sz="2000" b="1" u="sng" dirty="0"/>
              <a:t>CL .</a:t>
            </a:r>
            <a:r>
              <a:rPr lang="en-US" sz="2000" b="1" u="sng" dirty="0" smtClean="0"/>
              <a:t>Botulinum</a:t>
            </a:r>
            <a:endParaRPr lang="ar-SA" sz="2000" b="1" u="sng" dirty="0" smtClean="0"/>
          </a:p>
          <a:p>
            <a:pPr marL="800100" lvl="1" indent="-342900">
              <a:buFont typeface="Wingdings" charset="2"/>
              <a:buChar char="v"/>
              <a:defRPr/>
            </a:pPr>
            <a:endParaRPr lang="en-US" sz="20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5943232" y="784523"/>
            <a:ext cx="576469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bg2"/>
              </a:buCl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 –GRAM NEGATIVE  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BACILLI</a:t>
            </a:r>
          </a:p>
          <a:p>
            <a:pPr marL="742950" lvl="1" indent="-285750"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bacteroides</a:t>
            </a:r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n-US" b="1" u="sng" dirty="0" err="1" smtClean="0">
                <a:solidFill>
                  <a:srgbClr val="FF0000"/>
                </a:solidFill>
              </a:rPr>
              <a:t>fragilis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 resistant to penicillin)</a:t>
            </a:r>
          </a:p>
          <a:p>
            <a:pPr marL="742950" lvl="1" indent="-285750"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Prevotella</a:t>
            </a:r>
            <a:r>
              <a:rPr lang="en-US" dirty="0" smtClean="0"/>
              <a:t> </a:t>
            </a:r>
            <a:r>
              <a:rPr lang="en-US" dirty="0" err="1"/>
              <a:t>spp</a:t>
            </a:r>
            <a:r>
              <a:rPr lang="en-US" dirty="0"/>
              <a:t>		</a:t>
            </a:r>
          </a:p>
          <a:p>
            <a:pPr marL="742950" lvl="1" indent="-285750"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dirty="0"/>
              <a:t> </a:t>
            </a:r>
            <a:r>
              <a:rPr lang="en-US" dirty="0" err="1" smtClean="0"/>
              <a:t>Leptotricha</a:t>
            </a:r>
            <a:r>
              <a:rPr lang="en-US" dirty="0" smtClean="0"/>
              <a:t> </a:t>
            </a:r>
            <a:r>
              <a:rPr lang="en-US" dirty="0" err="1"/>
              <a:t>buccalis</a:t>
            </a:r>
            <a:r>
              <a:rPr lang="en-US" dirty="0"/>
              <a:t>	</a:t>
            </a:r>
          </a:p>
          <a:p>
            <a:pPr marL="742950" lvl="1" indent="-285750"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dirty="0"/>
              <a:t> </a:t>
            </a:r>
            <a:r>
              <a:rPr lang="en-US" b="1" u="sng" dirty="0" smtClean="0"/>
              <a:t>fusobacterium</a:t>
            </a:r>
            <a:r>
              <a:rPr lang="ar-SA" b="1" u="sng" dirty="0" smtClean="0"/>
              <a:t> </a:t>
            </a:r>
            <a:r>
              <a:rPr lang="en-US" b="1" u="sng" dirty="0" err="1" smtClean="0">
                <a:solidFill>
                  <a:schemeClr val="tx1"/>
                </a:solidFill>
              </a:rPr>
              <a:t>spp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(The main cause of </a:t>
            </a:r>
            <a:r>
              <a:rPr lang="en-US" dirty="0" smtClean="0"/>
              <a:t>pharyngitis)</a:t>
            </a:r>
            <a:endParaRPr lang="ar-SA" dirty="0" smtClean="0"/>
          </a:p>
          <a:p>
            <a:pPr marL="742950" lvl="1" indent="-285750"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 smtClean="0"/>
              <a:t>f.nucleatum</a:t>
            </a:r>
            <a:endParaRPr lang="en-US" dirty="0" smtClean="0"/>
          </a:p>
          <a:p>
            <a:pPr marL="742950" lvl="1" indent="-285750"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b="1" u="sng" dirty="0" err="1" smtClean="0"/>
              <a:t>Viellonella</a:t>
            </a:r>
            <a:r>
              <a:rPr lang="en-US" b="1" u="sng" dirty="0" smtClean="0"/>
              <a:t> </a:t>
            </a:r>
            <a:r>
              <a:rPr lang="en-US" b="1" u="sng" dirty="0"/>
              <a:t>sp. </a:t>
            </a:r>
            <a:r>
              <a:rPr lang="en-US" sz="1600" b="1" u="sng" dirty="0">
                <a:solidFill>
                  <a:srgbClr val="FF0000"/>
                </a:solidFill>
              </a:rPr>
              <a:t>GRAM NEGATIVE </a:t>
            </a:r>
            <a:r>
              <a:rPr lang="en-US" sz="1600" b="1" u="sng" dirty="0" smtClean="0">
                <a:solidFill>
                  <a:srgbClr val="FF0000"/>
                </a:solidFill>
              </a:rPr>
              <a:t>DIPLOCOCCI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232" y="3882039"/>
            <a:ext cx="5757703" cy="1785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 –GRAME POSITIVE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BACILLI</a:t>
            </a:r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dirty="0" err="1"/>
              <a:t>Propionobacterium</a:t>
            </a:r>
            <a:r>
              <a:rPr lang="en-US" dirty="0"/>
              <a:t>  </a:t>
            </a:r>
            <a:r>
              <a:rPr lang="en-US" dirty="0" err="1"/>
              <a:t>propionicum</a:t>
            </a:r>
            <a:r>
              <a:rPr lang="en-US" dirty="0"/>
              <a:t> ,</a:t>
            </a:r>
            <a:r>
              <a:rPr lang="en-US" dirty="0" err="1" smtClean="0">
                <a:solidFill>
                  <a:schemeClr val="tx1"/>
                </a:solidFill>
              </a:rPr>
              <a:t>p.acne</a:t>
            </a:r>
            <a:endParaRPr lang="en-US" dirty="0">
              <a:solidFill>
                <a:schemeClr val="tx1"/>
              </a:solidFill>
            </a:endParaRPr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dirty="0"/>
              <a:t>Bifidobacterium</a:t>
            </a:r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dirty="0" err="1"/>
              <a:t>Euobacterium</a:t>
            </a:r>
            <a:endParaRPr lang="en-US" dirty="0"/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dirty="0"/>
              <a:t>LACTOBACILLUS</a:t>
            </a:r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b="1" u="sng" dirty="0" err="1"/>
              <a:t>Actinomyces</a:t>
            </a:r>
            <a:r>
              <a:rPr lang="en-US" dirty="0"/>
              <a:t> </a:t>
            </a:r>
            <a:r>
              <a:rPr lang="en-US" dirty="0" err="1"/>
              <a:t>israelii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50225" y="5705603"/>
            <a:ext cx="57577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D-MICROAEROPHILIC  STREPT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943232" y="2889631"/>
            <a:ext cx="57646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 –GRAME POSITIVE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COCCI</a:t>
            </a:r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b="1" u="sng" dirty="0" err="1" smtClean="0"/>
              <a:t>Peptococci</a:t>
            </a:r>
            <a:r>
              <a:rPr lang="en-US" dirty="0" smtClean="0"/>
              <a:t> </a:t>
            </a:r>
            <a:r>
              <a:rPr lang="en-US" dirty="0"/>
              <a:t>(staphylococcus) </a:t>
            </a:r>
            <a:endParaRPr lang="en-US" dirty="0" smtClean="0"/>
          </a:p>
          <a:p>
            <a:pPr marL="1200150" lvl="2" indent="-285750">
              <a:buFont typeface="Wingdings" charset="2"/>
              <a:buChar char="v"/>
              <a:defRPr/>
            </a:pPr>
            <a:r>
              <a:rPr lang="en-US" dirty="0" smtClean="0"/>
              <a:t> </a:t>
            </a:r>
            <a:r>
              <a:rPr lang="en-US" b="1" u="sng" dirty="0" err="1" smtClean="0"/>
              <a:t>Peptostreptococci</a:t>
            </a:r>
            <a:r>
              <a:rPr lang="en-US" dirty="0"/>
              <a:t> (streptococci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8816" y="2424717"/>
            <a:ext cx="2977866" cy="46166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>
            <a:spAutoFit/>
          </a:bodyPr>
          <a:lstStyle/>
          <a:p>
            <a:pPr marL="91440" indent="-91440" algn="ctr"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1-SPORE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FORMING </a:t>
            </a:r>
          </a:p>
        </p:txBody>
      </p:sp>
    </p:spTree>
    <p:extLst>
      <p:ext uri="{BB962C8B-B14F-4D97-AF65-F5344CB8AC3E}">
        <p14:creationId xmlns:p14="http://schemas.microsoft.com/office/powerpoint/2010/main" val="20833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86" y="0"/>
            <a:ext cx="10058400" cy="96145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Classification of anaerobics: </a:t>
            </a:r>
            <a:endParaRPr lang="x-none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6" y="1030653"/>
            <a:ext cx="10426424" cy="519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c 2"/>
          <p:cNvSpPr/>
          <p:nvPr/>
        </p:nvSpPr>
        <p:spPr>
          <a:xfrm rot="17258470">
            <a:off x="3738569" y="1568188"/>
            <a:ext cx="993913" cy="719039"/>
          </a:xfrm>
          <a:prstGeom prst="arc">
            <a:avLst>
              <a:gd name="adj1" fmla="val 1461757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5983" y="1378226"/>
            <a:ext cx="31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Usually in the environment</a:t>
            </a:r>
          </a:p>
        </p:txBody>
      </p:sp>
      <p:sp>
        <p:nvSpPr>
          <p:cNvPr id="6" name="Arc 5"/>
          <p:cNvSpPr/>
          <p:nvPr/>
        </p:nvSpPr>
        <p:spPr>
          <a:xfrm rot="16200000">
            <a:off x="3082587" y="5113143"/>
            <a:ext cx="993913" cy="719039"/>
          </a:xfrm>
          <a:prstGeom prst="arc">
            <a:avLst>
              <a:gd name="adj1" fmla="val 1461757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8968" y="5600287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Usually normal flora</a:t>
            </a:r>
          </a:p>
        </p:txBody>
      </p:sp>
    </p:spTree>
    <p:extLst>
      <p:ext uri="{BB962C8B-B14F-4D97-AF65-F5344CB8AC3E}">
        <p14:creationId xmlns:p14="http://schemas.microsoft.com/office/powerpoint/2010/main" val="27130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"/>
          <p:cNvSpPr txBox="1"/>
          <p:nvPr/>
        </p:nvSpPr>
        <p:spPr>
          <a:xfrm>
            <a:off x="5040351" y="356839"/>
            <a:ext cx="20127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Anaerobic bacteria </a:t>
            </a:r>
            <a:endParaRPr lang="x-none" dirty="0"/>
          </a:p>
        </p:txBody>
      </p:sp>
      <p:cxnSp>
        <p:nvCxnSpPr>
          <p:cNvPr id="3" name="رابط كسهم مستقيم 6"/>
          <p:cNvCxnSpPr/>
          <p:nvPr/>
        </p:nvCxnSpPr>
        <p:spPr>
          <a:xfrm>
            <a:off x="6046716" y="726171"/>
            <a:ext cx="0" cy="516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مربع نص 10"/>
          <p:cNvSpPr txBox="1"/>
          <p:nvPr/>
        </p:nvSpPr>
        <p:spPr>
          <a:xfrm>
            <a:off x="5118410" y="1242690"/>
            <a:ext cx="1977977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Non spore forming</a:t>
            </a:r>
            <a:endParaRPr lang="x-none" dirty="0"/>
          </a:p>
        </p:txBody>
      </p:sp>
      <p:cxnSp>
        <p:nvCxnSpPr>
          <p:cNvPr id="5" name="رابط مستقيم 20"/>
          <p:cNvCxnSpPr/>
          <p:nvPr/>
        </p:nvCxnSpPr>
        <p:spPr>
          <a:xfrm flipH="1">
            <a:off x="6046715" y="1678698"/>
            <a:ext cx="1" cy="1610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22"/>
          <p:cNvCxnSpPr/>
          <p:nvPr/>
        </p:nvCxnSpPr>
        <p:spPr>
          <a:xfrm>
            <a:off x="6046715" y="1839720"/>
            <a:ext cx="29027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23"/>
          <p:cNvCxnSpPr/>
          <p:nvPr/>
        </p:nvCxnSpPr>
        <p:spPr>
          <a:xfrm>
            <a:off x="3143928" y="1839720"/>
            <a:ext cx="29027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25"/>
          <p:cNvCxnSpPr/>
          <p:nvPr/>
        </p:nvCxnSpPr>
        <p:spPr>
          <a:xfrm>
            <a:off x="3187571" y="1839720"/>
            <a:ext cx="0" cy="516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26"/>
          <p:cNvCxnSpPr/>
          <p:nvPr/>
        </p:nvCxnSpPr>
        <p:spPr>
          <a:xfrm>
            <a:off x="8948540" y="1839720"/>
            <a:ext cx="0" cy="516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مربع نص 27"/>
          <p:cNvSpPr txBox="1"/>
          <p:nvPr/>
        </p:nvSpPr>
        <p:spPr>
          <a:xfrm>
            <a:off x="2403446" y="2356239"/>
            <a:ext cx="15682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Gram positive </a:t>
            </a:r>
            <a:endParaRPr lang="x-none" dirty="0"/>
          </a:p>
        </p:txBody>
      </p:sp>
      <p:sp>
        <p:nvSpPr>
          <p:cNvPr id="11" name="مربع نص 28"/>
          <p:cNvSpPr txBox="1"/>
          <p:nvPr/>
        </p:nvSpPr>
        <p:spPr>
          <a:xfrm>
            <a:off x="8176437" y="2365817"/>
            <a:ext cx="15442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Gram negative</a:t>
            </a:r>
            <a:endParaRPr lang="x-none" dirty="0"/>
          </a:p>
        </p:txBody>
      </p:sp>
      <p:cxnSp>
        <p:nvCxnSpPr>
          <p:cNvPr id="12" name="رابط مستقيم 30"/>
          <p:cNvCxnSpPr/>
          <p:nvPr/>
        </p:nvCxnSpPr>
        <p:spPr>
          <a:xfrm flipH="1">
            <a:off x="8948538" y="2735149"/>
            <a:ext cx="1" cy="1610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36"/>
          <p:cNvCxnSpPr/>
          <p:nvPr/>
        </p:nvCxnSpPr>
        <p:spPr>
          <a:xfrm>
            <a:off x="8948538" y="2896171"/>
            <a:ext cx="704595" cy="150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37"/>
          <p:cNvCxnSpPr/>
          <p:nvPr/>
        </p:nvCxnSpPr>
        <p:spPr>
          <a:xfrm>
            <a:off x="7625469" y="2896171"/>
            <a:ext cx="13230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مربع نص 39"/>
          <p:cNvSpPr txBox="1"/>
          <p:nvPr/>
        </p:nvSpPr>
        <p:spPr>
          <a:xfrm>
            <a:off x="9626268" y="2825848"/>
            <a:ext cx="6655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cocci</a:t>
            </a:r>
            <a:endParaRPr lang="x-none" dirty="0"/>
          </a:p>
        </p:txBody>
      </p:sp>
      <p:sp>
        <p:nvSpPr>
          <p:cNvPr id="16" name="مربع نص 40"/>
          <p:cNvSpPr txBox="1"/>
          <p:nvPr/>
        </p:nvSpPr>
        <p:spPr>
          <a:xfrm>
            <a:off x="6933848" y="2804092"/>
            <a:ext cx="7184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Bacilli</a:t>
            </a:r>
            <a:endParaRPr lang="x-none" dirty="0"/>
          </a:p>
        </p:txBody>
      </p:sp>
      <p:cxnSp>
        <p:nvCxnSpPr>
          <p:cNvPr id="17" name="رابط مستقيم 41"/>
          <p:cNvCxnSpPr/>
          <p:nvPr/>
        </p:nvCxnSpPr>
        <p:spPr>
          <a:xfrm flipH="1">
            <a:off x="3187571" y="2735149"/>
            <a:ext cx="1" cy="1610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مربع نص 44"/>
          <p:cNvSpPr txBox="1"/>
          <p:nvPr/>
        </p:nvSpPr>
        <p:spPr>
          <a:xfrm>
            <a:off x="716769" y="2846470"/>
            <a:ext cx="7184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Bacilli</a:t>
            </a:r>
            <a:endParaRPr lang="x-none" dirty="0"/>
          </a:p>
        </p:txBody>
      </p:sp>
      <p:sp>
        <p:nvSpPr>
          <p:cNvPr id="19" name="مربع نص 45"/>
          <p:cNvSpPr txBox="1"/>
          <p:nvPr/>
        </p:nvSpPr>
        <p:spPr>
          <a:xfrm>
            <a:off x="4711611" y="2815660"/>
            <a:ext cx="6655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cocci</a:t>
            </a:r>
            <a:endParaRPr lang="x-none" dirty="0"/>
          </a:p>
        </p:txBody>
      </p:sp>
      <p:cxnSp>
        <p:nvCxnSpPr>
          <p:cNvPr id="20" name="رابط مستقيم 47"/>
          <p:cNvCxnSpPr/>
          <p:nvPr/>
        </p:nvCxnSpPr>
        <p:spPr>
          <a:xfrm>
            <a:off x="1383940" y="2872419"/>
            <a:ext cx="0" cy="22522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مربع نص 48"/>
          <p:cNvSpPr txBox="1"/>
          <p:nvPr/>
        </p:nvSpPr>
        <p:spPr>
          <a:xfrm>
            <a:off x="1432464" y="3465823"/>
            <a:ext cx="286802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Actinomyces</a:t>
            </a:r>
            <a:r>
              <a:rPr lang="en-US" sz="1400" dirty="0">
                <a:solidFill>
                  <a:srgbClr val="FF0000"/>
                </a:solidFill>
              </a:rPr>
              <a:t> causing : </a:t>
            </a:r>
            <a:r>
              <a:rPr lang="en-US" sz="1400" dirty="0" err="1">
                <a:solidFill>
                  <a:srgbClr val="FF0000"/>
                </a:solidFill>
              </a:rPr>
              <a:t>actinomycosis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x-none" sz="1400" dirty="0">
              <a:solidFill>
                <a:srgbClr val="FF0000"/>
              </a:solidFill>
            </a:endParaRPr>
          </a:p>
        </p:txBody>
      </p:sp>
      <p:cxnSp>
        <p:nvCxnSpPr>
          <p:cNvPr id="22" name="رابط مستقيم 50"/>
          <p:cNvCxnSpPr/>
          <p:nvPr/>
        </p:nvCxnSpPr>
        <p:spPr>
          <a:xfrm flipH="1">
            <a:off x="1383940" y="2863797"/>
            <a:ext cx="18271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51"/>
          <p:cNvCxnSpPr/>
          <p:nvPr/>
        </p:nvCxnSpPr>
        <p:spPr>
          <a:xfrm flipH="1">
            <a:off x="3224380" y="2863797"/>
            <a:ext cx="1528472" cy="6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52"/>
          <p:cNvSpPr txBox="1"/>
          <p:nvPr/>
        </p:nvSpPr>
        <p:spPr>
          <a:xfrm>
            <a:off x="1424395" y="3763073"/>
            <a:ext cx="25539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Propionibacterium causing : acne</a:t>
            </a:r>
            <a:endParaRPr lang="x-none" sz="1400" dirty="0"/>
          </a:p>
        </p:txBody>
      </p:sp>
      <p:sp>
        <p:nvSpPr>
          <p:cNvPr id="25" name="مستطيل 53"/>
          <p:cNvSpPr/>
          <p:nvPr/>
        </p:nvSpPr>
        <p:spPr>
          <a:xfrm>
            <a:off x="1461108" y="4035210"/>
            <a:ext cx="3109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Mobiluncus</a:t>
            </a:r>
            <a:r>
              <a:rPr lang="en-US" sz="1400" dirty="0"/>
              <a:t> causing : bacterial vaginosis  </a:t>
            </a:r>
            <a:endParaRPr lang="x-none" sz="1400" dirty="0"/>
          </a:p>
        </p:txBody>
      </p:sp>
      <p:sp>
        <p:nvSpPr>
          <p:cNvPr id="26" name="مربع نص 55"/>
          <p:cNvSpPr txBox="1"/>
          <p:nvPr/>
        </p:nvSpPr>
        <p:spPr>
          <a:xfrm>
            <a:off x="1427498" y="4334792"/>
            <a:ext cx="276120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Lacto bacillus causing :endocarditis </a:t>
            </a:r>
            <a:endParaRPr lang="x-none" sz="1400" dirty="0"/>
          </a:p>
        </p:txBody>
      </p:sp>
      <p:sp>
        <p:nvSpPr>
          <p:cNvPr id="27" name="مربع نص 56"/>
          <p:cNvSpPr txBox="1"/>
          <p:nvPr/>
        </p:nvSpPr>
        <p:spPr>
          <a:xfrm>
            <a:off x="1430073" y="4596402"/>
            <a:ext cx="109036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eubacterium</a:t>
            </a:r>
            <a:endParaRPr lang="x-none" sz="1400" dirty="0"/>
          </a:p>
        </p:txBody>
      </p:sp>
      <p:sp>
        <p:nvSpPr>
          <p:cNvPr id="28" name="مربع نص 57"/>
          <p:cNvSpPr txBox="1"/>
          <p:nvPr/>
        </p:nvSpPr>
        <p:spPr>
          <a:xfrm>
            <a:off x="1432461" y="4858012"/>
            <a:ext cx="13195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bifidobacterium</a:t>
            </a:r>
            <a:endParaRPr lang="x-none" sz="1400" dirty="0"/>
          </a:p>
        </p:txBody>
      </p:sp>
      <p:cxnSp>
        <p:nvCxnSpPr>
          <p:cNvPr id="29" name="رابط كسهم مستقيم 60"/>
          <p:cNvCxnSpPr/>
          <p:nvPr/>
        </p:nvCxnSpPr>
        <p:spPr>
          <a:xfrm>
            <a:off x="1361548" y="3611556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61"/>
          <p:cNvCxnSpPr/>
          <p:nvPr/>
        </p:nvCxnSpPr>
        <p:spPr>
          <a:xfrm>
            <a:off x="1355591" y="3899463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62"/>
          <p:cNvCxnSpPr/>
          <p:nvPr/>
        </p:nvCxnSpPr>
        <p:spPr>
          <a:xfrm>
            <a:off x="1355590" y="4211826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63"/>
          <p:cNvCxnSpPr/>
          <p:nvPr/>
        </p:nvCxnSpPr>
        <p:spPr>
          <a:xfrm>
            <a:off x="1355590" y="4491744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64"/>
          <p:cNvCxnSpPr/>
          <p:nvPr/>
        </p:nvCxnSpPr>
        <p:spPr>
          <a:xfrm>
            <a:off x="1355589" y="4756733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65"/>
          <p:cNvCxnSpPr/>
          <p:nvPr/>
        </p:nvCxnSpPr>
        <p:spPr>
          <a:xfrm>
            <a:off x="1355589" y="4994402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66"/>
          <p:cNvCxnSpPr/>
          <p:nvPr/>
        </p:nvCxnSpPr>
        <p:spPr>
          <a:xfrm>
            <a:off x="4752852" y="2863797"/>
            <a:ext cx="0" cy="16248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67"/>
          <p:cNvCxnSpPr/>
          <p:nvPr/>
        </p:nvCxnSpPr>
        <p:spPr>
          <a:xfrm>
            <a:off x="4779356" y="3549159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68"/>
          <p:cNvSpPr txBox="1"/>
          <p:nvPr/>
        </p:nvSpPr>
        <p:spPr>
          <a:xfrm>
            <a:off x="4899153" y="3401177"/>
            <a:ext cx="969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err="1"/>
              <a:t>Peptococcus</a:t>
            </a:r>
            <a:endParaRPr lang="en-US" sz="1200" dirty="0"/>
          </a:p>
          <a:p>
            <a:r>
              <a:rPr lang="en-US" sz="1200" dirty="0"/>
              <a:t>In </a:t>
            </a:r>
            <a:r>
              <a:rPr lang="en-US" sz="1200" dirty="0">
                <a:solidFill>
                  <a:srgbClr val="FF0000"/>
                </a:solidFill>
              </a:rPr>
              <a:t>cluster</a:t>
            </a:r>
            <a:endParaRPr lang="x-none" sz="1200" dirty="0">
              <a:solidFill>
                <a:srgbClr val="FF0000"/>
              </a:solidFill>
            </a:endParaRPr>
          </a:p>
        </p:txBody>
      </p:sp>
      <p:cxnSp>
        <p:nvCxnSpPr>
          <p:cNvPr id="38" name="رابط كسهم مستقيم 69"/>
          <p:cNvCxnSpPr/>
          <p:nvPr/>
        </p:nvCxnSpPr>
        <p:spPr>
          <a:xfrm>
            <a:off x="4791549" y="4172780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70"/>
          <p:cNvSpPr txBox="1"/>
          <p:nvPr/>
        </p:nvSpPr>
        <p:spPr>
          <a:xfrm>
            <a:off x="4892861" y="4036504"/>
            <a:ext cx="142487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err="1"/>
              <a:t>Peptostreptococcus</a:t>
            </a:r>
            <a:endParaRPr lang="en-US" sz="1200" dirty="0"/>
          </a:p>
          <a:p>
            <a:r>
              <a:rPr lang="en-US" sz="1200" dirty="0"/>
              <a:t>In </a:t>
            </a:r>
            <a:r>
              <a:rPr lang="en-US" sz="1200" dirty="0">
                <a:solidFill>
                  <a:srgbClr val="FF0000"/>
                </a:solidFill>
              </a:rPr>
              <a:t>chains causing : </a:t>
            </a:r>
          </a:p>
          <a:p>
            <a:r>
              <a:rPr lang="en-US" sz="1200" u="sng" dirty="0">
                <a:solidFill>
                  <a:srgbClr val="FF0000"/>
                </a:solidFill>
              </a:rPr>
              <a:t>Brain abscess</a:t>
            </a:r>
            <a:endParaRPr lang="x-none" sz="1200" u="sng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74"/>
          <p:cNvCxnSpPr/>
          <p:nvPr/>
        </p:nvCxnSpPr>
        <p:spPr>
          <a:xfrm>
            <a:off x="7625469" y="2968166"/>
            <a:ext cx="0" cy="24794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مربع نص 77"/>
          <p:cNvSpPr txBox="1"/>
          <p:nvPr/>
        </p:nvSpPr>
        <p:spPr>
          <a:xfrm>
            <a:off x="7665594" y="3486074"/>
            <a:ext cx="108908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Bacteroides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x-none" sz="1400" dirty="0">
              <a:solidFill>
                <a:srgbClr val="FF0000"/>
              </a:solidFill>
            </a:endParaRPr>
          </a:p>
        </p:txBody>
      </p:sp>
      <p:sp>
        <p:nvSpPr>
          <p:cNvPr id="42" name="مربع نص 78"/>
          <p:cNvSpPr txBox="1"/>
          <p:nvPr/>
        </p:nvSpPr>
        <p:spPr>
          <a:xfrm>
            <a:off x="7660858" y="3817316"/>
            <a:ext cx="125707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Fusobacterium</a:t>
            </a:r>
            <a:endParaRPr lang="x-none" sz="1400" dirty="0">
              <a:solidFill>
                <a:srgbClr val="FF0000"/>
              </a:solidFill>
            </a:endParaRPr>
          </a:p>
        </p:txBody>
      </p:sp>
      <p:sp>
        <p:nvSpPr>
          <p:cNvPr id="43" name="مربع نص 79"/>
          <p:cNvSpPr txBox="1"/>
          <p:nvPr/>
        </p:nvSpPr>
        <p:spPr>
          <a:xfrm>
            <a:off x="7670884" y="4131074"/>
            <a:ext cx="95385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Prevotella</a:t>
            </a:r>
            <a:r>
              <a:rPr lang="en-US" sz="1400" dirty="0"/>
              <a:t> </a:t>
            </a:r>
            <a:endParaRPr lang="x-none" sz="1400" dirty="0"/>
          </a:p>
        </p:txBody>
      </p:sp>
      <p:sp>
        <p:nvSpPr>
          <p:cNvPr id="44" name="مربع نص 80"/>
          <p:cNvSpPr txBox="1"/>
          <p:nvPr/>
        </p:nvSpPr>
        <p:spPr>
          <a:xfrm>
            <a:off x="7665594" y="4405152"/>
            <a:ext cx="138127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Porphyromonas</a:t>
            </a:r>
            <a:r>
              <a:rPr lang="en-US" sz="1400" dirty="0"/>
              <a:t> </a:t>
            </a:r>
            <a:endParaRPr lang="x-none" sz="1400" dirty="0"/>
          </a:p>
        </p:txBody>
      </p:sp>
      <p:sp>
        <p:nvSpPr>
          <p:cNvPr id="45" name="مربع نص 81"/>
          <p:cNvSpPr txBox="1"/>
          <p:nvPr/>
        </p:nvSpPr>
        <p:spPr>
          <a:xfrm>
            <a:off x="7671710" y="5053859"/>
            <a:ext cx="105189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Butyrivbrio</a:t>
            </a:r>
            <a:r>
              <a:rPr lang="en-US" sz="1400" dirty="0"/>
              <a:t> </a:t>
            </a:r>
            <a:endParaRPr lang="x-none" sz="1400" dirty="0"/>
          </a:p>
        </p:txBody>
      </p:sp>
      <p:sp>
        <p:nvSpPr>
          <p:cNvPr id="46" name="مربع نص 82"/>
          <p:cNvSpPr txBox="1"/>
          <p:nvPr/>
        </p:nvSpPr>
        <p:spPr>
          <a:xfrm>
            <a:off x="7670884" y="4756733"/>
            <a:ext cx="120257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succinomonas</a:t>
            </a:r>
            <a:endParaRPr lang="x-none" sz="1400" dirty="0"/>
          </a:p>
        </p:txBody>
      </p:sp>
      <p:cxnSp>
        <p:nvCxnSpPr>
          <p:cNvPr id="47" name="رابط كسهم مستقيم 85"/>
          <p:cNvCxnSpPr/>
          <p:nvPr/>
        </p:nvCxnSpPr>
        <p:spPr>
          <a:xfrm>
            <a:off x="7597237" y="3649483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86"/>
          <p:cNvCxnSpPr/>
          <p:nvPr/>
        </p:nvCxnSpPr>
        <p:spPr>
          <a:xfrm>
            <a:off x="7607263" y="3955815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87"/>
          <p:cNvCxnSpPr/>
          <p:nvPr/>
        </p:nvCxnSpPr>
        <p:spPr>
          <a:xfrm>
            <a:off x="7607263" y="4269573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88"/>
          <p:cNvCxnSpPr/>
          <p:nvPr/>
        </p:nvCxnSpPr>
        <p:spPr>
          <a:xfrm>
            <a:off x="7605211" y="4601602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89"/>
          <p:cNvCxnSpPr/>
          <p:nvPr/>
        </p:nvCxnSpPr>
        <p:spPr>
          <a:xfrm>
            <a:off x="7605211" y="4926388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91"/>
          <p:cNvCxnSpPr/>
          <p:nvPr/>
        </p:nvCxnSpPr>
        <p:spPr>
          <a:xfrm>
            <a:off x="7605211" y="5234147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94"/>
          <p:cNvCxnSpPr/>
          <p:nvPr/>
        </p:nvCxnSpPr>
        <p:spPr>
          <a:xfrm>
            <a:off x="9653133" y="2911206"/>
            <a:ext cx="0" cy="8316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96"/>
          <p:cNvCxnSpPr/>
          <p:nvPr/>
        </p:nvCxnSpPr>
        <p:spPr>
          <a:xfrm>
            <a:off x="9659997" y="3548841"/>
            <a:ext cx="153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97"/>
          <p:cNvSpPr txBox="1"/>
          <p:nvPr/>
        </p:nvSpPr>
        <p:spPr>
          <a:xfrm>
            <a:off x="9800153" y="3406732"/>
            <a:ext cx="173854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Veillonella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diploocci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only one</a:t>
            </a:r>
          </a:p>
        </p:txBody>
      </p:sp>
      <p:pic>
        <p:nvPicPr>
          <p:cNvPr id="56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13" y="1065096"/>
            <a:ext cx="771760" cy="806316"/>
          </a:xfrm>
          <a:prstGeom prst="rect">
            <a:avLst/>
          </a:prstGeom>
        </p:spPr>
      </p:pic>
      <p:sp>
        <p:nvSpPr>
          <p:cNvPr id="57" name="وسيلة شرح بيضاوية 3"/>
          <p:cNvSpPr/>
          <p:nvPr/>
        </p:nvSpPr>
        <p:spPr>
          <a:xfrm>
            <a:off x="7498108" y="75995"/>
            <a:ext cx="3296272" cy="120195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 : the words witch are highlighted in will be explained in red are what the doctor focused on, and it details in next slides  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كسهم مستقيم 28"/>
          <p:cNvCxnSpPr/>
          <p:nvPr/>
        </p:nvCxnSpPr>
        <p:spPr>
          <a:xfrm flipH="1" flipV="1">
            <a:off x="6950759" y="3093700"/>
            <a:ext cx="1" cy="617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مستطيل 3"/>
          <p:cNvSpPr/>
          <p:nvPr/>
        </p:nvSpPr>
        <p:spPr>
          <a:xfrm>
            <a:off x="3824839" y="644910"/>
            <a:ext cx="4583152" cy="82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/>
              <a:t>ACTINOMYCES SPP.</a:t>
            </a:r>
            <a:endParaRPr lang="x-none" sz="3600" dirty="0"/>
          </a:p>
        </p:txBody>
      </p:sp>
      <p:sp>
        <p:nvSpPr>
          <p:cNvPr id="4" name="مربع نص 4"/>
          <p:cNvSpPr txBox="1"/>
          <p:nvPr/>
        </p:nvSpPr>
        <p:spPr>
          <a:xfrm>
            <a:off x="1022069" y="1550393"/>
            <a:ext cx="73903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Definition </a:t>
            </a:r>
            <a:r>
              <a:rPr lang="en-US" dirty="0"/>
              <a:t>: branching </a:t>
            </a:r>
            <a:r>
              <a:rPr lang="en-US" dirty="0">
                <a:solidFill>
                  <a:srgbClr val="00B050"/>
                </a:solidFill>
              </a:rPr>
              <a:t>beaded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anaerobic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“microaerophilic” gram positive bacilli</a:t>
            </a:r>
            <a:endParaRPr lang="x-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مربع نص 7"/>
          <p:cNvSpPr txBox="1"/>
          <p:nvPr/>
        </p:nvSpPr>
        <p:spPr>
          <a:xfrm>
            <a:off x="1438370" y="1965500"/>
            <a:ext cx="51013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-It is a </a:t>
            </a:r>
            <a:r>
              <a:rPr lang="en-US" dirty="0">
                <a:solidFill>
                  <a:srgbClr val="FF0000"/>
                </a:solidFill>
              </a:rPr>
              <a:t>normal flora </a:t>
            </a:r>
            <a:r>
              <a:rPr lang="en-US" dirty="0"/>
              <a:t>in : oral cavity, GIT, genital track </a:t>
            </a:r>
            <a:endParaRPr lang="x-none" dirty="0"/>
          </a:p>
        </p:txBody>
      </p:sp>
      <p:sp>
        <p:nvSpPr>
          <p:cNvPr id="6" name="مستطيل 10"/>
          <p:cNvSpPr/>
          <p:nvPr/>
        </p:nvSpPr>
        <p:spPr>
          <a:xfrm>
            <a:off x="2531163" y="2716972"/>
            <a:ext cx="3037948" cy="237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Actinomycosis</a:t>
            </a:r>
            <a:r>
              <a:rPr lang="en-US" sz="1400" dirty="0"/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Source of infection is</a:t>
            </a:r>
            <a:r>
              <a:rPr lang="en-US" sz="1400" dirty="0">
                <a:solidFill>
                  <a:srgbClr val="FF0000"/>
                </a:solidFill>
              </a:rPr>
              <a:t> normal flora </a:t>
            </a:r>
            <a:r>
              <a:rPr lang="en-US" sz="1400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normal host cell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Primary site of infection : </a:t>
            </a:r>
            <a:r>
              <a:rPr lang="en-US" sz="1400" dirty="0">
                <a:solidFill>
                  <a:schemeClr val="tx1"/>
                </a:solidFill>
              </a:rPr>
              <a:t>mouth, lung, appendix, uterus with IUD (chronic </a:t>
            </a:r>
            <a:r>
              <a:rPr lang="en-US" sz="1400" dirty="0" smtClean="0">
                <a:solidFill>
                  <a:schemeClr val="tx1"/>
                </a:solidFill>
              </a:rPr>
              <a:t>infection)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Can spread to the brain, liver, bone and blood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رابط كسهم مستقيم 14"/>
          <p:cNvCxnSpPr/>
          <p:nvPr/>
        </p:nvCxnSpPr>
        <p:spPr>
          <a:xfrm flipH="1">
            <a:off x="6958631" y="4042225"/>
            <a:ext cx="1" cy="617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مستطيل 18"/>
          <p:cNvSpPr/>
          <p:nvPr/>
        </p:nvSpPr>
        <p:spPr>
          <a:xfrm>
            <a:off x="6347881" y="4672821"/>
            <a:ext cx="1221497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Abscess 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مربع نص 6"/>
          <p:cNvSpPr txBox="1"/>
          <p:nvPr/>
        </p:nvSpPr>
        <p:spPr>
          <a:xfrm>
            <a:off x="6197749" y="3675023"/>
            <a:ext cx="167450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Pathogenesis</a:t>
            </a:r>
            <a:r>
              <a:rPr lang="en-US" dirty="0"/>
              <a:t> </a:t>
            </a:r>
            <a:endParaRPr lang="x-none" dirty="0"/>
          </a:p>
        </p:txBody>
      </p:sp>
      <p:sp>
        <p:nvSpPr>
          <p:cNvPr id="10" name="مستطيل 24"/>
          <p:cNvSpPr/>
          <p:nvPr/>
        </p:nvSpPr>
        <p:spPr>
          <a:xfrm>
            <a:off x="8519493" y="3549027"/>
            <a:ext cx="3294058" cy="528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tooth extraction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normal flora invade the </a:t>
            </a:r>
            <a:r>
              <a:rPr lang="en-US" sz="1400" dirty="0">
                <a:solidFill>
                  <a:srgbClr val="FF0000"/>
                </a:solidFill>
              </a:rPr>
              <a:t>soft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tissue </a:t>
            </a:r>
            <a:endParaRPr lang="x-none" sz="1400" dirty="0">
              <a:solidFill>
                <a:srgbClr val="FF0000"/>
              </a:solidFill>
            </a:endParaRPr>
          </a:p>
        </p:txBody>
      </p:sp>
      <p:sp>
        <p:nvSpPr>
          <p:cNvPr id="11" name="مستطيل 29"/>
          <p:cNvSpPr/>
          <p:nvPr/>
        </p:nvSpPr>
        <p:spPr>
          <a:xfrm>
            <a:off x="6118506" y="2500440"/>
            <a:ext cx="1605090" cy="573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osteomyelitis</a:t>
            </a:r>
            <a:endParaRPr lang="x-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رابط كسهم مستقيم 41"/>
          <p:cNvCxnSpPr/>
          <p:nvPr/>
        </p:nvCxnSpPr>
        <p:spPr>
          <a:xfrm flipV="1">
            <a:off x="7885503" y="3859688"/>
            <a:ext cx="60162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44"/>
          <p:cNvCxnSpPr/>
          <p:nvPr/>
        </p:nvCxnSpPr>
        <p:spPr>
          <a:xfrm flipH="1">
            <a:off x="5610939" y="3846437"/>
            <a:ext cx="5868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مربع نص 46"/>
          <p:cNvSpPr txBox="1"/>
          <p:nvPr/>
        </p:nvSpPr>
        <p:spPr>
          <a:xfrm>
            <a:off x="114293" y="5183509"/>
            <a:ext cx="79601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Diagnosis</a:t>
            </a:r>
            <a:r>
              <a:rPr lang="en-US" dirty="0"/>
              <a:t> : gram stain with </a:t>
            </a:r>
            <a:r>
              <a:rPr lang="en-US" dirty="0">
                <a:solidFill>
                  <a:srgbClr val="FF0000"/>
                </a:solidFill>
              </a:rPr>
              <a:t>sulfur granules </a:t>
            </a:r>
            <a:r>
              <a:rPr lang="en-US" dirty="0"/>
              <a:t>and growth of </a:t>
            </a:r>
            <a:r>
              <a:rPr lang="en-US" dirty="0">
                <a:solidFill>
                  <a:srgbClr val="FF0000"/>
                </a:solidFill>
              </a:rPr>
              <a:t>molar tooth colonies</a:t>
            </a:r>
            <a:endParaRPr lang="x-none" dirty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Treatment 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penicillin</a:t>
            </a:r>
            <a:r>
              <a:rPr lang="en-US" dirty="0"/>
              <a:t> ,tetracycline or clindamycin</a:t>
            </a:r>
            <a:r>
              <a:rPr lang="ar-SA" dirty="0"/>
              <a:t> </a:t>
            </a:r>
          </a:p>
        </p:txBody>
      </p:sp>
      <p:sp>
        <p:nvSpPr>
          <p:cNvPr id="16" name="مربع نص 48"/>
          <p:cNvSpPr txBox="1"/>
          <p:nvPr/>
        </p:nvSpPr>
        <p:spPr>
          <a:xfrm>
            <a:off x="3619878" y="304837"/>
            <a:ext cx="49826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E.g. of non spore forming anaerobic gram (+) bacilli </a:t>
            </a:r>
            <a:endParaRPr lang="x-none" dirty="0">
              <a:solidFill>
                <a:srgbClr val="000000"/>
              </a:solidFill>
            </a:endParaRPr>
          </a:p>
        </p:txBody>
      </p:sp>
      <p:pic>
        <p:nvPicPr>
          <p:cNvPr id="17" name="Picture 8" descr="https://encrypted-tbn1.gstatic.com/images?q=tbn:ANd9GcTXYV8-pCltxciI_HMlhSFdC2nbabyDyMGsmSNG_qL5DRx1x8LB5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79" y="74110"/>
            <a:ext cx="2128499" cy="151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ttps://encrypted-tbn1.gstatic.com/images?q=tbn:ANd9GcQmpR1rGgraPhWU0zPMoIlNooKX9cEYxZS7xUqQMcA8-OKWk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" y="47029"/>
            <a:ext cx="1607644" cy="153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www.pathologyoutlines.com/caseofweek/case244image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93" y="796745"/>
            <a:ext cx="3513481" cy="25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ستطيل 21"/>
          <p:cNvSpPr/>
          <p:nvPr/>
        </p:nvSpPr>
        <p:spPr>
          <a:xfrm>
            <a:off x="114293" y="3163817"/>
            <a:ext cx="2371250" cy="193899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65000"/>
                  </a:schemeClr>
                </a:solidFill>
              </a:rPr>
              <a:t>Extra info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An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intrauterine device (IUD or coil) is a small contraceptive device, often 'T'-shaped, often containing either copper or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levonorgestrel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which is inserted into the uterus. They are one form of long-acting reversible contraception which are the most effective types of reversible birth control. 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4090</TotalTime>
  <Words>3401</Words>
  <Application>Microsoft Macintosh PowerPoint</Application>
  <PresentationFormat>ملء الشاشة</PresentationFormat>
  <Paragraphs>579</Paragraphs>
  <Slides>40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9" baseType="lpstr">
      <vt:lpstr>Baskerville Old Face</vt:lpstr>
      <vt:lpstr>Calibri</vt:lpstr>
      <vt:lpstr>Calibri Light</vt:lpstr>
      <vt:lpstr>David</vt:lpstr>
      <vt:lpstr>Footlight MT Light</vt:lpstr>
      <vt:lpstr>Times New Roman</vt:lpstr>
      <vt:lpstr>Wingdings</vt:lpstr>
      <vt:lpstr>Arial</vt:lpstr>
      <vt:lpstr>Retrospect</vt:lpstr>
      <vt:lpstr>microbiology</vt:lpstr>
      <vt:lpstr>عرض تقديمي في PowerPoint</vt:lpstr>
      <vt:lpstr>عرض تقديمي في PowerPoint</vt:lpstr>
      <vt:lpstr>Anaerobiosis</vt:lpstr>
      <vt:lpstr>عرض تقديمي في PowerPoint</vt:lpstr>
      <vt:lpstr>CLASSIFICATION</vt:lpstr>
      <vt:lpstr>Classification of anaerobics: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IMPORTANCE: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Questions</vt:lpstr>
      <vt:lpstr>عرض تقديمي في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</dc:title>
  <dc:creator>kobe</dc:creator>
  <cp:lastModifiedBy>روان القحطاني</cp:lastModifiedBy>
  <cp:revision>164</cp:revision>
  <dcterms:created xsi:type="dcterms:W3CDTF">2016-10-31T16:29:11Z</dcterms:created>
  <dcterms:modified xsi:type="dcterms:W3CDTF">2016-11-25T02:11:12Z</dcterms:modified>
</cp:coreProperties>
</file>