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5.jpg" ContentType="image/jp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08" r:id="rId2"/>
    <p:sldMasterId id="2147483821" r:id="rId3"/>
  </p:sldMasterIdLst>
  <p:notesMasterIdLst>
    <p:notesMasterId r:id="rId16"/>
  </p:notesMasterIdLst>
  <p:handoutMasterIdLst>
    <p:handoutMasterId r:id="rId17"/>
  </p:handoutMasterIdLst>
  <p:sldIdLst>
    <p:sldId id="277" r:id="rId4"/>
    <p:sldId id="265" r:id="rId5"/>
    <p:sldId id="270" r:id="rId6"/>
    <p:sldId id="271" r:id="rId7"/>
    <p:sldId id="272" r:id="rId8"/>
    <p:sldId id="266" r:id="rId9"/>
    <p:sldId id="267" r:id="rId10"/>
    <p:sldId id="268" r:id="rId11"/>
    <p:sldId id="269" r:id="rId12"/>
    <p:sldId id="274" r:id="rId13"/>
    <p:sldId id="273" r:id="rId14"/>
    <p:sldId id="276" r:id="rId1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9B261F"/>
    <a:srgbClr val="2E6AA6"/>
    <a:srgbClr val="9B2D1F"/>
    <a:srgbClr val="F6F6F6"/>
    <a:srgbClr val="00B050"/>
    <a:srgbClr val="439ED5"/>
    <a:srgbClr val="429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8" autoAdjust="0"/>
    <p:restoredTop sz="95533"/>
  </p:normalViewPr>
  <p:slideViewPr>
    <p:cSldViewPr snapToGrid="0">
      <p:cViewPr>
        <p:scale>
          <a:sx n="90" d="100"/>
          <a:sy n="90" d="100"/>
        </p:scale>
        <p:origin x="2664" y="144"/>
      </p:cViewPr>
      <p:guideLst>
        <p:guide orient="horz" pos="2880"/>
        <p:guide pos="2160"/>
      </p:guideLst>
    </p:cSldViewPr>
  </p:slideViewPr>
  <p:notesTextViewPr>
    <p:cViewPr>
      <p:scale>
        <a:sx n="105" d="100"/>
        <a:sy n="105" d="100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3043" y="7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999D9-A2BC-4A44-874C-3199E2D104F6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AF747-0394-43F7-8985-6E7DE2EBA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03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47E7B-7690-4A60-93DB-2D12AC28B395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F01FC-3077-45D2-BEBA-61237E54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01FC-3077-45D2-BEBA-61237E546C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1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01FC-3077-45D2-BEBA-61237E546C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8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01FC-3077-45D2-BEBA-61237E546C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13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spc="-5" baseline="0" dirty="0" smtClean="0"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01FC-3077-45D2-BEBA-61237E546C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1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01FC-3077-45D2-BEBA-61237E546C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37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01FC-3077-45D2-BEBA-61237E546C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5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01FC-3077-45D2-BEBA-61237E546C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7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5"/>
            <a:ext cx="51435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70" indent="0" algn="ctr">
              <a:buNone/>
              <a:defRPr sz="2667"/>
            </a:lvl2pPr>
            <a:lvl3pPr marL="1219140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8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5E0C-AC51-4AB9-B875-FC00BD5717CA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5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A6E7-817C-4636-AC7D-C925A71F2021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21969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5900-B30B-42B3-BCAA-7A7EACCAB926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0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5"/>
            <a:ext cx="51435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70" indent="0" algn="ctr">
              <a:buNone/>
              <a:defRPr sz="2667"/>
            </a:lvl2pPr>
            <a:lvl3pPr marL="1219140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8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23EA-BB7D-484E-AE2D-FADC101F7F45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48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028E-6C50-4BA7-A19C-698CC8136D36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21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AFD-2CC7-46EC-ADBD-30CAF537C560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33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00363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1" y="2434167"/>
            <a:ext cx="2900363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1CE2-F492-40B5-B93C-C042F43C6DDE}" type="datetime1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9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80" y="2241552"/>
            <a:ext cx="290155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80" y="3340100"/>
            <a:ext cx="290155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2"/>
            <a:ext cx="291584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B38D-24CA-4D67-AFBB-0E1D2F608FB6}" type="datetime1">
              <a:rPr lang="en-US" smtClean="0"/>
              <a:t>10/14/16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48AE-C36F-4066-A4A9-183A6C6298A9}" type="datetime1">
              <a:rPr lang="en-US" smtClean="0"/>
              <a:t>10/14/16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8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C5AA-88C6-449D-A30D-6B65F225162E}" type="datetime1">
              <a:rPr lang="en-US" smtClean="0"/>
              <a:t>10/14/16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76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80" y="609600"/>
            <a:ext cx="2212181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2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80" y="2743200"/>
            <a:ext cx="2212181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70" indent="0">
              <a:buNone/>
              <a:defRPr sz="1867"/>
            </a:lvl2pPr>
            <a:lvl3pPr marL="1219140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8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0D48-8410-4D30-818A-2277380573C2}" type="datetime1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1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4EDC-3BFD-4C56-BDD7-544BBCB44039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51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80" y="609600"/>
            <a:ext cx="2212181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2" y="1316569"/>
            <a:ext cx="3471863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80" y="2743200"/>
            <a:ext cx="2212181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70" indent="0">
              <a:buNone/>
              <a:defRPr sz="1867"/>
            </a:lvl2pPr>
            <a:lvl3pPr marL="1219140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8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9E87-E5E5-4368-96F8-9E8870B00DCA}" type="datetime1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90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C93-892A-401B-9F73-2B188096B4D5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76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21969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6B36-AD11-4FA7-996E-8A5276AD21C7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93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E602-F92E-4C97-82F9-DA01629FFB4A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466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737A-0FE3-43BF-9605-E1344A5CF5DB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66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9B5E-16C1-45EB-99C7-387E4A09DFBD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3422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79"/>
            <a:ext cx="2777490" cy="5364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2"/>
            <a:ext cx="2777490" cy="5364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5E6D-0EA2-476A-BA26-F964B4F64F11}" type="datetime1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24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3823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3823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1171-1AB4-44D1-89AF-6051ACAA63FE}" type="datetime1">
              <a:rPr lang="en-US" smtClean="0"/>
              <a:t>10/14/16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280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CA7-F5C2-40CF-AA4C-153254907D74}" type="datetime1">
              <a:rPr lang="en-US" smtClean="0"/>
              <a:t>10/14/16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370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751B-6879-45C8-8328-9C5F4BC7ABEA}" type="datetime1">
              <a:rPr lang="en-US" smtClean="0"/>
              <a:t>10/14/16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7F12-160C-4BC0-BD70-88A47195AECF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158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975360"/>
            <a:ext cx="3757045" cy="701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1B10DECA-B66F-4095-A25C-C223BF875D5D}" type="datetime1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642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92140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B41A-DA87-4741-AB7A-A4BBB4B129C5}" type="datetime1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64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E09-1946-4C10-B2E8-BF0CBCC477B6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07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53040"/>
            <a:ext cx="1478756" cy="76765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53039"/>
            <a:ext cx="4350544" cy="767656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8EA4-AC74-4EC9-8628-7502CD1B7043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00363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1" y="2434167"/>
            <a:ext cx="2900363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B349-D611-4C0B-AEE4-E93069B9FAE7}" type="datetime1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80" y="2241552"/>
            <a:ext cx="290155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80" y="3340100"/>
            <a:ext cx="290155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2"/>
            <a:ext cx="291584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FC50-C778-4E4B-BEFA-49772D901D2E}" type="datetime1">
              <a:rPr lang="en-US" smtClean="0"/>
              <a:t>10/14/16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A2E8-CE14-463C-A9CD-5D1F1C9B9243}" type="datetime1">
              <a:rPr lang="en-US" smtClean="0"/>
              <a:t>10/14/16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0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4C45-C2CD-4F8C-8734-349C19168339}" type="datetime1">
              <a:rPr lang="en-US" smtClean="0"/>
              <a:t>10/14/16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4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80" y="609600"/>
            <a:ext cx="2212181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2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80" y="2743200"/>
            <a:ext cx="2212181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70" indent="0">
              <a:buNone/>
              <a:defRPr sz="1867"/>
            </a:lvl2pPr>
            <a:lvl3pPr marL="1219140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8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658-B1EE-41F5-912D-617CEC1418BC}" type="datetime1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5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80" y="609600"/>
            <a:ext cx="2212181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2" y="1316569"/>
            <a:ext cx="3471863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80" y="2743200"/>
            <a:ext cx="2212181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70" indent="0">
              <a:buNone/>
              <a:defRPr sz="1867"/>
            </a:lvl2pPr>
            <a:lvl3pPr marL="1219140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8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9AC3-A360-4F0C-B721-9792084D25E0}" type="datetime1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6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06C0-0C8A-4235-80CA-E268DC784CED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7E6CC-D59E-4850-B05E-BBF93307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2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121914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84" indent="-304784" algn="l" defTabSz="121914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DDC36-C7B4-4C0F-9054-F877A425A6E2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40AF-71D2-4261-B805-E832ABD7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121914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84" indent="-304784" algn="l" defTabSz="121914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5C774B65-8B16-43C9-B128-47BF712458C4}" type="datetime1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fld id="{89E7E6CC-D59E-4850-B05E-BBF933078D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4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VCNfja7wkk" TargetMode="External"/><Relationship Id="rId4" Type="http://schemas.openxmlformats.org/officeDocument/2006/relationships/hyperlink" Target="https://www.youtube.com/watch?v=74grCfmmKL8" TargetMode="External"/><Relationship Id="rId1" Type="http://schemas.openxmlformats.org/officeDocument/2006/relationships/slideLayout" Target="../slideLayouts/slideLayout29.xml"/><Relationship Id="rId2" Type="http://schemas.openxmlformats.org/officeDocument/2006/relationships/hyperlink" Target="https://www.onlineexambuilder.com/pharmacology-l1/exam-10162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hyperlink" Target="http://images.google.com.sa/imgres?imgurl=http://img.alibaba.com/photo/248484385/Paracetamoll_tablets_500mg_pharmaceutical_drugs.jpg&amp;imgrefurl=http://xierkangtai.en.alibaba.com/product/248484385-200681436/Paracetamoll_tablets_500mg_pharmaceutical_drugs.html&amp;usg=__Hwfk8LuB1mXjM4QkLpOITX__63k=&amp;h=980&amp;w=1306&amp;sz=174&amp;hl=ar&amp;start=1&amp;tbnid=CBPvQjm3WXWGkM:&amp;tbnh=113&amp;tbnw=150&amp;prev=/images?q=drugs+tablet&amp;gbv=2&amp;hl=ar&amp;safe=active" TargetMode="External"/><Relationship Id="rId5" Type="http://schemas.openxmlformats.org/officeDocument/2006/relationships/image" Target="../media/image6.jpeg"/><Relationship Id="rId6" Type="http://schemas.openxmlformats.org/officeDocument/2006/relationships/hyperlink" Target="http://images.google.com.sa/imgres?imgurl=http://www.healthsquare.com/common/images/s/SB_35120_121115_5.JPG&amp;imgrefurl=http://www.healthsquare.com/drugs/121123.htm&amp;usg=__6X3Oc00KEiLFpVWnH1djZGthbEs=&amp;h=216&amp;w=288&amp;sz=34&amp;hl=ar&amp;start=8&amp;tbnid=NteYVoV5W05xtM:&amp;tbnh=86&amp;tbnw=115&amp;prev=/images?q=spansule&amp;gbv=2&amp;hl=ar&amp;safe=active" TargetMode="External"/><Relationship Id="rId7" Type="http://schemas.openxmlformats.org/officeDocument/2006/relationships/image" Target="../media/image7.jpeg"/><Relationship Id="rId8" Type="http://schemas.openxmlformats.org/officeDocument/2006/relationships/hyperlink" Target="http://images.google.com.sa/imgres?imgurl=http://www.piperreport.com/archives/images/Capsules.jpg&amp;imgrefurl=http://www.al-yemen.org/vb/showthread.php?t=248219&amp;usg=__HChCqwrKTkWCkTOpjbA5fxO5hao=&amp;h=600&amp;w=800&amp;sz=314&amp;hl=ar&amp;start=3&amp;tbnid=49tTu9l0FVt9TM:&amp;tbnh=107&amp;tbnw=143&amp;prev=/images?q=capsules&amp;gbv=2&amp;hl=ar&amp;safe=active" TargetMode="External"/><Relationship Id="rId9" Type="http://schemas.openxmlformats.org/officeDocument/2006/relationships/image" Target="../media/image8.jpeg"/><Relationship Id="rId10" Type="http://schemas.openxmlformats.org/officeDocument/2006/relationships/image" Target="../media/image9.jpg"/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4279" y="1701716"/>
            <a:ext cx="3608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Drug administration</a:t>
            </a:r>
          </a:p>
          <a:p>
            <a:pPr algn="ctr"/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and absorption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249" y="3254283"/>
            <a:ext cx="610750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Objectives: </a:t>
            </a:r>
          </a:p>
          <a:p>
            <a:endParaRPr lang="en-US" sz="1900" dirty="0">
              <a:solidFill>
                <a:schemeClr val="bg2">
                  <a:lumMod val="50000"/>
                </a:schemeClr>
              </a:solidFill>
            </a:endParaRPr>
          </a:p>
          <a:p>
            <a:pPr marL="742913" lvl="1" indent="-285736">
              <a:buFont typeface="Arial" panose="020B0604020202020204" pitchFamily="34" charset="0"/>
              <a:buChar char="•"/>
            </a:pPr>
            <a:r>
              <a:rPr lang="en-US" sz="1900" dirty="0"/>
              <a:t>Know the meaning of pharmacology and its branches. </a:t>
            </a:r>
          </a:p>
          <a:p>
            <a:pPr marL="742913" lvl="1" indent="-285736">
              <a:buFont typeface="Arial" panose="020B0604020202020204" pitchFamily="34" charset="0"/>
              <a:buChar char="•"/>
            </a:pPr>
            <a:r>
              <a:rPr lang="en-US" sz="1900" dirty="0"/>
              <a:t>Discuss the different routes of drug administration.</a:t>
            </a:r>
          </a:p>
          <a:p>
            <a:pPr marL="742913" lvl="1" indent="-285736">
              <a:buFont typeface="Arial" panose="020B0604020202020204" pitchFamily="34" charset="0"/>
              <a:buChar char="•"/>
            </a:pPr>
            <a:r>
              <a:rPr lang="en-US" sz="1900" dirty="0"/>
              <a:t>Identify the advantages and disadvantages of various routes of drug administration.</a:t>
            </a:r>
          </a:p>
          <a:p>
            <a:pPr marL="742913" lvl="1" indent="-285736">
              <a:buFont typeface="Arial" panose="020B0604020202020204" pitchFamily="34" charset="0"/>
              <a:buChar char="•"/>
            </a:pPr>
            <a:r>
              <a:rPr lang="en-US" sz="1900" dirty="0"/>
              <a:t>Know the various mechanisms of drug absorption.</a:t>
            </a:r>
          </a:p>
          <a:p>
            <a:pPr marL="742913" lvl="1" indent="-285736">
              <a:buFont typeface="Arial" panose="020B0604020202020204" pitchFamily="34" charset="0"/>
              <a:buChar char="•"/>
            </a:pPr>
            <a:r>
              <a:rPr lang="en-US" sz="1900" dirty="0"/>
              <a:t>List different factors affecting drug absorption.</a:t>
            </a:r>
          </a:p>
          <a:p>
            <a:pPr marL="742913" lvl="1" indent="-285736">
              <a:buFont typeface="Arial" panose="020B0604020202020204" pitchFamily="34" charset="0"/>
              <a:buChar char="•"/>
            </a:pPr>
            <a:r>
              <a:rPr lang="en-US" sz="1900" dirty="0"/>
              <a:t>Define bioavailability and factors affecting it.</a:t>
            </a:r>
          </a:p>
          <a:p>
            <a:endParaRPr lang="en-US" sz="1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4" t="27778" r="14152" b="8889"/>
          <a:stretch/>
        </p:blipFill>
        <p:spPr>
          <a:xfrm>
            <a:off x="269508" y="271832"/>
            <a:ext cx="1174771" cy="892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29" r="11936" b="21290"/>
          <a:stretch/>
        </p:blipFill>
        <p:spPr>
          <a:xfrm>
            <a:off x="5053266" y="360944"/>
            <a:ext cx="1597794" cy="8325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339251" y="7243011"/>
            <a:ext cx="3429000" cy="12208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ts val="400"/>
              </a:spcBef>
            </a:pPr>
            <a:r>
              <a:rPr lang="en-US" sz="1200" dirty="0">
                <a:solidFill>
                  <a:srgbClr val="2E6AA6"/>
                </a:solidFill>
              </a:rPr>
              <a:t>Titles</a:t>
            </a:r>
          </a:p>
          <a:p>
            <a:pPr algn="r">
              <a:spcBef>
                <a:spcPts val="400"/>
              </a:spcBef>
            </a:pPr>
            <a:r>
              <a:rPr lang="en-US" sz="1200" dirty="0">
                <a:solidFill>
                  <a:srgbClr val="9B261F"/>
                </a:solidFill>
              </a:rPr>
              <a:t>Very important</a:t>
            </a:r>
          </a:p>
          <a:p>
            <a:pPr algn="r">
              <a:spcBef>
                <a:spcPts val="400"/>
              </a:spcBef>
            </a:pPr>
            <a:r>
              <a:rPr lang="en-US" sz="1200" dirty="0">
                <a:solidFill>
                  <a:srgbClr val="A6A6A6"/>
                </a:solidFill>
              </a:rPr>
              <a:t>Extra information</a:t>
            </a:r>
          </a:p>
          <a:p>
            <a:pPr algn="r">
              <a:spcBef>
                <a:spcPts val="400"/>
              </a:spcBef>
            </a:pPr>
            <a:r>
              <a:rPr lang="en-US" sz="1200" dirty="0">
                <a:solidFill>
                  <a:srgbClr val="00B050"/>
                </a:solidFill>
              </a:rPr>
              <a:t>Terms</a:t>
            </a:r>
          </a:p>
          <a:p>
            <a:pPr algn="r">
              <a:spcBef>
                <a:spcPts val="400"/>
              </a:spcBef>
            </a:pP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7243011"/>
            <a:ext cx="2716731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B2D1F"/>
                </a:solidFill>
              </a:rPr>
              <a:t>The roots of education are bitter, but the fruit is sweet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52080" y="7564413"/>
            <a:ext cx="128337" cy="609651"/>
            <a:chOff x="-11122" y="0"/>
            <a:chExt cx="155140" cy="736676"/>
          </a:xfrm>
        </p:grpSpPr>
        <p:sp>
          <p:nvSpPr>
            <p:cNvPr id="11" name="Shape 12875"/>
            <p:cNvSpPr/>
            <p:nvPr/>
          </p:nvSpPr>
          <p:spPr>
            <a:xfrm>
              <a:off x="-2769" y="0"/>
              <a:ext cx="144018" cy="171424"/>
            </a:xfrm>
            <a:custGeom>
              <a:avLst/>
              <a:gdLst/>
              <a:ahLst/>
              <a:cxnLst/>
              <a:rect l="0" t="0" r="0" b="0"/>
              <a:pathLst>
                <a:path w="144018" h="171424">
                  <a:moveTo>
                    <a:pt x="0" y="0"/>
                  </a:moveTo>
                  <a:lnTo>
                    <a:pt x="144018" y="0"/>
                  </a:lnTo>
                  <a:lnTo>
                    <a:pt x="144018" y="171424"/>
                  </a:lnTo>
                  <a:lnTo>
                    <a:pt x="0" y="171424"/>
                  </a:lnTo>
                  <a:lnTo>
                    <a:pt x="0" y="0"/>
                  </a:lnTo>
                </a:path>
              </a:pathLst>
            </a:custGeom>
            <a:solidFill>
              <a:srgbClr val="9B261F"/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Shape 111"/>
            <p:cNvSpPr/>
            <p:nvPr/>
          </p:nvSpPr>
          <p:spPr>
            <a:xfrm>
              <a:off x="-5417" y="0"/>
              <a:ext cx="144018" cy="171424"/>
            </a:xfrm>
            <a:custGeom>
              <a:avLst/>
              <a:gdLst/>
              <a:ahLst/>
              <a:cxnLst/>
              <a:rect l="0" t="0" r="0" b="0"/>
              <a:pathLst>
                <a:path w="144018" h="171424">
                  <a:moveTo>
                    <a:pt x="0" y="171424"/>
                  </a:moveTo>
                  <a:lnTo>
                    <a:pt x="144018" y="171424"/>
                  </a:lnTo>
                  <a:lnTo>
                    <a:pt x="144018" y="0"/>
                  </a:lnTo>
                  <a:lnTo>
                    <a:pt x="0" y="0"/>
                  </a:lnTo>
                  <a:close/>
                </a:path>
              </a:pathLst>
            </a:custGeom>
            <a:ln w="19050" cap="flat">
              <a:round/>
            </a:ln>
          </p:spPr>
          <p:style>
            <a:lnRef idx="1">
              <a:srgbClr val="3B3B6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Shape 12876"/>
            <p:cNvSpPr/>
            <p:nvPr/>
          </p:nvSpPr>
          <p:spPr>
            <a:xfrm>
              <a:off x="-11122" y="274167"/>
              <a:ext cx="144018" cy="171425"/>
            </a:xfrm>
            <a:custGeom>
              <a:avLst/>
              <a:gdLst/>
              <a:ahLst/>
              <a:cxnLst/>
              <a:rect l="0" t="0" r="0" b="0"/>
              <a:pathLst>
                <a:path w="144018" h="171425">
                  <a:moveTo>
                    <a:pt x="0" y="0"/>
                  </a:moveTo>
                  <a:lnTo>
                    <a:pt x="144018" y="0"/>
                  </a:lnTo>
                  <a:lnTo>
                    <a:pt x="144018" y="171425"/>
                  </a:lnTo>
                  <a:lnTo>
                    <a:pt x="0" y="171425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6A6A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Shape 117"/>
            <p:cNvSpPr/>
            <p:nvPr/>
          </p:nvSpPr>
          <p:spPr>
            <a:xfrm>
              <a:off x="-4767" y="274167"/>
              <a:ext cx="144018" cy="171425"/>
            </a:xfrm>
            <a:custGeom>
              <a:avLst/>
              <a:gdLst/>
              <a:ahLst/>
              <a:cxnLst/>
              <a:rect l="0" t="0" r="0" b="0"/>
              <a:pathLst>
                <a:path w="144018" h="171425">
                  <a:moveTo>
                    <a:pt x="0" y="171425"/>
                  </a:moveTo>
                  <a:lnTo>
                    <a:pt x="144018" y="171425"/>
                  </a:lnTo>
                  <a:lnTo>
                    <a:pt x="144018" y="0"/>
                  </a:lnTo>
                  <a:lnTo>
                    <a:pt x="0" y="0"/>
                  </a:lnTo>
                  <a:close/>
                </a:path>
              </a:pathLst>
            </a:custGeom>
            <a:ln w="19050" cap="flat">
              <a:round/>
            </a:ln>
          </p:spPr>
          <p:style>
            <a:lnRef idx="1">
              <a:srgbClr val="3B3B6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Shape 12877"/>
            <p:cNvSpPr/>
            <p:nvPr/>
          </p:nvSpPr>
          <p:spPr>
            <a:xfrm>
              <a:off x="0" y="565252"/>
              <a:ext cx="144018" cy="171424"/>
            </a:xfrm>
            <a:custGeom>
              <a:avLst/>
              <a:gdLst/>
              <a:ahLst/>
              <a:cxnLst/>
              <a:rect l="0" t="0" r="0" b="0"/>
              <a:pathLst>
                <a:path w="144018" h="171424">
                  <a:moveTo>
                    <a:pt x="0" y="0"/>
                  </a:moveTo>
                  <a:lnTo>
                    <a:pt x="144018" y="0"/>
                  </a:lnTo>
                  <a:lnTo>
                    <a:pt x="144018" y="171424"/>
                  </a:lnTo>
                  <a:lnTo>
                    <a:pt x="0" y="171424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B05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Shape 121"/>
            <p:cNvSpPr/>
            <p:nvPr/>
          </p:nvSpPr>
          <p:spPr>
            <a:xfrm>
              <a:off x="-4767" y="558899"/>
              <a:ext cx="144018" cy="171424"/>
            </a:xfrm>
            <a:custGeom>
              <a:avLst/>
              <a:gdLst/>
              <a:ahLst/>
              <a:cxnLst/>
              <a:rect l="0" t="0" r="0" b="0"/>
              <a:pathLst>
                <a:path w="144018" h="171424">
                  <a:moveTo>
                    <a:pt x="0" y="171424"/>
                  </a:moveTo>
                  <a:lnTo>
                    <a:pt x="144018" y="171424"/>
                  </a:lnTo>
                  <a:lnTo>
                    <a:pt x="144018" y="0"/>
                  </a:lnTo>
                  <a:lnTo>
                    <a:pt x="0" y="0"/>
                  </a:lnTo>
                  <a:close/>
                </a:path>
              </a:pathLst>
            </a:custGeom>
            <a:ln w="19050" cap="flat">
              <a:round/>
            </a:ln>
          </p:spPr>
          <p:style>
            <a:lnRef idx="1">
              <a:srgbClr val="3B3B6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058312" y="7312470"/>
            <a:ext cx="124396" cy="141865"/>
            <a:chOff x="-4889" y="0"/>
            <a:chExt cx="150375" cy="171424"/>
          </a:xfrm>
        </p:grpSpPr>
        <p:sp>
          <p:nvSpPr>
            <p:cNvPr id="18" name="Shape 12875"/>
            <p:cNvSpPr/>
            <p:nvPr/>
          </p:nvSpPr>
          <p:spPr>
            <a:xfrm>
              <a:off x="1468" y="0"/>
              <a:ext cx="144018" cy="171424"/>
            </a:xfrm>
            <a:custGeom>
              <a:avLst/>
              <a:gdLst/>
              <a:ahLst/>
              <a:cxnLst/>
              <a:rect l="0" t="0" r="0" b="0"/>
              <a:pathLst>
                <a:path w="144018" h="171424">
                  <a:moveTo>
                    <a:pt x="0" y="0"/>
                  </a:moveTo>
                  <a:lnTo>
                    <a:pt x="144018" y="0"/>
                  </a:lnTo>
                  <a:lnTo>
                    <a:pt x="144018" y="171424"/>
                  </a:lnTo>
                  <a:lnTo>
                    <a:pt x="0" y="171424"/>
                  </a:lnTo>
                  <a:lnTo>
                    <a:pt x="0" y="0"/>
                  </a:lnTo>
                </a:path>
              </a:pathLst>
            </a:custGeom>
            <a:solidFill>
              <a:srgbClr val="2E6AA6"/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Shape 111"/>
            <p:cNvSpPr/>
            <p:nvPr/>
          </p:nvSpPr>
          <p:spPr>
            <a:xfrm>
              <a:off x="-4889" y="0"/>
              <a:ext cx="144018" cy="171424"/>
            </a:xfrm>
            <a:custGeom>
              <a:avLst/>
              <a:gdLst/>
              <a:ahLst/>
              <a:cxnLst/>
              <a:rect l="0" t="0" r="0" b="0"/>
              <a:pathLst>
                <a:path w="144018" h="171424">
                  <a:moveTo>
                    <a:pt x="0" y="171424"/>
                  </a:moveTo>
                  <a:lnTo>
                    <a:pt x="144018" y="171424"/>
                  </a:lnTo>
                  <a:lnTo>
                    <a:pt x="144018" y="0"/>
                  </a:lnTo>
                  <a:lnTo>
                    <a:pt x="0" y="0"/>
                  </a:lnTo>
                  <a:close/>
                </a:path>
              </a:pathLst>
            </a:custGeom>
            <a:ln w="19050" cap="flat">
              <a:round/>
            </a:ln>
          </p:spPr>
          <p:style>
            <a:lnRef idx="1">
              <a:srgbClr val="3B3B6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z="1400" smtClean="0"/>
              <a:t>1</a:t>
            </a:fld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40340" y="2534269"/>
            <a:ext cx="1623646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dirty="0" smtClean="0">
                <a:solidFill>
                  <a:srgbClr val="9B2D1F"/>
                </a:solidFill>
              </a:rPr>
              <a:t>*مقتبس من تيم ٤٣٥</a:t>
            </a:r>
          </a:p>
        </p:txBody>
      </p:sp>
    </p:spTree>
    <p:extLst>
      <p:ext uri="{BB962C8B-B14F-4D97-AF65-F5344CB8AC3E}">
        <p14:creationId xmlns:p14="http://schemas.microsoft.com/office/powerpoint/2010/main" val="29398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59551"/>
              </p:ext>
            </p:extLst>
          </p:nvPr>
        </p:nvGraphicFramePr>
        <p:xfrm>
          <a:off x="1" y="1190446"/>
          <a:ext cx="6857999" cy="5462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73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46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59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44251"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lang="en-US" sz="1200" b="1" spc="-10" dirty="0">
                        <a:latin typeface="Calibri"/>
                        <a:cs typeface="Calibri"/>
                      </a:endParaRPr>
                    </a:p>
                    <a:p>
                      <a:pPr marL="2501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Route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administration</a:t>
                      </a:r>
                      <a:endParaRPr lang="en-US" sz="1200" b="1" spc="-5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Dosage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forms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3345" marR="54610" indent="1905" algn="ctr">
                        <a:lnSpc>
                          <a:spcPct val="101499"/>
                        </a:lnSpc>
                        <a:spcBef>
                          <a:spcPts val="130"/>
                        </a:spcBef>
                      </a:pPr>
                      <a:r>
                        <a:rPr sz="105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altLang="en-US" sz="105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depending on particle size and disintegration</a:t>
                      </a:r>
                      <a:r>
                        <a:rPr sz="105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ease of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dissolution</a:t>
                      </a:r>
                      <a:r>
                        <a:rPr sz="105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lang="en-US" sz="1050" spc="-5" dirty="0" smtClean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  <a:p>
                      <a:pPr marL="93345" marR="54610" indent="1905" algn="ctr">
                        <a:lnSpc>
                          <a:spcPct val="101499"/>
                        </a:lnSpc>
                        <a:spcBef>
                          <a:spcPts val="130"/>
                        </a:spcBef>
                      </a:pPr>
                      <a:r>
                        <a:rPr sz="105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(solution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&gt;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suspension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&gt;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capsule</a:t>
                      </a:r>
                      <a:r>
                        <a:rPr sz="105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&gt; 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tablet)</a:t>
                      </a:r>
                      <a:endParaRPr sz="105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Molecular weight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drug</a:t>
                      </a:r>
                      <a:endParaRPr lang="en-US" sz="1200" b="1" dirty="0">
                        <a:latin typeface="Calibri"/>
                        <a:cs typeface="Calibri"/>
                      </a:endParaRPr>
                    </a:p>
                    <a:p>
                      <a:pPr marL="1962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lang="en-US" sz="1200" b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Small</a:t>
                      </a:r>
                      <a:r>
                        <a:rPr lang="en-US" sz="1200" b="0" baseline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molecular absorbed better than large molecular</a:t>
                      </a:r>
                      <a:endParaRPr sz="1200" b="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9134"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Lipid and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drug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solubility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87020" marR="31115" indent="-24130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(aqueous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preparation better than  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oily,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suspension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preparation)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Degree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ionization</a:t>
                      </a:r>
                      <a:endParaRPr lang="en-US" sz="1200" b="1" spc="-5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1200" b="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lang="en-US" sz="1200" b="0" spc="-5" baseline="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ionized better </a:t>
                      </a:r>
                      <a:r>
                        <a:rPr lang="en-US" sz="1200" b="0" baseline="0" dirty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absorbed</a:t>
                      </a:r>
                      <a:endParaRPr sz="1200" b="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9319" marR="78105" indent="-8324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Chemical instability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gastric  </a:t>
                      </a:r>
                      <a:r>
                        <a:rPr sz="1200" b="1" dirty="0" smtClean="0">
                          <a:latin typeface="Calibri"/>
                          <a:cs typeface="Calibri"/>
                        </a:rPr>
                        <a:t>pH</a:t>
                      </a:r>
                      <a:endParaRPr lang="en-US" sz="1200" b="1" dirty="0" smtClean="0">
                        <a:latin typeface="Calibri"/>
                        <a:cs typeface="Calibri"/>
                      </a:endParaRPr>
                    </a:p>
                    <a:p>
                      <a:pPr marL="909319" marR="78105" indent="-8324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1200" b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Penicillin</a:t>
                      </a:r>
                      <a:r>
                        <a:rPr lang="en-US" sz="1200" b="0" baseline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and insulin</a:t>
                      </a:r>
                      <a:endParaRPr sz="1200" b="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0611">
                <a:tc>
                  <a:txBody>
                    <a:bodyPr/>
                    <a:lstStyle/>
                    <a:p>
                      <a:pPr marL="204470" marR="1924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Surface area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available</a:t>
                      </a:r>
                      <a:r>
                        <a:rPr sz="12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absorption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41275" marR="27305" indent="266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(small intestine has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large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surface 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area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than stomach due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05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intestinal  microvilli)</a:t>
                      </a:r>
                      <a:endParaRPr sz="105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793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Blood flow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to absorptive</a:t>
                      </a:r>
                      <a:r>
                        <a:rPr sz="12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site 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(greater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blood flow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increases 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bioavailability)</a:t>
                      </a:r>
                      <a:endParaRPr sz="105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(intestine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has greater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blood</a:t>
                      </a:r>
                      <a:r>
                        <a:rPr sz="1050" spc="-9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flow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1050" spc="-9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stomach)</a:t>
                      </a:r>
                      <a:endParaRPr sz="105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8675" marR="187325" indent="-6419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Intestinal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motility</a:t>
                      </a:r>
                      <a:r>
                        <a:rPr sz="12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(transit  time)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(Diarrhea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reduces</a:t>
                      </a:r>
                      <a:r>
                        <a:rPr sz="1050" spc="-7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absorption)</a:t>
                      </a:r>
                      <a:endParaRPr sz="105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4382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Gastric</a:t>
                      </a:r>
                      <a:r>
                        <a:rPr sz="12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emptying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92405" marR="177800" indent="285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altLang="en-US" sz="105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drugs that increase gastric emptying enhances absorption ‘metoclopramide’). </a:t>
                      </a:r>
                      <a:r>
                        <a:rPr sz="105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emptying </a:t>
                      </a:r>
                      <a:r>
                        <a:rPr sz="1050" spc="-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enhance</a:t>
                      </a:r>
                      <a:r>
                        <a:rPr sz="1050" spc="-5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absorption  (metoclopramide))</a:t>
                      </a:r>
                      <a:endParaRPr sz="105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Drug</a:t>
                      </a:r>
                      <a:r>
                        <a:rPr sz="12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interactions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Food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02870" marR="10160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(Slow gastric emptying,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generally 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slow absorption</a:t>
                      </a:r>
                      <a:r>
                        <a:rPr sz="1050" spc="-8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e.g. </a:t>
                      </a:r>
                      <a:r>
                        <a:rPr lang="en-US" altLang="en-US" sz="1100" dirty="0" smtClean="0">
                          <a:solidFill>
                            <a:srgbClr val="FF0000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Tetracycline, aspirin, penicillin V</a:t>
                      </a:r>
                    </a:p>
                    <a:p>
                      <a:pPr marL="102870" marR="1016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  <a:p>
                      <a:pPr marL="46990" marR="43180" indent="27305" algn="ctr">
                        <a:lnSpc>
                          <a:spcPct val="100000"/>
                        </a:lnSpc>
                      </a:pP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(A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fatty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meal increases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the  absorption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05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fat soluble antifungal  drug </a:t>
                      </a:r>
                      <a:r>
                        <a:rPr sz="10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(e.g.</a:t>
                      </a:r>
                      <a:r>
                        <a:rPr sz="1050" spc="-1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griseofulvin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05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" y="682615"/>
            <a:ext cx="309629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spc="65" dirty="0">
                <a:solidFill>
                  <a:srgbClr val="2E6AA6"/>
                </a:solidFill>
                <a:cs typeface="Calibri"/>
              </a:rPr>
              <a:t>Factors </a:t>
            </a:r>
            <a:r>
              <a:rPr lang="en-GB" b="1" spc="55" dirty="0">
                <a:solidFill>
                  <a:srgbClr val="2E6AA6"/>
                </a:solidFill>
                <a:cs typeface="Calibri"/>
              </a:rPr>
              <a:t>affecting</a:t>
            </a:r>
            <a:r>
              <a:rPr lang="en-GB" b="1" spc="-170" dirty="0">
                <a:solidFill>
                  <a:srgbClr val="2E6AA6"/>
                </a:solidFill>
                <a:cs typeface="Calibri"/>
              </a:rPr>
              <a:t> </a:t>
            </a:r>
            <a:r>
              <a:rPr lang="en-GB" b="1" spc="55" dirty="0">
                <a:solidFill>
                  <a:srgbClr val="2E6AA6"/>
                </a:solidFill>
                <a:cs typeface="Calibri"/>
              </a:rPr>
              <a:t>absorption:</a:t>
            </a:r>
            <a:endParaRPr lang="en-GB" b="1" dirty="0">
              <a:solidFill>
                <a:srgbClr val="2E6AA6"/>
              </a:solidFill>
              <a:cs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39153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2E6AA6"/>
                </a:solidFill>
                <a:hlinkClick r:id="rId2"/>
              </a:rPr>
              <a:t>Quick quiz</a:t>
            </a:r>
            <a:endParaRPr lang="en-US" sz="2800" b="1" dirty="0">
              <a:solidFill>
                <a:srgbClr val="2E6AA6"/>
              </a:solidFill>
            </a:endParaRPr>
          </a:p>
          <a:p>
            <a:endParaRPr lang="en-US" sz="2800" b="1" dirty="0">
              <a:solidFill>
                <a:srgbClr val="2E6AA6"/>
              </a:solidFill>
            </a:endParaRPr>
          </a:p>
          <a:p>
            <a:endParaRPr lang="en-US" sz="2800" b="1" dirty="0">
              <a:solidFill>
                <a:srgbClr val="2E6AA6"/>
              </a:solidFill>
            </a:endParaRPr>
          </a:p>
          <a:p>
            <a:pPr algn="ctr" rtl="1"/>
            <a:r>
              <a:rPr lang="en-US" sz="2800" b="1" dirty="0">
                <a:solidFill>
                  <a:srgbClr val="2E6AA6"/>
                </a:solidFill>
              </a:rPr>
              <a:t>Videos : </a:t>
            </a:r>
          </a:p>
          <a:p>
            <a:pPr algn="ctr" rtl="1"/>
            <a:r>
              <a:rPr lang="en-US" sz="2800" dirty="0">
                <a:solidFill>
                  <a:srgbClr val="9B261F"/>
                </a:solidFill>
                <a:hlinkClick r:id="rId3"/>
              </a:rPr>
              <a:t>‏</a:t>
            </a:r>
            <a:endParaRPr lang="en-US" sz="2800" dirty="0">
              <a:solidFill>
                <a:srgbClr val="9B261F"/>
              </a:solidFill>
            </a:endParaRPr>
          </a:p>
          <a:p>
            <a:pPr algn="ctr" rtl="1"/>
            <a:r>
              <a:rPr lang="en-US" sz="2800" b="1" dirty="0">
                <a:hlinkClick r:id="rId3"/>
              </a:rPr>
              <a:t>The First Pass Effect of the Liver </a:t>
            </a:r>
            <a:endParaRPr lang="en-US" sz="2800" b="1" dirty="0"/>
          </a:p>
          <a:p>
            <a:pPr algn="ctr" rtl="1"/>
            <a:endParaRPr lang="en-US" sz="2800" dirty="0">
              <a:solidFill>
                <a:srgbClr val="9B261F"/>
              </a:solidFill>
            </a:endParaRPr>
          </a:p>
          <a:p>
            <a:pPr algn="ctr" rtl="1"/>
            <a:r>
              <a:rPr lang="en-US" sz="2800" dirty="0">
                <a:solidFill>
                  <a:srgbClr val="9B261F"/>
                </a:solidFill>
                <a:hlinkClick r:id="rId4"/>
              </a:rPr>
              <a:t>‏</a:t>
            </a:r>
            <a:r>
              <a:rPr lang="en-US" sz="2800" b="1" dirty="0">
                <a:hlinkClick r:id="rId4"/>
              </a:rPr>
              <a:t>Bioavailability</a:t>
            </a:r>
            <a:endParaRPr lang="en-US" sz="2800" b="1" dirty="0">
              <a:solidFill>
                <a:srgbClr val="9B261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Pharmacology Team 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4" t="27778" r="14152" b="8889"/>
          <a:stretch/>
        </p:blipFill>
        <p:spPr>
          <a:xfrm>
            <a:off x="269508" y="271832"/>
            <a:ext cx="1174771" cy="892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29" r="11936" b="21290"/>
          <a:stretch/>
        </p:blipFill>
        <p:spPr>
          <a:xfrm>
            <a:off x="5053266" y="360944"/>
            <a:ext cx="1597794" cy="832586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198853"/>
              </p:ext>
            </p:extLst>
          </p:nvPr>
        </p:nvGraphicFramePr>
        <p:xfrm>
          <a:off x="1143000" y="3048000"/>
          <a:ext cx="4572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91111751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789468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Girls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331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عبدالرحمن ذكري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اللولو الصليهم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0623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عبدالعزيز رضوان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روان سعد القحطاني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6330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عبدالرحمن المالكي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أميرة نيازي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299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فيصل العابد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جواهر أبانمي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913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فارس النفيسة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رانيا العيسى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542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خالد العيسى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غادة المزروع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626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معاذ الفرحان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لمى الفوزان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701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محمد الاسمري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نورة الشبيب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571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محمد خوجة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أسيل ناصر بادخن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62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عمر التركستاني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أنوار نجيب العجمي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4457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7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7"/>
          <p:cNvSpPr txBox="1"/>
          <p:nvPr/>
        </p:nvSpPr>
        <p:spPr>
          <a:xfrm>
            <a:off x="1153219" y="243999"/>
            <a:ext cx="441579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314" algn="ctr">
              <a:lnSpc>
                <a:spcPct val="100000"/>
              </a:lnSpc>
            </a:pPr>
            <a:r>
              <a:rPr sz="1800" b="1" spc="-5" dirty="0" smtClean="0">
                <a:solidFill>
                  <a:srgbClr val="2E6AA6"/>
                </a:solidFill>
                <a:latin typeface="Calibri"/>
                <a:cs typeface="Calibri"/>
              </a:rPr>
              <a:t>Pharmacology</a:t>
            </a:r>
            <a:endParaRPr lang="en-US" sz="1800" b="1" spc="-5" dirty="0" smtClean="0">
              <a:solidFill>
                <a:srgbClr val="2E6AA6"/>
              </a:solidFill>
              <a:latin typeface="Calibri"/>
              <a:cs typeface="Calibri"/>
            </a:endParaRPr>
          </a:p>
          <a:p>
            <a:pPr marL="107314" algn="ctr">
              <a:lnSpc>
                <a:spcPct val="100000"/>
              </a:lnSpc>
            </a:pPr>
            <a:r>
              <a:rPr lang="en-US" dirty="0" smtClean="0">
                <a:solidFill>
                  <a:srgbClr val="92D050"/>
                </a:solidFill>
                <a:latin typeface="Calibri"/>
                <a:cs typeface="Calibri"/>
              </a:rPr>
              <a:t>Pharma: drug , logy: science</a:t>
            </a:r>
            <a:endParaRPr sz="1800" dirty="0">
              <a:solidFill>
                <a:srgbClr val="92D050"/>
              </a:solidFill>
              <a:latin typeface="Calibri"/>
              <a:cs typeface="Calibri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solidFill>
                  <a:srgbClr val="92D050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science that deals </a:t>
            </a:r>
            <a:r>
              <a:rPr sz="1400" dirty="0">
                <a:solidFill>
                  <a:srgbClr val="92D050"/>
                </a:solidFill>
                <a:latin typeface="Calibri"/>
                <a:cs typeface="Calibri"/>
              </a:rPr>
              <a:t>with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the drugs </a:t>
            </a:r>
            <a:r>
              <a:rPr sz="1400" spc="-10" dirty="0" smtClean="0">
                <a:solidFill>
                  <a:srgbClr val="92D050"/>
                </a:solidFill>
                <a:latin typeface="Calibri"/>
                <a:cs typeface="Calibri"/>
              </a:rPr>
              <a:t>regarding</a:t>
            </a:r>
            <a:r>
              <a:rPr lang="en-US" sz="1400" spc="-10" dirty="0" smtClean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spc="-5" dirty="0" smtClean="0">
                <a:solidFill>
                  <a:srgbClr val="92D050"/>
                </a:solidFill>
                <a:latin typeface="Calibri"/>
                <a:cs typeface="Calibri"/>
              </a:rPr>
              <a:t>classification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,  pharmacokinetics, pharmacodynamics, side </a:t>
            </a:r>
            <a:r>
              <a:rPr sz="1400" spc="-10" dirty="0">
                <a:solidFill>
                  <a:srgbClr val="92D050"/>
                </a:solidFill>
                <a:latin typeface="Calibri"/>
                <a:cs typeface="Calibri"/>
              </a:rPr>
              <a:t>effects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and</a:t>
            </a:r>
            <a:r>
              <a:rPr sz="1400" spc="3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uses.</a:t>
            </a:r>
            <a:endParaRPr sz="1400" dirty="0">
              <a:solidFill>
                <a:srgbClr val="92D050"/>
              </a:solidFill>
              <a:latin typeface="Calibri"/>
              <a:cs typeface="Calibri"/>
            </a:endParaRPr>
          </a:p>
        </p:txBody>
      </p:sp>
      <p:sp>
        <p:nvSpPr>
          <p:cNvPr id="5" name="object 8"/>
          <p:cNvSpPr txBox="1"/>
          <p:nvPr/>
        </p:nvSpPr>
        <p:spPr>
          <a:xfrm>
            <a:off x="664932" y="1467644"/>
            <a:ext cx="1571625" cy="64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2E6AA6"/>
                </a:solidFill>
                <a:latin typeface="Calibri"/>
                <a:cs typeface="Calibri"/>
              </a:rPr>
              <a:t>Pharmacokinetics:</a:t>
            </a:r>
            <a:endParaRPr sz="1600" dirty="0">
              <a:solidFill>
                <a:srgbClr val="2E6AA6"/>
              </a:solidFill>
              <a:latin typeface="Calibri"/>
              <a:cs typeface="Calibri"/>
            </a:endParaRPr>
          </a:p>
          <a:p>
            <a:pPr marL="105410" marR="153670" algn="ctr">
              <a:lnSpc>
                <a:spcPct val="100000"/>
              </a:lnSpc>
              <a:spcBef>
                <a:spcPts val="105"/>
              </a:spcBef>
            </a:pP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(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what </a:t>
            </a:r>
            <a:r>
              <a:rPr sz="1200" b="1" dirty="0">
                <a:solidFill>
                  <a:srgbClr val="92D050"/>
                </a:solidFill>
                <a:latin typeface="Calibri"/>
                <a:cs typeface="Calibri"/>
              </a:rPr>
              <a:t>the body</a:t>
            </a:r>
            <a:r>
              <a:rPr sz="1200" b="1" spc="-10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92D050"/>
                </a:solidFill>
                <a:latin typeface="Calibri"/>
                <a:cs typeface="Calibri"/>
              </a:rPr>
              <a:t>does 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to </a:t>
            </a:r>
            <a:r>
              <a:rPr sz="1200" b="1" dirty="0">
                <a:solidFill>
                  <a:srgbClr val="92D050"/>
                </a:solidFill>
                <a:latin typeface="Calibri"/>
                <a:cs typeface="Calibri"/>
              </a:rPr>
              <a:t>a</a:t>
            </a:r>
            <a:r>
              <a:rPr sz="1200" b="1" spc="-9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drug?)</a:t>
            </a:r>
            <a:endParaRPr sz="1200" dirty="0">
              <a:solidFill>
                <a:srgbClr val="92D050"/>
              </a:solidFill>
              <a:latin typeface="Calibri"/>
              <a:cs typeface="Calibri"/>
            </a:endParaRPr>
          </a:p>
        </p:txBody>
      </p:sp>
      <p:sp>
        <p:nvSpPr>
          <p:cNvPr id="6" name="object 9"/>
          <p:cNvSpPr txBox="1"/>
          <p:nvPr/>
        </p:nvSpPr>
        <p:spPr>
          <a:xfrm>
            <a:off x="1009356" y="4292634"/>
            <a:ext cx="351014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chemeClr val="accent2"/>
                </a:solidFill>
                <a:latin typeface="Calibri"/>
                <a:cs typeface="Calibri"/>
              </a:rPr>
              <a:t>A</a:t>
            </a:r>
            <a:r>
              <a:rPr sz="1400" b="1" dirty="0">
                <a:latin typeface="Calibri"/>
                <a:cs typeface="Calibri"/>
              </a:rPr>
              <a:t>bsorption</a:t>
            </a:r>
            <a:r>
              <a:rPr lang="en-US" sz="1400" b="1" dirty="0">
                <a:latin typeface="Calibri"/>
                <a:cs typeface="Calibri"/>
              </a:rPr>
              <a:t> 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chemeClr val="accent2"/>
                </a:solidFill>
                <a:latin typeface="Calibri"/>
                <a:cs typeface="Calibri"/>
              </a:rPr>
              <a:t>D</a:t>
            </a:r>
            <a:r>
              <a:rPr sz="1400" b="1" dirty="0">
                <a:latin typeface="Calibri"/>
                <a:cs typeface="Calibri"/>
              </a:rPr>
              <a:t>istribution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*</a:t>
            </a:r>
            <a:endParaRPr sz="140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chemeClr val="accent2"/>
                </a:solidFill>
                <a:latin typeface="Calibri"/>
                <a:cs typeface="Calibri"/>
              </a:rPr>
              <a:t>M</a:t>
            </a: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spc="-10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abol</a:t>
            </a:r>
            <a:r>
              <a:rPr sz="1400" b="1" spc="5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sm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spc="-10" dirty="0">
                <a:solidFill>
                  <a:schemeClr val="accent2"/>
                </a:solidFill>
                <a:latin typeface="Calibri"/>
                <a:cs typeface="Calibri"/>
              </a:rPr>
              <a:t>E</a:t>
            </a:r>
            <a:r>
              <a:rPr sz="1400" b="1" spc="-10" dirty="0">
                <a:latin typeface="Calibri"/>
                <a:cs typeface="Calibri"/>
              </a:rPr>
              <a:t>xcretion</a:t>
            </a:r>
            <a:r>
              <a:rPr lang="en-US" sz="1400" b="1" spc="-10" dirty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rPr>
              <a:t>**</a:t>
            </a:r>
            <a:endParaRPr sz="1400" b="1" spc="-10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7" name="object 10"/>
          <p:cNvSpPr txBox="1"/>
          <p:nvPr/>
        </p:nvSpPr>
        <p:spPr>
          <a:xfrm>
            <a:off x="485707" y="6699922"/>
            <a:ext cx="29178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solidFill>
                  <a:srgbClr val="2E6AA6"/>
                </a:solidFill>
                <a:latin typeface="Calibri"/>
                <a:cs typeface="Calibri"/>
              </a:rPr>
              <a:t>Routes </a:t>
            </a:r>
            <a:r>
              <a:rPr sz="1800" b="1" dirty="0">
                <a:solidFill>
                  <a:srgbClr val="2E6AA6"/>
                </a:solidFill>
                <a:latin typeface="Calibri"/>
                <a:cs typeface="Calibri"/>
              </a:rPr>
              <a:t>of </a:t>
            </a:r>
            <a:r>
              <a:rPr sz="1800" b="1" spc="-5" dirty="0">
                <a:solidFill>
                  <a:srgbClr val="2E6AA6"/>
                </a:solidFill>
                <a:latin typeface="Calibri"/>
                <a:cs typeface="Calibri"/>
              </a:rPr>
              <a:t>drug</a:t>
            </a:r>
            <a:r>
              <a:rPr sz="1800" b="1" spc="-30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E6AA6"/>
                </a:solidFill>
                <a:latin typeface="Calibri"/>
                <a:cs typeface="Calibri"/>
              </a:rPr>
              <a:t>administration:</a:t>
            </a:r>
            <a:endParaRPr sz="1800" dirty="0">
              <a:solidFill>
                <a:srgbClr val="2E6AA6"/>
              </a:solidFill>
              <a:latin typeface="Calibri"/>
              <a:cs typeface="Calibri"/>
            </a:endParaRPr>
          </a:p>
        </p:txBody>
      </p:sp>
      <p:sp>
        <p:nvSpPr>
          <p:cNvPr id="8" name="object 11"/>
          <p:cNvSpPr txBox="1"/>
          <p:nvPr/>
        </p:nvSpPr>
        <p:spPr>
          <a:xfrm>
            <a:off x="942907" y="6979323"/>
            <a:ext cx="3706887" cy="1084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1675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b="1" spc="-15" smtClean="0">
                <a:solidFill>
                  <a:srgbClr val="0D0D0D"/>
                </a:solidFill>
                <a:latin typeface="Calibri"/>
                <a:cs typeface="Calibri"/>
              </a:rPr>
              <a:t>Enteral</a:t>
            </a:r>
            <a:r>
              <a:rPr lang="en-US" sz="1400" b="1" spc="-15" smtClean="0">
                <a:solidFill>
                  <a:srgbClr val="0D0D0D"/>
                </a:solidFill>
                <a:latin typeface="Calibri"/>
                <a:cs typeface="Calibri"/>
              </a:rPr>
              <a:t> via </a:t>
            </a:r>
            <a:r>
              <a:rPr lang="en-US" altLang="en-US" sz="1400" b="1"/>
              <a:t>gastrointestinal </a:t>
            </a:r>
            <a:r>
              <a:rPr lang="en-US" altLang="en-US" sz="1400" b="1" smtClean="0"/>
              <a:t>tract GIT</a:t>
            </a:r>
            <a:r>
              <a:rPr lang="en-US" sz="1400" b="1" spc="-15" smtClean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15" smtClean="0">
                <a:solidFill>
                  <a:schemeClr val="accent2"/>
                </a:solidFill>
                <a:latin typeface="Calibri"/>
                <a:cs typeface="Calibri"/>
              </a:rPr>
              <a:t>(Oral </a:t>
            </a:r>
            <a:r>
              <a:rPr sz="1400" b="1" spc="-10" dirty="0">
                <a:solidFill>
                  <a:schemeClr val="accent2"/>
                </a:solidFill>
                <a:latin typeface="Calibri"/>
                <a:cs typeface="Calibri"/>
              </a:rPr>
              <a:t>–Sublingual</a:t>
            </a:r>
            <a:r>
              <a:rPr sz="1400" b="1" spc="-5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chemeClr val="accent2"/>
                </a:solidFill>
                <a:latin typeface="Calibri"/>
                <a:cs typeface="Calibri"/>
              </a:rPr>
              <a:t>–Rectal)</a:t>
            </a:r>
            <a:endParaRPr sz="1400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marL="355600" indent="-342900">
              <a:lnSpc>
                <a:spcPts val="1675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Inhalation</a:t>
            </a:r>
            <a:endParaRPr sz="1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b="1" spc="-10" dirty="0">
                <a:solidFill>
                  <a:srgbClr val="0D0D0D"/>
                </a:solidFill>
                <a:latin typeface="Calibri"/>
                <a:cs typeface="Calibri"/>
              </a:rPr>
              <a:t>Parenteral</a:t>
            </a:r>
            <a:r>
              <a:rPr sz="1400" b="1" spc="-10" dirty="0">
                <a:solidFill>
                  <a:schemeClr val="accent2"/>
                </a:solidFill>
                <a:latin typeface="Calibri"/>
                <a:cs typeface="Calibri"/>
              </a:rPr>
              <a:t>(Injections)</a:t>
            </a:r>
            <a:endParaRPr sz="1400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b="1" spc="-20" dirty="0">
                <a:solidFill>
                  <a:srgbClr val="0D0D0D"/>
                </a:solidFill>
                <a:latin typeface="Calibri"/>
                <a:cs typeface="Calibri"/>
              </a:rPr>
              <a:t>Topical</a:t>
            </a:r>
            <a:r>
              <a:rPr sz="1400" b="1" spc="-5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application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12"/>
          <p:cNvSpPr txBox="1"/>
          <p:nvPr/>
        </p:nvSpPr>
        <p:spPr>
          <a:xfrm>
            <a:off x="4535867" y="1467644"/>
            <a:ext cx="1666239" cy="997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2E6AA6"/>
                </a:solidFill>
                <a:latin typeface="Calibri"/>
                <a:cs typeface="Calibri"/>
              </a:rPr>
              <a:t>Pharmacodynamics</a:t>
            </a:r>
            <a:endParaRPr sz="1600" dirty="0">
              <a:solidFill>
                <a:srgbClr val="2E6AA6"/>
              </a:solidFill>
              <a:latin typeface="Calibri"/>
              <a:cs typeface="Calibri"/>
            </a:endParaRPr>
          </a:p>
          <a:p>
            <a:pPr marL="110489" marR="101600" algn="ctr">
              <a:lnSpc>
                <a:spcPct val="100000"/>
              </a:lnSpc>
              <a:spcBef>
                <a:spcPts val="85"/>
              </a:spcBef>
            </a:pP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(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what </a:t>
            </a:r>
            <a:r>
              <a:rPr sz="1200" b="1" dirty="0">
                <a:solidFill>
                  <a:srgbClr val="92D050"/>
                </a:solidFill>
                <a:latin typeface="Calibri"/>
                <a:cs typeface="Calibri"/>
              </a:rPr>
              <a:t>the drug does</a:t>
            </a:r>
            <a:r>
              <a:rPr sz="1200" b="1" spc="-9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to  </a:t>
            </a:r>
            <a:r>
              <a:rPr sz="1200" b="1" dirty="0">
                <a:solidFill>
                  <a:srgbClr val="92D050"/>
                </a:solidFill>
                <a:latin typeface="Calibri"/>
                <a:cs typeface="Calibri"/>
              </a:rPr>
              <a:t>the</a:t>
            </a:r>
            <a:r>
              <a:rPr sz="1200" b="1" spc="-9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body?</a:t>
            </a:r>
            <a:r>
              <a:rPr lang="en-US" sz="1200" b="1" spc="-5" dirty="0">
                <a:solidFill>
                  <a:srgbClr val="92D050"/>
                </a:solidFill>
                <a:latin typeface="Calibri"/>
                <a:cs typeface="Calibri"/>
              </a:rPr>
              <a:t> And what is the other action for the drug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)</a:t>
            </a:r>
            <a:endParaRPr sz="1200" dirty="0">
              <a:solidFill>
                <a:srgbClr val="92D050"/>
              </a:solidFill>
              <a:latin typeface="Calibri"/>
              <a:cs typeface="Calibri"/>
            </a:endParaRPr>
          </a:p>
        </p:txBody>
      </p:sp>
      <p:sp>
        <p:nvSpPr>
          <p:cNvPr id="10" name="object 13"/>
          <p:cNvSpPr/>
          <p:nvPr/>
        </p:nvSpPr>
        <p:spPr>
          <a:xfrm>
            <a:off x="2476177" y="1332893"/>
            <a:ext cx="925830" cy="389255"/>
          </a:xfrm>
          <a:custGeom>
            <a:avLst/>
            <a:gdLst/>
            <a:ahLst/>
            <a:cxnLst/>
            <a:rect l="l" t="t" r="r" b="b"/>
            <a:pathLst>
              <a:path w="925829" h="389255">
                <a:moveTo>
                  <a:pt x="97286" y="199400"/>
                </a:moveTo>
                <a:lnTo>
                  <a:pt x="0" y="294406"/>
                </a:lnTo>
                <a:lnTo>
                  <a:pt x="97286" y="389260"/>
                </a:lnTo>
                <a:lnTo>
                  <a:pt x="97286" y="343021"/>
                </a:lnTo>
                <a:lnTo>
                  <a:pt x="925327" y="343021"/>
                </a:lnTo>
                <a:lnTo>
                  <a:pt x="925327" y="245760"/>
                </a:lnTo>
                <a:lnTo>
                  <a:pt x="97286" y="245760"/>
                </a:lnTo>
                <a:lnTo>
                  <a:pt x="97286" y="199400"/>
                </a:lnTo>
                <a:close/>
              </a:path>
              <a:path w="925829" h="389255">
                <a:moveTo>
                  <a:pt x="925327" y="0"/>
                </a:moveTo>
                <a:lnTo>
                  <a:pt x="827912" y="0"/>
                </a:lnTo>
                <a:lnTo>
                  <a:pt x="827912" y="245760"/>
                </a:lnTo>
                <a:lnTo>
                  <a:pt x="925327" y="245760"/>
                </a:lnTo>
                <a:lnTo>
                  <a:pt x="92532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4"/>
          <p:cNvSpPr/>
          <p:nvPr/>
        </p:nvSpPr>
        <p:spPr>
          <a:xfrm>
            <a:off x="3344533" y="1333335"/>
            <a:ext cx="925830" cy="389255"/>
          </a:xfrm>
          <a:custGeom>
            <a:avLst/>
            <a:gdLst/>
            <a:ahLst/>
            <a:cxnLst/>
            <a:rect l="l" t="t" r="r" b="b"/>
            <a:pathLst>
              <a:path w="925829" h="389255">
                <a:moveTo>
                  <a:pt x="97261" y="0"/>
                </a:moveTo>
                <a:lnTo>
                  <a:pt x="0" y="0"/>
                </a:lnTo>
                <a:lnTo>
                  <a:pt x="0" y="343021"/>
                </a:lnTo>
                <a:lnTo>
                  <a:pt x="828019" y="343021"/>
                </a:lnTo>
                <a:lnTo>
                  <a:pt x="828019" y="389260"/>
                </a:lnTo>
                <a:lnTo>
                  <a:pt x="925311" y="294406"/>
                </a:lnTo>
                <a:lnTo>
                  <a:pt x="875495" y="245760"/>
                </a:lnTo>
                <a:lnTo>
                  <a:pt x="97261" y="245760"/>
                </a:lnTo>
                <a:lnTo>
                  <a:pt x="97261" y="0"/>
                </a:lnTo>
                <a:close/>
              </a:path>
              <a:path w="925829" h="389255">
                <a:moveTo>
                  <a:pt x="828019" y="199400"/>
                </a:moveTo>
                <a:lnTo>
                  <a:pt x="828019" y="245760"/>
                </a:lnTo>
                <a:lnTo>
                  <a:pt x="875495" y="245760"/>
                </a:lnTo>
                <a:lnTo>
                  <a:pt x="828019" y="1994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20"/>
          <p:cNvSpPr txBox="1"/>
          <p:nvPr/>
        </p:nvSpPr>
        <p:spPr>
          <a:xfrm>
            <a:off x="552156" y="3681763"/>
            <a:ext cx="3161256" cy="631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2E6AA6"/>
                </a:solidFill>
                <a:latin typeface="Calibri"/>
                <a:cs typeface="Calibri"/>
              </a:rPr>
              <a:t>Pharmacokinetics</a:t>
            </a:r>
            <a:r>
              <a:rPr sz="2000" b="1" spc="-5" dirty="0">
                <a:solidFill>
                  <a:schemeClr val="accent2"/>
                </a:solidFill>
                <a:latin typeface="Calibri"/>
                <a:cs typeface="Calibri"/>
              </a:rPr>
              <a:t>(ADME)</a:t>
            </a:r>
            <a:r>
              <a:rPr sz="2000" b="1" spc="-5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E6AA6"/>
                </a:solidFill>
                <a:latin typeface="Calibri"/>
                <a:cs typeface="Calibri"/>
              </a:rPr>
              <a:t>:</a:t>
            </a:r>
            <a:endParaRPr sz="2000" dirty="0">
              <a:solidFill>
                <a:srgbClr val="2E6AA6"/>
              </a:solidFill>
              <a:latin typeface="Calibri"/>
              <a:cs typeface="Calibri"/>
            </a:endParaRPr>
          </a:p>
        </p:txBody>
      </p:sp>
      <p:sp>
        <p:nvSpPr>
          <p:cNvPr id="22" name="object 25"/>
          <p:cNvSpPr txBox="1"/>
          <p:nvPr/>
        </p:nvSpPr>
        <p:spPr>
          <a:xfrm>
            <a:off x="553073" y="2684813"/>
            <a:ext cx="2791460" cy="758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2E6AA6"/>
                </a:solidFill>
                <a:latin typeface="Calibri"/>
                <a:cs typeface="Calibri"/>
              </a:rPr>
              <a:t>Pharmacodynamics:</a:t>
            </a:r>
            <a:endParaRPr sz="2000" dirty="0">
              <a:solidFill>
                <a:srgbClr val="2E6AA6"/>
              </a:solidFill>
              <a:latin typeface="Calibri"/>
              <a:cs typeface="Calibri"/>
            </a:endParaRPr>
          </a:p>
          <a:p>
            <a:pPr marL="250190" marR="5080">
              <a:lnSpc>
                <a:spcPct val="100000"/>
              </a:lnSpc>
              <a:spcBef>
                <a:spcPts val="35"/>
              </a:spcBef>
            </a:pPr>
            <a:r>
              <a:rPr sz="1400" b="1" dirty="0">
                <a:latin typeface="Calibri"/>
                <a:cs typeface="Calibri"/>
              </a:rPr>
              <a:t>1.Mechanismsof drug action  </a:t>
            </a:r>
            <a:r>
              <a:rPr sz="1400" b="1" spc="-5" dirty="0">
                <a:latin typeface="Calibri"/>
                <a:cs typeface="Calibri"/>
              </a:rPr>
              <a:t>2.Pharmacological </a:t>
            </a:r>
            <a:r>
              <a:rPr sz="1400" b="1" spc="-10" dirty="0">
                <a:latin typeface="Calibri"/>
                <a:cs typeface="Calibri"/>
              </a:rPr>
              <a:t>effects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drugs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8284" y="5212855"/>
            <a:ext cx="3429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n-US" sz="1200" b="1" spc="-10" dirty="0">
                <a:solidFill>
                  <a:schemeClr val="bg1">
                    <a:lumMod val="65000"/>
                  </a:schemeClr>
                </a:solidFill>
                <a:cs typeface="Calibri"/>
              </a:rPr>
              <a:t>* the drug  distribute all over the body, which will give the wanted effect and unwanted effect (side effect)</a:t>
            </a:r>
          </a:p>
          <a:p>
            <a:pPr marL="12700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n-US" sz="1200" b="1" spc="-10" dirty="0">
                <a:solidFill>
                  <a:schemeClr val="bg1">
                    <a:lumMod val="65000"/>
                  </a:schemeClr>
                </a:solidFill>
                <a:cs typeface="Calibri"/>
              </a:rPr>
              <a:t>** usually in urine from kidney or faces from the liver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2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138375" y="2521326"/>
            <a:ext cx="1402330" cy="446659"/>
          </a:xfrm>
          <a:prstGeom prst="round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Drug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138375" y="3163000"/>
            <a:ext cx="1402330" cy="446659"/>
          </a:xfrm>
          <a:prstGeom prst="round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200" b="1" dirty="0">
                <a:ea typeface="Times New Roman" charset="0"/>
                <a:cs typeface="Times New Roman" charset="0"/>
              </a:rPr>
              <a:t>Administration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138375" y="3796515"/>
            <a:ext cx="1402330" cy="446659"/>
          </a:xfrm>
          <a:prstGeom prst="round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Absorption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68657" y="4444098"/>
            <a:ext cx="941766" cy="446659"/>
          </a:xfrm>
          <a:prstGeom prst="round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Blood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39540" y="4890757"/>
            <a:ext cx="45719" cy="378370"/>
          </a:xfrm>
          <a:prstGeom prst="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138375" y="5295688"/>
            <a:ext cx="1172048" cy="45719"/>
          </a:xfrm>
          <a:prstGeom prst="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5098842" y="5314542"/>
            <a:ext cx="130012" cy="161199"/>
          </a:xfrm>
          <a:prstGeom prst="downArrow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599107" y="5526943"/>
            <a:ext cx="941766" cy="446659"/>
          </a:xfrm>
          <a:prstGeom prst="round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distribution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859962" y="5543337"/>
            <a:ext cx="941766" cy="446659"/>
          </a:xfrm>
          <a:prstGeom prst="round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Difference organs &amp; tissue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133932" y="6438494"/>
            <a:ext cx="1402330" cy="446659"/>
          </a:xfrm>
          <a:prstGeom prst="round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Site of action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6086612" y="5987844"/>
            <a:ext cx="146088" cy="421811"/>
          </a:xfrm>
          <a:prstGeom prst="downArrow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49" name="Down Arrow 48"/>
          <p:cNvSpPr/>
          <p:nvPr/>
        </p:nvSpPr>
        <p:spPr>
          <a:xfrm>
            <a:off x="5770091" y="6894369"/>
            <a:ext cx="130012" cy="161199"/>
          </a:xfrm>
          <a:prstGeom prst="downArrow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139826" y="7097439"/>
            <a:ext cx="1402330" cy="446659"/>
          </a:xfrm>
          <a:prstGeom prst="round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Metabolism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5770091" y="7553723"/>
            <a:ext cx="130012" cy="161199"/>
          </a:xfrm>
          <a:prstGeom prst="downArrow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133932" y="7756384"/>
            <a:ext cx="1402330" cy="446659"/>
          </a:xfrm>
          <a:prstGeom prst="roundRect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Excretion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3" name="Down Arrow 52"/>
          <p:cNvSpPr/>
          <p:nvPr/>
        </p:nvSpPr>
        <p:spPr>
          <a:xfrm>
            <a:off x="6210248" y="5313592"/>
            <a:ext cx="130012" cy="161199"/>
          </a:xfrm>
          <a:prstGeom prst="downArrow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5761486" y="2969734"/>
            <a:ext cx="130012" cy="161199"/>
          </a:xfrm>
          <a:prstGeom prst="downArrow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5749145" y="4245167"/>
            <a:ext cx="130012" cy="161199"/>
          </a:xfrm>
          <a:prstGeom prst="downArrow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5755247" y="3622358"/>
            <a:ext cx="130012" cy="161199"/>
          </a:xfrm>
          <a:prstGeom prst="downArrow">
            <a:avLst/>
          </a:prstGeom>
          <a:ln>
            <a:solidFill>
              <a:srgbClr val="9B2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559495" y="5811097"/>
            <a:ext cx="28004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4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/>
          <p:cNvSpPr txBox="1"/>
          <p:nvPr/>
        </p:nvSpPr>
        <p:spPr>
          <a:xfrm>
            <a:off x="134470" y="0"/>
            <a:ext cx="43738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65" dirty="0">
                <a:solidFill>
                  <a:srgbClr val="2E6AA6"/>
                </a:solidFill>
                <a:latin typeface="Calibri"/>
                <a:cs typeface="Calibri"/>
              </a:rPr>
              <a:t>Routes </a:t>
            </a:r>
            <a:r>
              <a:rPr sz="1600" b="1" spc="40" dirty="0">
                <a:solidFill>
                  <a:srgbClr val="2E6AA6"/>
                </a:solidFill>
                <a:latin typeface="Calibri"/>
                <a:cs typeface="Calibri"/>
              </a:rPr>
              <a:t>of </a:t>
            </a:r>
            <a:r>
              <a:rPr sz="1600" b="1" spc="85" dirty="0">
                <a:solidFill>
                  <a:srgbClr val="2E6AA6"/>
                </a:solidFill>
                <a:latin typeface="Calibri"/>
                <a:cs typeface="Calibri"/>
              </a:rPr>
              <a:t>drug</a:t>
            </a:r>
            <a:r>
              <a:rPr sz="1600" b="1" spc="-320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1600" b="1" spc="70" dirty="0">
                <a:solidFill>
                  <a:srgbClr val="2E6AA6"/>
                </a:solidFill>
                <a:latin typeface="Calibri"/>
                <a:cs typeface="Calibri"/>
              </a:rPr>
              <a:t>administration:</a:t>
            </a:r>
            <a:endParaRPr sz="1600" b="1" dirty="0">
              <a:solidFill>
                <a:srgbClr val="2E6AA6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solidFill>
                <a:srgbClr val="2E6AA6"/>
              </a:solidFill>
              <a:latin typeface="Times New Roman"/>
              <a:cs typeface="Times New Roman"/>
            </a:endParaRPr>
          </a:p>
          <a:p>
            <a:pPr marL="107314">
              <a:lnSpc>
                <a:spcPct val="100000"/>
              </a:lnSpc>
            </a:pPr>
            <a:r>
              <a:rPr sz="1600" b="1" dirty="0">
                <a:solidFill>
                  <a:srgbClr val="2E6AA6"/>
                </a:solidFill>
                <a:latin typeface="Calibri"/>
                <a:cs typeface="Calibri"/>
              </a:rPr>
              <a:t>1- </a:t>
            </a:r>
            <a:r>
              <a:rPr sz="1600" b="1" spc="-15" dirty="0">
                <a:solidFill>
                  <a:srgbClr val="2E6AA6"/>
                </a:solidFill>
                <a:latin typeface="Calibri"/>
                <a:cs typeface="Calibri"/>
              </a:rPr>
              <a:t>Enteral </a:t>
            </a:r>
            <a:r>
              <a:rPr sz="1600" b="1" spc="-5" dirty="0">
                <a:solidFill>
                  <a:srgbClr val="2E6AA6"/>
                </a:solidFill>
                <a:latin typeface="Calibri"/>
                <a:cs typeface="Calibri"/>
              </a:rPr>
              <a:t>via </a:t>
            </a:r>
            <a:r>
              <a:rPr sz="1600" b="1" spc="-10" dirty="0">
                <a:solidFill>
                  <a:srgbClr val="2E6AA6"/>
                </a:solidFill>
                <a:latin typeface="Calibri"/>
                <a:cs typeface="Calibri"/>
              </a:rPr>
              <a:t>gastrointestinal tract</a:t>
            </a:r>
            <a:r>
              <a:rPr sz="1600" b="1" spc="-120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2E6AA6"/>
                </a:solidFill>
                <a:latin typeface="Calibri"/>
                <a:cs typeface="Calibri"/>
              </a:rPr>
              <a:t>(GIT):</a:t>
            </a:r>
            <a:endParaRPr sz="1600" dirty="0">
              <a:solidFill>
                <a:srgbClr val="2E6AA6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34064"/>
              </p:ext>
            </p:extLst>
          </p:nvPr>
        </p:nvGraphicFramePr>
        <p:xfrm>
          <a:off x="134470" y="799557"/>
          <a:ext cx="6016573" cy="7557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56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6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34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0301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9049">
                      <a:solidFill>
                        <a:srgbClr val="FFFFFF"/>
                      </a:solidFill>
                      <a:prstDash val="solid"/>
                    </a:lnR>
                    <a:lnB w="1904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453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35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Advantage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49">
                      <a:solidFill>
                        <a:srgbClr val="FFFFFF"/>
                      </a:solidFill>
                      <a:prstDash val="solid"/>
                    </a:lnL>
                    <a:lnR w="19049">
                      <a:solidFill>
                        <a:srgbClr val="FFFFFF"/>
                      </a:solidFill>
                      <a:prstDash val="solid"/>
                    </a:lnR>
                    <a:lnB w="19049">
                      <a:solidFill>
                        <a:srgbClr val="FFFFFF"/>
                      </a:solidFill>
                      <a:prstDash val="soli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marL="74168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35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Disadvantage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49">
                      <a:solidFill>
                        <a:srgbClr val="FFFFFF"/>
                      </a:solidFill>
                      <a:prstDash val="solid"/>
                    </a:lnL>
                    <a:lnB w="19049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6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400" b="1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Oral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9049">
                      <a:solidFill>
                        <a:srgbClr val="FFFFFF"/>
                      </a:solidFill>
                      <a:prstDash val="solid"/>
                    </a:lnR>
                    <a:lnT w="19049">
                      <a:solidFill>
                        <a:srgbClr val="FFFFFF"/>
                      </a:solidFill>
                      <a:prstDash val="solid"/>
                    </a:lnT>
                    <a:lnB w="19049">
                      <a:solidFill>
                        <a:srgbClr val="FFFFFF"/>
                      </a:solidFill>
                      <a:prstDash val="soli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 indent="-17208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spc="-5">
                          <a:latin typeface="Calibri"/>
                          <a:cs typeface="Calibri"/>
                        </a:rPr>
                        <a:t>Common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0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spc="-15">
                          <a:latin typeface="Calibri"/>
                          <a:cs typeface="Calibri"/>
                        </a:rPr>
                        <a:t>Easy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0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spc="-5">
                          <a:latin typeface="Calibri"/>
                          <a:cs typeface="Calibri"/>
                        </a:rPr>
                        <a:t>Self</a:t>
                      </a:r>
                      <a:r>
                        <a:rPr sz="12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>
                          <a:latin typeface="Calibri"/>
                          <a:cs typeface="Calibri"/>
                        </a:rPr>
                        <a:t>use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0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spc="-10">
                          <a:latin typeface="Calibri"/>
                          <a:cs typeface="Calibri"/>
                        </a:rPr>
                        <a:t>convenient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0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lang="en-US"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heap</a:t>
                      </a:r>
                      <a:r>
                        <a:rPr lang="en-US" sz="1200" spc="-5" dirty="0"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pPr marL="25400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>
                          <a:latin typeface="Calibri"/>
                          <a:cs typeface="Calibri"/>
                        </a:rPr>
                        <a:t>No need </a:t>
                      </a:r>
                      <a:r>
                        <a:rPr sz="1200" spc="-1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>
                          <a:latin typeface="Calibri"/>
                          <a:cs typeface="Calibri"/>
                        </a:rPr>
                        <a:t>sterilization.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49">
                      <a:solidFill>
                        <a:srgbClr val="FFFFFF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FFFFFF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254635" indent="-17208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5527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Slow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effect,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GIT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irritation.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5463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527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Destruction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by pH and</a:t>
                      </a:r>
                      <a:r>
                        <a:rPr sz="11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enzymes.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5463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527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Food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- drug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interactions</a:t>
                      </a:r>
                      <a:r>
                        <a:rPr sz="11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lang="ar-SA" sz="11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(if</a:t>
                      </a:r>
                      <a:r>
                        <a:rPr lang="en-US" sz="1100" spc="-5" baseline="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there is food inside the stomach)</a:t>
                      </a:r>
                      <a:endParaRPr sz="11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90195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Drug-drug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interactions</a:t>
                      </a:r>
                      <a:r>
                        <a:rPr sz="11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lang="en-US" sz="11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(if the</a:t>
                      </a:r>
                      <a:r>
                        <a:rPr lang="en-US" sz="1100" spc="-5" baseline="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patient use more than 1 drug)</a:t>
                      </a:r>
                      <a:endParaRPr sz="11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90195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First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pass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effect.</a:t>
                      </a:r>
                      <a:endParaRPr lang="en-US" sz="1100" spc="-10" baseline="0" dirty="0">
                        <a:latin typeface="Calibri"/>
                        <a:cs typeface="Calibri"/>
                      </a:endParaRPr>
                    </a:p>
                    <a:p>
                      <a:pPr marL="290195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absorption.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(because of the pH,</a:t>
                      </a:r>
                      <a:r>
                        <a:rPr lang="en-US" sz="1100" spc="-5" baseline="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enzymes, food-drug interaction)</a:t>
                      </a:r>
                      <a:endParaRPr sz="11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90195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Low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bioavailability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lang="en-US" sz="11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(the</a:t>
                      </a:r>
                      <a:r>
                        <a:rPr lang="en-US" sz="110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conc. </a:t>
                      </a:r>
                      <a:r>
                        <a:rPr lang="en-US" sz="110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of </a:t>
                      </a:r>
                      <a:r>
                        <a:rPr lang="en-US" sz="1100" spc="-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drug </a:t>
                      </a:r>
                      <a:r>
                        <a:rPr lang="en-US" sz="110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in</a:t>
                      </a:r>
                      <a:r>
                        <a:rPr lang="en-US" sz="1100" spc="-6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blood</a:t>
                      </a:r>
                      <a:r>
                        <a:rPr lang="en-US" sz="1100" spc="-5" dirty="0" smtClean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)</a:t>
                      </a:r>
                      <a:r>
                        <a:rPr lang="en-US" sz="1100" spc="-5" dirty="0" smtClean="0"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290195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suitable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vomiting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unconscious patient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emergency</a:t>
                      </a: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(because it has slow effect)</a:t>
                      </a:r>
                      <a:r>
                        <a:rPr lang="en-US"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bad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taste</a:t>
                      </a:r>
                      <a:r>
                        <a:rPr sz="11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drugs.</a:t>
                      </a:r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T w="19049">
                      <a:solidFill>
                        <a:srgbClr val="FFFFFF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6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Sublingual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9049">
                      <a:solidFill>
                        <a:srgbClr val="FFFFFF"/>
                      </a:solidFill>
                      <a:prstDash val="solid"/>
                    </a:lnR>
                    <a:lnT w="19049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5400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Rapid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effect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89560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can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emergency</a:t>
                      </a:r>
                      <a:r>
                        <a:rPr lang="en-US"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spc="-1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(direct absorption)</a:t>
                      </a:r>
                      <a:endParaRPr sz="12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89560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High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bioavailability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89560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first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pass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effect</a:t>
                      </a:r>
                      <a:r>
                        <a:rPr sz="12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lang="en-US" sz="12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(direct absorption)</a:t>
                      </a:r>
                      <a:endParaRPr sz="12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89560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GIT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irritation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89560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food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drug –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interaction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4000" marR="10795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Dosage form: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friable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tablet  (easily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breaks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dissolves)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49">
                      <a:solidFill>
                        <a:srgbClr val="FFFFFF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69570" indent="-287020">
                        <a:lnSpc>
                          <a:spcPct val="100000"/>
                        </a:lnSpc>
                        <a:spcBef>
                          <a:spcPts val="975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sz="1200" u="sng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u="sng" spc="-5" dirty="0">
                          <a:latin typeface="Calibri"/>
                          <a:cs typeface="Calibri"/>
                        </a:rPr>
                        <a:t>suitable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: </a:t>
                      </a:r>
                      <a:endParaRPr lang="en-US" sz="1200" dirty="0" smtClean="0">
                        <a:latin typeface="Calibri"/>
                        <a:cs typeface="Calibri"/>
                      </a:endParaRPr>
                    </a:p>
                    <a:p>
                      <a:pPr marL="369570" indent="-287020">
                        <a:lnSpc>
                          <a:spcPct val="100000"/>
                        </a:lnSpc>
                        <a:spcBef>
                          <a:spcPts val="975"/>
                        </a:spcBef>
                        <a:buFont typeface="Courier New" charset="0"/>
                        <a:buChar char="o"/>
                        <a:tabLst>
                          <a:tab pos="368935" algn="l"/>
                          <a:tab pos="369570" algn="l"/>
                        </a:tabLst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Irritant</a:t>
                      </a:r>
                      <a:r>
                        <a:rPr sz="1200" spc="-9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 smtClean="0">
                          <a:latin typeface="Calibri"/>
                          <a:cs typeface="Calibri"/>
                        </a:rPr>
                        <a:t>drugs</a:t>
                      </a:r>
                      <a:endParaRPr lang="en-US" sz="1200" dirty="0" smtClean="0">
                        <a:latin typeface="Calibri"/>
                        <a:cs typeface="Calibri"/>
                      </a:endParaRPr>
                    </a:p>
                    <a:p>
                      <a:pPr marL="369570" indent="-287020">
                        <a:lnSpc>
                          <a:spcPct val="100000"/>
                        </a:lnSpc>
                        <a:spcBef>
                          <a:spcPts val="975"/>
                        </a:spcBef>
                        <a:buFont typeface="Courier New" charset="0"/>
                        <a:buChar char="o"/>
                        <a:tabLst>
                          <a:tab pos="368935" algn="l"/>
                          <a:tab pos="369570" algn="l"/>
                        </a:tabLst>
                      </a:pPr>
                      <a:r>
                        <a:rPr sz="1200" spc="-5" dirty="0" smtClean="0">
                          <a:latin typeface="Calibri"/>
                          <a:cs typeface="Calibri"/>
                        </a:rPr>
                        <a:t>Frequent</a:t>
                      </a:r>
                      <a:r>
                        <a:rPr sz="1200" spc="-1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8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2400" b="1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Rectal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9049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54000" indent="-17208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Suitable</a:t>
                      </a:r>
                      <a:r>
                        <a:rPr sz="12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lang="en-US" sz="1200" spc="0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children,</a:t>
                      </a:r>
                      <a:r>
                        <a:rPr sz="12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vomiting,</a:t>
                      </a: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unconscious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patients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89560" indent="-20764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Irritant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&amp; bad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taste</a:t>
                      </a:r>
                      <a:r>
                        <a:rPr sz="12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drugs</a:t>
                      </a:r>
                    </a:p>
                    <a:p>
                      <a:pPr marL="254000" marR="22923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less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first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pass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metabolism  (50%)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4000" marR="11874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463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Dosage form suppository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or  enema</a:t>
                      </a:r>
                    </a:p>
                  </a:txBody>
                  <a:tcPr marL="0" marR="0" marT="0" marB="0">
                    <a:lnL w="19049">
                      <a:solidFill>
                        <a:srgbClr val="FFFFFF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36957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Irritation of rectal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mucosa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69570" marR="6413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4495" algn="l"/>
                          <a:tab pos="40513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Irregular absorption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&amp;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bioavailability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49">
                      <a:solidFill>
                        <a:srgbClr val="000000"/>
                      </a:solidFill>
                      <a:prstDash val="solid"/>
                    </a:lnL>
                    <a:lnT w="19049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20049" y="845030"/>
            <a:ext cx="2121535" cy="626110"/>
          </a:xfrm>
          <a:custGeom>
            <a:avLst/>
            <a:gdLst/>
            <a:ahLst/>
            <a:cxnLst/>
            <a:rect l="l" t="t" r="r" b="b"/>
            <a:pathLst>
              <a:path w="2121535" h="626110">
                <a:moveTo>
                  <a:pt x="0" y="0"/>
                </a:moveTo>
                <a:lnTo>
                  <a:pt x="1808591" y="0"/>
                </a:lnTo>
                <a:lnTo>
                  <a:pt x="2121529" y="313060"/>
                </a:lnTo>
                <a:lnTo>
                  <a:pt x="1808591" y="626120"/>
                </a:lnTo>
                <a:lnTo>
                  <a:pt x="0" y="626120"/>
                </a:lnTo>
                <a:lnTo>
                  <a:pt x="313029" y="313060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4"/>
          <p:cNvSpPr/>
          <p:nvPr/>
        </p:nvSpPr>
        <p:spPr>
          <a:xfrm>
            <a:off x="2586123" y="848918"/>
            <a:ext cx="1726564" cy="626110"/>
          </a:xfrm>
          <a:custGeom>
            <a:avLst/>
            <a:gdLst/>
            <a:ahLst/>
            <a:cxnLst/>
            <a:rect l="l" t="t" r="r" b="b"/>
            <a:pathLst>
              <a:path w="1726564" h="626110">
                <a:moveTo>
                  <a:pt x="0" y="0"/>
                </a:moveTo>
                <a:lnTo>
                  <a:pt x="1413128" y="0"/>
                </a:lnTo>
                <a:lnTo>
                  <a:pt x="1726189" y="313029"/>
                </a:lnTo>
                <a:lnTo>
                  <a:pt x="1413128" y="626089"/>
                </a:lnTo>
                <a:lnTo>
                  <a:pt x="0" y="626089"/>
                </a:lnTo>
                <a:lnTo>
                  <a:pt x="313050" y="31302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5"/>
          <p:cNvSpPr txBox="1"/>
          <p:nvPr/>
        </p:nvSpPr>
        <p:spPr>
          <a:xfrm>
            <a:off x="165828" y="404831"/>
            <a:ext cx="20764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92D050"/>
                </a:solidFill>
                <a:latin typeface="Calibri"/>
                <a:cs typeface="Calibri"/>
              </a:rPr>
              <a:t>First </a:t>
            </a:r>
            <a:r>
              <a:rPr sz="2400" b="1" dirty="0">
                <a:solidFill>
                  <a:srgbClr val="92D050"/>
                </a:solidFill>
                <a:latin typeface="Calibri"/>
                <a:cs typeface="Calibri"/>
              </a:rPr>
              <a:t>pass</a:t>
            </a:r>
            <a:r>
              <a:rPr sz="2400" b="1" spc="-9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92D050"/>
                </a:solidFill>
                <a:latin typeface="Calibri"/>
                <a:cs typeface="Calibri"/>
              </a:rPr>
              <a:t>effect:</a:t>
            </a:r>
            <a:endParaRPr sz="2400" dirty="0">
              <a:solidFill>
                <a:srgbClr val="92D050"/>
              </a:solidFill>
              <a:latin typeface="Calibri"/>
              <a:cs typeface="Calibri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2930011" y="861283"/>
            <a:ext cx="1094471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 marR="5080" indent="-9525">
              <a:lnSpc>
                <a:spcPct val="100000"/>
              </a:lnSpc>
            </a:pPr>
            <a:r>
              <a:rPr sz="1200" spc="-15" dirty="0">
                <a:solidFill>
                  <a:srgbClr val="92D050"/>
                </a:solidFill>
                <a:latin typeface="Calibri"/>
                <a:cs typeface="Calibri"/>
              </a:rPr>
              <a:t>taken </a:t>
            </a: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to </a:t>
            </a:r>
            <a:r>
              <a:rPr sz="1200" dirty="0">
                <a:solidFill>
                  <a:srgbClr val="92D050"/>
                </a:solidFill>
                <a:latin typeface="Calibri"/>
                <a:cs typeface="Calibri"/>
              </a:rPr>
              <a:t>the</a:t>
            </a:r>
            <a:r>
              <a:rPr sz="1200" spc="-7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liver  </a:t>
            </a:r>
            <a:r>
              <a:rPr sz="1200" dirty="0">
                <a:solidFill>
                  <a:srgbClr val="92D050"/>
                </a:solidFill>
                <a:latin typeface="Calibri"/>
                <a:cs typeface="Calibri"/>
              </a:rPr>
              <a:t>and</a:t>
            </a:r>
            <a:r>
              <a:rPr sz="1200" spc="-9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metabolized</a:t>
            </a:r>
            <a:r>
              <a:rPr lang="en-US" sz="1200" spc="-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lang="en-US" sz="1200" spc="-5" dirty="0">
                <a:solidFill>
                  <a:srgbClr val="A6A6A6"/>
                </a:solidFill>
                <a:latin typeface="Calibri"/>
                <a:cs typeface="Calibri"/>
              </a:rPr>
              <a:t>(</a:t>
            </a:r>
            <a:r>
              <a:rPr lang="en-US" sz="1100" spc="-5" dirty="0">
                <a:solidFill>
                  <a:srgbClr val="A6A6A6"/>
                </a:solidFill>
                <a:latin typeface="Calibri"/>
                <a:cs typeface="Calibri"/>
              </a:rPr>
              <a:t>first metabolism)</a:t>
            </a:r>
            <a:endParaRPr sz="1100" dirty="0">
              <a:solidFill>
                <a:srgbClr val="A6A6A6"/>
              </a:solidFill>
              <a:latin typeface="Calibri"/>
              <a:cs typeface="Calibri"/>
            </a:endParaRPr>
          </a:p>
        </p:txBody>
      </p:sp>
      <p:sp>
        <p:nvSpPr>
          <p:cNvPr id="6" name="object 7"/>
          <p:cNvSpPr txBox="1"/>
          <p:nvPr/>
        </p:nvSpPr>
        <p:spPr>
          <a:xfrm>
            <a:off x="4824583" y="881866"/>
            <a:ext cx="151765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reaching to </a:t>
            </a:r>
            <a:r>
              <a:rPr sz="1200" dirty="0">
                <a:solidFill>
                  <a:srgbClr val="92D050"/>
                </a:solidFill>
                <a:latin typeface="Calibri"/>
                <a:cs typeface="Calibri"/>
              </a:rPr>
              <a:t>the blood</a:t>
            </a:r>
            <a:r>
              <a:rPr sz="1200" spc="-12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to  </a:t>
            </a:r>
            <a:r>
              <a:rPr sz="1200" dirty="0">
                <a:solidFill>
                  <a:srgbClr val="92D050"/>
                </a:solidFill>
                <a:latin typeface="Calibri"/>
                <a:cs typeface="Calibri"/>
              </a:rPr>
              <a:t>be </a:t>
            </a: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distributed to </a:t>
            </a:r>
            <a:r>
              <a:rPr sz="1200" dirty="0">
                <a:solidFill>
                  <a:srgbClr val="92D050"/>
                </a:solidFill>
                <a:latin typeface="Calibri"/>
                <a:cs typeface="Calibri"/>
              </a:rPr>
              <a:t>body  </a:t>
            </a: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compartments</a:t>
            </a:r>
            <a:endParaRPr sz="1200" dirty="0">
              <a:solidFill>
                <a:srgbClr val="92D050"/>
              </a:solidFill>
              <a:latin typeface="Calibri"/>
              <a:cs typeface="Calibri"/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2097809" y="968790"/>
            <a:ext cx="62484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1100" dirty="0">
                <a:solidFill>
                  <a:srgbClr val="92D050"/>
                </a:solidFill>
                <a:latin typeface="Calibri"/>
                <a:cs typeface="Calibri"/>
              </a:rPr>
              <a:t>via</a:t>
            </a:r>
            <a:r>
              <a:rPr sz="1100" spc="-10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92D050"/>
                </a:solidFill>
                <a:latin typeface="Calibri"/>
                <a:cs typeface="Calibri"/>
              </a:rPr>
              <a:t>portal</a:t>
            </a: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92D050"/>
                </a:solidFill>
                <a:latin typeface="Calibri"/>
                <a:cs typeface="Calibri"/>
              </a:rPr>
              <a:t>circ</a:t>
            </a:r>
            <a:r>
              <a:rPr sz="1100" spc="-5" dirty="0">
                <a:solidFill>
                  <a:srgbClr val="92D050"/>
                </a:solidFill>
                <a:latin typeface="Calibri"/>
                <a:cs typeface="Calibri"/>
              </a:rPr>
              <a:t>u</a:t>
            </a:r>
            <a:r>
              <a:rPr sz="1100" dirty="0">
                <a:solidFill>
                  <a:srgbClr val="92D050"/>
                </a:solidFill>
                <a:latin typeface="Calibri"/>
                <a:cs typeface="Calibri"/>
              </a:rPr>
              <a:t>lation</a:t>
            </a:r>
          </a:p>
        </p:txBody>
      </p:sp>
      <p:sp>
        <p:nvSpPr>
          <p:cNvPr id="8" name="object 9"/>
          <p:cNvSpPr txBox="1"/>
          <p:nvPr/>
        </p:nvSpPr>
        <p:spPr>
          <a:xfrm>
            <a:off x="227085" y="2219790"/>
            <a:ext cx="3796029" cy="2795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835">
              <a:lnSpc>
                <a:spcPct val="100000"/>
              </a:lnSpc>
            </a:pPr>
            <a:r>
              <a:rPr sz="1600" b="1" spc="-10" dirty="0">
                <a:solidFill>
                  <a:srgbClr val="2E6AA6"/>
                </a:solidFill>
                <a:latin typeface="Calibri"/>
                <a:cs typeface="Calibri"/>
              </a:rPr>
              <a:t>First </a:t>
            </a:r>
            <a:r>
              <a:rPr sz="1600" b="1" spc="-5" dirty="0">
                <a:solidFill>
                  <a:srgbClr val="2E6AA6"/>
                </a:solidFill>
                <a:latin typeface="Calibri"/>
                <a:cs typeface="Calibri"/>
              </a:rPr>
              <a:t>pass metabolism</a:t>
            </a:r>
            <a:r>
              <a:rPr sz="1600" b="1" spc="-65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2E6AA6"/>
                </a:solidFill>
                <a:latin typeface="Calibri"/>
                <a:cs typeface="Calibri"/>
              </a:rPr>
              <a:t>results:</a:t>
            </a:r>
            <a:endParaRPr sz="1600" dirty="0">
              <a:solidFill>
                <a:srgbClr val="2E6AA6"/>
              </a:solidFill>
              <a:latin typeface="Calibri"/>
              <a:cs typeface="Calibri"/>
            </a:endParaRPr>
          </a:p>
          <a:p>
            <a:pPr marL="457200" indent="-28638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457200" algn="l"/>
                <a:tab pos="457834" algn="l"/>
              </a:tabLst>
            </a:pPr>
            <a:r>
              <a:rPr sz="1350" b="1" dirty="0">
                <a:latin typeface="Calibri"/>
                <a:cs typeface="Calibri"/>
              </a:rPr>
              <a:t>Low </a:t>
            </a:r>
            <a:r>
              <a:rPr sz="1350" b="1" spc="-5" dirty="0">
                <a:latin typeface="Calibri"/>
                <a:cs typeface="Calibri"/>
              </a:rPr>
              <a:t>bioavailability </a:t>
            </a:r>
            <a:r>
              <a:rPr sz="1350" dirty="0">
                <a:latin typeface="Calibri"/>
                <a:cs typeface="Calibri"/>
              </a:rPr>
              <a:t>(low </a:t>
            </a:r>
            <a:r>
              <a:rPr sz="1350" spc="-5" dirty="0">
                <a:latin typeface="Calibri"/>
                <a:cs typeface="Calibri"/>
              </a:rPr>
              <a:t>conc. </a:t>
            </a:r>
            <a:r>
              <a:rPr sz="1350" dirty="0">
                <a:latin typeface="Calibri"/>
                <a:cs typeface="Calibri"/>
              </a:rPr>
              <a:t>of </a:t>
            </a:r>
            <a:r>
              <a:rPr sz="1350" spc="-5" dirty="0">
                <a:latin typeface="Calibri"/>
                <a:cs typeface="Calibri"/>
              </a:rPr>
              <a:t>drug </a:t>
            </a:r>
            <a:r>
              <a:rPr sz="1350" dirty="0">
                <a:latin typeface="Calibri"/>
                <a:cs typeface="Calibri"/>
              </a:rPr>
              <a:t>in</a:t>
            </a:r>
            <a:r>
              <a:rPr sz="1350" spc="-65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blood).</a:t>
            </a:r>
            <a:endParaRPr sz="1350" dirty="0">
              <a:latin typeface="Calibri"/>
              <a:cs typeface="Calibri"/>
            </a:endParaRPr>
          </a:p>
          <a:p>
            <a:pPr marL="457200" indent="-286385">
              <a:lnSpc>
                <a:spcPct val="100000"/>
              </a:lnSpc>
              <a:buFont typeface="Arial"/>
              <a:buChar char="•"/>
              <a:tabLst>
                <a:tab pos="457200" algn="l"/>
                <a:tab pos="457834" algn="l"/>
              </a:tabLst>
            </a:pPr>
            <a:r>
              <a:rPr sz="1350" b="1" dirty="0">
                <a:latin typeface="Calibri"/>
                <a:cs typeface="Calibri"/>
              </a:rPr>
              <a:t>Short </a:t>
            </a:r>
            <a:r>
              <a:rPr sz="1350" b="1" spc="-5" dirty="0">
                <a:latin typeface="Calibri"/>
                <a:cs typeface="Calibri"/>
              </a:rPr>
              <a:t>duration </a:t>
            </a:r>
            <a:r>
              <a:rPr sz="1350" b="1" dirty="0">
                <a:latin typeface="Calibri"/>
                <a:cs typeface="Calibri"/>
              </a:rPr>
              <a:t>of action </a:t>
            </a:r>
            <a:r>
              <a:rPr sz="1350" spc="-5" dirty="0">
                <a:latin typeface="Calibri"/>
                <a:cs typeface="Calibri"/>
              </a:rPr>
              <a:t>(t</a:t>
            </a:r>
            <a:r>
              <a:rPr sz="1350" spc="-165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½).</a:t>
            </a:r>
            <a:endParaRPr sz="1350" dirty="0">
              <a:latin typeface="Calibri"/>
              <a:cs typeface="Calibri"/>
            </a:endParaRPr>
          </a:p>
          <a:p>
            <a:pPr marL="457200" indent="-286385">
              <a:lnSpc>
                <a:spcPct val="100000"/>
              </a:lnSpc>
              <a:buFont typeface="Arial"/>
              <a:buChar char="•"/>
              <a:tabLst>
                <a:tab pos="457200" algn="l"/>
                <a:tab pos="457834" algn="l"/>
              </a:tabLst>
            </a:pPr>
            <a:r>
              <a:rPr sz="1350" spc="-5" dirty="0">
                <a:latin typeface="Calibri"/>
                <a:cs typeface="Calibri"/>
              </a:rPr>
              <a:t>drugs </a:t>
            </a:r>
            <a:r>
              <a:rPr sz="1350" dirty="0">
                <a:latin typeface="Calibri"/>
                <a:cs typeface="Calibri"/>
              </a:rPr>
              <a:t>with </a:t>
            </a:r>
            <a:r>
              <a:rPr sz="1350" spc="-5" dirty="0">
                <a:latin typeface="Calibri"/>
                <a:cs typeface="Calibri"/>
              </a:rPr>
              <a:t>high </a:t>
            </a:r>
            <a:r>
              <a:rPr sz="1350" spc="-10" dirty="0">
                <a:latin typeface="Calibri"/>
                <a:cs typeface="Calibri"/>
              </a:rPr>
              <a:t>first </a:t>
            </a:r>
            <a:r>
              <a:rPr sz="1350" spc="-5" dirty="0">
                <a:latin typeface="Calibri"/>
                <a:cs typeface="Calibri"/>
              </a:rPr>
              <a:t>pass </a:t>
            </a:r>
            <a:r>
              <a:rPr sz="1350" spc="-15" dirty="0">
                <a:latin typeface="Calibri"/>
                <a:cs typeface="Calibri"/>
              </a:rPr>
              <a:t>effect </a:t>
            </a:r>
            <a:r>
              <a:rPr sz="1350" spc="-5" dirty="0">
                <a:latin typeface="Calibri"/>
                <a:cs typeface="Calibri"/>
              </a:rPr>
              <a:t>should </a:t>
            </a:r>
            <a:r>
              <a:rPr sz="1350" b="1" u="sng" dirty="0">
                <a:latin typeface="Calibri"/>
                <a:cs typeface="Calibri"/>
              </a:rPr>
              <a:t>not</a:t>
            </a:r>
            <a:r>
              <a:rPr sz="1350" b="1" u="sng" spc="-10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be</a:t>
            </a:r>
            <a:endParaRPr sz="1350" dirty="0">
              <a:latin typeface="Calibri"/>
              <a:cs typeface="Calibri"/>
            </a:endParaRPr>
          </a:p>
          <a:p>
            <a:pPr marL="457200">
              <a:lnSpc>
                <a:spcPct val="100000"/>
              </a:lnSpc>
            </a:pPr>
            <a:r>
              <a:rPr sz="1350" spc="-5" dirty="0">
                <a:latin typeface="Calibri"/>
                <a:cs typeface="Calibri"/>
              </a:rPr>
              <a:t>given orally </a:t>
            </a:r>
            <a:r>
              <a:rPr sz="1350" b="1" u="sng" dirty="0">
                <a:latin typeface="Calibri"/>
                <a:cs typeface="Calibri"/>
              </a:rPr>
              <a:t>but</a:t>
            </a:r>
            <a:r>
              <a:rPr sz="1350" b="1" u="sng" spc="-50" dirty="0">
                <a:latin typeface="Calibri"/>
                <a:cs typeface="Calibri"/>
              </a:rPr>
              <a:t> </a:t>
            </a:r>
            <a:r>
              <a:rPr sz="1350" spc="-15" dirty="0">
                <a:latin typeface="Calibri"/>
                <a:cs typeface="Calibri"/>
              </a:rPr>
              <a:t>parenterally.</a:t>
            </a:r>
            <a:r>
              <a:rPr lang="ar-SA" sz="1350" spc="-15" dirty="0">
                <a:solidFill>
                  <a:srgbClr val="A6A6A6"/>
                </a:solidFill>
                <a:latin typeface="Calibri"/>
                <a:cs typeface="Calibri"/>
              </a:rPr>
              <a:t>*</a:t>
            </a:r>
          </a:p>
          <a:p>
            <a:pPr marL="457200">
              <a:lnSpc>
                <a:spcPct val="100000"/>
              </a:lnSpc>
            </a:pPr>
            <a:r>
              <a:rPr lang="en-US" sz="1350" spc="-15" dirty="0">
                <a:solidFill>
                  <a:srgbClr val="A6A6A6"/>
                </a:solidFill>
                <a:latin typeface="Calibri"/>
                <a:cs typeface="Calibri"/>
              </a:rPr>
              <a:t>*</a:t>
            </a:r>
            <a:r>
              <a:rPr lang="ar-SA" sz="1350" spc="-15" dirty="0">
                <a:solidFill>
                  <a:srgbClr val="A6A6A6"/>
                </a:solidFill>
                <a:latin typeface="Calibri"/>
                <a:cs typeface="Calibri"/>
              </a:rPr>
              <a:t>لأن راح يتكسر جزء كبير من الدواء و </a:t>
            </a:r>
            <a:r>
              <a:rPr lang="ar-SA" sz="1350" spc="-15" dirty="0" err="1">
                <a:solidFill>
                  <a:srgbClr val="A6A6A6"/>
                </a:solidFill>
                <a:latin typeface="Calibri"/>
                <a:cs typeface="Calibri"/>
              </a:rPr>
              <a:t>ماراح</a:t>
            </a:r>
            <a:r>
              <a:rPr lang="ar-SA" sz="1350" spc="-15" dirty="0">
                <a:solidFill>
                  <a:srgbClr val="A6A6A6"/>
                </a:solidFill>
                <a:latin typeface="Calibri"/>
                <a:cs typeface="Calibri"/>
              </a:rPr>
              <a:t> يضل جزء كافي إنه يعطيني التأثير</a:t>
            </a:r>
          </a:p>
          <a:p>
            <a:pPr marL="457200">
              <a:lnSpc>
                <a:spcPct val="100000"/>
              </a:lnSpc>
            </a:pPr>
            <a:endParaRPr sz="1350" dirty="0">
              <a:solidFill>
                <a:srgbClr val="A6A6A6"/>
              </a:solidFill>
              <a:latin typeface="Calibri"/>
              <a:cs typeface="Calibri"/>
            </a:endParaRPr>
          </a:p>
          <a:p>
            <a:pPr marL="12700">
              <a:lnSpc>
                <a:spcPts val="1900"/>
              </a:lnSpc>
              <a:spcBef>
                <a:spcPts val="975"/>
              </a:spcBef>
            </a:pPr>
            <a:r>
              <a:rPr sz="1600" b="1" spc="-10" dirty="0">
                <a:solidFill>
                  <a:srgbClr val="2E6AA6"/>
                </a:solidFill>
                <a:latin typeface="Calibri"/>
                <a:cs typeface="Calibri"/>
              </a:rPr>
              <a:t>Where </a:t>
            </a:r>
            <a:r>
              <a:rPr sz="1600" b="1" spc="-5" dirty="0">
                <a:solidFill>
                  <a:srgbClr val="2E6AA6"/>
                </a:solidFill>
                <a:latin typeface="Calibri"/>
                <a:cs typeface="Calibri"/>
              </a:rPr>
              <a:t>it</a:t>
            </a:r>
            <a:r>
              <a:rPr sz="1600" b="1" spc="-70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E6AA6"/>
                </a:solidFill>
                <a:latin typeface="Calibri"/>
                <a:cs typeface="Calibri"/>
              </a:rPr>
              <a:t>occur:</a:t>
            </a:r>
            <a:endParaRPr sz="1600" dirty="0">
              <a:solidFill>
                <a:srgbClr val="2E6AA6"/>
              </a:solidFill>
              <a:latin typeface="Calibri"/>
              <a:cs typeface="Calibri"/>
            </a:endParaRPr>
          </a:p>
          <a:p>
            <a:pPr marL="534670" indent="-325120">
              <a:lnSpc>
                <a:spcPts val="1600"/>
              </a:lnSpc>
              <a:buFont typeface="Arial"/>
              <a:buChar char="•"/>
              <a:tabLst>
                <a:tab pos="534670" algn="l"/>
                <a:tab pos="535305" algn="l"/>
              </a:tabLst>
            </a:pPr>
            <a:r>
              <a:rPr sz="1350" spc="-5" dirty="0">
                <a:latin typeface="Calibri"/>
                <a:cs typeface="Calibri"/>
              </a:rPr>
              <a:t>Liver</a:t>
            </a:r>
            <a:r>
              <a:rPr sz="1350" spc="-5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(mainly).</a:t>
            </a:r>
            <a:endParaRPr sz="1300" dirty="0">
              <a:latin typeface="Calibri"/>
              <a:cs typeface="Calibri"/>
            </a:endParaRPr>
          </a:p>
          <a:p>
            <a:pPr marL="534670" indent="-325120">
              <a:lnSpc>
                <a:spcPct val="100000"/>
              </a:lnSpc>
              <a:buFont typeface="Arial"/>
              <a:buChar char="•"/>
              <a:tabLst>
                <a:tab pos="534670" algn="l"/>
                <a:tab pos="535305" algn="l"/>
              </a:tabLst>
            </a:pPr>
            <a:r>
              <a:rPr sz="1350" spc="-5" dirty="0">
                <a:latin typeface="Calibri"/>
                <a:cs typeface="Calibri"/>
              </a:rPr>
              <a:t>G</a:t>
            </a:r>
            <a:r>
              <a:rPr lang="en-US" sz="1350" spc="-5" dirty="0">
                <a:latin typeface="Calibri"/>
                <a:cs typeface="Calibri"/>
              </a:rPr>
              <a:t>IT</a:t>
            </a:r>
            <a:r>
              <a:rPr sz="1350" spc="-7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Wall.</a:t>
            </a:r>
            <a:endParaRPr sz="1350" dirty="0">
              <a:latin typeface="Calibri"/>
              <a:cs typeface="Calibri"/>
            </a:endParaRPr>
          </a:p>
          <a:p>
            <a:pPr marL="534670" indent="-325120">
              <a:lnSpc>
                <a:spcPct val="100000"/>
              </a:lnSpc>
              <a:buFont typeface="Arial"/>
              <a:buChar char="•"/>
              <a:tabLst>
                <a:tab pos="534670" algn="l"/>
                <a:tab pos="535305" algn="l"/>
              </a:tabLst>
            </a:pPr>
            <a:r>
              <a:rPr lang="en-US" sz="1350" spc="-5" dirty="0">
                <a:latin typeface="Calibri"/>
                <a:cs typeface="Calibri"/>
              </a:rPr>
              <a:t>G</a:t>
            </a:r>
            <a:r>
              <a:rPr sz="1350" spc="-5" dirty="0">
                <a:latin typeface="Calibri"/>
                <a:cs typeface="Calibri"/>
              </a:rPr>
              <a:t>IT</a:t>
            </a:r>
            <a:r>
              <a:rPr sz="1350" spc="-85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Lumen.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9" name="object 10"/>
          <p:cNvSpPr txBox="1"/>
          <p:nvPr/>
        </p:nvSpPr>
        <p:spPr>
          <a:xfrm>
            <a:off x="148444" y="4963119"/>
            <a:ext cx="4992370" cy="2575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2E6AA6"/>
                </a:solidFill>
                <a:latin typeface="Calibri"/>
                <a:cs typeface="Calibri"/>
              </a:rPr>
              <a:t>Oral </a:t>
            </a:r>
            <a:r>
              <a:rPr sz="2400" b="1" spc="-5" dirty="0">
                <a:solidFill>
                  <a:srgbClr val="2E6AA6"/>
                </a:solidFill>
                <a:latin typeface="Calibri"/>
                <a:cs typeface="Calibri"/>
              </a:rPr>
              <a:t>Dosage Forms </a:t>
            </a:r>
            <a:r>
              <a:rPr sz="2400" b="1" spc="-30" dirty="0">
                <a:solidFill>
                  <a:srgbClr val="2E6AA6"/>
                </a:solidFill>
                <a:latin typeface="Calibri"/>
                <a:cs typeface="Calibri"/>
              </a:rPr>
              <a:t>“oral</a:t>
            </a:r>
            <a:r>
              <a:rPr sz="2400" b="1" spc="-95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6AA6"/>
                </a:solidFill>
                <a:latin typeface="Calibri"/>
                <a:cs typeface="Calibri"/>
              </a:rPr>
              <a:t>formulations”:</a:t>
            </a:r>
            <a:endParaRPr sz="2400" dirty="0">
              <a:solidFill>
                <a:srgbClr val="2E6AA6"/>
              </a:solidFill>
              <a:latin typeface="Calibri"/>
              <a:cs typeface="Calibri"/>
            </a:endParaRPr>
          </a:p>
          <a:p>
            <a:pPr marL="376555">
              <a:lnSpc>
                <a:spcPct val="100000"/>
              </a:lnSpc>
              <a:spcBef>
                <a:spcPts val="640"/>
              </a:spcBef>
            </a:pPr>
            <a:r>
              <a:rPr sz="1400" b="1" spc="-15" dirty="0">
                <a:solidFill>
                  <a:srgbClr val="2E6AA6"/>
                </a:solidFill>
                <a:latin typeface="Calibri"/>
                <a:cs typeface="Calibri"/>
              </a:rPr>
              <a:t>Tablets: </a:t>
            </a:r>
            <a:r>
              <a:rPr sz="1200" b="1" spc="-10" dirty="0">
                <a:solidFill>
                  <a:srgbClr val="92D050"/>
                </a:solidFill>
                <a:latin typeface="Calibri"/>
                <a:cs typeface="Calibri"/>
              </a:rPr>
              <a:t>Coated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tablets: </a:t>
            </a:r>
            <a:r>
              <a:rPr sz="1100" b="1" spc="5" dirty="0">
                <a:solidFill>
                  <a:srgbClr val="92D050"/>
                </a:solidFill>
                <a:latin typeface="Calibri"/>
                <a:cs typeface="Calibri"/>
              </a:rPr>
              <a:t>sugar-coated </a:t>
            </a:r>
            <a:r>
              <a:rPr sz="1100" b="1" spc="10" dirty="0">
                <a:solidFill>
                  <a:srgbClr val="92D050"/>
                </a:solidFill>
                <a:latin typeface="Calibri"/>
                <a:cs typeface="Calibri"/>
              </a:rPr>
              <a:t>to mask </a:t>
            </a:r>
            <a:r>
              <a:rPr sz="1100" b="1" spc="5" dirty="0">
                <a:solidFill>
                  <a:srgbClr val="92D050"/>
                </a:solidFill>
                <a:latin typeface="Calibri"/>
                <a:cs typeface="Calibri"/>
              </a:rPr>
              <a:t>bad</a:t>
            </a:r>
            <a:r>
              <a:rPr sz="1100" b="1" spc="-15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100" b="1" spc="10" dirty="0">
                <a:solidFill>
                  <a:srgbClr val="92D050"/>
                </a:solidFill>
                <a:latin typeface="Calibri"/>
                <a:cs typeface="Calibri"/>
              </a:rPr>
              <a:t>taste</a:t>
            </a:r>
            <a:endParaRPr sz="1100" dirty="0">
              <a:solidFill>
                <a:srgbClr val="92D050"/>
              </a:solidFill>
              <a:latin typeface="Calibri"/>
              <a:cs typeface="Calibri"/>
            </a:endParaRPr>
          </a:p>
          <a:p>
            <a:pPr marL="1042669">
              <a:lnSpc>
                <a:spcPct val="100000"/>
              </a:lnSpc>
              <a:spcBef>
                <a:spcPts val="20"/>
              </a:spcBef>
            </a:pP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Enteric </a:t>
            </a:r>
            <a:r>
              <a:rPr sz="1200" b="1" spc="-10" dirty="0">
                <a:solidFill>
                  <a:srgbClr val="92D050"/>
                </a:solidFill>
                <a:latin typeface="Calibri"/>
                <a:cs typeface="Calibri"/>
              </a:rPr>
              <a:t>coated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tablets</a:t>
            </a:r>
            <a:r>
              <a:rPr sz="1100" b="1" spc="-5" dirty="0">
                <a:solidFill>
                  <a:srgbClr val="92D050"/>
                </a:solidFill>
                <a:latin typeface="Calibri"/>
                <a:cs typeface="Calibri"/>
              </a:rPr>
              <a:t>: </a:t>
            </a:r>
            <a:r>
              <a:rPr sz="1100" b="1" spc="10" dirty="0">
                <a:solidFill>
                  <a:srgbClr val="92D050"/>
                </a:solidFill>
                <a:latin typeface="Calibri"/>
                <a:cs typeface="Calibri"/>
              </a:rPr>
              <a:t>dissolve only in</a:t>
            </a:r>
            <a:r>
              <a:rPr sz="1100" b="1" spc="-7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92D050"/>
                </a:solidFill>
                <a:latin typeface="Calibri"/>
                <a:cs typeface="Calibri"/>
              </a:rPr>
              <a:t>intestine</a:t>
            </a:r>
            <a:endParaRPr sz="1100" dirty="0">
              <a:solidFill>
                <a:srgbClr val="92D05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376555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2E6AA6"/>
                </a:solidFill>
                <a:latin typeface="Calibri"/>
                <a:cs typeface="Calibri"/>
              </a:rPr>
              <a:t>Capsules</a:t>
            </a:r>
            <a:r>
              <a:rPr sz="1100" b="1" dirty="0">
                <a:solidFill>
                  <a:srgbClr val="2E6AA6"/>
                </a:solidFill>
                <a:latin typeface="Calibri"/>
                <a:cs typeface="Calibri"/>
              </a:rPr>
              <a:t>: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Hard </a:t>
            </a:r>
            <a:r>
              <a:rPr sz="1200" b="1" spc="-10" dirty="0">
                <a:solidFill>
                  <a:srgbClr val="92D050"/>
                </a:solidFill>
                <a:latin typeface="Calibri"/>
                <a:cs typeface="Calibri"/>
              </a:rPr>
              <a:t>gelatin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capsules</a:t>
            </a:r>
            <a:r>
              <a:rPr sz="1100" b="1" spc="-5" dirty="0">
                <a:solidFill>
                  <a:srgbClr val="92D050"/>
                </a:solidFill>
                <a:latin typeface="Calibri"/>
                <a:cs typeface="Calibri"/>
              </a:rPr>
              <a:t>: </a:t>
            </a:r>
            <a:r>
              <a:rPr sz="1100" b="1" spc="5" dirty="0">
                <a:solidFill>
                  <a:srgbClr val="92D050"/>
                </a:solidFill>
                <a:latin typeface="Calibri"/>
                <a:cs typeface="Calibri"/>
              </a:rPr>
              <a:t>(contain</a:t>
            </a:r>
            <a:r>
              <a:rPr sz="1100" b="1" spc="1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92D050"/>
                </a:solidFill>
                <a:latin typeface="Calibri"/>
                <a:cs typeface="Calibri"/>
              </a:rPr>
              <a:t>powder</a:t>
            </a:r>
            <a:r>
              <a:rPr lang="ar-SA" sz="1100" b="1" spc="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lang="en-US" sz="1100" b="1" spc="5" dirty="0">
                <a:solidFill>
                  <a:srgbClr val="92D050"/>
                </a:solidFill>
                <a:latin typeface="Calibri"/>
                <a:cs typeface="Calibri"/>
              </a:rPr>
              <a:t>’solid’</a:t>
            </a:r>
            <a:r>
              <a:rPr sz="1100" b="1" spc="5" dirty="0">
                <a:solidFill>
                  <a:srgbClr val="92D050"/>
                </a:solidFill>
                <a:latin typeface="Calibri"/>
                <a:cs typeface="Calibri"/>
              </a:rPr>
              <a:t>)</a:t>
            </a:r>
            <a:endParaRPr sz="1100" dirty="0">
              <a:solidFill>
                <a:srgbClr val="92D050"/>
              </a:solidFill>
              <a:latin typeface="Calibri"/>
              <a:cs typeface="Calibri"/>
            </a:endParaRPr>
          </a:p>
          <a:p>
            <a:pPr marL="1106805">
              <a:lnSpc>
                <a:spcPct val="100000"/>
              </a:lnSpc>
              <a:spcBef>
                <a:spcPts val="20"/>
              </a:spcBef>
            </a:pPr>
            <a:r>
              <a:rPr sz="1200" b="1" dirty="0">
                <a:solidFill>
                  <a:srgbClr val="92D050"/>
                </a:solidFill>
                <a:latin typeface="Calibri"/>
                <a:cs typeface="Calibri"/>
              </a:rPr>
              <a:t>Soft </a:t>
            </a:r>
            <a:r>
              <a:rPr sz="1200" b="1" spc="-10" dirty="0">
                <a:solidFill>
                  <a:srgbClr val="92D050"/>
                </a:solidFill>
                <a:latin typeface="Calibri"/>
                <a:cs typeface="Calibri"/>
              </a:rPr>
              <a:t>gelatin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capsules</a:t>
            </a:r>
            <a:r>
              <a:rPr sz="1100" b="1" spc="-5" dirty="0">
                <a:solidFill>
                  <a:srgbClr val="92D050"/>
                </a:solidFill>
                <a:latin typeface="Calibri"/>
                <a:cs typeface="Calibri"/>
              </a:rPr>
              <a:t>: </a:t>
            </a:r>
            <a:r>
              <a:rPr sz="1100" b="1" spc="5" dirty="0">
                <a:solidFill>
                  <a:srgbClr val="92D050"/>
                </a:solidFill>
                <a:latin typeface="Calibri"/>
                <a:cs typeface="Calibri"/>
              </a:rPr>
              <a:t>(contains</a:t>
            </a:r>
            <a:r>
              <a:rPr sz="1100" b="1" spc="-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92D050"/>
                </a:solidFill>
                <a:latin typeface="Calibri"/>
                <a:cs typeface="Calibri"/>
              </a:rPr>
              <a:t>liquid)</a:t>
            </a:r>
            <a:endParaRPr sz="1100" dirty="0">
              <a:solidFill>
                <a:srgbClr val="92D05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376555">
              <a:lnSpc>
                <a:spcPct val="100000"/>
              </a:lnSpc>
            </a:pPr>
            <a:r>
              <a:rPr sz="1400" b="1" spc="-5" dirty="0">
                <a:solidFill>
                  <a:srgbClr val="2E6AA6"/>
                </a:solidFill>
                <a:latin typeface="Calibri"/>
                <a:cs typeface="Calibri"/>
              </a:rPr>
              <a:t>Syrup:</a:t>
            </a:r>
            <a:r>
              <a:rPr sz="1400" b="1" spc="-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767070"/>
                </a:solidFill>
                <a:latin typeface="Calibri"/>
                <a:cs typeface="Calibri"/>
              </a:rPr>
              <a:t>(e.g. </a:t>
            </a:r>
            <a:r>
              <a:rPr sz="1100" b="1" spc="10" dirty="0">
                <a:solidFill>
                  <a:srgbClr val="767070"/>
                </a:solidFill>
                <a:latin typeface="Calibri"/>
                <a:cs typeface="Calibri"/>
              </a:rPr>
              <a:t>Cough</a:t>
            </a:r>
            <a:r>
              <a:rPr sz="1100" b="1" spc="-10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b="1" spc="10" dirty="0">
                <a:solidFill>
                  <a:srgbClr val="767070"/>
                </a:solidFill>
                <a:latin typeface="Calibri"/>
                <a:cs typeface="Calibri"/>
              </a:rPr>
              <a:t>syrups)</a:t>
            </a:r>
            <a:r>
              <a:rPr lang="ar-SA" sz="1100" b="1" spc="10" dirty="0">
                <a:solidFill>
                  <a:srgbClr val="A6A6A6"/>
                </a:solidFill>
                <a:latin typeface="Calibri"/>
                <a:cs typeface="Calibri"/>
              </a:rPr>
              <a:t>"كمية قليلة من الدواء مذابة في محلول السكر عشان تحسن الطعم خصوصًا للأطفال”</a:t>
            </a:r>
            <a:endParaRPr sz="1100" dirty="0">
              <a:solidFill>
                <a:srgbClr val="A6A6A6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 dirty="0">
              <a:solidFill>
                <a:srgbClr val="A6A6A6"/>
              </a:solidFill>
              <a:latin typeface="Times New Roman"/>
              <a:cs typeface="Times New Roman"/>
            </a:endParaRPr>
          </a:p>
          <a:p>
            <a:pPr marL="376555">
              <a:lnSpc>
                <a:spcPct val="100000"/>
              </a:lnSpc>
            </a:pPr>
            <a:r>
              <a:rPr sz="1400" b="1" dirty="0">
                <a:solidFill>
                  <a:srgbClr val="2E6AA6"/>
                </a:solidFill>
                <a:latin typeface="Calibri"/>
                <a:cs typeface="Calibri"/>
              </a:rPr>
              <a:t>Suspension</a:t>
            </a:r>
            <a:r>
              <a:rPr sz="1400" b="1" dirty="0">
                <a:solidFill>
                  <a:srgbClr val="92D050"/>
                </a:solidFill>
                <a:latin typeface="Calibri"/>
                <a:cs typeface="Calibri"/>
              </a:rPr>
              <a:t>: </a:t>
            </a:r>
            <a:r>
              <a:rPr sz="1200" b="1" spc="-5" dirty="0">
                <a:solidFill>
                  <a:srgbClr val="92D050"/>
                </a:solidFill>
                <a:latin typeface="Calibri"/>
                <a:cs typeface="Calibri"/>
              </a:rPr>
              <a:t>“mixture </a:t>
            </a:r>
            <a:r>
              <a:rPr sz="1200" b="1" dirty="0">
                <a:solidFill>
                  <a:srgbClr val="92D050"/>
                </a:solidFill>
                <a:latin typeface="Calibri"/>
                <a:cs typeface="Calibri"/>
              </a:rPr>
              <a:t>of solid in liquids’’ </a:t>
            </a:r>
            <a:r>
              <a:rPr sz="1100" b="1" spc="5" dirty="0">
                <a:solidFill>
                  <a:srgbClr val="767070"/>
                </a:solidFill>
                <a:latin typeface="Calibri"/>
                <a:cs typeface="Calibri"/>
              </a:rPr>
              <a:t>e.g.</a:t>
            </a:r>
            <a:r>
              <a:rPr sz="1100" b="1" spc="-4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767070"/>
                </a:solidFill>
                <a:latin typeface="Calibri"/>
                <a:cs typeface="Calibri"/>
              </a:rPr>
              <a:t>antibiotics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4204626" y="1990433"/>
            <a:ext cx="2523743" cy="3150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4400581" y="2186145"/>
            <a:ext cx="1934846" cy="2561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6"/>
          <p:cNvSpPr/>
          <p:nvPr/>
        </p:nvSpPr>
        <p:spPr>
          <a:xfrm>
            <a:off x="364941" y="853856"/>
            <a:ext cx="1694814" cy="626110"/>
          </a:xfrm>
          <a:custGeom>
            <a:avLst/>
            <a:gdLst/>
            <a:ahLst/>
            <a:cxnLst/>
            <a:rect l="l" t="t" r="r" b="b"/>
            <a:pathLst>
              <a:path w="1694814" h="626110">
                <a:moveTo>
                  <a:pt x="0" y="0"/>
                </a:moveTo>
                <a:lnTo>
                  <a:pt x="1381588" y="0"/>
                </a:lnTo>
                <a:lnTo>
                  <a:pt x="1694639" y="313060"/>
                </a:lnTo>
                <a:lnTo>
                  <a:pt x="1381588" y="626120"/>
                </a:lnTo>
                <a:lnTo>
                  <a:pt x="0" y="626120"/>
                </a:lnTo>
                <a:lnTo>
                  <a:pt x="313063" y="313060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7"/>
          <p:cNvSpPr txBox="1"/>
          <p:nvPr/>
        </p:nvSpPr>
        <p:spPr>
          <a:xfrm>
            <a:off x="771674" y="1025305"/>
            <a:ext cx="11239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92D050"/>
                </a:solidFill>
                <a:latin typeface="Calibri"/>
                <a:cs typeface="Calibri"/>
              </a:rPr>
              <a:t>Drugs </a:t>
            </a: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given</a:t>
            </a:r>
            <a:r>
              <a:rPr sz="1200" spc="-114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92D050"/>
                </a:solidFill>
                <a:latin typeface="Calibri"/>
                <a:cs typeface="Calibri"/>
              </a:rPr>
              <a:t>orally</a:t>
            </a:r>
            <a:endParaRPr sz="1200" dirty="0">
              <a:solidFill>
                <a:srgbClr val="92D050"/>
              </a:solidFill>
              <a:latin typeface="Calibri"/>
              <a:cs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941" y="1595717"/>
            <a:ext cx="59612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100" dirty="0">
                <a:solidFill>
                  <a:srgbClr val="A6A6A6"/>
                </a:solidFill>
              </a:rPr>
              <a:t>أي بمعنى لمن </a:t>
            </a:r>
            <a:r>
              <a:rPr lang="ar-SA" sz="1100" dirty="0" err="1">
                <a:solidFill>
                  <a:srgbClr val="A6A6A6"/>
                </a:solidFill>
              </a:rPr>
              <a:t>ناخذ</a:t>
            </a:r>
            <a:r>
              <a:rPr lang="ar-SA" sz="1100" dirty="0">
                <a:solidFill>
                  <a:srgbClr val="A6A6A6"/>
                </a:solidFill>
              </a:rPr>
              <a:t> الدواء </a:t>
            </a:r>
            <a:r>
              <a:rPr lang="en-US" sz="1100" dirty="0">
                <a:solidFill>
                  <a:srgbClr val="A6A6A6"/>
                </a:solidFill>
              </a:rPr>
              <a:t>orally</a:t>
            </a:r>
            <a:r>
              <a:rPr lang="ar-SA" sz="1100" dirty="0">
                <a:solidFill>
                  <a:srgbClr val="A6A6A6"/>
                </a:solidFill>
              </a:rPr>
              <a:t> على طول يروح للكبد ويصير له تكسر (</a:t>
            </a:r>
            <a:r>
              <a:rPr lang="en-US" sz="1100" dirty="0">
                <a:solidFill>
                  <a:srgbClr val="A6A6A6"/>
                </a:solidFill>
              </a:rPr>
              <a:t>first </a:t>
            </a:r>
            <a:r>
              <a:rPr lang="en-US" sz="1100" spc="-5" dirty="0">
                <a:solidFill>
                  <a:srgbClr val="A6A6A6"/>
                </a:solidFill>
                <a:cs typeface="Calibri"/>
              </a:rPr>
              <a:t>metabolism </a:t>
            </a:r>
            <a:r>
              <a:rPr lang="ar-SA" sz="1100" spc="-5" dirty="0">
                <a:solidFill>
                  <a:srgbClr val="A6A6A6"/>
                </a:solidFill>
                <a:cs typeface="Calibri"/>
              </a:rPr>
              <a:t>) </a:t>
            </a:r>
            <a:r>
              <a:rPr lang="ar-SA" sz="1100" dirty="0">
                <a:solidFill>
                  <a:srgbClr val="A6A6A6"/>
                </a:solidFill>
              </a:rPr>
              <a:t>فبالتالي نخسر جزء من الدواء فراح يقل ال</a:t>
            </a:r>
            <a:r>
              <a:rPr lang="en-US" sz="1100" dirty="0">
                <a:solidFill>
                  <a:srgbClr val="A6A6A6"/>
                </a:solidFill>
              </a:rPr>
              <a:t>bioavailability</a:t>
            </a:r>
            <a:r>
              <a:rPr lang="ar-SA" sz="1100" dirty="0">
                <a:solidFill>
                  <a:srgbClr val="A6A6A6"/>
                </a:solidFill>
              </a:rPr>
              <a:t>، بعد ما يخلص من الكبد يروح للدم (</a:t>
            </a:r>
            <a:r>
              <a:rPr lang="en-US" sz="1100" dirty="0">
                <a:solidFill>
                  <a:srgbClr val="A6A6A6"/>
                </a:solidFill>
                <a:cs typeface="Calibri"/>
              </a:rPr>
              <a:t>Absorption</a:t>
            </a:r>
            <a:r>
              <a:rPr lang="ar-SA" sz="1100" dirty="0">
                <a:solidFill>
                  <a:srgbClr val="A6A6A6"/>
                </a:solidFill>
                <a:cs typeface="Calibri"/>
              </a:rPr>
              <a:t>)</a:t>
            </a:r>
            <a:endParaRPr lang="en-US" sz="1100" dirty="0">
              <a:solidFill>
                <a:srgbClr val="A6A6A6"/>
              </a:solidFill>
            </a:endParaRPr>
          </a:p>
        </p:txBody>
      </p:sp>
      <p:pic>
        <p:nvPicPr>
          <p:cNvPr id="15" name="Picture 3" descr="Paracetamoll_tablets_500mg_pharmaceutical_drug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626" y="5338552"/>
            <a:ext cx="652007" cy="55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SB_35120_121115_5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626" y="7365706"/>
            <a:ext cx="663011" cy="51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apsules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510" y="6036939"/>
            <a:ext cx="732238" cy="57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>
            <a:hlinkClick r:id="rId8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02353" y="6687787"/>
            <a:ext cx="732238" cy="42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4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951" y="4453406"/>
            <a:ext cx="259397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E6AA6"/>
                </a:solidFill>
                <a:latin typeface="Calibri"/>
                <a:cs typeface="Calibri"/>
              </a:rPr>
              <a:t>3- </a:t>
            </a:r>
            <a:r>
              <a:rPr sz="2000" b="1" spc="-20" dirty="0">
                <a:solidFill>
                  <a:srgbClr val="2E6AA6"/>
                </a:solidFill>
                <a:latin typeface="Calibri"/>
                <a:cs typeface="Calibri"/>
              </a:rPr>
              <a:t>Parenteral</a:t>
            </a:r>
            <a:r>
              <a:rPr sz="2000" b="1" spc="-40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E6AA6"/>
                </a:solidFill>
                <a:latin typeface="Calibri"/>
                <a:cs typeface="Calibri"/>
              </a:rPr>
              <a:t>(injection):</a:t>
            </a:r>
            <a:endParaRPr sz="2000" dirty="0">
              <a:solidFill>
                <a:srgbClr val="2E6AA6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02230"/>
              </p:ext>
            </p:extLst>
          </p:nvPr>
        </p:nvGraphicFramePr>
        <p:xfrm>
          <a:off x="456487" y="4761183"/>
          <a:ext cx="5944491" cy="1859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3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77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2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6239">
                <a:tc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35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Advantage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4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marL="6635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35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Disadvantage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4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5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50" dirty="0">
                        <a:latin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Parenteral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marL="257175" indent="-172085">
                        <a:lnSpc>
                          <a:spcPct val="100000"/>
                        </a:lnSpc>
                        <a:spcBef>
                          <a:spcPts val="145"/>
                        </a:spcBef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first-pass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metabolism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Highest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Bioavailability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7175" marR="31940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food-drug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drug-drug  interaction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gastric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irritation</a:t>
                      </a:r>
                      <a:endParaRPr lang="en-US" sz="1200" spc="-5" dirty="0">
                        <a:latin typeface="Calibri"/>
                        <a:cs typeface="Calibri"/>
                      </a:endParaRPr>
                    </a:p>
                    <a:p>
                      <a:pPr marL="257175" marR="0" indent="-172085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200" spc="-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Suitable </a:t>
                      </a:r>
                      <a:r>
                        <a:rPr lang="en-US" sz="1200" spc="-1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for </a:t>
                      </a:r>
                      <a:r>
                        <a:rPr lang="en-US" sz="1200" spc="-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Vomiting,  unconscious ,Irritant </a:t>
                      </a:r>
                      <a:r>
                        <a:rPr lang="en-US" sz="120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&amp;</a:t>
                      </a:r>
                      <a:r>
                        <a:rPr lang="en-US" sz="1200" spc="-5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bad  </a:t>
                      </a:r>
                      <a:r>
                        <a:rPr lang="en-US" sz="1200" spc="-1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taste</a:t>
                      </a:r>
                      <a:r>
                        <a:rPr lang="en-US" sz="1200" spc="-9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drugs.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715" indent="-172085">
                        <a:lnSpc>
                          <a:spcPct val="100000"/>
                        </a:lnSpc>
                        <a:spcBef>
                          <a:spcPts val="145"/>
                        </a:spcBef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Need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skill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9715" marR="11938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Pain, tissue necrosis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abscess  (I.M)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971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6035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Anaphylactic reaction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(I.V)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33850"/>
              </p:ext>
            </p:extLst>
          </p:nvPr>
        </p:nvGraphicFramePr>
        <p:xfrm>
          <a:off x="481959" y="802077"/>
          <a:ext cx="5944492" cy="3676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76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3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30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3222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Advantage</a:t>
                      </a:r>
                      <a:endParaRPr sz="13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4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35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Disadvantage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4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8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Inhalation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marL="199390" marR="389255" indent="-114300">
                        <a:lnSpc>
                          <a:spcPts val="1300"/>
                        </a:lnSpc>
                        <a:spcBef>
                          <a:spcPts val="155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Rapid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absorption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(due</a:t>
                      </a:r>
                      <a:r>
                        <a:rPr sz="1200" spc="-1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to  large surface</a:t>
                      </a:r>
                      <a:r>
                        <a:rPr sz="1200" spc="-9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lang="en-US" sz="12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a)</a:t>
                      </a:r>
                      <a:endParaRPr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199390" indent="-114300">
                        <a:lnSpc>
                          <a:spcPct val="100000"/>
                        </a:lnSpc>
                        <a:spcBef>
                          <a:spcPts val="50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Immediate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Effects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99390" marR="0" indent="-114300" defTabSz="91440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200025" algn="l"/>
                        </a:tabLst>
                        <a:defRPr/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limited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systemic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effect</a:t>
                      </a:r>
                      <a:r>
                        <a:rPr lang="en-US"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spc="-1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(because it is in one place or</a:t>
                      </a:r>
                      <a:r>
                        <a:rPr lang="en-US" sz="1200" spc="-15" baseline="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spc="-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Local</a:t>
                      </a:r>
                      <a:r>
                        <a:rPr lang="en-US" sz="1200" spc="-7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spc="-1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Effect</a:t>
                      </a:r>
                      <a:r>
                        <a:rPr lang="en-US" sz="1200" spc="-1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2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199390" indent="-11430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Ideal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Gases</a:t>
                      </a:r>
                    </a:p>
                    <a:p>
                      <a:pPr marL="199390" indent="-11430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Effective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99390" indent="-11430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Local</a:t>
                      </a:r>
                      <a:r>
                        <a:rPr sz="1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spc="-15" dirty="0" smtClean="0">
                          <a:latin typeface="Calibri"/>
                          <a:cs typeface="Calibri"/>
                        </a:rPr>
                        <a:t>action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99390" indent="-11430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Dose Can Be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Titrated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99390" indent="-11430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Suitable For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Emergency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99390" indent="-11430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Fewer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Side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Effects</a:t>
                      </a:r>
                      <a:endParaRPr lang="en-US" sz="1200" spc="-10" dirty="0">
                        <a:latin typeface="Calibri"/>
                        <a:cs typeface="Calibri"/>
                      </a:endParaRPr>
                    </a:p>
                    <a:p>
                      <a:pPr marL="199390" indent="-11430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No first pass effect 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199390" indent="-11430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•"/>
                        <a:tabLst>
                          <a:tab pos="200025" algn="l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E6AA6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Dosage form:</a:t>
                      </a:r>
                    </a:p>
                    <a:p>
                      <a:pPr marL="199390" marR="0" lvl="1" indent="-1143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200025" algn="l"/>
                        </a:tabLst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volatile gases 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e.g. anesthetics</a:t>
                      </a:r>
                    </a:p>
                    <a:p>
                      <a:pPr marL="199390" marR="0" lvl="1" indent="-1143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200025" algn="l"/>
                        </a:tabLst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liquids given by aerosol, nebulizer for asthma treatment</a:t>
                      </a:r>
                    </a:p>
                    <a:p>
                      <a:pPr marL="199390" marR="0" lvl="1" indent="-1143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200025" algn="l"/>
                        </a:tabLst>
                        <a:defRPr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295" indent="-114300">
                        <a:lnSpc>
                          <a:spcPts val="1435"/>
                        </a:lnSpc>
                        <a:buChar char="•"/>
                        <a:tabLst>
                          <a:tab pos="201930" algn="l"/>
                        </a:tabLst>
                      </a:pPr>
                      <a:r>
                        <a:rPr sz="12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addictive</a:t>
                      </a:r>
                      <a:r>
                        <a:rPr sz="1200" spc="-7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route</a:t>
                      </a:r>
                      <a:endParaRPr sz="12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01295" marR="399415" indent="-114300">
                        <a:lnSpc>
                          <a:spcPts val="1300"/>
                        </a:lnSpc>
                        <a:spcBef>
                          <a:spcPts val="229"/>
                        </a:spcBef>
                        <a:buChar char="•"/>
                        <a:tabLst>
                          <a:tab pos="201930" algn="l"/>
                        </a:tabLst>
                      </a:pPr>
                      <a:r>
                        <a:rPr sz="12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patients </a:t>
                      </a:r>
                      <a:r>
                        <a:rPr sz="12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may have </a:t>
                      </a:r>
                      <a:r>
                        <a:rPr sz="12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difficulty  using</a:t>
                      </a:r>
                      <a:r>
                        <a:rPr sz="1200" spc="-9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inhalers</a:t>
                      </a:r>
                      <a:endParaRPr sz="12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01295" marR="399415" indent="-114300">
                        <a:lnSpc>
                          <a:spcPts val="1300"/>
                        </a:lnSpc>
                        <a:spcBef>
                          <a:spcPts val="210"/>
                        </a:spcBef>
                        <a:buChar char="•"/>
                        <a:tabLst>
                          <a:tab pos="201930" algn="l"/>
                        </a:tabLst>
                      </a:pPr>
                      <a:r>
                        <a:rPr sz="12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patients </a:t>
                      </a:r>
                      <a:r>
                        <a:rPr sz="12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may have </a:t>
                      </a:r>
                      <a:r>
                        <a:rPr sz="12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difficulty  regulating</a:t>
                      </a:r>
                      <a:r>
                        <a:rPr sz="1200" spc="-114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dose</a:t>
                      </a:r>
                      <a:endParaRPr sz="12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47015" marR="732155" indent="-114300">
                        <a:lnSpc>
                          <a:spcPts val="1310"/>
                        </a:lnSpc>
                        <a:spcBef>
                          <a:spcPts val="325"/>
                        </a:spcBef>
                        <a:buChar char="•"/>
                        <a:tabLst>
                          <a:tab pos="24765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suitable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 irritant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drugs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7015" indent="-114300">
                        <a:lnSpc>
                          <a:spcPts val="1300"/>
                        </a:lnSpc>
                        <a:buChar char="•"/>
                        <a:tabLst>
                          <a:tab pos="24765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Only few drugs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can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be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used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object 8"/>
          <p:cNvSpPr txBox="1"/>
          <p:nvPr/>
        </p:nvSpPr>
        <p:spPr>
          <a:xfrm>
            <a:off x="152400" y="-33016"/>
            <a:ext cx="4037965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65" dirty="0">
                <a:solidFill>
                  <a:srgbClr val="2E6AA6"/>
                </a:solidFill>
                <a:latin typeface="Calibri"/>
                <a:cs typeface="Calibri"/>
              </a:rPr>
              <a:t>Routes </a:t>
            </a:r>
            <a:r>
              <a:rPr sz="2400" spc="40" dirty="0">
                <a:solidFill>
                  <a:srgbClr val="2E6AA6"/>
                </a:solidFill>
                <a:latin typeface="Calibri"/>
                <a:cs typeface="Calibri"/>
              </a:rPr>
              <a:t>of </a:t>
            </a:r>
            <a:r>
              <a:rPr sz="2400" spc="85" dirty="0">
                <a:solidFill>
                  <a:srgbClr val="2E6AA6"/>
                </a:solidFill>
                <a:latin typeface="Calibri"/>
                <a:cs typeface="Calibri"/>
              </a:rPr>
              <a:t>drug</a:t>
            </a:r>
            <a:r>
              <a:rPr sz="2400" spc="-310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2400" spc="70" dirty="0">
                <a:solidFill>
                  <a:srgbClr val="2E6AA6"/>
                </a:solidFill>
                <a:latin typeface="Calibri"/>
                <a:cs typeface="Calibri"/>
              </a:rPr>
              <a:t>administration</a:t>
            </a:r>
            <a:r>
              <a:rPr sz="2400" spc="70" dirty="0" smtClean="0">
                <a:solidFill>
                  <a:srgbClr val="2E6AA6"/>
                </a:solidFill>
                <a:latin typeface="Calibri"/>
                <a:cs typeface="Calibri"/>
              </a:rPr>
              <a:t>:</a:t>
            </a:r>
            <a:endParaRPr sz="2400" dirty="0">
              <a:solidFill>
                <a:srgbClr val="2E6AA6"/>
              </a:solidFill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1689"/>
              </a:spcBef>
            </a:pPr>
            <a:r>
              <a:rPr sz="2000" b="1" spc="5" dirty="0">
                <a:solidFill>
                  <a:srgbClr val="2E6AA6"/>
                </a:solidFill>
                <a:latin typeface="Calibri"/>
                <a:cs typeface="Calibri"/>
              </a:rPr>
              <a:t>2-</a:t>
            </a:r>
            <a:r>
              <a:rPr sz="2000" b="1" spc="-105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E6AA6"/>
                </a:solidFill>
                <a:latin typeface="Calibri"/>
                <a:cs typeface="Calibri"/>
              </a:rPr>
              <a:t>Inhalation:</a:t>
            </a:r>
            <a:endParaRPr sz="2000" dirty="0">
              <a:solidFill>
                <a:srgbClr val="2E6AA6"/>
              </a:solidFill>
              <a:latin typeface="Calibri"/>
              <a:cs typeface="Calibri"/>
            </a:endParaRPr>
          </a:p>
        </p:txBody>
      </p:sp>
      <p:graphicFrame>
        <p:nvGraphicFramePr>
          <p:cNvPr id="6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858859"/>
              </p:ext>
            </p:extLst>
          </p:nvPr>
        </p:nvGraphicFramePr>
        <p:xfrm>
          <a:off x="736956" y="7023992"/>
          <a:ext cx="5689495" cy="1326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2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22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24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Intradermal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(I.D)</a:t>
                      </a:r>
                      <a:endParaRPr sz="1100" dirty="0">
                        <a:solidFill>
                          <a:srgbClr val="9B261F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(into</a:t>
                      </a:r>
                      <a:r>
                        <a:rPr sz="11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skin)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Subcutaneous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(S.C)</a:t>
                      </a:r>
                      <a:endParaRPr sz="1100" dirty="0">
                        <a:solidFill>
                          <a:srgbClr val="9B261F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(Under</a:t>
                      </a:r>
                      <a:r>
                        <a:rPr sz="11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skin)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Intramuscular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55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(I.M)</a:t>
                      </a:r>
                      <a:endParaRPr sz="1100" dirty="0">
                        <a:solidFill>
                          <a:srgbClr val="9B261F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(into</a:t>
                      </a:r>
                      <a:r>
                        <a:rPr sz="11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muscle)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Intravenous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49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(I.V)</a:t>
                      </a:r>
                      <a:endParaRPr sz="1100" dirty="0">
                        <a:solidFill>
                          <a:srgbClr val="9B261F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(into</a:t>
                      </a:r>
                      <a:r>
                        <a:rPr sz="110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veins)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6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Intra-arterial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(I.A)</a:t>
                      </a:r>
                      <a:endParaRPr sz="1100" dirty="0">
                        <a:solidFill>
                          <a:srgbClr val="9B261F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(into</a:t>
                      </a:r>
                      <a:r>
                        <a:rPr sz="11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arteries)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Intrathecal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(I.T)</a:t>
                      </a:r>
                      <a:endParaRPr sz="1100" dirty="0">
                        <a:solidFill>
                          <a:srgbClr val="9B261F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(cerebrospinal</a:t>
                      </a:r>
                      <a:r>
                        <a:rPr sz="11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fluids)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Intraperitoneal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(I.P)</a:t>
                      </a:r>
                      <a:endParaRPr sz="1100" dirty="0">
                        <a:solidFill>
                          <a:srgbClr val="9B261F"/>
                        </a:solidFill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(peritoneal</a:t>
                      </a:r>
                      <a:r>
                        <a:rPr sz="11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cavity)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Intra-articular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(Synovial</a:t>
                      </a:r>
                      <a:r>
                        <a:rPr sz="11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fluids)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object 10"/>
          <p:cNvSpPr txBox="1"/>
          <p:nvPr/>
        </p:nvSpPr>
        <p:spPr>
          <a:xfrm>
            <a:off x="567337" y="6565262"/>
            <a:ext cx="202120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solidFill>
                  <a:srgbClr val="2E6AA6"/>
                </a:solidFill>
                <a:latin typeface="Calibri"/>
                <a:cs typeface="Calibri"/>
              </a:rPr>
              <a:t>Type </a:t>
            </a:r>
            <a:r>
              <a:rPr sz="2000" b="1" dirty="0">
                <a:solidFill>
                  <a:srgbClr val="2E6AA6"/>
                </a:solidFill>
                <a:latin typeface="Calibri"/>
                <a:cs typeface="Calibri"/>
              </a:rPr>
              <a:t>of</a:t>
            </a:r>
            <a:r>
              <a:rPr sz="2000" b="1" spc="-50" dirty="0">
                <a:solidFill>
                  <a:srgbClr val="2E6AA6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E6AA6"/>
                </a:solidFill>
                <a:latin typeface="Calibri"/>
                <a:cs typeface="Calibri"/>
              </a:rPr>
              <a:t>Parenteral:</a:t>
            </a:r>
            <a:endParaRPr sz="2000" dirty="0">
              <a:solidFill>
                <a:srgbClr val="2E6AA6"/>
              </a:solidFill>
              <a:latin typeface="Calibri"/>
              <a:cs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7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456793"/>
              </p:ext>
            </p:extLst>
          </p:nvPr>
        </p:nvGraphicFramePr>
        <p:xfrm>
          <a:off x="380692" y="638497"/>
          <a:ext cx="6093440" cy="7384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65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97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32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2711">
                <a:tc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67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Advantage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4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Disadvantage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4">
                      <a:solidFill>
                        <a:srgbClr val="FFFFFF"/>
                      </a:solidFill>
                      <a:prstDash val="solid"/>
                    </a:lnL>
                    <a:lnR w="28574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Volume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574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5FC8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4738">
                <a:tc>
                  <a:txBody>
                    <a:bodyPr/>
                    <a:lstStyle/>
                    <a:p>
                      <a:pPr marL="398780" marR="153035" indent="-23939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 </a:t>
                      </a:r>
                      <a:r>
                        <a:rPr sz="12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(I.D)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28574">
                      <a:solidFill>
                        <a:srgbClr val="FFFFFF"/>
                      </a:solidFill>
                      <a:prstDash val="soli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99720" indent="-214629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suitable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vaccinations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335280" indent="-25019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4645" algn="l"/>
                          <a:tab pos="33528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sensitivity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test</a:t>
                      </a:r>
                      <a:r>
                        <a:rPr lang="en-US"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200" spc="-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sensitivity</a:t>
                      </a:r>
                      <a:r>
                        <a:rPr lang="en-US" sz="1200" spc="-55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 of</a:t>
                      </a:r>
                      <a:r>
                        <a:rPr lang="en-US" sz="1200" spc="-55" baseline="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 some medications or food)</a:t>
                      </a:r>
                      <a:endParaRPr sz="12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7810" indent="-17208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58445" algn="l"/>
                        </a:tabLst>
                      </a:pPr>
                      <a:r>
                        <a:rPr sz="1200"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spc="-5">
                          <a:latin typeface="Calibri"/>
                          <a:cs typeface="Calibri"/>
                        </a:rPr>
                        <a:t>suitable </a:t>
                      </a:r>
                      <a:r>
                        <a:rPr sz="1200" spc="-1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>
                          <a:latin typeface="Calibri"/>
                          <a:cs typeface="Calibri"/>
                        </a:rPr>
                        <a:t>large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sz="1200" spc="-5">
                          <a:latin typeface="Calibri"/>
                          <a:cs typeface="Calibri"/>
                        </a:rPr>
                        <a:t>volumes.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050" b="1">
                          <a:latin typeface="Calibri"/>
                          <a:cs typeface="Calibri"/>
                        </a:rPr>
                        <a:t>0.1</a:t>
                      </a:r>
                      <a:r>
                        <a:rPr sz="1050" b="1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>
                          <a:latin typeface="Calibri"/>
                          <a:cs typeface="Calibri"/>
                        </a:rPr>
                        <a:t>ml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54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2430" marR="82550" indent="-30480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Sub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2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(S.C)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4">
                      <a:solidFill>
                        <a:srgbClr val="FFFFFF"/>
                      </a:solidFill>
                      <a:prstDash val="solid"/>
                    </a:lnT>
                    <a:lnB w="28574">
                      <a:solidFill>
                        <a:srgbClr val="FFFFFF"/>
                      </a:solidFill>
                      <a:prstDash val="soli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191135" indent="-286385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Used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sustained release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effect</a:t>
                      </a:r>
                      <a:r>
                        <a:rPr lang="en-US"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ar-SA" sz="10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راح يأخذ وقت عشان يمتص فيجلس بالجسم فترة طويلة فما يحتاج آخذه أكثر من مرة باليوم)</a:t>
                      </a:r>
                      <a:endParaRPr lang="en-US" sz="1000" spc="-1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371475" marR="191135" indent="-286385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sz="1200" u="sng" spc="-5" dirty="0">
                          <a:latin typeface="Calibri"/>
                          <a:cs typeface="Calibri"/>
                        </a:rPr>
                        <a:t>Suitable to </a:t>
                      </a:r>
                      <a:r>
                        <a:rPr sz="1200" u="sng" dirty="0">
                          <a:latin typeface="Calibri"/>
                          <a:cs typeface="Calibri"/>
                        </a:rPr>
                        <a:t>poorly </a:t>
                      </a:r>
                      <a:r>
                        <a:rPr sz="1200" u="sng" spc="-5" dirty="0">
                          <a:latin typeface="Calibri"/>
                          <a:cs typeface="Calibri"/>
                        </a:rPr>
                        <a:t>soluble</a:t>
                      </a:r>
                      <a:r>
                        <a:rPr sz="1200" u="sng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dirty="0" smtClean="0">
                          <a:latin typeface="Calibri"/>
                          <a:cs typeface="Calibri"/>
                        </a:rPr>
                        <a:t>  </a:t>
                      </a:r>
                      <a:r>
                        <a:rPr sz="1200" u="sng" spc="-5" dirty="0">
                          <a:latin typeface="Calibri"/>
                          <a:cs typeface="Calibri"/>
                        </a:rPr>
                        <a:t>suspensions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Instillation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slow-release  implants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e.g.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insulin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zinc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preparation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257810" marR="17653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844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suitable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large  volumes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5">
                          <a:latin typeface="Calibri"/>
                          <a:cs typeface="Calibri"/>
                        </a:rPr>
                        <a:t>0.1ml</a:t>
                      </a:r>
                      <a:r>
                        <a:rPr sz="1400" b="1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>
                          <a:latin typeface="Calibri"/>
                          <a:cs typeface="Calibri"/>
                        </a:rPr>
                        <a:t>–1ml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9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7510" marR="87630" indent="-30353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usc</a:t>
                      </a:r>
                      <a:r>
                        <a:rPr sz="1200" b="1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 </a:t>
                      </a:r>
                      <a:r>
                        <a:rPr sz="12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(I.M)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4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prolonged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duration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7175" marR="262890" indent="-172085">
                        <a:lnSpc>
                          <a:spcPct val="100000"/>
                        </a:lnSpc>
                        <a:spcBef>
                          <a:spcPts val="900"/>
                        </a:spcBef>
                        <a:buFont typeface="Arial"/>
                        <a:buChar char="•"/>
                        <a:tabLst>
                          <a:tab pos="292100" algn="l"/>
                          <a:tab pos="29273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oily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preparations</a:t>
                      </a:r>
                      <a:r>
                        <a:rPr lang="en-US" sz="1200" spc="-1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poorly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soluble substances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can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used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110" marR="403225" indent="-286385">
                        <a:lnSpc>
                          <a:spcPct val="100000"/>
                        </a:lnSpc>
                        <a:spcBef>
                          <a:spcPts val="595"/>
                        </a:spcBef>
                        <a:buFont typeface="Arial"/>
                        <a:buChar char="•"/>
                        <a:tabLst>
                          <a:tab pos="372110" algn="l"/>
                          <a:tab pos="37274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suitable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irritant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drugs</a:t>
                      </a:r>
                    </a:p>
                    <a:p>
                      <a:pPr marL="372110" marR="83185" indent="-286385">
                        <a:lnSpc>
                          <a:spcPct val="100000"/>
                        </a:lnSpc>
                        <a:spcBef>
                          <a:spcPts val="900"/>
                        </a:spcBef>
                        <a:buFont typeface="Arial"/>
                        <a:buChar char="•"/>
                        <a:tabLst>
                          <a:tab pos="407034" algn="l"/>
                          <a:tab pos="40767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pain,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abscess,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tissue  necrosis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may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happen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9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0D0D0D"/>
                          </a:solidFill>
                          <a:latin typeface="Calibri"/>
                          <a:cs typeface="Calibri"/>
                        </a:rPr>
                        <a:t>3-5ml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0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424815" marR="151130" indent="-266700">
                        <a:lnSpc>
                          <a:spcPct val="100000"/>
                        </a:lnSpc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200" b="1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2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(I.V)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Large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volume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7175" indent="-172085">
                        <a:lnSpc>
                          <a:spcPct val="100000"/>
                        </a:lnSpc>
                        <a:spcBef>
                          <a:spcPts val="490"/>
                        </a:spcBef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Rapid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action</a:t>
                      </a:r>
                      <a:r>
                        <a:rPr sz="12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u="sng" spc="-5" dirty="0">
                          <a:latin typeface="Calibri"/>
                          <a:cs typeface="Calibri"/>
                        </a:rPr>
                        <a:t>(emergency)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92100" indent="-207010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92100" algn="l"/>
                          <a:tab pos="292735" algn="l"/>
                        </a:tabLst>
                      </a:pPr>
                      <a:r>
                        <a:rPr sz="12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1200" spc="-5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bioavailability</a:t>
                      </a:r>
                      <a:r>
                        <a:rPr lang="en-US" sz="1200" spc="-5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 100%</a:t>
                      </a:r>
                      <a:r>
                        <a:rPr lang="en-US" sz="1200" spc="-5" baseline="0" dirty="0">
                          <a:solidFill>
                            <a:srgbClr val="9B26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spc="-5" baseline="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(becase it will go directly to the blood stream)</a:t>
                      </a:r>
                      <a:r>
                        <a:rPr lang="en-US" sz="1200" spc="-5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12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92100" indent="-207010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92100" algn="l"/>
                          <a:tab pos="29273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food-drug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interaction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7175" indent="-172085">
                        <a:lnSpc>
                          <a:spcPct val="100000"/>
                        </a:lnSpc>
                        <a:spcBef>
                          <a:spcPts val="490"/>
                        </a:spcBef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first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pass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metabolism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92100" indent="-207010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92100" algn="l"/>
                          <a:tab pos="29273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gastric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irritation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7175" marR="263525" indent="-1720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92100" algn="l"/>
                          <a:tab pos="29273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Suitable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Vomiting,  unconscious ,</a:t>
                      </a:r>
                      <a:r>
                        <a:rPr lang="en-US" sz="1200" spc="-5" dirty="0">
                          <a:latin typeface="Calibri"/>
                          <a:cs typeface="Calibri"/>
                        </a:rPr>
                        <a:t>emergency,</a:t>
                      </a:r>
                      <a:r>
                        <a:rPr lang="en-US" sz="1200" spc="-5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Irritant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bad 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taste</a:t>
                      </a:r>
                      <a:r>
                        <a:rPr sz="12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drugs.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marL="257810" marR="28384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844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used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only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water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soluble</a:t>
                      </a:r>
                      <a:r>
                        <a:rPr sz="1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drugs</a:t>
                      </a:r>
                      <a:r>
                        <a:rPr lang="ar-SA"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(because</a:t>
                      </a:r>
                      <a:r>
                        <a:rPr lang="en-US" sz="1200" baseline="0" dirty="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 the blood is water soluble, so we can’t use </a:t>
                      </a:r>
                      <a:r>
                        <a:rPr lang="en-US" sz="120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oily </a:t>
                      </a:r>
                      <a:r>
                        <a:rPr lang="en-US" sz="1200" spc="-10" dirty="0">
                          <a:solidFill>
                            <a:srgbClr val="A6A6A6"/>
                          </a:solidFill>
                          <a:latin typeface="+mn-lt"/>
                          <a:cs typeface="Calibri"/>
                        </a:rPr>
                        <a:t>preparations )</a:t>
                      </a:r>
                      <a:endParaRPr sz="1200" dirty="0">
                        <a:solidFill>
                          <a:srgbClr val="A6A6A6"/>
                        </a:solidFill>
                        <a:latin typeface="Calibri"/>
                        <a:cs typeface="Calibri"/>
                      </a:endParaRPr>
                    </a:p>
                    <a:p>
                      <a:pPr marL="292735" indent="-207010">
                        <a:lnSpc>
                          <a:spcPct val="100000"/>
                        </a:lnSpc>
                        <a:spcBef>
                          <a:spcPts val="490"/>
                        </a:spcBef>
                        <a:buFont typeface="Arial"/>
                        <a:buChar char="•"/>
                        <a:tabLst>
                          <a:tab pos="292735" algn="l"/>
                          <a:tab pos="293370" algn="l"/>
                        </a:tabLst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Infection</a:t>
                      </a:r>
                      <a:r>
                        <a:rPr lang="en-US" sz="1200" spc="-5" dirty="0"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pPr marL="292735" indent="-207010">
                        <a:lnSpc>
                          <a:spcPct val="100000"/>
                        </a:lnSpc>
                        <a:spcBef>
                          <a:spcPts val="490"/>
                        </a:spcBef>
                        <a:buFont typeface="Arial"/>
                        <a:buChar char="•"/>
                        <a:tabLst>
                          <a:tab pos="292735" algn="l"/>
                          <a:tab pos="29337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Anaphylaxis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92735" indent="-207010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292735" algn="l"/>
                          <a:tab pos="29337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Sterilization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92735" indent="-207010">
                        <a:lnSpc>
                          <a:spcPct val="100000"/>
                        </a:lnSpc>
                        <a:spcBef>
                          <a:spcPts val="495"/>
                        </a:spcBef>
                        <a:buFont typeface="Arial"/>
                        <a:buChar char="•"/>
                        <a:tabLst>
                          <a:tab pos="292735" algn="l"/>
                          <a:tab pos="29337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Expensive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7810" marR="26416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844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suitable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2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oily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solutions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or poorly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soluble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substance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257810" marR="18669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844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Must inject solutions  slowly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as a</a:t>
                      </a:r>
                      <a:r>
                        <a:rPr sz="12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rule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35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500ml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0692" y="8022509"/>
            <a:ext cx="4724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A6A6A6"/>
                </a:solidFill>
              </a:rPr>
              <a:t>* oily preparation: drug dissolved in oil solvent which won't be mixed with bloodstream so we inject it in muscle</a:t>
            </a:r>
            <a:r>
              <a:rPr lang="en-US" sz="1100" dirty="0">
                <a:solidFill>
                  <a:srgbClr val="A6A6A6"/>
                </a:solidFill>
                <a:effectLst/>
              </a:rPr>
              <a:t> </a:t>
            </a:r>
            <a:endParaRPr lang="en-US" sz="1100" dirty="0">
              <a:solidFill>
                <a:srgbClr val="A6A6A6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692" y="0"/>
            <a:ext cx="126174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75" dirty="0">
                <a:solidFill>
                  <a:srgbClr val="2E6AA6"/>
                </a:solidFill>
                <a:latin typeface="Calibri"/>
                <a:cs typeface="Calibri"/>
              </a:rPr>
              <a:t>Parentral</a:t>
            </a:r>
            <a:endParaRPr sz="2400" dirty="0">
              <a:solidFill>
                <a:srgbClr val="2E6AA6"/>
              </a:solidFill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/>
          <p:nvPr/>
        </p:nvSpPr>
        <p:spPr>
          <a:xfrm>
            <a:off x="245313" y="416748"/>
            <a:ext cx="6061710" cy="2073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225" indent="-263525">
              <a:lnSpc>
                <a:spcPct val="100000"/>
              </a:lnSpc>
              <a:buAutoNum type="arabicPlain" startAt="4"/>
              <a:tabLst>
                <a:tab pos="276860" algn="l"/>
              </a:tabLst>
            </a:pPr>
            <a:r>
              <a:rPr sz="2000" b="1" spc="-25" dirty="0">
                <a:solidFill>
                  <a:srgbClr val="92D050"/>
                </a:solidFill>
                <a:latin typeface="Calibri"/>
                <a:cs typeface="Calibri"/>
              </a:rPr>
              <a:t>Topical</a:t>
            </a:r>
            <a:r>
              <a:rPr sz="2000" b="1" spc="-10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92D050"/>
                </a:solidFill>
                <a:latin typeface="Calibri"/>
                <a:cs typeface="Calibri"/>
              </a:rPr>
              <a:t>application</a:t>
            </a:r>
            <a:endParaRPr sz="2000" dirty="0">
              <a:solidFill>
                <a:srgbClr val="92D050"/>
              </a:solidFill>
              <a:latin typeface="Calibri"/>
              <a:cs typeface="Calibri"/>
            </a:endParaRPr>
          </a:p>
          <a:p>
            <a:pPr marL="277495">
              <a:lnSpc>
                <a:spcPct val="100000"/>
              </a:lnSpc>
              <a:spcBef>
                <a:spcPts val="795"/>
              </a:spcBef>
            </a:pPr>
            <a:r>
              <a:rPr sz="1350" spc="-5" dirty="0">
                <a:latin typeface="Calibri"/>
                <a:cs typeface="Calibri"/>
              </a:rPr>
              <a:t>Drugs are </a:t>
            </a:r>
            <a:r>
              <a:rPr sz="1350" dirty="0">
                <a:latin typeface="Calibri"/>
                <a:cs typeface="Calibri"/>
              </a:rPr>
              <a:t>mainly </a:t>
            </a:r>
            <a:r>
              <a:rPr sz="1350" spc="-5" dirty="0">
                <a:latin typeface="Calibri"/>
                <a:cs typeface="Calibri"/>
              </a:rPr>
              <a:t>applied topically to produce </a:t>
            </a:r>
            <a:r>
              <a:rPr sz="1350" dirty="0">
                <a:latin typeface="Calibri"/>
                <a:cs typeface="Calibri"/>
              </a:rPr>
              <a:t>local </a:t>
            </a:r>
            <a:r>
              <a:rPr sz="1350" spc="-10" dirty="0">
                <a:latin typeface="Calibri"/>
                <a:cs typeface="Calibri"/>
              </a:rPr>
              <a:t>effects. </a:t>
            </a:r>
            <a:r>
              <a:rPr sz="1350" spc="-5" dirty="0">
                <a:latin typeface="Calibri"/>
                <a:cs typeface="Calibri"/>
              </a:rPr>
              <a:t>They are </a:t>
            </a:r>
            <a:r>
              <a:rPr sz="1350" dirty="0">
                <a:latin typeface="Calibri"/>
                <a:cs typeface="Calibri"/>
              </a:rPr>
              <a:t>applied</a:t>
            </a:r>
            <a:r>
              <a:rPr sz="1350" spc="-10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to</a:t>
            </a:r>
            <a:endParaRPr sz="13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906780" lvl="1" indent="-28638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06780" algn="l"/>
                <a:tab pos="907415" algn="l"/>
              </a:tabLst>
            </a:pPr>
            <a:r>
              <a:rPr sz="1350" dirty="0">
                <a:solidFill>
                  <a:srgbClr val="9B261F"/>
                </a:solidFill>
                <a:latin typeface="Calibri"/>
                <a:cs typeface="Calibri"/>
              </a:rPr>
              <a:t>Skin </a:t>
            </a:r>
            <a:r>
              <a:rPr sz="1350" spc="-5" dirty="0">
                <a:solidFill>
                  <a:srgbClr val="9B261F"/>
                </a:solidFill>
                <a:latin typeface="Calibri"/>
                <a:cs typeface="Calibri"/>
              </a:rPr>
              <a:t>(percutaneous) </a:t>
            </a:r>
            <a:r>
              <a:rPr sz="1350" dirty="0">
                <a:latin typeface="Calibri"/>
                <a:cs typeface="Calibri"/>
              </a:rPr>
              <a:t>e.g. </a:t>
            </a:r>
            <a:r>
              <a:rPr sz="1350" spc="-5" dirty="0">
                <a:latin typeface="Calibri"/>
                <a:cs typeface="Calibri"/>
              </a:rPr>
              <a:t>allergy test, topical antibacterial and </a:t>
            </a:r>
            <a:r>
              <a:rPr sz="1350" spc="-10" dirty="0">
                <a:latin typeface="Calibri"/>
                <a:cs typeface="Calibri"/>
              </a:rPr>
              <a:t>steroids</a:t>
            </a:r>
            <a:r>
              <a:rPr sz="1350" spc="30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and</a:t>
            </a:r>
            <a:endParaRPr sz="1350" dirty="0">
              <a:latin typeface="Calibri"/>
              <a:cs typeface="Calibri"/>
            </a:endParaRPr>
          </a:p>
          <a:p>
            <a:pPr marL="906780">
              <a:lnSpc>
                <a:spcPct val="100000"/>
              </a:lnSpc>
            </a:pPr>
            <a:r>
              <a:rPr sz="1350" dirty="0">
                <a:latin typeface="Calibri"/>
                <a:cs typeface="Calibri"/>
              </a:rPr>
              <a:t>local</a:t>
            </a:r>
            <a:r>
              <a:rPr sz="1350" spc="-70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anesthetics.</a:t>
            </a:r>
            <a:endParaRPr sz="1350" dirty="0">
              <a:latin typeface="Calibri"/>
              <a:cs typeface="Calibri"/>
            </a:endParaRPr>
          </a:p>
          <a:p>
            <a:pPr marL="906780" lvl="1" indent="-28638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06780" algn="l"/>
                <a:tab pos="907415" algn="l"/>
              </a:tabLst>
            </a:pPr>
            <a:r>
              <a:rPr sz="1350" spc="-5" dirty="0">
                <a:solidFill>
                  <a:srgbClr val="9B261F"/>
                </a:solidFill>
                <a:latin typeface="Calibri"/>
                <a:cs typeface="Calibri"/>
              </a:rPr>
              <a:t>Mucous membrane </a:t>
            </a:r>
            <a:r>
              <a:rPr sz="1350" spc="5" dirty="0">
                <a:solidFill>
                  <a:srgbClr val="9B261F"/>
                </a:solidFill>
                <a:latin typeface="Calibri"/>
                <a:cs typeface="Calibri"/>
              </a:rPr>
              <a:t>of </a:t>
            </a:r>
            <a:r>
              <a:rPr sz="1350" spc="-10" dirty="0">
                <a:solidFill>
                  <a:srgbClr val="9B261F"/>
                </a:solidFill>
                <a:latin typeface="Calibri"/>
                <a:cs typeface="Calibri"/>
              </a:rPr>
              <a:t>respiratory </a:t>
            </a:r>
            <a:r>
              <a:rPr sz="1350" spc="-5" dirty="0">
                <a:solidFill>
                  <a:srgbClr val="9B261F"/>
                </a:solidFill>
                <a:latin typeface="Calibri"/>
                <a:cs typeface="Calibri"/>
              </a:rPr>
              <a:t>tract (Inhalation) </a:t>
            </a:r>
            <a:r>
              <a:rPr sz="1350" dirty="0">
                <a:latin typeface="Calibri"/>
                <a:cs typeface="Calibri"/>
              </a:rPr>
              <a:t>e.g.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asthma</a:t>
            </a:r>
            <a:endParaRPr sz="1350" dirty="0">
              <a:latin typeface="Calibri"/>
              <a:cs typeface="Calibri"/>
            </a:endParaRPr>
          </a:p>
          <a:p>
            <a:pPr marL="906780" lvl="1" indent="-28638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06780" algn="l"/>
                <a:tab pos="907415" algn="l"/>
              </a:tabLst>
            </a:pPr>
            <a:r>
              <a:rPr sz="1350" spc="-20" dirty="0">
                <a:solidFill>
                  <a:srgbClr val="9B261F"/>
                </a:solidFill>
                <a:latin typeface="Calibri"/>
                <a:cs typeface="Calibri"/>
              </a:rPr>
              <a:t>Eye </a:t>
            </a:r>
            <a:r>
              <a:rPr sz="1350" spc="-10" dirty="0">
                <a:solidFill>
                  <a:srgbClr val="9B261F"/>
                </a:solidFill>
                <a:latin typeface="Calibri"/>
                <a:cs typeface="Calibri"/>
              </a:rPr>
              <a:t>drops </a:t>
            </a:r>
            <a:r>
              <a:rPr sz="1350" dirty="0">
                <a:latin typeface="Calibri"/>
                <a:cs typeface="Calibri"/>
              </a:rPr>
              <a:t>e.g.</a:t>
            </a:r>
            <a:r>
              <a:rPr sz="1350" spc="5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conjunctivitis</a:t>
            </a:r>
            <a:endParaRPr sz="1350" dirty="0">
              <a:latin typeface="Calibri"/>
              <a:cs typeface="Calibri"/>
            </a:endParaRPr>
          </a:p>
          <a:p>
            <a:pPr marL="906780" lvl="1" indent="-28638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06780" algn="l"/>
                <a:tab pos="907415" algn="l"/>
              </a:tabLst>
            </a:pPr>
            <a:r>
              <a:rPr sz="1350" spc="-10" dirty="0">
                <a:solidFill>
                  <a:srgbClr val="9B261F"/>
                </a:solidFill>
                <a:latin typeface="Calibri"/>
                <a:cs typeface="Calibri"/>
              </a:rPr>
              <a:t>Ear drops </a:t>
            </a:r>
            <a:r>
              <a:rPr sz="1350" dirty="0">
                <a:latin typeface="Calibri"/>
                <a:cs typeface="Calibri"/>
              </a:rPr>
              <a:t>e.g. otitis</a:t>
            </a:r>
            <a:r>
              <a:rPr sz="1350" spc="-5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externa</a:t>
            </a:r>
            <a:endParaRPr sz="1350" dirty="0">
              <a:latin typeface="Calibri"/>
              <a:cs typeface="Calibri"/>
            </a:endParaRPr>
          </a:p>
          <a:p>
            <a:pPr marL="906780" lvl="1" indent="-28638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06780" algn="l"/>
                <a:tab pos="907415" algn="l"/>
              </a:tabLst>
            </a:pPr>
            <a:r>
              <a:rPr sz="1350" spc="-10" dirty="0">
                <a:solidFill>
                  <a:srgbClr val="9B261F"/>
                </a:solidFill>
                <a:latin typeface="Calibri"/>
                <a:cs typeface="Calibri"/>
              </a:rPr>
              <a:t>Intranasal</a:t>
            </a:r>
            <a:r>
              <a:rPr sz="1350" spc="-10" dirty="0">
                <a:solidFill>
                  <a:srgbClr val="5FC8BE"/>
                </a:solidFill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e.g. </a:t>
            </a:r>
            <a:r>
              <a:rPr sz="1350" spc="-10" dirty="0">
                <a:latin typeface="Calibri"/>
                <a:cs typeface="Calibri"/>
              </a:rPr>
              <a:t>decongestant </a:t>
            </a:r>
            <a:r>
              <a:rPr sz="1350" spc="-5" dirty="0">
                <a:latin typeface="Calibri"/>
                <a:cs typeface="Calibri"/>
              </a:rPr>
              <a:t>nasal</a:t>
            </a:r>
            <a:r>
              <a:rPr sz="1350" spc="30" dirty="0">
                <a:latin typeface="Calibri"/>
                <a:cs typeface="Calibri"/>
              </a:rPr>
              <a:t> </a:t>
            </a:r>
            <a:r>
              <a:rPr sz="1350" spc="-15" dirty="0">
                <a:latin typeface="Calibri"/>
                <a:cs typeface="Calibri"/>
              </a:rPr>
              <a:t>spray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95578" y="3079685"/>
            <a:ext cx="5772150" cy="17338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solidFill>
                  <a:srgbClr val="92D050"/>
                </a:solidFill>
                <a:latin typeface="Calibri"/>
                <a:cs typeface="Calibri"/>
              </a:rPr>
              <a:t>Transdermal</a:t>
            </a:r>
            <a:r>
              <a:rPr sz="2000" b="1" spc="-10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92D050"/>
                </a:solidFill>
                <a:latin typeface="Calibri"/>
                <a:cs typeface="Calibri"/>
              </a:rPr>
              <a:t>patch:</a:t>
            </a:r>
            <a:endParaRPr sz="2000" dirty="0">
              <a:solidFill>
                <a:srgbClr val="92D050"/>
              </a:solidFill>
              <a:latin typeface="Calibri"/>
              <a:cs typeface="Calibri"/>
            </a:endParaRPr>
          </a:p>
          <a:p>
            <a:pPr marL="116205" marR="5080">
              <a:lnSpc>
                <a:spcPts val="1500"/>
              </a:lnSpc>
              <a:spcBef>
                <a:spcPts val="960"/>
              </a:spcBef>
            </a:pPr>
            <a:r>
              <a:rPr sz="1350" spc="-5" dirty="0">
                <a:latin typeface="Calibri"/>
                <a:cs typeface="Calibri"/>
              </a:rPr>
              <a:t>Is </a:t>
            </a:r>
            <a:r>
              <a:rPr sz="1350" dirty="0">
                <a:latin typeface="Calibri"/>
                <a:cs typeface="Calibri"/>
              </a:rPr>
              <a:t>a </a:t>
            </a:r>
            <a:r>
              <a:rPr sz="1350" spc="-5" dirty="0">
                <a:latin typeface="Calibri"/>
                <a:cs typeface="Calibri"/>
              </a:rPr>
              <a:t>medicated adhesive </a:t>
            </a:r>
            <a:r>
              <a:rPr sz="1350" spc="-10" dirty="0">
                <a:latin typeface="Calibri"/>
                <a:cs typeface="Calibri"/>
              </a:rPr>
              <a:t>patch </a:t>
            </a:r>
            <a:r>
              <a:rPr sz="1350" spc="-5" dirty="0">
                <a:latin typeface="Calibri"/>
                <a:cs typeface="Calibri"/>
              </a:rPr>
              <a:t>that </a:t>
            </a:r>
            <a:r>
              <a:rPr sz="1350" dirty="0">
                <a:latin typeface="Calibri"/>
                <a:cs typeface="Calibri"/>
              </a:rPr>
              <a:t>is placed on the </a:t>
            </a:r>
            <a:r>
              <a:rPr sz="1350" spc="-5" dirty="0">
                <a:latin typeface="Calibri"/>
                <a:cs typeface="Calibri"/>
              </a:rPr>
              <a:t>skin to deliver </a:t>
            </a:r>
            <a:r>
              <a:rPr sz="1350" dirty="0">
                <a:latin typeface="Calibri"/>
                <a:cs typeface="Calibri"/>
              </a:rPr>
              <a:t>a </a:t>
            </a:r>
            <a:r>
              <a:rPr sz="1350" spc="-5" dirty="0">
                <a:latin typeface="Calibri"/>
                <a:cs typeface="Calibri"/>
              </a:rPr>
              <a:t>specific dose  </a:t>
            </a:r>
            <a:r>
              <a:rPr sz="1350" dirty="0">
                <a:latin typeface="Calibri"/>
                <a:cs typeface="Calibri"/>
              </a:rPr>
              <a:t>of </a:t>
            </a:r>
            <a:r>
              <a:rPr sz="1350" spc="-5" dirty="0">
                <a:latin typeface="Calibri"/>
                <a:cs typeface="Calibri"/>
              </a:rPr>
              <a:t>medication through </a:t>
            </a:r>
            <a:r>
              <a:rPr sz="1350" dirty="0">
                <a:latin typeface="Calibri"/>
                <a:cs typeface="Calibri"/>
              </a:rPr>
              <a:t>the </a:t>
            </a:r>
            <a:r>
              <a:rPr sz="1350" spc="-5" dirty="0">
                <a:latin typeface="Calibri"/>
                <a:cs typeface="Calibri"/>
              </a:rPr>
              <a:t>skin </a:t>
            </a:r>
            <a:r>
              <a:rPr sz="1350" dirty="0">
                <a:latin typeface="Calibri"/>
                <a:cs typeface="Calibri"/>
              </a:rPr>
              <a:t>and </a:t>
            </a:r>
            <a:r>
              <a:rPr sz="1350" spc="-10" dirty="0">
                <a:latin typeface="Calibri"/>
                <a:cs typeface="Calibri"/>
              </a:rPr>
              <a:t>into </a:t>
            </a:r>
            <a:r>
              <a:rPr sz="1350" dirty="0">
                <a:latin typeface="Calibri"/>
                <a:cs typeface="Calibri"/>
              </a:rPr>
              <a:t>the </a:t>
            </a:r>
            <a:r>
              <a:rPr sz="1350" spc="-5" dirty="0">
                <a:latin typeface="Calibri"/>
                <a:cs typeface="Calibri"/>
              </a:rPr>
              <a:t>bloodstream. </a:t>
            </a:r>
            <a:r>
              <a:rPr sz="1400" spc="-30" dirty="0">
                <a:solidFill>
                  <a:srgbClr val="92D050"/>
                </a:solidFill>
                <a:latin typeface="Calibri"/>
                <a:cs typeface="Calibri"/>
              </a:rPr>
              <a:t>Girl’s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definition: </a:t>
            </a:r>
            <a:r>
              <a:rPr sz="1400" spc="-20" dirty="0">
                <a:solidFill>
                  <a:srgbClr val="92D050"/>
                </a:solidFill>
                <a:latin typeface="Calibri"/>
                <a:cs typeface="Calibri"/>
              </a:rPr>
              <a:t>are  medicated </a:t>
            </a:r>
            <a:r>
              <a:rPr sz="1400" spc="-10" dirty="0">
                <a:solidFill>
                  <a:srgbClr val="92D050"/>
                </a:solidFill>
                <a:latin typeface="Calibri"/>
                <a:cs typeface="Calibri"/>
              </a:rPr>
              <a:t>adhesive </a:t>
            </a:r>
            <a:r>
              <a:rPr sz="1400" spc="-20" dirty="0">
                <a:solidFill>
                  <a:srgbClr val="92D050"/>
                </a:solidFill>
                <a:latin typeface="Calibri"/>
                <a:cs typeface="Calibri"/>
              </a:rPr>
              <a:t>patch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applied </a:t>
            </a:r>
            <a:r>
              <a:rPr sz="1400" spc="-20" dirty="0">
                <a:solidFill>
                  <a:srgbClr val="92D050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skin </a:t>
            </a:r>
            <a:r>
              <a:rPr sz="1400" spc="-20" dirty="0">
                <a:solidFill>
                  <a:srgbClr val="92D050"/>
                </a:solidFill>
                <a:latin typeface="Calibri"/>
                <a:cs typeface="Calibri"/>
              </a:rPr>
              <a:t>to </a:t>
            </a:r>
            <a:r>
              <a:rPr sz="1400" spc="-15" dirty="0">
                <a:solidFill>
                  <a:srgbClr val="92D050"/>
                </a:solidFill>
                <a:latin typeface="Calibri"/>
                <a:cs typeface="Calibri"/>
              </a:rPr>
              <a:t>provide </a:t>
            </a:r>
            <a:r>
              <a:rPr sz="1400" spc="-25" dirty="0">
                <a:solidFill>
                  <a:srgbClr val="92D050"/>
                </a:solidFill>
                <a:latin typeface="Calibri"/>
                <a:cs typeface="Calibri"/>
              </a:rPr>
              <a:t>systemic </a:t>
            </a:r>
            <a:r>
              <a:rPr sz="1400" spc="-30" dirty="0">
                <a:solidFill>
                  <a:srgbClr val="92D050"/>
                </a:solidFill>
                <a:latin typeface="Calibri"/>
                <a:cs typeface="Calibri"/>
              </a:rPr>
              <a:t>effect</a:t>
            </a:r>
            <a:r>
              <a:rPr lang="en-US" sz="1400" spc="-3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lang="en-US" sz="1400" spc="-30" dirty="0">
                <a:solidFill>
                  <a:srgbClr val="A6A6A6"/>
                </a:solidFill>
                <a:latin typeface="Calibri"/>
                <a:cs typeface="Calibri"/>
              </a:rPr>
              <a:t>‘all around the body’</a:t>
            </a:r>
            <a:r>
              <a:rPr sz="1400" spc="-30" dirty="0">
                <a:solidFill>
                  <a:srgbClr val="B7B7B7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(prolonged  </a:t>
            </a:r>
            <a:r>
              <a:rPr sz="1400" spc="-5" dirty="0">
                <a:latin typeface="Calibri"/>
                <a:cs typeface="Calibri"/>
              </a:rPr>
              <a:t>drug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action)</a:t>
            </a:r>
            <a:r>
              <a:rPr lang="en-US" sz="1400" spc="-10" dirty="0">
                <a:latin typeface="Calibri"/>
                <a:cs typeface="Calibri"/>
              </a:rPr>
              <a:t> </a:t>
            </a:r>
          </a:p>
          <a:p>
            <a:pPr marL="401955" marR="5080" indent="-285750">
              <a:lnSpc>
                <a:spcPts val="1500"/>
              </a:lnSpc>
              <a:spcBef>
                <a:spcPts val="960"/>
              </a:spcBef>
              <a:buFont typeface="Arial" charset="0"/>
              <a:buChar char="•"/>
            </a:pPr>
            <a:r>
              <a:rPr sz="1350" dirty="0">
                <a:latin typeface="Calibri"/>
                <a:cs typeface="Calibri"/>
              </a:rPr>
              <a:t>e.g. the </a:t>
            </a:r>
            <a:r>
              <a:rPr sz="1350" spc="-5" dirty="0">
                <a:latin typeface="Calibri"/>
                <a:cs typeface="Calibri"/>
              </a:rPr>
              <a:t>nicotine patches </a:t>
            </a:r>
            <a:r>
              <a:rPr sz="1350" spc="-5" dirty="0">
                <a:solidFill>
                  <a:srgbClr val="9B261F"/>
                </a:solidFill>
                <a:latin typeface="Calibri"/>
                <a:cs typeface="Calibri"/>
              </a:rPr>
              <a:t>(quit</a:t>
            </a:r>
            <a:r>
              <a:rPr sz="1350" spc="-35" dirty="0">
                <a:solidFill>
                  <a:srgbClr val="9B261F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9B261F"/>
                </a:solidFill>
                <a:latin typeface="Calibri"/>
                <a:cs typeface="Calibri"/>
              </a:rPr>
              <a:t>smoking).</a:t>
            </a:r>
            <a:endParaRPr sz="1350" dirty="0">
              <a:solidFill>
                <a:srgbClr val="9B261F"/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350" dirty="0">
                <a:latin typeface="Calibri"/>
                <a:cs typeface="Calibri"/>
              </a:rPr>
              <a:t>e.g. </a:t>
            </a:r>
            <a:r>
              <a:rPr sz="1350" spc="-5" dirty="0">
                <a:latin typeface="Calibri"/>
                <a:cs typeface="Calibri"/>
              </a:rPr>
              <a:t>Scopolamine </a:t>
            </a:r>
            <a:r>
              <a:rPr sz="1350" spc="-5" dirty="0">
                <a:solidFill>
                  <a:srgbClr val="9B261F"/>
                </a:solidFill>
                <a:latin typeface="Calibri"/>
                <a:cs typeface="Calibri"/>
              </a:rPr>
              <a:t>(vestibular </a:t>
            </a:r>
            <a:r>
              <a:rPr sz="1350" spc="-10" dirty="0">
                <a:solidFill>
                  <a:srgbClr val="9B261F"/>
                </a:solidFill>
                <a:latin typeface="Calibri"/>
                <a:cs typeface="Calibri"/>
              </a:rPr>
              <a:t>depressant, </a:t>
            </a:r>
            <a:r>
              <a:rPr sz="1350" spc="-5" dirty="0">
                <a:solidFill>
                  <a:srgbClr val="9B261F"/>
                </a:solidFill>
                <a:latin typeface="Calibri"/>
                <a:cs typeface="Calibri"/>
              </a:rPr>
              <a:t>antiemetic </a:t>
            </a:r>
            <a:r>
              <a:rPr sz="1350" spc="-10" dirty="0">
                <a:solidFill>
                  <a:srgbClr val="9B261F"/>
                </a:solidFill>
                <a:latin typeface="Calibri"/>
                <a:cs typeface="Calibri"/>
              </a:rPr>
              <a:t>for </a:t>
            </a:r>
            <a:r>
              <a:rPr sz="1350" dirty="0">
                <a:solidFill>
                  <a:srgbClr val="9B261F"/>
                </a:solidFill>
                <a:latin typeface="Calibri"/>
                <a:cs typeface="Calibri"/>
              </a:rPr>
              <a:t>motion</a:t>
            </a:r>
            <a:r>
              <a:rPr sz="1350" spc="80" dirty="0">
                <a:solidFill>
                  <a:srgbClr val="9B261F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9B261F"/>
                </a:solidFill>
                <a:latin typeface="Calibri"/>
                <a:cs typeface="Calibri"/>
              </a:rPr>
              <a:t>sickness).</a:t>
            </a:r>
            <a:endParaRPr sz="1350" dirty="0">
              <a:solidFill>
                <a:srgbClr val="9B261F"/>
              </a:solidFill>
              <a:latin typeface="Calibri"/>
              <a:cs typeface="Calibri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650897" y="5760786"/>
            <a:ext cx="745007" cy="1505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1845612" y="5780598"/>
            <a:ext cx="1117168" cy="1480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639719" y="5280343"/>
            <a:ext cx="83185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9B261F"/>
                </a:solidFill>
                <a:latin typeface="Calibri"/>
                <a:cs typeface="Calibri"/>
              </a:rPr>
              <a:t>Ampoule</a:t>
            </a:r>
            <a:endParaRPr sz="1400" dirty="0">
              <a:solidFill>
                <a:srgbClr val="9B261F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350" b="1" dirty="0">
                <a:latin typeface="Calibri"/>
                <a:cs typeface="Calibri"/>
              </a:rPr>
              <a:t>(single</a:t>
            </a:r>
            <a:r>
              <a:rPr sz="1350" b="1" spc="-105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use)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1900350" y="5288217"/>
            <a:ext cx="1059180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79095">
              <a:lnSpc>
                <a:spcPct val="100000"/>
              </a:lnSpc>
            </a:pPr>
            <a:r>
              <a:rPr sz="1350" b="1" dirty="0">
                <a:solidFill>
                  <a:srgbClr val="9B261F"/>
                </a:solidFill>
                <a:latin typeface="Calibri"/>
                <a:cs typeface="Calibri"/>
              </a:rPr>
              <a:t>Vial </a:t>
            </a:r>
            <a:r>
              <a:rPr sz="1350" b="1" dirty="0">
                <a:latin typeface="Calibri"/>
                <a:cs typeface="Calibri"/>
              </a:rPr>
              <a:t> </a:t>
            </a:r>
            <a:r>
              <a:rPr sz="1350" b="1" spc="-10" dirty="0">
                <a:latin typeface="Calibri"/>
                <a:cs typeface="Calibri"/>
              </a:rPr>
              <a:t>(repeated</a:t>
            </a:r>
            <a:r>
              <a:rPr sz="1350" b="1" spc="-95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use)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5045869" y="5780598"/>
            <a:ext cx="1485647" cy="1485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/>
          <p:cNvSpPr/>
          <p:nvPr/>
        </p:nvSpPr>
        <p:spPr>
          <a:xfrm>
            <a:off x="3407203" y="5786695"/>
            <a:ext cx="1188908" cy="14796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 txBox="1"/>
          <p:nvPr/>
        </p:nvSpPr>
        <p:spPr>
          <a:xfrm>
            <a:off x="3665778" y="5312347"/>
            <a:ext cx="67183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-45" dirty="0">
                <a:solidFill>
                  <a:srgbClr val="9B261F"/>
                </a:solidFill>
                <a:latin typeface="Calibri"/>
                <a:cs typeface="Calibri"/>
              </a:rPr>
              <a:t>A</a:t>
            </a:r>
            <a:r>
              <a:rPr sz="1350" b="1" spc="-15" dirty="0">
                <a:solidFill>
                  <a:srgbClr val="9B261F"/>
                </a:solidFill>
                <a:latin typeface="Calibri"/>
                <a:cs typeface="Calibri"/>
              </a:rPr>
              <a:t>t</a:t>
            </a:r>
            <a:r>
              <a:rPr sz="1350" b="1" dirty="0">
                <a:solidFill>
                  <a:srgbClr val="9B261F"/>
                </a:solidFill>
                <a:latin typeface="Calibri"/>
                <a:cs typeface="Calibri"/>
              </a:rPr>
              <a:t>omi</a:t>
            </a:r>
            <a:r>
              <a:rPr sz="1350" b="1" spc="-25" dirty="0">
                <a:solidFill>
                  <a:srgbClr val="9B261F"/>
                </a:solidFill>
                <a:latin typeface="Calibri"/>
                <a:cs typeface="Calibri"/>
              </a:rPr>
              <a:t>z</a:t>
            </a:r>
            <a:r>
              <a:rPr sz="1350" b="1" spc="-5" dirty="0">
                <a:solidFill>
                  <a:srgbClr val="9B261F"/>
                </a:solidFill>
                <a:latin typeface="Calibri"/>
                <a:cs typeface="Calibri"/>
              </a:rPr>
              <a:t>er</a:t>
            </a:r>
            <a:endParaRPr sz="1350" dirty="0">
              <a:solidFill>
                <a:srgbClr val="9B261F"/>
              </a:solidFill>
              <a:latin typeface="Calibri"/>
              <a:cs typeface="Calibri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5448609" y="5312347"/>
            <a:ext cx="709295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-5" dirty="0">
                <a:solidFill>
                  <a:srgbClr val="9B261F"/>
                </a:solidFill>
                <a:latin typeface="Calibri"/>
                <a:cs typeface="Calibri"/>
              </a:rPr>
              <a:t>Nebulizer</a:t>
            </a:r>
            <a:endParaRPr sz="1350" dirty="0">
              <a:solidFill>
                <a:srgbClr val="9B261F"/>
              </a:solidFill>
              <a:latin typeface="Calibri"/>
              <a:cs typeface="Calibri"/>
            </a:endParaRPr>
          </a:p>
        </p:txBody>
      </p:sp>
      <p:sp>
        <p:nvSpPr>
          <p:cNvPr id="14" name="object 15"/>
          <p:cNvSpPr/>
          <p:nvPr/>
        </p:nvSpPr>
        <p:spPr>
          <a:xfrm>
            <a:off x="1261137" y="2830958"/>
            <a:ext cx="4284345" cy="0"/>
          </a:xfrm>
          <a:custGeom>
            <a:avLst/>
            <a:gdLst/>
            <a:ahLst/>
            <a:cxnLst/>
            <a:rect l="l" t="t" r="r" b="b"/>
            <a:pathLst>
              <a:path w="4284345">
                <a:moveTo>
                  <a:pt x="0" y="0"/>
                </a:moveTo>
                <a:lnTo>
                  <a:pt x="4283994" y="0"/>
                </a:lnTo>
              </a:path>
            </a:pathLst>
          </a:custGeom>
          <a:ln w="35935">
            <a:solidFill>
              <a:srgbClr val="DE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7"/>
          <p:cNvSpPr txBox="1"/>
          <p:nvPr/>
        </p:nvSpPr>
        <p:spPr>
          <a:xfrm>
            <a:off x="552851" y="7492121"/>
            <a:ext cx="243395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40" dirty="0">
                <a:solidFill>
                  <a:srgbClr val="9B261F"/>
                </a:solidFill>
                <a:latin typeface="Calibri"/>
                <a:cs typeface="Calibri"/>
              </a:rPr>
              <a:t>(Parenteral </a:t>
            </a:r>
            <a:r>
              <a:rPr sz="1800" spc="-10" dirty="0">
                <a:solidFill>
                  <a:srgbClr val="9B261F"/>
                </a:solidFill>
                <a:latin typeface="Calibri"/>
                <a:cs typeface="Calibri"/>
              </a:rPr>
              <a:t>Dosage</a:t>
            </a:r>
            <a:r>
              <a:rPr sz="1800" spc="-50" dirty="0">
                <a:solidFill>
                  <a:srgbClr val="9B261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9B261F"/>
                </a:solidFill>
                <a:latin typeface="Calibri"/>
                <a:cs typeface="Calibri"/>
              </a:rPr>
              <a:t>Forms)</a:t>
            </a:r>
            <a:endParaRPr sz="1800" dirty="0">
              <a:solidFill>
                <a:srgbClr val="9B261F"/>
              </a:solidFill>
              <a:latin typeface="Calibri"/>
              <a:cs typeface="Calibri"/>
            </a:endParaRPr>
          </a:p>
        </p:txBody>
      </p:sp>
      <p:sp>
        <p:nvSpPr>
          <p:cNvPr id="16" name="object 18"/>
          <p:cNvSpPr txBox="1"/>
          <p:nvPr/>
        </p:nvSpPr>
        <p:spPr>
          <a:xfrm>
            <a:off x="3873293" y="7490597"/>
            <a:ext cx="246697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9B261F"/>
                </a:solidFill>
                <a:latin typeface="Calibri"/>
                <a:cs typeface="Calibri"/>
              </a:rPr>
              <a:t>(Inhalation Dosage</a:t>
            </a:r>
            <a:r>
              <a:rPr sz="1800" dirty="0">
                <a:solidFill>
                  <a:srgbClr val="9B261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9B261F"/>
                </a:solidFill>
                <a:latin typeface="Calibri"/>
                <a:cs typeface="Calibri"/>
              </a:rPr>
              <a:t>Forms)</a:t>
            </a:r>
            <a:endParaRPr sz="1800" dirty="0">
              <a:solidFill>
                <a:srgbClr val="9B261F"/>
              </a:solidFill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7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-28561" y="51057"/>
            <a:ext cx="9601200" cy="84716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rgbClr val="2E6AA6"/>
                </a:solidFill>
              </a:rPr>
              <a:t>Drug Absorption</a:t>
            </a:r>
            <a:endParaRPr lang="en-GB" sz="1600" b="1" dirty="0">
              <a:solidFill>
                <a:srgbClr val="2E6AA6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-3597" y="576320"/>
            <a:ext cx="5910943" cy="5230905"/>
          </a:xfrm>
          <a:prstGeom prst="rect">
            <a:avLst/>
          </a:prstGeom>
        </p:spPr>
        <p:txBody>
          <a:bodyPr/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accent2"/>
                </a:solidFill>
              </a:rPr>
              <a:t>DEFINITION:  </a:t>
            </a:r>
            <a:r>
              <a:rPr lang="en-GB" sz="1200" dirty="0">
                <a:solidFill>
                  <a:srgbClr val="92D050"/>
                </a:solidFill>
              </a:rPr>
              <a:t>the passage of a drug from it’s site of administration to site of action across cell membranes. </a:t>
            </a:r>
          </a:p>
          <a:p>
            <a:r>
              <a:rPr lang="en-GB" sz="1200" dirty="0">
                <a:solidFill>
                  <a:schemeClr val="accent2"/>
                </a:solidFill>
              </a:rPr>
              <a:t>EXCEPTION:  </a:t>
            </a:r>
            <a:r>
              <a:rPr lang="en-GB" sz="1200" dirty="0">
                <a:solidFill>
                  <a:schemeClr val="tx1"/>
                </a:solidFill>
              </a:rPr>
              <a:t>Except for intravenous administration, all routes of drug administration require that the drug be </a:t>
            </a:r>
            <a:r>
              <a:rPr lang="en-GB" sz="1200" dirty="0" smtClean="0">
                <a:solidFill>
                  <a:schemeClr val="tx1"/>
                </a:solidFill>
              </a:rPr>
              <a:t>absorbed </a:t>
            </a:r>
            <a:r>
              <a:rPr lang="en-GB" sz="1200" dirty="0">
                <a:solidFill>
                  <a:schemeClr val="tx1"/>
                </a:solidFill>
              </a:rPr>
              <a:t>from the site of administration into the systemic circulation (blood).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GB" sz="1200" dirty="0">
                <a:solidFill>
                  <a:srgbClr val="9B261F"/>
                </a:solidFill>
              </a:rPr>
              <a:t>     (I.V. administration requires no absorption)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GB" dirty="0">
                <a:solidFill>
                  <a:schemeClr val="accent1"/>
                </a:solidFill>
              </a:rPr>
              <a:t>			      </a:t>
            </a:r>
            <a:r>
              <a:rPr lang="en-GB" dirty="0">
                <a:solidFill>
                  <a:schemeClr val="accent2"/>
                </a:solidFill>
              </a:rPr>
              <a:t>Mechanisms of drug absorption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4832" y="2218311"/>
            <a:ext cx="5751211" cy="323289"/>
            <a:chOff x="2410368" y="4007980"/>
            <a:chExt cx="7500904" cy="612461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2410368" y="4163241"/>
              <a:ext cx="56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13192" y="4162425"/>
              <a:ext cx="749808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7552862" y="4163241"/>
              <a:ext cx="56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9902689" y="4162425"/>
              <a:ext cx="56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5085147" y="4153716"/>
              <a:ext cx="56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991225" y="4007980"/>
              <a:ext cx="0" cy="17070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-385335" y="2674169"/>
            <a:ext cx="2229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E6AA6"/>
                </a:solidFill>
              </a:rPr>
              <a:t>Simple Diffusion</a:t>
            </a:r>
          </a:p>
          <a:p>
            <a:pPr algn="ctr"/>
            <a:r>
              <a:rPr lang="en-US" sz="1200" dirty="0">
                <a:solidFill>
                  <a:srgbClr val="2E6AA6"/>
                </a:solidFill>
              </a:rPr>
              <a:t>(Passive Diffusion)</a:t>
            </a:r>
            <a:endParaRPr lang="en-GB" sz="1200" dirty="0">
              <a:solidFill>
                <a:srgbClr val="2E6AA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0192" y="2547293"/>
            <a:ext cx="161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E6AA6"/>
                </a:solidFill>
              </a:rPr>
              <a:t>Pinocytosis </a:t>
            </a:r>
          </a:p>
          <a:p>
            <a:pPr algn="ctr"/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481520" y="2719341"/>
            <a:ext cx="2005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E6AA6"/>
                </a:solidFill>
              </a:rPr>
              <a:t>Active Diffusion</a:t>
            </a:r>
            <a:endParaRPr lang="en-GB" sz="1200" dirty="0">
              <a:solidFill>
                <a:srgbClr val="2E6AA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0037" y="2673468"/>
            <a:ext cx="2005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E6AA6"/>
                </a:solidFill>
              </a:rPr>
              <a:t>Facilitated Diffusion</a:t>
            </a:r>
            <a:endParaRPr lang="en-GB" sz="1200" dirty="0">
              <a:solidFill>
                <a:srgbClr val="2E6AA6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53404" y="3175524"/>
            <a:ext cx="1657786" cy="237679"/>
            <a:chOff x="1565024" y="5602977"/>
            <a:chExt cx="1690687" cy="27432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410368" y="5602977"/>
              <a:ext cx="0" cy="914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565024" y="5694417"/>
              <a:ext cx="1690687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573044" y="5694417"/>
              <a:ext cx="0" cy="18288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254206" y="5694417"/>
              <a:ext cx="0" cy="18288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0459" y="3395379"/>
            <a:ext cx="1357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2E6AA6"/>
                </a:solidFill>
              </a:rPr>
              <a:t>Aqueous Diffusion</a:t>
            </a:r>
          </a:p>
          <a:p>
            <a:r>
              <a:rPr lang="en-GB" sz="1200" dirty="0">
                <a:solidFill>
                  <a:srgbClr val="FF0000"/>
                </a:solidFill>
              </a:rPr>
              <a:t>low molecular weight &amp; water soluble</a:t>
            </a:r>
            <a:r>
              <a:rPr lang="en-GB" sz="1200" dirty="0"/>
              <a:t> drugs diffuse through </a:t>
            </a:r>
            <a:r>
              <a:rPr lang="en-GB" sz="1200" u="sng" dirty="0"/>
              <a:t>aqueous channel or pores </a:t>
            </a:r>
            <a:r>
              <a:rPr lang="en-GB" sz="1200" dirty="0"/>
              <a:t>in cell                            membrane (filtration).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83525" y="3475730"/>
            <a:ext cx="16190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2E6AA6"/>
                </a:solidFill>
              </a:rPr>
              <a:t>Lipid Diffusion</a:t>
            </a:r>
          </a:p>
          <a:p>
            <a:r>
              <a:rPr lang="en-GB" sz="1200" dirty="0">
                <a:solidFill>
                  <a:srgbClr val="FF0000"/>
                </a:solidFill>
              </a:rPr>
              <a:t>low molecular weight &amp; lipid soluble</a:t>
            </a:r>
            <a:r>
              <a:rPr lang="en-GB" sz="1200" dirty="0"/>
              <a:t> drugs diffuse through </a:t>
            </a:r>
            <a:r>
              <a:rPr lang="en-GB" sz="1200" u="sng" dirty="0"/>
              <a:t>lipid cell membrane</a:t>
            </a:r>
            <a:r>
              <a:rPr lang="en-GB" sz="1200" dirty="0"/>
              <a:t>. </a:t>
            </a:r>
          </a:p>
        </p:txBody>
      </p:sp>
      <p:graphicFrame>
        <p:nvGraphicFramePr>
          <p:cNvPr id="2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276444"/>
              </p:ext>
            </p:extLst>
          </p:nvPr>
        </p:nvGraphicFramePr>
        <p:xfrm>
          <a:off x="304384" y="5280875"/>
          <a:ext cx="6301503" cy="317742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005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05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05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37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2E6AA6"/>
                          </a:solidFill>
                          <a:latin typeface="Arial Black" panose="020B0A04020102020204" pitchFamily="34" charset="0"/>
                        </a:rPr>
                        <a:t>Passive Diffusion</a:t>
                      </a:r>
                      <a:endParaRPr lang="en-GB" sz="1100" b="1" dirty="0">
                        <a:solidFill>
                          <a:srgbClr val="2E6AA6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2E6AA6"/>
                          </a:solidFill>
                          <a:latin typeface="Arial Black" panose="020B0A04020102020204" pitchFamily="34" charset="0"/>
                        </a:rPr>
                        <a:t>Active</a:t>
                      </a:r>
                      <a:r>
                        <a:rPr lang="en-US" sz="1100" b="1" baseline="0" dirty="0">
                          <a:solidFill>
                            <a:srgbClr val="2E6AA6"/>
                          </a:solidFill>
                          <a:latin typeface="Arial Black" panose="020B0A04020102020204" pitchFamily="34" charset="0"/>
                        </a:rPr>
                        <a:t> Diffusion</a:t>
                      </a:r>
                      <a:endParaRPr lang="en-GB" sz="1100" b="1" dirty="0">
                        <a:solidFill>
                          <a:srgbClr val="2E6AA6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2E6AA6"/>
                          </a:solidFill>
                          <a:latin typeface="Arial Black" panose="020B0A04020102020204" pitchFamily="34" charset="0"/>
                        </a:rPr>
                        <a:t>Carrier-Mediated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2E6AA6"/>
                          </a:solidFill>
                          <a:latin typeface="Arial Black" panose="020B0A04020102020204" pitchFamily="34" charset="0"/>
                        </a:rPr>
                        <a:t> Facilitated Diffusion</a:t>
                      </a:r>
                      <a:endParaRPr lang="en-GB" sz="1100" b="1" dirty="0">
                        <a:solidFill>
                          <a:srgbClr val="2E6AA6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37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ALONG Concentration Gradient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AGAINST Concentration Gradient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ALONG Concentration Gradient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37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 Energy &amp; Carrier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Requires Energy &amp; Carrier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 Energy But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Requires Carrier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0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Common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Uncommon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______________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0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Not Saturable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Saturable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Saturable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0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Non Selective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Selective (Specific)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Selective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37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DEPEND ON Lipid Solubility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E.G.</a:t>
                      </a:r>
                      <a:r>
                        <a:rPr lang="en-US" sz="1100" baseline="0" dirty="0"/>
                        <a:t> Absorption of Sugar &amp; Amino Acid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Similar </a:t>
                      </a:r>
                      <a:r>
                        <a:rPr lang="en-US" sz="1100" dirty="0"/>
                        <a:t>to Entry of Glucose into </a:t>
                      </a:r>
                      <a:r>
                        <a:rPr lang="en-US" sz="1100" dirty="0" smtClean="0"/>
                        <a:t>Muscle</a:t>
                      </a:r>
                      <a:r>
                        <a:rPr lang="ar-SA" sz="1100" dirty="0" smtClean="0"/>
                        <a:t> </a:t>
                      </a:r>
                      <a:r>
                        <a:rPr lang="en-US" sz="1100" dirty="0" smtClean="0"/>
                        <a:t>(GLUT</a:t>
                      </a:r>
                      <a:r>
                        <a:rPr lang="en-US" sz="1100" baseline="0" dirty="0" smtClean="0"/>
                        <a:t> 4)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0066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DEPEND ON Pka of Drug &amp; pH</a:t>
                      </a:r>
                      <a:r>
                        <a:rPr lang="en-US" sz="1100" baseline="0" dirty="0"/>
                        <a:t> of the Environment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(It can be fluid of the cell body, blood, urine)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Uptake of Levodopa by Brain (t</a:t>
                      </a:r>
                      <a:r>
                        <a:rPr lang="en-US" sz="1100" baseline="0" dirty="0"/>
                        <a:t>reatment of Parkinsons)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______________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5022181" y="2848030"/>
            <a:ext cx="1657786" cy="322109"/>
            <a:chOff x="1565024" y="5602977"/>
            <a:chExt cx="1690687" cy="27432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410368" y="5602977"/>
              <a:ext cx="0" cy="9144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565024" y="5694417"/>
              <a:ext cx="1690687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573044" y="5694417"/>
              <a:ext cx="0" cy="18288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254206" y="5694417"/>
              <a:ext cx="0" cy="18288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195513" y="3151093"/>
            <a:ext cx="16202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E6AA6"/>
                </a:solidFill>
              </a:rPr>
              <a:t>Endocytosis: </a:t>
            </a:r>
            <a:r>
              <a:rPr lang="en-US" altLang="en-US" sz="1100" dirty="0">
                <a:solidFill>
                  <a:srgbClr val="92D050"/>
                </a:solidFill>
                <a:ea typeface="Times New Roman" charset="0"/>
                <a:cs typeface="Times New Roman" charset="0"/>
              </a:rPr>
              <a:t>uptake of membrane-bound particles</a:t>
            </a:r>
            <a:endParaRPr lang="en-US" sz="1100" dirty="0">
              <a:solidFill>
                <a:srgbClr val="92D050"/>
              </a:solidFill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GB" sz="1100" dirty="0"/>
              <a:t>for </a:t>
            </a:r>
            <a:r>
              <a:rPr lang="en-GB" sz="1100" dirty="0">
                <a:solidFill>
                  <a:srgbClr val="FF0000"/>
                </a:solidFill>
              </a:rPr>
              <a:t>high molecular </a:t>
            </a:r>
            <a:r>
              <a:rPr lang="en-GB" sz="1100" u="sng" dirty="0">
                <a:solidFill>
                  <a:srgbClr val="FF0000"/>
                </a:solidFill>
              </a:rPr>
              <a:t>weight</a:t>
            </a:r>
            <a:r>
              <a:rPr lang="en-GB" sz="1100" dirty="0">
                <a:solidFill>
                  <a:srgbClr val="FF0000"/>
                </a:solidFill>
              </a:rPr>
              <a:t> </a:t>
            </a:r>
            <a:r>
              <a:rPr lang="en-GB" sz="1100" dirty="0"/>
              <a:t>drugs such as peptides           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high </a:t>
            </a:r>
            <a:r>
              <a:rPr lang="en-GB" sz="1100" u="sng" dirty="0">
                <a:solidFill>
                  <a:srgbClr val="FF0000"/>
                </a:solidFill>
              </a:rPr>
              <a:t>polar</a:t>
            </a:r>
            <a:r>
              <a:rPr lang="en-GB" sz="1100" dirty="0">
                <a:solidFill>
                  <a:srgbClr val="FF0000"/>
                </a:solidFill>
              </a:rPr>
              <a:t> substances</a:t>
            </a:r>
            <a:r>
              <a:rPr lang="en-GB" sz="1100" dirty="0"/>
              <a:t> such as vitamin B12(combines with intrinsic factor) &amp;iron (combines with transferrin)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25732" y="3110153"/>
            <a:ext cx="9571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100" dirty="0">
                <a:solidFill>
                  <a:srgbClr val="2E6AA6"/>
                </a:solidFill>
                <a:latin typeface="Times New Roman" charset="0"/>
                <a:ea typeface="Times New Roman" charset="0"/>
                <a:cs typeface="Times New Roman" charset="0"/>
              </a:rPr>
              <a:t>Exocytosis: </a:t>
            </a:r>
            <a:r>
              <a:rPr lang="en-US" altLang="en-US" sz="1100" dirty="0">
                <a:solidFill>
                  <a:srgbClr val="92D050"/>
                </a:solidFill>
                <a:ea typeface="Times New Roman" charset="0"/>
                <a:cs typeface="Times New Roman" charset="0"/>
              </a:rPr>
              <a:t>expulsion of membrane-bound particles</a:t>
            </a:r>
            <a:endParaRPr lang="en-US" sz="1100" dirty="0">
              <a:solidFill>
                <a:srgbClr val="92D050"/>
              </a:solidFill>
              <a:cs typeface="Calibri"/>
            </a:endParaRPr>
          </a:p>
          <a:p>
            <a:endParaRPr lang="en-GB" sz="1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8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350" y="779608"/>
            <a:ext cx="9601200" cy="58964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rgbClr val="2E6AA6"/>
                </a:solidFill>
              </a:rPr>
              <a:t>pka</a:t>
            </a:r>
            <a:r>
              <a:rPr lang="en-US" sz="2000" b="1" dirty="0">
                <a:solidFill>
                  <a:srgbClr val="2E6AA6"/>
                </a:solidFill>
              </a:rPr>
              <a:t> effect &amp; pH</a:t>
            </a:r>
            <a:endParaRPr lang="en-GB" sz="2000" b="1" dirty="0">
              <a:solidFill>
                <a:srgbClr val="2E6AA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50" y="1074430"/>
            <a:ext cx="6173673" cy="761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err="1">
                <a:solidFill>
                  <a:srgbClr val="2E6AA6"/>
                </a:solidFill>
              </a:rPr>
              <a:t>pKa</a:t>
            </a:r>
            <a:r>
              <a:rPr lang="en-US" sz="1400" dirty="0">
                <a:solidFill>
                  <a:srgbClr val="2E6AA6"/>
                </a:solidFill>
              </a:rPr>
              <a:t> </a:t>
            </a:r>
            <a:r>
              <a:rPr lang="en-US" altLang="en-US" sz="1400" dirty="0">
                <a:solidFill>
                  <a:srgbClr val="2E6AA6"/>
                </a:solidFill>
              </a:rPr>
              <a:t>(dissociation/ionization constant): </a:t>
            </a:r>
            <a:r>
              <a:rPr lang="en-US" altLang="en-US" sz="1400" dirty="0">
                <a:solidFill>
                  <a:srgbClr val="92D050"/>
                </a:solidFill>
              </a:rPr>
              <a:t>pH at which half of the substance is ionized &amp; half is unionized.	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9B261F"/>
                </a:solidFill>
              </a:rPr>
              <a:t>The lower the </a:t>
            </a:r>
            <a:r>
              <a:rPr lang="en-US" sz="1400" dirty="0" err="1">
                <a:solidFill>
                  <a:srgbClr val="9B261F"/>
                </a:solidFill>
              </a:rPr>
              <a:t>pKa</a:t>
            </a:r>
            <a:r>
              <a:rPr lang="en-US" sz="1400" dirty="0">
                <a:solidFill>
                  <a:srgbClr val="9B261F"/>
                </a:solidFill>
              </a:rPr>
              <a:t> value (</a:t>
            </a:r>
            <a:r>
              <a:rPr lang="en-US" sz="1400" dirty="0" err="1">
                <a:solidFill>
                  <a:srgbClr val="9B261F"/>
                </a:solidFill>
              </a:rPr>
              <a:t>pKa</a:t>
            </a:r>
            <a:r>
              <a:rPr lang="en-US" sz="1400" dirty="0">
                <a:solidFill>
                  <a:srgbClr val="9B261F"/>
                </a:solidFill>
              </a:rPr>
              <a:t> &lt; 6) of the acidic drug, the stronger the </a:t>
            </a:r>
            <a:r>
              <a:rPr lang="en-US" sz="1400" dirty="0" smtClean="0">
                <a:solidFill>
                  <a:srgbClr val="9B261F"/>
                </a:solidFill>
              </a:rPr>
              <a:t>acid ,</a:t>
            </a:r>
            <a:r>
              <a:rPr lang="en-US" sz="1400" dirty="0" err="1" smtClean="0">
                <a:solidFill>
                  <a:srgbClr val="9B261F"/>
                </a:solidFill>
              </a:rPr>
              <a:t>e.g</a:t>
            </a:r>
            <a:r>
              <a:rPr lang="en-US" sz="1400" dirty="0" smtClean="0">
                <a:solidFill>
                  <a:srgbClr val="9B261F"/>
                </a:solidFill>
              </a:rPr>
              <a:t> </a:t>
            </a:r>
            <a:r>
              <a:rPr lang="en-US" sz="1400" dirty="0" err="1" smtClean="0">
                <a:solidFill>
                  <a:srgbClr val="9B261F"/>
                </a:solidFill>
              </a:rPr>
              <a:t>Asprin</a:t>
            </a:r>
            <a:r>
              <a:rPr lang="en-US" sz="1400" dirty="0" smtClean="0">
                <a:solidFill>
                  <a:srgbClr val="9B261F"/>
                </a:solidFill>
              </a:rPr>
              <a:t> (</a:t>
            </a:r>
            <a:r>
              <a:rPr lang="is-IS" sz="1400" dirty="0" smtClean="0">
                <a:solidFill>
                  <a:srgbClr val="9B261F"/>
                </a:solidFill>
              </a:rPr>
              <a:t>Pka</a:t>
            </a:r>
            <a:r>
              <a:rPr lang="is-IS" sz="1400" dirty="0">
                <a:solidFill>
                  <a:srgbClr val="9B261F"/>
                </a:solidFill>
              </a:rPr>
              <a:t>= </a:t>
            </a:r>
            <a:r>
              <a:rPr lang="is-IS" sz="1400" dirty="0" smtClean="0">
                <a:solidFill>
                  <a:srgbClr val="9B261F"/>
                </a:solidFill>
              </a:rPr>
              <a:t>3.0)</a:t>
            </a:r>
            <a:endParaRPr lang="en-US" sz="1400" dirty="0">
              <a:solidFill>
                <a:srgbClr val="A6A6A6"/>
              </a:solidFill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en-US" sz="1400" dirty="0">
                <a:solidFill>
                  <a:srgbClr val="9B261F"/>
                </a:solidFill>
              </a:rPr>
              <a:t>The higher the </a:t>
            </a:r>
            <a:r>
              <a:rPr lang="en-US" sz="1400" dirty="0" err="1">
                <a:solidFill>
                  <a:srgbClr val="9B261F"/>
                </a:solidFill>
              </a:rPr>
              <a:t>pKa</a:t>
            </a:r>
            <a:r>
              <a:rPr lang="en-US" sz="1400" dirty="0">
                <a:solidFill>
                  <a:srgbClr val="9B261F"/>
                </a:solidFill>
              </a:rPr>
              <a:t> value (</a:t>
            </a:r>
            <a:r>
              <a:rPr lang="en-US" sz="1400" dirty="0" err="1">
                <a:solidFill>
                  <a:srgbClr val="9B261F"/>
                </a:solidFill>
              </a:rPr>
              <a:t>pKa</a:t>
            </a:r>
            <a:r>
              <a:rPr lang="en-US" sz="1400" dirty="0">
                <a:solidFill>
                  <a:srgbClr val="9B261F"/>
                </a:solidFill>
              </a:rPr>
              <a:t> &gt;8) of a basic drug, the stronger the </a:t>
            </a:r>
            <a:r>
              <a:rPr lang="en-US" sz="1400" dirty="0" smtClean="0">
                <a:solidFill>
                  <a:srgbClr val="9B261F"/>
                </a:solidFill>
              </a:rPr>
              <a:t>base, </a:t>
            </a:r>
            <a:r>
              <a:rPr lang="en-US" sz="1400" dirty="0" err="1">
                <a:solidFill>
                  <a:srgbClr val="9B261F"/>
                </a:solidFill>
              </a:rPr>
              <a:t>e.g</a:t>
            </a:r>
            <a:r>
              <a:rPr lang="en-US" sz="1400" dirty="0">
                <a:solidFill>
                  <a:srgbClr val="9B261F"/>
                </a:solidFill>
              </a:rPr>
              <a:t> </a:t>
            </a:r>
            <a:r>
              <a:rPr lang="en-US" sz="1400" dirty="0" smtClean="0">
                <a:solidFill>
                  <a:srgbClr val="9B261F"/>
                </a:solidFill>
              </a:rPr>
              <a:t>propranolol( </a:t>
            </a:r>
            <a:r>
              <a:rPr lang="en-US" sz="1400" dirty="0" err="1">
                <a:solidFill>
                  <a:srgbClr val="9B261F"/>
                </a:solidFill>
              </a:rPr>
              <a:t>pKa</a:t>
            </a:r>
            <a:r>
              <a:rPr lang="en-US" sz="1400" dirty="0">
                <a:solidFill>
                  <a:srgbClr val="9B261F"/>
                </a:solidFill>
              </a:rPr>
              <a:t>= 9.4) </a:t>
            </a:r>
          </a:p>
          <a:p>
            <a:pPr marL="174625" indent="-174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dirty="0" smtClean="0"/>
              <a:t>Drugs </a:t>
            </a:r>
            <a:r>
              <a:rPr lang="en-GB" sz="1400" dirty="0"/>
              <a:t>can exist in 2 forms in equilibrium :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solidFill>
                  <a:srgbClr val="9B261F"/>
                </a:solidFill>
              </a:rPr>
              <a:t> ionized (polar) &gt; water soluble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solidFill>
                  <a:srgbClr val="9B261F"/>
                </a:solidFill>
              </a:rPr>
              <a:t> unionized (nonpolar) &gt; lipid soluble</a:t>
            </a:r>
          </a:p>
          <a:p>
            <a:pPr marL="174625" indent="-174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dirty="0"/>
              <a:t>Most drugs are weak basic or weak acid</a:t>
            </a:r>
          </a:p>
          <a:p>
            <a:pPr marL="174625" indent="-174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dirty="0"/>
              <a:t>Only </a:t>
            </a:r>
            <a:r>
              <a:rPr lang="en-GB" sz="1400" dirty="0">
                <a:solidFill>
                  <a:schemeClr val="accent2"/>
                </a:solidFill>
              </a:rPr>
              <a:t>UNIONIZED</a:t>
            </a:r>
            <a:r>
              <a:rPr lang="en-GB" sz="1400" dirty="0"/>
              <a:t> form is absorbable </a:t>
            </a:r>
            <a:r>
              <a:rPr lang="en-US" sz="1400" spc="-5" dirty="0">
                <a:solidFill>
                  <a:srgbClr val="A6A6A6"/>
                </a:solidFill>
                <a:cs typeface="Calibri"/>
              </a:rPr>
              <a:t>(because it is lipid</a:t>
            </a:r>
            <a:r>
              <a:rPr lang="en-US" sz="1400" spc="-80" dirty="0">
                <a:solidFill>
                  <a:srgbClr val="A6A6A6"/>
                </a:solidFill>
                <a:cs typeface="Calibri"/>
              </a:rPr>
              <a:t> </a:t>
            </a:r>
            <a:r>
              <a:rPr lang="en-US" sz="1400" spc="-5" dirty="0">
                <a:solidFill>
                  <a:srgbClr val="A6A6A6"/>
                </a:solidFill>
                <a:cs typeface="Calibri"/>
              </a:rPr>
              <a:t>soluble and can soluble easily in cell membrane which has lipid bilayer)</a:t>
            </a:r>
            <a:endParaRPr lang="en-GB" sz="1400" dirty="0">
              <a:solidFill>
                <a:srgbClr val="A6A6A6"/>
              </a:solidFill>
            </a:endParaRPr>
          </a:p>
          <a:p>
            <a:pPr marL="174625" indent="-174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dirty="0"/>
              <a:t>Ionization of drugs reduces passage of drugs across cell membranes. </a:t>
            </a:r>
            <a:r>
              <a:rPr lang="en-GB" sz="1400" spc="-5" dirty="0">
                <a:solidFill>
                  <a:srgbClr val="A6A6A6"/>
                </a:solidFill>
                <a:cs typeface="Calibri"/>
              </a:rPr>
              <a:t>(because it is water</a:t>
            </a:r>
            <a:r>
              <a:rPr lang="en-GB" sz="1400" spc="-80" dirty="0">
                <a:solidFill>
                  <a:srgbClr val="A6A6A6"/>
                </a:solidFill>
                <a:cs typeface="Calibri"/>
              </a:rPr>
              <a:t> </a:t>
            </a:r>
            <a:r>
              <a:rPr lang="en-GB" sz="1400" spc="-5" dirty="0">
                <a:solidFill>
                  <a:srgbClr val="A6A6A6"/>
                </a:solidFill>
                <a:cs typeface="Calibri"/>
              </a:rPr>
              <a:t>soluble and can’t soluble easily in cell membrane which has lipid bilayer)</a:t>
            </a:r>
            <a:endParaRPr lang="en-GB" sz="1400" dirty="0">
              <a:solidFill>
                <a:srgbClr val="A6A6A6"/>
              </a:solidFill>
            </a:endParaRPr>
          </a:p>
          <a:p>
            <a:pPr marL="174625" indent="-174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dirty="0"/>
              <a:t>The degree of ionization of drugs is determined by their </a:t>
            </a:r>
            <a:r>
              <a:rPr lang="en-GB" sz="1400" dirty="0" err="1"/>
              <a:t>pKa</a:t>
            </a:r>
            <a:r>
              <a:rPr lang="en-GB" sz="1400" dirty="0"/>
              <a:t> and pH of the surrounding. 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2E6AA6"/>
                </a:solidFill>
              </a:rPr>
              <a:t>Affects degree of ionization of drugs:</a:t>
            </a:r>
            <a:endParaRPr lang="en-GB" dirty="0">
              <a:solidFill>
                <a:srgbClr val="2E6AA6"/>
              </a:solidFill>
            </a:endParaRPr>
          </a:p>
          <a:p>
            <a:pPr marL="174625" indent="-174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u="sng" dirty="0" smtClean="0">
                <a:solidFill>
                  <a:srgbClr val="9B261F"/>
                </a:solidFill>
              </a:rPr>
              <a:t>Weak Basic </a:t>
            </a:r>
            <a:r>
              <a:rPr lang="en-GB" sz="1400" u="sng" dirty="0">
                <a:solidFill>
                  <a:srgbClr val="9B261F"/>
                </a:solidFill>
              </a:rPr>
              <a:t>drugs </a:t>
            </a:r>
            <a:r>
              <a:rPr lang="en-GB" sz="1400" dirty="0">
                <a:solidFill>
                  <a:srgbClr val="9B261F"/>
                </a:solidFill>
              </a:rPr>
              <a:t>are best absorbed in the intestine</a:t>
            </a:r>
            <a:r>
              <a:rPr lang="en-GB" sz="1400" dirty="0"/>
              <a:t>. </a:t>
            </a:r>
            <a:r>
              <a:rPr lang="en-GB" sz="1400" spc="-5" dirty="0">
                <a:cs typeface="Calibri"/>
              </a:rPr>
              <a:t>(</a:t>
            </a:r>
            <a:r>
              <a:rPr lang="en-GB" sz="1400" spc="-5" dirty="0">
                <a:solidFill>
                  <a:srgbClr val="A6A6A6"/>
                </a:solidFill>
                <a:cs typeface="Calibri"/>
              </a:rPr>
              <a:t>because the intestine is a basic </a:t>
            </a:r>
            <a:r>
              <a:rPr lang="en-GB" sz="1400" spc="-5" dirty="0" smtClean="0">
                <a:solidFill>
                  <a:srgbClr val="A6A6A6"/>
                </a:solidFill>
                <a:cs typeface="Calibri"/>
              </a:rPr>
              <a:t>medium</a:t>
            </a:r>
            <a:r>
              <a:rPr lang="en-GB" sz="1400" spc="-5" dirty="0" smtClean="0">
                <a:cs typeface="Calibri"/>
              </a:rPr>
              <a:t>, so </a:t>
            </a:r>
            <a:r>
              <a:rPr lang="en-GB" sz="1400" spc="-5" dirty="0">
                <a:cs typeface="Calibri"/>
              </a:rPr>
              <a:t>the drug won’t </a:t>
            </a:r>
            <a:r>
              <a:rPr lang="en-GB" sz="1400" spc="-10" dirty="0">
                <a:cs typeface="Calibri"/>
              </a:rPr>
              <a:t>ionized and will be unionized or lipid </a:t>
            </a:r>
            <a:r>
              <a:rPr lang="en-GB" sz="1400" spc="-10" dirty="0" smtClean="0">
                <a:cs typeface="Calibri"/>
              </a:rPr>
              <a:t>soluble, so it will easily absorbed</a:t>
            </a:r>
            <a:r>
              <a:rPr lang="en-GB" sz="1400" spc="-5" dirty="0" smtClean="0">
                <a:cs typeface="Calibri"/>
              </a:rPr>
              <a:t>)</a:t>
            </a:r>
            <a:endParaRPr lang="en-GB" sz="1400" dirty="0"/>
          </a:p>
          <a:p>
            <a:pPr marL="174625" indent="-174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u="sng" dirty="0" smtClean="0">
                <a:solidFill>
                  <a:srgbClr val="9B261F"/>
                </a:solidFill>
              </a:rPr>
              <a:t>Weak Acidic </a:t>
            </a:r>
            <a:r>
              <a:rPr lang="en-GB" sz="1400" u="sng" dirty="0">
                <a:solidFill>
                  <a:srgbClr val="9B261F"/>
                </a:solidFill>
              </a:rPr>
              <a:t>drugs </a:t>
            </a:r>
            <a:r>
              <a:rPr lang="en-GB" sz="1400" dirty="0">
                <a:solidFill>
                  <a:srgbClr val="9B261F"/>
                </a:solidFill>
              </a:rPr>
              <a:t>are best absorbed in the stomach</a:t>
            </a:r>
            <a:r>
              <a:rPr lang="en-GB" sz="1400" dirty="0"/>
              <a:t>. </a:t>
            </a:r>
            <a:r>
              <a:rPr lang="en-US" sz="1400" spc="-5" dirty="0">
                <a:cs typeface="Calibri"/>
              </a:rPr>
              <a:t>(</a:t>
            </a:r>
            <a:r>
              <a:rPr lang="en-US" sz="1400" spc="-5" dirty="0">
                <a:solidFill>
                  <a:srgbClr val="A6A6A6"/>
                </a:solidFill>
                <a:cs typeface="Calibri"/>
              </a:rPr>
              <a:t>because the stomach is an acid </a:t>
            </a:r>
            <a:r>
              <a:rPr lang="en-US" sz="1400" spc="-5" dirty="0" smtClean="0">
                <a:solidFill>
                  <a:srgbClr val="A6A6A6"/>
                </a:solidFill>
                <a:cs typeface="Calibri"/>
              </a:rPr>
              <a:t>medium</a:t>
            </a:r>
            <a:r>
              <a:rPr lang="en-US" sz="1400" spc="-5" dirty="0" smtClean="0">
                <a:cs typeface="Calibri"/>
              </a:rPr>
              <a:t>, </a:t>
            </a:r>
            <a:r>
              <a:rPr lang="en-US" sz="1400" spc="-5" dirty="0">
                <a:cs typeface="Calibri"/>
              </a:rPr>
              <a:t>so the drug won’t </a:t>
            </a:r>
            <a:r>
              <a:rPr lang="en-US" sz="1400" spc="-10" dirty="0">
                <a:cs typeface="Calibri"/>
              </a:rPr>
              <a:t>ionized and will be unionized or lipid </a:t>
            </a:r>
            <a:r>
              <a:rPr lang="en-US" sz="1400" spc="-10" dirty="0" smtClean="0">
                <a:cs typeface="Calibri"/>
              </a:rPr>
              <a:t>soluble</a:t>
            </a:r>
            <a:r>
              <a:rPr lang="en-GB" sz="1400" spc="-10" dirty="0" smtClean="0">
                <a:cs typeface="Calibri"/>
              </a:rPr>
              <a:t>, </a:t>
            </a:r>
            <a:r>
              <a:rPr lang="en-GB" sz="1400" spc="-10" dirty="0">
                <a:cs typeface="Calibri"/>
              </a:rPr>
              <a:t>so it will easily absorbed</a:t>
            </a:r>
            <a:r>
              <a:rPr lang="en-GB" sz="1400" spc="-5" dirty="0" smtClean="0">
                <a:cs typeface="Calibri"/>
              </a:rPr>
              <a:t>)</a:t>
            </a:r>
            <a:endParaRPr lang="en-GB" sz="1400" b="1" spc="65" dirty="0"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7C5F-097D-4C0C-BCDF-5C8359D7CE86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7393" y="8568931"/>
            <a:ext cx="36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Contact</a:t>
            </a:r>
            <a:r>
              <a:rPr lang="en-US" sz="1400" baseline="0" dirty="0">
                <a:solidFill>
                  <a:schemeClr val="bg1"/>
                </a:solidFill>
              </a:rPr>
              <a:t> us : Pharma436@outlook.com</a:t>
            </a:r>
          </a:p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@Pharma436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910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2269</Template>
  <TotalTime>2638</TotalTime>
  <Words>1835</Words>
  <Application>Microsoft Macintosh PowerPoint</Application>
  <PresentationFormat>On-screen Show (4:3)</PresentationFormat>
  <Paragraphs>439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Black</vt:lpstr>
      <vt:lpstr>Calibri</vt:lpstr>
      <vt:lpstr>Calibri Light</vt:lpstr>
      <vt:lpstr>Courier New</vt:lpstr>
      <vt:lpstr>Times New Roman</vt:lpstr>
      <vt:lpstr>Wingdings</vt:lpstr>
      <vt:lpstr>Arial</vt:lpstr>
      <vt:lpstr>1_Custom Design</vt:lpstr>
      <vt:lpstr>Custom Design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Pharmacology Team :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Dr.laila f</dc:creator>
  <cp:lastModifiedBy>شوق</cp:lastModifiedBy>
  <cp:revision>63</cp:revision>
  <dcterms:created xsi:type="dcterms:W3CDTF">2016-10-05T14:53:37Z</dcterms:created>
  <dcterms:modified xsi:type="dcterms:W3CDTF">2016-10-14T13:28:30Z</dcterms:modified>
</cp:coreProperties>
</file>