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08" r:id="rId2"/>
    <p:sldMasterId id="2147483821" r:id="rId3"/>
  </p:sldMasterIdLst>
  <p:notesMasterIdLst>
    <p:notesMasterId r:id="rId20"/>
  </p:notesMasterIdLst>
  <p:handoutMasterIdLst>
    <p:handoutMasterId r:id="rId21"/>
  </p:handoutMasterIdLst>
  <p:sldIdLst>
    <p:sldId id="277" r:id="rId4"/>
    <p:sldId id="297" r:id="rId5"/>
    <p:sldId id="294" r:id="rId6"/>
    <p:sldId id="285" r:id="rId7"/>
    <p:sldId id="288" r:id="rId8"/>
    <p:sldId id="279" r:id="rId9"/>
    <p:sldId id="280" r:id="rId10"/>
    <p:sldId id="298" r:id="rId11"/>
    <p:sldId id="305" r:id="rId12"/>
    <p:sldId id="300" r:id="rId13"/>
    <p:sldId id="304" r:id="rId14"/>
    <p:sldId id="302" r:id="rId15"/>
    <p:sldId id="306" r:id="rId16"/>
    <p:sldId id="303" r:id="rId17"/>
    <p:sldId id="307" r:id="rId18"/>
    <p:sldId id="276" r:id="rId19"/>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y"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800"/>
    <a:srgbClr val="2E6AA6"/>
    <a:srgbClr val="A6A6A6"/>
    <a:srgbClr val="F6F6F6"/>
    <a:srgbClr val="9B2D1F"/>
    <a:srgbClr val="9B261F"/>
    <a:srgbClr val="00B050"/>
    <a:srgbClr val="439ED5"/>
    <a:srgbClr val="429D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80" autoAdjust="0"/>
    <p:restoredTop sz="94592"/>
  </p:normalViewPr>
  <p:slideViewPr>
    <p:cSldViewPr snapToGrid="0">
      <p:cViewPr>
        <p:scale>
          <a:sx n="66" d="100"/>
          <a:sy n="66" d="100"/>
        </p:scale>
        <p:origin x="3232" y="528"/>
      </p:cViewPr>
      <p:guideLst>
        <p:guide orient="horz" pos="2880"/>
        <p:guide pos="2160"/>
      </p:guideLst>
    </p:cSldViewPr>
  </p:slideViewPr>
  <p:notesTextViewPr>
    <p:cViewPr>
      <p:scale>
        <a:sx n="1" d="1"/>
        <a:sy n="1" d="1"/>
      </p:scale>
      <p:origin x="0" y="0"/>
    </p:cViewPr>
  </p:notesTextViewPr>
  <p:notesViewPr>
    <p:cSldViewPr snapToGrid="0" showGuides="1">
      <p:cViewPr varScale="1">
        <p:scale>
          <a:sx n="67" d="100"/>
          <a:sy n="67" d="100"/>
        </p:scale>
        <p:origin x="3043" y="72"/>
      </p:cViewPr>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F8D09-EC1B-0949-8452-D0F7C0622D4E}" type="doc">
      <dgm:prSet loTypeId="urn:microsoft.com/office/officeart/2005/8/layout/process1" loCatId="" qsTypeId="urn:microsoft.com/office/officeart/2005/8/quickstyle/simple4" qsCatId="simple" csTypeId="urn:microsoft.com/office/officeart/2005/8/colors/colorful4" csCatId="colorful" phldr="1"/>
      <dgm:spPr/>
    </dgm:pt>
    <dgm:pt modelId="{96FFAED1-4F2E-534C-BDBA-5B1D4FDDD187}">
      <dgm:prSet phldrT="[Text]" custT="1"/>
      <dgm:spPr>
        <a:solidFill>
          <a:srgbClr val="439ED5"/>
        </a:solidFill>
      </dgm:spPr>
      <dgm:t>
        <a:bodyPr lIns="36000" rIns="36000"/>
        <a:lstStyle/>
        <a:p>
          <a:r>
            <a:rPr lang="en-US" sz="1200" dirty="0"/>
            <a:t>Drug</a:t>
          </a:r>
          <a:r>
            <a:rPr lang="en-US" sz="900" dirty="0"/>
            <a:t> </a:t>
          </a:r>
          <a:r>
            <a:rPr lang="en-US" sz="1200" dirty="0"/>
            <a:t>Administration</a:t>
          </a:r>
        </a:p>
      </dgm:t>
    </dgm:pt>
    <dgm:pt modelId="{EBF619CB-9946-1046-B3C2-9D65B6239A94}" type="parTrans" cxnId="{9D1C27CE-6CE9-8548-8280-DBBCB7B3B0F0}">
      <dgm:prSet/>
      <dgm:spPr/>
      <dgm:t>
        <a:bodyPr/>
        <a:lstStyle/>
        <a:p>
          <a:endParaRPr lang="en-US"/>
        </a:p>
      </dgm:t>
    </dgm:pt>
    <dgm:pt modelId="{30056466-AF64-8A47-8B98-25FF2E86B428}" type="sibTrans" cxnId="{9D1C27CE-6CE9-8548-8280-DBBCB7B3B0F0}">
      <dgm:prSet/>
      <dgm:spPr>
        <a:solidFill>
          <a:srgbClr val="A6A6A6"/>
        </a:solidFill>
      </dgm:spPr>
      <dgm:t>
        <a:bodyPr/>
        <a:lstStyle/>
        <a:p>
          <a:endParaRPr lang="en-US" dirty="0"/>
        </a:p>
      </dgm:t>
    </dgm:pt>
    <dgm:pt modelId="{EB480E8F-EE12-0C4D-A4BF-E798DBCAE89C}">
      <dgm:prSet phldrT="[Text]" custT="1"/>
      <dgm:spPr>
        <a:solidFill>
          <a:srgbClr val="439ED5"/>
        </a:solidFill>
      </dgm:spPr>
      <dgm:t>
        <a:bodyPr lIns="36000" rIns="36000"/>
        <a:lstStyle/>
        <a:p>
          <a:r>
            <a:rPr lang="en-US" sz="1200" dirty="0"/>
            <a:t>Extracellular</a:t>
          </a:r>
        </a:p>
      </dgm:t>
    </dgm:pt>
    <dgm:pt modelId="{7271D16B-69E4-DD46-8A99-E06E293D50F4}" type="parTrans" cxnId="{6E554A97-BFD7-D543-BC70-51FA69C84098}">
      <dgm:prSet/>
      <dgm:spPr/>
      <dgm:t>
        <a:bodyPr/>
        <a:lstStyle/>
        <a:p>
          <a:endParaRPr lang="en-US"/>
        </a:p>
      </dgm:t>
    </dgm:pt>
    <dgm:pt modelId="{29B72A3F-E7E5-254A-94EB-702035B933F2}" type="sibTrans" cxnId="{6E554A97-BFD7-D543-BC70-51FA69C84098}">
      <dgm:prSet/>
      <dgm:spPr>
        <a:solidFill>
          <a:srgbClr val="A6A6A6"/>
        </a:solidFill>
      </dgm:spPr>
      <dgm:t>
        <a:bodyPr/>
        <a:lstStyle/>
        <a:p>
          <a:endParaRPr lang="en-US" dirty="0"/>
        </a:p>
      </dgm:t>
    </dgm:pt>
    <dgm:pt modelId="{57CE8B2E-E80C-2A4A-9B79-4CDB9E7E1821}">
      <dgm:prSet phldrT="[Text]" custT="1"/>
      <dgm:spPr>
        <a:solidFill>
          <a:srgbClr val="439ED5"/>
        </a:solidFill>
      </dgm:spPr>
      <dgm:t>
        <a:bodyPr lIns="36000" rIns="36000"/>
        <a:lstStyle/>
        <a:p>
          <a:r>
            <a:rPr lang="en-US" sz="1200" dirty="0"/>
            <a:t>Intracellular </a:t>
          </a:r>
          <a:r>
            <a:rPr lang="en-US" sz="1200" dirty="0">
              <a:solidFill>
                <a:schemeClr val="accent5">
                  <a:lumMod val="40000"/>
                  <a:lumOff val="60000"/>
                </a:schemeClr>
              </a:solidFill>
            </a:rPr>
            <a:t>(Lipid soluble)</a:t>
          </a:r>
        </a:p>
      </dgm:t>
    </dgm:pt>
    <dgm:pt modelId="{52AF50CC-FFD1-B849-9292-F091F4C0233A}" type="parTrans" cxnId="{D5718748-1597-494E-9341-32C275704D9D}">
      <dgm:prSet/>
      <dgm:spPr/>
      <dgm:t>
        <a:bodyPr/>
        <a:lstStyle/>
        <a:p>
          <a:endParaRPr lang="en-US"/>
        </a:p>
      </dgm:t>
    </dgm:pt>
    <dgm:pt modelId="{D7660589-2EFB-834C-A304-9F87DC6E00DC}" type="sibTrans" cxnId="{D5718748-1597-494E-9341-32C275704D9D}">
      <dgm:prSet/>
      <dgm:spPr/>
      <dgm:t>
        <a:bodyPr/>
        <a:lstStyle/>
        <a:p>
          <a:endParaRPr lang="en-US"/>
        </a:p>
      </dgm:t>
    </dgm:pt>
    <dgm:pt modelId="{9A51C24D-4DC5-3949-99A3-5227BBA5E43F}">
      <dgm:prSet custT="1"/>
      <dgm:spPr>
        <a:solidFill>
          <a:srgbClr val="439ED5"/>
        </a:solidFill>
      </dgm:spPr>
      <dgm:t>
        <a:bodyPr lIns="36000" rIns="36000"/>
        <a:lstStyle/>
        <a:p>
          <a:r>
            <a:rPr lang="en-US" sz="1200" dirty="0"/>
            <a:t>Absorption</a:t>
          </a:r>
        </a:p>
      </dgm:t>
    </dgm:pt>
    <dgm:pt modelId="{A6CAC861-1D95-5F49-8A41-13A51DFB2ABA}" type="parTrans" cxnId="{CACBF8CC-AB8C-9249-94CE-7F16F415EB01}">
      <dgm:prSet/>
      <dgm:spPr/>
      <dgm:t>
        <a:bodyPr/>
        <a:lstStyle/>
        <a:p>
          <a:endParaRPr lang="en-US"/>
        </a:p>
      </dgm:t>
    </dgm:pt>
    <dgm:pt modelId="{3A6716B2-DAC3-9A40-8B2B-CE4CAFC55664}" type="sibTrans" cxnId="{CACBF8CC-AB8C-9249-94CE-7F16F415EB01}">
      <dgm:prSet/>
      <dgm:spPr>
        <a:solidFill>
          <a:srgbClr val="A6A6A6"/>
        </a:solidFill>
      </dgm:spPr>
      <dgm:t>
        <a:bodyPr/>
        <a:lstStyle/>
        <a:p>
          <a:endParaRPr lang="en-US" dirty="0"/>
        </a:p>
      </dgm:t>
    </dgm:pt>
    <dgm:pt modelId="{37372F9B-1D3A-7343-A7B7-140AA8C4A6EC}">
      <dgm:prSet custT="1"/>
      <dgm:spPr>
        <a:solidFill>
          <a:srgbClr val="439ED5"/>
        </a:solidFill>
      </dgm:spPr>
      <dgm:t>
        <a:bodyPr lIns="36000" rIns="36000"/>
        <a:lstStyle/>
        <a:p>
          <a:r>
            <a:rPr lang="en-US" sz="1200" dirty="0"/>
            <a:t>Blood (Plasma)</a:t>
          </a:r>
        </a:p>
      </dgm:t>
    </dgm:pt>
    <dgm:pt modelId="{FCFF4F8E-307A-D74A-B7FC-0AD339478220}" type="parTrans" cxnId="{7B5789D9-E3F6-9D4A-B8DC-E3C73A592084}">
      <dgm:prSet/>
      <dgm:spPr/>
      <dgm:t>
        <a:bodyPr/>
        <a:lstStyle/>
        <a:p>
          <a:endParaRPr lang="en-US"/>
        </a:p>
      </dgm:t>
    </dgm:pt>
    <dgm:pt modelId="{1D77B48D-9D70-BA44-8C71-9C5DCA52EE49}" type="sibTrans" cxnId="{7B5789D9-E3F6-9D4A-B8DC-E3C73A592084}">
      <dgm:prSet/>
      <dgm:spPr>
        <a:solidFill>
          <a:srgbClr val="A6A6A6"/>
        </a:solidFill>
      </dgm:spPr>
      <dgm:t>
        <a:bodyPr/>
        <a:lstStyle/>
        <a:p>
          <a:endParaRPr lang="en-US" dirty="0"/>
        </a:p>
      </dgm:t>
    </dgm:pt>
    <dgm:pt modelId="{F993BCE9-8E42-9F42-96EA-22961ED44961}" type="pres">
      <dgm:prSet presAssocID="{904F8D09-EC1B-0949-8452-D0F7C0622D4E}" presName="Name0" presStyleCnt="0">
        <dgm:presLayoutVars>
          <dgm:dir/>
          <dgm:resizeHandles val="exact"/>
        </dgm:presLayoutVars>
      </dgm:prSet>
      <dgm:spPr/>
    </dgm:pt>
    <dgm:pt modelId="{5CF9BB9A-09E4-E44B-BCF0-EBAD917CE111}" type="pres">
      <dgm:prSet presAssocID="{96FFAED1-4F2E-534C-BDBA-5B1D4FDDD187}" presName="node" presStyleLbl="node1" presStyleIdx="0" presStyleCnt="5" custScaleX="108063">
        <dgm:presLayoutVars>
          <dgm:bulletEnabled val="1"/>
        </dgm:presLayoutVars>
      </dgm:prSet>
      <dgm:spPr/>
      <dgm:t>
        <a:bodyPr/>
        <a:lstStyle/>
        <a:p>
          <a:endParaRPr lang="en-US"/>
        </a:p>
      </dgm:t>
    </dgm:pt>
    <dgm:pt modelId="{C6AD66B3-2360-934E-8047-E01F8DC0E7D5}" type="pres">
      <dgm:prSet presAssocID="{30056466-AF64-8A47-8B98-25FF2E86B428}" presName="sibTrans" presStyleLbl="sibTrans2D1" presStyleIdx="0" presStyleCnt="4" custScaleX="89314" custScaleY="61079"/>
      <dgm:spPr/>
      <dgm:t>
        <a:bodyPr/>
        <a:lstStyle/>
        <a:p>
          <a:endParaRPr lang="en-US"/>
        </a:p>
      </dgm:t>
    </dgm:pt>
    <dgm:pt modelId="{17B6F079-8C35-734F-9A76-9B0B9E804B15}" type="pres">
      <dgm:prSet presAssocID="{30056466-AF64-8A47-8B98-25FF2E86B428}" presName="connectorText" presStyleLbl="sibTrans2D1" presStyleIdx="0" presStyleCnt="4"/>
      <dgm:spPr/>
      <dgm:t>
        <a:bodyPr/>
        <a:lstStyle/>
        <a:p>
          <a:endParaRPr lang="en-US"/>
        </a:p>
      </dgm:t>
    </dgm:pt>
    <dgm:pt modelId="{E6324547-D51A-1347-8529-C74DCBFC7C61}" type="pres">
      <dgm:prSet presAssocID="{9A51C24D-4DC5-3949-99A3-5227BBA5E43F}" presName="node" presStyleLbl="node1" presStyleIdx="1" presStyleCnt="5" custScaleX="100114" custScaleY="99439">
        <dgm:presLayoutVars>
          <dgm:bulletEnabled val="1"/>
        </dgm:presLayoutVars>
      </dgm:prSet>
      <dgm:spPr/>
      <dgm:t>
        <a:bodyPr/>
        <a:lstStyle/>
        <a:p>
          <a:endParaRPr lang="en-US"/>
        </a:p>
      </dgm:t>
    </dgm:pt>
    <dgm:pt modelId="{27C28905-44F3-C048-B495-991EC192B560}" type="pres">
      <dgm:prSet presAssocID="{3A6716B2-DAC3-9A40-8B2B-CE4CAFC55664}" presName="sibTrans" presStyleLbl="sibTrans2D1" presStyleIdx="1" presStyleCnt="4" custScaleX="89314" custScaleY="61079"/>
      <dgm:spPr/>
      <dgm:t>
        <a:bodyPr/>
        <a:lstStyle/>
        <a:p>
          <a:endParaRPr lang="en-US"/>
        </a:p>
      </dgm:t>
    </dgm:pt>
    <dgm:pt modelId="{3357C2E4-2AC2-204B-A816-315E6FC6D0AF}" type="pres">
      <dgm:prSet presAssocID="{3A6716B2-DAC3-9A40-8B2B-CE4CAFC55664}" presName="connectorText" presStyleLbl="sibTrans2D1" presStyleIdx="1" presStyleCnt="4"/>
      <dgm:spPr/>
      <dgm:t>
        <a:bodyPr/>
        <a:lstStyle/>
        <a:p>
          <a:endParaRPr lang="en-US"/>
        </a:p>
      </dgm:t>
    </dgm:pt>
    <dgm:pt modelId="{675C2217-3640-3B49-9F34-3A315B50538A}" type="pres">
      <dgm:prSet presAssocID="{37372F9B-1D3A-7343-A7B7-140AA8C4A6EC}" presName="node" presStyleLbl="node1" presStyleIdx="2" presStyleCnt="5" custScaleX="103583">
        <dgm:presLayoutVars>
          <dgm:bulletEnabled val="1"/>
        </dgm:presLayoutVars>
      </dgm:prSet>
      <dgm:spPr/>
      <dgm:t>
        <a:bodyPr/>
        <a:lstStyle/>
        <a:p>
          <a:endParaRPr lang="en-US"/>
        </a:p>
      </dgm:t>
    </dgm:pt>
    <dgm:pt modelId="{102B15A1-571F-FE42-B89D-02E7AD9E9DBC}" type="pres">
      <dgm:prSet presAssocID="{1D77B48D-9D70-BA44-8C71-9C5DCA52EE49}" presName="sibTrans" presStyleLbl="sibTrans2D1" presStyleIdx="2" presStyleCnt="4" custScaleX="89314" custScaleY="61079"/>
      <dgm:spPr/>
      <dgm:t>
        <a:bodyPr/>
        <a:lstStyle/>
        <a:p>
          <a:endParaRPr lang="en-US"/>
        </a:p>
      </dgm:t>
    </dgm:pt>
    <dgm:pt modelId="{D1780F9C-924C-1B44-8453-0271279539E6}" type="pres">
      <dgm:prSet presAssocID="{1D77B48D-9D70-BA44-8C71-9C5DCA52EE49}" presName="connectorText" presStyleLbl="sibTrans2D1" presStyleIdx="2" presStyleCnt="4"/>
      <dgm:spPr/>
      <dgm:t>
        <a:bodyPr/>
        <a:lstStyle/>
        <a:p>
          <a:endParaRPr lang="en-US"/>
        </a:p>
      </dgm:t>
    </dgm:pt>
    <dgm:pt modelId="{9D2AF115-7187-D946-AE01-044EE6661918}" type="pres">
      <dgm:prSet presAssocID="{EB480E8F-EE12-0C4D-A4BF-E798DBCAE89C}" presName="node" presStyleLbl="node1" presStyleIdx="3" presStyleCnt="5" custScaleX="103078">
        <dgm:presLayoutVars>
          <dgm:bulletEnabled val="1"/>
        </dgm:presLayoutVars>
      </dgm:prSet>
      <dgm:spPr/>
      <dgm:t>
        <a:bodyPr/>
        <a:lstStyle/>
        <a:p>
          <a:endParaRPr lang="en-US"/>
        </a:p>
      </dgm:t>
    </dgm:pt>
    <dgm:pt modelId="{FF15E907-D7C3-BD48-8F2D-F8C20E71274B}" type="pres">
      <dgm:prSet presAssocID="{29B72A3F-E7E5-254A-94EB-702035B933F2}" presName="sibTrans" presStyleLbl="sibTrans2D1" presStyleIdx="3" presStyleCnt="4" custScaleX="89314" custScaleY="61080"/>
      <dgm:spPr/>
      <dgm:t>
        <a:bodyPr/>
        <a:lstStyle/>
        <a:p>
          <a:endParaRPr lang="en-US"/>
        </a:p>
      </dgm:t>
    </dgm:pt>
    <dgm:pt modelId="{D57A214C-74D8-AD4F-895C-3BB5C5FF092D}" type="pres">
      <dgm:prSet presAssocID="{29B72A3F-E7E5-254A-94EB-702035B933F2}" presName="connectorText" presStyleLbl="sibTrans2D1" presStyleIdx="3" presStyleCnt="4"/>
      <dgm:spPr/>
      <dgm:t>
        <a:bodyPr/>
        <a:lstStyle/>
        <a:p>
          <a:endParaRPr lang="en-US"/>
        </a:p>
      </dgm:t>
    </dgm:pt>
    <dgm:pt modelId="{39BFE2FD-A5F1-794A-BFF9-C3A62EF93A29}" type="pres">
      <dgm:prSet presAssocID="{57CE8B2E-E80C-2A4A-9B79-4CDB9E7E1821}" presName="node" presStyleLbl="node1" presStyleIdx="4" presStyleCnt="5" custScaleX="102578">
        <dgm:presLayoutVars>
          <dgm:bulletEnabled val="1"/>
        </dgm:presLayoutVars>
      </dgm:prSet>
      <dgm:spPr/>
      <dgm:t>
        <a:bodyPr/>
        <a:lstStyle/>
        <a:p>
          <a:endParaRPr lang="en-US"/>
        </a:p>
      </dgm:t>
    </dgm:pt>
  </dgm:ptLst>
  <dgm:cxnLst>
    <dgm:cxn modelId="{A8E5195E-2FCB-4F11-9B3B-76422DD9E6FD}" type="presOf" srcId="{30056466-AF64-8A47-8B98-25FF2E86B428}" destId="{C6AD66B3-2360-934E-8047-E01F8DC0E7D5}" srcOrd="0" destOrd="0" presId="urn:microsoft.com/office/officeart/2005/8/layout/process1"/>
    <dgm:cxn modelId="{F325AB7B-E32F-4149-B9BD-383FEEDCCD55}" type="presOf" srcId="{30056466-AF64-8A47-8B98-25FF2E86B428}" destId="{17B6F079-8C35-734F-9A76-9B0B9E804B15}" srcOrd="1" destOrd="0" presId="urn:microsoft.com/office/officeart/2005/8/layout/process1"/>
    <dgm:cxn modelId="{0AEFEC24-C7E0-441F-8A44-F1846727A09B}" type="presOf" srcId="{37372F9B-1D3A-7343-A7B7-140AA8C4A6EC}" destId="{675C2217-3640-3B49-9F34-3A315B50538A}" srcOrd="0" destOrd="0" presId="urn:microsoft.com/office/officeart/2005/8/layout/process1"/>
    <dgm:cxn modelId="{D5718748-1597-494E-9341-32C275704D9D}" srcId="{904F8D09-EC1B-0949-8452-D0F7C0622D4E}" destId="{57CE8B2E-E80C-2A4A-9B79-4CDB9E7E1821}" srcOrd="4" destOrd="0" parTransId="{52AF50CC-FFD1-B849-9292-F091F4C0233A}" sibTransId="{D7660589-2EFB-834C-A304-9F87DC6E00DC}"/>
    <dgm:cxn modelId="{26BBFA9B-9D3B-43F8-8995-46DAABE13129}" type="presOf" srcId="{1D77B48D-9D70-BA44-8C71-9C5DCA52EE49}" destId="{102B15A1-571F-FE42-B89D-02E7AD9E9DBC}" srcOrd="0" destOrd="0" presId="urn:microsoft.com/office/officeart/2005/8/layout/process1"/>
    <dgm:cxn modelId="{E609833A-CF88-454A-A17D-187F45D1C631}" type="presOf" srcId="{9A51C24D-4DC5-3949-99A3-5227BBA5E43F}" destId="{E6324547-D51A-1347-8529-C74DCBFC7C61}" srcOrd="0" destOrd="0" presId="urn:microsoft.com/office/officeart/2005/8/layout/process1"/>
    <dgm:cxn modelId="{9D1C27CE-6CE9-8548-8280-DBBCB7B3B0F0}" srcId="{904F8D09-EC1B-0949-8452-D0F7C0622D4E}" destId="{96FFAED1-4F2E-534C-BDBA-5B1D4FDDD187}" srcOrd="0" destOrd="0" parTransId="{EBF619CB-9946-1046-B3C2-9D65B6239A94}" sibTransId="{30056466-AF64-8A47-8B98-25FF2E86B428}"/>
    <dgm:cxn modelId="{CACBF8CC-AB8C-9249-94CE-7F16F415EB01}" srcId="{904F8D09-EC1B-0949-8452-D0F7C0622D4E}" destId="{9A51C24D-4DC5-3949-99A3-5227BBA5E43F}" srcOrd="1" destOrd="0" parTransId="{A6CAC861-1D95-5F49-8A41-13A51DFB2ABA}" sibTransId="{3A6716B2-DAC3-9A40-8B2B-CE4CAFC55664}"/>
    <dgm:cxn modelId="{6E554A97-BFD7-D543-BC70-51FA69C84098}" srcId="{904F8D09-EC1B-0949-8452-D0F7C0622D4E}" destId="{EB480E8F-EE12-0C4D-A4BF-E798DBCAE89C}" srcOrd="3" destOrd="0" parTransId="{7271D16B-69E4-DD46-8A99-E06E293D50F4}" sibTransId="{29B72A3F-E7E5-254A-94EB-702035B933F2}"/>
    <dgm:cxn modelId="{8C0B2A1A-38AB-4F58-870B-E7FF42255D3F}" type="presOf" srcId="{EB480E8F-EE12-0C4D-A4BF-E798DBCAE89C}" destId="{9D2AF115-7187-D946-AE01-044EE6661918}" srcOrd="0" destOrd="0" presId="urn:microsoft.com/office/officeart/2005/8/layout/process1"/>
    <dgm:cxn modelId="{155BA41E-DB89-48CC-8557-11B0683EB707}" type="presOf" srcId="{3A6716B2-DAC3-9A40-8B2B-CE4CAFC55664}" destId="{3357C2E4-2AC2-204B-A816-315E6FC6D0AF}" srcOrd="1" destOrd="0" presId="urn:microsoft.com/office/officeart/2005/8/layout/process1"/>
    <dgm:cxn modelId="{169380D9-8723-45AA-957E-45CCC77FD0AD}" type="presOf" srcId="{3A6716B2-DAC3-9A40-8B2B-CE4CAFC55664}" destId="{27C28905-44F3-C048-B495-991EC192B560}" srcOrd="0" destOrd="0" presId="urn:microsoft.com/office/officeart/2005/8/layout/process1"/>
    <dgm:cxn modelId="{A5F15705-B85C-42E6-B907-5A2CEF908465}" type="presOf" srcId="{29B72A3F-E7E5-254A-94EB-702035B933F2}" destId="{FF15E907-D7C3-BD48-8F2D-F8C20E71274B}" srcOrd="0" destOrd="0" presId="urn:microsoft.com/office/officeart/2005/8/layout/process1"/>
    <dgm:cxn modelId="{264D6594-879C-428A-B382-593D13A5345D}" type="presOf" srcId="{1D77B48D-9D70-BA44-8C71-9C5DCA52EE49}" destId="{D1780F9C-924C-1B44-8453-0271279539E6}" srcOrd="1" destOrd="0" presId="urn:microsoft.com/office/officeart/2005/8/layout/process1"/>
    <dgm:cxn modelId="{7B5789D9-E3F6-9D4A-B8DC-E3C73A592084}" srcId="{904F8D09-EC1B-0949-8452-D0F7C0622D4E}" destId="{37372F9B-1D3A-7343-A7B7-140AA8C4A6EC}" srcOrd="2" destOrd="0" parTransId="{FCFF4F8E-307A-D74A-B7FC-0AD339478220}" sibTransId="{1D77B48D-9D70-BA44-8C71-9C5DCA52EE49}"/>
    <dgm:cxn modelId="{5F23E95E-2F79-45C7-AF75-00860EEDF8DC}" type="presOf" srcId="{904F8D09-EC1B-0949-8452-D0F7C0622D4E}" destId="{F993BCE9-8E42-9F42-96EA-22961ED44961}" srcOrd="0" destOrd="0" presId="urn:microsoft.com/office/officeart/2005/8/layout/process1"/>
    <dgm:cxn modelId="{9506C25C-FB1B-42D8-A818-A2E5A21ECBA8}" type="presOf" srcId="{96FFAED1-4F2E-534C-BDBA-5B1D4FDDD187}" destId="{5CF9BB9A-09E4-E44B-BCF0-EBAD917CE111}" srcOrd="0" destOrd="0" presId="urn:microsoft.com/office/officeart/2005/8/layout/process1"/>
    <dgm:cxn modelId="{F2896859-9553-4D2D-8340-D2C6FFC55C51}" type="presOf" srcId="{29B72A3F-E7E5-254A-94EB-702035B933F2}" destId="{D57A214C-74D8-AD4F-895C-3BB5C5FF092D}" srcOrd="1" destOrd="0" presId="urn:microsoft.com/office/officeart/2005/8/layout/process1"/>
    <dgm:cxn modelId="{65C5E3AB-6206-4E16-BCB8-3BD472448C73}" type="presOf" srcId="{57CE8B2E-E80C-2A4A-9B79-4CDB9E7E1821}" destId="{39BFE2FD-A5F1-794A-BFF9-C3A62EF93A29}" srcOrd="0" destOrd="0" presId="urn:microsoft.com/office/officeart/2005/8/layout/process1"/>
    <dgm:cxn modelId="{8FA74AB6-5357-4253-A690-1289FC190755}" type="presParOf" srcId="{F993BCE9-8E42-9F42-96EA-22961ED44961}" destId="{5CF9BB9A-09E4-E44B-BCF0-EBAD917CE111}" srcOrd="0" destOrd="0" presId="urn:microsoft.com/office/officeart/2005/8/layout/process1"/>
    <dgm:cxn modelId="{8964B1A9-A8E9-40BC-9C70-EF48636DDB09}" type="presParOf" srcId="{F993BCE9-8E42-9F42-96EA-22961ED44961}" destId="{C6AD66B3-2360-934E-8047-E01F8DC0E7D5}" srcOrd="1" destOrd="0" presId="urn:microsoft.com/office/officeart/2005/8/layout/process1"/>
    <dgm:cxn modelId="{B7091775-CA23-45DF-A03D-2B67AF6A87BD}" type="presParOf" srcId="{C6AD66B3-2360-934E-8047-E01F8DC0E7D5}" destId="{17B6F079-8C35-734F-9A76-9B0B9E804B15}" srcOrd="0" destOrd="0" presId="urn:microsoft.com/office/officeart/2005/8/layout/process1"/>
    <dgm:cxn modelId="{74B448F0-1330-46A2-8A83-62FB0C86871A}" type="presParOf" srcId="{F993BCE9-8E42-9F42-96EA-22961ED44961}" destId="{E6324547-D51A-1347-8529-C74DCBFC7C61}" srcOrd="2" destOrd="0" presId="urn:microsoft.com/office/officeart/2005/8/layout/process1"/>
    <dgm:cxn modelId="{C5C70567-1E0E-4014-8A3C-3960C9DFC56E}" type="presParOf" srcId="{F993BCE9-8E42-9F42-96EA-22961ED44961}" destId="{27C28905-44F3-C048-B495-991EC192B560}" srcOrd="3" destOrd="0" presId="urn:microsoft.com/office/officeart/2005/8/layout/process1"/>
    <dgm:cxn modelId="{E7C66BB3-F014-4C5F-A94E-5B19D09ACE1A}" type="presParOf" srcId="{27C28905-44F3-C048-B495-991EC192B560}" destId="{3357C2E4-2AC2-204B-A816-315E6FC6D0AF}" srcOrd="0" destOrd="0" presId="urn:microsoft.com/office/officeart/2005/8/layout/process1"/>
    <dgm:cxn modelId="{298899D4-1EFC-4548-B8BC-868DB9DD42DC}" type="presParOf" srcId="{F993BCE9-8E42-9F42-96EA-22961ED44961}" destId="{675C2217-3640-3B49-9F34-3A315B50538A}" srcOrd="4" destOrd="0" presId="urn:microsoft.com/office/officeart/2005/8/layout/process1"/>
    <dgm:cxn modelId="{5F8A5FAB-8B48-4F89-AE3A-0129FF0BCAFE}" type="presParOf" srcId="{F993BCE9-8E42-9F42-96EA-22961ED44961}" destId="{102B15A1-571F-FE42-B89D-02E7AD9E9DBC}" srcOrd="5" destOrd="0" presId="urn:microsoft.com/office/officeart/2005/8/layout/process1"/>
    <dgm:cxn modelId="{CAA8041F-5771-4B42-BC45-71F3DF8A764C}" type="presParOf" srcId="{102B15A1-571F-FE42-B89D-02E7AD9E9DBC}" destId="{D1780F9C-924C-1B44-8453-0271279539E6}" srcOrd="0" destOrd="0" presId="urn:microsoft.com/office/officeart/2005/8/layout/process1"/>
    <dgm:cxn modelId="{75ACCC5E-BDCD-4F13-857E-F4F06C0BDCC5}" type="presParOf" srcId="{F993BCE9-8E42-9F42-96EA-22961ED44961}" destId="{9D2AF115-7187-D946-AE01-044EE6661918}" srcOrd="6" destOrd="0" presId="urn:microsoft.com/office/officeart/2005/8/layout/process1"/>
    <dgm:cxn modelId="{4F207831-C1A2-44B6-BEAD-44DCC9014A40}" type="presParOf" srcId="{F993BCE9-8E42-9F42-96EA-22961ED44961}" destId="{FF15E907-D7C3-BD48-8F2D-F8C20E71274B}" srcOrd="7" destOrd="0" presId="urn:microsoft.com/office/officeart/2005/8/layout/process1"/>
    <dgm:cxn modelId="{A48E8354-0C0A-4ECD-95B3-42575D4D9F87}" type="presParOf" srcId="{FF15E907-D7C3-BD48-8F2D-F8C20E71274B}" destId="{D57A214C-74D8-AD4F-895C-3BB5C5FF092D}" srcOrd="0" destOrd="0" presId="urn:microsoft.com/office/officeart/2005/8/layout/process1"/>
    <dgm:cxn modelId="{E7204BC6-8A37-4415-B25D-8BA4E7B93E40}" type="presParOf" srcId="{F993BCE9-8E42-9F42-96EA-22961ED44961}" destId="{39BFE2FD-A5F1-794A-BFF9-C3A62EF93A29}"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27B1D3-25B7-4821-9F13-F1D3FDDBCCA4}"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87825A99-DB55-4706-B86A-022513C31894}">
      <dgm:prSet phldrT="[Text]" custT="1"/>
      <dgm:spPr/>
      <dgm:t>
        <a:bodyPr/>
        <a:lstStyle/>
        <a:p>
          <a:r>
            <a:rPr lang="en-US" sz="1800" b="1" dirty="0">
              <a:solidFill>
                <a:srgbClr val="0070C0"/>
              </a:solidFill>
            </a:rPr>
            <a:t>Binding of drugs</a:t>
          </a:r>
        </a:p>
      </dgm:t>
    </dgm:pt>
    <dgm:pt modelId="{6CAB5612-DE94-46DE-B16D-E7198D94E4E7}" type="parTrans" cxnId="{4D4FC4F1-AE6D-4381-92E9-A4ADC7EA204F}">
      <dgm:prSet/>
      <dgm:spPr/>
      <dgm:t>
        <a:bodyPr/>
        <a:lstStyle/>
        <a:p>
          <a:endParaRPr lang="en-US"/>
        </a:p>
      </dgm:t>
    </dgm:pt>
    <dgm:pt modelId="{FB13E3B5-C1FD-4533-8EC1-C9D35AB7BE2C}" type="sibTrans" cxnId="{4D4FC4F1-AE6D-4381-92E9-A4ADC7EA204F}">
      <dgm:prSet/>
      <dgm:spPr/>
      <dgm:t>
        <a:bodyPr/>
        <a:lstStyle/>
        <a:p>
          <a:endParaRPr lang="en-US"/>
        </a:p>
      </dgm:t>
    </dgm:pt>
    <dgm:pt modelId="{4C275C4E-83BB-4955-9198-08324BEF0491}">
      <dgm:prSet phldrT="[Text]"/>
      <dgm:spPr/>
      <dgm:t>
        <a:bodyPr/>
        <a:lstStyle/>
        <a:p>
          <a:r>
            <a:rPr lang="en-US" b="1" dirty="0">
              <a:solidFill>
                <a:srgbClr val="0070C0"/>
              </a:solidFill>
            </a:rPr>
            <a:t>A- Plasma protein binding </a:t>
          </a:r>
        </a:p>
      </dgm:t>
    </dgm:pt>
    <dgm:pt modelId="{B8961B77-D7D6-4609-8A4A-BB625CA3A703}" type="parTrans" cxnId="{F7A87375-E005-499E-A445-5847972E243E}">
      <dgm:prSet/>
      <dgm:spPr/>
      <dgm:t>
        <a:bodyPr/>
        <a:lstStyle/>
        <a:p>
          <a:endParaRPr lang="en-US"/>
        </a:p>
      </dgm:t>
    </dgm:pt>
    <dgm:pt modelId="{45FD4B99-7FBD-4DAD-AB36-314A3F6AD7A8}" type="sibTrans" cxnId="{F7A87375-E005-499E-A445-5847972E243E}">
      <dgm:prSet/>
      <dgm:spPr/>
      <dgm:t>
        <a:bodyPr/>
        <a:lstStyle/>
        <a:p>
          <a:endParaRPr lang="en-US"/>
        </a:p>
      </dgm:t>
    </dgm:pt>
    <dgm:pt modelId="{1725A354-95BD-4B70-BC55-38CAD195B964}">
      <dgm:prSet phldrT="[Text]"/>
      <dgm:spPr/>
      <dgm:t>
        <a:bodyPr/>
        <a:lstStyle/>
        <a:p>
          <a:r>
            <a:rPr lang="en-US" b="1" dirty="0">
              <a:solidFill>
                <a:srgbClr val="0070C0"/>
              </a:solidFill>
            </a:rPr>
            <a:t>B- Tissue protein binding </a:t>
          </a:r>
        </a:p>
      </dgm:t>
    </dgm:pt>
    <dgm:pt modelId="{26DD69F4-61BE-4B5E-8A2D-32AB89677CDE}" type="parTrans" cxnId="{67EC8D51-79D7-424F-8921-DB288A26E381}">
      <dgm:prSet/>
      <dgm:spPr/>
      <dgm:t>
        <a:bodyPr/>
        <a:lstStyle/>
        <a:p>
          <a:endParaRPr lang="en-US"/>
        </a:p>
      </dgm:t>
    </dgm:pt>
    <dgm:pt modelId="{8B57AA76-96B8-42E0-9420-448A12B27007}" type="sibTrans" cxnId="{67EC8D51-79D7-424F-8921-DB288A26E381}">
      <dgm:prSet/>
      <dgm:spPr/>
      <dgm:t>
        <a:bodyPr/>
        <a:lstStyle/>
        <a:p>
          <a:endParaRPr lang="en-US"/>
        </a:p>
      </dgm:t>
    </dgm:pt>
    <dgm:pt modelId="{B4D68BC2-8339-4527-8ACC-053E22362675}" type="pres">
      <dgm:prSet presAssocID="{4B27B1D3-25B7-4821-9F13-F1D3FDDBCCA4}" presName="Name0" presStyleCnt="0">
        <dgm:presLayoutVars>
          <dgm:orgChart val="1"/>
          <dgm:chPref val="1"/>
          <dgm:dir/>
          <dgm:animOne val="branch"/>
          <dgm:animLvl val="lvl"/>
          <dgm:resizeHandles/>
        </dgm:presLayoutVars>
      </dgm:prSet>
      <dgm:spPr/>
      <dgm:t>
        <a:bodyPr/>
        <a:lstStyle/>
        <a:p>
          <a:endParaRPr lang="en-US"/>
        </a:p>
      </dgm:t>
    </dgm:pt>
    <dgm:pt modelId="{9FB47467-5521-42F0-86A1-2C146F59A7BF}" type="pres">
      <dgm:prSet presAssocID="{87825A99-DB55-4706-B86A-022513C31894}" presName="hierRoot1" presStyleCnt="0">
        <dgm:presLayoutVars>
          <dgm:hierBranch val="init"/>
        </dgm:presLayoutVars>
      </dgm:prSet>
      <dgm:spPr/>
    </dgm:pt>
    <dgm:pt modelId="{91873B03-774F-4117-9661-7E4240065B78}" type="pres">
      <dgm:prSet presAssocID="{87825A99-DB55-4706-B86A-022513C31894}" presName="rootComposite1" presStyleCnt="0"/>
      <dgm:spPr/>
    </dgm:pt>
    <dgm:pt modelId="{1DAC7095-DD05-4216-93C9-1918F234EF6D}" type="pres">
      <dgm:prSet presAssocID="{87825A99-DB55-4706-B86A-022513C31894}" presName="rootText1" presStyleLbl="alignAcc1" presStyleIdx="0" presStyleCnt="0" custScaleX="141853">
        <dgm:presLayoutVars>
          <dgm:chPref val="3"/>
        </dgm:presLayoutVars>
      </dgm:prSet>
      <dgm:spPr/>
      <dgm:t>
        <a:bodyPr/>
        <a:lstStyle/>
        <a:p>
          <a:endParaRPr lang="en-US"/>
        </a:p>
      </dgm:t>
    </dgm:pt>
    <dgm:pt modelId="{B5D0C55D-BF61-4A5D-9772-26A6AA5ACCEB}" type="pres">
      <dgm:prSet presAssocID="{87825A99-DB55-4706-B86A-022513C31894}" presName="topArc1" presStyleLbl="parChTrans1D1" presStyleIdx="0" presStyleCnt="6"/>
      <dgm:spPr/>
    </dgm:pt>
    <dgm:pt modelId="{913E1406-7036-4FD4-A693-D74CB1480B38}" type="pres">
      <dgm:prSet presAssocID="{87825A99-DB55-4706-B86A-022513C31894}" presName="bottomArc1" presStyleLbl="parChTrans1D1" presStyleIdx="1" presStyleCnt="6"/>
      <dgm:spPr/>
    </dgm:pt>
    <dgm:pt modelId="{09896691-EC18-41DC-A039-037C3C78094D}" type="pres">
      <dgm:prSet presAssocID="{87825A99-DB55-4706-B86A-022513C31894}" presName="topConnNode1" presStyleLbl="node1" presStyleIdx="0" presStyleCnt="0"/>
      <dgm:spPr/>
      <dgm:t>
        <a:bodyPr/>
        <a:lstStyle/>
        <a:p>
          <a:endParaRPr lang="en-US"/>
        </a:p>
      </dgm:t>
    </dgm:pt>
    <dgm:pt modelId="{AB70CF58-E59B-437B-8DB4-E16FF4A1864C}" type="pres">
      <dgm:prSet presAssocID="{87825A99-DB55-4706-B86A-022513C31894}" presName="hierChild2" presStyleCnt="0"/>
      <dgm:spPr/>
    </dgm:pt>
    <dgm:pt modelId="{E209CA83-3B1C-40E8-BFC1-572DE1D5DFB6}" type="pres">
      <dgm:prSet presAssocID="{B8961B77-D7D6-4609-8A4A-BB625CA3A703}" presName="Name28" presStyleLbl="parChTrans1D2" presStyleIdx="0" presStyleCnt="2"/>
      <dgm:spPr/>
      <dgm:t>
        <a:bodyPr/>
        <a:lstStyle/>
        <a:p>
          <a:endParaRPr lang="en-US"/>
        </a:p>
      </dgm:t>
    </dgm:pt>
    <dgm:pt modelId="{9009D58A-AB6E-46DB-A916-7F2FAF908448}" type="pres">
      <dgm:prSet presAssocID="{4C275C4E-83BB-4955-9198-08324BEF0491}" presName="hierRoot2" presStyleCnt="0">
        <dgm:presLayoutVars>
          <dgm:hierBranch val="init"/>
        </dgm:presLayoutVars>
      </dgm:prSet>
      <dgm:spPr/>
    </dgm:pt>
    <dgm:pt modelId="{3422693C-C97F-4D15-AA03-8FAFB6AC97D9}" type="pres">
      <dgm:prSet presAssocID="{4C275C4E-83BB-4955-9198-08324BEF0491}" presName="rootComposite2" presStyleCnt="0"/>
      <dgm:spPr/>
    </dgm:pt>
    <dgm:pt modelId="{B0B29C3A-9B89-4075-BE29-2C3AD37B5389}" type="pres">
      <dgm:prSet presAssocID="{4C275C4E-83BB-4955-9198-08324BEF0491}" presName="rootText2" presStyleLbl="alignAcc1" presStyleIdx="0" presStyleCnt="0" custScaleX="128026" custLinFactNeighborX="-52803" custLinFactNeighborY="11380">
        <dgm:presLayoutVars>
          <dgm:chPref val="3"/>
        </dgm:presLayoutVars>
      </dgm:prSet>
      <dgm:spPr/>
      <dgm:t>
        <a:bodyPr/>
        <a:lstStyle/>
        <a:p>
          <a:endParaRPr lang="en-US"/>
        </a:p>
      </dgm:t>
    </dgm:pt>
    <dgm:pt modelId="{8AB09803-8839-416D-9C8B-1BCABE32DCDB}" type="pres">
      <dgm:prSet presAssocID="{4C275C4E-83BB-4955-9198-08324BEF0491}" presName="topArc2" presStyleLbl="parChTrans1D1" presStyleIdx="2" presStyleCnt="6"/>
      <dgm:spPr/>
    </dgm:pt>
    <dgm:pt modelId="{D550CACE-9611-433E-BB72-EF6A81C71DD6}" type="pres">
      <dgm:prSet presAssocID="{4C275C4E-83BB-4955-9198-08324BEF0491}" presName="bottomArc2" presStyleLbl="parChTrans1D1" presStyleIdx="3" presStyleCnt="6"/>
      <dgm:spPr/>
    </dgm:pt>
    <dgm:pt modelId="{01670C10-D925-48FE-9D06-5C44F4DD3801}" type="pres">
      <dgm:prSet presAssocID="{4C275C4E-83BB-4955-9198-08324BEF0491}" presName="topConnNode2" presStyleLbl="node2" presStyleIdx="0" presStyleCnt="0"/>
      <dgm:spPr/>
      <dgm:t>
        <a:bodyPr/>
        <a:lstStyle/>
        <a:p>
          <a:endParaRPr lang="en-US"/>
        </a:p>
      </dgm:t>
    </dgm:pt>
    <dgm:pt modelId="{70E9C918-1964-4467-8A10-1820EB622A60}" type="pres">
      <dgm:prSet presAssocID="{4C275C4E-83BB-4955-9198-08324BEF0491}" presName="hierChild4" presStyleCnt="0"/>
      <dgm:spPr/>
    </dgm:pt>
    <dgm:pt modelId="{00A54821-08F0-4AD7-94C5-ED489AD1A502}" type="pres">
      <dgm:prSet presAssocID="{4C275C4E-83BB-4955-9198-08324BEF0491}" presName="hierChild5" presStyleCnt="0"/>
      <dgm:spPr/>
    </dgm:pt>
    <dgm:pt modelId="{92995B53-F1F9-45BF-B1B3-E618E9DC86DA}" type="pres">
      <dgm:prSet presAssocID="{26DD69F4-61BE-4B5E-8A2D-32AB89677CDE}" presName="Name28" presStyleLbl="parChTrans1D2" presStyleIdx="1" presStyleCnt="2"/>
      <dgm:spPr/>
      <dgm:t>
        <a:bodyPr/>
        <a:lstStyle/>
        <a:p>
          <a:endParaRPr lang="en-US"/>
        </a:p>
      </dgm:t>
    </dgm:pt>
    <dgm:pt modelId="{17AB841F-2D98-461B-AD6E-BDFED3ABF88B}" type="pres">
      <dgm:prSet presAssocID="{1725A354-95BD-4B70-BC55-38CAD195B964}" presName="hierRoot2" presStyleCnt="0">
        <dgm:presLayoutVars>
          <dgm:hierBranch val="init"/>
        </dgm:presLayoutVars>
      </dgm:prSet>
      <dgm:spPr/>
    </dgm:pt>
    <dgm:pt modelId="{2FC03CC0-C5B9-405F-A2C8-491D2F6835B0}" type="pres">
      <dgm:prSet presAssocID="{1725A354-95BD-4B70-BC55-38CAD195B964}" presName="rootComposite2" presStyleCnt="0"/>
      <dgm:spPr/>
    </dgm:pt>
    <dgm:pt modelId="{DD86A3AC-9B64-443D-BC58-DE588A362296}" type="pres">
      <dgm:prSet presAssocID="{1725A354-95BD-4B70-BC55-38CAD195B964}" presName="rootText2" presStyleLbl="alignAcc1" presStyleIdx="0" presStyleCnt="0" custScaleX="112409" custLinFactNeighborX="60636" custLinFactNeighborY="11380">
        <dgm:presLayoutVars>
          <dgm:chPref val="3"/>
        </dgm:presLayoutVars>
      </dgm:prSet>
      <dgm:spPr/>
      <dgm:t>
        <a:bodyPr/>
        <a:lstStyle/>
        <a:p>
          <a:endParaRPr lang="en-US"/>
        </a:p>
      </dgm:t>
    </dgm:pt>
    <dgm:pt modelId="{940BB478-74A6-458C-8022-8FDA96C1CEE3}" type="pres">
      <dgm:prSet presAssocID="{1725A354-95BD-4B70-BC55-38CAD195B964}" presName="topArc2" presStyleLbl="parChTrans1D1" presStyleIdx="4" presStyleCnt="6"/>
      <dgm:spPr/>
    </dgm:pt>
    <dgm:pt modelId="{FAFAD707-5CC6-4021-97B8-66163D923ED5}" type="pres">
      <dgm:prSet presAssocID="{1725A354-95BD-4B70-BC55-38CAD195B964}" presName="bottomArc2" presStyleLbl="parChTrans1D1" presStyleIdx="5" presStyleCnt="6"/>
      <dgm:spPr/>
    </dgm:pt>
    <dgm:pt modelId="{416F9236-0492-4DB9-B9ED-F0DEB8965A29}" type="pres">
      <dgm:prSet presAssocID="{1725A354-95BD-4B70-BC55-38CAD195B964}" presName="topConnNode2" presStyleLbl="node2" presStyleIdx="0" presStyleCnt="0"/>
      <dgm:spPr/>
      <dgm:t>
        <a:bodyPr/>
        <a:lstStyle/>
        <a:p>
          <a:endParaRPr lang="en-US"/>
        </a:p>
      </dgm:t>
    </dgm:pt>
    <dgm:pt modelId="{5F9DC072-890A-44C5-A5AF-78E9CB62A128}" type="pres">
      <dgm:prSet presAssocID="{1725A354-95BD-4B70-BC55-38CAD195B964}" presName="hierChild4" presStyleCnt="0"/>
      <dgm:spPr/>
    </dgm:pt>
    <dgm:pt modelId="{6A312AE4-4878-4408-B80F-9779F6374932}" type="pres">
      <dgm:prSet presAssocID="{1725A354-95BD-4B70-BC55-38CAD195B964}" presName="hierChild5" presStyleCnt="0"/>
      <dgm:spPr/>
    </dgm:pt>
    <dgm:pt modelId="{E59AF78E-60FB-4FDA-A78A-EA8FCE233290}" type="pres">
      <dgm:prSet presAssocID="{87825A99-DB55-4706-B86A-022513C31894}" presName="hierChild3" presStyleCnt="0"/>
      <dgm:spPr/>
    </dgm:pt>
  </dgm:ptLst>
  <dgm:cxnLst>
    <dgm:cxn modelId="{F7A87375-E005-499E-A445-5847972E243E}" srcId="{87825A99-DB55-4706-B86A-022513C31894}" destId="{4C275C4E-83BB-4955-9198-08324BEF0491}" srcOrd="0" destOrd="0" parTransId="{B8961B77-D7D6-4609-8A4A-BB625CA3A703}" sibTransId="{45FD4B99-7FBD-4DAD-AB36-314A3F6AD7A8}"/>
    <dgm:cxn modelId="{6D959DE4-28DC-4EA1-84CE-F7D67E8F2450}" type="presOf" srcId="{26DD69F4-61BE-4B5E-8A2D-32AB89677CDE}" destId="{92995B53-F1F9-45BF-B1B3-E618E9DC86DA}" srcOrd="0" destOrd="0" presId="urn:microsoft.com/office/officeart/2008/layout/HalfCircleOrganizationChart"/>
    <dgm:cxn modelId="{21DDD90B-8082-46AA-A47B-E76EEEF24AFA}" type="presOf" srcId="{1725A354-95BD-4B70-BC55-38CAD195B964}" destId="{416F9236-0492-4DB9-B9ED-F0DEB8965A29}" srcOrd="1" destOrd="0" presId="urn:microsoft.com/office/officeart/2008/layout/HalfCircleOrganizationChart"/>
    <dgm:cxn modelId="{EE1828D6-7338-400A-BBF5-B52E98374D06}" type="presOf" srcId="{B8961B77-D7D6-4609-8A4A-BB625CA3A703}" destId="{E209CA83-3B1C-40E8-BFC1-572DE1D5DFB6}" srcOrd="0" destOrd="0" presId="urn:microsoft.com/office/officeart/2008/layout/HalfCircleOrganizationChart"/>
    <dgm:cxn modelId="{FB1890F2-2104-4FDB-A15E-26A9DBDEFA90}" type="presOf" srcId="{1725A354-95BD-4B70-BC55-38CAD195B964}" destId="{DD86A3AC-9B64-443D-BC58-DE588A362296}" srcOrd="0" destOrd="0" presId="urn:microsoft.com/office/officeart/2008/layout/HalfCircleOrganizationChart"/>
    <dgm:cxn modelId="{703C6231-A10F-4E43-A940-1D0EE91066F1}" type="presOf" srcId="{4C275C4E-83BB-4955-9198-08324BEF0491}" destId="{B0B29C3A-9B89-4075-BE29-2C3AD37B5389}" srcOrd="0" destOrd="0" presId="urn:microsoft.com/office/officeart/2008/layout/HalfCircleOrganizationChart"/>
    <dgm:cxn modelId="{EF681C26-F58E-4757-9065-A7A0267692BF}" type="presOf" srcId="{4C275C4E-83BB-4955-9198-08324BEF0491}" destId="{01670C10-D925-48FE-9D06-5C44F4DD3801}" srcOrd="1" destOrd="0" presId="urn:microsoft.com/office/officeart/2008/layout/HalfCircleOrganizationChart"/>
    <dgm:cxn modelId="{67EC8D51-79D7-424F-8921-DB288A26E381}" srcId="{87825A99-DB55-4706-B86A-022513C31894}" destId="{1725A354-95BD-4B70-BC55-38CAD195B964}" srcOrd="1" destOrd="0" parTransId="{26DD69F4-61BE-4B5E-8A2D-32AB89677CDE}" sibTransId="{8B57AA76-96B8-42E0-9420-448A12B27007}"/>
    <dgm:cxn modelId="{30D57329-0775-46BE-98D1-50AD46C2C1A0}" type="presOf" srcId="{4B27B1D3-25B7-4821-9F13-F1D3FDDBCCA4}" destId="{B4D68BC2-8339-4527-8ACC-053E22362675}" srcOrd="0" destOrd="0" presId="urn:microsoft.com/office/officeart/2008/layout/HalfCircleOrganizationChart"/>
    <dgm:cxn modelId="{946D08E0-F845-4D75-A2F8-63720DE3CD70}" type="presOf" srcId="{87825A99-DB55-4706-B86A-022513C31894}" destId="{1DAC7095-DD05-4216-93C9-1918F234EF6D}" srcOrd="0" destOrd="0" presId="urn:microsoft.com/office/officeart/2008/layout/HalfCircleOrganizationChart"/>
    <dgm:cxn modelId="{FD760C4C-D0B1-4436-A8BE-B08BFC1651BC}" type="presOf" srcId="{87825A99-DB55-4706-B86A-022513C31894}" destId="{09896691-EC18-41DC-A039-037C3C78094D}" srcOrd="1" destOrd="0" presId="urn:microsoft.com/office/officeart/2008/layout/HalfCircleOrganizationChart"/>
    <dgm:cxn modelId="{4D4FC4F1-AE6D-4381-92E9-A4ADC7EA204F}" srcId="{4B27B1D3-25B7-4821-9F13-F1D3FDDBCCA4}" destId="{87825A99-DB55-4706-B86A-022513C31894}" srcOrd="0" destOrd="0" parTransId="{6CAB5612-DE94-46DE-B16D-E7198D94E4E7}" sibTransId="{FB13E3B5-C1FD-4533-8EC1-C9D35AB7BE2C}"/>
    <dgm:cxn modelId="{F83E221B-8B9C-4D76-92A4-5E3AA02BC430}" type="presParOf" srcId="{B4D68BC2-8339-4527-8ACC-053E22362675}" destId="{9FB47467-5521-42F0-86A1-2C146F59A7BF}" srcOrd="0" destOrd="0" presId="urn:microsoft.com/office/officeart/2008/layout/HalfCircleOrganizationChart"/>
    <dgm:cxn modelId="{5B2DF96B-2748-4657-9CC0-5583EDB7C0CB}" type="presParOf" srcId="{9FB47467-5521-42F0-86A1-2C146F59A7BF}" destId="{91873B03-774F-4117-9661-7E4240065B78}" srcOrd="0" destOrd="0" presId="urn:microsoft.com/office/officeart/2008/layout/HalfCircleOrganizationChart"/>
    <dgm:cxn modelId="{FB9C777A-F0F3-43EE-AF36-BAB3AF08D3F0}" type="presParOf" srcId="{91873B03-774F-4117-9661-7E4240065B78}" destId="{1DAC7095-DD05-4216-93C9-1918F234EF6D}" srcOrd="0" destOrd="0" presId="urn:microsoft.com/office/officeart/2008/layout/HalfCircleOrganizationChart"/>
    <dgm:cxn modelId="{AFDE389D-DA23-479C-B246-508628895FB6}" type="presParOf" srcId="{91873B03-774F-4117-9661-7E4240065B78}" destId="{B5D0C55D-BF61-4A5D-9772-26A6AA5ACCEB}" srcOrd="1" destOrd="0" presId="urn:microsoft.com/office/officeart/2008/layout/HalfCircleOrganizationChart"/>
    <dgm:cxn modelId="{055A4A69-BD8E-4479-8B85-F924436FE634}" type="presParOf" srcId="{91873B03-774F-4117-9661-7E4240065B78}" destId="{913E1406-7036-4FD4-A693-D74CB1480B38}" srcOrd="2" destOrd="0" presId="urn:microsoft.com/office/officeart/2008/layout/HalfCircleOrganizationChart"/>
    <dgm:cxn modelId="{BD9ECE58-6463-4DCE-A4C7-38A6C6D82070}" type="presParOf" srcId="{91873B03-774F-4117-9661-7E4240065B78}" destId="{09896691-EC18-41DC-A039-037C3C78094D}" srcOrd="3" destOrd="0" presId="urn:microsoft.com/office/officeart/2008/layout/HalfCircleOrganizationChart"/>
    <dgm:cxn modelId="{D7081987-848A-4490-BA76-CC087652710F}" type="presParOf" srcId="{9FB47467-5521-42F0-86A1-2C146F59A7BF}" destId="{AB70CF58-E59B-437B-8DB4-E16FF4A1864C}" srcOrd="1" destOrd="0" presId="urn:microsoft.com/office/officeart/2008/layout/HalfCircleOrganizationChart"/>
    <dgm:cxn modelId="{E826136A-90CE-4739-8BCA-FF388AB7261C}" type="presParOf" srcId="{AB70CF58-E59B-437B-8DB4-E16FF4A1864C}" destId="{E209CA83-3B1C-40E8-BFC1-572DE1D5DFB6}" srcOrd="0" destOrd="0" presId="urn:microsoft.com/office/officeart/2008/layout/HalfCircleOrganizationChart"/>
    <dgm:cxn modelId="{AD9411F2-5029-4D61-93ED-8924DAC40D5D}" type="presParOf" srcId="{AB70CF58-E59B-437B-8DB4-E16FF4A1864C}" destId="{9009D58A-AB6E-46DB-A916-7F2FAF908448}" srcOrd="1" destOrd="0" presId="urn:microsoft.com/office/officeart/2008/layout/HalfCircleOrganizationChart"/>
    <dgm:cxn modelId="{5769D686-7456-4D09-8AC7-E79E48996728}" type="presParOf" srcId="{9009D58A-AB6E-46DB-A916-7F2FAF908448}" destId="{3422693C-C97F-4D15-AA03-8FAFB6AC97D9}" srcOrd="0" destOrd="0" presId="urn:microsoft.com/office/officeart/2008/layout/HalfCircleOrganizationChart"/>
    <dgm:cxn modelId="{94F2050A-22F0-489D-AB44-56D726BF4D9B}" type="presParOf" srcId="{3422693C-C97F-4D15-AA03-8FAFB6AC97D9}" destId="{B0B29C3A-9B89-4075-BE29-2C3AD37B5389}" srcOrd="0" destOrd="0" presId="urn:microsoft.com/office/officeart/2008/layout/HalfCircleOrganizationChart"/>
    <dgm:cxn modelId="{A7302270-AAA2-4BC9-8EC8-847C84DAE011}" type="presParOf" srcId="{3422693C-C97F-4D15-AA03-8FAFB6AC97D9}" destId="{8AB09803-8839-416D-9C8B-1BCABE32DCDB}" srcOrd="1" destOrd="0" presId="urn:microsoft.com/office/officeart/2008/layout/HalfCircleOrganizationChart"/>
    <dgm:cxn modelId="{9641B1F0-90A4-4BCB-AB7E-BF76B537FE00}" type="presParOf" srcId="{3422693C-C97F-4D15-AA03-8FAFB6AC97D9}" destId="{D550CACE-9611-433E-BB72-EF6A81C71DD6}" srcOrd="2" destOrd="0" presId="urn:microsoft.com/office/officeart/2008/layout/HalfCircleOrganizationChart"/>
    <dgm:cxn modelId="{66694783-CEF8-4A62-A216-1F67774A427D}" type="presParOf" srcId="{3422693C-C97F-4D15-AA03-8FAFB6AC97D9}" destId="{01670C10-D925-48FE-9D06-5C44F4DD3801}" srcOrd="3" destOrd="0" presId="urn:microsoft.com/office/officeart/2008/layout/HalfCircleOrganizationChart"/>
    <dgm:cxn modelId="{69F11D4B-0496-4E3D-A8B3-7CD506CB1411}" type="presParOf" srcId="{9009D58A-AB6E-46DB-A916-7F2FAF908448}" destId="{70E9C918-1964-4467-8A10-1820EB622A60}" srcOrd="1" destOrd="0" presId="urn:microsoft.com/office/officeart/2008/layout/HalfCircleOrganizationChart"/>
    <dgm:cxn modelId="{12C57C73-44DA-4061-A12C-D7B497E1A491}" type="presParOf" srcId="{9009D58A-AB6E-46DB-A916-7F2FAF908448}" destId="{00A54821-08F0-4AD7-94C5-ED489AD1A502}" srcOrd="2" destOrd="0" presId="urn:microsoft.com/office/officeart/2008/layout/HalfCircleOrganizationChart"/>
    <dgm:cxn modelId="{532F1659-55C0-41FA-B1BC-FED4A5D23A38}" type="presParOf" srcId="{AB70CF58-E59B-437B-8DB4-E16FF4A1864C}" destId="{92995B53-F1F9-45BF-B1B3-E618E9DC86DA}" srcOrd="2" destOrd="0" presId="urn:microsoft.com/office/officeart/2008/layout/HalfCircleOrganizationChart"/>
    <dgm:cxn modelId="{C1A718C9-51F3-45DC-A406-76F2D86E5DBA}" type="presParOf" srcId="{AB70CF58-E59B-437B-8DB4-E16FF4A1864C}" destId="{17AB841F-2D98-461B-AD6E-BDFED3ABF88B}" srcOrd="3" destOrd="0" presId="urn:microsoft.com/office/officeart/2008/layout/HalfCircleOrganizationChart"/>
    <dgm:cxn modelId="{E46D966F-9A11-4650-AA27-A22646FFD2A9}" type="presParOf" srcId="{17AB841F-2D98-461B-AD6E-BDFED3ABF88B}" destId="{2FC03CC0-C5B9-405F-A2C8-491D2F6835B0}" srcOrd="0" destOrd="0" presId="urn:microsoft.com/office/officeart/2008/layout/HalfCircleOrganizationChart"/>
    <dgm:cxn modelId="{B1878F6A-305C-414C-925F-F424299FE01F}" type="presParOf" srcId="{2FC03CC0-C5B9-405F-A2C8-491D2F6835B0}" destId="{DD86A3AC-9B64-443D-BC58-DE588A362296}" srcOrd="0" destOrd="0" presId="urn:microsoft.com/office/officeart/2008/layout/HalfCircleOrganizationChart"/>
    <dgm:cxn modelId="{D20AA14C-F13B-401A-8BCC-FF9E526B723E}" type="presParOf" srcId="{2FC03CC0-C5B9-405F-A2C8-491D2F6835B0}" destId="{940BB478-74A6-458C-8022-8FDA96C1CEE3}" srcOrd="1" destOrd="0" presId="urn:microsoft.com/office/officeart/2008/layout/HalfCircleOrganizationChart"/>
    <dgm:cxn modelId="{EACD0B3A-46AE-4393-B880-E967CB7DEDF4}" type="presParOf" srcId="{2FC03CC0-C5B9-405F-A2C8-491D2F6835B0}" destId="{FAFAD707-5CC6-4021-97B8-66163D923ED5}" srcOrd="2" destOrd="0" presId="urn:microsoft.com/office/officeart/2008/layout/HalfCircleOrganizationChart"/>
    <dgm:cxn modelId="{8F2AA720-4BCD-4CE3-8A28-C7898833B8AA}" type="presParOf" srcId="{2FC03CC0-C5B9-405F-A2C8-491D2F6835B0}" destId="{416F9236-0492-4DB9-B9ED-F0DEB8965A29}" srcOrd="3" destOrd="0" presId="urn:microsoft.com/office/officeart/2008/layout/HalfCircleOrganizationChart"/>
    <dgm:cxn modelId="{DAE647F1-13AC-481E-8838-7219ACEE1529}" type="presParOf" srcId="{17AB841F-2D98-461B-AD6E-BDFED3ABF88B}" destId="{5F9DC072-890A-44C5-A5AF-78E9CB62A128}" srcOrd="1" destOrd="0" presId="urn:microsoft.com/office/officeart/2008/layout/HalfCircleOrganizationChart"/>
    <dgm:cxn modelId="{658CC923-5B14-48AF-B1F9-4DEFF4DB48E0}" type="presParOf" srcId="{17AB841F-2D98-461B-AD6E-BDFED3ABF88B}" destId="{6A312AE4-4878-4408-B80F-9779F6374932}" srcOrd="2" destOrd="0" presId="urn:microsoft.com/office/officeart/2008/layout/HalfCircleOrganizationChart"/>
    <dgm:cxn modelId="{BAC28779-CDA1-4EB6-A2E6-959854183675}" type="presParOf" srcId="{9FB47467-5521-42F0-86A1-2C146F59A7BF}" destId="{E59AF78E-60FB-4FDA-A78A-EA8FCE233290}"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832497-0C89-46CA-8A1C-1454D6036FAD}" type="doc">
      <dgm:prSet loTypeId="urn:microsoft.com/office/officeart/2008/layout/HalfCircleOrganizationChart" loCatId="hierarchy" qsTypeId="urn:microsoft.com/office/officeart/2005/8/quickstyle/3d1" qsCatId="3D" csTypeId="urn:microsoft.com/office/officeart/2005/8/colors/accent1_2" csCatId="accent1" phldr="1"/>
      <dgm:spPr/>
      <dgm:t>
        <a:bodyPr/>
        <a:lstStyle/>
        <a:p>
          <a:endParaRPr lang="en-US"/>
        </a:p>
      </dgm:t>
    </dgm:pt>
    <dgm:pt modelId="{F539AF47-6701-4992-B5FF-2CD1FEA318D2}">
      <dgm:prSet phldrT="[Text]" custT="1"/>
      <dgm:spPr/>
      <dgm:t>
        <a:bodyPr/>
        <a:lstStyle/>
        <a:p>
          <a:r>
            <a:rPr lang="en-US" sz="1400" dirty="0"/>
            <a:t>Binding</a:t>
          </a:r>
          <a:r>
            <a:rPr lang="en-US" sz="1400" baseline="0" dirty="0"/>
            <a:t> of drugs to plasma Proteins and tissue </a:t>
          </a:r>
          <a:endParaRPr lang="en-US" sz="1400" dirty="0"/>
        </a:p>
      </dgm:t>
    </dgm:pt>
    <dgm:pt modelId="{0C1B6916-7F68-415A-96A1-E69DE68D59A6}" type="parTrans" cxnId="{BF44E7BA-9F26-4C15-826E-E782F26D3238}">
      <dgm:prSet/>
      <dgm:spPr/>
      <dgm:t>
        <a:bodyPr/>
        <a:lstStyle/>
        <a:p>
          <a:endParaRPr lang="en-US"/>
        </a:p>
      </dgm:t>
    </dgm:pt>
    <dgm:pt modelId="{ED3B7580-8685-40A1-A011-5F7F2DBAEF0E}" type="sibTrans" cxnId="{BF44E7BA-9F26-4C15-826E-E782F26D3238}">
      <dgm:prSet/>
      <dgm:spPr/>
      <dgm:t>
        <a:bodyPr/>
        <a:lstStyle/>
        <a:p>
          <a:endParaRPr lang="en-US"/>
        </a:p>
      </dgm:t>
    </dgm:pt>
    <dgm:pt modelId="{7185C7C1-694C-4E66-9843-56DFEAAEDA79}">
      <dgm:prSet phldrT="[Text]"/>
      <dgm:spPr/>
      <dgm:t>
        <a:bodyPr/>
        <a:lstStyle/>
        <a:p>
          <a:r>
            <a:rPr lang="en-US" dirty="0"/>
            <a:t>Binding to plasma protein </a:t>
          </a:r>
        </a:p>
      </dgm:t>
    </dgm:pt>
    <dgm:pt modelId="{1609BA0B-036D-45B9-A34D-152C61039D3F}" type="parTrans" cxnId="{FF1AD524-3D2C-4413-9300-34831D0C97F2}">
      <dgm:prSet/>
      <dgm:spPr/>
      <dgm:t>
        <a:bodyPr/>
        <a:lstStyle/>
        <a:p>
          <a:endParaRPr lang="en-US"/>
        </a:p>
      </dgm:t>
    </dgm:pt>
    <dgm:pt modelId="{71FEFADB-97A4-4220-A409-C8A454E3C5A4}" type="sibTrans" cxnId="{FF1AD524-3D2C-4413-9300-34831D0C97F2}">
      <dgm:prSet/>
      <dgm:spPr/>
      <dgm:t>
        <a:bodyPr/>
        <a:lstStyle/>
        <a:p>
          <a:endParaRPr lang="en-US"/>
        </a:p>
      </dgm:t>
    </dgm:pt>
    <dgm:pt modelId="{78135955-754A-4C97-9E4D-EE9F89997E14}">
      <dgm:prSet phldrT="[Text]"/>
      <dgm:spPr/>
      <dgm:t>
        <a:bodyPr/>
        <a:lstStyle/>
        <a:p>
          <a:r>
            <a:rPr lang="en-US" dirty="0"/>
            <a:t>Binding to tissue protein </a:t>
          </a:r>
        </a:p>
      </dgm:t>
    </dgm:pt>
    <dgm:pt modelId="{A22EBD69-06E4-412C-931C-99781343CA96}" type="parTrans" cxnId="{0D806BC4-B7F1-42A2-BDEA-A2DDC326B115}">
      <dgm:prSet/>
      <dgm:spPr/>
      <dgm:t>
        <a:bodyPr/>
        <a:lstStyle/>
        <a:p>
          <a:endParaRPr lang="en-US"/>
        </a:p>
      </dgm:t>
    </dgm:pt>
    <dgm:pt modelId="{577A5E32-5D28-4795-98E0-F14E470408DA}" type="sibTrans" cxnId="{0D806BC4-B7F1-42A2-BDEA-A2DDC326B115}">
      <dgm:prSet/>
      <dgm:spPr/>
      <dgm:t>
        <a:bodyPr/>
        <a:lstStyle/>
        <a:p>
          <a:endParaRPr lang="en-US"/>
        </a:p>
      </dgm:t>
    </dgm:pt>
    <dgm:pt modelId="{39241DA5-9037-40D7-92BA-C1107E3A38BB}">
      <dgm:prSet phldrT="[Text]"/>
      <dgm:spPr/>
      <dgm:t>
        <a:bodyPr/>
        <a:lstStyle/>
        <a:p>
          <a:r>
            <a:rPr lang="en-US" dirty="0" err="1"/>
            <a:t>Hdrophobicity</a:t>
          </a:r>
          <a:endParaRPr lang="en-US" dirty="0"/>
        </a:p>
      </dgm:t>
    </dgm:pt>
    <dgm:pt modelId="{5A3178A7-F7E9-4C52-B895-D29DA5DA719C}" type="parTrans" cxnId="{C434C5C2-5275-40D6-82A6-F585B034961C}">
      <dgm:prSet/>
      <dgm:spPr/>
      <dgm:t>
        <a:bodyPr/>
        <a:lstStyle/>
        <a:p>
          <a:endParaRPr lang="en-US"/>
        </a:p>
      </dgm:t>
    </dgm:pt>
    <dgm:pt modelId="{F64F9216-24D9-4BF8-85E0-8ADD8DAE2B88}" type="sibTrans" cxnId="{C434C5C2-5275-40D6-82A6-F585B034961C}">
      <dgm:prSet/>
      <dgm:spPr/>
      <dgm:t>
        <a:bodyPr/>
        <a:lstStyle/>
        <a:p>
          <a:endParaRPr lang="en-US"/>
        </a:p>
      </dgm:t>
    </dgm:pt>
    <dgm:pt modelId="{8A0884EF-5F88-4745-BD34-741221365D73}" type="pres">
      <dgm:prSet presAssocID="{B9832497-0C89-46CA-8A1C-1454D6036FAD}" presName="Name0" presStyleCnt="0">
        <dgm:presLayoutVars>
          <dgm:orgChart val="1"/>
          <dgm:chPref val="1"/>
          <dgm:dir/>
          <dgm:animOne val="branch"/>
          <dgm:animLvl val="lvl"/>
          <dgm:resizeHandles/>
        </dgm:presLayoutVars>
      </dgm:prSet>
      <dgm:spPr/>
      <dgm:t>
        <a:bodyPr/>
        <a:lstStyle/>
        <a:p>
          <a:endParaRPr lang="en-US"/>
        </a:p>
      </dgm:t>
    </dgm:pt>
    <dgm:pt modelId="{BAC22621-515B-4914-B3E1-EB90325C54B5}" type="pres">
      <dgm:prSet presAssocID="{F539AF47-6701-4992-B5FF-2CD1FEA318D2}" presName="hierRoot1" presStyleCnt="0">
        <dgm:presLayoutVars>
          <dgm:hierBranch val="init"/>
        </dgm:presLayoutVars>
      </dgm:prSet>
      <dgm:spPr/>
    </dgm:pt>
    <dgm:pt modelId="{F34A1FF0-DD2F-4FE7-B413-E1463C518C5C}" type="pres">
      <dgm:prSet presAssocID="{F539AF47-6701-4992-B5FF-2CD1FEA318D2}" presName="rootComposite1" presStyleCnt="0"/>
      <dgm:spPr/>
    </dgm:pt>
    <dgm:pt modelId="{FEA4984B-9DCD-4403-9621-1BE961F3FEE5}" type="pres">
      <dgm:prSet presAssocID="{F539AF47-6701-4992-B5FF-2CD1FEA318D2}" presName="rootText1" presStyleLbl="alignAcc1" presStyleIdx="0" presStyleCnt="0">
        <dgm:presLayoutVars>
          <dgm:chPref val="3"/>
        </dgm:presLayoutVars>
      </dgm:prSet>
      <dgm:spPr/>
      <dgm:t>
        <a:bodyPr/>
        <a:lstStyle/>
        <a:p>
          <a:endParaRPr lang="en-US"/>
        </a:p>
      </dgm:t>
    </dgm:pt>
    <dgm:pt modelId="{7694CAB5-108D-4FF0-BAF6-70F898600B48}" type="pres">
      <dgm:prSet presAssocID="{F539AF47-6701-4992-B5FF-2CD1FEA318D2}" presName="topArc1" presStyleLbl="parChTrans1D1" presStyleIdx="0" presStyleCnt="8"/>
      <dgm:spPr/>
    </dgm:pt>
    <dgm:pt modelId="{C64D9EEC-D91E-4A31-A2DF-B2BCB5ADF6F2}" type="pres">
      <dgm:prSet presAssocID="{F539AF47-6701-4992-B5FF-2CD1FEA318D2}" presName="bottomArc1" presStyleLbl="parChTrans1D1" presStyleIdx="1" presStyleCnt="8"/>
      <dgm:spPr/>
    </dgm:pt>
    <dgm:pt modelId="{4A2E76DF-EC3E-413E-8FD1-21A8731F16E2}" type="pres">
      <dgm:prSet presAssocID="{F539AF47-6701-4992-B5FF-2CD1FEA318D2}" presName="topConnNode1" presStyleLbl="node1" presStyleIdx="0" presStyleCnt="0"/>
      <dgm:spPr/>
      <dgm:t>
        <a:bodyPr/>
        <a:lstStyle/>
        <a:p>
          <a:endParaRPr lang="en-US"/>
        </a:p>
      </dgm:t>
    </dgm:pt>
    <dgm:pt modelId="{8B1B201D-43A3-4FA0-BEF2-B6527846F0FF}" type="pres">
      <dgm:prSet presAssocID="{F539AF47-6701-4992-B5FF-2CD1FEA318D2}" presName="hierChild2" presStyleCnt="0"/>
      <dgm:spPr/>
    </dgm:pt>
    <dgm:pt modelId="{38036988-DD52-4CAA-AE47-CE6CB8AA6D91}" type="pres">
      <dgm:prSet presAssocID="{1609BA0B-036D-45B9-A34D-152C61039D3F}" presName="Name28" presStyleLbl="parChTrans1D2" presStyleIdx="0" presStyleCnt="3"/>
      <dgm:spPr/>
      <dgm:t>
        <a:bodyPr/>
        <a:lstStyle/>
        <a:p>
          <a:endParaRPr lang="en-US"/>
        </a:p>
      </dgm:t>
    </dgm:pt>
    <dgm:pt modelId="{BA68C6FD-6652-4165-AE3A-5F23082DBD3C}" type="pres">
      <dgm:prSet presAssocID="{7185C7C1-694C-4E66-9843-56DFEAAEDA79}" presName="hierRoot2" presStyleCnt="0">
        <dgm:presLayoutVars>
          <dgm:hierBranch val="init"/>
        </dgm:presLayoutVars>
      </dgm:prSet>
      <dgm:spPr/>
    </dgm:pt>
    <dgm:pt modelId="{3E7DDC98-3C78-43F1-8EBC-852EBCAB6F71}" type="pres">
      <dgm:prSet presAssocID="{7185C7C1-694C-4E66-9843-56DFEAAEDA79}" presName="rootComposite2" presStyleCnt="0"/>
      <dgm:spPr/>
    </dgm:pt>
    <dgm:pt modelId="{853133B0-5E86-4CCC-8539-9E94F5F132C0}" type="pres">
      <dgm:prSet presAssocID="{7185C7C1-694C-4E66-9843-56DFEAAEDA79}" presName="rootText2" presStyleLbl="alignAcc1" presStyleIdx="0" presStyleCnt="0" custLinFactNeighborX="5755" custLinFactNeighborY="4706">
        <dgm:presLayoutVars>
          <dgm:chPref val="3"/>
        </dgm:presLayoutVars>
      </dgm:prSet>
      <dgm:spPr/>
      <dgm:t>
        <a:bodyPr/>
        <a:lstStyle/>
        <a:p>
          <a:endParaRPr lang="en-US"/>
        </a:p>
      </dgm:t>
    </dgm:pt>
    <dgm:pt modelId="{C3F81B44-7C79-4BD8-8618-D8AF748D4DF8}" type="pres">
      <dgm:prSet presAssocID="{7185C7C1-694C-4E66-9843-56DFEAAEDA79}" presName="topArc2" presStyleLbl="parChTrans1D1" presStyleIdx="2" presStyleCnt="8"/>
      <dgm:spPr/>
    </dgm:pt>
    <dgm:pt modelId="{1715F551-0978-4AB8-B404-389A7798F722}" type="pres">
      <dgm:prSet presAssocID="{7185C7C1-694C-4E66-9843-56DFEAAEDA79}" presName="bottomArc2" presStyleLbl="parChTrans1D1" presStyleIdx="3" presStyleCnt="8"/>
      <dgm:spPr/>
    </dgm:pt>
    <dgm:pt modelId="{004971F6-CF76-435A-9B86-9F3E4AB4980A}" type="pres">
      <dgm:prSet presAssocID="{7185C7C1-694C-4E66-9843-56DFEAAEDA79}" presName="topConnNode2" presStyleLbl="node2" presStyleIdx="0" presStyleCnt="0"/>
      <dgm:spPr/>
      <dgm:t>
        <a:bodyPr/>
        <a:lstStyle/>
        <a:p>
          <a:endParaRPr lang="en-US"/>
        </a:p>
      </dgm:t>
    </dgm:pt>
    <dgm:pt modelId="{0AEE0D03-9388-427A-A575-93ABAF482446}" type="pres">
      <dgm:prSet presAssocID="{7185C7C1-694C-4E66-9843-56DFEAAEDA79}" presName="hierChild4" presStyleCnt="0"/>
      <dgm:spPr/>
    </dgm:pt>
    <dgm:pt modelId="{05F98CCA-654C-4ADD-9371-42DB23C099D9}" type="pres">
      <dgm:prSet presAssocID="{7185C7C1-694C-4E66-9843-56DFEAAEDA79}" presName="hierChild5" presStyleCnt="0"/>
      <dgm:spPr/>
    </dgm:pt>
    <dgm:pt modelId="{69C8ABC0-B1EA-49D5-967A-5CEA20986A8F}" type="pres">
      <dgm:prSet presAssocID="{A22EBD69-06E4-412C-931C-99781343CA96}" presName="Name28" presStyleLbl="parChTrans1D2" presStyleIdx="1" presStyleCnt="3"/>
      <dgm:spPr/>
      <dgm:t>
        <a:bodyPr/>
        <a:lstStyle/>
        <a:p>
          <a:endParaRPr lang="en-US"/>
        </a:p>
      </dgm:t>
    </dgm:pt>
    <dgm:pt modelId="{D5F7DE24-86EB-465E-A211-26C7B4F17F2A}" type="pres">
      <dgm:prSet presAssocID="{78135955-754A-4C97-9E4D-EE9F89997E14}" presName="hierRoot2" presStyleCnt="0">
        <dgm:presLayoutVars>
          <dgm:hierBranch val="init"/>
        </dgm:presLayoutVars>
      </dgm:prSet>
      <dgm:spPr/>
    </dgm:pt>
    <dgm:pt modelId="{3858A96D-B90F-47C3-A6C5-B14FD1C816C0}" type="pres">
      <dgm:prSet presAssocID="{78135955-754A-4C97-9E4D-EE9F89997E14}" presName="rootComposite2" presStyleCnt="0"/>
      <dgm:spPr/>
    </dgm:pt>
    <dgm:pt modelId="{4C6D0277-014A-407E-9B20-86A867B0924D}" type="pres">
      <dgm:prSet presAssocID="{78135955-754A-4C97-9E4D-EE9F89997E14}" presName="rootText2" presStyleLbl="alignAcc1" presStyleIdx="0" presStyleCnt="0">
        <dgm:presLayoutVars>
          <dgm:chPref val="3"/>
        </dgm:presLayoutVars>
      </dgm:prSet>
      <dgm:spPr/>
      <dgm:t>
        <a:bodyPr/>
        <a:lstStyle/>
        <a:p>
          <a:endParaRPr lang="en-US"/>
        </a:p>
      </dgm:t>
    </dgm:pt>
    <dgm:pt modelId="{F8C9CCF3-B9EF-4819-AB90-A941C4FDB574}" type="pres">
      <dgm:prSet presAssocID="{78135955-754A-4C97-9E4D-EE9F89997E14}" presName="topArc2" presStyleLbl="parChTrans1D1" presStyleIdx="4" presStyleCnt="8"/>
      <dgm:spPr/>
    </dgm:pt>
    <dgm:pt modelId="{82D2979C-3C17-4C48-B497-9695B5B4915C}" type="pres">
      <dgm:prSet presAssocID="{78135955-754A-4C97-9E4D-EE9F89997E14}" presName="bottomArc2" presStyleLbl="parChTrans1D1" presStyleIdx="5" presStyleCnt="8"/>
      <dgm:spPr/>
    </dgm:pt>
    <dgm:pt modelId="{31363BA3-D7E9-441D-8E0E-B9F56C7EDE46}" type="pres">
      <dgm:prSet presAssocID="{78135955-754A-4C97-9E4D-EE9F89997E14}" presName="topConnNode2" presStyleLbl="node2" presStyleIdx="0" presStyleCnt="0"/>
      <dgm:spPr/>
      <dgm:t>
        <a:bodyPr/>
        <a:lstStyle/>
        <a:p>
          <a:endParaRPr lang="en-US"/>
        </a:p>
      </dgm:t>
    </dgm:pt>
    <dgm:pt modelId="{FBB22EDA-F6C6-4384-BB70-FCF88E8CC83E}" type="pres">
      <dgm:prSet presAssocID="{78135955-754A-4C97-9E4D-EE9F89997E14}" presName="hierChild4" presStyleCnt="0"/>
      <dgm:spPr/>
    </dgm:pt>
    <dgm:pt modelId="{A1EEA8F2-B4BA-49B1-AC39-C062382D4642}" type="pres">
      <dgm:prSet presAssocID="{78135955-754A-4C97-9E4D-EE9F89997E14}" presName="hierChild5" presStyleCnt="0"/>
      <dgm:spPr/>
    </dgm:pt>
    <dgm:pt modelId="{D112DFF7-277E-4A21-8B72-DDDE2685CDA6}" type="pres">
      <dgm:prSet presAssocID="{5A3178A7-F7E9-4C52-B895-D29DA5DA719C}" presName="Name28" presStyleLbl="parChTrans1D2" presStyleIdx="2" presStyleCnt="3"/>
      <dgm:spPr/>
      <dgm:t>
        <a:bodyPr/>
        <a:lstStyle/>
        <a:p>
          <a:endParaRPr lang="en-US"/>
        </a:p>
      </dgm:t>
    </dgm:pt>
    <dgm:pt modelId="{2D47B332-0ED9-4652-849B-84A6B43488E4}" type="pres">
      <dgm:prSet presAssocID="{39241DA5-9037-40D7-92BA-C1107E3A38BB}" presName="hierRoot2" presStyleCnt="0">
        <dgm:presLayoutVars>
          <dgm:hierBranch val="init"/>
        </dgm:presLayoutVars>
      </dgm:prSet>
      <dgm:spPr/>
    </dgm:pt>
    <dgm:pt modelId="{2D430619-1D09-40C8-AA6E-198ACBA4FE59}" type="pres">
      <dgm:prSet presAssocID="{39241DA5-9037-40D7-92BA-C1107E3A38BB}" presName="rootComposite2" presStyleCnt="0"/>
      <dgm:spPr/>
    </dgm:pt>
    <dgm:pt modelId="{1C509BB9-ABB8-4777-A651-2D309A28A0F4}" type="pres">
      <dgm:prSet presAssocID="{39241DA5-9037-40D7-92BA-C1107E3A38BB}" presName="rootText2" presStyleLbl="alignAcc1" presStyleIdx="0" presStyleCnt="0" custLinFactNeighborX="-2728" custLinFactNeighborY="4706">
        <dgm:presLayoutVars>
          <dgm:chPref val="3"/>
        </dgm:presLayoutVars>
      </dgm:prSet>
      <dgm:spPr/>
      <dgm:t>
        <a:bodyPr/>
        <a:lstStyle/>
        <a:p>
          <a:endParaRPr lang="en-US"/>
        </a:p>
      </dgm:t>
    </dgm:pt>
    <dgm:pt modelId="{C40F6DE9-5A3D-421B-8ED3-B1874920EC93}" type="pres">
      <dgm:prSet presAssocID="{39241DA5-9037-40D7-92BA-C1107E3A38BB}" presName="topArc2" presStyleLbl="parChTrans1D1" presStyleIdx="6" presStyleCnt="8"/>
      <dgm:spPr/>
    </dgm:pt>
    <dgm:pt modelId="{75475EA5-13EF-4A2F-A6D9-B5B4F23E52B7}" type="pres">
      <dgm:prSet presAssocID="{39241DA5-9037-40D7-92BA-C1107E3A38BB}" presName="bottomArc2" presStyleLbl="parChTrans1D1" presStyleIdx="7" presStyleCnt="8"/>
      <dgm:spPr/>
    </dgm:pt>
    <dgm:pt modelId="{18734FDF-D179-4C6A-B16A-8A268E88BB09}" type="pres">
      <dgm:prSet presAssocID="{39241DA5-9037-40D7-92BA-C1107E3A38BB}" presName="topConnNode2" presStyleLbl="node2" presStyleIdx="0" presStyleCnt="0"/>
      <dgm:spPr/>
      <dgm:t>
        <a:bodyPr/>
        <a:lstStyle/>
        <a:p>
          <a:endParaRPr lang="en-US"/>
        </a:p>
      </dgm:t>
    </dgm:pt>
    <dgm:pt modelId="{AA1F224F-1514-494C-9A2A-B41EF817DF6B}" type="pres">
      <dgm:prSet presAssocID="{39241DA5-9037-40D7-92BA-C1107E3A38BB}" presName="hierChild4" presStyleCnt="0"/>
      <dgm:spPr/>
    </dgm:pt>
    <dgm:pt modelId="{0215AB83-2360-4550-A6F9-5A537B869815}" type="pres">
      <dgm:prSet presAssocID="{39241DA5-9037-40D7-92BA-C1107E3A38BB}" presName="hierChild5" presStyleCnt="0"/>
      <dgm:spPr/>
    </dgm:pt>
    <dgm:pt modelId="{B4622FAE-6DAF-4D97-99AE-B03C349F4FF9}" type="pres">
      <dgm:prSet presAssocID="{F539AF47-6701-4992-B5FF-2CD1FEA318D2}" presName="hierChild3" presStyleCnt="0"/>
      <dgm:spPr/>
    </dgm:pt>
  </dgm:ptLst>
  <dgm:cxnLst>
    <dgm:cxn modelId="{55B83418-9B23-4BC7-AC72-A034E3C34510}" type="presOf" srcId="{78135955-754A-4C97-9E4D-EE9F89997E14}" destId="{4C6D0277-014A-407E-9B20-86A867B0924D}" srcOrd="0" destOrd="0" presId="urn:microsoft.com/office/officeart/2008/layout/HalfCircleOrganizationChart"/>
    <dgm:cxn modelId="{0C08641C-7626-4A8A-9B46-9A5BBECB7D34}" type="presOf" srcId="{F539AF47-6701-4992-B5FF-2CD1FEA318D2}" destId="{FEA4984B-9DCD-4403-9621-1BE961F3FEE5}" srcOrd="0" destOrd="0" presId="urn:microsoft.com/office/officeart/2008/layout/HalfCircleOrganizationChart"/>
    <dgm:cxn modelId="{C0630D11-A98A-4C4C-921E-4773FE83C1AE}" type="presOf" srcId="{A22EBD69-06E4-412C-931C-99781343CA96}" destId="{69C8ABC0-B1EA-49D5-967A-5CEA20986A8F}" srcOrd="0" destOrd="0" presId="urn:microsoft.com/office/officeart/2008/layout/HalfCircleOrganizationChart"/>
    <dgm:cxn modelId="{3AA8B241-4890-4C6C-99C7-0549D70071D2}" type="presOf" srcId="{1609BA0B-036D-45B9-A34D-152C61039D3F}" destId="{38036988-DD52-4CAA-AE47-CE6CB8AA6D91}" srcOrd="0" destOrd="0" presId="urn:microsoft.com/office/officeart/2008/layout/HalfCircleOrganizationChart"/>
    <dgm:cxn modelId="{1F6BD0A9-C728-4013-B28C-302D01BD810D}" type="presOf" srcId="{F539AF47-6701-4992-B5FF-2CD1FEA318D2}" destId="{4A2E76DF-EC3E-413E-8FD1-21A8731F16E2}" srcOrd="1" destOrd="0" presId="urn:microsoft.com/office/officeart/2008/layout/HalfCircleOrganizationChart"/>
    <dgm:cxn modelId="{D75ED52B-2F98-4B2B-8AA0-4130C24F7886}" type="presOf" srcId="{7185C7C1-694C-4E66-9843-56DFEAAEDA79}" destId="{853133B0-5E86-4CCC-8539-9E94F5F132C0}" srcOrd="0" destOrd="0" presId="urn:microsoft.com/office/officeart/2008/layout/HalfCircleOrganizationChart"/>
    <dgm:cxn modelId="{EC544622-5B48-4088-9574-1F5999427941}" type="presOf" srcId="{B9832497-0C89-46CA-8A1C-1454D6036FAD}" destId="{8A0884EF-5F88-4745-BD34-741221365D73}" srcOrd="0" destOrd="0" presId="urn:microsoft.com/office/officeart/2008/layout/HalfCircleOrganizationChart"/>
    <dgm:cxn modelId="{C434C5C2-5275-40D6-82A6-F585B034961C}" srcId="{F539AF47-6701-4992-B5FF-2CD1FEA318D2}" destId="{39241DA5-9037-40D7-92BA-C1107E3A38BB}" srcOrd="2" destOrd="0" parTransId="{5A3178A7-F7E9-4C52-B895-D29DA5DA719C}" sibTransId="{F64F9216-24D9-4BF8-85E0-8ADD8DAE2B88}"/>
    <dgm:cxn modelId="{BF44E7BA-9F26-4C15-826E-E782F26D3238}" srcId="{B9832497-0C89-46CA-8A1C-1454D6036FAD}" destId="{F539AF47-6701-4992-B5FF-2CD1FEA318D2}" srcOrd="0" destOrd="0" parTransId="{0C1B6916-7F68-415A-96A1-E69DE68D59A6}" sibTransId="{ED3B7580-8685-40A1-A011-5F7F2DBAEF0E}"/>
    <dgm:cxn modelId="{3CCC8790-22AE-4844-82C7-74AA2A375022}" type="presOf" srcId="{39241DA5-9037-40D7-92BA-C1107E3A38BB}" destId="{1C509BB9-ABB8-4777-A651-2D309A28A0F4}" srcOrd="0" destOrd="0" presId="urn:microsoft.com/office/officeart/2008/layout/HalfCircleOrganizationChart"/>
    <dgm:cxn modelId="{18C6157D-4A1E-4261-A812-D6E2E6B575B3}" type="presOf" srcId="{5A3178A7-F7E9-4C52-B895-D29DA5DA719C}" destId="{D112DFF7-277E-4A21-8B72-DDDE2685CDA6}" srcOrd="0" destOrd="0" presId="urn:microsoft.com/office/officeart/2008/layout/HalfCircleOrganizationChart"/>
    <dgm:cxn modelId="{0D806BC4-B7F1-42A2-BDEA-A2DDC326B115}" srcId="{F539AF47-6701-4992-B5FF-2CD1FEA318D2}" destId="{78135955-754A-4C97-9E4D-EE9F89997E14}" srcOrd="1" destOrd="0" parTransId="{A22EBD69-06E4-412C-931C-99781343CA96}" sibTransId="{577A5E32-5D28-4795-98E0-F14E470408DA}"/>
    <dgm:cxn modelId="{93FDDB5B-FCF9-4109-9D03-A245B6C9CF8F}" type="presOf" srcId="{7185C7C1-694C-4E66-9843-56DFEAAEDA79}" destId="{004971F6-CF76-435A-9B86-9F3E4AB4980A}" srcOrd="1" destOrd="0" presId="urn:microsoft.com/office/officeart/2008/layout/HalfCircleOrganizationChart"/>
    <dgm:cxn modelId="{EAA3196D-B65C-4A13-A18C-E45094493EFA}" type="presOf" srcId="{39241DA5-9037-40D7-92BA-C1107E3A38BB}" destId="{18734FDF-D179-4C6A-B16A-8A268E88BB09}" srcOrd="1" destOrd="0" presId="urn:microsoft.com/office/officeart/2008/layout/HalfCircleOrganizationChart"/>
    <dgm:cxn modelId="{FF1AD524-3D2C-4413-9300-34831D0C97F2}" srcId="{F539AF47-6701-4992-B5FF-2CD1FEA318D2}" destId="{7185C7C1-694C-4E66-9843-56DFEAAEDA79}" srcOrd="0" destOrd="0" parTransId="{1609BA0B-036D-45B9-A34D-152C61039D3F}" sibTransId="{71FEFADB-97A4-4220-A409-C8A454E3C5A4}"/>
    <dgm:cxn modelId="{2C703BFD-F3C8-45F8-8AC8-84FCB69F7DA4}" type="presOf" srcId="{78135955-754A-4C97-9E4D-EE9F89997E14}" destId="{31363BA3-D7E9-441D-8E0E-B9F56C7EDE46}" srcOrd="1" destOrd="0" presId="urn:microsoft.com/office/officeart/2008/layout/HalfCircleOrganizationChart"/>
    <dgm:cxn modelId="{585BB717-BE60-474D-A823-6D358A2C8C47}" type="presParOf" srcId="{8A0884EF-5F88-4745-BD34-741221365D73}" destId="{BAC22621-515B-4914-B3E1-EB90325C54B5}" srcOrd="0" destOrd="0" presId="urn:microsoft.com/office/officeart/2008/layout/HalfCircleOrganizationChart"/>
    <dgm:cxn modelId="{F837A2D5-3E43-4B46-A69B-AF99A08A3669}" type="presParOf" srcId="{BAC22621-515B-4914-B3E1-EB90325C54B5}" destId="{F34A1FF0-DD2F-4FE7-B413-E1463C518C5C}" srcOrd="0" destOrd="0" presId="urn:microsoft.com/office/officeart/2008/layout/HalfCircleOrganizationChart"/>
    <dgm:cxn modelId="{C473F8A4-D399-45F5-87A3-6B2DD6D2A1EF}" type="presParOf" srcId="{F34A1FF0-DD2F-4FE7-B413-E1463C518C5C}" destId="{FEA4984B-9DCD-4403-9621-1BE961F3FEE5}" srcOrd="0" destOrd="0" presId="urn:microsoft.com/office/officeart/2008/layout/HalfCircleOrganizationChart"/>
    <dgm:cxn modelId="{C80D53EF-FCCC-42E6-93C4-2A2B82068866}" type="presParOf" srcId="{F34A1FF0-DD2F-4FE7-B413-E1463C518C5C}" destId="{7694CAB5-108D-4FF0-BAF6-70F898600B48}" srcOrd="1" destOrd="0" presId="urn:microsoft.com/office/officeart/2008/layout/HalfCircleOrganizationChart"/>
    <dgm:cxn modelId="{74ADC8DB-19A5-4875-9B6C-1C950B68F3E2}" type="presParOf" srcId="{F34A1FF0-DD2F-4FE7-B413-E1463C518C5C}" destId="{C64D9EEC-D91E-4A31-A2DF-B2BCB5ADF6F2}" srcOrd="2" destOrd="0" presId="urn:microsoft.com/office/officeart/2008/layout/HalfCircleOrganizationChart"/>
    <dgm:cxn modelId="{7A9F305C-39B4-428A-831A-229F64AB27C4}" type="presParOf" srcId="{F34A1FF0-DD2F-4FE7-B413-E1463C518C5C}" destId="{4A2E76DF-EC3E-413E-8FD1-21A8731F16E2}" srcOrd="3" destOrd="0" presId="urn:microsoft.com/office/officeart/2008/layout/HalfCircleOrganizationChart"/>
    <dgm:cxn modelId="{06F70D28-A62E-4B50-99F8-3DD5346A8BA1}" type="presParOf" srcId="{BAC22621-515B-4914-B3E1-EB90325C54B5}" destId="{8B1B201D-43A3-4FA0-BEF2-B6527846F0FF}" srcOrd="1" destOrd="0" presId="urn:microsoft.com/office/officeart/2008/layout/HalfCircleOrganizationChart"/>
    <dgm:cxn modelId="{56397B30-98A4-4390-991A-134E38053D0C}" type="presParOf" srcId="{8B1B201D-43A3-4FA0-BEF2-B6527846F0FF}" destId="{38036988-DD52-4CAA-AE47-CE6CB8AA6D91}" srcOrd="0" destOrd="0" presId="urn:microsoft.com/office/officeart/2008/layout/HalfCircleOrganizationChart"/>
    <dgm:cxn modelId="{5388D4AA-E9A1-4921-A351-491EBA1438AE}" type="presParOf" srcId="{8B1B201D-43A3-4FA0-BEF2-B6527846F0FF}" destId="{BA68C6FD-6652-4165-AE3A-5F23082DBD3C}" srcOrd="1" destOrd="0" presId="urn:microsoft.com/office/officeart/2008/layout/HalfCircleOrganizationChart"/>
    <dgm:cxn modelId="{45CDCF6F-69DC-460D-B36A-58FE90E371C4}" type="presParOf" srcId="{BA68C6FD-6652-4165-AE3A-5F23082DBD3C}" destId="{3E7DDC98-3C78-43F1-8EBC-852EBCAB6F71}" srcOrd="0" destOrd="0" presId="urn:microsoft.com/office/officeart/2008/layout/HalfCircleOrganizationChart"/>
    <dgm:cxn modelId="{A22294CB-916A-411E-BF4B-C86741D3D66E}" type="presParOf" srcId="{3E7DDC98-3C78-43F1-8EBC-852EBCAB6F71}" destId="{853133B0-5E86-4CCC-8539-9E94F5F132C0}" srcOrd="0" destOrd="0" presId="urn:microsoft.com/office/officeart/2008/layout/HalfCircleOrganizationChart"/>
    <dgm:cxn modelId="{6E31C7C4-A736-4918-B1DC-56EE27D39670}" type="presParOf" srcId="{3E7DDC98-3C78-43F1-8EBC-852EBCAB6F71}" destId="{C3F81B44-7C79-4BD8-8618-D8AF748D4DF8}" srcOrd="1" destOrd="0" presId="urn:microsoft.com/office/officeart/2008/layout/HalfCircleOrganizationChart"/>
    <dgm:cxn modelId="{78ADFC14-3DD1-4521-A22A-338B111A53C9}" type="presParOf" srcId="{3E7DDC98-3C78-43F1-8EBC-852EBCAB6F71}" destId="{1715F551-0978-4AB8-B404-389A7798F722}" srcOrd="2" destOrd="0" presId="urn:microsoft.com/office/officeart/2008/layout/HalfCircleOrganizationChart"/>
    <dgm:cxn modelId="{EB25D0F4-3AF3-48AE-B15D-DAF0D9710294}" type="presParOf" srcId="{3E7DDC98-3C78-43F1-8EBC-852EBCAB6F71}" destId="{004971F6-CF76-435A-9B86-9F3E4AB4980A}" srcOrd="3" destOrd="0" presId="urn:microsoft.com/office/officeart/2008/layout/HalfCircleOrganizationChart"/>
    <dgm:cxn modelId="{37C8F7C3-397A-4D31-B278-48A036500A36}" type="presParOf" srcId="{BA68C6FD-6652-4165-AE3A-5F23082DBD3C}" destId="{0AEE0D03-9388-427A-A575-93ABAF482446}" srcOrd="1" destOrd="0" presId="urn:microsoft.com/office/officeart/2008/layout/HalfCircleOrganizationChart"/>
    <dgm:cxn modelId="{86207378-EFE8-40E9-AB5A-32A3653FC874}" type="presParOf" srcId="{BA68C6FD-6652-4165-AE3A-5F23082DBD3C}" destId="{05F98CCA-654C-4ADD-9371-42DB23C099D9}" srcOrd="2" destOrd="0" presId="urn:microsoft.com/office/officeart/2008/layout/HalfCircleOrganizationChart"/>
    <dgm:cxn modelId="{6AD60F16-2857-4E15-AB98-6248D3F9B90B}" type="presParOf" srcId="{8B1B201D-43A3-4FA0-BEF2-B6527846F0FF}" destId="{69C8ABC0-B1EA-49D5-967A-5CEA20986A8F}" srcOrd="2" destOrd="0" presId="urn:microsoft.com/office/officeart/2008/layout/HalfCircleOrganizationChart"/>
    <dgm:cxn modelId="{1A1ADB8D-0E84-46CF-ACE5-EB48EC744E5B}" type="presParOf" srcId="{8B1B201D-43A3-4FA0-BEF2-B6527846F0FF}" destId="{D5F7DE24-86EB-465E-A211-26C7B4F17F2A}" srcOrd="3" destOrd="0" presId="urn:microsoft.com/office/officeart/2008/layout/HalfCircleOrganizationChart"/>
    <dgm:cxn modelId="{E8A6188F-6B96-4EA6-AD99-03FF1F765E51}" type="presParOf" srcId="{D5F7DE24-86EB-465E-A211-26C7B4F17F2A}" destId="{3858A96D-B90F-47C3-A6C5-B14FD1C816C0}" srcOrd="0" destOrd="0" presId="urn:microsoft.com/office/officeart/2008/layout/HalfCircleOrganizationChart"/>
    <dgm:cxn modelId="{2E26615B-F842-4554-BBB2-B4B54587DA23}" type="presParOf" srcId="{3858A96D-B90F-47C3-A6C5-B14FD1C816C0}" destId="{4C6D0277-014A-407E-9B20-86A867B0924D}" srcOrd="0" destOrd="0" presId="urn:microsoft.com/office/officeart/2008/layout/HalfCircleOrganizationChart"/>
    <dgm:cxn modelId="{62887E41-592D-49F2-91C7-6A95EAFFB171}" type="presParOf" srcId="{3858A96D-B90F-47C3-A6C5-B14FD1C816C0}" destId="{F8C9CCF3-B9EF-4819-AB90-A941C4FDB574}" srcOrd="1" destOrd="0" presId="urn:microsoft.com/office/officeart/2008/layout/HalfCircleOrganizationChart"/>
    <dgm:cxn modelId="{96E93D2B-B12F-44D1-899C-0755BA1F0F43}" type="presParOf" srcId="{3858A96D-B90F-47C3-A6C5-B14FD1C816C0}" destId="{82D2979C-3C17-4C48-B497-9695B5B4915C}" srcOrd="2" destOrd="0" presId="urn:microsoft.com/office/officeart/2008/layout/HalfCircleOrganizationChart"/>
    <dgm:cxn modelId="{AC4D5EE1-5732-4800-9078-D0036632FBBB}" type="presParOf" srcId="{3858A96D-B90F-47C3-A6C5-B14FD1C816C0}" destId="{31363BA3-D7E9-441D-8E0E-B9F56C7EDE46}" srcOrd="3" destOrd="0" presId="urn:microsoft.com/office/officeart/2008/layout/HalfCircleOrganizationChart"/>
    <dgm:cxn modelId="{1269EF67-BCD8-4AB4-8993-8A0705AFFFB8}" type="presParOf" srcId="{D5F7DE24-86EB-465E-A211-26C7B4F17F2A}" destId="{FBB22EDA-F6C6-4384-BB70-FCF88E8CC83E}" srcOrd="1" destOrd="0" presId="urn:microsoft.com/office/officeart/2008/layout/HalfCircleOrganizationChart"/>
    <dgm:cxn modelId="{19726831-7499-42E1-BC10-B1F4908E71E3}" type="presParOf" srcId="{D5F7DE24-86EB-465E-A211-26C7B4F17F2A}" destId="{A1EEA8F2-B4BA-49B1-AC39-C062382D4642}" srcOrd="2" destOrd="0" presId="urn:microsoft.com/office/officeart/2008/layout/HalfCircleOrganizationChart"/>
    <dgm:cxn modelId="{FD68F3E6-A09B-4712-8AFA-60E0EA369F46}" type="presParOf" srcId="{8B1B201D-43A3-4FA0-BEF2-B6527846F0FF}" destId="{D112DFF7-277E-4A21-8B72-DDDE2685CDA6}" srcOrd="4" destOrd="0" presId="urn:microsoft.com/office/officeart/2008/layout/HalfCircleOrganizationChart"/>
    <dgm:cxn modelId="{6D476F32-3F79-4E48-AD5C-33D717170069}" type="presParOf" srcId="{8B1B201D-43A3-4FA0-BEF2-B6527846F0FF}" destId="{2D47B332-0ED9-4652-849B-84A6B43488E4}" srcOrd="5" destOrd="0" presId="urn:microsoft.com/office/officeart/2008/layout/HalfCircleOrganizationChart"/>
    <dgm:cxn modelId="{F33B8BE4-6277-418A-92C3-3A64F580FB5F}" type="presParOf" srcId="{2D47B332-0ED9-4652-849B-84A6B43488E4}" destId="{2D430619-1D09-40C8-AA6E-198ACBA4FE59}" srcOrd="0" destOrd="0" presId="urn:microsoft.com/office/officeart/2008/layout/HalfCircleOrganizationChart"/>
    <dgm:cxn modelId="{7AF0CE7B-4DE1-430B-9021-905A98F1A7FC}" type="presParOf" srcId="{2D430619-1D09-40C8-AA6E-198ACBA4FE59}" destId="{1C509BB9-ABB8-4777-A651-2D309A28A0F4}" srcOrd="0" destOrd="0" presId="urn:microsoft.com/office/officeart/2008/layout/HalfCircleOrganizationChart"/>
    <dgm:cxn modelId="{7F284314-B008-42CC-839E-34C1F90B8867}" type="presParOf" srcId="{2D430619-1D09-40C8-AA6E-198ACBA4FE59}" destId="{C40F6DE9-5A3D-421B-8ED3-B1874920EC93}" srcOrd="1" destOrd="0" presId="urn:microsoft.com/office/officeart/2008/layout/HalfCircleOrganizationChart"/>
    <dgm:cxn modelId="{325B3F21-71CB-4684-8EAF-E2CCF2A8D171}" type="presParOf" srcId="{2D430619-1D09-40C8-AA6E-198ACBA4FE59}" destId="{75475EA5-13EF-4A2F-A6D9-B5B4F23E52B7}" srcOrd="2" destOrd="0" presId="urn:microsoft.com/office/officeart/2008/layout/HalfCircleOrganizationChart"/>
    <dgm:cxn modelId="{6E194ADF-6C6C-4C84-864E-FD5394192A6A}" type="presParOf" srcId="{2D430619-1D09-40C8-AA6E-198ACBA4FE59}" destId="{18734FDF-D179-4C6A-B16A-8A268E88BB09}" srcOrd="3" destOrd="0" presId="urn:microsoft.com/office/officeart/2008/layout/HalfCircleOrganizationChart"/>
    <dgm:cxn modelId="{ED747DFE-7EE3-41B1-A025-A0C9E80B1365}" type="presParOf" srcId="{2D47B332-0ED9-4652-849B-84A6B43488E4}" destId="{AA1F224F-1514-494C-9A2A-B41EF817DF6B}" srcOrd="1" destOrd="0" presId="urn:microsoft.com/office/officeart/2008/layout/HalfCircleOrganizationChart"/>
    <dgm:cxn modelId="{7527A417-82FB-48E5-A969-886DD62B61B2}" type="presParOf" srcId="{2D47B332-0ED9-4652-849B-84A6B43488E4}" destId="{0215AB83-2360-4550-A6F9-5A537B869815}" srcOrd="2" destOrd="0" presId="urn:microsoft.com/office/officeart/2008/layout/HalfCircleOrganizationChart"/>
    <dgm:cxn modelId="{CF1035F7-7A65-45F7-83BC-2971FB1AD480}" type="presParOf" srcId="{BAC22621-515B-4914-B3E1-EB90325C54B5}" destId="{B4622FAE-6DAF-4D97-99AE-B03C349F4FF9}"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9BB9A-09E4-E44B-BCF0-EBAD917CE111}">
      <dsp:nvSpPr>
        <dsp:cNvPr id="0" name=""/>
        <dsp:cNvSpPr/>
      </dsp:nvSpPr>
      <dsp:spPr>
        <a:xfrm>
          <a:off x="6635" y="1300555"/>
          <a:ext cx="1029778" cy="572324"/>
        </a:xfrm>
        <a:prstGeom prst="roundRect">
          <a:avLst>
            <a:gd name="adj" fmla="val 10000"/>
          </a:avLst>
        </a:prstGeom>
        <a:solidFill>
          <a:srgbClr val="439ED5"/>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0" tIns="45720" rIns="36000" bIns="45720" numCol="1" spcCol="1270" anchor="ctr" anchorCtr="0">
          <a:noAutofit/>
        </a:bodyPr>
        <a:lstStyle/>
        <a:p>
          <a:pPr lvl="0" algn="ctr" defTabSz="533400">
            <a:lnSpc>
              <a:spcPct val="90000"/>
            </a:lnSpc>
            <a:spcBef>
              <a:spcPct val="0"/>
            </a:spcBef>
            <a:spcAft>
              <a:spcPct val="35000"/>
            </a:spcAft>
          </a:pPr>
          <a:r>
            <a:rPr lang="en-US" sz="1200" kern="1200" dirty="0"/>
            <a:t>Drug</a:t>
          </a:r>
          <a:r>
            <a:rPr lang="en-US" sz="900" kern="1200" dirty="0"/>
            <a:t> </a:t>
          </a:r>
          <a:r>
            <a:rPr lang="en-US" sz="1200" kern="1200" dirty="0"/>
            <a:t>Administration</a:t>
          </a:r>
        </a:p>
      </dsp:txBody>
      <dsp:txXfrm>
        <a:off x="23398" y="1317318"/>
        <a:ext cx="996252" cy="538798"/>
      </dsp:txXfrm>
    </dsp:sp>
    <dsp:sp modelId="{C6AD66B3-2360-934E-8047-E01F8DC0E7D5}">
      <dsp:nvSpPr>
        <dsp:cNvPr id="0" name=""/>
        <dsp:cNvSpPr/>
      </dsp:nvSpPr>
      <dsp:spPr>
        <a:xfrm>
          <a:off x="1142502" y="1514544"/>
          <a:ext cx="180435" cy="144347"/>
        </a:xfrm>
        <a:prstGeom prst="rightArrow">
          <a:avLst>
            <a:gd name="adj1" fmla="val 60000"/>
            <a:gd name="adj2" fmla="val 50000"/>
          </a:avLst>
        </a:prstGeom>
        <a:solidFill>
          <a:srgbClr val="A6A6A6"/>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1142502" y="1543413"/>
        <a:ext cx="137131" cy="86609"/>
      </dsp:txXfrm>
    </dsp:sp>
    <dsp:sp modelId="{E6324547-D51A-1347-8529-C74DCBFC7C61}">
      <dsp:nvSpPr>
        <dsp:cNvPr id="0" name=""/>
        <dsp:cNvSpPr/>
      </dsp:nvSpPr>
      <dsp:spPr>
        <a:xfrm>
          <a:off x="1417590" y="1302161"/>
          <a:ext cx="954029" cy="569113"/>
        </a:xfrm>
        <a:prstGeom prst="roundRect">
          <a:avLst>
            <a:gd name="adj" fmla="val 10000"/>
          </a:avLst>
        </a:prstGeom>
        <a:solidFill>
          <a:srgbClr val="439ED5"/>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0" tIns="45720" rIns="36000" bIns="45720" numCol="1" spcCol="1270" anchor="ctr" anchorCtr="0">
          <a:noAutofit/>
        </a:bodyPr>
        <a:lstStyle/>
        <a:p>
          <a:pPr lvl="0" algn="ctr" defTabSz="533400">
            <a:lnSpc>
              <a:spcPct val="90000"/>
            </a:lnSpc>
            <a:spcBef>
              <a:spcPct val="0"/>
            </a:spcBef>
            <a:spcAft>
              <a:spcPct val="35000"/>
            </a:spcAft>
          </a:pPr>
          <a:r>
            <a:rPr lang="en-US" sz="1200" kern="1200" dirty="0"/>
            <a:t>Absorption</a:t>
          </a:r>
        </a:p>
      </dsp:txBody>
      <dsp:txXfrm>
        <a:off x="1434259" y="1318830"/>
        <a:ext cx="920691" cy="535775"/>
      </dsp:txXfrm>
    </dsp:sp>
    <dsp:sp modelId="{27C28905-44F3-C048-B495-991EC192B560}">
      <dsp:nvSpPr>
        <dsp:cNvPr id="0" name=""/>
        <dsp:cNvSpPr/>
      </dsp:nvSpPr>
      <dsp:spPr>
        <a:xfrm>
          <a:off x="2477708" y="1514544"/>
          <a:ext cx="180435" cy="144347"/>
        </a:xfrm>
        <a:prstGeom prst="rightArrow">
          <a:avLst>
            <a:gd name="adj1" fmla="val 60000"/>
            <a:gd name="adj2" fmla="val 50000"/>
          </a:avLst>
        </a:prstGeom>
        <a:solidFill>
          <a:srgbClr val="A6A6A6"/>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2477708" y="1543413"/>
        <a:ext cx="137131" cy="86609"/>
      </dsp:txXfrm>
    </dsp:sp>
    <dsp:sp modelId="{675C2217-3640-3B49-9F34-3A315B50538A}">
      <dsp:nvSpPr>
        <dsp:cNvPr id="0" name=""/>
        <dsp:cNvSpPr/>
      </dsp:nvSpPr>
      <dsp:spPr>
        <a:xfrm>
          <a:off x="2752797" y="1300555"/>
          <a:ext cx="987086" cy="572324"/>
        </a:xfrm>
        <a:prstGeom prst="roundRect">
          <a:avLst>
            <a:gd name="adj" fmla="val 10000"/>
          </a:avLst>
        </a:prstGeom>
        <a:solidFill>
          <a:srgbClr val="439ED5"/>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0" tIns="45720" rIns="36000" bIns="45720" numCol="1" spcCol="1270" anchor="ctr" anchorCtr="0">
          <a:noAutofit/>
        </a:bodyPr>
        <a:lstStyle/>
        <a:p>
          <a:pPr lvl="0" algn="ctr" defTabSz="533400">
            <a:lnSpc>
              <a:spcPct val="90000"/>
            </a:lnSpc>
            <a:spcBef>
              <a:spcPct val="0"/>
            </a:spcBef>
            <a:spcAft>
              <a:spcPct val="35000"/>
            </a:spcAft>
          </a:pPr>
          <a:r>
            <a:rPr lang="en-US" sz="1200" kern="1200" dirty="0"/>
            <a:t>Blood (Plasma)</a:t>
          </a:r>
        </a:p>
      </dsp:txBody>
      <dsp:txXfrm>
        <a:off x="2769560" y="1317318"/>
        <a:ext cx="953560" cy="538798"/>
      </dsp:txXfrm>
    </dsp:sp>
    <dsp:sp modelId="{102B15A1-571F-FE42-B89D-02E7AD9E9DBC}">
      <dsp:nvSpPr>
        <dsp:cNvPr id="0" name=""/>
        <dsp:cNvSpPr/>
      </dsp:nvSpPr>
      <dsp:spPr>
        <a:xfrm>
          <a:off x="3845972" y="1514544"/>
          <a:ext cx="180435" cy="144347"/>
        </a:xfrm>
        <a:prstGeom prst="rightArrow">
          <a:avLst>
            <a:gd name="adj1" fmla="val 60000"/>
            <a:gd name="adj2" fmla="val 50000"/>
          </a:avLst>
        </a:prstGeom>
        <a:solidFill>
          <a:srgbClr val="A6A6A6"/>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3845972" y="1543413"/>
        <a:ext cx="137131" cy="86609"/>
      </dsp:txXfrm>
    </dsp:sp>
    <dsp:sp modelId="{9D2AF115-7187-D946-AE01-044EE6661918}">
      <dsp:nvSpPr>
        <dsp:cNvPr id="0" name=""/>
        <dsp:cNvSpPr/>
      </dsp:nvSpPr>
      <dsp:spPr>
        <a:xfrm>
          <a:off x="4121060" y="1300555"/>
          <a:ext cx="982274" cy="572324"/>
        </a:xfrm>
        <a:prstGeom prst="roundRect">
          <a:avLst>
            <a:gd name="adj" fmla="val 10000"/>
          </a:avLst>
        </a:prstGeom>
        <a:solidFill>
          <a:srgbClr val="439ED5"/>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0" tIns="45720" rIns="36000" bIns="45720" numCol="1" spcCol="1270" anchor="ctr" anchorCtr="0">
          <a:noAutofit/>
        </a:bodyPr>
        <a:lstStyle/>
        <a:p>
          <a:pPr lvl="0" algn="ctr" defTabSz="533400">
            <a:lnSpc>
              <a:spcPct val="90000"/>
            </a:lnSpc>
            <a:spcBef>
              <a:spcPct val="0"/>
            </a:spcBef>
            <a:spcAft>
              <a:spcPct val="35000"/>
            </a:spcAft>
          </a:pPr>
          <a:r>
            <a:rPr lang="en-US" sz="1200" kern="1200" dirty="0"/>
            <a:t>Extracellular</a:t>
          </a:r>
        </a:p>
      </dsp:txBody>
      <dsp:txXfrm>
        <a:off x="4137823" y="1317318"/>
        <a:ext cx="948748" cy="538798"/>
      </dsp:txXfrm>
    </dsp:sp>
    <dsp:sp modelId="{FF15E907-D7C3-BD48-8F2D-F8C20E71274B}">
      <dsp:nvSpPr>
        <dsp:cNvPr id="0" name=""/>
        <dsp:cNvSpPr/>
      </dsp:nvSpPr>
      <dsp:spPr>
        <a:xfrm>
          <a:off x="5209423" y="1514542"/>
          <a:ext cx="180435" cy="144350"/>
        </a:xfrm>
        <a:prstGeom prst="rightArrow">
          <a:avLst>
            <a:gd name="adj1" fmla="val 60000"/>
            <a:gd name="adj2" fmla="val 50000"/>
          </a:avLst>
        </a:prstGeom>
        <a:solidFill>
          <a:srgbClr val="A6A6A6"/>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5209423" y="1543412"/>
        <a:ext cx="137130" cy="86610"/>
      </dsp:txXfrm>
    </dsp:sp>
    <dsp:sp modelId="{39BFE2FD-A5F1-794A-BFF9-C3A62EF93A29}">
      <dsp:nvSpPr>
        <dsp:cNvPr id="0" name=""/>
        <dsp:cNvSpPr/>
      </dsp:nvSpPr>
      <dsp:spPr>
        <a:xfrm>
          <a:off x="5484512" y="1300555"/>
          <a:ext cx="977509" cy="572324"/>
        </a:xfrm>
        <a:prstGeom prst="roundRect">
          <a:avLst>
            <a:gd name="adj" fmla="val 10000"/>
          </a:avLst>
        </a:prstGeom>
        <a:solidFill>
          <a:srgbClr val="439ED5"/>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0" tIns="45720" rIns="36000" bIns="45720" numCol="1" spcCol="1270" anchor="ctr" anchorCtr="0">
          <a:noAutofit/>
        </a:bodyPr>
        <a:lstStyle/>
        <a:p>
          <a:pPr lvl="0" algn="ctr" defTabSz="533400">
            <a:lnSpc>
              <a:spcPct val="90000"/>
            </a:lnSpc>
            <a:spcBef>
              <a:spcPct val="0"/>
            </a:spcBef>
            <a:spcAft>
              <a:spcPct val="35000"/>
            </a:spcAft>
          </a:pPr>
          <a:r>
            <a:rPr lang="en-US" sz="1200" kern="1200" dirty="0"/>
            <a:t>Intracellular </a:t>
          </a:r>
          <a:r>
            <a:rPr lang="en-US" sz="1200" kern="1200" dirty="0">
              <a:solidFill>
                <a:schemeClr val="accent5">
                  <a:lumMod val="40000"/>
                  <a:lumOff val="60000"/>
                </a:schemeClr>
              </a:solidFill>
            </a:rPr>
            <a:t>(Lipid soluble)</a:t>
          </a:r>
        </a:p>
      </dsp:txBody>
      <dsp:txXfrm>
        <a:off x="5501275" y="1317318"/>
        <a:ext cx="943983" cy="538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95B53-F1F9-45BF-B1B3-E618E9DC86DA}">
      <dsp:nvSpPr>
        <dsp:cNvPr id="0" name=""/>
        <dsp:cNvSpPr/>
      </dsp:nvSpPr>
      <dsp:spPr>
        <a:xfrm>
          <a:off x="3428999" y="787244"/>
          <a:ext cx="2127052" cy="387823"/>
        </a:xfrm>
        <a:custGeom>
          <a:avLst/>
          <a:gdLst/>
          <a:ahLst/>
          <a:cxnLst/>
          <a:rect l="0" t="0" r="0" b="0"/>
          <a:pathLst>
            <a:path>
              <a:moveTo>
                <a:pt x="0" y="0"/>
              </a:moveTo>
              <a:lnTo>
                <a:pt x="0" y="222568"/>
              </a:lnTo>
              <a:lnTo>
                <a:pt x="2127052" y="222568"/>
              </a:lnTo>
              <a:lnTo>
                <a:pt x="2127052" y="3878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09CA83-3B1C-40E8-BFC1-572DE1D5DFB6}">
      <dsp:nvSpPr>
        <dsp:cNvPr id="0" name=""/>
        <dsp:cNvSpPr/>
      </dsp:nvSpPr>
      <dsp:spPr>
        <a:xfrm>
          <a:off x="1548122" y="787244"/>
          <a:ext cx="1880877" cy="387823"/>
        </a:xfrm>
        <a:custGeom>
          <a:avLst/>
          <a:gdLst/>
          <a:ahLst/>
          <a:cxnLst/>
          <a:rect l="0" t="0" r="0" b="0"/>
          <a:pathLst>
            <a:path>
              <a:moveTo>
                <a:pt x="1880877" y="0"/>
              </a:moveTo>
              <a:lnTo>
                <a:pt x="1880877" y="222568"/>
              </a:lnTo>
              <a:lnTo>
                <a:pt x="0" y="222568"/>
              </a:lnTo>
              <a:lnTo>
                <a:pt x="0" y="3878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D0C55D-BF61-4A5D-9772-26A6AA5ACCEB}">
      <dsp:nvSpPr>
        <dsp:cNvPr id="0" name=""/>
        <dsp:cNvSpPr/>
      </dsp:nvSpPr>
      <dsp:spPr>
        <a:xfrm>
          <a:off x="2870859" y="316"/>
          <a:ext cx="1116281" cy="786928"/>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3E1406-7036-4FD4-A693-D74CB1480B38}">
      <dsp:nvSpPr>
        <dsp:cNvPr id="0" name=""/>
        <dsp:cNvSpPr/>
      </dsp:nvSpPr>
      <dsp:spPr>
        <a:xfrm>
          <a:off x="2870859" y="316"/>
          <a:ext cx="1116281" cy="786928"/>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AC7095-DD05-4216-93C9-1918F234EF6D}">
      <dsp:nvSpPr>
        <dsp:cNvPr id="0" name=""/>
        <dsp:cNvSpPr/>
      </dsp:nvSpPr>
      <dsp:spPr>
        <a:xfrm>
          <a:off x="2312718" y="141963"/>
          <a:ext cx="2232563" cy="50363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solidFill>
                <a:srgbClr val="0070C0"/>
              </a:solidFill>
            </a:rPr>
            <a:t>Binding of drugs</a:t>
          </a:r>
        </a:p>
      </dsp:txBody>
      <dsp:txXfrm>
        <a:off x="2312718" y="141963"/>
        <a:ext cx="2232563" cy="503634"/>
      </dsp:txXfrm>
    </dsp:sp>
    <dsp:sp modelId="{8AB09803-8839-416D-9C8B-1BCABE32DCDB}">
      <dsp:nvSpPr>
        <dsp:cNvPr id="0" name=""/>
        <dsp:cNvSpPr/>
      </dsp:nvSpPr>
      <dsp:spPr>
        <a:xfrm>
          <a:off x="1044385" y="1175068"/>
          <a:ext cx="1007473" cy="786928"/>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50CACE-9611-433E-BB72-EF6A81C71DD6}">
      <dsp:nvSpPr>
        <dsp:cNvPr id="0" name=""/>
        <dsp:cNvSpPr/>
      </dsp:nvSpPr>
      <dsp:spPr>
        <a:xfrm>
          <a:off x="1044385" y="1175068"/>
          <a:ext cx="1007473" cy="786928"/>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B29C3A-9B89-4075-BE29-2C3AD37B5389}">
      <dsp:nvSpPr>
        <dsp:cNvPr id="0" name=""/>
        <dsp:cNvSpPr/>
      </dsp:nvSpPr>
      <dsp:spPr>
        <a:xfrm>
          <a:off x="540648" y="1316715"/>
          <a:ext cx="2014946" cy="50363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solidFill>
                <a:srgbClr val="0070C0"/>
              </a:solidFill>
            </a:rPr>
            <a:t>A- Plasma protein binding </a:t>
          </a:r>
        </a:p>
      </dsp:txBody>
      <dsp:txXfrm>
        <a:off x="540648" y="1316715"/>
        <a:ext cx="2014946" cy="503634"/>
      </dsp:txXfrm>
    </dsp:sp>
    <dsp:sp modelId="{940BB478-74A6-458C-8022-8FDA96C1CEE3}">
      <dsp:nvSpPr>
        <dsp:cNvPr id="0" name=""/>
        <dsp:cNvSpPr/>
      </dsp:nvSpPr>
      <dsp:spPr>
        <a:xfrm>
          <a:off x="5113763" y="1175068"/>
          <a:ext cx="884578" cy="786928"/>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FAD707-5CC6-4021-97B8-66163D923ED5}">
      <dsp:nvSpPr>
        <dsp:cNvPr id="0" name=""/>
        <dsp:cNvSpPr/>
      </dsp:nvSpPr>
      <dsp:spPr>
        <a:xfrm>
          <a:off x="5113763" y="1175068"/>
          <a:ext cx="884578" cy="786928"/>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6A3AC-9B64-443D-BC58-DE588A362296}">
      <dsp:nvSpPr>
        <dsp:cNvPr id="0" name=""/>
        <dsp:cNvSpPr/>
      </dsp:nvSpPr>
      <dsp:spPr>
        <a:xfrm>
          <a:off x="4671473" y="1316715"/>
          <a:ext cx="1769157" cy="50363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solidFill>
                <a:srgbClr val="0070C0"/>
              </a:solidFill>
            </a:rPr>
            <a:t>B- Tissue protein binding </a:t>
          </a:r>
        </a:p>
      </dsp:txBody>
      <dsp:txXfrm>
        <a:off x="4671473" y="1316715"/>
        <a:ext cx="1769157" cy="503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2DFF7-277E-4A21-8B72-DDDE2685CDA6}">
      <dsp:nvSpPr>
        <dsp:cNvPr id="0" name=""/>
        <dsp:cNvSpPr/>
      </dsp:nvSpPr>
      <dsp:spPr>
        <a:xfrm>
          <a:off x="3227695" y="1066526"/>
          <a:ext cx="2232132" cy="424751"/>
        </a:xfrm>
        <a:custGeom>
          <a:avLst/>
          <a:gdLst/>
          <a:ahLst/>
          <a:cxnLst/>
          <a:rect l="0" t="0" r="0" b="0"/>
          <a:pathLst>
            <a:path>
              <a:moveTo>
                <a:pt x="0" y="0"/>
              </a:moveTo>
              <a:lnTo>
                <a:pt x="0" y="226586"/>
              </a:lnTo>
              <a:lnTo>
                <a:pt x="2232132" y="226586"/>
              </a:lnTo>
              <a:lnTo>
                <a:pt x="2232132" y="424751"/>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9C8ABC0-B1EA-49D5-967A-5CEA20986A8F}">
      <dsp:nvSpPr>
        <dsp:cNvPr id="0" name=""/>
        <dsp:cNvSpPr/>
      </dsp:nvSpPr>
      <dsp:spPr>
        <a:xfrm>
          <a:off x="3181975" y="1066526"/>
          <a:ext cx="91440" cy="396330"/>
        </a:xfrm>
        <a:custGeom>
          <a:avLst/>
          <a:gdLst/>
          <a:ahLst/>
          <a:cxnLst/>
          <a:rect l="0" t="0" r="0" b="0"/>
          <a:pathLst>
            <a:path>
              <a:moveTo>
                <a:pt x="45720" y="0"/>
              </a:moveTo>
              <a:lnTo>
                <a:pt x="45720" y="396330"/>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036988-DD52-4CAA-AE47-CE6CB8AA6D91}">
      <dsp:nvSpPr>
        <dsp:cNvPr id="0" name=""/>
        <dsp:cNvSpPr/>
      </dsp:nvSpPr>
      <dsp:spPr>
        <a:xfrm>
          <a:off x="1052690" y="1066526"/>
          <a:ext cx="2175004" cy="424751"/>
        </a:xfrm>
        <a:custGeom>
          <a:avLst/>
          <a:gdLst/>
          <a:ahLst/>
          <a:cxnLst/>
          <a:rect l="0" t="0" r="0" b="0"/>
          <a:pathLst>
            <a:path>
              <a:moveTo>
                <a:pt x="2175004" y="0"/>
              </a:moveTo>
              <a:lnTo>
                <a:pt x="2175004" y="226586"/>
              </a:lnTo>
              <a:lnTo>
                <a:pt x="0" y="226586"/>
              </a:lnTo>
              <a:lnTo>
                <a:pt x="0" y="424751"/>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694CAB5-108D-4FF0-BAF6-70F898600B48}">
      <dsp:nvSpPr>
        <dsp:cNvPr id="0" name=""/>
        <dsp:cNvSpPr/>
      </dsp:nvSpPr>
      <dsp:spPr>
        <a:xfrm>
          <a:off x="2755873" y="122882"/>
          <a:ext cx="943643" cy="943643"/>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4D9EEC-D91E-4A31-A2DF-B2BCB5ADF6F2}">
      <dsp:nvSpPr>
        <dsp:cNvPr id="0" name=""/>
        <dsp:cNvSpPr/>
      </dsp:nvSpPr>
      <dsp:spPr>
        <a:xfrm>
          <a:off x="2755873" y="122882"/>
          <a:ext cx="943643" cy="943643"/>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EA4984B-9DCD-4403-9621-1BE961F3FEE5}">
      <dsp:nvSpPr>
        <dsp:cNvPr id="0" name=""/>
        <dsp:cNvSpPr/>
      </dsp:nvSpPr>
      <dsp:spPr>
        <a:xfrm>
          <a:off x="2284051" y="292738"/>
          <a:ext cx="1887287" cy="603932"/>
        </a:xfrm>
        <a:prstGeom prst="rect">
          <a:avLst/>
        </a:prstGeom>
        <a:noFill/>
        <a:ln w="12700" cap="flat" cmpd="sng" algn="ctr">
          <a:noFill/>
          <a:prstDash val="solid"/>
        </a:ln>
        <a:effectLst>
          <a:outerShdw blurRad="38100" dist="25400" dir="2700000" algn="br" rotWithShape="0">
            <a:srgbClr val="000000">
              <a:alpha val="60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Binding</a:t>
          </a:r>
          <a:r>
            <a:rPr lang="en-US" sz="1400" kern="1200" baseline="0" dirty="0"/>
            <a:t> of drugs to plasma Proteins and tissue </a:t>
          </a:r>
          <a:endParaRPr lang="en-US" sz="1400" kern="1200" dirty="0"/>
        </a:p>
      </dsp:txBody>
      <dsp:txXfrm>
        <a:off x="2284051" y="292738"/>
        <a:ext cx="1887287" cy="603932"/>
      </dsp:txXfrm>
    </dsp:sp>
    <dsp:sp modelId="{C3F81B44-7C79-4BD8-8618-D8AF748D4DF8}">
      <dsp:nvSpPr>
        <dsp:cNvPr id="0" name=""/>
        <dsp:cNvSpPr/>
      </dsp:nvSpPr>
      <dsp:spPr>
        <a:xfrm>
          <a:off x="580868" y="1491278"/>
          <a:ext cx="943643" cy="943643"/>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715F551-0978-4AB8-B404-389A7798F722}">
      <dsp:nvSpPr>
        <dsp:cNvPr id="0" name=""/>
        <dsp:cNvSpPr/>
      </dsp:nvSpPr>
      <dsp:spPr>
        <a:xfrm>
          <a:off x="580868" y="1491278"/>
          <a:ext cx="943643" cy="943643"/>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53133B0-5E86-4CCC-8539-9E94F5F132C0}">
      <dsp:nvSpPr>
        <dsp:cNvPr id="0" name=""/>
        <dsp:cNvSpPr/>
      </dsp:nvSpPr>
      <dsp:spPr>
        <a:xfrm>
          <a:off x="109046" y="1661134"/>
          <a:ext cx="1887287" cy="603932"/>
        </a:xfrm>
        <a:prstGeom prst="rect">
          <a:avLst/>
        </a:prstGeom>
        <a:noFill/>
        <a:ln w="12700" cap="flat" cmpd="sng" algn="ctr">
          <a:noFill/>
          <a:prstDash val="solid"/>
        </a:ln>
        <a:effectLst>
          <a:outerShdw blurRad="38100" dist="25400" dir="2700000" algn="br" rotWithShape="0">
            <a:srgbClr val="000000">
              <a:alpha val="60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Binding to plasma protein </a:t>
          </a:r>
        </a:p>
      </dsp:txBody>
      <dsp:txXfrm>
        <a:off x="109046" y="1661134"/>
        <a:ext cx="1887287" cy="603932"/>
      </dsp:txXfrm>
    </dsp:sp>
    <dsp:sp modelId="{F8C9CCF3-B9EF-4819-AB90-A941C4FDB574}">
      <dsp:nvSpPr>
        <dsp:cNvPr id="0" name=""/>
        <dsp:cNvSpPr/>
      </dsp:nvSpPr>
      <dsp:spPr>
        <a:xfrm>
          <a:off x="2755873" y="1462857"/>
          <a:ext cx="943643" cy="943643"/>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2D2979C-3C17-4C48-B497-9695B5B4915C}">
      <dsp:nvSpPr>
        <dsp:cNvPr id="0" name=""/>
        <dsp:cNvSpPr/>
      </dsp:nvSpPr>
      <dsp:spPr>
        <a:xfrm>
          <a:off x="2755873" y="1462857"/>
          <a:ext cx="943643" cy="943643"/>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C6D0277-014A-407E-9B20-86A867B0924D}">
      <dsp:nvSpPr>
        <dsp:cNvPr id="0" name=""/>
        <dsp:cNvSpPr/>
      </dsp:nvSpPr>
      <dsp:spPr>
        <a:xfrm>
          <a:off x="2284051" y="1632713"/>
          <a:ext cx="1887287" cy="603932"/>
        </a:xfrm>
        <a:prstGeom prst="rect">
          <a:avLst/>
        </a:prstGeom>
        <a:noFill/>
        <a:ln w="12700" cap="flat" cmpd="sng" algn="ctr">
          <a:noFill/>
          <a:prstDash val="solid"/>
        </a:ln>
        <a:effectLst>
          <a:outerShdw blurRad="38100" dist="25400" dir="2700000" algn="br" rotWithShape="0">
            <a:srgbClr val="000000">
              <a:alpha val="60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Binding to tissue protein </a:t>
          </a:r>
        </a:p>
      </dsp:txBody>
      <dsp:txXfrm>
        <a:off x="2284051" y="1632713"/>
        <a:ext cx="1887287" cy="603932"/>
      </dsp:txXfrm>
    </dsp:sp>
    <dsp:sp modelId="{C40F6DE9-5A3D-421B-8ED3-B1874920EC93}">
      <dsp:nvSpPr>
        <dsp:cNvPr id="0" name=""/>
        <dsp:cNvSpPr/>
      </dsp:nvSpPr>
      <dsp:spPr>
        <a:xfrm>
          <a:off x="4988006" y="1491278"/>
          <a:ext cx="943643" cy="943643"/>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5475EA5-13EF-4A2F-A6D9-B5B4F23E52B7}">
      <dsp:nvSpPr>
        <dsp:cNvPr id="0" name=""/>
        <dsp:cNvSpPr/>
      </dsp:nvSpPr>
      <dsp:spPr>
        <a:xfrm>
          <a:off x="4988006" y="1491278"/>
          <a:ext cx="943643" cy="943643"/>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C509BB9-ABB8-4777-A651-2D309A28A0F4}">
      <dsp:nvSpPr>
        <dsp:cNvPr id="0" name=""/>
        <dsp:cNvSpPr/>
      </dsp:nvSpPr>
      <dsp:spPr>
        <a:xfrm>
          <a:off x="4516184" y="1661134"/>
          <a:ext cx="1887287" cy="603932"/>
        </a:xfrm>
        <a:prstGeom prst="rect">
          <a:avLst/>
        </a:prstGeom>
        <a:noFill/>
        <a:ln w="12700" cap="flat" cmpd="sng" algn="ctr">
          <a:noFill/>
          <a:prstDash val="solid"/>
        </a:ln>
        <a:effectLst>
          <a:outerShdw blurRad="38100" dist="25400" dir="2700000" algn="br" rotWithShape="0">
            <a:srgbClr val="000000">
              <a:alpha val="60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a:t>Hdrophobicity</a:t>
          </a:r>
          <a:endParaRPr lang="en-US" sz="2000" kern="1200" dirty="0"/>
        </a:p>
      </dsp:txBody>
      <dsp:txXfrm>
        <a:off x="4516184" y="1661134"/>
        <a:ext cx="1887287" cy="6039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AEA999D9-A2BC-4A44-874C-3199E2D104F6}" type="datetimeFigureOut">
              <a:rPr lang="en-US" smtClean="0"/>
              <a:t>10/31/16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EAF747-0394-43F7-8985-6E7DE2EBA1F9}" type="slidenum">
              <a:rPr lang="en-US" smtClean="0"/>
              <a:t>‹#›</a:t>
            </a:fld>
            <a:endParaRPr lang="en-US" dirty="0"/>
          </a:p>
        </p:txBody>
      </p:sp>
    </p:spTree>
    <p:extLst>
      <p:ext uri="{BB962C8B-B14F-4D97-AF65-F5344CB8AC3E}">
        <p14:creationId xmlns:p14="http://schemas.microsoft.com/office/powerpoint/2010/main" val="1868003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FD47E7B-7690-4A60-93DB-2D12AC28B395}" type="datetimeFigureOut">
              <a:rPr lang="en-US" smtClean="0"/>
              <a:t>10/31/16</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F01FC-3077-45D2-BEBA-61237E546C94}" type="slidenum">
              <a:rPr lang="en-US" smtClean="0"/>
              <a:t>‹#›</a:t>
            </a:fld>
            <a:endParaRPr lang="en-US" dirty="0"/>
          </a:p>
        </p:txBody>
      </p:sp>
    </p:spTree>
    <p:extLst>
      <p:ext uri="{BB962C8B-B14F-4D97-AF65-F5344CB8AC3E}">
        <p14:creationId xmlns:p14="http://schemas.microsoft.com/office/powerpoint/2010/main" val="255105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latin typeface="Arial"/>
            </a:endParaRPr>
          </a:p>
        </p:txBody>
      </p:sp>
      <p:sp>
        <p:nvSpPr>
          <p:cNvPr id="4" name="عنصر نائب لرقم الشريحة 3"/>
          <p:cNvSpPr>
            <a:spLocks noGrp="1"/>
          </p:cNvSpPr>
          <p:nvPr>
            <p:ph type="sldNum" sz="quarter" idx="10"/>
          </p:nvPr>
        </p:nvSpPr>
        <p:spPr/>
        <p:txBody>
          <a:bodyPr/>
          <a:lstStyle/>
          <a:p>
            <a:fld id="{301F01FC-3077-45D2-BEBA-61237E546C94}" type="slidenum">
              <a:rPr lang="en-US" smtClean="0"/>
              <a:t>4</a:t>
            </a:fld>
            <a:endParaRPr lang="en-US" dirty="0"/>
          </a:p>
        </p:txBody>
      </p:sp>
    </p:spTree>
    <p:extLst>
      <p:ext uri="{BB962C8B-B14F-4D97-AF65-F5344CB8AC3E}">
        <p14:creationId xmlns:p14="http://schemas.microsoft.com/office/powerpoint/2010/main" val="412329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 the </a:t>
            </a:r>
            <a:endParaRPr lang="en-US" dirty="0"/>
          </a:p>
        </p:txBody>
      </p:sp>
      <p:sp>
        <p:nvSpPr>
          <p:cNvPr id="4" name="Slide Number Placeholder 3"/>
          <p:cNvSpPr>
            <a:spLocks noGrp="1"/>
          </p:cNvSpPr>
          <p:nvPr>
            <p:ph type="sldNum" sz="quarter" idx="10"/>
          </p:nvPr>
        </p:nvSpPr>
        <p:spPr/>
        <p:txBody>
          <a:bodyPr/>
          <a:lstStyle/>
          <a:p>
            <a:fld id="{301F01FC-3077-45D2-BEBA-61237E546C94}" type="slidenum">
              <a:rPr lang="en-US" smtClean="0"/>
              <a:t>10</a:t>
            </a:fld>
            <a:endParaRPr lang="en-US" dirty="0"/>
          </a:p>
        </p:txBody>
      </p:sp>
    </p:spTree>
    <p:extLst>
      <p:ext uri="{BB962C8B-B14F-4D97-AF65-F5344CB8AC3E}">
        <p14:creationId xmlns:p14="http://schemas.microsoft.com/office/powerpoint/2010/main" val="200320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add ** combine with receptors</a:t>
            </a:r>
            <a:r>
              <a:rPr lang="en-US" baseline="0" dirty="0" smtClean="0"/>
              <a:t> </a:t>
            </a:r>
          </a:p>
          <a:p>
            <a:r>
              <a:rPr lang="en-US" baseline="0" dirty="0" smtClean="0"/>
              <a:t>2- t1/2</a:t>
            </a:r>
            <a:endParaRPr lang="en-US" dirty="0"/>
          </a:p>
        </p:txBody>
      </p:sp>
      <p:sp>
        <p:nvSpPr>
          <p:cNvPr id="4" name="Slide Number Placeholder 3"/>
          <p:cNvSpPr>
            <a:spLocks noGrp="1"/>
          </p:cNvSpPr>
          <p:nvPr>
            <p:ph type="sldNum" sz="quarter" idx="10"/>
          </p:nvPr>
        </p:nvSpPr>
        <p:spPr/>
        <p:txBody>
          <a:bodyPr/>
          <a:lstStyle/>
          <a:p>
            <a:fld id="{301F01FC-3077-45D2-BEBA-61237E546C94}" type="slidenum">
              <a:rPr lang="en-US" smtClean="0"/>
              <a:t>12</a:t>
            </a:fld>
            <a:endParaRPr lang="en-US" dirty="0"/>
          </a:p>
        </p:txBody>
      </p:sp>
    </p:spTree>
    <p:extLst>
      <p:ext uri="{BB962C8B-B14F-4D97-AF65-F5344CB8AC3E}">
        <p14:creationId xmlns:p14="http://schemas.microsoft.com/office/powerpoint/2010/main" val="131216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Delete displacement cause</a:t>
            </a:r>
            <a:r>
              <a:rPr lang="en-US" baseline="0" dirty="0" smtClean="0"/>
              <a:t> it is repeated </a:t>
            </a:r>
            <a:endParaRPr lang="en-US" dirty="0"/>
          </a:p>
        </p:txBody>
      </p:sp>
      <p:sp>
        <p:nvSpPr>
          <p:cNvPr id="4" name="Slide Number Placeholder 3"/>
          <p:cNvSpPr>
            <a:spLocks noGrp="1"/>
          </p:cNvSpPr>
          <p:nvPr>
            <p:ph type="sldNum" sz="quarter" idx="10"/>
          </p:nvPr>
        </p:nvSpPr>
        <p:spPr/>
        <p:txBody>
          <a:bodyPr/>
          <a:lstStyle/>
          <a:p>
            <a:fld id="{301F01FC-3077-45D2-BEBA-61237E546C94}" type="slidenum">
              <a:rPr lang="en-US" smtClean="0"/>
              <a:t>14</a:t>
            </a:fld>
            <a:endParaRPr lang="en-US" dirty="0"/>
          </a:p>
        </p:txBody>
      </p:sp>
    </p:spTree>
    <p:extLst>
      <p:ext uri="{BB962C8B-B14F-4D97-AF65-F5344CB8AC3E}">
        <p14:creationId xmlns:p14="http://schemas.microsoft.com/office/powerpoint/2010/main" val="148135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3200"/>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B36B5E0C-AC51-4AB9-B875-FC00BD5717CA}" type="datetime1">
              <a:rPr lang="en-US" smtClean="0"/>
              <a:t>10/31/16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111885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8A6E7-817C-4636-AC7D-C925A71F2021}" type="datetime1">
              <a:rPr lang="en-US" smtClean="0"/>
              <a:t>10/31/16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31766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9" y="486835"/>
            <a:ext cx="4321969"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C75900-B30B-42B3-BCAA-7A7EACCAB926}" type="datetime1">
              <a:rPr lang="en-US" smtClean="0"/>
              <a:t>10/31/16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837902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3200"/>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570823EA-BB7D-484E-AE2D-FADC101F7F45}" type="datetime1">
              <a:rPr lang="en-US" smtClean="0"/>
              <a:t>10/31/16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431848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BC028E-6C50-4BA7-A19C-698CC8136D36}" type="datetime1">
              <a:rPr lang="en-US" smtClean="0"/>
              <a:t>10/31/16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2687821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467917" y="6119286"/>
            <a:ext cx="5915025" cy="2000249"/>
          </a:xfrm>
        </p:spPr>
        <p:txBody>
          <a:bodyPr/>
          <a:lstStyle>
            <a:lvl1pPr marL="0" indent="0">
              <a:buNone/>
              <a:defRPr sz="3200">
                <a:solidFill>
                  <a:schemeClr val="tx1">
                    <a:tint val="75000"/>
                  </a:schemeClr>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13AFD-2CC7-46EC-ADBD-30CAF537C560}" type="datetime1">
              <a:rPr lang="en-US" smtClean="0"/>
              <a:t>10/31/16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2064833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00363"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1" y="2434167"/>
            <a:ext cx="2900363"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41CE2-F492-40B5-B93C-C042F43C6DDE}" type="datetime1">
              <a:rPr lang="en-US" smtClean="0"/>
              <a:t>10/31/16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827398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79"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680" y="2241552"/>
            <a:ext cx="2901553"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472680" y="3340100"/>
            <a:ext cx="290155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2"/>
            <a:ext cx="2915841"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3471863" y="3340100"/>
            <a:ext cx="291584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35B38D-24CA-4D67-AFBB-0E1D2F608FB6}" type="datetime1">
              <a:rPr lang="en-US" smtClean="0"/>
              <a:t>10/31/16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1624999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3F48AE-C36F-4066-A4A9-183A6C6298A9}" type="datetime1">
              <a:rPr lang="en-US" smtClean="0"/>
              <a:t>10/31/16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87568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EC5AA-88C6-449D-A30D-6B65F225162E}" type="datetime1">
              <a:rPr lang="en-US" smtClean="0"/>
              <a:t>10/31/16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2348176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2915842" y="1316569"/>
            <a:ext cx="3471863"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680" y="2743200"/>
            <a:ext cx="2212181"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0570D48-8410-4D30-818A-2277380573C2}" type="datetime1">
              <a:rPr lang="en-US" smtClean="0"/>
              <a:t>10/31/16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190831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794EDC-3BFD-4C56-BDD7-544BBCB44039}" type="datetime1">
              <a:rPr lang="en-US" smtClean="0"/>
              <a:t>10/31/16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1880451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2915842" y="1316569"/>
            <a:ext cx="3471863" cy="6498167"/>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dirty="0"/>
          </a:p>
        </p:txBody>
      </p:sp>
      <p:sp>
        <p:nvSpPr>
          <p:cNvPr id="4" name="Text Placeholder 3"/>
          <p:cNvSpPr>
            <a:spLocks noGrp="1"/>
          </p:cNvSpPr>
          <p:nvPr>
            <p:ph type="body" sz="half" idx="2"/>
          </p:nvPr>
        </p:nvSpPr>
        <p:spPr>
          <a:xfrm>
            <a:off x="472680" y="2743200"/>
            <a:ext cx="2212181"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9ADF9E87-E5E5-4368-96F8-9E8870B00DCA}" type="datetime1">
              <a:rPr lang="en-US" smtClean="0"/>
              <a:t>10/31/16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3531390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B1C93-892A-401B-9F73-2B188096B4D5}" type="datetime1">
              <a:rPr lang="en-US" smtClean="0"/>
              <a:t>10/31/16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3018376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9" y="486835"/>
            <a:ext cx="4321969"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4C6B36-AD11-4FA7-996E-8A5276AD21C7}" type="datetime1">
              <a:rPr lang="en-US" smtClean="0"/>
              <a:t>10/31/16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dirty="0"/>
          </a:p>
        </p:txBody>
      </p:sp>
    </p:spTree>
    <p:extLst>
      <p:ext uri="{BB962C8B-B14F-4D97-AF65-F5344CB8AC3E}">
        <p14:creationId xmlns:p14="http://schemas.microsoft.com/office/powerpoint/2010/main" val="3119993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17220" y="1011936"/>
            <a:ext cx="5657850" cy="475488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18779" y="5940828"/>
            <a:ext cx="5657850" cy="1524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ADE602-F92E-4C97-82F9-DA01629FFB4A}" type="datetime1">
              <a:rPr lang="en-US" smtClean="0"/>
              <a:t>10/31/16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dirty="0"/>
          </a:p>
        </p:txBody>
      </p:sp>
      <p:cxnSp>
        <p:nvCxnSpPr>
          <p:cNvPr id="9" name="Straight Connector 8"/>
          <p:cNvCxnSpPr/>
          <p:nvPr/>
        </p:nvCxnSpPr>
        <p:spPr>
          <a:xfrm>
            <a:off x="679308" y="57912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466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6A737A-0FE3-43BF-9605-E1344A5CF5DB}" type="datetime1">
              <a:rPr lang="en-US" smtClean="0"/>
              <a:t>10/31/16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dirty="0"/>
          </a:p>
        </p:txBody>
      </p:sp>
    </p:spTree>
    <p:extLst>
      <p:ext uri="{BB962C8B-B14F-4D97-AF65-F5344CB8AC3E}">
        <p14:creationId xmlns:p14="http://schemas.microsoft.com/office/powerpoint/2010/main" val="2794966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1011936"/>
            <a:ext cx="5657850" cy="475488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617220" y="5937504"/>
            <a:ext cx="5657850" cy="1524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5F9B5E-16C1-45EB-99C7-387E4A09DFBD}" type="datetime1">
              <a:rPr lang="en-US" smtClean="0"/>
              <a:t>10/31/16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dirty="0"/>
          </a:p>
        </p:txBody>
      </p:sp>
      <p:cxnSp>
        <p:nvCxnSpPr>
          <p:cNvPr id="9" name="Straight Connector 8"/>
          <p:cNvCxnSpPr/>
          <p:nvPr/>
        </p:nvCxnSpPr>
        <p:spPr>
          <a:xfrm>
            <a:off x="679308" y="57912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342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17220" y="382139"/>
            <a:ext cx="5657850" cy="193434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17220" y="2460979"/>
            <a:ext cx="2777490" cy="5364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97580" y="2460982"/>
            <a:ext cx="2777490" cy="5364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8F5E6D-0EA2-476A-BA26-F964B4F64F11}" type="datetime1">
              <a:rPr lang="en-US" smtClean="0"/>
              <a:t>10/31/16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E77C5F-097D-4C0C-BCDF-5C8359D7CE86}" type="slidenum">
              <a:rPr lang="en-US" smtClean="0"/>
              <a:t>‹#›</a:t>
            </a:fld>
            <a:endParaRPr lang="en-US" dirty="0"/>
          </a:p>
        </p:txBody>
      </p:sp>
    </p:spTree>
    <p:extLst>
      <p:ext uri="{BB962C8B-B14F-4D97-AF65-F5344CB8AC3E}">
        <p14:creationId xmlns:p14="http://schemas.microsoft.com/office/powerpoint/2010/main" val="2033724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17220" y="382139"/>
            <a:ext cx="5657850" cy="19343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17220" y="2461403"/>
            <a:ext cx="2777490" cy="981709"/>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7220" y="3443112"/>
            <a:ext cx="2777490" cy="4382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97580" y="2461403"/>
            <a:ext cx="2777490" cy="981709"/>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97580" y="3443112"/>
            <a:ext cx="2777490" cy="4382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B81171-1AB4-44D1-89AF-6051ACAA63FE}" type="datetime1">
              <a:rPr lang="en-US" smtClean="0"/>
              <a:t>10/31/16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E77C5F-097D-4C0C-BCDF-5C8359D7CE86}" type="slidenum">
              <a:rPr lang="en-US" smtClean="0"/>
              <a:t>‹#›</a:t>
            </a:fld>
            <a:endParaRPr lang="en-US" dirty="0"/>
          </a:p>
        </p:txBody>
      </p:sp>
    </p:spTree>
    <p:extLst>
      <p:ext uri="{BB962C8B-B14F-4D97-AF65-F5344CB8AC3E}">
        <p14:creationId xmlns:p14="http://schemas.microsoft.com/office/powerpoint/2010/main" val="3373528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72ECA7-F5C2-40CF-AA4C-153254907D74}" type="datetime1">
              <a:rPr lang="en-US" smtClean="0"/>
              <a:t>10/31/16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E77C5F-097D-4C0C-BCDF-5C8359D7CE86}" type="slidenum">
              <a:rPr lang="en-US" smtClean="0"/>
              <a:t>‹#›</a:t>
            </a:fld>
            <a:endParaRPr lang="en-US" dirty="0"/>
          </a:p>
        </p:txBody>
      </p:sp>
    </p:spTree>
    <p:extLst>
      <p:ext uri="{BB962C8B-B14F-4D97-AF65-F5344CB8AC3E}">
        <p14:creationId xmlns:p14="http://schemas.microsoft.com/office/powerpoint/2010/main" val="3415337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49751B-6879-45C8-8328-9C5F4BC7ABEA}" type="datetime1">
              <a:rPr lang="en-US" smtClean="0"/>
              <a:t>10/31/16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2E77C5F-097D-4C0C-BCDF-5C8359D7CE86}" type="slidenum">
              <a:rPr lang="en-US" smtClean="0"/>
              <a:t>‹#›</a:t>
            </a:fld>
            <a:endParaRPr lang="en-US" dirty="0"/>
          </a:p>
        </p:txBody>
      </p:sp>
    </p:spTree>
    <p:extLst>
      <p:ext uri="{BB962C8B-B14F-4D97-AF65-F5344CB8AC3E}">
        <p14:creationId xmlns:p14="http://schemas.microsoft.com/office/powerpoint/2010/main" val="338859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467917" y="6119286"/>
            <a:ext cx="5915025" cy="2000249"/>
          </a:xfrm>
        </p:spPr>
        <p:txBody>
          <a:bodyPr/>
          <a:lstStyle>
            <a:lvl1pPr marL="0" indent="0">
              <a:buNone/>
              <a:defRPr sz="3200">
                <a:solidFill>
                  <a:schemeClr val="tx1">
                    <a:tint val="75000"/>
                  </a:schemeClr>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E27F12-160C-4BC0-BD70-88A47195AECF}" type="datetime1">
              <a:rPr lang="en-US" smtClean="0"/>
              <a:t>10/31/16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3751215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0" y="0"/>
            <a:ext cx="2278570"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72540" y="0"/>
            <a:ext cx="36005"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7175" y="792479"/>
            <a:ext cx="1800225" cy="3048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2595178" y="975360"/>
            <a:ext cx="3757045" cy="701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7175" y="3901440"/>
            <a:ext cx="1800225" cy="4505499"/>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61851" y="8613049"/>
            <a:ext cx="1472912" cy="486833"/>
          </a:xfrm>
        </p:spPr>
        <p:txBody>
          <a:bodyPr/>
          <a:lstStyle>
            <a:lvl1pPr algn="l">
              <a:defRPr/>
            </a:lvl1pPr>
          </a:lstStyle>
          <a:p>
            <a:fld id="{1B10DECA-B66F-4095-A25C-C223BF875D5D}" type="datetime1">
              <a:rPr lang="en-US" smtClean="0"/>
              <a:t>10/31/16</a:t>
            </a:fld>
            <a:endParaRPr lang="en-US" dirty="0"/>
          </a:p>
        </p:txBody>
      </p:sp>
      <p:sp>
        <p:nvSpPr>
          <p:cNvPr id="6" name="Footer Placeholder 5"/>
          <p:cNvSpPr>
            <a:spLocks noGrp="1"/>
          </p:cNvSpPr>
          <p:nvPr>
            <p:ph type="ftr" sz="quarter" idx="11"/>
          </p:nvPr>
        </p:nvSpPr>
        <p:spPr>
          <a:xfrm>
            <a:off x="2700337" y="8613049"/>
            <a:ext cx="2614613" cy="486833"/>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2E77C5F-097D-4C0C-BCDF-5C8359D7CE86}" type="slidenum">
              <a:rPr lang="en-US" smtClean="0"/>
              <a:t>‹#›</a:t>
            </a:fld>
            <a:endParaRPr lang="en-US" dirty="0"/>
          </a:p>
        </p:txBody>
      </p:sp>
    </p:spTree>
    <p:extLst>
      <p:ext uri="{BB962C8B-B14F-4D97-AF65-F5344CB8AC3E}">
        <p14:creationId xmlns:p14="http://schemas.microsoft.com/office/powerpoint/2010/main" val="1671064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6604000"/>
            <a:ext cx="6856214" cy="2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655343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6766560"/>
            <a:ext cx="5692140" cy="109728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9" y="0"/>
            <a:ext cx="6857992" cy="6553435"/>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17219" y="7876032"/>
            <a:ext cx="5692140" cy="79248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F83B41A-DA87-4741-AB7A-A4BBB4B129C5}" type="datetime1">
              <a:rPr lang="en-US" smtClean="0"/>
              <a:t>10/31/16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E77C5F-097D-4C0C-BCDF-5C8359D7CE86}" type="slidenum">
              <a:rPr lang="en-US" smtClean="0"/>
              <a:t>‹#›</a:t>
            </a:fld>
            <a:endParaRPr lang="en-US" dirty="0"/>
          </a:p>
        </p:txBody>
      </p:sp>
    </p:spTree>
    <p:extLst>
      <p:ext uri="{BB962C8B-B14F-4D97-AF65-F5344CB8AC3E}">
        <p14:creationId xmlns:p14="http://schemas.microsoft.com/office/powerpoint/2010/main" val="2604064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839E09-1946-4C10-B2E8-BF0CBCC477B6}" type="datetime1">
              <a:rPr lang="en-US" smtClean="0"/>
              <a:t>10/31/16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dirty="0"/>
          </a:p>
        </p:txBody>
      </p:sp>
    </p:spTree>
    <p:extLst>
      <p:ext uri="{BB962C8B-B14F-4D97-AF65-F5344CB8AC3E}">
        <p14:creationId xmlns:p14="http://schemas.microsoft.com/office/powerpoint/2010/main" val="3709307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4907757" y="553040"/>
            <a:ext cx="1478756" cy="76765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53039"/>
            <a:ext cx="4350544" cy="767656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D68EA4-AC74-4EC9-8628-7502CD1B7043}" type="datetime1">
              <a:rPr lang="en-US" smtClean="0"/>
              <a:t>10/31/16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dirty="0"/>
          </a:p>
        </p:txBody>
      </p:sp>
    </p:spTree>
    <p:extLst>
      <p:ext uri="{BB962C8B-B14F-4D97-AF65-F5344CB8AC3E}">
        <p14:creationId xmlns:p14="http://schemas.microsoft.com/office/powerpoint/2010/main" val="165941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00363"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1" y="2434167"/>
            <a:ext cx="2900363"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96B349-D611-4C0B-AEE4-E93069B9FAE7}" type="datetime1">
              <a:rPr lang="en-US" smtClean="0"/>
              <a:t>10/31/16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7522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79"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680" y="2241552"/>
            <a:ext cx="2901553"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472680" y="3340100"/>
            <a:ext cx="290155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2"/>
            <a:ext cx="2915841"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3471863" y="3340100"/>
            <a:ext cx="291584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D6FC50-C778-4E4B-BEFA-49772D901D2E}" type="datetime1">
              <a:rPr lang="en-US" smtClean="0"/>
              <a:t>10/31/16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10870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3DA2E8-CE14-463C-A9CD-5D1F1C9B9243}" type="datetime1">
              <a:rPr lang="en-US" smtClean="0"/>
              <a:t>10/31/16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379570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24C45-C2CD-4F8C-8734-349C19168339}" type="datetime1">
              <a:rPr lang="en-US" smtClean="0"/>
              <a:t>10/31/16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51904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2915842" y="1316569"/>
            <a:ext cx="3471863"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680" y="2743200"/>
            <a:ext cx="2212181"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494EB658-B1EE-41F5-912D-617CEC1418BC}" type="datetime1">
              <a:rPr lang="en-US" smtClean="0"/>
              <a:t>10/31/16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350235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2915842" y="1316569"/>
            <a:ext cx="3471863" cy="6498167"/>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dirty="0"/>
          </a:p>
        </p:txBody>
      </p:sp>
      <p:sp>
        <p:nvSpPr>
          <p:cNvPr id="4" name="Text Placeholder 3"/>
          <p:cNvSpPr>
            <a:spLocks noGrp="1"/>
          </p:cNvSpPr>
          <p:nvPr>
            <p:ph type="body" sz="half" idx="2"/>
          </p:nvPr>
        </p:nvSpPr>
        <p:spPr>
          <a:xfrm>
            <a:off x="472680" y="2743200"/>
            <a:ext cx="2212181"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660E9AC3-A360-4F0C-B721-9792084D25E0}" type="datetime1">
              <a:rPr lang="en-US" smtClean="0"/>
              <a:t>10/31/16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E7E6CC-D59E-4850-B05E-BBF933078DF8}" type="slidenum">
              <a:rPr lang="en-US" smtClean="0"/>
              <a:t>‹#›</a:t>
            </a:fld>
            <a:endParaRPr lang="en-US" dirty="0"/>
          </a:p>
        </p:txBody>
      </p:sp>
    </p:spTree>
    <p:extLst>
      <p:ext uri="{BB962C8B-B14F-4D97-AF65-F5344CB8AC3E}">
        <p14:creationId xmlns:p14="http://schemas.microsoft.com/office/powerpoint/2010/main" val="17598647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9BB906C0-0C8A-4235-80CA-E268DC784CED}" type="datetime1">
              <a:rPr lang="en-US" smtClean="0"/>
              <a:t>10/31/16</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89E7E6CC-D59E-4850-B05E-BBF933078DF8}" type="slidenum">
              <a:rPr lang="en-US" smtClean="0"/>
              <a:t>‹#›</a:t>
            </a:fld>
            <a:endParaRPr lang="en-US" dirty="0"/>
          </a:p>
        </p:txBody>
      </p:sp>
    </p:spTree>
    <p:extLst>
      <p:ext uri="{BB962C8B-B14F-4D97-AF65-F5344CB8AC3E}">
        <p14:creationId xmlns:p14="http://schemas.microsoft.com/office/powerpoint/2010/main" val="17064200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5E2DDC36-C7B4-4C0F-9054-F877A425A6E2}" type="datetime1">
              <a:rPr lang="en-US" smtClean="0"/>
              <a:t>10/31/16</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485D40AF-71D2-4261-B805-E832ABD7A016}" type="slidenum">
              <a:rPr lang="en-US" smtClean="0"/>
              <a:t>‹#›</a:t>
            </a:fld>
            <a:endParaRPr lang="en-US" dirty="0"/>
          </a:p>
        </p:txBody>
      </p:sp>
    </p:spTree>
    <p:extLst>
      <p:ext uri="{BB962C8B-B14F-4D97-AF65-F5344CB8AC3E}">
        <p14:creationId xmlns:p14="http://schemas.microsoft.com/office/powerpoint/2010/main" val="43640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8534400"/>
            <a:ext cx="6858001"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8445754"/>
            <a:ext cx="6858001" cy="8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17220" y="382139"/>
            <a:ext cx="5657850" cy="193434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17219" y="2460979"/>
            <a:ext cx="5657851" cy="536448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1" y="8613049"/>
            <a:ext cx="1390652" cy="486833"/>
          </a:xfrm>
          <a:prstGeom prst="rect">
            <a:avLst/>
          </a:prstGeom>
        </p:spPr>
        <p:txBody>
          <a:bodyPr vert="horz" lIns="91440" tIns="45720" rIns="91440" bIns="45720" rtlCol="0" anchor="ctr"/>
          <a:lstStyle>
            <a:lvl1pPr algn="l">
              <a:defRPr sz="675">
                <a:solidFill>
                  <a:srgbClr val="FFFFFF"/>
                </a:solidFill>
              </a:defRPr>
            </a:lvl1pPr>
          </a:lstStyle>
          <a:p>
            <a:fld id="{5C774B65-8B16-43C9-B128-47BF712458C4}" type="datetime1">
              <a:rPr lang="en-US" smtClean="0"/>
              <a:t>10/31/16</a:t>
            </a:fld>
            <a:endParaRPr lang="en-US" dirty="0"/>
          </a:p>
        </p:txBody>
      </p:sp>
      <p:sp>
        <p:nvSpPr>
          <p:cNvPr id="5" name="Footer Placeholder 4"/>
          <p:cNvSpPr>
            <a:spLocks noGrp="1"/>
          </p:cNvSpPr>
          <p:nvPr>
            <p:ph type="ftr" sz="quarter" idx="3"/>
          </p:nvPr>
        </p:nvSpPr>
        <p:spPr>
          <a:xfrm>
            <a:off x="2073480" y="8613049"/>
            <a:ext cx="2712827" cy="486833"/>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5569009" y="8613049"/>
            <a:ext cx="738014" cy="486833"/>
          </a:xfrm>
          <a:prstGeom prst="rect">
            <a:avLst/>
          </a:prstGeom>
        </p:spPr>
        <p:txBody>
          <a:bodyPr vert="horz" lIns="91440" tIns="45720" rIns="91440" bIns="45720" rtlCol="0" anchor="ctr"/>
          <a:lstStyle>
            <a:lvl1pPr algn="r">
              <a:defRPr sz="1600">
                <a:solidFill>
                  <a:srgbClr val="FFFFFF"/>
                </a:solidFill>
              </a:defRPr>
            </a:lvl1pPr>
          </a:lstStyle>
          <a:p>
            <a:fld id="{89E7E6CC-D59E-4850-B05E-BBF933078DF8}" type="slidenum">
              <a:rPr lang="en-US" smtClean="0"/>
              <a:pPr/>
              <a:t>‹#›</a:t>
            </a:fld>
            <a:endParaRPr lang="en-US" dirty="0"/>
          </a:p>
        </p:txBody>
      </p:sp>
      <p:sp>
        <p:nvSpPr>
          <p:cNvPr id="8" name="TextBox 7"/>
          <p:cNvSpPr txBox="1"/>
          <p:nvPr userDrawn="1"/>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Tree>
    <p:extLst>
      <p:ext uri="{BB962C8B-B14F-4D97-AF65-F5344CB8AC3E}">
        <p14:creationId xmlns:p14="http://schemas.microsoft.com/office/powerpoint/2010/main" val="380644874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8.png"/><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9.xml"/><Relationship Id="rId2"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 Id="rId3"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hyperlink" Target="https://www.onlineexambuilder.com/bioavailability-and-distribution/exam-10331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jpeg"/><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4.emf"/></Relationships>
</file>

<file path=ppt/slides/_rels/slide3.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 Type="http://schemas.openxmlformats.org/officeDocument/2006/relationships/slideLayout" Target="../slideLayouts/slideLayout29.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29.xml"/><Relationship Id="rId2"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9.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701716"/>
            <a:ext cx="6857999" cy="584775"/>
          </a:xfrm>
          <a:prstGeom prst="rect">
            <a:avLst/>
          </a:prstGeom>
          <a:noFill/>
        </p:spPr>
        <p:txBody>
          <a:bodyPr wrap="square" rtlCol="0">
            <a:spAutoFit/>
          </a:bodyPr>
          <a:lstStyle/>
          <a:p>
            <a:pPr algn="ctr"/>
            <a:r>
              <a:rPr lang="en-US" sz="3200" dirty="0">
                <a:solidFill>
                  <a:schemeClr val="accent2">
                    <a:lumMod val="60000"/>
                    <a:lumOff val="40000"/>
                  </a:schemeClr>
                </a:solidFill>
              </a:rPr>
              <a:t>Bioavailability and Distribution </a:t>
            </a:r>
          </a:p>
        </p:txBody>
      </p:sp>
      <p:sp>
        <p:nvSpPr>
          <p:cNvPr id="5" name="TextBox 4"/>
          <p:cNvSpPr txBox="1"/>
          <p:nvPr/>
        </p:nvSpPr>
        <p:spPr>
          <a:xfrm>
            <a:off x="375249" y="3287197"/>
            <a:ext cx="6107502" cy="1846659"/>
          </a:xfrm>
          <a:prstGeom prst="rect">
            <a:avLst/>
          </a:prstGeom>
          <a:noFill/>
        </p:spPr>
        <p:txBody>
          <a:bodyPr wrap="square" rtlCol="0">
            <a:spAutoFit/>
          </a:bodyPr>
          <a:lstStyle/>
          <a:p>
            <a:r>
              <a:rPr lang="en-US" sz="1900" dirty="0">
                <a:solidFill>
                  <a:schemeClr val="bg2">
                    <a:lumMod val="50000"/>
                  </a:schemeClr>
                </a:solidFill>
              </a:rPr>
              <a:t>Objectives: </a:t>
            </a:r>
          </a:p>
          <a:p>
            <a:pPr marL="342900" indent="-342900">
              <a:buFont typeface="Arial" panose="020B0604020202020204" pitchFamily="34" charset="0"/>
              <a:buChar char="•"/>
            </a:pPr>
            <a:r>
              <a:rPr lang="en-US" sz="1900" dirty="0"/>
              <a:t>Major body fluid compartments. </a:t>
            </a:r>
          </a:p>
          <a:p>
            <a:pPr marL="342900" indent="-342900">
              <a:buFont typeface="Arial" panose="020B0604020202020204" pitchFamily="34" charset="0"/>
              <a:buChar char="•"/>
            </a:pPr>
            <a:r>
              <a:rPr lang="en-US" sz="1900" dirty="0"/>
              <a:t>Concept of compartment. </a:t>
            </a:r>
          </a:p>
          <a:p>
            <a:pPr marL="342900" indent="-342900">
              <a:buFont typeface="Arial" panose="020B0604020202020204" pitchFamily="34" charset="0"/>
              <a:buChar char="•"/>
            </a:pPr>
            <a:r>
              <a:rPr lang="en-US" sz="1900" dirty="0"/>
              <a:t>Apparent volume of distribution. </a:t>
            </a:r>
          </a:p>
          <a:p>
            <a:pPr marL="342900" indent="-342900">
              <a:buFont typeface="Arial" panose="020B0604020202020204" pitchFamily="34" charset="0"/>
              <a:buChar char="•"/>
            </a:pPr>
            <a:r>
              <a:rPr lang="en-US" sz="1900" dirty="0"/>
              <a:t>Plasma protein binding. </a:t>
            </a:r>
          </a:p>
          <a:p>
            <a:pPr marL="342900" indent="-342900">
              <a:buFont typeface="Arial" panose="020B0604020202020204" pitchFamily="34" charset="0"/>
              <a:buChar char="•"/>
            </a:pPr>
            <a:r>
              <a:rPr lang="en-US" sz="1900" dirty="0"/>
              <a:t>Tissue binding.</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5094" t="27778" r="14152" b="8889"/>
          <a:stretch/>
        </p:blipFill>
        <p:spPr>
          <a:xfrm>
            <a:off x="269508" y="271832"/>
            <a:ext cx="1174771" cy="89282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6529" r="11936" b="21290"/>
          <a:stretch/>
        </p:blipFill>
        <p:spPr>
          <a:xfrm>
            <a:off x="5053266" y="360944"/>
            <a:ext cx="1597794" cy="832586"/>
          </a:xfrm>
          <a:prstGeom prst="rect">
            <a:avLst/>
          </a:prstGeom>
        </p:spPr>
      </p:pic>
      <p:sp>
        <p:nvSpPr>
          <p:cNvPr id="8" name="Rectangle 7"/>
          <p:cNvSpPr/>
          <p:nvPr/>
        </p:nvSpPr>
        <p:spPr>
          <a:xfrm>
            <a:off x="-1339251" y="7243011"/>
            <a:ext cx="3429000" cy="1220847"/>
          </a:xfrm>
          <a:prstGeom prst="rect">
            <a:avLst/>
          </a:prstGeom>
        </p:spPr>
        <p:txBody>
          <a:bodyPr>
            <a:spAutoFit/>
          </a:bodyPr>
          <a:lstStyle/>
          <a:p>
            <a:pPr algn="r">
              <a:spcBef>
                <a:spcPts val="400"/>
              </a:spcBef>
            </a:pPr>
            <a:r>
              <a:rPr lang="en-US" sz="1200" dirty="0">
                <a:solidFill>
                  <a:srgbClr val="2E6AA6"/>
                </a:solidFill>
              </a:rPr>
              <a:t>Titles</a:t>
            </a:r>
          </a:p>
          <a:p>
            <a:pPr algn="r">
              <a:spcBef>
                <a:spcPts val="400"/>
              </a:spcBef>
            </a:pPr>
            <a:r>
              <a:rPr lang="en-US" sz="1200" dirty="0">
                <a:solidFill>
                  <a:srgbClr val="9B261F"/>
                </a:solidFill>
              </a:rPr>
              <a:t>Very important</a:t>
            </a:r>
          </a:p>
          <a:p>
            <a:pPr algn="r">
              <a:spcBef>
                <a:spcPts val="400"/>
              </a:spcBef>
            </a:pPr>
            <a:r>
              <a:rPr lang="en-US" sz="1200" dirty="0">
                <a:solidFill>
                  <a:srgbClr val="A6A6A6"/>
                </a:solidFill>
              </a:rPr>
              <a:t>Extra information</a:t>
            </a:r>
          </a:p>
          <a:p>
            <a:pPr algn="r">
              <a:spcBef>
                <a:spcPts val="400"/>
              </a:spcBef>
            </a:pPr>
            <a:r>
              <a:rPr lang="en-US" sz="1200" dirty="0">
                <a:solidFill>
                  <a:srgbClr val="00B050"/>
                </a:solidFill>
              </a:rPr>
              <a:t>Terms</a:t>
            </a:r>
          </a:p>
          <a:p>
            <a:pPr algn="r">
              <a:spcBef>
                <a:spcPts val="400"/>
              </a:spcBef>
            </a:pPr>
            <a:endParaRPr lang="en-US" sz="1200" dirty="0"/>
          </a:p>
        </p:txBody>
      </p:sp>
      <p:sp>
        <p:nvSpPr>
          <p:cNvPr id="9" name="TextBox 8"/>
          <p:cNvSpPr txBox="1"/>
          <p:nvPr/>
        </p:nvSpPr>
        <p:spPr>
          <a:xfrm>
            <a:off x="3429000" y="7243011"/>
            <a:ext cx="2716731" cy="923330"/>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rgbClr val="9B2D1F"/>
                </a:solidFill>
              </a:rPr>
              <a:t>Don’t study with a fear of failing. </a:t>
            </a:r>
            <a:r>
              <a:rPr lang="en-US" b="1" i="1" u="sng" dirty="0">
                <a:solidFill>
                  <a:srgbClr val="9B2D1F"/>
                </a:solidFill>
              </a:rPr>
              <a:t>Study with the hope of succeeding.</a:t>
            </a:r>
            <a:endParaRPr lang="ar-SA" b="1" i="1" u="sng" dirty="0">
              <a:solidFill>
                <a:srgbClr val="9B2D1F"/>
              </a:solidFill>
            </a:endParaRPr>
          </a:p>
        </p:txBody>
      </p:sp>
      <p:grpSp>
        <p:nvGrpSpPr>
          <p:cNvPr id="10" name="Group 9"/>
          <p:cNvGrpSpPr/>
          <p:nvPr/>
        </p:nvGrpSpPr>
        <p:grpSpPr>
          <a:xfrm>
            <a:off x="2052080" y="7564413"/>
            <a:ext cx="128337" cy="609651"/>
            <a:chOff x="-11122" y="0"/>
            <a:chExt cx="155140" cy="736676"/>
          </a:xfrm>
        </p:grpSpPr>
        <p:sp>
          <p:nvSpPr>
            <p:cNvPr id="11" name="Shape 12875"/>
            <p:cNvSpPr/>
            <p:nvPr/>
          </p:nvSpPr>
          <p:spPr>
            <a:xfrm>
              <a:off x="-27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solidFill>
              <a:srgbClr val="9B261F"/>
            </a:solid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12" name="Shape 111"/>
            <p:cNvSpPr/>
            <p:nvPr/>
          </p:nvSpPr>
          <p:spPr>
            <a:xfrm>
              <a:off x="-5417" y="0"/>
              <a:ext cx="144018" cy="171424"/>
            </a:xfrm>
            <a:custGeom>
              <a:avLst/>
              <a:gdLst/>
              <a:ahLst/>
              <a:cxnLst/>
              <a:rect l="0" t="0" r="0" b="0"/>
              <a:pathLst>
                <a:path w="144018" h="171424">
                  <a:moveTo>
                    <a:pt x="0" y="171424"/>
                  </a:moveTo>
                  <a:lnTo>
                    <a:pt x="144018" y="171424"/>
                  </a:lnTo>
                  <a:lnTo>
                    <a:pt x="144018" y="0"/>
                  </a:lnTo>
                  <a:lnTo>
                    <a:pt x="0" y="0"/>
                  </a:lnTo>
                  <a:close/>
                </a:path>
              </a:pathLst>
            </a:custGeom>
            <a:ln w="19050" cap="flat">
              <a:round/>
            </a:ln>
          </p:spPr>
          <p:style>
            <a:lnRef idx="1">
              <a:srgbClr val="3B3B64"/>
            </a:lnRef>
            <a:fillRef idx="0">
              <a:srgbClr val="000000">
                <a:alpha val="0"/>
              </a:srgbClr>
            </a:fillRef>
            <a:effectRef idx="0">
              <a:scrgbClr r="0" g="0" b="0"/>
            </a:effectRef>
            <a:fontRef idx="none"/>
          </p:style>
          <p:txBody>
            <a:bodyPr/>
            <a:lstStyle/>
            <a:p>
              <a:endParaRPr lang="en-US" dirty="0"/>
            </a:p>
          </p:txBody>
        </p:sp>
        <p:sp>
          <p:nvSpPr>
            <p:cNvPr id="13" name="Shape 12876"/>
            <p:cNvSpPr/>
            <p:nvPr/>
          </p:nvSpPr>
          <p:spPr>
            <a:xfrm>
              <a:off x="-11122" y="274167"/>
              <a:ext cx="144018" cy="171425"/>
            </a:xfrm>
            <a:custGeom>
              <a:avLst/>
              <a:gdLst/>
              <a:ahLst/>
              <a:cxnLst/>
              <a:rect l="0" t="0" r="0" b="0"/>
              <a:pathLst>
                <a:path w="144018" h="171425">
                  <a:moveTo>
                    <a:pt x="0" y="0"/>
                  </a:moveTo>
                  <a:lnTo>
                    <a:pt x="144018" y="0"/>
                  </a:lnTo>
                  <a:lnTo>
                    <a:pt x="144018" y="171425"/>
                  </a:lnTo>
                  <a:lnTo>
                    <a:pt x="0" y="171425"/>
                  </a:lnTo>
                  <a:lnTo>
                    <a:pt x="0" y="0"/>
                  </a:lnTo>
                </a:path>
              </a:pathLst>
            </a:custGeom>
            <a:ln w="0" cap="flat">
              <a:round/>
            </a:ln>
          </p:spPr>
          <p:style>
            <a:lnRef idx="0">
              <a:srgbClr val="000000">
                <a:alpha val="0"/>
              </a:srgbClr>
            </a:lnRef>
            <a:fillRef idx="1">
              <a:srgbClr val="A6A6A6"/>
            </a:fillRef>
            <a:effectRef idx="0">
              <a:scrgbClr r="0" g="0" b="0"/>
            </a:effectRef>
            <a:fontRef idx="none"/>
          </p:style>
          <p:txBody>
            <a:bodyPr/>
            <a:lstStyle/>
            <a:p>
              <a:endParaRPr lang="en-US" dirty="0"/>
            </a:p>
          </p:txBody>
        </p:sp>
        <p:sp>
          <p:nvSpPr>
            <p:cNvPr id="14" name="Shape 117"/>
            <p:cNvSpPr/>
            <p:nvPr/>
          </p:nvSpPr>
          <p:spPr>
            <a:xfrm>
              <a:off x="-4767" y="274167"/>
              <a:ext cx="144018" cy="171425"/>
            </a:xfrm>
            <a:custGeom>
              <a:avLst/>
              <a:gdLst/>
              <a:ahLst/>
              <a:cxnLst/>
              <a:rect l="0" t="0" r="0" b="0"/>
              <a:pathLst>
                <a:path w="144018" h="171425">
                  <a:moveTo>
                    <a:pt x="0" y="171425"/>
                  </a:moveTo>
                  <a:lnTo>
                    <a:pt x="144018" y="171425"/>
                  </a:lnTo>
                  <a:lnTo>
                    <a:pt x="144018" y="0"/>
                  </a:lnTo>
                  <a:lnTo>
                    <a:pt x="0" y="0"/>
                  </a:lnTo>
                  <a:close/>
                </a:path>
              </a:pathLst>
            </a:custGeom>
            <a:ln w="19050" cap="flat">
              <a:round/>
            </a:ln>
          </p:spPr>
          <p:style>
            <a:lnRef idx="1">
              <a:srgbClr val="3B3B64"/>
            </a:lnRef>
            <a:fillRef idx="0">
              <a:srgbClr val="000000">
                <a:alpha val="0"/>
              </a:srgbClr>
            </a:fillRef>
            <a:effectRef idx="0">
              <a:scrgbClr r="0" g="0" b="0"/>
            </a:effectRef>
            <a:fontRef idx="none"/>
          </p:style>
          <p:txBody>
            <a:bodyPr/>
            <a:lstStyle/>
            <a:p>
              <a:endParaRPr lang="en-US" dirty="0"/>
            </a:p>
          </p:txBody>
        </p:sp>
        <p:sp>
          <p:nvSpPr>
            <p:cNvPr id="15" name="Shape 12877"/>
            <p:cNvSpPr/>
            <p:nvPr/>
          </p:nvSpPr>
          <p:spPr>
            <a:xfrm>
              <a:off x="0" y="565252"/>
              <a:ext cx="144018" cy="171424"/>
            </a:xfrm>
            <a:custGeom>
              <a:avLst/>
              <a:gdLst/>
              <a:ahLst/>
              <a:cxnLst/>
              <a:rect l="0" t="0" r="0" b="0"/>
              <a:pathLst>
                <a:path w="144018" h="171424">
                  <a:moveTo>
                    <a:pt x="0" y="0"/>
                  </a:moveTo>
                  <a:lnTo>
                    <a:pt x="144018" y="0"/>
                  </a:lnTo>
                  <a:lnTo>
                    <a:pt x="144018" y="171424"/>
                  </a:lnTo>
                  <a:lnTo>
                    <a:pt x="0" y="171424"/>
                  </a:lnTo>
                  <a:lnTo>
                    <a:pt x="0" y="0"/>
                  </a:lnTo>
                </a:path>
              </a:pathLst>
            </a:custGeom>
            <a:ln w="0" cap="flat">
              <a:round/>
            </a:ln>
          </p:spPr>
          <p:style>
            <a:lnRef idx="0">
              <a:srgbClr val="000000">
                <a:alpha val="0"/>
              </a:srgbClr>
            </a:lnRef>
            <a:fillRef idx="1">
              <a:srgbClr val="00B050"/>
            </a:fillRef>
            <a:effectRef idx="0">
              <a:scrgbClr r="0" g="0" b="0"/>
            </a:effectRef>
            <a:fontRef idx="none"/>
          </p:style>
          <p:txBody>
            <a:bodyPr/>
            <a:lstStyle/>
            <a:p>
              <a:endParaRPr lang="en-US" dirty="0"/>
            </a:p>
          </p:txBody>
        </p:sp>
        <p:sp>
          <p:nvSpPr>
            <p:cNvPr id="16" name="Shape 121"/>
            <p:cNvSpPr/>
            <p:nvPr/>
          </p:nvSpPr>
          <p:spPr>
            <a:xfrm>
              <a:off x="-4767" y="558899"/>
              <a:ext cx="144018" cy="171424"/>
            </a:xfrm>
            <a:custGeom>
              <a:avLst/>
              <a:gdLst/>
              <a:ahLst/>
              <a:cxnLst/>
              <a:rect l="0" t="0" r="0" b="0"/>
              <a:pathLst>
                <a:path w="144018" h="171424">
                  <a:moveTo>
                    <a:pt x="0" y="171424"/>
                  </a:moveTo>
                  <a:lnTo>
                    <a:pt x="144018" y="171424"/>
                  </a:lnTo>
                  <a:lnTo>
                    <a:pt x="144018" y="0"/>
                  </a:lnTo>
                  <a:lnTo>
                    <a:pt x="0" y="0"/>
                  </a:lnTo>
                  <a:close/>
                </a:path>
              </a:pathLst>
            </a:custGeom>
            <a:ln w="19050" cap="flat">
              <a:round/>
            </a:ln>
          </p:spPr>
          <p:style>
            <a:lnRef idx="1">
              <a:srgbClr val="3B3B64"/>
            </a:lnRef>
            <a:fillRef idx="0">
              <a:srgbClr val="000000">
                <a:alpha val="0"/>
              </a:srgbClr>
            </a:fillRef>
            <a:effectRef idx="0">
              <a:scrgbClr r="0" g="0" b="0"/>
            </a:effectRef>
            <a:fontRef idx="none"/>
          </p:style>
          <p:txBody>
            <a:bodyPr/>
            <a:lstStyle/>
            <a:p>
              <a:endParaRPr lang="en-US" dirty="0"/>
            </a:p>
          </p:txBody>
        </p:sp>
      </p:grpSp>
      <p:grpSp>
        <p:nvGrpSpPr>
          <p:cNvPr id="17" name="Group 16"/>
          <p:cNvGrpSpPr/>
          <p:nvPr/>
        </p:nvGrpSpPr>
        <p:grpSpPr>
          <a:xfrm>
            <a:off x="2058312" y="7312470"/>
            <a:ext cx="124396" cy="141865"/>
            <a:chOff x="-4889" y="0"/>
            <a:chExt cx="150375" cy="171424"/>
          </a:xfrm>
        </p:grpSpPr>
        <p:sp>
          <p:nvSpPr>
            <p:cNvPr id="18" name="Shape 12875"/>
            <p:cNvSpPr/>
            <p:nvPr/>
          </p:nvSpPr>
          <p:spPr>
            <a:xfrm>
              <a:off x="1468"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solidFill>
              <a:srgbClr val="2E6AA6"/>
            </a:solid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19"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ln w="19050" cap="flat">
              <a:round/>
            </a:ln>
          </p:spPr>
          <p:style>
            <a:lnRef idx="1">
              <a:srgbClr val="3B3B64"/>
            </a:lnRef>
            <a:fillRef idx="0">
              <a:srgbClr val="000000">
                <a:alpha val="0"/>
              </a:srgbClr>
            </a:fillRef>
            <a:effectRef idx="0">
              <a:scrgbClr r="0" g="0" b="0"/>
            </a:effectRef>
            <a:fontRef idx="none"/>
          </p:style>
          <p:txBody>
            <a:bodyPr/>
            <a:lstStyle/>
            <a:p>
              <a:endParaRPr lang="en-US" dirty="0"/>
            </a:p>
          </p:txBody>
        </p:sp>
      </p:grpSp>
      <p:sp>
        <p:nvSpPr>
          <p:cNvPr id="3" name="Slide Number Placeholder 2"/>
          <p:cNvSpPr>
            <a:spLocks noGrp="1"/>
          </p:cNvSpPr>
          <p:nvPr>
            <p:ph type="sldNum" sz="quarter" idx="12"/>
          </p:nvPr>
        </p:nvSpPr>
        <p:spPr/>
        <p:txBody>
          <a:bodyPr/>
          <a:lstStyle/>
          <a:p>
            <a:fld id="{B2E77C5F-097D-4C0C-BCDF-5C8359D7CE86}" type="slidenum">
              <a:rPr lang="en-US" sz="1400" smtClean="0"/>
              <a:t>1</a:t>
            </a:fld>
            <a:endParaRPr lang="en-US" sz="1400" dirty="0"/>
          </a:p>
        </p:txBody>
      </p:sp>
    </p:spTree>
    <p:extLst>
      <p:ext uri="{BB962C8B-B14F-4D97-AF65-F5344CB8AC3E}">
        <p14:creationId xmlns:p14="http://schemas.microsoft.com/office/powerpoint/2010/main" val="293988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E77C5F-097D-4C0C-BCDF-5C8359D7CE86}" type="slidenum">
              <a:rPr lang="en-US" smtClean="0"/>
              <a:t>10</a:t>
            </a:fld>
            <a:endParaRPr lang="en-US"/>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graphicFrame>
        <p:nvGraphicFramePr>
          <p:cNvPr id="3" name="Diagram 2"/>
          <p:cNvGraphicFramePr/>
          <p:nvPr>
            <p:extLst>
              <p:ext uri="{D42A27DB-BD31-4B8C-83A1-F6EECF244321}">
                <p14:modId xmlns:p14="http://schemas.microsoft.com/office/powerpoint/2010/main" val="1407573658"/>
              </p:ext>
            </p:extLst>
          </p:nvPr>
        </p:nvGraphicFramePr>
        <p:xfrm>
          <a:off x="0" y="237744"/>
          <a:ext cx="68580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4" name="TextBox 3"/>
              <p:cNvSpPr txBox="1"/>
              <p:nvPr/>
            </p:nvSpPr>
            <p:spPr>
              <a:xfrm>
                <a:off x="-35566" y="2489761"/>
                <a:ext cx="6928597" cy="3185487"/>
              </a:xfrm>
              <a:prstGeom prst="rect">
                <a:avLst/>
              </a:prstGeom>
              <a:noFill/>
            </p:spPr>
            <p:txBody>
              <a:bodyPr wrap="square" rtlCol="0">
                <a:spAutoFit/>
              </a:bodyPr>
              <a:lstStyle/>
              <a:p>
                <a:r>
                  <a:rPr lang="en-US" b="1" dirty="0">
                    <a:solidFill>
                      <a:srgbClr val="0070C0"/>
                    </a:solidFill>
                  </a:rPr>
                  <a:t>A- Plasma protein binding: </a:t>
                </a:r>
              </a:p>
              <a:p>
                <a:pPr marL="285750" indent="-285750">
                  <a:buFont typeface="Arial" panose="020B0604020202020204" pitchFamily="34" charset="0"/>
                  <a:buChar char="•"/>
                </a:pPr>
                <a:r>
                  <a:rPr lang="en-US" sz="1600" dirty="0"/>
                  <a:t>Extensive plasma protein binding will cause more </a:t>
                </a:r>
                <a:r>
                  <a:rPr lang="en-US" sz="1600" dirty="0">
                    <a:solidFill>
                      <a:srgbClr val="FF0000"/>
                    </a:solidFill>
                  </a:rPr>
                  <a:t>drug to stay in blood compartment. </a:t>
                </a:r>
              </a:p>
              <a:p>
                <a:pPr marL="285750" indent="-285750">
                  <a:buFont typeface="Arial" panose="020B0604020202020204" pitchFamily="34" charset="0"/>
                  <a:buChar char="•"/>
                </a:pPr>
                <a:r>
                  <a:rPr lang="en-US" sz="1600" dirty="0"/>
                  <a:t>Therefore, drugs which </a:t>
                </a:r>
                <a:r>
                  <a:rPr lang="en-US" sz="1600" dirty="0">
                    <a:solidFill>
                      <a:srgbClr val="FF0000"/>
                    </a:solidFill>
                  </a:rPr>
                  <a:t>bind strongly to plasma protein </a:t>
                </a:r>
                <a:r>
                  <a:rPr lang="en-US" sz="1600" dirty="0"/>
                  <a:t>tend to have </a:t>
                </a:r>
                <a:r>
                  <a:rPr lang="en-US" sz="1600" dirty="0">
                    <a:solidFill>
                      <a:srgbClr val="FF0000"/>
                    </a:solidFill>
                  </a:rPr>
                  <a:t>lower distribution. </a:t>
                </a:r>
              </a:p>
              <a:p>
                <a:pPr marL="285750" indent="-285750">
                  <a:buFont typeface="Arial" panose="020B0604020202020204" pitchFamily="34" charset="0"/>
                  <a:buChar char="•"/>
                </a:pPr>
                <a:endParaRPr lang="en-US" sz="300" dirty="0"/>
              </a:p>
              <a:p>
                <a:r>
                  <a:rPr lang="en-US" sz="1600" dirty="0"/>
                  <a:t>Examples pf plasma protein: </a:t>
                </a:r>
              </a:p>
              <a:p>
                <a:pPr marL="342900" indent="-342900">
                  <a:buFont typeface="+mj-lt"/>
                  <a:buAutoNum type="arabicPeriod"/>
                </a:pPr>
                <a:r>
                  <a:rPr lang="en-US" sz="1600" dirty="0"/>
                  <a:t>Albumin: has </a:t>
                </a:r>
                <a:r>
                  <a:rPr lang="en-US" sz="1600" dirty="0">
                    <a:solidFill>
                      <a:srgbClr val="FF0000"/>
                    </a:solidFill>
                  </a:rPr>
                  <a:t>affinity for acidic drugs </a:t>
                </a:r>
                <a:r>
                  <a:rPr lang="en-US" sz="1600" dirty="0"/>
                  <a:t>as warfarin, phenytoin and aspirin. </a:t>
                </a:r>
              </a:p>
              <a:p>
                <a:pPr marL="342900" indent="-342900">
                  <a:buFont typeface="+mj-lt"/>
                  <a:buAutoNum type="arabicPeriod"/>
                </a:pPr>
                <a:r>
                  <a:rPr lang="en-US" sz="1600" dirty="0"/>
                  <a:t>Alpha 1-acid glycoproteins: </a:t>
                </a:r>
                <a:r>
                  <a:rPr lang="en-US" sz="1600" dirty="0">
                    <a:solidFill>
                      <a:srgbClr val="FF0000"/>
                    </a:solidFill>
                  </a:rPr>
                  <a:t>has affinity for basic drugs </a:t>
                </a:r>
                <a:r>
                  <a:rPr lang="en-US" sz="1600" dirty="0"/>
                  <a:t>(cationic) as diazepam and quinidine. </a:t>
                </a:r>
              </a:p>
              <a:p>
                <a:endParaRPr lang="en-US" sz="400" dirty="0"/>
              </a:p>
              <a:p>
                <a:pPr marL="285750" indent="-285750">
                  <a:buFont typeface="Wingdings" panose="05000000000000000000" pitchFamily="2" charset="2"/>
                  <a:buChar char="v"/>
                </a:pPr>
                <a:r>
                  <a:rPr lang="en-US" sz="1600" dirty="0"/>
                  <a:t>Drugs which bind strongly to plasma protein tend to have lower distribution. </a:t>
                </a:r>
              </a:p>
              <a:p>
                <a:pPr marL="285750" indent="-285750">
                  <a:buFont typeface="Wingdings" panose="05000000000000000000" pitchFamily="2" charset="2"/>
                  <a:buChar char="v"/>
                </a:pPr>
                <a:r>
                  <a:rPr lang="en-US" sz="1600" dirty="0"/>
                  <a:t>In blood, drug exist in two forms bound and unbound forms in equilibrium</a:t>
                </a:r>
                <a:r>
                  <a:rPr lang="en-US" sz="1600" dirty="0" smtClean="0"/>
                  <a:t>.</a:t>
                </a:r>
                <a:r>
                  <a:rPr lang="en-US" sz="1600" dirty="0"/>
                  <a:t> </a:t>
                </a:r>
                <a:endParaRPr lang="en-US" sz="1600" dirty="0" smtClean="0"/>
              </a:p>
              <a:p>
                <a:r>
                  <a:rPr lang="en-US" sz="1600" dirty="0"/>
                  <a:t> </a:t>
                </a:r>
                <a:r>
                  <a:rPr lang="en-US" sz="1600" dirty="0" smtClean="0"/>
                  <a:t>(unbound drug (free) </a:t>
                </a:r>
                <a14:m>
                  <m:oMath xmlns:m="http://schemas.openxmlformats.org/officeDocument/2006/math">
                    <m:r>
                      <a:rPr lang="en-US" sz="1600" i="1" smtClean="0">
                        <a:latin typeface="Cambria Math" charset="0"/>
                        <a:ea typeface="Cambria Math" charset="0"/>
                        <a:cs typeface="Cambria Math" charset="0"/>
                      </a:rPr>
                      <m:t>⇌</m:t>
                    </m:r>
                  </m:oMath>
                </a14:m>
                <a:r>
                  <a:rPr lang="en-US" sz="1600" dirty="0" smtClean="0"/>
                  <a:t> bound drug)</a:t>
                </a:r>
              </a:p>
            </p:txBody>
          </p:sp>
        </mc:Choice>
        <mc:Fallback xmlns="">
          <p:sp>
            <p:nvSpPr>
              <p:cNvPr id="4" name="TextBox 3"/>
              <p:cNvSpPr txBox="1">
                <a:spLocks noRot="1" noChangeAspect="1" noMove="1" noResize="1" noEditPoints="1" noAdjustHandles="1" noChangeArrowheads="1" noChangeShapeType="1" noTextEdit="1"/>
              </p:cNvSpPr>
              <p:nvPr/>
            </p:nvSpPr>
            <p:spPr>
              <a:xfrm>
                <a:off x="-35566" y="2489761"/>
                <a:ext cx="6928597" cy="3185487"/>
              </a:xfrm>
              <a:prstGeom prst="rect">
                <a:avLst/>
              </a:prstGeom>
              <a:blipFill rotWithShape="0">
                <a:blip r:embed="rId8"/>
                <a:stretch>
                  <a:fillRect l="-704" t="-956" b="-1530"/>
                </a:stretch>
              </a:blipFill>
            </p:spPr>
            <p:txBody>
              <a:bodyPr/>
              <a:lstStyle/>
              <a:p>
                <a:r>
                  <a:rPr lang="en-US">
                    <a:noFill/>
                  </a:rPr>
                  <a:t> </a:t>
                </a:r>
              </a:p>
            </p:txBody>
          </p:sp>
        </mc:Fallback>
      </mc:AlternateContent>
      <p:sp>
        <p:nvSpPr>
          <p:cNvPr id="2" name="Rectangle 1"/>
          <p:cNvSpPr/>
          <p:nvPr/>
        </p:nvSpPr>
        <p:spPr>
          <a:xfrm>
            <a:off x="-35566" y="6711375"/>
            <a:ext cx="6858000" cy="1477328"/>
          </a:xfrm>
          <a:prstGeom prst="rect">
            <a:avLst/>
          </a:prstGeom>
        </p:spPr>
        <p:txBody>
          <a:bodyPr wrap="square">
            <a:spAutoFit/>
          </a:bodyPr>
          <a:lstStyle/>
          <a:p>
            <a:r>
              <a:rPr lang="en-US" b="1" dirty="0">
                <a:solidFill>
                  <a:srgbClr val="0070C0"/>
                </a:solidFill>
              </a:rPr>
              <a:t>B- tissue protein binding drugs: </a:t>
            </a:r>
          </a:p>
          <a:p>
            <a:pPr marL="285750" indent="-285750">
              <a:buFont typeface="Arial" panose="020B0604020202020204" pitchFamily="34" charset="0"/>
              <a:buChar char="•"/>
            </a:pPr>
            <a:r>
              <a:rPr lang="en-US" dirty="0"/>
              <a:t>Drugs can bind to specific tissues and will have high volume of distribution. </a:t>
            </a:r>
          </a:p>
          <a:p>
            <a:endParaRPr lang="en-US" dirty="0"/>
          </a:p>
          <a:p>
            <a:r>
              <a:rPr lang="en-US" dirty="0"/>
              <a:t>     example:   tetracycline bind to bone</a:t>
            </a:r>
          </a:p>
        </p:txBody>
      </p:sp>
      <p:sp>
        <p:nvSpPr>
          <p:cNvPr id="5" name="TextBox 4"/>
          <p:cNvSpPr txBox="1"/>
          <p:nvPr/>
        </p:nvSpPr>
        <p:spPr>
          <a:xfrm>
            <a:off x="0" y="5747035"/>
            <a:ext cx="6822434" cy="646331"/>
          </a:xfrm>
          <a:prstGeom prst="rect">
            <a:avLst/>
          </a:prstGeom>
          <a:noFill/>
        </p:spPr>
        <p:txBody>
          <a:bodyPr wrap="square" rtlCol="0">
            <a:spAutoFit/>
          </a:bodyPr>
          <a:lstStyle/>
          <a:p>
            <a:pPr marL="285750" indent="-285750">
              <a:buFont typeface="Wingdings" panose="05000000000000000000" pitchFamily="2" charset="2"/>
              <a:buChar char="q"/>
            </a:pPr>
            <a:r>
              <a:rPr lang="en-US" dirty="0">
                <a:solidFill>
                  <a:schemeClr val="bg2">
                    <a:lumMod val="50000"/>
                  </a:schemeClr>
                </a:solidFill>
              </a:rPr>
              <a:t>Unbound (free) drugs tend to have high volume of distribution.</a:t>
            </a:r>
          </a:p>
          <a:p>
            <a:pPr marL="285750" indent="-285750">
              <a:buFont typeface="Wingdings" panose="05000000000000000000" pitchFamily="2" charset="2"/>
              <a:buChar char="q"/>
            </a:pPr>
            <a:r>
              <a:rPr lang="en-US" dirty="0">
                <a:solidFill>
                  <a:schemeClr val="bg2">
                    <a:lumMod val="50000"/>
                  </a:schemeClr>
                </a:solidFill>
              </a:rPr>
              <a:t>Bound drugs tends to have low volume of distribution. </a:t>
            </a:r>
          </a:p>
        </p:txBody>
      </p:sp>
    </p:spTree>
    <p:extLst>
      <p:ext uri="{BB962C8B-B14F-4D97-AF65-F5344CB8AC3E}">
        <p14:creationId xmlns:p14="http://schemas.microsoft.com/office/powerpoint/2010/main" val="142531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E77C5F-097D-4C0C-BCDF-5C8359D7CE86}" type="slidenum">
              <a:rPr lang="en-US" smtClean="0"/>
              <a:t>11</a:t>
            </a:fld>
            <a:endParaRPr lang="en-US"/>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graphicFrame>
        <p:nvGraphicFramePr>
          <p:cNvPr id="3" name="Diagram 2"/>
          <p:cNvGraphicFramePr/>
          <p:nvPr>
            <p:extLst>
              <p:ext uri="{D42A27DB-BD31-4B8C-83A1-F6EECF244321}">
                <p14:modId xmlns:p14="http://schemas.microsoft.com/office/powerpoint/2010/main" val="1755970356"/>
              </p:ext>
            </p:extLst>
          </p:nvPr>
        </p:nvGraphicFramePr>
        <p:xfrm>
          <a:off x="109180" y="518615"/>
          <a:ext cx="6455391" cy="2529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364576" y="149283"/>
            <a:ext cx="4128314" cy="369332"/>
          </a:xfrm>
          <a:prstGeom prst="rect">
            <a:avLst/>
          </a:prstGeom>
          <a:noFill/>
        </p:spPr>
        <p:txBody>
          <a:bodyPr wrap="square" rtlCol="0">
            <a:spAutoFit/>
          </a:bodyPr>
          <a:lstStyle/>
          <a:p>
            <a:pPr algn="ctr"/>
            <a:r>
              <a:rPr lang="en-US" dirty="0" err="1">
                <a:solidFill>
                  <a:schemeClr val="bg1">
                    <a:lumMod val="50000"/>
                  </a:schemeClr>
                </a:solidFill>
              </a:rPr>
              <a:t>Lipincott’s</a:t>
            </a:r>
            <a:r>
              <a:rPr lang="en-US" dirty="0">
                <a:solidFill>
                  <a:schemeClr val="bg1">
                    <a:lumMod val="50000"/>
                  </a:schemeClr>
                </a:solidFill>
              </a:rPr>
              <a:t> corner </a:t>
            </a:r>
          </a:p>
        </p:txBody>
      </p:sp>
      <p:graphicFrame>
        <p:nvGraphicFramePr>
          <p:cNvPr id="5" name="Table 4"/>
          <p:cNvGraphicFramePr>
            <a:graphicFrameLocks noGrp="1"/>
          </p:cNvGraphicFramePr>
          <p:nvPr>
            <p:extLst>
              <p:ext uri="{D42A27DB-BD31-4B8C-83A1-F6EECF244321}">
                <p14:modId xmlns:p14="http://schemas.microsoft.com/office/powerpoint/2010/main" val="859765513"/>
              </p:ext>
            </p:extLst>
          </p:nvPr>
        </p:nvGraphicFramePr>
        <p:xfrm>
          <a:off x="201037" y="3047999"/>
          <a:ext cx="6455391" cy="4471738"/>
        </p:xfrm>
        <a:graphic>
          <a:graphicData uri="http://schemas.openxmlformats.org/drawingml/2006/table">
            <a:tbl>
              <a:tblPr firstRow="1" bandRow="1">
                <a:tableStyleId>{2D5ABB26-0587-4C30-8999-92F81FD0307C}</a:tableStyleId>
              </a:tblPr>
              <a:tblGrid>
                <a:gridCol w="2151797">
                  <a:extLst>
                    <a:ext uri="{9D8B030D-6E8A-4147-A177-3AD203B41FA5}">
                      <a16:colId xmlns="" xmlns:a16="http://schemas.microsoft.com/office/drawing/2014/main" val="4270936710"/>
                    </a:ext>
                  </a:extLst>
                </a:gridCol>
                <a:gridCol w="2151797">
                  <a:extLst>
                    <a:ext uri="{9D8B030D-6E8A-4147-A177-3AD203B41FA5}">
                      <a16:colId xmlns="" xmlns:a16="http://schemas.microsoft.com/office/drawing/2014/main" val="2967892530"/>
                    </a:ext>
                  </a:extLst>
                </a:gridCol>
                <a:gridCol w="2151797">
                  <a:extLst>
                    <a:ext uri="{9D8B030D-6E8A-4147-A177-3AD203B41FA5}">
                      <a16:colId xmlns="" xmlns:a16="http://schemas.microsoft.com/office/drawing/2014/main" val="3539434741"/>
                    </a:ext>
                  </a:extLst>
                </a:gridCol>
              </a:tblGrid>
              <a:tr h="4471738">
                <a:tc>
                  <a:txBody>
                    <a:bodyPr/>
                    <a:lstStyle/>
                    <a:p>
                      <a:r>
                        <a:rPr lang="en-US" sz="1200" dirty="0"/>
                        <a:t>Reversible binding</a:t>
                      </a:r>
                      <a:r>
                        <a:rPr lang="en-US" sz="1200" baseline="0" dirty="0"/>
                        <a:t> </a:t>
                      </a:r>
                      <a:r>
                        <a:rPr lang="en-US" sz="1200" dirty="0"/>
                        <a:t>to plasma protein</a:t>
                      </a:r>
                      <a:r>
                        <a:rPr lang="en-US" sz="1200" baseline="0" dirty="0"/>
                        <a:t>s sequesters drugs in a </a:t>
                      </a:r>
                      <a:r>
                        <a:rPr lang="en-US" sz="1200" baseline="0" dirty="0" err="1"/>
                        <a:t>nondiffusible</a:t>
                      </a:r>
                      <a:r>
                        <a:rPr lang="en-US" sz="1200" baseline="0" dirty="0"/>
                        <a:t> form and slows their transfer out of the vascular compartment. Binding is relatively nonselective regarding chemical structure and take place at sites on the protein to which endogenous compounds, such as bilirubin, normally attach. Plasma albumin is the major drug-binding protein and may act as a drug reservoir ( that is, as the concentration of the free drug decreases due to elimination by metabolism or excretion, the bound drug associates from protein). This maintain the free-drug concentration as a constant fraction of the total drug in the plasma.</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Numerous</a:t>
                      </a:r>
                      <a:r>
                        <a:rPr lang="en-US" baseline="0" dirty="0"/>
                        <a:t> drugs accumulate in tissues, leading to higher concentration of the drug in tissues than in the ECF and blood. Drugs may accumulate as a result of binding to lipids, proteins or nucleic acid. Drugs may also be actively transported into tissues. These tissue reservoirs may serve as a major source of the drug and prolog its action or, on the other hand, can cause local drug toxicity. [ for example, acrolein, the metabolite of cyclophosphamide is toxic to the kidney because of its accumulation in renal cells.]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The chemical nature of</a:t>
                      </a:r>
                      <a:r>
                        <a:rPr lang="en-US" baseline="0" dirty="0"/>
                        <a:t> a drug strongly influences its ability to cross cell membranes. Hydrophobic drugs readily move across most biologic membranes and. Therefore, permeate the entire cell’s surface. The major factor influencing the hydrophobic drug’s distribution is the blood flow to the area. By contrast, hydrophilic drugs do not readily penetrate cell membranes and must pass through the slit junctions.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54877202"/>
                  </a:ext>
                </a:extLst>
              </a:tr>
            </a:tbl>
          </a:graphicData>
        </a:graphic>
      </p:graphicFrame>
      <p:sp>
        <p:nvSpPr>
          <p:cNvPr id="7" name="TextBox 6"/>
          <p:cNvSpPr txBox="1"/>
          <p:nvPr/>
        </p:nvSpPr>
        <p:spPr>
          <a:xfrm>
            <a:off x="5452124" y="25730"/>
            <a:ext cx="1411739" cy="33855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chemeClr val="bg2">
                    <a:lumMod val="75000"/>
                  </a:schemeClr>
                </a:solidFill>
              </a:rPr>
              <a:t>Extra notes </a:t>
            </a:r>
          </a:p>
        </p:txBody>
      </p:sp>
    </p:spTree>
    <p:extLst>
      <p:ext uri="{BB962C8B-B14F-4D97-AF65-F5344CB8AC3E}">
        <p14:creationId xmlns:p14="http://schemas.microsoft.com/office/powerpoint/2010/main" val="281823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E77C5F-097D-4C0C-BCDF-5C8359D7CE86}" type="slidenum">
              <a:rPr lang="en-US" smtClean="0"/>
              <a:t>12</a:t>
            </a:fld>
            <a:endParaRPr lang="en-US"/>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79412369"/>
                  </p:ext>
                </p:extLst>
              </p:nvPr>
            </p:nvGraphicFramePr>
            <p:xfrm>
              <a:off x="0" y="702907"/>
              <a:ext cx="6858000" cy="3312293"/>
            </p:xfrm>
            <a:graphic>
              <a:graphicData uri="http://schemas.openxmlformats.org/drawingml/2006/table">
                <a:tbl>
                  <a:tblPr firstRow="1" bandRow="1">
                    <a:tableStyleId>{69012ECD-51FC-41F1-AA8D-1B2483CD663E}</a:tableStyleId>
                  </a:tblPr>
                  <a:tblGrid>
                    <a:gridCol w="3429000">
                      <a:extLst>
                        <a:ext uri="{9D8B030D-6E8A-4147-A177-3AD203B41FA5}">
                          <a16:colId xmlns="" xmlns:a16="http://schemas.microsoft.com/office/drawing/2014/main" val="69135835"/>
                        </a:ext>
                      </a:extLst>
                    </a:gridCol>
                    <a:gridCol w="3429000">
                      <a:extLst>
                        <a:ext uri="{9D8B030D-6E8A-4147-A177-3AD203B41FA5}">
                          <a16:colId xmlns="" xmlns:a16="http://schemas.microsoft.com/office/drawing/2014/main" val="2203916703"/>
                        </a:ext>
                      </a:extLst>
                    </a:gridCol>
                  </a:tblGrid>
                  <a:tr h="660533">
                    <a:tc>
                      <a:txBody>
                        <a:bodyPr/>
                        <a:lstStyle/>
                        <a:p>
                          <a:pPr lvl="0" algn="ctr"/>
                          <a:r>
                            <a:rPr lang="en-US" sz="1800" dirty="0"/>
                            <a:t>Bound form of drugs</a:t>
                          </a:r>
                        </a:p>
                      </a:txBody>
                      <a:tcPr anchor="ctr"/>
                    </a:tc>
                    <a:tc>
                      <a:txBody>
                        <a:bodyPr/>
                        <a:lstStyle/>
                        <a:p>
                          <a:pPr algn="ctr"/>
                          <a:r>
                            <a:rPr lang="en-US" sz="1800" dirty="0"/>
                            <a:t>Unbound forms of drugs</a:t>
                          </a:r>
                        </a:p>
                      </a:txBody>
                      <a:tcPr anchor="ctr"/>
                    </a:tc>
                    <a:extLst>
                      <a:ext uri="{0D108BD9-81ED-4DB2-BD59-A6C34878D82A}">
                        <a16:rowId xmlns="" xmlns:a16="http://schemas.microsoft.com/office/drawing/2014/main" val="3011530023"/>
                      </a:ext>
                    </a:extLst>
                  </a:tr>
                  <a:tr h="2484660">
                    <a:tc>
                      <a:txBody>
                        <a:bodyPr/>
                        <a:lstStyle/>
                        <a:p>
                          <a:pPr marL="285750" indent="-285750">
                            <a:buFont typeface="Arial" panose="020B0604020202020204" pitchFamily="34" charset="0"/>
                            <a:buChar char="•"/>
                          </a:pPr>
                          <a:r>
                            <a:rPr lang="en-US" sz="1400" dirty="0" smtClean="0"/>
                            <a:t>Non</a:t>
                          </a:r>
                          <a:r>
                            <a:rPr lang="en-US" sz="1400" baseline="0" dirty="0"/>
                            <a:t> diffusible form.</a:t>
                          </a:r>
                        </a:p>
                        <a:p>
                          <a:pPr marL="285750" indent="-285750">
                            <a:buFont typeface="Arial" panose="020B0604020202020204" pitchFamily="34" charset="0"/>
                            <a:buChar char="•"/>
                          </a:pPr>
                          <a:endParaRPr lang="en-US" sz="1400" baseline="0" dirty="0"/>
                        </a:p>
                        <a:p>
                          <a:pPr marL="285750" indent="-285750">
                            <a:buFont typeface="Arial" panose="020B0604020202020204" pitchFamily="34" charset="0"/>
                            <a:buChar char="•"/>
                          </a:pPr>
                          <a:r>
                            <a:rPr lang="en-US" sz="1400" baseline="0" dirty="0"/>
                            <a:t>Can not cross endothelial barrier .</a:t>
                          </a:r>
                        </a:p>
                        <a:p>
                          <a:pPr marL="285750" indent="-285750">
                            <a:buFont typeface="Arial" panose="020B0604020202020204" pitchFamily="34" charset="0"/>
                            <a:buChar char="•"/>
                          </a:pPr>
                          <a:endParaRPr lang="en-US" sz="1400" baseline="0" dirty="0"/>
                        </a:p>
                        <a:p>
                          <a:pPr marL="285750" indent="-285750">
                            <a:buFont typeface="Arial" panose="020B0604020202020204" pitchFamily="34" charset="0"/>
                            <a:buChar char="•"/>
                          </a:pPr>
                          <a:r>
                            <a:rPr lang="en-US" sz="1400" baseline="0" dirty="0"/>
                            <a:t>Can't combine with receptors.</a:t>
                          </a:r>
                        </a:p>
                        <a:p>
                          <a:pPr marL="285750" indent="-285750">
                            <a:buFont typeface="Arial" panose="020B0604020202020204" pitchFamily="34" charset="0"/>
                            <a:buChar char="•"/>
                          </a:pPr>
                          <a:endParaRPr lang="en-US" sz="1400" baseline="0" dirty="0"/>
                        </a:p>
                        <a:p>
                          <a:pPr marL="285750" indent="-285750">
                            <a:buFont typeface="Arial" panose="020B0604020202020204" pitchFamily="34" charset="0"/>
                            <a:buChar char="•"/>
                          </a:pPr>
                          <a:r>
                            <a:rPr lang="en-US" sz="1400" baseline="0" dirty="0"/>
                            <a:t>Inactive. </a:t>
                          </a:r>
                        </a:p>
                        <a:p>
                          <a:pPr marL="285750" indent="-285750">
                            <a:buFont typeface="Arial" panose="020B0604020202020204" pitchFamily="34" charset="0"/>
                            <a:buChar char="•"/>
                          </a:pPr>
                          <a:endParaRPr lang="en-US" sz="1400" baseline="0" dirty="0"/>
                        </a:p>
                        <a:p>
                          <a:pPr marL="285750" indent="-285750">
                            <a:buFont typeface="Arial" panose="020B0604020202020204" pitchFamily="34" charset="0"/>
                            <a:buChar char="•"/>
                          </a:pPr>
                          <a:r>
                            <a:rPr lang="en-US" sz="1400" baseline="0" dirty="0"/>
                            <a:t>Not available for metabolism and excretion.</a:t>
                          </a:r>
                        </a:p>
                        <a:p>
                          <a:pPr marL="0" indent="0">
                            <a:buFont typeface="Arial" panose="020B0604020202020204" pitchFamily="34" charset="0"/>
                            <a:buNone/>
                          </a:pPr>
                          <a:r>
                            <a:rPr lang="en-US" sz="1400" baseline="0" dirty="0"/>
                            <a:t> </a:t>
                          </a:r>
                        </a:p>
                        <a:p>
                          <a:pPr marL="285750" indent="-285750">
                            <a:buFont typeface="Arial" panose="020B0604020202020204" pitchFamily="34" charset="0"/>
                            <a:buChar char="•"/>
                          </a:pPr>
                          <a:r>
                            <a:rPr lang="en-US" sz="1400" baseline="0" dirty="0"/>
                            <a:t>Has long duration of </a:t>
                          </a:r>
                          <a:r>
                            <a:rPr lang="en-US" sz="1400" baseline="0" dirty="0" smtClean="0"/>
                            <a:t>action t </a:t>
                          </a:r>
                          <a14:m>
                            <m:oMath xmlns:m="http://schemas.openxmlformats.org/officeDocument/2006/math">
                              <m:f>
                                <m:fPr>
                                  <m:type m:val="skw"/>
                                  <m:ctrlPr>
                                    <a:rPr lang="en-US" sz="1400" i="1" baseline="0" smtClean="0">
                                      <a:latin typeface="Cambria Math" charset="0"/>
                                    </a:rPr>
                                  </m:ctrlPr>
                                </m:fPr>
                                <m:num>
                                  <m:r>
                                    <a:rPr lang="en-US" sz="1400" b="0" i="1" baseline="0" smtClean="0">
                                      <a:latin typeface="Cambria Math" charset="0"/>
                                    </a:rPr>
                                    <m:t>1</m:t>
                                  </m:r>
                                </m:num>
                                <m:den>
                                  <m:r>
                                    <a:rPr lang="en-US" sz="1400" b="0" i="1" baseline="0" smtClean="0">
                                      <a:latin typeface="Cambria Math" charset="0"/>
                                    </a:rPr>
                                    <m:t>2</m:t>
                                  </m:r>
                                </m:den>
                              </m:f>
                            </m:oMath>
                          </a14:m>
                          <a:r>
                            <a:rPr lang="en-US" sz="1400" baseline="0" dirty="0" smtClean="0"/>
                            <a:t>. </a:t>
                          </a:r>
                          <a:endParaRPr lang="en-US" sz="1400" baseline="0" dirty="0"/>
                        </a:p>
                      </a:txBody>
                      <a:tcPr/>
                    </a:tc>
                    <a:tc>
                      <a:txBody>
                        <a:bodyPr/>
                        <a:lstStyle/>
                        <a:p>
                          <a:pPr marL="285750" indent="-285750">
                            <a:buFont typeface="Arial" panose="020B0604020202020204" pitchFamily="34" charset="0"/>
                            <a:buChar char="•"/>
                          </a:pPr>
                          <a:r>
                            <a:rPr lang="en-US" dirty="0"/>
                            <a:t>Diffusible form.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Cross</a:t>
                          </a:r>
                          <a:r>
                            <a:rPr lang="en-US" baseline="0" dirty="0"/>
                            <a:t> endothelial barrier. </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Active { can produce pharmacological action}.</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Available for metabolism and excretion. </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Has short duration of action</a:t>
                          </a:r>
                          <a:r>
                            <a:rPr lang="en-US" baseline="0" dirty="0" smtClean="0"/>
                            <a:t>.</a:t>
                          </a:r>
                        </a:p>
                        <a:p>
                          <a:pPr marL="0" indent="0">
                            <a:buFont typeface="Arial" panose="020B0604020202020204" pitchFamily="34" charset="0"/>
                            <a:buNone/>
                          </a:pPr>
                          <a:r>
                            <a:rPr lang="en-US" baseline="0" dirty="0" smtClean="0"/>
                            <a:t> </a:t>
                          </a:r>
                        </a:p>
                        <a:p>
                          <a:pPr marL="285750" indent="-285750">
                            <a:buFont typeface="Arial" panose="020B0604020202020204" pitchFamily="34" charset="0"/>
                            <a:buChar char="•"/>
                          </a:pPr>
                          <a:r>
                            <a:rPr lang="en-US" baseline="0" dirty="0" smtClean="0"/>
                            <a:t>Combine with receptors.</a:t>
                          </a:r>
                          <a:endParaRPr lang="en-US" dirty="0"/>
                        </a:p>
                      </a:txBody>
                      <a:tcPr/>
                    </a:tc>
                    <a:extLst>
                      <a:ext uri="{0D108BD9-81ED-4DB2-BD59-A6C34878D82A}">
                        <a16:rowId xmlns="" xmlns:a16="http://schemas.microsoft.com/office/drawing/2014/main" val="262334149"/>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79412369"/>
                  </p:ext>
                </p:extLst>
              </p:nvPr>
            </p:nvGraphicFramePr>
            <p:xfrm>
              <a:off x="0" y="702907"/>
              <a:ext cx="6858000" cy="3312293"/>
            </p:xfrm>
            <a:graphic>
              <a:graphicData uri="http://schemas.openxmlformats.org/drawingml/2006/table">
                <a:tbl>
                  <a:tblPr firstRow="1" bandRow="1">
                    <a:tableStyleId>{69012ECD-51FC-41F1-AA8D-1B2483CD663E}</a:tableStyleId>
                  </a:tblPr>
                  <a:tblGrid>
                    <a:gridCol w="3429000">
                      <a:extLst>
                        <a:ext uri="{9D8B030D-6E8A-4147-A177-3AD203B41FA5}">
                          <a16:colId xmlns="" xmlns:a16="http://schemas.microsoft.com/office/drawing/2014/main" val="69135835"/>
                        </a:ext>
                      </a:extLst>
                    </a:gridCol>
                    <a:gridCol w="3429000">
                      <a:extLst>
                        <a:ext uri="{9D8B030D-6E8A-4147-A177-3AD203B41FA5}">
                          <a16:colId xmlns="" xmlns:a16="http://schemas.microsoft.com/office/drawing/2014/main" val="2203916703"/>
                        </a:ext>
                      </a:extLst>
                    </a:gridCol>
                  </a:tblGrid>
                  <a:tr h="660533">
                    <a:tc>
                      <a:txBody>
                        <a:bodyPr/>
                        <a:lstStyle/>
                        <a:p>
                          <a:pPr lvl="0" algn="ctr"/>
                          <a:r>
                            <a:rPr lang="en-US" sz="1800" dirty="0"/>
                            <a:t>Bound form of drugs</a:t>
                          </a:r>
                        </a:p>
                      </a:txBody>
                      <a:tcPr anchor="ctr"/>
                    </a:tc>
                    <a:tc>
                      <a:txBody>
                        <a:bodyPr/>
                        <a:lstStyle/>
                        <a:p>
                          <a:pPr algn="ctr"/>
                          <a:r>
                            <a:rPr lang="en-US" sz="1800" dirty="0"/>
                            <a:t>Unbound forms of drugs</a:t>
                          </a:r>
                        </a:p>
                      </a:txBody>
                      <a:tcPr anchor="ctr"/>
                    </a:tc>
                    <a:extLst>
                      <a:ext uri="{0D108BD9-81ED-4DB2-BD59-A6C34878D82A}">
                        <a16:rowId xmlns="" xmlns:a16="http://schemas.microsoft.com/office/drawing/2014/main" val="3011530023"/>
                      </a:ext>
                    </a:extLst>
                  </a:tr>
                  <a:tr h="2651760">
                    <a:tc>
                      <a:txBody>
                        <a:bodyPr/>
                        <a:lstStyle/>
                        <a:p>
                          <a:endParaRPr lang="en-US"/>
                        </a:p>
                      </a:txBody>
                      <a:tcPr>
                        <a:blipFill rotWithShape="0">
                          <a:blip r:embed="rId3"/>
                          <a:stretch>
                            <a:fillRect l="-355" t="-25000" r="-100355" b="-18578"/>
                          </a:stretch>
                        </a:blipFill>
                      </a:tcPr>
                    </a:tc>
                    <a:tc>
                      <a:txBody>
                        <a:bodyPr/>
                        <a:lstStyle/>
                        <a:p>
                          <a:pPr marL="285750" indent="-285750">
                            <a:buFont typeface="Arial" panose="020B0604020202020204" pitchFamily="34" charset="0"/>
                            <a:buChar char="•"/>
                          </a:pPr>
                          <a:r>
                            <a:rPr lang="en-US" dirty="0"/>
                            <a:t>Diffusible form.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Cross</a:t>
                          </a:r>
                          <a:r>
                            <a:rPr lang="en-US" baseline="0" dirty="0"/>
                            <a:t> endothelial barrier. </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Active { can produce pharmacological action}.</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Available for metabolism and excretion. </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Has short duration of action</a:t>
                          </a:r>
                          <a:r>
                            <a:rPr lang="en-US" baseline="0" dirty="0" smtClean="0"/>
                            <a:t>.</a:t>
                          </a:r>
                        </a:p>
                        <a:p>
                          <a:pPr marL="0" indent="0">
                            <a:buFont typeface="Arial" panose="020B0604020202020204" pitchFamily="34" charset="0"/>
                            <a:buNone/>
                          </a:pPr>
                          <a:r>
                            <a:rPr lang="en-US" baseline="0" dirty="0" smtClean="0"/>
                            <a:t> </a:t>
                          </a:r>
                        </a:p>
                        <a:p>
                          <a:pPr marL="285750" indent="-285750">
                            <a:buFont typeface="Arial" panose="020B0604020202020204" pitchFamily="34" charset="0"/>
                            <a:buChar char="•"/>
                          </a:pPr>
                          <a:r>
                            <a:rPr lang="en-US" baseline="0" dirty="0" smtClean="0"/>
                            <a:t>Combine with receptors.</a:t>
                          </a:r>
                          <a:endParaRPr lang="en-US" dirty="0"/>
                        </a:p>
                      </a:txBody>
                      <a:tcPr/>
                    </a:tc>
                    <a:extLst>
                      <a:ext uri="{0D108BD9-81ED-4DB2-BD59-A6C34878D82A}">
                        <a16:rowId xmlns="" xmlns:a16="http://schemas.microsoft.com/office/drawing/2014/main" val="262334149"/>
                      </a:ext>
                    </a:extLst>
                  </a:tr>
                </a:tbl>
              </a:graphicData>
            </a:graphic>
          </p:graphicFrame>
        </mc:Fallback>
      </mc:AlternateContent>
      <p:sp>
        <p:nvSpPr>
          <p:cNvPr id="5" name="TextBox 4"/>
          <p:cNvSpPr txBox="1"/>
          <p:nvPr/>
        </p:nvSpPr>
        <p:spPr>
          <a:xfrm>
            <a:off x="-267" y="4648945"/>
            <a:ext cx="6858000" cy="2554545"/>
          </a:xfrm>
          <a:prstGeom prst="rect">
            <a:avLst/>
          </a:prstGeom>
          <a:noFill/>
        </p:spPr>
        <p:txBody>
          <a:bodyPr wrap="square" rtlCol="0">
            <a:spAutoFit/>
          </a:bodyPr>
          <a:lstStyle/>
          <a:p>
            <a:pPr marL="285750" indent="-285750">
              <a:buFont typeface="Wingdings" panose="05000000000000000000" pitchFamily="2" charset="2"/>
              <a:buChar char="v"/>
            </a:pPr>
            <a:r>
              <a:rPr lang="en-US" sz="1600" dirty="0"/>
              <a:t>Usually reversible. ( when unbound form of drug in consumed, bound form is converted or reversed into unbound form). </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t>Determines volume of distribution.</a:t>
            </a:r>
          </a:p>
          <a:p>
            <a:r>
              <a:rPr lang="en-US" sz="1600" dirty="0"/>
              <a:t> </a:t>
            </a:r>
          </a:p>
          <a:p>
            <a:pPr marL="285750" indent="-285750">
              <a:buFont typeface="Wingdings" panose="05000000000000000000" pitchFamily="2" charset="2"/>
              <a:buChar char="v"/>
            </a:pPr>
            <a:r>
              <a:rPr lang="en-US" sz="1600" dirty="0"/>
              <a:t>Slows drug metabolism and excretion. </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t>Prolongs duration of action. </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t>Result in clinically important drug interactions.</a:t>
            </a:r>
          </a:p>
        </p:txBody>
      </p:sp>
      <p:sp>
        <p:nvSpPr>
          <p:cNvPr id="2" name="Rectangle 1"/>
          <p:cNvSpPr/>
          <p:nvPr/>
        </p:nvSpPr>
        <p:spPr>
          <a:xfrm>
            <a:off x="73741" y="75976"/>
            <a:ext cx="3841034" cy="461665"/>
          </a:xfrm>
          <a:prstGeom prst="rect">
            <a:avLst/>
          </a:prstGeom>
        </p:spPr>
        <p:txBody>
          <a:bodyPr wrap="square">
            <a:spAutoFit/>
          </a:bodyPr>
          <a:lstStyle/>
          <a:p>
            <a:r>
              <a:rPr lang="en-US" sz="2400" b="1" dirty="0">
                <a:solidFill>
                  <a:srgbClr val="0070C0"/>
                </a:solidFill>
                <a:latin typeface="Calibri" panose="020F0502020204030204" pitchFamily="34" charset="0"/>
                <a:cs typeface="Calibri" panose="020F0502020204030204" pitchFamily="34" charset="0"/>
              </a:rPr>
              <a:t>Bound and Unbound Forms</a:t>
            </a:r>
            <a:endParaRPr lang="ar-SA" sz="2400" b="1" dirty="0">
              <a:solidFill>
                <a:srgbClr val="0070C0"/>
              </a:solidFill>
            </a:endParaRPr>
          </a:p>
        </p:txBody>
      </p:sp>
      <p:sp>
        <p:nvSpPr>
          <p:cNvPr id="7" name="Rectangle 6"/>
          <p:cNvSpPr/>
          <p:nvPr/>
        </p:nvSpPr>
        <p:spPr>
          <a:xfrm>
            <a:off x="0" y="4248835"/>
            <a:ext cx="4933950" cy="400110"/>
          </a:xfrm>
          <a:prstGeom prst="rect">
            <a:avLst/>
          </a:prstGeom>
        </p:spPr>
        <p:txBody>
          <a:bodyPr wrap="square">
            <a:spAutoFit/>
          </a:bodyPr>
          <a:lstStyle/>
          <a:p>
            <a:r>
              <a:rPr lang="en-US" sz="2000" b="1" dirty="0">
                <a:solidFill>
                  <a:srgbClr val="0070C0"/>
                </a:solidFill>
              </a:rPr>
              <a:t>Characters and consequences of binding: </a:t>
            </a:r>
          </a:p>
        </p:txBody>
      </p:sp>
    </p:spTree>
    <p:extLst>
      <p:ext uri="{BB962C8B-B14F-4D97-AF65-F5344CB8AC3E}">
        <p14:creationId xmlns:p14="http://schemas.microsoft.com/office/powerpoint/2010/main" val="3831798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E77C5F-097D-4C0C-BCDF-5C8359D7CE86}" type="slidenum">
              <a:rPr lang="en-US" smtClean="0"/>
              <a:t>13</a:t>
            </a:fld>
            <a:endParaRPr lang="en-US"/>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4" name="TextBox 3"/>
          <p:cNvSpPr txBox="1"/>
          <p:nvPr/>
        </p:nvSpPr>
        <p:spPr>
          <a:xfrm>
            <a:off x="401318" y="1785736"/>
            <a:ext cx="5363308" cy="461665"/>
          </a:xfrm>
          <a:prstGeom prst="rect">
            <a:avLst/>
          </a:prstGeom>
          <a:noFill/>
        </p:spPr>
        <p:txBody>
          <a:bodyPr wrap="square" rtlCol="0">
            <a:spAutoFit/>
          </a:bodyPr>
          <a:lstStyle/>
          <a:p>
            <a:pPr algn="ctr"/>
            <a:r>
              <a:rPr lang="en-US" sz="2400" dirty="0">
                <a:solidFill>
                  <a:schemeClr val="bg1">
                    <a:lumMod val="50000"/>
                  </a:schemeClr>
                </a:solidFill>
              </a:rPr>
              <a:t>Lippincott’s corner </a:t>
            </a:r>
          </a:p>
        </p:txBody>
      </p:sp>
      <p:sp>
        <p:nvSpPr>
          <p:cNvPr id="5" name="TextBox 4"/>
          <p:cNvSpPr txBox="1"/>
          <p:nvPr/>
        </p:nvSpPr>
        <p:spPr>
          <a:xfrm>
            <a:off x="331788" y="2722017"/>
            <a:ext cx="5814654" cy="3693319"/>
          </a:xfrm>
          <a:prstGeom prst="rect">
            <a:avLst/>
          </a:prstGeom>
          <a:noFill/>
        </p:spPr>
        <p:txBody>
          <a:bodyPr wrap="square" rtlCol="0">
            <a:spAutoFit/>
          </a:bodyPr>
          <a:lstStyle/>
          <a:p>
            <a:r>
              <a:rPr lang="en-US" sz="2000" dirty="0">
                <a:solidFill>
                  <a:schemeClr val="accent2">
                    <a:lumMod val="60000"/>
                    <a:lumOff val="40000"/>
                  </a:schemeClr>
                </a:solidFill>
              </a:rPr>
              <a:t>Effect of volume of distribution on drug half life:</a:t>
            </a:r>
          </a:p>
          <a:p>
            <a:r>
              <a:rPr lang="en-US" sz="1600" dirty="0"/>
              <a:t>A large volume of distribution has an important influence on the half-life of a drug, because drug elimination depends on the amount of drug delivered to the liver or kidney (on other organs where metabolism occurs) per unit time. Delivery of drug the organs of elimination depends not only on blood flow, but also on the fraction of the drug in the plasma. If the volume of distribution for a drug is large, most of the drug is in extra-</a:t>
            </a:r>
            <a:r>
              <a:rPr lang="en-US" sz="1600" dirty="0" err="1"/>
              <a:t>plasmic</a:t>
            </a:r>
            <a:r>
              <a:rPr lang="en-US" sz="1600" dirty="0"/>
              <a:t> space and is unavailable to the excretory organs. Therefore, any factor that increases volume of distribution can lead to an increase in the half-life and extend the duration of action of the drug. </a:t>
            </a:r>
          </a:p>
          <a:p>
            <a:r>
              <a:rPr lang="en-US" sz="1600" dirty="0"/>
              <a:t>[Note: an exceptionally large volume of distribution indicates considerable sequestration of the drug in some tissues or compartment.] </a:t>
            </a:r>
          </a:p>
        </p:txBody>
      </p:sp>
      <p:sp>
        <p:nvSpPr>
          <p:cNvPr id="7" name="TextBox 6"/>
          <p:cNvSpPr txBox="1"/>
          <p:nvPr/>
        </p:nvSpPr>
        <p:spPr>
          <a:xfrm>
            <a:off x="5224272" y="1451491"/>
            <a:ext cx="1411739" cy="33855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chemeClr val="bg2">
                    <a:lumMod val="75000"/>
                  </a:schemeClr>
                </a:solidFill>
              </a:rPr>
              <a:t>Extra notes </a:t>
            </a:r>
          </a:p>
        </p:txBody>
      </p:sp>
    </p:spTree>
    <p:extLst>
      <p:ext uri="{BB962C8B-B14F-4D97-AF65-F5344CB8AC3E}">
        <p14:creationId xmlns:p14="http://schemas.microsoft.com/office/powerpoint/2010/main" val="3936226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E77C5F-097D-4C0C-BCDF-5C8359D7CE86}" type="slidenum">
              <a:rPr lang="en-US" smtClean="0"/>
              <a:t>14</a:t>
            </a:fld>
            <a:endParaRPr lang="en-US"/>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2" name="TextBox 1"/>
          <p:cNvSpPr txBox="1"/>
          <p:nvPr/>
        </p:nvSpPr>
        <p:spPr>
          <a:xfrm>
            <a:off x="0" y="533400"/>
            <a:ext cx="6858000" cy="2616101"/>
          </a:xfrm>
          <a:prstGeom prst="rect">
            <a:avLst/>
          </a:prstGeom>
          <a:noFill/>
        </p:spPr>
        <p:txBody>
          <a:bodyPr wrap="square" rtlCol="0">
            <a:spAutoFit/>
          </a:bodyPr>
          <a:lstStyle/>
          <a:p>
            <a:r>
              <a:rPr lang="en-US" sz="1400" dirty="0" smtClean="0"/>
              <a:t>Competition for the same binding site on the plasma proteins may occur between two drugs leading to displacement of one drug &amp; increasing its concentrations &amp; effects.  </a:t>
            </a:r>
          </a:p>
          <a:p>
            <a:endParaRPr lang="en-US" dirty="0" smtClean="0"/>
          </a:p>
          <a:p>
            <a:endParaRPr lang="en-US" dirty="0" smtClean="0"/>
          </a:p>
          <a:p>
            <a:pPr algn="ctr"/>
            <a:r>
              <a:rPr lang="en-US" sz="1400" dirty="0" smtClean="0"/>
              <a:t>Aspirin + Albumin-warfarin              Albumin-aspirin + free warfarin               bleeding</a:t>
            </a:r>
          </a:p>
          <a:p>
            <a:endParaRPr lang="en-US" sz="1400" dirty="0"/>
          </a:p>
          <a:p>
            <a:r>
              <a:rPr lang="en-US" dirty="0">
                <a:solidFill>
                  <a:srgbClr val="C00000"/>
                </a:solidFill>
              </a:rPr>
              <a:t>NOTE:</a:t>
            </a:r>
          </a:p>
          <a:p>
            <a:r>
              <a:rPr lang="en-US" b="1" dirty="0">
                <a:solidFill>
                  <a:schemeClr val="tx2">
                    <a:lumMod val="60000"/>
                    <a:lumOff val="40000"/>
                  </a:schemeClr>
                </a:solidFill>
              </a:rPr>
              <a:t>Aspirin </a:t>
            </a:r>
            <a:r>
              <a:rPr lang="en-US" dirty="0">
                <a:solidFill>
                  <a:schemeClr val="tx2">
                    <a:lumMod val="60000"/>
                    <a:lumOff val="40000"/>
                  </a:schemeClr>
                </a:solidFill>
              </a:rPr>
              <a:t>has a higher binding capacity than the </a:t>
            </a:r>
            <a:r>
              <a:rPr lang="en-US" b="1" dirty="0">
                <a:solidFill>
                  <a:schemeClr val="tx2">
                    <a:lumMod val="60000"/>
                    <a:lumOff val="40000"/>
                  </a:schemeClr>
                </a:solidFill>
              </a:rPr>
              <a:t>warfarin</a:t>
            </a:r>
            <a:r>
              <a:rPr lang="en-US" dirty="0">
                <a:solidFill>
                  <a:schemeClr val="tx2">
                    <a:lumMod val="60000"/>
                    <a:lumOff val="40000"/>
                  </a:schemeClr>
                </a:solidFill>
              </a:rPr>
              <a:t>.</a:t>
            </a:r>
          </a:p>
          <a:p>
            <a:r>
              <a:rPr lang="en-US" dirty="0">
                <a:solidFill>
                  <a:schemeClr val="tx2">
                    <a:lumMod val="60000"/>
                    <a:lumOff val="40000"/>
                  </a:schemeClr>
                </a:solidFill>
              </a:rPr>
              <a:t>Free form of the drug is what causes the side effects. (In this case bleeding).</a:t>
            </a:r>
            <a:endParaRPr lang="en-US" sz="1400" dirty="0">
              <a:solidFill>
                <a:schemeClr val="tx2">
                  <a:lumMod val="60000"/>
                  <a:lumOff val="40000"/>
                </a:schemeClr>
              </a:solidFill>
            </a:endParaRPr>
          </a:p>
        </p:txBody>
      </p:sp>
      <p:cxnSp>
        <p:nvCxnSpPr>
          <p:cNvPr id="4" name="Straight Arrow Connector 3"/>
          <p:cNvCxnSpPr/>
          <p:nvPr/>
        </p:nvCxnSpPr>
        <p:spPr>
          <a:xfrm>
            <a:off x="2491442" y="1670571"/>
            <a:ext cx="3275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360652" y="1670571"/>
            <a:ext cx="2858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559558" y="3587508"/>
            <a:ext cx="5747465" cy="3795214"/>
          </a:xfrm>
          <a:prstGeom prst="rect">
            <a:avLst/>
          </a:prstGeom>
        </p:spPr>
      </p:pic>
      <p:sp>
        <p:nvSpPr>
          <p:cNvPr id="3" name="Rectangle 2"/>
          <p:cNvSpPr/>
          <p:nvPr/>
        </p:nvSpPr>
        <p:spPr>
          <a:xfrm>
            <a:off x="37024" y="95393"/>
            <a:ext cx="2082943" cy="461665"/>
          </a:xfrm>
          <a:prstGeom prst="rect">
            <a:avLst/>
          </a:prstGeom>
        </p:spPr>
        <p:txBody>
          <a:bodyPr wrap="none">
            <a:spAutoFit/>
          </a:bodyPr>
          <a:lstStyle/>
          <a:p>
            <a:r>
              <a:rPr lang="en-US" sz="2400" b="1" dirty="0">
                <a:solidFill>
                  <a:srgbClr val="0070C0"/>
                </a:solidFill>
              </a:rPr>
              <a:t>Displacement: </a:t>
            </a:r>
          </a:p>
        </p:txBody>
      </p:sp>
    </p:spTree>
    <p:extLst>
      <p:ext uri="{BB962C8B-B14F-4D97-AF65-F5344CB8AC3E}">
        <p14:creationId xmlns:p14="http://schemas.microsoft.com/office/powerpoint/2010/main" val="88358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E77C5F-097D-4C0C-BCDF-5C8359D7CE86}" type="slidenum">
              <a:rPr lang="en-US" smtClean="0"/>
              <a:t>15</a:t>
            </a:fld>
            <a:endParaRPr lang="en-US" dirty="0"/>
          </a:p>
        </p:txBody>
      </p:sp>
      <p:sp>
        <p:nvSpPr>
          <p:cNvPr id="3" name="TextBox 2"/>
          <p:cNvSpPr txBox="1"/>
          <p:nvPr/>
        </p:nvSpPr>
        <p:spPr>
          <a:xfrm>
            <a:off x="420624" y="2377440"/>
            <a:ext cx="5886399" cy="1815882"/>
          </a:xfrm>
          <a:prstGeom prst="rect">
            <a:avLst/>
          </a:prstGeom>
          <a:noFill/>
        </p:spPr>
        <p:txBody>
          <a:bodyPr wrap="square" rtlCol="0">
            <a:spAutoFit/>
          </a:bodyPr>
          <a:lstStyle/>
          <a:p>
            <a:pPr algn="ctr"/>
            <a:r>
              <a:rPr lang="en-US" sz="2800" b="1" dirty="0" smtClean="0">
                <a:solidFill>
                  <a:srgbClr val="2E6AA6"/>
                </a:solidFill>
              </a:rPr>
              <a:t>Quick quiz</a:t>
            </a:r>
          </a:p>
          <a:p>
            <a:pPr algn="ctr"/>
            <a:r>
              <a:rPr lang="en-US" sz="2800" b="1" dirty="0">
                <a:solidFill>
                  <a:srgbClr val="DEA800"/>
                </a:solidFill>
                <a:hlinkClick r:id="rId2"/>
              </a:rPr>
              <a:t>https://www.onlineexambuilder.com/bioavailability-and-distribution/exam-103316</a:t>
            </a:r>
            <a:endParaRPr lang="en-US" sz="2800" b="1" dirty="0">
              <a:solidFill>
                <a:srgbClr val="DEA800"/>
              </a:solidFill>
            </a:endParaRPr>
          </a:p>
        </p:txBody>
      </p:sp>
    </p:spTree>
    <p:extLst>
      <p:ext uri="{BB962C8B-B14F-4D97-AF65-F5344CB8AC3E}">
        <p14:creationId xmlns:p14="http://schemas.microsoft.com/office/powerpoint/2010/main" val="2060677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lumMod val="60000"/>
                    <a:lumOff val="40000"/>
                  </a:schemeClr>
                </a:solidFill>
              </a:rPr>
              <a:t>Pharmacology Team :</a:t>
            </a:r>
          </a:p>
        </p:txBody>
      </p:sp>
      <p:sp>
        <p:nvSpPr>
          <p:cNvPr id="5" name="Slide Number Placeholder 4"/>
          <p:cNvSpPr>
            <a:spLocks noGrp="1"/>
          </p:cNvSpPr>
          <p:nvPr>
            <p:ph type="sldNum" sz="quarter" idx="12"/>
          </p:nvPr>
        </p:nvSpPr>
        <p:spPr/>
        <p:txBody>
          <a:bodyPr/>
          <a:lstStyle/>
          <a:p>
            <a:fld id="{B2E77C5F-097D-4C0C-BCDF-5C8359D7CE86}" type="slidenum">
              <a:rPr lang="en-US" smtClean="0"/>
              <a:t>16</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5094" t="27778" r="14152" b="8889"/>
          <a:stretch/>
        </p:blipFill>
        <p:spPr>
          <a:xfrm>
            <a:off x="269508" y="271832"/>
            <a:ext cx="1174771" cy="89282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6529" r="11936" b="21290"/>
          <a:stretch/>
        </p:blipFill>
        <p:spPr>
          <a:xfrm>
            <a:off x="5053266" y="360944"/>
            <a:ext cx="1597794" cy="832586"/>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772118094"/>
              </p:ext>
            </p:extLst>
          </p:nvPr>
        </p:nvGraphicFramePr>
        <p:xfrm>
          <a:off x="1143000" y="3048000"/>
          <a:ext cx="4572000" cy="4079240"/>
        </p:xfrm>
        <a:graphic>
          <a:graphicData uri="http://schemas.openxmlformats.org/drawingml/2006/table">
            <a:tbl>
              <a:tblPr firstRow="1" bandRow="1">
                <a:tableStyleId>{5C22544A-7EE6-4342-B048-85BDC9FD1C3A}</a:tableStyleId>
              </a:tblPr>
              <a:tblGrid>
                <a:gridCol w="2286000">
                  <a:extLst>
                    <a:ext uri="{9D8B030D-6E8A-4147-A177-3AD203B41FA5}">
                      <a16:colId xmlns="" xmlns:a16="http://schemas.microsoft.com/office/drawing/2014/main" val="911117513"/>
                    </a:ext>
                  </a:extLst>
                </a:gridCol>
                <a:gridCol w="2286000">
                  <a:extLst>
                    <a:ext uri="{9D8B030D-6E8A-4147-A177-3AD203B41FA5}">
                      <a16:colId xmlns="" xmlns:a16="http://schemas.microsoft.com/office/drawing/2014/main" val="789468325"/>
                    </a:ext>
                  </a:extLst>
                </a:gridCol>
              </a:tblGrid>
              <a:tr h="370840">
                <a:tc>
                  <a:txBody>
                    <a:bodyPr/>
                    <a:lstStyle/>
                    <a:p>
                      <a:pPr algn="ctr"/>
                      <a:r>
                        <a:rPr lang="en-US" b="1" dirty="0"/>
                        <a:t>Boys</a:t>
                      </a:r>
                    </a:p>
                  </a:txBody>
                  <a:tcPr/>
                </a:tc>
                <a:tc>
                  <a:txBody>
                    <a:bodyPr/>
                    <a:lstStyle/>
                    <a:p>
                      <a:pPr algn="ctr"/>
                      <a:r>
                        <a:rPr lang="en-US" dirty="0"/>
                        <a:t>Girls</a:t>
                      </a:r>
                    </a:p>
                  </a:txBody>
                  <a:tcPr/>
                </a:tc>
                <a:extLst>
                  <a:ext uri="{0D108BD9-81ED-4DB2-BD59-A6C34878D82A}">
                    <a16:rowId xmlns="" xmlns:a16="http://schemas.microsoft.com/office/drawing/2014/main" val="2063311802"/>
                  </a:ext>
                </a:extLst>
              </a:tr>
              <a:tr h="370840">
                <a:tc>
                  <a:txBody>
                    <a:bodyPr/>
                    <a:lstStyle/>
                    <a:p>
                      <a:pPr algn="ctr"/>
                      <a:r>
                        <a:rPr lang="ar-SA" dirty="0"/>
                        <a:t>عبدالرحمن ذكري </a:t>
                      </a:r>
                      <a:endParaRPr lang="en-US" dirty="0"/>
                    </a:p>
                  </a:txBody>
                  <a:tcPr/>
                </a:tc>
                <a:tc>
                  <a:txBody>
                    <a:bodyPr/>
                    <a:lstStyle/>
                    <a:p>
                      <a:pPr algn="ctr"/>
                      <a:r>
                        <a:rPr lang="ar-SA" dirty="0"/>
                        <a:t>اللولو الصليهم</a:t>
                      </a:r>
                      <a:endParaRPr lang="en-US" dirty="0"/>
                    </a:p>
                  </a:txBody>
                  <a:tcPr/>
                </a:tc>
                <a:extLst>
                  <a:ext uri="{0D108BD9-81ED-4DB2-BD59-A6C34878D82A}">
                    <a16:rowId xmlns="" xmlns:a16="http://schemas.microsoft.com/office/drawing/2014/main" val="1650623242"/>
                  </a:ext>
                </a:extLst>
              </a:tr>
              <a:tr h="370840">
                <a:tc>
                  <a:txBody>
                    <a:bodyPr/>
                    <a:lstStyle/>
                    <a:p>
                      <a:pPr algn="ctr"/>
                      <a:r>
                        <a:rPr lang="ar-SA" dirty="0"/>
                        <a:t>عبدالعزيز رضوان</a:t>
                      </a:r>
                      <a:endParaRPr lang="en-US" dirty="0"/>
                    </a:p>
                  </a:txBody>
                  <a:tcPr/>
                </a:tc>
                <a:tc>
                  <a:txBody>
                    <a:bodyPr/>
                    <a:lstStyle/>
                    <a:p>
                      <a:pPr algn="ctr"/>
                      <a:r>
                        <a:rPr lang="ar-SA" dirty="0"/>
                        <a:t>روان سعد القحطاني</a:t>
                      </a:r>
                      <a:endParaRPr lang="en-US" dirty="0"/>
                    </a:p>
                  </a:txBody>
                  <a:tcPr/>
                </a:tc>
                <a:extLst>
                  <a:ext uri="{0D108BD9-81ED-4DB2-BD59-A6C34878D82A}">
                    <a16:rowId xmlns="" xmlns:a16="http://schemas.microsoft.com/office/drawing/2014/main" val="856330458"/>
                  </a:ext>
                </a:extLst>
              </a:tr>
              <a:tr h="370840">
                <a:tc>
                  <a:txBody>
                    <a:bodyPr/>
                    <a:lstStyle/>
                    <a:p>
                      <a:pPr algn="ctr"/>
                      <a:r>
                        <a:rPr lang="ar-SA" dirty="0"/>
                        <a:t>فيصل العباد </a:t>
                      </a:r>
                      <a:endParaRPr lang="en-US" dirty="0"/>
                    </a:p>
                  </a:txBody>
                  <a:tcPr/>
                </a:tc>
                <a:tc>
                  <a:txBody>
                    <a:bodyPr/>
                    <a:lstStyle/>
                    <a:p>
                      <a:pPr algn="ctr"/>
                      <a:r>
                        <a:rPr lang="ar-SA" dirty="0"/>
                        <a:t>جواهر أبانمي</a:t>
                      </a:r>
                      <a:endParaRPr lang="en-US" dirty="0"/>
                    </a:p>
                  </a:txBody>
                  <a:tcPr/>
                </a:tc>
                <a:extLst>
                  <a:ext uri="{0D108BD9-81ED-4DB2-BD59-A6C34878D82A}">
                    <a16:rowId xmlns="" xmlns:a16="http://schemas.microsoft.com/office/drawing/2014/main" val="2479132213"/>
                  </a:ext>
                </a:extLst>
              </a:tr>
              <a:tr h="370840">
                <a:tc>
                  <a:txBody>
                    <a:bodyPr/>
                    <a:lstStyle/>
                    <a:p>
                      <a:pPr algn="ctr"/>
                      <a:r>
                        <a:rPr lang="ar-SA" dirty="0"/>
                        <a:t>فارس النفيسة </a:t>
                      </a:r>
                      <a:endParaRPr lang="en-US" dirty="0"/>
                    </a:p>
                  </a:txBody>
                  <a:tcPr/>
                </a:tc>
                <a:tc>
                  <a:txBody>
                    <a:bodyPr/>
                    <a:lstStyle/>
                    <a:p>
                      <a:pPr algn="ctr"/>
                      <a:r>
                        <a:rPr lang="ar-SA" dirty="0"/>
                        <a:t>رانيا العيسى</a:t>
                      </a:r>
                      <a:endParaRPr lang="en-US" dirty="0"/>
                    </a:p>
                  </a:txBody>
                  <a:tcPr/>
                </a:tc>
                <a:extLst>
                  <a:ext uri="{0D108BD9-81ED-4DB2-BD59-A6C34878D82A}">
                    <a16:rowId xmlns="" xmlns:a16="http://schemas.microsoft.com/office/drawing/2014/main" val="3725425001"/>
                  </a:ext>
                </a:extLst>
              </a:tr>
              <a:tr h="370840">
                <a:tc>
                  <a:txBody>
                    <a:bodyPr/>
                    <a:lstStyle/>
                    <a:p>
                      <a:pPr algn="ctr"/>
                      <a:r>
                        <a:rPr lang="ar-SA" dirty="0"/>
                        <a:t>خالد العيسى </a:t>
                      </a:r>
                      <a:endParaRPr lang="en-US" dirty="0"/>
                    </a:p>
                  </a:txBody>
                  <a:tcPr/>
                </a:tc>
                <a:tc>
                  <a:txBody>
                    <a:bodyPr/>
                    <a:lstStyle/>
                    <a:p>
                      <a:pPr algn="ctr"/>
                      <a:r>
                        <a:rPr lang="ar-SA" dirty="0"/>
                        <a:t>غادة المزروع</a:t>
                      </a:r>
                      <a:endParaRPr lang="en-US" dirty="0"/>
                    </a:p>
                  </a:txBody>
                  <a:tcPr/>
                </a:tc>
                <a:extLst>
                  <a:ext uri="{0D108BD9-81ED-4DB2-BD59-A6C34878D82A}">
                    <a16:rowId xmlns="" xmlns:a16="http://schemas.microsoft.com/office/drawing/2014/main" val="1436267835"/>
                  </a:ext>
                </a:extLst>
              </a:tr>
              <a:tr h="370840">
                <a:tc>
                  <a:txBody>
                    <a:bodyPr/>
                    <a:lstStyle/>
                    <a:p>
                      <a:pPr algn="ctr"/>
                      <a:r>
                        <a:rPr lang="ar-SA" dirty="0"/>
                        <a:t>معاذ الفرحان </a:t>
                      </a:r>
                      <a:endParaRPr lang="en-US" dirty="0"/>
                    </a:p>
                  </a:txBody>
                  <a:tcPr/>
                </a:tc>
                <a:tc>
                  <a:txBody>
                    <a:bodyPr/>
                    <a:lstStyle/>
                    <a:p>
                      <a:pPr algn="ctr"/>
                      <a:r>
                        <a:rPr lang="ar-SA" dirty="0"/>
                        <a:t>لمى الفوزان</a:t>
                      </a:r>
                      <a:endParaRPr lang="en-US" dirty="0"/>
                    </a:p>
                  </a:txBody>
                  <a:tcPr/>
                </a:tc>
                <a:extLst>
                  <a:ext uri="{0D108BD9-81ED-4DB2-BD59-A6C34878D82A}">
                    <a16:rowId xmlns="" xmlns:a16="http://schemas.microsoft.com/office/drawing/2014/main" val="1367017139"/>
                  </a:ext>
                </a:extLst>
              </a:tr>
              <a:tr h="370840">
                <a:tc>
                  <a:txBody>
                    <a:bodyPr/>
                    <a:lstStyle/>
                    <a:p>
                      <a:pPr algn="ctr"/>
                      <a:r>
                        <a:rPr lang="ar-SA" dirty="0"/>
                        <a:t>محمد الاسمري </a:t>
                      </a:r>
                      <a:endParaRPr lang="en-US" dirty="0"/>
                    </a:p>
                  </a:txBody>
                  <a:tcPr/>
                </a:tc>
                <a:tc>
                  <a:txBody>
                    <a:bodyPr/>
                    <a:lstStyle/>
                    <a:p>
                      <a:pPr algn="ctr"/>
                      <a:r>
                        <a:rPr lang="ar-SA" dirty="0"/>
                        <a:t>نورة الشبيب</a:t>
                      </a:r>
                      <a:endParaRPr lang="en-US" dirty="0"/>
                    </a:p>
                  </a:txBody>
                  <a:tcPr/>
                </a:tc>
                <a:extLst>
                  <a:ext uri="{0D108BD9-81ED-4DB2-BD59-A6C34878D82A}">
                    <a16:rowId xmlns="" xmlns:a16="http://schemas.microsoft.com/office/drawing/2014/main" val="3065719346"/>
                  </a:ext>
                </a:extLst>
              </a:tr>
              <a:tr h="370840">
                <a:tc>
                  <a:txBody>
                    <a:bodyPr/>
                    <a:lstStyle/>
                    <a:p>
                      <a:pPr algn="ctr"/>
                      <a:r>
                        <a:rPr lang="ar-SA" dirty="0"/>
                        <a:t>محمد خوجة </a:t>
                      </a:r>
                      <a:endParaRPr lang="en-US" dirty="0"/>
                    </a:p>
                  </a:txBody>
                  <a:tcPr/>
                </a:tc>
                <a:tc>
                  <a:txBody>
                    <a:bodyPr/>
                    <a:lstStyle/>
                    <a:p>
                      <a:pPr algn="ctr"/>
                      <a:r>
                        <a:rPr lang="ar-SA" dirty="0"/>
                        <a:t>أسيل ناصر بادخن</a:t>
                      </a:r>
                      <a:endParaRPr lang="en-US" dirty="0"/>
                    </a:p>
                  </a:txBody>
                  <a:tcPr/>
                </a:tc>
                <a:extLst>
                  <a:ext uri="{0D108BD9-81ED-4DB2-BD59-A6C34878D82A}">
                    <a16:rowId xmlns="" xmlns:a16="http://schemas.microsoft.com/office/drawing/2014/main" val="213623566"/>
                  </a:ext>
                </a:extLst>
              </a:tr>
              <a:tr h="370840">
                <a:tc>
                  <a:txBody>
                    <a:bodyPr/>
                    <a:lstStyle/>
                    <a:p>
                      <a:pPr algn="ctr"/>
                      <a:r>
                        <a:rPr lang="ar-SA" dirty="0"/>
                        <a:t>عمر التركستاني</a:t>
                      </a:r>
                      <a:endParaRPr lang="en-US" dirty="0"/>
                    </a:p>
                  </a:txBody>
                  <a:tcPr/>
                </a:tc>
                <a:tc>
                  <a:txBody>
                    <a:bodyPr/>
                    <a:lstStyle/>
                    <a:p>
                      <a:pPr algn="ctr"/>
                      <a:r>
                        <a:rPr lang="ar-SA" dirty="0"/>
                        <a:t>أنوار نجيب العجمي</a:t>
                      </a:r>
                      <a:endParaRPr lang="en-US" dirty="0"/>
                    </a:p>
                  </a:txBody>
                  <a:tcPr/>
                </a:tc>
                <a:extLst>
                  <a:ext uri="{0D108BD9-81ED-4DB2-BD59-A6C34878D82A}">
                    <a16:rowId xmlns="" xmlns:a16="http://schemas.microsoft.com/office/drawing/2014/main" val="1774457631"/>
                  </a:ext>
                </a:extLst>
              </a:tr>
              <a:tr h="370840">
                <a:tc>
                  <a:txBody>
                    <a:bodyPr/>
                    <a:lstStyle/>
                    <a:p>
                      <a:pPr algn="ctr"/>
                      <a:r>
                        <a:rPr lang="ar-SA" dirty="0"/>
                        <a:t>عبدالرحمن</a:t>
                      </a:r>
                      <a:r>
                        <a:rPr lang="ar-SA" baseline="0" dirty="0"/>
                        <a:t> الجريان</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dirty="0"/>
                        <a:t>أميرة نيازي</a:t>
                      </a:r>
                      <a:endParaRPr lang="en-US" dirty="0"/>
                    </a:p>
                  </a:txBody>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251678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E77C5F-097D-4C0C-BCDF-5C8359D7CE86}" type="slidenum">
              <a:rPr lang="en-US" smtClean="0"/>
              <a:t>2</a:t>
            </a:fld>
            <a:endParaRPr lang="en-US" dirty="0"/>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4" name="مستطيل 3"/>
          <p:cNvSpPr/>
          <p:nvPr/>
        </p:nvSpPr>
        <p:spPr>
          <a:xfrm>
            <a:off x="1421134" y="0"/>
            <a:ext cx="3982180" cy="769441"/>
          </a:xfrm>
          <a:prstGeom prst="rect">
            <a:avLst/>
          </a:prstGeom>
          <a:noFill/>
          <a:ln>
            <a:noFill/>
          </a:ln>
        </p:spPr>
        <p:txBody>
          <a:bodyPr wrap="none" lIns="91440" tIns="45720" rIns="91440" bIns="45720">
            <a:spAutoFit/>
          </a:bodyPr>
          <a:lstStyle/>
          <a:p>
            <a:pPr algn="ctr"/>
            <a:r>
              <a:rPr lang="ar-SA" sz="4400" b="1" dirty="0">
                <a:ln w="18000">
                  <a:noFill/>
                  <a:prstDash val="solid"/>
                  <a:miter lim="800000"/>
                </a:ln>
                <a:solidFill>
                  <a:srgbClr val="0070C0"/>
                </a:solidFill>
                <a:effectLst>
                  <a:outerShdw blurRad="25500" dist="23000" dir="7020000" algn="tl">
                    <a:srgbClr val="000000">
                      <a:alpha val="51000"/>
                    </a:srgbClr>
                  </a:outerShdw>
                </a:effectLst>
                <a:latin typeface="Arial"/>
              </a:rPr>
              <a:t>Bioavailability</a:t>
            </a:r>
            <a:endParaRPr lang="ar-SA" sz="5400" b="1" cap="all" spc="0" dirty="0">
              <a:ln w="18000">
                <a:noFill/>
                <a:prstDash val="solid"/>
                <a:miter lim="800000"/>
              </a:ln>
              <a:solidFill>
                <a:srgbClr val="0070C0"/>
              </a:solidFill>
              <a:effectLst>
                <a:outerShdw blurRad="25500" dist="23000" dir="7020000" algn="tl">
                  <a:srgbClr val="000000">
                    <a:alpha val="51000"/>
                  </a:srgbClr>
                </a:outerShdw>
              </a:effectLst>
            </a:endParaRPr>
          </a:p>
        </p:txBody>
      </p:sp>
      <p:sp>
        <p:nvSpPr>
          <p:cNvPr id="7" name="مربع نص 6"/>
          <p:cNvSpPr txBox="1"/>
          <p:nvPr/>
        </p:nvSpPr>
        <p:spPr>
          <a:xfrm>
            <a:off x="1" y="686005"/>
            <a:ext cx="6857999" cy="1015663"/>
          </a:xfrm>
          <a:prstGeom prst="rect">
            <a:avLst/>
          </a:prstGeom>
          <a:solidFill>
            <a:schemeClr val="bg1"/>
          </a:solidFill>
        </p:spPr>
        <p:txBody>
          <a:bodyPr wrap="square" rtlCol="1">
            <a:spAutoFit/>
          </a:bodyPr>
          <a:lstStyle/>
          <a:p>
            <a:pPr marL="285750" indent="-285750">
              <a:buFont typeface="Wingdings" pitchFamily="2" charset="2"/>
              <a:buChar char="v"/>
            </a:pPr>
            <a:r>
              <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Is the amount of </a:t>
            </a:r>
            <a:r>
              <a:rPr lang="en-US" sz="1400" b="1" u="sng" cap="all" dirty="0">
                <a:ln w="9000" cmpd="sng">
                  <a:solidFill>
                    <a:schemeClr val="accent4">
                      <a:shade val="50000"/>
                      <a:satMod val="120000"/>
                    </a:schemeClr>
                  </a:solidFill>
                  <a:prstDash val="solid"/>
                </a:ln>
                <a:gradFill>
                  <a:gsLst>
                    <a:gs pos="0">
                      <a:schemeClr val="accent4">
                        <a:shade val="20000"/>
                        <a:satMod val="245000"/>
                      </a:schemeClr>
                    </a:gs>
                    <a:gs pos="30000">
                      <a:srgbClr val="FF0000"/>
                    </a:gs>
                    <a:gs pos="82000">
                      <a:srgbClr val="FF0000"/>
                    </a:gs>
                    <a:gs pos="100000">
                      <a:schemeClr val="accent4">
                        <a:shade val="20000"/>
                        <a:satMod val="245000"/>
                      </a:schemeClr>
                    </a:gs>
                  </a:gsLst>
                  <a:lin ang="5400000"/>
                </a:gradFill>
                <a:effectLst>
                  <a:reflection blurRad="12700" stA="28000" endPos="45000" dist="1000" dir="5400000" sy="-100000" algn="bl" rotWithShape="0"/>
                </a:effectLst>
              </a:rPr>
              <a:t>unchanged</a:t>
            </a:r>
            <a:r>
              <a:rPr lang="en-US" sz="1400" b="1" cap="all" dirty="0">
                <a:ln w="9000" cmpd="sng">
                  <a:solidFill>
                    <a:schemeClr val="accent4">
                      <a:shade val="50000"/>
                      <a:satMod val="120000"/>
                    </a:schemeClr>
                  </a:solidFill>
                  <a:prstDash val="solid"/>
                </a:ln>
                <a:gradFill>
                  <a:gsLst>
                    <a:gs pos="0">
                      <a:schemeClr val="accent4">
                        <a:shade val="20000"/>
                        <a:satMod val="245000"/>
                      </a:schemeClr>
                    </a:gs>
                    <a:gs pos="30000">
                      <a:srgbClr val="FF0000"/>
                    </a:gs>
                    <a:gs pos="82000">
                      <a:srgbClr val="FF0000"/>
                    </a:gs>
                    <a:gs pos="100000">
                      <a:schemeClr val="accent4">
                        <a:shade val="20000"/>
                        <a:satMod val="245000"/>
                      </a:schemeClr>
                    </a:gs>
                  </a:gsLst>
                  <a:lin ang="5400000"/>
                </a:gradFill>
                <a:effectLst>
                  <a:reflection blurRad="12700" stA="28000" endPos="45000" dist="1000" dir="5400000" sy="-100000" algn="bl" rotWithShape="0"/>
                </a:effectLst>
              </a:rPr>
              <a:t> </a:t>
            </a:r>
            <a:r>
              <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drug that enters systemic circulation after administration and becomes available to produce pharmacological actions</a:t>
            </a:r>
            <a:endParaRPr lang="ar-SA"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dirty="0"/>
              <a:t> </a:t>
            </a:r>
            <a:endParaRPr lang="ar-SA" dirty="0"/>
          </a:p>
        </p:txBody>
      </p:sp>
      <p:sp>
        <p:nvSpPr>
          <p:cNvPr id="8" name="مستطيل 7"/>
          <p:cNvSpPr/>
          <p:nvPr/>
        </p:nvSpPr>
        <p:spPr>
          <a:xfrm>
            <a:off x="14504" y="3794476"/>
            <a:ext cx="6843496"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285750" indent="-285750">
              <a:buFont typeface="Wingdings" pitchFamily="2" charset="2"/>
              <a:buChar char="v"/>
            </a:pPr>
            <a:r>
              <a:rPr lang="en-US" sz="2000" dirty="0"/>
              <a:t>Bioavailability </a:t>
            </a:r>
          </a:p>
          <a:p>
            <a:r>
              <a:rPr lang="en-US" sz="2000" dirty="0"/>
              <a:t>(F) = AUC (oral)/AUC (I.V.) X 100</a:t>
            </a:r>
            <a:endParaRPr lang="ar-SA" sz="2000" dirty="0"/>
          </a:p>
        </p:txBody>
      </p:sp>
      <p:sp>
        <p:nvSpPr>
          <p:cNvPr id="10" name="مربع نص 9"/>
          <p:cNvSpPr txBox="1"/>
          <p:nvPr/>
        </p:nvSpPr>
        <p:spPr>
          <a:xfrm>
            <a:off x="1067919" y="1159049"/>
            <a:ext cx="3880884" cy="276999"/>
          </a:xfrm>
          <a:prstGeom prst="rect">
            <a:avLst/>
          </a:prstGeom>
          <a:noFill/>
        </p:spPr>
        <p:txBody>
          <a:bodyPr wrap="square" rtlCol="1">
            <a:spAutoFit/>
          </a:bodyPr>
          <a:lstStyle/>
          <a:p>
            <a:r>
              <a:rPr lang="en-US" sz="1200" dirty="0">
                <a:solidFill>
                  <a:schemeClr val="bg1">
                    <a:lumMod val="50000"/>
                  </a:schemeClr>
                </a:solidFill>
              </a:rPr>
              <a:t>(rate and extent of active reaching systemic circulation) </a:t>
            </a:r>
            <a:endParaRPr lang="ar-SA" sz="1200" dirty="0">
              <a:solidFill>
                <a:schemeClr val="bg1">
                  <a:lumMod val="50000"/>
                </a:schemeClr>
              </a:solidFill>
            </a:endParaRPr>
          </a:p>
        </p:txBody>
      </p:sp>
      <p:sp>
        <p:nvSpPr>
          <p:cNvPr id="12" name="مستطيل 11"/>
          <p:cNvSpPr/>
          <p:nvPr/>
        </p:nvSpPr>
        <p:spPr>
          <a:xfrm>
            <a:off x="-61840" y="1457306"/>
            <a:ext cx="3528465"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dirty="0"/>
              <a:t>Factors affecting Bioavailability: </a:t>
            </a:r>
            <a:endParaRPr lang="ar-SA"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مربع نص 13"/>
          <p:cNvSpPr txBox="1"/>
          <p:nvPr/>
        </p:nvSpPr>
        <p:spPr>
          <a:xfrm>
            <a:off x="0" y="1763269"/>
            <a:ext cx="6198782" cy="523220"/>
          </a:xfrm>
          <a:prstGeom prst="rect">
            <a:avLst/>
          </a:prstGeom>
          <a:noFill/>
        </p:spPr>
        <p:txBody>
          <a:bodyPr wrap="square" rtlCol="1">
            <a:spAutoFit/>
          </a:bodyPr>
          <a:lstStyle/>
          <a:p>
            <a:r>
              <a:rPr lang="en-US" sz="1400" dirty="0"/>
              <a:t>1. </a:t>
            </a:r>
            <a:r>
              <a:rPr lang="en-US" sz="1400" dirty="0">
                <a:solidFill>
                  <a:schemeClr val="tx1">
                    <a:lumMod val="95000"/>
                    <a:lumOff val="5000"/>
                  </a:schemeClr>
                </a:solidFill>
              </a:rPr>
              <a:t>Same factors affecting Absorption MW, dosage forms, drug solubility, etc. </a:t>
            </a:r>
          </a:p>
          <a:p>
            <a:r>
              <a:rPr lang="en-US" sz="1400" dirty="0"/>
              <a:t>2. </a:t>
            </a:r>
            <a:r>
              <a:rPr lang="en-US" sz="1400" dirty="0">
                <a:solidFill>
                  <a:schemeClr val="tx1">
                    <a:lumMod val="95000"/>
                    <a:lumOff val="5000"/>
                  </a:schemeClr>
                </a:solidFill>
              </a:rPr>
              <a:t>First Pass Metabolism </a:t>
            </a:r>
            <a:r>
              <a:rPr lang="en-US" sz="1400" dirty="0">
                <a:solidFill>
                  <a:srgbClr val="FF0000"/>
                </a:solidFill>
              </a:rPr>
              <a:t> (decreases bioavailability.)</a:t>
            </a:r>
            <a:endParaRPr lang="ar-SA" sz="1400" dirty="0">
              <a:solidFill>
                <a:schemeClr val="tx1">
                  <a:lumMod val="95000"/>
                  <a:lumOff val="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1088" y="3445355"/>
            <a:ext cx="2275841" cy="191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مستطيل 16"/>
          <p:cNvSpPr/>
          <p:nvPr/>
        </p:nvSpPr>
        <p:spPr>
          <a:xfrm>
            <a:off x="20924" y="4491862"/>
            <a:ext cx="2269019" cy="338554"/>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600" u="sng" dirty="0">
                <a:solidFill>
                  <a:srgbClr val="FF0000"/>
                </a:solidFill>
              </a:rPr>
              <a:t>AUC</a:t>
            </a:r>
            <a:r>
              <a:rPr lang="en-US" sz="1600" dirty="0"/>
              <a:t> = </a:t>
            </a:r>
            <a:r>
              <a:rPr lang="en-US" sz="1600" dirty="0">
                <a:solidFill>
                  <a:srgbClr val="FF0000"/>
                </a:solidFill>
              </a:rPr>
              <a:t>A</a:t>
            </a:r>
            <a:r>
              <a:rPr lang="en-US" sz="1600" dirty="0"/>
              <a:t>rea </a:t>
            </a:r>
            <a:r>
              <a:rPr lang="en-US" sz="1600" dirty="0">
                <a:solidFill>
                  <a:srgbClr val="FF0000"/>
                </a:solidFill>
              </a:rPr>
              <a:t>U</a:t>
            </a:r>
            <a:r>
              <a:rPr lang="en-US" sz="1600" dirty="0"/>
              <a:t>nder </a:t>
            </a:r>
            <a:r>
              <a:rPr lang="en-US" sz="1600" dirty="0">
                <a:solidFill>
                  <a:srgbClr val="FF0000"/>
                </a:solidFill>
              </a:rPr>
              <a:t>C</a:t>
            </a:r>
            <a:r>
              <a:rPr lang="en-US" sz="1600" dirty="0"/>
              <a:t>urve </a:t>
            </a:r>
            <a:endParaRPr lang="ar-SA" sz="1600" b="1" cap="none" spc="0" dirty="0">
              <a:ln/>
              <a:solidFill>
                <a:schemeClr val="accent3"/>
              </a:solidFill>
              <a:effectLst/>
            </a:endParaRPr>
          </a:p>
        </p:txBody>
      </p:sp>
      <p:sp>
        <p:nvSpPr>
          <p:cNvPr id="18" name="مربع نص 17"/>
          <p:cNvSpPr txBox="1"/>
          <p:nvPr/>
        </p:nvSpPr>
        <p:spPr>
          <a:xfrm>
            <a:off x="0" y="2381634"/>
            <a:ext cx="6567863" cy="584775"/>
          </a:xfrm>
          <a:prstGeom prst="rect">
            <a:avLst/>
          </a:prstGeom>
          <a:noFill/>
        </p:spPr>
        <p:txBody>
          <a:bodyPr wrap="square" rtlCol="1">
            <a:spAutoFit/>
          </a:bodyPr>
          <a:lstStyle/>
          <a:p>
            <a:pPr marL="285750" indent="-285750">
              <a:buFont typeface="Arial" panose="020B0604020202020204" pitchFamily="34" charset="0"/>
              <a:buChar char="•"/>
            </a:pPr>
            <a:r>
              <a:rPr lang="en-US" sz="1600" dirty="0">
                <a:solidFill>
                  <a:schemeClr val="accent2">
                    <a:lumMod val="50000"/>
                  </a:schemeClr>
                </a:solidFill>
              </a:rPr>
              <a:t>I.V. provides 100% bioavailability i.e. F= 1 , because it goes directly to the circulation without being metabolized .</a:t>
            </a:r>
            <a:endParaRPr lang="ar-SA" sz="1600" dirty="0">
              <a:solidFill>
                <a:schemeClr val="accent2">
                  <a:lumMod val="50000"/>
                </a:schemeClr>
              </a:solidFill>
            </a:endParaRPr>
          </a:p>
        </p:txBody>
      </p:sp>
      <p:sp>
        <p:nvSpPr>
          <p:cNvPr id="19" name="مربع نص 18"/>
          <p:cNvSpPr txBox="1"/>
          <p:nvPr/>
        </p:nvSpPr>
        <p:spPr>
          <a:xfrm>
            <a:off x="0" y="2883678"/>
            <a:ext cx="6933251" cy="830997"/>
          </a:xfrm>
          <a:prstGeom prst="rect">
            <a:avLst/>
          </a:prstGeom>
          <a:noFill/>
        </p:spPr>
        <p:txBody>
          <a:bodyPr wrap="square" rtlCol="1">
            <a:spAutoFit/>
          </a:bodyPr>
          <a:lstStyle/>
          <a:p>
            <a:pPr marL="285750" indent="-285750">
              <a:buFont typeface="Arial" panose="020B0604020202020204" pitchFamily="34" charset="0"/>
              <a:buChar char="•"/>
            </a:pPr>
            <a:r>
              <a:rPr lang="en-US" sz="1600" dirty="0">
                <a:solidFill>
                  <a:schemeClr val="accent2">
                    <a:lumMod val="50000"/>
                  </a:schemeClr>
                </a:solidFill>
              </a:rPr>
              <a:t>Subcutaneous, intramuscular, oral, rectal, and other extra vascular routes of administration require that the drug be absorbed first, which can reduce bioavailability .</a:t>
            </a:r>
            <a:endParaRPr lang="ar-SA" sz="1600" dirty="0">
              <a:solidFill>
                <a:schemeClr val="accent2">
                  <a:lumMod val="50000"/>
                </a:schemeClr>
              </a:solidFill>
            </a:endParaRPr>
          </a:p>
        </p:txBody>
      </p:sp>
      <p:cxnSp>
        <p:nvCxnSpPr>
          <p:cNvPr id="20" name="Straight Connector 19"/>
          <p:cNvCxnSpPr/>
          <p:nvPr/>
        </p:nvCxnSpPr>
        <p:spPr>
          <a:xfrm>
            <a:off x="630261" y="2360118"/>
            <a:ext cx="547749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عنصر نائب للمحتوى 3"/>
          <p:cNvSpPr txBox="1">
            <a:spLocks/>
          </p:cNvSpPr>
          <p:nvPr/>
        </p:nvSpPr>
        <p:spPr>
          <a:xfrm>
            <a:off x="0" y="6341430"/>
            <a:ext cx="6857999" cy="2080675"/>
          </a:xfrm>
          <a:prstGeom prst="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buFont typeface="Calibri" panose="020F0502020204030204" pitchFamily="34" charset="0"/>
              <a:buNone/>
            </a:pPr>
            <a:r>
              <a:rPr lang="en-US" sz="1400" dirty="0">
                <a:solidFill>
                  <a:srgbClr val="00B050"/>
                </a:solidFill>
              </a:rPr>
              <a:t>2- Relative bioavailability</a:t>
            </a:r>
            <a:r>
              <a:rPr lang="en-US" sz="1400" dirty="0">
                <a:solidFill>
                  <a:srgbClr val="92D050"/>
                </a:solidFill>
              </a:rPr>
              <a:t>:</a:t>
            </a:r>
          </a:p>
          <a:p>
            <a:pPr>
              <a:lnSpc>
                <a:spcPct val="100000"/>
              </a:lnSpc>
              <a:buFont typeface="Calibri" panose="020F0502020204030204" pitchFamily="34" charset="0"/>
              <a:buNone/>
            </a:pPr>
            <a:r>
              <a:rPr lang="en-US" sz="1200" dirty="0"/>
              <a:t>  - Determined when two products are compared to each other, </a:t>
            </a:r>
            <a:r>
              <a:rPr lang="en-US" sz="1200" dirty="0">
                <a:solidFill>
                  <a:srgbClr val="FF0000"/>
                </a:solidFill>
              </a:rPr>
              <a:t>not to an intravenous standard</a:t>
            </a:r>
            <a:r>
              <a:rPr lang="en-US" sz="1200" dirty="0"/>
              <a:t>. </a:t>
            </a:r>
          </a:p>
          <a:p>
            <a:pPr>
              <a:lnSpc>
                <a:spcPct val="100000"/>
              </a:lnSpc>
              <a:buFont typeface="Calibri" panose="020F0502020204030204" pitchFamily="34" charset="0"/>
              <a:buNone/>
            </a:pPr>
            <a:r>
              <a:rPr lang="en-US" sz="1200" dirty="0"/>
              <a:t>  </a:t>
            </a:r>
            <a:r>
              <a:rPr lang="en-US" sz="1200" dirty="0" err="1">
                <a:solidFill>
                  <a:srgbClr val="2E6AA6"/>
                </a:solidFill>
              </a:rPr>
              <a:t>e.g</a:t>
            </a:r>
            <a:r>
              <a:rPr lang="en-US" sz="1200" dirty="0">
                <a:solidFill>
                  <a:srgbClr val="2E6AA6"/>
                </a:solidFill>
              </a:rPr>
              <a:t> </a:t>
            </a:r>
            <a:r>
              <a:rPr lang="en-US" sz="1200" dirty="0"/>
              <a:t>Tylenol (paracetamol 500 mg) compared to Panadol (paracetamol 500 mg).</a:t>
            </a:r>
          </a:p>
          <a:p>
            <a:pPr>
              <a:lnSpc>
                <a:spcPct val="100000"/>
              </a:lnSpc>
              <a:buFont typeface="Wingdings" panose="05000000000000000000" pitchFamily="2" charset="2"/>
              <a:buChar char="v"/>
            </a:pPr>
            <a:r>
              <a:rPr lang="en-US" sz="1200" dirty="0"/>
              <a:t> Dosage adjustment is required when changing formulation or routs of administration.</a:t>
            </a:r>
          </a:p>
          <a:p>
            <a:pPr marL="0" indent="0">
              <a:lnSpc>
                <a:spcPct val="100000"/>
              </a:lnSpc>
              <a:buNone/>
            </a:pPr>
            <a:r>
              <a:rPr lang="ar-SA" sz="1200" dirty="0"/>
              <a:t/>
            </a:r>
            <a:br>
              <a:rPr lang="ar-SA" sz="1200" dirty="0"/>
            </a:br>
            <a:r>
              <a:rPr lang="en-US" sz="1400" dirty="0">
                <a:solidFill>
                  <a:srgbClr val="2E6AA6"/>
                </a:solidFill>
              </a:rPr>
              <a:t>The importance of the relative bioavailability</a:t>
            </a:r>
            <a:r>
              <a:rPr lang="en-US" sz="1400" dirty="0"/>
              <a:t>:</a:t>
            </a:r>
          </a:p>
          <a:p>
            <a:pPr>
              <a:buFont typeface="Calibri" panose="020F0502020204030204" pitchFamily="34" charset="0"/>
              <a:buNone/>
            </a:pPr>
            <a:r>
              <a:rPr lang="en-US" sz="1100" dirty="0">
                <a:solidFill>
                  <a:schemeClr val="tx1"/>
                </a:solidFill>
              </a:rPr>
              <a:t>1-</a:t>
            </a:r>
            <a:r>
              <a:rPr lang="en-US" sz="1100" dirty="0"/>
              <a:t> To determine that the generic formulation is bioequivalent to another formulation .</a:t>
            </a:r>
          </a:p>
          <a:p>
            <a:pPr>
              <a:buFont typeface="Calibri" panose="020F0502020204030204" pitchFamily="34" charset="0"/>
              <a:buNone/>
            </a:pPr>
            <a:r>
              <a:rPr lang="en-US" sz="1100" dirty="0">
                <a:solidFill>
                  <a:schemeClr val="tx1"/>
                </a:solidFill>
              </a:rPr>
              <a:t>2-</a:t>
            </a:r>
            <a:r>
              <a:rPr lang="en-US" sz="1100" dirty="0">
                <a:solidFill>
                  <a:srgbClr val="FF0000"/>
                </a:solidFill>
              </a:rPr>
              <a:t> </a:t>
            </a:r>
            <a:r>
              <a:rPr lang="en-US" sz="1100" dirty="0"/>
              <a:t>To get an idea of how different formulations or a different routes of administration could change </a:t>
            </a:r>
            <a:r>
              <a:rPr lang="en-US" sz="1100" dirty="0" err="1"/>
              <a:t>thebioavailability</a:t>
            </a:r>
            <a:r>
              <a:rPr lang="en-US" sz="1100" dirty="0"/>
              <a:t>.</a:t>
            </a:r>
          </a:p>
        </p:txBody>
      </p:sp>
      <p:sp>
        <p:nvSpPr>
          <p:cNvPr id="22" name="عنصر نائب للمحتوى 2"/>
          <p:cNvSpPr txBox="1">
            <a:spLocks/>
          </p:cNvSpPr>
          <p:nvPr/>
        </p:nvSpPr>
        <p:spPr>
          <a:xfrm>
            <a:off x="0" y="5593165"/>
            <a:ext cx="6857999" cy="748266"/>
          </a:xfrm>
          <a:prstGeom prst="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buFont typeface="Calibri" panose="020F0502020204030204" pitchFamily="34" charset="0"/>
              <a:buNone/>
            </a:pPr>
            <a:r>
              <a:rPr lang="en-US" sz="1600" dirty="0">
                <a:solidFill>
                  <a:srgbClr val="00B050"/>
                </a:solidFill>
              </a:rPr>
              <a:t>1- Absolute bioavailability</a:t>
            </a:r>
            <a:r>
              <a:rPr lang="en-US" sz="1600" dirty="0">
                <a:solidFill>
                  <a:srgbClr val="92D050"/>
                </a:solidFill>
              </a:rPr>
              <a:t>:</a:t>
            </a:r>
          </a:p>
          <a:p>
            <a:pPr>
              <a:buNone/>
            </a:pPr>
            <a:r>
              <a:rPr lang="en-US" sz="1300" dirty="0"/>
              <a:t> -Comparing between the I.V </a:t>
            </a:r>
            <a:r>
              <a:rPr lang="en-US" sz="1300" dirty="0" smtClean="0"/>
              <a:t>bioavailability as a </a:t>
            </a:r>
            <a:r>
              <a:rPr lang="en-US" sz="1200" dirty="0"/>
              <a:t>standard formulation </a:t>
            </a:r>
            <a:r>
              <a:rPr lang="en-US" sz="1300" dirty="0" smtClean="0"/>
              <a:t>and </a:t>
            </a:r>
            <a:r>
              <a:rPr lang="en-US" sz="1300" dirty="0"/>
              <a:t>the bioavailability of the same drug taken by any other route. </a:t>
            </a:r>
          </a:p>
        </p:txBody>
      </p:sp>
      <p:sp>
        <p:nvSpPr>
          <p:cNvPr id="23" name="Flowchart: Card 22"/>
          <p:cNvSpPr/>
          <p:nvPr/>
        </p:nvSpPr>
        <p:spPr>
          <a:xfrm rot="10800000">
            <a:off x="14503" y="5073609"/>
            <a:ext cx="1617393" cy="462586"/>
          </a:xfrm>
          <a:prstGeom prst="flowChartPunchedCard">
            <a:avLst/>
          </a:prstGeom>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TextBox 23"/>
          <p:cNvSpPr txBox="1"/>
          <p:nvPr/>
        </p:nvSpPr>
        <p:spPr>
          <a:xfrm>
            <a:off x="14504" y="5112487"/>
            <a:ext cx="1973783" cy="369332"/>
          </a:xfrm>
          <a:prstGeom prst="rect">
            <a:avLst/>
          </a:prstGeom>
          <a:noFill/>
        </p:spPr>
        <p:txBody>
          <a:bodyPr wrap="square" rtlCol="1">
            <a:spAutoFit/>
          </a:bodyPr>
          <a:lstStyle/>
          <a:p>
            <a:r>
              <a:rPr lang="en-US" dirty="0">
                <a:solidFill>
                  <a:schemeClr val="bg1"/>
                </a:solidFill>
              </a:rPr>
              <a:t>Bioavailability</a:t>
            </a:r>
            <a:endParaRPr lang="ar-SA" sz="2400" dirty="0"/>
          </a:p>
        </p:txBody>
      </p:sp>
    </p:spTree>
    <p:extLst>
      <p:ext uri="{BB962C8B-B14F-4D97-AF65-F5344CB8AC3E}">
        <p14:creationId xmlns:p14="http://schemas.microsoft.com/office/powerpoint/2010/main" val="16457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8" name="عنصر نائب لرقم الشريحة 4"/>
          <p:cNvSpPr txBox="1">
            <a:spLocks/>
          </p:cNvSpPr>
          <p:nvPr/>
        </p:nvSpPr>
        <p:spPr>
          <a:xfrm>
            <a:off x="4843463" y="8475136"/>
            <a:ext cx="1543050" cy="486833"/>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E7E6CC-D59E-4850-B05E-BBF933078DF8}" type="slidenum">
              <a:rPr lang="en-US" smtClean="0"/>
              <a:pPr/>
              <a:t>3</a:t>
            </a:fld>
            <a:endParaRPr lang="en-US" dirty="0"/>
          </a:p>
        </p:txBody>
      </p:sp>
      <p:sp>
        <p:nvSpPr>
          <p:cNvPr id="11" name="مربع نص 10"/>
          <p:cNvSpPr txBox="1"/>
          <p:nvPr/>
        </p:nvSpPr>
        <p:spPr>
          <a:xfrm>
            <a:off x="-17950" y="494673"/>
            <a:ext cx="6858000" cy="1323439"/>
          </a:xfrm>
          <a:prstGeom prst="rect">
            <a:avLst/>
          </a:prstGeom>
          <a:noFill/>
        </p:spPr>
        <p:txBody>
          <a:bodyPr wrap="square" rtlCol="0">
            <a:spAutoFit/>
          </a:bodyPr>
          <a:lstStyle/>
          <a:p>
            <a:r>
              <a:rPr lang="en-US" dirty="0">
                <a:solidFill>
                  <a:srgbClr val="00B050"/>
                </a:solidFill>
              </a:rPr>
              <a:t>Bioequivalence: </a:t>
            </a:r>
          </a:p>
          <a:p>
            <a:r>
              <a:rPr lang="en-US" sz="1400" dirty="0"/>
              <a:t>We use this term when the rate and the extent of bioavailability of active ingredients in two products are the same.</a:t>
            </a:r>
            <a:endParaRPr lang="en-US" sz="800" dirty="0"/>
          </a:p>
          <a:p>
            <a:r>
              <a:rPr lang="en-US" sz="200" dirty="0"/>
              <a:t>.</a:t>
            </a:r>
            <a:r>
              <a:rPr lang="en-US" sz="1400" dirty="0"/>
              <a:t/>
            </a:r>
            <a:br>
              <a:rPr lang="en-US" sz="1400" dirty="0"/>
            </a:br>
            <a:r>
              <a:rPr lang="en-US" dirty="0">
                <a:solidFill>
                  <a:srgbClr val="2E6AA6"/>
                </a:solidFill>
              </a:rPr>
              <a:t>Factors affecting Bioequivalence: </a:t>
            </a:r>
            <a:r>
              <a:rPr lang="en-US" sz="2000" dirty="0"/>
              <a:t/>
            </a:r>
            <a:br>
              <a:rPr lang="en-US" sz="2000" dirty="0"/>
            </a:br>
            <a:r>
              <a:rPr lang="en-US" sz="1400" dirty="0"/>
              <a:t>1- Same factors controlling drug absorption.                                         </a:t>
            </a:r>
            <a:r>
              <a:rPr lang="en-US" sz="1400" dirty="0">
                <a:solidFill>
                  <a:srgbClr val="FF0000"/>
                </a:solidFill>
              </a:rPr>
              <a:t>  </a:t>
            </a:r>
            <a:r>
              <a:rPr lang="en-US" sz="1400" dirty="0"/>
              <a:t>2- First pass effect. </a:t>
            </a:r>
            <a:endParaRPr lang="en-US" sz="1600" dirty="0"/>
          </a:p>
        </p:txBody>
      </p:sp>
      <p:cxnSp>
        <p:nvCxnSpPr>
          <p:cNvPr id="3" name="Straight Connector 2"/>
          <p:cNvCxnSpPr/>
          <p:nvPr/>
        </p:nvCxnSpPr>
        <p:spPr>
          <a:xfrm>
            <a:off x="508500" y="1818112"/>
            <a:ext cx="547749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634906" y="1838123"/>
            <a:ext cx="1452962" cy="400110"/>
          </a:xfrm>
          <a:prstGeom prst="rect">
            <a:avLst/>
          </a:prstGeom>
        </p:spPr>
        <p:txBody>
          <a:bodyPr wrap="none">
            <a:spAutoFit/>
          </a:bodyPr>
          <a:lstStyle/>
          <a:p>
            <a:r>
              <a:rPr lang="en-US" sz="2000" b="1" dirty="0">
                <a:solidFill>
                  <a:srgbClr val="2E6AA6"/>
                </a:solidFill>
              </a:rPr>
              <a:t>Distribution</a:t>
            </a:r>
            <a:endParaRPr lang="ar-SA" dirty="0"/>
          </a:p>
        </p:txBody>
      </p:sp>
      <p:sp>
        <p:nvSpPr>
          <p:cNvPr id="13" name="Flowchart: Card 12"/>
          <p:cNvSpPr/>
          <p:nvPr/>
        </p:nvSpPr>
        <p:spPr>
          <a:xfrm rot="10800000">
            <a:off x="-1" y="-2"/>
            <a:ext cx="1617393" cy="462586"/>
          </a:xfrm>
          <a:prstGeom prst="flowChartPunchedCard">
            <a:avLst/>
          </a:prstGeom>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TextBox 13"/>
          <p:cNvSpPr txBox="1"/>
          <p:nvPr/>
        </p:nvSpPr>
        <p:spPr>
          <a:xfrm>
            <a:off x="0" y="38876"/>
            <a:ext cx="1973783" cy="369332"/>
          </a:xfrm>
          <a:prstGeom prst="rect">
            <a:avLst/>
          </a:prstGeom>
          <a:noFill/>
        </p:spPr>
        <p:txBody>
          <a:bodyPr wrap="square" rtlCol="1">
            <a:spAutoFit/>
          </a:bodyPr>
          <a:lstStyle/>
          <a:p>
            <a:r>
              <a:rPr lang="en-US" dirty="0">
                <a:solidFill>
                  <a:schemeClr val="bg1"/>
                </a:solidFill>
              </a:rPr>
              <a:t>Bioavailability</a:t>
            </a:r>
            <a:endParaRPr lang="ar-SA" sz="2400" dirty="0"/>
          </a:p>
        </p:txBody>
      </p:sp>
      <p:sp>
        <p:nvSpPr>
          <p:cNvPr id="16" name="Rectangle 15"/>
          <p:cNvSpPr/>
          <p:nvPr/>
        </p:nvSpPr>
        <p:spPr>
          <a:xfrm>
            <a:off x="-17950" y="2176650"/>
            <a:ext cx="6857999" cy="553998"/>
          </a:xfrm>
          <a:prstGeom prst="rect">
            <a:avLst/>
          </a:prstGeom>
        </p:spPr>
        <p:txBody>
          <a:bodyPr wrap="square">
            <a:spAutoFit/>
          </a:bodyPr>
          <a:lstStyle/>
          <a:p>
            <a:r>
              <a:rPr lang="en-US" sz="1600" b="1" dirty="0">
                <a:solidFill>
                  <a:srgbClr val="2E6AA6"/>
                </a:solidFill>
              </a:rPr>
              <a:t>Definition: </a:t>
            </a:r>
            <a:r>
              <a:rPr lang="en-US" sz="1400" dirty="0"/>
              <a:t>The process by which drugs leave blood circulation and enters the interstitial and/or the cells of the tissues. </a:t>
            </a:r>
            <a:endParaRPr lang="ar-SA" sz="1400" dirty="0"/>
          </a:p>
        </p:txBody>
      </p:sp>
      <p:graphicFrame>
        <p:nvGraphicFramePr>
          <p:cNvPr id="17" name="Content Placeholder 4"/>
          <p:cNvGraphicFramePr>
            <a:graphicFrameLocks/>
          </p:cNvGraphicFramePr>
          <p:nvPr>
            <p:extLst>
              <p:ext uri="{D42A27DB-BD31-4B8C-83A1-F6EECF244321}">
                <p14:modId xmlns:p14="http://schemas.microsoft.com/office/powerpoint/2010/main" val="4234030795"/>
              </p:ext>
            </p:extLst>
          </p:nvPr>
        </p:nvGraphicFramePr>
        <p:xfrm>
          <a:off x="112076" y="2692593"/>
          <a:ext cx="6468657" cy="3173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511" y="2678482"/>
            <a:ext cx="950707" cy="1292966"/>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7392" y="2678482"/>
            <a:ext cx="807578" cy="1315362"/>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18258" y="2678482"/>
            <a:ext cx="708387" cy="1249330"/>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8819" y="2678483"/>
            <a:ext cx="856226" cy="1249330"/>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9780" y="2678482"/>
            <a:ext cx="840528" cy="1315362"/>
          </a:xfrm>
          <a:prstGeom prst="rect">
            <a:avLst/>
          </a:prstGeom>
        </p:spPr>
      </p:pic>
      <p:cxnSp>
        <p:nvCxnSpPr>
          <p:cNvPr id="23" name="Straight Connector 22"/>
          <p:cNvCxnSpPr/>
          <p:nvPr/>
        </p:nvCxnSpPr>
        <p:spPr>
          <a:xfrm>
            <a:off x="512457" y="4778187"/>
            <a:ext cx="547749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218" y="4800583"/>
            <a:ext cx="5600963" cy="400110"/>
          </a:xfrm>
          <a:prstGeom prst="rect">
            <a:avLst/>
          </a:prstGeom>
          <a:noFill/>
        </p:spPr>
        <p:txBody>
          <a:bodyPr wrap="square" rtlCol="0">
            <a:spAutoFit/>
          </a:bodyPr>
          <a:lstStyle/>
          <a:p>
            <a:r>
              <a:rPr lang="en-US" sz="2000" b="1" dirty="0">
                <a:solidFill>
                  <a:srgbClr val="2E6AA6"/>
                </a:solidFill>
              </a:rPr>
              <a:t> Apparent Volume Of Distribution (VD) </a:t>
            </a:r>
            <a:endParaRPr lang="en-US" sz="2000" b="1" dirty="0">
              <a:solidFill>
                <a:srgbClr val="2E6AA6"/>
              </a:solidFill>
              <a:effectLst/>
            </a:endParaRPr>
          </a:p>
        </p:txBody>
      </p:sp>
      <p:sp>
        <p:nvSpPr>
          <p:cNvPr id="25" name="Rectangle 24"/>
          <p:cNvSpPr/>
          <p:nvPr/>
        </p:nvSpPr>
        <p:spPr>
          <a:xfrm>
            <a:off x="0" y="5200693"/>
            <a:ext cx="6858000" cy="584775"/>
          </a:xfrm>
          <a:prstGeom prst="rect">
            <a:avLst/>
          </a:prstGeom>
        </p:spPr>
        <p:txBody>
          <a:bodyPr wrap="square">
            <a:spAutoFit/>
          </a:bodyPr>
          <a:lstStyle/>
          <a:p>
            <a:r>
              <a:rPr lang="en-US" sz="1600" b="1" dirty="0">
                <a:solidFill>
                  <a:srgbClr val="2E6AA6"/>
                </a:solidFill>
              </a:rPr>
              <a:t>Definition: </a:t>
            </a:r>
            <a:r>
              <a:rPr lang="en-US" sz="1600" dirty="0"/>
              <a:t>It is the ratio of drug amount in body (dose) to the concentration of drug in blood. </a:t>
            </a:r>
          </a:p>
        </p:txBody>
      </p:sp>
      <mc:AlternateContent xmlns:mc="http://schemas.openxmlformats.org/markup-compatibility/2006" xmlns:a14="http://schemas.microsoft.com/office/drawing/2010/main">
        <mc:Choice Requires="a14">
          <p:sp>
            <p:nvSpPr>
              <p:cNvPr id="26" name="TextBox 25"/>
              <p:cNvSpPr txBox="1"/>
              <p:nvPr/>
            </p:nvSpPr>
            <p:spPr>
              <a:xfrm>
                <a:off x="1069959" y="5881391"/>
                <a:ext cx="4354571" cy="8820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charset="0"/>
                        </a:rPr>
                        <m:t>𝑉𝐷</m:t>
                      </m:r>
                      <m:r>
                        <a:rPr lang="en-US" sz="1600" b="0" i="1" smtClean="0">
                          <a:latin typeface="Cambria Math" charset="0"/>
                        </a:rPr>
                        <m:t> </m:t>
                      </m:r>
                      <m:d>
                        <m:dPr>
                          <m:ctrlPr>
                            <a:rPr lang="en-US" sz="1600" b="0" i="1" smtClean="0">
                              <a:latin typeface="Cambria Math" charset="0"/>
                            </a:rPr>
                          </m:ctrlPr>
                        </m:dPr>
                        <m:e>
                          <m:r>
                            <a:rPr lang="en-US" sz="1600" b="0" i="1" smtClean="0">
                              <a:latin typeface="Cambria Math" charset="0"/>
                            </a:rPr>
                            <m:t>𝐿</m:t>
                          </m:r>
                        </m:e>
                      </m:d>
                      <m:r>
                        <a:rPr lang="en-US" sz="1600" b="0" i="1" smtClean="0">
                          <a:latin typeface="Cambria Math" charset="0"/>
                        </a:rPr>
                        <m:t>=</m:t>
                      </m:r>
                      <m:f>
                        <m:fPr>
                          <m:ctrlPr>
                            <a:rPr lang="en-US" sz="1600" b="0" i="1" smtClean="0">
                              <a:latin typeface="Cambria Math" charset="0"/>
                            </a:rPr>
                          </m:ctrlPr>
                        </m:fPr>
                        <m:num>
                          <m:r>
                            <a:rPr lang="en-US" sz="1600" b="0" i="1" smtClean="0">
                              <a:latin typeface="Cambria Math" charset="0"/>
                            </a:rPr>
                            <m:t>𝐷𝑜𝑠𝑒</m:t>
                          </m:r>
                          <m:r>
                            <a:rPr lang="en-US" sz="1600" b="0" i="1" smtClean="0">
                              <a:latin typeface="Cambria Math" charset="0"/>
                            </a:rPr>
                            <m:t> (</m:t>
                          </m:r>
                          <m:r>
                            <a:rPr lang="en-US" sz="1600" b="0" i="1" smtClean="0">
                              <a:latin typeface="Cambria Math" charset="0"/>
                            </a:rPr>
                            <m:t>𝑚𝑔</m:t>
                          </m:r>
                          <m:r>
                            <a:rPr lang="en-US" sz="1600" b="0" i="1" smtClean="0">
                              <a:latin typeface="Cambria Math" charset="0"/>
                            </a:rPr>
                            <m:t>)</m:t>
                          </m:r>
                        </m:num>
                        <m:den>
                          <m:r>
                            <a:rPr lang="en-US" sz="1600" b="0" i="1" smtClean="0">
                              <a:latin typeface="Cambria Math" charset="0"/>
                            </a:rPr>
                            <m:t>𝑃𝑙𝑎𝑠𝑚𝑎</m:t>
                          </m:r>
                          <m:r>
                            <a:rPr lang="en-US" sz="1600" b="0" i="1" smtClean="0">
                              <a:latin typeface="Cambria Math" charset="0"/>
                            </a:rPr>
                            <m:t> </m:t>
                          </m:r>
                          <m:r>
                            <a:rPr lang="en-US" sz="1600" b="0" i="1" smtClean="0">
                              <a:latin typeface="Cambria Math" charset="0"/>
                            </a:rPr>
                            <m:t>𝐶𝑜𝑛𝑐𝑒𝑛𝑡𝑟𝑎𝑡𝑖𝑜𝑛</m:t>
                          </m:r>
                          <m:r>
                            <a:rPr lang="en-US" sz="1600" b="0" i="1" smtClean="0">
                              <a:latin typeface="Cambria Math" charset="0"/>
                            </a:rPr>
                            <m:t> (</m:t>
                          </m:r>
                          <m:f>
                            <m:fPr>
                              <m:type m:val="lin"/>
                              <m:ctrlPr>
                                <a:rPr lang="en-US" sz="1600" b="0" i="1" smtClean="0">
                                  <a:latin typeface="Cambria Math" charset="0"/>
                                </a:rPr>
                              </m:ctrlPr>
                            </m:fPr>
                            <m:num>
                              <m:r>
                                <a:rPr lang="en-US" sz="1600" b="0" i="1" smtClean="0">
                                  <a:latin typeface="Cambria Math" charset="0"/>
                                </a:rPr>
                                <m:t>𝑚𝑔</m:t>
                              </m:r>
                            </m:num>
                            <m:den>
                              <m:r>
                                <a:rPr lang="en-US" sz="1600" b="0" i="1" smtClean="0">
                                  <a:latin typeface="Cambria Math" charset="0"/>
                                </a:rPr>
                                <m:t>𝐿</m:t>
                              </m:r>
                              <m:r>
                                <a:rPr lang="en-US" sz="1600" b="0" i="1" smtClean="0">
                                  <a:latin typeface="Cambria Math" charset="0"/>
                                </a:rPr>
                                <m:t>)</m:t>
                              </m:r>
                            </m:den>
                          </m:f>
                        </m:den>
                      </m:f>
                    </m:oMath>
                  </m:oMathPara>
                </a14:m>
                <a:endParaRPr lang="en-US" b="0" dirty="0"/>
              </a:p>
              <a:p>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1069959" y="5881391"/>
                <a:ext cx="4354571" cy="882036"/>
              </a:xfrm>
              <a:prstGeom prst="rect">
                <a:avLst/>
              </a:prstGeom>
              <a:blipFill rotWithShape="0">
                <a:blip r:embed="rId12"/>
                <a:stretch>
                  <a:fillRect/>
                </a:stretch>
              </a:blipFill>
            </p:spPr>
            <p:txBody>
              <a:bodyPr/>
              <a:lstStyle/>
              <a:p>
                <a:r>
                  <a:rPr lang="ar-SA">
                    <a:noFill/>
                  </a:rPr>
                  <a:t> </a:t>
                </a:r>
              </a:p>
            </p:txBody>
          </p:sp>
        </mc:Fallback>
      </mc:AlternateContent>
      <p:sp>
        <p:nvSpPr>
          <p:cNvPr id="27" name="TextBox 26"/>
          <p:cNvSpPr txBox="1"/>
          <p:nvPr/>
        </p:nvSpPr>
        <p:spPr>
          <a:xfrm>
            <a:off x="55030" y="6825727"/>
            <a:ext cx="5926455" cy="1354217"/>
          </a:xfrm>
          <a:prstGeom prst="rect">
            <a:avLst/>
          </a:prstGeom>
          <a:noFill/>
        </p:spPr>
        <p:txBody>
          <a:bodyPr wrap="square" rtlCol="0">
            <a:spAutoFit/>
          </a:bodyPr>
          <a:lstStyle/>
          <a:p>
            <a:r>
              <a:rPr lang="en-US" sz="1600" b="1" dirty="0">
                <a:solidFill>
                  <a:srgbClr val="2E6AA6"/>
                </a:solidFill>
              </a:rPr>
              <a:t>VD Importance:</a:t>
            </a:r>
          </a:p>
          <a:p>
            <a:r>
              <a:rPr lang="en-US" sz="1600" dirty="0"/>
              <a:t>- Calculation of the loading dose</a:t>
            </a:r>
          </a:p>
          <a:p>
            <a:r>
              <a:rPr lang="en-US" sz="1600" dirty="0"/>
              <a:t>- Prediction of the duration of action:</a:t>
            </a:r>
          </a:p>
          <a:p>
            <a:pPr marL="742950" lvl="1" indent="-285750">
              <a:buFontTx/>
              <a:buChar char="-"/>
            </a:pPr>
            <a:r>
              <a:rPr lang="en-US" sz="1600" dirty="0">
                <a:solidFill>
                  <a:srgbClr val="9B261F"/>
                </a:solidFill>
              </a:rPr>
              <a:t>High VD </a:t>
            </a:r>
            <a:r>
              <a:rPr lang="en-US" sz="1600" dirty="0"/>
              <a:t>means </a:t>
            </a:r>
            <a:r>
              <a:rPr lang="en-US" sz="1600" dirty="0">
                <a:solidFill>
                  <a:srgbClr val="9B261F"/>
                </a:solidFill>
              </a:rPr>
              <a:t>long duration </a:t>
            </a:r>
            <a:r>
              <a:rPr lang="en-US" sz="1600" dirty="0"/>
              <a:t>of action. </a:t>
            </a:r>
          </a:p>
          <a:p>
            <a:pPr marL="742950" lvl="1" indent="-285750">
              <a:buFontTx/>
              <a:buChar char="-"/>
            </a:pPr>
            <a:r>
              <a:rPr lang="en-US" sz="1600" dirty="0">
                <a:solidFill>
                  <a:srgbClr val="9B261F"/>
                </a:solidFill>
              </a:rPr>
              <a:t>Low VD </a:t>
            </a:r>
            <a:r>
              <a:rPr lang="en-US" sz="1600" dirty="0"/>
              <a:t>means </a:t>
            </a:r>
            <a:r>
              <a:rPr lang="en-US" sz="1600" dirty="0">
                <a:solidFill>
                  <a:srgbClr val="9B261F"/>
                </a:solidFill>
              </a:rPr>
              <a:t>short duration </a:t>
            </a:r>
            <a:r>
              <a:rPr lang="en-US" sz="1600" dirty="0"/>
              <a:t>of action. </a:t>
            </a:r>
          </a:p>
        </p:txBody>
      </p:sp>
    </p:spTree>
    <p:extLst>
      <p:ext uri="{BB962C8B-B14F-4D97-AF65-F5344CB8AC3E}">
        <p14:creationId xmlns:p14="http://schemas.microsoft.com/office/powerpoint/2010/main" val="311175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8740" y="2614089"/>
            <a:ext cx="1869664" cy="82311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dirty="0"/>
              <a:t>Plasma volume (4 L)</a:t>
            </a:r>
          </a:p>
        </p:txBody>
      </p:sp>
      <p:sp>
        <p:nvSpPr>
          <p:cNvPr id="8" name="Rounded Rectangle 7"/>
          <p:cNvSpPr/>
          <p:nvPr/>
        </p:nvSpPr>
        <p:spPr>
          <a:xfrm>
            <a:off x="0" y="514574"/>
            <a:ext cx="6858000" cy="142265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TextBox 1"/>
          <p:cNvSpPr txBox="1"/>
          <p:nvPr/>
        </p:nvSpPr>
        <p:spPr>
          <a:xfrm>
            <a:off x="3391900" y="552863"/>
            <a:ext cx="2964604" cy="369332"/>
          </a:xfrm>
          <a:prstGeom prst="rect">
            <a:avLst/>
          </a:prstGeom>
        </p:spPr>
        <p:txBody>
          <a:bodyPr rtlCol="1" anchor="t">
            <a:spAutoFit/>
          </a:bodyPr>
          <a:lstStyle/>
          <a:p>
            <a:pPr algn="ctr"/>
            <a:r>
              <a:rPr lang="x-none" dirty="0">
                <a:solidFill>
                  <a:srgbClr val="FF0000"/>
                </a:solidFill>
                <a:latin typeface="Arial"/>
              </a:rPr>
              <a:t>Intracellular fluids(35%)</a:t>
            </a:r>
          </a:p>
        </p:txBody>
      </p:sp>
      <p:sp>
        <p:nvSpPr>
          <p:cNvPr id="15" name="TextBox 14"/>
          <p:cNvSpPr txBox="1"/>
          <p:nvPr/>
        </p:nvSpPr>
        <p:spPr>
          <a:xfrm>
            <a:off x="-57562" y="1413302"/>
            <a:ext cx="3412226" cy="369332"/>
          </a:xfrm>
          <a:prstGeom prst="rect">
            <a:avLst/>
          </a:prstGeom>
        </p:spPr>
        <p:txBody>
          <a:bodyPr wrap="square" rtlCol="1">
            <a:spAutoFit/>
          </a:bodyPr>
          <a:lstStyle/>
          <a:p>
            <a:r>
              <a:rPr lang="x-none" dirty="0">
                <a:latin typeface="Arial"/>
              </a:rPr>
              <a:t>-</a:t>
            </a:r>
            <a:r>
              <a:rPr lang="x-none" dirty="0">
                <a:solidFill>
                  <a:srgbClr val="FF0000"/>
                </a:solidFill>
                <a:latin typeface="Arial"/>
              </a:rPr>
              <a:t>Interstitial fluid</a:t>
            </a:r>
            <a:r>
              <a:rPr lang="en-US" dirty="0">
                <a:solidFill>
                  <a:srgbClr val="FF0000"/>
                </a:solidFill>
                <a:latin typeface="Arial"/>
              </a:rPr>
              <a:t> </a:t>
            </a:r>
            <a:r>
              <a:rPr lang="x-none" sz="1600" dirty="0">
                <a:latin typeface="Arial"/>
              </a:rPr>
              <a:t>(16 % = 10 liters)</a:t>
            </a:r>
            <a:endParaRPr lang="ar-SA" sz="1600" dirty="0">
              <a:latin typeface="Arial"/>
            </a:endParaRPr>
          </a:p>
        </p:txBody>
      </p:sp>
      <p:sp>
        <p:nvSpPr>
          <p:cNvPr id="6" name="Slide Number Placeholder 5"/>
          <p:cNvSpPr>
            <a:spLocks noGrp="1"/>
          </p:cNvSpPr>
          <p:nvPr>
            <p:ph type="sldNum" sz="quarter" idx="12"/>
          </p:nvPr>
        </p:nvSpPr>
        <p:spPr/>
        <p:txBody>
          <a:bodyPr/>
          <a:lstStyle/>
          <a:p>
            <a:fld id="{B2E77C5F-097D-4C0C-BCDF-5C8359D7CE86}" type="slidenum">
              <a:rPr lang="en-US" smtClean="0"/>
              <a:t>4</a:t>
            </a:fld>
            <a:endParaRPr lang="en-US" dirty="0"/>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3" name="TextBox 2"/>
          <p:cNvSpPr txBox="1"/>
          <p:nvPr/>
        </p:nvSpPr>
        <p:spPr>
          <a:xfrm>
            <a:off x="-174168" y="588567"/>
            <a:ext cx="3087821" cy="369332"/>
          </a:xfrm>
          <a:prstGeom prst="rect">
            <a:avLst/>
          </a:prstGeom>
        </p:spPr>
        <p:txBody>
          <a:bodyPr wrap="square" rtlCol="1">
            <a:spAutoFit/>
          </a:bodyPr>
          <a:lstStyle/>
          <a:p>
            <a:pPr algn="ctr"/>
            <a:r>
              <a:rPr lang="x-none" dirty="0">
                <a:solidFill>
                  <a:srgbClr val="FF0000"/>
                </a:solidFill>
                <a:latin typeface="Arial"/>
              </a:rPr>
              <a:t>Extracellular fluids(22%)</a:t>
            </a:r>
            <a:endParaRPr lang="ar-SA" dirty="0">
              <a:solidFill>
                <a:srgbClr val="FF0000"/>
              </a:solidFill>
              <a:latin typeface="Arial"/>
            </a:endParaRPr>
          </a:p>
        </p:txBody>
      </p:sp>
      <p:sp>
        <p:nvSpPr>
          <p:cNvPr id="13" name="TextBox 12"/>
          <p:cNvSpPr txBox="1"/>
          <p:nvPr/>
        </p:nvSpPr>
        <p:spPr>
          <a:xfrm>
            <a:off x="447127" y="-14565"/>
            <a:ext cx="5909377" cy="400110"/>
          </a:xfrm>
          <a:prstGeom prst="rect">
            <a:avLst/>
          </a:prstGeom>
        </p:spPr>
        <p:txBody>
          <a:bodyPr wrap="square" rtlCol="1">
            <a:spAutoFit/>
          </a:bodyPr>
          <a:lstStyle/>
          <a:p>
            <a:pPr algn="ctr"/>
            <a:r>
              <a:rPr lang="x-none" sz="2000" b="1" dirty="0">
                <a:solidFill>
                  <a:srgbClr val="2E6AA6"/>
                </a:solidFill>
              </a:rPr>
              <a:t>The major body fluid compartments</a:t>
            </a:r>
            <a:endParaRPr lang="ar-SA" sz="2000" b="1" dirty="0">
              <a:solidFill>
                <a:srgbClr val="2E6AA6"/>
              </a:solidFill>
            </a:endParaRPr>
          </a:p>
        </p:txBody>
      </p:sp>
      <p:sp>
        <p:nvSpPr>
          <p:cNvPr id="14" name="TextBox 13"/>
          <p:cNvSpPr txBox="1"/>
          <p:nvPr/>
        </p:nvSpPr>
        <p:spPr>
          <a:xfrm>
            <a:off x="-57562" y="986709"/>
            <a:ext cx="3527349" cy="369332"/>
          </a:xfrm>
          <a:prstGeom prst="rect">
            <a:avLst/>
          </a:prstGeom>
        </p:spPr>
        <p:txBody>
          <a:bodyPr wrap="square" rtlCol="1">
            <a:spAutoFit/>
          </a:bodyPr>
          <a:lstStyle/>
          <a:p>
            <a:r>
              <a:rPr lang="x-none" dirty="0">
                <a:latin typeface="Arial"/>
              </a:rPr>
              <a:t>-</a:t>
            </a:r>
            <a:r>
              <a:rPr lang="x-none" dirty="0">
                <a:solidFill>
                  <a:srgbClr val="FF0000"/>
                </a:solidFill>
                <a:latin typeface="Arial"/>
              </a:rPr>
              <a:t>plasma</a:t>
            </a:r>
            <a:r>
              <a:rPr lang="x-none" dirty="0">
                <a:latin typeface="Arial"/>
              </a:rPr>
              <a:t> </a:t>
            </a:r>
            <a:r>
              <a:rPr lang="x-none" sz="1600" dirty="0">
                <a:latin typeface="Arial"/>
              </a:rPr>
              <a:t>(5% of body weight=4liters)</a:t>
            </a:r>
          </a:p>
        </p:txBody>
      </p:sp>
      <p:sp>
        <p:nvSpPr>
          <p:cNvPr id="16" name="TextBox 15"/>
          <p:cNvSpPr txBox="1"/>
          <p:nvPr/>
        </p:nvSpPr>
        <p:spPr>
          <a:xfrm>
            <a:off x="3525439" y="1109121"/>
            <a:ext cx="3429267" cy="584775"/>
          </a:xfrm>
          <a:prstGeom prst="rect">
            <a:avLst/>
          </a:prstGeom>
        </p:spPr>
        <p:txBody>
          <a:bodyPr wrap="square" rtlCol="1">
            <a:spAutoFit/>
          </a:bodyPr>
          <a:lstStyle/>
          <a:p>
            <a:r>
              <a:rPr lang="x-none" sz="1600" dirty="0">
                <a:latin typeface="Arial"/>
              </a:rPr>
              <a:t>fluid present inside all cells in the body (28 L)</a:t>
            </a:r>
          </a:p>
        </p:txBody>
      </p:sp>
      <p:sp>
        <p:nvSpPr>
          <p:cNvPr id="12" name="TextBox 11"/>
          <p:cNvSpPr txBox="1"/>
          <p:nvPr/>
        </p:nvSpPr>
        <p:spPr>
          <a:xfrm>
            <a:off x="2040626" y="2343150"/>
            <a:ext cx="2743200" cy="369332"/>
          </a:xfrm>
          <a:prstGeom prst="rect">
            <a:avLst/>
          </a:prstGeom>
        </p:spPr>
        <p:txBody>
          <a:bodyPr rtlCol="1">
            <a:spAutoFit/>
          </a:bodyPr>
          <a:lstStyle/>
          <a:p>
            <a:pPr algn="ctr"/>
            <a:endParaRPr lang="x-none">
              <a:latin typeface="Arial"/>
            </a:endParaRPr>
          </a:p>
        </p:txBody>
      </p:sp>
      <p:sp>
        <p:nvSpPr>
          <p:cNvPr id="17" name="TextBox 3"/>
          <p:cNvSpPr txBox="1"/>
          <p:nvPr/>
        </p:nvSpPr>
        <p:spPr>
          <a:xfrm>
            <a:off x="170962" y="1898095"/>
            <a:ext cx="6597650" cy="984885"/>
          </a:xfrm>
          <a:prstGeom prst="rect">
            <a:avLst/>
          </a:prstGeom>
        </p:spPr>
        <p:txBody>
          <a:bodyPr rtlCol="0">
            <a:spAutoFit/>
          </a:bodyPr>
          <a:lstStyle/>
          <a:p>
            <a:pPr algn="ctr"/>
            <a:r>
              <a:rPr lang="x-none" sz="2000" b="1" dirty="0">
                <a:solidFill>
                  <a:srgbClr val="2E6AA6"/>
                </a:solidFill>
              </a:rPr>
              <a:t>Total body fluids</a:t>
            </a:r>
            <a:endParaRPr lang="en-US" sz="2000" b="1" dirty="0">
              <a:solidFill>
                <a:srgbClr val="2E6AA6"/>
              </a:solidFill>
            </a:endParaRPr>
          </a:p>
          <a:p>
            <a:pPr algn="ctr"/>
            <a:r>
              <a:rPr lang="x-none" sz="2000" b="1" dirty="0">
                <a:solidFill>
                  <a:srgbClr val="2E6AA6"/>
                </a:solidFill>
              </a:rPr>
              <a:t>(70% of body weight in 70-kg individual)</a:t>
            </a:r>
          </a:p>
          <a:p>
            <a:pPr algn="ctr"/>
            <a:endParaRPr lang="x-none" dirty="0">
              <a:solidFill>
                <a:srgbClr val="0070C0"/>
              </a:solidFill>
            </a:endParaRPr>
          </a:p>
        </p:txBody>
      </p:sp>
      <p:sp>
        <p:nvSpPr>
          <p:cNvPr id="21" name="Rectangle 9"/>
          <p:cNvSpPr/>
          <p:nvPr/>
        </p:nvSpPr>
        <p:spPr>
          <a:xfrm>
            <a:off x="2260966" y="3560202"/>
            <a:ext cx="2417641" cy="708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dirty="0"/>
              <a:t>Total body fluid </a:t>
            </a:r>
            <a:endParaRPr lang="en-US" sz="1600" dirty="0"/>
          </a:p>
          <a:p>
            <a:pPr algn="ctr"/>
            <a:r>
              <a:rPr lang="x-none" dirty="0">
                <a:solidFill>
                  <a:srgbClr val="FF0000"/>
                </a:solidFill>
              </a:rPr>
              <a:t>(42L)</a:t>
            </a:r>
            <a:endParaRPr lang="en-US" dirty="0">
              <a:solidFill>
                <a:srgbClr val="FF0000"/>
              </a:solidFill>
            </a:endParaRPr>
          </a:p>
        </p:txBody>
      </p:sp>
      <p:cxnSp>
        <p:nvCxnSpPr>
          <p:cNvPr id="11" name="Straight Connector 10"/>
          <p:cNvCxnSpPr/>
          <p:nvPr/>
        </p:nvCxnSpPr>
        <p:spPr>
          <a:xfrm flipH="1">
            <a:off x="3439447" y="506265"/>
            <a:ext cx="1910" cy="14309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435685" y="2614089"/>
            <a:ext cx="1869664" cy="82311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dirty="0"/>
              <a:t>Interstitial volume (10 L)</a:t>
            </a:r>
          </a:p>
        </p:txBody>
      </p:sp>
      <p:sp>
        <p:nvSpPr>
          <p:cNvPr id="26" name="Rectangle 25"/>
          <p:cNvSpPr/>
          <p:nvPr/>
        </p:nvSpPr>
        <p:spPr>
          <a:xfrm>
            <a:off x="4832102" y="2614089"/>
            <a:ext cx="1869664" cy="82311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dirty="0"/>
              <a:t>Intracellular volume </a:t>
            </a:r>
            <a:r>
              <a:rPr lang="en-US" sz="1600" dirty="0"/>
              <a:t>  </a:t>
            </a:r>
            <a:r>
              <a:rPr lang="x-none" sz="1600" dirty="0"/>
              <a:t>( 28 L)</a:t>
            </a:r>
          </a:p>
        </p:txBody>
      </p:sp>
      <p:sp>
        <p:nvSpPr>
          <p:cNvPr id="27" name="TextBox 26"/>
          <p:cNvSpPr txBox="1"/>
          <p:nvPr/>
        </p:nvSpPr>
        <p:spPr>
          <a:xfrm>
            <a:off x="2004600" y="2745366"/>
            <a:ext cx="233038" cy="461665"/>
          </a:xfrm>
          <a:prstGeom prst="rect">
            <a:avLst/>
          </a:prstGeom>
          <a:noFill/>
        </p:spPr>
        <p:txBody>
          <a:bodyPr wrap="square" rtlCol="1">
            <a:spAutoFit/>
          </a:bodyPr>
          <a:lstStyle/>
          <a:p>
            <a:r>
              <a:rPr lang="en-US" sz="2400" b="1" dirty="0"/>
              <a:t>+</a:t>
            </a:r>
            <a:endParaRPr lang="ar-SA" b="1" dirty="0"/>
          </a:p>
        </p:txBody>
      </p:sp>
      <p:sp>
        <p:nvSpPr>
          <p:cNvPr id="29" name="TextBox 28"/>
          <p:cNvSpPr txBox="1"/>
          <p:nvPr/>
        </p:nvSpPr>
        <p:spPr>
          <a:xfrm>
            <a:off x="4408853" y="2698427"/>
            <a:ext cx="233038" cy="461665"/>
          </a:xfrm>
          <a:prstGeom prst="rect">
            <a:avLst/>
          </a:prstGeom>
          <a:noFill/>
        </p:spPr>
        <p:txBody>
          <a:bodyPr wrap="square" rtlCol="1">
            <a:spAutoFit/>
          </a:bodyPr>
          <a:lstStyle/>
          <a:p>
            <a:r>
              <a:rPr lang="en-US" sz="2400" b="1" dirty="0"/>
              <a:t>+</a:t>
            </a:r>
            <a:endParaRPr lang="ar-SA" b="1" dirty="0"/>
          </a:p>
        </p:txBody>
      </p:sp>
      <p:sp>
        <p:nvSpPr>
          <p:cNvPr id="30" name="TextBox 29"/>
          <p:cNvSpPr txBox="1"/>
          <p:nvPr/>
        </p:nvSpPr>
        <p:spPr>
          <a:xfrm>
            <a:off x="1888081" y="3663099"/>
            <a:ext cx="233038" cy="461665"/>
          </a:xfrm>
          <a:prstGeom prst="rect">
            <a:avLst/>
          </a:prstGeom>
          <a:noFill/>
        </p:spPr>
        <p:txBody>
          <a:bodyPr wrap="square" rtlCol="1">
            <a:spAutoFit/>
          </a:bodyPr>
          <a:lstStyle/>
          <a:p>
            <a:r>
              <a:rPr lang="en-US" sz="2400" b="1" dirty="0"/>
              <a:t>=</a:t>
            </a:r>
            <a:endParaRPr lang="ar-SA" b="1" dirty="0"/>
          </a:p>
        </p:txBody>
      </p:sp>
      <p:sp>
        <p:nvSpPr>
          <p:cNvPr id="31" name="TextBox 30"/>
          <p:cNvSpPr txBox="1"/>
          <p:nvPr/>
        </p:nvSpPr>
        <p:spPr>
          <a:xfrm>
            <a:off x="1469535" y="4490355"/>
            <a:ext cx="4000501" cy="400110"/>
          </a:xfrm>
          <a:prstGeom prst="rect">
            <a:avLst/>
          </a:prstGeom>
          <a:solidFill>
            <a:schemeClr val="tx2">
              <a:lumMod val="60000"/>
              <a:lumOff val="40000"/>
            </a:schemeClr>
          </a:solidFill>
          <a:ln w="34925">
            <a:solidFill>
              <a:schemeClr val="accent6"/>
            </a:solidFill>
          </a:ln>
        </p:spPr>
        <p:txBody>
          <a:bodyPr wrap="square" rtlCol="0">
            <a:spAutoFit/>
          </a:bodyPr>
          <a:lstStyle/>
          <a:p>
            <a:pPr algn="ctr"/>
            <a:r>
              <a:rPr lang="x-none" sz="2000" dirty="0">
                <a:ln>
                  <a:solidFill>
                    <a:schemeClr val="accent6"/>
                  </a:solidFill>
                </a:ln>
                <a:solidFill>
                  <a:srgbClr val="FF0000"/>
                </a:solidFill>
              </a:rPr>
              <a:t>Volume of distribution</a:t>
            </a:r>
            <a:endParaRPr lang="en-US" sz="2000" dirty="0">
              <a:ln>
                <a:solidFill>
                  <a:schemeClr val="accent6"/>
                </a:solidFill>
              </a:ln>
              <a:solidFill>
                <a:srgbClr val="FF0000"/>
              </a:solidFill>
            </a:endParaRPr>
          </a:p>
        </p:txBody>
      </p:sp>
      <p:pic>
        <p:nvPicPr>
          <p:cNvPr id="32" name="Picture 31" descr="image.jpg"/>
          <p:cNvPicPr>
            <a:picLocks noChangeAspect="1"/>
          </p:cNvPicPr>
          <p:nvPr/>
        </p:nvPicPr>
        <p:blipFill>
          <a:blip r:embed="rId3"/>
          <a:stretch>
            <a:fillRect/>
          </a:stretch>
        </p:blipFill>
        <p:spPr>
          <a:xfrm>
            <a:off x="1209675" y="4945532"/>
            <a:ext cx="4524375" cy="3492926"/>
          </a:xfrm>
          <a:prstGeom prst="rect">
            <a:avLst/>
          </a:prstGeom>
        </p:spPr>
      </p:pic>
      <p:cxnSp>
        <p:nvCxnSpPr>
          <p:cNvPr id="38" name="Straight Connector 37"/>
          <p:cNvCxnSpPr/>
          <p:nvPr/>
        </p:nvCxnSpPr>
        <p:spPr>
          <a:xfrm>
            <a:off x="786693" y="4435287"/>
            <a:ext cx="5477491"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79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075" y="704850"/>
            <a:ext cx="3894138" cy="369332"/>
          </a:xfrm>
          <a:prstGeom prst="rect">
            <a:avLst/>
          </a:prstGeom>
        </p:spPr>
        <p:txBody>
          <a:bodyPr rtlCol="0">
            <a:spAutoFit/>
          </a:bodyPr>
          <a:lstStyle/>
          <a:p>
            <a:pPr algn="ctr"/>
            <a:endParaRPr lang="x-none"/>
          </a:p>
        </p:txBody>
      </p:sp>
      <p:sp>
        <p:nvSpPr>
          <p:cNvPr id="4" name="TextBox 3"/>
          <p:cNvSpPr txBox="1"/>
          <p:nvPr/>
        </p:nvSpPr>
        <p:spPr>
          <a:xfrm>
            <a:off x="600075" y="436397"/>
            <a:ext cx="5706948" cy="2308324"/>
          </a:xfrm>
          <a:prstGeom prst="rect">
            <a:avLst/>
          </a:prstGeom>
          <a:solidFill>
            <a:schemeClr val="bg1"/>
          </a:solidFill>
        </p:spPr>
        <p:txBody>
          <a:bodyPr wrap="square" rtlCol="0">
            <a:spAutoFit/>
          </a:bodyPr>
          <a:lstStyle/>
          <a:p>
            <a:r>
              <a:rPr lang="x-none" sz="1600" dirty="0">
                <a:solidFill>
                  <a:srgbClr val="0070C0"/>
                </a:solidFill>
              </a:rPr>
              <a:t>Volumes of some compartments of the adult human body in relation to Vd: </a:t>
            </a:r>
            <a:endParaRPr lang="en-US" sz="1600" dirty="0">
              <a:solidFill>
                <a:srgbClr val="0070C0"/>
              </a:solidFill>
            </a:endParaRPr>
          </a:p>
          <a:p>
            <a:endParaRPr lang="en-US" sz="1600" dirty="0"/>
          </a:p>
          <a:p>
            <a:r>
              <a:rPr lang="x-none" sz="1600" dirty="0"/>
              <a:t>• Total body water 0.6 L/Kg Body Weight </a:t>
            </a:r>
            <a:endParaRPr lang="en-US" sz="1600" dirty="0"/>
          </a:p>
          <a:p>
            <a:r>
              <a:rPr lang="x-none" sz="1600" dirty="0"/>
              <a:t>• Intracellular water 0.4 L/Kg Body Weight </a:t>
            </a:r>
            <a:endParaRPr lang="en-US" sz="1600" dirty="0"/>
          </a:p>
          <a:p>
            <a:r>
              <a:rPr lang="x-none" sz="1600" dirty="0"/>
              <a:t>• Extracellular water 0.2 L/Kg Body Weight </a:t>
            </a:r>
            <a:endParaRPr lang="en-US" sz="1600" dirty="0"/>
          </a:p>
          <a:p>
            <a:r>
              <a:rPr lang="x-none" sz="1600" dirty="0"/>
              <a:t>• Plasma 0.04 L/Kg Body Weight </a:t>
            </a:r>
            <a:endParaRPr lang="en-US" sz="1600" dirty="0"/>
          </a:p>
          <a:p>
            <a:pPr algn="ctr"/>
            <a:endParaRPr lang="en-US" sz="1600" dirty="0"/>
          </a:p>
          <a:p>
            <a:pPr algn="ctr"/>
            <a:r>
              <a:rPr lang="x-none" sz="1600" dirty="0">
                <a:solidFill>
                  <a:srgbClr val="FF0000"/>
                </a:solidFill>
              </a:rPr>
              <a:t>Total Body Water = 0.6 x Weight</a:t>
            </a:r>
          </a:p>
        </p:txBody>
      </p:sp>
      <p:sp>
        <p:nvSpPr>
          <p:cNvPr id="5" name="TextBox 4"/>
          <p:cNvSpPr txBox="1"/>
          <p:nvPr/>
        </p:nvSpPr>
        <p:spPr>
          <a:xfrm>
            <a:off x="600075" y="2984742"/>
            <a:ext cx="4816507" cy="338554"/>
          </a:xfrm>
          <a:prstGeom prst="rect">
            <a:avLst/>
          </a:prstGeom>
        </p:spPr>
        <p:txBody>
          <a:bodyPr wrap="square" rtlCol="0">
            <a:spAutoFit/>
          </a:bodyPr>
          <a:lstStyle/>
          <a:p>
            <a:r>
              <a:rPr lang="x-none" sz="1600" dirty="0">
                <a:solidFill>
                  <a:srgbClr val="0070C0"/>
                </a:solidFill>
              </a:rPr>
              <a:t>Drugs may distribute through:</a:t>
            </a:r>
          </a:p>
        </p:txBody>
      </p:sp>
      <p:sp>
        <p:nvSpPr>
          <p:cNvPr id="6" name="Slide Number Placeholder 5"/>
          <p:cNvSpPr>
            <a:spLocks noGrp="1"/>
          </p:cNvSpPr>
          <p:nvPr>
            <p:ph type="sldNum" sz="quarter" idx="12"/>
          </p:nvPr>
        </p:nvSpPr>
        <p:spPr/>
        <p:txBody>
          <a:bodyPr/>
          <a:lstStyle/>
          <a:p>
            <a:fld id="{B2E77C5F-097D-4C0C-BCDF-5C8359D7CE86}" type="slidenum">
              <a:rPr lang="en-US" smtClean="0"/>
              <a:t>5</a:t>
            </a:fld>
            <a:endParaRPr lang="en-US" dirty="0"/>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pic>
        <p:nvPicPr>
          <p:cNvPr id="11" name="Picture 10"/>
          <p:cNvPicPr>
            <a:picLocks noChangeAspect="1"/>
          </p:cNvPicPr>
          <p:nvPr/>
        </p:nvPicPr>
        <p:blipFill>
          <a:blip r:embed="rId2"/>
          <a:stretch>
            <a:fillRect/>
          </a:stretch>
        </p:blipFill>
        <p:spPr>
          <a:xfrm>
            <a:off x="5010728" y="3563317"/>
            <a:ext cx="1116561" cy="1290115"/>
          </a:xfrm>
          <a:prstGeom prst="rect">
            <a:avLst/>
          </a:prstGeom>
        </p:spPr>
      </p:pic>
      <p:sp>
        <p:nvSpPr>
          <p:cNvPr id="12" name="Left Arrow 11"/>
          <p:cNvSpPr/>
          <p:nvPr/>
        </p:nvSpPr>
        <p:spPr>
          <a:xfrm>
            <a:off x="3673642" y="3998824"/>
            <a:ext cx="1068221" cy="419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4217111848"/>
              </p:ext>
            </p:extLst>
          </p:nvPr>
        </p:nvGraphicFramePr>
        <p:xfrm>
          <a:off x="146794" y="3563316"/>
          <a:ext cx="3281939" cy="1290116"/>
        </p:xfrm>
        <a:graphic>
          <a:graphicData uri="http://schemas.openxmlformats.org/drawingml/2006/table">
            <a:tbl>
              <a:tblPr firstRow="1" bandRow="1">
                <a:tableStyleId>{5C22544A-7EE6-4342-B048-85BDC9FD1C3A}</a:tableStyleId>
              </a:tblPr>
              <a:tblGrid>
                <a:gridCol w="3281939">
                  <a:extLst>
                    <a:ext uri="{9D8B030D-6E8A-4147-A177-3AD203B41FA5}">
                      <a16:colId xmlns="" xmlns:a16="http://schemas.microsoft.com/office/drawing/2014/main" val="3323157533"/>
                    </a:ext>
                  </a:extLst>
                </a:gridCol>
              </a:tblGrid>
              <a:tr h="645058">
                <a:tc>
                  <a:txBody>
                    <a:bodyPr/>
                    <a:lstStyle/>
                    <a:p>
                      <a:pPr algn="ctr"/>
                      <a:r>
                        <a:rPr lang="en-US" dirty="0"/>
                        <a:t>One</a:t>
                      </a:r>
                      <a:r>
                        <a:rPr lang="en-US" baseline="0" dirty="0"/>
                        <a:t> compartment </a:t>
                      </a:r>
                      <a:endParaRPr lang="en-US" dirty="0"/>
                    </a:p>
                  </a:txBody>
                  <a:tcPr anchor="ctr"/>
                </a:tc>
                <a:extLst>
                  <a:ext uri="{0D108BD9-81ED-4DB2-BD59-A6C34878D82A}">
                    <a16:rowId xmlns="" xmlns:a16="http://schemas.microsoft.com/office/drawing/2014/main" val="578629204"/>
                  </a:ext>
                </a:extLst>
              </a:tr>
              <a:tr h="645058">
                <a:tc>
                  <a:txBody>
                    <a:bodyPr/>
                    <a:lstStyle/>
                    <a:p>
                      <a:pPr algn="ctr"/>
                      <a:r>
                        <a:rPr lang="en-US" dirty="0"/>
                        <a:t>Plasma compartment</a:t>
                      </a:r>
                    </a:p>
                  </a:txBody>
                  <a:tcPr anchor="ctr"/>
                </a:tc>
                <a:extLst>
                  <a:ext uri="{0D108BD9-81ED-4DB2-BD59-A6C34878D82A}">
                    <a16:rowId xmlns="" xmlns:a16="http://schemas.microsoft.com/office/drawing/2014/main" val="2162953245"/>
                  </a:ext>
                </a:extLst>
              </a:tr>
            </a:tbl>
          </a:graphicData>
        </a:graphic>
      </p:graphicFrame>
      <p:pic>
        <p:nvPicPr>
          <p:cNvPr id="14" name="Picture 13"/>
          <p:cNvPicPr>
            <a:picLocks noChangeAspect="1"/>
          </p:cNvPicPr>
          <p:nvPr/>
        </p:nvPicPr>
        <p:blipFill>
          <a:blip r:embed="rId3"/>
          <a:stretch>
            <a:fillRect/>
          </a:stretch>
        </p:blipFill>
        <p:spPr>
          <a:xfrm>
            <a:off x="5010728" y="5093453"/>
            <a:ext cx="1116561" cy="1243179"/>
          </a:xfrm>
          <a:prstGeom prst="rect">
            <a:avLst/>
          </a:prstGeom>
        </p:spPr>
      </p:pic>
      <p:sp>
        <p:nvSpPr>
          <p:cNvPr id="15" name="Left Arrow 14"/>
          <p:cNvSpPr/>
          <p:nvPr/>
        </p:nvSpPr>
        <p:spPr>
          <a:xfrm>
            <a:off x="3810000" y="5567286"/>
            <a:ext cx="1068221" cy="419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3545900489"/>
              </p:ext>
            </p:extLst>
          </p:nvPr>
        </p:nvGraphicFramePr>
        <p:xfrm>
          <a:off x="146793" y="5093452"/>
          <a:ext cx="3281939" cy="1226366"/>
        </p:xfrm>
        <a:graphic>
          <a:graphicData uri="http://schemas.openxmlformats.org/drawingml/2006/table">
            <a:tbl>
              <a:tblPr firstRow="1" bandRow="1">
                <a:tableStyleId>{5C22544A-7EE6-4342-B048-85BDC9FD1C3A}</a:tableStyleId>
              </a:tblPr>
              <a:tblGrid>
                <a:gridCol w="3281939">
                  <a:extLst>
                    <a:ext uri="{9D8B030D-6E8A-4147-A177-3AD203B41FA5}">
                      <a16:colId xmlns="" xmlns:a16="http://schemas.microsoft.com/office/drawing/2014/main" val="337013677"/>
                    </a:ext>
                  </a:extLst>
                </a:gridCol>
              </a:tblGrid>
              <a:tr h="613183">
                <a:tc>
                  <a:txBody>
                    <a:bodyPr/>
                    <a:lstStyle/>
                    <a:p>
                      <a:pPr algn="ctr"/>
                      <a:r>
                        <a:rPr lang="en-US" dirty="0"/>
                        <a:t>Two compartment </a:t>
                      </a:r>
                    </a:p>
                  </a:txBody>
                  <a:tcPr anchor="ctr"/>
                </a:tc>
                <a:extLst>
                  <a:ext uri="{0D108BD9-81ED-4DB2-BD59-A6C34878D82A}">
                    <a16:rowId xmlns="" xmlns:a16="http://schemas.microsoft.com/office/drawing/2014/main" val="795339888"/>
                  </a:ext>
                </a:extLst>
              </a:tr>
              <a:tr h="613183">
                <a:tc>
                  <a:txBody>
                    <a:bodyPr/>
                    <a:lstStyle/>
                    <a:p>
                      <a:pPr algn="ctr"/>
                      <a:r>
                        <a:rPr lang="en-US" dirty="0"/>
                        <a:t>Extra</a:t>
                      </a:r>
                      <a:r>
                        <a:rPr lang="en-US" baseline="0" dirty="0"/>
                        <a:t>cellular compartment</a:t>
                      </a:r>
                      <a:endParaRPr lang="en-US" dirty="0"/>
                    </a:p>
                  </a:txBody>
                  <a:tcPr anchor="ctr"/>
                </a:tc>
                <a:extLst>
                  <a:ext uri="{0D108BD9-81ED-4DB2-BD59-A6C34878D82A}">
                    <a16:rowId xmlns="" xmlns:a16="http://schemas.microsoft.com/office/drawing/2014/main" val="3363220617"/>
                  </a:ext>
                </a:extLst>
              </a:tr>
            </a:tbl>
          </a:graphicData>
        </a:graphic>
      </p:graphicFrame>
      <p:pic>
        <p:nvPicPr>
          <p:cNvPr id="18" name="Picture 17"/>
          <p:cNvPicPr>
            <a:picLocks noChangeAspect="1"/>
          </p:cNvPicPr>
          <p:nvPr/>
        </p:nvPicPr>
        <p:blipFill>
          <a:blip r:embed="rId4"/>
          <a:stretch>
            <a:fillRect/>
          </a:stretch>
        </p:blipFill>
        <p:spPr>
          <a:xfrm>
            <a:off x="5010728" y="6576654"/>
            <a:ext cx="1116561" cy="1235852"/>
          </a:xfrm>
          <a:prstGeom prst="rect">
            <a:avLst/>
          </a:prstGeom>
        </p:spPr>
      </p:pic>
      <p:sp>
        <p:nvSpPr>
          <p:cNvPr id="19" name="Left Arrow 18"/>
          <p:cNvSpPr/>
          <p:nvPr/>
        </p:nvSpPr>
        <p:spPr>
          <a:xfrm>
            <a:off x="3848678" y="7000469"/>
            <a:ext cx="1068221" cy="419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19"/>
          <p:cNvGraphicFramePr>
            <a:graphicFrameLocks noGrp="1"/>
          </p:cNvGraphicFramePr>
          <p:nvPr>
            <p:extLst>
              <p:ext uri="{D42A27DB-BD31-4B8C-83A1-F6EECF244321}">
                <p14:modId xmlns:p14="http://schemas.microsoft.com/office/powerpoint/2010/main" val="3865970440"/>
              </p:ext>
            </p:extLst>
          </p:nvPr>
        </p:nvGraphicFramePr>
        <p:xfrm>
          <a:off x="146793" y="6576654"/>
          <a:ext cx="3306756" cy="1107514"/>
        </p:xfrm>
        <a:graphic>
          <a:graphicData uri="http://schemas.openxmlformats.org/drawingml/2006/table">
            <a:tbl>
              <a:tblPr firstRow="1" bandRow="1">
                <a:tableStyleId>{5C22544A-7EE6-4342-B048-85BDC9FD1C3A}</a:tableStyleId>
              </a:tblPr>
              <a:tblGrid>
                <a:gridCol w="3306756">
                  <a:extLst>
                    <a:ext uri="{9D8B030D-6E8A-4147-A177-3AD203B41FA5}">
                      <a16:colId xmlns="" xmlns:a16="http://schemas.microsoft.com/office/drawing/2014/main" val="816149917"/>
                    </a:ext>
                  </a:extLst>
                </a:gridCol>
              </a:tblGrid>
              <a:tr h="553757">
                <a:tc>
                  <a:txBody>
                    <a:bodyPr/>
                    <a:lstStyle/>
                    <a:p>
                      <a:pPr algn="ctr"/>
                      <a:r>
                        <a:rPr lang="en-US" dirty="0"/>
                        <a:t>Multiple</a:t>
                      </a:r>
                      <a:r>
                        <a:rPr lang="en-US" baseline="0" dirty="0"/>
                        <a:t> compartment</a:t>
                      </a:r>
                      <a:endParaRPr lang="en-US" dirty="0"/>
                    </a:p>
                  </a:txBody>
                  <a:tcPr anchor="ctr"/>
                </a:tc>
                <a:extLst>
                  <a:ext uri="{0D108BD9-81ED-4DB2-BD59-A6C34878D82A}">
                    <a16:rowId xmlns="" xmlns:a16="http://schemas.microsoft.com/office/drawing/2014/main" val="4134044170"/>
                  </a:ext>
                </a:extLst>
              </a:tr>
              <a:tr h="553757">
                <a:tc>
                  <a:txBody>
                    <a:bodyPr/>
                    <a:lstStyle/>
                    <a:p>
                      <a:pPr algn="ctr"/>
                      <a:r>
                        <a:rPr lang="en-US" dirty="0"/>
                        <a:t>Intracellular compartment</a:t>
                      </a:r>
                    </a:p>
                  </a:txBody>
                  <a:tcPr anchor="ctr"/>
                </a:tc>
                <a:extLst>
                  <a:ext uri="{0D108BD9-81ED-4DB2-BD59-A6C34878D82A}">
                    <a16:rowId xmlns="" xmlns:a16="http://schemas.microsoft.com/office/drawing/2014/main" val="1292664604"/>
                  </a:ext>
                </a:extLst>
              </a:tr>
            </a:tbl>
          </a:graphicData>
        </a:graphic>
      </p:graphicFrame>
    </p:spTree>
    <p:extLst>
      <p:ext uri="{BB962C8B-B14F-4D97-AF65-F5344CB8AC3E}">
        <p14:creationId xmlns:p14="http://schemas.microsoft.com/office/powerpoint/2010/main" val="68828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E77C5F-097D-4C0C-BCDF-5C8359D7CE86}" type="slidenum">
              <a:rPr lang="en-US" smtClean="0"/>
              <a:t>6</a:t>
            </a:fld>
            <a:endParaRPr lang="en-US" dirty="0"/>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74451539"/>
              </p:ext>
            </p:extLst>
          </p:nvPr>
        </p:nvGraphicFramePr>
        <p:xfrm>
          <a:off x="580377" y="931613"/>
          <a:ext cx="5696712" cy="6856687"/>
        </p:xfrm>
        <a:graphic>
          <a:graphicData uri="http://schemas.openxmlformats.org/drawingml/2006/table">
            <a:tbl>
              <a:tblPr firstRow="1" bandRow="1">
                <a:tableStyleId>{21E4AEA4-8DFA-4A89-87EB-49C32662AFE0}</a:tableStyleId>
              </a:tblPr>
              <a:tblGrid>
                <a:gridCol w="1424178">
                  <a:extLst>
                    <a:ext uri="{9D8B030D-6E8A-4147-A177-3AD203B41FA5}">
                      <a16:colId xmlns="" xmlns:a16="http://schemas.microsoft.com/office/drawing/2014/main" val="1435553567"/>
                    </a:ext>
                  </a:extLst>
                </a:gridCol>
                <a:gridCol w="1424178">
                  <a:extLst>
                    <a:ext uri="{9D8B030D-6E8A-4147-A177-3AD203B41FA5}">
                      <a16:colId xmlns="" xmlns:a16="http://schemas.microsoft.com/office/drawing/2014/main" val="3131584555"/>
                    </a:ext>
                  </a:extLst>
                </a:gridCol>
                <a:gridCol w="1424178">
                  <a:extLst>
                    <a:ext uri="{9D8B030D-6E8A-4147-A177-3AD203B41FA5}">
                      <a16:colId xmlns="" xmlns:a16="http://schemas.microsoft.com/office/drawing/2014/main" val="3381295828"/>
                    </a:ext>
                  </a:extLst>
                </a:gridCol>
                <a:gridCol w="712089">
                  <a:extLst>
                    <a:ext uri="{9D8B030D-6E8A-4147-A177-3AD203B41FA5}">
                      <a16:colId xmlns="" xmlns:a16="http://schemas.microsoft.com/office/drawing/2014/main" val="2816537670"/>
                    </a:ext>
                  </a:extLst>
                </a:gridCol>
                <a:gridCol w="712089">
                  <a:extLst>
                    <a:ext uri="{9D8B030D-6E8A-4147-A177-3AD203B41FA5}">
                      <a16:colId xmlns="" xmlns:a16="http://schemas.microsoft.com/office/drawing/2014/main" val="2845320041"/>
                    </a:ext>
                  </a:extLst>
                </a:gridCol>
              </a:tblGrid>
              <a:tr h="1045815">
                <a:tc>
                  <a:txBody>
                    <a:bodyPr/>
                    <a:lstStyle/>
                    <a:p>
                      <a:pPr algn="ctr"/>
                      <a:endParaRPr lang="en-US" sz="1800" dirty="0"/>
                    </a:p>
                  </a:txBody>
                  <a:tcPr anchor="ctr"/>
                </a:tc>
                <a:tc>
                  <a:txBody>
                    <a:bodyPr/>
                    <a:lstStyle/>
                    <a:p>
                      <a:pPr algn="ctr">
                        <a:lnSpc>
                          <a:spcPct val="100000"/>
                        </a:lnSpc>
                      </a:pPr>
                      <a:endParaRPr lang="en-US" sz="1200" dirty="0"/>
                    </a:p>
                    <a:p>
                      <a:pPr algn="ctr">
                        <a:lnSpc>
                          <a:spcPct val="100000"/>
                        </a:lnSpc>
                      </a:pPr>
                      <a:r>
                        <a:rPr lang="en-US" sz="1200" dirty="0"/>
                        <a:t>Plasma </a:t>
                      </a:r>
                    </a:p>
                    <a:p>
                      <a:pPr algn="ctr">
                        <a:lnSpc>
                          <a:spcPct val="150000"/>
                        </a:lnSpc>
                      </a:pPr>
                      <a:r>
                        <a:rPr lang="en-US" sz="1000" dirty="0"/>
                        <a:t>(</a:t>
                      </a:r>
                      <a:r>
                        <a:rPr lang="en-US" altLang="en-US" sz="1000" dirty="0">
                          <a:latin typeface="Times New Roman" panose="02020603050405020304" pitchFamily="18" charset="0"/>
                          <a:cs typeface="Times New Roman" panose="02020603050405020304" pitchFamily="18" charset="0"/>
                        </a:rPr>
                        <a:t>one compartment)</a:t>
                      </a:r>
                    </a:p>
                    <a:p>
                      <a:pPr algn="ctr">
                        <a:lnSpc>
                          <a:spcPct val="150000"/>
                        </a:lnSpc>
                      </a:pPr>
                      <a:endParaRPr lang="en-US" sz="1000" dirty="0"/>
                    </a:p>
                  </a:txBody>
                  <a:tcPr anchor="ctr"/>
                </a:tc>
                <a:tc>
                  <a:txBody>
                    <a:bodyPr/>
                    <a:lstStyle/>
                    <a:p>
                      <a:pPr algn="ctr">
                        <a:lnSpc>
                          <a:spcPct val="100000"/>
                        </a:lnSpc>
                      </a:pPr>
                      <a:r>
                        <a:rPr lang="en-US" sz="1200" dirty="0"/>
                        <a:t>Extracellar</a:t>
                      </a:r>
                    </a:p>
                    <a:p>
                      <a:pPr algn="ctr">
                        <a:lnSpc>
                          <a:spcPct val="150000"/>
                        </a:lnSpc>
                      </a:pPr>
                      <a:r>
                        <a:rPr lang="en-US" sz="1050" dirty="0"/>
                        <a:t>(</a:t>
                      </a:r>
                      <a:r>
                        <a:rPr lang="en-US" altLang="en-US" sz="1050" dirty="0">
                          <a:latin typeface="Times New Roman" panose="02020603050405020304" pitchFamily="18" charset="0"/>
                          <a:cs typeface="Times New Roman" panose="02020603050405020304" pitchFamily="18" charset="0"/>
                        </a:rPr>
                        <a:t>Two </a:t>
                      </a:r>
                      <a:r>
                        <a:rPr lang="en-US" altLang="en-US" sz="1000" dirty="0">
                          <a:latin typeface="Times New Roman" panose="02020603050405020304" pitchFamily="18" charset="0"/>
                          <a:cs typeface="Times New Roman" panose="02020603050405020304" pitchFamily="18" charset="0"/>
                        </a:rPr>
                        <a:t>compartments</a:t>
                      </a:r>
                      <a:r>
                        <a:rPr lang="en-US" altLang="en-US" sz="1050" dirty="0">
                          <a:latin typeface="Times New Roman" panose="02020603050405020304" pitchFamily="18" charset="0"/>
                          <a:cs typeface="Times New Roman" panose="02020603050405020304" pitchFamily="18" charset="0"/>
                        </a:rPr>
                        <a:t>)</a:t>
                      </a:r>
                      <a:endParaRPr lang="en-US" sz="1050" dirty="0"/>
                    </a:p>
                  </a:txBody>
                  <a:tcPr anchor="ctr"/>
                </a:tc>
                <a:tc gridSpan="2">
                  <a:txBody>
                    <a:bodyPr/>
                    <a:lstStyle/>
                    <a:p>
                      <a:pPr algn="ctr">
                        <a:lnSpc>
                          <a:spcPct val="100000"/>
                        </a:lnSpc>
                      </a:pPr>
                      <a:r>
                        <a:rPr lang="en-US" sz="1200" b="1" i="0" u="none" strike="noStrike" kern="1200" baseline="0" dirty="0">
                          <a:solidFill>
                            <a:schemeClr val="lt1"/>
                          </a:solidFill>
                          <a:latin typeface="+mn-lt"/>
                          <a:ea typeface="+mn-ea"/>
                          <a:cs typeface="+mn-cs"/>
                        </a:rPr>
                        <a:t>Intracellular</a:t>
                      </a:r>
                    </a:p>
                    <a:p>
                      <a:pPr algn="ctr">
                        <a:lnSpc>
                          <a:spcPct val="150000"/>
                        </a:lnSpc>
                      </a:pPr>
                      <a:r>
                        <a:rPr lang="en-US" sz="1000" b="1" i="0" u="none" strike="noStrike" kern="1200" baseline="0" dirty="0">
                          <a:solidFill>
                            <a:schemeClr val="lt1"/>
                          </a:solidFill>
                          <a:latin typeface="+mn-lt"/>
                          <a:ea typeface="+mn-ea"/>
                          <a:cs typeface="+mn-cs"/>
                        </a:rPr>
                        <a:t>(</a:t>
                      </a:r>
                      <a:r>
                        <a:rPr lang="en-US" altLang="en-US" sz="1000" dirty="0">
                          <a:latin typeface="Times New Roman" panose="02020603050405020304" pitchFamily="18" charset="0"/>
                          <a:cs typeface="Times New Roman" panose="02020603050405020304" pitchFamily="18" charset="0"/>
                        </a:rPr>
                        <a:t>Multi-compartments)</a:t>
                      </a:r>
                      <a:endParaRPr lang="en-US" sz="1000" dirty="0"/>
                    </a:p>
                  </a:txBody>
                  <a:tcPr anchor="ctr"/>
                </a:tc>
                <a:tc hMerge="1">
                  <a:txBody>
                    <a:bodyPr/>
                    <a:lstStyle/>
                    <a:p>
                      <a:endParaRPr lang="en-US"/>
                    </a:p>
                  </a:txBody>
                  <a:tcPr/>
                </a:tc>
                <a:extLst>
                  <a:ext uri="{0D108BD9-81ED-4DB2-BD59-A6C34878D82A}">
                    <a16:rowId xmlns="" xmlns:a16="http://schemas.microsoft.com/office/drawing/2014/main" val="1525745537"/>
                  </a:ext>
                </a:extLst>
              </a:tr>
              <a:tr h="844226">
                <a:tc>
                  <a:txBody>
                    <a:bodyPr/>
                    <a:lstStyle/>
                    <a:p>
                      <a:pPr algn="ctr">
                        <a:lnSpc>
                          <a:spcPct val="250000"/>
                        </a:lnSpc>
                      </a:pPr>
                      <a:r>
                        <a:rPr lang="en-US" sz="1800" b="1" i="1" kern="1200" baseline="0" dirty="0">
                          <a:solidFill>
                            <a:schemeClr val="dk1"/>
                          </a:solidFill>
                          <a:effectLst>
                            <a:outerShdw blurRad="38100" dist="38100" dir="2700000" algn="tl">
                              <a:srgbClr val="000000">
                                <a:alpha val="43137"/>
                              </a:srgbClr>
                            </a:outerShdw>
                          </a:effectLst>
                          <a:latin typeface="+mn-lt"/>
                          <a:ea typeface="+mn-ea"/>
                          <a:cs typeface="+mn-cs"/>
                        </a:rPr>
                        <a:t>VD</a:t>
                      </a:r>
                    </a:p>
                  </a:txBody>
                  <a:tcPr anchor="ctr"/>
                </a:tc>
                <a:tc>
                  <a:txBody>
                    <a:bodyPr/>
                    <a:lstStyle/>
                    <a:p>
                      <a:pPr algn="ctr"/>
                      <a:r>
                        <a:rPr lang="en-US" sz="1200" dirty="0"/>
                        <a:t>4</a:t>
                      </a:r>
                      <a:r>
                        <a:rPr lang="en-US" sz="1200" baseline="0" dirty="0"/>
                        <a:t> L</a:t>
                      </a:r>
                      <a:endParaRPr lang="en-US" sz="1200" dirty="0"/>
                    </a:p>
                  </a:txBody>
                  <a:tcPr anchor="ctr"/>
                </a:tc>
                <a:tc>
                  <a:txBody>
                    <a:bodyPr/>
                    <a:lstStyle/>
                    <a:p>
                      <a:pPr algn="ctr"/>
                      <a:r>
                        <a:rPr lang="en-US" sz="1200" dirty="0"/>
                        <a:t>4-14</a:t>
                      </a:r>
                      <a:r>
                        <a:rPr lang="en-US" sz="1200" baseline="0" dirty="0"/>
                        <a:t> L</a:t>
                      </a:r>
                      <a:endParaRPr lang="en-US" sz="1200" dirty="0"/>
                    </a:p>
                    <a:p>
                      <a:pPr algn="ctr"/>
                      <a:r>
                        <a:rPr lang="en-US" sz="1200" dirty="0"/>
                        <a:t>(10+4)</a:t>
                      </a:r>
                    </a:p>
                  </a:txBody>
                  <a:tcPr anchor="ctr"/>
                </a:tc>
                <a:tc>
                  <a:txBody>
                    <a:bodyPr/>
                    <a:lstStyle/>
                    <a:p>
                      <a:pPr algn="ctr"/>
                      <a:r>
                        <a:rPr lang="es-ES_tradnl" altLang="en-US" sz="1050" u="none" dirty="0"/>
                        <a:t>Vd </a:t>
                      </a:r>
                      <a:r>
                        <a:rPr lang="es-ES_tradnl" altLang="en-US" sz="1050" b="1" u="none" dirty="0"/>
                        <a:t>=</a:t>
                      </a:r>
                    </a:p>
                    <a:p>
                      <a:pPr algn="ctr"/>
                      <a:r>
                        <a:rPr lang="es-ES_tradnl" altLang="en-US" sz="1050" u="none" dirty="0"/>
                        <a:t>Total body water</a:t>
                      </a:r>
                    </a:p>
                    <a:p>
                      <a:pPr algn="ctr"/>
                      <a:r>
                        <a:rPr lang="es-ES_tradnl" altLang="en-US" sz="1050" u="none" dirty="0"/>
                        <a:t>( 42)</a:t>
                      </a:r>
                      <a:endParaRPr lang="en-US" sz="1000" u="none" dirty="0"/>
                    </a:p>
                  </a:txBody>
                  <a:tcPr/>
                </a:tc>
                <a:tc>
                  <a:txBody>
                    <a:bodyPr/>
                    <a:lstStyle/>
                    <a:p>
                      <a:pPr algn="ctr"/>
                      <a:r>
                        <a:rPr lang="en-US" sz="1050" dirty="0">
                          <a:solidFill>
                            <a:srgbClr val="FF0000"/>
                          </a:solidFill>
                        </a:rPr>
                        <a:t>Vd </a:t>
                      </a:r>
                      <a:r>
                        <a:rPr lang="en-US" sz="1050" b="1" dirty="0">
                          <a:solidFill>
                            <a:srgbClr val="FF0000"/>
                          </a:solidFill>
                        </a:rPr>
                        <a:t>&gt;</a:t>
                      </a:r>
                    </a:p>
                    <a:p>
                      <a:pPr algn="ctr"/>
                      <a:r>
                        <a:rPr lang="es-ES_tradnl" altLang="en-US" sz="1050" u="none" dirty="0">
                          <a:solidFill>
                            <a:srgbClr val="FF0000"/>
                          </a:solidFill>
                        </a:rPr>
                        <a:t>Total</a:t>
                      </a:r>
                      <a:r>
                        <a:rPr lang="es-ES_tradnl" altLang="en-US" sz="1050" u="sng" dirty="0">
                          <a:solidFill>
                            <a:srgbClr val="FF0000"/>
                          </a:solidFill>
                        </a:rPr>
                        <a:t> </a:t>
                      </a:r>
                      <a:r>
                        <a:rPr lang="es-ES_tradnl" altLang="en-US" sz="1050" u="none" dirty="0">
                          <a:solidFill>
                            <a:srgbClr val="FF0000"/>
                          </a:solidFill>
                        </a:rPr>
                        <a:t>body water</a:t>
                      </a:r>
                      <a:r>
                        <a:rPr lang="es-ES_tradnl" altLang="en-US" sz="1050" u="none" baseline="0" dirty="0">
                          <a:solidFill>
                            <a:srgbClr val="FF0000"/>
                          </a:solidFill>
                        </a:rPr>
                        <a:t> (42)</a:t>
                      </a:r>
                      <a:endParaRPr lang="es-ES_tradnl" altLang="en-US" sz="1050" u="none" dirty="0">
                        <a:solidFill>
                          <a:srgbClr val="FF0000"/>
                        </a:solidFill>
                      </a:endParaRPr>
                    </a:p>
                    <a:p>
                      <a:pPr algn="ctr"/>
                      <a:endParaRPr lang="en-US" sz="800" dirty="0"/>
                    </a:p>
                  </a:txBody>
                  <a:tcPr/>
                </a:tc>
                <a:extLst>
                  <a:ext uri="{0D108BD9-81ED-4DB2-BD59-A6C34878D82A}">
                    <a16:rowId xmlns="" xmlns:a16="http://schemas.microsoft.com/office/drawing/2014/main" val="752074699"/>
                  </a:ext>
                </a:extLst>
              </a:tr>
              <a:tr h="844226">
                <a:tc>
                  <a:txBody>
                    <a:bodyPr/>
                    <a:lstStyle/>
                    <a:p>
                      <a:pPr algn="ctr"/>
                      <a:r>
                        <a:rPr lang="en-US" sz="1600" b="1" i="1" dirty="0">
                          <a:effectLst>
                            <a:outerShdw blurRad="38100" dist="38100" dir="2700000" algn="tl">
                              <a:srgbClr val="000000">
                                <a:alpha val="43137"/>
                              </a:srgbClr>
                            </a:outerShdw>
                          </a:effectLst>
                        </a:rPr>
                        <a:t>Characteristics</a:t>
                      </a:r>
                      <a:r>
                        <a:rPr lang="en-US" sz="1600" b="1" i="1" baseline="0" dirty="0">
                          <a:effectLst>
                            <a:outerShdw blurRad="38100" dist="38100" dir="2700000" algn="tl">
                              <a:srgbClr val="000000">
                                <a:alpha val="43137"/>
                              </a:srgbClr>
                            </a:outerShdw>
                          </a:effectLst>
                        </a:rPr>
                        <a:t> of the drug</a:t>
                      </a:r>
                      <a:endParaRPr lang="en-US" sz="1600" b="1" i="1" dirty="0">
                        <a:effectLst>
                          <a:outerShdw blurRad="38100" dist="38100" dir="2700000" algn="tl">
                            <a:srgbClr val="000000">
                              <a:alpha val="43137"/>
                            </a:srgbClr>
                          </a:outerShdw>
                        </a:effectLst>
                      </a:endParaRPr>
                    </a:p>
                  </a:txBody>
                  <a:tcPr anchor="ctr"/>
                </a:tc>
                <a:tc>
                  <a:txBody>
                    <a:bodyPr/>
                    <a:lstStyle/>
                    <a:p>
                      <a:pPr algn="ctr"/>
                      <a:r>
                        <a:rPr lang="es-ES_tradnl" altLang="en-US" sz="1200" dirty="0">
                          <a:solidFill>
                            <a:srgbClr val="FF0000"/>
                          </a:solidFill>
                        </a:rPr>
                        <a:t>Very high molecular weight</a:t>
                      </a:r>
                      <a:r>
                        <a:rPr lang="es-ES_tradnl" altLang="en-US" sz="1200" dirty="0"/>
                        <a:t> drugs</a:t>
                      </a:r>
                    </a:p>
                    <a:p>
                      <a:pPr algn="ctr"/>
                      <a:r>
                        <a:rPr lang="es-ES_tradnl" sz="1800" b="1" dirty="0">
                          <a:effectLst/>
                        </a:rPr>
                        <a:t>Or</a:t>
                      </a:r>
                    </a:p>
                    <a:p>
                      <a:pPr marL="0" marR="0" indent="0" algn="ctr" defTabSz="685800" rtl="0" eaLnBrk="1" fontAlgn="auto" latinLnBrk="0" hangingPunct="1">
                        <a:lnSpc>
                          <a:spcPct val="100000"/>
                        </a:lnSpc>
                        <a:spcBef>
                          <a:spcPts val="0"/>
                        </a:spcBef>
                        <a:spcAft>
                          <a:spcPts val="0"/>
                        </a:spcAft>
                        <a:buClrTx/>
                        <a:buSzTx/>
                        <a:buFontTx/>
                        <a:buNone/>
                        <a:tabLst/>
                        <a:defRPr/>
                      </a:pPr>
                      <a:r>
                        <a:rPr lang="es-ES_tradnl" altLang="en-US" sz="1200" dirty="0"/>
                        <a:t>Drugs that bind to plasma proteins </a:t>
                      </a:r>
                      <a:r>
                        <a:rPr lang="ar-SA" altLang="en-US" sz="1200" dirty="0"/>
                        <a:t>(البروتين</a:t>
                      </a:r>
                      <a:r>
                        <a:rPr lang="ar-SA" altLang="en-US" sz="1200" baseline="0" dirty="0"/>
                        <a:t> يقيد حركته)</a:t>
                      </a:r>
                      <a:endParaRPr lang="es-ES_tradnl" altLang="en-US" sz="1200" dirty="0"/>
                    </a:p>
                    <a:p>
                      <a:pPr algn="ctr"/>
                      <a:endParaRPr lang="en-US" sz="1200" dirty="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_tradnl" altLang="en-US" sz="1200" dirty="0"/>
                        <a:t>Drugs that have a </a:t>
                      </a:r>
                      <a:r>
                        <a:rPr lang="es-ES_tradnl" altLang="en-US" sz="1200" dirty="0">
                          <a:solidFill>
                            <a:srgbClr val="FF0000"/>
                          </a:solidFill>
                        </a:rPr>
                        <a:t>low molecular weight </a:t>
                      </a:r>
                    </a:p>
                    <a:p>
                      <a:pPr marL="0" marR="0" indent="0" algn="ctr" defTabSz="685800" rtl="0" eaLnBrk="1" fontAlgn="auto" latinLnBrk="0" hangingPunct="1">
                        <a:lnSpc>
                          <a:spcPct val="100000"/>
                        </a:lnSpc>
                        <a:spcBef>
                          <a:spcPts val="0"/>
                        </a:spcBef>
                        <a:spcAft>
                          <a:spcPts val="0"/>
                        </a:spcAft>
                        <a:buClrTx/>
                        <a:buSzTx/>
                        <a:buFontTx/>
                        <a:buNone/>
                        <a:tabLst/>
                        <a:defRPr/>
                      </a:pPr>
                      <a:r>
                        <a:rPr lang="es-ES_tradnl" altLang="en-US" sz="1800" b="1" dirty="0"/>
                        <a:t>But</a:t>
                      </a:r>
                    </a:p>
                    <a:p>
                      <a:pPr marL="0" marR="0" indent="0" algn="ctr" defTabSz="685800" rtl="0" eaLnBrk="1" fontAlgn="auto" latinLnBrk="0" hangingPunct="1">
                        <a:lnSpc>
                          <a:spcPct val="100000"/>
                        </a:lnSpc>
                        <a:spcBef>
                          <a:spcPts val="0"/>
                        </a:spcBef>
                        <a:spcAft>
                          <a:spcPts val="0"/>
                        </a:spcAft>
                        <a:buClrTx/>
                        <a:buSzTx/>
                        <a:buFontTx/>
                        <a:buNone/>
                        <a:tabLst/>
                        <a:defRPr/>
                      </a:pPr>
                      <a:r>
                        <a:rPr lang="es-ES_tradnl" altLang="en-US" sz="1200" dirty="0"/>
                        <a:t> Are </a:t>
                      </a:r>
                      <a:r>
                        <a:rPr lang="es-ES_tradnl" altLang="en-US" sz="1200" dirty="0">
                          <a:solidFill>
                            <a:srgbClr val="FF0000"/>
                          </a:solidFill>
                        </a:rPr>
                        <a:t>hydrophilic.</a:t>
                      </a:r>
                    </a:p>
                    <a:p>
                      <a:pPr algn="ctr"/>
                      <a:endParaRPr lang="en-US" sz="1200" dirty="0"/>
                    </a:p>
                  </a:txBody>
                  <a:tcPr anchor="ctr"/>
                </a:tc>
                <a:tc>
                  <a:txBody>
                    <a:bodyPr/>
                    <a:lstStyle/>
                    <a:p>
                      <a:pPr algn="ctr"/>
                      <a:r>
                        <a:rPr lang="es-ES_tradnl" altLang="en-US" sz="1200" dirty="0">
                          <a:solidFill>
                            <a:srgbClr val="FF0000"/>
                          </a:solidFill>
                        </a:rPr>
                        <a:t>Lipid soluble </a:t>
                      </a:r>
                      <a:r>
                        <a:rPr lang="es-ES_tradnl" altLang="en-US" sz="1200" dirty="0" err="1">
                          <a:solidFill>
                            <a:srgbClr val="FF0000"/>
                          </a:solidFill>
                        </a:rPr>
                        <a:t>drugs</a:t>
                      </a:r>
                      <a:r>
                        <a:rPr lang="es-ES_tradnl" altLang="en-US" sz="1200" dirty="0">
                          <a:solidFill>
                            <a:srgbClr val="FF0000"/>
                          </a:solidFill>
                        </a:rPr>
                        <a:t>.</a:t>
                      </a:r>
                      <a:endParaRPr lang="en-US" sz="1200" dirty="0">
                        <a:solidFill>
                          <a:srgbClr val="FF0000"/>
                        </a:solidFill>
                      </a:endParaRPr>
                    </a:p>
                  </a:txBody>
                  <a:tcPr anchor="ctr"/>
                </a:tc>
                <a:tc>
                  <a:txBody>
                    <a:bodyPr/>
                    <a:lstStyle/>
                    <a:p>
                      <a:pPr algn="ctr"/>
                      <a:r>
                        <a:rPr lang="es-ES_tradnl" altLang="en-US" sz="1200" dirty="0">
                          <a:solidFill>
                            <a:srgbClr val="FF0000"/>
                          </a:solidFill>
                        </a:rPr>
                        <a:t>Drug that binds strongly to tissues</a:t>
                      </a:r>
                      <a:endParaRPr lang="en-US" sz="1200" dirty="0">
                        <a:solidFill>
                          <a:srgbClr val="FF0000"/>
                        </a:solidFill>
                      </a:endParaRPr>
                    </a:p>
                  </a:txBody>
                  <a:tcPr anchor="ctr"/>
                </a:tc>
                <a:extLst>
                  <a:ext uri="{0D108BD9-81ED-4DB2-BD59-A6C34878D82A}">
                    <a16:rowId xmlns="" xmlns:a16="http://schemas.microsoft.com/office/drawing/2014/main" val="379018767"/>
                  </a:ext>
                </a:extLst>
              </a:tr>
              <a:tr h="844226">
                <a:tc>
                  <a:txBody>
                    <a:bodyPr/>
                    <a:lstStyle/>
                    <a:p>
                      <a:pPr algn="ctr"/>
                      <a:r>
                        <a:rPr lang="en-US" sz="1800" b="1" i="1" dirty="0">
                          <a:effectLst>
                            <a:outerShdw blurRad="38100" dist="38100" dir="2700000" algn="tl">
                              <a:srgbClr val="000000">
                                <a:alpha val="43137"/>
                              </a:srgbClr>
                            </a:outerShdw>
                          </a:effectLst>
                        </a:rPr>
                        <a:t>Distribution</a:t>
                      </a: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_tradnl" altLang="en-US" sz="1200" dirty="0"/>
                        <a:t>Can not moves across endothelial cells </a:t>
                      </a:r>
                      <a:r>
                        <a:rPr lang="en-US" altLang="en-US" sz="1200" dirty="0"/>
                        <a:t>(lining layer) </a:t>
                      </a:r>
                      <a:r>
                        <a:rPr lang="es-ES_tradnl" altLang="en-US" sz="1200" dirty="0"/>
                        <a:t>of capillaries</a:t>
                      </a:r>
                    </a:p>
                    <a:p>
                      <a:pPr marL="0" marR="0" indent="0" algn="ctr" defTabSz="685800" rtl="0" eaLnBrk="1" fontAlgn="auto" latinLnBrk="0" hangingPunct="1">
                        <a:lnSpc>
                          <a:spcPct val="100000"/>
                        </a:lnSpc>
                        <a:spcBef>
                          <a:spcPts val="0"/>
                        </a:spcBef>
                        <a:spcAft>
                          <a:spcPts val="0"/>
                        </a:spcAft>
                        <a:buClrTx/>
                        <a:buSzTx/>
                        <a:buFontTx/>
                        <a:buNone/>
                        <a:tabLst/>
                        <a:defRPr/>
                      </a:pPr>
                      <a:r>
                        <a:rPr lang="es-ES_tradnl" altLang="en-US" sz="1800" b="1" kern="1200" dirty="0">
                          <a:solidFill>
                            <a:schemeClr val="dk1"/>
                          </a:solidFill>
                          <a:effectLst/>
                          <a:latin typeface="+mn-lt"/>
                          <a:ea typeface="+mn-ea"/>
                          <a:cs typeface="+mn-cs"/>
                        </a:rPr>
                        <a:t>So</a:t>
                      </a:r>
                    </a:p>
                    <a:p>
                      <a:pPr marL="0" marR="0" indent="0" algn="ctr" defTabSz="685800" rtl="0" eaLnBrk="1" fontAlgn="auto" latinLnBrk="0" hangingPunct="1">
                        <a:lnSpc>
                          <a:spcPct val="100000"/>
                        </a:lnSpc>
                        <a:spcBef>
                          <a:spcPts val="0"/>
                        </a:spcBef>
                        <a:spcAft>
                          <a:spcPts val="0"/>
                        </a:spcAft>
                        <a:buClrTx/>
                        <a:buSzTx/>
                        <a:buFontTx/>
                        <a:buNone/>
                        <a:tabLst/>
                        <a:defRPr/>
                      </a:pPr>
                      <a:r>
                        <a:rPr lang="es-ES_tradnl" altLang="en-US" sz="1200" dirty="0"/>
                        <a:t>Drugs are trapped in blood </a:t>
                      </a:r>
                    </a:p>
                    <a:p>
                      <a:pPr algn="ctr"/>
                      <a:endParaRPr lang="en-US" sz="1200" dirty="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en-US" sz="1200" dirty="0"/>
                        <a:t>Pass endothelium into interstitial fluids </a:t>
                      </a:r>
                    </a:p>
                    <a:p>
                      <a:pPr marL="0" marR="0" indent="0" algn="ctr" defTabSz="685800" rtl="0" eaLnBrk="1" fontAlgn="auto" latinLnBrk="0" hangingPunct="1">
                        <a:lnSpc>
                          <a:spcPct val="100000"/>
                        </a:lnSpc>
                        <a:spcBef>
                          <a:spcPts val="0"/>
                        </a:spcBef>
                        <a:spcAft>
                          <a:spcPts val="0"/>
                        </a:spcAft>
                        <a:buClrTx/>
                        <a:buSzTx/>
                        <a:buFontTx/>
                        <a:buNone/>
                        <a:tabLst/>
                        <a:defRPr/>
                      </a:pPr>
                      <a:r>
                        <a:rPr lang="en-US" altLang="en-US" sz="1800" b="1" kern="1200" dirty="0">
                          <a:solidFill>
                            <a:schemeClr val="dk1"/>
                          </a:solidFill>
                          <a:effectLst/>
                          <a:latin typeface="+mn-lt"/>
                          <a:ea typeface="+mn-ea"/>
                          <a:cs typeface="+mn-cs"/>
                        </a:rPr>
                        <a:t>But</a:t>
                      </a:r>
                    </a:p>
                    <a:p>
                      <a:pPr marL="0" marR="0" indent="0" algn="ctr" defTabSz="685800" rtl="0" eaLnBrk="1" fontAlgn="auto" latinLnBrk="0" hangingPunct="1">
                        <a:lnSpc>
                          <a:spcPct val="100000"/>
                        </a:lnSpc>
                        <a:spcBef>
                          <a:spcPts val="0"/>
                        </a:spcBef>
                        <a:spcAft>
                          <a:spcPts val="0"/>
                        </a:spcAft>
                        <a:buClrTx/>
                        <a:buSzTx/>
                        <a:buFontTx/>
                        <a:buNone/>
                        <a:tabLst/>
                        <a:defRPr/>
                      </a:pPr>
                      <a:r>
                        <a:rPr lang="en-US" altLang="en-US" sz="1200" dirty="0"/>
                        <a:t> can not cross cell membranes to intracellular fluids</a:t>
                      </a:r>
                    </a:p>
                    <a:p>
                      <a:pPr algn="ctr"/>
                      <a:endParaRPr lang="en-US" sz="1200" dirty="0"/>
                    </a:p>
                  </a:txBody>
                  <a:tcPr anchor="ctr"/>
                </a:tc>
                <a:tc gridSpan="2">
                  <a:txBody>
                    <a:bodyPr/>
                    <a:lstStyle/>
                    <a:p>
                      <a:pPr algn="ctr"/>
                      <a:r>
                        <a:rPr lang="en-US" sz="1200" b="0" i="0" u="none" strike="noStrike" kern="1200" baseline="0" dirty="0">
                          <a:solidFill>
                            <a:schemeClr val="dk1"/>
                          </a:solidFill>
                          <a:latin typeface="+mn-lt"/>
                          <a:ea typeface="+mn-ea"/>
                          <a:cs typeface="+mn-cs"/>
                        </a:rPr>
                        <a:t>Pass the cell membrane</a:t>
                      </a:r>
                    </a:p>
                    <a:p>
                      <a:pPr algn="ctr"/>
                      <a:r>
                        <a:rPr lang="en-US" sz="1200" b="0" i="0" u="none" strike="noStrike" kern="1200" baseline="0" dirty="0">
                          <a:solidFill>
                            <a:schemeClr val="dk1"/>
                          </a:solidFill>
                          <a:latin typeface="+mn-lt"/>
                          <a:ea typeface="+mn-ea"/>
                          <a:cs typeface="+mn-cs"/>
                        </a:rPr>
                        <a:t>And enters the cell</a:t>
                      </a:r>
                      <a:endParaRPr lang="en-US" sz="1200" dirty="0"/>
                    </a:p>
                  </a:txBody>
                  <a:tcPr anchor="ctr"/>
                </a:tc>
                <a:tc hMerge="1">
                  <a:txBody>
                    <a:bodyPr/>
                    <a:lstStyle/>
                    <a:p>
                      <a:endParaRPr lang="en-US" dirty="0"/>
                    </a:p>
                  </a:txBody>
                  <a:tcPr/>
                </a:tc>
                <a:extLst>
                  <a:ext uri="{0D108BD9-81ED-4DB2-BD59-A6C34878D82A}">
                    <a16:rowId xmlns="" xmlns:a16="http://schemas.microsoft.com/office/drawing/2014/main" val="3749798933"/>
                  </a:ext>
                </a:extLst>
              </a:tr>
              <a:tr h="844226">
                <a:tc>
                  <a:txBody>
                    <a:bodyPr/>
                    <a:lstStyle/>
                    <a:p>
                      <a:pPr algn="ctr"/>
                      <a:r>
                        <a:rPr lang="en-US" sz="1800" b="1" i="1" dirty="0">
                          <a:effectLst>
                            <a:outerShdw blurRad="38100" dist="38100" dir="2700000" algn="tl">
                              <a:srgbClr val="000000">
                                <a:alpha val="43137"/>
                              </a:srgbClr>
                            </a:outerShdw>
                          </a:effectLst>
                        </a:rPr>
                        <a:t>Examples</a:t>
                      </a:r>
                    </a:p>
                  </a:txBody>
                  <a:tcPr anchor="ctr"/>
                </a:tc>
                <a:tc>
                  <a:txBody>
                    <a:bodyPr/>
                    <a:lstStyle/>
                    <a:p>
                      <a:pPr algn="ctr"/>
                      <a:r>
                        <a:rPr lang="es-ES_tradnl" altLang="en-US" sz="1200" dirty="0"/>
                        <a:t>Heparin:</a:t>
                      </a:r>
                    </a:p>
                    <a:p>
                      <a:pPr algn="ctr"/>
                      <a:r>
                        <a:rPr lang="es-ES_tradnl" altLang="en-US" sz="1200" dirty="0"/>
                        <a:t>(Anticoagulant)</a:t>
                      </a:r>
                    </a:p>
                    <a:p>
                      <a:pPr algn="ctr"/>
                      <a:r>
                        <a:rPr lang="es-ES_tradnl" altLang="en-US" sz="1200" dirty="0"/>
                        <a:t>4 L</a:t>
                      </a:r>
                      <a:endParaRPr lang="en-US" sz="1200" dirty="0"/>
                    </a:p>
                  </a:txBody>
                  <a:tcPr anchor="ctr"/>
                </a:tc>
                <a:tc>
                  <a:txBody>
                    <a:bodyPr/>
                    <a:lstStyle/>
                    <a:p>
                      <a:pPr algn="ctr"/>
                      <a:r>
                        <a:rPr lang="es-ES_tradnl" altLang="en-US" sz="1200" dirty="0"/>
                        <a:t>Atracurium:</a:t>
                      </a:r>
                    </a:p>
                    <a:p>
                      <a:pPr algn="ctr"/>
                      <a:r>
                        <a:rPr lang="es-ES_tradnl" altLang="en-US" sz="1200" dirty="0"/>
                        <a:t> 11 L</a:t>
                      </a:r>
                      <a:endParaRPr lang="en-US" sz="1200" dirty="0"/>
                    </a:p>
                  </a:txBody>
                  <a:tcPr anchor="ctr"/>
                </a:tc>
                <a:tc>
                  <a:txBody>
                    <a:bodyPr/>
                    <a:lstStyle/>
                    <a:p>
                      <a:pPr marL="0" marR="0" lvl="1" indent="0" algn="ctr" defTabSz="685800" rtl="0" eaLnBrk="1" fontAlgn="auto" latinLnBrk="0" hangingPunct="1">
                        <a:lnSpc>
                          <a:spcPct val="100000"/>
                        </a:lnSpc>
                        <a:spcBef>
                          <a:spcPts val="0"/>
                        </a:spcBef>
                        <a:spcAft>
                          <a:spcPts val="0"/>
                        </a:spcAft>
                        <a:buClrTx/>
                        <a:buSzTx/>
                        <a:buFontTx/>
                        <a:buNone/>
                        <a:tabLst/>
                        <a:defRPr/>
                      </a:pPr>
                      <a:r>
                        <a:rPr lang="es-ES_tradnl" altLang="en-US" sz="1200" dirty="0"/>
                        <a:t>Ethanol: 38 L </a:t>
                      </a:r>
                      <a:r>
                        <a:rPr lang="es-ES_tradnl" altLang="en-US" sz="1200" dirty="0">
                          <a:solidFill>
                            <a:schemeClr val="bg1">
                              <a:lumMod val="65000"/>
                            </a:schemeClr>
                          </a:solidFill>
                        </a:rPr>
                        <a:t>(34-41)</a:t>
                      </a:r>
                    </a:p>
                    <a:p>
                      <a:pPr algn="ctr"/>
                      <a:endParaRPr lang="en-US" sz="1200" dirty="0"/>
                    </a:p>
                  </a:txBody>
                  <a:tcPr anchor="b"/>
                </a:tc>
                <a:tc>
                  <a:txBody>
                    <a:bodyPr/>
                    <a:lstStyle/>
                    <a:p>
                      <a:pPr marL="0" marR="0" lvl="1" indent="0" algn="ctr" defTabSz="685800" rtl="0" eaLnBrk="1" fontAlgn="auto" latinLnBrk="0" hangingPunct="1">
                        <a:lnSpc>
                          <a:spcPct val="100000"/>
                        </a:lnSpc>
                        <a:spcBef>
                          <a:spcPts val="0"/>
                        </a:spcBef>
                        <a:spcAft>
                          <a:spcPts val="0"/>
                        </a:spcAft>
                        <a:buClrTx/>
                        <a:buSzTx/>
                        <a:buFontTx/>
                        <a:buNone/>
                        <a:tabLst/>
                        <a:defRPr/>
                      </a:pPr>
                      <a:r>
                        <a:rPr lang="es-ES_tradnl" altLang="en-US" sz="1200" dirty="0">
                          <a:solidFill>
                            <a:srgbClr val="FF0000"/>
                          </a:solidFill>
                        </a:rPr>
                        <a:t>Digoxin:385 L</a:t>
                      </a:r>
                    </a:p>
                    <a:p>
                      <a:pPr algn="ctr"/>
                      <a:endParaRPr lang="en-US" sz="1200" dirty="0"/>
                    </a:p>
                  </a:txBody>
                  <a:tcPr anchor="ctr"/>
                </a:tc>
                <a:extLst>
                  <a:ext uri="{0D108BD9-81ED-4DB2-BD59-A6C34878D82A}">
                    <a16:rowId xmlns="" xmlns:a16="http://schemas.microsoft.com/office/drawing/2014/main" val="1239599731"/>
                  </a:ext>
                </a:extLst>
              </a:tr>
              <a:tr h="844226">
                <a:tc>
                  <a:txBody>
                    <a:bodyPr/>
                    <a:lstStyle/>
                    <a:p>
                      <a:pPr marL="0" algn="ctr" defTabSz="685800" rtl="0" eaLnBrk="1" latinLnBrk="0" hangingPunct="1"/>
                      <a:r>
                        <a:rPr lang="en-US" sz="1800" b="1" i="1" kern="1200" dirty="0">
                          <a:solidFill>
                            <a:schemeClr val="dk1"/>
                          </a:solidFill>
                          <a:effectLst>
                            <a:outerShdw blurRad="38100" dist="38100" dir="2700000" algn="tl">
                              <a:srgbClr val="000000">
                                <a:alpha val="43137"/>
                              </a:srgbClr>
                            </a:outerShdw>
                          </a:effectLst>
                          <a:latin typeface="+mn-lt"/>
                          <a:ea typeface="+mn-ea"/>
                          <a:cs typeface="+mn-cs"/>
                        </a:rPr>
                        <a:t>Pictures</a:t>
                      </a:r>
                    </a:p>
                  </a:txBody>
                  <a:tcPr anchor="ctr"/>
                </a:tc>
                <a:tc>
                  <a:txBody>
                    <a:bodyPr/>
                    <a:lstStyle/>
                    <a:p>
                      <a:pPr algn="ctr"/>
                      <a:endParaRPr lang="en-US" sz="1200" dirty="0"/>
                    </a:p>
                  </a:txBody>
                  <a:tcPr anchor="ctr"/>
                </a:tc>
                <a:tc>
                  <a:txBody>
                    <a:bodyPr/>
                    <a:lstStyle/>
                    <a:p>
                      <a:pPr algn="ctr"/>
                      <a:endParaRPr lang="en-US" sz="1200" dirty="0"/>
                    </a:p>
                  </a:txBody>
                  <a:tcPr anchor="ctr"/>
                </a:tc>
                <a:tc gridSpan="2">
                  <a:txBody>
                    <a:bodyPr/>
                    <a:lstStyle/>
                    <a:p>
                      <a:pPr algn="ctr"/>
                      <a:endParaRPr lang="en-US" sz="1200" dirty="0"/>
                    </a:p>
                  </a:txBody>
                  <a:tcPr anchor="ctr"/>
                </a:tc>
                <a:tc hMerge="1">
                  <a:txBody>
                    <a:bodyPr/>
                    <a:lstStyle/>
                    <a:p>
                      <a:endParaRPr lang="en-US" dirty="0"/>
                    </a:p>
                  </a:txBody>
                  <a:tcPr/>
                </a:tc>
                <a:extLst>
                  <a:ext uri="{0D108BD9-81ED-4DB2-BD59-A6C34878D82A}">
                    <a16:rowId xmlns="" xmlns:a16="http://schemas.microsoft.com/office/drawing/2014/main" val="1718083801"/>
                  </a:ext>
                </a:extLst>
              </a:tr>
            </a:tbl>
          </a:graphicData>
        </a:graphic>
      </p:graphicFrame>
      <p:pic>
        <p:nvPicPr>
          <p:cNvPr id="5" name="Picture 4" descr="vd-iv-"/>
          <p:cNvPicPr>
            <a:picLocks noChangeAspect="1" noChangeArrowheads="1"/>
          </p:cNvPicPr>
          <p:nvPr/>
        </p:nvPicPr>
        <p:blipFill rotWithShape="1">
          <a:blip r:embed="rId2">
            <a:extLst>
              <a:ext uri="{28A0092B-C50C-407E-A947-70E740481C1C}">
                <a14:useLocalDpi xmlns:a14="http://schemas.microsoft.com/office/drawing/2010/main" val="0"/>
              </a:ext>
            </a:extLst>
          </a:blip>
          <a:srcRect l="7161" t="77249" r="13723"/>
          <a:stretch/>
        </p:blipFill>
        <p:spPr bwMode="auto">
          <a:xfrm>
            <a:off x="2145973" y="7034918"/>
            <a:ext cx="115366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vd-ec-"/>
          <p:cNvPicPr>
            <a:picLocks noChangeAspect="1" noChangeArrowheads="1"/>
          </p:cNvPicPr>
          <p:nvPr/>
        </p:nvPicPr>
        <p:blipFill rotWithShape="1">
          <a:blip r:embed="rId3">
            <a:extLst>
              <a:ext uri="{28A0092B-C50C-407E-A947-70E740481C1C}">
                <a14:useLocalDpi xmlns:a14="http://schemas.microsoft.com/office/drawing/2010/main" val="0"/>
              </a:ext>
            </a:extLst>
          </a:blip>
          <a:srcRect l="14924" t="77030" r="7323"/>
          <a:stretch/>
        </p:blipFill>
        <p:spPr bwMode="auto">
          <a:xfrm>
            <a:off x="3658717" y="7034918"/>
            <a:ext cx="10569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vd-tejido"/>
          <p:cNvPicPr>
            <a:picLocks noChangeAspect="1" noChangeArrowheads="1"/>
          </p:cNvPicPr>
          <p:nvPr/>
        </p:nvPicPr>
        <p:blipFill rotWithShape="1">
          <a:blip r:embed="rId4">
            <a:extLst>
              <a:ext uri="{28A0092B-C50C-407E-A947-70E740481C1C}">
                <a14:useLocalDpi xmlns:a14="http://schemas.microsoft.com/office/drawing/2010/main" val="0"/>
              </a:ext>
            </a:extLst>
          </a:blip>
          <a:srcRect l="16870" t="78019" r="9047"/>
          <a:stretch/>
        </p:blipFill>
        <p:spPr bwMode="auto">
          <a:xfrm>
            <a:off x="5074743" y="7032424"/>
            <a:ext cx="1011119" cy="73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94099" y="79633"/>
            <a:ext cx="4374909" cy="769441"/>
          </a:xfrm>
          <a:prstGeom prst="rect">
            <a:avLst/>
          </a:prstGeom>
        </p:spPr>
        <p:txBody>
          <a:bodyPr wrap="square">
            <a:spAutoFit/>
          </a:bodyPr>
          <a:lstStyle/>
          <a:p>
            <a:pPr algn="ctr"/>
            <a:r>
              <a:rPr lang="en-US" sz="4400" b="1" dirty="0">
                <a:ln w="18000">
                  <a:noFill/>
                  <a:prstDash val="solid"/>
                  <a:miter lim="800000"/>
                </a:ln>
                <a:solidFill>
                  <a:srgbClr val="0070C0"/>
                </a:solidFill>
                <a:effectLst>
                  <a:outerShdw blurRad="25500" dist="23000" dir="7020000" algn="tl">
                    <a:srgbClr val="000000">
                      <a:alpha val="51000"/>
                    </a:srgbClr>
                  </a:outerShdw>
                </a:effectLst>
                <a:latin typeface="Arial"/>
              </a:rPr>
              <a:t>Distribution</a:t>
            </a:r>
          </a:p>
        </p:txBody>
      </p:sp>
      <p:sp>
        <p:nvSpPr>
          <p:cNvPr id="4" name="TextBox 3"/>
          <p:cNvSpPr txBox="1"/>
          <p:nvPr/>
        </p:nvSpPr>
        <p:spPr>
          <a:xfrm>
            <a:off x="580377" y="7892716"/>
            <a:ext cx="5696712" cy="461665"/>
          </a:xfrm>
          <a:prstGeom prst="rect">
            <a:avLst/>
          </a:prstGeom>
          <a:noFill/>
        </p:spPr>
        <p:txBody>
          <a:bodyPr wrap="square" rtlCol="0">
            <a:spAutoFit/>
          </a:bodyPr>
          <a:lstStyle/>
          <a:p>
            <a:r>
              <a:rPr lang="en-US" sz="1200" dirty="0">
                <a:solidFill>
                  <a:schemeClr val="bg1">
                    <a:lumMod val="50000"/>
                  </a:schemeClr>
                </a:solidFill>
              </a:rPr>
              <a:t>Note:</a:t>
            </a:r>
            <a:r>
              <a:rPr lang="en-US" sz="1200" dirty="0"/>
              <a:t> </a:t>
            </a:r>
          </a:p>
          <a:p>
            <a:r>
              <a:rPr lang="en-US" sz="1200" dirty="0">
                <a:solidFill>
                  <a:schemeClr val="accent2">
                    <a:lumMod val="40000"/>
                    <a:lumOff val="60000"/>
                  </a:schemeClr>
                </a:solidFill>
              </a:rPr>
              <a:t>Digoxin</a:t>
            </a:r>
            <a:r>
              <a:rPr lang="en-US" sz="1200" dirty="0"/>
              <a:t> </a:t>
            </a:r>
            <a:r>
              <a:rPr lang="en-US" sz="1200" dirty="0">
                <a:solidFill>
                  <a:schemeClr val="accent1"/>
                </a:solidFill>
              </a:rPr>
              <a:t>binds strongly to tissues </a:t>
            </a:r>
            <a:r>
              <a:rPr lang="en-US" sz="1200" dirty="0"/>
              <a:t>so that it’s </a:t>
            </a:r>
            <a:r>
              <a:rPr lang="en-US" sz="1200" dirty="0">
                <a:solidFill>
                  <a:srgbClr val="FF0000"/>
                </a:solidFill>
              </a:rPr>
              <a:t>volume of distribution is higher than TBW.</a:t>
            </a:r>
          </a:p>
        </p:txBody>
      </p:sp>
    </p:spTree>
    <p:extLst>
      <p:ext uri="{BB962C8B-B14F-4D97-AF65-F5344CB8AC3E}">
        <p14:creationId xmlns:p14="http://schemas.microsoft.com/office/powerpoint/2010/main" val="16457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E77C5F-097D-4C0C-BCDF-5C8359D7CE86}" type="slidenum">
              <a:rPr lang="en-US" smtClean="0"/>
              <a:t>7</a:t>
            </a:fld>
            <a:endParaRPr lang="en-US" dirty="0"/>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02067305"/>
              </p:ext>
            </p:extLst>
          </p:nvPr>
        </p:nvGraphicFramePr>
        <p:xfrm>
          <a:off x="538327" y="1041809"/>
          <a:ext cx="5768696" cy="5494992"/>
        </p:xfrm>
        <a:graphic>
          <a:graphicData uri="http://schemas.openxmlformats.org/drawingml/2006/table">
            <a:tbl>
              <a:tblPr firstRow="1" bandRow="1">
                <a:tableStyleId>{21E4AEA4-8DFA-4A89-87EB-49C32662AFE0}</a:tableStyleId>
              </a:tblPr>
              <a:tblGrid>
                <a:gridCol w="2884348">
                  <a:extLst>
                    <a:ext uri="{9D8B030D-6E8A-4147-A177-3AD203B41FA5}">
                      <a16:colId xmlns="" xmlns:a16="http://schemas.microsoft.com/office/drawing/2014/main" val="3331134583"/>
                    </a:ext>
                  </a:extLst>
                </a:gridCol>
                <a:gridCol w="2884348">
                  <a:extLst>
                    <a:ext uri="{9D8B030D-6E8A-4147-A177-3AD203B41FA5}">
                      <a16:colId xmlns="" xmlns:a16="http://schemas.microsoft.com/office/drawing/2014/main" val="2656657528"/>
                    </a:ext>
                  </a:extLst>
                </a:gridCol>
              </a:tblGrid>
              <a:tr h="564852">
                <a:tc>
                  <a:txBody>
                    <a:bodyPr/>
                    <a:lstStyle/>
                    <a:p>
                      <a:pPr algn="ctr"/>
                      <a:r>
                        <a:rPr lang="en-US" sz="2400" u="none" dirty="0">
                          <a:effectLst>
                            <a:outerShdw blurRad="38100" dist="38100" dir="2700000" algn="tl">
                              <a:srgbClr val="000000">
                                <a:alpha val="43137"/>
                              </a:srgbClr>
                            </a:outerShdw>
                          </a:effectLst>
                        </a:rPr>
                        <a:t>Drugs with low Vd </a:t>
                      </a:r>
                      <a:endParaRPr lang="en-US" sz="2400" i="1" u="none" dirty="0">
                        <a:effectLst>
                          <a:outerShdw blurRad="38100" dist="38100" dir="2700000" algn="tl">
                            <a:srgbClr val="000000">
                              <a:alpha val="43137"/>
                            </a:srgbClr>
                          </a:outerShdw>
                        </a:effectLst>
                      </a:endParaRPr>
                    </a:p>
                  </a:txBody>
                  <a:tcPr anchor="ctr"/>
                </a:tc>
                <a:tc>
                  <a:txBody>
                    <a:bodyPr/>
                    <a:lstStyle/>
                    <a:p>
                      <a:pPr algn="ctr"/>
                      <a:r>
                        <a:rPr lang="en-US" sz="2400" u="none" dirty="0">
                          <a:effectLst>
                            <a:outerShdw blurRad="38100" dist="38100" dir="2700000" algn="tl">
                              <a:srgbClr val="000000">
                                <a:alpha val="43137"/>
                              </a:srgbClr>
                            </a:outerShdw>
                          </a:effectLst>
                        </a:rPr>
                        <a:t>Drugs with high Vd </a:t>
                      </a:r>
                      <a:endParaRPr lang="en-US" sz="2400" i="1" u="none" dirty="0">
                        <a:effectLst>
                          <a:outerShdw blurRad="38100" dist="38100" dir="2700000" algn="tl">
                            <a:srgbClr val="000000">
                              <a:alpha val="43137"/>
                            </a:srgbClr>
                          </a:outerShdw>
                        </a:effectLst>
                      </a:endParaRPr>
                    </a:p>
                  </a:txBody>
                  <a:tcPr anchor="ctr"/>
                </a:tc>
                <a:extLst>
                  <a:ext uri="{0D108BD9-81ED-4DB2-BD59-A6C34878D82A}">
                    <a16:rowId xmlns="" xmlns:a16="http://schemas.microsoft.com/office/drawing/2014/main" val="3055028863"/>
                  </a:ext>
                </a:extLst>
              </a:tr>
              <a:tr h="834842">
                <a:tc>
                  <a:txBody>
                    <a:bodyPr/>
                    <a:lstStyle/>
                    <a:p>
                      <a:pPr algn="ctr"/>
                      <a:r>
                        <a:rPr lang="en-US" altLang="en-US" sz="1400" kern="1200" dirty="0"/>
                        <a:t>distributed  in extracellular compartments </a:t>
                      </a:r>
                    </a:p>
                    <a:p>
                      <a:pPr algn="ctr"/>
                      <a:r>
                        <a:rPr lang="en-US" altLang="en-US" sz="1400" kern="1200" dirty="0"/>
                        <a:t>(plasma &amp; interstitial fluid)</a:t>
                      </a:r>
                      <a:endParaRPr lang="en-US" sz="1400" kern="1200" dirty="0">
                        <a:solidFill>
                          <a:schemeClr val="dk1"/>
                        </a:solidFill>
                        <a:latin typeface="+mn-lt"/>
                        <a:ea typeface="+mn-ea"/>
                        <a:cs typeface="+mn-cs"/>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en-US" sz="1400" kern="1200" dirty="0"/>
                        <a:t>Distributed intracellularly</a:t>
                      </a:r>
                    </a:p>
                    <a:p>
                      <a:pPr algn="ctr"/>
                      <a:r>
                        <a:rPr lang="en-US" altLang="en-US" sz="1400" kern="1200" dirty="0"/>
                        <a:t> and</a:t>
                      </a:r>
                    </a:p>
                    <a:p>
                      <a:pPr algn="ctr"/>
                      <a:r>
                        <a:rPr lang="en-US" altLang="en-US" sz="1400" kern="1200" dirty="0"/>
                        <a:t> Have higher concentrations in tissues than in plasma</a:t>
                      </a:r>
                      <a:endParaRPr lang="en-US" sz="1400" kern="1200" dirty="0">
                        <a:solidFill>
                          <a:srgbClr val="FF0000"/>
                        </a:solidFill>
                        <a:latin typeface="+mn-lt"/>
                        <a:ea typeface="+mn-ea"/>
                        <a:cs typeface="+mn-cs"/>
                      </a:endParaRPr>
                    </a:p>
                  </a:txBody>
                  <a:tcPr anchor="ctr"/>
                </a:tc>
                <a:extLst>
                  <a:ext uri="{0D108BD9-81ED-4DB2-BD59-A6C34878D82A}">
                    <a16:rowId xmlns="" xmlns:a16="http://schemas.microsoft.com/office/drawing/2014/main" val="1211097792"/>
                  </a:ext>
                </a:extLst>
              </a:tr>
              <a:tr h="2262152">
                <a:tc>
                  <a:txBody>
                    <a:bodyPr/>
                    <a:lstStyle/>
                    <a:p>
                      <a:pPr marL="617538" indent="-434975" algn="ctr">
                        <a:spcBef>
                          <a:spcPts val="1200"/>
                        </a:spcBef>
                        <a:tabLst>
                          <a:tab pos="982663" algn="l"/>
                          <a:tab pos="1074738" algn="l"/>
                          <a:tab pos="1439863" algn="l"/>
                        </a:tabLst>
                      </a:pPr>
                      <a:r>
                        <a:rPr lang="en-US" altLang="en-US" sz="1400" kern="1200" dirty="0"/>
                        <a:t>-Polar </a:t>
                      </a:r>
                      <a:r>
                        <a:rPr lang="en-US" altLang="en-US" sz="1400" u="sng" kern="1200" dirty="0"/>
                        <a:t>or</a:t>
                      </a:r>
                      <a:r>
                        <a:rPr lang="en-US" altLang="en-US" sz="1400" kern="1200" dirty="0"/>
                        <a:t> lipid insoluble drugs.</a:t>
                      </a:r>
                    </a:p>
                    <a:p>
                      <a:pPr marL="617538" indent="-434975" algn="ctr">
                        <a:spcBef>
                          <a:spcPts val="1200"/>
                        </a:spcBef>
                        <a:tabLst>
                          <a:tab pos="982663" algn="l"/>
                          <a:tab pos="1074738" algn="l"/>
                          <a:tab pos="1439863" algn="l"/>
                        </a:tabLst>
                      </a:pPr>
                      <a:r>
                        <a:rPr lang="en-US" altLang="en-US" sz="1400" kern="1200" dirty="0"/>
                        <a:t> </a:t>
                      </a:r>
                      <a:r>
                        <a:rPr lang="en-US" sz="1400" kern="1200" dirty="0"/>
                        <a:t>Examples: </a:t>
                      </a:r>
                      <a:r>
                        <a:rPr lang="en-US" altLang="en-US" sz="1400" kern="1200" dirty="0"/>
                        <a:t>gentamycin, atracurium.</a:t>
                      </a:r>
                    </a:p>
                    <a:p>
                      <a:pPr marL="617538" indent="-434975" algn="ctr">
                        <a:spcBef>
                          <a:spcPts val="1200"/>
                        </a:spcBef>
                        <a:tabLst>
                          <a:tab pos="982663" algn="l"/>
                          <a:tab pos="1074738" algn="l"/>
                          <a:tab pos="1439863" algn="l"/>
                        </a:tabLst>
                      </a:pPr>
                      <a:r>
                        <a:rPr lang="en-US" altLang="en-US" sz="1400" kern="1200" dirty="0"/>
                        <a:t>-High </a:t>
                      </a:r>
                      <a:r>
                        <a:rPr lang="es-ES_tradnl" altLang="en-US" sz="1400" dirty="0"/>
                        <a:t>molecular weight. </a:t>
                      </a:r>
                      <a:r>
                        <a:rPr lang="en-US" altLang="en-US" sz="1400" kern="1200" dirty="0"/>
                        <a:t> </a:t>
                      </a:r>
                    </a:p>
                    <a:p>
                      <a:pPr marL="617538" indent="-434975" algn="ctr">
                        <a:spcBef>
                          <a:spcPts val="1200"/>
                        </a:spcBef>
                        <a:tabLst>
                          <a:tab pos="982663" algn="l"/>
                          <a:tab pos="1074738" algn="l"/>
                          <a:tab pos="1439863" algn="l"/>
                        </a:tabLst>
                      </a:pPr>
                      <a:r>
                        <a:rPr lang="en-US" altLang="en-US" sz="1400" kern="1200" dirty="0"/>
                        <a:t> </a:t>
                      </a:r>
                      <a:r>
                        <a:rPr lang="en-US" sz="1400" kern="1200" dirty="0"/>
                        <a:t>Examples: </a:t>
                      </a:r>
                      <a:r>
                        <a:rPr lang="en-US" altLang="en-US" sz="1400" kern="1200" dirty="0"/>
                        <a:t>heparin – insulin.</a:t>
                      </a:r>
                    </a:p>
                    <a:p>
                      <a:pPr marL="617538" indent="-434975" algn="ctr">
                        <a:spcBef>
                          <a:spcPts val="1200"/>
                        </a:spcBef>
                        <a:tabLst>
                          <a:tab pos="982663" algn="l"/>
                          <a:tab pos="1074738" algn="l"/>
                          <a:tab pos="1439863" algn="l"/>
                        </a:tabLst>
                      </a:pPr>
                      <a:r>
                        <a:rPr lang="en-US" altLang="en-US" sz="1400" kern="1200" dirty="0"/>
                        <a:t>-High plasma protein binding.</a:t>
                      </a:r>
                    </a:p>
                    <a:p>
                      <a:pPr marL="617538" indent="-434975" algn="ctr">
                        <a:spcBef>
                          <a:spcPts val="1200"/>
                        </a:spcBef>
                        <a:tabLst>
                          <a:tab pos="982663" algn="l"/>
                          <a:tab pos="1074738" algn="l"/>
                          <a:tab pos="1439863" algn="l"/>
                        </a:tabLst>
                      </a:pPr>
                      <a:r>
                        <a:rPr lang="en-US" altLang="en-US" sz="1400" kern="1200" dirty="0"/>
                        <a:t> </a:t>
                      </a:r>
                      <a:r>
                        <a:rPr lang="en-US" sz="1400" kern="1200" dirty="0"/>
                        <a:t>Examples: </a:t>
                      </a:r>
                      <a:r>
                        <a:rPr lang="en-US" altLang="en-US" sz="1400" kern="1200" dirty="0"/>
                        <a:t>warfarin (anticoagulant).</a:t>
                      </a:r>
                      <a:endParaRPr lang="en-US" sz="1400" kern="1200" dirty="0">
                        <a:solidFill>
                          <a:schemeClr val="bg1">
                            <a:lumMod val="50000"/>
                          </a:schemeClr>
                        </a:solidFill>
                        <a:latin typeface="+mn-lt"/>
                        <a:ea typeface="+mn-ea"/>
                        <a:cs typeface="+mn-cs"/>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en-US" sz="1400" kern="1200" dirty="0"/>
                        <a:t>-Lipid soluble.</a:t>
                      </a:r>
                    </a:p>
                    <a:p>
                      <a:pPr marL="0" marR="0" indent="0" algn="ctr" defTabSz="685800" rtl="0" eaLnBrk="1" fontAlgn="auto" latinLnBrk="0" hangingPunct="1">
                        <a:lnSpc>
                          <a:spcPct val="100000"/>
                        </a:lnSpc>
                        <a:spcBef>
                          <a:spcPts val="0"/>
                        </a:spcBef>
                        <a:spcAft>
                          <a:spcPts val="0"/>
                        </a:spcAft>
                        <a:buClrTx/>
                        <a:buSzTx/>
                        <a:buFontTx/>
                        <a:buNone/>
                        <a:tabLst/>
                        <a:defRPr/>
                      </a:pPr>
                      <a:endParaRPr lang="en-US" altLang="en-US" sz="1400" kern="1200" dirty="0"/>
                    </a:p>
                    <a:p>
                      <a:pPr marL="0" marR="0" indent="0" algn="ctr" defTabSz="685800" rtl="0" eaLnBrk="1" fontAlgn="auto" latinLnBrk="0" hangingPunct="1">
                        <a:lnSpc>
                          <a:spcPct val="100000"/>
                        </a:lnSpc>
                        <a:spcBef>
                          <a:spcPts val="0"/>
                        </a:spcBef>
                        <a:spcAft>
                          <a:spcPts val="0"/>
                        </a:spcAft>
                        <a:buClrTx/>
                        <a:buSzTx/>
                        <a:buFontTx/>
                        <a:buNone/>
                        <a:tabLst/>
                        <a:defRPr/>
                      </a:pPr>
                      <a:r>
                        <a:rPr lang="en-US" sz="1400" kern="1200" dirty="0"/>
                        <a:t>Examples: </a:t>
                      </a:r>
                      <a:r>
                        <a:rPr lang="en-US" altLang="en-US" sz="1400" kern="1200" dirty="0"/>
                        <a:t>digoxin, phenytion, morphine.</a:t>
                      </a:r>
                    </a:p>
                    <a:p>
                      <a:pPr algn="ctr"/>
                      <a:endParaRPr lang="en-US" sz="1400" kern="1200" dirty="0">
                        <a:solidFill>
                          <a:schemeClr val="dk1"/>
                        </a:solidFill>
                        <a:latin typeface="+mn-lt"/>
                        <a:ea typeface="+mn-ea"/>
                        <a:cs typeface="+mn-cs"/>
                      </a:endParaRPr>
                    </a:p>
                  </a:txBody>
                  <a:tcPr anchor="ctr"/>
                </a:tc>
                <a:extLst>
                  <a:ext uri="{0D108BD9-81ED-4DB2-BD59-A6C34878D82A}">
                    <a16:rowId xmlns="" xmlns:a16="http://schemas.microsoft.com/office/drawing/2014/main" val="3350757141"/>
                  </a:ext>
                </a:extLst>
              </a:tr>
              <a:tr h="1258995">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en-US" sz="1400" kern="1200" dirty="0"/>
                        <a:t>Do not cross  BBB</a:t>
                      </a:r>
                      <a:r>
                        <a:rPr lang="en-US" altLang="en-US" sz="1400" kern="1200" baseline="0" dirty="0"/>
                        <a:t> </a:t>
                      </a:r>
                    </a:p>
                    <a:p>
                      <a:pPr marL="0" marR="0" indent="0" algn="ctr" defTabSz="685800" rtl="0" eaLnBrk="1" fontAlgn="auto" latinLnBrk="0" hangingPunct="1">
                        <a:lnSpc>
                          <a:spcPct val="100000"/>
                        </a:lnSpc>
                        <a:spcBef>
                          <a:spcPts val="0"/>
                        </a:spcBef>
                        <a:spcAft>
                          <a:spcPts val="0"/>
                        </a:spcAft>
                        <a:buClrTx/>
                        <a:buSzTx/>
                        <a:buFontTx/>
                        <a:buNone/>
                        <a:tabLst/>
                        <a:defRPr/>
                      </a:pPr>
                      <a:r>
                        <a:rPr lang="en-US" altLang="en-US" sz="1400" kern="1200" dirty="0"/>
                        <a:t>or placental  barriers</a:t>
                      </a:r>
                    </a:p>
                    <a:p>
                      <a:pPr marL="0" marR="0" indent="0" algn="ctr" defTabSz="685800" rtl="0" eaLnBrk="1" fontAlgn="auto" latinLnBrk="0" hangingPunct="1">
                        <a:lnSpc>
                          <a:spcPct val="100000"/>
                        </a:lnSpc>
                        <a:spcBef>
                          <a:spcPts val="0"/>
                        </a:spcBef>
                        <a:spcAft>
                          <a:spcPts val="0"/>
                        </a:spcAft>
                        <a:buClrTx/>
                        <a:buSzTx/>
                        <a:buFontTx/>
                        <a:buNone/>
                        <a:tabLst/>
                        <a:defRPr/>
                      </a:pPr>
                      <a:r>
                        <a:rPr lang="en-US" altLang="en-US" sz="1400" kern="1200" dirty="0"/>
                        <a:t>(because of low lipid solubility) </a:t>
                      </a:r>
                      <a:endParaRPr lang="ar-SA" altLang="en-US" sz="1400" kern="1200" dirty="0"/>
                    </a:p>
                    <a:p>
                      <a:pPr marL="0" marR="0" indent="0" algn="ctr" defTabSz="685800" rtl="0" eaLnBrk="1" fontAlgn="auto" latinLnBrk="0" hangingPunct="1">
                        <a:lnSpc>
                          <a:spcPct val="100000"/>
                        </a:lnSpc>
                        <a:spcBef>
                          <a:spcPts val="0"/>
                        </a:spcBef>
                        <a:spcAft>
                          <a:spcPts val="0"/>
                        </a:spcAft>
                        <a:buClrTx/>
                        <a:buSzTx/>
                        <a:buFontTx/>
                        <a:buNone/>
                        <a:tabLst/>
                        <a:defRPr/>
                      </a:pPr>
                      <a:endParaRPr lang="en-US" altLang="en-US" sz="1400" kern="1200" dirty="0"/>
                    </a:p>
                    <a:p>
                      <a:pPr marL="0" marR="0" indent="0" algn="ctr" defTabSz="685800" rtl="0" eaLnBrk="1" fontAlgn="auto" latinLnBrk="0" hangingPunct="1">
                        <a:lnSpc>
                          <a:spcPct val="100000"/>
                        </a:lnSpc>
                        <a:spcBef>
                          <a:spcPts val="0"/>
                        </a:spcBef>
                        <a:spcAft>
                          <a:spcPts val="0"/>
                        </a:spcAft>
                        <a:buClrTx/>
                        <a:buSzTx/>
                        <a:buFontTx/>
                        <a:buNone/>
                        <a:tabLst/>
                        <a:defRPr/>
                      </a:pPr>
                      <a:r>
                        <a:rPr lang="en-US" sz="1050" kern="1200" dirty="0"/>
                        <a:t>BBB = </a:t>
                      </a:r>
                      <a:r>
                        <a:rPr lang="en-US" altLang="en-US" sz="1050" kern="1200" dirty="0"/>
                        <a:t>Blood Brain Barrier</a:t>
                      </a:r>
                      <a:endParaRPr lang="ar-SA" altLang="en-US" sz="1050" kern="1200" dirty="0"/>
                    </a:p>
                    <a:p>
                      <a:pPr marL="0" marR="0" indent="0" algn="ctr" defTabSz="685800" rtl="0" eaLnBrk="1" fontAlgn="auto" latinLnBrk="0" hangingPunct="1">
                        <a:lnSpc>
                          <a:spcPct val="100000"/>
                        </a:lnSpc>
                        <a:spcBef>
                          <a:spcPts val="0"/>
                        </a:spcBef>
                        <a:spcAft>
                          <a:spcPts val="0"/>
                        </a:spcAft>
                        <a:buClrTx/>
                        <a:buSzTx/>
                        <a:buFontTx/>
                        <a:buNone/>
                        <a:tabLst/>
                        <a:defRPr/>
                      </a:pPr>
                      <a:r>
                        <a:rPr lang="en-US" altLang="en-US" sz="1050" kern="1200" dirty="0"/>
                        <a:t>Placental barrier = </a:t>
                      </a:r>
                      <a:r>
                        <a:rPr lang="ar-SA" altLang="en-US" sz="1050" kern="1200" dirty="0"/>
                        <a:t>الحاجز المشيمي للجنين</a:t>
                      </a:r>
                      <a:r>
                        <a:rPr lang="en-US" altLang="en-US" sz="1050" kern="1200" dirty="0"/>
                        <a:t> </a:t>
                      </a:r>
                    </a:p>
                    <a:p>
                      <a:pPr algn="ctr"/>
                      <a:endParaRPr lang="en-US" sz="1050" kern="1200" dirty="0">
                        <a:solidFill>
                          <a:srgbClr val="002060"/>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May</a:t>
                      </a:r>
                      <a:r>
                        <a:rPr lang="en-US" sz="1400" kern="1200" baseline="0" dirty="0">
                          <a:solidFill>
                            <a:schemeClr val="dk1"/>
                          </a:solidFill>
                          <a:latin typeface="+mn-lt"/>
                          <a:ea typeface="+mn-ea"/>
                          <a:cs typeface="+mn-cs"/>
                        </a:rPr>
                        <a:t> distribute across BBB and Placenta </a:t>
                      </a:r>
                      <a:endParaRPr lang="en-US" sz="1400" kern="1200" dirty="0">
                        <a:solidFill>
                          <a:schemeClr val="dk1"/>
                        </a:solidFill>
                        <a:latin typeface="+mn-lt"/>
                        <a:ea typeface="+mn-ea"/>
                        <a:cs typeface="+mn-cs"/>
                      </a:endParaRPr>
                    </a:p>
                  </a:txBody>
                  <a:tcPr anchor="ctr"/>
                </a:tc>
                <a:extLst>
                  <a:ext uri="{0D108BD9-81ED-4DB2-BD59-A6C34878D82A}">
                    <a16:rowId xmlns="" xmlns:a16="http://schemas.microsoft.com/office/drawing/2014/main" val="99028929"/>
                  </a:ext>
                </a:extLst>
              </a:tr>
            </a:tbl>
          </a:graphicData>
        </a:graphic>
      </p:graphicFrame>
      <p:sp>
        <p:nvSpPr>
          <p:cNvPr id="2" name="TextBox 1"/>
          <p:cNvSpPr txBox="1"/>
          <p:nvPr/>
        </p:nvSpPr>
        <p:spPr>
          <a:xfrm>
            <a:off x="538327" y="272368"/>
            <a:ext cx="2173856" cy="769441"/>
          </a:xfrm>
          <a:prstGeom prst="rect">
            <a:avLst/>
          </a:prstGeom>
          <a:noFill/>
        </p:spPr>
        <p:txBody>
          <a:bodyPr wrap="square" rtlCol="0">
            <a:spAutoFit/>
          </a:bodyPr>
          <a:lstStyle/>
          <a:p>
            <a:r>
              <a:rPr lang="en-US" sz="4400" b="1" dirty="0">
                <a:ln w="18000">
                  <a:noFill/>
                  <a:prstDash val="solid"/>
                  <a:miter lim="800000"/>
                </a:ln>
                <a:solidFill>
                  <a:srgbClr val="0070C0"/>
                </a:solidFill>
                <a:effectLst>
                  <a:outerShdw blurRad="25500" dist="23000" dir="7020000" algn="tl">
                    <a:srgbClr val="000000">
                      <a:alpha val="51000"/>
                    </a:srgbClr>
                  </a:outerShdw>
                </a:effectLst>
                <a:latin typeface="Arial"/>
              </a:rPr>
              <a:t>Con.</a:t>
            </a:r>
          </a:p>
        </p:txBody>
      </p:sp>
    </p:spTree>
    <p:extLst>
      <p:ext uri="{BB962C8B-B14F-4D97-AF65-F5344CB8AC3E}">
        <p14:creationId xmlns:p14="http://schemas.microsoft.com/office/powerpoint/2010/main" val="3111759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3730"/>
            <a:ext cx="5657850" cy="383671"/>
          </a:xfrm>
        </p:spPr>
        <p:txBody>
          <a:bodyPr>
            <a:noAutofit/>
          </a:bodyPr>
          <a:lstStyle/>
          <a:p>
            <a:r>
              <a:rPr lang="en-US" sz="2800" b="1" dirty="0">
                <a:ln w="18000">
                  <a:noFill/>
                  <a:prstDash val="solid"/>
                  <a:miter lim="800000"/>
                </a:ln>
                <a:solidFill>
                  <a:srgbClr val="0070C0"/>
                </a:solidFill>
                <a:effectLst>
                  <a:outerShdw blurRad="25500" dist="23000" dir="7020000" algn="tl">
                    <a:srgbClr val="000000">
                      <a:alpha val="51000"/>
                    </a:srgbClr>
                  </a:outerShdw>
                </a:effectLst>
                <a:latin typeface="Arial"/>
                <a:ea typeface="+mn-ea"/>
                <a:cs typeface="+mn-cs"/>
              </a:rPr>
              <a:t>Factors affecting Distribution </a:t>
            </a:r>
          </a:p>
        </p:txBody>
      </p:sp>
      <p:sp>
        <p:nvSpPr>
          <p:cNvPr id="3" name="عنصر نائب للمحتوى 2"/>
          <p:cNvSpPr>
            <a:spLocks noGrp="1"/>
          </p:cNvSpPr>
          <p:nvPr>
            <p:ph idx="1"/>
          </p:nvPr>
        </p:nvSpPr>
        <p:spPr>
          <a:xfrm>
            <a:off x="0" y="399753"/>
            <a:ext cx="6858000" cy="2692363"/>
          </a:xfrm>
        </p:spPr>
        <p:txBody>
          <a:bodyPr>
            <a:noAutofit/>
          </a:bodyPr>
          <a:lstStyle/>
          <a:p>
            <a:r>
              <a:rPr lang="en-US" sz="1200" dirty="0"/>
              <a:t>1. Cardiac output and blood flow .</a:t>
            </a:r>
            <a:r>
              <a:rPr lang="en-US" sz="800" dirty="0"/>
              <a:t>                                                                                                                                                                                                         </a:t>
            </a:r>
            <a:r>
              <a:rPr lang="en-US" sz="1200" dirty="0"/>
              <a:t> </a:t>
            </a:r>
            <a:r>
              <a:rPr lang="en-US" sz="1100" dirty="0"/>
              <a:t>The greater the blood flow to tissues, the more distribution that occurs from plasma to interstitial fluids</a:t>
            </a:r>
            <a:r>
              <a:rPr lang="en-US" sz="1200" dirty="0"/>
              <a:t>.                 </a:t>
            </a:r>
            <a:r>
              <a:rPr lang="en-US" sz="1200" dirty="0">
                <a:solidFill>
                  <a:srgbClr val="FF0000"/>
                </a:solidFill>
              </a:rPr>
              <a:t>(Drugs distribute more rapidly to brain, liver and kidney than skeletal muscles &amp; fat) </a:t>
            </a:r>
          </a:p>
          <a:p>
            <a:r>
              <a:rPr lang="en-US" sz="1200" dirty="0"/>
              <a:t>2. Physical &amp; Chemical properties of the drug:</a:t>
            </a:r>
            <a:r>
              <a:rPr lang="en-US" sz="800" dirty="0"/>
              <a:t> </a:t>
            </a:r>
          </a:p>
          <a:p>
            <a:pPr marL="219456" lvl="1" indent="0">
              <a:buNone/>
            </a:pPr>
            <a:r>
              <a:rPr lang="en-US" sz="1050" dirty="0"/>
              <a:t>- Molecular weight                                                 - </a:t>
            </a:r>
            <a:r>
              <a:rPr lang="en-US" sz="1050" dirty="0" err="1"/>
              <a:t>Pka</a:t>
            </a:r>
            <a:r>
              <a:rPr lang="en-US" sz="1050" dirty="0"/>
              <a:t>                                                                          -  Lipid solubility </a:t>
            </a:r>
            <a:r>
              <a:rPr lang="en-US" sz="850" dirty="0"/>
              <a:t>                       </a:t>
            </a:r>
          </a:p>
          <a:p>
            <a:pPr marL="219456" lvl="1" indent="0">
              <a:buNone/>
            </a:pPr>
            <a:r>
              <a:rPr lang="en-US" sz="1050" dirty="0"/>
              <a:t>- Most lipid soluble drugs (unionized, uncharged, nonpolar) cross biological membranes .</a:t>
            </a:r>
          </a:p>
          <a:p>
            <a:pPr marL="219456" lvl="1" indent="0">
              <a:buNone/>
            </a:pPr>
            <a:r>
              <a:rPr lang="en-US" sz="1050" dirty="0"/>
              <a:t>- Hydrophilic drugs (ionized, charged, polar) do not readily cross membranes but go through slit junctions in endothelial cells of capillaries.                                                                                                                                            </a:t>
            </a:r>
            <a:endParaRPr lang="en-US" sz="450" dirty="0"/>
          </a:p>
          <a:p>
            <a:pPr marL="0" indent="0">
              <a:buNone/>
            </a:pPr>
            <a:r>
              <a:rPr lang="en-US" sz="1200" dirty="0"/>
              <a:t>3. Capillary Permeability .                                                                                                                                                                   Endothelial cells of capillaries in tissues other than brain have wide slit junctions allowing easy movement,                                                                             permeation and distribution. </a:t>
            </a:r>
            <a:r>
              <a:rPr lang="en-US" sz="1200" dirty="0">
                <a:solidFill>
                  <a:srgbClr val="FF0000"/>
                </a:solidFill>
              </a:rPr>
              <a:t>(Brain has tight junction Blood Brain Barrier (BBB))</a:t>
            </a:r>
            <a:r>
              <a:rPr lang="en-US" sz="1200" dirty="0"/>
              <a:t>.</a:t>
            </a:r>
          </a:p>
          <a:p>
            <a:pPr marL="0" indent="0">
              <a:buNone/>
            </a:pPr>
            <a:r>
              <a:rPr lang="en-US" sz="1200" dirty="0"/>
              <a:t>4. Plasma protein binding                                                                                                                        5. Tissue binding</a:t>
            </a:r>
          </a:p>
        </p:txBody>
      </p:sp>
      <p:sp>
        <p:nvSpPr>
          <p:cNvPr id="6" name="Slide Number Placeholder 5"/>
          <p:cNvSpPr>
            <a:spLocks noGrp="1"/>
          </p:cNvSpPr>
          <p:nvPr>
            <p:ph type="sldNum" sz="quarter" idx="12"/>
          </p:nvPr>
        </p:nvSpPr>
        <p:spPr/>
        <p:txBody>
          <a:bodyPr/>
          <a:lstStyle/>
          <a:p>
            <a:fld id="{B2E77C5F-097D-4C0C-BCDF-5C8359D7CE86}" type="slidenum">
              <a:rPr lang="en-US" smtClean="0"/>
              <a:t>8</a:t>
            </a:fld>
            <a:endParaRPr lang="en-US"/>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cxnSp>
        <p:nvCxnSpPr>
          <p:cNvPr id="7" name="Straight Connector 6"/>
          <p:cNvCxnSpPr/>
          <p:nvPr/>
        </p:nvCxnSpPr>
        <p:spPr>
          <a:xfrm>
            <a:off x="588420" y="3258097"/>
            <a:ext cx="547749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3547890"/>
            <a:ext cx="6858000" cy="1569660"/>
          </a:xfrm>
          <a:prstGeom prst="rect">
            <a:avLst/>
          </a:prstGeom>
        </p:spPr>
        <p:txBody>
          <a:bodyPr wrap="square">
            <a:spAutoFit/>
          </a:bodyPr>
          <a:lstStyle/>
          <a:p>
            <a:r>
              <a:rPr lang="en-US" sz="1600" b="1" dirty="0">
                <a:solidFill>
                  <a:srgbClr val="0070C0"/>
                </a:solidFill>
              </a:rPr>
              <a:t>Blood Brain Barrier </a:t>
            </a:r>
            <a:r>
              <a:rPr lang="en-US" sz="1600" b="1" dirty="0">
                <a:solidFill>
                  <a:srgbClr val="FF0000"/>
                </a:solidFill>
              </a:rPr>
              <a:t>(BBB) </a:t>
            </a:r>
            <a:r>
              <a:rPr lang="en-US" sz="1600" b="1" dirty="0">
                <a:solidFill>
                  <a:srgbClr val="0070C0"/>
                </a:solidFill>
              </a:rPr>
              <a:t>:</a:t>
            </a:r>
          </a:p>
          <a:p>
            <a:r>
              <a:rPr lang="en-US" sz="1600" dirty="0"/>
              <a:t>• Only lipid soluble drugs or actively transported drugs→ can cross BBB. </a:t>
            </a:r>
          </a:p>
          <a:p>
            <a:r>
              <a:rPr lang="en-US" sz="1600" dirty="0"/>
              <a:t>• Hydrophilic  (ionized , polar drugs)→ can’t cross BBB .</a:t>
            </a:r>
          </a:p>
          <a:p>
            <a:r>
              <a:rPr lang="en-US" sz="1600" dirty="0"/>
              <a:t>However, Inflammation as in meningitis increase permeability to hydrophilic drugs.</a:t>
            </a:r>
          </a:p>
          <a:p>
            <a:r>
              <a:rPr lang="en-US" sz="1600" dirty="0"/>
              <a:t>For example :-penicillin and  gentamycin</a:t>
            </a:r>
          </a:p>
        </p:txBody>
      </p:sp>
      <p:sp>
        <p:nvSpPr>
          <p:cNvPr id="5" name="Rectangle 4"/>
          <p:cNvSpPr/>
          <p:nvPr/>
        </p:nvSpPr>
        <p:spPr>
          <a:xfrm>
            <a:off x="-267" y="5142647"/>
            <a:ext cx="6858000" cy="584775"/>
          </a:xfrm>
          <a:prstGeom prst="rect">
            <a:avLst/>
          </a:prstGeom>
        </p:spPr>
        <p:txBody>
          <a:bodyPr wrap="square">
            <a:spAutoFit/>
          </a:bodyPr>
          <a:lstStyle/>
          <a:p>
            <a:r>
              <a:rPr lang="en-US" sz="1600" b="1" dirty="0">
                <a:solidFill>
                  <a:srgbClr val="0070C0"/>
                </a:solidFill>
              </a:rPr>
              <a:t>Placental barrier:</a:t>
            </a:r>
          </a:p>
          <a:p>
            <a:r>
              <a:rPr lang="en-US" sz="1600" dirty="0"/>
              <a:t>Lipid soluble drugs can cross placental barrier and enter the fetal blood.</a:t>
            </a:r>
          </a:p>
        </p:txBody>
      </p:sp>
      <p:pic>
        <p:nvPicPr>
          <p:cNvPr id="10" name="صورة 3"/>
          <p:cNvPicPr>
            <a:picLocks noChangeAspect="1"/>
          </p:cNvPicPr>
          <p:nvPr/>
        </p:nvPicPr>
        <p:blipFill rotWithShape="1">
          <a:blip r:embed="rId2"/>
          <a:srcRect l="5961" t="21801" r="5779" b="31107"/>
          <a:stretch/>
        </p:blipFill>
        <p:spPr>
          <a:xfrm>
            <a:off x="-267" y="5727422"/>
            <a:ext cx="6858000" cy="2702203"/>
          </a:xfrm>
          <a:prstGeom prst="rect">
            <a:avLst/>
          </a:prstGeom>
        </p:spPr>
      </p:pic>
    </p:spTree>
    <p:extLst>
      <p:ext uri="{BB962C8B-B14F-4D97-AF65-F5344CB8AC3E}">
        <p14:creationId xmlns:p14="http://schemas.microsoft.com/office/powerpoint/2010/main" val="1838573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E77C5F-097D-4C0C-BCDF-5C8359D7CE86}" type="slidenum">
              <a:rPr lang="en-US" smtClean="0"/>
              <a:t>9</a:t>
            </a:fld>
            <a:endParaRPr lang="en-US"/>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4" name="TextBox 3"/>
          <p:cNvSpPr txBox="1"/>
          <p:nvPr/>
        </p:nvSpPr>
        <p:spPr>
          <a:xfrm>
            <a:off x="747079" y="596843"/>
            <a:ext cx="5363308" cy="461665"/>
          </a:xfrm>
          <a:prstGeom prst="rect">
            <a:avLst/>
          </a:prstGeom>
          <a:noFill/>
        </p:spPr>
        <p:txBody>
          <a:bodyPr wrap="square" rtlCol="0">
            <a:spAutoFit/>
          </a:bodyPr>
          <a:lstStyle/>
          <a:p>
            <a:pPr algn="ctr"/>
            <a:r>
              <a:rPr lang="en-US" sz="2400" dirty="0">
                <a:solidFill>
                  <a:schemeClr val="bg1">
                    <a:lumMod val="50000"/>
                  </a:schemeClr>
                </a:solidFill>
              </a:rPr>
              <a:t>Lippincott’s corner </a:t>
            </a:r>
          </a:p>
        </p:txBody>
      </p:sp>
      <p:sp>
        <p:nvSpPr>
          <p:cNvPr id="2" name="TextBox 1"/>
          <p:cNvSpPr txBox="1"/>
          <p:nvPr/>
        </p:nvSpPr>
        <p:spPr>
          <a:xfrm>
            <a:off x="747079" y="1721224"/>
            <a:ext cx="5559944" cy="5324535"/>
          </a:xfrm>
          <a:prstGeom prst="rect">
            <a:avLst/>
          </a:prstGeom>
          <a:noFill/>
        </p:spPr>
        <p:txBody>
          <a:bodyPr wrap="square" rtlCol="0">
            <a:spAutoFit/>
          </a:bodyPr>
          <a:lstStyle/>
          <a:p>
            <a:r>
              <a:rPr lang="en-US" sz="1700" dirty="0">
                <a:solidFill>
                  <a:schemeClr val="accent1">
                    <a:lumMod val="60000"/>
                    <a:lumOff val="40000"/>
                  </a:schemeClr>
                </a:solidFill>
              </a:rPr>
              <a:t>Capillary permeability: </a:t>
            </a:r>
          </a:p>
          <a:p>
            <a:r>
              <a:rPr lang="en-US" sz="1700" dirty="0"/>
              <a:t>Capillary permeability is determined by capillary structure and by the chemical nature of the drug. Capillary structure varies widely in terms of the basement membrane that is exposed by slit junctions between endothelial cells. In liver and spleen, a large part of the basement membrane that is exposed due to large, discontinuous capillaries through which the plasma protein can pass. This is in contrast to the brain, where the capillary structure is continuous and there are no slit junction. To enter the brain, drugs must pass through the endothelial cells of the capillaries on the CNS or be actively transported. For example, a specific transporter for the large neutral amino acid transporter carries </a:t>
            </a:r>
            <a:r>
              <a:rPr lang="en-US" sz="1700" i="1" u="sng" dirty="0"/>
              <a:t>levodopa </a:t>
            </a:r>
            <a:r>
              <a:rPr lang="en-US" sz="1700" dirty="0"/>
              <a:t>into the brain. By contrast, lipid soluble readily penetrate into the CNS because they can dissolve in the membrane of the endothelial cells. Ionized, or polar drugs generally fail to enter the CNS because they are unable to pass through the endothelial cells of the CNS, which have no slit junctions. These tightly juxtaposed cells form tight junctions that constitute the so-called BBB (Blood Brain Barrier). </a:t>
            </a:r>
          </a:p>
        </p:txBody>
      </p:sp>
      <p:sp>
        <p:nvSpPr>
          <p:cNvPr id="3" name="TextBox 2"/>
          <p:cNvSpPr txBox="1"/>
          <p:nvPr/>
        </p:nvSpPr>
        <p:spPr>
          <a:xfrm>
            <a:off x="5531778" y="153934"/>
            <a:ext cx="1411739" cy="369332"/>
          </a:xfrm>
          <a:prstGeom prst="rect">
            <a:avLst/>
          </a:prstGeom>
          <a:noFill/>
        </p:spPr>
        <p:txBody>
          <a:bodyPr wrap="square" rtlCol="0">
            <a:spAutoFit/>
          </a:bodyPr>
          <a:lstStyle/>
          <a:p>
            <a:r>
              <a:rPr lang="en-US" dirty="0">
                <a:solidFill>
                  <a:schemeClr val="bg2">
                    <a:lumMod val="75000"/>
                  </a:schemeClr>
                </a:solidFill>
              </a:rPr>
              <a:t>Extra notes </a:t>
            </a:r>
          </a:p>
        </p:txBody>
      </p:sp>
    </p:spTree>
    <p:extLst>
      <p:ext uri="{BB962C8B-B14F-4D97-AF65-F5344CB8AC3E}">
        <p14:creationId xmlns:p14="http://schemas.microsoft.com/office/powerpoint/2010/main" val="2612642553"/>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2269</Template>
  <TotalTime>2428</TotalTime>
  <Words>2187</Words>
  <Application>Microsoft Macintosh PowerPoint</Application>
  <PresentationFormat>On-screen Show (4:3)</PresentationFormat>
  <Paragraphs>327</Paragraphs>
  <Slides>16</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Calibri Light</vt:lpstr>
      <vt:lpstr>Cambria Math</vt:lpstr>
      <vt:lpstr>Times New Roman</vt:lpstr>
      <vt:lpstr>Wingdings</vt:lpstr>
      <vt:lpstr>1_Custom Design</vt:lpstr>
      <vt:lpstr>Custom Design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affecting Distribution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Pharmacology Team :</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Dr.laila f</dc:creator>
  <cp:lastModifiedBy>شوق</cp:lastModifiedBy>
  <cp:revision>97</cp:revision>
  <dcterms:created xsi:type="dcterms:W3CDTF">2016-10-05T14:53:37Z</dcterms:created>
  <dcterms:modified xsi:type="dcterms:W3CDTF">2016-10-31T17:30:09Z</dcterms:modified>
</cp:coreProperties>
</file>