
<file path=[Content_Types].xml><?xml version="1.0" encoding="utf-8"?>
<Types xmlns="http://schemas.openxmlformats.org/package/2006/content-types">
  <Default Extension="xml" ContentType="application/xml"/>
  <Default Extension="jpeg" ContentType="image/jpeg"/>
  <Default Extension="tmp" ContentType="image/png"/>
  <Default Extension="jp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08" r:id="rId2"/>
    <p:sldMasterId id="2147483821" r:id="rId3"/>
  </p:sldMasterIdLst>
  <p:notesMasterIdLst>
    <p:notesMasterId r:id="rId17"/>
  </p:notesMasterIdLst>
  <p:handoutMasterIdLst>
    <p:handoutMasterId r:id="rId18"/>
  </p:handoutMasterIdLst>
  <p:sldIdLst>
    <p:sldId id="264" r:id="rId4"/>
    <p:sldId id="265" r:id="rId5"/>
    <p:sldId id="276" r:id="rId6"/>
    <p:sldId id="268" r:id="rId7"/>
    <p:sldId id="269" r:id="rId8"/>
    <p:sldId id="270" r:id="rId9"/>
    <p:sldId id="271" r:id="rId10"/>
    <p:sldId id="272" r:id="rId11"/>
    <p:sldId id="273" r:id="rId12"/>
    <p:sldId id="277" r:id="rId13"/>
    <p:sldId id="278" r:id="rId14"/>
    <p:sldId id="274" r:id="rId15"/>
    <p:sldId id="275" r:id="rId16"/>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2E6AA6"/>
    <a:srgbClr val="429DD6"/>
    <a:srgbClr val="9B261F"/>
    <a:srgbClr val="00B050"/>
    <a:srgbClr val="439E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63" autoAdjust="0"/>
    <p:restoredTop sz="94660"/>
  </p:normalViewPr>
  <p:slideViewPr>
    <p:cSldViewPr snapToGrid="0">
      <p:cViewPr>
        <p:scale>
          <a:sx n="76" d="100"/>
          <a:sy n="76" d="100"/>
        </p:scale>
        <p:origin x="2928" y="392"/>
      </p:cViewPr>
      <p:guideLst>
        <p:guide orient="horz" pos="2880"/>
        <p:guide pos="2160"/>
      </p:guideLst>
    </p:cSldViewPr>
  </p:slideViewPr>
  <p:notesTextViewPr>
    <p:cViewPr>
      <p:scale>
        <a:sx n="1" d="1"/>
        <a:sy n="1" d="1"/>
      </p:scale>
      <p:origin x="0" y="0"/>
    </p:cViewPr>
  </p:notesTextViewPr>
  <p:notesViewPr>
    <p:cSldViewPr snapToGrid="0" showGuides="1">
      <p:cViewPr varScale="1">
        <p:scale>
          <a:sx n="57" d="100"/>
          <a:sy n="57" d="100"/>
        </p:scale>
        <p:origin x="2832" y="72"/>
      </p:cViewPr>
      <p:guideLst/>
    </p:cSldViewPr>
  </p:notes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3242E2-39B5-E14C-B59E-1A88225DDE55}"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en-US"/>
        </a:p>
      </dgm:t>
    </dgm:pt>
    <dgm:pt modelId="{1BE78EF5-E092-914F-ADCB-5D040F88AE05}">
      <dgm:prSet phldrT="[Text]"/>
      <dgm:spPr/>
      <dgm:t>
        <a:bodyPr/>
        <a:lstStyle/>
        <a:p>
          <a:r>
            <a:rPr lang="en-US" b="1" spc="-5" dirty="0">
              <a:solidFill>
                <a:srgbClr val="2E6AA6"/>
              </a:solidFill>
              <a:cs typeface="Calibri"/>
            </a:rPr>
            <a:t>Cellular sites </a:t>
          </a:r>
          <a:r>
            <a:rPr lang="en-US" b="1" dirty="0">
              <a:solidFill>
                <a:srgbClr val="2E6AA6"/>
              </a:solidFill>
              <a:cs typeface="Calibri"/>
            </a:rPr>
            <a:t>of drug</a:t>
          </a:r>
          <a:r>
            <a:rPr lang="en-US" b="1" spc="-50" dirty="0">
              <a:solidFill>
                <a:srgbClr val="2E6AA6"/>
              </a:solidFill>
              <a:cs typeface="Calibri"/>
            </a:rPr>
            <a:t> </a:t>
          </a:r>
          <a:r>
            <a:rPr lang="en-US" b="1" spc="-5" dirty="0">
              <a:solidFill>
                <a:srgbClr val="2E6AA6"/>
              </a:solidFill>
              <a:cs typeface="Calibri"/>
            </a:rPr>
            <a:t>metabolism</a:t>
          </a:r>
          <a:endParaRPr lang="en-US" dirty="0"/>
        </a:p>
      </dgm:t>
    </dgm:pt>
    <dgm:pt modelId="{B5D0205F-9D72-FA45-9A2A-869D63882262}" type="parTrans" cxnId="{97909DC0-454E-954C-94AE-13E8C79C8A9E}">
      <dgm:prSet/>
      <dgm:spPr/>
      <dgm:t>
        <a:bodyPr/>
        <a:lstStyle/>
        <a:p>
          <a:endParaRPr lang="en-US"/>
        </a:p>
      </dgm:t>
    </dgm:pt>
    <dgm:pt modelId="{85B0E517-0768-9D43-BAD4-6934C6AEF68A}" type="sibTrans" cxnId="{97909DC0-454E-954C-94AE-13E8C79C8A9E}">
      <dgm:prSet/>
      <dgm:spPr/>
      <dgm:t>
        <a:bodyPr/>
        <a:lstStyle/>
        <a:p>
          <a:endParaRPr lang="en-US"/>
        </a:p>
      </dgm:t>
    </dgm:pt>
    <dgm:pt modelId="{58AC1CC3-926B-1E45-A442-F8BEC8C831A5}">
      <dgm:prSet phldrT="[Text]"/>
      <dgm:spPr/>
      <dgm:t>
        <a:bodyPr/>
        <a:lstStyle/>
        <a:p>
          <a:r>
            <a:rPr lang="en" b="1" dirty="0">
              <a:solidFill>
                <a:srgbClr val="2E6AA6"/>
              </a:solidFill>
              <a:ea typeface="Teko"/>
              <a:cs typeface="Teko"/>
              <a:sym typeface="Teko"/>
            </a:rPr>
            <a:t>CYTOPLASM</a:t>
          </a:r>
          <a:r>
            <a:rPr lang="en-US" b="1" dirty="0">
              <a:solidFill>
                <a:srgbClr val="A6A6A6"/>
              </a:solidFill>
              <a:ea typeface="Teko"/>
              <a:cs typeface="Teko"/>
              <a:sym typeface="Teko"/>
            </a:rPr>
            <a:t>*</a:t>
          </a:r>
          <a:endParaRPr lang="en-US" dirty="0">
            <a:solidFill>
              <a:srgbClr val="2E6AA6"/>
            </a:solidFill>
          </a:endParaRPr>
        </a:p>
      </dgm:t>
    </dgm:pt>
    <dgm:pt modelId="{C7EEE9F9-3AB9-B14F-8305-19C32342A0F5}" type="parTrans" cxnId="{BA5611BC-ECEF-C844-82D2-7447DD60D332}">
      <dgm:prSet/>
      <dgm:spPr/>
      <dgm:t>
        <a:bodyPr/>
        <a:lstStyle/>
        <a:p>
          <a:endParaRPr lang="en-US"/>
        </a:p>
      </dgm:t>
    </dgm:pt>
    <dgm:pt modelId="{308621FE-C65F-174F-AF5A-ED38E097546E}" type="sibTrans" cxnId="{BA5611BC-ECEF-C844-82D2-7447DD60D332}">
      <dgm:prSet/>
      <dgm:spPr/>
      <dgm:t>
        <a:bodyPr/>
        <a:lstStyle/>
        <a:p>
          <a:endParaRPr lang="en-US"/>
        </a:p>
      </dgm:t>
    </dgm:pt>
    <dgm:pt modelId="{DE7C3EA3-0DBE-3940-9571-ECE81F97C33E}">
      <dgm:prSet/>
      <dgm:spPr/>
      <dgm:t>
        <a:bodyPr/>
        <a:lstStyle/>
        <a:p>
          <a:r>
            <a:rPr lang="en" b="1" dirty="0">
              <a:solidFill>
                <a:srgbClr val="2E6AA6"/>
              </a:solidFill>
              <a:ea typeface="Teko"/>
              <a:cs typeface="Teko"/>
              <a:sym typeface="Teko"/>
            </a:rPr>
            <a:t>MITOCHONDRIA</a:t>
          </a:r>
          <a:endParaRPr lang="en-US" dirty="0">
            <a:solidFill>
              <a:srgbClr val="2E6AA6"/>
            </a:solidFill>
          </a:endParaRPr>
        </a:p>
      </dgm:t>
    </dgm:pt>
    <dgm:pt modelId="{CADD3364-13C1-3848-9DBF-6D102F8D8EEE}" type="parTrans" cxnId="{AC1EFE9A-D301-C248-AE8F-609B605E9C70}">
      <dgm:prSet/>
      <dgm:spPr/>
      <dgm:t>
        <a:bodyPr/>
        <a:lstStyle/>
        <a:p>
          <a:endParaRPr lang="en-US"/>
        </a:p>
      </dgm:t>
    </dgm:pt>
    <dgm:pt modelId="{94F5EEDB-AAD7-5244-969C-E6547799ED1D}" type="sibTrans" cxnId="{AC1EFE9A-D301-C248-AE8F-609B605E9C70}">
      <dgm:prSet/>
      <dgm:spPr/>
      <dgm:t>
        <a:bodyPr/>
        <a:lstStyle/>
        <a:p>
          <a:endParaRPr lang="en-US"/>
        </a:p>
      </dgm:t>
    </dgm:pt>
    <dgm:pt modelId="{CDF9F823-5E1C-BF4F-BA2A-73BAF3F4C6CC}">
      <dgm:prSet/>
      <dgm:spPr/>
      <dgm:t>
        <a:bodyPr/>
        <a:lstStyle/>
        <a:p>
          <a:r>
            <a:rPr lang="en" b="1" dirty="0">
              <a:solidFill>
                <a:srgbClr val="2E6AA6"/>
              </a:solidFill>
              <a:ea typeface="Teko"/>
              <a:cs typeface="Teko"/>
              <a:sym typeface="Teko"/>
            </a:rPr>
            <a:t>MICROSOMES</a:t>
          </a:r>
          <a:r>
            <a:rPr lang="en-US" b="1" dirty="0">
              <a:solidFill>
                <a:srgbClr val="A6A6A6"/>
              </a:solidFill>
              <a:ea typeface="Teko"/>
              <a:cs typeface="Teko"/>
              <a:sym typeface="Teko"/>
            </a:rPr>
            <a:t>*</a:t>
          </a:r>
          <a:endParaRPr lang="en-US" dirty="0">
            <a:solidFill>
              <a:srgbClr val="A6A6A6"/>
            </a:solidFill>
          </a:endParaRPr>
        </a:p>
      </dgm:t>
    </dgm:pt>
    <dgm:pt modelId="{FF38856F-2BF3-F447-AB48-22A94142CA3F}" type="parTrans" cxnId="{F7BFFBA0-8EB9-3841-9728-2D552C429A7C}">
      <dgm:prSet/>
      <dgm:spPr/>
      <dgm:t>
        <a:bodyPr/>
        <a:lstStyle/>
        <a:p>
          <a:endParaRPr lang="en-US"/>
        </a:p>
      </dgm:t>
    </dgm:pt>
    <dgm:pt modelId="{874125CF-4B1E-6E4D-9E23-8F8B0E0FAB7A}" type="sibTrans" cxnId="{F7BFFBA0-8EB9-3841-9728-2D552C429A7C}">
      <dgm:prSet/>
      <dgm:spPr/>
      <dgm:t>
        <a:bodyPr/>
        <a:lstStyle/>
        <a:p>
          <a:endParaRPr lang="en-US"/>
        </a:p>
      </dgm:t>
    </dgm:pt>
    <dgm:pt modelId="{021205C2-D12B-5844-87E1-E343066ADC7A}">
      <dgm:prSet/>
      <dgm:spPr/>
      <dgm:t>
        <a:bodyPr/>
        <a:lstStyle/>
        <a:p>
          <a:pPr rtl="0"/>
          <a:r>
            <a:rPr lang="en" b="1" dirty="0">
              <a:solidFill>
                <a:srgbClr val="2E6AA6"/>
              </a:solidFill>
              <a:ea typeface="Teko"/>
              <a:cs typeface="Teko"/>
              <a:sym typeface="Teko"/>
            </a:rPr>
            <a:t>LYSOSOMES</a:t>
          </a:r>
          <a:endParaRPr lang="en-US" dirty="0">
            <a:solidFill>
              <a:srgbClr val="2E6AA6"/>
            </a:solidFill>
          </a:endParaRPr>
        </a:p>
      </dgm:t>
    </dgm:pt>
    <dgm:pt modelId="{E8EC2E87-94A6-144A-ABBA-BA12CADC2353}" type="parTrans" cxnId="{1771454B-3E40-6F47-8459-4C1F9264EBC4}">
      <dgm:prSet/>
      <dgm:spPr/>
      <dgm:t>
        <a:bodyPr/>
        <a:lstStyle/>
        <a:p>
          <a:endParaRPr lang="en-US"/>
        </a:p>
      </dgm:t>
    </dgm:pt>
    <dgm:pt modelId="{373DDD82-F44F-F348-B41A-BA22EAC6E03B}" type="sibTrans" cxnId="{1771454B-3E40-6F47-8459-4C1F9264EBC4}">
      <dgm:prSet/>
      <dgm:spPr/>
      <dgm:t>
        <a:bodyPr/>
        <a:lstStyle/>
        <a:p>
          <a:endParaRPr lang="en-US"/>
        </a:p>
      </dgm:t>
    </dgm:pt>
    <dgm:pt modelId="{12D32FE0-8E26-C94D-B8E5-A28DEA5F7A64}" type="pres">
      <dgm:prSet presAssocID="{893242E2-39B5-E14C-B59E-1A88225DDE55}" presName="hierChild1" presStyleCnt="0">
        <dgm:presLayoutVars>
          <dgm:chPref val="1"/>
          <dgm:dir/>
          <dgm:animOne val="branch"/>
          <dgm:animLvl val="lvl"/>
          <dgm:resizeHandles/>
        </dgm:presLayoutVars>
      </dgm:prSet>
      <dgm:spPr/>
      <dgm:t>
        <a:bodyPr/>
        <a:lstStyle/>
        <a:p>
          <a:endParaRPr lang="en-US"/>
        </a:p>
      </dgm:t>
    </dgm:pt>
    <dgm:pt modelId="{A72AFB99-798A-4747-9E5E-E02D27DDD62F}" type="pres">
      <dgm:prSet presAssocID="{1BE78EF5-E092-914F-ADCB-5D040F88AE05}" presName="hierRoot1" presStyleCnt="0"/>
      <dgm:spPr/>
    </dgm:pt>
    <dgm:pt modelId="{55B6B7F4-A725-0F4E-95B0-5D62BE7F8B24}" type="pres">
      <dgm:prSet presAssocID="{1BE78EF5-E092-914F-ADCB-5D040F88AE05}" presName="composite" presStyleCnt="0"/>
      <dgm:spPr/>
    </dgm:pt>
    <dgm:pt modelId="{667BF5C4-6CD9-164C-AD1C-A389EA398317}" type="pres">
      <dgm:prSet presAssocID="{1BE78EF5-E092-914F-ADCB-5D040F88AE05}" presName="background" presStyleLbl="node0" presStyleIdx="0" presStyleCnt="1"/>
      <dgm:spPr/>
    </dgm:pt>
    <dgm:pt modelId="{A4D02B39-0829-6A48-AE03-CBE8748E9B80}" type="pres">
      <dgm:prSet presAssocID="{1BE78EF5-E092-914F-ADCB-5D040F88AE05}" presName="text" presStyleLbl="fgAcc0" presStyleIdx="0" presStyleCnt="1" custLinFactX="-49143" custLinFactNeighborX="-100000" custLinFactNeighborY="-8296">
        <dgm:presLayoutVars>
          <dgm:chPref val="3"/>
        </dgm:presLayoutVars>
      </dgm:prSet>
      <dgm:spPr/>
      <dgm:t>
        <a:bodyPr/>
        <a:lstStyle/>
        <a:p>
          <a:endParaRPr lang="en-US"/>
        </a:p>
      </dgm:t>
    </dgm:pt>
    <dgm:pt modelId="{5ED08407-70A9-DE41-B5EC-2C7FF5441F6F}" type="pres">
      <dgm:prSet presAssocID="{1BE78EF5-E092-914F-ADCB-5D040F88AE05}" presName="hierChild2" presStyleCnt="0"/>
      <dgm:spPr/>
    </dgm:pt>
    <dgm:pt modelId="{03C2D4C0-0E33-194F-91E4-59F990D5C040}" type="pres">
      <dgm:prSet presAssocID="{C7EEE9F9-3AB9-B14F-8305-19C32342A0F5}" presName="Name10" presStyleLbl="parChTrans1D2" presStyleIdx="0" presStyleCnt="4"/>
      <dgm:spPr/>
      <dgm:t>
        <a:bodyPr/>
        <a:lstStyle/>
        <a:p>
          <a:endParaRPr lang="en-US"/>
        </a:p>
      </dgm:t>
    </dgm:pt>
    <dgm:pt modelId="{5C52926C-D72E-BD4B-BE63-06485D7CC069}" type="pres">
      <dgm:prSet presAssocID="{58AC1CC3-926B-1E45-A442-F8BEC8C831A5}" presName="hierRoot2" presStyleCnt="0"/>
      <dgm:spPr/>
    </dgm:pt>
    <dgm:pt modelId="{F905EF1E-0A47-E446-BA5F-B68CC54441DF}" type="pres">
      <dgm:prSet presAssocID="{58AC1CC3-926B-1E45-A442-F8BEC8C831A5}" presName="composite2" presStyleCnt="0"/>
      <dgm:spPr/>
    </dgm:pt>
    <dgm:pt modelId="{91414A10-8EBE-E147-9841-0D3ED85D36B1}" type="pres">
      <dgm:prSet presAssocID="{58AC1CC3-926B-1E45-A442-F8BEC8C831A5}" presName="background2" presStyleLbl="node2" presStyleIdx="0" presStyleCnt="4"/>
      <dgm:spPr/>
    </dgm:pt>
    <dgm:pt modelId="{0A1E1D00-1EFC-744E-8BB1-D2E64DFF69EC}" type="pres">
      <dgm:prSet presAssocID="{58AC1CC3-926B-1E45-A442-F8BEC8C831A5}" presName="text2" presStyleLbl="fgAcc2" presStyleIdx="0" presStyleCnt="4">
        <dgm:presLayoutVars>
          <dgm:chPref val="3"/>
        </dgm:presLayoutVars>
      </dgm:prSet>
      <dgm:spPr/>
      <dgm:t>
        <a:bodyPr/>
        <a:lstStyle/>
        <a:p>
          <a:endParaRPr lang="en-US"/>
        </a:p>
      </dgm:t>
    </dgm:pt>
    <dgm:pt modelId="{241681BD-891D-6F40-8BE6-AE16A877B79A}" type="pres">
      <dgm:prSet presAssocID="{58AC1CC3-926B-1E45-A442-F8BEC8C831A5}" presName="hierChild3" presStyleCnt="0"/>
      <dgm:spPr/>
    </dgm:pt>
    <dgm:pt modelId="{7F87C7B7-D1D4-EE43-993F-051D2CE3F30B}" type="pres">
      <dgm:prSet presAssocID="{CADD3364-13C1-3848-9DBF-6D102F8D8EEE}" presName="Name10" presStyleLbl="parChTrans1D2" presStyleIdx="1" presStyleCnt="4"/>
      <dgm:spPr/>
      <dgm:t>
        <a:bodyPr/>
        <a:lstStyle/>
        <a:p>
          <a:endParaRPr lang="en-US"/>
        </a:p>
      </dgm:t>
    </dgm:pt>
    <dgm:pt modelId="{C5FCB203-4DEE-0D4D-8F4D-8FF1B44DF6BF}" type="pres">
      <dgm:prSet presAssocID="{DE7C3EA3-0DBE-3940-9571-ECE81F97C33E}" presName="hierRoot2" presStyleCnt="0"/>
      <dgm:spPr/>
    </dgm:pt>
    <dgm:pt modelId="{415B984A-6695-754F-8803-B890E7576E60}" type="pres">
      <dgm:prSet presAssocID="{DE7C3EA3-0DBE-3940-9571-ECE81F97C33E}" presName="composite2" presStyleCnt="0"/>
      <dgm:spPr/>
    </dgm:pt>
    <dgm:pt modelId="{7DC31115-C1A8-884E-8588-89AE176F36D1}" type="pres">
      <dgm:prSet presAssocID="{DE7C3EA3-0DBE-3940-9571-ECE81F97C33E}" presName="background2" presStyleLbl="node2" presStyleIdx="1" presStyleCnt="4"/>
      <dgm:spPr/>
    </dgm:pt>
    <dgm:pt modelId="{3789B1F0-0F23-C34A-8C02-32BC77D0117F}" type="pres">
      <dgm:prSet presAssocID="{DE7C3EA3-0DBE-3940-9571-ECE81F97C33E}" presName="text2" presStyleLbl="fgAcc2" presStyleIdx="1" presStyleCnt="4">
        <dgm:presLayoutVars>
          <dgm:chPref val="3"/>
        </dgm:presLayoutVars>
      </dgm:prSet>
      <dgm:spPr/>
      <dgm:t>
        <a:bodyPr/>
        <a:lstStyle/>
        <a:p>
          <a:endParaRPr lang="en-US"/>
        </a:p>
      </dgm:t>
    </dgm:pt>
    <dgm:pt modelId="{E8150A99-86A2-B34A-B4DE-1F4694D5CB57}" type="pres">
      <dgm:prSet presAssocID="{DE7C3EA3-0DBE-3940-9571-ECE81F97C33E}" presName="hierChild3" presStyleCnt="0"/>
      <dgm:spPr/>
    </dgm:pt>
    <dgm:pt modelId="{43A8FDA0-03B6-9946-8651-ED819FDA8D27}" type="pres">
      <dgm:prSet presAssocID="{FF38856F-2BF3-F447-AB48-22A94142CA3F}" presName="Name10" presStyleLbl="parChTrans1D2" presStyleIdx="2" presStyleCnt="4"/>
      <dgm:spPr/>
      <dgm:t>
        <a:bodyPr/>
        <a:lstStyle/>
        <a:p>
          <a:endParaRPr lang="en-US"/>
        </a:p>
      </dgm:t>
    </dgm:pt>
    <dgm:pt modelId="{3E72400B-99D5-D54B-B034-0730C4F62214}" type="pres">
      <dgm:prSet presAssocID="{CDF9F823-5E1C-BF4F-BA2A-73BAF3F4C6CC}" presName="hierRoot2" presStyleCnt="0"/>
      <dgm:spPr/>
    </dgm:pt>
    <dgm:pt modelId="{7BBE3A98-DCDD-F840-872B-93A60C1BFFCC}" type="pres">
      <dgm:prSet presAssocID="{CDF9F823-5E1C-BF4F-BA2A-73BAF3F4C6CC}" presName="composite2" presStyleCnt="0"/>
      <dgm:spPr/>
    </dgm:pt>
    <dgm:pt modelId="{E553FCAA-5077-1F48-A917-5E1090658534}" type="pres">
      <dgm:prSet presAssocID="{CDF9F823-5E1C-BF4F-BA2A-73BAF3F4C6CC}" presName="background2" presStyleLbl="node2" presStyleIdx="2" presStyleCnt="4"/>
      <dgm:spPr/>
    </dgm:pt>
    <dgm:pt modelId="{DDF8DB13-507A-6E45-89FC-0F50881C2360}" type="pres">
      <dgm:prSet presAssocID="{CDF9F823-5E1C-BF4F-BA2A-73BAF3F4C6CC}" presName="text2" presStyleLbl="fgAcc2" presStyleIdx="2" presStyleCnt="4">
        <dgm:presLayoutVars>
          <dgm:chPref val="3"/>
        </dgm:presLayoutVars>
      </dgm:prSet>
      <dgm:spPr/>
      <dgm:t>
        <a:bodyPr/>
        <a:lstStyle/>
        <a:p>
          <a:endParaRPr lang="en-US"/>
        </a:p>
      </dgm:t>
    </dgm:pt>
    <dgm:pt modelId="{98C134FA-28A2-A64C-BE0B-161029F30DA1}" type="pres">
      <dgm:prSet presAssocID="{CDF9F823-5E1C-BF4F-BA2A-73BAF3F4C6CC}" presName="hierChild3" presStyleCnt="0"/>
      <dgm:spPr/>
    </dgm:pt>
    <dgm:pt modelId="{9906ADD8-D844-6146-AC02-B75028EB5B55}" type="pres">
      <dgm:prSet presAssocID="{E8EC2E87-94A6-144A-ABBA-BA12CADC2353}" presName="Name10" presStyleLbl="parChTrans1D2" presStyleIdx="3" presStyleCnt="4"/>
      <dgm:spPr/>
      <dgm:t>
        <a:bodyPr/>
        <a:lstStyle/>
        <a:p>
          <a:endParaRPr lang="en-US"/>
        </a:p>
      </dgm:t>
    </dgm:pt>
    <dgm:pt modelId="{1F7CAB8B-6ACE-4942-8026-4C604D5A2D98}" type="pres">
      <dgm:prSet presAssocID="{021205C2-D12B-5844-87E1-E343066ADC7A}" presName="hierRoot2" presStyleCnt="0"/>
      <dgm:spPr/>
    </dgm:pt>
    <dgm:pt modelId="{DCCEFB18-2CFC-9743-BCC1-2DA5920F8CAF}" type="pres">
      <dgm:prSet presAssocID="{021205C2-D12B-5844-87E1-E343066ADC7A}" presName="composite2" presStyleCnt="0"/>
      <dgm:spPr/>
    </dgm:pt>
    <dgm:pt modelId="{9772FC61-078F-2945-B2B5-D1405099522B}" type="pres">
      <dgm:prSet presAssocID="{021205C2-D12B-5844-87E1-E343066ADC7A}" presName="background2" presStyleLbl="node2" presStyleIdx="3" presStyleCnt="4"/>
      <dgm:spPr/>
    </dgm:pt>
    <dgm:pt modelId="{00550A13-4C3E-434B-A3C5-D946284E65CB}" type="pres">
      <dgm:prSet presAssocID="{021205C2-D12B-5844-87E1-E343066ADC7A}" presName="text2" presStyleLbl="fgAcc2" presStyleIdx="3" presStyleCnt="4">
        <dgm:presLayoutVars>
          <dgm:chPref val="3"/>
        </dgm:presLayoutVars>
      </dgm:prSet>
      <dgm:spPr/>
      <dgm:t>
        <a:bodyPr/>
        <a:lstStyle/>
        <a:p>
          <a:endParaRPr lang="en-US"/>
        </a:p>
      </dgm:t>
    </dgm:pt>
    <dgm:pt modelId="{83367D7C-466E-4045-AA21-83FB1B2CD6A5}" type="pres">
      <dgm:prSet presAssocID="{021205C2-D12B-5844-87E1-E343066ADC7A}" presName="hierChild3" presStyleCnt="0"/>
      <dgm:spPr/>
    </dgm:pt>
  </dgm:ptLst>
  <dgm:cxnLst>
    <dgm:cxn modelId="{46DAC181-E447-7345-A15A-8F6DA7F6EEA6}" type="presOf" srcId="{CADD3364-13C1-3848-9DBF-6D102F8D8EEE}" destId="{7F87C7B7-D1D4-EE43-993F-051D2CE3F30B}" srcOrd="0" destOrd="0" presId="urn:microsoft.com/office/officeart/2005/8/layout/hierarchy1"/>
    <dgm:cxn modelId="{F7BFFBA0-8EB9-3841-9728-2D552C429A7C}" srcId="{1BE78EF5-E092-914F-ADCB-5D040F88AE05}" destId="{CDF9F823-5E1C-BF4F-BA2A-73BAF3F4C6CC}" srcOrd="2" destOrd="0" parTransId="{FF38856F-2BF3-F447-AB48-22A94142CA3F}" sibTransId="{874125CF-4B1E-6E4D-9E23-8F8B0E0FAB7A}"/>
    <dgm:cxn modelId="{82FEA3F7-9649-3C47-B51E-DC5F22059F64}" type="presOf" srcId="{C7EEE9F9-3AB9-B14F-8305-19C32342A0F5}" destId="{03C2D4C0-0E33-194F-91E4-59F990D5C040}" srcOrd="0" destOrd="0" presId="urn:microsoft.com/office/officeart/2005/8/layout/hierarchy1"/>
    <dgm:cxn modelId="{97909DC0-454E-954C-94AE-13E8C79C8A9E}" srcId="{893242E2-39B5-E14C-B59E-1A88225DDE55}" destId="{1BE78EF5-E092-914F-ADCB-5D040F88AE05}" srcOrd="0" destOrd="0" parTransId="{B5D0205F-9D72-FA45-9A2A-869D63882262}" sibTransId="{85B0E517-0768-9D43-BAD4-6934C6AEF68A}"/>
    <dgm:cxn modelId="{A9196C34-F475-6F49-A0E1-01D926A6DDD5}" type="presOf" srcId="{DE7C3EA3-0DBE-3940-9571-ECE81F97C33E}" destId="{3789B1F0-0F23-C34A-8C02-32BC77D0117F}" srcOrd="0" destOrd="0" presId="urn:microsoft.com/office/officeart/2005/8/layout/hierarchy1"/>
    <dgm:cxn modelId="{852BCA20-43FF-6B45-B98B-AFA7D6BEC3BD}" type="presOf" srcId="{893242E2-39B5-E14C-B59E-1A88225DDE55}" destId="{12D32FE0-8E26-C94D-B8E5-A28DEA5F7A64}" srcOrd="0" destOrd="0" presId="urn:microsoft.com/office/officeart/2005/8/layout/hierarchy1"/>
    <dgm:cxn modelId="{55A3AA4D-4D41-8A40-8A61-822DB7844A46}" type="presOf" srcId="{E8EC2E87-94A6-144A-ABBA-BA12CADC2353}" destId="{9906ADD8-D844-6146-AC02-B75028EB5B55}" srcOrd="0" destOrd="0" presId="urn:microsoft.com/office/officeart/2005/8/layout/hierarchy1"/>
    <dgm:cxn modelId="{1771454B-3E40-6F47-8459-4C1F9264EBC4}" srcId="{1BE78EF5-E092-914F-ADCB-5D040F88AE05}" destId="{021205C2-D12B-5844-87E1-E343066ADC7A}" srcOrd="3" destOrd="0" parTransId="{E8EC2E87-94A6-144A-ABBA-BA12CADC2353}" sibTransId="{373DDD82-F44F-F348-B41A-BA22EAC6E03B}"/>
    <dgm:cxn modelId="{BA5611BC-ECEF-C844-82D2-7447DD60D332}" srcId="{1BE78EF5-E092-914F-ADCB-5D040F88AE05}" destId="{58AC1CC3-926B-1E45-A442-F8BEC8C831A5}" srcOrd="0" destOrd="0" parTransId="{C7EEE9F9-3AB9-B14F-8305-19C32342A0F5}" sibTransId="{308621FE-C65F-174F-AF5A-ED38E097546E}"/>
    <dgm:cxn modelId="{812BCEC1-C2E2-7349-B685-BF0D8E995ABC}" type="presOf" srcId="{1BE78EF5-E092-914F-ADCB-5D040F88AE05}" destId="{A4D02B39-0829-6A48-AE03-CBE8748E9B80}" srcOrd="0" destOrd="0" presId="urn:microsoft.com/office/officeart/2005/8/layout/hierarchy1"/>
    <dgm:cxn modelId="{38D95E3F-1A79-BA40-ACE8-36870426B8F6}" type="presOf" srcId="{021205C2-D12B-5844-87E1-E343066ADC7A}" destId="{00550A13-4C3E-434B-A3C5-D946284E65CB}" srcOrd="0" destOrd="0" presId="urn:microsoft.com/office/officeart/2005/8/layout/hierarchy1"/>
    <dgm:cxn modelId="{AC1EFE9A-D301-C248-AE8F-609B605E9C70}" srcId="{1BE78EF5-E092-914F-ADCB-5D040F88AE05}" destId="{DE7C3EA3-0DBE-3940-9571-ECE81F97C33E}" srcOrd="1" destOrd="0" parTransId="{CADD3364-13C1-3848-9DBF-6D102F8D8EEE}" sibTransId="{94F5EEDB-AAD7-5244-969C-E6547799ED1D}"/>
    <dgm:cxn modelId="{7CF4A487-9361-3B43-951C-0E3B35A4FEAC}" type="presOf" srcId="{58AC1CC3-926B-1E45-A442-F8BEC8C831A5}" destId="{0A1E1D00-1EFC-744E-8BB1-D2E64DFF69EC}" srcOrd="0" destOrd="0" presId="urn:microsoft.com/office/officeart/2005/8/layout/hierarchy1"/>
    <dgm:cxn modelId="{A405DDC7-C018-B441-A9A0-19EECF6BD69D}" type="presOf" srcId="{FF38856F-2BF3-F447-AB48-22A94142CA3F}" destId="{43A8FDA0-03B6-9946-8651-ED819FDA8D27}" srcOrd="0" destOrd="0" presId="urn:microsoft.com/office/officeart/2005/8/layout/hierarchy1"/>
    <dgm:cxn modelId="{2433E888-359F-1740-8E40-609AD43613EC}" type="presOf" srcId="{CDF9F823-5E1C-BF4F-BA2A-73BAF3F4C6CC}" destId="{DDF8DB13-507A-6E45-89FC-0F50881C2360}" srcOrd="0" destOrd="0" presId="urn:microsoft.com/office/officeart/2005/8/layout/hierarchy1"/>
    <dgm:cxn modelId="{39F405A9-654E-5E4F-85A4-3016BCFFCC3F}" type="presParOf" srcId="{12D32FE0-8E26-C94D-B8E5-A28DEA5F7A64}" destId="{A72AFB99-798A-4747-9E5E-E02D27DDD62F}" srcOrd="0" destOrd="0" presId="urn:microsoft.com/office/officeart/2005/8/layout/hierarchy1"/>
    <dgm:cxn modelId="{8EB53FF1-CB6C-E647-9DAE-F68085CA3DEB}" type="presParOf" srcId="{A72AFB99-798A-4747-9E5E-E02D27DDD62F}" destId="{55B6B7F4-A725-0F4E-95B0-5D62BE7F8B24}" srcOrd="0" destOrd="0" presId="urn:microsoft.com/office/officeart/2005/8/layout/hierarchy1"/>
    <dgm:cxn modelId="{21AEB27E-9A94-BA4B-8B35-CB3083E788E7}" type="presParOf" srcId="{55B6B7F4-A725-0F4E-95B0-5D62BE7F8B24}" destId="{667BF5C4-6CD9-164C-AD1C-A389EA398317}" srcOrd="0" destOrd="0" presId="urn:microsoft.com/office/officeart/2005/8/layout/hierarchy1"/>
    <dgm:cxn modelId="{5ED8F30D-DA1B-9B43-9EB0-3AF1B4DFB50D}" type="presParOf" srcId="{55B6B7F4-A725-0F4E-95B0-5D62BE7F8B24}" destId="{A4D02B39-0829-6A48-AE03-CBE8748E9B80}" srcOrd="1" destOrd="0" presId="urn:microsoft.com/office/officeart/2005/8/layout/hierarchy1"/>
    <dgm:cxn modelId="{DE102926-1B3C-674D-9D7A-A4EF46C66480}" type="presParOf" srcId="{A72AFB99-798A-4747-9E5E-E02D27DDD62F}" destId="{5ED08407-70A9-DE41-B5EC-2C7FF5441F6F}" srcOrd="1" destOrd="0" presId="urn:microsoft.com/office/officeart/2005/8/layout/hierarchy1"/>
    <dgm:cxn modelId="{58224A60-56F8-A848-B302-3C2D7E695815}" type="presParOf" srcId="{5ED08407-70A9-DE41-B5EC-2C7FF5441F6F}" destId="{03C2D4C0-0E33-194F-91E4-59F990D5C040}" srcOrd="0" destOrd="0" presId="urn:microsoft.com/office/officeart/2005/8/layout/hierarchy1"/>
    <dgm:cxn modelId="{77689FC4-6E9C-8044-B602-CB9BBEAD92B2}" type="presParOf" srcId="{5ED08407-70A9-DE41-B5EC-2C7FF5441F6F}" destId="{5C52926C-D72E-BD4B-BE63-06485D7CC069}" srcOrd="1" destOrd="0" presId="urn:microsoft.com/office/officeart/2005/8/layout/hierarchy1"/>
    <dgm:cxn modelId="{84AAD68C-6E91-D049-809D-77586BC6E84B}" type="presParOf" srcId="{5C52926C-D72E-BD4B-BE63-06485D7CC069}" destId="{F905EF1E-0A47-E446-BA5F-B68CC54441DF}" srcOrd="0" destOrd="0" presId="urn:microsoft.com/office/officeart/2005/8/layout/hierarchy1"/>
    <dgm:cxn modelId="{1643D29B-6617-A84C-A137-66BE76261662}" type="presParOf" srcId="{F905EF1E-0A47-E446-BA5F-B68CC54441DF}" destId="{91414A10-8EBE-E147-9841-0D3ED85D36B1}" srcOrd="0" destOrd="0" presId="urn:microsoft.com/office/officeart/2005/8/layout/hierarchy1"/>
    <dgm:cxn modelId="{6E36D4CB-C5B8-D347-BA93-93E335B69823}" type="presParOf" srcId="{F905EF1E-0A47-E446-BA5F-B68CC54441DF}" destId="{0A1E1D00-1EFC-744E-8BB1-D2E64DFF69EC}" srcOrd="1" destOrd="0" presId="urn:microsoft.com/office/officeart/2005/8/layout/hierarchy1"/>
    <dgm:cxn modelId="{5E4A1D1F-0169-6148-82E3-83FCE918B2A0}" type="presParOf" srcId="{5C52926C-D72E-BD4B-BE63-06485D7CC069}" destId="{241681BD-891D-6F40-8BE6-AE16A877B79A}" srcOrd="1" destOrd="0" presId="urn:microsoft.com/office/officeart/2005/8/layout/hierarchy1"/>
    <dgm:cxn modelId="{5BF2BDF2-D24B-FB44-AF67-E9FED9D481BE}" type="presParOf" srcId="{5ED08407-70A9-DE41-B5EC-2C7FF5441F6F}" destId="{7F87C7B7-D1D4-EE43-993F-051D2CE3F30B}" srcOrd="2" destOrd="0" presId="urn:microsoft.com/office/officeart/2005/8/layout/hierarchy1"/>
    <dgm:cxn modelId="{5E126D4C-ABB8-4C47-953D-9DE863D33889}" type="presParOf" srcId="{5ED08407-70A9-DE41-B5EC-2C7FF5441F6F}" destId="{C5FCB203-4DEE-0D4D-8F4D-8FF1B44DF6BF}" srcOrd="3" destOrd="0" presId="urn:microsoft.com/office/officeart/2005/8/layout/hierarchy1"/>
    <dgm:cxn modelId="{ACF5AAB5-082C-8246-B9A7-F9E5F62EB5E3}" type="presParOf" srcId="{C5FCB203-4DEE-0D4D-8F4D-8FF1B44DF6BF}" destId="{415B984A-6695-754F-8803-B890E7576E60}" srcOrd="0" destOrd="0" presId="urn:microsoft.com/office/officeart/2005/8/layout/hierarchy1"/>
    <dgm:cxn modelId="{F119C832-7B81-BC45-AB1B-E9BA2737A142}" type="presParOf" srcId="{415B984A-6695-754F-8803-B890E7576E60}" destId="{7DC31115-C1A8-884E-8588-89AE176F36D1}" srcOrd="0" destOrd="0" presId="urn:microsoft.com/office/officeart/2005/8/layout/hierarchy1"/>
    <dgm:cxn modelId="{7C845C6A-A199-0F43-BB18-4D13741325B5}" type="presParOf" srcId="{415B984A-6695-754F-8803-B890E7576E60}" destId="{3789B1F0-0F23-C34A-8C02-32BC77D0117F}" srcOrd="1" destOrd="0" presId="urn:microsoft.com/office/officeart/2005/8/layout/hierarchy1"/>
    <dgm:cxn modelId="{627DB714-3E30-9741-B536-C0161CA3C589}" type="presParOf" srcId="{C5FCB203-4DEE-0D4D-8F4D-8FF1B44DF6BF}" destId="{E8150A99-86A2-B34A-B4DE-1F4694D5CB57}" srcOrd="1" destOrd="0" presId="urn:microsoft.com/office/officeart/2005/8/layout/hierarchy1"/>
    <dgm:cxn modelId="{40115DCD-A45E-DE4F-8375-8C05A3D30B72}" type="presParOf" srcId="{5ED08407-70A9-DE41-B5EC-2C7FF5441F6F}" destId="{43A8FDA0-03B6-9946-8651-ED819FDA8D27}" srcOrd="4" destOrd="0" presId="urn:microsoft.com/office/officeart/2005/8/layout/hierarchy1"/>
    <dgm:cxn modelId="{4B9E572E-9FF6-2141-92F0-6A74FBD0BA9F}" type="presParOf" srcId="{5ED08407-70A9-DE41-B5EC-2C7FF5441F6F}" destId="{3E72400B-99D5-D54B-B034-0730C4F62214}" srcOrd="5" destOrd="0" presId="urn:microsoft.com/office/officeart/2005/8/layout/hierarchy1"/>
    <dgm:cxn modelId="{4690C02B-6BE1-C949-B9CE-DD4680E4A5CA}" type="presParOf" srcId="{3E72400B-99D5-D54B-B034-0730C4F62214}" destId="{7BBE3A98-DCDD-F840-872B-93A60C1BFFCC}" srcOrd="0" destOrd="0" presId="urn:microsoft.com/office/officeart/2005/8/layout/hierarchy1"/>
    <dgm:cxn modelId="{FA817621-41C8-B34B-B65F-EE0F28639F51}" type="presParOf" srcId="{7BBE3A98-DCDD-F840-872B-93A60C1BFFCC}" destId="{E553FCAA-5077-1F48-A917-5E1090658534}" srcOrd="0" destOrd="0" presId="urn:microsoft.com/office/officeart/2005/8/layout/hierarchy1"/>
    <dgm:cxn modelId="{268DA38A-C0E7-0A44-86D9-A606DB1254BF}" type="presParOf" srcId="{7BBE3A98-DCDD-F840-872B-93A60C1BFFCC}" destId="{DDF8DB13-507A-6E45-89FC-0F50881C2360}" srcOrd="1" destOrd="0" presId="urn:microsoft.com/office/officeart/2005/8/layout/hierarchy1"/>
    <dgm:cxn modelId="{C97354A3-CF65-914A-AEF7-263D4003C254}" type="presParOf" srcId="{3E72400B-99D5-D54B-B034-0730C4F62214}" destId="{98C134FA-28A2-A64C-BE0B-161029F30DA1}" srcOrd="1" destOrd="0" presId="urn:microsoft.com/office/officeart/2005/8/layout/hierarchy1"/>
    <dgm:cxn modelId="{AB54BBAE-6E1E-0E48-85E6-E53DE93719AD}" type="presParOf" srcId="{5ED08407-70A9-DE41-B5EC-2C7FF5441F6F}" destId="{9906ADD8-D844-6146-AC02-B75028EB5B55}" srcOrd="6" destOrd="0" presId="urn:microsoft.com/office/officeart/2005/8/layout/hierarchy1"/>
    <dgm:cxn modelId="{568874C2-EB56-7C4D-B1D8-1E2175DE8B24}" type="presParOf" srcId="{5ED08407-70A9-DE41-B5EC-2C7FF5441F6F}" destId="{1F7CAB8B-6ACE-4942-8026-4C604D5A2D98}" srcOrd="7" destOrd="0" presId="urn:microsoft.com/office/officeart/2005/8/layout/hierarchy1"/>
    <dgm:cxn modelId="{D8DC2AA6-D398-6F47-A5E6-DB1236D5D34C}" type="presParOf" srcId="{1F7CAB8B-6ACE-4942-8026-4C604D5A2D98}" destId="{DCCEFB18-2CFC-9743-BCC1-2DA5920F8CAF}" srcOrd="0" destOrd="0" presId="urn:microsoft.com/office/officeart/2005/8/layout/hierarchy1"/>
    <dgm:cxn modelId="{ED926C0C-5697-F64C-B5A8-E0CB8E26B90A}" type="presParOf" srcId="{DCCEFB18-2CFC-9743-BCC1-2DA5920F8CAF}" destId="{9772FC61-078F-2945-B2B5-D1405099522B}" srcOrd="0" destOrd="0" presId="urn:microsoft.com/office/officeart/2005/8/layout/hierarchy1"/>
    <dgm:cxn modelId="{4294BF57-26D3-954C-8F9C-425ADA735034}" type="presParOf" srcId="{DCCEFB18-2CFC-9743-BCC1-2DA5920F8CAF}" destId="{00550A13-4C3E-434B-A3C5-D946284E65CB}" srcOrd="1" destOrd="0" presId="urn:microsoft.com/office/officeart/2005/8/layout/hierarchy1"/>
    <dgm:cxn modelId="{EDB5E5B9-7D87-904A-AC14-ED50B98FDDE9}" type="presParOf" srcId="{1F7CAB8B-6ACE-4942-8026-4C604D5A2D98}" destId="{83367D7C-466E-4045-AA21-83FB1B2CD6A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75E3B5-91CF-C146-8C42-027A008ED8E8}" type="doc">
      <dgm:prSet loTypeId="urn:microsoft.com/office/officeart/2005/8/layout/process1" loCatId="" qsTypeId="urn:microsoft.com/office/officeart/2005/8/quickstyle/3D3" qsCatId="3D" csTypeId="urn:microsoft.com/office/officeart/2005/8/colors/accent1_2" csCatId="accent1" phldr="1"/>
      <dgm:spPr/>
    </dgm:pt>
    <dgm:pt modelId="{FE09B061-4F85-EE4B-90E0-4A9BA699017E}">
      <dgm:prSet phldrT="[Text]"/>
      <dgm:spPr/>
      <dgm:t>
        <a:bodyPr/>
        <a:lstStyle/>
        <a:p>
          <a:r>
            <a:rPr lang="en-US" spc="-10" dirty="0">
              <a:latin typeface="Calibri"/>
              <a:cs typeface="Calibri"/>
            </a:rPr>
            <a:t>Metabolism</a:t>
          </a:r>
          <a:endParaRPr lang="en-US" dirty="0"/>
        </a:p>
      </dgm:t>
    </dgm:pt>
    <dgm:pt modelId="{D19C5613-55CC-5548-B9A5-01E399EEE6C8}" type="parTrans" cxnId="{F8E77215-CEE1-3B42-AA90-2A7B2C7E0812}">
      <dgm:prSet/>
      <dgm:spPr/>
      <dgm:t>
        <a:bodyPr/>
        <a:lstStyle/>
        <a:p>
          <a:endParaRPr lang="en-US"/>
        </a:p>
      </dgm:t>
    </dgm:pt>
    <dgm:pt modelId="{4F5BC0F5-BF52-8140-9EEA-C5C579D58122}" type="sibTrans" cxnId="{F8E77215-CEE1-3B42-AA90-2A7B2C7E0812}">
      <dgm:prSet/>
      <dgm:spPr/>
      <dgm:t>
        <a:bodyPr/>
        <a:lstStyle/>
        <a:p>
          <a:endParaRPr lang="en-US"/>
        </a:p>
      </dgm:t>
    </dgm:pt>
    <dgm:pt modelId="{7A58CDCD-EFD0-0840-9F76-B7059A5073D7}">
      <dgm:prSet phldrT="[Text]"/>
      <dgm:spPr/>
      <dgm:t>
        <a:bodyPr/>
        <a:lstStyle/>
        <a:p>
          <a:r>
            <a:rPr lang="en-US">
              <a:latin typeface="Calibri"/>
              <a:cs typeface="Calibri"/>
            </a:rPr>
            <a:t>Phase</a:t>
          </a:r>
          <a:r>
            <a:rPr lang="en-US" spc="-95">
              <a:latin typeface="Calibri"/>
              <a:cs typeface="Calibri"/>
            </a:rPr>
            <a:t> </a:t>
          </a:r>
          <a:r>
            <a:rPr lang="en-US">
              <a:latin typeface="Calibri"/>
              <a:cs typeface="Calibri"/>
            </a:rPr>
            <a:t>I</a:t>
          </a:r>
        </a:p>
        <a:p>
          <a:r>
            <a:rPr lang="en-US">
              <a:latin typeface="Calibri"/>
              <a:cs typeface="Calibri"/>
            </a:rPr>
            <a:t>* </a:t>
          </a:r>
          <a:r>
            <a:rPr lang="en-US" spc="-10">
              <a:latin typeface="Calibri"/>
              <a:cs typeface="Calibri"/>
            </a:rPr>
            <a:t>Oxidation</a:t>
          </a:r>
        </a:p>
        <a:p>
          <a:r>
            <a:rPr lang="en-US" spc="-10">
              <a:latin typeface="Calibri"/>
              <a:cs typeface="Calibri"/>
            </a:rPr>
            <a:t>* Reduction</a:t>
          </a:r>
        </a:p>
        <a:p>
          <a:r>
            <a:rPr lang="en-US" spc="-10">
              <a:latin typeface="Calibri"/>
              <a:cs typeface="Calibri"/>
            </a:rPr>
            <a:t>* </a:t>
          </a:r>
          <a:r>
            <a:rPr lang="en-US" spc="-15">
              <a:latin typeface="Calibri"/>
              <a:cs typeface="Calibri"/>
            </a:rPr>
            <a:t>Hydrolysis</a:t>
          </a:r>
          <a:endParaRPr lang="en-US" dirty="0"/>
        </a:p>
      </dgm:t>
    </dgm:pt>
    <dgm:pt modelId="{2DDD3D03-C032-1D48-A594-E6361187AFA6}" type="parTrans" cxnId="{F19C71ED-9575-A14F-97A0-28B2517FCD75}">
      <dgm:prSet/>
      <dgm:spPr/>
      <dgm:t>
        <a:bodyPr/>
        <a:lstStyle/>
        <a:p>
          <a:endParaRPr lang="en-US"/>
        </a:p>
      </dgm:t>
    </dgm:pt>
    <dgm:pt modelId="{B41F3E0C-89C1-6349-883D-A1A570979026}" type="sibTrans" cxnId="{F19C71ED-9575-A14F-97A0-28B2517FCD75}">
      <dgm:prSet/>
      <dgm:spPr/>
      <dgm:t>
        <a:bodyPr/>
        <a:lstStyle/>
        <a:p>
          <a:endParaRPr lang="en-US"/>
        </a:p>
      </dgm:t>
    </dgm:pt>
    <dgm:pt modelId="{4B715411-11C0-7248-BB63-5F7AF04D7A3E}">
      <dgm:prSet phldrT="[Text]"/>
      <dgm:spPr/>
      <dgm:t>
        <a:bodyPr/>
        <a:lstStyle/>
        <a:p>
          <a:r>
            <a:rPr lang="en-US" spc="-5" dirty="0">
              <a:latin typeface="Calibri"/>
              <a:cs typeface="Calibri"/>
            </a:rPr>
            <a:t>Phase</a:t>
          </a:r>
          <a:r>
            <a:rPr lang="en-US" spc="-85" dirty="0">
              <a:latin typeface="Calibri"/>
              <a:cs typeface="Calibri"/>
            </a:rPr>
            <a:t> </a:t>
          </a:r>
          <a:r>
            <a:rPr lang="en-US" dirty="0">
              <a:latin typeface="Calibri"/>
              <a:cs typeface="Calibri"/>
            </a:rPr>
            <a:t>II</a:t>
          </a:r>
        </a:p>
        <a:p>
          <a:endParaRPr lang="en-US" dirty="0">
            <a:latin typeface="Calibri"/>
            <a:cs typeface="Calibri"/>
          </a:endParaRPr>
        </a:p>
        <a:p>
          <a:r>
            <a:rPr lang="en-US" spc="-10" dirty="0">
              <a:latin typeface="Calibri"/>
              <a:cs typeface="Calibri"/>
            </a:rPr>
            <a:t>Conjugation</a:t>
          </a:r>
        </a:p>
        <a:p>
          <a:endParaRPr lang="en-US" dirty="0"/>
        </a:p>
      </dgm:t>
    </dgm:pt>
    <dgm:pt modelId="{A286F83E-7830-8B4F-A1CC-F022BAF1FB38}" type="parTrans" cxnId="{906EA6B7-88F0-9946-870C-4D8FFCFD22E2}">
      <dgm:prSet/>
      <dgm:spPr/>
      <dgm:t>
        <a:bodyPr/>
        <a:lstStyle/>
        <a:p>
          <a:endParaRPr lang="en-US"/>
        </a:p>
      </dgm:t>
    </dgm:pt>
    <dgm:pt modelId="{449212A4-1CCF-7640-9CD9-DE600D6834E2}" type="sibTrans" cxnId="{906EA6B7-88F0-9946-870C-4D8FFCFD22E2}">
      <dgm:prSet/>
      <dgm:spPr/>
      <dgm:t>
        <a:bodyPr/>
        <a:lstStyle/>
        <a:p>
          <a:pPr rtl="0"/>
          <a:endParaRPr lang="en-US"/>
        </a:p>
      </dgm:t>
    </dgm:pt>
    <dgm:pt modelId="{22C1F4C9-5050-494B-91BA-4C78B87A0D0E}" type="pres">
      <dgm:prSet presAssocID="{6775E3B5-91CF-C146-8C42-027A008ED8E8}" presName="Name0" presStyleCnt="0">
        <dgm:presLayoutVars>
          <dgm:dir/>
          <dgm:resizeHandles val="exact"/>
        </dgm:presLayoutVars>
      </dgm:prSet>
      <dgm:spPr/>
    </dgm:pt>
    <dgm:pt modelId="{2C46D879-A78E-2141-A46C-403FB4683169}" type="pres">
      <dgm:prSet presAssocID="{FE09B061-4F85-EE4B-90E0-4A9BA699017E}" presName="node" presStyleLbl="node1" presStyleIdx="0" presStyleCnt="3">
        <dgm:presLayoutVars>
          <dgm:bulletEnabled val="1"/>
        </dgm:presLayoutVars>
      </dgm:prSet>
      <dgm:spPr/>
      <dgm:t>
        <a:bodyPr/>
        <a:lstStyle/>
        <a:p>
          <a:endParaRPr lang="en-US"/>
        </a:p>
      </dgm:t>
    </dgm:pt>
    <dgm:pt modelId="{AEC8D48A-CD75-4B45-A065-2DDDE7BED01E}" type="pres">
      <dgm:prSet presAssocID="{4F5BC0F5-BF52-8140-9EEA-C5C579D58122}" presName="sibTrans" presStyleLbl="sibTrans2D1" presStyleIdx="0" presStyleCnt="2"/>
      <dgm:spPr/>
      <dgm:t>
        <a:bodyPr/>
        <a:lstStyle/>
        <a:p>
          <a:endParaRPr lang="en-US"/>
        </a:p>
      </dgm:t>
    </dgm:pt>
    <dgm:pt modelId="{EE116E68-9CA2-554D-88A2-F36427C1C25A}" type="pres">
      <dgm:prSet presAssocID="{4F5BC0F5-BF52-8140-9EEA-C5C579D58122}" presName="connectorText" presStyleLbl="sibTrans2D1" presStyleIdx="0" presStyleCnt="2"/>
      <dgm:spPr/>
      <dgm:t>
        <a:bodyPr/>
        <a:lstStyle/>
        <a:p>
          <a:endParaRPr lang="en-US"/>
        </a:p>
      </dgm:t>
    </dgm:pt>
    <dgm:pt modelId="{47D70ECD-A3C2-DB4A-8A87-7ABA5C8F3CF0}" type="pres">
      <dgm:prSet presAssocID="{7A58CDCD-EFD0-0840-9F76-B7059A5073D7}" presName="node" presStyleLbl="node1" presStyleIdx="1" presStyleCnt="3">
        <dgm:presLayoutVars>
          <dgm:bulletEnabled val="1"/>
        </dgm:presLayoutVars>
      </dgm:prSet>
      <dgm:spPr/>
      <dgm:t>
        <a:bodyPr/>
        <a:lstStyle/>
        <a:p>
          <a:endParaRPr lang="en-US"/>
        </a:p>
      </dgm:t>
    </dgm:pt>
    <dgm:pt modelId="{A0BDC3B5-EAA8-1444-B83C-4D616F8F06E4}" type="pres">
      <dgm:prSet presAssocID="{B41F3E0C-89C1-6349-883D-A1A570979026}" presName="sibTrans" presStyleLbl="sibTrans2D1" presStyleIdx="1" presStyleCnt="2"/>
      <dgm:spPr/>
      <dgm:t>
        <a:bodyPr/>
        <a:lstStyle/>
        <a:p>
          <a:endParaRPr lang="en-US"/>
        </a:p>
      </dgm:t>
    </dgm:pt>
    <dgm:pt modelId="{378A6431-7323-1049-AD5D-458A7EAEBA95}" type="pres">
      <dgm:prSet presAssocID="{B41F3E0C-89C1-6349-883D-A1A570979026}" presName="connectorText" presStyleLbl="sibTrans2D1" presStyleIdx="1" presStyleCnt="2"/>
      <dgm:spPr/>
      <dgm:t>
        <a:bodyPr/>
        <a:lstStyle/>
        <a:p>
          <a:endParaRPr lang="en-US"/>
        </a:p>
      </dgm:t>
    </dgm:pt>
    <dgm:pt modelId="{4006B8CA-9AB8-D944-9059-1D3928A6B532}" type="pres">
      <dgm:prSet presAssocID="{4B715411-11C0-7248-BB63-5F7AF04D7A3E}" presName="node" presStyleLbl="node1" presStyleIdx="2" presStyleCnt="3">
        <dgm:presLayoutVars>
          <dgm:bulletEnabled val="1"/>
        </dgm:presLayoutVars>
      </dgm:prSet>
      <dgm:spPr/>
      <dgm:t>
        <a:bodyPr/>
        <a:lstStyle/>
        <a:p>
          <a:endParaRPr lang="en-US"/>
        </a:p>
      </dgm:t>
    </dgm:pt>
  </dgm:ptLst>
  <dgm:cxnLst>
    <dgm:cxn modelId="{BA89E771-9639-E342-A8E5-219D72446AB3}" type="presOf" srcId="{4B715411-11C0-7248-BB63-5F7AF04D7A3E}" destId="{4006B8CA-9AB8-D944-9059-1D3928A6B532}" srcOrd="0" destOrd="0" presId="urn:microsoft.com/office/officeart/2005/8/layout/process1"/>
    <dgm:cxn modelId="{F0304D28-8948-3A41-A897-99F7EB817C4E}" type="presOf" srcId="{FE09B061-4F85-EE4B-90E0-4A9BA699017E}" destId="{2C46D879-A78E-2141-A46C-403FB4683169}" srcOrd="0" destOrd="0" presId="urn:microsoft.com/office/officeart/2005/8/layout/process1"/>
    <dgm:cxn modelId="{B599A0B8-7864-B04D-8380-480E43787F97}" type="presOf" srcId="{B41F3E0C-89C1-6349-883D-A1A570979026}" destId="{378A6431-7323-1049-AD5D-458A7EAEBA95}" srcOrd="1" destOrd="0" presId="urn:microsoft.com/office/officeart/2005/8/layout/process1"/>
    <dgm:cxn modelId="{0BD63400-CFE9-EC4C-B2C9-5F234111C531}" type="presOf" srcId="{4F5BC0F5-BF52-8140-9EEA-C5C579D58122}" destId="{EE116E68-9CA2-554D-88A2-F36427C1C25A}" srcOrd="1" destOrd="0" presId="urn:microsoft.com/office/officeart/2005/8/layout/process1"/>
    <dgm:cxn modelId="{0225B728-6846-CF4B-B648-0ACC99C0F687}" type="presOf" srcId="{7A58CDCD-EFD0-0840-9F76-B7059A5073D7}" destId="{47D70ECD-A3C2-DB4A-8A87-7ABA5C8F3CF0}" srcOrd="0" destOrd="0" presId="urn:microsoft.com/office/officeart/2005/8/layout/process1"/>
    <dgm:cxn modelId="{F8E77215-CEE1-3B42-AA90-2A7B2C7E0812}" srcId="{6775E3B5-91CF-C146-8C42-027A008ED8E8}" destId="{FE09B061-4F85-EE4B-90E0-4A9BA699017E}" srcOrd="0" destOrd="0" parTransId="{D19C5613-55CC-5548-B9A5-01E399EEE6C8}" sibTransId="{4F5BC0F5-BF52-8140-9EEA-C5C579D58122}"/>
    <dgm:cxn modelId="{61836026-F62B-AE42-82E1-582569BD6A95}" type="presOf" srcId="{B41F3E0C-89C1-6349-883D-A1A570979026}" destId="{A0BDC3B5-EAA8-1444-B83C-4D616F8F06E4}" srcOrd="0" destOrd="0" presId="urn:microsoft.com/office/officeart/2005/8/layout/process1"/>
    <dgm:cxn modelId="{89EC61CC-AFA7-5046-81FB-14F88621D61A}" type="presOf" srcId="{6775E3B5-91CF-C146-8C42-027A008ED8E8}" destId="{22C1F4C9-5050-494B-91BA-4C78B87A0D0E}" srcOrd="0" destOrd="0" presId="urn:microsoft.com/office/officeart/2005/8/layout/process1"/>
    <dgm:cxn modelId="{F19C71ED-9575-A14F-97A0-28B2517FCD75}" srcId="{6775E3B5-91CF-C146-8C42-027A008ED8E8}" destId="{7A58CDCD-EFD0-0840-9F76-B7059A5073D7}" srcOrd="1" destOrd="0" parTransId="{2DDD3D03-C032-1D48-A594-E6361187AFA6}" sibTransId="{B41F3E0C-89C1-6349-883D-A1A570979026}"/>
    <dgm:cxn modelId="{0C2DE094-B4A4-9641-A190-886A633BD2D9}" type="presOf" srcId="{4F5BC0F5-BF52-8140-9EEA-C5C579D58122}" destId="{AEC8D48A-CD75-4B45-A065-2DDDE7BED01E}" srcOrd="0" destOrd="0" presId="urn:microsoft.com/office/officeart/2005/8/layout/process1"/>
    <dgm:cxn modelId="{906EA6B7-88F0-9946-870C-4D8FFCFD22E2}" srcId="{6775E3B5-91CF-C146-8C42-027A008ED8E8}" destId="{4B715411-11C0-7248-BB63-5F7AF04D7A3E}" srcOrd="2" destOrd="0" parTransId="{A286F83E-7830-8B4F-A1CC-F022BAF1FB38}" sibTransId="{449212A4-1CCF-7640-9CD9-DE600D6834E2}"/>
    <dgm:cxn modelId="{83B005CF-D50B-D049-97E7-F59B8F40B725}" type="presParOf" srcId="{22C1F4C9-5050-494B-91BA-4C78B87A0D0E}" destId="{2C46D879-A78E-2141-A46C-403FB4683169}" srcOrd="0" destOrd="0" presId="urn:microsoft.com/office/officeart/2005/8/layout/process1"/>
    <dgm:cxn modelId="{B12BB686-4809-D249-B52E-6DB6F85F60D7}" type="presParOf" srcId="{22C1F4C9-5050-494B-91BA-4C78B87A0D0E}" destId="{AEC8D48A-CD75-4B45-A065-2DDDE7BED01E}" srcOrd="1" destOrd="0" presId="urn:microsoft.com/office/officeart/2005/8/layout/process1"/>
    <dgm:cxn modelId="{77F38505-F43B-9445-86E8-208CFFE6194F}" type="presParOf" srcId="{AEC8D48A-CD75-4B45-A065-2DDDE7BED01E}" destId="{EE116E68-9CA2-554D-88A2-F36427C1C25A}" srcOrd="0" destOrd="0" presId="urn:microsoft.com/office/officeart/2005/8/layout/process1"/>
    <dgm:cxn modelId="{90E86C13-E99F-254D-BDD1-FAF9DD342885}" type="presParOf" srcId="{22C1F4C9-5050-494B-91BA-4C78B87A0D0E}" destId="{47D70ECD-A3C2-DB4A-8A87-7ABA5C8F3CF0}" srcOrd="2" destOrd="0" presId="urn:microsoft.com/office/officeart/2005/8/layout/process1"/>
    <dgm:cxn modelId="{17F867BF-9E4E-7649-92C4-6DE87C24088B}" type="presParOf" srcId="{22C1F4C9-5050-494B-91BA-4C78B87A0D0E}" destId="{A0BDC3B5-EAA8-1444-B83C-4D616F8F06E4}" srcOrd="3" destOrd="0" presId="urn:microsoft.com/office/officeart/2005/8/layout/process1"/>
    <dgm:cxn modelId="{77A1E22D-4D35-134E-BA64-A18AA2E2FB76}" type="presParOf" srcId="{A0BDC3B5-EAA8-1444-B83C-4D616F8F06E4}" destId="{378A6431-7323-1049-AD5D-458A7EAEBA95}" srcOrd="0" destOrd="0" presId="urn:microsoft.com/office/officeart/2005/8/layout/process1"/>
    <dgm:cxn modelId="{7F3BCBAA-062E-A548-B3C7-1056179D28BF}" type="presParOf" srcId="{22C1F4C9-5050-494B-91BA-4C78B87A0D0E}" destId="{4006B8CA-9AB8-D944-9059-1D3928A6B532}"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813526-7A25-694B-85A9-107A4C879933}" type="doc">
      <dgm:prSet loTypeId="urn:microsoft.com/office/officeart/2008/layout/HalfCircleOrganizationChart" loCatId="" qsTypeId="urn:microsoft.com/office/officeart/2005/8/quickstyle/simple4" qsCatId="simple" csTypeId="urn:microsoft.com/office/officeart/2005/8/colors/accent1_2" csCatId="accent1" phldr="1"/>
      <dgm:spPr/>
      <dgm:t>
        <a:bodyPr/>
        <a:lstStyle/>
        <a:p>
          <a:endParaRPr lang="en-US"/>
        </a:p>
      </dgm:t>
    </dgm:pt>
    <dgm:pt modelId="{BD94BB3F-62CF-5045-9D8B-B82747559C35}" type="asst">
      <dgm:prSet phldrT="[Text]"/>
      <dgm:spPr/>
      <dgm:t>
        <a:bodyPr/>
        <a:lstStyle/>
        <a:p>
          <a:r>
            <a:rPr lang="en-US" b="1" spc="-5" dirty="0">
              <a:solidFill>
                <a:srgbClr val="2E6AA6"/>
              </a:solidFill>
              <a:latin typeface="Calibri"/>
              <a:cs typeface="Calibri"/>
            </a:rPr>
            <a:t>Enzyme</a:t>
          </a:r>
          <a:r>
            <a:rPr lang="en-US" b="1" spc="-75" dirty="0">
              <a:solidFill>
                <a:srgbClr val="2E6AA6"/>
              </a:solidFill>
              <a:latin typeface="Calibri"/>
              <a:cs typeface="Calibri"/>
            </a:rPr>
            <a:t> </a:t>
          </a:r>
          <a:r>
            <a:rPr lang="en-US" b="1" spc="-5" dirty="0">
              <a:solidFill>
                <a:srgbClr val="2E6AA6"/>
              </a:solidFill>
              <a:latin typeface="Calibri"/>
              <a:cs typeface="Calibri"/>
            </a:rPr>
            <a:t>inducers</a:t>
          </a:r>
          <a:endParaRPr lang="en-US" dirty="0">
            <a:solidFill>
              <a:srgbClr val="2E6AA6"/>
            </a:solidFill>
          </a:endParaRPr>
        </a:p>
      </dgm:t>
    </dgm:pt>
    <dgm:pt modelId="{B72B2AC8-1BA6-3F47-A62A-62E93A065F37}" type="parTrans" cxnId="{9B1F338C-7EEB-3C45-8C3E-3A3F1A8822B2}">
      <dgm:prSet/>
      <dgm:spPr/>
      <dgm:t>
        <a:bodyPr/>
        <a:lstStyle/>
        <a:p>
          <a:endParaRPr lang="en-US"/>
        </a:p>
      </dgm:t>
    </dgm:pt>
    <dgm:pt modelId="{10F1EC86-B452-454A-8AF6-F9A93595B783}" type="sibTrans" cxnId="{9B1F338C-7EEB-3C45-8C3E-3A3F1A8822B2}">
      <dgm:prSet/>
      <dgm:spPr/>
      <dgm:t>
        <a:bodyPr/>
        <a:lstStyle/>
        <a:p>
          <a:endParaRPr lang="en-US"/>
        </a:p>
      </dgm:t>
    </dgm:pt>
    <dgm:pt modelId="{EC660FCE-2C18-B941-B4E4-07D01D11D087}" type="asst">
      <dgm:prSet/>
      <dgm:spPr/>
      <dgm:t>
        <a:bodyPr/>
        <a:lstStyle/>
        <a:p>
          <a:r>
            <a:rPr lang="en-US" b="1" spc="-5" dirty="0">
              <a:solidFill>
                <a:srgbClr val="2E6AA6"/>
              </a:solidFill>
              <a:latin typeface="Calibri"/>
              <a:cs typeface="Calibri"/>
            </a:rPr>
            <a:t>Enzyme</a:t>
          </a:r>
          <a:r>
            <a:rPr lang="en-US" b="1" spc="-85" dirty="0">
              <a:solidFill>
                <a:srgbClr val="2E6AA6"/>
              </a:solidFill>
              <a:latin typeface="Calibri"/>
              <a:cs typeface="Calibri"/>
            </a:rPr>
            <a:t> </a:t>
          </a:r>
          <a:r>
            <a:rPr lang="en-US" b="1" spc="-5" dirty="0">
              <a:solidFill>
                <a:srgbClr val="2E6AA6"/>
              </a:solidFill>
              <a:latin typeface="Calibri"/>
              <a:cs typeface="Calibri"/>
            </a:rPr>
            <a:t>inhibitors</a:t>
          </a:r>
          <a:endParaRPr lang="en-US" dirty="0">
            <a:solidFill>
              <a:srgbClr val="2E6AA6"/>
            </a:solidFill>
          </a:endParaRPr>
        </a:p>
      </dgm:t>
    </dgm:pt>
    <dgm:pt modelId="{8E20E7BD-4EC3-F744-BD05-AAF54DE97395}" type="parTrans" cxnId="{1C475DFF-DA13-7445-8889-972179E541D9}">
      <dgm:prSet/>
      <dgm:spPr/>
      <dgm:t>
        <a:bodyPr/>
        <a:lstStyle/>
        <a:p>
          <a:endParaRPr lang="en-US"/>
        </a:p>
      </dgm:t>
    </dgm:pt>
    <dgm:pt modelId="{1DCB2504-3A26-3E48-BFAE-F4C1612D74FD}" type="sibTrans" cxnId="{1C475DFF-DA13-7445-8889-972179E541D9}">
      <dgm:prSet/>
      <dgm:spPr/>
      <dgm:t>
        <a:bodyPr/>
        <a:lstStyle/>
        <a:p>
          <a:endParaRPr lang="en-US"/>
        </a:p>
      </dgm:t>
    </dgm:pt>
    <dgm:pt modelId="{715330F9-094C-DF4B-91FA-EF137A970ACF}">
      <dgm:prSet phldrT="[Text]"/>
      <dgm:spPr/>
      <dgm:t>
        <a:bodyPr/>
        <a:lstStyle/>
        <a:p>
          <a:r>
            <a:rPr lang="en-US" dirty="0">
              <a:solidFill>
                <a:srgbClr val="2E6AA6"/>
              </a:solidFill>
              <a:latin typeface="Arial Narrow"/>
              <a:cs typeface="Arial Narrow"/>
            </a:rPr>
            <a:t>E</a:t>
          </a:r>
          <a:r>
            <a:rPr lang="en-US" spc="-10" dirty="0">
              <a:solidFill>
                <a:srgbClr val="2E6AA6"/>
              </a:solidFill>
              <a:latin typeface="Arial Narrow"/>
              <a:cs typeface="Arial Narrow"/>
            </a:rPr>
            <a:t>n</a:t>
          </a:r>
          <a:r>
            <a:rPr lang="en-US" spc="-5" dirty="0">
              <a:solidFill>
                <a:srgbClr val="2E6AA6"/>
              </a:solidFill>
              <a:latin typeface="Arial Narrow"/>
              <a:cs typeface="Arial Narrow"/>
            </a:rPr>
            <a:t>zyme</a:t>
          </a:r>
          <a:endParaRPr lang="en-US" dirty="0">
            <a:solidFill>
              <a:srgbClr val="2E6AA6"/>
            </a:solidFill>
          </a:endParaRPr>
        </a:p>
      </dgm:t>
    </dgm:pt>
    <dgm:pt modelId="{282CDAA7-44D2-454C-AE35-4CD289E41A80}" type="sibTrans" cxnId="{35A483E8-34DD-0B49-9AB1-91855C452F0C}">
      <dgm:prSet/>
      <dgm:spPr/>
      <dgm:t>
        <a:bodyPr/>
        <a:lstStyle/>
        <a:p>
          <a:endParaRPr lang="en-US"/>
        </a:p>
      </dgm:t>
    </dgm:pt>
    <dgm:pt modelId="{35A8C098-9D2A-3142-ABC9-EFD39AAE0AC9}" type="parTrans" cxnId="{35A483E8-34DD-0B49-9AB1-91855C452F0C}">
      <dgm:prSet/>
      <dgm:spPr/>
      <dgm:t>
        <a:bodyPr/>
        <a:lstStyle/>
        <a:p>
          <a:endParaRPr lang="en-US"/>
        </a:p>
      </dgm:t>
    </dgm:pt>
    <dgm:pt modelId="{A1F018CB-394D-5F49-8783-BC3AC5B6148F}" type="pres">
      <dgm:prSet presAssocID="{D7813526-7A25-694B-85A9-107A4C879933}" presName="Name0" presStyleCnt="0">
        <dgm:presLayoutVars>
          <dgm:orgChart val="1"/>
          <dgm:chPref val="1"/>
          <dgm:dir/>
          <dgm:animOne val="branch"/>
          <dgm:animLvl val="lvl"/>
          <dgm:resizeHandles/>
        </dgm:presLayoutVars>
      </dgm:prSet>
      <dgm:spPr/>
      <dgm:t>
        <a:bodyPr/>
        <a:lstStyle/>
        <a:p>
          <a:endParaRPr lang="en-US"/>
        </a:p>
      </dgm:t>
    </dgm:pt>
    <dgm:pt modelId="{7E242FCE-79CF-964F-9345-FEE89197F735}" type="pres">
      <dgm:prSet presAssocID="{715330F9-094C-DF4B-91FA-EF137A970ACF}" presName="hierRoot1" presStyleCnt="0">
        <dgm:presLayoutVars>
          <dgm:hierBranch val="init"/>
        </dgm:presLayoutVars>
      </dgm:prSet>
      <dgm:spPr/>
    </dgm:pt>
    <dgm:pt modelId="{CBC53E52-2BC0-8E46-93EC-9371E470E307}" type="pres">
      <dgm:prSet presAssocID="{715330F9-094C-DF4B-91FA-EF137A970ACF}" presName="rootComposite1" presStyleCnt="0"/>
      <dgm:spPr/>
    </dgm:pt>
    <dgm:pt modelId="{5298D5FE-F4D0-4640-87DE-D23985CEFB19}" type="pres">
      <dgm:prSet presAssocID="{715330F9-094C-DF4B-91FA-EF137A970ACF}" presName="rootText1" presStyleLbl="alignAcc1" presStyleIdx="0" presStyleCnt="0">
        <dgm:presLayoutVars>
          <dgm:chPref val="3"/>
        </dgm:presLayoutVars>
      </dgm:prSet>
      <dgm:spPr/>
      <dgm:t>
        <a:bodyPr/>
        <a:lstStyle/>
        <a:p>
          <a:endParaRPr lang="en-US"/>
        </a:p>
      </dgm:t>
    </dgm:pt>
    <dgm:pt modelId="{CD186405-7C5B-1F42-B9A2-BD3D0DB66301}" type="pres">
      <dgm:prSet presAssocID="{715330F9-094C-DF4B-91FA-EF137A970ACF}" presName="topArc1" presStyleLbl="parChTrans1D1" presStyleIdx="0" presStyleCnt="6"/>
      <dgm:spPr/>
    </dgm:pt>
    <dgm:pt modelId="{F79CDDBF-33F3-DB4C-9E5B-AF13997990C5}" type="pres">
      <dgm:prSet presAssocID="{715330F9-094C-DF4B-91FA-EF137A970ACF}" presName="bottomArc1" presStyleLbl="parChTrans1D1" presStyleIdx="1" presStyleCnt="6"/>
      <dgm:spPr/>
    </dgm:pt>
    <dgm:pt modelId="{1791EEBF-D148-A141-9794-C4ED712B9E6A}" type="pres">
      <dgm:prSet presAssocID="{715330F9-094C-DF4B-91FA-EF137A970ACF}" presName="topConnNode1" presStyleLbl="node1" presStyleIdx="0" presStyleCnt="0"/>
      <dgm:spPr/>
      <dgm:t>
        <a:bodyPr/>
        <a:lstStyle/>
        <a:p>
          <a:endParaRPr lang="en-US"/>
        </a:p>
      </dgm:t>
    </dgm:pt>
    <dgm:pt modelId="{2A47CB0C-6261-DA4F-AA73-B9BD573AC692}" type="pres">
      <dgm:prSet presAssocID="{715330F9-094C-DF4B-91FA-EF137A970ACF}" presName="hierChild2" presStyleCnt="0"/>
      <dgm:spPr/>
    </dgm:pt>
    <dgm:pt modelId="{471C7375-5B42-3248-9356-3D5CD8906CAD}" type="pres">
      <dgm:prSet presAssocID="{715330F9-094C-DF4B-91FA-EF137A970ACF}" presName="hierChild3" presStyleCnt="0"/>
      <dgm:spPr/>
    </dgm:pt>
    <dgm:pt modelId="{D66A32DB-BF5F-7F43-BC85-2F88CDEE102A}" type="pres">
      <dgm:prSet presAssocID="{B72B2AC8-1BA6-3F47-A62A-62E93A065F37}" presName="Name101" presStyleLbl="parChTrans1D2" presStyleIdx="0" presStyleCnt="2"/>
      <dgm:spPr/>
      <dgm:t>
        <a:bodyPr/>
        <a:lstStyle/>
        <a:p>
          <a:endParaRPr lang="en-US"/>
        </a:p>
      </dgm:t>
    </dgm:pt>
    <dgm:pt modelId="{1A0FF922-AB81-1944-81D4-4377066854B8}" type="pres">
      <dgm:prSet presAssocID="{BD94BB3F-62CF-5045-9D8B-B82747559C35}" presName="hierRoot3" presStyleCnt="0">
        <dgm:presLayoutVars>
          <dgm:hierBranch val="init"/>
        </dgm:presLayoutVars>
      </dgm:prSet>
      <dgm:spPr/>
    </dgm:pt>
    <dgm:pt modelId="{8911534D-80B5-D340-A8F1-4018DEC5EB44}" type="pres">
      <dgm:prSet presAssocID="{BD94BB3F-62CF-5045-9D8B-B82747559C35}" presName="rootComposite3" presStyleCnt="0"/>
      <dgm:spPr/>
    </dgm:pt>
    <dgm:pt modelId="{27896927-AD0A-AA46-AE4B-5E34588B057A}" type="pres">
      <dgm:prSet presAssocID="{BD94BB3F-62CF-5045-9D8B-B82747559C35}" presName="rootText3" presStyleLbl="alignAcc1" presStyleIdx="0" presStyleCnt="0" custLinFactNeighborX="-46566" custLinFactNeighborY="3638">
        <dgm:presLayoutVars>
          <dgm:chPref val="3"/>
        </dgm:presLayoutVars>
      </dgm:prSet>
      <dgm:spPr/>
      <dgm:t>
        <a:bodyPr/>
        <a:lstStyle/>
        <a:p>
          <a:endParaRPr lang="en-US"/>
        </a:p>
      </dgm:t>
    </dgm:pt>
    <dgm:pt modelId="{5D1ABE2A-0721-7F4D-A98F-0C31AB04F4AB}" type="pres">
      <dgm:prSet presAssocID="{BD94BB3F-62CF-5045-9D8B-B82747559C35}" presName="topArc3" presStyleLbl="parChTrans1D1" presStyleIdx="2" presStyleCnt="6"/>
      <dgm:spPr/>
    </dgm:pt>
    <dgm:pt modelId="{45675ABF-64F2-C147-BED1-F138A1F33752}" type="pres">
      <dgm:prSet presAssocID="{BD94BB3F-62CF-5045-9D8B-B82747559C35}" presName="bottomArc3" presStyleLbl="parChTrans1D1" presStyleIdx="3" presStyleCnt="6"/>
      <dgm:spPr/>
    </dgm:pt>
    <dgm:pt modelId="{35213358-2E28-9B45-A6D8-93848A50FF8A}" type="pres">
      <dgm:prSet presAssocID="{BD94BB3F-62CF-5045-9D8B-B82747559C35}" presName="topConnNode3" presStyleLbl="asst1" presStyleIdx="0" presStyleCnt="0"/>
      <dgm:spPr/>
      <dgm:t>
        <a:bodyPr/>
        <a:lstStyle/>
        <a:p>
          <a:endParaRPr lang="en-US"/>
        </a:p>
      </dgm:t>
    </dgm:pt>
    <dgm:pt modelId="{DF1D2D78-70C3-3D40-A7CF-585A1608D42A}" type="pres">
      <dgm:prSet presAssocID="{BD94BB3F-62CF-5045-9D8B-B82747559C35}" presName="hierChild6" presStyleCnt="0"/>
      <dgm:spPr/>
    </dgm:pt>
    <dgm:pt modelId="{43F41865-F5B0-7D47-BB93-4C2BDBAD52D8}" type="pres">
      <dgm:prSet presAssocID="{BD94BB3F-62CF-5045-9D8B-B82747559C35}" presName="hierChild7" presStyleCnt="0"/>
      <dgm:spPr/>
    </dgm:pt>
    <dgm:pt modelId="{EA6321DA-6E96-AD4A-854A-2A2231DA4371}" type="pres">
      <dgm:prSet presAssocID="{8E20E7BD-4EC3-F744-BD05-AAF54DE97395}" presName="Name101" presStyleLbl="parChTrans1D2" presStyleIdx="1" presStyleCnt="2"/>
      <dgm:spPr/>
      <dgm:t>
        <a:bodyPr/>
        <a:lstStyle/>
        <a:p>
          <a:endParaRPr lang="en-US"/>
        </a:p>
      </dgm:t>
    </dgm:pt>
    <dgm:pt modelId="{2C03BE9D-3CE6-B642-89D1-D3D18A39C101}" type="pres">
      <dgm:prSet presAssocID="{EC660FCE-2C18-B941-B4E4-07D01D11D087}" presName="hierRoot3" presStyleCnt="0">
        <dgm:presLayoutVars>
          <dgm:hierBranch val="init"/>
        </dgm:presLayoutVars>
      </dgm:prSet>
      <dgm:spPr/>
    </dgm:pt>
    <dgm:pt modelId="{4874ADCB-47B4-3744-B562-6C9E37169E6B}" type="pres">
      <dgm:prSet presAssocID="{EC660FCE-2C18-B941-B4E4-07D01D11D087}" presName="rootComposite3" presStyleCnt="0"/>
      <dgm:spPr/>
    </dgm:pt>
    <dgm:pt modelId="{F26FB60D-C6BC-074B-B886-99DF85C88267}" type="pres">
      <dgm:prSet presAssocID="{EC660FCE-2C18-B941-B4E4-07D01D11D087}" presName="rootText3" presStyleLbl="alignAcc1" presStyleIdx="0" presStyleCnt="0" custLinFactNeighborX="71409" custLinFactNeighborY="5013">
        <dgm:presLayoutVars>
          <dgm:chPref val="3"/>
        </dgm:presLayoutVars>
      </dgm:prSet>
      <dgm:spPr/>
      <dgm:t>
        <a:bodyPr/>
        <a:lstStyle/>
        <a:p>
          <a:endParaRPr lang="en-US"/>
        </a:p>
      </dgm:t>
    </dgm:pt>
    <dgm:pt modelId="{31A7AB7D-839B-EB48-AB9E-4EC6606AA930}" type="pres">
      <dgm:prSet presAssocID="{EC660FCE-2C18-B941-B4E4-07D01D11D087}" presName="topArc3" presStyleLbl="parChTrans1D1" presStyleIdx="4" presStyleCnt="6"/>
      <dgm:spPr/>
    </dgm:pt>
    <dgm:pt modelId="{1AECD946-5129-9A41-A0B3-D341D6BD23B9}" type="pres">
      <dgm:prSet presAssocID="{EC660FCE-2C18-B941-B4E4-07D01D11D087}" presName="bottomArc3" presStyleLbl="parChTrans1D1" presStyleIdx="5" presStyleCnt="6"/>
      <dgm:spPr/>
    </dgm:pt>
    <dgm:pt modelId="{1BDB501B-EB6B-5E45-A424-D8F287896265}" type="pres">
      <dgm:prSet presAssocID="{EC660FCE-2C18-B941-B4E4-07D01D11D087}" presName="topConnNode3" presStyleLbl="asst1" presStyleIdx="0" presStyleCnt="0"/>
      <dgm:spPr/>
      <dgm:t>
        <a:bodyPr/>
        <a:lstStyle/>
        <a:p>
          <a:endParaRPr lang="en-US"/>
        </a:p>
      </dgm:t>
    </dgm:pt>
    <dgm:pt modelId="{2F01742E-B2A9-274E-BF4A-1B97F3677F74}" type="pres">
      <dgm:prSet presAssocID="{EC660FCE-2C18-B941-B4E4-07D01D11D087}" presName="hierChild6" presStyleCnt="0"/>
      <dgm:spPr/>
    </dgm:pt>
    <dgm:pt modelId="{203F51B3-4F64-D94A-8966-DDCB6B461264}" type="pres">
      <dgm:prSet presAssocID="{EC660FCE-2C18-B941-B4E4-07D01D11D087}" presName="hierChild7" presStyleCnt="0"/>
      <dgm:spPr/>
    </dgm:pt>
  </dgm:ptLst>
  <dgm:cxnLst>
    <dgm:cxn modelId="{1C475DFF-DA13-7445-8889-972179E541D9}" srcId="{715330F9-094C-DF4B-91FA-EF137A970ACF}" destId="{EC660FCE-2C18-B941-B4E4-07D01D11D087}" srcOrd="1" destOrd="0" parTransId="{8E20E7BD-4EC3-F744-BD05-AAF54DE97395}" sibTransId="{1DCB2504-3A26-3E48-BFAE-F4C1612D74FD}"/>
    <dgm:cxn modelId="{B7A62005-F3DA-2C4A-922B-F8B607838B08}" type="presOf" srcId="{EC660FCE-2C18-B941-B4E4-07D01D11D087}" destId="{1BDB501B-EB6B-5E45-A424-D8F287896265}" srcOrd="1" destOrd="0" presId="urn:microsoft.com/office/officeart/2008/layout/HalfCircleOrganizationChart"/>
    <dgm:cxn modelId="{66A43919-65C0-0C4D-B8B0-FB63BD1AEF79}" type="presOf" srcId="{EC660FCE-2C18-B941-B4E4-07D01D11D087}" destId="{F26FB60D-C6BC-074B-B886-99DF85C88267}" srcOrd="0" destOrd="0" presId="urn:microsoft.com/office/officeart/2008/layout/HalfCircleOrganizationChart"/>
    <dgm:cxn modelId="{8CECEE6B-C38D-5F49-80AE-6F7920FE3045}" type="presOf" srcId="{B72B2AC8-1BA6-3F47-A62A-62E93A065F37}" destId="{D66A32DB-BF5F-7F43-BC85-2F88CDEE102A}" srcOrd="0" destOrd="0" presId="urn:microsoft.com/office/officeart/2008/layout/HalfCircleOrganizationChart"/>
    <dgm:cxn modelId="{D7E1E860-17D2-BA40-BDBD-25922D54BA3E}" type="presOf" srcId="{8E20E7BD-4EC3-F744-BD05-AAF54DE97395}" destId="{EA6321DA-6E96-AD4A-854A-2A2231DA4371}" srcOrd="0" destOrd="0" presId="urn:microsoft.com/office/officeart/2008/layout/HalfCircleOrganizationChart"/>
    <dgm:cxn modelId="{89B7641A-D21A-7645-AB78-7AF1A3645C94}" type="presOf" srcId="{BD94BB3F-62CF-5045-9D8B-B82747559C35}" destId="{27896927-AD0A-AA46-AE4B-5E34588B057A}" srcOrd="0" destOrd="0" presId="urn:microsoft.com/office/officeart/2008/layout/HalfCircleOrganizationChart"/>
    <dgm:cxn modelId="{30828A23-54E3-0C44-AA60-2A360822E3A6}" type="presOf" srcId="{D7813526-7A25-694B-85A9-107A4C879933}" destId="{A1F018CB-394D-5F49-8783-BC3AC5B6148F}" srcOrd="0" destOrd="0" presId="urn:microsoft.com/office/officeart/2008/layout/HalfCircleOrganizationChart"/>
    <dgm:cxn modelId="{9BD9B093-3657-BE4B-B596-E3FF80339152}" type="presOf" srcId="{BD94BB3F-62CF-5045-9D8B-B82747559C35}" destId="{35213358-2E28-9B45-A6D8-93848A50FF8A}" srcOrd="1" destOrd="0" presId="urn:microsoft.com/office/officeart/2008/layout/HalfCircleOrganizationChart"/>
    <dgm:cxn modelId="{C3DDF06D-17E6-E645-9412-5B8143C6F345}" type="presOf" srcId="{715330F9-094C-DF4B-91FA-EF137A970ACF}" destId="{5298D5FE-F4D0-4640-87DE-D23985CEFB19}" srcOrd="0" destOrd="0" presId="urn:microsoft.com/office/officeart/2008/layout/HalfCircleOrganizationChart"/>
    <dgm:cxn modelId="{35A483E8-34DD-0B49-9AB1-91855C452F0C}" srcId="{D7813526-7A25-694B-85A9-107A4C879933}" destId="{715330F9-094C-DF4B-91FA-EF137A970ACF}" srcOrd="0" destOrd="0" parTransId="{35A8C098-9D2A-3142-ABC9-EFD39AAE0AC9}" sibTransId="{282CDAA7-44D2-454C-AE35-4CD289E41A80}"/>
    <dgm:cxn modelId="{66AAB91C-C041-0F48-88DC-B09188A11368}" type="presOf" srcId="{715330F9-094C-DF4B-91FA-EF137A970ACF}" destId="{1791EEBF-D148-A141-9794-C4ED712B9E6A}" srcOrd="1" destOrd="0" presId="urn:microsoft.com/office/officeart/2008/layout/HalfCircleOrganizationChart"/>
    <dgm:cxn modelId="{9B1F338C-7EEB-3C45-8C3E-3A3F1A8822B2}" srcId="{715330F9-094C-DF4B-91FA-EF137A970ACF}" destId="{BD94BB3F-62CF-5045-9D8B-B82747559C35}" srcOrd="0" destOrd="0" parTransId="{B72B2AC8-1BA6-3F47-A62A-62E93A065F37}" sibTransId="{10F1EC86-B452-454A-8AF6-F9A93595B783}"/>
    <dgm:cxn modelId="{0983F896-683F-AA4E-883B-D7D84047449B}" type="presParOf" srcId="{A1F018CB-394D-5F49-8783-BC3AC5B6148F}" destId="{7E242FCE-79CF-964F-9345-FEE89197F735}" srcOrd="0" destOrd="0" presId="urn:microsoft.com/office/officeart/2008/layout/HalfCircleOrganizationChart"/>
    <dgm:cxn modelId="{910FED2C-E0EF-3844-834B-EE1C13432581}" type="presParOf" srcId="{7E242FCE-79CF-964F-9345-FEE89197F735}" destId="{CBC53E52-2BC0-8E46-93EC-9371E470E307}" srcOrd="0" destOrd="0" presId="urn:microsoft.com/office/officeart/2008/layout/HalfCircleOrganizationChart"/>
    <dgm:cxn modelId="{9B09395A-64F5-9C4A-8CD0-FDE11FCCD4F7}" type="presParOf" srcId="{CBC53E52-2BC0-8E46-93EC-9371E470E307}" destId="{5298D5FE-F4D0-4640-87DE-D23985CEFB19}" srcOrd="0" destOrd="0" presId="urn:microsoft.com/office/officeart/2008/layout/HalfCircleOrganizationChart"/>
    <dgm:cxn modelId="{6B706E00-97C6-4043-B1EE-678F538ED2B4}" type="presParOf" srcId="{CBC53E52-2BC0-8E46-93EC-9371E470E307}" destId="{CD186405-7C5B-1F42-B9A2-BD3D0DB66301}" srcOrd="1" destOrd="0" presId="urn:microsoft.com/office/officeart/2008/layout/HalfCircleOrganizationChart"/>
    <dgm:cxn modelId="{8F238CB9-2CC0-8D40-9797-6F7BAD11AAE1}" type="presParOf" srcId="{CBC53E52-2BC0-8E46-93EC-9371E470E307}" destId="{F79CDDBF-33F3-DB4C-9E5B-AF13997990C5}" srcOrd="2" destOrd="0" presId="urn:microsoft.com/office/officeart/2008/layout/HalfCircleOrganizationChart"/>
    <dgm:cxn modelId="{0C7611ED-FABB-B447-9240-1766B8D86064}" type="presParOf" srcId="{CBC53E52-2BC0-8E46-93EC-9371E470E307}" destId="{1791EEBF-D148-A141-9794-C4ED712B9E6A}" srcOrd="3" destOrd="0" presId="urn:microsoft.com/office/officeart/2008/layout/HalfCircleOrganizationChart"/>
    <dgm:cxn modelId="{C3C7AC7B-A5EC-FF4F-A515-41C6F4D32BB8}" type="presParOf" srcId="{7E242FCE-79CF-964F-9345-FEE89197F735}" destId="{2A47CB0C-6261-DA4F-AA73-B9BD573AC692}" srcOrd="1" destOrd="0" presId="urn:microsoft.com/office/officeart/2008/layout/HalfCircleOrganizationChart"/>
    <dgm:cxn modelId="{CEF0212B-6779-1649-A612-90BAAED6EA39}" type="presParOf" srcId="{7E242FCE-79CF-964F-9345-FEE89197F735}" destId="{471C7375-5B42-3248-9356-3D5CD8906CAD}" srcOrd="2" destOrd="0" presId="urn:microsoft.com/office/officeart/2008/layout/HalfCircleOrganizationChart"/>
    <dgm:cxn modelId="{D96E6EAF-3E41-314D-A78C-A6F907940D4A}" type="presParOf" srcId="{471C7375-5B42-3248-9356-3D5CD8906CAD}" destId="{D66A32DB-BF5F-7F43-BC85-2F88CDEE102A}" srcOrd="0" destOrd="0" presId="urn:microsoft.com/office/officeart/2008/layout/HalfCircleOrganizationChart"/>
    <dgm:cxn modelId="{0F1D7913-8213-E743-BA6B-BD4531037906}" type="presParOf" srcId="{471C7375-5B42-3248-9356-3D5CD8906CAD}" destId="{1A0FF922-AB81-1944-81D4-4377066854B8}" srcOrd="1" destOrd="0" presId="urn:microsoft.com/office/officeart/2008/layout/HalfCircleOrganizationChart"/>
    <dgm:cxn modelId="{D003F893-F509-1941-A70D-840E98295F13}" type="presParOf" srcId="{1A0FF922-AB81-1944-81D4-4377066854B8}" destId="{8911534D-80B5-D340-A8F1-4018DEC5EB44}" srcOrd="0" destOrd="0" presId="urn:microsoft.com/office/officeart/2008/layout/HalfCircleOrganizationChart"/>
    <dgm:cxn modelId="{770FEACE-9215-BC4D-9B31-42F737CC46AB}" type="presParOf" srcId="{8911534D-80B5-D340-A8F1-4018DEC5EB44}" destId="{27896927-AD0A-AA46-AE4B-5E34588B057A}" srcOrd="0" destOrd="0" presId="urn:microsoft.com/office/officeart/2008/layout/HalfCircleOrganizationChart"/>
    <dgm:cxn modelId="{FF3B5D82-CFAF-E740-B556-1CA4429FFE17}" type="presParOf" srcId="{8911534D-80B5-D340-A8F1-4018DEC5EB44}" destId="{5D1ABE2A-0721-7F4D-A98F-0C31AB04F4AB}" srcOrd="1" destOrd="0" presId="urn:microsoft.com/office/officeart/2008/layout/HalfCircleOrganizationChart"/>
    <dgm:cxn modelId="{8E33962F-6302-6F43-A675-0FEF1BBE8020}" type="presParOf" srcId="{8911534D-80B5-D340-A8F1-4018DEC5EB44}" destId="{45675ABF-64F2-C147-BED1-F138A1F33752}" srcOrd="2" destOrd="0" presId="urn:microsoft.com/office/officeart/2008/layout/HalfCircleOrganizationChart"/>
    <dgm:cxn modelId="{CE505179-D100-B946-AF4F-E7ADA27458E9}" type="presParOf" srcId="{8911534D-80B5-D340-A8F1-4018DEC5EB44}" destId="{35213358-2E28-9B45-A6D8-93848A50FF8A}" srcOrd="3" destOrd="0" presId="urn:microsoft.com/office/officeart/2008/layout/HalfCircleOrganizationChart"/>
    <dgm:cxn modelId="{CA8A7852-7E84-7341-BC7A-92509332E2CC}" type="presParOf" srcId="{1A0FF922-AB81-1944-81D4-4377066854B8}" destId="{DF1D2D78-70C3-3D40-A7CF-585A1608D42A}" srcOrd="1" destOrd="0" presId="urn:microsoft.com/office/officeart/2008/layout/HalfCircleOrganizationChart"/>
    <dgm:cxn modelId="{8FE381A8-9DE4-3546-AE12-BFF533E13775}" type="presParOf" srcId="{1A0FF922-AB81-1944-81D4-4377066854B8}" destId="{43F41865-F5B0-7D47-BB93-4C2BDBAD52D8}" srcOrd="2" destOrd="0" presId="urn:microsoft.com/office/officeart/2008/layout/HalfCircleOrganizationChart"/>
    <dgm:cxn modelId="{5D5A4309-7779-D54C-AA16-3A87C58BF8C4}" type="presParOf" srcId="{471C7375-5B42-3248-9356-3D5CD8906CAD}" destId="{EA6321DA-6E96-AD4A-854A-2A2231DA4371}" srcOrd="2" destOrd="0" presId="urn:microsoft.com/office/officeart/2008/layout/HalfCircleOrganizationChart"/>
    <dgm:cxn modelId="{F4CAFB6B-FCF5-2949-B308-5CE342F72864}" type="presParOf" srcId="{471C7375-5B42-3248-9356-3D5CD8906CAD}" destId="{2C03BE9D-3CE6-B642-89D1-D3D18A39C101}" srcOrd="3" destOrd="0" presId="urn:microsoft.com/office/officeart/2008/layout/HalfCircleOrganizationChart"/>
    <dgm:cxn modelId="{C37CF92B-AFC6-9D48-B86A-8611A65E3089}" type="presParOf" srcId="{2C03BE9D-3CE6-B642-89D1-D3D18A39C101}" destId="{4874ADCB-47B4-3744-B562-6C9E37169E6B}" srcOrd="0" destOrd="0" presId="urn:microsoft.com/office/officeart/2008/layout/HalfCircleOrganizationChart"/>
    <dgm:cxn modelId="{D7AEC0EC-1335-7245-878C-DB643D560D24}" type="presParOf" srcId="{4874ADCB-47B4-3744-B562-6C9E37169E6B}" destId="{F26FB60D-C6BC-074B-B886-99DF85C88267}" srcOrd="0" destOrd="0" presId="urn:microsoft.com/office/officeart/2008/layout/HalfCircleOrganizationChart"/>
    <dgm:cxn modelId="{8AB48F42-EA78-3541-83E5-F8C4B5104B58}" type="presParOf" srcId="{4874ADCB-47B4-3744-B562-6C9E37169E6B}" destId="{31A7AB7D-839B-EB48-AB9E-4EC6606AA930}" srcOrd="1" destOrd="0" presId="urn:microsoft.com/office/officeart/2008/layout/HalfCircleOrganizationChart"/>
    <dgm:cxn modelId="{69993B18-2230-D84F-B22E-81B46282A841}" type="presParOf" srcId="{4874ADCB-47B4-3744-B562-6C9E37169E6B}" destId="{1AECD946-5129-9A41-A0B3-D341D6BD23B9}" srcOrd="2" destOrd="0" presId="urn:microsoft.com/office/officeart/2008/layout/HalfCircleOrganizationChart"/>
    <dgm:cxn modelId="{08F28827-BEDA-0C43-A075-88672386A60A}" type="presParOf" srcId="{4874ADCB-47B4-3744-B562-6C9E37169E6B}" destId="{1BDB501B-EB6B-5E45-A424-D8F287896265}" srcOrd="3" destOrd="0" presId="urn:microsoft.com/office/officeart/2008/layout/HalfCircleOrganizationChart"/>
    <dgm:cxn modelId="{4A027966-D62C-944E-8B8E-867A360290D5}" type="presParOf" srcId="{2C03BE9D-3CE6-B642-89D1-D3D18A39C101}" destId="{2F01742E-B2A9-274E-BF4A-1B97F3677F74}" srcOrd="1" destOrd="0" presId="urn:microsoft.com/office/officeart/2008/layout/HalfCircleOrganizationChart"/>
    <dgm:cxn modelId="{8B493347-6A83-AC46-9CCA-B335489744F3}" type="presParOf" srcId="{2C03BE9D-3CE6-B642-89D1-D3D18A39C101}" destId="{203F51B3-4F64-D94A-8966-DDCB6B461264}"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6ADD8-D844-6146-AC02-B75028EB5B55}">
      <dsp:nvSpPr>
        <dsp:cNvPr id="0" name=""/>
        <dsp:cNvSpPr/>
      </dsp:nvSpPr>
      <dsp:spPr>
        <a:xfrm>
          <a:off x="1148090" y="1182455"/>
          <a:ext cx="4526399" cy="467665"/>
        </a:xfrm>
        <a:custGeom>
          <a:avLst/>
          <a:gdLst/>
          <a:ahLst/>
          <a:cxnLst/>
          <a:rect l="0" t="0" r="0" b="0"/>
          <a:pathLst>
            <a:path>
              <a:moveTo>
                <a:pt x="0" y="0"/>
              </a:moveTo>
              <a:lnTo>
                <a:pt x="0" y="341544"/>
              </a:lnTo>
              <a:lnTo>
                <a:pt x="4526399" y="341544"/>
              </a:lnTo>
              <a:lnTo>
                <a:pt x="4526399" y="467665"/>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3A8FDA0-03B6-9946-8651-ED819FDA8D27}">
      <dsp:nvSpPr>
        <dsp:cNvPr id="0" name=""/>
        <dsp:cNvSpPr/>
      </dsp:nvSpPr>
      <dsp:spPr>
        <a:xfrm>
          <a:off x="1148090" y="1182455"/>
          <a:ext cx="2862441" cy="467665"/>
        </a:xfrm>
        <a:custGeom>
          <a:avLst/>
          <a:gdLst/>
          <a:ahLst/>
          <a:cxnLst/>
          <a:rect l="0" t="0" r="0" b="0"/>
          <a:pathLst>
            <a:path>
              <a:moveTo>
                <a:pt x="0" y="0"/>
              </a:moveTo>
              <a:lnTo>
                <a:pt x="0" y="341544"/>
              </a:lnTo>
              <a:lnTo>
                <a:pt x="2862441" y="341544"/>
              </a:lnTo>
              <a:lnTo>
                <a:pt x="2862441" y="467665"/>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F87C7B7-D1D4-EE43-993F-051D2CE3F30B}">
      <dsp:nvSpPr>
        <dsp:cNvPr id="0" name=""/>
        <dsp:cNvSpPr/>
      </dsp:nvSpPr>
      <dsp:spPr>
        <a:xfrm>
          <a:off x="1148090" y="1182455"/>
          <a:ext cx="1198483" cy="467665"/>
        </a:xfrm>
        <a:custGeom>
          <a:avLst/>
          <a:gdLst/>
          <a:ahLst/>
          <a:cxnLst/>
          <a:rect l="0" t="0" r="0" b="0"/>
          <a:pathLst>
            <a:path>
              <a:moveTo>
                <a:pt x="0" y="0"/>
              </a:moveTo>
              <a:lnTo>
                <a:pt x="0" y="341544"/>
              </a:lnTo>
              <a:lnTo>
                <a:pt x="1198483" y="341544"/>
              </a:lnTo>
              <a:lnTo>
                <a:pt x="1198483" y="467665"/>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3C2D4C0-0E33-194F-91E4-59F990D5C040}">
      <dsp:nvSpPr>
        <dsp:cNvPr id="0" name=""/>
        <dsp:cNvSpPr/>
      </dsp:nvSpPr>
      <dsp:spPr>
        <a:xfrm>
          <a:off x="682616" y="1182455"/>
          <a:ext cx="465474" cy="467665"/>
        </a:xfrm>
        <a:custGeom>
          <a:avLst/>
          <a:gdLst/>
          <a:ahLst/>
          <a:cxnLst/>
          <a:rect l="0" t="0" r="0" b="0"/>
          <a:pathLst>
            <a:path>
              <a:moveTo>
                <a:pt x="465474" y="0"/>
              </a:moveTo>
              <a:lnTo>
                <a:pt x="465474" y="341544"/>
              </a:lnTo>
              <a:lnTo>
                <a:pt x="0" y="341544"/>
              </a:lnTo>
              <a:lnTo>
                <a:pt x="0" y="467665"/>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67BF5C4-6CD9-164C-AD1C-A389EA398317}">
      <dsp:nvSpPr>
        <dsp:cNvPr id="0" name=""/>
        <dsp:cNvSpPr/>
      </dsp:nvSpPr>
      <dsp:spPr>
        <a:xfrm>
          <a:off x="467380" y="317953"/>
          <a:ext cx="1361420" cy="864501"/>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A4D02B39-0829-6A48-AE03-CBE8748E9B80}">
      <dsp:nvSpPr>
        <dsp:cNvPr id="0" name=""/>
        <dsp:cNvSpPr/>
      </dsp:nvSpPr>
      <dsp:spPr>
        <a:xfrm>
          <a:off x="618649" y="461658"/>
          <a:ext cx="1361420" cy="86450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spc="-5" dirty="0">
              <a:solidFill>
                <a:srgbClr val="2E6AA6"/>
              </a:solidFill>
              <a:cs typeface="Calibri"/>
            </a:rPr>
            <a:t>Cellular sites </a:t>
          </a:r>
          <a:r>
            <a:rPr lang="en-US" sz="1300" b="1" kern="1200" dirty="0">
              <a:solidFill>
                <a:srgbClr val="2E6AA6"/>
              </a:solidFill>
              <a:cs typeface="Calibri"/>
            </a:rPr>
            <a:t>of drug</a:t>
          </a:r>
          <a:r>
            <a:rPr lang="en-US" sz="1300" b="1" kern="1200" spc="-50" dirty="0">
              <a:solidFill>
                <a:srgbClr val="2E6AA6"/>
              </a:solidFill>
              <a:cs typeface="Calibri"/>
            </a:rPr>
            <a:t> </a:t>
          </a:r>
          <a:r>
            <a:rPr lang="en-US" sz="1300" b="1" kern="1200" spc="-5" dirty="0">
              <a:solidFill>
                <a:srgbClr val="2E6AA6"/>
              </a:solidFill>
              <a:cs typeface="Calibri"/>
            </a:rPr>
            <a:t>metabolism</a:t>
          </a:r>
          <a:endParaRPr lang="en-US" sz="1300" kern="1200" dirty="0"/>
        </a:p>
      </dsp:txBody>
      <dsp:txXfrm>
        <a:off x="643969" y="486978"/>
        <a:ext cx="1310780" cy="813861"/>
      </dsp:txXfrm>
    </dsp:sp>
    <dsp:sp modelId="{91414A10-8EBE-E147-9841-0D3ED85D36B1}">
      <dsp:nvSpPr>
        <dsp:cNvPr id="0" name=""/>
        <dsp:cNvSpPr/>
      </dsp:nvSpPr>
      <dsp:spPr>
        <a:xfrm>
          <a:off x="1906" y="1650120"/>
          <a:ext cx="1361420" cy="864501"/>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0A1E1D00-1EFC-744E-8BB1-D2E64DFF69EC}">
      <dsp:nvSpPr>
        <dsp:cNvPr id="0" name=""/>
        <dsp:cNvSpPr/>
      </dsp:nvSpPr>
      <dsp:spPr>
        <a:xfrm>
          <a:off x="153175" y="1793825"/>
          <a:ext cx="1361420" cy="86450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 sz="1300" b="1" kern="1200" dirty="0">
              <a:solidFill>
                <a:srgbClr val="2E6AA6"/>
              </a:solidFill>
              <a:ea typeface="Teko"/>
              <a:cs typeface="Teko"/>
              <a:sym typeface="Teko"/>
            </a:rPr>
            <a:t>CYTOPLASM</a:t>
          </a:r>
          <a:r>
            <a:rPr lang="en-US" sz="1300" b="1" kern="1200" dirty="0">
              <a:solidFill>
                <a:srgbClr val="A6A6A6"/>
              </a:solidFill>
              <a:ea typeface="Teko"/>
              <a:cs typeface="Teko"/>
              <a:sym typeface="Teko"/>
            </a:rPr>
            <a:t>*</a:t>
          </a:r>
          <a:endParaRPr lang="en-US" sz="1300" kern="1200" dirty="0">
            <a:solidFill>
              <a:srgbClr val="2E6AA6"/>
            </a:solidFill>
          </a:endParaRPr>
        </a:p>
      </dsp:txBody>
      <dsp:txXfrm>
        <a:off x="178495" y="1819145"/>
        <a:ext cx="1310780" cy="813861"/>
      </dsp:txXfrm>
    </dsp:sp>
    <dsp:sp modelId="{7DC31115-C1A8-884E-8588-89AE176F36D1}">
      <dsp:nvSpPr>
        <dsp:cNvPr id="0" name=""/>
        <dsp:cNvSpPr/>
      </dsp:nvSpPr>
      <dsp:spPr>
        <a:xfrm>
          <a:off x="1665864" y="1650120"/>
          <a:ext cx="1361420" cy="864501"/>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3789B1F0-0F23-C34A-8C02-32BC77D0117F}">
      <dsp:nvSpPr>
        <dsp:cNvPr id="0" name=""/>
        <dsp:cNvSpPr/>
      </dsp:nvSpPr>
      <dsp:spPr>
        <a:xfrm>
          <a:off x="1817133" y="1793825"/>
          <a:ext cx="1361420" cy="86450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 sz="1300" b="1" kern="1200" dirty="0">
              <a:solidFill>
                <a:srgbClr val="2E6AA6"/>
              </a:solidFill>
              <a:ea typeface="Teko"/>
              <a:cs typeface="Teko"/>
              <a:sym typeface="Teko"/>
            </a:rPr>
            <a:t>MITOCHONDRIA</a:t>
          </a:r>
          <a:endParaRPr lang="en-US" sz="1300" kern="1200" dirty="0">
            <a:solidFill>
              <a:srgbClr val="2E6AA6"/>
            </a:solidFill>
          </a:endParaRPr>
        </a:p>
      </dsp:txBody>
      <dsp:txXfrm>
        <a:off x="1842453" y="1819145"/>
        <a:ext cx="1310780" cy="813861"/>
      </dsp:txXfrm>
    </dsp:sp>
    <dsp:sp modelId="{E553FCAA-5077-1F48-A917-5E1090658534}">
      <dsp:nvSpPr>
        <dsp:cNvPr id="0" name=""/>
        <dsp:cNvSpPr/>
      </dsp:nvSpPr>
      <dsp:spPr>
        <a:xfrm>
          <a:off x="3329822" y="1650120"/>
          <a:ext cx="1361420" cy="864501"/>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DDF8DB13-507A-6E45-89FC-0F50881C2360}">
      <dsp:nvSpPr>
        <dsp:cNvPr id="0" name=""/>
        <dsp:cNvSpPr/>
      </dsp:nvSpPr>
      <dsp:spPr>
        <a:xfrm>
          <a:off x="3481091" y="1793825"/>
          <a:ext cx="1361420" cy="86450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 sz="1300" b="1" kern="1200" dirty="0">
              <a:solidFill>
                <a:srgbClr val="2E6AA6"/>
              </a:solidFill>
              <a:ea typeface="Teko"/>
              <a:cs typeface="Teko"/>
              <a:sym typeface="Teko"/>
            </a:rPr>
            <a:t>MICROSOMES</a:t>
          </a:r>
          <a:r>
            <a:rPr lang="en-US" sz="1300" b="1" kern="1200" dirty="0">
              <a:solidFill>
                <a:srgbClr val="A6A6A6"/>
              </a:solidFill>
              <a:ea typeface="Teko"/>
              <a:cs typeface="Teko"/>
              <a:sym typeface="Teko"/>
            </a:rPr>
            <a:t>*</a:t>
          </a:r>
          <a:endParaRPr lang="en-US" sz="1300" kern="1200" dirty="0">
            <a:solidFill>
              <a:srgbClr val="A6A6A6"/>
            </a:solidFill>
          </a:endParaRPr>
        </a:p>
      </dsp:txBody>
      <dsp:txXfrm>
        <a:off x="3506411" y="1819145"/>
        <a:ext cx="1310780" cy="813861"/>
      </dsp:txXfrm>
    </dsp:sp>
    <dsp:sp modelId="{9772FC61-078F-2945-B2B5-D1405099522B}">
      <dsp:nvSpPr>
        <dsp:cNvPr id="0" name=""/>
        <dsp:cNvSpPr/>
      </dsp:nvSpPr>
      <dsp:spPr>
        <a:xfrm>
          <a:off x="4993780" y="1650120"/>
          <a:ext cx="1361420" cy="864501"/>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00550A13-4C3E-434B-A3C5-D946284E65CB}">
      <dsp:nvSpPr>
        <dsp:cNvPr id="0" name=""/>
        <dsp:cNvSpPr/>
      </dsp:nvSpPr>
      <dsp:spPr>
        <a:xfrm>
          <a:off x="5145049" y="1793825"/>
          <a:ext cx="1361420" cy="86450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 sz="1300" b="1" kern="1200" dirty="0">
              <a:solidFill>
                <a:srgbClr val="2E6AA6"/>
              </a:solidFill>
              <a:ea typeface="Teko"/>
              <a:cs typeface="Teko"/>
              <a:sym typeface="Teko"/>
            </a:rPr>
            <a:t>LYSOSOMES</a:t>
          </a:r>
          <a:endParaRPr lang="en-US" sz="1300" kern="1200" dirty="0">
            <a:solidFill>
              <a:srgbClr val="2E6AA6"/>
            </a:solidFill>
          </a:endParaRPr>
        </a:p>
      </dsp:txBody>
      <dsp:txXfrm>
        <a:off x="5170369" y="1819145"/>
        <a:ext cx="1310780" cy="8138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46D879-A78E-2141-A46C-403FB4683169}">
      <dsp:nvSpPr>
        <dsp:cNvPr id="0" name=""/>
        <dsp:cNvSpPr/>
      </dsp:nvSpPr>
      <dsp:spPr>
        <a:xfrm>
          <a:off x="4018" y="153398"/>
          <a:ext cx="1201042" cy="1362433"/>
        </a:xfrm>
        <a:prstGeom prst="roundRect">
          <a:avLst>
            <a:gd name="adj" fmla="val 10000"/>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pc="-10" dirty="0">
              <a:latin typeface="Calibri"/>
              <a:cs typeface="Calibri"/>
            </a:rPr>
            <a:t>Metabolism</a:t>
          </a:r>
          <a:endParaRPr lang="en-US" sz="1600" kern="1200" dirty="0"/>
        </a:p>
      </dsp:txBody>
      <dsp:txXfrm>
        <a:off x="39195" y="188575"/>
        <a:ext cx="1130688" cy="1292079"/>
      </dsp:txXfrm>
    </dsp:sp>
    <dsp:sp modelId="{AEC8D48A-CD75-4B45-A065-2DDDE7BED01E}">
      <dsp:nvSpPr>
        <dsp:cNvPr id="0" name=""/>
        <dsp:cNvSpPr/>
      </dsp:nvSpPr>
      <dsp:spPr>
        <a:xfrm>
          <a:off x="1325165" y="685686"/>
          <a:ext cx="254621" cy="297858"/>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1325165" y="745258"/>
        <a:ext cx="178235" cy="178714"/>
      </dsp:txXfrm>
    </dsp:sp>
    <dsp:sp modelId="{47D70ECD-A3C2-DB4A-8A87-7ABA5C8F3CF0}">
      <dsp:nvSpPr>
        <dsp:cNvPr id="0" name=""/>
        <dsp:cNvSpPr/>
      </dsp:nvSpPr>
      <dsp:spPr>
        <a:xfrm>
          <a:off x="1685478" y="153398"/>
          <a:ext cx="1201042" cy="1362433"/>
        </a:xfrm>
        <a:prstGeom prst="roundRect">
          <a:avLst>
            <a:gd name="adj" fmla="val 10000"/>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latin typeface="Calibri"/>
              <a:cs typeface="Calibri"/>
            </a:rPr>
            <a:t>Phase</a:t>
          </a:r>
          <a:r>
            <a:rPr lang="en-US" sz="1600" kern="1200" spc="-95">
              <a:latin typeface="Calibri"/>
              <a:cs typeface="Calibri"/>
            </a:rPr>
            <a:t> </a:t>
          </a:r>
          <a:r>
            <a:rPr lang="en-US" sz="1600" kern="1200">
              <a:latin typeface="Calibri"/>
              <a:cs typeface="Calibri"/>
            </a:rPr>
            <a:t>I</a:t>
          </a:r>
        </a:p>
        <a:p>
          <a:pPr lvl="0" algn="ctr" defTabSz="711200">
            <a:lnSpc>
              <a:spcPct val="90000"/>
            </a:lnSpc>
            <a:spcBef>
              <a:spcPct val="0"/>
            </a:spcBef>
            <a:spcAft>
              <a:spcPct val="35000"/>
            </a:spcAft>
          </a:pPr>
          <a:r>
            <a:rPr lang="en-US" sz="1600" kern="1200">
              <a:latin typeface="Calibri"/>
              <a:cs typeface="Calibri"/>
            </a:rPr>
            <a:t>* </a:t>
          </a:r>
          <a:r>
            <a:rPr lang="en-US" sz="1600" kern="1200" spc="-10">
              <a:latin typeface="Calibri"/>
              <a:cs typeface="Calibri"/>
            </a:rPr>
            <a:t>Oxidation</a:t>
          </a:r>
        </a:p>
        <a:p>
          <a:pPr lvl="0" algn="ctr" defTabSz="711200">
            <a:lnSpc>
              <a:spcPct val="90000"/>
            </a:lnSpc>
            <a:spcBef>
              <a:spcPct val="0"/>
            </a:spcBef>
            <a:spcAft>
              <a:spcPct val="35000"/>
            </a:spcAft>
          </a:pPr>
          <a:r>
            <a:rPr lang="en-US" sz="1600" kern="1200" spc="-10">
              <a:latin typeface="Calibri"/>
              <a:cs typeface="Calibri"/>
            </a:rPr>
            <a:t>* Reduction</a:t>
          </a:r>
        </a:p>
        <a:p>
          <a:pPr lvl="0" algn="ctr" defTabSz="711200">
            <a:lnSpc>
              <a:spcPct val="90000"/>
            </a:lnSpc>
            <a:spcBef>
              <a:spcPct val="0"/>
            </a:spcBef>
            <a:spcAft>
              <a:spcPct val="35000"/>
            </a:spcAft>
          </a:pPr>
          <a:r>
            <a:rPr lang="en-US" sz="1600" kern="1200" spc="-10">
              <a:latin typeface="Calibri"/>
              <a:cs typeface="Calibri"/>
            </a:rPr>
            <a:t>* </a:t>
          </a:r>
          <a:r>
            <a:rPr lang="en-US" sz="1600" kern="1200" spc="-15">
              <a:latin typeface="Calibri"/>
              <a:cs typeface="Calibri"/>
            </a:rPr>
            <a:t>Hydrolysis</a:t>
          </a:r>
          <a:endParaRPr lang="en-US" sz="1600" kern="1200" dirty="0"/>
        </a:p>
      </dsp:txBody>
      <dsp:txXfrm>
        <a:off x="1720655" y="188575"/>
        <a:ext cx="1130688" cy="1292079"/>
      </dsp:txXfrm>
    </dsp:sp>
    <dsp:sp modelId="{A0BDC3B5-EAA8-1444-B83C-4D616F8F06E4}">
      <dsp:nvSpPr>
        <dsp:cNvPr id="0" name=""/>
        <dsp:cNvSpPr/>
      </dsp:nvSpPr>
      <dsp:spPr>
        <a:xfrm>
          <a:off x="3006625" y="685686"/>
          <a:ext cx="254621" cy="297858"/>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3006625" y="745258"/>
        <a:ext cx="178235" cy="178714"/>
      </dsp:txXfrm>
    </dsp:sp>
    <dsp:sp modelId="{4006B8CA-9AB8-D944-9059-1D3928A6B532}">
      <dsp:nvSpPr>
        <dsp:cNvPr id="0" name=""/>
        <dsp:cNvSpPr/>
      </dsp:nvSpPr>
      <dsp:spPr>
        <a:xfrm>
          <a:off x="3366938" y="153398"/>
          <a:ext cx="1201042" cy="1362433"/>
        </a:xfrm>
        <a:prstGeom prst="roundRect">
          <a:avLst>
            <a:gd name="adj" fmla="val 10000"/>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pc="-5" dirty="0">
              <a:latin typeface="Calibri"/>
              <a:cs typeface="Calibri"/>
            </a:rPr>
            <a:t>Phase</a:t>
          </a:r>
          <a:r>
            <a:rPr lang="en-US" sz="1600" kern="1200" spc="-85" dirty="0">
              <a:latin typeface="Calibri"/>
              <a:cs typeface="Calibri"/>
            </a:rPr>
            <a:t> </a:t>
          </a:r>
          <a:r>
            <a:rPr lang="en-US" sz="1600" kern="1200" dirty="0">
              <a:latin typeface="Calibri"/>
              <a:cs typeface="Calibri"/>
            </a:rPr>
            <a:t>II</a:t>
          </a:r>
        </a:p>
        <a:p>
          <a:pPr lvl="0" algn="ctr" defTabSz="711200">
            <a:lnSpc>
              <a:spcPct val="90000"/>
            </a:lnSpc>
            <a:spcBef>
              <a:spcPct val="0"/>
            </a:spcBef>
            <a:spcAft>
              <a:spcPct val="35000"/>
            </a:spcAft>
          </a:pPr>
          <a:endParaRPr lang="en-US" sz="1600" kern="1200" dirty="0">
            <a:latin typeface="Calibri"/>
            <a:cs typeface="Calibri"/>
          </a:endParaRPr>
        </a:p>
        <a:p>
          <a:pPr lvl="0" algn="ctr" defTabSz="711200">
            <a:lnSpc>
              <a:spcPct val="90000"/>
            </a:lnSpc>
            <a:spcBef>
              <a:spcPct val="0"/>
            </a:spcBef>
            <a:spcAft>
              <a:spcPct val="35000"/>
            </a:spcAft>
          </a:pPr>
          <a:r>
            <a:rPr lang="en-US" sz="1600" kern="1200" spc="-10" dirty="0">
              <a:latin typeface="Calibri"/>
              <a:cs typeface="Calibri"/>
            </a:rPr>
            <a:t>Conjugation</a:t>
          </a:r>
        </a:p>
        <a:p>
          <a:pPr lvl="0" algn="ctr" defTabSz="711200">
            <a:lnSpc>
              <a:spcPct val="90000"/>
            </a:lnSpc>
            <a:spcBef>
              <a:spcPct val="0"/>
            </a:spcBef>
            <a:spcAft>
              <a:spcPct val="35000"/>
            </a:spcAft>
          </a:pPr>
          <a:endParaRPr lang="en-US" sz="1600" kern="1200" dirty="0"/>
        </a:p>
      </dsp:txBody>
      <dsp:txXfrm>
        <a:off x="3402115" y="188575"/>
        <a:ext cx="1130688" cy="12920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321DA-6E96-AD4A-854A-2A2231DA4371}">
      <dsp:nvSpPr>
        <dsp:cNvPr id="0" name=""/>
        <dsp:cNvSpPr/>
      </dsp:nvSpPr>
      <dsp:spPr>
        <a:xfrm>
          <a:off x="3177988" y="659568"/>
          <a:ext cx="1487067" cy="416242"/>
        </a:xfrm>
        <a:custGeom>
          <a:avLst/>
          <a:gdLst/>
          <a:ahLst/>
          <a:cxnLst/>
          <a:rect l="0" t="0" r="0" b="0"/>
          <a:pathLst>
            <a:path>
              <a:moveTo>
                <a:pt x="0" y="0"/>
              </a:moveTo>
              <a:lnTo>
                <a:pt x="0" y="416242"/>
              </a:lnTo>
              <a:lnTo>
                <a:pt x="1487067" y="416242"/>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66A32DB-BF5F-7F43-BC85-2F88CDEE102A}">
      <dsp:nvSpPr>
        <dsp:cNvPr id="0" name=""/>
        <dsp:cNvSpPr/>
      </dsp:nvSpPr>
      <dsp:spPr>
        <a:xfrm>
          <a:off x="2018115" y="659568"/>
          <a:ext cx="1159872" cy="410447"/>
        </a:xfrm>
        <a:custGeom>
          <a:avLst/>
          <a:gdLst/>
          <a:ahLst/>
          <a:cxnLst/>
          <a:rect l="0" t="0" r="0" b="0"/>
          <a:pathLst>
            <a:path>
              <a:moveTo>
                <a:pt x="1159872" y="0"/>
              </a:moveTo>
              <a:lnTo>
                <a:pt x="1159872" y="410447"/>
              </a:lnTo>
              <a:lnTo>
                <a:pt x="0" y="410447"/>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D186405-7C5B-1F42-B9A2-BD3D0DB66301}">
      <dsp:nvSpPr>
        <dsp:cNvPr id="0" name=""/>
        <dsp:cNvSpPr/>
      </dsp:nvSpPr>
      <dsp:spPr>
        <a:xfrm>
          <a:off x="2848726" y="1043"/>
          <a:ext cx="658524" cy="658524"/>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79CDDBF-33F3-DB4C-9E5B-AF13997990C5}">
      <dsp:nvSpPr>
        <dsp:cNvPr id="0" name=""/>
        <dsp:cNvSpPr/>
      </dsp:nvSpPr>
      <dsp:spPr>
        <a:xfrm>
          <a:off x="2848726" y="1043"/>
          <a:ext cx="658524" cy="658524"/>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298D5FE-F4D0-4640-87DE-D23985CEFB19}">
      <dsp:nvSpPr>
        <dsp:cNvPr id="0" name=""/>
        <dsp:cNvSpPr/>
      </dsp:nvSpPr>
      <dsp:spPr>
        <a:xfrm>
          <a:off x="2519463" y="119578"/>
          <a:ext cx="1317049" cy="421455"/>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solidFill>
                <a:srgbClr val="2E6AA6"/>
              </a:solidFill>
              <a:latin typeface="Arial Narrow"/>
              <a:cs typeface="Arial Narrow"/>
            </a:rPr>
            <a:t>E</a:t>
          </a:r>
          <a:r>
            <a:rPr lang="en-US" sz="1400" kern="1200" spc="-10" dirty="0">
              <a:solidFill>
                <a:srgbClr val="2E6AA6"/>
              </a:solidFill>
              <a:latin typeface="Arial Narrow"/>
              <a:cs typeface="Arial Narrow"/>
            </a:rPr>
            <a:t>n</a:t>
          </a:r>
          <a:r>
            <a:rPr lang="en-US" sz="1400" kern="1200" spc="-5" dirty="0">
              <a:solidFill>
                <a:srgbClr val="2E6AA6"/>
              </a:solidFill>
              <a:latin typeface="Arial Narrow"/>
              <a:cs typeface="Arial Narrow"/>
            </a:rPr>
            <a:t>zyme</a:t>
          </a:r>
          <a:endParaRPr lang="en-US" sz="1400" kern="1200" dirty="0">
            <a:solidFill>
              <a:srgbClr val="2E6AA6"/>
            </a:solidFill>
          </a:endParaRPr>
        </a:p>
      </dsp:txBody>
      <dsp:txXfrm>
        <a:off x="2519463" y="119578"/>
        <a:ext cx="1317049" cy="421455"/>
      </dsp:txXfrm>
    </dsp:sp>
    <dsp:sp modelId="{5D1ABE2A-0721-7F4D-A98F-0C31AB04F4AB}">
      <dsp:nvSpPr>
        <dsp:cNvPr id="0" name=""/>
        <dsp:cNvSpPr/>
      </dsp:nvSpPr>
      <dsp:spPr>
        <a:xfrm>
          <a:off x="1438613" y="951481"/>
          <a:ext cx="658524" cy="658524"/>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5675ABF-64F2-C147-BED1-F138A1F33752}">
      <dsp:nvSpPr>
        <dsp:cNvPr id="0" name=""/>
        <dsp:cNvSpPr/>
      </dsp:nvSpPr>
      <dsp:spPr>
        <a:xfrm>
          <a:off x="1438613" y="951481"/>
          <a:ext cx="658524" cy="658524"/>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7896927-AD0A-AA46-AE4B-5E34588B057A}">
      <dsp:nvSpPr>
        <dsp:cNvPr id="0" name=""/>
        <dsp:cNvSpPr/>
      </dsp:nvSpPr>
      <dsp:spPr>
        <a:xfrm>
          <a:off x="1109351" y="1070016"/>
          <a:ext cx="1317049" cy="421455"/>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spc="-5" dirty="0">
              <a:solidFill>
                <a:srgbClr val="2E6AA6"/>
              </a:solidFill>
              <a:latin typeface="Calibri"/>
              <a:cs typeface="Calibri"/>
            </a:rPr>
            <a:t>Enzyme</a:t>
          </a:r>
          <a:r>
            <a:rPr lang="en-US" sz="1400" b="1" kern="1200" spc="-75" dirty="0">
              <a:solidFill>
                <a:srgbClr val="2E6AA6"/>
              </a:solidFill>
              <a:latin typeface="Calibri"/>
              <a:cs typeface="Calibri"/>
            </a:rPr>
            <a:t> </a:t>
          </a:r>
          <a:r>
            <a:rPr lang="en-US" sz="1400" b="1" kern="1200" spc="-5" dirty="0">
              <a:solidFill>
                <a:srgbClr val="2E6AA6"/>
              </a:solidFill>
              <a:latin typeface="Calibri"/>
              <a:cs typeface="Calibri"/>
            </a:rPr>
            <a:t>inducers</a:t>
          </a:r>
          <a:endParaRPr lang="en-US" sz="1400" kern="1200" dirty="0">
            <a:solidFill>
              <a:srgbClr val="2E6AA6"/>
            </a:solidFill>
          </a:endParaRPr>
        </a:p>
      </dsp:txBody>
      <dsp:txXfrm>
        <a:off x="1109351" y="1070016"/>
        <a:ext cx="1317049" cy="421455"/>
      </dsp:txXfrm>
    </dsp:sp>
    <dsp:sp modelId="{31A7AB7D-839B-EB48-AB9E-4EC6606AA930}">
      <dsp:nvSpPr>
        <dsp:cNvPr id="0" name=""/>
        <dsp:cNvSpPr/>
      </dsp:nvSpPr>
      <dsp:spPr>
        <a:xfrm>
          <a:off x="4586033" y="957276"/>
          <a:ext cx="658524" cy="658524"/>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AECD946-5129-9A41-A0B3-D341D6BD23B9}">
      <dsp:nvSpPr>
        <dsp:cNvPr id="0" name=""/>
        <dsp:cNvSpPr/>
      </dsp:nvSpPr>
      <dsp:spPr>
        <a:xfrm>
          <a:off x="4586033" y="957276"/>
          <a:ext cx="658524" cy="658524"/>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26FB60D-C6BC-074B-B886-99DF85C88267}">
      <dsp:nvSpPr>
        <dsp:cNvPr id="0" name=""/>
        <dsp:cNvSpPr/>
      </dsp:nvSpPr>
      <dsp:spPr>
        <a:xfrm>
          <a:off x="4256770" y="1075811"/>
          <a:ext cx="1317049" cy="421455"/>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spc="-5" dirty="0">
              <a:solidFill>
                <a:srgbClr val="2E6AA6"/>
              </a:solidFill>
              <a:latin typeface="Calibri"/>
              <a:cs typeface="Calibri"/>
            </a:rPr>
            <a:t>Enzyme</a:t>
          </a:r>
          <a:r>
            <a:rPr lang="en-US" sz="1400" b="1" kern="1200" spc="-85" dirty="0">
              <a:solidFill>
                <a:srgbClr val="2E6AA6"/>
              </a:solidFill>
              <a:latin typeface="Calibri"/>
              <a:cs typeface="Calibri"/>
            </a:rPr>
            <a:t> </a:t>
          </a:r>
          <a:r>
            <a:rPr lang="en-US" sz="1400" b="1" kern="1200" spc="-5" dirty="0">
              <a:solidFill>
                <a:srgbClr val="2E6AA6"/>
              </a:solidFill>
              <a:latin typeface="Calibri"/>
              <a:cs typeface="Calibri"/>
            </a:rPr>
            <a:t>inhibitors</a:t>
          </a:r>
          <a:endParaRPr lang="en-US" sz="1400" kern="1200" dirty="0">
            <a:solidFill>
              <a:srgbClr val="2E6AA6"/>
            </a:solidFill>
          </a:endParaRPr>
        </a:p>
      </dsp:txBody>
      <dsp:txXfrm>
        <a:off x="4256770" y="1075811"/>
        <a:ext cx="1317049" cy="42145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AEA999D9-A2BC-4A44-874C-3199E2D104F6}" type="datetimeFigureOut">
              <a:rPr lang="en-US" smtClean="0"/>
              <a:t>11/7/16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EAF747-0394-43F7-8985-6E7DE2EBA1F9}" type="slidenum">
              <a:rPr lang="en-US" smtClean="0"/>
              <a:t>‹#›</a:t>
            </a:fld>
            <a:endParaRPr lang="en-US" dirty="0"/>
          </a:p>
        </p:txBody>
      </p:sp>
    </p:spTree>
    <p:extLst>
      <p:ext uri="{BB962C8B-B14F-4D97-AF65-F5344CB8AC3E}">
        <p14:creationId xmlns:p14="http://schemas.microsoft.com/office/powerpoint/2010/main" val="1868003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9FD47E7B-7690-4A60-93DB-2D12AC28B395}" type="datetimeFigureOut">
              <a:rPr lang="en-US" smtClean="0"/>
              <a:t>11/7/16</a:t>
            </a:fld>
            <a:endParaRPr lang="en-US" dirty="0"/>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1F01FC-3077-45D2-BEBA-61237E546C94}" type="slidenum">
              <a:rPr lang="en-US" smtClean="0"/>
              <a:t>‹#›</a:t>
            </a:fld>
            <a:endParaRPr lang="en-US" dirty="0"/>
          </a:p>
        </p:txBody>
      </p:sp>
    </p:spTree>
    <p:extLst>
      <p:ext uri="{BB962C8B-B14F-4D97-AF65-F5344CB8AC3E}">
        <p14:creationId xmlns:p14="http://schemas.microsoft.com/office/powerpoint/2010/main" val="2551057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1F01FC-3077-45D2-BEBA-61237E546C94}" type="slidenum">
              <a:rPr lang="en-US" smtClean="0"/>
              <a:t>1</a:t>
            </a:fld>
            <a:endParaRPr lang="en-US" dirty="0"/>
          </a:p>
        </p:txBody>
      </p:sp>
    </p:spTree>
    <p:extLst>
      <p:ext uri="{BB962C8B-B14F-4D97-AF65-F5344CB8AC3E}">
        <p14:creationId xmlns:p14="http://schemas.microsoft.com/office/powerpoint/2010/main" val="101177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1F01FC-3077-45D2-BEBA-61237E546C94}" type="slidenum">
              <a:rPr lang="en-US" smtClean="0"/>
              <a:t>6</a:t>
            </a:fld>
            <a:endParaRPr lang="en-US" dirty="0"/>
          </a:p>
        </p:txBody>
      </p:sp>
    </p:spTree>
    <p:extLst>
      <p:ext uri="{BB962C8B-B14F-4D97-AF65-F5344CB8AC3E}">
        <p14:creationId xmlns:p14="http://schemas.microsoft.com/office/powerpoint/2010/main" val="81655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1F01FC-3077-45D2-BEBA-61237E546C94}" type="slidenum">
              <a:rPr lang="en-US" smtClean="0"/>
              <a:t>8</a:t>
            </a:fld>
            <a:endParaRPr lang="en-US" dirty="0"/>
          </a:p>
        </p:txBody>
      </p:sp>
    </p:spTree>
    <p:extLst>
      <p:ext uri="{BB962C8B-B14F-4D97-AF65-F5344CB8AC3E}">
        <p14:creationId xmlns:p14="http://schemas.microsoft.com/office/powerpoint/2010/main" val="1937720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5"/>
            <a:ext cx="5143500" cy="3183467"/>
          </a:xfrm>
        </p:spPr>
        <p:txBody>
          <a:bodyPr anchor="b"/>
          <a:lstStyle>
            <a:lvl1pPr algn="ctr">
              <a:defRPr sz="8000"/>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3200"/>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a:t>Click to edit Master subtitle style</a:t>
            </a:r>
          </a:p>
        </p:txBody>
      </p:sp>
      <p:sp>
        <p:nvSpPr>
          <p:cNvPr id="4" name="Date Placeholder 3"/>
          <p:cNvSpPr>
            <a:spLocks noGrp="1"/>
          </p:cNvSpPr>
          <p:nvPr>
            <p:ph type="dt" sz="half" idx="10"/>
          </p:nvPr>
        </p:nvSpPr>
        <p:spPr/>
        <p:txBody>
          <a:bodyPr/>
          <a:lstStyle/>
          <a:p>
            <a:fld id="{C2B884D5-4291-1345-BB38-F7838D596A92}" type="datetime1">
              <a:rPr lang="en-US" smtClean="0"/>
              <a:t>11/7/16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E7E6CC-D59E-4850-B05E-BBF933078DF8}" type="slidenum">
              <a:rPr lang="en-US" smtClean="0"/>
              <a:t>‹#›</a:t>
            </a:fld>
            <a:endParaRPr lang="en-US" dirty="0"/>
          </a:p>
        </p:txBody>
      </p:sp>
    </p:spTree>
    <p:extLst>
      <p:ext uri="{BB962C8B-B14F-4D97-AF65-F5344CB8AC3E}">
        <p14:creationId xmlns:p14="http://schemas.microsoft.com/office/powerpoint/2010/main" val="1118856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B95370-E756-6645-8333-3EE04F35D7C0}" type="datetime1">
              <a:rPr lang="en-US" smtClean="0"/>
              <a:t>11/7/16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E7E6CC-D59E-4850-B05E-BBF933078DF8}" type="slidenum">
              <a:rPr lang="en-US" smtClean="0"/>
              <a:t>‹#›</a:t>
            </a:fld>
            <a:endParaRPr lang="en-US" dirty="0"/>
          </a:p>
        </p:txBody>
      </p:sp>
    </p:spTree>
    <p:extLst>
      <p:ext uri="{BB962C8B-B14F-4D97-AF65-F5344CB8AC3E}">
        <p14:creationId xmlns:p14="http://schemas.microsoft.com/office/powerpoint/2010/main" val="317665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8" y="486835"/>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9" y="486835"/>
            <a:ext cx="4321969"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D546E0-E421-9843-9D3A-E11445D1D9F1}" type="datetime1">
              <a:rPr lang="en-US" smtClean="0"/>
              <a:t>11/7/16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E7E6CC-D59E-4850-B05E-BBF933078DF8}" type="slidenum">
              <a:rPr lang="en-US" smtClean="0"/>
              <a:t>‹#›</a:t>
            </a:fld>
            <a:endParaRPr lang="en-US" dirty="0"/>
          </a:p>
        </p:txBody>
      </p:sp>
    </p:spTree>
    <p:extLst>
      <p:ext uri="{BB962C8B-B14F-4D97-AF65-F5344CB8AC3E}">
        <p14:creationId xmlns:p14="http://schemas.microsoft.com/office/powerpoint/2010/main" val="837902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5"/>
            <a:ext cx="5143500" cy="3183467"/>
          </a:xfrm>
        </p:spPr>
        <p:txBody>
          <a:bodyPr anchor="b"/>
          <a:lstStyle>
            <a:lvl1pPr algn="ctr">
              <a:defRPr sz="8000"/>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3200"/>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a:t>Click to edit Master subtitle style</a:t>
            </a:r>
          </a:p>
        </p:txBody>
      </p:sp>
      <p:sp>
        <p:nvSpPr>
          <p:cNvPr id="4" name="Date Placeholder 3"/>
          <p:cNvSpPr>
            <a:spLocks noGrp="1"/>
          </p:cNvSpPr>
          <p:nvPr>
            <p:ph type="dt" sz="half" idx="10"/>
          </p:nvPr>
        </p:nvSpPr>
        <p:spPr/>
        <p:txBody>
          <a:bodyPr/>
          <a:lstStyle/>
          <a:p>
            <a:fld id="{E4FD8A42-ACD0-8E44-ADB6-0E40E629C9AB}" type="datetime1">
              <a:rPr lang="en-US" smtClean="0"/>
              <a:t>11/7/16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5D40AF-71D2-4261-B805-E832ABD7A016}" type="slidenum">
              <a:rPr lang="en-US" smtClean="0"/>
              <a:t>‹#›</a:t>
            </a:fld>
            <a:endParaRPr lang="en-US" dirty="0"/>
          </a:p>
        </p:txBody>
      </p:sp>
    </p:spTree>
    <p:extLst>
      <p:ext uri="{BB962C8B-B14F-4D97-AF65-F5344CB8AC3E}">
        <p14:creationId xmlns:p14="http://schemas.microsoft.com/office/powerpoint/2010/main" val="431848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9D81C0-A364-E841-B5FF-6FD04407F016}" type="datetime1">
              <a:rPr lang="en-US" smtClean="0"/>
              <a:t>11/7/16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5D40AF-71D2-4261-B805-E832ABD7A016}" type="slidenum">
              <a:rPr lang="en-US" smtClean="0"/>
              <a:t>‹#›</a:t>
            </a:fld>
            <a:endParaRPr lang="en-US" dirty="0"/>
          </a:p>
        </p:txBody>
      </p:sp>
    </p:spTree>
    <p:extLst>
      <p:ext uri="{BB962C8B-B14F-4D97-AF65-F5344CB8AC3E}">
        <p14:creationId xmlns:p14="http://schemas.microsoft.com/office/powerpoint/2010/main" val="2687821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7" y="2279653"/>
            <a:ext cx="5915025" cy="3803649"/>
          </a:xfrm>
        </p:spPr>
        <p:txBody>
          <a:bodyPr anchor="b"/>
          <a:lstStyle>
            <a:lvl1pPr>
              <a:defRPr sz="8000"/>
            </a:lvl1pPr>
          </a:lstStyle>
          <a:p>
            <a:r>
              <a:rPr lang="en-US"/>
              <a:t>Click to edit Master title style</a:t>
            </a:r>
          </a:p>
        </p:txBody>
      </p:sp>
      <p:sp>
        <p:nvSpPr>
          <p:cNvPr id="3" name="Text Placeholder 2"/>
          <p:cNvSpPr>
            <a:spLocks noGrp="1"/>
          </p:cNvSpPr>
          <p:nvPr>
            <p:ph type="body" idx="1"/>
          </p:nvPr>
        </p:nvSpPr>
        <p:spPr>
          <a:xfrm>
            <a:off x="467917" y="6119286"/>
            <a:ext cx="5915025" cy="2000249"/>
          </a:xfrm>
        </p:spPr>
        <p:txBody>
          <a:bodyPr/>
          <a:lstStyle>
            <a:lvl1pPr marL="0" indent="0">
              <a:buNone/>
              <a:defRPr sz="3200">
                <a:solidFill>
                  <a:schemeClr val="tx1">
                    <a:tint val="75000"/>
                  </a:schemeClr>
                </a:solidFill>
              </a:defRPr>
            </a:lvl1pPr>
            <a:lvl2pPr marL="609570" indent="0">
              <a:buNone/>
              <a:defRPr sz="2667">
                <a:solidFill>
                  <a:schemeClr val="tx1">
                    <a:tint val="75000"/>
                  </a:schemeClr>
                </a:solidFill>
              </a:defRPr>
            </a:lvl2pPr>
            <a:lvl3pPr marL="1219140" indent="0">
              <a:buNone/>
              <a:defRPr sz="2400">
                <a:solidFill>
                  <a:schemeClr val="tx1">
                    <a:tint val="75000"/>
                  </a:schemeClr>
                </a:solidFill>
              </a:defRPr>
            </a:lvl3pPr>
            <a:lvl4pPr marL="1828709" indent="0">
              <a:buNone/>
              <a:defRPr sz="2133">
                <a:solidFill>
                  <a:schemeClr val="tx1">
                    <a:tint val="75000"/>
                  </a:schemeClr>
                </a:solidFill>
              </a:defRPr>
            </a:lvl4pPr>
            <a:lvl5pPr marL="2438278" indent="0">
              <a:buNone/>
              <a:defRPr sz="2133">
                <a:solidFill>
                  <a:schemeClr val="tx1">
                    <a:tint val="75000"/>
                  </a:schemeClr>
                </a:solidFill>
              </a:defRPr>
            </a:lvl5pPr>
            <a:lvl6pPr marL="3047848" indent="0">
              <a:buNone/>
              <a:defRPr sz="2133">
                <a:solidFill>
                  <a:schemeClr val="tx1">
                    <a:tint val="75000"/>
                  </a:schemeClr>
                </a:solidFill>
              </a:defRPr>
            </a:lvl6pPr>
            <a:lvl7pPr marL="3657418" indent="0">
              <a:buNone/>
              <a:defRPr sz="2133">
                <a:solidFill>
                  <a:schemeClr val="tx1">
                    <a:tint val="75000"/>
                  </a:schemeClr>
                </a:solidFill>
              </a:defRPr>
            </a:lvl7pPr>
            <a:lvl8pPr marL="4266987" indent="0">
              <a:buNone/>
              <a:defRPr sz="2133">
                <a:solidFill>
                  <a:schemeClr val="tx1">
                    <a:tint val="75000"/>
                  </a:schemeClr>
                </a:solidFill>
              </a:defRPr>
            </a:lvl8pPr>
            <a:lvl9pPr marL="4876557"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078D8C-D04A-C241-9B2B-C139AC2184DB}" type="datetime1">
              <a:rPr lang="en-US" smtClean="0"/>
              <a:t>11/7/16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5D40AF-71D2-4261-B805-E832ABD7A016}" type="slidenum">
              <a:rPr lang="en-US" smtClean="0"/>
              <a:t>‹#›</a:t>
            </a:fld>
            <a:endParaRPr lang="en-US" dirty="0"/>
          </a:p>
        </p:txBody>
      </p:sp>
    </p:spTree>
    <p:extLst>
      <p:ext uri="{BB962C8B-B14F-4D97-AF65-F5344CB8AC3E}">
        <p14:creationId xmlns:p14="http://schemas.microsoft.com/office/powerpoint/2010/main" val="2064833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00363"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1" y="2434167"/>
            <a:ext cx="2900363"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10166B-3D00-8445-AAA6-932167DD626B}" type="datetime1">
              <a:rPr lang="en-US" smtClean="0"/>
              <a:t>11/7/16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5D40AF-71D2-4261-B805-E832ABD7A016}" type="slidenum">
              <a:rPr lang="en-US" smtClean="0"/>
              <a:t>‹#›</a:t>
            </a:fld>
            <a:endParaRPr lang="en-US" dirty="0"/>
          </a:p>
        </p:txBody>
      </p:sp>
    </p:spTree>
    <p:extLst>
      <p:ext uri="{BB962C8B-B14F-4D97-AF65-F5344CB8AC3E}">
        <p14:creationId xmlns:p14="http://schemas.microsoft.com/office/powerpoint/2010/main" val="827398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679" y="486836"/>
            <a:ext cx="5915025" cy="1767417"/>
          </a:xfrm>
        </p:spPr>
        <p:txBody>
          <a:bodyPr/>
          <a:lstStyle/>
          <a:p>
            <a:r>
              <a:rPr lang="en-US"/>
              <a:t>Click to edit Master title style</a:t>
            </a:r>
          </a:p>
        </p:txBody>
      </p:sp>
      <p:sp>
        <p:nvSpPr>
          <p:cNvPr id="3" name="Text Placeholder 2"/>
          <p:cNvSpPr>
            <a:spLocks noGrp="1"/>
          </p:cNvSpPr>
          <p:nvPr>
            <p:ph type="body" idx="1"/>
          </p:nvPr>
        </p:nvSpPr>
        <p:spPr>
          <a:xfrm>
            <a:off x="472680" y="2241552"/>
            <a:ext cx="2901553" cy="1098549"/>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4" name="Content Placeholder 3"/>
          <p:cNvSpPr>
            <a:spLocks noGrp="1"/>
          </p:cNvSpPr>
          <p:nvPr>
            <p:ph sz="half" idx="2"/>
          </p:nvPr>
        </p:nvSpPr>
        <p:spPr>
          <a:xfrm>
            <a:off x="472680" y="3340100"/>
            <a:ext cx="290155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2"/>
            <a:ext cx="2915841" cy="1098549"/>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6" name="Content Placeholder 5"/>
          <p:cNvSpPr>
            <a:spLocks noGrp="1"/>
          </p:cNvSpPr>
          <p:nvPr>
            <p:ph sz="quarter" idx="4"/>
          </p:nvPr>
        </p:nvSpPr>
        <p:spPr>
          <a:xfrm>
            <a:off x="3471863" y="3340100"/>
            <a:ext cx="2915841"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E1AE19-4275-3640-9E84-498D61C24F73}" type="datetime1">
              <a:rPr lang="en-US" smtClean="0"/>
              <a:t>11/7/16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5D40AF-71D2-4261-B805-E832ABD7A016}" type="slidenum">
              <a:rPr lang="en-US" smtClean="0"/>
              <a:t>‹#›</a:t>
            </a:fld>
            <a:endParaRPr lang="en-US" dirty="0"/>
          </a:p>
        </p:txBody>
      </p:sp>
    </p:spTree>
    <p:extLst>
      <p:ext uri="{BB962C8B-B14F-4D97-AF65-F5344CB8AC3E}">
        <p14:creationId xmlns:p14="http://schemas.microsoft.com/office/powerpoint/2010/main" val="1624999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1AB4B1-DF62-DF48-A1AB-C11BDD2498CC}" type="datetime1">
              <a:rPr lang="en-US" smtClean="0"/>
              <a:t>11/7/16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5D40AF-71D2-4261-B805-E832ABD7A016}" type="slidenum">
              <a:rPr lang="en-US" smtClean="0"/>
              <a:t>‹#›</a:t>
            </a:fld>
            <a:endParaRPr lang="en-US" dirty="0"/>
          </a:p>
        </p:txBody>
      </p:sp>
    </p:spTree>
    <p:extLst>
      <p:ext uri="{BB962C8B-B14F-4D97-AF65-F5344CB8AC3E}">
        <p14:creationId xmlns:p14="http://schemas.microsoft.com/office/powerpoint/2010/main" val="87568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3CAA8D-0C5D-1145-A758-ECAAE005757F}" type="datetime1">
              <a:rPr lang="en-US" smtClean="0"/>
              <a:t>11/7/16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5D40AF-71D2-4261-B805-E832ABD7A016}" type="slidenum">
              <a:rPr lang="en-US" smtClean="0"/>
              <a:t>‹#›</a:t>
            </a:fld>
            <a:endParaRPr lang="en-US" dirty="0"/>
          </a:p>
        </p:txBody>
      </p:sp>
    </p:spTree>
    <p:extLst>
      <p:ext uri="{BB962C8B-B14F-4D97-AF65-F5344CB8AC3E}">
        <p14:creationId xmlns:p14="http://schemas.microsoft.com/office/powerpoint/2010/main" val="2348176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680" y="609600"/>
            <a:ext cx="2212181" cy="2133600"/>
          </a:xfrm>
        </p:spPr>
        <p:txBody>
          <a:bodyPr anchor="b"/>
          <a:lstStyle>
            <a:lvl1pPr>
              <a:defRPr sz="4267"/>
            </a:lvl1pPr>
          </a:lstStyle>
          <a:p>
            <a:r>
              <a:rPr lang="en-US"/>
              <a:t>Click to edit Master title style</a:t>
            </a:r>
          </a:p>
        </p:txBody>
      </p:sp>
      <p:sp>
        <p:nvSpPr>
          <p:cNvPr id="3" name="Content Placeholder 2"/>
          <p:cNvSpPr>
            <a:spLocks noGrp="1"/>
          </p:cNvSpPr>
          <p:nvPr>
            <p:ph idx="1"/>
          </p:nvPr>
        </p:nvSpPr>
        <p:spPr>
          <a:xfrm>
            <a:off x="2915842" y="1316569"/>
            <a:ext cx="3471863"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680" y="2743200"/>
            <a:ext cx="2212181" cy="5082117"/>
          </a:xfrm>
        </p:spPr>
        <p:txBody>
          <a:bodyPr/>
          <a:lstStyle>
            <a:lvl1pPr marL="0" indent="0">
              <a:buNone/>
              <a:defRPr sz="2133"/>
            </a:lvl1pPr>
            <a:lvl2pPr marL="609570" indent="0">
              <a:buNone/>
              <a:defRPr sz="1867"/>
            </a:lvl2pPr>
            <a:lvl3pPr marL="1219140" indent="0">
              <a:buNone/>
              <a:defRPr sz="1600"/>
            </a:lvl3pPr>
            <a:lvl4pPr marL="1828709" indent="0">
              <a:buNone/>
              <a:defRPr sz="1333"/>
            </a:lvl4pPr>
            <a:lvl5pPr marL="2438278" indent="0">
              <a:buNone/>
              <a:defRPr sz="1333"/>
            </a:lvl5pPr>
            <a:lvl6pPr marL="3047848" indent="0">
              <a:buNone/>
              <a:defRPr sz="1333"/>
            </a:lvl6pPr>
            <a:lvl7pPr marL="3657418" indent="0">
              <a:buNone/>
              <a:defRPr sz="1333"/>
            </a:lvl7pPr>
            <a:lvl8pPr marL="4266987" indent="0">
              <a:buNone/>
              <a:defRPr sz="1333"/>
            </a:lvl8pPr>
            <a:lvl9pPr marL="4876557"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5049784B-24A3-B94C-B20D-83CF5EA13366}" type="datetime1">
              <a:rPr lang="en-US" smtClean="0"/>
              <a:t>11/7/16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5D40AF-71D2-4261-B805-E832ABD7A016}" type="slidenum">
              <a:rPr lang="en-US" smtClean="0"/>
              <a:t>‹#›</a:t>
            </a:fld>
            <a:endParaRPr lang="en-US" dirty="0"/>
          </a:p>
        </p:txBody>
      </p:sp>
    </p:spTree>
    <p:extLst>
      <p:ext uri="{BB962C8B-B14F-4D97-AF65-F5344CB8AC3E}">
        <p14:creationId xmlns:p14="http://schemas.microsoft.com/office/powerpoint/2010/main" val="1908312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65F9F5-0192-9F47-A1B2-0D4B05E240DD}" type="datetime1">
              <a:rPr lang="en-US" smtClean="0"/>
              <a:t>11/7/16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E7E6CC-D59E-4850-B05E-BBF933078DF8}" type="slidenum">
              <a:rPr lang="en-US" smtClean="0"/>
              <a:t>‹#›</a:t>
            </a:fld>
            <a:endParaRPr lang="en-US" dirty="0"/>
          </a:p>
        </p:txBody>
      </p:sp>
    </p:spTree>
    <p:extLst>
      <p:ext uri="{BB962C8B-B14F-4D97-AF65-F5344CB8AC3E}">
        <p14:creationId xmlns:p14="http://schemas.microsoft.com/office/powerpoint/2010/main" val="18804519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680" y="609600"/>
            <a:ext cx="2212181" cy="2133600"/>
          </a:xfrm>
        </p:spPr>
        <p:txBody>
          <a:bodyPr anchor="b"/>
          <a:lstStyle>
            <a:lvl1pPr>
              <a:defRPr sz="4267"/>
            </a:lvl1pPr>
          </a:lstStyle>
          <a:p>
            <a:r>
              <a:rPr lang="en-US"/>
              <a:t>Click to edit Master title style</a:t>
            </a:r>
          </a:p>
        </p:txBody>
      </p:sp>
      <p:sp>
        <p:nvSpPr>
          <p:cNvPr id="3" name="Picture Placeholder 2"/>
          <p:cNvSpPr>
            <a:spLocks noGrp="1"/>
          </p:cNvSpPr>
          <p:nvPr>
            <p:ph type="pic" idx="1"/>
          </p:nvPr>
        </p:nvSpPr>
        <p:spPr>
          <a:xfrm>
            <a:off x="2915842" y="1316569"/>
            <a:ext cx="3471863" cy="6498167"/>
          </a:xfrm>
        </p:spPr>
        <p:txBody>
          <a:bodyPr/>
          <a:lstStyle>
            <a:lvl1pPr marL="0" indent="0">
              <a:buNone/>
              <a:defRPr sz="4267"/>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endParaRPr lang="en-US" dirty="0"/>
          </a:p>
        </p:txBody>
      </p:sp>
      <p:sp>
        <p:nvSpPr>
          <p:cNvPr id="4" name="Text Placeholder 3"/>
          <p:cNvSpPr>
            <a:spLocks noGrp="1"/>
          </p:cNvSpPr>
          <p:nvPr>
            <p:ph type="body" sz="half" idx="2"/>
          </p:nvPr>
        </p:nvSpPr>
        <p:spPr>
          <a:xfrm>
            <a:off x="472680" y="2743200"/>
            <a:ext cx="2212181" cy="5082117"/>
          </a:xfrm>
        </p:spPr>
        <p:txBody>
          <a:bodyPr/>
          <a:lstStyle>
            <a:lvl1pPr marL="0" indent="0">
              <a:buNone/>
              <a:defRPr sz="2133"/>
            </a:lvl1pPr>
            <a:lvl2pPr marL="609570" indent="0">
              <a:buNone/>
              <a:defRPr sz="1867"/>
            </a:lvl2pPr>
            <a:lvl3pPr marL="1219140" indent="0">
              <a:buNone/>
              <a:defRPr sz="1600"/>
            </a:lvl3pPr>
            <a:lvl4pPr marL="1828709" indent="0">
              <a:buNone/>
              <a:defRPr sz="1333"/>
            </a:lvl4pPr>
            <a:lvl5pPr marL="2438278" indent="0">
              <a:buNone/>
              <a:defRPr sz="1333"/>
            </a:lvl5pPr>
            <a:lvl6pPr marL="3047848" indent="0">
              <a:buNone/>
              <a:defRPr sz="1333"/>
            </a:lvl6pPr>
            <a:lvl7pPr marL="3657418" indent="0">
              <a:buNone/>
              <a:defRPr sz="1333"/>
            </a:lvl7pPr>
            <a:lvl8pPr marL="4266987" indent="0">
              <a:buNone/>
              <a:defRPr sz="1333"/>
            </a:lvl8pPr>
            <a:lvl9pPr marL="4876557"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85EDD5F4-0949-B641-9BD8-44A0519B8306}" type="datetime1">
              <a:rPr lang="en-US" smtClean="0"/>
              <a:t>11/7/16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5D40AF-71D2-4261-B805-E832ABD7A016}" type="slidenum">
              <a:rPr lang="en-US" smtClean="0"/>
              <a:t>‹#›</a:t>
            </a:fld>
            <a:endParaRPr lang="en-US" dirty="0"/>
          </a:p>
        </p:txBody>
      </p:sp>
    </p:spTree>
    <p:extLst>
      <p:ext uri="{BB962C8B-B14F-4D97-AF65-F5344CB8AC3E}">
        <p14:creationId xmlns:p14="http://schemas.microsoft.com/office/powerpoint/2010/main" val="3531390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BCB327-CB8C-2D43-BBD4-6E36FD69F95F}" type="datetime1">
              <a:rPr lang="en-US" smtClean="0"/>
              <a:t>11/7/16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5D40AF-71D2-4261-B805-E832ABD7A016}" type="slidenum">
              <a:rPr lang="en-US" smtClean="0"/>
              <a:t>‹#›</a:t>
            </a:fld>
            <a:endParaRPr lang="en-US" dirty="0"/>
          </a:p>
        </p:txBody>
      </p:sp>
    </p:spTree>
    <p:extLst>
      <p:ext uri="{BB962C8B-B14F-4D97-AF65-F5344CB8AC3E}">
        <p14:creationId xmlns:p14="http://schemas.microsoft.com/office/powerpoint/2010/main" val="30183765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8" y="486835"/>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9" y="486835"/>
            <a:ext cx="4321969"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093F24-43FA-D349-8050-D047DB2326BB}" type="datetime1">
              <a:rPr lang="en-US" smtClean="0"/>
              <a:t>11/7/16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5D40AF-71D2-4261-B805-E832ABD7A016}" type="slidenum">
              <a:rPr lang="en-US" smtClean="0"/>
              <a:t>‹#›</a:t>
            </a:fld>
            <a:endParaRPr lang="en-US" dirty="0"/>
          </a:p>
        </p:txBody>
      </p:sp>
    </p:spTree>
    <p:extLst>
      <p:ext uri="{BB962C8B-B14F-4D97-AF65-F5344CB8AC3E}">
        <p14:creationId xmlns:p14="http://schemas.microsoft.com/office/powerpoint/2010/main" val="31199930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787" y="8534400"/>
            <a:ext cx="6856214"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8445755"/>
            <a:ext cx="6856214" cy="85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17220" y="1011936"/>
            <a:ext cx="5657850" cy="475488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618779" y="5940828"/>
            <a:ext cx="5657850" cy="1524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D48A35-E79C-7141-A42F-F4E6E75888CD}" type="datetime1">
              <a:rPr lang="en-US" smtClean="0"/>
              <a:t>11/7/16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E77C5F-097D-4C0C-BCDF-5C8359D7CE86}" type="slidenum">
              <a:rPr lang="en-US" smtClean="0"/>
              <a:t>‹#›</a:t>
            </a:fld>
            <a:endParaRPr lang="en-US" dirty="0"/>
          </a:p>
        </p:txBody>
      </p:sp>
      <p:cxnSp>
        <p:nvCxnSpPr>
          <p:cNvPr id="9" name="Straight Connector 8"/>
          <p:cNvCxnSpPr/>
          <p:nvPr/>
        </p:nvCxnSpPr>
        <p:spPr>
          <a:xfrm>
            <a:off x="679308" y="5791200"/>
            <a:ext cx="555498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4662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6B6FF1-884E-9B4E-A0FB-8BB7F48D9B56}" type="datetime1">
              <a:rPr lang="en-US" smtClean="0"/>
              <a:t>11/7/16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E77C5F-097D-4C0C-BCDF-5C8359D7CE86}" type="slidenum">
              <a:rPr lang="en-US" smtClean="0"/>
              <a:t>‹#›</a:t>
            </a:fld>
            <a:endParaRPr lang="en-US" dirty="0"/>
          </a:p>
        </p:txBody>
      </p:sp>
    </p:spTree>
    <p:extLst>
      <p:ext uri="{BB962C8B-B14F-4D97-AF65-F5344CB8AC3E}">
        <p14:creationId xmlns:p14="http://schemas.microsoft.com/office/powerpoint/2010/main" val="27949669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87" y="8534400"/>
            <a:ext cx="6856214"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8445755"/>
            <a:ext cx="6856214" cy="85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17220" y="1011936"/>
            <a:ext cx="5657850" cy="475488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617220" y="5937504"/>
            <a:ext cx="5657850" cy="1524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FB67BC-3462-D24A-81EB-3FCB7548C84A}" type="datetime1">
              <a:rPr lang="en-US" smtClean="0"/>
              <a:t>11/7/16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E77C5F-097D-4C0C-BCDF-5C8359D7CE86}" type="slidenum">
              <a:rPr lang="en-US" smtClean="0"/>
              <a:t>‹#›</a:t>
            </a:fld>
            <a:endParaRPr lang="en-US" dirty="0"/>
          </a:p>
        </p:txBody>
      </p:sp>
      <p:cxnSp>
        <p:nvCxnSpPr>
          <p:cNvPr id="9" name="Straight Connector 8"/>
          <p:cNvCxnSpPr/>
          <p:nvPr/>
        </p:nvCxnSpPr>
        <p:spPr>
          <a:xfrm>
            <a:off x="679308" y="5791200"/>
            <a:ext cx="555498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53422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617220" y="382139"/>
            <a:ext cx="5657850" cy="193434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17220" y="2460979"/>
            <a:ext cx="2777490" cy="5364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97580" y="2460982"/>
            <a:ext cx="2777490" cy="5364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40E509-1EDA-8B4C-A9D1-2D312FC58156}" type="datetime1">
              <a:rPr lang="en-US" smtClean="0"/>
              <a:t>11/7/16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E77C5F-097D-4C0C-BCDF-5C8359D7CE86}" type="slidenum">
              <a:rPr lang="en-US" smtClean="0"/>
              <a:t>‹#›</a:t>
            </a:fld>
            <a:endParaRPr lang="en-US" dirty="0"/>
          </a:p>
        </p:txBody>
      </p:sp>
    </p:spTree>
    <p:extLst>
      <p:ext uri="{BB962C8B-B14F-4D97-AF65-F5344CB8AC3E}">
        <p14:creationId xmlns:p14="http://schemas.microsoft.com/office/powerpoint/2010/main" val="20337242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617220" y="382139"/>
            <a:ext cx="5657850" cy="193434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17220" y="2461403"/>
            <a:ext cx="2777490" cy="981709"/>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17220" y="3443112"/>
            <a:ext cx="2777490" cy="43823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97580" y="2461403"/>
            <a:ext cx="2777490" cy="981709"/>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97580" y="3443112"/>
            <a:ext cx="2777490" cy="43823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6D5485-D69D-D44D-87B1-7B6CE4984694}" type="datetime1">
              <a:rPr lang="en-US" smtClean="0"/>
              <a:t>11/7/16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2E77C5F-097D-4C0C-BCDF-5C8359D7CE86}" type="slidenum">
              <a:rPr lang="en-US" smtClean="0"/>
              <a:t>‹#›</a:t>
            </a:fld>
            <a:endParaRPr lang="en-US" dirty="0"/>
          </a:p>
        </p:txBody>
      </p:sp>
    </p:spTree>
    <p:extLst>
      <p:ext uri="{BB962C8B-B14F-4D97-AF65-F5344CB8AC3E}">
        <p14:creationId xmlns:p14="http://schemas.microsoft.com/office/powerpoint/2010/main" val="33735280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ED241C-AE46-E642-99D3-AB58191DFE97}" type="datetime1">
              <a:rPr lang="en-US" smtClean="0"/>
              <a:t>11/7/16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2E77C5F-097D-4C0C-BCDF-5C8359D7CE86}" type="slidenum">
              <a:rPr lang="en-US" smtClean="0"/>
              <a:t>‹#›</a:t>
            </a:fld>
            <a:endParaRPr lang="en-US" dirty="0"/>
          </a:p>
        </p:txBody>
      </p:sp>
    </p:spTree>
    <p:extLst>
      <p:ext uri="{BB962C8B-B14F-4D97-AF65-F5344CB8AC3E}">
        <p14:creationId xmlns:p14="http://schemas.microsoft.com/office/powerpoint/2010/main" val="34153370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787" y="8534400"/>
            <a:ext cx="6856214"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0" y="8445755"/>
            <a:ext cx="6856214" cy="85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702796E-DF99-3E4F-9AF2-165B87B5F5E4}" type="datetime1">
              <a:rPr lang="en-US" smtClean="0"/>
              <a:t>11/7/16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B2E77C5F-097D-4C0C-BCDF-5C8359D7CE86}" type="slidenum">
              <a:rPr lang="en-US" smtClean="0"/>
              <a:t>‹#›</a:t>
            </a:fld>
            <a:endParaRPr lang="en-US" dirty="0"/>
          </a:p>
        </p:txBody>
      </p:sp>
    </p:spTree>
    <p:extLst>
      <p:ext uri="{BB962C8B-B14F-4D97-AF65-F5344CB8AC3E}">
        <p14:creationId xmlns:p14="http://schemas.microsoft.com/office/powerpoint/2010/main" val="3388597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7" y="2279653"/>
            <a:ext cx="5915025" cy="3803649"/>
          </a:xfrm>
        </p:spPr>
        <p:txBody>
          <a:bodyPr anchor="b"/>
          <a:lstStyle>
            <a:lvl1pPr>
              <a:defRPr sz="8000"/>
            </a:lvl1pPr>
          </a:lstStyle>
          <a:p>
            <a:r>
              <a:rPr lang="en-US"/>
              <a:t>Click to edit Master title style</a:t>
            </a:r>
          </a:p>
        </p:txBody>
      </p:sp>
      <p:sp>
        <p:nvSpPr>
          <p:cNvPr id="3" name="Text Placeholder 2"/>
          <p:cNvSpPr>
            <a:spLocks noGrp="1"/>
          </p:cNvSpPr>
          <p:nvPr>
            <p:ph type="body" idx="1"/>
          </p:nvPr>
        </p:nvSpPr>
        <p:spPr>
          <a:xfrm>
            <a:off x="467917" y="6119286"/>
            <a:ext cx="5915025" cy="2000249"/>
          </a:xfrm>
        </p:spPr>
        <p:txBody>
          <a:bodyPr/>
          <a:lstStyle>
            <a:lvl1pPr marL="0" indent="0">
              <a:buNone/>
              <a:defRPr sz="3200">
                <a:solidFill>
                  <a:schemeClr val="tx1">
                    <a:tint val="75000"/>
                  </a:schemeClr>
                </a:solidFill>
              </a:defRPr>
            </a:lvl1pPr>
            <a:lvl2pPr marL="609570" indent="0">
              <a:buNone/>
              <a:defRPr sz="2667">
                <a:solidFill>
                  <a:schemeClr val="tx1">
                    <a:tint val="75000"/>
                  </a:schemeClr>
                </a:solidFill>
              </a:defRPr>
            </a:lvl2pPr>
            <a:lvl3pPr marL="1219140" indent="0">
              <a:buNone/>
              <a:defRPr sz="2400">
                <a:solidFill>
                  <a:schemeClr val="tx1">
                    <a:tint val="75000"/>
                  </a:schemeClr>
                </a:solidFill>
              </a:defRPr>
            </a:lvl3pPr>
            <a:lvl4pPr marL="1828709" indent="0">
              <a:buNone/>
              <a:defRPr sz="2133">
                <a:solidFill>
                  <a:schemeClr val="tx1">
                    <a:tint val="75000"/>
                  </a:schemeClr>
                </a:solidFill>
              </a:defRPr>
            </a:lvl4pPr>
            <a:lvl5pPr marL="2438278" indent="0">
              <a:buNone/>
              <a:defRPr sz="2133">
                <a:solidFill>
                  <a:schemeClr val="tx1">
                    <a:tint val="75000"/>
                  </a:schemeClr>
                </a:solidFill>
              </a:defRPr>
            </a:lvl5pPr>
            <a:lvl6pPr marL="3047848" indent="0">
              <a:buNone/>
              <a:defRPr sz="2133">
                <a:solidFill>
                  <a:schemeClr val="tx1">
                    <a:tint val="75000"/>
                  </a:schemeClr>
                </a:solidFill>
              </a:defRPr>
            </a:lvl6pPr>
            <a:lvl7pPr marL="3657418" indent="0">
              <a:buNone/>
              <a:defRPr sz="2133">
                <a:solidFill>
                  <a:schemeClr val="tx1">
                    <a:tint val="75000"/>
                  </a:schemeClr>
                </a:solidFill>
              </a:defRPr>
            </a:lvl7pPr>
            <a:lvl8pPr marL="4266987" indent="0">
              <a:buNone/>
              <a:defRPr sz="2133">
                <a:solidFill>
                  <a:schemeClr val="tx1">
                    <a:tint val="75000"/>
                  </a:schemeClr>
                </a:solidFill>
              </a:defRPr>
            </a:lvl8pPr>
            <a:lvl9pPr marL="4876557"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B42899-AE98-D84D-8DBA-71EF61163720}" type="datetime1">
              <a:rPr lang="en-US" smtClean="0"/>
              <a:t>11/7/16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E7E6CC-D59E-4850-B05E-BBF933078DF8}" type="slidenum">
              <a:rPr lang="en-US" smtClean="0"/>
              <a:t>‹#›</a:t>
            </a:fld>
            <a:endParaRPr lang="en-US" dirty="0"/>
          </a:p>
        </p:txBody>
      </p:sp>
    </p:spTree>
    <p:extLst>
      <p:ext uri="{BB962C8B-B14F-4D97-AF65-F5344CB8AC3E}">
        <p14:creationId xmlns:p14="http://schemas.microsoft.com/office/powerpoint/2010/main" val="37512158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0" y="0"/>
            <a:ext cx="2278570" cy="9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272540" y="0"/>
            <a:ext cx="36005"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57175" y="792479"/>
            <a:ext cx="1800225" cy="3048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2595178" y="975360"/>
            <a:ext cx="3757045" cy="701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7175" y="3901440"/>
            <a:ext cx="1800225" cy="4505499"/>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261851" y="8613049"/>
            <a:ext cx="1472912" cy="486833"/>
          </a:xfrm>
        </p:spPr>
        <p:txBody>
          <a:bodyPr/>
          <a:lstStyle>
            <a:lvl1pPr algn="l">
              <a:defRPr/>
            </a:lvl1pPr>
          </a:lstStyle>
          <a:p>
            <a:fld id="{35AC566E-128B-7840-8683-B409B3CEA32F}" type="datetime1">
              <a:rPr lang="en-US" smtClean="0"/>
              <a:t>11/7/16</a:t>
            </a:fld>
            <a:endParaRPr lang="en-US" dirty="0"/>
          </a:p>
        </p:txBody>
      </p:sp>
      <p:sp>
        <p:nvSpPr>
          <p:cNvPr id="6" name="Footer Placeholder 5"/>
          <p:cNvSpPr>
            <a:spLocks noGrp="1"/>
          </p:cNvSpPr>
          <p:nvPr>
            <p:ph type="ftr" sz="quarter" idx="11"/>
          </p:nvPr>
        </p:nvSpPr>
        <p:spPr>
          <a:xfrm>
            <a:off x="2700337" y="8613049"/>
            <a:ext cx="2614613" cy="486833"/>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2E77C5F-097D-4C0C-BCDF-5C8359D7CE86}" type="slidenum">
              <a:rPr lang="en-US" smtClean="0"/>
              <a:t>‹#›</a:t>
            </a:fld>
            <a:endParaRPr lang="en-US" dirty="0"/>
          </a:p>
        </p:txBody>
      </p:sp>
    </p:spTree>
    <p:extLst>
      <p:ext uri="{BB962C8B-B14F-4D97-AF65-F5344CB8AC3E}">
        <p14:creationId xmlns:p14="http://schemas.microsoft.com/office/powerpoint/2010/main" val="16710642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6604000"/>
            <a:ext cx="6856214" cy="2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 y="6553435"/>
            <a:ext cx="6856214" cy="85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17220" y="6766560"/>
            <a:ext cx="5692140" cy="1097280"/>
          </a:xfrm>
        </p:spPr>
        <p:txBody>
          <a:bodyPr tIns="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9" y="0"/>
            <a:ext cx="6857992" cy="6553435"/>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17219" y="7876032"/>
            <a:ext cx="5692140" cy="79248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AC20A8E3-7FA3-0448-AA9A-A80B79508083}" type="datetime1">
              <a:rPr lang="en-US" smtClean="0"/>
              <a:t>11/7/16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E77C5F-097D-4C0C-BCDF-5C8359D7CE86}" type="slidenum">
              <a:rPr lang="en-US" smtClean="0"/>
              <a:t>‹#›</a:t>
            </a:fld>
            <a:endParaRPr lang="en-US" dirty="0"/>
          </a:p>
        </p:txBody>
      </p:sp>
    </p:spTree>
    <p:extLst>
      <p:ext uri="{BB962C8B-B14F-4D97-AF65-F5344CB8AC3E}">
        <p14:creationId xmlns:p14="http://schemas.microsoft.com/office/powerpoint/2010/main" val="26040640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5831C3-7FDE-1D47-9548-C73E8D6D458F}" type="datetime1">
              <a:rPr lang="en-US" smtClean="0"/>
              <a:t>11/7/16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E77C5F-097D-4C0C-BCDF-5C8359D7CE86}" type="slidenum">
              <a:rPr lang="en-US" smtClean="0"/>
              <a:t>‹#›</a:t>
            </a:fld>
            <a:endParaRPr lang="en-US" dirty="0"/>
          </a:p>
        </p:txBody>
      </p:sp>
    </p:spTree>
    <p:extLst>
      <p:ext uri="{BB962C8B-B14F-4D97-AF65-F5344CB8AC3E}">
        <p14:creationId xmlns:p14="http://schemas.microsoft.com/office/powerpoint/2010/main" val="37093070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787" y="8534400"/>
            <a:ext cx="6856214"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8445755"/>
            <a:ext cx="6856214" cy="85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4907757" y="553040"/>
            <a:ext cx="1478756" cy="767656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53039"/>
            <a:ext cx="4350544" cy="767656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5EDDB2-0881-7642-8641-036B1E05C6AC}" type="datetime1">
              <a:rPr lang="en-US" smtClean="0"/>
              <a:t>11/7/16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E77C5F-097D-4C0C-BCDF-5C8359D7CE86}" type="slidenum">
              <a:rPr lang="en-US" smtClean="0"/>
              <a:t>‹#›</a:t>
            </a:fld>
            <a:endParaRPr lang="en-US" dirty="0"/>
          </a:p>
        </p:txBody>
      </p:sp>
    </p:spTree>
    <p:extLst>
      <p:ext uri="{BB962C8B-B14F-4D97-AF65-F5344CB8AC3E}">
        <p14:creationId xmlns:p14="http://schemas.microsoft.com/office/powerpoint/2010/main" val="1659411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00363"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1" y="2434167"/>
            <a:ext cx="2900363"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A1A763-E330-D040-8C3C-33DFA97DAB27}" type="datetime1">
              <a:rPr lang="en-US" smtClean="0"/>
              <a:t>11/7/16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E7E6CC-D59E-4850-B05E-BBF933078DF8}" type="slidenum">
              <a:rPr lang="en-US" smtClean="0"/>
              <a:t>‹#›</a:t>
            </a:fld>
            <a:endParaRPr lang="en-US" dirty="0"/>
          </a:p>
        </p:txBody>
      </p:sp>
    </p:spTree>
    <p:extLst>
      <p:ext uri="{BB962C8B-B14F-4D97-AF65-F5344CB8AC3E}">
        <p14:creationId xmlns:p14="http://schemas.microsoft.com/office/powerpoint/2010/main" val="75228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679" y="486836"/>
            <a:ext cx="5915025" cy="1767417"/>
          </a:xfrm>
        </p:spPr>
        <p:txBody>
          <a:bodyPr/>
          <a:lstStyle/>
          <a:p>
            <a:r>
              <a:rPr lang="en-US"/>
              <a:t>Click to edit Master title style</a:t>
            </a:r>
          </a:p>
        </p:txBody>
      </p:sp>
      <p:sp>
        <p:nvSpPr>
          <p:cNvPr id="3" name="Text Placeholder 2"/>
          <p:cNvSpPr>
            <a:spLocks noGrp="1"/>
          </p:cNvSpPr>
          <p:nvPr>
            <p:ph type="body" idx="1"/>
          </p:nvPr>
        </p:nvSpPr>
        <p:spPr>
          <a:xfrm>
            <a:off x="472680" y="2241552"/>
            <a:ext cx="2901553" cy="1098549"/>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4" name="Content Placeholder 3"/>
          <p:cNvSpPr>
            <a:spLocks noGrp="1"/>
          </p:cNvSpPr>
          <p:nvPr>
            <p:ph sz="half" idx="2"/>
          </p:nvPr>
        </p:nvSpPr>
        <p:spPr>
          <a:xfrm>
            <a:off x="472680" y="3340100"/>
            <a:ext cx="290155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2"/>
            <a:ext cx="2915841" cy="1098549"/>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6" name="Content Placeholder 5"/>
          <p:cNvSpPr>
            <a:spLocks noGrp="1"/>
          </p:cNvSpPr>
          <p:nvPr>
            <p:ph sz="quarter" idx="4"/>
          </p:nvPr>
        </p:nvSpPr>
        <p:spPr>
          <a:xfrm>
            <a:off x="3471863" y="3340100"/>
            <a:ext cx="2915841"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F22EB8-DEB5-9E4A-9C99-3594CB214C5C}" type="datetime1">
              <a:rPr lang="en-US" smtClean="0"/>
              <a:t>11/7/16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9E7E6CC-D59E-4850-B05E-BBF933078DF8}" type="slidenum">
              <a:rPr lang="en-US" smtClean="0"/>
              <a:t>‹#›</a:t>
            </a:fld>
            <a:endParaRPr lang="en-US" dirty="0"/>
          </a:p>
        </p:txBody>
      </p:sp>
    </p:spTree>
    <p:extLst>
      <p:ext uri="{BB962C8B-B14F-4D97-AF65-F5344CB8AC3E}">
        <p14:creationId xmlns:p14="http://schemas.microsoft.com/office/powerpoint/2010/main" val="108704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6D93CF-0CA3-1542-9F66-1310E0F8F3F9}" type="datetime1">
              <a:rPr lang="en-US" smtClean="0"/>
              <a:t>11/7/16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9E7E6CC-D59E-4850-B05E-BBF933078DF8}" type="slidenum">
              <a:rPr lang="en-US" smtClean="0"/>
              <a:t>‹#›</a:t>
            </a:fld>
            <a:endParaRPr lang="en-US" dirty="0"/>
          </a:p>
        </p:txBody>
      </p:sp>
    </p:spTree>
    <p:extLst>
      <p:ext uri="{BB962C8B-B14F-4D97-AF65-F5344CB8AC3E}">
        <p14:creationId xmlns:p14="http://schemas.microsoft.com/office/powerpoint/2010/main" val="3795702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64F27-778C-6B4C-BF13-99064A87CAFF}" type="datetime1">
              <a:rPr lang="en-US" smtClean="0"/>
              <a:t>11/7/16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9E7E6CC-D59E-4850-B05E-BBF933078DF8}" type="slidenum">
              <a:rPr lang="en-US" smtClean="0"/>
              <a:t>‹#›</a:t>
            </a:fld>
            <a:endParaRPr lang="en-US" dirty="0"/>
          </a:p>
        </p:txBody>
      </p:sp>
    </p:spTree>
    <p:extLst>
      <p:ext uri="{BB962C8B-B14F-4D97-AF65-F5344CB8AC3E}">
        <p14:creationId xmlns:p14="http://schemas.microsoft.com/office/powerpoint/2010/main" val="519041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680" y="609600"/>
            <a:ext cx="2212181" cy="2133600"/>
          </a:xfrm>
        </p:spPr>
        <p:txBody>
          <a:bodyPr anchor="b"/>
          <a:lstStyle>
            <a:lvl1pPr>
              <a:defRPr sz="4267"/>
            </a:lvl1pPr>
          </a:lstStyle>
          <a:p>
            <a:r>
              <a:rPr lang="en-US"/>
              <a:t>Click to edit Master title style</a:t>
            </a:r>
          </a:p>
        </p:txBody>
      </p:sp>
      <p:sp>
        <p:nvSpPr>
          <p:cNvPr id="3" name="Content Placeholder 2"/>
          <p:cNvSpPr>
            <a:spLocks noGrp="1"/>
          </p:cNvSpPr>
          <p:nvPr>
            <p:ph idx="1"/>
          </p:nvPr>
        </p:nvSpPr>
        <p:spPr>
          <a:xfrm>
            <a:off x="2915842" y="1316569"/>
            <a:ext cx="3471863"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680" y="2743200"/>
            <a:ext cx="2212181" cy="5082117"/>
          </a:xfrm>
        </p:spPr>
        <p:txBody>
          <a:bodyPr/>
          <a:lstStyle>
            <a:lvl1pPr marL="0" indent="0">
              <a:buNone/>
              <a:defRPr sz="2133"/>
            </a:lvl1pPr>
            <a:lvl2pPr marL="609570" indent="0">
              <a:buNone/>
              <a:defRPr sz="1867"/>
            </a:lvl2pPr>
            <a:lvl3pPr marL="1219140" indent="0">
              <a:buNone/>
              <a:defRPr sz="1600"/>
            </a:lvl3pPr>
            <a:lvl4pPr marL="1828709" indent="0">
              <a:buNone/>
              <a:defRPr sz="1333"/>
            </a:lvl4pPr>
            <a:lvl5pPr marL="2438278" indent="0">
              <a:buNone/>
              <a:defRPr sz="1333"/>
            </a:lvl5pPr>
            <a:lvl6pPr marL="3047848" indent="0">
              <a:buNone/>
              <a:defRPr sz="1333"/>
            </a:lvl6pPr>
            <a:lvl7pPr marL="3657418" indent="0">
              <a:buNone/>
              <a:defRPr sz="1333"/>
            </a:lvl7pPr>
            <a:lvl8pPr marL="4266987" indent="0">
              <a:buNone/>
              <a:defRPr sz="1333"/>
            </a:lvl8pPr>
            <a:lvl9pPr marL="4876557"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989B52CA-7D13-644C-B242-9A2B3AFA06B6}" type="datetime1">
              <a:rPr lang="en-US" smtClean="0"/>
              <a:t>11/7/16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E7E6CC-D59E-4850-B05E-BBF933078DF8}" type="slidenum">
              <a:rPr lang="en-US" smtClean="0"/>
              <a:t>‹#›</a:t>
            </a:fld>
            <a:endParaRPr lang="en-US" dirty="0"/>
          </a:p>
        </p:txBody>
      </p:sp>
    </p:spTree>
    <p:extLst>
      <p:ext uri="{BB962C8B-B14F-4D97-AF65-F5344CB8AC3E}">
        <p14:creationId xmlns:p14="http://schemas.microsoft.com/office/powerpoint/2010/main" val="3502352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680" y="609600"/>
            <a:ext cx="2212181" cy="2133600"/>
          </a:xfrm>
        </p:spPr>
        <p:txBody>
          <a:bodyPr anchor="b"/>
          <a:lstStyle>
            <a:lvl1pPr>
              <a:defRPr sz="4267"/>
            </a:lvl1pPr>
          </a:lstStyle>
          <a:p>
            <a:r>
              <a:rPr lang="en-US"/>
              <a:t>Click to edit Master title style</a:t>
            </a:r>
          </a:p>
        </p:txBody>
      </p:sp>
      <p:sp>
        <p:nvSpPr>
          <p:cNvPr id="3" name="Picture Placeholder 2"/>
          <p:cNvSpPr>
            <a:spLocks noGrp="1"/>
          </p:cNvSpPr>
          <p:nvPr>
            <p:ph type="pic" idx="1"/>
          </p:nvPr>
        </p:nvSpPr>
        <p:spPr>
          <a:xfrm>
            <a:off x="2915842" y="1316569"/>
            <a:ext cx="3471863" cy="6498167"/>
          </a:xfrm>
        </p:spPr>
        <p:txBody>
          <a:bodyPr/>
          <a:lstStyle>
            <a:lvl1pPr marL="0" indent="0">
              <a:buNone/>
              <a:defRPr sz="4267"/>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endParaRPr lang="en-US" dirty="0"/>
          </a:p>
        </p:txBody>
      </p:sp>
      <p:sp>
        <p:nvSpPr>
          <p:cNvPr id="4" name="Text Placeholder 3"/>
          <p:cNvSpPr>
            <a:spLocks noGrp="1"/>
          </p:cNvSpPr>
          <p:nvPr>
            <p:ph type="body" sz="half" idx="2"/>
          </p:nvPr>
        </p:nvSpPr>
        <p:spPr>
          <a:xfrm>
            <a:off x="472680" y="2743200"/>
            <a:ext cx="2212181" cy="5082117"/>
          </a:xfrm>
        </p:spPr>
        <p:txBody>
          <a:bodyPr/>
          <a:lstStyle>
            <a:lvl1pPr marL="0" indent="0">
              <a:buNone/>
              <a:defRPr sz="2133"/>
            </a:lvl1pPr>
            <a:lvl2pPr marL="609570" indent="0">
              <a:buNone/>
              <a:defRPr sz="1867"/>
            </a:lvl2pPr>
            <a:lvl3pPr marL="1219140" indent="0">
              <a:buNone/>
              <a:defRPr sz="1600"/>
            </a:lvl3pPr>
            <a:lvl4pPr marL="1828709" indent="0">
              <a:buNone/>
              <a:defRPr sz="1333"/>
            </a:lvl4pPr>
            <a:lvl5pPr marL="2438278" indent="0">
              <a:buNone/>
              <a:defRPr sz="1333"/>
            </a:lvl5pPr>
            <a:lvl6pPr marL="3047848" indent="0">
              <a:buNone/>
              <a:defRPr sz="1333"/>
            </a:lvl6pPr>
            <a:lvl7pPr marL="3657418" indent="0">
              <a:buNone/>
              <a:defRPr sz="1333"/>
            </a:lvl7pPr>
            <a:lvl8pPr marL="4266987" indent="0">
              <a:buNone/>
              <a:defRPr sz="1333"/>
            </a:lvl8pPr>
            <a:lvl9pPr marL="4876557"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3A65F524-B957-EF4F-8219-8D39DB09273A}" type="datetime1">
              <a:rPr lang="en-US" smtClean="0"/>
              <a:t>11/7/16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E7E6CC-D59E-4850-B05E-BBF933078DF8}" type="slidenum">
              <a:rPr lang="en-US" smtClean="0"/>
              <a:t>‹#›</a:t>
            </a:fld>
            <a:endParaRPr lang="en-US" dirty="0"/>
          </a:p>
        </p:txBody>
      </p:sp>
    </p:spTree>
    <p:extLst>
      <p:ext uri="{BB962C8B-B14F-4D97-AF65-F5344CB8AC3E}">
        <p14:creationId xmlns:p14="http://schemas.microsoft.com/office/powerpoint/2010/main" val="17598647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42DB0DA0-90CB-BA46-B701-35FE1D853CA9}" type="datetime1">
              <a:rPr lang="en-US" smtClean="0"/>
              <a:t>11/7/16</a:t>
            </a:fld>
            <a:endParaRPr lang="en-US"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89E7E6CC-D59E-4850-B05E-BBF933078DF8}" type="slidenum">
              <a:rPr lang="en-US" smtClean="0"/>
              <a:t>‹#›</a:t>
            </a:fld>
            <a:endParaRPr lang="en-US" dirty="0"/>
          </a:p>
        </p:txBody>
      </p:sp>
    </p:spTree>
    <p:extLst>
      <p:ext uri="{BB962C8B-B14F-4D97-AF65-F5344CB8AC3E}">
        <p14:creationId xmlns:p14="http://schemas.microsoft.com/office/powerpoint/2010/main" val="170642009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121914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84" indent="-304784" algn="l" defTabSz="121914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43B998D8-761D-7646-A4BB-C1427F50059D}" type="datetime1">
              <a:rPr lang="en-US" smtClean="0"/>
              <a:t>11/7/16</a:t>
            </a:fld>
            <a:endParaRPr lang="en-US"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485D40AF-71D2-4261-B805-E832ABD7A016}" type="slidenum">
              <a:rPr lang="en-US" smtClean="0"/>
              <a:t>‹#›</a:t>
            </a:fld>
            <a:endParaRPr lang="en-US" dirty="0"/>
          </a:p>
        </p:txBody>
      </p:sp>
    </p:spTree>
    <p:extLst>
      <p:ext uri="{BB962C8B-B14F-4D97-AF65-F5344CB8AC3E}">
        <p14:creationId xmlns:p14="http://schemas.microsoft.com/office/powerpoint/2010/main" val="436407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121914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84" indent="-304784" algn="l" defTabSz="121914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8534400"/>
            <a:ext cx="6858001"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8445754"/>
            <a:ext cx="6858001" cy="8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17220" y="382139"/>
            <a:ext cx="5657850" cy="193434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617219" y="2460979"/>
            <a:ext cx="5657851" cy="536448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1" y="8613049"/>
            <a:ext cx="1390652" cy="486833"/>
          </a:xfrm>
          <a:prstGeom prst="rect">
            <a:avLst/>
          </a:prstGeom>
        </p:spPr>
        <p:txBody>
          <a:bodyPr vert="horz" lIns="91440" tIns="45720" rIns="91440" bIns="45720" rtlCol="0" anchor="ctr"/>
          <a:lstStyle>
            <a:lvl1pPr algn="l">
              <a:defRPr sz="675">
                <a:solidFill>
                  <a:srgbClr val="FFFFFF"/>
                </a:solidFill>
              </a:defRPr>
            </a:lvl1pPr>
          </a:lstStyle>
          <a:p>
            <a:fld id="{FEC434E2-C153-9F45-A261-EA8C917D0304}" type="datetime1">
              <a:rPr lang="en-US" smtClean="0"/>
              <a:t>11/7/16</a:t>
            </a:fld>
            <a:endParaRPr lang="en-US" dirty="0"/>
          </a:p>
        </p:txBody>
      </p:sp>
      <p:sp>
        <p:nvSpPr>
          <p:cNvPr id="5" name="Footer Placeholder 4"/>
          <p:cNvSpPr>
            <a:spLocks noGrp="1"/>
          </p:cNvSpPr>
          <p:nvPr>
            <p:ph type="ftr" sz="quarter" idx="3"/>
          </p:nvPr>
        </p:nvSpPr>
        <p:spPr>
          <a:xfrm>
            <a:off x="2073480" y="8613049"/>
            <a:ext cx="2712827" cy="486833"/>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5569009" y="8613049"/>
            <a:ext cx="738014" cy="486833"/>
          </a:xfrm>
          <a:prstGeom prst="rect">
            <a:avLst/>
          </a:prstGeom>
        </p:spPr>
        <p:txBody>
          <a:bodyPr vert="horz" lIns="91440" tIns="45720" rIns="91440" bIns="45720" rtlCol="0" anchor="ctr"/>
          <a:lstStyle>
            <a:lvl1pPr algn="r">
              <a:defRPr sz="788">
                <a:solidFill>
                  <a:srgbClr val="FFFFFF"/>
                </a:solidFill>
              </a:defRPr>
            </a:lvl1pPr>
          </a:lstStyle>
          <a:p>
            <a:fld id="{89E7E6CC-D59E-4850-B05E-BBF933078DF8}" type="slidenum">
              <a:rPr lang="en-US" smtClean="0"/>
              <a:t>‹#›</a:t>
            </a:fld>
            <a:endParaRPr lang="en-US" dirty="0"/>
          </a:p>
        </p:txBody>
      </p:sp>
      <p:cxnSp>
        <p:nvCxnSpPr>
          <p:cNvPr id="10" name="Straight Connector 9"/>
          <p:cNvCxnSpPr/>
          <p:nvPr/>
        </p:nvCxnSpPr>
        <p:spPr>
          <a:xfrm>
            <a:off x="671362" y="2317127"/>
            <a:ext cx="560641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6448747"/>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tmp"/><Relationship Id="rId1" Type="http://schemas.openxmlformats.org/officeDocument/2006/relationships/slideLayout" Target="../slideLayouts/slideLayout2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hyperlink" Target="https://www.onlineexambuilder.com/pharmacology-l3/exam-106298" TargetMode="External"/><Relationship Id="rId3" Type="http://schemas.openxmlformats.org/officeDocument/2006/relationships/hyperlink" Target="https://www.youtube.com/watch?v=cKzBpkiOrZ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12.jpeg"/><Relationship Id="rId3"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5.png"/><Relationship Id="rId1" Type="http://schemas.openxmlformats.org/officeDocument/2006/relationships/slideLayout" Target="../slideLayouts/slideLayout29.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Layout" Target="../slideLayouts/slideLayout29.xml"/><Relationship Id="rId2"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jpg"/><Relationship Id="rId1" Type="http://schemas.openxmlformats.org/officeDocument/2006/relationships/slideLayout" Target="../slideLayouts/slideLayout29.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9.xml"/><Relationship Id="rId2"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bg bwMode="blackWhite">
      <p:bgPr>
        <a:gradFill>
          <a:gsLst>
            <a:gs pos="100000">
              <a:schemeClr val="bg1">
                <a:alpha val="83000"/>
              </a:schemeClr>
            </a:gs>
            <a:gs pos="100000">
              <a:schemeClr val="accent1">
                <a:lumMod val="45000"/>
                <a:lumOff val="55000"/>
              </a:schemeClr>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1" y="1701716"/>
            <a:ext cx="6857999" cy="584775"/>
          </a:xfrm>
          <a:prstGeom prst="rect">
            <a:avLst/>
          </a:prstGeom>
          <a:noFill/>
        </p:spPr>
        <p:txBody>
          <a:bodyPr wrap="square" rtlCol="0">
            <a:spAutoFit/>
          </a:bodyPr>
          <a:lstStyle/>
          <a:p>
            <a:pPr algn="ctr"/>
            <a:r>
              <a:rPr lang="en-US" sz="3200" dirty="0">
                <a:solidFill>
                  <a:schemeClr val="accent2">
                    <a:lumMod val="60000"/>
                    <a:lumOff val="40000"/>
                  </a:schemeClr>
                </a:solidFill>
              </a:rPr>
              <a:t>3- Drug Metabolism</a:t>
            </a:r>
          </a:p>
        </p:txBody>
      </p:sp>
      <p:sp>
        <p:nvSpPr>
          <p:cNvPr id="2" name="TextBox 1"/>
          <p:cNvSpPr txBox="1"/>
          <p:nvPr/>
        </p:nvSpPr>
        <p:spPr>
          <a:xfrm>
            <a:off x="374982" y="2897074"/>
            <a:ext cx="6107502" cy="3462486"/>
          </a:xfrm>
          <a:prstGeom prst="rect">
            <a:avLst/>
          </a:prstGeom>
          <a:noFill/>
        </p:spPr>
        <p:txBody>
          <a:bodyPr wrap="square" rtlCol="0">
            <a:spAutoFit/>
          </a:bodyPr>
          <a:lstStyle/>
          <a:p>
            <a:r>
              <a:rPr lang="en-US" sz="1900" dirty="0">
                <a:solidFill>
                  <a:schemeClr val="bg2">
                    <a:lumMod val="50000"/>
                  </a:schemeClr>
                </a:solidFill>
              </a:rPr>
              <a:t>Objectives:</a:t>
            </a:r>
          </a:p>
          <a:p>
            <a:pPr marL="342900" indent="-342900">
              <a:buFont typeface="Arial" charset="0"/>
              <a:buChar char="•"/>
            </a:pPr>
            <a:r>
              <a:rPr lang="en-US" sz="2000" b="1" dirty="0">
                <a:solidFill>
                  <a:schemeClr val="bg2">
                    <a:lumMod val="50000"/>
                  </a:schemeClr>
                </a:solidFill>
              </a:rPr>
              <a:t>Recognize the importance of biotransformation </a:t>
            </a:r>
          </a:p>
          <a:p>
            <a:pPr marL="342900" indent="-342900">
              <a:buFont typeface="Arial" charset="0"/>
              <a:buChar char="•"/>
            </a:pPr>
            <a:r>
              <a:rPr lang="en-US" sz="2000" b="1" dirty="0">
                <a:solidFill>
                  <a:schemeClr val="bg2">
                    <a:lumMod val="50000"/>
                  </a:schemeClr>
                </a:solidFill>
              </a:rPr>
              <a:t> Know the different sites for drug metabolism </a:t>
            </a:r>
          </a:p>
          <a:p>
            <a:pPr marL="342900" indent="-342900">
              <a:buFont typeface="Arial" charset="0"/>
              <a:buChar char="•"/>
            </a:pPr>
            <a:r>
              <a:rPr lang="en-US" sz="2000" b="1" dirty="0">
                <a:solidFill>
                  <a:schemeClr val="bg2">
                    <a:lumMod val="50000"/>
                  </a:schemeClr>
                </a:solidFill>
              </a:rPr>
              <a:t> Define the major phase I and phase II metabolic reactions. </a:t>
            </a:r>
          </a:p>
          <a:p>
            <a:pPr marL="342900" indent="-342900">
              <a:buFont typeface="Arial" charset="0"/>
              <a:buChar char="•"/>
            </a:pPr>
            <a:r>
              <a:rPr lang="en-US" sz="2000" b="1" dirty="0">
                <a:solidFill>
                  <a:schemeClr val="bg2">
                    <a:lumMod val="50000"/>
                  </a:schemeClr>
                </a:solidFill>
              </a:rPr>
              <a:t> Describe the modulation of liver microsomal enzymes by inducers and inhibitors </a:t>
            </a:r>
          </a:p>
          <a:p>
            <a:pPr marL="342900" indent="-342900">
              <a:buFont typeface="Arial" charset="0"/>
              <a:buChar char="•"/>
            </a:pPr>
            <a:r>
              <a:rPr lang="en-US" sz="2000" b="1" dirty="0">
                <a:solidFill>
                  <a:schemeClr val="bg2">
                    <a:lumMod val="50000"/>
                  </a:schemeClr>
                </a:solidFill>
              </a:rPr>
              <a:t> Mention two drugs that are known as enzyme inducers and inhibitors. </a:t>
            </a:r>
          </a:p>
          <a:p>
            <a:pPr marL="342900" indent="-342900">
              <a:buFont typeface="Arial" charset="0"/>
              <a:buChar char="•"/>
            </a:pPr>
            <a:r>
              <a:rPr lang="en-US" sz="2000" b="1" dirty="0">
                <a:solidFill>
                  <a:schemeClr val="bg2">
                    <a:lumMod val="50000"/>
                  </a:schemeClr>
                </a:solidFill>
              </a:rPr>
              <a:t> Know the impact of first pass metabolism on drug bioavailability.</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5094" t="27778" r="14152" b="8889"/>
          <a:stretch/>
        </p:blipFill>
        <p:spPr>
          <a:xfrm>
            <a:off x="1" y="242957"/>
            <a:ext cx="1293963" cy="98341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7861" t="29404" r="19245" b="22823"/>
          <a:stretch/>
        </p:blipFill>
        <p:spPr>
          <a:xfrm>
            <a:off x="5287991" y="7653047"/>
            <a:ext cx="1570009" cy="783588"/>
          </a:xfrm>
          <a:prstGeom prst="rect">
            <a:avLst/>
          </a:prstGeom>
        </p:spPr>
      </p:pic>
      <p:pic>
        <p:nvPicPr>
          <p:cNvPr id="7" name="Picture 6" descr="Presentation1 [Protected View] - PowerPoint"/>
          <p:cNvPicPr>
            <a:picLocks noChangeAspect="1"/>
          </p:cNvPicPr>
          <p:nvPr/>
        </p:nvPicPr>
        <p:blipFill rotWithShape="1">
          <a:blip r:embed="rId5">
            <a:extLst>
              <a:ext uri="{28A0092B-C50C-407E-A947-70E740481C1C}">
                <a14:useLocalDpi xmlns:a14="http://schemas.microsoft.com/office/drawing/2010/main" val="0"/>
              </a:ext>
            </a:extLst>
          </a:blip>
          <a:srcRect l="25912" t="75750" r="61258" b="11475"/>
          <a:stretch/>
        </p:blipFill>
        <p:spPr>
          <a:xfrm>
            <a:off x="0" y="6970143"/>
            <a:ext cx="1828800" cy="1328468"/>
          </a:xfrm>
          <a:prstGeom prst="rect">
            <a:avLst/>
          </a:prstGeom>
        </p:spPr>
      </p:pic>
      <p:sp>
        <p:nvSpPr>
          <p:cNvPr id="8" name="TextBox 7"/>
          <p:cNvSpPr txBox="1"/>
          <p:nvPr/>
        </p:nvSpPr>
        <p:spPr>
          <a:xfrm>
            <a:off x="1617393" y="8568931"/>
            <a:ext cx="3622680" cy="523220"/>
          </a:xfrm>
          <a:prstGeom prst="rect">
            <a:avLst/>
          </a:prstGeom>
          <a:noFill/>
        </p:spPr>
        <p:txBody>
          <a:bodyPr wrap="square" rtlCol="0">
            <a:spAutoFit/>
          </a:bodyPr>
          <a:lstStyle/>
          <a:p>
            <a:pPr algn="ctr"/>
            <a:r>
              <a:rPr lang="en-US" sz="1400" dirty="0">
                <a:solidFill>
                  <a:schemeClr val="bg1"/>
                </a:solidFill>
              </a:rPr>
              <a:t>Contact</a:t>
            </a:r>
            <a:r>
              <a:rPr lang="en-US" sz="1400" baseline="0" dirty="0">
                <a:solidFill>
                  <a:schemeClr val="bg1"/>
                </a:solidFill>
              </a:rPr>
              <a:t> us : Pharma436@outlook.com</a:t>
            </a:r>
          </a:p>
          <a:p>
            <a:pPr algn="ctr"/>
            <a:r>
              <a:rPr lang="en-US" sz="1400" baseline="0" dirty="0">
                <a:solidFill>
                  <a:schemeClr val="bg1"/>
                </a:solidFill>
              </a:rPr>
              <a:t>@Pharma436</a:t>
            </a:r>
            <a:endParaRPr lang="en-US" sz="1400" dirty="0">
              <a:solidFill>
                <a:schemeClr val="bg1"/>
              </a:solidFill>
            </a:endParaRPr>
          </a:p>
        </p:txBody>
      </p:sp>
      <p:sp>
        <p:nvSpPr>
          <p:cNvPr id="9" name="Slide Number Placeholder 8"/>
          <p:cNvSpPr>
            <a:spLocks noGrp="1"/>
          </p:cNvSpPr>
          <p:nvPr>
            <p:ph type="sldNum" sz="quarter" idx="12"/>
          </p:nvPr>
        </p:nvSpPr>
        <p:spPr/>
        <p:txBody>
          <a:bodyPr/>
          <a:lstStyle/>
          <a:p>
            <a:fld id="{B2E77C5F-097D-4C0C-BCDF-5C8359D7CE86}" type="slidenum">
              <a:rPr lang="en-US" sz="1600" smtClean="0"/>
              <a:t>1</a:t>
            </a:fld>
            <a:endParaRPr lang="en-US" sz="1600" dirty="0"/>
          </a:p>
        </p:txBody>
      </p:sp>
      <p:sp>
        <p:nvSpPr>
          <p:cNvPr id="10" name="TextBox 9"/>
          <p:cNvSpPr txBox="1"/>
          <p:nvPr/>
        </p:nvSpPr>
        <p:spPr>
          <a:xfrm>
            <a:off x="3340902" y="6359560"/>
            <a:ext cx="2716731" cy="1015663"/>
          </a:xfrm>
          <a:prstGeom prst="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marL="0" defTabSz="914400" rtl="1" eaLnBrk="1" latinLnBrk="0" hangingPunct="1"/>
            <a:r>
              <a:rPr lang="en-US" sz="2000" b="1" dirty="0" smtClean="0">
                <a:solidFill>
                  <a:srgbClr val="9B2D1F"/>
                </a:solidFill>
              </a:rPr>
              <a:t>Work until no longer you have to introduce your self</a:t>
            </a:r>
            <a:endParaRPr lang="ar-SA" sz="2000" b="1" i="1" u="sng" dirty="0">
              <a:solidFill>
                <a:srgbClr val="9B2D1F"/>
              </a:solidFill>
            </a:endParaRPr>
          </a:p>
        </p:txBody>
      </p:sp>
    </p:spTree>
    <p:extLst>
      <p:ext uri="{BB962C8B-B14F-4D97-AF65-F5344CB8AC3E}">
        <p14:creationId xmlns:p14="http://schemas.microsoft.com/office/powerpoint/2010/main" val="3797970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2E77C5F-097D-4C0C-BCDF-5C8359D7CE86}" type="slidenum">
              <a:rPr lang="en-US" sz="1600" smtClean="0"/>
              <a:t>10</a:t>
            </a:fld>
            <a:endParaRPr lang="en-US" sz="1600" dirty="0"/>
          </a:p>
        </p:txBody>
      </p:sp>
      <p:sp>
        <p:nvSpPr>
          <p:cNvPr id="3" name="TextBox 2"/>
          <p:cNvSpPr txBox="1"/>
          <p:nvPr/>
        </p:nvSpPr>
        <p:spPr>
          <a:xfrm>
            <a:off x="1617393" y="8568931"/>
            <a:ext cx="3622680" cy="523220"/>
          </a:xfrm>
          <a:prstGeom prst="rect">
            <a:avLst/>
          </a:prstGeom>
          <a:noFill/>
        </p:spPr>
        <p:txBody>
          <a:bodyPr wrap="square" rtlCol="0">
            <a:spAutoFit/>
          </a:bodyPr>
          <a:lstStyle/>
          <a:p>
            <a:pPr algn="ctr"/>
            <a:r>
              <a:rPr lang="en-US" sz="1400" dirty="0">
                <a:solidFill>
                  <a:schemeClr val="bg1"/>
                </a:solidFill>
              </a:rPr>
              <a:t>Contact</a:t>
            </a:r>
            <a:r>
              <a:rPr lang="en-US" sz="1400" baseline="0" dirty="0">
                <a:solidFill>
                  <a:schemeClr val="bg1"/>
                </a:solidFill>
              </a:rPr>
              <a:t> us : Pharma436@outlook.com</a:t>
            </a:r>
          </a:p>
          <a:p>
            <a:pPr algn="ctr"/>
            <a:r>
              <a:rPr lang="en-US" sz="1400" baseline="0" dirty="0">
                <a:solidFill>
                  <a:schemeClr val="bg1"/>
                </a:solidFill>
              </a:rPr>
              <a:t>@Pharma436</a:t>
            </a:r>
            <a:endParaRPr lang="en-US" sz="1400" dirty="0">
              <a:solidFill>
                <a:schemeClr val="bg1"/>
              </a:solidFill>
            </a:endParaRPr>
          </a:p>
        </p:txBody>
      </p:sp>
      <p:sp>
        <p:nvSpPr>
          <p:cNvPr id="5" name="TextBox 4"/>
          <p:cNvSpPr txBox="1"/>
          <p:nvPr/>
        </p:nvSpPr>
        <p:spPr>
          <a:xfrm>
            <a:off x="1237129" y="553513"/>
            <a:ext cx="4331880" cy="400110"/>
          </a:xfrm>
          <a:prstGeom prst="rect">
            <a:avLst/>
          </a:prstGeom>
          <a:noFill/>
        </p:spPr>
        <p:txBody>
          <a:bodyPr wrap="square" rtlCol="0">
            <a:spAutoFit/>
          </a:bodyPr>
          <a:lstStyle/>
          <a:p>
            <a:pPr algn="ctr"/>
            <a:r>
              <a:rPr lang="en-US" sz="2000" b="1" dirty="0">
                <a:solidFill>
                  <a:srgbClr val="A6A6A6"/>
                </a:solidFill>
              </a:rPr>
              <a:t>Lippincott corner</a:t>
            </a:r>
          </a:p>
        </p:txBody>
      </p:sp>
      <p:sp>
        <p:nvSpPr>
          <p:cNvPr id="6" name="Rounded Rectangle 5"/>
          <p:cNvSpPr/>
          <p:nvPr/>
        </p:nvSpPr>
        <p:spPr>
          <a:xfrm>
            <a:off x="495033" y="1396401"/>
            <a:ext cx="5867400" cy="1221293"/>
          </a:xfrm>
          <a:prstGeom prst="roundRect">
            <a:avLst/>
          </a:prstGeom>
          <a:ln w="285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dirty="0">
                <a:effectLst/>
                <a:ea typeface="Calibri" charset="0"/>
                <a:cs typeface="Arial" charset="0"/>
              </a:rPr>
              <a:t>The kidney cannot efficiently eliminate lipophilic drugs that readily cross cell membranes and are reabsorbed in the distal convoluted tubules. Therefore, lipid-soluble agents are first metabolized into more polar (hydrophilic) substances in the liver via two general sets of reactions, called phase I and phase II.</a:t>
            </a:r>
          </a:p>
        </p:txBody>
      </p:sp>
      <p:sp>
        <p:nvSpPr>
          <p:cNvPr id="7" name="Rounded Rectangle 6"/>
          <p:cNvSpPr/>
          <p:nvPr/>
        </p:nvSpPr>
        <p:spPr>
          <a:xfrm>
            <a:off x="495033" y="2824620"/>
            <a:ext cx="5867400" cy="5322234"/>
          </a:xfrm>
          <a:prstGeom prst="roundRect">
            <a:avLst/>
          </a:prstGeom>
          <a:ln w="28575">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dirty="0">
                <a:solidFill>
                  <a:srgbClr val="C45911"/>
                </a:solidFill>
                <a:effectLst/>
                <a:ea typeface="Calibri" charset="0"/>
                <a:cs typeface="Arial" charset="0"/>
              </a:rPr>
              <a:t>Phase I</a:t>
            </a:r>
            <a:endParaRPr lang="en-US" sz="1200" dirty="0">
              <a:effectLst/>
              <a:ea typeface="Calibri" charset="0"/>
              <a:cs typeface="Arial" charset="0"/>
            </a:endParaRPr>
          </a:p>
          <a:p>
            <a:pPr marL="0" marR="0">
              <a:lnSpc>
                <a:spcPct val="107000"/>
              </a:lnSpc>
              <a:spcBef>
                <a:spcPts val="0"/>
              </a:spcBef>
              <a:spcAft>
                <a:spcPts val="800"/>
              </a:spcAft>
            </a:pPr>
            <a:r>
              <a:rPr lang="en-US" sz="1200" dirty="0">
                <a:effectLst/>
                <a:ea typeface="Calibri" charset="0"/>
                <a:cs typeface="Arial" charset="0"/>
              </a:rPr>
              <a:t>Phase I reactions convert lipophilic drugs into more polar molecules by introducing or unmasking a polar functional group, such as –OH or –NH2. Phase I reactions usually involve </a:t>
            </a:r>
            <a:r>
              <a:rPr lang="en-US" sz="1200" b="1" dirty="0">
                <a:effectLst/>
                <a:ea typeface="Calibri" charset="0"/>
                <a:cs typeface="Arial" charset="0"/>
              </a:rPr>
              <a:t>reduction</a:t>
            </a:r>
            <a:r>
              <a:rPr lang="en-US" sz="1200" dirty="0">
                <a:effectLst/>
                <a:ea typeface="Calibri" charset="0"/>
                <a:cs typeface="Arial" charset="0"/>
              </a:rPr>
              <a:t>, </a:t>
            </a:r>
            <a:r>
              <a:rPr lang="en-US" sz="1200" b="1" dirty="0">
                <a:effectLst/>
                <a:ea typeface="Calibri" charset="0"/>
                <a:cs typeface="Arial" charset="0"/>
              </a:rPr>
              <a:t>oxidation</a:t>
            </a:r>
            <a:r>
              <a:rPr lang="en-US" sz="1200" dirty="0">
                <a:effectLst/>
                <a:ea typeface="Calibri" charset="0"/>
                <a:cs typeface="Arial" charset="0"/>
              </a:rPr>
              <a:t>, or </a:t>
            </a:r>
            <a:r>
              <a:rPr lang="en-US" sz="1200" b="1" dirty="0">
                <a:effectLst/>
                <a:ea typeface="Calibri" charset="0"/>
                <a:cs typeface="Arial" charset="0"/>
              </a:rPr>
              <a:t>hydrolysis</a:t>
            </a:r>
            <a:r>
              <a:rPr lang="en-US" sz="1200" dirty="0">
                <a:effectLst/>
                <a:ea typeface="Calibri" charset="0"/>
                <a:cs typeface="Arial" charset="0"/>
              </a:rPr>
              <a:t>. Phase I metabolism may </a:t>
            </a:r>
            <a:r>
              <a:rPr lang="en-US" sz="1200" u="sng" dirty="0">
                <a:effectLst/>
                <a:ea typeface="Calibri" charset="0"/>
                <a:cs typeface="Arial" charset="0"/>
              </a:rPr>
              <a:t>increase</a:t>
            </a:r>
            <a:r>
              <a:rPr lang="en-US" sz="1200" dirty="0">
                <a:effectLst/>
                <a:ea typeface="Calibri" charset="0"/>
                <a:cs typeface="Arial" charset="0"/>
              </a:rPr>
              <a:t>, </a:t>
            </a:r>
            <a:r>
              <a:rPr lang="en-US" sz="1200" u="sng" dirty="0">
                <a:effectLst/>
                <a:ea typeface="Calibri" charset="0"/>
                <a:cs typeface="Arial" charset="0"/>
              </a:rPr>
              <a:t>decrease</a:t>
            </a:r>
            <a:r>
              <a:rPr lang="en-US" sz="1200" dirty="0">
                <a:effectLst/>
                <a:ea typeface="Calibri" charset="0"/>
                <a:cs typeface="Arial" charset="0"/>
              </a:rPr>
              <a:t>, or have </a:t>
            </a:r>
            <a:r>
              <a:rPr lang="en-US" sz="1200" u="sng" dirty="0">
                <a:effectLst/>
                <a:ea typeface="Calibri" charset="0"/>
                <a:cs typeface="Arial" charset="0"/>
              </a:rPr>
              <a:t>no effect</a:t>
            </a:r>
            <a:r>
              <a:rPr lang="en-US" sz="1200" dirty="0">
                <a:effectLst/>
                <a:ea typeface="Calibri" charset="0"/>
                <a:cs typeface="Arial" charset="0"/>
              </a:rPr>
              <a:t> on pharmacological activity. </a:t>
            </a:r>
          </a:p>
          <a:p>
            <a:pPr marL="342900" marR="0" lvl="0" indent="-342900">
              <a:lnSpc>
                <a:spcPct val="107000"/>
              </a:lnSpc>
              <a:spcBef>
                <a:spcPts val="0"/>
              </a:spcBef>
              <a:spcAft>
                <a:spcPts val="0"/>
              </a:spcAft>
              <a:buFont typeface="+mj-lt"/>
              <a:buAutoNum type="alphaUcParenR"/>
            </a:pPr>
            <a:r>
              <a:rPr lang="en-US" sz="1200" dirty="0">
                <a:effectLst/>
                <a:ea typeface="Calibri" charset="0"/>
                <a:cs typeface="Arial" charset="0"/>
              </a:rPr>
              <a:t>Phase I reactions utilizing the P450 system:</a:t>
            </a:r>
          </a:p>
          <a:p>
            <a:pPr marL="457200" marR="0">
              <a:lnSpc>
                <a:spcPct val="107000"/>
              </a:lnSpc>
              <a:spcBef>
                <a:spcPts val="0"/>
              </a:spcBef>
              <a:spcAft>
                <a:spcPts val="0"/>
              </a:spcAft>
            </a:pPr>
            <a:r>
              <a:rPr lang="en-US" sz="1200" dirty="0">
                <a:effectLst/>
                <a:ea typeface="Calibri" charset="0"/>
                <a:cs typeface="Arial" charset="0"/>
              </a:rPr>
              <a:t>The phase I reactions most frequently involved in drug metabolism are catalyzed by the cytochrome P450 system (also called microsomal mixed-function oxidases). The P450 system is important for</a:t>
            </a:r>
          </a:p>
          <a:p>
            <a:pPr marL="457200" marR="0">
              <a:lnSpc>
                <a:spcPct val="107000"/>
              </a:lnSpc>
              <a:spcBef>
                <a:spcPts val="0"/>
              </a:spcBef>
              <a:spcAft>
                <a:spcPts val="0"/>
              </a:spcAft>
            </a:pPr>
            <a:r>
              <a:rPr lang="en-US" sz="1200" dirty="0">
                <a:effectLst/>
                <a:ea typeface="Calibri" charset="0"/>
                <a:cs typeface="Arial" charset="0"/>
              </a:rPr>
              <a:t>(1) the metabolism of many endogenous compounds (such as steroids, lipids) and (2) the biotransformation of exogenous substances (xenobiotics). </a:t>
            </a:r>
          </a:p>
          <a:p>
            <a:pPr marL="457200" marR="0">
              <a:lnSpc>
                <a:spcPct val="107000"/>
              </a:lnSpc>
              <a:spcBef>
                <a:spcPts val="0"/>
              </a:spcBef>
              <a:spcAft>
                <a:spcPts val="0"/>
              </a:spcAft>
            </a:pPr>
            <a:r>
              <a:rPr lang="en-US" sz="1200" dirty="0">
                <a:effectLst/>
                <a:ea typeface="Calibri" charset="0"/>
                <a:cs typeface="Arial" charset="0"/>
              </a:rPr>
              <a:t>Cytochrome P450, designated as CYP, is a superfamily of </a:t>
            </a:r>
            <a:r>
              <a:rPr lang="en-US" sz="1200" dirty="0" err="1">
                <a:effectLst/>
                <a:ea typeface="Calibri" charset="0"/>
                <a:cs typeface="Arial" charset="0"/>
              </a:rPr>
              <a:t>heme</a:t>
            </a:r>
            <a:r>
              <a:rPr lang="en-US" sz="1200" dirty="0">
                <a:effectLst/>
                <a:ea typeface="Calibri" charset="0"/>
                <a:cs typeface="Arial" charset="0"/>
              </a:rPr>
              <a:t>-containing isozymes that are located in most cells, but primarily in the liver and GI tract.</a:t>
            </a:r>
          </a:p>
          <a:p>
            <a:pPr marL="457200" marR="0">
              <a:lnSpc>
                <a:spcPct val="107000"/>
              </a:lnSpc>
              <a:spcBef>
                <a:spcPts val="0"/>
              </a:spcBef>
              <a:spcAft>
                <a:spcPts val="0"/>
              </a:spcAft>
            </a:pPr>
            <a:r>
              <a:rPr lang="en-US" sz="1200" dirty="0">
                <a:effectLst/>
                <a:ea typeface="Calibri" charset="0"/>
                <a:cs typeface="Arial" charset="0"/>
              </a:rPr>
              <a:t>CYP3A4 (3 = family / A = subfamily / 4 = specific isoenzyme)</a:t>
            </a:r>
          </a:p>
          <a:p>
            <a:pPr marL="457200" marR="0">
              <a:lnSpc>
                <a:spcPct val="107000"/>
              </a:lnSpc>
              <a:spcBef>
                <a:spcPts val="0"/>
              </a:spcBef>
              <a:spcAft>
                <a:spcPts val="0"/>
              </a:spcAft>
            </a:pPr>
            <a:r>
              <a:rPr lang="en-US" sz="1200" dirty="0">
                <a:effectLst/>
                <a:ea typeface="Calibri" charset="0"/>
                <a:cs typeface="Arial" charset="0"/>
              </a:rPr>
              <a:t>Considerable amounts of CYP3A4 are found in intestinal mucosa, accounting for the first-pass metabolism of drugs.</a:t>
            </a:r>
          </a:p>
          <a:p>
            <a:pPr marL="342900" marR="0" lvl="0" indent="-342900">
              <a:lnSpc>
                <a:spcPct val="107000"/>
              </a:lnSpc>
              <a:spcBef>
                <a:spcPts val="0"/>
              </a:spcBef>
              <a:spcAft>
                <a:spcPts val="0"/>
              </a:spcAft>
              <a:buFont typeface="+mj-lt"/>
              <a:buAutoNum type="alphaUcParenR"/>
            </a:pPr>
            <a:r>
              <a:rPr lang="en-US" sz="1200" dirty="0">
                <a:effectLst/>
                <a:ea typeface="Calibri" charset="0"/>
                <a:cs typeface="Arial" charset="0"/>
              </a:rPr>
              <a:t>Phase I reactions not involving the P450 system:</a:t>
            </a:r>
          </a:p>
          <a:p>
            <a:pPr marL="457200" marR="0">
              <a:lnSpc>
                <a:spcPct val="107000"/>
              </a:lnSpc>
              <a:spcBef>
                <a:spcPts val="0"/>
              </a:spcBef>
              <a:spcAft>
                <a:spcPts val="0"/>
              </a:spcAft>
            </a:pPr>
            <a:r>
              <a:rPr lang="en-US" sz="1200" dirty="0">
                <a:effectLst/>
                <a:ea typeface="Calibri" charset="0"/>
                <a:cs typeface="Arial" charset="0"/>
              </a:rPr>
              <a:t>These include:</a:t>
            </a:r>
          </a:p>
          <a:p>
            <a:pPr marL="342900" marR="0" lvl="0" indent="-342900">
              <a:lnSpc>
                <a:spcPct val="107000"/>
              </a:lnSpc>
              <a:spcBef>
                <a:spcPts val="0"/>
              </a:spcBef>
              <a:spcAft>
                <a:spcPts val="0"/>
              </a:spcAft>
              <a:buFont typeface="+mj-lt"/>
              <a:buAutoNum type="arabicPeriod"/>
            </a:pPr>
            <a:r>
              <a:rPr lang="en-US" sz="1200" dirty="0">
                <a:effectLst/>
                <a:ea typeface="Calibri" charset="0"/>
                <a:cs typeface="Arial" charset="0"/>
              </a:rPr>
              <a:t>Amine (histamine, catechol) oxidation, </a:t>
            </a:r>
          </a:p>
          <a:p>
            <a:pPr marL="342900" marR="0" lvl="0" indent="-342900">
              <a:lnSpc>
                <a:spcPct val="107000"/>
              </a:lnSpc>
              <a:spcBef>
                <a:spcPts val="0"/>
              </a:spcBef>
              <a:spcAft>
                <a:spcPts val="0"/>
              </a:spcAft>
              <a:buFont typeface="+mj-lt"/>
              <a:buAutoNum type="arabicPeriod"/>
            </a:pPr>
            <a:r>
              <a:rPr lang="en-US" sz="1200" dirty="0">
                <a:effectLst/>
                <a:ea typeface="Calibri" charset="0"/>
                <a:cs typeface="Arial" charset="0"/>
              </a:rPr>
              <a:t>Alcohol dehydrogenation (ethanol oxidation) [remember oxidation means adding an oxygen or removing a hydrogen],</a:t>
            </a:r>
          </a:p>
          <a:p>
            <a:pPr marL="342900" marR="0" lvl="0" indent="-342900">
              <a:lnSpc>
                <a:spcPct val="107000"/>
              </a:lnSpc>
              <a:spcBef>
                <a:spcPts val="0"/>
              </a:spcBef>
              <a:spcAft>
                <a:spcPts val="0"/>
              </a:spcAft>
              <a:buFont typeface="+mj-lt"/>
              <a:buAutoNum type="arabicPeriod"/>
            </a:pPr>
            <a:r>
              <a:rPr lang="en-US" sz="1200" dirty="0" err="1">
                <a:effectLst/>
                <a:ea typeface="Calibri" charset="0"/>
                <a:cs typeface="Arial" charset="0"/>
              </a:rPr>
              <a:t>Esterases</a:t>
            </a:r>
            <a:r>
              <a:rPr lang="en-US" sz="1200" dirty="0">
                <a:effectLst/>
                <a:ea typeface="Calibri" charset="0"/>
                <a:cs typeface="Arial" charset="0"/>
              </a:rPr>
              <a:t> (metabolism of aspirin in liver), </a:t>
            </a:r>
          </a:p>
          <a:p>
            <a:pPr marL="342900" marR="0" lvl="0" indent="-342900">
              <a:lnSpc>
                <a:spcPct val="107000"/>
              </a:lnSpc>
              <a:spcBef>
                <a:spcPts val="0"/>
              </a:spcBef>
              <a:spcAft>
                <a:spcPts val="800"/>
              </a:spcAft>
              <a:buFont typeface="+mj-lt"/>
              <a:buAutoNum type="arabicPeriod"/>
            </a:pPr>
            <a:r>
              <a:rPr lang="en-US" sz="1200" dirty="0">
                <a:effectLst/>
                <a:ea typeface="Calibri" charset="0"/>
                <a:cs typeface="Arial" charset="0"/>
              </a:rPr>
              <a:t>Hydrolysis (procaine)</a:t>
            </a:r>
          </a:p>
          <a:p>
            <a:pPr marL="0" marR="0" algn="ctr">
              <a:lnSpc>
                <a:spcPct val="107000"/>
              </a:lnSpc>
              <a:spcBef>
                <a:spcPts val="0"/>
              </a:spcBef>
              <a:spcAft>
                <a:spcPts val="800"/>
              </a:spcAft>
            </a:pPr>
            <a:r>
              <a:rPr lang="en-GB" sz="1200" dirty="0">
                <a:effectLst/>
                <a:ea typeface="Calibri" charset="0"/>
                <a:cs typeface="Arial" charset="0"/>
              </a:rPr>
              <a:t> </a:t>
            </a:r>
            <a:endParaRPr lang="en-US" sz="1200" dirty="0">
              <a:effectLst/>
              <a:ea typeface="Calibri" charset="0"/>
              <a:cs typeface="Arial" charset="0"/>
            </a:endParaRPr>
          </a:p>
        </p:txBody>
      </p:sp>
      <p:sp>
        <p:nvSpPr>
          <p:cNvPr id="9" name="TextBox 8"/>
          <p:cNvSpPr txBox="1"/>
          <p:nvPr/>
        </p:nvSpPr>
        <p:spPr>
          <a:xfrm>
            <a:off x="5446261" y="214959"/>
            <a:ext cx="1411739" cy="338554"/>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solidFill>
                  <a:schemeClr val="bg2">
                    <a:lumMod val="75000"/>
                  </a:schemeClr>
                </a:solidFill>
              </a:rPr>
              <a:t>Extra notes </a:t>
            </a:r>
          </a:p>
        </p:txBody>
      </p:sp>
    </p:spTree>
    <p:extLst>
      <p:ext uri="{BB962C8B-B14F-4D97-AF65-F5344CB8AC3E}">
        <p14:creationId xmlns:p14="http://schemas.microsoft.com/office/powerpoint/2010/main" val="145913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2E77C5F-097D-4C0C-BCDF-5C8359D7CE86}" type="slidenum">
              <a:rPr lang="en-US" sz="1600" smtClean="0"/>
              <a:t>11</a:t>
            </a:fld>
            <a:endParaRPr lang="en-US" sz="1600" dirty="0"/>
          </a:p>
        </p:txBody>
      </p:sp>
      <p:sp>
        <p:nvSpPr>
          <p:cNvPr id="3" name="TextBox 2"/>
          <p:cNvSpPr txBox="1"/>
          <p:nvPr/>
        </p:nvSpPr>
        <p:spPr>
          <a:xfrm>
            <a:off x="1237129" y="964998"/>
            <a:ext cx="4331880" cy="400110"/>
          </a:xfrm>
          <a:prstGeom prst="rect">
            <a:avLst/>
          </a:prstGeom>
          <a:noFill/>
        </p:spPr>
        <p:txBody>
          <a:bodyPr wrap="square" rtlCol="0">
            <a:spAutoFit/>
          </a:bodyPr>
          <a:lstStyle/>
          <a:p>
            <a:pPr algn="ctr"/>
            <a:r>
              <a:rPr lang="en-US" sz="2000" b="1" dirty="0">
                <a:solidFill>
                  <a:srgbClr val="A6A6A6"/>
                </a:solidFill>
              </a:rPr>
              <a:t>Lippincott corner</a:t>
            </a:r>
          </a:p>
        </p:txBody>
      </p:sp>
      <p:sp>
        <p:nvSpPr>
          <p:cNvPr id="4" name="Rounded Rectangle 3"/>
          <p:cNvSpPr/>
          <p:nvPr/>
        </p:nvSpPr>
        <p:spPr>
          <a:xfrm>
            <a:off x="197224" y="1679389"/>
            <a:ext cx="6293223" cy="5486399"/>
          </a:xfrm>
          <a:prstGeom prst="roundRect">
            <a:avLst/>
          </a:prstGeom>
          <a:ln w="28575">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dirty="0">
                <a:solidFill>
                  <a:srgbClr val="1F4E79"/>
                </a:solidFill>
                <a:effectLst/>
                <a:ea typeface="Calibri" charset="0"/>
                <a:cs typeface="Arial" charset="0"/>
              </a:rPr>
              <a:t>Phase II</a:t>
            </a:r>
            <a:endParaRPr lang="en-US" dirty="0">
              <a:effectLst/>
              <a:ea typeface="Calibri" charset="0"/>
              <a:cs typeface="Arial" charset="0"/>
            </a:endParaRPr>
          </a:p>
          <a:p>
            <a:pPr marL="0" marR="0">
              <a:lnSpc>
                <a:spcPct val="107000"/>
              </a:lnSpc>
              <a:spcBef>
                <a:spcPts val="0"/>
              </a:spcBef>
              <a:spcAft>
                <a:spcPts val="800"/>
              </a:spcAft>
            </a:pPr>
            <a:r>
              <a:rPr lang="en-US" dirty="0">
                <a:effectLst/>
                <a:ea typeface="Calibri" charset="0"/>
                <a:cs typeface="Arial" charset="0"/>
              </a:rPr>
              <a:t>This phase consists of </a:t>
            </a:r>
            <a:r>
              <a:rPr lang="en-US" b="1" dirty="0">
                <a:effectLst/>
                <a:ea typeface="Calibri" charset="0"/>
                <a:cs typeface="Arial" charset="0"/>
              </a:rPr>
              <a:t>conjugation</a:t>
            </a:r>
            <a:r>
              <a:rPr lang="en-US" dirty="0">
                <a:effectLst/>
                <a:ea typeface="Calibri" charset="0"/>
                <a:cs typeface="Arial" charset="0"/>
              </a:rPr>
              <a:t> reactions. If the metabolite from phase I metabolism is sufficiently polar, it can be excreted by the kidneys. However, many phase I metabolites are still too lipophilic to be excreted. A subsequent conjugation reaction with an endogenous substrate (such as glucuronic acid, acetic acid, or an amino acid) results in polar, usually more water-soluble compounds that are often therapeutically inactive. </a:t>
            </a:r>
          </a:p>
          <a:p>
            <a:pPr marL="0" marR="0">
              <a:lnSpc>
                <a:spcPct val="107000"/>
              </a:lnSpc>
              <a:spcBef>
                <a:spcPts val="0"/>
              </a:spcBef>
              <a:spcAft>
                <a:spcPts val="800"/>
              </a:spcAft>
            </a:pPr>
            <a:r>
              <a:rPr lang="en-US" dirty="0" err="1">
                <a:effectLst/>
                <a:ea typeface="Calibri" charset="0"/>
                <a:cs typeface="Arial" charset="0"/>
              </a:rPr>
              <a:t>Glucuronidation</a:t>
            </a:r>
            <a:r>
              <a:rPr lang="en-US" dirty="0">
                <a:effectLst/>
                <a:ea typeface="Calibri" charset="0"/>
                <a:cs typeface="Arial" charset="0"/>
              </a:rPr>
              <a:t> is the most common and the most important conjugation reaction.</a:t>
            </a:r>
          </a:p>
          <a:p>
            <a:pPr marL="0" marR="0">
              <a:lnSpc>
                <a:spcPct val="107000"/>
              </a:lnSpc>
              <a:spcBef>
                <a:spcPts val="0"/>
              </a:spcBef>
              <a:spcAft>
                <a:spcPts val="800"/>
              </a:spcAft>
            </a:pPr>
            <a:r>
              <a:rPr lang="en-US" dirty="0">
                <a:effectLst/>
                <a:ea typeface="Calibri" charset="0"/>
                <a:cs typeface="Arial" charset="0"/>
              </a:rPr>
              <a:t> [Note: Drugs already possessing an –OH, -NH2, or –COOH group may enter phase II directly and become conjugated without prior phase I metabolism.] </a:t>
            </a:r>
          </a:p>
          <a:p>
            <a:pPr marL="0" marR="0">
              <a:lnSpc>
                <a:spcPct val="107000"/>
              </a:lnSpc>
              <a:spcBef>
                <a:spcPts val="0"/>
              </a:spcBef>
              <a:spcAft>
                <a:spcPts val="800"/>
              </a:spcAft>
            </a:pPr>
            <a:r>
              <a:rPr lang="en-US" dirty="0">
                <a:effectLst/>
                <a:ea typeface="Calibri" charset="0"/>
                <a:cs typeface="Arial" charset="0"/>
              </a:rPr>
              <a:t>The highly polar drug conjugates are then excreted by the kidney or in bile.</a:t>
            </a:r>
          </a:p>
        </p:txBody>
      </p:sp>
      <p:sp>
        <p:nvSpPr>
          <p:cNvPr id="5" name="TextBox 4"/>
          <p:cNvSpPr txBox="1"/>
          <p:nvPr/>
        </p:nvSpPr>
        <p:spPr>
          <a:xfrm>
            <a:off x="5446261" y="375627"/>
            <a:ext cx="1411739" cy="338554"/>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solidFill>
                  <a:schemeClr val="bg2">
                    <a:lumMod val="75000"/>
                  </a:schemeClr>
                </a:solidFill>
              </a:rPr>
              <a:t>Extra notes </a:t>
            </a:r>
          </a:p>
        </p:txBody>
      </p:sp>
      <p:sp>
        <p:nvSpPr>
          <p:cNvPr id="6" name="TextBox 5"/>
          <p:cNvSpPr txBox="1"/>
          <p:nvPr/>
        </p:nvSpPr>
        <p:spPr>
          <a:xfrm>
            <a:off x="1617393" y="8568931"/>
            <a:ext cx="3622680" cy="523220"/>
          </a:xfrm>
          <a:prstGeom prst="rect">
            <a:avLst/>
          </a:prstGeom>
          <a:noFill/>
        </p:spPr>
        <p:txBody>
          <a:bodyPr wrap="square" rtlCol="0">
            <a:spAutoFit/>
          </a:bodyPr>
          <a:lstStyle/>
          <a:p>
            <a:pPr algn="ctr"/>
            <a:r>
              <a:rPr lang="en-US" sz="1400" dirty="0">
                <a:solidFill>
                  <a:schemeClr val="bg1"/>
                </a:solidFill>
              </a:rPr>
              <a:t>Contact</a:t>
            </a:r>
            <a:r>
              <a:rPr lang="en-US" sz="1400" baseline="0" dirty="0">
                <a:solidFill>
                  <a:schemeClr val="bg1"/>
                </a:solidFill>
              </a:rPr>
              <a:t> us : Pharma436@outlook.com</a:t>
            </a:r>
          </a:p>
          <a:p>
            <a:pPr algn="ctr"/>
            <a:r>
              <a:rPr lang="en-US" sz="1400" baseline="0" dirty="0">
                <a:solidFill>
                  <a:schemeClr val="bg1"/>
                </a:solidFill>
              </a:rPr>
              <a:t>@Pharma436</a:t>
            </a:r>
            <a:endParaRPr lang="en-US" sz="1400" dirty="0">
              <a:solidFill>
                <a:schemeClr val="bg1"/>
              </a:solidFill>
            </a:endParaRPr>
          </a:p>
        </p:txBody>
      </p:sp>
    </p:spTree>
    <p:extLst>
      <p:ext uri="{BB962C8B-B14F-4D97-AF65-F5344CB8AC3E}">
        <p14:creationId xmlns:p14="http://schemas.microsoft.com/office/powerpoint/2010/main" val="1618428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7393" y="8568931"/>
            <a:ext cx="3622680" cy="523220"/>
          </a:xfrm>
          <a:prstGeom prst="rect">
            <a:avLst/>
          </a:prstGeom>
          <a:noFill/>
        </p:spPr>
        <p:txBody>
          <a:bodyPr wrap="square" rtlCol="0">
            <a:spAutoFit/>
          </a:bodyPr>
          <a:lstStyle/>
          <a:p>
            <a:pPr algn="ctr"/>
            <a:r>
              <a:rPr lang="en-US" sz="1400" dirty="0">
                <a:solidFill>
                  <a:schemeClr val="bg1"/>
                </a:solidFill>
              </a:rPr>
              <a:t>Contact</a:t>
            </a:r>
            <a:r>
              <a:rPr lang="en-US" sz="1400" baseline="0" dirty="0">
                <a:solidFill>
                  <a:schemeClr val="bg1"/>
                </a:solidFill>
              </a:rPr>
              <a:t> us : Pharma436@outlook.com</a:t>
            </a:r>
          </a:p>
          <a:p>
            <a:pPr algn="ctr"/>
            <a:r>
              <a:rPr lang="en-US" sz="1400" baseline="0" dirty="0">
                <a:solidFill>
                  <a:schemeClr val="bg1"/>
                </a:solidFill>
              </a:rPr>
              <a:t>@Pharma436</a:t>
            </a:r>
            <a:endParaRPr lang="en-US" sz="1400" dirty="0">
              <a:solidFill>
                <a:schemeClr val="bg1"/>
              </a:solidFill>
            </a:endParaRPr>
          </a:p>
        </p:txBody>
      </p:sp>
      <p:sp>
        <p:nvSpPr>
          <p:cNvPr id="4" name="TextBox 3"/>
          <p:cNvSpPr txBox="1"/>
          <p:nvPr/>
        </p:nvSpPr>
        <p:spPr>
          <a:xfrm>
            <a:off x="183509" y="1882589"/>
            <a:ext cx="6490447" cy="4801314"/>
          </a:xfrm>
          <a:prstGeom prst="rect">
            <a:avLst/>
          </a:prstGeom>
          <a:noFill/>
        </p:spPr>
        <p:txBody>
          <a:bodyPr wrap="square" rtlCol="0">
            <a:spAutoFit/>
          </a:bodyPr>
          <a:lstStyle/>
          <a:p>
            <a:pPr algn="ctr"/>
            <a:r>
              <a:rPr lang="en-US" sz="3200" b="1" dirty="0" err="1">
                <a:solidFill>
                  <a:srgbClr val="2E6AA6"/>
                </a:solidFill>
              </a:rPr>
              <a:t>Qick</a:t>
            </a:r>
            <a:r>
              <a:rPr lang="en-US" sz="3200" b="1" dirty="0">
                <a:solidFill>
                  <a:srgbClr val="2E6AA6"/>
                </a:solidFill>
              </a:rPr>
              <a:t> Quiz</a:t>
            </a:r>
          </a:p>
          <a:p>
            <a:pPr algn="ctr"/>
            <a:endParaRPr lang="en-US" sz="3200" b="1" dirty="0">
              <a:solidFill>
                <a:srgbClr val="2E6AA6"/>
              </a:solidFill>
            </a:endParaRPr>
          </a:p>
          <a:p>
            <a:r>
              <a:rPr lang="en-US" sz="3200" dirty="0">
                <a:solidFill>
                  <a:srgbClr val="9B261F"/>
                </a:solidFill>
                <a:hlinkClick r:id="rId2"/>
              </a:rPr>
              <a:t>https://www.onlineexambuilder.com/pharmacology-l3/exam-106298</a:t>
            </a:r>
            <a:endParaRPr lang="en-US" sz="3200" dirty="0">
              <a:solidFill>
                <a:srgbClr val="9B261F"/>
              </a:solidFill>
            </a:endParaRPr>
          </a:p>
          <a:p>
            <a:endParaRPr lang="en-US" sz="3200" dirty="0">
              <a:solidFill>
                <a:srgbClr val="9B261F"/>
              </a:solidFill>
            </a:endParaRPr>
          </a:p>
          <a:p>
            <a:endParaRPr lang="en-US" dirty="0">
              <a:solidFill>
                <a:srgbClr val="9B261F"/>
              </a:solidFill>
            </a:endParaRPr>
          </a:p>
          <a:p>
            <a:pPr algn="ctr"/>
            <a:r>
              <a:rPr lang="en-US" sz="3200" b="1" dirty="0">
                <a:solidFill>
                  <a:srgbClr val="2E6AA6"/>
                </a:solidFill>
              </a:rPr>
              <a:t>Helpful video</a:t>
            </a:r>
          </a:p>
          <a:p>
            <a:pPr algn="ctr"/>
            <a:endParaRPr lang="en-US" sz="3200" b="1" dirty="0">
              <a:solidFill>
                <a:srgbClr val="2E6AA6"/>
              </a:solidFill>
            </a:endParaRPr>
          </a:p>
          <a:p>
            <a:pPr algn="ctr"/>
            <a:r>
              <a:rPr lang="en-US" sz="3200" dirty="0">
                <a:solidFill>
                  <a:srgbClr val="9B261F"/>
                </a:solidFill>
                <a:hlinkClick r:id="rId3"/>
              </a:rPr>
              <a:t>https://www.youtube.com/watch?v=cKzBpkiOrZg</a:t>
            </a:r>
            <a:endParaRPr lang="en-US" sz="3200" dirty="0">
              <a:solidFill>
                <a:srgbClr val="9B261F"/>
              </a:solidFill>
            </a:endParaRPr>
          </a:p>
        </p:txBody>
      </p:sp>
      <p:sp>
        <p:nvSpPr>
          <p:cNvPr id="5" name="Slide Number Placeholder 4"/>
          <p:cNvSpPr>
            <a:spLocks noGrp="1"/>
          </p:cNvSpPr>
          <p:nvPr>
            <p:ph type="sldNum" sz="quarter" idx="12"/>
          </p:nvPr>
        </p:nvSpPr>
        <p:spPr/>
        <p:txBody>
          <a:bodyPr/>
          <a:lstStyle/>
          <a:p>
            <a:fld id="{B2E77C5F-097D-4C0C-BCDF-5C8359D7CE86}" type="slidenum">
              <a:rPr lang="en-US" sz="1600" smtClean="0"/>
              <a:t>12</a:t>
            </a:fld>
            <a:endParaRPr lang="en-US" sz="1600" dirty="0"/>
          </a:p>
        </p:txBody>
      </p:sp>
    </p:spTree>
    <p:extLst>
      <p:ext uri="{BB962C8B-B14F-4D97-AF65-F5344CB8AC3E}">
        <p14:creationId xmlns:p14="http://schemas.microsoft.com/office/powerpoint/2010/main" val="1364858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18005" y="2228869"/>
            <a:ext cx="5657850" cy="872919"/>
          </a:xfrm>
          <a:prstGeom prst="rect">
            <a:avLst/>
          </a:prstGeom>
        </p:spPr>
        <p:txBody>
          <a:bodyPr/>
          <a:lst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pPr algn="ctr"/>
            <a:r>
              <a:rPr lang="en-US">
                <a:solidFill>
                  <a:schemeClr val="accent2">
                    <a:lumMod val="60000"/>
                    <a:lumOff val="40000"/>
                  </a:schemeClr>
                </a:solidFill>
              </a:rPr>
              <a:t>Pharmacology Team :</a:t>
            </a:r>
            <a:endParaRPr lang="en-US" dirty="0">
              <a:solidFill>
                <a:schemeClr val="accent2">
                  <a:lumMod val="60000"/>
                  <a:lumOff val="40000"/>
                </a:schemeClr>
              </a:solidFill>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5094" t="27778" r="14152" b="8889"/>
          <a:stretch/>
        </p:blipFill>
        <p:spPr>
          <a:xfrm>
            <a:off x="287438" y="612495"/>
            <a:ext cx="1174771" cy="892824"/>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6529" r="11936" b="21290"/>
          <a:stretch/>
        </p:blipFill>
        <p:spPr>
          <a:xfrm>
            <a:off x="5071196" y="701607"/>
            <a:ext cx="1597794" cy="832586"/>
          </a:xfrm>
          <a:prstGeom prst="rect">
            <a:avLst/>
          </a:prstGeom>
        </p:spPr>
      </p:pic>
      <p:sp>
        <p:nvSpPr>
          <p:cNvPr id="6" name="TextBox 5"/>
          <p:cNvSpPr txBox="1"/>
          <p:nvPr/>
        </p:nvSpPr>
        <p:spPr>
          <a:xfrm>
            <a:off x="1617393" y="8568931"/>
            <a:ext cx="3622680" cy="523220"/>
          </a:xfrm>
          <a:prstGeom prst="rect">
            <a:avLst/>
          </a:prstGeom>
          <a:noFill/>
        </p:spPr>
        <p:txBody>
          <a:bodyPr wrap="square" rtlCol="0">
            <a:spAutoFit/>
          </a:bodyPr>
          <a:lstStyle/>
          <a:p>
            <a:pPr algn="ctr"/>
            <a:r>
              <a:rPr lang="en-US" sz="1400" dirty="0">
                <a:solidFill>
                  <a:schemeClr val="bg1"/>
                </a:solidFill>
              </a:rPr>
              <a:t>Contact</a:t>
            </a:r>
            <a:r>
              <a:rPr lang="en-US" sz="1400" baseline="0" dirty="0">
                <a:solidFill>
                  <a:schemeClr val="bg1"/>
                </a:solidFill>
              </a:rPr>
              <a:t> us : Pharma436@outlook.com</a:t>
            </a:r>
          </a:p>
          <a:p>
            <a:pPr algn="ctr"/>
            <a:r>
              <a:rPr lang="en-US" sz="1400" baseline="0" dirty="0">
                <a:solidFill>
                  <a:schemeClr val="bg1"/>
                </a:solidFill>
              </a:rPr>
              <a:t>@Pharma436</a:t>
            </a:r>
            <a:endParaRPr lang="en-US" sz="1400" dirty="0">
              <a:solidFill>
                <a:schemeClr val="bg1"/>
              </a:solidFill>
            </a:endParaRPr>
          </a:p>
        </p:txBody>
      </p:sp>
      <p:sp>
        <p:nvSpPr>
          <p:cNvPr id="7" name="Slide Number Placeholder 6"/>
          <p:cNvSpPr>
            <a:spLocks noGrp="1"/>
          </p:cNvSpPr>
          <p:nvPr>
            <p:ph type="sldNum" sz="quarter" idx="12"/>
          </p:nvPr>
        </p:nvSpPr>
        <p:spPr/>
        <p:txBody>
          <a:bodyPr/>
          <a:lstStyle/>
          <a:p>
            <a:fld id="{B2E77C5F-097D-4C0C-BCDF-5C8359D7CE86}" type="slidenum">
              <a:rPr lang="en-US" sz="1600" smtClean="0"/>
              <a:t>13</a:t>
            </a:fld>
            <a:endParaRPr lang="en-US" sz="1600" dirty="0"/>
          </a:p>
        </p:txBody>
      </p:sp>
      <p:graphicFrame>
        <p:nvGraphicFramePr>
          <p:cNvPr id="8" name="Table 7"/>
          <p:cNvGraphicFramePr>
            <a:graphicFrameLocks noGrp="1"/>
          </p:cNvGraphicFramePr>
          <p:nvPr>
            <p:extLst>
              <p:ext uri="{D42A27DB-BD31-4B8C-83A1-F6EECF244321}">
                <p14:modId xmlns:p14="http://schemas.microsoft.com/office/powerpoint/2010/main" val="1753803808"/>
              </p:ext>
            </p:extLst>
          </p:nvPr>
        </p:nvGraphicFramePr>
        <p:xfrm>
          <a:off x="1142733" y="3101788"/>
          <a:ext cx="4572000" cy="407924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xmlns="" val="911117513"/>
                    </a:ext>
                  </a:extLst>
                </a:gridCol>
                <a:gridCol w="2286000">
                  <a:extLst>
                    <a:ext uri="{9D8B030D-6E8A-4147-A177-3AD203B41FA5}">
                      <a16:colId xmlns:a16="http://schemas.microsoft.com/office/drawing/2014/main" xmlns="" val="789468325"/>
                    </a:ext>
                  </a:extLst>
                </a:gridCol>
              </a:tblGrid>
              <a:tr h="370840">
                <a:tc>
                  <a:txBody>
                    <a:bodyPr/>
                    <a:lstStyle/>
                    <a:p>
                      <a:pPr algn="ctr"/>
                      <a:r>
                        <a:rPr lang="en-US" b="1" dirty="0"/>
                        <a:t>Boys</a:t>
                      </a:r>
                    </a:p>
                  </a:txBody>
                  <a:tcPr/>
                </a:tc>
                <a:tc>
                  <a:txBody>
                    <a:bodyPr/>
                    <a:lstStyle/>
                    <a:p>
                      <a:pPr algn="ctr"/>
                      <a:r>
                        <a:rPr lang="en-US" dirty="0"/>
                        <a:t>Girls</a:t>
                      </a:r>
                    </a:p>
                  </a:txBody>
                  <a:tcPr/>
                </a:tc>
                <a:extLst>
                  <a:ext uri="{0D108BD9-81ED-4DB2-BD59-A6C34878D82A}">
                    <a16:rowId xmlns:a16="http://schemas.microsoft.com/office/drawing/2014/main" xmlns="" val="2063311802"/>
                  </a:ext>
                </a:extLst>
              </a:tr>
              <a:tr h="370840">
                <a:tc>
                  <a:txBody>
                    <a:bodyPr/>
                    <a:lstStyle/>
                    <a:p>
                      <a:pPr algn="ctr"/>
                      <a:r>
                        <a:rPr lang="ar-SA" dirty="0"/>
                        <a:t>عبدالرحمن ذكري </a:t>
                      </a:r>
                      <a:endParaRPr lang="en-US" dirty="0"/>
                    </a:p>
                  </a:txBody>
                  <a:tcPr/>
                </a:tc>
                <a:tc>
                  <a:txBody>
                    <a:bodyPr/>
                    <a:lstStyle/>
                    <a:p>
                      <a:pPr algn="ctr"/>
                      <a:r>
                        <a:rPr lang="ar-SA" dirty="0"/>
                        <a:t>اللولو الصليهم</a:t>
                      </a:r>
                      <a:endParaRPr lang="en-US" dirty="0"/>
                    </a:p>
                  </a:txBody>
                  <a:tcPr/>
                </a:tc>
                <a:extLst>
                  <a:ext uri="{0D108BD9-81ED-4DB2-BD59-A6C34878D82A}">
                    <a16:rowId xmlns:a16="http://schemas.microsoft.com/office/drawing/2014/main" xmlns="" val="1650623242"/>
                  </a:ext>
                </a:extLst>
              </a:tr>
              <a:tr h="370840">
                <a:tc>
                  <a:txBody>
                    <a:bodyPr/>
                    <a:lstStyle/>
                    <a:p>
                      <a:pPr algn="ctr"/>
                      <a:r>
                        <a:rPr lang="ar-SA" dirty="0"/>
                        <a:t>عبدالعزيز رضوان</a:t>
                      </a:r>
                      <a:endParaRPr lang="en-US" dirty="0"/>
                    </a:p>
                  </a:txBody>
                  <a:tcPr/>
                </a:tc>
                <a:tc>
                  <a:txBody>
                    <a:bodyPr/>
                    <a:lstStyle/>
                    <a:p>
                      <a:pPr algn="ctr"/>
                      <a:r>
                        <a:rPr lang="ar-SA" dirty="0"/>
                        <a:t>روان سعد القحطاني</a:t>
                      </a:r>
                      <a:endParaRPr lang="en-US" dirty="0"/>
                    </a:p>
                  </a:txBody>
                  <a:tcPr/>
                </a:tc>
                <a:extLst>
                  <a:ext uri="{0D108BD9-81ED-4DB2-BD59-A6C34878D82A}">
                    <a16:rowId xmlns:a16="http://schemas.microsoft.com/office/drawing/2014/main" xmlns="" val="856330458"/>
                  </a:ext>
                </a:extLst>
              </a:tr>
              <a:tr h="370840">
                <a:tc>
                  <a:txBody>
                    <a:bodyPr/>
                    <a:lstStyle/>
                    <a:p>
                      <a:pPr algn="ctr"/>
                      <a:r>
                        <a:rPr lang="ar-SA" dirty="0"/>
                        <a:t>عبدالرحمن المالكي </a:t>
                      </a:r>
                      <a:endParaRPr lang="en-US" dirty="0"/>
                    </a:p>
                  </a:txBody>
                  <a:tcPr/>
                </a:tc>
                <a:tc>
                  <a:txBody>
                    <a:bodyPr/>
                    <a:lstStyle/>
                    <a:p>
                      <a:pPr algn="ctr"/>
                      <a:r>
                        <a:rPr lang="ar-SA" dirty="0"/>
                        <a:t>أميرة نيازي</a:t>
                      </a:r>
                      <a:endParaRPr lang="en-US" dirty="0"/>
                    </a:p>
                  </a:txBody>
                  <a:tcPr/>
                </a:tc>
                <a:extLst>
                  <a:ext uri="{0D108BD9-81ED-4DB2-BD59-A6C34878D82A}">
                    <a16:rowId xmlns:a16="http://schemas.microsoft.com/office/drawing/2014/main" xmlns="" val="350299902"/>
                  </a:ext>
                </a:extLst>
              </a:tr>
              <a:tr h="370840">
                <a:tc>
                  <a:txBody>
                    <a:bodyPr/>
                    <a:lstStyle/>
                    <a:p>
                      <a:pPr algn="ctr"/>
                      <a:r>
                        <a:rPr lang="ar-SA" dirty="0"/>
                        <a:t>فيصل العباد</a:t>
                      </a:r>
                      <a:endParaRPr lang="en-US" dirty="0"/>
                    </a:p>
                  </a:txBody>
                  <a:tcPr/>
                </a:tc>
                <a:tc>
                  <a:txBody>
                    <a:bodyPr/>
                    <a:lstStyle/>
                    <a:p>
                      <a:pPr algn="ctr"/>
                      <a:r>
                        <a:rPr lang="ar-SA" dirty="0"/>
                        <a:t>جواهر أبانمي</a:t>
                      </a:r>
                      <a:endParaRPr lang="en-US" dirty="0"/>
                    </a:p>
                  </a:txBody>
                  <a:tcPr/>
                </a:tc>
                <a:extLst>
                  <a:ext uri="{0D108BD9-81ED-4DB2-BD59-A6C34878D82A}">
                    <a16:rowId xmlns:a16="http://schemas.microsoft.com/office/drawing/2014/main" xmlns="" val="2479132213"/>
                  </a:ext>
                </a:extLst>
              </a:tr>
              <a:tr h="370840">
                <a:tc>
                  <a:txBody>
                    <a:bodyPr/>
                    <a:lstStyle/>
                    <a:p>
                      <a:pPr algn="ctr"/>
                      <a:r>
                        <a:rPr lang="ar-SA" dirty="0"/>
                        <a:t>فارس النفيسة </a:t>
                      </a:r>
                      <a:endParaRPr lang="en-US" dirty="0"/>
                    </a:p>
                  </a:txBody>
                  <a:tcPr/>
                </a:tc>
                <a:tc>
                  <a:txBody>
                    <a:bodyPr/>
                    <a:lstStyle/>
                    <a:p>
                      <a:pPr algn="ctr"/>
                      <a:r>
                        <a:rPr lang="ar-SA" dirty="0"/>
                        <a:t>رانيا العيسى</a:t>
                      </a:r>
                      <a:endParaRPr lang="en-US" dirty="0"/>
                    </a:p>
                  </a:txBody>
                  <a:tcPr/>
                </a:tc>
                <a:extLst>
                  <a:ext uri="{0D108BD9-81ED-4DB2-BD59-A6C34878D82A}">
                    <a16:rowId xmlns:a16="http://schemas.microsoft.com/office/drawing/2014/main" xmlns="" val="3725425001"/>
                  </a:ext>
                </a:extLst>
              </a:tr>
              <a:tr h="370840">
                <a:tc>
                  <a:txBody>
                    <a:bodyPr/>
                    <a:lstStyle/>
                    <a:p>
                      <a:pPr algn="ctr"/>
                      <a:r>
                        <a:rPr lang="ar-SA" dirty="0"/>
                        <a:t>خالد العيسى </a:t>
                      </a:r>
                      <a:endParaRPr lang="en-US" dirty="0"/>
                    </a:p>
                  </a:txBody>
                  <a:tcPr/>
                </a:tc>
                <a:tc>
                  <a:txBody>
                    <a:bodyPr/>
                    <a:lstStyle/>
                    <a:p>
                      <a:pPr algn="ctr"/>
                      <a:r>
                        <a:rPr lang="ar-SA" dirty="0"/>
                        <a:t>غادة المزروع</a:t>
                      </a:r>
                      <a:endParaRPr lang="en-US" dirty="0"/>
                    </a:p>
                  </a:txBody>
                  <a:tcPr/>
                </a:tc>
                <a:extLst>
                  <a:ext uri="{0D108BD9-81ED-4DB2-BD59-A6C34878D82A}">
                    <a16:rowId xmlns:a16="http://schemas.microsoft.com/office/drawing/2014/main" xmlns="" val="1436267835"/>
                  </a:ext>
                </a:extLst>
              </a:tr>
              <a:tr h="370840">
                <a:tc>
                  <a:txBody>
                    <a:bodyPr/>
                    <a:lstStyle/>
                    <a:p>
                      <a:pPr algn="ctr"/>
                      <a:r>
                        <a:rPr lang="ar-SA" dirty="0"/>
                        <a:t>معاذ الفرحان </a:t>
                      </a:r>
                      <a:endParaRPr lang="en-US" dirty="0"/>
                    </a:p>
                  </a:txBody>
                  <a:tcPr/>
                </a:tc>
                <a:tc>
                  <a:txBody>
                    <a:bodyPr/>
                    <a:lstStyle/>
                    <a:p>
                      <a:pPr algn="ctr"/>
                      <a:r>
                        <a:rPr lang="ar-SA" dirty="0"/>
                        <a:t>لمى الفوزان</a:t>
                      </a:r>
                      <a:endParaRPr lang="en-US" dirty="0"/>
                    </a:p>
                  </a:txBody>
                  <a:tcPr/>
                </a:tc>
                <a:extLst>
                  <a:ext uri="{0D108BD9-81ED-4DB2-BD59-A6C34878D82A}">
                    <a16:rowId xmlns:a16="http://schemas.microsoft.com/office/drawing/2014/main" xmlns="" val="1367017139"/>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ar-SA" dirty="0"/>
                        <a:t>عبدالرحمن</a:t>
                      </a:r>
                      <a:r>
                        <a:rPr lang="ar-SA" baseline="0" dirty="0"/>
                        <a:t> الجريان</a:t>
                      </a:r>
                    </a:p>
                  </a:txBody>
                  <a:tcPr/>
                </a:tc>
                <a:tc>
                  <a:txBody>
                    <a:bodyPr/>
                    <a:lstStyle/>
                    <a:p>
                      <a:pPr algn="ctr"/>
                      <a:r>
                        <a:rPr lang="ar-SA" dirty="0"/>
                        <a:t>نورة الشبيب</a:t>
                      </a:r>
                      <a:endParaRPr lang="en-US" dirty="0"/>
                    </a:p>
                  </a:txBody>
                  <a:tcPr/>
                </a:tc>
                <a:extLst>
                  <a:ext uri="{0D108BD9-81ED-4DB2-BD59-A6C34878D82A}">
                    <a16:rowId xmlns:a16="http://schemas.microsoft.com/office/drawing/2014/main" xmlns="" val="3065719346"/>
                  </a:ext>
                </a:extLst>
              </a:tr>
              <a:tr h="370840">
                <a:tc>
                  <a:txBody>
                    <a:bodyPr/>
                    <a:lstStyle/>
                    <a:p>
                      <a:pPr algn="ctr"/>
                      <a:r>
                        <a:rPr lang="ar-SA" dirty="0"/>
                        <a:t>محمد خوجة </a:t>
                      </a:r>
                      <a:endParaRPr lang="en-US" dirty="0"/>
                    </a:p>
                  </a:txBody>
                  <a:tcPr/>
                </a:tc>
                <a:tc>
                  <a:txBody>
                    <a:bodyPr/>
                    <a:lstStyle/>
                    <a:p>
                      <a:pPr algn="ctr"/>
                      <a:r>
                        <a:rPr lang="ar-SA" dirty="0"/>
                        <a:t>أسيل ناصر بادخن</a:t>
                      </a:r>
                      <a:endParaRPr lang="en-US" dirty="0"/>
                    </a:p>
                  </a:txBody>
                  <a:tcPr/>
                </a:tc>
                <a:extLst>
                  <a:ext uri="{0D108BD9-81ED-4DB2-BD59-A6C34878D82A}">
                    <a16:rowId xmlns:a16="http://schemas.microsoft.com/office/drawing/2014/main" xmlns="" val="213623566"/>
                  </a:ext>
                </a:extLst>
              </a:tr>
              <a:tr h="370840">
                <a:tc>
                  <a:txBody>
                    <a:bodyPr/>
                    <a:lstStyle/>
                    <a:p>
                      <a:pPr algn="ctr"/>
                      <a:r>
                        <a:rPr lang="ar-SA" dirty="0"/>
                        <a:t>عمر التركستاني</a:t>
                      </a:r>
                      <a:endParaRPr lang="en-US" dirty="0"/>
                    </a:p>
                  </a:txBody>
                  <a:tcPr/>
                </a:tc>
                <a:tc>
                  <a:txBody>
                    <a:bodyPr/>
                    <a:lstStyle/>
                    <a:p>
                      <a:pPr algn="ctr"/>
                      <a:r>
                        <a:rPr lang="ar-SA" dirty="0"/>
                        <a:t>أنوار نجيب العجمي</a:t>
                      </a:r>
                      <a:endParaRPr lang="en-US" dirty="0"/>
                    </a:p>
                  </a:txBody>
                  <a:tcPr/>
                </a:tc>
                <a:extLst>
                  <a:ext uri="{0D108BD9-81ED-4DB2-BD59-A6C34878D82A}">
                    <a16:rowId xmlns:a16="http://schemas.microsoft.com/office/drawing/2014/main" xmlns="" val="1774457631"/>
                  </a:ext>
                </a:extLst>
              </a:tr>
            </a:tbl>
          </a:graphicData>
        </a:graphic>
      </p:graphicFrame>
    </p:spTree>
    <p:extLst>
      <p:ext uri="{BB962C8B-B14F-4D97-AF65-F5344CB8AC3E}">
        <p14:creationId xmlns:p14="http://schemas.microsoft.com/office/powerpoint/2010/main" val="365083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17393" y="8568931"/>
            <a:ext cx="3622680" cy="523220"/>
          </a:xfrm>
          <a:prstGeom prst="rect">
            <a:avLst/>
          </a:prstGeom>
          <a:noFill/>
        </p:spPr>
        <p:txBody>
          <a:bodyPr wrap="square" rtlCol="0">
            <a:spAutoFit/>
          </a:bodyPr>
          <a:lstStyle/>
          <a:p>
            <a:pPr algn="ctr"/>
            <a:r>
              <a:rPr lang="en-US" sz="1400" dirty="0">
                <a:solidFill>
                  <a:schemeClr val="bg1"/>
                </a:solidFill>
              </a:rPr>
              <a:t>Contact</a:t>
            </a:r>
            <a:r>
              <a:rPr lang="en-US" sz="1400" baseline="0" dirty="0">
                <a:solidFill>
                  <a:schemeClr val="bg1"/>
                </a:solidFill>
              </a:rPr>
              <a:t> us : Pharma436@outlook.com</a:t>
            </a:r>
          </a:p>
          <a:p>
            <a:pPr algn="ctr"/>
            <a:r>
              <a:rPr lang="en-US" sz="1400" baseline="0" dirty="0">
                <a:solidFill>
                  <a:schemeClr val="bg1"/>
                </a:solidFill>
              </a:rPr>
              <a:t>@Pharma436</a:t>
            </a:r>
            <a:endParaRPr lang="en-US" sz="1400" dirty="0">
              <a:solidFill>
                <a:schemeClr val="bg1"/>
              </a:solidFill>
            </a:endParaRPr>
          </a:p>
        </p:txBody>
      </p:sp>
      <p:sp>
        <p:nvSpPr>
          <p:cNvPr id="5" name="object 4"/>
          <p:cNvSpPr txBox="1"/>
          <p:nvPr/>
        </p:nvSpPr>
        <p:spPr>
          <a:xfrm>
            <a:off x="308343" y="161365"/>
            <a:ext cx="6240780" cy="3726726"/>
          </a:xfrm>
          <a:prstGeom prst="rect">
            <a:avLst/>
          </a:prstGeom>
        </p:spPr>
        <p:txBody>
          <a:bodyPr vert="horz" wrap="square" lIns="0" tIns="0" rIns="0" bIns="0" rtlCol="0">
            <a:spAutoFit/>
          </a:bodyPr>
          <a:lstStyle/>
          <a:p>
            <a:pPr marL="397510" algn="ctr">
              <a:lnSpc>
                <a:spcPct val="100000"/>
              </a:lnSpc>
              <a:spcBef>
                <a:spcPts val="1430"/>
              </a:spcBef>
            </a:pPr>
            <a:r>
              <a:rPr sz="2000" b="1" spc="-5" dirty="0">
                <a:solidFill>
                  <a:srgbClr val="2E6AA6"/>
                </a:solidFill>
                <a:latin typeface="Calibri"/>
                <a:cs typeface="Calibri"/>
              </a:rPr>
              <a:t>Drug</a:t>
            </a:r>
            <a:r>
              <a:rPr sz="2000" b="1" spc="-70" dirty="0">
                <a:solidFill>
                  <a:srgbClr val="2E6AA6"/>
                </a:solidFill>
                <a:latin typeface="Calibri"/>
                <a:cs typeface="Calibri"/>
              </a:rPr>
              <a:t> </a:t>
            </a:r>
            <a:r>
              <a:rPr sz="2000" b="1" spc="-5" dirty="0">
                <a:solidFill>
                  <a:srgbClr val="2E6AA6"/>
                </a:solidFill>
                <a:latin typeface="Calibri"/>
                <a:cs typeface="Calibri"/>
              </a:rPr>
              <a:t>Metabolism:</a:t>
            </a:r>
            <a:endParaRPr sz="2000" dirty="0">
              <a:solidFill>
                <a:srgbClr val="2E6AA6"/>
              </a:solidFill>
              <a:latin typeface="Calibri"/>
              <a:cs typeface="Calibri"/>
            </a:endParaRPr>
          </a:p>
          <a:p>
            <a:pPr marL="838835" marR="436245" indent="49530" algn="ctr">
              <a:lnSpc>
                <a:spcPct val="101600"/>
              </a:lnSpc>
              <a:spcBef>
                <a:spcPts val="275"/>
              </a:spcBef>
            </a:pPr>
            <a:r>
              <a:rPr sz="1400" b="1" spc="-10" dirty="0">
                <a:latin typeface="Calibri"/>
                <a:cs typeface="Calibri"/>
              </a:rPr>
              <a:t>It </a:t>
            </a:r>
            <a:r>
              <a:rPr sz="1400" b="1" spc="-5" dirty="0">
                <a:latin typeface="Calibri"/>
                <a:cs typeface="Calibri"/>
              </a:rPr>
              <a:t>is </a:t>
            </a:r>
            <a:r>
              <a:rPr sz="1400" b="1" spc="-10" dirty="0">
                <a:latin typeface="Calibri"/>
                <a:cs typeface="Calibri"/>
              </a:rPr>
              <a:t>the chemical </a:t>
            </a:r>
            <a:r>
              <a:rPr sz="1400" b="1" spc="-5" dirty="0">
                <a:latin typeface="Calibri"/>
                <a:cs typeface="Calibri"/>
              </a:rPr>
              <a:t>reactions which occur in </a:t>
            </a:r>
            <a:r>
              <a:rPr sz="1400" b="1" spc="-10" dirty="0">
                <a:latin typeface="Calibri"/>
                <a:cs typeface="Calibri"/>
              </a:rPr>
              <a:t>the </a:t>
            </a:r>
            <a:r>
              <a:rPr sz="1400" b="1" spc="-5" dirty="0">
                <a:latin typeface="Calibri"/>
                <a:cs typeface="Calibri"/>
              </a:rPr>
              <a:t>body </a:t>
            </a:r>
            <a:r>
              <a:rPr sz="1400" b="1" spc="-10" dirty="0">
                <a:latin typeface="Calibri"/>
                <a:cs typeface="Calibri"/>
              </a:rPr>
              <a:t>to  change drugs </a:t>
            </a:r>
            <a:r>
              <a:rPr sz="1400" b="1" spc="-15" dirty="0">
                <a:latin typeface="Calibri"/>
                <a:cs typeface="Calibri"/>
              </a:rPr>
              <a:t>from </a:t>
            </a:r>
            <a:r>
              <a:rPr sz="1400" b="1" spc="-5" dirty="0">
                <a:solidFill>
                  <a:srgbClr val="9B261F"/>
                </a:solidFill>
                <a:latin typeface="Calibri"/>
                <a:cs typeface="Calibri"/>
              </a:rPr>
              <a:t>nonpolar lipid soluble </a:t>
            </a:r>
            <a:r>
              <a:rPr sz="1400" b="1" spc="-10" dirty="0">
                <a:solidFill>
                  <a:srgbClr val="9B261F"/>
                </a:solidFill>
                <a:latin typeface="Calibri"/>
                <a:cs typeface="Calibri"/>
              </a:rPr>
              <a:t>forms </a:t>
            </a:r>
            <a:r>
              <a:rPr sz="1400" b="1" spc="-10" dirty="0">
                <a:latin typeface="Calibri"/>
                <a:cs typeface="Calibri"/>
              </a:rPr>
              <a:t>to </a:t>
            </a:r>
            <a:r>
              <a:rPr sz="1400" b="1" spc="-5" dirty="0">
                <a:solidFill>
                  <a:srgbClr val="9B261F"/>
                </a:solidFill>
                <a:latin typeface="Calibri"/>
                <a:cs typeface="Calibri"/>
              </a:rPr>
              <a:t>polar  </a:t>
            </a:r>
            <a:r>
              <a:rPr sz="1400" b="1" spc="-15" dirty="0">
                <a:solidFill>
                  <a:srgbClr val="9B261F"/>
                </a:solidFill>
                <a:latin typeface="Calibri"/>
                <a:cs typeface="Calibri"/>
              </a:rPr>
              <a:t>water </a:t>
            </a:r>
            <a:r>
              <a:rPr sz="1400" b="1" spc="-5" dirty="0">
                <a:solidFill>
                  <a:srgbClr val="9B261F"/>
                </a:solidFill>
                <a:latin typeface="Calibri"/>
                <a:cs typeface="Calibri"/>
              </a:rPr>
              <a:t>soluble </a:t>
            </a:r>
            <a:r>
              <a:rPr sz="1400" b="1" spc="-10" dirty="0">
                <a:solidFill>
                  <a:srgbClr val="9B261F"/>
                </a:solidFill>
                <a:latin typeface="Calibri"/>
                <a:cs typeface="Calibri"/>
              </a:rPr>
              <a:t>forms</a:t>
            </a:r>
            <a:r>
              <a:rPr sz="1400" b="1" spc="-10" dirty="0">
                <a:solidFill>
                  <a:srgbClr val="DEA900"/>
                </a:solidFill>
                <a:latin typeface="Calibri"/>
                <a:cs typeface="Calibri"/>
              </a:rPr>
              <a:t> </a:t>
            </a:r>
            <a:r>
              <a:rPr sz="1400" b="1" spc="-10" dirty="0">
                <a:latin typeface="Calibri"/>
                <a:cs typeface="Calibri"/>
              </a:rPr>
              <a:t>that are </a:t>
            </a:r>
            <a:r>
              <a:rPr sz="1400" b="1" spc="-5" dirty="0">
                <a:latin typeface="Calibri"/>
                <a:cs typeface="Calibri"/>
              </a:rPr>
              <a:t>easily </a:t>
            </a:r>
            <a:r>
              <a:rPr sz="1400" b="1" spc="-20" dirty="0">
                <a:latin typeface="Calibri"/>
                <a:cs typeface="Calibri"/>
              </a:rPr>
              <a:t>excreted </a:t>
            </a:r>
            <a:r>
              <a:rPr sz="1400" b="1" spc="-15" dirty="0">
                <a:latin typeface="Calibri"/>
                <a:cs typeface="Calibri"/>
              </a:rPr>
              <a:t>by </a:t>
            </a:r>
            <a:r>
              <a:rPr sz="1400" b="1" spc="-5" dirty="0">
                <a:latin typeface="Calibri"/>
                <a:cs typeface="Calibri"/>
              </a:rPr>
              <a:t>the</a:t>
            </a:r>
            <a:r>
              <a:rPr sz="1400" b="1" spc="105" dirty="0">
                <a:latin typeface="Calibri"/>
                <a:cs typeface="Calibri"/>
              </a:rPr>
              <a:t> </a:t>
            </a:r>
            <a:r>
              <a:rPr sz="1400" b="1" spc="-20" dirty="0">
                <a:latin typeface="Calibri"/>
                <a:cs typeface="Calibri"/>
              </a:rPr>
              <a:t>kidney.</a:t>
            </a:r>
            <a:endParaRPr sz="1400" dirty="0">
              <a:latin typeface="Calibri"/>
              <a:cs typeface="Calibri"/>
            </a:endParaRPr>
          </a:p>
          <a:p>
            <a:pPr marL="12700">
              <a:lnSpc>
                <a:spcPct val="100000"/>
              </a:lnSpc>
              <a:spcBef>
                <a:spcPts val="1190"/>
              </a:spcBef>
            </a:pPr>
            <a:r>
              <a:rPr b="1" dirty="0">
                <a:solidFill>
                  <a:srgbClr val="2E6AA6"/>
                </a:solidFill>
                <a:latin typeface="Calibri"/>
                <a:cs typeface="Calibri"/>
              </a:rPr>
              <a:t>Importance:</a:t>
            </a:r>
            <a:endParaRPr dirty="0">
              <a:solidFill>
                <a:srgbClr val="2E6AA6"/>
              </a:solidFill>
              <a:latin typeface="Calibri"/>
              <a:cs typeface="Calibri"/>
            </a:endParaRPr>
          </a:p>
          <a:p>
            <a:pPr marL="299085" indent="-286385">
              <a:lnSpc>
                <a:spcPct val="100000"/>
              </a:lnSpc>
              <a:spcBef>
                <a:spcPts val="1060"/>
              </a:spcBef>
              <a:buFont typeface="Arial"/>
              <a:buChar char="•"/>
              <a:tabLst>
                <a:tab pos="299085" algn="l"/>
                <a:tab pos="299720" algn="l"/>
              </a:tabLst>
            </a:pPr>
            <a:r>
              <a:rPr sz="1400" b="1" spc="-5" dirty="0">
                <a:latin typeface="Calibri"/>
                <a:cs typeface="Calibri"/>
              </a:rPr>
              <a:t>Inactivation or termination</a:t>
            </a:r>
            <a:r>
              <a:rPr sz="1400" spc="-5" dirty="0">
                <a:latin typeface="Calibri"/>
                <a:cs typeface="Calibri"/>
              </a:rPr>
              <a:t> of drug action </a:t>
            </a:r>
            <a:r>
              <a:rPr sz="1400" spc="-10" dirty="0">
                <a:latin typeface="Calibri"/>
                <a:cs typeface="Calibri"/>
              </a:rPr>
              <a:t>(most</a:t>
            </a:r>
            <a:r>
              <a:rPr sz="1400" spc="-35" dirty="0">
                <a:latin typeface="Calibri"/>
                <a:cs typeface="Calibri"/>
              </a:rPr>
              <a:t> </a:t>
            </a:r>
            <a:r>
              <a:rPr sz="1400" spc="-10" dirty="0">
                <a:latin typeface="Calibri"/>
                <a:cs typeface="Calibri"/>
              </a:rPr>
              <a:t>drugs).</a:t>
            </a:r>
            <a:endParaRPr sz="1400" dirty="0">
              <a:latin typeface="Calibri"/>
              <a:cs typeface="Calibri"/>
            </a:endParaRPr>
          </a:p>
          <a:p>
            <a:pPr marL="299085" indent="-286385">
              <a:lnSpc>
                <a:spcPct val="100000"/>
              </a:lnSpc>
              <a:spcBef>
                <a:spcPts val="960"/>
              </a:spcBef>
              <a:buFont typeface="Arial"/>
              <a:buChar char="•"/>
              <a:tabLst>
                <a:tab pos="299085" algn="l"/>
                <a:tab pos="299720" algn="l"/>
              </a:tabLst>
            </a:pPr>
            <a:r>
              <a:rPr sz="1400" b="1" spc="-10" dirty="0">
                <a:latin typeface="Calibri"/>
                <a:cs typeface="Calibri"/>
              </a:rPr>
              <a:t>Detoxification</a:t>
            </a:r>
            <a:r>
              <a:rPr sz="1400" spc="-10" dirty="0">
                <a:latin typeface="Calibri"/>
                <a:cs typeface="Calibri"/>
              </a:rPr>
              <a:t> Biotransformation </a:t>
            </a:r>
            <a:r>
              <a:rPr sz="1400" spc="-5" dirty="0">
                <a:latin typeface="Calibri"/>
                <a:cs typeface="Calibri"/>
              </a:rPr>
              <a:t>is </a:t>
            </a:r>
            <a:r>
              <a:rPr sz="1400" spc="-10" dirty="0">
                <a:latin typeface="Calibri"/>
                <a:cs typeface="Calibri"/>
              </a:rPr>
              <a:t>required </a:t>
            </a:r>
            <a:r>
              <a:rPr sz="1400" spc="-15" dirty="0">
                <a:latin typeface="Calibri"/>
                <a:cs typeface="Calibri"/>
              </a:rPr>
              <a:t>for </a:t>
            </a:r>
            <a:r>
              <a:rPr sz="1400" spc="-10" dirty="0">
                <a:latin typeface="Calibri"/>
                <a:cs typeface="Calibri"/>
              </a:rPr>
              <a:t>protection </a:t>
            </a:r>
            <a:r>
              <a:rPr sz="1400" spc="-5" dirty="0">
                <a:latin typeface="Calibri"/>
                <a:cs typeface="Calibri"/>
              </a:rPr>
              <a:t>of body</a:t>
            </a:r>
            <a:r>
              <a:rPr sz="1400" spc="130" dirty="0">
                <a:latin typeface="Calibri"/>
                <a:cs typeface="Calibri"/>
              </a:rPr>
              <a:t> </a:t>
            </a:r>
            <a:r>
              <a:rPr sz="1400" spc="-15" dirty="0">
                <a:latin typeface="Calibri"/>
                <a:cs typeface="Calibri"/>
              </a:rPr>
              <a:t>from</a:t>
            </a:r>
            <a:endParaRPr sz="1400" dirty="0">
              <a:latin typeface="Calibri"/>
              <a:cs typeface="Calibri"/>
            </a:endParaRPr>
          </a:p>
          <a:p>
            <a:pPr marR="4220210" algn="ctr">
              <a:lnSpc>
                <a:spcPct val="100000"/>
              </a:lnSpc>
              <a:spcBef>
                <a:spcPts val="960"/>
              </a:spcBef>
            </a:pPr>
            <a:r>
              <a:rPr sz="1400" spc="-15" dirty="0">
                <a:latin typeface="Calibri"/>
                <a:cs typeface="Calibri"/>
              </a:rPr>
              <a:t>toxic</a:t>
            </a:r>
            <a:r>
              <a:rPr sz="1400" spc="-60" dirty="0">
                <a:latin typeface="Calibri"/>
                <a:cs typeface="Calibri"/>
              </a:rPr>
              <a:t> </a:t>
            </a:r>
            <a:r>
              <a:rPr sz="1400" spc="-10" dirty="0">
                <a:latin typeface="Calibri"/>
                <a:cs typeface="Calibri"/>
              </a:rPr>
              <a:t>metabolites</a:t>
            </a:r>
            <a:r>
              <a:rPr lang="en-US" sz="1400" spc="-10" dirty="0">
                <a:latin typeface="Calibri"/>
                <a:cs typeface="Calibri"/>
              </a:rPr>
              <a:t>.</a:t>
            </a:r>
            <a:endParaRPr sz="1400" dirty="0">
              <a:latin typeface="Calibri"/>
              <a:cs typeface="Calibri"/>
            </a:endParaRPr>
          </a:p>
          <a:p>
            <a:pPr marL="299085" indent="-286385">
              <a:lnSpc>
                <a:spcPct val="100000"/>
              </a:lnSpc>
              <a:spcBef>
                <a:spcPts val="960"/>
              </a:spcBef>
              <a:buFont typeface="Arial"/>
              <a:buChar char="•"/>
              <a:tabLst>
                <a:tab pos="299085" algn="l"/>
                <a:tab pos="299720" algn="l"/>
              </a:tabLst>
            </a:pPr>
            <a:r>
              <a:rPr sz="1400" b="1" spc="-10" dirty="0">
                <a:latin typeface="Calibri"/>
                <a:cs typeface="Calibri"/>
              </a:rPr>
              <a:t>Activation </a:t>
            </a:r>
            <a:r>
              <a:rPr sz="1400" b="1" spc="-5" dirty="0">
                <a:latin typeface="Calibri"/>
                <a:cs typeface="Calibri"/>
              </a:rPr>
              <a:t>of </a:t>
            </a:r>
            <a:r>
              <a:rPr sz="1400" b="1" spc="-10" dirty="0">
                <a:solidFill>
                  <a:srgbClr val="9B261F"/>
                </a:solidFill>
                <a:latin typeface="Calibri"/>
                <a:cs typeface="Calibri"/>
              </a:rPr>
              <a:t>prodrug</a:t>
            </a:r>
            <a:r>
              <a:rPr lang="en-US" sz="1400" b="1" spc="-10" dirty="0">
                <a:solidFill>
                  <a:srgbClr val="9B261F"/>
                </a:solidFill>
                <a:latin typeface="Calibri"/>
                <a:cs typeface="Calibri"/>
              </a:rPr>
              <a:t>*</a:t>
            </a:r>
            <a:r>
              <a:rPr sz="1400" spc="-10" dirty="0">
                <a:solidFill>
                  <a:srgbClr val="DEA900"/>
                </a:solidFill>
                <a:latin typeface="Calibri"/>
                <a:cs typeface="Calibri"/>
              </a:rPr>
              <a:t> </a:t>
            </a:r>
            <a:r>
              <a:rPr sz="1400" spc="-15" dirty="0">
                <a:latin typeface="Calibri"/>
                <a:cs typeface="Calibri"/>
              </a:rPr>
              <a:t>(convert </a:t>
            </a:r>
            <a:r>
              <a:rPr sz="1400" spc="-5" dirty="0">
                <a:latin typeface="Calibri"/>
                <a:cs typeface="Calibri"/>
              </a:rPr>
              <a:t>inactive </a:t>
            </a:r>
            <a:r>
              <a:rPr sz="1400" spc="-15" dirty="0">
                <a:latin typeface="Calibri"/>
                <a:cs typeface="Calibri"/>
              </a:rPr>
              <a:t>form </a:t>
            </a:r>
            <a:r>
              <a:rPr sz="1400" spc="-5" dirty="0">
                <a:latin typeface="Calibri"/>
                <a:cs typeface="Calibri"/>
              </a:rPr>
              <a:t>of drug </a:t>
            </a:r>
            <a:r>
              <a:rPr sz="1400" spc="-10" dirty="0">
                <a:latin typeface="Calibri"/>
                <a:cs typeface="Calibri"/>
              </a:rPr>
              <a:t>to </a:t>
            </a:r>
            <a:r>
              <a:rPr sz="1400" spc="-5" dirty="0">
                <a:latin typeface="Calibri"/>
                <a:cs typeface="Calibri"/>
              </a:rPr>
              <a:t>active</a:t>
            </a:r>
            <a:r>
              <a:rPr sz="1400" spc="145" dirty="0">
                <a:latin typeface="Calibri"/>
                <a:cs typeface="Calibri"/>
              </a:rPr>
              <a:t> </a:t>
            </a:r>
            <a:r>
              <a:rPr sz="1400" spc="-15" dirty="0">
                <a:latin typeface="Calibri"/>
                <a:cs typeface="Calibri"/>
              </a:rPr>
              <a:t>form)</a:t>
            </a:r>
            <a:endParaRPr sz="1400" dirty="0">
              <a:latin typeface="Calibri"/>
              <a:cs typeface="Calibri"/>
            </a:endParaRPr>
          </a:p>
          <a:p>
            <a:pPr marL="381000">
              <a:lnSpc>
                <a:spcPct val="100000"/>
              </a:lnSpc>
              <a:spcBef>
                <a:spcPts val="960"/>
              </a:spcBef>
            </a:pPr>
            <a:r>
              <a:rPr sz="1400" dirty="0">
                <a:latin typeface="Calibri"/>
                <a:cs typeface="Calibri"/>
              </a:rPr>
              <a:t>e.g. </a:t>
            </a:r>
            <a:r>
              <a:rPr sz="1400" spc="-10" dirty="0">
                <a:latin typeface="Calibri"/>
                <a:cs typeface="Calibri"/>
              </a:rPr>
              <a:t>levodopa </a:t>
            </a:r>
            <a:r>
              <a:rPr sz="1400" spc="-5" dirty="0">
                <a:latin typeface="Calibri"/>
                <a:cs typeface="Calibri"/>
              </a:rPr>
              <a:t>- carbidopa, </a:t>
            </a:r>
            <a:r>
              <a:rPr sz="1400" spc="-10" dirty="0">
                <a:latin typeface="Calibri"/>
                <a:cs typeface="Calibri"/>
              </a:rPr>
              <a:t>prednisone </a:t>
            </a:r>
            <a:r>
              <a:rPr sz="1400" spc="-5" dirty="0">
                <a:latin typeface="Calibri"/>
                <a:cs typeface="Calibri"/>
              </a:rPr>
              <a:t>–</a:t>
            </a:r>
            <a:r>
              <a:rPr sz="1400" spc="30" dirty="0">
                <a:latin typeface="Calibri"/>
                <a:cs typeface="Calibri"/>
              </a:rPr>
              <a:t> </a:t>
            </a:r>
            <a:r>
              <a:rPr sz="1400" spc="-5" dirty="0">
                <a:latin typeface="Calibri"/>
                <a:cs typeface="Calibri"/>
              </a:rPr>
              <a:t>prednisolone</a:t>
            </a:r>
            <a:endParaRPr lang="en-US" sz="1400" spc="-5" dirty="0">
              <a:latin typeface="Calibri"/>
              <a:cs typeface="Calibri"/>
            </a:endParaRPr>
          </a:p>
          <a:p>
            <a:pPr marL="381000">
              <a:lnSpc>
                <a:spcPct val="100000"/>
              </a:lnSpc>
              <a:spcBef>
                <a:spcPts val="960"/>
              </a:spcBef>
            </a:pPr>
            <a:r>
              <a:rPr lang="en-US" sz="1400" spc="-5" dirty="0">
                <a:solidFill>
                  <a:schemeClr val="bg1">
                    <a:lumMod val="65000"/>
                  </a:schemeClr>
                </a:solidFill>
                <a:cs typeface="Calibri"/>
              </a:rPr>
              <a:t>*an inactive substance that is converted to a drug within the body by the action of enzymes or other chemicals.</a:t>
            </a:r>
            <a:endParaRPr lang="en-US" sz="1400" spc="-5" dirty="0">
              <a:solidFill>
                <a:schemeClr val="bg1">
                  <a:lumMod val="65000"/>
                </a:schemeClr>
              </a:solidFill>
              <a:latin typeface="Calibri"/>
              <a:cs typeface="Calibri"/>
            </a:endParaRPr>
          </a:p>
        </p:txBody>
      </p:sp>
      <p:sp>
        <p:nvSpPr>
          <p:cNvPr id="6" name="object 6"/>
          <p:cNvSpPr txBox="1"/>
          <p:nvPr/>
        </p:nvSpPr>
        <p:spPr>
          <a:xfrm>
            <a:off x="308343" y="3915662"/>
            <a:ext cx="6240780" cy="2521203"/>
          </a:xfrm>
          <a:prstGeom prst="rect">
            <a:avLst/>
          </a:prstGeom>
        </p:spPr>
        <p:txBody>
          <a:bodyPr vert="horz" wrap="square" lIns="0" tIns="0" rIns="0" bIns="0" rtlCol="0">
            <a:spAutoFit/>
          </a:bodyPr>
          <a:lstStyle/>
          <a:p>
            <a:pPr marR="1203325">
              <a:lnSpc>
                <a:spcPct val="100000"/>
              </a:lnSpc>
            </a:pPr>
            <a:r>
              <a:rPr b="1" spc="-15" dirty="0">
                <a:solidFill>
                  <a:srgbClr val="2E6AA6"/>
                </a:solidFill>
                <a:latin typeface="Calibri"/>
                <a:cs typeface="Calibri"/>
              </a:rPr>
              <a:t>Organ </a:t>
            </a:r>
            <a:r>
              <a:rPr b="1" spc="-5" dirty="0">
                <a:solidFill>
                  <a:srgbClr val="2E6AA6"/>
                </a:solidFill>
                <a:latin typeface="Calibri"/>
                <a:cs typeface="Calibri"/>
              </a:rPr>
              <a:t>sites </a:t>
            </a:r>
            <a:r>
              <a:rPr b="1" dirty="0">
                <a:solidFill>
                  <a:srgbClr val="2E6AA6"/>
                </a:solidFill>
                <a:latin typeface="Calibri"/>
                <a:cs typeface="Calibri"/>
              </a:rPr>
              <a:t>of </a:t>
            </a:r>
            <a:r>
              <a:rPr b="1" spc="-5" dirty="0">
                <a:solidFill>
                  <a:srgbClr val="2E6AA6"/>
                </a:solidFill>
                <a:latin typeface="Calibri"/>
                <a:cs typeface="Calibri"/>
              </a:rPr>
              <a:t>drug</a:t>
            </a:r>
            <a:r>
              <a:rPr b="1" spc="-15" dirty="0">
                <a:solidFill>
                  <a:srgbClr val="2E6AA6"/>
                </a:solidFill>
                <a:latin typeface="Calibri"/>
                <a:cs typeface="Calibri"/>
              </a:rPr>
              <a:t> </a:t>
            </a:r>
            <a:r>
              <a:rPr b="1" spc="-5" dirty="0">
                <a:solidFill>
                  <a:srgbClr val="2E6AA6"/>
                </a:solidFill>
                <a:latin typeface="Calibri"/>
                <a:cs typeface="Calibri"/>
              </a:rPr>
              <a:t>metabolism:</a:t>
            </a:r>
            <a:endParaRPr dirty="0">
              <a:solidFill>
                <a:srgbClr val="2E6AA6"/>
              </a:solidFill>
              <a:latin typeface="Calibri"/>
              <a:cs typeface="Calibri"/>
            </a:endParaRPr>
          </a:p>
          <a:p>
            <a:pPr marL="334010">
              <a:lnSpc>
                <a:spcPct val="100000"/>
              </a:lnSpc>
              <a:spcBef>
                <a:spcPts val="675"/>
              </a:spcBef>
              <a:tabLst>
                <a:tab pos="2800350" algn="l"/>
                <a:tab pos="4062729" algn="l"/>
              </a:tabLst>
            </a:pPr>
            <a:r>
              <a:rPr sz="1400" spc="-5" dirty="0">
                <a:latin typeface="Calibri"/>
                <a:cs typeface="Calibri"/>
              </a:rPr>
              <a:t>1- Liver </a:t>
            </a:r>
            <a:r>
              <a:rPr sz="1400" b="1" spc="-10" dirty="0">
                <a:solidFill>
                  <a:srgbClr val="9B261F"/>
                </a:solidFill>
                <a:latin typeface="Calibri"/>
                <a:cs typeface="Calibri"/>
              </a:rPr>
              <a:t>(the</a:t>
            </a:r>
            <a:r>
              <a:rPr sz="1400" b="1" spc="60" dirty="0">
                <a:solidFill>
                  <a:srgbClr val="9B261F"/>
                </a:solidFill>
                <a:latin typeface="Calibri"/>
                <a:cs typeface="Calibri"/>
              </a:rPr>
              <a:t> </a:t>
            </a:r>
            <a:r>
              <a:rPr sz="1400" b="1" spc="-5" dirty="0">
                <a:solidFill>
                  <a:srgbClr val="9B261F"/>
                </a:solidFill>
                <a:latin typeface="Calibri"/>
                <a:cs typeface="Calibri"/>
              </a:rPr>
              <a:t>major</a:t>
            </a:r>
            <a:r>
              <a:rPr sz="1400" b="1" spc="5" dirty="0">
                <a:solidFill>
                  <a:srgbClr val="9B261F"/>
                </a:solidFill>
                <a:latin typeface="Calibri"/>
                <a:cs typeface="Calibri"/>
              </a:rPr>
              <a:t> </a:t>
            </a:r>
            <a:r>
              <a:rPr sz="1400" b="1" spc="-10" dirty="0">
                <a:solidFill>
                  <a:srgbClr val="9B261F"/>
                </a:solidFill>
                <a:latin typeface="Calibri"/>
                <a:cs typeface="Calibri"/>
              </a:rPr>
              <a:t>site).</a:t>
            </a:r>
            <a:r>
              <a:rPr lang="en-US" sz="1400" b="1" spc="-10" dirty="0">
                <a:solidFill>
                  <a:srgbClr val="9B261F"/>
                </a:solidFill>
                <a:latin typeface="Calibri"/>
                <a:cs typeface="Calibri"/>
              </a:rPr>
              <a:t>*</a:t>
            </a:r>
            <a:r>
              <a:rPr sz="1400" b="1" spc="-10" dirty="0">
                <a:solidFill>
                  <a:srgbClr val="DEA900"/>
                </a:solidFill>
                <a:latin typeface="Calibri"/>
                <a:cs typeface="Calibri"/>
              </a:rPr>
              <a:t>	</a:t>
            </a:r>
            <a:r>
              <a:rPr sz="1400" spc="-5" dirty="0">
                <a:latin typeface="Calibri"/>
                <a:cs typeface="Calibri"/>
              </a:rPr>
              <a:t>2-</a:t>
            </a:r>
            <a:r>
              <a:rPr sz="1400" spc="10" dirty="0">
                <a:latin typeface="Calibri"/>
                <a:cs typeface="Calibri"/>
              </a:rPr>
              <a:t> </a:t>
            </a:r>
            <a:r>
              <a:rPr sz="1400" spc="-10" dirty="0">
                <a:latin typeface="Calibri"/>
                <a:cs typeface="Calibri"/>
              </a:rPr>
              <a:t>kidney	</a:t>
            </a:r>
            <a:r>
              <a:rPr sz="1400" spc="-5" dirty="0">
                <a:latin typeface="Calibri"/>
                <a:cs typeface="Calibri"/>
              </a:rPr>
              <a:t>3-</a:t>
            </a:r>
            <a:r>
              <a:rPr sz="1400" spc="-80" dirty="0">
                <a:latin typeface="Calibri"/>
                <a:cs typeface="Calibri"/>
              </a:rPr>
              <a:t> </a:t>
            </a:r>
            <a:r>
              <a:rPr sz="1400" spc="-10" dirty="0">
                <a:latin typeface="Calibri"/>
                <a:cs typeface="Calibri"/>
              </a:rPr>
              <a:t>skin</a:t>
            </a:r>
            <a:r>
              <a:rPr lang="en-US" sz="1400" spc="-10" dirty="0">
                <a:cs typeface="Calibri"/>
              </a:rPr>
              <a:t>	4- lung</a:t>
            </a:r>
          </a:p>
          <a:p>
            <a:pPr marL="334010">
              <a:lnSpc>
                <a:spcPct val="100000"/>
              </a:lnSpc>
              <a:spcBef>
                <a:spcPts val="960"/>
              </a:spcBef>
            </a:pPr>
            <a:r>
              <a:rPr sz="1400" spc="-10" dirty="0">
                <a:latin typeface="Calibri"/>
                <a:cs typeface="Calibri"/>
              </a:rPr>
              <a:t>5- Intestinal </a:t>
            </a:r>
            <a:r>
              <a:rPr sz="1400" spc="-5" dirty="0">
                <a:latin typeface="Calibri"/>
                <a:cs typeface="Calibri"/>
              </a:rPr>
              <a:t>Mucosa and</a:t>
            </a:r>
            <a:r>
              <a:rPr sz="1400" spc="-20" dirty="0">
                <a:latin typeface="Calibri"/>
                <a:cs typeface="Calibri"/>
              </a:rPr>
              <a:t> </a:t>
            </a:r>
            <a:r>
              <a:rPr sz="1400" spc="-10" dirty="0">
                <a:latin typeface="Calibri"/>
                <a:cs typeface="Calibri"/>
              </a:rPr>
              <a:t>Lumen:</a:t>
            </a:r>
            <a:endParaRPr sz="1400" dirty="0">
              <a:latin typeface="Calibri"/>
              <a:cs typeface="Calibri"/>
            </a:endParaRPr>
          </a:p>
          <a:p>
            <a:pPr marL="473075">
              <a:lnSpc>
                <a:spcPct val="100000"/>
              </a:lnSpc>
              <a:spcBef>
                <a:spcPts val="960"/>
              </a:spcBef>
            </a:pPr>
            <a:r>
              <a:rPr sz="1400" b="1" spc="-10" dirty="0">
                <a:latin typeface="Calibri"/>
                <a:cs typeface="Calibri"/>
              </a:rPr>
              <a:t>Gut </a:t>
            </a:r>
            <a:r>
              <a:rPr sz="1400" b="1" spc="-5" dirty="0">
                <a:latin typeface="Calibri"/>
                <a:cs typeface="Calibri"/>
              </a:rPr>
              <a:t>Mucosa</a:t>
            </a:r>
            <a:r>
              <a:rPr sz="1400" b="1" spc="-5" dirty="0">
                <a:solidFill>
                  <a:srgbClr val="7B7B7B"/>
                </a:solidFill>
                <a:latin typeface="Calibri"/>
                <a:cs typeface="Calibri"/>
              </a:rPr>
              <a:t>: </a:t>
            </a:r>
            <a:r>
              <a:rPr sz="1400" spc="-5" dirty="0">
                <a:solidFill>
                  <a:srgbClr val="9B261F"/>
                </a:solidFill>
                <a:latin typeface="Calibri"/>
                <a:cs typeface="Calibri"/>
              </a:rPr>
              <a:t>M</a:t>
            </a:r>
            <a:r>
              <a:rPr sz="1400" spc="-5" dirty="0">
                <a:latin typeface="Calibri"/>
                <a:cs typeface="Calibri"/>
              </a:rPr>
              <a:t>ono</a:t>
            </a:r>
            <a:r>
              <a:rPr sz="1400" spc="-5" dirty="0">
                <a:solidFill>
                  <a:srgbClr val="9B261F"/>
                </a:solidFill>
                <a:latin typeface="Calibri"/>
                <a:cs typeface="Calibri"/>
              </a:rPr>
              <a:t>A</a:t>
            </a:r>
            <a:r>
              <a:rPr sz="1400" spc="-5" dirty="0">
                <a:latin typeface="Calibri"/>
                <a:cs typeface="Calibri"/>
              </a:rPr>
              <a:t>mine </a:t>
            </a:r>
            <a:r>
              <a:rPr sz="1400" spc="-10" dirty="0">
                <a:solidFill>
                  <a:srgbClr val="9B261F"/>
                </a:solidFill>
                <a:latin typeface="Calibri"/>
                <a:cs typeface="Calibri"/>
              </a:rPr>
              <a:t>O</a:t>
            </a:r>
            <a:r>
              <a:rPr sz="1400" spc="-10" dirty="0">
                <a:latin typeface="Calibri"/>
                <a:cs typeface="Calibri"/>
              </a:rPr>
              <a:t>xidase (</a:t>
            </a:r>
            <a:r>
              <a:rPr sz="1400" spc="-10" dirty="0">
                <a:solidFill>
                  <a:srgbClr val="9B261F"/>
                </a:solidFill>
                <a:latin typeface="Calibri"/>
                <a:cs typeface="Calibri"/>
              </a:rPr>
              <a:t>MAO</a:t>
            </a:r>
            <a:r>
              <a:rPr sz="1400" spc="-10" dirty="0">
                <a:latin typeface="Calibri"/>
                <a:cs typeface="Calibri"/>
              </a:rPr>
              <a:t>)</a:t>
            </a:r>
            <a:r>
              <a:rPr sz="1400" spc="55" dirty="0">
                <a:latin typeface="Calibri"/>
                <a:cs typeface="Calibri"/>
              </a:rPr>
              <a:t> </a:t>
            </a:r>
            <a:r>
              <a:rPr sz="1400" spc="-5" dirty="0">
                <a:latin typeface="Calibri"/>
                <a:cs typeface="Calibri"/>
              </a:rPr>
              <a:t>.</a:t>
            </a:r>
            <a:endParaRPr sz="1400" dirty="0">
              <a:latin typeface="Calibri"/>
              <a:cs typeface="Calibri"/>
            </a:endParaRPr>
          </a:p>
          <a:p>
            <a:pPr marL="473075">
              <a:lnSpc>
                <a:spcPct val="100000"/>
              </a:lnSpc>
              <a:spcBef>
                <a:spcPts val="300"/>
              </a:spcBef>
            </a:pPr>
            <a:r>
              <a:rPr sz="1400" b="1" spc="-10" dirty="0">
                <a:latin typeface="Calibri"/>
                <a:cs typeface="Calibri"/>
              </a:rPr>
              <a:t>Gut </a:t>
            </a:r>
            <a:r>
              <a:rPr sz="1400" b="1" spc="-5" dirty="0">
                <a:latin typeface="Calibri"/>
                <a:cs typeface="Calibri"/>
              </a:rPr>
              <a:t>lumen </a:t>
            </a:r>
            <a:r>
              <a:rPr sz="1400" b="1" spc="-10" dirty="0">
                <a:solidFill>
                  <a:srgbClr val="9B261F"/>
                </a:solidFill>
                <a:latin typeface="Calibri"/>
                <a:cs typeface="Calibri"/>
              </a:rPr>
              <a:t>(bacterial flora):</a:t>
            </a:r>
            <a:r>
              <a:rPr sz="1400" b="1" spc="114" dirty="0">
                <a:solidFill>
                  <a:srgbClr val="9B261F"/>
                </a:solidFill>
                <a:latin typeface="Calibri"/>
                <a:cs typeface="Calibri"/>
              </a:rPr>
              <a:t> </a:t>
            </a:r>
            <a:r>
              <a:rPr sz="1400" b="1" spc="-10" dirty="0">
                <a:latin typeface="Calibri"/>
                <a:cs typeface="Calibri"/>
              </a:rPr>
              <a:t>Glucouronidase.</a:t>
            </a:r>
            <a:endParaRPr lang="en-US" sz="1400" b="1" spc="-10" dirty="0">
              <a:latin typeface="Calibri"/>
              <a:cs typeface="Calibri"/>
            </a:endParaRPr>
          </a:p>
          <a:p>
            <a:pPr marL="473075">
              <a:spcBef>
                <a:spcPts val="300"/>
              </a:spcBef>
            </a:pPr>
            <a:r>
              <a:rPr lang="en-US" sz="1400" spc="-5" dirty="0">
                <a:cs typeface="Calibri"/>
              </a:rPr>
              <a:t>6-</a:t>
            </a:r>
            <a:r>
              <a:rPr lang="en-US" sz="1400" spc="-65" dirty="0">
                <a:cs typeface="Calibri"/>
              </a:rPr>
              <a:t> </a:t>
            </a:r>
            <a:r>
              <a:rPr lang="en-US" sz="1400" spc="-5" dirty="0">
                <a:cs typeface="Calibri"/>
              </a:rPr>
              <a:t>Plasma:</a:t>
            </a:r>
            <a:endParaRPr lang="en-US" sz="1400" dirty="0">
              <a:cs typeface="Calibri"/>
            </a:endParaRPr>
          </a:p>
          <a:p>
            <a:pPr marL="473075">
              <a:spcBef>
                <a:spcPts val="300"/>
              </a:spcBef>
            </a:pPr>
            <a:r>
              <a:rPr lang="en-US" sz="1400" dirty="0">
                <a:latin typeface="Calibri"/>
                <a:cs typeface="Calibri"/>
              </a:rPr>
              <a:t> </a:t>
            </a:r>
            <a:r>
              <a:rPr lang="en-US" sz="1400" spc="-10" dirty="0">
                <a:solidFill>
                  <a:schemeClr val="bg1">
                    <a:lumMod val="65000"/>
                  </a:schemeClr>
                </a:solidFill>
                <a:cs typeface="Calibri"/>
              </a:rPr>
              <a:t>*because it is a large organ, and there are </a:t>
            </a:r>
            <a:r>
              <a:rPr lang="en-US" sz="1400" dirty="0">
                <a:solidFill>
                  <a:schemeClr val="bg1">
                    <a:lumMod val="65000"/>
                  </a:schemeClr>
                </a:solidFill>
              </a:rPr>
              <a:t>high concentrations of most drug-metabolizing enzyme systems</a:t>
            </a:r>
            <a:endParaRPr lang="en-US" sz="1400" dirty="0">
              <a:solidFill>
                <a:schemeClr val="bg1">
                  <a:lumMod val="65000"/>
                </a:schemeClr>
              </a:solidFill>
              <a:cs typeface="Calibri"/>
            </a:endParaRPr>
          </a:p>
          <a:p>
            <a:pPr marL="473075">
              <a:lnSpc>
                <a:spcPct val="100000"/>
              </a:lnSpc>
              <a:spcBef>
                <a:spcPts val="300"/>
              </a:spcBef>
            </a:pPr>
            <a:endParaRPr sz="1400" dirty="0">
              <a:latin typeface="Calibri"/>
              <a:cs typeface="Calibri"/>
            </a:endParaRPr>
          </a:p>
        </p:txBody>
      </p:sp>
      <p:graphicFrame>
        <p:nvGraphicFramePr>
          <p:cNvPr id="2" name="Table 1"/>
          <p:cNvGraphicFramePr>
            <a:graphicFrameLocks noGrp="1"/>
          </p:cNvGraphicFramePr>
          <p:nvPr>
            <p:extLst>
              <p:ext uri="{D42A27DB-BD31-4B8C-83A1-F6EECF244321}">
                <p14:modId xmlns:p14="http://schemas.microsoft.com/office/powerpoint/2010/main" val="2350924081"/>
              </p:ext>
            </p:extLst>
          </p:nvPr>
        </p:nvGraphicFramePr>
        <p:xfrm>
          <a:off x="814129" y="6203955"/>
          <a:ext cx="5214494" cy="2110740"/>
        </p:xfrm>
        <a:graphic>
          <a:graphicData uri="http://schemas.openxmlformats.org/drawingml/2006/table">
            <a:tbl>
              <a:tblPr firstRow="1" bandRow="1">
                <a:tableStyleId>{21E4AEA4-8DFA-4A89-87EB-49C32662AFE0}</a:tableStyleId>
              </a:tblPr>
              <a:tblGrid>
                <a:gridCol w="2607247">
                  <a:extLst>
                    <a:ext uri="{9D8B030D-6E8A-4147-A177-3AD203B41FA5}">
                      <a16:colId xmlns:a16="http://schemas.microsoft.com/office/drawing/2014/main" xmlns="" val="20000"/>
                    </a:ext>
                  </a:extLst>
                </a:gridCol>
                <a:gridCol w="2607247">
                  <a:extLst>
                    <a:ext uri="{9D8B030D-6E8A-4147-A177-3AD203B41FA5}">
                      <a16:colId xmlns:a16="http://schemas.microsoft.com/office/drawing/2014/main" xmlns="" val="20001"/>
                    </a:ext>
                  </a:extLst>
                </a:gridCol>
              </a:tblGrid>
              <a:tr h="475413">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a:t>Enzymes (in the plasma)</a:t>
                      </a:r>
                    </a:p>
                    <a:p>
                      <a:pPr algn="ctr"/>
                      <a:endParaRPr lang="en-US" dirty="0"/>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2000" spc="-10" dirty="0"/>
                        <a:t>substrate</a:t>
                      </a:r>
                      <a:endParaRPr lang="en-US" sz="2000" dirty="0"/>
                    </a:p>
                    <a:p>
                      <a:pPr algn="ctr"/>
                      <a:endParaRPr lang="en-US" dirty="0"/>
                    </a:p>
                  </a:txBody>
                  <a:tcPr anchor="ctr"/>
                </a:tc>
                <a:extLst>
                  <a:ext uri="{0D108BD9-81ED-4DB2-BD59-A6C34878D82A}">
                    <a16:rowId xmlns:a16="http://schemas.microsoft.com/office/drawing/2014/main" xmlns="" val="10000"/>
                  </a:ext>
                </a:extLst>
              </a:tr>
              <a:tr h="469705">
                <a:tc>
                  <a:txBody>
                    <a:bodyPr/>
                    <a:lstStyle/>
                    <a:p>
                      <a:pPr marL="2540" algn="ctr">
                        <a:lnSpc>
                          <a:spcPct val="100000"/>
                        </a:lnSpc>
                        <a:spcBef>
                          <a:spcPts val="125"/>
                        </a:spcBef>
                      </a:pPr>
                      <a:r>
                        <a:rPr lang="en-US" sz="1350" spc="-5" dirty="0">
                          <a:solidFill>
                            <a:srgbClr val="9B261F"/>
                          </a:solidFill>
                        </a:rPr>
                        <a:t>C</a:t>
                      </a:r>
                      <a:r>
                        <a:rPr lang="en-US" sz="1350" spc="-5" dirty="0"/>
                        <a:t>atechol </a:t>
                      </a:r>
                      <a:r>
                        <a:rPr lang="en-US" sz="1350" spc="-5" dirty="0">
                          <a:solidFill>
                            <a:srgbClr val="9B261F"/>
                          </a:solidFill>
                        </a:rPr>
                        <a:t>O</a:t>
                      </a:r>
                      <a:r>
                        <a:rPr lang="en-US" sz="1350" spc="-5" dirty="0"/>
                        <a:t>-</a:t>
                      </a:r>
                      <a:r>
                        <a:rPr lang="en-US" sz="1350" spc="-5" dirty="0">
                          <a:solidFill>
                            <a:srgbClr val="9B261F"/>
                          </a:solidFill>
                        </a:rPr>
                        <a:t>M</a:t>
                      </a:r>
                      <a:r>
                        <a:rPr lang="en-US" sz="1350" spc="-5" dirty="0"/>
                        <a:t>ethyl</a:t>
                      </a:r>
                      <a:r>
                        <a:rPr lang="en-US" sz="1350" spc="-85" dirty="0"/>
                        <a:t> </a:t>
                      </a:r>
                      <a:r>
                        <a:rPr lang="en-US" sz="1350" spc="-10" dirty="0">
                          <a:solidFill>
                            <a:srgbClr val="9B261F"/>
                          </a:solidFill>
                        </a:rPr>
                        <a:t>T</a:t>
                      </a:r>
                      <a:r>
                        <a:rPr lang="en-US" sz="1350" spc="-10" dirty="0"/>
                        <a:t>ransferase</a:t>
                      </a:r>
                      <a:r>
                        <a:rPr lang="en-US" sz="1350" spc="0" baseline="0" dirty="0"/>
                        <a:t> </a:t>
                      </a:r>
                      <a:r>
                        <a:rPr lang="en-US" sz="1350" spc="-5" dirty="0">
                          <a:solidFill>
                            <a:srgbClr val="9B261F"/>
                          </a:solidFill>
                        </a:rPr>
                        <a:t>(COMT)</a:t>
                      </a:r>
                      <a:endParaRPr lang="en-US" sz="1350" dirty="0">
                        <a:solidFill>
                          <a:srgbClr val="9B261F"/>
                        </a:solidFill>
                        <a:latin typeface="+mn-lt"/>
                        <a:cs typeface="Calibri"/>
                      </a:endParaRPr>
                    </a:p>
                  </a:txBody>
                  <a:tcPr/>
                </a:tc>
                <a:tc>
                  <a:txBody>
                    <a:bodyPr/>
                    <a:lstStyle/>
                    <a:p>
                      <a:pPr marL="3175" algn="ctr">
                        <a:lnSpc>
                          <a:spcPct val="100000"/>
                        </a:lnSpc>
                        <a:spcBef>
                          <a:spcPts val="125"/>
                        </a:spcBef>
                      </a:pPr>
                      <a:r>
                        <a:rPr lang="en-US" sz="1350" spc="-5" dirty="0" err="1"/>
                        <a:t>catecholamines</a:t>
                      </a:r>
                      <a:endParaRPr lang="en-US" sz="1350" dirty="0"/>
                    </a:p>
                    <a:p>
                      <a:pPr marL="3810" algn="ctr">
                        <a:lnSpc>
                          <a:spcPct val="100000"/>
                        </a:lnSpc>
                      </a:pPr>
                      <a:r>
                        <a:rPr lang="en-US" sz="1350" spc="-5" dirty="0"/>
                        <a:t>(e.g.</a:t>
                      </a:r>
                      <a:r>
                        <a:rPr lang="en-US" sz="1350" spc="-5" baseline="0" dirty="0"/>
                        <a:t> </a:t>
                      </a:r>
                      <a:r>
                        <a:rPr lang="en-US" sz="1350" spc="-5" dirty="0"/>
                        <a:t>adrenaline)</a:t>
                      </a:r>
                      <a:endParaRPr lang="en-US" sz="1350" dirty="0">
                        <a:latin typeface="+mn-lt"/>
                        <a:cs typeface="Calibri"/>
                      </a:endParaRPr>
                    </a:p>
                  </a:txBody>
                  <a:tcPr/>
                </a:tc>
                <a:extLst>
                  <a:ext uri="{0D108BD9-81ED-4DB2-BD59-A6C34878D82A}">
                    <a16:rowId xmlns:a16="http://schemas.microsoft.com/office/drawing/2014/main" xmlns="" val="10001"/>
                  </a:ext>
                </a:extLst>
              </a:tr>
              <a:tr h="469705">
                <a:tc>
                  <a:txBody>
                    <a:bodyPr/>
                    <a:lstStyle/>
                    <a:p>
                      <a:pPr algn="ctr"/>
                      <a:r>
                        <a:rPr lang="en-US" sz="1350" spc="-10" dirty="0" err="1"/>
                        <a:t>Esterases</a:t>
                      </a:r>
                      <a:endParaRPr lang="en-US"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350" spc="-10" dirty="0"/>
                        <a:t>Esters  </a:t>
                      </a:r>
                      <a:r>
                        <a:rPr lang="en-US" sz="1350" spc="-5" dirty="0"/>
                        <a:t>(acts on drugs as Local</a:t>
                      </a:r>
                      <a:r>
                        <a:rPr lang="en-US" sz="1350" spc="-70" dirty="0"/>
                        <a:t> </a:t>
                      </a:r>
                      <a:r>
                        <a:rPr lang="en-US" sz="1350" spc="-5" dirty="0"/>
                        <a:t>Anesthetics)</a:t>
                      </a:r>
                      <a:endParaRPr lang="en-US" sz="1350" dirty="0">
                        <a:solidFill>
                          <a:srgbClr val="9B261F"/>
                        </a:solidFill>
                        <a:latin typeface="+mn-lt"/>
                        <a:cs typeface="Calibri"/>
                      </a:endParaRPr>
                    </a:p>
                  </a:txBody>
                  <a:tcPr/>
                </a:tc>
                <a:extLst>
                  <a:ext uri="{0D108BD9-81ED-4DB2-BD59-A6C34878D82A}">
                    <a16:rowId xmlns:a16="http://schemas.microsoft.com/office/drawing/2014/main" xmlns="" val="10002"/>
                  </a:ext>
                </a:extLst>
              </a:tr>
              <a:tr h="469705">
                <a:tc>
                  <a:txBody>
                    <a:bodyPr/>
                    <a:lstStyle/>
                    <a:p>
                      <a:pPr algn="ctr"/>
                      <a:r>
                        <a:rPr lang="en-US" sz="1350" spc="-5" dirty="0"/>
                        <a:t>Amidases</a:t>
                      </a:r>
                      <a:endParaRPr lang="en-US"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350" spc="-5" dirty="0"/>
                        <a:t>amides  (act</a:t>
                      </a:r>
                      <a:r>
                        <a:rPr lang="en-US" sz="1350" spc="-5" baseline="0" dirty="0"/>
                        <a:t> on drugs as </a:t>
                      </a:r>
                      <a:r>
                        <a:rPr lang="en-US" sz="1350" spc="-5" dirty="0"/>
                        <a:t>Local</a:t>
                      </a:r>
                      <a:r>
                        <a:rPr lang="en-US" sz="1350" spc="-70" dirty="0"/>
                        <a:t> </a:t>
                      </a:r>
                      <a:r>
                        <a:rPr lang="en-US" sz="1350" spc="-5" dirty="0"/>
                        <a:t>Anesthetics)</a:t>
                      </a:r>
                      <a:endParaRPr lang="en-US" sz="1350" dirty="0">
                        <a:solidFill>
                          <a:srgbClr val="9B261F"/>
                        </a:solidFill>
                        <a:latin typeface="+mn-lt"/>
                        <a:cs typeface="Calibri"/>
                      </a:endParaRPr>
                    </a:p>
                  </a:txBody>
                  <a:tcPr/>
                </a:tc>
                <a:extLst>
                  <a:ext uri="{0D108BD9-81ED-4DB2-BD59-A6C34878D82A}">
                    <a16:rowId xmlns:a16="http://schemas.microsoft.com/office/drawing/2014/main" xmlns="" val="10003"/>
                  </a:ext>
                </a:extLst>
              </a:tr>
            </a:tbl>
          </a:graphicData>
        </a:graphic>
      </p:graphicFrame>
      <p:sp>
        <p:nvSpPr>
          <p:cNvPr id="7" name="Slide Number Placeholder 6"/>
          <p:cNvSpPr>
            <a:spLocks noGrp="1"/>
          </p:cNvSpPr>
          <p:nvPr>
            <p:ph type="sldNum" sz="quarter" idx="12"/>
          </p:nvPr>
        </p:nvSpPr>
        <p:spPr/>
        <p:txBody>
          <a:bodyPr/>
          <a:lstStyle/>
          <a:p>
            <a:fld id="{B2E77C5F-097D-4C0C-BCDF-5C8359D7CE86}" type="slidenum">
              <a:rPr lang="en-US" sz="1600" smtClean="0"/>
              <a:t>2</a:t>
            </a:fld>
            <a:endParaRPr lang="en-US" sz="1600" dirty="0"/>
          </a:p>
        </p:txBody>
      </p:sp>
    </p:spTree>
    <p:extLst>
      <p:ext uri="{BB962C8B-B14F-4D97-AF65-F5344CB8AC3E}">
        <p14:creationId xmlns:p14="http://schemas.microsoft.com/office/powerpoint/2010/main" val="3224406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385391004"/>
              </p:ext>
            </p:extLst>
          </p:nvPr>
        </p:nvGraphicFramePr>
        <p:xfrm>
          <a:off x="197225" y="0"/>
          <a:ext cx="6508376"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hape 175"/>
          <p:cNvSpPr/>
          <p:nvPr/>
        </p:nvSpPr>
        <p:spPr>
          <a:xfrm>
            <a:off x="197226" y="2799587"/>
            <a:ext cx="1595716" cy="5537590"/>
          </a:xfrm>
          <a:prstGeom prst="roundRect">
            <a:avLst>
              <a:gd name="adj" fmla="val 16667"/>
            </a:avLst>
          </a:prstGeom>
          <a:solidFill>
            <a:schemeClr val="lt1"/>
          </a:solidFill>
          <a:ln w="28575" cap="flat" cmpd="sng">
            <a:solidFill>
              <a:srgbClr val="9B261F"/>
            </a:solidFill>
            <a:prstDash val="dash"/>
            <a:miter/>
            <a:headEnd type="none" w="med" len="med"/>
            <a:tailEnd type="none" w="med" len="med"/>
          </a:ln>
        </p:spPr>
        <p:txBody>
          <a:bodyPr lIns="68575" tIns="34275" rIns="68575" bIns="34275" anchor="ctr" anchorCtr="0">
            <a:noAutofit/>
          </a:bodyPr>
          <a:lstStyle/>
          <a:p>
            <a:pPr lvl="0">
              <a:buSzPct val="25000"/>
            </a:pPr>
            <a:r>
              <a:rPr lang="en-US" sz="1100" dirty="0">
                <a:ea typeface="Teko"/>
                <a:cs typeface="Teko"/>
                <a:sym typeface="Teko"/>
              </a:rPr>
              <a:t>e.g. </a:t>
            </a:r>
            <a:r>
              <a:rPr lang="en" sz="1100" dirty="0">
                <a:ea typeface="Teko"/>
                <a:cs typeface="Teko"/>
                <a:sym typeface="Teko"/>
              </a:rPr>
              <a:t>Alcohol dehydrogenase</a:t>
            </a:r>
            <a:r>
              <a:rPr lang="en-US" sz="1100" dirty="0">
                <a:ea typeface="Teko"/>
                <a:cs typeface="Teko"/>
                <a:sym typeface="Teko"/>
              </a:rPr>
              <a:t>** </a:t>
            </a:r>
          </a:p>
          <a:p>
            <a:pPr lvl="0">
              <a:buSzPct val="25000"/>
            </a:pPr>
            <a:r>
              <a:rPr lang="en-US" sz="1100" dirty="0">
                <a:ea typeface="Teko"/>
                <a:cs typeface="Teko"/>
                <a:sym typeface="Teko"/>
              </a:rPr>
              <a:t>(NAD</a:t>
            </a:r>
            <a:r>
              <a:rPr lang="en-US" sz="1100" baseline="30000" dirty="0">
                <a:ea typeface="Teko"/>
                <a:cs typeface="Teko"/>
                <a:sym typeface="Teko"/>
              </a:rPr>
              <a:t>+</a:t>
            </a:r>
            <a:r>
              <a:rPr lang="en-US" sz="1100" dirty="0">
                <a:ea typeface="Teko"/>
                <a:cs typeface="Teko"/>
                <a:sym typeface="Teko"/>
              </a:rPr>
              <a:t> </a:t>
            </a:r>
            <a:r>
              <a:rPr lang="en-US" sz="1100" dirty="0">
                <a:solidFill>
                  <a:srgbClr val="FF0000"/>
                </a:solidFill>
                <a:ea typeface="Teko"/>
                <a:cs typeface="Teko"/>
                <a:sym typeface="Teko"/>
              </a:rPr>
              <a:t>→</a:t>
            </a:r>
            <a:r>
              <a:rPr lang="en-US" sz="1100" dirty="0">
                <a:ea typeface="Teko"/>
                <a:cs typeface="Teko"/>
                <a:sym typeface="Teko"/>
              </a:rPr>
              <a:t> NADH</a:t>
            </a:r>
            <a:r>
              <a:rPr lang="en-US" sz="1100" dirty="0" smtClean="0">
                <a:ea typeface="Teko"/>
                <a:cs typeface="Teko"/>
                <a:sym typeface="Teko"/>
              </a:rPr>
              <a:t>) </a:t>
            </a:r>
            <a:r>
              <a:rPr lang="en-US" sz="1100" dirty="0" smtClean="0">
                <a:solidFill>
                  <a:srgbClr val="FF0000"/>
                </a:solidFill>
                <a:ea typeface="Teko"/>
                <a:cs typeface="Teko"/>
                <a:sym typeface="Teko"/>
              </a:rPr>
              <a:t>(boy’s slides)</a:t>
            </a:r>
            <a:endParaRPr lang="en-US" sz="1100" dirty="0">
              <a:solidFill>
                <a:srgbClr val="FF0000"/>
              </a:solidFill>
              <a:ea typeface="Teko"/>
              <a:cs typeface="Teko"/>
              <a:sym typeface="Teko"/>
            </a:endParaRPr>
          </a:p>
          <a:p>
            <a:pPr lvl="0">
              <a:buSzPct val="25000"/>
            </a:pPr>
            <a:r>
              <a:rPr lang="en-US" sz="1100" dirty="0">
                <a:ea typeface="Teko"/>
                <a:cs typeface="Teko"/>
                <a:sym typeface="Teko"/>
              </a:rPr>
              <a:t>(</a:t>
            </a:r>
            <a:r>
              <a:rPr lang="en-US" sz="1100" spc="-10" dirty="0">
                <a:cs typeface="Calibri"/>
              </a:rPr>
              <a:t>oxidation </a:t>
            </a:r>
            <a:r>
              <a:rPr lang="en-US" sz="1100" spc="-5" dirty="0">
                <a:cs typeface="Calibri"/>
              </a:rPr>
              <a:t>of </a:t>
            </a:r>
            <a:r>
              <a:rPr lang="en-US" sz="1100" spc="-10" dirty="0">
                <a:cs typeface="Calibri"/>
              </a:rPr>
              <a:t>alcohol)</a:t>
            </a:r>
            <a:r>
              <a:rPr lang="en" sz="1100" dirty="0">
                <a:ea typeface="Teko"/>
                <a:cs typeface="Teko"/>
                <a:sym typeface="Teko"/>
              </a:rPr>
              <a:t>.</a:t>
            </a:r>
            <a:endParaRPr lang="en-US" sz="1100" dirty="0">
              <a:ea typeface="Teko"/>
              <a:cs typeface="Teko"/>
              <a:sym typeface="Teko"/>
            </a:endParaRPr>
          </a:p>
          <a:p>
            <a:pPr lvl="0">
              <a:buSzPct val="25000"/>
            </a:pPr>
            <a:r>
              <a:rPr lang="en-US" sz="1100" spc="-10" dirty="0">
                <a:cs typeface="Calibri"/>
              </a:rPr>
              <a:t>Alcohol </a:t>
            </a:r>
            <a:r>
              <a:rPr lang="en-US" sz="1100" spc="-5" dirty="0">
                <a:solidFill>
                  <a:srgbClr val="FF0000"/>
                </a:solidFill>
                <a:latin typeface="Symbol"/>
                <a:cs typeface="Symbol"/>
              </a:rPr>
              <a:t>→</a:t>
            </a:r>
            <a:r>
              <a:rPr lang="en-US" sz="1100" spc="-5" dirty="0">
                <a:latin typeface="Times New Roman"/>
                <a:cs typeface="Times New Roman"/>
              </a:rPr>
              <a:t> </a:t>
            </a:r>
            <a:r>
              <a:rPr lang="en-US" sz="1100" spc="-15" dirty="0">
                <a:cs typeface="Calibri"/>
              </a:rPr>
              <a:t>Aldehyde </a:t>
            </a:r>
            <a:r>
              <a:rPr lang="en-US" sz="1100" spc="-5" dirty="0">
                <a:solidFill>
                  <a:srgbClr val="FF0000"/>
                </a:solidFill>
                <a:latin typeface="Symbol"/>
                <a:cs typeface="Symbol"/>
              </a:rPr>
              <a:t>→</a:t>
            </a:r>
            <a:r>
              <a:rPr lang="en-US" sz="1100" spc="-45" dirty="0">
                <a:solidFill>
                  <a:srgbClr val="FF0000"/>
                </a:solidFill>
                <a:latin typeface="Times New Roman"/>
                <a:cs typeface="Times New Roman"/>
              </a:rPr>
              <a:t> </a:t>
            </a:r>
            <a:r>
              <a:rPr lang="en-US" sz="1100" spc="-5" dirty="0">
                <a:cs typeface="Calibri"/>
              </a:rPr>
              <a:t>Acid</a:t>
            </a:r>
          </a:p>
          <a:p>
            <a:pPr lvl="0">
              <a:buSzPct val="25000"/>
            </a:pPr>
            <a:r>
              <a:rPr lang="en-US" sz="1100" spc="-5" dirty="0">
                <a:cs typeface="Calibri"/>
              </a:rPr>
              <a:t>Ethanol </a:t>
            </a:r>
            <a:r>
              <a:rPr lang="en-US" sz="1100" spc="-5" dirty="0">
                <a:solidFill>
                  <a:srgbClr val="FF0000"/>
                </a:solidFill>
                <a:latin typeface="Symbol"/>
                <a:cs typeface="Symbol"/>
              </a:rPr>
              <a:t>→</a:t>
            </a:r>
            <a:r>
              <a:rPr lang="en-US" sz="1100" spc="-5" dirty="0">
                <a:latin typeface="Symbol"/>
                <a:cs typeface="Symbol"/>
              </a:rPr>
              <a:t> </a:t>
            </a:r>
            <a:r>
              <a:rPr lang="en-US" sz="1100" spc="-5" dirty="0">
                <a:cs typeface="Symbol"/>
              </a:rPr>
              <a:t>acetaldehyde </a:t>
            </a:r>
            <a:r>
              <a:rPr lang="en-US" sz="1100" spc="-5" dirty="0">
                <a:solidFill>
                  <a:srgbClr val="FF0000"/>
                </a:solidFill>
                <a:latin typeface="Symbol"/>
                <a:cs typeface="Symbol"/>
              </a:rPr>
              <a:t>→</a:t>
            </a:r>
            <a:r>
              <a:rPr lang="en-US" sz="1100" spc="-5" dirty="0">
                <a:latin typeface="Symbol"/>
                <a:cs typeface="Symbol"/>
              </a:rPr>
              <a:t> </a:t>
            </a:r>
            <a:r>
              <a:rPr lang="en-US" sz="1100" spc="-5" dirty="0">
                <a:cs typeface="Symbol"/>
              </a:rPr>
              <a:t>acid</a:t>
            </a:r>
          </a:p>
          <a:p>
            <a:pPr lvl="0">
              <a:buSzPct val="25000"/>
            </a:pPr>
            <a:r>
              <a:rPr lang="en-US" sz="1100" spc="-5" dirty="0">
                <a:cs typeface="Symbol"/>
              </a:rPr>
              <a:t>CH</a:t>
            </a:r>
            <a:r>
              <a:rPr lang="en-US" sz="1100" spc="-5" baseline="-25000" dirty="0">
                <a:cs typeface="Symbol"/>
              </a:rPr>
              <a:t>3</a:t>
            </a:r>
            <a:r>
              <a:rPr lang="en-US" sz="1100" spc="-5" dirty="0">
                <a:cs typeface="Symbol"/>
              </a:rPr>
              <a:t>CH</a:t>
            </a:r>
            <a:r>
              <a:rPr lang="en-US" sz="1100" spc="-5" baseline="-25000" dirty="0">
                <a:cs typeface="Symbol"/>
              </a:rPr>
              <a:t>2</a:t>
            </a:r>
            <a:r>
              <a:rPr lang="en-US" sz="1100" spc="-5" dirty="0">
                <a:cs typeface="Symbol"/>
              </a:rPr>
              <a:t>OH </a:t>
            </a:r>
            <a:r>
              <a:rPr lang="en-US" sz="1100" spc="-5" dirty="0">
                <a:solidFill>
                  <a:srgbClr val="FF0000"/>
                </a:solidFill>
                <a:latin typeface="Symbol"/>
                <a:cs typeface="Symbol"/>
              </a:rPr>
              <a:t>→</a:t>
            </a:r>
            <a:r>
              <a:rPr lang="en-US" sz="1100" spc="-5" dirty="0">
                <a:latin typeface="Symbol"/>
                <a:cs typeface="Symbol"/>
              </a:rPr>
              <a:t> </a:t>
            </a:r>
            <a:r>
              <a:rPr lang="en-US" sz="1100" spc="-5" dirty="0">
                <a:cs typeface="Symbol"/>
              </a:rPr>
              <a:t>CH</a:t>
            </a:r>
            <a:r>
              <a:rPr lang="en-US" sz="1100" spc="-5" baseline="-25000" dirty="0">
                <a:cs typeface="Symbol"/>
              </a:rPr>
              <a:t>3</a:t>
            </a:r>
            <a:r>
              <a:rPr lang="en-US" sz="1100" spc="-5" dirty="0">
                <a:cs typeface="Symbol"/>
              </a:rPr>
              <a:t>CHO </a:t>
            </a:r>
            <a:r>
              <a:rPr lang="en-US" sz="1100" spc="-5" dirty="0">
                <a:solidFill>
                  <a:srgbClr val="FF0000"/>
                </a:solidFill>
                <a:latin typeface="Symbol"/>
                <a:cs typeface="Symbol"/>
              </a:rPr>
              <a:t>→</a:t>
            </a:r>
            <a:r>
              <a:rPr lang="en-US" sz="1100" spc="-5" dirty="0">
                <a:latin typeface="Symbol"/>
                <a:cs typeface="Symbol"/>
              </a:rPr>
              <a:t> </a:t>
            </a:r>
            <a:r>
              <a:rPr lang="en-US" sz="1100" spc="-5" dirty="0">
                <a:cs typeface="Symbol"/>
              </a:rPr>
              <a:t>CH</a:t>
            </a:r>
            <a:r>
              <a:rPr lang="en-US" sz="1100" spc="-5" baseline="-25000" dirty="0">
                <a:cs typeface="Symbol"/>
              </a:rPr>
              <a:t>3</a:t>
            </a:r>
            <a:r>
              <a:rPr lang="en-US" sz="1100" spc="-5" dirty="0">
                <a:cs typeface="Symbol"/>
              </a:rPr>
              <a:t>COOH</a:t>
            </a:r>
            <a:endParaRPr lang="en-US" sz="1100" spc="-5" dirty="0">
              <a:cs typeface="Calibri"/>
            </a:endParaRPr>
          </a:p>
          <a:p>
            <a:pPr lvl="0">
              <a:buSzPct val="25000"/>
            </a:pPr>
            <a:r>
              <a:rPr lang="en-US" sz="1100" dirty="0">
                <a:solidFill>
                  <a:srgbClr val="A6A6A6"/>
                </a:solidFill>
                <a:ea typeface="Teko"/>
                <a:cs typeface="Teko"/>
                <a:sym typeface="Teko"/>
              </a:rPr>
              <a:t>*</a:t>
            </a:r>
            <a:r>
              <a:rPr lang="en" sz="1100" dirty="0">
                <a:solidFill>
                  <a:srgbClr val="A6A6A6"/>
                </a:solidFill>
                <a:ea typeface="Teko"/>
                <a:cs typeface="Teko"/>
                <a:sym typeface="Teko"/>
              </a:rPr>
              <a:t>Is the material or protoplasm within a living cell, excluding the nucleus. So we will find there a lot of enzymes that play a role in the drug metabolism and one</a:t>
            </a:r>
            <a:endParaRPr lang="en" sz="1100" dirty="0">
              <a:ea typeface="Teko"/>
              <a:cs typeface="Teko"/>
              <a:sym typeface="Teko"/>
            </a:endParaRPr>
          </a:p>
          <a:p>
            <a:r>
              <a:rPr lang="en-US" sz="1100" dirty="0">
                <a:solidFill>
                  <a:srgbClr val="A6A6A6"/>
                </a:solidFill>
                <a:ea typeface="Teko"/>
                <a:cs typeface="Teko"/>
                <a:sym typeface="Teko"/>
              </a:rPr>
              <a:t>**</a:t>
            </a:r>
            <a:r>
              <a:rPr lang="en" sz="1100" dirty="0">
                <a:solidFill>
                  <a:srgbClr val="A6A6A6"/>
                </a:solidFill>
                <a:ea typeface="Teko"/>
                <a:cs typeface="Teko"/>
                <a:sym typeface="Teko"/>
              </a:rPr>
              <a:t>(ADH) (EC 1.1.1.1) are a group of dehydrogenase enzymes that occur in many organisms and facilitate the interconversion between alcohols and aldehydes or ketones with the reduction of nicotinamide adenine dinucleotide (NAD+ to NADH).</a:t>
            </a:r>
          </a:p>
        </p:txBody>
      </p:sp>
      <p:sp>
        <p:nvSpPr>
          <p:cNvPr id="5" name="Shape 161"/>
          <p:cNvSpPr/>
          <p:nvPr/>
        </p:nvSpPr>
        <p:spPr>
          <a:xfrm>
            <a:off x="2026025" y="2799587"/>
            <a:ext cx="1506068" cy="5537590"/>
          </a:xfrm>
          <a:prstGeom prst="roundRect">
            <a:avLst>
              <a:gd name="adj" fmla="val 16667"/>
            </a:avLst>
          </a:prstGeom>
          <a:solidFill>
            <a:schemeClr val="lt1"/>
          </a:solidFill>
          <a:ln w="38100" cap="flat" cmpd="sng">
            <a:solidFill>
              <a:srgbClr val="9B261F"/>
            </a:solidFill>
            <a:prstDash val="dash"/>
            <a:miter/>
            <a:headEnd type="none" w="med" len="med"/>
            <a:tailEnd type="none" w="med" len="med"/>
          </a:ln>
        </p:spPr>
        <p:txBody>
          <a:bodyPr lIns="68575" tIns="34275" rIns="68575" bIns="34275" anchor="ctr" anchorCtr="0">
            <a:noAutofit/>
          </a:bodyPr>
          <a:lstStyle/>
          <a:p>
            <a:pPr lvl="0">
              <a:buSzPct val="25000"/>
            </a:pPr>
            <a:r>
              <a:rPr lang="en" sz="1050" dirty="0">
                <a:solidFill>
                  <a:srgbClr val="2E6AA6"/>
                </a:solidFill>
                <a:ea typeface="Teko"/>
                <a:cs typeface="Teko"/>
                <a:sym typeface="Teko"/>
              </a:rPr>
              <a:t> </a:t>
            </a:r>
            <a:endParaRPr lang="en-US" sz="1050" dirty="0">
              <a:solidFill>
                <a:srgbClr val="2E6AA6"/>
              </a:solidFill>
              <a:ea typeface="Teko"/>
              <a:cs typeface="Teko"/>
              <a:sym typeface="Teko"/>
            </a:endParaRPr>
          </a:p>
          <a:p>
            <a:pPr lvl="0">
              <a:buSzPct val="25000"/>
            </a:pPr>
            <a:endParaRPr lang="en" sz="1050" dirty="0">
              <a:solidFill>
                <a:srgbClr val="2E6AA6"/>
              </a:solidFill>
              <a:ea typeface="Teko"/>
              <a:cs typeface="Teko"/>
              <a:sym typeface="Teko"/>
            </a:endParaRPr>
          </a:p>
          <a:p>
            <a:pPr lvl="0">
              <a:buSzPct val="25000"/>
            </a:pPr>
            <a:r>
              <a:rPr lang="en" sz="1050" dirty="0">
                <a:ea typeface="Teko"/>
                <a:cs typeface="Teko"/>
                <a:sym typeface="Teko"/>
              </a:rPr>
              <a:t>There are several chemicals in this organelle that plays an important role in the drug metabolism, those are:</a:t>
            </a:r>
          </a:p>
          <a:p>
            <a:pPr lvl="0">
              <a:buSzPct val="25000"/>
            </a:pPr>
            <a:r>
              <a:rPr lang="en" sz="1050" dirty="0">
                <a:ea typeface="Teko"/>
                <a:cs typeface="Teko"/>
                <a:sym typeface="Teko"/>
              </a:rPr>
              <a:t>1- N-acetyl transferase</a:t>
            </a:r>
            <a:r>
              <a:rPr lang="en-US" sz="1050" dirty="0">
                <a:ea typeface="Teko"/>
                <a:cs typeface="Teko"/>
                <a:sym typeface="Teko"/>
              </a:rPr>
              <a:t>*</a:t>
            </a:r>
            <a:r>
              <a:rPr lang="en" sz="1050" dirty="0">
                <a:ea typeface="Teko"/>
                <a:cs typeface="Teko"/>
                <a:sym typeface="Teko"/>
              </a:rPr>
              <a:t>: </a:t>
            </a:r>
          </a:p>
          <a:p>
            <a:pPr lvl="0">
              <a:buSzPct val="25000"/>
            </a:pPr>
            <a:r>
              <a:rPr lang="en" sz="1050" dirty="0">
                <a:ea typeface="Teko"/>
                <a:cs typeface="Teko"/>
                <a:sym typeface="Teko"/>
              </a:rPr>
              <a:t> Introduction of acetyl group (CH3COO- ) .</a:t>
            </a:r>
          </a:p>
          <a:p>
            <a:pPr lvl="0">
              <a:buSzPct val="25000"/>
            </a:pPr>
            <a:r>
              <a:rPr lang="en" sz="1050" dirty="0">
                <a:ea typeface="Teko"/>
                <a:cs typeface="Teko"/>
                <a:sym typeface="Teko"/>
              </a:rPr>
              <a:t>2- Monoamine oxidase enzyme </a:t>
            </a:r>
            <a:r>
              <a:rPr lang="en-US" sz="1050" dirty="0">
                <a:solidFill>
                  <a:srgbClr val="A6A6A6"/>
                </a:solidFill>
                <a:ea typeface="Teko"/>
                <a:cs typeface="Teko"/>
                <a:sym typeface="Teko"/>
              </a:rPr>
              <a:t>**</a:t>
            </a:r>
            <a:r>
              <a:rPr lang="en" sz="1050" dirty="0">
                <a:ea typeface="Teko"/>
                <a:cs typeface="Teko"/>
                <a:sym typeface="Teko"/>
              </a:rPr>
              <a:t>(MAO):</a:t>
            </a:r>
          </a:p>
          <a:p>
            <a:pPr lvl="0">
              <a:buSzPct val="25000"/>
            </a:pPr>
            <a:r>
              <a:rPr lang="en" sz="1050" dirty="0">
                <a:ea typeface="Teko"/>
                <a:cs typeface="Teko"/>
                <a:sym typeface="Teko"/>
              </a:rPr>
              <a:t>oxidation of </a:t>
            </a:r>
            <a:r>
              <a:rPr lang="en" sz="1050" dirty="0" err="1">
                <a:ea typeface="Teko"/>
                <a:cs typeface="Teko"/>
                <a:sym typeface="Teko"/>
              </a:rPr>
              <a:t>catecholamines</a:t>
            </a:r>
            <a:r>
              <a:rPr lang="en" sz="1050" dirty="0">
                <a:ea typeface="Teko"/>
                <a:cs typeface="Teko"/>
                <a:sym typeface="Teko"/>
              </a:rPr>
              <a:t> as adrenaline.</a:t>
            </a:r>
            <a:endParaRPr lang="en-US" sz="1050" dirty="0">
              <a:ea typeface="Teko"/>
              <a:cs typeface="Teko"/>
              <a:sym typeface="Teko"/>
            </a:endParaRPr>
          </a:p>
          <a:p>
            <a:r>
              <a:rPr lang="en-US" sz="1050" dirty="0">
                <a:solidFill>
                  <a:srgbClr val="A6A6A6"/>
                </a:solidFill>
                <a:ea typeface="Teko"/>
                <a:cs typeface="Teko"/>
                <a:sym typeface="Teko"/>
              </a:rPr>
              <a:t>*an enzyme that catalyzes the transfer of acetyl groups from acetyl-CoA to </a:t>
            </a:r>
            <a:r>
              <a:rPr lang="en-US" sz="1050" dirty="0" err="1">
                <a:solidFill>
                  <a:srgbClr val="A6A6A6"/>
                </a:solidFill>
                <a:ea typeface="Teko"/>
                <a:cs typeface="Teko"/>
                <a:sym typeface="Teko"/>
              </a:rPr>
              <a:t>arylamines</a:t>
            </a:r>
            <a:r>
              <a:rPr lang="en-US" sz="1050" dirty="0">
                <a:solidFill>
                  <a:srgbClr val="A6A6A6"/>
                </a:solidFill>
                <a:ea typeface="Teko"/>
                <a:cs typeface="Teko"/>
                <a:sym typeface="Teko"/>
              </a:rPr>
              <a:t>.</a:t>
            </a:r>
          </a:p>
          <a:p>
            <a:r>
              <a:rPr lang="en-US" sz="1050" dirty="0">
                <a:solidFill>
                  <a:srgbClr val="A6A6A6"/>
                </a:solidFill>
                <a:ea typeface="Teko"/>
                <a:cs typeface="Teko"/>
                <a:sym typeface="Teko"/>
              </a:rPr>
              <a:t>**a family of enzymes that catalyze the oxidation of monoamines neurotransmitter. They are found bound to the outer membrane of mitochondria in most cell types in the body.</a:t>
            </a:r>
            <a:endParaRPr lang="en" sz="1050" dirty="0">
              <a:ea typeface="Teko"/>
              <a:cs typeface="Teko"/>
              <a:sym typeface="Teko"/>
            </a:endParaRPr>
          </a:p>
          <a:p>
            <a:pPr lvl="0"/>
            <a:endParaRPr lang="en" sz="1050" dirty="0">
              <a:solidFill>
                <a:schemeClr val="accent1"/>
              </a:solidFill>
              <a:ea typeface="Teko"/>
              <a:cs typeface="Teko"/>
              <a:sym typeface="Teko"/>
            </a:endParaRPr>
          </a:p>
        </p:txBody>
      </p:sp>
      <p:sp>
        <p:nvSpPr>
          <p:cNvPr id="6" name="Shape 175"/>
          <p:cNvSpPr/>
          <p:nvPr/>
        </p:nvSpPr>
        <p:spPr>
          <a:xfrm>
            <a:off x="3693458" y="2799587"/>
            <a:ext cx="1559864" cy="5537590"/>
          </a:xfrm>
          <a:prstGeom prst="roundRect">
            <a:avLst>
              <a:gd name="adj" fmla="val 16667"/>
            </a:avLst>
          </a:prstGeom>
          <a:solidFill>
            <a:schemeClr val="lt1"/>
          </a:solidFill>
          <a:ln w="28575" cap="flat" cmpd="sng">
            <a:solidFill>
              <a:srgbClr val="9B261F"/>
            </a:solidFill>
            <a:prstDash val="dash"/>
            <a:miter/>
            <a:headEnd type="none" w="med" len="med"/>
            <a:tailEnd type="none" w="med" len="med"/>
          </a:ln>
        </p:spPr>
        <p:txBody>
          <a:bodyPr lIns="68575" tIns="34275" rIns="68575" bIns="34275" anchor="ctr" anchorCtr="0">
            <a:noAutofit/>
          </a:bodyPr>
          <a:lstStyle/>
          <a:p>
            <a:pPr marL="184150" indent="-171450">
              <a:lnSpc>
                <a:spcPct val="100000"/>
              </a:lnSpc>
              <a:spcBef>
                <a:spcPts val="200"/>
              </a:spcBef>
              <a:buSzPct val="112500"/>
              <a:buFont typeface="Arial" charset="0"/>
              <a:buChar char="•"/>
              <a:tabLst>
                <a:tab pos="455930" algn="l"/>
                <a:tab pos="456565" algn="l"/>
              </a:tabLst>
            </a:pPr>
            <a:r>
              <a:rPr lang="en" sz="1200" spc="-10" dirty="0">
                <a:cs typeface="Calibri"/>
              </a:rPr>
              <a:t>Microsomal enzyme </a:t>
            </a:r>
            <a:r>
              <a:rPr lang="en" sz="1200" spc="-15" dirty="0">
                <a:cs typeface="Calibri"/>
              </a:rPr>
              <a:t>system </a:t>
            </a:r>
            <a:r>
              <a:rPr lang="en" sz="1200" spc="-5" dirty="0">
                <a:cs typeface="Calibri"/>
              </a:rPr>
              <a:t>= </a:t>
            </a:r>
            <a:r>
              <a:rPr lang="en" sz="1200" spc="-10" dirty="0">
                <a:cs typeface="Calibri"/>
              </a:rPr>
              <a:t>Cytochrome</a:t>
            </a:r>
            <a:r>
              <a:rPr lang="en" sz="1200" spc="95" dirty="0">
                <a:cs typeface="Calibri"/>
              </a:rPr>
              <a:t> </a:t>
            </a:r>
            <a:r>
              <a:rPr lang="en" sz="1200" spc="-5" dirty="0">
                <a:cs typeface="Calibri"/>
              </a:rPr>
              <a:t>P-450.</a:t>
            </a:r>
            <a:endParaRPr lang="en" sz="1200" dirty="0">
              <a:cs typeface="Calibri"/>
            </a:endParaRPr>
          </a:p>
          <a:p>
            <a:pPr marL="184150" indent="-171450">
              <a:lnSpc>
                <a:spcPct val="100000"/>
              </a:lnSpc>
              <a:spcBef>
                <a:spcPts val="60"/>
              </a:spcBef>
              <a:buFont typeface="Arial" charset="0"/>
              <a:buChar char="•"/>
              <a:tabLst>
                <a:tab pos="437515" algn="l"/>
                <a:tab pos="438150" algn="l"/>
              </a:tabLst>
            </a:pPr>
            <a:r>
              <a:rPr lang="en" sz="1200" spc="-10" dirty="0">
                <a:cs typeface="Calibri"/>
              </a:rPr>
              <a:t>There </a:t>
            </a:r>
            <a:r>
              <a:rPr lang="en" sz="1200" spc="-15" dirty="0">
                <a:cs typeface="Calibri"/>
              </a:rPr>
              <a:t>are more </a:t>
            </a:r>
            <a:r>
              <a:rPr lang="en" sz="1200" spc="-5" dirty="0">
                <a:cs typeface="Calibri"/>
              </a:rPr>
              <a:t>than 20 </a:t>
            </a:r>
            <a:r>
              <a:rPr lang="en" sz="1200" spc="-10" dirty="0">
                <a:cs typeface="Calibri"/>
              </a:rPr>
              <a:t>families </a:t>
            </a:r>
            <a:r>
              <a:rPr lang="en" sz="1200" spc="-5" dirty="0">
                <a:cs typeface="Calibri"/>
              </a:rPr>
              <a:t>CYP1, CYP2,</a:t>
            </a:r>
            <a:r>
              <a:rPr lang="en" sz="1200" spc="100" dirty="0">
                <a:cs typeface="Calibri"/>
              </a:rPr>
              <a:t> </a:t>
            </a:r>
            <a:r>
              <a:rPr lang="en" sz="1200" spc="-5" dirty="0">
                <a:cs typeface="Calibri"/>
              </a:rPr>
              <a:t>CYP3</a:t>
            </a:r>
            <a:endParaRPr lang="en" sz="1200" dirty="0">
              <a:cs typeface="Calibri"/>
            </a:endParaRPr>
          </a:p>
          <a:p>
            <a:pPr marL="184150" indent="-171450">
              <a:lnSpc>
                <a:spcPct val="100000"/>
              </a:lnSpc>
              <a:buFont typeface="Arial" charset="0"/>
              <a:buChar char="•"/>
              <a:tabLst>
                <a:tab pos="483234" algn="l"/>
                <a:tab pos="483870" algn="l"/>
              </a:tabLst>
            </a:pPr>
            <a:r>
              <a:rPr lang="en" sz="1200" spc="-10" dirty="0">
                <a:cs typeface="Calibri"/>
              </a:rPr>
              <a:t>Sub-families </a:t>
            </a:r>
            <a:r>
              <a:rPr lang="en" sz="1200" spc="-15" dirty="0">
                <a:cs typeface="Calibri"/>
              </a:rPr>
              <a:t>are </a:t>
            </a:r>
            <a:r>
              <a:rPr lang="en" sz="1200" spc="-5" dirty="0">
                <a:cs typeface="Calibri"/>
              </a:rPr>
              <a:t>identified as </a:t>
            </a:r>
            <a:r>
              <a:rPr lang="en" sz="1200" dirty="0">
                <a:cs typeface="Calibri"/>
              </a:rPr>
              <a:t>A, </a:t>
            </a:r>
            <a:r>
              <a:rPr lang="en" sz="1200" spc="-20" dirty="0">
                <a:cs typeface="Calibri"/>
              </a:rPr>
              <a:t>B, </a:t>
            </a:r>
            <a:r>
              <a:rPr lang="en" sz="1200" spc="-5" dirty="0">
                <a:cs typeface="Calibri"/>
              </a:rPr>
              <a:t>and C</a:t>
            </a:r>
            <a:r>
              <a:rPr lang="en" sz="1200" spc="35" dirty="0">
                <a:cs typeface="Calibri"/>
              </a:rPr>
              <a:t> </a:t>
            </a:r>
            <a:r>
              <a:rPr lang="en" sz="1200" spc="-15" dirty="0">
                <a:cs typeface="Calibri"/>
              </a:rPr>
              <a:t>etc.</a:t>
            </a:r>
            <a:endParaRPr lang="en" sz="1200" dirty="0">
              <a:cs typeface="Calibri"/>
            </a:endParaRPr>
          </a:p>
          <a:p>
            <a:pPr marL="184150" indent="-171450">
              <a:lnSpc>
                <a:spcPct val="100000"/>
              </a:lnSpc>
              <a:buClr>
                <a:srgbClr val="000000"/>
              </a:buClr>
              <a:buFont typeface="Arial" charset="0"/>
              <a:buChar char="•"/>
              <a:tabLst>
                <a:tab pos="483234" algn="l"/>
                <a:tab pos="483870" algn="l"/>
              </a:tabLst>
            </a:pPr>
            <a:r>
              <a:rPr lang="en" sz="1200" spc="-5" dirty="0">
                <a:solidFill>
                  <a:srgbClr val="9B261F"/>
                </a:solidFill>
                <a:cs typeface="Calibri"/>
              </a:rPr>
              <a:t>In human: </a:t>
            </a:r>
            <a:r>
              <a:rPr lang="en" sz="1200" spc="-5" dirty="0">
                <a:cs typeface="Calibri"/>
              </a:rPr>
              <a:t>only 3 </a:t>
            </a:r>
            <a:r>
              <a:rPr lang="en" sz="1200" spc="-10" dirty="0">
                <a:cs typeface="Calibri"/>
              </a:rPr>
              <a:t>isoenzyme families </a:t>
            </a:r>
            <a:r>
              <a:rPr lang="en" sz="1200" spc="-15" dirty="0">
                <a:cs typeface="Calibri"/>
              </a:rPr>
              <a:t>are </a:t>
            </a:r>
            <a:r>
              <a:rPr lang="en" sz="1200" spc="-10" dirty="0">
                <a:cs typeface="Calibri"/>
              </a:rPr>
              <a:t>important</a:t>
            </a:r>
            <a:r>
              <a:rPr lang="en" sz="1200" spc="80" dirty="0">
                <a:cs typeface="Calibri"/>
              </a:rPr>
              <a:t> </a:t>
            </a:r>
            <a:r>
              <a:rPr lang="en" sz="1200" dirty="0">
                <a:cs typeface="Calibri"/>
              </a:rPr>
              <a:t>CYP1,</a:t>
            </a:r>
            <a:r>
              <a:rPr lang="en-US" sz="1200" dirty="0">
                <a:cs typeface="Calibri"/>
              </a:rPr>
              <a:t> </a:t>
            </a:r>
            <a:r>
              <a:rPr lang="en" sz="1200" spc="-5" dirty="0">
                <a:cs typeface="Calibri"/>
              </a:rPr>
              <a:t>CYP2 and</a:t>
            </a:r>
            <a:r>
              <a:rPr lang="en" sz="1200" spc="-90" dirty="0">
                <a:cs typeface="Calibri"/>
              </a:rPr>
              <a:t> </a:t>
            </a:r>
            <a:r>
              <a:rPr lang="en" sz="1200" spc="-5" dirty="0">
                <a:cs typeface="Calibri"/>
              </a:rPr>
              <a:t>CYP3</a:t>
            </a:r>
            <a:endParaRPr lang="en-US" sz="1200" spc="-5" dirty="0">
              <a:cs typeface="Calibri"/>
            </a:endParaRPr>
          </a:p>
          <a:p>
            <a:pPr marL="12700">
              <a:lnSpc>
                <a:spcPct val="100000"/>
              </a:lnSpc>
              <a:buClr>
                <a:srgbClr val="000000"/>
              </a:buClr>
              <a:tabLst>
                <a:tab pos="483234" algn="l"/>
                <a:tab pos="483870" algn="l"/>
              </a:tabLst>
            </a:pPr>
            <a:r>
              <a:rPr lang="en-US" sz="1200" b="1" spc="-5" dirty="0">
                <a:solidFill>
                  <a:srgbClr val="2E6AA6"/>
                </a:solidFill>
                <a:cs typeface="Calibri"/>
              </a:rPr>
              <a:t>Oxidation – Cytochrome P-425:</a:t>
            </a:r>
          </a:p>
          <a:p>
            <a:pPr marL="12700">
              <a:lnSpc>
                <a:spcPct val="100000"/>
              </a:lnSpc>
              <a:buClr>
                <a:srgbClr val="000000"/>
              </a:buClr>
              <a:tabLst>
                <a:tab pos="483234" algn="l"/>
                <a:tab pos="483870" algn="l"/>
              </a:tabLst>
            </a:pPr>
            <a:r>
              <a:rPr lang="en-US" sz="1200" dirty="0">
                <a:cs typeface="Calibri"/>
              </a:rPr>
              <a:t>CYP 3A4/5 carry out biotransformation of the largest number (30-50%) of drugs.</a:t>
            </a:r>
          </a:p>
          <a:p>
            <a:pPr marL="12700">
              <a:lnSpc>
                <a:spcPct val="100000"/>
              </a:lnSpc>
              <a:buClr>
                <a:srgbClr val="000000"/>
              </a:buClr>
              <a:tabLst>
                <a:tab pos="483234" algn="l"/>
                <a:tab pos="483870" algn="l"/>
              </a:tabLst>
            </a:pPr>
            <a:r>
              <a:rPr lang="en-US" sz="1200" dirty="0">
                <a:cs typeface="Calibri"/>
              </a:rPr>
              <a:t>Expressed in the liver and intestine (responsible for first pass metabolism at this site).</a:t>
            </a:r>
            <a:endParaRPr lang="en" sz="1200" dirty="0">
              <a:cs typeface="Calibri"/>
            </a:endParaRPr>
          </a:p>
        </p:txBody>
      </p:sp>
      <p:pic>
        <p:nvPicPr>
          <p:cNvPr id="10" name="Shape 148"/>
          <p:cNvPicPr preferRelativeResize="0"/>
          <p:nvPr/>
        </p:nvPicPr>
        <p:blipFill rotWithShape="1">
          <a:blip r:embed="rId7">
            <a:alphaModFix/>
          </a:blip>
          <a:srcRect/>
          <a:stretch/>
        </p:blipFill>
        <p:spPr>
          <a:xfrm>
            <a:off x="5841221" y="562330"/>
            <a:ext cx="719689" cy="857200"/>
          </a:xfrm>
          <a:prstGeom prst="rect">
            <a:avLst/>
          </a:prstGeom>
          <a:noFill/>
          <a:ln>
            <a:noFill/>
          </a:ln>
        </p:spPr>
      </p:pic>
      <p:sp>
        <p:nvSpPr>
          <p:cNvPr id="11" name="Shape 149"/>
          <p:cNvSpPr/>
          <p:nvPr/>
        </p:nvSpPr>
        <p:spPr>
          <a:xfrm>
            <a:off x="2433392" y="56560"/>
            <a:ext cx="2608244" cy="1011541"/>
          </a:xfrm>
          <a:prstGeom prst="cloudCallout">
            <a:avLst>
              <a:gd name="adj1" fmla="val 92853"/>
              <a:gd name="adj2" fmla="val 34826"/>
            </a:avLst>
          </a:prstGeom>
          <a:solidFill>
            <a:schemeClr val="bg1"/>
          </a:solidFill>
          <a:ln w="57150" cap="flat" cmpd="sng">
            <a:solidFill>
              <a:srgbClr val="9B261F"/>
            </a:solidFill>
            <a:prstDash val="dash"/>
            <a:miter/>
            <a:headEnd type="none" w="med" len="med"/>
            <a:tailEnd type="none" w="med" len="med"/>
          </a:ln>
        </p:spPr>
        <p:txBody>
          <a:bodyPr lIns="68575" tIns="34275" rIns="68575" bIns="34275" anchor="ctr" anchorCtr="0">
            <a:noAutofit/>
          </a:bodyPr>
          <a:lstStyle/>
          <a:p>
            <a:r>
              <a:rPr lang="en" sz="1050" dirty="0">
                <a:solidFill>
                  <a:srgbClr val="A6A6A6"/>
                </a:solidFill>
                <a:ea typeface="Architects Daughter"/>
                <a:cs typeface="Architects Daughter"/>
                <a:sym typeface="Architects Daughter"/>
              </a:rPr>
              <a:t>REMEMBER THERE IS AN ORGAN SITE AND A CELLULAR SITE. BE CAREFUL.</a:t>
            </a:r>
          </a:p>
          <a:p>
            <a:pPr marL="0" marR="0" lvl="0" indent="0" rtl="0">
              <a:spcBef>
                <a:spcPts val="0"/>
              </a:spcBef>
              <a:buNone/>
            </a:pPr>
            <a:endParaRPr sz="1050" i="0" u="none" strike="noStrike" cap="none" dirty="0">
              <a:solidFill>
                <a:schemeClr val="lt1"/>
              </a:solidFill>
              <a:ea typeface="Calibri"/>
              <a:cs typeface="Calibri"/>
              <a:sym typeface="Calibri"/>
            </a:endParaRPr>
          </a:p>
        </p:txBody>
      </p:sp>
      <p:sp>
        <p:nvSpPr>
          <p:cNvPr id="12" name="Slide Number Placeholder 11"/>
          <p:cNvSpPr>
            <a:spLocks noGrp="1"/>
          </p:cNvSpPr>
          <p:nvPr>
            <p:ph type="sldNum" sz="quarter" idx="12"/>
          </p:nvPr>
        </p:nvSpPr>
        <p:spPr/>
        <p:txBody>
          <a:bodyPr/>
          <a:lstStyle/>
          <a:p>
            <a:fld id="{B2E77C5F-097D-4C0C-BCDF-5C8359D7CE86}" type="slidenum">
              <a:rPr lang="en-US" sz="1600" smtClean="0"/>
              <a:t>3</a:t>
            </a:fld>
            <a:endParaRPr lang="en-US" sz="1600" dirty="0"/>
          </a:p>
        </p:txBody>
      </p:sp>
      <p:sp>
        <p:nvSpPr>
          <p:cNvPr id="9" name="TextBox 8"/>
          <p:cNvSpPr txBox="1"/>
          <p:nvPr/>
        </p:nvSpPr>
        <p:spPr>
          <a:xfrm>
            <a:off x="1617393" y="8568931"/>
            <a:ext cx="3622680" cy="523220"/>
          </a:xfrm>
          <a:prstGeom prst="rect">
            <a:avLst/>
          </a:prstGeom>
          <a:noFill/>
        </p:spPr>
        <p:txBody>
          <a:bodyPr wrap="square" rtlCol="0">
            <a:spAutoFit/>
          </a:bodyPr>
          <a:lstStyle/>
          <a:p>
            <a:pPr algn="ctr"/>
            <a:r>
              <a:rPr lang="en-US" sz="1400" dirty="0">
                <a:solidFill>
                  <a:schemeClr val="bg1"/>
                </a:solidFill>
              </a:rPr>
              <a:t>Contact</a:t>
            </a:r>
            <a:r>
              <a:rPr lang="en-US" sz="1400" baseline="0" dirty="0">
                <a:solidFill>
                  <a:schemeClr val="bg1"/>
                </a:solidFill>
              </a:rPr>
              <a:t> us : Pharma436@outlook.com</a:t>
            </a:r>
          </a:p>
          <a:p>
            <a:pPr algn="ctr"/>
            <a:r>
              <a:rPr lang="en-US" sz="1400" baseline="0" dirty="0">
                <a:solidFill>
                  <a:schemeClr val="bg1"/>
                </a:solidFill>
              </a:rPr>
              <a:t>@Pharma436</a:t>
            </a:r>
            <a:endParaRPr lang="en-US" sz="1400" dirty="0">
              <a:solidFill>
                <a:schemeClr val="bg1"/>
              </a:solidFill>
            </a:endParaRPr>
          </a:p>
        </p:txBody>
      </p:sp>
    </p:spTree>
    <p:extLst>
      <p:ext uri="{BB962C8B-B14F-4D97-AF65-F5344CB8AC3E}">
        <p14:creationId xmlns:p14="http://schemas.microsoft.com/office/powerpoint/2010/main" val="601769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17393" y="8568931"/>
            <a:ext cx="3622680" cy="523220"/>
          </a:xfrm>
          <a:prstGeom prst="rect">
            <a:avLst/>
          </a:prstGeom>
          <a:noFill/>
        </p:spPr>
        <p:txBody>
          <a:bodyPr wrap="square" rtlCol="0">
            <a:spAutoFit/>
          </a:bodyPr>
          <a:lstStyle/>
          <a:p>
            <a:pPr algn="ctr"/>
            <a:r>
              <a:rPr lang="en-US" sz="1400" dirty="0">
                <a:solidFill>
                  <a:schemeClr val="bg1"/>
                </a:solidFill>
              </a:rPr>
              <a:t>Contact</a:t>
            </a:r>
            <a:r>
              <a:rPr lang="en-US" sz="1400" baseline="0" dirty="0">
                <a:solidFill>
                  <a:schemeClr val="bg1"/>
                </a:solidFill>
              </a:rPr>
              <a:t> us : Pharma436@outlook.com</a:t>
            </a:r>
          </a:p>
          <a:p>
            <a:pPr algn="ctr"/>
            <a:r>
              <a:rPr lang="en-US" sz="1400" baseline="0" dirty="0">
                <a:solidFill>
                  <a:schemeClr val="bg1"/>
                </a:solidFill>
              </a:rPr>
              <a:t>@Pharma436</a:t>
            </a:r>
            <a:endParaRPr lang="en-US" sz="1400" dirty="0">
              <a:solidFill>
                <a:schemeClr val="bg1"/>
              </a:solidFill>
            </a:endParaRPr>
          </a:p>
        </p:txBody>
      </p:sp>
      <p:cxnSp>
        <p:nvCxnSpPr>
          <p:cNvPr id="8" name="Straight Connector 7"/>
          <p:cNvCxnSpPr/>
          <p:nvPr/>
        </p:nvCxnSpPr>
        <p:spPr>
          <a:xfrm>
            <a:off x="955728" y="4977996"/>
            <a:ext cx="428434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437186" y="5082876"/>
            <a:ext cx="3611172" cy="789960"/>
          </a:xfrm>
          <a:prstGeom prst="rect">
            <a:avLst/>
          </a:prstGeom>
        </p:spPr>
        <p:txBody>
          <a:bodyPr wrap="square">
            <a:spAutoFit/>
          </a:bodyPr>
          <a:lstStyle/>
          <a:p>
            <a:pPr marL="12700">
              <a:lnSpc>
                <a:spcPct val="100000"/>
              </a:lnSpc>
              <a:spcBef>
                <a:spcPts val="1610"/>
              </a:spcBef>
            </a:pPr>
            <a:r>
              <a:rPr lang="en-US" b="1" spc="-10" dirty="0">
                <a:solidFill>
                  <a:srgbClr val="2E6AA6"/>
                </a:solidFill>
                <a:cs typeface="Calibri"/>
              </a:rPr>
              <a:t>Types </a:t>
            </a:r>
            <a:r>
              <a:rPr lang="en-US" b="1" dirty="0">
                <a:solidFill>
                  <a:srgbClr val="2E6AA6"/>
                </a:solidFill>
                <a:cs typeface="Calibri"/>
              </a:rPr>
              <a:t>of </a:t>
            </a:r>
            <a:r>
              <a:rPr lang="en-US" b="1" spc="-5" dirty="0">
                <a:solidFill>
                  <a:srgbClr val="2E6AA6"/>
                </a:solidFill>
                <a:cs typeface="Calibri"/>
              </a:rPr>
              <a:t>hepatic metabolic</a:t>
            </a:r>
            <a:r>
              <a:rPr lang="en-US" b="1" spc="-100" dirty="0">
                <a:solidFill>
                  <a:srgbClr val="2E6AA6"/>
                </a:solidFill>
                <a:cs typeface="Calibri"/>
              </a:rPr>
              <a:t> </a:t>
            </a:r>
            <a:r>
              <a:rPr lang="en-US" b="1" spc="-5" dirty="0">
                <a:solidFill>
                  <a:srgbClr val="2E6AA6"/>
                </a:solidFill>
                <a:cs typeface="Calibri"/>
              </a:rPr>
              <a:t>reaction:</a:t>
            </a:r>
          </a:p>
          <a:p>
            <a:pPr marL="12700">
              <a:lnSpc>
                <a:spcPct val="100000"/>
              </a:lnSpc>
              <a:spcBef>
                <a:spcPts val="1610"/>
              </a:spcBef>
            </a:pPr>
            <a:r>
              <a:rPr lang="en-US" sz="1400" spc="-5" dirty="0">
                <a:solidFill>
                  <a:srgbClr val="2E6AA6"/>
                </a:solidFill>
                <a:cs typeface="Calibri"/>
              </a:rPr>
              <a:t>Two phases of hepatic metabolism reactions: </a:t>
            </a:r>
            <a:endParaRPr lang="en-US" sz="1400" dirty="0">
              <a:solidFill>
                <a:srgbClr val="2E6AA6"/>
              </a:solidFill>
              <a:cs typeface="Calibri"/>
            </a:endParaRPr>
          </a:p>
        </p:txBody>
      </p:sp>
      <p:graphicFrame>
        <p:nvGraphicFramePr>
          <p:cNvPr id="10" name="Diagram 9"/>
          <p:cNvGraphicFramePr/>
          <p:nvPr>
            <p:extLst>
              <p:ext uri="{D42A27DB-BD31-4B8C-83A1-F6EECF244321}">
                <p14:modId xmlns:p14="http://schemas.microsoft.com/office/powerpoint/2010/main" val="1958889791"/>
              </p:ext>
            </p:extLst>
          </p:nvPr>
        </p:nvGraphicFramePr>
        <p:xfrm>
          <a:off x="1134627" y="5944360"/>
          <a:ext cx="4572000" cy="16692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p:cNvSpPr txBox="1"/>
          <p:nvPr/>
        </p:nvSpPr>
        <p:spPr>
          <a:xfrm>
            <a:off x="-3619" y="7543562"/>
            <a:ext cx="3320445" cy="830997"/>
          </a:xfrm>
          <a:prstGeom prst="rect">
            <a:avLst/>
          </a:prstGeom>
          <a:noFill/>
        </p:spPr>
        <p:txBody>
          <a:bodyPr wrap="square" rtlCol="0">
            <a:spAutoFit/>
          </a:bodyPr>
          <a:lstStyle/>
          <a:p>
            <a:pPr marL="12700">
              <a:spcBef>
                <a:spcPts val="1050"/>
              </a:spcBef>
            </a:pPr>
            <a:r>
              <a:rPr lang="en-US" sz="1600" b="1" spc="-5" dirty="0">
                <a:solidFill>
                  <a:srgbClr val="2E6AA6"/>
                </a:solidFill>
                <a:cs typeface="Calibri"/>
              </a:rPr>
              <a:t>After Phase</a:t>
            </a:r>
            <a:r>
              <a:rPr lang="en-US" sz="1600" b="1" spc="-80" dirty="0">
                <a:solidFill>
                  <a:srgbClr val="2E6AA6"/>
                </a:solidFill>
                <a:cs typeface="Calibri"/>
              </a:rPr>
              <a:t> </a:t>
            </a:r>
            <a:r>
              <a:rPr lang="en-US" sz="1600" b="1" dirty="0">
                <a:solidFill>
                  <a:srgbClr val="2E6AA6"/>
                </a:solidFill>
                <a:cs typeface="Calibri"/>
              </a:rPr>
              <a:t>I: (The metabolites)</a:t>
            </a:r>
          </a:p>
          <a:p>
            <a:pPr marL="238125" indent="-225425">
              <a:lnSpc>
                <a:spcPct val="100000"/>
              </a:lnSpc>
              <a:buSzPct val="112500"/>
              <a:buFont typeface="Calibri"/>
              <a:buAutoNum type="arabicPeriod"/>
              <a:tabLst>
                <a:tab pos="238760" algn="l"/>
              </a:tabLst>
            </a:pPr>
            <a:r>
              <a:rPr lang="en-US" sz="1600" b="1" spc="-5" dirty="0">
                <a:cs typeface="Calibri"/>
              </a:rPr>
              <a:t>Active </a:t>
            </a:r>
            <a:r>
              <a:rPr lang="en-US" sz="1600" spc="-5" dirty="0">
                <a:cs typeface="Calibri"/>
              </a:rPr>
              <a:t>= </a:t>
            </a:r>
            <a:r>
              <a:rPr lang="en-US" sz="1600" spc="-5" dirty="0">
                <a:solidFill>
                  <a:srgbClr val="A6A6A6"/>
                </a:solidFill>
                <a:cs typeface="Calibri"/>
              </a:rPr>
              <a:t>lipid soluble &gt; Phase</a:t>
            </a:r>
            <a:r>
              <a:rPr lang="en-US" sz="1600" spc="-45" dirty="0">
                <a:solidFill>
                  <a:srgbClr val="A6A6A6"/>
                </a:solidFill>
                <a:cs typeface="Calibri"/>
              </a:rPr>
              <a:t> </a:t>
            </a:r>
            <a:r>
              <a:rPr lang="en-US" sz="1600" spc="-5" dirty="0">
                <a:solidFill>
                  <a:srgbClr val="A6A6A6"/>
                </a:solidFill>
                <a:cs typeface="Calibri"/>
              </a:rPr>
              <a:t>II</a:t>
            </a:r>
            <a:endParaRPr lang="en-US" sz="1600" dirty="0">
              <a:solidFill>
                <a:srgbClr val="A6A6A6"/>
              </a:solidFill>
              <a:cs typeface="Calibri"/>
            </a:endParaRPr>
          </a:p>
          <a:p>
            <a:pPr marL="212090" indent="-199390">
              <a:lnSpc>
                <a:spcPct val="100000"/>
              </a:lnSpc>
              <a:spcBef>
                <a:spcPts val="20"/>
              </a:spcBef>
              <a:buFont typeface="Calibri"/>
              <a:buAutoNum type="arabicPeriod"/>
              <a:tabLst>
                <a:tab pos="212725" algn="l"/>
              </a:tabLst>
            </a:pPr>
            <a:r>
              <a:rPr lang="en-US" sz="1600" b="1" spc="-5" dirty="0">
                <a:cs typeface="Calibri"/>
              </a:rPr>
              <a:t>Inactive </a:t>
            </a:r>
            <a:r>
              <a:rPr lang="en-US" sz="1600" spc="-5" dirty="0">
                <a:cs typeface="Calibri"/>
              </a:rPr>
              <a:t>= </a:t>
            </a:r>
            <a:r>
              <a:rPr lang="en-US" sz="1600" spc="-10" dirty="0">
                <a:solidFill>
                  <a:srgbClr val="A6A6A6"/>
                </a:solidFill>
                <a:cs typeface="Calibri"/>
              </a:rPr>
              <a:t>water </a:t>
            </a:r>
            <a:r>
              <a:rPr lang="en-US" sz="1600" spc="-5" dirty="0">
                <a:solidFill>
                  <a:srgbClr val="A6A6A6"/>
                </a:solidFill>
                <a:cs typeface="Calibri"/>
              </a:rPr>
              <a:t>soluble </a:t>
            </a:r>
            <a:r>
              <a:rPr lang="en-US" sz="1600" spc="-15" dirty="0">
                <a:solidFill>
                  <a:srgbClr val="A6A6A6"/>
                </a:solidFill>
                <a:cs typeface="Calibri"/>
              </a:rPr>
              <a:t>(excreted)</a:t>
            </a:r>
            <a:endParaRPr lang="en-US" sz="1600" dirty="0">
              <a:solidFill>
                <a:srgbClr val="A6A6A6"/>
              </a:solidFill>
            </a:endParaRPr>
          </a:p>
        </p:txBody>
      </p:sp>
      <p:pic>
        <p:nvPicPr>
          <p:cNvPr id="12" name="Picture 1027"/>
          <p:cNvPicPr>
            <a:picLocks noChangeAspect="1" noChangeArrowheads="1"/>
          </p:cNvPicPr>
          <p:nvPr/>
        </p:nvPicPr>
        <p:blipFill>
          <a:blip r:embed="rId7" cstate="print">
            <a:extLst>
              <a:ext uri="{28A0092B-C50C-407E-A947-70E740481C1C}">
                <a14:useLocalDpi xmlns:a14="http://schemas.microsoft.com/office/drawing/2010/main" val="0"/>
              </a:ext>
            </a:extLst>
          </a:blip>
          <a:srcRect l="7921" t="3706" r="2971" b="3630"/>
          <a:stretch>
            <a:fillRect/>
          </a:stretch>
        </p:blipFill>
        <p:spPr>
          <a:xfrm>
            <a:off x="779837" y="455806"/>
            <a:ext cx="5652691" cy="1119879"/>
          </a:xfrm>
          <a:prstGeom prst="rect">
            <a:avLst/>
          </a:prstGeom>
          <a:noFill/>
        </p:spPr>
      </p:pic>
      <p:sp>
        <p:nvSpPr>
          <p:cNvPr id="13" name="Title 2"/>
          <p:cNvSpPr txBox="1">
            <a:spLocks/>
          </p:cNvSpPr>
          <p:nvPr/>
        </p:nvSpPr>
        <p:spPr>
          <a:xfrm>
            <a:off x="1833000" y="150821"/>
            <a:ext cx="2967652" cy="322841"/>
          </a:xfrm>
          <a:prstGeom prst="rect">
            <a:avLst/>
          </a:prstGeom>
        </p:spPr>
        <p:txBody>
          <a:bodyPr/>
          <a:lst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pPr algn="ctr">
              <a:defRPr/>
            </a:pPr>
            <a:r>
              <a:rPr lang="en-US" sz="1400" b="1" dirty="0">
                <a:solidFill>
                  <a:srgbClr val="2E6AA6"/>
                </a:solidFill>
                <a:latin typeface="+mn-lt"/>
              </a:rPr>
              <a:t>Catechol </a:t>
            </a:r>
            <a:r>
              <a:rPr lang="en-US" sz="1400" b="1">
                <a:solidFill>
                  <a:srgbClr val="2E6AA6"/>
                </a:solidFill>
                <a:latin typeface="+mn-lt"/>
              </a:rPr>
              <a:t>o-methyl transferase (COMT)</a:t>
            </a:r>
            <a:endParaRPr lang="ar-SA" sz="1400" b="1" dirty="0">
              <a:solidFill>
                <a:srgbClr val="2E6AA6"/>
              </a:solidFill>
              <a:latin typeface="+mn-lt"/>
            </a:endParaRPr>
          </a:p>
        </p:txBody>
      </p:sp>
      <p:sp>
        <p:nvSpPr>
          <p:cNvPr id="14" name="TextBox 13"/>
          <p:cNvSpPr txBox="1"/>
          <p:nvPr/>
        </p:nvSpPr>
        <p:spPr>
          <a:xfrm>
            <a:off x="193720" y="1575685"/>
            <a:ext cx="6493951" cy="461665"/>
          </a:xfrm>
          <a:prstGeom prst="rect">
            <a:avLst/>
          </a:prstGeom>
          <a:noFill/>
        </p:spPr>
        <p:txBody>
          <a:bodyPr wrap="square" rtlCol="0">
            <a:spAutoFit/>
          </a:bodyPr>
          <a:lstStyle/>
          <a:p>
            <a:r>
              <a:rPr lang="en-US" sz="1200" dirty="0">
                <a:solidFill>
                  <a:srgbClr val="A6A6A6"/>
                </a:solidFill>
              </a:rPr>
              <a:t>Any drug has the catechol ring will metabolize by the COMT enzyme. This enzyme will add Ch</a:t>
            </a:r>
            <a:r>
              <a:rPr lang="en-US" sz="1200" baseline="-25000" dirty="0">
                <a:solidFill>
                  <a:srgbClr val="A6A6A6"/>
                </a:solidFill>
              </a:rPr>
              <a:t>3</a:t>
            </a:r>
            <a:r>
              <a:rPr lang="en-US" sz="1200" dirty="0">
                <a:solidFill>
                  <a:srgbClr val="A6A6A6"/>
                </a:solidFill>
              </a:rPr>
              <a:t> on one of the OH and remove H, so it will transfer Ch</a:t>
            </a:r>
            <a:r>
              <a:rPr lang="en-US" sz="1200" baseline="-25000" dirty="0">
                <a:solidFill>
                  <a:srgbClr val="A6A6A6"/>
                </a:solidFill>
              </a:rPr>
              <a:t>3</a:t>
            </a:r>
            <a:r>
              <a:rPr lang="en-US" sz="1200" dirty="0">
                <a:solidFill>
                  <a:srgbClr val="A6A6A6"/>
                </a:solidFill>
              </a:rPr>
              <a:t> to O atom </a:t>
            </a:r>
          </a:p>
        </p:txBody>
      </p:sp>
      <p:pic>
        <p:nvPicPr>
          <p:cNvPr id="15" name="Content Placeholder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a:xfrm>
            <a:off x="202683" y="2361326"/>
            <a:ext cx="6493951" cy="1617686"/>
          </a:xfrm>
          <a:prstGeom prst="rect">
            <a:avLst/>
          </a:prstGeom>
          <a:noFill/>
        </p:spPr>
      </p:pic>
      <p:sp>
        <p:nvSpPr>
          <p:cNvPr id="16" name="Title 2"/>
          <p:cNvSpPr txBox="1">
            <a:spLocks/>
          </p:cNvSpPr>
          <p:nvPr/>
        </p:nvSpPr>
        <p:spPr>
          <a:xfrm>
            <a:off x="2187126" y="2107957"/>
            <a:ext cx="2420732" cy="232167"/>
          </a:xfrm>
          <a:prstGeom prst="rect">
            <a:avLst/>
          </a:prstGeom>
        </p:spPr>
        <p:txBody>
          <a:bodyPr>
            <a:noAutofit/>
          </a:bodyPr>
          <a:lst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pPr algn="ctr">
              <a:defRPr/>
            </a:pPr>
            <a:r>
              <a:rPr lang="en-US" sz="1400" b="1" dirty="0">
                <a:solidFill>
                  <a:srgbClr val="2E6AA6"/>
                </a:solidFill>
                <a:latin typeface="+mn-lt"/>
                <a:cs typeface="Times New Roman" pitchFamily="18" charset="0"/>
              </a:rPr>
              <a:t>Monoamine oxidase (MAO) </a:t>
            </a:r>
            <a:endParaRPr lang="en-US" sz="1400" b="1" dirty="0">
              <a:solidFill>
                <a:srgbClr val="2E6AA6"/>
              </a:solidFill>
              <a:latin typeface="+mn-lt"/>
            </a:endParaRPr>
          </a:p>
        </p:txBody>
      </p:sp>
      <p:sp>
        <p:nvSpPr>
          <p:cNvPr id="17" name="TextBox 16"/>
          <p:cNvSpPr txBox="1"/>
          <p:nvPr/>
        </p:nvSpPr>
        <p:spPr>
          <a:xfrm>
            <a:off x="139931" y="4053613"/>
            <a:ext cx="6493951" cy="646331"/>
          </a:xfrm>
          <a:prstGeom prst="rect">
            <a:avLst/>
          </a:prstGeom>
          <a:noFill/>
        </p:spPr>
        <p:txBody>
          <a:bodyPr wrap="square" rtlCol="0">
            <a:spAutoFit/>
          </a:bodyPr>
          <a:lstStyle/>
          <a:p>
            <a:r>
              <a:rPr lang="en-US" sz="1200" dirty="0">
                <a:solidFill>
                  <a:srgbClr val="A6A6A6"/>
                </a:solidFill>
              </a:rPr>
              <a:t>1- The MAO enzyme will oxidize the amino group (NH</a:t>
            </a:r>
            <a:r>
              <a:rPr lang="en-US" sz="1200" baseline="-25000" dirty="0">
                <a:solidFill>
                  <a:srgbClr val="A6A6A6"/>
                </a:solidFill>
              </a:rPr>
              <a:t>2</a:t>
            </a:r>
            <a:r>
              <a:rPr lang="en-US" sz="1200" dirty="0">
                <a:solidFill>
                  <a:srgbClr val="A6A6A6"/>
                </a:solidFill>
              </a:rPr>
              <a:t>) by remove NH</a:t>
            </a:r>
            <a:r>
              <a:rPr lang="en-US" sz="1200" baseline="-25000" dirty="0">
                <a:solidFill>
                  <a:srgbClr val="A6A6A6"/>
                </a:solidFill>
              </a:rPr>
              <a:t>2</a:t>
            </a:r>
            <a:r>
              <a:rPr lang="en-US" sz="1200" dirty="0">
                <a:solidFill>
                  <a:srgbClr val="A6A6A6"/>
                </a:solidFill>
              </a:rPr>
              <a:t> and add O instead, this will give me aldehyde</a:t>
            </a:r>
          </a:p>
          <a:p>
            <a:r>
              <a:rPr lang="en-US" sz="1200" dirty="0">
                <a:solidFill>
                  <a:srgbClr val="A6A6A6"/>
                </a:solidFill>
              </a:rPr>
              <a:t>2- another enzyme (aldehyde dehydrogenase) will add another O to the aldehyde group to make acid</a:t>
            </a:r>
          </a:p>
        </p:txBody>
      </p:sp>
      <p:sp>
        <p:nvSpPr>
          <p:cNvPr id="18" name="Oval 17"/>
          <p:cNvSpPr/>
          <p:nvPr/>
        </p:nvSpPr>
        <p:spPr>
          <a:xfrm>
            <a:off x="3316826" y="2635624"/>
            <a:ext cx="394447" cy="3817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A6A6A6"/>
                </a:solidFill>
              </a:rPr>
              <a:t>1</a:t>
            </a:r>
          </a:p>
        </p:txBody>
      </p:sp>
      <p:sp>
        <p:nvSpPr>
          <p:cNvPr id="19" name="Oval 18"/>
          <p:cNvSpPr/>
          <p:nvPr/>
        </p:nvSpPr>
        <p:spPr>
          <a:xfrm>
            <a:off x="2703453" y="3284774"/>
            <a:ext cx="394447" cy="3817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A6A6A6"/>
                </a:solidFill>
              </a:rPr>
              <a:t>2</a:t>
            </a:r>
          </a:p>
        </p:txBody>
      </p:sp>
      <p:sp>
        <p:nvSpPr>
          <p:cNvPr id="20" name="Rectangle 19"/>
          <p:cNvSpPr/>
          <p:nvPr/>
        </p:nvSpPr>
        <p:spPr>
          <a:xfrm>
            <a:off x="2011017" y="2361326"/>
            <a:ext cx="889659" cy="2742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048358" y="2387851"/>
            <a:ext cx="676200" cy="3017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834898" y="3211036"/>
            <a:ext cx="889659" cy="2742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916317" y="2142413"/>
            <a:ext cx="996732" cy="246221"/>
          </a:xfrm>
          <a:prstGeom prst="rect">
            <a:avLst/>
          </a:prstGeom>
          <a:noFill/>
        </p:spPr>
        <p:txBody>
          <a:bodyPr wrap="square" rtlCol="0">
            <a:spAutoFit/>
          </a:bodyPr>
          <a:lstStyle/>
          <a:p>
            <a:r>
              <a:rPr lang="en-US" sz="1000">
                <a:solidFill>
                  <a:srgbClr val="A6A6A6"/>
                </a:solidFill>
              </a:rPr>
              <a:t>aldehyde group</a:t>
            </a:r>
            <a:endParaRPr lang="en-US" sz="1000" dirty="0"/>
          </a:p>
        </p:txBody>
      </p:sp>
      <p:sp>
        <p:nvSpPr>
          <p:cNvPr id="25" name="TextBox 24"/>
          <p:cNvSpPr txBox="1"/>
          <p:nvPr/>
        </p:nvSpPr>
        <p:spPr>
          <a:xfrm>
            <a:off x="4781361" y="2976574"/>
            <a:ext cx="996732" cy="246221"/>
          </a:xfrm>
          <a:prstGeom prst="rect">
            <a:avLst/>
          </a:prstGeom>
          <a:noFill/>
        </p:spPr>
        <p:txBody>
          <a:bodyPr wrap="square" rtlCol="0">
            <a:spAutoFit/>
          </a:bodyPr>
          <a:lstStyle/>
          <a:p>
            <a:pPr algn="ctr"/>
            <a:r>
              <a:rPr lang="en-US" sz="1000" dirty="0">
                <a:solidFill>
                  <a:srgbClr val="A6A6A6"/>
                </a:solidFill>
              </a:rPr>
              <a:t>acid</a:t>
            </a:r>
            <a:endParaRPr lang="en-US" sz="1000" dirty="0"/>
          </a:p>
        </p:txBody>
      </p:sp>
      <p:sp>
        <p:nvSpPr>
          <p:cNvPr id="26" name="TextBox 25"/>
          <p:cNvSpPr txBox="1"/>
          <p:nvPr/>
        </p:nvSpPr>
        <p:spPr>
          <a:xfrm>
            <a:off x="1957480" y="2566493"/>
            <a:ext cx="996732" cy="246221"/>
          </a:xfrm>
          <a:prstGeom prst="rect">
            <a:avLst/>
          </a:prstGeom>
          <a:noFill/>
        </p:spPr>
        <p:txBody>
          <a:bodyPr wrap="square" rtlCol="0">
            <a:spAutoFit/>
          </a:bodyPr>
          <a:lstStyle/>
          <a:p>
            <a:r>
              <a:rPr lang="en-US" sz="1000">
                <a:solidFill>
                  <a:srgbClr val="A6A6A6"/>
                </a:solidFill>
              </a:rPr>
              <a:t>Amine group </a:t>
            </a:r>
            <a:endParaRPr lang="en-US" sz="1000" dirty="0"/>
          </a:p>
        </p:txBody>
      </p:sp>
      <p:sp>
        <p:nvSpPr>
          <p:cNvPr id="27" name="Rectangle 26"/>
          <p:cNvSpPr/>
          <p:nvPr/>
        </p:nvSpPr>
        <p:spPr>
          <a:xfrm>
            <a:off x="977051" y="354872"/>
            <a:ext cx="495993" cy="3675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274565" y="381205"/>
            <a:ext cx="495993" cy="3675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lide Number Placeholder 28"/>
          <p:cNvSpPr>
            <a:spLocks noGrp="1"/>
          </p:cNvSpPr>
          <p:nvPr>
            <p:ph type="sldNum" sz="quarter" idx="12"/>
          </p:nvPr>
        </p:nvSpPr>
        <p:spPr/>
        <p:txBody>
          <a:bodyPr/>
          <a:lstStyle/>
          <a:p>
            <a:fld id="{B2E77C5F-097D-4C0C-BCDF-5C8359D7CE86}" type="slidenum">
              <a:rPr lang="en-US" sz="1600" smtClean="0"/>
              <a:t>4</a:t>
            </a:fld>
            <a:endParaRPr lang="en-US" sz="1600" dirty="0"/>
          </a:p>
        </p:txBody>
      </p:sp>
      <p:sp>
        <p:nvSpPr>
          <p:cNvPr id="30" name="TextBox 29"/>
          <p:cNvSpPr txBox="1"/>
          <p:nvPr/>
        </p:nvSpPr>
        <p:spPr>
          <a:xfrm>
            <a:off x="3514049" y="7543562"/>
            <a:ext cx="3320445" cy="725840"/>
          </a:xfrm>
          <a:prstGeom prst="rect">
            <a:avLst/>
          </a:prstGeom>
          <a:noFill/>
        </p:spPr>
        <p:txBody>
          <a:bodyPr wrap="square" rtlCol="0">
            <a:spAutoFit/>
          </a:bodyPr>
          <a:lstStyle/>
          <a:p>
            <a:pPr marL="12700">
              <a:lnSpc>
                <a:spcPct val="100000"/>
              </a:lnSpc>
              <a:spcBef>
                <a:spcPts val="1050"/>
              </a:spcBef>
            </a:pPr>
            <a:r>
              <a:rPr lang="en-US" sz="1600" b="1" spc="-5" dirty="0">
                <a:solidFill>
                  <a:srgbClr val="2E6AA6"/>
                </a:solidFill>
                <a:cs typeface="Calibri"/>
              </a:rPr>
              <a:t>After Phase</a:t>
            </a:r>
            <a:r>
              <a:rPr lang="en-US" sz="1600" b="1" spc="-80" dirty="0">
                <a:solidFill>
                  <a:srgbClr val="2E6AA6"/>
                </a:solidFill>
                <a:cs typeface="Calibri"/>
              </a:rPr>
              <a:t> </a:t>
            </a:r>
            <a:r>
              <a:rPr lang="en-US" sz="1600" b="1" dirty="0">
                <a:solidFill>
                  <a:srgbClr val="2E6AA6"/>
                </a:solidFill>
                <a:cs typeface="Calibri"/>
              </a:rPr>
              <a:t>II: (The metabolites)</a:t>
            </a:r>
          </a:p>
          <a:p>
            <a:pPr marL="12700">
              <a:lnSpc>
                <a:spcPct val="100000"/>
              </a:lnSpc>
              <a:spcBef>
                <a:spcPts val="1050"/>
              </a:spcBef>
            </a:pPr>
            <a:r>
              <a:rPr lang="en-US" sz="1600" b="1" spc="-5" dirty="0">
                <a:cs typeface="Calibri"/>
              </a:rPr>
              <a:t>Inactive </a:t>
            </a:r>
            <a:r>
              <a:rPr lang="en-US" sz="1600" spc="-5" dirty="0">
                <a:cs typeface="Calibri"/>
              </a:rPr>
              <a:t>= </a:t>
            </a:r>
            <a:r>
              <a:rPr lang="en-US" sz="1600" spc="-10" dirty="0">
                <a:solidFill>
                  <a:srgbClr val="A6A6A6"/>
                </a:solidFill>
                <a:cs typeface="Calibri"/>
              </a:rPr>
              <a:t>water </a:t>
            </a:r>
            <a:r>
              <a:rPr lang="en-US" sz="1600" spc="-5" dirty="0">
                <a:solidFill>
                  <a:srgbClr val="A6A6A6"/>
                </a:solidFill>
                <a:cs typeface="Calibri"/>
              </a:rPr>
              <a:t>soluble </a:t>
            </a:r>
            <a:r>
              <a:rPr lang="en-US" sz="1600" spc="-15" dirty="0">
                <a:solidFill>
                  <a:srgbClr val="A6A6A6"/>
                </a:solidFill>
                <a:cs typeface="Calibri"/>
              </a:rPr>
              <a:t>(excreted)</a:t>
            </a:r>
            <a:endParaRPr lang="en-US" sz="1600" dirty="0">
              <a:solidFill>
                <a:srgbClr val="A6A6A6"/>
              </a:solidFill>
            </a:endParaRPr>
          </a:p>
        </p:txBody>
      </p:sp>
    </p:spTree>
    <p:extLst>
      <p:ext uri="{BB962C8B-B14F-4D97-AF65-F5344CB8AC3E}">
        <p14:creationId xmlns:p14="http://schemas.microsoft.com/office/powerpoint/2010/main" val="2524656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17393" y="8568931"/>
            <a:ext cx="3622680" cy="523220"/>
          </a:xfrm>
          <a:prstGeom prst="rect">
            <a:avLst/>
          </a:prstGeom>
          <a:noFill/>
        </p:spPr>
        <p:txBody>
          <a:bodyPr wrap="square" rtlCol="0">
            <a:spAutoFit/>
          </a:bodyPr>
          <a:lstStyle/>
          <a:p>
            <a:pPr algn="ctr"/>
            <a:r>
              <a:rPr lang="en-US" sz="1400" dirty="0">
                <a:solidFill>
                  <a:schemeClr val="bg1"/>
                </a:solidFill>
              </a:rPr>
              <a:t>Contact</a:t>
            </a:r>
            <a:r>
              <a:rPr lang="en-US" sz="1400" baseline="0" dirty="0">
                <a:solidFill>
                  <a:schemeClr val="bg1"/>
                </a:solidFill>
              </a:rPr>
              <a:t> us : Pharma436@outlook.com</a:t>
            </a:r>
          </a:p>
          <a:p>
            <a:pPr algn="ctr"/>
            <a:r>
              <a:rPr lang="en-US" sz="1400" baseline="0" dirty="0">
                <a:solidFill>
                  <a:schemeClr val="bg1"/>
                </a:solidFill>
              </a:rPr>
              <a:t>@Pharma436</a:t>
            </a:r>
            <a:endParaRPr lang="en-US" sz="1400" dirty="0">
              <a:solidFill>
                <a:schemeClr val="bg1"/>
              </a:solidFill>
            </a:endParaRPr>
          </a:p>
        </p:txBody>
      </p:sp>
      <p:grpSp>
        <p:nvGrpSpPr>
          <p:cNvPr id="5" name="Group 4"/>
          <p:cNvGrpSpPr/>
          <p:nvPr/>
        </p:nvGrpSpPr>
        <p:grpSpPr>
          <a:xfrm>
            <a:off x="215151" y="141192"/>
            <a:ext cx="6454590" cy="8195984"/>
            <a:chOff x="11767" y="141192"/>
            <a:chExt cx="12153340" cy="7693961"/>
          </a:xfrm>
        </p:grpSpPr>
        <p:sp>
          <p:nvSpPr>
            <p:cNvPr id="6" name="Rounded Rectangle 5"/>
            <p:cNvSpPr/>
            <p:nvPr/>
          </p:nvSpPr>
          <p:spPr>
            <a:xfrm>
              <a:off x="2958357" y="141192"/>
              <a:ext cx="4384798" cy="1095938"/>
            </a:xfrm>
            <a:prstGeom prst="roundRect">
              <a:avLst/>
            </a:prstGeom>
            <a:ln w="28575">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rgbClr val="2E6AA6"/>
                  </a:solidFill>
                </a:rPr>
                <a:t>Oxidation</a:t>
              </a:r>
              <a:endParaRPr lang="en-US" sz="1600" b="1" dirty="0">
                <a:solidFill>
                  <a:srgbClr val="2E6AA6"/>
                </a:solidFill>
              </a:endParaRPr>
            </a:p>
            <a:p>
              <a:pPr marL="285750" indent="-285750">
                <a:buFont typeface="Arial" panose="020B0604020202020204" pitchFamily="34" charset="0"/>
                <a:buChar char="•"/>
              </a:pPr>
              <a:r>
                <a:rPr lang="en-US" sz="1400" dirty="0">
                  <a:solidFill>
                    <a:srgbClr val="00B050"/>
                  </a:solidFill>
                </a:rPr>
                <a:t>Addition of oxygen or removal of hydrogen</a:t>
              </a:r>
            </a:p>
            <a:p>
              <a:pPr marL="285750" indent="-285750">
                <a:buFont typeface="Arial" panose="020B0604020202020204" pitchFamily="34" charset="0"/>
                <a:buChar char="•"/>
              </a:pPr>
              <a:r>
                <a:rPr lang="en-US" sz="1400" dirty="0"/>
                <a:t>Most important drug metabolizing reaction</a:t>
              </a:r>
              <a:endParaRPr lang="en-GB" sz="1400" dirty="0"/>
            </a:p>
          </p:txBody>
        </p:sp>
        <p:grpSp>
          <p:nvGrpSpPr>
            <p:cNvPr id="7" name="Group 6"/>
            <p:cNvGrpSpPr/>
            <p:nvPr/>
          </p:nvGrpSpPr>
          <p:grpSpPr>
            <a:xfrm>
              <a:off x="1391775" y="1257295"/>
              <a:ext cx="6212542" cy="672353"/>
              <a:chOff x="2712943" y="1707776"/>
              <a:chExt cx="6212542" cy="672353"/>
            </a:xfrm>
          </p:grpSpPr>
          <p:cxnSp>
            <p:nvCxnSpPr>
              <p:cNvPr id="24" name="Straight Connector 23"/>
              <p:cNvCxnSpPr/>
              <p:nvPr/>
            </p:nvCxnSpPr>
            <p:spPr>
              <a:xfrm>
                <a:off x="2719667" y="2043953"/>
                <a:ext cx="620581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712943" y="2043953"/>
                <a:ext cx="0" cy="33617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8925485" y="2043953"/>
                <a:ext cx="0" cy="33617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819214" y="1707776"/>
                <a:ext cx="1" cy="33617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8" name="Rounded Rectangle 7"/>
            <p:cNvSpPr/>
            <p:nvPr/>
          </p:nvSpPr>
          <p:spPr>
            <a:xfrm>
              <a:off x="11767" y="1949813"/>
              <a:ext cx="4462461" cy="1075776"/>
            </a:xfrm>
            <a:prstGeom prst="roundRect">
              <a:avLst/>
            </a:prstGeom>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rgbClr val="2E6AA6"/>
                  </a:solidFill>
                </a:rPr>
                <a:t>Microsomal</a:t>
              </a:r>
              <a:endParaRPr lang="en-US" sz="1600" b="1" dirty="0">
                <a:solidFill>
                  <a:srgbClr val="2E6AA6"/>
                </a:solidFill>
              </a:endParaRPr>
            </a:p>
            <a:p>
              <a:pPr marL="285750" indent="-285750">
                <a:buFont typeface="Arial" panose="020B0604020202020204" pitchFamily="34" charset="0"/>
                <a:buChar char="•"/>
              </a:pPr>
              <a:r>
                <a:rPr lang="en-US" sz="1400" dirty="0"/>
                <a:t>Occurs in microsomes</a:t>
              </a:r>
            </a:p>
            <a:p>
              <a:pPr marL="285750" indent="-285750">
                <a:buFont typeface="Arial" panose="020B0604020202020204" pitchFamily="34" charset="0"/>
                <a:buChar char="•"/>
              </a:pPr>
              <a:r>
                <a:rPr lang="en-US" sz="1400" dirty="0"/>
                <a:t>E.g. </a:t>
              </a:r>
              <a:r>
                <a:rPr lang="en-US" sz="1400" i="1" dirty="0"/>
                <a:t>cytochrome P450 enzyme, NADPH, and oxygen</a:t>
              </a:r>
              <a:endParaRPr lang="en-GB" sz="1400" dirty="0"/>
            </a:p>
          </p:txBody>
        </p:sp>
        <p:sp>
          <p:nvSpPr>
            <p:cNvPr id="9" name="Rounded Rectangle 8"/>
            <p:cNvSpPr/>
            <p:nvPr/>
          </p:nvSpPr>
          <p:spPr>
            <a:xfrm>
              <a:off x="6096844" y="1949813"/>
              <a:ext cx="4203608" cy="793373"/>
            </a:xfrm>
            <a:prstGeom prst="roundRect">
              <a:avLst/>
            </a:prstGeom>
            <a:ln w="28575">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err="1">
                  <a:solidFill>
                    <a:srgbClr val="2E6AA6"/>
                  </a:solidFill>
                </a:rPr>
                <a:t>Nonmicrosomal</a:t>
              </a:r>
              <a:endParaRPr lang="en-US" sz="1600" b="1" dirty="0">
                <a:solidFill>
                  <a:srgbClr val="2E6AA6"/>
                </a:solidFill>
              </a:endParaRPr>
            </a:p>
            <a:p>
              <a:pPr marL="285750" indent="-285750">
                <a:buFont typeface="Arial" panose="020B0604020202020204" pitchFamily="34" charset="0"/>
                <a:buChar char="•"/>
              </a:pPr>
              <a:r>
                <a:rPr lang="en-US" sz="1400" dirty="0"/>
                <a:t>Occurs in cytosol or mitochondria</a:t>
              </a:r>
            </a:p>
          </p:txBody>
        </p:sp>
        <p:grpSp>
          <p:nvGrpSpPr>
            <p:cNvPr id="10" name="Group 9"/>
            <p:cNvGrpSpPr/>
            <p:nvPr/>
          </p:nvGrpSpPr>
          <p:grpSpPr>
            <a:xfrm>
              <a:off x="3334876" y="2756634"/>
              <a:ext cx="6044445" cy="679071"/>
              <a:chOff x="1404109" y="1707776"/>
              <a:chExt cx="6044445" cy="679071"/>
            </a:xfrm>
          </p:grpSpPr>
          <p:cxnSp>
            <p:nvCxnSpPr>
              <p:cNvPr id="20" name="Straight Connector 19"/>
              <p:cNvCxnSpPr/>
              <p:nvPr/>
            </p:nvCxnSpPr>
            <p:spPr>
              <a:xfrm>
                <a:off x="1404109" y="2043953"/>
                <a:ext cx="6041084"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404109" y="2043953"/>
                <a:ext cx="0" cy="336176"/>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448554" y="2050671"/>
                <a:ext cx="0" cy="336176"/>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822576" y="1707776"/>
                <a:ext cx="1" cy="336177"/>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 name="Rounded Rectangle 10"/>
            <p:cNvSpPr/>
            <p:nvPr/>
          </p:nvSpPr>
          <p:spPr>
            <a:xfrm>
              <a:off x="1944780" y="3442437"/>
              <a:ext cx="2802594" cy="2384622"/>
            </a:xfrm>
            <a:prstGeom prst="roundRect">
              <a:avLst/>
            </a:prstGeom>
            <a:ln w="28575">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t>Dehydrogenases</a:t>
              </a:r>
            </a:p>
            <a:p>
              <a:pPr marL="285750" indent="-285750">
                <a:buFont typeface="Arial" panose="020B0604020202020204" pitchFamily="34" charset="0"/>
                <a:buChar char="•"/>
              </a:pPr>
              <a:r>
                <a:rPr lang="en-US" sz="1200" dirty="0"/>
                <a:t>Are required for oxidation of alcohols.</a:t>
              </a:r>
            </a:p>
            <a:p>
              <a:pPr marL="285750" indent="-285750">
                <a:buFont typeface="Arial" panose="020B0604020202020204" pitchFamily="34" charset="0"/>
                <a:buChar char="•"/>
              </a:pPr>
              <a:r>
                <a:rPr lang="en-US" sz="1200" dirty="0" err="1"/>
                <a:t>E.g</a:t>
              </a:r>
              <a:r>
                <a:rPr lang="en-US" sz="1200" dirty="0"/>
                <a:t>  </a:t>
              </a:r>
              <a:r>
                <a:rPr lang="en-US" sz="1200" i="1" dirty="0"/>
                <a:t>Alcohol </a:t>
              </a:r>
              <a:r>
                <a:rPr lang="en-US" sz="1100" i="1" dirty="0"/>
                <a:t>dehydrogenase</a:t>
              </a:r>
              <a:r>
                <a:rPr lang="en-US" sz="1200" i="1" dirty="0"/>
                <a:t> </a:t>
              </a:r>
              <a:r>
                <a:rPr lang="en-US" sz="1200" dirty="0"/>
                <a:t>(alcohol </a:t>
              </a:r>
              <a:r>
                <a:rPr lang="en-US" sz="1200" dirty="0">
                  <a:solidFill>
                    <a:srgbClr val="FF0000"/>
                  </a:solidFill>
                </a:rPr>
                <a:t>→</a:t>
              </a:r>
              <a:r>
                <a:rPr lang="en-US" sz="1200" dirty="0"/>
                <a:t> aldehyde)</a:t>
              </a:r>
            </a:p>
            <a:p>
              <a:pPr marL="285750" indent="-285750">
                <a:buFont typeface="Arial" panose="020B0604020202020204" pitchFamily="34" charset="0"/>
                <a:buChar char="•"/>
              </a:pPr>
              <a:r>
                <a:rPr lang="en-US" sz="1200" dirty="0"/>
                <a:t>E.g. </a:t>
              </a:r>
              <a:r>
                <a:rPr lang="en-US" sz="1200" i="1" dirty="0"/>
                <a:t>Aldehyde </a:t>
              </a:r>
              <a:r>
                <a:rPr lang="en-US" sz="1100" i="1" dirty="0"/>
                <a:t>dehydrogenase </a:t>
              </a:r>
              <a:r>
                <a:rPr lang="en-US" sz="1200" dirty="0"/>
                <a:t>(aldehyde </a:t>
              </a:r>
              <a:r>
                <a:rPr lang="en-US" sz="1200" dirty="0">
                  <a:solidFill>
                    <a:srgbClr val="FF0000"/>
                  </a:solidFill>
                </a:rPr>
                <a:t>→</a:t>
              </a:r>
              <a:r>
                <a:rPr lang="en-US" sz="1200" dirty="0"/>
                <a:t> acid)</a:t>
              </a:r>
            </a:p>
          </p:txBody>
        </p:sp>
        <p:sp>
          <p:nvSpPr>
            <p:cNvPr id="12" name="Rounded Rectangle 11"/>
            <p:cNvSpPr/>
            <p:nvPr/>
          </p:nvSpPr>
          <p:spPr>
            <a:xfrm>
              <a:off x="8479489" y="3447493"/>
              <a:ext cx="2369007" cy="388235"/>
            </a:xfrm>
            <a:prstGeom prst="roundRect">
              <a:avLst/>
            </a:prstGeom>
            <a:ln w="28575">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a:t>Oxidase</a:t>
              </a:r>
              <a:endParaRPr lang="en-US" sz="1600" b="1" dirty="0"/>
            </a:p>
          </p:txBody>
        </p:sp>
        <p:grpSp>
          <p:nvGrpSpPr>
            <p:cNvPr id="13" name="Group 12"/>
            <p:cNvGrpSpPr/>
            <p:nvPr/>
          </p:nvGrpSpPr>
          <p:grpSpPr>
            <a:xfrm>
              <a:off x="6750429" y="3835728"/>
              <a:ext cx="3838013" cy="679071"/>
              <a:chOff x="3610541" y="1707776"/>
              <a:chExt cx="3838013" cy="679071"/>
            </a:xfrm>
          </p:grpSpPr>
          <p:cxnSp>
            <p:nvCxnSpPr>
              <p:cNvPr id="16" name="Straight Connector 15"/>
              <p:cNvCxnSpPr/>
              <p:nvPr/>
            </p:nvCxnSpPr>
            <p:spPr>
              <a:xfrm>
                <a:off x="3610541" y="2043953"/>
                <a:ext cx="3834652"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610541" y="2043953"/>
                <a:ext cx="0" cy="336176"/>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448554" y="2050671"/>
                <a:ext cx="0" cy="336176"/>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6239433" y="1707776"/>
                <a:ext cx="1" cy="336177"/>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4" name="Rounded Rectangle 13"/>
            <p:cNvSpPr/>
            <p:nvPr/>
          </p:nvSpPr>
          <p:spPr>
            <a:xfrm>
              <a:off x="5230907" y="4514798"/>
              <a:ext cx="3134280" cy="3320355"/>
            </a:xfrm>
            <a:prstGeom prst="roundRect">
              <a:avLst/>
            </a:prstGeom>
            <a:ln w="28575">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b="1" u="sng" dirty="0"/>
                <a:t>M</a:t>
              </a:r>
              <a:r>
                <a:rPr lang="en-US" sz="1200" b="1" dirty="0"/>
                <a:t>ono</a:t>
              </a:r>
              <a:r>
                <a:rPr lang="en-US" sz="1200" b="1" u="sng" dirty="0"/>
                <a:t>a</a:t>
              </a:r>
              <a:r>
                <a:rPr lang="en-US" sz="1200" b="1" dirty="0"/>
                <a:t>mine </a:t>
              </a:r>
              <a:r>
                <a:rPr lang="en-US" sz="1200" b="1" u="sng" dirty="0"/>
                <a:t>O</a:t>
              </a:r>
              <a:r>
                <a:rPr lang="en-US" sz="1200" b="1" dirty="0"/>
                <a:t>xidase (MAO)</a:t>
              </a:r>
            </a:p>
            <a:p>
              <a:pPr marL="285750" indent="-285750">
                <a:buFont typeface="Arial" panose="020B0604020202020204" pitchFamily="34" charset="0"/>
                <a:buChar char="•"/>
              </a:pPr>
              <a:r>
                <a:rPr lang="en-US" sz="1200" dirty="0"/>
                <a:t>Responsible for the metabolism of </a:t>
              </a:r>
              <a:r>
                <a:rPr lang="en-US" sz="1200" dirty="0" err="1"/>
                <a:t>catecholamines</a:t>
              </a:r>
              <a:r>
                <a:rPr lang="en-US" sz="1200" dirty="0"/>
                <a:t> as adrenaline and serotonin</a:t>
              </a:r>
            </a:p>
            <a:p>
              <a:pPr marL="285750" indent="-285750">
                <a:buFont typeface="Arial" panose="020B0604020202020204" pitchFamily="34" charset="0"/>
                <a:buChar char="•"/>
              </a:pPr>
              <a:r>
                <a:rPr lang="en-US" sz="1200" dirty="0"/>
                <a:t>E.g. </a:t>
              </a:r>
              <a:r>
                <a:rPr lang="en-US" sz="1200" i="1" dirty="0" err="1"/>
                <a:t>Moclobemide</a:t>
              </a:r>
              <a:r>
                <a:rPr lang="en-US" sz="1200" i="1" dirty="0"/>
                <a:t> </a:t>
              </a:r>
              <a:r>
                <a:rPr lang="en-US" sz="1200" dirty="0"/>
                <a:t>(MAO inhibitor used as an antidepressant drug by increasing serotonin in the brain)</a:t>
              </a:r>
              <a:endParaRPr lang="en-US" sz="1200" i="1" dirty="0"/>
            </a:p>
          </p:txBody>
        </p:sp>
        <p:sp>
          <p:nvSpPr>
            <p:cNvPr id="15" name="Rounded Rectangle 14"/>
            <p:cNvSpPr/>
            <p:nvPr/>
          </p:nvSpPr>
          <p:spPr>
            <a:xfrm>
              <a:off x="8821825" y="4534943"/>
              <a:ext cx="3343282" cy="2999011"/>
            </a:xfrm>
            <a:prstGeom prst="roundRect">
              <a:avLst/>
            </a:prstGeom>
            <a:ln w="28575">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t>Xanthine Oxidase</a:t>
              </a:r>
            </a:p>
            <a:p>
              <a:pPr marL="285750" indent="-285750">
                <a:buFont typeface="Arial" panose="020B0604020202020204" pitchFamily="34" charset="0"/>
                <a:buChar char="•"/>
              </a:pPr>
              <a:r>
                <a:rPr lang="en-US" sz="1200" dirty="0"/>
                <a:t>Required for the oxidation of xanthine.</a:t>
              </a:r>
            </a:p>
            <a:p>
              <a:pPr marL="285750" indent="-285750">
                <a:buFont typeface="Arial" panose="020B0604020202020204" pitchFamily="34" charset="0"/>
                <a:buChar char="•"/>
              </a:pPr>
              <a:r>
                <a:rPr lang="en-US" sz="1200" dirty="0"/>
                <a:t>Hypoxanthine </a:t>
              </a:r>
              <a:r>
                <a:rPr lang="en-US" sz="1200" dirty="0">
                  <a:solidFill>
                    <a:srgbClr val="FF0000"/>
                  </a:solidFill>
                </a:rPr>
                <a:t>→</a:t>
              </a:r>
              <a:r>
                <a:rPr lang="en-US" sz="1200" dirty="0"/>
                <a:t> xanthine </a:t>
              </a:r>
              <a:r>
                <a:rPr lang="en-US" sz="1200" dirty="0">
                  <a:solidFill>
                    <a:srgbClr val="FF0000"/>
                  </a:solidFill>
                </a:rPr>
                <a:t>→</a:t>
              </a:r>
              <a:r>
                <a:rPr lang="en-US" sz="1200" dirty="0"/>
                <a:t> uric acid </a:t>
              </a:r>
              <a:r>
                <a:rPr lang="en-US" sz="1200" dirty="0" smtClean="0">
                  <a:solidFill>
                    <a:srgbClr val="FF0000"/>
                  </a:solidFill>
                </a:rPr>
                <a:t>→</a:t>
              </a:r>
              <a:r>
                <a:rPr lang="en-US" sz="1200" dirty="0"/>
                <a:t> </a:t>
              </a:r>
              <a:r>
                <a:rPr lang="en-US" sz="1200" dirty="0" smtClean="0"/>
                <a:t>accumulation </a:t>
              </a:r>
              <a:r>
                <a:rPr lang="en-US" sz="1200" dirty="0"/>
                <a:t>of uric acid </a:t>
              </a:r>
              <a:r>
                <a:rPr lang="en-US" sz="1200" dirty="0">
                  <a:solidFill>
                    <a:srgbClr val="FF0000"/>
                  </a:solidFill>
                </a:rPr>
                <a:t>→</a:t>
              </a:r>
              <a:r>
                <a:rPr lang="en-US" sz="1200" dirty="0"/>
                <a:t> GOUT</a:t>
              </a:r>
            </a:p>
            <a:p>
              <a:pPr marL="285750" indent="-285750">
                <a:buFont typeface="Arial" panose="020B0604020202020204" pitchFamily="34" charset="0"/>
                <a:buChar char="•"/>
              </a:pPr>
              <a:r>
                <a:rPr lang="en-US" sz="1200" dirty="0"/>
                <a:t>E.g. </a:t>
              </a:r>
              <a:r>
                <a:rPr lang="en-US" sz="1200" i="1" dirty="0"/>
                <a:t>Allopurinol </a:t>
              </a:r>
              <a:r>
                <a:rPr lang="en-US" sz="1200" dirty="0"/>
                <a:t>(inhibitor of xanthine oxidase used in treatment of gout)</a:t>
              </a:r>
              <a:endParaRPr lang="en-US" sz="1200" i="1" dirty="0"/>
            </a:p>
          </p:txBody>
        </p:sp>
      </p:grpSp>
      <p:sp>
        <p:nvSpPr>
          <p:cNvPr id="2" name="Slide Number Placeholder 1"/>
          <p:cNvSpPr>
            <a:spLocks noGrp="1"/>
          </p:cNvSpPr>
          <p:nvPr>
            <p:ph type="sldNum" sz="quarter" idx="12"/>
          </p:nvPr>
        </p:nvSpPr>
        <p:spPr/>
        <p:txBody>
          <a:bodyPr/>
          <a:lstStyle/>
          <a:p>
            <a:fld id="{B2E77C5F-097D-4C0C-BCDF-5C8359D7CE86}" type="slidenum">
              <a:rPr lang="en-US" sz="1600" smtClean="0"/>
              <a:t>5</a:t>
            </a:fld>
            <a:endParaRPr lang="en-US" sz="1600" dirty="0"/>
          </a:p>
        </p:txBody>
      </p:sp>
    </p:spTree>
    <p:extLst>
      <p:ext uri="{BB962C8B-B14F-4D97-AF65-F5344CB8AC3E}">
        <p14:creationId xmlns:p14="http://schemas.microsoft.com/office/powerpoint/2010/main" val="2301891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7393" y="8568931"/>
            <a:ext cx="3622680" cy="523220"/>
          </a:xfrm>
          <a:prstGeom prst="rect">
            <a:avLst/>
          </a:prstGeom>
          <a:noFill/>
        </p:spPr>
        <p:txBody>
          <a:bodyPr wrap="square" rtlCol="0">
            <a:spAutoFit/>
          </a:bodyPr>
          <a:lstStyle/>
          <a:p>
            <a:pPr algn="ctr"/>
            <a:r>
              <a:rPr lang="en-US" sz="1400" dirty="0">
                <a:solidFill>
                  <a:schemeClr val="bg1"/>
                </a:solidFill>
              </a:rPr>
              <a:t>Contact</a:t>
            </a:r>
            <a:r>
              <a:rPr lang="en-US" sz="1400" baseline="0" dirty="0">
                <a:solidFill>
                  <a:schemeClr val="bg1"/>
                </a:solidFill>
              </a:rPr>
              <a:t> us : Pharma436@outlook.com</a:t>
            </a:r>
          </a:p>
          <a:p>
            <a:pPr algn="ctr"/>
            <a:r>
              <a:rPr lang="en-US" sz="1400" baseline="0" dirty="0">
                <a:solidFill>
                  <a:schemeClr val="bg1"/>
                </a:solidFill>
              </a:rPr>
              <a:t>@Pharma436</a:t>
            </a:r>
            <a:endParaRPr lang="en-US" sz="1400" dirty="0">
              <a:solidFill>
                <a:schemeClr val="bg1"/>
              </a:solidFill>
            </a:endParaRPr>
          </a:p>
        </p:txBody>
      </p:sp>
      <p:sp>
        <p:nvSpPr>
          <p:cNvPr id="3" name="TextBox 2"/>
          <p:cNvSpPr txBox="1"/>
          <p:nvPr/>
        </p:nvSpPr>
        <p:spPr>
          <a:xfrm>
            <a:off x="980820" y="26053"/>
            <a:ext cx="4075016" cy="1200329"/>
          </a:xfrm>
          <a:prstGeom prst="rect">
            <a:avLst/>
          </a:prstGeom>
          <a:noFill/>
        </p:spPr>
        <p:txBody>
          <a:bodyPr wrap="square" rtlCol="0">
            <a:spAutoFit/>
          </a:bodyPr>
          <a:lstStyle/>
          <a:p>
            <a:pPr marL="1187450" algn="ctr">
              <a:lnSpc>
                <a:spcPct val="100000"/>
              </a:lnSpc>
            </a:pPr>
            <a:r>
              <a:rPr lang="en-US" sz="1200" b="1" spc="-5" dirty="0">
                <a:solidFill>
                  <a:srgbClr val="2E6AA6"/>
                </a:solidFill>
                <a:cs typeface="Calibri"/>
              </a:rPr>
              <a:t>Reduction:</a:t>
            </a:r>
            <a:endParaRPr lang="en-US" sz="1200" dirty="0">
              <a:solidFill>
                <a:srgbClr val="2E6AA6"/>
              </a:solidFill>
              <a:cs typeface="Calibri"/>
            </a:endParaRPr>
          </a:p>
          <a:p>
            <a:pPr marL="1187450" algn="ctr">
              <a:lnSpc>
                <a:spcPct val="100000"/>
              </a:lnSpc>
            </a:pPr>
            <a:r>
              <a:rPr lang="en-US" sz="1200" b="1" spc="-15" dirty="0">
                <a:solidFill>
                  <a:srgbClr val="00B050"/>
                </a:solidFill>
                <a:cs typeface="Calibri"/>
              </a:rPr>
              <a:t>Removal </a:t>
            </a:r>
            <a:r>
              <a:rPr lang="en-US" sz="1200" b="1" spc="-5" dirty="0">
                <a:solidFill>
                  <a:srgbClr val="00B050"/>
                </a:solidFill>
                <a:cs typeface="Calibri"/>
              </a:rPr>
              <a:t>of </a:t>
            </a:r>
            <a:r>
              <a:rPr lang="en-US" sz="1200" b="1" spc="-15" dirty="0">
                <a:solidFill>
                  <a:srgbClr val="00B050"/>
                </a:solidFill>
                <a:cs typeface="Calibri"/>
              </a:rPr>
              <a:t>oxygen </a:t>
            </a:r>
            <a:r>
              <a:rPr lang="en-US" sz="1200" b="1" spc="-5" dirty="0">
                <a:solidFill>
                  <a:srgbClr val="00B050"/>
                </a:solidFill>
                <a:cs typeface="Calibri"/>
              </a:rPr>
              <a:t>or addition of</a:t>
            </a:r>
            <a:r>
              <a:rPr lang="en-US" sz="1200" b="1" spc="30" dirty="0">
                <a:solidFill>
                  <a:srgbClr val="00B050"/>
                </a:solidFill>
                <a:cs typeface="Calibri"/>
              </a:rPr>
              <a:t> </a:t>
            </a:r>
            <a:r>
              <a:rPr lang="en-US" sz="1200" b="1" spc="-15" dirty="0">
                <a:solidFill>
                  <a:srgbClr val="00B050"/>
                </a:solidFill>
                <a:cs typeface="Calibri"/>
              </a:rPr>
              <a:t>hydrogen.</a:t>
            </a:r>
            <a:endParaRPr lang="en-US" sz="1200" dirty="0">
              <a:solidFill>
                <a:srgbClr val="00B050"/>
              </a:solidFill>
              <a:cs typeface="Calibri"/>
            </a:endParaRPr>
          </a:p>
          <a:p>
            <a:pPr marL="1441450" indent="-286385" algn="ctr">
              <a:lnSpc>
                <a:spcPct val="100000"/>
              </a:lnSpc>
              <a:buFont typeface="Arial"/>
              <a:buChar char="•"/>
              <a:tabLst>
                <a:tab pos="1441450" algn="l"/>
                <a:tab pos="1442085" algn="l"/>
              </a:tabLst>
            </a:pPr>
            <a:r>
              <a:rPr lang="en-US" sz="1200" spc="-10" dirty="0">
                <a:cs typeface="Calibri"/>
              </a:rPr>
              <a:t>May </a:t>
            </a:r>
            <a:r>
              <a:rPr lang="en-US" sz="1200" spc="-5" dirty="0">
                <a:cs typeface="Calibri"/>
              </a:rPr>
              <a:t>be </a:t>
            </a:r>
            <a:r>
              <a:rPr lang="en-US" sz="1200" spc="-10" dirty="0">
                <a:cs typeface="Calibri"/>
              </a:rPr>
              <a:t>microsomal </a:t>
            </a:r>
            <a:r>
              <a:rPr lang="en-US" sz="1200" spc="-5" dirty="0">
                <a:cs typeface="Calibri"/>
              </a:rPr>
              <a:t>or</a:t>
            </a:r>
            <a:r>
              <a:rPr lang="en-US" sz="1200" spc="40" dirty="0">
                <a:cs typeface="Calibri"/>
              </a:rPr>
              <a:t> </a:t>
            </a:r>
            <a:r>
              <a:rPr lang="en-US" sz="1200" spc="-10" dirty="0">
                <a:cs typeface="Calibri"/>
              </a:rPr>
              <a:t>non-microsomal</a:t>
            </a:r>
            <a:endParaRPr lang="en-US" sz="1200" dirty="0">
              <a:cs typeface="Calibri"/>
            </a:endParaRPr>
          </a:p>
          <a:p>
            <a:pPr marL="1153160" algn="ctr">
              <a:lnSpc>
                <a:spcPct val="100000"/>
              </a:lnSpc>
            </a:pPr>
            <a:r>
              <a:rPr lang="en-US" sz="1200" dirty="0">
                <a:cs typeface="Calibri"/>
              </a:rPr>
              <a:t>E.g.:</a:t>
            </a:r>
            <a:r>
              <a:rPr lang="en-US" sz="1200" spc="-90" dirty="0">
                <a:cs typeface="Calibri"/>
              </a:rPr>
              <a:t> </a:t>
            </a:r>
            <a:r>
              <a:rPr lang="en-US" sz="1200" spc="-10" dirty="0">
                <a:cs typeface="Calibri"/>
              </a:rPr>
              <a:t>levodopa</a:t>
            </a:r>
          </a:p>
          <a:p>
            <a:pPr algn="ctr"/>
            <a:endParaRPr lang="en-US" sz="1200" dirty="0"/>
          </a:p>
        </p:txBody>
      </p:sp>
      <p:sp>
        <p:nvSpPr>
          <p:cNvPr id="4" name="object 7"/>
          <p:cNvSpPr/>
          <p:nvPr/>
        </p:nvSpPr>
        <p:spPr>
          <a:xfrm>
            <a:off x="2404589" y="1396708"/>
            <a:ext cx="2448560" cy="76200"/>
          </a:xfrm>
          <a:custGeom>
            <a:avLst/>
            <a:gdLst/>
            <a:ahLst/>
            <a:cxnLst/>
            <a:rect l="l" t="t" r="r" b="b"/>
            <a:pathLst>
              <a:path w="2448560" h="76200">
                <a:moveTo>
                  <a:pt x="2371979" y="0"/>
                </a:moveTo>
                <a:lnTo>
                  <a:pt x="2371979" y="76200"/>
                </a:lnTo>
                <a:lnTo>
                  <a:pt x="2428367" y="48005"/>
                </a:lnTo>
                <a:lnTo>
                  <a:pt x="2384679" y="48005"/>
                </a:lnTo>
                <a:lnTo>
                  <a:pt x="2384679" y="28193"/>
                </a:lnTo>
                <a:lnTo>
                  <a:pt x="2428366" y="28193"/>
                </a:lnTo>
                <a:lnTo>
                  <a:pt x="2371979" y="0"/>
                </a:lnTo>
                <a:close/>
              </a:path>
              <a:path w="2448560" h="76200">
                <a:moveTo>
                  <a:pt x="2371979" y="28193"/>
                </a:moveTo>
                <a:lnTo>
                  <a:pt x="0" y="28193"/>
                </a:lnTo>
                <a:lnTo>
                  <a:pt x="0" y="48005"/>
                </a:lnTo>
                <a:lnTo>
                  <a:pt x="2371979" y="48005"/>
                </a:lnTo>
                <a:lnTo>
                  <a:pt x="2371979" y="28193"/>
                </a:lnTo>
                <a:close/>
              </a:path>
              <a:path w="2448560" h="76200">
                <a:moveTo>
                  <a:pt x="2428366" y="28193"/>
                </a:moveTo>
                <a:lnTo>
                  <a:pt x="2384679" y="28193"/>
                </a:lnTo>
                <a:lnTo>
                  <a:pt x="2384679" y="48005"/>
                </a:lnTo>
                <a:lnTo>
                  <a:pt x="2428367" y="48005"/>
                </a:lnTo>
                <a:lnTo>
                  <a:pt x="2448179" y="38100"/>
                </a:lnTo>
                <a:lnTo>
                  <a:pt x="2428366" y="28193"/>
                </a:lnTo>
                <a:close/>
              </a:path>
            </a:pathLst>
          </a:custGeom>
          <a:solidFill>
            <a:srgbClr val="FFC000"/>
          </a:solidFill>
          <a:ln>
            <a:solidFill>
              <a:schemeClr val="tx1"/>
            </a:solidFill>
          </a:ln>
        </p:spPr>
        <p:txBody>
          <a:bodyPr wrap="square" lIns="0" tIns="0" rIns="0" bIns="0" rtlCol="0"/>
          <a:lstStyle/>
          <a:p>
            <a:endParaRPr/>
          </a:p>
        </p:txBody>
      </p:sp>
      <p:sp>
        <p:nvSpPr>
          <p:cNvPr id="5" name="TextBox 4"/>
          <p:cNvSpPr txBox="1"/>
          <p:nvPr/>
        </p:nvSpPr>
        <p:spPr>
          <a:xfrm>
            <a:off x="0" y="1242101"/>
            <a:ext cx="6858000" cy="369332"/>
          </a:xfrm>
          <a:prstGeom prst="rect">
            <a:avLst/>
          </a:prstGeom>
          <a:noFill/>
        </p:spPr>
        <p:txBody>
          <a:bodyPr wrap="square" rtlCol="0">
            <a:spAutoFit/>
          </a:bodyPr>
          <a:lstStyle/>
          <a:p>
            <a:r>
              <a:rPr lang="en-US" spc="-15" dirty="0">
                <a:cs typeface="Calibri"/>
              </a:rPr>
              <a:t>Levodopa(DOPA)                                                                               </a:t>
            </a:r>
            <a:r>
              <a:rPr lang="en-US" spc="-5" dirty="0">
                <a:cs typeface="Calibri"/>
              </a:rPr>
              <a:t>Dopamine</a:t>
            </a:r>
            <a:endParaRPr lang="en-US" dirty="0">
              <a:cs typeface="Calibri"/>
            </a:endParaRPr>
          </a:p>
        </p:txBody>
      </p:sp>
      <p:sp>
        <p:nvSpPr>
          <p:cNvPr id="6" name="Rectangle 5"/>
          <p:cNvSpPr/>
          <p:nvPr/>
        </p:nvSpPr>
        <p:spPr>
          <a:xfrm>
            <a:off x="2870241" y="1106247"/>
            <a:ext cx="1742657" cy="307777"/>
          </a:xfrm>
          <a:prstGeom prst="rect">
            <a:avLst/>
          </a:prstGeom>
        </p:spPr>
        <p:txBody>
          <a:bodyPr wrap="none">
            <a:spAutoFit/>
          </a:bodyPr>
          <a:lstStyle/>
          <a:p>
            <a:pPr marL="12700">
              <a:lnSpc>
                <a:spcPct val="100000"/>
              </a:lnSpc>
            </a:pPr>
            <a:r>
              <a:rPr lang="en-US" sz="1400" b="1" spc="-25" dirty="0">
                <a:cs typeface="Calibri"/>
              </a:rPr>
              <a:t>DOPA-</a:t>
            </a:r>
            <a:r>
              <a:rPr lang="en-US" sz="1400" b="1" spc="-50" dirty="0">
                <a:cs typeface="Calibri"/>
              </a:rPr>
              <a:t> </a:t>
            </a:r>
            <a:r>
              <a:rPr lang="en-US" sz="1400" b="1" spc="-10" dirty="0">
                <a:cs typeface="Calibri"/>
              </a:rPr>
              <a:t>decarboxylase</a:t>
            </a:r>
            <a:endParaRPr lang="en-US" sz="1400" dirty="0">
              <a:cs typeface="Calibri"/>
            </a:endParaRPr>
          </a:p>
        </p:txBody>
      </p:sp>
      <p:sp>
        <p:nvSpPr>
          <p:cNvPr id="7" name="Rectangle 6"/>
          <p:cNvSpPr/>
          <p:nvPr/>
        </p:nvSpPr>
        <p:spPr>
          <a:xfrm>
            <a:off x="685533" y="1705005"/>
            <a:ext cx="5414682" cy="1344705"/>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600" b="1" dirty="0">
                <a:solidFill>
                  <a:srgbClr val="2E6AA6"/>
                </a:solidFill>
                <a:latin typeface="Comic Sans MS" charset="0"/>
                <a:ea typeface="Comic Sans MS" charset="0"/>
                <a:cs typeface="Comic Sans MS" charset="0"/>
              </a:rPr>
              <a:t>Hydrolysis</a:t>
            </a:r>
            <a:endParaRPr lang="ar-SA" sz="1600" b="1" dirty="0">
              <a:solidFill>
                <a:srgbClr val="2E6AA6"/>
              </a:solidFill>
              <a:latin typeface="Comic Sans MS" charset="0"/>
              <a:ea typeface="Comic Sans MS" charset="0"/>
              <a:cs typeface="Comic Sans MS" charset="0"/>
            </a:endParaRPr>
          </a:p>
          <a:p>
            <a:pPr marL="171450" indent="-171450">
              <a:buFont typeface="Arial" charset="0"/>
              <a:buChar char="•"/>
            </a:pPr>
            <a:r>
              <a:rPr lang="en-US" sz="1600" b="1" dirty="0">
                <a:solidFill>
                  <a:srgbClr val="00B050"/>
                </a:solidFill>
              </a:rPr>
              <a:t>Occurs by addition of water molecules in presence of enzymes as (esterase &amp; amidases)</a:t>
            </a:r>
            <a:endParaRPr lang="ar-SA" sz="1600" b="1" dirty="0">
              <a:solidFill>
                <a:srgbClr val="00B050"/>
              </a:solidFill>
            </a:endParaRPr>
          </a:p>
          <a:p>
            <a:pPr marL="171450" indent="-171450">
              <a:buFont typeface="Arial" charset="0"/>
              <a:buChar char="•"/>
            </a:pPr>
            <a:r>
              <a:rPr lang="en-US" sz="1600" b="1" dirty="0">
                <a:solidFill>
                  <a:schemeClr val="tx1"/>
                </a:solidFill>
              </a:rPr>
              <a:t>All are </a:t>
            </a:r>
            <a:r>
              <a:rPr lang="en-US" sz="1600" b="1" i="1" dirty="0">
                <a:solidFill>
                  <a:schemeClr val="tx1"/>
                </a:solidFill>
              </a:rPr>
              <a:t>non microsomal</a:t>
            </a:r>
            <a:endParaRPr lang="ar-SA" sz="1600" b="1" dirty="0">
              <a:solidFill>
                <a:schemeClr val="tx1"/>
              </a:solidFill>
              <a:latin typeface="Comic Sans MS" charset="0"/>
              <a:ea typeface="Comic Sans MS" charset="0"/>
              <a:cs typeface="Comic Sans MS" charset="0"/>
            </a:endParaRPr>
          </a:p>
        </p:txBody>
      </p:sp>
      <p:cxnSp>
        <p:nvCxnSpPr>
          <p:cNvPr id="8" name="Straight Connector 7"/>
          <p:cNvCxnSpPr>
            <a:stCxn id="8" idx="2"/>
          </p:cNvCxnSpPr>
          <p:nvPr/>
        </p:nvCxnSpPr>
        <p:spPr>
          <a:xfrm>
            <a:off x="3392874" y="3049710"/>
            <a:ext cx="0" cy="448236"/>
          </a:xfrm>
          <a:prstGeom prst="line">
            <a:avLst/>
          </a:prstGeom>
          <a:ln w="28575">
            <a:solidFill>
              <a:srgbClr val="9B261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610109" y="3488980"/>
            <a:ext cx="3695627" cy="0"/>
          </a:xfrm>
          <a:prstGeom prst="line">
            <a:avLst/>
          </a:prstGeom>
          <a:ln w="28575">
            <a:solidFill>
              <a:srgbClr val="9B261F"/>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610109" y="3488980"/>
            <a:ext cx="0" cy="466164"/>
          </a:xfrm>
          <a:prstGeom prst="straightConnector1">
            <a:avLst/>
          </a:prstGeom>
          <a:ln w="28575">
            <a:solidFill>
              <a:srgbClr val="9B261F"/>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13706" y="4107541"/>
            <a:ext cx="1590883" cy="735106"/>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200" b="1" dirty="0">
                <a:solidFill>
                  <a:srgbClr val="2E6AA6"/>
                </a:solidFill>
                <a:latin typeface="Comic Sans MS" charset="0"/>
                <a:ea typeface="Comic Sans MS" charset="0"/>
                <a:cs typeface="Comic Sans MS" charset="0"/>
              </a:rPr>
              <a:t>Esterase </a:t>
            </a:r>
            <a:endParaRPr lang="en-US" sz="1200" dirty="0">
              <a:solidFill>
                <a:srgbClr val="2E6AA6"/>
              </a:solidFill>
              <a:latin typeface="Comic Sans MS" charset="0"/>
              <a:ea typeface="Comic Sans MS" charset="0"/>
              <a:cs typeface="Comic Sans MS" charset="0"/>
            </a:endParaRPr>
          </a:p>
          <a:p>
            <a:pPr algn="ctr" rtl="1"/>
            <a:r>
              <a:rPr lang="en-US" sz="1200" dirty="0">
                <a:solidFill>
                  <a:srgbClr val="00B050"/>
                </a:solidFill>
                <a:latin typeface="Comic Sans MS" charset="0"/>
                <a:ea typeface="Comic Sans MS" charset="0"/>
                <a:cs typeface="Comic Sans MS" charset="0"/>
              </a:rPr>
              <a:t>hydrolyze drugs that are </a:t>
            </a:r>
            <a:r>
              <a:rPr lang="en-US" sz="1200" b="1" dirty="0">
                <a:solidFill>
                  <a:srgbClr val="00B050"/>
                </a:solidFill>
                <a:latin typeface="Comic Sans MS" charset="0"/>
                <a:ea typeface="Comic Sans MS" charset="0"/>
                <a:cs typeface="Comic Sans MS" charset="0"/>
              </a:rPr>
              <a:t>esters </a:t>
            </a:r>
            <a:endParaRPr lang="en-US" sz="1200" dirty="0">
              <a:solidFill>
                <a:srgbClr val="00B050"/>
              </a:solidFill>
              <a:latin typeface="Comic Sans MS" charset="0"/>
              <a:ea typeface="Comic Sans MS" charset="0"/>
              <a:cs typeface="Comic Sans MS" charset="0"/>
            </a:endParaRPr>
          </a:p>
          <a:p>
            <a:pPr marL="0" algn="ctr" defTabSz="914400" rtl="1" eaLnBrk="1" latinLnBrk="0" hangingPunct="1"/>
            <a:endParaRPr lang="en-US" sz="1200" dirty="0">
              <a:solidFill>
                <a:srgbClr val="9B261F"/>
              </a:solidFill>
              <a:latin typeface="Comic Sans MS" charset="0"/>
              <a:ea typeface="Comic Sans MS" charset="0"/>
              <a:cs typeface="Comic Sans MS" charset="0"/>
            </a:endParaRPr>
          </a:p>
        </p:txBody>
      </p:sp>
      <p:sp>
        <p:nvSpPr>
          <p:cNvPr id="12" name="Rectangle 11"/>
          <p:cNvSpPr/>
          <p:nvPr/>
        </p:nvSpPr>
        <p:spPr>
          <a:xfrm>
            <a:off x="4509332" y="4071683"/>
            <a:ext cx="1590883" cy="735106"/>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200" b="1" dirty="0">
                <a:solidFill>
                  <a:srgbClr val="2E6AA6"/>
                </a:solidFill>
                <a:latin typeface="Comic Sans MS" charset="0"/>
                <a:ea typeface="Comic Sans MS" charset="0"/>
                <a:cs typeface="Comic Sans MS" charset="0"/>
              </a:rPr>
              <a:t>Amidases </a:t>
            </a:r>
            <a:endParaRPr lang="en-US" sz="1200" dirty="0">
              <a:solidFill>
                <a:srgbClr val="2E6AA6"/>
              </a:solidFill>
              <a:latin typeface="Comic Sans MS" charset="0"/>
              <a:ea typeface="Comic Sans MS" charset="0"/>
              <a:cs typeface="Comic Sans MS" charset="0"/>
            </a:endParaRPr>
          </a:p>
          <a:p>
            <a:pPr algn="ctr" rtl="1"/>
            <a:r>
              <a:rPr lang="en-US" sz="1200" dirty="0">
                <a:solidFill>
                  <a:srgbClr val="00B050"/>
                </a:solidFill>
                <a:latin typeface="Comic Sans MS" charset="0"/>
                <a:ea typeface="Comic Sans MS" charset="0"/>
                <a:cs typeface="Comic Sans MS" charset="0"/>
              </a:rPr>
              <a:t>hydrolyze drugs that are </a:t>
            </a:r>
            <a:r>
              <a:rPr lang="en-US" sz="1200" b="1" dirty="0">
                <a:solidFill>
                  <a:srgbClr val="00B050"/>
                </a:solidFill>
                <a:latin typeface="Comic Sans MS" charset="0"/>
                <a:ea typeface="Comic Sans MS" charset="0"/>
                <a:cs typeface="Comic Sans MS" charset="0"/>
              </a:rPr>
              <a:t>amides </a:t>
            </a:r>
            <a:endParaRPr lang="en-US" sz="1200" dirty="0">
              <a:solidFill>
                <a:srgbClr val="00B050"/>
              </a:solidFill>
              <a:latin typeface="Comic Sans MS" charset="0"/>
              <a:ea typeface="Comic Sans MS" charset="0"/>
              <a:cs typeface="Comic Sans MS" charset="0"/>
            </a:endParaRPr>
          </a:p>
          <a:p>
            <a:pPr marL="0" algn="ctr" defTabSz="914400" rtl="1" eaLnBrk="1" latinLnBrk="0" hangingPunct="1"/>
            <a:endParaRPr lang="en-US" sz="1200" dirty="0">
              <a:solidFill>
                <a:schemeClr val="tx1"/>
              </a:solidFill>
              <a:latin typeface="Comic Sans MS" charset="0"/>
              <a:ea typeface="Comic Sans MS" charset="0"/>
              <a:cs typeface="Comic Sans MS" charset="0"/>
            </a:endParaRPr>
          </a:p>
        </p:txBody>
      </p:sp>
      <p:sp>
        <p:nvSpPr>
          <p:cNvPr id="13" name="Rounded Rectangle 12"/>
          <p:cNvSpPr/>
          <p:nvPr/>
        </p:nvSpPr>
        <p:spPr>
          <a:xfrm>
            <a:off x="215487" y="4995044"/>
            <a:ext cx="2986960" cy="3134616"/>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b="1" dirty="0">
                <a:solidFill>
                  <a:schemeClr val="tx1"/>
                </a:solidFill>
                <a:latin typeface="Comic Sans MS" charset="0"/>
                <a:ea typeface="Comic Sans MS" charset="0"/>
                <a:cs typeface="Comic Sans MS" charset="0"/>
              </a:rPr>
              <a:t>Ester + H</a:t>
            </a:r>
            <a:r>
              <a:rPr lang="it-IT" sz="1400" b="1" baseline="-25000" dirty="0">
                <a:solidFill>
                  <a:schemeClr val="tx1"/>
                </a:solidFill>
                <a:latin typeface="Comic Sans MS" charset="0"/>
                <a:ea typeface="Comic Sans MS" charset="0"/>
                <a:cs typeface="Comic Sans MS" charset="0"/>
              </a:rPr>
              <a:t>2</a:t>
            </a:r>
            <a:r>
              <a:rPr lang="it-IT" sz="1400" b="1" dirty="0">
                <a:solidFill>
                  <a:schemeClr val="tx1"/>
                </a:solidFill>
                <a:latin typeface="Comic Sans MS" charset="0"/>
                <a:ea typeface="Comic Sans MS" charset="0"/>
                <a:cs typeface="Comic Sans MS" charset="0"/>
              </a:rPr>
              <a:t>0 → Acid + Alcohol </a:t>
            </a:r>
          </a:p>
          <a:p>
            <a:r>
              <a:rPr lang="it-IT" sz="1400" b="1" dirty="0">
                <a:solidFill>
                  <a:schemeClr val="tx1"/>
                </a:solidFill>
                <a:latin typeface="Comic Sans MS" charset="0"/>
                <a:ea typeface="Comic Sans MS" charset="0"/>
                <a:cs typeface="Comic Sans MS" charset="0"/>
              </a:rPr>
              <a:t>e.g. </a:t>
            </a:r>
            <a:r>
              <a:rPr lang="it-IT" sz="1400" b="1" dirty="0" err="1">
                <a:solidFill>
                  <a:schemeClr val="tx1"/>
                </a:solidFill>
                <a:latin typeface="Comic Sans MS" charset="0"/>
                <a:ea typeface="Comic Sans MS" charset="0"/>
                <a:cs typeface="Comic Sans MS" charset="0"/>
              </a:rPr>
              <a:t>Esters</a:t>
            </a:r>
            <a:r>
              <a:rPr lang="it-IT" sz="1400" b="1" dirty="0">
                <a:solidFill>
                  <a:schemeClr val="tx1"/>
                </a:solidFill>
                <a:latin typeface="Comic Sans MS" charset="0"/>
                <a:ea typeface="Comic Sans MS" charset="0"/>
                <a:cs typeface="Comic Sans MS" charset="0"/>
              </a:rPr>
              <a:t> as acetylcholine (neurotransmitter). </a:t>
            </a:r>
            <a:endParaRPr lang="it-IT" sz="1400" dirty="0">
              <a:solidFill>
                <a:schemeClr val="tx1"/>
              </a:solidFill>
              <a:latin typeface="Comic Sans MS" charset="0"/>
              <a:ea typeface="Comic Sans MS" charset="0"/>
              <a:cs typeface="Comic Sans MS" charset="0"/>
            </a:endParaRPr>
          </a:p>
          <a:p>
            <a:r>
              <a:rPr lang="it-IT" sz="1400" b="1" dirty="0" err="1">
                <a:solidFill>
                  <a:schemeClr val="tx1"/>
                </a:solidFill>
                <a:latin typeface="Comic Sans MS" charset="0"/>
                <a:ea typeface="Comic Sans MS" charset="0"/>
                <a:cs typeface="Comic Sans MS" charset="0"/>
              </a:rPr>
              <a:t>Acetylcholine</a:t>
            </a:r>
            <a:r>
              <a:rPr lang="it-IT" sz="1400" dirty="0">
                <a:solidFill>
                  <a:schemeClr val="tx1"/>
                </a:solidFill>
                <a:latin typeface="Comic Sans MS" charset="0"/>
                <a:ea typeface="Comic Sans MS" charset="0"/>
                <a:cs typeface="Comic Sans MS" charset="0"/>
              </a:rPr>
              <a:t> → </a:t>
            </a:r>
            <a:r>
              <a:rPr lang="it-IT" sz="1400" b="1" dirty="0">
                <a:solidFill>
                  <a:schemeClr val="tx1"/>
                </a:solidFill>
                <a:latin typeface="Comic Sans MS" charset="0"/>
                <a:ea typeface="Comic Sans MS" charset="0"/>
                <a:cs typeface="Comic Sans MS" charset="0"/>
              </a:rPr>
              <a:t>acetate + choline. </a:t>
            </a:r>
            <a:endParaRPr lang="it-IT" sz="1400" dirty="0">
              <a:solidFill>
                <a:schemeClr val="tx1"/>
              </a:solidFill>
              <a:latin typeface="Comic Sans MS" charset="0"/>
              <a:ea typeface="Comic Sans MS" charset="0"/>
              <a:cs typeface="Comic Sans MS" charset="0"/>
            </a:endParaRPr>
          </a:p>
          <a:p>
            <a:r>
              <a:rPr lang="ar-SA" sz="1400" dirty="0">
                <a:solidFill>
                  <a:srgbClr val="A6A6A6"/>
                </a:solidFill>
                <a:latin typeface="Comic Sans MS" charset="0"/>
                <a:ea typeface="Comic Sans MS" charset="0"/>
                <a:cs typeface="Comic Sans MS" charset="0"/>
              </a:rPr>
              <a:t>المقصود هنا إن فيه دوا يصير له تكسر من خلال أنزيم اسمه استريز وهذا الأنزيم خاص للأدوية اللي فيها استر (حمض + كحول) والأنزيم راح يكسر الدوا من خلال إضافة ماء على الدوا ويحوله إلى حمض + كحول (المكونات الأساسية </a:t>
            </a:r>
            <a:r>
              <a:rPr lang="ar-SA" sz="1400" dirty="0" err="1">
                <a:solidFill>
                  <a:srgbClr val="A6A6A6"/>
                </a:solidFill>
                <a:latin typeface="Comic Sans MS" charset="0"/>
                <a:ea typeface="Comic Sans MS" charset="0"/>
                <a:cs typeface="Comic Sans MS" charset="0"/>
              </a:rPr>
              <a:t>للإستر</a:t>
            </a:r>
            <a:r>
              <a:rPr lang="ar-SA" sz="1400" dirty="0">
                <a:solidFill>
                  <a:srgbClr val="A6A6A6"/>
                </a:solidFill>
                <a:latin typeface="Comic Sans MS" charset="0"/>
                <a:ea typeface="Comic Sans MS" charset="0"/>
                <a:cs typeface="Comic Sans MS" charset="0"/>
              </a:rPr>
              <a:t>)</a:t>
            </a:r>
            <a:endParaRPr lang="it-IT" sz="1400" dirty="0">
              <a:solidFill>
                <a:srgbClr val="A6A6A6"/>
              </a:solidFill>
              <a:latin typeface="Comic Sans MS" charset="0"/>
              <a:ea typeface="Comic Sans MS" charset="0"/>
              <a:cs typeface="Comic Sans MS" charset="0"/>
            </a:endParaRPr>
          </a:p>
        </p:txBody>
      </p:sp>
      <p:sp>
        <p:nvSpPr>
          <p:cNvPr id="14" name="Rounded Rectangle 13"/>
          <p:cNvSpPr/>
          <p:nvPr/>
        </p:nvSpPr>
        <p:spPr>
          <a:xfrm>
            <a:off x="3649933" y="4914366"/>
            <a:ext cx="2986960" cy="3215294"/>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1"/>
            <a:r>
              <a:rPr lang="de-DE" sz="1600" b="1" dirty="0">
                <a:solidFill>
                  <a:schemeClr val="tx1"/>
                </a:solidFill>
                <a:latin typeface="Comic Sans MS" charset="0"/>
                <a:ea typeface="Comic Sans MS" charset="0"/>
                <a:cs typeface="Comic Sans MS" charset="0"/>
              </a:rPr>
              <a:t>Amide + H</a:t>
            </a:r>
            <a:r>
              <a:rPr lang="de-DE" sz="1600" b="1" baseline="-25000" dirty="0">
                <a:solidFill>
                  <a:schemeClr val="tx1"/>
                </a:solidFill>
                <a:latin typeface="Comic Sans MS" charset="0"/>
                <a:ea typeface="Comic Sans MS" charset="0"/>
                <a:cs typeface="Comic Sans MS" charset="0"/>
              </a:rPr>
              <a:t>2</a:t>
            </a:r>
            <a:r>
              <a:rPr lang="de-DE" sz="1600" b="1" dirty="0">
                <a:solidFill>
                  <a:schemeClr val="tx1"/>
                </a:solidFill>
                <a:latin typeface="Comic Sans MS" charset="0"/>
                <a:ea typeface="Comic Sans MS" charset="0"/>
                <a:cs typeface="Comic Sans MS" charset="0"/>
              </a:rPr>
              <a:t>0 </a:t>
            </a:r>
            <a:r>
              <a:rPr lang="en-US" sz="1600" dirty="0">
                <a:solidFill>
                  <a:schemeClr val="tx1"/>
                </a:solidFill>
                <a:latin typeface="Comic Sans MS" charset="0"/>
                <a:ea typeface="Comic Sans MS" charset="0"/>
                <a:cs typeface="Comic Sans MS" charset="0"/>
              </a:rPr>
              <a:t>→ </a:t>
            </a:r>
            <a:r>
              <a:rPr lang="en-US" sz="1600" b="1" dirty="0">
                <a:solidFill>
                  <a:schemeClr val="tx1"/>
                </a:solidFill>
                <a:latin typeface="Comic Sans MS" charset="0"/>
                <a:ea typeface="Comic Sans MS" charset="0"/>
                <a:cs typeface="Comic Sans MS" charset="0"/>
              </a:rPr>
              <a:t>Acid + amine </a:t>
            </a:r>
            <a:endParaRPr lang="de-DE" sz="1600" dirty="0">
              <a:solidFill>
                <a:schemeClr val="tx1"/>
              </a:solidFill>
              <a:latin typeface="Comic Sans MS" charset="0"/>
              <a:ea typeface="Comic Sans MS" charset="0"/>
              <a:cs typeface="Comic Sans MS" charset="0"/>
            </a:endParaRPr>
          </a:p>
          <a:p>
            <a:pPr rtl="1"/>
            <a:r>
              <a:rPr lang="de-DE" sz="1600" dirty="0">
                <a:solidFill>
                  <a:schemeClr val="tx1"/>
                </a:solidFill>
                <a:latin typeface="Comic Sans MS" charset="0"/>
                <a:ea typeface="Comic Sans MS" charset="0"/>
                <a:cs typeface="Comic Sans MS" charset="0"/>
              </a:rPr>
              <a:t>e.g. </a:t>
            </a:r>
            <a:r>
              <a:rPr lang="de-DE" sz="1600" b="1" dirty="0" err="1">
                <a:solidFill>
                  <a:schemeClr val="tx1"/>
                </a:solidFill>
                <a:latin typeface="Comic Sans MS" charset="0"/>
                <a:ea typeface="Comic Sans MS" charset="0"/>
                <a:cs typeface="Comic Sans MS" charset="0"/>
              </a:rPr>
              <a:t>Amides</a:t>
            </a:r>
            <a:r>
              <a:rPr lang="de-DE" sz="1600" b="1" dirty="0">
                <a:solidFill>
                  <a:schemeClr val="tx1"/>
                </a:solidFill>
                <a:latin typeface="Comic Sans MS" charset="0"/>
                <a:ea typeface="Comic Sans MS" charset="0"/>
                <a:cs typeface="Comic Sans MS" charset="0"/>
              </a:rPr>
              <a:t> as lidocaine (used as local anesthetic) </a:t>
            </a:r>
            <a:endParaRPr lang="de-DE" sz="1600" dirty="0">
              <a:solidFill>
                <a:schemeClr val="tx1"/>
              </a:solidFill>
              <a:latin typeface="Comic Sans MS" charset="0"/>
              <a:ea typeface="Comic Sans MS" charset="0"/>
              <a:cs typeface="Comic Sans MS" charset="0"/>
            </a:endParaRPr>
          </a:p>
          <a:p>
            <a:pPr rtl="1"/>
            <a:r>
              <a:rPr lang="ar-SA" sz="1600" dirty="0">
                <a:solidFill>
                  <a:srgbClr val="A6A6A6"/>
                </a:solidFill>
                <a:latin typeface="Comic Sans MS" charset="0"/>
                <a:ea typeface="Comic Sans MS" charset="0"/>
                <a:cs typeface="Comic Sans MS" charset="0"/>
              </a:rPr>
              <a:t>بعض الأدوية راح يصير لها تكسر بواسطة أنزيم اسمه أمايديز وهو خاص للأدوية اللي تتكون من أمايد (أمين + كحول) ولمن يكسرها الأنزيم من خلال إضافة ماء إلى الدوا راح تتحول إلى حمض + أمين</a:t>
            </a:r>
            <a:endParaRPr lang="en-US" sz="1600" dirty="0">
              <a:solidFill>
                <a:srgbClr val="A6A6A6"/>
              </a:solidFill>
              <a:latin typeface="Comic Sans MS" charset="0"/>
              <a:ea typeface="Comic Sans MS" charset="0"/>
              <a:cs typeface="Comic Sans MS" charset="0"/>
            </a:endParaRPr>
          </a:p>
        </p:txBody>
      </p:sp>
      <p:cxnSp>
        <p:nvCxnSpPr>
          <p:cNvPr id="15" name="Straight Arrow Connector 14"/>
          <p:cNvCxnSpPr/>
          <p:nvPr/>
        </p:nvCxnSpPr>
        <p:spPr>
          <a:xfrm>
            <a:off x="5305736" y="3488980"/>
            <a:ext cx="0" cy="466164"/>
          </a:xfrm>
          <a:prstGeom prst="straightConnector1">
            <a:avLst/>
          </a:prstGeom>
          <a:ln w="28575">
            <a:solidFill>
              <a:srgbClr val="9B261F"/>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2"/>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69219" y="484222"/>
            <a:ext cx="1761651" cy="69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4"/>
          <p:cNvPicPr>
            <a:picLocks noChangeAspect="1" noChangeArrowheads="1"/>
          </p:cNvPicPr>
          <p:nvPr/>
        </p:nvPicPr>
        <p:blipFill>
          <a:blip r:embed="rId4">
            <a:lum bright="-18000"/>
            <a:extLst>
              <a:ext uri="{28A0092B-C50C-407E-A947-70E740481C1C}">
                <a14:useLocalDpi xmlns:a14="http://schemas.microsoft.com/office/drawing/2010/main" val="0"/>
              </a:ext>
            </a:extLst>
          </a:blip>
          <a:srcRect/>
          <a:stretch>
            <a:fillRect/>
          </a:stretch>
        </p:blipFill>
        <p:spPr bwMode="auto">
          <a:xfrm>
            <a:off x="5042562" y="433066"/>
            <a:ext cx="1761651" cy="71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Slide Number Placeholder 17"/>
          <p:cNvSpPr>
            <a:spLocks noGrp="1"/>
          </p:cNvSpPr>
          <p:nvPr>
            <p:ph type="sldNum" sz="quarter" idx="12"/>
          </p:nvPr>
        </p:nvSpPr>
        <p:spPr/>
        <p:txBody>
          <a:bodyPr/>
          <a:lstStyle/>
          <a:p>
            <a:fld id="{B2E77C5F-097D-4C0C-BCDF-5C8359D7CE86}" type="slidenum">
              <a:rPr lang="en-US" sz="1600" smtClean="0"/>
              <a:t>6</a:t>
            </a:fld>
            <a:endParaRPr lang="en-US" sz="1600" dirty="0"/>
          </a:p>
        </p:txBody>
      </p:sp>
      <p:sp>
        <p:nvSpPr>
          <p:cNvPr id="19" name="object 4"/>
          <p:cNvSpPr/>
          <p:nvPr/>
        </p:nvSpPr>
        <p:spPr>
          <a:xfrm>
            <a:off x="236693" y="3339565"/>
            <a:ext cx="1243320" cy="732118"/>
          </a:xfrm>
          <a:prstGeom prst="rect">
            <a:avLst/>
          </a:prstGeom>
          <a:blipFill>
            <a:blip r:embed="rId5" cstate="print"/>
            <a:stretch>
              <a:fillRect/>
            </a:stretch>
          </a:blipFill>
        </p:spPr>
        <p:txBody>
          <a:bodyPr wrap="square" lIns="0" tIns="0" rIns="0" bIns="0" rtlCol="0"/>
          <a:lstStyle/>
          <a:p>
            <a:endParaRPr/>
          </a:p>
        </p:txBody>
      </p:sp>
      <p:sp>
        <p:nvSpPr>
          <p:cNvPr id="29" name="TextBox 28"/>
          <p:cNvSpPr txBox="1"/>
          <p:nvPr/>
        </p:nvSpPr>
        <p:spPr>
          <a:xfrm>
            <a:off x="5677159" y="3801255"/>
            <a:ext cx="986167" cy="307777"/>
          </a:xfrm>
          <a:prstGeom prst="rect">
            <a:avLst/>
          </a:prstGeom>
          <a:noFill/>
        </p:spPr>
        <p:txBody>
          <a:bodyPr wrap="none" rtlCol="0">
            <a:spAutoFit/>
          </a:bodyPr>
          <a:lstStyle/>
          <a:p>
            <a:r>
              <a:rPr lang="en-US" sz="1400" dirty="0">
                <a:solidFill>
                  <a:srgbClr val="2E6AA6"/>
                </a:solidFill>
              </a:rPr>
              <a:t>Amid bond</a:t>
            </a:r>
          </a:p>
        </p:txBody>
      </p:sp>
      <p:sp>
        <p:nvSpPr>
          <p:cNvPr id="32" name="Rectangle 31"/>
          <p:cNvSpPr/>
          <p:nvPr/>
        </p:nvSpPr>
        <p:spPr>
          <a:xfrm>
            <a:off x="5445792" y="3166249"/>
            <a:ext cx="1308847" cy="546858"/>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p:cNvCxnSpPr/>
          <p:nvPr/>
        </p:nvCxnSpPr>
        <p:spPr>
          <a:xfrm flipH="1" flipV="1">
            <a:off x="6118144" y="3641378"/>
            <a:ext cx="1" cy="215161"/>
          </a:xfrm>
          <a:prstGeom prst="straightConnector1">
            <a:avLst/>
          </a:prstGeom>
          <a:ln>
            <a:solidFill>
              <a:srgbClr val="2E6AA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452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7393" y="8568931"/>
            <a:ext cx="3622680" cy="523220"/>
          </a:xfrm>
          <a:prstGeom prst="rect">
            <a:avLst/>
          </a:prstGeom>
          <a:noFill/>
        </p:spPr>
        <p:txBody>
          <a:bodyPr wrap="square" rtlCol="0">
            <a:spAutoFit/>
          </a:bodyPr>
          <a:lstStyle/>
          <a:p>
            <a:pPr algn="ctr"/>
            <a:r>
              <a:rPr lang="en-US" sz="1400" dirty="0">
                <a:solidFill>
                  <a:schemeClr val="bg1"/>
                </a:solidFill>
              </a:rPr>
              <a:t>Contact</a:t>
            </a:r>
            <a:r>
              <a:rPr lang="en-US" sz="1400" baseline="0" dirty="0">
                <a:solidFill>
                  <a:schemeClr val="bg1"/>
                </a:solidFill>
              </a:rPr>
              <a:t> us : Pharma436@outlook.com</a:t>
            </a:r>
          </a:p>
          <a:p>
            <a:pPr algn="ctr"/>
            <a:r>
              <a:rPr lang="en-US" sz="1400" baseline="0" dirty="0">
                <a:solidFill>
                  <a:schemeClr val="bg1"/>
                </a:solidFill>
              </a:rPr>
              <a:t>@Pharma436</a:t>
            </a:r>
            <a:endParaRPr lang="en-US" sz="1400" dirty="0">
              <a:solidFill>
                <a:schemeClr val="bg1"/>
              </a:solidFill>
            </a:endParaRPr>
          </a:p>
        </p:txBody>
      </p:sp>
      <p:sp>
        <p:nvSpPr>
          <p:cNvPr id="3" name="Rectangle 2"/>
          <p:cNvSpPr/>
          <p:nvPr/>
        </p:nvSpPr>
        <p:spPr>
          <a:xfrm>
            <a:off x="172570" y="131384"/>
            <a:ext cx="6479242" cy="1815882"/>
          </a:xfrm>
          <a:prstGeom prst="rect">
            <a:avLst/>
          </a:prstGeom>
        </p:spPr>
        <p:txBody>
          <a:bodyPr wrap="square">
            <a:spAutoFit/>
          </a:bodyPr>
          <a:lstStyle/>
          <a:p>
            <a:pPr marL="12700">
              <a:lnSpc>
                <a:spcPct val="100000"/>
              </a:lnSpc>
            </a:pPr>
            <a:r>
              <a:rPr lang="en-US" sz="1600" b="1" spc="-5" dirty="0">
                <a:solidFill>
                  <a:srgbClr val="2E6AA6"/>
                </a:solidFill>
                <a:cs typeface="Calibri"/>
              </a:rPr>
              <a:t>Phase </a:t>
            </a:r>
            <a:r>
              <a:rPr lang="en-US" sz="1600" b="1" dirty="0">
                <a:solidFill>
                  <a:srgbClr val="2E6AA6"/>
                </a:solidFill>
                <a:cs typeface="Calibri"/>
              </a:rPr>
              <a:t>I </a:t>
            </a:r>
            <a:r>
              <a:rPr lang="en-US" sz="1600" b="1" spc="-10" dirty="0">
                <a:solidFill>
                  <a:srgbClr val="2E6AA6"/>
                </a:solidFill>
                <a:cs typeface="Calibri"/>
              </a:rPr>
              <a:t>result</a:t>
            </a:r>
            <a:r>
              <a:rPr lang="en-US" sz="1600" b="1" spc="-60" dirty="0">
                <a:solidFill>
                  <a:srgbClr val="2E6AA6"/>
                </a:solidFill>
                <a:cs typeface="Calibri"/>
              </a:rPr>
              <a:t> </a:t>
            </a:r>
            <a:r>
              <a:rPr lang="en-US" sz="1600" b="1" dirty="0">
                <a:solidFill>
                  <a:srgbClr val="2E6AA6"/>
                </a:solidFill>
                <a:cs typeface="Calibri"/>
              </a:rPr>
              <a:t>in:</a:t>
            </a:r>
            <a:endParaRPr lang="en-US" sz="1600" dirty="0">
              <a:solidFill>
                <a:srgbClr val="2E6AA6"/>
              </a:solidFill>
              <a:cs typeface="Calibri"/>
            </a:endParaRPr>
          </a:p>
          <a:p>
            <a:pPr marL="299085" indent="-286385">
              <a:lnSpc>
                <a:spcPct val="100000"/>
              </a:lnSpc>
              <a:spcBef>
                <a:spcPts val="30"/>
              </a:spcBef>
              <a:buFont typeface="Arial"/>
              <a:buChar char="•"/>
              <a:tabLst>
                <a:tab pos="299085" algn="l"/>
                <a:tab pos="299720" algn="l"/>
              </a:tabLst>
            </a:pPr>
            <a:r>
              <a:rPr lang="en-US" sz="1600" spc="-10" dirty="0">
                <a:cs typeface="Calibri"/>
              </a:rPr>
              <a:t>Activation </a:t>
            </a:r>
            <a:r>
              <a:rPr lang="en-US" sz="1600" spc="-5" dirty="0">
                <a:cs typeface="Calibri"/>
              </a:rPr>
              <a:t>of </a:t>
            </a:r>
            <a:r>
              <a:rPr lang="en-US" sz="1600" spc="-10" dirty="0">
                <a:cs typeface="Calibri"/>
              </a:rPr>
              <a:t>pro-drug </a:t>
            </a:r>
            <a:r>
              <a:rPr lang="en-US" sz="1600" dirty="0">
                <a:cs typeface="Calibri"/>
              </a:rPr>
              <a:t>e.g. </a:t>
            </a:r>
            <a:r>
              <a:rPr lang="en-US" sz="1600" b="1" spc="-10" dirty="0">
                <a:cs typeface="Calibri"/>
              </a:rPr>
              <a:t>levodopa to</a:t>
            </a:r>
            <a:r>
              <a:rPr lang="en-US" sz="1600" b="1" spc="65" dirty="0">
                <a:cs typeface="Calibri"/>
              </a:rPr>
              <a:t> </a:t>
            </a:r>
            <a:r>
              <a:rPr lang="en-US" sz="1600" b="1" spc="-5" dirty="0">
                <a:cs typeface="Calibri"/>
              </a:rPr>
              <a:t>dopamine.</a:t>
            </a:r>
            <a:endParaRPr lang="en-US" sz="1600" dirty="0">
              <a:cs typeface="Calibri"/>
            </a:endParaRPr>
          </a:p>
          <a:p>
            <a:pPr marL="299085" indent="-286385">
              <a:lnSpc>
                <a:spcPct val="100000"/>
              </a:lnSpc>
              <a:buFont typeface="Arial"/>
              <a:buChar char="•"/>
              <a:tabLst>
                <a:tab pos="299085" algn="l"/>
                <a:tab pos="299720" algn="l"/>
              </a:tabLst>
            </a:pPr>
            <a:r>
              <a:rPr lang="en-US" sz="1600" spc="-5" dirty="0">
                <a:cs typeface="Calibri"/>
              </a:rPr>
              <a:t>Inactivation of </a:t>
            </a:r>
            <a:r>
              <a:rPr lang="en-US" sz="1600" spc="-10" dirty="0">
                <a:cs typeface="Calibri"/>
              </a:rPr>
              <a:t>drug </a:t>
            </a:r>
            <a:r>
              <a:rPr lang="en-US" sz="1600" spc="-5" dirty="0">
                <a:cs typeface="Calibri"/>
              </a:rPr>
              <a:t>(termination of</a:t>
            </a:r>
            <a:r>
              <a:rPr lang="en-US" sz="1600" spc="-35" dirty="0">
                <a:cs typeface="Calibri"/>
              </a:rPr>
              <a:t> </a:t>
            </a:r>
            <a:r>
              <a:rPr lang="en-US" sz="1600" spc="-5" dirty="0">
                <a:cs typeface="Calibri"/>
              </a:rPr>
              <a:t>action).</a:t>
            </a:r>
            <a:endParaRPr lang="en-US" sz="1600" dirty="0">
              <a:cs typeface="Calibri"/>
            </a:endParaRPr>
          </a:p>
          <a:p>
            <a:pPr marL="299085" indent="-286385">
              <a:lnSpc>
                <a:spcPct val="100000"/>
              </a:lnSpc>
              <a:buFont typeface="Arial"/>
              <a:buChar char="•"/>
              <a:tabLst>
                <a:tab pos="299085" algn="l"/>
                <a:tab pos="299720" algn="l"/>
              </a:tabLst>
            </a:pPr>
            <a:r>
              <a:rPr lang="en-US" sz="1600" spc="-15" dirty="0">
                <a:cs typeface="Calibri"/>
              </a:rPr>
              <a:t>Conversion </a:t>
            </a:r>
            <a:r>
              <a:rPr lang="en-US" sz="1600" spc="-5" dirty="0">
                <a:cs typeface="Calibri"/>
              </a:rPr>
              <a:t>of </a:t>
            </a:r>
            <a:r>
              <a:rPr lang="en-US" sz="1600" b="1" spc="-5" dirty="0">
                <a:cs typeface="Calibri"/>
              </a:rPr>
              <a:t>active </a:t>
            </a:r>
            <a:r>
              <a:rPr lang="en-US" sz="1600" b="1" spc="-10" dirty="0">
                <a:cs typeface="Calibri"/>
              </a:rPr>
              <a:t>drug </a:t>
            </a:r>
            <a:r>
              <a:rPr lang="en-US" sz="1600" spc="-10" dirty="0">
                <a:cs typeface="Calibri"/>
              </a:rPr>
              <a:t>to </a:t>
            </a:r>
            <a:r>
              <a:rPr lang="en-US" sz="1600" b="1" spc="-5" dirty="0">
                <a:cs typeface="Calibri"/>
              </a:rPr>
              <a:t>active</a:t>
            </a:r>
            <a:r>
              <a:rPr lang="en-US" sz="1600" b="1" spc="105" dirty="0">
                <a:cs typeface="Calibri"/>
              </a:rPr>
              <a:t> </a:t>
            </a:r>
            <a:r>
              <a:rPr lang="en-US" sz="1600" b="1" spc="-10" dirty="0">
                <a:cs typeface="Calibri"/>
              </a:rPr>
              <a:t>metabolite.</a:t>
            </a:r>
            <a:endParaRPr lang="en-US" sz="1600" dirty="0">
              <a:cs typeface="Calibri"/>
            </a:endParaRPr>
          </a:p>
          <a:p>
            <a:pPr marL="299085" indent="-286385">
              <a:lnSpc>
                <a:spcPct val="100000"/>
              </a:lnSpc>
              <a:buFont typeface="Arial"/>
              <a:buChar char="•"/>
              <a:tabLst>
                <a:tab pos="299085" algn="l"/>
                <a:tab pos="299720" algn="l"/>
              </a:tabLst>
            </a:pPr>
            <a:r>
              <a:rPr lang="en-US" sz="1600" spc="-15" dirty="0">
                <a:cs typeface="Calibri"/>
              </a:rPr>
              <a:t>Conversion </a:t>
            </a:r>
            <a:r>
              <a:rPr lang="en-US" sz="1600" spc="-5" dirty="0">
                <a:cs typeface="Calibri"/>
              </a:rPr>
              <a:t>of </a:t>
            </a:r>
            <a:r>
              <a:rPr lang="en-US" sz="1600" b="1" spc="-15" dirty="0">
                <a:cs typeface="Calibri"/>
              </a:rPr>
              <a:t>nontoxic </a:t>
            </a:r>
            <a:r>
              <a:rPr lang="en-US" sz="1600" b="1" spc="-10" dirty="0">
                <a:cs typeface="Calibri"/>
              </a:rPr>
              <a:t>drug </a:t>
            </a:r>
            <a:r>
              <a:rPr lang="en-US" sz="1600" spc="-5" dirty="0">
                <a:cs typeface="Calibri"/>
              </a:rPr>
              <a:t>to </a:t>
            </a:r>
            <a:r>
              <a:rPr lang="en-US" sz="1600" b="1" spc="-15" dirty="0">
                <a:cs typeface="Calibri"/>
              </a:rPr>
              <a:t>toxic</a:t>
            </a:r>
            <a:r>
              <a:rPr lang="en-US" sz="1600" b="1" spc="165" dirty="0">
                <a:cs typeface="Calibri"/>
              </a:rPr>
              <a:t> </a:t>
            </a:r>
            <a:r>
              <a:rPr lang="en-US" sz="1600" b="1" spc="-10" dirty="0">
                <a:cs typeface="Calibri"/>
              </a:rPr>
              <a:t>metabolite.</a:t>
            </a:r>
          </a:p>
          <a:p>
            <a:pPr marL="12700">
              <a:tabLst>
                <a:tab pos="299085" algn="l"/>
                <a:tab pos="299720" algn="l"/>
              </a:tabLst>
            </a:pPr>
            <a:r>
              <a:rPr lang="en-US" sz="1600" spc="-30" dirty="0">
                <a:cs typeface="Calibri"/>
              </a:rPr>
              <a:t>P</a:t>
            </a:r>
            <a:r>
              <a:rPr lang="en-US" sz="1600" dirty="0">
                <a:cs typeface="Calibri"/>
              </a:rPr>
              <a:t>a</a:t>
            </a:r>
            <a:r>
              <a:rPr lang="en-US" sz="1600" spc="-25" dirty="0">
                <a:cs typeface="Calibri"/>
              </a:rPr>
              <a:t>r</a:t>
            </a:r>
            <a:r>
              <a:rPr lang="en-US" sz="1600" dirty="0">
                <a:cs typeface="Calibri"/>
              </a:rPr>
              <a:t>a</a:t>
            </a:r>
            <a:r>
              <a:rPr lang="en-US" sz="1600" spc="-10" dirty="0">
                <a:cs typeface="Calibri"/>
              </a:rPr>
              <a:t>c</a:t>
            </a:r>
            <a:r>
              <a:rPr lang="en-US" sz="1600" spc="-15" dirty="0">
                <a:cs typeface="Calibri"/>
              </a:rPr>
              <a:t>et</a:t>
            </a:r>
            <a:r>
              <a:rPr lang="en-US" sz="1600" dirty="0">
                <a:cs typeface="Calibri"/>
              </a:rPr>
              <a:t>a</a:t>
            </a:r>
            <a:r>
              <a:rPr lang="en-US" sz="1600" spc="-10" dirty="0">
                <a:cs typeface="Calibri"/>
              </a:rPr>
              <a:t>m</a:t>
            </a:r>
            <a:r>
              <a:rPr lang="en-US" sz="1600" spc="-5" dirty="0">
                <a:cs typeface="Calibri"/>
              </a:rPr>
              <a:t>ol                                  </a:t>
            </a:r>
            <a:r>
              <a:rPr lang="en-US" sz="1600" spc="-10" dirty="0">
                <a:cs typeface="Calibri"/>
              </a:rPr>
              <a:t>hepatotoxic </a:t>
            </a:r>
            <a:r>
              <a:rPr lang="en-US" sz="1600" spc="-5" dirty="0">
                <a:cs typeface="Calibri"/>
              </a:rPr>
              <a:t>metabolite (hepatic</a:t>
            </a:r>
            <a:r>
              <a:rPr lang="en-US" sz="1600" spc="20" dirty="0">
                <a:cs typeface="Calibri"/>
              </a:rPr>
              <a:t> </a:t>
            </a:r>
            <a:r>
              <a:rPr lang="en-US" sz="1600" spc="-5" dirty="0">
                <a:cs typeface="Calibri"/>
              </a:rPr>
              <a:t>necrosis)</a:t>
            </a:r>
          </a:p>
          <a:p>
            <a:pPr marL="298450" indent="-285750">
              <a:buFont typeface="Arial" charset="0"/>
              <a:buChar char="•"/>
              <a:tabLst>
                <a:tab pos="299085" algn="l"/>
                <a:tab pos="299720" algn="l"/>
              </a:tabLst>
            </a:pPr>
            <a:r>
              <a:rPr lang="en-US" sz="1600" spc="-10" dirty="0">
                <a:cs typeface="Calibri"/>
              </a:rPr>
              <a:t>Product </a:t>
            </a:r>
            <a:r>
              <a:rPr lang="en-US" sz="1600" spc="-5" dirty="0">
                <a:cs typeface="Calibri"/>
              </a:rPr>
              <a:t>might </a:t>
            </a:r>
            <a:r>
              <a:rPr lang="en-US" sz="1600" spc="-10" dirty="0">
                <a:cs typeface="Calibri"/>
              </a:rPr>
              <a:t>undergo </a:t>
            </a:r>
            <a:r>
              <a:rPr lang="en-US" sz="1600" spc="-5" dirty="0">
                <a:cs typeface="Calibri"/>
              </a:rPr>
              <a:t>phase</a:t>
            </a:r>
            <a:r>
              <a:rPr lang="en-US" sz="1600" spc="-50" dirty="0">
                <a:cs typeface="Calibri"/>
              </a:rPr>
              <a:t> </a:t>
            </a:r>
            <a:r>
              <a:rPr lang="en-US" sz="1600" spc="-5" dirty="0">
                <a:cs typeface="Calibri"/>
              </a:rPr>
              <a:t>II</a:t>
            </a:r>
            <a:endParaRPr lang="en-US" sz="1600" dirty="0">
              <a:cs typeface="Calibri"/>
            </a:endParaRPr>
          </a:p>
        </p:txBody>
      </p:sp>
      <p:cxnSp>
        <p:nvCxnSpPr>
          <p:cNvPr id="5" name="Straight Arrow Connector 4"/>
          <p:cNvCxnSpPr/>
          <p:nvPr/>
        </p:nvCxnSpPr>
        <p:spPr>
          <a:xfrm flipV="1">
            <a:off x="1438101" y="1524000"/>
            <a:ext cx="126924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170880" y="2360989"/>
            <a:ext cx="428434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object 5"/>
          <p:cNvSpPr txBox="1"/>
          <p:nvPr/>
        </p:nvSpPr>
        <p:spPr>
          <a:xfrm>
            <a:off x="546752" y="2748887"/>
            <a:ext cx="5730875" cy="1446550"/>
          </a:xfrm>
          <a:prstGeom prst="rect">
            <a:avLst/>
          </a:prstGeom>
        </p:spPr>
        <p:txBody>
          <a:bodyPr vert="horz" wrap="square" lIns="0" tIns="0" rIns="0" bIns="0" rtlCol="0">
            <a:spAutoFit/>
          </a:bodyPr>
          <a:lstStyle/>
          <a:p>
            <a:pPr algn="ctr">
              <a:lnSpc>
                <a:spcPct val="100000"/>
              </a:lnSpc>
            </a:pPr>
            <a:r>
              <a:rPr sz="2000" b="1" spc="-5" dirty="0">
                <a:solidFill>
                  <a:srgbClr val="2E6AA6"/>
                </a:solidFill>
                <a:latin typeface="Calibri"/>
                <a:cs typeface="Calibri"/>
              </a:rPr>
              <a:t>Conjugation:</a:t>
            </a:r>
            <a:endParaRPr sz="2000" dirty="0">
              <a:solidFill>
                <a:srgbClr val="2E6AA6"/>
              </a:solidFill>
              <a:latin typeface="Calibri"/>
              <a:cs typeface="Calibri"/>
            </a:endParaRPr>
          </a:p>
          <a:p>
            <a:pPr marL="12700" marR="5080" algn="ctr">
              <a:lnSpc>
                <a:spcPct val="100000"/>
              </a:lnSpc>
              <a:spcBef>
                <a:spcPts val="35"/>
              </a:spcBef>
            </a:pPr>
            <a:r>
              <a:rPr sz="1400" spc="-5" dirty="0">
                <a:latin typeface="Calibri"/>
                <a:cs typeface="Calibri"/>
              </a:rPr>
              <a:t>coming </a:t>
            </a:r>
            <a:r>
              <a:rPr sz="1400" spc="-10" dirty="0">
                <a:latin typeface="Calibri"/>
                <a:cs typeface="Calibri"/>
              </a:rPr>
              <a:t>from </a:t>
            </a:r>
            <a:r>
              <a:rPr sz="1400" spc="-5" dirty="0">
                <a:latin typeface="Calibri"/>
                <a:cs typeface="Calibri"/>
              </a:rPr>
              <a:t>(phase I) </a:t>
            </a:r>
            <a:r>
              <a:rPr sz="1400" dirty="0">
                <a:latin typeface="Calibri"/>
                <a:cs typeface="Calibri"/>
              </a:rPr>
              <a:t>with </a:t>
            </a:r>
            <a:r>
              <a:rPr sz="1400" spc="-5" dirty="0">
                <a:latin typeface="Calibri"/>
                <a:cs typeface="Calibri"/>
              </a:rPr>
              <a:t>endogenous </a:t>
            </a:r>
            <a:r>
              <a:rPr sz="1400" spc="-10" dirty="0">
                <a:latin typeface="Calibri"/>
                <a:cs typeface="Calibri"/>
              </a:rPr>
              <a:t>substance</a:t>
            </a:r>
            <a:r>
              <a:rPr lang="ar-SA" sz="1400" spc="-10" dirty="0">
                <a:latin typeface="Calibri"/>
                <a:cs typeface="Calibri"/>
              </a:rPr>
              <a:t> </a:t>
            </a:r>
            <a:r>
              <a:rPr lang="en-US" sz="1400" spc="-10" dirty="0">
                <a:latin typeface="Calibri"/>
                <a:cs typeface="Calibri"/>
              </a:rPr>
              <a:t>as methyl group, acetyl group, sulphate, amino acid or glucuronic acid</a:t>
            </a:r>
            <a:r>
              <a:rPr sz="1400" spc="-10" dirty="0">
                <a:latin typeface="Calibri"/>
                <a:cs typeface="Calibri"/>
              </a:rPr>
              <a:t> to produce conjugate </a:t>
            </a:r>
            <a:r>
              <a:rPr sz="1400" spc="-5" dirty="0">
                <a:latin typeface="Calibri"/>
                <a:cs typeface="Calibri"/>
              </a:rPr>
              <a:t>that </a:t>
            </a:r>
            <a:r>
              <a:rPr sz="1400" dirty="0">
                <a:latin typeface="Calibri"/>
                <a:cs typeface="Calibri"/>
              </a:rPr>
              <a:t>is  </a:t>
            </a:r>
            <a:r>
              <a:rPr sz="1400" b="1" spc="-10" dirty="0">
                <a:solidFill>
                  <a:srgbClr val="9B261F"/>
                </a:solidFill>
                <a:latin typeface="Calibri"/>
                <a:cs typeface="Calibri"/>
              </a:rPr>
              <a:t>water </a:t>
            </a:r>
            <a:r>
              <a:rPr sz="1400" b="1" spc="-5" dirty="0">
                <a:solidFill>
                  <a:srgbClr val="9B261F"/>
                </a:solidFill>
                <a:latin typeface="Calibri"/>
                <a:cs typeface="Calibri"/>
              </a:rPr>
              <a:t>soluble </a:t>
            </a:r>
            <a:r>
              <a:rPr sz="1400" spc="-5" dirty="0">
                <a:latin typeface="Calibri"/>
                <a:cs typeface="Calibri"/>
              </a:rPr>
              <a:t>and </a:t>
            </a:r>
            <a:r>
              <a:rPr sz="1400" b="1" dirty="0">
                <a:solidFill>
                  <a:srgbClr val="9B261F"/>
                </a:solidFill>
                <a:latin typeface="Calibri"/>
                <a:cs typeface="Calibri"/>
              </a:rPr>
              <a:t>easily </a:t>
            </a:r>
            <a:r>
              <a:rPr sz="1400" b="1" spc="-15" dirty="0">
                <a:solidFill>
                  <a:srgbClr val="9B261F"/>
                </a:solidFill>
                <a:latin typeface="Calibri"/>
                <a:cs typeface="Calibri"/>
              </a:rPr>
              <a:t>excreted </a:t>
            </a:r>
            <a:r>
              <a:rPr sz="1400" b="1" dirty="0">
                <a:solidFill>
                  <a:srgbClr val="9B261F"/>
                </a:solidFill>
                <a:latin typeface="Calibri"/>
                <a:cs typeface="Calibri"/>
              </a:rPr>
              <a:t>in </a:t>
            </a:r>
            <a:r>
              <a:rPr sz="1400" b="1" spc="-5" dirty="0">
                <a:solidFill>
                  <a:srgbClr val="9B261F"/>
                </a:solidFill>
                <a:latin typeface="Calibri"/>
                <a:cs typeface="Calibri"/>
              </a:rPr>
              <a:t>urine </a:t>
            </a:r>
            <a:r>
              <a:rPr sz="1400" b="1" dirty="0">
                <a:solidFill>
                  <a:srgbClr val="9B261F"/>
                </a:solidFill>
                <a:latin typeface="Calibri"/>
                <a:cs typeface="Calibri"/>
              </a:rPr>
              <a:t>or</a:t>
            </a:r>
            <a:r>
              <a:rPr sz="1400" b="1" spc="5" dirty="0">
                <a:solidFill>
                  <a:srgbClr val="9B261F"/>
                </a:solidFill>
                <a:latin typeface="Calibri"/>
                <a:cs typeface="Calibri"/>
              </a:rPr>
              <a:t> </a:t>
            </a:r>
            <a:r>
              <a:rPr sz="1400" b="1" spc="-5" dirty="0">
                <a:solidFill>
                  <a:srgbClr val="9B261F"/>
                </a:solidFill>
                <a:latin typeface="Calibri"/>
                <a:cs typeface="Calibri"/>
              </a:rPr>
              <a:t>bile</a:t>
            </a:r>
            <a:r>
              <a:rPr sz="1400" spc="-5" dirty="0">
                <a:latin typeface="Calibri"/>
                <a:cs typeface="Calibri"/>
              </a:rPr>
              <a:t>.</a:t>
            </a:r>
            <a:endParaRPr lang="en-US" sz="1400" spc="-5" dirty="0">
              <a:latin typeface="Calibri"/>
              <a:cs typeface="Calibri"/>
            </a:endParaRPr>
          </a:p>
          <a:p>
            <a:pPr marL="12700" marR="5080" algn="ctr">
              <a:lnSpc>
                <a:spcPct val="100000"/>
              </a:lnSpc>
              <a:spcBef>
                <a:spcPts val="35"/>
              </a:spcBef>
            </a:pPr>
            <a:endParaRPr lang="en-US" sz="1400" spc="-5" dirty="0">
              <a:latin typeface="Calibri"/>
              <a:cs typeface="Calibri"/>
            </a:endParaRPr>
          </a:p>
          <a:p>
            <a:pPr marL="12700" marR="5080" algn="ctr">
              <a:lnSpc>
                <a:spcPct val="100000"/>
              </a:lnSpc>
              <a:spcBef>
                <a:spcPts val="35"/>
              </a:spcBef>
            </a:pPr>
            <a:r>
              <a:rPr lang="en-US" b="1" dirty="0">
                <a:solidFill>
                  <a:srgbClr val="2E6AA6"/>
                </a:solidFill>
                <a:latin typeface="Calibri"/>
                <a:cs typeface="Calibri"/>
              </a:rPr>
              <a:t>Types of conjugation reaction:</a:t>
            </a:r>
            <a:endParaRPr b="1" dirty="0">
              <a:solidFill>
                <a:srgbClr val="2E6AA6"/>
              </a:solidFill>
              <a:latin typeface="Calibri"/>
              <a:cs typeface="Calibri"/>
            </a:endParaRPr>
          </a:p>
        </p:txBody>
      </p:sp>
      <p:graphicFrame>
        <p:nvGraphicFramePr>
          <p:cNvPr id="9" name="Table 8"/>
          <p:cNvGraphicFramePr>
            <a:graphicFrameLocks noGrp="1"/>
          </p:cNvGraphicFramePr>
          <p:nvPr>
            <p:extLst>
              <p:ext uri="{D42A27DB-BD31-4B8C-83A1-F6EECF244321}">
                <p14:modId xmlns:p14="http://schemas.microsoft.com/office/powerpoint/2010/main" val="1154750544"/>
              </p:ext>
            </p:extLst>
          </p:nvPr>
        </p:nvGraphicFramePr>
        <p:xfrm>
          <a:off x="1126189" y="4309270"/>
          <a:ext cx="4572000" cy="222504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xmlns="" val="20000"/>
                    </a:ext>
                  </a:extLst>
                </a:gridCol>
                <a:gridCol w="2286000">
                  <a:extLst>
                    <a:ext uri="{9D8B030D-6E8A-4147-A177-3AD203B41FA5}">
                      <a16:colId xmlns:a16="http://schemas.microsoft.com/office/drawing/2014/main" xmlns="" val="20001"/>
                    </a:ext>
                  </a:extLst>
                </a:gridCol>
              </a:tblGrid>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b="1" spc="-10" dirty="0">
                          <a:solidFill>
                            <a:srgbClr val="FFFFFF"/>
                          </a:solidFill>
                          <a:latin typeface="+mn-lt"/>
                          <a:cs typeface="Calibri"/>
                        </a:rPr>
                        <a:t>Conjugation</a:t>
                      </a:r>
                      <a:r>
                        <a:rPr lang="en-US" sz="1400" b="1" spc="-45" dirty="0">
                          <a:solidFill>
                            <a:srgbClr val="FFFFFF"/>
                          </a:solidFill>
                          <a:latin typeface="+mn-lt"/>
                          <a:cs typeface="Calibri"/>
                        </a:rPr>
                        <a:t> </a:t>
                      </a:r>
                      <a:r>
                        <a:rPr lang="en-US" sz="1400" b="1" spc="-5" dirty="0">
                          <a:solidFill>
                            <a:srgbClr val="FFFFFF"/>
                          </a:solidFill>
                          <a:latin typeface="+mn-lt"/>
                          <a:cs typeface="Calibri"/>
                        </a:rPr>
                        <a:t>reaction</a:t>
                      </a:r>
                      <a:endParaRPr lang="en-US" sz="1400" dirty="0">
                        <a:latin typeface="+mn-lt"/>
                        <a:cs typeface="Calibri"/>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b="1" spc="-5" dirty="0">
                          <a:solidFill>
                            <a:srgbClr val="FFFFFF"/>
                          </a:solidFill>
                          <a:latin typeface="+mn-lt"/>
                          <a:cs typeface="Calibri"/>
                        </a:rPr>
                        <a:t>Enzyme</a:t>
                      </a:r>
                      <a:r>
                        <a:rPr lang="en-US" sz="1400" b="1" spc="-65" dirty="0">
                          <a:solidFill>
                            <a:srgbClr val="FFFFFF"/>
                          </a:solidFill>
                          <a:latin typeface="+mn-lt"/>
                          <a:cs typeface="Calibri"/>
                        </a:rPr>
                        <a:t> </a:t>
                      </a:r>
                      <a:r>
                        <a:rPr lang="en-US" sz="1400" b="1" spc="-10" dirty="0">
                          <a:solidFill>
                            <a:srgbClr val="FFFFFF"/>
                          </a:solidFill>
                          <a:latin typeface="+mn-lt"/>
                          <a:cs typeface="Calibri"/>
                        </a:rPr>
                        <a:t>required</a:t>
                      </a:r>
                      <a:endParaRPr lang="en-US" sz="1400" dirty="0">
                        <a:latin typeface="+mn-lt"/>
                        <a:cs typeface="Calibri"/>
                      </a:endParaRPr>
                    </a:p>
                  </a:txBody>
                  <a:tcPr/>
                </a:tc>
                <a:extLst>
                  <a:ext uri="{0D108BD9-81ED-4DB2-BD59-A6C34878D82A}">
                    <a16:rowId xmlns:a16="http://schemas.microsoft.com/office/drawing/2014/main" xmlns="" val="10000"/>
                  </a:ext>
                </a:extLst>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spc="-10" dirty="0" err="1">
                          <a:latin typeface="+mn-lt"/>
                          <a:cs typeface="Calibri"/>
                        </a:rPr>
                        <a:t>glucouronide</a:t>
                      </a:r>
                      <a:r>
                        <a:rPr lang="en-US" sz="1200" spc="5" dirty="0">
                          <a:latin typeface="+mn-lt"/>
                          <a:cs typeface="Calibri"/>
                        </a:rPr>
                        <a:t> </a:t>
                      </a:r>
                      <a:r>
                        <a:rPr lang="en-US" sz="1200" spc="-10" dirty="0">
                          <a:latin typeface="+mn-lt"/>
                          <a:cs typeface="Calibri"/>
                        </a:rPr>
                        <a:t>conjugation</a:t>
                      </a:r>
                      <a:endParaRPr lang="en-US" sz="1200" dirty="0">
                        <a:latin typeface="+mn-lt"/>
                        <a:cs typeface="Calibri"/>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b="1" spc="-5" dirty="0" err="1">
                          <a:latin typeface="+mn-lt"/>
                          <a:cs typeface="Calibri"/>
                        </a:rPr>
                        <a:t>Glucouronyl</a:t>
                      </a:r>
                      <a:r>
                        <a:rPr lang="en-US" sz="1200" b="1" spc="204" dirty="0">
                          <a:latin typeface="+mn-lt"/>
                          <a:cs typeface="Calibri"/>
                        </a:rPr>
                        <a:t> </a:t>
                      </a:r>
                      <a:r>
                        <a:rPr lang="en-US" sz="1200" b="1" spc="-10" dirty="0">
                          <a:latin typeface="+mn-lt"/>
                          <a:cs typeface="Calibri"/>
                        </a:rPr>
                        <a:t>transferase</a:t>
                      </a:r>
                      <a:endParaRPr lang="en-US" sz="1200" dirty="0">
                        <a:latin typeface="+mn-lt"/>
                        <a:cs typeface="Calibri"/>
                      </a:endParaRPr>
                    </a:p>
                  </a:txBody>
                  <a:tcPr/>
                </a:tc>
                <a:extLst>
                  <a:ext uri="{0D108BD9-81ED-4DB2-BD59-A6C34878D82A}">
                    <a16:rowId xmlns:a16="http://schemas.microsoft.com/office/drawing/2014/main" xmlns="" val="10001"/>
                  </a:ext>
                </a:extLst>
              </a:tr>
              <a:tr h="370840">
                <a:tc>
                  <a:txBody>
                    <a:bodyPr/>
                    <a:lstStyle/>
                    <a:p>
                      <a:r>
                        <a:rPr lang="en-US" sz="1200" spc="-5" dirty="0">
                          <a:latin typeface="+mn-lt"/>
                          <a:cs typeface="Calibri"/>
                        </a:rPr>
                        <a:t>Acetylation (CH</a:t>
                      </a:r>
                      <a:r>
                        <a:rPr lang="en-US" sz="1200" spc="-5" baseline="-25000" dirty="0">
                          <a:latin typeface="+mn-lt"/>
                          <a:cs typeface="Calibri"/>
                        </a:rPr>
                        <a:t>3</a:t>
                      </a:r>
                      <a:r>
                        <a:rPr lang="en-US" sz="1200" spc="-5" baseline="0" dirty="0">
                          <a:latin typeface="+mn-lt"/>
                          <a:cs typeface="Calibri"/>
                        </a:rPr>
                        <a:t>COO</a:t>
                      </a:r>
                      <a:r>
                        <a:rPr lang="en-US" sz="1200" spc="-5" baseline="30000" dirty="0">
                          <a:latin typeface="+mn-lt"/>
                          <a:cs typeface="Calibri"/>
                        </a:rPr>
                        <a:t>-</a:t>
                      </a:r>
                      <a:r>
                        <a:rPr lang="en-US" sz="1200" spc="-5" baseline="0" dirty="0">
                          <a:latin typeface="+mn-lt"/>
                          <a:cs typeface="Calibri"/>
                        </a:rPr>
                        <a:t>)</a:t>
                      </a:r>
                      <a:endParaRPr lang="en-US"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b="1" spc="-5" dirty="0">
                          <a:latin typeface="+mn-lt"/>
                          <a:cs typeface="Calibri"/>
                        </a:rPr>
                        <a:t>N-acetyl</a:t>
                      </a:r>
                      <a:r>
                        <a:rPr lang="en-US" sz="1200" b="1" spc="229" dirty="0">
                          <a:latin typeface="+mn-lt"/>
                          <a:cs typeface="Calibri"/>
                        </a:rPr>
                        <a:t> </a:t>
                      </a:r>
                      <a:r>
                        <a:rPr lang="en-US" sz="1200" b="1" spc="-10" dirty="0">
                          <a:latin typeface="+mn-lt"/>
                          <a:cs typeface="Calibri"/>
                        </a:rPr>
                        <a:t>transferase</a:t>
                      </a:r>
                      <a:endParaRPr lang="en-US" sz="1200" dirty="0">
                        <a:latin typeface="+mn-lt"/>
                        <a:cs typeface="Calibri"/>
                      </a:endParaRPr>
                    </a:p>
                  </a:txBody>
                  <a:tcPr/>
                </a:tc>
                <a:extLst>
                  <a:ext uri="{0D108BD9-81ED-4DB2-BD59-A6C34878D82A}">
                    <a16:rowId xmlns:a16="http://schemas.microsoft.com/office/drawing/2014/main" xmlns="" val="10002"/>
                  </a:ext>
                </a:extLst>
              </a:tr>
              <a:tr h="370840">
                <a:tc>
                  <a:txBody>
                    <a:bodyPr/>
                    <a:lstStyle/>
                    <a:p>
                      <a:r>
                        <a:rPr lang="en-US" sz="1200" spc="-5" dirty="0" err="1">
                          <a:latin typeface="+mn-lt"/>
                          <a:cs typeface="Calibri"/>
                        </a:rPr>
                        <a:t>Sulphation</a:t>
                      </a:r>
                      <a:r>
                        <a:rPr lang="en-US" sz="1200" spc="-5" dirty="0">
                          <a:latin typeface="+mn-lt"/>
                          <a:cs typeface="Calibri"/>
                        </a:rPr>
                        <a:t> (SO</a:t>
                      </a:r>
                      <a:r>
                        <a:rPr lang="en-US" sz="1200" spc="-5" baseline="-25000" dirty="0">
                          <a:latin typeface="+mn-lt"/>
                          <a:cs typeface="Calibri"/>
                        </a:rPr>
                        <a:t>4</a:t>
                      </a:r>
                      <a:r>
                        <a:rPr lang="en-US" sz="1200" spc="-5" baseline="30000" dirty="0">
                          <a:latin typeface="+mn-lt"/>
                          <a:cs typeface="Calibri"/>
                        </a:rPr>
                        <a:t>2-</a:t>
                      </a:r>
                      <a:r>
                        <a:rPr lang="en-US" sz="1200" spc="-5" baseline="0" dirty="0">
                          <a:latin typeface="+mn-lt"/>
                          <a:cs typeface="Calibri"/>
                        </a:rPr>
                        <a:t>)</a:t>
                      </a:r>
                      <a:endParaRPr lang="en-US"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b="1" spc="-5" dirty="0" err="1">
                          <a:latin typeface="+mn-lt"/>
                          <a:cs typeface="Calibri"/>
                        </a:rPr>
                        <a:t>Sulfo</a:t>
                      </a:r>
                      <a:r>
                        <a:rPr lang="en-US" sz="1200" b="1" spc="-75" dirty="0">
                          <a:latin typeface="+mn-lt"/>
                          <a:cs typeface="Calibri"/>
                        </a:rPr>
                        <a:t> </a:t>
                      </a:r>
                      <a:r>
                        <a:rPr lang="en-US" sz="1200" b="1" spc="-10" dirty="0">
                          <a:latin typeface="+mn-lt"/>
                          <a:cs typeface="Calibri"/>
                        </a:rPr>
                        <a:t>transferase</a:t>
                      </a:r>
                      <a:endParaRPr lang="en-US" sz="1200" dirty="0">
                        <a:latin typeface="+mn-lt"/>
                        <a:cs typeface="Calibri"/>
                      </a:endParaRPr>
                    </a:p>
                  </a:txBody>
                  <a:tcPr/>
                </a:tc>
                <a:extLst>
                  <a:ext uri="{0D108BD9-81ED-4DB2-BD59-A6C34878D82A}">
                    <a16:rowId xmlns:a16="http://schemas.microsoft.com/office/drawing/2014/main" xmlns="" val="10003"/>
                  </a:ext>
                </a:extLst>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spc="-5" dirty="0">
                          <a:latin typeface="+mn-lt"/>
                          <a:cs typeface="Calibri"/>
                        </a:rPr>
                        <a:t>Methylation (CH</a:t>
                      </a:r>
                      <a:r>
                        <a:rPr lang="en-US" sz="1200" spc="-5" baseline="-25000" dirty="0">
                          <a:latin typeface="+mn-lt"/>
                          <a:cs typeface="Calibri"/>
                        </a:rPr>
                        <a:t>3</a:t>
                      </a:r>
                      <a:r>
                        <a:rPr lang="en-US" sz="1200" spc="-5" baseline="0" dirty="0">
                          <a:latin typeface="+mn-lt"/>
                          <a:cs typeface="Calibri"/>
                        </a:rPr>
                        <a:t>)</a:t>
                      </a:r>
                      <a:endParaRPr lang="en-US" sz="1200" dirty="0">
                        <a:latin typeface="+mn-lt"/>
                        <a:cs typeface="Calibri"/>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b="1" spc="-10" dirty="0">
                          <a:latin typeface="+mn-lt"/>
                          <a:cs typeface="Calibri"/>
                        </a:rPr>
                        <a:t>methyl</a:t>
                      </a:r>
                      <a:r>
                        <a:rPr lang="en-US" sz="1200" b="1" spc="240" dirty="0">
                          <a:latin typeface="+mn-lt"/>
                          <a:cs typeface="Calibri"/>
                        </a:rPr>
                        <a:t> </a:t>
                      </a:r>
                      <a:r>
                        <a:rPr lang="en-US" sz="1200" b="1" spc="-10" dirty="0">
                          <a:latin typeface="+mn-lt"/>
                          <a:cs typeface="Calibri"/>
                        </a:rPr>
                        <a:t>transferase</a:t>
                      </a:r>
                      <a:endParaRPr lang="en-US" sz="1200" dirty="0">
                        <a:latin typeface="+mn-lt"/>
                        <a:cs typeface="Calibri"/>
                      </a:endParaRPr>
                    </a:p>
                  </a:txBody>
                  <a:tcPr/>
                </a:tc>
                <a:extLst>
                  <a:ext uri="{0D108BD9-81ED-4DB2-BD59-A6C34878D82A}">
                    <a16:rowId xmlns:a16="http://schemas.microsoft.com/office/drawing/2014/main" xmlns="" val="10004"/>
                  </a:ext>
                </a:extLst>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dirty="0">
                          <a:latin typeface="+mn-lt"/>
                          <a:cs typeface="Calibri"/>
                        </a:rPr>
                        <a:t>Amino </a:t>
                      </a:r>
                      <a:r>
                        <a:rPr lang="en-US" sz="1200" spc="-5" dirty="0">
                          <a:latin typeface="+mn-lt"/>
                          <a:cs typeface="Calibri"/>
                        </a:rPr>
                        <a:t>acids</a:t>
                      </a:r>
                      <a:r>
                        <a:rPr lang="en-US" sz="1200" spc="-50" dirty="0">
                          <a:latin typeface="+mn-lt"/>
                          <a:cs typeface="Calibri"/>
                        </a:rPr>
                        <a:t> </a:t>
                      </a:r>
                      <a:r>
                        <a:rPr lang="en-US" sz="1200" spc="-10" dirty="0">
                          <a:latin typeface="+mn-lt"/>
                          <a:cs typeface="Calibri"/>
                        </a:rPr>
                        <a:t>conjugation</a:t>
                      </a:r>
                      <a:endParaRPr lang="en-US" sz="1200" dirty="0">
                        <a:latin typeface="+mn-lt"/>
                        <a:cs typeface="Calibri"/>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b="1" spc="-5" dirty="0">
                          <a:latin typeface="+mn-lt"/>
                          <a:cs typeface="Calibri"/>
                        </a:rPr>
                        <a:t>Glycine</a:t>
                      </a:r>
                      <a:r>
                        <a:rPr lang="en-US" sz="1200" b="1" spc="-50" dirty="0">
                          <a:latin typeface="+mn-lt"/>
                          <a:cs typeface="Calibri"/>
                        </a:rPr>
                        <a:t> </a:t>
                      </a:r>
                      <a:r>
                        <a:rPr lang="en-US" sz="1200" b="1" spc="-20" dirty="0">
                          <a:latin typeface="+mn-lt"/>
                          <a:cs typeface="Calibri"/>
                        </a:rPr>
                        <a:t>Transferase</a:t>
                      </a:r>
                      <a:endParaRPr lang="en-US" sz="1200" dirty="0">
                        <a:latin typeface="+mn-lt"/>
                        <a:cs typeface="Calibri"/>
                      </a:endParaRPr>
                    </a:p>
                  </a:txBody>
                  <a:tcPr/>
                </a:tc>
                <a:extLst>
                  <a:ext uri="{0D108BD9-81ED-4DB2-BD59-A6C34878D82A}">
                    <a16:rowId xmlns:a16="http://schemas.microsoft.com/office/drawing/2014/main" xmlns="" val="10005"/>
                  </a:ext>
                </a:extLst>
              </a:tr>
            </a:tbl>
          </a:graphicData>
        </a:graphic>
      </p:graphicFrame>
      <p:sp>
        <p:nvSpPr>
          <p:cNvPr id="10" name="object 7"/>
          <p:cNvSpPr txBox="1"/>
          <p:nvPr/>
        </p:nvSpPr>
        <p:spPr>
          <a:xfrm>
            <a:off x="639780" y="6648144"/>
            <a:ext cx="5544820" cy="1354217"/>
          </a:xfrm>
          <a:prstGeom prst="rect">
            <a:avLst/>
          </a:prstGeom>
        </p:spPr>
        <p:txBody>
          <a:bodyPr vert="horz" wrap="square" lIns="0" tIns="0" rIns="0" bIns="0" rtlCol="0">
            <a:spAutoFit/>
          </a:bodyPr>
          <a:lstStyle/>
          <a:p>
            <a:pPr marL="12700">
              <a:lnSpc>
                <a:spcPct val="100000"/>
              </a:lnSpc>
            </a:pPr>
            <a:r>
              <a:rPr sz="1800" b="1" spc="-5" dirty="0">
                <a:solidFill>
                  <a:srgbClr val="2E6AA6"/>
                </a:solidFill>
                <a:latin typeface="Calibri"/>
                <a:cs typeface="Calibri"/>
              </a:rPr>
              <a:t>Phase</a:t>
            </a:r>
            <a:r>
              <a:rPr sz="1800" b="1" spc="-105" dirty="0">
                <a:solidFill>
                  <a:srgbClr val="2E6AA6"/>
                </a:solidFill>
                <a:latin typeface="Calibri"/>
                <a:cs typeface="Calibri"/>
              </a:rPr>
              <a:t> </a:t>
            </a:r>
            <a:r>
              <a:rPr sz="1800" b="1" dirty="0">
                <a:solidFill>
                  <a:srgbClr val="2E6AA6"/>
                </a:solidFill>
                <a:latin typeface="Calibri"/>
                <a:cs typeface="Calibri"/>
              </a:rPr>
              <a:t>II</a:t>
            </a:r>
            <a:r>
              <a:rPr lang="en-US" sz="1800" b="1" dirty="0">
                <a:solidFill>
                  <a:srgbClr val="2E6AA6"/>
                </a:solidFill>
                <a:latin typeface="Calibri"/>
                <a:cs typeface="Calibri"/>
              </a:rPr>
              <a:t> metabolic reactions</a:t>
            </a:r>
            <a:r>
              <a:rPr sz="1800" b="1" dirty="0">
                <a:solidFill>
                  <a:srgbClr val="2E6AA6"/>
                </a:solidFill>
                <a:latin typeface="Calibri"/>
                <a:cs typeface="Calibri"/>
              </a:rPr>
              <a:t>:</a:t>
            </a:r>
            <a:endParaRPr sz="1800" dirty="0">
              <a:solidFill>
                <a:srgbClr val="2E6AA6"/>
              </a:solidFill>
              <a:latin typeface="Calibri"/>
              <a:cs typeface="Calibri"/>
            </a:endParaRPr>
          </a:p>
          <a:p>
            <a:pPr marL="299085" indent="-286385">
              <a:lnSpc>
                <a:spcPct val="100000"/>
              </a:lnSpc>
              <a:spcBef>
                <a:spcPts val="30"/>
              </a:spcBef>
              <a:buFont typeface="Arial"/>
              <a:buChar char="•"/>
              <a:tabLst>
                <a:tab pos="299085" algn="l"/>
                <a:tab pos="299720" algn="l"/>
              </a:tabLst>
            </a:pPr>
            <a:r>
              <a:rPr sz="1400" dirty="0">
                <a:latin typeface="Calibri"/>
                <a:cs typeface="Calibri"/>
              </a:rPr>
              <a:t>All </a:t>
            </a:r>
            <a:r>
              <a:rPr sz="1400" spc="-10" dirty="0">
                <a:latin typeface="Calibri"/>
                <a:cs typeface="Calibri"/>
              </a:rPr>
              <a:t>are </a:t>
            </a:r>
            <a:r>
              <a:rPr sz="1400" spc="-5" dirty="0">
                <a:latin typeface="Calibri"/>
                <a:cs typeface="Calibri"/>
              </a:rPr>
              <a:t>non microsomal </a:t>
            </a:r>
            <a:r>
              <a:rPr sz="1400" b="1" spc="-15" dirty="0">
                <a:solidFill>
                  <a:srgbClr val="9B261F"/>
                </a:solidFill>
                <a:latin typeface="Calibri"/>
                <a:cs typeface="Calibri"/>
              </a:rPr>
              <a:t>except</a:t>
            </a:r>
            <a:r>
              <a:rPr sz="1400" b="1" spc="-40" dirty="0">
                <a:solidFill>
                  <a:srgbClr val="9B261F"/>
                </a:solidFill>
                <a:latin typeface="Calibri"/>
                <a:cs typeface="Calibri"/>
              </a:rPr>
              <a:t> </a:t>
            </a:r>
            <a:r>
              <a:rPr sz="1400" b="1" spc="-5" dirty="0">
                <a:solidFill>
                  <a:srgbClr val="9B261F"/>
                </a:solidFill>
                <a:latin typeface="Calibri"/>
                <a:cs typeface="Calibri"/>
              </a:rPr>
              <a:t>glucouronidation</a:t>
            </a:r>
            <a:endParaRPr sz="1400" b="1" dirty="0">
              <a:solidFill>
                <a:srgbClr val="9B261F"/>
              </a:solidFill>
              <a:latin typeface="Calibri"/>
              <a:cs typeface="Calibri"/>
            </a:endParaRPr>
          </a:p>
          <a:p>
            <a:pPr marL="299085" indent="-286385">
              <a:lnSpc>
                <a:spcPct val="100000"/>
              </a:lnSpc>
              <a:buFont typeface="Arial"/>
              <a:buChar char="•"/>
              <a:tabLst>
                <a:tab pos="299085" algn="l"/>
                <a:tab pos="299720" algn="l"/>
              </a:tabLst>
            </a:pPr>
            <a:r>
              <a:rPr sz="1400" b="1" spc="-5" dirty="0">
                <a:latin typeface="Calibri"/>
                <a:cs typeface="Calibri"/>
              </a:rPr>
              <a:t>Glucouronide conjugation </a:t>
            </a:r>
            <a:r>
              <a:rPr sz="1400" dirty="0">
                <a:latin typeface="Calibri"/>
                <a:cs typeface="Calibri"/>
              </a:rPr>
              <a:t>is a </a:t>
            </a:r>
            <a:r>
              <a:rPr sz="1400" spc="-5" dirty="0">
                <a:latin typeface="Calibri"/>
                <a:cs typeface="Calibri"/>
              </a:rPr>
              <a:t>microsomal </a:t>
            </a:r>
            <a:r>
              <a:rPr sz="1400" spc="-10" dirty="0">
                <a:latin typeface="Calibri"/>
                <a:cs typeface="Calibri"/>
              </a:rPr>
              <a:t>process </a:t>
            </a:r>
            <a:r>
              <a:rPr sz="1400" spc="-5" dirty="0">
                <a:solidFill>
                  <a:srgbClr val="9B261F"/>
                </a:solidFill>
                <a:latin typeface="Calibri"/>
                <a:cs typeface="Calibri"/>
              </a:rPr>
              <a:t>(the most </a:t>
            </a:r>
            <a:r>
              <a:rPr sz="1400" spc="-10" dirty="0">
                <a:solidFill>
                  <a:srgbClr val="9B261F"/>
                </a:solidFill>
                <a:latin typeface="Calibri"/>
                <a:cs typeface="Calibri"/>
              </a:rPr>
              <a:t>common</a:t>
            </a:r>
            <a:r>
              <a:rPr lang="en-US" sz="1400" spc="-10" dirty="0">
                <a:solidFill>
                  <a:srgbClr val="9B261F"/>
                </a:solidFill>
                <a:latin typeface="Calibri"/>
                <a:cs typeface="Calibri"/>
              </a:rPr>
              <a:t> of phase II reactions</a:t>
            </a:r>
            <a:r>
              <a:rPr sz="1400" spc="-10" dirty="0">
                <a:solidFill>
                  <a:srgbClr val="9B261F"/>
                </a:solidFill>
                <a:latin typeface="Calibri"/>
                <a:cs typeface="Calibri"/>
              </a:rPr>
              <a:t>)</a:t>
            </a:r>
            <a:r>
              <a:rPr sz="1400" spc="-10" dirty="0">
                <a:latin typeface="Calibri"/>
                <a:cs typeface="Calibri"/>
              </a:rPr>
              <a:t>.</a:t>
            </a:r>
            <a:endParaRPr sz="1400" dirty="0">
              <a:latin typeface="Calibri"/>
              <a:cs typeface="Calibri"/>
            </a:endParaRPr>
          </a:p>
          <a:p>
            <a:pPr marL="299085" marR="5080" indent="-286385">
              <a:lnSpc>
                <a:spcPct val="100000"/>
              </a:lnSpc>
              <a:buFont typeface="Arial"/>
              <a:buChar char="•"/>
              <a:tabLst>
                <a:tab pos="299085" algn="l"/>
                <a:tab pos="299720" algn="l"/>
              </a:tabLst>
            </a:pPr>
            <a:r>
              <a:rPr sz="1400" spc="-10" dirty="0">
                <a:latin typeface="Calibri"/>
                <a:cs typeface="Calibri"/>
              </a:rPr>
              <a:t>Deficieny </a:t>
            </a:r>
            <a:r>
              <a:rPr sz="1400" dirty="0">
                <a:latin typeface="Calibri"/>
                <a:cs typeface="Calibri"/>
              </a:rPr>
              <a:t>of </a:t>
            </a:r>
            <a:r>
              <a:rPr sz="1400" b="1" spc="-5" dirty="0">
                <a:latin typeface="Calibri"/>
                <a:cs typeface="Calibri"/>
              </a:rPr>
              <a:t>glucouronyl </a:t>
            </a:r>
            <a:r>
              <a:rPr sz="1400" b="1" spc="-10" dirty="0">
                <a:latin typeface="Calibri"/>
                <a:cs typeface="Calibri"/>
              </a:rPr>
              <a:t>transferase </a:t>
            </a:r>
            <a:r>
              <a:rPr sz="1400" spc="-5" dirty="0">
                <a:latin typeface="Calibri"/>
                <a:cs typeface="Calibri"/>
              </a:rPr>
              <a:t>enzyme </a:t>
            </a:r>
            <a:r>
              <a:rPr sz="1400" dirty="0">
                <a:latin typeface="Calibri"/>
                <a:cs typeface="Calibri"/>
              </a:rPr>
              <a:t>in </a:t>
            </a:r>
            <a:r>
              <a:rPr sz="1400" spc="-5" dirty="0">
                <a:latin typeface="Calibri"/>
                <a:cs typeface="Calibri"/>
              </a:rPr>
              <a:t>neonates </a:t>
            </a:r>
            <a:r>
              <a:rPr sz="1400" spc="-10" dirty="0">
                <a:latin typeface="Calibri"/>
                <a:cs typeface="Calibri"/>
              </a:rPr>
              <a:t>may </a:t>
            </a:r>
            <a:r>
              <a:rPr sz="1400" spc="-5" dirty="0">
                <a:latin typeface="Calibri"/>
                <a:cs typeface="Calibri"/>
              </a:rPr>
              <a:t>result </a:t>
            </a:r>
            <a:r>
              <a:rPr sz="1400" spc="-10" dirty="0">
                <a:latin typeface="Calibri"/>
                <a:cs typeface="Calibri"/>
              </a:rPr>
              <a:t>into  </a:t>
            </a:r>
            <a:r>
              <a:rPr sz="1400" spc="-5" dirty="0">
                <a:latin typeface="Calibri"/>
                <a:cs typeface="Calibri"/>
              </a:rPr>
              <a:t>toxicity </a:t>
            </a:r>
            <a:r>
              <a:rPr sz="1400" dirty="0">
                <a:latin typeface="Calibri"/>
                <a:cs typeface="Calibri"/>
              </a:rPr>
              <a:t>with </a:t>
            </a:r>
            <a:r>
              <a:rPr sz="1400" spc="-10" dirty="0">
                <a:latin typeface="Calibri"/>
                <a:cs typeface="Calibri"/>
              </a:rPr>
              <a:t>chloramphenicol </a:t>
            </a:r>
            <a:r>
              <a:rPr sz="1400" b="1" spc="-15" dirty="0">
                <a:latin typeface="Calibri"/>
                <a:cs typeface="Calibri"/>
              </a:rPr>
              <a:t>(Gray </a:t>
            </a:r>
            <a:r>
              <a:rPr sz="1400" b="1" spc="-5" dirty="0">
                <a:latin typeface="Calibri"/>
                <a:cs typeface="Calibri"/>
              </a:rPr>
              <a:t>baby</a:t>
            </a:r>
            <a:r>
              <a:rPr sz="1400" b="1" spc="20" dirty="0">
                <a:latin typeface="Calibri"/>
                <a:cs typeface="Calibri"/>
              </a:rPr>
              <a:t> </a:t>
            </a:r>
            <a:r>
              <a:rPr sz="1400" b="1" spc="-5" dirty="0">
                <a:latin typeface="Calibri"/>
                <a:cs typeface="Calibri"/>
              </a:rPr>
              <a:t>syndrome)</a:t>
            </a:r>
            <a:r>
              <a:rPr sz="1400" spc="-5" dirty="0">
                <a:latin typeface="Calibri"/>
                <a:cs typeface="Calibri"/>
              </a:rPr>
              <a:t>.</a:t>
            </a:r>
            <a:endParaRPr sz="1400" dirty="0">
              <a:latin typeface="Calibri"/>
              <a:cs typeface="Calibri"/>
            </a:endParaRPr>
          </a:p>
        </p:txBody>
      </p:sp>
      <p:sp>
        <p:nvSpPr>
          <p:cNvPr id="11" name="Slide Number Placeholder 10"/>
          <p:cNvSpPr>
            <a:spLocks noGrp="1"/>
          </p:cNvSpPr>
          <p:nvPr>
            <p:ph type="sldNum" sz="quarter" idx="12"/>
          </p:nvPr>
        </p:nvSpPr>
        <p:spPr/>
        <p:txBody>
          <a:bodyPr/>
          <a:lstStyle/>
          <a:p>
            <a:fld id="{B2E77C5F-097D-4C0C-BCDF-5C8359D7CE86}" type="slidenum">
              <a:rPr lang="en-US" sz="1600" smtClean="0"/>
              <a:t>7</a:t>
            </a:fld>
            <a:endParaRPr lang="en-US" sz="1600" dirty="0"/>
          </a:p>
        </p:txBody>
      </p:sp>
    </p:spTree>
    <p:extLst>
      <p:ext uri="{BB962C8B-B14F-4D97-AF65-F5344CB8AC3E}">
        <p14:creationId xmlns:p14="http://schemas.microsoft.com/office/powerpoint/2010/main" val="847778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7393" y="8568931"/>
            <a:ext cx="3622680" cy="523220"/>
          </a:xfrm>
          <a:prstGeom prst="rect">
            <a:avLst/>
          </a:prstGeom>
          <a:noFill/>
        </p:spPr>
        <p:txBody>
          <a:bodyPr wrap="square" rtlCol="0">
            <a:spAutoFit/>
          </a:bodyPr>
          <a:lstStyle/>
          <a:p>
            <a:pPr algn="ctr"/>
            <a:r>
              <a:rPr lang="en-US" sz="1400" dirty="0">
                <a:solidFill>
                  <a:schemeClr val="bg1"/>
                </a:solidFill>
              </a:rPr>
              <a:t>Contact</a:t>
            </a:r>
            <a:r>
              <a:rPr lang="en-US" sz="1400" baseline="0" dirty="0">
                <a:solidFill>
                  <a:schemeClr val="bg1"/>
                </a:solidFill>
              </a:rPr>
              <a:t> us : Pharma436@outlook.com</a:t>
            </a:r>
          </a:p>
          <a:p>
            <a:pPr algn="ctr"/>
            <a:r>
              <a:rPr lang="en-US" sz="1400" baseline="0" dirty="0">
                <a:solidFill>
                  <a:schemeClr val="bg1"/>
                </a:solidFill>
              </a:rPr>
              <a:t>@Pharma436</a:t>
            </a:r>
            <a:endParaRPr lang="en-US" sz="1400" dirty="0">
              <a:solidFill>
                <a:schemeClr val="bg1"/>
              </a:solidFill>
            </a:endParaRPr>
          </a:p>
        </p:txBody>
      </p:sp>
      <p:sp>
        <p:nvSpPr>
          <p:cNvPr id="3" name="object 8"/>
          <p:cNvSpPr txBox="1"/>
          <p:nvPr/>
        </p:nvSpPr>
        <p:spPr>
          <a:xfrm>
            <a:off x="321576" y="203962"/>
            <a:ext cx="3298190" cy="1153795"/>
          </a:xfrm>
          <a:prstGeom prst="rect">
            <a:avLst/>
          </a:prstGeom>
        </p:spPr>
        <p:txBody>
          <a:bodyPr vert="horz" wrap="square" lIns="0" tIns="0" rIns="0" bIns="0" rtlCol="0">
            <a:spAutoFit/>
          </a:bodyPr>
          <a:lstStyle/>
          <a:p>
            <a:pPr marL="12700">
              <a:lnSpc>
                <a:spcPct val="100000"/>
              </a:lnSpc>
            </a:pPr>
            <a:r>
              <a:rPr sz="1800" b="1" spc="-10" dirty="0">
                <a:solidFill>
                  <a:srgbClr val="2E6AA6"/>
                </a:solidFill>
                <a:latin typeface="Calibri"/>
                <a:cs typeface="Calibri"/>
              </a:rPr>
              <a:t>Characteristics </a:t>
            </a:r>
            <a:r>
              <a:rPr sz="1800" b="1" dirty="0">
                <a:solidFill>
                  <a:srgbClr val="2E6AA6"/>
                </a:solidFill>
                <a:latin typeface="Calibri"/>
                <a:cs typeface="Calibri"/>
              </a:rPr>
              <a:t>of </a:t>
            </a:r>
            <a:r>
              <a:rPr sz="1800" b="1" spc="-5" dirty="0">
                <a:solidFill>
                  <a:srgbClr val="2E6AA6"/>
                </a:solidFill>
                <a:latin typeface="Calibri"/>
                <a:cs typeface="Calibri"/>
              </a:rPr>
              <a:t>Phase </a:t>
            </a:r>
            <a:r>
              <a:rPr sz="1800" b="1" dirty="0">
                <a:solidFill>
                  <a:srgbClr val="2E6AA6"/>
                </a:solidFill>
                <a:latin typeface="Calibri"/>
                <a:cs typeface="Calibri"/>
              </a:rPr>
              <a:t>II</a:t>
            </a:r>
            <a:r>
              <a:rPr sz="1800" b="1" spc="-75" dirty="0">
                <a:solidFill>
                  <a:srgbClr val="2E6AA6"/>
                </a:solidFill>
                <a:latin typeface="Calibri"/>
                <a:cs typeface="Calibri"/>
              </a:rPr>
              <a:t> </a:t>
            </a:r>
            <a:r>
              <a:rPr sz="1800" b="1" spc="-5" dirty="0">
                <a:solidFill>
                  <a:srgbClr val="2E6AA6"/>
                </a:solidFill>
                <a:latin typeface="Calibri"/>
                <a:cs typeface="Calibri"/>
              </a:rPr>
              <a:t>product:</a:t>
            </a:r>
            <a:endParaRPr sz="1800" dirty="0">
              <a:solidFill>
                <a:srgbClr val="2E6AA6"/>
              </a:solidFill>
              <a:latin typeface="Calibri"/>
              <a:cs typeface="Calibri"/>
            </a:endParaRPr>
          </a:p>
          <a:p>
            <a:pPr marL="299085" indent="-286385">
              <a:lnSpc>
                <a:spcPct val="100000"/>
              </a:lnSpc>
              <a:spcBef>
                <a:spcPts val="30"/>
              </a:spcBef>
              <a:buFont typeface="Arial"/>
              <a:buChar char="•"/>
              <a:tabLst>
                <a:tab pos="299085" algn="l"/>
                <a:tab pos="299720" algn="l"/>
              </a:tabLst>
            </a:pPr>
            <a:r>
              <a:rPr sz="1400" dirty="0">
                <a:latin typeface="Calibri"/>
                <a:cs typeface="Calibri"/>
              </a:rPr>
              <a:t>Usually </a:t>
            </a:r>
            <a:r>
              <a:rPr sz="1400" spc="-5" dirty="0">
                <a:latin typeface="Calibri"/>
                <a:cs typeface="Calibri"/>
              </a:rPr>
              <a:t>pharmacologically</a:t>
            </a:r>
            <a:r>
              <a:rPr sz="1400" spc="-30" dirty="0">
                <a:latin typeface="Calibri"/>
                <a:cs typeface="Calibri"/>
              </a:rPr>
              <a:t> </a:t>
            </a:r>
            <a:r>
              <a:rPr sz="1400" b="1" dirty="0">
                <a:solidFill>
                  <a:srgbClr val="9B261F"/>
                </a:solidFill>
                <a:latin typeface="Calibri"/>
                <a:cs typeface="Calibri"/>
              </a:rPr>
              <a:t>inactive</a:t>
            </a:r>
            <a:r>
              <a:rPr sz="1400" dirty="0">
                <a:solidFill>
                  <a:srgbClr val="9B261F"/>
                </a:solidFill>
                <a:latin typeface="Calibri"/>
                <a:cs typeface="Calibri"/>
              </a:rPr>
              <a:t>.</a:t>
            </a:r>
          </a:p>
          <a:p>
            <a:pPr marL="299085" indent="-286385">
              <a:lnSpc>
                <a:spcPct val="100000"/>
              </a:lnSpc>
              <a:buFont typeface="Arial"/>
              <a:buChar char="•"/>
              <a:tabLst>
                <a:tab pos="299085" algn="l"/>
                <a:tab pos="299720" algn="l"/>
              </a:tabLst>
            </a:pPr>
            <a:r>
              <a:rPr sz="1400" b="1" spc="-5" dirty="0">
                <a:solidFill>
                  <a:srgbClr val="9B261F"/>
                </a:solidFill>
                <a:latin typeface="Calibri"/>
                <a:cs typeface="Calibri"/>
              </a:rPr>
              <a:t>Polar</a:t>
            </a:r>
            <a:endParaRPr sz="1400" dirty="0">
              <a:solidFill>
                <a:srgbClr val="9B261F"/>
              </a:solidFill>
              <a:latin typeface="Calibri"/>
              <a:cs typeface="Calibri"/>
            </a:endParaRPr>
          </a:p>
          <a:p>
            <a:pPr marL="299085" indent="-286385">
              <a:lnSpc>
                <a:spcPct val="100000"/>
              </a:lnSpc>
              <a:buFont typeface="Arial"/>
              <a:buChar char="•"/>
              <a:tabLst>
                <a:tab pos="299085" algn="l"/>
                <a:tab pos="299720" algn="l"/>
              </a:tabLst>
            </a:pPr>
            <a:r>
              <a:rPr sz="1400" spc="-10" dirty="0">
                <a:latin typeface="Calibri"/>
                <a:cs typeface="Calibri"/>
              </a:rPr>
              <a:t>more </a:t>
            </a:r>
            <a:r>
              <a:rPr sz="1400" b="1" spc="-10" dirty="0">
                <a:solidFill>
                  <a:srgbClr val="9B261F"/>
                </a:solidFill>
                <a:latin typeface="Calibri"/>
                <a:cs typeface="Calibri"/>
              </a:rPr>
              <a:t>water</a:t>
            </a:r>
            <a:r>
              <a:rPr sz="1400" b="1" spc="-110" dirty="0">
                <a:solidFill>
                  <a:srgbClr val="9B261F"/>
                </a:solidFill>
                <a:latin typeface="Calibri"/>
                <a:cs typeface="Calibri"/>
              </a:rPr>
              <a:t> </a:t>
            </a:r>
            <a:r>
              <a:rPr sz="1400" b="1" dirty="0">
                <a:solidFill>
                  <a:srgbClr val="9B261F"/>
                </a:solidFill>
                <a:latin typeface="Calibri"/>
                <a:cs typeface="Calibri"/>
              </a:rPr>
              <a:t>soluble.</a:t>
            </a:r>
            <a:endParaRPr sz="1400" dirty="0">
              <a:solidFill>
                <a:srgbClr val="9B261F"/>
              </a:solidFill>
              <a:latin typeface="Calibri"/>
              <a:cs typeface="Calibri"/>
            </a:endParaRPr>
          </a:p>
          <a:p>
            <a:pPr marL="299085" indent="-286385">
              <a:lnSpc>
                <a:spcPct val="100000"/>
              </a:lnSpc>
              <a:buFont typeface="Arial"/>
              <a:buChar char="•"/>
              <a:tabLst>
                <a:tab pos="299085" algn="l"/>
                <a:tab pos="299720" algn="l"/>
              </a:tabLst>
            </a:pPr>
            <a:r>
              <a:rPr sz="1400" b="1" spc="-5" dirty="0">
                <a:solidFill>
                  <a:srgbClr val="9B261F"/>
                </a:solidFill>
                <a:latin typeface="Calibri"/>
                <a:cs typeface="Calibri"/>
              </a:rPr>
              <a:t>Easily </a:t>
            </a:r>
            <a:r>
              <a:rPr sz="1400" spc="-15" dirty="0">
                <a:solidFill>
                  <a:srgbClr val="9B261F"/>
                </a:solidFill>
                <a:latin typeface="Calibri"/>
                <a:cs typeface="Calibri"/>
              </a:rPr>
              <a:t>excreted </a:t>
            </a:r>
            <a:r>
              <a:rPr sz="1400" dirty="0">
                <a:latin typeface="Calibri"/>
                <a:cs typeface="Calibri"/>
              </a:rPr>
              <a:t>in</a:t>
            </a:r>
            <a:r>
              <a:rPr sz="1400" spc="-35" dirty="0">
                <a:latin typeface="Calibri"/>
                <a:cs typeface="Calibri"/>
              </a:rPr>
              <a:t> </a:t>
            </a:r>
            <a:r>
              <a:rPr sz="1400" spc="-5" dirty="0">
                <a:latin typeface="Calibri"/>
                <a:cs typeface="Calibri"/>
              </a:rPr>
              <a:t>urine.</a:t>
            </a:r>
            <a:endParaRPr sz="1400" dirty="0">
              <a:latin typeface="Calibri"/>
              <a:cs typeface="Calibri"/>
            </a:endParaRPr>
          </a:p>
        </p:txBody>
      </p:sp>
      <p:sp>
        <p:nvSpPr>
          <p:cNvPr id="4" name="object 4"/>
          <p:cNvSpPr txBox="1"/>
          <p:nvPr/>
        </p:nvSpPr>
        <p:spPr>
          <a:xfrm>
            <a:off x="0" y="1357757"/>
            <a:ext cx="6858000" cy="4944943"/>
          </a:xfrm>
          <a:prstGeom prst="rect">
            <a:avLst/>
          </a:prstGeom>
        </p:spPr>
        <p:txBody>
          <a:bodyPr vert="horz" wrap="square" lIns="0" tIns="0" rIns="0" bIns="0" rtlCol="0">
            <a:spAutoFit/>
          </a:bodyPr>
          <a:lstStyle/>
          <a:p>
            <a:pPr marL="12700">
              <a:lnSpc>
                <a:spcPct val="100000"/>
              </a:lnSpc>
            </a:pPr>
            <a:r>
              <a:rPr sz="1800" b="1" spc="-15" dirty="0">
                <a:solidFill>
                  <a:srgbClr val="2E6AA6"/>
                </a:solidFill>
                <a:latin typeface="Calibri"/>
                <a:cs typeface="Calibri"/>
              </a:rPr>
              <a:t>Factors </a:t>
            </a:r>
            <a:r>
              <a:rPr sz="1800" b="1" spc="-10" dirty="0">
                <a:solidFill>
                  <a:srgbClr val="2E6AA6"/>
                </a:solidFill>
                <a:latin typeface="Calibri"/>
                <a:cs typeface="Calibri"/>
              </a:rPr>
              <a:t>affecting </a:t>
            </a:r>
            <a:r>
              <a:rPr sz="1800" b="1" spc="-5" dirty="0">
                <a:solidFill>
                  <a:srgbClr val="2E6AA6"/>
                </a:solidFill>
                <a:latin typeface="Calibri"/>
                <a:cs typeface="Calibri"/>
              </a:rPr>
              <a:t>metabolism</a:t>
            </a:r>
            <a:r>
              <a:rPr sz="1800" b="1" spc="-110" dirty="0">
                <a:solidFill>
                  <a:srgbClr val="2E6AA6"/>
                </a:solidFill>
                <a:latin typeface="Calibri"/>
                <a:cs typeface="Calibri"/>
              </a:rPr>
              <a:t> </a:t>
            </a:r>
            <a:r>
              <a:rPr sz="1800" b="1" dirty="0">
                <a:solidFill>
                  <a:srgbClr val="2E6AA6"/>
                </a:solidFill>
                <a:latin typeface="Calibri"/>
                <a:cs typeface="Calibri"/>
              </a:rPr>
              <a:t>:</a:t>
            </a:r>
            <a:endParaRPr lang="en-US" sz="1800" b="1" dirty="0">
              <a:solidFill>
                <a:srgbClr val="2E6AA6"/>
              </a:solidFill>
              <a:latin typeface="Calibri"/>
              <a:cs typeface="Calibri"/>
            </a:endParaRPr>
          </a:p>
          <a:p>
            <a:pPr marL="12700">
              <a:lnSpc>
                <a:spcPct val="100000"/>
              </a:lnSpc>
            </a:pPr>
            <a:endParaRPr lang="en-US" b="1" dirty="0">
              <a:solidFill>
                <a:srgbClr val="2E6AA6"/>
              </a:solidFill>
              <a:latin typeface="Calibri"/>
              <a:cs typeface="Calibri"/>
            </a:endParaRPr>
          </a:p>
          <a:p>
            <a:pPr marL="12700">
              <a:lnSpc>
                <a:spcPct val="100000"/>
              </a:lnSpc>
            </a:pPr>
            <a:endParaRPr lang="en-US" sz="1800" b="1" dirty="0">
              <a:solidFill>
                <a:srgbClr val="2E6AA6"/>
              </a:solidFill>
              <a:latin typeface="Calibri"/>
              <a:cs typeface="Calibri"/>
            </a:endParaRPr>
          </a:p>
          <a:p>
            <a:pPr marL="12700">
              <a:lnSpc>
                <a:spcPct val="100000"/>
              </a:lnSpc>
            </a:pPr>
            <a:endParaRPr lang="en-US" b="1" dirty="0">
              <a:solidFill>
                <a:srgbClr val="2E6AA6"/>
              </a:solidFill>
              <a:latin typeface="Calibri"/>
              <a:cs typeface="Calibri"/>
            </a:endParaRPr>
          </a:p>
          <a:p>
            <a:pPr marL="12700">
              <a:lnSpc>
                <a:spcPct val="100000"/>
              </a:lnSpc>
            </a:pPr>
            <a:endParaRPr lang="en-US" sz="1800" b="1" dirty="0">
              <a:solidFill>
                <a:srgbClr val="2E6AA6"/>
              </a:solidFill>
              <a:latin typeface="Calibri"/>
              <a:cs typeface="Calibri"/>
            </a:endParaRPr>
          </a:p>
          <a:p>
            <a:pPr marL="12700">
              <a:lnSpc>
                <a:spcPct val="100000"/>
              </a:lnSpc>
            </a:pPr>
            <a:endParaRPr lang="en-US" b="1" dirty="0">
              <a:solidFill>
                <a:srgbClr val="2E6AA6"/>
              </a:solidFill>
              <a:latin typeface="Calibri"/>
              <a:cs typeface="Calibri"/>
            </a:endParaRPr>
          </a:p>
          <a:p>
            <a:pPr marL="12700">
              <a:lnSpc>
                <a:spcPct val="100000"/>
              </a:lnSpc>
            </a:pPr>
            <a:endParaRPr lang="en-US" sz="1800" b="1" dirty="0">
              <a:solidFill>
                <a:srgbClr val="2E6AA6"/>
              </a:solidFill>
              <a:latin typeface="Calibri"/>
              <a:cs typeface="Calibri"/>
            </a:endParaRPr>
          </a:p>
          <a:p>
            <a:pPr marL="12700">
              <a:lnSpc>
                <a:spcPct val="100000"/>
              </a:lnSpc>
            </a:pPr>
            <a:endParaRPr lang="en-US" b="1" dirty="0">
              <a:solidFill>
                <a:srgbClr val="2E6AA6"/>
              </a:solidFill>
              <a:latin typeface="Calibri"/>
              <a:cs typeface="Calibri"/>
            </a:endParaRPr>
          </a:p>
          <a:p>
            <a:pPr marL="12700">
              <a:lnSpc>
                <a:spcPct val="100000"/>
              </a:lnSpc>
            </a:pPr>
            <a:endParaRPr sz="1800" dirty="0">
              <a:solidFill>
                <a:srgbClr val="2E6AA6"/>
              </a:solidFill>
              <a:latin typeface="Calibri"/>
              <a:cs typeface="Calibri"/>
            </a:endParaRPr>
          </a:p>
          <a:p>
            <a:pPr marL="355600" marR="5080" indent="-342900">
              <a:spcBef>
                <a:spcPts val="365"/>
              </a:spcBef>
              <a:buFont typeface="Arial"/>
              <a:buChar char="•"/>
              <a:tabLst>
                <a:tab pos="354965" algn="l"/>
                <a:tab pos="355600" algn="l"/>
              </a:tabLst>
            </a:pPr>
            <a:r>
              <a:rPr sz="1400" spc="-5" dirty="0">
                <a:solidFill>
                  <a:srgbClr val="2E6AA6"/>
                </a:solidFill>
                <a:latin typeface="Calibri"/>
                <a:cs typeface="Calibri"/>
              </a:rPr>
              <a:t>Genetic polymorphism </a:t>
            </a:r>
            <a:r>
              <a:rPr sz="1600" spc="-5" dirty="0">
                <a:solidFill>
                  <a:srgbClr val="2E6AA6"/>
                </a:solidFill>
                <a:latin typeface="Calibri"/>
                <a:cs typeface="Calibri"/>
              </a:rPr>
              <a:t>: </a:t>
            </a:r>
            <a:r>
              <a:rPr lang="en-US" altLang="en-US" sz="1200" dirty="0">
                <a:ea typeface="Times New Roman" charset="0"/>
                <a:cs typeface="Times New Roman" charset="0"/>
                <a:sym typeface="Symbol" charset="2"/>
              </a:rPr>
              <a:t>Metabolism may vary from population to another due to the existence of different forms of the metabolic enzymes</a:t>
            </a:r>
            <a:r>
              <a:rPr sz="1200" spc="-5" dirty="0" smtClean="0">
                <a:latin typeface="Calibri"/>
                <a:cs typeface="Calibri"/>
              </a:rPr>
              <a:t>. </a:t>
            </a:r>
            <a:r>
              <a:rPr sz="1200" spc="-5" dirty="0">
                <a:latin typeface="Calibri"/>
                <a:cs typeface="Calibri"/>
              </a:rPr>
              <a:t>E.g. </a:t>
            </a:r>
            <a:r>
              <a:rPr sz="1200" b="1" dirty="0">
                <a:latin typeface="Calibri"/>
                <a:cs typeface="Calibri"/>
              </a:rPr>
              <a:t>Isoniazid  </a:t>
            </a:r>
            <a:r>
              <a:rPr sz="1200" spc="-5" dirty="0">
                <a:latin typeface="Calibri"/>
                <a:cs typeface="Calibri"/>
              </a:rPr>
              <a:t>(anti- tuberculosis</a:t>
            </a:r>
            <a:r>
              <a:rPr sz="1200" spc="75" dirty="0">
                <a:latin typeface="Calibri"/>
                <a:cs typeface="Calibri"/>
              </a:rPr>
              <a:t> </a:t>
            </a:r>
            <a:r>
              <a:rPr sz="1200" spc="-5" dirty="0">
                <a:latin typeface="Calibri"/>
                <a:cs typeface="Calibri"/>
              </a:rPr>
              <a:t>drug)</a:t>
            </a:r>
            <a:endParaRPr sz="1200" dirty="0">
              <a:latin typeface="Calibri"/>
              <a:cs typeface="Calibri"/>
            </a:endParaRPr>
          </a:p>
          <a:p>
            <a:pPr marL="845819"/>
            <a:r>
              <a:rPr sz="1400" b="1" dirty="0">
                <a:latin typeface="Calibri"/>
                <a:cs typeface="Calibri"/>
              </a:rPr>
              <a:t>Slow </a:t>
            </a:r>
            <a:r>
              <a:rPr sz="1400" b="1" spc="-5" dirty="0">
                <a:latin typeface="Calibri"/>
                <a:cs typeface="Calibri"/>
              </a:rPr>
              <a:t>acetylator </a:t>
            </a:r>
            <a:r>
              <a:rPr sz="1400" spc="-5" dirty="0">
                <a:latin typeface="Calibri"/>
                <a:cs typeface="Calibri"/>
              </a:rPr>
              <a:t>phenotype </a:t>
            </a:r>
            <a:r>
              <a:rPr sz="1400" dirty="0">
                <a:latin typeface="Symbol"/>
                <a:cs typeface="Symbol"/>
              </a:rPr>
              <a:t></a:t>
            </a:r>
            <a:r>
              <a:rPr sz="1400" dirty="0">
                <a:latin typeface="Times New Roman"/>
                <a:cs typeface="Times New Roman"/>
              </a:rPr>
              <a:t> </a:t>
            </a:r>
            <a:r>
              <a:rPr lang="en-US" altLang="en-US" sz="1400" dirty="0">
                <a:ea typeface="Times New Roman" charset="0"/>
                <a:cs typeface="Times New Roman" charset="0"/>
                <a:sym typeface="Symbol" charset="2"/>
              </a:rPr>
              <a:t>results in decrease in isoniazid metabolism &amp; accumulation of isoniazid with risk of </a:t>
            </a:r>
            <a:r>
              <a:rPr lang="en-US" altLang="en-US" sz="1400" b="1" dirty="0">
                <a:ea typeface="Times New Roman" charset="0"/>
                <a:cs typeface="Times New Roman" charset="0"/>
                <a:sym typeface="Symbol" charset="2"/>
              </a:rPr>
              <a:t>peripheral </a:t>
            </a:r>
            <a:r>
              <a:rPr lang="en-US" altLang="en-US" sz="1400" b="1" dirty="0" smtClean="0">
                <a:ea typeface="Times New Roman" charset="0"/>
                <a:cs typeface="Times New Roman" charset="0"/>
                <a:sym typeface="Symbol" charset="2"/>
              </a:rPr>
              <a:t>neuropathy</a:t>
            </a:r>
          </a:p>
          <a:p>
            <a:pPr marL="845819"/>
            <a:r>
              <a:rPr lang="en-US" altLang="en-US" sz="1200" dirty="0" smtClean="0">
                <a:solidFill>
                  <a:srgbClr val="A6A6A6"/>
                </a:solidFill>
                <a:ea typeface="Times New Roman" charset="0"/>
                <a:cs typeface="Times New Roman" charset="0"/>
                <a:sym typeface="Symbol" charset="2"/>
              </a:rPr>
              <a:t>the enzyme which will metabolize the drug (isoniazid) has genetic problem so the rate of metabolism is slow that will lead to accumulation of the drug and causes disease (peripheral neuropathy)</a:t>
            </a:r>
          </a:p>
          <a:p>
            <a:pPr marL="845819"/>
            <a:r>
              <a:rPr sz="1400" b="1" dirty="0" smtClean="0">
                <a:latin typeface="Calibri"/>
                <a:cs typeface="Calibri"/>
              </a:rPr>
              <a:t>Rapid </a:t>
            </a:r>
            <a:r>
              <a:rPr sz="1400" b="1" spc="-5" dirty="0">
                <a:latin typeface="Calibri"/>
                <a:cs typeface="Calibri"/>
              </a:rPr>
              <a:t>acetylator </a:t>
            </a:r>
            <a:r>
              <a:rPr sz="1400" spc="-5" dirty="0">
                <a:latin typeface="Calibri"/>
                <a:cs typeface="Calibri"/>
              </a:rPr>
              <a:t>phenotype </a:t>
            </a:r>
            <a:r>
              <a:rPr sz="1400" dirty="0">
                <a:latin typeface="Symbol"/>
                <a:cs typeface="Symbol"/>
              </a:rPr>
              <a:t></a:t>
            </a:r>
            <a:r>
              <a:rPr sz="1400" spc="-85" dirty="0">
                <a:latin typeface="Times New Roman"/>
                <a:cs typeface="Times New Roman"/>
              </a:rPr>
              <a:t> </a:t>
            </a:r>
            <a:r>
              <a:rPr lang="en-US" altLang="en-US" sz="1400" dirty="0">
                <a:ea typeface="Times New Roman" charset="0"/>
                <a:cs typeface="Times New Roman" charset="0"/>
                <a:sym typeface="Symbol" charset="2"/>
              </a:rPr>
              <a:t>results into excess metabolites produced with risk of </a:t>
            </a:r>
            <a:r>
              <a:rPr lang="en-US" altLang="en-US" sz="1400" b="1" dirty="0" smtClean="0">
                <a:ea typeface="Times New Roman" charset="0"/>
                <a:cs typeface="Times New Roman" charset="0"/>
                <a:sym typeface="Symbol" charset="2"/>
              </a:rPr>
              <a:t>hepatitis</a:t>
            </a:r>
          </a:p>
          <a:p>
            <a:pPr marL="845819"/>
            <a:r>
              <a:rPr lang="en-US" altLang="en-US" sz="1200" dirty="0">
                <a:solidFill>
                  <a:srgbClr val="A6A6A6"/>
                </a:solidFill>
                <a:ea typeface="Times New Roman" charset="0"/>
                <a:cs typeface="Times New Roman" charset="0"/>
                <a:sym typeface="Symbol" charset="2"/>
              </a:rPr>
              <a:t>the enzyme which will metabolize the drug (isoniazid) has </a:t>
            </a:r>
            <a:r>
              <a:rPr lang="en-US" altLang="en-US" sz="1200" dirty="0" smtClean="0">
                <a:solidFill>
                  <a:srgbClr val="A6A6A6"/>
                </a:solidFill>
                <a:ea typeface="Times New Roman" charset="0"/>
                <a:cs typeface="Times New Roman" charset="0"/>
                <a:sym typeface="Symbol" charset="2"/>
              </a:rPr>
              <a:t>genetic </a:t>
            </a:r>
            <a:r>
              <a:rPr lang="en-US" altLang="en-US" sz="1200" dirty="0">
                <a:solidFill>
                  <a:srgbClr val="A6A6A6"/>
                </a:solidFill>
                <a:ea typeface="Times New Roman" charset="0"/>
                <a:cs typeface="Times New Roman" charset="0"/>
                <a:sym typeface="Symbol" charset="2"/>
              </a:rPr>
              <a:t>problem so the rate of </a:t>
            </a:r>
            <a:r>
              <a:rPr lang="en-US" altLang="en-US" sz="1200" dirty="0" smtClean="0">
                <a:solidFill>
                  <a:srgbClr val="A6A6A6"/>
                </a:solidFill>
                <a:ea typeface="Times New Roman" charset="0"/>
                <a:cs typeface="Times New Roman" charset="0"/>
                <a:sym typeface="Symbol" charset="2"/>
              </a:rPr>
              <a:t>metabolism is high which will accumulate the drug in the liver and toxics the liver then cause hepatitis</a:t>
            </a:r>
            <a:endParaRPr sz="1200" dirty="0">
              <a:cs typeface="Calibri"/>
            </a:endParaRPr>
          </a:p>
        </p:txBody>
      </p:sp>
      <p:cxnSp>
        <p:nvCxnSpPr>
          <p:cNvPr id="5" name="Straight Connector 4"/>
          <p:cNvCxnSpPr/>
          <p:nvPr/>
        </p:nvCxnSpPr>
        <p:spPr>
          <a:xfrm>
            <a:off x="1187078" y="6457893"/>
            <a:ext cx="428434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object 6"/>
          <p:cNvSpPr txBox="1"/>
          <p:nvPr/>
        </p:nvSpPr>
        <p:spPr>
          <a:xfrm>
            <a:off x="383743" y="6531528"/>
            <a:ext cx="5923280" cy="1908215"/>
          </a:xfrm>
          <a:prstGeom prst="rect">
            <a:avLst/>
          </a:prstGeom>
        </p:spPr>
        <p:txBody>
          <a:bodyPr vert="horz" wrap="square" lIns="0" tIns="0" rIns="0" bIns="0" rtlCol="0">
            <a:spAutoFit/>
          </a:bodyPr>
          <a:lstStyle/>
          <a:p>
            <a:pPr marL="12700">
              <a:lnSpc>
                <a:spcPct val="100000"/>
              </a:lnSpc>
            </a:pPr>
            <a:r>
              <a:rPr sz="1800" b="1" dirty="0">
                <a:solidFill>
                  <a:srgbClr val="2E6AA6"/>
                </a:solidFill>
                <a:latin typeface="Calibri"/>
                <a:cs typeface="Calibri"/>
              </a:rPr>
              <a:t>Enzyme </a:t>
            </a:r>
            <a:r>
              <a:rPr sz="1800" b="1" spc="-5" dirty="0">
                <a:solidFill>
                  <a:srgbClr val="2E6AA6"/>
                </a:solidFill>
                <a:latin typeface="Calibri"/>
                <a:cs typeface="Calibri"/>
              </a:rPr>
              <a:t>Induction </a:t>
            </a:r>
            <a:r>
              <a:rPr sz="1800" b="1" dirty="0">
                <a:solidFill>
                  <a:srgbClr val="2E6AA6"/>
                </a:solidFill>
                <a:latin typeface="Calibri"/>
                <a:cs typeface="Calibri"/>
              </a:rPr>
              <a:t>&amp;</a:t>
            </a:r>
            <a:r>
              <a:rPr sz="1800" b="1" spc="-105" dirty="0">
                <a:solidFill>
                  <a:srgbClr val="2E6AA6"/>
                </a:solidFill>
                <a:latin typeface="Calibri"/>
                <a:cs typeface="Calibri"/>
              </a:rPr>
              <a:t> </a:t>
            </a:r>
            <a:r>
              <a:rPr sz="1800" b="1" spc="-5" dirty="0">
                <a:solidFill>
                  <a:srgbClr val="2E6AA6"/>
                </a:solidFill>
                <a:latin typeface="Calibri"/>
                <a:cs typeface="Calibri"/>
              </a:rPr>
              <a:t>inhibition</a:t>
            </a:r>
            <a:r>
              <a:rPr sz="1800" b="1" spc="-5" dirty="0" smtClean="0">
                <a:solidFill>
                  <a:srgbClr val="2E6AA6"/>
                </a:solidFill>
                <a:latin typeface="Calibri"/>
                <a:cs typeface="Calibri"/>
              </a:rPr>
              <a:t>:</a:t>
            </a:r>
            <a:endParaRPr sz="1850" dirty="0">
              <a:latin typeface="Times New Roman"/>
              <a:cs typeface="Times New Roman"/>
            </a:endParaRPr>
          </a:p>
          <a:p>
            <a:pPr marL="169545">
              <a:lnSpc>
                <a:spcPct val="100000"/>
              </a:lnSpc>
            </a:pPr>
            <a:r>
              <a:rPr sz="1800" spc="-5" dirty="0">
                <a:solidFill>
                  <a:srgbClr val="2E6AA6"/>
                </a:solidFill>
                <a:latin typeface="Calibri"/>
                <a:cs typeface="Calibri"/>
              </a:rPr>
              <a:t>Liver </a:t>
            </a:r>
            <a:r>
              <a:rPr sz="1800" spc="-10" dirty="0">
                <a:solidFill>
                  <a:srgbClr val="2E6AA6"/>
                </a:solidFill>
                <a:latin typeface="Calibri"/>
                <a:cs typeface="Calibri"/>
              </a:rPr>
              <a:t>microsomal </a:t>
            </a:r>
            <a:r>
              <a:rPr sz="1800" spc="-5" dirty="0">
                <a:solidFill>
                  <a:srgbClr val="2E6AA6"/>
                </a:solidFill>
                <a:latin typeface="Calibri"/>
                <a:cs typeface="Calibri"/>
              </a:rPr>
              <a:t>enzymes </a:t>
            </a:r>
            <a:r>
              <a:rPr sz="1800" spc="-10" dirty="0">
                <a:solidFill>
                  <a:srgbClr val="2E6AA6"/>
                </a:solidFill>
                <a:latin typeface="Calibri"/>
                <a:cs typeface="Calibri"/>
              </a:rPr>
              <a:t>inducers</a:t>
            </a:r>
            <a:r>
              <a:rPr sz="1800" spc="25" dirty="0">
                <a:solidFill>
                  <a:srgbClr val="2E6AA6"/>
                </a:solidFill>
                <a:latin typeface="Calibri"/>
                <a:cs typeface="Calibri"/>
              </a:rPr>
              <a:t> </a:t>
            </a:r>
            <a:r>
              <a:rPr sz="1800" dirty="0">
                <a:solidFill>
                  <a:srgbClr val="2E6AA6"/>
                </a:solidFill>
                <a:latin typeface="Calibri"/>
                <a:cs typeface="Calibri"/>
              </a:rPr>
              <a:t>:</a:t>
            </a:r>
          </a:p>
          <a:p>
            <a:pPr marL="835660" marR="95885" algn="just">
              <a:lnSpc>
                <a:spcPct val="100000"/>
              </a:lnSpc>
              <a:spcBef>
                <a:spcPts val="25"/>
              </a:spcBef>
            </a:pPr>
            <a:r>
              <a:rPr sz="1400" spc="-5" dirty="0">
                <a:latin typeface="Calibri"/>
                <a:cs typeface="Calibri"/>
              </a:rPr>
              <a:t>drugs that </a:t>
            </a:r>
            <a:r>
              <a:rPr sz="1400" b="1" spc="-5" dirty="0">
                <a:solidFill>
                  <a:srgbClr val="9B261F"/>
                </a:solidFill>
                <a:latin typeface="Calibri"/>
                <a:cs typeface="Calibri"/>
              </a:rPr>
              <a:t>increase</a:t>
            </a:r>
            <a:r>
              <a:rPr sz="1400" b="1" spc="-5" dirty="0">
                <a:latin typeface="Calibri"/>
                <a:cs typeface="Calibri"/>
              </a:rPr>
              <a:t> </a:t>
            </a:r>
            <a:r>
              <a:rPr sz="1400" dirty="0">
                <a:latin typeface="Calibri"/>
                <a:cs typeface="Calibri"/>
              </a:rPr>
              <a:t>activities of liver microsomal </a:t>
            </a:r>
            <a:r>
              <a:rPr sz="1400" spc="-5" dirty="0">
                <a:latin typeface="Calibri"/>
                <a:cs typeface="Calibri"/>
              </a:rPr>
              <a:t>enzymes </a:t>
            </a:r>
            <a:r>
              <a:rPr sz="1400" dirty="0">
                <a:latin typeface="Calibri"/>
                <a:cs typeface="Calibri"/>
              </a:rPr>
              <a:t>&amp; </a:t>
            </a:r>
            <a:r>
              <a:rPr sz="1400" spc="-5" dirty="0">
                <a:latin typeface="Calibri"/>
                <a:cs typeface="Calibri"/>
              </a:rPr>
              <a:t>increase  the metabolism </a:t>
            </a:r>
            <a:r>
              <a:rPr sz="1400" dirty="0">
                <a:latin typeface="Calibri"/>
                <a:cs typeface="Calibri"/>
              </a:rPr>
              <a:t>of </a:t>
            </a:r>
            <a:r>
              <a:rPr sz="1400" spc="-5" dirty="0">
                <a:latin typeface="Calibri"/>
                <a:cs typeface="Calibri"/>
              </a:rPr>
              <a:t>drug </a:t>
            </a:r>
            <a:r>
              <a:rPr sz="1400" dirty="0">
                <a:latin typeface="Calibri"/>
                <a:cs typeface="Calibri"/>
              </a:rPr>
              <a:t>itself </a:t>
            </a:r>
            <a:r>
              <a:rPr sz="1400" spc="-5" dirty="0">
                <a:latin typeface="Calibri"/>
                <a:cs typeface="Calibri"/>
              </a:rPr>
              <a:t>and other drugs </a:t>
            </a:r>
            <a:r>
              <a:rPr sz="1400" spc="-15" dirty="0">
                <a:latin typeface="Calibri"/>
                <a:cs typeface="Calibri"/>
              </a:rPr>
              <a:t>taken </a:t>
            </a:r>
            <a:r>
              <a:rPr sz="1400" dirty="0">
                <a:latin typeface="Calibri"/>
                <a:cs typeface="Calibri"/>
              </a:rPr>
              <a:t>with </a:t>
            </a:r>
            <a:r>
              <a:rPr sz="1400" spc="-5" dirty="0">
                <a:latin typeface="Calibri"/>
                <a:cs typeface="Calibri"/>
              </a:rPr>
              <a:t>the inducer  </a:t>
            </a:r>
            <a:r>
              <a:rPr sz="1400" spc="-10" dirty="0">
                <a:latin typeface="Calibri"/>
                <a:cs typeface="Calibri"/>
              </a:rPr>
              <a:t>at </a:t>
            </a:r>
            <a:r>
              <a:rPr sz="1400" spc="-5" dirty="0">
                <a:latin typeface="Calibri"/>
                <a:cs typeface="Calibri"/>
              </a:rPr>
              <a:t>the </a:t>
            </a:r>
            <a:r>
              <a:rPr sz="1400" dirty="0">
                <a:latin typeface="Calibri"/>
                <a:cs typeface="Calibri"/>
              </a:rPr>
              <a:t>same</a:t>
            </a:r>
            <a:r>
              <a:rPr sz="1400" spc="-50" dirty="0">
                <a:latin typeface="Calibri"/>
                <a:cs typeface="Calibri"/>
              </a:rPr>
              <a:t> </a:t>
            </a:r>
            <a:r>
              <a:rPr sz="1400" spc="-5" dirty="0">
                <a:latin typeface="Calibri"/>
                <a:cs typeface="Calibri"/>
              </a:rPr>
              <a:t>time</a:t>
            </a:r>
            <a:r>
              <a:rPr sz="1400" spc="-5" dirty="0" smtClean="0">
                <a:latin typeface="Calibri"/>
                <a:cs typeface="Calibri"/>
              </a:rPr>
              <a:t>.</a:t>
            </a:r>
            <a:endParaRPr sz="1400" dirty="0">
              <a:latin typeface="Times New Roman"/>
              <a:cs typeface="Times New Roman"/>
            </a:endParaRPr>
          </a:p>
          <a:p>
            <a:pPr marL="169545">
              <a:lnSpc>
                <a:spcPct val="100000"/>
              </a:lnSpc>
            </a:pPr>
            <a:r>
              <a:rPr sz="1800" spc="-5" dirty="0">
                <a:solidFill>
                  <a:srgbClr val="2E6AA6"/>
                </a:solidFill>
                <a:latin typeface="Calibri"/>
                <a:cs typeface="Calibri"/>
              </a:rPr>
              <a:t>Liver </a:t>
            </a:r>
            <a:r>
              <a:rPr sz="1800" spc="-10" dirty="0">
                <a:solidFill>
                  <a:srgbClr val="2E6AA6"/>
                </a:solidFill>
                <a:latin typeface="Calibri"/>
                <a:cs typeface="Calibri"/>
              </a:rPr>
              <a:t>microsomal </a:t>
            </a:r>
            <a:r>
              <a:rPr sz="1800" spc="-5" dirty="0">
                <a:solidFill>
                  <a:srgbClr val="2E6AA6"/>
                </a:solidFill>
                <a:latin typeface="Calibri"/>
                <a:cs typeface="Calibri"/>
              </a:rPr>
              <a:t>enzymes </a:t>
            </a:r>
            <a:r>
              <a:rPr sz="1800" spc="-10" dirty="0">
                <a:solidFill>
                  <a:srgbClr val="2E6AA6"/>
                </a:solidFill>
                <a:latin typeface="Calibri"/>
                <a:cs typeface="Calibri"/>
              </a:rPr>
              <a:t>inhibitors</a:t>
            </a:r>
            <a:r>
              <a:rPr sz="1800" spc="15" dirty="0">
                <a:solidFill>
                  <a:srgbClr val="2E6AA6"/>
                </a:solidFill>
                <a:latin typeface="Calibri"/>
                <a:cs typeface="Calibri"/>
              </a:rPr>
              <a:t> </a:t>
            </a:r>
            <a:r>
              <a:rPr sz="1800" dirty="0">
                <a:solidFill>
                  <a:srgbClr val="2E6AA6"/>
                </a:solidFill>
                <a:latin typeface="Calibri"/>
                <a:cs typeface="Calibri"/>
              </a:rPr>
              <a:t>:</a:t>
            </a:r>
          </a:p>
          <a:p>
            <a:pPr marL="835660" marR="5080">
              <a:lnSpc>
                <a:spcPct val="100000"/>
              </a:lnSpc>
              <a:spcBef>
                <a:spcPts val="25"/>
              </a:spcBef>
            </a:pPr>
            <a:r>
              <a:rPr sz="1400" spc="-5" dirty="0">
                <a:latin typeface="Calibri"/>
                <a:cs typeface="Calibri"/>
              </a:rPr>
              <a:t>drugs that </a:t>
            </a:r>
            <a:r>
              <a:rPr sz="1400" b="1" dirty="0">
                <a:solidFill>
                  <a:srgbClr val="9B261F"/>
                </a:solidFill>
                <a:latin typeface="Calibri"/>
                <a:cs typeface="Calibri"/>
              </a:rPr>
              <a:t>decrease</a:t>
            </a:r>
            <a:r>
              <a:rPr sz="1400" b="1" dirty="0">
                <a:latin typeface="Calibri"/>
                <a:cs typeface="Calibri"/>
              </a:rPr>
              <a:t> </a:t>
            </a:r>
            <a:r>
              <a:rPr sz="1400" dirty="0">
                <a:latin typeface="Calibri"/>
                <a:cs typeface="Calibri"/>
              </a:rPr>
              <a:t>activities of liver microsomal </a:t>
            </a:r>
            <a:r>
              <a:rPr sz="1400" spc="-5" dirty="0">
                <a:latin typeface="Calibri"/>
                <a:cs typeface="Calibri"/>
              </a:rPr>
              <a:t>enzymes </a:t>
            </a:r>
            <a:r>
              <a:rPr sz="1400" dirty="0">
                <a:latin typeface="Calibri"/>
                <a:cs typeface="Calibri"/>
              </a:rPr>
              <a:t>&amp; </a:t>
            </a:r>
            <a:r>
              <a:rPr sz="1400" spc="-5" dirty="0">
                <a:latin typeface="Calibri"/>
                <a:cs typeface="Calibri"/>
              </a:rPr>
              <a:t>decrease  the metabolism of the drug </a:t>
            </a:r>
            <a:r>
              <a:rPr sz="1400" dirty="0">
                <a:latin typeface="Calibri"/>
                <a:cs typeface="Calibri"/>
              </a:rPr>
              <a:t>itself </a:t>
            </a:r>
            <a:r>
              <a:rPr sz="1400" spc="-5" dirty="0">
                <a:latin typeface="Calibri"/>
                <a:cs typeface="Calibri"/>
              </a:rPr>
              <a:t>and other</a:t>
            </a:r>
            <a:r>
              <a:rPr sz="1400" spc="25" dirty="0">
                <a:latin typeface="Calibri"/>
                <a:cs typeface="Calibri"/>
              </a:rPr>
              <a:t> </a:t>
            </a:r>
            <a:r>
              <a:rPr sz="1400" dirty="0">
                <a:latin typeface="Calibri"/>
                <a:cs typeface="Calibri"/>
              </a:rPr>
              <a:t>drugs</a:t>
            </a:r>
            <a:r>
              <a:rPr lang="en-US" sz="1400" spc="-15" dirty="0">
                <a:cs typeface="Calibri"/>
              </a:rPr>
              <a:t> taken concurrently</a:t>
            </a:r>
            <a:endParaRPr sz="1400" dirty="0">
              <a:latin typeface="Calibri"/>
              <a:cs typeface="Calibri"/>
            </a:endParaRPr>
          </a:p>
        </p:txBody>
      </p:sp>
      <p:graphicFrame>
        <p:nvGraphicFramePr>
          <p:cNvPr id="7" name="Table 6"/>
          <p:cNvGraphicFramePr>
            <a:graphicFrameLocks noGrp="1"/>
          </p:cNvGraphicFramePr>
          <p:nvPr>
            <p:extLst>
              <p:ext uri="{D42A27DB-BD31-4B8C-83A1-F6EECF244321}">
                <p14:modId xmlns:p14="http://schemas.microsoft.com/office/powerpoint/2010/main" val="1486180570"/>
              </p:ext>
            </p:extLst>
          </p:nvPr>
        </p:nvGraphicFramePr>
        <p:xfrm>
          <a:off x="612981" y="1639656"/>
          <a:ext cx="5325035" cy="2207991"/>
        </p:xfrm>
        <a:graphic>
          <a:graphicData uri="http://schemas.openxmlformats.org/drawingml/2006/table">
            <a:tbl>
              <a:tblPr firstRow="1" bandRow="1">
                <a:tableStyleId>{5DA37D80-6434-44D0-A028-1B22A696006F}</a:tableStyleId>
              </a:tblPr>
              <a:tblGrid>
                <a:gridCol w="2662517">
                  <a:extLst>
                    <a:ext uri="{9D8B030D-6E8A-4147-A177-3AD203B41FA5}">
                      <a16:colId xmlns:a16="http://schemas.microsoft.com/office/drawing/2014/main" xmlns="" val="20000"/>
                    </a:ext>
                  </a:extLst>
                </a:gridCol>
                <a:gridCol w="1331259">
                  <a:extLst>
                    <a:ext uri="{9D8B030D-6E8A-4147-A177-3AD203B41FA5}">
                      <a16:colId xmlns:a16="http://schemas.microsoft.com/office/drawing/2014/main" xmlns="" val="20001"/>
                    </a:ext>
                  </a:extLst>
                </a:gridCol>
                <a:gridCol w="1331259">
                  <a:extLst>
                    <a:ext uri="{9D8B030D-6E8A-4147-A177-3AD203B41FA5}">
                      <a16:colId xmlns:a16="http://schemas.microsoft.com/office/drawing/2014/main" xmlns="" val="20002"/>
                    </a:ext>
                  </a:extLst>
                </a:gridCol>
              </a:tblGrid>
              <a:tr h="328039">
                <a:tc>
                  <a:txBody>
                    <a:bodyPr/>
                    <a:lstStyle/>
                    <a:p>
                      <a:pPr marL="0" algn="l" defTabSz="685800" rtl="0" eaLnBrk="1" latinLnBrk="0" hangingPunct="1"/>
                      <a:r>
                        <a:rPr lang="en-US" sz="1600" dirty="0">
                          <a:solidFill>
                            <a:srgbClr val="2E6AA6"/>
                          </a:solidFill>
                        </a:rPr>
                        <a:t>The factor</a:t>
                      </a:r>
                    </a:p>
                  </a:txBody>
                  <a:tcPr/>
                </a:tc>
                <a:tc gridSpan="2">
                  <a:txBody>
                    <a:bodyPr/>
                    <a:lstStyle/>
                    <a:p>
                      <a:r>
                        <a:rPr lang="en-US" sz="1600" dirty="0">
                          <a:solidFill>
                            <a:srgbClr val="2E6AA6"/>
                          </a:solidFill>
                        </a:rPr>
                        <a:t>The rate</a:t>
                      </a:r>
                      <a:r>
                        <a:rPr lang="en-US" sz="1600" baseline="0" dirty="0">
                          <a:solidFill>
                            <a:srgbClr val="2E6AA6"/>
                          </a:solidFill>
                        </a:rPr>
                        <a:t> of metabolism</a:t>
                      </a:r>
                      <a:endParaRPr lang="en-US" sz="1600" dirty="0">
                        <a:solidFill>
                          <a:srgbClr val="2E6AA6"/>
                        </a:solidFill>
                      </a:endParaRPr>
                    </a:p>
                  </a:txBody>
                  <a:tcPr/>
                </a:tc>
                <a:tc hMerge="1">
                  <a:txBody>
                    <a:bodyPr/>
                    <a:lstStyle/>
                    <a:p>
                      <a:endParaRPr lang="en-US"/>
                    </a:p>
                  </a:txBody>
                  <a:tcPr/>
                </a:tc>
                <a:extLst>
                  <a:ext uri="{0D108BD9-81ED-4DB2-BD59-A6C34878D82A}">
                    <a16:rowId xmlns:a16="http://schemas.microsoft.com/office/drawing/2014/main" xmlns="" val="10000"/>
                  </a:ext>
                </a:extLst>
              </a:tr>
              <a:tr h="431394">
                <a:tc>
                  <a:txBody>
                    <a:bodyPr/>
                    <a:lstStyle/>
                    <a:p>
                      <a:r>
                        <a:rPr lang="en-US" sz="1400" spc="-10" dirty="0">
                          <a:solidFill>
                            <a:srgbClr val="2E6AA6"/>
                          </a:solidFill>
                        </a:rPr>
                        <a:t>AGE</a:t>
                      </a:r>
                      <a:endParaRPr lang="en-US" sz="1400" dirty="0">
                        <a:solidFill>
                          <a:srgbClr val="2E6AA6"/>
                        </a:solidFill>
                      </a:endParaRPr>
                    </a:p>
                  </a:txBody>
                  <a:tcPr/>
                </a:tc>
                <a:tc grid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dirty="0"/>
                        <a:t>Decrease (↓)</a:t>
                      </a:r>
                      <a:r>
                        <a:rPr lang="en-US" sz="1200" baseline="0" dirty="0"/>
                        <a:t> </a:t>
                      </a:r>
                      <a:r>
                        <a:rPr lang="en-US" sz="1200" dirty="0"/>
                        <a:t>in </a:t>
                      </a:r>
                      <a:r>
                        <a:rPr lang="en-US" sz="1200" spc="-5" dirty="0"/>
                        <a:t>neonates </a:t>
                      </a:r>
                      <a:r>
                        <a:rPr lang="en-US" sz="1200" dirty="0"/>
                        <a:t>&amp;</a:t>
                      </a:r>
                      <a:r>
                        <a:rPr lang="en-US" sz="1200" spc="185" dirty="0"/>
                        <a:t> </a:t>
                      </a:r>
                      <a:r>
                        <a:rPr lang="en-US" sz="1200" spc="-20" dirty="0"/>
                        <a:t>elderly.</a:t>
                      </a:r>
                      <a:endParaRPr lang="en-US" sz="1200" dirty="0">
                        <a:latin typeface="+mn-lt"/>
                        <a:cs typeface="Calibri"/>
                      </a:endParaRPr>
                    </a:p>
                  </a:txBody>
                  <a:tcPr/>
                </a:tc>
                <a:tc hMerge="1">
                  <a:txBody>
                    <a:bodyPr/>
                    <a:lstStyle/>
                    <a:p>
                      <a:endParaRPr lang="en-US"/>
                    </a:p>
                  </a:txBody>
                  <a:tcPr/>
                </a:tc>
                <a:extLst>
                  <a:ext uri="{0D108BD9-81ED-4DB2-BD59-A6C34878D82A}">
                    <a16:rowId xmlns:a16="http://schemas.microsoft.com/office/drawing/2014/main" xmlns="" val="10001"/>
                  </a:ext>
                </a:extLst>
              </a:tr>
              <a:tr h="328039">
                <a:tc>
                  <a:txBody>
                    <a:bodyPr/>
                    <a:lstStyle/>
                    <a:p>
                      <a:r>
                        <a:rPr lang="en-US" sz="1400" spc="-10" dirty="0">
                          <a:solidFill>
                            <a:srgbClr val="2E6AA6"/>
                          </a:solidFill>
                        </a:rPr>
                        <a:t>DISEASES </a:t>
                      </a:r>
                      <a:endParaRPr lang="en-US" sz="1400" dirty="0">
                        <a:solidFill>
                          <a:srgbClr val="2E6AA6"/>
                        </a:solidFill>
                      </a:endParaRPr>
                    </a:p>
                  </a:txBody>
                  <a:tcPr/>
                </a:tc>
                <a:tc gridSpan="2">
                  <a:txBody>
                    <a:bodyPr/>
                    <a:lstStyle/>
                    <a:p>
                      <a:r>
                        <a:rPr lang="en-US" sz="1200" dirty="0"/>
                        <a:t>Decrease (↓) in </a:t>
                      </a:r>
                      <a:r>
                        <a:rPr lang="en-US" sz="1200" spc="-5" dirty="0"/>
                        <a:t>liver</a:t>
                      </a:r>
                      <a:r>
                        <a:rPr lang="en-US" sz="1200" spc="-50" dirty="0"/>
                        <a:t> </a:t>
                      </a:r>
                      <a:r>
                        <a:rPr lang="en-US" sz="1200" dirty="0"/>
                        <a:t>diseases.</a:t>
                      </a:r>
                    </a:p>
                  </a:txBody>
                  <a:tcPr/>
                </a:tc>
                <a:tc hMerge="1">
                  <a:txBody>
                    <a:bodyPr/>
                    <a:lstStyle/>
                    <a:p>
                      <a:endParaRPr lang="en-US"/>
                    </a:p>
                  </a:txBody>
                  <a:tcPr/>
                </a:tc>
                <a:extLst>
                  <a:ext uri="{0D108BD9-81ED-4DB2-BD59-A6C34878D82A}">
                    <a16:rowId xmlns:a16="http://schemas.microsoft.com/office/drawing/2014/main" xmlns="" val="10002"/>
                  </a:ext>
                </a:extLst>
              </a:tr>
              <a:tr h="328039">
                <a:tc>
                  <a:txBody>
                    <a:bodyPr/>
                    <a:lstStyle/>
                    <a:p>
                      <a:r>
                        <a:rPr lang="en-US" sz="1400" spc="-10" dirty="0">
                          <a:solidFill>
                            <a:srgbClr val="2E6AA6"/>
                          </a:solidFill>
                        </a:rPr>
                        <a:t>Degree </a:t>
                      </a:r>
                      <a:r>
                        <a:rPr lang="en-US" sz="1400" spc="-5" dirty="0">
                          <a:solidFill>
                            <a:srgbClr val="2E6AA6"/>
                          </a:solidFill>
                        </a:rPr>
                        <a:t>of </a:t>
                      </a:r>
                      <a:r>
                        <a:rPr lang="en-US" sz="1400" spc="-10" dirty="0">
                          <a:solidFill>
                            <a:srgbClr val="2E6AA6"/>
                          </a:solidFill>
                        </a:rPr>
                        <a:t>Protein </a:t>
                      </a:r>
                      <a:r>
                        <a:rPr lang="en-US" sz="1400" spc="-5" dirty="0">
                          <a:solidFill>
                            <a:srgbClr val="2E6AA6"/>
                          </a:solidFill>
                        </a:rPr>
                        <a:t>Binding</a:t>
                      </a:r>
                      <a:endParaRPr lang="en-US" sz="1400" dirty="0">
                        <a:solidFill>
                          <a:srgbClr val="2E6AA6"/>
                        </a:solidFill>
                      </a:endParaRPr>
                    </a:p>
                  </a:txBody>
                  <a:tcPr/>
                </a:tc>
                <a:tc gridSpan="2">
                  <a:txBody>
                    <a:bodyPr/>
                    <a:lstStyle/>
                    <a:p>
                      <a:r>
                        <a:rPr lang="en-US" sz="1200" dirty="0"/>
                        <a:t>Decrease (↓) in binding protein</a:t>
                      </a:r>
                    </a:p>
                  </a:txBody>
                  <a:tcPr/>
                </a:tc>
                <a:tc hMerge="1">
                  <a:txBody>
                    <a:bodyPr/>
                    <a:lstStyle/>
                    <a:p>
                      <a:endParaRPr lang="en-US"/>
                    </a:p>
                  </a:txBody>
                  <a:tcPr/>
                </a:tc>
                <a:extLst>
                  <a:ext uri="{0D108BD9-81ED-4DB2-BD59-A6C34878D82A}">
                    <a16:rowId xmlns:a16="http://schemas.microsoft.com/office/drawing/2014/main" xmlns="" val="10003"/>
                  </a:ext>
                </a:extLst>
              </a:tr>
              <a:tr h="434813">
                <a:tc>
                  <a:txBody>
                    <a:bodyPr/>
                    <a:lstStyle/>
                    <a:p>
                      <a:r>
                        <a:rPr lang="en-US" sz="1400" spc="-10" dirty="0">
                          <a:solidFill>
                            <a:srgbClr val="2E6AA6"/>
                          </a:solidFill>
                        </a:rPr>
                        <a:t>Concurrent </a:t>
                      </a:r>
                      <a:r>
                        <a:rPr lang="en-US" sz="1400" dirty="0">
                          <a:solidFill>
                            <a:srgbClr val="2E6AA6"/>
                          </a:solidFill>
                        </a:rPr>
                        <a:t>use </a:t>
                      </a:r>
                      <a:r>
                        <a:rPr lang="en-US" sz="1400" spc="-5" dirty="0">
                          <a:solidFill>
                            <a:srgbClr val="2E6AA6"/>
                          </a:solidFill>
                        </a:rPr>
                        <a:t>of drugs</a:t>
                      </a:r>
                      <a:endParaRPr lang="en-US" sz="1400" dirty="0">
                        <a:solidFill>
                          <a:srgbClr val="2E6AA6"/>
                        </a:solidFill>
                      </a:endParaRPr>
                    </a:p>
                  </a:txBody>
                  <a:tcPr/>
                </a:tc>
                <a:tc>
                  <a:txBody>
                    <a:bodyPr/>
                    <a:lstStyle/>
                    <a:p>
                      <a:r>
                        <a:rPr lang="en-US" sz="1200" spc="-5" dirty="0"/>
                        <a:t>increase (↑) in the Induction </a:t>
                      </a:r>
                      <a:endParaRPr lang="en-US" sz="12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spc="-5" dirty="0"/>
                        <a:t>decrease (</a:t>
                      </a:r>
                      <a:r>
                        <a:rPr lang="en-US" sz="1200" dirty="0"/>
                        <a:t>↓) in the </a:t>
                      </a:r>
                      <a:r>
                        <a:rPr lang="en-US" sz="1200" spc="-5" dirty="0"/>
                        <a:t>Inhibition </a:t>
                      </a:r>
                      <a:endParaRPr lang="en-US" sz="1200" dirty="0"/>
                    </a:p>
                  </a:txBody>
                  <a:tcPr/>
                </a:tc>
                <a:extLst>
                  <a:ext uri="{0D108BD9-81ED-4DB2-BD59-A6C34878D82A}">
                    <a16:rowId xmlns:a16="http://schemas.microsoft.com/office/drawing/2014/main" xmlns="" val="10004"/>
                  </a:ext>
                </a:extLst>
              </a:tr>
              <a:tr h="328039">
                <a:tc>
                  <a:txBody>
                    <a:bodyPr/>
                    <a:lstStyle/>
                    <a:p>
                      <a:r>
                        <a:rPr lang="en-US" sz="1400" spc="-5" dirty="0">
                          <a:solidFill>
                            <a:srgbClr val="2E6AA6"/>
                          </a:solidFill>
                        </a:rPr>
                        <a:t>Nutrition</a:t>
                      </a:r>
                      <a:endParaRPr lang="en-US" sz="1400" dirty="0">
                        <a:solidFill>
                          <a:srgbClr val="2E6AA6"/>
                        </a:solidFill>
                      </a:endParaRPr>
                    </a:p>
                  </a:txBody>
                  <a:tcPr/>
                </a:tc>
                <a:tc gridSpan="2">
                  <a:txBody>
                    <a:bodyPr/>
                    <a:lstStyle/>
                    <a:p>
                      <a:r>
                        <a:rPr lang="en-US" sz="1200" spc="-5" dirty="0"/>
                        <a:t>Decrease</a:t>
                      </a:r>
                      <a:r>
                        <a:rPr lang="en-US" sz="1200" spc="-5" baseline="0" dirty="0"/>
                        <a:t> </a:t>
                      </a:r>
                      <a:r>
                        <a:rPr lang="en-US" sz="1200" dirty="0"/>
                        <a:t>(↓) in</a:t>
                      </a:r>
                      <a:r>
                        <a:rPr lang="en-US" sz="1200" baseline="0" dirty="0"/>
                        <a:t> </a:t>
                      </a:r>
                      <a:r>
                        <a:rPr lang="en-US" sz="1200" spc="-5" dirty="0"/>
                        <a:t>malnutrition</a:t>
                      </a:r>
                      <a:endParaRPr lang="en-US" sz="1200" dirty="0"/>
                    </a:p>
                  </a:txBody>
                  <a:tcPr/>
                </a:tc>
                <a:tc hMerge="1">
                  <a:txBody>
                    <a:bodyPr/>
                    <a:lstStyle/>
                    <a:p>
                      <a:endParaRPr lang="en-US"/>
                    </a:p>
                  </a:txBody>
                  <a:tcPr/>
                </a:tc>
                <a:extLst>
                  <a:ext uri="{0D108BD9-81ED-4DB2-BD59-A6C34878D82A}">
                    <a16:rowId xmlns:a16="http://schemas.microsoft.com/office/drawing/2014/main" xmlns="" val="10005"/>
                  </a:ext>
                </a:extLst>
              </a:tr>
            </a:tbl>
          </a:graphicData>
        </a:graphic>
      </p:graphicFrame>
      <p:sp>
        <p:nvSpPr>
          <p:cNvPr id="8" name="Slide Number Placeholder 7"/>
          <p:cNvSpPr>
            <a:spLocks noGrp="1"/>
          </p:cNvSpPr>
          <p:nvPr>
            <p:ph type="sldNum" sz="quarter" idx="12"/>
          </p:nvPr>
        </p:nvSpPr>
        <p:spPr/>
        <p:txBody>
          <a:bodyPr/>
          <a:lstStyle/>
          <a:p>
            <a:fld id="{B2E77C5F-097D-4C0C-BCDF-5C8359D7CE86}" type="slidenum">
              <a:rPr lang="en-US" sz="1600" smtClean="0"/>
              <a:t>8</a:t>
            </a:fld>
            <a:endParaRPr lang="en-US" sz="1600" dirty="0"/>
          </a:p>
        </p:txBody>
      </p:sp>
    </p:spTree>
    <p:extLst>
      <p:ext uri="{BB962C8B-B14F-4D97-AF65-F5344CB8AC3E}">
        <p14:creationId xmlns:p14="http://schemas.microsoft.com/office/powerpoint/2010/main" val="996045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097301074"/>
              </p:ext>
            </p:extLst>
          </p:nvPr>
        </p:nvGraphicFramePr>
        <p:xfrm>
          <a:off x="0" y="53790"/>
          <a:ext cx="6355977" cy="1595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p:cNvSpPr/>
          <p:nvPr/>
        </p:nvSpPr>
        <p:spPr>
          <a:xfrm>
            <a:off x="711957" y="1792942"/>
            <a:ext cx="1810871" cy="17212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charset="0"/>
              <a:buChar char="•"/>
            </a:pPr>
            <a:r>
              <a:rPr lang="en-US" sz="1200" b="1" spc="-5" dirty="0">
                <a:solidFill>
                  <a:schemeClr val="tx1"/>
                </a:solidFill>
                <a:cs typeface="Calibri"/>
              </a:rPr>
              <a:t>Alcohol</a:t>
            </a:r>
          </a:p>
          <a:p>
            <a:pPr marL="171450" marR="33020" indent="-171450">
              <a:lnSpc>
                <a:spcPts val="1835"/>
              </a:lnSpc>
              <a:buFont typeface="Arial" charset="0"/>
              <a:buChar char="•"/>
            </a:pPr>
            <a:r>
              <a:rPr lang="en-US" sz="1200" b="1" spc="-15" dirty="0">
                <a:solidFill>
                  <a:schemeClr val="tx1"/>
                </a:solidFill>
                <a:cs typeface="Calibri"/>
              </a:rPr>
              <a:t>Cigarette</a:t>
            </a:r>
            <a:r>
              <a:rPr lang="en-US" sz="1200" dirty="0">
                <a:solidFill>
                  <a:schemeClr val="tx1"/>
                </a:solidFill>
                <a:cs typeface="Calibri"/>
              </a:rPr>
              <a:t> </a:t>
            </a:r>
            <a:r>
              <a:rPr lang="en-US" sz="1200" b="1" spc="-5" dirty="0">
                <a:solidFill>
                  <a:schemeClr val="tx1"/>
                </a:solidFill>
                <a:cs typeface="Calibri"/>
              </a:rPr>
              <a:t>smoking</a:t>
            </a:r>
          </a:p>
          <a:p>
            <a:pPr marL="171450" indent="-171450">
              <a:lnSpc>
                <a:spcPts val="1835"/>
              </a:lnSpc>
              <a:buFont typeface="Arial" charset="0"/>
              <a:buChar char="•"/>
            </a:pPr>
            <a:r>
              <a:rPr lang="en-US" sz="1200" b="1" spc="-10" dirty="0" err="1">
                <a:solidFill>
                  <a:schemeClr val="tx1"/>
                </a:solidFill>
                <a:cs typeface="Calibri"/>
              </a:rPr>
              <a:t>Phe</a:t>
            </a:r>
            <a:r>
              <a:rPr lang="en-US" sz="1200" b="1" spc="-15" dirty="0" err="1">
                <a:solidFill>
                  <a:schemeClr val="tx1"/>
                </a:solidFill>
                <a:cs typeface="Calibri"/>
              </a:rPr>
              <a:t>n</a:t>
            </a:r>
            <a:r>
              <a:rPr lang="en-US" sz="1200" b="1" spc="-5" dirty="0" err="1">
                <a:solidFill>
                  <a:schemeClr val="tx1"/>
                </a:solidFill>
                <a:cs typeface="Calibri"/>
              </a:rPr>
              <a:t>obar</a:t>
            </a:r>
            <a:r>
              <a:rPr lang="en-US" sz="1200" b="1" spc="-20" dirty="0" err="1">
                <a:solidFill>
                  <a:schemeClr val="tx1"/>
                </a:solidFill>
                <a:cs typeface="Calibri"/>
              </a:rPr>
              <a:t>b</a:t>
            </a:r>
            <a:r>
              <a:rPr lang="en-US" sz="1200" b="1" spc="-5" dirty="0" err="1">
                <a:solidFill>
                  <a:schemeClr val="tx1"/>
                </a:solidFill>
                <a:cs typeface="Calibri"/>
              </a:rPr>
              <a:t>i</a:t>
            </a:r>
            <a:r>
              <a:rPr lang="en-US" sz="1200" b="1" spc="-20" dirty="0" err="1">
                <a:solidFill>
                  <a:schemeClr val="tx1"/>
                </a:solidFill>
                <a:cs typeface="Calibri"/>
              </a:rPr>
              <a:t>t</a:t>
            </a:r>
            <a:r>
              <a:rPr lang="en-US" sz="1200" b="1" spc="-5" dirty="0" err="1">
                <a:solidFill>
                  <a:schemeClr val="tx1"/>
                </a:solidFill>
                <a:cs typeface="Calibri"/>
              </a:rPr>
              <a:t>one</a:t>
            </a:r>
            <a:r>
              <a:rPr lang="en-US" sz="1200" dirty="0">
                <a:solidFill>
                  <a:schemeClr val="tx1"/>
                </a:solidFill>
                <a:cs typeface="Calibri"/>
              </a:rPr>
              <a:t> </a:t>
            </a:r>
            <a:r>
              <a:rPr lang="en-US" sz="1200" spc="-10" dirty="0">
                <a:solidFill>
                  <a:schemeClr val="tx1"/>
                </a:solidFill>
                <a:cs typeface="Calibri"/>
              </a:rPr>
              <a:t>(hypnotic)</a:t>
            </a:r>
            <a:endParaRPr lang="en-US" sz="1200" dirty="0">
              <a:solidFill>
                <a:schemeClr val="tx1"/>
              </a:solidFill>
              <a:cs typeface="Calibri"/>
            </a:endParaRPr>
          </a:p>
          <a:p>
            <a:pPr marL="176530" indent="-171450">
              <a:lnSpc>
                <a:spcPts val="1835"/>
              </a:lnSpc>
              <a:buFont typeface="Arial" charset="0"/>
              <a:buChar char="•"/>
            </a:pPr>
            <a:r>
              <a:rPr lang="en-US" sz="1200" b="1" spc="-10" dirty="0">
                <a:solidFill>
                  <a:schemeClr val="tx1"/>
                </a:solidFill>
                <a:cs typeface="Calibri"/>
              </a:rPr>
              <a:t>Phenytoin</a:t>
            </a:r>
            <a:r>
              <a:rPr lang="en-US" sz="1200" dirty="0">
                <a:solidFill>
                  <a:schemeClr val="tx1"/>
                </a:solidFill>
                <a:cs typeface="Calibri"/>
              </a:rPr>
              <a:t> </a:t>
            </a:r>
            <a:r>
              <a:rPr lang="en-US" sz="1200" spc="-5" dirty="0">
                <a:solidFill>
                  <a:schemeClr val="tx1"/>
                </a:solidFill>
                <a:cs typeface="Calibri"/>
              </a:rPr>
              <a:t>(antiepileptic)</a:t>
            </a:r>
            <a:r>
              <a:rPr lang="en-US" sz="1200" spc="-165" dirty="0">
                <a:solidFill>
                  <a:schemeClr val="tx1"/>
                </a:solidFill>
                <a:cs typeface="Calibri"/>
              </a:rPr>
              <a:t> </a:t>
            </a:r>
            <a:endParaRPr lang="en-US" sz="1200" dirty="0">
              <a:solidFill>
                <a:schemeClr val="tx1"/>
              </a:solidFill>
              <a:cs typeface="Calibri"/>
            </a:endParaRPr>
          </a:p>
          <a:p>
            <a:pPr marL="171450" marR="33020" indent="-171450">
              <a:lnSpc>
                <a:spcPts val="1835"/>
              </a:lnSpc>
              <a:buFont typeface="Arial" charset="0"/>
              <a:buChar char="•"/>
            </a:pPr>
            <a:r>
              <a:rPr lang="en-US" sz="1200" b="1" dirty="0">
                <a:solidFill>
                  <a:schemeClr val="tx1"/>
                </a:solidFill>
              </a:rPr>
              <a:t>Rifampicin</a:t>
            </a:r>
            <a:r>
              <a:rPr lang="en-US" sz="1200" dirty="0">
                <a:solidFill>
                  <a:schemeClr val="tx1"/>
                </a:solidFill>
              </a:rPr>
              <a:t> (Anti TB)</a:t>
            </a:r>
          </a:p>
        </p:txBody>
      </p:sp>
      <p:sp>
        <p:nvSpPr>
          <p:cNvPr id="4" name="Rounded Rectangle 3"/>
          <p:cNvSpPr/>
          <p:nvPr/>
        </p:nvSpPr>
        <p:spPr>
          <a:xfrm>
            <a:off x="4127145" y="1775014"/>
            <a:ext cx="1810871" cy="17570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charset="0"/>
              <a:buChar char="•"/>
            </a:pPr>
            <a:r>
              <a:rPr lang="en-US" sz="1200" b="1" spc="-15" dirty="0">
                <a:solidFill>
                  <a:schemeClr val="tx1"/>
                </a:solidFill>
                <a:cs typeface="Calibri"/>
              </a:rPr>
              <a:t>Grape</a:t>
            </a:r>
            <a:r>
              <a:rPr lang="en-US" sz="1200" b="1" spc="-75" dirty="0">
                <a:solidFill>
                  <a:schemeClr val="tx1"/>
                </a:solidFill>
                <a:cs typeface="Calibri"/>
              </a:rPr>
              <a:t> </a:t>
            </a:r>
            <a:r>
              <a:rPr lang="en-US" sz="1200" b="1" spc="-5" dirty="0">
                <a:solidFill>
                  <a:schemeClr val="tx1"/>
                </a:solidFill>
                <a:cs typeface="Calibri"/>
              </a:rPr>
              <a:t>fruits</a:t>
            </a:r>
          </a:p>
          <a:p>
            <a:pPr marL="171450" indent="-171450">
              <a:lnSpc>
                <a:spcPts val="1835"/>
              </a:lnSpc>
              <a:buFont typeface="Arial" charset="0"/>
              <a:buChar char="•"/>
            </a:pPr>
            <a:r>
              <a:rPr lang="en-US" sz="1200" b="1" spc="-10" dirty="0">
                <a:solidFill>
                  <a:schemeClr val="tx1"/>
                </a:solidFill>
                <a:cs typeface="Calibri"/>
              </a:rPr>
              <a:t>Erythromycin</a:t>
            </a:r>
            <a:r>
              <a:rPr lang="en-US" sz="1200" dirty="0">
                <a:solidFill>
                  <a:schemeClr val="tx1"/>
                </a:solidFill>
                <a:cs typeface="Calibri"/>
              </a:rPr>
              <a:t> </a:t>
            </a:r>
            <a:r>
              <a:rPr lang="en-US" sz="1200" spc="-5" dirty="0">
                <a:solidFill>
                  <a:schemeClr val="tx1"/>
                </a:solidFill>
                <a:cs typeface="Calibri"/>
              </a:rPr>
              <a:t>(antibiotic)</a:t>
            </a:r>
            <a:endParaRPr lang="en-US" sz="1200" dirty="0">
              <a:solidFill>
                <a:schemeClr val="tx1"/>
              </a:solidFill>
              <a:cs typeface="Calibri"/>
            </a:endParaRPr>
          </a:p>
          <a:p>
            <a:pPr marL="171450" marR="62230" indent="-171450">
              <a:lnSpc>
                <a:spcPts val="1835"/>
              </a:lnSpc>
              <a:spcBef>
                <a:spcPts val="605"/>
              </a:spcBef>
              <a:buFont typeface="Arial" charset="0"/>
              <a:buChar char="•"/>
            </a:pPr>
            <a:r>
              <a:rPr lang="en-US" sz="1200" b="1" spc="-10" dirty="0">
                <a:solidFill>
                  <a:schemeClr val="tx1"/>
                </a:solidFill>
                <a:cs typeface="Calibri"/>
              </a:rPr>
              <a:t>Cimetidine</a:t>
            </a:r>
            <a:r>
              <a:rPr lang="en-US" sz="1200" dirty="0">
                <a:solidFill>
                  <a:schemeClr val="tx1"/>
                </a:solidFill>
                <a:cs typeface="Calibri"/>
              </a:rPr>
              <a:t> </a:t>
            </a:r>
            <a:r>
              <a:rPr lang="en-US" sz="1200" spc="-5" dirty="0">
                <a:solidFill>
                  <a:srgbClr val="A6A6A6"/>
                </a:solidFill>
                <a:cs typeface="Calibri"/>
              </a:rPr>
              <a:t>(anti-ulcer)</a:t>
            </a:r>
            <a:endParaRPr lang="en-US" sz="1200" dirty="0">
              <a:solidFill>
                <a:srgbClr val="A6A6A6"/>
              </a:solidFill>
              <a:cs typeface="Calibri"/>
            </a:endParaRPr>
          </a:p>
          <a:p>
            <a:pPr marL="171450" indent="-171450">
              <a:lnSpc>
                <a:spcPts val="1835"/>
              </a:lnSpc>
              <a:spcBef>
                <a:spcPts val="605"/>
              </a:spcBef>
              <a:buFont typeface="Arial" charset="0"/>
              <a:buChar char="•"/>
            </a:pPr>
            <a:r>
              <a:rPr lang="en-US" sz="1200" b="1" spc="-30" dirty="0">
                <a:solidFill>
                  <a:schemeClr val="tx1"/>
                </a:solidFill>
                <a:cs typeface="Calibri"/>
              </a:rPr>
              <a:t>K</a:t>
            </a:r>
            <a:r>
              <a:rPr lang="en-US" sz="1200" b="1" spc="-20" dirty="0">
                <a:solidFill>
                  <a:schemeClr val="tx1"/>
                </a:solidFill>
                <a:cs typeface="Calibri"/>
              </a:rPr>
              <a:t>et</a:t>
            </a:r>
            <a:r>
              <a:rPr lang="en-US" sz="1200" b="1" spc="-5" dirty="0">
                <a:solidFill>
                  <a:schemeClr val="tx1"/>
                </a:solidFill>
                <a:cs typeface="Calibri"/>
              </a:rPr>
              <a:t>o</a:t>
            </a:r>
            <a:r>
              <a:rPr lang="en-US" sz="1200" b="1" spc="-15" dirty="0">
                <a:solidFill>
                  <a:schemeClr val="tx1"/>
                </a:solidFill>
                <a:cs typeface="Calibri"/>
              </a:rPr>
              <a:t>c</a:t>
            </a:r>
            <a:r>
              <a:rPr lang="en-US" sz="1200" b="1" spc="-5" dirty="0">
                <a:solidFill>
                  <a:schemeClr val="tx1"/>
                </a:solidFill>
                <a:cs typeface="Calibri"/>
              </a:rPr>
              <a:t>o</a:t>
            </a:r>
            <a:r>
              <a:rPr lang="en-US" sz="1200" b="1" spc="-10" dirty="0">
                <a:solidFill>
                  <a:schemeClr val="tx1"/>
                </a:solidFill>
                <a:cs typeface="Calibri"/>
              </a:rPr>
              <a:t>n</a:t>
            </a:r>
            <a:r>
              <a:rPr lang="en-US" sz="1200" b="1" spc="-5" dirty="0">
                <a:solidFill>
                  <a:schemeClr val="tx1"/>
                </a:solidFill>
                <a:cs typeface="Calibri"/>
              </a:rPr>
              <a:t>a</a:t>
            </a:r>
            <a:r>
              <a:rPr lang="en-US" sz="1200" b="1" spc="-25" dirty="0">
                <a:solidFill>
                  <a:schemeClr val="tx1"/>
                </a:solidFill>
                <a:cs typeface="Calibri"/>
              </a:rPr>
              <a:t>z</a:t>
            </a:r>
            <a:r>
              <a:rPr lang="en-US" sz="1200" b="1" spc="-5" dirty="0">
                <a:solidFill>
                  <a:schemeClr val="tx1"/>
                </a:solidFill>
                <a:cs typeface="Calibri"/>
              </a:rPr>
              <a:t>ole</a:t>
            </a:r>
            <a:r>
              <a:rPr lang="en-US" sz="1200" dirty="0">
                <a:solidFill>
                  <a:schemeClr val="tx1"/>
                </a:solidFill>
                <a:cs typeface="Calibri"/>
              </a:rPr>
              <a:t> </a:t>
            </a:r>
            <a:r>
              <a:rPr lang="en-US" sz="1200" spc="-10" dirty="0">
                <a:solidFill>
                  <a:schemeClr val="tx1"/>
                </a:solidFill>
                <a:cs typeface="Calibri"/>
              </a:rPr>
              <a:t>(antifungal)</a:t>
            </a:r>
            <a:endParaRPr lang="en-US" sz="1200" dirty="0">
              <a:solidFill>
                <a:schemeClr val="tx1"/>
              </a:solidFill>
              <a:cs typeface="Calibri"/>
            </a:endParaRPr>
          </a:p>
        </p:txBody>
      </p:sp>
      <p:sp>
        <p:nvSpPr>
          <p:cNvPr id="5" name="Rectangle 4"/>
          <p:cNvSpPr/>
          <p:nvPr/>
        </p:nvSpPr>
        <p:spPr>
          <a:xfrm>
            <a:off x="0" y="3585880"/>
            <a:ext cx="6858000" cy="4896020"/>
          </a:xfrm>
          <a:prstGeom prst="rect">
            <a:avLst/>
          </a:prstGeom>
        </p:spPr>
        <p:txBody>
          <a:bodyPr wrap="square">
            <a:spAutoFit/>
          </a:bodyPr>
          <a:lstStyle/>
          <a:p>
            <a:pPr lvl="0">
              <a:lnSpc>
                <a:spcPct val="115000"/>
              </a:lnSpc>
              <a:spcBef>
                <a:spcPts val="0"/>
              </a:spcBef>
              <a:buNone/>
            </a:pPr>
            <a:r>
              <a:rPr lang="en" sz="1400" b="1" dirty="0">
                <a:solidFill>
                  <a:srgbClr val="2E6AA6"/>
                </a:solidFill>
                <a:ea typeface="Calibri"/>
                <a:cs typeface="Calibri"/>
                <a:sym typeface="Calibri"/>
              </a:rPr>
              <a:t>Enzyme Induction</a:t>
            </a:r>
            <a:r>
              <a:rPr lang="en" sz="1400" b="1" dirty="0">
                <a:solidFill>
                  <a:srgbClr val="A6A6A6"/>
                </a:solidFill>
                <a:ea typeface="Calibri"/>
                <a:cs typeface="Calibri"/>
                <a:sym typeface="Calibri"/>
              </a:rPr>
              <a:t>*</a:t>
            </a:r>
          </a:p>
          <a:p>
            <a:pPr lvl="0">
              <a:lnSpc>
                <a:spcPct val="115000"/>
              </a:lnSpc>
              <a:spcBef>
                <a:spcPts val="0"/>
              </a:spcBef>
              <a:buNone/>
            </a:pPr>
            <a:r>
              <a:rPr lang="en" sz="1200" b="1" dirty="0">
                <a:solidFill>
                  <a:srgbClr val="2E6AA6"/>
                </a:solidFill>
                <a:ea typeface="Calibri"/>
                <a:cs typeface="Calibri"/>
                <a:sym typeface="Calibri"/>
              </a:rPr>
              <a:t>Enzyme induction may result in:</a:t>
            </a:r>
          </a:p>
          <a:p>
            <a:pPr lvl="0">
              <a:lnSpc>
                <a:spcPct val="115000"/>
              </a:lnSpc>
              <a:spcBef>
                <a:spcPts val="0"/>
              </a:spcBef>
              <a:buNone/>
            </a:pPr>
            <a:r>
              <a:rPr lang="en" sz="1200" dirty="0">
                <a:solidFill>
                  <a:srgbClr val="000000"/>
                </a:solidFill>
                <a:latin typeface="Arial"/>
                <a:ea typeface="Arial"/>
                <a:cs typeface="Arial"/>
                <a:sym typeface="Arial"/>
              </a:rPr>
              <a:t>•</a:t>
            </a:r>
            <a:r>
              <a:rPr lang="en" sz="1200" dirty="0">
                <a:solidFill>
                  <a:srgbClr val="000000"/>
                </a:solidFill>
                <a:ea typeface="Calibri"/>
                <a:cs typeface="Calibri"/>
                <a:sym typeface="Calibri"/>
              </a:rPr>
              <a:t>↑ the </a:t>
            </a:r>
            <a:r>
              <a:rPr lang="en" sz="1200" u="sng" dirty="0">
                <a:solidFill>
                  <a:srgbClr val="000000"/>
                </a:solidFill>
                <a:ea typeface="Calibri"/>
                <a:cs typeface="Calibri"/>
                <a:sym typeface="Calibri"/>
              </a:rPr>
              <a:t>metabolism </a:t>
            </a:r>
            <a:r>
              <a:rPr lang="en" sz="1200" dirty="0">
                <a:solidFill>
                  <a:srgbClr val="000000"/>
                </a:solidFill>
                <a:ea typeface="Calibri"/>
                <a:cs typeface="Calibri"/>
                <a:sym typeface="Calibri"/>
              </a:rPr>
              <a:t> and excretion of the inducer drug itself and co-administered drugs</a:t>
            </a:r>
            <a:r>
              <a:rPr lang="en" sz="1200" dirty="0">
                <a:solidFill>
                  <a:srgbClr val="A6A6A6"/>
                </a:solidFill>
                <a:ea typeface="Calibri"/>
                <a:cs typeface="Calibri"/>
                <a:sym typeface="Calibri"/>
              </a:rPr>
              <a:t>.**</a:t>
            </a:r>
          </a:p>
          <a:p>
            <a:pPr lvl="0">
              <a:lnSpc>
                <a:spcPct val="115000"/>
              </a:lnSpc>
            </a:pPr>
            <a:r>
              <a:rPr lang="en" sz="1200" dirty="0">
                <a:solidFill>
                  <a:srgbClr val="000000"/>
                </a:solidFill>
                <a:latin typeface="Arial"/>
                <a:ea typeface="Arial"/>
                <a:cs typeface="Arial"/>
                <a:sym typeface="Arial"/>
              </a:rPr>
              <a:t>•</a:t>
            </a:r>
            <a:r>
              <a:rPr lang="en" sz="1200" dirty="0">
                <a:solidFill>
                  <a:srgbClr val="000000"/>
                </a:solidFill>
                <a:ea typeface="Calibri"/>
                <a:cs typeface="Calibri"/>
                <a:sym typeface="Calibri"/>
              </a:rPr>
              <a:t>↓ the </a:t>
            </a:r>
            <a:r>
              <a:rPr lang="en" sz="1200" u="sng" dirty="0">
                <a:solidFill>
                  <a:srgbClr val="000000"/>
                </a:solidFill>
                <a:ea typeface="Calibri"/>
                <a:cs typeface="Calibri"/>
                <a:sym typeface="Calibri"/>
              </a:rPr>
              <a:t>action </a:t>
            </a:r>
            <a:r>
              <a:rPr lang="en" sz="1200" dirty="0">
                <a:solidFill>
                  <a:srgbClr val="000000"/>
                </a:solidFill>
                <a:ea typeface="Calibri"/>
                <a:cs typeface="Calibri"/>
                <a:sym typeface="Calibri"/>
              </a:rPr>
              <a:t>of the inducer drug itself &amp; co-administered drugs.</a:t>
            </a:r>
          </a:p>
          <a:p>
            <a:pPr lvl="0">
              <a:lnSpc>
                <a:spcPct val="174545"/>
              </a:lnSpc>
              <a:spcBef>
                <a:spcPts val="0"/>
              </a:spcBef>
              <a:buNone/>
            </a:pPr>
            <a:r>
              <a:rPr lang="en" sz="1200" dirty="0">
                <a:solidFill>
                  <a:srgbClr val="000000"/>
                </a:solidFill>
                <a:latin typeface="Arial"/>
                <a:ea typeface="Arial"/>
                <a:cs typeface="Arial"/>
                <a:sym typeface="Arial"/>
              </a:rPr>
              <a:t>•</a:t>
            </a:r>
            <a:r>
              <a:rPr lang="en" sz="1200" dirty="0">
                <a:solidFill>
                  <a:srgbClr val="000000"/>
                </a:solidFill>
                <a:ea typeface="Calibri"/>
                <a:cs typeface="Calibri"/>
                <a:sym typeface="Calibri"/>
              </a:rPr>
              <a:t>Tolerance</a:t>
            </a:r>
            <a:r>
              <a:rPr lang="en" sz="1200" dirty="0">
                <a:solidFill>
                  <a:srgbClr val="000000"/>
                </a:solidFill>
                <a:latin typeface="Times New Roman"/>
                <a:ea typeface="Times New Roman"/>
                <a:cs typeface="Times New Roman"/>
                <a:sym typeface="Times New Roman"/>
              </a:rPr>
              <a:t>: </a:t>
            </a:r>
            <a:r>
              <a:rPr lang="en" sz="1200" dirty="0">
                <a:solidFill>
                  <a:srgbClr val="000000"/>
                </a:solidFill>
                <a:ea typeface="Calibri"/>
                <a:cs typeface="Calibri"/>
                <a:sym typeface="Calibri"/>
              </a:rPr>
              <a:t>decrease in the pharmacological action of the drug </a:t>
            </a:r>
            <a:r>
              <a:rPr lang="en-US" sz="1200" dirty="0">
                <a:solidFill>
                  <a:srgbClr val="000000"/>
                </a:solidFill>
                <a:ea typeface="Calibri"/>
                <a:cs typeface="Calibri"/>
                <a:sym typeface="Calibri"/>
              </a:rPr>
              <a:t>by continuous or </a:t>
            </a:r>
            <a:r>
              <a:rPr lang="en" sz="1200" dirty="0">
                <a:solidFill>
                  <a:srgbClr val="000000"/>
                </a:solidFill>
                <a:ea typeface="Calibri"/>
                <a:cs typeface="Calibri"/>
                <a:sym typeface="Calibri"/>
              </a:rPr>
              <a:t>repeated administration .</a:t>
            </a:r>
          </a:p>
          <a:p>
            <a:pPr marL="171450" lvl="0" indent="-171450">
              <a:lnSpc>
                <a:spcPct val="158090"/>
              </a:lnSpc>
              <a:buFont typeface="Arial" charset="0"/>
              <a:buChar char="•"/>
            </a:pPr>
            <a:r>
              <a:rPr lang="en" sz="1200" dirty="0">
                <a:solidFill>
                  <a:srgbClr val="000000"/>
                </a:solidFill>
                <a:ea typeface="Calibri"/>
                <a:cs typeface="Calibri"/>
                <a:sym typeface="Calibri"/>
              </a:rPr>
              <a:t>Drug interactions: decrease in action of one drug by administration of  another drug. </a:t>
            </a:r>
          </a:p>
          <a:p>
            <a:pPr lvl="0">
              <a:lnSpc>
                <a:spcPct val="158090"/>
              </a:lnSpc>
              <a:spcBef>
                <a:spcPts val="0"/>
              </a:spcBef>
              <a:buNone/>
            </a:pPr>
            <a:r>
              <a:rPr lang="en" sz="1200" dirty="0">
                <a:solidFill>
                  <a:srgbClr val="000000"/>
                </a:solidFill>
                <a:ea typeface="Calibri"/>
                <a:cs typeface="Calibri"/>
                <a:sym typeface="Calibri"/>
              </a:rPr>
              <a:t>e.g. </a:t>
            </a:r>
            <a:r>
              <a:rPr lang="en" sz="1200" b="1" dirty="0">
                <a:ea typeface="Calibri"/>
                <a:cs typeface="Calibri"/>
                <a:sym typeface="Calibri"/>
              </a:rPr>
              <a:t>oral contraceptives &amp; phenytoin </a:t>
            </a:r>
            <a:r>
              <a:rPr lang="en" sz="1200" dirty="0">
                <a:solidFill>
                  <a:srgbClr val="000000"/>
                </a:solidFill>
                <a:ea typeface="Calibri"/>
                <a:cs typeface="Calibri"/>
                <a:sym typeface="Calibri"/>
              </a:rPr>
              <a:t>(An enzyme inducer)</a:t>
            </a:r>
          </a:p>
          <a:p>
            <a:pPr lvl="0">
              <a:lnSpc>
                <a:spcPct val="168636"/>
              </a:lnSpc>
              <a:spcBef>
                <a:spcPts val="0"/>
              </a:spcBef>
              <a:buNone/>
            </a:pPr>
            <a:r>
              <a:rPr lang="en" sz="1200" dirty="0">
                <a:latin typeface="Times New Roman"/>
                <a:ea typeface="Times New Roman"/>
                <a:cs typeface="Times New Roman"/>
                <a:sym typeface="Times New Roman"/>
              </a:rPr>
              <a:t>(</a:t>
            </a:r>
            <a:r>
              <a:rPr lang="en" sz="1200" dirty="0">
                <a:ea typeface="Calibri"/>
                <a:cs typeface="Calibri"/>
                <a:sym typeface="Calibri"/>
              </a:rPr>
              <a:t>Failure of oral contraceptive </a:t>
            </a:r>
            <a:r>
              <a:rPr lang="en" sz="1200" dirty="0">
                <a:solidFill>
                  <a:srgbClr val="A6A6A6"/>
                </a:solidFill>
                <a:ea typeface="Calibri"/>
                <a:cs typeface="Calibri"/>
                <a:sym typeface="Calibri"/>
              </a:rPr>
              <a:t>(birth control pills) </a:t>
            </a:r>
            <a:r>
              <a:rPr lang="en" sz="1200" dirty="0">
                <a:ea typeface="Calibri"/>
                <a:cs typeface="Calibri"/>
                <a:sym typeface="Calibri"/>
              </a:rPr>
              <a:t>may lead to pregnancy if combined with phenytoin)</a:t>
            </a:r>
            <a:endParaRPr lang="en-US" sz="1200" dirty="0">
              <a:ea typeface="Calibri"/>
              <a:cs typeface="Calibri"/>
              <a:sym typeface="Calibri"/>
            </a:endParaRPr>
          </a:p>
          <a:p>
            <a:pPr>
              <a:lnSpc>
                <a:spcPct val="168636"/>
              </a:lnSpc>
            </a:pPr>
            <a:r>
              <a:rPr lang="en" sz="1400" b="1" dirty="0">
                <a:solidFill>
                  <a:srgbClr val="2E6AA6"/>
                </a:solidFill>
                <a:ea typeface="Calibri"/>
                <a:cs typeface="Calibri"/>
                <a:sym typeface="Calibri"/>
              </a:rPr>
              <a:t>Enzyme In</a:t>
            </a:r>
            <a:r>
              <a:rPr lang="en-US" sz="1400" b="1" dirty="0">
                <a:solidFill>
                  <a:srgbClr val="2E6AA6"/>
                </a:solidFill>
                <a:ea typeface="Calibri"/>
                <a:cs typeface="Calibri"/>
                <a:sym typeface="Calibri"/>
              </a:rPr>
              <a:t>hibition:</a:t>
            </a:r>
            <a:endParaRPr lang="en" sz="1400" dirty="0">
              <a:solidFill>
                <a:srgbClr val="7E7E7E"/>
              </a:solidFill>
              <a:ea typeface="Calibri"/>
              <a:cs typeface="Calibri"/>
              <a:sym typeface="Calibri"/>
            </a:endParaRPr>
          </a:p>
          <a:p>
            <a:pPr lvl="0">
              <a:lnSpc>
                <a:spcPct val="115000"/>
              </a:lnSpc>
              <a:spcBef>
                <a:spcPts val="0"/>
              </a:spcBef>
              <a:buNone/>
            </a:pPr>
            <a:r>
              <a:rPr lang="en" sz="1200" b="1" dirty="0">
                <a:solidFill>
                  <a:srgbClr val="2E6AA6"/>
                </a:solidFill>
                <a:ea typeface="Calibri"/>
                <a:cs typeface="Calibri"/>
                <a:sym typeface="Calibri"/>
              </a:rPr>
              <a:t>Enzyme inhibition may result in:</a:t>
            </a:r>
          </a:p>
          <a:p>
            <a:pPr lvl="0">
              <a:lnSpc>
                <a:spcPct val="115000"/>
              </a:lnSpc>
              <a:spcBef>
                <a:spcPts val="0"/>
              </a:spcBef>
              <a:buNone/>
            </a:pPr>
            <a:r>
              <a:rPr lang="en" sz="1200" dirty="0">
                <a:solidFill>
                  <a:srgbClr val="000000"/>
                </a:solidFill>
                <a:latin typeface="Arial"/>
                <a:ea typeface="Arial"/>
                <a:cs typeface="Arial"/>
                <a:sym typeface="Arial"/>
              </a:rPr>
              <a:t>•</a:t>
            </a:r>
            <a:r>
              <a:rPr lang="en" sz="1200" dirty="0">
                <a:solidFill>
                  <a:srgbClr val="000000"/>
                </a:solidFill>
                <a:ea typeface="Calibri"/>
                <a:cs typeface="Calibri"/>
                <a:sym typeface="Calibri"/>
              </a:rPr>
              <a:t>↓ Delay the metabolism  and excretion of  the inhibitor drug and  co-administered drugs.</a:t>
            </a:r>
          </a:p>
          <a:p>
            <a:pPr lvl="0">
              <a:lnSpc>
                <a:spcPct val="115000"/>
              </a:lnSpc>
              <a:spcBef>
                <a:spcPts val="0"/>
              </a:spcBef>
              <a:buNone/>
            </a:pPr>
            <a:r>
              <a:rPr lang="en" sz="1200" dirty="0">
                <a:solidFill>
                  <a:srgbClr val="000000"/>
                </a:solidFill>
                <a:latin typeface="Arial"/>
                <a:ea typeface="Arial"/>
                <a:cs typeface="Arial"/>
                <a:sym typeface="Arial"/>
              </a:rPr>
              <a:t>•</a:t>
            </a:r>
            <a:r>
              <a:rPr lang="en" sz="1200" dirty="0">
                <a:solidFill>
                  <a:srgbClr val="000000"/>
                </a:solidFill>
                <a:ea typeface="Calibri"/>
                <a:cs typeface="Calibri"/>
                <a:sym typeface="Calibri"/>
              </a:rPr>
              <a:t>↑ Prolong the action of the inhibitor drug &amp; co-administered drugs.</a:t>
            </a:r>
          </a:p>
          <a:p>
            <a:pPr lvl="0">
              <a:lnSpc>
                <a:spcPct val="115000"/>
              </a:lnSpc>
              <a:spcBef>
                <a:spcPts val="0"/>
              </a:spcBef>
              <a:buNone/>
            </a:pPr>
            <a:r>
              <a:rPr lang="en" sz="1200" dirty="0">
                <a:solidFill>
                  <a:srgbClr val="000000"/>
                </a:solidFill>
                <a:ea typeface="Calibri"/>
                <a:cs typeface="Calibri"/>
                <a:sym typeface="Calibri"/>
              </a:rPr>
              <a:t>e.g. </a:t>
            </a:r>
            <a:r>
              <a:rPr lang="en" sz="1200" b="1" dirty="0">
                <a:ea typeface="Calibri"/>
                <a:cs typeface="Calibri"/>
                <a:sym typeface="Calibri"/>
              </a:rPr>
              <a:t>warfarin &amp; erythromycin </a:t>
            </a:r>
            <a:r>
              <a:rPr lang="en" sz="1200" dirty="0">
                <a:solidFill>
                  <a:srgbClr val="9B261F"/>
                </a:solidFill>
                <a:ea typeface="Calibri"/>
                <a:cs typeface="Calibri"/>
                <a:sym typeface="Calibri"/>
              </a:rPr>
              <a:t>(inhibitor).</a:t>
            </a:r>
            <a:endParaRPr lang="en-US" sz="1200" dirty="0">
              <a:solidFill>
                <a:srgbClr val="9B261F"/>
              </a:solidFill>
              <a:ea typeface="Calibri"/>
              <a:cs typeface="Calibri"/>
              <a:sym typeface="Calibri"/>
            </a:endParaRPr>
          </a:p>
          <a:p>
            <a:pPr lvl="0">
              <a:lnSpc>
                <a:spcPct val="115000"/>
              </a:lnSpc>
              <a:spcBef>
                <a:spcPts val="0"/>
              </a:spcBef>
              <a:buNone/>
            </a:pPr>
            <a:r>
              <a:rPr lang="en-US" sz="1200" dirty="0">
                <a:ea typeface="Calibri"/>
                <a:cs typeface="Calibri"/>
                <a:sym typeface="Calibri"/>
              </a:rPr>
              <a:t>(inhibition of warfarin metabolism may lead to increase its anticoagulant effect ‘risk of bleeding’ )</a:t>
            </a:r>
            <a:endParaRPr lang="en" sz="1200" dirty="0">
              <a:ea typeface="Calibri"/>
              <a:cs typeface="Calibri"/>
              <a:sym typeface="Calibri"/>
            </a:endParaRPr>
          </a:p>
          <a:p>
            <a:pPr lvl="0">
              <a:lnSpc>
                <a:spcPct val="115000"/>
              </a:lnSpc>
            </a:pPr>
            <a:r>
              <a:rPr lang="en" sz="1200" dirty="0">
                <a:solidFill>
                  <a:srgbClr val="B7B7B7"/>
                </a:solidFill>
                <a:ea typeface="Calibri"/>
                <a:cs typeface="Calibri"/>
                <a:sym typeface="Calibri"/>
              </a:rPr>
              <a:t>Notes: </a:t>
            </a:r>
          </a:p>
          <a:p>
            <a:pPr lvl="0">
              <a:lnSpc>
                <a:spcPct val="115000"/>
              </a:lnSpc>
            </a:pPr>
            <a:r>
              <a:rPr lang="en" sz="1200" dirty="0">
                <a:solidFill>
                  <a:srgbClr val="A6A6A6"/>
                </a:solidFill>
                <a:ea typeface="Calibri"/>
                <a:cs typeface="Calibri"/>
                <a:sym typeface="Calibri"/>
              </a:rPr>
              <a:t>*An enzyme inducer is a type of drug that increases the metabolic activity of an enzyme.</a:t>
            </a:r>
          </a:p>
          <a:p>
            <a:pPr lvl="0">
              <a:lnSpc>
                <a:spcPct val="115000"/>
              </a:lnSpc>
            </a:pPr>
            <a:r>
              <a:rPr lang="en" sz="1200" dirty="0">
                <a:solidFill>
                  <a:srgbClr val="B7B7B7"/>
                </a:solidFill>
                <a:ea typeface="Calibri"/>
                <a:cs typeface="Calibri"/>
                <a:sym typeface="Calibri"/>
              </a:rPr>
              <a:t>**There’s a difference between metabolism &amp; action of the drug.</a:t>
            </a:r>
          </a:p>
          <a:p>
            <a:pPr lvl="0">
              <a:lnSpc>
                <a:spcPct val="115000"/>
              </a:lnSpc>
            </a:pPr>
            <a:r>
              <a:rPr lang="en" sz="1200" dirty="0">
                <a:solidFill>
                  <a:srgbClr val="B7B7B7"/>
                </a:solidFill>
                <a:ea typeface="Calibri"/>
                <a:cs typeface="Calibri"/>
                <a:sym typeface="Calibri"/>
              </a:rPr>
              <a:t>Explanation: in inhibition, we are blocking the thing that breaks the drug down,</a:t>
            </a:r>
          </a:p>
          <a:p>
            <a:pPr lvl="0">
              <a:lnSpc>
                <a:spcPct val="115000"/>
              </a:lnSpc>
            </a:pPr>
            <a:r>
              <a:rPr lang="en" sz="1200" dirty="0">
                <a:solidFill>
                  <a:srgbClr val="B7B7B7"/>
                </a:solidFill>
                <a:ea typeface="Calibri"/>
                <a:cs typeface="Calibri"/>
                <a:sym typeface="Calibri"/>
              </a:rPr>
              <a:t>#therefore increasing the action of the drug.</a:t>
            </a:r>
          </a:p>
          <a:p>
            <a:pPr lvl="0">
              <a:lnSpc>
                <a:spcPct val="115000"/>
              </a:lnSpc>
            </a:pPr>
            <a:r>
              <a:rPr lang="en" sz="1200" dirty="0">
                <a:solidFill>
                  <a:srgbClr val="B7B7B7"/>
                </a:solidFill>
                <a:ea typeface="Calibri"/>
                <a:cs typeface="Calibri"/>
                <a:sym typeface="Calibri"/>
              </a:rPr>
              <a:t>Co-administered: taken at the same time. </a:t>
            </a:r>
            <a:endParaRPr lang="en-US" sz="1200" dirty="0"/>
          </a:p>
        </p:txBody>
      </p:sp>
      <p:sp>
        <p:nvSpPr>
          <p:cNvPr id="6" name="TextBox 5"/>
          <p:cNvSpPr txBox="1"/>
          <p:nvPr/>
        </p:nvSpPr>
        <p:spPr>
          <a:xfrm>
            <a:off x="1617393" y="8568931"/>
            <a:ext cx="3622680" cy="523220"/>
          </a:xfrm>
          <a:prstGeom prst="rect">
            <a:avLst/>
          </a:prstGeom>
          <a:noFill/>
        </p:spPr>
        <p:txBody>
          <a:bodyPr wrap="square" rtlCol="0">
            <a:spAutoFit/>
          </a:bodyPr>
          <a:lstStyle/>
          <a:p>
            <a:pPr algn="ctr"/>
            <a:r>
              <a:rPr lang="en-US" sz="1400" dirty="0">
                <a:solidFill>
                  <a:schemeClr val="bg1"/>
                </a:solidFill>
              </a:rPr>
              <a:t>Contact</a:t>
            </a:r>
            <a:r>
              <a:rPr lang="en-US" sz="1400" baseline="0" dirty="0">
                <a:solidFill>
                  <a:schemeClr val="bg1"/>
                </a:solidFill>
              </a:rPr>
              <a:t> us : Pharma436@outlook.com</a:t>
            </a:r>
          </a:p>
          <a:p>
            <a:pPr algn="ctr"/>
            <a:r>
              <a:rPr lang="en-US" sz="1400" baseline="0" dirty="0">
                <a:solidFill>
                  <a:schemeClr val="bg1"/>
                </a:solidFill>
              </a:rPr>
              <a:t>@Pharma436</a:t>
            </a:r>
            <a:endParaRPr lang="en-US" sz="1400" dirty="0">
              <a:solidFill>
                <a:schemeClr val="bg1"/>
              </a:solidFill>
            </a:endParaRPr>
          </a:p>
        </p:txBody>
      </p:sp>
      <p:sp>
        <p:nvSpPr>
          <p:cNvPr id="7" name="Slide Number Placeholder 6"/>
          <p:cNvSpPr>
            <a:spLocks noGrp="1"/>
          </p:cNvSpPr>
          <p:nvPr>
            <p:ph type="sldNum" sz="quarter" idx="12"/>
          </p:nvPr>
        </p:nvSpPr>
        <p:spPr/>
        <p:txBody>
          <a:bodyPr/>
          <a:lstStyle/>
          <a:p>
            <a:fld id="{B2E77C5F-097D-4C0C-BCDF-5C8359D7CE86}" type="slidenum">
              <a:rPr lang="en-US" sz="1600" smtClean="0"/>
              <a:t>9</a:t>
            </a:fld>
            <a:endParaRPr lang="en-US" sz="1600" dirty="0"/>
          </a:p>
        </p:txBody>
      </p:sp>
    </p:spTree>
    <p:extLst>
      <p:ext uri="{BB962C8B-B14F-4D97-AF65-F5344CB8AC3E}">
        <p14:creationId xmlns:p14="http://schemas.microsoft.com/office/powerpoint/2010/main" val="2002118035"/>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etrospect">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2269</Template>
  <TotalTime>765</TotalTime>
  <Words>2250</Words>
  <Application>Microsoft Macintosh PowerPoint</Application>
  <PresentationFormat>On-screen Show (4:3)</PresentationFormat>
  <Paragraphs>324</Paragraphs>
  <Slides>13</Slides>
  <Notes>3</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13</vt:i4>
      </vt:variant>
    </vt:vector>
  </HeadingPairs>
  <TitlesOfParts>
    <vt:vector size="26" baseType="lpstr">
      <vt:lpstr>Architects Daughter</vt:lpstr>
      <vt:lpstr>Arial</vt:lpstr>
      <vt:lpstr>Arial Narrow</vt:lpstr>
      <vt:lpstr>Calibri</vt:lpstr>
      <vt:lpstr>Calibri Light</vt:lpstr>
      <vt:lpstr>Comic Sans MS</vt:lpstr>
      <vt:lpstr>Symbol</vt:lpstr>
      <vt:lpstr>Teko</vt:lpstr>
      <vt:lpstr>Times New Roman</vt:lpstr>
      <vt:lpstr>Wingdings</vt:lpstr>
      <vt:lpstr>1_Custom Design</vt:lpstr>
      <vt:lpstr>Custom Design</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Dr.laila f</dc:creator>
  <cp:lastModifiedBy>شوق</cp:lastModifiedBy>
  <cp:revision>70</cp:revision>
  <dcterms:created xsi:type="dcterms:W3CDTF">2016-10-05T14:53:37Z</dcterms:created>
  <dcterms:modified xsi:type="dcterms:W3CDTF">2016-11-07T14:57:00Z</dcterms:modified>
</cp:coreProperties>
</file>