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08" r:id="rId2"/>
    <p:sldMasterId id="2147483821" r:id="rId3"/>
  </p:sldMasterIdLst>
  <p:notesMasterIdLst>
    <p:notesMasterId r:id="rId17"/>
  </p:notesMasterIdLst>
  <p:handoutMasterIdLst>
    <p:handoutMasterId r:id="rId18"/>
  </p:handoutMasterIdLst>
  <p:sldIdLst>
    <p:sldId id="303" r:id="rId4"/>
    <p:sldId id="304" r:id="rId5"/>
    <p:sldId id="299" r:id="rId6"/>
    <p:sldId id="300" r:id="rId7"/>
    <p:sldId id="293" r:id="rId8"/>
    <p:sldId id="305" r:id="rId9"/>
    <p:sldId id="287" r:id="rId10"/>
    <p:sldId id="288" r:id="rId11"/>
    <p:sldId id="285" r:id="rId12"/>
    <p:sldId id="282" r:id="rId13"/>
    <p:sldId id="283" r:id="rId14"/>
    <p:sldId id="306" r:id="rId15"/>
    <p:sldId id="284"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9B2D1F"/>
    <a:srgbClr val="F6F6F6"/>
    <a:srgbClr val="2E6AA6"/>
    <a:srgbClr val="9B261F"/>
    <a:srgbClr val="00B050"/>
    <a:srgbClr val="439ED5"/>
    <a:srgbClr val="429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1" autoAdjust="0"/>
    <p:restoredTop sz="94660"/>
  </p:normalViewPr>
  <p:slideViewPr>
    <p:cSldViewPr snapToGrid="0">
      <p:cViewPr>
        <p:scale>
          <a:sx n="96" d="100"/>
          <a:sy n="96" d="100"/>
        </p:scale>
        <p:origin x="2288" y="-1192"/>
      </p:cViewPr>
      <p:guideLst>
        <p:guide orient="horz" pos="2880"/>
        <p:guide pos="2160"/>
      </p:guideLst>
    </p:cSldViewPr>
  </p:slideViewPr>
  <p:notesTextViewPr>
    <p:cViewPr>
      <p:scale>
        <a:sx n="1" d="1"/>
        <a:sy n="1" d="1"/>
      </p:scale>
      <p:origin x="0" y="0"/>
    </p:cViewPr>
  </p:notesTextViewPr>
  <p:notesViewPr>
    <p:cSldViewPr snapToGrid="0" showGuides="1">
      <p:cViewPr varScale="1">
        <p:scale>
          <a:sx n="67" d="100"/>
          <a:sy n="67" d="100"/>
        </p:scale>
        <p:origin x="3043" y="72"/>
      </p:cViewPr>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038BE-4EA4-475A-9A47-0D59A3D4AF9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pPr rtl="1"/>
          <a:endParaRPr lang="ar-SA"/>
        </a:p>
      </dgm:t>
    </dgm:pt>
    <dgm:pt modelId="{FE29B459-DCE4-4F4F-A3D8-CDC71FB9F5C0}">
      <dgm:prSet phldrT="[نص]"/>
      <dgm:spPr/>
      <dgm:t>
        <a:bodyPr/>
        <a:lstStyle/>
        <a:p>
          <a:pPr rtl="1"/>
          <a:r>
            <a:rPr lang="en-US" dirty="0"/>
            <a:t>Routes of Excretion </a:t>
          </a:r>
          <a:endParaRPr lang="ar-SA" dirty="0"/>
        </a:p>
      </dgm:t>
    </dgm:pt>
    <dgm:pt modelId="{AD7E8912-F8B8-4ABA-B23C-517C09E0FCF2}" type="parTrans" cxnId="{C01ADCDB-FF69-4F5C-94E4-5ABACFCDEBBF}">
      <dgm:prSet/>
      <dgm:spPr/>
      <dgm:t>
        <a:bodyPr/>
        <a:lstStyle/>
        <a:p>
          <a:pPr rtl="1"/>
          <a:endParaRPr lang="ar-SA"/>
        </a:p>
      </dgm:t>
    </dgm:pt>
    <dgm:pt modelId="{95984FB3-1024-4580-B538-8A24E58FBD83}" type="sibTrans" cxnId="{C01ADCDB-FF69-4F5C-94E4-5ABACFCDEBBF}">
      <dgm:prSet/>
      <dgm:spPr/>
      <dgm:t>
        <a:bodyPr/>
        <a:lstStyle/>
        <a:p>
          <a:pPr rtl="1"/>
          <a:endParaRPr lang="ar-SA"/>
        </a:p>
      </dgm:t>
    </dgm:pt>
    <dgm:pt modelId="{4F2CCF15-FF1A-46D8-958E-A79A500E45A7}">
      <dgm:prSet phldrT="[نص]"/>
      <dgm:spPr/>
      <dgm:t>
        <a:bodyPr/>
        <a:lstStyle/>
        <a:p>
          <a:pPr rtl="1"/>
          <a:r>
            <a:rPr lang="en-US" dirty="0"/>
            <a:t>Major</a:t>
          </a:r>
          <a:endParaRPr lang="ar-SA" dirty="0"/>
        </a:p>
      </dgm:t>
    </dgm:pt>
    <dgm:pt modelId="{1C7D6384-C452-40A2-96AE-E5288FA0BBD4}" type="parTrans" cxnId="{19B61D1A-39C7-4753-AD0B-1AFA2A6E17F4}">
      <dgm:prSet/>
      <dgm:spPr/>
      <dgm:t>
        <a:bodyPr/>
        <a:lstStyle/>
        <a:p>
          <a:pPr rtl="1"/>
          <a:endParaRPr lang="ar-SA"/>
        </a:p>
      </dgm:t>
    </dgm:pt>
    <dgm:pt modelId="{A6159B12-2C6C-4E8F-B777-4312155422D0}" type="sibTrans" cxnId="{19B61D1A-39C7-4753-AD0B-1AFA2A6E17F4}">
      <dgm:prSet/>
      <dgm:spPr/>
      <dgm:t>
        <a:bodyPr/>
        <a:lstStyle/>
        <a:p>
          <a:pPr rtl="1"/>
          <a:endParaRPr lang="ar-SA"/>
        </a:p>
      </dgm:t>
    </dgm:pt>
    <dgm:pt modelId="{200B9025-8587-4464-8AF6-A72280A05467}">
      <dgm:prSet phldrT="[نص]"/>
      <dgm:spPr/>
      <dgm:t>
        <a:bodyPr/>
        <a:lstStyle/>
        <a:p>
          <a:pPr rtl="1"/>
          <a:r>
            <a:rPr lang="en-US" dirty="0"/>
            <a:t>Minor</a:t>
          </a:r>
          <a:endParaRPr lang="ar-SA" dirty="0"/>
        </a:p>
      </dgm:t>
    </dgm:pt>
    <dgm:pt modelId="{EBB0EA4E-5C9D-478E-9278-5041EF5182C8}" type="parTrans" cxnId="{77BBEF94-630F-4BCF-9668-1973EA7A0717}">
      <dgm:prSet/>
      <dgm:spPr/>
      <dgm:t>
        <a:bodyPr/>
        <a:lstStyle/>
        <a:p>
          <a:pPr rtl="1"/>
          <a:endParaRPr lang="ar-SA"/>
        </a:p>
      </dgm:t>
    </dgm:pt>
    <dgm:pt modelId="{8E21E4E9-6975-470E-B98D-497CC8204E01}" type="sibTrans" cxnId="{77BBEF94-630F-4BCF-9668-1973EA7A0717}">
      <dgm:prSet/>
      <dgm:spPr/>
      <dgm:t>
        <a:bodyPr/>
        <a:lstStyle/>
        <a:p>
          <a:pPr rtl="1"/>
          <a:endParaRPr lang="ar-SA"/>
        </a:p>
      </dgm:t>
    </dgm:pt>
    <dgm:pt modelId="{382A0D67-363B-44D7-B224-E5C1461A9AEF}" type="pres">
      <dgm:prSet presAssocID="{614038BE-4EA4-475A-9A47-0D59A3D4AF94}" presName="Name0" presStyleCnt="0">
        <dgm:presLayoutVars>
          <dgm:orgChart val="1"/>
          <dgm:chPref val="1"/>
          <dgm:dir/>
          <dgm:animOne val="branch"/>
          <dgm:animLvl val="lvl"/>
          <dgm:resizeHandles/>
        </dgm:presLayoutVars>
      </dgm:prSet>
      <dgm:spPr/>
      <dgm:t>
        <a:bodyPr/>
        <a:lstStyle/>
        <a:p>
          <a:endParaRPr lang="en-US"/>
        </a:p>
      </dgm:t>
    </dgm:pt>
    <dgm:pt modelId="{582ED606-5BA4-463A-B3E1-E1F47BF52B4B}" type="pres">
      <dgm:prSet presAssocID="{FE29B459-DCE4-4F4F-A3D8-CDC71FB9F5C0}" presName="hierRoot1" presStyleCnt="0">
        <dgm:presLayoutVars>
          <dgm:hierBranch val="init"/>
        </dgm:presLayoutVars>
      </dgm:prSet>
      <dgm:spPr/>
    </dgm:pt>
    <dgm:pt modelId="{EF6D933C-F181-4503-BB95-86750EDB2C29}" type="pres">
      <dgm:prSet presAssocID="{FE29B459-DCE4-4F4F-A3D8-CDC71FB9F5C0}" presName="rootComposite1" presStyleCnt="0"/>
      <dgm:spPr/>
    </dgm:pt>
    <dgm:pt modelId="{DC29EC21-7FCB-4BC4-8E34-03F37EF20A01}" type="pres">
      <dgm:prSet presAssocID="{FE29B459-DCE4-4F4F-A3D8-CDC71FB9F5C0}" presName="rootText1" presStyleLbl="alignAcc1" presStyleIdx="0" presStyleCnt="0" custScaleX="154901">
        <dgm:presLayoutVars>
          <dgm:chPref val="3"/>
        </dgm:presLayoutVars>
      </dgm:prSet>
      <dgm:spPr/>
      <dgm:t>
        <a:bodyPr/>
        <a:lstStyle/>
        <a:p>
          <a:endParaRPr lang="en-US"/>
        </a:p>
      </dgm:t>
    </dgm:pt>
    <dgm:pt modelId="{B88B054C-3846-4A1C-A48B-A46A17C64B1C}" type="pres">
      <dgm:prSet presAssocID="{FE29B459-DCE4-4F4F-A3D8-CDC71FB9F5C0}" presName="topArc1" presStyleLbl="parChTrans1D1" presStyleIdx="0" presStyleCnt="6"/>
      <dgm:spPr/>
    </dgm:pt>
    <dgm:pt modelId="{A4169415-38AA-4CDC-B7C5-75E70C1DC8E9}" type="pres">
      <dgm:prSet presAssocID="{FE29B459-DCE4-4F4F-A3D8-CDC71FB9F5C0}" presName="bottomArc1" presStyleLbl="parChTrans1D1" presStyleIdx="1" presStyleCnt="6"/>
      <dgm:spPr/>
    </dgm:pt>
    <dgm:pt modelId="{50BB136E-354B-42A1-AAC2-15D081E84515}" type="pres">
      <dgm:prSet presAssocID="{FE29B459-DCE4-4F4F-A3D8-CDC71FB9F5C0}" presName="topConnNode1" presStyleLbl="node1" presStyleIdx="0" presStyleCnt="0"/>
      <dgm:spPr/>
      <dgm:t>
        <a:bodyPr/>
        <a:lstStyle/>
        <a:p>
          <a:endParaRPr lang="en-US"/>
        </a:p>
      </dgm:t>
    </dgm:pt>
    <dgm:pt modelId="{C9FEE918-D643-4FD2-8F2D-37BE2E2D0428}" type="pres">
      <dgm:prSet presAssocID="{FE29B459-DCE4-4F4F-A3D8-CDC71FB9F5C0}" presName="hierChild2" presStyleCnt="0"/>
      <dgm:spPr/>
    </dgm:pt>
    <dgm:pt modelId="{1523257C-0E18-46D6-899B-5B4191646A91}" type="pres">
      <dgm:prSet presAssocID="{1C7D6384-C452-40A2-96AE-E5288FA0BBD4}" presName="Name28" presStyleLbl="parChTrans1D2" presStyleIdx="0" presStyleCnt="2"/>
      <dgm:spPr/>
      <dgm:t>
        <a:bodyPr/>
        <a:lstStyle/>
        <a:p>
          <a:endParaRPr lang="en-US"/>
        </a:p>
      </dgm:t>
    </dgm:pt>
    <dgm:pt modelId="{FFD364A4-3FD9-471A-8E9C-D5A5CBA5A655}" type="pres">
      <dgm:prSet presAssocID="{4F2CCF15-FF1A-46D8-958E-A79A500E45A7}" presName="hierRoot2" presStyleCnt="0">
        <dgm:presLayoutVars>
          <dgm:hierBranch val="init"/>
        </dgm:presLayoutVars>
      </dgm:prSet>
      <dgm:spPr/>
    </dgm:pt>
    <dgm:pt modelId="{5842EEC3-141E-4431-AFB2-0A1779ECDC45}" type="pres">
      <dgm:prSet presAssocID="{4F2CCF15-FF1A-46D8-958E-A79A500E45A7}" presName="rootComposite2" presStyleCnt="0"/>
      <dgm:spPr/>
    </dgm:pt>
    <dgm:pt modelId="{E5BCB5DC-3D4F-43EE-86B8-22C2DFDED67C}" type="pres">
      <dgm:prSet presAssocID="{4F2CCF15-FF1A-46D8-958E-A79A500E45A7}" presName="rootText2" presStyleLbl="alignAcc1" presStyleIdx="0" presStyleCnt="0" custLinFactNeighborX="-33281" custLinFactNeighborY="-7849">
        <dgm:presLayoutVars>
          <dgm:chPref val="3"/>
        </dgm:presLayoutVars>
      </dgm:prSet>
      <dgm:spPr/>
      <dgm:t>
        <a:bodyPr/>
        <a:lstStyle/>
        <a:p>
          <a:endParaRPr lang="en-US"/>
        </a:p>
      </dgm:t>
    </dgm:pt>
    <dgm:pt modelId="{6D696677-AC67-4C6E-968E-AD67FD734807}" type="pres">
      <dgm:prSet presAssocID="{4F2CCF15-FF1A-46D8-958E-A79A500E45A7}" presName="topArc2" presStyleLbl="parChTrans1D1" presStyleIdx="2" presStyleCnt="6"/>
      <dgm:spPr/>
    </dgm:pt>
    <dgm:pt modelId="{049CD97E-AA84-4249-BDAB-CD26B2E18AD3}" type="pres">
      <dgm:prSet presAssocID="{4F2CCF15-FF1A-46D8-958E-A79A500E45A7}" presName="bottomArc2" presStyleLbl="parChTrans1D1" presStyleIdx="3" presStyleCnt="6"/>
      <dgm:spPr/>
    </dgm:pt>
    <dgm:pt modelId="{A570A393-AFD5-47F1-9D69-742F83CAE13D}" type="pres">
      <dgm:prSet presAssocID="{4F2CCF15-FF1A-46D8-958E-A79A500E45A7}" presName="topConnNode2" presStyleLbl="node2" presStyleIdx="0" presStyleCnt="0"/>
      <dgm:spPr/>
      <dgm:t>
        <a:bodyPr/>
        <a:lstStyle/>
        <a:p>
          <a:endParaRPr lang="en-US"/>
        </a:p>
      </dgm:t>
    </dgm:pt>
    <dgm:pt modelId="{A170F68C-45A6-47AC-AAAD-654FAA248154}" type="pres">
      <dgm:prSet presAssocID="{4F2CCF15-FF1A-46D8-958E-A79A500E45A7}" presName="hierChild4" presStyleCnt="0"/>
      <dgm:spPr/>
    </dgm:pt>
    <dgm:pt modelId="{99A40FA6-FD3E-498C-8078-0C073364E07F}" type="pres">
      <dgm:prSet presAssocID="{4F2CCF15-FF1A-46D8-958E-A79A500E45A7}" presName="hierChild5" presStyleCnt="0"/>
      <dgm:spPr/>
    </dgm:pt>
    <dgm:pt modelId="{A2E2234B-CD6D-4872-AF6B-2FA6814A9308}" type="pres">
      <dgm:prSet presAssocID="{EBB0EA4E-5C9D-478E-9278-5041EF5182C8}" presName="Name28" presStyleLbl="parChTrans1D2" presStyleIdx="1" presStyleCnt="2"/>
      <dgm:spPr/>
      <dgm:t>
        <a:bodyPr/>
        <a:lstStyle/>
        <a:p>
          <a:endParaRPr lang="en-US"/>
        </a:p>
      </dgm:t>
    </dgm:pt>
    <dgm:pt modelId="{1E37DC65-8311-4266-85CC-B92CBF07C4E9}" type="pres">
      <dgm:prSet presAssocID="{200B9025-8587-4464-8AF6-A72280A05467}" presName="hierRoot2" presStyleCnt="0">
        <dgm:presLayoutVars>
          <dgm:hierBranch val="init"/>
        </dgm:presLayoutVars>
      </dgm:prSet>
      <dgm:spPr/>
    </dgm:pt>
    <dgm:pt modelId="{283FCAF0-4AF2-4EF9-A9A7-C976E7888045}" type="pres">
      <dgm:prSet presAssocID="{200B9025-8587-4464-8AF6-A72280A05467}" presName="rootComposite2" presStyleCnt="0"/>
      <dgm:spPr/>
    </dgm:pt>
    <dgm:pt modelId="{BF9C6272-94DD-438D-802D-341C6C0A7829}" type="pres">
      <dgm:prSet presAssocID="{200B9025-8587-4464-8AF6-A72280A05467}" presName="rootText2" presStyleLbl="alignAcc1" presStyleIdx="0" presStyleCnt="0" custLinFactNeighborX="23987" custLinFactNeighborY="-8293">
        <dgm:presLayoutVars>
          <dgm:chPref val="3"/>
        </dgm:presLayoutVars>
      </dgm:prSet>
      <dgm:spPr/>
      <dgm:t>
        <a:bodyPr/>
        <a:lstStyle/>
        <a:p>
          <a:endParaRPr lang="en-US"/>
        </a:p>
      </dgm:t>
    </dgm:pt>
    <dgm:pt modelId="{DA15C810-F58B-4E63-A3E7-E3D871840AD6}" type="pres">
      <dgm:prSet presAssocID="{200B9025-8587-4464-8AF6-A72280A05467}" presName="topArc2" presStyleLbl="parChTrans1D1" presStyleIdx="4" presStyleCnt="6"/>
      <dgm:spPr/>
    </dgm:pt>
    <dgm:pt modelId="{F0A1135D-28BF-43F6-8407-3E769B01B413}" type="pres">
      <dgm:prSet presAssocID="{200B9025-8587-4464-8AF6-A72280A05467}" presName="bottomArc2" presStyleLbl="parChTrans1D1" presStyleIdx="5" presStyleCnt="6"/>
      <dgm:spPr/>
    </dgm:pt>
    <dgm:pt modelId="{ECF0923F-FB09-4CE8-A11E-EA5BD4933BD3}" type="pres">
      <dgm:prSet presAssocID="{200B9025-8587-4464-8AF6-A72280A05467}" presName="topConnNode2" presStyleLbl="node2" presStyleIdx="0" presStyleCnt="0"/>
      <dgm:spPr/>
      <dgm:t>
        <a:bodyPr/>
        <a:lstStyle/>
        <a:p>
          <a:endParaRPr lang="en-US"/>
        </a:p>
      </dgm:t>
    </dgm:pt>
    <dgm:pt modelId="{01341EBE-68E1-45E1-A6CF-BF859A74399B}" type="pres">
      <dgm:prSet presAssocID="{200B9025-8587-4464-8AF6-A72280A05467}" presName="hierChild4" presStyleCnt="0"/>
      <dgm:spPr/>
    </dgm:pt>
    <dgm:pt modelId="{5ED07C9D-A5B6-43E0-A24C-156B187F6630}" type="pres">
      <dgm:prSet presAssocID="{200B9025-8587-4464-8AF6-A72280A05467}" presName="hierChild5" presStyleCnt="0"/>
      <dgm:spPr/>
    </dgm:pt>
    <dgm:pt modelId="{238615D1-C47B-41DA-BC04-09D6EFE0235E}" type="pres">
      <dgm:prSet presAssocID="{FE29B459-DCE4-4F4F-A3D8-CDC71FB9F5C0}" presName="hierChild3" presStyleCnt="0"/>
      <dgm:spPr/>
    </dgm:pt>
  </dgm:ptLst>
  <dgm:cxnLst>
    <dgm:cxn modelId="{46F94838-629A-C747-83CD-313B60F7D0FD}" type="presOf" srcId="{FE29B459-DCE4-4F4F-A3D8-CDC71FB9F5C0}" destId="{DC29EC21-7FCB-4BC4-8E34-03F37EF20A01}" srcOrd="0" destOrd="0" presId="urn:microsoft.com/office/officeart/2008/layout/HalfCircleOrganizationChart"/>
    <dgm:cxn modelId="{8B625A30-B86D-304D-A2D7-E9F733E4B81F}" type="presOf" srcId="{1C7D6384-C452-40A2-96AE-E5288FA0BBD4}" destId="{1523257C-0E18-46D6-899B-5B4191646A91}" srcOrd="0" destOrd="0" presId="urn:microsoft.com/office/officeart/2008/layout/HalfCircleOrganizationChart"/>
    <dgm:cxn modelId="{EB1C8B7B-D600-944C-8460-4CFCC495F4AC}" type="presOf" srcId="{4F2CCF15-FF1A-46D8-958E-A79A500E45A7}" destId="{E5BCB5DC-3D4F-43EE-86B8-22C2DFDED67C}" srcOrd="0" destOrd="0" presId="urn:microsoft.com/office/officeart/2008/layout/HalfCircleOrganizationChart"/>
    <dgm:cxn modelId="{BC12AAEE-7EBD-7842-B8BC-15F131EAB996}" type="presOf" srcId="{200B9025-8587-4464-8AF6-A72280A05467}" destId="{ECF0923F-FB09-4CE8-A11E-EA5BD4933BD3}" srcOrd="1" destOrd="0" presId="urn:microsoft.com/office/officeart/2008/layout/HalfCircleOrganizationChart"/>
    <dgm:cxn modelId="{5F9EB6FE-6988-2448-A34F-31947F213EAE}" type="presOf" srcId="{EBB0EA4E-5C9D-478E-9278-5041EF5182C8}" destId="{A2E2234B-CD6D-4872-AF6B-2FA6814A9308}" srcOrd="0" destOrd="0" presId="urn:microsoft.com/office/officeart/2008/layout/HalfCircleOrganizationChart"/>
    <dgm:cxn modelId="{2717D6C3-29C9-324D-A16A-2B4D0B5A3D49}" type="presOf" srcId="{200B9025-8587-4464-8AF6-A72280A05467}" destId="{BF9C6272-94DD-438D-802D-341C6C0A7829}" srcOrd="0" destOrd="0" presId="urn:microsoft.com/office/officeart/2008/layout/HalfCircleOrganizationChart"/>
    <dgm:cxn modelId="{ED952945-5855-D04D-86AE-F1EFF4BEB386}" type="presOf" srcId="{4F2CCF15-FF1A-46D8-958E-A79A500E45A7}" destId="{A570A393-AFD5-47F1-9D69-742F83CAE13D}" srcOrd="1" destOrd="0" presId="urn:microsoft.com/office/officeart/2008/layout/HalfCircleOrganizationChart"/>
    <dgm:cxn modelId="{19B61D1A-39C7-4753-AD0B-1AFA2A6E17F4}" srcId="{FE29B459-DCE4-4F4F-A3D8-CDC71FB9F5C0}" destId="{4F2CCF15-FF1A-46D8-958E-A79A500E45A7}" srcOrd="0" destOrd="0" parTransId="{1C7D6384-C452-40A2-96AE-E5288FA0BBD4}" sibTransId="{A6159B12-2C6C-4E8F-B777-4312155422D0}"/>
    <dgm:cxn modelId="{C01ADCDB-FF69-4F5C-94E4-5ABACFCDEBBF}" srcId="{614038BE-4EA4-475A-9A47-0D59A3D4AF94}" destId="{FE29B459-DCE4-4F4F-A3D8-CDC71FB9F5C0}" srcOrd="0" destOrd="0" parTransId="{AD7E8912-F8B8-4ABA-B23C-517C09E0FCF2}" sibTransId="{95984FB3-1024-4580-B538-8A24E58FBD83}"/>
    <dgm:cxn modelId="{77BBEF94-630F-4BCF-9668-1973EA7A0717}" srcId="{FE29B459-DCE4-4F4F-A3D8-CDC71FB9F5C0}" destId="{200B9025-8587-4464-8AF6-A72280A05467}" srcOrd="1" destOrd="0" parTransId="{EBB0EA4E-5C9D-478E-9278-5041EF5182C8}" sibTransId="{8E21E4E9-6975-470E-B98D-497CC8204E01}"/>
    <dgm:cxn modelId="{2E95FB04-4795-E641-9E23-0FB4D2298308}" type="presOf" srcId="{614038BE-4EA4-475A-9A47-0D59A3D4AF94}" destId="{382A0D67-363B-44D7-B224-E5C1461A9AEF}" srcOrd="0" destOrd="0" presId="urn:microsoft.com/office/officeart/2008/layout/HalfCircleOrganizationChart"/>
    <dgm:cxn modelId="{BA9309BA-2B96-CF41-84A4-625DAE6A2093}" type="presOf" srcId="{FE29B459-DCE4-4F4F-A3D8-CDC71FB9F5C0}" destId="{50BB136E-354B-42A1-AAC2-15D081E84515}" srcOrd="1" destOrd="0" presId="urn:microsoft.com/office/officeart/2008/layout/HalfCircleOrganizationChart"/>
    <dgm:cxn modelId="{57F71151-E51C-BC47-A091-05A9E038E018}" type="presParOf" srcId="{382A0D67-363B-44D7-B224-E5C1461A9AEF}" destId="{582ED606-5BA4-463A-B3E1-E1F47BF52B4B}" srcOrd="0" destOrd="0" presId="urn:microsoft.com/office/officeart/2008/layout/HalfCircleOrganizationChart"/>
    <dgm:cxn modelId="{AD3C69AF-4F69-EA4D-8106-452241320640}" type="presParOf" srcId="{582ED606-5BA4-463A-B3E1-E1F47BF52B4B}" destId="{EF6D933C-F181-4503-BB95-86750EDB2C29}" srcOrd="0" destOrd="0" presId="urn:microsoft.com/office/officeart/2008/layout/HalfCircleOrganizationChart"/>
    <dgm:cxn modelId="{3E7514D2-0BFE-1B44-A81C-5EF39A2A1CF3}" type="presParOf" srcId="{EF6D933C-F181-4503-BB95-86750EDB2C29}" destId="{DC29EC21-7FCB-4BC4-8E34-03F37EF20A01}" srcOrd="0" destOrd="0" presId="urn:microsoft.com/office/officeart/2008/layout/HalfCircleOrganizationChart"/>
    <dgm:cxn modelId="{3119F11C-F22A-8443-962B-83919C0C0739}" type="presParOf" srcId="{EF6D933C-F181-4503-BB95-86750EDB2C29}" destId="{B88B054C-3846-4A1C-A48B-A46A17C64B1C}" srcOrd="1" destOrd="0" presId="urn:microsoft.com/office/officeart/2008/layout/HalfCircleOrganizationChart"/>
    <dgm:cxn modelId="{6234265B-0625-EC44-B516-6B175B375A1E}" type="presParOf" srcId="{EF6D933C-F181-4503-BB95-86750EDB2C29}" destId="{A4169415-38AA-4CDC-B7C5-75E70C1DC8E9}" srcOrd="2" destOrd="0" presId="urn:microsoft.com/office/officeart/2008/layout/HalfCircleOrganizationChart"/>
    <dgm:cxn modelId="{233B2642-4B88-AA4A-9CFB-078EE3511EA9}" type="presParOf" srcId="{EF6D933C-F181-4503-BB95-86750EDB2C29}" destId="{50BB136E-354B-42A1-AAC2-15D081E84515}" srcOrd="3" destOrd="0" presId="urn:microsoft.com/office/officeart/2008/layout/HalfCircleOrganizationChart"/>
    <dgm:cxn modelId="{64AC9377-80F0-4A48-A82C-12137BDF5691}" type="presParOf" srcId="{582ED606-5BA4-463A-B3E1-E1F47BF52B4B}" destId="{C9FEE918-D643-4FD2-8F2D-37BE2E2D0428}" srcOrd="1" destOrd="0" presId="urn:microsoft.com/office/officeart/2008/layout/HalfCircleOrganizationChart"/>
    <dgm:cxn modelId="{E5BA5DCA-E84B-4049-8D5E-2AD720C27489}" type="presParOf" srcId="{C9FEE918-D643-4FD2-8F2D-37BE2E2D0428}" destId="{1523257C-0E18-46D6-899B-5B4191646A91}" srcOrd="0" destOrd="0" presId="urn:microsoft.com/office/officeart/2008/layout/HalfCircleOrganizationChart"/>
    <dgm:cxn modelId="{BA6F318B-BDBA-2E41-9B41-5896CBE73EAD}" type="presParOf" srcId="{C9FEE918-D643-4FD2-8F2D-37BE2E2D0428}" destId="{FFD364A4-3FD9-471A-8E9C-D5A5CBA5A655}" srcOrd="1" destOrd="0" presId="urn:microsoft.com/office/officeart/2008/layout/HalfCircleOrganizationChart"/>
    <dgm:cxn modelId="{DFDA63EA-9A00-6244-B788-9661FF6D4288}" type="presParOf" srcId="{FFD364A4-3FD9-471A-8E9C-D5A5CBA5A655}" destId="{5842EEC3-141E-4431-AFB2-0A1779ECDC45}" srcOrd="0" destOrd="0" presId="urn:microsoft.com/office/officeart/2008/layout/HalfCircleOrganizationChart"/>
    <dgm:cxn modelId="{54A91244-EB47-264E-868D-DE12CDC08C07}" type="presParOf" srcId="{5842EEC3-141E-4431-AFB2-0A1779ECDC45}" destId="{E5BCB5DC-3D4F-43EE-86B8-22C2DFDED67C}" srcOrd="0" destOrd="0" presId="urn:microsoft.com/office/officeart/2008/layout/HalfCircleOrganizationChart"/>
    <dgm:cxn modelId="{74D66CB7-1117-C24B-AEEE-C94F783FE499}" type="presParOf" srcId="{5842EEC3-141E-4431-AFB2-0A1779ECDC45}" destId="{6D696677-AC67-4C6E-968E-AD67FD734807}" srcOrd="1" destOrd="0" presId="urn:microsoft.com/office/officeart/2008/layout/HalfCircleOrganizationChart"/>
    <dgm:cxn modelId="{CB264470-1448-7741-B20C-213FE309F0DC}" type="presParOf" srcId="{5842EEC3-141E-4431-AFB2-0A1779ECDC45}" destId="{049CD97E-AA84-4249-BDAB-CD26B2E18AD3}" srcOrd="2" destOrd="0" presId="urn:microsoft.com/office/officeart/2008/layout/HalfCircleOrganizationChart"/>
    <dgm:cxn modelId="{404972A2-BA3D-5D4A-9771-71B6E4143D20}" type="presParOf" srcId="{5842EEC3-141E-4431-AFB2-0A1779ECDC45}" destId="{A570A393-AFD5-47F1-9D69-742F83CAE13D}" srcOrd="3" destOrd="0" presId="urn:microsoft.com/office/officeart/2008/layout/HalfCircleOrganizationChart"/>
    <dgm:cxn modelId="{4F0D2E4C-C31F-4747-BF3D-7E684FB5AE34}" type="presParOf" srcId="{FFD364A4-3FD9-471A-8E9C-D5A5CBA5A655}" destId="{A170F68C-45A6-47AC-AAAD-654FAA248154}" srcOrd="1" destOrd="0" presId="urn:microsoft.com/office/officeart/2008/layout/HalfCircleOrganizationChart"/>
    <dgm:cxn modelId="{608DA08A-E801-2246-A9D8-3A3AD64FD818}" type="presParOf" srcId="{FFD364A4-3FD9-471A-8E9C-D5A5CBA5A655}" destId="{99A40FA6-FD3E-498C-8078-0C073364E07F}" srcOrd="2" destOrd="0" presId="urn:microsoft.com/office/officeart/2008/layout/HalfCircleOrganizationChart"/>
    <dgm:cxn modelId="{333F7775-0931-9647-8E75-F29B67065A51}" type="presParOf" srcId="{C9FEE918-D643-4FD2-8F2D-37BE2E2D0428}" destId="{A2E2234B-CD6D-4872-AF6B-2FA6814A9308}" srcOrd="2" destOrd="0" presId="urn:microsoft.com/office/officeart/2008/layout/HalfCircleOrganizationChart"/>
    <dgm:cxn modelId="{643FED31-1A6F-E74C-8A26-46F82A245410}" type="presParOf" srcId="{C9FEE918-D643-4FD2-8F2D-37BE2E2D0428}" destId="{1E37DC65-8311-4266-85CC-B92CBF07C4E9}" srcOrd="3" destOrd="0" presId="urn:microsoft.com/office/officeart/2008/layout/HalfCircleOrganizationChart"/>
    <dgm:cxn modelId="{FB1B99CC-2F2B-B34B-943A-4B7F6572F85D}" type="presParOf" srcId="{1E37DC65-8311-4266-85CC-B92CBF07C4E9}" destId="{283FCAF0-4AF2-4EF9-A9A7-C976E7888045}" srcOrd="0" destOrd="0" presId="urn:microsoft.com/office/officeart/2008/layout/HalfCircleOrganizationChart"/>
    <dgm:cxn modelId="{A0FCEE27-DA3F-1444-AE64-05568A7BEA28}" type="presParOf" srcId="{283FCAF0-4AF2-4EF9-A9A7-C976E7888045}" destId="{BF9C6272-94DD-438D-802D-341C6C0A7829}" srcOrd="0" destOrd="0" presId="urn:microsoft.com/office/officeart/2008/layout/HalfCircleOrganizationChart"/>
    <dgm:cxn modelId="{898901D4-88D1-6444-9B58-EDF7E5331864}" type="presParOf" srcId="{283FCAF0-4AF2-4EF9-A9A7-C976E7888045}" destId="{DA15C810-F58B-4E63-A3E7-E3D871840AD6}" srcOrd="1" destOrd="0" presId="urn:microsoft.com/office/officeart/2008/layout/HalfCircleOrganizationChart"/>
    <dgm:cxn modelId="{23A97550-8057-DB4B-AFDB-371EFF29A1A1}" type="presParOf" srcId="{283FCAF0-4AF2-4EF9-A9A7-C976E7888045}" destId="{F0A1135D-28BF-43F6-8407-3E769B01B413}" srcOrd="2" destOrd="0" presId="urn:microsoft.com/office/officeart/2008/layout/HalfCircleOrganizationChart"/>
    <dgm:cxn modelId="{627B1AC7-EF91-084A-80A4-3CCCF18EC97F}" type="presParOf" srcId="{283FCAF0-4AF2-4EF9-A9A7-C976E7888045}" destId="{ECF0923F-FB09-4CE8-A11E-EA5BD4933BD3}" srcOrd="3" destOrd="0" presId="urn:microsoft.com/office/officeart/2008/layout/HalfCircleOrganizationChart"/>
    <dgm:cxn modelId="{E7A8306A-159A-2640-9C06-7CA19D813263}" type="presParOf" srcId="{1E37DC65-8311-4266-85CC-B92CBF07C4E9}" destId="{01341EBE-68E1-45E1-A6CF-BF859A74399B}" srcOrd="1" destOrd="0" presId="urn:microsoft.com/office/officeart/2008/layout/HalfCircleOrganizationChart"/>
    <dgm:cxn modelId="{1690AD98-CDF3-504A-90AE-87C70286B44F}" type="presParOf" srcId="{1E37DC65-8311-4266-85CC-B92CBF07C4E9}" destId="{5ED07C9D-A5B6-43E0-A24C-156B187F6630}" srcOrd="2" destOrd="0" presId="urn:microsoft.com/office/officeart/2008/layout/HalfCircleOrganizationChart"/>
    <dgm:cxn modelId="{6AB1D58A-907D-0E40-9F0F-30272550B5C4}" type="presParOf" srcId="{582ED606-5BA4-463A-B3E1-E1F47BF52B4B}" destId="{238615D1-C47B-41DA-BC04-09D6EFE0235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8DF03-8392-4E95-BE24-D285FAD368E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E209D56-500A-4B9B-BEC6-60EEECAB697C}">
      <dgm:prSet phldrT="[نص]"/>
      <dgm:spPr/>
      <dgm:t>
        <a:bodyPr/>
        <a:lstStyle/>
        <a:p>
          <a:r>
            <a:rPr lang="en-US" b="1" dirty="0"/>
            <a:t>System for acidic drugs.</a:t>
          </a:r>
        </a:p>
      </dgm:t>
    </dgm:pt>
    <dgm:pt modelId="{DE3AB49F-0088-4549-8DF0-DCD79BB662AA}" type="parTrans" cxnId="{803A4972-FFEA-4516-8F99-E9B5ECC15ACC}">
      <dgm:prSet/>
      <dgm:spPr/>
      <dgm:t>
        <a:bodyPr/>
        <a:lstStyle/>
        <a:p>
          <a:endParaRPr lang="en-US"/>
        </a:p>
      </dgm:t>
    </dgm:pt>
    <dgm:pt modelId="{74E4D581-ABFF-4A57-B7D6-0A0B369A4FC3}" type="sibTrans" cxnId="{803A4972-FFEA-4516-8F99-E9B5ECC15ACC}">
      <dgm:prSet/>
      <dgm:spPr/>
      <dgm:t>
        <a:bodyPr/>
        <a:lstStyle/>
        <a:p>
          <a:endParaRPr lang="en-US"/>
        </a:p>
      </dgm:t>
    </dgm:pt>
    <dgm:pt modelId="{1A626D55-7AAA-4DB8-9D9A-BAD8D6AB1280}">
      <dgm:prSet phldrT="[نص]" custT="1"/>
      <dgm:spPr/>
      <dgm:t>
        <a:bodyPr/>
        <a:lstStyle/>
        <a:p>
          <a:pPr algn="ctr"/>
          <a:r>
            <a:rPr lang="en-US" sz="1600" dirty="0">
              <a:solidFill>
                <a:schemeClr val="bg1"/>
              </a:solidFill>
            </a:rPr>
            <a:t>Salicylates</a:t>
          </a:r>
        </a:p>
        <a:p>
          <a:pPr algn="ctr"/>
          <a:r>
            <a:rPr lang="en-US" sz="1600" dirty="0">
              <a:solidFill>
                <a:schemeClr val="bg1"/>
              </a:solidFill>
            </a:rPr>
            <a:t> (</a:t>
          </a:r>
          <a:r>
            <a:rPr lang="en-US" sz="1600" dirty="0" err="1">
              <a:solidFill>
                <a:schemeClr val="bg1"/>
              </a:solidFill>
            </a:rPr>
            <a:t>Asprin</a:t>
          </a:r>
          <a:r>
            <a:rPr lang="en-US" sz="1600" dirty="0">
              <a:solidFill>
                <a:schemeClr val="bg1"/>
              </a:solidFill>
            </a:rPr>
            <a:t>)</a:t>
          </a:r>
        </a:p>
      </dgm:t>
    </dgm:pt>
    <dgm:pt modelId="{F795540A-7F54-4725-86E0-1F301691CFE6}" type="parTrans" cxnId="{47D93647-4CCD-47D6-BC34-207FEEA51D7C}">
      <dgm:prSet/>
      <dgm:spPr/>
      <dgm:t>
        <a:bodyPr/>
        <a:lstStyle/>
        <a:p>
          <a:endParaRPr lang="en-US"/>
        </a:p>
      </dgm:t>
    </dgm:pt>
    <dgm:pt modelId="{6C021F2B-2A89-4558-8584-484A0C53C3B0}" type="sibTrans" cxnId="{47D93647-4CCD-47D6-BC34-207FEEA51D7C}">
      <dgm:prSet/>
      <dgm:spPr/>
      <dgm:t>
        <a:bodyPr/>
        <a:lstStyle/>
        <a:p>
          <a:endParaRPr lang="en-US"/>
        </a:p>
      </dgm:t>
    </dgm:pt>
    <dgm:pt modelId="{D68C6CFB-6DE9-4AFF-89F6-98B4B9C33514}">
      <dgm:prSet phldrT="[نص]" custT="1"/>
      <dgm:spPr/>
      <dgm:t>
        <a:bodyPr/>
        <a:lstStyle/>
        <a:p>
          <a:r>
            <a:rPr lang="en-US" sz="1600" dirty="0" err="1">
              <a:solidFill>
                <a:schemeClr val="bg1"/>
              </a:solidFill>
            </a:rPr>
            <a:t>Sulphonamids</a:t>
          </a:r>
          <a:endParaRPr lang="en-US" sz="1600" dirty="0">
            <a:solidFill>
              <a:schemeClr val="bg1"/>
            </a:solidFill>
          </a:endParaRPr>
        </a:p>
      </dgm:t>
    </dgm:pt>
    <dgm:pt modelId="{4992734C-8D56-49E1-AFBB-0AAFE139CBE5}" type="parTrans" cxnId="{8DD461C2-1298-4330-BC26-AC9268B853D3}">
      <dgm:prSet/>
      <dgm:spPr/>
      <dgm:t>
        <a:bodyPr/>
        <a:lstStyle/>
        <a:p>
          <a:endParaRPr lang="en-US"/>
        </a:p>
      </dgm:t>
    </dgm:pt>
    <dgm:pt modelId="{3A562A29-6516-44EB-A7DC-9837747925C4}" type="sibTrans" cxnId="{8DD461C2-1298-4330-BC26-AC9268B853D3}">
      <dgm:prSet/>
      <dgm:spPr/>
      <dgm:t>
        <a:bodyPr/>
        <a:lstStyle/>
        <a:p>
          <a:endParaRPr lang="en-US"/>
        </a:p>
      </dgm:t>
    </dgm:pt>
    <dgm:pt modelId="{808E71F9-3209-4ACA-AB13-9546A950005C}">
      <dgm:prSet phldrT="[نص]" custT="1"/>
      <dgm:spPr/>
      <dgm:t>
        <a:bodyPr/>
        <a:lstStyle/>
        <a:p>
          <a:r>
            <a:rPr lang="en-US" sz="1600" dirty="0">
              <a:solidFill>
                <a:schemeClr val="bg1"/>
              </a:solidFill>
            </a:rPr>
            <a:t>Penicillin </a:t>
          </a:r>
        </a:p>
      </dgm:t>
    </dgm:pt>
    <dgm:pt modelId="{FB0C2536-D2C5-427E-A145-F0ED2AB27040}" type="parTrans" cxnId="{AE9DF5B0-3525-4527-8E1A-5B533DCE06D0}">
      <dgm:prSet/>
      <dgm:spPr/>
      <dgm:t>
        <a:bodyPr/>
        <a:lstStyle/>
        <a:p>
          <a:endParaRPr lang="en-US"/>
        </a:p>
      </dgm:t>
    </dgm:pt>
    <dgm:pt modelId="{0A372EFF-83AB-451A-95F6-56BE438D7192}" type="sibTrans" cxnId="{AE9DF5B0-3525-4527-8E1A-5B533DCE06D0}">
      <dgm:prSet/>
      <dgm:spPr/>
      <dgm:t>
        <a:bodyPr/>
        <a:lstStyle/>
        <a:p>
          <a:endParaRPr lang="en-US"/>
        </a:p>
      </dgm:t>
    </dgm:pt>
    <dgm:pt modelId="{104FCE14-5105-4DD2-AE40-905A626D4355}">
      <dgm:prSet phldrT="[نص]"/>
      <dgm:spPr/>
      <dgm:t>
        <a:bodyPr/>
        <a:lstStyle/>
        <a:p>
          <a:endParaRPr lang="en-US" dirty="0"/>
        </a:p>
      </dgm:t>
    </dgm:pt>
    <dgm:pt modelId="{096A2F9F-966D-4CBE-BCE0-21B0C3E40BE3}" type="parTrans" cxnId="{DF5D217A-4030-403E-9F87-62AFF06F7720}">
      <dgm:prSet/>
      <dgm:spPr/>
      <dgm:t>
        <a:bodyPr/>
        <a:lstStyle/>
        <a:p>
          <a:pPr rtl="1"/>
          <a:endParaRPr lang="ar-SA"/>
        </a:p>
      </dgm:t>
    </dgm:pt>
    <dgm:pt modelId="{F843A5A2-C02D-4FA8-B728-89E7067685D8}" type="sibTrans" cxnId="{DF5D217A-4030-403E-9F87-62AFF06F7720}">
      <dgm:prSet/>
      <dgm:spPr/>
      <dgm:t>
        <a:bodyPr/>
        <a:lstStyle/>
        <a:p>
          <a:pPr rtl="1"/>
          <a:endParaRPr lang="ar-SA"/>
        </a:p>
      </dgm:t>
    </dgm:pt>
    <dgm:pt modelId="{52801AC7-2A4A-47E8-B095-5FA81B7C7402}" type="pres">
      <dgm:prSet presAssocID="{AB38DF03-8392-4E95-BE24-D285FAD368EB}" presName="cycle" presStyleCnt="0">
        <dgm:presLayoutVars>
          <dgm:chMax val="1"/>
          <dgm:dir/>
          <dgm:animLvl val="ctr"/>
          <dgm:resizeHandles val="exact"/>
        </dgm:presLayoutVars>
      </dgm:prSet>
      <dgm:spPr/>
      <dgm:t>
        <a:bodyPr/>
        <a:lstStyle/>
        <a:p>
          <a:endParaRPr lang="en-US"/>
        </a:p>
      </dgm:t>
    </dgm:pt>
    <dgm:pt modelId="{E348AEE0-BB4A-4F63-BDB5-63D6A300FB06}" type="pres">
      <dgm:prSet presAssocID="{4E209D56-500A-4B9B-BEC6-60EEECAB697C}" presName="centerShape" presStyleLbl="node0" presStyleIdx="0" presStyleCnt="1" custLinFactNeighborX="4173" custLinFactNeighborY="-78012"/>
      <dgm:spPr/>
      <dgm:t>
        <a:bodyPr/>
        <a:lstStyle/>
        <a:p>
          <a:endParaRPr lang="en-US"/>
        </a:p>
      </dgm:t>
    </dgm:pt>
    <dgm:pt modelId="{8286F6CF-3D5F-4344-8BF9-0A1C474AF549}" type="pres">
      <dgm:prSet presAssocID="{F795540A-7F54-4725-86E0-1F301691CFE6}" presName="parTrans" presStyleLbl="bgSibTrans2D1" presStyleIdx="0" presStyleCnt="3"/>
      <dgm:spPr/>
      <dgm:t>
        <a:bodyPr/>
        <a:lstStyle/>
        <a:p>
          <a:endParaRPr lang="en-US"/>
        </a:p>
      </dgm:t>
    </dgm:pt>
    <dgm:pt modelId="{087AD099-A432-463F-B5C7-24A3C45FC970}" type="pres">
      <dgm:prSet presAssocID="{1A626D55-7AAA-4DB8-9D9A-BAD8D6AB1280}" presName="node" presStyleLbl="node1" presStyleIdx="0" presStyleCnt="3">
        <dgm:presLayoutVars>
          <dgm:bulletEnabled val="1"/>
        </dgm:presLayoutVars>
      </dgm:prSet>
      <dgm:spPr/>
      <dgm:t>
        <a:bodyPr/>
        <a:lstStyle/>
        <a:p>
          <a:endParaRPr lang="en-US"/>
        </a:p>
      </dgm:t>
    </dgm:pt>
    <dgm:pt modelId="{11BB99DD-5DE4-4995-B6AA-F959D68754D7}" type="pres">
      <dgm:prSet presAssocID="{4992734C-8D56-49E1-AFBB-0AAFE139CBE5}" presName="parTrans" presStyleLbl="bgSibTrans2D1" presStyleIdx="1" presStyleCnt="3"/>
      <dgm:spPr/>
      <dgm:t>
        <a:bodyPr/>
        <a:lstStyle/>
        <a:p>
          <a:endParaRPr lang="en-US"/>
        </a:p>
      </dgm:t>
    </dgm:pt>
    <dgm:pt modelId="{DA81D3B4-EDC7-4F5E-AE46-6CF1963DD15C}" type="pres">
      <dgm:prSet presAssocID="{D68C6CFB-6DE9-4AFF-89F6-98B4B9C33514}" presName="node" presStyleLbl="node1" presStyleIdx="1" presStyleCnt="3" custScaleX="129281" custRadScaleRad="8891" custRadScaleInc="116368">
        <dgm:presLayoutVars>
          <dgm:bulletEnabled val="1"/>
        </dgm:presLayoutVars>
      </dgm:prSet>
      <dgm:spPr/>
      <dgm:t>
        <a:bodyPr/>
        <a:lstStyle/>
        <a:p>
          <a:endParaRPr lang="en-US"/>
        </a:p>
      </dgm:t>
    </dgm:pt>
    <dgm:pt modelId="{B7FA3BE6-8927-4694-B713-CDACAD7F9CBE}" type="pres">
      <dgm:prSet presAssocID="{FB0C2536-D2C5-427E-A145-F0ED2AB27040}" presName="parTrans" presStyleLbl="bgSibTrans2D1" presStyleIdx="2" presStyleCnt="3"/>
      <dgm:spPr/>
      <dgm:t>
        <a:bodyPr/>
        <a:lstStyle/>
        <a:p>
          <a:endParaRPr lang="en-US"/>
        </a:p>
      </dgm:t>
    </dgm:pt>
    <dgm:pt modelId="{26D0F3C7-E3A6-4D05-B3A5-2FB6DA5CA5E4}" type="pres">
      <dgm:prSet presAssocID="{808E71F9-3209-4ACA-AB13-9546A950005C}" presName="node" presStyleLbl="node1" presStyleIdx="2" presStyleCnt="3" custRadScaleRad="111556" custRadScaleInc="13051">
        <dgm:presLayoutVars>
          <dgm:bulletEnabled val="1"/>
        </dgm:presLayoutVars>
      </dgm:prSet>
      <dgm:spPr/>
      <dgm:t>
        <a:bodyPr/>
        <a:lstStyle/>
        <a:p>
          <a:endParaRPr lang="en-US"/>
        </a:p>
      </dgm:t>
    </dgm:pt>
  </dgm:ptLst>
  <dgm:cxnLst>
    <dgm:cxn modelId="{EC58FFF3-15CC-3046-B043-3B44368172D8}" type="presOf" srcId="{808E71F9-3209-4ACA-AB13-9546A950005C}" destId="{26D0F3C7-E3A6-4D05-B3A5-2FB6DA5CA5E4}" srcOrd="0" destOrd="0" presId="urn:microsoft.com/office/officeart/2005/8/layout/radial4"/>
    <dgm:cxn modelId="{47D93647-4CCD-47D6-BC34-207FEEA51D7C}" srcId="{4E209D56-500A-4B9B-BEC6-60EEECAB697C}" destId="{1A626D55-7AAA-4DB8-9D9A-BAD8D6AB1280}" srcOrd="0" destOrd="0" parTransId="{F795540A-7F54-4725-86E0-1F301691CFE6}" sibTransId="{6C021F2B-2A89-4558-8584-484A0C53C3B0}"/>
    <dgm:cxn modelId="{BE7172BE-0AF0-A444-88B8-91B795282F10}" type="presOf" srcId="{1A626D55-7AAA-4DB8-9D9A-BAD8D6AB1280}" destId="{087AD099-A432-463F-B5C7-24A3C45FC970}" srcOrd="0" destOrd="0" presId="urn:microsoft.com/office/officeart/2005/8/layout/radial4"/>
    <dgm:cxn modelId="{DF5D217A-4030-403E-9F87-62AFF06F7720}" srcId="{AB38DF03-8392-4E95-BE24-D285FAD368EB}" destId="{104FCE14-5105-4DD2-AE40-905A626D4355}" srcOrd="1" destOrd="0" parTransId="{096A2F9F-966D-4CBE-BCE0-21B0C3E40BE3}" sibTransId="{F843A5A2-C02D-4FA8-B728-89E7067685D8}"/>
    <dgm:cxn modelId="{8DD461C2-1298-4330-BC26-AC9268B853D3}" srcId="{4E209D56-500A-4B9B-BEC6-60EEECAB697C}" destId="{D68C6CFB-6DE9-4AFF-89F6-98B4B9C33514}" srcOrd="1" destOrd="0" parTransId="{4992734C-8D56-49E1-AFBB-0AAFE139CBE5}" sibTransId="{3A562A29-6516-44EB-A7DC-9837747925C4}"/>
    <dgm:cxn modelId="{09190C94-757D-7B41-8C39-3E72D999EB4A}" type="presOf" srcId="{4992734C-8D56-49E1-AFBB-0AAFE139CBE5}" destId="{11BB99DD-5DE4-4995-B6AA-F959D68754D7}" srcOrd="0" destOrd="0" presId="urn:microsoft.com/office/officeart/2005/8/layout/radial4"/>
    <dgm:cxn modelId="{F4AE276F-4E5A-1540-A04C-04C85C6D2FE0}" type="presOf" srcId="{FB0C2536-D2C5-427E-A145-F0ED2AB27040}" destId="{B7FA3BE6-8927-4694-B713-CDACAD7F9CBE}" srcOrd="0" destOrd="0" presId="urn:microsoft.com/office/officeart/2005/8/layout/radial4"/>
    <dgm:cxn modelId="{E65E39E2-E1E8-484F-9BDE-EE33168A3895}" type="presOf" srcId="{F795540A-7F54-4725-86E0-1F301691CFE6}" destId="{8286F6CF-3D5F-4344-8BF9-0A1C474AF549}" srcOrd="0" destOrd="0" presId="urn:microsoft.com/office/officeart/2005/8/layout/radial4"/>
    <dgm:cxn modelId="{B65B9BE1-078C-564E-A18E-B94DD0328375}" type="presOf" srcId="{4E209D56-500A-4B9B-BEC6-60EEECAB697C}" destId="{E348AEE0-BB4A-4F63-BDB5-63D6A300FB06}" srcOrd="0" destOrd="0" presId="urn:microsoft.com/office/officeart/2005/8/layout/radial4"/>
    <dgm:cxn modelId="{803A4972-FFEA-4516-8F99-E9B5ECC15ACC}" srcId="{AB38DF03-8392-4E95-BE24-D285FAD368EB}" destId="{4E209D56-500A-4B9B-BEC6-60EEECAB697C}" srcOrd="0" destOrd="0" parTransId="{DE3AB49F-0088-4549-8DF0-DCD79BB662AA}" sibTransId="{74E4D581-ABFF-4A57-B7D6-0A0B369A4FC3}"/>
    <dgm:cxn modelId="{A50921E5-5BC5-B347-9F10-06728013A4CA}" type="presOf" srcId="{D68C6CFB-6DE9-4AFF-89F6-98B4B9C33514}" destId="{DA81D3B4-EDC7-4F5E-AE46-6CF1963DD15C}" srcOrd="0" destOrd="0" presId="urn:microsoft.com/office/officeart/2005/8/layout/radial4"/>
    <dgm:cxn modelId="{AE9DF5B0-3525-4527-8E1A-5B533DCE06D0}" srcId="{4E209D56-500A-4B9B-BEC6-60EEECAB697C}" destId="{808E71F9-3209-4ACA-AB13-9546A950005C}" srcOrd="2" destOrd="0" parTransId="{FB0C2536-D2C5-427E-A145-F0ED2AB27040}" sibTransId="{0A372EFF-83AB-451A-95F6-56BE438D7192}"/>
    <dgm:cxn modelId="{3B718EAD-DA01-6049-A230-B4A453541CD2}" type="presOf" srcId="{AB38DF03-8392-4E95-BE24-D285FAD368EB}" destId="{52801AC7-2A4A-47E8-B095-5FA81B7C7402}" srcOrd="0" destOrd="0" presId="urn:microsoft.com/office/officeart/2005/8/layout/radial4"/>
    <dgm:cxn modelId="{F99D09DA-3332-1F49-8D3E-AC89F2E7D2EF}" type="presParOf" srcId="{52801AC7-2A4A-47E8-B095-5FA81B7C7402}" destId="{E348AEE0-BB4A-4F63-BDB5-63D6A300FB06}" srcOrd="0" destOrd="0" presId="urn:microsoft.com/office/officeart/2005/8/layout/radial4"/>
    <dgm:cxn modelId="{EDB7631B-B767-ED4D-9D4E-6DEA47D788B8}" type="presParOf" srcId="{52801AC7-2A4A-47E8-B095-5FA81B7C7402}" destId="{8286F6CF-3D5F-4344-8BF9-0A1C474AF549}" srcOrd="1" destOrd="0" presId="urn:microsoft.com/office/officeart/2005/8/layout/radial4"/>
    <dgm:cxn modelId="{D1FF9F76-07FC-954A-ABDE-DB3CD26ECDB0}" type="presParOf" srcId="{52801AC7-2A4A-47E8-B095-5FA81B7C7402}" destId="{087AD099-A432-463F-B5C7-24A3C45FC970}" srcOrd="2" destOrd="0" presId="urn:microsoft.com/office/officeart/2005/8/layout/radial4"/>
    <dgm:cxn modelId="{254AAEFD-C0B7-754D-AB85-2FF93128A6E8}" type="presParOf" srcId="{52801AC7-2A4A-47E8-B095-5FA81B7C7402}" destId="{11BB99DD-5DE4-4995-B6AA-F959D68754D7}" srcOrd="3" destOrd="0" presId="urn:microsoft.com/office/officeart/2005/8/layout/radial4"/>
    <dgm:cxn modelId="{C881A369-79FA-734F-B386-56614FCD487C}" type="presParOf" srcId="{52801AC7-2A4A-47E8-B095-5FA81B7C7402}" destId="{DA81D3B4-EDC7-4F5E-AE46-6CF1963DD15C}" srcOrd="4" destOrd="0" presId="urn:microsoft.com/office/officeart/2005/8/layout/radial4"/>
    <dgm:cxn modelId="{0348A0FD-68D6-0C45-9220-7DE849D9B2A4}" type="presParOf" srcId="{52801AC7-2A4A-47E8-B095-5FA81B7C7402}" destId="{B7FA3BE6-8927-4694-B713-CDACAD7F9CBE}" srcOrd="5" destOrd="0" presId="urn:microsoft.com/office/officeart/2005/8/layout/radial4"/>
    <dgm:cxn modelId="{34D64848-2D2A-E149-81A0-0FA175B95B85}" type="presParOf" srcId="{52801AC7-2A4A-47E8-B095-5FA81B7C7402}" destId="{26D0F3C7-E3A6-4D05-B3A5-2FB6DA5CA5E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0E612E-1C0E-4DB4-84EC-66AA50894D4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C976690-DC49-4AA8-8133-79551D942BB4}">
      <dgm:prSet phldrT="[نص]"/>
      <dgm:spPr/>
      <dgm:t>
        <a:bodyPr/>
        <a:lstStyle/>
        <a:p>
          <a:r>
            <a:rPr lang="en-US" b="1" dirty="0"/>
            <a:t>System for basic drugs.</a:t>
          </a:r>
          <a:endParaRPr lang="en-US" dirty="0"/>
        </a:p>
      </dgm:t>
    </dgm:pt>
    <dgm:pt modelId="{1106F603-FBA6-454C-8BBE-D8AC1ADA8854}" type="parTrans" cxnId="{F72CF221-FC77-4C76-812A-7559279A75F1}">
      <dgm:prSet/>
      <dgm:spPr/>
      <dgm:t>
        <a:bodyPr/>
        <a:lstStyle/>
        <a:p>
          <a:endParaRPr lang="en-US"/>
        </a:p>
      </dgm:t>
    </dgm:pt>
    <dgm:pt modelId="{A627497E-CEED-46DB-BF28-560263BE252D}" type="sibTrans" cxnId="{F72CF221-FC77-4C76-812A-7559279A75F1}">
      <dgm:prSet/>
      <dgm:spPr/>
      <dgm:t>
        <a:bodyPr/>
        <a:lstStyle/>
        <a:p>
          <a:endParaRPr lang="en-US"/>
        </a:p>
      </dgm:t>
    </dgm:pt>
    <dgm:pt modelId="{7641DD4D-6350-4FCC-83D1-01A78E295E24}">
      <dgm:prSet phldrT="[نص]"/>
      <dgm:spPr/>
      <dgm:t>
        <a:bodyPr/>
        <a:lstStyle/>
        <a:p>
          <a:r>
            <a:rPr lang="en-US" dirty="0"/>
            <a:t>Morphine</a:t>
          </a:r>
        </a:p>
      </dgm:t>
    </dgm:pt>
    <dgm:pt modelId="{5B4D2647-51D3-44E3-A380-7019A9DEB022}" type="parTrans" cxnId="{878C2287-0D09-40ED-B073-6A32D7FC8F9F}">
      <dgm:prSet/>
      <dgm:spPr/>
      <dgm:t>
        <a:bodyPr/>
        <a:lstStyle/>
        <a:p>
          <a:endParaRPr lang="en-US"/>
        </a:p>
      </dgm:t>
    </dgm:pt>
    <dgm:pt modelId="{30280545-6F40-4EDB-B5F1-380D930A9DDC}" type="sibTrans" cxnId="{878C2287-0D09-40ED-B073-6A32D7FC8F9F}">
      <dgm:prSet/>
      <dgm:spPr/>
      <dgm:t>
        <a:bodyPr/>
        <a:lstStyle/>
        <a:p>
          <a:endParaRPr lang="en-US"/>
        </a:p>
      </dgm:t>
    </dgm:pt>
    <dgm:pt modelId="{B52B4350-C046-4ED8-AA33-001941938680}">
      <dgm:prSet phldrT="[نص]"/>
      <dgm:spPr/>
      <dgm:t>
        <a:bodyPr/>
        <a:lstStyle/>
        <a:p>
          <a:r>
            <a:rPr lang="en-US" dirty="0"/>
            <a:t>Atropine</a:t>
          </a:r>
        </a:p>
      </dgm:t>
    </dgm:pt>
    <dgm:pt modelId="{774E5EDC-5CFF-4843-B485-6C3BBE8D2535}" type="parTrans" cxnId="{1CFAB846-5645-4A48-9A4F-92537F9B259C}">
      <dgm:prSet/>
      <dgm:spPr/>
      <dgm:t>
        <a:bodyPr/>
        <a:lstStyle/>
        <a:p>
          <a:endParaRPr lang="en-US"/>
        </a:p>
      </dgm:t>
    </dgm:pt>
    <dgm:pt modelId="{00D49C5A-D809-4CFF-9900-4358D44575B6}" type="sibTrans" cxnId="{1CFAB846-5645-4A48-9A4F-92537F9B259C}">
      <dgm:prSet/>
      <dgm:spPr/>
      <dgm:t>
        <a:bodyPr/>
        <a:lstStyle/>
        <a:p>
          <a:endParaRPr lang="en-US"/>
        </a:p>
      </dgm:t>
    </dgm:pt>
    <dgm:pt modelId="{838D0746-E7F0-4B3B-A9DE-D8B1CD574DEE}">
      <dgm:prSet phldrT="[نص]"/>
      <dgm:spPr/>
      <dgm:t>
        <a:bodyPr/>
        <a:lstStyle/>
        <a:p>
          <a:r>
            <a:rPr lang="en-US" dirty="0"/>
            <a:t>Quinine</a:t>
          </a:r>
        </a:p>
      </dgm:t>
    </dgm:pt>
    <dgm:pt modelId="{82355470-1F85-45DD-962B-2733D989C5D8}" type="parTrans" cxnId="{BEDA80B7-AAAB-4382-B144-FB5E51D1C345}">
      <dgm:prSet/>
      <dgm:spPr/>
      <dgm:t>
        <a:bodyPr/>
        <a:lstStyle/>
        <a:p>
          <a:endParaRPr lang="en-US"/>
        </a:p>
      </dgm:t>
    </dgm:pt>
    <dgm:pt modelId="{0F030D7D-D6D9-4946-B3D6-807A66944DA4}" type="sibTrans" cxnId="{BEDA80B7-AAAB-4382-B144-FB5E51D1C345}">
      <dgm:prSet/>
      <dgm:spPr/>
      <dgm:t>
        <a:bodyPr/>
        <a:lstStyle/>
        <a:p>
          <a:endParaRPr lang="en-US"/>
        </a:p>
      </dgm:t>
    </dgm:pt>
    <dgm:pt modelId="{2DBBC14C-B63B-43C4-B96B-1E50E1A43A58}">
      <dgm:prSet phldrT="[نص]"/>
      <dgm:spPr/>
      <dgm:t>
        <a:bodyPr/>
        <a:lstStyle/>
        <a:p>
          <a:r>
            <a:rPr lang="en-US" dirty="0"/>
            <a:t>Neostigmine</a:t>
          </a:r>
        </a:p>
      </dgm:t>
    </dgm:pt>
    <dgm:pt modelId="{E73CE345-52C5-40BA-97D0-4798F566A970}" type="parTrans" cxnId="{09848BBB-0CE9-4E08-B66C-D7B806C7181E}">
      <dgm:prSet/>
      <dgm:spPr/>
      <dgm:t>
        <a:bodyPr/>
        <a:lstStyle/>
        <a:p>
          <a:endParaRPr lang="en-US"/>
        </a:p>
      </dgm:t>
    </dgm:pt>
    <dgm:pt modelId="{76015498-3829-4536-ABEC-8CA72A881029}" type="sibTrans" cxnId="{09848BBB-0CE9-4E08-B66C-D7B806C7181E}">
      <dgm:prSet/>
      <dgm:spPr/>
      <dgm:t>
        <a:bodyPr/>
        <a:lstStyle/>
        <a:p>
          <a:endParaRPr lang="en-US"/>
        </a:p>
      </dgm:t>
    </dgm:pt>
    <dgm:pt modelId="{32634D43-29F6-4509-A542-EACF399FB258}" type="pres">
      <dgm:prSet presAssocID="{7D0E612E-1C0E-4DB4-84EC-66AA50894D4C}" presName="cycle" presStyleCnt="0">
        <dgm:presLayoutVars>
          <dgm:chMax val="1"/>
          <dgm:dir/>
          <dgm:animLvl val="ctr"/>
          <dgm:resizeHandles val="exact"/>
        </dgm:presLayoutVars>
      </dgm:prSet>
      <dgm:spPr/>
      <dgm:t>
        <a:bodyPr/>
        <a:lstStyle/>
        <a:p>
          <a:endParaRPr lang="en-US"/>
        </a:p>
      </dgm:t>
    </dgm:pt>
    <dgm:pt modelId="{123046AE-32A5-4FBC-AF02-3C4A92A6E32A}" type="pres">
      <dgm:prSet presAssocID="{CC976690-DC49-4AA8-8133-79551D942BB4}" presName="centerShape" presStyleLbl="node0" presStyleIdx="0" presStyleCnt="1" custLinFactNeighborX="546" custLinFactNeighborY="-46935"/>
      <dgm:spPr/>
      <dgm:t>
        <a:bodyPr/>
        <a:lstStyle/>
        <a:p>
          <a:endParaRPr lang="en-US"/>
        </a:p>
      </dgm:t>
    </dgm:pt>
    <dgm:pt modelId="{453AF74D-F9A2-46B7-A6E6-85D06DB0134B}" type="pres">
      <dgm:prSet presAssocID="{5B4D2647-51D3-44E3-A380-7019A9DEB022}" presName="parTrans" presStyleLbl="bgSibTrans2D1" presStyleIdx="0" presStyleCnt="4"/>
      <dgm:spPr/>
      <dgm:t>
        <a:bodyPr/>
        <a:lstStyle/>
        <a:p>
          <a:endParaRPr lang="en-US"/>
        </a:p>
      </dgm:t>
    </dgm:pt>
    <dgm:pt modelId="{811D4962-4BFF-4D59-BEBB-6E3B83C2663D}" type="pres">
      <dgm:prSet presAssocID="{7641DD4D-6350-4FCC-83D1-01A78E295E24}" presName="node" presStyleLbl="node1" presStyleIdx="0" presStyleCnt="4" custRadScaleRad="113847" custRadScaleInc="40198">
        <dgm:presLayoutVars>
          <dgm:bulletEnabled val="1"/>
        </dgm:presLayoutVars>
      </dgm:prSet>
      <dgm:spPr/>
      <dgm:t>
        <a:bodyPr/>
        <a:lstStyle/>
        <a:p>
          <a:endParaRPr lang="en-US"/>
        </a:p>
      </dgm:t>
    </dgm:pt>
    <dgm:pt modelId="{68E6D142-DDE9-430E-8078-319E0B2E2C1F}" type="pres">
      <dgm:prSet presAssocID="{774E5EDC-5CFF-4843-B485-6C3BBE8D2535}" presName="parTrans" presStyleLbl="bgSibTrans2D1" presStyleIdx="1" presStyleCnt="4"/>
      <dgm:spPr/>
      <dgm:t>
        <a:bodyPr/>
        <a:lstStyle/>
        <a:p>
          <a:endParaRPr lang="en-US"/>
        </a:p>
      </dgm:t>
    </dgm:pt>
    <dgm:pt modelId="{30B59AAC-DE8C-49C1-BFDE-9907A5937A53}" type="pres">
      <dgm:prSet presAssocID="{B52B4350-C046-4ED8-AA33-001941938680}" presName="node" presStyleLbl="node1" presStyleIdx="1" presStyleCnt="4" custRadScaleRad="50785" custRadScaleInc="-150633">
        <dgm:presLayoutVars>
          <dgm:bulletEnabled val="1"/>
        </dgm:presLayoutVars>
      </dgm:prSet>
      <dgm:spPr/>
      <dgm:t>
        <a:bodyPr/>
        <a:lstStyle/>
        <a:p>
          <a:endParaRPr lang="en-US"/>
        </a:p>
      </dgm:t>
    </dgm:pt>
    <dgm:pt modelId="{5C51CADB-16E4-4B7F-8BE3-1E12D48F6BCF}" type="pres">
      <dgm:prSet presAssocID="{82355470-1F85-45DD-962B-2733D989C5D8}" presName="parTrans" presStyleLbl="bgSibTrans2D1" presStyleIdx="2" presStyleCnt="4"/>
      <dgm:spPr/>
      <dgm:t>
        <a:bodyPr/>
        <a:lstStyle/>
        <a:p>
          <a:endParaRPr lang="en-US"/>
        </a:p>
      </dgm:t>
    </dgm:pt>
    <dgm:pt modelId="{83C391E5-CD1A-481B-8CAA-86F0AD3D8D49}" type="pres">
      <dgm:prSet presAssocID="{838D0746-E7F0-4B3B-A9DE-D8B1CD574DEE}" presName="node" presStyleLbl="node1" presStyleIdx="2" presStyleCnt="4" custRadScaleRad="68301" custRadScaleInc="149045">
        <dgm:presLayoutVars>
          <dgm:bulletEnabled val="1"/>
        </dgm:presLayoutVars>
      </dgm:prSet>
      <dgm:spPr/>
      <dgm:t>
        <a:bodyPr/>
        <a:lstStyle/>
        <a:p>
          <a:endParaRPr lang="en-US"/>
        </a:p>
      </dgm:t>
    </dgm:pt>
    <dgm:pt modelId="{BB2C832B-8308-4686-87A5-C4FE9555BF31}" type="pres">
      <dgm:prSet presAssocID="{E73CE345-52C5-40BA-97D0-4798F566A970}" presName="parTrans" presStyleLbl="bgSibTrans2D1" presStyleIdx="3" presStyleCnt="4"/>
      <dgm:spPr/>
      <dgm:t>
        <a:bodyPr/>
        <a:lstStyle/>
        <a:p>
          <a:endParaRPr lang="en-US"/>
        </a:p>
      </dgm:t>
    </dgm:pt>
    <dgm:pt modelId="{A341021B-71C2-4F96-84F0-52815B07F4A1}" type="pres">
      <dgm:prSet presAssocID="{2DBBC14C-B63B-43C4-B96B-1E50E1A43A58}" presName="node" presStyleLbl="node1" presStyleIdx="3" presStyleCnt="4" custRadScaleRad="111712" custRadScaleInc="-37688">
        <dgm:presLayoutVars>
          <dgm:bulletEnabled val="1"/>
        </dgm:presLayoutVars>
      </dgm:prSet>
      <dgm:spPr/>
      <dgm:t>
        <a:bodyPr/>
        <a:lstStyle/>
        <a:p>
          <a:endParaRPr lang="en-US"/>
        </a:p>
      </dgm:t>
    </dgm:pt>
  </dgm:ptLst>
  <dgm:cxnLst>
    <dgm:cxn modelId="{1CFAB846-5645-4A48-9A4F-92537F9B259C}" srcId="{CC976690-DC49-4AA8-8133-79551D942BB4}" destId="{B52B4350-C046-4ED8-AA33-001941938680}" srcOrd="1" destOrd="0" parTransId="{774E5EDC-5CFF-4843-B485-6C3BBE8D2535}" sibTransId="{00D49C5A-D809-4CFF-9900-4358D44575B6}"/>
    <dgm:cxn modelId="{BEDA80B7-AAAB-4382-B144-FB5E51D1C345}" srcId="{CC976690-DC49-4AA8-8133-79551D942BB4}" destId="{838D0746-E7F0-4B3B-A9DE-D8B1CD574DEE}" srcOrd="2" destOrd="0" parTransId="{82355470-1F85-45DD-962B-2733D989C5D8}" sibTransId="{0F030D7D-D6D9-4946-B3D6-807A66944DA4}"/>
    <dgm:cxn modelId="{DEE75A8C-1C13-7F48-AE95-0CAEF0491515}" type="presOf" srcId="{2DBBC14C-B63B-43C4-B96B-1E50E1A43A58}" destId="{A341021B-71C2-4F96-84F0-52815B07F4A1}" srcOrd="0" destOrd="0" presId="urn:microsoft.com/office/officeart/2005/8/layout/radial4"/>
    <dgm:cxn modelId="{F48F059B-BF42-4C42-9FA2-B116499FF86B}" type="presOf" srcId="{E73CE345-52C5-40BA-97D0-4798F566A970}" destId="{BB2C832B-8308-4686-87A5-C4FE9555BF31}" srcOrd="0" destOrd="0" presId="urn:microsoft.com/office/officeart/2005/8/layout/radial4"/>
    <dgm:cxn modelId="{1103B6C7-F226-8C45-BBED-FDD75B38700F}" type="presOf" srcId="{774E5EDC-5CFF-4843-B485-6C3BBE8D2535}" destId="{68E6D142-DDE9-430E-8078-319E0B2E2C1F}" srcOrd="0" destOrd="0" presId="urn:microsoft.com/office/officeart/2005/8/layout/radial4"/>
    <dgm:cxn modelId="{C1FEEAEA-4321-5944-B23C-F21AC49C8F41}" type="presOf" srcId="{5B4D2647-51D3-44E3-A380-7019A9DEB022}" destId="{453AF74D-F9A2-46B7-A6E6-85D06DB0134B}" srcOrd="0" destOrd="0" presId="urn:microsoft.com/office/officeart/2005/8/layout/radial4"/>
    <dgm:cxn modelId="{3FC04C21-008C-4044-92C4-3321CCBEE10F}" type="presOf" srcId="{B52B4350-C046-4ED8-AA33-001941938680}" destId="{30B59AAC-DE8C-49C1-BFDE-9907A5937A53}" srcOrd="0" destOrd="0" presId="urn:microsoft.com/office/officeart/2005/8/layout/radial4"/>
    <dgm:cxn modelId="{50696F9E-CF5A-1D4A-AA88-8533C803A808}" type="presOf" srcId="{82355470-1F85-45DD-962B-2733D989C5D8}" destId="{5C51CADB-16E4-4B7F-8BE3-1E12D48F6BCF}" srcOrd="0" destOrd="0" presId="urn:microsoft.com/office/officeart/2005/8/layout/radial4"/>
    <dgm:cxn modelId="{7C0078DA-F93A-BB4F-888D-E4AB889FF2DB}" type="presOf" srcId="{7641DD4D-6350-4FCC-83D1-01A78E295E24}" destId="{811D4962-4BFF-4D59-BEBB-6E3B83C2663D}" srcOrd="0" destOrd="0" presId="urn:microsoft.com/office/officeart/2005/8/layout/radial4"/>
    <dgm:cxn modelId="{878C2287-0D09-40ED-B073-6A32D7FC8F9F}" srcId="{CC976690-DC49-4AA8-8133-79551D942BB4}" destId="{7641DD4D-6350-4FCC-83D1-01A78E295E24}" srcOrd="0" destOrd="0" parTransId="{5B4D2647-51D3-44E3-A380-7019A9DEB022}" sibTransId="{30280545-6F40-4EDB-B5F1-380D930A9DDC}"/>
    <dgm:cxn modelId="{09848BBB-0CE9-4E08-B66C-D7B806C7181E}" srcId="{CC976690-DC49-4AA8-8133-79551D942BB4}" destId="{2DBBC14C-B63B-43C4-B96B-1E50E1A43A58}" srcOrd="3" destOrd="0" parTransId="{E73CE345-52C5-40BA-97D0-4798F566A970}" sibTransId="{76015498-3829-4536-ABEC-8CA72A881029}"/>
    <dgm:cxn modelId="{F72CF221-FC77-4C76-812A-7559279A75F1}" srcId="{7D0E612E-1C0E-4DB4-84EC-66AA50894D4C}" destId="{CC976690-DC49-4AA8-8133-79551D942BB4}" srcOrd="0" destOrd="0" parTransId="{1106F603-FBA6-454C-8BBE-D8AC1ADA8854}" sibTransId="{A627497E-CEED-46DB-BF28-560263BE252D}"/>
    <dgm:cxn modelId="{3D702FD4-73D3-0E42-883D-B9BBB765F0D9}" type="presOf" srcId="{838D0746-E7F0-4B3B-A9DE-D8B1CD574DEE}" destId="{83C391E5-CD1A-481B-8CAA-86F0AD3D8D49}" srcOrd="0" destOrd="0" presId="urn:microsoft.com/office/officeart/2005/8/layout/radial4"/>
    <dgm:cxn modelId="{A29C26B7-5A56-5947-98FD-8AA6EE5B8BDE}" type="presOf" srcId="{CC976690-DC49-4AA8-8133-79551D942BB4}" destId="{123046AE-32A5-4FBC-AF02-3C4A92A6E32A}" srcOrd="0" destOrd="0" presId="urn:microsoft.com/office/officeart/2005/8/layout/radial4"/>
    <dgm:cxn modelId="{83D36135-E0FA-D944-9131-D9252D1C1DC7}" type="presOf" srcId="{7D0E612E-1C0E-4DB4-84EC-66AA50894D4C}" destId="{32634D43-29F6-4509-A542-EACF399FB258}" srcOrd="0" destOrd="0" presId="urn:microsoft.com/office/officeart/2005/8/layout/radial4"/>
    <dgm:cxn modelId="{7BED4232-27E9-A64D-990A-DEA172173B99}" type="presParOf" srcId="{32634D43-29F6-4509-A542-EACF399FB258}" destId="{123046AE-32A5-4FBC-AF02-3C4A92A6E32A}" srcOrd="0" destOrd="0" presId="urn:microsoft.com/office/officeart/2005/8/layout/radial4"/>
    <dgm:cxn modelId="{C22A11FF-B440-974A-84C9-9FB1A8335535}" type="presParOf" srcId="{32634D43-29F6-4509-A542-EACF399FB258}" destId="{453AF74D-F9A2-46B7-A6E6-85D06DB0134B}" srcOrd="1" destOrd="0" presId="urn:microsoft.com/office/officeart/2005/8/layout/radial4"/>
    <dgm:cxn modelId="{72FFAA93-897F-4846-8BEB-B9770FC8EAC4}" type="presParOf" srcId="{32634D43-29F6-4509-A542-EACF399FB258}" destId="{811D4962-4BFF-4D59-BEBB-6E3B83C2663D}" srcOrd="2" destOrd="0" presId="urn:microsoft.com/office/officeart/2005/8/layout/radial4"/>
    <dgm:cxn modelId="{DC6C3956-6C27-6B43-9BF3-8859B95A296E}" type="presParOf" srcId="{32634D43-29F6-4509-A542-EACF399FB258}" destId="{68E6D142-DDE9-430E-8078-319E0B2E2C1F}" srcOrd="3" destOrd="0" presId="urn:microsoft.com/office/officeart/2005/8/layout/radial4"/>
    <dgm:cxn modelId="{4B0EE2FE-D174-7247-A773-29029EE02D16}" type="presParOf" srcId="{32634D43-29F6-4509-A542-EACF399FB258}" destId="{30B59AAC-DE8C-49C1-BFDE-9907A5937A53}" srcOrd="4" destOrd="0" presId="urn:microsoft.com/office/officeart/2005/8/layout/radial4"/>
    <dgm:cxn modelId="{A79073D3-24E7-4144-ACEF-88C44BDBEC7B}" type="presParOf" srcId="{32634D43-29F6-4509-A542-EACF399FB258}" destId="{5C51CADB-16E4-4B7F-8BE3-1E12D48F6BCF}" srcOrd="5" destOrd="0" presId="urn:microsoft.com/office/officeart/2005/8/layout/radial4"/>
    <dgm:cxn modelId="{69248500-29F5-554A-9695-EE98A0BD5115}" type="presParOf" srcId="{32634D43-29F6-4509-A542-EACF399FB258}" destId="{83C391E5-CD1A-481B-8CAA-86F0AD3D8D49}" srcOrd="6" destOrd="0" presId="urn:microsoft.com/office/officeart/2005/8/layout/radial4"/>
    <dgm:cxn modelId="{447FD3E3-05DD-854D-9CAB-0362900E3283}" type="presParOf" srcId="{32634D43-29F6-4509-A542-EACF399FB258}" destId="{BB2C832B-8308-4686-87A5-C4FE9555BF31}" srcOrd="7" destOrd="0" presId="urn:microsoft.com/office/officeart/2005/8/layout/radial4"/>
    <dgm:cxn modelId="{A28CD02F-DF13-9A4E-A88E-D21A606BF8FD}" type="presParOf" srcId="{32634D43-29F6-4509-A542-EACF399FB258}" destId="{A341021B-71C2-4F96-84F0-52815B07F4A1}"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FA6D7F-1382-C542-B8F1-2305EDCA3F2F}" type="doc">
      <dgm:prSet loTypeId="urn:microsoft.com/office/officeart/2008/layout/SquareAccentList" loCatId="" qsTypeId="urn:microsoft.com/office/officeart/2005/8/quickstyle/simple4" qsCatId="simple" csTypeId="urn:microsoft.com/office/officeart/2005/8/colors/accent1_2" csCatId="accent1" phldr="1"/>
      <dgm:spPr/>
      <dgm:t>
        <a:bodyPr/>
        <a:lstStyle/>
        <a:p>
          <a:endParaRPr lang="en-US"/>
        </a:p>
      </dgm:t>
    </dgm:pt>
    <dgm:pt modelId="{CC9FA7CE-C6D7-5B46-9898-E7D2AC9E303E}">
      <dgm:prSet phldrT="[Text]"/>
      <dgm:spPr/>
      <dgm:t>
        <a:bodyPr/>
        <a:lstStyle/>
        <a:p>
          <a:r>
            <a:rPr lang="en-US" dirty="0">
              <a:solidFill>
                <a:srgbClr val="2E6AA6"/>
              </a:solidFill>
            </a:rPr>
            <a:t>Renal Excretion</a:t>
          </a:r>
        </a:p>
      </dgm:t>
    </dgm:pt>
    <dgm:pt modelId="{36AD1387-19D6-2B48-A94B-6B4CEFDD7064}" type="parTrans" cxnId="{5BC57853-D1A8-6848-9143-9CB029EE9736}">
      <dgm:prSet/>
      <dgm:spPr/>
      <dgm:t>
        <a:bodyPr/>
        <a:lstStyle/>
        <a:p>
          <a:endParaRPr lang="en-US"/>
        </a:p>
      </dgm:t>
    </dgm:pt>
    <dgm:pt modelId="{C2DF7BA6-9C70-A14B-B460-80BAEB7B775B}" type="sibTrans" cxnId="{5BC57853-D1A8-6848-9143-9CB029EE9736}">
      <dgm:prSet/>
      <dgm:spPr/>
      <dgm:t>
        <a:bodyPr/>
        <a:lstStyle/>
        <a:p>
          <a:endParaRPr lang="en-US"/>
        </a:p>
      </dgm:t>
    </dgm:pt>
    <dgm:pt modelId="{B1E9CD49-6329-3845-BCE7-03464D7E8577}">
      <dgm:prSet phldrT="[Text]" custT="1"/>
      <dgm:spPr/>
      <dgm:t>
        <a:bodyPr/>
        <a:lstStyle/>
        <a:p>
          <a:r>
            <a:rPr lang="en-US" sz="1400" dirty="0"/>
            <a:t>Drugs excreted mainly by the kidney include:</a:t>
          </a:r>
        </a:p>
      </dgm:t>
    </dgm:pt>
    <dgm:pt modelId="{4D11BCB7-026C-6C42-9692-AE4138059EFF}" type="parTrans" cxnId="{C989C86F-63E5-874B-AFF0-F72172B42DDD}">
      <dgm:prSet/>
      <dgm:spPr/>
      <dgm:t>
        <a:bodyPr/>
        <a:lstStyle/>
        <a:p>
          <a:endParaRPr lang="en-US"/>
        </a:p>
      </dgm:t>
    </dgm:pt>
    <dgm:pt modelId="{13E5189C-8A9D-5443-90A0-5F6D1468FE77}" type="sibTrans" cxnId="{C989C86F-63E5-874B-AFF0-F72172B42DDD}">
      <dgm:prSet/>
      <dgm:spPr/>
      <dgm:t>
        <a:bodyPr/>
        <a:lstStyle/>
        <a:p>
          <a:endParaRPr lang="en-US"/>
        </a:p>
      </dgm:t>
    </dgm:pt>
    <dgm:pt modelId="{AC7383BC-02BE-4547-B0D3-70ACDCE02290}">
      <dgm:prSet phldrT="[Text]" custT="1"/>
      <dgm:spPr/>
      <dgm:t>
        <a:bodyPr/>
        <a:lstStyle/>
        <a:p>
          <a:r>
            <a:rPr lang="en-US" sz="1400" dirty="0"/>
            <a:t>These drugs should be prescribed carefully in:</a:t>
          </a:r>
        </a:p>
      </dgm:t>
    </dgm:pt>
    <dgm:pt modelId="{DE1B1F34-45BC-5947-9375-B25C057F505B}" type="parTrans" cxnId="{A7CE8CE2-F932-AC4B-BD05-5A4B31CC73F7}">
      <dgm:prSet/>
      <dgm:spPr/>
      <dgm:t>
        <a:bodyPr/>
        <a:lstStyle/>
        <a:p>
          <a:endParaRPr lang="en-US"/>
        </a:p>
      </dgm:t>
    </dgm:pt>
    <dgm:pt modelId="{A74D2420-D85C-064A-8C99-0C37F71BC131}" type="sibTrans" cxnId="{A7CE8CE2-F932-AC4B-BD05-5A4B31CC73F7}">
      <dgm:prSet/>
      <dgm:spPr/>
      <dgm:t>
        <a:bodyPr/>
        <a:lstStyle/>
        <a:p>
          <a:endParaRPr lang="en-US"/>
        </a:p>
      </dgm:t>
    </dgm:pt>
    <dgm:pt modelId="{D7FD9F22-9546-0348-AAEF-581F44A74BA9}">
      <dgm:prSet phldrT="[Text]"/>
      <dgm:spPr/>
      <dgm:t>
        <a:bodyPr/>
        <a:lstStyle/>
        <a:p>
          <a:r>
            <a:rPr lang="en-US" dirty="0">
              <a:solidFill>
                <a:srgbClr val="2E6AA6"/>
              </a:solidFill>
            </a:rPr>
            <a:t>Biliary Excretion</a:t>
          </a:r>
        </a:p>
      </dgm:t>
    </dgm:pt>
    <dgm:pt modelId="{4E6BBEE2-1ED8-8E4C-92C7-EBDD27B3921D}" type="parTrans" cxnId="{3DD648ED-FB1D-1C44-9C4B-62FE89337213}">
      <dgm:prSet/>
      <dgm:spPr/>
      <dgm:t>
        <a:bodyPr/>
        <a:lstStyle/>
        <a:p>
          <a:endParaRPr lang="en-US"/>
        </a:p>
      </dgm:t>
    </dgm:pt>
    <dgm:pt modelId="{2E7DE039-299F-B64F-8874-2DFE23312180}" type="sibTrans" cxnId="{3DD648ED-FB1D-1C44-9C4B-62FE89337213}">
      <dgm:prSet/>
      <dgm:spPr/>
      <dgm:t>
        <a:bodyPr/>
        <a:lstStyle/>
        <a:p>
          <a:endParaRPr lang="en-US"/>
        </a:p>
      </dgm:t>
    </dgm:pt>
    <dgm:pt modelId="{5CA19EB8-B6B0-5845-895E-A4BE6F925E4C}">
      <dgm:prSet phldrT="[Text]" custT="1"/>
      <dgm:spPr/>
      <dgm:t>
        <a:bodyPr/>
        <a:lstStyle/>
        <a:p>
          <a:r>
            <a:rPr lang="en-US" sz="1400" dirty="0"/>
            <a:t>Occurs to few drugs that are excreted into feces. </a:t>
          </a:r>
        </a:p>
      </dgm:t>
    </dgm:pt>
    <dgm:pt modelId="{6558ADB7-D834-504D-9F0A-80529F716DD3}" type="parTrans" cxnId="{BB8208C2-0AAD-214C-B624-32B7F9581E4A}">
      <dgm:prSet/>
      <dgm:spPr/>
      <dgm:t>
        <a:bodyPr/>
        <a:lstStyle/>
        <a:p>
          <a:endParaRPr lang="en-US"/>
        </a:p>
      </dgm:t>
    </dgm:pt>
    <dgm:pt modelId="{65CF8EC9-130C-E448-A525-DB3FFDDB3461}" type="sibTrans" cxnId="{BB8208C2-0AAD-214C-B624-32B7F9581E4A}">
      <dgm:prSet/>
      <dgm:spPr/>
      <dgm:t>
        <a:bodyPr/>
        <a:lstStyle/>
        <a:p>
          <a:endParaRPr lang="en-US"/>
        </a:p>
      </dgm:t>
    </dgm:pt>
    <dgm:pt modelId="{94EBD30F-5A55-0849-A2D7-EEBEF86FA44C}">
      <dgm:prSet phldrT="[Text]" custT="1"/>
      <dgm:spPr/>
      <dgm:t>
        <a:bodyPr/>
        <a:lstStyle/>
        <a:p>
          <a:r>
            <a:rPr lang="en-US" sz="1400" dirty="0"/>
            <a:t>Such drugs are secreted from the liver into bile by active transporters, then into duodenum. </a:t>
          </a:r>
        </a:p>
      </dgm:t>
    </dgm:pt>
    <dgm:pt modelId="{D6A1F9C5-C83A-844D-8D3E-A9CD08DA70B9}" type="parTrans" cxnId="{B12671B1-4270-2A44-84AE-64078588C9BE}">
      <dgm:prSet/>
      <dgm:spPr/>
      <dgm:t>
        <a:bodyPr/>
        <a:lstStyle/>
        <a:p>
          <a:endParaRPr lang="en-US"/>
        </a:p>
      </dgm:t>
    </dgm:pt>
    <dgm:pt modelId="{B7CC580B-5AF2-E648-BEE9-D65E258F7CF5}" type="sibTrans" cxnId="{B12671B1-4270-2A44-84AE-64078588C9BE}">
      <dgm:prSet/>
      <dgm:spPr/>
      <dgm:t>
        <a:bodyPr/>
        <a:lstStyle/>
        <a:p>
          <a:endParaRPr lang="en-US"/>
        </a:p>
      </dgm:t>
    </dgm:pt>
    <dgm:pt modelId="{6A175AD8-E4DF-974C-BF30-FF311DF429A9}">
      <dgm:prSet phldrT="[Text]" custT="1"/>
      <dgm:spPr/>
      <dgm:t>
        <a:bodyPr/>
        <a:lstStyle/>
        <a:p>
          <a:r>
            <a:rPr lang="en-US" sz="1400" dirty="0"/>
            <a:t>Some drugs undergo </a:t>
          </a:r>
          <a:r>
            <a:rPr lang="en-US" sz="1400" dirty="0" err="1"/>
            <a:t>enterohepatic</a:t>
          </a:r>
          <a:r>
            <a:rPr lang="en-US" sz="1400" dirty="0"/>
            <a:t> circulation back into systemic blood circulation. </a:t>
          </a:r>
        </a:p>
      </dgm:t>
    </dgm:pt>
    <dgm:pt modelId="{55182A4E-B696-0D40-9DEC-2A968C26A508}" type="parTrans" cxnId="{C0863539-AFD7-0A4B-BFE4-17110F08E312}">
      <dgm:prSet/>
      <dgm:spPr/>
      <dgm:t>
        <a:bodyPr/>
        <a:lstStyle/>
        <a:p>
          <a:endParaRPr lang="en-US"/>
        </a:p>
      </dgm:t>
    </dgm:pt>
    <dgm:pt modelId="{61A19572-832C-2547-9DEE-891C81F2A192}" type="sibTrans" cxnId="{C0863539-AFD7-0A4B-BFE4-17110F08E312}">
      <dgm:prSet/>
      <dgm:spPr/>
      <dgm:t>
        <a:bodyPr/>
        <a:lstStyle/>
        <a:p>
          <a:endParaRPr lang="en-US"/>
        </a:p>
      </dgm:t>
    </dgm:pt>
    <dgm:pt modelId="{F3AC5D46-4984-5849-8C92-76B7A832EAE9}">
      <dgm:prSet phldrT="[Text]" custT="1"/>
      <dgm:spPr/>
      <dgm:t>
        <a:bodyPr/>
        <a:lstStyle/>
        <a:p>
          <a:r>
            <a:rPr lang="en-US" sz="1400" dirty="0"/>
            <a:t>Aminoglycosides antibiotics (as gentamycin) </a:t>
          </a:r>
        </a:p>
      </dgm:t>
    </dgm:pt>
    <dgm:pt modelId="{49ECB1AB-13FC-C343-AD53-23B48FCE27AF}" type="parTrans" cxnId="{7272264B-B39F-0041-A3CA-DC7D8AA9732F}">
      <dgm:prSet/>
      <dgm:spPr/>
      <dgm:t>
        <a:bodyPr/>
        <a:lstStyle/>
        <a:p>
          <a:endParaRPr lang="en-US"/>
        </a:p>
      </dgm:t>
    </dgm:pt>
    <dgm:pt modelId="{2EF8DFEB-5475-D543-8842-4ABDCD515D14}" type="sibTrans" cxnId="{7272264B-B39F-0041-A3CA-DC7D8AA9732F}">
      <dgm:prSet/>
      <dgm:spPr/>
      <dgm:t>
        <a:bodyPr/>
        <a:lstStyle/>
        <a:p>
          <a:endParaRPr lang="en-US"/>
        </a:p>
      </dgm:t>
    </dgm:pt>
    <dgm:pt modelId="{80083A16-C0AD-5148-8378-FBB0D3931C3F}">
      <dgm:prSet phldrT="[Text]" custT="1"/>
      <dgm:spPr/>
      <dgm:t>
        <a:bodyPr/>
        <a:lstStyle/>
        <a:p>
          <a:r>
            <a:rPr lang="en-US" sz="1400" dirty="0"/>
            <a:t>Penicillin </a:t>
          </a:r>
        </a:p>
      </dgm:t>
    </dgm:pt>
    <dgm:pt modelId="{9F2BE0E3-9BC0-8C4E-88C6-6BB016EA3124}" type="parTrans" cxnId="{EB0B2CAF-0D49-D247-99BB-783154C15CD5}">
      <dgm:prSet/>
      <dgm:spPr/>
      <dgm:t>
        <a:bodyPr/>
        <a:lstStyle/>
        <a:p>
          <a:endParaRPr lang="en-US"/>
        </a:p>
      </dgm:t>
    </dgm:pt>
    <dgm:pt modelId="{1CDE73E1-2750-8546-BF44-6A6ECF1AB00F}" type="sibTrans" cxnId="{EB0B2CAF-0D49-D247-99BB-783154C15CD5}">
      <dgm:prSet/>
      <dgm:spPr/>
      <dgm:t>
        <a:bodyPr/>
        <a:lstStyle/>
        <a:p>
          <a:endParaRPr lang="en-US"/>
        </a:p>
      </dgm:t>
    </dgm:pt>
    <dgm:pt modelId="{160C278A-B605-644A-9DD0-742DE46C221E}">
      <dgm:prSet phldrT="[Text]" custT="1"/>
      <dgm:spPr/>
      <dgm:t>
        <a:bodyPr/>
        <a:lstStyle/>
        <a:p>
          <a:r>
            <a:rPr lang="en-US" sz="1400" dirty="0"/>
            <a:t>Lithium </a:t>
          </a:r>
        </a:p>
      </dgm:t>
    </dgm:pt>
    <dgm:pt modelId="{E9D1AD9C-0BC5-F846-B6C0-BE543141F764}" type="parTrans" cxnId="{61CDCC0F-36FD-D347-824F-7783C0BB4E24}">
      <dgm:prSet/>
      <dgm:spPr/>
      <dgm:t>
        <a:bodyPr/>
        <a:lstStyle/>
        <a:p>
          <a:endParaRPr lang="en-US"/>
        </a:p>
      </dgm:t>
    </dgm:pt>
    <dgm:pt modelId="{A200914C-0352-2648-9969-1AAAFDC237E9}" type="sibTrans" cxnId="{61CDCC0F-36FD-D347-824F-7783C0BB4E24}">
      <dgm:prSet/>
      <dgm:spPr/>
      <dgm:t>
        <a:bodyPr/>
        <a:lstStyle/>
        <a:p>
          <a:endParaRPr lang="en-US"/>
        </a:p>
      </dgm:t>
    </dgm:pt>
    <dgm:pt modelId="{2F1464EE-F4A8-2D4A-A8B6-1EAB69C4FF07}">
      <dgm:prSet phldrT="[Text]" custT="1"/>
      <dgm:spPr/>
      <dgm:t>
        <a:bodyPr/>
        <a:lstStyle/>
        <a:p>
          <a:r>
            <a:rPr lang="en-US" sz="1400" dirty="0"/>
            <a:t>Patients with renal disease </a:t>
          </a:r>
        </a:p>
      </dgm:t>
    </dgm:pt>
    <dgm:pt modelId="{460B9EB4-E5C9-5446-A6BD-D68D8DF7B1DB}" type="parTrans" cxnId="{DA026F21-C5E8-354B-820C-535265B59B7B}">
      <dgm:prSet/>
      <dgm:spPr/>
      <dgm:t>
        <a:bodyPr/>
        <a:lstStyle/>
        <a:p>
          <a:endParaRPr lang="en-US"/>
        </a:p>
      </dgm:t>
    </dgm:pt>
    <dgm:pt modelId="{2B90A908-63EA-5E4F-9040-91D5C0E79425}" type="sibTrans" cxnId="{DA026F21-C5E8-354B-820C-535265B59B7B}">
      <dgm:prSet/>
      <dgm:spPr/>
      <dgm:t>
        <a:bodyPr/>
        <a:lstStyle/>
        <a:p>
          <a:endParaRPr lang="en-US"/>
        </a:p>
      </dgm:t>
    </dgm:pt>
    <dgm:pt modelId="{4A198581-89C9-3840-8485-757E8A58310F}">
      <dgm:prSet phldrT="[Text]" custT="1"/>
      <dgm:spPr/>
      <dgm:t>
        <a:bodyPr/>
        <a:lstStyle/>
        <a:p>
          <a:r>
            <a:rPr lang="en-US" sz="1400" dirty="0"/>
            <a:t>Elderly</a:t>
          </a:r>
        </a:p>
      </dgm:t>
    </dgm:pt>
    <dgm:pt modelId="{7D4DE2BF-A926-4947-BB74-865F24D48329}" type="parTrans" cxnId="{BB32012D-D3DE-2F4B-875A-B70E7EAF1954}">
      <dgm:prSet/>
      <dgm:spPr/>
      <dgm:t>
        <a:bodyPr/>
        <a:lstStyle/>
        <a:p>
          <a:endParaRPr lang="en-US"/>
        </a:p>
      </dgm:t>
    </dgm:pt>
    <dgm:pt modelId="{2AF8AAD2-C5E0-124A-A5CA-98CB9047E375}" type="sibTrans" cxnId="{BB32012D-D3DE-2F4B-875A-B70E7EAF1954}">
      <dgm:prSet/>
      <dgm:spPr/>
      <dgm:t>
        <a:bodyPr/>
        <a:lstStyle/>
        <a:p>
          <a:endParaRPr lang="en-US"/>
        </a:p>
      </dgm:t>
    </dgm:pt>
    <dgm:pt modelId="{FDE855C4-064C-1C4F-85AD-E2A92D88C39B}" type="pres">
      <dgm:prSet presAssocID="{21FA6D7F-1382-C542-B8F1-2305EDCA3F2F}" presName="layout" presStyleCnt="0">
        <dgm:presLayoutVars>
          <dgm:chMax/>
          <dgm:chPref/>
          <dgm:dir/>
          <dgm:resizeHandles/>
        </dgm:presLayoutVars>
      </dgm:prSet>
      <dgm:spPr/>
      <dgm:t>
        <a:bodyPr/>
        <a:lstStyle/>
        <a:p>
          <a:endParaRPr lang="en-US"/>
        </a:p>
      </dgm:t>
    </dgm:pt>
    <dgm:pt modelId="{D1B1F979-2CB9-EC49-9181-763FD7362072}" type="pres">
      <dgm:prSet presAssocID="{CC9FA7CE-C6D7-5B46-9898-E7D2AC9E303E}" presName="root" presStyleCnt="0">
        <dgm:presLayoutVars>
          <dgm:chMax/>
          <dgm:chPref/>
        </dgm:presLayoutVars>
      </dgm:prSet>
      <dgm:spPr/>
    </dgm:pt>
    <dgm:pt modelId="{B940C058-E16C-324C-89DB-5AE111F4B164}" type="pres">
      <dgm:prSet presAssocID="{CC9FA7CE-C6D7-5B46-9898-E7D2AC9E303E}" presName="rootComposite" presStyleCnt="0">
        <dgm:presLayoutVars/>
      </dgm:prSet>
      <dgm:spPr/>
    </dgm:pt>
    <dgm:pt modelId="{A873D83C-22DF-E94F-95EC-C2DA6F4FB173}" type="pres">
      <dgm:prSet presAssocID="{CC9FA7CE-C6D7-5B46-9898-E7D2AC9E303E}" presName="ParentAccent" presStyleLbl="alignNode1" presStyleIdx="0" presStyleCnt="2"/>
      <dgm:spPr/>
    </dgm:pt>
    <dgm:pt modelId="{17805012-1297-D145-B1AE-0FFF7F6D641B}" type="pres">
      <dgm:prSet presAssocID="{CC9FA7CE-C6D7-5B46-9898-E7D2AC9E303E}" presName="ParentSmallAccent" presStyleLbl="fgAcc1" presStyleIdx="0" presStyleCnt="2"/>
      <dgm:spPr>
        <a:solidFill>
          <a:schemeClr val="accent2">
            <a:alpha val="90000"/>
          </a:schemeClr>
        </a:solidFill>
      </dgm:spPr>
    </dgm:pt>
    <dgm:pt modelId="{16B1FAF6-2218-3E43-A90D-AB23A7D88A64}" type="pres">
      <dgm:prSet presAssocID="{CC9FA7CE-C6D7-5B46-9898-E7D2AC9E303E}" presName="Parent" presStyleLbl="revTx" presStyleIdx="0" presStyleCnt="7">
        <dgm:presLayoutVars>
          <dgm:chMax/>
          <dgm:chPref val="4"/>
          <dgm:bulletEnabled val="1"/>
        </dgm:presLayoutVars>
      </dgm:prSet>
      <dgm:spPr/>
      <dgm:t>
        <a:bodyPr/>
        <a:lstStyle/>
        <a:p>
          <a:endParaRPr lang="en-US"/>
        </a:p>
      </dgm:t>
    </dgm:pt>
    <dgm:pt modelId="{299EE39D-4586-3249-9497-0E100B30365C}" type="pres">
      <dgm:prSet presAssocID="{CC9FA7CE-C6D7-5B46-9898-E7D2AC9E303E}" presName="childShape" presStyleCnt="0">
        <dgm:presLayoutVars>
          <dgm:chMax val="0"/>
          <dgm:chPref val="0"/>
        </dgm:presLayoutVars>
      </dgm:prSet>
      <dgm:spPr/>
    </dgm:pt>
    <dgm:pt modelId="{B1212460-399F-0347-807A-B608B76CC1BE}" type="pres">
      <dgm:prSet presAssocID="{B1E9CD49-6329-3845-BCE7-03464D7E8577}" presName="childComposite" presStyleCnt="0">
        <dgm:presLayoutVars>
          <dgm:chMax val="0"/>
          <dgm:chPref val="0"/>
        </dgm:presLayoutVars>
      </dgm:prSet>
      <dgm:spPr/>
    </dgm:pt>
    <dgm:pt modelId="{1B327A77-D6F5-A54F-9F8E-973E685B335D}" type="pres">
      <dgm:prSet presAssocID="{B1E9CD49-6329-3845-BCE7-03464D7E8577}" presName="ChildAccent" presStyleLbl="solidFgAcc1" presStyleIdx="0" presStyleCnt="5" custLinFactNeighborX="-497" custLinFactNeighborY="-98868"/>
      <dgm:spPr/>
    </dgm:pt>
    <dgm:pt modelId="{19296412-5607-FC4C-9F8A-54506533C2DE}" type="pres">
      <dgm:prSet presAssocID="{B1E9CD49-6329-3845-BCE7-03464D7E8577}" presName="Child" presStyleLbl="revTx" presStyleIdx="1" presStyleCnt="7" custLinFactNeighborX="2680" custLinFactNeighborY="49899">
        <dgm:presLayoutVars>
          <dgm:chMax val="0"/>
          <dgm:chPref val="0"/>
          <dgm:bulletEnabled val="1"/>
        </dgm:presLayoutVars>
      </dgm:prSet>
      <dgm:spPr/>
      <dgm:t>
        <a:bodyPr/>
        <a:lstStyle/>
        <a:p>
          <a:endParaRPr lang="en-US"/>
        </a:p>
      </dgm:t>
    </dgm:pt>
    <dgm:pt modelId="{94FFFC87-A758-F740-8A77-EC8F4D8FDB3A}" type="pres">
      <dgm:prSet presAssocID="{AC7383BC-02BE-4547-B0D3-70ACDCE02290}" presName="childComposite" presStyleCnt="0">
        <dgm:presLayoutVars>
          <dgm:chMax val="0"/>
          <dgm:chPref val="0"/>
        </dgm:presLayoutVars>
      </dgm:prSet>
      <dgm:spPr/>
    </dgm:pt>
    <dgm:pt modelId="{4706F2B9-ADE2-5440-9BEE-75B4EA3E6928}" type="pres">
      <dgm:prSet presAssocID="{AC7383BC-02BE-4547-B0D3-70ACDCE02290}" presName="ChildAccent" presStyleLbl="solidFgAcc1" presStyleIdx="1" presStyleCnt="5" custLinFactY="100000" custLinFactNeighborX="-497" custLinFactNeighborY="120998"/>
      <dgm:spPr/>
    </dgm:pt>
    <dgm:pt modelId="{D4A17253-B7C3-C64E-B2F4-F993E63BD74E}" type="pres">
      <dgm:prSet presAssocID="{AC7383BC-02BE-4547-B0D3-70ACDCE02290}" presName="Child" presStyleLbl="revTx" presStyleIdx="2" presStyleCnt="7" custLinFactY="50059" custLinFactNeighborX="2680" custLinFactNeighborY="100000">
        <dgm:presLayoutVars>
          <dgm:chMax val="0"/>
          <dgm:chPref val="0"/>
          <dgm:bulletEnabled val="1"/>
        </dgm:presLayoutVars>
      </dgm:prSet>
      <dgm:spPr/>
      <dgm:t>
        <a:bodyPr/>
        <a:lstStyle/>
        <a:p>
          <a:endParaRPr lang="en-US"/>
        </a:p>
      </dgm:t>
    </dgm:pt>
    <dgm:pt modelId="{549B0E60-4ACF-974F-80FF-4152468B5CE7}" type="pres">
      <dgm:prSet presAssocID="{D7FD9F22-9546-0348-AAEF-581F44A74BA9}" presName="root" presStyleCnt="0">
        <dgm:presLayoutVars>
          <dgm:chMax/>
          <dgm:chPref/>
        </dgm:presLayoutVars>
      </dgm:prSet>
      <dgm:spPr/>
    </dgm:pt>
    <dgm:pt modelId="{8BA70D9D-CBCD-9540-B1C5-ED7829AF5119}" type="pres">
      <dgm:prSet presAssocID="{D7FD9F22-9546-0348-AAEF-581F44A74BA9}" presName="rootComposite" presStyleCnt="0">
        <dgm:presLayoutVars/>
      </dgm:prSet>
      <dgm:spPr/>
    </dgm:pt>
    <dgm:pt modelId="{60719BA8-5957-6E44-902E-7C3FDB3621FC}" type="pres">
      <dgm:prSet presAssocID="{D7FD9F22-9546-0348-AAEF-581F44A74BA9}" presName="ParentAccent" presStyleLbl="alignNode1" presStyleIdx="1" presStyleCnt="2"/>
      <dgm:spPr/>
    </dgm:pt>
    <dgm:pt modelId="{1B72EDFB-1A72-5842-A2FD-B09AF2C5A79A}" type="pres">
      <dgm:prSet presAssocID="{D7FD9F22-9546-0348-AAEF-581F44A74BA9}" presName="ParentSmallAccent" presStyleLbl="fgAcc1" presStyleIdx="1" presStyleCnt="2"/>
      <dgm:spPr>
        <a:solidFill>
          <a:schemeClr val="accent2">
            <a:alpha val="90000"/>
          </a:schemeClr>
        </a:solidFill>
      </dgm:spPr>
    </dgm:pt>
    <dgm:pt modelId="{B919AFA7-8785-C140-8B5F-A37E1B08D6C9}" type="pres">
      <dgm:prSet presAssocID="{D7FD9F22-9546-0348-AAEF-581F44A74BA9}" presName="Parent" presStyleLbl="revTx" presStyleIdx="3" presStyleCnt="7">
        <dgm:presLayoutVars>
          <dgm:chMax/>
          <dgm:chPref val="4"/>
          <dgm:bulletEnabled val="1"/>
        </dgm:presLayoutVars>
      </dgm:prSet>
      <dgm:spPr/>
      <dgm:t>
        <a:bodyPr/>
        <a:lstStyle/>
        <a:p>
          <a:endParaRPr lang="en-US"/>
        </a:p>
      </dgm:t>
    </dgm:pt>
    <dgm:pt modelId="{6EB71898-1ED8-CC44-8D86-59EA2AA6DB22}" type="pres">
      <dgm:prSet presAssocID="{D7FD9F22-9546-0348-AAEF-581F44A74BA9}" presName="childShape" presStyleCnt="0">
        <dgm:presLayoutVars>
          <dgm:chMax val="0"/>
          <dgm:chPref val="0"/>
        </dgm:presLayoutVars>
      </dgm:prSet>
      <dgm:spPr/>
    </dgm:pt>
    <dgm:pt modelId="{D4048524-3508-8340-979A-0B59719CD511}" type="pres">
      <dgm:prSet presAssocID="{5CA19EB8-B6B0-5845-895E-A4BE6F925E4C}" presName="childComposite" presStyleCnt="0">
        <dgm:presLayoutVars>
          <dgm:chMax val="0"/>
          <dgm:chPref val="0"/>
        </dgm:presLayoutVars>
      </dgm:prSet>
      <dgm:spPr/>
    </dgm:pt>
    <dgm:pt modelId="{A43DC2AF-BD0A-9545-8827-6ECA15ABB539}" type="pres">
      <dgm:prSet presAssocID="{5CA19EB8-B6B0-5845-895E-A4BE6F925E4C}" presName="ChildAccent" presStyleLbl="solidFgAcc1" presStyleIdx="2" presStyleCnt="5" custLinFactNeighborX="-16584" custLinFactNeighborY="-93052"/>
      <dgm:spPr/>
    </dgm:pt>
    <dgm:pt modelId="{0F670EA8-A2E6-5747-929C-7F4A22414AEC}" type="pres">
      <dgm:prSet presAssocID="{5CA19EB8-B6B0-5845-895E-A4BE6F925E4C}" presName="Child" presStyleLbl="revTx" presStyleIdx="4" presStyleCnt="7" custLinFactNeighborX="39" custLinFactNeighborY="-34930">
        <dgm:presLayoutVars>
          <dgm:chMax val="0"/>
          <dgm:chPref val="0"/>
          <dgm:bulletEnabled val="1"/>
        </dgm:presLayoutVars>
      </dgm:prSet>
      <dgm:spPr/>
      <dgm:t>
        <a:bodyPr/>
        <a:lstStyle/>
        <a:p>
          <a:endParaRPr lang="en-US"/>
        </a:p>
      </dgm:t>
    </dgm:pt>
    <dgm:pt modelId="{F45B8353-AF16-A646-87E5-466C719BA909}" type="pres">
      <dgm:prSet presAssocID="{94EBD30F-5A55-0849-A2D7-EEBEF86FA44C}" presName="childComposite" presStyleCnt="0">
        <dgm:presLayoutVars>
          <dgm:chMax val="0"/>
          <dgm:chPref val="0"/>
        </dgm:presLayoutVars>
      </dgm:prSet>
      <dgm:spPr/>
    </dgm:pt>
    <dgm:pt modelId="{2A939697-9184-674D-8459-4D5613BF10FC}" type="pres">
      <dgm:prSet presAssocID="{94EBD30F-5A55-0849-A2D7-EEBEF86FA44C}" presName="ChildAccent" presStyleLbl="solidFgAcc1" presStyleIdx="3" presStyleCnt="5" custLinFactNeighborX="-16584" custLinFactNeighborY="-98868"/>
      <dgm:spPr/>
    </dgm:pt>
    <dgm:pt modelId="{79CBF86F-6D16-8940-A8B0-C695C4DBA57E}" type="pres">
      <dgm:prSet presAssocID="{94EBD30F-5A55-0849-A2D7-EEBEF86FA44C}" presName="Child" presStyleLbl="revTx" presStyleIdx="5" presStyleCnt="7" custLinFactNeighborX="39" custLinFactNeighborY="-24949">
        <dgm:presLayoutVars>
          <dgm:chMax val="0"/>
          <dgm:chPref val="0"/>
          <dgm:bulletEnabled val="1"/>
        </dgm:presLayoutVars>
      </dgm:prSet>
      <dgm:spPr/>
      <dgm:t>
        <a:bodyPr/>
        <a:lstStyle/>
        <a:p>
          <a:endParaRPr lang="en-US"/>
        </a:p>
      </dgm:t>
    </dgm:pt>
    <dgm:pt modelId="{00EF3DFE-3253-7F43-A295-6060BA76A3D4}" type="pres">
      <dgm:prSet presAssocID="{6A175AD8-E4DF-974C-BF30-FF311DF429A9}" presName="childComposite" presStyleCnt="0">
        <dgm:presLayoutVars>
          <dgm:chMax val="0"/>
          <dgm:chPref val="0"/>
        </dgm:presLayoutVars>
      </dgm:prSet>
      <dgm:spPr/>
    </dgm:pt>
    <dgm:pt modelId="{ED3E4AFA-E78B-AC4A-BEC5-BD70B3D99CD1}" type="pres">
      <dgm:prSet presAssocID="{6A175AD8-E4DF-974C-BF30-FF311DF429A9}" presName="ChildAccent" presStyleLbl="solidFgAcc1" presStyleIdx="4" presStyleCnt="5" custLinFactNeighborX="-16584" custLinFactNeighborY="-14734"/>
      <dgm:spPr/>
    </dgm:pt>
    <dgm:pt modelId="{7DC932E2-56B8-2E47-B941-438DA1C5740F}" type="pres">
      <dgm:prSet presAssocID="{6A175AD8-E4DF-974C-BF30-FF311DF429A9}" presName="Child" presStyleLbl="revTx" presStyleIdx="6" presStyleCnt="7" custLinFactNeighborX="39" custLinFactNeighborY="18825">
        <dgm:presLayoutVars>
          <dgm:chMax val="0"/>
          <dgm:chPref val="0"/>
          <dgm:bulletEnabled val="1"/>
        </dgm:presLayoutVars>
      </dgm:prSet>
      <dgm:spPr/>
      <dgm:t>
        <a:bodyPr/>
        <a:lstStyle/>
        <a:p>
          <a:endParaRPr lang="en-US"/>
        </a:p>
      </dgm:t>
    </dgm:pt>
  </dgm:ptLst>
  <dgm:cxnLst>
    <dgm:cxn modelId="{1ECE4854-5DD2-D84E-BD8F-C4C0C0FD4056}" type="presOf" srcId="{21FA6D7F-1382-C542-B8F1-2305EDCA3F2F}" destId="{FDE855C4-064C-1C4F-85AD-E2A92D88C39B}" srcOrd="0" destOrd="0" presId="urn:microsoft.com/office/officeart/2008/layout/SquareAccentList"/>
    <dgm:cxn modelId="{7272264B-B39F-0041-A3CA-DC7D8AA9732F}" srcId="{B1E9CD49-6329-3845-BCE7-03464D7E8577}" destId="{F3AC5D46-4984-5849-8C92-76B7A832EAE9}" srcOrd="0" destOrd="0" parTransId="{49ECB1AB-13FC-C343-AD53-23B48FCE27AF}" sibTransId="{2EF8DFEB-5475-D543-8842-4ABDCD515D14}"/>
    <dgm:cxn modelId="{35513AE7-FA22-7E48-8DFF-F3C15146862C}" type="presOf" srcId="{6A175AD8-E4DF-974C-BF30-FF311DF429A9}" destId="{7DC932E2-56B8-2E47-B941-438DA1C5740F}" srcOrd="0" destOrd="0" presId="urn:microsoft.com/office/officeart/2008/layout/SquareAccentList"/>
    <dgm:cxn modelId="{A7CE8CE2-F932-AC4B-BD05-5A4B31CC73F7}" srcId="{CC9FA7CE-C6D7-5B46-9898-E7D2AC9E303E}" destId="{AC7383BC-02BE-4547-B0D3-70ACDCE02290}" srcOrd="1" destOrd="0" parTransId="{DE1B1F34-45BC-5947-9375-B25C057F505B}" sibTransId="{A74D2420-D85C-064A-8C99-0C37F71BC131}"/>
    <dgm:cxn modelId="{BB32012D-D3DE-2F4B-875A-B70E7EAF1954}" srcId="{AC7383BC-02BE-4547-B0D3-70ACDCE02290}" destId="{4A198581-89C9-3840-8485-757E8A58310F}" srcOrd="1" destOrd="0" parTransId="{7D4DE2BF-A926-4947-BB74-865F24D48329}" sibTransId="{2AF8AAD2-C5E0-124A-A5CA-98CB9047E375}"/>
    <dgm:cxn modelId="{B12671B1-4270-2A44-84AE-64078588C9BE}" srcId="{D7FD9F22-9546-0348-AAEF-581F44A74BA9}" destId="{94EBD30F-5A55-0849-A2D7-EEBEF86FA44C}" srcOrd="1" destOrd="0" parTransId="{D6A1F9C5-C83A-844D-8D3E-A9CD08DA70B9}" sibTransId="{B7CC580B-5AF2-E648-BEE9-D65E258F7CF5}"/>
    <dgm:cxn modelId="{B6E4D7BB-6A91-2A47-80A6-8929B0723CB7}" type="presOf" srcId="{2F1464EE-F4A8-2D4A-A8B6-1EAB69C4FF07}" destId="{D4A17253-B7C3-C64E-B2F4-F993E63BD74E}" srcOrd="0" destOrd="1" presId="urn:microsoft.com/office/officeart/2008/layout/SquareAccentList"/>
    <dgm:cxn modelId="{C26A786D-D76A-D04D-984D-3C69E3D4A1E9}" type="presOf" srcId="{80083A16-C0AD-5148-8378-FBB0D3931C3F}" destId="{19296412-5607-FC4C-9F8A-54506533C2DE}" srcOrd="0" destOrd="2" presId="urn:microsoft.com/office/officeart/2008/layout/SquareAccentList"/>
    <dgm:cxn modelId="{DAF03086-BAF5-E94E-9E41-90B8CE8353BF}" type="presOf" srcId="{160C278A-B605-644A-9DD0-742DE46C221E}" destId="{19296412-5607-FC4C-9F8A-54506533C2DE}" srcOrd="0" destOrd="3" presId="urn:microsoft.com/office/officeart/2008/layout/SquareAccentList"/>
    <dgm:cxn modelId="{457ABBAD-5A8D-8C40-93D6-1E0AC8936EEA}" type="presOf" srcId="{94EBD30F-5A55-0849-A2D7-EEBEF86FA44C}" destId="{79CBF86F-6D16-8940-A8B0-C695C4DBA57E}" srcOrd="0" destOrd="0" presId="urn:microsoft.com/office/officeart/2008/layout/SquareAccentList"/>
    <dgm:cxn modelId="{D10330E9-518C-2C44-9FC5-300DBCF69D23}" type="presOf" srcId="{5CA19EB8-B6B0-5845-895E-A4BE6F925E4C}" destId="{0F670EA8-A2E6-5747-929C-7F4A22414AEC}" srcOrd="0" destOrd="0" presId="urn:microsoft.com/office/officeart/2008/layout/SquareAccentList"/>
    <dgm:cxn modelId="{C0863539-AFD7-0A4B-BFE4-17110F08E312}" srcId="{D7FD9F22-9546-0348-AAEF-581F44A74BA9}" destId="{6A175AD8-E4DF-974C-BF30-FF311DF429A9}" srcOrd="2" destOrd="0" parTransId="{55182A4E-B696-0D40-9DEC-2A968C26A508}" sibTransId="{61A19572-832C-2547-9DEE-891C81F2A192}"/>
    <dgm:cxn modelId="{B0E80D4A-0D03-A941-AF47-0BE4CC857446}" type="presOf" srcId="{B1E9CD49-6329-3845-BCE7-03464D7E8577}" destId="{19296412-5607-FC4C-9F8A-54506533C2DE}" srcOrd="0" destOrd="0" presId="urn:microsoft.com/office/officeart/2008/layout/SquareAccentList"/>
    <dgm:cxn modelId="{5BC57853-D1A8-6848-9143-9CB029EE9736}" srcId="{21FA6D7F-1382-C542-B8F1-2305EDCA3F2F}" destId="{CC9FA7CE-C6D7-5B46-9898-E7D2AC9E303E}" srcOrd="0" destOrd="0" parTransId="{36AD1387-19D6-2B48-A94B-6B4CEFDD7064}" sibTransId="{C2DF7BA6-9C70-A14B-B460-80BAEB7B775B}"/>
    <dgm:cxn modelId="{EB0B2CAF-0D49-D247-99BB-783154C15CD5}" srcId="{B1E9CD49-6329-3845-BCE7-03464D7E8577}" destId="{80083A16-C0AD-5148-8378-FBB0D3931C3F}" srcOrd="1" destOrd="0" parTransId="{9F2BE0E3-9BC0-8C4E-88C6-6BB016EA3124}" sibTransId="{1CDE73E1-2750-8546-BF44-6A6ECF1AB00F}"/>
    <dgm:cxn modelId="{BEF50004-25E3-4D49-97A8-CAB15436BC16}" type="presOf" srcId="{CC9FA7CE-C6D7-5B46-9898-E7D2AC9E303E}" destId="{16B1FAF6-2218-3E43-A90D-AB23A7D88A64}" srcOrd="0" destOrd="0" presId="urn:microsoft.com/office/officeart/2008/layout/SquareAccentList"/>
    <dgm:cxn modelId="{61CDCC0F-36FD-D347-824F-7783C0BB4E24}" srcId="{B1E9CD49-6329-3845-BCE7-03464D7E8577}" destId="{160C278A-B605-644A-9DD0-742DE46C221E}" srcOrd="2" destOrd="0" parTransId="{E9D1AD9C-0BC5-F846-B6C0-BE543141F764}" sibTransId="{A200914C-0352-2648-9969-1AAAFDC237E9}"/>
    <dgm:cxn modelId="{C989C86F-63E5-874B-AFF0-F72172B42DDD}" srcId="{CC9FA7CE-C6D7-5B46-9898-E7D2AC9E303E}" destId="{B1E9CD49-6329-3845-BCE7-03464D7E8577}" srcOrd="0" destOrd="0" parTransId="{4D11BCB7-026C-6C42-9692-AE4138059EFF}" sibTransId="{13E5189C-8A9D-5443-90A0-5F6D1468FE77}"/>
    <dgm:cxn modelId="{52002DF8-EF0A-4E4B-9976-7A41B5FDC3BB}" type="presOf" srcId="{D7FD9F22-9546-0348-AAEF-581F44A74BA9}" destId="{B919AFA7-8785-C140-8B5F-A37E1B08D6C9}" srcOrd="0" destOrd="0" presId="urn:microsoft.com/office/officeart/2008/layout/SquareAccentList"/>
    <dgm:cxn modelId="{79C8A831-5A96-9043-B65A-3B195313DB1D}" type="presOf" srcId="{4A198581-89C9-3840-8485-757E8A58310F}" destId="{D4A17253-B7C3-C64E-B2F4-F993E63BD74E}" srcOrd="0" destOrd="2" presId="urn:microsoft.com/office/officeart/2008/layout/SquareAccentList"/>
    <dgm:cxn modelId="{3DD648ED-FB1D-1C44-9C4B-62FE89337213}" srcId="{21FA6D7F-1382-C542-B8F1-2305EDCA3F2F}" destId="{D7FD9F22-9546-0348-AAEF-581F44A74BA9}" srcOrd="1" destOrd="0" parTransId="{4E6BBEE2-1ED8-8E4C-92C7-EBDD27B3921D}" sibTransId="{2E7DE039-299F-B64F-8874-2DFE23312180}"/>
    <dgm:cxn modelId="{BB8208C2-0AAD-214C-B624-32B7F9581E4A}" srcId="{D7FD9F22-9546-0348-AAEF-581F44A74BA9}" destId="{5CA19EB8-B6B0-5845-895E-A4BE6F925E4C}" srcOrd="0" destOrd="0" parTransId="{6558ADB7-D834-504D-9F0A-80529F716DD3}" sibTransId="{65CF8EC9-130C-E448-A525-DB3FFDDB3461}"/>
    <dgm:cxn modelId="{DA026F21-C5E8-354B-820C-535265B59B7B}" srcId="{AC7383BC-02BE-4547-B0D3-70ACDCE02290}" destId="{2F1464EE-F4A8-2D4A-A8B6-1EAB69C4FF07}" srcOrd="0" destOrd="0" parTransId="{460B9EB4-E5C9-5446-A6BD-D68D8DF7B1DB}" sibTransId="{2B90A908-63EA-5E4F-9040-91D5C0E79425}"/>
    <dgm:cxn modelId="{01A9B632-59C5-C846-ACC8-5CEF920231BA}" type="presOf" srcId="{AC7383BC-02BE-4547-B0D3-70ACDCE02290}" destId="{D4A17253-B7C3-C64E-B2F4-F993E63BD74E}" srcOrd="0" destOrd="0" presId="urn:microsoft.com/office/officeart/2008/layout/SquareAccentList"/>
    <dgm:cxn modelId="{ACD03995-F5AB-9A4E-AFCE-796B9D7C0883}" type="presOf" srcId="{F3AC5D46-4984-5849-8C92-76B7A832EAE9}" destId="{19296412-5607-FC4C-9F8A-54506533C2DE}" srcOrd="0" destOrd="1" presId="urn:microsoft.com/office/officeart/2008/layout/SquareAccentList"/>
    <dgm:cxn modelId="{7127D23F-4F02-1040-8E69-BC82EBE6286C}" type="presParOf" srcId="{FDE855C4-064C-1C4F-85AD-E2A92D88C39B}" destId="{D1B1F979-2CB9-EC49-9181-763FD7362072}" srcOrd="0" destOrd="0" presId="urn:microsoft.com/office/officeart/2008/layout/SquareAccentList"/>
    <dgm:cxn modelId="{71032802-F598-064A-9E60-44514F07BBA4}" type="presParOf" srcId="{D1B1F979-2CB9-EC49-9181-763FD7362072}" destId="{B940C058-E16C-324C-89DB-5AE111F4B164}" srcOrd="0" destOrd="0" presId="urn:microsoft.com/office/officeart/2008/layout/SquareAccentList"/>
    <dgm:cxn modelId="{F4D7E6E9-877C-A24F-AA1E-240DDB7415C8}" type="presParOf" srcId="{B940C058-E16C-324C-89DB-5AE111F4B164}" destId="{A873D83C-22DF-E94F-95EC-C2DA6F4FB173}" srcOrd="0" destOrd="0" presId="urn:microsoft.com/office/officeart/2008/layout/SquareAccentList"/>
    <dgm:cxn modelId="{519F6176-F26E-6A4D-846B-2F4B4E3B09B8}" type="presParOf" srcId="{B940C058-E16C-324C-89DB-5AE111F4B164}" destId="{17805012-1297-D145-B1AE-0FFF7F6D641B}" srcOrd="1" destOrd="0" presId="urn:microsoft.com/office/officeart/2008/layout/SquareAccentList"/>
    <dgm:cxn modelId="{5649BE1B-C3B8-4C4C-9EA2-33611E9A9D4C}" type="presParOf" srcId="{B940C058-E16C-324C-89DB-5AE111F4B164}" destId="{16B1FAF6-2218-3E43-A90D-AB23A7D88A64}" srcOrd="2" destOrd="0" presId="urn:microsoft.com/office/officeart/2008/layout/SquareAccentList"/>
    <dgm:cxn modelId="{218A0DD6-9AD5-B948-AF2B-08854951111F}" type="presParOf" srcId="{D1B1F979-2CB9-EC49-9181-763FD7362072}" destId="{299EE39D-4586-3249-9497-0E100B30365C}" srcOrd="1" destOrd="0" presId="urn:microsoft.com/office/officeart/2008/layout/SquareAccentList"/>
    <dgm:cxn modelId="{B9C5694B-F239-B74B-8CF2-ABC13DBAE7C4}" type="presParOf" srcId="{299EE39D-4586-3249-9497-0E100B30365C}" destId="{B1212460-399F-0347-807A-B608B76CC1BE}" srcOrd="0" destOrd="0" presId="urn:microsoft.com/office/officeart/2008/layout/SquareAccentList"/>
    <dgm:cxn modelId="{4CC38825-B66F-4944-9353-D95F13CFC340}" type="presParOf" srcId="{B1212460-399F-0347-807A-B608B76CC1BE}" destId="{1B327A77-D6F5-A54F-9F8E-973E685B335D}" srcOrd="0" destOrd="0" presId="urn:microsoft.com/office/officeart/2008/layout/SquareAccentList"/>
    <dgm:cxn modelId="{DBEDF503-B7AD-F54A-A553-D8978704A56B}" type="presParOf" srcId="{B1212460-399F-0347-807A-B608B76CC1BE}" destId="{19296412-5607-FC4C-9F8A-54506533C2DE}" srcOrd="1" destOrd="0" presId="urn:microsoft.com/office/officeart/2008/layout/SquareAccentList"/>
    <dgm:cxn modelId="{01DCCBC6-0FE5-5545-B3F1-0E8F399F4F6E}" type="presParOf" srcId="{299EE39D-4586-3249-9497-0E100B30365C}" destId="{94FFFC87-A758-F740-8A77-EC8F4D8FDB3A}" srcOrd="1" destOrd="0" presId="urn:microsoft.com/office/officeart/2008/layout/SquareAccentList"/>
    <dgm:cxn modelId="{342A94F6-620D-C14A-8A66-408D14248D50}" type="presParOf" srcId="{94FFFC87-A758-F740-8A77-EC8F4D8FDB3A}" destId="{4706F2B9-ADE2-5440-9BEE-75B4EA3E6928}" srcOrd="0" destOrd="0" presId="urn:microsoft.com/office/officeart/2008/layout/SquareAccentList"/>
    <dgm:cxn modelId="{F161A120-925B-4343-8BE5-2A48142CC069}" type="presParOf" srcId="{94FFFC87-A758-F740-8A77-EC8F4D8FDB3A}" destId="{D4A17253-B7C3-C64E-B2F4-F993E63BD74E}" srcOrd="1" destOrd="0" presId="urn:microsoft.com/office/officeart/2008/layout/SquareAccentList"/>
    <dgm:cxn modelId="{92D2441E-6B07-A347-9E23-FE30F9007661}" type="presParOf" srcId="{FDE855C4-064C-1C4F-85AD-E2A92D88C39B}" destId="{549B0E60-4ACF-974F-80FF-4152468B5CE7}" srcOrd="1" destOrd="0" presId="urn:microsoft.com/office/officeart/2008/layout/SquareAccentList"/>
    <dgm:cxn modelId="{861EFE12-0136-7348-9B49-3409F7A32E09}" type="presParOf" srcId="{549B0E60-4ACF-974F-80FF-4152468B5CE7}" destId="{8BA70D9D-CBCD-9540-B1C5-ED7829AF5119}" srcOrd="0" destOrd="0" presId="urn:microsoft.com/office/officeart/2008/layout/SquareAccentList"/>
    <dgm:cxn modelId="{3E557ACA-6F48-154C-99A1-C7225DD753AB}" type="presParOf" srcId="{8BA70D9D-CBCD-9540-B1C5-ED7829AF5119}" destId="{60719BA8-5957-6E44-902E-7C3FDB3621FC}" srcOrd="0" destOrd="0" presId="urn:microsoft.com/office/officeart/2008/layout/SquareAccentList"/>
    <dgm:cxn modelId="{18F10EA8-BB3B-DF4E-8BF7-DFCE1EDDEB21}" type="presParOf" srcId="{8BA70D9D-CBCD-9540-B1C5-ED7829AF5119}" destId="{1B72EDFB-1A72-5842-A2FD-B09AF2C5A79A}" srcOrd="1" destOrd="0" presId="urn:microsoft.com/office/officeart/2008/layout/SquareAccentList"/>
    <dgm:cxn modelId="{F57F0611-E60C-C547-A2BC-04C8BF3AFD98}" type="presParOf" srcId="{8BA70D9D-CBCD-9540-B1C5-ED7829AF5119}" destId="{B919AFA7-8785-C140-8B5F-A37E1B08D6C9}" srcOrd="2" destOrd="0" presId="urn:microsoft.com/office/officeart/2008/layout/SquareAccentList"/>
    <dgm:cxn modelId="{FFC00389-538C-4141-BA4A-EB5CB65420F3}" type="presParOf" srcId="{549B0E60-4ACF-974F-80FF-4152468B5CE7}" destId="{6EB71898-1ED8-CC44-8D86-59EA2AA6DB22}" srcOrd="1" destOrd="0" presId="urn:microsoft.com/office/officeart/2008/layout/SquareAccentList"/>
    <dgm:cxn modelId="{D9022B47-C025-8448-B12C-F5E26C7A6991}" type="presParOf" srcId="{6EB71898-1ED8-CC44-8D86-59EA2AA6DB22}" destId="{D4048524-3508-8340-979A-0B59719CD511}" srcOrd="0" destOrd="0" presId="urn:microsoft.com/office/officeart/2008/layout/SquareAccentList"/>
    <dgm:cxn modelId="{A5D8314B-AB75-CA44-BFB4-17C9B1281A81}" type="presParOf" srcId="{D4048524-3508-8340-979A-0B59719CD511}" destId="{A43DC2AF-BD0A-9545-8827-6ECA15ABB539}" srcOrd="0" destOrd="0" presId="urn:microsoft.com/office/officeart/2008/layout/SquareAccentList"/>
    <dgm:cxn modelId="{81A264E5-A5AA-CF46-BF82-BC17A46E53A7}" type="presParOf" srcId="{D4048524-3508-8340-979A-0B59719CD511}" destId="{0F670EA8-A2E6-5747-929C-7F4A22414AEC}" srcOrd="1" destOrd="0" presId="urn:microsoft.com/office/officeart/2008/layout/SquareAccentList"/>
    <dgm:cxn modelId="{611138AE-C046-5042-AA08-7555FBF82F4F}" type="presParOf" srcId="{6EB71898-1ED8-CC44-8D86-59EA2AA6DB22}" destId="{F45B8353-AF16-A646-87E5-466C719BA909}" srcOrd="1" destOrd="0" presId="urn:microsoft.com/office/officeart/2008/layout/SquareAccentList"/>
    <dgm:cxn modelId="{A02A4B68-B748-1948-B500-2A71D4714EBA}" type="presParOf" srcId="{F45B8353-AF16-A646-87E5-466C719BA909}" destId="{2A939697-9184-674D-8459-4D5613BF10FC}" srcOrd="0" destOrd="0" presId="urn:microsoft.com/office/officeart/2008/layout/SquareAccentList"/>
    <dgm:cxn modelId="{F5922964-CE90-4343-BD42-1179C3DDD522}" type="presParOf" srcId="{F45B8353-AF16-A646-87E5-466C719BA909}" destId="{79CBF86F-6D16-8940-A8B0-C695C4DBA57E}" srcOrd="1" destOrd="0" presId="urn:microsoft.com/office/officeart/2008/layout/SquareAccentList"/>
    <dgm:cxn modelId="{AD3E199A-E56E-0A4A-96C4-221BC649D6D4}" type="presParOf" srcId="{6EB71898-1ED8-CC44-8D86-59EA2AA6DB22}" destId="{00EF3DFE-3253-7F43-A295-6060BA76A3D4}" srcOrd="2" destOrd="0" presId="urn:microsoft.com/office/officeart/2008/layout/SquareAccentList"/>
    <dgm:cxn modelId="{A92ADD07-31BD-8B4E-B7BB-EBC8BE1F889D}" type="presParOf" srcId="{00EF3DFE-3253-7F43-A295-6060BA76A3D4}" destId="{ED3E4AFA-E78B-AC4A-BEC5-BD70B3D99CD1}" srcOrd="0" destOrd="0" presId="urn:microsoft.com/office/officeart/2008/layout/SquareAccentList"/>
    <dgm:cxn modelId="{2A00CB15-E07D-FB41-A5BB-C1611703C9BD}" type="presParOf" srcId="{00EF3DFE-3253-7F43-A295-6060BA76A3D4}" destId="{7DC932E2-56B8-2E47-B941-438DA1C5740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2234B-CD6D-4872-AF6B-2FA6814A9308}">
      <dsp:nvSpPr>
        <dsp:cNvPr id="0" name=""/>
        <dsp:cNvSpPr/>
      </dsp:nvSpPr>
      <dsp:spPr>
        <a:xfrm>
          <a:off x="3429000" y="966748"/>
          <a:ext cx="1632071" cy="354402"/>
        </a:xfrm>
        <a:custGeom>
          <a:avLst/>
          <a:gdLst/>
          <a:ahLst/>
          <a:cxnLst/>
          <a:rect l="0" t="0" r="0" b="0"/>
          <a:pathLst>
            <a:path>
              <a:moveTo>
                <a:pt x="0" y="0"/>
              </a:moveTo>
              <a:lnTo>
                <a:pt x="0" y="151569"/>
              </a:lnTo>
              <a:lnTo>
                <a:pt x="1632071" y="151569"/>
              </a:lnTo>
              <a:lnTo>
                <a:pt x="1632071" y="3544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3257C-0E18-46D6-899B-5B4191646A91}">
      <dsp:nvSpPr>
        <dsp:cNvPr id="0" name=""/>
        <dsp:cNvSpPr/>
      </dsp:nvSpPr>
      <dsp:spPr>
        <a:xfrm>
          <a:off x="1617392" y="966748"/>
          <a:ext cx="1811607" cy="357146"/>
        </a:xfrm>
        <a:custGeom>
          <a:avLst/>
          <a:gdLst/>
          <a:ahLst/>
          <a:cxnLst/>
          <a:rect l="0" t="0" r="0" b="0"/>
          <a:pathLst>
            <a:path>
              <a:moveTo>
                <a:pt x="1811607" y="0"/>
              </a:moveTo>
              <a:lnTo>
                <a:pt x="1811607" y="154313"/>
              </a:lnTo>
              <a:lnTo>
                <a:pt x="0" y="154313"/>
              </a:lnTo>
              <a:lnTo>
                <a:pt x="0" y="3571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B054C-3846-4A1C-A48B-A46A17C64B1C}">
      <dsp:nvSpPr>
        <dsp:cNvPr id="0" name=""/>
        <dsp:cNvSpPr/>
      </dsp:nvSpPr>
      <dsp:spPr>
        <a:xfrm>
          <a:off x="2680927" y="877"/>
          <a:ext cx="1496144" cy="965871"/>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169415-38AA-4CDC-B7C5-75E70C1DC8E9}">
      <dsp:nvSpPr>
        <dsp:cNvPr id="0" name=""/>
        <dsp:cNvSpPr/>
      </dsp:nvSpPr>
      <dsp:spPr>
        <a:xfrm>
          <a:off x="2680927" y="877"/>
          <a:ext cx="1496144" cy="965871"/>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9EC21-7FCB-4BC4-8E34-03F37EF20A01}">
      <dsp:nvSpPr>
        <dsp:cNvPr id="0" name=""/>
        <dsp:cNvSpPr/>
      </dsp:nvSpPr>
      <dsp:spPr>
        <a:xfrm>
          <a:off x="1932855" y="174734"/>
          <a:ext cx="2992288" cy="61815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a:t>Routes of Excretion </a:t>
          </a:r>
          <a:endParaRPr lang="ar-SA" sz="2800" kern="1200" dirty="0"/>
        </a:p>
      </dsp:txBody>
      <dsp:txXfrm>
        <a:off x="1932855" y="174734"/>
        <a:ext cx="2992288" cy="618157"/>
      </dsp:txXfrm>
    </dsp:sp>
    <dsp:sp modelId="{6D696677-AC67-4C6E-968E-AD67FD734807}">
      <dsp:nvSpPr>
        <dsp:cNvPr id="0" name=""/>
        <dsp:cNvSpPr/>
      </dsp:nvSpPr>
      <dsp:spPr>
        <a:xfrm>
          <a:off x="1134456" y="1323895"/>
          <a:ext cx="965871" cy="965871"/>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CD97E-AA84-4249-BDAB-CD26B2E18AD3}">
      <dsp:nvSpPr>
        <dsp:cNvPr id="0" name=""/>
        <dsp:cNvSpPr/>
      </dsp:nvSpPr>
      <dsp:spPr>
        <a:xfrm>
          <a:off x="1134456" y="1323895"/>
          <a:ext cx="965871" cy="965871"/>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BCB5DC-3D4F-43EE-86B8-22C2DFDED67C}">
      <dsp:nvSpPr>
        <dsp:cNvPr id="0" name=""/>
        <dsp:cNvSpPr/>
      </dsp:nvSpPr>
      <dsp:spPr>
        <a:xfrm>
          <a:off x="651521" y="1497752"/>
          <a:ext cx="1931742" cy="61815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a:t>Major</a:t>
          </a:r>
          <a:endParaRPr lang="ar-SA" sz="2800" kern="1200" dirty="0"/>
        </a:p>
      </dsp:txBody>
      <dsp:txXfrm>
        <a:off x="651521" y="1497752"/>
        <a:ext cx="1931742" cy="618157"/>
      </dsp:txXfrm>
    </dsp:sp>
    <dsp:sp modelId="{DA15C810-F58B-4E63-A3E7-E3D871840AD6}">
      <dsp:nvSpPr>
        <dsp:cNvPr id="0" name=""/>
        <dsp:cNvSpPr/>
      </dsp:nvSpPr>
      <dsp:spPr>
        <a:xfrm>
          <a:off x="4578135" y="1321150"/>
          <a:ext cx="965871" cy="965871"/>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A1135D-28BF-43F6-8407-3E769B01B413}">
      <dsp:nvSpPr>
        <dsp:cNvPr id="0" name=""/>
        <dsp:cNvSpPr/>
      </dsp:nvSpPr>
      <dsp:spPr>
        <a:xfrm>
          <a:off x="4578135" y="1321150"/>
          <a:ext cx="965871" cy="965871"/>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C6272-94DD-438D-802D-341C6C0A7829}">
      <dsp:nvSpPr>
        <dsp:cNvPr id="0" name=""/>
        <dsp:cNvSpPr/>
      </dsp:nvSpPr>
      <dsp:spPr>
        <a:xfrm>
          <a:off x="4095200" y="1495007"/>
          <a:ext cx="1931742" cy="61815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a:t>Minor</a:t>
          </a:r>
          <a:endParaRPr lang="ar-SA" sz="2800" kern="1200" dirty="0"/>
        </a:p>
      </dsp:txBody>
      <dsp:txXfrm>
        <a:off x="4095200" y="1495007"/>
        <a:ext cx="1931742" cy="618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8AEE0-BB4A-4F63-BDB5-63D6A300FB06}">
      <dsp:nvSpPr>
        <dsp:cNvPr id="0" name=""/>
        <dsp:cNvSpPr/>
      </dsp:nvSpPr>
      <dsp:spPr>
        <a:xfrm>
          <a:off x="1746862" y="0"/>
          <a:ext cx="1189942" cy="11899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t>System for acidic drugs.</a:t>
          </a:r>
        </a:p>
      </dsp:txBody>
      <dsp:txXfrm>
        <a:off x="1921125" y="174263"/>
        <a:ext cx="841416" cy="841416"/>
      </dsp:txXfrm>
    </dsp:sp>
    <dsp:sp modelId="{8286F6CF-3D5F-4344-8BF9-0A1C474AF549}">
      <dsp:nvSpPr>
        <dsp:cNvPr id="0" name=""/>
        <dsp:cNvSpPr/>
      </dsp:nvSpPr>
      <dsp:spPr>
        <a:xfrm rot="9560106">
          <a:off x="816333" y="822056"/>
          <a:ext cx="947688" cy="3391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7AD099-A432-463F-B5C7-24A3C45FC970}">
      <dsp:nvSpPr>
        <dsp:cNvPr id="0" name=""/>
        <dsp:cNvSpPr/>
      </dsp:nvSpPr>
      <dsp:spPr>
        <a:xfrm>
          <a:off x="281597" y="706665"/>
          <a:ext cx="1130445" cy="9043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Salicylates</a:t>
          </a:r>
        </a:p>
        <a:p>
          <a:pPr lvl="0" algn="ctr" defTabSz="711200">
            <a:lnSpc>
              <a:spcPct val="90000"/>
            </a:lnSpc>
            <a:spcBef>
              <a:spcPct val="0"/>
            </a:spcBef>
            <a:spcAft>
              <a:spcPct val="35000"/>
            </a:spcAft>
          </a:pPr>
          <a:r>
            <a:rPr lang="en-US" sz="1600" kern="1200" dirty="0">
              <a:solidFill>
                <a:schemeClr val="bg1"/>
              </a:solidFill>
            </a:rPr>
            <a:t> (</a:t>
          </a:r>
          <a:r>
            <a:rPr lang="en-US" sz="1600" kern="1200" dirty="0" err="1">
              <a:solidFill>
                <a:schemeClr val="bg1"/>
              </a:solidFill>
            </a:rPr>
            <a:t>Asprin</a:t>
          </a:r>
          <a:r>
            <a:rPr lang="en-US" sz="1600" kern="1200" dirty="0">
              <a:solidFill>
                <a:schemeClr val="bg1"/>
              </a:solidFill>
            </a:rPr>
            <a:t>)</a:t>
          </a:r>
        </a:p>
      </dsp:txBody>
      <dsp:txXfrm>
        <a:off x="308085" y="733153"/>
        <a:ext cx="1077469" cy="851380"/>
      </dsp:txXfrm>
    </dsp:sp>
    <dsp:sp modelId="{11BB99DD-5DE4-4995-B6AA-F959D68754D7}">
      <dsp:nvSpPr>
        <dsp:cNvPr id="0" name=""/>
        <dsp:cNvSpPr/>
      </dsp:nvSpPr>
      <dsp:spPr>
        <a:xfrm rot="5400029">
          <a:off x="1931635" y="1478313"/>
          <a:ext cx="820380" cy="3391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81D3B4-EDC7-4F5E-AE46-6CF1963DD15C}">
      <dsp:nvSpPr>
        <dsp:cNvPr id="0" name=""/>
        <dsp:cNvSpPr/>
      </dsp:nvSpPr>
      <dsp:spPr>
        <a:xfrm>
          <a:off x="1611096" y="1605891"/>
          <a:ext cx="1461451" cy="9043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err="1">
              <a:solidFill>
                <a:schemeClr val="bg1"/>
              </a:solidFill>
            </a:rPr>
            <a:t>Sulphonamids</a:t>
          </a:r>
          <a:endParaRPr lang="en-US" sz="1600" kern="1200" dirty="0">
            <a:solidFill>
              <a:schemeClr val="bg1"/>
            </a:solidFill>
          </a:endParaRPr>
        </a:p>
      </dsp:txBody>
      <dsp:txXfrm>
        <a:off x="1637584" y="1632379"/>
        <a:ext cx="1408475" cy="851380"/>
      </dsp:txXfrm>
    </dsp:sp>
    <dsp:sp modelId="{B7FA3BE6-8927-4694-B713-CDACAD7F9CBE}">
      <dsp:nvSpPr>
        <dsp:cNvPr id="0" name=""/>
        <dsp:cNvSpPr/>
      </dsp:nvSpPr>
      <dsp:spPr>
        <a:xfrm rot="1444359">
          <a:off x="2894621" y="893596"/>
          <a:ext cx="990420" cy="3391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D0F3C7-E3A6-4D05-B3A5-2FB6DA5CA5E4}">
      <dsp:nvSpPr>
        <dsp:cNvPr id="0" name=""/>
        <dsp:cNvSpPr/>
      </dsp:nvSpPr>
      <dsp:spPr>
        <a:xfrm>
          <a:off x="3276750" y="812978"/>
          <a:ext cx="1130445" cy="9043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Penicillin </a:t>
          </a:r>
        </a:p>
      </dsp:txBody>
      <dsp:txXfrm>
        <a:off x="3303238" y="839466"/>
        <a:ext cx="1077469" cy="851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046AE-32A5-4FBC-AF02-3C4A92A6E32A}">
      <dsp:nvSpPr>
        <dsp:cNvPr id="0" name=""/>
        <dsp:cNvSpPr/>
      </dsp:nvSpPr>
      <dsp:spPr>
        <a:xfrm>
          <a:off x="1687986" y="0"/>
          <a:ext cx="1234440" cy="12344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System for basic drugs.</a:t>
          </a:r>
          <a:endParaRPr lang="en-US" sz="1900" kern="1200" dirty="0"/>
        </a:p>
      </dsp:txBody>
      <dsp:txXfrm>
        <a:off x="1868766" y="180780"/>
        <a:ext cx="872880" cy="872880"/>
      </dsp:txXfrm>
    </dsp:sp>
    <dsp:sp modelId="{453AF74D-F9A2-46B7-A6E6-85D06DB0134B}">
      <dsp:nvSpPr>
        <dsp:cNvPr id="0" name=""/>
        <dsp:cNvSpPr/>
      </dsp:nvSpPr>
      <dsp:spPr>
        <a:xfrm rot="9747139">
          <a:off x="582832" y="812274"/>
          <a:ext cx="1098475" cy="351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1D4962-4BFF-4D59-BEBB-6E3B83C2663D}">
      <dsp:nvSpPr>
        <dsp:cNvPr id="0" name=""/>
        <dsp:cNvSpPr/>
      </dsp:nvSpPr>
      <dsp:spPr>
        <a:xfrm>
          <a:off x="22031" y="684689"/>
          <a:ext cx="1172718" cy="9381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Morphine</a:t>
          </a:r>
        </a:p>
      </dsp:txBody>
      <dsp:txXfrm>
        <a:off x="49509" y="712167"/>
        <a:ext cx="1117762" cy="883218"/>
      </dsp:txXfrm>
    </dsp:sp>
    <dsp:sp modelId="{68E6D142-DDE9-430E-8078-319E0B2E2C1F}">
      <dsp:nvSpPr>
        <dsp:cNvPr id="0" name=""/>
        <dsp:cNvSpPr/>
      </dsp:nvSpPr>
      <dsp:spPr>
        <a:xfrm rot="7114646">
          <a:off x="1076376" y="1579989"/>
          <a:ext cx="1217169" cy="351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59AAC-DE8C-49C1-BFDE-9907A5937A53}">
      <dsp:nvSpPr>
        <dsp:cNvPr id="0" name=""/>
        <dsp:cNvSpPr/>
      </dsp:nvSpPr>
      <dsp:spPr>
        <a:xfrm>
          <a:off x="807487" y="1821251"/>
          <a:ext cx="1172718" cy="9381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Atropine</a:t>
          </a:r>
        </a:p>
      </dsp:txBody>
      <dsp:txXfrm>
        <a:off x="834965" y="1848729"/>
        <a:ext cx="1117762" cy="883218"/>
      </dsp:txXfrm>
    </dsp:sp>
    <dsp:sp modelId="{5C51CADB-16E4-4B7F-8BE3-1E12D48F6BCF}">
      <dsp:nvSpPr>
        <dsp:cNvPr id="0" name=""/>
        <dsp:cNvSpPr/>
      </dsp:nvSpPr>
      <dsp:spPr>
        <a:xfrm rot="3286581">
          <a:off x="2420446" y="1562121"/>
          <a:ext cx="1352194" cy="351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C391E5-CD1A-481B-8CAA-86F0AD3D8D49}">
      <dsp:nvSpPr>
        <dsp:cNvPr id="0" name=""/>
        <dsp:cNvSpPr/>
      </dsp:nvSpPr>
      <dsp:spPr>
        <a:xfrm>
          <a:off x="2900136" y="1821250"/>
          <a:ext cx="1172718" cy="9381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Quinine</a:t>
          </a:r>
        </a:p>
      </dsp:txBody>
      <dsp:txXfrm>
        <a:off x="2927614" y="1848728"/>
        <a:ext cx="1117762" cy="883218"/>
      </dsp:txXfrm>
    </dsp:sp>
    <dsp:sp modelId="{BB2C832B-8308-4686-87A5-C4FE9555BF31}">
      <dsp:nvSpPr>
        <dsp:cNvPr id="0" name=""/>
        <dsp:cNvSpPr/>
      </dsp:nvSpPr>
      <dsp:spPr>
        <a:xfrm rot="1181499">
          <a:off x="2913692" y="850656"/>
          <a:ext cx="1070585" cy="351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41021B-71C2-4F96-84F0-52815B07F4A1}">
      <dsp:nvSpPr>
        <dsp:cNvPr id="0" name=""/>
        <dsp:cNvSpPr/>
      </dsp:nvSpPr>
      <dsp:spPr>
        <a:xfrm>
          <a:off x="3366614" y="737847"/>
          <a:ext cx="1172718" cy="9381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Neostigmine</a:t>
          </a:r>
        </a:p>
      </dsp:txBody>
      <dsp:txXfrm>
        <a:off x="3394092" y="765325"/>
        <a:ext cx="1117762" cy="8832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3D83C-22DF-E94F-95EC-C2DA6F4FB173}">
      <dsp:nvSpPr>
        <dsp:cNvPr id="0" name=""/>
        <dsp:cNvSpPr/>
      </dsp:nvSpPr>
      <dsp:spPr>
        <a:xfrm>
          <a:off x="5438" y="683806"/>
          <a:ext cx="3235517" cy="38064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7805012-1297-D145-B1AE-0FFF7F6D641B}">
      <dsp:nvSpPr>
        <dsp:cNvPr id="0" name=""/>
        <dsp:cNvSpPr/>
      </dsp:nvSpPr>
      <dsp:spPr>
        <a:xfrm>
          <a:off x="5438" y="826762"/>
          <a:ext cx="237692" cy="237692"/>
        </a:xfrm>
        <a:prstGeom prst="rect">
          <a:avLst/>
        </a:prstGeom>
        <a:solidFill>
          <a:schemeClr val="accent2">
            <a:alpha val="9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B1FAF6-2218-3E43-A90D-AB23A7D88A64}">
      <dsp:nvSpPr>
        <dsp:cNvPr id="0" name=""/>
        <dsp:cNvSpPr/>
      </dsp:nvSpPr>
      <dsp:spPr>
        <a:xfrm>
          <a:off x="5438" y="0"/>
          <a:ext cx="3235517" cy="68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lvl="0" algn="l" defTabSz="1644650">
            <a:lnSpc>
              <a:spcPct val="90000"/>
            </a:lnSpc>
            <a:spcBef>
              <a:spcPct val="0"/>
            </a:spcBef>
            <a:spcAft>
              <a:spcPct val="35000"/>
            </a:spcAft>
          </a:pPr>
          <a:r>
            <a:rPr lang="en-US" sz="3700" kern="1200" dirty="0">
              <a:solidFill>
                <a:srgbClr val="2E6AA6"/>
              </a:solidFill>
            </a:rPr>
            <a:t>Renal Excretion</a:t>
          </a:r>
        </a:p>
      </dsp:txBody>
      <dsp:txXfrm>
        <a:off x="5438" y="0"/>
        <a:ext cx="3235517" cy="683806"/>
      </dsp:txXfrm>
    </dsp:sp>
    <dsp:sp modelId="{1B327A77-D6F5-A54F-9F8E-973E685B335D}">
      <dsp:nvSpPr>
        <dsp:cNvPr id="0" name=""/>
        <dsp:cNvSpPr/>
      </dsp:nvSpPr>
      <dsp:spPr>
        <a:xfrm>
          <a:off x="4256" y="1145820"/>
          <a:ext cx="237686" cy="237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296412-5607-FC4C-9F8A-54506533C2DE}">
      <dsp:nvSpPr>
        <dsp:cNvPr id="0" name=""/>
        <dsp:cNvSpPr/>
      </dsp:nvSpPr>
      <dsp:spPr>
        <a:xfrm>
          <a:off x="312566" y="1499101"/>
          <a:ext cx="3009031" cy="55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kern="1200" dirty="0"/>
            <a:t>Drugs excreted mainly by the kidney include:</a:t>
          </a:r>
        </a:p>
        <a:p>
          <a:pPr marL="114300" lvl="1" indent="-114300" algn="l" defTabSz="622300">
            <a:lnSpc>
              <a:spcPct val="90000"/>
            </a:lnSpc>
            <a:spcBef>
              <a:spcPct val="0"/>
            </a:spcBef>
            <a:spcAft>
              <a:spcPct val="15000"/>
            </a:spcAft>
            <a:buChar char="••"/>
          </a:pPr>
          <a:r>
            <a:rPr lang="en-US" sz="1400" kern="1200" dirty="0"/>
            <a:t>Aminoglycosides antibiotics (as gentamycin) </a:t>
          </a:r>
        </a:p>
        <a:p>
          <a:pPr marL="114300" lvl="1" indent="-114300" algn="l" defTabSz="622300">
            <a:lnSpc>
              <a:spcPct val="90000"/>
            </a:lnSpc>
            <a:spcBef>
              <a:spcPct val="0"/>
            </a:spcBef>
            <a:spcAft>
              <a:spcPct val="15000"/>
            </a:spcAft>
            <a:buChar char="••"/>
          </a:pPr>
          <a:r>
            <a:rPr lang="en-US" sz="1400" kern="1200" dirty="0"/>
            <a:t>Penicillin </a:t>
          </a:r>
        </a:p>
        <a:p>
          <a:pPr marL="114300" lvl="1" indent="-114300" algn="l" defTabSz="622300">
            <a:lnSpc>
              <a:spcPct val="90000"/>
            </a:lnSpc>
            <a:spcBef>
              <a:spcPct val="0"/>
            </a:spcBef>
            <a:spcAft>
              <a:spcPct val="15000"/>
            </a:spcAft>
            <a:buChar char="••"/>
          </a:pPr>
          <a:r>
            <a:rPr lang="en-US" sz="1400" kern="1200" dirty="0"/>
            <a:t>Lithium </a:t>
          </a:r>
        </a:p>
      </dsp:txBody>
      <dsp:txXfrm>
        <a:off x="312566" y="1499101"/>
        <a:ext cx="3009031" cy="554048"/>
      </dsp:txXfrm>
    </dsp:sp>
    <dsp:sp modelId="{4706F2B9-ADE2-5440-9BEE-75B4EA3E6928}">
      <dsp:nvSpPr>
        <dsp:cNvPr id="0" name=""/>
        <dsp:cNvSpPr/>
      </dsp:nvSpPr>
      <dsp:spPr>
        <a:xfrm>
          <a:off x="4256" y="2460149"/>
          <a:ext cx="237686" cy="237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A17253-B7C3-C64E-B2F4-F993E63BD74E}">
      <dsp:nvSpPr>
        <dsp:cNvPr id="0" name=""/>
        <dsp:cNvSpPr/>
      </dsp:nvSpPr>
      <dsp:spPr>
        <a:xfrm>
          <a:off x="312566" y="2608085"/>
          <a:ext cx="3009031" cy="55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kern="1200" dirty="0"/>
            <a:t>These drugs should be prescribed carefully in:</a:t>
          </a:r>
        </a:p>
        <a:p>
          <a:pPr marL="114300" lvl="1" indent="-114300" algn="l" defTabSz="622300">
            <a:lnSpc>
              <a:spcPct val="90000"/>
            </a:lnSpc>
            <a:spcBef>
              <a:spcPct val="0"/>
            </a:spcBef>
            <a:spcAft>
              <a:spcPct val="15000"/>
            </a:spcAft>
            <a:buChar char="••"/>
          </a:pPr>
          <a:r>
            <a:rPr lang="en-US" sz="1400" kern="1200" dirty="0"/>
            <a:t>Patients with renal disease </a:t>
          </a:r>
        </a:p>
        <a:p>
          <a:pPr marL="114300" lvl="1" indent="-114300" algn="l" defTabSz="622300">
            <a:lnSpc>
              <a:spcPct val="90000"/>
            </a:lnSpc>
            <a:spcBef>
              <a:spcPct val="0"/>
            </a:spcBef>
            <a:spcAft>
              <a:spcPct val="15000"/>
            </a:spcAft>
            <a:buChar char="••"/>
          </a:pPr>
          <a:r>
            <a:rPr lang="en-US" sz="1400" kern="1200" dirty="0"/>
            <a:t>Elderly</a:t>
          </a:r>
        </a:p>
      </dsp:txBody>
      <dsp:txXfrm>
        <a:off x="312566" y="2608085"/>
        <a:ext cx="3009031" cy="554048"/>
      </dsp:txXfrm>
    </dsp:sp>
    <dsp:sp modelId="{60719BA8-5957-6E44-902E-7C3FDB3621FC}">
      <dsp:nvSpPr>
        <dsp:cNvPr id="0" name=""/>
        <dsp:cNvSpPr/>
      </dsp:nvSpPr>
      <dsp:spPr>
        <a:xfrm>
          <a:off x="3402731" y="683806"/>
          <a:ext cx="3235517" cy="38064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B72EDFB-1A72-5842-A2FD-B09AF2C5A79A}">
      <dsp:nvSpPr>
        <dsp:cNvPr id="0" name=""/>
        <dsp:cNvSpPr/>
      </dsp:nvSpPr>
      <dsp:spPr>
        <a:xfrm>
          <a:off x="3402731" y="826762"/>
          <a:ext cx="237692" cy="237692"/>
        </a:xfrm>
        <a:prstGeom prst="rect">
          <a:avLst/>
        </a:prstGeom>
        <a:solidFill>
          <a:schemeClr val="accent2">
            <a:alpha val="9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19AFA7-8785-C140-8B5F-A37E1B08D6C9}">
      <dsp:nvSpPr>
        <dsp:cNvPr id="0" name=""/>
        <dsp:cNvSpPr/>
      </dsp:nvSpPr>
      <dsp:spPr>
        <a:xfrm>
          <a:off x="3402731" y="0"/>
          <a:ext cx="3235517" cy="68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lvl="0" algn="l" defTabSz="1644650">
            <a:lnSpc>
              <a:spcPct val="90000"/>
            </a:lnSpc>
            <a:spcBef>
              <a:spcPct val="0"/>
            </a:spcBef>
            <a:spcAft>
              <a:spcPct val="35000"/>
            </a:spcAft>
          </a:pPr>
          <a:r>
            <a:rPr lang="en-US" sz="3700" kern="1200" dirty="0">
              <a:solidFill>
                <a:srgbClr val="2E6AA6"/>
              </a:solidFill>
            </a:rPr>
            <a:t>Biliary Excretion</a:t>
          </a:r>
        </a:p>
      </dsp:txBody>
      <dsp:txXfrm>
        <a:off x="3402731" y="0"/>
        <a:ext cx="3235517" cy="683806"/>
      </dsp:txXfrm>
    </dsp:sp>
    <dsp:sp modelId="{A43DC2AF-BD0A-9545-8827-6ECA15ABB539}">
      <dsp:nvSpPr>
        <dsp:cNvPr id="0" name=""/>
        <dsp:cNvSpPr/>
      </dsp:nvSpPr>
      <dsp:spPr>
        <a:xfrm>
          <a:off x="3363313" y="1159644"/>
          <a:ext cx="237686" cy="237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670EA8-A2E6-5747-929C-7F4A22414AEC}">
      <dsp:nvSpPr>
        <dsp:cNvPr id="0" name=""/>
        <dsp:cNvSpPr/>
      </dsp:nvSpPr>
      <dsp:spPr>
        <a:xfrm>
          <a:off x="3630391" y="1029106"/>
          <a:ext cx="3009031" cy="55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kern="1200" dirty="0"/>
            <a:t>Occurs to few drugs that are excreted into feces. </a:t>
          </a:r>
        </a:p>
      </dsp:txBody>
      <dsp:txXfrm>
        <a:off x="3630391" y="1029106"/>
        <a:ext cx="3009031" cy="554048"/>
      </dsp:txXfrm>
    </dsp:sp>
    <dsp:sp modelId="{2A939697-9184-674D-8459-4D5613BF10FC}">
      <dsp:nvSpPr>
        <dsp:cNvPr id="0" name=""/>
        <dsp:cNvSpPr/>
      </dsp:nvSpPr>
      <dsp:spPr>
        <a:xfrm>
          <a:off x="3363313" y="1699869"/>
          <a:ext cx="237686" cy="237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CBF86F-6D16-8940-A8B0-C695C4DBA57E}">
      <dsp:nvSpPr>
        <dsp:cNvPr id="0" name=""/>
        <dsp:cNvSpPr/>
      </dsp:nvSpPr>
      <dsp:spPr>
        <a:xfrm>
          <a:off x="3630391" y="1638455"/>
          <a:ext cx="3009031" cy="55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kern="1200" dirty="0"/>
            <a:t>Such drugs are secreted from the liver into bile by active transporters, then into duodenum. </a:t>
          </a:r>
        </a:p>
      </dsp:txBody>
      <dsp:txXfrm>
        <a:off x="3630391" y="1638455"/>
        <a:ext cx="3009031" cy="554048"/>
      </dsp:txXfrm>
    </dsp:sp>
    <dsp:sp modelId="{ED3E4AFA-E78B-AC4A-BEC5-BD70B3D99CD1}">
      <dsp:nvSpPr>
        <dsp:cNvPr id="0" name=""/>
        <dsp:cNvSpPr/>
      </dsp:nvSpPr>
      <dsp:spPr>
        <a:xfrm>
          <a:off x="3363313" y="2453894"/>
          <a:ext cx="237686" cy="237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C932E2-56B8-2E47-B941-438DA1C5740F}">
      <dsp:nvSpPr>
        <dsp:cNvPr id="0" name=""/>
        <dsp:cNvSpPr/>
      </dsp:nvSpPr>
      <dsp:spPr>
        <a:xfrm>
          <a:off x="3630391" y="2435033"/>
          <a:ext cx="3009031" cy="55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kern="1200" dirty="0"/>
            <a:t>Some drugs undergo </a:t>
          </a:r>
          <a:r>
            <a:rPr lang="en-US" sz="1400" kern="1200" dirty="0" err="1"/>
            <a:t>enterohepatic</a:t>
          </a:r>
          <a:r>
            <a:rPr lang="en-US" sz="1400" kern="1200" dirty="0"/>
            <a:t> circulation back into systemic blood circulation. </a:t>
          </a:r>
        </a:p>
      </dsp:txBody>
      <dsp:txXfrm>
        <a:off x="3630391" y="2435033"/>
        <a:ext cx="3009031" cy="554048"/>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EA999D9-A2BC-4A44-874C-3199E2D104F6}" type="datetimeFigureOut">
              <a:rPr lang="en-US" smtClean="0"/>
              <a:t>11/8/16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AF747-0394-43F7-8985-6E7DE2EBA1F9}" type="slidenum">
              <a:rPr lang="en-US" smtClean="0"/>
              <a:t>‹#›</a:t>
            </a:fld>
            <a:endParaRPr lang="en-US"/>
          </a:p>
        </p:txBody>
      </p:sp>
    </p:spTree>
    <p:extLst>
      <p:ext uri="{BB962C8B-B14F-4D97-AF65-F5344CB8AC3E}">
        <p14:creationId xmlns:p14="http://schemas.microsoft.com/office/powerpoint/2010/main" val="186800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FD47E7B-7690-4A60-93DB-2D12AC28B395}" type="datetimeFigureOut">
              <a:rPr lang="en-US" smtClean="0"/>
              <a:t>11/8/16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F01FC-3077-45D2-BEBA-61237E546C94}" type="slidenum">
              <a:rPr lang="en-US" smtClean="0"/>
              <a:t>‹#›</a:t>
            </a:fld>
            <a:endParaRPr lang="en-US"/>
          </a:p>
        </p:txBody>
      </p:sp>
    </p:spTree>
    <p:extLst>
      <p:ext uri="{BB962C8B-B14F-4D97-AF65-F5344CB8AC3E}">
        <p14:creationId xmlns:p14="http://schemas.microsoft.com/office/powerpoint/2010/main" val="255105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B36B5E0C-AC51-4AB9-B875-FC00BD5717CA}"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111885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8A6E7-817C-4636-AC7D-C925A71F2021}"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31766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9" y="486835"/>
            <a:ext cx="4321969"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75900-B30B-42B3-BCAA-7A7EACCAB926}"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83790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570823EA-BB7D-484E-AE2D-FADC101F7F45}"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43184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BC028E-6C50-4BA7-A19C-698CC8136D36}"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268782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467917" y="6119286"/>
            <a:ext cx="5915025"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13AFD-2CC7-46EC-ADBD-30CAF537C560}"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206483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1"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41CE2-F492-40B5-B93C-C042F43C6DDE}" type="datetime1">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82739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680" y="2241552"/>
            <a:ext cx="2901553"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472680" y="3340100"/>
            <a:ext cx="290155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2"/>
            <a:ext cx="2915841"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471863" y="3340100"/>
            <a:ext cx="291584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35B38D-24CA-4D67-AFBB-0E1D2F608FB6}" type="datetime1">
              <a:rPr lang="en-US" smtClean="0"/>
              <a:t>11/8/16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162499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3F48AE-C36F-4066-A4A9-183A6C6298A9}" type="datetime1">
              <a:rPr lang="en-US" smtClean="0"/>
              <a:t>11/8/16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8756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EC5AA-88C6-449D-A30D-6B65F225162E}" type="datetime1">
              <a:rPr lang="en-US" smtClean="0"/>
              <a:t>11/8/16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2348176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2915842" y="1316569"/>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0570D48-8410-4D30-818A-2277380573C2}" type="datetime1">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190831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94EDC-3BFD-4C56-BDD7-544BBCB44039}"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188045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2915842" y="1316569"/>
            <a:ext cx="3471863" cy="64981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9ADF9E87-E5E5-4368-96F8-9E8870B00DCA}" type="datetime1">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3531390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B1C93-892A-401B-9F73-2B188096B4D5}"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301837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9" y="486835"/>
            <a:ext cx="4321969"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C6B36-AD11-4FA7-996E-8A5276AD21C7}"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3119993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011936"/>
            <a:ext cx="5657850" cy="475488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18779" y="5940828"/>
            <a:ext cx="5657850" cy="1524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ADE602-F92E-4C97-82F9-DA01629FFB4A}"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466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A737A-0FE3-43BF-9605-E1344A5CF5DB}" type="datetime1">
              <a:rPr lang="en-US" smtClean="0"/>
              <a:t>11/8/16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2794966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011936"/>
            <a:ext cx="5657850" cy="475488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7220" y="5937504"/>
            <a:ext cx="5657850" cy="1524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5F9B5E-16C1-45EB-99C7-387E4A09DFBD}"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42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17220" y="382139"/>
            <a:ext cx="5657850" cy="193434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17220" y="2460979"/>
            <a:ext cx="2777490"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97580" y="2460982"/>
            <a:ext cx="2777490" cy="5364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8F5E6D-0EA2-476A-BA26-F964B4F64F11}" type="datetime1">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203372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17220" y="382139"/>
            <a:ext cx="5657850" cy="19343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722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7220" y="3443112"/>
            <a:ext cx="2777490"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9758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97580" y="3443112"/>
            <a:ext cx="2777490"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B81171-1AB4-44D1-89AF-6051ACAA63FE}" type="datetime1">
              <a:rPr lang="en-US" smtClean="0"/>
              <a:t>11/8/16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3373528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72ECA7-F5C2-40CF-AA4C-153254907D74}" type="datetime1">
              <a:rPr lang="en-US" smtClean="0"/>
              <a:t>11/8/16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341533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49751B-6879-45C8-8328-9C5F4BC7ABEA}" type="datetime1">
              <a:rPr lang="en-US" smtClean="0"/>
              <a:t>11/8/16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338859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467917" y="6119286"/>
            <a:ext cx="5915025"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E27F12-160C-4BC0-BD70-88A47195AECF}"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3751215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 y="0"/>
            <a:ext cx="2278570"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792479"/>
            <a:ext cx="1800225" cy="3048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95178" y="975360"/>
            <a:ext cx="3757045" cy="701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7175" y="3901440"/>
            <a:ext cx="1800225" cy="4505499"/>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61851" y="8613049"/>
            <a:ext cx="1472912" cy="486833"/>
          </a:xfrm>
        </p:spPr>
        <p:txBody>
          <a:bodyPr/>
          <a:lstStyle>
            <a:lvl1pPr algn="l">
              <a:defRPr/>
            </a:lvl1pPr>
          </a:lstStyle>
          <a:p>
            <a:fld id="{1B10DECA-B66F-4095-A25C-C223BF875D5D}" type="datetime1">
              <a:rPr lang="en-US" smtClean="0"/>
              <a:t>11/8/16</a:t>
            </a:fld>
            <a:endParaRPr lang="en-US"/>
          </a:p>
        </p:txBody>
      </p:sp>
      <p:sp>
        <p:nvSpPr>
          <p:cNvPr id="6" name="Footer Placeholder 5"/>
          <p:cNvSpPr>
            <a:spLocks noGrp="1"/>
          </p:cNvSpPr>
          <p:nvPr>
            <p:ph type="ftr" sz="quarter" idx="11"/>
          </p:nvPr>
        </p:nvSpPr>
        <p:spPr>
          <a:xfrm>
            <a:off x="2700337" y="8613049"/>
            <a:ext cx="2614613" cy="486833"/>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E77C5F-097D-4C0C-BCDF-5C8359D7CE86}" type="slidenum">
              <a:rPr lang="en-US" smtClean="0"/>
              <a:t>‹#›</a:t>
            </a:fld>
            <a:endParaRPr lang="en-US"/>
          </a:p>
        </p:txBody>
      </p:sp>
    </p:spTree>
    <p:extLst>
      <p:ext uri="{BB962C8B-B14F-4D97-AF65-F5344CB8AC3E}">
        <p14:creationId xmlns:p14="http://schemas.microsoft.com/office/powerpoint/2010/main" val="1671064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6604000"/>
            <a:ext cx="6856214" cy="2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655343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6766560"/>
            <a:ext cx="5692140" cy="109728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9" y="0"/>
            <a:ext cx="6857992" cy="6553435"/>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17219" y="7876032"/>
            <a:ext cx="5692140" cy="79248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F83B41A-DA87-4741-AB7A-A4BBB4B129C5}" type="datetime1">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2604064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839E09-1946-4C10-B2E8-BF0CBCC477B6}"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3709307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553040"/>
            <a:ext cx="1478756" cy="76765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53039"/>
            <a:ext cx="4350544" cy="767656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D68EA4-AC74-4EC9-8628-7502CD1B7043}" type="datetime1">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165941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1"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6B349-D611-4C0B-AEE4-E93069B9FAE7}" type="datetime1">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7522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680" y="2241552"/>
            <a:ext cx="2901553"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472680" y="3340100"/>
            <a:ext cx="290155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2"/>
            <a:ext cx="2915841"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471863" y="3340100"/>
            <a:ext cx="291584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D6FC50-C778-4E4B-BEFA-49772D901D2E}" type="datetime1">
              <a:rPr lang="en-US" smtClean="0"/>
              <a:t>11/8/16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1087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3DA2E8-CE14-463C-A9CD-5D1F1C9B9243}" type="datetime1">
              <a:rPr lang="en-US" smtClean="0"/>
              <a:t>11/8/16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379570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24C45-C2CD-4F8C-8734-349C19168339}" type="datetime1">
              <a:rPr lang="en-US" smtClean="0"/>
              <a:t>11/8/16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51904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2915842" y="1316569"/>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94EB658-B1EE-41F5-912D-617CEC1418BC}" type="datetime1">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350235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2915842" y="1316569"/>
            <a:ext cx="3471863" cy="64981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60E9AC3-A360-4F0C-B721-9792084D25E0}" type="datetime1">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1759864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9BB906C0-0C8A-4235-80CA-E268DC784CED}" type="datetime1">
              <a:rPr lang="en-US" smtClean="0"/>
              <a:t>11/8/16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89E7E6CC-D59E-4850-B05E-BBF933078DF8}" type="slidenum">
              <a:rPr lang="en-US" smtClean="0"/>
              <a:t>‹#›</a:t>
            </a:fld>
            <a:endParaRPr lang="en-US"/>
          </a:p>
        </p:txBody>
      </p:sp>
    </p:spTree>
    <p:extLst>
      <p:ext uri="{BB962C8B-B14F-4D97-AF65-F5344CB8AC3E}">
        <p14:creationId xmlns:p14="http://schemas.microsoft.com/office/powerpoint/2010/main" val="17064200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5E2DDC36-C7B4-4C0F-9054-F877A425A6E2}" type="datetime1">
              <a:rPr lang="en-US" smtClean="0"/>
              <a:t>11/8/16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85D40AF-71D2-4261-B805-E832ABD7A016}" type="slidenum">
              <a:rPr lang="en-US" smtClean="0"/>
              <a:t>‹#›</a:t>
            </a:fld>
            <a:endParaRPr lang="en-US"/>
          </a:p>
        </p:txBody>
      </p:sp>
    </p:spTree>
    <p:extLst>
      <p:ext uri="{BB962C8B-B14F-4D97-AF65-F5344CB8AC3E}">
        <p14:creationId xmlns:p14="http://schemas.microsoft.com/office/powerpoint/2010/main" val="43640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8534400"/>
            <a:ext cx="6858001"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8445754"/>
            <a:ext cx="6858001" cy="8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382139"/>
            <a:ext cx="5657850" cy="19343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17219" y="2460979"/>
            <a:ext cx="5657851" cy="53644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1" y="8613049"/>
            <a:ext cx="1390652" cy="486833"/>
          </a:xfrm>
          <a:prstGeom prst="rect">
            <a:avLst/>
          </a:prstGeom>
        </p:spPr>
        <p:txBody>
          <a:bodyPr vert="horz" lIns="91440" tIns="45720" rIns="91440" bIns="45720" rtlCol="0" anchor="ctr"/>
          <a:lstStyle>
            <a:lvl1pPr algn="l">
              <a:defRPr sz="675">
                <a:solidFill>
                  <a:srgbClr val="FFFFFF"/>
                </a:solidFill>
              </a:defRPr>
            </a:lvl1pPr>
          </a:lstStyle>
          <a:p>
            <a:fld id="{5C774B65-8B16-43C9-B128-47BF712458C4}" type="datetime1">
              <a:rPr lang="en-US" smtClean="0"/>
              <a:t>11/8/16</a:t>
            </a:fld>
            <a:endParaRPr lang="en-US"/>
          </a:p>
        </p:txBody>
      </p:sp>
      <p:sp>
        <p:nvSpPr>
          <p:cNvPr id="5" name="Footer Placeholder 4"/>
          <p:cNvSpPr>
            <a:spLocks noGrp="1"/>
          </p:cNvSpPr>
          <p:nvPr>
            <p:ph type="ftr" sz="quarter" idx="3"/>
          </p:nvPr>
        </p:nvSpPr>
        <p:spPr>
          <a:xfrm>
            <a:off x="2073480" y="8613049"/>
            <a:ext cx="2712827" cy="486833"/>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5569009" y="8613049"/>
            <a:ext cx="738014" cy="486833"/>
          </a:xfrm>
          <a:prstGeom prst="rect">
            <a:avLst/>
          </a:prstGeom>
        </p:spPr>
        <p:txBody>
          <a:bodyPr vert="horz" lIns="91440" tIns="45720" rIns="91440" bIns="45720" rtlCol="0" anchor="ctr"/>
          <a:lstStyle>
            <a:lvl1pPr algn="r">
              <a:defRPr sz="1600">
                <a:solidFill>
                  <a:srgbClr val="FFFFFF"/>
                </a:solidFill>
              </a:defRPr>
            </a:lvl1pPr>
          </a:lstStyle>
          <a:p>
            <a:fld id="{89E7E6CC-D59E-4850-B05E-BBF933078DF8}" type="slidenum">
              <a:rPr lang="en-US" smtClean="0"/>
              <a:pPr/>
              <a:t>‹#›</a:t>
            </a:fld>
            <a:endParaRPr lang="en-US" dirty="0"/>
          </a:p>
        </p:txBody>
      </p:sp>
      <p:sp>
        <p:nvSpPr>
          <p:cNvPr id="8" name="TextBox 7"/>
          <p:cNvSpPr txBox="1"/>
          <p:nvPr userDrawn="1"/>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Tree>
    <p:extLst>
      <p:ext uri="{BB962C8B-B14F-4D97-AF65-F5344CB8AC3E}">
        <p14:creationId xmlns:p14="http://schemas.microsoft.com/office/powerpoint/2010/main" val="380644874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hyperlink" Target="https://www.onlineexambuilder.com/excretion-of-drugs/exam-10739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eg"/><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emf"/><Relationship Id="rId1" Type="http://schemas.openxmlformats.org/officeDocument/2006/relationships/slideLayout" Target="../slideLayouts/slideLayout29.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9.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4.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39131"/>
            <a:ext cx="6857999" cy="584775"/>
          </a:xfrm>
          <a:prstGeom prst="rect">
            <a:avLst/>
          </a:prstGeom>
          <a:noFill/>
        </p:spPr>
        <p:txBody>
          <a:bodyPr wrap="square" rtlCol="0">
            <a:spAutoFit/>
          </a:bodyPr>
          <a:lstStyle/>
          <a:p>
            <a:pPr algn="ctr"/>
            <a:r>
              <a:rPr lang="en-US" sz="3200" dirty="0">
                <a:solidFill>
                  <a:schemeClr val="accent2">
                    <a:lumMod val="60000"/>
                    <a:lumOff val="40000"/>
                  </a:schemeClr>
                </a:solidFill>
              </a:rPr>
              <a:t>EXCRETION OF DRUGS</a:t>
            </a:r>
          </a:p>
        </p:txBody>
      </p:sp>
      <p:sp>
        <p:nvSpPr>
          <p:cNvPr id="5" name="TextBox 4"/>
          <p:cNvSpPr txBox="1"/>
          <p:nvPr/>
        </p:nvSpPr>
        <p:spPr>
          <a:xfrm>
            <a:off x="375248" y="3154648"/>
            <a:ext cx="6107502" cy="2723823"/>
          </a:xfrm>
          <a:prstGeom prst="rect">
            <a:avLst/>
          </a:prstGeom>
          <a:noFill/>
        </p:spPr>
        <p:txBody>
          <a:bodyPr wrap="square" rtlCol="0">
            <a:spAutoFit/>
          </a:bodyPr>
          <a:lstStyle/>
          <a:p>
            <a:r>
              <a:rPr lang="en-US" sz="2400" dirty="0">
                <a:solidFill>
                  <a:schemeClr val="bg2">
                    <a:lumMod val="50000"/>
                  </a:schemeClr>
                </a:solidFill>
              </a:rPr>
              <a:t>Objectives:</a:t>
            </a:r>
          </a:p>
          <a:p>
            <a:pPr marL="342900" indent="-342900">
              <a:buFont typeface="Arial" charset="0"/>
              <a:buChar char="•"/>
            </a:pPr>
            <a:r>
              <a:rPr lang="en-US" sz="1600" dirty="0">
                <a:solidFill>
                  <a:schemeClr val="bg2">
                    <a:lumMod val="50000"/>
                  </a:schemeClr>
                </a:solidFill>
              </a:rPr>
              <a:t>Identify major and minor routes of excretion including renal elimination and biliary excretion.</a:t>
            </a:r>
          </a:p>
          <a:p>
            <a:pPr marL="342900" indent="-342900">
              <a:buFont typeface="Arial" charset="0"/>
              <a:buChar char="•"/>
            </a:pPr>
            <a:r>
              <a:rPr lang="en-US" sz="1600" dirty="0">
                <a:solidFill>
                  <a:schemeClr val="bg2">
                    <a:lumMod val="50000"/>
                  </a:schemeClr>
                </a:solidFill>
              </a:rPr>
              <a:t>Describe enterohepatic circulation and its consequences on duration of drugs.</a:t>
            </a:r>
          </a:p>
          <a:p>
            <a:pPr marL="342900" indent="-342900">
              <a:buFont typeface="Arial" charset="0"/>
              <a:buChar char="•"/>
            </a:pPr>
            <a:r>
              <a:rPr lang="en-US" sz="1600" dirty="0">
                <a:solidFill>
                  <a:schemeClr val="bg2">
                    <a:lumMod val="50000"/>
                  </a:schemeClr>
                </a:solidFill>
              </a:rPr>
              <a:t>Describe some pharmacokinetics terms including clearance of drugs.</a:t>
            </a:r>
          </a:p>
          <a:p>
            <a:pPr marL="342900" indent="-342900">
              <a:buFont typeface="Arial" charset="0"/>
              <a:buChar char="•"/>
            </a:pPr>
            <a:r>
              <a:rPr lang="en-US" sz="1600" dirty="0">
                <a:solidFill>
                  <a:schemeClr val="bg2">
                    <a:lumMod val="50000"/>
                  </a:schemeClr>
                </a:solidFill>
              </a:rPr>
              <a:t>Biological half-life (t ½), multiple dosing, steady state levels, maintenance dose and loading dose.</a:t>
            </a:r>
          </a:p>
          <a:p>
            <a:endParaRPr lang="en-US" sz="1900" dirty="0">
              <a:solidFill>
                <a:schemeClr val="bg2">
                  <a:lumMod val="50000"/>
                </a:scheme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094" t="27778" r="14152" b="8889"/>
          <a:stretch/>
        </p:blipFill>
        <p:spPr>
          <a:xfrm>
            <a:off x="269508" y="271832"/>
            <a:ext cx="1174771" cy="89282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6529" r="11936" b="21290"/>
          <a:stretch/>
        </p:blipFill>
        <p:spPr>
          <a:xfrm>
            <a:off x="5053266" y="360944"/>
            <a:ext cx="1597794" cy="832586"/>
          </a:xfrm>
          <a:prstGeom prst="rect">
            <a:avLst/>
          </a:prstGeom>
        </p:spPr>
      </p:pic>
      <p:sp>
        <p:nvSpPr>
          <p:cNvPr id="8" name="Rectangle 7"/>
          <p:cNvSpPr/>
          <p:nvPr/>
        </p:nvSpPr>
        <p:spPr>
          <a:xfrm>
            <a:off x="-1339251" y="7243011"/>
            <a:ext cx="3429000" cy="1220847"/>
          </a:xfrm>
          <a:prstGeom prst="rect">
            <a:avLst/>
          </a:prstGeom>
        </p:spPr>
        <p:txBody>
          <a:bodyPr>
            <a:spAutoFit/>
          </a:bodyPr>
          <a:lstStyle/>
          <a:p>
            <a:pPr algn="r">
              <a:spcBef>
                <a:spcPts val="400"/>
              </a:spcBef>
            </a:pPr>
            <a:r>
              <a:rPr lang="en-US" sz="1200" dirty="0">
                <a:solidFill>
                  <a:srgbClr val="2E6AA6"/>
                </a:solidFill>
              </a:rPr>
              <a:t>Titles</a:t>
            </a:r>
          </a:p>
          <a:p>
            <a:pPr algn="r">
              <a:spcBef>
                <a:spcPts val="400"/>
              </a:spcBef>
            </a:pPr>
            <a:r>
              <a:rPr lang="en-US" sz="1200" dirty="0">
                <a:solidFill>
                  <a:srgbClr val="9B261F"/>
                </a:solidFill>
              </a:rPr>
              <a:t>Very important</a:t>
            </a:r>
          </a:p>
          <a:p>
            <a:pPr algn="r">
              <a:spcBef>
                <a:spcPts val="400"/>
              </a:spcBef>
            </a:pPr>
            <a:r>
              <a:rPr lang="en-US" sz="1200" dirty="0">
                <a:solidFill>
                  <a:srgbClr val="A6A6A6"/>
                </a:solidFill>
              </a:rPr>
              <a:t>Extra information</a:t>
            </a:r>
          </a:p>
          <a:p>
            <a:pPr algn="r">
              <a:spcBef>
                <a:spcPts val="400"/>
              </a:spcBef>
            </a:pPr>
            <a:r>
              <a:rPr lang="en-US" sz="1200" dirty="0">
                <a:solidFill>
                  <a:srgbClr val="00B050"/>
                </a:solidFill>
              </a:rPr>
              <a:t>Terms</a:t>
            </a:r>
          </a:p>
          <a:p>
            <a:pPr algn="r">
              <a:spcBef>
                <a:spcPts val="400"/>
              </a:spcBef>
            </a:pPr>
            <a:endParaRPr lang="en-US" sz="1200" dirty="0"/>
          </a:p>
        </p:txBody>
      </p:sp>
      <p:sp>
        <p:nvSpPr>
          <p:cNvPr id="9" name="TextBox 8"/>
          <p:cNvSpPr txBox="1"/>
          <p:nvPr/>
        </p:nvSpPr>
        <p:spPr>
          <a:xfrm>
            <a:off x="3429000" y="7243011"/>
            <a:ext cx="2716731" cy="646331"/>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9B2D1F"/>
                </a:solidFill>
              </a:rPr>
              <a:t>When life gets hard, eat a CHOCOLATE bar. </a:t>
            </a:r>
            <a:endParaRPr lang="ar-SA" dirty="0">
              <a:solidFill>
                <a:srgbClr val="9B2D1F"/>
              </a:solidFill>
            </a:endParaRPr>
          </a:p>
        </p:txBody>
      </p:sp>
      <p:grpSp>
        <p:nvGrpSpPr>
          <p:cNvPr id="10" name="Group 9"/>
          <p:cNvGrpSpPr/>
          <p:nvPr/>
        </p:nvGrpSpPr>
        <p:grpSpPr>
          <a:xfrm>
            <a:off x="2052080" y="7564413"/>
            <a:ext cx="128337" cy="609651"/>
            <a:chOff x="-11122" y="0"/>
            <a:chExt cx="155140" cy="736676"/>
          </a:xfrm>
        </p:grpSpPr>
        <p:sp>
          <p:nvSpPr>
            <p:cNvPr id="11" name="Shape 12875"/>
            <p:cNvSpPr/>
            <p:nvPr/>
          </p:nvSpPr>
          <p:spPr>
            <a:xfrm>
              <a:off x="-27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solidFill>
              <a:srgbClr val="9B261F"/>
            </a:solidFill>
            <a:ln w="0" cap="flat">
              <a:round/>
            </a:ln>
          </p:spPr>
          <p:style>
            <a:lnRef idx="0">
              <a:srgbClr val="000000">
                <a:alpha val="0"/>
              </a:srgbClr>
            </a:lnRef>
            <a:fillRef idx="1">
              <a:srgbClr val="FF0000"/>
            </a:fillRef>
            <a:effectRef idx="0">
              <a:scrgbClr r="0" g="0" b="0"/>
            </a:effectRef>
            <a:fontRef idx="none"/>
          </p:style>
          <p:txBody>
            <a:bodyPr/>
            <a:lstStyle/>
            <a:p>
              <a:endParaRPr lang="en-US"/>
            </a:p>
          </p:txBody>
        </p:sp>
        <p:sp>
          <p:nvSpPr>
            <p:cNvPr id="12" name="Shape 111"/>
            <p:cNvSpPr/>
            <p:nvPr/>
          </p:nvSpPr>
          <p:spPr>
            <a:xfrm>
              <a:off x="-5417" y="0"/>
              <a:ext cx="144018" cy="171424"/>
            </a:xfrm>
            <a:custGeom>
              <a:avLst/>
              <a:gdLst/>
              <a:ahLst/>
              <a:cxnLst/>
              <a:rect l="0" t="0" r="0" b="0"/>
              <a:pathLst>
                <a:path w="144018" h="171424">
                  <a:moveTo>
                    <a:pt x="0" y="171424"/>
                  </a:moveTo>
                  <a:lnTo>
                    <a:pt x="144018" y="171424"/>
                  </a:lnTo>
                  <a:lnTo>
                    <a:pt x="144018" y="0"/>
                  </a:lnTo>
                  <a:lnTo>
                    <a:pt x="0" y="0"/>
                  </a:lnTo>
                  <a:close/>
                </a:path>
              </a:pathLst>
            </a:custGeom>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sp>
          <p:nvSpPr>
            <p:cNvPr id="13" name="Shape 12876"/>
            <p:cNvSpPr/>
            <p:nvPr/>
          </p:nvSpPr>
          <p:spPr>
            <a:xfrm>
              <a:off x="-11122" y="274167"/>
              <a:ext cx="144018" cy="171425"/>
            </a:xfrm>
            <a:custGeom>
              <a:avLst/>
              <a:gdLst/>
              <a:ahLst/>
              <a:cxnLst/>
              <a:rect l="0" t="0" r="0" b="0"/>
              <a:pathLst>
                <a:path w="144018" h="171425">
                  <a:moveTo>
                    <a:pt x="0" y="0"/>
                  </a:moveTo>
                  <a:lnTo>
                    <a:pt x="144018" y="0"/>
                  </a:lnTo>
                  <a:lnTo>
                    <a:pt x="144018" y="171425"/>
                  </a:lnTo>
                  <a:lnTo>
                    <a:pt x="0" y="171425"/>
                  </a:lnTo>
                  <a:lnTo>
                    <a:pt x="0" y="0"/>
                  </a:lnTo>
                </a:path>
              </a:pathLst>
            </a:custGeom>
            <a:ln w="0" cap="flat">
              <a:round/>
            </a:ln>
          </p:spPr>
          <p:style>
            <a:lnRef idx="0">
              <a:srgbClr val="000000">
                <a:alpha val="0"/>
              </a:srgbClr>
            </a:lnRef>
            <a:fillRef idx="1">
              <a:srgbClr val="A6A6A6"/>
            </a:fillRef>
            <a:effectRef idx="0">
              <a:scrgbClr r="0" g="0" b="0"/>
            </a:effectRef>
            <a:fontRef idx="none"/>
          </p:style>
          <p:txBody>
            <a:bodyPr/>
            <a:lstStyle/>
            <a:p>
              <a:endParaRPr lang="en-US"/>
            </a:p>
          </p:txBody>
        </p:sp>
        <p:sp>
          <p:nvSpPr>
            <p:cNvPr id="14" name="Shape 117"/>
            <p:cNvSpPr/>
            <p:nvPr/>
          </p:nvSpPr>
          <p:spPr>
            <a:xfrm>
              <a:off x="-4767" y="274167"/>
              <a:ext cx="144018" cy="171425"/>
            </a:xfrm>
            <a:custGeom>
              <a:avLst/>
              <a:gdLst/>
              <a:ahLst/>
              <a:cxnLst/>
              <a:rect l="0" t="0" r="0" b="0"/>
              <a:pathLst>
                <a:path w="144018" h="171425">
                  <a:moveTo>
                    <a:pt x="0" y="171425"/>
                  </a:moveTo>
                  <a:lnTo>
                    <a:pt x="144018" y="171425"/>
                  </a:lnTo>
                  <a:lnTo>
                    <a:pt x="144018" y="0"/>
                  </a:lnTo>
                  <a:lnTo>
                    <a:pt x="0" y="0"/>
                  </a:lnTo>
                  <a:close/>
                </a:path>
              </a:pathLst>
            </a:custGeom>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sp>
          <p:nvSpPr>
            <p:cNvPr id="15" name="Shape 12877"/>
            <p:cNvSpPr/>
            <p:nvPr/>
          </p:nvSpPr>
          <p:spPr>
            <a:xfrm>
              <a:off x="0" y="565252"/>
              <a:ext cx="144018" cy="171424"/>
            </a:xfrm>
            <a:custGeom>
              <a:avLst/>
              <a:gdLst/>
              <a:ahLst/>
              <a:cxnLst/>
              <a:rect l="0" t="0" r="0" b="0"/>
              <a:pathLst>
                <a:path w="144018" h="171424">
                  <a:moveTo>
                    <a:pt x="0" y="0"/>
                  </a:moveTo>
                  <a:lnTo>
                    <a:pt x="144018" y="0"/>
                  </a:lnTo>
                  <a:lnTo>
                    <a:pt x="144018" y="171424"/>
                  </a:lnTo>
                  <a:lnTo>
                    <a:pt x="0" y="171424"/>
                  </a:lnTo>
                  <a:lnTo>
                    <a:pt x="0" y="0"/>
                  </a:lnTo>
                </a:path>
              </a:pathLst>
            </a:custGeom>
            <a:ln w="0" cap="flat">
              <a:round/>
            </a:ln>
          </p:spPr>
          <p:style>
            <a:lnRef idx="0">
              <a:srgbClr val="000000">
                <a:alpha val="0"/>
              </a:srgbClr>
            </a:lnRef>
            <a:fillRef idx="1">
              <a:srgbClr val="00B050"/>
            </a:fillRef>
            <a:effectRef idx="0">
              <a:scrgbClr r="0" g="0" b="0"/>
            </a:effectRef>
            <a:fontRef idx="none"/>
          </p:style>
          <p:txBody>
            <a:bodyPr/>
            <a:lstStyle/>
            <a:p>
              <a:endParaRPr lang="en-US"/>
            </a:p>
          </p:txBody>
        </p:sp>
        <p:sp>
          <p:nvSpPr>
            <p:cNvPr id="16" name="Shape 121"/>
            <p:cNvSpPr/>
            <p:nvPr/>
          </p:nvSpPr>
          <p:spPr>
            <a:xfrm>
              <a:off x="-4767" y="558899"/>
              <a:ext cx="144018" cy="171424"/>
            </a:xfrm>
            <a:custGeom>
              <a:avLst/>
              <a:gdLst/>
              <a:ahLst/>
              <a:cxnLst/>
              <a:rect l="0" t="0" r="0" b="0"/>
              <a:pathLst>
                <a:path w="144018" h="171424">
                  <a:moveTo>
                    <a:pt x="0" y="171424"/>
                  </a:moveTo>
                  <a:lnTo>
                    <a:pt x="144018" y="171424"/>
                  </a:lnTo>
                  <a:lnTo>
                    <a:pt x="144018" y="0"/>
                  </a:lnTo>
                  <a:lnTo>
                    <a:pt x="0" y="0"/>
                  </a:lnTo>
                  <a:close/>
                </a:path>
              </a:pathLst>
            </a:custGeom>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grpSp>
        <p:nvGrpSpPr>
          <p:cNvPr id="17" name="Group 16"/>
          <p:cNvGrpSpPr/>
          <p:nvPr/>
        </p:nvGrpSpPr>
        <p:grpSpPr>
          <a:xfrm>
            <a:off x="2058312" y="7312470"/>
            <a:ext cx="124396" cy="141865"/>
            <a:chOff x="-4889" y="0"/>
            <a:chExt cx="150375" cy="171424"/>
          </a:xfrm>
        </p:grpSpPr>
        <p:sp>
          <p:nvSpPr>
            <p:cNvPr id="18" name="Shape 12875"/>
            <p:cNvSpPr/>
            <p:nvPr/>
          </p:nvSpPr>
          <p:spPr>
            <a:xfrm>
              <a:off x="1468"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solidFill>
              <a:srgbClr val="2E6AA6"/>
            </a:solidFill>
            <a:ln w="0" cap="flat">
              <a:round/>
            </a:ln>
          </p:spPr>
          <p:style>
            <a:lnRef idx="0">
              <a:srgbClr val="000000">
                <a:alpha val="0"/>
              </a:srgbClr>
            </a:lnRef>
            <a:fillRef idx="1">
              <a:srgbClr val="FF0000"/>
            </a:fillRef>
            <a:effectRef idx="0">
              <a:scrgbClr r="0" g="0" b="0"/>
            </a:effectRef>
            <a:fontRef idx="none"/>
          </p:style>
          <p:txBody>
            <a:bodyPr/>
            <a:lstStyle/>
            <a:p>
              <a:endParaRPr lang="en-US"/>
            </a:p>
          </p:txBody>
        </p:sp>
        <p:sp>
          <p:nvSpPr>
            <p:cNvPr id="1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sp>
        <p:nvSpPr>
          <p:cNvPr id="3" name="Slide Number Placeholder 2"/>
          <p:cNvSpPr>
            <a:spLocks noGrp="1"/>
          </p:cNvSpPr>
          <p:nvPr>
            <p:ph type="sldNum" sz="quarter" idx="12"/>
          </p:nvPr>
        </p:nvSpPr>
        <p:spPr/>
        <p:txBody>
          <a:bodyPr/>
          <a:lstStyle/>
          <a:p>
            <a:fld id="{B2E77C5F-097D-4C0C-BCDF-5C8359D7CE86}" type="slidenum">
              <a:rPr lang="en-US" sz="1400" smtClean="0"/>
              <a:t>1</a:t>
            </a:fld>
            <a:endParaRPr lang="en-US" sz="1400" dirty="0"/>
          </a:p>
        </p:txBody>
      </p:sp>
    </p:spTree>
    <p:extLst>
      <p:ext uri="{BB962C8B-B14F-4D97-AF65-F5344CB8AC3E}">
        <p14:creationId xmlns:p14="http://schemas.microsoft.com/office/powerpoint/2010/main" val="293988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10</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2" name="Rectangle 1"/>
          <p:cNvSpPr/>
          <p:nvPr/>
        </p:nvSpPr>
        <p:spPr>
          <a:xfrm>
            <a:off x="-24483" y="0"/>
            <a:ext cx="6870241" cy="461665"/>
          </a:xfrm>
          <a:prstGeom prst="rect">
            <a:avLst/>
          </a:prstGeom>
        </p:spPr>
        <p:txBody>
          <a:bodyPr wrap="square">
            <a:spAutoFit/>
          </a:bodyPr>
          <a:lstStyle/>
          <a:p>
            <a:pPr algn="ctr"/>
            <a:r>
              <a:rPr lang="en-US" sz="2400" b="1" dirty="0">
                <a:solidFill>
                  <a:srgbClr val="0070C0"/>
                </a:solidFill>
                <a:latin typeface="Calibri,Bold"/>
              </a:rPr>
              <a:t>Loading dose</a:t>
            </a:r>
            <a:endParaRPr lang="ar-SA" sz="2400" b="1" dirty="0">
              <a:solidFill>
                <a:srgbClr val="0070C0"/>
              </a:solidFill>
            </a:endParaRPr>
          </a:p>
        </p:txBody>
      </p:sp>
      <p:sp>
        <p:nvSpPr>
          <p:cNvPr id="3" name="Rectangle 2"/>
          <p:cNvSpPr/>
          <p:nvPr/>
        </p:nvSpPr>
        <p:spPr>
          <a:xfrm>
            <a:off x="1" y="459836"/>
            <a:ext cx="6858000" cy="1815882"/>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mj-lt"/>
              </a:rPr>
              <a:t>is the large initial dose that is given to achieve </a:t>
            </a:r>
            <a:r>
              <a:rPr lang="en-US" sz="1600" b="1" u="sng" dirty="0">
                <a:solidFill>
                  <a:srgbClr val="FF0000"/>
                </a:solidFill>
                <a:latin typeface="+mj-lt"/>
              </a:rPr>
              <a:t>rapid therapeutic plasma level </a:t>
            </a:r>
            <a:r>
              <a:rPr lang="en-US" sz="1600" dirty="0">
                <a:latin typeface="+mj-lt"/>
              </a:rPr>
              <a:t>(Steady State ).</a:t>
            </a:r>
          </a:p>
          <a:p>
            <a:pPr marL="285750" indent="-285750">
              <a:buFont typeface="Arial" panose="020B0604020202020204" pitchFamily="34" charset="0"/>
              <a:buChar char="•"/>
            </a:pPr>
            <a:r>
              <a:rPr lang="en-US" sz="1600" dirty="0">
                <a:solidFill>
                  <a:srgbClr val="000000"/>
                </a:solidFill>
                <a:latin typeface="+mj-lt"/>
              </a:rPr>
              <a:t>These doses </a:t>
            </a:r>
            <a:r>
              <a:rPr lang="en-US" sz="1600" b="1" u="sng" dirty="0">
                <a:solidFill>
                  <a:srgbClr val="FF0000"/>
                </a:solidFill>
                <a:latin typeface="+mj-lt"/>
              </a:rPr>
              <a:t>balances the drug distribution </a:t>
            </a:r>
            <a:r>
              <a:rPr lang="en-US" sz="1600" dirty="0">
                <a:solidFill>
                  <a:srgbClr val="000000"/>
                </a:solidFill>
                <a:latin typeface="+mj-lt"/>
              </a:rPr>
              <a:t>.</a:t>
            </a:r>
          </a:p>
          <a:p>
            <a:pPr marL="285750" indent="-285750">
              <a:buFont typeface="Arial" panose="020B0604020202020204" pitchFamily="34" charset="0"/>
              <a:buChar char="•"/>
            </a:pPr>
            <a:r>
              <a:rPr lang="en-US" sz="1600" dirty="0">
                <a:solidFill>
                  <a:srgbClr val="000000"/>
                </a:solidFill>
                <a:latin typeface="+mj-lt"/>
              </a:rPr>
              <a:t>This is important for drugs with long halve lives.</a:t>
            </a:r>
          </a:p>
          <a:p>
            <a:pPr marL="285750" indent="-285750">
              <a:buFont typeface="Arial" panose="020B0604020202020204" pitchFamily="34" charset="0"/>
              <a:buChar char="•"/>
            </a:pPr>
            <a:r>
              <a:rPr lang="en-US" sz="1600" dirty="0">
                <a:latin typeface="+mj-lt"/>
              </a:rPr>
              <a:t> After administration of the drug , the plasma concentration decreases due to distribution of drug to other tissues.</a:t>
            </a:r>
          </a:p>
          <a:p>
            <a:pPr algn="ctr"/>
            <a:r>
              <a:rPr lang="en-US" sz="1600" dirty="0">
                <a:solidFill>
                  <a:srgbClr val="9B2D1F"/>
                </a:solidFill>
                <a:latin typeface="+mj-lt"/>
              </a:rPr>
              <a:t>Loading dose = Volume of distribution x plasma drug conc. </a:t>
            </a:r>
          </a:p>
        </p:txBody>
      </p:sp>
      <p:sp>
        <p:nvSpPr>
          <p:cNvPr id="4" name="Rectangle 3"/>
          <p:cNvSpPr/>
          <p:nvPr/>
        </p:nvSpPr>
        <p:spPr>
          <a:xfrm>
            <a:off x="-36457" y="2300398"/>
            <a:ext cx="6810645" cy="461665"/>
          </a:xfrm>
          <a:prstGeom prst="rect">
            <a:avLst/>
          </a:prstGeom>
        </p:spPr>
        <p:txBody>
          <a:bodyPr wrap="square">
            <a:spAutoFit/>
          </a:bodyPr>
          <a:lstStyle/>
          <a:p>
            <a:pPr algn="ctr"/>
            <a:r>
              <a:rPr lang="en-US" sz="2400" b="1" dirty="0">
                <a:solidFill>
                  <a:srgbClr val="0070C0"/>
                </a:solidFill>
                <a:latin typeface="Calibri,Bold"/>
              </a:rPr>
              <a:t>Clinical Application of Loading Dose</a:t>
            </a:r>
            <a:endParaRPr lang="ar-SA" sz="2400" b="1" dirty="0">
              <a:solidFill>
                <a:srgbClr val="0070C0"/>
              </a:solidFill>
              <a:latin typeface="Calibri,Bold"/>
            </a:endParaRPr>
          </a:p>
        </p:txBody>
      </p:sp>
      <p:sp>
        <p:nvSpPr>
          <p:cNvPr id="5" name="Rectangle 4"/>
          <p:cNvSpPr/>
          <p:nvPr/>
        </p:nvSpPr>
        <p:spPr>
          <a:xfrm>
            <a:off x="11703" y="2873602"/>
            <a:ext cx="6858535" cy="830997"/>
          </a:xfrm>
          <a:prstGeom prst="rect">
            <a:avLst/>
          </a:prstGeom>
        </p:spPr>
        <p:txBody>
          <a:bodyPr wrap="square">
            <a:spAutoFit/>
          </a:bodyPr>
          <a:lstStyle/>
          <a:p>
            <a:pPr marL="285750" indent="-285750">
              <a:buFont typeface="Arial" panose="020B0604020202020204" pitchFamily="34" charset="0"/>
              <a:buChar char="•"/>
            </a:pPr>
            <a:r>
              <a:rPr lang="en-US" sz="1600" dirty="0">
                <a:latin typeface="+mj-lt"/>
              </a:rPr>
              <a:t>A loading dose may be </a:t>
            </a:r>
            <a:r>
              <a:rPr lang="en-US" sz="1600" u="sng" dirty="0">
                <a:latin typeface="+mj-lt"/>
              </a:rPr>
              <a:t>desirable (</a:t>
            </a:r>
            <a:r>
              <a:rPr lang="ar-SA" sz="1600" u="sng" dirty="0">
                <a:latin typeface="+mj-lt"/>
              </a:rPr>
              <a:t> (مرغوب فيه</a:t>
            </a:r>
            <a:r>
              <a:rPr lang="en-US" sz="1600" dirty="0">
                <a:latin typeface="+mj-lt"/>
              </a:rPr>
              <a:t>if the time required to attain steady state of drug is long and rapid relief is required in the condition being treated.</a:t>
            </a:r>
            <a:endParaRPr lang="ar-SA" sz="1600" dirty="0">
              <a:latin typeface="+mj-lt"/>
            </a:endParaRPr>
          </a:p>
        </p:txBody>
      </p:sp>
      <p:sp>
        <p:nvSpPr>
          <p:cNvPr id="7" name="Rectangle 6"/>
          <p:cNvSpPr/>
          <p:nvPr/>
        </p:nvSpPr>
        <p:spPr>
          <a:xfrm>
            <a:off x="-535" y="3740327"/>
            <a:ext cx="6858535" cy="830997"/>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mj-lt"/>
              </a:rPr>
              <a:t>E.g. t1/2 of lidocaine (antiarrhythmic drug) is usually 1-2 hours. </a:t>
            </a:r>
            <a:r>
              <a:rPr lang="en-US" sz="1600" b="1" dirty="0">
                <a:solidFill>
                  <a:srgbClr val="FF0000"/>
                </a:solidFill>
                <a:latin typeface="+mj-lt"/>
              </a:rPr>
              <a:t>Arrhythmias after myocardial infarction are life-threatening </a:t>
            </a:r>
            <a:r>
              <a:rPr lang="en-US" sz="1600" dirty="0">
                <a:latin typeface="+mj-lt"/>
              </a:rPr>
              <a:t>,</a:t>
            </a:r>
            <a:r>
              <a:rPr lang="en-US" sz="1600" dirty="0">
                <a:solidFill>
                  <a:srgbClr val="0000CD"/>
                </a:solidFill>
                <a:latin typeface="+mj-lt"/>
              </a:rPr>
              <a:t> </a:t>
            </a:r>
            <a:r>
              <a:rPr lang="en-US" sz="1600" dirty="0">
                <a:solidFill>
                  <a:srgbClr val="000000"/>
                </a:solidFill>
                <a:latin typeface="+mj-lt"/>
              </a:rPr>
              <a:t>and one cannot wait 4-8 hours to achieve a therapeutic concentration.</a:t>
            </a:r>
            <a:endParaRPr lang="ar-SA" sz="1600" dirty="0">
              <a:latin typeface="+mj-lt"/>
            </a:endParaRPr>
          </a:p>
        </p:txBody>
      </p:sp>
      <p:sp>
        <p:nvSpPr>
          <p:cNvPr id="8" name="Rectangle 7"/>
          <p:cNvSpPr/>
          <p:nvPr/>
        </p:nvSpPr>
        <p:spPr>
          <a:xfrm>
            <a:off x="-24481" y="4615097"/>
            <a:ext cx="6882481" cy="338554"/>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mj-lt"/>
              </a:rPr>
              <a:t>Use of a loading dose of lidocaine in the coronary care unit is standard.</a:t>
            </a:r>
            <a:endParaRPr lang="ar-SA" sz="1600" dirty="0">
              <a:solidFill>
                <a:srgbClr val="000000"/>
              </a:solidFill>
              <a:latin typeface="+mj-lt"/>
            </a:endParaRPr>
          </a:p>
        </p:txBody>
      </p:sp>
      <p:sp>
        <p:nvSpPr>
          <p:cNvPr id="13" name="Rectangle 12"/>
          <p:cNvSpPr/>
          <p:nvPr/>
        </p:nvSpPr>
        <p:spPr>
          <a:xfrm>
            <a:off x="-60135" y="5350815"/>
            <a:ext cx="6858000" cy="461665"/>
          </a:xfrm>
          <a:prstGeom prst="rect">
            <a:avLst/>
          </a:prstGeom>
        </p:spPr>
        <p:txBody>
          <a:bodyPr wrap="square">
            <a:spAutoFit/>
          </a:bodyPr>
          <a:lstStyle/>
          <a:p>
            <a:pPr algn="ctr"/>
            <a:r>
              <a:rPr lang="en-US" sz="2400" b="1" dirty="0">
                <a:solidFill>
                  <a:srgbClr val="0070C0"/>
                </a:solidFill>
                <a:latin typeface="Calibri,Bold"/>
              </a:rPr>
              <a:t>Maintenance Doses</a:t>
            </a:r>
            <a:endParaRPr lang="ar-SA" sz="2400" b="1" dirty="0">
              <a:solidFill>
                <a:srgbClr val="0070C0"/>
              </a:solidFill>
              <a:latin typeface="Calibri,Bold"/>
            </a:endParaRPr>
          </a:p>
        </p:txBody>
      </p:sp>
      <p:sp>
        <p:nvSpPr>
          <p:cNvPr id="14" name="Rectangle 13"/>
          <p:cNvSpPr/>
          <p:nvPr/>
        </p:nvSpPr>
        <p:spPr>
          <a:xfrm>
            <a:off x="-12241" y="5939477"/>
            <a:ext cx="6857999" cy="584775"/>
          </a:xfrm>
          <a:prstGeom prst="rect">
            <a:avLst/>
          </a:prstGeom>
        </p:spPr>
        <p:txBody>
          <a:bodyPr wrap="square">
            <a:spAutoFit/>
          </a:bodyPr>
          <a:lstStyle/>
          <a:p>
            <a:pPr marL="285750" indent="-285750">
              <a:buFont typeface="Arial" panose="020B0604020202020204" pitchFamily="34" charset="0"/>
              <a:buChar char="•"/>
            </a:pPr>
            <a:r>
              <a:rPr lang="en-US" sz="1600" dirty="0">
                <a:latin typeface="+mj-lt"/>
              </a:rPr>
              <a:t>are the doses required to maintain the therapeutic level of the drug constant or the steady state of the drug.</a:t>
            </a:r>
            <a:endParaRPr lang="ar-SA" sz="1600" dirty="0">
              <a:latin typeface="+mj-lt"/>
            </a:endParaRPr>
          </a:p>
        </p:txBody>
      </p:sp>
      <p:sp>
        <p:nvSpPr>
          <p:cNvPr id="15" name="Rectangle 14"/>
          <p:cNvSpPr/>
          <p:nvPr/>
        </p:nvSpPr>
        <p:spPr>
          <a:xfrm>
            <a:off x="-12776" y="6607568"/>
            <a:ext cx="6858534" cy="584775"/>
          </a:xfrm>
          <a:prstGeom prst="rect">
            <a:avLst/>
          </a:prstGeom>
        </p:spPr>
        <p:txBody>
          <a:bodyPr wrap="square">
            <a:spAutoFit/>
          </a:bodyPr>
          <a:lstStyle/>
          <a:p>
            <a:pPr marL="285750" indent="-285750">
              <a:buFont typeface="Arial" panose="020B0604020202020204" pitchFamily="34" charset="0"/>
              <a:buChar char="•"/>
            </a:pPr>
            <a:r>
              <a:rPr lang="en-US" sz="1600" dirty="0">
                <a:latin typeface="+mj-lt"/>
              </a:rPr>
              <a:t>These doses balance the amount of drug lost </a:t>
            </a:r>
            <a:r>
              <a:rPr lang="en-US" sz="1600" b="1" u="sng" dirty="0">
                <a:solidFill>
                  <a:srgbClr val="FF0000"/>
                </a:solidFill>
                <a:latin typeface="+mj-lt"/>
              </a:rPr>
              <a:t>during metabolism and clearance</a:t>
            </a:r>
            <a:r>
              <a:rPr lang="en-US" sz="1600" dirty="0">
                <a:latin typeface="+mj-lt"/>
              </a:rPr>
              <a:t>.</a:t>
            </a:r>
            <a:endParaRPr lang="ar-SA" sz="1600" dirty="0">
              <a:latin typeface="+mj-lt"/>
            </a:endParaRPr>
          </a:p>
        </p:txBody>
      </p:sp>
      <p:sp>
        <p:nvSpPr>
          <p:cNvPr id="16" name="Rectangle 15"/>
          <p:cNvSpPr/>
          <p:nvPr/>
        </p:nvSpPr>
        <p:spPr>
          <a:xfrm>
            <a:off x="-271" y="7249358"/>
            <a:ext cx="6882481" cy="584775"/>
          </a:xfrm>
          <a:prstGeom prst="rect">
            <a:avLst/>
          </a:prstGeom>
        </p:spPr>
        <p:txBody>
          <a:bodyPr wrap="square">
            <a:spAutoFit/>
          </a:bodyPr>
          <a:lstStyle/>
          <a:p>
            <a:pPr marL="285750" indent="-285750">
              <a:buFont typeface="Arial" panose="020B0604020202020204" pitchFamily="34" charset="0"/>
              <a:buChar char="•"/>
            </a:pPr>
            <a:r>
              <a:rPr lang="en-US" sz="1600" dirty="0">
                <a:latin typeface="+mj-lt"/>
              </a:rPr>
              <a:t>The patient needs to take regular doses of a drug such as </a:t>
            </a:r>
            <a:r>
              <a:rPr lang="en-US" sz="1600" b="1" dirty="0">
                <a:solidFill>
                  <a:srgbClr val="FF0000"/>
                </a:solidFill>
                <a:latin typeface="+mj-lt"/>
              </a:rPr>
              <a:t>amoxicillin   ( 500 mg) / 8 hours to maintain the therapeutic level</a:t>
            </a:r>
            <a:r>
              <a:rPr lang="en-US" sz="1600" dirty="0">
                <a:latin typeface="+mj-lt"/>
              </a:rPr>
              <a:t>.</a:t>
            </a:r>
            <a:endParaRPr lang="ar-SA" sz="1600" dirty="0">
              <a:latin typeface="+mj-lt"/>
            </a:endParaRPr>
          </a:p>
        </p:txBody>
      </p:sp>
      <p:cxnSp>
        <p:nvCxnSpPr>
          <p:cNvPr id="12" name="موصل مستقيم 11"/>
          <p:cNvCxnSpPr/>
          <p:nvPr/>
        </p:nvCxnSpPr>
        <p:spPr>
          <a:xfrm>
            <a:off x="1046582" y="5167984"/>
            <a:ext cx="4691922" cy="1499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535" y="7917449"/>
            <a:ext cx="6834055" cy="338554"/>
          </a:xfrm>
          <a:prstGeom prst="rect">
            <a:avLst/>
          </a:prstGeom>
          <a:noFill/>
        </p:spPr>
        <p:txBody>
          <a:bodyPr wrap="square" rtlCol="0">
            <a:spAutoFit/>
          </a:bodyPr>
          <a:lstStyle/>
          <a:p>
            <a:pPr algn="ctr"/>
            <a:r>
              <a:rPr lang="fr-FR" sz="1600" dirty="0">
                <a:solidFill>
                  <a:srgbClr val="9B2D1F"/>
                </a:solidFill>
              </a:rPr>
              <a:t>Maintenance dose =Clearance x Plasma concentration</a:t>
            </a:r>
            <a:endParaRPr lang="en-US" sz="1600" dirty="0">
              <a:solidFill>
                <a:srgbClr val="9B2D1F"/>
              </a:solidFill>
            </a:endParaRPr>
          </a:p>
        </p:txBody>
      </p:sp>
    </p:spTree>
    <p:extLst>
      <p:ext uri="{BB962C8B-B14F-4D97-AF65-F5344CB8AC3E}">
        <p14:creationId xmlns:p14="http://schemas.microsoft.com/office/powerpoint/2010/main" val="16457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11</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3429"/>
          <a:stretch/>
        </p:blipFill>
        <p:spPr>
          <a:xfrm>
            <a:off x="0" y="852697"/>
            <a:ext cx="6858000" cy="4090025"/>
          </a:xfrm>
          <a:prstGeom prst="rect">
            <a:avLst/>
          </a:prstGeom>
        </p:spPr>
      </p:pic>
      <p:sp>
        <p:nvSpPr>
          <p:cNvPr id="3" name="Rectangle 2"/>
          <p:cNvSpPr/>
          <p:nvPr/>
        </p:nvSpPr>
        <p:spPr>
          <a:xfrm>
            <a:off x="0" y="132018"/>
            <a:ext cx="6858000" cy="830997"/>
          </a:xfrm>
          <a:prstGeom prst="rect">
            <a:avLst/>
          </a:prstGeom>
        </p:spPr>
        <p:txBody>
          <a:bodyPr wrap="square">
            <a:spAutoFit/>
          </a:bodyPr>
          <a:lstStyle/>
          <a:p>
            <a:pPr algn="ctr"/>
            <a:r>
              <a:rPr lang="en-US" sz="2800" b="1" u="sng" dirty="0">
                <a:solidFill>
                  <a:srgbClr val="0070C0"/>
                </a:solidFill>
                <a:latin typeface="Calibri,Bold"/>
              </a:rPr>
              <a:t>Loading dose and Maintenance Doses</a:t>
            </a:r>
            <a:endParaRPr lang="ar-SA" sz="2800" b="1" u="sng" dirty="0">
              <a:solidFill>
                <a:srgbClr val="0070C0"/>
              </a:solidFill>
              <a:latin typeface="Calibri,Bold"/>
            </a:endParaRPr>
          </a:p>
          <a:p>
            <a:pPr algn="ctr"/>
            <a:endParaRPr lang="ar-SA" sz="2000" b="1" dirty="0">
              <a:solidFill>
                <a:srgbClr val="0070C0"/>
              </a:solidFill>
            </a:endParaRPr>
          </a:p>
        </p:txBody>
      </p:sp>
      <p:sp>
        <p:nvSpPr>
          <p:cNvPr id="4" name="TextBox 3"/>
          <p:cNvSpPr txBox="1"/>
          <p:nvPr/>
        </p:nvSpPr>
        <p:spPr>
          <a:xfrm>
            <a:off x="1793835" y="3361998"/>
            <a:ext cx="311972" cy="400110"/>
          </a:xfrm>
          <a:prstGeom prst="rect">
            <a:avLst/>
          </a:prstGeom>
          <a:noFill/>
        </p:spPr>
        <p:txBody>
          <a:bodyPr wrap="square" rtlCol="1">
            <a:spAutoFit/>
          </a:bodyPr>
          <a:lstStyle/>
          <a:p>
            <a:r>
              <a:rPr lang="en-US" sz="2000" b="1" dirty="0">
                <a:solidFill>
                  <a:srgbClr val="FF0000"/>
                </a:solidFill>
              </a:rPr>
              <a:t>1</a:t>
            </a:r>
            <a:endParaRPr lang="ar-SA" b="1" dirty="0">
              <a:solidFill>
                <a:srgbClr val="FF0000"/>
              </a:solidFill>
            </a:endParaRPr>
          </a:p>
        </p:txBody>
      </p:sp>
      <p:sp>
        <p:nvSpPr>
          <p:cNvPr id="7" name="TextBox 6"/>
          <p:cNvSpPr txBox="1"/>
          <p:nvPr/>
        </p:nvSpPr>
        <p:spPr>
          <a:xfrm>
            <a:off x="2998394" y="2194732"/>
            <a:ext cx="311972" cy="400110"/>
          </a:xfrm>
          <a:prstGeom prst="rect">
            <a:avLst/>
          </a:prstGeom>
          <a:noFill/>
        </p:spPr>
        <p:txBody>
          <a:bodyPr wrap="square" rtlCol="1">
            <a:spAutoFit/>
          </a:bodyPr>
          <a:lstStyle/>
          <a:p>
            <a:r>
              <a:rPr lang="en-US" sz="2000" b="1" dirty="0">
                <a:solidFill>
                  <a:srgbClr val="FF0000"/>
                </a:solidFill>
              </a:rPr>
              <a:t>2</a:t>
            </a:r>
            <a:endParaRPr lang="ar-SA" b="1" dirty="0">
              <a:solidFill>
                <a:srgbClr val="FF0000"/>
              </a:solidFill>
            </a:endParaRPr>
          </a:p>
        </p:txBody>
      </p:sp>
      <p:sp>
        <p:nvSpPr>
          <p:cNvPr id="8" name="TextBox 7"/>
          <p:cNvSpPr txBox="1"/>
          <p:nvPr/>
        </p:nvSpPr>
        <p:spPr>
          <a:xfrm>
            <a:off x="4968906" y="2159988"/>
            <a:ext cx="311972" cy="400110"/>
          </a:xfrm>
          <a:prstGeom prst="rect">
            <a:avLst/>
          </a:prstGeom>
          <a:noFill/>
        </p:spPr>
        <p:txBody>
          <a:bodyPr wrap="square" rtlCol="1">
            <a:spAutoFit/>
          </a:bodyPr>
          <a:lstStyle/>
          <a:p>
            <a:r>
              <a:rPr lang="en-US" sz="2000" b="1" dirty="0">
                <a:solidFill>
                  <a:srgbClr val="FF0000"/>
                </a:solidFill>
              </a:rPr>
              <a:t>3</a:t>
            </a:r>
            <a:endParaRPr lang="ar-SA" b="1" dirty="0">
              <a:solidFill>
                <a:srgbClr val="FF0000"/>
              </a:solidFill>
            </a:endParaRPr>
          </a:p>
        </p:txBody>
      </p:sp>
      <p:sp>
        <p:nvSpPr>
          <p:cNvPr id="10" name="TextBox 9"/>
          <p:cNvSpPr txBox="1"/>
          <p:nvPr/>
        </p:nvSpPr>
        <p:spPr>
          <a:xfrm>
            <a:off x="0" y="4832404"/>
            <a:ext cx="6858000" cy="769441"/>
          </a:xfrm>
          <a:prstGeom prst="rect">
            <a:avLst/>
          </a:prstGeom>
          <a:noFill/>
        </p:spPr>
        <p:txBody>
          <a:bodyPr wrap="square" rtlCol="1">
            <a:spAutoFit/>
          </a:bodyPr>
          <a:lstStyle/>
          <a:p>
            <a:r>
              <a:rPr lang="en-US" sz="2400" b="1" dirty="0">
                <a:solidFill>
                  <a:srgbClr val="FF0000"/>
                </a:solidFill>
              </a:rPr>
              <a:t>1-</a:t>
            </a:r>
            <a:r>
              <a:rPr lang="en-US" sz="2400" dirty="0">
                <a:solidFill>
                  <a:srgbClr val="FF0000"/>
                </a:solidFill>
              </a:rPr>
              <a:t> </a:t>
            </a:r>
            <a:r>
              <a:rPr lang="en-US" sz="2000" b="1" dirty="0">
                <a:solidFill>
                  <a:srgbClr val="00B050"/>
                </a:solidFill>
                <a:latin typeface="Calibri,Bold"/>
              </a:rPr>
              <a:t>Loading dose : </a:t>
            </a:r>
            <a:r>
              <a:rPr lang="en-US" sz="2000" dirty="0">
                <a:solidFill>
                  <a:srgbClr val="000000"/>
                </a:solidFill>
              </a:rPr>
              <a:t>is the large initial dose that is given to achieve </a:t>
            </a:r>
            <a:r>
              <a:rPr lang="en-US" sz="2000" b="1" u="sng" dirty="0">
                <a:solidFill>
                  <a:srgbClr val="FF0000"/>
                </a:solidFill>
              </a:rPr>
              <a:t>rapid therapeutic plasma level </a:t>
            </a:r>
            <a:r>
              <a:rPr lang="en-US" sz="2000" dirty="0"/>
              <a:t>(Steady State ).</a:t>
            </a:r>
          </a:p>
        </p:txBody>
      </p:sp>
      <p:sp>
        <p:nvSpPr>
          <p:cNvPr id="5" name="Rectangle 4"/>
          <p:cNvSpPr/>
          <p:nvPr/>
        </p:nvSpPr>
        <p:spPr>
          <a:xfrm>
            <a:off x="1411939" y="2084335"/>
            <a:ext cx="763793" cy="1914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Rectangle 10"/>
          <p:cNvSpPr/>
          <p:nvPr/>
        </p:nvSpPr>
        <p:spPr>
          <a:xfrm>
            <a:off x="2261191" y="2110948"/>
            <a:ext cx="1323190" cy="9809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Rectangle 12"/>
          <p:cNvSpPr/>
          <p:nvPr/>
        </p:nvSpPr>
        <p:spPr>
          <a:xfrm>
            <a:off x="3703112" y="2117526"/>
            <a:ext cx="1607631" cy="9809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TextBox 13"/>
          <p:cNvSpPr txBox="1"/>
          <p:nvPr/>
        </p:nvSpPr>
        <p:spPr>
          <a:xfrm>
            <a:off x="0" y="5619505"/>
            <a:ext cx="6858000" cy="769441"/>
          </a:xfrm>
          <a:prstGeom prst="rect">
            <a:avLst/>
          </a:prstGeom>
          <a:noFill/>
        </p:spPr>
        <p:txBody>
          <a:bodyPr wrap="square" rtlCol="1">
            <a:spAutoFit/>
          </a:bodyPr>
          <a:lstStyle/>
          <a:p>
            <a:r>
              <a:rPr lang="en-US" sz="2400" b="1" dirty="0">
                <a:solidFill>
                  <a:srgbClr val="FF0000"/>
                </a:solidFill>
              </a:rPr>
              <a:t>2-</a:t>
            </a:r>
            <a:r>
              <a:rPr lang="en-US" sz="2400" dirty="0">
                <a:solidFill>
                  <a:srgbClr val="FF0000"/>
                </a:solidFill>
              </a:rPr>
              <a:t> </a:t>
            </a:r>
            <a:r>
              <a:rPr lang="en-US" sz="2000" dirty="0"/>
              <a:t>After administration of the drug, the plasma concentration decreases due to distribution of drug to other tissues.</a:t>
            </a:r>
            <a:endParaRPr lang="ar-SA" sz="2000" dirty="0"/>
          </a:p>
        </p:txBody>
      </p:sp>
      <p:sp>
        <p:nvSpPr>
          <p:cNvPr id="15" name="TextBox 14"/>
          <p:cNvSpPr txBox="1"/>
          <p:nvPr/>
        </p:nvSpPr>
        <p:spPr>
          <a:xfrm>
            <a:off x="0" y="6412887"/>
            <a:ext cx="6858000" cy="1077218"/>
          </a:xfrm>
          <a:prstGeom prst="rect">
            <a:avLst/>
          </a:prstGeom>
          <a:noFill/>
        </p:spPr>
        <p:txBody>
          <a:bodyPr wrap="square" rtlCol="1">
            <a:spAutoFit/>
          </a:bodyPr>
          <a:lstStyle/>
          <a:p>
            <a:r>
              <a:rPr lang="en-US" sz="2400" b="1" dirty="0">
                <a:solidFill>
                  <a:srgbClr val="FF0000"/>
                </a:solidFill>
              </a:rPr>
              <a:t>3-</a:t>
            </a:r>
            <a:r>
              <a:rPr lang="en-US" sz="2400" dirty="0">
                <a:solidFill>
                  <a:srgbClr val="FF0000"/>
                </a:solidFill>
              </a:rPr>
              <a:t> </a:t>
            </a:r>
            <a:r>
              <a:rPr lang="en-US" sz="2000" b="1" dirty="0">
                <a:solidFill>
                  <a:srgbClr val="00B050"/>
                </a:solidFill>
                <a:latin typeface="Calibri,Bold"/>
              </a:rPr>
              <a:t>Maintenance Doses : </a:t>
            </a:r>
            <a:r>
              <a:rPr lang="en-US" sz="2000" dirty="0"/>
              <a:t>are the doses required to maintain the therapeutic level of the drug constant or the steady state of the drug</a:t>
            </a:r>
            <a:r>
              <a:rPr lang="en-US" dirty="0"/>
              <a:t>.</a:t>
            </a:r>
            <a:r>
              <a:rPr lang="en-US" b="1" dirty="0">
                <a:solidFill>
                  <a:srgbClr val="0070C0"/>
                </a:solidFill>
                <a:latin typeface="Calibri,Bold"/>
              </a:rPr>
              <a:t>  </a:t>
            </a:r>
            <a:endParaRPr lang="ar-SA" b="1" dirty="0">
              <a:solidFill>
                <a:srgbClr val="0070C0"/>
              </a:solidFill>
              <a:latin typeface="Calibri,Bold"/>
            </a:endParaRPr>
          </a:p>
        </p:txBody>
      </p:sp>
      <p:sp>
        <p:nvSpPr>
          <p:cNvPr id="16" name="TextBox 15"/>
          <p:cNvSpPr txBox="1"/>
          <p:nvPr/>
        </p:nvSpPr>
        <p:spPr>
          <a:xfrm>
            <a:off x="0" y="7660186"/>
            <a:ext cx="6858000" cy="369332"/>
          </a:xfrm>
          <a:prstGeom prst="rect">
            <a:avLst/>
          </a:prstGeom>
          <a:noFill/>
        </p:spPr>
        <p:txBody>
          <a:bodyPr wrap="square" rtlCol="0">
            <a:spAutoFit/>
          </a:bodyPr>
          <a:lstStyle/>
          <a:p>
            <a:pPr algn="ctr"/>
            <a:r>
              <a:rPr lang="en-US" dirty="0">
                <a:solidFill>
                  <a:schemeClr val="bg2">
                    <a:lumMod val="50000"/>
                  </a:schemeClr>
                </a:solidFill>
              </a:rPr>
              <a:t>We strongly suggest to read Lippincott’s Page 19-23</a:t>
            </a:r>
          </a:p>
        </p:txBody>
      </p:sp>
    </p:spTree>
    <p:extLst>
      <p:ext uri="{BB962C8B-B14F-4D97-AF65-F5344CB8AC3E}">
        <p14:creationId xmlns:p14="http://schemas.microsoft.com/office/powerpoint/2010/main" val="311175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12</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2" name="TextBox 1"/>
          <p:cNvSpPr txBox="1"/>
          <p:nvPr/>
        </p:nvSpPr>
        <p:spPr>
          <a:xfrm>
            <a:off x="0" y="2848708"/>
            <a:ext cx="6858000" cy="1569660"/>
          </a:xfrm>
          <a:prstGeom prst="rect">
            <a:avLst/>
          </a:prstGeom>
          <a:noFill/>
        </p:spPr>
        <p:txBody>
          <a:bodyPr wrap="square" rtlCol="0" anchor="ctr">
            <a:spAutoFit/>
          </a:bodyPr>
          <a:lstStyle/>
          <a:p>
            <a:pPr algn="ctr"/>
            <a:r>
              <a:rPr lang="en-US" sz="9600" b="1" i="1">
                <a:solidFill>
                  <a:schemeClr val="bg2">
                    <a:lumMod val="50000"/>
                  </a:schemeClr>
                </a:solidFill>
                <a:hlinkClick r:id="rId2"/>
              </a:rPr>
              <a:t>Quick </a:t>
            </a:r>
            <a:r>
              <a:rPr lang="en-US" sz="9600" b="1" i="1" dirty="0">
                <a:solidFill>
                  <a:schemeClr val="bg2">
                    <a:lumMod val="50000"/>
                  </a:schemeClr>
                </a:solidFill>
                <a:hlinkClick r:id="rId2"/>
              </a:rPr>
              <a:t>exam </a:t>
            </a:r>
            <a:endParaRPr lang="en-US" sz="9600" b="1" i="1" dirty="0">
              <a:solidFill>
                <a:schemeClr val="bg2">
                  <a:lumMod val="50000"/>
                </a:schemeClr>
              </a:solidFill>
            </a:endParaRPr>
          </a:p>
        </p:txBody>
      </p:sp>
    </p:spTree>
    <p:extLst>
      <p:ext uri="{BB962C8B-B14F-4D97-AF65-F5344CB8AC3E}">
        <p14:creationId xmlns:p14="http://schemas.microsoft.com/office/powerpoint/2010/main" val="425703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60000"/>
                    <a:lumOff val="40000"/>
                  </a:schemeClr>
                </a:solidFill>
              </a:rPr>
              <a:t>Pharmacology Team :</a:t>
            </a:r>
          </a:p>
        </p:txBody>
      </p:sp>
      <p:sp>
        <p:nvSpPr>
          <p:cNvPr id="5" name="Slide Number Placeholder 4"/>
          <p:cNvSpPr>
            <a:spLocks noGrp="1"/>
          </p:cNvSpPr>
          <p:nvPr>
            <p:ph type="sldNum" sz="quarter" idx="12"/>
          </p:nvPr>
        </p:nvSpPr>
        <p:spPr/>
        <p:txBody>
          <a:bodyPr/>
          <a:lstStyle/>
          <a:p>
            <a:fld id="{B2E77C5F-097D-4C0C-BCDF-5C8359D7CE86}" type="slidenum">
              <a:rPr lang="en-US" smtClean="0"/>
              <a:t>13</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094" t="27778" r="14152" b="8889"/>
          <a:stretch/>
        </p:blipFill>
        <p:spPr>
          <a:xfrm>
            <a:off x="269508" y="271832"/>
            <a:ext cx="1174771" cy="89282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6529" r="11936" b="21290"/>
          <a:stretch/>
        </p:blipFill>
        <p:spPr>
          <a:xfrm>
            <a:off x="5053266" y="360944"/>
            <a:ext cx="1597794" cy="83258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964167907"/>
              </p:ext>
            </p:extLst>
          </p:nvPr>
        </p:nvGraphicFramePr>
        <p:xfrm>
          <a:off x="1143000" y="3048000"/>
          <a:ext cx="4572000" cy="4079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911117513"/>
                    </a:ext>
                  </a:extLst>
                </a:gridCol>
                <a:gridCol w="2286000">
                  <a:extLst>
                    <a:ext uri="{9D8B030D-6E8A-4147-A177-3AD203B41FA5}">
                      <a16:colId xmlns:a16="http://schemas.microsoft.com/office/drawing/2014/main" xmlns="" val="789468325"/>
                    </a:ext>
                  </a:extLst>
                </a:gridCol>
              </a:tblGrid>
              <a:tr h="370840">
                <a:tc>
                  <a:txBody>
                    <a:bodyPr/>
                    <a:lstStyle/>
                    <a:p>
                      <a:pPr algn="ctr"/>
                      <a:r>
                        <a:rPr lang="en-US" b="1" dirty="0"/>
                        <a:t>Boys</a:t>
                      </a:r>
                    </a:p>
                  </a:txBody>
                  <a:tcPr/>
                </a:tc>
                <a:tc>
                  <a:txBody>
                    <a:bodyPr/>
                    <a:lstStyle/>
                    <a:p>
                      <a:pPr algn="ctr"/>
                      <a:r>
                        <a:rPr lang="en-US" dirty="0"/>
                        <a:t>Girls</a:t>
                      </a:r>
                    </a:p>
                  </a:txBody>
                  <a:tcPr/>
                </a:tc>
                <a:extLst>
                  <a:ext uri="{0D108BD9-81ED-4DB2-BD59-A6C34878D82A}">
                    <a16:rowId xmlns:a16="http://schemas.microsoft.com/office/drawing/2014/main" xmlns="" val="2063311802"/>
                  </a:ext>
                </a:extLst>
              </a:tr>
              <a:tr h="370840">
                <a:tc>
                  <a:txBody>
                    <a:bodyPr/>
                    <a:lstStyle/>
                    <a:p>
                      <a:pPr algn="ctr"/>
                      <a:r>
                        <a:rPr lang="ar-SA" dirty="0"/>
                        <a:t>عبدالرحمن ذكري </a:t>
                      </a:r>
                      <a:endParaRPr lang="en-US" dirty="0"/>
                    </a:p>
                  </a:txBody>
                  <a:tcPr/>
                </a:tc>
                <a:tc>
                  <a:txBody>
                    <a:bodyPr/>
                    <a:lstStyle/>
                    <a:p>
                      <a:pPr algn="ctr"/>
                      <a:r>
                        <a:rPr lang="ar-SA" dirty="0"/>
                        <a:t>اللولو الصليهم</a:t>
                      </a:r>
                      <a:endParaRPr lang="en-US" dirty="0"/>
                    </a:p>
                  </a:txBody>
                  <a:tcPr/>
                </a:tc>
                <a:extLst>
                  <a:ext uri="{0D108BD9-81ED-4DB2-BD59-A6C34878D82A}">
                    <a16:rowId xmlns:a16="http://schemas.microsoft.com/office/drawing/2014/main" xmlns="" val="1650623242"/>
                  </a:ext>
                </a:extLst>
              </a:tr>
              <a:tr h="370840">
                <a:tc>
                  <a:txBody>
                    <a:bodyPr/>
                    <a:lstStyle/>
                    <a:p>
                      <a:pPr algn="ctr"/>
                      <a:r>
                        <a:rPr lang="ar-SA" dirty="0"/>
                        <a:t>عبدالعزيز رضوان</a:t>
                      </a:r>
                      <a:endParaRPr lang="en-US" dirty="0"/>
                    </a:p>
                  </a:txBody>
                  <a:tcPr/>
                </a:tc>
                <a:tc>
                  <a:txBody>
                    <a:bodyPr/>
                    <a:lstStyle/>
                    <a:p>
                      <a:pPr algn="ctr"/>
                      <a:r>
                        <a:rPr lang="ar-SA" dirty="0"/>
                        <a:t>روان سعد القحطاني</a:t>
                      </a:r>
                      <a:endParaRPr lang="en-US" dirty="0"/>
                    </a:p>
                  </a:txBody>
                  <a:tcPr/>
                </a:tc>
                <a:extLst>
                  <a:ext uri="{0D108BD9-81ED-4DB2-BD59-A6C34878D82A}">
                    <a16:rowId xmlns:a16="http://schemas.microsoft.com/office/drawing/2014/main" xmlns="" val="856330458"/>
                  </a:ext>
                </a:extLst>
              </a:tr>
              <a:tr h="370840">
                <a:tc>
                  <a:txBody>
                    <a:bodyPr/>
                    <a:lstStyle/>
                    <a:p>
                      <a:pPr algn="ctr"/>
                      <a:r>
                        <a:rPr lang="ar-SA" dirty="0"/>
                        <a:t>عبدالرحمن المالكي </a:t>
                      </a:r>
                      <a:endParaRPr lang="en-US" dirty="0"/>
                    </a:p>
                  </a:txBody>
                  <a:tcPr/>
                </a:tc>
                <a:tc>
                  <a:txBody>
                    <a:bodyPr/>
                    <a:lstStyle/>
                    <a:p>
                      <a:pPr algn="ctr"/>
                      <a:r>
                        <a:rPr lang="ar-SA" dirty="0"/>
                        <a:t>أميرة نيازي</a:t>
                      </a:r>
                      <a:endParaRPr lang="en-US" dirty="0"/>
                    </a:p>
                  </a:txBody>
                  <a:tcPr/>
                </a:tc>
                <a:extLst>
                  <a:ext uri="{0D108BD9-81ED-4DB2-BD59-A6C34878D82A}">
                    <a16:rowId xmlns:a16="http://schemas.microsoft.com/office/drawing/2014/main" xmlns="" val="350299902"/>
                  </a:ext>
                </a:extLst>
              </a:tr>
              <a:tr h="370840">
                <a:tc>
                  <a:txBody>
                    <a:bodyPr/>
                    <a:lstStyle/>
                    <a:p>
                      <a:pPr algn="ctr"/>
                      <a:r>
                        <a:rPr lang="ar-SA" dirty="0"/>
                        <a:t>فيصل العباد</a:t>
                      </a:r>
                      <a:endParaRPr lang="en-US" dirty="0"/>
                    </a:p>
                  </a:txBody>
                  <a:tcPr/>
                </a:tc>
                <a:tc>
                  <a:txBody>
                    <a:bodyPr/>
                    <a:lstStyle/>
                    <a:p>
                      <a:pPr algn="ctr"/>
                      <a:r>
                        <a:rPr lang="ar-SA" dirty="0"/>
                        <a:t>جواهر أبانمي</a:t>
                      </a:r>
                      <a:endParaRPr lang="en-US" dirty="0"/>
                    </a:p>
                  </a:txBody>
                  <a:tcPr/>
                </a:tc>
                <a:extLst>
                  <a:ext uri="{0D108BD9-81ED-4DB2-BD59-A6C34878D82A}">
                    <a16:rowId xmlns:a16="http://schemas.microsoft.com/office/drawing/2014/main" xmlns="" val="2479132213"/>
                  </a:ext>
                </a:extLst>
              </a:tr>
              <a:tr h="370840">
                <a:tc>
                  <a:txBody>
                    <a:bodyPr/>
                    <a:lstStyle/>
                    <a:p>
                      <a:pPr algn="ctr"/>
                      <a:r>
                        <a:rPr lang="ar-SA" dirty="0"/>
                        <a:t>فارس النفيسة </a:t>
                      </a:r>
                      <a:endParaRPr lang="en-US" dirty="0"/>
                    </a:p>
                  </a:txBody>
                  <a:tcPr/>
                </a:tc>
                <a:tc>
                  <a:txBody>
                    <a:bodyPr/>
                    <a:lstStyle/>
                    <a:p>
                      <a:pPr algn="ctr"/>
                      <a:r>
                        <a:rPr lang="ar-SA" dirty="0"/>
                        <a:t>رانيا العيسى</a:t>
                      </a:r>
                      <a:endParaRPr lang="en-US" dirty="0"/>
                    </a:p>
                  </a:txBody>
                  <a:tcPr/>
                </a:tc>
                <a:extLst>
                  <a:ext uri="{0D108BD9-81ED-4DB2-BD59-A6C34878D82A}">
                    <a16:rowId xmlns:a16="http://schemas.microsoft.com/office/drawing/2014/main" xmlns="" val="3725425001"/>
                  </a:ext>
                </a:extLst>
              </a:tr>
              <a:tr h="370840">
                <a:tc>
                  <a:txBody>
                    <a:bodyPr/>
                    <a:lstStyle/>
                    <a:p>
                      <a:pPr algn="ctr"/>
                      <a:r>
                        <a:rPr lang="ar-SA" dirty="0"/>
                        <a:t>خالد العيسى </a:t>
                      </a:r>
                      <a:endParaRPr lang="en-US" dirty="0"/>
                    </a:p>
                  </a:txBody>
                  <a:tcPr/>
                </a:tc>
                <a:tc>
                  <a:txBody>
                    <a:bodyPr/>
                    <a:lstStyle/>
                    <a:p>
                      <a:pPr algn="ctr"/>
                      <a:r>
                        <a:rPr lang="ar-SA" dirty="0"/>
                        <a:t>غادة المزروع</a:t>
                      </a:r>
                      <a:endParaRPr lang="en-US" dirty="0"/>
                    </a:p>
                  </a:txBody>
                  <a:tcPr/>
                </a:tc>
                <a:extLst>
                  <a:ext uri="{0D108BD9-81ED-4DB2-BD59-A6C34878D82A}">
                    <a16:rowId xmlns:a16="http://schemas.microsoft.com/office/drawing/2014/main" xmlns="" val="1436267835"/>
                  </a:ext>
                </a:extLst>
              </a:tr>
              <a:tr h="370840">
                <a:tc>
                  <a:txBody>
                    <a:bodyPr/>
                    <a:lstStyle/>
                    <a:p>
                      <a:pPr algn="ctr"/>
                      <a:r>
                        <a:rPr lang="ar-SA" dirty="0"/>
                        <a:t>معاذ الفرحان </a:t>
                      </a:r>
                      <a:endParaRPr lang="en-US" dirty="0"/>
                    </a:p>
                  </a:txBody>
                  <a:tcPr/>
                </a:tc>
                <a:tc>
                  <a:txBody>
                    <a:bodyPr/>
                    <a:lstStyle/>
                    <a:p>
                      <a:pPr algn="ctr"/>
                      <a:r>
                        <a:rPr lang="ar-SA" dirty="0"/>
                        <a:t>لمى الفوزان</a:t>
                      </a:r>
                      <a:endParaRPr lang="en-US" dirty="0"/>
                    </a:p>
                  </a:txBody>
                  <a:tcPr/>
                </a:tc>
                <a:extLst>
                  <a:ext uri="{0D108BD9-81ED-4DB2-BD59-A6C34878D82A}">
                    <a16:rowId xmlns:a16="http://schemas.microsoft.com/office/drawing/2014/main" xmlns="" val="1367017139"/>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dirty="0"/>
                        <a:t>عبدالرحمن</a:t>
                      </a:r>
                      <a:r>
                        <a:rPr lang="ar-SA" baseline="0" dirty="0"/>
                        <a:t> الجريان</a:t>
                      </a:r>
                    </a:p>
                  </a:txBody>
                  <a:tcPr/>
                </a:tc>
                <a:tc>
                  <a:txBody>
                    <a:bodyPr/>
                    <a:lstStyle/>
                    <a:p>
                      <a:pPr algn="ctr"/>
                      <a:r>
                        <a:rPr lang="ar-SA" dirty="0"/>
                        <a:t>نورة الشبيب</a:t>
                      </a:r>
                      <a:endParaRPr lang="en-US" dirty="0"/>
                    </a:p>
                  </a:txBody>
                  <a:tcPr/>
                </a:tc>
                <a:extLst>
                  <a:ext uri="{0D108BD9-81ED-4DB2-BD59-A6C34878D82A}">
                    <a16:rowId xmlns:a16="http://schemas.microsoft.com/office/drawing/2014/main" xmlns="" val="3065719346"/>
                  </a:ext>
                </a:extLst>
              </a:tr>
              <a:tr h="370840">
                <a:tc>
                  <a:txBody>
                    <a:bodyPr/>
                    <a:lstStyle/>
                    <a:p>
                      <a:pPr algn="ctr"/>
                      <a:r>
                        <a:rPr lang="ar-SA" dirty="0"/>
                        <a:t>محمد خوجة </a:t>
                      </a:r>
                      <a:endParaRPr lang="en-US" dirty="0"/>
                    </a:p>
                  </a:txBody>
                  <a:tcPr/>
                </a:tc>
                <a:tc>
                  <a:txBody>
                    <a:bodyPr/>
                    <a:lstStyle/>
                    <a:p>
                      <a:pPr algn="ctr"/>
                      <a:r>
                        <a:rPr lang="ar-SA" dirty="0"/>
                        <a:t>أسيل ناصر بادخن</a:t>
                      </a:r>
                      <a:endParaRPr lang="en-US" dirty="0"/>
                    </a:p>
                  </a:txBody>
                  <a:tcPr/>
                </a:tc>
                <a:extLst>
                  <a:ext uri="{0D108BD9-81ED-4DB2-BD59-A6C34878D82A}">
                    <a16:rowId xmlns:a16="http://schemas.microsoft.com/office/drawing/2014/main" xmlns="" val="213623566"/>
                  </a:ext>
                </a:extLst>
              </a:tr>
              <a:tr h="370840">
                <a:tc>
                  <a:txBody>
                    <a:bodyPr/>
                    <a:lstStyle/>
                    <a:p>
                      <a:pPr algn="ctr"/>
                      <a:r>
                        <a:rPr lang="ar-SA" dirty="0"/>
                        <a:t>عمر التركستاني</a:t>
                      </a:r>
                      <a:endParaRPr lang="en-US" dirty="0"/>
                    </a:p>
                  </a:txBody>
                  <a:tcPr/>
                </a:tc>
                <a:tc>
                  <a:txBody>
                    <a:bodyPr/>
                    <a:lstStyle/>
                    <a:p>
                      <a:pPr algn="ctr"/>
                      <a:r>
                        <a:rPr lang="ar-SA" dirty="0"/>
                        <a:t>أنوار نجيب العجمي</a:t>
                      </a:r>
                      <a:endParaRPr lang="en-US" dirty="0"/>
                    </a:p>
                  </a:txBody>
                  <a:tcPr/>
                </a:tc>
                <a:extLst>
                  <a:ext uri="{0D108BD9-81ED-4DB2-BD59-A6C34878D82A}">
                    <a16:rowId xmlns:a16="http://schemas.microsoft.com/office/drawing/2014/main" xmlns="" val="1774457631"/>
                  </a:ext>
                </a:extLst>
              </a:tr>
            </a:tbl>
          </a:graphicData>
        </a:graphic>
      </p:graphicFrame>
    </p:spTree>
    <p:extLst>
      <p:ext uri="{BB962C8B-B14F-4D97-AF65-F5344CB8AC3E}">
        <p14:creationId xmlns:p14="http://schemas.microsoft.com/office/powerpoint/2010/main" val="251678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2</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4" name="رسم تخطيطي 3"/>
          <p:cNvGraphicFramePr/>
          <p:nvPr>
            <p:extLst>
              <p:ext uri="{D42A27DB-BD31-4B8C-83A1-F6EECF244321}">
                <p14:modId xmlns:p14="http://schemas.microsoft.com/office/powerpoint/2010/main" val="696977974"/>
              </p:ext>
            </p:extLst>
          </p:nvPr>
        </p:nvGraphicFramePr>
        <p:xfrm>
          <a:off x="1" y="116155"/>
          <a:ext cx="6858000" cy="233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ربع نص 6"/>
          <p:cNvSpPr txBox="1"/>
          <p:nvPr/>
        </p:nvSpPr>
        <p:spPr>
          <a:xfrm>
            <a:off x="673578" y="2513556"/>
            <a:ext cx="188763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r>
              <a:rPr lang="en-US" dirty="0"/>
              <a:t>¤ Renal Excretion</a:t>
            </a:r>
          </a:p>
          <a:p>
            <a:r>
              <a:rPr lang="en-US" dirty="0"/>
              <a:t>¤ Biliary Excretion</a:t>
            </a:r>
            <a:endParaRPr lang="ar-SA" dirty="0"/>
          </a:p>
        </p:txBody>
      </p:sp>
      <p:sp>
        <p:nvSpPr>
          <p:cNvPr id="8" name="مربع نص 7"/>
          <p:cNvSpPr txBox="1"/>
          <p:nvPr/>
        </p:nvSpPr>
        <p:spPr>
          <a:xfrm>
            <a:off x="4046825" y="2437424"/>
            <a:ext cx="2083981" cy="16004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r>
              <a:rPr lang="en-US" sz="1400" dirty="0"/>
              <a:t>¤ Pulmonary excretion.</a:t>
            </a:r>
          </a:p>
          <a:p>
            <a:r>
              <a:rPr lang="en-US" sz="1400" dirty="0"/>
              <a:t>¤ Salivary excretion.</a:t>
            </a:r>
          </a:p>
          <a:p>
            <a:r>
              <a:rPr lang="en-US" sz="1400" dirty="0"/>
              <a:t>¤ Mammary excretion via milk.</a:t>
            </a:r>
          </a:p>
          <a:p>
            <a:r>
              <a:rPr lang="en-US" sz="1400" dirty="0"/>
              <a:t>¤ Skin / Dermal excretion via sweat.</a:t>
            </a:r>
          </a:p>
          <a:p>
            <a:r>
              <a:rPr lang="en-US" sz="1400" dirty="0"/>
              <a:t>¤ Tears</a:t>
            </a:r>
            <a:endParaRPr lang="ar-SA" sz="1400" dirty="0"/>
          </a:p>
        </p:txBody>
      </p:sp>
      <p:cxnSp>
        <p:nvCxnSpPr>
          <p:cNvPr id="11" name="رابط مستقيم 10"/>
          <p:cNvCxnSpPr/>
          <p:nvPr/>
        </p:nvCxnSpPr>
        <p:spPr>
          <a:xfrm flipH="1">
            <a:off x="46611" y="4082429"/>
            <a:ext cx="6811389" cy="16897"/>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8699" y="4226955"/>
            <a:ext cx="4422192" cy="401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26148" y="4365454"/>
            <a:ext cx="229255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Structure of Kidney:</a:t>
            </a:r>
            <a:endParaRPr lang="ar-SA"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مربع نص 12"/>
          <p:cNvSpPr txBox="1"/>
          <p:nvPr/>
        </p:nvSpPr>
        <p:spPr>
          <a:xfrm>
            <a:off x="198904" y="4986246"/>
            <a:ext cx="187133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1600" dirty="0"/>
              <a:t>The structure unit of kidney is </a:t>
            </a:r>
            <a:r>
              <a:rPr lang="en-US" sz="1600" dirty="0">
                <a:solidFill>
                  <a:srgbClr val="FF0000"/>
                </a:solidFill>
              </a:rPr>
              <a:t>nephron</a:t>
            </a:r>
            <a:endParaRPr lang="ar-SA" sz="1600" dirty="0">
              <a:solidFill>
                <a:srgbClr val="FF0000"/>
              </a:solidFill>
            </a:endParaRPr>
          </a:p>
        </p:txBody>
      </p:sp>
      <p:sp>
        <p:nvSpPr>
          <p:cNvPr id="14" name="مربع نص 13"/>
          <p:cNvSpPr txBox="1"/>
          <p:nvPr/>
        </p:nvSpPr>
        <p:spPr>
          <a:xfrm>
            <a:off x="198904" y="5870647"/>
            <a:ext cx="1871330" cy="220060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dirty="0"/>
              <a:t>That consists of :</a:t>
            </a:r>
          </a:p>
          <a:p>
            <a:r>
              <a:rPr lang="en-US" sz="1700" dirty="0"/>
              <a:t> </a:t>
            </a:r>
            <a:r>
              <a:rPr lang="en-US" sz="1600" dirty="0"/>
              <a:t>1-Glomerulus</a:t>
            </a:r>
          </a:p>
          <a:p>
            <a:r>
              <a:rPr lang="en-US" sz="1700" dirty="0"/>
              <a:t> </a:t>
            </a:r>
            <a:r>
              <a:rPr lang="en-US" sz="1600" dirty="0"/>
              <a:t>2-Proximal convoluted tubules 3-Loop of Henle </a:t>
            </a:r>
          </a:p>
          <a:p>
            <a:r>
              <a:rPr lang="en-US" sz="1600" dirty="0"/>
              <a:t> 4-Distal convoluted tubules </a:t>
            </a:r>
          </a:p>
          <a:p>
            <a:r>
              <a:rPr lang="en-US" sz="1600" dirty="0"/>
              <a:t>5-Collecting ducts</a:t>
            </a:r>
            <a:endParaRPr lang="ar-SA" sz="1600" dirty="0"/>
          </a:p>
        </p:txBody>
      </p:sp>
      <p:sp>
        <p:nvSpPr>
          <p:cNvPr id="15" name="مستطيل 14"/>
          <p:cNvSpPr/>
          <p:nvPr/>
        </p:nvSpPr>
        <p:spPr>
          <a:xfrm>
            <a:off x="3865343" y="4119233"/>
            <a:ext cx="623716" cy="276999"/>
          </a:xfrm>
          <a:prstGeom prst="rect">
            <a:avLst/>
          </a:prstGeom>
          <a:noFill/>
        </p:spPr>
        <p:txBody>
          <a:bodyPr wrap="square" lIns="91440" tIns="45720" rIns="91440" bIns="45720">
            <a:spAutoFit/>
          </a:bodyPr>
          <a:lstStyle/>
          <a:p>
            <a:pPr algn="ctr"/>
            <a:r>
              <a:rPr lang="en-US" sz="1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ar-SA" sz="1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6" name="مستطيل 15"/>
          <p:cNvSpPr/>
          <p:nvPr/>
        </p:nvSpPr>
        <p:spPr>
          <a:xfrm>
            <a:off x="4447583" y="4438033"/>
            <a:ext cx="327334" cy="338554"/>
          </a:xfrm>
          <a:prstGeom prst="rect">
            <a:avLst/>
          </a:prstGeom>
          <a:noFill/>
        </p:spPr>
        <p:txBody>
          <a:bodyPr wrap="none" lIns="91440" tIns="45720" rIns="91440" bIns="45720">
            <a:spAutoFit/>
          </a:bodyPr>
          <a:lstStyle/>
          <a:p>
            <a:pPr algn="ctr"/>
            <a:r>
              <a:rPr lang="en-US" sz="1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ar-SA" sz="1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7" name="مستطيل 16"/>
          <p:cNvSpPr/>
          <p:nvPr/>
        </p:nvSpPr>
        <p:spPr>
          <a:xfrm>
            <a:off x="4611250" y="7775361"/>
            <a:ext cx="327333" cy="338554"/>
          </a:xfrm>
          <a:prstGeom prst="rect">
            <a:avLst/>
          </a:prstGeom>
          <a:noFill/>
        </p:spPr>
        <p:txBody>
          <a:bodyPr wrap="none" lIns="91440" tIns="45720" rIns="91440" bIns="45720">
            <a:spAutoFit/>
          </a:bodyPr>
          <a:lstStyle/>
          <a:p>
            <a:pPr algn="ctr"/>
            <a:r>
              <a:rPr lang="en-US" sz="1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ar-SA" sz="1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8" name="مستطيل 17"/>
          <p:cNvSpPr/>
          <p:nvPr/>
        </p:nvSpPr>
        <p:spPr>
          <a:xfrm>
            <a:off x="5123975" y="4257642"/>
            <a:ext cx="327333" cy="338554"/>
          </a:xfrm>
          <a:prstGeom prst="rect">
            <a:avLst/>
          </a:prstGeom>
          <a:noFill/>
        </p:spPr>
        <p:txBody>
          <a:bodyPr wrap="none" lIns="91440" tIns="45720" rIns="91440" bIns="45720">
            <a:spAutoFit/>
          </a:bodyPr>
          <a:lstStyle/>
          <a:p>
            <a:pPr algn="ctr"/>
            <a:r>
              <a:rPr lang="en-US" sz="1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a:t>
            </a:r>
            <a:endParaRPr lang="ar-SA" sz="1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9" name="مستطيل 18"/>
          <p:cNvSpPr/>
          <p:nvPr/>
        </p:nvSpPr>
        <p:spPr>
          <a:xfrm>
            <a:off x="5610683" y="7774944"/>
            <a:ext cx="327333" cy="338554"/>
          </a:xfrm>
          <a:prstGeom prst="rect">
            <a:avLst/>
          </a:prstGeom>
          <a:noFill/>
        </p:spPr>
        <p:txBody>
          <a:bodyPr wrap="none" lIns="91440" tIns="45720" rIns="91440" bIns="45720">
            <a:spAutoFit/>
          </a:bodyPr>
          <a:lstStyle/>
          <a:p>
            <a:pPr algn="ctr"/>
            <a:r>
              <a:rPr lang="en-US" sz="1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5</a:t>
            </a:r>
            <a:endParaRPr lang="ar-SA" sz="1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6457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 y="172540"/>
            <a:ext cx="6857998" cy="727133"/>
          </a:xfrm>
        </p:spPr>
        <p:txBody>
          <a:bodyPr>
            <a:normAutofit/>
          </a:bodyPr>
          <a:lstStyle/>
          <a:p>
            <a:pPr algn="just" defTabSz="914400">
              <a:spcBef>
                <a:spcPts val="400"/>
              </a:spcBef>
            </a:pPr>
            <a:r>
              <a:rPr lang="en-US" sz="2000" dirty="0">
                <a:solidFill>
                  <a:srgbClr val="2E6AA6"/>
                </a:solidFill>
                <a:latin typeface="+mn-lt"/>
                <a:ea typeface="+mn-ea"/>
                <a:cs typeface="+mn-cs"/>
              </a:rPr>
              <a:t>The principle processes that determine the Urinary excretions of drugs are :</a:t>
            </a:r>
          </a:p>
        </p:txBody>
      </p:sp>
      <p:graphicFrame>
        <p:nvGraphicFramePr>
          <p:cNvPr id="9" name="عنصر نائب للمحتوى 8"/>
          <p:cNvGraphicFramePr>
            <a:graphicFrameLocks noGrp="1"/>
          </p:cNvGraphicFramePr>
          <p:nvPr>
            <p:ph sz="half" idx="2"/>
            <p:extLst>
              <p:ext uri="{D42A27DB-BD31-4B8C-83A1-F6EECF244321}">
                <p14:modId xmlns:p14="http://schemas.microsoft.com/office/powerpoint/2010/main" val="1035100861"/>
              </p:ext>
            </p:extLst>
          </p:nvPr>
        </p:nvGraphicFramePr>
        <p:xfrm>
          <a:off x="-1" y="941931"/>
          <a:ext cx="6858000" cy="381443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tblGrid>
              <a:tr h="604042">
                <a:tc>
                  <a:txBody>
                    <a:bodyPr/>
                    <a:lstStyle/>
                    <a:p>
                      <a:pPr algn="ctr"/>
                      <a:r>
                        <a:rPr lang="en-US" sz="1800" dirty="0"/>
                        <a:t>Glomerular filtration (GFR):</a:t>
                      </a:r>
                    </a:p>
                  </a:txBody>
                  <a:tcPr/>
                </a:tc>
                <a:tc>
                  <a:txBody>
                    <a:bodyPr/>
                    <a:lstStyle/>
                    <a:p>
                      <a:pPr algn="ctr"/>
                      <a:r>
                        <a:rPr lang="en-US" sz="1800" dirty="0"/>
                        <a:t>Active tubular secretion:</a:t>
                      </a:r>
                    </a:p>
                  </a:txBody>
                  <a:tcPr/>
                </a:tc>
                <a:tc>
                  <a:txBody>
                    <a:bodyPr/>
                    <a:lstStyle/>
                    <a:p>
                      <a:pPr algn="ctr"/>
                      <a:r>
                        <a:rPr lang="en-US" sz="1800" dirty="0"/>
                        <a:t>Passive tubular re-absorption:</a:t>
                      </a:r>
                    </a:p>
                  </a:txBody>
                  <a:tcPr/>
                </a:tc>
                <a:extLst>
                  <a:ext uri="{0D108BD9-81ED-4DB2-BD59-A6C34878D82A}">
                    <a16:rowId xmlns:a16="http://schemas.microsoft.com/office/drawing/2014/main" xmlns="" val="10000"/>
                  </a:ext>
                </a:extLst>
              </a:tr>
              <a:tr h="3174350">
                <a:tc>
                  <a:txBody>
                    <a:bodyPr/>
                    <a:lstStyle/>
                    <a:p>
                      <a:pPr algn="l">
                        <a:buFont typeface="Wingdings" pitchFamily="2" charset="2"/>
                        <a:buChar char="v"/>
                      </a:pPr>
                      <a:r>
                        <a:rPr lang="en-US" sz="1400" dirty="0"/>
                        <a:t> Depends upon renal blood flow (600 ml/min).      </a:t>
                      </a:r>
                    </a:p>
                    <a:p>
                      <a:pPr algn="l">
                        <a:buFont typeface="Wingdings" pitchFamily="2" charset="2"/>
                        <a:buChar char="v"/>
                      </a:pPr>
                      <a:r>
                        <a:rPr lang="en-US" sz="1400" dirty="0"/>
                        <a:t> Glomerular filtration rate (GFR) is about 20% of renal blood flow = 125 ml/min.</a:t>
                      </a:r>
                    </a:p>
                    <a:p>
                      <a:pPr algn="l">
                        <a:buFont typeface="Wingdings" pitchFamily="2" charset="2"/>
                        <a:buChar char="v"/>
                      </a:pPr>
                      <a:r>
                        <a:rPr lang="en-US" sz="1400" dirty="0"/>
                        <a:t> It occurs to:</a:t>
                      </a:r>
                    </a:p>
                    <a:p>
                      <a:pPr algn="l"/>
                      <a:r>
                        <a:rPr lang="en-US" sz="1400" dirty="0"/>
                        <a:t>1- low molecular weight drugs .</a:t>
                      </a:r>
                    </a:p>
                    <a:p>
                      <a:pPr algn="l"/>
                      <a:r>
                        <a:rPr lang="en-US" sz="1400" dirty="0"/>
                        <a:t>2-</a:t>
                      </a:r>
                      <a:r>
                        <a:rPr lang="en-US" sz="1400" baseline="0" dirty="0"/>
                        <a:t> </a:t>
                      </a:r>
                      <a:r>
                        <a:rPr lang="en-US" sz="1400" kern="1200" dirty="0">
                          <a:solidFill>
                            <a:srgbClr val="9B261F"/>
                          </a:solidFill>
                          <a:latin typeface="+mn-lt"/>
                          <a:ea typeface="+mn-ea"/>
                          <a:cs typeface="+mn-cs"/>
                        </a:rPr>
                        <a:t>Only free drugs (unbound to plasma proteins) </a:t>
                      </a:r>
                      <a:r>
                        <a:rPr lang="en-US" sz="1400" dirty="0"/>
                        <a:t>are filtered.</a:t>
                      </a:r>
                    </a:p>
                    <a:p>
                      <a:pPr algn="l"/>
                      <a:r>
                        <a:rPr lang="en-US" sz="1400" dirty="0">
                          <a:solidFill>
                            <a:schemeClr val="tx1">
                              <a:lumMod val="65000"/>
                              <a:lumOff val="35000"/>
                            </a:schemeClr>
                          </a:solidFill>
                        </a:rPr>
                        <a:t>+ 3- Water</a:t>
                      </a:r>
                      <a:r>
                        <a:rPr lang="en-US" sz="1400" baseline="0" dirty="0">
                          <a:solidFill>
                            <a:schemeClr val="tx1">
                              <a:lumMod val="65000"/>
                              <a:lumOff val="35000"/>
                            </a:schemeClr>
                          </a:solidFill>
                        </a:rPr>
                        <a:t> soluble molecules ( Polar – ionized).</a:t>
                      </a:r>
                      <a:endParaRPr lang="en-US" sz="1400" dirty="0">
                        <a:solidFill>
                          <a:schemeClr val="tx1">
                            <a:lumMod val="65000"/>
                            <a:lumOff val="35000"/>
                          </a:schemeClr>
                        </a:solidFill>
                      </a:endParaRPr>
                    </a:p>
                  </a:txBody>
                  <a:tcPr/>
                </a:tc>
                <a:tc>
                  <a:txBody>
                    <a:bodyPr/>
                    <a:lstStyle/>
                    <a:p>
                      <a:pPr algn="l">
                        <a:buFont typeface="Wingdings" pitchFamily="2" charset="2"/>
                        <a:buChar char="v"/>
                      </a:pPr>
                      <a:r>
                        <a:rPr lang="en-US" sz="1400" baseline="0" dirty="0"/>
                        <a:t> O</a:t>
                      </a:r>
                      <a:r>
                        <a:rPr lang="en-US" sz="1400" dirty="0"/>
                        <a:t>ccurs mainly in proximal tubules; increases drug. concentration in lumen.</a:t>
                      </a:r>
                    </a:p>
                    <a:p>
                      <a:pPr algn="l">
                        <a:buFont typeface="Wingdings" pitchFamily="2" charset="2"/>
                        <a:buChar char="v"/>
                      </a:pPr>
                      <a:r>
                        <a:rPr lang="en-US" sz="1400" dirty="0"/>
                        <a:t> Organic </a:t>
                      </a:r>
                      <a:r>
                        <a:rPr lang="en-US" sz="1400" kern="1200" dirty="0">
                          <a:solidFill>
                            <a:srgbClr val="9B261F"/>
                          </a:solidFill>
                          <a:latin typeface="+mn-lt"/>
                          <a:ea typeface="+mn-ea"/>
                          <a:cs typeface="+mn-cs"/>
                        </a:rPr>
                        <a:t>anionic and cationic transporters </a:t>
                      </a:r>
                      <a:r>
                        <a:rPr lang="en-US" sz="1400" dirty="0"/>
                        <a:t>mediate active secretion of anionic and cationic drugs. </a:t>
                      </a:r>
                    </a:p>
                    <a:p>
                      <a:pPr algn="l">
                        <a:buFont typeface="Wingdings" pitchFamily="2" charset="2"/>
                        <a:buChar char="v"/>
                      </a:pPr>
                      <a:r>
                        <a:rPr lang="en-US" sz="1400" baseline="0" dirty="0"/>
                        <a:t> C</a:t>
                      </a:r>
                      <a:r>
                        <a:rPr lang="en-US" sz="1400" dirty="0"/>
                        <a:t>an transport drugs </a:t>
                      </a:r>
                      <a:r>
                        <a:rPr lang="en-US" sz="1400" kern="1200" dirty="0">
                          <a:solidFill>
                            <a:srgbClr val="9B261F"/>
                          </a:solidFill>
                          <a:latin typeface="+mn-lt"/>
                          <a:ea typeface="+mn-ea"/>
                          <a:cs typeface="+mn-cs"/>
                        </a:rPr>
                        <a:t>against</a:t>
                      </a:r>
                      <a:r>
                        <a:rPr lang="en-US" sz="1400" dirty="0"/>
                        <a:t> conc. gradients. </a:t>
                      </a:r>
                    </a:p>
                    <a:p>
                      <a:pPr algn="l">
                        <a:buFont typeface="Wingdings" pitchFamily="2" charset="2"/>
                        <a:buChar char="v"/>
                      </a:pPr>
                      <a:r>
                        <a:rPr lang="en-US" sz="1400" dirty="0"/>
                        <a:t> e.g. Penicillin.</a:t>
                      </a:r>
                      <a:r>
                        <a:rPr lang="en-US" sz="1400" kern="1200" dirty="0">
                          <a:solidFill>
                            <a:srgbClr val="9B261F"/>
                          </a:solidFill>
                          <a:latin typeface="+mn-lt"/>
                          <a:ea typeface="+mn-ea"/>
                          <a:cs typeface="+mn-cs"/>
                        </a:rPr>
                        <a:t> </a:t>
                      </a:r>
                    </a:p>
                    <a:p>
                      <a:pPr>
                        <a:buFont typeface="Wingdings" pitchFamily="2" charset="2"/>
                        <a:buNone/>
                      </a:pPr>
                      <a:endParaRPr lang="ar-SA" sz="1400" dirty="0"/>
                    </a:p>
                  </a:txBody>
                  <a:tcPr/>
                </a:tc>
                <a:tc>
                  <a:txBody>
                    <a:bodyPr/>
                    <a:lstStyle/>
                    <a:p>
                      <a:pPr>
                        <a:buFont typeface="Wingdings" pitchFamily="2" charset="2"/>
                        <a:buChar char="v"/>
                      </a:pPr>
                      <a:r>
                        <a:rPr lang="en-US" sz="1400" dirty="0"/>
                        <a:t> In distal convoluted tubules &amp; collecting ducts. </a:t>
                      </a:r>
                    </a:p>
                    <a:p>
                      <a:pPr>
                        <a:buFont typeface="Wingdings" pitchFamily="2" charset="2"/>
                        <a:buChar char="v"/>
                      </a:pPr>
                      <a:r>
                        <a:rPr lang="en-US" sz="1400" dirty="0"/>
                        <a:t> Passive diffusion of unionized, </a:t>
                      </a:r>
                      <a:r>
                        <a:rPr lang="en-US" sz="1400" dirty="0" err="1"/>
                        <a:t>lipophilic</a:t>
                      </a:r>
                      <a:r>
                        <a:rPr lang="en-US" sz="1400" dirty="0"/>
                        <a:t> drugs </a:t>
                      </a:r>
                    </a:p>
                    <a:p>
                      <a:pPr>
                        <a:buFont typeface="Wingdings" pitchFamily="2" charset="2"/>
                        <a:buChar char="v"/>
                      </a:pPr>
                      <a:r>
                        <a:rPr lang="en-US" sz="1400" dirty="0"/>
                        <a:t> Lipophilic drugs can be </a:t>
                      </a:r>
                      <a:r>
                        <a:rPr lang="en-US" sz="1400" kern="1200" dirty="0">
                          <a:solidFill>
                            <a:srgbClr val="9B261F"/>
                          </a:solidFill>
                          <a:latin typeface="+mn-lt"/>
                          <a:ea typeface="+mn-ea"/>
                          <a:cs typeface="+mn-cs"/>
                        </a:rPr>
                        <a:t>reabsorbed back into blood circulation</a:t>
                      </a:r>
                      <a:r>
                        <a:rPr lang="en-US" sz="1400" kern="1200" baseline="0" dirty="0">
                          <a:solidFill>
                            <a:srgbClr val="9B261F"/>
                          </a:solidFill>
                          <a:latin typeface="+mn-lt"/>
                          <a:ea typeface="+mn-ea"/>
                          <a:cs typeface="+mn-cs"/>
                        </a:rPr>
                        <a:t> from tubular lumen</a:t>
                      </a:r>
                      <a:r>
                        <a:rPr lang="en-US" sz="1400" kern="1200" dirty="0">
                          <a:solidFill>
                            <a:srgbClr val="9B261F"/>
                          </a:solidFill>
                          <a:latin typeface="+mn-lt"/>
                          <a:ea typeface="+mn-ea"/>
                          <a:cs typeface="+mn-cs"/>
                        </a:rPr>
                        <a:t> </a:t>
                      </a:r>
                      <a:r>
                        <a:rPr lang="en-US" sz="1400" dirty="0"/>
                        <a:t>and excretion in urine will be </a:t>
                      </a:r>
                      <a:r>
                        <a:rPr lang="en-US" sz="1400" kern="1200" dirty="0">
                          <a:solidFill>
                            <a:srgbClr val="9B261F"/>
                          </a:solidFill>
                          <a:latin typeface="+mn-lt"/>
                          <a:ea typeface="+mn-ea"/>
                          <a:cs typeface="+mn-cs"/>
                        </a:rPr>
                        <a:t>low</a:t>
                      </a:r>
                      <a:r>
                        <a:rPr lang="en-US" sz="1400" dirty="0"/>
                        <a:t>. </a:t>
                      </a:r>
                    </a:p>
                    <a:p>
                      <a:pPr>
                        <a:buFont typeface="Wingdings" pitchFamily="2" charset="2"/>
                        <a:buChar char="v"/>
                      </a:pPr>
                      <a:r>
                        <a:rPr lang="en-US" sz="1400" dirty="0"/>
                        <a:t> Ionized drugs are poorly reabsorbed so urinary excretion will be </a:t>
                      </a:r>
                      <a:r>
                        <a:rPr lang="en-US" sz="1400" kern="1200" dirty="0">
                          <a:solidFill>
                            <a:srgbClr val="9B261F"/>
                          </a:solidFill>
                          <a:latin typeface="+mn-lt"/>
                          <a:ea typeface="+mn-ea"/>
                          <a:cs typeface="+mn-cs"/>
                        </a:rPr>
                        <a:t>high</a:t>
                      </a:r>
                      <a:r>
                        <a:rPr lang="en-US" sz="1400" dirty="0"/>
                        <a:t>. </a:t>
                      </a:r>
                    </a:p>
                  </a:txBody>
                  <a:tcPr/>
                </a:tc>
                <a:extLst>
                  <a:ext uri="{0D108BD9-81ED-4DB2-BD59-A6C34878D82A}">
                    <a16:rowId xmlns:a16="http://schemas.microsoft.com/office/drawing/2014/main" xmlns="" val="10001"/>
                  </a:ext>
                </a:extLst>
              </a:tr>
            </a:tbl>
          </a:graphicData>
        </a:graphic>
      </p:graphicFrame>
      <p:sp>
        <p:nvSpPr>
          <p:cNvPr id="7" name="عنصر نائب لرقم الشريحة 6"/>
          <p:cNvSpPr>
            <a:spLocks noGrp="1"/>
          </p:cNvSpPr>
          <p:nvPr>
            <p:ph type="sldNum" sz="quarter" idx="12"/>
          </p:nvPr>
        </p:nvSpPr>
        <p:spPr/>
        <p:txBody>
          <a:bodyPr/>
          <a:lstStyle/>
          <a:p>
            <a:fld id="{B2E77C5F-097D-4C0C-BCDF-5C8359D7CE86}" type="slidenum">
              <a:rPr lang="en-US" smtClean="0"/>
              <a:pPr/>
              <a:t>3</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99" t="4371" r="3441" b="6199"/>
          <a:stretch/>
        </p:blipFill>
        <p:spPr>
          <a:xfrm>
            <a:off x="741946" y="4930123"/>
            <a:ext cx="5374106" cy="3449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pPr/>
              <a:t>4</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5" name="رسم تخطيطي 4"/>
          <p:cNvGraphicFramePr/>
          <p:nvPr>
            <p:extLst>
              <p:ext uri="{D42A27DB-BD31-4B8C-83A1-F6EECF244321}">
                <p14:modId xmlns:p14="http://schemas.microsoft.com/office/powerpoint/2010/main" val="1148161608"/>
              </p:ext>
            </p:extLst>
          </p:nvPr>
        </p:nvGraphicFramePr>
        <p:xfrm>
          <a:off x="1004777" y="591879"/>
          <a:ext cx="4407196" cy="2704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ربع نص 6"/>
          <p:cNvSpPr txBox="1"/>
          <p:nvPr/>
        </p:nvSpPr>
        <p:spPr>
          <a:xfrm>
            <a:off x="691116" y="3349256"/>
            <a:ext cx="5334929" cy="369332"/>
          </a:xfrm>
          <a:prstGeom prst="rect">
            <a:avLst/>
          </a:prstGeom>
          <a:noFill/>
        </p:spPr>
        <p:txBody>
          <a:bodyPr wrap="square" rtlCol="0">
            <a:spAutoFit/>
          </a:bodyPr>
          <a:lstStyle/>
          <a:p>
            <a:pPr algn="ctr"/>
            <a:r>
              <a:rPr lang="en-US" dirty="0"/>
              <a:t>Transport of acidic drugs is blocked by probenecid </a:t>
            </a:r>
          </a:p>
        </p:txBody>
      </p:sp>
      <p:graphicFrame>
        <p:nvGraphicFramePr>
          <p:cNvPr id="13" name="رسم تخطيطي 12"/>
          <p:cNvGraphicFramePr/>
          <p:nvPr>
            <p:extLst>
              <p:ext uri="{D42A27DB-BD31-4B8C-83A1-F6EECF244321}">
                <p14:modId xmlns:p14="http://schemas.microsoft.com/office/powerpoint/2010/main" val="989628819"/>
              </p:ext>
            </p:extLst>
          </p:nvPr>
        </p:nvGraphicFramePr>
        <p:xfrm>
          <a:off x="1026041" y="4185684"/>
          <a:ext cx="45720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مربع نص 13"/>
          <p:cNvSpPr txBox="1"/>
          <p:nvPr/>
        </p:nvSpPr>
        <p:spPr>
          <a:xfrm>
            <a:off x="1190846" y="7368363"/>
            <a:ext cx="4835199" cy="307777"/>
          </a:xfrm>
          <a:prstGeom prst="rect">
            <a:avLst/>
          </a:prstGeom>
          <a:noFill/>
        </p:spPr>
        <p:txBody>
          <a:bodyPr wrap="square" rtlCol="0">
            <a:spAutoFit/>
          </a:bodyPr>
          <a:lstStyle/>
          <a:p>
            <a:pPr>
              <a:spcBef>
                <a:spcPts val="400"/>
              </a:spcBef>
            </a:pPr>
            <a:r>
              <a:rPr lang="en-US" sz="1400" dirty="0">
                <a:solidFill>
                  <a:srgbClr val="A6A6A6"/>
                </a:solidFill>
              </a:rPr>
              <a:t>The –</a:t>
            </a:r>
            <a:r>
              <a:rPr lang="en-US" sz="1400" dirty="0" err="1">
                <a:solidFill>
                  <a:srgbClr val="A6A6A6"/>
                </a:solidFill>
              </a:rPr>
              <a:t>ine</a:t>
            </a:r>
            <a:r>
              <a:rPr lang="en-US" sz="1400" dirty="0">
                <a:solidFill>
                  <a:srgbClr val="A6A6A6"/>
                </a:solidFill>
              </a:rPr>
              <a:t> at the end of the name means that the drug is basic  </a:t>
            </a:r>
          </a:p>
        </p:txBody>
      </p:sp>
    </p:spTree>
    <p:extLst>
      <p:ext uri="{BB962C8B-B14F-4D97-AF65-F5344CB8AC3E}">
        <p14:creationId xmlns:p14="http://schemas.microsoft.com/office/powerpoint/2010/main" val="178693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382139"/>
            <a:ext cx="5657850" cy="889449"/>
          </a:xfrm>
        </p:spPr>
        <p:txBody>
          <a:bodyPr anchor="ctr">
            <a:normAutofit fontScale="90000"/>
          </a:bodyPr>
          <a:lstStyle/>
          <a:p>
            <a:pPr algn="ctr"/>
            <a:r>
              <a:rPr lang="en-US" b="1" dirty="0">
                <a:solidFill>
                  <a:srgbClr val="2E6AA6"/>
                </a:solidFill>
              </a:rPr>
              <a:t>Urinary pH trapping (Ion trapping) </a:t>
            </a:r>
            <a:br>
              <a:rPr lang="en-US" b="1" dirty="0">
                <a:solidFill>
                  <a:srgbClr val="2E6AA6"/>
                </a:solidFill>
              </a:rPr>
            </a:br>
            <a:endParaRPr lang="en-US" b="1" dirty="0">
              <a:solidFill>
                <a:srgbClr val="2E6AA6"/>
              </a:solidFill>
            </a:endParaRPr>
          </a:p>
        </p:txBody>
      </p:sp>
      <p:sp>
        <p:nvSpPr>
          <p:cNvPr id="3" name="Content Placeholder 2"/>
          <p:cNvSpPr>
            <a:spLocks noGrp="1"/>
          </p:cNvSpPr>
          <p:nvPr>
            <p:ph idx="1"/>
          </p:nvPr>
        </p:nvSpPr>
        <p:spPr>
          <a:xfrm>
            <a:off x="500063" y="1271588"/>
            <a:ext cx="5943600" cy="3571875"/>
          </a:xfrm>
        </p:spPr>
        <p:txBody>
          <a:bodyPr/>
          <a:lstStyle/>
          <a:p>
            <a:pPr>
              <a:buFont typeface="Arial" charset="0"/>
              <a:buChar char="•"/>
            </a:pPr>
            <a:r>
              <a:rPr lang="en-US" sz="1900" dirty="0">
                <a:solidFill>
                  <a:srgbClr val="00B050"/>
                </a:solidFill>
              </a:rPr>
              <a:t> Changing pH of urine by chemicals can inhibit or enhance the drug reabsorption from renal tubules back into blood circulation. </a:t>
            </a:r>
          </a:p>
          <a:p>
            <a:pPr>
              <a:buFont typeface="Arial" charset="0"/>
              <a:buChar char="•"/>
            </a:pPr>
            <a:r>
              <a:rPr lang="en-US" sz="1900" dirty="0">
                <a:solidFill>
                  <a:srgbClr val="00B050"/>
                </a:solidFill>
              </a:rPr>
              <a:t> </a:t>
            </a:r>
            <a:r>
              <a:rPr lang="en-US" sz="1900" dirty="0">
                <a:solidFill>
                  <a:schemeClr val="tx1"/>
                </a:solidFill>
              </a:rPr>
              <a:t>Ion trapping is used to enhance renal clearance of drugs during toxicity. </a:t>
            </a:r>
          </a:p>
          <a:p>
            <a:pPr>
              <a:buFont typeface="Arial" charset="0"/>
              <a:buChar char="•"/>
            </a:pPr>
            <a:r>
              <a:rPr lang="en-US" sz="1900" dirty="0"/>
              <a:t> Urine is normally </a:t>
            </a:r>
            <a:r>
              <a:rPr lang="en-US" sz="1900" dirty="0">
                <a:solidFill>
                  <a:srgbClr val="9B261F"/>
                </a:solidFill>
              </a:rPr>
              <a:t>slightly acidic </a:t>
            </a:r>
            <a:r>
              <a:rPr lang="en-US" sz="1900" dirty="0"/>
              <a:t>and favors excretion of </a:t>
            </a:r>
            <a:r>
              <a:rPr lang="en-US" sz="1900" dirty="0">
                <a:solidFill>
                  <a:srgbClr val="9B261F"/>
                </a:solidFill>
              </a:rPr>
              <a:t>basic drugs</a:t>
            </a:r>
            <a:r>
              <a:rPr lang="en-US" sz="1900" dirty="0"/>
              <a:t>. </a:t>
            </a:r>
          </a:p>
          <a:p>
            <a:pPr>
              <a:buFont typeface="Arial" charset="0"/>
              <a:buChar char="•"/>
            </a:pPr>
            <a:r>
              <a:rPr lang="en-US" sz="1900" dirty="0">
                <a:solidFill>
                  <a:srgbClr val="00B050"/>
                </a:solidFill>
              </a:rPr>
              <a:t> Acidification of urine </a:t>
            </a:r>
            <a:r>
              <a:rPr lang="en-US" sz="1900" dirty="0"/>
              <a:t>using ammonium chloride (NH4Cl) increases excretion of </a:t>
            </a:r>
            <a:r>
              <a:rPr lang="en-US" sz="1900" dirty="0">
                <a:solidFill>
                  <a:srgbClr val="9B261F"/>
                </a:solidFill>
              </a:rPr>
              <a:t>basic drugs as amphetamine</a:t>
            </a:r>
            <a:r>
              <a:rPr lang="en-US" sz="1900" dirty="0"/>
              <a:t>. </a:t>
            </a:r>
          </a:p>
          <a:p>
            <a:pPr>
              <a:buFont typeface="Arial" charset="0"/>
              <a:buChar char="•"/>
            </a:pPr>
            <a:r>
              <a:rPr lang="en-US" sz="1900" dirty="0"/>
              <a:t> </a:t>
            </a:r>
            <a:r>
              <a:rPr lang="en-US" sz="1900" dirty="0" err="1">
                <a:solidFill>
                  <a:srgbClr val="00B050"/>
                </a:solidFill>
              </a:rPr>
              <a:t>Alkalinization</a:t>
            </a:r>
            <a:r>
              <a:rPr lang="en-US" sz="1900" dirty="0"/>
              <a:t> of urine using sodium bicarbonate (NaHCO3)increases excretion of </a:t>
            </a:r>
            <a:r>
              <a:rPr lang="en-US" sz="1900" dirty="0">
                <a:solidFill>
                  <a:srgbClr val="9B261F"/>
                </a:solidFill>
              </a:rPr>
              <a:t>acidic drugs as aspirin</a:t>
            </a:r>
            <a:r>
              <a:rPr lang="en-US" sz="1900" dirty="0"/>
              <a:t>. </a:t>
            </a:r>
          </a:p>
          <a:p>
            <a:pPr>
              <a:buFont typeface="Arial" charset="0"/>
              <a:buChar char="•"/>
            </a:pPr>
            <a:endParaRPr lang="en-US" sz="1900" dirty="0"/>
          </a:p>
          <a:p>
            <a:pPr>
              <a:buFont typeface="Arial" charset="0"/>
              <a:buChar char="•"/>
            </a:pPr>
            <a:endParaRPr lang="en-US" sz="1900" dirty="0"/>
          </a:p>
          <a:p>
            <a:pPr>
              <a:buFont typeface="Arial" charset="0"/>
              <a:buChar char="•"/>
            </a:pPr>
            <a:endParaRPr lang="en-US" sz="1900" dirty="0">
              <a:solidFill>
                <a:srgbClr val="00B050"/>
              </a:solidFill>
            </a:endParaRPr>
          </a:p>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5</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4" name="Diagram 3"/>
          <p:cNvGraphicFramePr/>
          <p:nvPr>
            <p:extLst>
              <p:ext uri="{D42A27DB-BD31-4B8C-83A1-F6EECF244321}">
                <p14:modId xmlns:p14="http://schemas.microsoft.com/office/powerpoint/2010/main" val="1745732127"/>
              </p:ext>
            </p:extLst>
          </p:nvPr>
        </p:nvGraphicFramePr>
        <p:xfrm>
          <a:off x="100013" y="4843463"/>
          <a:ext cx="6643688" cy="4067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7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4" y="385606"/>
            <a:ext cx="5657850" cy="549845"/>
          </a:xfrm>
        </p:spPr>
        <p:txBody>
          <a:bodyPr>
            <a:normAutofit/>
          </a:bodyPr>
          <a:lstStyle/>
          <a:p>
            <a:pPr algn="ctr"/>
            <a:r>
              <a:rPr lang="en-US" sz="2400" dirty="0">
                <a:solidFill>
                  <a:schemeClr val="bg1">
                    <a:lumMod val="50000"/>
                  </a:schemeClr>
                </a:solidFill>
              </a:rPr>
              <a:t>Lippincott’s corner</a:t>
            </a:r>
          </a:p>
        </p:txBody>
      </p:sp>
      <p:sp>
        <p:nvSpPr>
          <p:cNvPr id="3" name="Content Placeholder 2"/>
          <p:cNvSpPr>
            <a:spLocks noGrp="1"/>
          </p:cNvSpPr>
          <p:nvPr>
            <p:ph idx="1"/>
          </p:nvPr>
        </p:nvSpPr>
        <p:spPr>
          <a:xfrm>
            <a:off x="0" y="1132349"/>
            <a:ext cx="6857999" cy="7086905"/>
          </a:xfrm>
        </p:spPr>
        <p:txBody>
          <a:bodyPr/>
          <a:lstStyle/>
          <a:p>
            <a:r>
              <a:rPr lang="en-US" dirty="0">
                <a:solidFill>
                  <a:schemeClr val="accent1">
                    <a:lumMod val="60000"/>
                    <a:lumOff val="40000"/>
                  </a:schemeClr>
                </a:solidFill>
              </a:rPr>
              <a:t>Renal elimination of a drug: </a:t>
            </a:r>
            <a:endParaRPr lang="en-US" dirty="0">
              <a:solidFill>
                <a:schemeClr val="tx1">
                  <a:lumMod val="95000"/>
                  <a:lumOff val="5000"/>
                </a:schemeClr>
              </a:solidFill>
            </a:endParaRPr>
          </a:p>
          <a:p>
            <a:pPr marL="356616" lvl="2">
              <a:buNone/>
            </a:pPr>
            <a:r>
              <a:rPr lang="en-US" sz="1200" dirty="0">
                <a:solidFill>
                  <a:schemeClr val="tx1">
                    <a:lumMod val="95000"/>
                    <a:lumOff val="5000"/>
                  </a:schemeClr>
                </a:solidFill>
              </a:rPr>
              <a:t>Elimination of drugs via the kidneys into urine involves the three processes of Glomerular filtration, Active tubular filtration and passive tubular reabsorption. </a:t>
            </a:r>
          </a:p>
          <a:p>
            <a:pPr marL="448056" lvl="2" indent="-228600">
              <a:buFont typeface="+mj-lt"/>
              <a:buAutoNum type="arabicPeriod"/>
            </a:pPr>
            <a:r>
              <a:rPr lang="en-US" sz="1200" b="1" i="1" u="sng" dirty="0">
                <a:solidFill>
                  <a:schemeClr val="tx1">
                    <a:lumMod val="95000"/>
                    <a:lumOff val="5000"/>
                  </a:schemeClr>
                </a:solidFill>
              </a:rPr>
              <a:t>Glomerular filtration:</a:t>
            </a:r>
            <a:r>
              <a:rPr lang="en-US" sz="1200" dirty="0">
                <a:solidFill>
                  <a:schemeClr val="tx1">
                    <a:lumMod val="95000"/>
                    <a:lumOff val="5000"/>
                  </a:schemeClr>
                </a:solidFill>
              </a:rPr>
              <a:t> drug enter the kidney through renal arteries, which divide to form a capillary plexus. Free drugs flows through the capillary slits into bowman’s space as part of glomerular filtration. The glomerular filtration rate (125mL/min) is normally about 20% of the renal plasma flow (600 mL/min). Lipid solubility and pH do not influence the passage of drugs into the glomerular filtration rate and plasma binding of the drugs may affect this process. </a:t>
            </a:r>
          </a:p>
          <a:p>
            <a:pPr marL="448056" lvl="2" indent="-228600">
              <a:buFont typeface="+mj-lt"/>
              <a:buAutoNum type="arabicPeriod"/>
            </a:pPr>
            <a:r>
              <a:rPr lang="en-US" sz="1200" b="1" i="1" u="sng" dirty="0">
                <a:solidFill>
                  <a:schemeClr val="tx1">
                    <a:lumMod val="95000"/>
                    <a:lumOff val="5000"/>
                  </a:schemeClr>
                </a:solidFill>
              </a:rPr>
              <a:t>Proximal tubular secretion: </a:t>
            </a:r>
            <a:r>
              <a:rPr lang="en-US" sz="1200" dirty="0">
                <a:solidFill>
                  <a:schemeClr val="tx1">
                    <a:lumMod val="95000"/>
                    <a:lumOff val="5000"/>
                  </a:schemeClr>
                </a:solidFill>
              </a:rPr>
              <a:t>drugs that were not transferred into the glomerular filtrate leave the glomeruli through efferent arterioles, which divide to form capillary plexus surrounding the nephric lumen in the proximal tubule. Secretion primarily occurs in the proximal tubule by two energy-requiring active transport (carrier requiring) systems: one for anions (for example: deprotonated forms of weak acids) and one for cations (for example: protonated forms of weak bases). Each of these transport systems shows low specificity and can transport many compounds. Thus, competition between drugs for these carriers can occur within each transport system. { NOTE: premature infants and neonates have an incompletely developed tubular secretory mechanism, thus , may retain certain drugs in the glomerular filtrate}. </a:t>
            </a:r>
          </a:p>
          <a:p>
            <a:pPr marL="448056" lvl="2" indent="-228600">
              <a:buFont typeface="+mj-lt"/>
              <a:buAutoNum type="arabicPeriod"/>
            </a:pPr>
            <a:r>
              <a:rPr lang="en-US" sz="1200" b="1" i="1" u="sng" dirty="0">
                <a:solidFill>
                  <a:schemeClr val="accent1"/>
                </a:solidFill>
              </a:rPr>
              <a:t>Distal tubular reabsorption: </a:t>
            </a:r>
            <a:r>
              <a:rPr lang="en-US" sz="1200" dirty="0">
                <a:solidFill>
                  <a:schemeClr val="tx1">
                    <a:lumMod val="95000"/>
                    <a:lumOff val="5000"/>
                  </a:schemeClr>
                </a:solidFill>
              </a:rPr>
              <a:t>as drug move toward distal convoluted tubule, its concentration increases and exceeds that of the perivascular space. The drug, if uncharged, may diffuse out of the nephric lumen, back into systemic circulation. Manipulating the pH of the urine to increase the ionized form of the drug in the lumen may be done to minimize of back diffusion and, hence, increase the clearance of an undesirable drug. As a general rule, weak acids can be eliminated by </a:t>
            </a:r>
            <a:r>
              <a:rPr lang="en-US" sz="1200" dirty="0" err="1">
                <a:solidFill>
                  <a:schemeClr val="tx1">
                    <a:lumMod val="95000"/>
                    <a:lumOff val="5000"/>
                  </a:schemeClr>
                </a:solidFill>
              </a:rPr>
              <a:t>alkalinization</a:t>
            </a:r>
            <a:r>
              <a:rPr lang="en-US" sz="1200" dirty="0">
                <a:solidFill>
                  <a:schemeClr val="tx1">
                    <a:lumMod val="95000"/>
                    <a:lumOff val="5000"/>
                  </a:schemeClr>
                </a:solidFill>
              </a:rPr>
              <a:t> of the urine, whereas elimination of weak bases may be increased by acidification of the urine. This process called “ion trapping”. For example, patient present with </a:t>
            </a:r>
            <a:r>
              <a:rPr lang="en-US" sz="1200" i="1" u="sng" dirty="0">
                <a:solidFill>
                  <a:schemeClr val="tx1">
                    <a:lumMod val="95000"/>
                    <a:lumOff val="5000"/>
                  </a:schemeClr>
                </a:solidFill>
              </a:rPr>
              <a:t>phenobarbital </a:t>
            </a:r>
            <a:r>
              <a:rPr lang="en-US" sz="1200" dirty="0">
                <a:solidFill>
                  <a:schemeClr val="tx1">
                    <a:lumMod val="95000"/>
                    <a:lumOff val="5000"/>
                  </a:schemeClr>
                </a:solidFill>
              </a:rPr>
              <a:t>(weak acid) overdose can be </a:t>
            </a:r>
            <a:r>
              <a:rPr lang="en-US" sz="1200" dirty="0" err="1">
                <a:solidFill>
                  <a:schemeClr val="tx1">
                    <a:lumMod val="95000"/>
                    <a:lumOff val="5000"/>
                  </a:schemeClr>
                </a:solidFill>
              </a:rPr>
              <a:t>givin</a:t>
            </a:r>
            <a:r>
              <a:rPr lang="en-US" sz="1200" dirty="0">
                <a:solidFill>
                  <a:schemeClr val="tx1">
                    <a:lumMod val="95000"/>
                    <a:lumOff val="5000"/>
                  </a:schemeClr>
                </a:solidFill>
              </a:rPr>
              <a:t> bicarbonate, which alkalinizes the urine and keeps the drug ionized, thereby decreasing its reabsorption. If overdose is with a weak base, such as </a:t>
            </a:r>
            <a:r>
              <a:rPr lang="en-US" sz="1200" i="1" u="sng" dirty="0">
                <a:solidFill>
                  <a:schemeClr val="tx1">
                    <a:lumMod val="95000"/>
                    <a:lumOff val="5000"/>
                  </a:schemeClr>
                </a:solidFill>
              </a:rPr>
              <a:t>amphetamine,</a:t>
            </a:r>
            <a:r>
              <a:rPr lang="en-US" sz="1200" dirty="0">
                <a:solidFill>
                  <a:schemeClr val="tx1">
                    <a:lumMod val="95000"/>
                    <a:lumOff val="5000"/>
                  </a:schemeClr>
                </a:solidFill>
              </a:rPr>
              <a:t> acidification of the urine with NH4Cl leads to protonation of the drug (that is, it becomes charged) and an enhancement of its renal excretion. </a:t>
            </a:r>
          </a:p>
          <a:p>
            <a:pPr marL="448056" lvl="2" indent="-228600">
              <a:buFont typeface="+mj-lt"/>
              <a:buAutoNum type="arabicPeriod"/>
            </a:pPr>
            <a:r>
              <a:rPr lang="en-US" sz="1200" b="1" i="1" u="sng" dirty="0">
                <a:solidFill>
                  <a:schemeClr val="tx1">
                    <a:lumMod val="95000"/>
                    <a:lumOff val="5000"/>
                  </a:schemeClr>
                </a:solidFill>
              </a:rPr>
              <a:t>Role of drug metabolism:</a:t>
            </a:r>
            <a:r>
              <a:rPr lang="en-US" sz="1200" dirty="0">
                <a:solidFill>
                  <a:schemeClr val="tx1">
                    <a:lumMod val="95000"/>
                    <a:lumOff val="5000"/>
                  </a:schemeClr>
                </a:solidFill>
              </a:rPr>
              <a:t> most drugs are lipid soluble and, without chemical modification, would diffuse out of the kidney’s tubular lumen when the drug concentration in the filtrate becomes greater than in the perivascular space. To minimize this reabsorption, drugs are modified primarily in the liver into more polar substances using two types of reaction: Phase 1 reaction which involve either the addition of hydroxyl groups or the removal of blocking groups from hydroxyl, carboxyl, or amino groups, and phase 2 reaction that use conjugation with sulfate, glycine, or glucuronic acid to increase drug polarity. The conjugation are ionized, and the charged molecules cannot back-diffuse out of the kidney lumen.</a:t>
            </a:r>
            <a:endParaRPr lang="en-US" sz="1200" b="1" i="1" u="sng"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fld id="{B2E77C5F-097D-4C0C-BCDF-5C8359D7CE86}" type="slidenum">
              <a:rPr lang="en-US" smtClean="0"/>
              <a:t>6</a:t>
            </a:fld>
            <a:endParaRPr lang="en-US"/>
          </a:p>
        </p:txBody>
      </p:sp>
      <p:sp>
        <p:nvSpPr>
          <p:cNvPr id="5" name="TextBox 4"/>
          <p:cNvSpPr txBox="1"/>
          <p:nvPr/>
        </p:nvSpPr>
        <p:spPr>
          <a:xfrm>
            <a:off x="5569009" y="33532"/>
            <a:ext cx="1523999" cy="369332"/>
          </a:xfrm>
          <a:prstGeom prst="rect">
            <a:avLst/>
          </a:prstGeom>
          <a:noFill/>
        </p:spPr>
        <p:txBody>
          <a:bodyPr wrap="square" rtlCol="0">
            <a:spAutoFit/>
          </a:bodyPr>
          <a:lstStyle/>
          <a:p>
            <a:r>
              <a:rPr lang="en-US" dirty="0">
                <a:solidFill>
                  <a:schemeClr val="bg2">
                    <a:lumMod val="50000"/>
                  </a:schemeClr>
                </a:solidFill>
              </a:rPr>
              <a:t>Extra notes</a:t>
            </a:r>
          </a:p>
        </p:txBody>
      </p:sp>
    </p:spTree>
    <p:extLst>
      <p:ext uri="{BB962C8B-B14F-4D97-AF65-F5344CB8AC3E}">
        <p14:creationId xmlns:p14="http://schemas.microsoft.com/office/powerpoint/2010/main" val="29969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7</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4" name="Rectangle 3"/>
          <p:cNvSpPr/>
          <p:nvPr/>
        </p:nvSpPr>
        <p:spPr>
          <a:xfrm>
            <a:off x="0" y="0"/>
            <a:ext cx="6858000" cy="3139321"/>
          </a:xfrm>
          <a:prstGeom prst="rect">
            <a:avLst/>
          </a:prstGeom>
        </p:spPr>
        <p:txBody>
          <a:bodyPr wrap="square">
            <a:spAutoFit/>
          </a:bodyPr>
          <a:lstStyle/>
          <a:p>
            <a:pPr algn="ctr">
              <a:lnSpc>
                <a:spcPct val="150000"/>
              </a:lnSpc>
            </a:pPr>
            <a:r>
              <a:rPr lang="en-US" sz="2800" b="1" dirty="0">
                <a:solidFill>
                  <a:srgbClr val="0070C0"/>
                </a:solidFill>
                <a:latin typeface="TwCenMT-Regular"/>
              </a:rPr>
              <a:t>Biliary Excretion</a:t>
            </a:r>
            <a:endParaRPr lang="ar-SA" sz="2800" b="1" dirty="0">
              <a:solidFill>
                <a:srgbClr val="0070C0"/>
              </a:solidFill>
              <a:latin typeface="TwCenMT-Regular"/>
            </a:endParaRPr>
          </a:p>
          <a:p>
            <a:pPr algn="ctr">
              <a:lnSpc>
                <a:spcPct val="150000"/>
              </a:lnSpc>
            </a:pPr>
            <a:endParaRPr lang="en-US" sz="2400" b="1" dirty="0">
              <a:solidFill>
                <a:srgbClr val="0070C0"/>
              </a:solidFill>
              <a:latin typeface="TwCenMT-Regular"/>
            </a:endParaRPr>
          </a:p>
          <a:p>
            <a:pPr marL="342900" indent="-342900">
              <a:buFont typeface="Courier New" panose="02070309020205020404" pitchFamily="49" charset="0"/>
              <a:buChar char="o"/>
            </a:pPr>
            <a:r>
              <a:rPr lang="en-US" sz="2000" dirty="0">
                <a:solidFill>
                  <a:srgbClr val="000000"/>
                </a:solidFill>
                <a:latin typeface="TwCenMT-Regular"/>
              </a:rPr>
              <a:t>Occurs to few drugs that are excreted into feces .</a:t>
            </a:r>
          </a:p>
          <a:p>
            <a:pPr marL="342900" indent="-342900">
              <a:buFont typeface="Courier New" panose="02070309020205020404" pitchFamily="49" charset="0"/>
              <a:buChar char="o"/>
            </a:pPr>
            <a:r>
              <a:rPr lang="en-US" sz="2000" dirty="0">
                <a:solidFill>
                  <a:srgbClr val="000000"/>
                </a:solidFill>
                <a:latin typeface="TwCenMT-Regular"/>
              </a:rPr>
              <a:t>Such drugs are secreted from the liver into bile by</a:t>
            </a:r>
            <a:r>
              <a:rPr lang="ar-SA" sz="2000" dirty="0">
                <a:solidFill>
                  <a:srgbClr val="000000"/>
                </a:solidFill>
                <a:latin typeface="TwCenMT-Regular"/>
              </a:rPr>
              <a:t> </a:t>
            </a:r>
            <a:r>
              <a:rPr lang="en-US" sz="2000" dirty="0">
                <a:solidFill>
                  <a:srgbClr val="000000"/>
                </a:solidFill>
                <a:latin typeface="TwCenMT-Regular"/>
              </a:rPr>
              <a:t>active transporters, then into duodenum </a:t>
            </a:r>
            <a:r>
              <a:rPr lang="en-US" sz="2000" dirty="0">
                <a:solidFill>
                  <a:schemeClr val="bg1">
                    <a:lumMod val="50000"/>
                  </a:schemeClr>
                </a:solidFill>
                <a:latin typeface="TwCenMT-Regular"/>
              </a:rPr>
              <a:t>(intestine) </a:t>
            </a:r>
            <a:r>
              <a:rPr lang="en-US" sz="2000" dirty="0">
                <a:solidFill>
                  <a:srgbClr val="000000"/>
                </a:solidFill>
                <a:latin typeface="TwCenMT-Regular"/>
              </a:rPr>
              <a:t>.</a:t>
            </a:r>
            <a:endParaRPr lang="ar-SA" sz="2000" dirty="0">
              <a:solidFill>
                <a:srgbClr val="000000"/>
              </a:solidFill>
              <a:latin typeface="TwCenMT-Regular"/>
            </a:endParaRPr>
          </a:p>
          <a:p>
            <a:pPr marL="342900" indent="-342900">
              <a:buFont typeface="Courier New" panose="02070309020205020404" pitchFamily="49" charset="0"/>
              <a:buChar char="o"/>
            </a:pPr>
            <a:endParaRPr lang="en-US" sz="2000" dirty="0">
              <a:solidFill>
                <a:srgbClr val="000000"/>
              </a:solidFill>
              <a:latin typeface="TwCenMT-Regular"/>
            </a:endParaRPr>
          </a:p>
          <a:p>
            <a:pPr marL="342900" indent="-342900">
              <a:buFont typeface="Courier New" panose="02070309020205020404" pitchFamily="49" charset="0"/>
              <a:buChar char="o"/>
            </a:pPr>
            <a:r>
              <a:rPr lang="en-US" sz="2000" dirty="0">
                <a:latin typeface="TwCenMT-Regular"/>
              </a:rPr>
              <a:t>Some drugs undergo </a:t>
            </a:r>
            <a:r>
              <a:rPr lang="en-US" sz="2000" u="sng" dirty="0">
                <a:latin typeface="TwCenMT-Regular"/>
              </a:rPr>
              <a:t>enterohepatic circulation</a:t>
            </a:r>
            <a:r>
              <a:rPr lang="en-US" sz="2000" dirty="0">
                <a:latin typeface="TwCenMT-Regular"/>
              </a:rPr>
              <a:t> </a:t>
            </a:r>
            <a:r>
              <a:rPr lang="ar-SA" sz="2000" dirty="0">
                <a:latin typeface="TwCenMT-Regular"/>
              </a:rPr>
              <a:t> </a:t>
            </a:r>
            <a:r>
              <a:rPr lang="en-US" sz="2000" dirty="0">
                <a:latin typeface="TwCenMT-Regular"/>
              </a:rPr>
              <a:t>back</a:t>
            </a:r>
            <a:r>
              <a:rPr lang="ar-SA" sz="2000" dirty="0">
                <a:latin typeface="TwCenMT-Regular"/>
              </a:rPr>
              <a:t> </a:t>
            </a:r>
            <a:r>
              <a:rPr lang="en-US" sz="2000" dirty="0">
                <a:latin typeface="TwCenMT-Regular"/>
              </a:rPr>
              <a:t>into systemic blood circulation</a:t>
            </a:r>
            <a:r>
              <a:rPr lang="ar-SA" sz="2000" dirty="0">
                <a:latin typeface="TwCenMT-Regular"/>
              </a:rPr>
              <a:t>.</a:t>
            </a:r>
            <a:endParaRPr lang="en-US" sz="2000" dirty="0"/>
          </a:p>
        </p:txBody>
      </p:sp>
      <p:sp>
        <p:nvSpPr>
          <p:cNvPr id="10" name="Rectangle 9"/>
          <p:cNvSpPr/>
          <p:nvPr/>
        </p:nvSpPr>
        <p:spPr>
          <a:xfrm>
            <a:off x="0" y="3633325"/>
            <a:ext cx="3142463" cy="461665"/>
          </a:xfrm>
          <a:prstGeom prst="rect">
            <a:avLst/>
          </a:prstGeom>
        </p:spPr>
        <p:txBody>
          <a:bodyPr wrap="none">
            <a:spAutoFit/>
          </a:bodyPr>
          <a:lstStyle/>
          <a:p>
            <a:r>
              <a:rPr lang="en-US" sz="2400" b="1" u="sng" dirty="0">
                <a:solidFill>
                  <a:srgbClr val="0070C0"/>
                </a:solidFill>
                <a:latin typeface="TwCenMT-Regular"/>
              </a:rPr>
              <a:t>Enterohepatic circulation</a:t>
            </a:r>
            <a:endParaRPr lang="en-US" sz="2400" b="1" u="sng" dirty="0">
              <a:solidFill>
                <a:srgbClr val="0070C0"/>
              </a:solidFill>
            </a:endParaRPr>
          </a:p>
        </p:txBody>
      </p:sp>
      <p:sp>
        <p:nvSpPr>
          <p:cNvPr id="11" name="Rectangle 10"/>
          <p:cNvSpPr/>
          <p:nvPr/>
        </p:nvSpPr>
        <p:spPr>
          <a:xfrm>
            <a:off x="139433" y="4187522"/>
            <a:ext cx="3429000" cy="2308324"/>
          </a:xfrm>
          <a:prstGeom prst="rect">
            <a:avLst/>
          </a:prstGeom>
        </p:spPr>
        <p:txBody>
          <a:bodyPr>
            <a:spAutoFit/>
          </a:bodyPr>
          <a:lstStyle/>
          <a:p>
            <a:r>
              <a:rPr lang="en-US" dirty="0">
                <a:latin typeface="TwCenMT-Regular"/>
              </a:rPr>
              <a:t>Drugs excreted in the bile in the form of </a:t>
            </a:r>
            <a:r>
              <a:rPr lang="en-US" dirty="0">
                <a:solidFill>
                  <a:srgbClr val="FF0000"/>
                </a:solidFill>
                <a:latin typeface="TwCenMT-Regular"/>
              </a:rPr>
              <a:t>glucouronides</a:t>
            </a:r>
          </a:p>
          <a:p>
            <a:r>
              <a:rPr lang="en-US" dirty="0">
                <a:latin typeface="TwCenMT-Regular"/>
              </a:rPr>
              <a:t>will be hydrolyzed in intestine by </a:t>
            </a:r>
            <a:r>
              <a:rPr lang="en-US" dirty="0">
                <a:solidFill>
                  <a:srgbClr val="FF0000"/>
                </a:solidFill>
                <a:latin typeface="TwCenMT-Regular"/>
              </a:rPr>
              <a:t>bacterial flora</a:t>
            </a:r>
          </a:p>
          <a:p>
            <a:r>
              <a:rPr lang="en-US" dirty="0">
                <a:latin typeface="TwCenMT-Regular"/>
              </a:rPr>
              <a:t>liberating free drugs that can be</a:t>
            </a:r>
            <a:r>
              <a:rPr lang="en-US" dirty="0">
                <a:solidFill>
                  <a:srgbClr val="006600"/>
                </a:solidFill>
                <a:latin typeface="TwCenMT-Regular"/>
              </a:rPr>
              <a:t> </a:t>
            </a:r>
            <a:r>
              <a:rPr lang="en-US" dirty="0">
                <a:solidFill>
                  <a:srgbClr val="FF0000"/>
                </a:solidFill>
                <a:latin typeface="TwCenMT-Regular"/>
              </a:rPr>
              <a:t>reabsorbed</a:t>
            </a:r>
            <a:r>
              <a:rPr lang="en-US" dirty="0">
                <a:latin typeface="TwCenMT-Regular"/>
              </a:rPr>
              <a:t> back</a:t>
            </a:r>
          </a:p>
          <a:p>
            <a:r>
              <a:rPr lang="en-US" dirty="0">
                <a:latin typeface="TwCenMT-Regular"/>
              </a:rPr>
              <a:t>into blood if the drugs are </a:t>
            </a:r>
            <a:r>
              <a:rPr lang="en-US" dirty="0">
                <a:solidFill>
                  <a:srgbClr val="FF0000"/>
                </a:solidFill>
                <a:latin typeface="TwCenMT-Regular"/>
              </a:rPr>
              <a:t>lipid soluble.</a:t>
            </a:r>
            <a:endParaRPr lang="en-US" dirty="0">
              <a:solidFill>
                <a:srgbClr val="FF0000"/>
              </a:solidFill>
            </a:endParaRPr>
          </a:p>
        </p:txBody>
      </p:sp>
      <p:pic>
        <p:nvPicPr>
          <p:cNvPr id="29" name="Picture 28"/>
          <p:cNvPicPr>
            <a:picLocks noChangeAspect="1"/>
          </p:cNvPicPr>
          <p:nvPr/>
        </p:nvPicPr>
        <p:blipFill rotWithShape="1">
          <a:blip r:embed="rId2"/>
          <a:srcRect l="10806" t="26126" r="12270" b="-6599"/>
          <a:stretch/>
        </p:blipFill>
        <p:spPr>
          <a:xfrm>
            <a:off x="3938954" y="4094990"/>
            <a:ext cx="2637692" cy="2835573"/>
          </a:xfrm>
          <a:prstGeom prst="rect">
            <a:avLst/>
          </a:prstGeom>
        </p:spPr>
      </p:pic>
      <p:sp>
        <p:nvSpPr>
          <p:cNvPr id="30" name="Rectangle 29"/>
          <p:cNvSpPr/>
          <p:nvPr/>
        </p:nvSpPr>
        <p:spPr>
          <a:xfrm>
            <a:off x="139433" y="6850524"/>
            <a:ext cx="6578600" cy="646331"/>
          </a:xfrm>
          <a:prstGeom prst="rect">
            <a:avLst/>
          </a:prstGeom>
        </p:spPr>
        <p:txBody>
          <a:bodyPr wrap="square">
            <a:spAutoFit/>
          </a:bodyPr>
          <a:lstStyle/>
          <a:p>
            <a:pPr algn="ctr"/>
            <a:r>
              <a:rPr lang="en-US" dirty="0">
                <a:latin typeface="TwCenMT-Regular"/>
              </a:rPr>
              <a:t>This prolongs the duration of action of drugs e.g.</a:t>
            </a:r>
          </a:p>
          <a:p>
            <a:pPr algn="ctr"/>
            <a:r>
              <a:rPr lang="en-US" dirty="0">
                <a:latin typeface="TwCenMT-Regular"/>
              </a:rPr>
              <a:t>digoxin, morphine, thyroxine.</a:t>
            </a:r>
            <a:endParaRPr lang="en-US" dirty="0"/>
          </a:p>
        </p:txBody>
      </p:sp>
      <p:cxnSp>
        <p:nvCxnSpPr>
          <p:cNvPr id="36" name="Curved Connector 35"/>
          <p:cNvCxnSpPr/>
          <p:nvPr/>
        </p:nvCxnSpPr>
        <p:spPr>
          <a:xfrm rot="10800000" flipV="1">
            <a:off x="3409950" y="2781300"/>
            <a:ext cx="1638300" cy="852026"/>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57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pPr/>
              <a:t>8</a:t>
            </a:fld>
            <a:endParaRPr lang="en-US"/>
          </a:p>
        </p:txBody>
      </p:sp>
      <p:sp>
        <p:nvSpPr>
          <p:cNvPr id="5" name="شكل بيضاوي 4"/>
          <p:cNvSpPr/>
          <p:nvPr/>
        </p:nvSpPr>
        <p:spPr>
          <a:xfrm>
            <a:off x="199036" y="165952"/>
            <a:ext cx="1760927" cy="175607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2" name="Rectangle 1"/>
          <p:cNvSpPr/>
          <p:nvPr/>
        </p:nvSpPr>
        <p:spPr>
          <a:xfrm>
            <a:off x="0" y="537825"/>
            <a:ext cx="2159000" cy="954107"/>
          </a:xfrm>
          <a:prstGeom prst="rect">
            <a:avLst/>
          </a:prstGeom>
        </p:spPr>
        <p:txBody>
          <a:bodyPr wrap="square">
            <a:spAutoFit/>
          </a:bodyPr>
          <a:lstStyle/>
          <a:p>
            <a:pPr algn="ctr"/>
            <a:r>
              <a:rPr lang="en-US" sz="2800" b="1" dirty="0">
                <a:latin typeface="TwCenMT-Regular"/>
              </a:rPr>
              <a:t>Excretion Summary</a:t>
            </a:r>
            <a:endParaRPr lang="en-US" sz="2800" b="1" dirty="0"/>
          </a:p>
        </p:txBody>
      </p:sp>
      <p:pic>
        <p:nvPicPr>
          <p:cNvPr id="3" name="Picture 2"/>
          <p:cNvPicPr>
            <a:picLocks noChangeAspect="1"/>
          </p:cNvPicPr>
          <p:nvPr/>
        </p:nvPicPr>
        <p:blipFill>
          <a:blip r:embed="rId2"/>
          <a:stretch>
            <a:fillRect/>
          </a:stretch>
        </p:blipFill>
        <p:spPr>
          <a:xfrm>
            <a:off x="2240481" y="159928"/>
            <a:ext cx="4336738" cy="1857088"/>
          </a:xfrm>
          <a:prstGeom prst="rect">
            <a:avLst/>
          </a:prstGeom>
        </p:spPr>
      </p:pic>
      <p:sp>
        <p:nvSpPr>
          <p:cNvPr id="4" name="Rectangle 3"/>
          <p:cNvSpPr/>
          <p:nvPr/>
        </p:nvSpPr>
        <p:spPr>
          <a:xfrm>
            <a:off x="1588325" y="2302509"/>
            <a:ext cx="3680816" cy="523220"/>
          </a:xfrm>
          <a:prstGeom prst="rect">
            <a:avLst/>
          </a:prstGeom>
        </p:spPr>
        <p:txBody>
          <a:bodyPr wrap="none">
            <a:spAutoFit/>
          </a:bodyPr>
          <a:lstStyle/>
          <a:p>
            <a:r>
              <a:rPr lang="en-US" sz="2800" b="1" dirty="0">
                <a:solidFill>
                  <a:srgbClr val="0070C0"/>
                </a:solidFill>
                <a:latin typeface="TwCenMT-Regular"/>
              </a:rPr>
              <a:t>Plasma half-life (t ½)</a:t>
            </a:r>
            <a:endParaRPr lang="en-US" sz="2800" b="1" dirty="0">
              <a:solidFill>
                <a:srgbClr val="0070C0"/>
              </a:solidFill>
            </a:endParaRPr>
          </a:p>
        </p:txBody>
      </p:sp>
      <p:sp>
        <p:nvSpPr>
          <p:cNvPr id="8" name="Rectangle 7"/>
          <p:cNvSpPr/>
          <p:nvPr/>
        </p:nvSpPr>
        <p:spPr>
          <a:xfrm>
            <a:off x="0" y="2506953"/>
            <a:ext cx="6858000" cy="2031325"/>
          </a:xfrm>
          <a:prstGeom prst="rect">
            <a:avLst/>
          </a:prstGeom>
        </p:spPr>
        <p:txBody>
          <a:bodyPr wrap="square">
            <a:spAutoFit/>
          </a:bodyPr>
          <a:lstStyle/>
          <a:p>
            <a:pPr algn="ctr"/>
            <a:endParaRPr lang="en-US" b="1" dirty="0">
              <a:latin typeface="TwCenMT-Regular"/>
            </a:endParaRPr>
          </a:p>
          <a:p>
            <a:pPr algn="ctr"/>
            <a:r>
              <a:rPr lang="en-US" b="1" dirty="0">
                <a:latin typeface="TwCenMT-Regular"/>
              </a:rPr>
              <a:t>It Is the time required for the plasma concentration of a</a:t>
            </a:r>
          </a:p>
          <a:p>
            <a:pPr algn="ctr"/>
            <a:r>
              <a:rPr lang="en-US" b="1" dirty="0">
                <a:latin typeface="TwCenMT-Regular"/>
              </a:rPr>
              <a:t>drug to fall to half of its initial concentration.</a:t>
            </a:r>
          </a:p>
          <a:p>
            <a:pPr algn="ctr"/>
            <a:r>
              <a:rPr lang="en-US" b="1" dirty="0">
                <a:solidFill>
                  <a:srgbClr val="7030A0"/>
                </a:solidFill>
                <a:latin typeface="Wingdings-Regular"/>
              </a:rPr>
              <a:t>SO</a:t>
            </a:r>
          </a:p>
          <a:p>
            <a:pPr algn="ctr"/>
            <a:r>
              <a:rPr lang="en-US" b="1" dirty="0">
                <a:solidFill>
                  <a:srgbClr val="7030A0"/>
                </a:solidFill>
                <a:latin typeface="Wingdings-Regular"/>
              </a:rPr>
              <a:t>It </a:t>
            </a:r>
            <a:r>
              <a:rPr lang="en-US" sz="1100" b="1" dirty="0">
                <a:solidFill>
                  <a:srgbClr val="7030A0"/>
                </a:solidFill>
                <a:latin typeface="Wingdings-Regular"/>
              </a:rPr>
              <a:t> </a:t>
            </a:r>
            <a:r>
              <a:rPr lang="en-US" b="1" dirty="0">
                <a:solidFill>
                  <a:srgbClr val="7030A0"/>
                </a:solidFill>
                <a:latin typeface="TwCenMT-Regular"/>
              </a:rPr>
              <a:t>Is a measure of duration of action.</a:t>
            </a:r>
          </a:p>
          <a:p>
            <a:pPr algn="ctr"/>
            <a:r>
              <a:rPr lang="en-US" dirty="0">
                <a:ln w="0"/>
                <a:solidFill>
                  <a:schemeClr val="accent1"/>
                </a:solidFill>
                <a:effectLst>
                  <a:outerShdw blurRad="38100" dist="25400" dir="5400000" algn="ctr" rotWithShape="0">
                    <a:srgbClr val="6E747A">
                      <a:alpha val="43000"/>
                    </a:srgbClr>
                  </a:outerShdw>
                </a:effectLst>
              </a:rPr>
              <a:t>AND</a:t>
            </a:r>
          </a:p>
          <a:p>
            <a:pPr algn="ctr"/>
            <a:r>
              <a:rPr lang="en-US" dirty="0">
                <a:ln w="0"/>
                <a:solidFill>
                  <a:schemeClr val="accent1"/>
                </a:solidFill>
                <a:effectLst>
                  <a:outerShdw blurRad="38100" dist="25400" dir="5400000" algn="ctr" rotWithShape="0">
                    <a:srgbClr val="6E747A">
                      <a:alpha val="43000"/>
                    </a:srgbClr>
                  </a:outerShdw>
                </a:effectLst>
              </a:rPr>
              <a:t>It Determine the dosing interval.</a:t>
            </a:r>
          </a:p>
        </p:txBody>
      </p:sp>
      <p:sp>
        <p:nvSpPr>
          <p:cNvPr id="12" name="Oval 11"/>
          <p:cNvSpPr/>
          <p:nvPr/>
        </p:nvSpPr>
        <p:spPr>
          <a:xfrm>
            <a:off x="0" y="4742722"/>
            <a:ext cx="2796872" cy="105242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u="sng" dirty="0">
                <a:solidFill>
                  <a:schemeClr val="tx1"/>
                </a:solidFill>
              </a:rPr>
              <a:t>Drugs of short plasma half life</a:t>
            </a:r>
          </a:p>
          <a:p>
            <a:pPr algn="ctr"/>
            <a:r>
              <a:rPr lang="en-US" sz="1400" dirty="0">
                <a:solidFill>
                  <a:schemeClr val="tx1"/>
                </a:solidFill>
              </a:rPr>
              <a:t>Penicillin , tubocurarine</a:t>
            </a:r>
            <a:r>
              <a:rPr lang="en-US" sz="1400" dirty="0"/>
              <a:t>.</a:t>
            </a:r>
          </a:p>
        </p:txBody>
      </p:sp>
      <p:sp>
        <p:nvSpPr>
          <p:cNvPr id="14" name="Oval 13"/>
          <p:cNvSpPr/>
          <p:nvPr/>
        </p:nvSpPr>
        <p:spPr>
          <a:xfrm>
            <a:off x="4061128" y="4742721"/>
            <a:ext cx="2796872" cy="105242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u="sng" dirty="0">
                <a:solidFill>
                  <a:schemeClr val="tx1"/>
                </a:solidFill>
              </a:rPr>
              <a:t>Drugs of long plasma half life</a:t>
            </a:r>
          </a:p>
          <a:p>
            <a:pPr algn="ctr"/>
            <a:r>
              <a:rPr lang="en-US" sz="1400" dirty="0">
                <a:solidFill>
                  <a:schemeClr val="tx1"/>
                </a:solidFill>
              </a:rPr>
              <a:t>Digoxin , Thyroxine.</a:t>
            </a:r>
          </a:p>
        </p:txBody>
      </p:sp>
      <p:sp>
        <p:nvSpPr>
          <p:cNvPr id="21" name="Left-Right Arrow 20"/>
          <p:cNvSpPr/>
          <p:nvPr/>
        </p:nvSpPr>
        <p:spPr>
          <a:xfrm>
            <a:off x="2908300" y="5129232"/>
            <a:ext cx="1041400" cy="2794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56213" y="6026240"/>
            <a:ext cx="6776825" cy="400110"/>
          </a:xfrm>
          <a:prstGeom prst="rect">
            <a:avLst/>
          </a:prstGeom>
        </p:spPr>
        <p:txBody>
          <a:bodyPr wrap="square">
            <a:spAutoFit/>
          </a:bodyPr>
          <a:lstStyle/>
          <a:p>
            <a:pPr algn="ctr"/>
            <a:r>
              <a:rPr lang="en-US" sz="2000" b="1" u="sng" dirty="0">
                <a:solidFill>
                  <a:srgbClr val="0070C0"/>
                </a:solidFill>
                <a:latin typeface="TwCenMT-Regular"/>
              </a:rPr>
              <a:t>Factors May Increase Plasma half-life (t ½): </a:t>
            </a:r>
          </a:p>
        </p:txBody>
      </p:sp>
      <p:sp>
        <p:nvSpPr>
          <p:cNvPr id="24" name="Rectangle 23"/>
          <p:cNvSpPr/>
          <p:nvPr/>
        </p:nvSpPr>
        <p:spPr>
          <a:xfrm>
            <a:off x="145522" y="6444964"/>
            <a:ext cx="3429000" cy="954107"/>
          </a:xfrm>
          <a:prstGeom prst="rect">
            <a:avLst/>
          </a:prstGeom>
        </p:spPr>
        <p:txBody>
          <a:bodyPr>
            <a:spAutoFit/>
          </a:bodyPr>
          <a:lstStyle/>
          <a:p>
            <a:r>
              <a:rPr lang="en-US" sz="2000" dirty="0">
                <a:solidFill>
                  <a:srgbClr val="FF0000"/>
                </a:solidFill>
                <a:latin typeface="TwCenMT-Regular"/>
              </a:rPr>
              <a:t>1-Decreased metabolism</a:t>
            </a:r>
          </a:p>
          <a:p>
            <a:r>
              <a:rPr lang="en-US" sz="1400" dirty="0">
                <a:solidFill>
                  <a:srgbClr val="95B7D3"/>
                </a:solidFill>
                <a:latin typeface="Wingdings2"/>
              </a:rPr>
              <a:t>¤</a:t>
            </a:r>
            <a:r>
              <a:rPr lang="en-US" dirty="0">
                <a:solidFill>
                  <a:srgbClr val="000000"/>
                </a:solidFill>
                <a:latin typeface="TwCenMT-Regular"/>
              </a:rPr>
              <a:t>Liver disease.</a:t>
            </a:r>
          </a:p>
          <a:p>
            <a:r>
              <a:rPr lang="en-US" sz="1400" dirty="0">
                <a:solidFill>
                  <a:srgbClr val="95B7D3"/>
                </a:solidFill>
                <a:latin typeface="Wingdings2"/>
              </a:rPr>
              <a:t>¤</a:t>
            </a:r>
            <a:r>
              <a:rPr lang="en-US" dirty="0">
                <a:solidFill>
                  <a:srgbClr val="000000"/>
                </a:solidFill>
                <a:latin typeface="TwCenMT-Regular"/>
              </a:rPr>
              <a:t>Microsomal inhibitors.</a:t>
            </a:r>
            <a:endParaRPr lang="en-US" dirty="0"/>
          </a:p>
        </p:txBody>
      </p:sp>
      <p:sp>
        <p:nvSpPr>
          <p:cNvPr id="25" name="Rectangle 24"/>
          <p:cNvSpPr/>
          <p:nvPr/>
        </p:nvSpPr>
        <p:spPr>
          <a:xfrm>
            <a:off x="3745064" y="6444963"/>
            <a:ext cx="3429000" cy="954107"/>
          </a:xfrm>
          <a:prstGeom prst="rect">
            <a:avLst/>
          </a:prstGeom>
        </p:spPr>
        <p:txBody>
          <a:bodyPr>
            <a:spAutoFit/>
          </a:bodyPr>
          <a:lstStyle/>
          <a:p>
            <a:r>
              <a:rPr lang="en-US" dirty="0">
                <a:solidFill>
                  <a:srgbClr val="FF0000"/>
                </a:solidFill>
                <a:latin typeface="TwCenMT-Regular"/>
              </a:rPr>
              <a:t> </a:t>
            </a:r>
            <a:r>
              <a:rPr lang="en-US" sz="2000" dirty="0">
                <a:solidFill>
                  <a:srgbClr val="FF0000"/>
                </a:solidFill>
                <a:latin typeface="TwCenMT-Regular"/>
              </a:rPr>
              <a:t>2-Decreased clearance</a:t>
            </a:r>
          </a:p>
          <a:p>
            <a:r>
              <a:rPr lang="en-US" sz="1400" dirty="0">
                <a:solidFill>
                  <a:srgbClr val="95B7D3"/>
                </a:solidFill>
                <a:latin typeface="Wingdings2"/>
              </a:rPr>
              <a:t>¤</a:t>
            </a:r>
            <a:r>
              <a:rPr lang="en-US" dirty="0">
                <a:solidFill>
                  <a:srgbClr val="000000"/>
                </a:solidFill>
                <a:latin typeface="TwCenMT-Regular"/>
              </a:rPr>
              <a:t>Renal disease.</a:t>
            </a:r>
          </a:p>
          <a:p>
            <a:r>
              <a:rPr lang="en-US" sz="1400" dirty="0">
                <a:solidFill>
                  <a:srgbClr val="95B7D3"/>
                </a:solidFill>
                <a:latin typeface="Wingdings2"/>
              </a:rPr>
              <a:t>¤</a:t>
            </a:r>
            <a:r>
              <a:rPr lang="en-US" dirty="0">
                <a:solidFill>
                  <a:srgbClr val="000000"/>
                </a:solidFill>
                <a:latin typeface="TwCenMT-Regular"/>
              </a:rPr>
              <a:t>Congestive heart failure.</a:t>
            </a:r>
            <a:endParaRPr lang="en-US" dirty="0"/>
          </a:p>
        </p:txBody>
      </p:sp>
      <p:sp>
        <p:nvSpPr>
          <p:cNvPr id="26" name="Rectangle 25"/>
          <p:cNvSpPr/>
          <p:nvPr/>
        </p:nvSpPr>
        <p:spPr>
          <a:xfrm>
            <a:off x="102640" y="7388205"/>
            <a:ext cx="3429000" cy="954107"/>
          </a:xfrm>
          <a:prstGeom prst="rect">
            <a:avLst/>
          </a:prstGeom>
        </p:spPr>
        <p:txBody>
          <a:bodyPr>
            <a:spAutoFit/>
          </a:bodyPr>
          <a:lstStyle/>
          <a:p>
            <a:r>
              <a:rPr lang="en-US" sz="2000" dirty="0">
                <a:solidFill>
                  <a:srgbClr val="FF0000"/>
                </a:solidFill>
                <a:latin typeface="TwCenMT-Regular"/>
              </a:rPr>
              <a:t>3-High binding of drugs</a:t>
            </a:r>
          </a:p>
          <a:p>
            <a:r>
              <a:rPr lang="en-US" sz="1400" dirty="0">
                <a:solidFill>
                  <a:srgbClr val="95B7D3"/>
                </a:solidFill>
                <a:latin typeface="Wingdings2"/>
              </a:rPr>
              <a:t>¤</a:t>
            </a:r>
            <a:r>
              <a:rPr lang="en-US" dirty="0">
                <a:solidFill>
                  <a:srgbClr val="000000"/>
                </a:solidFill>
                <a:latin typeface="TwCenMT-Regular"/>
              </a:rPr>
              <a:t>Plasma proteins.</a:t>
            </a:r>
          </a:p>
          <a:p>
            <a:r>
              <a:rPr lang="en-US" sz="1400" dirty="0">
                <a:solidFill>
                  <a:srgbClr val="95B7D3"/>
                </a:solidFill>
                <a:latin typeface="Wingdings2"/>
              </a:rPr>
              <a:t>¤</a:t>
            </a:r>
            <a:r>
              <a:rPr lang="en-US" dirty="0">
                <a:solidFill>
                  <a:srgbClr val="000000"/>
                </a:solidFill>
                <a:latin typeface="TwCenMT-Regular"/>
              </a:rPr>
              <a:t>Tissue binding.</a:t>
            </a:r>
            <a:endParaRPr lang="en-US" dirty="0"/>
          </a:p>
        </p:txBody>
      </p:sp>
      <p:sp>
        <p:nvSpPr>
          <p:cNvPr id="27" name="Rectangle 26"/>
          <p:cNvSpPr/>
          <p:nvPr/>
        </p:nvSpPr>
        <p:spPr>
          <a:xfrm>
            <a:off x="3677707" y="7501774"/>
            <a:ext cx="2899512" cy="400110"/>
          </a:xfrm>
          <a:prstGeom prst="rect">
            <a:avLst/>
          </a:prstGeom>
        </p:spPr>
        <p:txBody>
          <a:bodyPr wrap="none">
            <a:spAutoFit/>
          </a:bodyPr>
          <a:lstStyle/>
          <a:p>
            <a:r>
              <a:rPr lang="en-US" sz="1100" dirty="0">
                <a:solidFill>
                  <a:srgbClr val="DE8147"/>
                </a:solidFill>
                <a:latin typeface="Wingdings-Regular"/>
              </a:rPr>
              <a:t> </a:t>
            </a:r>
            <a:r>
              <a:rPr lang="en-US" sz="2000" dirty="0">
                <a:solidFill>
                  <a:srgbClr val="FF0000"/>
                </a:solidFill>
                <a:latin typeface="TwCenMT-Regular"/>
              </a:rPr>
              <a:t>4-Enterohepatic recycling</a:t>
            </a:r>
            <a:endParaRPr lang="en-US" sz="2000" dirty="0"/>
          </a:p>
        </p:txBody>
      </p:sp>
      <p:cxnSp>
        <p:nvCxnSpPr>
          <p:cNvPr id="10" name="موصل مستقيم 9"/>
          <p:cNvCxnSpPr/>
          <p:nvPr/>
        </p:nvCxnSpPr>
        <p:spPr>
          <a:xfrm flipV="1">
            <a:off x="974361" y="2292436"/>
            <a:ext cx="4912759" cy="146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1759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4310" y="247227"/>
            <a:ext cx="6080760" cy="760861"/>
          </a:xfrm>
        </p:spPr>
        <p:txBody>
          <a:bodyPr/>
          <a:lstStyle/>
          <a:p>
            <a:r>
              <a:rPr lang="en-US" dirty="0">
                <a:solidFill>
                  <a:srgbClr val="0070C0"/>
                </a:solidFill>
              </a:rPr>
              <a:t>Steady state:-</a:t>
            </a:r>
          </a:p>
        </p:txBody>
      </p:sp>
      <p:sp>
        <p:nvSpPr>
          <p:cNvPr id="3" name="عنصر نائب للمحتوى 2"/>
          <p:cNvSpPr>
            <a:spLocks noGrp="1"/>
          </p:cNvSpPr>
          <p:nvPr>
            <p:ph idx="1"/>
          </p:nvPr>
        </p:nvSpPr>
        <p:spPr>
          <a:xfrm>
            <a:off x="0" y="1143000"/>
            <a:ext cx="6858000" cy="5390148"/>
          </a:xfrm>
        </p:spPr>
        <p:txBody>
          <a:bodyPr>
            <a:normAutofit/>
          </a:bodyPr>
          <a:lstStyle/>
          <a:p>
            <a:r>
              <a:rPr lang="en-US" sz="1600" dirty="0">
                <a:solidFill>
                  <a:srgbClr val="00B050"/>
                </a:solidFill>
              </a:rPr>
              <a:t>¤ A state at which the therapeutic plasma concentration of the drug (mg/ml) remains constant with the therapeutic window </a:t>
            </a:r>
            <a:r>
              <a:rPr lang="en-US" sz="1600" dirty="0"/>
              <a:t>(the range between effective and toxic levels of drugs).</a:t>
            </a:r>
          </a:p>
          <a:p>
            <a:r>
              <a:rPr lang="en-US" sz="1600" dirty="0">
                <a:solidFill>
                  <a:srgbClr val="FF0000"/>
                </a:solidFill>
              </a:rPr>
              <a:t>-At steady , drug administration = drug elimination</a:t>
            </a:r>
          </a:p>
          <a:p>
            <a:r>
              <a:rPr lang="en-US" sz="1600" dirty="0"/>
              <a:t>Therapeutic Window: </a:t>
            </a:r>
            <a:r>
              <a:rPr lang="en-US" sz="1600" dirty="0">
                <a:solidFill>
                  <a:schemeClr val="bg1">
                    <a:lumMod val="65000"/>
                  </a:schemeClr>
                </a:solidFill>
              </a:rPr>
              <a:t>(</a:t>
            </a:r>
            <a:r>
              <a:rPr lang="en-US" sz="1600" dirty="0"/>
              <a:t> </a:t>
            </a:r>
            <a:r>
              <a:rPr lang="en-US" sz="1600" dirty="0">
                <a:solidFill>
                  <a:schemeClr val="bg1">
                    <a:lumMod val="65000"/>
                  </a:schemeClr>
                </a:solidFill>
              </a:rPr>
              <a:t>The range at which the state of the drug is steady, (drug in= drug out) without reaching toxicity level )</a:t>
            </a:r>
          </a:p>
          <a:p>
            <a:endParaRPr lang="en-US" sz="1600" dirty="0">
              <a:solidFill>
                <a:srgbClr val="FF0000"/>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pPr marL="0" indent="0">
              <a:buNone/>
            </a:pPr>
            <a:endParaRPr lang="en-US" sz="1600" dirty="0">
              <a:solidFill>
                <a:schemeClr val="tx1"/>
              </a:solidFill>
            </a:endParaRPr>
          </a:p>
          <a:p>
            <a:r>
              <a:rPr lang="en-US" sz="1600" dirty="0">
                <a:solidFill>
                  <a:srgbClr val="FF0000"/>
                </a:solidFill>
              </a:rPr>
              <a:t>*Steady state concentration is attained after 3-5 half lives </a:t>
            </a:r>
            <a:r>
              <a:rPr lang="en-US" sz="1600" dirty="0">
                <a:solidFill>
                  <a:schemeClr val="tx1">
                    <a:lumMod val="95000"/>
                    <a:lumOff val="5000"/>
                  </a:schemeClr>
                </a:solidFill>
              </a:rPr>
              <a:t> </a:t>
            </a:r>
            <a:r>
              <a:rPr lang="en-US" sz="1600" dirty="0">
                <a:solidFill>
                  <a:srgbClr val="A6A6A6"/>
                </a:solidFill>
              </a:rPr>
              <a:t>e.g. morphine</a:t>
            </a:r>
            <a:r>
              <a:rPr lang="en-US" sz="1600" dirty="0">
                <a:solidFill>
                  <a:schemeClr val="tx1">
                    <a:lumMod val="95000"/>
                    <a:lumOff val="5000"/>
                  </a:schemeClr>
                </a:solidFill>
              </a:rPr>
              <a:t>.</a:t>
            </a:r>
            <a:endParaRPr lang="en-US" sz="1600" dirty="0">
              <a:solidFill>
                <a:srgbClr val="FF0000"/>
              </a:solidFill>
            </a:endParaRPr>
          </a:p>
        </p:txBody>
      </p:sp>
      <p:sp>
        <p:nvSpPr>
          <p:cNvPr id="6" name="Slide Number Placeholder 5"/>
          <p:cNvSpPr>
            <a:spLocks noGrp="1"/>
          </p:cNvSpPr>
          <p:nvPr>
            <p:ph type="sldNum" sz="quarter" idx="12"/>
          </p:nvPr>
        </p:nvSpPr>
        <p:spPr/>
        <p:txBody>
          <a:bodyPr/>
          <a:lstStyle/>
          <a:p>
            <a:fld id="{B2E77C5F-097D-4C0C-BCDF-5C8359D7CE86}" type="slidenum">
              <a:rPr lang="en-US" smtClean="0"/>
              <a:t>9</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pic>
        <p:nvPicPr>
          <p:cNvPr id="4" name="صورة 3"/>
          <p:cNvPicPr>
            <a:picLocks noChangeAspect="1"/>
          </p:cNvPicPr>
          <p:nvPr/>
        </p:nvPicPr>
        <p:blipFill rotWithShape="1">
          <a:blip r:embed="rId2"/>
          <a:srcRect l="29033" t="43302" r="29387" b="19617"/>
          <a:stretch/>
        </p:blipFill>
        <p:spPr>
          <a:xfrm>
            <a:off x="194311" y="2893101"/>
            <a:ext cx="6396990" cy="3050499"/>
          </a:xfrm>
          <a:prstGeom prst="rect">
            <a:avLst/>
          </a:prstGeom>
        </p:spPr>
      </p:pic>
      <p:sp>
        <p:nvSpPr>
          <p:cNvPr id="5" name="TextBox 4"/>
          <p:cNvSpPr txBox="1"/>
          <p:nvPr/>
        </p:nvSpPr>
        <p:spPr>
          <a:xfrm>
            <a:off x="0" y="6926767"/>
            <a:ext cx="6190849" cy="646331"/>
          </a:xfrm>
          <a:prstGeom prst="rect">
            <a:avLst/>
          </a:prstGeom>
          <a:noFill/>
        </p:spPr>
        <p:txBody>
          <a:bodyPr wrap="square" rtlCol="0">
            <a:spAutoFit/>
          </a:bodyPr>
          <a:lstStyle/>
          <a:p>
            <a:r>
              <a:rPr lang="en-US" dirty="0"/>
              <a:t>t1/2 can be used to predict how long it will take from the start of dosing to reach steady-state levels during multiple dosing.</a:t>
            </a:r>
          </a:p>
        </p:txBody>
      </p:sp>
    </p:spTree>
    <p:extLst>
      <p:ext uri="{BB962C8B-B14F-4D97-AF65-F5344CB8AC3E}">
        <p14:creationId xmlns:p14="http://schemas.microsoft.com/office/powerpoint/2010/main" val="16457932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2269</Template>
  <TotalTime>1487</TotalTime>
  <Words>1833</Words>
  <Application>Microsoft Macintosh PowerPoint</Application>
  <PresentationFormat>On-screen Show (4:3)</PresentationFormat>
  <Paragraphs>221</Paragraphs>
  <Slides>13</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Calibri</vt:lpstr>
      <vt:lpstr>Calibri Light</vt:lpstr>
      <vt:lpstr>Calibri,Bold</vt:lpstr>
      <vt:lpstr>Courier New</vt:lpstr>
      <vt:lpstr>TwCenMT-Regular</vt:lpstr>
      <vt:lpstr>Wingdings</vt:lpstr>
      <vt:lpstr>Wingdings-Regular</vt:lpstr>
      <vt:lpstr>Wingdings2</vt:lpstr>
      <vt:lpstr>1_Custom Design</vt:lpstr>
      <vt:lpstr>Custom Design</vt:lpstr>
      <vt:lpstr>Retrospect</vt:lpstr>
      <vt:lpstr>PowerPoint Presentation</vt:lpstr>
      <vt:lpstr>PowerPoint Presentation</vt:lpstr>
      <vt:lpstr>The principle processes that determine the Urinary excretions of drugs are :</vt:lpstr>
      <vt:lpstr>PowerPoint Presentation</vt:lpstr>
      <vt:lpstr>Urinary pH trapping (Ion trapping)  </vt:lpstr>
      <vt:lpstr>Lippincott’s corner</vt:lpstr>
      <vt:lpstr>PowerPoint Presentation</vt:lpstr>
      <vt:lpstr>PowerPoint Presentation</vt:lpstr>
      <vt:lpstr>Steady state:-</vt:lpstr>
      <vt:lpstr>PowerPoint Presentation</vt:lpstr>
      <vt:lpstr>PowerPoint Presentation</vt:lpstr>
      <vt:lpstr>PowerPoint Presentation</vt:lpstr>
      <vt:lpstr>Pharmacology Team :</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Dr.laila f</dc:creator>
  <cp:lastModifiedBy>شوق</cp:lastModifiedBy>
  <cp:revision>74</cp:revision>
  <cp:lastPrinted>2016-11-01T14:15:39Z</cp:lastPrinted>
  <dcterms:created xsi:type="dcterms:W3CDTF">2016-10-05T14:53:37Z</dcterms:created>
  <dcterms:modified xsi:type="dcterms:W3CDTF">2016-11-08T18:02:44Z</dcterms:modified>
</cp:coreProperties>
</file>