
<file path=[Content_Types].xml><?xml version="1.0" encoding="utf-8"?>
<Types xmlns="http://schemas.openxmlformats.org/package/2006/content-types">
  <Default Extension="xml" ContentType="application/xml"/>
  <Default Extension="jpeg" ContentType="image/jpeg"/>
  <Default Extension="tmp" ContentType="image/png"/>
  <Default Extension="jp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08" r:id="rId2"/>
    <p:sldMasterId id="2147483821" r:id="rId3"/>
  </p:sldMasterIdLst>
  <p:notesMasterIdLst>
    <p:notesMasterId r:id="rId13"/>
  </p:notesMasterIdLst>
  <p:handoutMasterIdLst>
    <p:handoutMasterId r:id="rId14"/>
  </p:handoutMasterIdLst>
  <p:sldIdLst>
    <p:sldId id="264" r:id="rId4"/>
    <p:sldId id="265" r:id="rId5"/>
    <p:sldId id="266" r:id="rId6"/>
    <p:sldId id="267" r:id="rId7"/>
    <p:sldId id="268" r:id="rId8"/>
    <p:sldId id="269" r:id="rId9"/>
    <p:sldId id="274" r:id="rId10"/>
    <p:sldId id="272" r:id="rId11"/>
    <p:sldId id="273" r:id="rId1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A6A6A6"/>
    <a:srgbClr val="2E6AA6"/>
    <a:srgbClr val="439ED5"/>
    <a:srgbClr val="429DD6"/>
    <a:srgbClr val="9B26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4" autoAdjust="0"/>
    <p:restoredTop sz="94660"/>
  </p:normalViewPr>
  <p:slideViewPr>
    <p:cSldViewPr snapToGrid="0">
      <p:cViewPr varScale="1">
        <p:scale>
          <a:sx n="63" d="100"/>
          <a:sy n="63" d="100"/>
        </p:scale>
        <p:origin x="2824" y="184"/>
      </p:cViewPr>
      <p:guideLst>
        <p:guide orient="horz" pos="2880"/>
        <p:guide pos="2160"/>
      </p:guideLst>
    </p:cSldViewPr>
  </p:slideViewPr>
  <p:notesTextViewPr>
    <p:cViewPr>
      <p:scale>
        <a:sx n="1" d="1"/>
        <a:sy n="1" d="1"/>
      </p:scale>
      <p:origin x="0" y="0"/>
    </p:cViewPr>
  </p:notesTextViewPr>
  <p:notesViewPr>
    <p:cSldViewPr snapToGrid="0" showGuides="1">
      <p:cViewPr varScale="1">
        <p:scale>
          <a:sx n="57" d="100"/>
          <a:sy n="57" d="100"/>
        </p:scale>
        <p:origin x="2832" y="72"/>
      </p:cViewPr>
      <p:guideLst/>
    </p:cSldViewPr>
  </p:notesViewPr>
  <p:gridSpacing cx="36004" cy="36004"/>
</p:viewPr>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314161-CE0C-B34E-A10D-D0AEDFFB6C7E}"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48DF4997-002A-ED4D-ABDA-34011C54A12E}">
      <dgm:prSet phldrT="[Text]"/>
      <dgm:spPr/>
      <dgm:t>
        <a:bodyPr/>
        <a:lstStyle/>
        <a:p>
          <a:r>
            <a:rPr lang="en-US" dirty="0" smtClean="0"/>
            <a:t>Drug</a:t>
          </a:r>
          <a:endParaRPr lang="en-US" dirty="0"/>
        </a:p>
      </dgm:t>
    </dgm:pt>
    <dgm:pt modelId="{6A4B990E-E21D-2D4A-9E85-FCAC0B44873D}" type="parTrans" cxnId="{BE84E9E1-E75F-B945-ABE4-B1558F2AE7D4}">
      <dgm:prSet/>
      <dgm:spPr/>
      <dgm:t>
        <a:bodyPr/>
        <a:lstStyle/>
        <a:p>
          <a:endParaRPr lang="en-US"/>
        </a:p>
      </dgm:t>
    </dgm:pt>
    <dgm:pt modelId="{363E9BF2-6606-DD4A-8D50-3B09DA14F94E}" type="sibTrans" cxnId="{BE84E9E1-E75F-B945-ABE4-B1558F2AE7D4}">
      <dgm:prSet/>
      <dgm:spPr/>
      <dgm:t>
        <a:bodyPr/>
        <a:lstStyle/>
        <a:p>
          <a:endParaRPr lang="en-US"/>
        </a:p>
      </dgm:t>
    </dgm:pt>
    <dgm:pt modelId="{65344819-5EAD-BE43-8721-BFE7B5434CBC}">
      <dgm:prSet phldrT="[Text]"/>
      <dgm:spPr/>
      <dgm:t>
        <a:bodyPr/>
        <a:lstStyle/>
        <a:p>
          <a:r>
            <a:rPr lang="en-US" b="1" i="0" u="none" strike="noStrike" dirty="0" smtClean="0">
              <a:solidFill>
                <a:schemeClr val="lt1"/>
              </a:solidFill>
              <a:effectLst/>
              <a:latin typeface="+mn-lt"/>
              <a:ea typeface="+mn-ea"/>
              <a:cs typeface="+mn-cs"/>
            </a:rPr>
            <a:t>receptor- mediated mechanism</a:t>
          </a:r>
          <a:endParaRPr lang="en-US" dirty="0"/>
        </a:p>
      </dgm:t>
    </dgm:pt>
    <dgm:pt modelId="{0DEE26A3-C677-1C4F-B8E2-28B872A93D71}" type="parTrans" cxnId="{3AF2DC7C-2E06-9747-B0D0-60FE9C028858}">
      <dgm:prSet/>
      <dgm:spPr/>
      <dgm:t>
        <a:bodyPr/>
        <a:lstStyle/>
        <a:p>
          <a:endParaRPr lang="en-US"/>
        </a:p>
      </dgm:t>
    </dgm:pt>
    <dgm:pt modelId="{F172778C-9282-2A4B-B301-D0EA3319B3B3}" type="sibTrans" cxnId="{3AF2DC7C-2E06-9747-B0D0-60FE9C028858}">
      <dgm:prSet/>
      <dgm:spPr/>
      <dgm:t>
        <a:bodyPr/>
        <a:lstStyle/>
        <a:p>
          <a:endParaRPr lang="en-US"/>
        </a:p>
      </dgm:t>
    </dgm:pt>
    <dgm:pt modelId="{2156794A-99E6-3E41-9D41-77980D2A48AA}">
      <dgm:prSet phldrT="[Text]"/>
      <dgm:spPr/>
      <dgm:t>
        <a:bodyPr/>
        <a:lstStyle/>
        <a:p>
          <a:r>
            <a:rPr lang="en-US" b="1" i="0" u="none" strike="noStrike" dirty="0" smtClean="0">
              <a:solidFill>
                <a:schemeClr val="lt1"/>
              </a:solidFill>
              <a:effectLst/>
              <a:latin typeface="+mn-lt"/>
              <a:ea typeface="+mn-ea"/>
              <a:cs typeface="+mn-cs"/>
            </a:rPr>
            <a:t>Non receptor-mediated mechanisms</a:t>
          </a:r>
          <a:endParaRPr lang="en-US" dirty="0"/>
        </a:p>
      </dgm:t>
    </dgm:pt>
    <dgm:pt modelId="{2AE7BEC1-4468-BA4C-B748-847AA918B607}" type="parTrans" cxnId="{8AA3EA04-3582-6246-AEEA-085294F3CA6F}">
      <dgm:prSet/>
      <dgm:spPr/>
      <dgm:t>
        <a:bodyPr/>
        <a:lstStyle/>
        <a:p>
          <a:endParaRPr lang="en-US"/>
        </a:p>
      </dgm:t>
    </dgm:pt>
    <dgm:pt modelId="{5E432F09-DBD5-D74D-8061-2FD133228D83}" type="sibTrans" cxnId="{8AA3EA04-3582-6246-AEEA-085294F3CA6F}">
      <dgm:prSet/>
      <dgm:spPr/>
      <dgm:t>
        <a:bodyPr/>
        <a:lstStyle/>
        <a:p>
          <a:endParaRPr lang="en-US"/>
        </a:p>
      </dgm:t>
    </dgm:pt>
    <dgm:pt modelId="{75DFF5DC-11E3-E145-9220-D2A39BE6A119}" type="pres">
      <dgm:prSet presAssocID="{0C314161-CE0C-B34E-A10D-D0AEDFFB6C7E}" presName="hierChild1" presStyleCnt="0">
        <dgm:presLayoutVars>
          <dgm:orgChart val="1"/>
          <dgm:chPref val="1"/>
          <dgm:dir/>
          <dgm:animOne val="branch"/>
          <dgm:animLvl val="lvl"/>
          <dgm:resizeHandles/>
        </dgm:presLayoutVars>
      </dgm:prSet>
      <dgm:spPr/>
      <dgm:t>
        <a:bodyPr/>
        <a:lstStyle/>
        <a:p>
          <a:endParaRPr lang="en-US"/>
        </a:p>
      </dgm:t>
    </dgm:pt>
    <dgm:pt modelId="{00D1E3ED-D6AD-D34E-82A8-ADEB892F48F0}" type="pres">
      <dgm:prSet presAssocID="{48DF4997-002A-ED4D-ABDA-34011C54A12E}" presName="hierRoot1" presStyleCnt="0">
        <dgm:presLayoutVars>
          <dgm:hierBranch val="init"/>
        </dgm:presLayoutVars>
      </dgm:prSet>
      <dgm:spPr/>
    </dgm:pt>
    <dgm:pt modelId="{4F9A6D99-31AB-A641-BC67-E5ECE57F00B7}" type="pres">
      <dgm:prSet presAssocID="{48DF4997-002A-ED4D-ABDA-34011C54A12E}" presName="rootComposite1" presStyleCnt="0"/>
      <dgm:spPr/>
    </dgm:pt>
    <dgm:pt modelId="{70B9DDD3-4BF1-2C4C-A00F-923454FA942E}" type="pres">
      <dgm:prSet presAssocID="{48DF4997-002A-ED4D-ABDA-34011C54A12E}" presName="rootText1" presStyleLbl="node0" presStyleIdx="0" presStyleCnt="1">
        <dgm:presLayoutVars>
          <dgm:chPref val="3"/>
        </dgm:presLayoutVars>
      </dgm:prSet>
      <dgm:spPr/>
      <dgm:t>
        <a:bodyPr/>
        <a:lstStyle/>
        <a:p>
          <a:endParaRPr lang="en-US"/>
        </a:p>
      </dgm:t>
    </dgm:pt>
    <dgm:pt modelId="{F6900A43-A920-B945-A8F3-FC5A53FB542D}" type="pres">
      <dgm:prSet presAssocID="{48DF4997-002A-ED4D-ABDA-34011C54A12E}" presName="rootConnector1" presStyleLbl="node1" presStyleIdx="0" presStyleCnt="0"/>
      <dgm:spPr/>
      <dgm:t>
        <a:bodyPr/>
        <a:lstStyle/>
        <a:p>
          <a:endParaRPr lang="en-US"/>
        </a:p>
      </dgm:t>
    </dgm:pt>
    <dgm:pt modelId="{F0587ABC-015E-514B-89D0-8186967A72F9}" type="pres">
      <dgm:prSet presAssocID="{48DF4997-002A-ED4D-ABDA-34011C54A12E}" presName="hierChild2" presStyleCnt="0"/>
      <dgm:spPr/>
    </dgm:pt>
    <dgm:pt modelId="{632B6427-08A2-4844-AD47-CB83E7D1C9CC}" type="pres">
      <dgm:prSet presAssocID="{0DEE26A3-C677-1C4F-B8E2-28B872A93D71}" presName="Name37" presStyleLbl="parChTrans1D2" presStyleIdx="0" presStyleCnt="2"/>
      <dgm:spPr/>
      <dgm:t>
        <a:bodyPr/>
        <a:lstStyle/>
        <a:p>
          <a:endParaRPr lang="en-US"/>
        </a:p>
      </dgm:t>
    </dgm:pt>
    <dgm:pt modelId="{B581C8BF-7BB3-D842-929E-50F5D42A9195}" type="pres">
      <dgm:prSet presAssocID="{65344819-5EAD-BE43-8721-BFE7B5434CBC}" presName="hierRoot2" presStyleCnt="0">
        <dgm:presLayoutVars>
          <dgm:hierBranch val="init"/>
        </dgm:presLayoutVars>
      </dgm:prSet>
      <dgm:spPr/>
    </dgm:pt>
    <dgm:pt modelId="{0526F7DC-CA6F-D44E-BBD6-CBD83C2A335D}" type="pres">
      <dgm:prSet presAssocID="{65344819-5EAD-BE43-8721-BFE7B5434CBC}" presName="rootComposite" presStyleCnt="0"/>
      <dgm:spPr/>
    </dgm:pt>
    <dgm:pt modelId="{03DD7ECD-6722-A840-85E7-8FBC28CB3963}" type="pres">
      <dgm:prSet presAssocID="{65344819-5EAD-BE43-8721-BFE7B5434CBC}" presName="rootText" presStyleLbl="node2" presStyleIdx="0" presStyleCnt="2">
        <dgm:presLayoutVars>
          <dgm:chPref val="3"/>
        </dgm:presLayoutVars>
      </dgm:prSet>
      <dgm:spPr/>
      <dgm:t>
        <a:bodyPr/>
        <a:lstStyle/>
        <a:p>
          <a:endParaRPr lang="en-US"/>
        </a:p>
      </dgm:t>
    </dgm:pt>
    <dgm:pt modelId="{C2EA7A65-2EF9-4A43-B3C4-70F73843893A}" type="pres">
      <dgm:prSet presAssocID="{65344819-5EAD-BE43-8721-BFE7B5434CBC}" presName="rootConnector" presStyleLbl="node2" presStyleIdx="0" presStyleCnt="2"/>
      <dgm:spPr/>
      <dgm:t>
        <a:bodyPr/>
        <a:lstStyle/>
        <a:p>
          <a:endParaRPr lang="en-US"/>
        </a:p>
      </dgm:t>
    </dgm:pt>
    <dgm:pt modelId="{8BF2F639-5C50-3342-A422-CFF010421522}" type="pres">
      <dgm:prSet presAssocID="{65344819-5EAD-BE43-8721-BFE7B5434CBC}" presName="hierChild4" presStyleCnt="0"/>
      <dgm:spPr/>
    </dgm:pt>
    <dgm:pt modelId="{263510CF-56BA-AD42-9E60-1F40526DCBDB}" type="pres">
      <dgm:prSet presAssocID="{65344819-5EAD-BE43-8721-BFE7B5434CBC}" presName="hierChild5" presStyleCnt="0"/>
      <dgm:spPr/>
    </dgm:pt>
    <dgm:pt modelId="{B52AE201-07EE-F84A-B05B-5F50FB9B48DD}" type="pres">
      <dgm:prSet presAssocID="{2AE7BEC1-4468-BA4C-B748-847AA918B607}" presName="Name37" presStyleLbl="parChTrans1D2" presStyleIdx="1" presStyleCnt="2"/>
      <dgm:spPr/>
      <dgm:t>
        <a:bodyPr/>
        <a:lstStyle/>
        <a:p>
          <a:endParaRPr lang="en-US"/>
        </a:p>
      </dgm:t>
    </dgm:pt>
    <dgm:pt modelId="{3AF569F6-2DBE-D349-B84D-F5BEC047DDE1}" type="pres">
      <dgm:prSet presAssocID="{2156794A-99E6-3E41-9D41-77980D2A48AA}" presName="hierRoot2" presStyleCnt="0">
        <dgm:presLayoutVars>
          <dgm:hierBranch val="init"/>
        </dgm:presLayoutVars>
      </dgm:prSet>
      <dgm:spPr/>
    </dgm:pt>
    <dgm:pt modelId="{A07BFD87-A338-314F-AA2F-DC0AE584F387}" type="pres">
      <dgm:prSet presAssocID="{2156794A-99E6-3E41-9D41-77980D2A48AA}" presName="rootComposite" presStyleCnt="0"/>
      <dgm:spPr/>
    </dgm:pt>
    <dgm:pt modelId="{F3DD1E70-7A40-074E-8A08-A648F08D9122}" type="pres">
      <dgm:prSet presAssocID="{2156794A-99E6-3E41-9D41-77980D2A48AA}" presName="rootText" presStyleLbl="node2" presStyleIdx="1" presStyleCnt="2">
        <dgm:presLayoutVars>
          <dgm:chPref val="3"/>
        </dgm:presLayoutVars>
      </dgm:prSet>
      <dgm:spPr/>
      <dgm:t>
        <a:bodyPr/>
        <a:lstStyle/>
        <a:p>
          <a:endParaRPr lang="en-US"/>
        </a:p>
      </dgm:t>
    </dgm:pt>
    <dgm:pt modelId="{4D620AC9-0C8E-4E40-B6E2-E2D1A80951E6}" type="pres">
      <dgm:prSet presAssocID="{2156794A-99E6-3E41-9D41-77980D2A48AA}" presName="rootConnector" presStyleLbl="node2" presStyleIdx="1" presStyleCnt="2"/>
      <dgm:spPr/>
      <dgm:t>
        <a:bodyPr/>
        <a:lstStyle/>
        <a:p>
          <a:endParaRPr lang="en-US"/>
        </a:p>
      </dgm:t>
    </dgm:pt>
    <dgm:pt modelId="{A2970F59-54B7-5447-9815-D4D284A0037A}" type="pres">
      <dgm:prSet presAssocID="{2156794A-99E6-3E41-9D41-77980D2A48AA}" presName="hierChild4" presStyleCnt="0"/>
      <dgm:spPr/>
    </dgm:pt>
    <dgm:pt modelId="{6AC5C1A8-6AD6-0D47-8044-B4C05FA1E121}" type="pres">
      <dgm:prSet presAssocID="{2156794A-99E6-3E41-9D41-77980D2A48AA}" presName="hierChild5" presStyleCnt="0"/>
      <dgm:spPr/>
    </dgm:pt>
    <dgm:pt modelId="{B44C61B0-C481-0946-815C-9A5E321A98EF}" type="pres">
      <dgm:prSet presAssocID="{48DF4997-002A-ED4D-ABDA-34011C54A12E}" presName="hierChild3" presStyleCnt="0"/>
      <dgm:spPr/>
    </dgm:pt>
  </dgm:ptLst>
  <dgm:cxnLst>
    <dgm:cxn modelId="{BE84E9E1-E75F-B945-ABE4-B1558F2AE7D4}" srcId="{0C314161-CE0C-B34E-A10D-D0AEDFFB6C7E}" destId="{48DF4997-002A-ED4D-ABDA-34011C54A12E}" srcOrd="0" destOrd="0" parTransId="{6A4B990E-E21D-2D4A-9E85-FCAC0B44873D}" sibTransId="{363E9BF2-6606-DD4A-8D50-3B09DA14F94E}"/>
    <dgm:cxn modelId="{3AF2DC7C-2E06-9747-B0D0-60FE9C028858}" srcId="{48DF4997-002A-ED4D-ABDA-34011C54A12E}" destId="{65344819-5EAD-BE43-8721-BFE7B5434CBC}" srcOrd="0" destOrd="0" parTransId="{0DEE26A3-C677-1C4F-B8E2-28B872A93D71}" sibTransId="{F172778C-9282-2A4B-B301-D0EA3319B3B3}"/>
    <dgm:cxn modelId="{1094AE87-AD0C-F347-80E1-29DB6A289882}" type="presOf" srcId="{2156794A-99E6-3E41-9D41-77980D2A48AA}" destId="{4D620AC9-0C8E-4E40-B6E2-E2D1A80951E6}" srcOrd="1" destOrd="0" presId="urn:microsoft.com/office/officeart/2005/8/layout/orgChart1"/>
    <dgm:cxn modelId="{6091F271-B8D7-7849-991B-AF30FDEA59DA}" type="presOf" srcId="{0C314161-CE0C-B34E-A10D-D0AEDFFB6C7E}" destId="{75DFF5DC-11E3-E145-9220-D2A39BE6A119}" srcOrd="0" destOrd="0" presId="urn:microsoft.com/office/officeart/2005/8/layout/orgChart1"/>
    <dgm:cxn modelId="{8AA3EA04-3582-6246-AEEA-085294F3CA6F}" srcId="{48DF4997-002A-ED4D-ABDA-34011C54A12E}" destId="{2156794A-99E6-3E41-9D41-77980D2A48AA}" srcOrd="1" destOrd="0" parTransId="{2AE7BEC1-4468-BA4C-B748-847AA918B607}" sibTransId="{5E432F09-DBD5-D74D-8061-2FD133228D83}"/>
    <dgm:cxn modelId="{4464E4BC-ADDD-394E-8B59-6AF8972B523C}" type="presOf" srcId="{65344819-5EAD-BE43-8721-BFE7B5434CBC}" destId="{C2EA7A65-2EF9-4A43-B3C4-70F73843893A}" srcOrd="1" destOrd="0" presId="urn:microsoft.com/office/officeart/2005/8/layout/orgChart1"/>
    <dgm:cxn modelId="{EC2E7E1F-4EB1-524C-A5A7-19412B1CB732}" type="presOf" srcId="{48DF4997-002A-ED4D-ABDA-34011C54A12E}" destId="{70B9DDD3-4BF1-2C4C-A00F-923454FA942E}" srcOrd="0" destOrd="0" presId="urn:microsoft.com/office/officeart/2005/8/layout/orgChart1"/>
    <dgm:cxn modelId="{EEEBCB4E-5FFB-F248-92A3-61F739CAD594}" type="presOf" srcId="{0DEE26A3-C677-1C4F-B8E2-28B872A93D71}" destId="{632B6427-08A2-4844-AD47-CB83E7D1C9CC}" srcOrd="0" destOrd="0" presId="urn:microsoft.com/office/officeart/2005/8/layout/orgChart1"/>
    <dgm:cxn modelId="{F8CF0080-F1C1-074E-8338-B7E29579D489}" type="presOf" srcId="{2156794A-99E6-3E41-9D41-77980D2A48AA}" destId="{F3DD1E70-7A40-074E-8A08-A648F08D9122}" srcOrd="0" destOrd="0" presId="urn:microsoft.com/office/officeart/2005/8/layout/orgChart1"/>
    <dgm:cxn modelId="{22868116-56DF-DA45-A7D3-2E80D8C66370}" type="presOf" srcId="{48DF4997-002A-ED4D-ABDA-34011C54A12E}" destId="{F6900A43-A920-B945-A8F3-FC5A53FB542D}" srcOrd="1" destOrd="0" presId="urn:microsoft.com/office/officeart/2005/8/layout/orgChart1"/>
    <dgm:cxn modelId="{73A608AF-E70F-E14E-A232-9E3BDA4BC4FE}" type="presOf" srcId="{65344819-5EAD-BE43-8721-BFE7B5434CBC}" destId="{03DD7ECD-6722-A840-85E7-8FBC28CB3963}" srcOrd="0" destOrd="0" presId="urn:microsoft.com/office/officeart/2005/8/layout/orgChart1"/>
    <dgm:cxn modelId="{843858D2-B9AB-3F47-9A13-701BB3D22634}" type="presOf" srcId="{2AE7BEC1-4468-BA4C-B748-847AA918B607}" destId="{B52AE201-07EE-F84A-B05B-5F50FB9B48DD}" srcOrd="0" destOrd="0" presId="urn:microsoft.com/office/officeart/2005/8/layout/orgChart1"/>
    <dgm:cxn modelId="{2FC66BFC-EE45-7742-AD32-EFC4BB0F50BC}" type="presParOf" srcId="{75DFF5DC-11E3-E145-9220-D2A39BE6A119}" destId="{00D1E3ED-D6AD-D34E-82A8-ADEB892F48F0}" srcOrd="0" destOrd="0" presId="urn:microsoft.com/office/officeart/2005/8/layout/orgChart1"/>
    <dgm:cxn modelId="{8AF6098A-B555-434E-8DE4-C0635F4EC2E1}" type="presParOf" srcId="{00D1E3ED-D6AD-D34E-82A8-ADEB892F48F0}" destId="{4F9A6D99-31AB-A641-BC67-E5ECE57F00B7}" srcOrd="0" destOrd="0" presId="urn:microsoft.com/office/officeart/2005/8/layout/orgChart1"/>
    <dgm:cxn modelId="{CAE90BE1-8649-5E4B-AB2F-E7C7837641BE}" type="presParOf" srcId="{4F9A6D99-31AB-A641-BC67-E5ECE57F00B7}" destId="{70B9DDD3-4BF1-2C4C-A00F-923454FA942E}" srcOrd="0" destOrd="0" presId="urn:microsoft.com/office/officeart/2005/8/layout/orgChart1"/>
    <dgm:cxn modelId="{C81DC16B-74E8-5C4F-AA0F-B1444F43B912}" type="presParOf" srcId="{4F9A6D99-31AB-A641-BC67-E5ECE57F00B7}" destId="{F6900A43-A920-B945-A8F3-FC5A53FB542D}" srcOrd="1" destOrd="0" presId="urn:microsoft.com/office/officeart/2005/8/layout/orgChart1"/>
    <dgm:cxn modelId="{ADAD7A47-34D2-B94D-857B-CBAA9AED63BC}" type="presParOf" srcId="{00D1E3ED-D6AD-D34E-82A8-ADEB892F48F0}" destId="{F0587ABC-015E-514B-89D0-8186967A72F9}" srcOrd="1" destOrd="0" presId="urn:microsoft.com/office/officeart/2005/8/layout/orgChart1"/>
    <dgm:cxn modelId="{E2D3C162-C73A-B147-91AA-CC93F3496979}" type="presParOf" srcId="{F0587ABC-015E-514B-89D0-8186967A72F9}" destId="{632B6427-08A2-4844-AD47-CB83E7D1C9CC}" srcOrd="0" destOrd="0" presId="urn:microsoft.com/office/officeart/2005/8/layout/orgChart1"/>
    <dgm:cxn modelId="{3AF971E5-E20B-8446-9FA1-2A9352BB1A84}" type="presParOf" srcId="{F0587ABC-015E-514B-89D0-8186967A72F9}" destId="{B581C8BF-7BB3-D842-929E-50F5D42A9195}" srcOrd="1" destOrd="0" presId="urn:microsoft.com/office/officeart/2005/8/layout/orgChart1"/>
    <dgm:cxn modelId="{7141DCAD-1B84-1941-8158-85DF9D1916A2}" type="presParOf" srcId="{B581C8BF-7BB3-D842-929E-50F5D42A9195}" destId="{0526F7DC-CA6F-D44E-BBD6-CBD83C2A335D}" srcOrd="0" destOrd="0" presId="urn:microsoft.com/office/officeart/2005/8/layout/orgChart1"/>
    <dgm:cxn modelId="{C12FC763-4857-354F-B0A4-3C61901A4771}" type="presParOf" srcId="{0526F7DC-CA6F-D44E-BBD6-CBD83C2A335D}" destId="{03DD7ECD-6722-A840-85E7-8FBC28CB3963}" srcOrd="0" destOrd="0" presId="urn:microsoft.com/office/officeart/2005/8/layout/orgChart1"/>
    <dgm:cxn modelId="{A87A699A-30E9-7C47-9F2B-E44752888DA6}" type="presParOf" srcId="{0526F7DC-CA6F-D44E-BBD6-CBD83C2A335D}" destId="{C2EA7A65-2EF9-4A43-B3C4-70F73843893A}" srcOrd="1" destOrd="0" presId="urn:microsoft.com/office/officeart/2005/8/layout/orgChart1"/>
    <dgm:cxn modelId="{AFF2EF59-176C-814C-9A16-232CAB5A552D}" type="presParOf" srcId="{B581C8BF-7BB3-D842-929E-50F5D42A9195}" destId="{8BF2F639-5C50-3342-A422-CFF010421522}" srcOrd="1" destOrd="0" presId="urn:microsoft.com/office/officeart/2005/8/layout/orgChart1"/>
    <dgm:cxn modelId="{68F09D72-328F-414C-8127-92A400C3319F}" type="presParOf" srcId="{B581C8BF-7BB3-D842-929E-50F5D42A9195}" destId="{263510CF-56BA-AD42-9E60-1F40526DCBDB}" srcOrd="2" destOrd="0" presId="urn:microsoft.com/office/officeart/2005/8/layout/orgChart1"/>
    <dgm:cxn modelId="{41C5819D-40E2-064D-B2B7-84C1F3FFA919}" type="presParOf" srcId="{F0587ABC-015E-514B-89D0-8186967A72F9}" destId="{B52AE201-07EE-F84A-B05B-5F50FB9B48DD}" srcOrd="2" destOrd="0" presId="urn:microsoft.com/office/officeart/2005/8/layout/orgChart1"/>
    <dgm:cxn modelId="{4E49C861-FE34-6545-B72F-A89C60DEC369}" type="presParOf" srcId="{F0587ABC-015E-514B-89D0-8186967A72F9}" destId="{3AF569F6-2DBE-D349-B84D-F5BEC047DDE1}" srcOrd="3" destOrd="0" presId="urn:microsoft.com/office/officeart/2005/8/layout/orgChart1"/>
    <dgm:cxn modelId="{183FB41C-87D5-704A-908F-B846ED954AAF}" type="presParOf" srcId="{3AF569F6-2DBE-D349-B84D-F5BEC047DDE1}" destId="{A07BFD87-A338-314F-AA2F-DC0AE584F387}" srcOrd="0" destOrd="0" presId="urn:microsoft.com/office/officeart/2005/8/layout/orgChart1"/>
    <dgm:cxn modelId="{492FCC5B-3F16-C04F-B88A-6E078B06D221}" type="presParOf" srcId="{A07BFD87-A338-314F-AA2F-DC0AE584F387}" destId="{F3DD1E70-7A40-074E-8A08-A648F08D9122}" srcOrd="0" destOrd="0" presId="urn:microsoft.com/office/officeart/2005/8/layout/orgChart1"/>
    <dgm:cxn modelId="{AC0620B2-E3E6-1741-B1F5-9EA27D66298E}" type="presParOf" srcId="{A07BFD87-A338-314F-AA2F-DC0AE584F387}" destId="{4D620AC9-0C8E-4E40-B6E2-E2D1A80951E6}" srcOrd="1" destOrd="0" presId="urn:microsoft.com/office/officeart/2005/8/layout/orgChart1"/>
    <dgm:cxn modelId="{000A510A-4ECB-1B4E-A02A-840E93714A7E}" type="presParOf" srcId="{3AF569F6-2DBE-D349-B84D-F5BEC047DDE1}" destId="{A2970F59-54B7-5447-9815-D4D284A0037A}" srcOrd="1" destOrd="0" presId="urn:microsoft.com/office/officeart/2005/8/layout/orgChart1"/>
    <dgm:cxn modelId="{292558BE-A5D8-0045-B94A-27C83ABA1292}" type="presParOf" srcId="{3AF569F6-2DBE-D349-B84D-F5BEC047DDE1}" destId="{6AC5C1A8-6AD6-0D47-8044-B4C05FA1E121}" srcOrd="2" destOrd="0" presId="urn:microsoft.com/office/officeart/2005/8/layout/orgChart1"/>
    <dgm:cxn modelId="{788200C6-6F7C-654B-AF3C-0325025CD098}" type="presParOf" srcId="{00D1E3ED-D6AD-D34E-82A8-ADEB892F48F0}" destId="{B44C61B0-C481-0946-815C-9A5E321A98E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5641F1-2A9C-F04C-9891-C8BCF7C973DC}" type="doc">
      <dgm:prSet loTypeId="urn:microsoft.com/office/officeart/2005/8/layout/hierarchy4" loCatId="" qsTypeId="urn:microsoft.com/office/officeart/2005/8/quickstyle/3D3" qsCatId="3D" csTypeId="urn:microsoft.com/office/officeart/2005/8/colors/accent1_2" csCatId="accent1" phldr="1"/>
      <dgm:spPr/>
      <dgm:t>
        <a:bodyPr/>
        <a:lstStyle/>
        <a:p>
          <a:endParaRPr lang="en-US"/>
        </a:p>
      </dgm:t>
    </dgm:pt>
    <dgm:pt modelId="{8E11E260-A33D-B144-9892-9D273F771764}">
      <dgm:prSet phldrT="[Text]"/>
      <dgm:spPr/>
      <dgm:t>
        <a:bodyPr/>
        <a:lstStyle/>
        <a:p>
          <a:r>
            <a:rPr lang="en-US" dirty="0" smtClean="0"/>
            <a:t>Protein (target)</a:t>
          </a:r>
          <a:endParaRPr lang="en-US" dirty="0"/>
        </a:p>
      </dgm:t>
    </dgm:pt>
    <dgm:pt modelId="{EDEB1BE5-4EC9-7C4D-90BF-5C69574DEF35}" type="parTrans" cxnId="{2F583CF2-5F34-144A-B367-092804853D42}">
      <dgm:prSet/>
      <dgm:spPr/>
      <dgm:t>
        <a:bodyPr/>
        <a:lstStyle/>
        <a:p>
          <a:endParaRPr lang="en-US"/>
        </a:p>
      </dgm:t>
    </dgm:pt>
    <dgm:pt modelId="{808059F8-1218-6C45-B845-5E2A9D67444E}" type="sibTrans" cxnId="{2F583CF2-5F34-144A-B367-092804853D42}">
      <dgm:prSet/>
      <dgm:spPr/>
      <dgm:t>
        <a:bodyPr/>
        <a:lstStyle/>
        <a:p>
          <a:endParaRPr lang="en-US"/>
        </a:p>
      </dgm:t>
    </dgm:pt>
    <dgm:pt modelId="{B16E214F-2289-4C48-99A0-122284DA5044}">
      <dgm:prSet phldrT="[Text]"/>
      <dgm:spPr/>
      <dgm:t>
        <a:bodyPr/>
        <a:lstStyle/>
        <a:p>
          <a:r>
            <a:rPr lang="en-US" dirty="0" smtClean="0"/>
            <a:t>structural</a:t>
          </a:r>
          <a:endParaRPr lang="en-US" dirty="0"/>
        </a:p>
      </dgm:t>
    </dgm:pt>
    <dgm:pt modelId="{E4DF59B3-475C-C148-BCB6-5B7474B09BEF}" type="parTrans" cxnId="{50135C9B-AEC4-F04C-973F-C46AD4555828}">
      <dgm:prSet/>
      <dgm:spPr/>
      <dgm:t>
        <a:bodyPr/>
        <a:lstStyle/>
        <a:p>
          <a:endParaRPr lang="en-US"/>
        </a:p>
      </dgm:t>
    </dgm:pt>
    <dgm:pt modelId="{5030D229-3B9B-0B49-BB8D-39C8A01450CE}" type="sibTrans" cxnId="{50135C9B-AEC4-F04C-973F-C46AD4555828}">
      <dgm:prSet/>
      <dgm:spPr/>
      <dgm:t>
        <a:bodyPr/>
        <a:lstStyle/>
        <a:p>
          <a:endParaRPr lang="en-US"/>
        </a:p>
      </dgm:t>
    </dgm:pt>
    <dgm:pt modelId="{E20C178E-1F80-BA4F-B7EE-3B54993DF8A2}">
      <dgm:prSet phldrT="[Text]"/>
      <dgm:spPr/>
      <dgm:t>
        <a:bodyPr/>
        <a:lstStyle/>
        <a:p>
          <a:r>
            <a:rPr lang="en-US" dirty="0" smtClean="0"/>
            <a:t>Regulatory </a:t>
          </a:r>
          <a:r>
            <a:rPr lang="en-US" dirty="0" smtClean="0">
              <a:solidFill>
                <a:srgbClr val="A6A6A6"/>
              </a:solidFill>
            </a:rPr>
            <a:t>(regulate specific process inside the cell)</a:t>
          </a:r>
          <a:endParaRPr lang="en-US" dirty="0">
            <a:solidFill>
              <a:srgbClr val="A6A6A6"/>
            </a:solidFill>
          </a:endParaRPr>
        </a:p>
      </dgm:t>
    </dgm:pt>
    <dgm:pt modelId="{1EAEF67B-E927-0943-BC90-9A913C1F253B}" type="parTrans" cxnId="{A76AC0DE-FAB9-B740-BAC2-5C58B95F4D81}">
      <dgm:prSet/>
      <dgm:spPr/>
      <dgm:t>
        <a:bodyPr/>
        <a:lstStyle/>
        <a:p>
          <a:endParaRPr lang="en-US"/>
        </a:p>
      </dgm:t>
    </dgm:pt>
    <dgm:pt modelId="{A4A2AC90-7D2E-2A40-A2A8-2B0DF9F99C70}" type="sibTrans" cxnId="{A76AC0DE-FAB9-B740-BAC2-5C58B95F4D81}">
      <dgm:prSet/>
      <dgm:spPr/>
      <dgm:t>
        <a:bodyPr/>
        <a:lstStyle/>
        <a:p>
          <a:endParaRPr lang="en-US"/>
        </a:p>
      </dgm:t>
    </dgm:pt>
    <dgm:pt modelId="{032DA66E-4671-5D4C-8FB4-7BF880B88BFF}">
      <dgm:prSet phldrT="[Text]"/>
      <dgm:spPr/>
      <dgm:t>
        <a:bodyPr/>
        <a:lstStyle/>
        <a:p>
          <a:r>
            <a:rPr lang="en-US" dirty="0" smtClean="0"/>
            <a:t>enzyme</a:t>
          </a:r>
          <a:endParaRPr lang="en-US" dirty="0"/>
        </a:p>
      </dgm:t>
    </dgm:pt>
    <dgm:pt modelId="{FE9A3E6F-E087-8F46-AF57-24A2CD8ED1B4}" type="parTrans" cxnId="{BE4B1249-7792-D148-B809-DF6A77B7349F}">
      <dgm:prSet/>
      <dgm:spPr/>
      <dgm:t>
        <a:bodyPr/>
        <a:lstStyle/>
        <a:p>
          <a:endParaRPr lang="en-US"/>
        </a:p>
      </dgm:t>
    </dgm:pt>
    <dgm:pt modelId="{F47CCFB0-DE66-014C-A704-3A9DD0D40BCA}" type="sibTrans" cxnId="{BE4B1249-7792-D148-B809-DF6A77B7349F}">
      <dgm:prSet/>
      <dgm:spPr/>
      <dgm:t>
        <a:bodyPr/>
        <a:lstStyle/>
        <a:p>
          <a:pPr rtl="0"/>
          <a:endParaRPr lang="en-US"/>
        </a:p>
      </dgm:t>
    </dgm:pt>
    <dgm:pt modelId="{3D300B72-B210-1640-BDCF-50C2F735DB2B}">
      <dgm:prSet/>
      <dgm:spPr/>
      <dgm:t>
        <a:bodyPr/>
        <a:lstStyle/>
        <a:p>
          <a:r>
            <a:rPr lang="en-US" dirty="0" smtClean="0"/>
            <a:t>Carrier molecule</a:t>
          </a:r>
          <a:endParaRPr lang="en-US" dirty="0"/>
        </a:p>
      </dgm:t>
    </dgm:pt>
    <dgm:pt modelId="{A6121D32-112B-1546-8CCE-6BEC0FA12071}" type="parTrans" cxnId="{FA4703F1-F73E-7649-B104-4CEA6F1591D7}">
      <dgm:prSet/>
      <dgm:spPr/>
      <dgm:t>
        <a:bodyPr/>
        <a:lstStyle/>
        <a:p>
          <a:endParaRPr lang="en-US"/>
        </a:p>
      </dgm:t>
    </dgm:pt>
    <dgm:pt modelId="{58B00217-EA47-584A-A09F-2A8C0C6E279A}" type="sibTrans" cxnId="{FA4703F1-F73E-7649-B104-4CEA6F1591D7}">
      <dgm:prSet/>
      <dgm:spPr/>
      <dgm:t>
        <a:bodyPr/>
        <a:lstStyle/>
        <a:p>
          <a:endParaRPr lang="en-US"/>
        </a:p>
      </dgm:t>
    </dgm:pt>
    <dgm:pt modelId="{924F0F89-A5BA-3645-8BF7-87A2C16C6F20}">
      <dgm:prSet/>
      <dgm:spPr/>
      <dgm:t>
        <a:bodyPr/>
        <a:lstStyle/>
        <a:p>
          <a:r>
            <a:rPr lang="en-US" dirty="0" smtClean="0"/>
            <a:t>Ion channel</a:t>
          </a:r>
          <a:endParaRPr lang="en-US" dirty="0"/>
        </a:p>
      </dgm:t>
    </dgm:pt>
    <dgm:pt modelId="{1665C0AA-7E2B-6045-B88D-3A077AEF862D}" type="parTrans" cxnId="{39176A12-1E1C-9049-8595-6E572A1B1B1D}">
      <dgm:prSet/>
      <dgm:spPr/>
      <dgm:t>
        <a:bodyPr/>
        <a:lstStyle/>
        <a:p>
          <a:endParaRPr lang="en-US"/>
        </a:p>
      </dgm:t>
    </dgm:pt>
    <dgm:pt modelId="{635ED037-FE0A-8445-AE8D-44999816AAAA}" type="sibTrans" cxnId="{39176A12-1E1C-9049-8595-6E572A1B1B1D}">
      <dgm:prSet/>
      <dgm:spPr/>
      <dgm:t>
        <a:bodyPr/>
        <a:lstStyle/>
        <a:p>
          <a:endParaRPr lang="en-US"/>
        </a:p>
      </dgm:t>
    </dgm:pt>
    <dgm:pt modelId="{5FE46BED-3C06-1C40-8C90-AE685EC9E95F}">
      <dgm:prSet/>
      <dgm:spPr/>
      <dgm:t>
        <a:bodyPr/>
        <a:lstStyle/>
        <a:p>
          <a:r>
            <a:rPr lang="en-US" dirty="0" smtClean="0"/>
            <a:t>receptor</a:t>
          </a:r>
          <a:endParaRPr lang="en-US" dirty="0"/>
        </a:p>
      </dgm:t>
    </dgm:pt>
    <dgm:pt modelId="{290AD640-949F-3543-85A3-3D138C5AC5EA}" type="parTrans" cxnId="{FA4C331F-84FA-9747-8DEC-3C3E201AFBA8}">
      <dgm:prSet/>
      <dgm:spPr/>
      <dgm:t>
        <a:bodyPr/>
        <a:lstStyle/>
        <a:p>
          <a:endParaRPr lang="en-US"/>
        </a:p>
      </dgm:t>
    </dgm:pt>
    <dgm:pt modelId="{086E754A-45F0-FC4A-93B3-EE17E286556A}" type="sibTrans" cxnId="{FA4C331F-84FA-9747-8DEC-3C3E201AFBA8}">
      <dgm:prSet/>
      <dgm:spPr/>
      <dgm:t>
        <a:bodyPr/>
        <a:lstStyle/>
        <a:p>
          <a:endParaRPr lang="en-US"/>
        </a:p>
      </dgm:t>
    </dgm:pt>
    <dgm:pt modelId="{14D08006-1EC8-4145-BCA2-D50C4718469C}" type="pres">
      <dgm:prSet presAssocID="{3F5641F1-2A9C-F04C-9891-C8BCF7C973DC}" presName="Name0" presStyleCnt="0">
        <dgm:presLayoutVars>
          <dgm:chPref val="1"/>
          <dgm:dir/>
          <dgm:animOne val="branch"/>
          <dgm:animLvl val="lvl"/>
          <dgm:resizeHandles/>
        </dgm:presLayoutVars>
      </dgm:prSet>
      <dgm:spPr/>
      <dgm:t>
        <a:bodyPr/>
        <a:lstStyle/>
        <a:p>
          <a:endParaRPr lang="en-US"/>
        </a:p>
      </dgm:t>
    </dgm:pt>
    <dgm:pt modelId="{50C9FAE8-4E10-0D46-8398-E4E0348F02F3}" type="pres">
      <dgm:prSet presAssocID="{8E11E260-A33D-B144-9892-9D273F771764}" presName="vertOne" presStyleCnt="0"/>
      <dgm:spPr/>
    </dgm:pt>
    <dgm:pt modelId="{9D475FAE-C95D-1A46-BAE3-D26D5D941A5F}" type="pres">
      <dgm:prSet presAssocID="{8E11E260-A33D-B144-9892-9D273F771764}" presName="txOne" presStyleLbl="node0" presStyleIdx="0" presStyleCnt="1">
        <dgm:presLayoutVars>
          <dgm:chPref val="3"/>
        </dgm:presLayoutVars>
      </dgm:prSet>
      <dgm:spPr/>
      <dgm:t>
        <a:bodyPr/>
        <a:lstStyle/>
        <a:p>
          <a:endParaRPr lang="en-US"/>
        </a:p>
      </dgm:t>
    </dgm:pt>
    <dgm:pt modelId="{ACF0CCF3-D732-AB4E-976D-EDE2E7E053B9}" type="pres">
      <dgm:prSet presAssocID="{8E11E260-A33D-B144-9892-9D273F771764}" presName="parTransOne" presStyleCnt="0"/>
      <dgm:spPr/>
    </dgm:pt>
    <dgm:pt modelId="{40A75BC8-75C2-6D4B-8BC6-EA017F3B29E9}" type="pres">
      <dgm:prSet presAssocID="{8E11E260-A33D-B144-9892-9D273F771764}" presName="horzOne" presStyleCnt="0"/>
      <dgm:spPr/>
    </dgm:pt>
    <dgm:pt modelId="{BDA4AD77-E922-9943-B39D-1A9A68CD1FA3}" type="pres">
      <dgm:prSet presAssocID="{B16E214F-2289-4C48-99A0-122284DA5044}" presName="vertTwo" presStyleCnt="0"/>
      <dgm:spPr/>
    </dgm:pt>
    <dgm:pt modelId="{428F4FDC-E6E7-2744-B0FC-35347E7858F2}" type="pres">
      <dgm:prSet presAssocID="{B16E214F-2289-4C48-99A0-122284DA5044}" presName="txTwo" presStyleLbl="node2" presStyleIdx="0" presStyleCnt="2">
        <dgm:presLayoutVars>
          <dgm:chPref val="3"/>
        </dgm:presLayoutVars>
      </dgm:prSet>
      <dgm:spPr/>
      <dgm:t>
        <a:bodyPr/>
        <a:lstStyle/>
        <a:p>
          <a:endParaRPr lang="en-US"/>
        </a:p>
      </dgm:t>
    </dgm:pt>
    <dgm:pt modelId="{2165908A-6986-DA41-AD1C-4D236811ACF8}" type="pres">
      <dgm:prSet presAssocID="{B16E214F-2289-4C48-99A0-122284DA5044}" presName="horzTwo" presStyleCnt="0"/>
      <dgm:spPr/>
    </dgm:pt>
    <dgm:pt modelId="{FC9FA9F1-71E8-294B-B7B6-307A1B422494}" type="pres">
      <dgm:prSet presAssocID="{5030D229-3B9B-0B49-BB8D-39C8A01450CE}" presName="sibSpaceTwo" presStyleCnt="0"/>
      <dgm:spPr/>
    </dgm:pt>
    <dgm:pt modelId="{77A269DF-D8DD-1A40-81A6-0571EE22C1DA}" type="pres">
      <dgm:prSet presAssocID="{E20C178E-1F80-BA4F-B7EE-3B54993DF8A2}" presName="vertTwo" presStyleCnt="0"/>
      <dgm:spPr/>
    </dgm:pt>
    <dgm:pt modelId="{1B57F700-16AA-5F42-9AAC-F808613BA6AA}" type="pres">
      <dgm:prSet presAssocID="{E20C178E-1F80-BA4F-B7EE-3B54993DF8A2}" presName="txTwo" presStyleLbl="node2" presStyleIdx="1" presStyleCnt="2">
        <dgm:presLayoutVars>
          <dgm:chPref val="3"/>
        </dgm:presLayoutVars>
      </dgm:prSet>
      <dgm:spPr/>
      <dgm:t>
        <a:bodyPr/>
        <a:lstStyle/>
        <a:p>
          <a:endParaRPr lang="en-US"/>
        </a:p>
      </dgm:t>
    </dgm:pt>
    <dgm:pt modelId="{C39F767D-EAE1-054D-AC34-C4466BCB9326}" type="pres">
      <dgm:prSet presAssocID="{E20C178E-1F80-BA4F-B7EE-3B54993DF8A2}" presName="parTransTwo" presStyleCnt="0"/>
      <dgm:spPr/>
    </dgm:pt>
    <dgm:pt modelId="{FC06E6ED-FF95-A943-A5F2-A72C5F7FDA93}" type="pres">
      <dgm:prSet presAssocID="{E20C178E-1F80-BA4F-B7EE-3B54993DF8A2}" presName="horzTwo" presStyleCnt="0"/>
      <dgm:spPr/>
    </dgm:pt>
    <dgm:pt modelId="{5A0903BB-8B0F-6E42-BE92-2CE6994A9EB7}" type="pres">
      <dgm:prSet presAssocID="{032DA66E-4671-5D4C-8FB4-7BF880B88BFF}" presName="vertThree" presStyleCnt="0"/>
      <dgm:spPr/>
    </dgm:pt>
    <dgm:pt modelId="{94029796-15BE-AE46-8DF5-B8A4BCBAB2EB}" type="pres">
      <dgm:prSet presAssocID="{032DA66E-4671-5D4C-8FB4-7BF880B88BFF}" presName="txThree" presStyleLbl="node3" presStyleIdx="0" presStyleCnt="4">
        <dgm:presLayoutVars>
          <dgm:chPref val="3"/>
        </dgm:presLayoutVars>
      </dgm:prSet>
      <dgm:spPr/>
      <dgm:t>
        <a:bodyPr/>
        <a:lstStyle/>
        <a:p>
          <a:endParaRPr lang="en-US"/>
        </a:p>
      </dgm:t>
    </dgm:pt>
    <dgm:pt modelId="{FA612B3A-0399-FD48-ACF7-B31B22215F04}" type="pres">
      <dgm:prSet presAssocID="{032DA66E-4671-5D4C-8FB4-7BF880B88BFF}" presName="horzThree" presStyleCnt="0"/>
      <dgm:spPr/>
    </dgm:pt>
    <dgm:pt modelId="{2C4612BC-C9D9-2241-B721-D144C07F1592}" type="pres">
      <dgm:prSet presAssocID="{F47CCFB0-DE66-014C-A704-3A9DD0D40BCA}" presName="sibSpaceThree" presStyleCnt="0"/>
      <dgm:spPr/>
    </dgm:pt>
    <dgm:pt modelId="{2FD56540-E2D3-FB4D-B8AB-B1845C4D2F54}" type="pres">
      <dgm:prSet presAssocID="{3D300B72-B210-1640-BDCF-50C2F735DB2B}" presName="vertThree" presStyleCnt="0"/>
      <dgm:spPr/>
    </dgm:pt>
    <dgm:pt modelId="{02FBD057-4716-1743-A602-E7B3FDF65069}" type="pres">
      <dgm:prSet presAssocID="{3D300B72-B210-1640-BDCF-50C2F735DB2B}" presName="txThree" presStyleLbl="node3" presStyleIdx="1" presStyleCnt="4">
        <dgm:presLayoutVars>
          <dgm:chPref val="3"/>
        </dgm:presLayoutVars>
      </dgm:prSet>
      <dgm:spPr/>
      <dgm:t>
        <a:bodyPr/>
        <a:lstStyle/>
        <a:p>
          <a:endParaRPr lang="en-US"/>
        </a:p>
      </dgm:t>
    </dgm:pt>
    <dgm:pt modelId="{4B1FC817-2B06-0B43-B21A-A7E9ABA600D6}" type="pres">
      <dgm:prSet presAssocID="{3D300B72-B210-1640-BDCF-50C2F735DB2B}" presName="horzThree" presStyleCnt="0"/>
      <dgm:spPr/>
    </dgm:pt>
    <dgm:pt modelId="{DCC773B9-1275-2646-ADC7-01CDD92109F9}" type="pres">
      <dgm:prSet presAssocID="{58B00217-EA47-584A-A09F-2A8C0C6E279A}" presName="sibSpaceThree" presStyleCnt="0"/>
      <dgm:spPr/>
    </dgm:pt>
    <dgm:pt modelId="{789786CB-CAB5-8648-AC63-B90D2D9D0D66}" type="pres">
      <dgm:prSet presAssocID="{924F0F89-A5BA-3645-8BF7-87A2C16C6F20}" presName="vertThree" presStyleCnt="0"/>
      <dgm:spPr/>
    </dgm:pt>
    <dgm:pt modelId="{2DA515F6-C5DA-694F-B8F4-B27C2ACE29E5}" type="pres">
      <dgm:prSet presAssocID="{924F0F89-A5BA-3645-8BF7-87A2C16C6F20}" presName="txThree" presStyleLbl="node3" presStyleIdx="2" presStyleCnt="4">
        <dgm:presLayoutVars>
          <dgm:chPref val="3"/>
        </dgm:presLayoutVars>
      </dgm:prSet>
      <dgm:spPr/>
      <dgm:t>
        <a:bodyPr/>
        <a:lstStyle/>
        <a:p>
          <a:endParaRPr lang="en-US"/>
        </a:p>
      </dgm:t>
    </dgm:pt>
    <dgm:pt modelId="{CCBEAAA0-3E96-134F-B257-50E36FA9BB6D}" type="pres">
      <dgm:prSet presAssocID="{924F0F89-A5BA-3645-8BF7-87A2C16C6F20}" presName="horzThree" presStyleCnt="0"/>
      <dgm:spPr/>
    </dgm:pt>
    <dgm:pt modelId="{B3B32800-C093-B24E-AA14-F216EAE2480D}" type="pres">
      <dgm:prSet presAssocID="{635ED037-FE0A-8445-AE8D-44999816AAAA}" presName="sibSpaceThree" presStyleCnt="0"/>
      <dgm:spPr/>
    </dgm:pt>
    <dgm:pt modelId="{32C237B3-5C0A-AD4E-B863-162561AEE83B}" type="pres">
      <dgm:prSet presAssocID="{5FE46BED-3C06-1C40-8C90-AE685EC9E95F}" presName="vertThree" presStyleCnt="0"/>
      <dgm:spPr/>
    </dgm:pt>
    <dgm:pt modelId="{91C3E931-D8F8-684A-A175-2855D8BF750E}" type="pres">
      <dgm:prSet presAssocID="{5FE46BED-3C06-1C40-8C90-AE685EC9E95F}" presName="txThree" presStyleLbl="node3" presStyleIdx="3" presStyleCnt="4">
        <dgm:presLayoutVars>
          <dgm:chPref val="3"/>
        </dgm:presLayoutVars>
      </dgm:prSet>
      <dgm:spPr/>
      <dgm:t>
        <a:bodyPr/>
        <a:lstStyle/>
        <a:p>
          <a:endParaRPr lang="en-US"/>
        </a:p>
      </dgm:t>
    </dgm:pt>
    <dgm:pt modelId="{F7477CFC-3EF9-C647-ACF6-54C8952EFD56}" type="pres">
      <dgm:prSet presAssocID="{5FE46BED-3C06-1C40-8C90-AE685EC9E95F}" presName="horzThree" presStyleCnt="0"/>
      <dgm:spPr/>
    </dgm:pt>
  </dgm:ptLst>
  <dgm:cxnLst>
    <dgm:cxn modelId="{A76AC0DE-FAB9-B740-BAC2-5C58B95F4D81}" srcId="{8E11E260-A33D-B144-9892-9D273F771764}" destId="{E20C178E-1F80-BA4F-B7EE-3B54993DF8A2}" srcOrd="1" destOrd="0" parTransId="{1EAEF67B-E927-0943-BC90-9A913C1F253B}" sibTransId="{A4A2AC90-7D2E-2A40-A2A8-2B0DF9F99C70}"/>
    <dgm:cxn modelId="{39176A12-1E1C-9049-8595-6E572A1B1B1D}" srcId="{E20C178E-1F80-BA4F-B7EE-3B54993DF8A2}" destId="{924F0F89-A5BA-3645-8BF7-87A2C16C6F20}" srcOrd="2" destOrd="0" parTransId="{1665C0AA-7E2B-6045-B88D-3A077AEF862D}" sibTransId="{635ED037-FE0A-8445-AE8D-44999816AAAA}"/>
    <dgm:cxn modelId="{D75E1892-A5A1-0B4C-A1FA-E8609169F398}" type="presOf" srcId="{8E11E260-A33D-B144-9892-9D273F771764}" destId="{9D475FAE-C95D-1A46-BAE3-D26D5D941A5F}" srcOrd="0" destOrd="0" presId="urn:microsoft.com/office/officeart/2005/8/layout/hierarchy4"/>
    <dgm:cxn modelId="{59F34738-7C2A-834B-820D-96E2B139BED9}" type="presOf" srcId="{032DA66E-4671-5D4C-8FB4-7BF880B88BFF}" destId="{94029796-15BE-AE46-8DF5-B8A4BCBAB2EB}" srcOrd="0" destOrd="0" presId="urn:microsoft.com/office/officeart/2005/8/layout/hierarchy4"/>
    <dgm:cxn modelId="{9D7CC1D0-B966-8D47-8538-138CF07A9832}" type="presOf" srcId="{5FE46BED-3C06-1C40-8C90-AE685EC9E95F}" destId="{91C3E931-D8F8-684A-A175-2855D8BF750E}" srcOrd="0" destOrd="0" presId="urn:microsoft.com/office/officeart/2005/8/layout/hierarchy4"/>
    <dgm:cxn modelId="{50135C9B-AEC4-F04C-973F-C46AD4555828}" srcId="{8E11E260-A33D-B144-9892-9D273F771764}" destId="{B16E214F-2289-4C48-99A0-122284DA5044}" srcOrd="0" destOrd="0" parTransId="{E4DF59B3-475C-C148-BCB6-5B7474B09BEF}" sibTransId="{5030D229-3B9B-0B49-BB8D-39C8A01450CE}"/>
    <dgm:cxn modelId="{2F583CF2-5F34-144A-B367-092804853D42}" srcId="{3F5641F1-2A9C-F04C-9891-C8BCF7C973DC}" destId="{8E11E260-A33D-B144-9892-9D273F771764}" srcOrd="0" destOrd="0" parTransId="{EDEB1BE5-4EC9-7C4D-90BF-5C69574DEF35}" sibTransId="{808059F8-1218-6C45-B845-5E2A9D67444E}"/>
    <dgm:cxn modelId="{0E06E252-C8CA-BE4F-BC2F-AF1049DE066F}" type="presOf" srcId="{B16E214F-2289-4C48-99A0-122284DA5044}" destId="{428F4FDC-E6E7-2744-B0FC-35347E7858F2}" srcOrd="0" destOrd="0" presId="urn:microsoft.com/office/officeart/2005/8/layout/hierarchy4"/>
    <dgm:cxn modelId="{9488F9A6-E2F0-0E45-950F-AA2F039C4D77}" type="presOf" srcId="{E20C178E-1F80-BA4F-B7EE-3B54993DF8A2}" destId="{1B57F700-16AA-5F42-9AAC-F808613BA6AA}" srcOrd="0" destOrd="0" presId="urn:microsoft.com/office/officeart/2005/8/layout/hierarchy4"/>
    <dgm:cxn modelId="{16A815D2-9B2A-1A4D-AEE7-182A7D74F7BF}" type="presOf" srcId="{3D300B72-B210-1640-BDCF-50C2F735DB2B}" destId="{02FBD057-4716-1743-A602-E7B3FDF65069}" srcOrd="0" destOrd="0" presId="urn:microsoft.com/office/officeart/2005/8/layout/hierarchy4"/>
    <dgm:cxn modelId="{BE4B1249-7792-D148-B809-DF6A77B7349F}" srcId="{E20C178E-1F80-BA4F-B7EE-3B54993DF8A2}" destId="{032DA66E-4671-5D4C-8FB4-7BF880B88BFF}" srcOrd="0" destOrd="0" parTransId="{FE9A3E6F-E087-8F46-AF57-24A2CD8ED1B4}" sibTransId="{F47CCFB0-DE66-014C-A704-3A9DD0D40BCA}"/>
    <dgm:cxn modelId="{FA4703F1-F73E-7649-B104-4CEA6F1591D7}" srcId="{E20C178E-1F80-BA4F-B7EE-3B54993DF8A2}" destId="{3D300B72-B210-1640-BDCF-50C2F735DB2B}" srcOrd="1" destOrd="0" parTransId="{A6121D32-112B-1546-8CCE-6BEC0FA12071}" sibTransId="{58B00217-EA47-584A-A09F-2A8C0C6E279A}"/>
    <dgm:cxn modelId="{9EA29525-E5C5-F54D-BC8A-35AD0766DC17}" type="presOf" srcId="{924F0F89-A5BA-3645-8BF7-87A2C16C6F20}" destId="{2DA515F6-C5DA-694F-B8F4-B27C2ACE29E5}" srcOrd="0" destOrd="0" presId="urn:microsoft.com/office/officeart/2005/8/layout/hierarchy4"/>
    <dgm:cxn modelId="{3F932CF8-420E-F945-8F0D-667D9975959D}" type="presOf" srcId="{3F5641F1-2A9C-F04C-9891-C8BCF7C973DC}" destId="{14D08006-1EC8-4145-BCA2-D50C4718469C}" srcOrd="0" destOrd="0" presId="urn:microsoft.com/office/officeart/2005/8/layout/hierarchy4"/>
    <dgm:cxn modelId="{FA4C331F-84FA-9747-8DEC-3C3E201AFBA8}" srcId="{E20C178E-1F80-BA4F-B7EE-3B54993DF8A2}" destId="{5FE46BED-3C06-1C40-8C90-AE685EC9E95F}" srcOrd="3" destOrd="0" parTransId="{290AD640-949F-3543-85A3-3D138C5AC5EA}" sibTransId="{086E754A-45F0-FC4A-93B3-EE17E286556A}"/>
    <dgm:cxn modelId="{1659DD38-0D6A-084B-BF1D-1870D59E3314}" type="presParOf" srcId="{14D08006-1EC8-4145-BCA2-D50C4718469C}" destId="{50C9FAE8-4E10-0D46-8398-E4E0348F02F3}" srcOrd="0" destOrd="0" presId="urn:microsoft.com/office/officeart/2005/8/layout/hierarchy4"/>
    <dgm:cxn modelId="{CCAD42A8-5F02-F34C-BD3B-AB821DBF31E5}" type="presParOf" srcId="{50C9FAE8-4E10-0D46-8398-E4E0348F02F3}" destId="{9D475FAE-C95D-1A46-BAE3-D26D5D941A5F}" srcOrd="0" destOrd="0" presId="urn:microsoft.com/office/officeart/2005/8/layout/hierarchy4"/>
    <dgm:cxn modelId="{334032D2-8EB3-1545-ADFC-F71CFFD06C5F}" type="presParOf" srcId="{50C9FAE8-4E10-0D46-8398-E4E0348F02F3}" destId="{ACF0CCF3-D732-AB4E-976D-EDE2E7E053B9}" srcOrd="1" destOrd="0" presId="urn:microsoft.com/office/officeart/2005/8/layout/hierarchy4"/>
    <dgm:cxn modelId="{8C8787AD-CC0E-9145-9051-94B41B0328FE}" type="presParOf" srcId="{50C9FAE8-4E10-0D46-8398-E4E0348F02F3}" destId="{40A75BC8-75C2-6D4B-8BC6-EA017F3B29E9}" srcOrd="2" destOrd="0" presId="urn:microsoft.com/office/officeart/2005/8/layout/hierarchy4"/>
    <dgm:cxn modelId="{EC9A4A7E-8298-9B46-B270-F4527DCFD12C}" type="presParOf" srcId="{40A75BC8-75C2-6D4B-8BC6-EA017F3B29E9}" destId="{BDA4AD77-E922-9943-B39D-1A9A68CD1FA3}" srcOrd="0" destOrd="0" presId="urn:microsoft.com/office/officeart/2005/8/layout/hierarchy4"/>
    <dgm:cxn modelId="{7D2684E6-81B3-424C-A645-FD10A7D9340E}" type="presParOf" srcId="{BDA4AD77-E922-9943-B39D-1A9A68CD1FA3}" destId="{428F4FDC-E6E7-2744-B0FC-35347E7858F2}" srcOrd="0" destOrd="0" presId="urn:microsoft.com/office/officeart/2005/8/layout/hierarchy4"/>
    <dgm:cxn modelId="{1793ECCA-5E19-AB4E-9720-D06F6929BA38}" type="presParOf" srcId="{BDA4AD77-E922-9943-B39D-1A9A68CD1FA3}" destId="{2165908A-6986-DA41-AD1C-4D236811ACF8}" srcOrd="1" destOrd="0" presId="urn:microsoft.com/office/officeart/2005/8/layout/hierarchy4"/>
    <dgm:cxn modelId="{8C4A77DC-FF99-5D42-A781-5348F2C894F9}" type="presParOf" srcId="{40A75BC8-75C2-6D4B-8BC6-EA017F3B29E9}" destId="{FC9FA9F1-71E8-294B-B7B6-307A1B422494}" srcOrd="1" destOrd="0" presId="urn:microsoft.com/office/officeart/2005/8/layout/hierarchy4"/>
    <dgm:cxn modelId="{55EEBB46-0113-6943-ADDE-A9C202655F9E}" type="presParOf" srcId="{40A75BC8-75C2-6D4B-8BC6-EA017F3B29E9}" destId="{77A269DF-D8DD-1A40-81A6-0571EE22C1DA}" srcOrd="2" destOrd="0" presId="urn:microsoft.com/office/officeart/2005/8/layout/hierarchy4"/>
    <dgm:cxn modelId="{78E267FA-7CB1-3343-BBB9-242A4A0D6910}" type="presParOf" srcId="{77A269DF-D8DD-1A40-81A6-0571EE22C1DA}" destId="{1B57F700-16AA-5F42-9AAC-F808613BA6AA}" srcOrd="0" destOrd="0" presId="urn:microsoft.com/office/officeart/2005/8/layout/hierarchy4"/>
    <dgm:cxn modelId="{B098F6CC-9571-2140-8D1D-A0D779F87C3A}" type="presParOf" srcId="{77A269DF-D8DD-1A40-81A6-0571EE22C1DA}" destId="{C39F767D-EAE1-054D-AC34-C4466BCB9326}" srcOrd="1" destOrd="0" presId="urn:microsoft.com/office/officeart/2005/8/layout/hierarchy4"/>
    <dgm:cxn modelId="{241E8E4B-3BB9-5748-A6E5-1A5FFF9E151D}" type="presParOf" srcId="{77A269DF-D8DD-1A40-81A6-0571EE22C1DA}" destId="{FC06E6ED-FF95-A943-A5F2-A72C5F7FDA93}" srcOrd="2" destOrd="0" presId="urn:microsoft.com/office/officeart/2005/8/layout/hierarchy4"/>
    <dgm:cxn modelId="{003DD2FD-A1A0-D543-A2E9-654BC08CE285}" type="presParOf" srcId="{FC06E6ED-FF95-A943-A5F2-A72C5F7FDA93}" destId="{5A0903BB-8B0F-6E42-BE92-2CE6994A9EB7}" srcOrd="0" destOrd="0" presId="urn:microsoft.com/office/officeart/2005/8/layout/hierarchy4"/>
    <dgm:cxn modelId="{0300199B-1812-4C4A-9078-7004DD453EE6}" type="presParOf" srcId="{5A0903BB-8B0F-6E42-BE92-2CE6994A9EB7}" destId="{94029796-15BE-AE46-8DF5-B8A4BCBAB2EB}" srcOrd="0" destOrd="0" presId="urn:microsoft.com/office/officeart/2005/8/layout/hierarchy4"/>
    <dgm:cxn modelId="{A36A04B6-DAB1-4B45-90C4-E63B119DE494}" type="presParOf" srcId="{5A0903BB-8B0F-6E42-BE92-2CE6994A9EB7}" destId="{FA612B3A-0399-FD48-ACF7-B31B22215F04}" srcOrd="1" destOrd="0" presId="urn:microsoft.com/office/officeart/2005/8/layout/hierarchy4"/>
    <dgm:cxn modelId="{37D07624-8C92-8543-912D-5EC40010924E}" type="presParOf" srcId="{FC06E6ED-FF95-A943-A5F2-A72C5F7FDA93}" destId="{2C4612BC-C9D9-2241-B721-D144C07F1592}" srcOrd="1" destOrd="0" presId="urn:microsoft.com/office/officeart/2005/8/layout/hierarchy4"/>
    <dgm:cxn modelId="{9361D996-277A-7C41-8ADB-C3CA078A5136}" type="presParOf" srcId="{FC06E6ED-FF95-A943-A5F2-A72C5F7FDA93}" destId="{2FD56540-E2D3-FB4D-B8AB-B1845C4D2F54}" srcOrd="2" destOrd="0" presId="urn:microsoft.com/office/officeart/2005/8/layout/hierarchy4"/>
    <dgm:cxn modelId="{83638D55-4404-EA4D-B3E3-703D70F87576}" type="presParOf" srcId="{2FD56540-E2D3-FB4D-B8AB-B1845C4D2F54}" destId="{02FBD057-4716-1743-A602-E7B3FDF65069}" srcOrd="0" destOrd="0" presId="urn:microsoft.com/office/officeart/2005/8/layout/hierarchy4"/>
    <dgm:cxn modelId="{5C055B14-3597-404C-960E-EA11CCED0039}" type="presParOf" srcId="{2FD56540-E2D3-FB4D-B8AB-B1845C4D2F54}" destId="{4B1FC817-2B06-0B43-B21A-A7E9ABA600D6}" srcOrd="1" destOrd="0" presId="urn:microsoft.com/office/officeart/2005/8/layout/hierarchy4"/>
    <dgm:cxn modelId="{0B57CB9C-E8F5-B64C-9AE5-A0E28CE0F793}" type="presParOf" srcId="{FC06E6ED-FF95-A943-A5F2-A72C5F7FDA93}" destId="{DCC773B9-1275-2646-ADC7-01CDD92109F9}" srcOrd="3" destOrd="0" presId="urn:microsoft.com/office/officeart/2005/8/layout/hierarchy4"/>
    <dgm:cxn modelId="{0054E182-CECA-AF43-9880-F3643E697B6F}" type="presParOf" srcId="{FC06E6ED-FF95-A943-A5F2-A72C5F7FDA93}" destId="{789786CB-CAB5-8648-AC63-B90D2D9D0D66}" srcOrd="4" destOrd="0" presId="urn:microsoft.com/office/officeart/2005/8/layout/hierarchy4"/>
    <dgm:cxn modelId="{4F5FEA1B-0E6C-5D4B-9F4D-D80FF8A54FD2}" type="presParOf" srcId="{789786CB-CAB5-8648-AC63-B90D2D9D0D66}" destId="{2DA515F6-C5DA-694F-B8F4-B27C2ACE29E5}" srcOrd="0" destOrd="0" presId="urn:microsoft.com/office/officeart/2005/8/layout/hierarchy4"/>
    <dgm:cxn modelId="{150DEFCF-056C-A34A-8695-C35BB0ECEC02}" type="presParOf" srcId="{789786CB-CAB5-8648-AC63-B90D2D9D0D66}" destId="{CCBEAAA0-3E96-134F-B257-50E36FA9BB6D}" srcOrd="1" destOrd="0" presId="urn:microsoft.com/office/officeart/2005/8/layout/hierarchy4"/>
    <dgm:cxn modelId="{B8590CDC-7CC2-3047-A1B0-FCB945FCED56}" type="presParOf" srcId="{FC06E6ED-FF95-A943-A5F2-A72C5F7FDA93}" destId="{B3B32800-C093-B24E-AA14-F216EAE2480D}" srcOrd="5" destOrd="0" presId="urn:microsoft.com/office/officeart/2005/8/layout/hierarchy4"/>
    <dgm:cxn modelId="{93064F87-62E4-5740-A8A1-CA5BD196B3B7}" type="presParOf" srcId="{FC06E6ED-FF95-A943-A5F2-A72C5F7FDA93}" destId="{32C237B3-5C0A-AD4E-B863-162561AEE83B}" srcOrd="6" destOrd="0" presId="urn:microsoft.com/office/officeart/2005/8/layout/hierarchy4"/>
    <dgm:cxn modelId="{567106AA-242D-084F-9D1E-3630765D392F}" type="presParOf" srcId="{32C237B3-5C0A-AD4E-B863-162561AEE83B}" destId="{91C3E931-D8F8-684A-A175-2855D8BF750E}" srcOrd="0" destOrd="0" presId="urn:microsoft.com/office/officeart/2005/8/layout/hierarchy4"/>
    <dgm:cxn modelId="{E90A8E88-DC48-6343-8025-63EB13B46D40}" type="presParOf" srcId="{32C237B3-5C0A-AD4E-B863-162561AEE83B}" destId="{F7477CFC-3EF9-C647-ACF6-54C8952EFD5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60C707-E609-BB46-A9D1-CFC92EB97B0F}" type="doc">
      <dgm:prSet loTypeId="urn:microsoft.com/office/officeart/2005/8/layout/hList3" loCatId="" qsTypeId="urn:microsoft.com/office/officeart/2005/8/quickstyle/simple3" qsCatId="simple" csTypeId="urn:microsoft.com/office/officeart/2005/8/colors/accent1_1" csCatId="accent1" phldr="1"/>
      <dgm:spPr/>
      <dgm:t>
        <a:bodyPr/>
        <a:lstStyle/>
        <a:p>
          <a:endParaRPr lang="en-US"/>
        </a:p>
      </dgm:t>
    </dgm:pt>
    <dgm:pt modelId="{687009BB-6706-1743-BBB1-69D43539F37E}">
      <dgm:prSet phldrT="[Text]"/>
      <dgm:spPr/>
      <dgm:t>
        <a:bodyPr/>
        <a:lstStyle/>
        <a:p>
          <a:r>
            <a:rPr lang="en-US" dirty="0" smtClean="0"/>
            <a:t>Tubulin is a target for</a:t>
          </a:r>
          <a:endParaRPr lang="en-US" dirty="0"/>
        </a:p>
      </dgm:t>
    </dgm:pt>
    <dgm:pt modelId="{91C0AD04-C6DC-D842-9219-24DAE02D4F44}" type="parTrans" cxnId="{511C3B0D-9DFC-8846-B51B-00BC421EB11B}">
      <dgm:prSet/>
      <dgm:spPr/>
      <dgm:t>
        <a:bodyPr/>
        <a:lstStyle/>
        <a:p>
          <a:endParaRPr lang="en-US"/>
        </a:p>
      </dgm:t>
    </dgm:pt>
    <dgm:pt modelId="{B605932A-99EF-3340-9D1B-1CD4A7254F3C}" type="sibTrans" cxnId="{511C3B0D-9DFC-8846-B51B-00BC421EB11B}">
      <dgm:prSet/>
      <dgm:spPr/>
      <dgm:t>
        <a:bodyPr/>
        <a:lstStyle/>
        <a:p>
          <a:endParaRPr lang="en-US"/>
        </a:p>
      </dgm:t>
    </dgm:pt>
    <dgm:pt modelId="{E84B11A9-FAAB-274E-A4F2-67A7C62A23F6}">
      <dgm:prSet phldrT="[Text]" custT="1"/>
      <dgm:spPr/>
      <dgm:t>
        <a:bodyPr/>
        <a:lstStyle/>
        <a:p>
          <a:r>
            <a:rPr lang="en-US" sz="1600" smtClean="0"/>
            <a:t>anticancer drug</a:t>
          </a:r>
        </a:p>
        <a:p>
          <a:r>
            <a:rPr lang="en-US" sz="1600" smtClean="0"/>
            <a:t>e.g. </a:t>
          </a:r>
          <a:r>
            <a:rPr lang="en-US" sz="1600" b="1" smtClean="0"/>
            <a:t>Vincristine </a:t>
          </a:r>
          <a:r>
            <a:rPr lang="en-US" sz="1600" b="0" smtClean="0"/>
            <a:t>(</a:t>
          </a:r>
          <a:r>
            <a:rPr lang="en-US" sz="1600" smtClean="0"/>
            <a:t>anticancer agent )</a:t>
          </a:r>
          <a:endParaRPr lang="en-US" sz="1600" b="1" smtClean="0"/>
        </a:p>
        <a:p>
          <a:r>
            <a:rPr lang="en-US" sz="1600" smtClean="0">
              <a:latin typeface="+mn-lt"/>
              <a:ea typeface="Overlock"/>
              <a:cs typeface="Overlock"/>
              <a:sym typeface="Overlock"/>
            </a:rPr>
            <a:t>Vincristine kills cancerous cells by inhibiting microtubule formation and cell division</a:t>
          </a:r>
          <a:r>
            <a:rPr lang="en-US" sz="1600" b="1" smtClean="0">
              <a:latin typeface="+mn-lt"/>
            </a:rPr>
            <a:t> </a:t>
          </a:r>
          <a:endParaRPr lang="en-US" sz="1600" b="1" dirty="0" smtClean="0">
            <a:latin typeface="+mn-lt"/>
          </a:endParaRPr>
        </a:p>
      </dgm:t>
    </dgm:pt>
    <dgm:pt modelId="{6144C85E-3CAB-3047-A947-CFD1A1D6B8B4}" type="parTrans" cxnId="{8E55C947-25DA-DC42-84FB-E5219B2CEB77}">
      <dgm:prSet/>
      <dgm:spPr/>
      <dgm:t>
        <a:bodyPr/>
        <a:lstStyle/>
        <a:p>
          <a:endParaRPr lang="en-US"/>
        </a:p>
      </dgm:t>
    </dgm:pt>
    <dgm:pt modelId="{25799B48-C80F-0A4D-BF47-3B7E811254B3}" type="sibTrans" cxnId="{8E55C947-25DA-DC42-84FB-E5219B2CEB77}">
      <dgm:prSet/>
      <dgm:spPr/>
      <dgm:t>
        <a:bodyPr/>
        <a:lstStyle/>
        <a:p>
          <a:endParaRPr lang="en-US"/>
        </a:p>
      </dgm:t>
    </dgm:pt>
    <dgm:pt modelId="{3D6777E9-DE47-494A-9D7B-6176A754D215}">
      <dgm:prSet phldrT="[Text]" custT="1"/>
      <dgm:spPr/>
      <dgm:t>
        <a:bodyPr/>
        <a:lstStyle/>
        <a:p>
          <a:pPr rtl="0"/>
          <a:r>
            <a:rPr lang="en-US" sz="1400" smtClean="0">
              <a:latin typeface="+mn-lt"/>
              <a:ea typeface="Overlock"/>
              <a:cs typeface="Overlock"/>
              <a:sym typeface="Overlock"/>
            </a:rPr>
            <a:t>Anti gout drugs</a:t>
          </a:r>
        </a:p>
        <a:p>
          <a:pPr rtl="0"/>
          <a:r>
            <a:rPr lang="en-US" sz="1400" smtClean="0">
              <a:latin typeface="+mn-lt"/>
              <a:ea typeface="Overlock"/>
              <a:cs typeface="Overlock"/>
              <a:sym typeface="Overlock"/>
            </a:rPr>
            <a:t>E,g, </a:t>
          </a:r>
          <a:r>
            <a:rPr lang="en-US" sz="1400" b="1" smtClean="0"/>
            <a:t>Colchicine </a:t>
          </a:r>
          <a:r>
            <a:rPr lang="en-US" sz="1400" b="0" smtClean="0"/>
            <a:t> (</a:t>
          </a:r>
          <a:r>
            <a:rPr lang="en-US" sz="1400" smtClean="0"/>
            <a:t>used in treatment </a:t>
          </a:r>
          <a:r>
            <a:rPr lang="en-US" sz="1200" smtClean="0"/>
            <a:t>of gout )</a:t>
          </a:r>
        </a:p>
        <a:p>
          <a:pPr rtl="0"/>
          <a:r>
            <a:rPr lang="en-US" sz="1400" b="1" smtClean="0">
              <a:latin typeface="+mn-lt"/>
            </a:rPr>
            <a:t>Colchicine  </a:t>
          </a:r>
          <a:r>
            <a:rPr lang="en-US" sz="1400" smtClean="0">
              <a:latin typeface="+mn-lt"/>
              <a:ea typeface="Overlock"/>
              <a:cs typeface="Overlock"/>
              <a:sym typeface="Overlock"/>
            </a:rPr>
            <a:t>binds to tubulin and inhibits the formation of microtubules, preventing neutrophil motility and decreasing the inflammation</a:t>
          </a:r>
          <a:r>
            <a:rPr lang="en-US" sz="1400" smtClean="0">
              <a:latin typeface="Overlock"/>
              <a:ea typeface="Overlock"/>
              <a:cs typeface="Overlock"/>
              <a:sym typeface="Overlock"/>
            </a:rPr>
            <a:t>.</a:t>
          </a:r>
          <a:endParaRPr lang="en-US" sz="1400" dirty="0" smtClean="0"/>
        </a:p>
      </dgm:t>
    </dgm:pt>
    <dgm:pt modelId="{9BCAB5FA-7E5E-1946-83AE-0B5ED6111663}" type="parTrans" cxnId="{9E6C7FFB-5D5D-534C-BF8D-0DBB3F2B9A50}">
      <dgm:prSet/>
      <dgm:spPr/>
      <dgm:t>
        <a:bodyPr/>
        <a:lstStyle/>
        <a:p>
          <a:endParaRPr lang="en-US"/>
        </a:p>
      </dgm:t>
    </dgm:pt>
    <dgm:pt modelId="{C2D295FA-650A-644F-A2E6-DC5345D59797}" type="sibTrans" cxnId="{9E6C7FFB-5D5D-534C-BF8D-0DBB3F2B9A50}">
      <dgm:prSet/>
      <dgm:spPr/>
      <dgm:t>
        <a:bodyPr/>
        <a:lstStyle/>
        <a:p>
          <a:endParaRPr lang="en-US"/>
        </a:p>
      </dgm:t>
    </dgm:pt>
    <dgm:pt modelId="{821C1ADB-21FD-A941-8CC9-A08FBCD8154F}" type="pres">
      <dgm:prSet presAssocID="{0660C707-E609-BB46-A9D1-CFC92EB97B0F}" presName="composite" presStyleCnt="0">
        <dgm:presLayoutVars>
          <dgm:chMax val="1"/>
          <dgm:dir/>
          <dgm:resizeHandles val="exact"/>
        </dgm:presLayoutVars>
      </dgm:prSet>
      <dgm:spPr/>
      <dgm:t>
        <a:bodyPr/>
        <a:lstStyle/>
        <a:p>
          <a:endParaRPr lang="en-US"/>
        </a:p>
      </dgm:t>
    </dgm:pt>
    <dgm:pt modelId="{073F3B13-CA23-504A-B3CA-7AE752320AC9}" type="pres">
      <dgm:prSet presAssocID="{687009BB-6706-1743-BBB1-69D43539F37E}" presName="roof" presStyleLbl="dkBgShp" presStyleIdx="0" presStyleCnt="2"/>
      <dgm:spPr/>
      <dgm:t>
        <a:bodyPr/>
        <a:lstStyle/>
        <a:p>
          <a:endParaRPr lang="en-US"/>
        </a:p>
      </dgm:t>
    </dgm:pt>
    <dgm:pt modelId="{EDD0D0F8-F665-964E-8A97-B1302E0C29DB}" type="pres">
      <dgm:prSet presAssocID="{687009BB-6706-1743-BBB1-69D43539F37E}" presName="pillars" presStyleCnt="0"/>
      <dgm:spPr/>
    </dgm:pt>
    <dgm:pt modelId="{3F37600C-605A-0D4C-9105-2F07B861F09D}" type="pres">
      <dgm:prSet presAssocID="{687009BB-6706-1743-BBB1-69D43539F37E}" presName="pillar1" presStyleLbl="node1" presStyleIdx="0" presStyleCnt="2">
        <dgm:presLayoutVars>
          <dgm:bulletEnabled val="1"/>
        </dgm:presLayoutVars>
      </dgm:prSet>
      <dgm:spPr/>
      <dgm:t>
        <a:bodyPr/>
        <a:lstStyle/>
        <a:p>
          <a:endParaRPr lang="en-US"/>
        </a:p>
      </dgm:t>
    </dgm:pt>
    <dgm:pt modelId="{953C3FE5-7059-9F41-A232-2E26C0D39513}" type="pres">
      <dgm:prSet presAssocID="{3D6777E9-DE47-494A-9D7B-6176A754D215}" presName="pillarX" presStyleLbl="node1" presStyleIdx="1" presStyleCnt="2">
        <dgm:presLayoutVars>
          <dgm:bulletEnabled val="1"/>
        </dgm:presLayoutVars>
      </dgm:prSet>
      <dgm:spPr/>
      <dgm:t>
        <a:bodyPr/>
        <a:lstStyle/>
        <a:p>
          <a:endParaRPr lang="en-US"/>
        </a:p>
      </dgm:t>
    </dgm:pt>
    <dgm:pt modelId="{5F65AE0C-30A3-664E-8002-36A4026211D7}" type="pres">
      <dgm:prSet presAssocID="{687009BB-6706-1743-BBB1-69D43539F37E}" presName="base" presStyleLbl="dkBgShp" presStyleIdx="1" presStyleCnt="2"/>
      <dgm:spPr/>
    </dgm:pt>
  </dgm:ptLst>
  <dgm:cxnLst>
    <dgm:cxn modelId="{511C3B0D-9DFC-8846-B51B-00BC421EB11B}" srcId="{0660C707-E609-BB46-A9D1-CFC92EB97B0F}" destId="{687009BB-6706-1743-BBB1-69D43539F37E}" srcOrd="0" destOrd="0" parTransId="{91C0AD04-C6DC-D842-9219-24DAE02D4F44}" sibTransId="{B605932A-99EF-3340-9D1B-1CD4A7254F3C}"/>
    <dgm:cxn modelId="{7FD052ED-530B-2E42-9EAA-91DB5C46FA5E}" type="presOf" srcId="{0660C707-E609-BB46-A9D1-CFC92EB97B0F}" destId="{821C1ADB-21FD-A941-8CC9-A08FBCD8154F}" srcOrd="0" destOrd="0" presId="urn:microsoft.com/office/officeart/2005/8/layout/hList3"/>
    <dgm:cxn modelId="{9D797217-16B9-5549-88FC-232F8B96C47C}" type="presOf" srcId="{687009BB-6706-1743-BBB1-69D43539F37E}" destId="{073F3B13-CA23-504A-B3CA-7AE752320AC9}" srcOrd="0" destOrd="0" presId="urn:microsoft.com/office/officeart/2005/8/layout/hList3"/>
    <dgm:cxn modelId="{8E55C947-25DA-DC42-84FB-E5219B2CEB77}" srcId="{687009BB-6706-1743-BBB1-69D43539F37E}" destId="{E84B11A9-FAAB-274E-A4F2-67A7C62A23F6}" srcOrd="0" destOrd="0" parTransId="{6144C85E-3CAB-3047-A947-CFD1A1D6B8B4}" sibTransId="{25799B48-C80F-0A4D-BF47-3B7E811254B3}"/>
    <dgm:cxn modelId="{88874E55-794A-E646-9F04-F56519816177}" type="presOf" srcId="{E84B11A9-FAAB-274E-A4F2-67A7C62A23F6}" destId="{3F37600C-605A-0D4C-9105-2F07B861F09D}" srcOrd="0" destOrd="0" presId="urn:microsoft.com/office/officeart/2005/8/layout/hList3"/>
    <dgm:cxn modelId="{32DA9214-F975-1445-99B8-C902F5363911}" type="presOf" srcId="{3D6777E9-DE47-494A-9D7B-6176A754D215}" destId="{953C3FE5-7059-9F41-A232-2E26C0D39513}" srcOrd="0" destOrd="0" presId="urn:microsoft.com/office/officeart/2005/8/layout/hList3"/>
    <dgm:cxn modelId="{9E6C7FFB-5D5D-534C-BF8D-0DBB3F2B9A50}" srcId="{687009BB-6706-1743-BBB1-69D43539F37E}" destId="{3D6777E9-DE47-494A-9D7B-6176A754D215}" srcOrd="1" destOrd="0" parTransId="{9BCAB5FA-7E5E-1946-83AE-0B5ED6111663}" sibTransId="{C2D295FA-650A-644F-A2E6-DC5345D59797}"/>
    <dgm:cxn modelId="{93E594AA-588C-9F46-90A4-217622C0B8BE}" type="presParOf" srcId="{821C1ADB-21FD-A941-8CC9-A08FBCD8154F}" destId="{073F3B13-CA23-504A-B3CA-7AE752320AC9}" srcOrd="0" destOrd="0" presId="urn:microsoft.com/office/officeart/2005/8/layout/hList3"/>
    <dgm:cxn modelId="{02E31C30-684C-B44F-B99A-C278CECA394A}" type="presParOf" srcId="{821C1ADB-21FD-A941-8CC9-A08FBCD8154F}" destId="{EDD0D0F8-F665-964E-8A97-B1302E0C29DB}" srcOrd="1" destOrd="0" presId="urn:microsoft.com/office/officeart/2005/8/layout/hList3"/>
    <dgm:cxn modelId="{25895DB1-E8A7-1645-A1BB-DFD5B79F8838}" type="presParOf" srcId="{EDD0D0F8-F665-964E-8A97-B1302E0C29DB}" destId="{3F37600C-605A-0D4C-9105-2F07B861F09D}" srcOrd="0" destOrd="0" presId="urn:microsoft.com/office/officeart/2005/8/layout/hList3"/>
    <dgm:cxn modelId="{6DE636BE-991A-7544-B6B0-00F7DDF30765}" type="presParOf" srcId="{EDD0D0F8-F665-964E-8A97-B1302E0C29DB}" destId="{953C3FE5-7059-9F41-A232-2E26C0D39513}" srcOrd="1" destOrd="0" presId="urn:microsoft.com/office/officeart/2005/8/layout/hList3"/>
    <dgm:cxn modelId="{A70C4C2F-7C6E-9241-A4F1-A504C58F41EA}" type="presParOf" srcId="{821C1ADB-21FD-A941-8CC9-A08FBCD8154F}" destId="{5F65AE0C-30A3-664E-8002-36A4026211D7}"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AE201-07EE-F84A-B05B-5F50FB9B48DD}">
      <dsp:nvSpPr>
        <dsp:cNvPr id="0" name=""/>
        <dsp:cNvSpPr/>
      </dsp:nvSpPr>
      <dsp:spPr>
        <a:xfrm>
          <a:off x="3236258" y="580548"/>
          <a:ext cx="701482" cy="243489"/>
        </a:xfrm>
        <a:custGeom>
          <a:avLst/>
          <a:gdLst/>
          <a:ahLst/>
          <a:cxnLst/>
          <a:rect l="0" t="0" r="0" b="0"/>
          <a:pathLst>
            <a:path>
              <a:moveTo>
                <a:pt x="0" y="0"/>
              </a:moveTo>
              <a:lnTo>
                <a:pt x="0" y="121744"/>
              </a:lnTo>
              <a:lnTo>
                <a:pt x="701482" y="121744"/>
              </a:lnTo>
              <a:lnTo>
                <a:pt x="701482" y="24348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2B6427-08A2-4844-AD47-CB83E7D1C9CC}">
      <dsp:nvSpPr>
        <dsp:cNvPr id="0" name=""/>
        <dsp:cNvSpPr/>
      </dsp:nvSpPr>
      <dsp:spPr>
        <a:xfrm>
          <a:off x="2534776" y="580548"/>
          <a:ext cx="701482" cy="243489"/>
        </a:xfrm>
        <a:custGeom>
          <a:avLst/>
          <a:gdLst/>
          <a:ahLst/>
          <a:cxnLst/>
          <a:rect l="0" t="0" r="0" b="0"/>
          <a:pathLst>
            <a:path>
              <a:moveTo>
                <a:pt x="701482" y="0"/>
              </a:moveTo>
              <a:lnTo>
                <a:pt x="701482" y="121744"/>
              </a:lnTo>
              <a:lnTo>
                <a:pt x="0" y="121744"/>
              </a:lnTo>
              <a:lnTo>
                <a:pt x="0" y="24348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0B9DDD3-4BF1-2C4C-A00F-923454FA942E}">
      <dsp:nvSpPr>
        <dsp:cNvPr id="0" name=""/>
        <dsp:cNvSpPr/>
      </dsp:nvSpPr>
      <dsp:spPr>
        <a:xfrm>
          <a:off x="2656521" y="810"/>
          <a:ext cx="1159474" cy="579737"/>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Drug</a:t>
          </a:r>
          <a:endParaRPr lang="en-US" sz="1300" kern="1200" dirty="0"/>
        </a:p>
      </dsp:txBody>
      <dsp:txXfrm>
        <a:off x="2656521" y="810"/>
        <a:ext cx="1159474" cy="579737"/>
      </dsp:txXfrm>
    </dsp:sp>
    <dsp:sp modelId="{03DD7ECD-6722-A840-85E7-8FBC28CB3963}">
      <dsp:nvSpPr>
        <dsp:cNvPr id="0" name=""/>
        <dsp:cNvSpPr/>
      </dsp:nvSpPr>
      <dsp:spPr>
        <a:xfrm>
          <a:off x="1955038" y="824037"/>
          <a:ext cx="1159474" cy="579737"/>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i="0" u="none" strike="noStrike" kern="1200" dirty="0" smtClean="0">
              <a:solidFill>
                <a:schemeClr val="lt1"/>
              </a:solidFill>
              <a:effectLst/>
              <a:latin typeface="+mn-lt"/>
              <a:ea typeface="+mn-ea"/>
              <a:cs typeface="+mn-cs"/>
            </a:rPr>
            <a:t>receptor- mediated mechanism</a:t>
          </a:r>
          <a:endParaRPr lang="en-US" sz="1300" kern="1200" dirty="0"/>
        </a:p>
      </dsp:txBody>
      <dsp:txXfrm>
        <a:off x="1955038" y="824037"/>
        <a:ext cx="1159474" cy="579737"/>
      </dsp:txXfrm>
    </dsp:sp>
    <dsp:sp modelId="{F3DD1E70-7A40-074E-8A08-A648F08D9122}">
      <dsp:nvSpPr>
        <dsp:cNvPr id="0" name=""/>
        <dsp:cNvSpPr/>
      </dsp:nvSpPr>
      <dsp:spPr>
        <a:xfrm>
          <a:off x="3358003" y="824037"/>
          <a:ext cx="1159474" cy="579737"/>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i="0" u="none" strike="noStrike" kern="1200" dirty="0" smtClean="0">
              <a:solidFill>
                <a:schemeClr val="lt1"/>
              </a:solidFill>
              <a:effectLst/>
              <a:latin typeface="+mn-lt"/>
              <a:ea typeface="+mn-ea"/>
              <a:cs typeface="+mn-cs"/>
            </a:rPr>
            <a:t>Non receptor-mediated mechanisms</a:t>
          </a:r>
          <a:endParaRPr lang="en-US" sz="1300" kern="1200" dirty="0"/>
        </a:p>
      </dsp:txBody>
      <dsp:txXfrm>
        <a:off x="3358003" y="824037"/>
        <a:ext cx="1159474" cy="579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75FAE-C95D-1A46-BAE3-D26D5D941A5F}">
      <dsp:nvSpPr>
        <dsp:cNvPr id="0" name=""/>
        <dsp:cNvSpPr/>
      </dsp:nvSpPr>
      <dsp:spPr>
        <a:xfrm>
          <a:off x="742" y="27"/>
          <a:ext cx="6471032" cy="87004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Protein (target)</a:t>
          </a:r>
          <a:endParaRPr lang="en-US" sz="3700" kern="1200" dirty="0"/>
        </a:p>
      </dsp:txBody>
      <dsp:txXfrm>
        <a:off x="26225" y="25510"/>
        <a:ext cx="6420066" cy="819083"/>
      </dsp:txXfrm>
    </dsp:sp>
    <dsp:sp modelId="{428F4FDC-E6E7-2744-B0FC-35347E7858F2}">
      <dsp:nvSpPr>
        <dsp:cNvPr id="0" name=""/>
        <dsp:cNvSpPr/>
      </dsp:nvSpPr>
      <dsp:spPr>
        <a:xfrm>
          <a:off x="742" y="981398"/>
          <a:ext cx="1242040" cy="87004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structural</a:t>
          </a:r>
          <a:endParaRPr lang="en-US" sz="2000" kern="1200" dirty="0"/>
        </a:p>
      </dsp:txBody>
      <dsp:txXfrm>
        <a:off x="26225" y="1006881"/>
        <a:ext cx="1191074" cy="819083"/>
      </dsp:txXfrm>
    </dsp:sp>
    <dsp:sp modelId="{1B57F700-16AA-5F42-9AAC-F808613BA6AA}">
      <dsp:nvSpPr>
        <dsp:cNvPr id="0" name=""/>
        <dsp:cNvSpPr/>
      </dsp:nvSpPr>
      <dsp:spPr>
        <a:xfrm>
          <a:off x="1347114" y="981398"/>
          <a:ext cx="5124660" cy="87004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Regulatory </a:t>
          </a:r>
          <a:r>
            <a:rPr lang="en-US" sz="2000" kern="1200" dirty="0" smtClean="0">
              <a:solidFill>
                <a:srgbClr val="A6A6A6"/>
              </a:solidFill>
            </a:rPr>
            <a:t>(regulate specific process inside the cell)</a:t>
          </a:r>
          <a:endParaRPr lang="en-US" sz="2000" kern="1200" dirty="0">
            <a:solidFill>
              <a:srgbClr val="A6A6A6"/>
            </a:solidFill>
          </a:endParaRPr>
        </a:p>
      </dsp:txBody>
      <dsp:txXfrm>
        <a:off x="1372597" y="1006881"/>
        <a:ext cx="5073694" cy="819083"/>
      </dsp:txXfrm>
    </dsp:sp>
    <dsp:sp modelId="{94029796-15BE-AE46-8DF5-B8A4BCBAB2EB}">
      <dsp:nvSpPr>
        <dsp:cNvPr id="0" name=""/>
        <dsp:cNvSpPr/>
      </dsp:nvSpPr>
      <dsp:spPr>
        <a:xfrm>
          <a:off x="1347114" y="1962770"/>
          <a:ext cx="1242040" cy="87004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enzyme</a:t>
          </a:r>
          <a:endParaRPr lang="en-US" sz="2000" kern="1200" dirty="0"/>
        </a:p>
      </dsp:txBody>
      <dsp:txXfrm>
        <a:off x="1372597" y="1988253"/>
        <a:ext cx="1191074" cy="819083"/>
      </dsp:txXfrm>
    </dsp:sp>
    <dsp:sp modelId="{02FBD057-4716-1743-A602-E7B3FDF65069}">
      <dsp:nvSpPr>
        <dsp:cNvPr id="0" name=""/>
        <dsp:cNvSpPr/>
      </dsp:nvSpPr>
      <dsp:spPr>
        <a:xfrm>
          <a:off x="2641321" y="1962770"/>
          <a:ext cx="1242040" cy="87004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Carrier molecule</a:t>
          </a:r>
          <a:endParaRPr lang="en-US" sz="2000" kern="1200" dirty="0"/>
        </a:p>
      </dsp:txBody>
      <dsp:txXfrm>
        <a:off x="2666804" y="1988253"/>
        <a:ext cx="1191074" cy="819083"/>
      </dsp:txXfrm>
    </dsp:sp>
    <dsp:sp modelId="{2DA515F6-C5DA-694F-B8F4-B27C2ACE29E5}">
      <dsp:nvSpPr>
        <dsp:cNvPr id="0" name=""/>
        <dsp:cNvSpPr/>
      </dsp:nvSpPr>
      <dsp:spPr>
        <a:xfrm>
          <a:off x="3935527" y="1962770"/>
          <a:ext cx="1242040" cy="87004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Ion channel</a:t>
          </a:r>
          <a:endParaRPr lang="en-US" sz="2000" kern="1200" dirty="0"/>
        </a:p>
      </dsp:txBody>
      <dsp:txXfrm>
        <a:off x="3961010" y="1988253"/>
        <a:ext cx="1191074" cy="819083"/>
      </dsp:txXfrm>
    </dsp:sp>
    <dsp:sp modelId="{91C3E931-D8F8-684A-A175-2855D8BF750E}">
      <dsp:nvSpPr>
        <dsp:cNvPr id="0" name=""/>
        <dsp:cNvSpPr/>
      </dsp:nvSpPr>
      <dsp:spPr>
        <a:xfrm>
          <a:off x="5229734" y="1962770"/>
          <a:ext cx="1242040" cy="87004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receptor</a:t>
          </a:r>
          <a:endParaRPr lang="en-US" sz="2000" kern="1200" dirty="0"/>
        </a:p>
      </dsp:txBody>
      <dsp:txXfrm>
        <a:off x="5255217" y="1988253"/>
        <a:ext cx="1191074" cy="8190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F3B13-CA23-504A-B3CA-7AE752320AC9}">
      <dsp:nvSpPr>
        <dsp:cNvPr id="0" name=""/>
        <dsp:cNvSpPr/>
      </dsp:nvSpPr>
      <dsp:spPr>
        <a:xfrm>
          <a:off x="0" y="0"/>
          <a:ext cx="6450949" cy="76877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Tubulin is a target for</a:t>
          </a:r>
          <a:endParaRPr lang="en-US" sz="3500" kern="1200" dirty="0"/>
        </a:p>
      </dsp:txBody>
      <dsp:txXfrm>
        <a:off x="0" y="0"/>
        <a:ext cx="6450949" cy="768774"/>
      </dsp:txXfrm>
    </dsp:sp>
    <dsp:sp modelId="{3F37600C-605A-0D4C-9105-2F07B861F09D}">
      <dsp:nvSpPr>
        <dsp:cNvPr id="0" name=""/>
        <dsp:cNvSpPr/>
      </dsp:nvSpPr>
      <dsp:spPr>
        <a:xfrm>
          <a:off x="0" y="768774"/>
          <a:ext cx="3225474" cy="1614426"/>
        </a:xfrm>
        <a:prstGeom prst="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anticancer drug</a:t>
          </a:r>
        </a:p>
        <a:p>
          <a:pPr lvl="0" algn="ctr" defTabSz="711200">
            <a:lnSpc>
              <a:spcPct val="90000"/>
            </a:lnSpc>
            <a:spcBef>
              <a:spcPct val="0"/>
            </a:spcBef>
            <a:spcAft>
              <a:spcPct val="35000"/>
            </a:spcAft>
          </a:pPr>
          <a:r>
            <a:rPr lang="en-US" sz="1600" kern="1200" smtClean="0"/>
            <a:t>e.g. </a:t>
          </a:r>
          <a:r>
            <a:rPr lang="en-US" sz="1600" b="1" kern="1200" smtClean="0"/>
            <a:t>Vincristine </a:t>
          </a:r>
          <a:r>
            <a:rPr lang="en-US" sz="1600" b="0" kern="1200" smtClean="0"/>
            <a:t>(</a:t>
          </a:r>
          <a:r>
            <a:rPr lang="en-US" sz="1600" kern="1200" smtClean="0"/>
            <a:t>anticancer agent )</a:t>
          </a:r>
          <a:endParaRPr lang="en-US" sz="1600" b="1" kern="1200" smtClean="0"/>
        </a:p>
        <a:p>
          <a:pPr lvl="0" algn="ctr" defTabSz="711200">
            <a:lnSpc>
              <a:spcPct val="90000"/>
            </a:lnSpc>
            <a:spcBef>
              <a:spcPct val="0"/>
            </a:spcBef>
            <a:spcAft>
              <a:spcPct val="35000"/>
            </a:spcAft>
          </a:pPr>
          <a:r>
            <a:rPr lang="en-US" sz="1600" kern="1200" smtClean="0">
              <a:latin typeface="+mn-lt"/>
              <a:ea typeface="Overlock"/>
              <a:cs typeface="Overlock"/>
              <a:sym typeface="Overlock"/>
            </a:rPr>
            <a:t>Vincristine kills cancerous cells by inhibiting microtubule formation and cell division</a:t>
          </a:r>
          <a:r>
            <a:rPr lang="en-US" sz="1600" b="1" kern="1200" smtClean="0">
              <a:latin typeface="+mn-lt"/>
            </a:rPr>
            <a:t> </a:t>
          </a:r>
          <a:endParaRPr lang="en-US" sz="1600" b="1" kern="1200" dirty="0" smtClean="0">
            <a:latin typeface="+mn-lt"/>
          </a:endParaRPr>
        </a:p>
      </dsp:txBody>
      <dsp:txXfrm>
        <a:off x="0" y="768774"/>
        <a:ext cx="3225474" cy="1614426"/>
      </dsp:txXfrm>
    </dsp:sp>
    <dsp:sp modelId="{953C3FE5-7059-9F41-A232-2E26C0D39513}">
      <dsp:nvSpPr>
        <dsp:cNvPr id="0" name=""/>
        <dsp:cNvSpPr/>
      </dsp:nvSpPr>
      <dsp:spPr>
        <a:xfrm>
          <a:off x="3225474" y="768774"/>
          <a:ext cx="3225474" cy="1614426"/>
        </a:xfrm>
        <a:prstGeom prst="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latin typeface="+mn-lt"/>
              <a:ea typeface="Overlock"/>
              <a:cs typeface="Overlock"/>
              <a:sym typeface="Overlock"/>
            </a:rPr>
            <a:t>Anti gout drugs</a:t>
          </a:r>
        </a:p>
        <a:p>
          <a:pPr lvl="0" algn="ctr" defTabSz="622300" rtl="0">
            <a:lnSpc>
              <a:spcPct val="90000"/>
            </a:lnSpc>
            <a:spcBef>
              <a:spcPct val="0"/>
            </a:spcBef>
            <a:spcAft>
              <a:spcPct val="35000"/>
            </a:spcAft>
          </a:pPr>
          <a:r>
            <a:rPr lang="en-US" sz="1400" kern="1200" smtClean="0">
              <a:latin typeface="+mn-lt"/>
              <a:ea typeface="Overlock"/>
              <a:cs typeface="Overlock"/>
              <a:sym typeface="Overlock"/>
            </a:rPr>
            <a:t>E,g, </a:t>
          </a:r>
          <a:r>
            <a:rPr lang="en-US" sz="1400" b="1" kern="1200" smtClean="0"/>
            <a:t>Colchicine </a:t>
          </a:r>
          <a:r>
            <a:rPr lang="en-US" sz="1400" b="0" kern="1200" smtClean="0"/>
            <a:t> (</a:t>
          </a:r>
          <a:r>
            <a:rPr lang="en-US" sz="1400" kern="1200" smtClean="0"/>
            <a:t>used in treatment </a:t>
          </a:r>
          <a:r>
            <a:rPr lang="en-US" sz="1200" kern="1200" smtClean="0"/>
            <a:t>of gout )</a:t>
          </a:r>
        </a:p>
        <a:p>
          <a:pPr lvl="0" algn="ctr" defTabSz="622300" rtl="0">
            <a:lnSpc>
              <a:spcPct val="90000"/>
            </a:lnSpc>
            <a:spcBef>
              <a:spcPct val="0"/>
            </a:spcBef>
            <a:spcAft>
              <a:spcPct val="35000"/>
            </a:spcAft>
          </a:pPr>
          <a:r>
            <a:rPr lang="en-US" sz="1400" b="1" kern="1200" smtClean="0">
              <a:latin typeface="+mn-lt"/>
            </a:rPr>
            <a:t>Colchicine  </a:t>
          </a:r>
          <a:r>
            <a:rPr lang="en-US" sz="1400" kern="1200" smtClean="0">
              <a:latin typeface="+mn-lt"/>
              <a:ea typeface="Overlock"/>
              <a:cs typeface="Overlock"/>
              <a:sym typeface="Overlock"/>
            </a:rPr>
            <a:t>binds to tubulin and inhibits the formation of microtubules, preventing neutrophil motility and decreasing the inflammation</a:t>
          </a:r>
          <a:r>
            <a:rPr lang="en-US" sz="1400" kern="1200" smtClean="0">
              <a:latin typeface="Overlock"/>
              <a:ea typeface="Overlock"/>
              <a:cs typeface="Overlock"/>
              <a:sym typeface="Overlock"/>
            </a:rPr>
            <a:t>.</a:t>
          </a:r>
          <a:endParaRPr lang="en-US" sz="1400" kern="1200" dirty="0" smtClean="0"/>
        </a:p>
      </dsp:txBody>
      <dsp:txXfrm>
        <a:off x="3225474" y="768774"/>
        <a:ext cx="3225474" cy="1614426"/>
      </dsp:txXfrm>
    </dsp:sp>
    <dsp:sp modelId="{5F65AE0C-30A3-664E-8002-36A4026211D7}">
      <dsp:nvSpPr>
        <dsp:cNvPr id="0" name=""/>
        <dsp:cNvSpPr/>
      </dsp:nvSpPr>
      <dsp:spPr>
        <a:xfrm>
          <a:off x="0" y="2383200"/>
          <a:ext cx="6450949" cy="1793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AEA999D9-A2BC-4A44-874C-3199E2D104F6}" type="datetimeFigureOut">
              <a:rPr lang="en-US" smtClean="0"/>
              <a:t>11/20/16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EAF747-0394-43F7-8985-6E7DE2EBA1F9}" type="slidenum">
              <a:rPr lang="en-US" smtClean="0"/>
              <a:t>‹#›</a:t>
            </a:fld>
            <a:endParaRPr lang="en-US"/>
          </a:p>
        </p:txBody>
      </p:sp>
    </p:spTree>
    <p:extLst>
      <p:ext uri="{BB962C8B-B14F-4D97-AF65-F5344CB8AC3E}">
        <p14:creationId xmlns:p14="http://schemas.microsoft.com/office/powerpoint/2010/main" val="1868003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9FD47E7B-7690-4A60-93DB-2D12AC28B395}" type="datetimeFigureOut">
              <a:rPr lang="en-US" smtClean="0"/>
              <a:t>11/20/16</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F01FC-3077-45D2-BEBA-61237E546C94}" type="slidenum">
              <a:rPr lang="en-US" smtClean="0"/>
              <a:t>‹#›</a:t>
            </a:fld>
            <a:endParaRPr lang="en-US"/>
          </a:p>
        </p:txBody>
      </p:sp>
    </p:spTree>
    <p:extLst>
      <p:ext uri="{BB962C8B-B14F-4D97-AF65-F5344CB8AC3E}">
        <p14:creationId xmlns:p14="http://schemas.microsoft.com/office/powerpoint/2010/main" val="255105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1F01FC-3077-45D2-BEBA-61237E546C94}" type="slidenum">
              <a:rPr lang="en-US" smtClean="0"/>
              <a:t>8</a:t>
            </a:fld>
            <a:endParaRPr lang="en-US"/>
          </a:p>
        </p:txBody>
      </p:sp>
    </p:spTree>
    <p:extLst>
      <p:ext uri="{BB962C8B-B14F-4D97-AF65-F5344CB8AC3E}">
        <p14:creationId xmlns:p14="http://schemas.microsoft.com/office/powerpoint/2010/main" val="1523832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5"/>
            <a:ext cx="5143500" cy="3183467"/>
          </a:xfrm>
        </p:spPr>
        <p:txBody>
          <a:bodyPr anchor="b"/>
          <a:lstStyle>
            <a:lvl1pPr algn="ctr">
              <a:defRPr sz="8000"/>
            </a:lvl1pPr>
          </a:lstStyle>
          <a:p>
            <a:r>
              <a:rPr lang="en-US" smtClean="0"/>
              <a:t>Click to edit Master title style</a:t>
            </a:r>
            <a:endParaRPr lang="en-US"/>
          </a:p>
        </p:txBody>
      </p:sp>
      <p:sp>
        <p:nvSpPr>
          <p:cNvPr id="3" name="Subtitle 2"/>
          <p:cNvSpPr>
            <a:spLocks noGrp="1"/>
          </p:cNvSpPr>
          <p:nvPr>
            <p:ph type="subTitle" idx="1"/>
          </p:nvPr>
        </p:nvSpPr>
        <p:spPr>
          <a:xfrm>
            <a:off x="857250" y="4802717"/>
            <a:ext cx="5143500" cy="2207683"/>
          </a:xfrm>
        </p:spPr>
        <p:txBody>
          <a:bodyPr/>
          <a:lstStyle>
            <a:lvl1pPr marL="0" indent="0" algn="ctr">
              <a:buNone/>
              <a:defRPr sz="3200"/>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F69905-1F7F-FE4C-92DE-5554E6A9DB7F}" type="datetime1">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7E6CC-D59E-4850-B05E-BBF933078DF8}" type="slidenum">
              <a:rPr lang="en-US" smtClean="0"/>
              <a:t>‹#›</a:t>
            </a:fld>
            <a:endParaRPr lang="en-US"/>
          </a:p>
        </p:txBody>
      </p:sp>
    </p:spTree>
    <p:extLst>
      <p:ext uri="{BB962C8B-B14F-4D97-AF65-F5344CB8AC3E}">
        <p14:creationId xmlns:p14="http://schemas.microsoft.com/office/powerpoint/2010/main" val="111885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F17E77-23D6-BF4D-A641-B93529C9BC57}" type="datetime1">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7E6CC-D59E-4850-B05E-BBF933078DF8}" type="slidenum">
              <a:rPr lang="en-US" smtClean="0"/>
              <a:t>‹#›</a:t>
            </a:fld>
            <a:endParaRPr lang="en-US"/>
          </a:p>
        </p:txBody>
      </p:sp>
    </p:spTree>
    <p:extLst>
      <p:ext uri="{BB962C8B-B14F-4D97-AF65-F5344CB8AC3E}">
        <p14:creationId xmlns:p14="http://schemas.microsoft.com/office/powerpoint/2010/main" val="31766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5"/>
            <a:ext cx="1478756" cy="7749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9" y="486835"/>
            <a:ext cx="4321969"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2D22C-72F8-DF4C-8926-1A2ADAD211E0}" type="datetime1">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7E6CC-D59E-4850-B05E-BBF933078DF8}" type="slidenum">
              <a:rPr lang="en-US" smtClean="0"/>
              <a:t>‹#›</a:t>
            </a:fld>
            <a:endParaRPr lang="en-US"/>
          </a:p>
        </p:txBody>
      </p:sp>
    </p:spTree>
    <p:extLst>
      <p:ext uri="{BB962C8B-B14F-4D97-AF65-F5344CB8AC3E}">
        <p14:creationId xmlns:p14="http://schemas.microsoft.com/office/powerpoint/2010/main" val="837902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5"/>
            <a:ext cx="5143500" cy="3183467"/>
          </a:xfrm>
        </p:spPr>
        <p:txBody>
          <a:bodyPr anchor="b"/>
          <a:lstStyle>
            <a:lvl1pPr algn="ctr">
              <a:defRPr sz="8000"/>
            </a:lvl1pPr>
          </a:lstStyle>
          <a:p>
            <a:r>
              <a:rPr lang="en-US" smtClean="0"/>
              <a:t>Click to edit Master title style</a:t>
            </a:r>
            <a:endParaRPr lang="en-US"/>
          </a:p>
        </p:txBody>
      </p:sp>
      <p:sp>
        <p:nvSpPr>
          <p:cNvPr id="3" name="Subtitle 2"/>
          <p:cNvSpPr>
            <a:spLocks noGrp="1"/>
          </p:cNvSpPr>
          <p:nvPr>
            <p:ph type="subTitle" idx="1"/>
          </p:nvPr>
        </p:nvSpPr>
        <p:spPr>
          <a:xfrm>
            <a:off x="857250" y="4802717"/>
            <a:ext cx="5143500" cy="2207683"/>
          </a:xfrm>
        </p:spPr>
        <p:txBody>
          <a:bodyPr/>
          <a:lstStyle>
            <a:lvl1pPr marL="0" indent="0" algn="ctr">
              <a:buNone/>
              <a:defRPr sz="3200"/>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2B9441-2A67-0542-83C3-3E83420F386C}" type="datetime1">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40AF-71D2-4261-B805-E832ABD7A016}" type="slidenum">
              <a:rPr lang="en-US" smtClean="0"/>
              <a:t>‹#›</a:t>
            </a:fld>
            <a:endParaRPr lang="en-US"/>
          </a:p>
        </p:txBody>
      </p:sp>
    </p:spTree>
    <p:extLst>
      <p:ext uri="{BB962C8B-B14F-4D97-AF65-F5344CB8AC3E}">
        <p14:creationId xmlns:p14="http://schemas.microsoft.com/office/powerpoint/2010/main" val="431848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684CD-0D94-E440-B205-77D1690F966E}" type="datetime1">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40AF-71D2-4261-B805-E832ABD7A016}" type="slidenum">
              <a:rPr lang="en-US" smtClean="0"/>
              <a:t>‹#›</a:t>
            </a:fld>
            <a:endParaRPr lang="en-US"/>
          </a:p>
        </p:txBody>
      </p:sp>
    </p:spTree>
    <p:extLst>
      <p:ext uri="{BB962C8B-B14F-4D97-AF65-F5344CB8AC3E}">
        <p14:creationId xmlns:p14="http://schemas.microsoft.com/office/powerpoint/2010/main" val="2687821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p:spPr>
        <p:txBody>
          <a:bodyPr anchor="b"/>
          <a:lstStyle>
            <a:lvl1pPr>
              <a:defRPr sz="8000"/>
            </a:lvl1pPr>
          </a:lstStyle>
          <a:p>
            <a:r>
              <a:rPr lang="en-US" smtClean="0"/>
              <a:t>Click to edit Master title style</a:t>
            </a:r>
            <a:endParaRPr lang="en-US"/>
          </a:p>
        </p:txBody>
      </p:sp>
      <p:sp>
        <p:nvSpPr>
          <p:cNvPr id="3" name="Text Placeholder 2"/>
          <p:cNvSpPr>
            <a:spLocks noGrp="1"/>
          </p:cNvSpPr>
          <p:nvPr>
            <p:ph type="body" idx="1"/>
          </p:nvPr>
        </p:nvSpPr>
        <p:spPr>
          <a:xfrm>
            <a:off x="467917" y="6119286"/>
            <a:ext cx="5915025" cy="2000249"/>
          </a:xfrm>
        </p:spPr>
        <p:txBody>
          <a:bodyPr/>
          <a:lstStyle>
            <a:lvl1pPr marL="0" indent="0">
              <a:buNone/>
              <a:defRPr sz="3200">
                <a:solidFill>
                  <a:schemeClr val="tx1">
                    <a:tint val="75000"/>
                  </a:schemeClr>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46D172-023B-594B-8B77-B953050A9D67}" type="datetime1">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40AF-71D2-4261-B805-E832ABD7A016}" type="slidenum">
              <a:rPr lang="en-US" smtClean="0"/>
              <a:t>‹#›</a:t>
            </a:fld>
            <a:endParaRPr lang="en-US"/>
          </a:p>
        </p:txBody>
      </p:sp>
    </p:spTree>
    <p:extLst>
      <p:ext uri="{BB962C8B-B14F-4D97-AF65-F5344CB8AC3E}">
        <p14:creationId xmlns:p14="http://schemas.microsoft.com/office/powerpoint/2010/main" val="2064833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8" y="2434167"/>
            <a:ext cx="2900363"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1" y="2434167"/>
            <a:ext cx="2900363"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05009B-368B-A446-BF78-96372DA54200}" type="datetime1">
              <a:rPr lang="en-US" smtClean="0"/>
              <a:t>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D40AF-71D2-4261-B805-E832ABD7A016}" type="slidenum">
              <a:rPr lang="en-US" smtClean="0"/>
              <a:t>‹#›</a:t>
            </a:fld>
            <a:endParaRPr lang="en-US"/>
          </a:p>
        </p:txBody>
      </p:sp>
    </p:spTree>
    <p:extLst>
      <p:ext uri="{BB962C8B-B14F-4D97-AF65-F5344CB8AC3E}">
        <p14:creationId xmlns:p14="http://schemas.microsoft.com/office/powerpoint/2010/main" val="827398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679" y="486836"/>
            <a:ext cx="5915025" cy="176741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472680" y="2241552"/>
            <a:ext cx="2901553" cy="1098549"/>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472680" y="3340100"/>
            <a:ext cx="290155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71863" y="2241552"/>
            <a:ext cx="2915841" cy="1098549"/>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841"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79D892-78C7-9446-91DD-F3ABD91F2859}" type="datetime1">
              <a:rPr lang="en-US" smtClean="0"/>
              <a:t>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D40AF-71D2-4261-B805-E832ABD7A016}" type="slidenum">
              <a:rPr lang="en-US" smtClean="0"/>
              <a:t>‹#›</a:t>
            </a:fld>
            <a:endParaRPr lang="en-US"/>
          </a:p>
        </p:txBody>
      </p:sp>
    </p:spTree>
    <p:extLst>
      <p:ext uri="{BB962C8B-B14F-4D97-AF65-F5344CB8AC3E}">
        <p14:creationId xmlns:p14="http://schemas.microsoft.com/office/powerpoint/2010/main" val="1624999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249442-0BA0-C64B-86A1-92EBBE2E9307}" type="datetime1">
              <a:rPr lang="en-US" smtClean="0"/>
              <a:t>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D40AF-71D2-4261-B805-E832ABD7A016}" type="slidenum">
              <a:rPr lang="en-US" smtClean="0"/>
              <a:t>‹#›</a:t>
            </a:fld>
            <a:endParaRPr lang="en-US"/>
          </a:p>
        </p:txBody>
      </p:sp>
    </p:spTree>
    <p:extLst>
      <p:ext uri="{BB962C8B-B14F-4D97-AF65-F5344CB8AC3E}">
        <p14:creationId xmlns:p14="http://schemas.microsoft.com/office/powerpoint/2010/main" val="87568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DC6FA-88A6-2F4A-80A4-8CA1D35EDD28}" type="datetime1">
              <a:rPr lang="en-US" smtClean="0"/>
              <a:t>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D40AF-71D2-4261-B805-E832ABD7A016}" type="slidenum">
              <a:rPr lang="en-US" smtClean="0"/>
              <a:t>‹#›</a:t>
            </a:fld>
            <a:endParaRPr lang="en-US"/>
          </a:p>
        </p:txBody>
      </p:sp>
    </p:spTree>
    <p:extLst>
      <p:ext uri="{BB962C8B-B14F-4D97-AF65-F5344CB8AC3E}">
        <p14:creationId xmlns:p14="http://schemas.microsoft.com/office/powerpoint/2010/main" val="2348176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0" y="609600"/>
            <a:ext cx="2212181" cy="2133600"/>
          </a:xfrm>
        </p:spPr>
        <p:txBody>
          <a:bodyPr anchor="b"/>
          <a:lstStyle>
            <a:lvl1pPr>
              <a:defRPr sz="4267"/>
            </a:lvl1pPr>
          </a:lstStyle>
          <a:p>
            <a:r>
              <a:rPr lang="en-US" smtClean="0"/>
              <a:t>Click to edit Master title style</a:t>
            </a:r>
            <a:endParaRPr lang="en-US"/>
          </a:p>
        </p:txBody>
      </p:sp>
      <p:sp>
        <p:nvSpPr>
          <p:cNvPr id="3" name="Content Placeholder 2"/>
          <p:cNvSpPr>
            <a:spLocks noGrp="1"/>
          </p:cNvSpPr>
          <p:nvPr>
            <p:ph idx="1"/>
          </p:nvPr>
        </p:nvSpPr>
        <p:spPr>
          <a:xfrm>
            <a:off x="2915842" y="1316569"/>
            <a:ext cx="3471863"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2680" y="2743200"/>
            <a:ext cx="2212181" cy="5082117"/>
          </a:xfr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E0D2F-2D8E-304B-9E98-396682735C4B}" type="datetime1">
              <a:rPr lang="en-US" smtClean="0"/>
              <a:t>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D40AF-71D2-4261-B805-E832ABD7A016}" type="slidenum">
              <a:rPr lang="en-US" smtClean="0"/>
              <a:t>‹#›</a:t>
            </a:fld>
            <a:endParaRPr lang="en-US"/>
          </a:p>
        </p:txBody>
      </p:sp>
    </p:spTree>
    <p:extLst>
      <p:ext uri="{BB962C8B-B14F-4D97-AF65-F5344CB8AC3E}">
        <p14:creationId xmlns:p14="http://schemas.microsoft.com/office/powerpoint/2010/main" val="190831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2F9FD-C4DB-D741-B49B-044E43912082}" type="datetime1">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7E6CC-D59E-4850-B05E-BBF933078DF8}" type="slidenum">
              <a:rPr lang="en-US" smtClean="0"/>
              <a:t>‹#›</a:t>
            </a:fld>
            <a:endParaRPr lang="en-US"/>
          </a:p>
        </p:txBody>
      </p:sp>
    </p:spTree>
    <p:extLst>
      <p:ext uri="{BB962C8B-B14F-4D97-AF65-F5344CB8AC3E}">
        <p14:creationId xmlns:p14="http://schemas.microsoft.com/office/powerpoint/2010/main" val="1880451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0" y="609600"/>
            <a:ext cx="2212181" cy="2133600"/>
          </a:xfrm>
        </p:spPr>
        <p:txBody>
          <a:bodyPr anchor="b"/>
          <a:lstStyle>
            <a:lvl1pPr>
              <a:defRPr sz="4267"/>
            </a:lvl1pPr>
          </a:lstStyle>
          <a:p>
            <a:r>
              <a:rPr lang="en-US" smtClean="0"/>
              <a:t>Click to edit Master title style</a:t>
            </a:r>
            <a:endParaRPr lang="en-US"/>
          </a:p>
        </p:txBody>
      </p:sp>
      <p:sp>
        <p:nvSpPr>
          <p:cNvPr id="3" name="Picture Placeholder 2"/>
          <p:cNvSpPr>
            <a:spLocks noGrp="1"/>
          </p:cNvSpPr>
          <p:nvPr>
            <p:ph type="pic" idx="1"/>
          </p:nvPr>
        </p:nvSpPr>
        <p:spPr>
          <a:xfrm>
            <a:off x="2915842" y="1316569"/>
            <a:ext cx="3471863" cy="6498167"/>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sp>
        <p:nvSpPr>
          <p:cNvPr id="4" name="Text Placeholder 3"/>
          <p:cNvSpPr>
            <a:spLocks noGrp="1"/>
          </p:cNvSpPr>
          <p:nvPr>
            <p:ph type="body" sz="half" idx="2"/>
          </p:nvPr>
        </p:nvSpPr>
        <p:spPr>
          <a:xfrm>
            <a:off x="472680" y="2743200"/>
            <a:ext cx="2212181" cy="5082117"/>
          </a:xfr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358DF8-BFDB-C549-B090-6E249764544E}" type="datetime1">
              <a:rPr lang="en-US" smtClean="0"/>
              <a:t>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D40AF-71D2-4261-B805-E832ABD7A016}" type="slidenum">
              <a:rPr lang="en-US" smtClean="0"/>
              <a:t>‹#›</a:t>
            </a:fld>
            <a:endParaRPr lang="en-US"/>
          </a:p>
        </p:txBody>
      </p:sp>
    </p:spTree>
    <p:extLst>
      <p:ext uri="{BB962C8B-B14F-4D97-AF65-F5344CB8AC3E}">
        <p14:creationId xmlns:p14="http://schemas.microsoft.com/office/powerpoint/2010/main" val="3531390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9F5B1D-E3C4-C44A-B9DF-65A8B9EB3BBF}" type="datetime1">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40AF-71D2-4261-B805-E832ABD7A016}" type="slidenum">
              <a:rPr lang="en-US" smtClean="0"/>
              <a:t>‹#›</a:t>
            </a:fld>
            <a:endParaRPr lang="en-US"/>
          </a:p>
        </p:txBody>
      </p:sp>
    </p:spTree>
    <p:extLst>
      <p:ext uri="{BB962C8B-B14F-4D97-AF65-F5344CB8AC3E}">
        <p14:creationId xmlns:p14="http://schemas.microsoft.com/office/powerpoint/2010/main" val="3018376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5"/>
            <a:ext cx="1478756" cy="7749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9" y="486835"/>
            <a:ext cx="4321969"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C2FE0-30D4-D74D-AE5C-997DA35445F7}" type="datetime1">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D40AF-71D2-4261-B805-E832ABD7A016}" type="slidenum">
              <a:rPr lang="en-US" smtClean="0"/>
              <a:t>‹#›</a:t>
            </a:fld>
            <a:endParaRPr lang="en-US"/>
          </a:p>
        </p:txBody>
      </p:sp>
    </p:spTree>
    <p:extLst>
      <p:ext uri="{BB962C8B-B14F-4D97-AF65-F5344CB8AC3E}">
        <p14:creationId xmlns:p14="http://schemas.microsoft.com/office/powerpoint/2010/main" val="3119993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787" y="8534400"/>
            <a:ext cx="6856214"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844575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17220" y="1011936"/>
            <a:ext cx="5657850" cy="4754880"/>
          </a:xfrm>
        </p:spPr>
        <p:txBody>
          <a:bodyPr anchor="b">
            <a:normAutofit/>
          </a:bodyPr>
          <a:lstStyle>
            <a:lvl1pPr algn="l">
              <a:lnSpc>
                <a:spcPct val="85000"/>
              </a:lnSpc>
              <a:defRPr sz="6000" spc="-38"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18779" y="5940828"/>
            <a:ext cx="5657850" cy="1524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1CDBA5-74AA-4B4B-9E6B-F351ED7D325D}" type="datetime1">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77C5F-097D-4C0C-BCDF-5C8359D7CE86}" type="slidenum">
              <a:rPr lang="en-US" smtClean="0"/>
              <a:t>‹#›</a:t>
            </a:fld>
            <a:endParaRPr lang="en-US"/>
          </a:p>
        </p:txBody>
      </p:sp>
      <p:cxnSp>
        <p:nvCxnSpPr>
          <p:cNvPr id="9" name="Straight Connector 8"/>
          <p:cNvCxnSpPr/>
          <p:nvPr/>
        </p:nvCxnSpPr>
        <p:spPr>
          <a:xfrm>
            <a:off x="679308" y="5791200"/>
            <a:ext cx="55549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466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116CD9-C692-8A44-8582-1FABA5E76DE7}" type="datetime1">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77C5F-097D-4C0C-BCDF-5C8359D7CE86}" type="slidenum">
              <a:rPr lang="en-US" smtClean="0"/>
              <a:t>‹#›</a:t>
            </a:fld>
            <a:endParaRPr lang="en-US"/>
          </a:p>
        </p:txBody>
      </p:sp>
    </p:spTree>
    <p:extLst>
      <p:ext uri="{BB962C8B-B14F-4D97-AF65-F5344CB8AC3E}">
        <p14:creationId xmlns:p14="http://schemas.microsoft.com/office/powerpoint/2010/main" val="2794966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87" y="8534400"/>
            <a:ext cx="6856214"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844575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220" y="1011936"/>
            <a:ext cx="5657850" cy="4754880"/>
          </a:xfrm>
        </p:spPr>
        <p:txBody>
          <a:bodyPr anchor="b" anchorCtr="0">
            <a:normAutofit/>
          </a:bodyPr>
          <a:lstStyle>
            <a:lvl1pPr>
              <a:lnSpc>
                <a:spcPct val="85000"/>
              </a:lnSpc>
              <a:defRPr sz="6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17220" y="5937504"/>
            <a:ext cx="5657850" cy="1524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ECA7A1-37C6-DF43-88B2-E4B06A4618FD}" type="datetime1">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77C5F-097D-4C0C-BCDF-5C8359D7CE86}" type="slidenum">
              <a:rPr lang="en-US" smtClean="0"/>
              <a:t>‹#›</a:t>
            </a:fld>
            <a:endParaRPr lang="en-US"/>
          </a:p>
        </p:txBody>
      </p:sp>
      <p:cxnSp>
        <p:nvCxnSpPr>
          <p:cNvPr id="9" name="Straight Connector 8"/>
          <p:cNvCxnSpPr/>
          <p:nvPr/>
        </p:nvCxnSpPr>
        <p:spPr>
          <a:xfrm>
            <a:off x="679308" y="5791200"/>
            <a:ext cx="55549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342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17220" y="382139"/>
            <a:ext cx="5657850" cy="193434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17220" y="2460979"/>
            <a:ext cx="2777490" cy="5364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97580" y="2460982"/>
            <a:ext cx="2777490" cy="53644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41F56F-59FF-234B-A9C1-6CCFFAF91BAE}" type="datetime1">
              <a:rPr lang="en-US" smtClean="0"/>
              <a:t>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77C5F-097D-4C0C-BCDF-5C8359D7CE86}" type="slidenum">
              <a:rPr lang="en-US" smtClean="0"/>
              <a:t>‹#›</a:t>
            </a:fld>
            <a:endParaRPr lang="en-US"/>
          </a:p>
        </p:txBody>
      </p:sp>
    </p:spTree>
    <p:extLst>
      <p:ext uri="{BB962C8B-B14F-4D97-AF65-F5344CB8AC3E}">
        <p14:creationId xmlns:p14="http://schemas.microsoft.com/office/powerpoint/2010/main" val="2033724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17220" y="382139"/>
            <a:ext cx="5657850" cy="193434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17220" y="2461403"/>
            <a:ext cx="2777490" cy="981709"/>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17220" y="3443112"/>
            <a:ext cx="2777490" cy="43823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97580" y="2461403"/>
            <a:ext cx="2777490" cy="981709"/>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97580" y="3443112"/>
            <a:ext cx="2777490" cy="43823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D856A3-464C-E840-9E2B-A8B88966A999}" type="datetime1">
              <a:rPr lang="en-US" smtClean="0"/>
              <a:t>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E77C5F-097D-4C0C-BCDF-5C8359D7CE86}" type="slidenum">
              <a:rPr lang="en-US" smtClean="0"/>
              <a:t>‹#›</a:t>
            </a:fld>
            <a:endParaRPr lang="en-US"/>
          </a:p>
        </p:txBody>
      </p:sp>
    </p:spTree>
    <p:extLst>
      <p:ext uri="{BB962C8B-B14F-4D97-AF65-F5344CB8AC3E}">
        <p14:creationId xmlns:p14="http://schemas.microsoft.com/office/powerpoint/2010/main" val="3373528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5361C8-F6D2-1443-BD72-632A8257B242}" type="datetime1">
              <a:rPr lang="en-US" smtClean="0"/>
              <a:t>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77C5F-097D-4C0C-BCDF-5C8359D7CE86}" type="slidenum">
              <a:rPr lang="en-US" smtClean="0"/>
              <a:t>‹#›</a:t>
            </a:fld>
            <a:endParaRPr lang="en-US"/>
          </a:p>
        </p:txBody>
      </p:sp>
    </p:spTree>
    <p:extLst>
      <p:ext uri="{BB962C8B-B14F-4D97-AF65-F5344CB8AC3E}">
        <p14:creationId xmlns:p14="http://schemas.microsoft.com/office/powerpoint/2010/main" val="3415337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787" y="8534400"/>
            <a:ext cx="6856214"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844575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227E4FE-2DA9-C540-8E94-BD1A8AEE0C6D}" type="datetime1">
              <a:rPr lang="en-US" smtClean="0"/>
              <a:t>11/20/16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2E77C5F-097D-4C0C-BCDF-5C8359D7CE86}" type="slidenum">
              <a:rPr lang="en-US" smtClean="0"/>
              <a:t>‹#›</a:t>
            </a:fld>
            <a:endParaRPr lang="en-US"/>
          </a:p>
        </p:txBody>
      </p:sp>
    </p:spTree>
    <p:extLst>
      <p:ext uri="{BB962C8B-B14F-4D97-AF65-F5344CB8AC3E}">
        <p14:creationId xmlns:p14="http://schemas.microsoft.com/office/powerpoint/2010/main" val="338859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p:spPr>
        <p:txBody>
          <a:bodyPr anchor="b"/>
          <a:lstStyle>
            <a:lvl1pPr>
              <a:defRPr sz="8000"/>
            </a:lvl1pPr>
          </a:lstStyle>
          <a:p>
            <a:r>
              <a:rPr lang="en-US" smtClean="0"/>
              <a:t>Click to edit Master title style</a:t>
            </a:r>
            <a:endParaRPr lang="en-US"/>
          </a:p>
        </p:txBody>
      </p:sp>
      <p:sp>
        <p:nvSpPr>
          <p:cNvPr id="3" name="Text Placeholder 2"/>
          <p:cNvSpPr>
            <a:spLocks noGrp="1"/>
          </p:cNvSpPr>
          <p:nvPr>
            <p:ph type="body" idx="1"/>
          </p:nvPr>
        </p:nvSpPr>
        <p:spPr>
          <a:xfrm>
            <a:off x="467917" y="6119286"/>
            <a:ext cx="5915025" cy="2000249"/>
          </a:xfrm>
        </p:spPr>
        <p:txBody>
          <a:bodyPr/>
          <a:lstStyle>
            <a:lvl1pPr marL="0" indent="0">
              <a:buNone/>
              <a:defRPr sz="3200">
                <a:solidFill>
                  <a:schemeClr val="tx1">
                    <a:tint val="75000"/>
                  </a:schemeClr>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3BC44-B604-0443-8B6B-11FCA8DB9071}" type="datetime1">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7E6CC-D59E-4850-B05E-BBF933078DF8}" type="slidenum">
              <a:rPr lang="en-US" smtClean="0"/>
              <a:t>‹#›</a:t>
            </a:fld>
            <a:endParaRPr lang="en-US"/>
          </a:p>
        </p:txBody>
      </p:sp>
    </p:spTree>
    <p:extLst>
      <p:ext uri="{BB962C8B-B14F-4D97-AF65-F5344CB8AC3E}">
        <p14:creationId xmlns:p14="http://schemas.microsoft.com/office/powerpoint/2010/main" val="3751215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0" y="0"/>
            <a:ext cx="2278570"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272540" y="0"/>
            <a:ext cx="36005" cy="9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57175" y="792479"/>
            <a:ext cx="1800225" cy="3048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595178" y="975360"/>
            <a:ext cx="3757045" cy="701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7175" y="3901440"/>
            <a:ext cx="1800225" cy="4505499"/>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261851" y="8613049"/>
            <a:ext cx="1472912" cy="486833"/>
          </a:xfrm>
        </p:spPr>
        <p:txBody>
          <a:bodyPr/>
          <a:lstStyle>
            <a:lvl1pPr algn="l">
              <a:defRPr/>
            </a:lvl1pPr>
          </a:lstStyle>
          <a:p>
            <a:fld id="{38243440-ECFD-2841-84AA-425BDC3F3563}" type="datetime1">
              <a:rPr lang="en-US" smtClean="0"/>
              <a:t>11/20/16</a:t>
            </a:fld>
            <a:endParaRPr lang="en-US"/>
          </a:p>
        </p:txBody>
      </p:sp>
      <p:sp>
        <p:nvSpPr>
          <p:cNvPr id="6" name="Footer Placeholder 5"/>
          <p:cNvSpPr>
            <a:spLocks noGrp="1"/>
          </p:cNvSpPr>
          <p:nvPr>
            <p:ph type="ftr" sz="quarter" idx="11"/>
          </p:nvPr>
        </p:nvSpPr>
        <p:spPr>
          <a:xfrm>
            <a:off x="2700337" y="8613049"/>
            <a:ext cx="2614613" cy="486833"/>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2E77C5F-097D-4C0C-BCDF-5C8359D7CE86}" type="slidenum">
              <a:rPr lang="en-US" smtClean="0"/>
              <a:t>‹#›</a:t>
            </a:fld>
            <a:endParaRPr lang="en-US"/>
          </a:p>
        </p:txBody>
      </p:sp>
    </p:spTree>
    <p:extLst>
      <p:ext uri="{BB962C8B-B14F-4D97-AF65-F5344CB8AC3E}">
        <p14:creationId xmlns:p14="http://schemas.microsoft.com/office/powerpoint/2010/main" val="1671064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6604000"/>
            <a:ext cx="6856214" cy="2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655343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220" y="6766560"/>
            <a:ext cx="5692140" cy="1097280"/>
          </a:xfrm>
        </p:spPr>
        <p:txBody>
          <a:bodyPr tIns="0" bIns="0" anchor="b">
            <a:noAutofit/>
          </a:bodyPr>
          <a:lstStyle>
            <a:lvl1pPr>
              <a:defRPr sz="27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 y="0"/>
            <a:ext cx="6857992" cy="6553435"/>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17219" y="7876032"/>
            <a:ext cx="5692140" cy="79248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80EE61-CE3D-F44A-80BB-257EE4816E03}" type="datetime1">
              <a:rPr lang="en-US" smtClean="0"/>
              <a:t>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77C5F-097D-4C0C-BCDF-5C8359D7CE86}" type="slidenum">
              <a:rPr lang="en-US" smtClean="0"/>
              <a:t>‹#›</a:t>
            </a:fld>
            <a:endParaRPr lang="en-US"/>
          </a:p>
        </p:txBody>
      </p:sp>
    </p:spTree>
    <p:extLst>
      <p:ext uri="{BB962C8B-B14F-4D97-AF65-F5344CB8AC3E}">
        <p14:creationId xmlns:p14="http://schemas.microsoft.com/office/powerpoint/2010/main" val="2604064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BFF4C7-2C61-624D-A672-24A42B20FC98}" type="datetime1">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77C5F-097D-4C0C-BCDF-5C8359D7CE86}" type="slidenum">
              <a:rPr lang="en-US" smtClean="0"/>
              <a:t>‹#›</a:t>
            </a:fld>
            <a:endParaRPr lang="en-US"/>
          </a:p>
        </p:txBody>
      </p:sp>
    </p:spTree>
    <p:extLst>
      <p:ext uri="{BB962C8B-B14F-4D97-AF65-F5344CB8AC3E}">
        <p14:creationId xmlns:p14="http://schemas.microsoft.com/office/powerpoint/2010/main" val="3709307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787" y="8534400"/>
            <a:ext cx="6856214"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8445755"/>
            <a:ext cx="6856214" cy="85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4907757" y="553040"/>
            <a:ext cx="1478756" cy="767656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53039"/>
            <a:ext cx="4350544" cy="767656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82762C-371F-E545-A4C0-5F597A44DDF6}" type="datetime1">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77C5F-097D-4C0C-BCDF-5C8359D7CE86}" type="slidenum">
              <a:rPr lang="en-US" smtClean="0"/>
              <a:t>‹#›</a:t>
            </a:fld>
            <a:endParaRPr lang="en-US"/>
          </a:p>
        </p:txBody>
      </p:sp>
    </p:spTree>
    <p:extLst>
      <p:ext uri="{BB962C8B-B14F-4D97-AF65-F5344CB8AC3E}">
        <p14:creationId xmlns:p14="http://schemas.microsoft.com/office/powerpoint/2010/main" val="165941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8" y="2434167"/>
            <a:ext cx="2900363"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1" y="2434167"/>
            <a:ext cx="2900363"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A1A0E1-AA79-5C4A-A1BC-2CDE40876F89}" type="datetime1">
              <a:rPr lang="en-US" smtClean="0"/>
              <a:t>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7E6CC-D59E-4850-B05E-BBF933078DF8}" type="slidenum">
              <a:rPr lang="en-US" smtClean="0"/>
              <a:t>‹#›</a:t>
            </a:fld>
            <a:endParaRPr lang="en-US"/>
          </a:p>
        </p:txBody>
      </p:sp>
    </p:spTree>
    <p:extLst>
      <p:ext uri="{BB962C8B-B14F-4D97-AF65-F5344CB8AC3E}">
        <p14:creationId xmlns:p14="http://schemas.microsoft.com/office/powerpoint/2010/main" val="7522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679" y="486836"/>
            <a:ext cx="5915025" cy="176741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472680" y="2241552"/>
            <a:ext cx="2901553" cy="1098549"/>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472680" y="3340100"/>
            <a:ext cx="290155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71863" y="2241552"/>
            <a:ext cx="2915841" cy="1098549"/>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841"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F7533E-B228-B044-A901-ECD2C4DF8D9B}" type="datetime1">
              <a:rPr lang="en-US" smtClean="0"/>
              <a:t>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E7E6CC-D59E-4850-B05E-BBF933078DF8}" type="slidenum">
              <a:rPr lang="en-US" smtClean="0"/>
              <a:t>‹#›</a:t>
            </a:fld>
            <a:endParaRPr lang="en-US"/>
          </a:p>
        </p:txBody>
      </p:sp>
    </p:spTree>
    <p:extLst>
      <p:ext uri="{BB962C8B-B14F-4D97-AF65-F5344CB8AC3E}">
        <p14:creationId xmlns:p14="http://schemas.microsoft.com/office/powerpoint/2010/main" val="10870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48AFB0-3E71-E14C-B837-060CADB0E224}" type="datetime1">
              <a:rPr lang="en-US" smtClean="0"/>
              <a:t>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E7E6CC-D59E-4850-B05E-BBF933078DF8}" type="slidenum">
              <a:rPr lang="en-US" smtClean="0"/>
              <a:t>‹#›</a:t>
            </a:fld>
            <a:endParaRPr lang="en-US"/>
          </a:p>
        </p:txBody>
      </p:sp>
    </p:spTree>
    <p:extLst>
      <p:ext uri="{BB962C8B-B14F-4D97-AF65-F5344CB8AC3E}">
        <p14:creationId xmlns:p14="http://schemas.microsoft.com/office/powerpoint/2010/main" val="3795702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00C9E-1C8F-1B43-AB67-78C3DB1501A2}" type="datetime1">
              <a:rPr lang="en-US" smtClean="0"/>
              <a:t>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E7E6CC-D59E-4850-B05E-BBF933078DF8}" type="slidenum">
              <a:rPr lang="en-US" smtClean="0"/>
              <a:t>‹#›</a:t>
            </a:fld>
            <a:endParaRPr lang="en-US"/>
          </a:p>
        </p:txBody>
      </p:sp>
    </p:spTree>
    <p:extLst>
      <p:ext uri="{BB962C8B-B14F-4D97-AF65-F5344CB8AC3E}">
        <p14:creationId xmlns:p14="http://schemas.microsoft.com/office/powerpoint/2010/main" val="51904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0" y="609600"/>
            <a:ext cx="2212181" cy="2133600"/>
          </a:xfrm>
        </p:spPr>
        <p:txBody>
          <a:bodyPr anchor="b"/>
          <a:lstStyle>
            <a:lvl1pPr>
              <a:defRPr sz="4267"/>
            </a:lvl1pPr>
          </a:lstStyle>
          <a:p>
            <a:r>
              <a:rPr lang="en-US" smtClean="0"/>
              <a:t>Click to edit Master title style</a:t>
            </a:r>
            <a:endParaRPr lang="en-US"/>
          </a:p>
        </p:txBody>
      </p:sp>
      <p:sp>
        <p:nvSpPr>
          <p:cNvPr id="3" name="Content Placeholder 2"/>
          <p:cNvSpPr>
            <a:spLocks noGrp="1"/>
          </p:cNvSpPr>
          <p:nvPr>
            <p:ph idx="1"/>
          </p:nvPr>
        </p:nvSpPr>
        <p:spPr>
          <a:xfrm>
            <a:off x="2915842" y="1316569"/>
            <a:ext cx="3471863"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2680" y="2743200"/>
            <a:ext cx="2212181" cy="5082117"/>
          </a:xfr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549633-6087-4842-A534-8EEA89668C6F}" type="datetime1">
              <a:rPr lang="en-US" smtClean="0"/>
              <a:t>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7E6CC-D59E-4850-B05E-BBF933078DF8}" type="slidenum">
              <a:rPr lang="en-US" smtClean="0"/>
              <a:t>‹#›</a:t>
            </a:fld>
            <a:endParaRPr lang="en-US"/>
          </a:p>
        </p:txBody>
      </p:sp>
    </p:spTree>
    <p:extLst>
      <p:ext uri="{BB962C8B-B14F-4D97-AF65-F5344CB8AC3E}">
        <p14:creationId xmlns:p14="http://schemas.microsoft.com/office/powerpoint/2010/main" val="350235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0" y="609600"/>
            <a:ext cx="2212181" cy="2133600"/>
          </a:xfrm>
        </p:spPr>
        <p:txBody>
          <a:bodyPr anchor="b"/>
          <a:lstStyle>
            <a:lvl1pPr>
              <a:defRPr sz="4267"/>
            </a:lvl1pPr>
          </a:lstStyle>
          <a:p>
            <a:r>
              <a:rPr lang="en-US" smtClean="0"/>
              <a:t>Click to edit Master title style</a:t>
            </a:r>
            <a:endParaRPr lang="en-US"/>
          </a:p>
        </p:txBody>
      </p:sp>
      <p:sp>
        <p:nvSpPr>
          <p:cNvPr id="3" name="Picture Placeholder 2"/>
          <p:cNvSpPr>
            <a:spLocks noGrp="1"/>
          </p:cNvSpPr>
          <p:nvPr>
            <p:ph type="pic" idx="1"/>
          </p:nvPr>
        </p:nvSpPr>
        <p:spPr>
          <a:xfrm>
            <a:off x="2915842" y="1316569"/>
            <a:ext cx="3471863" cy="6498167"/>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sp>
        <p:nvSpPr>
          <p:cNvPr id="4" name="Text Placeholder 3"/>
          <p:cNvSpPr>
            <a:spLocks noGrp="1"/>
          </p:cNvSpPr>
          <p:nvPr>
            <p:ph type="body" sz="half" idx="2"/>
          </p:nvPr>
        </p:nvSpPr>
        <p:spPr>
          <a:xfrm>
            <a:off x="472680" y="2743200"/>
            <a:ext cx="2212181" cy="5082117"/>
          </a:xfr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62E1F3-5021-0242-B8F9-41324BE370AA}" type="datetime1">
              <a:rPr lang="en-US" smtClean="0"/>
              <a:t>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7E6CC-D59E-4850-B05E-BBF933078DF8}" type="slidenum">
              <a:rPr lang="en-US" smtClean="0"/>
              <a:t>‹#›</a:t>
            </a:fld>
            <a:endParaRPr lang="en-US"/>
          </a:p>
        </p:txBody>
      </p:sp>
    </p:spTree>
    <p:extLst>
      <p:ext uri="{BB962C8B-B14F-4D97-AF65-F5344CB8AC3E}">
        <p14:creationId xmlns:p14="http://schemas.microsoft.com/office/powerpoint/2010/main" val="17598647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54ED0EF2-A032-6644-A7AD-B29DC6A39B12}" type="datetime1">
              <a:rPr lang="en-US" smtClean="0"/>
              <a:t>11/20/16</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89E7E6CC-D59E-4850-B05E-BBF933078DF8}" type="slidenum">
              <a:rPr lang="en-US" smtClean="0"/>
              <a:t>‹#›</a:t>
            </a:fld>
            <a:endParaRPr lang="en-US"/>
          </a:p>
        </p:txBody>
      </p:sp>
    </p:spTree>
    <p:extLst>
      <p:ext uri="{BB962C8B-B14F-4D97-AF65-F5344CB8AC3E}">
        <p14:creationId xmlns:p14="http://schemas.microsoft.com/office/powerpoint/2010/main" val="17064200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ftr="0" dt="0"/>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26672F76-F704-1E44-AE64-73361EFABCE7}" type="datetime1">
              <a:rPr lang="en-US" smtClean="0"/>
              <a:t>11/20/16</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485D40AF-71D2-4261-B805-E832ABD7A016}" type="slidenum">
              <a:rPr lang="en-US" smtClean="0"/>
              <a:t>‹#›</a:t>
            </a:fld>
            <a:endParaRPr lang="en-US"/>
          </a:p>
        </p:txBody>
      </p:sp>
    </p:spTree>
    <p:extLst>
      <p:ext uri="{BB962C8B-B14F-4D97-AF65-F5344CB8AC3E}">
        <p14:creationId xmlns:p14="http://schemas.microsoft.com/office/powerpoint/2010/main" val="43640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8534400"/>
            <a:ext cx="6858001"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8445754"/>
            <a:ext cx="6858001" cy="8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17220" y="382139"/>
            <a:ext cx="5657850" cy="1934343"/>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17219" y="2460979"/>
            <a:ext cx="5657851" cy="536448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1" y="8613049"/>
            <a:ext cx="1390652" cy="486833"/>
          </a:xfrm>
          <a:prstGeom prst="rect">
            <a:avLst/>
          </a:prstGeom>
        </p:spPr>
        <p:txBody>
          <a:bodyPr vert="horz" lIns="91440" tIns="45720" rIns="91440" bIns="45720" rtlCol="0" anchor="ctr"/>
          <a:lstStyle>
            <a:lvl1pPr algn="l">
              <a:defRPr sz="675">
                <a:solidFill>
                  <a:srgbClr val="FFFFFF"/>
                </a:solidFill>
              </a:defRPr>
            </a:lvl1pPr>
          </a:lstStyle>
          <a:p>
            <a:fld id="{0187CA52-C266-B440-8B50-B21359939C3A}" type="datetime1">
              <a:rPr lang="en-US" smtClean="0"/>
              <a:t>11/20/16</a:t>
            </a:fld>
            <a:endParaRPr lang="en-US"/>
          </a:p>
        </p:txBody>
      </p:sp>
      <p:sp>
        <p:nvSpPr>
          <p:cNvPr id="5" name="Footer Placeholder 4"/>
          <p:cNvSpPr>
            <a:spLocks noGrp="1"/>
          </p:cNvSpPr>
          <p:nvPr>
            <p:ph type="ftr" sz="quarter" idx="3"/>
          </p:nvPr>
        </p:nvSpPr>
        <p:spPr>
          <a:xfrm>
            <a:off x="2073480" y="8613049"/>
            <a:ext cx="2712827" cy="486833"/>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5569009" y="8613049"/>
            <a:ext cx="738014" cy="486833"/>
          </a:xfrm>
          <a:prstGeom prst="rect">
            <a:avLst/>
          </a:prstGeom>
        </p:spPr>
        <p:txBody>
          <a:bodyPr vert="horz" lIns="91440" tIns="45720" rIns="91440" bIns="45720" rtlCol="0" anchor="ctr"/>
          <a:lstStyle>
            <a:lvl1pPr algn="r">
              <a:defRPr sz="788">
                <a:solidFill>
                  <a:srgbClr val="FFFFFF"/>
                </a:solidFill>
              </a:defRPr>
            </a:lvl1pPr>
          </a:lstStyle>
          <a:p>
            <a:fld id="{89E7E6CC-D59E-4850-B05E-BBF933078DF8}" type="slidenum">
              <a:rPr lang="en-US" smtClean="0"/>
              <a:t>‹#›</a:t>
            </a:fld>
            <a:endParaRPr lang="en-US"/>
          </a:p>
        </p:txBody>
      </p:sp>
      <p:cxnSp>
        <p:nvCxnSpPr>
          <p:cNvPr id="10" name="Straight Connector 9"/>
          <p:cNvCxnSpPr/>
          <p:nvPr/>
        </p:nvCxnSpPr>
        <p:spPr>
          <a:xfrm>
            <a:off x="671362" y="2317127"/>
            <a:ext cx="560641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44874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tmp"/><Relationship Id="rId1" Type="http://schemas.openxmlformats.org/officeDocument/2006/relationships/slideLayout" Target="../slideLayouts/slideLayout29.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9.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 Id="rId11" Type="http://schemas.microsoft.com/office/2007/relationships/diagramDrawing" Target="../diagrams/drawing3.xml"/><Relationship Id="rId1" Type="http://schemas.openxmlformats.org/officeDocument/2006/relationships/slideLayout" Target="../slideLayouts/slideLayout29.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9.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s://www.onlineexambuilder.com/excretion-of-drugs/exam-107397" TargetMode="External"/><Relationship Id="rId4" Type="http://schemas.openxmlformats.org/officeDocument/2006/relationships/hyperlink" Target="https://www.onlineexambuilder.com/pharmacology-l5/exam-109362" TargetMode="External"/><Relationship Id="rId1" Type="http://schemas.openxmlformats.org/officeDocument/2006/relationships/slideLayout" Target="../slideLayouts/slideLayout29.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0.jpeg"/><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bwMode="blackWhite">
      <p:bgPr>
        <a:gradFill>
          <a:gsLst>
            <a:gs pos="100000">
              <a:schemeClr val="bg1">
                <a:alpha val="83000"/>
              </a:schemeClr>
            </a:gs>
            <a:gs pos="100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E77C5F-097D-4C0C-BCDF-5C8359D7CE86}" type="slidenum">
              <a:rPr lang="en-US" sz="2000" smtClean="0"/>
              <a:pPr/>
              <a:t>1</a:t>
            </a:fld>
            <a:endParaRPr lang="en-US" sz="2000" dirty="0"/>
          </a:p>
        </p:txBody>
      </p:sp>
      <p:sp>
        <p:nvSpPr>
          <p:cNvPr id="3" name="TextBox 2"/>
          <p:cNvSpPr txBox="1"/>
          <p:nvPr/>
        </p:nvSpPr>
        <p:spPr>
          <a:xfrm>
            <a:off x="1" y="1701716"/>
            <a:ext cx="6857999" cy="584775"/>
          </a:xfrm>
          <a:prstGeom prst="rect">
            <a:avLst/>
          </a:prstGeom>
          <a:noFill/>
        </p:spPr>
        <p:txBody>
          <a:bodyPr wrap="square" rtlCol="0">
            <a:spAutoFit/>
          </a:bodyPr>
          <a:lstStyle/>
          <a:p>
            <a:pPr algn="ctr"/>
            <a:r>
              <a:rPr lang="en-US" sz="3200" dirty="0">
                <a:solidFill>
                  <a:schemeClr val="accent2">
                    <a:lumMod val="60000"/>
                    <a:lumOff val="40000"/>
                  </a:schemeClr>
                </a:solidFill>
              </a:rPr>
              <a:t>mechanism of drug action </a:t>
            </a:r>
          </a:p>
        </p:txBody>
      </p:sp>
      <p:sp>
        <p:nvSpPr>
          <p:cNvPr id="2" name="TextBox 1"/>
          <p:cNvSpPr txBox="1"/>
          <p:nvPr/>
        </p:nvSpPr>
        <p:spPr>
          <a:xfrm>
            <a:off x="375249" y="3254283"/>
            <a:ext cx="6107502" cy="1938992"/>
          </a:xfrm>
          <a:prstGeom prst="rect">
            <a:avLst/>
          </a:prstGeom>
          <a:noFill/>
        </p:spPr>
        <p:txBody>
          <a:bodyPr wrap="square" rtlCol="0">
            <a:spAutoFit/>
          </a:bodyPr>
          <a:lstStyle/>
          <a:p>
            <a:r>
              <a:rPr lang="en-US" sz="2000" dirty="0">
                <a:solidFill>
                  <a:schemeClr val="bg2">
                    <a:lumMod val="50000"/>
                  </a:schemeClr>
                </a:solidFill>
              </a:rPr>
              <a:t>Objectives</a:t>
            </a:r>
            <a:r>
              <a:rPr lang="en-US" sz="2000" dirty="0" smtClean="0">
                <a:solidFill>
                  <a:schemeClr val="bg2">
                    <a:lumMod val="50000"/>
                  </a:schemeClr>
                </a:solidFill>
              </a:rPr>
              <a:t>:</a:t>
            </a:r>
          </a:p>
          <a:p>
            <a:endParaRPr lang="en-US" sz="2000" dirty="0" smtClean="0">
              <a:solidFill>
                <a:schemeClr val="bg2">
                  <a:lumMod val="50000"/>
                </a:schemeClr>
              </a:solidFill>
            </a:endParaRPr>
          </a:p>
          <a:p>
            <a:pPr marL="342900" indent="-342900">
              <a:buFont typeface="Arial" charset="0"/>
              <a:buChar char="•"/>
            </a:pPr>
            <a:r>
              <a:rPr lang="en-US" sz="2000" b="1" dirty="0">
                <a:solidFill>
                  <a:schemeClr val="bg2">
                    <a:lumMod val="50000"/>
                  </a:schemeClr>
                </a:solidFill>
              </a:rPr>
              <a:t>Identify different targets of drug action </a:t>
            </a:r>
            <a:endParaRPr lang="en-US" sz="2000" dirty="0">
              <a:solidFill>
                <a:schemeClr val="bg2">
                  <a:lumMod val="50000"/>
                </a:schemeClr>
              </a:solidFill>
            </a:endParaRPr>
          </a:p>
          <a:p>
            <a:pPr marL="342900" indent="-342900">
              <a:buFont typeface="Arial" charset="0"/>
              <a:buChar char="•"/>
            </a:pPr>
            <a:r>
              <a:rPr lang="en-US" sz="2000" b="1" dirty="0">
                <a:solidFill>
                  <a:schemeClr val="bg2">
                    <a:lumMod val="50000"/>
                  </a:schemeClr>
                </a:solidFill>
              </a:rPr>
              <a:t>Differentiate between their patterns of action; </a:t>
            </a:r>
            <a:r>
              <a:rPr lang="en-US" sz="2000" b="1" dirty="0" err="1">
                <a:solidFill>
                  <a:schemeClr val="bg2">
                    <a:lumMod val="50000"/>
                  </a:schemeClr>
                </a:solidFill>
              </a:rPr>
              <a:t>agonism</a:t>
            </a:r>
            <a:r>
              <a:rPr lang="en-US" sz="2000" b="1" dirty="0">
                <a:solidFill>
                  <a:schemeClr val="bg2">
                    <a:lumMod val="50000"/>
                  </a:schemeClr>
                </a:solidFill>
              </a:rPr>
              <a:t> versus antagonism </a:t>
            </a:r>
            <a:endParaRPr lang="en-US" sz="2000" dirty="0">
              <a:solidFill>
                <a:schemeClr val="bg2">
                  <a:lumMod val="50000"/>
                </a:schemeClr>
              </a:solidFill>
            </a:endParaRPr>
          </a:p>
          <a:p>
            <a:pPr marL="342900" indent="-342900">
              <a:buFont typeface="Arial" charset="0"/>
              <a:buChar char="•"/>
            </a:pPr>
            <a:r>
              <a:rPr lang="en-US" sz="2000" b="1" dirty="0">
                <a:solidFill>
                  <a:schemeClr val="bg2">
                    <a:lumMod val="50000"/>
                  </a:schemeClr>
                </a:solidFill>
              </a:rPr>
              <a:t>Elaborate on drug binding to receptors </a:t>
            </a:r>
            <a:r>
              <a:rPr lang="en-US" sz="2000" dirty="0" smtClean="0">
                <a:solidFill>
                  <a:schemeClr val="bg2">
                    <a:lumMod val="50000"/>
                  </a:schemeClr>
                </a:solidFill>
              </a:rPr>
              <a:t> </a:t>
            </a:r>
            <a:endParaRPr lang="en-US" sz="2000" dirty="0">
              <a:solidFill>
                <a:schemeClr val="bg2">
                  <a:lumMod val="50000"/>
                </a:schemeClr>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5094" t="27778" r="14152" b="8889"/>
          <a:stretch/>
        </p:blipFill>
        <p:spPr>
          <a:xfrm>
            <a:off x="1" y="242957"/>
            <a:ext cx="1293963" cy="98341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7861" t="29404" r="19245" b="22823"/>
          <a:stretch/>
        </p:blipFill>
        <p:spPr>
          <a:xfrm>
            <a:off x="5287991" y="7653047"/>
            <a:ext cx="1570009" cy="783588"/>
          </a:xfrm>
          <a:prstGeom prst="rect">
            <a:avLst/>
          </a:prstGeom>
        </p:spPr>
      </p:pic>
      <p:pic>
        <p:nvPicPr>
          <p:cNvPr id="7" name="Picture 6" descr="Presentation1 [Protected View] - PowerPoint"/>
          <p:cNvPicPr>
            <a:picLocks noChangeAspect="1"/>
          </p:cNvPicPr>
          <p:nvPr/>
        </p:nvPicPr>
        <p:blipFill rotWithShape="1">
          <a:blip r:embed="rId4">
            <a:extLst>
              <a:ext uri="{28A0092B-C50C-407E-A947-70E740481C1C}">
                <a14:useLocalDpi xmlns:a14="http://schemas.microsoft.com/office/drawing/2010/main" val="0"/>
              </a:ext>
            </a:extLst>
          </a:blip>
          <a:srcRect l="25912" t="75750" r="61258" b="11475"/>
          <a:stretch/>
        </p:blipFill>
        <p:spPr>
          <a:xfrm>
            <a:off x="0" y="6970143"/>
            <a:ext cx="1828800" cy="1328468"/>
          </a:xfrm>
          <a:prstGeom prst="rect">
            <a:avLst/>
          </a:prstGeom>
        </p:spPr>
      </p:pic>
      <p:sp>
        <p:nvSpPr>
          <p:cNvPr id="8" name="TextBox 7"/>
          <p:cNvSpPr txBox="1"/>
          <p:nvPr/>
        </p:nvSpPr>
        <p:spPr>
          <a:xfrm>
            <a:off x="3279933" y="6046813"/>
            <a:ext cx="2776551" cy="923330"/>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rtl="1"/>
            <a:r>
              <a:rPr lang="en-US" b="1" dirty="0" smtClean="0">
                <a:solidFill>
                  <a:srgbClr val="9B2D1F"/>
                </a:solidFill>
              </a:rPr>
              <a:t>Success consists of going from failure </a:t>
            </a:r>
            <a:r>
              <a:rPr lang="en-US" b="1" dirty="0">
                <a:solidFill>
                  <a:srgbClr val="9B2D1F"/>
                </a:solidFill>
              </a:rPr>
              <a:t>to failure </a:t>
            </a:r>
            <a:r>
              <a:rPr lang="en-US" b="1" dirty="0" smtClean="0">
                <a:solidFill>
                  <a:srgbClr val="9B2D1F"/>
                </a:solidFill>
              </a:rPr>
              <a:t>without loss of enthusiasm</a:t>
            </a:r>
            <a:endParaRPr lang="ar-SA" b="1" i="1" u="sng" dirty="0">
              <a:solidFill>
                <a:srgbClr val="9B2D1F"/>
              </a:solidFill>
            </a:endParaRPr>
          </a:p>
        </p:txBody>
      </p:sp>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Tree>
    <p:extLst>
      <p:ext uri="{BB962C8B-B14F-4D97-AF65-F5344CB8AC3E}">
        <p14:creationId xmlns:p14="http://schemas.microsoft.com/office/powerpoint/2010/main" val="3797970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E77C5F-097D-4C0C-BCDF-5C8359D7CE86}" type="slidenum">
              <a:rPr lang="en-US" sz="2000" smtClean="0"/>
              <a:pPr/>
              <a:t>2</a:t>
            </a:fld>
            <a:endParaRPr lang="en-US" sz="2000" dirty="0"/>
          </a:p>
        </p:txBody>
      </p:sp>
      <p:sp>
        <p:nvSpPr>
          <p:cNvPr id="3" name="TextBox 2"/>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
        <p:nvSpPr>
          <p:cNvPr id="2" name="TextBox 1"/>
          <p:cNvSpPr txBox="1"/>
          <p:nvPr/>
        </p:nvSpPr>
        <p:spPr>
          <a:xfrm>
            <a:off x="0" y="155410"/>
            <a:ext cx="6858000" cy="5593839"/>
          </a:xfrm>
          <a:prstGeom prst="rect">
            <a:avLst/>
          </a:prstGeom>
          <a:noFill/>
        </p:spPr>
        <p:txBody>
          <a:bodyPr wrap="square" rtlCol="0">
            <a:spAutoFit/>
          </a:bodyPr>
          <a:lstStyle/>
          <a:p>
            <a:pPr marL="599440" algn="ctr">
              <a:lnSpc>
                <a:spcPts val="2130"/>
              </a:lnSpc>
              <a:spcBef>
                <a:spcPts val="1635"/>
              </a:spcBef>
            </a:pPr>
            <a:r>
              <a:rPr lang="en-US" sz="2000" b="1" spc="-5" dirty="0">
                <a:solidFill>
                  <a:srgbClr val="2E6AA6"/>
                </a:solidFill>
                <a:cs typeface="Calibri"/>
              </a:rPr>
              <a:t>What is</a:t>
            </a:r>
            <a:r>
              <a:rPr lang="en-US" sz="2000" b="1" spc="-80" dirty="0">
                <a:solidFill>
                  <a:srgbClr val="2E6AA6"/>
                </a:solidFill>
                <a:cs typeface="Calibri"/>
              </a:rPr>
              <a:t> </a:t>
            </a:r>
            <a:r>
              <a:rPr lang="en-US" sz="2000" b="1" spc="-5" dirty="0">
                <a:solidFill>
                  <a:srgbClr val="2E6AA6"/>
                </a:solidFill>
                <a:cs typeface="Calibri"/>
              </a:rPr>
              <a:t>Pharmacodynamics</a:t>
            </a:r>
            <a:r>
              <a:rPr lang="en-US" sz="2000" b="1" spc="-5" dirty="0" smtClean="0">
                <a:solidFill>
                  <a:srgbClr val="2E6AA6"/>
                </a:solidFill>
                <a:cs typeface="Calibri"/>
              </a:rPr>
              <a:t>?</a:t>
            </a:r>
          </a:p>
          <a:p>
            <a:pPr algn="ctr"/>
            <a:r>
              <a:rPr lang="en-US" sz="2000" dirty="0">
                <a:solidFill>
                  <a:srgbClr val="00B050"/>
                </a:solidFill>
              </a:rPr>
              <a:t>Pharmacodynamics is a branch of pharmacology that deals with the study of the biochemical and physiological effects of drugs and their mechanisms of action at cellular and organ level </a:t>
            </a:r>
            <a:r>
              <a:rPr lang="en-US" sz="2000" dirty="0" smtClean="0">
                <a:solidFill>
                  <a:srgbClr val="00B050"/>
                </a:solidFill>
              </a:rPr>
              <a:t>.</a:t>
            </a:r>
          </a:p>
          <a:p>
            <a:pPr algn="ctr"/>
            <a:endParaRPr lang="en-US" sz="2000" dirty="0"/>
          </a:p>
          <a:p>
            <a:pPr algn="ctr"/>
            <a:endParaRPr lang="en-US" sz="2000" dirty="0" smtClean="0"/>
          </a:p>
          <a:p>
            <a:r>
              <a:rPr lang="en-US" sz="2000" b="1" dirty="0">
                <a:solidFill>
                  <a:srgbClr val="2E6AA6"/>
                </a:solidFill>
              </a:rPr>
              <a:t>the mechanisms of drug action </a:t>
            </a:r>
            <a:r>
              <a:rPr lang="en-US" sz="2000" b="1" dirty="0" smtClean="0">
                <a:solidFill>
                  <a:srgbClr val="2E6AA6"/>
                </a:solidFill>
              </a:rPr>
              <a:t>:</a:t>
            </a:r>
          </a:p>
          <a:p>
            <a:endParaRPr lang="en-US" sz="2000" b="1" dirty="0">
              <a:solidFill>
                <a:srgbClr val="2E6AA6"/>
              </a:solidFill>
            </a:endParaRPr>
          </a:p>
          <a:p>
            <a:endParaRPr lang="en-US" sz="2000" b="1" dirty="0" smtClean="0">
              <a:solidFill>
                <a:srgbClr val="2E6AA6"/>
              </a:solidFill>
            </a:endParaRPr>
          </a:p>
          <a:p>
            <a:endParaRPr lang="en-US" sz="2000" b="1" dirty="0">
              <a:solidFill>
                <a:srgbClr val="2E6AA6"/>
              </a:solidFill>
            </a:endParaRPr>
          </a:p>
          <a:p>
            <a:endParaRPr lang="en-US" sz="2000" b="1" dirty="0" smtClean="0">
              <a:solidFill>
                <a:srgbClr val="2E6AA6"/>
              </a:solidFill>
            </a:endParaRPr>
          </a:p>
          <a:p>
            <a:endParaRPr lang="en-US" sz="2000" b="1" dirty="0">
              <a:solidFill>
                <a:srgbClr val="2E6AA6"/>
              </a:solidFill>
            </a:endParaRPr>
          </a:p>
          <a:p>
            <a:endParaRPr lang="en-US" sz="2000" b="1" dirty="0" smtClean="0">
              <a:solidFill>
                <a:srgbClr val="2E6AA6"/>
              </a:solidFill>
            </a:endParaRPr>
          </a:p>
          <a:p>
            <a:endParaRPr lang="en-US" sz="2000" b="1" dirty="0">
              <a:solidFill>
                <a:srgbClr val="2E6AA6"/>
              </a:solidFill>
            </a:endParaRPr>
          </a:p>
          <a:p>
            <a:endParaRPr lang="en-US" sz="2000" b="1" dirty="0" smtClean="0">
              <a:solidFill>
                <a:srgbClr val="2E6AA6"/>
              </a:solidFill>
            </a:endParaRPr>
          </a:p>
          <a:p>
            <a:endParaRPr lang="en-US" sz="2000" b="1" dirty="0">
              <a:solidFill>
                <a:srgbClr val="2E6AA6"/>
              </a:solidFill>
            </a:endParaRPr>
          </a:p>
          <a:p>
            <a:endParaRPr lang="en-US" sz="2000" b="1" dirty="0" smtClean="0">
              <a:solidFill>
                <a:srgbClr val="2E6AA6"/>
              </a:solidFill>
            </a:endParaRPr>
          </a:p>
          <a:p>
            <a:r>
              <a:rPr lang="en-US" sz="2000" b="1" dirty="0">
                <a:solidFill>
                  <a:srgbClr val="2E6AA6"/>
                </a:solidFill>
              </a:rPr>
              <a:t>What are targets for drug binding ? </a:t>
            </a:r>
          </a:p>
        </p:txBody>
      </p:sp>
      <p:graphicFrame>
        <p:nvGraphicFramePr>
          <p:cNvPr id="5" name="Table 4"/>
          <p:cNvGraphicFramePr>
            <a:graphicFrameLocks noGrp="1"/>
          </p:cNvGraphicFramePr>
          <p:nvPr>
            <p:extLst>
              <p:ext uri="{D42A27DB-BD31-4B8C-83A1-F6EECF244321}">
                <p14:modId xmlns:p14="http://schemas.microsoft.com/office/powerpoint/2010/main" val="524722980"/>
              </p:ext>
            </p:extLst>
          </p:nvPr>
        </p:nvGraphicFramePr>
        <p:xfrm>
          <a:off x="192474" y="2366683"/>
          <a:ext cx="6472518" cy="2834640"/>
        </p:xfrm>
        <a:graphic>
          <a:graphicData uri="http://schemas.openxmlformats.org/drawingml/2006/table">
            <a:tbl>
              <a:tblPr firstRow="1" bandRow="1">
                <a:tableStyleId>{5C22544A-7EE6-4342-B048-85BDC9FD1C3A}</a:tableStyleId>
              </a:tblPr>
              <a:tblGrid>
                <a:gridCol w="3236259"/>
                <a:gridCol w="3236259"/>
              </a:tblGrid>
              <a:tr h="370840">
                <a:tc>
                  <a:txBody>
                    <a:bodyPr/>
                    <a:lstStyle/>
                    <a:p>
                      <a:pPr rtl="0"/>
                      <a:r>
                        <a:rPr lang="en-US" sz="1400" b="1" i="0" u="none" strike="noStrike" kern="1200" dirty="0" smtClean="0">
                          <a:solidFill>
                            <a:schemeClr val="lt1"/>
                          </a:solidFill>
                          <a:effectLst/>
                          <a:latin typeface="+mn-lt"/>
                          <a:ea typeface="+mn-ea"/>
                          <a:cs typeface="+mn-cs"/>
                        </a:rPr>
                        <a:t>1- Binding with a biomolecule</a:t>
                      </a:r>
                      <a:r>
                        <a:rPr lang="en-US" sz="1400" b="0" i="0" u="none" strike="noStrike" kern="1200" baseline="0" dirty="0" smtClean="0">
                          <a:solidFill>
                            <a:schemeClr val="lt1"/>
                          </a:solidFill>
                          <a:effectLst/>
                          <a:latin typeface="+mn-lt"/>
                          <a:ea typeface="+mn-ea"/>
                          <a:cs typeface="+mn-cs"/>
                        </a:rPr>
                        <a:t> </a:t>
                      </a:r>
                      <a:r>
                        <a:rPr lang="en-US" sz="1400" b="1" i="0" u="none" strike="noStrike" kern="1200" dirty="0" smtClean="0">
                          <a:solidFill>
                            <a:schemeClr val="lt1"/>
                          </a:solidFill>
                          <a:effectLst/>
                          <a:latin typeface="+mn-lt"/>
                          <a:ea typeface="+mn-ea"/>
                          <a:cs typeface="+mn-cs"/>
                        </a:rPr>
                        <a:t>(receptor- mediated mechanisms)</a:t>
                      </a:r>
                      <a:endParaRPr lang="en-US" sz="1400" b="0" dirty="0" smtClean="0">
                        <a:effectLst/>
                      </a:endParaRPr>
                    </a:p>
                  </a:txBody>
                  <a:tcPr/>
                </a:tc>
                <a:tc>
                  <a:txBody>
                    <a:bodyPr/>
                    <a:lstStyle/>
                    <a:p>
                      <a:pPr rtl="0"/>
                      <a:r>
                        <a:rPr lang="en-US" sz="1400" b="1" i="0" u="none" strike="noStrike" kern="1200" dirty="0" smtClean="0">
                          <a:solidFill>
                            <a:schemeClr val="lt1"/>
                          </a:solidFill>
                          <a:effectLst/>
                          <a:latin typeface="+mn-lt"/>
                          <a:ea typeface="+mn-ea"/>
                          <a:cs typeface="+mn-cs"/>
                        </a:rPr>
                        <a:t>2- Non receptor-mediated mechanisms</a:t>
                      </a:r>
                      <a:endParaRPr lang="en-US" sz="1400" b="0" dirty="0" smtClean="0">
                        <a:effectLst/>
                      </a:endParaRPr>
                    </a:p>
                  </a:txBody>
                  <a:tcPr/>
                </a:tc>
              </a:tr>
              <a:tr h="370840">
                <a:tc>
                  <a:txBody>
                    <a:bodyPr/>
                    <a:lstStyle/>
                    <a:p>
                      <a:r>
                        <a:rPr lang="en-US" sz="1400" b="0" i="0" u="none" strike="noStrike" kern="1200" dirty="0" smtClean="0">
                          <a:solidFill>
                            <a:schemeClr val="dk1"/>
                          </a:solidFill>
                          <a:effectLst/>
                          <a:latin typeface="+mn-lt"/>
                          <a:ea typeface="+mn-ea"/>
                          <a:cs typeface="+mn-cs"/>
                        </a:rPr>
                        <a:t>Biomolecules = Targets=Receptors </a:t>
                      </a:r>
                      <a:br>
                        <a:rPr lang="en-US" sz="1400" b="0" i="0" u="none" strike="noStrike" kern="1200" dirty="0" smtClean="0">
                          <a:solidFill>
                            <a:schemeClr val="dk1"/>
                          </a:solidFill>
                          <a:effectLst/>
                          <a:latin typeface="+mn-lt"/>
                          <a:ea typeface="+mn-ea"/>
                          <a:cs typeface="+mn-cs"/>
                        </a:rPr>
                      </a:br>
                      <a:r>
                        <a:rPr lang="en-US" sz="1400" b="0" i="0" u="none" strike="noStrike" kern="1200" dirty="0" smtClean="0">
                          <a:solidFill>
                            <a:schemeClr val="dk1"/>
                          </a:solidFill>
                          <a:effectLst/>
                          <a:latin typeface="+mn-lt"/>
                          <a:ea typeface="+mn-ea"/>
                          <a:cs typeface="+mn-cs"/>
                        </a:rPr>
                        <a:t>Mostly protein in nature (protein target).</a:t>
                      </a:r>
                      <a:endParaRPr lang="en-US" sz="1400" dirty="0"/>
                    </a:p>
                  </a:txBody>
                  <a:tcPr/>
                </a:tc>
                <a:tc>
                  <a:txBody>
                    <a:bodyPr/>
                    <a:lstStyle/>
                    <a:p>
                      <a:pPr rtl="0"/>
                      <a:r>
                        <a:rPr lang="en-US" sz="1400" b="0" i="0" u="none" strike="noStrike" kern="1200" dirty="0" smtClean="0">
                          <a:solidFill>
                            <a:schemeClr val="dk1"/>
                          </a:solidFill>
                          <a:effectLst/>
                          <a:latin typeface="+mn-lt"/>
                          <a:ea typeface="+mn-ea"/>
                          <a:cs typeface="+mn-cs"/>
                        </a:rPr>
                        <a:t>Physiochemical properties of drugs.</a:t>
                      </a:r>
                      <a:endParaRPr lang="en-US" sz="1400" b="0" dirty="0" smtClean="0">
                        <a:effectLst/>
                      </a:endParaRPr>
                    </a:p>
                    <a:p>
                      <a:endParaRPr lang="en-US" sz="1400" dirty="0"/>
                    </a:p>
                  </a:txBody>
                  <a:tcPr/>
                </a:tc>
              </a:tr>
              <a:tr h="370840">
                <a:tc>
                  <a:txBody>
                    <a:bodyPr/>
                    <a:lstStyle/>
                    <a:p>
                      <a:pPr rtl="0"/>
                      <a:r>
                        <a:rPr lang="en-US" sz="1400" b="0" i="0" u="none" strike="noStrike" kern="1200" dirty="0" smtClean="0">
                          <a:solidFill>
                            <a:schemeClr val="dk1"/>
                          </a:solidFill>
                          <a:effectLst/>
                          <a:latin typeface="+mn-lt"/>
                          <a:ea typeface="+mn-ea"/>
                          <a:cs typeface="+mn-cs"/>
                        </a:rPr>
                        <a:t>Protein targets for drug binding :</a:t>
                      </a:r>
                      <a:endParaRPr lang="en-US" sz="1400" b="0" dirty="0" smtClean="0">
                        <a:effectLst/>
                      </a:endParaRPr>
                    </a:p>
                    <a:p>
                      <a:pPr marL="285750" indent="-285750" rtl="0" fontAlgn="base">
                        <a:buFont typeface="Arial" charset="0"/>
                        <a:buChar char="•"/>
                      </a:pPr>
                      <a:r>
                        <a:rPr lang="en-US" sz="1400" b="0" i="0" u="none" strike="noStrike" kern="1200" dirty="0" smtClean="0">
                          <a:solidFill>
                            <a:schemeClr val="dk1"/>
                          </a:solidFill>
                          <a:effectLst/>
                          <a:latin typeface="+mn-lt"/>
                          <a:ea typeface="+mn-ea"/>
                          <a:cs typeface="+mn-cs"/>
                        </a:rPr>
                        <a:t>Structural protein </a:t>
                      </a:r>
                    </a:p>
                    <a:p>
                      <a:pPr marL="285750" indent="-285750" rtl="0" fontAlgn="base">
                        <a:buFont typeface="Arial" charset="0"/>
                        <a:buChar char="•"/>
                      </a:pPr>
                      <a:r>
                        <a:rPr lang="en-US" sz="1400" b="0" i="0" u="none" strike="noStrike" kern="1200" dirty="0" smtClean="0">
                          <a:solidFill>
                            <a:schemeClr val="dk1"/>
                          </a:solidFill>
                          <a:effectLst/>
                          <a:latin typeface="+mn-lt"/>
                          <a:ea typeface="+mn-ea"/>
                          <a:cs typeface="+mn-cs"/>
                        </a:rPr>
                        <a:t>Regulatory proteins</a:t>
                      </a:r>
                    </a:p>
                    <a:p>
                      <a:pPr marL="285750" indent="-285750" rtl="0" fontAlgn="base">
                        <a:buFont typeface="Arial" charset="0"/>
                        <a:buChar char="•"/>
                      </a:pPr>
                      <a:r>
                        <a:rPr lang="en-US" sz="1400" b="0" i="0" u="none" strike="noStrike" kern="1200" dirty="0" smtClean="0">
                          <a:solidFill>
                            <a:schemeClr val="dk1"/>
                          </a:solidFill>
                          <a:effectLst/>
                          <a:latin typeface="+mn-lt"/>
                          <a:ea typeface="+mn-ea"/>
                          <a:cs typeface="+mn-cs"/>
                        </a:rPr>
                        <a:t>Physiological receptors </a:t>
                      </a:r>
                    </a:p>
                    <a:p>
                      <a:pPr marL="285750" indent="-285750" rtl="0" fontAlgn="base">
                        <a:buFont typeface="Arial" charset="0"/>
                        <a:buChar char="•"/>
                      </a:pPr>
                      <a:r>
                        <a:rPr lang="en-US" sz="1400" b="0" i="0" u="none" strike="noStrike" kern="1200" dirty="0" smtClean="0">
                          <a:solidFill>
                            <a:schemeClr val="dk1"/>
                          </a:solidFill>
                          <a:effectLst/>
                          <a:latin typeface="+mn-lt"/>
                          <a:ea typeface="+mn-ea"/>
                          <a:cs typeface="+mn-cs"/>
                        </a:rPr>
                        <a:t>Enzymes</a:t>
                      </a:r>
                    </a:p>
                    <a:p>
                      <a:pPr marL="285750" indent="-285750" rtl="0" fontAlgn="base">
                        <a:buFont typeface="Arial" charset="0"/>
                        <a:buChar char="•"/>
                      </a:pPr>
                      <a:r>
                        <a:rPr lang="en-US" sz="1400" b="0" i="0" u="none" strike="noStrike" kern="1200" dirty="0" smtClean="0">
                          <a:solidFill>
                            <a:schemeClr val="dk1"/>
                          </a:solidFill>
                          <a:effectLst/>
                          <a:latin typeface="+mn-lt"/>
                          <a:ea typeface="+mn-ea"/>
                          <a:cs typeface="+mn-cs"/>
                        </a:rPr>
                        <a:t>Ion channels           </a:t>
                      </a:r>
                    </a:p>
                    <a:p>
                      <a:pPr marL="285750" indent="-285750" rtl="0" fontAlgn="base">
                        <a:buFont typeface="Arial" charset="0"/>
                        <a:buChar char="•"/>
                      </a:pPr>
                      <a:r>
                        <a:rPr lang="en-US" sz="1400" b="0" i="0" u="none" strike="noStrike" kern="1200" dirty="0" smtClean="0">
                          <a:solidFill>
                            <a:schemeClr val="dk1"/>
                          </a:solidFill>
                          <a:effectLst/>
                          <a:latin typeface="+mn-lt"/>
                          <a:ea typeface="+mn-ea"/>
                          <a:cs typeface="+mn-cs"/>
                        </a:rPr>
                        <a:t>Carriers</a:t>
                      </a:r>
                    </a:p>
                    <a:p>
                      <a:endParaRPr lang="en-US" sz="1400" dirty="0"/>
                    </a:p>
                  </a:txBody>
                  <a:tcPr/>
                </a:tc>
                <a:tc>
                  <a:txBody>
                    <a:bodyPr/>
                    <a:lstStyle/>
                    <a:p>
                      <a:pPr rtl="0" fontAlgn="base"/>
                      <a:r>
                        <a:rPr lang="en-US" sz="1400" b="1" i="0" u="none" strike="noStrike" kern="1200" dirty="0" smtClean="0">
                          <a:solidFill>
                            <a:schemeClr val="dk1"/>
                          </a:solidFill>
                          <a:effectLst/>
                          <a:latin typeface="+mn-lt"/>
                          <a:ea typeface="+mn-ea"/>
                          <a:cs typeface="+mn-cs"/>
                        </a:rPr>
                        <a:t>Chemical action</a:t>
                      </a:r>
                    </a:p>
                    <a:p>
                      <a:pPr rtl="0"/>
                      <a:r>
                        <a:rPr lang="en-US" sz="1400" b="0" i="0" u="none" strike="noStrike" kern="1200" dirty="0" smtClean="0">
                          <a:solidFill>
                            <a:schemeClr val="dk1"/>
                          </a:solidFill>
                          <a:effectLst/>
                          <a:latin typeface="+mn-lt"/>
                          <a:ea typeface="+mn-ea"/>
                          <a:cs typeface="+mn-cs"/>
                        </a:rPr>
                        <a:t>E.g. Neutralization of gastric acidity by antacids.</a:t>
                      </a:r>
                      <a:endParaRPr lang="en-US" sz="1400" b="0" dirty="0" smtClean="0">
                        <a:effectLst/>
                      </a:endParaRPr>
                    </a:p>
                    <a:p>
                      <a:pPr rtl="0" fontAlgn="base"/>
                      <a:r>
                        <a:rPr lang="en-US" sz="1400" b="1" i="0" u="none" strike="noStrike" kern="1200" dirty="0" smtClean="0">
                          <a:solidFill>
                            <a:schemeClr val="dk1"/>
                          </a:solidFill>
                          <a:effectLst/>
                          <a:latin typeface="+mn-lt"/>
                          <a:ea typeface="+mn-ea"/>
                          <a:cs typeface="+mn-cs"/>
                        </a:rPr>
                        <a:t>Physical action</a:t>
                      </a:r>
                    </a:p>
                    <a:p>
                      <a:pPr rtl="0"/>
                      <a:r>
                        <a:rPr lang="en-US" sz="1400" b="0" i="0" u="none" strike="noStrike" kern="1200" dirty="0" smtClean="0">
                          <a:solidFill>
                            <a:schemeClr val="dk1"/>
                          </a:solidFill>
                          <a:effectLst/>
                          <a:latin typeface="+mn-lt"/>
                          <a:ea typeface="+mn-ea"/>
                          <a:cs typeface="+mn-cs"/>
                        </a:rPr>
                        <a:t>E.g.</a:t>
                      </a:r>
                      <a:endParaRPr lang="en-US" sz="1400" b="0" dirty="0" smtClean="0">
                        <a:effectLst/>
                      </a:endParaRPr>
                    </a:p>
                    <a:p>
                      <a:pPr rtl="0"/>
                      <a:r>
                        <a:rPr lang="en-US" sz="1400" b="0" i="0" u="sng" kern="1200" dirty="0" smtClean="0">
                          <a:solidFill>
                            <a:schemeClr val="dk1"/>
                          </a:solidFill>
                          <a:effectLst/>
                          <a:latin typeface="+mn-lt"/>
                          <a:ea typeface="+mn-ea"/>
                          <a:cs typeface="+mn-cs"/>
                        </a:rPr>
                        <a:t>Osmotic </a:t>
                      </a:r>
                      <a:r>
                        <a:rPr lang="en-US" sz="1400" b="0" i="0" u="none" strike="noStrike" kern="1200" dirty="0" smtClean="0">
                          <a:solidFill>
                            <a:schemeClr val="dk1"/>
                          </a:solidFill>
                          <a:effectLst/>
                          <a:latin typeface="+mn-lt"/>
                          <a:ea typeface="+mn-ea"/>
                          <a:cs typeface="+mn-cs"/>
                        </a:rPr>
                        <a:t>diuretics.</a:t>
                      </a:r>
                      <a:endParaRPr lang="en-US" sz="1400" b="0" dirty="0" smtClean="0">
                        <a:effectLst/>
                      </a:endParaRPr>
                    </a:p>
                    <a:p>
                      <a:pPr rtl="0"/>
                      <a:r>
                        <a:rPr lang="en-US" sz="1400" b="0" i="0" u="sng" kern="1200" dirty="0" smtClean="0">
                          <a:solidFill>
                            <a:schemeClr val="dk1"/>
                          </a:solidFill>
                          <a:effectLst/>
                          <a:latin typeface="+mn-lt"/>
                          <a:ea typeface="+mn-ea"/>
                          <a:cs typeface="+mn-cs"/>
                        </a:rPr>
                        <a:t>Purgatives </a:t>
                      </a:r>
                      <a:r>
                        <a:rPr lang="en-US" sz="1400" b="0" i="0" u="none" strike="noStrike" kern="1200" dirty="0" smtClean="0">
                          <a:solidFill>
                            <a:schemeClr val="dk1"/>
                          </a:solidFill>
                          <a:effectLst/>
                          <a:latin typeface="+mn-lt"/>
                          <a:ea typeface="+mn-ea"/>
                          <a:cs typeface="+mn-cs"/>
                        </a:rPr>
                        <a:t>used in treatment of constipation e.g. MgSO4</a:t>
                      </a:r>
                      <a:endParaRPr lang="en-US" sz="1400" b="0" dirty="0" smtClean="0">
                        <a:effectLst/>
                      </a:endParaRPr>
                    </a:p>
                  </a:txBody>
                  <a:tcPr/>
                </a:tc>
              </a:tr>
            </a:tbl>
          </a:graphicData>
        </a:graphic>
      </p:graphicFrame>
      <p:graphicFrame>
        <p:nvGraphicFramePr>
          <p:cNvPr id="9" name="Diagram 8"/>
          <p:cNvGraphicFramePr/>
          <p:nvPr>
            <p:extLst>
              <p:ext uri="{D42A27DB-BD31-4B8C-83A1-F6EECF244321}">
                <p14:modId xmlns:p14="http://schemas.microsoft.com/office/powerpoint/2010/main" val="1427982899"/>
              </p:ext>
            </p:extLst>
          </p:nvPr>
        </p:nvGraphicFramePr>
        <p:xfrm>
          <a:off x="192474" y="5749250"/>
          <a:ext cx="6472517" cy="1404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2846026" y="7580431"/>
            <a:ext cx="1165412" cy="561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t>Drug actions </a:t>
            </a:r>
            <a:endParaRPr lang="en-US" sz="1300" dirty="0"/>
          </a:p>
        </p:txBody>
      </p:sp>
      <p:cxnSp>
        <p:nvCxnSpPr>
          <p:cNvPr id="12" name="Straight Connector 11"/>
          <p:cNvCxnSpPr>
            <a:endCxn id="10" idx="0"/>
          </p:cNvCxnSpPr>
          <p:nvPr/>
        </p:nvCxnSpPr>
        <p:spPr>
          <a:xfrm>
            <a:off x="2761129" y="7153836"/>
            <a:ext cx="667603" cy="4265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0" idx="0"/>
          </p:cNvCxnSpPr>
          <p:nvPr/>
        </p:nvCxnSpPr>
        <p:spPr>
          <a:xfrm flipH="1">
            <a:off x="3428732" y="7153836"/>
            <a:ext cx="582706" cy="42659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406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E77C5F-097D-4C0C-BCDF-5C8359D7CE86}" type="slidenum">
              <a:rPr lang="en-US" sz="2000" smtClean="0"/>
              <a:pPr/>
              <a:t>3</a:t>
            </a:fld>
            <a:endParaRPr lang="en-US" sz="2000" dirty="0"/>
          </a:p>
        </p:txBody>
      </p:sp>
      <p:sp>
        <p:nvSpPr>
          <p:cNvPr id="3" name="TextBox 2"/>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graphicFrame>
        <p:nvGraphicFramePr>
          <p:cNvPr id="8" name="Diagram 7"/>
          <p:cNvGraphicFramePr/>
          <p:nvPr>
            <p:extLst>
              <p:ext uri="{D42A27DB-BD31-4B8C-83A1-F6EECF244321}">
                <p14:modId xmlns:p14="http://schemas.microsoft.com/office/powerpoint/2010/main" val="224584502"/>
              </p:ext>
            </p:extLst>
          </p:nvPr>
        </p:nvGraphicFramePr>
        <p:xfrm>
          <a:off x="192474" y="254825"/>
          <a:ext cx="6472518" cy="2832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p:cNvSpPr/>
          <p:nvPr/>
        </p:nvSpPr>
        <p:spPr>
          <a:xfrm>
            <a:off x="192474" y="4823010"/>
            <a:ext cx="1424919" cy="5916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Protein</a:t>
            </a:r>
            <a:endParaRPr lang="en-US" dirty="0">
              <a:solidFill>
                <a:schemeClr val="tx1"/>
              </a:solidFill>
            </a:endParaRPr>
          </a:p>
        </p:txBody>
      </p:sp>
      <p:cxnSp>
        <p:nvCxnSpPr>
          <p:cNvPr id="16" name="Straight Arrow Connector 15"/>
          <p:cNvCxnSpPr/>
          <p:nvPr/>
        </p:nvCxnSpPr>
        <p:spPr>
          <a:xfrm>
            <a:off x="1617393" y="5118845"/>
            <a:ext cx="2114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882587" y="4823009"/>
            <a:ext cx="1424919" cy="5916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Structural protein</a:t>
            </a:r>
            <a:endParaRPr lang="en-US" dirty="0">
              <a:solidFill>
                <a:schemeClr val="tx1"/>
              </a:solidFill>
            </a:endParaRPr>
          </a:p>
        </p:txBody>
      </p:sp>
      <p:cxnSp>
        <p:nvCxnSpPr>
          <p:cNvPr id="20" name="Straight Arrow Connector 19"/>
          <p:cNvCxnSpPr/>
          <p:nvPr/>
        </p:nvCxnSpPr>
        <p:spPr>
          <a:xfrm>
            <a:off x="3307506" y="5118845"/>
            <a:ext cx="2114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572700" y="4823009"/>
            <a:ext cx="1667373" cy="5916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e.g. tubulin </a:t>
            </a:r>
            <a:r>
              <a:rPr lang="en-US" sz="1200" dirty="0" smtClean="0">
                <a:solidFill>
                  <a:srgbClr val="A6A6A6"/>
                </a:solidFill>
              </a:rPr>
              <a:t>which is required for microtubules formation</a:t>
            </a:r>
            <a:endParaRPr lang="en-US" sz="1200" dirty="0">
              <a:solidFill>
                <a:schemeClr val="tx1"/>
              </a:solidFill>
            </a:endParaRPr>
          </a:p>
        </p:txBody>
      </p:sp>
      <p:sp>
        <p:nvSpPr>
          <p:cNvPr id="22" name="object 37"/>
          <p:cNvSpPr txBox="1"/>
          <p:nvPr/>
        </p:nvSpPr>
        <p:spPr>
          <a:xfrm>
            <a:off x="214043" y="3170574"/>
            <a:ext cx="2806700" cy="543560"/>
          </a:xfrm>
          <a:prstGeom prst="rect">
            <a:avLst/>
          </a:prstGeom>
        </p:spPr>
        <p:txBody>
          <a:bodyPr vert="horz" wrap="square" lIns="0" tIns="0" rIns="0" bIns="0" rtlCol="0">
            <a:spAutoFit/>
          </a:bodyPr>
          <a:lstStyle/>
          <a:p>
            <a:pPr marL="12700" marR="5080">
              <a:lnSpc>
                <a:spcPts val="2100"/>
              </a:lnSpc>
            </a:pPr>
            <a:r>
              <a:rPr sz="1800" b="1" dirty="0">
                <a:solidFill>
                  <a:srgbClr val="2E6AA6"/>
                </a:solidFill>
                <a:latin typeface="Calibri"/>
                <a:cs typeface="Calibri"/>
              </a:rPr>
              <a:t>Binding forces between</a:t>
            </a:r>
            <a:r>
              <a:rPr sz="1800" b="1" spc="-100" dirty="0">
                <a:solidFill>
                  <a:srgbClr val="2E6AA6"/>
                </a:solidFill>
                <a:latin typeface="Calibri"/>
                <a:cs typeface="Calibri"/>
              </a:rPr>
              <a:t> </a:t>
            </a:r>
            <a:r>
              <a:rPr sz="1800" b="1" dirty="0">
                <a:solidFill>
                  <a:srgbClr val="2E6AA6"/>
                </a:solidFill>
                <a:latin typeface="Calibri"/>
                <a:cs typeface="Calibri"/>
              </a:rPr>
              <a:t>Drugs  and</a:t>
            </a:r>
            <a:r>
              <a:rPr sz="1800" b="1" spc="-100" dirty="0">
                <a:solidFill>
                  <a:srgbClr val="2E6AA6"/>
                </a:solidFill>
                <a:latin typeface="Calibri"/>
                <a:cs typeface="Calibri"/>
              </a:rPr>
              <a:t> </a:t>
            </a:r>
            <a:r>
              <a:rPr sz="1800" b="1" dirty="0">
                <a:solidFill>
                  <a:srgbClr val="2E6AA6"/>
                </a:solidFill>
                <a:latin typeface="Calibri"/>
                <a:cs typeface="Calibri"/>
              </a:rPr>
              <a:t>Receptors:</a:t>
            </a:r>
          </a:p>
        </p:txBody>
      </p:sp>
      <p:sp>
        <p:nvSpPr>
          <p:cNvPr id="23" name="object 38"/>
          <p:cNvSpPr txBox="1"/>
          <p:nvPr/>
        </p:nvSpPr>
        <p:spPr>
          <a:xfrm>
            <a:off x="214043" y="3701434"/>
            <a:ext cx="5026030" cy="974626"/>
          </a:xfrm>
          <a:prstGeom prst="rect">
            <a:avLst/>
          </a:prstGeom>
        </p:spPr>
        <p:txBody>
          <a:bodyPr vert="horz" wrap="square" lIns="0" tIns="0" rIns="0" bIns="0" rtlCol="0">
            <a:spAutoFit/>
          </a:bodyPr>
          <a:lstStyle/>
          <a:p>
            <a:pPr marL="355600" indent="-342900">
              <a:lnSpc>
                <a:spcPts val="1910"/>
              </a:lnSpc>
              <a:buAutoNum type="arabicPeriod"/>
              <a:tabLst>
                <a:tab pos="354965" algn="l"/>
                <a:tab pos="355600" algn="l"/>
              </a:tabLst>
            </a:pPr>
            <a:r>
              <a:rPr sz="1600" dirty="0">
                <a:latin typeface="Calibri"/>
                <a:cs typeface="Calibri"/>
              </a:rPr>
              <a:t>Ionic</a:t>
            </a:r>
            <a:r>
              <a:rPr sz="1600" spc="-100" dirty="0">
                <a:latin typeface="Calibri"/>
                <a:cs typeface="Calibri"/>
              </a:rPr>
              <a:t> </a:t>
            </a:r>
            <a:r>
              <a:rPr sz="1600" dirty="0">
                <a:latin typeface="Calibri"/>
                <a:cs typeface="Calibri"/>
              </a:rPr>
              <a:t>Bond</a:t>
            </a:r>
          </a:p>
          <a:p>
            <a:pPr marL="355600" indent="-342900">
              <a:lnSpc>
                <a:spcPts val="1900"/>
              </a:lnSpc>
              <a:buAutoNum type="arabicPeriod"/>
              <a:tabLst>
                <a:tab pos="354965" algn="l"/>
                <a:tab pos="355600" algn="l"/>
              </a:tabLst>
            </a:pPr>
            <a:r>
              <a:rPr sz="1600" dirty="0">
                <a:latin typeface="Calibri"/>
                <a:cs typeface="Calibri"/>
              </a:rPr>
              <a:t>Van-Dar-Waal</a:t>
            </a:r>
          </a:p>
          <a:p>
            <a:pPr marL="355600" indent="-342900">
              <a:lnSpc>
                <a:spcPts val="1900"/>
              </a:lnSpc>
              <a:buAutoNum type="arabicPeriod"/>
              <a:tabLst>
                <a:tab pos="354965" algn="l"/>
                <a:tab pos="355600" algn="l"/>
              </a:tabLst>
            </a:pPr>
            <a:r>
              <a:rPr sz="1600" dirty="0">
                <a:latin typeface="Calibri"/>
                <a:cs typeface="Calibri"/>
              </a:rPr>
              <a:t>Hydrogen</a:t>
            </a:r>
            <a:r>
              <a:rPr sz="1600" spc="-100" dirty="0">
                <a:latin typeface="Calibri"/>
                <a:cs typeface="Calibri"/>
              </a:rPr>
              <a:t> </a:t>
            </a:r>
            <a:r>
              <a:rPr sz="1600" dirty="0">
                <a:latin typeface="Calibri"/>
                <a:cs typeface="Calibri"/>
              </a:rPr>
              <a:t>Bond</a:t>
            </a:r>
          </a:p>
          <a:p>
            <a:pPr marL="355600" indent="-342900">
              <a:lnSpc>
                <a:spcPts val="1910"/>
              </a:lnSpc>
              <a:buAutoNum type="arabicPeriod"/>
              <a:tabLst>
                <a:tab pos="354965" algn="l"/>
                <a:tab pos="355600" algn="l"/>
              </a:tabLst>
            </a:pPr>
            <a:r>
              <a:rPr sz="1600" dirty="0">
                <a:latin typeface="Calibri"/>
                <a:cs typeface="Calibri"/>
              </a:rPr>
              <a:t>Covalent</a:t>
            </a:r>
            <a:r>
              <a:rPr sz="1600" spc="-100" dirty="0">
                <a:latin typeface="Calibri"/>
                <a:cs typeface="Calibri"/>
              </a:rPr>
              <a:t> </a:t>
            </a:r>
            <a:r>
              <a:rPr sz="1600" dirty="0" smtClean="0">
                <a:latin typeface="Calibri"/>
                <a:cs typeface="Calibri"/>
              </a:rPr>
              <a:t>Bond</a:t>
            </a:r>
            <a:r>
              <a:rPr lang="en-US" sz="1600" dirty="0" smtClean="0">
                <a:latin typeface="Calibri"/>
                <a:cs typeface="Calibri"/>
              </a:rPr>
              <a:t> </a:t>
            </a:r>
            <a:r>
              <a:rPr lang="en-US" sz="1600" dirty="0" smtClean="0">
                <a:solidFill>
                  <a:srgbClr val="A6A6A6"/>
                </a:solidFill>
                <a:latin typeface="Calibri"/>
                <a:cs typeface="Calibri"/>
              </a:rPr>
              <a:t>(the strogest bond)</a:t>
            </a:r>
            <a:endParaRPr sz="1600" dirty="0">
              <a:solidFill>
                <a:srgbClr val="A6A6A6"/>
              </a:solidFill>
              <a:latin typeface="Calibri"/>
              <a:cs typeface="Calibri"/>
            </a:endParaRPr>
          </a:p>
        </p:txBody>
      </p:sp>
      <p:graphicFrame>
        <p:nvGraphicFramePr>
          <p:cNvPr id="24" name="Diagram 23"/>
          <p:cNvGraphicFramePr/>
          <p:nvPr>
            <p:extLst>
              <p:ext uri="{D42A27DB-BD31-4B8C-83A1-F6EECF244321}">
                <p14:modId xmlns:p14="http://schemas.microsoft.com/office/powerpoint/2010/main" val="1288824627"/>
              </p:ext>
            </p:extLst>
          </p:nvPr>
        </p:nvGraphicFramePr>
        <p:xfrm>
          <a:off x="214043" y="5710515"/>
          <a:ext cx="6450949" cy="25625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25028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E77C5F-097D-4C0C-BCDF-5C8359D7CE86}" type="slidenum">
              <a:rPr lang="en-US" sz="2000" smtClean="0"/>
              <a:pPr/>
              <a:t>4</a:t>
            </a:fld>
            <a:endParaRPr lang="en-US" sz="2000" dirty="0"/>
          </a:p>
        </p:txBody>
      </p:sp>
      <p:sp>
        <p:nvSpPr>
          <p:cNvPr id="3" name="TextBox 2"/>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920330944"/>
              </p:ext>
            </p:extLst>
          </p:nvPr>
        </p:nvGraphicFramePr>
        <p:xfrm>
          <a:off x="-1" y="525614"/>
          <a:ext cx="6858000" cy="7991632"/>
        </p:xfrm>
        <a:graphic>
          <a:graphicData uri="http://schemas.openxmlformats.org/drawingml/2006/table">
            <a:tbl>
              <a:tblPr firstRow="1" bandRow="1">
                <a:tableStyleId>{69CF1AB2-1976-4502-BF36-3FF5EA218861}</a:tableStyleId>
              </a:tblPr>
              <a:tblGrid>
                <a:gridCol w="3429000"/>
                <a:gridCol w="3429000"/>
              </a:tblGrid>
              <a:tr h="981794">
                <a:tc gridSpan="2">
                  <a:txBody>
                    <a:bodyPr/>
                    <a:lstStyle/>
                    <a:p>
                      <a:pPr lvl="0" algn="ctr">
                        <a:spcBef>
                          <a:spcPts val="0"/>
                        </a:spcBef>
                        <a:buNone/>
                      </a:pPr>
                      <a:r>
                        <a:rPr lang="en-US" sz="1200" b="1" dirty="0" smtClean="0">
                          <a:solidFill>
                            <a:schemeClr val="bg1"/>
                          </a:solidFill>
                        </a:rPr>
                        <a:t>Receptors :  </a:t>
                      </a:r>
                      <a:r>
                        <a:rPr lang="en-US" sz="1200" b="0" dirty="0" smtClean="0">
                          <a:solidFill>
                            <a:schemeClr val="bg1"/>
                          </a:solidFill>
                        </a:rPr>
                        <a:t>Is a special macromolecule that binds the drug and mediates its</a:t>
                      </a:r>
                    </a:p>
                    <a:p>
                      <a:pPr lvl="0" algn="ctr" rtl="1">
                        <a:lnSpc>
                          <a:spcPct val="115000"/>
                        </a:lnSpc>
                        <a:spcBef>
                          <a:spcPts val="0"/>
                        </a:spcBef>
                        <a:buClr>
                          <a:schemeClr val="dk1"/>
                        </a:buClr>
                        <a:buSzPct val="68750"/>
                        <a:buFont typeface="Arial"/>
                        <a:buNone/>
                      </a:pPr>
                      <a:r>
                        <a:rPr lang="en-US" sz="1200" b="0" dirty="0" smtClean="0">
                          <a:solidFill>
                            <a:schemeClr val="bg1"/>
                          </a:solidFill>
                        </a:rPr>
                        <a:t>Pharmacological action </a:t>
                      </a:r>
                    </a:p>
                    <a:p>
                      <a:pPr lvl="0" algn="ctr" rtl="1">
                        <a:lnSpc>
                          <a:spcPct val="115000"/>
                        </a:lnSpc>
                        <a:spcBef>
                          <a:spcPts val="0"/>
                        </a:spcBef>
                        <a:buClr>
                          <a:schemeClr val="dk1"/>
                        </a:buClr>
                        <a:buSzPct val="55000"/>
                        <a:buFont typeface="Arial"/>
                        <a:buNone/>
                      </a:pPr>
                      <a:r>
                        <a:rPr lang="en-US" sz="1200" b="0" dirty="0" smtClean="0">
                          <a:solidFill>
                            <a:srgbClr val="A6A6A6"/>
                          </a:solidFill>
                        </a:rPr>
                        <a:t>responsible for selectively sensing and binding of a stimulus (ligand)</a:t>
                      </a:r>
                    </a:p>
                    <a:p>
                      <a:pPr lvl="0" algn="ctr" rtl="1">
                        <a:lnSpc>
                          <a:spcPct val="115000"/>
                        </a:lnSpc>
                        <a:spcBef>
                          <a:spcPts val="0"/>
                        </a:spcBef>
                        <a:buClr>
                          <a:schemeClr val="dk1"/>
                        </a:buClr>
                        <a:buSzPct val="68750"/>
                        <a:buFont typeface="Arial"/>
                        <a:buNone/>
                      </a:pPr>
                      <a:r>
                        <a:rPr lang="en-US" sz="1200" b="0" dirty="0" smtClean="0">
                          <a:solidFill>
                            <a:srgbClr val="A6A6A6"/>
                          </a:solidFill>
                        </a:rPr>
                        <a:t>And its coupling to a response via a set of signal transduction machinery</a:t>
                      </a:r>
                    </a:p>
                  </a:txBody>
                  <a:tcPr>
                    <a:solidFill>
                      <a:schemeClr val="accent1"/>
                    </a:solidFill>
                  </a:tcPr>
                </a:tc>
                <a:tc hMerge="1">
                  <a:txBody>
                    <a:bodyPr/>
                    <a:lstStyle/>
                    <a:p>
                      <a:endParaRPr lang="en-US" dirty="0"/>
                    </a:p>
                  </a:txBody>
                  <a:tcPr/>
                </a:tc>
              </a:tr>
              <a:tr h="6996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location of</a:t>
                      </a:r>
                      <a:r>
                        <a:rPr lang="en-US" sz="1200" b="1" baseline="0" dirty="0" smtClean="0">
                          <a:solidFill>
                            <a:schemeClr val="tx1"/>
                          </a:solidFill>
                        </a:rPr>
                        <a:t> the receptors:</a:t>
                      </a:r>
                      <a:endParaRPr lang="en-US" sz="1200" b="1" dirty="0" smtClean="0">
                        <a:solidFill>
                          <a:schemeClr val="tx1"/>
                        </a:solidFill>
                      </a:endParaRP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charset="0"/>
                        <a:buChar char="•"/>
                        <a:tabLst/>
                        <a:defRPr/>
                      </a:pPr>
                      <a:r>
                        <a:rPr lang="en-US" sz="1200" dirty="0" smtClean="0">
                          <a:solidFill>
                            <a:schemeClr val="tx1"/>
                          </a:solidFill>
                        </a:rPr>
                        <a:t>cell membrane </a:t>
                      </a:r>
                    </a:p>
                    <a:p>
                      <a:pPr marL="285750" indent="-285750">
                        <a:buFont typeface="Arial" charset="0"/>
                        <a:buChar char="•"/>
                      </a:pPr>
                      <a:r>
                        <a:rPr lang="en-US" sz="1200" dirty="0" smtClean="0">
                          <a:solidFill>
                            <a:schemeClr val="tx1"/>
                          </a:solidFill>
                        </a:rPr>
                        <a:t>cytoplasm </a:t>
                      </a:r>
                    </a:p>
                    <a:p>
                      <a:pPr marL="285750" indent="-285750">
                        <a:buFont typeface="Arial" charset="0"/>
                        <a:buChar char="•"/>
                      </a:pPr>
                      <a:r>
                        <a:rPr lang="en-US" sz="1200" dirty="0" smtClean="0">
                          <a:solidFill>
                            <a:schemeClr val="tx1"/>
                          </a:solidFill>
                        </a:rPr>
                        <a:t>nucleus </a:t>
                      </a:r>
                      <a:endParaRPr lang="en-US" sz="1200" b="0" dirty="0">
                        <a:solidFill>
                          <a:schemeClr val="tx1"/>
                        </a:solidFill>
                      </a:endParaRPr>
                    </a:p>
                  </a:txBody>
                  <a:tcPr/>
                </a:tc>
              </a:tr>
              <a:tr h="564673">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Enzymes :</a:t>
                      </a:r>
                      <a:r>
                        <a:rPr lang="en-US" sz="1200" dirty="0" smtClean="0">
                          <a:solidFill>
                            <a:schemeClr val="bg1"/>
                          </a:solidFill>
                        </a:rPr>
                        <a:t> The drug competes with the natural endogenous substrate for the enzyme E.g. Anticholinesterases.</a:t>
                      </a:r>
                    </a:p>
                  </a:txBody>
                  <a:tcPr>
                    <a:solidFill>
                      <a:schemeClr val="accent1"/>
                    </a:solidFill>
                  </a:tcPr>
                </a:tc>
                <a:tc hMerge="1">
                  <a:txBody>
                    <a:bodyPr/>
                    <a:lstStyle/>
                    <a:p>
                      <a:endParaRPr lang="en-US" b="0" dirty="0"/>
                    </a:p>
                  </a:txBody>
                  <a:tcPr/>
                </a:tc>
              </a:tr>
              <a:tr h="742408">
                <a:tc>
                  <a:txBody>
                    <a:bodyPr/>
                    <a:lstStyle/>
                    <a:p>
                      <a:pPr lvl="0" algn="l" rtl="1">
                        <a:lnSpc>
                          <a:spcPct val="115000"/>
                        </a:lnSpc>
                        <a:spcBef>
                          <a:spcPts val="0"/>
                        </a:spcBef>
                        <a:buClr>
                          <a:schemeClr val="dk1"/>
                        </a:buClr>
                        <a:buFont typeface="Arial"/>
                        <a:buNone/>
                      </a:pPr>
                      <a:r>
                        <a:rPr lang="en-US" sz="1200" b="1" dirty="0" smtClean="0">
                          <a:solidFill>
                            <a:schemeClr val="tx1"/>
                          </a:solidFill>
                        </a:rPr>
                        <a:t>reversible : </a:t>
                      </a:r>
                      <a:r>
                        <a:rPr lang="en-US" sz="1200" b="0" dirty="0" smtClean="0">
                          <a:solidFill>
                            <a:schemeClr val="tx1"/>
                          </a:solidFill>
                        </a:rPr>
                        <a:t>Neostigmine reversibly compete with ACH</a:t>
                      </a:r>
                      <a:r>
                        <a:rPr lang="en-US" sz="1200" b="0" baseline="0" dirty="0" smtClean="0">
                          <a:solidFill>
                            <a:schemeClr val="tx1"/>
                          </a:solidFill>
                        </a:rPr>
                        <a:t> </a:t>
                      </a:r>
                      <a:r>
                        <a:rPr lang="en-US" sz="1200" b="0" dirty="0" smtClean="0">
                          <a:solidFill>
                            <a:schemeClr val="tx1"/>
                          </a:solidFill>
                        </a:rPr>
                        <a:t>for acetyl cholinesterase enzyme at motor</a:t>
                      </a:r>
                      <a:r>
                        <a:rPr lang="en-US" sz="1200" b="0" baseline="0" dirty="0" smtClean="0">
                          <a:solidFill>
                            <a:schemeClr val="tx1"/>
                          </a:solidFill>
                        </a:rPr>
                        <a:t> </a:t>
                      </a:r>
                      <a:r>
                        <a:rPr lang="en-US" sz="1200" b="0" dirty="0" smtClean="0">
                          <a:solidFill>
                            <a:schemeClr val="tx1"/>
                          </a:solidFill>
                        </a:rPr>
                        <a:t>end plate (neuromuscular junction)</a:t>
                      </a:r>
                    </a:p>
                  </a:txBody>
                  <a:tcPr/>
                </a:tc>
                <a:tc>
                  <a:txBody>
                    <a:bodyPr/>
                    <a:lstStyle/>
                    <a:p>
                      <a:pPr lvl="0" algn="l" rtl="1">
                        <a:lnSpc>
                          <a:spcPct val="115000"/>
                        </a:lnSpc>
                        <a:spcBef>
                          <a:spcPts val="0"/>
                        </a:spcBef>
                        <a:buClr>
                          <a:schemeClr val="dk1"/>
                        </a:buClr>
                        <a:buFont typeface="Arial"/>
                        <a:buNone/>
                      </a:pPr>
                      <a:r>
                        <a:rPr lang="en-US" sz="1200" b="1" dirty="0" smtClean="0">
                          <a:solidFill>
                            <a:schemeClr val="tx1"/>
                          </a:solidFill>
                        </a:rPr>
                        <a:t>Irreversible: </a:t>
                      </a:r>
                      <a:r>
                        <a:rPr lang="en-US" sz="1200" b="0" dirty="0" smtClean="0">
                          <a:solidFill>
                            <a:schemeClr val="tx1"/>
                          </a:solidFill>
                        </a:rPr>
                        <a:t>Organophosphates irreversibly competes</a:t>
                      </a:r>
                      <a:r>
                        <a:rPr lang="en-US" sz="1200" b="0" baseline="0" dirty="0" smtClean="0">
                          <a:solidFill>
                            <a:schemeClr val="tx1"/>
                          </a:solidFill>
                        </a:rPr>
                        <a:t> </a:t>
                      </a:r>
                      <a:r>
                        <a:rPr lang="en-US" sz="1200" b="0" dirty="0" smtClean="0">
                          <a:solidFill>
                            <a:schemeClr val="tx1"/>
                          </a:solidFill>
                        </a:rPr>
                        <a:t>with ACH for acetyl cholinesterase</a:t>
                      </a:r>
                    </a:p>
                  </a:txBody>
                  <a:tcPr/>
                </a:tc>
              </a:tr>
              <a:tr h="1237129">
                <a:tc gridSpan="2">
                  <a:txBody>
                    <a:bodyPr/>
                    <a:lstStyle/>
                    <a:p>
                      <a:pPr lvl="0" algn="ctr" rtl="1">
                        <a:lnSpc>
                          <a:spcPct val="100000"/>
                        </a:lnSpc>
                        <a:spcBef>
                          <a:spcPts val="1200"/>
                        </a:spcBef>
                        <a:buClr>
                          <a:schemeClr val="dk1"/>
                        </a:buClr>
                        <a:buSzPct val="91666"/>
                        <a:buFont typeface="Arial"/>
                        <a:buNone/>
                      </a:pPr>
                      <a:r>
                        <a:rPr lang="en-US" sz="1200" dirty="0" smtClean="0">
                          <a:solidFill>
                            <a:schemeClr val="bg1"/>
                          </a:solidFill>
                          <a:latin typeface="+mn-lt"/>
                        </a:rPr>
                        <a:t>I</a:t>
                      </a:r>
                      <a:r>
                        <a:rPr lang="en-US" sz="1200" b="1" dirty="0" smtClean="0">
                          <a:solidFill>
                            <a:schemeClr val="bg1"/>
                          </a:solidFill>
                          <a:latin typeface="+mn-lt"/>
                        </a:rPr>
                        <a:t>on channels :</a:t>
                      </a:r>
                      <a:r>
                        <a:rPr lang="en-US" sz="1200" b="0" baseline="0" dirty="0" smtClean="0">
                          <a:solidFill>
                            <a:schemeClr val="bg1"/>
                          </a:solidFill>
                          <a:latin typeface="+mn-lt"/>
                        </a:rPr>
                        <a:t> </a:t>
                      </a:r>
                      <a:r>
                        <a:rPr lang="en-US" sz="1200" dirty="0" smtClean="0">
                          <a:solidFill>
                            <a:schemeClr val="bg1"/>
                          </a:solidFill>
                          <a:latin typeface="+mn-lt"/>
                          <a:ea typeface="Times New Roman"/>
                          <a:cs typeface="Times New Roman"/>
                          <a:sym typeface="Times New Roman"/>
                        </a:rPr>
                        <a:t>Drugs bind to alter channel function (by opening or blockade).</a:t>
                      </a:r>
                    </a:p>
                    <a:p>
                      <a:pPr lvl="0" algn="ctr" rtl="1">
                        <a:lnSpc>
                          <a:spcPct val="100000"/>
                        </a:lnSpc>
                        <a:spcBef>
                          <a:spcPts val="1200"/>
                        </a:spcBef>
                        <a:buClr>
                          <a:schemeClr val="dk1"/>
                        </a:buClr>
                        <a:buSzPct val="91666"/>
                        <a:buFont typeface="Arial"/>
                        <a:buNone/>
                      </a:pPr>
                      <a:r>
                        <a:rPr lang="en-US" sz="1200" dirty="0" smtClean="0">
                          <a:solidFill>
                            <a:schemeClr val="bg1"/>
                          </a:solidFill>
                          <a:latin typeface="+mn-lt"/>
                          <a:ea typeface="Times New Roman"/>
                          <a:cs typeface="Times New Roman"/>
                          <a:sym typeface="Times New Roman"/>
                        </a:rPr>
                        <a:t>Channels are responsible for influx or out-flux</a:t>
                      </a:r>
                      <a:r>
                        <a:rPr lang="en-US" sz="1200" baseline="0" dirty="0" smtClean="0">
                          <a:solidFill>
                            <a:schemeClr val="bg1"/>
                          </a:solidFill>
                          <a:latin typeface="+mn-lt"/>
                          <a:ea typeface="Times New Roman"/>
                          <a:cs typeface="Times New Roman"/>
                          <a:sym typeface="Times New Roman"/>
                        </a:rPr>
                        <a:t> </a:t>
                      </a:r>
                      <a:r>
                        <a:rPr lang="en-US" sz="1200" dirty="0" smtClean="0">
                          <a:solidFill>
                            <a:schemeClr val="bg1"/>
                          </a:solidFill>
                          <a:latin typeface="+mn-lt"/>
                          <a:ea typeface="Times New Roman"/>
                          <a:cs typeface="Times New Roman"/>
                          <a:sym typeface="Times New Roman"/>
                        </a:rPr>
                        <a:t>of ions through cell membranes along their concentration gradients</a:t>
                      </a:r>
                    </a:p>
                    <a:p>
                      <a:pPr lvl="0" algn="ctr" rtl="1">
                        <a:lnSpc>
                          <a:spcPct val="100000"/>
                        </a:lnSpc>
                        <a:spcBef>
                          <a:spcPts val="1200"/>
                        </a:spcBef>
                        <a:buClr>
                          <a:schemeClr val="dk1"/>
                        </a:buClr>
                        <a:buSzPct val="91666"/>
                        <a:buFont typeface="Arial"/>
                        <a:buNone/>
                      </a:pPr>
                      <a:r>
                        <a:rPr lang="en-US" sz="1200" dirty="0" smtClean="0">
                          <a:solidFill>
                            <a:schemeClr val="bg1"/>
                          </a:solidFill>
                          <a:latin typeface="+mn-lt"/>
                          <a:ea typeface="Times New Roman"/>
                          <a:cs typeface="Times New Roman"/>
                          <a:sym typeface="Times New Roman"/>
                        </a:rPr>
                        <a:t>They are activated by alteration in action potential and are controlled</a:t>
                      </a:r>
                      <a:r>
                        <a:rPr lang="en-US" sz="1200" baseline="0" dirty="0" smtClean="0">
                          <a:solidFill>
                            <a:schemeClr val="bg1"/>
                          </a:solidFill>
                          <a:latin typeface="+mn-lt"/>
                          <a:ea typeface="Times New Roman"/>
                          <a:cs typeface="Times New Roman"/>
                          <a:sym typeface="Times New Roman"/>
                        </a:rPr>
                        <a:t> </a:t>
                      </a:r>
                      <a:r>
                        <a:rPr lang="en-US" sz="1200" dirty="0" smtClean="0">
                          <a:solidFill>
                            <a:schemeClr val="bg1"/>
                          </a:solidFill>
                          <a:latin typeface="+mn-lt"/>
                          <a:ea typeface="Times New Roman"/>
                          <a:cs typeface="Times New Roman"/>
                          <a:sym typeface="Times New Roman"/>
                        </a:rPr>
                        <a:t>by gating mechanisms</a:t>
                      </a:r>
                    </a:p>
                  </a:txBody>
                  <a:tcPr>
                    <a:solidFill>
                      <a:schemeClr val="accent1"/>
                    </a:solidFill>
                  </a:tcPr>
                </a:tc>
                <a:tc hMerge="1">
                  <a:txBody>
                    <a:bodyPr/>
                    <a:lstStyle/>
                    <a:p>
                      <a:endParaRPr lang="en-US" b="0" dirty="0"/>
                    </a:p>
                  </a:txBody>
                  <a:tcPr/>
                </a:tc>
              </a:tr>
              <a:tr h="1342792">
                <a:tc>
                  <a:txBody>
                    <a:bodyPr/>
                    <a:lstStyle/>
                    <a:p>
                      <a:pPr lvl="0" algn="l" rtl="1">
                        <a:lnSpc>
                          <a:spcPct val="115000"/>
                        </a:lnSpc>
                        <a:spcBef>
                          <a:spcPts val="0"/>
                        </a:spcBef>
                        <a:buClr>
                          <a:schemeClr val="dk1"/>
                        </a:buClr>
                        <a:buSzPct val="110000"/>
                        <a:buFont typeface="Arial"/>
                        <a:buNone/>
                      </a:pPr>
                      <a:r>
                        <a:rPr lang="en-US" sz="1200" b="1" dirty="0" smtClean="0">
                          <a:solidFill>
                            <a:schemeClr val="tx1"/>
                          </a:solidFill>
                          <a:latin typeface="Times New Roman"/>
                          <a:ea typeface="Times New Roman"/>
                          <a:cs typeface="Times New Roman"/>
                          <a:sym typeface="Times New Roman"/>
                        </a:rPr>
                        <a:t>Blockers : </a:t>
                      </a:r>
                      <a:r>
                        <a:rPr lang="en-US" sz="1200" dirty="0" smtClean="0">
                          <a:solidFill>
                            <a:schemeClr val="tx1"/>
                          </a:solidFill>
                        </a:rPr>
                        <a:t>Local anesthetics</a:t>
                      </a:r>
                      <a:r>
                        <a:rPr lang="en-US" sz="1200" baseline="0" dirty="0" smtClean="0">
                          <a:solidFill>
                            <a:schemeClr val="tx1"/>
                          </a:solidFill>
                        </a:rPr>
                        <a:t> </a:t>
                      </a:r>
                      <a:r>
                        <a:rPr lang="en-US" sz="1200" dirty="0" smtClean="0">
                          <a:solidFill>
                            <a:schemeClr val="tx1"/>
                          </a:solidFill>
                        </a:rPr>
                        <a:t>(block the pain during operation on the patient)</a:t>
                      </a:r>
                    </a:p>
                    <a:p>
                      <a:pPr lvl="0" algn="l" rtl="1">
                        <a:lnSpc>
                          <a:spcPct val="115000"/>
                        </a:lnSpc>
                        <a:spcBef>
                          <a:spcPts val="0"/>
                        </a:spcBef>
                        <a:buNone/>
                      </a:pPr>
                      <a:r>
                        <a:rPr lang="en-US" sz="1200" dirty="0" smtClean="0">
                          <a:solidFill>
                            <a:schemeClr val="tx1"/>
                          </a:solidFill>
                        </a:rPr>
                        <a:t>Block Na influx through Na channel in</a:t>
                      </a:r>
                    </a:p>
                    <a:p>
                      <a:pPr lvl="0" algn="l" rtl="1">
                        <a:lnSpc>
                          <a:spcPct val="115000"/>
                        </a:lnSpc>
                        <a:spcBef>
                          <a:spcPts val="0"/>
                        </a:spcBef>
                        <a:buClr>
                          <a:schemeClr val="dk1"/>
                        </a:buClr>
                        <a:buSzPct val="110000"/>
                        <a:buFont typeface="Arial"/>
                        <a:buNone/>
                      </a:pPr>
                      <a:r>
                        <a:rPr lang="en-US" sz="1200" dirty="0" smtClean="0">
                          <a:solidFill>
                            <a:schemeClr val="tx1"/>
                          </a:solidFill>
                        </a:rPr>
                        <a:t>Nerve fibers. They are Na channel blockers</a:t>
                      </a:r>
                    </a:p>
                  </a:txBody>
                  <a:tcPr/>
                </a:tc>
                <a:tc>
                  <a:txBody>
                    <a:bodyPr/>
                    <a:lstStyle/>
                    <a:p>
                      <a:pPr lvl="0">
                        <a:spcBef>
                          <a:spcPts val="0"/>
                        </a:spcBef>
                        <a:buNone/>
                      </a:pPr>
                      <a:r>
                        <a:rPr lang="en-US" sz="1200" b="1" dirty="0" smtClean="0">
                          <a:solidFill>
                            <a:schemeClr val="tx1"/>
                          </a:solidFill>
                          <a:latin typeface="+mn-lt"/>
                          <a:ea typeface="Times New Roman"/>
                          <a:cs typeface="Times New Roman"/>
                          <a:sym typeface="Times New Roman"/>
                        </a:rPr>
                        <a:t>modulation</a:t>
                      </a:r>
                      <a:r>
                        <a:rPr lang="en-US" sz="1200" b="0" dirty="0" smtClean="0">
                          <a:solidFill>
                            <a:schemeClr val="tx1"/>
                          </a:solidFill>
                          <a:latin typeface="+mn-lt"/>
                          <a:ea typeface="Times New Roman"/>
                          <a:cs typeface="Times New Roman"/>
                          <a:sym typeface="Times New Roman"/>
                        </a:rPr>
                        <a:t> :</a:t>
                      </a:r>
                    </a:p>
                    <a:p>
                      <a:pPr lvl="0" algn="l" rtl="1">
                        <a:lnSpc>
                          <a:spcPct val="115000"/>
                        </a:lnSpc>
                        <a:spcBef>
                          <a:spcPts val="0"/>
                        </a:spcBef>
                        <a:buClr>
                          <a:schemeClr val="dk1"/>
                        </a:buClr>
                        <a:buSzPct val="110000"/>
                        <a:buFont typeface="Arial"/>
                        <a:buNone/>
                      </a:pPr>
                      <a:r>
                        <a:rPr lang="en-US" sz="1200" b="0" dirty="0" smtClean="0">
                          <a:solidFill>
                            <a:schemeClr val="tx1"/>
                          </a:solidFill>
                          <a:latin typeface="+mn-lt"/>
                        </a:rPr>
                        <a:t>Sulfonylurea drugs</a:t>
                      </a:r>
                    </a:p>
                    <a:p>
                      <a:pPr lvl="0" algn="l" rtl="1">
                        <a:lnSpc>
                          <a:spcPct val="115000"/>
                        </a:lnSpc>
                        <a:spcBef>
                          <a:spcPts val="0"/>
                        </a:spcBef>
                        <a:buClr>
                          <a:schemeClr val="dk1"/>
                        </a:buClr>
                        <a:buSzPct val="110000"/>
                        <a:buFont typeface="Arial"/>
                        <a:buNone/>
                      </a:pPr>
                      <a:r>
                        <a:rPr lang="en-US" sz="1200" b="0" dirty="0" smtClean="0">
                          <a:solidFill>
                            <a:schemeClr val="tx1"/>
                          </a:solidFill>
                          <a:latin typeface="+mn-lt"/>
                        </a:rPr>
                        <a:t>(use for treatment type 2 diabetes To secrete insulin</a:t>
                      </a:r>
                    </a:p>
                    <a:p>
                      <a:pPr lvl="0" algn="l" rtl="1">
                        <a:lnSpc>
                          <a:spcPct val="115000"/>
                        </a:lnSpc>
                        <a:spcBef>
                          <a:spcPts val="0"/>
                        </a:spcBef>
                        <a:buClr>
                          <a:schemeClr val="dk1"/>
                        </a:buClr>
                        <a:buSzPct val="110000"/>
                        <a:buFont typeface="Arial"/>
                        <a:buNone/>
                      </a:pPr>
                      <a:r>
                        <a:rPr lang="en-US" sz="1200" b="0" dirty="0" smtClean="0">
                          <a:solidFill>
                            <a:schemeClr val="tx1"/>
                          </a:solidFill>
                          <a:latin typeface="+mn-lt"/>
                        </a:rPr>
                        <a:t>Block K</a:t>
                      </a:r>
                      <a:r>
                        <a:rPr lang="en-US" sz="1200" b="0" baseline="30000" dirty="0" smtClean="0">
                          <a:solidFill>
                            <a:schemeClr val="tx1"/>
                          </a:solidFill>
                          <a:latin typeface="+mn-lt"/>
                        </a:rPr>
                        <a:t>+</a:t>
                      </a:r>
                      <a:r>
                        <a:rPr lang="en-US" sz="1200" b="0" dirty="0" smtClean="0">
                          <a:solidFill>
                            <a:schemeClr val="tx1"/>
                          </a:solidFill>
                          <a:latin typeface="+mn-lt"/>
                        </a:rPr>
                        <a:t> out-flux via the K channels in</a:t>
                      </a:r>
                    </a:p>
                    <a:p>
                      <a:pPr lvl="0" algn="l" rtl="1">
                        <a:lnSpc>
                          <a:spcPct val="115000"/>
                        </a:lnSpc>
                        <a:spcBef>
                          <a:spcPts val="0"/>
                        </a:spcBef>
                        <a:buClr>
                          <a:schemeClr val="dk1"/>
                        </a:buClr>
                        <a:buSzPct val="110000"/>
                        <a:buFont typeface="Arial"/>
                        <a:buNone/>
                      </a:pPr>
                      <a:r>
                        <a:rPr lang="en-US" sz="1200" b="0" dirty="0" smtClean="0">
                          <a:solidFill>
                            <a:schemeClr val="tx1"/>
                          </a:solidFill>
                          <a:latin typeface="+mn-lt"/>
                        </a:rPr>
                        <a:t> pancreatic cells. They are K channels</a:t>
                      </a:r>
                    </a:p>
                    <a:p>
                      <a:pPr lvl="0" algn="l" rtl="1">
                        <a:lnSpc>
                          <a:spcPct val="115000"/>
                        </a:lnSpc>
                        <a:spcBef>
                          <a:spcPts val="0"/>
                        </a:spcBef>
                        <a:buClr>
                          <a:schemeClr val="dk1"/>
                        </a:buClr>
                        <a:buSzPct val="110000"/>
                        <a:buFont typeface="Arial"/>
                        <a:buNone/>
                      </a:pPr>
                      <a:r>
                        <a:rPr lang="en-US" sz="1200" b="0" dirty="0" smtClean="0">
                          <a:solidFill>
                            <a:schemeClr val="tx1"/>
                          </a:solidFill>
                          <a:latin typeface="+mn-lt"/>
                        </a:rPr>
                        <a:t>modulator .</a:t>
                      </a:r>
                    </a:p>
                  </a:txBody>
                  <a:tcPr/>
                </a:tc>
              </a:tr>
              <a:tr h="564673">
                <a:tc gridSpan="2">
                  <a:txBody>
                    <a:bodyPr/>
                    <a:lstStyle/>
                    <a:p>
                      <a:pPr algn="ctr" rtl="0"/>
                      <a:r>
                        <a:rPr lang="en-US" sz="1200" b="0" i="0" u="none" strike="noStrike" kern="1200" dirty="0" smtClean="0">
                          <a:solidFill>
                            <a:schemeClr val="bg1"/>
                          </a:solidFill>
                          <a:effectLst/>
                          <a:latin typeface="+mn-lt"/>
                          <a:ea typeface="+mn-ea"/>
                          <a:cs typeface="+mn-cs"/>
                        </a:rPr>
                        <a:t>Carrier molecule:</a:t>
                      </a:r>
                      <a:endParaRPr lang="en-US" sz="1200" b="0" i="0" u="none" strike="noStrike" kern="1200" baseline="0" dirty="0" smtClean="0">
                        <a:solidFill>
                          <a:schemeClr val="bg1"/>
                        </a:solidFill>
                        <a:effectLst/>
                        <a:latin typeface="+mn-lt"/>
                        <a:ea typeface="+mn-ea"/>
                        <a:cs typeface="+mn-cs"/>
                      </a:endParaRPr>
                    </a:p>
                    <a:p>
                      <a:pPr marL="0" marR="0" indent="0" algn="ctr" defTabSz="685800" rtl="0" eaLnBrk="1" fontAlgn="auto" latinLnBrk="0" hangingPunct="1">
                        <a:lnSpc>
                          <a:spcPct val="100000"/>
                        </a:lnSpc>
                        <a:spcBef>
                          <a:spcPts val="0"/>
                        </a:spcBef>
                        <a:spcAft>
                          <a:spcPts val="0"/>
                        </a:spcAft>
                        <a:buClrTx/>
                        <a:buSzTx/>
                        <a:buFontTx/>
                        <a:buNone/>
                        <a:tabLst/>
                        <a:defRPr/>
                      </a:pPr>
                      <a:r>
                        <a:rPr lang="en-US" sz="1350" kern="1200" dirty="0" smtClean="0">
                          <a:solidFill>
                            <a:schemeClr val="bg1"/>
                          </a:solidFill>
                          <a:effectLst/>
                          <a:latin typeface="+mn-lt"/>
                          <a:ea typeface="+mn-ea"/>
                          <a:cs typeface="+mn-cs"/>
                        </a:rPr>
                        <a:t>The drug binds to such molecules altering their transport ability </a:t>
                      </a:r>
                    </a:p>
                    <a:p>
                      <a:pPr marL="0" marR="0" indent="0" algn="ctr" defTabSz="685800" rtl="0" eaLnBrk="1" fontAlgn="auto" latinLnBrk="0" hangingPunct="1">
                        <a:lnSpc>
                          <a:spcPct val="100000"/>
                        </a:lnSpc>
                        <a:spcBef>
                          <a:spcPts val="0"/>
                        </a:spcBef>
                        <a:spcAft>
                          <a:spcPts val="0"/>
                        </a:spcAft>
                        <a:buClrTx/>
                        <a:buSzTx/>
                        <a:buFontTx/>
                        <a:buNone/>
                        <a:tabLst/>
                        <a:defRPr/>
                      </a:pPr>
                      <a:r>
                        <a:rPr lang="en-US" sz="1350" b="0" i="0" u="none" strike="noStrike" kern="1200" dirty="0" smtClean="0">
                          <a:solidFill>
                            <a:schemeClr val="bg1"/>
                          </a:solidFill>
                          <a:effectLst/>
                          <a:latin typeface="+mn-lt"/>
                          <a:ea typeface="+mn-ea"/>
                          <a:cs typeface="+mn-cs"/>
                        </a:rPr>
                        <a:t>Responsible for transport of ions and small organic molecules between intracellular compartments, through cell membranes or in extracellular fluids.</a:t>
                      </a:r>
                    </a:p>
                    <a:p>
                      <a:pPr marL="0" marR="0" indent="0" algn="ctr" defTabSz="685800" rtl="0" eaLnBrk="1" fontAlgn="auto" latinLnBrk="0" hangingPunct="1">
                        <a:lnSpc>
                          <a:spcPct val="100000"/>
                        </a:lnSpc>
                        <a:spcBef>
                          <a:spcPts val="0"/>
                        </a:spcBef>
                        <a:spcAft>
                          <a:spcPts val="0"/>
                        </a:spcAft>
                        <a:buClrTx/>
                        <a:buSzTx/>
                        <a:buFontTx/>
                        <a:buNone/>
                        <a:tabLst/>
                        <a:defRPr/>
                      </a:pPr>
                      <a:r>
                        <a:rPr lang="en-US" sz="1350" kern="1200" dirty="0" smtClean="0">
                          <a:solidFill>
                            <a:schemeClr val="bg1"/>
                          </a:solidFill>
                          <a:effectLst/>
                          <a:latin typeface="+mn-lt"/>
                          <a:ea typeface="+mn-ea"/>
                          <a:cs typeface="+mn-cs"/>
                        </a:rPr>
                        <a:t>e.g., Na</a:t>
                      </a:r>
                      <a:r>
                        <a:rPr lang="en-US" sz="1350" kern="1200" baseline="30000" dirty="0" smtClean="0">
                          <a:solidFill>
                            <a:schemeClr val="bg1"/>
                          </a:solidFill>
                          <a:effectLst/>
                          <a:latin typeface="+mn-lt"/>
                          <a:ea typeface="+mn-ea"/>
                          <a:cs typeface="+mn-cs"/>
                        </a:rPr>
                        <a:t>+ </a:t>
                      </a:r>
                      <a:r>
                        <a:rPr lang="en-US" sz="1350" kern="1200" dirty="0" smtClean="0">
                          <a:solidFill>
                            <a:schemeClr val="bg1"/>
                          </a:solidFill>
                          <a:effectLst/>
                          <a:latin typeface="+mn-lt"/>
                          <a:ea typeface="+mn-ea"/>
                          <a:cs typeface="+mn-cs"/>
                        </a:rPr>
                        <a:t>, K</a:t>
                      </a:r>
                      <a:r>
                        <a:rPr lang="en-US" sz="1350" kern="1200" baseline="30000" dirty="0" smtClean="0">
                          <a:solidFill>
                            <a:schemeClr val="bg1"/>
                          </a:solidFill>
                          <a:effectLst/>
                          <a:latin typeface="+mn-lt"/>
                          <a:ea typeface="+mn-ea"/>
                          <a:cs typeface="+mn-cs"/>
                        </a:rPr>
                        <a:t>+</a:t>
                      </a:r>
                      <a:r>
                        <a:rPr lang="en-US" sz="1350" kern="1200" dirty="0" smtClean="0">
                          <a:solidFill>
                            <a:schemeClr val="bg1"/>
                          </a:solidFill>
                          <a:effectLst/>
                          <a:latin typeface="+mn-lt"/>
                          <a:ea typeface="+mn-ea"/>
                          <a:cs typeface="+mn-cs"/>
                        </a:rPr>
                        <a:t>-ATPase inhibitor</a:t>
                      </a:r>
                      <a:endParaRPr lang="en-US" dirty="0" smtClean="0">
                        <a:solidFill>
                          <a:schemeClr val="bg1"/>
                        </a:solidFill>
                        <a:effectLst/>
                      </a:endParaRPr>
                    </a:p>
                  </a:txBody>
                  <a:tcPr>
                    <a:solidFill>
                      <a:schemeClr val="accent1"/>
                    </a:solidFill>
                  </a:tcPr>
                </a:tc>
                <a:tc hMerge="1">
                  <a:txBody>
                    <a:bodyPr/>
                    <a:lstStyle/>
                    <a:p>
                      <a:endParaRPr lang="en-US" b="0" dirty="0"/>
                    </a:p>
                  </a:txBody>
                  <a:tcPr/>
                </a:tc>
              </a:tr>
              <a:tr h="56467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50" b="1" kern="1200" dirty="0" smtClean="0">
                          <a:solidFill>
                            <a:schemeClr val="dk1"/>
                          </a:solidFill>
                          <a:effectLst/>
                          <a:latin typeface="+mn-lt"/>
                          <a:ea typeface="+mn-ea"/>
                          <a:cs typeface="+mn-cs"/>
                        </a:rPr>
                        <a:t>Digoxin: </a:t>
                      </a:r>
                      <a:r>
                        <a:rPr lang="en-US" sz="1350" kern="1200" dirty="0" smtClean="0">
                          <a:solidFill>
                            <a:schemeClr val="dk1"/>
                          </a:solidFill>
                          <a:effectLst/>
                          <a:latin typeface="+mn-lt"/>
                          <a:ea typeface="+mn-ea"/>
                          <a:cs typeface="+mn-cs"/>
                        </a:rPr>
                        <a:t>blocks Na efflux via </a:t>
                      </a:r>
                      <a:r>
                        <a:rPr lang="en-US" sz="1350" b="1" kern="1200" dirty="0" smtClean="0">
                          <a:solidFill>
                            <a:schemeClr val="dk1"/>
                          </a:solidFill>
                          <a:effectLst/>
                          <a:latin typeface="+mn-lt"/>
                          <a:ea typeface="+mn-ea"/>
                          <a:cs typeface="+mn-cs"/>
                        </a:rPr>
                        <a:t>Na pump</a:t>
                      </a:r>
                      <a:r>
                        <a:rPr lang="en-US" sz="1350" kern="1200" dirty="0" smtClean="0">
                          <a:solidFill>
                            <a:schemeClr val="dk1"/>
                          </a:solidFill>
                          <a:effectLst/>
                          <a:latin typeface="+mn-lt"/>
                          <a:ea typeface="+mn-ea"/>
                          <a:cs typeface="+mn-cs"/>
                        </a:rPr>
                        <a:t>; used in treatment of heart failure. </a:t>
                      </a:r>
                      <a:endParaRPr lang="en-US" sz="1200" dirty="0" smtClean="0">
                        <a:effectLst/>
                      </a:endParaRPr>
                    </a:p>
                  </a:txBody>
                  <a:tcPr/>
                </a:tc>
                <a:tc>
                  <a:txBody>
                    <a:bodyPr/>
                    <a:lstStyle/>
                    <a:p>
                      <a:r>
                        <a:rPr lang="en-US" sz="1350" b="1" kern="1200" dirty="0" smtClean="0">
                          <a:solidFill>
                            <a:schemeClr val="dk1"/>
                          </a:solidFill>
                          <a:effectLst/>
                          <a:latin typeface="+mn-lt"/>
                          <a:ea typeface="+mn-ea"/>
                          <a:cs typeface="+mn-cs"/>
                        </a:rPr>
                        <a:t>Cocaine: </a:t>
                      </a:r>
                      <a:r>
                        <a:rPr lang="en-US" sz="1350" kern="1200" dirty="0" smtClean="0">
                          <a:solidFill>
                            <a:schemeClr val="dk1"/>
                          </a:solidFill>
                          <a:effectLst/>
                          <a:latin typeface="+mn-lt"/>
                          <a:ea typeface="+mn-ea"/>
                          <a:cs typeface="+mn-cs"/>
                        </a:rPr>
                        <a:t>blocks transport or reuptake of </a:t>
                      </a:r>
                      <a:r>
                        <a:rPr lang="en-US" sz="1350" b="1" kern="1200" dirty="0" err="1" smtClean="0">
                          <a:solidFill>
                            <a:schemeClr val="dk1"/>
                          </a:solidFill>
                          <a:effectLst/>
                          <a:latin typeface="+mn-lt"/>
                          <a:ea typeface="+mn-ea"/>
                          <a:cs typeface="+mn-cs"/>
                        </a:rPr>
                        <a:t>catecholamines</a:t>
                      </a:r>
                      <a:r>
                        <a:rPr lang="en-US" sz="1350" b="1" kern="1200" dirty="0" smtClean="0">
                          <a:solidFill>
                            <a:schemeClr val="dk1"/>
                          </a:solidFill>
                          <a:effectLst/>
                          <a:latin typeface="+mn-lt"/>
                          <a:ea typeface="+mn-ea"/>
                          <a:cs typeface="+mn-cs"/>
                        </a:rPr>
                        <a:t> </a:t>
                      </a:r>
                      <a:r>
                        <a:rPr lang="en-US" sz="1350" kern="1200" dirty="0" smtClean="0">
                          <a:solidFill>
                            <a:schemeClr val="dk1"/>
                          </a:solidFill>
                          <a:effectLst/>
                          <a:latin typeface="+mn-lt"/>
                          <a:ea typeface="+mn-ea"/>
                          <a:cs typeface="+mn-cs"/>
                        </a:rPr>
                        <a:t>(dopamine) at synaptic cleft</a:t>
                      </a:r>
                    </a:p>
                    <a:p>
                      <a:r>
                        <a:rPr lang="en-US" sz="1350" kern="1200" dirty="0" smtClean="0">
                          <a:solidFill>
                            <a:schemeClr val="dk1"/>
                          </a:solidFill>
                          <a:effectLst/>
                          <a:latin typeface="+mn-lt"/>
                          <a:ea typeface="+mn-ea"/>
                          <a:cs typeface="+mn-cs"/>
                        </a:rPr>
                        <a:t> </a:t>
                      </a:r>
                      <a:endParaRPr lang="en-US" sz="1200" dirty="0" smtClean="0">
                        <a:effectLst/>
                      </a:endParaRPr>
                    </a:p>
                    <a:p>
                      <a:r>
                        <a:rPr lang="en-US" sz="1350" kern="1200" dirty="0" smtClean="0">
                          <a:solidFill>
                            <a:schemeClr val="dk1"/>
                          </a:solidFill>
                          <a:effectLst/>
                          <a:latin typeface="+mn-lt"/>
                          <a:ea typeface="+mn-ea"/>
                          <a:cs typeface="+mn-cs"/>
                        </a:rPr>
                        <a:t>The dopamine transporter can no longer perform its reuptake function, and thus dopamine accumulates in the synaptic cleft. </a:t>
                      </a:r>
                      <a:endParaRPr lang="en-US" sz="1200" dirty="0" smtClean="0">
                        <a:effectLst/>
                      </a:endParaRPr>
                    </a:p>
                  </a:txBody>
                  <a:tcPr/>
                </a:tc>
              </a:tr>
            </a:tbl>
          </a:graphicData>
        </a:graphic>
      </p:graphicFrame>
      <p:sp>
        <p:nvSpPr>
          <p:cNvPr id="5" name="TextBox 4"/>
          <p:cNvSpPr txBox="1"/>
          <p:nvPr/>
        </p:nvSpPr>
        <p:spPr>
          <a:xfrm>
            <a:off x="129721" y="125506"/>
            <a:ext cx="4137479" cy="400110"/>
          </a:xfrm>
          <a:prstGeom prst="rect">
            <a:avLst/>
          </a:prstGeom>
          <a:noFill/>
        </p:spPr>
        <p:txBody>
          <a:bodyPr wrap="square" rtlCol="0">
            <a:spAutoFit/>
          </a:bodyPr>
          <a:lstStyle/>
          <a:p>
            <a:r>
              <a:rPr lang="en-US" sz="2000" b="1" dirty="0">
                <a:solidFill>
                  <a:srgbClr val="2E6AA6"/>
                </a:solidFill>
              </a:rPr>
              <a:t>Receptor-mediated </a:t>
            </a:r>
            <a:r>
              <a:rPr lang="en-US" sz="2000" b="1" dirty="0" smtClean="0">
                <a:solidFill>
                  <a:srgbClr val="2E6AA6"/>
                </a:solidFill>
              </a:rPr>
              <a:t>mechanisms: </a:t>
            </a:r>
            <a:endParaRPr lang="en-US" sz="2000" dirty="0">
              <a:solidFill>
                <a:srgbClr val="2E6AA6"/>
              </a:solidFill>
            </a:endParaRPr>
          </a:p>
        </p:txBody>
      </p:sp>
    </p:spTree>
    <p:extLst>
      <p:ext uri="{BB962C8B-B14F-4D97-AF65-F5344CB8AC3E}">
        <p14:creationId xmlns:p14="http://schemas.microsoft.com/office/powerpoint/2010/main" val="2045914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E77C5F-097D-4C0C-BCDF-5C8359D7CE86}" type="slidenum">
              <a:rPr lang="en-US" sz="2000" smtClean="0"/>
              <a:pPr/>
              <a:t>5</a:t>
            </a:fld>
            <a:endParaRPr lang="en-US" sz="2000" dirty="0"/>
          </a:p>
        </p:txBody>
      </p:sp>
      <p:sp>
        <p:nvSpPr>
          <p:cNvPr id="3" name="TextBox 2"/>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
        <p:nvSpPr>
          <p:cNvPr id="2" name="TextBox 1"/>
          <p:cNvSpPr txBox="1"/>
          <p:nvPr/>
        </p:nvSpPr>
        <p:spPr>
          <a:xfrm>
            <a:off x="0" y="125506"/>
            <a:ext cx="6858000" cy="4708981"/>
          </a:xfrm>
          <a:prstGeom prst="rect">
            <a:avLst/>
          </a:prstGeom>
          <a:noFill/>
        </p:spPr>
        <p:txBody>
          <a:bodyPr wrap="square" rtlCol="0">
            <a:spAutoFit/>
          </a:bodyPr>
          <a:lstStyle/>
          <a:p>
            <a:r>
              <a:rPr lang="en-US" sz="2000" b="1" dirty="0" smtClean="0">
                <a:solidFill>
                  <a:srgbClr val="2E6AA6"/>
                </a:solidFill>
              </a:rPr>
              <a:t>Pictures for more understanding:</a:t>
            </a:r>
            <a:endParaRPr lang="en-US" sz="2000" b="1" dirty="0">
              <a:solidFill>
                <a:srgbClr val="2E6AA6"/>
              </a:solidFill>
            </a:endParaRPr>
          </a:p>
          <a:p>
            <a:r>
              <a:rPr lang="en-US" sz="2000" b="1" dirty="0" smtClean="0">
                <a:solidFill>
                  <a:srgbClr val="2E6AA6"/>
                </a:solidFill>
              </a:rPr>
              <a:t>Anticholinesterases (</a:t>
            </a:r>
            <a:r>
              <a:rPr lang="en-US" sz="2000" b="1" dirty="0" err="1" smtClean="0">
                <a:solidFill>
                  <a:srgbClr val="2E6AA6"/>
                </a:solidFill>
              </a:rPr>
              <a:t>antiacetylase</a:t>
            </a:r>
            <a:r>
              <a:rPr lang="en-US" sz="2000" b="1" dirty="0" smtClean="0">
                <a:solidFill>
                  <a:srgbClr val="2E6AA6"/>
                </a:solidFill>
              </a:rPr>
              <a:t>)</a:t>
            </a:r>
          </a:p>
          <a:p>
            <a:endParaRPr lang="en-US" sz="2000" b="1" dirty="0">
              <a:solidFill>
                <a:srgbClr val="2E6AA6"/>
              </a:solidFill>
            </a:endParaRPr>
          </a:p>
          <a:p>
            <a:endParaRPr lang="en-US" sz="2000" b="1" dirty="0" smtClean="0">
              <a:solidFill>
                <a:srgbClr val="2E6AA6"/>
              </a:solidFill>
            </a:endParaRPr>
          </a:p>
          <a:p>
            <a:endParaRPr lang="en-US" sz="2000" b="1" dirty="0">
              <a:solidFill>
                <a:srgbClr val="2E6AA6"/>
              </a:solidFill>
            </a:endParaRPr>
          </a:p>
          <a:p>
            <a:endParaRPr lang="en-US" sz="2000" b="1" dirty="0" smtClean="0">
              <a:solidFill>
                <a:srgbClr val="2E6AA6"/>
              </a:solidFill>
            </a:endParaRPr>
          </a:p>
          <a:p>
            <a:endParaRPr lang="en-US" sz="2000" b="1" dirty="0">
              <a:solidFill>
                <a:srgbClr val="2E6AA6"/>
              </a:solidFill>
            </a:endParaRPr>
          </a:p>
          <a:p>
            <a:endParaRPr lang="en-US" sz="2000" b="1" dirty="0" smtClean="0">
              <a:solidFill>
                <a:srgbClr val="2E6AA6"/>
              </a:solidFill>
            </a:endParaRPr>
          </a:p>
          <a:p>
            <a:endParaRPr lang="en-US" sz="2000" b="1" dirty="0">
              <a:solidFill>
                <a:srgbClr val="2E6AA6"/>
              </a:solidFill>
            </a:endParaRPr>
          </a:p>
          <a:p>
            <a:endParaRPr lang="en-US" sz="2000" b="1" dirty="0" smtClean="0">
              <a:solidFill>
                <a:srgbClr val="2E6AA6"/>
              </a:solidFill>
            </a:endParaRPr>
          </a:p>
          <a:p>
            <a:endParaRPr lang="en-US" sz="2000" b="1" dirty="0">
              <a:solidFill>
                <a:srgbClr val="2E6AA6"/>
              </a:solidFill>
            </a:endParaRPr>
          </a:p>
          <a:p>
            <a:endParaRPr lang="en-US" sz="2000" b="1" dirty="0" smtClean="0">
              <a:solidFill>
                <a:srgbClr val="2E6AA6"/>
              </a:solidFill>
            </a:endParaRPr>
          </a:p>
          <a:p>
            <a:endParaRPr lang="en-US" sz="2000" b="1" dirty="0">
              <a:solidFill>
                <a:srgbClr val="2E6AA6"/>
              </a:solidFill>
            </a:endParaRPr>
          </a:p>
          <a:p>
            <a:endParaRPr lang="en-US" sz="2000" b="1" dirty="0" smtClean="0">
              <a:solidFill>
                <a:srgbClr val="2E6AA6"/>
              </a:solidFill>
            </a:endParaRPr>
          </a:p>
          <a:p>
            <a:r>
              <a:rPr lang="en-US" sz="2000" b="1" dirty="0" smtClean="0">
                <a:solidFill>
                  <a:srgbClr val="2E6AA6"/>
                </a:solidFill>
              </a:rPr>
              <a:t>Effect </a:t>
            </a:r>
            <a:r>
              <a:rPr lang="en-US" sz="2000" b="1" dirty="0">
                <a:solidFill>
                  <a:srgbClr val="2E6AA6"/>
                </a:solidFill>
              </a:rPr>
              <a:t>of </a:t>
            </a:r>
            <a:r>
              <a:rPr lang="en-US" sz="2000" b="1" dirty="0" smtClean="0">
                <a:solidFill>
                  <a:srgbClr val="2E6AA6"/>
                </a:solidFill>
              </a:rPr>
              <a:t>cocaine</a:t>
            </a:r>
          </a:p>
        </p:txBody>
      </p:sp>
      <p:pic>
        <p:nvPicPr>
          <p:cNvPr id="5" name="Shape 170"/>
          <p:cNvPicPr preferRelativeResize="0"/>
          <p:nvPr/>
        </p:nvPicPr>
        <p:blipFill>
          <a:blip r:embed="rId2">
            <a:alphaModFix/>
          </a:blip>
          <a:stretch>
            <a:fillRect/>
          </a:stretch>
        </p:blipFill>
        <p:spPr>
          <a:xfrm>
            <a:off x="810116" y="877699"/>
            <a:ext cx="2560160" cy="2522611"/>
          </a:xfrm>
          <a:prstGeom prst="rect">
            <a:avLst/>
          </a:prstGeom>
          <a:noFill/>
          <a:ln>
            <a:noFill/>
          </a:ln>
        </p:spPr>
      </p:pic>
      <p:pic>
        <p:nvPicPr>
          <p:cNvPr id="6" name="Shape 171"/>
          <p:cNvPicPr preferRelativeResize="0"/>
          <p:nvPr/>
        </p:nvPicPr>
        <p:blipFill>
          <a:blip r:embed="rId3">
            <a:alphaModFix/>
          </a:blip>
          <a:stretch>
            <a:fillRect/>
          </a:stretch>
        </p:blipFill>
        <p:spPr>
          <a:xfrm>
            <a:off x="3478307" y="877700"/>
            <a:ext cx="2560160" cy="2522610"/>
          </a:xfrm>
          <a:prstGeom prst="rect">
            <a:avLst/>
          </a:prstGeom>
          <a:noFill/>
          <a:ln>
            <a:noFill/>
          </a:ln>
        </p:spPr>
      </p:pic>
      <p:sp>
        <p:nvSpPr>
          <p:cNvPr id="7" name="TextBox 6"/>
          <p:cNvSpPr txBox="1"/>
          <p:nvPr/>
        </p:nvSpPr>
        <p:spPr>
          <a:xfrm>
            <a:off x="0" y="3436168"/>
            <a:ext cx="6858000" cy="954107"/>
          </a:xfrm>
          <a:prstGeom prst="rect">
            <a:avLst/>
          </a:prstGeom>
          <a:noFill/>
        </p:spPr>
        <p:txBody>
          <a:bodyPr wrap="square" rtlCol="0">
            <a:spAutoFit/>
          </a:bodyPr>
          <a:lstStyle/>
          <a:p>
            <a:r>
              <a:rPr lang="en-US" sz="1400" dirty="0" smtClean="0">
                <a:solidFill>
                  <a:srgbClr val="A6A6A6"/>
                </a:solidFill>
              </a:rPr>
              <a:t>In the normal, the Ach leaves the pre-synaptic neuron to post-synaptic of muscle cell, at the synapse there is enzyme (Ach esterase) will metabolize some of the Ach </a:t>
            </a:r>
            <a:r>
              <a:rPr lang="en-US" sz="1400" dirty="0">
                <a:solidFill>
                  <a:srgbClr val="A6A6A6"/>
                </a:solidFill>
              </a:rPr>
              <a:t>and </a:t>
            </a:r>
            <a:r>
              <a:rPr lang="en-US" sz="1400" dirty="0" smtClean="0">
                <a:solidFill>
                  <a:srgbClr val="A6A6A6"/>
                </a:solidFill>
              </a:rPr>
              <a:t>degenerate it, when we use drug which is </a:t>
            </a:r>
            <a:r>
              <a:rPr lang="en-US" sz="1400" dirty="0">
                <a:solidFill>
                  <a:srgbClr val="A6A6A6"/>
                </a:solidFill>
              </a:rPr>
              <a:t>Anticholinesterases </a:t>
            </a:r>
            <a:r>
              <a:rPr lang="en-US" sz="1400" dirty="0" smtClean="0">
                <a:solidFill>
                  <a:srgbClr val="A6A6A6"/>
                </a:solidFill>
              </a:rPr>
              <a:t> it will bind to the </a:t>
            </a:r>
            <a:r>
              <a:rPr lang="en-US" sz="1400" dirty="0">
                <a:solidFill>
                  <a:srgbClr val="A6A6A6"/>
                </a:solidFill>
              </a:rPr>
              <a:t>Ach </a:t>
            </a:r>
            <a:r>
              <a:rPr lang="en-US" sz="1400" dirty="0" smtClean="0">
                <a:solidFill>
                  <a:srgbClr val="A6A6A6"/>
                </a:solidFill>
              </a:rPr>
              <a:t>esterase and inhibit it, so there will be accumulation of the Ach</a:t>
            </a:r>
            <a:endParaRPr lang="en-US" sz="1400" dirty="0">
              <a:solidFill>
                <a:srgbClr val="A6A6A6"/>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85" y="4729482"/>
            <a:ext cx="2560160" cy="254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3370276" y="4695330"/>
            <a:ext cx="2560160" cy="2579548"/>
          </a:xfrm>
          <a:prstGeom prst="rect">
            <a:avLst/>
          </a:prstGeom>
        </p:spPr>
      </p:pic>
      <p:sp>
        <p:nvSpPr>
          <p:cNvPr id="10" name="TextBox 9"/>
          <p:cNvSpPr txBox="1"/>
          <p:nvPr/>
        </p:nvSpPr>
        <p:spPr>
          <a:xfrm>
            <a:off x="49307" y="7274878"/>
            <a:ext cx="6858000" cy="1169551"/>
          </a:xfrm>
          <a:prstGeom prst="rect">
            <a:avLst/>
          </a:prstGeom>
          <a:noFill/>
        </p:spPr>
        <p:txBody>
          <a:bodyPr wrap="square" rtlCol="0">
            <a:spAutoFit/>
          </a:bodyPr>
          <a:lstStyle/>
          <a:p>
            <a:r>
              <a:rPr lang="en-US" sz="1400" dirty="0" smtClean="0">
                <a:solidFill>
                  <a:srgbClr val="A6A6A6"/>
                </a:solidFill>
              </a:rPr>
              <a:t>In the normal, the dopamine leave the </a:t>
            </a:r>
            <a:r>
              <a:rPr lang="en-US" sz="1400" dirty="0">
                <a:solidFill>
                  <a:srgbClr val="A6A6A6"/>
                </a:solidFill>
              </a:rPr>
              <a:t>neuron </a:t>
            </a:r>
            <a:r>
              <a:rPr lang="en-US" sz="1400" dirty="0" smtClean="0">
                <a:solidFill>
                  <a:srgbClr val="A6A6A6"/>
                </a:solidFill>
              </a:rPr>
              <a:t> and some of the dopamine binds with </a:t>
            </a:r>
            <a:r>
              <a:rPr lang="en-US" sz="1400" dirty="0">
                <a:solidFill>
                  <a:srgbClr val="A6A6A6"/>
                </a:solidFill>
              </a:rPr>
              <a:t>the receptor (the </a:t>
            </a:r>
            <a:r>
              <a:rPr lang="en-US" sz="1400" dirty="0" smtClean="0">
                <a:solidFill>
                  <a:srgbClr val="A6A6A6"/>
                </a:solidFill>
              </a:rPr>
              <a:t>Purple</a:t>
            </a:r>
            <a:r>
              <a:rPr lang="ar-SA" sz="1400" dirty="0" smtClean="0">
                <a:solidFill>
                  <a:srgbClr val="A6A6A6"/>
                </a:solidFill>
              </a:rPr>
              <a:t> </a:t>
            </a:r>
            <a:r>
              <a:rPr lang="en-US" sz="1400" dirty="0" smtClean="0">
                <a:solidFill>
                  <a:srgbClr val="A6A6A6"/>
                </a:solidFill>
              </a:rPr>
              <a:t>in the picture) and produce effect, and some of the dopamine will reuptake by  the transporter (the green in the picture) . If the patient uses cocaine the cocaine will inhibit the transporter so the dopamine will not reuptake and all the receptors will be bind with dopamine which will give high dopamine effect</a:t>
            </a:r>
            <a:endParaRPr lang="en-US" sz="1400" dirty="0">
              <a:solidFill>
                <a:srgbClr val="A6A6A6"/>
              </a:solidFill>
            </a:endParaRPr>
          </a:p>
        </p:txBody>
      </p:sp>
    </p:spTree>
    <p:extLst>
      <p:ext uri="{BB962C8B-B14F-4D97-AF65-F5344CB8AC3E}">
        <p14:creationId xmlns:p14="http://schemas.microsoft.com/office/powerpoint/2010/main" val="252465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E77C5F-097D-4C0C-BCDF-5C8359D7CE86}" type="slidenum">
              <a:rPr lang="en-US" sz="2000" smtClean="0"/>
              <a:pPr/>
              <a:t>6</a:t>
            </a:fld>
            <a:endParaRPr lang="en-US" sz="2000" dirty="0"/>
          </a:p>
        </p:txBody>
      </p:sp>
      <p:sp>
        <p:nvSpPr>
          <p:cNvPr id="3" name="TextBox 2"/>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674817468"/>
              </p:ext>
            </p:extLst>
          </p:nvPr>
        </p:nvGraphicFramePr>
        <p:xfrm>
          <a:off x="197224" y="512764"/>
          <a:ext cx="6472516" cy="7824412"/>
        </p:xfrm>
        <a:graphic>
          <a:graphicData uri="http://schemas.openxmlformats.org/drawingml/2006/table">
            <a:tbl>
              <a:tblPr firstRow="1" bandRow="1">
                <a:tableStyleId>{5C22544A-7EE6-4342-B048-85BDC9FD1C3A}</a:tableStyleId>
              </a:tblPr>
              <a:tblGrid>
                <a:gridCol w="1618129"/>
                <a:gridCol w="1618129"/>
                <a:gridCol w="1618129"/>
                <a:gridCol w="1618129"/>
              </a:tblGrid>
              <a:tr h="520508">
                <a:tc>
                  <a:txBody>
                    <a:bodyPr/>
                    <a:lstStyle/>
                    <a:p>
                      <a:r>
                        <a:rPr lang="en-US" dirty="0" smtClean="0"/>
                        <a:t>The  term</a:t>
                      </a:r>
                      <a:endParaRPr lang="en-US" dirty="0"/>
                    </a:p>
                  </a:txBody>
                  <a:tcPr/>
                </a:tc>
                <a:tc>
                  <a:txBody>
                    <a:bodyPr/>
                    <a:lstStyle/>
                    <a:p>
                      <a:r>
                        <a:rPr lang="en-US" sz="1200" dirty="0" smtClean="0"/>
                        <a:t>The </a:t>
                      </a:r>
                      <a:r>
                        <a:rPr lang="en-US" sz="1200" b="1" dirty="0" smtClean="0">
                          <a:solidFill>
                            <a:schemeClr val="bg1"/>
                          </a:solidFill>
                        </a:rPr>
                        <a:t>definition</a:t>
                      </a:r>
                      <a:endParaRPr lang="en-US" sz="1200" dirty="0">
                        <a:solidFill>
                          <a:schemeClr val="bg1"/>
                        </a:solidFill>
                      </a:endParaRPr>
                    </a:p>
                  </a:txBody>
                  <a:tcPr/>
                </a:tc>
                <a:tc>
                  <a:txBody>
                    <a:bodyPr/>
                    <a:lstStyle/>
                    <a:p>
                      <a:r>
                        <a:rPr lang="en-US" sz="1200" dirty="0" smtClean="0"/>
                        <a:t>Other </a:t>
                      </a:r>
                      <a:r>
                        <a:rPr lang="en-US" sz="1200" b="1" dirty="0" smtClean="0">
                          <a:solidFill>
                            <a:schemeClr val="bg1"/>
                          </a:solidFill>
                        </a:rPr>
                        <a:t>definition</a:t>
                      </a:r>
                      <a:endParaRPr lang="en-US" sz="1200" dirty="0">
                        <a:solidFill>
                          <a:schemeClr val="bg1"/>
                        </a:solidFill>
                      </a:endParaRPr>
                    </a:p>
                  </a:txBody>
                  <a:tcPr/>
                </a:tc>
                <a:tc>
                  <a:txBody>
                    <a:bodyPr/>
                    <a:lstStyle/>
                    <a:p>
                      <a:r>
                        <a:rPr lang="en-US" sz="1200" dirty="0" smtClean="0">
                          <a:solidFill>
                            <a:schemeClr val="bg1"/>
                          </a:solidFill>
                        </a:rPr>
                        <a:t>Explanation</a:t>
                      </a:r>
                      <a:endParaRPr lang="en-US" sz="1200" dirty="0">
                        <a:solidFill>
                          <a:schemeClr val="bg1"/>
                        </a:solidFill>
                      </a:endParaRPr>
                    </a:p>
                  </a:txBody>
                  <a:tcPr/>
                </a:tc>
              </a:tr>
              <a:tr h="865239">
                <a:tc>
                  <a:txBody>
                    <a:bodyPr/>
                    <a:lstStyle/>
                    <a:p>
                      <a:r>
                        <a:rPr lang="en-US" sz="1400" b="1" dirty="0" smtClean="0">
                          <a:solidFill>
                            <a:srgbClr val="2E6AA6"/>
                          </a:solidFill>
                        </a:rPr>
                        <a:t>Affinity </a:t>
                      </a:r>
                      <a:endParaRPr lang="en-US"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solidFill>
                            <a:srgbClr val="00B050"/>
                          </a:solidFill>
                        </a:rPr>
                        <a:t>Ability of a drug to combine with the receptor. </a:t>
                      </a:r>
                    </a:p>
                    <a:p>
                      <a:endParaRPr lang="en-US" sz="12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solidFill>
                            <a:srgbClr val="00B050"/>
                          </a:solidFill>
                        </a:rPr>
                        <a:t>is the capacity of a drug to form a complex with the receptor(DR complex) </a:t>
                      </a:r>
                    </a:p>
                  </a:txBody>
                  <a:tcPr/>
                </a:tc>
                <a:tc>
                  <a:txBody>
                    <a:bodyPr/>
                    <a:lstStyle/>
                    <a:p>
                      <a:r>
                        <a:rPr lang="de-DE" sz="1200" dirty="0" smtClean="0"/>
                        <a:t>D + R </a:t>
                      </a:r>
                      <a:r>
                        <a:rPr lang="en-US" sz="1200" dirty="0" smtClean="0"/>
                        <a:t>→ D-R complex → Effect. </a:t>
                      </a:r>
                      <a:r>
                        <a:rPr lang="en-US" sz="1200" dirty="0" smtClean="0">
                          <a:solidFill>
                            <a:srgbClr val="A6A6A6"/>
                          </a:solidFill>
                        </a:rPr>
                        <a:t>*</a:t>
                      </a:r>
                    </a:p>
                    <a:p>
                      <a:r>
                        <a:rPr lang="en-US" sz="1200" dirty="0" smtClean="0">
                          <a:solidFill>
                            <a:srgbClr val="A6A6A6"/>
                          </a:solidFill>
                        </a:rPr>
                        <a:t>*D = drug , R = receptor</a:t>
                      </a:r>
                    </a:p>
                  </a:txBody>
                  <a:tcPr/>
                </a:tc>
              </a:tr>
              <a:tr h="1433047">
                <a:tc>
                  <a:txBody>
                    <a:bodyPr/>
                    <a:lstStyle/>
                    <a:p>
                      <a:r>
                        <a:rPr lang="en-US" sz="1400" b="1" dirty="0" smtClean="0">
                          <a:solidFill>
                            <a:srgbClr val="2E6AA6"/>
                          </a:solidFill>
                        </a:rPr>
                        <a:t>Efficacy (Intrinsic Activity)</a:t>
                      </a:r>
                      <a:endParaRPr lang="en-US"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solidFill>
                            <a:srgbClr val="00B050"/>
                          </a:solidFill>
                        </a:rPr>
                        <a:t>Capacity of a drug receptor complex (D-R) to produce an action.</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solidFill>
                            <a:srgbClr val="00B050"/>
                          </a:solidFill>
                        </a:rPr>
                        <a:t>is the maximal response produced by a drug (E max). </a:t>
                      </a:r>
                    </a:p>
                  </a:txBody>
                  <a:tcPr/>
                </a:tc>
                <a:tc>
                  <a:txBody>
                    <a:bodyPr/>
                    <a:lstStyle/>
                    <a:p>
                      <a:r>
                        <a:rPr lang="en-US" sz="1200" dirty="0" smtClean="0">
                          <a:solidFill>
                            <a:srgbClr val="00B050"/>
                          </a:solidFill>
                        </a:rPr>
                        <a:t>the ability of the drug once bound to the receptor to trigger response </a:t>
                      </a:r>
                      <a:endParaRPr lang="en-US" sz="12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latin typeface="+mn-lt"/>
                          <a:cs typeface="Calibri"/>
                        </a:rPr>
                        <a:t>The value of intrinsic </a:t>
                      </a:r>
                      <a:r>
                        <a:rPr lang="en-US" sz="1200" spc="-5" dirty="0" smtClean="0">
                          <a:latin typeface="+mn-lt"/>
                          <a:cs typeface="Calibri"/>
                        </a:rPr>
                        <a:t>activity </a:t>
                      </a:r>
                      <a:r>
                        <a:rPr lang="en-US" sz="1200" dirty="0" smtClean="0">
                          <a:latin typeface="+mn-lt"/>
                          <a:cs typeface="Calibri"/>
                        </a:rPr>
                        <a:t>(eﬃcacy) ranges from 0 to 1  ( the intrinsic </a:t>
                      </a:r>
                      <a:r>
                        <a:rPr lang="en-US" sz="1200" spc="-5" dirty="0" smtClean="0">
                          <a:latin typeface="+mn-lt"/>
                          <a:cs typeface="Calibri"/>
                        </a:rPr>
                        <a:t>activity </a:t>
                      </a:r>
                      <a:r>
                        <a:rPr lang="en-US" sz="1200" dirty="0" smtClean="0">
                          <a:latin typeface="+mn-lt"/>
                          <a:cs typeface="Calibri"/>
                        </a:rPr>
                        <a:t>of antagonist </a:t>
                      </a:r>
                      <a:r>
                        <a:rPr lang="en-US" sz="1200" spc="-5" dirty="0" smtClean="0">
                          <a:latin typeface="+mn-lt"/>
                          <a:cs typeface="Calibri"/>
                        </a:rPr>
                        <a:t>drugs is </a:t>
                      </a:r>
                      <a:r>
                        <a:rPr lang="en-US" sz="1200" dirty="0" smtClean="0">
                          <a:latin typeface="+mn-lt"/>
                          <a:cs typeface="Calibri"/>
                        </a:rPr>
                        <a:t>0 </a:t>
                      </a:r>
                      <a:r>
                        <a:rPr lang="en-US" sz="1200" b="1" spc="-10" dirty="0" smtClean="0">
                          <a:latin typeface="+mn-lt"/>
                          <a:cs typeface="Calibri"/>
                        </a:rPr>
                        <a:t>e.g.</a:t>
                      </a:r>
                      <a:r>
                        <a:rPr lang="en-US" sz="1200" b="1" spc="-25" dirty="0" smtClean="0">
                          <a:latin typeface="+mn-lt"/>
                          <a:cs typeface="Calibri"/>
                        </a:rPr>
                        <a:t> </a:t>
                      </a:r>
                      <a:r>
                        <a:rPr lang="en-US" sz="1200" b="1" spc="-10" dirty="0" smtClean="0">
                          <a:latin typeface="+mn-lt"/>
                          <a:cs typeface="Calibri"/>
                        </a:rPr>
                        <a:t>atropine</a:t>
                      </a:r>
                      <a:r>
                        <a:rPr lang="en-US" sz="1200" spc="-10" dirty="0" smtClean="0">
                          <a:latin typeface="+mn-lt"/>
                          <a:cs typeface="Calibri"/>
                        </a:rPr>
                        <a:t>)</a:t>
                      </a:r>
                      <a:endParaRPr lang="en-US" sz="1200" dirty="0" smtClean="0">
                        <a:latin typeface="+mn-lt"/>
                        <a:cs typeface="Calibri"/>
                      </a:endParaRPr>
                    </a:p>
                  </a:txBody>
                  <a:tcPr/>
                </a:tc>
              </a:tr>
              <a:tr h="1050903">
                <a:tc>
                  <a:txBody>
                    <a:bodyPr/>
                    <a:lstStyle/>
                    <a:p>
                      <a:r>
                        <a:rPr lang="en-US" sz="1400" b="1" dirty="0" smtClean="0">
                          <a:solidFill>
                            <a:srgbClr val="2E6AA6"/>
                          </a:solidFill>
                        </a:rPr>
                        <a:t>Agonist</a:t>
                      </a:r>
                      <a:endParaRPr lang="en-US"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solidFill>
                            <a:srgbClr val="00B050"/>
                          </a:solidFill>
                        </a:rPr>
                        <a:t>is a drug that combines with receptor and elicit a response (affinity + efficacy). </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smtClean="0">
                          <a:solidFill>
                            <a:srgbClr val="00B050"/>
                          </a:solidFill>
                        </a:rPr>
                        <a:t>-</a:t>
                      </a:r>
                    </a:p>
                  </a:txBody>
                  <a:tcPr anchor="ctr"/>
                </a:tc>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ar-SA" sz="1200" dirty="0" smtClean="0">
                          <a:solidFill>
                            <a:srgbClr val="A6A6A6"/>
                          </a:solidFill>
                          <a:latin typeface="Abadi MT Condensed Light" charset="0"/>
                          <a:ea typeface="Abadi MT Condensed Light" charset="0"/>
                          <a:cs typeface="Abadi MT Condensed Light" charset="0"/>
                        </a:rPr>
                        <a:t>كأنها قفل ومفتاحين، كل المفتاحين لهم نفس الشكل، لكن واحد هو المفتاح الأصلي والثاني </a:t>
                      </a:r>
                      <a:r>
                        <a:rPr lang="ar-SA" sz="1200" dirty="0" err="1" smtClean="0">
                          <a:solidFill>
                            <a:srgbClr val="A6A6A6"/>
                          </a:solidFill>
                          <a:latin typeface="Abadi MT Condensed Light" charset="0"/>
                          <a:ea typeface="Abadi MT Condensed Light" charset="0"/>
                          <a:cs typeface="Abadi MT Condensed Light" charset="0"/>
                        </a:rPr>
                        <a:t>مو</a:t>
                      </a:r>
                      <a:r>
                        <a:rPr lang="ar-SA" sz="1200" dirty="0" smtClean="0">
                          <a:solidFill>
                            <a:srgbClr val="A6A6A6"/>
                          </a:solidFill>
                          <a:latin typeface="Abadi MT Condensed Light" charset="0"/>
                          <a:ea typeface="Abadi MT Condensed Light" charset="0"/>
                          <a:cs typeface="Abadi MT Condensed Light" charset="0"/>
                        </a:rPr>
                        <a:t> المفتاح الأصلي، كلهم </a:t>
                      </a:r>
                      <a:r>
                        <a:rPr lang="ar-SA" sz="1200" dirty="0" err="1" smtClean="0">
                          <a:solidFill>
                            <a:srgbClr val="A6A6A6"/>
                          </a:solidFill>
                          <a:latin typeface="Abadi MT Condensed Light" charset="0"/>
                          <a:ea typeface="Abadi MT Condensed Light" charset="0"/>
                          <a:cs typeface="Abadi MT Condensed Light" charset="0"/>
                        </a:rPr>
                        <a:t>بيدخلون</a:t>
                      </a:r>
                      <a:r>
                        <a:rPr lang="ar-SA" sz="1200" dirty="0" smtClean="0">
                          <a:solidFill>
                            <a:srgbClr val="A6A6A6"/>
                          </a:solidFill>
                          <a:latin typeface="Abadi MT Condensed Light" charset="0"/>
                          <a:ea typeface="Abadi MT Condensed Light" charset="0"/>
                          <a:cs typeface="Abadi MT Condensed Light" charset="0"/>
                        </a:rPr>
                        <a:t> بفتحة القفل لكن الأصلي راح يفتح القفل واللي </a:t>
                      </a:r>
                      <a:r>
                        <a:rPr lang="ar-SA" sz="1200" dirty="0" err="1" smtClean="0">
                          <a:solidFill>
                            <a:srgbClr val="A6A6A6"/>
                          </a:solidFill>
                          <a:latin typeface="Abadi MT Condensed Light" charset="0"/>
                          <a:ea typeface="Abadi MT Condensed Light" charset="0"/>
                          <a:cs typeface="Abadi MT Condensed Light" charset="0"/>
                        </a:rPr>
                        <a:t>مو</a:t>
                      </a:r>
                      <a:r>
                        <a:rPr lang="ar-SA" sz="1200" dirty="0" smtClean="0">
                          <a:solidFill>
                            <a:srgbClr val="A6A6A6"/>
                          </a:solidFill>
                          <a:latin typeface="Abadi MT Condensed Light" charset="0"/>
                          <a:ea typeface="Abadi MT Condensed Light" charset="0"/>
                          <a:cs typeface="Abadi MT Condensed Light" charset="0"/>
                        </a:rPr>
                        <a:t> أصلي ما راح يفتح القفل لكن </a:t>
                      </a:r>
                      <a:r>
                        <a:rPr lang="ar-SA" sz="1200" dirty="0" err="1" smtClean="0">
                          <a:solidFill>
                            <a:srgbClr val="A6A6A6"/>
                          </a:solidFill>
                          <a:latin typeface="Abadi MT Condensed Light" charset="0"/>
                          <a:ea typeface="Abadi MT Condensed Light" charset="0"/>
                          <a:cs typeface="Abadi MT Condensed Light" charset="0"/>
                        </a:rPr>
                        <a:t>بيمنع</a:t>
                      </a:r>
                      <a:r>
                        <a:rPr lang="ar-SA" sz="1200" dirty="0" smtClean="0">
                          <a:solidFill>
                            <a:srgbClr val="A6A6A6"/>
                          </a:solidFill>
                          <a:latin typeface="Abadi MT Condensed Light" charset="0"/>
                          <a:ea typeface="Abadi MT Condensed Light" charset="0"/>
                          <a:cs typeface="Abadi MT Condensed Light" charset="0"/>
                        </a:rPr>
                        <a:t> المفتاح الأصلي من إنه يدخل بالقفل ويفتحه</a:t>
                      </a:r>
                      <a:endParaRPr lang="en-US" sz="1200" dirty="0" smtClean="0">
                        <a:solidFill>
                          <a:srgbClr val="A6A6A6"/>
                        </a:solidFill>
                        <a:latin typeface="Abadi MT Condensed Light" charset="0"/>
                        <a:ea typeface="Abadi MT Condensed Light" charset="0"/>
                        <a:cs typeface="Abadi MT Condensed Light" charset="0"/>
                      </a:endParaRPr>
                    </a:p>
                  </a:txBody>
                  <a:tcPr anchor="ctr"/>
                </a:tc>
              </a:tr>
              <a:tr h="1624122">
                <a:tc>
                  <a:txBody>
                    <a:bodyPr/>
                    <a:lstStyle/>
                    <a:p>
                      <a:r>
                        <a:rPr lang="en-US" sz="1400" b="1" dirty="0" smtClean="0">
                          <a:solidFill>
                            <a:srgbClr val="2E6AA6"/>
                          </a:solidFill>
                        </a:rPr>
                        <a:t>Antagonist </a:t>
                      </a:r>
                      <a:endParaRPr lang="en-US"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solidFill>
                            <a:srgbClr val="00B050"/>
                          </a:solidFill>
                        </a:rPr>
                        <a:t>is a drug that combines with a receptor without producing responses. It blocks the action of the agonist (has affinity but no or zero efficacy). </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solidFill>
                            <a:srgbClr val="00B050"/>
                          </a:solidFill>
                        </a:rPr>
                        <a:t>having full affinity to the receptor but no intrinsic activity(0) e.g. atropine </a:t>
                      </a:r>
                    </a:p>
                  </a:txBody>
                  <a:tcPr/>
                </a:tc>
                <a:tc v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200" dirty="0" smtClean="0">
                        <a:solidFill>
                          <a:srgbClr val="A6A6A6"/>
                        </a:solidFill>
                        <a:latin typeface="Abadi MT Condensed Light" charset="0"/>
                        <a:ea typeface="Abadi MT Condensed Light" charset="0"/>
                        <a:cs typeface="Abadi MT Condensed Light" charset="0"/>
                      </a:endParaRPr>
                    </a:p>
                  </a:txBody>
                  <a:tcPr/>
                </a:tc>
              </a:tr>
              <a:tr h="1442065">
                <a:tc>
                  <a:txBody>
                    <a:bodyPr/>
                    <a:lstStyle/>
                    <a:p>
                      <a:r>
                        <a:rPr lang="en-US" b="1" dirty="0" smtClean="0">
                          <a:solidFill>
                            <a:srgbClr val="2E6AA6"/>
                          </a:solidFill>
                        </a:rPr>
                        <a:t>Full agonist</a:t>
                      </a:r>
                      <a:endParaRPr lang="en-US" dirty="0"/>
                    </a:p>
                  </a:txBody>
                  <a:tcPr/>
                </a:tc>
                <a:tc>
                  <a:txBody>
                    <a:bodyPr/>
                    <a:lstStyle/>
                    <a:p>
                      <a:r>
                        <a:rPr lang="en-US" sz="1200" dirty="0" smtClean="0">
                          <a:solidFill>
                            <a:srgbClr val="00B050"/>
                          </a:solidFill>
                        </a:rPr>
                        <a:t>having a full affinity to the receptor and </a:t>
                      </a:r>
                      <a:r>
                        <a:rPr lang="en-US" sz="1200" b="1" dirty="0" smtClean="0">
                          <a:solidFill>
                            <a:srgbClr val="00B050"/>
                          </a:solidFill>
                        </a:rPr>
                        <a:t>Affinity </a:t>
                      </a:r>
                      <a:r>
                        <a:rPr lang="en-US" sz="1200" dirty="0" smtClean="0">
                          <a:solidFill>
                            <a:srgbClr val="00B050"/>
                          </a:solidFill>
                        </a:rPr>
                        <a:t>is the capacity of a drug to form </a:t>
                      </a:r>
                      <a:r>
                        <a:rPr lang="en-US" sz="1200" baseline="0" dirty="0" smtClean="0">
                          <a:solidFill>
                            <a:srgbClr val="00B050"/>
                          </a:solidFill>
                        </a:rPr>
                        <a:t> </a:t>
                      </a:r>
                      <a:r>
                        <a:rPr lang="en-US" sz="1200" dirty="0" smtClean="0">
                          <a:solidFill>
                            <a:srgbClr val="00B050"/>
                          </a:solidFill>
                        </a:rPr>
                        <a:t>a maximal intrinsic activity (1) e.g. acetylcholine </a:t>
                      </a:r>
                      <a:endParaRPr lang="en-US" sz="1200" dirty="0"/>
                    </a:p>
                  </a:txBody>
                  <a:tcPr/>
                </a:tc>
                <a:tc>
                  <a:txBody>
                    <a:bodyPr/>
                    <a:lstStyle/>
                    <a:p>
                      <a:pPr algn="ctr"/>
                      <a:r>
                        <a:rPr lang="en-US" sz="1200" dirty="0" smtClean="0">
                          <a:solidFill>
                            <a:srgbClr val="00B050"/>
                          </a:solidFill>
                        </a:rPr>
                        <a:t>-</a:t>
                      </a:r>
                      <a:endParaRPr lang="en-US" sz="1200" dirty="0">
                        <a:solidFill>
                          <a:srgbClr val="00B050"/>
                        </a:solidFill>
                      </a:endParaRPr>
                    </a:p>
                  </a:txBody>
                  <a:tcPr anchor="ctr"/>
                </a:tc>
                <a:tc>
                  <a:txBody>
                    <a:bodyPr/>
                    <a:lstStyle/>
                    <a:p>
                      <a:pPr algn="ctr"/>
                      <a:r>
                        <a:rPr lang="en-US" sz="1200" dirty="0" smtClean="0"/>
                        <a:t>-</a:t>
                      </a:r>
                      <a:endParaRPr lang="en-US" sz="1200" dirty="0"/>
                    </a:p>
                  </a:txBody>
                  <a:tcPr anchor="ctr"/>
                </a:tc>
              </a:tr>
              <a:tr h="888528">
                <a:tc>
                  <a:txBody>
                    <a:bodyPr/>
                    <a:lstStyle/>
                    <a:p>
                      <a:r>
                        <a:rPr lang="en-US" b="1" dirty="0" smtClean="0">
                          <a:solidFill>
                            <a:srgbClr val="2E6AA6"/>
                          </a:solidFill>
                        </a:rPr>
                        <a:t>Partial agonist</a:t>
                      </a:r>
                      <a:endParaRPr lang="en-US"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solidFill>
                            <a:srgbClr val="00B050"/>
                          </a:solidFill>
                        </a:rPr>
                        <a:t>having a full affinity to the receptor but with low intrinsic activity (&lt;1) e.g. </a:t>
                      </a:r>
                      <a:r>
                        <a:rPr lang="en-US" sz="1200" dirty="0" err="1" smtClean="0">
                          <a:solidFill>
                            <a:srgbClr val="00B050"/>
                          </a:solidFill>
                        </a:rPr>
                        <a:t>pindolol</a:t>
                      </a:r>
                      <a:r>
                        <a:rPr lang="en-US" sz="1200" dirty="0" smtClean="0">
                          <a:solidFill>
                            <a:srgbClr val="00B050"/>
                          </a:solidFill>
                        </a:rPr>
                        <a:t> </a:t>
                      </a:r>
                    </a:p>
                  </a:txBody>
                  <a:tcPr/>
                </a:tc>
                <a:tc>
                  <a:txBody>
                    <a:bodyPr/>
                    <a:lstStyle/>
                    <a:p>
                      <a:pPr algn="ctr"/>
                      <a:r>
                        <a:rPr lang="en-US" sz="1200" dirty="0" smtClean="0">
                          <a:solidFill>
                            <a:srgbClr val="00B050"/>
                          </a:solidFill>
                        </a:rPr>
                        <a:t>-</a:t>
                      </a:r>
                      <a:endParaRPr lang="en-US" sz="1200" dirty="0">
                        <a:solidFill>
                          <a:srgbClr val="00B050"/>
                        </a:solidFill>
                      </a:endParaRPr>
                    </a:p>
                  </a:txBody>
                  <a:tcPr anchor="ctr"/>
                </a:tc>
                <a:tc>
                  <a:txBody>
                    <a:bodyPr/>
                    <a:lstStyle/>
                    <a:p>
                      <a:pPr algn="ctr"/>
                      <a:r>
                        <a:rPr lang="en-US" sz="1200" dirty="0" smtClean="0"/>
                        <a:t>-</a:t>
                      </a:r>
                      <a:endParaRPr lang="en-US" sz="1200" dirty="0"/>
                    </a:p>
                  </a:txBody>
                  <a:tcPr anchor="ctr"/>
                </a:tc>
              </a:tr>
            </a:tbl>
          </a:graphicData>
        </a:graphic>
      </p:graphicFrame>
      <p:sp>
        <p:nvSpPr>
          <p:cNvPr id="10" name="TextBox 9"/>
          <p:cNvSpPr txBox="1"/>
          <p:nvPr/>
        </p:nvSpPr>
        <p:spPr>
          <a:xfrm>
            <a:off x="17933" y="89645"/>
            <a:ext cx="1900518" cy="369332"/>
          </a:xfrm>
          <a:prstGeom prst="rect">
            <a:avLst/>
          </a:prstGeom>
          <a:noFill/>
        </p:spPr>
        <p:txBody>
          <a:bodyPr wrap="square" rtlCol="0">
            <a:spAutoFit/>
          </a:bodyPr>
          <a:lstStyle/>
          <a:p>
            <a:r>
              <a:rPr lang="en-US" b="1" dirty="0">
                <a:solidFill>
                  <a:srgbClr val="2E6AA6"/>
                </a:solidFill>
              </a:rPr>
              <a:t>Terms definition</a:t>
            </a:r>
            <a:r>
              <a:rPr lang="en-US" b="1" dirty="0" smtClean="0">
                <a:solidFill>
                  <a:srgbClr val="2E6AA6"/>
                </a:solidFill>
              </a:rPr>
              <a:t>:</a:t>
            </a:r>
            <a:endParaRPr lang="en-US" b="1" dirty="0">
              <a:solidFill>
                <a:srgbClr val="2E6AA6"/>
              </a:solidFill>
            </a:endParaRPr>
          </a:p>
        </p:txBody>
      </p:sp>
    </p:spTree>
    <p:extLst>
      <p:ext uri="{BB962C8B-B14F-4D97-AF65-F5344CB8AC3E}">
        <p14:creationId xmlns:p14="http://schemas.microsoft.com/office/powerpoint/2010/main" val="2301891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E77C5F-097D-4C0C-BCDF-5C8359D7CE86}" type="slidenum">
              <a:rPr lang="en-US" sz="2000" smtClean="0"/>
              <a:t>7</a:t>
            </a:fld>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86874048"/>
              </p:ext>
            </p:extLst>
          </p:nvPr>
        </p:nvGraphicFramePr>
        <p:xfrm>
          <a:off x="192740" y="86594"/>
          <a:ext cx="6454588" cy="2479040"/>
        </p:xfrm>
        <a:graphic>
          <a:graphicData uri="http://schemas.openxmlformats.org/drawingml/2006/table">
            <a:tbl>
              <a:tblPr firstRow="1" bandRow="1">
                <a:tableStyleId>{5C22544A-7EE6-4342-B048-85BDC9FD1C3A}</a:tableStyleId>
              </a:tblPr>
              <a:tblGrid>
                <a:gridCol w="3227294"/>
                <a:gridCol w="3227294"/>
              </a:tblGrid>
              <a:tr h="370840">
                <a:tc gridSpan="2">
                  <a:txBody>
                    <a:bodyPr/>
                    <a:lstStyle/>
                    <a:p>
                      <a:pPr algn="ctr"/>
                      <a:r>
                        <a:rPr lang="en-US" sz="1200" b="1" dirty="0" smtClean="0">
                          <a:solidFill>
                            <a:schemeClr val="bg1"/>
                          </a:solidFill>
                        </a:rPr>
                        <a:t>Agonist </a:t>
                      </a:r>
                      <a:endParaRPr lang="en-US" dirty="0">
                        <a:solidFill>
                          <a:schemeClr val="bg1"/>
                        </a:solidFill>
                      </a:endParaRPr>
                    </a:p>
                  </a:txBody>
                  <a:tcPr/>
                </a:tc>
                <a:tc hMerge="1">
                  <a:txBody>
                    <a:bodyPr/>
                    <a:lstStyle/>
                    <a:p>
                      <a:endParaRPr lang="en-US" dirty="0"/>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dirty="0" smtClean="0">
                          <a:solidFill>
                            <a:srgbClr val="2E6AA6"/>
                          </a:solidFill>
                          <a:latin typeface="+mn-lt"/>
                          <a:cs typeface="Calibri"/>
                        </a:rPr>
                        <a:t>Full</a:t>
                      </a:r>
                      <a:r>
                        <a:rPr lang="en-US" sz="1400" b="1" spc="-100" dirty="0" smtClean="0">
                          <a:solidFill>
                            <a:srgbClr val="2E6AA6"/>
                          </a:solidFill>
                          <a:latin typeface="+mn-lt"/>
                          <a:cs typeface="Calibri"/>
                        </a:rPr>
                        <a:t> </a:t>
                      </a:r>
                      <a:r>
                        <a:rPr lang="en-US" sz="1400" b="1" dirty="0" smtClean="0">
                          <a:solidFill>
                            <a:srgbClr val="2E6AA6"/>
                          </a:solidFill>
                          <a:latin typeface="+mn-lt"/>
                          <a:cs typeface="Calibri"/>
                        </a:rPr>
                        <a:t>agonist</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spc="-5" dirty="0" smtClean="0">
                          <a:solidFill>
                            <a:srgbClr val="2E6AA6"/>
                          </a:solidFill>
                          <a:latin typeface="+mn-lt"/>
                          <a:cs typeface="Calibri"/>
                        </a:rPr>
                        <a:t>Partial</a:t>
                      </a:r>
                      <a:r>
                        <a:rPr lang="en-US" sz="1400" b="1" spc="-70" dirty="0" smtClean="0">
                          <a:solidFill>
                            <a:srgbClr val="2E6AA6"/>
                          </a:solidFill>
                          <a:latin typeface="+mn-lt"/>
                          <a:cs typeface="Calibri"/>
                        </a:rPr>
                        <a:t> </a:t>
                      </a:r>
                      <a:r>
                        <a:rPr lang="en-US" sz="1400" b="1" dirty="0" smtClean="0">
                          <a:solidFill>
                            <a:srgbClr val="2E6AA6"/>
                          </a:solidFill>
                          <a:latin typeface="+mn-lt"/>
                          <a:cs typeface="Calibri"/>
                        </a:rPr>
                        <a:t>agonist</a:t>
                      </a:r>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50" b="0" kern="1200" dirty="0" smtClean="0">
                          <a:solidFill>
                            <a:srgbClr val="00B050"/>
                          </a:solidFill>
                          <a:effectLst/>
                          <a:latin typeface="+mn-lt"/>
                          <a:ea typeface="+mn-ea"/>
                          <a:cs typeface="+mn-cs"/>
                        </a:rPr>
                        <a:t>A drug that combines with its specific receptor to produce maximal effect by increasing its concentration (affinity &amp; high efficacy). </a:t>
                      </a:r>
                      <a:endParaRPr lang="en-US" sz="1400" b="0" dirty="0" smtClean="0">
                        <a:solidFill>
                          <a:srgbClr val="00B050"/>
                        </a:solidFill>
                        <a:effectLst/>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500" b="0" spc="-5" dirty="0" err="1" smtClean="0">
                          <a:solidFill>
                            <a:schemeClr val="tx1"/>
                          </a:solidFill>
                          <a:latin typeface="+mn-lt"/>
                          <a:cs typeface="Calibri"/>
                        </a:rPr>
                        <a:t>e.g.ACh</a:t>
                      </a:r>
                      <a:endParaRPr lang="en-US" sz="1500" b="0" dirty="0" smtClean="0">
                        <a:solidFill>
                          <a:schemeClr val="tx1"/>
                        </a:solidFill>
                        <a:latin typeface="+mn-lt"/>
                        <a:cs typeface="Calibri"/>
                      </a:endParaRPr>
                    </a:p>
                  </a:txBody>
                  <a:tcPr/>
                </a:tc>
                <a:tc>
                  <a:txBody>
                    <a:bodyPr/>
                    <a:lstStyle/>
                    <a:p>
                      <a:r>
                        <a:rPr lang="en-US" sz="1350" b="0" kern="1200" dirty="0" smtClean="0">
                          <a:solidFill>
                            <a:srgbClr val="00B050"/>
                          </a:solidFill>
                          <a:effectLst/>
                          <a:latin typeface="+mn-lt"/>
                          <a:ea typeface="+mn-ea"/>
                          <a:cs typeface="+mn-cs"/>
                        </a:rPr>
                        <a:t>combines with its receptor &amp; evokes a response as a full agonist but produces submaximal effect regardless of concentration (affinity &amp; partial efficacy). </a:t>
                      </a:r>
                    </a:p>
                    <a:p>
                      <a:r>
                        <a:rPr lang="en-US" sz="1350" kern="1200" dirty="0" smtClean="0">
                          <a:solidFill>
                            <a:schemeClr val="dk1"/>
                          </a:solidFill>
                          <a:effectLst/>
                          <a:latin typeface="+mn-lt"/>
                          <a:ea typeface="+mn-ea"/>
                          <a:cs typeface="+mn-cs"/>
                        </a:rPr>
                        <a:t>e.g. </a:t>
                      </a:r>
                      <a:r>
                        <a:rPr lang="en-US" sz="1350" kern="1200" dirty="0" err="1" smtClean="0">
                          <a:solidFill>
                            <a:schemeClr val="dk1"/>
                          </a:solidFill>
                          <a:effectLst/>
                          <a:latin typeface="+mn-lt"/>
                          <a:ea typeface="+mn-ea"/>
                          <a:cs typeface="+mn-cs"/>
                        </a:rPr>
                        <a:t>pindolol</a:t>
                      </a:r>
                      <a:r>
                        <a:rPr lang="en-US" sz="1350" kern="1200" dirty="0" smtClean="0">
                          <a:solidFill>
                            <a:schemeClr val="dk1"/>
                          </a:solidFill>
                          <a:effectLst/>
                          <a:latin typeface="+mn-lt"/>
                          <a:ea typeface="+mn-ea"/>
                          <a:cs typeface="+mn-cs"/>
                        </a:rPr>
                        <a:t> </a:t>
                      </a:r>
                      <a:endParaRPr lang="en-US" sz="1200" dirty="0" smtClean="0">
                        <a:effectLst/>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350" kern="1200" dirty="0" smtClean="0">
                          <a:solidFill>
                            <a:schemeClr val="dk1"/>
                          </a:solidFill>
                          <a:effectLst/>
                          <a:latin typeface="+mn-lt"/>
                          <a:ea typeface="+mn-ea"/>
                          <a:cs typeface="+mn-cs"/>
                        </a:rPr>
                        <a:t>•</a:t>
                      </a:r>
                      <a:r>
                        <a:rPr lang="en-US" sz="1350" b="0" kern="1200" dirty="0" smtClean="0">
                          <a:solidFill>
                            <a:schemeClr val="tx1"/>
                          </a:solidFill>
                          <a:effectLst/>
                          <a:latin typeface="+mn-lt"/>
                          <a:ea typeface="+mn-ea"/>
                          <a:cs typeface="+mn-cs"/>
                        </a:rPr>
                        <a:t>a beta blocker which is a</a:t>
                      </a:r>
                      <a:r>
                        <a:rPr lang="en-US" sz="1350" b="0" kern="1200" baseline="0" dirty="0" smtClean="0">
                          <a:solidFill>
                            <a:schemeClr val="tx1"/>
                          </a:solidFill>
                          <a:effectLst/>
                          <a:latin typeface="+mn-lt"/>
                          <a:ea typeface="+mn-ea"/>
                          <a:cs typeface="+mn-cs"/>
                        </a:rPr>
                        <a:t> </a:t>
                      </a:r>
                      <a:r>
                        <a:rPr lang="en-US" sz="1200" b="0" spc="-5" dirty="0" smtClean="0">
                          <a:solidFill>
                            <a:schemeClr val="tx1"/>
                          </a:solidFill>
                          <a:latin typeface="+mn-lt"/>
                          <a:cs typeface="Calibri"/>
                        </a:rPr>
                        <a:t>Partial</a:t>
                      </a:r>
                      <a:r>
                        <a:rPr lang="en-US" sz="1200" b="0" spc="-70" dirty="0" smtClean="0">
                          <a:solidFill>
                            <a:schemeClr val="tx1"/>
                          </a:solidFill>
                          <a:latin typeface="+mn-lt"/>
                          <a:cs typeface="Calibri"/>
                        </a:rPr>
                        <a:t> </a:t>
                      </a:r>
                      <a:r>
                        <a:rPr lang="en-US" sz="1200" b="0" dirty="0" smtClean="0">
                          <a:solidFill>
                            <a:schemeClr val="tx1"/>
                          </a:solidFill>
                          <a:latin typeface="+mn-lt"/>
                          <a:cs typeface="Calibri"/>
                        </a:rPr>
                        <a:t>agonist</a:t>
                      </a:r>
                      <a:r>
                        <a:rPr lang="en-US" sz="1200" b="0" baseline="0" dirty="0" smtClean="0">
                          <a:solidFill>
                            <a:schemeClr val="tx1"/>
                          </a:solidFill>
                          <a:effectLst/>
                          <a:latin typeface="+mn-lt"/>
                          <a:cs typeface="+mn-cs"/>
                        </a:rPr>
                        <a:t> produce less </a:t>
                      </a:r>
                      <a:r>
                        <a:rPr lang="en-US" sz="1350" b="0" kern="1200" dirty="0" smtClean="0">
                          <a:solidFill>
                            <a:schemeClr val="tx1"/>
                          </a:solidFill>
                          <a:effectLst/>
                          <a:latin typeface="+mn-lt"/>
                          <a:ea typeface="+mn-ea"/>
                          <a:cs typeface="+mn-cs"/>
                        </a:rPr>
                        <a:t>decrease in heart rate than pure antagonists such as propranolol. </a:t>
                      </a:r>
                      <a:endParaRPr lang="en-US" sz="1200" b="0" dirty="0" smtClean="0">
                        <a:solidFill>
                          <a:schemeClr val="tx1"/>
                        </a:solidFill>
                        <a:effectLst/>
                      </a:endParaRPr>
                    </a:p>
                  </a:txBody>
                  <a:tcPr/>
                </a:tc>
              </a:tr>
            </a:tbl>
          </a:graphicData>
        </a:graphic>
      </p:graphicFrame>
      <p:sp>
        <p:nvSpPr>
          <p:cNvPr id="6" name="object 34"/>
          <p:cNvSpPr txBox="1"/>
          <p:nvPr/>
        </p:nvSpPr>
        <p:spPr>
          <a:xfrm>
            <a:off x="968560" y="2619890"/>
            <a:ext cx="4889500" cy="492125"/>
          </a:xfrm>
          <a:prstGeom prst="rect">
            <a:avLst/>
          </a:prstGeom>
        </p:spPr>
        <p:txBody>
          <a:bodyPr vert="horz" wrap="square" lIns="0" tIns="0" rIns="0" bIns="0" rtlCol="0">
            <a:spAutoFit/>
          </a:bodyPr>
          <a:lstStyle/>
          <a:p>
            <a:pPr marL="12700" marR="5080" indent="73660">
              <a:lnSpc>
                <a:spcPts val="1900"/>
              </a:lnSpc>
            </a:pPr>
            <a:r>
              <a:rPr sz="1600" dirty="0">
                <a:latin typeface="Calibri"/>
                <a:cs typeface="Calibri"/>
              </a:rPr>
              <a:t>The value of intrinsic </a:t>
            </a:r>
            <a:r>
              <a:rPr sz="1600" spc="-5" dirty="0">
                <a:latin typeface="Calibri"/>
                <a:cs typeface="Calibri"/>
              </a:rPr>
              <a:t>activity </a:t>
            </a:r>
            <a:r>
              <a:rPr sz="1600" dirty="0">
                <a:latin typeface="Calibri"/>
                <a:cs typeface="Calibri"/>
              </a:rPr>
              <a:t>(eﬃcacy) ranges from 0 to 1  ( the intrinsic </a:t>
            </a:r>
            <a:r>
              <a:rPr sz="1600" spc="-5" dirty="0">
                <a:latin typeface="Calibri"/>
                <a:cs typeface="Calibri"/>
              </a:rPr>
              <a:t>activity </a:t>
            </a:r>
            <a:r>
              <a:rPr sz="1600" dirty="0">
                <a:latin typeface="Calibri"/>
                <a:cs typeface="Calibri"/>
              </a:rPr>
              <a:t>of antagonist </a:t>
            </a:r>
            <a:r>
              <a:rPr sz="1600" spc="-5" dirty="0">
                <a:latin typeface="Calibri"/>
                <a:cs typeface="Calibri"/>
              </a:rPr>
              <a:t>drugs is </a:t>
            </a:r>
            <a:r>
              <a:rPr sz="1600" dirty="0">
                <a:latin typeface="Calibri"/>
                <a:cs typeface="Calibri"/>
              </a:rPr>
              <a:t>0 </a:t>
            </a:r>
            <a:r>
              <a:rPr sz="1600" b="1" spc="-10" dirty="0">
                <a:latin typeface="Calibri"/>
                <a:cs typeface="Calibri"/>
              </a:rPr>
              <a:t>e.g.</a:t>
            </a:r>
            <a:r>
              <a:rPr sz="1600" b="1" spc="-25" dirty="0">
                <a:latin typeface="Calibri"/>
                <a:cs typeface="Calibri"/>
              </a:rPr>
              <a:t> </a:t>
            </a:r>
            <a:r>
              <a:rPr sz="1600" b="1" spc="-10" dirty="0">
                <a:latin typeface="Calibri"/>
                <a:cs typeface="Calibri"/>
              </a:rPr>
              <a:t>atropine</a:t>
            </a:r>
            <a:r>
              <a:rPr sz="1600" spc="-10" dirty="0">
                <a:latin typeface="Calibri"/>
                <a:cs typeface="Calibri"/>
              </a:rPr>
              <a:t>)</a:t>
            </a:r>
            <a:endParaRPr sz="1600" dirty="0">
              <a:latin typeface="Calibri"/>
              <a:cs typeface="Calibri"/>
            </a:endParaRPr>
          </a:p>
        </p:txBody>
      </p:sp>
      <p:pic>
        <p:nvPicPr>
          <p:cNvPr id="7" name="Picture 8" descr="[D] (concentration units) % Maximal Effect 0.01 0.10 1.00 10.00 100.00 1000.00 0.0 0.2 0.4 0.6 0.8 1.0 Partial agonist F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2740" y="3183731"/>
            <a:ext cx="6441141" cy="3792071"/>
          </a:xfrm>
          <a:prstGeom prst="rect">
            <a:avLst/>
          </a:prstGeom>
        </p:spPr>
      </p:pic>
      <p:sp>
        <p:nvSpPr>
          <p:cNvPr id="8" name="TextBox 7"/>
          <p:cNvSpPr txBox="1"/>
          <p:nvPr/>
        </p:nvSpPr>
        <p:spPr>
          <a:xfrm>
            <a:off x="192740" y="7086067"/>
            <a:ext cx="6315635" cy="1169551"/>
          </a:xfrm>
          <a:prstGeom prst="rect">
            <a:avLst/>
          </a:prstGeom>
          <a:noFill/>
        </p:spPr>
        <p:txBody>
          <a:bodyPr wrap="square" rtlCol="0">
            <a:spAutoFit/>
          </a:bodyPr>
          <a:lstStyle/>
          <a:p>
            <a:r>
              <a:rPr lang="en-US" sz="1400" dirty="0" smtClean="0">
                <a:solidFill>
                  <a:srgbClr val="A6A6A6"/>
                </a:solidFill>
              </a:rPr>
              <a:t>The full agonist has the maximal effect (1), and after it reaches to the maximal effect there will be no increasing in the effect (constant</a:t>
            </a:r>
            <a:r>
              <a:rPr lang="ar-SA" sz="1400" dirty="0" smtClean="0">
                <a:solidFill>
                  <a:srgbClr val="A6A6A6"/>
                </a:solidFill>
              </a:rPr>
              <a:t>(</a:t>
            </a:r>
            <a:endParaRPr lang="en-US" sz="1400" dirty="0" smtClean="0">
              <a:solidFill>
                <a:srgbClr val="A6A6A6"/>
              </a:solidFill>
            </a:endParaRPr>
          </a:p>
          <a:p>
            <a:r>
              <a:rPr lang="en-US" sz="1400" dirty="0" smtClean="0">
                <a:solidFill>
                  <a:srgbClr val="A6A6A6"/>
                </a:solidFill>
              </a:rPr>
              <a:t>The partial agonist will have effect (</a:t>
            </a:r>
            <a:r>
              <a:rPr lang="en-US" sz="1400" dirty="0">
                <a:solidFill>
                  <a:srgbClr val="A6A6A6"/>
                </a:solidFill>
              </a:rPr>
              <a:t>Efficacy </a:t>
            </a:r>
            <a:r>
              <a:rPr lang="en-US" sz="1400" dirty="0" smtClean="0">
                <a:solidFill>
                  <a:srgbClr val="A6A6A6"/>
                </a:solidFill>
              </a:rPr>
              <a:t>) but it will not reach to the maximal effect (1) but it has its own maximal effect, and when the partial agonist reach to its own maximal effect there will be no increasing in the effect (constant</a:t>
            </a:r>
            <a:r>
              <a:rPr lang="ar-SA" sz="1400" dirty="0" smtClean="0">
                <a:solidFill>
                  <a:srgbClr val="A6A6A6"/>
                </a:solidFill>
              </a:rPr>
              <a:t>(</a:t>
            </a:r>
            <a:endParaRPr lang="en-US" sz="1400" dirty="0">
              <a:solidFill>
                <a:srgbClr val="A6A6A6"/>
              </a:solidFill>
            </a:endParaRPr>
          </a:p>
        </p:txBody>
      </p:sp>
      <p:sp>
        <p:nvSpPr>
          <p:cNvPr id="9" name="TextBox 8"/>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Tree>
    <p:extLst>
      <p:ext uri="{BB962C8B-B14F-4D97-AF65-F5344CB8AC3E}">
        <p14:creationId xmlns:p14="http://schemas.microsoft.com/office/powerpoint/2010/main" val="83916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10043"/>
            <a:ext cx="6858000" cy="3046988"/>
          </a:xfrm>
          <a:prstGeom prst="rect">
            <a:avLst/>
          </a:prstGeom>
          <a:noFill/>
        </p:spPr>
        <p:txBody>
          <a:bodyPr wrap="square" rtlCol="0" anchor="ctr">
            <a:spAutoFit/>
          </a:bodyPr>
          <a:lstStyle/>
          <a:p>
            <a:pPr algn="ctr"/>
            <a:r>
              <a:rPr lang="en-US" sz="9600" b="1" i="1" dirty="0">
                <a:solidFill>
                  <a:schemeClr val="bg2">
                    <a:lumMod val="50000"/>
                  </a:schemeClr>
                </a:solidFill>
                <a:hlinkClick r:id="rId3"/>
              </a:rPr>
              <a:t>Quick </a:t>
            </a:r>
            <a:r>
              <a:rPr lang="en-US" sz="9600" b="1" i="1" dirty="0" smtClean="0">
                <a:solidFill>
                  <a:schemeClr val="bg2">
                    <a:lumMod val="50000"/>
                  </a:schemeClr>
                </a:solidFill>
                <a:hlinkClick r:id="rId3"/>
              </a:rPr>
              <a:t>exam</a:t>
            </a:r>
          </a:p>
          <a:p>
            <a:pPr algn="ctr"/>
            <a:r>
              <a:rPr lang="en-US" sz="3200" b="1" i="1" dirty="0" smtClean="0">
                <a:solidFill>
                  <a:schemeClr val="bg2">
                    <a:lumMod val="50000"/>
                  </a:schemeClr>
                </a:solidFill>
                <a:hlinkClick r:id="rId3"/>
              </a:rPr>
              <a:t> </a:t>
            </a:r>
            <a:r>
              <a:rPr lang="en-US" sz="3200" b="1" i="1" dirty="0">
                <a:solidFill>
                  <a:schemeClr val="bg2">
                    <a:lumMod val="50000"/>
                  </a:schemeClr>
                </a:solidFill>
                <a:hlinkClick r:id="rId4"/>
              </a:rPr>
              <a:t>https://</a:t>
            </a:r>
            <a:r>
              <a:rPr lang="en-US" sz="3200" b="1" i="1" dirty="0" err="1">
                <a:solidFill>
                  <a:schemeClr val="bg2">
                    <a:lumMod val="50000"/>
                  </a:schemeClr>
                </a:solidFill>
                <a:hlinkClick r:id="rId4"/>
              </a:rPr>
              <a:t>www.onlineexambuilder.com</a:t>
            </a:r>
            <a:r>
              <a:rPr lang="en-US" sz="3200" b="1" i="1" dirty="0">
                <a:solidFill>
                  <a:schemeClr val="bg2">
                    <a:lumMod val="50000"/>
                  </a:schemeClr>
                </a:solidFill>
                <a:hlinkClick r:id="rId4"/>
              </a:rPr>
              <a:t>/pharmacology-l5/exam-109362</a:t>
            </a:r>
            <a:endParaRPr lang="en-US" sz="3200" b="1" i="1" dirty="0">
              <a:solidFill>
                <a:schemeClr val="bg2">
                  <a:lumMod val="50000"/>
                </a:schemeClr>
              </a:solidFill>
            </a:endParaRPr>
          </a:p>
        </p:txBody>
      </p:sp>
      <p:sp>
        <p:nvSpPr>
          <p:cNvPr id="6" name="Slide Number Placeholder 5"/>
          <p:cNvSpPr>
            <a:spLocks noGrp="1"/>
          </p:cNvSpPr>
          <p:nvPr>
            <p:ph type="sldNum" sz="quarter" idx="12"/>
          </p:nvPr>
        </p:nvSpPr>
        <p:spPr/>
        <p:txBody>
          <a:bodyPr/>
          <a:lstStyle/>
          <a:p>
            <a:fld id="{B2E77C5F-097D-4C0C-BCDF-5C8359D7CE86}" type="slidenum">
              <a:rPr lang="en-US" sz="2000" smtClean="0"/>
              <a:t>8</a:t>
            </a:fld>
            <a:endParaRPr lang="en-US" sz="2000" dirty="0"/>
          </a:p>
        </p:txBody>
      </p:sp>
      <p:sp>
        <p:nvSpPr>
          <p:cNvPr id="7" name="TextBox 6"/>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Tree>
    <p:extLst>
      <p:ext uri="{BB962C8B-B14F-4D97-AF65-F5344CB8AC3E}">
        <p14:creationId xmlns:p14="http://schemas.microsoft.com/office/powerpoint/2010/main" val="1404690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9933347"/>
              </p:ext>
            </p:extLst>
          </p:nvPr>
        </p:nvGraphicFramePr>
        <p:xfrm>
          <a:off x="1143000" y="3048000"/>
          <a:ext cx="4572000" cy="40792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911117513"/>
                    </a:ext>
                  </a:extLst>
                </a:gridCol>
                <a:gridCol w="2286000">
                  <a:extLst>
                    <a:ext uri="{9D8B030D-6E8A-4147-A177-3AD203B41FA5}">
                      <a16:colId xmlns:a16="http://schemas.microsoft.com/office/drawing/2014/main" xmlns="" val="789468325"/>
                    </a:ext>
                  </a:extLst>
                </a:gridCol>
              </a:tblGrid>
              <a:tr h="370840">
                <a:tc>
                  <a:txBody>
                    <a:bodyPr/>
                    <a:lstStyle/>
                    <a:p>
                      <a:pPr algn="ctr"/>
                      <a:r>
                        <a:rPr lang="en-US" b="1" dirty="0"/>
                        <a:t>Boys</a:t>
                      </a:r>
                    </a:p>
                  </a:txBody>
                  <a:tcPr/>
                </a:tc>
                <a:tc>
                  <a:txBody>
                    <a:bodyPr/>
                    <a:lstStyle/>
                    <a:p>
                      <a:pPr algn="ctr"/>
                      <a:r>
                        <a:rPr lang="en-US" dirty="0"/>
                        <a:t>Girls</a:t>
                      </a:r>
                    </a:p>
                  </a:txBody>
                  <a:tcPr/>
                </a:tc>
                <a:extLst>
                  <a:ext uri="{0D108BD9-81ED-4DB2-BD59-A6C34878D82A}">
                    <a16:rowId xmlns:a16="http://schemas.microsoft.com/office/drawing/2014/main" xmlns="" val="2063311802"/>
                  </a:ext>
                </a:extLst>
              </a:tr>
              <a:tr h="370840">
                <a:tc>
                  <a:txBody>
                    <a:bodyPr/>
                    <a:lstStyle/>
                    <a:p>
                      <a:pPr algn="ctr"/>
                      <a:r>
                        <a:rPr lang="ar-SA" dirty="0"/>
                        <a:t>عبدالرحمن ذكري </a:t>
                      </a:r>
                      <a:endParaRPr lang="en-US" dirty="0"/>
                    </a:p>
                  </a:txBody>
                  <a:tcPr/>
                </a:tc>
                <a:tc>
                  <a:txBody>
                    <a:bodyPr/>
                    <a:lstStyle/>
                    <a:p>
                      <a:pPr algn="ctr"/>
                      <a:r>
                        <a:rPr lang="ar-SA" dirty="0"/>
                        <a:t>اللولو الصليهم</a:t>
                      </a:r>
                      <a:endParaRPr lang="en-US" dirty="0"/>
                    </a:p>
                  </a:txBody>
                  <a:tcPr/>
                </a:tc>
                <a:extLst>
                  <a:ext uri="{0D108BD9-81ED-4DB2-BD59-A6C34878D82A}">
                    <a16:rowId xmlns:a16="http://schemas.microsoft.com/office/drawing/2014/main" xmlns="" val="1650623242"/>
                  </a:ext>
                </a:extLst>
              </a:tr>
              <a:tr h="370840">
                <a:tc>
                  <a:txBody>
                    <a:bodyPr/>
                    <a:lstStyle/>
                    <a:p>
                      <a:pPr algn="ctr"/>
                      <a:r>
                        <a:rPr lang="ar-SA" dirty="0"/>
                        <a:t>عبدالعزيز رضوان</a:t>
                      </a:r>
                      <a:endParaRPr lang="en-US" dirty="0"/>
                    </a:p>
                  </a:txBody>
                  <a:tcPr/>
                </a:tc>
                <a:tc>
                  <a:txBody>
                    <a:bodyPr/>
                    <a:lstStyle/>
                    <a:p>
                      <a:pPr algn="ctr"/>
                      <a:r>
                        <a:rPr lang="ar-SA" dirty="0"/>
                        <a:t>روان سعد القحطاني</a:t>
                      </a:r>
                      <a:endParaRPr lang="en-US" dirty="0"/>
                    </a:p>
                  </a:txBody>
                  <a:tcPr/>
                </a:tc>
                <a:extLst>
                  <a:ext uri="{0D108BD9-81ED-4DB2-BD59-A6C34878D82A}">
                    <a16:rowId xmlns:a16="http://schemas.microsoft.com/office/drawing/2014/main" xmlns="" val="856330458"/>
                  </a:ext>
                </a:extLst>
              </a:tr>
              <a:tr h="370840">
                <a:tc>
                  <a:txBody>
                    <a:bodyPr/>
                    <a:lstStyle/>
                    <a:p>
                      <a:pPr algn="ctr"/>
                      <a:r>
                        <a:rPr lang="ar-SA" dirty="0"/>
                        <a:t>عبدالرحمن المالكي </a:t>
                      </a:r>
                      <a:endParaRPr lang="en-US" dirty="0"/>
                    </a:p>
                  </a:txBody>
                  <a:tcPr/>
                </a:tc>
                <a:tc>
                  <a:txBody>
                    <a:bodyPr/>
                    <a:lstStyle/>
                    <a:p>
                      <a:pPr algn="ctr"/>
                      <a:r>
                        <a:rPr lang="ar-SA" dirty="0"/>
                        <a:t>أميرة نيازي</a:t>
                      </a:r>
                      <a:endParaRPr lang="en-US" dirty="0"/>
                    </a:p>
                  </a:txBody>
                  <a:tcPr/>
                </a:tc>
                <a:extLst>
                  <a:ext uri="{0D108BD9-81ED-4DB2-BD59-A6C34878D82A}">
                    <a16:rowId xmlns:a16="http://schemas.microsoft.com/office/drawing/2014/main" xmlns="" val="350299902"/>
                  </a:ext>
                </a:extLst>
              </a:tr>
              <a:tr h="370840">
                <a:tc>
                  <a:txBody>
                    <a:bodyPr/>
                    <a:lstStyle/>
                    <a:p>
                      <a:pPr algn="ctr"/>
                      <a:r>
                        <a:rPr lang="ar-SA" dirty="0"/>
                        <a:t>فيصل العباد</a:t>
                      </a:r>
                      <a:endParaRPr lang="en-US" dirty="0"/>
                    </a:p>
                  </a:txBody>
                  <a:tcPr/>
                </a:tc>
                <a:tc>
                  <a:txBody>
                    <a:bodyPr/>
                    <a:lstStyle/>
                    <a:p>
                      <a:pPr algn="ctr"/>
                      <a:r>
                        <a:rPr lang="ar-SA" dirty="0"/>
                        <a:t>جواهر أبانمي</a:t>
                      </a:r>
                      <a:endParaRPr lang="en-US" dirty="0"/>
                    </a:p>
                  </a:txBody>
                  <a:tcPr/>
                </a:tc>
                <a:extLst>
                  <a:ext uri="{0D108BD9-81ED-4DB2-BD59-A6C34878D82A}">
                    <a16:rowId xmlns:a16="http://schemas.microsoft.com/office/drawing/2014/main" xmlns="" val="2479132213"/>
                  </a:ext>
                </a:extLst>
              </a:tr>
              <a:tr h="370840">
                <a:tc>
                  <a:txBody>
                    <a:bodyPr/>
                    <a:lstStyle/>
                    <a:p>
                      <a:pPr algn="ctr"/>
                      <a:r>
                        <a:rPr lang="ar-SA" dirty="0"/>
                        <a:t>فارس النفيسة </a:t>
                      </a:r>
                      <a:endParaRPr lang="en-US" dirty="0"/>
                    </a:p>
                  </a:txBody>
                  <a:tcPr/>
                </a:tc>
                <a:tc>
                  <a:txBody>
                    <a:bodyPr/>
                    <a:lstStyle/>
                    <a:p>
                      <a:pPr algn="ctr"/>
                      <a:r>
                        <a:rPr lang="ar-SA" dirty="0"/>
                        <a:t>رانيا العيسى</a:t>
                      </a:r>
                      <a:endParaRPr lang="en-US" dirty="0"/>
                    </a:p>
                  </a:txBody>
                  <a:tcPr/>
                </a:tc>
                <a:extLst>
                  <a:ext uri="{0D108BD9-81ED-4DB2-BD59-A6C34878D82A}">
                    <a16:rowId xmlns:a16="http://schemas.microsoft.com/office/drawing/2014/main" xmlns="" val="3725425001"/>
                  </a:ext>
                </a:extLst>
              </a:tr>
              <a:tr h="370840">
                <a:tc>
                  <a:txBody>
                    <a:bodyPr/>
                    <a:lstStyle/>
                    <a:p>
                      <a:pPr algn="ctr"/>
                      <a:r>
                        <a:rPr lang="ar-SA" dirty="0"/>
                        <a:t>خالد العيسى </a:t>
                      </a:r>
                      <a:endParaRPr lang="en-US" dirty="0"/>
                    </a:p>
                  </a:txBody>
                  <a:tcPr/>
                </a:tc>
                <a:tc>
                  <a:txBody>
                    <a:bodyPr/>
                    <a:lstStyle/>
                    <a:p>
                      <a:pPr algn="ctr"/>
                      <a:r>
                        <a:rPr lang="ar-SA" dirty="0"/>
                        <a:t>غادة المزروع</a:t>
                      </a:r>
                      <a:endParaRPr lang="en-US" dirty="0"/>
                    </a:p>
                  </a:txBody>
                  <a:tcPr/>
                </a:tc>
                <a:extLst>
                  <a:ext uri="{0D108BD9-81ED-4DB2-BD59-A6C34878D82A}">
                    <a16:rowId xmlns:a16="http://schemas.microsoft.com/office/drawing/2014/main" xmlns="" val="1436267835"/>
                  </a:ext>
                </a:extLst>
              </a:tr>
              <a:tr h="370840">
                <a:tc>
                  <a:txBody>
                    <a:bodyPr/>
                    <a:lstStyle/>
                    <a:p>
                      <a:pPr algn="ctr"/>
                      <a:r>
                        <a:rPr lang="ar-SA" dirty="0"/>
                        <a:t>معاذ الفرحان </a:t>
                      </a:r>
                      <a:endParaRPr lang="en-US" dirty="0"/>
                    </a:p>
                  </a:txBody>
                  <a:tcPr/>
                </a:tc>
                <a:tc>
                  <a:txBody>
                    <a:bodyPr/>
                    <a:lstStyle/>
                    <a:p>
                      <a:pPr algn="ctr"/>
                      <a:r>
                        <a:rPr lang="ar-SA" dirty="0"/>
                        <a:t>لمى الفوزان</a:t>
                      </a:r>
                      <a:endParaRPr lang="en-US" dirty="0"/>
                    </a:p>
                  </a:txBody>
                  <a:tcPr/>
                </a:tc>
                <a:extLst>
                  <a:ext uri="{0D108BD9-81ED-4DB2-BD59-A6C34878D82A}">
                    <a16:rowId xmlns:a16="http://schemas.microsoft.com/office/drawing/2014/main" xmlns="" val="1367017139"/>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ar-SA" dirty="0"/>
                        <a:t>عبدالرحمن</a:t>
                      </a:r>
                      <a:r>
                        <a:rPr lang="ar-SA" baseline="0" dirty="0"/>
                        <a:t> الجريان</a:t>
                      </a:r>
                    </a:p>
                  </a:txBody>
                  <a:tcPr/>
                </a:tc>
                <a:tc>
                  <a:txBody>
                    <a:bodyPr/>
                    <a:lstStyle/>
                    <a:p>
                      <a:pPr algn="ctr"/>
                      <a:r>
                        <a:rPr lang="ar-SA" dirty="0"/>
                        <a:t>نورة الشبيب</a:t>
                      </a:r>
                      <a:endParaRPr lang="en-US" dirty="0"/>
                    </a:p>
                  </a:txBody>
                  <a:tcPr/>
                </a:tc>
                <a:extLst>
                  <a:ext uri="{0D108BD9-81ED-4DB2-BD59-A6C34878D82A}">
                    <a16:rowId xmlns:a16="http://schemas.microsoft.com/office/drawing/2014/main" xmlns="" val="3065719346"/>
                  </a:ext>
                </a:extLst>
              </a:tr>
              <a:tr h="370840">
                <a:tc>
                  <a:txBody>
                    <a:bodyPr/>
                    <a:lstStyle/>
                    <a:p>
                      <a:pPr algn="ctr"/>
                      <a:r>
                        <a:rPr lang="ar-SA" dirty="0"/>
                        <a:t>محمد خوجة </a:t>
                      </a:r>
                      <a:endParaRPr lang="en-US" dirty="0"/>
                    </a:p>
                  </a:txBody>
                  <a:tcPr/>
                </a:tc>
                <a:tc>
                  <a:txBody>
                    <a:bodyPr/>
                    <a:lstStyle/>
                    <a:p>
                      <a:pPr algn="ctr"/>
                      <a:r>
                        <a:rPr lang="ar-SA" dirty="0"/>
                        <a:t>أسيل ناصر بادخن</a:t>
                      </a:r>
                      <a:endParaRPr lang="en-US" dirty="0"/>
                    </a:p>
                  </a:txBody>
                  <a:tcPr/>
                </a:tc>
                <a:extLst>
                  <a:ext uri="{0D108BD9-81ED-4DB2-BD59-A6C34878D82A}">
                    <a16:rowId xmlns:a16="http://schemas.microsoft.com/office/drawing/2014/main" xmlns="" val="213623566"/>
                  </a:ext>
                </a:extLst>
              </a:tr>
              <a:tr h="370840">
                <a:tc>
                  <a:txBody>
                    <a:bodyPr/>
                    <a:lstStyle/>
                    <a:p>
                      <a:pPr algn="ctr"/>
                      <a:r>
                        <a:rPr lang="ar-SA" dirty="0"/>
                        <a:t>عمر التركستاني</a:t>
                      </a:r>
                      <a:endParaRPr lang="en-US" dirty="0"/>
                    </a:p>
                  </a:txBody>
                  <a:tcPr/>
                </a:tc>
                <a:tc>
                  <a:txBody>
                    <a:bodyPr/>
                    <a:lstStyle/>
                    <a:p>
                      <a:pPr algn="ctr"/>
                      <a:r>
                        <a:rPr lang="ar-SA" dirty="0"/>
                        <a:t>أنوار نجيب العجمي</a:t>
                      </a:r>
                      <a:endParaRPr lang="en-US" dirty="0"/>
                    </a:p>
                  </a:txBody>
                  <a:tcPr/>
                </a:tc>
                <a:extLst>
                  <a:ext uri="{0D108BD9-81ED-4DB2-BD59-A6C34878D82A}">
                    <a16:rowId xmlns:a16="http://schemas.microsoft.com/office/drawing/2014/main" xmlns="" val="1774457631"/>
                  </a:ext>
                </a:extLst>
              </a:tr>
            </a:tbl>
          </a:graphicData>
        </a:graphic>
      </p:graphicFrame>
      <p:sp>
        <p:nvSpPr>
          <p:cNvPr id="3" name="Title 1"/>
          <p:cNvSpPr txBox="1">
            <a:spLocks/>
          </p:cNvSpPr>
          <p:nvPr/>
        </p:nvSpPr>
        <p:spPr>
          <a:xfrm>
            <a:off x="617220" y="382139"/>
            <a:ext cx="5657850" cy="1934343"/>
          </a:xfrm>
          <a:prstGeom prst="rect">
            <a:avLst/>
          </a:prstGeom>
        </p:spPr>
        <p:txBody>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pPr algn="ctr"/>
            <a:r>
              <a:rPr lang="en-US" smtClean="0">
                <a:solidFill>
                  <a:schemeClr val="accent2">
                    <a:lumMod val="60000"/>
                    <a:lumOff val="40000"/>
                  </a:schemeClr>
                </a:solidFill>
              </a:rPr>
              <a:t>Pharmacology Team :</a:t>
            </a:r>
            <a:endParaRPr lang="en-US" dirty="0">
              <a:solidFill>
                <a:schemeClr val="accent2">
                  <a:lumMod val="60000"/>
                  <a:lumOff val="40000"/>
                </a:schemeClr>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5094" t="27778" r="14152" b="8889"/>
          <a:stretch/>
        </p:blipFill>
        <p:spPr>
          <a:xfrm>
            <a:off x="269508" y="271832"/>
            <a:ext cx="1174771" cy="892824"/>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6529" r="11936" b="21290"/>
          <a:stretch/>
        </p:blipFill>
        <p:spPr>
          <a:xfrm>
            <a:off x="5053266" y="360944"/>
            <a:ext cx="1597794" cy="832586"/>
          </a:xfrm>
          <a:prstGeom prst="rect">
            <a:avLst/>
          </a:prstGeom>
        </p:spPr>
      </p:pic>
      <p:sp>
        <p:nvSpPr>
          <p:cNvPr id="6" name="TextBox 5"/>
          <p:cNvSpPr txBox="1"/>
          <p:nvPr/>
        </p:nvSpPr>
        <p:spPr>
          <a:xfrm>
            <a:off x="1617393" y="8568931"/>
            <a:ext cx="3622680" cy="523220"/>
          </a:xfrm>
          <a:prstGeom prst="rect">
            <a:avLst/>
          </a:prstGeom>
          <a:noFill/>
        </p:spPr>
        <p:txBody>
          <a:bodyPr wrap="square" rtlCol="0">
            <a:spAutoFit/>
          </a:bodyPr>
          <a:lstStyle/>
          <a:p>
            <a:pPr algn="ctr"/>
            <a:r>
              <a:rPr lang="en-US" sz="1400" dirty="0">
                <a:solidFill>
                  <a:schemeClr val="bg1"/>
                </a:solidFill>
              </a:rPr>
              <a:t>Contact</a:t>
            </a:r>
            <a:r>
              <a:rPr lang="en-US" sz="1400" baseline="0" dirty="0">
                <a:solidFill>
                  <a:schemeClr val="bg1"/>
                </a:solidFill>
              </a:rPr>
              <a:t> us : Pharma436@outlook.com</a:t>
            </a:r>
          </a:p>
          <a:p>
            <a:pPr algn="ctr"/>
            <a:r>
              <a:rPr lang="en-US" sz="1400" baseline="0" dirty="0">
                <a:solidFill>
                  <a:schemeClr val="bg1"/>
                </a:solidFill>
              </a:rPr>
              <a:t>@Pharma436</a:t>
            </a:r>
            <a:endParaRPr lang="en-US" sz="1400" dirty="0">
              <a:solidFill>
                <a:schemeClr val="bg1"/>
              </a:solidFill>
            </a:endParaRPr>
          </a:p>
        </p:txBody>
      </p:sp>
      <p:sp>
        <p:nvSpPr>
          <p:cNvPr id="9" name="Slide Number Placeholder 8"/>
          <p:cNvSpPr>
            <a:spLocks noGrp="1"/>
          </p:cNvSpPr>
          <p:nvPr>
            <p:ph type="sldNum" sz="quarter" idx="12"/>
          </p:nvPr>
        </p:nvSpPr>
        <p:spPr/>
        <p:txBody>
          <a:bodyPr/>
          <a:lstStyle/>
          <a:p>
            <a:fld id="{B2E77C5F-097D-4C0C-BCDF-5C8359D7CE86}" type="slidenum">
              <a:rPr lang="en-US" sz="2000" smtClean="0"/>
              <a:t>9</a:t>
            </a:fld>
            <a:endParaRPr lang="en-US" sz="2000" dirty="0"/>
          </a:p>
        </p:txBody>
      </p:sp>
    </p:spTree>
    <p:extLst>
      <p:ext uri="{BB962C8B-B14F-4D97-AF65-F5344CB8AC3E}">
        <p14:creationId xmlns:p14="http://schemas.microsoft.com/office/powerpoint/2010/main" val="129932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2269</Template>
  <TotalTime>429</TotalTime>
  <Words>1305</Words>
  <Application>Microsoft Macintosh PowerPoint</Application>
  <PresentationFormat>On-screen Show (4:3)</PresentationFormat>
  <Paragraphs>209</Paragraphs>
  <Slides>9</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Abadi MT Condensed Light</vt:lpstr>
      <vt:lpstr>Arial</vt:lpstr>
      <vt:lpstr>Calibri</vt:lpstr>
      <vt:lpstr>Calibri Light</vt:lpstr>
      <vt:lpstr>Overlock</vt:lpstr>
      <vt:lpstr>Times New Roman</vt:lpstr>
      <vt:lpstr>1_Custom Design</vt:lpstr>
      <vt:lpstr>Custom Design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Dr.laila f</dc:creator>
  <cp:lastModifiedBy>شوق</cp:lastModifiedBy>
  <cp:revision>43</cp:revision>
  <dcterms:created xsi:type="dcterms:W3CDTF">2016-10-05T14:53:37Z</dcterms:created>
  <dcterms:modified xsi:type="dcterms:W3CDTF">2016-11-20T16:31:58Z</dcterms:modified>
</cp:coreProperties>
</file>