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821" r:id="rId3"/>
  </p:sldMasterIdLst>
  <p:notesMasterIdLst>
    <p:notesMasterId r:id="rId15"/>
  </p:notesMasterIdLst>
  <p:handoutMasterIdLst>
    <p:handoutMasterId r:id="rId16"/>
  </p:handoutMasterIdLst>
  <p:sldIdLst>
    <p:sldId id="277" r:id="rId4"/>
    <p:sldId id="282" r:id="rId5"/>
    <p:sldId id="289" r:id="rId6"/>
    <p:sldId id="304" r:id="rId7"/>
    <p:sldId id="294" r:id="rId8"/>
    <p:sldId id="295" r:id="rId9"/>
    <p:sldId id="299" r:id="rId10"/>
    <p:sldId id="301" r:id="rId11"/>
    <p:sldId id="302" r:id="rId12"/>
    <p:sldId id="306" r:id="rId13"/>
    <p:sldId id="305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AA6"/>
    <a:srgbClr val="F6F6F6"/>
    <a:srgbClr val="9B2D1F"/>
    <a:srgbClr val="9B261F"/>
    <a:srgbClr val="A6A6A6"/>
    <a:srgbClr val="00B050"/>
    <a:srgbClr val="439ED5"/>
    <a:srgbClr val="429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2912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043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9CB0F-3FA2-4940-9AAF-378C7040426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44E1D0-07E7-419F-91AD-E9B0AED3BCE3}">
      <dgm:prSet phldrT="[Text]"/>
      <dgm:spPr/>
      <dgm:t>
        <a:bodyPr/>
        <a:lstStyle/>
        <a:p>
          <a:r>
            <a:rPr lang="en-US" dirty="0"/>
            <a:t>Type of Dose-response curves </a:t>
          </a:r>
        </a:p>
      </dgm:t>
    </dgm:pt>
    <dgm:pt modelId="{60D87E5B-12D3-4C8A-812B-2E57ED37E565}" type="parTrans" cxnId="{6C8F1C02-BFB5-455E-930E-83C132716FAC}">
      <dgm:prSet/>
      <dgm:spPr/>
      <dgm:t>
        <a:bodyPr/>
        <a:lstStyle/>
        <a:p>
          <a:endParaRPr lang="en-US"/>
        </a:p>
      </dgm:t>
    </dgm:pt>
    <dgm:pt modelId="{4297BC57-8380-4FF8-B56D-281F8AC6D46D}" type="sibTrans" cxnId="{6C8F1C02-BFB5-455E-930E-83C132716FAC}">
      <dgm:prSet/>
      <dgm:spPr/>
      <dgm:t>
        <a:bodyPr/>
        <a:lstStyle/>
        <a:p>
          <a:endParaRPr lang="en-US"/>
        </a:p>
      </dgm:t>
    </dgm:pt>
    <dgm:pt modelId="{41B6B27E-4BCB-497D-8FE2-FB4056CAC34F}">
      <dgm:prSet phldrT="[Text]"/>
      <dgm:spPr/>
      <dgm:t>
        <a:bodyPr/>
        <a:lstStyle/>
        <a:p>
          <a:r>
            <a:rPr lang="en-US" dirty="0"/>
            <a:t>Graded dose-response curve</a:t>
          </a:r>
        </a:p>
      </dgm:t>
    </dgm:pt>
    <dgm:pt modelId="{DB2516D1-50A8-4566-A8DB-049F98ACCBEE}" type="parTrans" cxnId="{C3506EC8-4A23-40FD-8FE2-32CA6A5B2727}">
      <dgm:prSet/>
      <dgm:spPr/>
      <dgm:t>
        <a:bodyPr/>
        <a:lstStyle/>
        <a:p>
          <a:endParaRPr lang="en-US"/>
        </a:p>
      </dgm:t>
    </dgm:pt>
    <dgm:pt modelId="{2996E852-08A0-45C0-A845-46EACE2A74A5}" type="sibTrans" cxnId="{C3506EC8-4A23-40FD-8FE2-32CA6A5B2727}">
      <dgm:prSet/>
      <dgm:spPr/>
      <dgm:t>
        <a:bodyPr/>
        <a:lstStyle/>
        <a:p>
          <a:endParaRPr lang="en-US"/>
        </a:p>
      </dgm:t>
    </dgm:pt>
    <dgm:pt modelId="{096B1741-9F79-45FE-981E-D5087657EE5D}">
      <dgm:prSet phldrT="[Text]"/>
      <dgm:spPr/>
      <dgm:t>
        <a:bodyPr/>
        <a:lstStyle/>
        <a:p>
          <a:r>
            <a:rPr lang="en-US" dirty="0"/>
            <a:t>Quantal dose-response curve (</a:t>
          </a:r>
          <a:r>
            <a:rPr lang="en-US" dirty="0">
              <a:solidFill>
                <a:srgbClr val="FF0000"/>
              </a:solidFill>
            </a:rPr>
            <a:t>all or none</a:t>
          </a:r>
          <a:r>
            <a:rPr lang="en-US" dirty="0"/>
            <a:t>). </a:t>
          </a:r>
        </a:p>
      </dgm:t>
    </dgm:pt>
    <dgm:pt modelId="{0FA234AF-8D86-4C6F-B08F-1680FAF5FD8B}" type="parTrans" cxnId="{E3606ED3-876C-4625-B475-FF24CC6B12EE}">
      <dgm:prSet/>
      <dgm:spPr/>
      <dgm:t>
        <a:bodyPr/>
        <a:lstStyle/>
        <a:p>
          <a:endParaRPr lang="en-US"/>
        </a:p>
      </dgm:t>
    </dgm:pt>
    <dgm:pt modelId="{87EA9B6F-2187-415F-8F0E-1A3056772B7F}" type="sibTrans" cxnId="{E3606ED3-876C-4625-B475-FF24CC6B12EE}">
      <dgm:prSet/>
      <dgm:spPr/>
      <dgm:t>
        <a:bodyPr/>
        <a:lstStyle/>
        <a:p>
          <a:endParaRPr lang="en-US"/>
        </a:p>
      </dgm:t>
    </dgm:pt>
    <dgm:pt modelId="{0FAE8937-E5F8-49C2-99FF-18F2725D3890}" type="pres">
      <dgm:prSet presAssocID="{4E99CB0F-3FA2-4940-9AAF-378C7040426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83DF55-B542-4CE1-9B66-6AB886C9D448}" type="pres">
      <dgm:prSet presAssocID="{3B44E1D0-07E7-419F-91AD-E9B0AED3BCE3}" presName="hierRoot1" presStyleCnt="0">
        <dgm:presLayoutVars>
          <dgm:hierBranch val="init"/>
        </dgm:presLayoutVars>
      </dgm:prSet>
      <dgm:spPr/>
    </dgm:pt>
    <dgm:pt modelId="{F0F42EE8-7B9C-440C-A8CA-BAB4B954498B}" type="pres">
      <dgm:prSet presAssocID="{3B44E1D0-07E7-419F-91AD-E9B0AED3BCE3}" presName="rootComposite1" presStyleCnt="0"/>
      <dgm:spPr/>
    </dgm:pt>
    <dgm:pt modelId="{F7480B21-2999-4DF7-85A6-66CFFE81C251}" type="pres">
      <dgm:prSet presAssocID="{3B44E1D0-07E7-419F-91AD-E9B0AED3BCE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5B0D51-EA70-4E64-A47F-2C555C4D789D}" type="pres">
      <dgm:prSet presAssocID="{3B44E1D0-07E7-419F-91AD-E9B0AED3BCE3}" presName="topArc1" presStyleLbl="parChTrans1D1" presStyleIdx="0" presStyleCnt="6"/>
      <dgm:spPr/>
    </dgm:pt>
    <dgm:pt modelId="{3FA5D72F-0783-4933-83D6-EDE98EE9FE43}" type="pres">
      <dgm:prSet presAssocID="{3B44E1D0-07E7-419F-91AD-E9B0AED3BCE3}" presName="bottomArc1" presStyleLbl="parChTrans1D1" presStyleIdx="1" presStyleCnt="6"/>
      <dgm:spPr/>
    </dgm:pt>
    <dgm:pt modelId="{48203809-D4A0-4A43-819A-C04BD9FFD41A}" type="pres">
      <dgm:prSet presAssocID="{3B44E1D0-07E7-419F-91AD-E9B0AED3BCE3}" presName="topConnNode1" presStyleLbl="node1" presStyleIdx="0" presStyleCnt="0"/>
      <dgm:spPr/>
      <dgm:t>
        <a:bodyPr/>
        <a:lstStyle/>
        <a:p>
          <a:endParaRPr lang="en-US"/>
        </a:p>
      </dgm:t>
    </dgm:pt>
    <dgm:pt modelId="{3A042E82-F274-43DB-A5B0-02878676904B}" type="pres">
      <dgm:prSet presAssocID="{3B44E1D0-07E7-419F-91AD-E9B0AED3BCE3}" presName="hierChild2" presStyleCnt="0"/>
      <dgm:spPr/>
    </dgm:pt>
    <dgm:pt modelId="{3C4E79C8-2610-4A6A-B1B0-DAB0DC738AA1}" type="pres">
      <dgm:prSet presAssocID="{DB2516D1-50A8-4566-A8DB-049F98ACCBEE}" presName="Name28" presStyleLbl="parChTrans1D2" presStyleIdx="0" presStyleCnt="2"/>
      <dgm:spPr/>
      <dgm:t>
        <a:bodyPr/>
        <a:lstStyle/>
        <a:p>
          <a:endParaRPr lang="en-US"/>
        </a:p>
      </dgm:t>
    </dgm:pt>
    <dgm:pt modelId="{909FF96E-B61D-4FF3-9649-B01419A48AAB}" type="pres">
      <dgm:prSet presAssocID="{41B6B27E-4BCB-497D-8FE2-FB4056CAC34F}" presName="hierRoot2" presStyleCnt="0">
        <dgm:presLayoutVars>
          <dgm:hierBranch val="init"/>
        </dgm:presLayoutVars>
      </dgm:prSet>
      <dgm:spPr/>
    </dgm:pt>
    <dgm:pt modelId="{E8DB260F-2EFA-4EF1-9E80-6AB41D4B31B2}" type="pres">
      <dgm:prSet presAssocID="{41B6B27E-4BCB-497D-8FE2-FB4056CAC34F}" presName="rootComposite2" presStyleCnt="0"/>
      <dgm:spPr/>
    </dgm:pt>
    <dgm:pt modelId="{CD5612FA-E629-4C68-B8D3-7B67F06448AB}" type="pres">
      <dgm:prSet presAssocID="{41B6B27E-4BCB-497D-8FE2-FB4056CAC34F}" presName="rootText2" presStyleLbl="alignAcc1" presStyleIdx="0" presStyleCnt="0" custLinFactNeighborX="-51586" custLinFactNeighborY="-2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DA4F75-B360-4130-B87E-B2B6A3E6D927}" type="pres">
      <dgm:prSet presAssocID="{41B6B27E-4BCB-497D-8FE2-FB4056CAC34F}" presName="topArc2" presStyleLbl="parChTrans1D1" presStyleIdx="2" presStyleCnt="6"/>
      <dgm:spPr/>
    </dgm:pt>
    <dgm:pt modelId="{E5D5B20B-108C-4F0B-B80F-079407978DFB}" type="pres">
      <dgm:prSet presAssocID="{41B6B27E-4BCB-497D-8FE2-FB4056CAC34F}" presName="bottomArc2" presStyleLbl="parChTrans1D1" presStyleIdx="3" presStyleCnt="6"/>
      <dgm:spPr/>
    </dgm:pt>
    <dgm:pt modelId="{3D5150E1-C949-4ABE-B349-33F30C22515A}" type="pres">
      <dgm:prSet presAssocID="{41B6B27E-4BCB-497D-8FE2-FB4056CAC34F}" presName="topConnNode2" presStyleLbl="node2" presStyleIdx="0" presStyleCnt="0"/>
      <dgm:spPr/>
      <dgm:t>
        <a:bodyPr/>
        <a:lstStyle/>
        <a:p>
          <a:endParaRPr lang="en-US"/>
        </a:p>
      </dgm:t>
    </dgm:pt>
    <dgm:pt modelId="{391F31B0-2FB6-49EA-ADF8-1FE6389DB53F}" type="pres">
      <dgm:prSet presAssocID="{41B6B27E-4BCB-497D-8FE2-FB4056CAC34F}" presName="hierChild4" presStyleCnt="0"/>
      <dgm:spPr/>
    </dgm:pt>
    <dgm:pt modelId="{5678913C-D7B4-4F78-A3CF-0EEA7CD66BB0}" type="pres">
      <dgm:prSet presAssocID="{41B6B27E-4BCB-497D-8FE2-FB4056CAC34F}" presName="hierChild5" presStyleCnt="0"/>
      <dgm:spPr/>
    </dgm:pt>
    <dgm:pt modelId="{A067FD6D-7FAA-40F2-A247-37E962338D54}" type="pres">
      <dgm:prSet presAssocID="{0FA234AF-8D86-4C6F-B08F-1680FAF5FD8B}" presName="Name28" presStyleLbl="parChTrans1D2" presStyleIdx="1" presStyleCnt="2"/>
      <dgm:spPr/>
      <dgm:t>
        <a:bodyPr/>
        <a:lstStyle/>
        <a:p>
          <a:endParaRPr lang="en-US"/>
        </a:p>
      </dgm:t>
    </dgm:pt>
    <dgm:pt modelId="{CBD677C7-7067-428B-B754-BA437B7DC1A5}" type="pres">
      <dgm:prSet presAssocID="{096B1741-9F79-45FE-981E-D5087657EE5D}" presName="hierRoot2" presStyleCnt="0">
        <dgm:presLayoutVars>
          <dgm:hierBranch val="init"/>
        </dgm:presLayoutVars>
      </dgm:prSet>
      <dgm:spPr/>
    </dgm:pt>
    <dgm:pt modelId="{C8D4CFF2-63FC-409B-833D-173A2E5DCBF6}" type="pres">
      <dgm:prSet presAssocID="{096B1741-9F79-45FE-981E-D5087657EE5D}" presName="rootComposite2" presStyleCnt="0"/>
      <dgm:spPr/>
    </dgm:pt>
    <dgm:pt modelId="{CB917A82-B6D7-41C2-AD35-939C2AE51501}" type="pres">
      <dgm:prSet presAssocID="{096B1741-9F79-45FE-981E-D5087657EE5D}" presName="rootText2" presStyleLbl="alignAcc1" presStyleIdx="0" presStyleCnt="0" custLinFactNeighborX="44643" custLinFactNeighborY="-2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B4E814-43F9-40C9-B7CE-A137B63508C8}" type="pres">
      <dgm:prSet presAssocID="{096B1741-9F79-45FE-981E-D5087657EE5D}" presName="topArc2" presStyleLbl="parChTrans1D1" presStyleIdx="4" presStyleCnt="6"/>
      <dgm:spPr/>
    </dgm:pt>
    <dgm:pt modelId="{B48F53D9-B8DD-491A-984E-46AFF1E0F263}" type="pres">
      <dgm:prSet presAssocID="{096B1741-9F79-45FE-981E-D5087657EE5D}" presName="bottomArc2" presStyleLbl="parChTrans1D1" presStyleIdx="5" presStyleCnt="6"/>
      <dgm:spPr/>
    </dgm:pt>
    <dgm:pt modelId="{E641D16D-5B5B-4EDF-A5A0-F963157EDF49}" type="pres">
      <dgm:prSet presAssocID="{096B1741-9F79-45FE-981E-D5087657EE5D}" presName="topConnNode2" presStyleLbl="node2" presStyleIdx="0" presStyleCnt="0"/>
      <dgm:spPr/>
      <dgm:t>
        <a:bodyPr/>
        <a:lstStyle/>
        <a:p>
          <a:endParaRPr lang="en-US"/>
        </a:p>
      </dgm:t>
    </dgm:pt>
    <dgm:pt modelId="{DCB96319-A50C-4A65-B975-976841C1C154}" type="pres">
      <dgm:prSet presAssocID="{096B1741-9F79-45FE-981E-D5087657EE5D}" presName="hierChild4" presStyleCnt="0"/>
      <dgm:spPr/>
    </dgm:pt>
    <dgm:pt modelId="{CB115A44-85A3-4C6C-9921-5FA9E9305005}" type="pres">
      <dgm:prSet presAssocID="{096B1741-9F79-45FE-981E-D5087657EE5D}" presName="hierChild5" presStyleCnt="0"/>
      <dgm:spPr/>
    </dgm:pt>
    <dgm:pt modelId="{A61C2B5F-7768-4CD6-90CC-BEB033B2CE37}" type="pres">
      <dgm:prSet presAssocID="{3B44E1D0-07E7-419F-91AD-E9B0AED3BCE3}" presName="hierChild3" presStyleCnt="0"/>
      <dgm:spPr/>
    </dgm:pt>
  </dgm:ptLst>
  <dgm:cxnLst>
    <dgm:cxn modelId="{AFA31DAB-B26E-4CA4-967C-AA65312CB8D0}" type="presOf" srcId="{096B1741-9F79-45FE-981E-D5087657EE5D}" destId="{E641D16D-5B5B-4EDF-A5A0-F963157EDF49}" srcOrd="1" destOrd="0" presId="urn:microsoft.com/office/officeart/2008/layout/HalfCircleOrganizationChart"/>
    <dgm:cxn modelId="{05DB0B0D-54EE-4351-AD34-20F785E044C7}" type="presOf" srcId="{0FA234AF-8D86-4C6F-B08F-1680FAF5FD8B}" destId="{A067FD6D-7FAA-40F2-A247-37E962338D54}" srcOrd="0" destOrd="0" presId="urn:microsoft.com/office/officeart/2008/layout/HalfCircleOrganizationChart"/>
    <dgm:cxn modelId="{18C93848-FDF6-4621-9985-61AE3C3AA4BF}" type="presOf" srcId="{3B44E1D0-07E7-419F-91AD-E9B0AED3BCE3}" destId="{48203809-D4A0-4A43-819A-C04BD9FFD41A}" srcOrd="1" destOrd="0" presId="urn:microsoft.com/office/officeart/2008/layout/HalfCircleOrganizationChart"/>
    <dgm:cxn modelId="{E3606ED3-876C-4625-B475-FF24CC6B12EE}" srcId="{3B44E1D0-07E7-419F-91AD-E9B0AED3BCE3}" destId="{096B1741-9F79-45FE-981E-D5087657EE5D}" srcOrd="1" destOrd="0" parTransId="{0FA234AF-8D86-4C6F-B08F-1680FAF5FD8B}" sibTransId="{87EA9B6F-2187-415F-8F0E-1A3056772B7F}"/>
    <dgm:cxn modelId="{C3506EC8-4A23-40FD-8FE2-32CA6A5B2727}" srcId="{3B44E1D0-07E7-419F-91AD-E9B0AED3BCE3}" destId="{41B6B27E-4BCB-497D-8FE2-FB4056CAC34F}" srcOrd="0" destOrd="0" parTransId="{DB2516D1-50A8-4566-A8DB-049F98ACCBEE}" sibTransId="{2996E852-08A0-45C0-A845-46EACE2A74A5}"/>
    <dgm:cxn modelId="{140C3C5A-AC78-47F0-80C2-2CADE0B7CEA1}" type="presOf" srcId="{DB2516D1-50A8-4566-A8DB-049F98ACCBEE}" destId="{3C4E79C8-2610-4A6A-B1B0-DAB0DC738AA1}" srcOrd="0" destOrd="0" presId="urn:microsoft.com/office/officeart/2008/layout/HalfCircleOrganizationChart"/>
    <dgm:cxn modelId="{4ECA2B69-B5FB-439D-ABA7-BD3BE12CBE6E}" type="presOf" srcId="{3B44E1D0-07E7-419F-91AD-E9B0AED3BCE3}" destId="{F7480B21-2999-4DF7-85A6-66CFFE81C251}" srcOrd="0" destOrd="0" presId="urn:microsoft.com/office/officeart/2008/layout/HalfCircleOrganizationChart"/>
    <dgm:cxn modelId="{3C4AB20F-2527-414E-A759-F17B523847B7}" type="presOf" srcId="{41B6B27E-4BCB-497D-8FE2-FB4056CAC34F}" destId="{3D5150E1-C949-4ABE-B349-33F30C22515A}" srcOrd="1" destOrd="0" presId="urn:microsoft.com/office/officeart/2008/layout/HalfCircleOrganizationChart"/>
    <dgm:cxn modelId="{F6D55F88-B8DF-4EA9-A037-7FF2315D7FA5}" type="presOf" srcId="{4E99CB0F-3FA2-4940-9AAF-378C70404264}" destId="{0FAE8937-E5F8-49C2-99FF-18F2725D3890}" srcOrd="0" destOrd="0" presId="urn:microsoft.com/office/officeart/2008/layout/HalfCircleOrganizationChart"/>
    <dgm:cxn modelId="{360A80A8-85C1-4552-B09D-3AD2767683CC}" type="presOf" srcId="{096B1741-9F79-45FE-981E-D5087657EE5D}" destId="{CB917A82-B6D7-41C2-AD35-939C2AE51501}" srcOrd="0" destOrd="0" presId="urn:microsoft.com/office/officeart/2008/layout/HalfCircleOrganizationChart"/>
    <dgm:cxn modelId="{6C8F1C02-BFB5-455E-930E-83C132716FAC}" srcId="{4E99CB0F-3FA2-4940-9AAF-378C70404264}" destId="{3B44E1D0-07E7-419F-91AD-E9B0AED3BCE3}" srcOrd="0" destOrd="0" parTransId="{60D87E5B-12D3-4C8A-812B-2E57ED37E565}" sibTransId="{4297BC57-8380-4FF8-B56D-281F8AC6D46D}"/>
    <dgm:cxn modelId="{970999E5-0F95-4E22-B893-A310EB32E2DD}" type="presOf" srcId="{41B6B27E-4BCB-497D-8FE2-FB4056CAC34F}" destId="{CD5612FA-E629-4C68-B8D3-7B67F06448AB}" srcOrd="0" destOrd="0" presId="urn:microsoft.com/office/officeart/2008/layout/HalfCircleOrganizationChart"/>
    <dgm:cxn modelId="{D4360262-C2EF-4240-B86A-A9F54A62094D}" type="presParOf" srcId="{0FAE8937-E5F8-49C2-99FF-18F2725D3890}" destId="{6183DF55-B542-4CE1-9B66-6AB886C9D448}" srcOrd="0" destOrd="0" presId="urn:microsoft.com/office/officeart/2008/layout/HalfCircleOrganizationChart"/>
    <dgm:cxn modelId="{E4D26A62-55A9-4194-A39C-5BB8E7088699}" type="presParOf" srcId="{6183DF55-B542-4CE1-9B66-6AB886C9D448}" destId="{F0F42EE8-7B9C-440C-A8CA-BAB4B954498B}" srcOrd="0" destOrd="0" presId="urn:microsoft.com/office/officeart/2008/layout/HalfCircleOrganizationChart"/>
    <dgm:cxn modelId="{B035EEAC-9F08-42AA-B642-06B46EDDFE65}" type="presParOf" srcId="{F0F42EE8-7B9C-440C-A8CA-BAB4B954498B}" destId="{F7480B21-2999-4DF7-85A6-66CFFE81C251}" srcOrd="0" destOrd="0" presId="urn:microsoft.com/office/officeart/2008/layout/HalfCircleOrganizationChart"/>
    <dgm:cxn modelId="{8654D0F2-3F55-4FDF-8FDB-28C95A4E07B2}" type="presParOf" srcId="{F0F42EE8-7B9C-440C-A8CA-BAB4B954498B}" destId="{A65B0D51-EA70-4E64-A47F-2C555C4D789D}" srcOrd="1" destOrd="0" presId="urn:microsoft.com/office/officeart/2008/layout/HalfCircleOrganizationChart"/>
    <dgm:cxn modelId="{BF2EC09C-AA98-4871-A34C-8D3FBD80F107}" type="presParOf" srcId="{F0F42EE8-7B9C-440C-A8CA-BAB4B954498B}" destId="{3FA5D72F-0783-4933-83D6-EDE98EE9FE43}" srcOrd="2" destOrd="0" presId="urn:microsoft.com/office/officeart/2008/layout/HalfCircleOrganizationChart"/>
    <dgm:cxn modelId="{F3979EA9-DB59-4363-A1AD-6AE966411DC5}" type="presParOf" srcId="{F0F42EE8-7B9C-440C-A8CA-BAB4B954498B}" destId="{48203809-D4A0-4A43-819A-C04BD9FFD41A}" srcOrd="3" destOrd="0" presId="urn:microsoft.com/office/officeart/2008/layout/HalfCircleOrganizationChart"/>
    <dgm:cxn modelId="{E7697CC0-7FA4-47C5-8C34-FCEC3C48CE67}" type="presParOf" srcId="{6183DF55-B542-4CE1-9B66-6AB886C9D448}" destId="{3A042E82-F274-43DB-A5B0-02878676904B}" srcOrd="1" destOrd="0" presId="urn:microsoft.com/office/officeart/2008/layout/HalfCircleOrganizationChart"/>
    <dgm:cxn modelId="{01AE5B13-A639-47C6-B6EF-2C0F2F0DFC35}" type="presParOf" srcId="{3A042E82-F274-43DB-A5B0-02878676904B}" destId="{3C4E79C8-2610-4A6A-B1B0-DAB0DC738AA1}" srcOrd="0" destOrd="0" presId="urn:microsoft.com/office/officeart/2008/layout/HalfCircleOrganizationChart"/>
    <dgm:cxn modelId="{3CAE50FD-33D9-4108-BC69-1035198A10D5}" type="presParOf" srcId="{3A042E82-F274-43DB-A5B0-02878676904B}" destId="{909FF96E-B61D-4FF3-9649-B01419A48AAB}" srcOrd="1" destOrd="0" presId="urn:microsoft.com/office/officeart/2008/layout/HalfCircleOrganizationChart"/>
    <dgm:cxn modelId="{6A732E54-4EF0-4701-AF5C-953D2B05F67A}" type="presParOf" srcId="{909FF96E-B61D-4FF3-9649-B01419A48AAB}" destId="{E8DB260F-2EFA-4EF1-9E80-6AB41D4B31B2}" srcOrd="0" destOrd="0" presId="urn:microsoft.com/office/officeart/2008/layout/HalfCircleOrganizationChart"/>
    <dgm:cxn modelId="{D77D371D-14A3-42F5-8714-3EED8856F2FD}" type="presParOf" srcId="{E8DB260F-2EFA-4EF1-9E80-6AB41D4B31B2}" destId="{CD5612FA-E629-4C68-B8D3-7B67F06448AB}" srcOrd="0" destOrd="0" presId="urn:microsoft.com/office/officeart/2008/layout/HalfCircleOrganizationChart"/>
    <dgm:cxn modelId="{69866563-DCCB-43F7-B9CB-97D1072AB653}" type="presParOf" srcId="{E8DB260F-2EFA-4EF1-9E80-6AB41D4B31B2}" destId="{A0DA4F75-B360-4130-B87E-B2B6A3E6D927}" srcOrd="1" destOrd="0" presId="urn:microsoft.com/office/officeart/2008/layout/HalfCircleOrganizationChart"/>
    <dgm:cxn modelId="{F04A164D-9E10-454D-9C36-F1D0FD9A9986}" type="presParOf" srcId="{E8DB260F-2EFA-4EF1-9E80-6AB41D4B31B2}" destId="{E5D5B20B-108C-4F0B-B80F-079407978DFB}" srcOrd="2" destOrd="0" presId="urn:microsoft.com/office/officeart/2008/layout/HalfCircleOrganizationChart"/>
    <dgm:cxn modelId="{39708D95-2DA5-47A2-8CC9-78080EC65ED9}" type="presParOf" srcId="{E8DB260F-2EFA-4EF1-9E80-6AB41D4B31B2}" destId="{3D5150E1-C949-4ABE-B349-33F30C22515A}" srcOrd="3" destOrd="0" presId="urn:microsoft.com/office/officeart/2008/layout/HalfCircleOrganizationChart"/>
    <dgm:cxn modelId="{039E4382-BDE4-4702-82CA-51385BC92E5D}" type="presParOf" srcId="{909FF96E-B61D-4FF3-9649-B01419A48AAB}" destId="{391F31B0-2FB6-49EA-ADF8-1FE6389DB53F}" srcOrd="1" destOrd="0" presId="urn:microsoft.com/office/officeart/2008/layout/HalfCircleOrganizationChart"/>
    <dgm:cxn modelId="{10E88A8A-9028-40C6-99A5-9E33876D6DE9}" type="presParOf" srcId="{909FF96E-B61D-4FF3-9649-B01419A48AAB}" destId="{5678913C-D7B4-4F78-A3CF-0EEA7CD66BB0}" srcOrd="2" destOrd="0" presId="urn:microsoft.com/office/officeart/2008/layout/HalfCircleOrganizationChart"/>
    <dgm:cxn modelId="{0B5D07F0-9104-40F4-A13C-23016AFD0399}" type="presParOf" srcId="{3A042E82-F274-43DB-A5B0-02878676904B}" destId="{A067FD6D-7FAA-40F2-A247-37E962338D54}" srcOrd="2" destOrd="0" presId="urn:microsoft.com/office/officeart/2008/layout/HalfCircleOrganizationChart"/>
    <dgm:cxn modelId="{702187A6-D79C-450D-9025-0463F6E89954}" type="presParOf" srcId="{3A042E82-F274-43DB-A5B0-02878676904B}" destId="{CBD677C7-7067-428B-B754-BA437B7DC1A5}" srcOrd="3" destOrd="0" presId="urn:microsoft.com/office/officeart/2008/layout/HalfCircleOrganizationChart"/>
    <dgm:cxn modelId="{4F25B484-8B33-49EC-9216-6C2BE7DDF8D1}" type="presParOf" srcId="{CBD677C7-7067-428B-B754-BA437B7DC1A5}" destId="{C8D4CFF2-63FC-409B-833D-173A2E5DCBF6}" srcOrd="0" destOrd="0" presId="urn:microsoft.com/office/officeart/2008/layout/HalfCircleOrganizationChart"/>
    <dgm:cxn modelId="{8317ADEE-1026-4862-A9DB-5786E9BA94D8}" type="presParOf" srcId="{C8D4CFF2-63FC-409B-833D-173A2E5DCBF6}" destId="{CB917A82-B6D7-41C2-AD35-939C2AE51501}" srcOrd="0" destOrd="0" presId="urn:microsoft.com/office/officeart/2008/layout/HalfCircleOrganizationChart"/>
    <dgm:cxn modelId="{61AC0AE5-3519-4CE6-8A8A-E0A838EF9414}" type="presParOf" srcId="{C8D4CFF2-63FC-409B-833D-173A2E5DCBF6}" destId="{34B4E814-43F9-40C9-B7CE-A137B63508C8}" srcOrd="1" destOrd="0" presId="urn:microsoft.com/office/officeart/2008/layout/HalfCircleOrganizationChart"/>
    <dgm:cxn modelId="{6E6B3A3C-4E98-452C-B4E6-39114E53B3DF}" type="presParOf" srcId="{C8D4CFF2-63FC-409B-833D-173A2E5DCBF6}" destId="{B48F53D9-B8DD-491A-984E-46AFF1E0F263}" srcOrd="2" destOrd="0" presId="urn:microsoft.com/office/officeart/2008/layout/HalfCircleOrganizationChart"/>
    <dgm:cxn modelId="{B87ED921-FAEB-4B1E-A528-9B9E682389A7}" type="presParOf" srcId="{C8D4CFF2-63FC-409B-833D-173A2E5DCBF6}" destId="{E641D16D-5B5B-4EDF-A5A0-F963157EDF49}" srcOrd="3" destOrd="0" presId="urn:microsoft.com/office/officeart/2008/layout/HalfCircleOrganizationChart"/>
    <dgm:cxn modelId="{4A005948-EAEB-4714-A660-50292ED47650}" type="presParOf" srcId="{CBD677C7-7067-428B-B754-BA437B7DC1A5}" destId="{DCB96319-A50C-4A65-B975-976841C1C154}" srcOrd="1" destOrd="0" presId="urn:microsoft.com/office/officeart/2008/layout/HalfCircleOrganizationChart"/>
    <dgm:cxn modelId="{20460851-F964-4723-9C5D-749F0FD1D9C2}" type="presParOf" srcId="{CBD677C7-7067-428B-B754-BA437B7DC1A5}" destId="{CB115A44-85A3-4C6C-9921-5FA9E9305005}" srcOrd="2" destOrd="0" presId="urn:microsoft.com/office/officeart/2008/layout/HalfCircleOrganizationChart"/>
    <dgm:cxn modelId="{E97EA28F-9EE4-451A-8F7B-3D5F35F91DFC}" type="presParOf" srcId="{6183DF55-B542-4CE1-9B66-6AB886C9D448}" destId="{A61C2B5F-7768-4CD6-90CC-BEB033B2CE3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1D1D3-0016-4537-AEAC-1312C574D10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4869CF-2D27-4B29-A9D7-76CE21FA5628}">
      <dgm:prSet phldrT="[Text]" custT="1"/>
      <dgm:spPr/>
      <dgm:t>
        <a:bodyPr/>
        <a:lstStyle/>
        <a:p>
          <a:r>
            <a:rPr lang="en-US" sz="1800" dirty="0"/>
            <a:t>Types of antagonism</a:t>
          </a:r>
        </a:p>
      </dgm:t>
    </dgm:pt>
    <dgm:pt modelId="{82FCB10C-28B4-47BC-AA76-17BEA2DD02A6}" type="parTrans" cxnId="{981CF789-FE74-4596-AF36-51DA0875C5AC}">
      <dgm:prSet/>
      <dgm:spPr/>
      <dgm:t>
        <a:bodyPr/>
        <a:lstStyle/>
        <a:p>
          <a:endParaRPr lang="en-US"/>
        </a:p>
      </dgm:t>
    </dgm:pt>
    <dgm:pt modelId="{ADD9A85F-DCFB-48AD-8279-483E4E66DBDE}" type="sibTrans" cxnId="{981CF789-FE74-4596-AF36-51DA0875C5AC}">
      <dgm:prSet/>
      <dgm:spPr/>
      <dgm:t>
        <a:bodyPr/>
        <a:lstStyle/>
        <a:p>
          <a:endParaRPr lang="en-US"/>
        </a:p>
      </dgm:t>
    </dgm:pt>
    <dgm:pt modelId="{19807D0D-2D3D-42BC-A78C-EC6D340D10C4}">
      <dgm:prSet phldrT="[Text]"/>
      <dgm:spPr/>
      <dgm:t>
        <a:bodyPr/>
        <a:lstStyle/>
        <a:p>
          <a:r>
            <a:rPr lang="en-US" dirty="0"/>
            <a:t>Physiological </a:t>
          </a:r>
        </a:p>
      </dgm:t>
    </dgm:pt>
    <dgm:pt modelId="{E942750E-F7EF-4A9A-B119-815AA6AA72C1}" type="parTrans" cxnId="{77F861AC-8306-41F2-9CBD-A64CABD745C8}">
      <dgm:prSet/>
      <dgm:spPr/>
      <dgm:t>
        <a:bodyPr/>
        <a:lstStyle/>
        <a:p>
          <a:endParaRPr lang="en-US"/>
        </a:p>
      </dgm:t>
    </dgm:pt>
    <dgm:pt modelId="{61F27C61-65DE-4E1B-AC25-F6A1FA133DFD}" type="sibTrans" cxnId="{77F861AC-8306-41F2-9CBD-A64CABD745C8}">
      <dgm:prSet/>
      <dgm:spPr/>
      <dgm:t>
        <a:bodyPr/>
        <a:lstStyle/>
        <a:p>
          <a:endParaRPr lang="en-US"/>
        </a:p>
      </dgm:t>
    </dgm:pt>
    <dgm:pt modelId="{22DF25AC-1ADA-4A9A-92D0-D174249E9F16}">
      <dgm:prSet phldrT="[Text]"/>
      <dgm:spPr/>
      <dgm:t>
        <a:bodyPr/>
        <a:lstStyle/>
        <a:p>
          <a:r>
            <a:rPr lang="en-US" dirty="0"/>
            <a:t>Chemical </a:t>
          </a:r>
        </a:p>
      </dgm:t>
    </dgm:pt>
    <dgm:pt modelId="{404812CC-0F78-43FF-AECD-3E9F98A44B95}" type="parTrans" cxnId="{14E85D4B-3067-4963-B1AD-F6A4BC7FF8C6}">
      <dgm:prSet/>
      <dgm:spPr/>
      <dgm:t>
        <a:bodyPr/>
        <a:lstStyle/>
        <a:p>
          <a:endParaRPr lang="en-US"/>
        </a:p>
      </dgm:t>
    </dgm:pt>
    <dgm:pt modelId="{9F1AC3FC-0174-4DB5-8A02-945A1DC93A17}" type="sibTrans" cxnId="{14E85D4B-3067-4963-B1AD-F6A4BC7FF8C6}">
      <dgm:prSet/>
      <dgm:spPr/>
      <dgm:t>
        <a:bodyPr/>
        <a:lstStyle/>
        <a:p>
          <a:endParaRPr lang="en-US"/>
        </a:p>
      </dgm:t>
    </dgm:pt>
    <dgm:pt modelId="{C95A3373-2411-49C4-830B-EB05C37DB302}">
      <dgm:prSet phldrT="[Text]"/>
      <dgm:spPr/>
      <dgm:t>
        <a:bodyPr/>
        <a:lstStyle/>
        <a:p>
          <a:r>
            <a:rPr lang="en-US" dirty="0"/>
            <a:t>Pharmacokinetics</a:t>
          </a:r>
        </a:p>
      </dgm:t>
    </dgm:pt>
    <dgm:pt modelId="{B8C1C133-A949-46C9-AA44-A5F731A2FFEC}" type="parTrans" cxnId="{9D8EE834-3189-4B8C-851C-BE9656B1BDAD}">
      <dgm:prSet/>
      <dgm:spPr/>
      <dgm:t>
        <a:bodyPr/>
        <a:lstStyle/>
        <a:p>
          <a:endParaRPr lang="en-US"/>
        </a:p>
      </dgm:t>
    </dgm:pt>
    <dgm:pt modelId="{803E5006-AC79-4B37-B7D3-93C6C9E9E983}" type="sibTrans" cxnId="{9D8EE834-3189-4B8C-851C-BE9656B1BDAD}">
      <dgm:prSet/>
      <dgm:spPr/>
      <dgm:t>
        <a:bodyPr/>
        <a:lstStyle/>
        <a:p>
          <a:endParaRPr lang="en-US"/>
        </a:p>
      </dgm:t>
    </dgm:pt>
    <dgm:pt modelId="{EFDF6471-9564-4366-8E50-4BE733AF4964}">
      <dgm:prSet phldrT="[Text]"/>
      <dgm:spPr/>
      <dgm:t>
        <a:bodyPr/>
        <a:lstStyle/>
        <a:p>
          <a:r>
            <a:rPr lang="en-US" dirty="0"/>
            <a:t>Pharmacodynamics</a:t>
          </a:r>
        </a:p>
      </dgm:t>
    </dgm:pt>
    <dgm:pt modelId="{DBC8A0EF-E27A-44BF-82A9-6913EB201F23}" type="parTrans" cxnId="{CE9C669C-E804-4711-9599-3A81642B684B}">
      <dgm:prSet/>
      <dgm:spPr/>
      <dgm:t>
        <a:bodyPr/>
        <a:lstStyle/>
        <a:p>
          <a:endParaRPr lang="en-US"/>
        </a:p>
      </dgm:t>
    </dgm:pt>
    <dgm:pt modelId="{A757BF81-2273-4814-8898-A8EF591B0041}" type="sibTrans" cxnId="{CE9C669C-E804-4711-9599-3A81642B684B}">
      <dgm:prSet/>
      <dgm:spPr/>
      <dgm:t>
        <a:bodyPr/>
        <a:lstStyle/>
        <a:p>
          <a:endParaRPr lang="en-US"/>
        </a:p>
      </dgm:t>
    </dgm:pt>
    <dgm:pt modelId="{CDEDA15A-4EB8-44D8-888E-FB736DEBD2AF}" type="pres">
      <dgm:prSet presAssocID="{0621D1D3-0016-4537-AEAC-1312C574D10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AE760E-F6CB-4A27-BE01-A7D7268C7C99}" type="pres">
      <dgm:prSet presAssocID="{DC4869CF-2D27-4B29-A9D7-76CE21FA5628}" presName="hierRoot1" presStyleCnt="0">
        <dgm:presLayoutVars>
          <dgm:hierBranch val="init"/>
        </dgm:presLayoutVars>
      </dgm:prSet>
      <dgm:spPr/>
    </dgm:pt>
    <dgm:pt modelId="{B074AF99-5C0B-431D-87A4-216A6571875B}" type="pres">
      <dgm:prSet presAssocID="{DC4869CF-2D27-4B29-A9D7-76CE21FA5628}" presName="rootComposite1" presStyleCnt="0"/>
      <dgm:spPr/>
    </dgm:pt>
    <dgm:pt modelId="{F661662C-9539-4C49-9F07-88D5492875B3}" type="pres">
      <dgm:prSet presAssocID="{DC4869CF-2D27-4B29-A9D7-76CE21FA5628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F0EF64-9F23-47D9-894C-A09266E13AAA}" type="pres">
      <dgm:prSet presAssocID="{DC4869CF-2D27-4B29-A9D7-76CE21FA5628}" presName="topArc1" presStyleLbl="parChTrans1D1" presStyleIdx="0" presStyleCnt="10"/>
      <dgm:spPr/>
    </dgm:pt>
    <dgm:pt modelId="{8CCB646B-80A6-4DCA-9B1E-461A1FFB5F07}" type="pres">
      <dgm:prSet presAssocID="{DC4869CF-2D27-4B29-A9D7-76CE21FA5628}" presName="bottomArc1" presStyleLbl="parChTrans1D1" presStyleIdx="1" presStyleCnt="10"/>
      <dgm:spPr/>
    </dgm:pt>
    <dgm:pt modelId="{00409369-8421-4319-B635-A200FB0BAD28}" type="pres">
      <dgm:prSet presAssocID="{DC4869CF-2D27-4B29-A9D7-76CE21FA5628}" presName="topConnNode1" presStyleLbl="node1" presStyleIdx="0" presStyleCnt="0"/>
      <dgm:spPr/>
      <dgm:t>
        <a:bodyPr/>
        <a:lstStyle/>
        <a:p>
          <a:endParaRPr lang="en-US"/>
        </a:p>
      </dgm:t>
    </dgm:pt>
    <dgm:pt modelId="{B3EC5171-86C9-4F4E-9BC3-DEEC50044E6E}" type="pres">
      <dgm:prSet presAssocID="{DC4869CF-2D27-4B29-A9D7-76CE21FA5628}" presName="hierChild2" presStyleCnt="0"/>
      <dgm:spPr/>
    </dgm:pt>
    <dgm:pt modelId="{D2EF4DC5-B1E4-4CDD-B7CF-85796AD65424}" type="pres">
      <dgm:prSet presAssocID="{E942750E-F7EF-4A9A-B119-815AA6AA72C1}" presName="Name28" presStyleLbl="parChTrans1D2" presStyleIdx="0" presStyleCnt="4"/>
      <dgm:spPr/>
      <dgm:t>
        <a:bodyPr/>
        <a:lstStyle/>
        <a:p>
          <a:endParaRPr lang="en-US"/>
        </a:p>
      </dgm:t>
    </dgm:pt>
    <dgm:pt modelId="{EF25C708-549D-468C-B507-6049EBA5B704}" type="pres">
      <dgm:prSet presAssocID="{19807D0D-2D3D-42BC-A78C-EC6D340D10C4}" presName="hierRoot2" presStyleCnt="0">
        <dgm:presLayoutVars>
          <dgm:hierBranch val="init"/>
        </dgm:presLayoutVars>
      </dgm:prSet>
      <dgm:spPr/>
    </dgm:pt>
    <dgm:pt modelId="{80836416-014F-41A3-B5D0-61B079D581FF}" type="pres">
      <dgm:prSet presAssocID="{19807D0D-2D3D-42BC-A78C-EC6D340D10C4}" presName="rootComposite2" presStyleCnt="0"/>
      <dgm:spPr/>
    </dgm:pt>
    <dgm:pt modelId="{153EF889-AF44-4BA3-82FE-7C4A68BC07A4}" type="pres">
      <dgm:prSet presAssocID="{19807D0D-2D3D-42BC-A78C-EC6D340D10C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23FD6-A732-41AB-99D8-003795A7E5CA}" type="pres">
      <dgm:prSet presAssocID="{19807D0D-2D3D-42BC-A78C-EC6D340D10C4}" presName="topArc2" presStyleLbl="parChTrans1D1" presStyleIdx="2" presStyleCnt="10"/>
      <dgm:spPr/>
    </dgm:pt>
    <dgm:pt modelId="{ACD20389-477D-4A74-BE0D-F61F1151E7B7}" type="pres">
      <dgm:prSet presAssocID="{19807D0D-2D3D-42BC-A78C-EC6D340D10C4}" presName="bottomArc2" presStyleLbl="parChTrans1D1" presStyleIdx="3" presStyleCnt="10"/>
      <dgm:spPr/>
    </dgm:pt>
    <dgm:pt modelId="{6A09A8FC-E4C6-4302-A764-8688782A210D}" type="pres">
      <dgm:prSet presAssocID="{19807D0D-2D3D-42BC-A78C-EC6D340D10C4}" presName="topConnNode2" presStyleLbl="node2" presStyleIdx="0" presStyleCnt="0"/>
      <dgm:spPr/>
      <dgm:t>
        <a:bodyPr/>
        <a:lstStyle/>
        <a:p>
          <a:endParaRPr lang="en-US"/>
        </a:p>
      </dgm:t>
    </dgm:pt>
    <dgm:pt modelId="{F792AE6C-412C-4500-9AE3-19F6416F31DA}" type="pres">
      <dgm:prSet presAssocID="{19807D0D-2D3D-42BC-A78C-EC6D340D10C4}" presName="hierChild4" presStyleCnt="0"/>
      <dgm:spPr/>
    </dgm:pt>
    <dgm:pt modelId="{1B67723B-0F41-4473-8F63-1BE9F266EDF8}" type="pres">
      <dgm:prSet presAssocID="{19807D0D-2D3D-42BC-A78C-EC6D340D10C4}" presName="hierChild5" presStyleCnt="0"/>
      <dgm:spPr/>
    </dgm:pt>
    <dgm:pt modelId="{C61F9E72-0A27-48E4-B680-D83E18DC8112}" type="pres">
      <dgm:prSet presAssocID="{404812CC-0F78-43FF-AECD-3E9F98A44B95}" presName="Name28" presStyleLbl="parChTrans1D2" presStyleIdx="1" presStyleCnt="4"/>
      <dgm:spPr/>
      <dgm:t>
        <a:bodyPr/>
        <a:lstStyle/>
        <a:p>
          <a:endParaRPr lang="en-US"/>
        </a:p>
      </dgm:t>
    </dgm:pt>
    <dgm:pt modelId="{0C8F7F36-EB76-44AD-8B44-1C00E58308B7}" type="pres">
      <dgm:prSet presAssocID="{22DF25AC-1ADA-4A9A-92D0-D174249E9F16}" presName="hierRoot2" presStyleCnt="0">
        <dgm:presLayoutVars>
          <dgm:hierBranch val="init"/>
        </dgm:presLayoutVars>
      </dgm:prSet>
      <dgm:spPr/>
    </dgm:pt>
    <dgm:pt modelId="{0AB23434-3BC9-42F1-8253-77B89A7EAF2F}" type="pres">
      <dgm:prSet presAssocID="{22DF25AC-1ADA-4A9A-92D0-D174249E9F16}" presName="rootComposite2" presStyleCnt="0"/>
      <dgm:spPr/>
    </dgm:pt>
    <dgm:pt modelId="{E32FDA7D-E324-4CA0-872B-781E01A050F6}" type="pres">
      <dgm:prSet presAssocID="{22DF25AC-1ADA-4A9A-92D0-D174249E9F1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7400EA-1963-4A8E-B62A-745AF85A2661}" type="pres">
      <dgm:prSet presAssocID="{22DF25AC-1ADA-4A9A-92D0-D174249E9F16}" presName="topArc2" presStyleLbl="parChTrans1D1" presStyleIdx="4" presStyleCnt="10"/>
      <dgm:spPr/>
    </dgm:pt>
    <dgm:pt modelId="{52B4E8F2-9FB0-474B-A4BE-B5CB3E819AF0}" type="pres">
      <dgm:prSet presAssocID="{22DF25AC-1ADA-4A9A-92D0-D174249E9F16}" presName="bottomArc2" presStyleLbl="parChTrans1D1" presStyleIdx="5" presStyleCnt="10"/>
      <dgm:spPr/>
    </dgm:pt>
    <dgm:pt modelId="{256E76C2-0793-4764-A76C-ACC2D403B3BE}" type="pres">
      <dgm:prSet presAssocID="{22DF25AC-1ADA-4A9A-92D0-D174249E9F16}" presName="topConnNode2" presStyleLbl="node2" presStyleIdx="0" presStyleCnt="0"/>
      <dgm:spPr/>
      <dgm:t>
        <a:bodyPr/>
        <a:lstStyle/>
        <a:p>
          <a:endParaRPr lang="en-US"/>
        </a:p>
      </dgm:t>
    </dgm:pt>
    <dgm:pt modelId="{FF2B34A0-AC5E-4535-802F-66531A6D5D4C}" type="pres">
      <dgm:prSet presAssocID="{22DF25AC-1ADA-4A9A-92D0-D174249E9F16}" presName="hierChild4" presStyleCnt="0"/>
      <dgm:spPr/>
    </dgm:pt>
    <dgm:pt modelId="{F1E24BE5-5F98-49F3-ABCE-2B1607973A0F}" type="pres">
      <dgm:prSet presAssocID="{22DF25AC-1ADA-4A9A-92D0-D174249E9F16}" presName="hierChild5" presStyleCnt="0"/>
      <dgm:spPr/>
    </dgm:pt>
    <dgm:pt modelId="{695FE41C-FABC-4D3E-933F-8B205444D9F2}" type="pres">
      <dgm:prSet presAssocID="{B8C1C133-A949-46C9-AA44-A5F731A2FFEC}" presName="Name28" presStyleLbl="parChTrans1D2" presStyleIdx="2" presStyleCnt="4"/>
      <dgm:spPr/>
      <dgm:t>
        <a:bodyPr/>
        <a:lstStyle/>
        <a:p>
          <a:endParaRPr lang="en-US"/>
        </a:p>
      </dgm:t>
    </dgm:pt>
    <dgm:pt modelId="{CB3E3949-18A7-4DC7-A0BA-6FAD908E98EB}" type="pres">
      <dgm:prSet presAssocID="{C95A3373-2411-49C4-830B-EB05C37DB302}" presName="hierRoot2" presStyleCnt="0">
        <dgm:presLayoutVars>
          <dgm:hierBranch val="init"/>
        </dgm:presLayoutVars>
      </dgm:prSet>
      <dgm:spPr/>
    </dgm:pt>
    <dgm:pt modelId="{2B40510A-BFC2-4481-9C3E-BFD4DC08F8D2}" type="pres">
      <dgm:prSet presAssocID="{C95A3373-2411-49C4-830B-EB05C37DB302}" presName="rootComposite2" presStyleCnt="0"/>
      <dgm:spPr/>
    </dgm:pt>
    <dgm:pt modelId="{41FBD375-65D1-4BBF-BE94-D2A6B79B859E}" type="pres">
      <dgm:prSet presAssocID="{C95A3373-2411-49C4-830B-EB05C37DB30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3DD123-19C2-4D53-A706-FF7DAB65A8FA}" type="pres">
      <dgm:prSet presAssocID="{C95A3373-2411-49C4-830B-EB05C37DB302}" presName="topArc2" presStyleLbl="parChTrans1D1" presStyleIdx="6" presStyleCnt="10"/>
      <dgm:spPr/>
    </dgm:pt>
    <dgm:pt modelId="{3F4EA7F9-FB80-449A-9B3D-3E575D891FFE}" type="pres">
      <dgm:prSet presAssocID="{C95A3373-2411-49C4-830B-EB05C37DB302}" presName="bottomArc2" presStyleLbl="parChTrans1D1" presStyleIdx="7" presStyleCnt="10"/>
      <dgm:spPr/>
    </dgm:pt>
    <dgm:pt modelId="{D508E91F-8C67-4F1D-B647-8DE9AF49B813}" type="pres">
      <dgm:prSet presAssocID="{C95A3373-2411-49C4-830B-EB05C37DB302}" presName="topConnNode2" presStyleLbl="node2" presStyleIdx="0" presStyleCnt="0"/>
      <dgm:spPr/>
      <dgm:t>
        <a:bodyPr/>
        <a:lstStyle/>
        <a:p>
          <a:endParaRPr lang="en-US"/>
        </a:p>
      </dgm:t>
    </dgm:pt>
    <dgm:pt modelId="{8A2DE96A-6556-4ACA-801B-21DFCE1B50BE}" type="pres">
      <dgm:prSet presAssocID="{C95A3373-2411-49C4-830B-EB05C37DB302}" presName="hierChild4" presStyleCnt="0"/>
      <dgm:spPr/>
    </dgm:pt>
    <dgm:pt modelId="{8DFCB215-DA8B-4CF8-9B57-9F79C7D26DC6}" type="pres">
      <dgm:prSet presAssocID="{C95A3373-2411-49C4-830B-EB05C37DB302}" presName="hierChild5" presStyleCnt="0"/>
      <dgm:spPr/>
    </dgm:pt>
    <dgm:pt modelId="{AF6EF9DE-1DFA-4B45-8D5B-0E6E6E2AB150}" type="pres">
      <dgm:prSet presAssocID="{DBC8A0EF-E27A-44BF-82A9-6913EB201F23}" presName="Name28" presStyleLbl="parChTrans1D2" presStyleIdx="3" presStyleCnt="4"/>
      <dgm:spPr/>
      <dgm:t>
        <a:bodyPr/>
        <a:lstStyle/>
        <a:p>
          <a:endParaRPr lang="en-US"/>
        </a:p>
      </dgm:t>
    </dgm:pt>
    <dgm:pt modelId="{874A0109-07E8-427D-9FC6-30192D25B5C1}" type="pres">
      <dgm:prSet presAssocID="{EFDF6471-9564-4366-8E50-4BE733AF4964}" presName="hierRoot2" presStyleCnt="0">
        <dgm:presLayoutVars>
          <dgm:hierBranch val="init"/>
        </dgm:presLayoutVars>
      </dgm:prSet>
      <dgm:spPr/>
    </dgm:pt>
    <dgm:pt modelId="{78994A72-175B-4E59-9570-6426D0BB3189}" type="pres">
      <dgm:prSet presAssocID="{EFDF6471-9564-4366-8E50-4BE733AF4964}" presName="rootComposite2" presStyleCnt="0"/>
      <dgm:spPr/>
    </dgm:pt>
    <dgm:pt modelId="{F8592D7A-E9D2-4E44-A721-5EF67927ACA4}" type="pres">
      <dgm:prSet presAssocID="{EFDF6471-9564-4366-8E50-4BE733AF49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A98A9-0719-4270-ADA1-ED0AD4D22A7F}" type="pres">
      <dgm:prSet presAssocID="{EFDF6471-9564-4366-8E50-4BE733AF4964}" presName="topArc2" presStyleLbl="parChTrans1D1" presStyleIdx="8" presStyleCnt="10"/>
      <dgm:spPr/>
    </dgm:pt>
    <dgm:pt modelId="{2C4FF773-3F45-45B2-B5B3-44BFF08D6211}" type="pres">
      <dgm:prSet presAssocID="{EFDF6471-9564-4366-8E50-4BE733AF4964}" presName="bottomArc2" presStyleLbl="parChTrans1D1" presStyleIdx="9" presStyleCnt="10"/>
      <dgm:spPr/>
    </dgm:pt>
    <dgm:pt modelId="{C1BFD5F9-C57A-4F16-9E39-06C26B905733}" type="pres">
      <dgm:prSet presAssocID="{EFDF6471-9564-4366-8E50-4BE733AF4964}" presName="topConnNode2" presStyleLbl="node2" presStyleIdx="0" presStyleCnt="0"/>
      <dgm:spPr/>
      <dgm:t>
        <a:bodyPr/>
        <a:lstStyle/>
        <a:p>
          <a:endParaRPr lang="en-US"/>
        </a:p>
      </dgm:t>
    </dgm:pt>
    <dgm:pt modelId="{B8428CE6-5828-4767-93C4-8EB37EAD16A8}" type="pres">
      <dgm:prSet presAssocID="{EFDF6471-9564-4366-8E50-4BE733AF4964}" presName="hierChild4" presStyleCnt="0"/>
      <dgm:spPr/>
    </dgm:pt>
    <dgm:pt modelId="{C59E17F5-94FB-487D-885B-FAC06595D2F9}" type="pres">
      <dgm:prSet presAssocID="{EFDF6471-9564-4366-8E50-4BE733AF4964}" presName="hierChild5" presStyleCnt="0"/>
      <dgm:spPr/>
    </dgm:pt>
    <dgm:pt modelId="{10EEA761-7408-4915-850F-0D834F802C69}" type="pres">
      <dgm:prSet presAssocID="{DC4869CF-2D27-4B29-A9D7-76CE21FA5628}" presName="hierChild3" presStyleCnt="0"/>
      <dgm:spPr/>
    </dgm:pt>
  </dgm:ptLst>
  <dgm:cxnLst>
    <dgm:cxn modelId="{C5C2695E-4302-4DF3-9252-309DE6177DFB}" type="presOf" srcId="{DC4869CF-2D27-4B29-A9D7-76CE21FA5628}" destId="{00409369-8421-4319-B635-A200FB0BAD28}" srcOrd="1" destOrd="0" presId="urn:microsoft.com/office/officeart/2008/layout/HalfCircleOrganizationChart"/>
    <dgm:cxn modelId="{6D426093-2824-418C-99B8-B63B5D504896}" type="presOf" srcId="{EFDF6471-9564-4366-8E50-4BE733AF4964}" destId="{C1BFD5F9-C57A-4F16-9E39-06C26B905733}" srcOrd="1" destOrd="0" presId="urn:microsoft.com/office/officeart/2008/layout/HalfCircleOrganizationChart"/>
    <dgm:cxn modelId="{B77F18BE-4555-45F5-8263-C5758D2F8A8E}" type="presOf" srcId="{22DF25AC-1ADA-4A9A-92D0-D174249E9F16}" destId="{256E76C2-0793-4764-A76C-ACC2D403B3BE}" srcOrd="1" destOrd="0" presId="urn:microsoft.com/office/officeart/2008/layout/HalfCircleOrganizationChart"/>
    <dgm:cxn modelId="{82C8D756-F30B-4F2C-B679-8609BE080BB8}" type="presOf" srcId="{C95A3373-2411-49C4-830B-EB05C37DB302}" destId="{41FBD375-65D1-4BBF-BE94-D2A6B79B859E}" srcOrd="0" destOrd="0" presId="urn:microsoft.com/office/officeart/2008/layout/HalfCircleOrganizationChart"/>
    <dgm:cxn modelId="{513F73BE-33C2-4F8D-B462-5B43C44B5C8D}" type="presOf" srcId="{E942750E-F7EF-4A9A-B119-815AA6AA72C1}" destId="{D2EF4DC5-B1E4-4CDD-B7CF-85796AD65424}" srcOrd="0" destOrd="0" presId="urn:microsoft.com/office/officeart/2008/layout/HalfCircleOrganizationChart"/>
    <dgm:cxn modelId="{2071468F-7055-44D8-8B81-D62C39EF6586}" type="presOf" srcId="{19807D0D-2D3D-42BC-A78C-EC6D340D10C4}" destId="{6A09A8FC-E4C6-4302-A764-8688782A210D}" srcOrd="1" destOrd="0" presId="urn:microsoft.com/office/officeart/2008/layout/HalfCircleOrganizationChart"/>
    <dgm:cxn modelId="{9D8EE834-3189-4B8C-851C-BE9656B1BDAD}" srcId="{DC4869CF-2D27-4B29-A9D7-76CE21FA5628}" destId="{C95A3373-2411-49C4-830B-EB05C37DB302}" srcOrd="2" destOrd="0" parTransId="{B8C1C133-A949-46C9-AA44-A5F731A2FFEC}" sibTransId="{803E5006-AC79-4B37-B7D3-93C6C9E9E983}"/>
    <dgm:cxn modelId="{14E85D4B-3067-4963-B1AD-F6A4BC7FF8C6}" srcId="{DC4869CF-2D27-4B29-A9D7-76CE21FA5628}" destId="{22DF25AC-1ADA-4A9A-92D0-D174249E9F16}" srcOrd="1" destOrd="0" parTransId="{404812CC-0F78-43FF-AECD-3E9F98A44B95}" sibTransId="{9F1AC3FC-0174-4DB5-8A02-945A1DC93A17}"/>
    <dgm:cxn modelId="{69B97D13-E6DA-4B0D-BB44-F64F4B39A04A}" type="presOf" srcId="{C95A3373-2411-49C4-830B-EB05C37DB302}" destId="{D508E91F-8C67-4F1D-B647-8DE9AF49B813}" srcOrd="1" destOrd="0" presId="urn:microsoft.com/office/officeart/2008/layout/HalfCircleOrganizationChart"/>
    <dgm:cxn modelId="{24101A81-339D-4726-9C83-4FEF684558D9}" type="presOf" srcId="{B8C1C133-A949-46C9-AA44-A5F731A2FFEC}" destId="{695FE41C-FABC-4D3E-933F-8B205444D9F2}" srcOrd="0" destOrd="0" presId="urn:microsoft.com/office/officeart/2008/layout/HalfCircleOrganizationChart"/>
    <dgm:cxn modelId="{5FA0AF63-FAEA-4921-883C-F580251E8F13}" type="presOf" srcId="{DC4869CF-2D27-4B29-A9D7-76CE21FA5628}" destId="{F661662C-9539-4C49-9F07-88D5492875B3}" srcOrd="0" destOrd="0" presId="urn:microsoft.com/office/officeart/2008/layout/HalfCircleOrganizationChart"/>
    <dgm:cxn modelId="{467D2DDB-EDF7-4551-9AE1-3CD556380C9E}" type="presOf" srcId="{404812CC-0F78-43FF-AECD-3E9F98A44B95}" destId="{C61F9E72-0A27-48E4-B680-D83E18DC8112}" srcOrd="0" destOrd="0" presId="urn:microsoft.com/office/officeart/2008/layout/HalfCircleOrganizationChart"/>
    <dgm:cxn modelId="{EACF4E31-0524-4BB9-BAA8-15348A9C987C}" type="presOf" srcId="{DBC8A0EF-E27A-44BF-82A9-6913EB201F23}" destId="{AF6EF9DE-1DFA-4B45-8D5B-0E6E6E2AB150}" srcOrd="0" destOrd="0" presId="urn:microsoft.com/office/officeart/2008/layout/HalfCircleOrganizationChart"/>
    <dgm:cxn modelId="{7A3C703A-6DDA-4183-A819-34577BC7D211}" type="presOf" srcId="{EFDF6471-9564-4366-8E50-4BE733AF4964}" destId="{F8592D7A-E9D2-4E44-A721-5EF67927ACA4}" srcOrd="0" destOrd="0" presId="urn:microsoft.com/office/officeart/2008/layout/HalfCircleOrganizationChart"/>
    <dgm:cxn modelId="{CE9C669C-E804-4711-9599-3A81642B684B}" srcId="{DC4869CF-2D27-4B29-A9D7-76CE21FA5628}" destId="{EFDF6471-9564-4366-8E50-4BE733AF4964}" srcOrd="3" destOrd="0" parTransId="{DBC8A0EF-E27A-44BF-82A9-6913EB201F23}" sibTransId="{A757BF81-2273-4814-8898-A8EF591B0041}"/>
    <dgm:cxn modelId="{77F861AC-8306-41F2-9CBD-A64CABD745C8}" srcId="{DC4869CF-2D27-4B29-A9D7-76CE21FA5628}" destId="{19807D0D-2D3D-42BC-A78C-EC6D340D10C4}" srcOrd="0" destOrd="0" parTransId="{E942750E-F7EF-4A9A-B119-815AA6AA72C1}" sibTransId="{61F27C61-65DE-4E1B-AC25-F6A1FA133DFD}"/>
    <dgm:cxn modelId="{981CF789-FE74-4596-AF36-51DA0875C5AC}" srcId="{0621D1D3-0016-4537-AEAC-1312C574D101}" destId="{DC4869CF-2D27-4B29-A9D7-76CE21FA5628}" srcOrd="0" destOrd="0" parTransId="{82FCB10C-28B4-47BC-AA76-17BEA2DD02A6}" sibTransId="{ADD9A85F-DCFB-48AD-8279-483E4E66DBDE}"/>
    <dgm:cxn modelId="{56EA4AD0-F800-4CBE-BDA0-FB13CA72AEC4}" type="presOf" srcId="{0621D1D3-0016-4537-AEAC-1312C574D101}" destId="{CDEDA15A-4EB8-44D8-888E-FB736DEBD2AF}" srcOrd="0" destOrd="0" presId="urn:microsoft.com/office/officeart/2008/layout/HalfCircleOrganizationChart"/>
    <dgm:cxn modelId="{A6C9DD00-7A42-422C-A722-E2B2A51B01A1}" type="presOf" srcId="{22DF25AC-1ADA-4A9A-92D0-D174249E9F16}" destId="{E32FDA7D-E324-4CA0-872B-781E01A050F6}" srcOrd="0" destOrd="0" presId="urn:microsoft.com/office/officeart/2008/layout/HalfCircleOrganizationChart"/>
    <dgm:cxn modelId="{E46B4CE1-2C79-4085-9B2C-C0AC3E03B5E9}" type="presOf" srcId="{19807D0D-2D3D-42BC-A78C-EC6D340D10C4}" destId="{153EF889-AF44-4BA3-82FE-7C4A68BC07A4}" srcOrd="0" destOrd="0" presId="urn:microsoft.com/office/officeart/2008/layout/HalfCircleOrganizationChart"/>
    <dgm:cxn modelId="{68F6E1D1-6183-4DCA-8745-1F71F25D87F9}" type="presParOf" srcId="{CDEDA15A-4EB8-44D8-888E-FB736DEBD2AF}" destId="{B6AE760E-F6CB-4A27-BE01-A7D7268C7C99}" srcOrd="0" destOrd="0" presId="urn:microsoft.com/office/officeart/2008/layout/HalfCircleOrganizationChart"/>
    <dgm:cxn modelId="{2A6F3C91-B371-4DA8-B1E1-BA795A735C27}" type="presParOf" srcId="{B6AE760E-F6CB-4A27-BE01-A7D7268C7C99}" destId="{B074AF99-5C0B-431D-87A4-216A6571875B}" srcOrd="0" destOrd="0" presId="urn:microsoft.com/office/officeart/2008/layout/HalfCircleOrganizationChart"/>
    <dgm:cxn modelId="{66DBC66C-D9B7-496D-A0F1-26E97E408AA0}" type="presParOf" srcId="{B074AF99-5C0B-431D-87A4-216A6571875B}" destId="{F661662C-9539-4C49-9F07-88D5492875B3}" srcOrd="0" destOrd="0" presId="urn:microsoft.com/office/officeart/2008/layout/HalfCircleOrganizationChart"/>
    <dgm:cxn modelId="{AAAAB592-AFA5-4AF3-894A-F4F4E51B90EB}" type="presParOf" srcId="{B074AF99-5C0B-431D-87A4-216A6571875B}" destId="{2FF0EF64-9F23-47D9-894C-A09266E13AAA}" srcOrd="1" destOrd="0" presId="urn:microsoft.com/office/officeart/2008/layout/HalfCircleOrganizationChart"/>
    <dgm:cxn modelId="{F8D22FEB-0DE9-4F67-ADF9-A1847C36D019}" type="presParOf" srcId="{B074AF99-5C0B-431D-87A4-216A6571875B}" destId="{8CCB646B-80A6-4DCA-9B1E-461A1FFB5F07}" srcOrd="2" destOrd="0" presId="urn:microsoft.com/office/officeart/2008/layout/HalfCircleOrganizationChart"/>
    <dgm:cxn modelId="{FA10EA5F-E7F6-481B-B7A6-B8CDCB13F27C}" type="presParOf" srcId="{B074AF99-5C0B-431D-87A4-216A6571875B}" destId="{00409369-8421-4319-B635-A200FB0BAD28}" srcOrd="3" destOrd="0" presId="urn:microsoft.com/office/officeart/2008/layout/HalfCircleOrganizationChart"/>
    <dgm:cxn modelId="{0EEA593C-0F09-4D1B-ACD5-E844DA79237E}" type="presParOf" srcId="{B6AE760E-F6CB-4A27-BE01-A7D7268C7C99}" destId="{B3EC5171-86C9-4F4E-9BC3-DEEC50044E6E}" srcOrd="1" destOrd="0" presId="urn:microsoft.com/office/officeart/2008/layout/HalfCircleOrganizationChart"/>
    <dgm:cxn modelId="{581F2F16-75B9-40C3-974B-20837E1EC27D}" type="presParOf" srcId="{B3EC5171-86C9-4F4E-9BC3-DEEC50044E6E}" destId="{D2EF4DC5-B1E4-4CDD-B7CF-85796AD65424}" srcOrd="0" destOrd="0" presId="urn:microsoft.com/office/officeart/2008/layout/HalfCircleOrganizationChart"/>
    <dgm:cxn modelId="{1C1CF293-CE73-4888-B9F9-20D9FF63CA4E}" type="presParOf" srcId="{B3EC5171-86C9-4F4E-9BC3-DEEC50044E6E}" destId="{EF25C708-549D-468C-B507-6049EBA5B704}" srcOrd="1" destOrd="0" presId="urn:microsoft.com/office/officeart/2008/layout/HalfCircleOrganizationChart"/>
    <dgm:cxn modelId="{C73EFBED-AB2F-4C39-8D71-CCCDEF4B88CA}" type="presParOf" srcId="{EF25C708-549D-468C-B507-6049EBA5B704}" destId="{80836416-014F-41A3-B5D0-61B079D581FF}" srcOrd="0" destOrd="0" presId="urn:microsoft.com/office/officeart/2008/layout/HalfCircleOrganizationChart"/>
    <dgm:cxn modelId="{27E951D6-F970-4065-8CC3-E991DA8277F9}" type="presParOf" srcId="{80836416-014F-41A3-B5D0-61B079D581FF}" destId="{153EF889-AF44-4BA3-82FE-7C4A68BC07A4}" srcOrd="0" destOrd="0" presId="urn:microsoft.com/office/officeart/2008/layout/HalfCircleOrganizationChart"/>
    <dgm:cxn modelId="{E79938D8-1473-46AC-8A2C-28BC9899236B}" type="presParOf" srcId="{80836416-014F-41A3-B5D0-61B079D581FF}" destId="{6F623FD6-A732-41AB-99D8-003795A7E5CA}" srcOrd="1" destOrd="0" presId="urn:microsoft.com/office/officeart/2008/layout/HalfCircleOrganizationChart"/>
    <dgm:cxn modelId="{241C2229-1C61-406B-8040-31A587E73149}" type="presParOf" srcId="{80836416-014F-41A3-B5D0-61B079D581FF}" destId="{ACD20389-477D-4A74-BE0D-F61F1151E7B7}" srcOrd="2" destOrd="0" presId="urn:microsoft.com/office/officeart/2008/layout/HalfCircleOrganizationChart"/>
    <dgm:cxn modelId="{C24F36A8-C7D4-487E-BBC6-B42454637F92}" type="presParOf" srcId="{80836416-014F-41A3-B5D0-61B079D581FF}" destId="{6A09A8FC-E4C6-4302-A764-8688782A210D}" srcOrd="3" destOrd="0" presId="urn:microsoft.com/office/officeart/2008/layout/HalfCircleOrganizationChart"/>
    <dgm:cxn modelId="{94E212BB-FF9E-4084-9214-B2EB89E0458C}" type="presParOf" srcId="{EF25C708-549D-468C-B507-6049EBA5B704}" destId="{F792AE6C-412C-4500-9AE3-19F6416F31DA}" srcOrd="1" destOrd="0" presId="urn:microsoft.com/office/officeart/2008/layout/HalfCircleOrganizationChart"/>
    <dgm:cxn modelId="{EA12153E-75E7-46B2-9FC4-9F4AE8591587}" type="presParOf" srcId="{EF25C708-549D-468C-B507-6049EBA5B704}" destId="{1B67723B-0F41-4473-8F63-1BE9F266EDF8}" srcOrd="2" destOrd="0" presId="urn:microsoft.com/office/officeart/2008/layout/HalfCircleOrganizationChart"/>
    <dgm:cxn modelId="{8FCAA884-EF23-417C-94F7-9D8B5D4C418E}" type="presParOf" srcId="{B3EC5171-86C9-4F4E-9BC3-DEEC50044E6E}" destId="{C61F9E72-0A27-48E4-B680-D83E18DC8112}" srcOrd="2" destOrd="0" presId="urn:microsoft.com/office/officeart/2008/layout/HalfCircleOrganizationChart"/>
    <dgm:cxn modelId="{D1B3B654-20DC-40B8-AF9F-A92EA464C454}" type="presParOf" srcId="{B3EC5171-86C9-4F4E-9BC3-DEEC50044E6E}" destId="{0C8F7F36-EB76-44AD-8B44-1C00E58308B7}" srcOrd="3" destOrd="0" presId="urn:microsoft.com/office/officeart/2008/layout/HalfCircleOrganizationChart"/>
    <dgm:cxn modelId="{4E1051CA-AAC4-4767-ADF5-514D97FD2A56}" type="presParOf" srcId="{0C8F7F36-EB76-44AD-8B44-1C00E58308B7}" destId="{0AB23434-3BC9-42F1-8253-77B89A7EAF2F}" srcOrd="0" destOrd="0" presId="urn:microsoft.com/office/officeart/2008/layout/HalfCircleOrganizationChart"/>
    <dgm:cxn modelId="{12DB8E25-8D09-44CF-B5C9-B82B223E9893}" type="presParOf" srcId="{0AB23434-3BC9-42F1-8253-77B89A7EAF2F}" destId="{E32FDA7D-E324-4CA0-872B-781E01A050F6}" srcOrd="0" destOrd="0" presId="urn:microsoft.com/office/officeart/2008/layout/HalfCircleOrganizationChart"/>
    <dgm:cxn modelId="{E0DCEA14-267F-4087-B96F-DBB4CAF8E402}" type="presParOf" srcId="{0AB23434-3BC9-42F1-8253-77B89A7EAF2F}" destId="{3C7400EA-1963-4A8E-B62A-745AF85A2661}" srcOrd="1" destOrd="0" presId="urn:microsoft.com/office/officeart/2008/layout/HalfCircleOrganizationChart"/>
    <dgm:cxn modelId="{5E15DC8E-B24D-4A2B-9B3C-EFA5C3FA7708}" type="presParOf" srcId="{0AB23434-3BC9-42F1-8253-77B89A7EAF2F}" destId="{52B4E8F2-9FB0-474B-A4BE-B5CB3E819AF0}" srcOrd="2" destOrd="0" presId="urn:microsoft.com/office/officeart/2008/layout/HalfCircleOrganizationChart"/>
    <dgm:cxn modelId="{6B9E56F8-EAAD-4AB5-A823-CAFD03E4C916}" type="presParOf" srcId="{0AB23434-3BC9-42F1-8253-77B89A7EAF2F}" destId="{256E76C2-0793-4764-A76C-ACC2D403B3BE}" srcOrd="3" destOrd="0" presId="urn:microsoft.com/office/officeart/2008/layout/HalfCircleOrganizationChart"/>
    <dgm:cxn modelId="{B97D7364-A2E1-433F-AA1B-CF41A9023440}" type="presParOf" srcId="{0C8F7F36-EB76-44AD-8B44-1C00E58308B7}" destId="{FF2B34A0-AC5E-4535-802F-66531A6D5D4C}" srcOrd="1" destOrd="0" presId="urn:microsoft.com/office/officeart/2008/layout/HalfCircleOrganizationChart"/>
    <dgm:cxn modelId="{D737A903-1398-4377-AE27-1BC578329095}" type="presParOf" srcId="{0C8F7F36-EB76-44AD-8B44-1C00E58308B7}" destId="{F1E24BE5-5F98-49F3-ABCE-2B1607973A0F}" srcOrd="2" destOrd="0" presId="urn:microsoft.com/office/officeart/2008/layout/HalfCircleOrganizationChart"/>
    <dgm:cxn modelId="{4EB390CF-56BD-4A54-8055-867DEFEE1343}" type="presParOf" srcId="{B3EC5171-86C9-4F4E-9BC3-DEEC50044E6E}" destId="{695FE41C-FABC-4D3E-933F-8B205444D9F2}" srcOrd="4" destOrd="0" presId="urn:microsoft.com/office/officeart/2008/layout/HalfCircleOrganizationChart"/>
    <dgm:cxn modelId="{FEB634A1-969D-4050-BB2A-933A76709CE6}" type="presParOf" srcId="{B3EC5171-86C9-4F4E-9BC3-DEEC50044E6E}" destId="{CB3E3949-18A7-4DC7-A0BA-6FAD908E98EB}" srcOrd="5" destOrd="0" presId="urn:microsoft.com/office/officeart/2008/layout/HalfCircleOrganizationChart"/>
    <dgm:cxn modelId="{A2101770-E6B8-45E1-BE5C-DE1B8A38F132}" type="presParOf" srcId="{CB3E3949-18A7-4DC7-A0BA-6FAD908E98EB}" destId="{2B40510A-BFC2-4481-9C3E-BFD4DC08F8D2}" srcOrd="0" destOrd="0" presId="urn:microsoft.com/office/officeart/2008/layout/HalfCircleOrganizationChart"/>
    <dgm:cxn modelId="{B7C2A65E-ACCB-411B-BEDB-3093FCEF6A20}" type="presParOf" srcId="{2B40510A-BFC2-4481-9C3E-BFD4DC08F8D2}" destId="{41FBD375-65D1-4BBF-BE94-D2A6B79B859E}" srcOrd="0" destOrd="0" presId="urn:microsoft.com/office/officeart/2008/layout/HalfCircleOrganizationChart"/>
    <dgm:cxn modelId="{36343F03-1CBC-48F7-8F0D-A17DCF261559}" type="presParOf" srcId="{2B40510A-BFC2-4481-9C3E-BFD4DC08F8D2}" destId="{153DD123-19C2-4D53-A706-FF7DAB65A8FA}" srcOrd="1" destOrd="0" presId="urn:microsoft.com/office/officeart/2008/layout/HalfCircleOrganizationChart"/>
    <dgm:cxn modelId="{C33C65C4-E1A1-4BC3-B5D6-12EC14DE73B6}" type="presParOf" srcId="{2B40510A-BFC2-4481-9C3E-BFD4DC08F8D2}" destId="{3F4EA7F9-FB80-449A-9B3D-3E575D891FFE}" srcOrd="2" destOrd="0" presId="urn:microsoft.com/office/officeart/2008/layout/HalfCircleOrganizationChart"/>
    <dgm:cxn modelId="{1F0FF73E-4EF4-455C-A5C3-487D35E757BF}" type="presParOf" srcId="{2B40510A-BFC2-4481-9C3E-BFD4DC08F8D2}" destId="{D508E91F-8C67-4F1D-B647-8DE9AF49B813}" srcOrd="3" destOrd="0" presId="urn:microsoft.com/office/officeart/2008/layout/HalfCircleOrganizationChart"/>
    <dgm:cxn modelId="{97A0AB3C-CD7E-42F1-A5B5-FEB79007C191}" type="presParOf" srcId="{CB3E3949-18A7-4DC7-A0BA-6FAD908E98EB}" destId="{8A2DE96A-6556-4ACA-801B-21DFCE1B50BE}" srcOrd="1" destOrd="0" presId="urn:microsoft.com/office/officeart/2008/layout/HalfCircleOrganizationChart"/>
    <dgm:cxn modelId="{2725F0C4-5B80-4683-B91C-B5CA85E59707}" type="presParOf" srcId="{CB3E3949-18A7-4DC7-A0BA-6FAD908E98EB}" destId="{8DFCB215-DA8B-4CF8-9B57-9F79C7D26DC6}" srcOrd="2" destOrd="0" presId="urn:microsoft.com/office/officeart/2008/layout/HalfCircleOrganizationChart"/>
    <dgm:cxn modelId="{BA383246-2206-4E74-AF5A-3F281865B1A9}" type="presParOf" srcId="{B3EC5171-86C9-4F4E-9BC3-DEEC50044E6E}" destId="{AF6EF9DE-1DFA-4B45-8D5B-0E6E6E2AB150}" srcOrd="6" destOrd="0" presId="urn:microsoft.com/office/officeart/2008/layout/HalfCircleOrganizationChart"/>
    <dgm:cxn modelId="{1057F1DC-0628-4767-B154-CE24B98E83B3}" type="presParOf" srcId="{B3EC5171-86C9-4F4E-9BC3-DEEC50044E6E}" destId="{874A0109-07E8-427D-9FC6-30192D25B5C1}" srcOrd="7" destOrd="0" presId="urn:microsoft.com/office/officeart/2008/layout/HalfCircleOrganizationChart"/>
    <dgm:cxn modelId="{D38BFFFC-1366-4B4F-A97F-8E29D7DC80A0}" type="presParOf" srcId="{874A0109-07E8-427D-9FC6-30192D25B5C1}" destId="{78994A72-175B-4E59-9570-6426D0BB3189}" srcOrd="0" destOrd="0" presId="urn:microsoft.com/office/officeart/2008/layout/HalfCircleOrganizationChart"/>
    <dgm:cxn modelId="{B022EFEF-E37B-49A9-8B1A-1AF54CB16BD7}" type="presParOf" srcId="{78994A72-175B-4E59-9570-6426D0BB3189}" destId="{F8592D7A-E9D2-4E44-A721-5EF67927ACA4}" srcOrd="0" destOrd="0" presId="urn:microsoft.com/office/officeart/2008/layout/HalfCircleOrganizationChart"/>
    <dgm:cxn modelId="{27EDDB42-60B6-46FC-85E5-810AC1A34EBD}" type="presParOf" srcId="{78994A72-175B-4E59-9570-6426D0BB3189}" destId="{0C9A98A9-0719-4270-ADA1-ED0AD4D22A7F}" srcOrd="1" destOrd="0" presId="urn:microsoft.com/office/officeart/2008/layout/HalfCircleOrganizationChart"/>
    <dgm:cxn modelId="{7BFDC5BD-76B8-4397-860F-8193C00337FF}" type="presParOf" srcId="{78994A72-175B-4E59-9570-6426D0BB3189}" destId="{2C4FF773-3F45-45B2-B5B3-44BFF08D6211}" srcOrd="2" destOrd="0" presId="urn:microsoft.com/office/officeart/2008/layout/HalfCircleOrganizationChart"/>
    <dgm:cxn modelId="{C20C0704-A1EB-4ECB-9767-5D45B995F701}" type="presParOf" srcId="{78994A72-175B-4E59-9570-6426D0BB3189}" destId="{C1BFD5F9-C57A-4F16-9E39-06C26B905733}" srcOrd="3" destOrd="0" presId="urn:microsoft.com/office/officeart/2008/layout/HalfCircleOrganizationChart"/>
    <dgm:cxn modelId="{71D3D236-7816-4C89-945F-14EA0E0D905E}" type="presParOf" srcId="{874A0109-07E8-427D-9FC6-30192D25B5C1}" destId="{B8428CE6-5828-4767-93C4-8EB37EAD16A8}" srcOrd="1" destOrd="0" presId="urn:microsoft.com/office/officeart/2008/layout/HalfCircleOrganizationChart"/>
    <dgm:cxn modelId="{8B9DBEA0-20ED-4E84-9BD1-4DC2213F2C08}" type="presParOf" srcId="{874A0109-07E8-427D-9FC6-30192D25B5C1}" destId="{C59E17F5-94FB-487D-885B-FAC06595D2F9}" srcOrd="2" destOrd="0" presId="urn:microsoft.com/office/officeart/2008/layout/HalfCircleOrganizationChart"/>
    <dgm:cxn modelId="{DB19EA78-55C2-4C9F-9BF1-6F3FDFDDC569}" type="presParOf" srcId="{B6AE760E-F6CB-4A27-BE01-A7D7268C7C99}" destId="{10EEA761-7408-4915-850F-0D834F802C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7FD6D-7FAA-40F2-A247-37E962338D54}">
      <dsp:nvSpPr>
        <dsp:cNvPr id="0" name=""/>
        <dsp:cNvSpPr/>
      </dsp:nvSpPr>
      <dsp:spPr>
        <a:xfrm>
          <a:off x="3050628" y="1013853"/>
          <a:ext cx="2037724" cy="40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90"/>
              </a:lnTo>
              <a:lnTo>
                <a:pt x="2037724" y="197190"/>
              </a:lnTo>
              <a:lnTo>
                <a:pt x="2037724" y="4099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E79C8-2610-4A6A-B1B0-DAB0DC738AA1}">
      <dsp:nvSpPr>
        <dsp:cNvPr id="0" name=""/>
        <dsp:cNvSpPr/>
      </dsp:nvSpPr>
      <dsp:spPr>
        <a:xfrm>
          <a:off x="1012903" y="1013853"/>
          <a:ext cx="2037724" cy="409900"/>
        </a:xfrm>
        <a:custGeom>
          <a:avLst/>
          <a:gdLst/>
          <a:ahLst/>
          <a:cxnLst/>
          <a:rect l="0" t="0" r="0" b="0"/>
          <a:pathLst>
            <a:path>
              <a:moveTo>
                <a:pt x="2037724" y="0"/>
              </a:moveTo>
              <a:lnTo>
                <a:pt x="2037724" y="197190"/>
              </a:lnTo>
              <a:lnTo>
                <a:pt x="0" y="197190"/>
              </a:lnTo>
              <a:lnTo>
                <a:pt x="0" y="4099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B0D51-EA70-4E64-A47F-2C555C4D789D}">
      <dsp:nvSpPr>
        <dsp:cNvPr id="0" name=""/>
        <dsp:cNvSpPr/>
      </dsp:nvSpPr>
      <dsp:spPr>
        <a:xfrm>
          <a:off x="2544176" y="949"/>
          <a:ext cx="1012903" cy="1012903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D72F-0783-4933-83D6-EDE98EE9FE43}">
      <dsp:nvSpPr>
        <dsp:cNvPr id="0" name=""/>
        <dsp:cNvSpPr/>
      </dsp:nvSpPr>
      <dsp:spPr>
        <a:xfrm>
          <a:off x="2544176" y="949"/>
          <a:ext cx="1012903" cy="1012903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80B21-2999-4DF7-85A6-66CFFE81C251}">
      <dsp:nvSpPr>
        <dsp:cNvPr id="0" name=""/>
        <dsp:cNvSpPr/>
      </dsp:nvSpPr>
      <dsp:spPr>
        <a:xfrm>
          <a:off x="2037724" y="183272"/>
          <a:ext cx="2025807" cy="64825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Type of Dose-response curves </a:t>
          </a:r>
        </a:p>
      </dsp:txBody>
      <dsp:txXfrm>
        <a:off x="2037724" y="183272"/>
        <a:ext cx="2025807" cy="648258"/>
      </dsp:txXfrm>
    </dsp:sp>
    <dsp:sp modelId="{A0DA4F75-B360-4130-B87E-B2B6A3E6D927}">
      <dsp:nvSpPr>
        <dsp:cNvPr id="0" name=""/>
        <dsp:cNvSpPr/>
      </dsp:nvSpPr>
      <dsp:spPr>
        <a:xfrm>
          <a:off x="506451" y="1423753"/>
          <a:ext cx="1012903" cy="1012903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5B20B-108C-4F0B-B80F-079407978DFB}">
      <dsp:nvSpPr>
        <dsp:cNvPr id="0" name=""/>
        <dsp:cNvSpPr/>
      </dsp:nvSpPr>
      <dsp:spPr>
        <a:xfrm>
          <a:off x="506451" y="1423753"/>
          <a:ext cx="1012903" cy="1012903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612FA-E629-4C68-B8D3-7B67F06448AB}">
      <dsp:nvSpPr>
        <dsp:cNvPr id="0" name=""/>
        <dsp:cNvSpPr/>
      </dsp:nvSpPr>
      <dsp:spPr>
        <a:xfrm>
          <a:off x="0" y="1606076"/>
          <a:ext cx="2025807" cy="64825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Graded dose-response curve</a:t>
          </a:r>
        </a:p>
      </dsp:txBody>
      <dsp:txXfrm>
        <a:off x="0" y="1606076"/>
        <a:ext cx="2025807" cy="648258"/>
      </dsp:txXfrm>
    </dsp:sp>
    <dsp:sp modelId="{34B4E814-43F9-40C9-B7CE-A137B63508C8}">
      <dsp:nvSpPr>
        <dsp:cNvPr id="0" name=""/>
        <dsp:cNvSpPr/>
      </dsp:nvSpPr>
      <dsp:spPr>
        <a:xfrm>
          <a:off x="4581900" y="1423753"/>
          <a:ext cx="1012903" cy="1012903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F53D9-B8DD-491A-984E-46AFF1E0F263}">
      <dsp:nvSpPr>
        <dsp:cNvPr id="0" name=""/>
        <dsp:cNvSpPr/>
      </dsp:nvSpPr>
      <dsp:spPr>
        <a:xfrm>
          <a:off x="4581900" y="1423753"/>
          <a:ext cx="1012903" cy="1012903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17A82-B6D7-41C2-AD35-939C2AE51501}">
      <dsp:nvSpPr>
        <dsp:cNvPr id="0" name=""/>
        <dsp:cNvSpPr/>
      </dsp:nvSpPr>
      <dsp:spPr>
        <a:xfrm>
          <a:off x="4075448" y="1606076"/>
          <a:ext cx="2025807" cy="64825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Quantal dose-response curve (</a:t>
          </a:r>
          <a:r>
            <a:rPr lang="en-US" sz="1600" kern="1200" dirty="0">
              <a:solidFill>
                <a:srgbClr val="FF0000"/>
              </a:solidFill>
            </a:rPr>
            <a:t>all or none</a:t>
          </a:r>
          <a:r>
            <a:rPr lang="en-US" sz="1600" kern="1200" dirty="0"/>
            <a:t>). </a:t>
          </a:r>
        </a:p>
      </dsp:txBody>
      <dsp:txXfrm>
        <a:off x="4075448" y="1606076"/>
        <a:ext cx="2025807" cy="64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EF9DE-1DFA-4B45-8D5B-0E6E6E2AB150}">
      <dsp:nvSpPr>
        <dsp:cNvPr id="0" name=""/>
        <dsp:cNvSpPr/>
      </dsp:nvSpPr>
      <dsp:spPr>
        <a:xfrm>
          <a:off x="3428999" y="1316817"/>
          <a:ext cx="2685613" cy="31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66"/>
              </a:lnTo>
              <a:lnTo>
                <a:pt x="2685613" y="155366"/>
              </a:lnTo>
              <a:lnTo>
                <a:pt x="2685613" y="3107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FE41C-FABC-4D3E-933F-8B205444D9F2}">
      <dsp:nvSpPr>
        <dsp:cNvPr id="0" name=""/>
        <dsp:cNvSpPr/>
      </dsp:nvSpPr>
      <dsp:spPr>
        <a:xfrm>
          <a:off x="3428999" y="1316817"/>
          <a:ext cx="895204" cy="31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66"/>
              </a:lnTo>
              <a:lnTo>
                <a:pt x="895204" y="155366"/>
              </a:lnTo>
              <a:lnTo>
                <a:pt x="895204" y="3107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F9E72-0A27-48E4-B680-D83E18DC8112}">
      <dsp:nvSpPr>
        <dsp:cNvPr id="0" name=""/>
        <dsp:cNvSpPr/>
      </dsp:nvSpPr>
      <dsp:spPr>
        <a:xfrm>
          <a:off x="2533794" y="1316817"/>
          <a:ext cx="895204" cy="310732"/>
        </a:xfrm>
        <a:custGeom>
          <a:avLst/>
          <a:gdLst/>
          <a:ahLst/>
          <a:cxnLst/>
          <a:rect l="0" t="0" r="0" b="0"/>
          <a:pathLst>
            <a:path>
              <a:moveTo>
                <a:pt x="895204" y="0"/>
              </a:moveTo>
              <a:lnTo>
                <a:pt x="895204" y="155366"/>
              </a:lnTo>
              <a:lnTo>
                <a:pt x="0" y="155366"/>
              </a:lnTo>
              <a:lnTo>
                <a:pt x="0" y="3107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F4DC5-B1E4-4CDD-B7CF-85796AD65424}">
      <dsp:nvSpPr>
        <dsp:cNvPr id="0" name=""/>
        <dsp:cNvSpPr/>
      </dsp:nvSpPr>
      <dsp:spPr>
        <a:xfrm>
          <a:off x="743385" y="1316817"/>
          <a:ext cx="2685613" cy="310732"/>
        </a:xfrm>
        <a:custGeom>
          <a:avLst/>
          <a:gdLst/>
          <a:ahLst/>
          <a:cxnLst/>
          <a:rect l="0" t="0" r="0" b="0"/>
          <a:pathLst>
            <a:path>
              <a:moveTo>
                <a:pt x="2685613" y="0"/>
              </a:moveTo>
              <a:lnTo>
                <a:pt x="2685613" y="155366"/>
              </a:lnTo>
              <a:lnTo>
                <a:pt x="0" y="155366"/>
              </a:lnTo>
              <a:lnTo>
                <a:pt x="0" y="3107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0EF64-9F23-47D9-894C-A09266E13AAA}">
      <dsp:nvSpPr>
        <dsp:cNvPr id="0" name=""/>
        <dsp:cNvSpPr/>
      </dsp:nvSpPr>
      <dsp:spPr>
        <a:xfrm>
          <a:off x="3059080" y="576979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B646B-80A6-4DCA-9B1E-461A1FFB5F07}">
      <dsp:nvSpPr>
        <dsp:cNvPr id="0" name=""/>
        <dsp:cNvSpPr/>
      </dsp:nvSpPr>
      <dsp:spPr>
        <a:xfrm>
          <a:off x="3059080" y="576979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1662C-9539-4C49-9F07-88D5492875B3}">
      <dsp:nvSpPr>
        <dsp:cNvPr id="0" name=""/>
        <dsp:cNvSpPr/>
      </dsp:nvSpPr>
      <dsp:spPr>
        <a:xfrm>
          <a:off x="2689161" y="710150"/>
          <a:ext cx="1479676" cy="4734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Types of antagonism</a:t>
          </a:r>
        </a:p>
      </dsp:txBody>
      <dsp:txXfrm>
        <a:off x="2689161" y="710150"/>
        <a:ext cx="1479676" cy="473496"/>
      </dsp:txXfrm>
    </dsp:sp>
    <dsp:sp modelId="{6F623FD6-A732-41AB-99D8-003795A7E5CA}">
      <dsp:nvSpPr>
        <dsp:cNvPr id="0" name=""/>
        <dsp:cNvSpPr/>
      </dsp:nvSpPr>
      <dsp:spPr>
        <a:xfrm>
          <a:off x="373466" y="1627550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20389-477D-4A74-BE0D-F61F1151E7B7}">
      <dsp:nvSpPr>
        <dsp:cNvPr id="0" name=""/>
        <dsp:cNvSpPr/>
      </dsp:nvSpPr>
      <dsp:spPr>
        <a:xfrm>
          <a:off x="373466" y="1627550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EF889-AF44-4BA3-82FE-7C4A68BC07A4}">
      <dsp:nvSpPr>
        <dsp:cNvPr id="0" name=""/>
        <dsp:cNvSpPr/>
      </dsp:nvSpPr>
      <dsp:spPr>
        <a:xfrm>
          <a:off x="3547" y="1760720"/>
          <a:ext cx="1479676" cy="4734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Physiological </a:t>
          </a:r>
        </a:p>
      </dsp:txBody>
      <dsp:txXfrm>
        <a:off x="3547" y="1760720"/>
        <a:ext cx="1479676" cy="473496"/>
      </dsp:txXfrm>
    </dsp:sp>
    <dsp:sp modelId="{3C7400EA-1963-4A8E-B62A-745AF85A2661}">
      <dsp:nvSpPr>
        <dsp:cNvPr id="0" name=""/>
        <dsp:cNvSpPr/>
      </dsp:nvSpPr>
      <dsp:spPr>
        <a:xfrm>
          <a:off x="2163875" y="1627550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4E8F2-9FB0-474B-A4BE-B5CB3E819AF0}">
      <dsp:nvSpPr>
        <dsp:cNvPr id="0" name=""/>
        <dsp:cNvSpPr/>
      </dsp:nvSpPr>
      <dsp:spPr>
        <a:xfrm>
          <a:off x="2163875" y="1627550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FDA7D-E324-4CA0-872B-781E01A050F6}">
      <dsp:nvSpPr>
        <dsp:cNvPr id="0" name=""/>
        <dsp:cNvSpPr/>
      </dsp:nvSpPr>
      <dsp:spPr>
        <a:xfrm>
          <a:off x="1793956" y="1760720"/>
          <a:ext cx="1479676" cy="4734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Chemical </a:t>
          </a:r>
        </a:p>
      </dsp:txBody>
      <dsp:txXfrm>
        <a:off x="1793956" y="1760720"/>
        <a:ext cx="1479676" cy="473496"/>
      </dsp:txXfrm>
    </dsp:sp>
    <dsp:sp modelId="{153DD123-19C2-4D53-A706-FF7DAB65A8FA}">
      <dsp:nvSpPr>
        <dsp:cNvPr id="0" name=""/>
        <dsp:cNvSpPr/>
      </dsp:nvSpPr>
      <dsp:spPr>
        <a:xfrm>
          <a:off x="3954284" y="1627550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EA7F9-FB80-449A-9B3D-3E575D891FFE}">
      <dsp:nvSpPr>
        <dsp:cNvPr id="0" name=""/>
        <dsp:cNvSpPr/>
      </dsp:nvSpPr>
      <dsp:spPr>
        <a:xfrm>
          <a:off x="3954284" y="1627550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BD375-65D1-4BBF-BE94-D2A6B79B859E}">
      <dsp:nvSpPr>
        <dsp:cNvPr id="0" name=""/>
        <dsp:cNvSpPr/>
      </dsp:nvSpPr>
      <dsp:spPr>
        <a:xfrm>
          <a:off x="3584365" y="1760720"/>
          <a:ext cx="1479676" cy="4734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Pharmacokinetics</a:t>
          </a:r>
        </a:p>
      </dsp:txBody>
      <dsp:txXfrm>
        <a:off x="3584365" y="1760720"/>
        <a:ext cx="1479676" cy="473496"/>
      </dsp:txXfrm>
    </dsp:sp>
    <dsp:sp modelId="{0C9A98A9-0719-4270-ADA1-ED0AD4D22A7F}">
      <dsp:nvSpPr>
        <dsp:cNvPr id="0" name=""/>
        <dsp:cNvSpPr/>
      </dsp:nvSpPr>
      <dsp:spPr>
        <a:xfrm>
          <a:off x="5744693" y="1627550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F773-3F45-45B2-B5B3-44BFF08D6211}">
      <dsp:nvSpPr>
        <dsp:cNvPr id="0" name=""/>
        <dsp:cNvSpPr/>
      </dsp:nvSpPr>
      <dsp:spPr>
        <a:xfrm>
          <a:off x="5744693" y="1627550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92D7A-E9D2-4E44-A721-5EF67927ACA4}">
      <dsp:nvSpPr>
        <dsp:cNvPr id="0" name=""/>
        <dsp:cNvSpPr/>
      </dsp:nvSpPr>
      <dsp:spPr>
        <a:xfrm>
          <a:off x="5374774" y="1760720"/>
          <a:ext cx="1479676" cy="47349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Pharmacodynamics</a:t>
          </a:r>
        </a:p>
      </dsp:txBody>
      <dsp:txXfrm>
        <a:off x="5374774" y="1760720"/>
        <a:ext cx="1479676" cy="473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99D9-A2BC-4A44-874C-3199E2D104F6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F747-0394-43F7-8985-6E7DE2EB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47E7B-7690-4A60-93DB-2D12AC28B39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01FC-3077-45D2-BEBA-61237E5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5E0C-AC51-4AB9-B875-FC00BD5717CA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A6E7-817C-4636-AC7D-C925A71F2021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5900-B30B-42B3-BCAA-7A7EACCAB926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23EA-BB7D-484E-AE2D-FADC101F7F45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028E-6C50-4BA7-A19C-698CC8136D36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3AFD-2CC7-46EC-ADBD-30CAF537C560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1CE2-F492-40B5-B93C-C042F43C6DDE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B38D-24CA-4D67-AFBB-0E1D2F608FB6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48AE-C36F-4066-A4A9-183A6C6298A9}" type="datetime1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C5AA-88C6-449D-A30D-6B65F225162E}" type="datetime1">
              <a:rPr lang="en-US" smtClean="0"/>
              <a:t>11/23/16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7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D48-8410-4D30-818A-2277380573C2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EDC-3BFD-4C56-BDD7-544BBCB44039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9E87-E5E5-4368-96F8-9E8870B00DCA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9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1C93-892A-401B-9F73-2B188096B4D5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6B36-AD11-4FA7-996E-8A5276AD21C7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E602-F92E-4C97-82F9-DA01629FFB4A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6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737A-0FE3-43BF-9605-E1344A5CF5DB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9B5E-16C1-45EB-99C7-387E4A09DFBD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4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5E6D-0EA2-476A-BA26-F964B4F64F11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1171-1AB4-44D1-89AF-6051ACAA63FE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ECA7-F5C2-40CF-AA4C-153254907D74}" type="datetime1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751B-6879-45C8-8328-9C5F4BC7ABEA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7F12-160C-4BC0-BD70-88A47195AECF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1B10DECA-B66F-4095-A25C-C223BF875D5D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B41A-DA87-4741-AB7A-A4BBB4B129C5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9E09-1946-4C10-B2E8-BF0CBCC477B6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A4-AC74-4EC9-8628-7502CD1B7043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B349-D611-4C0B-AEE4-E93069B9FAE7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FC50-C778-4E4B-BEFA-49772D901D2E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A2E8-CE14-463C-A9CD-5D1F1C9B9243}" type="datetime1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4C45-C2CD-4F8C-8734-349C19168339}" type="datetime1">
              <a:rPr lang="en-US" smtClean="0"/>
              <a:t>11/23/16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B658-B1EE-41F5-912D-617CEC1418BC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9AC3-A360-4F0C-B721-9792084D25E0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06C0-0C8A-4235-80CA-E268DC784CED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DC36-C7B4-4C0F-9054-F877A425A6E2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C774B65-8B16-43C9-B128-47BF712458C4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89E7E6CC-D59E-4850-B05E-BBF933078D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s://www.onlineexambuilder.com/quantitative-aspects-of-drugs/exam-10870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9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701716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Quantitative aspects of drugs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8" y="3278408"/>
            <a:ext cx="63815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Objectives:-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Determine quantitative aspects of drug receptor binding.</a:t>
            </a:r>
          </a:p>
          <a:p>
            <a:pPr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Recognize concentration binding curves.</a:t>
            </a:r>
          </a:p>
          <a:p>
            <a:pPr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dose response curves and the therapeutic utility of these curves.</a:t>
            </a:r>
          </a:p>
          <a:p>
            <a:pPr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Classify different types of antagonism.</a:t>
            </a:r>
          </a:p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indent="-342900">
              <a:buFont typeface="Arial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339251" y="7243011"/>
            <a:ext cx="3429000" cy="12208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2E6AA6"/>
                </a:solidFill>
              </a:rPr>
              <a:t>Titles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9B261F"/>
                </a:solidFill>
              </a:rPr>
              <a:t>Very important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A6A6A6"/>
                </a:solidFill>
              </a:rPr>
              <a:t>Extra information</a:t>
            </a:r>
          </a:p>
          <a:p>
            <a:pPr algn="r">
              <a:spcBef>
                <a:spcPts val="400"/>
              </a:spcBef>
            </a:pPr>
            <a:r>
              <a:rPr lang="en-US" sz="1200" dirty="0">
                <a:solidFill>
                  <a:srgbClr val="00B050"/>
                </a:solidFill>
              </a:rPr>
              <a:t>Terms</a:t>
            </a:r>
          </a:p>
          <a:p>
            <a:pPr algn="r">
              <a:spcBef>
                <a:spcPts val="400"/>
              </a:spcBef>
            </a:pP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7243011"/>
            <a:ext cx="300765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2D1F"/>
                </a:solidFill>
              </a:rPr>
              <a:t>Wake up with determination, go to bed with satisfaction </a:t>
            </a:r>
            <a:endParaRPr lang="ar-SA" dirty="0">
              <a:solidFill>
                <a:srgbClr val="9B2D1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2080" y="7564413"/>
            <a:ext cx="128337" cy="609651"/>
            <a:chOff x="-11122" y="0"/>
            <a:chExt cx="155140" cy="736676"/>
          </a:xfrm>
        </p:grpSpPr>
        <p:sp>
          <p:nvSpPr>
            <p:cNvPr id="11" name="Shape 12875"/>
            <p:cNvSpPr/>
            <p:nvPr/>
          </p:nvSpPr>
          <p:spPr>
            <a:xfrm>
              <a:off x="-276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solidFill>
              <a:srgbClr val="9B261F"/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111"/>
            <p:cNvSpPr/>
            <p:nvPr/>
          </p:nvSpPr>
          <p:spPr>
            <a:xfrm>
              <a:off x="-5417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12876"/>
            <p:cNvSpPr/>
            <p:nvPr/>
          </p:nvSpPr>
          <p:spPr>
            <a:xfrm>
              <a:off x="-11122" y="274167"/>
              <a:ext cx="144018" cy="171425"/>
            </a:xfrm>
            <a:custGeom>
              <a:avLst/>
              <a:gdLst/>
              <a:ahLst/>
              <a:cxnLst/>
              <a:rect l="0" t="0" r="0" b="0"/>
              <a:pathLst>
                <a:path w="144018" h="171425">
                  <a:moveTo>
                    <a:pt x="0" y="0"/>
                  </a:moveTo>
                  <a:lnTo>
                    <a:pt x="144018" y="0"/>
                  </a:lnTo>
                  <a:lnTo>
                    <a:pt x="144018" y="171425"/>
                  </a:lnTo>
                  <a:lnTo>
                    <a:pt x="0" y="171425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A6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117"/>
            <p:cNvSpPr/>
            <p:nvPr/>
          </p:nvSpPr>
          <p:spPr>
            <a:xfrm>
              <a:off x="-4767" y="274167"/>
              <a:ext cx="144018" cy="171425"/>
            </a:xfrm>
            <a:custGeom>
              <a:avLst/>
              <a:gdLst/>
              <a:ahLst/>
              <a:cxnLst/>
              <a:rect l="0" t="0" r="0" b="0"/>
              <a:pathLst>
                <a:path w="144018" h="171425">
                  <a:moveTo>
                    <a:pt x="0" y="171425"/>
                  </a:moveTo>
                  <a:lnTo>
                    <a:pt x="144018" y="171425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12877"/>
            <p:cNvSpPr/>
            <p:nvPr/>
          </p:nvSpPr>
          <p:spPr>
            <a:xfrm>
              <a:off x="0" y="565252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B0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121"/>
            <p:cNvSpPr/>
            <p:nvPr/>
          </p:nvSpPr>
          <p:spPr>
            <a:xfrm>
              <a:off x="-4767" y="558899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8312" y="7312470"/>
            <a:ext cx="124396" cy="141865"/>
            <a:chOff x="-4889" y="0"/>
            <a:chExt cx="150375" cy="171424"/>
          </a:xfrm>
        </p:grpSpPr>
        <p:sp>
          <p:nvSpPr>
            <p:cNvPr id="18" name="Shape 12875"/>
            <p:cNvSpPr/>
            <p:nvPr/>
          </p:nvSpPr>
          <p:spPr>
            <a:xfrm>
              <a:off x="1468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0"/>
                  </a:moveTo>
                  <a:lnTo>
                    <a:pt x="144018" y="0"/>
                  </a:lnTo>
                  <a:lnTo>
                    <a:pt x="144018" y="171424"/>
                  </a:lnTo>
                  <a:lnTo>
                    <a:pt x="0" y="171424"/>
                  </a:lnTo>
                  <a:lnTo>
                    <a:pt x="0" y="0"/>
                  </a:lnTo>
                </a:path>
              </a:pathLst>
            </a:custGeom>
            <a:solidFill>
              <a:srgbClr val="2E6AA6"/>
            </a:solidFill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111"/>
            <p:cNvSpPr/>
            <p:nvPr/>
          </p:nvSpPr>
          <p:spPr>
            <a:xfrm>
              <a:off x="-4889" y="0"/>
              <a:ext cx="144018" cy="171424"/>
            </a:xfrm>
            <a:custGeom>
              <a:avLst/>
              <a:gdLst/>
              <a:ahLst/>
              <a:cxnLst/>
              <a:rect l="0" t="0" r="0" b="0"/>
              <a:pathLst>
                <a:path w="144018" h="171424">
                  <a:moveTo>
                    <a:pt x="0" y="171424"/>
                  </a:moveTo>
                  <a:lnTo>
                    <a:pt x="144018" y="171424"/>
                  </a:lnTo>
                  <a:lnTo>
                    <a:pt x="144018" y="0"/>
                  </a:lnTo>
                  <a:lnTo>
                    <a:pt x="0" y="0"/>
                  </a:lnTo>
                  <a:close/>
                </a:path>
              </a:pathLst>
            </a:custGeom>
            <a:ln w="19050" cap="flat">
              <a:round/>
            </a:ln>
          </p:spPr>
          <p:style>
            <a:lnRef idx="1">
              <a:srgbClr val="3B3B6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1400" smtClean="0"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988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67" y="3182815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>
                <a:solidFill>
                  <a:srgbClr val="CC9900"/>
                </a:solidFill>
                <a:hlinkClick r:id="rId2"/>
              </a:rPr>
              <a:t>Quick exam</a:t>
            </a:r>
            <a:endParaRPr lang="en-US" sz="9600" i="1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9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Pharmacology Team 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43000" y="3048000"/>
          <a:ext cx="4572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91111751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789468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331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عبدالرحمن ذكري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اللولو الصليهم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62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عبدالعزيز رضوان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روان سعد القحطاني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633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عبدالرحمن المالكي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أميرة نيازي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9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فيصل العباد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جواهر أبانمي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1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فارس النفيسة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رانيا العيسى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42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خالد العيسى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غادة المزروع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626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معاذ الفرحان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لمى الفوزان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701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عبدالرحمن</a:t>
                      </a:r>
                      <a:r>
                        <a:rPr lang="ar-SA" baseline="0" dirty="0"/>
                        <a:t> الجريان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نورة الشبيب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571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محمد خوجة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أسيل ناصر بادخن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62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عمر التركستاني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أنوار نجيب العجمي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445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4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119649"/>
              </p:ext>
            </p:extLst>
          </p:nvPr>
        </p:nvGraphicFramePr>
        <p:xfrm>
          <a:off x="181546" y="262907"/>
          <a:ext cx="6494374" cy="16606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20636">
                  <a:extLst>
                    <a:ext uri="{9D8B030D-6E8A-4147-A177-3AD203B41FA5}">
                      <a16:colId xmlns:a16="http://schemas.microsoft.com/office/drawing/2014/main" xmlns="" val="2604170111"/>
                    </a:ext>
                  </a:extLst>
                </a:gridCol>
                <a:gridCol w="3273738">
                  <a:extLst>
                    <a:ext uri="{9D8B030D-6E8A-4147-A177-3AD203B41FA5}">
                      <a16:colId xmlns:a16="http://schemas.microsoft.com/office/drawing/2014/main" xmlns="" val="3828510651"/>
                    </a:ext>
                  </a:extLst>
                </a:gridCol>
              </a:tblGrid>
              <a:tr h="404343">
                <a:tc>
                  <a:txBody>
                    <a:bodyPr/>
                    <a:lstStyle/>
                    <a:p>
                      <a:pPr rtl="1"/>
                      <a:r>
                        <a:rPr lang="en-US" sz="1600" dirty="0"/>
                        <a:t>Dose Response Curve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/>
                        <a:t>Concentration-Binding Curve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5194491"/>
                  </a:ext>
                </a:extLst>
              </a:tr>
              <a:tr h="1256281">
                <a:tc>
                  <a:txBody>
                    <a:bodyPr/>
                    <a:lstStyle/>
                    <a:p>
                      <a:pPr rtl="1"/>
                      <a:r>
                        <a:rPr lang="en-US" sz="1600" dirty="0"/>
                        <a:t>Relate concentration [C] of Drug used (x-axis) to the response produced (y-axis)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/>
                        <a:t>Relate concentration [C] of Drug used (x- axis) to the binding capacity at receptors (y-axis)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05262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8179" y="2069104"/>
            <a:ext cx="41494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potency is a measure of drug activity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6526" y="2122094"/>
            <a:ext cx="16543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US" sz="16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afficacy,efficacy</a:t>
            </a:r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1" y="2520776"/>
            <a:ext cx="5784509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Concentration-Binding Curve:-</a:t>
            </a:r>
          </a:p>
          <a:p>
            <a:r>
              <a:rPr lang="en-US" dirty="0"/>
              <a:t> The relationship between drug binding &amp; drug concentration is expressed mathematically by the following equation: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1002782" y="3384872"/>
            <a:ext cx="30337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Bmax</a:t>
            </a:r>
            <a:r>
              <a:rPr lang="en-US" dirty="0"/>
              <a:t> </a:t>
            </a:r>
            <a:r>
              <a:rPr lang="en-US" dirty="0" err="1"/>
              <a:t>xC</a:t>
            </a:r>
            <a:r>
              <a:rPr lang="en-US" dirty="0"/>
              <a:t>) /(</a:t>
            </a:r>
            <a:r>
              <a:rPr lang="en-US" dirty="0" err="1"/>
              <a:t>Bmax</a:t>
            </a:r>
            <a:r>
              <a:rPr lang="en-US" dirty="0"/>
              <a:t> C+ KD5)</a:t>
            </a:r>
            <a:endParaRPr lang="ar-S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733" y="3950445"/>
            <a:ext cx="3122023" cy="170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81" y="3884986"/>
            <a:ext cx="2315541" cy="16792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81" y="5906114"/>
            <a:ext cx="6184006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Bmax</a:t>
            </a:r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(the binding capacity)</a:t>
            </a:r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:-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the total density of receptors in the tissues.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KD50:-</a:t>
            </a:r>
          </a:p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 the concentration of drug required to occupy 50% of</a:t>
            </a:r>
          </a:p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receptors at equilibrium.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affinity of drug for receptor:-</a:t>
            </a:r>
          </a:p>
          <a:p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higher the affinity of D for receptor the lower is the KD i.e. inverse relation ( Binding Potential=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Bmax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/KD ).</a:t>
            </a:r>
            <a:endParaRPr lang="ar-SA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93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712" y="177471"/>
            <a:ext cx="53106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Dose -response curves:-</a:t>
            </a:r>
            <a:endParaRPr lang="ar-QA" sz="2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12" y="664435"/>
            <a:ext cx="619878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/>
              <a:t>- Used to study how response varies with the</a:t>
            </a:r>
          </a:p>
          <a:p>
            <a:r>
              <a:rPr lang="en-US" sz="1600" dirty="0"/>
              <a:t>concentration or dose.</a:t>
            </a:r>
          </a:p>
          <a:p>
            <a:r>
              <a:rPr lang="en-US" sz="1600" dirty="0"/>
              <a:t>- Is a correlation between drug concentration [D]</a:t>
            </a:r>
          </a:p>
          <a:p>
            <a:r>
              <a:rPr lang="en-US" sz="1600" dirty="0"/>
              <a:t>used </a:t>
            </a:r>
            <a:r>
              <a:rPr lang="en-US" sz="1600" dirty="0">
                <a:solidFill>
                  <a:srgbClr val="FF0000"/>
                </a:solidFill>
              </a:rPr>
              <a:t>(x- axis) </a:t>
            </a:r>
            <a:r>
              <a:rPr lang="en-US" sz="1600" dirty="0"/>
              <a:t>and drug response [R] (</a:t>
            </a:r>
            <a:r>
              <a:rPr lang="en-US" sz="1600" dirty="0">
                <a:solidFill>
                  <a:srgbClr val="FF0000"/>
                </a:solidFill>
              </a:rPr>
              <a:t>y-axis).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i.e. relation between concentration &amp; Response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205767" y="5232603"/>
            <a:ext cx="42423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Graded dose-response curve:-</a:t>
            </a:r>
            <a:endParaRPr lang="ar-QA" sz="2000" b="1" dirty="0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5767" y="5866473"/>
            <a:ext cx="610125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Response is gradual.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Gradual increase in response by increasing the dose</a:t>
            </a:r>
            <a:endParaRPr lang="ar-QA" sz="1600" dirty="0"/>
          </a:p>
          <a:p>
            <a:pPr lvl="0" rtl="1"/>
            <a:r>
              <a:rPr lang="en-US" sz="1600" dirty="0"/>
              <a:t>(continuous response). </a:t>
            </a:r>
            <a:endParaRPr lang="ar-QA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Curve is usually </a:t>
            </a:r>
            <a:r>
              <a:rPr lang="en-US" sz="1600" dirty="0">
                <a:solidFill>
                  <a:srgbClr val="FF0000"/>
                </a:solidFill>
              </a:rPr>
              <a:t>sigmoid in shape</a:t>
            </a:r>
            <a:r>
              <a:rPr lang="en-US" sz="1600" dirty="0"/>
              <a:t>.  </a:t>
            </a:r>
            <a:endParaRPr lang="ar-QA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e.g. ↓blood pressure, heart rate, blood glucose level, cholesterol,…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endParaRPr lang="ar-QA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ar-SA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2397544"/>
              </p:ext>
            </p:extLst>
          </p:nvPr>
        </p:nvGraphicFramePr>
        <p:xfrm>
          <a:off x="346474" y="2216646"/>
          <a:ext cx="6101256" cy="245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75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B86B4C3-A3DD-1647-BDFB-6212EF86E5CD}" type="slidenum">
              <a:rPr lang="en-US" altLang="ar-SA">
                <a:solidFill>
                  <a:srgbClr val="FFFFFF"/>
                </a:solidFill>
              </a:rPr>
              <a:pPr/>
              <a:t>4</a:t>
            </a:fld>
            <a:endParaRPr lang="en-US" altLang="ar-SA">
              <a:solidFill>
                <a:srgbClr val="FFFFFF"/>
              </a:solidFill>
            </a:endParaRPr>
          </a:p>
        </p:txBody>
      </p:sp>
      <p:grpSp>
        <p:nvGrpSpPr>
          <p:cNvPr id="11267" name="Group 354"/>
          <p:cNvGrpSpPr>
            <a:grpSpLocks noGrp="1"/>
          </p:cNvGrpSpPr>
          <p:nvPr/>
        </p:nvGrpSpPr>
        <p:grpSpPr bwMode="auto">
          <a:xfrm>
            <a:off x="-4942" y="118142"/>
            <a:ext cx="6290632" cy="4157663"/>
            <a:chOff x="-1187" y="516"/>
            <a:chExt cx="4733" cy="2888"/>
          </a:xfrm>
        </p:grpSpPr>
        <p:sp>
          <p:nvSpPr>
            <p:cNvPr id="9" name="Text Box 88"/>
            <p:cNvSpPr txBox="1">
              <a:spLocks noChangeArrowheads="1"/>
            </p:cNvSpPr>
            <p:nvPr/>
          </p:nvSpPr>
          <p:spPr bwMode="auto">
            <a:xfrm>
              <a:off x="-1187" y="1471"/>
              <a:ext cx="1748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+mn-ea"/>
                  <a:cs typeface="+mn-cs"/>
                </a:rPr>
                <a:t>% of Maximal Effect</a:t>
              </a:r>
            </a:p>
          </p:txBody>
        </p:sp>
        <p:sp>
          <p:nvSpPr>
            <p:cNvPr id="10" name="Text Box 89"/>
            <p:cNvSpPr txBox="1">
              <a:spLocks noChangeArrowheads="1"/>
            </p:cNvSpPr>
            <p:nvPr/>
          </p:nvSpPr>
          <p:spPr bwMode="auto">
            <a:xfrm>
              <a:off x="890" y="2809"/>
              <a:ext cx="186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ea typeface="+mn-ea"/>
                  <a:cs typeface="+mn-cs"/>
                </a:rPr>
                <a:t>[C]</a:t>
              </a:r>
            </a:p>
          </p:txBody>
        </p:sp>
        <p:sp>
          <p:nvSpPr>
            <p:cNvPr id="11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301" name="Group 122"/>
            <p:cNvGrpSpPr>
              <a:grpSpLocks/>
            </p:cNvGrpSpPr>
            <p:nvPr/>
          </p:nvGrpSpPr>
          <p:grpSpPr bwMode="auto">
            <a:xfrm>
              <a:off x="748" y="884"/>
              <a:ext cx="46" cy="2520"/>
              <a:chOff x="1866" y="1086"/>
              <a:chExt cx="63" cy="2520"/>
            </a:xfrm>
          </p:grpSpPr>
          <p:sp>
            <p:nvSpPr>
              <p:cNvPr id="36" name="Line 123"/>
              <p:cNvSpPr>
                <a:spLocks noChangeShapeType="1"/>
              </p:cNvSpPr>
              <p:nvPr/>
            </p:nvSpPr>
            <p:spPr bwMode="auto">
              <a:xfrm flipH="1">
                <a:off x="1865" y="3606"/>
                <a:ext cx="64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Line 124"/>
              <p:cNvSpPr>
                <a:spLocks noChangeShapeType="1"/>
              </p:cNvSpPr>
              <p:nvPr/>
            </p:nvSpPr>
            <p:spPr bwMode="auto">
              <a:xfrm flipH="1">
                <a:off x="1865" y="3102"/>
                <a:ext cx="64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Line 125"/>
              <p:cNvSpPr>
                <a:spLocks noChangeShapeType="1"/>
              </p:cNvSpPr>
              <p:nvPr/>
            </p:nvSpPr>
            <p:spPr bwMode="auto">
              <a:xfrm flipH="1">
                <a:off x="1865" y="2598"/>
                <a:ext cx="64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Line 126"/>
              <p:cNvSpPr>
                <a:spLocks noChangeShapeType="1"/>
              </p:cNvSpPr>
              <p:nvPr/>
            </p:nvSpPr>
            <p:spPr bwMode="auto">
              <a:xfrm flipH="1">
                <a:off x="1865" y="2094"/>
                <a:ext cx="64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0" name="Line 127"/>
              <p:cNvSpPr>
                <a:spLocks noChangeShapeType="1"/>
              </p:cNvSpPr>
              <p:nvPr/>
            </p:nvSpPr>
            <p:spPr bwMode="auto">
              <a:xfrm flipH="1">
                <a:off x="1865" y="1590"/>
                <a:ext cx="64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Line 128"/>
              <p:cNvSpPr>
                <a:spLocks noChangeShapeType="1"/>
              </p:cNvSpPr>
              <p:nvPr/>
            </p:nvSpPr>
            <p:spPr bwMode="auto">
              <a:xfrm flipH="1">
                <a:off x="1865" y="1086"/>
                <a:ext cx="64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1302" name="Group 129"/>
            <p:cNvGrpSpPr>
              <a:grpSpLocks/>
            </p:cNvGrpSpPr>
            <p:nvPr/>
          </p:nvGrpSpPr>
          <p:grpSpPr bwMode="auto">
            <a:xfrm>
              <a:off x="1320" y="2494"/>
              <a:ext cx="2226" cy="47"/>
              <a:chOff x="1940" y="3606"/>
              <a:chExt cx="2226" cy="63"/>
            </a:xfrm>
          </p:grpSpPr>
          <p:sp>
            <p:nvSpPr>
              <p:cNvPr id="31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2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2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2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2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2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5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1305" name="Group 137"/>
            <p:cNvGrpSpPr>
              <a:grpSpLocks/>
            </p:cNvGrpSpPr>
            <p:nvPr/>
          </p:nvGrpSpPr>
          <p:grpSpPr bwMode="auto">
            <a:xfrm>
              <a:off x="508" y="535"/>
              <a:ext cx="253" cy="2068"/>
              <a:chOff x="1542" y="991"/>
              <a:chExt cx="345" cy="2776"/>
            </a:xfrm>
          </p:grpSpPr>
          <p:sp>
            <p:nvSpPr>
              <p:cNvPr id="25" name="Rectangle 138"/>
              <p:cNvSpPr>
                <a:spLocks noChangeArrowheads="1"/>
              </p:cNvSpPr>
              <p:nvPr/>
            </p:nvSpPr>
            <p:spPr bwMode="auto">
              <a:xfrm>
                <a:off x="1779" y="3510"/>
                <a:ext cx="10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6" name="Rectangle 139"/>
              <p:cNvSpPr>
                <a:spLocks noChangeArrowheads="1"/>
              </p:cNvSpPr>
              <p:nvPr/>
            </p:nvSpPr>
            <p:spPr bwMode="auto">
              <a:xfrm>
                <a:off x="1658" y="3007"/>
                <a:ext cx="217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27" name="Rectangle 140"/>
              <p:cNvSpPr>
                <a:spLocks noChangeArrowheads="1"/>
              </p:cNvSpPr>
              <p:nvPr/>
            </p:nvSpPr>
            <p:spPr bwMode="auto">
              <a:xfrm>
                <a:off x="1658" y="2502"/>
                <a:ext cx="21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28" name="Rectangle 141"/>
              <p:cNvSpPr>
                <a:spLocks noChangeArrowheads="1"/>
              </p:cNvSpPr>
              <p:nvPr/>
            </p:nvSpPr>
            <p:spPr bwMode="auto">
              <a:xfrm>
                <a:off x="1658" y="2000"/>
                <a:ext cx="21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60</a:t>
                </a:r>
              </a:p>
            </p:txBody>
          </p:sp>
          <p:sp>
            <p:nvSpPr>
              <p:cNvPr id="29" name="Rectangle 142"/>
              <p:cNvSpPr>
                <a:spLocks noChangeArrowheads="1"/>
              </p:cNvSpPr>
              <p:nvPr/>
            </p:nvSpPr>
            <p:spPr bwMode="auto">
              <a:xfrm>
                <a:off x="1658" y="1497"/>
                <a:ext cx="21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30" name="Rectangle 143"/>
              <p:cNvSpPr>
                <a:spLocks noChangeArrowheads="1"/>
              </p:cNvSpPr>
              <p:nvPr/>
            </p:nvSpPr>
            <p:spPr bwMode="auto">
              <a:xfrm>
                <a:off x="1541" y="991"/>
                <a:ext cx="32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100</a:t>
                </a:r>
              </a:p>
            </p:txBody>
          </p:sp>
        </p:grpSp>
        <p:grpSp>
          <p:nvGrpSpPr>
            <p:cNvPr id="11306" name="Group 144"/>
            <p:cNvGrpSpPr>
              <a:grpSpLocks/>
            </p:cNvGrpSpPr>
            <p:nvPr/>
          </p:nvGrpSpPr>
          <p:grpSpPr bwMode="auto">
            <a:xfrm>
              <a:off x="799" y="2556"/>
              <a:ext cx="1767" cy="199"/>
              <a:chOff x="1934" y="3691"/>
              <a:chExt cx="2410" cy="267"/>
            </a:xfrm>
          </p:grpSpPr>
          <p:sp>
            <p:nvSpPr>
              <p:cNvPr id="20" name="Rectangle 145"/>
              <p:cNvSpPr>
                <a:spLocks noChangeArrowheads="1"/>
              </p:cNvSpPr>
              <p:nvPr/>
            </p:nvSpPr>
            <p:spPr bwMode="auto">
              <a:xfrm>
                <a:off x="1934" y="3691"/>
                <a:ext cx="10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21" name="Rectangle 146"/>
              <p:cNvSpPr>
                <a:spLocks noChangeArrowheads="1"/>
              </p:cNvSpPr>
              <p:nvPr/>
            </p:nvSpPr>
            <p:spPr bwMode="auto">
              <a:xfrm>
                <a:off x="2349" y="3698"/>
                <a:ext cx="32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200</a:t>
                </a:r>
              </a:p>
            </p:txBody>
          </p:sp>
          <p:sp>
            <p:nvSpPr>
              <p:cNvPr id="22" name="Rectangle 147"/>
              <p:cNvSpPr>
                <a:spLocks noChangeArrowheads="1"/>
              </p:cNvSpPr>
              <p:nvPr/>
            </p:nvSpPr>
            <p:spPr bwMode="auto">
              <a:xfrm>
                <a:off x="2905" y="3694"/>
                <a:ext cx="32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400</a:t>
                </a:r>
              </a:p>
            </p:txBody>
          </p:sp>
          <p:sp>
            <p:nvSpPr>
              <p:cNvPr id="23" name="Rectangle 148"/>
              <p:cNvSpPr>
                <a:spLocks noChangeArrowheads="1"/>
              </p:cNvSpPr>
              <p:nvPr/>
            </p:nvSpPr>
            <p:spPr bwMode="auto">
              <a:xfrm>
                <a:off x="3460" y="3694"/>
                <a:ext cx="32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600</a:t>
                </a:r>
              </a:p>
            </p:txBody>
          </p:sp>
          <p:sp>
            <p:nvSpPr>
              <p:cNvPr id="24" name="Rectangle 149"/>
              <p:cNvSpPr>
                <a:spLocks noChangeArrowheads="1"/>
              </p:cNvSpPr>
              <p:nvPr/>
            </p:nvSpPr>
            <p:spPr bwMode="auto">
              <a:xfrm>
                <a:off x="4019" y="3694"/>
                <a:ext cx="32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 Narrow" pitchFamily="34" charset="0"/>
                    <a:ea typeface="+mn-ea"/>
                    <a:cs typeface="+mn-cs"/>
                  </a:rPr>
                  <a:t>800</a:t>
                </a:r>
              </a:p>
            </p:txBody>
          </p:sp>
        </p:grp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2634651" y="739305"/>
            <a:ext cx="2789238" cy="2178050"/>
            <a:chOff x="1950" y="1349"/>
            <a:chExt cx="2489" cy="2236"/>
          </a:xfrm>
        </p:grpSpPr>
        <p:sp>
          <p:nvSpPr>
            <p:cNvPr id="1127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8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9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9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9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9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9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9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4" name="Group 155"/>
          <p:cNvGrpSpPr>
            <a:grpSpLocks/>
          </p:cNvGrpSpPr>
          <p:nvPr/>
        </p:nvGrpSpPr>
        <p:grpSpPr bwMode="auto">
          <a:xfrm>
            <a:off x="2650216" y="1552594"/>
            <a:ext cx="341313" cy="1384300"/>
            <a:chOff x="1178" y="1552"/>
            <a:chExt cx="215" cy="942"/>
          </a:xfrm>
        </p:grpSpPr>
        <p:sp>
          <p:nvSpPr>
            <p:cNvPr id="11272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73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8" name="مستطيل 67"/>
          <p:cNvSpPr/>
          <p:nvPr/>
        </p:nvSpPr>
        <p:spPr>
          <a:xfrm>
            <a:off x="3039064" y="52303"/>
            <a:ext cx="17065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  <a:cs typeface="+mn-cs"/>
              </a:rPr>
              <a:t>Max effect =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  <a:cs typeface="+mn-cs"/>
              </a:rPr>
              <a:t>E</a:t>
            </a:r>
            <a:r>
              <a:rPr lang="en-US" b="1" baseline="-25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  <a:ea typeface="+mn-ea"/>
                <a:cs typeface="+mn-cs"/>
              </a:rPr>
              <a:t>max</a:t>
            </a:r>
            <a:endParaRPr lang="en-US" b="1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4187837" y="1147432"/>
            <a:ext cx="245803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As C ↑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  <a:sym typeface="Wingdings 3" pitchFamily="18" charset="2"/>
              </a:rPr>
              <a:t>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n-ea"/>
                <a:cs typeface="+mn-cs"/>
              </a:rPr>
              <a:t> response ↑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3768205"/>
            <a:ext cx="6858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E6AA6"/>
                </a:solidFill>
              </a:rPr>
              <a:t>Graded dose-response curves are used to calculate :-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00B050"/>
                </a:solidFill>
              </a:rPr>
              <a:t>Efficacy: </a:t>
            </a:r>
            <a:r>
              <a:rPr lang="en-US" sz="1400" dirty="0"/>
              <a:t>is a drug's capacity to produce an effect</a:t>
            </a:r>
            <a:r>
              <a:rPr lang="en-US" dirty="0"/>
              <a:t>.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 err="1">
                <a:solidFill>
                  <a:srgbClr val="00B050"/>
                </a:solidFill>
              </a:rPr>
              <a:t>Emax</a:t>
            </a:r>
            <a:r>
              <a:rPr lang="en-US" sz="1400" b="1" dirty="0">
                <a:solidFill>
                  <a:srgbClr val="00B050"/>
                </a:solidFill>
              </a:rPr>
              <a:t>: </a:t>
            </a:r>
            <a:r>
              <a:rPr lang="en-US" sz="1400" dirty="0"/>
              <a:t>is the maximal biological response produced by a drug.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B050"/>
                </a:solidFill>
              </a:rPr>
              <a:t>EC50: </a:t>
            </a:r>
            <a:r>
              <a:rPr lang="en-US" sz="1400" dirty="0"/>
              <a:t>The dose of the drug required to produce half the maximal effect (</a:t>
            </a:r>
            <a:r>
              <a:rPr lang="en-US" sz="1400" dirty="0" err="1"/>
              <a:t>Emax</a:t>
            </a:r>
            <a:r>
              <a:rPr lang="en-US" sz="1400" dirty="0"/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dirty="0">
                <a:solidFill>
                  <a:srgbClr val="00B050"/>
                </a:solidFill>
              </a:rPr>
              <a:t>Potency: </a:t>
            </a:r>
            <a:r>
              <a:rPr lang="en-US" sz="1400" dirty="0"/>
              <a:t>the concentration of drug required to produce a specified response (EC50 is the international parameter)</a:t>
            </a:r>
          </a:p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B261F"/>
                </a:solidFill>
              </a:rPr>
              <a:t>Potency is inversely proportional to EC50.</a:t>
            </a:r>
          </a:p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B261F"/>
                </a:solidFill>
              </a:rPr>
              <a:t>(lower concentration </a:t>
            </a:r>
            <a:r>
              <a:rPr lang="en-US" sz="1600" dirty="0">
                <a:solidFill>
                  <a:srgbClr val="9B261F"/>
                </a:solidFill>
                <a:sym typeface="Wingdings" pitchFamily="2" charset="2"/>
              </a:rPr>
              <a:t> higher potency.</a:t>
            </a:r>
          </a:p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9B261F"/>
                </a:solidFill>
              </a:rPr>
              <a:t>higher concentration </a:t>
            </a:r>
            <a:r>
              <a:rPr lang="en-US" sz="1600" dirty="0">
                <a:solidFill>
                  <a:srgbClr val="9B261F"/>
                </a:solidFill>
                <a:sym typeface="Wingdings" pitchFamily="2" charset="2"/>
              </a:rPr>
              <a:t> lower potency).</a:t>
            </a:r>
          </a:p>
        </p:txBody>
      </p:sp>
      <p:sp>
        <p:nvSpPr>
          <p:cNvPr id="5" name="شكل بيضاوي 4"/>
          <p:cNvSpPr/>
          <p:nvPr/>
        </p:nvSpPr>
        <p:spPr>
          <a:xfrm>
            <a:off x="2360945" y="3340409"/>
            <a:ext cx="486064" cy="4277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394919" y="2847034"/>
            <a:ext cx="1250950" cy="345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6"/>
          <a:stretch>
            <a:fillRect/>
          </a:stretch>
        </p:blipFill>
        <p:spPr bwMode="auto">
          <a:xfrm>
            <a:off x="-20015" y="6171394"/>
            <a:ext cx="4765641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5304" y="6428450"/>
            <a:ext cx="20326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 this diagram: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potency of drug A is more than drug B &amp; 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efficacy of drug A &amp; B are the same and they are more efficacy than drug 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41844"/>
            <a:ext cx="5657850" cy="475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Quantal Dose-Response Curves:-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153" y="716954"/>
                <a:ext cx="6454588" cy="6782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None/>
                </a:pPr>
                <a:r>
                  <a:rPr lang="en-US" sz="1600" b="1" dirty="0"/>
                  <a:t>Features:</a:t>
                </a:r>
              </a:p>
              <a:p>
                <a:pPr marL="68580" lvl="2" indent="-6858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Font typeface="Wingdings" charset="2"/>
                  <a:buChar char="§"/>
                </a:pPr>
                <a:r>
                  <a:rPr lang="en-US" sz="1600" dirty="0"/>
                  <a:t>Relate drug concentration  to % percentage of patients responding </a:t>
                </a:r>
                <a:r>
                  <a:rPr lang="en-US" sz="1600" dirty="0">
                    <a:solidFill>
                      <a:srgbClr val="9B2D1F"/>
                    </a:solidFill>
                  </a:rPr>
                  <a:t>(all or none response).</a:t>
                </a:r>
              </a:p>
              <a:p>
                <a:pPr marL="68580" lvl="2" indent="-6858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Font typeface="Wingdings" charset="2"/>
                  <a:buChar char="§"/>
                </a:pPr>
                <a:r>
                  <a:rPr lang="en-US" sz="1600" dirty="0"/>
                  <a:t>The response may be </a:t>
                </a:r>
                <a:r>
                  <a:rPr lang="en-US" sz="1600" dirty="0">
                    <a:solidFill>
                      <a:srgbClr val="00B050"/>
                    </a:solidFill>
                  </a:rPr>
                  <a:t>therapeutic response, adverse effect or lethal effect.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None/>
                </a:pPr>
                <a:r>
                  <a:rPr lang="en-US" sz="1600" b="1" dirty="0"/>
                  <a:t>Used to determine:</a:t>
                </a:r>
              </a:p>
              <a:p>
                <a:pPr marL="285750" lvl="2" indent="-28575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Font typeface="Wingdings" charset="2"/>
                  <a:buChar char="§"/>
                </a:pPr>
                <a:r>
                  <a:rPr lang="en-US" sz="1600" dirty="0">
                    <a:solidFill>
                      <a:srgbClr val="2E6AA6"/>
                    </a:solidFill>
                  </a:rPr>
                  <a:t>ED</a:t>
                </a:r>
                <a:r>
                  <a:rPr lang="en-US" sz="1600" baseline="-25000" dirty="0">
                    <a:solidFill>
                      <a:srgbClr val="2E6AA6"/>
                    </a:solidFill>
                  </a:rPr>
                  <a:t>50</a:t>
                </a:r>
                <a:r>
                  <a:rPr lang="en-US" sz="1600" dirty="0"/>
                  <a:t>: the dose of drug Required to exhibit a </a:t>
                </a:r>
                <a:r>
                  <a:rPr lang="en-US" sz="1600" dirty="0">
                    <a:solidFill>
                      <a:srgbClr val="9B2D1F"/>
                    </a:solidFill>
                  </a:rPr>
                  <a:t>therapeutic effect </a:t>
                </a:r>
                <a:r>
                  <a:rPr lang="en-US" sz="1600" dirty="0"/>
                  <a:t>in 50% of patients. </a:t>
                </a:r>
              </a:p>
              <a:p>
                <a:pPr marL="285750" lvl="2" indent="-28575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Font typeface="Wingdings" charset="2"/>
                  <a:buChar char="§"/>
                </a:pPr>
                <a:r>
                  <a:rPr lang="en-US" sz="1600" dirty="0">
                    <a:solidFill>
                      <a:srgbClr val="2E6AA6"/>
                    </a:solidFill>
                  </a:rPr>
                  <a:t>TD</a:t>
                </a:r>
                <a:r>
                  <a:rPr lang="en-US" sz="1600" baseline="-25000" dirty="0">
                    <a:solidFill>
                      <a:srgbClr val="2E6AA6"/>
                    </a:solidFill>
                  </a:rPr>
                  <a:t>50</a:t>
                </a:r>
                <a:r>
                  <a:rPr lang="en-US" sz="1600" dirty="0"/>
                  <a:t>: the dose of drug required to exhibit a </a:t>
                </a:r>
                <a:r>
                  <a:rPr lang="en-US" sz="1600" dirty="0">
                    <a:solidFill>
                      <a:srgbClr val="9B2D1F"/>
                    </a:solidFill>
                  </a:rPr>
                  <a:t>toxic effects </a:t>
                </a:r>
                <a:r>
                  <a:rPr lang="en-US" sz="1600" dirty="0"/>
                  <a:t>in 50% of patients. </a:t>
                </a:r>
              </a:p>
              <a:p>
                <a:pPr marL="285750" lvl="2" indent="-28575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Font typeface="Wingdings" charset="2"/>
                  <a:buChar char="§"/>
                </a:pPr>
                <a:r>
                  <a:rPr lang="en-US" sz="1600" dirty="0">
                    <a:solidFill>
                      <a:srgbClr val="2E6AA6"/>
                    </a:solidFill>
                  </a:rPr>
                  <a:t>LD</a:t>
                </a:r>
                <a:r>
                  <a:rPr lang="en-US" sz="1600" baseline="-25000" dirty="0">
                    <a:solidFill>
                      <a:srgbClr val="2E6AA6"/>
                    </a:solidFill>
                  </a:rPr>
                  <a:t>50</a:t>
                </a:r>
                <a:r>
                  <a:rPr lang="en-US" sz="1600" dirty="0"/>
                  <a:t>: the dose of drug required to exhibit </a:t>
                </a:r>
                <a:r>
                  <a:rPr lang="en-US" sz="1600" dirty="0">
                    <a:solidFill>
                      <a:srgbClr val="9B2D1F"/>
                    </a:solidFill>
                  </a:rPr>
                  <a:t>death</a:t>
                </a:r>
                <a:r>
                  <a:rPr lang="en-US" sz="1600" dirty="0"/>
                  <a:t> in 50% of patients. </a:t>
                </a:r>
              </a:p>
              <a:p>
                <a:pPr marL="285750" lvl="2" indent="-28575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Font typeface="Wingdings" charset="2"/>
                  <a:buChar char="§"/>
                </a:pPr>
                <a:r>
                  <a:rPr lang="en-US" sz="1600" dirty="0">
                    <a:solidFill>
                      <a:srgbClr val="2E6AA6"/>
                    </a:solidFill>
                  </a:rPr>
                  <a:t>Therapeutic</a:t>
                </a:r>
                <a:r>
                  <a:rPr lang="en-US" sz="1600" dirty="0">
                    <a:solidFill>
                      <a:srgbClr val="00B050"/>
                    </a:solidFill>
                  </a:rPr>
                  <a:t> </a:t>
                </a:r>
                <a:r>
                  <a:rPr lang="en-US" sz="1600" dirty="0">
                    <a:solidFill>
                      <a:srgbClr val="2E6AA6"/>
                    </a:solidFill>
                  </a:rPr>
                  <a:t>index (T.I)</a:t>
                </a:r>
                <a:r>
                  <a:rPr lang="en-US" sz="1600" dirty="0"/>
                  <a:t>: It is a measure of safety profile. </a:t>
                </a:r>
              </a:p>
              <a:p>
                <a:pPr marL="137160" lvl="3" indent="0" algn="ctr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None/>
                </a:pP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Large value = drug has wide margin of safety  e.g. diazepam</a:t>
                </a:r>
              </a:p>
              <a:p>
                <a:pPr marL="137160" lvl="3" indent="0" algn="ctr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None/>
                </a:pP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Small value = a narrow margin of safety  e.g. digoxin</a:t>
                </a:r>
              </a:p>
              <a:p>
                <a:pPr marL="137160" lvl="3" indent="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None/>
                </a:pPr>
                <a:endParaRPr lang="en-US" sz="1600" b="0" i="1" dirty="0">
                  <a:latin typeface="Cambria Math" charset="0"/>
                </a:endParaRPr>
              </a:p>
              <a:p>
                <a:pPr marL="137160" lvl="3" indent="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charset="0"/>
                        </a:rPr>
                        <m:t>𝑻𝒉𝒆𝒓𝒂𝒑𝒆𝒖𝒕𝒊𝒄</m:t>
                      </m:r>
                      <m:r>
                        <a:rPr lang="en-US" sz="1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1200" b="1" i="1" smtClean="0">
                          <a:latin typeface="Cambria Math" charset="0"/>
                        </a:rPr>
                        <m:t>𝑰𝒏𝒅𝒆𝒙</m:t>
                      </m:r>
                      <m:r>
                        <a:rPr lang="en-US" sz="1200" b="1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 charset="0"/>
                            </a:rPr>
                            <m:t>𝑻𝑫</m:t>
                          </m:r>
                          <m:r>
                            <a:rPr lang="en-US" sz="1200" b="1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 charset="0"/>
                            </a:rPr>
                            <m:t>𝑬𝑫</m:t>
                          </m:r>
                          <m:r>
                            <a:rPr lang="en-US" sz="1200" b="1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𝟓𝟎</m:t>
                          </m:r>
                        </m:den>
                      </m:f>
                      <m:r>
                        <a:rPr lang="en-US" sz="1200" b="1" i="1" smtClean="0">
                          <a:latin typeface="Cambria Math" charset="0"/>
                        </a:rPr>
                        <m:t> </m:t>
                      </m:r>
                      <m:r>
                        <a:rPr lang="en-US" sz="1200" b="1" i="1" smtClean="0">
                          <a:latin typeface="Cambria Math" charset="0"/>
                        </a:rPr>
                        <m:t>𝒐𝒓</m:t>
                      </m:r>
                      <m:r>
                        <a:rPr lang="en-US" sz="1200" b="1" i="1" smtClean="0"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en-US" sz="12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 charset="0"/>
                            </a:rPr>
                            <m:t>𝑳𝑫</m:t>
                          </m:r>
                          <m:r>
                            <a:rPr lang="en-US" sz="1200" b="1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 charset="0"/>
                            </a:rPr>
                            <m:t>𝑬𝑫</m:t>
                          </m:r>
                          <m:r>
                            <a:rPr lang="en-US" sz="1200" b="1" i="1" baseline="-2500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sz="1200" b="1" dirty="0"/>
              </a:p>
              <a:p>
                <a:pPr marL="0" lvl="2" indent="0" algn="ctr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None/>
                </a:pPr>
                <a:r>
                  <a:rPr lang="ar-SA" sz="1200" dirty="0">
                    <a:solidFill>
                      <a:srgbClr val="A6A6A6"/>
                    </a:solidFill>
                  </a:rPr>
                  <a:t>هو نسبة الجرعة السامة الى الجرعة العلاجية</a:t>
                </a:r>
                <a:endParaRPr lang="en-US" sz="1200" dirty="0">
                  <a:solidFill>
                    <a:srgbClr val="A6A6A6"/>
                  </a:solidFill>
                </a:endParaRPr>
              </a:p>
              <a:p>
                <a:pPr marL="285750" lvl="2" indent="-285750"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SzPct val="100000"/>
                  <a:buFont typeface="Wingdings" charset="2"/>
                  <a:buChar char="§"/>
                </a:pPr>
                <a:endParaRPr lang="en-US" sz="1600" dirty="0"/>
              </a:p>
              <a:p>
                <a:pPr>
                  <a:lnSpc>
                    <a:spcPct val="100000"/>
                  </a:lnSpc>
                  <a:spcBef>
                    <a:spcPts val="50"/>
                  </a:spcBef>
                  <a:spcAft>
                    <a:spcPts val="50"/>
                  </a:spcAft>
                  <a:buFont typeface="Wingdings" charset="2"/>
                  <a:buChar char="§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153" y="716954"/>
                <a:ext cx="6454588" cy="6782471"/>
              </a:xfrm>
              <a:blipFill>
                <a:blip r:embed="rId2"/>
                <a:stretch>
                  <a:fillRect l="-1889" t="-270" r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18000"/>
          </a:blip>
          <a:srcRect/>
          <a:stretch>
            <a:fillRect/>
          </a:stretch>
        </p:blipFill>
        <p:spPr bwMode="auto">
          <a:xfrm>
            <a:off x="3442446" y="5042989"/>
            <a:ext cx="3061799" cy="24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-16000" contrast="12000"/>
          </a:blip>
          <a:srcRect/>
          <a:stretch>
            <a:fillRect/>
          </a:stretch>
        </p:blipFill>
        <p:spPr>
          <a:xfrm>
            <a:off x="215153" y="5042989"/>
            <a:ext cx="3227293" cy="24541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18430" y="7789869"/>
            <a:ext cx="26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6A6A6"/>
                </a:solidFill>
              </a:rPr>
              <a:t>*note the difference in T.I.</a:t>
            </a:r>
          </a:p>
        </p:txBody>
      </p:sp>
    </p:spTree>
    <p:extLst>
      <p:ext uri="{BB962C8B-B14F-4D97-AF65-F5344CB8AC3E}">
        <p14:creationId xmlns:p14="http://schemas.microsoft.com/office/powerpoint/2010/main" val="16457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94008"/>
            <a:ext cx="5649798" cy="3766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4326954"/>
            <a:ext cx="5649797" cy="35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86384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Antagonism :-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B050"/>
                </a:solidFill>
              </a:rPr>
              <a:t>It is the decrease or the complete abolishment of the effect of one drug in the presence of another.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67" y="3877056"/>
            <a:ext cx="6858000" cy="3749040"/>
          </a:xfrm>
        </p:spPr>
        <p:txBody>
          <a:bodyPr>
            <a:noAutofit/>
          </a:bodyPr>
          <a:lstStyle/>
          <a:p>
            <a:pPr lvl="1"/>
            <a:r>
              <a:rPr lang="en-US" sz="1600" dirty="0">
                <a:solidFill>
                  <a:srgbClr val="00B050"/>
                </a:solidFill>
              </a:rPr>
              <a:t>Physiological antagonism:</a:t>
            </a:r>
          </a:p>
          <a:p>
            <a:pPr marL="150876" lvl="1" indent="0">
              <a:buNone/>
            </a:pPr>
            <a:r>
              <a:rPr lang="en-US" sz="1600" dirty="0">
                <a:cs typeface="Times New Roman" pitchFamily="18" charset="0"/>
              </a:rPr>
              <a:t>Two drugs act on different receptors to produce different physiological effects.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e.g. Histamine &amp; Adrenaline.</a:t>
            </a:r>
          </a:p>
          <a:p>
            <a:pPr marL="150876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Adrenaline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  <a:sym typeface="Symbol" pitchFamily="18" charset="2"/>
              </a:rPr>
              <a:t> Vasoconstriction ( BP) &amp; bronchodilation.</a:t>
            </a:r>
          </a:p>
          <a:p>
            <a:pPr marL="150876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  <a:sym typeface="Symbol" pitchFamily="18" charset="2"/>
              </a:rPr>
              <a:t>Histamine  vasodilatation (BP) &amp; bronchoconstriction.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Chemical antagonism:</a:t>
            </a:r>
          </a:p>
          <a:p>
            <a:pPr marL="150876" lvl="1" indent="0">
              <a:buNone/>
            </a:pPr>
            <a:r>
              <a:rPr lang="en-US" sz="1600" dirty="0"/>
              <a:t>Simple chemical reaction &amp; loss of activity </a:t>
            </a:r>
          </a:p>
          <a:p>
            <a:pPr marL="150876" lvl="1" indent="0">
              <a:buNone/>
            </a:pPr>
            <a:r>
              <a:rPr lang="en-US" sz="1600" dirty="0"/>
              <a:t>No receptor.</a:t>
            </a:r>
          </a:p>
          <a:p>
            <a:pPr marL="150876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e.g.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Dimercaprol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reduces heavy metal toxicity (as in lead toxicity).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</a:rPr>
              <a:t>Pharmacokinetic:</a:t>
            </a:r>
          </a:p>
          <a:p>
            <a:pPr marL="150876" lvl="1" indent="0">
              <a:buNone/>
            </a:pPr>
            <a:r>
              <a:rPr lang="en-US" sz="1600" dirty="0"/>
              <a:t>The antagonist effectively reduces the concentration of the active drug at the site of action.</a:t>
            </a:r>
          </a:p>
          <a:p>
            <a:pPr marL="150876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e.g.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Phenobarbitone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accelerates hepatic metabolism of  warfarin.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5563270"/>
              </p:ext>
            </p:extLst>
          </p:nvPr>
        </p:nvGraphicFramePr>
        <p:xfrm>
          <a:off x="-182880" y="786384"/>
          <a:ext cx="6857999" cy="29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7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846" y="11713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Pharmacodynamic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antagonism (Receptor-blockade antagonism)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66" y="1072297"/>
            <a:ext cx="295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,Bold"/>
              </a:rPr>
              <a:t>1- Competitive </a:t>
            </a:r>
            <a:r>
              <a:rPr lang="en-US" sz="1600" b="1" u="sng" dirty="0">
                <a:latin typeface="Calibri,Bold"/>
              </a:rPr>
              <a:t>Reversible</a:t>
            </a:r>
            <a:r>
              <a:rPr lang="en-US" b="1" dirty="0">
                <a:latin typeface="Calibri,Bold"/>
              </a:rPr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866" y="1441629"/>
            <a:ext cx="4991100" cy="235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Two drugs compete for the same receptor.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The antagonist partially or completely prevents the pharmacological effect of agonist.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Antagonist dissociate rapidly from receptor.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Antagonism can be overcome by increasing the concentration of the agonist.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Parallel shift of the curve to the right, without any change in slope or maximum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e.g. acetylcholine and atropine</a:t>
            </a:r>
            <a:endParaRPr lang="en-US" sz="1400" dirty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49980" y="1623060"/>
            <a:ext cx="1371600" cy="36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67200" y="1788262"/>
            <a:ext cx="754380" cy="105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03320" y="1894145"/>
            <a:ext cx="1318260" cy="491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076956" y="1072893"/>
            <a:ext cx="1722120" cy="1173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ar-SA" sz="1100" dirty="0">
                <a:solidFill>
                  <a:srgbClr val="A6A6A6"/>
                </a:solidFill>
              </a:rPr>
              <a:t>الانتاقونست هنا بينافس الدواء على نفس الريسبتور , فيغطي تأثير الدواء جزئياً او كلياً.</a:t>
            </a:r>
          </a:p>
          <a:p>
            <a:pPr algn="r"/>
            <a:endParaRPr lang="ar-SA" sz="1100" dirty="0">
              <a:solidFill>
                <a:srgbClr val="A6A6A6"/>
              </a:solidFill>
            </a:endParaRPr>
          </a:p>
          <a:p>
            <a:pPr algn="r"/>
            <a:r>
              <a:rPr lang="ar-SA" sz="1100" dirty="0">
                <a:solidFill>
                  <a:srgbClr val="A6A6A6"/>
                </a:solidFill>
              </a:rPr>
              <a:t>بس الانتاقونس ما يستمر مربوط بالدواء فينفصل عنه.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17392" y="2876492"/>
            <a:ext cx="3404188" cy="120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076956" y="2289752"/>
            <a:ext cx="1722120" cy="11734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ar-SA" sz="1100" dirty="0">
                <a:solidFill>
                  <a:srgbClr val="A6A6A6"/>
                </a:solidFill>
              </a:rPr>
              <a:t>اذا زدنا كمية الدواء فاننا نقدر نلغي تأثير الانتافونست .</a:t>
            </a:r>
          </a:p>
          <a:p>
            <a:pPr algn="r"/>
            <a:endParaRPr lang="ar-SA" sz="1100" dirty="0">
              <a:solidFill>
                <a:srgbClr val="A6A6A6"/>
              </a:solidFill>
            </a:endParaRPr>
          </a:p>
          <a:p>
            <a:pPr algn="r"/>
            <a:r>
              <a:rPr lang="ar-SA" sz="1100" dirty="0">
                <a:solidFill>
                  <a:srgbClr val="A6A6A6"/>
                </a:solidFill>
              </a:rPr>
              <a:t>عشان كذا نلقى في الرسم البياني ان ماكسموم تأثير الدواء نفسه عشان زدنا الكمية 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0866" y="4369964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,Bold"/>
              </a:rPr>
              <a:t>2- Competitive </a:t>
            </a:r>
            <a:r>
              <a:rPr lang="en-US" sz="1600" b="1" u="sng" dirty="0">
                <a:latin typeface="Calibri,Bold"/>
              </a:rPr>
              <a:t>Irreversible</a:t>
            </a:r>
            <a:r>
              <a:rPr lang="en-US" b="1" dirty="0">
                <a:latin typeface="Calibri,Bold"/>
              </a:rPr>
              <a:t>: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0866" y="4733103"/>
            <a:ext cx="499110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Two drugs compete for the same receptor.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Antagonist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forms stable, permanent chemical bond with receptor</a:t>
            </a:r>
            <a:r>
              <a:rPr lang="en-US" sz="1400" dirty="0">
                <a:cs typeface="Times New Roman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The original response </a:t>
            </a:r>
            <a:r>
              <a:rPr lang="en-US" sz="1400" u="sng" dirty="0">
                <a:solidFill>
                  <a:srgbClr val="C00000"/>
                </a:solidFill>
                <a:cs typeface="Times New Roman" pitchFamily="18" charset="0"/>
              </a:rPr>
              <a:t>can not be overcome </a:t>
            </a:r>
            <a:r>
              <a:rPr lang="en-US" sz="1400" dirty="0">
                <a:cs typeface="Times New Roman" pitchFamily="18" charset="0"/>
              </a:rPr>
              <a:t>even by increasing the dose of the agonist.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No parallel shift  and a decrease in slope and a reduced maximum are obtained.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e.g. phenoxybenzamine and noradrenaline.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649980" y="4889129"/>
            <a:ext cx="1371600" cy="27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264816" y="5315705"/>
            <a:ext cx="3756764" cy="10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061716" y="4649284"/>
            <a:ext cx="1722120" cy="11734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ar-SA" sz="1100" dirty="0">
                <a:solidFill>
                  <a:srgbClr val="A6A6A6"/>
                </a:solidFill>
              </a:rPr>
              <a:t>الانتاقونست هنا بينافس الدواء على نفس الريسبتور .</a:t>
            </a:r>
          </a:p>
          <a:p>
            <a:pPr algn="r"/>
            <a:endParaRPr lang="ar-SA" sz="1100" dirty="0">
              <a:solidFill>
                <a:srgbClr val="A6A6A6"/>
              </a:solidFill>
            </a:endParaRPr>
          </a:p>
          <a:p>
            <a:pPr algn="r"/>
            <a:r>
              <a:rPr lang="ar-SA" sz="1100" dirty="0">
                <a:solidFill>
                  <a:srgbClr val="A6A6A6"/>
                </a:solidFill>
              </a:rPr>
              <a:t>الانتاقونس هنا يكون رابطة كيمائية قوية ما تنفك عكس الأول 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254561" y="5891032"/>
            <a:ext cx="2622239" cy="15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076956" y="5853590"/>
            <a:ext cx="1722120" cy="11734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ar-SA" sz="1100" dirty="0">
                <a:solidFill>
                  <a:srgbClr val="A6A6A6"/>
                </a:solidFill>
              </a:rPr>
              <a:t>مهما زدنا كمية الدواء فاننا  ما نقدر نلغي تأثير الانتافونست .</a:t>
            </a:r>
          </a:p>
          <a:p>
            <a:pPr algn="r"/>
            <a:endParaRPr lang="ar-SA" sz="1100" dirty="0">
              <a:solidFill>
                <a:srgbClr val="A6A6A6"/>
              </a:solidFill>
            </a:endParaRPr>
          </a:p>
          <a:p>
            <a:pPr algn="r"/>
            <a:r>
              <a:rPr lang="ar-SA" sz="1100" dirty="0">
                <a:solidFill>
                  <a:srgbClr val="A6A6A6"/>
                </a:solidFill>
              </a:rPr>
              <a:t>في الرسم البياني ان ماكسموم تأثير الدواء يقل  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481" y="3509670"/>
            <a:ext cx="3643299" cy="97847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81" y="7071054"/>
            <a:ext cx="3643299" cy="1031852"/>
          </a:xfrm>
          <a:prstGeom prst="rect">
            <a:avLst/>
          </a:prstGeom>
        </p:spPr>
      </p:pic>
      <p:cxnSp>
        <p:nvCxnSpPr>
          <p:cNvPr id="56" name="Curved Connector 55"/>
          <p:cNvCxnSpPr/>
          <p:nvPr/>
        </p:nvCxnSpPr>
        <p:spPr>
          <a:xfrm>
            <a:off x="2309259" y="6374522"/>
            <a:ext cx="2601831" cy="6307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>
            <a:off x="1890327" y="3308659"/>
            <a:ext cx="3039038" cy="15706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733" y="6498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216" y="58781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,Bold"/>
              </a:rPr>
              <a:t>3- </a:t>
            </a:r>
            <a:r>
              <a:rPr lang="en-US" b="1" u="sng" dirty="0">
                <a:latin typeface="Calibri,Bold"/>
              </a:rPr>
              <a:t>Non-Competitive</a:t>
            </a:r>
            <a:r>
              <a:rPr lang="en-US" b="1" dirty="0">
                <a:latin typeface="Calibri,Bold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240" y="957144"/>
            <a:ext cx="499110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Antagonist block at some point the chain of events that stimulate the response of  agonist.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Agonist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0000FF"/>
                </a:solidFill>
              </a:rPr>
              <a:t>Antagonist </a:t>
            </a:r>
            <a:r>
              <a:rPr lang="en-US" sz="1400" dirty="0"/>
              <a:t>can be bound </a:t>
            </a:r>
            <a:r>
              <a:rPr lang="en-US" sz="1400" u="sng" dirty="0"/>
              <a:t>simultaneously</a:t>
            </a:r>
            <a:r>
              <a:rPr lang="ar-SA" sz="1400" dirty="0"/>
              <a:t> </a:t>
            </a:r>
            <a:r>
              <a:rPr lang="en-US" sz="1400" dirty="0">
                <a:solidFill>
                  <a:srgbClr val="A6A6A6"/>
                </a:solidFill>
              </a:rPr>
              <a:t>(because it is Non-competitive).</a:t>
            </a:r>
            <a:endParaRPr lang="en-US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Antagonism </a:t>
            </a:r>
            <a:r>
              <a:rPr lang="en-US" sz="1400" u="sng" dirty="0">
                <a:solidFill>
                  <a:srgbClr val="C00000"/>
                </a:solidFill>
                <a:cs typeface="Times New Roman" pitchFamily="18" charset="0"/>
              </a:rPr>
              <a:t>cannot be overcome </a:t>
            </a:r>
            <a:r>
              <a:rPr lang="en-US" sz="1400" dirty="0"/>
              <a:t>by increasing concentration of agonist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e.g. verapamil and noradrenaline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lum bright="-18000"/>
          </a:blip>
          <a:srcRect l="5592" r="1692" b="2336"/>
          <a:stretch/>
        </p:blipFill>
        <p:spPr>
          <a:xfrm>
            <a:off x="5019151" y="957144"/>
            <a:ext cx="1837729" cy="1669929"/>
          </a:xfrm>
          <a:prstGeom prst="rect">
            <a:avLst/>
          </a:prstGeom>
          <a:noFill/>
        </p:spPr>
      </p:pic>
      <p:cxnSp>
        <p:nvCxnSpPr>
          <p:cNvPr id="5" name="Curved Connector 4"/>
          <p:cNvCxnSpPr/>
          <p:nvPr/>
        </p:nvCxnSpPr>
        <p:spPr>
          <a:xfrm>
            <a:off x="3024196" y="1409700"/>
            <a:ext cx="2767004" cy="14478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90154" y="1198350"/>
            <a:ext cx="146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فيقلل قوة الدواء</a:t>
            </a:r>
            <a:endParaRPr lang="en-US" sz="1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004458"/>
            <a:ext cx="6858000" cy="20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2733" y="317169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What about EC100?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241" y="3627732"/>
            <a:ext cx="670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the concentration (X) goes up, the dose-response equation computes the response (Y) as getting closer and closer to the Top plateau. But it never reaches it. When a drug binds to a receptor with mass action rules, the fraction occupancy equals  D/(D+K), where D is the concentration of drug (that you vary) and K is the equilibrium binding </a:t>
            </a:r>
            <a:r>
              <a:rPr lang="en-US" dirty="0" err="1"/>
              <a:t>dissioction</a:t>
            </a:r>
            <a:r>
              <a:rPr lang="en-US" dirty="0"/>
              <a:t> constant, which is a fixed property of the drug and receptor. As D gets higher and higher, the fractional occupancy gets closer and closer to 1.0, but never reaches it. Therefore, there can be no EC100.  And no EC0.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216" y="6372225"/>
            <a:ext cx="603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هنا </a:t>
            </a:r>
            <a:r>
              <a:rPr lang="ar-SA" dirty="0">
                <a:solidFill>
                  <a:srgbClr val="A6A6A6"/>
                </a:solidFill>
              </a:rPr>
              <a:t>يوضح كيف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 انه مستحيل يوصل الدواء ل ماكسيموم افيكت 100% في جسم الانسان , لكن توصل قريب منها 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5972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2269</Template>
  <TotalTime>1363</TotalTime>
  <Words>1146</Words>
  <Application>Microsoft Macintosh PowerPoint</Application>
  <PresentationFormat>On-screen Show (4:3)</PresentationFormat>
  <Paragraphs>188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Calibri,Bold</vt:lpstr>
      <vt:lpstr>Cambria Math</vt:lpstr>
      <vt:lpstr>Symbol</vt:lpstr>
      <vt:lpstr>Times New Roman</vt:lpstr>
      <vt:lpstr>Wingdings</vt:lpstr>
      <vt:lpstr>Wingdings 3</vt:lpstr>
      <vt:lpstr>1_Custom Design</vt:lpstr>
      <vt:lpstr>Custom Design</vt:lpstr>
      <vt:lpstr>Retrospect</vt:lpstr>
      <vt:lpstr>PowerPoint Presentation</vt:lpstr>
      <vt:lpstr>PowerPoint Presentation</vt:lpstr>
      <vt:lpstr>PowerPoint Presentation</vt:lpstr>
      <vt:lpstr>PowerPoint Presentation</vt:lpstr>
      <vt:lpstr>Quantal Dose-Response Curves:-</vt:lpstr>
      <vt:lpstr>PowerPoint Presentation</vt:lpstr>
      <vt:lpstr>Antagonism :- It is the decrease or the complete abolishment of the effect of one drug in the presence of another. </vt:lpstr>
      <vt:lpstr>PowerPoint Presentation</vt:lpstr>
      <vt:lpstr>PowerPoint Presentation</vt:lpstr>
      <vt:lpstr>PowerPoint Presentation</vt:lpstr>
      <vt:lpstr>Pharmacology Team :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Dr.laila f</dc:creator>
  <cp:lastModifiedBy>شوق</cp:lastModifiedBy>
  <cp:revision>73</cp:revision>
  <dcterms:created xsi:type="dcterms:W3CDTF">2016-10-05T14:53:37Z</dcterms:created>
  <dcterms:modified xsi:type="dcterms:W3CDTF">2016-11-23T14:50:35Z</dcterms:modified>
</cp:coreProperties>
</file>