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mp" ContentType="image/png"/>
  <Default Extension="jp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08" r:id="rId2"/>
    <p:sldMasterId id="2147483821" r:id="rId3"/>
  </p:sldMasterIdLst>
  <p:notesMasterIdLst>
    <p:notesMasterId r:id="rId16"/>
  </p:notesMasterIdLst>
  <p:handoutMasterIdLst>
    <p:handoutMasterId r:id="rId17"/>
  </p:handoutMasterIdLst>
  <p:sldIdLst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AA6"/>
    <a:srgbClr val="A6A6A6"/>
    <a:srgbClr val="CCFFFF"/>
    <a:srgbClr val="9B320E"/>
    <a:srgbClr val="9B261F"/>
    <a:srgbClr val="9B2D1F"/>
    <a:srgbClr val="439ED5"/>
    <a:srgbClr val="429DD6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05" autoAdjust="0"/>
    <p:restoredTop sz="94660"/>
  </p:normalViewPr>
  <p:slideViewPr>
    <p:cSldViewPr snapToGrid="0">
      <p:cViewPr varScale="1">
        <p:scale>
          <a:sx n="63" d="100"/>
          <a:sy n="63" d="100"/>
        </p:scale>
        <p:origin x="3128" y="1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2832" y="7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CB2E84-E69C-2940-BB8F-9D658384A35C}" type="doc">
      <dgm:prSet loTypeId="urn:microsoft.com/office/officeart/2008/layout/HalfCircleOrganizationChar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9ADE3E-C15A-3547-BAC0-40857CF20E81}">
      <dgm:prSet phldrT="[Text]"/>
      <dgm:spPr/>
      <dgm:t>
        <a:bodyPr/>
        <a:lstStyle/>
        <a:p>
          <a:r>
            <a:rPr lang="en-US" dirty="0" smtClean="0"/>
            <a:t>Receptors families</a:t>
          </a:r>
          <a:endParaRPr lang="en-US" dirty="0"/>
        </a:p>
      </dgm:t>
    </dgm:pt>
    <dgm:pt modelId="{4112F96E-053E-DD49-AFDE-9495887E245C}" type="parTrans" cxnId="{ABA1312E-EBE7-6F46-A41F-6334DBB1405E}">
      <dgm:prSet/>
      <dgm:spPr/>
      <dgm:t>
        <a:bodyPr/>
        <a:lstStyle/>
        <a:p>
          <a:endParaRPr lang="en-US"/>
        </a:p>
      </dgm:t>
    </dgm:pt>
    <dgm:pt modelId="{697E7072-81D9-8D4B-A6D5-1EDDBB364D9F}" type="sibTrans" cxnId="{ABA1312E-EBE7-6F46-A41F-6334DBB1405E}">
      <dgm:prSet/>
      <dgm:spPr/>
      <dgm:t>
        <a:bodyPr/>
        <a:lstStyle/>
        <a:p>
          <a:endParaRPr lang="en-US"/>
        </a:p>
      </dgm:t>
    </dgm:pt>
    <dgm:pt modelId="{4C38594D-91FA-6C46-A2DD-EBF61E008F01}">
      <dgm:prSet phldrT="[Text]"/>
      <dgm:spPr/>
      <dgm:t>
        <a:bodyPr/>
        <a:lstStyle/>
        <a:p>
          <a:r>
            <a:rPr lang="en-US" altLang="en-US" b="1" dirty="0" smtClean="0">
              <a:solidFill>
                <a:schemeClr val="tx1"/>
              </a:solidFill>
              <a:latin typeface="+mn-lt"/>
              <a:ea typeface="ＭＳ Ｐゴシック" charset="-128"/>
            </a:rPr>
            <a:t>Type I  </a:t>
          </a:r>
          <a:r>
            <a:rPr lang="en-US" altLang="en-US" b="0" dirty="0" smtClean="0">
              <a:solidFill>
                <a:schemeClr val="tx1"/>
              </a:solidFill>
              <a:latin typeface="+mn-lt"/>
              <a:ea typeface="ＭＳ Ｐゴシック" charset="-128"/>
            </a:rPr>
            <a:t>(Ion Channel-Linked </a:t>
          </a:r>
          <a:r>
            <a:rPr lang="en-US" altLang="en-US" b="1" dirty="0" smtClean="0">
              <a:solidFill>
                <a:schemeClr val="tx1"/>
              </a:solidFill>
              <a:latin typeface="+mn-lt"/>
              <a:ea typeface="ＭＳ Ｐゴシック" charset="-128"/>
            </a:rPr>
            <a:t>receptors)</a:t>
          </a:r>
          <a:endParaRPr lang="en-US" b="1" dirty="0">
            <a:solidFill>
              <a:schemeClr val="tx1"/>
            </a:solidFill>
            <a:latin typeface="+mn-lt"/>
          </a:endParaRPr>
        </a:p>
      </dgm:t>
    </dgm:pt>
    <dgm:pt modelId="{BCE06911-FFA3-7C4B-B9AA-F182B798C5E1}" type="parTrans" cxnId="{4746DA54-C103-AC48-B7DF-3D34A55D5FE8}">
      <dgm:prSet/>
      <dgm:spPr/>
      <dgm:t>
        <a:bodyPr/>
        <a:lstStyle/>
        <a:p>
          <a:endParaRPr lang="en-US"/>
        </a:p>
      </dgm:t>
    </dgm:pt>
    <dgm:pt modelId="{E2DE3E40-8D73-E049-A73B-D0D7EAEB8883}" type="sibTrans" cxnId="{4746DA54-C103-AC48-B7DF-3D34A55D5FE8}">
      <dgm:prSet/>
      <dgm:spPr/>
      <dgm:t>
        <a:bodyPr/>
        <a:lstStyle/>
        <a:p>
          <a:endParaRPr lang="en-US"/>
        </a:p>
      </dgm:t>
    </dgm:pt>
    <dgm:pt modelId="{109716C5-ABC6-D842-989C-4F2D8242DF0D}">
      <dgm:prSet phldrT="[Text]"/>
      <dgm:spPr/>
      <dgm:t>
        <a:bodyPr/>
        <a:lstStyle/>
        <a:p>
          <a:r>
            <a:rPr lang="en-US" altLang="en-US" b="1" dirty="0" smtClean="0">
              <a:solidFill>
                <a:schemeClr val="tx1"/>
              </a:solidFill>
              <a:latin typeface="+mn-lt"/>
              <a:ea typeface="ＭＳ Ｐゴシック" charset="-128"/>
            </a:rPr>
            <a:t>Type III </a:t>
          </a:r>
          <a:r>
            <a:rPr lang="en-US" altLang="en-US" b="0" dirty="0" smtClean="0">
              <a:solidFill>
                <a:schemeClr val="tx1"/>
              </a:solidFill>
              <a:latin typeface="+mn-lt"/>
              <a:ea typeface="ＭＳ Ｐゴシック" charset="-128"/>
            </a:rPr>
            <a:t>(Enzyme-Linked receptors)</a:t>
          </a:r>
          <a:endParaRPr lang="en-US" b="0" dirty="0">
            <a:solidFill>
              <a:schemeClr val="tx1"/>
            </a:solidFill>
            <a:latin typeface="+mn-lt"/>
          </a:endParaRPr>
        </a:p>
      </dgm:t>
    </dgm:pt>
    <dgm:pt modelId="{8F8CCBA7-CA8F-F14B-9887-13BDEEB5A1D2}" type="parTrans" cxnId="{412B965C-A1AB-8C46-8F96-F072EEF43D13}">
      <dgm:prSet/>
      <dgm:spPr/>
      <dgm:t>
        <a:bodyPr/>
        <a:lstStyle/>
        <a:p>
          <a:endParaRPr lang="en-US"/>
        </a:p>
      </dgm:t>
    </dgm:pt>
    <dgm:pt modelId="{D6A3E3B6-1C14-324D-8C8D-9732110A18B8}" type="sibTrans" cxnId="{412B965C-A1AB-8C46-8F96-F072EEF43D13}">
      <dgm:prSet/>
      <dgm:spPr/>
      <dgm:t>
        <a:bodyPr/>
        <a:lstStyle/>
        <a:p>
          <a:endParaRPr lang="en-US"/>
        </a:p>
      </dgm:t>
    </dgm:pt>
    <dgm:pt modelId="{92F8E96F-7A70-124C-AF0C-AC62E4BE1AB0}">
      <dgm:prSet phldrT="[Text]"/>
      <dgm:spPr/>
      <dgm:t>
        <a:bodyPr/>
        <a:lstStyle/>
        <a:p>
          <a:r>
            <a:rPr lang="en-US" altLang="en-US" b="1" dirty="0" smtClean="0">
              <a:solidFill>
                <a:schemeClr val="tx1"/>
              </a:solidFill>
              <a:latin typeface="+mn-lt"/>
              <a:ea typeface="ＭＳ Ｐゴシック" charset="-128"/>
            </a:rPr>
            <a:t>Type IV </a:t>
          </a:r>
          <a:r>
            <a:rPr lang="en-US" altLang="en-US" b="0" dirty="0" smtClean="0">
              <a:solidFill>
                <a:schemeClr val="tx1"/>
              </a:solidFill>
              <a:latin typeface="+mn-lt"/>
              <a:ea typeface="ＭＳ Ｐゴシック" charset="-128"/>
            </a:rPr>
            <a:t>(Receptors linked to gene transcription)</a:t>
          </a:r>
          <a:endParaRPr lang="en-US" b="0" dirty="0">
            <a:solidFill>
              <a:schemeClr val="tx1"/>
            </a:solidFill>
            <a:latin typeface="+mn-lt"/>
          </a:endParaRPr>
        </a:p>
      </dgm:t>
    </dgm:pt>
    <dgm:pt modelId="{A020F40E-14BF-A046-B45C-F65E3B1D12E3}" type="parTrans" cxnId="{3B43E160-AD6F-E140-9D06-439A107C2A58}">
      <dgm:prSet/>
      <dgm:spPr/>
      <dgm:t>
        <a:bodyPr/>
        <a:lstStyle/>
        <a:p>
          <a:endParaRPr lang="en-US"/>
        </a:p>
      </dgm:t>
    </dgm:pt>
    <dgm:pt modelId="{B08E998A-8B3E-0841-AF09-E7E436077045}" type="sibTrans" cxnId="{3B43E160-AD6F-E140-9D06-439A107C2A58}">
      <dgm:prSet/>
      <dgm:spPr/>
      <dgm:t>
        <a:bodyPr/>
        <a:lstStyle/>
        <a:p>
          <a:pPr rtl="0"/>
          <a:endParaRPr lang="en-US"/>
        </a:p>
      </dgm:t>
    </dgm:pt>
    <dgm:pt modelId="{7800C139-E0FD-634C-B75F-F5DCEB380B40}">
      <dgm:prSet/>
      <dgm:spPr/>
      <dgm:t>
        <a:bodyPr/>
        <a:lstStyle/>
        <a:p>
          <a:r>
            <a:rPr lang="en-US" altLang="en-US" b="1" dirty="0" smtClean="0">
              <a:solidFill>
                <a:schemeClr val="tx1"/>
              </a:solidFill>
              <a:latin typeface="+mn-lt"/>
              <a:ea typeface="ＭＳ Ｐゴシック" charset="-128"/>
            </a:rPr>
            <a:t>Type II  </a:t>
          </a:r>
          <a:r>
            <a:rPr lang="en-US" altLang="en-US" b="0" dirty="0" smtClean="0">
              <a:solidFill>
                <a:schemeClr val="tx1"/>
              </a:solidFill>
              <a:latin typeface="+mn-lt"/>
              <a:ea typeface="ＭＳ Ｐゴシック" charset="-128"/>
            </a:rPr>
            <a:t>(G-Protein coupled receptors)</a:t>
          </a:r>
          <a:endParaRPr lang="en-US" b="0" dirty="0">
            <a:solidFill>
              <a:schemeClr val="tx1"/>
            </a:solidFill>
            <a:latin typeface="+mn-lt"/>
          </a:endParaRPr>
        </a:p>
      </dgm:t>
    </dgm:pt>
    <dgm:pt modelId="{1463845E-DEF4-874C-8AA0-ED935E50A541}" type="parTrans" cxnId="{2E2021E3-EEF7-1548-9CCB-65B2442AA1F2}">
      <dgm:prSet/>
      <dgm:spPr/>
      <dgm:t>
        <a:bodyPr/>
        <a:lstStyle/>
        <a:p>
          <a:endParaRPr lang="en-US"/>
        </a:p>
      </dgm:t>
    </dgm:pt>
    <dgm:pt modelId="{A7947898-9693-9D49-8F19-66C63B02A87D}" type="sibTrans" cxnId="{2E2021E3-EEF7-1548-9CCB-65B2442AA1F2}">
      <dgm:prSet/>
      <dgm:spPr/>
      <dgm:t>
        <a:bodyPr/>
        <a:lstStyle/>
        <a:p>
          <a:endParaRPr lang="en-US"/>
        </a:p>
      </dgm:t>
    </dgm:pt>
    <dgm:pt modelId="{7EA1DEED-EBD6-D746-908B-03FD433BB84E}" type="pres">
      <dgm:prSet presAssocID="{1BCB2E84-E69C-2940-BB8F-9D658384A35C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C292BE0-196F-3745-9AA1-85F40E6B1DDD}" type="pres">
      <dgm:prSet presAssocID="{769ADE3E-C15A-3547-BAC0-40857CF20E81}" presName="hierRoot1" presStyleCnt="0">
        <dgm:presLayoutVars>
          <dgm:hierBranch val="init"/>
        </dgm:presLayoutVars>
      </dgm:prSet>
      <dgm:spPr/>
    </dgm:pt>
    <dgm:pt modelId="{056FD8D9-352D-4E4D-97B6-2196E869B67B}" type="pres">
      <dgm:prSet presAssocID="{769ADE3E-C15A-3547-BAC0-40857CF20E81}" presName="rootComposite1" presStyleCnt="0"/>
      <dgm:spPr/>
    </dgm:pt>
    <dgm:pt modelId="{69C404C2-75CA-6B4D-9892-EBA51A867D65}" type="pres">
      <dgm:prSet presAssocID="{769ADE3E-C15A-3547-BAC0-40857CF20E81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15501C-067D-5F41-9E12-49053739F90A}" type="pres">
      <dgm:prSet presAssocID="{769ADE3E-C15A-3547-BAC0-40857CF20E81}" presName="topArc1" presStyleLbl="parChTrans1D1" presStyleIdx="0" presStyleCnt="10"/>
      <dgm:spPr/>
    </dgm:pt>
    <dgm:pt modelId="{6AB9C9CB-2E0D-3340-98E3-15D6D50B262B}" type="pres">
      <dgm:prSet presAssocID="{769ADE3E-C15A-3547-BAC0-40857CF20E81}" presName="bottomArc1" presStyleLbl="parChTrans1D1" presStyleIdx="1" presStyleCnt="10"/>
      <dgm:spPr/>
    </dgm:pt>
    <dgm:pt modelId="{E011D7EE-3578-3F4B-852A-B7F241E4793A}" type="pres">
      <dgm:prSet presAssocID="{769ADE3E-C15A-3547-BAC0-40857CF20E81}" presName="topConnNode1" presStyleLbl="node1" presStyleIdx="0" presStyleCnt="0"/>
      <dgm:spPr/>
      <dgm:t>
        <a:bodyPr/>
        <a:lstStyle/>
        <a:p>
          <a:endParaRPr lang="en-US"/>
        </a:p>
      </dgm:t>
    </dgm:pt>
    <dgm:pt modelId="{2A358B7B-B634-BE4F-83E3-8C892FFF7BE3}" type="pres">
      <dgm:prSet presAssocID="{769ADE3E-C15A-3547-BAC0-40857CF20E81}" presName="hierChild2" presStyleCnt="0"/>
      <dgm:spPr/>
    </dgm:pt>
    <dgm:pt modelId="{BA0C2A80-0319-0646-9010-EBDDBD2D0C73}" type="pres">
      <dgm:prSet presAssocID="{BCE06911-FFA3-7C4B-B9AA-F182B798C5E1}" presName="Name28" presStyleLbl="parChTrans1D2" presStyleIdx="0" presStyleCnt="4"/>
      <dgm:spPr/>
      <dgm:t>
        <a:bodyPr/>
        <a:lstStyle/>
        <a:p>
          <a:endParaRPr lang="en-US"/>
        </a:p>
      </dgm:t>
    </dgm:pt>
    <dgm:pt modelId="{521510E9-1CEF-1249-A94B-FB8BDD9CC84E}" type="pres">
      <dgm:prSet presAssocID="{4C38594D-91FA-6C46-A2DD-EBF61E008F01}" presName="hierRoot2" presStyleCnt="0">
        <dgm:presLayoutVars>
          <dgm:hierBranch val="init"/>
        </dgm:presLayoutVars>
      </dgm:prSet>
      <dgm:spPr/>
    </dgm:pt>
    <dgm:pt modelId="{8A037DE6-DA51-104F-B600-1B321691ADDF}" type="pres">
      <dgm:prSet presAssocID="{4C38594D-91FA-6C46-A2DD-EBF61E008F01}" presName="rootComposite2" presStyleCnt="0"/>
      <dgm:spPr/>
    </dgm:pt>
    <dgm:pt modelId="{F280E360-2595-0F45-A04A-2A1B69618025}" type="pres">
      <dgm:prSet presAssocID="{4C38594D-91FA-6C46-A2DD-EBF61E008F0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25FACF-B02F-B141-BDA5-0E63533ED60A}" type="pres">
      <dgm:prSet presAssocID="{4C38594D-91FA-6C46-A2DD-EBF61E008F01}" presName="topArc2" presStyleLbl="parChTrans1D1" presStyleIdx="2" presStyleCnt="10"/>
      <dgm:spPr/>
    </dgm:pt>
    <dgm:pt modelId="{EFB892E8-19B8-1342-9E31-9E9F986E9875}" type="pres">
      <dgm:prSet presAssocID="{4C38594D-91FA-6C46-A2DD-EBF61E008F01}" presName="bottomArc2" presStyleLbl="parChTrans1D1" presStyleIdx="3" presStyleCnt="10"/>
      <dgm:spPr/>
    </dgm:pt>
    <dgm:pt modelId="{15E85D8E-2EBF-9544-BFFA-21F446C39B46}" type="pres">
      <dgm:prSet presAssocID="{4C38594D-91FA-6C46-A2DD-EBF61E008F01}" presName="topConnNode2" presStyleLbl="node2" presStyleIdx="0" presStyleCnt="0"/>
      <dgm:spPr/>
      <dgm:t>
        <a:bodyPr/>
        <a:lstStyle/>
        <a:p>
          <a:endParaRPr lang="en-US"/>
        </a:p>
      </dgm:t>
    </dgm:pt>
    <dgm:pt modelId="{6C86A722-BD9C-8545-8667-CF9A544BFDD9}" type="pres">
      <dgm:prSet presAssocID="{4C38594D-91FA-6C46-A2DD-EBF61E008F01}" presName="hierChild4" presStyleCnt="0"/>
      <dgm:spPr/>
    </dgm:pt>
    <dgm:pt modelId="{84EBF7F5-DBD6-C24F-9D37-B275DB412C29}" type="pres">
      <dgm:prSet presAssocID="{4C38594D-91FA-6C46-A2DD-EBF61E008F01}" presName="hierChild5" presStyleCnt="0"/>
      <dgm:spPr/>
    </dgm:pt>
    <dgm:pt modelId="{49F7A584-BE6B-9044-81E2-27294A24AE5F}" type="pres">
      <dgm:prSet presAssocID="{1463845E-DEF4-874C-8AA0-ED935E50A541}" presName="Name28" presStyleLbl="parChTrans1D2" presStyleIdx="1" presStyleCnt="4"/>
      <dgm:spPr/>
      <dgm:t>
        <a:bodyPr/>
        <a:lstStyle/>
        <a:p>
          <a:endParaRPr lang="en-US"/>
        </a:p>
      </dgm:t>
    </dgm:pt>
    <dgm:pt modelId="{15E8A5F1-E83D-5141-9A72-FA3B59289DE9}" type="pres">
      <dgm:prSet presAssocID="{7800C139-E0FD-634C-B75F-F5DCEB380B40}" presName="hierRoot2" presStyleCnt="0">
        <dgm:presLayoutVars>
          <dgm:hierBranch val="init"/>
        </dgm:presLayoutVars>
      </dgm:prSet>
      <dgm:spPr/>
    </dgm:pt>
    <dgm:pt modelId="{CE6EC828-5920-1E41-BC64-08BFC4083CFC}" type="pres">
      <dgm:prSet presAssocID="{7800C139-E0FD-634C-B75F-F5DCEB380B40}" presName="rootComposite2" presStyleCnt="0"/>
      <dgm:spPr/>
    </dgm:pt>
    <dgm:pt modelId="{3F8C2FC4-EE1A-B248-88AC-1B74CCEA3FCA}" type="pres">
      <dgm:prSet presAssocID="{7800C139-E0FD-634C-B75F-F5DCEB380B40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09373F-6B51-AC4B-929F-AF3045770C8E}" type="pres">
      <dgm:prSet presAssocID="{7800C139-E0FD-634C-B75F-F5DCEB380B40}" presName="topArc2" presStyleLbl="parChTrans1D1" presStyleIdx="4" presStyleCnt="10"/>
      <dgm:spPr/>
    </dgm:pt>
    <dgm:pt modelId="{0F90CCF2-3507-8641-A91B-CCCF28487E77}" type="pres">
      <dgm:prSet presAssocID="{7800C139-E0FD-634C-B75F-F5DCEB380B40}" presName="bottomArc2" presStyleLbl="parChTrans1D1" presStyleIdx="5" presStyleCnt="10"/>
      <dgm:spPr/>
    </dgm:pt>
    <dgm:pt modelId="{4E88D250-F470-4747-924D-DFCB44DBC5E2}" type="pres">
      <dgm:prSet presAssocID="{7800C139-E0FD-634C-B75F-F5DCEB380B40}" presName="topConnNode2" presStyleLbl="node2" presStyleIdx="0" presStyleCnt="0"/>
      <dgm:spPr/>
      <dgm:t>
        <a:bodyPr/>
        <a:lstStyle/>
        <a:p>
          <a:endParaRPr lang="en-US"/>
        </a:p>
      </dgm:t>
    </dgm:pt>
    <dgm:pt modelId="{950BBD3E-DB3E-E849-8BFA-4FE10E9891D1}" type="pres">
      <dgm:prSet presAssocID="{7800C139-E0FD-634C-B75F-F5DCEB380B40}" presName="hierChild4" presStyleCnt="0"/>
      <dgm:spPr/>
    </dgm:pt>
    <dgm:pt modelId="{46CB7101-24D8-7B44-B3A3-914F28149265}" type="pres">
      <dgm:prSet presAssocID="{7800C139-E0FD-634C-B75F-F5DCEB380B40}" presName="hierChild5" presStyleCnt="0"/>
      <dgm:spPr/>
    </dgm:pt>
    <dgm:pt modelId="{A5CCBDBF-5CE3-1F43-BB7E-0F90FD96D9E4}" type="pres">
      <dgm:prSet presAssocID="{8F8CCBA7-CA8F-F14B-9887-13BDEEB5A1D2}" presName="Name28" presStyleLbl="parChTrans1D2" presStyleIdx="2" presStyleCnt="4"/>
      <dgm:spPr/>
      <dgm:t>
        <a:bodyPr/>
        <a:lstStyle/>
        <a:p>
          <a:endParaRPr lang="en-US"/>
        </a:p>
      </dgm:t>
    </dgm:pt>
    <dgm:pt modelId="{3AF3FB03-1E6C-7C4E-A2A1-AAE98154179F}" type="pres">
      <dgm:prSet presAssocID="{109716C5-ABC6-D842-989C-4F2D8242DF0D}" presName="hierRoot2" presStyleCnt="0">
        <dgm:presLayoutVars>
          <dgm:hierBranch val="init"/>
        </dgm:presLayoutVars>
      </dgm:prSet>
      <dgm:spPr/>
    </dgm:pt>
    <dgm:pt modelId="{0D929362-29FC-D54B-96D4-7B8B00509A6F}" type="pres">
      <dgm:prSet presAssocID="{109716C5-ABC6-D842-989C-4F2D8242DF0D}" presName="rootComposite2" presStyleCnt="0"/>
      <dgm:spPr/>
    </dgm:pt>
    <dgm:pt modelId="{876B7C42-2076-6F43-8C36-977C6C494FE4}" type="pres">
      <dgm:prSet presAssocID="{109716C5-ABC6-D842-989C-4F2D8242DF0D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C90006-148B-C14A-AE84-6B13F28A92D7}" type="pres">
      <dgm:prSet presAssocID="{109716C5-ABC6-D842-989C-4F2D8242DF0D}" presName="topArc2" presStyleLbl="parChTrans1D1" presStyleIdx="6" presStyleCnt="10"/>
      <dgm:spPr/>
    </dgm:pt>
    <dgm:pt modelId="{BDA368F6-25D2-AA44-B84B-9C7096651268}" type="pres">
      <dgm:prSet presAssocID="{109716C5-ABC6-D842-989C-4F2D8242DF0D}" presName="bottomArc2" presStyleLbl="parChTrans1D1" presStyleIdx="7" presStyleCnt="10"/>
      <dgm:spPr/>
    </dgm:pt>
    <dgm:pt modelId="{89F969CD-8786-3543-AA51-8F2E94BD593D}" type="pres">
      <dgm:prSet presAssocID="{109716C5-ABC6-D842-989C-4F2D8242DF0D}" presName="topConnNode2" presStyleLbl="node2" presStyleIdx="0" presStyleCnt="0"/>
      <dgm:spPr/>
      <dgm:t>
        <a:bodyPr/>
        <a:lstStyle/>
        <a:p>
          <a:endParaRPr lang="en-US"/>
        </a:p>
      </dgm:t>
    </dgm:pt>
    <dgm:pt modelId="{527EA5F2-D365-1E43-90D2-F60B220AECAF}" type="pres">
      <dgm:prSet presAssocID="{109716C5-ABC6-D842-989C-4F2D8242DF0D}" presName="hierChild4" presStyleCnt="0"/>
      <dgm:spPr/>
    </dgm:pt>
    <dgm:pt modelId="{350E7BD8-CC04-BB4F-BA2F-992569472366}" type="pres">
      <dgm:prSet presAssocID="{109716C5-ABC6-D842-989C-4F2D8242DF0D}" presName="hierChild5" presStyleCnt="0"/>
      <dgm:spPr/>
    </dgm:pt>
    <dgm:pt modelId="{CD4CE063-9B16-EF47-88A0-978E54D3E6CC}" type="pres">
      <dgm:prSet presAssocID="{A020F40E-14BF-A046-B45C-F65E3B1D12E3}" presName="Name28" presStyleLbl="parChTrans1D2" presStyleIdx="3" presStyleCnt="4"/>
      <dgm:spPr/>
      <dgm:t>
        <a:bodyPr/>
        <a:lstStyle/>
        <a:p>
          <a:endParaRPr lang="en-US"/>
        </a:p>
      </dgm:t>
    </dgm:pt>
    <dgm:pt modelId="{3E1F8BC5-2AE8-1441-8BFC-659A8BE29643}" type="pres">
      <dgm:prSet presAssocID="{92F8E96F-7A70-124C-AF0C-AC62E4BE1AB0}" presName="hierRoot2" presStyleCnt="0">
        <dgm:presLayoutVars>
          <dgm:hierBranch val="init"/>
        </dgm:presLayoutVars>
      </dgm:prSet>
      <dgm:spPr/>
    </dgm:pt>
    <dgm:pt modelId="{944CCAF6-4BA7-6B44-A575-895FCE1DBD62}" type="pres">
      <dgm:prSet presAssocID="{92F8E96F-7A70-124C-AF0C-AC62E4BE1AB0}" presName="rootComposite2" presStyleCnt="0"/>
      <dgm:spPr/>
    </dgm:pt>
    <dgm:pt modelId="{71E4A07A-F95D-5749-8A17-4E83652B87AC}" type="pres">
      <dgm:prSet presAssocID="{92F8E96F-7A70-124C-AF0C-AC62E4BE1AB0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488931-343A-1C44-8F07-F707F6F3FED2}" type="pres">
      <dgm:prSet presAssocID="{92F8E96F-7A70-124C-AF0C-AC62E4BE1AB0}" presName="topArc2" presStyleLbl="parChTrans1D1" presStyleIdx="8" presStyleCnt="10"/>
      <dgm:spPr/>
    </dgm:pt>
    <dgm:pt modelId="{48F5A84A-00FE-9241-B55B-FC30E7B2166F}" type="pres">
      <dgm:prSet presAssocID="{92F8E96F-7A70-124C-AF0C-AC62E4BE1AB0}" presName="bottomArc2" presStyleLbl="parChTrans1D1" presStyleIdx="9" presStyleCnt="10"/>
      <dgm:spPr/>
    </dgm:pt>
    <dgm:pt modelId="{5287D686-F98D-6E46-A24E-57B67DED38E8}" type="pres">
      <dgm:prSet presAssocID="{92F8E96F-7A70-124C-AF0C-AC62E4BE1AB0}" presName="topConnNode2" presStyleLbl="node2" presStyleIdx="0" presStyleCnt="0"/>
      <dgm:spPr/>
      <dgm:t>
        <a:bodyPr/>
        <a:lstStyle/>
        <a:p>
          <a:endParaRPr lang="en-US"/>
        </a:p>
      </dgm:t>
    </dgm:pt>
    <dgm:pt modelId="{F11B75BA-B658-944D-AA8B-3B16A8429BA1}" type="pres">
      <dgm:prSet presAssocID="{92F8E96F-7A70-124C-AF0C-AC62E4BE1AB0}" presName="hierChild4" presStyleCnt="0"/>
      <dgm:spPr/>
    </dgm:pt>
    <dgm:pt modelId="{2854E3C6-EFC1-1B41-8C63-A2BBA173F7FF}" type="pres">
      <dgm:prSet presAssocID="{92F8E96F-7A70-124C-AF0C-AC62E4BE1AB0}" presName="hierChild5" presStyleCnt="0"/>
      <dgm:spPr/>
    </dgm:pt>
    <dgm:pt modelId="{A6B196C5-9777-EB41-9684-052247D2ACC8}" type="pres">
      <dgm:prSet presAssocID="{769ADE3E-C15A-3547-BAC0-40857CF20E81}" presName="hierChild3" presStyleCnt="0"/>
      <dgm:spPr/>
    </dgm:pt>
  </dgm:ptLst>
  <dgm:cxnLst>
    <dgm:cxn modelId="{412B965C-A1AB-8C46-8F96-F072EEF43D13}" srcId="{769ADE3E-C15A-3547-BAC0-40857CF20E81}" destId="{109716C5-ABC6-D842-989C-4F2D8242DF0D}" srcOrd="2" destOrd="0" parTransId="{8F8CCBA7-CA8F-F14B-9887-13BDEEB5A1D2}" sibTransId="{D6A3E3B6-1C14-324D-8C8D-9732110A18B8}"/>
    <dgm:cxn modelId="{929155E5-C333-9547-AEEC-0980D08F990F}" type="presOf" srcId="{769ADE3E-C15A-3547-BAC0-40857CF20E81}" destId="{E011D7EE-3578-3F4B-852A-B7F241E4793A}" srcOrd="1" destOrd="0" presId="urn:microsoft.com/office/officeart/2008/layout/HalfCircleOrganizationChart"/>
    <dgm:cxn modelId="{2E2021E3-EEF7-1548-9CCB-65B2442AA1F2}" srcId="{769ADE3E-C15A-3547-BAC0-40857CF20E81}" destId="{7800C139-E0FD-634C-B75F-F5DCEB380B40}" srcOrd="1" destOrd="0" parTransId="{1463845E-DEF4-874C-8AA0-ED935E50A541}" sibTransId="{A7947898-9693-9D49-8F19-66C63B02A87D}"/>
    <dgm:cxn modelId="{4187D3B4-E00D-394A-9274-2479211ED61D}" type="presOf" srcId="{109716C5-ABC6-D842-989C-4F2D8242DF0D}" destId="{89F969CD-8786-3543-AA51-8F2E94BD593D}" srcOrd="1" destOrd="0" presId="urn:microsoft.com/office/officeart/2008/layout/HalfCircleOrganizationChart"/>
    <dgm:cxn modelId="{4746DA54-C103-AC48-B7DF-3D34A55D5FE8}" srcId="{769ADE3E-C15A-3547-BAC0-40857CF20E81}" destId="{4C38594D-91FA-6C46-A2DD-EBF61E008F01}" srcOrd="0" destOrd="0" parTransId="{BCE06911-FFA3-7C4B-B9AA-F182B798C5E1}" sibTransId="{E2DE3E40-8D73-E049-A73B-D0D7EAEB8883}"/>
    <dgm:cxn modelId="{84817B66-110B-C640-A876-605F08F35B1A}" type="presOf" srcId="{1BCB2E84-E69C-2940-BB8F-9D658384A35C}" destId="{7EA1DEED-EBD6-D746-908B-03FD433BB84E}" srcOrd="0" destOrd="0" presId="urn:microsoft.com/office/officeart/2008/layout/HalfCircleOrganizationChart"/>
    <dgm:cxn modelId="{DB3A789B-6AE7-0343-AEC7-E3CA3B8B8AD3}" type="presOf" srcId="{769ADE3E-C15A-3547-BAC0-40857CF20E81}" destId="{69C404C2-75CA-6B4D-9892-EBA51A867D65}" srcOrd="0" destOrd="0" presId="urn:microsoft.com/office/officeart/2008/layout/HalfCircleOrganizationChart"/>
    <dgm:cxn modelId="{2A6012D4-A754-E941-9354-66EBE401BFA4}" type="presOf" srcId="{7800C139-E0FD-634C-B75F-F5DCEB380B40}" destId="{3F8C2FC4-EE1A-B248-88AC-1B74CCEA3FCA}" srcOrd="0" destOrd="0" presId="urn:microsoft.com/office/officeart/2008/layout/HalfCircleOrganizationChart"/>
    <dgm:cxn modelId="{58728858-EC44-C14F-8679-CDE8FFE9F687}" type="presOf" srcId="{7800C139-E0FD-634C-B75F-F5DCEB380B40}" destId="{4E88D250-F470-4747-924D-DFCB44DBC5E2}" srcOrd="1" destOrd="0" presId="urn:microsoft.com/office/officeart/2008/layout/HalfCircleOrganizationChart"/>
    <dgm:cxn modelId="{B13DC4AE-AE8F-2149-B570-B034F7FC0E34}" type="presOf" srcId="{92F8E96F-7A70-124C-AF0C-AC62E4BE1AB0}" destId="{71E4A07A-F95D-5749-8A17-4E83652B87AC}" srcOrd="0" destOrd="0" presId="urn:microsoft.com/office/officeart/2008/layout/HalfCircleOrganizationChart"/>
    <dgm:cxn modelId="{74CDA08F-4C67-3449-BB22-5AAC2EE97ADB}" type="presOf" srcId="{4C38594D-91FA-6C46-A2DD-EBF61E008F01}" destId="{F280E360-2595-0F45-A04A-2A1B69618025}" srcOrd="0" destOrd="0" presId="urn:microsoft.com/office/officeart/2008/layout/HalfCircleOrganizationChart"/>
    <dgm:cxn modelId="{95A979EF-4277-E947-88B2-2981BB270BAA}" type="presOf" srcId="{1463845E-DEF4-874C-8AA0-ED935E50A541}" destId="{49F7A584-BE6B-9044-81E2-27294A24AE5F}" srcOrd="0" destOrd="0" presId="urn:microsoft.com/office/officeart/2008/layout/HalfCircleOrganizationChart"/>
    <dgm:cxn modelId="{7CAFD920-1120-E443-8F87-3CFF1767A2A3}" type="presOf" srcId="{92F8E96F-7A70-124C-AF0C-AC62E4BE1AB0}" destId="{5287D686-F98D-6E46-A24E-57B67DED38E8}" srcOrd="1" destOrd="0" presId="urn:microsoft.com/office/officeart/2008/layout/HalfCircleOrganizationChart"/>
    <dgm:cxn modelId="{73673C8B-0389-3342-A212-2EDAD1915ACE}" type="presOf" srcId="{8F8CCBA7-CA8F-F14B-9887-13BDEEB5A1D2}" destId="{A5CCBDBF-5CE3-1F43-BB7E-0F90FD96D9E4}" srcOrd="0" destOrd="0" presId="urn:microsoft.com/office/officeart/2008/layout/HalfCircleOrganizationChart"/>
    <dgm:cxn modelId="{3B43E160-AD6F-E140-9D06-439A107C2A58}" srcId="{769ADE3E-C15A-3547-BAC0-40857CF20E81}" destId="{92F8E96F-7A70-124C-AF0C-AC62E4BE1AB0}" srcOrd="3" destOrd="0" parTransId="{A020F40E-14BF-A046-B45C-F65E3B1D12E3}" sibTransId="{B08E998A-8B3E-0841-AF09-E7E436077045}"/>
    <dgm:cxn modelId="{ABA1312E-EBE7-6F46-A41F-6334DBB1405E}" srcId="{1BCB2E84-E69C-2940-BB8F-9D658384A35C}" destId="{769ADE3E-C15A-3547-BAC0-40857CF20E81}" srcOrd="0" destOrd="0" parTransId="{4112F96E-053E-DD49-AFDE-9495887E245C}" sibTransId="{697E7072-81D9-8D4B-A6D5-1EDDBB364D9F}"/>
    <dgm:cxn modelId="{81610563-52E8-1846-8182-871DE2D17947}" type="presOf" srcId="{BCE06911-FFA3-7C4B-B9AA-F182B798C5E1}" destId="{BA0C2A80-0319-0646-9010-EBDDBD2D0C73}" srcOrd="0" destOrd="0" presId="urn:microsoft.com/office/officeart/2008/layout/HalfCircleOrganizationChart"/>
    <dgm:cxn modelId="{39B4BF4D-3539-704C-8636-0B8C9F1B450E}" type="presOf" srcId="{109716C5-ABC6-D842-989C-4F2D8242DF0D}" destId="{876B7C42-2076-6F43-8C36-977C6C494FE4}" srcOrd="0" destOrd="0" presId="urn:microsoft.com/office/officeart/2008/layout/HalfCircleOrganizationChart"/>
    <dgm:cxn modelId="{F021DD30-C2F7-0E42-AFFB-C155D7A930DA}" type="presOf" srcId="{A020F40E-14BF-A046-B45C-F65E3B1D12E3}" destId="{CD4CE063-9B16-EF47-88A0-978E54D3E6CC}" srcOrd="0" destOrd="0" presId="urn:microsoft.com/office/officeart/2008/layout/HalfCircleOrganizationChart"/>
    <dgm:cxn modelId="{ABA20449-2ED9-2D4B-8E2F-909D21F8F94A}" type="presOf" srcId="{4C38594D-91FA-6C46-A2DD-EBF61E008F01}" destId="{15E85D8E-2EBF-9544-BFFA-21F446C39B46}" srcOrd="1" destOrd="0" presId="urn:microsoft.com/office/officeart/2008/layout/HalfCircleOrganizationChart"/>
    <dgm:cxn modelId="{1DD6346E-A9BC-7749-A234-0FAEEE717F28}" type="presParOf" srcId="{7EA1DEED-EBD6-D746-908B-03FD433BB84E}" destId="{9C292BE0-196F-3745-9AA1-85F40E6B1DDD}" srcOrd="0" destOrd="0" presId="urn:microsoft.com/office/officeart/2008/layout/HalfCircleOrganizationChart"/>
    <dgm:cxn modelId="{D4DF826C-C17D-D247-8F58-E092ADA4C274}" type="presParOf" srcId="{9C292BE0-196F-3745-9AA1-85F40E6B1DDD}" destId="{056FD8D9-352D-4E4D-97B6-2196E869B67B}" srcOrd="0" destOrd="0" presId="urn:microsoft.com/office/officeart/2008/layout/HalfCircleOrganizationChart"/>
    <dgm:cxn modelId="{B912D5F2-5162-4040-BF74-B5B69D0DB61C}" type="presParOf" srcId="{056FD8D9-352D-4E4D-97B6-2196E869B67B}" destId="{69C404C2-75CA-6B4D-9892-EBA51A867D65}" srcOrd="0" destOrd="0" presId="urn:microsoft.com/office/officeart/2008/layout/HalfCircleOrganizationChart"/>
    <dgm:cxn modelId="{5A9B6BF1-A4C4-704E-896D-29CB4A8EAC35}" type="presParOf" srcId="{056FD8D9-352D-4E4D-97B6-2196E869B67B}" destId="{3B15501C-067D-5F41-9E12-49053739F90A}" srcOrd="1" destOrd="0" presId="urn:microsoft.com/office/officeart/2008/layout/HalfCircleOrganizationChart"/>
    <dgm:cxn modelId="{A5916C07-F2B0-6B4A-AE41-DF089F3EA302}" type="presParOf" srcId="{056FD8D9-352D-4E4D-97B6-2196E869B67B}" destId="{6AB9C9CB-2E0D-3340-98E3-15D6D50B262B}" srcOrd="2" destOrd="0" presId="urn:microsoft.com/office/officeart/2008/layout/HalfCircleOrganizationChart"/>
    <dgm:cxn modelId="{C2FE881D-9CCC-D246-AD8D-B8DE0360B749}" type="presParOf" srcId="{056FD8D9-352D-4E4D-97B6-2196E869B67B}" destId="{E011D7EE-3578-3F4B-852A-B7F241E4793A}" srcOrd="3" destOrd="0" presId="urn:microsoft.com/office/officeart/2008/layout/HalfCircleOrganizationChart"/>
    <dgm:cxn modelId="{B0387F33-6927-8841-BF1B-0FBD12ACF483}" type="presParOf" srcId="{9C292BE0-196F-3745-9AA1-85F40E6B1DDD}" destId="{2A358B7B-B634-BE4F-83E3-8C892FFF7BE3}" srcOrd="1" destOrd="0" presId="urn:microsoft.com/office/officeart/2008/layout/HalfCircleOrganizationChart"/>
    <dgm:cxn modelId="{F1D53753-8773-DA4A-8AF8-E7E3F0A4C49E}" type="presParOf" srcId="{2A358B7B-B634-BE4F-83E3-8C892FFF7BE3}" destId="{BA0C2A80-0319-0646-9010-EBDDBD2D0C73}" srcOrd="0" destOrd="0" presId="urn:microsoft.com/office/officeart/2008/layout/HalfCircleOrganizationChart"/>
    <dgm:cxn modelId="{7F917BA6-8C29-264C-9917-C320E6672E02}" type="presParOf" srcId="{2A358B7B-B634-BE4F-83E3-8C892FFF7BE3}" destId="{521510E9-1CEF-1249-A94B-FB8BDD9CC84E}" srcOrd="1" destOrd="0" presId="urn:microsoft.com/office/officeart/2008/layout/HalfCircleOrganizationChart"/>
    <dgm:cxn modelId="{9408B518-1BEF-5547-BC4E-E34F89CB5EB3}" type="presParOf" srcId="{521510E9-1CEF-1249-A94B-FB8BDD9CC84E}" destId="{8A037DE6-DA51-104F-B600-1B321691ADDF}" srcOrd="0" destOrd="0" presId="urn:microsoft.com/office/officeart/2008/layout/HalfCircleOrganizationChart"/>
    <dgm:cxn modelId="{27A2F013-1BAC-5440-BC59-75BA61017450}" type="presParOf" srcId="{8A037DE6-DA51-104F-B600-1B321691ADDF}" destId="{F280E360-2595-0F45-A04A-2A1B69618025}" srcOrd="0" destOrd="0" presId="urn:microsoft.com/office/officeart/2008/layout/HalfCircleOrganizationChart"/>
    <dgm:cxn modelId="{AF241140-E2AB-724A-A9D3-E9FF46715FCB}" type="presParOf" srcId="{8A037DE6-DA51-104F-B600-1B321691ADDF}" destId="{4925FACF-B02F-B141-BDA5-0E63533ED60A}" srcOrd="1" destOrd="0" presId="urn:microsoft.com/office/officeart/2008/layout/HalfCircleOrganizationChart"/>
    <dgm:cxn modelId="{B254AB0F-6E45-8C4A-BC61-62BE1B4F471F}" type="presParOf" srcId="{8A037DE6-DA51-104F-B600-1B321691ADDF}" destId="{EFB892E8-19B8-1342-9E31-9E9F986E9875}" srcOrd="2" destOrd="0" presId="urn:microsoft.com/office/officeart/2008/layout/HalfCircleOrganizationChart"/>
    <dgm:cxn modelId="{160C2ED3-CCF8-FB49-A8FF-3DCDFB5CE1EF}" type="presParOf" srcId="{8A037DE6-DA51-104F-B600-1B321691ADDF}" destId="{15E85D8E-2EBF-9544-BFFA-21F446C39B46}" srcOrd="3" destOrd="0" presId="urn:microsoft.com/office/officeart/2008/layout/HalfCircleOrganizationChart"/>
    <dgm:cxn modelId="{405D6D44-9D8B-2E47-B140-EB2A033670E5}" type="presParOf" srcId="{521510E9-1CEF-1249-A94B-FB8BDD9CC84E}" destId="{6C86A722-BD9C-8545-8667-CF9A544BFDD9}" srcOrd="1" destOrd="0" presId="urn:microsoft.com/office/officeart/2008/layout/HalfCircleOrganizationChart"/>
    <dgm:cxn modelId="{0BBDD627-E2F6-5A48-9903-937152B32D74}" type="presParOf" srcId="{521510E9-1CEF-1249-A94B-FB8BDD9CC84E}" destId="{84EBF7F5-DBD6-C24F-9D37-B275DB412C29}" srcOrd="2" destOrd="0" presId="urn:microsoft.com/office/officeart/2008/layout/HalfCircleOrganizationChart"/>
    <dgm:cxn modelId="{02F25B33-26E0-8B40-B480-101D98ED2A85}" type="presParOf" srcId="{2A358B7B-B634-BE4F-83E3-8C892FFF7BE3}" destId="{49F7A584-BE6B-9044-81E2-27294A24AE5F}" srcOrd="2" destOrd="0" presId="urn:microsoft.com/office/officeart/2008/layout/HalfCircleOrganizationChart"/>
    <dgm:cxn modelId="{6DFEC8E8-6898-5D4B-8CA1-8E929DDC2ECE}" type="presParOf" srcId="{2A358B7B-B634-BE4F-83E3-8C892FFF7BE3}" destId="{15E8A5F1-E83D-5141-9A72-FA3B59289DE9}" srcOrd="3" destOrd="0" presId="urn:microsoft.com/office/officeart/2008/layout/HalfCircleOrganizationChart"/>
    <dgm:cxn modelId="{CC6587EF-31AD-3A4C-B93F-DD1F08DD931E}" type="presParOf" srcId="{15E8A5F1-E83D-5141-9A72-FA3B59289DE9}" destId="{CE6EC828-5920-1E41-BC64-08BFC4083CFC}" srcOrd="0" destOrd="0" presId="urn:microsoft.com/office/officeart/2008/layout/HalfCircleOrganizationChart"/>
    <dgm:cxn modelId="{8260E6EA-7AF5-9E4A-9B5F-890D90467605}" type="presParOf" srcId="{CE6EC828-5920-1E41-BC64-08BFC4083CFC}" destId="{3F8C2FC4-EE1A-B248-88AC-1B74CCEA3FCA}" srcOrd="0" destOrd="0" presId="urn:microsoft.com/office/officeart/2008/layout/HalfCircleOrganizationChart"/>
    <dgm:cxn modelId="{20D1B3E0-87AA-174A-8D18-541C6422044C}" type="presParOf" srcId="{CE6EC828-5920-1E41-BC64-08BFC4083CFC}" destId="{8A09373F-6B51-AC4B-929F-AF3045770C8E}" srcOrd="1" destOrd="0" presId="urn:microsoft.com/office/officeart/2008/layout/HalfCircleOrganizationChart"/>
    <dgm:cxn modelId="{451A58DB-8D3C-C949-BCE8-4277ECD336A0}" type="presParOf" srcId="{CE6EC828-5920-1E41-BC64-08BFC4083CFC}" destId="{0F90CCF2-3507-8641-A91B-CCCF28487E77}" srcOrd="2" destOrd="0" presId="urn:microsoft.com/office/officeart/2008/layout/HalfCircleOrganizationChart"/>
    <dgm:cxn modelId="{E2997DED-4FDC-EE4E-AC21-87D5742B12AF}" type="presParOf" srcId="{CE6EC828-5920-1E41-BC64-08BFC4083CFC}" destId="{4E88D250-F470-4747-924D-DFCB44DBC5E2}" srcOrd="3" destOrd="0" presId="urn:microsoft.com/office/officeart/2008/layout/HalfCircleOrganizationChart"/>
    <dgm:cxn modelId="{ED09AC0B-7EFB-BF48-BCFC-536951B09E17}" type="presParOf" srcId="{15E8A5F1-E83D-5141-9A72-FA3B59289DE9}" destId="{950BBD3E-DB3E-E849-8BFA-4FE10E9891D1}" srcOrd="1" destOrd="0" presId="urn:microsoft.com/office/officeart/2008/layout/HalfCircleOrganizationChart"/>
    <dgm:cxn modelId="{9E871ED2-787A-0447-9E1A-CC06BB8DD044}" type="presParOf" srcId="{15E8A5F1-E83D-5141-9A72-FA3B59289DE9}" destId="{46CB7101-24D8-7B44-B3A3-914F28149265}" srcOrd="2" destOrd="0" presId="urn:microsoft.com/office/officeart/2008/layout/HalfCircleOrganizationChart"/>
    <dgm:cxn modelId="{B5A052B9-53DC-1840-9DF6-1C66CD9B245D}" type="presParOf" srcId="{2A358B7B-B634-BE4F-83E3-8C892FFF7BE3}" destId="{A5CCBDBF-5CE3-1F43-BB7E-0F90FD96D9E4}" srcOrd="4" destOrd="0" presId="urn:microsoft.com/office/officeart/2008/layout/HalfCircleOrganizationChart"/>
    <dgm:cxn modelId="{F43CC3ED-B858-F546-8E7B-594982D40A5A}" type="presParOf" srcId="{2A358B7B-B634-BE4F-83E3-8C892FFF7BE3}" destId="{3AF3FB03-1E6C-7C4E-A2A1-AAE98154179F}" srcOrd="5" destOrd="0" presId="urn:microsoft.com/office/officeart/2008/layout/HalfCircleOrganizationChart"/>
    <dgm:cxn modelId="{3F8A9BAC-6F6F-064A-83E2-8C82CDD97B0D}" type="presParOf" srcId="{3AF3FB03-1E6C-7C4E-A2A1-AAE98154179F}" destId="{0D929362-29FC-D54B-96D4-7B8B00509A6F}" srcOrd="0" destOrd="0" presId="urn:microsoft.com/office/officeart/2008/layout/HalfCircleOrganizationChart"/>
    <dgm:cxn modelId="{22ABC519-D295-2143-A493-AD1E08454C53}" type="presParOf" srcId="{0D929362-29FC-D54B-96D4-7B8B00509A6F}" destId="{876B7C42-2076-6F43-8C36-977C6C494FE4}" srcOrd="0" destOrd="0" presId="urn:microsoft.com/office/officeart/2008/layout/HalfCircleOrganizationChart"/>
    <dgm:cxn modelId="{69D019AF-3F69-974E-A1EC-A53081EA5808}" type="presParOf" srcId="{0D929362-29FC-D54B-96D4-7B8B00509A6F}" destId="{12C90006-148B-C14A-AE84-6B13F28A92D7}" srcOrd="1" destOrd="0" presId="urn:microsoft.com/office/officeart/2008/layout/HalfCircleOrganizationChart"/>
    <dgm:cxn modelId="{B59DAA9B-85B8-F141-A838-4BFD5C2BA18D}" type="presParOf" srcId="{0D929362-29FC-D54B-96D4-7B8B00509A6F}" destId="{BDA368F6-25D2-AA44-B84B-9C7096651268}" srcOrd="2" destOrd="0" presId="urn:microsoft.com/office/officeart/2008/layout/HalfCircleOrganizationChart"/>
    <dgm:cxn modelId="{5D795712-19B5-B34F-92FA-6BEA6EBB9335}" type="presParOf" srcId="{0D929362-29FC-D54B-96D4-7B8B00509A6F}" destId="{89F969CD-8786-3543-AA51-8F2E94BD593D}" srcOrd="3" destOrd="0" presId="urn:microsoft.com/office/officeart/2008/layout/HalfCircleOrganizationChart"/>
    <dgm:cxn modelId="{245B1F6B-8A29-5A43-9748-40B08429BECD}" type="presParOf" srcId="{3AF3FB03-1E6C-7C4E-A2A1-AAE98154179F}" destId="{527EA5F2-D365-1E43-90D2-F60B220AECAF}" srcOrd="1" destOrd="0" presId="urn:microsoft.com/office/officeart/2008/layout/HalfCircleOrganizationChart"/>
    <dgm:cxn modelId="{D7E50573-EE93-7B43-9B61-DEF658CC3B86}" type="presParOf" srcId="{3AF3FB03-1E6C-7C4E-A2A1-AAE98154179F}" destId="{350E7BD8-CC04-BB4F-BA2F-992569472366}" srcOrd="2" destOrd="0" presId="urn:microsoft.com/office/officeart/2008/layout/HalfCircleOrganizationChart"/>
    <dgm:cxn modelId="{87F20C70-4E8A-8A49-835E-10184E9C0320}" type="presParOf" srcId="{2A358B7B-B634-BE4F-83E3-8C892FFF7BE3}" destId="{CD4CE063-9B16-EF47-88A0-978E54D3E6CC}" srcOrd="6" destOrd="0" presId="urn:microsoft.com/office/officeart/2008/layout/HalfCircleOrganizationChart"/>
    <dgm:cxn modelId="{3DEB63FC-7017-E849-BBE9-6D047001E188}" type="presParOf" srcId="{2A358B7B-B634-BE4F-83E3-8C892FFF7BE3}" destId="{3E1F8BC5-2AE8-1441-8BFC-659A8BE29643}" srcOrd="7" destOrd="0" presId="urn:microsoft.com/office/officeart/2008/layout/HalfCircleOrganizationChart"/>
    <dgm:cxn modelId="{52E039A3-1CC9-3F4A-BD83-50890A1643AD}" type="presParOf" srcId="{3E1F8BC5-2AE8-1441-8BFC-659A8BE29643}" destId="{944CCAF6-4BA7-6B44-A575-895FCE1DBD62}" srcOrd="0" destOrd="0" presId="urn:microsoft.com/office/officeart/2008/layout/HalfCircleOrganizationChart"/>
    <dgm:cxn modelId="{AB845185-3A0E-2542-B601-E9CEA1C6180C}" type="presParOf" srcId="{944CCAF6-4BA7-6B44-A575-895FCE1DBD62}" destId="{71E4A07A-F95D-5749-8A17-4E83652B87AC}" srcOrd="0" destOrd="0" presId="urn:microsoft.com/office/officeart/2008/layout/HalfCircleOrganizationChart"/>
    <dgm:cxn modelId="{C3D9A71A-F9B8-0549-B50B-F31F56F07634}" type="presParOf" srcId="{944CCAF6-4BA7-6B44-A575-895FCE1DBD62}" destId="{A4488931-343A-1C44-8F07-F707F6F3FED2}" srcOrd="1" destOrd="0" presId="urn:microsoft.com/office/officeart/2008/layout/HalfCircleOrganizationChart"/>
    <dgm:cxn modelId="{079AE21A-D88A-5443-AE26-24EF3403B794}" type="presParOf" srcId="{944CCAF6-4BA7-6B44-A575-895FCE1DBD62}" destId="{48F5A84A-00FE-9241-B55B-FC30E7B2166F}" srcOrd="2" destOrd="0" presId="urn:microsoft.com/office/officeart/2008/layout/HalfCircleOrganizationChart"/>
    <dgm:cxn modelId="{79AB67AB-E4E7-5B4C-B1B0-72482A1B8083}" type="presParOf" srcId="{944CCAF6-4BA7-6B44-A575-895FCE1DBD62}" destId="{5287D686-F98D-6E46-A24E-57B67DED38E8}" srcOrd="3" destOrd="0" presId="urn:microsoft.com/office/officeart/2008/layout/HalfCircleOrganizationChart"/>
    <dgm:cxn modelId="{E62D2A1C-D6A5-F345-B2FC-E4253456163B}" type="presParOf" srcId="{3E1F8BC5-2AE8-1441-8BFC-659A8BE29643}" destId="{F11B75BA-B658-944D-AA8B-3B16A8429BA1}" srcOrd="1" destOrd="0" presId="urn:microsoft.com/office/officeart/2008/layout/HalfCircleOrganizationChart"/>
    <dgm:cxn modelId="{71D32A18-BB4A-0943-8D0C-F03EEFF027FD}" type="presParOf" srcId="{3E1F8BC5-2AE8-1441-8BFC-659A8BE29643}" destId="{2854E3C6-EFC1-1B41-8C63-A2BBA173F7FF}" srcOrd="2" destOrd="0" presId="urn:microsoft.com/office/officeart/2008/layout/HalfCircleOrganizationChart"/>
    <dgm:cxn modelId="{AB33EC3A-FC52-B143-9887-25CB85926EE1}" type="presParOf" srcId="{9C292BE0-196F-3745-9AA1-85F40E6B1DDD}" destId="{A6B196C5-9777-EB41-9684-052247D2ACC8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CE063-9B16-EF47-88A0-978E54D3E6CC}">
      <dsp:nvSpPr>
        <dsp:cNvPr id="0" name=""/>
        <dsp:cNvSpPr/>
      </dsp:nvSpPr>
      <dsp:spPr>
        <a:xfrm>
          <a:off x="3428999" y="1350362"/>
          <a:ext cx="2685613" cy="310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366"/>
              </a:lnTo>
              <a:lnTo>
                <a:pt x="2685613" y="155366"/>
              </a:lnTo>
              <a:lnTo>
                <a:pt x="2685613" y="3107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CCBDBF-5CE3-1F43-BB7E-0F90FD96D9E4}">
      <dsp:nvSpPr>
        <dsp:cNvPr id="0" name=""/>
        <dsp:cNvSpPr/>
      </dsp:nvSpPr>
      <dsp:spPr>
        <a:xfrm>
          <a:off x="3428999" y="1350362"/>
          <a:ext cx="895204" cy="310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366"/>
              </a:lnTo>
              <a:lnTo>
                <a:pt x="895204" y="155366"/>
              </a:lnTo>
              <a:lnTo>
                <a:pt x="895204" y="3107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F7A584-BE6B-9044-81E2-27294A24AE5F}">
      <dsp:nvSpPr>
        <dsp:cNvPr id="0" name=""/>
        <dsp:cNvSpPr/>
      </dsp:nvSpPr>
      <dsp:spPr>
        <a:xfrm>
          <a:off x="2533794" y="1350362"/>
          <a:ext cx="895204" cy="310732"/>
        </a:xfrm>
        <a:custGeom>
          <a:avLst/>
          <a:gdLst/>
          <a:ahLst/>
          <a:cxnLst/>
          <a:rect l="0" t="0" r="0" b="0"/>
          <a:pathLst>
            <a:path>
              <a:moveTo>
                <a:pt x="895204" y="0"/>
              </a:moveTo>
              <a:lnTo>
                <a:pt x="895204" y="155366"/>
              </a:lnTo>
              <a:lnTo>
                <a:pt x="0" y="155366"/>
              </a:lnTo>
              <a:lnTo>
                <a:pt x="0" y="3107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0C2A80-0319-0646-9010-EBDDBD2D0C73}">
      <dsp:nvSpPr>
        <dsp:cNvPr id="0" name=""/>
        <dsp:cNvSpPr/>
      </dsp:nvSpPr>
      <dsp:spPr>
        <a:xfrm>
          <a:off x="743385" y="1350362"/>
          <a:ext cx="2685613" cy="310732"/>
        </a:xfrm>
        <a:custGeom>
          <a:avLst/>
          <a:gdLst/>
          <a:ahLst/>
          <a:cxnLst/>
          <a:rect l="0" t="0" r="0" b="0"/>
          <a:pathLst>
            <a:path>
              <a:moveTo>
                <a:pt x="2685613" y="0"/>
              </a:moveTo>
              <a:lnTo>
                <a:pt x="2685613" y="155366"/>
              </a:lnTo>
              <a:lnTo>
                <a:pt x="0" y="155366"/>
              </a:lnTo>
              <a:lnTo>
                <a:pt x="0" y="3107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5501C-067D-5F41-9E12-49053739F90A}">
      <dsp:nvSpPr>
        <dsp:cNvPr id="0" name=""/>
        <dsp:cNvSpPr/>
      </dsp:nvSpPr>
      <dsp:spPr>
        <a:xfrm>
          <a:off x="3059080" y="610524"/>
          <a:ext cx="739838" cy="73983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B9C9CB-2E0D-3340-98E3-15D6D50B262B}">
      <dsp:nvSpPr>
        <dsp:cNvPr id="0" name=""/>
        <dsp:cNvSpPr/>
      </dsp:nvSpPr>
      <dsp:spPr>
        <a:xfrm>
          <a:off x="3059080" y="610524"/>
          <a:ext cx="739838" cy="73983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C404C2-75CA-6B4D-9892-EBA51A867D65}">
      <dsp:nvSpPr>
        <dsp:cNvPr id="0" name=""/>
        <dsp:cNvSpPr/>
      </dsp:nvSpPr>
      <dsp:spPr>
        <a:xfrm>
          <a:off x="2689161" y="743695"/>
          <a:ext cx="1479676" cy="473496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Receptors families</a:t>
          </a:r>
          <a:endParaRPr lang="en-US" sz="1100" kern="1200" dirty="0"/>
        </a:p>
      </dsp:txBody>
      <dsp:txXfrm>
        <a:off x="2689161" y="743695"/>
        <a:ext cx="1479676" cy="473496"/>
      </dsp:txXfrm>
    </dsp:sp>
    <dsp:sp modelId="{4925FACF-B02F-B141-BDA5-0E63533ED60A}">
      <dsp:nvSpPr>
        <dsp:cNvPr id="0" name=""/>
        <dsp:cNvSpPr/>
      </dsp:nvSpPr>
      <dsp:spPr>
        <a:xfrm>
          <a:off x="373466" y="1661095"/>
          <a:ext cx="739838" cy="73983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B892E8-19B8-1342-9E31-9E9F986E9875}">
      <dsp:nvSpPr>
        <dsp:cNvPr id="0" name=""/>
        <dsp:cNvSpPr/>
      </dsp:nvSpPr>
      <dsp:spPr>
        <a:xfrm>
          <a:off x="373466" y="1661095"/>
          <a:ext cx="739838" cy="73983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80E360-2595-0F45-A04A-2A1B69618025}">
      <dsp:nvSpPr>
        <dsp:cNvPr id="0" name=""/>
        <dsp:cNvSpPr/>
      </dsp:nvSpPr>
      <dsp:spPr>
        <a:xfrm>
          <a:off x="3547" y="1794265"/>
          <a:ext cx="1479676" cy="473496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100" b="1" kern="1200" dirty="0" smtClean="0">
              <a:solidFill>
                <a:schemeClr val="tx1"/>
              </a:solidFill>
              <a:latin typeface="+mn-lt"/>
              <a:ea typeface="ＭＳ Ｐゴシック" charset="-128"/>
            </a:rPr>
            <a:t>Type I  </a:t>
          </a:r>
          <a:r>
            <a:rPr lang="en-US" altLang="en-US" sz="1100" b="0" kern="1200" dirty="0" smtClean="0">
              <a:solidFill>
                <a:schemeClr val="tx1"/>
              </a:solidFill>
              <a:latin typeface="+mn-lt"/>
              <a:ea typeface="ＭＳ Ｐゴシック" charset="-128"/>
            </a:rPr>
            <a:t>(Ion Channel-Linked </a:t>
          </a:r>
          <a:r>
            <a:rPr lang="en-US" altLang="en-US" sz="1100" b="1" kern="1200" dirty="0" smtClean="0">
              <a:solidFill>
                <a:schemeClr val="tx1"/>
              </a:solidFill>
              <a:latin typeface="+mn-lt"/>
              <a:ea typeface="ＭＳ Ｐゴシック" charset="-128"/>
            </a:rPr>
            <a:t>receptors)</a:t>
          </a:r>
          <a:endParaRPr lang="en-US" sz="1100" b="1" kern="1200" dirty="0">
            <a:solidFill>
              <a:schemeClr val="tx1"/>
            </a:solidFill>
            <a:latin typeface="+mn-lt"/>
          </a:endParaRPr>
        </a:p>
      </dsp:txBody>
      <dsp:txXfrm>
        <a:off x="3547" y="1794265"/>
        <a:ext cx="1479676" cy="473496"/>
      </dsp:txXfrm>
    </dsp:sp>
    <dsp:sp modelId="{8A09373F-6B51-AC4B-929F-AF3045770C8E}">
      <dsp:nvSpPr>
        <dsp:cNvPr id="0" name=""/>
        <dsp:cNvSpPr/>
      </dsp:nvSpPr>
      <dsp:spPr>
        <a:xfrm>
          <a:off x="2163875" y="1661095"/>
          <a:ext cx="739838" cy="73983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90CCF2-3507-8641-A91B-CCCF28487E77}">
      <dsp:nvSpPr>
        <dsp:cNvPr id="0" name=""/>
        <dsp:cNvSpPr/>
      </dsp:nvSpPr>
      <dsp:spPr>
        <a:xfrm>
          <a:off x="2163875" y="1661095"/>
          <a:ext cx="739838" cy="73983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C2FC4-EE1A-B248-88AC-1B74CCEA3FCA}">
      <dsp:nvSpPr>
        <dsp:cNvPr id="0" name=""/>
        <dsp:cNvSpPr/>
      </dsp:nvSpPr>
      <dsp:spPr>
        <a:xfrm>
          <a:off x="1793956" y="1794265"/>
          <a:ext cx="1479676" cy="473496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100" b="1" kern="1200" dirty="0" smtClean="0">
              <a:solidFill>
                <a:schemeClr val="tx1"/>
              </a:solidFill>
              <a:latin typeface="+mn-lt"/>
              <a:ea typeface="ＭＳ Ｐゴシック" charset="-128"/>
            </a:rPr>
            <a:t>Type II  </a:t>
          </a:r>
          <a:r>
            <a:rPr lang="en-US" altLang="en-US" sz="1100" b="0" kern="1200" dirty="0" smtClean="0">
              <a:solidFill>
                <a:schemeClr val="tx1"/>
              </a:solidFill>
              <a:latin typeface="+mn-lt"/>
              <a:ea typeface="ＭＳ Ｐゴシック" charset="-128"/>
            </a:rPr>
            <a:t>(G-Protein coupled receptors)</a:t>
          </a:r>
          <a:endParaRPr lang="en-US" sz="1100" b="0" kern="1200" dirty="0">
            <a:solidFill>
              <a:schemeClr val="tx1"/>
            </a:solidFill>
            <a:latin typeface="+mn-lt"/>
          </a:endParaRPr>
        </a:p>
      </dsp:txBody>
      <dsp:txXfrm>
        <a:off x="1793956" y="1794265"/>
        <a:ext cx="1479676" cy="473496"/>
      </dsp:txXfrm>
    </dsp:sp>
    <dsp:sp modelId="{12C90006-148B-C14A-AE84-6B13F28A92D7}">
      <dsp:nvSpPr>
        <dsp:cNvPr id="0" name=""/>
        <dsp:cNvSpPr/>
      </dsp:nvSpPr>
      <dsp:spPr>
        <a:xfrm>
          <a:off x="3954284" y="1661095"/>
          <a:ext cx="739838" cy="73983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A368F6-25D2-AA44-B84B-9C7096651268}">
      <dsp:nvSpPr>
        <dsp:cNvPr id="0" name=""/>
        <dsp:cNvSpPr/>
      </dsp:nvSpPr>
      <dsp:spPr>
        <a:xfrm>
          <a:off x="3954284" y="1661095"/>
          <a:ext cx="739838" cy="73983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6B7C42-2076-6F43-8C36-977C6C494FE4}">
      <dsp:nvSpPr>
        <dsp:cNvPr id="0" name=""/>
        <dsp:cNvSpPr/>
      </dsp:nvSpPr>
      <dsp:spPr>
        <a:xfrm>
          <a:off x="3584365" y="1794265"/>
          <a:ext cx="1479676" cy="473496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100" b="1" kern="1200" dirty="0" smtClean="0">
              <a:solidFill>
                <a:schemeClr val="tx1"/>
              </a:solidFill>
              <a:latin typeface="+mn-lt"/>
              <a:ea typeface="ＭＳ Ｐゴシック" charset="-128"/>
            </a:rPr>
            <a:t>Type III </a:t>
          </a:r>
          <a:r>
            <a:rPr lang="en-US" altLang="en-US" sz="1100" b="0" kern="1200" dirty="0" smtClean="0">
              <a:solidFill>
                <a:schemeClr val="tx1"/>
              </a:solidFill>
              <a:latin typeface="+mn-lt"/>
              <a:ea typeface="ＭＳ Ｐゴシック" charset="-128"/>
            </a:rPr>
            <a:t>(Enzyme-Linked receptors)</a:t>
          </a:r>
          <a:endParaRPr lang="en-US" sz="1100" b="0" kern="1200" dirty="0">
            <a:solidFill>
              <a:schemeClr val="tx1"/>
            </a:solidFill>
            <a:latin typeface="+mn-lt"/>
          </a:endParaRPr>
        </a:p>
      </dsp:txBody>
      <dsp:txXfrm>
        <a:off x="3584365" y="1794265"/>
        <a:ext cx="1479676" cy="473496"/>
      </dsp:txXfrm>
    </dsp:sp>
    <dsp:sp modelId="{A4488931-343A-1C44-8F07-F707F6F3FED2}">
      <dsp:nvSpPr>
        <dsp:cNvPr id="0" name=""/>
        <dsp:cNvSpPr/>
      </dsp:nvSpPr>
      <dsp:spPr>
        <a:xfrm>
          <a:off x="5744693" y="1661095"/>
          <a:ext cx="739838" cy="73983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5A84A-00FE-9241-B55B-FC30E7B2166F}">
      <dsp:nvSpPr>
        <dsp:cNvPr id="0" name=""/>
        <dsp:cNvSpPr/>
      </dsp:nvSpPr>
      <dsp:spPr>
        <a:xfrm>
          <a:off x="5744693" y="1661095"/>
          <a:ext cx="739838" cy="73983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4A07A-F95D-5749-8A17-4E83652B87AC}">
      <dsp:nvSpPr>
        <dsp:cNvPr id="0" name=""/>
        <dsp:cNvSpPr/>
      </dsp:nvSpPr>
      <dsp:spPr>
        <a:xfrm>
          <a:off x="5374774" y="1794265"/>
          <a:ext cx="1479676" cy="473496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100" b="1" kern="1200" dirty="0" smtClean="0">
              <a:solidFill>
                <a:schemeClr val="tx1"/>
              </a:solidFill>
              <a:latin typeface="+mn-lt"/>
              <a:ea typeface="ＭＳ Ｐゴシック" charset="-128"/>
            </a:rPr>
            <a:t>Type IV </a:t>
          </a:r>
          <a:r>
            <a:rPr lang="en-US" altLang="en-US" sz="1100" b="0" kern="1200" dirty="0" smtClean="0">
              <a:solidFill>
                <a:schemeClr val="tx1"/>
              </a:solidFill>
              <a:latin typeface="+mn-lt"/>
              <a:ea typeface="ＭＳ Ｐゴシック" charset="-128"/>
            </a:rPr>
            <a:t>(Receptors linked to gene transcription)</a:t>
          </a:r>
          <a:endParaRPr lang="en-US" sz="1100" b="0" kern="1200" dirty="0">
            <a:solidFill>
              <a:schemeClr val="tx1"/>
            </a:solidFill>
            <a:latin typeface="+mn-lt"/>
          </a:endParaRPr>
        </a:p>
      </dsp:txBody>
      <dsp:txXfrm>
        <a:off x="5374774" y="1794265"/>
        <a:ext cx="1479676" cy="473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999D9-A2BC-4A44-874C-3199E2D104F6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AF747-0394-43F7-8985-6E7DE2EBA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03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47E7B-7690-4A60-93DB-2D12AC28B395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F01FC-3077-45D2-BEBA-61237E546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57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F01FC-3077-45D2-BEBA-61237E546C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22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496485"/>
            <a:ext cx="51435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70" indent="0" algn="ctr">
              <a:buNone/>
              <a:defRPr sz="2667"/>
            </a:lvl2pPr>
            <a:lvl3pPr marL="1219140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8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CBFBA-2FB0-6945-AFDC-56FBB57857F4}" type="datetime1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56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596F5-9955-3D4D-8C94-26C363C2456F}" type="datetime1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5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486835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486835"/>
            <a:ext cx="4321969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EE78-BBFB-E942-9C56-0BDF63336347}" type="datetime1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02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496485"/>
            <a:ext cx="51435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70" indent="0" algn="ctr">
              <a:buNone/>
              <a:defRPr sz="2667"/>
            </a:lvl2pPr>
            <a:lvl3pPr marL="1219140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8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E472A-0A06-1844-9380-54471E516214}" type="datetime1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48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2C72-98B6-5B48-BA37-EE3D89465FA3}" type="datetime1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1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3"/>
            <a:ext cx="5915025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6"/>
            <a:ext cx="5915025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6EBA9-859F-D343-AD5D-05DC8356D9D1}" type="datetime1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33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00363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1" y="2434167"/>
            <a:ext cx="2900363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AD61-BAD3-3F48-8D09-B1CD8236D7F1}" type="datetime1">
              <a:rPr lang="en-US" smtClean="0"/>
              <a:t>11/23/16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98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79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680" y="2241552"/>
            <a:ext cx="2901553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680" y="3340100"/>
            <a:ext cx="290155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2"/>
            <a:ext cx="291584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841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23FC2-B91F-CF4F-AD2B-D33109E16CBB}" type="datetime1">
              <a:rPr lang="en-US" smtClean="0"/>
              <a:t>11/23/16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99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65ED-5700-5F45-B094-4A4B62E4A606}" type="datetime1">
              <a:rPr lang="en-US" smtClean="0"/>
              <a:t>11/23/16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8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A29E-1904-7248-851B-D10495ADB6CC}" type="datetime1">
              <a:rPr lang="en-US" smtClean="0"/>
              <a:t>11/23/16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76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80" y="609600"/>
            <a:ext cx="2212181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42" y="1316569"/>
            <a:ext cx="3471863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680" y="2743200"/>
            <a:ext cx="2212181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70" indent="0">
              <a:buNone/>
              <a:defRPr sz="1867"/>
            </a:lvl2pPr>
            <a:lvl3pPr marL="1219140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8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4857-7D6A-7A4C-8644-C32B4B7CAABD}" type="datetime1">
              <a:rPr lang="en-US" smtClean="0"/>
              <a:t>11/23/16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1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2555B-E1DF-5D46-AEE1-A4D415584CE3}" type="datetime1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51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80" y="609600"/>
            <a:ext cx="2212181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842" y="1316569"/>
            <a:ext cx="3471863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680" y="2743200"/>
            <a:ext cx="2212181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70" indent="0">
              <a:buNone/>
              <a:defRPr sz="1867"/>
            </a:lvl2pPr>
            <a:lvl3pPr marL="1219140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8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DBDA-CC02-684E-AA7C-A31AA752D1DE}" type="datetime1">
              <a:rPr lang="en-US" smtClean="0"/>
              <a:t>11/23/16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90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9074-2CA3-0B44-B565-F5C21D04BCF3}" type="datetime1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76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486835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486835"/>
            <a:ext cx="4321969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E0E8F-4B7C-AD47-87F8-4D0DE2D5EDA7}" type="datetime1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93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8534400"/>
            <a:ext cx="6856214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8445755"/>
            <a:ext cx="68562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011936"/>
            <a:ext cx="5657850" cy="475488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779" y="5940828"/>
            <a:ext cx="5657850" cy="1524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32E0-E28C-1646-BC74-32A0A51B3F52}" type="datetime1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79308" y="5791200"/>
            <a:ext cx="55549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466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90759-A63B-014B-8FB6-4396AEA7BA58}" type="datetime1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66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8534400"/>
            <a:ext cx="6856214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8445755"/>
            <a:ext cx="68562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1011936"/>
            <a:ext cx="5657850" cy="475488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5937504"/>
            <a:ext cx="5657850" cy="1524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CD40-222B-7D4D-BDB6-172373C5613D}" type="datetime1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79308" y="5791200"/>
            <a:ext cx="55549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342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17220" y="382139"/>
            <a:ext cx="5657850" cy="19343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2460979"/>
            <a:ext cx="2777490" cy="5364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7580" y="2460982"/>
            <a:ext cx="2777490" cy="53644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89E9-46F0-8249-8040-58E54E5877B7}" type="datetime1">
              <a:rPr lang="en-US" smtClean="0"/>
              <a:t>11/23/16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24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7220" y="382139"/>
            <a:ext cx="5657850" cy="19343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2461403"/>
            <a:ext cx="2777490" cy="981709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3443112"/>
            <a:ext cx="2777490" cy="43823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97580" y="2461403"/>
            <a:ext cx="2777490" cy="981709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7580" y="3443112"/>
            <a:ext cx="2777490" cy="43823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D571-CB24-5C46-B6BA-CDE1859FE59D}" type="datetime1">
              <a:rPr lang="en-US" smtClean="0"/>
              <a:t>11/23/16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280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8B54-88DD-984F-B5FA-AD9F2CCBC73C}" type="datetime1">
              <a:rPr lang="en-US" smtClean="0"/>
              <a:t>11/23/16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370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7" y="8534400"/>
            <a:ext cx="6856214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0" y="8445755"/>
            <a:ext cx="68562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9C1B-0822-5143-A716-C08DE9411FA4}" type="datetime1">
              <a:rPr lang="en-US" smtClean="0"/>
              <a:t>11/23/16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97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3"/>
            <a:ext cx="5915025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6"/>
            <a:ext cx="5915025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69D8-63AC-9649-9CA2-9AA848FE0BB0}" type="datetime1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158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" y="0"/>
            <a:ext cx="2278570" cy="9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272540" y="0"/>
            <a:ext cx="36005" cy="9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792479"/>
            <a:ext cx="1800225" cy="3048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5178" y="975360"/>
            <a:ext cx="3757045" cy="701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175" y="3901440"/>
            <a:ext cx="1800225" cy="450549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1851" y="8613049"/>
            <a:ext cx="1472912" cy="486833"/>
          </a:xfrm>
        </p:spPr>
        <p:txBody>
          <a:bodyPr/>
          <a:lstStyle>
            <a:lvl1pPr algn="l">
              <a:defRPr/>
            </a:lvl1pPr>
          </a:lstStyle>
          <a:p>
            <a:fld id="{CBAE4886-99F4-1E44-8F13-500A6DA9FD0D}" type="datetime1">
              <a:rPr lang="en-US" smtClean="0"/>
              <a:t>11/23/16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00337" y="8613049"/>
            <a:ext cx="2614613" cy="48683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E77C5F-097D-4C0C-BCDF-5C8359D7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642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6604000"/>
            <a:ext cx="6856214" cy="2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" y="6553435"/>
            <a:ext cx="68562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6766560"/>
            <a:ext cx="5692140" cy="109728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" y="0"/>
            <a:ext cx="6857992" cy="6553435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19" y="7876032"/>
            <a:ext cx="5692140" cy="79248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55695-BD94-1044-925E-88393C2C0FE1}" type="datetime1">
              <a:rPr lang="en-US" smtClean="0"/>
              <a:t>11/23/16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640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69654-CBB0-2048-9273-743A398B6FEB}" type="datetime1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070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8534400"/>
            <a:ext cx="6856214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8445755"/>
            <a:ext cx="6856214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53040"/>
            <a:ext cx="1478756" cy="7676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53039"/>
            <a:ext cx="4350544" cy="767656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92476-302A-2F49-9B5F-110925C36051}" type="datetime1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11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00363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1" y="2434167"/>
            <a:ext cx="2900363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0A91-FBB2-2440-8DC1-8FEE451588A0}" type="datetime1">
              <a:rPr lang="en-US" smtClean="0"/>
              <a:t>11/23/16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8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79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680" y="2241552"/>
            <a:ext cx="2901553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680" y="3340100"/>
            <a:ext cx="290155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2"/>
            <a:ext cx="291584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841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6510-1305-874C-9C5E-912CCE69A22E}" type="datetime1">
              <a:rPr lang="en-US" smtClean="0"/>
              <a:t>11/23/16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AF4F-A0FA-574C-B4B4-1A0199F7B52E}" type="datetime1">
              <a:rPr lang="en-US" smtClean="0"/>
              <a:t>11/23/16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02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32627-5B02-3D44-B686-16B2019146F6}" type="datetime1">
              <a:rPr lang="en-US" smtClean="0"/>
              <a:t>11/23/16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4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80" y="609600"/>
            <a:ext cx="2212181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42" y="1316569"/>
            <a:ext cx="3471863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680" y="2743200"/>
            <a:ext cx="2212181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70" indent="0">
              <a:buNone/>
              <a:defRPr sz="1867"/>
            </a:lvl2pPr>
            <a:lvl3pPr marL="1219140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8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DBBB-F5B4-2041-B947-110B398BFABF}" type="datetime1">
              <a:rPr lang="en-US" smtClean="0"/>
              <a:t>11/23/16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5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680" y="609600"/>
            <a:ext cx="2212181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842" y="1316569"/>
            <a:ext cx="3471863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680" y="2743200"/>
            <a:ext cx="2212181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70" indent="0">
              <a:buNone/>
              <a:defRPr sz="1867"/>
            </a:lvl2pPr>
            <a:lvl3pPr marL="1219140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8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1913D-189E-7E46-9A3E-0630DABDE1FD}" type="datetime1">
              <a:rPr lang="en-US" smtClean="0"/>
              <a:t>11/23/16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64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FC6C3-35A1-1042-B477-6C69F5F7C413}" type="datetime1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2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AD314-BA79-3C4B-A66E-56AFBA231683}" type="datetime1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D40AF-71D2-4261-B805-E832ABD7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534400"/>
            <a:ext cx="6858001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8445754"/>
            <a:ext cx="6858001" cy="8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382139"/>
            <a:ext cx="5657850" cy="19343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19" y="2460979"/>
            <a:ext cx="5657851" cy="53644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1" y="8613049"/>
            <a:ext cx="139065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EC22004D-4886-FE45-99C5-D2F97E05BEFA}" type="datetime1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3480" y="8613049"/>
            <a:ext cx="271282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69009" y="8613049"/>
            <a:ext cx="73801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89E7E6CC-D59E-4850-B05E-BBF933078DF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671362" y="2317127"/>
            <a:ext cx="56064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44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hf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tmp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hyperlink" Target="https://www.onlineexambuilder.com/excretion-of-drugs/exam-107397" TargetMode="External"/><Relationship Id="rId3" Type="http://schemas.openxmlformats.org/officeDocument/2006/relationships/hyperlink" Target="https://www.onlineexambuilder.com/pharmacology-l9/exam-110846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gradFill>
          <a:gsLst>
            <a:gs pos="100000">
              <a:schemeClr val="bg1">
                <a:alpha val="83000"/>
              </a:schemeClr>
            </a:gs>
            <a:gs pos="100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z="2000" smtClean="0"/>
              <a:pPr/>
              <a:t>1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" y="1701716"/>
            <a:ext cx="6857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7- Receptors families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5249" y="3254283"/>
            <a:ext cx="610750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bg2">
                    <a:lumMod val="50000"/>
                  </a:schemeClr>
                </a:solidFill>
              </a:rPr>
              <a:t>Objectives</a:t>
            </a:r>
            <a:r>
              <a:rPr lang="en-US" sz="1900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endParaRPr lang="en-US" sz="19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Classify receptors into their main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super families 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Recognize their different transduc5on 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mechanism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Iden5fy the nature &amp; 5me frame of their response </a:t>
            </a:r>
            <a:r>
              <a:rPr lang="en-US" sz="1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19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t="27778" r="14152" b="8889"/>
          <a:stretch/>
        </p:blipFill>
        <p:spPr>
          <a:xfrm>
            <a:off x="1" y="242957"/>
            <a:ext cx="1293963" cy="983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1" t="29404" r="19245" b="22823"/>
          <a:stretch/>
        </p:blipFill>
        <p:spPr>
          <a:xfrm>
            <a:off x="5287991" y="7653047"/>
            <a:ext cx="1570009" cy="783588"/>
          </a:xfrm>
          <a:prstGeom prst="rect">
            <a:avLst/>
          </a:prstGeom>
        </p:spPr>
      </p:pic>
      <p:pic>
        <p:nvPicPr>
          <p:cNvPr id="7" name="Picture 6" descr="Presentation1 [Protected View] - PowerPoint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2" t="75750" r="61258" b="11475"/>
          <a:stretch/>
        </p:blipFill>
        <p:spPr>
          <a:xfrm>
            <a:off x="0" y="6970143"/>
            <a:ext cx="1828800" cy="1328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9933" y="6046813"/>
            <a:ext cx="2776551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400" b="1" dirty="0">
                <a:solidFill>
                  <a:srgbClr val="9B261F"/>
                </a:solidFill>
              </a:rPr>
              <a:t>Success is falling nine times and getting up ten</a:t>
            </a:r>
            <a:endParaRPr lang="ar-SA" sz="2400" b="1" i="1" u="sng" dirty="0">
              <a:solidFill>
                <a:srgbClr val="9B261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7393" y="8568931"/>
            <a:ext cx="362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Contact</a:t>
            </a:r>
            <a:r>
              <a:rPr lang="en-US" sz="1400" baseline="0" dirty="0">
                <a:solidFill>
                  <a:schemeClr val="bg1"/>
                </a:solidFill>
              </a:rPr>
              <a:t> us : Pharma436@outlook.com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</a:rPr>
              <a:t>@Pharma436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7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z="2000" smtClean="0"/>
              <a:t>10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617393" y="8568931"/>
            <a:ext cx="362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Contact</a:t>
            </a:r>
            <a:r>
              <a:rPr lang="en-US" sz="1400" baseline="0" dirty="0">
                <a:solidFill>
                  <a:schemeClr val="bg1"/>
                </a:solidFill>
              </a:rPr>
              <a:t> us : Pharma436@outlook.com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</a:rPr>
              <a:t>@Pharma436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435" y="286869"/>
            <a:ext cx="4966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E6AA6"/>
                </a:solidFill>
              </a:rPr>
              <a:t>Summary</a:t>
            </a:r>
            <a:r>
              <a:rPr lang="en-US" sz="2000" b="1" dirty="0" smtClean="0">
                <a:solidFill>
                  <a:srgbClr val="2E6AA6"/>
                </a:solidFill>
              </a:rPr>
              <a:t>: </a:t>
            </a:r>
            <a:endParaRPr lang="en-US" sz="2000" b="1" dirty="0">
              <a:solidFill>
                <a:srgbClr val="2E6AA6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547657"/>
              </p:ext>
            </p:extLst>
          </p:nvPr>
        </p:nvGraphicFramePr>
        <p:xfrm>
          <a:off x="143435" y="1155476"/>
          <a:ext cx="6562165" cy="60162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12433"/>
                <a:gridCol w="1312433"/>
                <a:gridCol w="1312433"/>
                <a:gridCol w="1312433"/>
                <a:gridCol w="1312433"/>
              </a:tblGrid>
              <a:tr h="108742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Type I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Type</a:t>
                      </a:r>
                      <a:r>
                        <a:rPr lang="en-US" sz="1800" baseline="0" dirty="0" smtClean="0"/>
                        <a:t> II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Type III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Type VI</a:t>
                      </a:r>
                      <a:endParaRPr lang="en-US" sz="1800" dirty="0"/>
                    </a:p>
                  </a:txBody>
                  <a:tcPr/>
                </a:tc>
              </a:tr>
              <a:tr h="518224">
                <a:tc>
                  <a:txBody>
                    <a:bodyPr/>
                    <a:lstStyle/>
                    <a:p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Location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Membrane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Membrane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Membrane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Nucleus</a:t>
                      </a:r>
                      <a:endParaRPr lang="en-US" sz="1800" dirty="0"/>
                    </a:p>
                  </a:txBody>
                  <a:tcPr/>
                </a:tc>
              </a:tr>
              <a:tr h="555811">
                <a:tc>
                  <a:txBody>
                    <a:bodyPr/>
                    <a:lstStyle/>
                    <a:p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Coupling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Direct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G-Protein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Direct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Via DNA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/>
                </a:tc>
              </a:tr>
              <a:tr h="10874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Synaptic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transmission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Very Fast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fast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slow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Very slow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/>
                </a:tc>
              </a:tr>
              <a:tr h="741371">
                <a:tc>
                  <a:txBody>
                    <a:bodyPr/>
                    <a:lstStyle/>
                    <a:p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Response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milliseconds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Seconds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minutes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Hours or days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/>
                </a:tc>
              </a:tr>
              <a:tr h="1087429">
                <a:tc>
                  <a:txBody>
                    <a:bodyPr/>
                    <a:lstStyle/>
                    <a:p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Examples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Nicotinic receptors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Muscarinic receptors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Adrenergic receptors 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Insulin receptors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Estrogen Steroid receptors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/>
                </a:tc>
              </a:tr>
              <a:tr h="782440">
                <a:tc>
                  <a:txBody>
                    <a:bodyPr/>
                    <a:lstStyle/>
                    <a:p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Effectors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channels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Channels/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enzymes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Enzymes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DNA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213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z="2000" smtClean="0"/>
              <a:t>11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617393" y="8568931"/>
            <a:ext cx="362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Contact</a:t>
            </a:r>
            <a:r>
              <a:rPr lang="en-US" sz="1400" baseline="0" dirty="0">
                <a:solidFill>
                  <a:schemeClr val="bg1"/>
                </a:solidFill>
              </a:rPr>
              <a:t> us : Pharma436@outlook.com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</a:rPr>
              <a:t>@Pharma436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356264"/>
            <a:ext cx="6858000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9600" b="1" i="1" dirty="0">
                <a:solidFill>
                  <a:schemeClr val="bg2">
                    <a:lumMod val="50000"/>
                  </a:schemeClr>
                </a:solidFill>
                <a:hlinkClick r:id="rId2"/>
              </a:rPr>
              <a:t>Quick </a:t>
            </a:r>
            <a:r>
              <a:rPr lang="en-US" sz="9600" b="1" i="1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exam</a:t>
            </a:r>
          </a:p>
          <a:p>
            <a:pPr algn="ctr"/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https</a:t>
            </a:r>
            <a:r>
              <a:rPr lang="en-US" sz="3200" b="1" i="1" dirty="0">
                <a:solidFill>
                  <a:schemeClr val="bg2">
                    <a:lumMod val="50000"/>
                  </a:schemeClr>
                </a:solidFill>
                <a:hlinkClick r:id="rId3"/>
              </a:rPr>
              <a:t>://www.onlineexambuilder.com/pharmacology-l9/exam-110846</a:t>
            </a:r>
            <a:endParaRPr lang="en-US" sz="32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71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z="2000" smtClean="0"/>
              <a:t>12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617393" y="8568931"/>
            <a:ext cx="362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Contact</a:t>
            </a:r>
            <a:r>
              <a:rPr lang="en-US" sz="1400" baseline="0" dirty="0">
                <a:solidFill>
                  <a:schemeClr val="bg1"/>
                </a:solidFill>
              </a:rPr>
              <a:t> us : Pharma436@outlook.com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</a:rPr>
              <a:t>@Pharma436</a:t>
            </a:r>
            <a:endParaRPr 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640498"/>
              </p:ext>
            </p:extLst>
          </p:nvPr>
        </p:nvGraphicFramePr>
        <p:xfrm>
          <a:off x="1143000" y="3048000"/>
          <a:ext cx="4572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911117513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7894683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Boys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Girls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63311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عبدالرحمن ذكري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اللولو الصليهم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50623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عبدالعزيز رضوان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روان سعد القحطاني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56330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عبدالرحمن المالكي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أميرة نيازي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0299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فيصل العباد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جواهر أبانمي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79132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فارس النفيسة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رانيا العيسى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25425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خالد العيسى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غادة المزروع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36267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معاذ الفرحان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لمى الفوزان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67017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/>
                        <a:t>عبدالرحمن</a:t>
                      </a:r>
                      <a:r>
                        <a:rPr lang="ar-SA" baseline="0" dirty="0"/>
                        <a:t> الجريان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نورة الشبيب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65719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محمد خوجة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أسيل ناصر بادخن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3623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عمر التركستاني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/>
                        <a:t>أنوار نجيب العجمي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74457631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99808" y="1712167"/>
            <a:ext cx="5657850" cy="193434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Pharmacology Team :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t="27778" r="14152" b="8889"/>
          <a:stretch/>
        </p:blipFill>
        <p:spPr>
          <a:xfrm>
            <a:off x="269508" y="271832"/>
            <a:ext cx="1174771" cy="8928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29" r="11936" b="21290"/>
          <a:stretch/>
        </p:blipFill>
        <p:spPr>
          <a:xfrm>
            <a:off x="5053266" y="360944"/>
            <a:ext cx="1597794" cy="83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4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z="2000" smtClean="0"/>
              <a:pPr/>
              <a:t>2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617393" y="8568931"/>
            <a:ext cx="362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Contact</a:t>
            </a:r>
            <a:r>
              <a:rPr lang="en-US" sz="1400" baseline="0" dirty="0">
                <a:solidFill>
                  <a:schemeClr val="bg1"/>
                </a:solidFill>
              </a:rPr>
              <a:t> us : Pharma436@outlook.com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</a:rPr>
              <a:t>@Pharma436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8941"/>
            <a:ext cx="6858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914400" rtl="1" eaLnBrk="1" latinLnBrk="0" hangingPunct="1"/>
            <a:r>
              <a:rPr lang="en-US" b="1" dirty="0" smtClean="0">
                <a:solidFill>
                  <a:srgbClr val="2E6AA6"/>
                </a:solidFill>
              </a:rPr>
              <a:t>Receptors:</a:t>
            </a:r>
          </a:p>
          <a:p>
            <a:pPr rtl="1"/>
            <a:r>
              <a:rPr lang="en-US" dirty="0" smtClean="0"/>
              <a:t>1. Recognition        </a:t>
            </a:r>
            <a:r>
              <a:rPr lang="en-US" altLang="en-US" dirty="0">
                <a:latin typeface="Calibri" charset="0"/>
              </a:rPr>
              <a:t>2.  </a:t>
            </a:r>
            <a:r>
              <a:rPr lang="en-US" altLang="en-US" dirty="0" smtClean="0">
                <a:latin typeface="Calibri" charset="0"/>
              </a:rPr>
              <a:t>Reception        </a:t>
            </a:r>
            <a:r>
              <a:rPr lang="en-US" altLang="en-US" dirty="0">
                <a:latin typeface="Calibri" charset="0"/>
              </a:rPr>
              <a:t>3.  </a:t>
            </a:r>
            <a:r>
              <a:rPr lang="en-US" altLang="en-US" dirty="0" smtClean="0">
                <a:latin typeface="Calibri" charset="0"/>
              </a:rPr>
              <a:t>Transduction        </a:t>
            </a:r>
            <a:r>
              <a:rPr lang="en-US" altLang="en-US" dirty="0">
                <a:latin typeface="Calibri" charset="0"/>
              </a:rPr>
              <a:t>4.   </a:t>
            </a:r>
            <a:r>
              <a:rPr lang="en-US" altLang="en-US" dirty="0" smtClean="0">
                <a:latin typeface="Calibri" charset="0"/>
              </a:rPr>
              <a:t>Response</a:t>
            </a:r>
          </a:p>
          <a:p>
            <a:pPr rtl="1"/>
            <a:endParaRPr lang="en-US" altLang="en-US" b="1" dirty="0">
              <a:latin typeface="Calibri" charset="0"/>
            </a:endParaRPr>
          </a:p>
          <a:p>
            <a:pPr rtl="1"/>
            <a:endParaRPr lang="en-US" altLang="en-US" b="1" dirty="0" smtClean="0">
              <a:latin typeface="Calibri" charset="0"/>
            </a:endParaRPr>
          </a:p>
          <a:p>
            <a:pPr rtl="1"/>
            <a:endParaRPr lang="en-US" altLang="en-US" b="1" dirty="0">
              <a:latin typeface="Calibri" charset="0"/>
            </a:endParaRPr>
          </a:p>
          <a:p>
            <a:pPr rtl="1"/>
            <a:endParaRPr lang="en-US" altLang="en-US" b="1" dirty="0" smtClean="0">
              <a:latin typeface="Calibri" charset="0"/>
            </a:endParaRPr>
          </a:p>
          <a:p>
            <a:pPr rtl="1"/>
            <a:endParaRPr lang="en-US" altLang="en-US" b="1" dirty="0">
              <a:latin typeface="Calibri" charset="0"/>
            </a:endParaRPr>
          </a:p>
          <a:p>
            <a:pPr rtl="1"/>
            <a:endParaRPr lang="en-US" altLang="en-US" b="1" dirty="0" smtClean="0">
              <a:latin typeface="Calibri" charset="0"/>
            </a:endParaRPr>
          </a:p>
          <a:p>
            <a:pPr rtl="1"/>
            <a:endParaRPr lang="en-US" altLang="en-US" b="1" dirty="0">
              <a:latin typeface="Calibri" charset="0"/>
            </a:endParaRPr>
          </a:p>
          <a:p>
            <a:pPr rtl="1"/>
            <a:endParaRPr lang="en-US" altLang="en-US" b="1" dirty="0" smtClean="0">
              <a:latin typeface="Calibri" charset="0"/>
            </a:endParaRPr>
          </a:p>
          <a:p>
            <a:pPr rtl="1"/>
            <a:endParaRPr lang="en-US" altLang="en-US" b="1" dirty="0">
              <a:latin typeface="Calibri" charset="0"/>
            </a:endParaRPr>
          </a:p>
        </p:txBody>
      </p:sp>
      <p:pic>
        <p:nvPicPr>
          <p:cNvPr id="5" name="Picture 4" descr="C:\Users\Administrator\Pictures\Pictur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" t="2274" r="1094"/>
          <a:stretch>
            <a:fillRect/>
          </a:stretch>
        </p:blipFill>
        <p:spPr bwMode="auto">
          <a:xfrm>
            <a:off x="434521" y="1192272"/>
            <a:ext cx="5988424" cy="189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receptor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5" t="14667" r="22667" b="6500"/>
          <a:stretch>
            <a:fillRect/>
          </a:stretch>
        </p:blipFill>
        <p:spPr bwMode="auto">
          <a:xfrm>
            <a:off x="3132998" y="3223081"/>
            <a:ext cx="1850945" cy="213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12137" y="5086414"/>
            <a:ext cx="1308378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altLang="en-US" sz="800" dirty="0" smtClean="0">
                <a:latin typeface="Calibri" charset="0"/>
              </a:rPr>
              <a:t>Coupler Transduction</a:t>
            </a:r>
            <a:r>
              <a:rPr lang="en-US" altLang="en-US" sz="800" dirty="0">
                <a:latin typeface="Calibri" charset="0"/>
                <a:sym typeface="Wingdings 3" charset="2"/>
              </a:rPr>
              <a:t> </a:t>
            </a:r>
            <a:endParaRPr lang="en-US" altLang="en-US" sz="800" dirty="0">
              <a:latin typeface="Calibri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65741" y="5027450"/>
            <a:ext cx="3005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↑</a:t>
            </a:r>
            <a:endParaRPr lang="en-US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251013" y="3204991"/>
            <a:ext cx="2881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altLang="en-US" b="1" dirty="0">
                <a:solidFill>
                  <a:srgbClr val="2E6AA6"/>
                </a:solidFill>
                <a:latin typeface="Calibri" charset="0"/>
              </a:rPr>
              <a:t>Receptor structure:</a:t>
            </a:r>
          </a:p>
          <a:p>
            <a:pPr rtl="1"/>
            <a:r>
              <a:rPr lang="en-US" altLang="en-US" dirty="0"/>
              <a:t>1- Ligand recognition </a:t>
            </a:r>
            <a:r>
              <a:rPr lang="en-US" altLang="en-US" dirty="0" smtClean="0"/>
              <a:t>site</a:t>
            </a:r>
          </a:p>
          <a:p>
            <a:pPr rtl="1"/>
            <a:endParaRPr lang="en-US" altLang="en-US" dirty="0"/>
          </a:p>
          <a:p>
            <a:pPr rtl="1"/>
            <a:r>
              <a:rPr lang="en-US" altLang="en-US" dirty="0"/>
              <a:t>2-  Inner catalytic domain</a:t>
            </a: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40322561"/>
              </p:ext>
            </p:extLst>
          </p:nvPr>
        </p:nvGraphicFramePr>
        <p:xfrm>
          <a:off x="-267" y="5416436"/>
          <a:ext cx="6857999" cy="3011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2440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z="2000" smtClean="0"/>
              <a:pPr/>
              <a:t>3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617393" y="8568931"/>
            <a:ext cx="362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Contact</a:t>
            </a:r>
            <a:r>
              <a:rPr lang="en-US" sz="1400" baseline="0" dirty="0">
                <a:solidFill>
                  <a:schemeClr val="bg1"/>
                </a:solidFill>
              </a:rPr>
              <a:t> us : Pharma436@outlook.com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</a:rPr>
              <a:t>@Pharma436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123276"/>
            <a:ext cx="6857999" cy="373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Arial" charset="0"/>
              <a:buChar char="•"/>
              <a:defRPr/>
            </a:pPr>
            <a:r>
              <a:rPr lang="en-US" dirty="0" smtClean="0"/>
              <a:t>Located </a:t>
            </a:r>
            <a:r>
              <a:rPr lang="en-US" dirty="0"/>
              <a:t>at cell </a:t>
            </a:r>
            <a:r>
              <a:rPr lang="en-US" dirty="0" smtClean="0"/>
              <a:t>membrane </a:t>
            </a:r>
            <a:r>
              <a:rPr lang="en-US" dirty="0" smtClean="0">
                <a:solidFill>
                  <a:srgbClr val="A6A6A6"/>
                </a:solidFill>
              </a:rPr>
              <a:t>(as it is on the cell membrane, it does not require to be lipid soluble)</a:t>
            </a:r>
            <a:endParaRPr lang="en-US" dirty="0"/>
          </a:p>
          <a:p>
            <a:pPr marL="457200" indent="-457200">
              <a:lnSpc>
                <a:spcPct val="120000"/>
              </a:lnSpc>
              <a:buFont typeface="Arial" charset="0"/>
              <a:buChar char="•"/>
              <a:defRPr/>
            </a:pPr>
            <a:r>
              <a:rPr lang="en-US" dirty="0"/>
              <a:t>Directly activated by ligand binding</a:t>
            </a:r>
          </a:p>
          <a:p>
            <a:pPr marL="457200" indent="-457200">
              <a:lnSpc>
                <a:spcPct val="120000"/>
              </a:lnSpc>
              <a:buFont typeface="Arial" charset="0"/>
              <a:buChar char="•"/>
              <a:defRPr/>
            </a:pPr>
            <a:r>
              <a:rPr lang="en-US" dirty="0"/>
              <a:t>Directly related to ion channels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A6A6A6"/>
                </a:solidFill>
              </a:rPr>
              <a:t>(when the drug starts produce its effect, the effect will directly change the ion channel ‘open or close the channel)</a:t>
            </a:r>
            <a:endParaRPr lang="en-US" dirty="0"/>
          </a:p>
          <a:p>
            <a:pPr marL="457200" indent="-457200">
              <a:lnSpc>
                <a:spcPct val="120000"/>
              </a:lnSpc>
              <a:buFont typeface="Arial" charset="0"/>
              <a:buChar char="•"/>
              <a:defRPr/>
            </a:pPr>
            <a:r>
              <a:rPr lang="en-US" dirty="0"/>
              <a:t>Involved in very fast synaptic transmission.</a:t>
            </a:r>
          </a:p>
          <a:p>
            <a:pPr marL="457200" indent="-457200">
              <a:lnSpc>
                <a:spcPct val="120000"/>
              </a:lnSpc>
              <a:buFont typeface="Arial" charset="0"/>
              <a:buChar char="•"/>
              <a:defRPr/>
            </a:pPr>
            <a:r>
              <a:rPr lang="en-US" dirty="0"/>
              <a:t>Response occurs in </a:t>
            </a:r>
            <a:r>
              <a:rPr lang="en-US" dirty="0" smtClean="0"/>
              <a:t>milliseconds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altLang="en-US" dirty="0"/>
              <a:t>e.g. </a:t>
            </a:r>
            <a:r>
              <a:rPr lang="en-US" altLang="en-US" b="1" dirty="0"/>
              <a:t>nicotinic </a:t>
            </a:r>
            <a:r>
              <a:rPr lang="en-US" altLang="en-US" b="1" dirty="0" err="1"/>
              <a:t>acetycholine</a:t>
            </a:r>
            <a:r>
              <a:rPr lang="en-US" altLang="en-US" b="1" dirty="0"/>
              <a:t> </a:t>
            </a:r>
            <a:r>
              <a:rPr lang="en-US" altLang="en-US" dirty="0"/>
              <a:t>receptor that is activated by occupancy of a ligand as </a:t>
            </a:r>
            <a:r>
              <a:rPr lang="en-US" altLang="en-US" b="1" dirty="0" err="1"/>
              <a:t>acetycholine</a:t>
            </a:r>
            <a:r>
              <a:rPr lang="en-US" altLang="en-US" dirty="0"/>
              <a:t>.</a:t>
            </a:r>
          </a:p>
        </p:txBody>
      </p:sp>
      <p:pic>
        <p:nvPicPr>
          <p:cNvPr id="6" name="Picture 2" descr="C:\Users\Administrator\Pictures\Picture 22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" t="1381" r="1575"/>
          <a:stretch>
            <a:fillRect/>
          </a:stretch>
        </p:blipFill>
        <p:spPr bwMode="auto">
          <a:xfrm>
            <a:off x="1212109" y="5231329"/>
            <a:ext cx="4433248" cy="280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4545" y="415390"/>
            <a:ext cx="6508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000" b="1" dirty="0">
                <a:ln w="0"/>
                <a:solidFill>
                  <a:srgbClr val="2E6AA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Type </a:t>
            </a:r>
            <a:r>
              <a:rPr lang="en-US" sz="2000" b="1" dirty="0" smtClean="0">
                <a:ln w="0"/>
                <a:solidFill>
                  <a:srgbClr val="2E6AA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I:</a:t>
            </a:r>
            <a:r>
              <a:rPr lang="en-US" sz="2000" b="1" dirty="0" smtClean="0">
                <a:solidFill>
                  <a:srgbClr val="2E6AA6"/>
                </a:solidFill>
              </a:rPr>
              <a:t> Ion channel-Linked receptor – (Ligand gated ion channel) </a:t>
            </a:r>
            <a:r>
              <a:rPr lang="en-US" sz="2000" b="1" smtClean="0">
                <a:solidFill>
                  <a:srgbClr val="2E6AA6"/>
                </a:solidFill>
              </a:rPr>
              <a:t>– (Ionotropic receptor) </a:t>
            </a:r>
            <a:endParaRPr lang="en-US" sz="2000" b="1" dirty="0">
              <a:solidFill>
                <a:srgbClr val="2E6A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02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z="2000" smtClean="0"/>
              <a:pPr/>
              <a:t>4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617393" y="8568931"/>
            <a:ext cx="362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Contact</a:t>
            </a:r>
            <a:r>
              <a:rPr lang="en-US" sz="1400" baseline="0" dirty="0">
                <a:solidFill>
                  <a:schemeClr val="bg1"/>
                </a:solidFill>
              </a:rPr>
              <a:t> us : Pharma436@outlook.com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</a:rPr>
              <a:t>@Pharma436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Shape 68"/>
          <p:cNvSpPr txBox="1">
            <a:spLocks/>
          </p:cNvSpPr>
          <p:nvPr/>
        </p:nvSpPr>
        <p:spPr>
          <a:xfrm>
            <a:off x="81375" y="25325"/>
            <a:ext cx="6776700" cy="370399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1800" b="1" u="sng" dirty="0" smtClean="0">
                <a:solidFill>
                  <a:srgbClr val="2E6AA6"/>
                </a:solidFill>
                <a:latin typeface="+mn-lt"/>
                <a:ea typeface="Arial"/>
                <a:cs typeface="Arial"/>
                <a:sym typeface="Arial"/>
              </a:rPr>
              <a:t>Type II:</a:t>
            </a:r>
            <a:r>
              <a:rPr lang="en-US" sz="1800" b="1" dirty="0" smtClean="0">
                <a:solidFill>
                  <a:srgbClr val="2E6AA6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" sz="1800" b="1" dirty="0" smtClean="0">
                <a:solidFill>
                  <a:srgbClr val="2E6AA6"/>
                </a:solidFill>
                <a:latin typeface="+mn-lt"/>
                <a:ea typeface="Arial"/>
                <a:cs typeface="Arial"/>
                <a:sym typeface="Arial"/>
              </a:rPr>
              <a:t>G-Protein coupled</a:t>
            </a:r>
            <a:r>
              <a:rPr lang="en-US" sz="1800" b="1" dirty="0" smtClean="0">
                <a:solidFill>
                  <a:srgbClr val="2E6AA6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" sz="1800" b="1" dirty="0" smtClean="0">
                <a:solidFill>
                  <a:srgbClr val="2E6AA6"/>
                </a:solidFill>
                <a:latin typeface="+mn-lt"/>
                <a:ea typeface="Arial"/>
                <a:cs typeface="Arial"/>
                <a:sym typeface="Arial"/>
              </a:rPr>
              <a:t>receptors</a:t>
            </a:r>
            <a:r>
              <a:rPr lang="en-US" sz="1800" b="1" dirty="0" smtClean="0">
                <a:solidFill>
                  <a:srgbClr val="2E6AA6"/>
                </a:solidFill>
                <a:latin typeface="+mn-lt"/>
                <a:ea typeface="Arial"/>
                <a:cs typeface="Arial"/>
                <a:sym typeface="Arial"/>
              </a:rPr>
              <a:t> -</a:t>
            </a:r>
            <a:r>
              <a:rPr lang="en-US" sz="1200" b="1" dirty="0" smtClean="0">
                <a:solidFill>
                  <a:srgbClr val="2E6AA6"/>
                </a:solidFill>
              </a:rPr>
              <a:t> </a:t>
            </a:r>
            <a:r>
              <a:rPr lang="en-US" sz="1800" b="1" dirty="0" smtClean="0">
                <a:solidFill>
                  <a:srgbClr val="2E6AA6"/>
                </a:solidFill>
              </a:rPr>
              <a:t>Metabotropic Receptor</a:t>
            </a:r>
            <a:endParaRPr lang="en" sz="1800" b="1" dirty="0" smtClean="0">
              <a:solidFill>
                <a:srgbClr val="2E6AA6"/>
              </a:solidFill>
              <a:latin typeface="+mn-lt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</a:pPr>
            <a:endParaRPr lang="en" sz="1200" u="sng" dirty="0" smtClean="0">
              <a:latin typeface="+mn-lt"/>
              <a:ea typeface="Arial"/>
              <a:cs typeface="Arial"/>
              <a:sym typeface="Arial"/>
            </a:endParaRPr>
          </a:p>
          <a:p>
            <a:pPr marL="457200" indent="-304800">
              <a:spcBef>
                <a:spcPts val="0"/>
              </a:spcBef>
              <a:buClr>
                <a:srgbClr val="0000FF"/>
              </a:buClr>
              <a:buSzPct val="100000"/>
              <a:buFont typeface="Arial" charset="0"/>
              <a:buChar char="•"/>
            </a:pPr>
            <a:r>
              <a:rPr lang="en" sz="1200" u="sng" dirty="0" smtClean="0">
                <a:solidFill>
                  <a:srgbClr val="A6A6A6"/>
                </a:solidFill>
                <a:latin typeface="+mn-lt"/>
                <a:ea typeface="Arial"/>
                <a:cs typeface="Arial"/>
                <a:sym typeface="Arial"/>
              </a:rPr>
              <a:t>What is it ?</a:t>
            </a:r>
          </a:p>
          <a:p>
            <a:pPr>
              <a:spcBef>
                <a:spcPts val="0"/>
              </a:spcBef>
            </a:pPr>
            <a:r>
              <a:rPr lang="en" sz="1100" dirty="0" smtClean="0">
                <a:solidFill>
                  <a:srgbClr val="A6A6A6"/>
                </a:solidFill>
                <a:latin typeface="+mn-lt"/>
                <a:ea typeface="Arial"/>
                <a:cs typeface="Arial"/>
                <a:sym typeface="Arial"/>
              </a:rPr>
              <a:t> It is a receptor (Located at cell membrane ) </a:t>
            </a:r>
            <a:r>
              <a:rPr lang="en" sz="1100" dirty="0" smtClean="0">
                <a:solidFill>
                  <a:srgbClr val="A6A6A6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Cause changes in intracellular effector</a:t>
            </a:r>
            <a:r>
              <a:rPr lang="en-US" sz="1100" dirty="0" smtClean="0">
                <a:solidFill>
                  <a:srgbClr val="A6A6A6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 (especially in metabolic reaction)</a:t>
            </a:r>
            <a:r>
              <a:rPr lang="en" sz="1100" dirty="0" smtClean="0">
                <a:solidFill>
                  <a:srgbClr val="A6A6A6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" sz="1100" u="sng" dirty="0" smtClean="0">
                <a:solidFill>
                  <a:srgbClr val="A6A6A6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via </a:t>
            </a:r>
            <a:r>
              <a:rPr lang="en" sz="1100" dirty="0" smtClean="0">
                <a:solidFill>
                  <a:srgbClr val="A6A6A6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G protein.</a:t>
            </a:r>
          </a:p>
          <a:p>
            <a:pPr marL="323850" indent="-171450">
              <a:spcBef>
                <a:spcPts val="0"/>
              </a:spcBef>
              <a:buClr>
                <a:srgbClr val="0000FF"/>
              </a:buClr>
              <a:buSzPct val="100000"/>
              <a:buFont typeface="Arial" charset="0"/>
              <a:buChar char="•"/>
            </a:pPr>
            <a:r>
              <a:rPr lang="en" sz="1200" u="sng" dirty="0" smtClean="0">
                <a:solidFill>
                  <a:srgbClr val="A6A6A6"/>
                </a:solidFill>
                <a:latin typeface="+mn-lt"/>
                <a:ea typeface="Arial"/>
                <a:cs typeface="Arial"/>
                <a:sym typeface="Arial"/>
              </a:rPr>
              <a:t>Other name ?</a:t>
            </a:r>
          </a:p>
          <a:p>
            <a:pPr>
              <a:spcBef>
                <a:spcPts val="0"/>
              </a:spcBef>
            </a:pPr>
            <a:r>
              <a:rPr lang="en" sz="1100" dirty="0" smtClean="0">
                <a:solidFill>
                  <a:srgbClr val="A6A6A6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it’s also called Metabotropic Receptor :while tropic = changes in ions</a:t>
            </a:r>
          </a:p>
          <a:p>
            <a:pPr>
              <a:spcBef>
                <a:spcPts val="0"/>
              </a:spcBef>
            </a:pPr>
            <a:r>
              <a:rPr lang="en" sz="1100" dirty="0" smtClean="0">
                <a:solidFill>
                  <a:srgbClr val="A6A6A6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^ </a:t>
            </a:r>
            <a:r>
              <a:rPr lang="en" sz="1100" dirty="0" err="1" smtClean="0">
                <a:solidFill>
                  <a:srgbClr val="A6A6A6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سبب</a:t>
            </a:r>
            <a:r>
              <a:rPr lang="en" sz="1100" dirty="0" smtClean="0">
                <a:solidFill>
                  <a:srgbClr val="A6A6A6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" sz="1100" dirty="0" err="1" smtClean="0">
                <a:solidFill>
                  <a:srgbClr val="A6A6A6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التسمية</a:t>
            </a:r>
            <a:r>
              <a:rPr lang="en" sz="1100" dirty="0" smtClean="0">
                <a:solidFill>
                  <a:srgbClr val="A6A6A6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 : </a:t>
            </a:r>
            <a:r>
              <a:rPr lang="en" sz="1100" dirty="0" err="1" smtClean="0">
                <a:solidFill>
                  <a:srgbClr val="A6A6A6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لأنها</a:t>
            </a:r>
            <a:r>
              <a:rPr lang="en" sz="1100" dirty="0" smtClean="0">
                <a:solidFill>
                  <a:srgbClr val="A6A6A6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" sz="1100" dirty="0" err="1" smtClean="0">
                <a:solidFill>
                  <a:srgbClr val="A6A6A6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تُحدث</a:t>
            </a:r>
            <a:r>
              <a:rPr lang="en" sz="1100" dirty="0" smtClean="0">
                <a:solidFill>
                  <a:srgbClr val="A6A6A6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" sz="1100" dirty="0" err="1" smtClean="0">
                <a:solidFill>
                  <a:srgbClr val="A6A6A6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تغيرات</a:t>
            </a:r>
            <a:r>
              <a:rPr lang="en" sz="1100" dirty="0" smtClean="0">
                <a:solidFill>
                  <a:srgbClr val="A6A6A6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" sz="1100" dirty="0" err="1" smtClean="0">
                <a:solidFill>
                  <a:srgbClr val="A6A6A6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في</a:t>
            </a:r>
            <a:r>
              <a:rPr lang="en" sz="1100" dirty="0" smtClean="0">
                <a:solidFill>
                  <a:srgbClr val="A6A6A6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" sz="1100" dirty="0" err="1" smtClean="0">
                <a:solidFill>
                  <a:srgbClr val="A6A6A6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الأيونات</a:t>
            </a:r>
            <a:r>
              <a:rPr lang="en" sz="1100" dirty="0" smtClean="0">
                <a:solidFill>
                  <a:srgbClr val="A6A6A6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" sz="1100" dirty="0" err="1" smtClean="0">
                <a:solidFill>
                  <a:srgbClr val="A6A6A6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وهذه</a:t>
            </a:r>
            <a:r>
              <a:rPr lang="en" sz="1100" dirty="0" smtClean="0">
                <a:solidFill>
                  <a:srgbClr val="A6A6A6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" sz="1100" dirty="0" err="1" smtClean="0">
                <a:solidFill>
                  <a:srgbClr val="A6A6A6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التغيرات</a:t>
            </a:r>
            <a:r>
              <a:rPr lang="en" sz="1100" dirty="0" smtClean="0">
                <a:solidFill>
                  <a:srgbClr val="A6A6A6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" sz="1100" dirty="0" err="1" smtClean="0">
                <a:solidFill>
                  <a:srgbClr val="A6A6A6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تسبب</a:t>
            </a:r>
            <a:r>
              <a:rPr lang="en" sz="1100" dirty="0" smtClean="0">
                <a:solidFill>
                  <a:srgbClr val="A6A6A6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" sz="1100" dirty="0" err="1" smtClean="0">
                <a:solidFill>
                  <a:srgbClr val="A6A6A6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تغير</a:t>
            </a:r>
            <a:r>
              <a:rPr lang="en" sz="1100" dirty="0" smtClean="0">
                <a:solidFill>
                  <a:srgbClr val="A6A6A6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" sz="1100" dirty="0" err="1" smtClean="0">
                <a:solidFill>
                  <a:srgbClr val="A6A6A6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في</a:t>
            </a:r>
            <a:r>
              <a:rPr lang="en" sz="1100" dirty="0" smtClean="0">
                <a:solidFill>
                  <a:srgbClr val="A6A6A6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" sz="1100" dirty="0" err="1" smtClean="0">
                <a:solidFill>
                  <a:srgbClr val="A6A6A6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الأيض</a:t>
            </a:r>
            <a:r>
              <a:rPr lang="en" sz="1100" dirty="0" smtClean="0">
                <a:solidFill>
                  <a:srgbClr val="A6A6A6"/>
                </a:solidFill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 </a:t>
            </a:r>
            <a:endParaRPr lang="en" sz="1100" dirty="0" smtClean="0">
              <a:solidFill>
                <a:schemeClr val="tx1"/>
              </a:solidFill>
              <a:highlight>
                <a:srgbClr val="FFFFFF"/>
              </a:highlight>
              <a:latin typeface="+mn-lt"/>
              <a:ea typeface="Arial"/>
              <a:cs typeface="Arial"/>
              <a:sym typeface="Arial"/>
            </a:endParaRPr>
          </a:p>
          <a:p>
            <a:pPr marL="590550" indent="-533400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The largest family that accounts for many known drug targets </a:t>
            </a:r>
          </a:p>
          <a:p>
            <a:pPr marL="590550" indent="-533400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Located at cell membrane</a:t>
            </a:r>
          </a:p>
          <a:p>
            <a:pPr marL="590550" indent="-533400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Coupled to intracellular effectors via G-protein</a:t>
            </a:r>
          </a:p>
          <a:p>
            <a:pPr marL="590550" indent="-533400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Response through ion channels or enzymes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. </a:t>
            </a:r>
            <a:r>
              <a:rPr lang="en-US" sz="1200" dirty="0" smtClean="0">
                <a:solidFill>
                  <a:srgbClr val="A6A6A6"/>
                </a:solidFill>
                <a:latin typeface="+mn-lt"/>
              </a:rPr>
              <a:t>(the effect is not direct, first the drug binds with the receptor, then G protein take the drug then go to the ion channel or enzyme, ‘the drug will not effect the ion channel or the enzyme’)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marL="590550" indent="-533400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Involved in rapid transduction</a:t>
            </a:r>
          </a:p>
          <a:p>
            <a:pPr marL="590550" indent="-533400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Response occurs in seconds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. </a:t>
            </a:r>
            <a:r>
              <a:rPr lang="en-US" sz="1200" dirty="0" smtClean="0">
                <a:solidFill>
                  <a:srgbClr val="A6A6A6"/>
                </a:solidFill>
                <a:latin typeface="+mn-lt"/>
              </a:rPr>
              <a:t>(it is not in </a:t>
            </a:r>
            <a:r>
              <a:rPr lang="en-US" sz="1200" dirty="0" smtClean="0">
                <a:solidFill>
                  <a:srgbClr val="A6A6A6"/>
                </a:solidFill>
              </a:rPr>
              <a:t>milliseconds so that it is not very rapid)</a:t>
            </a:r>
            <a:endParaRPr lang="en-US" sz="1200" dirty="0">
              <a:solidFill>
                <a:srgbClr val="A6A6A6"/>
              </a:solidFill>
              <a:latin typeface="+mn-lt"/>
            </a:endParaRPr>
          </a:p>
          <a:p>
            <a:pPr marL="590550" indent="-533400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E.g. Muscarinic receptors of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Ach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marL="590550" indent="-533400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E.g. Adrenergic receptors of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Noradrenaline </a:t>
            </a:r>
            <a:r>
              <a:rPr lang="en-US" sz="1200" dirty="0" smtClean="0">
                <a:solidFill>
                  <a:srgbClr val="A6A6A6"/>
                </a:solidFill>
                <a:latin typeface="+mn-lt"/>
              </a:rPr>
              <a:t>(alpha and beta receptors)</a:t>
            </a:r>
            <a:endParaRPr lang="en" sz="1100" dirty="0" smtClean="0">
              <a:highlight>
                <a:srgbClr val="FFFFFF"/>
              </a:highlight>
              <a:latin typeface="+mn-lt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</a:pPr>
            <a:endParaRPr lang="en" sz="1100" dirty="0" smtClean="0">
              <a:highlight>
                <a:srgbClr val="FFFFFF"/>
              </a:highlight>
              <a:latin typeface="+mn-lt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</a:pPr>
            <a:r>
              <a:rPr lang="en" sz="1100" dirty="0" smtClean="0">
                <a:highlight>
                  <a:srgbClr val="FFFFFF"/>
                </a:highlight>
                <a:latin typeface="+mn-lt"/>
                <a:ea typeface="Arial"/>
                <a:cs typeface="Arial"/>
                <a:sym typeface="Arial"/>
              </a:rPr>
              <a:t>-Its effector could be enzyme or ion channel :</a:t>
            </a:r>
          </a:p>
          <a:p>
            <a:pPr>
              <a:spcBef>
                <a:spcPts val="0"/>
              </a:spcBef>
            </a:pPr>
            <a:endParaRPr lang="en" sz="1100" dirty="0" smtClean="0">
              <a:highlight>
                <a:srgbClr val="FFFFFF"/>
              </a:highlight>
              <a:latin typeface="+mn-lt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</a:pPr>
            <a:endParaRPr lang="en" sz="1100" dirty="0" smtClean="0">
              <a:highlight>
                <a:srgbClr val="FFFFFF"/>
              </a:highlight>
              <a:latin typeface="+mn-lt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</a:pPr>
            <a:endParaRPr lang="en" sz="1100" dirty="0">
              <a:highlight>
                <a:srgbClr val="FFFFFF"/>
              </a:highlight>
              <a:latin typeface="+mn-lt"/>
              <a:ea typeface="Arial"/>
              <a:cs typeface="Arial"/>
              <a:sym typeface="Arial"/>
            </a:endParaRPr>
          </a:p>
        </p:txBody>
      </p:sp>
      <p:pic>
        <p:nvPicPr>
          <p:cNvPr id="6" name="Shape 6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5268" y="3960128"/>
            <a:ext cx="5193949" cy="167619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1"/>
          <p:cNvSpPr/>
          <p:nvPr/>
        </p:nvSpPr>
        <p:spPr>
          <a:xfrm rot="5400000">
            <a:off x="3497220" y="3422169"/>
            <a:ext cx="355212" cy="4934100"/>
          </a:xfrm>
          <a:prstGeom prst="leftBrace">
            <a:avLst>
              <a:gd name="adj1" fmla="val 8333"/>
              <a:gd name="adj2" fmla="val 18904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72"/>
          <p:cNvSpPr txBox="1"/>
          <p:nvPr/>
        </p:nvSpPr>
        <p:spPr>
          <a:xfrm>
            <a:off x="888176" y="5990625"/>
            <a:ext cx="976200" cy="40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enzyme</a:t>
            </a:r>
          </a:p>
        </p:txBody>
      </p:sp>
      <p:sp>
        <p:nvSpPr>
          <p:cNvPr id="9" name="Shape 73"/>
          <p:cNvSpPr txBox="1"/>
          <p:nvPr/>
        </p:nvSpPr>
        <p:spPr>
          <a:xfrm>
            <a:off x="5456101" y="5990625"/>
            <a:ext cx="1285200" cy="40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Ion channel</a:t>
            </a:r>
          </a:p>
        </p:txBody>
      </p:sp>
      <p:sp>
        <p:nvSpPr>
          <p:cNvPr id="10" name="Shape 74"/>
          <p:cNvSpPr txBox="1"/>
          <p:nvPr/>
        </p:nvSpPr>
        <p:spPr>
          <a:xfrm>
            <a:off x="4244592" y="6474977"/>
            <a:ext cx="624000" cy="40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Ach</a:t>
            </a:r>
          </a:p>
        </p:txBody>
      </p:sp>
      <p:sp>
        <p:nvSpPr>
          <p:cNvPr id="11" name="Shape 76"/>
          <p:cNvSpPr/>
          <p:nvPr/>
        </p:nvSpPr>
        <p:spPr>
          <a:xfrm rot="5400000">
            <a:off x="1120343" y="5807833"/>
            <a:ext cx="209065" cy="1299600"/>
          </a:xfrm>
          <a:prstGeom prst="leftBrace">
            <a:avLst>
              <a:gd name="adj1" fmla="val 68718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77"/>
          <p:cNvSpPr txBox="1"/>
          <p:nvPr/>
        </p:nvSpPr>
        <p:spPr>
          <a:xfrm>
            <a:off x="-1" y="6501498"/>
            <a:ext cx="1321639" cy="13958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/>
              <a:t>AC</a:t>
            </a:r>
          </a:p>
          <a:p>
            <a:pPr lvl="0" algn="ctr"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1100" dirty="0" smtClean="0">
                <a:latin typeface="Calibri"/>
                <a:ea typeface="Calibri"/>
                <a:cs typeface="Calibri"/>
                <a:sym typeface="Calibri"/>
              </a:rPr>
              <a:t>Adenyl </a:t>
            </a:r>
            <a:r>
              <a:rPr lang="en" sz="1100" dirty="0">
                <a:latin typeface="Calibri"/>
                <a:ea typeface="Calibri"/>
                <a:cs typeface="Calibri"/>
                <a:sym typeface="Calibri"/>
              </a:rPr>
              <a:t>cyclase </a:t>
            </a:r>
            <a:r>
              <a:rPr lang="en-US" sz="11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100" dirty="0" smtClean="0">
                <a:latin typeface="Calibri"/>
                <a:ea typeface="Calibri"/>
                <a:cs typeface="Calibri"/>
                <a:sym typeface="Calibri"/>
              </a:rPr>
              <a:t>enzyme</a:t>
            </a:r>
            <a:r>
              <a:rPr lang="en-US" sz="1100" dirty="0" smtClean="0">
                <a:latin typeface="Calibri"/>
                <a:ea typeface="Calibri"/>
                <a:cs typeface="Calibri"/>
                <a:sym typeface="Calibri"/>
              </a:rPr>
              <a:t>. It acts on </a:t>
            </a:r>
            <a:r>
              <a:rPr lang="en-US" sz="1100" dirty="0"/>
              <a:t>Cyclic AMP system (cAMP</a:t>
            </a:r>
            <a:r>
              <a:rPr lang="en-US" sz="1100" dirty="0" smtClean="0"/>
              <a:t>)*</a:t>
            </a:r>
            <a:endParaRPr lang="en-US" sz="1100" dirty="0"/>
          </a:p>
          <a:p>
            <a:pPr lvl="0" algn="ctr" rtl="0">
              <a:lnSpc>
                <a:spcPct val="115000"/>
              </a:lnSpc>
              <a:spcBef>
                <a:spcPts val="800"/>
              </a:spcBef>
              <a:buNone/>
            </a:pPr>
            <a:endParaRPr lang="en"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78"/>
          <p:cNvSpPr txBox="1"/>
          <p:nvPr/>
        </p:nvSpPr>
        <p:spPr>
          <a:xfrm>
            <a:off x="1229488" y="6504253"/>
            <a:ext cx="1372626" cy="13930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/>
              <a:t>PLC</a:t>
            </a:r>
          </a:p>
          <a:p>
            <a:pPr lvl="0" algn="ctr"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1200" dirty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100" dirty="0" smtClean="0">
                <a:latin typeface="Calibri"/>
                <a:ea typeface="Calibri"/>
                <a:cs typeface="Calibri"/>
                <a:sym typeface="Calibri"/>
              </a:rPr>
              <a:t>Phospholipase C</a:t>
            </a:r>
            <a:r>
              <a:rPr lang="en-US" sz="11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100" dirty="0" smtClean="0">
                <a:latin typeface="Calibri"/>
                <a:ea typeface="Calibri"/>
                <a:cs typeface="Calibri"/>
                <a:sym typeface="Calibri"/>
              </a:rPr>
              <a:t>enzyme</a:t>
            </a:r>
            <a:r>
              <a:rPr lang="en-US" sz="1100" dirty="0" smtClean="0">
                <a:latin typeface="Calibri"/>
                <a:ea typeface="Calibri"/>
                <a:cs typeface="Calibri"/>
                <a:sym typeface="Calibri"/>
              </a:rPr>
              <a:t>. It acts on </a:t>
            </a:r>
            <a:r>
              <a:rPr lang="en-US" sz="1100" dirty="0"/>
              <a:t>Inositol phosphate system (IP3+DAG</a:t>
            </a:r>
            <a:r>
              <a:rPr lang="en-US" sz="1100" dirty="0" smtClean="0"/>
              <a:t>)** </a:t>
            </a:r>
            <a:endParaRPr lang="en" sz="1100" dirty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" name="Shape 80"/>
          <p:cNvSpPr txBox="1"/>
          <p:nvPr/>
        </p:nvSpPr>
        <p:spPr>
          <a:xfrm>
            <a:off x="3320869" y="6730215"/>
            <a:ext cx="2314525" cy="15072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300"/>
              </a:spcBef>
              <a:buNone/>
            </a:pPr>
            <a:r>
              <a:rPr lang="en" sz="1100" dirty="0" smtClean="0">
                <a:latin typeface="Calibri"/>
                <a:ea typeface="Calibri"/>
                <a:cs typeface="Calibri"/>
                <a:sym typeface="Calibri"/>
              </a:rPr>
              <a:t>e.g.:</a:t>
            </a:r>
            <a:endParaRPr lang="en" sz="1100" dirty="0">
              <a:latin typeface="Calibri"/>
              <a:ea typeface="Calibri"/>
              <a:cs typeface="Calibri"/>
              <a:sym typeface="Calibri"/>
            </a:endParaRPr>
          </a:p>
          <a:p>
            <a:pPr lvl="0" algn="ctr" rtl="0">
              <a:lnSpc>
                <a:spcPct val="115000"/>
              </a:lnSpc>
              <a:spcBef>
                <a:spcPts val="300"/>
              </a:spcBef>
              <a:buNone/>
            </a:pPr>
            <a:r>
              <a:rPr lang="en" sz="1100" dirty="0">
                <a:latin typeface="Calibri"/>
                <a:ea typeface="Calibri"/>
                <a:cs typeface="Calibri"/>
                <a:sym typeface="Calibri"/>
              </a:rPr>
              <a:t>muscarinic receptors in heart</a:t>
            </a:r>
          </a:p>
          <a:p>
            <a:pPr lvl="0" algn="ctr" rtl="0">
              <a:lnSpc>
                <a:spcPct val="115000"/>
              </a:lnSpc>
              <a:spcBef>
                <a:spcPts val="300"/>
              </a:spcBef>
              <a:buNone/>
            </a:pPr>
            <a:r>
              <a:rPr lang="en" sz="1100" dirty="0">
                <a:latin typeface="Calibri"/>
                <a:ea typeface="Calibri"/>
                <a:cs typeface="Calibri"/>
                <a:sym typeface="Calibri"/>
              </a:rPr>
              <a:t> Ach acts </a:t>
            </a:r>
            <a:r>
              <a:rPr lang="en" sz="1100" dirty="0" smtClean="0">
                <a:latin typeface="Calibri"/>
                <a:ea typeface="Calibri"/>
                <a:cs typeface="Calibri"/>
                <a:sym typeface="Calibri"/>
              </a:rPr>
              <a:t>upon</a:t>
            </a:r>
            <a:r>
              <a:rPr lang="en-US" sz="11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100" dirty="0" smtClean="0">
                <a:latin typeface="Calibri"/>
                <a:ea typeface="Calibri"/>
                <a:cs typeface="Calibri"/>
                <a:sym typeface="Calibri"/>
              </a:rPr>
              <a:t>muscarinic receptors</a:t>
            </a:r>
            <a:r>
              <a:rPr lang="en-US" sz="11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100" dirty="0" smtClean="0"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100" dirty="0" smtClean="0">
                <a:latin typeface="Calibri"/>
                <a:ea typeface="Calibri"/>
                <a:cs typeface="Calibri"/>
                <a:sym typeface="Calibri"/>
              </a:rPr>
              <a:t>opening </a:t>
            </a:r>
            <a:r>
              <a:rPr lang="en" sz="1100" dirty="0">
                <a:latin typeface="Calibri"/>
                <a:ea typeface="Calibri"/>
                <a:cs typeface="Calibri"/>
                <a:sym typeface="Calibri"/>
              </a:rPr>
              <a:t>of K-channel and increase K efflux (hyper-polarization</a:t>
            </a:r>
            <a:r>
              <a:rPr lang="en" sz="1100" dirty="0" smtClean="0"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1100" dirty="0" smtClean="0">
                <a:latin typeface="Calibri"/>
                <a:ea typeface="Calibri"/>
                <a:cs typeface="Calibri"/>
                <a:sym typeface="Calibri"/>
              </a:rPr>
              <a:t> t</a:t>
            </a:r>
            <a:r>
              <a:rPr lang="en" sz="1100" dirty="0" smtClean="0"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11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100" dirty="0" smtClean="0">
                <a:latin typeface="Calibri"/>
                <a:ea typeface="Calibri"/>
                <a:cs typeface="Calibri"/>
                <a:sym typeface="Calibri"/>
              </a:rPr>
              <a:t>produce </a:t>
            </a:r>
            <a:r>
              <a:rPr lang="en" sz="1100" dirty="0">
                <a:latin typeface="Calibri"/>
                <a:ea typeface="Calibri"/>
                <a:cs typeface="Calibri"/>
                <a:sym typeface="Calibri"/>
              </a:rPr>
              <a:t>decrease in heart rate </a:t>
            </a:r>
          </a:p>
          <a:p>
            <a:pPr lvl="0">
              <a:spcBef>
                <a:spcPts val="0"/>
              </a:spcBef>
              <a:buNone/>
            </a:pPr>
            <a:endParaRPr sz="1100" dirty="0"/>
          </a:p>
        </p:txBody>
      </p:sp>
      <p:sp>
        <p:nvSpPr>
          <p:cNvPr id="15" name="Shape 81"/>
          <p:cNvSpPr txBox="1"/>
          <p:nvPr/>
        </p:nvSpPr>
        <p:spPr>
          <a:xfrm>
            <a:off x="5792317" y="6486274"/>
            <a:ext cx="1029825" cy="114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1200" dirty="0" smtClean="0">
                <a:latin typeface="Calibri"/>
                <a:ea typeface="Calibri"/>
                <a:cs typeface="Calibri"/>
                <a:sym typeface="Calibri"/>
              </a:rPr>
              <a:t>e.g.:</a:t>
            </a:r>
            <a:endParaRPr lang="en" sz="1200" dirty="0">
              <a:latin typeface="Calibri"/>
              <a:ea typeface="Calibri"/>
              <a:cs typeface="Calibri"/>
              <a:sym typeface="Calibri"/>
            </a:endParaRPr>
          </a:p>
          <a:p>
            <a:pPr lvl="0" algn="r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1200" dirty="0">
                <a:latin typeface="Calibri"/>
                <a:ea typeface="Calibri"/>
                <a:cs typeface="Calibri"/>
                <a:sym typeface="Calibri"/>
              </a:rPr>
              <a:t> Adrenergic </a:t>
            </a:r>
            <a:r>
              <a:rPr lang="en" sz="1200" dirty="0" smtClean="0">
                <a:latin typeface="Calibri"/>
                <a:ea typeface="Calibri"/>
                <a:cs typeface="Calibri"/>
                <a:sym typeface="Calibri"/>
              </a:rPr>
              <a:t>receptors</a:t>
            </a:r>
            <a:endParaRPr lang="en"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82"/>
          <p:cNvSpPr/>
          <p:nvPr/>
        </p:nvSpPr>
        <p:spPr>
          <a:xfrm rot="-5400000" flipH="1">
            <a:off x="5481161" y="5448301"/>
            <a:ext cx="209066" cy="2018665"/>
          </a:xfrm>
          <a:prstGeom prst="leftBrace">
            <a:avLst>
              <a:gd name="adj1" fmla="val 68718"/>
              <a:gd name="adj2" fmla="val 7105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245105" y="5513214"/>
            <a:ext cx="896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A6A6A6"/>
                </a:solidFill>
              </a:rPr>
              <a:t>Inactive form</a:t>
            </a:r>
            <a:endParaRPr lang="en-US" sz="1000" b="1" dirty="0">
              <a:solidFill>
                <a:srgbClr val="A6A6A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57774" y="5512242"/>
            <a:ext cx="896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A6A6A6"/>
                </a:solidFill>
              </a:rPr>
              <a:t>active form</a:t>
            </a:r>
            <a:endParaRPr lang="en-US" sz="1000" b="1" dirty="0">
              <a:solidFill>
                <a:srgbClr val="A6A6A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6361" y="5488401"/>
            <a:ext cx="1652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2E6AA6"/>
                </a:solidFill>
              </a:rPr>
              <a:t>Targets for </a:t>
            </a:r>
            <a:r>
              <a:rPr lang="en-US" sz="1200" b="1" dirty="0" smtClean="0">
                <a:solidFill>
                  <a:srgbClr val="2E6AA6"/>
                </a:solidFill>
              </a:rPr>
              <a:t>G-proteins</a:t>
            </a:r>
            <a:endParaRPr lang="en-US" sz="1200" dirty="0">
              <a:solidFill>
                <a:srgbClr val="2E6AA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7825611"/>
            <a:ext cx="28149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*cAMP</a:t>
            </a:r>
            <a:r>
              <a:rPr lang="en-US" sz="1100" dirty="0"/>
              <a:t>= cyclic adenosine </a:t>
            </a:r>
            <a:r>
              <a:rPr lang="en-US" sz="1100" dirty="0" smtClean="0"/>
              <a:t>monophosphate</a:t>
            </a:r>
          </a:p>
          <a:p>
            <a:r>
              <a:rPr lang="en-US" sz="1100" dirty="0" smtClean="0"/>
              <a:t>** </a:t>
            </a:r>
            <a:r>
              <a:rPr lang="en-US" sz="1100" dirty="0"/>
              <a:t>IP3 = inositol triphosphate </a:t>
            </a:r>
            <a:endParaRPr lang="en-US" sz="1100" dirty="0" smtClean="0"/>
          </a:p>
          <a:p>
            <a:r>
              <a:rPr lang="en-US" sz="1100" dirty="0" smtClean="0"/>
              <a:t>DAG</a:t>
            </a:r>
            <a:r>
              <a:rPr lang="en-US" sz="1100" dirty="0"/>
              <a:t>= diacylglycerol </a:t>
            </a:r>
            <a:r>
              <a:rPr lang="en-US" sz="1100" dirty="0" smtClean="0"/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4591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z="2000" smtClean="0"/>
              <a:pPr/>
              <a:t>5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617393" y="8568931"/>
            <a:ext cx="362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Contact</a:t>
            </a:r>
            <a:r>
              <a:rPr lang="en-US" sz="1400" baseline="0" dirty="0">
                <a:solidFill>
                  <a:schemeClr val="bg1"/>
                </a:solidFill>
              </a:rPr>
              <a:t> us : Pharma436@outlook.com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</a:rPr>
              <a:t>@Pharma436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Shape 87"/>
          <p:cNvSpPr txBox="1"/>
          <p:nvPr/>
        </p:nvSpPr>
        <p:spPr>
          <a:xfrm>
            <a:off x="157575" y="0"/>
            <a:ext cx="6568800" cy="55534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2100" b="1" u="sng" dirty="0">
                <a:solidFill>
                  <a:srgbClr val="2E6AA6"/>
                </a:solidFill>
                <a:latin typeface="Calibri"/>
                <a:ea typeface="Calibri"/>
                <a:cs typeface="Calibri"/>
                <a:sym typeface="Calibri"/>
              </a:rPr>
              <a:t>G protein:</a:t>
            </a:r>
            <a:r>
              <a:rPr lang="en" sz="2100" dirty="0">
                <a:solidFill>
                  <a:srgbClr val="2E6AA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it is a Regulatory protein found in the cell membrane , Comprise of three subunits (αβ</a:t>
            </a:r>
            <a:r>
              <a:rPr lang="en" sz="1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γ</a:t>
            </a:r>
            <a:r>
              <a:rPr lang="en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)  (where α subunits possess (</a:t>
            </a:r>
            <a:r>
              <a:rPr lang="en" sz="1800" dirty="0" err="1">
                <a:solidFill>
                  <a:srgbClr val="434343"/>
                </a:solidFill>
              </a:rPr>
              <a:t>يمتلك</a:t>
            </a:r>
            <a:r>
              <a:rPr lang="en" sz="1800" dirty="0">
                <a:solidFill>
                  <a:srgbClr val="434343"/>
                </a:solidFill>
              </a:rPr>
              <a:t>) </a:t>
            </a:r>
            <a:r>
              <a:rPr lang="en" sz="1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GTPase</a:t>
            </a:r>
            <a:r>
              <a:rPr lang="en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activity) , It is an intermediary (</a:t>
            </a:r>
            <a:r>
              <a:rPr lang="en" sz="1800" dirty="0" err="1">
                <a:solidFill>
                  <a:srgbClr val="434343"/>
                </a:solidFill>
              </a:rPr>
              <a:t>وسيط</a:t>
            </a:r>
            <a:r>
              <a:rPr lang="en" sz="1800" dirty="0">
                <a:solidFill>
                  <a:srgbClr val="434343"/>
                </a:solidFill>
              </a:rPr>
              <a:t>) </a:t>
            </a:r>
            <a:r>
              <a:rPr lang="en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between the receptor and the effector.</a:t>
            </a:r>
          </a:p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2100" b="1" u="sng" dirty="0">
                <a:solidFill>
                  <a:srgbClr val="2E6AA6"/>
                </a:solidFill>
                <a:latin typeface="Calibri"/>
                <a:ea typeface="Calibri"/>
                <a:cs typeface="Calibri"/>
                <a:sym typeface="Calibri"/>
              </a:rPr>
              <a:t>The story is:</a:t>
            </a:r>
          </a:p>
          <a:p>
            <a:pPr marL="457200" lvl="0" indent="-342900" rtl="0">
              <a:lnSpc>
                <a:spcPct val="115000"/>
              </a:lnSpc>
              <a:spcBef>
                <a:spcPts val="400"/>
              </a:spcBef>
              <a:buClr>
                <a:srgbClr val="434343"/>
              </a:buClr>
              <a:buSzPct val="100000"/>
              <a:buFont typeface="Calibri"/>
              <a:buAutoNum type="arabicParenR"/>
            </a:pPr>
            <a:r>
              <a:rPr lang="en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the ligand bind to the receptor</a:t>
            </a:r>
          </a:p>
          <a:p>
            <a:pPr marL="457200" lvl="0" indent="-342900" rtl="0">
              <a:lnSpc>
                <a:spcPct val="115000"/>
              </a:lnSpc>
              <a:spcBef>
                <a:spcPts val="400"/>
              </a:spcBef>
              <a:buClr>
                <a:srgbClr val="434343"/>
              </a:buClr>
              <a:buSzPct val="100000"/>
              <a:buFont typeface="Calibri"/>
              <a:buAutoNum type="arabicParenR"/>
            </a:pPr>
            <a:r>
              <a:rPr lang="en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the receptor undergo conformational change</a:t>
            </a:r>
          </a:p>
          <a:p>
            <a:pPr marL="457200" lvl="0" indent="-342900" rtl="0">
              <a:lnSpc>
                <a:spcPct val="115000"/>
              </a:lnSpc>
              <a:spcBef>
                <a:spcPts val="400"/>
              </a:spcBef>
              <a:buClr>
                <a:srgbClr val="434343"/>
              </a:buClr>
              <a:buSzPct val="100000"/>
              <a:buAutoNum type="arabicParenR"/>
            </a:pPr>
            <a:r>
              <a:rPr lang="en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G-protein bind to the receptor 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en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       + α subunit become active(has GTP molecule) &amp; dissociates (</a:t>
            </a:r>
            <a:r>
              <a:rPr lang="en" sz="1800" dirty="0" err="1">
                <a:solidFill>
                  <a:srgbClr val="434343"/>
                </a:solidFill>
              </a:rPr>
              <a:t>تنفصل</a:t>
            </a:r>
            <a:r>
              <a:rPr lang="en" sz="1800" dirty="0">
                <a:solidFill>
                  <a:srgbClr val="434343"/>
                </a:solidFill>
              </a:rPr>
              <a:t>) </a:t>
            </a:r>
            <a:r>
              <a:rPr lang="en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from β</a:t>
            </a:r>
            <a:r>
              <a:rPr lang="en" sz="1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γ</a:t>
            </a:r>
            <a:endParaRPr lang="en" sz="1800" dirty="0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en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       &lt;before step.1 α subunit was inactive(has GDP molecule)</a:t>
            </a:r>
          </a:p>
          <a:p>
            <a:pPr marL="457200" lvl="0" indent="-342900" rtl="0">
              <a:lnSpc>
                <a:spcPct val="115000"/>
              </a:lnSpc>
              <a:spcBef>
                <a:spcPts val="400"/>
              </a:spcBef>
              <a:buClr>
                <a:srgbClr val="434343"/>
              </a:buClr>
              <a:buSzPct val="100000"/>
              <a:buFont typeface="Calibri"/>
              <a:buAutoNum type="arabicParenR"/>
            </a:pPr>
            <a:r>
              <a:rPr lang="en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then α subunit is free to activate an effector , by  hydrolyzed the bound GTP to GDP</a:t>
            </a:r>
          </a:p>
          <a:p>
            <a:pPr marL="457200" lvl="0" indent="-342900" rtl="0">
              <a:lnSpc>
                <a:spcPct val="115000"/>
              </a:lnSpc>
              <a:spcBef>
                <a:spcPts val="400"/>
              </a:spcBef>
              <a:buClr>
                <a:srgbClr val="434343"/>
              </a:buClr>
              <a:buSzPct val="100000"/>
              <a:buFont typeface="Calibri"/>
              <a:buAutoNum type="arabicParenR"/>
            </a:pPr>
            <a:r>
              <a:rPr lang="en" sz="1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hydrolyzation</a:t>
            </a:r>
            <a:r>
              <a:rPr lang="en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 of GTP to GDP also allow α-subunit to recombine with (β</a:t>
            </a:r>
            <a:r>
              <a:rPr lang="en" sz="1800" dirty="0" err="1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γ</a:t>
            </a:r>
            <a:r>
              <a:rPr lang="en" sz="1800" dirty="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) and returns to its inactive state.</a:t>
            </a:r>
          </a:p>
        </p:txBody>
      </p:sp>
      <p:pic>
        <p:nvPicPr>
          <p:cNvPr id="6" name="Shape 8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2575" y="5553437"/>
            <a:ext cx="5486400" cy="2809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465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z="2000" smtClean="0"/>
              <a:pPr/>
              <a:t>6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617393" y="8568931"/>
            <a:ext cx="362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Contact</a:t>
            </a:r>
            <a:r>
              <a:rPr lang="en-US" sz="1400" baseline="0" dirty="0">
                <a:solidFill>
                  <a:schemeClr val="bg1"/>
                </a:solidFill>
              </a:rPr>
              <a:t> us : Pharma436@outlook.com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</a:rPr>
              <a:t>@Pharma436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9252" y="161365"/>
            <a:ext cx="297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>
                <a:solidFill>
                  <a:srgbClr val="2E6AA6"/>
                </a:solidFill>
                <a:ea typeface="ＭＳ Ｐゴシック" charset="-128"/>
              </a:rPr>
              <a:t>Cyclic AMP system (cAMP</a:t>
            </a:r>
            <a:r>
              <a:rPr lang="en-US" altLang="en-US" b="1" dirty="0" smtClean="0">
                <a:solidFill>
                  <a:srgbClr val="2E6AA6"/>
                </a:solidFill>
                <a:ea typeface="ＭＳ Ｐゴシック" charset="-128"/>
              </a:rPr>
              <a:t>):</a:t>
            </a:r>
            <a:endParaRPr lang="en-US" altLang="en-US" b="1" dirty="0">
              <a:solidFill>
                <a:srgbClr val="2E6AA6"/>
              </a:solidFill>
              <a:ea typeface="ＭＳ Ｐゴシック" charset="-128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5862" y="699247"/>
            <a:ext cx="1111623" cy="5558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G-protein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47486" y="860611"/>
            <a:ext cx="1653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Adenyl</a:t>
            </a:r>
            <a:r>
              <a:rPr lang="en-US" sz="1200" dirty="0"/>
              <a:t> cyclase </a:t>
            </a:r>
            <a:r>
              <a:rPr lang="en-US" sz="1200" dirty="0" smtClean="0"/>
              <a:t>enzyme</a:t>
            </a:r>
            <a:endParaRPr lang="en-US" sz="12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729022" y="999111"/>
            <a:ext cx="274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967484" y="851647"/>
            <a:ext cx="564776" cy="285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cAMP</a:t>
            </a:r>
            <a:endParaRPr lang="en-US" sz="1200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483932" y="1003137"/>
            <a:ext cx="274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758252" y="763795"/>
            <a:ext cx="1594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/>
              <a:t>Phosphorylation of Protein kinase A (PKA)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5294689" y="1006256"/>
            <a:ext cx="274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83441" y="793393"/>
            <a:ext cx="1162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dirty="0"/>
              <a:t>Active protein kinase </a:t>
            </a:r>
            <a:r>
              <a:rPr lang="en-US" sz="1200" dirty="0" smtClean="0"/>
              <a:t>A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5569009" y="1219120"/>
            <a:ext cx="13869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000" dirty="0" smtClean="0">
                <a:latin typeface="Calibri" charset="0"/>
              </a:rPr>
              <a:t>The effect of increasing of kinase A:</a:t>
            </a:r>
          </a:p>
          <a:p>
            <a:r>
              <a:rPr lang="en-US" altLang="en-US" sz="1000" dirty="0" smtClean="0">
                <a:latin typeface="Calibri" charset="0"/>
              </a:rPr>
              <a:t>↑ lipolysis</a:t>
            </a:r>
            <a:endParaRPr lang="en-US" altLang="en-US" sz="1000" dirty="0">
              <a:latin typeface="Calibri" charset="0"/>
            </a:endParaRPr>
          </a:p>
          <a:p>
            <a:r>
              <a:rPr lang="en-US" altLang="en-US" sz="1000" dirty="0">
                <a:latin typeface="Calibri" charset="0"/>
              </a:rPr>
              <a:t>↑ breakdown of glycogen to </a:t>
            </a:r>
            <a:r>
              <a:rPr lang="en-US" altLang="en-US" sz="1000" dirty="0" smtClean="0">
                <a:latin typeface="Calibri" charset="0"/>
              </a:rPr>
              <a:t>glucose</a:t>
            </a:r>
            <a:endParaRPr lang="en-US" altLang="en-US" sz="1000" dirty="0">
              <a:latin typeface="Calibri" charset="0"/>
            </a:endParaRPr>
          </a:p>
        </p:txBody>
      </p:sp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lum bright="-12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52" y="1487645"/>
            <a:ext cx="5439757" cy="197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129252" y="3536317"/>
            <a:ext cx="297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>
                <a:solidFill>
                  <a:srgbClr val="2E6AA6"/>
                </a:solidFill>
                <a:ea typeface="ＭＳ Ｐゴシック" charset="-128"/>
              </a:rPr>
              <a:t>Inositol phosphate </a:t>
            </a:r>
            <a:r>
              <a:rPr lang="en-US" altLang="en-US" b="1" dirty="0" smtClean="0">
                <a:solidFill>
                  <a:srgbClr val="2E6AA6"/>
                </a:solidFill>
                <a:ea typeface="ＭＳ Ｐゴシック" charset="-128"/>
              </a:rPr>
              <a:t>system:</a:t>
            </a:r>
            <a:endParaRPr lang="en-US" altLang="en-US" b="1" dirty="0">
              <a:solidFill>
                <a:srgbClr val="2E6AA6"/>
              </a:solidFill>
              <a:ea typeface="ＭＳ Ｐゴシック" charset="-128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141804" y="3988970"/>
            <a:ext cx="1111623" cy="5558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G-protein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39072" y="4128376"/>
            <a:ext cx="1653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/>
              <a:t> Phospholipase C 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2454702" y="4266875"/>
            <a:ext cx="274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794466" y="4036042"/>
            <a:ext cx="165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 err="1"/>
              <a:t>Phosphoinositol</a:t>
            </a:r>
            <a:r>
              <a:rPr lang="en-US" sz="1200" dirty="0"/>
              <a:t> diphosphate (PIP2)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3410804" y="4461849"/>
            <a:ext cx="0" cy="217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253427" y="4679577"/>
            <a:ext cx="39866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253427" y="4679577"/>
            <a:ext cx="0" cy="251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240073" y="4670613"/>
            <a:ext cx="0" cy="251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26801" y="4902366"/>
            <a:ext cx="165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dirty="0" err="1"/>
              <a:t>Inosito</a:t>
            </a:r>
            <a:r>
              <a:rPr lang="en-US" sz="1200" dirty="0"/>
              <a:t> triphosphate IP3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411629" y="4930588"/>
            <a:ext cx="165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dirty="0"/>
              <a:t>Diacylglycerol</a:t>
            </a:r>
          </a:p>
          <a:p>
            <a:pPr algn="ctr">
              <a:defRPr/>
            </a:pPr>
            <a:r>
              <a:rPr lang="en-US" sz="1200" dirty="0"/>
              <a:t>(DAG) 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1260761" y="5346102"/>
            <a:ext cx="0" cy="251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34135" y="5589530"/>
            <a:ext cx="165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dirty="0"/>
              <a:t>Increase intracellular </a:t>
            </a:r>
            <a:r>
              <a:rPr lang="en-US" sz="1200" dirty="0" smtClean="0"/>
              <a:t>calcium</a:t>
            </a:r>
            <a:r>
              <a:rPr lang="en-US" sz="1200" dirty="0" smtClean="0">
                <a:solidFill>
                  <a:srgbClr val="A6A6A6"/>
                </a:solidFill>
              </a:rPr>
              <a:t>*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1268094" y="6033266"/>
            <a:ext cx="0" cy="251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25047" y="6273983"/>
            <a:ext cx="2129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Secretion of endocrine gland</a:t>
            </a:r>
          </a:p>
          <a:p>
            <a:r>
              <a:rPr lang="en-US" sz="1200" dirty="0" smtClean="0"/>
              <a:t>Increase in heart rate</a:t>
            </a:r>
          </a:p>
          <a:p>
            <a:r>
              <a:rPr lang="en-US" sz="1200" dirty="0" smtClean="0"/>
              <a:t>Smooth muscle contraction</a:t>
            </a:r>
            <a:r>
              <a:rPr lang="en-US" sz="1200" dirty="0" smtClean="0">
                <a:solidFill>
                  <a:srgbClr val="A6A6A6"/>
                </a:solidFill>
              </a:rPr>
              <a:t>**</a:t>
            </a:r>
            <a:endParaRPr lang="en-US" sz="1200" dirty="0">
              <a:solidFill>
                <a:srgbClr val="A6A6A6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5232740" y="5336214"/>
            <a:ext cx="0" cy="251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406114" y="5579642"/>
            <a:ext cx="1653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dirty="0"/>
              <a:t>Protein kinase C (PKC)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240073" y="5897875"/>
            <a:ext cx="0" cy="251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297855" y="6142403"/>
            <a:ext cx="1886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Ion channels</a:t>
            </a:r>
          </a:p>
          <a:p>
            <a:pPr algn="ctr"/>
            <a:r>
              <a:rPr lang="en-US" sz="1200" dirty="0" smtClean="0"/>
              <a:t>Smooth muscle contraction</a:t>
            </a:r>
            <a:endParaRPr lang="en-US" sz="1200" dirty="0"/>
          </a:p>
        </p:txBody>
      </p:sp>
      <p:sp>
        <p:nvSpPr>
          <p:cNvPr id="66" name="TextBox 65"/>
          <p:cNvSpPr txBox="1"/>
          <p:nvPr/>
        </p:nvSpPr>
        <p:spPr>
          <a:xfrm>
            <a:off x="0" y="710498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A6A6A6"/>
                </a:solidFill>
              </a:rPr>
              <a:t>The G-protein will affect on the </a:t>
            </a:r>
            <a:r>
              <a:rPr lang="en-US" sz="1200" dirty="0">
                <a:solidFill>
                  <a:srgbClr val="A6A6A6"/>
                </a:solidFill>
              </a:rPr>
              <a:t>Phospholipase C </a:t>
            </a:r>
            <a:r>
              <a:rPr lang="en-US" sz="1200" dirty="0" smtClean="0">
                <a:solidFill>
                  <a:srgbClr val="A6A6A6"/>
                </a:solidFill>
              </a:rPr>
              <a:t> and produce 2 substances: IP3 AND DAG, and both of these substances will increase the calcium level in the cell</a:t>
            </a:r>
          </a:p>
          <a:p>
            <a:r>
              <a:rPr lang="en-US" sz="1200" dirty="0" smtClean="0">
                <a:solidFill>
                  <a:srgbClr val="A6A6A6"/>
                </a:solidFill>
              </a:rPr>
              <a:t>* The endothelium reticulum storage the calcium, and the IP3 will affect on the endothelium reticulum and make it release the calcium, that will increase the Ca level inside the cell</a:t>
            </a:r>
          </a:p>
          <a:p>
            <a:r>
              <a:rPr lang="en-US" sz="1200" dirty="0" smtClean="0">
                <a:solidFill>
                  <a:srgbClr val="A6A6A6"/>
                </a:solidFill>
              </a:rPr>
              <a:t>** stick with this rule: whenever there is increasing in the Ca level inside the cell, there will be contraction</a:t>
            </a:r>
            <a:endParaRPr lang="en-US" sz="1200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89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z="2000" smtClean="0"/>
              <a:t>7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617393" y="8568931"/>
            <a:ext cx="362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Contact</a:t>
            </a:r>
            <a:r>
              <a:rPr lang="en-US" sz="1400" baseline="0" dirty="0">
                <a:solidFill>
                  <a:schemeClr val="bg1"/>
                </a:solidFill>
              </a:rPr>
              <a:t> us : Pharma436@outlook.com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</a:rPr>
              <a:t>@Pharma436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" name="Shape 9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6819900" cy="838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068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z="2000" smtClean="0"/>
              <a:t>8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617393" y="8568931"/>
            <a:ext cx="362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Contact</a:t>
            </a:r>
            <a:r>
              <a:rPr lang="en-US" sz="1400" baseline="0" dirty="0">
                <a:solidFill>
                  <a:schemeClr val="bg1"/>
                </a:solidFill>
              </a:rPr>
              <a:t> us : Pharma436@outlook.com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</a:rPr>
              <a:t>@Pharma436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582" y="89645"/>
            <a:ext cx="6347012" cy="4625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b="1" dirty="0">
                <a:ln w="0"/>
                <a:solidFill>
                  <a:srgbClr val="2E6AA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Type III</a:t>
            </a:r>
            <a:r>
              <a:rPr lang="en-US" sz="2000" b="1" dirty="0">
                <a:solidFill>
                  <a:srgbClr val="2E6AA6"/>
                </a:solidFill>
              </a:rPr>
              <a:t> (Enzyme-Linked receptors</a:t>
            </a:r>
            <a:r>
              <a:rPr lang="en-US" sz="2000" b="1" dirty="0" smtClean="0">
                <a:solidFill>
                  <a:srgbClr val="2E6AA6"/>
                </a:solidFill>
              </a:rPr>
              <a:t>) – (Tyrosine </a:t>
            </a:r>
            <a:r>
              <a:rPr lang="en-US" sz="2000" b="1" dirty="0">
                <a:solidFill>
                  <a:srgbClr val="2E6AA6"/>
                </a:solidFill>
              </a:rPr>
              <a:t>Kinase-linked receptor</a:t>
            </a:r>
            <a:r>
              <a:rPr lang="en-US" sz="2000" b="1" dirty="0" smtClean="0">
                <a:solidFill>
                  <a:srgbClr val="2E6AA6"/>
                </a:solidFill>
              </a:rPr>
              <a:t>):</a:t>
            </a:r>
          </a:p>
          <a:p>
            <a:pPr marL="253997" indent="-171450">
              <a:lnSpc>
                <a:spcPct val="110000"/>
              </a:lnSpc>
              <a:spcBef>
                <a:spcPts val="867"/>
              </a:spcBef>
              <a:buFont typeface="Arial" charset="0"/>
              <a:buChar char="•"/>
              <a:defRPr/>
            </a:pPr>
            <a:r>
              <a:rPr lang="en-US" sz="1200" dirty="0">
                <a:cs typeface="Times New Roman" pitchFamily="18" charset="0"/>
              </a:rPr>
              <a:t>Located at cell membrane </a:t>
            </a:r>
          </a:p>
          <a:p>
            <a:pPr marL="253997" indent="-171450">
              <a:lnSpc>
                <a:spcPct val="110000"/>
              </a:lnSpc>
              <a:spcBef>
                <a:spcPts val="867"/>
              </a:spcBef>
              <a:buFont typeface="Arial" charset="0"/>
              <a:buChar char="•"/>
              <a:defRPr/>
            </a:pPr>
            <a:r>
              <a:rPr lang="en-US" sz="1200" dirty="0">
                <a:cs typeface="Times New Roman" pitchFamily="18" charset="0"/>
              </a:rPr>
              <a:t>Linked to enzyme (with intrinsic enzymatic activity) </a:t>
            </a:r>
          </a:p>
          <a:p>
            <a:pPr marL="253997" indent="-171450">
              <a:spcBef>
                <a:spcPts val="1733"/>
              </a:spcBef>
              <a:buFont typeface="Arial" charset="0"/>
              <a:buChar char="•"/>
              <a:defRPr/>
            </a:pPr>
            <a:r>
              <a:rPr lang="en-US" sz="1200" dirty="0">
                <a:cs typeface="Times New Roman" pitchFamily="18" charset="0"/>
              </a:rPr>
              <a:t>Response occurs in minutes to hours.</a:t>
            </a:r>
          </a:p>
          <a:p>
            <a:pPr marL="253997" indent="-171450">
              <a:spcBef>
                <a:spcPts val="1733"/>
              </a:spcBef>
              <a:buFont typeface="Arial" charset="0"/>
              <a:buChar char="•"/>
              <a:defRPr/>
            </a:pPr>
            <a:r>
              <a:rPr lang="en-US" sz="1200" dirty="0">
                <a:cs typeface="Times New Roman" pitchFamily="18" charset="0"/>
              </a:rPr>
              <a:t>Involved in response to hormones, growth factors</a:t>
            </a:r>
            <a:r>
              <a:rPr lang="en-US" sz="1200" dirty="0" smtClean="0">
                <a:cs typeface="Times New Roman" pitchFamily="18" charset="0"/>
              </a:rPr>
              <a:t>.</a:t>
            </a:r>
          </a:p>
          <a:p>
            <a:pPr marL="253997" lvl="1" indent="-171450">
              <a:spcBef>
                <a:spcPts val="1733"/>
              </a:spcBef>
              <a:buFont typeface="Arial" charset="0"/>
              <a:buChar char="•"/>
              <a:defRPr/>
            </a:pPr>
            <a:r>
              <a:rPr lang="en-US" sz="1200" dirty="0" smtClean="0">
                <a:cs typeface="Times New Roman" pitchFamily="18" charset="0"/>
              </a:rPr>
              <a:t>They control many cellular functions as metabolism and growth.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82547" lvl="1">
              <a:spcBef>
                <a:spcPts val="1733"/>
              </a:spcBef>
              <a:defRPr/>
            </a:pPr>
            <a:r>
              <a:rPr lang="en-US" altLang="en-US" b="1" dirty="0">
                <a:solidFill>
                  <a:srgbClr val="2E6AA6"/>
                </a:solidFill>
              </a:rPr>
              <a:t>Activation of Type III receptors results in </a:t>
            </a:r>
            <a:r>
              <a:rPr lang="en-US" altLang="en-US" b="1" dirty="0" smtClean="0">
                <a:solidFill>
                  <a:srgbClr val="2E6AA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82547" lvl="1">
              <a:spcBef>
                <a:spcPts val="1733"/>
              </a:spcBef>
              <a:defRPr/>
            </a:pPr>
            <a:r>
              <a:rPr lang="en-US" altLang="en-US" sz="12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Activation of kinases as </a:t>
            </a:r>
            <a:r>
              <a:rPr lang="en-US" altLang="en-US" sz="12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tyrosine kinase </a:t>
            </a:r>
            <a:r>
              <a:rPr lang="en-US" altLang="en-US" sz="12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with </a:t>
            </a:r>
            <a:r>
              <a:rPr lang="en-US" altLang="en-US" sz="1200" b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phosphorylation of tyrosine residue </a:t>
            </a:r>
            <a:r>
              <a:rPr lang="en-US" altLang="en-US" sz="1200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on their substrates and activation of many intracellular signaling pathways in the </a:t>
            </a:r>
            <a:r>
              <a:rPr lang="en-US" altLang="en-US" sz="1200" dirty="0" smtClean="0">
                <a:ea typeface="ＭＳ Ｐゴシック" panose="020B0600070205080204" pitchFamily="34" charset="-128"/>
                <a:cs typeface="Times New Roman" panose="02020603050405020304" pitchFamily="18" charset="0"/>
              </a:rPr>
              <a:t>cell</a:t>
            </a:r>
            <a:r>
              <a:rPr lang="en-US" altLang="en-US" sz="1200" dirty="0">
                <a:solidFill>
                  <a:srgbClr val="A6A6A6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*</a:t>
            </a:r>
            <a:endParaRPr lang="en-US" altLang="en-US" sz="1200" dirty="0" smtClean="0"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82547" lvl="1">
              <a:spcBef>
                <a:spcPts val="1733"/>
              </a:spcBef>
              <a:defRPr/>
            </a:pPr>
            <a:r>
              <a:rPr lang="en-US" altLang="en-US" sz="1200" dirty="0"/>
              <a:t>E.g. Insulin </a:t>
            </a:r>
            <a:r>
              <a:rPr lang="en-US" altLang="en-US" sz="1200" dirty="0" smtClean="0"/>
              <a:t>receptors</a:t>
            </a:r>
          </a:p>
          <a:p>
            <a:pPr marL="82547" lvl="1">
              <a:spcBef>
                <a:spcPts val="1733"/>
              </a:spcBef>
              <a:defRPr/>
            </a:pPr>
            <a:r>
              <a:rPr lang="en-US" sz="1200" dirty="0" smtClean="0">
                <a:solidFill>
                  <a:srgbClr val="A6A6A6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1200" dirty="0" smtClean="0">
                <a:solidFill>
                  <a:srgbClr val="A6A6A6"/>
                </a:solidFill>
                <a:cs typeface="Times New Roman" pitchFamily="18" charset="0"/>
              </a:rPr>
              <a:t>Kinase enzyme make </a:t>
            </a:r>
            <a:r>
              <a:rPr lang="en-US" altLang="en-US" sz="1200" b="1" dirty="0" smtClean="0">
                <a:solidFill>
                  <a:srgbClr val="A6A6A6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phosphorylation (adding phosphate) to the tyrosine. Tyrosine located in the intracellular protein, like enzyme </a:t>
            </a:r>
            <a:endParaRPr lang="en-US" sz="1100" dirty="0">
              <a:solidFill>
                <a:srgbClr val="A6A6A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17" y="4724321"/>
            <a:ext cx="3046348" cy="158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088" y="4715015"/>
            <a:ext cx="3513153" cy="15772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39731" y="6385541"/>
            <a:ext cx="2538195" cy="2982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60380" lvl="1" indent="0">
              <a:lnSpc>
                <a:spcPct val="120000"/>
              </a:lnSpc>
              <a:spcBef>
                <a:spcPts val="2600"/>
              </a:spcBef>
              <a:buNone/>
            </a:pPr>
            <a:r>
              <a:rPr lang="en-US" altLang="en-US" sz="1200" dirty="0"/>
              <a:t>Example: Insulin receptors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http://uk.wrs.yahoo.com/_ylt=A0WTf2xQ7L1MRQsA8XlWBQx./SIG=12fsfprf7/EXP=1287601616/**http%3a/www.uic.edu/classes/bios/bios100/summer2002/tk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" t="8136" r="30479" b="28136"/>
          <a:stretch>
            <a:fillRect/>
          </a:stretch>
        </p:blipFill>
        <p:spPr bwMode="auto">
          <a:xfrm>
            <a:off x="1470213" y="6675421"/>
            <a:ext cx="3065928" cy="1678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38"/>
          <p:cNvSpPr txBox="1">
            <a:spLocks noChangeArrowheads="1"/>
          </p:cNvSpPr>
          <p:nvPr/>
        </p:nvSpPr>
        <p:spPr bwMode="auto">
          <a:xfrm>
            <a:off x="3619712" y="6683764"/>
            <a:ext cx="916429" cy="338554"/>
          </a:xfrm>
          <a:prstGeom prst="rect">
            <a:avLst/>
          </a:prstGeom>
          <a:solidFill>
            <a:srgbClr val="CCFF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 dirty="0">
                <a:latin typeface="Calibri" panose="020F0502020204030204" pitchFamily="34" charset="0"/>
              </a:rPr>
              <a:t>Phosphorylated docked proteins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536141" y="7652872"/>
            <a:ext cx="301027" cy="2501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508232" y="7903024"/>
            <a:ext cx="328936" cy="2011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762345" y="7673843"/>
            <a:ext cx="806664" cy="430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response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77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7C5F-097D-4C0C-BCDF-5C8359D7CE86}" type="slidenum">
              <a:rPr lang="en-US" sz="2000" smtClean="0"/>
              <a:t>9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617393" y="8568931"/>
            <a:ext cx="362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Contact</a:t>
            </a:r>
            <a:r>
              <a:rPr lang="en-US" sz="1400" baseline="0" dirty="0">
                <a:solidFill>
                  <a:schemeClr val="bg1"/>
                </a:solidFill>
              </a:rPr>
              <a:t> us : Pharma436@outlook.com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</a:rPr>
              <a:t>@Pharma436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582" y="89645"/>
            <a:ext cx="634701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b="1" dirty="0">
                <a:solidFill>
                  <a:srgbClr val="2E6AA6"/>
                </a:solidFill>
              </a:rPr>
              <a:t>Type IV: Gene transcrip5on receptors </a:t>
            </a:r>
            <a:r>
              <a:rPr lang="en-US" dirty="0" smtClean="0">
                <a:solidFill>
                  <a:srgbClr val="2E6AA6"/>
                </a:solidFill>
              </a:rPr>
              <a:t> </a:t>
            </a:r>
            <a:r>
              <a:rPr lang="en-US" sz="2000" b="1" dirty="0" smtClean="0">
                <a:solidFill>
                  <a:srgbClr val="2E6AA6"/>
                </a:solidFill>
              </a:rPr>
              <a:t>– (</a:t>
            </a:r>
            <a:r>
              <a:rPr lang="en-US" sz="2000" b="1" dirty="0">
                <a:solidFill>
                  <a:srgbClr val="2E6AA6"/>
                </a:solidFill>
              </a:rPr>
              <a:t>Nuclear receptors </a:t>
            </a:r>
            <a:endParaRPr lang="en-US" sz="2000" dirty="0">
              <a:solidFill>
                <a:srgbClr val="2E6AA6"/>
              </a:solidFill>
            </a:endParaRPr>
          </a:p>
          <a:p>
            <a:pPr marL="0" lvl="1"/>
            <a:r>
              <a:rPr lang="en-US" sz="2000" b="1" dirty="0" smtClean="0">
                <a:solidFill>
                  <a:srgbClr val="2E6AA6"/>
                </a:solidFill>
              </a:rPr>
              <a:t>):</a:t>
            </a:r>
          </a:p>
          <a:p>
            <a:pPr marL="0" lvl="1"/>
            <a:endParaRPr lang="en-US" sz="2000" b="1" dirty="0" smtClean="0">
              <a:solidFill>
                <a:srgbClr val="2E6AA6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Located intracellularly </a:t>
            </a:r>
            <a:r>
              <a:rPr lang="en-US" sz="1600" dirty="0" smtClean="0">
                <a:solidFill>
                  <a:srgbClr val="A6A6A6"/>
                </a:solidFill>
              </a:rPr>
              <a:t>(so that the drug has to be lipid soluble)</a:t>
            </a:r>
            <a:endParaRPr lang="en-US" sz="1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Directly related to DNA (Gene transcription).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Activation of receptors either increase or decrease protein synthesis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Response occurs in hours or days and persists longer.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Their natural ligands are </a:t>
            </a:r>
            <a:r>
              <a:rPr lang="en-US" sz="1600" dirty="0" err="1" smtClean="0"/>
              <a:t>lipophylic</a:t>
            </a:r>
            <a:r>
              <a:rPr lang="en-US" sz="1600" dirty="0" smtClean="0"/>
              <a:t> hormones; steroids, thyroids, estrogen.</a:t>
            </a:r>
          </a:p>
          <a:p>
            <a:endParaRPr lang="en-US" sz="1600" dirty="0" smtClean="0">
              <a:solidFill>
                <a:srgbClr val="2E6AA6"/>
              </a:solidFill>
            </a:endParaRPr>
          </a:p>
          <a:p>
            <a:r>
              <a:rPr lang="en-US" sz="1600" dirty="0"/>
              <a:t>They possess an area that recognizes specific DNA sequence in the nucleus which can bind it. This sequence is called a Responsive Element [RE] </a:t>
            </a:r>
            <a:r>
              <a:rPr lang="en-US" sz="1600" dirty="0" smtClean="0"/>
              <a:t>. </a:t>
            </a:r>
            <a:r>
              <a:rPr lang="en-US" sz="1600" dirty="0" smtClean="0">
                <a:solidFill>
                  <a:srgbClr val="A6A6A6"/>
                </a:solidFill>
              </a:rPr>
              <a:t>(the place where the drug will bind is the DNA, especially in some sequence of the DNA which we called it </a:t>
            </a:r>
            <a:r>
              <a:rPr lang="en-US" sz="1600" dirty="0">
                <a:solidFill>
                  <a:srgbClr val="A6A6A6"/>
                </a:solidFill>
              </a:rPr>
              <a:t>Responsive </a:t>
            </a:r>
            <a:r>
              <a:rPr lang="en-US" sz="1600" dirty="0" smtClean="0">
                <a:solidFill>
                  <a:srgbClr val="A6A6A6"/>
                </a:solidFill>
              </a:rPr>
              <a:t>Element)</a:t>
            </a:r>
          </a:p>
          <a:p>
            <a:r>
              <a:rPr lang="en-US" sz="1600" dirty="0"/>
              <a:t>This means that the activated </a:t>
            </a:r>
            <a:r>
              <a:rPr lang="en-US" sz="1600" dirty="0" smtClean="0"/>
              <a:t>receptors are </a:t>
            </a:r>
            <a:r>
              <a:rPr lang="en-US" sz="1600" dirty="0"/>
              <a:t>acting as TRANSCRIPTION FACTORS [TF] → </a:t>
            </a:r>
          </a:p>
          <a:p>
            <a:r>
              <a:rPr lang="en-US" sz="1600" dirty="0"/>
              <a:t>expressing or repressing target genes. </a:t>
            </a:r>
            <a:r>
              <a:rPr lang="en-US" sz="1600" dirty="0" smtClean="0">
                <a:solidFill>
                  <a:srgbClr val="A6A6A6"/>
                </a:solidFill>
              </a:rPr>
              <a:t> </a:t>
            </a:r>
            <a:endParaRPr lang="en-US" sz="1600" dirty="0">
              <a:solidFill>
                <a:srgbClr val="A6A6A6"/>
              </a:solidFill>
              <a:effectLst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52405"/>
            <a:ext cx="6002223" cy="328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388659" y="6813176"/>
            <a:ext cx="1147482" cy="3406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Transcription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95268" y="6813176"/>
            <a:ext cx="1147482" cy="3406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Translation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35654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2269</Template>
  <TotalTime>821</TotalTime>
  <Words>1231</Words>
  <Application>Microsoft Macintosh PowerPoint</Application>
  <PresentationFormat>On-screen Show (4:3)</PresentationFormat>
  <Paragraphs>234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Calibri</vt:lpstr>
      <vt:lpstr>Calibri Light</vt:lpstr>
      <vt:lpstr>ＭＳ Ｐゴシック</vt:lpstr>
      <vt:lpstr>Times New Roman</vt:lpstr>
      <vt:lpstr>Wingdings</vt:lpstr>
      <vt:lpstr>Wingdings 3</vt:lpstr>
      <vt:lpstr>Arial</vt:lpstr>
      <vt:lpstr>1_Custom Design</vt:lpstr>
      <vt:lpstr>Custom Design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Dr.laila f</dc:creator>
  <cp:lastModifiedBy>شوق</cp:lastModifiedBy>
  <cp:revision>42</cp:revision>
  <dcterms:created xsi:type="dcterms:W3CDTF">2016-10-05T14:53:37Z</dcterms:created>
  <dcterms:modified xsi:type="dcterms:W3CDTF">2016-11-23T14:59:00Z</dcterms:modified>
</cp:coreProperties>
</file>