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mp" ContentType="image/png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821" r:id="rId3"/>
  </p:sldMasterIdLst>
  <p:notesMasterIdLst>
    <p:notesMasterId r:id="rId14"/>
  </p:notesMasterIdLst>
  <p:handoutMasterIdLst>
    <p:handoutMasterId r:id="rId15"/>
  </p:handoutMasterIdLst>
  <p:sldIdLst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2E6AA6"/>
    <a:srgbClr val="9B261F"/>
    <a:srgbClr val="439ED5"/>
    <a:srgbClr val="429DD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128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DE3AB-2ACD-432F-BF4A-A44A22A00211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92C1AD6B-39F0-474D-9CA1-7047BC7D30B6}">
      <dgm:prSet phldrT="[نص]"/>
      <dgm:spPr/>
      <dgm:t>
        <a:bodyPr/>
        <a:lstStyle/>
        <a:p>
          <a:pPr rtl="1"/>
          <a:r>
            <a:rPr lang="en-US" b="1"/>
            <a:t>1] Intestinal wall</a:t>
          </a:r>
          <a:r>
            <a:rPr lang="en-US"/>
            <a:t> </a:t>
          </a:r>
          <a:endParaRPr lang="ar-SA" dirty="0"/>
        </a:p>
      </dgm:t>
    </dgm:pt>
    <dgm:pt modelId="{E9645CDE-D923-4F4B-8A72-393CDC027AC4}" type="parTrans" cxnId="{034CEAE0-5B6A-47A1-9A68-16D159118C76}">
      <dgm:prSet/>
      <dgm:spPr/>
      <dgm:t>
        <a:bodyPr/>
        <a:lstStyle/>
        <a:p>
          <a:pPr rtl="1"/>
          <a:endParaRPr lang="ar-SA"/>
        </a:p>
      </dgm:t>
    </dgm:pt>
    <dgm:pt modelId="{D84F5977-A8BC-403D-B3A6-874BF7ADA2EA}" type="sibTrans" cxnId="{034CEAE0-5B6A-47A1-9A68-16D159118C76}">
      <dgm:prSet/>
      <dgm:spPr/>
      <dgm:t>
        <a:bodyPr/>
        <a:lstStyle/>
        <a:p>
          <a:pPr rtl="1"/>
          <a:endParaRPr lang="ar-SA"/>
        </a:p>
      </dgm:t>
    </dgm:pt>
    <dgm:pt modelId="{BCDF5C8A-E591-4519-880A-5C17CB73895C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en-US" dirty="0"/>
            <a:t>in chromaffin  cells ,in neuronal cells in the myenteric plexus</a:t>
          </a:r>
          <a:endParaRPr lang="ar-SA" dirty="0"/>
        </a:p>
      </dgm:t>
    </dgm:pt>
    <dgm:pt modelId="{D7A26862-E731-4774-8A18-7706795591CC}" type="parTrans" cxnId="{289EAC04-F6E3-4C6F-868F-D3F33A60C12E}">
      <dgm:prSet/>
      <dgm:spPr/>
      <dgm:t>
        <a:bodyPr/>
        <a:lstStyle/>
        <a:p>
          <a:pPr rtl="1"/>
          <a:endParaRPr lang="ar-SA"/>
        </a:p>
      </dgm:t>
    </dgm:pt>
    <dgm:pt modelId="{B95CC06A-A282-4EAD-AD67-BA8C7E2D5C68}" type="sibTrans" cxnId="{289EAC04-F6E3-4C6F-868F-D3F33A60C12E}">
      <dgm:prSet/>
      <dgm:spPr/>
      <dgm:t>
        <a:bodyPr/>
        <a:lstStyle/>
        <a:p>
          <a:pPr rtl="1"/>
          <a:endParaRPr lang="ar-SA"/>
        </a:p>
      </dgm:t>
    </dgm:pt>
    <dgm:pt modelId="{53EC13F0-9140-4804-A324-8271571E949E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أغلب كمية </a:t>
          </a:r>
          <a:r>
            <a:rPr lang="ar-SA" b="1" dirty="0" err="1">
              <a:solidFill>
                <a:srgbClr val="A6A6A6"/>
              </a:solidFill>
            </a:rPr>
            <a:t>السيروتونين</a:t>
          </a:r>
          <a:r>
            <a:rPr lang="ar-SA" b="1" dirty="0">
              <a:solidFill>
                <a:srgbClr val="A6A6A6"/>
              </a:solidFill>
            </a:rPr>
            <a:t> في الجسم (90%) تكون هنا</a:t>
          </a:r>
        </a:p>
      </dgm:t>
    </dgm:pt>
    <dgm:pt modelId="{F641C8BB-45BA-43A8-846D-9BD4F487313F}" type="parTrans" cxnId="{088214FD-8800-4B20-969C-04CB721B7D51}">
      <dgm:prSet/>
      <dgm:spPr/>
      <dgm:t>
        <a:bodyPr/>
        <a:lstStyle/>
        <a:p>
          <a:pPr rtl="1"/>
          <a:endParaRPr lang="ar-SA"/>
        </a:p>
      </dgm:t>
    </dgm:pt>
    <dgm:pt modelId="{EBBB92CC-3809-44E6-85BE-80A6A880EF67}" type="sibTrans" cxnId="{088214FD-8800-4B20-969C-04CB721B7D51}">
      <dgm:prSet/>
      <dgm:spPr/>
      <dgm:t>
        <a:bodyPr/>
        <a:lstStyle/>
        <a:p>
          <a:pPr rtl="1"/>
          <a:endParaRPr lang="ar-SA"/>
        </a:p>
      </dgm:t>
    </dgm:pt>
    <dgm:pt modelId="{3852598E-C41B-4E91-83F3-EC634DACD503}">
      <dgm:prSet phldrT="[نص]"/>
      <dgm:spPr/>
      <dgm:t>
        <a:bodyPr/>
        <a:lstStyle/>
        <a:p>
          <a:pPr rtl="1"/>
          <a:r>
            <a:rPr lang="en-US" b="1" dirty="0"/>
            <a:t>2] Blood</a:t>
          </a:r>
          <a:r>
            <a:rPr lang="en-US" dirty="0"/>
            <a:t> </a:t>
          </a:r>
          <a:endParaRPr lang="ar-SA" dirty="0"/>
        </a:p>
      </dgm:t>
    </dgm:pt>
    <dgm:pt modelId="{23D7220E-2792-4932-A658-082F9C08E685}" type="parTrans" cxnId="{D82B8EC3-F8B7-44BE-AC0F-83D5402EF50E}">
      <dgm:prSet/>
      <dgm:spPr/>
      <dgm:t>
        <a:bodyPr/>
        <a:lstStyle/>
        <a:p>
          <a:pPr rtl="1"/>
          <a:endParaRPr lang="ar-SA"/>
        </a:p>
      </dgm:t>
    </dgm:pt>
    <dgm:pt modelId="{6D8F3193-C356-4AD8-9158-B624E29E3006}" type="sibTrans" cxnId="{D82B8EC3-F8B7-44BE-AC0F-83D5402EF50E}">
      <dgm:prSet/>
      <dgm:spPr/>
      <dgm:t>
        <a:bodyPr/>
        <a:lstStyle/>
        <a:p>
          <a:pPr rtl="1"/>
          <a:endParaRPr lang="ar-SA"/>
        </a:p>
      </dgm:t>
    </dgm:pt>
    <dgm:pt modelId="{E10CA949-DEAE-4447-91E2-6C0AEECB0EA7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en-US" dirty="0"/>
            <a:t>in platelets , released when aggregated , in sites of tissue damage</a:t>
          </a:r>
          <a:endParaRPr lang="ar-SA" dirty="0"/>
        </a:p>
      </dgm:t>
    </dgm:pt>
    <dgm:pt modelId="{BB5B778A-6A96-455C-AAE9-34B370BCCCB0}" type="parTrans" cxnId="{EE860266-8F44-44B0-89DD-A52DCB0D5E15}">
      <dgm:prSet/>
      <dgm:spPr/>
      <dgm:t>
        <a:bodyPr/>
        <a:lstStyle/>
        <a:p>
          <a:pPr rtl="1"/>
          <a:endParaRPr lang="ar-SA"/>
        </a:p>
      </dgm:t>
    </dgm:pt>
    <dgm:pt modelId="{D9CB8138-6D36-4D12-ADE8-125BCDFDAD41}" type="sibTrans" cxnId="{EE860266-8F44-44B0-89DD-A52DCB0D5E15}">
      <dgm:prSet/>
      <dgm:spPr/>
      <dgm:t>
        <a:bodyPr/>
        <a:lstStyle/>
        <a:p>
          <a:pPr rtl="1"/>
          <a:endParaRPr lang="ar-SA"/>
        </a:p>
      </dgm:t>
    </dgm:pt>
    <dgm:pt modelId="{93B3B75B-9E3C-4494-8C01-08EAA2A56869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بشكل عام يخزن في الدم ، وين بالضبط ؟ في الصفائح الدموية .</a:t>
          </a:r>
        </a:p>
      </dgm:t>
    </dgm:pt>
    <dgm:pt modelId="{A25D578A-9471-4C9A-BAAB-0859B6BAF240}" type="parTrans" cxnId="{CAC950BD-C487-4AA2-A5F9-371F8C250E9D}">
      <dgm:prSet/>
      <dgm:spPr/>
      <dgm:t>
        <a:bodyPr/>
        <a:lstStyle/>
        <a:p>
          <a:pPr rtl="1"/>
          <a:endParaRPr lang="ar-SA"/>
        </a:p>
      </dgm:t>
    </dgm:pt>
    <dgm:pt modelId="{17112409-FDC3-4EB6-9E9D-C2066DB6AE15}" type="sibTrans" cxnId="{CAC950BD-C487-4AA2-A5F9-371F8C250E9D}">
      <dgm:prSet/>
      <dgm:spPr/>
      <dgm:t>
        <a:bodyPr/>
        <a:lstStyle/>
        <a:p>
          <a:pPr rtl="1"/>
          <a:endParaRPr lang="ar-SA"/>
        </a:p>
      </dgm:t>
    </dgm:pt>
    <dgm:pt modelId="{FB51B26A-176A-462B-BDD9-4C1DE5558E8D}">
      <dgm:prSet phldrT="[نص]"/>
      <dgm:spPr/>
      <dgm:t>
        <a:bodyPr/>
        <a:lstStyle/>
        <a:p>
          <a:pPr rtl="1"/>
          <a:r>
            <a:rPr lang="en-US" b="1"/>
            <a:t>3] CNS</a:t>
          </a:r>
          <a:endParaRPr lang="ar-SA" dirty="0"/>
        </a:p>
      </dgm:t>
    </dgm:pt>
    <dgm:pt modelId="{88897B0C-39D7-46F0-A21D-EFF134B71E08}" type="parTrans" cxnId="{62D8976E-3F07-4101-8BE4-B6699C14BE2C}">
      <dgm:prSet/>
      <dgm:spPr/>
      <dgm:t>
        <a:bodyPr/>
        <a:lstStyle/>
        <a:p>
          <a:pPr rtl="1"/>
          <a:endParaRPr lang="ar-SA"/>
        </a:p>
      </dgm:t>
    </dgm:pt>
    <dgm:pt modelId="{E609CBB8-92E0-42CF-BC75-14A6CCF49880}" type="sibTrans" cxnId="{62D8976E-3F07-4101-8BE4-B6699C14BE2C}">
      <dgm:prSet/>
      <dgm:spPr/>
      <dgm:t>
        <a:bodyPr/>
        <a:lstStyle/>
        <a:p>
          <a:pPr rtl="1"/>
          <a:endParaRPr lang="ar-SA"/>
        </a:p>
      </dgm:t>
    </dgm:pt>
    <dgm:pt modelId="{F4698B2D-CB3F-45CB-9631-D3ABA8CB0E2B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en-US" dirty="0"/>
            <a:t>a neurotransmitter ,in midbrain</a:t>
          </a:r>
          <a:endParaRPr lang="ar-SA" dirty="0"/>
        </a:p>
      </dgm:t>
    </dgm:pt>
    <dgm:pt modelId="{FA13F0FA-672F-4510-9F4B-BD4F993DDF7B}" type="parTrans" cxnId="{FEFE0A1D-BBD2-4341-BCF7-2F78D1F78946}">
      <dgm:prSet/>
      <dgm:spPr/>
      <dgm:t>
        <a:bodyPr/>
        <a:lstStyle/>
        <a:p>
          <a:pPr rtl="1"/>
          <a:endParaRPr lang="ar-SA"/>
        </a:p>
      </dgm:t>
    </dgm:pt>
    <dgm:pt modelId="{D50095F8-5018-4211-A334-356DBD6EE6B1}" type="sibTrans" cxnId="{FEFE0A1D-BBD2-4341-BCF7-2F78D1F78946}">
      <dgm:prSet/>
      <dgm:spPr/>
      <dgm:t>
        <a:bodyPr/>
        <a:lstStyle/>
        <a:p>
          <a:pPr rtl="1"/>
          <a:endParaRPr lang="ar-SA"/>
        </a:p>
      </dgm:t>
    </dgm:pt>
    <dgm:pt modelId="{B440E7EF-4125-46F3-BD0E-FB049FC2E483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مسؤول عن النوم والمزاج والشهية والحرارة والضغط </a:t>
          </a:r>
          <a:r>
            <a:rPr lang="ar-SA" b="1" dirty="0" err="1">
              <a:solidFill>
                <a:srgbClr val="A6A6A6"/>
              </a:solidFill>
            </a:rPr>
            <a:t>والتقيء</a:t>
          </a:r>
          <a:r>
            <a:rPr lang="ar-SA" b="1" dirty="0">
              <a:solidFill>
                <a:srgbClr val="A6A6A6"/>
              </a:solidFill>
            </a:rPr>
            <a:t>.</a:t>
          </a:r>
        </a:p>
      </dgm:t>
    </dgm:pt>
    <dgm:pt modelId="{013F4E15-CB71-4DD8-A4E4-720ADF8167F9}" type="parTrans" cxnId="{BFA055BA-E713-443D-AEE7-BDBC2EE07655}">
      <dgm:prSet/>
      <dgm:spPr/>
      <dgm:t>
        <a:bodyPr/>
        <a:lstStyle/>
        <a:p>
          <a:pPr rtl="1"/>
          <a:endParaRPr lang="ar-SA"/>
        </a:p>
      </dgm:t>
    </dgm:pt>
    <dgm:pt modelId="{134B02F9-4BD0-4AE7-A335-05FC15D5E8D5}" type="sibTrans" cxnId="{BFA055BA-E713-443D-AEE7-BDBC2EE07655}">
      <dgm:prSet/>
      <dgm:spPr/>
      <dgm:t>
        <a:bodyPr/>
        <a:lstStyle/>
        <a:p>
          <a:pPr rtl="1"/>
          <a:endParaRPr lang="ar-SA"/>
        </a:p>
      </dgm:t>
    </dgm:pt>
    <dgm:pt modelId="{2A3EA382-9C96-43AD-9C3D-0259FD2E9D53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تنظم حركة الأمعاء </a:t>
          </a:r>
        </a:p>
      </dgm:t>
    </dgm:pt>
    <dgm:pt modelId="{155232B1-2DFB-47F7-9C09-C81B89367BFD}" type="parTrans" cxnId="{B4095BF0-84CC-4AF0-A383-6A866689DF89}">
      <dgm:prSet/>
      <dgm:spPr/>
      <dgm:t>
        <a:bodyPr/>
        <a:lstStyle/>
        <a:p>
          <a:pPr rtl="1"/>
          <a:endParaRPr lang="ar-SA"/>
        </a:p>
      </dgm:t>
    </dgm:pt>
    <dgm:pt modelId="{2B7E9321-75F5-4CF7-99B9-B73F651C2675}" type="sibTrans" cxnId="{B4095BF0-84CC-4AF0-A383-6A866689DF89}">
      <dgm:prSet/>
      <dgm:spPr/>
      <dgm:t>
        <a:bodyPr/>
        <a:lstStyle/>
        <a:p>
          <a:pPr rtl="1"/>
          <a:endParaRPr lang="ar-SA"/>
        </a:p>
      </dgm:t>
    </dgm:pt>
    <dgm:pt modelId="{1792A9C6-B29D-44C9-9C94-7326480BD28F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وله ارتباط بحالات مثل الاكتئاب والقلق والشقيقة.</a:t>
          </a:r>
        </a:p>
      </dgm:t>
    </dgm:pt>
    <dgm:pt modelId="{30AA8F7A-194D-4525-B467-BCDF5DC5FE96}" type="parTrans" cxnId="{59C92583-3D38-4308-A9F0-4B81C16043D1}">
      <dgm:prSet/>
      <dgm:spPr/>
      <dgm:t>
        <a:bodyPr/>
        <a:lstStyle/>
        <a:p>
          <a:pPr rtl="1"/>
          <a:endParaRPr lang="ar-SA"/>
        </a:p>
      </dgm:t>
    </dgm:pt>
    <dgm:pt modelId="{ADAD5437-6295-49E0-AB73-244915AAA906}" type="sibTrans" cxnId="{59C92583-3D38-4308-A9F0-4B81C16043D1}">
      <dgm:prSet/>
      <dgm:spPr/>
      <dgm:t>
        <a:bodyPr/>
        <a:lstStyle/>
        <a:p>
          <a:pPr rtl="1"/>
          <a:endParaRPr lang="ar-SA"/>
        </a:p>
      </dgm:t>
    </dgm:pt>
    <dgm:pt modelId="{4289A2B4-0330-4EE9-BE04-4EEFDCF9B8D1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بشكل عام وظيفته ترتبط بالتجلط.</a:t>
          </a:r>
        </a:p>
      </dgm:t>
    </dgm:pt>
    <dgm:pt modelId="{963A02EF-BC5A-490F-97CC-19A996B9E201}" type="parTrans" cxnId="{55F51A43-0392-4AE0-B26C-B88185E5BE49}">
      <dgm:prSet/>
      <dgm:spPr/>
      <dgm:t>
        <a:bodyPr/>
        <a:lstStyle/>
        <a:p>
          <a:pPr rtl="1"/>
          <a:endParaRPr lang="ar-SA"/>
        </a:p>
      </dgm:t>
    </dgm:pt>
    <dgm:pt modelId="{C26D167E-C0F3-4763-9912-4295B85029B5}" type="sibTrans" cxnId="{55F51A43-0392-4AE0-B26C-B88185E5BE49}">
      <dgm:prSet/>
      <dgm:spPr/>
      <dgm:t>
        <a:bodyPr/>
        <a:lstStyle/>
        <a:p>
          <a:pPr rtl="1"/>
          <a:endParaRPr lang="ar-SA"/>
        </a:p>
      </dgm:t>
    </dgm:pt>
    <dgm:pt modelId="{695D60F7-DD46-45F3-B10B-1893DB6310AB}">
      <dgm:prSet phldrT="[نص]"/>
      <dgm:spPr/>
      <dgm:t>
        <a:bodyPr/>
        <a:lstStyle/>
        <a:p>
          <a:pPr algn="ctr" rtl="1">
            <a:lnSpc>
              <a:spcPct val="150000"/>
            </a:lnSpc>
          </a:pPr>
          <a:r>
            <a:rPr lang="ar-SA" b="1" dirty="0">
              <a:solidFill>
                <a:srgbClr val="A6A6A6"/>
              </a:solidFill>
            </a:rPr>
            <a:t>بشكل عام نقول يخزن في الأمعاء ، وين بالضبط ؟ في خلايا </a:t>
          </a:r>
          <a:r>
            <a:rPr lang="ar-SA" b="1" dirty="0" err="1">
              <a:solidFill>
                <a:srgbClr val="A6A6A6"/>
              </a:solidFill>
            </a:rPr>
            <a:t>الكرومافين</a:t>
          </a:r>
          <a:r>
            <a:rPr lang="ar-SA" b="1" dirty="0">
              <a:solidFill>
                <a:srgbClr val="A6A6A6"/>
              </a:solidFill>
            </a:rPr>
            <a:t> </a:t>
          </a:r>
        </a:p>
      </dgm:t>
    </dgm:pt>
    <dgm:pt modelId="{826D7823-8DAF-47EC-ABCA-4015B725CF3F}" type="parTrans" cxnId="{F080A1B3-2A9E-487E-B43F-A869F7AC05AC}">
      <dgm:prSet/>
      <dgm:spPr/>
      <dgm:t>
        <a:bodyPr/>
        <a:lstStyle/>
        <a:p>
          <a:pPr rtl="1"/>
          <a:endParaRPr lang="ar-SA"/>
        </a:p>
      </dgm:t>
    </dgm:pt>
    <dgm:pt modelId="{96C57E14-E66B-4EC1-A872-380AF21404DA}" type="sibTrans" cxnId="{F080A1B3-2A9E-487E-B43F-A869F7AC05AC}">
      <dgm:prSet/>
      <dgm:spPr/>
      <dgm:t>
        <a:bodyPr/>
        <a:lstStyle/>
        <a:p>
          <a:pPr rtl="1"/>
          <a:endParaRPr lang="ar-SA"/>
        </a:p>
      </dgm:t>
    </dgm:pt>
    <dgm:pt modelId="{926314E6-663A-4973-9381-D7AB70319AD2}" type="pres">
      <dgm:prSet presAssocID="{F85DE3AB-2ACD-432F-BF4A-A44A22A002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AB516D-A563-4B02-BFAF-F74E0F87CB13}" type="pres">
      <dgm:prSet presAssocID="{92C1AD6B-39F0-474D-9CA1-7047BC7D30B6}" presName="composite" presStyleCnt="0"/>
      <dgm:spPr/>
    </dgm:pt>
    <dgm:pt modelId="{9CF05BDE-10B7-4E2E-A48B-AAB0C11D1096}" type="pres">
      <dgm:prSet presAssocID="{92C1AD6B-39F0-474D-9CA1-7047BC7D30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9675F-8797-47A8-897C-B216C5EC2A4E}" type="pres">
      <dgm:prSet presAssocID="{92C1AD6B-39F0-474D-9CA1-7047BC7D30B6}" presName="desTx" presStyleLbl="alignAccFollowNode1" presStyleIdx="0" presStyleCnt="3" custScaleX="10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B26F8-56E5-45AB-B42C-9F9AB1723DEF}" type="pres">
      <dgm:prSet presAssocID="{D84F5977-A8BC-403D-B3A6-874BF7ADA2EA}" presName="space" presStyleCnt="0"/>
      <dgm:spPr/>
    </dgm:pt>
    <dgm:pt modelId="{C9CB6B10-F2AC-48A0-93E0-8BE6B480DE65}" type="pres">
      <dgm:prSet presAssocID="{3852598E-C41B-4E91-83F3-EC634DACD503}" presName="composite" presStyleCnt="0"/>
      <dgm:spPr/>
    </dgm:pt>
    <dgm:pt modelId="{57C60249-773B-414A-A247-E1BBE01CC40F}" type="pres">
      <dgm:prSet presAssocID="{3852598E-C41B-4E91-83F3-EC634DACD5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0CF36-A254-4FFA-B1E9-9B5477065ADB}" type="pres">
      <dgm:prSet presAssocID="{3852598E-C41B-4E91-83F3-EC634DACD503}" presName="desTx" presStyleLbl="alignAccFollowNode1" presStyleIdx="1" presStyleCnt="3" custScaleX="10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8669A-A87C-42D0-903B-70CE4C4E8C17}" type="pres">
      <dgm:prSet presAssocID="{6D8F3193-C356-4AD8-9158-B624E29E3006}" presName="space" presStyleCnt="0"/>
      <dgm:spPr/>
    </dgm:pt>
    <dgm:pt modelId="{D285E261-29EA-469C-874F-7DF58BE7B12A}" type="pres">
      <dgm:prSet presAssocID="{FB51B26A-176A-462B-BDD9-4C1DE5558E8D}" presName="composite" presStyleCnt="0"/>
      <dgm:spPr/>
    </dgm:pt>
    <dgm:pt modelId="{B45D6ECB-6A6C-4E58-B54F-6705FB46408E}" type="pres">
      <dgm:prSet presAssocID="{FB51B26A-176A-462B-BDD9-4C1DE5558E8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103D-A6D3-40DE-BDFF-0BA670161972}" type="pres">
      <dgm:prSet presAssocID="{FB51B26A-176A-462B-BDD9-4C1DE5558E8D}" presName="desTx" presStyleLbl="alignAccFollowNode1" presStyleIdx="2" presStyleCnt="3" custScaleX="109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6D3CF-3091-4042-BB9D-1261153D2AC4}" type="presOf" srcId="{3852598E-C41B-4E91-83F3-EC634DACD503}" destId="{57C60249-773B-414A-A247-E1BBE01CC40F}" srcOrd="0" destOrd="0" presId="urn:microsoft.com/office/officeart/2005/8/layout/hList1"/>
    <dgm:cxn modelId="{022D135A-5EDB-8345-AD20-8BB7FB57EB6F}" type="presOf" srcId="{FB51B26A-176A-462B-BDD9-4C1DE5558E8D}" destId="{B45D6ECB-6A6C-4E58-B54F-6705FB46408E}" srcOrd="0" destOrd="0" presId="urn:microsoft.com/office/officeart/2005/8/layout/hList1"/>
    <dgm:cxn modelId="{9C32EB90-7863-2A49-9CAB-864429E2419A}" type="presOf" srcId="{92C1AD6B-39F0-474D-9CA1-7047BC7D30B6}" destId="{9CF05BDE-10B7-4E2E-A48B-AAB0C11D1096}" srcOrd="0" destOrd="0" presId="urn:microsoft.com/office/officeart/2005/8/layout/hList1"/>
    <dgm:cxn modelId="{EFA939C1-C7C1-7849-88E1-57AD6776FAE1}" type="presOf" srcId="{53EC13F0-9140-4804-A324-8271571E949E}" destId="{0A59675F-8797-47A8-897C-B216C5EC2A4E}" srcOrd="0" destOrd="2" presId="urn:microsoft.com/office/officeart/2005/8/layout/hList1"/>
    <dgm:cxn modelId="{33217C0D-F7BC-C74D-8CA9-77B812D00EFB}" type="presOf" srcId="{BCDF5C8A-E591-4519-880A-5C17CB73895C}" destId="{0A59675F-8797-47A8-897C-B216C5EC2A4E}" srcOrd="0" destOrd="0" presId="urn:microsoft.com/office/officeart/2005/8/layout/hList1"/>
    <dgm:cxn modelId="{09FBD513-C917-004A-8713-8869109DBBD5}" type="presOf" srcId="{93B3B75B-9E3C-4494-8C01-08EAA2A56869}" destId="{9D10CF36-A254-4FFA-B1E9-9B5477065ADB}" srcOrd="0" destOrd="1" presId="urn:microsoft.com/office/officeart/2005/8/layout/hList1"/>
    <dgm:cxn modelId="{D31137EA-D756-CA41-96AD-7ED9777D1B1A}" type="presOf" srcId="{4289A2B4-0330-4EE9-BE04-4EEFDCF9B8D1}" destId="{9D10CF36-A254-4FFA-B1E9-9B5477065ADB}" srcOrd="0" destOrd="2" presId="urn:microsoft.com/office/officeart/2005/8/layout/hList1"/>
    <dgm:cxn modelId="{55F51A43-0392-4AE0-B26C-B88185E5BE49}" srcId="{3852598E-C41B-4E91-83F3-EC634DACD503}" destId="{4289A2B4-0330-4EE9-BE04-4EEFDCF9B8D1}" srcOrd="2" destOrd="0" parTransId="{963A02EF-BC5A-490F-97CC-19A996B9E201}" sibTransId="{C26D167E-C0F3-4763-9912-4295B85029B5}"/>
    <dgm:cxn modelId="{289EAC04-F6E3-4C6F-868F-D3F33A60C12E}" srcId="{92C1AD6B-39F0-474D-9CA1-7047BC7D30B6}" destId="{BCDF5C8A-E591-4519-880A-5C17CB73895C}" srcOrd="0" destOrd="0" parTransId="{D7A26862-E731-4774-8A18-7706795591CC}" sibTransId="{B95CC06A-A282-4EAD-AD67-BA8C7E2D5C68}"/>
    <dgm:cxn modelId="{25175A63-680A-0B41-8E8E-7C6800BD6451}" type="presOf" srcId="{2A3EA382-9C96-43AD-9C3D-0259FD2E9D53}" destId="{0A59675F-8797-47A8-897C-B216C5EC2A4E}" srcOrd="0" destOrd="3" presId="urn:microsoft.com/office/officeart/2005/8/layout/hList1"/>
    <dgm:cxn modelId="{62D8976E-3F07-4101-8BE4-B6699C14BE2C}" srcId="{F85DE3AB-2ACD-432F-BF4A-A44A22A00211}" destId="{FB51B26A-176A-462B-BDD9-4C1DE5558E8D}" srcOrd="2" destOrd="0" parTransId="{88897B0C-39D7-46F0-A21D-EFF134B71E08}" sibTransId="{E609CBB8-92E0-42CF-BC75-14A6CCF49880}"/>
    <dgm:cxn modelId="{F0A6DA21-88F8-E743-84AE-C162A591EE88}" type="presOf" srcId="{B440E7EF-4125-46F3-BD0E-FB049FC2E483}" destId="{5155103D-A6D3-40DE-BDFF-0BA670161972}" srcOrd="0" destOrd="1" presId="urn:microsoft.com/office/officeart/2005/8/layout/hList1"/>
    <dgm:cxn modelId="{59C92583-3D38-4308-A9F0-4B81C16043D1}" srcId="{FB51B26A-176A-462B-BDD9-4C1DE5558E8D}" destId="{1792A9C6-B29D-44C9-9C94-7326480BD28F}" srcOrd="2" destOrd="0" parTransId="{30AA8F7A-194D-4525-B467-BCDF5DC5FE96}" sibTransId="{ADAD5437-6295-49E0-AB73-244915AAA906}"/>
    <dgm:cxn modelId="{EE860266-8F44-44B0-89DD-A52DCB0D5E15}" srcId="{3852598E-C41B-4E91-83F3-EC634DACD503}" destId="{E10CA949-DEAE-4447-91E2-6C0AEECB0EA7}" srcOrd="0" destOrd="0" parTransId="{BB5B778A-6A96-455C-AAE9-34B370BCCCB0}" sibTransId="{D9CB8138-6D36-4D12-ADE8-125BCDFDAD41}"/>
    <dgm:cxn modelId="{DCA198C3-E76B-E441-935C-BDAB51376B8D}" type="presOf" srcId="{F4698B2D-CB3F-45CB-9631-D3ABA8CB0E2B}" destId="{5155103D-A6D3-40DE-BDFF-0BA670161972}" srcOrd="0" destOrd="0" presId="urn:microsoft.com/office/officeart/2005/8/layout/hList1"/>
    <dgm:cxn modelId="{5F74F19D-92EE-1C4E-8183-88D5CB0D640A}" type="presOf" srcId="{E10CA949-DEAE-4447-91E2-6C0AEECB0EA7}" destId="{9D10CF36-A254-4FFA-B1E9-9B5477065ADB}" srcOrd="0" destOrd="0" presId="urn:microsoft.com/office/officeart/2005/8/layout/hList1"/>
    <dgm:cxn modelId="{088214FD-8800-4B20-969C-04CB721B7D51}" srcId="{92C1AD6B-39F0-474D-9CA1-7047BC7D30B6}" destId="{53EC13F0-9140-4804-A324-8271571E949E}" srcOrd="2" destOrd="0" parTransId="{F641C8BB-45BA-43A8-846D-9BD4F487313F}" sibTransId="{EBBB92CC-3809-44E6-85BE-80A6A880EF67}"/>
    <dgm:cxn modelId="{FEFE0A1D-BBD2-4341-BCF7-2F78D1F78946}" srcId="{FB51B26A-176A-462B-BDD9-4C1DE5558E8D}" destId="{F4698B2D-CB3F-45CB-9631-D3ABA8CB0E2B}" srcOrd="0" destOrd="0" parTransId="{FA13F0FA-672F-4510-9F4B-BD4F993DDF7B}" sibTransId="{D50095F8-5018-4211-A334-356DBD6EE6B1}"/>
    <dgm:cxn modelId="{456197EA-368B-254F-91FF-50A9788B0D4A}" type="presOf" srcId="{1792A9C6-B29D-44C9-9C94-7326480BD28F}" destId="{5155103D-A6D3-40DE-BDFF-0BA670161972}" srcOrd="0" destOrd="2" presId="urn:microsoft.com/office/officeart/2005/8/layout/hList1"/>
    <dgm:cxn modelId="{B4095BF0-84CC-4AF0-A383-6A866689DF89}" srcId="{92C1AD6B-39F0-474D-9CA1-7047BC7D30B6}" destId="{2A3EA382-9C96-43AD-9C3D-0259FD2E9D53}" srcOrd="3" destOrd="0" parTransId="{155232B1-2DFB-47F7-9C09-C81B89367BFD}" sibTransId="{2B7E9321-75F5-4CF7-99B9-B73F651C2675}"/>
    <dgm:cxn modelId="{BFA055BA-E713-443D-AEE7-BDBC2EE07655}" srcId="{FB51B26A-176A-462B-BDD9-4C1DE5558E8D}" destId="{B440E7EF-4125-46F3-BD0E-FB049FC2E483}" srcOrd="1" destOrd="0" parTransId="{013F4E15-CB71-4DD8-A4E4-720ADF8167F9}" sibTransId="{134B02F9-4BD0-4AE7-A335-05FC15D5E8D5}"/>
    <dgm:cxn modelId="{D13B6AAE-B5A6-B241-9B10-430D8837F117}" type="presOf" srcId="{F85DE3AB-2ACD-432F-BF4A-A44A22A00211}" destId="{926314E6-663A-4973-9381-D7AB70319AD2}" srcOrd="0" destOrd="0" presId="urn:microsoft.com/office/officeart/2005/8/layout/hList1"/>
    <dgm:cxn modelId="{D82B8EC3-F8B7-44BE-AC0F-83D5402EF50E}" srcId="{F85DE3AB-2ACD-432F-BF4A-A44A22A00211}" destId="{3852598E-C41B-4E91-83F3-EC634DACD503}" srcOrd="1" destOrd="0" parTransId="{23D7220E-2792-4932-A658-082F9C08E685}" sibTransId="{6D8F3193-C356-4AD8-9158-B624E29E3006}"/>
    <dgm:cxn modelId="{CAC950BD-C487-4AA2-A5F9-371F8C250E9D}" srcId="{3852598E-C41B-4E91-83F3-EC634DACD503}" destId="{93B3B75B-9E3C-4494-8C01-08EAA2A56869}" srcOrd="1" destOrd="0" parTransId="{A25D578A-9471-4C9A-BAAB-0859B6BAF240}" sibTransId="{17112409-FDC3-4EB6-9E9D-C2066DB6AE15}"/>
    <dgm:cxn modelId="{E596F0C6-189B-EA48-9648-FAF5636EF620}" type="presOf" srcId="{695D60F7-DD46-45F3-B10B-1893DB6310AB}" destId="{0A59675F-8797-47A8-897C-B216C5EC2A4E}" srcOrd="0" destOrd="1" presId="urn:microsoft.com/office/officeart/2005/8/layout/hList1"/>
    <dgm:cxn modelId="{034CEAE0-5B6A-47A1-9A68-16D159118C76}" srcId="{F85DE3AB-2ACD-432F-BF4A-A44A22A00211}" destId="{92C1AD6B-39F0-474D-9CA1-7047BC7D30B6}" srcOrd="0" destOrd="0" parTransId="{E9645CDE-D923-4F4B-8A72-393CDC027AC4}" sibTransId="{D84F5977-A8BC-403D-B3A6-874BF7ADA2EA}"/>
    <dgm:cxn modelId="{F080A1B3-2A9E-487E-B43F-A869F7AC05AC}" srcId="{92C1AD6B-39F0-474D-9CA1-7047BC7D30B6}" destId="{695D60F7-DD46-45F3-B10B-1893DB6310AB}" srcOrd="1" destOrd="0" parTransId="{826D7823-8DAF-47EC-ABCA-4015B725CF3F}" sibTransId="{96C57E14-E66B-4EC1-A872-380AF21404DA}"/>
    <dgm:cxn modelId="{3CD3E305-9466-A345-87E4-64C6ECB96E6C}" type="presParOf" srcId="{926314E6-663A-4973-9381-D7AB70319AD2}" destId="{DBAB516D-A563-4B02-BFAF-F74E0F87CB13}" srcOrd="0" destOrd="0" presId="urn:microsoft.com/office/officeart/2005/8/layout/hList1"/>
    <dgm:cxn modelId="{DCA24323-8421-774F-98C4-E537A9A0CF9A}" type="presParOf" srcId="{DBAB516D-A563-4B02-BFAF-F74E0F87CB13}" destId="{9CF05BDE-10B7-4E2E-A48B-AAB0C11D1096}" srcOrd="0" destOrd="0" presId="urn:microsoft.com/office/officeart/2005/8/layout/hList1"/>
    <dgm:cxn modelId="{2AE93AD4-2467-C44A-8E93-3A0CC605D9E0}" type="presParOf" srcId="{DBAB516D-A563-4B02-BFAF-F74E0F87CB13}" destId="{0A59675F-8797-47A8-897C-B216C5EC2A4E}" srcOrd="1" destOrd="0" presId="urn:microsoft.com/office/officeart/2005/8/layout/hList1"/>
    <dgm:cxn modelId="{3099EB2F-FEBD-AF47-8EEF-D2C191C17FA1}" type="presParOf" srcId="{926314E6-663A-4973-9381-D7AB70319AD2}" destId="{5D6B26F8-56E5-45AB-B42C-9F9AB1723DEF}" srcOrd="1" destOrd="0" presId="urn:microsoft.com/office/officeart/2005/8/layout/hList1"/>
    <dgm:cxn modelId="{AB832611-76E2-2C46-B9B1-0E8F412333BC}" type="presParOf" srcId="{926314E6-663A-4973-9381-D7AB70319AD2}" destId="{C9CB6B10-F2AC-48A0-93E0-8BE6B480DE65}" srcOrd="2" destOrd="0" presId="urn:microsoft.com/office/officeart/2005/8/layout/hList1"/>
    <dgm:cxn modelId="{7A3812DF-2B96-CC41-A27A-D5B2BDAA8CE3}" type="presParOf" srcId="{C9CB6B10-F2AC-48A0-93E0-8BE6B480DE65}" destId="{57C60249-773B-414A-A247-E1BBE01CC40F}" srcOrd="0" destOrd="0" presId="urn:microsoft.com/office/officeart/2005/8/layout/hList1"/>
    <dgm:cxn modelId="{57E1AD13-C54D-5948-9BD5-5881429E4315}" type="presParOf" srcId="{C9CB6B10-F2AC-48A0-93E0-8BE6B480DE65}" destId="{9D10CF36-A254-4FFA-B1E9-9B5477065ADB}" srcOrd="1" destOrd="0" presId="urn:microsoft.com/office/officeart/2005/8/layout/hList1"/>
    <dgm:cxn modelId="{CF738235-FA72-BD47-BCDE-F39C0058D2AA}" type="presParOf" srcId="{926314E6-663A-4973-9381-D7AB70319AD2}" destId="{A318669A-A87C-42D0-903B-70CE4C4E8C17}" srcOrd="3" destOrd="0" presId="urn:microsoft.com/office/officeart/2005/8/layout/hList1"/>
    <dgm:cxn modelId="{EE64D956-9B0F-954C-BDC2-8A5B7A733BA7}" type="presParOf" srcId="{926314E6-663A-4973-9381-D7AB70319AD2}" destId="{D285E261-29EA-469C-874F-7DF58BE7B12A}" srcOrd="4" destOrd="0" presId="urn:microsoft.com/office/officeart/2005/8/layout/hList1"/>
    <dgm:cxn modelId="{42EC2DAA-9EA5-2A4D-B8B3-13DE57CAC91B}" type="presParOf" srcId="{D285E261-29EA-469C-874F-7DF58BE7B12A}" destId="{B45D6ECB-6A6C-4E58-B54F-6705FB46408E}" srcOrd="0" destOrd="0" presId="urn:microsoft.com/office/officeart/2005/8/layout/hList1"/>
    <dgm:cxn modelId="{302C479C-4AA6-7F4E-ABE8-3DCC3B56B172}" type="presParOf" srcId="{D285E261-29EA-469C-874F-7DF58BE7B12A}" destId="{5155103D-A6D3-40DE-BDFF-0BA6701619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565EB-EAD0-4C44-9C6F-9B371BCCAD52}" type="doc">
      <dgm:prSet loTypeId="urn:microsoft.com/office/officeart/2005/8/layout/orgChart1" loCatId="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BA4D50A-1E61-4643-B26B-8A1F26AABB44}">
      <dgm:prSet phldrT="[Text]" custT="1"/>
      <dgm:spPr/>
      <dgm:t>
        <a:bodyPr/>
        <a:lstStyle/>
        <a:p>
          <a:r>
            <a:rPr lang="en-US" sz="2000" b="1" dirty="0" smtClean="0"/>
            <a:t>5-ht receptor agonists:</a:t>
          </a:r>
          <a:endParaRPr lang="en-US" sz="2000" dirty="0"/>
        </a:p>
      </dgm:t>
    </dgm:pt>
    <dgm:pt modelId="{79EBEE7A-0B5B-624C-9CAD-069C6D70465A}" type="parTrans" cxnId="{02E7F920-2E78-AE45-A4E0-5E31F669FF07}">
      <dgm:prSet/>
      <dgm:spPr/>
      <dgm:t>
        <a:bodyPr/>
        <a:lstStyle/>
        <a:p>
          <a:endParaRPr lang="en-US"/>
        </a:p>
      </dgm:t>
    </dgm:pt>
    <dgm:pt modelId="{91B34E5E-91D3-3C4D-9FEC-6308C34687B1}" type="sibTrans" cxnId="{02E7F920-2E78-AE45-A4E0-5E31F669FF07}">
      <dgm:prSet/>
      <dgm:spPr/>
      <dgm:t>
        <a:bodyPr/>
        <a:lstStyle/>
        <a:p>
          <a:endParaRPr lang="en-US"/>
        </a:p>
      </dgm:t>
    </dgm:pt>
    <dgm:pt modelId="{F9EDD66D-D984-C142-8225-66E46C4ACB3E}">
      <dgm:prSet phldrT="[Text]" custT="1"/>
      <dgm:spPr/>
      <dgm:t>
        <a:bodyPr/>
        <a:lstStyle/>
        <a:p>
          <a:r>
            <a:rPr lang="en-US" sz="2000" b="1" smtClean="0"/>
            <a:t>Buspirone </a:t>
          </a:r>
          <a:endParaRPr lang="en-US" sz="2000" dirty="0"/>
        </a:p>
      </dgm:t>
    </dgm:pt>
    <dgm:pt modelId="{7CFD2E91-BC63-7243-91CF-BB8D9103B58C}" type="parTrans" cxnId="{2ECF349A-EDA0-874F-A214-711B824D3969}">
      <dgm:prSet/>
      <dgm:spPr/>
      <dgm:t>
        <a:bodyPr/>
        <a:lstStyle/>
        <a:p>
          <a:endParaRPr lang="en-US"/>
        </a:p>
      </dgm:t>
    </dgm:pt>
    <dgm:pt modelId="{7C204BDC-009C-744F-B942-FF5CA43F2536}" type="sibTrans" cxnId="{2ECF349A-EDA0-874F-A214-711B824D3969}">
      <dgm:prSet/>
      <dgm:spPr/>
      <dgm:t>
        <a:bodyPr/>
        <a:lstStyle/>
        <a:p>
          <a:endParaRPr lang="en-US"/>
        </a:p>
      </dgm:t>
    </dgm:pt>
    <dgm:pt modelId="{D5FAC120-85DF-A84E-A805-0E1DA1F7F0B7}">
      <dgm:prSet phldrT="[Text]" custT="1"/>
      <dgm:spPr/>
      <dgm:t>
        <a:bodyPr/>
        <a:lstStyle/>
        <a:p>
          <a:r>
            <a:rPr lang="en-US" sz="2000" b="1" smtClean="0">
              <a:latin typeface="+mn-lt"/>
            </a:rPr>
            <a:t>Cisapride</a:t>
          </a:r>
          <a:endParaRPr lang="en-US" sz="2000" dirty="0">
            <a:latin typeface="+mn-lt"/>
          </a:endParaRPr>
        </a:p>
      </dgm:t>
    </dgm:pt>
    <dgm:pt modelId="{82839651-AF0C-3446-9C59-856C3AE693A3}" type="parTrans" cxnId="{C3246AF3-F12B-8B42-9B8D-B004430C5BC2}">
      <dgm:prSet/>
      <dgm:spPr/>
      <dgm:t>
        <a:bodyPr/>
        <a:lstStyle/>
        <a:p>
          <a:endParaRPr lang="en-US"/>
        </a:p>
      </dgm:t>
    </dgm:pt>
    <dgm:pt modelId="{30FCC1A1-D3BE-9543-A171-C247653B2FA3}" type="sibTrans" cxnId="{C3246AF3-F12B-8B42-9B8D-B004430C5BC2}">
      <dgm:prSet/>
      <dgm:spPr/>
      <dgm:t>
        <a:bodyPr/>
        <a:lstStyle/>
        <a:p>
          <a:endParaRPr lang="en-US"/>
        </a:p>
      </dgm:t>
    </dgm:pt>
    <dgm:pt modelId="{C2C3AE80-5BBD-324E-BC86-2E8CFDE44A6D}">
      <dgm:prSet/>
      <dgm:spPr/>
      <dgm:t>
        <a:bodyPr/>
        <a:lstStyle/>
        <a:p>
          <a:r>
            <a:rPr lang="en-US" dirty="0" smtClean="0"/>
            <a:t>5-HT1A agonist , effective anxiolytic</a:t>
          </a:r>
          <a:endParaRPr lang="en-US" dirty="0"/>
        </a:p>
      </dgm:t>
    </dgm:pt>
    <dgm:pt modelId="{308C493B-3595-F341-9FDE-993A581122D0}" type="parTrans" cxnId="{DA06D9F4-04CC-944E-A72E-17314043DF01}">
      <dgm:prSet/>
      <dgm:spPr/>
      <dgm:t>
        <a:bodyPr/>
        <a:lstStyle/>
        <a:p>
          <a:endParaRPr lang="en-US"/>
        </a:p>
      </dgm:t>
    </dgm:pt>
    <dgm:pt modelId="{E3046E96-6480-B749-999A-1D38C061F7B1}" type="sibTrans" cxnId="{DA06D9F4-04CC-944E-A72E-17314043DF01}">
      <dgm:prSet/>
      <dgm:spPr/>
      <dgm:t>
        <a:bodyPr/>
        <a:lstStyle/>
        <a:p>
          <a:endParaRPr lang="en-US"/>
        </a:p>
      </dgm:t>
    </dgm:pt>
    <dgm:pt modelId="{013A40F8-E991-FE41-92DD-4DE1A9645E6B}">
      <dgm:prSet/>
      <dgm:spPr/>
      <dgm:t>
        <a:bodyPr/>
        <a:lstStyle/>
        <a:p>
          <a:r>
            <a:rPr lang="en-US" dirty="0" smtClean="0"/>
            <a:t>5-HT4 -receptor agonist, used in</a:t>
          </a:r>
          <a:r>
            <a:rPr lang="en-US" baseline="0" dirty="0" smtClean="0"/>
            <a:t> </a:t>
          </a:r>
          <a:r>
            <a:rPr lang="en-US" dirty="0" smtClean="0"/>
            <a:t>gastroesophageal reflux  &amp; motility disorders.</a:t>
          </a:r>
          <a:endParaRPr lang="en-US" dirty="0"/>
        </a:p>
      </dgm:t>
    </dgm:pt>
    <dgm:pt modelId="{9B265366-A938-C847-90A5-1B54EDE704D0}" type="parTrans" cxnId="{4E6E0247-6D5B-1340-972C-BF8B51859167}">
      <dgm:prSet/>
      <dgm:spPr/>
      <dgm:t>
        <a:bodyPr/>
        <a:lstStyle/>
        <a:p>
          <a:endParaRPr lang="en-US"/>
        </a:p>
      </dgm:t>
    </dgm:pt>
    <dgm:pt modelId="{390FF190-2E2A-D34B-B6D6-0E21C75BB48A}" type="sibTrans" cxnId="{4E6E0247-6D5B-1340-972C-BF8B51859167}">
      <dgm:prSet/>
      <dgm:spPr/>
      <dgm:t>
        <a:bodyPr/>
        <a:lstStyle/>
        <a:p>
          <a:endParaRPr lang="en-US"/>
        </a:p>
      </dgm:t>
    </dgm:pt>
    <dgm:pt modelId="{B0457C76-EBB7-B24E-BC44-CB305134D7D8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Selective 5-HT3 antagonist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b="1" dirty="0" smtClean="0">
              <a:solidFill>
                <a:schemeClr val="tx1"/>
              </a:solidFill>
            </a:rPr>
            <a:t>Ondansetron</a:t>
          </a:r>
          <a:endParaRPr lang="en-US" dirty="0">
            <a:solidFill>
              <a:schemeClr val="tx1"/>
            </a:solidFill>
          </a:endParaRPr>
        </a:p>
      </dgm:t>
    </dgm:pt>
    <dgm:pt modelId="{9F2691C9-8DBA-DB44-A3CB-B6BB7496AF90}" type="parTrans" cxnId="{E2A21093-5590-9E45-BADA-A7641F70EB25}">
      <dgm:prSet/>
      <dgm:spPr/>
      <dgm:t>
        <a:bodyPr/>
        <a:lstStyle/>
        <a:p>
          <a:endParaRPr lang="en-US"/>
        </a:p>
      </dgm:t>
    </dgm:pt>
    <dgm:pt modelId="{AE84A2D3-7BCB-2145-9778-8202CB0E2C02}" type="sibTrans" cxnId="{E2A21093-5590-9E45-BADA-A7641F70EB25}">
      <dgm:prSet/>
      <dgm:spPr/>
      <dgm:t>
        <a:bodyPr/>
        <a:lstStyle/>
        <a:p>
          <a:endParaRPr lang="en-US"/>
        </a:p>
      </dgm:t>
    </dgm:pt>
    <dgm:pt modelId="{5FB2851A-8B20-BA4F-B1CE-5D8C19FFE06B}">
      <dgm:prSet/>
      <dgm:spPr/>
      <dgm:t>
        <a:bodyPr/>
        <a:lstStyle/>
        <a:p>
          <a:r>
            <a:rPr lang="en-US" dirty="0" smtClean="0"/>
            <a:t>antiemetic action , for cancer chemotherapy</a:t>
          </a:r>
          <a:endParaRPr lang="en-US" dirty="0"/>
        </a:p>
      </dgm:t>
    </dgm:pt>
    <dgm:pt modelId="{08569BF4-11F5-C142-A3AC-81C930D68259}" type="parTrans" cxnId="{B2F8EFC3-6654-4341-BA3E-D1E65114C104}">
      <dgm:prSet/>
      <dgm:spPr/>
      <dgm:t>
        <a:bodyPr/>
        <a:lstStyle/>
        <a:p>
          <a:endParaRPr lang="en-US"/>
        </a:p>
      </dgm:t>
    </dgm:pt>
    <dgm:pt modelId="{3D031447-74E8-B442-AD11-A9C3232D334E}" type="sibTrans" cxnId="{B2F8EFC3-6654-4341-BA3E-D1E65114C104}">
      <dgm:prSet/>
      <dgm:spPr/>
      <dgm:t>
        <a:bodyPr/>
        <a:lstStyle/>
        <a:p>
          <a:endParaRPr lang="en-US"/>
        </a:p>
      </dgm:t>
    </dgm:pt>
    <dgm:pt modelId="{E0AF7DC5-ED32-3540-8AF9-DD7D6860601E}" type="pres">
      <dgm:prSet presAssocID="{B03565EB-EAD0-4C44-9C6F-9B371BCCAD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6FBC94-64E2-904A-AFCF-B8B43D35ED19}" type="pres">
      <dgm:prSet presAssocID="{8BA4D50A-1E61-4643-B26B-8A1F26AABB44}" presName="hierRoot1" presStyleCnt="0">
        <dgm:presLayoutVars>
          <dgm:hierBranch val="init"/>
        </dgm:presLayoutVars>
      </dgm:prSet>
      <dgm:spPr/>
    </dgm:pt>
    <dgm:pt modelId="{498E07D0-0B39-BA4B-9F51-31B9E97FCFC7}" type="pres">
      <dgm:prSet presAssocID="{8BA4D50A-1E61-4643-B26B-8A1F26AABB44}" presName="rootComposite1" presStyleCnt="0"/>
      <dgm:spPr/>
    </dgm:pt>
    <dgm:pt modelId="{44D49F0B-9DA8-EC4E-9247-5CEE6922337C}" type="pres">
      <dgm:prSet presAssocID="{8BA4D50A-1E61-4643-B26B-8A1F26AABB4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7C40D8-F299-B74A-A9DE-2E4354EA7A9F}" type="pres">
      <dgm:prSet presAssocID="{8BA4D50A-1E61-4643-B26B-8A1F26AABB4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C083B91-4711-114A-A9D1-C37AF4B29895}" type="pres">
      <dgm:prSet presAssocID="{8BA4D50A-1E61-4643-B26B-8A1F26AABB44}" presName="hierChild2" presStyleCnt="0"/>
      <dgm:spPr/>
    </dgm:pt>
    <dgm:pt modelId="{0FB91C97-5072-D54D-A455-0DCE6EFEF6E1}" type="pres">
      <dgm:prSet presAssocID="{7CFD2E91-BC63-7243-91CF-BB8D9103B58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97DADD9-45DA-3743-90A5-6C4315A26A41}" type="pres">
      <dgm:prSet presAssocID="{F9EDD66D-D984-C142-8225-66E46C4ACB3E}" presName="hierRoot2" presStyleCnt="0">
        <dgm:presLayoutVars>
          <dgm:hierBranch val="init"/>
        </dgm:presLayoutVars>
      </dgm:prSet>
      <dgm:spPr/>
    </dgm:pt>
    <dgm:pt modelId="{B2FA5F54-8933-9640-9B1D-2922AB0BBB62}" type="pres">
      <dgm:prSet presAssocID="{F9EDD66D-D984-C142-8225-66E46C4ACB3E}" presName="rootComposite" presStyleCnt="0"/>
      <dgm:spPr/>
    </dgm:pt>
    <dgm:pt modelId="{EA952D82-262C-9D46-B860-C193AA042818}" type="pres">
      <dgm:prSet presAssocID="{F9EDD66D-D984-C142-8225-66E46C4ACB3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EE6CB-FBFE-5342-ABC6-AC2BF50F3F37}" type="pres">
      <dgm:prSet presAssocID="{F9EDD66D-D984-C142-8225-66E46C4ACB3E}" presName="rootConnector" presStyleLbl="node2" presStyleIdx="0" presStyleCnt="3"/>
      <dgm:spPr/>
      <dgm:t>
        <a:bodyPr/>
        <a:lstStyle/>
        <a:p>
          <a:endParaRPr lang="en-US"/>
        </a:p>
      </dgm:t>
    </dgm:pt>
    <dgm:pt modelId="{AF03FEB2-A7B9-D24D-A1BF-4ABB2934F27E}" type="pres">
      <dgm:prSet presAssocID="{F9EDD66D-D984-C142-8225-66E46C4ACB3E}" presName="hierChild4" presStyleCnt="0"/>
      <dgm:spPr/>
    </dgm:pt>
    <dgm:pt modelId="{C8CBB0B0-028C-6E45-AEE8-EFF946390B83}" type="pres">
      <dgm:prSet presAssocID="{308C493B-3595-F341-9FDE-993A581122D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CC452892-C9E1-584F-A248-E83CED19C10B}" type="pres">
      <dgm:prSet presAssocID="{C2C3AE80-5BBD-324E-BC86-2E8CFDE44A6D}" presName="hierRoot2" presStyleCnt="0">
        <dgm:presLayoutVars>
          <dgm:hierBranch val="init"/>
        </dgm:presLayoutVars>
      </dgm:prSet>
      <dgm:spPr/>
    </dgm:pt>
    <dgm:pt modelId="{24B79BCC-20C3-7042-886D-22D8066C3F72}" type="pres">
      <dgm:prSet presAssocID="{C2C3AE80-5BBD-324E-BC86-2E8CFDE44A6D}" presName="rootComposite" presStyleCnt="0"/>
      <dgm:spPr/>
    </dgm:pt>
    <dgm:pt modelId="{A59E12BC-3F21-A54B-B6B6-1D3F37FE03B7}" type="pres">
      <dgm:prSet presAssocID="{C2C3AE80-5BBD-324E-BC86-2E8CFDE44A6D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55CD6-53D1-3041-8F6D-EF52BAB19001}" type="pres">
      <dgm:prSet presAssocID="{C2C3AE80-5BBD-324E-BC86-2E8CFDE44A6D}" presName="rootConnector" presStyleLbl="node3" presStyleIdx="0" presStyleCnt="3"/>
      <dgm:spPr/>
      <dgm:t>
        <a:bodyPr/>
        <a:lstStyle/>
        <a:p>
          <a:endParaRPr lang="en-US"/>
        </a:p>
      </dgm:t>
    </dgm:pt>
    <dgm:pt modelId="{6DBF1C53-7D13-C349-9AD1-E960795BF31C}" type="pres">
      <dgm:prSet presAssocID="{C2C3AE80-5BBD-324E-BC86-2E8CFDE44A6D}" presName="hierChild4" presStyleCnt="0"/>
      <dgm:spPr/>
    </dgm:pt>
    <dgm:pt modelId="{B26003C8-A369-3140-9D1D-7A1BBADEDBA1}" type="pres">
      <dgm:prSet presAssocID="{C2C3AE80-5BBD-324E-BC86-2E8CFDE44A6D}" presName="hierChild5" presStyleCnt="0"/>
      <dgm:spPr/>
    </dgm:pt>
    <dgm:pt modelId="{E436235F-A1D9-CB4F-BFE1-4A8DBDEA8897}" type="pres">
      <dgm:prSet presAssocID="{F9EDD66D-D984-C142-8225-66E46C4ACB3E}" presName="hierChild5" presStyleCnt="0"/>
      <dgm:spPr/>
    </dgm:pt>
    <dgm:pt modelId="{EFDBDE86-140B-1646-89BF-C58C6407FBAE}" type="pres">
      <dgm:prSet presAssocID="{82839651-AF0C-3446-9C59-856C3AE693A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C1FDDF3B-BC1A-7745-8279-D8AF9210C0D1}" type="pres">
      <dgm:prSet presAssocID="{D5FAC120-85DF-A84E-A805-0E1DA1F7F0B7}" presName="hierRoot2" presStyleCnt="0">
        <dgm:presLayoutVars>
          <dgm:hierBranch val="init"/>
        </dgm:presLayoutVars>
      </dgm:prSet>
      <dgm:spPr/>
    </dgm:pt>
    <dgm:pt modelId="{7B1CE856-DA4A-8A47-AD83-7CDFEA389BC0}" type="pres">
      <dgm:prSet presAssocID="{D5FAC120-85DF-A84E-A805-0E1DA1F7F0B7}" presName="rootComposite" presStyleCnt="0"/>
      <dgm:spPr/>
    </dgm:pt>
    <dgm:pt modelId="{1C644877-A4B6-7A40-8671-572C04004592}" type="pres">
      <dgm:prSet presAssocID="{D5FAC120-85DF-A84E-A805-0E1DA1F7F0B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F8CAC8-7B2B-B84F-B4B7-448A513D9867}" type="pres">
      <dgm:prSet presAssocID="{D5FAC120-85DF-A84E-A805-0E1DA1F7F0B7}" presName="rootConnector" presStyleLbl="node2" presStyleIdx="1" presStyleCnt="3"/>
      <dgm:spPr/>
      <dgm:t>
        <a:bodyPr/>
        <a:lstStyle/>
        <a:p>
          <a:endParaRPr lang="en-US"/>
        </a:p>
      </dgm:t>
    </dgm:pt>
    <dgm:pt modelId="{7D061092-B391-5F4D-878B-EDFBE245143B}" type="pres">
      <dgm:prSet presAssocID="{D5FAC120-85DF-A84E-A805-0E1DA1F7F0B7}" presName="hierChild4" presStyleCnt="0"/>
      <dgm:spPr/>
    </dgm:pt>
    <dgm:pt modelId="{95F5ABF1-9FFB-9542-A1BF-7E91B2AFB370}" type="pres">
      <dgm:prSet presAssocID="{9B265366-A938-C847-90A5-1B54EDE704D0}" presName="Name37" presStyleLbl="parChTrans1D3" presStyleIdx="1" presStyleCnt="3"/>
      <dgm:spPr/>
      <dgm:t>
        <a:bodyPr/>
        <a:lstStyle/>
        <a:p>
          <a:endParaRPr lang="en-US"/>
        </a:p>
      </dgm:t>
    </dgm:pt>
    <dgm:pt modelId="{835D205E-B2FD-054E-B0A2-A4DF93BC35D2}" type="pres">
      <dgm:prSet presAssocID="{013A40F8-E991-FE41-92DD-4DE1A9645E6B}" presName="hierRoot2" presStyleCnt="0">
        <dgm:presLayoutVars>
          <dgm:hierBranch val="init"/>
        </dgm:presLayoutVars>
      </dgm:prSet>
      <dgm:spPr/>
    </dgm:pt>
    <dgm:pt modelId="{10909747-AD58-C348-B127-873CAA51927C}" type="pres">
      <dgm:prSet presAssocID="{013A40F8-E991-FE41-92DD-4DE1A9645E6B}" presName="rootComposite" presStyleCnt="0"/>
      <dgm:spPr/>
    </dgm:pt>
    <dgm:pt modelId="{89A14AED-F430-B44E-9F7A-6823944E9F94}" type="pres">
      <dgm:prSet presAssocID="{013A40F8-E991-FE41-92DD-4DE1A9645E6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9B28F0-87D4-4F4A-AFC6-CB129B1B2FEF}" type="pres">
      <dgm:prSet presAssocID="{013A40F8-E991-FE41-92DD-4DE1A9645E6B}" presName="rootConnector" presStyleLbl="node3" presStyleIdx="1" presStyleCnt="3"/>
      <dgm:spPr/>
      <dgm:t>
        <a:bodyPr/>
        <a:lstStyle/>
        <a:p>
          <a:endParaRPr lang="en-US"/>
        </a:p>
      </dgm:t>
    </dgm:pt>
    <dgm:pt modelId="{848D63B8-CEF7-7841-AC9E-782EAA94D408}" type="pres">
      <dgm:prSet presAssocID="{013A40F8-E991-FE41-92DD-4DE1A9645E6B}" presName="hierChild4" presStyleCnt="0"/>
      <dgm:spPr/>
    </dgm:pt>
    <dgm:pt modelId="{B0B8F3AE-7E7B-6A48-9832-028448A9034D}" type="pres">
      <dgm:prSet presAssocID="{013A40F8-E991-FE41-92DD-4DE1A9645E6B}" presName="hierChild5" presStyleCnt="0"/>
      <dgm:spPr/>
    </dgm:pt>
    <dgm:pt modelId="{DE7CFE02-AB0B-C94B-9003-C6D2CC938627}" type="pres">
      <dgm:prSet presAssocID="{D5FAC120-85DF-A84E-A805-0E1DA1F7F0B7}" presName="hierChild5" presStyleCnt="0"/>
      <dgm:spPr/>
    </dgm:pt>
    <dgm:pt modelId="{2F334513-7E08-F440-A366-941F97831DDF}" type="pres">
      <dgm:prSet presAssocID="{9F2691C9-8DBA-DB44-A3CB-B6BB7496AF9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71C06F2-E564-4D46-9C95-48E0471351EB}" type="pres">
      <dgm:prSet presAssocID="{B0457C76-EBB7-B24E-BC44-CB305134D7D8}" presName="hierRoot2" presStyleCnt="0">
        <dgm:presLayoutVars>
          <dgm:hierBranch val="init"/>
        </dgm:presLayoutVars>
      </dgm:prSet>
      <dgm:spPr/>
    </dgm:pt>
    <dgm:pt modelId="{45AF1B22-002A-544C-BBB1-931948E29F74}" type="pres">
      <dgm:prSet presAssocID="{B0457C76-EBB7-B24E-BC44-CB305134D7D8}" presName="rootComposite" presStyleCnt="0"/>
      <dgm:spPr/>
    </dgm:pt>
    <dgm:pt modelId="{D4EC81AD-9724-034F-8368-05C943F82C8E}" type="pres">
      <dgm:prSet presAssocID="{B0457C76-EBB7-B24E-BC44-CB305134D7D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067747-AA5F-B246-B446-098AACF4FA16}" type="pres">
      <dgm:prSet presAssocID="{B0457C76-EBB7-B24E-BC44-CB305134D7D8}" presName="rootConnector" presStyleLbl="node2" presStyleIdx="2" presStyleCnt="3"/>
      <dgm:spPr/>
      <dgm:t>
        <a:bodyPr/>
        <a:lstStyle/>
        <a:p>
          <a:endParaRPr lang="en-US"/>
        </a:p>
      </dgm:t>
    </dgm:pt>
    <dgm:pt modelId="{78A7AC1E-CDE8-8C46-867D-C221D29C97A1}" type="pres">
      <dgm:prSet presAssocID="{B0457C76-EBB7-B24E-BC44-CB305134D7D8}" presName="hierChild4" presStyleCnt="0"/>
      <dgm:spPr/>
    </dgm:pt>
    <dgm:pt modelId="{2F4C735E-0A63-FA43-8458-A7C6481E8071}" type="pres">
      <dgm:prSet presAssocID="{08569BF4-11F5-C142-A3AC-81C930D68259}" presName="Name37" presStyleLbl="parChTrans1D3" presStyleIdx="2" presStyleCnt="3"/>
      <dgm:spPr/>
      <dgm:t>
        <a:bodyPr/>
        <a:lstStyle/>
        <a:p>
          <a:endParaRPr lang="en-US"/>
        </a:p>
      </dgm:t>
    </dgm:pt>
    <dgm:pt modelId="{8943C4E1-9DD0-0748-A76F-5FB594446B16}" type="pres">
      <dgm:prSet presAssocID="{5FB2851A-8B20-BA4F-B1CE-5D8C19FFE06B}" presName="hierRoot2" presStyleCnt="0">
        <dgm:presLayoutVars>
          <dgm:hierBranch val="init"/>
        </dgm:presLayoutVars>
      </dgm:prSet>
      <dgm:spPr/>
    </dgm:pt>
    <dgm:pt modelId="{1B406FAD-D37F-1C47-B158-E396C7DB1A45}" type="pres">
      <dgm:prSet presAssocID="{5FB2851A-8B20-BA4F-B1CE-5D8C19FFE06B}" presName="rootComposite" presStyleCnt="0"/>
      <dgm:spPr/>
    </dgm:pt>
    <dgm:pt modelId="{5BC96775-CFAF-BF45-BAC2-DA280BC98E8F}" type="pres">
      <dgm:prSet presAssocID="{5FB2851A-8B20-BA4F-B1CE-5D8C19FFE0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A2FBF2-E854-4A43-801C-6E21A39AC79F}" type="pres">
      <dgm:prSet presAssocID="{5FB2851A-8B20-BA4F-B1CE-5D8C19FFE06B}" presName="rootConnector" presStyleLbl="node3" presStyleIdx="2" presStyleCnt="3"/>
      <dgm:spPr/>
      <dgm:t>
        <a:bodyPr/>
        <a:lstStyle/>
        <a:p>
          <a:endParaRPr lang="en-US"/>
        </a:p>
      </dgm:t>
    </dgm:pt>
    <dgm:pt modelId="{2B10D2FB-E604-E543-8E3C-310B655D731D}" type="pres">
      <dgm:prSet presAssocID="{5FB2851A-8B20-BA4F-B1CE-5D8C19FFE06B}" presName="hierChild4" presStyleCnt="0"/>
      <dgm:spPr/>
    </dgm:pt>
    <dgm:pt modelId="{5BDDE03E-E70A-8B43-BC00-26032B36ACD0}" type="pres">
      <dgm:prSet presAssocID="{5FB2851A-8B20-BA4F-B1CE-5D8C19FFE06B}" presName="hierChild5" presStyleCnt="0"/>
      <dgm:spPr/>
    </dgm:pt>
    <dgm:pt modelId="{0DBBA61D-740B-1B4D-8A18-02C32A4908BD}" type="pres">
      <dgm:prSet presAssocID="{B0457C76-EBB7-B24E-BC44-CB305134D7D8}" presName="hierChild5" presStyleCnt="0"/>
      <dgm:spPr/>
    </dgm:pt>
    <dgm:pt modelId="{2C36E0CA-3F6F-FA49-B3A8-C7721F955C48}" type="pres">
      <dgm:prSet presAssocID="{8BA4D50A-1E61-4643-B26B-8A1F26AABB44}" presName="hierChild3" presStyleCnt="0"/>
      <dgm:spPr/>
    </dgm:pt>
  </dgm:ptLst>
  <dgm:cxnLst>
    <dgm:cxn modelId="{DA06D9F4-04CC-944E-A72E-17314043DF01}" srcId="{F9EDD66D-D984-C142-8225-66E46C4ACB3E}" destId="{C2C3AE80-5BBD-324E-BC86-2E8CFDE44A6D}" srcOrd="0" destOrd="0" parTransId="{308C493B-3595-F341-9FDE-993A581122D0}" sibTransId="{E3046E96-6480-B749-999A-1D38C061F7B1}"/>
    <dgm:cxn modelId="{C05010D3-FDB7-9C46-9B98-A200623C4F39}" type="presOf" srcId="{5FB2851A-8B20-BA4F-B1CE-5D8C19FFE06B}" destId="{5BC96775-CFAF-BF45-BAC2-DA280BC98E8F}" srcOrd="0" destOrd="0" presId="urn:microsoft.com/office/officeart/2005/8/layout/orgChart1"/>
    <dgm:cxn modelId="{7F270CEB-8A87-4A42-AE56-88FD46FADFB4}" type="presOf" srcId="{F9EDD66D-D984-C142-8225-66E46C4ACB3E}" destId="{903EE6CB-FBFE-5342-ABC6-AC2BF50F3F37}" srcOrd="1" destOrd="0" presId="urn:microsoft.com/office/officeart/2005/8/layout/orgChart1"/>
    <dgm:cxn modelId="{02E7F920-2E78-AE45-A4E0-5E31F669FF07}" srcId="{B03565EB-EAD0-4C44-9C6F-9B371BCCAD52}" destId="{8BA4D50A-1E61-4643-B26B-8A1F26AABB44}" srcOrd="0" destOrd="0" parTransId="{79EBEE7A-0B5B-624C-9CAD-069C6D70465A}" sibTransId="{91B34E5E-91D3-3C4D-9FEC-6308C34687B1}"/>
    <dgm:cxn modelId="{4AA1927A-0384-4149-85EF-C6844CBD46C3}" type="presOf" srcId="{D5FAC120-85DF-A84E-A805-0E1DA1F7F0B7}" destId="{1C644877-A4B6-7A40-8671-572C04004592}" srcOrd="0" destOrd="0" presId="urn:microsoft.com/office/officeart/2005/8/layout/orgChart1"/>
    <dgm:cxn modelId="{890F852D-6DC7-9140-A640-346C70C2C2A2}" type="presOf" srcId="{C2C3AE80-5BBD-324E-BC86-2E8CFDE44A6D}" destId="{B2B55CD6-53D1-3041-8F6D-EF52BAB19001}" srcOrd="1" destOrd="0" presId="urn:microsoft.com/office/officeart/2005/8/layout/orgChart1"/>
    <dgm:cxn modelId="{5A5BA1C4-5E8D-AB48-93BD-6007A2B32D87}" type="presOf" srcId="{8BA4D50A-1E61-4643-B26B-8A1F26AABB44}" destId="{9A7C40D8-F299-B74A-A9DE-2E4354EA7A9F}" srcOrd="1" destOrd="0" presId="urn:microsoft.com/office/officeart/2005/8/layout/orgChart1"/>
    <dgm:cxn modelId="{2383D546-5AD1-C243-869C-F2F686CCB761}" type="presOf" srcId="{013A40F8-E991-FE41-92DD-4DE1A9645E6B}" destId="{89A14AED-F430-B44E-9F7A-6823944E9F94}" srcOrd="0" destOrd="0" presId="urn:microsoft.com/office/officeart/2005/8/layout/orgChart1"/>
    <dgm:cxn modelId="{E2A21093-5590-9E45-BADA-A7641F70EB25}" srcId="{8BA4D50A-1E61-4643-B26B-8A1F26AABB44}" destId="{B0457C76-EBB7-B24E-BC44-CB305134D7D8}" srcOrd="2" destOrd="0" parTransId="{9F2691C9-8DBA-DB44-A3CB-B6BB7496AF90}" sibTransId="{AE84A2D3-7BCB-2145-9778-8202CB0E2C02}"/>
    <dgm:cxn modelId="{B2F8EFC3-6654-4341-BA3E-D1E65114C104}" srcId="{B0457C76-EBB7-B24E-BC44-CB305134D7D8}" destId="{5FB2851A-8B20-BA4F-B1CE-5D8C19FFE06B}" srcOrd="0" destOrd="0" parTransId="{08569BF4-11F5-C142-A3AC-81C930D68259}" sibTransId="{3D031447-74E8-B442-AD11-A9C3232D334E}"/>
    <dgm:cxn modelId="{2ECF349A-EDA0-874F-A214-711B824D3969}" srcId="{8BA4D50A-1E61-4643-B26B-8A1F26AABB44}" destId="{F9EDD66D-D984-C142-8225-66E46C4ACB3E}" srcOrd="0" destOrd="0" parTransId="{7CFD2E91-BC63-7243-91CF-BB8D9103B58C}" sibTransId="{7C204BDC-009C-744F-B942-FF5CA43F2536}"/>
    <dgm:cxn modelId="{A36A5673-AE39-2349-B901-2D5AEED60CB1}" type="presOf" srcId="{5FB2851A-8B20-BA4F-B1CE-5D8C19FFE06B}" destId="{CDA2FBF2-E854-4A43-801C-6E21A39AC79F}" srcOrd="1" destOrd="0" presId="urn:microsoft.com/office/officeart/2005/8/layout/orgChart1"/>
    <dgm:cxn modelId="{E796D1AA-82EC-A948-B984-E4AA04DB4803}" type="presOf" srcId="{08569BF4-11F5-C142-A3AC-81C930D68259}" destId="{2F4C735E-0A63-FA43-8458-A7C6481E8071}" srcOrd="0" destOrd="0" presId="urn:microsoft.com/office/officeart/2005/8/layout/orgChart1"/>
    <dgm:cxn modelId="{117D7707-DBA3-7149-B85F-154E0CBBC467}" type="presOf" srcId="{8BA4D50A-1E61-4643-B26B-8A1F26AABB44}" destId="{44D49F0B-9DA8-EC4E-9247-5CEE6922337C}" srcOrd="0" destOrd="0" presId="urn:microsoft.com/office/officeart/2005/8/layout/orgChart1"/>
    <dgm:cxn modelId="{6C76F3FF-7E89-A14F-81A2-B03857944998}" type="presOf" srcId="{B0457C76-EBB7-B24E-BC44-CB305134D7D8}" destId="{08067747-AA5F-B246-B446-098AACF4FA16}" srcOrd="1" destOrd="0" presId="urn:microsoft.com/office/officeart/2005/8/layout/orgChart1"/>
    <dgm:cxn modelId="{C3246AF3-F12B-8B42-9B8D-B004430C5BC2}" srcId="{8BA4D50A-1E61-4643-B26B-8A1F26AABB44}" destId="{D5FAC120-85DF-A84E-A805-0E1DA1F7F0B7}" srcOrd="1" destOrd="0" parTransId="{82839651-AF0C-3446-9C59-856C3AE693A3}" sibTransId="{30FCC1A1-D3BE-9543-A171-C247653B2FA3}"/>
    <dgm:cxn modelId="{5D5DC480-9A02-FE45-A15C-8250F121DF30}" type="presOf" srcId="{9B265366-A938-C847-90A5-1B54EDE704D0}" destId="{95F5ABF1-9FFB-9542-A1BF-7E91B2AFB370}" srcOrd="0" destOrd="0" presId="urn:microsoft.com/office/officeart/2005/8/layout/orgChart1"/>
    <dgm:cxn modelId="{1D0FF65B-1EC9-154F-8092-96797D13DCE1}" type="presOf" srcId="{B0457C76-EBB7-B24E-BC44-CB305134D7D8}" destId="{D4EC81AD-9724-034F-8368-05C943F82C8E}" srcOrd="0" destOrd="0" presId="urn:microsoft.com/office/officeart/2005/8/layout/orgChart1"/>
    <dgm:cxn modelId="{0AA6C9D4-00CE-7946-B36D-ED3DFF2DE88A}" type="presOf" srcId="{7CFD2E91-BC63-7243-91CF-BB8D9103B58C}" destId="{0FB91C97-5072-D54D-A455-0DCE6EFEF6E1}" srcOrd="0" destOrd="0" presId="urn:microsoft.com/office/officeart/2005/8/layout/orgChart1"/>
    <dgm:cxn modelId="{FD7D0D54-6221-F344-9309-F1AF1E496843}" type="presOf" srcId="{B03565EB-EAD0-4C44-9C6F-9B371BCCAD52}" destId="{E0AF7DC5-ED32-3540-8AF9-DD7D6860601E}" srcOrd="0" destOrd="0" presId="urn:microsoft.com/office/officeart/2005/8/layout/orgChart1"/>
    <dgm:cxn modelId="{25DE025D-5947-D644-80AE-133D3A1CA9B4}" type="presOf" srcId="{82839651-AF0C-3446-9C59-856C3AE693A3}" destId="{EFDBDE86-140B-1646-89BF-C58C6407FBAE}" srcOrd="0" destOrd="0" presId="urn:microsoft.com/office/officeart/2005/8/layout/orgChart1"/>
    <dgm:cxn modelId="{E8467380-2788-904B-8167-A975BA2BBBCB}" type="presOf" srcId="{D5FAC120-85DF-A84E-A805-0E1DA1F7F0B7}" destId="{27F8CAC8-7B2B-B84F-B4B7-448A513D9867}" srcOrd="1" destOrd="0" presId="urn:microsoft.com/office/officeart/2005/8/layout/orgChart1"/>
    <dgm:cxn modelId="{D92A3664-F8D0-DA43-AC8B-293C0073ED05}" type="presOf" srcId="{308C493B-3595-F341-9FDE-993A581122D0}" destId="{C8CBB0B0-028C-6E45-AEE8-EFF946390B83}" srcOrd="0" destOrd="0" presId="urn:microsoft.com/office/officeart/2005/8/layout/orgChart1"/>
    <dgm:cxn modelId="{DE97609D-4215-1840-B752-FC27606CF43C}" type="presOf" srcId="{013A40F8-E991-FE41-92DD-4DE1A9645E6B}" destId="{809B28F0-87D4-4F4A-AFC6-CB129B1B2FEF}" srcOrd="1" destOrd="0" presId="urn:microsoft.com/office/officeart/2005/8/layout/orgChart1"/>
    <dgm:cxn modelId="{F8EE4BC3-91FF-BB4E-BA2C-9D968FC57B84}" type="presOf" srcId="{F9EDD66D-D984-C142-8225-66E46C4ACB3E}" destId="{EA952D82-262C-9D46-B860-C193AA042818}" srcOrd="0" destOrd="0" presId="urn:microsoft.com/office/officeart/2005/8/layout/orgChart1"/>
    <dgm:cxn modelId="{0CA10555-098F-7A4B-80A3-B62D0559F010}" type="presOf" srcId="{C2C3AE80-5BBD-324E-BC86-2E8CFDE44A6D}" destId="{A59E12BC-3F21-A54B-B6B6-1D3F37FE03B7}" srcOrd="0" destOrd="0" presId="urn:microsoft.com/office/officeart/2005/8/layout/orgChart1"/>
    <dgm:cxn modelId="{98A4E4F3-687D-7C4F-9FAF-3E4DAB7E161B}" type="presOf" srcId="{9F2691C9-8DBA-DB44-A3CB-B6BB7496AF90}" destId="{2F334513-7E08-F440-A366-941F97831DDF}" srcOrd="0" destOrd="0" presId="urn:microsoft.com/office/officeart/2005/8/layout/orgChart1"/>
    <dgm:cxn modelId="{4E6E0247-6D5B-1340-972C-BF8B51859167}" srcId="{D5FAC120-85DF-A84E-A805-0E1DA1F7F0B7}" destId="{013A40F8-E991-FE41-92DD-4DE1A9645E6B}" srcOrd="0" destOrd="0" parTransId="{9B265366-A938-C847-90A5-1B54EDE704D0}" sibTransId="{390FF190-2E2A-D34B-B6D6-0E21C75BB48A}"/>
    <dgm:cxn modelId="{C3FD449D-8C54-7346-9CCB-ED86CA3DF746}" type="presParOf" srcId="{E0AF7DC5-ED32-3540-8AF9-DD7D6860601E}" destId="{4A6FBC94-64E2-904A-AFCF-B8B43D35ED19}" srcOrd="0" destOrd="0" presId="urn:microsoft.com/office/officeart/2005/8/layout/orgChart1"/>
    <dgm:cxn modelId="{C2F71F1D-490D-424A-81E2-1D8BE48B127E}" type="presParOf" srcId="{4A6FBC94-64E2-904A-AFCF-B8B43D35ED19}" destId="{498E07D0-0B39-BA4B-9F51-31B9E97FCFC7}" srcOrd="0" destOrd="0" presId="urn:microsoft.com/office/officeart/2005/8/layout/orgChart1"/>
    <dgm:cxn modelId="{FF717A58-ABF5-2047-979A-E40C876FD0E8}" type="presParOf" srcId="{498E07D0-0B39-BA4B-9F51-31B9E97FCFC7}" destId="{44D49F0B-9DA8-EC4E-9247-5CEE6922337C}" srcOrd="0" destOrd="0" presId="urn:microsoft.com/office/officeart/2005/8/layout/orgChart1"/>
    <dgm:cxn modelId="{17BE2336-F1D2-7545-ABCF-D0E1AFADBE9C}" type="presParOf" srcId="{498E07D0-0B39-BA4B-9F51-31B9E97FCFC7}" destId="{9A7C40D8-F299-B74A-A9DE-2E4354EA7A9F}" srcOrd="1" destOrd="0" presId="urn:microsoft.com/office/officeart/2005/8/layout/orgChart1"/>
    <dgm:cxn modelId="{84C56EF7-A277-0942-9A70-9EB995065F1E}" type="presParOf" srcId="{4A6FBC94-64E2-904A-AFCF-B8B43D35ED19}" destId="{BC083B91-4711-114A-A9D1-C37AF4B29895}" srcOrd="1" destOrd="0" presId="urn:microsoft.com/office/officeart/2005/8/layout/orgChart1"/>
    <dgm:cxn modelId="{8EA2D201-1D3D-D047-8C8A-51F6AB2F81FE}" type="presParOf" srcId="{BC083B91-4711-114A-A9D1-C37AF4B29895}" destId="{0FB91C97-5072-D54D-A455-0DCE6EFEF6E1}" srcOrd="0" destOrd="0" presId="urn:microsoft.com/office/officeart/2005/8/layout/orgChart1"/>
    <dgm:cxn modelId="{668568CC-AADB-2C40-A8B2-D04D00F6A8B6}" type="presParOf" srcId="{BC083B91-4711-114A-A9D1-C37AF4B29895}" destId="{797DADD9-45DA-3743-90A5-6C4315A26A41}" srcOrd="1" destOrd="0" presId="urn:microsoft.com/office/officeart/2005/8/layout/orgChart1"/>
    <dgm:cxn modelId="{04AEEFBC-CD75-FE4F-80CF-2D3464E1A32F}" type="presParOf" srcId="{797DADD9-45DA-3743-90A5-6C4315A26A41}" destId="{B2FA5F54-8933-9640-9B1D-2922AB0BBB62}" srcOrd="0" destOrd="0" presId="urn:microsoft.com/office/officeart/2005/8/layout/orgChart1"/>
    <dgm:cxn modelId="{C3AAEED8-B789-CC41-8766-873C2D99C9D5}" type="presParOf" srcId="{B2FA5F54-8933-9640-9B1D-2922AB0BBB62}" destId="{EA952D82-262C-9D46-B860-C193AA042818}" srcOrd="0" destOrd="0" presId="urn:microsoft.com/office/officeart/2005/8/layout/orgChart1"/>
    <dgm:cxn modelId="{225B0F7D-B979-3140-A295-662FADAB3E31}" type="presParOf" srcId="{B2FA5F54-8933-9640-9B1D-2922AB0BBB62}" destId="{903EE6CB-FBFE-5342-ABC6-AC2BF50F3F37}" srcOrd="1" destOrd="0" presId="urn:microsoft.com/office/officeart/2005/8/layout/orgChart1"/>
    <dgm:cxn modelId="{8F75FC13-116F-A64E-8BFF-80C2733F707B}" type="presParOf" srcId="{797DADD9-45DA-3743-90A5-6C4315A26A41}" destId="{AF03FEB2-A7B9-D24D-A1BF-4ABB2934F27E}" srcOrd="1" destOrd="0" presId="urn:microsoft.com/office/officeart/2005/8/layout/orgChart1"/>
    <dgm:cxn modelId="{879444E9-675F-B44B-B082-D8002373A0A3}" type="presParOf" srcId="{AF03FEB2-A7B9-D24D-A1BF-4ABB2934F27E}" destId="{C8CBB0B0-028C-6E45-AEE8-EFF946390B83}" srcOrd="0" destOrd="0" presId="urn:microsoft.com/office/officeart/2005/8/layout/orgChart1"/>
    <dgm:cxn modelId="{C826F0C9-DF9F-2B42-B92B-388BFC0675DD}" type="presParOf" srcId="{AF03FEB2-A7B9-D24D-A1BF-4ABB2934F27E}" destId="{CC452892-C9E1-584F-A248-E83CED19C10B}" srcOrd="1" destOrd="0" presId="urn:microsoft.com/office/officeart/2005/8/layout/orgChart1"/>
    <dgm:cxn modelId="{AAFDCE6A-BF71-5A47-B852-E6B7ADEA72FD}" type="presParOf" srcId="{CC452892-C9E1-584F-A248-E83CED19C10B}" destId="{24B79BCC-20C3-7042-886D-22D8066C3F72}" srcOrd="0" destOrd="0" presId="urn:microsoft.com/office/officeart/2005/8/layout/orgChart1"/>
    <dgm:cxn modelId="{2258DF49-5230-E54E-A026-85581310BF96}" type="presParOf" srcId="{24B79BCC-20C3-7042-886D-22D8066C3F72}" destId="{A59E12BC-3F21-A54B-B6B6-1D3F37FE03B7}" srcOrd="0" destOrd="0" presId="urn:microsoft.com/office/officeart/2005/8/layout/orgChart1"/>
    <dgm:cxn modelId="{1111433D-5B6F-FE48-97D2-2012A2692805}" type="presParOf" srcId="{24B79BCC-20C3-7042-886D-22D8066C3F72}" destId="{B2B55CD6-53D1-3041-8F6D-EF52BAB19001}" srcOrd="1" destOrd="0" presId="urn:microsoft.com/office/officeart/2005/8/layout/orgChart1"/>
    <dgm:cxn modelId="{06836AEE-21FC-4C45-9310-1E15FB3C440C}" type="presParOf" srcId="{CC452892-C9E1-584F-A248-E83CED19C10B}" destId="{6DBF1C53-7D13-C349-9AD1-E960795BF31C}" srcOrd="1" destOrd="0" presId="urn:microsoft.com/office/officeart/2005/8/layout/orgChart1"/>
    <dgm:cxn modelId="{93297CA1-1F11-814D-8508-C41ECE6032D4}" type="presParOf" srcId="{CC452892-C9E1-584F-A248-E83CED19C10B}" destId="{B26003C8-A369-3140-9D1D-7A1BBADEDBA1}" srcOrd="2" destOrd="0" presId="urn:microsoft.com/office/officeart/2005/8/layout/orgChart1"/>
    <dgm:cxn modelId="{8931EB56-4451-C145-8AC9-0B7D2298D491}" type="presParOf" srcId="{797DADD9-45DA-3743-90A5-6C4315A26A41}" destId="{E436235F-A1D9-CB4F-BFE1-4A8DBDEA8897}" srcOrd="2" destOrd="0" presId="urn:microsoft.com/office/officeart/2005/8/layout/orgChart1"/>
    <dgm:cxn modelId="{9127143F-09A8-9B43-B5A6-940FFD6891F6}" type="presParOf" srcId="{BC083B91-4711-114A-A9D1-C37AF4B29895}" destId="{EFDBDE86-140B-1646-89BF-C58C6407FBAE}" srcOrd="2" destOrd="0" presId="urn:microsoft.com/office/officeart/2005/8/layout/orgChart1"/>
    <dgm:cxn modelId="{E6AE178F-7E25-0140-A11D-700FB22C6E2F}" type="presParOf" srcId="{BC083B91-4711-114A-A9D1-C37AF4B29895}" destId="{C1FDDF3B-BC1A-7745-8279-D8AF9210C0D1}" srcOrd="3" destOrd="0" presId="urn:microsoft.com/office/officeart/2005/8/layout/orgChart1"/>
    <dgm:cxn modelId="{6CB2030B-9324-1C42-B4A3-17C2835F500F}" type="presParOf" srcId="{C1FDDF3B-BC1A-7745-8279-D8AF9210C0D1}" destId="{7B1CE856-DA4A-8A47-AD83-7CDFEA389BC0}" srcOrd="0" destOrd="0" presId="urn:microsoft.com/office/officeart/2005/8/layout/orgChart1"/>
    <dgm:cxn modelId="{77724D8D-E361-3D4A-8CA9-1524E2FF41F5}" type="presParOf" srcId="{7B1CE856-DA4A-8A47-AD83-7CDFEA389BC0}" destId="{1C644877-A4B6-7A40-8671-572C04004592}" srcOrd="0" destOrd="0" presId="urn:microsoft.com/office/officeart/2005/8/layout/orgChart1"/>
    <dgm:cxn modelId="{6BEBCF3E-0B72-9545-85BD-222B29BE6526}" type="presParOf" srcId="{7B1CE856-DA4A-8A47-AD83-7CDFEA389BC0}" destId="{27F8CAC8-7B2B-B84F-B4B7-448A513D9867}" srcOrd="1" destOrd="0" presId="urn:microsoft.com/office/officeart/2005/8/layout/orgChart1"/>
    <dgm:cxn modelId="{6B341982-06FF-B04D-8AAC-FC1A1E62E1E3}" type="presParOf" srcId="{C1FDDF3B-BC1A-7745-8279-D8AF9210C0D1}" destId="{7D061092-B391-5F4D-878B-EDFBE245143B}" srcOrd="1" destOrd="0" presId="urn:microsoft.com/office/officeart/2005/8/layout/orgChart1"/>
    <dgm:cxn modelId="{65879B70-933B-2443-8B11-C3D3192403E8}" type="presParOf" srcId="{7D061092-B391-5F4D-878B-EDFBE245143B}" destId="{95F5ABF1-9FFB-9542-A1BF-7E91B2AFB370}" srcOrd="0" destOrd="0" presId="urn:microsoft.com/office/officeart/2005/8/layout/orgChart1"/>
    <dgm:cxn modelId="{2BEF9AEA-B4F6-2D4D-AE96-B7A32A40309F}" type="presParOf" srcId="{7D061092-B391-5F4D-878B-EDFBE245143B}" destId="{835D205E-B2FD-054E-B0A2-A4DF93BC35D2}" srcOrd="1" destOrd="0" presId="urn:microsoft.com/office/officeart/2005/8/layout/orgChart1"/>
    <dgm:cxn modelId="{23ACC493-4322-A645-BAFE-D623CB960423}" type="presParOf" srcId="{835D205E-B2FD-054E-B0A2-A4DF93BC35D2}" destId="{10909747-AD58-C348-B127-873CAA51927C}" srcOrd="0" destOrd="0" presId="urn:microsoft.com/office/officeart/2005/8/layout/orgChart1"/>
    <dgm:cxn modelId="{0CF0940A-1A1F-8B48-8AAB-81FB97258888}" type="presParOf" srcId="{10909747-AD58-C348-B127-873CAA51927C}" destId="{89A14AED-F430-B44E-9F7A-6823944E9F94}" srcOrd="0" destOrd="0" presId="urn:microsoft.com/office/officeart/2005/8/layout/orgChart1"/>
    <dgm:cxn modelId="{C40C44E7-8684-5D4E-A34A-2FC4BDDF8A5E}" type="presParOf" srcId="{10909747-AD58-C348-B127-873CAA51927C}" destId="{809B28F0-87D4-4F4A-AFC6-CB129B1B2FEF}" srcOrd="1" destOrd="0" presId="urn:microsoft.com/office/officeart/2005/8/layout/orgChart1"/>
    <dgm:cxn modelId="{4D9EC5AC-5A08-5F44-AEAB-AA84F4B8AD6F}" type="presParOf" srcId="{835D205E-B2FD-054E-B0A2-A4DF93BC35D2}" destId="{848D63B8-CEF7-7841-AC9E-782EAA94D408}" srcOrd="1" destOrd="0" presId="urn:microsoft.com/office/officeart/2005/8/layout/orgChart1"/>
    <dgm:cxn modelId="{494F7418-5B8F-4B43-98EC-068EC8072718}" type="presParOf" srcId="{835D205E-B2FD-054E-B0A2-A4DF93BC35D2}" destId="{B0B8F3AE-7E7B-6A48-9832-028448A9034D}" srcOrd="2" destOrd="0" presId="urn:microsoft.com/office/officeart/2005/8/layout/orgChart1"/>
    <dgm:cxn modelId="{64813720-E0C5-974E-A8A6-9D3BBECD38E2}" type="presParOf" srcId="{C1FDDF3B-BC1A-7745-8279-D8AF9210C0D1}" destId="{DE7CFE02-AB0B-C94B-9003-C6D2CC938627}" srcOrd="2" destOrd="0" presId="urn:microsoft.com/office/officeart/2005/8/layout/orgChart1"/>
    <dgm:cxn modelId="{116C1B77-89E8-B546-BD92-7C04F2BDBBB4}" type="presParOf" srcId="{BC083B91-4711-114A-A9D1-C37AF4B29895}" destId="{2F334513-7E08-F440-A366-941F97831DDF}" srcOrd="4" destOrd="0" presId="urn:microsoft.com/office/officeart/2005/8/layout/orgChart1"/>
    <dgm:cxn modelId="{D2D0145E-4E84-4747-9638-3C79743C0C29}" type="presParOf" srcId="{BC083B91-4711-114A-A9D1-C37AF4B29895}" destId="{971C06F2-E564-4D46-9C95-48E0471351EB}" srcOrd="5" destOrd="0" presId="urn:microsoft.com/office/officeart/2005/8/layout/orgChart1"/>
    <dgm:cxn modelId="{DFD45D38-EF6A-B646-9B75-503E9FB98D6D}" type="presParOf" srcId="{971C06F2-E564-4D46-9C95-48E0471351EB}" destId="{45AF1B22-002A-544C-BBB1-931948E29F74}" srcOrd="0" destOrd="0" presId="urn:microsoft.com/office/officeart/2005/8/layout/orgChart1"/>
    <dgm:cxn modelId="{206EB3FE-17A3-C649-B1CD-9362CEBE6035}" type="presParOf" srcId="{45AF1B22-002A-544C-BBB1-931948E29F74}" destId="{D4EC81AD-9724-034F-8368-05C943F82C8E}" srcOrd="0" destOrd="0" presId="urn:microsoft.com/office/officeart/2005/8/layout/orgChart1"/>
    <dgm:cxn modelId="{0FA03B64-B9FE-5042-8110-0171E330957B}" type="presParOf" srcId="{45AF1B22-002A-544C-BBB1-931948E29F74}" destId="{08067747-AA5F-B246-B446-098AACF4FA16}" srcOrd="1" destOrd="0" presId="urn:microsoft.com/office/officeart/2005/8/layout/orgChart1"/>
    <dgm:cxn modelId="{EBF57E20-8522-814E-B183-B14BA5F66A74}" type="presParOf" srcId="{971C06F2-E564-4D46-9C95-48E0471351EB}" destId="{78A7AC1E-CDE8-8C46-867D-C221D29C97A1}" srcOrd="1" destOrd="0" presId="urn:microsoft.com/office/officeart/2005/8/layout/orgChart1"/>
    <dgm:cxn modelId="{43FD8C0B-7C96-9743-97CE-EE02438F18F1}" type="presParOf" srcId="{78A7AC1E-CDE8-8C46-867D-C221D29C97A1}" destId="{2F4C735E-0A63-FA43-8458-A7C6481E8071}" srcOrd="0" destOrd="0" presId="urn:microsoft.com/office/officeart/2005/8/layout/orgChart1"/>
    <dgm:cxn modelId="{E8947CC6-9CCF-CA40-AA32-616BA8F5B347}" type="presParOf" srcId="{78A7AC1E-CDE8-8C46-867D-C221D29C97A1}" destId="{8943C4E1-9DD0-0748-A76F-5FB594446B16}" srcOrd="1" destOrd="0" presId="urn:microsoft.com/office/officeart/2005/8/layout/orgChart1"/>
    <dgm:cxn modelId="{4620CAEA-AEB0-F245-9A32-75318C41BD1F}" type="presParOf" srcId="{8943C4E1-9DD0-0748-A76F-5FB594446B16}" destId="{1B406FAD-D37F-1C47-B158-E396C7DB1A45}" srcOrd="0" destOrd="0" presId="urn:microsoft.com/office/officeart/2005/8/layout/orgChart1"/>
    <dgm:cxn modelId="{D7D079BE-EC50-8941-A2B1-551DE36EA2CD}" type="presParOf" srcId="{1B406FAD-D37F-1C47-B158-E396C7DB1A45}" destId="{5BC96775-CFAF-BF45-BAC2-DA280BC98E8F}" srcOrd="0" destOrd="0" presId="urn:microsoft.com/office/officeart/2005/8/layout/orgChart1"/>
    <dgm:cxn modelId="{168C913E-41F2-8745-A3E1-4D8434F44629}" type="presParOf" srcId="{1B406FAD-D37F-1C47-B158-E396C7DB1A45}" destId="{CDA2FBF2-E854-4A43-801C-6E21A39AC79F}" srcOrd="1" destOrd="0" presId="urn:microsoft.com/office/officeart/2005/8/layout/orgChart1"/>
    <dgm:cxn modelId="{21381244-5924-004C-9C8F-D8BFF2782B90}" type="presParOf" srcId="{8943C4E1-9DD0-0748-A76F-5FB594446B16}" destId="{2B10D2FB-E604-E543-8E3C-310B655D731D}" srcOrd="1" destOrd="0" presId="urn:microsoft.com/office/officeart/2005/8/layout/orgChart1"/>
    <dgm:cxn modelId="{C12D91B5-F5F4-894B-AB28-EB858D5518D3}" type="presParOf" srcId="{8943C4E1-9DD0-0748-A76F-5FB594446B16}" destId="{5BDDE03E-E70A-8B43-BC00-26032B36ACD0}" srcOrd="2" destOrd="0" presId="urn:microsoft.com/office/officeart/2005/8/layout/orgChart1"/>
    <dgm:cxn modelId="{9442B544-1113-6B48-9015-95B9B79A9D1D}" type="presParOf" srcId="{971C06F2-E564-4D46-9C95-48E0471351EB}" destId="{0DBBA61D-740B-1B4D-8A18-02C32A4908BD}" srcOrd="2" destOrd="0" presId="urn:microsoft.com/office/officeart/2005/8/layout/orgChart1"/>
    <dgm:cxn modelId="{E8DED7CD-664E-1E40-9406-E3DDCAB762C9}" type="presParOf" srcId="{4A6FBC94-64E2-904A-AFCF-B8B43D35ED19}" destId="{2C36E0CA-3F6F-FA49-B3A8-C7721F955C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05BDE-10B7-4E2E-A48B-AAB0C11D1096}">
      <dsp:nvSpPr>
        <dsp:cNvPr id="0" name=""/>
        <dsp:cNvSpPr/>
      </dsp:nvSpPr>
      <dsp:spPr>
        <a:xfrm>
          <a:off x="83818" y="160189"/>
          <a:ext cx="1817874" cy="31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1] Intestinal wall</a:t>
          </a:r>
          <a:r>
            <a:rPr lang="en-US" sz="1100" kern="1200"/>
            <a:t> </a:t>
          </a:r>
          <a:endParaRPr lang="ar-SA" sz="1100" kern="1200" dirty="0"/>
        </a:p>
      </dsp:txBody>
      <dsp:txXfrm>
        <a:off x="83818" y="160189"/>
        <a:ext cx="1817874" cy="316800"/>
      </dsp:txXfrm>
    </dsp:sp>
    <dsp:sp modelId="{0A59675F-8797-47A8-897C-B216C5EC2A4E}">
      <dsp:nvSpPr>
        <dsp:cNvPr id="0" name=""/>
        <dsp:cNvSpPr/>
      </dsp:nvSpPr>
      <dsp:spPr>
        <a:xfrm>
          <a:off x="495" y="476989"/>
          <a:ext cx="1984518" cy="24093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in chromaffin  cells ,in neuronal cells in the myenteric plexus</a:t>
          </a:r>
          <a:endParaRPr lang="ar-SA" sz="1100" kern="1200" dirty="0"/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بشكل عام نقول يخزن في الأمعاء ، وين بالضبط ؟ في خلايا </a:t>
          </a:r>
          <a:r>
            <a:rPr lang="ar-SA" sz="1100" b="1" kern="1200" dirty="0" err="1">
              <a:solidFill>
                <a:srgbClr val="A6A6A6"/>
              </a:solidFill>
            </a:rPr>
            <a:t>الكرومافين</a:t>
          </a:r>
          <a:r>
            <a:rPr lang="ar-SA" sz="1100" b="1" kern="1200" dirty="0">
              <a:solidFill>
                <a:srgbClr val="A6A6A6"/>
              </a:solidFill>
            </a:rPr>
            <a:t> </a:t>
          </a:r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أغلب كمية </a:t>
          </a:r>
          <a:r>
            <a:rPr lang="ar-SA" sz="1100" b="1" kern="1200" dirty="0" err="1">
              <a:solidFill>
                <a:srgbClr val="A6A6A6"/>
              </a:solidFill>
            </a:rPr>
            <a:t>السيروتونين</a:t>
          </a:r>
          <a:r>
            <a:rPr lang="ar-SA" sz="1100" b="1" kern="1200" dirty="0">
              <a:solidFill>
                <a:srgbClr val="A6A6A6"/>
              </a:solidFill>
            </a:rPr>
            <a:t> في الجسم (90%) تكون هنا</a:t>
          </a:r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تنظم حركة الأمعاء </a:t>
          </a:r>
        </a:p>
      </dsp:txBody>
      <dsp:txXfrm>
        <a:off x="495" y="476989"/>
        <a:ext cx="1984518" cy="2409394"/>
      </dsp:txXfrm>
    </dsp:sp>
    <dsp:sp modelId="{57C60249-773B-414A-A247-E1BBE01CC40F}">
      <dsp:nvSpPr>
        <dsp:cNvPr id="0" name=""/>
        <dsp:cNvSpPr/>
      </dsp:nvSpPr>
      <dsp:spPr>
        <a:xfrm>
          <a:off x="2322839" y="160189"/>
          <a:ext cx="1817874" cy="316800"/>
        </a:xfrm>
        <a:prstGeom prst="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2] Blood</a:t>
          </a:r>
          <a:r>
            <a:rPr lang="en-US" sz="1100" kern="1200" dirty="0"/>
            <a:t> </a:t>
          </a:r>
          <a:endParaRPr lang="ar-SA" sz="1100" kern="1200" dirty="0"/>
        </a:p>
      </dsp:txBody>
      <dsp:txXfrm>
        <a:off x="2322839" y="160189"/>
        <a:ext cx="1817874" cy="316800"/>
      </dsp:txXfrm>
    </dsp:sp>
    <dsp:sp modelId="{9D10CF36-A254-4FFA-B1E9-9B5477065ADB}">
      <dsp:nvSpPr>
        <dsp:cNvPr id="0" name=""/>
        <dsp:cNvSpPr/>
      </dsp:nvSpPr>
      <dsp:spPr>
        <a:xfrm>
          <a:off x="2239516" y="476989"/>
          <a:ext cx="1984518" cy="2409394"/>
        </a:xfrm>
        <a:prstGeom prst="rect">
          <a:avLst/>
        </a:prstGeom>
        <a:solidFill>
          <a:schemeClr val="accent5">
            <a:tint val="40000"/>
            <a:alpha val="90000"/>
            <a:hueOff val="-10668406"/>
            <a:satOff val="2306"/>
            <a:lumOff val="-9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in platelets , released when aggregated , in sites of tissue damage</a:t>
          </a:r>
          <a:endParaRPr lang="ar-SA" sz="1100" kern="1200" dirty="0"/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بشكل عام يخزن في الدم ، وين بالضبط ؟ في الصفائح الدموية .</a:t>
          </a:r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بشكل عام وظيفته ترتبط بالتجلط.</a:t>
          </a:r>
        </a:p>
      </dsp:txBody>
      <dsp:txXfrm>
        <a:off x="2239516" y="476989"/>
        <a:ext cx="1984518" cy="2409394"/>
      </dsp:txXfrm>
    </dsp:sp>
    <dsp:sp modelId="{B45D6ECB-6A6C-4E58-B54F-6705FB46408E}">
      <dsp:nvSpPr>
        <dsp:cNvPr id="0" name=""/>
        <dsp:cNvSpPr/>
      </dsp:nvSpPr>
      <dsp:spPr>
        <a:xfrm>
          <a:off x="4561859" y="160189"/>
          <a:ext cx="1817874" cy="316800"/>
        </a:xfrm>
        <a:prstGeom prst="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3] CNS</a:t>
          </a:r>
          <a:endParaRPr lang="ar-SA" sz="1100" kern="1200" dirty="0"/>
        </a:p>
      </dsp:txBody>
      <dsp:txXfrm>
        <a:off x="4561859" y="160189"/>
        <a:ext cx="1817874" cy="316800"/>
      </dsp:txXfrm>
    </dsp:sp>
    <dsp:sp modelId="{5155103D-A6D3-40DE-BDFF-0BA670161972}">
      <dsp:nvSpPr>
        <dsp:cNvPr id="0" name=""/>
        <dsp:cNvSpPr/>
      </dsp:nvSpPr>
      <dsp:spPr>
        <a:xfrm>
          <a:off x="4478537" y="476989"/>
          <a:ext cx="1984518" cy="2409394"/>
        </a:xfrm>
        <a:prstGeom prst="rect">
          <a:avLst/>
        </a:prstGeom>
        <a:solidFill>
          <a:schemeClr val="accent5">
            <a:tint val="40000"/>
            <a:alpha val="90000"/>
            <a:hueOff val="-21336812"/>
            <a:satOff val="4612"/>
            <a:lumOff val="-18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a neurotransmitter ,in midbrain</a:t>
          </a:r>
          <a:endParaRPr lang="ar-SA" sz="1100" kern="1200" dirty="0"/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مسؤول عن النوم والمزاج والشهية والحرارة والضغط </a:t>
          </a:r>
          <a:r>
            <a:rPr lang="ar-SA" sz="1100" b="1" kern="1200" dirty="0" err="1">
              <a:solidFill>
                <a:srgbClr val="A6A6A6"/>
              </a:solidFill>
            </a:rPr>
            <a:t>والتقيء</a:t>
          </a:r>
          <a:r>
            <a:rPr lang="ar-SA" sz="1100" b="1" kern="1200" dirty="0">
              <a:solidFill>
                <a:srgbClr val="A6A6A6"/>
              </a:solidFill>
            </a:rPr>
            <a:t>.</a:t>
          </a:r>
        </a:p>
        <a:p>
          <a:pPr marL="57150" lvl="1" indent="-57150" algn="ctr" defTabSz="48895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100" b="1" kern="1200" dirty="0">
              <a:solidFill>
                <a:srgbClr val="A6A6A6"/>
              </a:solidFill>
            </a:rPr>
            <a:t>وله ارتباط بحالات مثل الاكتئاب والقلق والشقيقة.</a:t>
          </a:r>
        </a:p>
      </dsp:txBody>
      <dsp:txXfrm>
        <a:off x="4478537" y="476989"/>
        <a:ext cx="1984518" cy="2409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C735E-0A63-FA43-8458-A7C6481E8071}">
      <dsp:nvSpPr>
        <dsp:cNvPr id="0" name=""/>
        <dsp:cNvSpPr/>
      </dsp:nvSpPr>
      <dsp:spPr>
        <a:xfrm>
          <a:off x="4310869" y="2443445"/>
          <a:ext cx="256419" cy="78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352"/>
              </a:lnTo>
              <a:lnTo>
                <a:pt x="256419" y="7863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34513-7E08-F440-A366-941F97831DDF}">
      <dsp:nvSpPr>
        <dsp:cNvPr id="0" name=""/>
        <dsp:cNvSpPr/>
      </dsp:nvSpPr>
      <dsp:spPr>
        <a:xfrm>
          <a:off x="2926206" y="1229728"/>
          <a:ext cx="2068447" cy="35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93"/>
              </a:lnTo>
              <a:lnTo>
                <a:pt x="2068447" y="179493"/>
              </a:lnTo>
              <a:lnTo>
                <a:pt x="2068447" y="3589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5ABF1-9FFB-9542-A1BF-7E91B2AFB370}">
      <dsp:nvSpPr>
        <dsp:cNvPr id="0" name=""/>
        <dsp:cNvSpPr/>
      </dsp:nvSpPr>
      <dsp:spPr>
        <a:xfrm>
          <a:off x="2242421" y="2443445"/>
          <a:ext cx="256419" cy="78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352"/>
              </a:lnTo>
              <a:lnTo>
                <a:pt x="256419" y="7863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BDE86-140B-1646-89BF-C58C6407FBAE}">
      <dsp:nvSpPr>
        <dsp:cNvPr id="0" name=""/>
        <dsp:cNvSpPr/>
      </dsp:nvSpPr>
      <dsp:spPr>
        <a:xfrm>
          <a:off x="2880486" y="1229728"/>
          <a:ext cx="91440" cy="35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9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BB0B0-028C-6E45-AEE8-EFF946390B83}">
      <dsp:nvSpPr>
        <dsp:cNvPr id="0" name=""/>
        <dsp:cNvSpPr/>
      </dsp:nvSpPr>
      <dsp:spPr>
        <a:xfrm>
          <a:off x="173974" y="2443445"/>
          <a:ext cx="256419" cy="78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352"/>
              </a:lnTo>
              <a:lnTo>
                <a:pt x="256419" y="78635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91C97-5072-D54D-A455-0DCE6EFEF6E1}">
      <dsp:nvSpPr>
        <dsp:cNvPr id="0" name=""/>
        <dsp:cNvSpPr/>
      </dsp:nvSpPr>
      <dsp:spPr>
        <a:xfrm>
          <a:off x="857758" y="1229728"/>
          <a:ext cx="2068447" cy="358986"/>
        </a:xfrm>
        <a:custGeom>
          <a:avLst/>
          <a:gdLst/>
          <a:ahLst/>
          <a:cxnLst/>
          <a:rect l="0" t="0" r="0" b="0"/>
          <a:pathLst>
            <a:path>
              <a:moveTo>
                <a:pt x="2068447" y="0"/>
              </a:moveTo>
              <a:lnTo>
                <a:pt x="2068447" y="179493"/>
              </a:lnTo>
              <a:lnTo>
                <a:pt x="0" y="179493"/>
              </a:lnTo>
              <a:lnTo>
                <a:pt x="0" y="3589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49F0B-9DA8-EC4E-9247-5CEE6922337C}">
      <dsp:nvSpPr>
        <dsp:cNvPr id="0" name=""/>
        <dsp:cNvSpPr/>
      </dsp:nvSpPr>
      <dsp:spPr>
        <a:xfrm>
          <a:off x="2071475" y="374997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5-ht receptor agonists:</a:t>
          </a:r>
          <a:endParaRPr lang="en-US" sz="2000" kern="1200" dirty="0"/>
        </a:p>
      </dsp:txBody>
      <dsp:txXfrm>
        <a:off x="2071475" y="374997"/>
        <a:ext cx="1709461" cy="854730"/>
      </dsp:txXfrm>
    </dsp:sp>
    <dsp:sp modelId="{EA952D82-262C-9D46-B860-C193AA042818}">
      <dsp:nvSpPr>
        <dsp:cNvPr id="0" name=""/>
        <dsp:cNvSpPr/>
      </dsp:nvSpPr>
      <dsp:spPr>
        <a:xfrm>
          <a:off x="3027" y="1588715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Buspirone </a:t>
          </a:r>
          <a:endParaRPr lang="en-US" sz="2000" kern="1200" dirty="0"/>
        </a:p>
      </dsp:txBody>
      <dsp:txXfrm>
        <a:off x="3027" y="1588715"/>
        <a:ext cx="1709461" cy="854730"/>
      </dsp:txXfrm>
    </dsp:sp>
    <dsp:sp modelId="{A59E12BC-3F21-A54B-B6B6-1D3F37FE03B7}">
      <dsp:nvSpPr>
        <dsp:cNvPr id="0" name=""/>
        <dsp:cNvSpPr/>
      </dsp:nvSpPr>
      <dsp:spPr>
        <a:xfrm>
          <a:off x="430393" y="2802432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5-HT1A agonist , effective anxiolytic</a:t>
          </a:r>
          <a:endParaRPr lang="en-US" sz="1300" kern="1200" dirty="0"/>
        </a:p>
      </dsp:txBody>
      <dsp:txXfrm>
        <a:off x="430393" y="2802432"/>
        <a:ext cx="1709461" cy="854730"/>
      </dsp:txXfrm>
    </dsp:sp>
    <dsp:sp modelId="{1C644877-A4B6-7A40-8671-572C04004592}">
      <dsp:nvSpPr>
        <dsp:cNvPr id="0" name=""/>
        <dsp:cNvSpPr/>
      </dsp:nvSpPr>
      <dsp:spPr>
        <a:xfrm>
          <a:off x="2071475" y="1588715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+mn-lt"/>
            </a:rPr>
            <a:t>Cisapride</a:t>
          </a:r>
          <a:endParaRPr lang="en-US" sz="2000" kern="1200" dirty="0">
            <a:latin typeface="+mn-lt"/>
          </a:endParaRPr>
        </a:p>
      </dsp:txBody>
      <dsp:txXfrm>
        <a:off x="2071475" y="1588715"/>
        <a:ext cx="1709461" cy="854730"/>
      </dsp:txXfrm>
    </dsp:sp>
    <dsp:sp modelId="{89A14AED-F430-B44E-9F7A-6823944E9F94}">
      <dsp:nvSpPr>
        <dsp:cNvPr id="0" name=""/>
        <dsp:cNvSpPr/>
      </dsp:nvSpPr>
      <dsp:spPr>
        <a:xfrm>
          <a:off x="2498841" y="2802432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5-HT4 -receptor agonist, used in</a:t>
          </a:r>
          <a:r>
            <a:rPr lang="en-US" sz="1300" kern="1200" baseline="0" dirty="0" smtClean="0"/>
            <a:t> </a:t>
          </a:r>
          <a:r>
            <a:rPr lang="en-US" sz="1300" kern="1200" dirty="0" smtClean="0"/>
            <a:t>gastroesophageal reflux  &amp; motility disorders.</a:t>
          </a:r>
          <a:endParaRPr lang="en-US" sz="1300" kern="1200" dirty="0"/>
        </a:p>
      </dsp:txBody>
      <dsp:txXfrm>
        <a:off x="2498841" y="2802432"/>
        <a:ext cx="1709461" cy="854730"/>
      </dsp:txXfrm>
    </dsp:sp>
    <dsp:sp modelId="{D4EC81AD-9724-034F-8368-05C943F82C8E}">
      <dsp:nvSpPr>
        <dsp:cNvPr id="0" name=""/>
        <dsp:cNvSpPr/>
      </dsp:nvSpPr>
      <dsp:spPr>
        <a:xfrm>
          <a:off x="4139923" y="1588715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1"/>
              </a:solidFill>
            </a:rPr>
            <a:t>Selective 5-HT3 antagonist</a:t>
          </a:r>
          <a:r>
            <a:rPr lang="en-US" sz="1300" kern="1200" dirty="0" smtClean="0">
              <a:solidFill>
                <a:schemeClr val="tx1"/>
              </a:solidFill>
            </a:rPr>
            <a:t>, </a:t>
          </a:r>
          <a:r>
            <a:rPr lang="en-US" sz="1300" b="1" kern="1200" dirty="0" smtClean="0">
              <a:solidFill>
                <a:schemeClr val="tx1"/>
              </a:solidFill>
            </a:rPr>
            <a:t>Ondansetron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4139923" y="1588715"/>
        <a:ext cx="1709461" cy="854730"/>
      </dsp:txXfrm>
    </dsp:sp>
    <dsp:sp modelId="{5BC96775-CFAF-BF45-BAC2-DA280BC98E8F}">
      <dsp:nvSpPr>
        <dsp:cNvPr id="0" name=""/>
        <dsp:cNvSpPr/>
      </dsp:nvSpPr>
      <dsp:spPr>
        <a:xfrm>
          <a:off x="4567288" y="2802432"/>
          <a:ext cx="1709461" cy="8547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antiemetic action , for cancer chemotherapy</a:t>
          </a:r>
          <a:endParaRPr lang="en-US" sz="1300" kern="1200" dirty="0"/>
        </a:p>
      </dsp:txBody>
      <dsp:txXfrm>
        <a:off x="4567288" y="2802432"/>
        <a:ext cx="1709461" cy="85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99D9-A2BC-4A44-874C-3199E2D104F6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F747-0394-43F7-8985-6E7DE2EB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7E7B-7690-4A60-93DB-2D12AC28B395}" type="datetimeFigureOut">
              <a:rPr lang="en-US" smtClean="0"/>
              <a:t>11/25/16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01FC-3077-45D2-BEBA-61237E5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01FC-3077-45D2-BEBA-61237E546C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E2A9-D811-1D41-80AA-45F996CFB633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9220-5836-444B-AD28-C4DE5DA69D04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6782-C37B-4B43-A9F6-0D5DF1A43619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6401-D6A4-534E-B5F1-A8976EAD6C91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A761-4AFD-7B45-8C82-A0979C06A2A2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CCE-CE43-CB4C-AE62-AE511A721625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C451-EA04-9748-89C0-BA8172DB7FC0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191-AEAE-8647-B75E-A18523A7CAD4}" type="datetime1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832-38E3-474F-A00F-50297F24511F}" type="datetime1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FA99-AAD5-594F-B931-464AEEFC22DC}" type="datetime1">
              <a:rPr lang="en-US" smtClean="0"/>
              <a:t>11/25/16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7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A4E0-FF3C-9C43-9A91-97AC7DA559E8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317A-3D76-484B-946C-8BEABDA74FE3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CE9C-E063-BB43-858A-09FDCEDD6484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B27D-2690-E445-BBB8-E278275E671E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C7FF-038E-D748-BF7E-222DBAB18F95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9A4E-5369-A244-9394-AF251B6C1FCC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6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1CDC-8094-D045-8C3B-C17F2F2891C3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B7C0-1D31-E943-A3D1-61EB7BDFC173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4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556A-3BA8-9645-A5F8-AF3F63C607CE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0BFD-CA0E-C943-B39E-7B967C7AF6A5}" type="datetime1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4502-8291-5B4C-A81E-D10CDEBB393F}" type="datetime1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BC42-FE94-6D41-8BA1-C244A645E3F5}" type="datetime1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50D4-8881-1646-87E8-24C9BB52514E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30EF0812-FB7B-B145-B4AC-85ED1CA63F28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5E0E-59DE-2A43-9CB7-175F7FA87DB2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C910-6CCB-AD40-9CC5-922F949C9D73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D2E5-889F-514D-8844-1C103C0D13AF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1879-E99E-394C-94A2-ACF25FCD2647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6E41-AFA4-184A-8F89-8B580C14C1F0}" type="datetime1">
              <a:rPr lang="en-US" smtClean="0"/>
              <a:t>11/25/16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EC91D-8CEF-844C-A5D6-FF0C1F2882E0}" type="datetime1">
              <a:rPr lang="en-US" smtClean="0"/>
              <a:t>11/25/16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6EB-A8E4-5D40-B2CD-F6E0B06D868B}" type="datetime1">
              <a:rPr lang="en-US" smtClean="0"/>
              <a:t>11/25/16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6440-6ED9-DB43-9F29-3C98ECAD2A93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48DA2-EE3A-7944-B3CF-BA031AF126A0}" type="datetime1">
              <a:rPr lang="en-US" smtClean="0"/>
              <a:t>11/25/16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DEE0-CBA0-8F47-8B61-159521227031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7EBE-C8DD-1A4E-9E76-C08ACD63D5AF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22BB91DA-F976-814C-842E-3BBE3973DB97}" type="datetime1">
              <a:rPr lang="en-US" smtClean="0"/>
              <a:t>11/25/16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healthcentral.com/high-blood-pressure/c/question/401647/5242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9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s://www.onlineexambuilder.com/pharmacology-l9/exam-110846" TargetMode="External"/><Relationship Id="rId3" Type="http://schemas.openxmlformats.org/officeDocument/2006/relationships/hyperlink" Target="https://www.youtube.com/watch?v=fjDgKSVspoU&amp;t=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>
          <a:gsLst>
            <a:gs pos="100000">
              <a:schemeClr val="bg1">
                <a:alpha val="83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701716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9-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autocoids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249" y="3254283"/>
            <a:ext cx="610750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solidFill>
                  <a:schemeClr val="bg2">
                    <a:lumMod val="50000"/>
                  </a:schemeClr>
                </a:solidFill>
              </a:rPr>
              <a:t>Objectives</a:t>
            </a:r>
            <a:r>
              <a:rPr lang="en-US" sz="190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en-US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To describe the synthesis, receptors and functions of histamine, eicosanoids ,nitric oxide , angiotensin,  </a:t>
            </a:r>
            <a:r>
              <a:rPr lang="en-US" sz="1900" dirty="0" err="1">
                <a:solidFill>
                  <a:schemeClr val="bg2">
                    <a:lumMod val="50000"/>
                  </a:schemeClr>
                </a:solidFill>
              </a:rPr>
              <a:t>kinins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5-HT</a:t>
            </a:r>
          </a:p>
          <a:p>
            <a:endParaRPr lang="en-US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To study the agents which enhance or block their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effects </a:t>
            </a:r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 descr="Presentation1 [Protected View]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75750" r="61258" b="11475"/>
          <a:stretch/>
        </p:blipFill>
        <p:spPr>
          <a:xfrm>
            <a:off x="0" y="6970143"/>
            <a:ext cx="1828800" cy="1328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9537" y="6970143"/>
            <a:ext cx="271673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261F"/>
                </a:solidFill>
              </a:rPr>
              <a:t>Y</a:t>
            </a:r>
            <a:r>
              <a:rPr lang="en-US" dirty="0" smtClean="0">
                <a:solidFill>
                  <a:srgbClr val="9B261F"/>
                </a:solidFill>
              </a:rPr>
              <a:t>ou </a:t>
            </a:r>
            <a:r>
              <a:rPr lang="en-US" dirty="0">
                <a:solidFill>
                  <a:srgbClr val="9B261F"/>
                </a:solidFill>
              </a:rPr>
              <a:t>can, you should, and if you’re brave enough to start, you will</a:t>
            </a:r>
            <a:endParaRPr lang="ar-SA" dirty="0">
              <a:solidFill>
                <a:srgbClr val="9B26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808" y="2141601"/>
            <a:ext cx="5657850" cy="19343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Pharmacology Team 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361479"/>
            <a:ext cx="1174771" cy="892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450591"/>
            <a:ext cx="1597794" cy="83258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46746"/>
              </p:ext>
            </p:extLst>
          </p:nvPr>
        </p:nvGraphicFramePr>
        <p:xfrm>
          <a:off x="725311" y="3137646"/>
          <a:ext cx="5406544" cy="435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272">
                  <a:extLst>
                    <a:ext uri="{9D8B030D-6E8A-4147-A177-3AD203B41FA5}">
                      <a16:colId xmlns="" xmlns:a16="http://schemas.microsoft.com/office/drawing/2014/main" val="911117513"/>
                    </a:ext>
                  </a:extLst>
                </a:gridCol>
                <a:gridCol w="2703272">
                  <a:extLst>
                    <a:ext uri="{9D8B030D-6E8A-4147-A177-3AD203B41FA5}">
                      <a16:colId xmlns="" xmlns:a16="http://schemas.microsoft.com/office/drawing/2014/main" val="789468325"/>
                    </a:ext>
                  </a:extLst>
                </a:gridCol>
              </a:tblGrid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331180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ذكري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اللولو الصليهم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62324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عبدالعزيز رضوان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روان سعد القحطاني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6330458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أميرة نيازي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299902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فيصل العباد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جواهر أبانمي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9132213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فارس النفيسة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رانيا العيسى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5425001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خالد العيسى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غادة المزروع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6267835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معاذ الفرحان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لمى الفوزان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7017139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عبدالرحمن</a:t>
                      </a:r>
                      <a:r>
                        <a:rPr lang="ar-SA" baseline="0" dirty="0"/>
                        <a:t> الجريان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نورة الشبيب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5719346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محمد خوجة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أسيل ناصر بادخن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623566"/>
                  </a:ext>
                </a:extLst>
              </a:tr>
              <a:tr h="396077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عمر التركستاني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أنوار نجيب العجمي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45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0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545" y="53603"/>
            <a:ext cx="650837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E6AA6"/>
                </a:solidFill>
              </a:rPr>
              <a:t>Angiotensin</a:t>
            </a:r>
            <a:endParaRPr lang="ar-SA" sz="2000" b="1" dirty="0" smtClean="0">
              <a:solidFill>
                <a:srgbClr val="2E6AA6"/>
              </a:solidFill>
            </a:endParaRPr>
          </a:p>
          <a:p>
            <a:r>
              <a:rPr lang="en-US" sz="2000" b="1" dirty="0" smtClean="0">
                <a:solidFill>
                  <a:srgbClr val="2E6AA6"/>
                </a:solidFill>
              </a:rPr>
              <a:t>Biosynthesis:</a:t>
            </a:r>
            <a:endParaRPr lang="ar-SA" sz="2000" b="1" dirty="0">
              <a:solidFill>
                <a:srgbClr val="2E6AA6"/>
              </a:solidFill>
            </a:endParaRPr>
          </a:p>
          <a:p>
            <a:r>
              <a:rPr lang="en-US" sz="1400" dirty="0"/>
              <a:t>Renin released from the kidney converts angiotensinogen to Ag </a:t>
            </a:r>
            <a:r>
              <a:rPr lang="en-US" sz="1400" dirty="0" smtClean="0"/>
              <a:t>I</a:t>
            </a:r>
            <a:endParaRPr lang="ar-SA" sz="1400" b="1" dirty="0" smtClean="0">
              <a:solidFill>
                <a:srgbClr val="2E6AA6"/>
              </a:solidFill>
            </a:endParaRPr>
          </a:p>
          <a:p>
            <a:endParaRPr lang="en-US" sz="1400" dirty="0" smtClean="0"/>
          </a:p>
          <a:p>
            <a:r>
              <a:rPr lang="en-US" sz="1400" dirty="0" smtClean="0"/>
              <a:t>ACE </a:t>
            </a:r>
            <a:r>
              <a:rPr lang="en-US" sz="1400" dirty="0"/>
              <a:t>converts Ag I to Ag </a:t>
            </a:r>
            <a:r>
              <a:rPr lang="en-US" sz="1400" dirty="0" smtClean="0"/>
              <a:t>II</a:t>
            </a:r>
            <a:endParaRPr lang="en-US" sz="1400" b="1" dirty="0" smtClean="0">
              <a:solidFill>
                <a:srgbClr val="2E6AA6"/>
              </a:solidFill>
            </a:endParaRPr>
          </a:p>
          <a:p>
            <a:endParaRPr lang="ar-SA" sz="2000" b="1" dirty="0" smtClean="0">
              <a:solidFill>
                <a:srgbClr val="2E6AA6"/>
              </a:solidFill>
            </a:endParaRPr>
          </a:p>
          <a:p>
            <a:r>
              <a:rPr lang="en-US" sz="2000" b="1" dirty="0" smtClean="0">
                <a:solidFill>
                  <a:srgbClr val="2E6AA6"/>
                </a:solidFill>
              </a:rPr>
              <a:t>Actions </a:t>
            </a:r>
            <a:r>
              <a:rPr lang="en-US" sz="2000" b="1" dirty="0">
                <a:solidFill>
                  <a:srgbClr val="2E6AA6"/>
                </a:solidFill>
              </a:rPr>
              <a:t>of angiotensin </a:t>
            </a:r>
            <a:r>
              <a:rPr lang="en-US" sz="2000" b="1" dirty="0" smtClean="0">
                <a:solidFill>
                  <a:srgbClr val="2E6AA6"/>
                </a:solidFill>
              </a:rPr>
              <a:t>II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400" dirty="0"/>
              <a:t>Promotes vasoconstriction directly or indirectly by releasing NA &amp; AD.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400" dirty="0"/>
              <a:t>Increases force of contraction of the heart by promoting calcium influx.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400" dirty="0"/>
              <a:t>Increases aldosterone release → sodium &amp; water retention.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1400" dirty="0"/>
              <a:t>Causes hypertrophy of vascular and cardiac cells and increases synthesis and deposition of collagen by cardiac fibroblasts (remodeling</a:t>
            </a:r>
            <a:r>
              <a:rPr lang="en-US" sz="1400" dirty="0" smtClean="0"/>
              <a:t>).</a:t>
            </a:r>
            <a:r>
              <a:rPr lang="en-US" sz="1400" b="1" dirty="0" smtClean="0">
                <a:solidFill>
                  <a:srgbClr val="2E6AA6"/>
                </a:solidFill>
              </a:rPr>
              <a:t> </a:t>
            </a:r>
            <a:endParaRPr lang="en-US" sz="1400" b="1" dirty="0">
              <a:solidFill>
                <a:srgbClr val="2E6AA6"/>
              </a:solidFill>
            </a:endParaRPr>
          </a:p>
        </p:txBody>
      </p:sp>
      <p:sp>
        <p:nvSpPr>
          <p:cNvPr id="31" name="Shape 95"/>
          <p:cNvSpPr txBox="1"/>
          <p:nvPr/>
        </p:nvSpPr>
        <p:spPr>
          <a:xfrm>
            <a:off x="211793" y="3905485"/>
            <a:ext cx="1564340" cy="47710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2E6AA6"/>
                </a:solidFill>
                <a:ea typeface="Overlock"/>
                <a:cs typeface="Overlock"/>
                <a:sym typeface="Overlock"/>
              </a:rPr>
              <a:t>Angiotensin</a:t>
            </a:r>
          </a:p>
        </p:txBody>
      </p:sp>
      <p:sp>
        <p:nvSpPr>
          <p:cNvPr id="32" name="Shape 96"/>
          <p:cNvSpPr txBox="1"/>
          <p:nvPr/>
        </p:nvSpPr>
        <p:spPr>
          <a:xfrm>
            <a:off x="197224" y="4606554"/>
            <a:ext cx="1566584" cy="308128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is a peptide hormone that causes vasoconstriction and a subsequent increase in blood pressure. It is part of the renin-</a:t>
            </a:r>
            <a:r>
              <a:rPr lang="en-US" sz="1200" b="1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angiotensin</a:t>
            </a:r>
            <a:r>
              <a:rPr lang="en-US" sz="12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 system, which is a major target for drugs that lower blood pressure. </a:t>
            </a:r>
            <a:r>
              <a:rPr lang="en-US" sz="1200" b="1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Angiotensin</a:t>
            </a:r>
            <a:r>
              <a:rPr lang="en-US" sz="12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 also stimulates the release of aldosterone, another hormone, from the adrenal cortex</a:t>
            </a:r>
            <a:r>
              <a:rPr lang="en-US" sz="1200" dirty="0">
                <a:solidFill>
                  <a:srgbClr val="A6A6A6"/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3" name="Shape 97"/>
          <p:cNvSpPr txBox="1"/>
          <p:nvPr/>
        </p:nvSpPr>
        <p:spPr>
          <a:xfrm>
            <a:off x="3942432" y="3717214"/>
            <a:ext cx="2595282" cy="83452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2E6AA6"/>
                </a:solidFill>
                <a:ea typeface="Overlock"/>
                <a:cs typeface="Overlock"/>
                <a:sym typeface="Overlock"/>
              </a:rPr>
              <a:t>Angiotensin inhibitors “ACE”</a:t>
            </a:r>
          </a:p>
        </p:txBody>
      </p:sp>
      <p:sp>
        <p:nvSpPr>
          <p:cNvPr id="34" name="Shape 98"/>
          <p:cNvSpPr txBox="1"/>
          <p:nvPr/>
        </p:nvSpPr>
        <p:spPr>
          <a:xfrm>
            <a:off x="3942432" y="4685520"/>
            <a:ext cx="2595282" cy="64633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Those are </a:t>
            </a:r>
            <a:r>
              <a:rPr lang="en-US" sz="1400" b="1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captopril</a:t>
            </a:r>
            <a:r>
              <a:rPr lang="en-US" sz="1400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 and </a:t>
            </a:r>
            <a:r>
              <a:rPr lang="en-US" sz="1400" b="1" dirty="0" err="1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enalapril</a:t>
            </a:r>
            <a:r>
              <a:rPr lang="en-US" sz="1400" b="1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.</a:t>
            </a:r>
          </a:p>
        </p:txBody>
      </p:sp>
      <p:sp>
        <p:nvSpPr>
          <p:cNvPr id="35" name="Shape 99"/>
          <p:cNvSpPr txBox="1"/>
          <p:nvPr/>
        </p:nvSpPr>
        <p:spPr>
          <a:xfrm>
            <a:off x="3942432" y="5874876"/>
            <a:ext cx="2595282" cy="87008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2E6AA6"/>
                </a:solidFill>
                <a:ea typeface="Overlock"/>
                <a:cs typeface="Overlock"/>
                <a:sym typeface="Overlock"/>
              </a:rPr>
              <a:t>Angiotensin receptor blockers “ARBs”</a:t>
            </a:r>
          </a:p>
        </p:txBody>
      </p:sp>
      <p:sp>
        <p:nvSpPr>
          <p:cNvPr id="36" name="Shape 100"/>
          <p:cNvSpPr txBox="1"/>
          <p:nvPr/>
        </p:nvSpPr>
        <p:spPr>
          <a:xfrm>
            <a:off x="3942432" y="6901139"/>
            <a:ext cx="2595282" cy="64633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Those are </a:t>
            </a:r>
            <a:r>
              <a:rPr lang="en-US" sz="1800" b="1" dirty="0" err="1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Isoartan</a:t>
            </a:r>
            <a:r>
              <a:rPr lang="en-US" sz="1800" b="1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 </a:t>
            </a:r>
            <a:r>
              <a:rPr lang="en-US" sz="1800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and</a:t>
            </a:r>
            <a:r>
              <a:rPr lang="en-US" sz="1800" b="1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 valsartan.</a:t>
            </a:r>
          </a:p>
        </p:txBody>
      </p:sp>
      <p:sp>
        <p:nvSpPr>
          <p:cNvPr id="40" name="Shape 104"/>
          <p:cNvSpPr txBox="1"/>
          <p:nvPr/>
        </p:nvSpPr>
        <p:spPr>
          <a:xfrm>
            <a:off x="211792" y="7806751"/>
            <a:ext cx="6493807" cy="56188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To know the difference between ACE and ARBs, pleases visit this site: </a:t>
            </a:r>
            <a:r>
              <a:rPr lang="en-US" sz="1400" dirty="0">
                <a:solidFill>
                  <a:srgbClr val="A6A6A6"/>
                </a:solidFill>
                <a:ea typeface="Overlock"/>
                <a:cs typeface="Overlock"/>
                <a:sym typeface="Overlock"/>
                <a:hlinkClick r:id="rId2"/>
              </a:rPr>
              <a:t>http://</a:t>
            </a:r>
            <a:r>
              <a:rPr lang="en-US" sz="1400" dirty="0" err="1">
                <a:solidFill>
                  <a:srgbClr val="A6A6A6"/>
                </a:solidFill>
                <a:ea typeface="Overlock"/>
                <a:cs typeface="Overlock"/>
                <a:sym typeface="Overlock"/>
                <a:hlinkClick r:id="rId2"/>
              </a:rPr>
              <a:t>www.healthcentral.com</a:t>
            </a:r>
            <a:r>
              <a:rPr lang="en-US" sz="1400" dirty="0">
                <a:solidFill>
                  <a:srgbClr val="A6A6A6"/>
                </a:solidFill>
                <a:ea typeface="Overlock"/>
                <a:cs typeface="Overlock"/>
                <a:sym typeface="Overlock"/>
                <a:hlinkClick r:id="rId2"/>
              </a:rPr>
              <a:t>/high-blood-pressure/c/question/401647/52421/</a:t>
            </a:r>
            <a:endParaRPr lang="en-US" sz="1400" dirty="0">
              <a:solidFill>
                <a:srgbClr val="A6A6A6"/>
              </a:solidFill>
              <a:ea typeface="Overlock"/>
              <a:cs typeface="Overlock"/>
              <a:sym typeface="Overlock"/>
            </a:endParaRPr>
          </a:p>
        </p:txBody>
      </p:sp>
      <p:cxnSp>
        <p:nvCxnSpPr>
          <p:cNvPr id="43" name="Straight Connector 42"/>
          <p:cNvCxnSpPr>
            <a:stCxn id="32" idx="3"/>
          </p:cNvCxnSpPr>
          <p:nvPr/>
        </p:nvCxnSpPr>
        <p:spPr>
          <a:xfrm>
            <a:off x="1763808" y="6147196"/>
            <a:ext cx="423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169458" y="4551743"/>
            <a:ext cx="0" cy="2349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169458" y="4551742"/>
            <a:ext cx="1595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169459" y="6899890"/>
            <a:ext cx="1595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4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hape 109"/>
          <p:cNvSpPr txBox="1"/>
          <p:nvPr/>
        </p:nvSpPr>
        <p:spPr>
          <a:xfrm>
            <a:off x="188259" y="188261"/>
            <a:ext cx="3218330" cy="47512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2E6AA6"/>
                </a:solidFill>
                <a:ea typeface="Overlock"/>
                <a:cs typeface="Overlock"/>
                <a:sym typeface="Overlock"/>
              </a:rPr>
              <a:t>Angiotensin inhibitors “ACE”</a:t>
            </a:r>
          </a:p>
        </p:txBody>
      </p:sp>
      <p:sp>
        <p:nvSpPr>
          <p:cNvPr id="6" name="Shape 110"/>
          <p:cNvSpPr txBox="1"/>
          <p:nvPr/>
        </p:nvSpPr>
        <p:spPr>
          <a:xfrm>
            <a:off x="143434" y="814643"/>
            <a:ext cx="3263155" cy="78107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Those inhibitors cause a fall in the blood pressure in hypertensive patients especially those with high </a:t>
            </a:r>
            <a:r>
              <a:rPr lang="en-US" sz="1400" b="1" dirty="0">
                <a:ea typeface="Overlock"/>
                <a:cs typeface="Overlock"/>
                <a:sym typeface="Overlock"/>
              </a:rPr>
              <a:t>rennin</a:t>
            </a:r>
            <a:r>
              <a:rPr lang="en-US" sz="1400" dirty="0">
                <a:ea typeface="Overlock"/>
                <a:cs typeface="Overlock"/>
                <a:sym typeface="Overlock"/>
              </a:rPr>
              <a:t> </a:t>
            </a:r>
            <a:r>
              <a:rPr lang="en-US" sz="1400" dirty="0">
                <a:solidFill>
                  <a:schemeClr val="dk1"/>
                </a:solidFill>
                <a:ea typeface="Overlock"/>
                <a:cs typeface="Overlock"/>
                <a:sym typeface="Overlock"/>
              </a:rPr>
              <a:t>levels.</a:t>
            </a:r>
          </a:p>
        </p:txBody>
      </p:sp>
      <p:sp>
        <p:nvSpPr>
          <p:cNvPr id="7" name="Shape 111"/>
          <p:cNvSpPr txBox="1"/>
          <p:nvPr/>
        </p:nvSpPr>
        <p:spPr>
          <a:xfrm>
            <a:off x="143434" y="1746972"/>
            <a:ext cx="3263155" cy="183891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Rennin is a hormone. </a:t>
            </a:r>
            <a:r>
              <a:rPr lang="en-US" sz="1400" b="1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Renin's</a:t>
            </a:r>
            <a:r>
              <a:rPr lang="en-US" sz="14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 primary function is therefore to eventually cause an increase in blood pressure, leading to restoration of perfusion pressure in the kidneys. </a:t>
            </a:r>
            <a:r>
              <a:rPr lang="en-US" sz="1400" b="1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Renin</a:t>
            </a:r>
            <a:r>
              <a:rPr lang="en-US" sz="1400" dirty="0">
                <a:solidFill>
                  <a:srgbClr val="A6A6A6"/>
                </a:solidFill>
                <a:ea typeface="Overlock"/>
                <a:cs typeface="Overlock"/>
                <a:sym typeface="Overlock"/>
              </a:rPr>
              <a:t> is secreted from juxtaglomerular kidney cells, which sense changes in renal perfusion pressure, via stretch receptors in the vascular walls.</a:t>
            </a:r>
          </a:p>
        </p:txBody>
      </p:sp>
      <p:sp>
        <p:nvSpPr>
          <p:cNvPr id="8" name="Shape 112"/>
          <p:cNvSpPr txBox="1"/>
          <p:nvPr/>
        </p:nvSpPr>
        <p:spPr>
          <a:xfrm>
            <a:off x="3818968" y="188261"/>
            <a:ext cx="2850774" cy="108472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rgbClr val="2E6AA6"/>
                </a:solidFill>
                <a:ea typeface="Overlock"/>
                <a:cs typeface="Overlock"/>
                <a:sym typeface="Overlock"/>
              </a:rPr>
              <a:t>Clinical uses of Angiotensin inhibitors “ACE”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8968" y="1470212"/>
            <a:ext cx="2895400" cy="91439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Treating hypertension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In cardiac failure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Following myocardial infarction</a:t>
            </a:r>
          </a:p>
        </p:txBody>
      </p:sp>
      <p:sp>
        <p:nvSpPr>
          <p:cNvPr id="10" name="Shape 99"/>
          <p:cNvSpPr txBox="1">
            <a:spLocks/>
          </p:cNvSpPr>
          <p:nvPr/>
        </p:nvSpPr>
        <p:spPr>
          <a:xfrm>
            <a:off x="4908" y="3695052"/>
            <a:ext cx="3423825" cy="35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000" b="1" dirty="0" smtClean="0">
                <a:solidFill>
                  <a:srgbClr val="2E6AA6"/>
                </a:solidFill>
                <a:latin typeface="+mn-lt"/>
              </a:rPr>
              <a:t>Angiotensin receptor blockers </a:t>
            </a:r>
            <a:endParaRPr lang="en" sz="2000" b="1" dirty="0">
              <a:solidFill>
                <a:srgbClr val="2E6AA6"/>
              </a:solidFill>
              <a:latin typeface="+mn-lt"/>
            </a:endParaRPr>
          </a:p>
        </p:txBody>
      </p:sp>
      <p:sp>
        <p:nvSpPr>
          <p:cNvPr id="11" name="Shape 100"/>
          <p:cNvSpPr txBox="1">
            <a:spLocks/>
          </p:cNvSpPr>
          <p:nvPr/>
        </p:nvSpPr>
        <p:spPr>
          <a:xfrm>
            <a:off x="0" y="3994678"/>
            <a:ext cx="6858000" cy="43098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 </a:t>
            </a: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Angiotensin receptors AT I &amp; AT II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 </a:t>
            </a: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AT 1 receptors predominate in vascular smooth muscle, mediate most of the known </a:t>
            </a:r>
            <a:r>
              <a:rPr lang="en-US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 </a:t>
            </a: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actions of </a:t>
            </a:r>
            <a:r>
              <a:rPr lang="en" sz="1400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Ang</a:t>
            </a: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coupled to G proteins &amp; DAG</a:t>
            </a:r>
            <a:endParaRPr lang="en-US" sz="1400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400" dirty="0" smtClean="0"/>
              <a:t>  Similar uses to ACEI</a:t>
            </a:r>
            <a:endParaRPr lang="en" sz="1400" dirty="0" smtClean="0"/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CCCCCC"/>
                </a:solidFill>
                <a:ea typeface="Arial"/>
                <a:cs typeface="Arial"/>
                <a:sym typeface="Arial"/>
              </a:rPr>
              <a:t>RAAS =Renin angiotensin-aldosterone System(</a:t>
            </a:r>
            <a:r>
              <a:rPr lang="en" sz="1400" dirty="0" err="1" smtClean="0">
                <a:solidFill>
                  <a:srgbClr val="CCCCCC"/>
                </a:solidFill>
                <a:ea typeface="Arial"/>
                <a:cs typeface="Arial"/>
                <a:sym typeface="Arial"/>
              </a:rPr>
              <a:t>للفهم</a:t>
            </a:r>
            <a:r>
              <a:rPr lang="en" sz="1400" dirty="0" smtClean="0">
                <a:solidFill>
                  <a:srgbClr val="CCCCCC"/>
                </a:solidFill>
                <a:ea typeface="Arial"/>
                <a:cs typeface="Arial"/>
                <a:sym typeface="Arial"/>
              </a:rPr>
              <a:t>)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CCCCCC"/>
                </a:solidFill>
                <a:ea typeface="Arial"/>
                <a:cs typeface="Arial"/>
                <a:sym typeface="Arial"/>
              </a:rPr>
              <a:t>How is RAAS activated</a:t>
            </a:r>
            <a:r>
              <a:rPr lang="en-US" sz="1400" dirty="0" smtClean="0">
                <a:solidFill>
                  <a:srgbClr val="CCCCCC"/>
                </a:solidFill>
                <a:ea typeface="Arial"/>
                <a:cs typeface="Arial"/>
                <a:sym typeface="Arial"/>
              </a:rPr>
              <a:t>?</a:t>
            </a:r>
            <a:endParaRPr lang="en" sz="1400" dirty="0" smtClean="0">
              <a:solidFill>
                <a:srgbClr val="CCCCCC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CCCCCC"/>
                </a:solidFill>
                <a:ea typeface="Arial"/>
                <a:cs typeface="Arial"/>
                <a:sym typeface="Arial"/>
              </a:rPr>
              <a:t>By binding of the active form Ag2 with AT1 receptor that leads to Aldosterone secretion So Angiotensin is a hormone that stimulates Aldosterone secretion in the kidney As a result, the Sympathetic Nervous System is stimulated and following actions will take place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CC0000"/>
                </a:solidFill>
                <a:ea typeface="Arial"/>
                <a:cs typeface="Arial"/>
                <a:sym typeface="Arial"/>
              </a:rPr>
              <a:t>Blockers 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6A6A6"/>
                </a:solidFill>
                <a:ea typeface="Arial"/>
                <a:cs typeface="Arial"/>
                <a:sym typeface="Arial"/>
              </a:rPr>
              <a:t> they will effect on the quantity of renin</a:t>
            </a:r>
            <a:r>
              <a:rPr lang="en" sz="1400" dirty="0" smtClean="0">
                <a:solidFill>
                  <a:srgbClr val="A6A6A6"/>
                </a:solidFill>
                <a:ea typeface="Arial"/>
                <a:cs typeface="Arial"/>
                <a:sym typeface="Arial"/>
              </a:rPr>
              <a:t>, </a:t>
            </a:r>
            <a:r>
              <a:rPr lang="en" sz="1400" dirty="0">
                <a:solidFill>
                  <a:srgbClr val="A6A6A6"/>
                </a:solidFill>
                <a:ea typeface="Arial"/>
                <a:cs typeface="Arial"/>
                <a:sym typeface="Arial"/>
              </a:rPr>
              <a:t>and that will lead to decrease of activated </a:t>
            </a:r>
            <a:r>
              <a:rPr lang="en" sz="1400" dirty="0" smtClean="0">
                <a:solidFill>
                  <a:srgbClr val="A6A6A6"/>
                </a:solidFill>
                <a:ea typeface="Arial"/>
                <a:cs typeface="Arial"/>
                <a:sym typeface="Arial"/>
              </a:rPr>
              <a:t>the</a:t>
            </a:r>
            <a:r>
              <a:rPr lang="en-US" sz="1400" dirty="0" smtClean="0">
                <a:solidFill>
                  <a:srgbClr val="A6A6A6"/>
                </a:solidFill>
                <a:ea typeface="Arial"/>
                <a:cs typeface="Arial"/>
                <a:sym typeface="Arial"/>
              </a:rPr>
              <a:t> RAAS</a:t>
            </a:r>
            <a:endParaRPr lang="en" sz="1400" dirty="0" smtClean="0">
              <a:solidFill>
                <a:srgbClr val="A6A6A6"/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Propranolol: B-blocker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Clonidine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Aliskiren</a:t>
            </a: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(renin inhibitor )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Lisinopril (ACE inhibitor 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Omapatrilat</a:t>
            </a:r>
            <a:endParaRPr lang="en" sz="1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وهالدواء</a:t>
            </a: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يأثر</a:t>
            </a: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على</a:t>
            </a: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Chymase</a:t>
            </a: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endopeptidase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Candesartan (Angiotensin Receptor Blockers (ARBs))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Spironolactone </a:t>
            </a:r>
            <a:r>
              <a:rPr lang="en" sz="14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eplerenone</a:t>
            </a:r>
            <a:r>
              <a:rPr lang="en" sz="14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(ADOSERONE Antagonists ) 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endParaRPr lang="en" sz="1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endParaRPr lang="en" sz="1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None/>
            </a:pPr>
            <a:endParaRPr lang="en" sz="1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endParaRPr lang="en" sz="14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endParaRPr lang="en" sz="1400" dirty="0">
              <a:solidFill>
                <a:srgbClr val="CCCCCC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hape 62"/>
          <p:cNvSpPr txBox="1">
            <a:spLocks/>
          </p:cNvSpPr>
          <p:nvPr/>
        </p:nvSpPr>
        <p:spPr>
          <a:xfrm>
            <a:off x="233775" y="39530"/>
            <a:ext cx="1274025" cy="4113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000" b="1" dirty="0" err="1" smtClean="0">
                <a:solidFill>
                  <a:srgbClr val="2E6AA6"/>
                </a:solidFill>
                <a:latin typeface="+mn-lt"/>
              </a:rPr>
              <a:t>Kinins</a:t>
            </a:r>
            <a:r>
              <a:rPr lang="en" sz="2000" b="1" dirty="0" smtClean="0">
                <a:solidFill>
                  <a:srgbClr val="2E6AA6"/>
                </a:solidFill>
                <a:latin typeface="+mn-lt"/>
              </a:rPr>
              <a:t> </a:t>
            </a:r>
            <a:endParaRPr lang="en" sz="2000" b="1" dirty="0">
              <a:solidFill>
                <a:srgbClr val="2E6AA6"/>
              </a:solidFill>
              <a:latin typeface="+mn-lt"/>
            </a:endParaRPr>
          </a:p>
        </p:txBody>
      </p:sp>
      <p:sp>
        <p:nvSpPr>
          <p:cNvPr id="6" name="Shape 63"/>
          <p:cNvSpPr txBox="1">
            <a:spLocks/>
          </p:cNvSpPr>
          <p:nvPr/>
        </p:nvSpPr>
        <p:spPr>
          <a:xfrm>
            <a:off x="233775" y="450847"/>
            <a:ext cx="6390600" cy="11978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Are Bradykinin &amp; </a:t>
            </a:r>
            <a:r>
              <a:rPr lang="en" sz="1400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kallidin</a:t>
            </a:r>
            <a:endParaRPr lang="en-US" sz="1400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" sz="1400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Bradykinin is formed by proteolytic cleavage of circulating proteins (</a:t>
            </a:r>
            <a:r>
              <a:rPr lang="en" sz="1400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kininogens</a:t>
            </a:r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)</a:t>
            </a:r>
            <a:endParaRPr lang="en-US" sz="1400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" sz="1400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" sz="1400" dirty="0" smtClean="0">
                <a:solidFill>
                  <a:srgbClr val="A6A6A6"/>
                </a:solidFill>
                <a:ea typeface="Arial"/>
                <a:cs typeface="Arial"/>
                <a:sym typeface="Arial"/>
              </a:rPr>
              <a:t>Bradykinin is a vasodilator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" sz="900" b="1" dirty="0" smtClean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</a:pPr>
            <a:endParaRPr lang="en" sz="900" b="1" dirty="0" smtClean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endParaRPr lang="en" dirty="0"/>
          </a:p>
        </p:txBody>
      </p:sp>
      <p:pic>
        <p:nvPicPr>
          <p:cNvPr id="29" name="Shape 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5936"/>
            <a:ext cx="6858000" cy="459299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ounded Rectangle 47"/>
          <p:cNvSpPr/>
          <p:nvPr/>
        </p:nvSpPr>
        <p:spPr>
          <a:xfrm>
            <a:off x="2707342" y="1732868"/>
            <a:ext cx="1111623" cy="44823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Kallikrein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46095" y="2351186"/>
            <a:ext cx="1111623" cy="44823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kininogen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48" idx="2"/>
          </p:cNvCxnSpPr>
          <p:nvPr/>
        </p:nvCxnSpPr>
        <p:spPr>
          <a:xfrm flipH="1">
            <a:off x="3263153" y="2181103"/>
            <a:ext cx="1" cy="39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0" idx="3"/>
          </p:cNvCxnSpPr>
          <p:nvPr/>
        </p:nvCxnSpPr>
        <p:spPr>
          <a:xfrm flipV="1">
            <a:off x="2357718" y="2575303"/>
            <a:ext cx="17301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087906" y="2351186"/>
            <a:ext cx="1152167" cy="44823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</a:t>
            </a:r>
            <a:r>
              <a:rPr lang="en-US" sz="14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RADYKINI</a:t>
            </a:r>
            <a:r>
              <a:rPr lang="en-US" sz="1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flipH="1">
            <a:off x="3169024" y="2147611"/>
            <a:ext cx="44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⊕</a:t>
            </a:r>
            <a:endParaRPr lang="en-US" sz="20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686135" y="2799421"/>
            <a:ext cx="0" cy="728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4128450" y="3527701"/>
            <a:ext cx="1111623" cy="44823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Inactive peptides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902358" y="3081898"/>
            <a:ext cx="1559860" cy="44823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Kininases</a:t>
            </a:r>
            <a:r>
              <a:rPr lang="en-US" sz="1400" dirty="0" smtClean="0">
                <a:solidFill>
                  <a:schemeClr val="tx1"/>
                </a:solidFill>
              </a:rPr>
              <a:t> I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Kininases</a:t>
            </a:r>
            <a:r>
              <a:rPr lang="en-US" sz="1400" dirty="0" smtClean="0">
                <a:solidFill>
                  <a:schemeClr val="tx1"/>
                </a:solidFill>
              </a:rPr>
              <a:t> II = ACE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461345" y="3298321"/>
            <a:ext cx="22229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flipH="1">
            <a:off x="3214216" y="2861929"/>
            <a:ext cx="448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9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Shape 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43435"/>
            <a:ext cx="482917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684985"/>
            <a:ext cx="495300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2905685"/>
            <a:ext cx="392654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6AA6"/>
                </a:solidFill>
              </a:rPr>
              <a:t>Therapeutic </a:t>
            </a:r>
            <a:r>
              <a:rPr lang="en-US" sz="2000" b="1" dirty="0" smtClean="0">
                <a:solidFill>
                  <a:srgbClr val="2E6AA6"/>
                </a:solidFill>
              </a:rPr>
              <a:t>uses:</a:t>
            </a:r>
          </a:p>
          <a:p>
            <a:endParaRPr lang="en-US" sz="2000" b="1" dirty="0" smtClean="0">
              <a:solidFill>
                <a:srgbClr val="2E6AA6"/>
              </a:solidFill>
            </a:endParaRPr>
          </a:p>
          <a:p>
            <a:pPr marL="285750" lvl="1" indent="-285750">
              <a:buFont typeface="Arial" charset="0"/>
              <a:buChar char="•"/>
            </a:pPr>
            <a:r>
              <a:rPr lang="en-US" sz="1400" dirty="0"/>
              <a:t>No current therapeutic use of </a:t>
            </a:r>
            <a:r>
              <a:rPr lang="en-US" sz="1400" dirty="0" smtClean="0"/>
              <a:t>bradykinin</a:t>
            </a:r>
          </a:p>
          <a:p>
            <a:pPr marL="285750" lvl="1" indent="-285750">
              <a:buFont typeface="Arial" charset="0"/>
              <a:buChar char="•"/>
            </a:pPr>
            <a:endParaRPr lang="en-US" sz="1400" dirty="0" smtClean="0"/>
          </a:p>
          <a:p>
            <a:pPr marL="285750" lvl="1" indent="-285750">
              <a:buFont typeface="Arial" charset="0"/>
              <a:buChar char="•"/>
            </a:pPr>
            <a:r>
              <a:rPr lang="en-US" sz="1400" dirty="0"/>
              <a:t>Increased bradykinin is implicated in the therapeutic efficacy and cough produced by </a:t>
            </a:r>
            <a:r>
              <a:rPr lang="en-US" sz="1400" dirty="0" smtClean="0"/>
              <a:t>ACEIs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896" y="3036285"/>
            <a:ext cx="2958354" cy="22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484" y="5388274"/>
            <a:ext cx="474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6AA6"/>
                </a:solidFill>
              </a:rPr>
              <a:t>Serotonin [5ht]</a:t>
            </a:r>
          </a:p>
          <a:p>
            <a:endParaRPr lang="en-US" sz="2000" b="1" dirty="0" smtClean="0">
              <a:solidFill>
                <a:srgbClr val="2E6AA6"/>
              </a:solidFill>
            </a:endParaRPr>
          </a:p>
          <a:p>
            <a:r>
              <a:rPr lang="en-US" sz="1400" dirty="0"/>
              <a:t>Serotonin is synthesized from the amino acid L-tryptophan</a:t>
            </a:r>
          </a:p>
        </p:txBody>
      </p:sp>
      <p:pic>
        <p:nvPicPr>
          <p:cNvPr id="9" name="Picture 2" descr="نتيجة بحث الصور عن ‪serotonin synthesis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87" y="6605865"/>
            <a:ext cx="6764796" cy="1467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6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04800" y="274638"/>
            <a:ext cx="3388659" cy="4963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u="sng" dirty="0" smtClean="0">
                <a:solidFill>
                  <a:srgbClr val="2E6AA6"/>
                </a:solidFill>
                <a:latin typeface="+mn-lt"/>
              </a:rPr>
              <a:t>Distribution</a:t>
            </a:r>
            <a:r>
              <a:rPr lang="en-US" sz="2000" b="1" dirty="0" smtClean="0">
                <a:solidFill>
                  <a:srgbClr val="2E6AA6"/>
                </a:solidFill>
                <a:latin typeface="+mn-lt"/>
              </a:rPr>
              <a:t> of Serotonin [5-ht]</a:t>
            </a:r>
            <a:endParaRPr lang="ar-SA" sz="2000" b="1" dirty="0">
              <a:solidFill>
                <a:srgbClr val="2E6AA6"/>
              </a:solidFill>
              <a:latin typeface="+mn-lt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-12134" y="670195"/>
            <a:ext cx="6319157" cy="685800"/>
          </a:xfrm>
          <a:prstGeom prst="rect">
            <a:avLst/>
          </a:prstGeom>
        </p:spPr>
        <p:txBody>
          <a:bodyPr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ar-SA" sz="1400" dirty="0" smtClean="0">
                <a:solidFill>
                  <a:srgbClr val="A6A6A6"/>
                </a:solidFill>
              </a:rPr>
              <a:t>بعد تصنيعه اما انه يخزن (في 3 أماكن) أو يحصل له تثبيط سريع (له تفصيل لكن غير مطالبين به الآن) :</a:t>
            </a:r>
            <a:endParaRPr lang="ar-SA" sz="1400" dirty="0">
              <a:solidFill>
                <a:srgbClr val="A6A6A6"/>
              </a:solidFill>
            </a:endParaRPr>
          </a:p>
        </p:txBody>
      </p:sp>
      <p:graphicFrame>
        <p:nvGraphicFramePr>
          <p:cNvPr id="7" name="رسم تخطيطي 3"/>
          <p:cNvGraphicFramePr/>
          <p:nvPr>
            <p:extLst>
              <p:ext uri="{D42A27DB-BD31-4B8C-83A1-F6EECF244321}">
                <p14:modId xmlns:p14="http://schemas.microsoft.com/office/powerpoint/2010/main" val="1788036481"/>
              </p:ext>
            </p:extLst>
          </p:nvPr>
        </p:nvGraphicFramePr>
        <p:xfrm>
          <a:off x="152401" y="966694"/>
          <a:ext cx="6463552" cy="3046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عنوان 1"/>
          <p:cNvSpPr txBox="1">
            <a:spLocks/>
          </p:cNvSpPr>
          <p:nvPr/>
        </p:nvSpPr>
        <p:spPr>
          <a:xfrm>
            <a:off x="152400" y="4013268"/>
            <a:ext cx="2429435" cy="4699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2E6AA6"/>
                </a:solidFill>
                <a:latin typeface="+mn-lt"/>
              </a:rPr>
              <a:t>Serotonin </a:t>
            </a:r>
            <a:r>
              <a:rPr lang="en-US" sz="2000" b="1" u="sng" dirty="0" smtClean="0">
                <a:solidFill>
                  <a:srgbClr val="2E6AA6"/>
                </a:solidFill>
                <a:latin typeface="+mn-lt"/>
              </a:rPr>
              <a:t>receptors</a:t>
            </a:r>
            <a:endParaRPr lang="ar-SA" sz="2000" b="1" u="sng" dirty="0">
              <a:solidFill>
                <a:srgbClr val="2E6AA6"/>
              </a:solidFill>
              <a:latin typeface="+mn-lt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-12134" y="7203141"/>
            <a:ext cx="6870134" cy="1187824"/>
          </a:xfrm>
          <a:prstGeom prst="rect">
            <a:avLst/>
          </a:prstGeom>
        </p:spPr>
        <p:txBody>
          <a:bodyPr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Calibri" panose="020F0502020204030204" pitchFamily="34" charset="0"/>
              <a:buNone/>
            </a:pPr>
            <a:r>
              <a:rPr lang="ar-SA" sz="1400" dirty="0" smtClean="0">
                <a:solidFill>
                  <a:srgbClr val="9B261F"/>
                </a:solidFill>
              </a:rPr>
              <a:t>* أهم شيء تعرفون أن مستقبلاته </a:t>
            </a:r>
            <a:r>
              <a:rPr lang="ar-SA" sz="1400" b="1" u="sng" dirty="0" smtClean="0">
                <a:solidFill>
                  <a:srgbClr val="9B261F"/>
                </a:solidFill>
              </a:rPr>
              <a:t>7</a:t>
            </a:r>
            <a:r>
              <a:rPr lang="ar-SA" sz="1400" dirty="0" smtClean="0">
                <a:solidFill>
                  <a:srgbClr val="9B261F"/>
                </a:solidFill>
              </a:rPr>
              <a:t> أنواع وأن النوع الأول والثاني يتفرعون لأنواع بعد </a:t>
            </a:r>
            <a:endParaRPr lang="en-US" sz="1400" dirty="0" smtClean="0">
              <a:solidFill>
                <a:srgbClr val="9B261F"/>
              </a:solidFill>
            </a:endParaRPr>
          </a:p>
          <a:p>
            <a:pPr marL="0" indent="0" algn="r">
              <a:buFont typeface="Calibri" panose="020F0502020204030204" pitchFamily="34" charset="0"/>
              <a:buNone/>
            </a:pPr>
            <a:r>
              <a:rPr lang="ar-SA" sz="1400" dirty="0" smtClean="0"/>
              <a:t>* مما يدل على أهمية </a:t>
            </a:r>
            <a:r>
              <a:rPr lang="ar-SA" sz="1400" dirty="0" err="1" smtClean="0"/>
              <a:t>السيروتونين</a:t>
            </a:r>
            <a:r>
              <a:rPr lang="ar-SA" sz="1400" dirty="0" smtClean="0"/>
              <a:t> أن له الكثير من المستقبلات وكل مستقبل يقوم بوظيفة مختلفة وموجود في مكان مختلف عن الآخر, </a:t>
            </a:r>
            <a:r>
              <a:rPr lang="ar-SA" sz="1400" dirty="0" err="1" smtClean="0"/>
              <a:t>فالسيروتونين</a:t>
            </a:r>
            <a:r>
              <a:rPr lang="ar-SA" sz="1400" dirty="0" smtClean="0"/>
              <a:t> يقوم بوظائف كثيرة تختلف باختلاف المستقبل الذي يرتبط معه.</a:t>
            </a:r>
          </a:p>
          <a:p>
            <a:pPr marL="0" indent="0" algn="r">
              <a:buFont typeface="Calibri" panose="020F0502020204030204" pitchFamily="34" charset="0"/>
              <a:buNone/>
            </a:pPr>
            <a:r>
              <a:rPr lang="ar-SA" sz="1400" dirty="0" smtClean="0"/>
              <a:t>* كل المستقبلات من نوع (المعتمد على البروتين جي) إلا المستقبل رقم3 فهو من نوع (المعتمد على قناة أيون)</a:t>
            </a:r>
            <a:endParaRPr lang="ar-SA" sz="1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330182"/>
            <a:ext cx="6463553" cy="27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8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06" y="143435"/>
            <a:ext cx="64904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6AA6"/>
                </a:solidFill>
              </a:rPr>
              <a:t>Actions of </a:t>
            </a:r>
            <a:r>
              <a:rPr lang="en-US" sz="2000" b="1" dirty="0" smtClean="0">
                <a:solidFill>
                  <a:srgbClr val="2E6AA6"/>
                </a:solidFill>
              </a:rPr>
              <a:t>5-ht: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/>
              <a:t>GIT:-5-HT increases motility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/>
              <a:t>Contracts uterus bronchiole ,other smooth </a:t>
            </a:r>
            <a:r>
              <a:rPr lang="en-US" sz="1400" dirty="0" smtClean="0"/>
              <a:t>muscles</a:t>
            </a:r>
          </a:p>
          <a:p>
            <a:r>
              <a:rPr lang="en-US" sz="1400" b="1" dirty="0" smtClean="0"/>
              <a:t>Blood </a:t>
            </a:r>
            <a:r>
              <a:rPr lang="en-US" sz="1400" b="1" dirty="0"/>
              <a:t>vessels</a:t>
            </a:r>
            <a:r>
              <a:rPr lang="en-US" sz="1400" dirty="0" smtClean="0"/>
              <a:t>:-</a:t>
            </a:r>
          </a:p>
          <a:p>
            <a:r>
              <a:rPr lang="en-US" sz="1400" dirty="0" smtClean="0"/>
              <a:t>Contracts </a:t>
            </a:r>
            <a:r>
              <a:rPr lang="en-US" sz="1400" dirty="0"/>
              <a:t>large vessels by a direct action &amp; relaxes other vessels by releasing </a:t>
            </a:r>
            <a:r>
              <a:rPr lang="en-US" sz="1400" b="1" dirty="0" smtClean="0"/>
              <a:t>NO</a:t>
            </a:r>
          </a:p>
          <a:p>
            <a:r>
              <a:rPr lang="en-US" sz="1400" dirty="0"/>
              <a:t>Increases capillary pressure &amp; </a:t>
            </a:r>
            <a:r>
              <a:rPr lang="en-US" sz="1400" dirty="0" smtClean="0"/>
              <a:t>permeability</a:t>
            </a:r>
            <a:endParaRPr lang="en-US" sz="1400" b="1" dirty="0" smtClean="0"/>
          </a:p>
          <a:p>
            <a:r>
              <a:rPr lang="en-US" sz="2000" b="1" dirty="0">
                <a:solidFill>
                  <a:srgbClr val="2E6AA6"/>
                </a:solidFill>
              </a:rPr>
              <a:t>5-ht </a:t>
            </a:r>
            <a:r>
              <a:rPr lang="en-US" sz="2000" b="1" dirty="0" smtClean="0">
                <a:solidFill>
                  <a:srgbClr val="2E6AA6"/>
                </a:solidFill>
              </a:rPr>
              <a:t>actions:</a:t>
            </a:r>
          </a:p>
          <a:p>
            <a:endParaRPr lang="en-US" sz="2000" b="1" dirty="0">
              <a:solidFill>
                <a:srgbClr val="2E6AA6"/>
              </a:solidFill>
            </a:endParaRPr>
          </a:p>
          <a:p>
            <a:endParaRPr lang="en-US" sz="2000" b="1" dirty="0" smtClean="0">
              <a:solidFill>
                <a:srgbClr val="2E6AA6"/>
              </a:solidFill>
            </a:endParaRPr>
          </a:p>
          <a:p>
            <a:endParaRPr lang="en-US" sz="2000" b="1" dirty="0">
              <a:solidFill>
                <a:srgbClr val="2E6AA6"/>
              </a:solidFill>
            </a:endParaRPr>
          </a:p>
          <a:p>
            <a:endParaRPr lang="en-US" sz="2000" b="1" dirty="0" smtClean="0">
              <a:solidFill>
                <a:srgbClr val="2E6AA6"/>
              </a:solidFill>
            </a:endParaRPr>
          </a:p>
          <a:p>
            <a:endParaRPr lang="en-US" sz="2000" b="1" dirty="0">
              <a:solidFill>
                <a:srgbClr val="2E6AA6"/>
              </a:solidFill>
            </a:endParaRPr>
          </a:p>
          <a:p>
            <a:endParaRPr lang="en-US" sz="2000" b="1" dirty="0" smtClean="0">
              <a:solidFill>
                <a:srgbClr val="2E6AA6"/>
              </a:solidFill>
            </a:endParaRPr>
          </a:p>
          <a:p>
            <a:endParaRPr lang="en-US" sz="2000" b="1" dirty="0">
              <a:solidFill>
                <a:srgbClr val="2E6AA6"/>
              </a:solidFill>
            </a:endParaRPr>
          </a:p>
          <a:p>
            <a:endParaRPr lang="en-US" sz="2000" b="1" dirty="0" smtClean="0">
              <a:solidFill>
                <a:srgbClr val="2E6AA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039243"/>
              </p:ext>
            </p:extLst>
          </p:nvPr>
        </p:nvGraphicFramePr>
        <p:xfrm>
          <a:off x="336174" y="1954305"/>
          <a:ext cx="6279778" cy="209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861"/>
                <a:gridCol w="4338917"/>
              </a:tblGrid>
              <a:tr h="524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effect</a:t>
                      </a:r>
                      <a:endParaRPr lang="en-US" dirty="0"/>
                    </a:p>
                  </a:txBody>
                  <a:tcPr/>
                </a:tc>
              </a:tr>
              <a:tr h="5244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Platelets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causes aggregation ,aggregated platelets release 5-HT</a:t>
                      </a:r>
                    </a:p>
                  </a:txBody>
                  <a:tcPr/>
                </a:tc>
              </a:tr>
              <a:tr h="5244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Neuronal terminals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5-HT stimulates nociceptive neuron endings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→ pain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443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stimulates some neurons &amp; inhibits others , inhibits release of other neurotransmitters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1730420"/>
              </p:ext>
            </p:extLst>
          </p:nvPr>
        </p:nvGraphicFramePr>
        <p:xfrm>
          <a:off x="336174" y="4052049"/>
          <a:ext cx="6279778" cy="403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15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082" y="215153"/>
            <a:ext cx="6347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6AA6"/>
                </a:solidFill>
              </a:rPr>
              <a:t>Clinical conditions in which 5-ht is </a:t>
            </a:r>
            <a:r>
              <a:rPr lang="en-US" sz="2000" b="1" dirty="0" smtClean="0">
                <a:solidFill>
                  <a:srgbClr val="2E6AA6"/>
                </a:solidFill>
              </a:rPr>
              <a:t>implicated:</a:t>
            </a:r>
            <a:endParaRPr lang="en-US" sz="2000" b="1" dirty="0">
              <a:solidFill>
                <a:srgbClr val="2E6AA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24517" y="770965"/>
            <a:ext cx="4216" cy="75303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770965"/>
            <a:ext cx="342451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E6AA6"/>
                </a:solidFill>
              </a:rPr>
              <a:t>1-migraine:</a:t>
            </a:r>
          </a:p>
          <a:p>
            <a:r>
              <a:rPr lang="en-US" sz="1400" dirty="0"/>
              <a:t>Activation of trigeminal system leads to peptides release promoting an inflammatory </a:t>
            </a:r>
            <a:r>
              <a:rPr lang="en-US" sz="1400" dirty="0" smtClean="0"/>
              <a:t>reaction. </a:t>
            </a:r>
            <a:r>
              <a:rPr lang="en-US" sz="1400" dirty="0"/>
              <a:t>This increases flow of sensory traffic through the brain stem, the thalamus &amp; the </a:t>
            </a:r>
            <a:r>
              <a:rPr lang="en-US" sz="1400" dirty="0" smtClean="0"/>
              <a:t>cortex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2000" b="1" dirty="0" err="1" smtClean="0">
                <a:solidFill>
                  <a:srgbClr val="2E6AA6"/>
                </a:solidFill>
              </a:rPr>
              <a:t>Sumatriptan</a:t>
            </a:r>
            <a:endParaRPr lang="en-US" sz="2000" b="1" dirty="0" smtClean="0">
              <a:solidFill>
                <a:srgbClr val="2E6AA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5-HT1D, 1B &amp;1F-receptor agonist , effective in acute migraine </a:t>
            </a:r>
            <a:r>
              <a:rPr lang="en-US" sz="1400" dirty="0" smtClean="0"/>
              <a:t>attack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It binds to 5HT1B , in cranial blood vessels causing vasoconstriction &amp; 1D &amp; 1F in presynaptic trigeminal nerve causing inhibition of pro inflammatory neuropeptide release  </a:t>
            </a:r>
            <a:r>
              <a:rPr lang="en-US" sz="1400" b="1" dirty="0" smtClean="0">
                <a:solidFill>
                  <a:srgbClr val="2E6AA6"/>
                </a:solidFill>
              </a:rPr>
              <a:t> </a:t>
            </a:r>
            <a:endParaRPr lang="en-US" sz="1400" b="1" dirty="0">
              <a:solidFill>
                <a:srgbClr val="2E6AA6"/>
              </a:solidFill>
            </a:endParaRPr>
          </a:p>
          <a:p>
            <a:endParaRPr lang="en-US" sz="2000" b="1" dirty="0">
              <a:solidFill>
                <a:srgbClr val="2E6AA6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58" y="2320739"/>
            <a:ext cx="3009600" cy="21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631975" y="770965"/>
            <a:ext cx="31735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E6AA6"/>
                </a:solidFill>
              </a:rPr>
              <a:t>2- Carcinoid </a:t>
            </a:r>
            <a:r>
              <a:rPr lang="en-US" sz="2000" b="1" dirty="0" smtClean="0">
                <a:solidFill>
                  <a:srgbClr val="2E6AA6"/>
                </a:solidFill>
              </a:rPr>
              <a:t>syndrome: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A malignant tumor of intestinal chromaffin cells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tumor releases 5-HT, SP, PGs, </a:t>
            </a:r>
            <a:r>
              <a:rPr lang="en-US" sz="2000" dirty="0" err="1"/>
              <a:t>kinins</a:t>
            </a:r>
            <a:r>
              <a:rPr lang="en-US" sz="2000" dirty="0"/>
              <a:t> &amp; histamine causing flushing ,diarrhea, bronchoconstriction &amp; hypotension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Serotonin antagonists (</a:t>
            </a:r>
            <a:r>
              <a:rPr lang="en-US" sz="2000" b="1" dirty="0" err="1"/>
              <a:t>cyproheptadine</a:t>
            </a:r>
            <a:r>
              <a:rPr lang="en-US" sz="2000" b="1" dirty="0"/>
              <a:t>,</a:t>
            </a:r>
            <a:r>
              <a:rPr lang="en-US" sz="2000" dirty="0"/>
              <a:t> 5HT</a:t>
            </a:r>
            <a:r>
              <a:rPr lang="en-US" sz="1600" dirty="0"/>
              <a:t>2</a:t>
            </a:r>
            <a:r>
              <a:rPr lang="en-US" sz="2000" dirty="0"/>
              <a:t> antagonist) could be administered to control diarrhea ,flushing &amp; malabsorption</a:t>
            </a:r>
            <a:endParaRPr lang="en-US" sz="2000" b="1" dirty="0">
              <a:solidFill>
                <a:srgbClr val="2E6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09" y="1021977"/>
            <a:ext cx="649044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E6AA6"/>
                </a:solidFill>
              </a:rPr>
              <a:t>Qick</a:t>
            </a:r>
            <a:r>
              <a:rPr lang="en-US" sz="3200" b="1" dirty="0">
                <a:solidFill>
                  <a:srgbClr val="2E6AA6"/>
                </a:solidFill>
              </a:rPr>
              <a:t> Quiz</a:t>
            </a:r>
          </a:p>
          <a:p>
            <a:pPr algn="ctr"/>
            <a:endParaRPr lang="en-US" sz="3200" b="1" dirty="0">
              <a:solidFill>
                <a:srgbClr val="2E6AA6"/>
              </a:solidFill>
            </a:endParaRPr>
          </a:p>
          <a:p>
            <a:pPr algn="ctr"/>
            <a:r>
              <a:rPr lang="en-US" sz="3200" dirty="0">
                <a:solidFill>
                  <a:srgbClr val="9B261F"/>
                </a:solidFill>
                <a:hlinkClick r:id="rId2"/>
              </a:rPr>
              <a:t>https://</a:t>
            </a:r>
            <a:r>
              <a:rPr lang="en-US" sz="3200" dirty="0" err="1">
                <a:solidFill>
                  <a:srgbClr val="9B261F"/>
                </a:solidFill>
                <a:hlinkClick r:id="rId2"/>
              </a:rPr>
              <a:t>www.onlineexambuilder.com</a:t>
            </a:r>
            <a:r>
              <a:rPr lang="en-US" sz="3200" dirty="0">
                <a:solidFill>
                  <a:srgbClr val="9B261F"/>
                </a:solidFill>
                <a:hlinkClick r:id="rId2"/>
              </a:rPr>
              <a:t>/pharmacology-l9/exam-110846</a:t>
            </a:r>
            <a:endParaRPr lang="en-US" sz="3200" dirty="0">
              <a:solidFill>
                <a:srgbClr val="9B261F"/>
              </a:solidFill>
            </a:endParaRPr>
          </a:p>
          <a:p>
            <a:endParaRPr lang="en-US" dirty="0">
              <a:solidFill>
                <a:srgbClr val="9B261F"/>
              </a:solidFill>
            </a:endParaRPr>
          </a:p>
          <a:p>
            <a:pPr algn="ctr"/>
            <a:r>
              <a:rPr lang="en-US" sz="3200" b="1" dirty="0">
                <a:solidFill>
                  <a:srgbClr val="2E6AA6"/>
                </a:solidFill>
              </a:rPr>
              <a:t>Helpful </a:t>
            </a:r>
            <a:r>
              <a:rPr lang="en-US" sz="3200" b="1" dirty="0" smtClean="0">
                <a:solidFill>
                  <a:srgbClr val="2E6AA6"/>
                </a:solidFill>
              </a:rPr>
              <a:t>video</a:t>
            </a:r>
          </a:p>
          <a:p>
            <a:pPr algn="ctr"/>
            <a:endParaRPr lang="en-US" sz="3200" b="1" dirty="0">
              <a:solidFill>
                <a:srgbClr val="2E6AA6"/>
              </a:solidFill>
            </a:endParaRPr>
          </a:p>
          <a:p>
            <a:pPr algn="ctr"/>
            <a:r>
              <a:rPr lang="en-US" sz="3200" dirty="0">
                <a:solidFill>
                  <a:srgbClr val="2E6AA6"/>
                </a:solidFill>
                <a:hlinkClick r:id="rId3"/>
              </a:rPr>
              <a:t>https://</a:t>
            </a:r>
            <a:r>
              <a:rPr lang="en-US" sz="3200" dirty="0" smtClean="0">
                <a:solidFill>
                  <a:srgbClr val="2E6AA6"/>
                </a:solidFill>
                <a:hlinkClick r:id="rId3"/>
              </a:rPr>
              <a:t>www.youtube.com/watch?v=fjDgKSVspoU&amp;t=8s</a:t>
            </a:r>
            <a:endParaRPr lang="en-US" sz="3200" dirty="0" smtClean="0">
              <a:solidFill>
                <a:srgbClr val="2E6AA6"/>
              </a:solidFill>
            </a:endParaRPr>
          </a:p>
          <a:p>
            <a:pPr algn="ctr"/>
            <a:endParaRPr lang="en-US" sz="3200" dirty="0">
              <a:solidFill>
                <a:srgbClr val="2E6AA6"/>
              </a:solidFill>
            </a:endParaRPr>
          </a:p>
          <a:p>
            <a:pPr algn="ctr"/>
            <a:r>
              <a:rPr lang="en-US" sz="3200" dirty="0">
                <a:solidFill>
                  <a:srgbClr val="2E6AA6"/>
                </a:solidFill>
                <a:hlinkClick r:id="rId3"/>
              </a:rPr>
              <a:t>https://</a:t>
            </a:r>
            <a:r>
              <a:rPr lang="en-US" sz="3200" dirty="0" err="1">
                <a:solidFill>
                  <a:srgbClr val="2E6AA6"/>
                </a:solidFill>
                <a:hlinkClick r:id="rId3"/>
              </a:rPr>
              <a:t>www.youtube.com</a:t>
            </a:r>
            <a:r>
              <a:rPr lang="en-US" sz="3200" dirty="0">
                <a:solidFill>
                  <a:srgbClr val="2E6AA6"/>
                </a:solidFill>
                <a:hlinkClick r:id="rId3"/>
              </a:rPr>
              <a:t>/</a:t>
            </a:r>
            <a:r>
              <a:rPr lang="en-US" sz="3200" dirty="0" err="1">
                <a:solidFill>
                  <a:srgbClr val="2E6AA6"/>
                </a:solidFill>
                <a:hlinkClick r:id="rId3"/>
              </a:rPr>
              <a:t>watch?v</a:t>
            </a:r>
            <a:r>
              <a:rPr lang="en-US" sz="3200" dirty="0">
                <a:solidFill>
                  <a:srgbClr val="2E6AA6"/>
                </a:solidFill>
                <a:hlinkClick r:id="rId3"/>
              </a:rPr>
              <a:t>=</a:t>
            </a:r>
            <a:r>
              <a:rPr lang="en-US" sz="3200" dirty="0" err="1">
                <a:solidFill>
                  <a:srgbClr val="2E6AA6"/>
                </a:solidFill>
                <a:hlinkClick r:id="rId3"/>
              </a:rPr>
              <a:t>fjDgKSVspoU&amp;t</a:t>
            </a:r>
            <a:r>
              <a:rPr lang="en-US" sz="3200" dirty="0">
                <a:solidFill>
                  <a:srgbClr val="2E6AA6"/>
                </a:solidFill>
                <a:hlinkClick r:id="rId3"/>
              </a:rPr>
              <a:t>=8s</a:t>
            </a:r>
            <a:endParaRPr lang="en-US" sz="3200" dirty="0" smtClean="0">
              <a:solidFill>
                <a:srgbClr val="2E6AA6"/>
              </a:solidFill>
            </a:endParaRPr>
          </a:p>
          <a:p>
            <a:pPr algn="ctr"/>
            <a:endParaRPr lang="en-US" sz="3200" b="1" dirty="0">
              <a:solidFill>
                <a:srgbClr val="2E6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3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2269</Template>
  <TotalTime>1398</TotalTime>
  <Words>1103</Words>
  <Application>Microsoft Macintosh PowerPoint</Application>
  <PresentationFormat>On-screen Show (4:3)</PresentationFormat>
  <Paragraphs>206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Overlock</vt:lpstr>
      <vt:lpstr>Times New Roman</vt:lpstr>
      <vt:lpstr>Arial</vt:lpstr>
      <vt:lpstr>1_Custom Design</vt:lpstr>
      <vt:lpstr>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Dr.laila f</dc:creator>
  <cp:lastModifiedBy>شوق</cp:lastModifiedBy>
  <cp:revision>38</cp:revision>
  <dcterms:created xsi:type="dcterms:W3CDTF">2016-10-05T14:53:37Z</dcterms:created>
  <dcterms:modified xsi:type="dcterms:W3CDTF">2016-11-25T12:10:51Z</dcterms:modified>
</cp:coreProperties>
</file>