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1"/>
  </p:notesMasterIdLst>
  <p:sldIdLst>
    <p:sldId id="334" r:id="rId2"/>
    <p:sldId id="337" r:id="rId3"/>
    <p:sldId id="338" r:id="rId4"/>
    <p:sldId id="323" r:id="rId5"/>
    <p:sldId id="328" r:id="rId6"/>
    <p:sldId id="332" r:id="rId7"/>
    <p:sldId id="333" r:id="rId8"/>
    <p:sldId id="340" r:id="rId9"/>
    <p:sldId id="33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B95"/>
    <a:srgbClr val="660033"/>
    <a:srgbClr val="660066"/>
    <a:srgbClr val="D6EAF6"/>
    <a:srgbClr val="663300"/>
    <a:srgbClr val="CC0000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94611"/>
  </p:normalViewPr>
  <p:slideViewPr>
    <p:cSldViewPr>
      <p:cViewPr>
        <p:scale>
          <a:sx n="80" d="100"/>
          <a:sy n="80" d="100"/>
        </p:scale>
        <p:origin x="2752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4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1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9823DFE-86DC-BC4E-9490-935408A28B9D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ECE8-2A41-594E-A5B4-0FC6596947F4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241-5211-B242-90F4-069209C127FA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D2C-D354-F141-93C6-B6A57F80F8F3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CA70CBC-7643-FA4E-B430-B1035EDA0891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6FF2-66BE-784E-98E1-3BA8AB71D623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DE5-FAFB-904E-B0F0-FBF4C726FA29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8AD-660D-5F4B-A402-1F8D8D08A351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C833-898F-CA41-BC45-CBFF0FFE92CA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3BD6-104C-FF4A-9AED-895979C2148A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0AC2-BCDA-2D4A-83DB-DE2BD0489804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9897D2-7A07-E64B-AFF1-145E7BB06324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22971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Introduction to Physiology and Levels of Organization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229200"/>
            <a:ext cx="7122976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Physiology Team 436 – Foundation block lecture 1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3501008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4" y="317699"/>
            <a:ext cx="1548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1527" y="37170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very important.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Green:  only found in males’ slides.</a:t>
            </a:r>
          </a:p>
          <a:p>
            <a:r>
              <a:rPr lang="en-US" dirty="0" smtClean="0">
                <a:solidFill>
                  <a:srgbClr val="933B95"/>
                </a:solidFill>
              </a:rPr>
              <a:t>Purple: only found in females’ slides.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Gray: notes. 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7699"/>
            <a:ext cx="2005953" cy="1057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6862" y="625246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Lecture:  If work is intended for initial studying.</a:t>
            </a: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Review:  If work is intended for revision.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9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14453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Objectives</a:t>
            </a:r>
            <a:endParaRPr lang="en-US" sz="40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51597C"/>
                </a:solidFill>
                <a:latin typeface="BookmanOldStyle" charset="0"/>
              </a:rPr>
              <a:t>Define Physiology.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>
              <a:solidFill>
                <a:srgbClr val="51597C"/>
              </a:solidFill>
              <a:latin typeface="BookmanOldStyle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51597C"/>
                </a:solidFill>
                <a:latin typeface="BookmanOldStyle" charset="0"/>
              </a:rPr>
              <a:t>Understand Physiology’s types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>
              <a:solidFill>
                <a:srgbClr val="51597C"/>
              </a:solidFill>
              <a:latin typeface="BookmanOldStyle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51597C"/>
                </a:solidFill>
                <a:latin typeface="BookmanOldStyle" charset="0"/>
              </a:rPr>
              <a:t>Describe the levels of organization of an organism</a:t>
            </a:r>
            <a:endParaRPr lang="en-US" sz="2400" dirty="0">
              <a:solidFill>
                <a:srgbClr val="51597C"/>
              </a:solidFill>
              <a:latin typeface="BookmanOldStyl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14453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Definition</a:t>
            </a:r>
            <a:endParaRPr lang="en-US" sz="40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GB" dirty="0"/>
              <a:t>Physio + 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b="1" dirty="0"/>
              <a:t>Physio</a:t>
            </a:r>
            <a:r>
              <a:rPr lang="en-GB" sz="2800" b="1" i="1" dirty="0">
                <a:solidFill>
                  <a:srgbClr val="660066"/>
                </a:solidFill>
              </a:rPr>
              <a:t> </a:t>
            </a:r>
            <a:r>
              <a:rPr lang="en-GB" sz="2800" dirty="0"/>
              <a:t>: 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b="1" dirty="0"/>
              <a:t>Logy</a:t>
            </a:r>
            <a:r>
              <a:rPr lang="en-GB" sz="2800" b="1" i="1" dirty="0">
                <a:solidFill>
                  <a:srgbClr val="660066"/>
                </a:solidFill>
              </a:rPr>
              <a:t> </a:t>
            </a:r>
            <a:r>
              <a:rPr lang="en-GB" sz="2800" dirty="0"/>
              <a:t>: science or study of</a:t>
            </a:r>
          </a:p>
          <a:p>
            <a:endParaRPr lang="en-US" dirty="0"/>
          </a:p>
          <a:p>
            <a:pPr marL="82296" indent="0">
              <a:buNone/>
            </a:pPr>
            <a:r>
              <a:rPr lang="en-GB" b="1" dirty="0"/>
              <a:t>Physiology</a:t>
            </a:r>
            <a:r>
              <a:rPr lang="en-GB" dirty="0"/>
              <a:t> : The science dealing with the way a </a:t>
            </a:r>
            <a:r>
              <a:rPr lang="en-GB" b="1" u="sng" dirty="0">
                <a:solidFill>
                  <a:srgbClr val="FF0000"/>
                </a:solidFill>
              </a:rPr>
              <a:t>normal </a:t>
            </a:r>
            <a:r>
              <a:rPr lang="en-GB" dirty="0"/>
              <a:t>organism and their body parts </a:t>
            </a:r>
            <a:r>
              <a:rPr lang="en-GB" b="1" u="sng" dirty="0">
                <a:solidFill>
                  <a:srgbClr val="FF0000"/>
                </a:solidFill>
              </a:rPr>
              <a:t>function</a:t>
            </a:r>
            <a:r>
              <a:rPr lang="en-GB" dirty="0"/>
              <a:t> , and </a:t>
            </a:r>
            <a:r>
              <a:rPr lang="en-US" dirty="0"/>
              <a:t>how these functions are maintained in a changing </a:t>
            </a:r>
            <a:r>
              <a:rPr lang="en-US" dirty="0" smtClean="0"/>
              <a:t>environment.</a:t>
            </a:r>
            <a:endParaRPr lang="en-US" dirty="0"/>
          </a:p>
          <a:p>
            <a:endParaRPr lang="ar-SA" dirty="0"/>
          </a:p>
          <a:p>
            <a:pPr marL="82296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( </a:t>
            </a:r>
            <a:r>
              <a:rPr lang="en-US" sz="2400" b="1" u="sng" dirty="0">
                <a:solidFill>
                  <a:srgbClr val="FF0000"/>
                </a:solidFill>
              </a:rPr>
              <a:t>C</a:t>
            </a:r>
            <a:r>
              <a:rPr lang="en-US" sz="2400" b="1" u="sng" dirty="0" smtClean="0">
                <a:solidFill>
                  <a:srgbClr val="FF0000"/>
                </a:solidFill>
              </a:rPr>
              <a:t>onsidered </a:t>
            </a:r>
            <a:r>
              <a:rPr lang="en-US" sz="2400" b="1" u="sng" dirty="0">
                <a:solidFill>
                  <a:srgbClr val="FF0000"/>
                </a:solidFill>
              </a:rPr>
              <a:t>as </a:t>
            </a:r>
            <a:r>
              <a:rPr lang="en-US" sz="2400" b="1" u="sng" dirty="0" smtClean="0">
                <a:solidFill>
                  <a:srgbClr val="FF0000"/>
                </a:solidFill>
              </a:rPr>
              <a:t>one </a:t>
            </a:r>
            <a:r>
              <a:rPr lang="en-US" sz="2400" b="1" u="sng" dirty="0">
                <a:solidFill>
                  <a:srgbClr val="FF0000"/>
                </a:solidFill>
              </a:rPr>
              <a:t>of the cornerstones of medicine</a:t>
            </a:r>
            <a:r>
              <a:rPr lang="en-US" sz="2400" b="1" dirty="0">
                <a:solidFill>
                  <a:srgbClr val="FF0000"/>
                </a:solidFill>
              </a:rPr>
              <a:t> 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421086"/>
            <a:ext cx="3381772" cy="639762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Cellular physiology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21696" y="1421086"/>
            <a:ext cx="3765104" cy="6397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Systems physiology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15616" y="2174875"/>
            <a:ext cx="3381772" cy="3951288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the study of the </a:t>
            </a:r>
            <a:r>
              <a:rPr lang="en-US" b="1" u="sng" dirty="0">
                <a:solidFill>
                  <a:srgbClr val="FF0000"/>
                </a:solidFill>
              </a:rPr>
              <a:t>cellular components </a:t>
            </a:r>
            <a:r>
              <a:rPr lang="en-US" dirty="0"/>
              <a:t>that primarily determines </a:t>
            </a:r>
            <a:r>
              <a:rPr lang="en-US" b="1" u="sng" dirty="0">
                <a:solidFill>
                  <a:srgbClr val="FF0000"/>
                </a:solidFill>
              </a:rPr>
              <a:t>organ function.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96" y="2174875"/>
            <a:ext cx="3765104" cy="3951288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is the study of the coordinated and </a:t>
            </a:r>
            <a:r>
              <a:rPr lang="en-US" b="1" u="sng" dirty="0">
                <a:solidFill>
                  <a:srgbClr val="FF0000"/>
                </a:solidFill>
              </a:rPr>
              <a:t>networked processes </a:t>
            </a:r>
            <a:r>
              <a:rPr lang="en-US" dirty="0"/>
              <a:t>that determine whole </a:t>
            </a:r>
            <a:r>
              <a:rPr lang="en-US" b="1" u="sng" dirty="0">
                <a:solidFill>
                  <a:srgbClr val="FF0000"/>
                </a:solidFill>
              </a:rPr>
              <a:t>body function and adaption to change</a:t>
            </a:r>
            <a:r>
              <a:rPr lang="en-US" b="1" u="sng" dirty="0" smtClean="0">
                <a:solidFill>
                  <a:srgbClr val="FF0000"/>
                </a:solidFill>
              </a:rPr>
              <a:t>.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16016" y="1700808"/>
            <a:ext cx="0" cy="410445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1303086" y="4365104"/>
            <a:ext cx="7498080" cy="1326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000" dirty="0" smtClean="0">
              <a:latin typeface="+mj-lt"/>
            </a:endParaRPr>
          </a:p>
          <a:p>
            <a:endParaRPr lang="en-US" sz="3000" dirty="0" smtClean="0">
              <a:latin typeface="+mj-lt"/>
            </a:endParaRPr>
          </a:p>
          <a:p>
            <a:endParaRPr lang="en-US" sz="30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14453"/>
            <a:ext cx="833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</a:rPr>
              <a:t>Types of Physiology</a:t>
            </a:r>
            <a:endParaRPr lang="en-US" sz="36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800" y="-737296"/>
            <a:ext cx="12517728" cy="8162334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763688" y="2044190"/>
            <a:ext cx="2160240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5175806"/>
            <a:ext cx="25304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10" y="5702260"/>
            <a:ext cx="25304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9612" y="2028191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Anatomy and Physiology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16329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508" y="481655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Biochemistry/Chemistry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7129" y="5572582"/>
            <a:ext cx="129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48063" y="3988405"/>
            <a:ext cx="2736304" cy="1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36296" y="3870186"/>
            <a:ext cx="1907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/>
              <a:t> Cells may differ markedly from one another, but they all share certain basic characteristics.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74" y="3343871"/>
            <a:ext cx="2736304" cy="1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9552" y="314453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Definition</a:t>
            </a:r>
            <a:endParaRPr lang="en-US" sz="40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556792"/>
            <a:ext cx="792088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All the cells in the body are continuously bathing in fluid.</a:t>
            </a:r>
          </a:p>
          <a:p>
            <a:endParaRPr lang="en-GB" dirty="0"/>
          </a:p>
          <a:p>
            <a:r>
              <a:rPr lang="en-GB" dirty="0" smtClean="0"/>
              <a:t>Because this fluid is </a:t>
            </a:r>
            <a:r>
              <a:rPr lang="en-GB" b="1" i="1" dirty="0" smtClean="0">
                <a:solidFill>
                  <a:srgbClr val="FF0000"/>
                </a:solidFill>
              </a:rPr>
              <a:t>outside </a:t>
            </a:r>
            <a:r>
              <a:rPr lang="en-GB" dirty="0" smtClean="0"/>
              <a:t>the cell, it is called </a:t>
            </a:r>
            <a:r>
              <a:rPr lang="en-GB" b="1" u="sng" dirty="0" smtClean="0">
                <a:solidFill>
                  <a:srgbClr val="FF0000"/>
                </a:solidFill>
              </a:rPr>
              <a:t>extracellular fluid</a:t>
            </a:r>
            <a:r>
              <a:rPr lang="en-GB" dirty="0" smtClean="0"/>
              <a:t> (</a:t>
            </a:r>
            <a:r>
              <a:rPr lang="en-GB" b="1" i="1" dirty="0" smtClean="0">
                <a:solidFill>
                  <a:srgbClr val="FF0000"/>
                </a:solidFill>
              </a:rPr>
              <a:t>ECF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It is from the ECF that cells get the ions and nutrients needed to maintain life.</a:t>
            </a:r>
          </a:p>
          <a:p>
            <a:endParaRPr lang="en-GB" dirty="0"/>
          </a:p>
          <a:p>
            <a:r>
              <a:rPr lang="en-GB" b="1" i="1" u="sng" dirty="0" smtClean="0">
                <a:solidFill>
                  <a:srgbClr val="FF0000"/>
                </a:solidFill>
              </a:rPr>
              <a:t>All cells in the body live in the same environment i.e. ECF.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62" y="6356350"/>
            <a:ext cx="5484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(Guyton and Hall Textbook of Medical Physiology. 13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ed. Ch-1)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-2282" y="0"/>
            <a:ext cx="9146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+mj-lt"/>
              </a:rPr>
              <a:t>The </a:t>
            </a:r>
            <a:r>
              <a:rPr lang="fr-FR" sz="3600" dirty="0" err="1">
                <a:solidFill>
                  <a:schemeClr val="tx2"/>
                </a:solidFill>
                <a:latin typeface="+mj-lt"/>
              </a:rPr>
              <a:t>Internal</a:t>
            </a:r>
            <a:r>
              <a:rPr lang="fr-FR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600" dirty="0" err="1">
                <a:solidFill>
                  <a:schemeClr val="tx2"/>
                </a:solidFill>
                <a:latin typeface="+mj-lt"/>
              </a:rPr>
              <a:t>Environment</a:t>
            </a:r>
            <a:endParaRPr lang="fr-FR" sz="3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fr-FR" sz="3600" dirty="0">
                <a:solidFill>
                  <a:schemeClr val="tx2"/>
                </a:solidFill>
                <a:latin typeface="+mj-lt"/>
              </a:rPr>
              <a:t>“Milieu Intérieur</a:t>
            </a:r>
            <a:r>
              <a:rPr lang="fr-FR" sz="3600" dirty="0" smtClean="0">
                <a:solidFill>
                  <a:schemeClr val="tx2"/>
                </a:solidFill>
                <a:latin typeface="+mj-lt"/>
              </a:rPr>
              <a:t>” (ECF)</a:t>
            </a:r>
            <a:endParaRPr lang="fr-FR" sz="36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US" sz="36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95" y="-99392"/>
            <a:ext cx="8229600" cy="1124744"/>
          </a:xfrm>
        </p:spPr>
        <p:txBody>
          <a:bodyPr>
            <a:noAutofit/>
          </a:bodyPr>
          <a:lstStyle/>
          <a:p>
            <a:r>
              <a:rPr lang="en-GB" sz="4000" dirty="0" smtClean="0">
                <a:ea typeface="+mn-ea"/>
                <a:cs typeface="+mn-cs"/>
              </a:rPr>
              <a:t>Extracellular Fluid </a:t>
            </a:r>
            <a:endParaRPr lang="en-US" sz="4000" dirty="0"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39" y="2516996"/>
            <a:ext cx="218540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68291" y="4677235"/>
            <a:ext cx="2262295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Because this fluid is </a:t>
            </a:r>
            <a:r>
              <a:rPr lang="en-GB" b="1" i="1" dirty="0" smtClean="0">
                <a:solidFill>
                  <a:srgbClr val="C00000"/>
                </a:solidFill>
              </a:rPr>
              <a:t>outside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the cells it is called “</a:t>
            </a:r>
            <a:r>
              <a:rPr lang="en-GB" b="1" i="1" dirty="0" smtClean="0">
                <a:solidFill>
                  <a:srgbClr val="C00000"/>
                </a:solidFill>
              </a:rPr>
              <a:t>extracellular fluid (ECF)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14" name="Curved Right Arrow 13"/>
          <p:cNvSpPr/>
          <p:nvPr/>
        </p:nvSpPr>
        <p:spPr>
          <a:xfrm rot="1659128" flipH="1">
            <a:off x="7603619" y="3592558"/>
            <a:ext cx="143875" cy="508868"/>
          </a:xfrm>
          <a:prstGeom prst="curvedRight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659128" flipV="1">
            <a:off x="7242502" y="3417136"/>
            <a:ext cx="203400" cy="450670"/>
          </a:xfrm>
          <a:prstGeom prst="curvedRight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848014">
            <a:off x="6685753" y="3356400"/>
            <a:ext cx="927572" cy="266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nutrients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 rot="17848014">
            <a:off x="7613850" y="3775819"/>
            <a:ext cx="667449" cy="266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waste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96857" y="6394909"/>
            <a:ext cx="4805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(Guyton and Hall Textbook of Medical Physiology. 13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ed. Ch-1)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55526" y="1484784"/>
            <a:ext cx="6246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smtClean="0">
                <a:solidFill>
                  <a:prstClr val="black"/>
                </a:solidFill>
              </a:rPr>
              <a:t>Cells receive </a:t>
            </a:r>
            <a:r>
              <a:rPr lang="en-GB" sz="2400" dirty="0">
                <a:solidFill>
                  <a:prstClr val="black"/>
                </a:solidFill>
              </a:rPr>
              <a:t>ions, nutrients and oxygen needed to maintain </a:t>
            </a:r>
            <a:r>
              <a:rPr lang="en-GB" sz="2400" dirty="0" smtClean="0">
                <a:solidFill>
                  <a:prstClr val="black"/>
                </a:solidFill>
              </a:rPr>
              <a:t>life </a:t>
            </a:r>
            <a:r>
              <a:rPr lang="en-GB" sz="2400" b="1" u="sng" dirty="0" smtClean="0">
                <a:solidFill>
                  <a:srgbClr val="FF0000"/>
                </a:solidFill>
              </a:rPr>
              <a:t>from ECF.</a:t>
            </a:r>
            <a:endParaRPr lang="en-GB" sz="2400" b="1" u="sng" dirty="0">
              <a:solidFill>
                <a:srgbClr val="FF0000"/>
              </a:solidFill>
            </a:endParaRP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</a:rPr>
              <a:t>All body cells live in the same environment  i.e. ECF</a:t>
            </a:r>
            <a:r>
              <a:rPr lang="en-GB" sz="2400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</a:rPr>
              <a:t>The composition of ECF is almost similar between the different species</a:t>
            </a:r>
            <a:r>
              <a:rPr lang="en-GB" sz="24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pPr lvl="0"/>
            <a:r>
              <a:rPr lang="en-GB" sz="2400" b="1" dirty="0">
                <a:solidFill>
                  <a:prstClr val="black"/>
                </a:solidFill>
              </a:rPr>
              <a:t>→</a:t>
            </a:r>
            <a:r>
              <a:rPr lang="en-GB" sz="2400" dirty="0">
                <a:solidFill>
                  <a:prstClr val="black"/>
                </a:solidFill>
              </a:rPr>
              <a:t> it was called </a:t>
            </a:r>
            <a:r>
              <a:rPr lang="en-GB" sz="2400" b="1" i="1" dirty="0">
                <a:solidFill>
                  <a:srgbClr val="FF0000"/>
                </a:solidFill>
              </a:rPr>
              <a:t>the internal environment </a:t>
            </a:r>
            <a:r>
              <a:rPr lang="en-GB" sz="2400" dirty="0">
                <a:solidFill>
                  <a:prstClr val="black"/>
                </a:solidFill>
              </a:rPr>
              <a:t>(</a:t>
            </a:r>
            <a:r>
              <a:rPr lang="en-GB" sz="2400" b="1" i="1" dirty="0">
                <a:solidFill>
                  <a:srgbClr val="FF0000"/>
                </a:solidFill>
              </a:rPr>
              <a:t>milieu </a:t>
            </a:r>
            <a:r>
              <a:rPr lang="en-GB" sz="2400" b="1" i="1" dirty="0" err="1">
                <a:solidFill>
                  <a:srgbClr val="FF0000"/>
                </a:solidFill>
              </a:rPr>
              <a:t>interieur</a:t>
            </a:r>
            <a:r>
              <a:rPr lang="en-GB" sz="2400" dirty="0">
                <a:solidFill>
                  <a:prstClr val="black"/>
                </a:solidFill>
              </a:rPr>
              <a:t>) by the French physiologist Claude Bernard.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77674" y="4070306"/>
            <a:ext cx="19478" cy="9251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info.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412776"/>
            <a:ext cx="8229600" cy="302433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Fluid body compartments are divided into:</a:t>
            </a:r>
          </a:p>
          <a:p>
            <a:r>
              <a:rPr lang="en-US" sz="2800" dirty="0" smtClean="0">
                <a:latin typeface="ArialMT"/>
              </a:rPr>
              <a:t>– </a:t>
            </a:r>
            <a:r>
              <a:rPr lang="en-US" sz="2800" dirty="0" smtClean="0"/>
              <a:t>Intracellular</a:t>
            </a:r>
          </a:p>
          <a:p>
            <a:r>
              <a:rPr lang="en-US" sz="2800" dirty="0" smtClean="0">
                <a:latin typeface="ArialMT"/>
              </a:rPr>
              <a:t>– </a:t>
            </a:r>
            <a:r>
              <a:rPr lang="en-US" sz="2800" dirty="0" smtClean="0"/>
              <a:t>Extracellular</a:t>
            </a:r>
          </a:p>
          <a:p>
            <a:r>
              <a:rPr lang="en-US" dirty="0" smtClean="0"/>
              <a:t>The amount of solutes in the two compartments differ. (3</a:t>
            </a:r>
            <a:r>
              <a:rPr lang="en-US" baseline="30000" dirty="0" smtClean="0"/>
              <a:t>rd</a:t>
            </a:r>
            <a:r>
              <a:rPr lang="en-US" dirty="0" smtClean="0"/>
              <a:t> Lecture)</a:t>
            </a:r>
          </a:p>
          <a:p>
            <a:r>
              <a:rPr lang="en-US" dirty="0" smtClean="0"/>
              <a:t>How is this achieved and maintained? </a:t>
            </a:r>
            <a:r>
              <a:rPr lang="en-US" dirty="0" smtClean="0">
                <a:sym typeface="Wingdings"/>
              </a:rPr>
              <a:t> </a:t>
            </a:r>
            <a:r>
              <a:rPr lang="en-US" sz="2800" dirty="0" smtClean="0"/>
              <a:t>“</a:t>
            </a:r>
            <a:r>
              <a:rPr lang="en-US" sz="2800" b="1" u="sng" dirty="0" smtClean="0">
                <a:solidFill>
                  <a:srgbClr val="FF0000"/>
                </a:solidFill>
              </a:rPr>
              <a:t>Selective permeability</a:t>
            </a:r>
            <a:r>
              <a:rPr lang="en-US" sz="2800" dirty="0" smtClean="0"/>
              <a:t>”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Lecture)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5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4841" y="2388795"/>
            <a:ext cx="2160240" cy="3632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Lina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Alwakeel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Dina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Aldossary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Rana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Barassain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Heba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Alnasser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Munira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Aldofayan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Sara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Alshamrani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Sundus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Alhawamda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Ali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Rehab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Alanazi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Norah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Alshabib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Nouf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Alaqeeli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Buthaina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Almajed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4437112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568" y="1763621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52020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5842" y="2998702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Lulwah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Alshiha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444924"/>
            <a:ext cx="2160240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Fahad Al Fayez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Ibrahim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Deeri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Hassan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Shammari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Otaibi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Ali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Subaei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Omar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Babteen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Foad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Fathi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Faisal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Fawaz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Aayed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Mutlaq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Nasser Abu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Dujeen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Waleed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Asqah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29051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اعمل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لترسم بسمة، اعمل لتمسح دمعة، اعمل و أنت تعلم أن الله لا يضيع أجر من أحسن عملا.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3004</TotalTime>
  <Words>490</Words>
  <Application>Microsoft Macintosh PowerPoint</Application>
  <PresentationFormat>On-screen Show (4:3)</PresentationFormat>
  <Paragraphs>112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 Black</vt:lpstr>
      <vt:lpstr>ArialMT</vt:lpstr>
      <vt:lpstr>Bookman Old Style</vt:lpstr>
      <vt:lpstr>BookmanOldStyle</vt:lpstr>
      <vt:lpstr>Calibri</vt:lpstr>
      <vt:lpstr>Courier New</vt:lpstr>
      <vt:lpstr>Gill Sans MT</vt:lpstr>
      <vt:lpstr>Wingdings</vt:lpstr>
      <vt:lpstr>Wingdings 3</vt:lpstr>
      <vt:lpstr>Arial</vt:lpstr>
      <vt:lpstr>Origin</vt:lpstr>
      <vt:lpstr>Introduction to Physiology and Levels of Organization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Extracellular Fluid </vt:lpstr>
      <vt:lpstr>Important info. </vt:lpstr>
      <vt:lpstr>Thank you!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Microsoft Office User</cp:lastModifiedBy>
  <cp:revision>280</cp:revision>
  <dcterms:created xsi:type="dcterms:W3CDTF">2016-09-07T16:15:34Z</dcterms:created>
  <dcterms:modified xsi:type="dcterms:W3CDTF">2016-11-04T09:59:50Z</dcterms:modified>
</cp:coreProperties>
</file>